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handoutMasterIdLst>
    <p:handoutMasterId r:id="rId68"/>
  </p:handoutMasterIdLst>
  <p:sldIdLst>
    <p:sldId id="465" r:id="rId2"/>
    <p:sldId id="256" r:id="rId3"/>
    <p:sldId id="413" r:id="rId4"/>
    <p:sldId id="414" r:id="rId5"/>
    <p:sldId id="415" r:id="rId6"/>
    <p:sldId id="417" r:id="rId7"/>
    <p:sldId id="418" r:id="rId8"/>
    <p:sldId id="416" r:id="rId9"/>
    <p:sldId id="312" r:id="rId10"/>
    <p:sldId id="313" r:id="rId11"/>
    <p:sldId id="319" r:id="rId12"/>
    <p:sldId id="320" r:id="rId13"/>
    <p:sldId id="314" r:id="rId14"/>
    <p:sldId id="315" r:id="rId15"/>
    <p:sldId id="317" r:id="rId16"/>
    <p:sldId id="318" r:id="rId17"/>
    <p:sldId id="316" r:id="rId18"/>
    <p:sldId id="321" r:id="rId19"/>
    <p:sldId id="420" r:id="rId20"/>
    <p:sldId id="421" r:id="rId21"/>
    <p:sldId id="423" r:id="rId22"/>
    <p:sldId id="424" r:id="rId23"/>
    <p:sldId id="425" r:id="rId24"/>
    <p:sldId id="322" r:id="rId25"/>
    <p:sldId id="426" r:id="rId26"/>
    <p:sldId id="427" r:id="rId27"/>
    <p:sldId id="325" r:id="rId28"/>
    <p:sldId id="462" r:id="rId29"/>
    <p:sldId id="463" r:id="rId30"/>
    <p:sldId id="464" r:id="rId31"/>
    <p:sldId id="419" r:id="rId32"/>
    <p:sldId id="428" r:id="rId33"/>
    <p:sldId id="430" r:id="rId34"/>
    <p:sldId id="431" r:id="rId35"/>
    <p:sldId id="432" r:id="rId36"/>
    <p:sldId id="433" r:id="rId37"/>
    <p:sldId id="434" r:id="rId38"/>
    <p:sldId id="435" r:id="rId39"/>
    <p:sldId id="436" r:id="rId40"/>
    <p:sldId id="437" r:id="rId41"/>
    <p:sldId id="438" r:id="rId42"/>
    <p:sldId id="429" r:id="rId43"/>
    <p:sldId id="439" r:id="rId44"/>
    <p:sldId id="440" r:id="rId45"/>
    <p:sldId id="441" r:id="rId46"/>
    <p:sldId id="442" r:id="rId47"/>
    <p:sldId id="444" r:id="rId48"/>
    <p:sldId id="443" r:id="rId49"/>
    <p:sldId id="445" r:id="rId50"/>
    <p:sldId id="447" r:id="rId51"/>
    <p:sldId id="446" r:id="rId52"/>
    <p:sldId id="448" r:id="rId53"/>
    <p:sldId id="449" r:id="rId54"/>
    <p:sldId id="451" r:id="rId55"/>
    <p:sldId id="452" r:id="rId56"/>
    <p:sldId id="450" r:id="rId57"/>
    <p:sldId id="453" r:id="rId58"/>
    <p:sldId id="461" r:id="rId59"/>
    <p:sldId id="455" r:id="rId60"/>
    <p:sldId id="460" r:id="rId61"/>
    <p:sldId id="454" r:id="rId62"/>
    <p:sldId id="457" r:id="rId63"/>
    <p:sldId id="458" r:id="rId64"/>
    <p:sldId id="459" r:id="rId65"/>
    <p:sldId id="352"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1" autoAdjust="0"/>
    <p:restoredTop sz="79252" autoAdjust="0"/>
  </p:normalViewPr>
  <p:slideViewPr>
    <p:cSldViewPr>
      <p:cViewPr>
        <p:scale>
          <a:sx n="50" d="100"/>
          <a:sy n="50" d="100"/>
        </p:scale>
        <p:origin x="-2298" y="-408"/>
      </p:cViewPr>
      <p:guideLst>
        <p:guide orient="horz" pos="4080"/>
        <p:guide pos="2880"/>
      </p:guideLst>
    </p:cSldViewPr>
  </p:slideViewPr>
  <p:notesTextViewPr>
    <p:cViewPr>
      <p:scale>
        <a:sx n="100" d="100"/>
        <a:sy n="100" d="100"/>
      </p:scale>
      <p:origin x="0" y="0"/>
    </p:cViewPr>
  </p:notesTextViewPr>
  <p:sorterViewPr>
    <p:cViewPr>
      <p:scale>
        <a:sx n="66" d="100"/>
        <a:sy n="66" d="100"/>
      </p:scale>
      <p:origin x="0" y="17190"/>
    </p:cViewPr>
  </p:sorterViewPr>
  <p:notesViewPr>
    <p:cSldViewPr showGuides="1">
      <p:cViewPr varScale="1">
        <p:scale>
          <a:sx n="53" d="100"/>
          <a:sy n="53" d="100"/>
        </p:scale>
        <p:origin x="-2856"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B23CB8A-13A0-4CD1-8A2D-0B04853D94AE}" type="datetimeFigureOut">
              <a:rPr lang="en-US" smtClean="0"/>
              <a:pPr/>
              <a:t>9/16/2014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0C22395-6291-43FE-A05E-EA0290C7F530}"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C2C64F-1FA8-40EC-9CF4-37EEB3F60E17}" type="datetimeFigureOut">
              <a:rPr lang="en-US" smtClean="0"/>
              <a:pPr/>
              <a:t>9/16/2014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9431C0-4A92-443A-830A-3598E92BA53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2000-2012.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can find owner ship in the note view of this presentation.  If the graphic is licensed you may not reuse it in any other presentation.  You may however go to the source and license it for your self.  You may use the designs and illustrations for graphical illustration of lessons free and without special permission, provided they are FREE for reuse and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Therefore, if an image says “LICENSED and NOT FOR REUSE,” you may not copy and reuse it elsewhere without securing a license from the actual owner.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2F4E1F9-FA81-4DBB-ACDD-86C5BFEA58E5}"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Cold woman = FREE = from http://www.sxc.hu/photo/1330908</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Thermometer = FREE = from http://www.dreamstime.com/decorative-thermometer-free-stock-photography-imagefree691557</a:t>
            </a:r>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17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Bill = FREE = from </a:t>
            </a:r>
            <a:r>
              <a:rPr lang="en-US" dirty="0" err="1" smtClean="0"/>
              <a:t>BiblePoint</a:t>
            </a:r>
            <a:r>
              <a:rPr lang="en-US" baseline="0" dirty="0" smtClean="0"/>
              <a:t> photos</a:t>
            </a:r>
            <a:endParaRPr lang="en-US" dirty="0" smtClean="0"/>
          </a:p>
          <a:p>
            <a:r>
              <a:rPr lang="en-US" dirty="0" smtClean="0"/>
              <a:t>Pocket = FREE</a:t>
            </a:r>
            <a:r>
              <a:rPr lang="en-US" baseline="0" dirty="0" smtClean="0"/>
              <a:t> = from http://commons.wikimedia.org/wiki/File:Levi%27s_506_back_pocket.jpg</a:t>
            </a:r>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Haggai = FREE = from </a:t>
            </a:r>
            <a:r>
              <a:rPr lang="en-US" dirty="0" err="1" smtClean="0"/>
              <a:t>BiblePoint</a:t>
            </a:r>
            <a:r>
              <a:rPr lang="en-US" baseline="0" dirty="0" smtClean="0"/>
              <a:t> photos</a:t>
            </a:r>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Haggai = FREE = from </a:t>
            </a:r>
            <a:r>
              <a:rPr lang="en-US"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Haggai = FREE = from </a:t>
            </a:r>
            <a:r>
              <a:rPr lang="en-US"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Haggai = FREE = from </a:t>
            </a:r>
            <a:r>
              <a:rPr lang="en-US"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27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Zerubbable</a:t>
            </a:r>
            <a:r>
              <a:rPr lang="en-US" dirty="0" smtClean="0"/>
              <a:t>= FREE = from </a:t>
            </a:r>
            <a:r>
              <a:rPr lang="en-US" dirty="0" err="1" smtClean="0"/>
              <a:t>BiblePoint</a:t>
            </a:r>
            <a:r>
              <a:rPr lang="en-US" baseline="0" dirty="0" smtClean="0"/>
              <a:t> photos</a:t>
            </a:r>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28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High Priest = FREE = from </a:t>
            </a:r>
            <a:r>
              <a:rPr lang="en-US"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29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People = FREE = from </a:t>
            </a:r>
            <a:r>
              <a:rPr lang="en-US"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Background image = FREE = from www.dreamstime.com/free-image.php?imageid=2009251</a:t>
            </a:r>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Tabernacle</a:t>
            </a:r>
            <a:r>
              <a:rPr lang="en-US" baseline="0" dirty="0" smtClean="0"/>
              <a:t> = FREE = from </a:t>
            </a:r>
            <a:r>
              <a:rPr lang="en-US" baseline="0" dirty="0" err="1" smtClean="0"/>
              <a:t>BiblePoint</a:t>
            </a:r>
            <a:r>
              <a:rPr lang="en-US" baseline="0" dirty="0" smtClean="0"/>
              <a:t> art</a:t>
            </a:r>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Temple = FREE = from http://commons.wikimedia.org/wiki/File:Jerusalem_temple4.jpg</a:t>
            </a:r>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Fallen Pillar</a:t>
            </a:r>
            <a:r>
              <a:rPr lang="en-US" baseline="0" dirty="0" smtClean="0"/>
              <a:t> = FREE = from http://www.sxc.hu/browse.phtml?f=download&amp;id=971537</a:t>
            </a:r>
            <a:endParaRPr lang="en-US" dirty="0" smtClean="0"/>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35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Haggai = FREE = from </a:t>
            </a:r>
            <a:r>
              <a:rPr lang="en-US" dirty="0" err="1" smtClean="0"/>
              <a:t>BiblePoint</a:t>
            </a:r>
            <a:r>
              <a:rPr lang="en-US" baseline="0" dirty="0" smtClean="0"/>
              <a:t> photos</a:t>
            </a:r>
            <a:endParaRPr lang="en-US" dirty="0" smtClean="0"/>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41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Solomon’s Temple = FREE = from http://upload.wikimedia.org/wikipedia/commons/7/72/Jerusalem_temple3.jpg</a:t>
            </a:r>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42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Fallen Pillar</a:t>
            </a:r>
            <a:r>
              <a:rPr lang="en-US" baseline="0" dirty="0" smtClean="0"/>
              <a:t> = FREE = from http://www.sxc.hu/browse.phtml?f=download&amp;id=971537</a:t>
            </a:r>
            <a:endParaRPr lang="en-US" dirty="0" smtClean="0"/>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43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Bible = FREE = from </a:t>
            </a:r>
            <a:r>
              <a:rPr lang="en-US" dirty="0" err="1" smtClean="0"/>
              <a:t>BiblePoint</a:t>
            </a:r>
            <a:r>
              <a:rPr lang="en-US" dirty="0" smtClean="0"/>
              <a:t> photos</a:t>
            </a:r>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46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Bible = FREE = from </a:t>
            </a:r>
            <a:r>
              <a:rPr lang="en-US" dirty="0" err="1" smtClean="0"/>
              <a:t>BiblePoint</a:t>
            </a:r>
            <a:r>
              <a:rPr lang="en-US" dirty="0" smtClean="0"/>
              <a:t> photos</a:t>
            </a:r>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47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Bible = FREE = from </a:t>
            </a:r>
            <a:r>
              <a:rPr lang="en-US" dirty="0" err="1" smtClean="0"/>
              <a:t>BiblePoint</a:t>
            </a:r>
            <a:r>
              <a:rPr lang="en-US" dirty="0" smtClean="0"/>
              <a:t> photos</a:t>
            </a:r>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48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Church = FREE = from </a:t>
            </a:r>
            <a:r>
              <a:rPr lang="en-US" dirty="0" err="1" smtClean="0"/>
              <a:t>BiblePoint</a:t>
            </a:r>
            <a:r>
              <a:rPr lang="en-US" dirty="0" smtClean="0"/>
              <a:t> photos</a:t>
            </a:r>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49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Planting</a:t>
            </a:r>
            <a:r>
              <a:rPr lang="en-US" baseline="0" dirty="0" smtClean="0"/>
              <a:t> = FREEE = from http://www.sxc.hu/browse.phtml?f=download&amp;id=428778</a:t>
            </a:r>
            <a:endParaRPr lang="en-US" dirty="0" smtClean="0"/>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Bible = FREE = from </a:t>
            </a:r>
            <a:r>
              <a:rPr lang="en-US" dirty="0" err="1" smtClean="0"/>
              <a:t>BiblePoint</a:t>
            </a:r>
            <a:r>
              <a:rPr lang="en-US" dirty="0" smtClean="0"/>
              <a:t> photos</a:t>
            </a:r>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50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Earth</a:t>
            </a:r>
            <a:r>
              <a:rPr lang="en-US" baseline="0" dirty="0" smtClean="0"/>
              <a:t> = FREE = from NASA</a:t>
            </a:r>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53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 Return = FREE = From</a:t>
            </a:r>
            <a:r>
              <a:rPr lang="en-US" baseline="0" dirty="0" smtClean="0"/>
              <a:t> </a:t>
            </a:r>
            <a:r>
              <a:rPr lang="en-US" baseline="0" dirty="0" err="1" smtClean="0"/>
              <a:t>BiblePoint</a:t>
            </a:r>
            <a:r>
              <a:rPr lang="en-US" baseline="0" dirty="0" smtClean="0"/>
              <a:t>  art</a:t>
            </a:r>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54</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Jesus on Great White Throne= FREE = From</a:t>
            </a:r>
            <a:r>
              <a:rPr lang="en-US" baseline="0" dirty="0" smtClean="0"/>
              <a:t> </a:t>
            </a:r>
            <a:r>
              <a:rPr lang="en-US" baseline="0" dirty="0" err="1" smtClean="0"/>
              <a:t>BiblePoint</a:t>
            </a:r>
            <a:r>
              <a:rPr lang="en-US" baseline="0" dirty="0" smtClean="0"/>
              <a:t>  art</a:t>
            </a:r>
            <a:endParaRPr lang="en-US" dirty="0" smtClean="0"/>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55</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Gold</a:t>
            </a:r>
            <a:r>
              <a:rPr lang="en-US" baseline="0" dirty="0" smtClean="0"/>
              <a:t> = LICENSED and NOT FOR REUSE.  To reuse elsewhere, get a license from </a:t>
            </a:r>
            <a:r>
              <a:rPr lang="en-US" dirty="0" smtClean="0"/>
              <a:t>http://www.bigstockphoto.com/image-2766296/stock-photo-gold-bars </a:t>
            </a:r>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56</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Herod’s Temple = FREE = from </a:t>
            </a:r>
            <a:r>
              <a:rPr lang="en-US" dirty="0" err="1" smtClean="0"/>
              <a:t>BiblePoint</a:t>
            </a:r>
            <a:r>
              <a:rPr lang="en-US" baseline="0" dirty="0" smtClean="0"/>
              <a:t> photo</a:t>
            </a:r>
            <a:endParaRPr lang="en-US" dirty="0" smtClean="0"/>
          </a:p>
        </p:txBody>
      </p:sp>
      <p:sp>
        <p:nvSpPr>
          <p:cNvPr id="4" name="Slide Number Placeholder 3"/>
          <p:cNvSpPr>
            <a:spLocks noGrp="1"/>
          </p:cNvSpPr>
          <p:nvPr>
            <p:ph type="sldNum" sz="quarter" idx="10"/>
          </p:nvPr>
        </p:nvSpPr>
        <p:spPr/>
        <p:txBody>
          <a:bodyPr/>
          <a:lstStyle/>
          <a:p>
            <a:fld id="{AA9431C0-4A92-443A-830A-3598E92BA53C}" type="slidenum">
              <a:rPr lang="en-US" smtClean="0"/>
              <a:pPr/>
              <a:t>57</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Herod’s Temple = FREE = from </a:t>
            </a:r>
            <a:r>
              <a:rPr lang="en-US"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58</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Herod’s Temple = FREE = from </a:t>
            </a:r>
            <a:r>
              <a:rPr lang="en-US" dirty="0" err="1" smtClean="0"/>
              <a:t>BiblePoint</a:t>
            </a:r>
            <a:r>
              <a:rPr lang="en-US" baseline="0" dirty="0" smtClean="0"/>
              <a:t> photo</a:t>
            </a:r>
            <a:endParaRPr lang="en-US" dirty="0" smtClean="0"/>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59</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Church</a:t>
            </a:r>
            <a:r>
              <a:rPr lang="en-US" baseline="0" dirty="0" smtClean="0"/>
              <a:t> = FREE = from </a:t>
            </a:r>
            <a:r>
              <a:rPr lang="en-US" baseline="0" dirty="0" err="1" smtClean="0"/>
              <a:t>BiblePoint</a:t>
            </a:r>
            <a:r>
              <a:rPr lang="en-US" baseline="0" dirty="0" smtClean="0"/>
              <a:t> photos</a:t>
            </a:r>
          </a:p>
          <a:p>
            <a:r>
              <a:rPr lang="en-US" baseline="0" dirty="0" smtClean="0"/>
              <a:t>Jesus = LICENSED and NOT FOR REUSE</a:t>
            </a:r>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60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Planting</a:t>
            </a:r>
            <a:r>
              <a:rPr lang="en-US" baseline="0" dirty="0" smtClean="0"/>
              <a:t> = FREEE = from http://www.sxc.hu/browse.phtml?f=download&amp;id=428778</a:t>
            </a:r>
            <a:endParaRPr lang="en-US" dirty="0" smtClean="0"/>
          </a:p>
          <a:p>
            <a:r>
              <a:rPr lang="en-US" dirty="0" smtClean="0"/>
              <a:t>Parched land = FREE = from http://www.sxc.hu/browse.phtml?f=download&amp;id=1210033</a:t>
            </a:r>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Pouring water = FREE = from http://commons.wikimedia.org/wiki/File:Stilles_Mineralwasser.jpg</a:t>
            </a:r>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Pouring water = FREE = from http://commons.wikimedia.org/wiki/File:Stilles_Mineralwasser.jpg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Modified Water Gauge = FREE = from http://www.sxc.hu/browse.phtml?f=download&amp;id=1126306</a:t>
            </a:r>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Hungry Jacks = FREE =with credit to http://www.flickr.com/photos/pdra/2279526616/</a:t>
            </a:r>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Hungry Jacks = FREE =with credit to http://www.flickr.com/photos/pdra/2279526616/</a:t>
            </a:r>
          </a:p>
          <a:p>
            <a:endParaRPr lang="en-US" dirty="0" smtClean="0"/>
          </a:p>
          <a:p>
            <a:r>
              <a:rPr lang="en-US" dirty="0" smtClean="0"/>
              <a:t>Modified</a:t>
            </a:r>
            <a:r>
              <a:rPr lang="en-US" baseline="0" dirty="0" smtClean="0"/>
              <a:t> hand = FREE = from http://www.dreamstime.com/keys-in-the-hand-stock-photography-imagefree2589062</a:t>
            </a:r>
          </a:p>
          <a:p>
            <a:endParaRPr lang="en-US" baseline="0" dirty="0" smtClean="0"/>
          </a:p>
          <a:p>
            <a:r>
              <a:rPr lang="en-US" baseline="0" dirty="0" smtClean="0"/>
              <a:t>Burger = FREE = from http://www.sxc.hu/browse.phtml?f=download&amp;id=1097101</a:t>
            </a:r>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Cold woman = FREE = from http://www.sxc.hu/photo/1330908</a:t>
            </a:r>
          </a:p>
          <a:p>
            <a:endParaRPr lang="en-US" dirty="0"/>
          </a:p>
        </p:txBody>
      </p:sp>
      <p:sp>
        <p:nvSpPr>
          <p:cNvPr id="4" name="Slide Number Placeholder 3"/>
          <p:cNvSpPr>
            <a:spLocks noGrp="1"/>
          </p:cNvSpPr>
          <p:nvPr>
            <p:ph type="sldNum" sz="quarter" idx="10"/>
          </p:nvPr>
        </p:nvSpPr>
        <p:spPr/>
        <p:txBody>
          <a:bodyPr/>
          <a:lstStyle/>
          <a:p>
            <a:fld id="{AA9431C0-4A92-443A-830A-3598E92BA53C}"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226801-5C0A-4BD1-BFD7-E63440F13C90}" type="datetimeFigureOut">
              <a:rPr lang="en-US" smtClean="0"/>
              <a:pPr/>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26801-5C0A-4BD1-BFD7-E63440F13C90}" type="datetimeFigureOut">
              <a:rPr lang="en-US" smtClean="0"/>
              <a:pPr/>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226801-5C0A-4BD1-BFD7-E63440F13C90}" type="datetimeFigureOut">
              <a:rPr lang="en-US" smtClean="0"/>
              <a:pPr/>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6" name="Picture 4"/>
          <p:cNvPicPr>
            <a:picLocks noChangeAspect="1" noChangeArrowheads="1"/>
          </p:cNvPicPr>
          <p:nvPr userDrawn="1"/>
        </p:nvPicPr>
        <p:blipFill>
          <a:blip r:embed="rId2" cstate="print"/>
          <a:srcRect/>
          <a:stretch>
            <a:fillRect/>
          </a:stretch>
        </p:blipFill>
        <p:spPr bwMode="auto">
          <a:xfrm>
            <a:off x="-1" y="0"/>
            <a:ext cx="9153673" cy="6858000"/>
          </a:xfrm>
          <a:prstGeom prst="rect">
            <a:avLst/>
          </a:prstGeom>
          <a:noFill/>
          <a:ln w="9525">
            <a:noFill/>
            <a:miter lim="800000"/>
            <a:headEnd/>
            <a:tailEnd/>
          </a:ln>
          <a:effectLst/>
        </p:spPr>
      </p:pic>
      <p:pic>
        <p:nvPicPr>
          <p:cNvPr id="10" name="Picture 5"/>
          <p:cNvPicPr>
            <a:picLocks noChangeAspect="1" noChangeArrowheads="1"/>
          </p:cNvPicPr>
          <p:nvPr userDrawn="1"/>
        </p:nvPicPr>
        <p:blipFill>
          <a:blip r:embed="rId3" cstate="print"/>
          <a:srcRect/>
          <a:stretch>
            <a:fillRect/>
          </a:stretch>
        </p:blipFill>
        <p:spPr bwMode="auto">
          <a:xfrm>
            <a:off x="0" y="4417"/>
            <a:ext cx="9144000" cy="6850754"/>
          </a:xfrm>
          <a:prstGeom prst="rect">
            <a:avLst/>
          </a:prstGeom>
          <a:noFill/>
          <a:ln w="9525">
            <a:noFill/>
            <a:miter lim="800000"/>
            <a:headEnd/>
            <a:tailEnd/>
          </a:ln>
          <a:effectLst/>
        </p:spPr>
      </p:pic>
      <p:sp>
        <p:nvSpPr>
          <p:cNvPr id="9" name="Rectangle 8"/>
          <p:cNvSpPr/>
          <p:nvPr userDrawn="1"/>
        </p:nvSpPr>
        <p:spPr>
          <a:xfrm>
            <a:off x="0" y="1295400"/>
            <a:ext cx="9144000" cy="2286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1417638"/>
          </a:xfrm>
        </p:spPr>
        <p:txBody>
          <a:bodyPr/>
          <a:lstStyle>
            <a:lvl1pPr>
              <a:defRPr>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Font typeface="Arial" pitchFamily="34" charset="0"/>
              <a:buNone/>
              <a:defRPr>
                <a:solidFill>
                  <a:schemeClr val="tx1"/>
                </a:solidFill>
                <a:latin typeface="Lucida Sans" pitchFamily="34" charset="0"/>
              </a:defRPr>
            </a:lvl1pPr>
            <a:lvl2pPr>
              <a:buFont typeface="Arial" pitchFamily="34" charset="0"/>
              <a:buNone/>
              <a:defRPr>
                <a:solidFill>
                  <a:schemeClr val="tx1"/>
                </a:solidFill>
                <a:latin typeface="Lucida Sans" pitchFamily="34" charset="0"/>
              </a:defRPr>
            </a:lvl2pPr>
            <a:lvl3pPr>
              <a:buNone/>
              <a:defRPr>
                <a:solidFill>
                  <a:schemeClr val="tx1"/>
                </a:solidFill>
                <a:latin typeface="Lucida Sans" pitchFamily="34" charset="0"/>
              </a:defRPr>
            </a:lvl3pPr>
            <a:lvl4pPr>
              <a:buNone/>
              <a:defRPr>
                <a:solidFill>
                  <a:schemeClr val="tx1"/>
                </a:solidFill>
                <a:latin typeface="Lucida Sans" pitchFamily="34" charset="0"/>
              </a:defRPr>
            </a:lvl4pPr>
            <a:lvl5pPr>
              <a:buNone/>
              <a:defRPr>
                <a:solidFill>
                  <a:schemeClr val="tx1"/>
                </a:solidFill>
                <a:latin typeface="Lucida San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6226801-5C0A-4BD1-BFD7-E63440F13C90}" type="datetimeFigureOut">
              <a:rPr lang="en-US" smtClean="0"/>
              <a:pPr/>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226801-5C0A-4BD1-BFD7-E63440F13C90}" type="datetimeFigureOut">
              <a:rPr lang="en-US" smtClean="0"/>
              <a:pPr/>
              <a:t>9/16/2014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226801-5C0A-4BD1-BFD7-E63440F13C90}" type="datetimeFigureOut">
              <a:rPr lang="en-US" smtClean="0"/>
              <a:pPr/>
              <a:t>9/16/2014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226801-5C0A-4BD1-BFD7-E63440F13C90}" type="datetimeFigureOut">
              <a:rPr lang="en-US" smtClean="0"/>
              <a:pPr/>
              <a:t>9/16/2014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226801-5C0A-4BD1-BFD7-E63440F13C90}" type="datetimeFigureOut">
              <a:rPr lang="en-US" smtClean="0"/>
              <a:pPr/>
              <a:t>9/16/2014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226801-5C0A-4BD1-BFD7-E63440F13C90}" type="datetimeFigureOut">
              <a:rPr lang="en-US" smtClean="0"/>
              <a:pPr/>
              <a:t>9/16/2014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226801-5C0A-4BD1-BFD7-E63440F13C90}" type="datetimeFigureOut">
              <a:rPr lang="en-US" smtClean="0"/>
              <a:pPr/>
              <a:t>9/16/2014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226801-5C0A-4BD1-BFD7-E63440F13C90}" type="datetimeFigureOut">
              <a:rPr lang="en-US" smtClean="0"/>
              <a:pPr/>
              <a:t>9/16/2014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445C36-3627-42FB-AE33-AC4F6F082EBE}" type="slidenum">
              <a:rPr lang="en-US" smtClean="0"/>
              <a:pPr/>
              <a:t>‹#›</a:t>
            </a:fld>
            <a:endParaRPr lang="en-US"/>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5"/>
          <p:cNvPicPr>
            <a:picLocks noChangeAspect="1" noChangeArrowheads="1"/>
          </p:cNvPicPr>
          <p:nvPr userDrawn="1"/>
        </p:nvPicPr>
        <p:blipFill>
          <a:blip r:embed="rId13" cstate="print"/>
          <a:srcRect/>
          <a:stretch>
            <a:fillRect/>
          </a:stretch>
        </p:blipFill>
        <p:spPr bwMode="auto">
          <a:xfrm>
            <a:off x="0" y="4417"/>
            <a:ext cx="9144000" cy="6850754"/>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226801-5C0A-4BD1-BFD7-E63440F13C90}" type="datetimeFigureOut">
              <a:rPr lang="en-US" smtClean="0"/>
              <a:pPr/>
              <a:t>9/16/2014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45C36-3627-42FB-AE33-AC4F6F082EB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algn="ctr" defTabSz="914400" rtl="0" eaLnBrk="1" latinLnBrk="0" hangingPunct="1">
        <a:spcBef>
          <a:spcPct val="0"/>
        </a:spcBef>
        <a:buNone/>
        <a:defRPr sz="5400" b="1" kern="1200">
          <a:solidFill>
            <a:schemeClr val="bg1"/>
          </a:solidFill>
          <a:effectLst>
            <a:outerShdw blurRad="38100" dist="38100" dir="2700000" algn="tl">
              <a:srgbClr val="000000">
                <a:alpha val="43137"/>
              </a:srgbClr>
            </a:outerShdw>
          </a:effectLst>
          <a:latin typeface="Lucida Sans Unicode" pitchFamily="34" charset="0"/>
          <a:ea typeface="+mj-ea"/>
          <a:cs typeface="Lucida Sans Unicode" pitchFamily="34" charset="0"/>
        </a:defRPr>
      </a:lvl1pPr>
    </p:titleStyle>
    <p:bodyStyle>
      <a:lvl1pPr marL="342900" indent="-342900" algn="l" defTabSz="914400" rtl="0" eaLnBrk="1" latinLnBrk="0" hangingPunct="1">
        <a:spcBef>
          <a:spcPct val="20000"/>
        </a:spcBef>
        <a:buFont typeface="Arial" pitchFamily="34" charset="0"/>
        <a:buChar char="•"/>
        <a:defRPr sz="3600" b="1" kern="120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3600" b="1" kern="1200">
          <a:solidFill>
            <a:schemeClr val="bg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3600" b="1" kern="1200">
          <a:solidFill>
            <a:schemeClr val="bg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3600" b="1" kern="1200">
          <a:solidFill>
            <a:schemeClr val="bg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3600" b="1" kern="1200">
          <a:solidFill>
            <a:schemeClr val="bg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0.wmf"/><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051" name="Rectangle 6"/>
          <p:cNvSpPr>
            <a:spLocks noChangeArrowheads="1"/>
          </p:cNvSpPr>
          <p:nvPr/>
        </p:nvSpPr>
        <p:spPr bwMode="auto">
          <a:xfrm>
            <a:off x="863600" y="3117850"/>
            <a:ext cx="7416800" cy="4016375"/>
          </a:xfrm>
          <a:prstGeom prst="rect">
            <a:avLst/>
          </a:prstGeom>
          <a:noFill/>
          <a:ln w="9525">
            <a:noFill/>
            <a:miter lim="800000"/>
            <a:headEnd/>
            <a:tailEnd/>
          </a:ln>
        </p:spPr>
        <p:txBody>
          <a:bodyPr>
            <a:spAutoFit/>
          </a:bodyPr>
          <a:lstStyle/>
          <a:p>
            <a:pPr algn="ctr"/>
            <a:r>
              <a:rPr lang="en-US" sz="5400" b="1" dirty="0" smtClean="0">
                <a:solidFill>
                  <a:schemeClr val="bg1"/>
                </a:solidFill>
              </a:rPr>
              <a:t>Haggai 2:1-9</a:t>
            </a:r>
            <a:endParaRPr lang="en-US" sz="5400" b="1" dirty="0">
              <a:solidFill>
                <a:schemeClr val="bg1"/>
              </a:solidFill>
            </a:endParaRPr>
          </a:p>
          <a:p>
            <a:pPr algn="ctr"/>
            <a:r>
              <a:rPr lang="en-US" sz="4000" b="1" dirty="0" smtClean="0">
                <a:solidFill>
                  <a:schemeClr val="bg1"/>
                </a:solidFill>
              </a:rPr>
              <a:t>“Consider Your Attitude”</a:t>
            </a:r>
            <a:endParaRPr lang="en-US" sz="4000" b="1" dirty="0">
              <a:solidFill>
                <a:schemeClr val="bg1"/>
              </a:solidFill>
            </a:endParaRPr>
          </a:p>
          <a:p>
            <a:pPr algn="ctr"/>
            <a:r>
              <a:rPr lang="en-US" sz="1400" b="1" dirty="0">
                <a:solidFill>
                  <a:schemeClr val="bg1"/>
                </a:solidFill>
              </a:rPr>
              <a:t>www.BiblePoint.com</a:t>
            </a:r>
          </a:p>
          <a:p>
            <a:pPr algn="ctr"/>
            <a:r>
              <a:rPr lang="en-US" sz="1400" b="1" dirty="0">
                <a:solidFill>
                  <a:schemeClr val="bg1"/>
                </a:solidFill>
              </a:rPr>
              <a:t>2011 © Single Initiative LLC</a:t>
            </a:r>
          </a:p>
          <a:p>
            <a:pPr algn="ctr"/>
            <a:endParaRPr lang="en-US" sz="1400" b="1" dirty="0">
              <a:solidFill>
                <a:schemeClr val="bg1"/>
              </a:solidFill>
            </a:endParaRPr>
          </a:p>
          <a:p>
            <a:pPr algn="ctr"/>
            <a:r>
              <a:rPr lang="en-US" sz="1400" b="1" dirty="0">
                <a:solidFill>
                  <a:schemeClr val="bg1"/>
                </a:solidFill>
              </a:rPr>
              <a:t>This lesson and graphics by:</a:t>
            </a:r>
            <a:br>
              <a:rPr lang="en-US" sz="1400" b="1" dirty="0">
                <a:solidFill>
                  <a:schemeClr val="bg1"/>
                </a:solidFill>
              </a:rPr>
            </a:br>
            <a:r>
              <a:rPr lang="en-US" sz="1400" b="1" dirty="0">
                <a:solidFill>
                  <a:schemeClr val="bg1"/>
                </a:solidFill>
              </a:rPr>
              <a:t> D. L. Henderson, </a:t>
            </a:r>
            <a:r>
              <a:rPr lang="en-US" sz="1400" b="1" dirty="0" err="1">
                <a:solidFill>
                  <a:schemeClr val="bg1"/>
                </a:solidFill>
              </a:rPr>
              <a:t>D.Min</a:t>
            </a:r>
            <a:r>
              <a:rPr lang="en-US" sz="1400" b="1" dirty="0">
                <a:solidFill>
                  <a:schemeClr val="bg1"/>
                </a:solidFill>
              </a:rPr>
              <a:t>.</a:t>
            </a:r>
            <a:endParaRPr lang="en-US" sz="900" b="1" dirty="0">
              <a:solidFill>
                <a:schemeClr val="bg1"/>
              </a:solidFill>
            </a:endParaRPr>
          </a:p>
          <a:p>
            <a:pPr algn="ctr"/>
            <a:endParaRPr lang="en-US" sz="900" b="1" dirty="0">
              <a:solidFill>
                <a:schemeClr val="bg1"/>
              </a:solidFill>
            </a:endParaRPr>
          </a:p>
          <a:p>
            <a:pPr algn="ctr"/>
            <a:r>
              <a:rPr lang="en-US" sz="1400" b="1" dirty="0">
                <a:solidFill>
                  <a:schemeClr val="bg1"/>
                </a:solidFill>
              </a:rPr>
              <a:t>User License required to alter this presentation.</a:t>
            </a:r>
          </a:p>
          <a:p>
            <a:pPr algn="ctr"/>
            <a:r>
              <a:rPr lang="en-US" sz="1400" b="1" dirty="0">
                <a:solidFill>
                  <a:schemeClr val="bg1"/>
                </a:solidFill>
              </a:rPr>
              <a:t>Contact dh@biblepoint.com</a:t>
            </a:r>
          </a:p>
          <a:p>
            <a:pPr algn="ctr"/>
            <a:r>
              <a:rPr lang="en-US" sz="1400" b="1" dirty="0">
                <a:solidFill>
                  <a:schemeClr val="bg1"/>
                </a:solidFill>
              </a:rPr>
              <a:t>Copyright©2011</a:t>
            </a:r>
            <a:endParaRPr lang="en-US" sz="4000" b="1" dirty="0">
              <a:solidFill>
                <a:schemeClr val="bg1"/>
              </a:solidFill>
            </a:endParaRPr>
          </a:p>
          <a:p>
            <a:pPr algn="ctr"/>
            <a:endParaRPr lang="en-US" sz="4000" b="1" dirty="0">
              <a:solidFill>
                <a:schemeClr val="bg1"/>
              </a:solidFill>
            </a:endParaRPr>
          </a:p>
        </p:txBody>
      </p:sp>
      <p:pic>
        <p:nvPicPr>
          <p:cNvPr id="2052" name="Picture 2"/>
          <p:cNvPicPr>
            <a:picLocks noChangeAspect="1" noChangeArrowheads="1"/>
          </p:cNvPicPr>
          <p:nvPr/>
        </p:nvPicPr>
        <p:blipFill>
          <a:blip r:embed="rId3" cstate="print"/>
          <a:srcRect/>
          <a:stretch>
            <a:fillRect/>
          </a:stretch>
        </p:blipFill>
        <p:spPr bwMode="auto">
          <a:xfrm>
            <a:off x="1947863" y="625475"/>
            <a:ext cx="5246687" cy="2417763"/>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p:cNvPicPr>
            <a:picLocks noChangeAspect="1" noChangeArrowheads="1"/>
          </p:cNvPicPr>
          <p:nvPr/>
        </p:nvPicPr>
        <p:blipFill>
          <a:blip r:embed="rId3" cstate="print"/>
          <a:srcRect/>
          <a:stretch>
            <a:fillRect/>
          </a:stretch>
        </p:blipFill>
        <p:spPr bwMode="auto">
          <a:xfrm>
            <a:off x="304800" y="1344030"/>
            <a:ext cx="8839200" cy="5513970"/>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print"/>
          <a:srcRect b="9238"/>
          <a:stretch>
            <a:fillRect/>
          </a:stretch>
        </p:blipFill>
        <p:spPr bwMode="auto">
          <a:xfrm>
            <a:off x="0" y="1600200"/>
            <a:ext cx="3862388" cy="5257800"/>
          </a:xfrm>
          <a:prstGeom prst="rect">
            <a:avLst/>
          </a:prstGeom>
          <a:noFill/>
          <a:ln w="9525">
            <a:noFill/>
            <a:miter lim="800000"/>
            <a:headEnd/>
            <a:tailEnd/>
          </a:ln>
          <a:effectLst/>
        </p:spPr>
      </p:pic>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p:txBody>
          <a:bodyPr/>
          <a:lstStyle/>
          <a:p>
            <a:r>
              <a:rPr lang="en-US" dirty="0" smtClean="0">
                <a:solidFill>
                  <a:schemeClr val="bg1"/>
                </a:solidFill>
              </a:rPr>
              <a:t>but have harvested little. </a:t>
            </a:r>
            <a:r>
              <a:rPr lang="en-US" dirty="0" smtClean="0"/>
              <a:t>…</a:t>
            </a:r>
            <a:endParaRPr lang="en-US" dirty="0"/>
          </a:p>
        </p:txBody>
      </p:sp>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a:xfrm>
            <a:off x="304800" y="1600200"/>
            <a:ext cx="8686800" cy="4525963"/>
          </a:xfrm>
        </p:spPr>
        <p:txBody>
          <a:bodyPr/>
          <a:lstStyle/>
          <a:p>
            <a:r>
              <a:rPr lang="en-US" dirty="0" smtClean="0">
                <a:solidFill>
                  <a:schemeClr val="bg1"/>
                </a:solidFill>
              </a:rPr>
              <a:t>You drink, </a:t>
            </a:r>
            <a:r>
              <a:rPr lang="en-US" dirty="0" smtClean="0"/>
              <a:t>…</a:t>
            </a:r>
            <a:endParaRPr lang="en-US" dirty="0"/>
          </a:p>
        </p:txBody>
      </p:sp>
      <p:pic>
        <p:nvPicPr>
          <p:cNvPr id="7" name="Picture 2"/>
          <p:cNvPicPr>
            <a:picLocks noChangeAspect="1" noChangeArrowheads="1"/>
          </p:cNvPicPr>
          <p:nvPr/>
        </p:nvPicPr>
        <p:blipFill>
          <a:blip r:embed="rId3" cstate="print"/>
          <a:srcRect b="18325"/>
          <a:stretch>
            <a:fillRect/>
          </a:stretch>
        </p:blipFill>
        <p:spPr bwMode="auto">
          <a:xfrm>
            <a:off x="0" y="2133599"/>
            <a:ext cx="4267200" cy="4724401"/>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b="18325"/>
          <a:stretch>
            <a:fillRect/>
          </a:stretch>
        </p:blipFill>
        <p:spPr bwMode="auto">
          <a:xfrm>
            <a:off x="0" y="2133599"/>
            <a:ext cx="4267200" cy="4724401"/>
          </a:xfrm>
          <a:prstGeom prst="rect">
            <a:avLst/>
          </a:prstGeom>
          <a:noFill/>
          <a:ln w="9525">
            <a:noFill/>
            <a:miter lim="800000"/>
            <a:headEnd/>
            <a:tailEnd/>
          </a:ln>
          <a:effectLst/>
        </p:spPr>
      </p:pic>
      <p:pic>
        <p:nvPicPr>
          <p:cNvPr id="10" name="Picture 3"/>
          <p:cNvPicPr>
            <a:picLocks noChangeAspect="1" noChangeArrowheads="1"/>
          </p:cNvPicPr>
          <p:nvPr/>
        </p:nvPicPr>
        <p:blipFill>
          <a:blip r:embed="rId4" cstate="print"/>
          <a:srcRect/>
          <a:stretch>
            <a:fillRect/>
          </a:stretch>
        </p:blipFill>
        <p:spPr bwMode="auto">
          <a:xfrm>
            <a:off x="4572000" y="2438400"/>
            <a:ext cx="3862789" cy="3856038"/>
          </a:xfrm>
          <a:prstGeom prst="rect">
            <a:avLst/>
          </a:prstGeom>
          <a:noFill/>
          <a:ln w="9525">
            <a:noFill/>
            <a:miter lim="800000"/>
            <a:headEnd/>
            <a:tailEnd/>
          </a:ln>
          <a:effectLst/>
        </p:spPr>
      </p:pic>
      <p:sp>
        <p:nvSpPr>
          <p:cNvPr id="6" name="Rectangle 5"/>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a:xfrm>
            <a:off x="304800" y="1600200"/>
            <a:ext cx="8686800" cy="4525963"/>
          </a:xfrm>
        </p:spPr>
        <p:txBody>
          <a:bodyPr/>
          <a:lstStyle/>
          <a:p>
            <a:r>
              <a:rPr lang="en-US" dirty="0" smtClean="0">
                <a:solidFill>
                  <a:schemeClr val="bg1"/>
                </a:solidFill>
              </a:rPr>
              <a:t>You drink, but never have your fill. </a:t>
            </a:r>
            <a:endParaRPr lang="en-US" dirty="0"/>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l="16185" b="11722"/>
          <a:stretch>
            <a:fillRect/>
          </a:stretch>
        </p:blipFill>
        <p:spPr bwMode="auto">
          <a:xfrm>
            <a:off x="0" y="1295400"/>
            <a:ext cx="5524500" cy="5562600"/>
          </a:xfrm>
          <a:prstGeom prst="rect">
            <a:avLst/>
          </a:prstGeom>
          <a:noFill/>
          <a:ln w="9525">
            <a:noFill/>
            <a:miter lim="800000"/>
            <a:headEnd/>
            <a:tailEnd/>
          </a:ln>
          <a:effectLst/>
        </p:spPr>
      </p:pic>
      <p:sp>
        <p:nvSpPr>
          <p:cNvPr id="9" name="Rectangle 8"/>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p:txBody>
          <a:bodyPr/>
          <a:lstStyle/>
          <a:p>
            <a:r>
              <a:rPr lang="en-US" dirty="0" smtClean="0">
                <a:solidFill>
                  <a:schemeClr val="bg1"/>
                </a:solidFill>
              </a:rPr>
              <a:t>You eat, </a:t>
            </a:r>
            <a:r>
              <a:rPr lang="en-US" dirty="0" smtClean="0"/>
              <a:t>…</a:t>
            </a:r>
            <a:endParaRPr lang="en-US" dirty="0"/>
          </a:p>
        </p:txBody>
      </p: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l="16185" b="11722"/>
          <a:stretch>
            <a:fillRect/>
          </a:stretch>
        </p:blipFill>
        <p:spPr bwMode="auto">
          <a:xfrm>
            <a:off x="0" y="1295400"/>
            <a:ext cx="5524500" cy="5562600"/>
          </a:xfrm>
          <a:prstGeom prst="rect">
            <a:avLst/>
          </a:prstGeom>
          <a:noFill/>
          <a:ln w="9525">
            <a:noFill/>
            <a:miter lim="800000"/>
            <a:headEnd/>
            <a:tailEnd/>
          </a:ln>
          <a:effectLst/>
        </p:spPr>
      </p:pic>
      <p:sp>
        <p:nvSpPr>
          <p:cNvPr id="8" name="Rectangle 7"/>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p:txBody>
          <a:bodyPr/>
          <a:lstStyle/>
          <a:p>
            <a:r>
              <a:rPr lang="en-US" dirty="0" smtClean="0">
                <a:solidFill>
                  <a:schemeClr val="bg1"/>
                </a:solidFill>
              </a:rPr>
              <a:t>You eat, but never have enough. </a:t>
            </a:r>
            <a:r>
              <a:rPr lang="en-US" dirty="0" smtClean="0"/>
              <a:t>…</a:t>
            </a:r>
            <a:endParaRPr lang="en-US" dirty="0"/>
          </a:p>
        </p:txBody>
      </p:sp>
      <p:pic>
        <p:nvPicPr>
          <p:cNvPr id="10" name="Picture 3"/>
          <p:cNvPicPr>
            <a:picLocks noChangeAspect="1" noChangeArrowheads="1"/>
          </p:cNvPicPr>
          <p:nvPr/>
        </p:nvPicPr>
        <p:blipFill>
          <a:blip r:embed="rId4" cstate="print"/>
          <a:srcRect r="5140" b="7017"/>
          <a:stretch>
            <a:fillRect/>
          </a:stretch>
        </p:blipFill>
        <p:spPr bwMode="auto">
          <a:xfrm>
            <a:off x="5105400" y="2819400"/>
            <a:ext cx="4038600" cy="4038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srcRect b="30026"/>
          <a:stretch>
            <a:fillRect/>
          </a:stretch>
        </p:blipFill>
        <p:spPr bwMode="auto">
          <a:xfrm>
            <a:off x="0" y="2059700"/>
            <a:ext cx="4572000" cy="4798300"/>
          </a:xfrm>
          <a:prstGeom prst="rect">
            <a:avLst/>
          </a:prstGeom>
          <a:noFill/>
          <a:ln w="9525">
            <a:noFill/>
            <a:miter lim="800000"/>
            <a:headEnd/>
            <a:tailEnd/>
          </a:ln>
          <a:effectLst/>
        </p:spPr>
      </p:pic>
      <p:sp>
        <p:nvSpPr>
          <p:cNvPr id="10" name="Rectangle 9"/>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a:xfrm>
            <a:off x="76200" y="1600200"/>
            <a:ext cx="9144000" cy="4525963"/>
          </a:xfrm>
        </p:spPr>
        <p:txBody>
          <a:bodyPr/>
          <a:lstStyle/>
          <a:p>
            <a:r>
              <a:rPr lang="en-US" dirty="0" smtClean="0">
                <a:solidFill>
                  <a:schemeClr val="bg1"/>
                </a:solidFill>
              </a:rPr>
              <a:t>You put on </a:t>
            </a:r>
            <a:r>
              <a:rPr lang="en-US" smtClean="0">
                <a:solidFill>
                  <a:schemeClr val="bg1"/>
                </a:solidFill>
              </a:rPr>
              <a:t>clothes, </a:t>
            </a:r>
            <a:endParaRPr lang="en-US"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b="30026"/>
          <a:stretch>
            <a:fillRect/>
          </a:stretch>
        </p:blipFill>
        <p:spPr bwMode="auto">
          <a:xfrm>
            <a:off x="0" y="2059700"/>
            <a:ext cx="4572000" cy="4798300"/>
          </a:xfrm>
          <a:prstGeom prst="rect">
            <a:avLst/>
          </a:prstGeom>
          <a:noFill/>
          <a:ln w="9525">
            <a:noFill/>
            <a:miter lim="800000"/>
            <a:headEnd/>
            <a:tailEnd/>
          </a:ln>
          <a:effectLst/>
        </p:spPr>
      </p:pic>
      <p:pic>
        <p:nvPicPr>
          <p:cNvPr id="9" name="Picture 3"/>
          <p:cNvPicPr>
            <a:picLocks noChangeAspect="1" noChangeArrowheads="1"/>
          </p:cNvPicPr>
          <p:nvPr/>
        </p:nvPicPr>
        <p:blipFill>
          <a:blip r:embed="rId4" cstate="print"/>
          <a:srcRect/>
          <a:stretch>
            <a:fillRect/>
          </a:stretch>
        </p:blipFill>
        <p:spPr bwMode="auto">
          <a:xfrm>
            <a:off x="5410200" y="957262"/>
            <a:ext cx="2247900" cy="5900738"/>
          </a:xfrm>
          <a:prstGeom prst="rect">
            <a:avLst/>
          </a:prstGeom>
          <a:noFill/>
          <a:ln w="9525">
            <a:noFill/>
            <a:miter lim="800000"/>
            <a:headEnd/>
            <a:tailEnd/>
          </a:ln>
          <a:effectLst/>
        </p:spPr>
      </p:pic>
      <p:sp>
        <p:nvSpPr>
          <p:cNvPr id="10" name="Rectangle 9"/>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a:xfrm>
            <a:off x="76200" y="1600200"/>
            <a:ext cx="9144000" cy="4525963"/>
          </a:xfrm>
        </p:spPr>
        <p:txBody>
          <a:bodyPr/>
          <a:lstStyle/>
          <a:p>
            <a:r>
              <a:rPr lang="en-US" dirty="0" smtClean="0">
                <a:solidFill>
                  <a:schemeClr val="bg1"/>
                </a:solidFill>
              </a:rPr>
              <a:t>You put on clothes, but are not warm. </a:t>
            </a:r>
            <a:endParaRPr lang="en-US"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17" name="Content Placeholder 2"/>
          <p:cNvSpPr txBox="1">
            <a:spLocks/>
          </p:cNvSpPr>
          <p:nvPr/>
        </p:nvSpPr>
        <p:spPr>
          <a:xfrm>
            <a:off x="76200" y="1219201"/>
            <a:ext cx="9067800" cy="13716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Lucida Sans" pitchFamily="34" charset="0"/>
                <a:ea typeface="+mn-ea"/>
                <a:cs typeface="+mn-cs"/>
              </a:rPr>
              <a:t>You earn wages,</a:t>
            </a:r>
            <a:r>
              <a:rPr kumimoji="0" lang="en-US" sz="3600" b="1"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Lucida Sans" pitchFamily="34" charset="0"/>
                <a:ea typeface="+mn-ea"/>
                <a:cs typeface="+mn-cs"/>
              </a:rPr>
              <a:t> </a:t>
            </a:r>
            <a:endParaRPr kumimoji="0" 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Lucida Sans" pitchFamily="34" charset="0"/>
              <a:ea typeface="+mn-ea"/>
              <a:cs typeface="+mn-cs"/>
            </a:endParaRPr>
          </a:p>
        </p:txBody>
      </p:sp>
      <p:pic>
        <p:nvPicPr>
          <p:cNvPr id="6" name="Picture 5" descr="ten_dollar_bill"/>
          <p:cNvPicPr>
            <a:picLocks noChangeAspect="1" noChangeArrowheads="1"/>
          </p:cNvPicPr>
          <p:nvPr/>
        </p:nvPicPr>
        <p:blipFill>
          <a:blip r:embed="rId3" cstate="print"/>
          <a:srcRect r="39046"/>
          <a:stretch>
            <a:fillRect/>
          </a:stretch>
        </p:blipFill>
        <p:spPr bwMode="auto">
          <a:xfrm rot="4505175">
            <a:off x="262055" y="3782029"/>
            <a:ext cx="4108657" cy="2753704"/>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cstate="print"/>
          <a:srcRect/>
          <a:stretch>
            <a:fillRect/>
          </a:stretch>
        </p:blipFill>
        <p:spPr bwMode="auto">
          <a:xfrm>
            <a:off x="3810001" y="409233"/>
            <a:ext cx="5334000" cy="6767855"/>
          </a:xfrm>
          <a:prstGeom prst="rect">
            <a:avLst/>
          </a:prstGeom>
          <a:noFill/>
          <a:ln w="9525">
            <a:noFill/>
            <a:miter lim="800000"/>
            <a:headEnd/>
            <a:tailEnd/>
          </a:ln>
          <a:effectLst/>
        </p:spPr>
      </p:pic>
      <p:pic>
        <p:nvPicPr>
          <p:cNvPr id="9" name="Picture 8" descr="ten_dollar_bill"/>
          <p:cNvPicPr>
            <a:picLocks noChangeAspect="1" noChangeArrowheads="1"/>
          </p:cNvPicPr>
          <p:nvPr/>
        </p:nvPicPr>
        <p:blipFill>
          <a:blip r:embed="rId4" cstate="print"/>
          <a:srcRect r="39046"/>
          <a:stretch>
            <a:fillRect/>
          </a:stretch>
        </p:blipFill>
        <p:spPr bwMode="auto">
          <a:xfrm rot="4505175">
            <a:off x="262055" y="3782029"/>
            <a:ext cx="4108657" cy="2753704"/>
          </a:xfrm>
          <a:prstGeom prst="rect">
            <a:avLst/>
          </a:prstGeom>
          <a:noFill/>
          <a:ln w="9525">
            <a:noFill/>
            <a:miter lim="800000"/>
            <a:headEnd/>
            <a:tailEnd/>
          </a:ln>
        </p:spPr>
      </p:pic>
      <p:sp>
        <p:nvSpPr>
          <p:cNvPr id="10" name="Rectangle 9"/>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a:xfrm>
            <a:off x="76200" y="1219200"/>
            <a:ext cx="9144000" cy="4906963"/>
          </a:xfrm>
        </p:spPr>
        <p:txBody>
          <a:bodyPr/>
          <a:lstStyle/>
          <a:p>
            <a:r>
              <a:rPr lang="en-US" dirty="0" smtClean="0">
                <a:solidFill>
                  <a:schemeClr val="bg1"/>
                </a:solidFill>
              </a:rPr>
              <a:t>You earn wages,</a:t>
            </a:r>
            <a:r>
              <a:rPr lang="en-US" dirty="0" smtClean="0"/>
              <a:t> </a:t>
            </a:r>
            <a:r>
              <a:rPr lang="en-US" dirty="0" smtClean="0">
                <a:solidFill>
                  <a:schemeClr val="bg1"/>
                </a:solidFill>
              </a:rPr>
              <a:t>only to put them in </a:t>
            </a:r>
            <a:br>
              <a:rPr lang="en-US" dirty="0" smtClean="0">
                <a:solidFill>
                  <a:schemeClr val="bg1"/>
                </a:solidFill>
              </a:rPr>
            </a:br>
            <a:r>
              <a:rPr lang="en-US" dirty="0" smtClean="0">
                <a:solidFill>
                  <a:schemeClr val="bg1"/>
                </a:solidFill>
              </a:rPr>
              <a:t>a purse with holes in it."</a:t>
            </a:r>
            <a:endParaRPr lang="en-US"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cstate="print"/>
          <a:srcRect/>
          <a:stretch>
            <a:fillRect/>
          </a:stretch>
        </p:blipFill>
        <p:spPr bwMode="auto">
          <a:xfrm>
            <a:off x="4575175" y="1585913"/>
            <a:ext cx="4568825" cy="5272087"/>
          </a:xfrm>
          <a:prstGeom prst="rect">
            <a:avLst/>
          </a:prstGeom>
          <a:noFill/>
          <a:ln w="9525">
            <a:noFill/>
            <a:miter lim="800000"/>
            <a:headEnd/>
            <a:tailEnd/>
          </a:ln>
        </p:spPr>
      </p:pic>
      <p:sp>
        <p:nvSpPr>
          <p:cNvPr id="5" name="Rounded Rectangular Callout 4"/>
          <p:cNvSpPr/>
          <p:nvPr/>
        </p:nvSpPr>
        <p:spPr>
          <a:xfrm>
            <a:off x="381000" y="1447800"/>
            <a:ext cx="5029200" cy="3505200"/>
          </a:xfrm>
          <a:prstGeom prst="wedgeRoundRectCallout">
            <a:avLst>
              <a:gd name="adj1" fmla="val 63612"/>
              <a:gd name="adj2" fmla="val 11956"/>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Then Haggai preached…</a:t>
            </a:r>
            <a:endParaRPr lang="en-US" dirty="0"/>
          </a:p>
        </p:txBody>
      </p:sp>
      <p:sp>
        <p:nvSpPr>
          <p:cNvPr id="3" name="Content Placeholder 2"/>
          <p:cNvSpPr>
            <a:spLocks noGrp="1"/>
          </p:cNvSpPr>
          <p:nvPr>
            <p:ph idx="1"/>
          </p:nvPr>
        </p:nvSpPr>
        <p:spPr>
          <a:xfrm>
            <a:off x="304800" y="1752600"/>
            <a:ext cx="5181600" cy="4144963"/>
          </a:xfrm>
        </p:spPr>
        <p:txBody>
          <a:bodyPr/>
          <a:lstStyle/>
          <a:p>
            <a:r>
              <a:rPr lang="en-US" dirty="0" smtClean="0"/>
              <a:t>  Now this is what the LORD Almighty says: "Give careful thought to your ways.  1:5, 1:7</a:t>
            </a:r>
            <a:endParaRPr lang="en-US" dirty="0"/>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0" y="0"/>
            <a:ext cx="9153672" cy="68580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4" cstate="print"/>
          <a:srcRect/>
          <a:stretch>
            <a:fillRect/>
          </a:stretch>
        </p:blipFill>
        <p:spPr bwMode="auto">
          <a:xfrm>
            <a:off x="0" y="4417"/>
            <a:ext cx="9144000" cy="6850754"/>
          </a:xfrm>
          <a:prstGeom prst="rect">
            <a:avLst/>
          </a:prstGeom>
          <a:noFill/>
          <a:ln w="9525">
            <a:noFill/>
            <a:miter lim="800000"/>
            <a:headEnd/>
            <a:tailEnd/>
          </a:ln>
          <a:effectLst/>
        </p:spPr>
      </p:pic>
      <p:pic>
        <p:nvPicPr>
          <p:cNvPr id="4" name="Picture 2"/>
          <p:cNvPicPr>
            <a:picLocks noChangeAspect="1" noChangeArrowheads="1"/>
          </p:cNvPicPr>
          <p:nvPr/>
        </p:nvPicPr>
        <p:blipFill>
          <a:blip r:embed="rId5" cstate="print"/>
          <a:srcRect/>
          <a:stretch>
            <a:fillRect/>
          </a:stretch>
        </p:blipFill>
        <p:spPr bwMode="auto">
          <a:xfrm>
            <a:off x="381000" y="1905000"/>
            <a:ext cx="8448613" cy="271257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 Haggai preached…</a:t>
            </a:r>
            <a:endParaRPr lang="en-US" dirty="0"/>
          </a:p>
        </p:txBody>
      </p:sp>
      <p:pic>
        <p:nvPicPr>
          <p:cNvPr id="4" name="Picture 9"/>
          <p:cNvPicPr>
            <a:picLocks noChangeAspect="1" noChangeArrowheads="1"/>
          </p:cNvPicPr>
          <p:nvPr/>
        </p:nvPicPr>
        <p:blipFill>
          <a:blip r:embed="rId3" cstate="print"/>
          <a:srcRect/>
          <a:stretch>
            <a:fillRect/>
          </a:stretch>
        </p:blipFill>
        <p:spPr bwMode="auto">
          <a:xfrm>
            <a:off x="4575175" y="1585913"/>
            <a:ext cx="4568825" cy="5272087"/>
          </a:xfrm>
          <a:prstGeom prst="rect">
            <a:avLst/>
          </a:prstGeom>
          <a:noFill/>
          <a:ln w="9525">
            <a:noFill/>
            <a:miter lim="800000"/>
            <a:headEnd/>
            <a:tailEnd/>
          </a:ln>
        </p:spPr>
      </p:pic>
      <p:sp>
        <p:nvSpPr>
          <p:cNvPr id="5" name="Rounded Rectangular Callout 4"/>
          <p:cNvSpPr/>
          <p:nvPr/>
        </p:nvSpPr>
        <p:spPr>
          <a:xfrm>
            <a:off x="381000" y="1447800"/>
            <a:ext cx="5029200" cy="5029200"/>
          </a:xfrm>
          <a:prstGeom prst="wedgeRoundRectCallout">
            <a:avLst>
              <a:gd name="adj1" fmla="val 63612"/>
              <a:gd name="adj2" fmla="val 11956"/>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1676400"/>
            <a:ext cx="5257800" cy="4449763"/>
          </a:xfrm>
        </p:spPr>
        <p:txBody>
          <a:bodyPr/>
          <a:lstStyle/>
          <a:p>
            <a:pPr marL="0" indent="0"/>
            <a:r>
              <a:rPr lang="en-US" dirty="0" smtClean="0"/>
              <a:t>9 "You expected much, but see, it turned out to be little. What you brought home, I </a:t>
            </a:r>
            <a:br>
              <a:rPr lang="en-US" dirty="0" smtClean="0"/>
            </a:br>
            <a:r>
              <a:rPr lang="en-US" dirty="0" smtClean="0"/>
              <a:t>blew away. Why?" declares the LORD Almighty. </a:t>
            </a:r>
            <a:endParaRPr lang="en-US" dirty="0"/>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 Haggai preached…</a:t>
            </a:r>
            <a:endParaRPr lang="en-US" dirty="0"/>
          </a:p>
        </p:txBody>
      </p:sp>
      <p:pic>
        <p:nvPicPr>
          <p:cNvPr id="4" name="Picture 9"/>
          <p:cNvPicPr>
            <a:picLocks noChangeAspect="1" noChangeArrowheads="1"/>
          </p:cNvPicPr>
          <p:nvPr/>
        </p:nvPicPr>
        <p:blipFill>
          <a:blip r:embed="rId3" cstate="print"/>
          <a:srcRect/>
          <a:stretch>
            <a:fillRect/>
          </a:stretch>
        </p:blipFill>
        <p:spPr bwMode="auto">
          <a:xfrm>
            <a:off x="4575175" y="1585913"/>
            <a:ext cx="4568825" cy="5272087"/>
          </a:xfrm>
          <a:prstGeom prst="rect">
            <a:avLst/>
          </a:prstGeom>
          <a:noFill/>
          <a:ln w="9525">
            <a:noFill/>
            <a:miter lim="800000"/>
            <a:headEnd/>
            <a:tailEnd/>
          </a:ln>
        </p:spPr>
      </p:pic>
      <p:sp>
        <p:nvSpPr>
          <p:cNvPr id="5" name="Rounded Rectangular Callout 4"/>
          <p:cNvSpPr/>
          <p:nvPr/>
        </p:nvSpPr>
        <p:spPr>
          <a:xfrm>
            <a:off x="381000" y="1447800"/>
            <a:ext cx="5029200" cy="4191000"/>
          </a:xfrm>
          <a:prstGeom prst="wedgeRoundRectCallout">
            <a:avLst>
              <a:gd name="adj1" fmla="val 63612"/>
              <a:gd name="adj2" fmla="val 11956"/>
              <a:gd name="adj3" fmla="val 1666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219200"/>
            <a:ext cx="4724400" cy="4449763"/>
          </a:xfrm>
        </p:spPr>
        <p:txBody>
          <a:bodyPr/>
          <a:lstStyle/>
          <a:p>
            <a:pPr marL="0" indent="0"/>
            <a:endParaRPr lang="en-US" dirty="0" smtClean="0"/>
          </a:p>
          <a:p>
            <a:pPr marL="0" indent="0"/>
            <a:r>
              <a:rPr lang="en-US" dirty="0" smtClean="0"/>
              <a:t>"Because of my house, which remains a ruin, while each of you is busy with his own house.</a:t>
            </a:r>
          </a:p>
          <a:p>
            <a:endParaRPr lang="en-US" dirty="0" smtClean="0"/>
          </a:p>
          <a:p>
            <a:endParaRPr lang="en-US" dirty="0"/>
          </a:p>
        </p:txBody>
      </p:sp>
      <p:grpSp>
        <p:nvGrpSpPr>
          <p:cNvPr id="11" name="Group 10"/>
          <p:cNvGrpSpPr/>
          <p:nvPr/>
        </p:nvGrpSpPr>
        <p:grpSpPr>
          <a:xfrm>
            <a:off x="23371" y="1981200"/>
            <a:ext cx="5615429" cy="3124200"/>
            <a:chOff x="23371" y="1981200"/>
            <a:chExt cx="5615429" cy="3124200"/>
          </a:xfrm>
        </p:grpSpPr>
        <p:sp>
          <p:nvSpPr>
            <p:cNvPr id="9" name="Rectangle 8"/>
            <p:cNvSpPr/>
            <p:nvPr/>
          </p:nvSpPr>
          <p:spPr>
            <a:xfrm>
              <a:off x="810224" y="1981200"/>
              <a:ext cx="4066576" cy="18461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7200" y="3330286"/>
              <a:ext cx="4876800" cy="17751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3371" y="1981200"/>
              <a:ext cx="5615429" cy="3046988"/>
            </a:xfrm>
            <a:prstGeom prst="rect">
              <a:avLst/>
            </a:prstGeom>
            <a:noFill/>
            <a:effectLst>
              <a:outerShdw blurRad="228600" dist="165100" dir="2460000" algn="l" rotWithShape="0">
                <a:prstClr val="black">
                  <a:alpha val="93000"/>
                </a:prstClr>
              </a:outerShdw>
            </a:effectLst>
          </p:spPr>
          <p:txBody>
            <a:bodyPr wrap="square" lIns="91440" tIns="45720" rIns="91440" bIns="45720">
              <a:spAutoFit/>
            </a:bodyPr>
            <a:lstStyle/>
            <a:p>
              <a:pPr algn="ctr"/>
              <a:r>
                <a:rPr lang="en-US" sz="9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cs typeface="Aharoni" pitchFamily="2" charset="-79"/>
                </a:rPr>
                <a:t>Wrong </a:t>
              </a:r>
              <a:br>
                <a:rPr lang="en-US" sz="9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cs typeface="Aharoni" pitchFamily="2" charset="-79"/>
                </a:rPr>
              </a:br>
              <a:r>
                <a:rPr lang="en-US" sz="9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cs typeface="Aharoni" pitchFamily="2" charset="-79"/>
                </a:rPr>
                <a:t>Priorities</a:t>
              </a:r>
              <a:endPar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2" cstate="print">
            <a:lum bright="15000" contrast="33000"/>
          </a:blip>
          <a:srcRect r="10056" b="23923"/>
          <a:stretch>
            <a:fillRect/>
          </a:stretch>
        </p:blipFill>
        <p:spPr bwMode="auto">
          <a:xfrm>
            <a:off x="2709528" y="1851025"/>
            <a:ext cx="4148472" cy="50069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Then …</a:t>
            </a:r>
            <a:endParaRPr lang="en-US" dirty="0"/>
          </a:p>
        </p:txBody>
      </p:sp>
      <p:pic>
        <p:nvPicPr>
          <p:cNvPr id="4" name="Picture 13"/>
          <p:cNvPicPr>
            <a:picLocks noChangeAspect="1" noChangeArrowheads="1"/>
          </p:cNvPicPr>
          <p:nvPr/>
        </p:nvPicPr>
        <p:blipFill>
          <a:blip r:embed="rId3" cstate="print"/>
          <a:srcRect l="38880" r="5303" b="50609"/>
          <a:stretch>
            <a:fillRect/>
          </a:stretch>
        </p:blipFill>
        <p:spPr bwMode="auto">
          <a:xfrm>
            <a:off x="5334000" y="1066800"/>
            <a:ext cx="4038600" cy="5791200"/>
          </a:xfrm>
          <a:prstGeom prst="rect">
            <a:avLst/>
          </a:prstGeom>
          <a:noFill/>
          <a:ln w="9525">
            <a:noFill/>
            <a:miter lim="800000"/>
            <a:headEnd/>
            <a:tailEnd/>
          </a:ln>
        </p:spPr>
      </p:pic>
      <p:pic>
        <p:nvPicPr>
          <p:cNvPr id="5" name="Picture 5"/>
          <p:cNvPicPr>
            <a:picLocks noChangeAspect="1" noChangeArrowheads="1"/>
          </p:cNvPicPr>
          <p:nvPr/>
        </p:nvPicPr>
        <p:blipFill>
          <a:blip r:embed="rId4" cstate="print">
            <a:lum bright="20000" contrast="10000"/>
          </a:blip>
          <a:srcRect b="16524"/>
          <a:stretch>
            <a:fillRect/>
          </a:stretch>
        </p:blipFill>
        <p:spPr bwMode="auto">
          <a:xfrm>
            <a:off x="6400800" y="1147763"/>
            <a:ext cx="4119563" cy="5710237"/>
          </a:xfrm>
          <a:prstGeom prst="rect">
            <a:avLst/>
          </a:prstGeom>
          <a:noFill/>
          <a:ln w="9525">
            <a:noFill/>
            <a:miter lim="800000"/>
            <a:headEnd/>
            <a:tailEnd/>
          </a:ln>
        </p:spPr>
      </p:pic>
      <p:grpSp>
        <p:nvGrpSpPr>
          <p:cNvPr id="7" name="Group 6"/>
          <p:cNvGrpSpPr/>
          <p:nvPr/>
        </p:nvGrpSpPr>
        <p:grpSpPr>
          <a:xfrm>
            <a:off x="0" y="3200400"/>
            <a:ext cx="5627115" cy="3276600"/>
            <a:chOff x="1764285" y="2590800"/>
            <a:chExt cx="5627115" cy="3276600"/>
          </a:xfrm>
        </p:grpSpPr>
        <p:grpSp>
          <p:nvGrpSpPr>
            <p:cNvPr id="8" name="Group 9"/>
            <p:cNvGrpSpPr/>
            <p:nvPr/>
          </p:nvGrpSpPr>
          <p:grpSpPr>
            <a:xfrm flipV="1">
              <a:off x="1981200" y="2590800"/>
              <a:ext cx="5410200" cy="3276600"/>
              <a:chOff x="1905000" y="2590800"/>
              <a:chExt cx="5410200" cy="3352800"/>
            </a:xfrm>
          </p:grpSpPr>
          <p:sp>
            <p:nvSpPr>
              <p:cNvPr id="10" name="Rectangle 9"/>
              <p:cNvSpPr/>
              <p:nvPr/>
            </p:nvSpPr>
            <p:spPr>
              <a:xfrm>
                <a:off x="2895600" y="2590800"/>
                <a:ext cx="3352800" cy="1981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05000" y="4038600"/>
                <a:ext cx="5410200" cy="1905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1764285" y="2743200"/>
              <a:ext cx="5615429" cy="3046988"/>
            </a:xfrm>
            <a:prstGeom prst="rect">
              <a:avLst/>
            </a:prstGeom>
            <a:noFill/>
            <a:effectLst>
              <a:outerShdw blurRad="228600" dist="165100" dir="2460000" algn="l" rotWithShape="0">
                <a:prstClr val="black">
                  <a:alpha val="93000"/>
                </a:prstClr>
              </a:outerShdw>
            </a:effectLst>
          </p:spPr>
          <p:txBody>
            <a:bodyPr wrap="square" lIns="91440" tIns="45720" rIns="91440" bIns="45720">
              <a:spAutoFit/>
            </a:bodyPr>
            <a:lstStyle/>
            <a:p>
              <a:pPr algn="ctr"/>
              <a:r>
                <a:rPr lang="en-US" sz="9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cs typeface="Aharoni" pitchFamily="2" charset="-79"/>
                </a:rPr>
                <a:t>Priorities</a:t>
              </a:r>
              <a:br>
                <a:rPr lang="en-US" sz="9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cs typeface="Aharoni" pitchFamily="2" charset="-79"/>
                </a:rPr>
              </a:br>
              <a:r>
                <a:rPr lang="en-US" sz="96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cs typeface="Aharoni" pitchFamily="2" charset="-79"/>
                </a:rPr>
                <a:t> Right</a:t>
              </a:r>
              <a:endParaRPr lang="en-US"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print"/>
          <a:srcRect/>
          <a:stretch>
            <a:fillRect/>
          </a:stretch>
        </p:blipFill>
        <p:spPr bwMode="auto">
          <a:xfrm>
            <a:off x="263954" y="2057400"/>
            <a:ext cx="8616092" cy="28956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a month later</a:t>
            </a:r>
            <a:endParaRPr lang="en-US" dirty="0"/>
          </a:p>
        </p:txBody>
      </p:sp>
      <p:sp>
        <p:nvSpPr>
          <p:cNvPr id="3" name="Content Placeholder 2"/>
          <p:cNvSpPr>
            <a:spLocks noGrp="1"/>
          </p:cNvSpPr>
          <p:nvPr>
            <p:ph idx="1"/>
          </p:nvPr>
        </p:nvSpPr>
        <p:spPr>
          <a:xfrm>
            <a:off x="457200" y="1600200"/>
            <a:ext cx="8305800" cy="4800600"/>
          </a:xfrm>
        </p:spPr>
        <p:txBody>
          <a:bodyPr/>
          <a:lstStyle/>
          <a:p>
            <a:endParaRPr lang="en-US"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2" cstate="print"/>
          <a:srcRect/>
          <a:stretch>
            <a:fillRect/>
          </a:stretch>
        </p:blipFill>
        <p:spPr bwMode="auto">
          <a:xfrm>
            <a:off x="0" y="4417"/>
            <a:ext cx="9144000" cy="6850754"/>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1195908" y="59056"/>
            <a:ext cx="6752183" cy="367474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2" cstate="print"/>
          <a:srcRect/>
          <a:stretch>
            <a:fillRect/>
          </a:stretch>
        </p:blipFill>
        <p:spPr bwMode="auto">
          <a:xfrm>
            <a:off x="0" y="4417"/>
            <a:ext cx="9144000" cy="6850754"/>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1195908" y="59056"/>
            <a:ext cx="6752183" cy="3674744"/>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1775351" y="3238500"/>
            <a:ext cx="5593297" cy="32385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needs to consider?</a:t>
            </a:r>
            <a:endParaRPr lang="en-US" dirty="0"/>
          </a:p>
        </p:txBody>
      </p:sp>
      <p:sp>
        <p:nvSpPr>
          <p:cNvPr id="7" name="Content Placeholder 6"/>
          <p:cNvSpPr>
            <a:spLocks noGrp="1"/>
          </p:cNvSpPr>
          <p:nvPr>
            <p:ph idx="1"/>
          </p:nvPr>
        </p:nvSpPr>
        <p:spPr/>
        <p:txBody>
          <a:bodyPr/>
          <a:lstStyle/>
          <a:p>
            <a:endParaRPr lang="en-US"/>
          </a:p>
        </p:txBody>
      </p:sp>
      <p:sp>
        <p:nvSpPr>
          <p:cNvPr id="9" name="Rectangle 8"/>
          <p:cNvSpPr/>
          <p:nvPr/>
        </p:nvSpPr>
        <p:spPr>
          <a:xfrm>
            <a:off x="762000" y="4724400"/>
            <a:ext cx="36576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9"/>
          <p:cNvPicPr>
            <a:picLocks noChangeAspect="1" noChangeArrowheads="1"/>
          </p:cNvPicPr>
          <p:nvPr/>
        </p:nvPicPr>
        <p:blipFill>
          <a:blip r:embed="rId3" cstate="print"/>
          <a:srcRect/>
          <a:stretch>
            <a:fillRect/>
          </a:stretch>
        </p:blipFill>
        <p:spPr bwMode="auto">
          <a:xfrm>
            <a:off x="4575175" y="1585913"/>
            <a:ext cx="4568825" cy="5272087"/>
          </a:xfrm>
          <a:prstGeom prst="rect">
            <a:avLst/>
          </a:prstGeom>
          <a:noFill/>
          <a:ln w="9525">
            <a:noFill/>
            <a:miter lim="800000"/>
            <a:headEnd/>
            <a:tailEnd/>
          </a:ln>
        </p:spPr>
      </p:pic>
      <p:sp>
        <p:nvSpPr>
          <p:cNvPr id="13" name="Content Placeholder 5"/>
          <p:cNvSpPr txBox="1">
            <a:spLocks/>
          </p:cNvSpPr>
          <p:nvPr/>
        </p:nvSpPr>
        <p:spPr>
          <a:xfrm>
            <a:off x="457200" y="1600200"/>
            <a:ext cx="5181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smtClean="0">
                <a:ln>
                  <a:noFill/>
                </a:ln>
                <a:solidFill>
                  <a:schemeClr val="bg1"/>
                </a:solidFill>
                <a:effectLst>
                  <a:outerShdw blurRad="38100" dist="38100" dir="2700000" algn="tl">
                    <a:srgbClr val="000000">
                      <a:alpha val="43137"/>
                    </a:srgbClr>
                  </a:outerShdw>
                </a:effectLst>
                <a:uLnTx/>
                <a:uFillTx/>
                <a:latin typeface="Lucida Sans" pitchFamily="34" charset="0"/>
                <a:ea typeface="+mn-ea"/>
                <a:cs typeface="+mn-cs"/>
              </a:rPr>
              <a:t>The Preacher</a:t>
            </a:r>
            <a:br>
              <a:rPr kumimoji="0" lang="en-US" sz="4400" b="1" i="0" u="none" strike="noStrike" kern="1200" cap="none" spc="0" normalizeH="0" baseline="0" noProof="0" smtClean="0">
                <a:ln>
                  <a:noFill/>
                </a:ln>
                <a:solidFill>
                  <a:schemeClr val="bg1"/>
                </a:solidFill>
                <a:effectLst>
                  <a:outerShdw blurRad="38100" dist="38100" dir="2700000" algn="tl">
                    <a:srgbClr val="000000">
                      <a:alpha val="43137"/>
                    </a:srgbClr>
                  </a:outerShdw>
                </a:effectLst>
                <a:uLnTx/>
                <a:uFillTx/>
                <a:latin typeface="Lucida Sans" pitchFamily="34" charset="0"/>
                <a:ea typeface="+mn-ea"/>
                <a:cs typeface="+mn-cs"/>
              </a:rPr>
            </a:br>
            <a:r>
              <a:rPr kumimoji="0" lang="en-US" sz="3200" b="1" i="0" u="none" strike="noStrike" kern="1200" cap="none" spc="0" normalizeH="0" baseline="0" noProof="0" smtClean="0">
                <a:ln>
                  <a:noFill/>
                </a:ln>
                <a:solidFill>
                  <a:schemeClr val="tx1"/>
                </a:solidFill>
                <a:effectLst>
                  <a:outerShdw blurRad="38100" dist="38100" dir="2700000" algn="tl">
                    <a:srgbClr val="000000">
                      <a:alpha val="43137"/>
                    </a:srgbClr>
                  </a:outerShdw>
                </a:effectLst>
                <a:uLnTx/>
                <a:uFillTx/>
                <a:latin typeface="Lucida Sans" pitchFamily="34" charset="0"/>
                <a:ea typeface="+mn-ea"/>
                <a:cs typeface="+mn-cs"/>
              </a:rPr>
              <a:t> </a:t>
            </a:r>
            <a:r>
              <a:rPr kumimoji="0" lang="en-US" sz="3200" b="1" i="0" u="none" strike="noStrike" kern="1200" cap="none" spc="0" normalizeH="0" baseline="0" noProof="0" smtClean="0">
                <a:ln>
                  <a:noFill/>
                </a:ln>
                <a:solidFill>
                  <a:schemeClr val="bg1"/>
                </a:solidFill>
                <a:effectLst>
                  <a:outerShdw blurRad="38100" dist="38100" dir="2700000" algn="tl">
                    <a:srgbClr val="000000">
                      <a:alpha val="43137"/>
                    </a:srgbClr>
                  </a:outerShdw>
                </a:effectLst>
                <a:uLnTx/>
                <a:uFillTx/>
                <a:latin typeface="Lucida Sans" pitchFamily="34" charset="0"/>
                <a:ea typeface="+mn-ea"/>
                <a:cs typeface="+mn-cs"/>
              </a:rPr>
              <a:t>Haggai 2:1 On the twenty-first day of the seventh month, the word of the LORD came through the </a:t>
            </a:r>
            <a:r>
              <a:rPr kumimoji="0" lang="en-US" sz="3200" b="1" i="0" u="none" strike="noStrike" kern="1200" cap="none" spc="0" normalizeH="0" baseline="0" noProof="0" smtClean="0">
                <a:ln>
                  <a:noFill/>
                </a:ln>
                <a:solidFill>
                  <a:srgbClr val="FFFF00"/>
                </a:solidFill>
                <a:effectLst>
                  <a:outerShdw blurRad="38100" dist="38100" dir="2700000" algn="tl">
                    <a:srgbClr val="000000">
                      <a:alpha val="43137"/>
                    </a:srgbClr>
                  </a:outerShdw>
                </a:effectLst>
                <a:uLnTx/>
                <a:uFillTx/>
                <a:latin typeface="Lucida Sans" pitchFamily="34" charset="0"/>
                <a:ea typeface="+mn-ea"/>
                <a:cs typeface="+mn-cs"/>
              </a:rPr>
              <a:t>prophet Haggai:</a:t>
            </a:r>
            <a:endPar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Lucida Sans" pitchFamily="34" charset="0"/>
              <a:ea typeface="+mn-ea"/>
              <a:cs typeface="+mn-cs"/>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3"/>
          <p:cNvPicPr>
            <a:picLocks noChangeAspect="1" noChangeArrowheads="1"/>
          </p:cNvPicPr>
          <p:nvPr/>
        </p:nvPicPr>
        <p:blipFill>
          <a:blip r:embed="rId3" cstate="print"/>
          <a:srcRect l="38880" r="14705" b="57758"/>
          <a:stretch>
            <a:fillRect/>
          </a:stretch>
        </p:blipFill>
        <p:spPr bwMode="auto">
          <a:xfrm>
            <a:off x="5105400" y="901700"/>
            <a:ext cx="4038600" cy="5956300"/>
          </a:xfrm>
          <a:prstGeom prst="rect">
            <a:avLst/>
          </a:prstGeom>
          <a:noFill/>
          <a:ln w="9525">
            <a:noFill/>
            <a:miter lim="800000"/>
            <a:headEnd/>
            <a:tailEnd/>
          </a:ln>
        </p:spPr>
      </p:pic>
      <p:sp>
        <p:nvSpPr>
          <p:cNvPr id="8" name="Rectangle 7"/>
          <p:cNvSpPr/>
          <p:nvPr/>
        </p:nvSpPr>
        <p:spPr>
          <a:xfrm>
            <a:off x="2895600" y="2362200"/>
            <a:ext cx="25908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8200" y="2819400"/>
            <a:ext cx="39624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Who needs to consider?</a:t>
            </a:r>
            <a:endParaRPr lang="en-US" dirty="0"/>
          </a:p>
        </p:txBody>
      </p:sp>
      <p:sp>
        <p:nvSpPr>
          <p:cNvPr id="6" name="Content Placeholder 5"/>
          <p:cNvSpPr>
            <a:spLocks noGrp="1"/>
          </p:cNvSpPr>
          <p:nvPr>
            <p:ph idx="1"/>
          </p:nvPr>
        </p:nvSpPr>
        <p:spPr>
          <a:xfrm>
            <a:off x="457200" y="1600200"/>
            <a:ext cx="5486400" cy="4525963"/>
          </a:xfrm>
        </p:spPr>
        <p:txBody>
          <a:bodyPr/>
          <a:lstStyle/>
          <a:p>
            <a:r>
              <a:rPr lang="en-US" sz="4400" dirty="0" smtClean="0">
                <a:solidFill>
                  <a:schemeClr val="bg1"/>
                </a:solidFill>
              </a:rPr>
              <a:t>The Politician</a:t>
            </a:r>
            <a:endParaRPr lang="en-US" sz="3200" dirty="0" smtClean="0">
              <a:solidFill>
                <a:schemeClr val="bg1"/>
              </a:solidFill>
            </a:endParaRPr>
          </a:p>
          <a:p>
            <a:r>
              <a:rPr lang="en-US" sz="3200" dirty="0" smtClean="0">
                <a:solidFill>
                  <a:schemeClr val="bg1"/>
                </a:solidFill>
              </a:rPr>
              <a:t> </a:t>
            </a:r>
            <a:r>
              <a:rPr lang="en-US" sz="3200" baseline="30000" dirty="0" smtClean="0">
                <a:solidFill>
                  <a:schemeClr val="bg1"/>
                </a:solidFill>
              </a:rPr>
              <a:t>2</a:t>
            </a:r>
            <a:r>
              <a:rPr lang="en-US" sz="3200" dirty="0" smtClean="0">
                <a:solidFill>
                  <a:schemeClr val="bg1"/>
                </a:solidFill>
              </a:rPr>
              <a:t> "Speak to </a:t>
            </a:r>
            <a:r>
              <a:rPr lang="en-US" sz="3200" dirty="0" err="1" smtClean="0">
                <a:solidFill>
                  <a:srgbClr val="FFFF00"/>
                </a:solidFill>
              </a:rPr>
              <a:t>Zerubbabel</a:t>
            </a:r>
            <a:r>
              <a:rPr lang="en-US" sz="3200" dirty="0" smtClean="0">
                <a:solidFill>
                  <a:srgbClr val="FFFF00"/>
                </a:solidFill>
              </a:rPr>
              <a:t> son of </a:t>
            </a:r>
            <a:r>
              <a:rPr lang="en-US" sz="3200" dirty="0" err="1" smtClean="0">
                <a:solidFill>
                  <a:srgbClr val="FFFF00"/>
                </a:solidFill>
              </a:rPr>
              <a:t>Shealtiel</a:t>
            </a:r>
            <a:r>
              <a:rPr lang="en-US" sz="3200" dirty="0" smtClean="0">
                <a:solidFill>
                  <a:srgbClr val="FFFF00"/>
                </a:solidFill>
              </a:rPr>
              <a:t>, governor of Judah</a:t>
            </a:r>
            <a:r>
              <a:rPr lang="en-US" sz="3200" dirty="0" smtClean="0">
                <a:solidFill>
                  <a:schemeClr val="bg1"/>
                </a:solidFill>
              </a:rPr>
              <a:t>, to Joshua son of </a:t>
            </a:r>
            <a:r>
              <a:rPr lang="en-US" sz="3200" dirty="0" err="1" smtClean="0">
                <a:solidFill>
                  <a:schemeClr val="bg1"/>
                </a:solidFill>
              </a:rPr>
              <a:t>Jehozadak</a:t>
            </a:r>
            <a:r>
              <a:rPr lang="en-US" sz="3200" dirty="0" smtClean="0">
                <a:solidFill>
                  <a:schemeClr val="bg1"/>
                </a:solidFill>
              </a:rPr>
              <a:t>, the high priest, and to the remnant of the people.</a:t>
            </a:r>
          </a:p>
          <a:p>
            <a:endParaRPr lang="en-US" sz="4400" dirty="0" smtClean="0">
              <a:solidFill>
                <a:schemeClr val="bg1"/>
              </a:solidFill>
            </a:endParaRPr>
          </a:p>
          <a:p>
            <a:endParaRPr lang="en-US" dirty="0"/>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38200" y="4724400"/>
            <a:ext cx="15240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38200" y="3733800"/>
            <a:ext cx="4419600" cy="1143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Who needs to consider?</a:t>
            </a:r>
            <a:endParaRPr lang="en-US" dirty="0"/>
          </a:p>
        </p:txBody>
      </p:sp>
      <p:sp>
        <p:nvSpPr>
          <p:cNvPr id="6" name="Content Placeholder 5"/>
          <p:cNvSpPr>
            <a:spLocks noGrp="1"/>
          </p:cNvSpPr>
          <p:nvPr>
            <p:ph idx="1"/>
          </p:nvPr>
        </p:nvSpPr>
        <p:spPr>
          <a:xfrm>
            <a:off x="457200" y="1600200"/>
            <a:ext cx="5486400" cy="4525963"/>
          </a:xfrm>
        </p:spPr>
        <p:txBody>
          <a:bodyPr/>
          <a:lstStyle/>
          <a:p>
            <a:r>
              <a:rPr lang="en-US" sz="4400" dirty="0" smtClean="0">
                <a:solidFill>
                  <a:schemeClr val="bg1"/>
                </a:solidFill>
              </a:rPr>
              <a:t>The Priest</a:t>
            </a:r>
            <a:endParaRPr lang="en-US" sz="3200" dirty="0" smtClean="0">
              <a:solidFill>
                <a:schemeClr val="bg1"/>
              </a:solidFill>
            </a:endParaRPr>
          </a:p>
          <a:p>
            <a:r>
              <a:rPr lang="en-US" sz="3200" dirty="0" smtClean="0">
                <a:solidFill>
                  <a:schemeClr val="bg1"/>
                </a:solidFill>
              </a:rPr>
              <a:t> </a:t>
            </a:r>
            <a:r>
              <a:rPr lang="en-US" sz="3200" baseline="30000" dirty="0" smtClean="0">
                <a:solidFill>
                  <a:schemeClr val="bg1"/>
                </a:solidFill>
              </a:rPr>
              <a:t>2</a:t>
            </a:r>
            <a:r>
              <a:rPr lang="en-US" sz="3200" dirty="0" smtClean="0">
                <a:solidFill>
                  <a:schemeClr val="bg1"/>
                </a:solidFill>
              </a:rPr>
              <a:t> "Speak to </a:t>
            </a:r>
            <a:r>
              <a:rPr lang="en-US" sz="3200" dirty="0" err="1" smtClean="0">
                <a:solidFill>
                  <a:schemeClr val="bg1"/>
                </a:solidFill>
              </a:rPr>
              <a:t>Zerubbabel</a:t>
            </a:r>
            <a:r>
              <a:rPr lang="en-US" sz="3200" dirty="0" smtClean="0">
                <a:solidFill>
                  <a:schemeClr val="bg1"/>
                </a:solidFill>
              </a:rPr>
              <a:t> son of </a:t>
            </a:r>
            <a:r>
              <a:rPr lang="en-US" sz="3200" dirty="0" err="1" smtClean="0">
                <a:solidFill>
                  <a:schemeClr val="bg1"/>
                </a:solidFill>
              </a:rPr>
              <a:t>Shealtiel</a:t>
            </a:r>
            <a:r>
              <a:rPr lang="en-US" sz="3200" dirty="0" smtClean="0">
                <a:solidFill>
                  <a:schemeClr val="bg1"/>
                </a:solidFill>
              </a:rPr>
              <a:t>, governor of Judah, to </a:t>
            </a:r>
            <a:r>
              <a:rPr lang="en-US" sz="3200" dirty="0" smtClean="0">
                <a:solidFill>
                  <a:srgbClr val="FFFF00"/>
                </a:solidFill>
              </a:rPr>
              <a:t>Joshua son of </a:t>
            </a:r>
            <a:r>
              <a:rPr lang="en-US" sz="3200" dirty="0" err="1" smtClean="0">
                <a:solidFill>
                  <a:srgbClr val="FFFF00"/>
                </a:solidFill>
              </a:rPr>
              <a:t>Jehozadak</a:t>
            </a:r>
            <a:r>
              <a:rPr lang="en-US" sz="3200" dirty="0" smtClean="0">
                <a:solidFill>
                  <a:srgbClr val="FFFF00"/>
                </a:solidFill>
              </a:rPr>
              <a:t>, the high priest, </a:t>
            </a:r>
            <a:r>
              <a:rPr lang="en-US" sz="3200" dirty="0" smtClean="0">
                <a:solidFill>
                  <a:schemeClr val="bg1"/>
                </a:solidFill>
              </a:rPr>
              <a:t>and to the remnant of the people.</a:t>
            </a:r>
          </a:p>
          <a:p>
            <a:endParaRPr lang="en-US" sz="4400" dirty="0" smtClean="0">
              <a:solidFill>
                <a:schemeClr val="bg1"/>
              </a:solidFill>
            </a:endParaRPr>
          </a:p>
          <a:p>
            <a:endParaRPr lang="en-US" dirty="0"/>
          </a:p>
        </p:txBody>
      </p:sp>
      <p:pic>
        <p:nvPicPr>
          <p:cNvPr id="7" name="Picture 5"/>
          <p:cNvPicPr>
            <a:picLocks noChangeAspect="1" noChangeArrowheads="1"/>
          </p:cNvPicPr>
          <p:nvPr/>
        </p:nvPicPr>
        <p:blipFill>
          <a:blip r:embed="rId3" cstate="print">
            <a:lum bright="20000" contrast="10000"/>
          </a:blip>
          <a:srcRect b="16524"/>
          <a:stretch>
            <a:fillRect/>
          </a:stretch>
        </p:blipFill>
        <p:spPr bwMode="auto">
          <a:xfrm>
            <a:off x="5257800" y="1147763"/>
            <a:ext cx="4119563" cy="5710237"/>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2" cstate="print"/>
          <a:srcRect/>
          <a:stretch>
            <a:fillRect/>
          </a:stretch>
        </p:blipFill>
        <p:spPr bwMode="auto">
          <a:xfrm>
            <a:off x="0" y="4417"/>
            <a:ext cx="9144000" cy="6850754"/>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1195908" y="59056"/>
            <a:ext cx="6752183" cy="367474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noChangeArrowheads="1"/>
          </p:cNvPicPr>
          <p:nvPr/>
        </p:nvPicPr>
        <p:blipFill>
          <a:blip r:embed="rId3" cstate="print">
            <a:lum bright="15000" contrast="33000"/>
          </a:blip>
          <a:srcRect r="10056" b="23923"/>
          <a:stretch>
            <a:fillRect/>
          </a:stretch>
        </p:blipFill>
        <p:spPr bwMode="auto">
          <a:xfrm>
            <a:off x="4800600" y="1339850"/>
            <a:ext cx="4572000" cy="5518150"/>
          </a:xfrm>
          <a:prstGeom prst="rect">
            <a:avLst/>
          </a:prstGeom>
          <a:noFill/>
          <a:ln w="9525">
            <a:noFill/>
            <a:miter lim="800000"/>
            <a:headEnd/>
            <a:tailEnd/>
          </a:ln>
        </p:spPr>
      </p:pic>
      <p:sp>
        <p:nvSpPr>
          <p:cNvPr id="9" name="Rectangle 8"/>
          <p:cNvSpPr/>
          <p:nvPr/>
        </p:nvSpPr>
        <p:spPr>
          <a:xfrm>
            <a:off x="2133600" y="4800600"/>
            <a:ext cx="2438400" cy="76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0" y="5410200"/>
            <a:ext cx="49530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Who needs to consider?</a:t>
            </a:r>
            <a:endParaRPr lang="en-US" dirty="0"/>
          </a:p>
        </p:txBody>
      </p:sp>
      <p:sp>
        <p:nvSpPr>
          <p:cNvPr id="6" name="Content Placeholder 5"/>
          <p:cNvSpPr>
            <a:spLocks noGrp="1"/>
          </p:cNvSpPr>
          <p:nvPr>
            <p:ph idx="1"/>
          </p:nvPr>
        </p:nvSpPr>
        <p:spPr>
          <a:xfrm>
            <a:off x="457200" y="1600200"/>
            <a:ext cx="5486400" cy="4525963"/>
          </a:xfrm>
        </p:spPr>
        <p:txBody>
          <a:bodyPr/>
          <a:lstStyle/>
          <a:p>
            <a:r>
              <a:rPr lang="en-US" sz="4400" dirty="0" smtClean="0">
                <a:solidFill>
                  <a:schemeClr val="bg1"/>
                </a:solidFill>
              </a:rPr>
              <a:t>The People</a:t>
            </a:r>
            <a:endParaRPr lang="en-US" sz="3200" dirty="0" smtClean="0">
              <a:solidFill>
                <a:schemeClr val="bg1"/>
              </a:solidFill>
            </a:endParaRPr>
          </a:p>
          <a:p>
            <a:r>
              <a:rPr lang="en-US" sz="3200" dirty="0" smtClean="0">
                <a:solidFill>
                  <a:schemeClr val="bg1"/>
                </a:solidFill>
              </a:rPr>
              <a:t> </a:t>
            </a:r>
            <a:r>
              <a:rPr lang="en-US" sz="3200" baseline="30000" dirty="0" smtClean="0">
                <a:solidFill>
                  <a:schemeClr val="bg1"/>
                </a:solidFill>
              </a:rPr>
              <a:t>2</a:t>
            </a:r>
            <a:r>
              <a:rPr lang="en-US" sz="3200" dirty="0" smtClean="0">
                <a:solidFill>
                  <a:schemeClr val="bg1"/>
                </a:solidFill>
              </a:rPr>
              <a:t> "Speak to </a:t>
            </a:r>
            <a:r>
              <a:rPr lang="en-US" sz="3200" dirty="0" err="1" smtClean="0">
                <a:solidFill>
                  <a:schemeClr val="bg1"/>
                </a:solidFill>
              </a:rPr>
              <a:t>Zerubbabel</a:t>
            </a:r>
            <a:r>
              <a:rPr lang="en-US" sz="3200" dirty="0" smtClean="0">
                <a:solidFill>
                  <a:schemeClr val="bg1"/>
                </a:solidFill>
              </a:rPr>
              <a:t> son of </a:t>
            </a:r>
            <a:r>
              <a:rPr lang="en-US" sz="3200" dirty="0" err="1" smtClean="0">
                <a:solidFill>
                  <a:schemeClr val="bg1"/>
                </a:solidFill>
              </a:rPr>
              <a:t>Shealtiel</a:t>
            </a:r>
            <a:r>
              <a:rPr lang="en-US" sz="3200" dirty="0" smtClean="0">
                <a:solidFill>
                  <a:schemeClr val="bg1"/>
                </a:solidFill>
              </a:rPr>
              <a:t>, governor of Judah, to Joshua son of </a:t>
            </a:r>
            <a:r>
              <a:rPr lang="en-US" sz="3200" dirty="0" err="1" smtClean="0">
                <a:solidFill>
                  <a:schemeClr val="bg1"/>
                </a:solidFill>
              </a:rPr>
              <a:t>Jehozadak</a:t>
            </a:r>
            <a:r>
              <a:rPr lang="en-US" sz="3200" dirty="0" smtClean="0">
                <a:solidFill>
                  <a:schemeClr val="bg1"/>
                </a:solidFill>
              </a:rPr>
              <a:t>, the high priest, </a:t>
            </a:r>
            <a:r>
              <a:rPr lang="en-US" sz="3200" dirty="0" smtClean="0">
                <a:solidFill>
                  <a:srgbClr val="FFFF00"/>
                </a:solidFill>
              </a:rPr>
              <a:t>and to the remnant of the people.</a:t>
            </a:r>
          </a:p>
          <a:p>
            <a:endParaRPr lang="en-US" sz="4400" dirty="0" smtClean="0">
              <a:solidFill>
                <a:schemeClr val="bg1"/>
              </a:solidFill>
            </a:endParaRPr>
          </a:p>
          <a:p>
            <a:endParaRPr lang="en-US" dirty="0"/>
          </a:p>
        </p:txBody>
      </p:sp>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ESPECIALLY to  </a:t>
            </a:r>
            <a:endParaRPr lang="en-US" dirty="0"/>
          </a:p>
        </p:txBody>
      </p:sp>
      <p:sp>
        <p:nvSpPr>
          <p:cNvPr id="3" name="Content Placeholder 2"/>
          <p:cNvSpPr>
            <a:spLocks noGrp="1"/>
          </p:cNvSpPr>
          <p:nvPr>
            <p:ph idx="1"/>
          </p:nvPr>
        </p:nvSpPr>
        <p:spPr>
          <a:xfrm>
            <a:off x="457200" y="1828800"/>
            <a:ext cx="8229600" cy="4297363"/>
          </a:xfrm>
        </p:spPr>
        <p:txBody>
          <a:bodyPr>
            <a:normAutofit/>
          </a:bodyPr>
          <a:lstStyle/>
          <a:p>
            <a:pPr algn="ctr"/>
            <a:r>
              <a:rPr lang="en-US" sz="12000" b="0" dirty="0" smtClean="0">
                <a:solidFill>
                  <a:schemeClr val="bg1"/>
                </a:solidFill>
                <a:latin typeface="Old English Text MT" pitchFamily="66" charset="0"/>
              </a:rPr>
              <a:t>The Elderly</a:t>
            </a:r>
            <a:endParaRPr lang="en-US" sz="12000" b="0" dirty="0">
              <a:solidFill>
                <a:schemeClr val="bg1"/>
              </a:solidFill>
              <a:latin typeface="Old English Text MT" pitchFamily="66" charset="0"/>
            </a:endParaRPr>
          </a:p>
        </p:txBody>
      </p:sp>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 said, “Ask them,” (2:2)</a:t>
            </a:r>
            <a:endParaRPr lang="en-US" dirty="0"/>
          </a:p>
        </p:txBody>
      </p:sp>
      <p:sp>
        <p:nvSpPr>
          <p:cNvPr id="3" name="Content Placeholder 2"/>
          <p:cNvSpPr>
            <a:spLocks noGrp="1"/>
          </p:cNvSpPr>
          <p:nvPr>
            <p:ph idx="1"/>
          </p:nvPr>
        </p:nvSpPr>
        <p:spPr>
          <a:xfrm>
            <a:off x="457200" y="1676400"/>
            <a:ext cx="6629400" cy="4449763"/>
          </a:xfrm>
        </p:spPr>
        <p:txBody>
          <a:bodyPr/>
          <a:lstStyle/>
          <a:p>
            <a:r>
              <a:rPr lang="en-US" dirty="0" smtClean="0">
                <a:solidFill>
                  <a:schemeClr val="bg1"/>
                </a:solidFill>
              </a:rPr>
              <a:t>Two Rhetorical Questions</a:t>
            </a:r>
          </a:p>
          <a:p>
            <a:r>
              <a:rPr lang="en-US" dirty="0" smtClean="0">
                <a:solidFill>
                  <a:schemeClr val="bg1"/>
                </a:solidFill>
              </a:rPr>
              <a:t>		WHO remembers…</a:t>
            </a:r>
          </a:p>
          <a:p>
            <a:r>
              <a:rPr lang="en-US" dirty="0" smtClean="0">
                <a:solidFill>
                  <a:schemeClr val="bg1"/>
                </a:solidFill>
              </a:rPr>
              <a:t>		HOW does it look…</a:t>
            </a:r>
            <a:br>
              <a:rPr lang="en-US" dirty="0" smtClean="0">
                <a:solidFill>
                  <a:schemeClr val="bg1"/>
                </a:solidFill>
              </a:rPr>
            </a:br>
            <a:endParaRPr lang="en-US" dirty="0" smtClean="0">
              <a:solidFill>
                <a:schemeClr val="bg1"/>
              </a:solidFill>
            </a:endParaRPr>
          </a:p>
          <a:p>
            <a:r>
              <a:rPr lang="en-US" dirty="0" smtClean="0">
                <a:solidFill>
                  <a:schemeClr val="bg1"/>
                </a:solidFill>
              </a:rPr>
              <a:t>One Leading Question</a:t>
            </a:r>
          </a:p>
          <a:p>
            <a:r>
              <a:rPr lang="en-US" dirty="0" smtClean="0">
                <a:solidFill>
                  <a:schemeClr val="bg1"/>
                </a:solidFill>
              </a:rPr>
              <a:t>		IS IT NOT …</a:t>
            </a:r>
            <a:endParaRPr lang="en-US" dirty="0">
              <a:solidFill>
                <a:schemeClr val="bg1"/>
              </a:solidFill>
            </a:endParaRPr>
          </a:p>
        </p:txBody>
      </p:sp>
      <p:sp>
        <p:nvSpPr>
          <p:cNvPr id="4" name="Rectangle 3"/>
          <p:cNvSpPr/>
          <p:nvPr/>
        </p:nvSpPr>
        <p:spPr>
          <a:xfrm>
            <a:off x="5987366" y="381000"/>
            <a:ext cx="3156634" cy="7786747"/>
          </a:xfrm>
          <a:prstGeom prst="rect">
            <a:avLst/>
          </a:prstGeom>
          <a:noFill/>
        </p:spPr>
        <p:txBody>
          <a:bodyPr wrap="none" lIns="91440" tIns="45720" rIns="91440" bIns="45720">
            <a:spAutoFit/>
          </a:bodyPr>
          <a:lstStyle/>
          <a:p>
            <a:pPr algn="ctr"/>
            <a:r>
              <a:rPr lang="en-US" sz="50000" b="1" cap="none" spc="0" dirty="0" smtClean="0">
                <a:ln w="1905"/>
                <a:gradFill>
                  <a:gsLst>
                    <a:gs pos="0">
                      <a:srgbClr val="FFFF00"/>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50000" b="1" cap="none" spc="0" dirty="0">
              <a:ln w="1905"/>
              <a:gradFill>
                <a:gsLst>
                  <a:gs pos="0">
                    <a:srgbClr val="FFFF00"/>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44000" cy="5573713"/>
            <a:chOff x="0" y="0"/>
            <a:chExt cx="9144000" cy="5573713"/>
          </a:xfrm>
        </p:grpSpPr>
        <p:sp>
          <p:nvSpPr>
            <p:cNvPr id="8" name="Rectangle 7"/>
            <p:cNvSpPr/>
            <p:nvPr/>
          </p:nvSpPr>
          <p:spPr>
            <a:xfrm>
              <a:off x="0" y="0"/>
              <a:ext cx="9144000" cy="5029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3" cstate="print"/>
            <a:srcRect/>
            <a:stretch>
              <a:fillRect/>
            </a:stretch>
          </p:blipFill>
          <p:spPr bwMode="auto">
            <a:xfrm>
              <a:off x="6019800" y="0"/>
              <a:ext cx="1060450" cy="5573713"/>
            </a:xfrm>
            <a:prstGeom prst="rect">
              <a:avLst/>
            </a:prstGeom>
            <a:noFill/>
            <a:ln w="9525">
              <a:noFill/>
              <a:miter lim="800000"/>
              <a:headEnd/>
              <a:tailEnd/>
            </a:ln>
            <a:effectLst/>
          </p:spPr>
        </p:pic>
      </p:grpSp>
      <p:pic>
        <p:nvPicPr>
          <p:cNvPr id="1026" name="Picture 2"/>
          <p:cNvPicPr>
            <a:picLocks noChangeAspect="1" noChangeArrowheads="1"/>
          </p:cNvPicPr>
          <p:nvPr/>
        </p:nvPicPr>
        <p:blipFill>
          <a:blip r:embed="rId4" cstate="print"/>
          <a:srcRect/>
          <a:stretch>
            <a:fillRect/>
          </a:stretch>
        </p:blipFill>
        <p:spPr bwMode="auto">
          <a:xfrm>
            <a:off x="6019800" y="0"/>
            <a:ext cx="989013" cy="450373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A little temple background:</a:t>
            </a:r>
            <a:endParaRPr lang="en-US" dirty="0"/>
          </a:p>
        </p:txBody>
      </p:sp>
      <p:sp>
        <p:nvSpPr>
          <p:cNvPr id="3" name="Content Placeholder 2"/>
          <p:cNvSpPr>
            <a:spLocks noGrp="1"/>
          </p:cNvSpPr>
          <p:nvPr>
            <p:ph idx="1"/>
          </p:nvPr>
        </p:nvSpPr>
        <p:spPr/>
        <p:txBody>
          <a:bodyPr/>
          <a:lstStyle/>
          <a:p>
            <a:r>
              <a:rPr lang="en-US" dirty="0" smtClean="0">
                <a:solidFill>
                  <a:schemeClr val="bg1"/>
                </a:solidFill>
              </a:rPr>
              <a:t>The Tabernacle</a:t>
            </a:r>
            <a:endParaRPr lang="en-US" dirty="0">
              <a:solidFill>
                <a:schemeClr val="bg1"/>
              </a:solidFill>
            </a:endParaRPr>
          </a:p>
        </p:txBody>
      </p:sp>
      <p:pic>
        <p:nvPicPr>
          <p:cNvPr id="5" name="Picture 3" descr="tabernacle"/>
          <p:cNvPicPr>
            <a:picLocks noChangeAspect="1" noChangeArrowheads="1"/>
          </p:cNvPicPr>
          <p:nvPr/>
        </p:nvPicPr>
        <p:blipFill>
          <a:blip r:embed="rId5" cstate="print"/>
          <a:srcRect/>
          <a:stretch>
            <a:fillRect/>
          </a:stretch>
        </p:blipFill>
        <p:spPr bwMode="auto">
          <a:xfrm>
            <a:off x="0" y="3265488"/>
            <a:ext cx="9032875" cy="35925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10030"/>
          <a:stretch>
            <a:fillRect/>
          </a:stretch>
        </p:blipFill>
        <p:spPr bwMode="auto">
          <a:xfrm>
            <a:off x="-1" y="1143000"/>
            <a:ext cx="9144001" cy="5715000"/>
          </a:xfrm>
          <a:prstGeom prst="rect">
            <a:avLst/>
          </a:prstGeom>
          <a:noFill/>
          <a:ln w="9525">
            <a:noFill/>
            <a:miter lim="800000"/>
            <a:headEnd/>
            <a:tailEnd/>
          </a:ln>
          <a:effectLst/>
        </p:spPr>
      </p:pic>
      <p:sp>
        <p:nvSpPr>
          <p:cNvPr id="2" name="Title 1"/>
          <p:cNvSpPr>
            <a:spLocks noGrp="1"/>
          </p:cNvSpPr>
          <p:nvPr>
            <p:ph type="title"/>
          </p:nvPr>
        </p:nvSpPr>
        <p:spPr/>
        <p:txBody>
          <a:bodyPr/>
          <a:lstStyle/>
          <a:p>
            <a:pPr algn="r"/>
            <a:r>
              <a:rPr lang="en-US" dirty="0" smtClean="0"/>
              <a:t>Solomon’s Temple</a:t>
            </a:r>
            <a:endParaRPr lang="en-US" dirty="0"/>
          </a:p>
        </p:txBody>
      </p:sp>
      <p:pic>
        <p:nvPicPr>
          <p:cNvPr id="2055" name="Picture 7"/>
          <p:cNvPicPr>
            <a:picLocks noChangeAspect="1" noChangeArrowheads="1"/>
          </p:cNvPicPr>
          <p:nvPr/>
        </p:nvPicPr>
        <p:blipFill>
          <a:blip r:embed="rId4" cstate="print"/>
          <a:srcRect/>
          <a:stretch>
            <a:fillRect/>
          </a:stretch>
        </p:blipFill>
        <p:spPr bwMode="auto">
          <a:xfrm>
            <a:off x="2133600" y="685800"/>
            <a:ext cx="989013" cy="4503737"/>
          </a:xfrm>
          <a:prstGeom prst="rect">
            <a:avLst/>
          </a:prstGeom>
          <a:noFill/>
          <a:ln w="9525">
            <a:noFill/>
            <a:miter lim="800000"/>
            <a:headEnd/>
            <a:tailEnd/>
          </a:ln>
          <a:effectLst/>
        </p:spPr>
      </p:pic>
      <p:pic>
        <p:nvPicPr>
          <p:cNvPr id="1030" name="Picture 6"/>
          <p:cNvPicPr>
            <a:picLocks noChangeAspect="1" noChangeArrowheads="1"/>
          </p:cNvPicPr>
          <p:nvPr/>
        </p:nvPicPr>
        <p:blipFill>
          <a:blip r:embed="rId5" cstate="print"/>
          <a:srcRect/>
          <a:stretch>
            <a:fillRect/>
          </a:stretch>
        </p:blipFill>
        <p:spPr bwMode="auto">
          <a:xfrm>
            <a:off x="0" y="1108075"/>
            <a:ext cx="9205913" cy="574992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33333  E" pathEditMode="relative" ptsTypes="">
                                      <p:cBhvr>
                                        <p:cTn id="6" dur="2000" fill="hold"/>
                                        <p:tgtEl>
                                          <p:spTgt spid="2055"/>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3.61111E-6 -0.33333 L -0.129 -0.22824 " pathEditMode="relative" rAng="0" ptsTypes="AA">
                                      <p:cBhvr>
                                        <p:cTn id="10" dur="2000" fill="hold"/>
                                        <p:tgtEl>
                                          <p:spTgt spid="2055"/>
                                        </p:tgtEl>
                                        <p:attrNameLst>
                                          <p:attrName>ppt_x</p:attrName>
                                          <p:attrName>ppt_y</p:attrName>
                                        </p:attrNameLst>
                                      </p:cBhvr>
                                      <p:rCtr x="-65" y="53"/>
                                    </p:animMotion>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129 -0.22824 L -0.204 -0.13935 " pathEditMode="relative" rAng="0" ptsTypes="AA">
                                      <p:cBhvr>
                                        <p:cTn id="14" dur="2000" fill="hold"/>
                                        <p:tgtEl>
                                          <p:spTgt spid="2055"/>
                                        </p:tgtEl>
                                        <p:attrNameLst>
                                          <p:attrName>ppt_x</p:attrName>
                                          <p:attrName>ppt_y</p:attrName>
                                        </p:attrNameLst>
                                      </p:cBhvr>
                                      <p:rCtr x="-38" y="44"/>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nodeType="clickEffect">
                                  <p:stCondLst>
                                    <p:cond delay="0"/>
                                  </p:stCondLst>
                                  <p:childTnLst>
                                    <p:animMotion origin="layout" path="M -0.204 -0.13935 L -0.204 -0.77268 " pathEditMode="relative" rAng="0" ptsTypes="AA">
                                      <p:cBhvr>
                                        <p:cTn id="18" dur="2000" fill="hold"/>
                                        <p:tgtEl>
                                          <p:spTgt spid="2055"/>
                                        </p:tgtEl>
                                        <p:attrNameLst>
                                          <p:attrName>ppt_x</p:attrName>
                                          <p:attrName>ppt_y</p:attrName>
                                        </p:attrNameLst>
                                      </p:cBhvr>
                                      <p:rCtr x="0" y="-3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Temple Destroyed 586 BC</a:t>
            </a:r>
            <a:endParaRPr lang="en-US" dirty="0"/>
          </a:p>
        </p:txBody>
      </p:sp>
      <p:sp>
        <p:nvSpPr>
          <p:cNvPr id="3" name="Content Placeholder 2"/>
          <p:cNvSpPr>
            <a:spLocks noGrp="1"/>
          </p:cNvSpPr>
          <p:nvPr>
            <p:ph idx="1"/>
          </p:nvPr>
        </p:nvSpPr>
        <p:spPr/>
        <p:txBody>
          <a:bodyPr/>
          <a:lstStyle/>
          <a:p>
            <a:endParaRPr lang="en-US"/>
          </a:p>
        </p:txBody>
      </p:sp>
      <p:pic>
        <p:nvPicPr>
          <p:cNvPr id="5" name="Picture 2"/>
          <p:cNvPicPr>
            <a:picLocks noChangeAspect="1" noChangeArrowheads="1"/>
          </p:cNvPicPr>
          <p:nvPr/>
        </p:nvPicPr>
        <p:blipFill>
          <a:blip r:embed="rId3" cstate="print"/>
          <a:srcRect b="30642"/>
          <a:stretch>
            <a:fillRect/>
          </a:stretch>
        </p:blipFill>
        <p:spPr bwMode="auto">
          <a:xfrm>
            <a:off x="0" y="2743200"/>
            <a:ext cx="9144000" cy="41148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00806" y="1143000"/>
            <a:ext cx="8942387" cy="6338887"/>
          </a:xfrm>
          <a:prstGeom prst="rect">
            <a:avLst/>
          </a:prstGeom>
          <a:noFill/>
          <a:ln w="9525">
            <a:noFill/>
            <a:miter lim="800000"/>
            <a:headEnd/>
            <a:tailEnd/>
          </a:ln>
          <a:effectLst/>
        </p:spPr>
      </p:pic>
      <p:sp>
        <p:nvSpPr>
          <p:cNvPr id="2" name="Title 1"/>
          <p:cNvSpPr>
            <a:spLocks noGrp="1"/>
          </p:cNvSpPr>
          <p:nvPr>
            <p:ph type="title"/>
          </p:nvPr>
        </p:nvSpPr>
        <p:spPr>
          <a:xfrm>
            <a:off x="0" y="0"/>
            <a:ext cx="9144000" cy="1676400"/>
          </a:xfrm>
        </p:spPr>
        <p:txBody>
          <a:bodyPr/>
          <a:lstStyle/>
          <a:p>
            <a:r>
              <a:rPr lang="en-US" dirty="0" smtClean="0"/>
              <a:t>539 BC Cyrus issued a decree to rebuild the temple</a:t>
            </a:r>
            <a:endParaRPr lang="en-US" dirty="0"/>
          </a:p>
        </p:txBody>
      </p:sp>
      <p:sp>
        <p:nvSpPr>
          <p:cNvPr id="3" name="Content Placeholder 2"/>
          <p:cNvSpPr>
            <a:spLocks noGrp="1"/>
          </p:cNvSpPr>
          <p:nvPr>
            <p:ph idx="1"/>
          </p:nvPr>
        </p:nvSpPr>
        <p:spPr>
          <a:xfrm>
            <a:off x="1371600" y="2179637"/>
            <a:ext cx="7772400" cy="4297363"/>
          </a:xfrm>
        </p:spPr>
        <p:txBody>
          <a:bodyPr/>
          <a:lstStyle/>
          <a:p>
            <a:pPr marL="171450" indent="-171450"/>
            <a:r>
              <a:rPr lang="en-US" dirty="0" smtClean="0"/>
              <a:t>Ezra </a:t>
            </a:r>
            <a:r>
              <a:rPr lang="en-US" baseline="30000" dirty="0" smtClean="0"/>
              <a:t>2</a:t>
            </a:r>
            <a:r>
              <a:rPr lang="en-US" dirty="0" smtClean="0"/>
              <a:t> "This is what Cyrus king of Persia says: " 'The LORD, </a:t>
            </a:r>
            <a:br>
              <a:rPr lang="en-US" dirty="0" smtClean="0"/>
            </a:br>
            <a:r>
              <a:rPr lang="en-US" dirty="0" smtClean="0"/>
              <a:t>the God of heaven, has given </a:t>
            </a:r>
            <a:br>
              <a:rPr lang="en-US" dirty="0" smtClean="0"/>
            </a:br>
            <a:r>
              <a:rPr lang="en-US" dirty="0" smtClean="0"/>
              <a:t> me all the kingdoms of the </a:t>
            </a:r>
            <a:br>
              <a:rPr lang="en-US" dirty="0" smtClean="0"/>
            </a:br>
            <a:r>
              <a:rPr lang="en-US" dirty="0" smtClean="0"/>
              <a:t>  earth and he has appointed</a:t>
            </a:r>
            <a:br>
              <a:rPr lang="en-US" dirty="0" smtClean="0"/>
            </a:br>
            <a:r>
              <a:rPr lang="en-US" dirty="0" smtClean="0"/>
              <a:t>   me to build a temple for him</a:t>
            </a:r>
            <a:br>
              <a:rPr lang="en-US" dirty="0" smtClean="0"/>
            </a:br>
            <a:r>
              <a:rPr lang="en-US" dirty="0" smtClean="0"/>
              <a:t>    at Jerusalem in Judah….”</a:t>
            </a:r>
            <a:endParaRPr lang="en-US" dirty="0"/>
          </a:p>
        </p:txBody>
      </p:sp>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Rebuilding started</a:t>
            </a:r>
            <a:endParaRPr lang="en-US" dirty="0"/>
          </a:p>
        </p:txBody>
      </p:sp>
      <p:sp>
        <p:nvSpPr>
          <p:cNvPr id="3" name="Content Placeholder 2"/>
          <p:cNvSpPr>
            <a:spLocks noGrp="1"/>
          </p:cNvSpPr>
          <p:nvPr>
            <p:ph idx="1"/>
          </p:nvPr>
        </p:nvSpPr>
        <p:spPr/>
        <p:txBody>
          <a:bodyPr/>
          <a:lstStyle/>
          <a:p>
            <a:r>
              <a:rPr lang="en-US" dirty="0" smtClean="0">
                <a:solidFill>
                  <a:schemeClr val="bg1"/>
                </a:solidFill>
              </a:rPr>
              <a:t>Ezra 3:8 In the second month of the second year after their arrival at the house of God in Jerusalem, </a:t>
            </a:r>
            <a:r>
              <a:rPr lang="en-US" dirty="0" err="1" smtClean="0">
                <a:solidFill>
                  <a:schemeClr val="bg1"/>
                </a:solidFill>
              </a:rPr>
              <a:t>Zerubbabel</a:t>
            </a:r>
            <a:r>
              <a:rPr lang="en-US" dirty="0" smtClean="0">
                <a:solidFill>
                  <a:schemeClr val="bg1"/>
                </a:solidFill>
              </a:rPr>
              <a:t> …, </a:t>
            </a:r>
            <a:r>
              <a:rPr lang="en-US" dirty="0" err="1" smtClean="0">
                <a:solidFill>
                  <a:schemeClr val="bg1"/>
                </a:solidFill>
              </a:rPr>
              <a:t>Jeshua</a:t>
            </a:r>
            <a:r>
              <a:rPr lang="en-US" dirty="0" smtClean="0">
                <a:solidFill>
                  <a:schemeClr val="bg1"/>
                </a:solidFill>
              </a:rPr>
              <a:t> … and the rest of their brothers … began the work, </a:t>
            </a:r>
            <a:endParaRPr lang="en-US"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Rebuilding started</a:t>
            </a:r>
            <a:endParaRPr lang="en-US" dirty="0"/>
          </a:p>
        </p:txBody>
      </p:sp>
      <p:sp>
        <p:nvSpPr>
          <p:cNvPr id="3" name="Content Placeholder 2"/>
          <p:cNvSpPr>
            <a:spLocks noGrp="1"/>
          </p:cNvSpPr>
          <p:nvPr>
            <p:ph idx="1"/>
          </p:nvPr>
        </p:nvSpPr>
        <p:spPr/>
        <p:txBody>
          <a:bodyPr/>
          <a:lstStyle/>
          <a:p>
            <a:r>
              <a:rPr lang="en-US" baseline="30000" dirty="0" smtClean="0">
                <a:solidFill>
                  <a:schemeClr val="bg1"/>
                </a:solidFill>
              </a:rPr>
              <a:t>10</a:t>
            </a:r>
            <a:r>
              <a:rPr lang="en-US" dirty="0" smtClean="0">
                <a:solidFill>
                  <a:schemeClr val="bg1"/>
                </a:solidFill>
              </a:rPr>
              <a:t> When the builders laid the foundation of the temple of the LORD, the priests … sang to the LORD… And all the people gave a great shout of praise to the LORD, because the foundation of the house of the LORD was laid.</a:t>
            </a:r>
            <a:endParaRPr lang="en-US"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667000" y="3657600"/>
            <a:ext cx="2819400"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62000" y="3657600"/>
            <a:ext cx="1905000"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0" y="3048000"/>
            <a:ext cx="6096000"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00600" y="1981200"/>
            <a:ext cx="1447800" cy="609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Rebuilding started</a:t>
            </a:r>
            <a:endParaRPr lang="en-US" dirty="0"/>
          </a:p>
        </p:txBody>
      </p:sp>
      <p:sp>
        <p:nvSpPr>
          <p:cNvPr id="3" name="Content Placeholder 2"/>
          <p:cNvSpPr>
            <a:spLocks noGrp="1"/>
          </p:cNvSpPr>
          <p:nvPr>
            <p:ph idx="1"/>
          </p:nvPr>
        </p:nvSpPr>
        <p:spPr>
          <a:xfrm>
            <a:off x="457200" y="1951037"/>
            <a:ext cx="8229600" cy="4525963"/>
          </a:xfrm>
        </p:spPr>
        <p:txBody>
          <a:bodyPr/>
          <a:lstStyle/>
          <a:p>
            <a:r>
              <a:rPr lang="en-US" baseline="30000" dirty="0" smtClean="0">
                <a:solidFill>
                  <a:schemeClr val="bg1"/>
                </a:solidFill>
              </a:rPr>
              <a:t>12</a:t>
            </a:r>
            <a:r>
              <a:rPr lang="en-US" dirty="0" smtClean="0">
                <a:solidFill>
                  <a:schemeClr val="bg1"/>
                </a:solidFill>
              </a:rPr>
              <a:t> But many of the older priests and Levites and family heads, who had seen the former temple, wept aloud when they saw the foundation of this temple being laid, while many others shouted for joy.</a:t>
            </a:r>
          </a:p>
          <a:p>
            <a:endParaRPr lang="en-US" dirty="0" smtClean="0">
              <a:solidFill>
                <a:schemeClr val="bg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grpId="1" nodeType="clickEffect">
                                  <p:stCondLst>
                                    <p:cond delay="0"/>
                                  </p:stCondLst>
                                  <p:childTnLst>
                                    <p:animEffect transition="out" filter="randombar(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4" presetClass="exit" presetSubtype="10" fill="hold" grpId="1" nodeType="withEffect">
                                  <p:stCondLst>
                                    <p:cond delay="0"/>
                                  </p:stCondLst>
                                  <p:childTnLst>
                                    <p:animEffect transition="out" filter="randombar(horizontal)">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4" presetClass="exit" presetSubtype="10" fill="hold" grpId="1" nodeType="withEffect">
                                  <p:stCondLst>
                                    <p:cond delay="0"/>
                                  </p:stCondLst>
                                  <p:childTnLst>
                                    <p:animEffect transition="out" filter="randombar(horizontal)">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6" grpId="1" animBg="1"/>
      <p:bldP spid="5" grpId="0" animBg="1"/>
      <p:bldP spid="5" grpId="1" animBg="1"/>
      <p:bldP spid="4" grpId="0" animBg="1"/>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2" cstate="print"/>
          <a:srcRect/>
          <a:stretch>
            <a:fillRect/>
          </a:stretch>
        </p:blipFill>
        <p:spPr bwMode="auto">
          <a:xfrm>
            <a:off x="0" y="4417"/>
            <a:ext cx="9144000" cy="6850754"/>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1195908" y="59056"/>
            <a:ext cx="6752183" cy="3674744"/>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1775351" y="3238500"/>
            <a:ext cx="5593297" cy="32385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Rebuilding started</a:t>
            </a:r>
            <a:endParaRPr lang="en-US" dirty="0"/>
          </a:p>
        </p:txBody>
      </p:sp>
      <p:sp>
        <p:nvSpPr>
          <p:cNvPr id="3" name="Content Placeholder 2"/>
          <p:cNvSpPr>
            <a:spLocks noGrp="1"/>
          </p:cNvSpPr>
          <p:nvPr>
            <p:ph idx="1"/>
          </p:nvPr>
        </p:nvSpPr>
        <p:spPr>
          <a:xfrm>
            <a:off x="457200" y="2133600"/>
            <a:ext cx="8229600" cy="3992563"/>
          </a:xfrm>
        </p:spPr>
        <p:txBody>
          <a:bodyPr/>
          <a:lstStyle/>
          <a:p>
            <a:r>
              <a:rPr lang="en-US" dirty="0" smtClean="0">
                <a:solidFill>
                  <a:schemeClr val="bg1"/>
                </a:solidFill>
              </a:rPr>
              <a:t> </a:t>
            </a:r>
            <a:r>
              <a:rPr lang="en-US" baseline="30000" dirty="0" smtClean="0">
                <a:solidFill>
                  <a:schemeClr val="bg1"/>
                </a:solidFill>
              </a:rPr>
              <a:t>13</a:t>
            </a:r>
            <a:r>
              <a:rPr lang="en-US" dirty="0" smtClean="0">
                <a:solidFill>
                  <a:schemeClr val="bg1"/>
                </a:solidFill>
              </a:rPr>
              <a:t> No one could distinguish the sound of the shouts of joy from the sound of weeping, because the people made so much noise. And the sound was heard far away.</a:t>
            </a:r>
          </a:p>
        </p:txBody>
      </p:sp>
    </p:spTree>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They discouraged the workers</a:t>
            </a:r>
            <a:endParaRPr lang="en-US" dirty="0"/>
          </a:p>
        </p:txBody>
      </p:sp>
      <p:sp>
        <p:nvSpPr>
          <p:cNvPr id="3" name="Content Placeholder 2"/>
          <p:cNvSpPr>
            <a:spLocks noGrp="1"/>
          </p:cNvSpPr>
          <p:nvPr>
            <p:ph idx="1"/>
          </p:nvPr>
        </p:nvSpPr>
        <p:spPr>
          <a:xfrm>
            <a:off x="0" y="1600200"/>
            <a:ext cx="5181600" cy="4525963"/>
          </a:xfrm>
        </p:spPr>
        <p:txBody>
          <a:bodyPr/>
          <a:lstStyle/>
          <a:p>
            <a:pPr algn="ctr"/>
            <a:r>
              <a:rPr lang="en-US" dirty="0" smtClean="0">
                <a:solidFill>
                  <a:schemeClr val="bg1"/>
                </a:solidFill>
              </a:rPr>
              <a:t>And the work stopped in 536 BC</a:t>
            </a:r>
          </a:p>
          <a:p>
            <a:pPr algn="ctr"/>
            <a:endParaRPr lang="en-US" dirty="0" smtClean="0">
              <a:solidFill>
                <a:schemeClr val="bg1"/>
              </a:solidFill>
            </a:endParaRPr>
          </a:p>
          <a:p>
            <a:pPr algn="ctr"/>
            <a:r>
              <a:rPr lang="en-US" dirty="0" smtClean="0">
                <a:solidFill>
                  <a:schemeClr val="bg1"/>
                </a:solidFill>
              </a:rPr>
              <a:t>Now in 520 BC (16 years later)</a:t>
            </a:r>
          </a:p>
          <a:p>
            <a:pPr algn="ctr"/>
            <a:endParaRPr lang="en-US" dirty="0" smtClean="0">
              <a:solidFill>
                <a:schemeClr val="bg1"/>
              </a:solidFill>
            </a:endParaRPr>
          </a:p>
          <a:p>
            <a:pPr algn="ctr"/>
            <a:r>
              <a:rPr lang="en-US" dirty="0" smtClean="0">
                <a:solidFill>
                  <a:schemeClr val="bg1"/>
                </a:solidFill>
              </a:rPr>
              <a:t>Haggai asks,  </a:t>
            </a:r>
          </a:p>
          <a:p>
            <a:pPr algn="ctr"/>
            <a:endParaRPr lang="en-US" dirty="0">
              <a:solidFill>
                <a:schemeClr val="bg1"/>
              </a:solidFill>
            </a:endParaRPr>
          </a:p>
        </p:txBody>
      </p:sp>
      <p:pic>
        <p:nvPicPr>
          <p:cNvPr id="4" name="Picture 9"/>
          <p:cNvPicPr>
            <a:picLocks noChangeAspect="1" noChangeArrowheads="1"/>
          </p:cNvPicPr>
          <p:nvPr/>
        </p:nvPicPr>
        <p:blipFill>
          <a:blip r:embed="rId3" cstate="print"/>
          <a:srcRect/>
          <a:stretch>
            <a:fillRect/>
          </a:stretch>
        </p:blipFill>
        <p:spPr bwMode="auto">
          <a:xfrm>
            <a:off x="4575175" y="1585913"/>
            <a:ext cx="4568825" cy="5272087"/>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smtClean="0"/>
              <a:t>1.Who saw the former temple?</a:t>
            </a:r>
            <a:endParaRPr lang="en-US" dirty="0"/>
          </a:p>
        </p:txBody>
      </p:sp>
      <p:sp>
        <p:nvSpPr>
          <p:cNvPr id="3" name="Content Placeholder 2"/>
          <p:cNvSpPr>
            <a:spLocks noGrp="1"/>
          </p:cNvSpPr>
          <p:nvPr>
            <p:ph idx="1"/>
          </p:nvPr>
        </p:nvSpPr>
        <p:spPr>
          <a:xfrm>
            <a:off x="381000" y="1600200"/>
            <a:ext cx="5105400" cy="4525963"/>
          </a:xfrm>
        </p:spPr>
        <p:txBody>
          <a:bodyPr/>
          <a:lstStyle/>
          <a:p>
            <a:pPr marL="0" indent="0"/>
            <a:r>
              <a:rPr lang="en-US" dirty="0" smtClean="0">
                <a:solidFill>
                  <a:schemeClr val="bg1"/>
                </a:solidFill>
              </a:rPr>
              <a:t>Only those over  </a:t>
            </a:r>
            <a:br>
              <a:rPr lang="en-US" dirty="0" smtClean="0">
                <a:solidFill>
                  <a:schemeClr val="bg1"/>
                </a:solidFill>
              </a:rPr>
            </a:br>
            <a:r>
              <a:rPr lang="en-US" dirty="0" smtClean="0">
                <a:solidFill>
                  <a:schemeClr val="bg1"/>
                </a:solidFill>
              </a:rPr>
              <a:t>66 years old.</a:t>
            </a:r>
          </a:p>
          <a:p>
            <a:pPr marL="0" indent="0"/>
            <a:endParaRPr lang="en-US" dirty="0" smtClean="0"/>
          </a:p>
          <a:p>
            <a:endParaRPr lang="en-US" dirty="0" smtClean="0"/>
          </a:p>
          <a:p>
            <a:endParaRPr lang="en-US" dirty="0"/>
          </a:p>
        </p:txBody>
      </p:sp>
      <p:pic>
        <p:nvPicPr>
          <p:cNvPr id="5" name="Picture 2"/>
          <p:cNvPicPr>
            <a:picLocks noChangeAspect="1" noChangeArrowheads="1"/>
          </p:cNvPicPr>
          <p:nvPr/>
        </p:nvPicPr>
        <p:blipFill>
          <a:blip r:embed="rId3" cstate="print"/>
          <a:srcRect r="16522" b="5634"/>
          <a:stretch>
            <a:fillRect/>
          </a:stretch>
        </p:blipFill>
        <p:spPr bwMode="auto">
          <a:xfrm>
            <a:off x="3810000" y="1752600"/>
            <a:ext cx="5334000" cy="5105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How does it look now?</a:t>
            </a:r>
            <a:endParaRPr lang="en-US" dirty="0"/>
          </a:p>
        </p:txBody>
      </p:sp>
      <p:sp>
        <p:nvSpPr>
          <p:cNvPr id="3" name="Content Placeholder 2"/>
          <p:cNvSpPr>
            <a:spLocks noGrp="1"/>
          </p:cNvSpPr>
          <p:nvPr>
            <p:ph idx="1"/>
          </p:nvPr>
        </p:nvSpPr>
        <p:spPr/>
        <p:txBody>
          <a:bodyPr/>
          <a:lstStyle/>
          <a:p>
            <a:endParaRPr lang="en-US"/>
          </a:p>
        </p:txBody>
      </p:sp>
      <p:pic>
        <p:nvPicPr>
          <p:cNvPr id="6" name="Picture 2"/>
          <p:cNvPicPr>
            <a:picLocks noChangeAspect="1" noChangeArrowheads="1"/>
          </p:cNvPicPr>
          <p:nvPr/>
        </p:nvPicPr>
        <p:blipFill>
          <a:blip r:embed="rId3" cstate="print"/>
          <a:srcRect b="30642"/>
          <a:stretch>
            <a:fillRect/>
          </a:stretch>
        </p:blipFill>
        <p:spPr bwMode="auto">
          <a:xfrm>
            <a:off x="0" y="2743200"/>
            <a:ext cx="9144000" cy="41148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905000"/>
          </a:xfrm>
        </p:spPr>
        <p:txBody>
          <a:bodyPr/>
          <a:lstStyle/>
          <a:p>
            <a:r>
              <a:rPr lang="en-US" dirty="0" smtClean="0"/>
              <a:t>3. Does it not seem to you like nothing?</a:t>
            </a:r>
            <a:endParaRPr lang="en-US" dirty="0"/>
          </a:p>
        </p:txBody>
      </p:sp>
      <p:sp>
        <p:nvSpPr>
          <p:cNvPr id="4" name="Rectangle 3"/>
          <p:cNvSpPr/>
          <p:nvPr/>
        </p:nvSpPr>
        <p:spPr>
          <a:xfrm>
            <a:off x="2227063" y="2667000"/>
            <a:ext cx="4689874" cy="255454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6000" b="1" cap="none" spc="0" dirty="0" smtClean="0">
                <a:ln w="11430"/>
                <a:solidFill>
                  <a:srgbClr val="FFFF00"/>
                </a:solidFill>
                <a:effectLst>
                  <a:outerShdw blurRad="80000" dist="40000" dir="5040000" algn="tl">
                    <a:srgbClr val="000000">
                      <a:alpha val="30000"/>
                    </a:srgbClr>
                  </a:outerShdw>
                </a:effectLst>
              </a:rPr>
              <a:t>ZERO</a:t>
            </a:r>
            <a:endParaRPr lang="en-US" sz="16000" b="1" cap="none" spc="0" dirty="0">
              <a:ln w="11430"/>
              <a:solidFill>
                <a:srgbClr val="FFFF00"/>
              </a:solidFill>
              <a:effectLst>
                <a:outerShdw blurRad="80000" dist="40000" dir="5040000" algn="tl">
                  <a:srgbClr val="000000">
                    <a:alpha val="30000"/>
                  </a:srgbClr>
                </a:outerShdw>
              </a:effectLst>
            </a:endParaRPr>
          </a:p>
        </p:txBody>
      </p:sp>
    </p:spTree>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2057400"/>
          </a:xfrm>
        </p:spPr>
        <p:txBody>
          <a:bodyPr/>
          <a:lstStyle/>
          <a:p>
            <a:r>
              <a:rPr lang="en-US" dirty="0" smtClean="0"/>
              <a:t>So how does God respond </a:t>
            </a:r>
            <a:br>
              <a:rPr lang="en-US" dirty="0" smtClean="0"/>
            </a:br>
            <a:r>
              <a:rPr lang="en-US" dirty="0" smtClean="0"/>
              <a:t>to the Elderly? </a:t>
            </a:r>
            <a:endParaRPr lang="en-US" dirty="0"/>
          </a:p>
        </p:txBody>
      </p:sp>
      <p:sp>
        <p:nvSpPr>
          <p:cNvPr id="3" name="Content Placeholder 2"/>
          <p:cNvSpPr>
            <a:spLocks noGrp="1"/>
          </p:cNvSpPr>
          <p:nvPr>
            <p:ph idx="1"/>
          </p:nvPr>
        </p:nvSpPr>
        <p:spPr>
          <a:xfrm>
            <a:off x="457200" y="2743200"/>
            <a:ext cx="8229600" cy="3382963"/>
          </a:xfrm>
        </p:spPr>
        <p:txBody>
          <a:bodyPr>
            <a:normAutofit/>
          </a:bodyPr>
          <a:lstStyle/>
          <a:p>
            <a:pPr algn="ctr"/>
            <a:r>
              <a:rPr lang="en-US" sz="8000" dirty="0" smtClean="0">
                <a:solidFill>
                  <a:schemeClr val="bg1"/>
                </a:solidFill>
              </a:rPr>
              <a:t>He doesn’t!</a:t>
            </a:r>
          </a:p>
          <a:p>
            <a:pPr algn="ctr"/>
            <a:endParaRPr lang="en-US" sz="8000" dirty="0">
              <a:solidFill>
                <a:schemeClr val="bg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Instead …</a:t>
            </a:r>
            <a:endParaRPr lang="en-US" dirty="0"/>
          </a:p>
        </p:txBody>
      </p:sp>
      <p:sp>
        <p:nvSpPr>
          <p:cNvPr id="5" name="Rectangle 4"/>
          <p:cNvSpPr/>
          <p:nvPr/>
        </p:nvSpPr>
        <p:spPr>
          <a:xfrm>
            <a:off x="2667000" y="1981200"/>
            <a:ext cx="2590800" cy="838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334000" y="2590800"/>
            <a:ext cx="2590800" cy="838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09800" y="3657600"/>
            <a:ext cx="2590800" cy="838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2103437"/>
            <a:ext cx="8686800" cy="4525963"/>
          </a:xfrm>
        </p:spPr>
        <p:txBody>
          <a:bodyPr/>
          <a:lstStyle/>
          <a:p>
            <a:r>
              <a:rPr lang="en-US" baseline="30000" dirty="0" smtClean="0"/>
              <a:t>4</a:t>
            </a:r>
            <a:r>
              <a:rPr lang="en-US" dirty="0" smtClean="0"/>
              <a:t> But now be strong, O </a:t>
            </a:r>
            <a:r>
              <a:rPr lang="en-US" dirty="0" err="1" smtClean="0"/>
              <a:t>Zerubbabel</a:t>
            </a:r>
            <a:r>
              <a:rPr lang="en-US" dirty="0" smtClean="0"/>
              <a:t>,' declares the LORD. 'Be strong, O Joshua son of </a:t>
            </a:r>
            <a:r>
              <a:rPr lang="en-US" dirty="0" err="1" smtClean="0"/>
              <a:t>Jehozadak</a:t>
            </a:r>
            <a:r>
              <a:rPr lang="en-US" dirty="0" smtClean="0"/>
              <a:t>, the high priest. Be strong, all you people of the land,' declares the LORD, </a:t>
            </a:r>
            <a:endParaRPr lang="en-US" dirty="0"/>
          </a:p>
        </p:txBody>
      </p:sp>
      <p:sp>
        <p:nvSpPr>
          <p:cNvPr id="8" name="Rectangle 7"/>
          <p:cNvSpPr/>
          <p:nvPr/>
        </p:nvSpPr>
        <p:spPr>
          <a:xfrm>
            <a:off x="5257800" y="2667000"/>
            <a:ext cx="32766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48600" y="3200400"/>
            <a:ext cx="6858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5800" y="3733800"/>
            <a:ext cx="16764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876800" y="4343400"/>
            <a:ext cx="32766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Instead …</a:t>
            </a:r>
            <a:endParaRPr lang="en-US" dirty="0"/>
          </a:p>
        </p:txBody>
      </p:sp>
      <p:sp>
        <p:nvSpPr>
          <p:cNvPr id="5" name="Rectangle 4"/>
          <p:cNvSpPr/>
          <p:nvPr/>
        </p:nvSpPr>
        <p:spPr>
          <a:xfrm>
            <a:off x="7543800" y="4343400"/>
            <a:ext cx="1219200" cy="76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09600" y="4876800"/>
            <a:ext cx="1752600" cy="76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2103437"/>
            <a:ext cx="8686800" cy="4525963"/>
          </a:xfrm>
        </p:spPr>
        <p:txBody>
          <a:bodyPr/>
          <a:lstStyle/>
          <a:p>
            <a:r>
              <a:rPr lang="en-US" baseline="30000" dirty="0" smtClean="0"/>
              <a:t>4</a:t>
            </a:r>
            <a:r>
              <a:rPr lang="en-US" dirty="0" smtClean="0"/>
              <a:t> But now be strong, O </a:t>
            </a:r>
            <a:r>
              <a:rPr lang="en-US" dirty="0" err="1" smtClean="0"/>
              <a:t>Zerubbabel</a:t>
            </a:r>
            <a:r>
              <a:rPr lang="en-US" dirty="0" smtClean="0"/>
              <a:t>,' declares the LORD. 'Be strong, O Joshua son of </a:t>
            </a:r>
            <a:r>
              <a:rPr lang="en-US" dirty="0" err="1" smtClean="0"/>
              <a:t>Jehozadak</a:t>
            </a:r>
            <a:r>
              <a:rPr lang="en-US" dirty="0" smtClean="0"/>
              <a:t>, the high priest. Be strong, all you people of the land,' declares the LORD, 'and work. </a:t>
            </a:r>
            <a:endParaRPr lang="en-US" dirty="0"/>
          </a:p>
        </p:txBody>
      </p:sp>
    </p:spTree>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Instead …</a:t>
            </a:r>
            <a:endParaRPr lang="en-US" dirty="0"/>
          </a:p>
        </p:txBody>
      </p:sp>
      <p:sp>
        <p:nvSpPr>
          <p:cNvPr id="5" name="Rectangle 4"/>
          <p:cNvSpPr/>
          <p:nvPr/>
        </p:nvSpPr>
        <p:spPr>
          <a:xfrm>
            <a:off x="2057400" y="4876800"/>
            <a:ext cx="45720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2103437"/>
            <a:ext cx="8686800" cy="4525963"/>
          </a:xfrm>
        </p:spPr>
        <p:txBody>
          <a:bodyPr/>
          <a:lstStyle/>
          <a:p>
            <a:r>
              <a:rPr lang="en-US" baseline="30000" dirty="0" smtClean="0"/>
              <a:t>4</a:t>
            </a:r>
            <a:r>
              <a:rPr lang="en-US" dirty="0" smtClean="0"/>
              <a:t> But now be strong, O </a:t>
            </a:r>
            <a:r>
              <a:rPr lang="en-US" dirty="0" err="1" smtClean="0"/>
              <a:t>Zerubbabel</a:t>
            </a:r>
            <a:r>
              <a:rPr lang="en-US" dirty="0" smtClean="0"/>
              <a:t>,' declares the LORD. 'Be strong, O Joshua son of </a:t>
            </a:r>
            <a:r>
              <a:rPr lang="en-US" dirty="0" err="1" smtClean="0"/>
              <a:t>Jehozadak</a:t>
            </a:r>
            <a:r>
              <a:rPr lang="en-US" dirty="0" smtClean="0"/>
              <a:t>, the high priest. Be strong, all you people of the land,' declares the LORD, 'and work. For I am with you,' declares the LORD Almighty. </a:t>
            </a:r>
            <a:endParaRPr lang="en-US" dirty="0"/>
          </a:p>
        </p:txBody>
      </p:sp>
      <p:sp>
        <p:nvSpPr>
          <p:cNvPr id="6" name="Rectangle 5"/>
          <p:cNvSpPr/>
          <p:nvPr/>
        </p:nvSpPr>
        <p:spPr>
          <a:xfrm>
            <a:off x="762000" y="3200400"/>
            <a:ext cx="43434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48000" y="4876800"/>
            <a:ext cx="43434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29400" y="5410200"/>
            <a:ext cx="20574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38200" y="5943600"/>
            <a:ext cx="20574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828800"/>
          </a:xfrm>
        </p:spPr>
        <p:txBody>
          <a:bodyPr/>
          <a:lstStyle/>
          <a:p>
            <a:pPr>
              <a:lnSpc>
                <a:spcPts val="5000"/>
              </a:lnSpc>
            </a:pPr>
            <a:r>
              <a:rPr lang="en-US" dirty="0" smtClean="0"/>
              <a:t>It’s time for change around here as well.</a:t>
            </a:r>
            <a:endParaRPr lang="en-US" dirty="0"/>
          </a:p>
        </p:txBody>
      </p:sp>
      <p:sp>
        <p:nvSpPr>
          <p:cNvPr id="3" name="Content Placeholder 2"/>
          <p:cNvSpPr>
            <a:spLocks noGrp="1"/>
          </p:cNvSpPr>
          <p:nvPr>
            <p:ph idx="1"/>
          </p:nvPr>
        </p:nvSpPr>
        <p:spPr>
          <a:xfrm>
            <a:off x="457200" y="1600200"/>
            <a:ext cx="8686800" cy="4525963"/>
          </a:xfrm>
        </p:spPr>
        <p:txBody>
          <a:bodyPr/>
          <a:lstStyle/>
          <a:p>
            <a:r>
              <a:rPr lang="en-US" dirty="0" smtClean="0">
                <a:solidFill>
                  <a:schemeClr val="bg1"/>
                </a:solidFill>
              </a:rPr>
              <a:t>I have a dream…  </a:t>
            </a:r>
          </a:p>
          <a:p>
            <a:pPr marL="0" indent="0"/>
            <a:r>
              <a:rPr lang="en-US" dirty="0" smtClean="0">
                <a:solidFill>
                  <a:schemeClr val="bg1"/>
                </a:solidFill>
              </a:rPr>
              <a:t>for worship that attracts the young, </a:t>
            </a:r>
            <a:br>
              <a:rPr lang="en-US" dirty="0" smtClean="0">
                <a:solidFill>
                  <a:schemeClr val="bg1"/>
                </a:solidFill>
              </a:rPr>
            </a:br>
            <a:r>
              <a:rPr lang="en-US" dirty="0" smtClean="0">
                <a:solidFill>
                  <a:schemeClr val="bg1"/>
                </a:solidFill>
              </a:rPr>
              <a:t>church growth, new outreach, …</a:t>
            </a:r>
          </a:p>
        </p:txBody>
      </p:sp>
      <p:pic>
        <p:nvPicPr>
          <p:cNvPr id="4" name="Picture 9"/>
          <p:cNvPicPr>
            <a:picLocks noChangeAspect="1" noChangeArrowheads="1"/>
          </p:cNvPicPr>
          <p:nvPr/>
        </p:nvPicPr>
        <p:blipFill>
          <a:blip r:embed="rId3" cstate="print">
            <a:lum contrast="20000"/>
          </a:blip>
          <a:srcRect b="7198"/>
          <a:stretch>
            <a:fillRect/>
          </a:stretch>
        </p:blipFill>
        <p:spPr bwMode="auto">
          <a:xfrm>
            <a:off x="1" y="2648968"/>
            <a:ext cx="9144000" cy="420903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do some review </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God adds encouragement:</a:t>
            </a:r>
            <a:endParaRPr lang="en-US" dirty="0"/>
          </a:p>
        </p:txBody>
      </p:sp>
      <p:sp>
        <p:nvSpPr>
          <p:cNvPr id="10" name="Rectangle 9"/>
          <p:cNvSpPr/>
          <p:nvPr/>
        </p:nvSpPr>
        <p:spPr>
          <a:xfrm>
            <a:off x="609600" y="4343400"/>
            <a:ext cx="3048000" cy="685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2667000"/>
            <a:ext cx="8686800" cy="3962400"/>
          </a:xfrm>
        </p:spPr>
        <p:txBody>
          <a:bodyPr/>
          <a:lstStyle/>
          <a:p>
            <a:r>
              <a:rPr lang="en-US" baseline="30000" dirty="0" smtClean="0"/>
              <a:t>5</a:t>
            </a:r>
            <a:r>
              <a:rPr lang="en-US" dirty="0" smtClean="0"/>
              <a:t> 'This is what I covenanted with you when you came out of Egypt. And my Spirit remains among you. Do not fear.’</a:t>
            </a:r>
            <a:endParaRPr lang="en-US" dirty="0"/>
          </a:p>
        </p:txBody>
      </p:sp>
    </p:spTree>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rot="20338112">
            <a:off x="334692" y="140236"/>
            <a:ext cx="2895600" cy="4525963"/>
          </a:xfrm>
        </p:spPr>
        <p:txBody>
          <a:bodyPr/>
          <a:lstStyle/>
          <a:p>
            <a:pPr marL="0" indent="0" algn="ctr"/>
            <a:r>
              <a:rPr lang="en-US" sz="7200" dirty="0" smtClean="0">
                <a:solidFill>
                  <a:srgbClr val="FFFF00"/>
                </a:solidFill>
              </a:rPr>
              <a:t>So </a:t>
            </a:r>
            <a:br>
              <a:rPr lang="en-US" sz="7200" dirty="0" smtClean="0">
                <a:solidFill>
                  <a:srgbClr val="FFFF00"/>
                </a:solidFill>
              </a:rPr>
            </a:br>
            <a:r>
              <a:rPr lang="en-US" sz="7200" dirty="0" smtClean="0">
                <a:solidFill>
                  <a:srgbClr val="FFFF00"/>
                </a:solidFill>
              </a:rPr>
              <a:t>WHY?</a:t>
            </a:r>
            <a:endParaRPr lang="en-US" sz="7200" dirty="0">
              <a:solidFill>
                <a:srgbClr val="FFFF00"/>
              </a:solidFill>
            </a:endParaRPr>
          </a:p>
        </p:txBody>
      </p:sp>
      <p:grpSp>
        <p:nvGrpSpPr>
          <p:cNvPr id="6" name="Group 5"/>
          <p:cNvGrpSpPr/>
          <p:nvPr/>
        </p:nvGrpSpPr>
        <p:grpSpPr>
          <a:xfrm>
            <a:off x="2819400" y="952500"/>
            <a:ext cx="5862674" cy="5524500"/>
            <a:chOff x="2391817" y="228600"/>
            <a:chExt cx="6752183" cy="6362700"/>
          </a:xfrm>
        </p:grpSpPr>
        <p:pic>
          <p:nvPicPr>
            <p:cNvPr id="4" name="Picture 2"/>
            <p:cNvPicPr>
              <a:picLocks noChangeAspect="1" noChangeArrowheads="1"/>
            </p:cNvPicPr>
            <p:nvPr/>
          </p:nvPicPr>
          <p:blipFill>
            <a:blip r:embed="rId2" cstate="print"/>
            <a:srcRect/>
            <a:stretch>
              <a:fillRect/>
            </a:stretch>
          </p:blipFill>
          <p:spPr bwMode="auto">
            <a:xfrm>
              <a:off x="2391817" y="228600"/>
              <a:ext cx="6752183" cy="3674744"/>
            </a:xfrm>
            <a:prstGeom prst="rect">
              <a:avLst/>
            </a:prstGeom>
            <a:noFill/>
            <a:ln w="9525">
              <a:noFill/>
              <a:miter lim="800000"/>
              <a:headEnd/>
              <a:tailEnd/>
            </a:ln>
            <a:effectLst/>
          </p:spPr>
        </p:pic>
        <p:pic>
          <p:nvPicPr>
            <p:cNvPr id="5" name="Picture 4"/>
            <p:cNvPicPr>
              <a:picLocks noChangeAspect="1" noChangeArrowheads="1"/>
            </p:cNvPicPr>
            <p:nvPr/>
          </p:nvPicPr>
          <p:blipFill>
            <a:blip r:embed="rId3" cstate="print"/>
            <a:srcRect/>
            <a:stretch>
              <a:fillRect/>
            </a:stretch>
          </p:blipFill>
          <p:spPr bwMode="auto">
            <a:xfrm>
              <a:off x="2895600" y="3352800"/>
              <a:ext cx="5593297" cy="3238500"/>
            </a:xfrm>
            <a:prstGeom prst="rect">
              <a:avLst/>
            </a:prstGeom>
            <a:noFill/>
            <a:ln w="9525">
              <a:noFill/>
              <a:miter lim="800000"/>
              <a:headEnd/>
              <a:tailEnd/>
            </a:ln>
            <a:effectLst/>
          </p:spPr>
        </p:pic>
      </p:grpSp>
    </p:spTree>
  </p:cSld>
  <p:clrMapOvr>
    <a:masterClrMapping/>
  </p:clrMapOvr>
  <p:transition>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417638"/>
          </a:xfrm>
        </p:spPr>
        <p:txBody>
          <a:bodyPr/>
          <a:lstStyle/>
          <a:p>
            <a:pPr>
              <a:lnSpc>
                <a:spcPts val="5000"/>
              </a:lnSpc>
            </a:pPr>
            <a:r>
              <a:rPr lang="en-US" dirty="0" smtClean="0"/>
              <a:t>Because God is the God of Change!</a:t>
            </a:r>
            <a:endParaRPr lang="en-US" dirty="0"/>
          </a:p>
        </p:txBody>
      </p:sp>
      <p:sp>
        <p:nvSpPr>
          <p:cNvPr id="3" name="Content Placeholder 2"/>
          <p:cNvSpPr>
            <a:spLocks noGrp="1"/>
          </p:cNvSpPr>
          <p:nvPr>
            <p:ph idx="1"/>
          </p:nvPr>
        </p:nvSpPr>
        <p:spPr>
          <a:xfrm>
            <a:off x="457200" y="2438400"/>
            <a:ext cx="8153400" cy="4221163"/>
          </a:xfrm>
        </p:spPr>
        <p:txBody>
          <a:bodyPr>
            <a:normAutofit/>
          </a:bodyPr>
          <a:lstStyle/>
          <a:p>
            <a:pPr marL="0" indent="0" algn="ctr"/>
            <a:r>
              <a:rPr lang="en-US" sz="7200" dirty="0" smtClean="0">
                <a:solidFill>
                  <a:schemeClr val="bg1"/>
                </a:solidFill>
              </a:rPr>
              <a:t>And you’ve </a:t>
            </a:r>
            <a:br>
              <a:rPr lang="en-US" sz="7200" dirty="0" smtClean="0">
                <a:solidFill>
                  <a:schemeClr val="bg1"/>
                </a:solidFill>
              </a:rPr>
            </a:br>
            <a:r>
              <a:rPr lang="en-US" sz="7200" dirty="0" smtClean="0">
                <a:solidFill>
                  <a:schemeClr val="bg1"/>
                </a:solidFill>
              </a:rPr>
              <a:t>not seen anything yet!</a:t>
            </a:r>
            <a:endParaRPr lang="en-US" sz="7200" dirty="0">
              <a:solidFill>
                <a:schemeClr val="bg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76800" y="1524000"/>
            <a:ext cx="4267200" cy="533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1417638"/>
          </a:xfrm>
        </p:spPr>
        <p:txBody>
          <a:bodyPr/>
          <a:lstStyle/>
          <a:p>
            <a:pPr>
              <a:lnSpc>
                <a:spcPts val="5000"/>
              </a:lnSpc>
            </a:pPr>
            <a:r>
              <a:rPr lang="en-US" dirty="0" smtClean="0"/>
              <a:t>God is going to do something in this place …</a:t>
            </a:r>
            <a:endParaRPr lang="en-US" dirty="0"/>
          </a:p>
        </p:txBody>
      </p:sp>
      <p:sp>
        <p:nvSpPr>
          <p:cNvPr id="3" name="Content Placeholder 2"/>
          <p:cNvSpPr>
            <a:spLocks noGrp="1"/>
          </p:cNvSpPr>
          <p:nvPr>
            <p:ph idx="1"/>
          </p:nvPr>
        </p:nvSpPr>
        <p:spPr>
          <a:xfrm>
            <a:off x="228600" y="1905000"/>
            <a:ext cx="4800600" cy="4221163"/>
          </a:xfrm>
        </p:spPr>
        <p:txBody>
          <a:bodyPr/>
          <a:lstStyle/>
          <a:p>
            <a:pPr marL="0" indent="0"/>
            <a:r>
              <a:rPr lang="en-US" dirty="0" smtClean="0">
                <a:solidFill>
                  <a:schemeClr val="bg1"/>
                </a:solidFill>
              </a:rPr>
              <a:t>'In a little while I will once more shake the heavens and the earth, the sea and the dry land.  </a:t>
            </a:r>
            <a:r>
              <a:rPr lang="en-US" baseline="30000" dirty="0" smtClean="0">
                <a:solidFill>
                  <a:schemeClr val="bg1"/>
                </a:solidFill>
              </a:rPr>
              <a:t>7</a:t>
            </a:r>
            <a:r>
              <a:rPr lang="en-US" dirty="0" smtClean="0">
                <a:solidFill>
                  <a:schemeClr val="bg1"/>
                </a:solidFill>
              </a:rPr>
              <a:t> I will shake all nations, </a:t>
            </a:r>
            <a:endParaRPr lang="en-US" dirty="0"/>
          </a:p>
        </p:txBody>
      </p:sp>
      <p:pic>
        <p:nvPicPr>
          <p:cNvPr id="6" name="Picture 8"/>
          <p:cNvPicPr>
            <a:picLocks noChangeAspect="1" noChangeArrowheads="1"/>
          </p:cNvPicPr>
          <p:nvPr/>
        </p:nvPicPr>
        <p:blipFill>
          <a:blip r:embed="rId3" cstate="print"/>
          <a:srcRect/>
          <a:stretch>
            <a:fillRect/>
          </a:stretch>
        </p:blipFill>
        <p:spPr bwMode="auto">
          <a:xfrm>
            <a:off x="5486400" y="2514600"/>
            <a:ext cx="2960687" cy="2951162"/>
          </a:xfrm>
          <a:prstGeom prst="rect">
            <a:avLst/>
          </a:prstGeom>
          <a:noFill/>
          <a:ln w="9525">
            <a:noFill/>
            <a:miter lim="800000"/>
            <a:headEnd/>
            <a:tailEnd/>
          </a:ln>
          <a:effectLst/>
        </p:spPr>
      </p:pic>
      <p:sp>
        <p:nvSpPr>
          <p:cNvPr id="8" name="16-Point Star 7"/>
          <p:cNvSpPr/>
          <p:nvPr/>
        </p:nvSpPr>
        <p:spPr>
          <a:xfrm>
            <a:off x="5410200" y="1905000"/>
            <a:ext cx="152400" cy="228600"/>
          </a:xfrm>
          <a:prstGeom prst="star1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9" name="16-Point Star 8"/>
          <p:cNvSpPr/>
          <p:nvPr/>
        </p:nvSpPr>
        <p:spPr>
          <a:xfrm>
            <a:off x="5181600" y="3886200"/>
            <a:ext cx="152400" cy="228600"/>
          </a:xfrm>
          <a:prstGeom prst="star1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0" name="16-Point Star 9"/>
          <p:cNvSpPr/>
          <p:nvPr/>
        </p:nvSpPr>
        <p:spPr>
          <a:xfrm>
            <a:off x="8610600" y="4800600"/>
            <a:ext cx="152400" cy="228600"/>
          </a:xfrm>
          <a:prstGeom prst="star1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2" name="16-Point Star 11"/>
          <p:cNvSpPr/>
          <p:nvPr/>
        </p:nvSpPr>
        <p:spPr>
          <a:xfrm>
            <a:off x="8534400" y="2438400"/>
            <a:ext cx="152400" cy="228600"/>
          </a:xfrm>
          <a:prstGeom prst="star1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3" name="16-Point Star 12"/>
          <p:cNvSpPr/>
          <p:nvPr/>
        </p:nvSpPr>
        <p:spPr>
          <a:xfrm flipH="1">
            <a:off x="5486400" y="6248400"/>
            <a:ext cx="152400" cy="228600"/>
          </a:xfrm>
          <a:prstGeom prst="star1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14" name="Oval 13"/>
          <p:cNvSpPr/>
          <p:nvPr/>
        </p:nvSpPr>
        <p:spPr>
          <a:xfrm>
            <a:off x="7620000" y="2133600"/>
            <a:ext cx="762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772400" y="5943600"/>
            <a:ext cx="762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flipV="1">
            <a:off x="8610600" y="54102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105400" y="5562600"/>
            <a:ext cx="762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172200" y="5715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867400" y="25908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0" presetClass="path" presetSubtype="0" accel="50000" decel="50000" fill="hold" nodeType="clickEffect">
                                  <p:stCondLst>
                                    <p:cond delay="0"/>
                                  </p:stCondLst>
                                  <p:childTnLst>
                                    <p:animMotion origin="layout" path="M -1.94444E-6 1.32948E-6 C 0.00712 0.00231 0.01129 0.00739 0.01737 0.01271 C 0.02223 0.0037 0.02344 -0.00208 0.01424 -0.00625 C 0.01268 -0.00417 0.01077 -0.00255 0.00955 1.32948E-6 C 0.00469 0.00971 0.01198 0.00462 0.00313 0.00855 C 0.00122 0.00046 0.00209 -0.00879 -1.94444E-6 -0.01688 C -0.00052 -0.01896 -0.00069 -0.01249 -0.00156 -0.01064 C -0.00329 -0.00671 -0.00607 -0.0037 -0.00798 1.32948E-6 C -0.01007 -0.0007 -0.0125 -0.00347 -0.01441 -0.00208 C -0.01649 -0.0007 -0.01527 0.00578 -0.01753 0.00647 C -0.01944 0.00716 -0.01979 0.00231 -0.02066 1.32948E-6 C -0.02135 -0.00208 -0.02378 -0.00578 -0.02222 -0.00625 C -0.01892 -0.00717 -0.01267 -0.00208 -0.01267 -0.00208 C -0.01111 -0.00278 -0.0092 -0.00255 -0.00798 -0.00417 C -0.00399 -0.00971 -0.00937 -0.0148 -0.00329 -0.00625 C -0.00121 0.00346 0.00035 0.00901 -0.00156 0.01896 C -0.00243 0.01872 -0.01302 0.01734 -0.01111 0.01063 C -0.01024 0.00786 -0.00694 0.00763 -0.00486 0.00647 C -0.00173 0.00485 0.00157 0.00346 0.00469 0.00208 C 0.00625 0.00138 0.00955 1.32948E-6 0.00955 1.32948E-6 C 0.01059 -0.00208 0.01233 -0.0037 0.01268 -0.00625 C 0.01355 -0.01341 0.00643 -0.01804 0.00313 -0.02104 C 0.00365 -0.00833 0.00643 0.00439 0.00469 0.01687 C 0.00434 0.01988 0.00035 0.01433 -0.00156 0.01271 C -0.00694 0.00809 -0.01371 -0.01573 -0.00954 0.00416 C -0.00902 0.00624 -0.0085 0.00855 -0.00798 0.01063 C 0.00313 0.00578 -0.00156 0.00809 0.00625 0.00416 C 0.01164 -0.00255 0.01129 -0.00532 0.00955 -0.0148 C 0.00573 -0.00093 0.0099 -0.01249 0.00625 -0.02104 C 0.00539 -0.02289 0.00313 -0.02243 0.00157 -0.02313 C -0.01041 -0.01804 -0.00138 -0.00509 -0.00954 0.00647 C -0.01302 -0.00093 -0.01441 -0.00625 -0.01597 -0.0148 C -0.01718 -0.00856 -0.01614 0.02081 -0.02066 0.00208 C -0.02013 -0.0007 -0.02118 -0.00625 -0.01909 -0.00625 C -0.01701 -0.00625 -0.0184 -0.00047 -0.01753 0.00208 C -0.0151 0.00971 -0.01475 0.00832 -0.00954 0.01063 C -0.00746 0.00994 -0.0052 0.00971 -0.00329 0.00855 C 0.00105 0.00601 0.00955 1.32948E-6 0.00955 1.32948E-6 C 0.00903 0.00277 0.0099 0.00786 0.00782 0.00855 C 0.00174 0.0104 -0.00503 0.00924 -0.01111 0.00647 C -0.01284 0.00555 -0.00816 0.003 -0.00642 0.00208 C -0.00382 0.00069 -0.00104 0.00069 0.00157 1.32948E-6 C 0.00747 -0.00532 0.01181 -0.00648 0.01893 -0.00833 C 0.01702 0.00231 0.01389 0.00531 0.00625 0.00855 C 0.00365 0.00786 0.0007 0.00832 -0.00156 0.00647 C -0.00329 0.00508 -0.00399 0.00231 -0.00486 1.32948E-6 C -0.00555 -0.00185 -0.00798 -0.00694 -0.00642 -0.00625 C -0.00364 -0.00509 -0.00208 -0.0007 -1.94444E-6 0.00208 C 0.00052 0.00416 -0.00017 0.00855 0.00157 0.00855 C 0.0033 0.00855 0.00313 0.00439 0.00313 0.00208 C 0.00313 -0.0037 0.00209 -0.00925 0.00157 -0.0148 C -0.00034 -0.00486 -0.00208 -0.00116 -0.00954 0.00208 C -0.00902 -0.00139 -0.01059 -0.00717 -0.00798 -0.00833 C -0.00121 -0.01133 0.00573 -0.00393 0.01268 -0.00208 C 0.01598 0.00092 0.02084 0.00739 0.02535 1.32948E-6 C 0.0257 -0.0007 0.02257 -0.01341 0.02223 -0.0148 C 0.0191 -0.01411 0.01546 -0.0148 0.01268 -0.01272 C 0.00643 -0.00833 0.00139 0.003 -0.00486 0.00855 C -0.01458 0.00416 -0.01267 0.00185 -0.01111 -0.01272 C 0.01198 -0.00971 0.00035 -0.01526 0.00955 0.00208 C 0.0099 0.00023 0.01302 -0.01041 0.00955 -0.01272 C 0.00799 -0.01365 0.00625 -0.01133 0.00469 -0.01064 C 0.00296 -0.00116 0.00035 0.00393 -0.00486 0.01063 C -0.00677 0.00555 -0.01111 -0.00232 -0.00642 -0.00833 C -0.0052 -0.00995 -0.00312 -0.00694 -0.00156 -0.00625 C 0.00087 0.00208 0.00261 0.00948 0.00625 0.01687 C 0.01094 0.01086 0.01441 0.00878 0.00782 -0.00417 C 0.00677 -0.00625 0.00487 -0.00093 0.00313 1.32948E-6 C 0.00105 0.00115 -0.00121 0.00138 -0.00329 0.00208 C -0.00954 0.00138 -0.01614 0.00208 -0.02222 1.32948E-6 C -0.0243 -0.0007 -0.01805 -0.00208 -0.01597 -0.00208 C -0.00954 -0.00208 -0.00329 -0.0007 0.00313 1.32948E-6 C 0.00313 1.32948E-6 -1.94444E-6 0.00439 -0.00156 0.00647 C -0.0092 0.00277 -0.01076 -0.00255 -0.01267 -0.01272 C -0.01111 -0.01341 -0.00937 -0.01573 -0.00798 -0.0148 C -0.00555 -0.01318 -0.00503 -0.00902 -0.00329 -0.00625 C 0.00087 0.00023 0.00487 0.0067 0.00955 0.01271 C 0.01198 -0.01272 0.01355 -0.00324 0.00157 0.00208 C -0.00711 -0.00162 -0.00156 -0.00116 -0.00156 0.00855 C -0.00156 0.01133 -0.00277 0.0141 -0.00329 0.01687 C -0.00677 -0.00208 -0.00781 0.00555 -0.00486 -0.00625 C -0.00434 1.32948E-6 -0.00573 0.00716 -0.00329 0.01271 C -0.00191 0.01572 0.00191 0.01479 0.00469 0.01479 C 0.01059 0.01479 0.01632 0.01341 0.02223 0.01271 C 0.02153 0.00994 0.02049 0.00277 0.01737 0.00208 C 0.01528 0.00161 0.0132 0.00323 0.01112 0.00416 C 0.00782 0.00555 0.00157 0.00855 0.00157 0.00855 C 0.00052 0.00647 0.00035 0.00277 -0.00156 0.00208 C -0.00312 0.00161 -0.00416 0.00832 -0.00486 0.00647 C -0.00972 -0.00509 0.01042 -0.01272 0.01424 -0.01272 C 0.01702 -0.01272 0.00886 -0.01133 0.00625 -0.01064 C 0.00087 -0.00671 -0.00451 -0.00463 -0.00954 1.32948E-6 C -0.01562 -0.01226 -0.01111 -0.00463 -0.01111 0.00208 C -0.01111 0.00508 -0.01215 0.00786 -0.01267 0.01063 C -0.01493 0.00485 -0.01979 -0.0037 -0.01441 -0.01064 C -0.01284 -0.01272 -0.01007 -0.00902 -0.00798 -0.00833 C -0.00243 -0.00324 -0.00017 -0.00139 0.00625 -0.00417 C 0.00782 -0.00347 0.01059 1.32948E-6 0.01112 -0.00208 C 0.01233 -0.00671 0.01285 -0.0148 0.00955 -0.01688 C 0.0066 -0.01873 0.00851 -0.00833 0.00782 -0.00417 C 0.0073 -0.00139 0.00677 0.00138 0.00625 0.00416 C -0.00138 -0.00093 -0.00416 -0.00232 -0.00798 -0.01272 C -0.0085 -0.00625 -0.00781 0.00046 -0.00954 0.00647 C -0.01024 0.00855 -0.01441 0.01086 -0.01441 0.00855 C -0.01441 0.00508 -0.00086 0.00092 0.00157 1.32948E-6 C 0.0073 0.00508 0.01806 0.01687 0.00469 -0.01896 C 0.00382 -0.02151 0.00052 -0.01758 -0.00156 -0.01688 C -0.0026 -0.0155 -0.00416 -0.01457 -0.00486 -0.01272 C -0.00642 -0.00879 -0.00798 1.32948E-6 -0.00798 1.32948E-6 C -0.00902 -0.00208 -0.00937 -0.0074 -0.01111 -0.00625 C -0.01458 -0.00393 -0.02118 0.00809 -0.01753 0.00647 C -0.00989 0.00277 -0.00173 0.00046 0.00625 -0.00208 C 0.00018 -0.0074 0.00209 -0.00856 -1.94444E-6 1.32948E-6 Z " pathEditMode="relative" ptsTypes="fffffffffffffffffffffffffffffffffffffffffffffffffffffffffffffffffffffffffffffffffffffffffffffffffffffffffffffffff">
                                      <p:cBhvr>
                                        <p:cTn id="47" dur="5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3886200" y="2057642"/>
            <a:ext cx="5478463" cy="4800358"/>
          </a:xfrm>
          <a:prstGeom prst="rect">
            <a:avLst/>
          </a:prstGeom>
          <a:noFill/>
          <a:ln w="9525">
            <a:noFill/>
            <a:miter lim="800000"/>
            <a:headEnd/>
            <a:tailEnd/>
          </a:ln>
          <a:effectLst/>
        </p:spPr>
      </p:pic>
      <p:sp>
        <p:nvSpPr>
          <p:cNvPr id="2" name="Title 1"/>
          <p:cNvSpPr>
            <a:spLocks noGrp="1"/>
          </p:cNvSpPr>
          <p:nvPr>
            <p:ph type="title"/>
          </p:nvPr>
        </p:nvSpPr>
        <p:spPr>
          <a:xfrm>
            <a:off x="457200" y="152400"/>
            <a:ext cx="8229600" cy="1417638"/>
          </a:xfrm>
        </p:spPr>
        <p:txBody>
          <a:bodyPr/>
          <a:lstStyle/>
          <a:p>
            <a:pPr>
              <a:lnSpc>
                <a:spcPts val="5000"/>
              </a:lnSpc>
            </a:pPr>
            <a:r>
              <a:rPr lang="en-US" dirty="0" smtClean="0"/>
              <a:t>God is going to do something in this place …</a:t>
            </a:r>
            <a:endParaRPr lang="en-US" dirty="0"/>
          </a:p>
        </p:txBody>
      </p:sp>
      <p:sp>
        <p:nvSpPr>
          <p:cNvPr id="3" name="Content Placeholder 2"/>
          <p:cNvSpPr>
            <a:spLocks noGrp="1"/>
          </p:cNvSpPr>
          <p:nvPr>
            <p:ph idx="1"/>
          </p:nvPr>
        </p:nvSpPr>
        <p:spPr>
          <a:xfrm>
            <a:off x="228600" y="1905000"/>
            <a:ext cx="4800600" cy="4221163"/>
          </a:xfrm>
        </p:spPr>
        <p:txBody>
          <a:bodyPr/>
          <a:lstStyle/>
          <a:p>
            <a:pPr marL="0" indent="0"/>
            <a:r>
              <a:rPr lang="en-US" dirty="0" smtClean="0">
                <a:solidFill>
                  <a:schemeClr val="bg1"/>
                </a:solidFill>
              </a:rPr>
              <a:t>and the desired of all nations will come, </a:t>
            </a:r>
          </a:p>
          <a:p>
            <a:r>
              <a:rPr lang="en-US" dirty="0" smtClean="0">
                <a:solidFill>
                  <a:schemeClr val="bg1"/>
                </a:solidFill>
              </a:rPr>
              <a:t> </a:t>
            </a:r>
            <a:endParaRPr lang="en-US" dirty="0">
              <a:solidFill>
                <a:schemeClr val="bg1"/>
              </a:solidFill>
            </a:endParaRPr>
          </a:p>
        </p:txBody>
      </p:sp>
      <p:grpSp>
        <p:nvGrpSpPr>
          <p:cNvPr id="33" name="Group 32"/>
          <p:cNvGrpSpPr/>
          <p:nvPr/>
        </p:nvGrpSpPr>
        <p:grpSpPr>
          <a:xfrm>
            <a:off x="4826000" y="865188"/>
            <a:ext cx="4787900" cy="5637212"/>
            <a:chOff x="4826000" y="865188"/>
            <a:chExt cx="4787900" cy="5637212"/>
          </a:xfrm>
        </p:grpSpPr>
        <p:pic>
          <p:nvPicPr>
            <p:cNvPr id="21" name="Picture 17"/>
            <p:cNvPicPr>
              <a:picLocks noChangeAspect="1" noChangeArrowheads="1"/>
            </p:cNvPicPr>
            <p:nvPr/>
          </p:nvPicPr>
          <p:blipFill>
            <a:blip r:embed="rId4" cstate="print"/>
            <a:srcRect/>
            <a:stretch>
              <a:fillRect/>
            </a:stretch>
          </p:blipFill>
          <p:spPr bwMode="auto">
            <a:xfrm>
              <a:off x="8010525" y="865188"/>
              <a:ext cx="1385888" cy="3006725"/>
            </a:xfrm>
            <a:prstGeom prst="rect">
              <a:avLst/>
            </a:prstGeom>
            <a:noFill/>
            <a:ln w="9525">
              <a:noFill/>
              <a:miter lim="800000"/>
              <a:headEnd/>
              <a:tailEnd/>
            </a:ln>
            <a:effectLst/>
          </p:spPr>
        </p:pic>
        <p:pic>
          <p:nvPicPr>
            <p:cNvPr id="22" name="Picture 16"/>
            <p:cNvPicPr>
              <a:picLocks noChangeAspect="1" noChangeArrowheads="1"/>
            </p:cNvPicPr>
            <p:nvPr/>
          </p:nvPicPr>
          <p:blipFill>
            <a:blip r:embed="rId4" cstate="print"/>
            <a:srcRect/>
            <a:stretch>
              <a:fillRect/>
            </a:stretch>
          </p:blipFill>
          <p:spPr bwMode="auto">
            <a:xfrm>
              <a:off x="7494588" y="871538"/>
              <a:ext cx="1385887" cy="3006725"/>
            </a:xfrm>
            <a:prstGeom prst="rect">
              <a:avLst/>
            </a:prstGeom>
            <a:noFill/>
            <a:ln w="9525">
              <a:noFill/>
              <a:miter lim="800000"/>
              <a:headEnd/>
              <a:tailEnd/>
            </a:ln>
            <a:effectLst/>
          </p:spPr>
        </p:pic>
        <p:pic>
          <p:nvPicPr>
            <p:cNvPr id="23" name="Picture 15"/>
            <p:cNvPicPr>
              <a:picLocks noChangeAspect="1" noChangeArrowheads="1"/>
            </p:cNvPicPr>
            <p:nvPr/>
          </p:nvPicPr>
          <p:blipFill>
            <a:blip r:embed="rId4" cstate="print"/>
            <a:srcRect/>
            <a:stretch>
              <a:fillRect/>
            </a:stretch>
          </p:blipFill>
          <p:spPr bwMode="auto">
            <a:xfrm>
              <a:off x="7758113" y="1243013"/>
              <a:ext cx="1385887" cy="3006725"/>
            </a:xfrm>
            <a:prstGeom prst="rect">
              <a:avLst/>
            </a:prstGeom>
            <a:noFill/>
            <a:ln w="9525">
              <a:noFill/>
              <a:miter lim="800000"/>
              <a:headEnd/>
              <a:tailEnd/>
            </a:ln>
            <a:effectLst/>
          </p:spPr>
        </p:pic>
        <p:pic>
          <p:nvPicPr>
            <p:cNvPr id="24" name="Picture 14"/>
            <p:cNvPicPr>
              <a:picLocks noChangeAspect="1" noChangeArrowheads="1"/>
            </p:cNvPicPr>
            <p:nvPr/>
          </p:nvPicPr>
          <p:blipFill>
            <a:blip r:embed="rId4" cstate="print"/>
            <a:srcRect/>
            <a:stretch>
              <a:fillRect/>
            </a:stretch>
          </p:blipFill>
          <p:spPr bwMode="auto">
            <a:xfrm>
              <a:off x="7024688" y="1209675"/>
              <a:ext cx="1385887" cy="3006725"/>
            </a:xfrm>
            <a:prstGeom prst="rect">
              <a:avLst/>
            </a:prstGeom>
            <a:noFill/>
            <a:ln w="9525">
              <a:noFill/>
              <a:miter lim="800000"/>
              <a:headEnd/>
              <a:tailEnd/>
            </a:ln>
            <a:effectLst/>
          </p:spPr>
        </p:pic>
        <p:pic>
          <p:nvPicPr>
            <p:cNvPr id="25" name="Picture 10"/>
            <p:cNvPicPr>
              <a:picLocks noChangeAspect="1" noChangeArrowheads="1"/>
            </p:cNvPicPr>
            <p:nvPr/>
          </p:nvPicPr>
          <p:blipFill>
            <a:blip r:embed="rId4" cstate="print"/>
            <a:srcRect/>
            <a:stretch>
              <a:fillRect/>
            </a:stretch>
          </p:blipFill>
          <p:spPr bwMode="auto">
            <a:xfrm>
              <a:off x="7477125" y="1625600"/>
              <a:ext cx="1343025" cy="2911475"/>
            </a:xfrm>
            <a:prstGeom prst="rect">
              <a:avLst/>
            </a:prstGeom>
            <a:noFill/>
            <a:ln w="9525">
              <a:noFill/>
              <a:miter lim="800000"/>
              <a:headEnd/>
              <a:tailEnd/>
            </a:ln>
            <a:effectLst/>
          </p:spPr>
        </p:pic>
        <p:pic>
          <p:nvPicPr>
            <p:cNvPr id="26" name="Picture 12"/>
            <p:cNvPicPr>
              <a:picLocks noChangeAspect="1" noChangeArrowheads="1"/>
            </p:cNvPicPr>
            <p:nvPr/>
          </p:nvPicPr>
          <p:blipFill>
            <a:blip r:embed="rId4" cstate="print"/>
            <a:srcRect/>
            <a:stretch>
              <a:fillRect/>
            </a:stretch>
          </p:blipFill>
          <p:spPr bwMode="auto">
            <a:xfrm>
              <a:off x="6183313" y="1601788"/>
              <a:ext cx="1535112" cy="3328987"/>
            </a:xfrm>
            <a:prstGeom prst="rect">
              <a:avLst/>
            </a:prstGeom>
            <a:noFill/>
            <a:ln w="9525">
              <a:noFill/>
              <a:miter lim="800000"/>
              <a:headEnd/>
              <a:tailEnd/>
            </a:ln>
            <a:effectLst/>
          </p:spPr>
        </p:pic>
        <p:pic>
          <p:nvPicPr>
            <p:cNvPr id="27" name="Picture 13"/>
            <p:cNvPicPr>
              <a:picLocks noChangeAspect="1" noChangeArrowheads="1"/>
            </p:cNvPicPr>
            <p:nvPr/>
          </p:nvPicPr>
          <p:blipFill>
            <a:blip r:embed="rId4" cstate="print"/>
            <a:srcRect/>
            <a:stretch>
              <a:fillRect/>
            </a:stretch>
          </p:blipFill>
          <p:spPr bwMode="auto">
            <a:xfrm>
              <a:off x="6950075" y="2005013"/>
              <a:ext cx="1535113" cy="3328987"/>
            </a:xfrm>
            <a:prstGeom prst="rect">
              <a:avLst/>
            </a:prstGeom>
            <a:noFill/>
            <a:ln w="9525">
              <a:noFill/>
              <a:miter lim="800000"/>
              <a:headEnd/>
              <a:tailEnd/>
            </a:ln>
            <a:effectLst/>
          </p:spPr>
        </p:pic>
        <p:pic>
          <p:nvPicPr>
            <p:cNvPr id="28" name="Picture 11"/>
            <p:cNvPicPr>
              <a:picLocks noChangeAspect="1" noChangeArrowheads="1"/>
            </p:cNvPicPr>
            <p:nvPr/>
          </p:nvPicPr>
          <p:blipFill>
            <a:blip r:embed="rId4" cstate="print"/>
            <a:srcRect/>
            <a:stretch>
              <a:fillRect/>
            </a:stretch>
          </p:blipFill>
          <p:spPr bwMode="auto">
            <a:xfrm>
              <a:off x="5578475" y="2000250"/>
              <a:ext cx="1535113" cy="3328988"/>
            </a:xfrm>
            <a:prstGeom prst="rect">
              <a:avLst/>
            </a:prstGeom>
            <a:noFill/>
            <a:ln w="9525">
              <a:noFill/>
              <a:miter lim="800000"/>
              <a:headEnd/>
              <a:tailEnd/>
            </a:ln>
            <a:effectLst/>
          </p:spPr>
        </p:pic>
        <p:pic>
          <p:nvPicPr>
            <p:cNvPr id="29" name="Picture 18"/>
            <p:cNvPicPr>
              <a:picLocks noChangeAspect="1" noChangeArrowheads="1"/>
            </p:cNvPicPr>
            <p:nvPr/>
          </p:nvPicPr>
          <p:blipFill>
            <a:blip r:embed="rId4" cstate="print"/>
            <a:srcRect/>
            <a:stretch>
              <a:fillRect/>
            </a:stretch>
          </p:blipFill>
          <p:spPr bwMode="auto">
            <a:xfrm>
              <a:off x="8078788" y="2058988"/>
              <a:ext cx="1535112" cy="3328987"/>
            </a:xfrm>
            <a:prstGeom prst="rect">
              <a:avLst/>
            </a:prstGeom>
            <a:noFill/>
            <a:ln w="9525">
              <a:noFill/>
              <a:miter lim="800000"/>
              <a:headEnd/>
              <a:tailEnd/>
            </a:ln>
            <a:effectLst/>
          </p:spPr>
        </p:pic>
        <p:pic>
          <p:nvPicPr>
            <p:cNvPr id="30" name="Picture 9"/>
            <p:cNvPicPr>
              <a:picLocks noChangeAspect="1" noChangeArrowheads="1"/>
            </p:cNvPicPr>
            <p:nvPr/>
          </p:nvPicPr>
          <p:blipFill>
            <a:blip r:embed="rId4" cstate="print"/>
            <a:srcRect/>
            <a:stretch>
              <a:fillRect/>
            </a:stretch>
          </p:blipFill>
          <p:spPr bwMode="auto">
            <a:xfrm>
              <a:off x="7718425" y="2614613"/>
              <a:ext cx="1535113" cy="3328987"/>
            </a:xfrm>
            <a:prstGeom prst="rect">
              <a:avLst/>
            </a:prstGeom>
            <a:noFill/>
            <a:ln w="9525">
              <a:noFill/>
              <a:miter lim="800000"/>
              <a:headEnd/>
              <a:tailEnd/>
            </a:ln>
            <a:effectLst/>
          </p:spPr>
        </p:pic>
        <p:pic>
          <p:nvPicPr>
            <p:cNvPr id="31" name="Picture 8"/>
            <p:cNvPicPr>
              <a:picLocks noChangeAspect="1" noChangeArrowheads="1"/>
            </p:cNvPicPr>
            <p:nvPr/>
          </p:nvPicPr>
          <p:blipFill>
            <a:blip r:embed="rId4" cstate="print"/>
            <a:srcRect b="11827"/>
            <a:stretch>
              <a:fillRect/>
            </a:stretch>
          </p:blipFill>
          <p:spPr bwMode="auto">
            <a:xfrm>
              <a:off x="4826000" y="2767013"/>
              <a:ext cx="1535113" cy="2935287"/>
            </a:xfrm>
            <a:prstGeom prst="rect">
              <a:avLst/>
            </a:prstGeom>
            <a:noFill/>
            <a:ln w="9525">
              <a:noFill/>
              <a:miter lim="800000"/>
              <a:headEnd/>
              <a:tailEnd/>
            </a:ln>
            <a:effectLst/>
          </p:spPr>
        </p:pic>
        <p:pic>
          <p:nvPicPr>
            <p:cNvPr id="20" name="Picture 7"/>
            <p:cNvPicPr>
              <a:picLocks noChangeAspect="1" noChangeArrowheads="1"/>
            </p:cNvPicPr>
            <p:nvPr/>
          </p:nvPicPr>
          <p:blipFill>
            <a:blip r:embed="rId5" cstate="print"/>
            <a:srcRect/>
            <a:stretch>
              <a:fillRect/>
            </a:stretch>
          </p:blipFill>
          <p:spPr bwMode="auto">
            <a:xfrm rot="21355794">
              <a:off x="5473700" y="1497013"/>
              <a:ext cx="2806700" cy="5005387"/>
            </a:xfrm>
            <a:prstGeom prst="rect">
              <a:avLst/>
            </a:prstGeom>
            <a:noFill/>
            <a:ln w="9525">
              <a:noFill/>
              <a:miter lim="800000"/>
              <a:headEnd/>
              <a:tailEnd/>
            </a:ln>
            <a:effectLst/>
          </p:spPr>
        </p:pic>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randombar(horizontal)">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randombar(horizontal)">
                                      <p:cBhvr>
                                        <p:cTn id="12" dur="500"/>
                                        <p:tgtEl>
                                          <p:spTgt spid="33"/>
                                        </p:tgtEl>
                                      </p:cBhvr>
                                    </p:animEffect>
                                  </p:childTnLst>
                                </p:cTn>
                              </p:par>
                              <p:par>
                                <p:cTn id="13" presetID="14" presetClass="exit" presetSubtype="10" fill="hold" nodeType="withEffect">
                                  <p:stCondLst>
                                    <p:cond delay="0"/>
                                  </p:stCondLst>
                                  <p:childTnLst>
                                    <p:animEffect transition="out" filter="randombar(horizontal)">
                                      <p:cBhvr>
                                        <p:cTn id="14" dur="500"/>
                                        <p:tgtEl>
                                          <p:spTgt spid="5123"/>
                                        </p:tgtEl>
                                      </p:cBhvr>
                                    </p:animEffect>
                                    <p:set>
                                      <p:cBhvr>
                                        <p:cTn id="15" dur="1" fill="hold">
                                          <p:stCondLst>
                                            <p:cond delay="499"/>
                                          </p:stCondLst>
                                        </p:cTn>
                                        <p:tgtEl>
                                          <p:spTgt spid="5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417638"/>
          </a:xfrm>
        </p:spPr>
        <p:txBody>
          <a:bodyPr/>
          <a:lstStyle/>
          <a:p>
            <a:pPr>
              <a:lnSpc>
                <a:spcPts val="5000"/>
              </a:lnSpc>
            </a:pPr>
            <a:r>
              <a:rPr lang="en-US" dirty="0" smtClean="0"/>
              <a:t>God is going to do something in this place …</a:t>
            </a:r>
            <a:endParaRPr lang="en-US" dirty="0"/>
          </a:p>
        </p:txBody>
      </p:sp>
      <p:sp>
        <p:nvSpPr>
          <p:cNvPr id="3" name="Content Placeholder 2"/>
          <p:cNvSpPr>
            <a:spLocks noGrp="1"/>
          </p:cNvSpPr>
          <p:nvPr>
            <p:ph idx="1"/>
          </p:nvPr>
        </p:nvSpPr>
        <p:spPr>
          <a:xfrm>
            <a:off x="228600" y="1905000"/>
            <a:ext cx="4800600" cy="4221163"/>
          </a:xfrm>
        </p:spPr>
        <p:txBody>
          <a:bodyPr/>
          <a:lstStyle/>
          <a:p>
            <a:pPr marL="0" indent="0"/>
            <a:r>
              <a:rPr lang="en-US" dirty="0" smtClean="0">
                <a:solidFill>
                  <a:schemeClr val="bg1"/>
                </a:solidFill>
              </a:rPr>
              <a:t>and the desired of all nations will come, and I will fill this house with glory,' </a:t>
            </a:r>
          </a:p>
          <a:p>
            <a:r>
              <a:rPr lang="en-US" dirty="0" smtClean="0">
                <a:solidFill>
                  <a:schemeClr val="bg1"/>
                </a:solidFill>
              </a:rPr>
              <a:t> </a:t>
            </a:r>
            <a:endParaRPr lang="en-US" dirty="0">
              <a:solidFill>
                <a:schemeClr val="bg1"/>
              </a:solidFill>
            </a:endParaRPr>
          </a:p>
        </p:txBody>
      </p:sp>
      <p:grpSp>
        <p:nvGrpSpPr>
          <p:cNvPr id="33" name="Group 32"/>
          <p:cNvGrpSpPr/>
          <p:nvPr/>
        </p:nvGrpSpPr>
        <p:grpSpPr>
          <a:xfrm>
            <a:off x="4191000" y="762000"/>
            <a:ext cx="5382272" cy="7369175"/>
            <a:chOff x="4968875" y="1241425"/>
            <a:chExt cx="3633787" cy="4975225"/>
          </a:xfrm>
        </p:grpSpPr>
        <p:pic>
          <p:nvPicPr>
            <p:cNvPr id="18" name="Picture 7"/>
            <p:cNvPicPr>
              <a:picLocks noChangeAspect="1" noChangeArrowheads="1"/>
            </p:cNvPicPr>
            <p:nvPr/>
          </p:nvPicPr>
          <p:blipFill>
            <a:blip r:embed="rId3" cstate="print"/>
            <a:srcRect/>
            <a:stretch>
              <a:fillRect/>
            </a:stretch>
          </p:blipFill>
          <p:spPr bwMode="auto">
            <a:xfrm>
              <a:off x="4968875" y="1241425"/>
              <a:ext cx="3633787" cy="4975225"/>
            </a:xfrm>
            <a:prstGeom prst="rect">
              <a:avLst/>
            </a:prstGeom>
            <a:noFill/>
            <a:ln w="9525" algn="ctr">
              <a:noFill/>
              <a:miter lim="800000"/>
              <a:headEnd/>
              <a:tailEnd/>
            </a:ln>
            <a:effectLst/>
          </p:spPr>
        </p:pic>
        <p:pic>
          <p:nvPicPr>
            <p:cNvPr id="19" name="Picture 4"/>
            <p:cNvPicPr>
              <a:picLocks noChangeAspect="1" noChangeArrowheads="1"/>
            </p:cNvPicPr>
            <p:nvPr/>
          </p:nvPicPr>
          <p:blipFill>
            <a:blip r:embed="rId4" cstate="print"/>
            <a:srcRect/>
            <a:stretch>
              <a:fillRect/>
            </a:stretch>
          </p:blipFill>
          <p:spPr bwMode="auto">
            <a:xfrm>
              <a:off x="5876925" y="2217737"/>
              <a:ext cx="1895475" cy="2998788"/>
            </a:xfrm>
            <a:prstGeom prst="rect">
              <a:avLst/>
            </a:prstGeom>
            <a:noFill/>
            <a:ln w="9525" algn="ctr">
              <a:noFill/>
              <a:miter lim="800000"/>
              <a:headEnd/>
              <a:tailEnd/>
            </a:ln>
            <a:effectLst/>
          </p:spPr>
        </p:pic>
        <p:pic>
          <p:nvPicPr>
            <p:cNvPr id="32" name="Picture 5"/>
            <p:cNvPicPr>
              <a:picLocks noChangeAspect="1" noChangeArrowheads="1"/>
            </p:cNvPicPr>
            <p:nvPr/>
          </p:nvPicPr>
          <p:blipFill>
            <a:blip r:embed="rId5" cstate="print"/>
            <a:srcRect/>
            <a:stretch>
              <a:fillRect/>
            </a:stretch>
          </p:blipFill>
          <p:spPr bwMode="auto">
            <a:xfrm>
              <a:off x="5943600" y="2514600"/>
              <a:ext cx="1584325" cy="2543175"/>
            </a:xfrm>
            <a:prstGeom prst="rect">
              <a:avLst/>
            </a:prstGeom>
            <a:noFill/>
            <a:ln w="9525" algn="ctr">
              <a:noFill/>
              <a:miter lim="800000"/>
              <a:headEnd/>
              <a:tailEnd/>
            </a:ln>
            <a:effectLst/>
          </p:spPr>
        </p:pic>
      </p:grpSp>
    </p:spTree>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He adds …</a:t>
            </a:r>
            <a:endParaRPr lang="en-US" dirty="0"/>
          </a:p>
        </p:txBody>
      </p:sp>
      <p:sp>
        <p:nvSpPr>
          <p:cNvPr id="3" name="Content Placeholder 2"/>
          <p:cNvSpPr>
            <a:spLocks noGrp="1"/>
          </p:cNvSpPr>
          <p:nvPr>
            <p:ph idx="1"/>
          </p:nvPr>
        </p:nvSpPr>
        <p:spPr>
          <a:xfrm>
            <a:off x="457200" y="2438400"/>
            <a:ext cx="4495800" cy="4191000"/>
          </a:xfrm>
        </p:spPr>
        <p:txBody>
          <a:bodyPr/>
          <a:lstStyle/>
          <a:p>
            <a:r>
              <a:rPr lang="en-US" baseline="30000" dirty="0" smtClean="0"/>
              <a:t>8</a:t>
            </a:r>
            <a:r>
              <a:rPr lang="en-US" dirty="0" smtClean="0"/>
              <a:t> 'The silver is mine and the gold is mine,' declares the LORD Almighty.  </a:t>
            </a:r>
            <a:endParaRPr lang="en-US" dirty="0"/>
          </a:p>
        </p:txBody>
      </p:sp>
      <p:pic>
        <p:nvPicPr>
          <p:cNvPr id="2050" name="Picture 2"/>
          <p:cNvPicPr>
            <a:picLocks noChangeAspect="1" noChangeArrowheads="1"/>
          </p:cNvPicPr>
          <p:nvPr/>
        </p:nvPicPr>
        <p:blipFill>
          <a:blip r:embed="rId4" cstate="print"/>
          <a:srcRect/>
          <a:stretch>
            <a:fillRect/>
          </a:stretch>
        </p:blipFill>
        <p:spPr bwMode="auto">
          <a:xfrm>
            <a:off x="4114800" y="2286000"/>
            <a:ext cx="4562475" cy="340237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2" name="Title 1"/>
          <p:cNvSpPr>
            <a:spLocks noGrp="1"/>
          </p:cNvSpPr>
          <p:nvPr>
            <p:ph type="title"/>
          </p:nvPr>
        </p:nvSpPr>
        <p:spPr>
          <a:xfrm>
            <a:off x="228600" y="0"/>
            <a:ext cx="8458200" cy="1417638"/>
          </a:xfrm>
        </p:spPr>
        <p:txBody>
          <a:bodyPr/>
          <a:lstStyle/>
          <a:p>
            <a:pPr algn="l"/>
            <a:r>
              <a:rPr lang="en-US" dirty="0" smtClean="0"/>
              <a:t>He continues …</a:t>
            </a:r>
            <a:endParaRPr lang="en-US" dirty="0"/>
          </a:p>
        </p:txBody>
      </p:sp>
      <p:sp>
        <p:nvSpPr>
          <p:cNvPr id="3" name="Content Placeholder 2"/>
          <p:cNvSpPr>
            <a:spLocks noGrp="1"/>
          </p:cNvSpPr>
          <p:nvPr>
            <p:ph idx="1"/>
          </p:nvPr>
        </p:nvSpPr>
        <p:spPr>
          <a:xfrm>
            <a:off x="609600" y="2057400"/>
            <a:ext cx="4267200" cy="4419600"/>
          </a:xfrm>
        </p:spPr>
        <p:txBody>
          <a:bodyPr/>
          <a:lstStyle/>
          <a:p>
            <a:pPr marL="0" indent="0"/>
            <a:r>
              <a:rPr lang="en-US" baseline="30000" dirty="0" smtClean="0"/>
              <a:t>9</a:t>
            </a:r>
            <a:r>
              <a:rPr lang="en-US" dirty="0" smtClean="0"/>
              <a:t> 'The glory of this present house will be greater than the glory of the former house,' says the LORD Almighty.</a:t>
            </a:r>
            <a:endParaRPr lang="en-US" dirty="0"/>
          </a:p>
        </p:txBody>
      </p:sp>
      <p:pic>
        <p:nvPicPr>
          <p:cNvPr id="6" name="Picture 2"/>
          <p:cNvPicPr>
            <a:picLocks noChangeAspect="1" noChangeArrowheads="1"/>
          </p:cNvPicPr>
          <p:nvPr/>
        </p:nvPicPr>
        <p:blipFill>
          <a:blip r:embed="rId4" cstate="print"/>
          <a:srcRect r="22055"/>
          <a:stretch>
            <a:fillRect/>
          </a:stretch>
        </p:blipFill>
        <p:spPr bwMode="auto">
          <a:xfrm>
            <a:off x="4038600" y="1141412"/>
            <a:ext cx="5105400" cy="5716588"/>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sp>
        <p:nvSpPr>
          <p:cNvPr id="3" name="Content Placeholder 2"/>
          <p:cNvSpPr>
            <a:spLocks noGrp="1"/>
          </p:cNvSpPr>
          <p:nvPr>
            <p:ph idx="1"/>
          </p:nvPr>
        </p:nvSpPr>
        <p:spPr>
          <a:xfrm>
            <a:off x="609600" y="2057400"/>
            <a:ext cx="4267200" cy="4419600"/>
          </a:xfrm>
        </p:spPr>
        <p:txBody>
          <a:bodyPr/>
          <a:lstStyle/>
          <a:p>
            <a:pPr marL="0" indent="0"/>
            <a:r>
              <a:rPr lang="en-US" baseline="30000" dirty="0" smtClean="0"/>
              <a:t>9</a:t>
            </a:r>
            <a:r>
              <a:rPr lang="en-US" dirty="0" smtClean="0"/>
              <a:t> 'The glory of this present house will be greater than the glory of the former house,' says the LORD Almighty.</a:t>
            </a:r>
            <a:endParaRPr lang="en-US" dirty="0"/>
          </a:p>
        </p:txBody>
      </p:sp>
      <p:sp>
        <p:nvSpPr>
          <p:cNvPr id="2" name="Title 1"/>
          <p:cNvSpPr>
            <a:spLocks noGrp="1"/>
          </p:cNvSpPr>
          <p:nvPr>
            <p:ph type="title"/>
          </p:nvPr>
        </p:nvSpPr>
        <p:spPr>
          <a:xfrm>
            <a:off x="228600" y="0"/>
            <a:ext cx="8458200" cy="1417638"/>
          </a:xfrm>
        </p:spPr>
        <p:txBody>
          <a:bodyPr/>
          <a:lstStyle/>
          <a:p>
            <a:pPr algn="l"/>
            <a:r>
              <a:rPr lang="en-US" dirty="0" smtClean="0"/>
              <a:t>For  two reasons: </a:t>
            </a:r>
            <a:endParaRPr lang="en-US" dirty="0"/>
          </a:p>
        </p:txBody>
      </p:sp>
      <p:pic>
        <p:nvPicPr>
          <p:cNvPr id="3074" name="Picture 2"/>
          <p:cNvPicPr>
            <a:picLocks noChangeAspect="1" noChangeArrowheads="1"/>
          </p:cNvPicPr>
          <p:nvPr/>
        </p:nvPicPr>
        <p:blipFill>
          <a:blip r:embed="rId4" cstate="print"/>
          <a:srcRect r="22055"/>
          <a:stretch>
            <a:fillRect/>
          </a:stretch>
        </p:blipFill>
        <p:spPr bwMode="auto">
          <a:xfrm>
            <a:off x="4038600" y="1141412"/>
            <a:ext cx="5105400" cy="5716588"/>
          </a:xfrm>
          <a:prstGeom prst="rect">
            <a:avLst/>
          </a:prstGeom>
          <a:noFill/>
          <a:ln w="9525">
            <a:noFill/>
            <a:miter lim="800000"/>
            <a:headEnd/>
            <a:tailEnd/>
          </a:ln>
          <a:effectLst/>
        </p:spPr>
      </p:pic>
      <p:sp>
        <p:nvSpPr>
          <p:cNvPr id="6" name="TextBox 5"/>
          <p:cNvSpPr txBox="1"/>
          <p:nvPr/>
        </p:nvSpPr>
        <p:spPr>
          <a:xfrm>
            <a:off x="4572000" y="5486400"/>
            <a:ext cx="4572000" cy="769441"/>
          </a:xfrm>
          <a:prstGeom prst="rect">
            <a:avLst/>
          </a:prstGeom>
          <a:solidFill>
            <a:schemeClr val="accent1">
              <a:lumMod val="75000"/>
            </a:schemeClr>
          </a:solidFill>
          <a:effectLst>
            <a:softEdge rad="127000"/>
          </a:effectLst>
        </p:spPr>
        <p:txBody>
          <a:bodyPr wrap="square" rtlCol="0">
            <a:spAutoFit/>
          </a:bodyPr>
          <a:lstStyle/>
          <a:p>
            <a:pPr algn="ctr"/>
            <a:r>
              <a:rPr lang="en-US" sz="4400" b="1" dirty="0" smtClean="0">
                <a:solidFill>
                  <a:schemeClr val="bg1"/>
                </a:solidFill>
              </a:rPr>
              <a:t>Jesus will be in it!</a:t>
            </a:r>
            <a:endParaRPr lang="en-US" sz="4400" b="1"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p:cNvPicPr>
            <a:picLocks noChangeAspect="1" noChangeArrowheads="1"/>
          </p:cNvPicPr>
          <p:nvPr/>
        </p:nvPicPr>
        <p:blipFill>
          <a:blip r:embed="rId3" cstate="print">
            <a:lum bright="-10000" contrast="30000"/>
          </a:blip>
          <a:srcRect b="5341"/>
          <a:stretch>
            <a:fillRect/>
          </a:stretch>
        </p:blipFill>
        <p:spPr bwMode="auto">
          <a:xfrm>
            <a:off x="0" y="1066800"/>
            <a:ext cx="9144000" cy="5720776"/>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r="22055"/>
          <a:stretch>
            <a:fillRect/>
          </a:stretch>
        </p:blipFill>
        <p:spPr bwMode="auto">
          <a:xfrm>
            <a:off x="4038600" y="1141412"/>
            <a:ext cx="5105400" cy="5716588"/>
          </a:xfrm>
          <a:prstGeom prst="rect">
            <a:avLst/>
          </a:prstGeom>
          <a:noFill/>
          <a:ln w="9525">
            <a:noFill/>
            <a:miter lim="800000"/>
            <a:headEnd/>
            <a:tailEnd/>
          </a:ln>
          <a:effectLst/>
        </p:spPr>
      </p:pic>
      <p:sp>
        <p:nvSpPr>
          <p:cNvPr id="3" name="Content Placeholder 2"/>
          <p:cNvSpPr>
            <a:spLocks noGrp="1"/>
          </p:cNvSpPr>
          <p:nvPr>
            <p:ph idx="1"/>
          </p:nvPr>
        </p:nvSpPr>
        <p:spPr>
          <a:xfrm>
            <a:off x="609600" y="2057400"/>
            <a:ext cx="3962400" cy="4419600"/>
          </a:xfrm>
        </p:spPr>
        <p:txBody>
          <a:bodyPr/>
          <a:lstStyle/>
          <a:p>
            <a:pPr marL="0" indent="0"/>
            <a:r>
              <a:rPr lang="en-US" dirty="0" smtClean="0"/>
              <a:t>'And in this place I will grant peace,' declares the LORD Almighty.”</a:t>
            </a:r>
            <a:endParaRPr lang="en-US" dirty="0"/>
          </a:p>
        </p:txBody>
      </p:sp>
      <p:sp>
        <p:nvSpPr>
          <p:cNvPr id="2" name="Title 1"/>
          <p:cNvSpPr>
            <a:spLocks noGrp="1"/>
          </p:cNvSpPr>
          <p:nvPr>
            <p:ph type="title"/>
          </p:nvPr>
        </p:nvSpPr>
        <p:spPr>
          <a:xfrm>
            <a:off x="228600" y="0"/>
            <a:ext cx="8458200" cy="1417638"/>
          </a:xfrm>
        </p:spPr>
        <p:txBody>
          <a:bodyPr/>
          <a:lstStyle/>
          <a:p>
            <a:pPr algn="l"/>
            <a:r>
              <a:rPr lang="en-US" dirty="0" smtClean="0"/>
              <a:t>For  two reasons: </a:t>
            </a:r>
            <a:endParaRPr lang="en-US" dirty="0"/>
          </a:p>
        </p:txBody>
      </p:sp>
      <p:sp>
        <p:nvSpPr>
          <p:cNvPr id="6" name="TextBox 5"/>
          <p:cNvSpPr txBox="1"/>
          <p:nvPr/>
        </p:nvSpPr>
        <p:spPr>
          <a:xfrm>
            <a:off x="5029200" y="5486400"/>
            <a:ext cx="3352800" cy="769441"/>
          </a:xfrm>
          <a:prstGeom prst="rect">
            <a:avLst/>
          </a:prstGeom>
          <a:solidFill>
            <a:schemeClr val="accent1">
              <a:lumMod val="75000"/>
            </a:schemeClr>
          </a:solidFill>
          <a:effectLst>
            <a:softEdge rad="127000"/>
          </a:effectLst>
        </p:spPr>
        <p:txBody>
          <a:bodyPr wrap="square" rtlCol="0">
            <a:spAutoFit/>
          </a:bodyPr>
          <a:lstStyle/>
          <a:p>
            <a:pPr algn="ctr"/>
            <a:r>
              <a:rPr lang="en-US" sz="4400" b="1" dirty="0" smtClean="0">
                <a:solidFill>
                  <a:schemeClr val="bg1"/>
                </a:solidFill>
              </a:rPr>
              <a:t>Real Peace!</a:t>
            </a:r>
            <a:endParaRPr lang="en-US" sz="4400" b="1" dirty="0">
              <a:solidFill>
                <a:schemeClr val="bg1"/>
              </a:solidFill>
            </a:endParaRPr>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mall-big.jpg"/>
          <p:cNvPicPr>
            <a:picLocks noChangeAspect="1"/>
          </p:cNvPicPr>
          <p:nvPr/>
        </p:nvPicPr>
        <p:blipFill>
          <a:blip r:embed="rId2" cstate="print"/>
          <a:stretch>
            <a:fillRect/>
          </a:stretch>
        </p:blipFill>
        <p:spPr>
          <a:xfrm>
            <a:off x="0" y="-1"/>
            <a:ext cx="9144000" cy="6858001"/>
          </a:xfrm>
          <a:prstGeom prst="rect">
            <a:avLst/>
          </a:prstGeom>
        </p:spPr>
      </p:pic>
      <p:pic>
        <p:nvPicPr>
          <p:cNvPr id="1035" name="Picture 11"/>
          <p:cNvPicPr>
            <a:picLocks noChangeAspect="1" noChangeArrowheads="1"/>
          </p:cNvPicPr>
          <p:nvPr/>
        </p:nvPicPr>
        <p:blipFill>
          <a:blip r:embed="rId3" cstate="print"/>
          <a:srcRect/>
          <a:stretch>
            <a:fillRect/>
          </a:stretch>
        </p:blipFill>
        <p:spPr bwMode="auto">
          <a:xfrm>
            <a:off x="228600" y="4343400"/>
            <a:ext cx="8675688" cy="1195086"/>
          </a:xfrm>
          <a:prstGeom prst="rect">
            <a:avLst/>
          </a:prstGeom>
          <a:noFill/>
          <a:ln w="9525">
            <a:noFill/>
            <a:miter lim="800000"/>
            <a:headEnd/>
            <a:tailEnd/>
          </a:ln>
          <a:effectLst/>
        </p:spPr>
      </p:pic>
      <p:pic>
        <p:nvPicPr>
          <p:cNvPr id="1034" name="Picture 10"/>
          <p:cNvPicPr>
            <a:picLocks noChangeAspect="1" noChangeArrowheads="1"/>
          </p:cNvPicPr>
          <p:nvPr/>
        </p:nvPicPr>
        <p:blipFill>
          <a:blip r:embed="rId4" cstate="print"/>
          <a:srcRect/>
          <a:stretch>
            <a:fillRect/>
          </a:stretch>
        </p:blipFill>
        <p:spPr bwMode="auto">
          <a:xfrm>
            <a:off x="3657600" y="4013200"/>
            <a:ext cx="1676400" cy="1676400"/>
          </a:xfrm>
          <a:prstGeom prst="rect">
            <a:avLst/>
          </a:prstGeom>
          <a:noFill/>
          <a:ln w="9525">
            <a:noFill/>
            <a:miter lim="800000"/>
            <a:headEnd/>
            <a:tailEnd/>
          </a:ln>
          <a:effectLst/>
        </p:spPr>
      </p:pic>
      <p:pic>
        <p:nvPicPr>
          <p:cNvPr id="10" name="Picture 3"/>
          <p:cNvPicPr>
            <a:picLocks noChangeAspect="1" noChangeArrowheads="1"/>
          </p:cNvPicPr>
          <p:nvPr/>
        </p:nvPicPr>
        <p:blipFill>
          <a:blip r:embed="rId5" cstate="print"/>
          <a:srcRect l="10837" t="21016" r="11520" b="44031"/>
          <a:stretch>
            <a:fillRect/>
          </a:stretch>
        </p:blipFill>
        <p:spPr bwMode="auto">
          <a:xfrm>
            <a:off x="258792" y="2035834"/>
            <a:ext cx="8488393" cy="1777041"/>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35"/>
                                        </p:tgtEl>
                                        <p:attrNameLst>
                                          <p:attrName>style.visibility</p:attrName>
                                        </p:attrNameLst>
                                      </p:cBhvr>
                                      <p:to>
                                        <p:strVal val="visible"/>
                                      </p:to>
                                    </p:set>
                                    <p:animEffect transition="in" filter="randombar(horizontal)">
                                      <p:cBhvr>
                                        <p:cTn id="7" dur="5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8518" r="36116" b="38889"/>
          <a:stretch>
            <a:fillRect/>
          </a:stretch>
        </p:blipFill>
        <p:spPr bwMode="auto">
          <a:xfrm>
            <a:off x="0" y="1219200"/>
            <a:ext cx="4953000" cy="3352800"/>
          </a:xfrm>
          <a:prstGeom prst="rect">
            <a:avLst/>
          </a:prstGeom>
          <a:noFill/>
          <a:ln w="9525">
            <a:noFill/>
            <a:miter lim="800000"/>
            <a:headEnd/>
            <a:tailEnd/>
          </a:ln>
          <a:effectLst/>
        </p:spPr>
      </p:pic>
      <p:sp>
        <p:nvSpPr>
          <p:cNvPr id="2" name="Title 1"/>
          <p:cNvSpPr>
            <a:spLocks noGrp="1"/>
          </p:cNvSpPr>
          <p:nvPr>
            <p:ph type="title"/>
          </p:nvPr>
        </p:nvSpPr>
        <p:spPr>
          <a:xfrm>
            <a:off x="0" y="0"/>
            <a:ext cx="9144000" cy="1417638"/>
          </a:xfrm>
        </p:spPr>
        <p:txBody>
          <a:bodyPr/>
          <a:lstStyle/>
          <a:p>
            <a:r>
              <a:rPr lang="en-US" dirty="0" smtClean="0"/>
              <a:t>Our glory days are ahead too!</a:t>
            </a:r>
            <a:endParaRPr lang="en-US" dirty="0"/>
          </a:p>
        </p:txBody>
      </p:sp>
      <p:sp>
        <p:nvSpPr>
          <p:cNvPr id="3" name="Content Placeholder 2"/>
          <p:cNvSpPr>
            <a:spLocks noGrp="1"/>
          </p:cNvSpPr>
          <p:nvPr>
            <p:ph idx="1"/>
          </p:nvPr>
        </p:nvSpPr>
        <p:spPr>
          <a:xfrm>
            <a:off x="2590800" y="1676400"/>
            <a:ext cx="6096000" cy="4449763"/>
          </a:xfrm>
        </p:spPr>
        <p:txBody>
          <a:bodyPr/>
          <a:lstStyle/>
          <a:p>
            <a:pPr algn="ctr"/>
            <a:r>
              <a:rPr lang="en-US" dirty="0" smtClean="0">
                <a:solidFill>
                  <a:schemeClr val="bg1"/>
                </a:solidFill>
              </a:rPr>
              <a:t>“I will build </a:t>
            </a:r>
            <a:br>
              <a:rPr lang="en-US" dirty="0" smtClean="0">
                <a:solidFill>
                  <a:schemeClr val="bg1"/>
                </a:solidFill>
              </a:rPr>
            </a:br>
            <a:r>
              <a:rPr lang="en-US" dirty="0" smtClean="0">
                <a:solidFill>
                  <a:schemeClr val="bg1"/>
                </a:solidFill>
              </a:rPr>
              <a:t>my church” </a:t>
            </a:r>
            <a:br>
              <a:rPr lang="en-US" dirty="0" smtClean="0">
                <a:solidFill>
                  <a:schemeClr val="bg1"/>
                </a:solidFill>
              </a:rPr>
            </a:br>
            <a:r>
              <a:rPr lang="en-US" dirty="0" smtClean="0">
                <a:solidFill>
                  <a:schemeClr val="bg1"/>
                </a:solidFill>
              </a:rPr>
              <a:t>--Jesus</a:t>
            </a:r>
            <a:endParaRPr lang="en-US" dirty="0">
              <a:solidFill>
                <a:schemeClr val="bg1"/>
              </a:solidFill>
            </a:endParaRPr>
          </a:p>
        </p:txBody>
      </p:sp>
      <p:pic>
        <p:nvPicPr>
          <p:cNvPr id="4" name="Picture 9"/>
          <p:cNvPicPr>
            <a:picLocks noChangeAspect="1" noChangeArrowheads="1"/>
          </p:cNvPicPr>
          <p:nvPr/>
        </p:nvPicPr>
        <p:blipFill>
          <a:blip r:embed="rId4" cstate="print">
            <a:lum contrast="20000"/>
          </a:blip>
          <a:srcRect b="7198"/>
          <a:stretch>
            <a:fillRect/>
          </a:stretch>
        </p:blipFill>
        <p:spPr bwMode="auto">
          <a:xfrm>
            <a:off x="1" y="2648968"/>
            <a:ext cx="9144000" cy="420903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What’s the Point?</a:t>
            </a:r>
            <a:endParaRPr lang="en-US" dirty="0"/>
          </a:p>
        </p:txBody>
      </p:sp>
      <p:sp>
        <p:nvSpPr>
          <p:cNvPr id="3" name="Content Placeholder 2"/>
          <p:cNvSpPr>
            <a:spLocks noGrp="1"/>
          </p:cNvSpPr>
          <p:nvPr>
            <p:ph idx="1"/>
          </p:nvPr>
        </p:nvSpPr>
        <p:spPr>
          <a:xfrm>
            <a:off x="457200" y="1981200"/>
            <a:ext cx="8229600" cy="4144963"/>
          </a:xfrm>
        </p:spPr>
        <p:txBody>
          <a:bodyPr>
            <a:normAutofit/>
          </a:bodyPr>
          <a:lstStyle/>
          <a:p>
            <a:pPr algn="ctr"/>
            <a:r>
              <a:rPr lang="en-US" sz="7200" dirty="0" smtClean="0"/>
              <a:t>God is the God of Change</a:t>
            </a:r>
            <a:endParaRPr lang="en-US" sz="7200" dirty="0"/>
          </a:p>
        </p:txBody>
      </p:sp>
      <p:pic>
        <p:nvPicPr>
          <p:cNvPr id="5" name="Picture 5"/>
          <p:cNvPicPr>
            <a:picLocks noChangeAspect="1" noChangeArrowheads="1"/>
          </p:cNvPicPr>
          <p:nvPr/>
        </p:nvPicPr>
        <p:blipFill>
          <a:blip r:embed="rId2" cstate="print"/>
          <a:srcRect/>
          <a:stretch>
            <a:fillRect/>
          </a:stretch>
        </p:blipFill>
        <p:spPr bwMode="auto">
          <a:xfrm>
            <a:off x="0" y="4417"/>
            <a:ext cx="9144000" cy="6850754"/>
          </a:xfrm>
          <a:prstGeom prst="rect">
            <a:avLst/>
          </a:prstGeom>
          <a:noFill/>
          <a:ln w="9525">
            <a:noFill/>
            <a:miter lim="800000"/>
            <a:headEnd/>
            <a:tailEnd/>
          </a:ln>
          <a:effectLst/>
        </p:spPr>
      </p:pic>
      <p:pic>
        <p:nvPicPr>
          <p:cNvPr id="6" name="Picture 2"/>
          <p:cNvPicPr>
            <a:picLocks noChangeAspect="1" noChangeArrowheads="1"/>
          </p:cNvPicPr>
          <p:nvPr/>
        </p:nvPicPr>
        <p:blipFill>
          <a:blip r:embed="rId3" cstate="print"/>
          <a:srcRect/>
          <a:stretch>
            <a:fillRect/>
          </a:stretch>
        </p:blipFill>
        <p:spPr bwMode="auto">
          <a:xfrm>
            <a:off x="381000" y="1905000"/>
            <a:ext cx="8448613" cy="271257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2" cstate="print"/>
          <a:srcRect/>
          <a:stretch>
            <a:fillRect/>
          </a:stretch>
        </p:blipFill>
        <p:spPr bwMode="auto">
          <a:xfrm>
            <a:off x="0" y="4417"/>
            <a:ext cx="9144000" cy="6850754"/>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1195908" y="59056"/>
            <a:ext cx="6752183" cy="367474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2" cstate="print"/>
          <a:srcRect/>
          <a:stretch>
            <a:fillRect/>
          </a:stretch>
        </p:blipFill>
        <p:spPr bwMode="auto">
          <a:xfrm>
            <a:off x="0" y="4417"/>
            <a:ext cx="9144000" cy="6850754"/>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1195908" y="59056"/>
            <a:ext cx="6752183" cy="3674744"/>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1775351" y="3238500"/>
            <a:ext cx="5593297" cy="32385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sz="6600" dirty="0" smtClean="0"/>
              <a:t>If God’s in the change …</a:t>
            </a:r>
            <a:endParaRPr lang="en-US" sz="6600" dirty="0"/>
          </a:p>
        </p:txBody>
      </p:sp>
      <p:sp>
        <p:nvSpPr>
          <p:cNvPr id="3" name="Content Placeholder 2"/>
          <p:cNvSpPr>
            <a:spLocks noGrp="1"/>
          </p:cNvSpPr>
          <p:nvPr>
            <p:ph idx="1"/>
          </p:nvPr>
        </p:nvSpPr>
        <p:spPr>
          <a:xfrm>
            <a:off x="457200" y="1981200"/>
            <a:ext cx="8229600" cy="4144963"/>
          </a:xfrm>
        </p:spPr>
        <p:txBody>
          <a:bodyPr>
            <a:normAutofit/>
          </a:bodyPr>
          <a:lstStyle/>
          <a:p>
            <a:pPr algn="ctr"/>
            <a:r>
              <a:rPr lang="en-US" sz="7200" dirty="0" smtClean="0">
                <a:solidFill>
                  <a:schemeClr val="bg1"/>
                </a:solidFill>
              </a:rPr>
              <a:t>Don’t fight it…</a:t>
            </a:r>
          </a:p>
          <a:p>
            <a:pPr algn="ctr"/>
            <a:r>
              <a:rPr lang="en-US" sz="7200" dirty="0" smtClean="0">
                <a:solidFill>
                  <a:schemeClr val="bg1"/>
                </a:solidFill>
              </a:rPr>
              <a:t>Embrace it …</a:t>
            </a:r>
            <a:endParaRPr lang="en-US" sz="7200" dirty="0">
              <a:solidFill>
                <a:schemeClr val="bg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5"/>
          <p:cNvPicPr>
            <a:picLocks noChangeAspect="1" noChangeArrowheads="1"/>
          </p:cNvPicPr>
          <p:nvPr/>
        </p:nvPicPr>
        <p:blipFill>
          <a:blip r:embed="rId2" cstate="print"/>
          <a:srcRect/>
          <a:stretch>
            <a:fillRect/>
          </a:stretch>
        </p:blipFill>
        <p:spPr bwMode="auto">
          <a:xfrm>
            <a:off x="0" y="4417"/>
            <a:ext cx="9144000" cy="685075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81200" y="4114800"/>
            <a:ext cx="2590800" cy="9906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33400" y="3048000"/>
            <a:ext cx="8153400" cy="3078163"/>
          </a:xfrm>
        </p:spPr>
        <p:txBody>
          <a:bodyPr>
            <a:noAutofit/>
          </a:bodyPr>
          <a:lstStyle/>
          <a:p>
            <a:pPr algn="ctr">
              <a:lnSpc>
                <a:spcPts val="7200"/>
              </a:lnSpc>
            </a:pPr>
            <a:r>
              <a:rPr lang="en-US" sz="8000" dirty="0" smtClean="0">
                <a:solidFill>
                  <a:schemeClr val="bg1"/>
                </a:solidFill>
              </a:rPr>
              <a:t>When God is </a:t>
            </a:r>
          </a:p>
          <a:p>
            <a:pPr algn="ctr">
              <a:lnSpc>
                <a:spcPts val="7200"/>
              </a:lnSpc>
            </a:pPr>
            <a:r>
              <a:rPr lang="en-US" sz="8000" dirty="0" smtClean="0">
                <a:solidFill>
                  <a:schemeClr val="bg1"/>
                </a:solidFill>
              </a:rPr>
              <a:t>NOT in it!</a:t>
            </a:r>
            <a:endParaRPr lang="en-US" sz="8000" dirty="0">
              <a:solidFill>
                <a:schemeClr val="bg1"/>
              </a:solidFill>
            </a:endParaRPr>
          </a:p>
        </p:txBody>
      </p:sp>
      <p:pic>
        <p:nvPicPr>
          <p:cNvPr id="1026" name="Picture 2"/>
          <p:cNvPicPr>
            <a:picLocks noChangeAspect="1" noChangeArrowheads="1"/>
          </p:cNvPicPr>
          <p:nvPr/>
        </p:nvPicPr>
        <p:blipFill>
          <a:blip r:embed="rId2" cstate="print"/>
          <a:srcRect/>
          <a:stretch>
            <a:fillRect/>
          </a:stretch>
        </p:blipFill>
        <p:spPr bwMode="auto">
          <a:xfrm>
            <a:off x="309997" y="838200"/>
            <a:ext cx="8524006" cy="16764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review quickly </a:t>
            </a:r>
            <a:endParaRPr lang="en-US" dirty="0"/>
          </a:p>
        </p:txBody>
      </p:sp>
      <p:sp>
        <p:nvSpPr>
          <p:cNvPr id="4" name="Content Placeholder 3"/>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95400"/>
            <a:ext cx="9144000" cy="10668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b="9238"/>
          <a:stretch>
            <a:fillRect/>
          </a:stretch>
        </p:blipFill>
        <p:spPr bwMode="auto">
          <a:xfrm>
            <a:off x="0" y="1600200"/>
            <a:ext cx="3862388" cy="5257800"/>
          </a:xfrm>
          <a:prstGeom prst="rect">
            <a:avLst/>
          </a:prstGeom>
          <a:noFill/>
          <a:ln w="9525">
            <a:noFill/>
            <a:miter lim="800000"/>
            <a:headEnd/>
            <a:tailEnd/>
          </a:ln>
          <a:effectLst/>
        </p:spPr>
      </p:pic>
      <p:sp>
        <p:nvSpPr>
          <p:cNvPr id="2" name="Title 1"/>
          <p:cNvSpPr>
            <a:spLocks noGrp="1"/>
          </p:cNvSpPr>
          <p:nvPr>
            <p:ph type="title"/>
          </p:nvPr>
        </p:nvSpPr>
        <p:spPr>
          <a:xfrm>
            <a:off x="0" y="0"/>
            <a:ext cx="9144000" cy="1417638"/>
          </a:xfrm>
        </p:spPr>
        <p:txBody>
          <a:bodyPr/>
          <a:lstStyle/>
          <a:p>
            <a:r>
              <a:rPr lang="en-US" dirty="0" smtClean="0"/>
              <a:t>Consider what was happening:</a:t>
            </a:r>
            <a:endParaRPr lang="en-US" dirty="0"/>
          </a:p>
        </p:txBody>
      </p:sp>
      <p:sp>
        <p:nvSpPr>
          <p:cNvPr id="3" name="Content Placeholder 2"/>
          <p:cNvSpPr>
            <a:spLocks noGrp="1"/>
          </p:cNvSpPr>
          <p:nvPr>
            <p:ph idx="1"/>
          </p:nvPr>
        </p:nvSpPr>
        <p:spPr/>
        <p:txBody>
          <a:bodyPr/>
          <a:lstStyle/>
          <a:p>
            <a:r>
              <a:rPr lang="en-US" baseline="30000" dirty="0" smtClean="0">
                <a:solidFill>
                  <a:schemeClr val="bg1"/>
                </a:solidFill>
              </a:rPr>
              <a:t>6</a:t>
            </a:r>
            <a:r>
              <a:rPr lang="en-US" dirty="0" smtClean="0">
                <a:solidFill>
                  <a:schemeClr val="bg1"/>
                </a:solidFill>
              </a:rPr>
              <a:t> You have planted much</a:t>
            </a:r>
            <a:endParaRPr lang="en-US" dirty="0"/>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2157</TotalTime>
  <Words>2319</Words>
  <Application>Microsoft Office PowerPoint</Application>
  <PresentationFormat>On-screen Show (4:3)</PresentationFormat>
  <Paragraphs>246</Paragraphs>
  <Slides>65</Slides>
  <Notes>38</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Slide 1</vt:lpstr>
      <vt:lpstr>Slide 2</vt:lpstr>
      <vt:lpstr>Slide 3</vt:lpstr>
      <vt:lpstr>Slide 4</vt:lpstr>
      <vt:lpstr>Let’s do some review </vt:lpstr>
      <vt:lpstr>Slide 6</vt:lpstr>
      <vt:lpstr>Slide 7</vt:lpstr>
      <vt:lpstr>Let’s review quickly </vt:lpstr>
      <vt:lpstr>Consider what was happening:</vt:lpstr>
      <vt:lpstr>Consider what was happening:</vt:lpstr>
      <vt:lpstr>Consider what was happening:</vt:lpstr>
      <vt:lpstr>Consider what was happening:</vt:lpstr>
      <vt:lpstr>Consider what was happening:</vt:lpstr>
      <vt:lpstr>Consider what was happening:</vt:lpstr>
      <vt:lpstr>Consider what was happening:</vt:lpstr>
      <vt:lpstr>Consider what was happening:</vt:lpstr>
      <vt:lpstr>Consider what was happening:</vt:lpstr>
      <vt:lpstr>Consider what was happening:</vt:lpstr>
      <vt:lpstr>Then Haggai preached…</vt:lpstr>
      <vt:lpstr>Then Haggai preached…</vt:lpstr>
      <vt:lpstr>Then Haggai preached…</vt:lpstr>
      <vt:lpstr>Then …</vt:lpstr>
      <vt:lpstr>Remember …</vt:lpstr>
      <vt:lpstr>Now a month later</vt:lpstr>
      <vt:lpstr>Slide 25</vt:lpstr>
      <vt:lpstr>Slide 26</vt:lpstr>
      <vt:lpstr>Who needs to consider?</vt:lpstr>
      <vt:lpstr>Who needs to consider?</vt:lpstr>
      <vt:lpstr>Who needs to consider?</vt:lpstr>
      <vt:lpstr>Who needs to consider?</vt:lpstr>
      <vt:lpstr>But ESPECIALLY to  </vt:lpstr>
      <vt:lpstr>God said, “Ask them,” (2:2)</vt:lpstr>
      <vt:lpstr>A little temple background:</vt:lpstr>
      <vt:lpstr>Solomon’s Temple</vt:lpstr>
      <vt:lpstr>Temple Destroyed 586 BC</vt:lpstr>
      <vt:lpstr>539 BC Cyrus issued a decree to rebuild the temple</vt:lpstr>
      <vt:lpstr>Rebuilding started</vt:lpstr>
      <vt:lpstr>Rebuilding started</vt:lpstr>
      <vt:lpstr>Rebuilding started</vt:lpstr>
      <vt:lpstr>Rebuilding started</vt:lpstr>
      <vt:lpstr>They discouraged the workers</vt:lpstr>
      <vt:lpstr>1.Who saw the former temple?</vt:lpstr>
      <vt:lpstr>2. How does it look now?</vt:lpstr>
      <vt:lpstr>3. Does it not seem to you like nothing?</vt:lpstr>
      <vt:lpstr>So how does God respond  to the Elderly? </vt:lpstr>
      <vt:lpstr>Instead …</vt:lpstr>
      <vt:lpstr>Instead …</vt:lpstr>
      <vt:lpstr>Instead …</vt:lpstr>
      <vt:lpstr>It’s time for change around here as well.</vt:lpstr>
      <vt:lpstr>God adds encouragement:</vt:lpstr>
      <vt:lpstr>Slide 51</vt:lpstr>
      <vt:lpstr>Because God is the God of Change!</vt:lpstr>
      <vt:lpstr>God is going to do something in this place …</vt:lpstr>
      <vt:lpstr>God is going to do something in this place …</vt:lpstr>
      <vt:lpstr>God is going to do something in this place …</vt:lpstr>
      <vt:lpstr>He adds …</vt:lpstr>
      <vt:lpstr>He continues …</vt:lpstr>
      <vt:lpstr>For  two reasons: </vt:lpstr>
      <vt:lpstr>For  two reasons: </vt:lpstr>
      <vt:lpstr>Our glory days are ahead too!</vt:lpstr>
      <vt:lpstr>So What’s the Point?</vt:lpstr>
      <vt:lpstr>Slide 62</vt:lpstr>
      <vt:lpstr>Slide 63</vt:lpstr>
      <vt:lpstr>If God’s in the change …</vt:lpstr>
      <vt:lpstr>Slide 65</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od233</dc:creator>
  <cp:lastModifiedBy>Dennis Henderson</cp:lastModifiedBy>
  <cp:revision>212</cp:revision>
  <dcterms:created xsi:type="dcterms:W3CDTF">2009-03-11T23:20:34Z</dcterms:created>
  <dcterms:modified xsi:type="dcterms:W3CDTF">2014-09-17T01:01:49Z</dcterms:modified>
</cp:coreProperties>
</file>