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369" r:id="rId2"/>
    <p:sldId id="256" r:id="rId3"/>
    <p:sldId id="307" r:id="rId4"/>
    <p:sldId id="308" r:id="rId5"/>
    <p:sldId id="309" r:id="rId6"/>
    <p:sldId id="310" r:id="rId7"/>
    <p:sldId id="312" r:id="rId8"/>
    <p:sldId id="313" r:id="rId9"/>
    <p:sldId id="319" r:id="rId10"/>
    <p:sldId id="320" r:id="rId11"/>
    <p:sldId id="314" r:id="rId12"/>
    <p:sldId id="315" r:id="rId13"/>
    <p:sldId id="317" r:id="rId14"/>
    <p:sldId id="318" r:id="rId15"/>
    <p:sldId id="316" r:id="rId16"/>
    <p:sldId id="321" r:id="rId17"/>
    <p:sldId id="322" r:id="rId18"/>
    <p:sldId id="323" r:id="rId19"/>
    <p:sldId id="325" r:id="rId20"/>
    <p:sldId id="326" r:id="rId21"/>
    <p:sldId id="327" r:id="rId22"/>
    <p:sldId id="328" r:id="rId23"/>
    <p:sldId id="329" r:id="rId24"/>
    <p:sldId id="330" r:id="rId25"/>
    <p:sldId id="353" r:id="rId26"/>
    <p:sldId id="354"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78505" autoAdjust="0"/>
  </p:normalViewPr>
  <p:slideViewPr>
    <p:cSldViewPr>
      <p:cViewPr>
        <p:scale>
          <a:sx n="50" d="100"/>
          <a:sy n="50" d="100"/>
        </p:scale>
        <p:origin x="-187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4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884088-2E9B-4D60-AA28-71005244BBE8}" type="datetimeFigureOut">
              <a:rPr lang="en-US" smtClean="0"/>
              <a:pPr/>
              <a:t>9/2/2012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5DA4D7-EF4A-46FB-82D4-AFCA17A5361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pPr lvl="1"/>
            <a:r>
              <a:rPr lang="en-US" b="1" dirty="0" smtClean="0">
                <a:latin typeface="Arial" charset="0"/>
              </a:rPr>
              <a:t>Copyright</a:t>
            </a:r>
            <a:r>
              <a:rPr lang="en-US" dirty="0" smtClean="0">
                <a:latin typeface="Arial" charset="0"/>
              </a:rPr>
              <a:t> ©</a:t>
            </a:r>
            <a:r>
              <a:rPr lang="en-US" dirty="0" smtClean="0">
                <a:latin typeface="Symbol" pitchFamily="18" charset="2"/>
              </a:rPr>
              <a:t> </a:t>
            </a:r>
            <a:r>
              <a:rPr lang="en-US" dirty="0" smtClean="0">
                <a:latin typeface="Arial" charset="0"/>
              </a:rPr>
              <a:t>2000-2012. All rights reserved.  Bible Point is a registered trademark of Single Initiative, LLC.  All  other trademarks acknowledged. </a:t>
            </a:r>
          </a:p>
          <a:p>
            <a:pPr lvl="1"/>
            <a:r>
              <a:rPr lang="en-US" dirty="0" smtClean="0">
                <a:latin typeface="Arial" charset="0"/>
              </a:rPr>
              <a:t>Bible Point contains graphics from Bible Point artists.  These illustrations belong to Bible Point and the respective artists.  You can find owner ship in the note view of this presentation.  If the graphic is licensed you may not reuse it in any other presentation.  You may however go to the source and license it for your self.  You may use the designs and illustrations for graphical illustration of lessons free and without special permission, provided they are FREE for reuse and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a:endParaRPr lang="en-US" dirty="0" smtClean="0">
              <a:latin typeface="Arial" charset="0"/>
            </a:endParaRPr>
          </a:p>
          <a:p>
            <a:pPr lvl="1"/>
            <a:r>
              <a:rPr lang="en-US" b="1" dirty="0" smtClean="0">
                <a:latin typeface="Arial" charset="0"/>
              </a:rPr>
              <a:t>So What does it mean?  </a:t>
            </a:r>
            <a:r>
              <a:rPr lang="en-US" dirty="0" smtClean="0">
                <a:latin typeface="Arial" charset="0"/>
              </a:rPr>
              <a:t>(A simple  translations of the legal jargon)</a:t>
            </a:r>
            <a:endParaRPr lang="en-US" b="1" dirty="0" smtClean="0">
              <a:latin typeface="Arial" charset="0"/>
            </a:endParaRPr>
          </a:p>
          <a:p>
            <a:pPr lvl="1"/>
            <a:r>
              <a:rPr lang="en-US" i="1" dirty="0" smtClean="0">
                <a:latin typeface="Arial" charset="0"/>
              </a:rPr>
              <a:t>So, if you don’t own the presentation(s), graphic(s), and text(s) how can you legally use them?  </a:t>
            </a:r>
            <a:r>
              <a:rPr lang="en-US" dirty="0" smtClean="0">
                <a:latin typeface="Arial" charset="0"/>
              </a:rPr>
              <a:t>The purchase of the license allows you to use all the images in the product.  However, the actual ownership and copyright of the presentation(s), graphic(s), and text(s) remain the property of Bible Point and its licensors.  Therefore, if an image says “LICENSED and NOT FOR REUSE,” you may not copy and reuse it elsewhere without securing a license from the actual owner.  If you had plans on using this product in your “for sale” work—think again!</a:t>
            </a:r>
          </a:p>
          <a:p>
            <a:pPr lvl="1"/>
            <a:r>
              <a:rPr lang="en-US" b="1" dirty="0" smtClean="0">
                <a:latin typeface="Arial" charset="0"/>
              </a:rPr>
              <a:t>License Agreement</a:t>
            </a:r>
          </a:p>
          <a:p>
            <a:r>
              <a:rPr lang="en-US" b="1" dirty="0" smtClean="0">
                <a:latin typeface="Arial" charset="0"/>
              </a:rPr>
              <a:t>   Article 1:  License Grant</a:t>
            </a:r>
            <a:r>
              <a:rPr lang="en-US" dirty="0" smtClean="0">
                <a:latin typeface="Arial" charset="0"/>
              </a:rPr>
              <a:t>  </a:t>
            </a:r>
          </a:p>
          <a:p>
            <a:pPr lvl="1"/>
            <a:r>
              <a:rPr lang="en-US" dirty="0" smtClean="0">
                <a:latin typeface="Arial" charset="0"/>
              </a:rPr>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a:r>
              <a:rPr lang="en-US" dirty="0" smtClean="0">
                <a:latin typeface="Arial" charset="0"/>
              </a:rPr>
              <a:t>1.  To use the presentation in a single church, single school, or single office of a Christian organization.</a:t>
            </a:r>
          </a:p>
          <a:p>
            <a:pPr lvl="1"/>
            <a:r>
              <a:rPr lang="en-US" dirty="0" smtClean="0">
                <a:latin typeface="Arial" charset="0"/>
              </a:rPr>
              <a:t>2.  To make a single archival back-up copy of the program.</a:t>
            </a:r>
          </a:p>
          <a:p>
            <a:pPr lvl="1"/>
            <a:r>
              <a:rPr lang="en-US" dirty="0" smtClean="0">
                <a:latin typeface="Arial" charset="0"/>
              </a:rPr>
              <a:t>3.  To modify the presentation(s) and merge with other presentations in a single church, school, or Christian organization. </a:t>
            </a:r>
          </a:p>
          <a:p>
            <a:pPr lvl="1"/>
            <a:r>
              <a:rPr lang="en-US" dirty="0" smtClean="0">
                <a:latin typeface="Arial" charset="0"/>
              </a:rPr>
              <a:t>4.  To transfer to another party if that party agrees to accept the terms and conditions of this agreement, and you do not retain any copies of the presentation, whether printed, machine readable, modified, or merged form. </a:t>
            </a:r>
          </a:p>
          <a:p>
            <a:pPr lvl="1"/>
            <a:endParaRPr lang="en-US" dirty="0" smtClean="0">
              <a:latin typeface="Arial" charset="0"/>
            </a:endParaRPr>
          </a:p>
          <a:p>
            <a:pPr lvl="1"/>
            <a:r>
              <a:rPr lang="en-US" b="1" dirty="0" smtClean="0">
                <a:latin typeface="Arial" charset="0"/>
              </a:rPr>
              <a:t>Article 2:  Terms</a:t>
            </a:r>
            <a:r>
              <a:rPr lang="en-US" dirty="0" smtClean="0">
                <a:latin typeface="Arial" charset="0"/>
              </a:rPr>
              <a:t>  </a:t>
            </a:r>
          </a:p>
          <a:p>
            <a:pPr lvl="1"/>
            <a:r>
              <a:rPr lang="en-US" dirty="0" smtClean="0">
                <a:latin typeface="Arial" charset="0"/>
              </a:rPr>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a:endParaRPr lang="en-US" dirty="0" smtClean="0">
              <a:latin typeface="Arial" charset="0"/>
            </a:endParaRPr>
          </a:p>
          <a:p>
            <a:pPr lvl="1"/>
            <a:r>
              <a:rPr lang="en-US" b="1" dirty="0" smtClean="0">
                <a:latin typeface="Arial" charset="0"/>
              </a:rPr>
              <a:t>Article 3: Disclaimers</a:t>
            </a:r>
            <a:r>
              <a:rPr lang="en-US" dirty="0" smtClean="0">
                <a:latin typeface="Arial" charset="0"/>
              </a:rPr>
              <a:t> </a:t>
            </a:r>
          </a:p>
          <a:p>
            <a:pPr lvl="1"/>
            <a:r>
              <a:rPr lang="en-US" dirty="0" smtClean="0">
                <a:latin typeface="Arial" charset="0"/>
              </a:rPr>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a:r>
              <a:rPr lang="en-US" dirty="0" smtClean="0">
                <a:latin typeface="Arial" charset="0"/>
              </a:rPr>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a:endParaRPr lang="en-US" dirty="0" smtClean="0">
              <a:latin typeface="Arial" charset="0"/>
            </a:endParaRPr>
          </a:p>
          <a:p>
            <a:pPr lvl="1"/>
            <a:r>
              <a:rPr lang="en-US" b="1" dirty="0" smtClean="0">
                <a:latin typeface="Arial" charset="0"/>
              </a:rPr>
              <a:t>Article 4:  General</a:t>
            </a:r>
            <a:endParaRPr lang="en-US" dirty="0" smtClean="0">
              <a:latin typeface="Arial" charset="0"/>
            </a:endParaRPr>
          </a:p>
          <a:p>
            <a:pPr lvl="1"/>
            <a:r>
              <a:rPr lang="en-US" dirty="0" smtClean="0">
                <a:latin typeface="Arial" charset="0"/>
              </a:rPr>
              <a:t>1.  You may not sub-license, assign, or transfer the license of the presentation(s), graphic(s), or text(s) except as provided by this Agreement.   </a:t>
            </a:r>
          </a:p>
          <a:p>
            <a:pPr lvl="1"/>
            <a:r>
              <a:rPr lang="en-US" dirty="0" smtClean="0">
                <a:latin typeface="Arial" charset="0"/>
              </a:rPr>
              <a:t>2.  This Agreement will be governed by the laws of the State of Michigan.</a:t>
            </a:r>
          </a:p>
          <a:p>
            <a:pPr lvl="1"/>
            <a:endParaRPr lang="en-US" dirty="0" smtClean="0">
              <a:latin typeface="Arial" charset="0"/>
            </a:endParaRPr>
          </a:p>
          <a:p>
            <a:pPr lvl="1"/>
            <a:r>
              <a:rPr lang="en-US" b="1" dirty="0" smtClean="0">
                <a:latin typeface="Arial" charset="0"/>
              </a:rPr>
              <a:t>So What does it mean?  </a:t>
            </a:r>
            <a:r>
              <a:rPr lang="en-US" dirty="0" smtClean="0">
                <a:latin typeface="Arial" charset="0"/>
              </a:rPr>
              <a:t>(A simple  translations of the legal jargon)</a:t>
            </a:r>
          </a:p>
          <a:p>
            <a:pPr lvl="1"/>
            <a:r>
              <a:rPr lang="en-US" i="1" dirty="0" smtClean="0">
                <a:latin typeface="Arial" charset="0"/>
              </a:rPr>
              <a:t>May I let someone borrow or copy my licensed Bible Point presentation (even after I modified it)?</a:t>
            </a:r>
            <a:r>
              <a:rPr lang="en-US" dirty="0" smtClean="0">
                <a:latin typeface="Arial" charset="0"/>
              </a:rPr>
              <a:t>  As long as it is within your local church, or single school, or the immediate office of a Christian organization you may.  Otherwise, please refer the person interested in borrowing to: http://www.biblepoint.com or E-mail: dh@biblepoint.com with any related questions. </a:t>
            </a:r>
          </a:p>
          <a:p>
            <a:pPr lvl="1"/>
            <a:endParaRPr lang="en-US" dirty="0" smtClean="0">
              <a:latin typeface="Arial" charset="0"/>
            </a:endParaRPr>
          </a:p>
          <a:p>
            <a:pPr lvl="1"/>
            <a:r>
              <a:rPr lang="en-US" dirty="0" smtClean="0"/>
              <a:t>---------------------------------------------------------------------------------------------------------------------------</a:t>
            </a:r>
          </a:p>
          <a:p>
            <a:pPr lvl="1"/>
            <a:r>
              <a:rPr lang="en-US" sz="700" dirty="0" smtClean="0">
                <a:latin typeface="Arial" charset="0"/>
              </a:rPr>
              <a:t>Scripture taken from the HOLY BIBLE, NEW INTERNATIONAL VERSION®. NIV®. Copyright©1973, 1978, 1984 by International Bible Society. Used by permission of </a:t>
            </a:r>
            <a:r>
              <a:rPr lang="en-US" sz="700" dirty="0" err="1" smtClean="0">
                <a:latin typeface="Arial" charset="0"/>
              </a:rPr>
              <a:t>Zondervan</a:t>
            </a:r>
            <a:r>
              <a:rPr lang="en-US" sz="700" dirty="0" smtClean="0">
                <a:latin typeface="Arial" charset="0"/>
              </a:rPr>
              <a:t>. All rights reserved. </a:t>
            </a:r>
          </a:p>
        </p:txBody>
      </p:sp>
      <p:sp>
        <p:nvSpPr>
          <p:cNvPr id="40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2F4E1F9-FA81-4DBB-ACDD-86C5BFEA58E5}"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Hungry Jacks = FREE =with credit to http://www.flickr.com/photos/pdra/2279526616/</a:t>
            </a:r>
          </a:p>
          <a:p>
            <a:endParaRPr lang="en-US" dirty="0" smtClean="0"/>
          </a:p>
          <a:p>
            <a:r>
              <a:rPr lang="en-US" dirty="0" smtClean="0"/>
              <a:t>Modified</a:t>
            </a:r>
            <a:r>
              <a:rPr lang="en-US" baseline="0" dirty="0" smtClean="0"/>
              <a:t> hand = FREE = from http://www.dreamstime.com/keys-in-the-hand-stock-photography-imagefree2589062</a:t>
            </a:r>
          </a:p>
          <a:p>
            <a:endParaRPr lang="en-US" baseline="0" dirty="0" smtClean="0"/>
          </a:p>
          <a:p>
            <a:r>
              <a:rPr lang="en-US" baseline="0" dirty="0" smtClean="0"/>
              <a:t>Burger = FREE = from http://www.sxc.hu/browse.phtml?f=download&amp;id=1097101</a:t>
            </a:r>
            <a:endParaRPr lang="en-US" dirty="0"/>
          </a:p>
        </p:txBody>
      </p:sp>
      <p:sp>
        <p:nvSpPr>
          <p:cNvPr id="4" name="Slide Number Placeholder 3"/>
          <p:cNvSpPr>
            <a:spLocks noGrp="1"/>
          </p:cNvSpPr>
          <p:nvPr>
            <p:ph type="sldNum" sz="quarter" idx="10"/>
          </p:nvPr>
        </p:nvSpPr>
        <p:spPr/>
        <p:txBody>
          <a:bodyPr/>
          <a:lstStyle/>
          <a:p>
            <a:fld id="{765DA4D7-EF4A-46FB-82D4-AFCA17A5361A}" type="slidenum">
              <a:rPr lang="en-US" smtClean="0"/>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Cold woman = FREE = from http://www.sxc.hu/photo/1330908</a:t>
            </a:r>
            <a:endParaRPr lang="en-US" dirty="0"/>
          </a:p>
        </p:txBody>
      </p:sp>
      <p:sp>
        <p:nvSpPr>
          <p:cNvPr id="4" name="Slide Number Placeholder 3"/>
          <p:cNvSpPr>
            <a:spLocks noGrp="1"/>
          </p:cNvSpPr>
          <p:nvPr>
            <p:ph type="sldNum" sz="quarter" idx="10"/>
          </p:nvPr>
        </p:nvSpPr>
        <p:spPr/>
        <p:txBody>
          <a:bodyPr/>
          <a:lstStyle/>
          <a:p>
            <a:fld id="{765DA4D7-EF4A-46FB-82D4-AFCA17A5361A}" type="slidenum">
              <a:rPr lang="en-US" smtClean="0"/>
              <a:pPr/>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Cold woman = FREE = from http://www.sxc.hu/photo/1330908</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Thermometer = FREE = from http://www.dreamstime.com/decorative-thermometer-free-stock-photography-imagefree691557</a:t>
            </a:r>
          </a:p>
          <a:p>
            <a:endParaRPr lang="en-US" dirty="0"/>
          </a:p>
        </p:txBody>
      </p:sp>
      <p:sp>
        <p:nvSpPr>
          <p:cNvPr id="4" name="Slide Number Placeholder 3"/>
          <p:cNvSpPr>
            <a:spLocks noGrp="1"/>
          </p:cNvSpPr>
          <p:nvPr>
            <p:ph type="sldNum" sz="quarter" idx="10"/>
          </p:nvPr>
        </p:nvSpPr>
        <p:spPr/>
        <p:txBody>
          <a:bodyPr/>
          <a:lstStyle/>
          <a:p>
            <a:fld id="{765DA4D7-EF4A-46FB-82D4-AFCA17A5361A}" type="slidenum">
              <a:rPr lang="en-US" smtClean="0"/>
              <a:pPr/>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Bill = FREE = from </a:t>
            </a:r>
            <a:r>
              <a:rPr lang="en-US" dirty="0" err="1" smtClean="0"/>
              <a:t>BiblePoint</a:t>
            </a:r>
            <a:r>
              <a:rPr lang="en-US" baseline="0" dirty="0" smtClean="0"/>
              <a:t> photos</a:t>
            </a:r>
            <a:endParaRPr lang="en-US" dirty="0"/>
          </a:p>
        </p:txBody>
      </p:sp>
      <p:sp>
        <p:nvSpPr>
          <p:cNvPr id="4" name="Slide Number Placeholder 3"/>
          <p:cNvSpPr>
            <a:spLocks noGrp="1"/>
          </p:cNvSpPr>
          <p:nvPr>
            <p:ph type="sldNum" sz="quarter" idx="10"/>
          </p:nvPr>
        </p:nvSpPr>
        <p:spPr/>
        <p:txBody>
          <a:bodyPr/>
          <a:lstStyle/>
          <a:p>
            <a:fld id="{765DA4D7-EF4A-46FB-82D4-AFCA17A5361A}" type="slidenum">
              <a:rPr lang="en-US" smtClean="0"/>
              <a:pPr/>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Bill = FREE = from </a:t>
            </a:r>
            <a:r>
              <a:rPr lang="en-US" dirty="0" err="1" smtClean="0"/>
              <a:t>BiblePoint</a:t>
            </a:r>
            <a:r>
              <a:rPr lang="en-US" baseline="0" dirty="0" smtClean="0"/>
              <a:t> photos</a:t>
            </a:r>
            <a:endParaRPr lang="en-US" dirty="0" smtClean="0"/>
          </a:p>
          <a:p>
            <a:r>
              <a:rPr lang="en-US" dirty="0" smtClean="0"/>
              <a:t>Pocket = FREE</a:t>
            </a:r>
            <a:r>
              <a:rPr lang="en-US" baseline="0" dirty="0" smtClean="0"/>
              <a:t> = from http://commons.wikimedia.org/wiki/File:Levi%27s_506_back_pocket.jpg</a:t>
            </a:r>
            <a:endParaRPr lang="en-US" dirty="0"/>
          </a:p>
        </p:txBody>
      </p:sp>
      <p:sp>
        <p:nvSpPr>
          <p:cNvPr id="4" name="Slide Number Placeholder 3"/>
          <p:cNvSpPr>
            <a:spLocks noGrp="1"/>
          </p:cNvSpPr>
          <p:nvPr>
            <p:ph type="sldNum" sz="quarter" idx="10"/>
          </p:nvPr>
        </p:nvSpPr>
        <p:spPr/>
        <p:txBody>
          <a:bodyPr/>
          <a:lstStyle/>
          <a:p>
            <a:fld id="{765DA4D7-EF4A-46FB-82D4-AFCA17A5361A}" type="slidenum">
              <a:rPr lang="en-US" smtClean="0"/>
              <a:pPr/>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Haggai = FREE = From </a:t>
            </a:r>
            <a:r>
              <a:rPr lang="en-US" dirty="0" err="1" smtClean="0"/>
              <a:t>BiblePoint</a:t>
            </a:r>
            <a:r>
              <a:rPr lang="en-US" dirty="0" smtClean="0"/>
              <a:t> photos.</a:t>
            </a:r>
            <a:endParaRPr lang="en-US" dirty="0"/>
          </a:p>
        </p:txBody>
      </p:sp>
      <p:sp>
        <p:nvSpPr>
          <p:cNvPr id="4" name="Slide Number Placeholder 3"/>
          <p:cNvSpPr>
            <a:spLocks noGrp="1"/>
          </p:cNvSpPr>
          <p:nvPr>
            <p:ph type="sldNum" sz="quarter" idx="10"/>
          </p:nvPr>
        </p:nvSpPr>
        <p:spPr/>
        <p:txBody>
          <a:bodyPr/>
          <a:lstStyle/>
          <a:p>
            <a:fld id="{765DA4D7-EF4A-46FB-82D4-AFCA17A5361A}" type="slidenum">
              <a:rPr lang="en-US" smtClean="0"/>
              <a:pPr/>
              <a:t>18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Zerubbabel</a:t>
            </a:r>
            <a:r>
              <a:rPr lang="en-US" dirty="0" smtClean="0"/>
              <a:t> = FREE = From </a:t>
            </a:r>
            <a:r>
              <a:rPr lang="en-US" dirty="0" err="1" smtClean="0"/>
              <a:t>BiblePoint</a:t>
            </a:r>
            <a:r>
              <a:rPr lang="en-US" dirty="0" smtClean="0"/>
              <a:t> photos.</a:t>
            </a:r>
            <a:endParaRPr lang="en-US" dirty="0"/>
          </a:p>
        </p:txBody>
      </p:sp>
      <p:sp>
        <p:nvSpPr>
          <p:cNvPr id="4" name="Slide Number Placeholder 3"/>
          <p:cNvSpPr>
            <a:spLocks noGrp="1"/>
          </p:cNvSpPr>
          <p:nvPr>
            <p:ph type="sldNum" sz="quarter" idx="10"/>
          </p:nvPr>
        </p:nvSpPr>
        <p:spPr/>
        <p:txBody>
          <a:bodyPr/>
          <a:lstStyle/>
          <a:p>
            <a:fld id="{765DA4D7-EF4A-46FB-82D4-AFCA17A5361A}" type="slidenum">
              <a:rPr lang="en-US" smtClean="0"/>
              <a:pPr/>
              <a:t>19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Priest</a:t>
            </a:r>
            <a:r>
              <a:rPr lang="en-US" baseline="0" dirty="0" smtClean="0"/>
              <a:t> </a:t>
            </a:r>
            <a:r>
              <a:rPr lang="en-US" dirty="0" smtClean="0"/>
              <a:t>= FREE = From </a:t>
            </a:r>
            <a:r>
              <a:rPr lang="en-US" dirty="0" err="1" smtClean="0"/>
              <a:t>BiblePoint</a:t>
            </a:r>
            <a:r>
              <a:rPr lang="en-US" dirty="0" smtClean="0"/>
              <a:t> photos.</a:t>
            </a:r>
            <a:endParaRPr lang="en-US" dirty="0"/>
          </a:p>
        </p:txBody>
      </p:sp>
      <p:sp>
        <p:nvSpPr>
          <p:cNvPr id="4" name="Slide Number Placeholder 3"/>
          <p:cNvSpPr>
            <a:spLocks noGrp="1"/>
          </p:cNvSpPr>
          <p:nvPr>
            <p:ph type="sldNum" sz="quarter" idx="10"/>
          </p:nvPr>
        </p:nvSpPr>
        <p:spPr/>
        <p:txBody>
          <a:bodyPr/>
          <a:lstStyle/>
          <a:p>
            <a:fld id="{765DA4D7-EF4A-46FB-82D4-AFCA17A5361A}" type="slidenum">
              <a:rPr lang="en-US" smtClean="0"/>
              <a:pPr/>
              <a:t>20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People = = FREE = From </a:t>
            </a:r>
            <a:r>
              <a:rPr lang="en-US" dirty="0" err="1" smtClean="0"/>
              <a:t>BiblePoint</a:t>
            </a:r>
            <a:r>
              <a:rPr lang="en-US" dirty="0" smtClean="0"/>
              <a:t> photos.</a:t>
            </a:r>
            <a:endParaRPr lang="en-US" dirty="0"/>
          </a:p>
        </p:txBody>
      </p:sp>
      <p:sp>
        <p:nvSpPr>
          <p:cNvPr id="4" name="Slide Number Placeholder 3"/>
          <p:cNvSpPr>
            <a:spLocks noGrp="1"/>
          </p:cNvSpPr>
          <p:nvPr>
            <p:ph type="sldNum" sz="quarter" idx="10"/>
          </p:nvPr>
        </p:nvSpPr>
        <p:spPr/>
        <p:txBody>
          <a:bodyPr/>
          <a:lstStyle/>
          <a:p>
            <a:fld id="{765DA4D7-EF4A-46FB-82D4-AFCA17A5361A}" type="slidenum">
              <a:rPr lang="en-US" smtClean="0"/>
              <a:pPr/>
              <a:t>21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Clock Tower = FREE = from</a:t>
            </a:r>
            <a:r>
              <a:rPr lang="en-US" baseline="0" dirty="0" smtClean="0"/>
              <a:t> http://upload.wikimedia.org/wikipedia/commons/5/5e/TSTClockTower.jpg</a:t>
            </a:r>
            <a:endParaRPr lang="en-US" dirty="0"/>
          </a:p>
        </p:txBody>
      </p:sp>
      <p:sp>
        <p:nvSpPr>
          <p:cNvPr id="4" name="Slide Number Placeholder 3"/>
          <p:cNvSpPr>
            <a:spLocks noGrp="1"/>
          </p:cNvSpPr>
          <p:nvPr>
            <p:ph type="sldNum" sz="quarter" idx="10"/>
          </p:nvPr>
        </p:nvSpPr>
        <p:spPr/>
        <p:txBody>
          <a:bodyPr/>
          <a:lstStyle/>
          <a:p>
            <a:fld id="{765DA4D7-EF4A-46FB-82D4-AFCA17A5361A}" type="slidenum">
              <a:rPr lang="en-US" smtClean="0"/>
              <a:pPr/>
              <a:t>22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Background image = FREE = from www.dreamstime.com/free-image.php?imageid=2009251</a:t>
            </a:r>
            <a:endParaRPr lang="en-US" dirty="0"/>
          </a:p>
        </p:txBody>
      </p:sp>
      <p:sp>
        <p:nvSpPr>
          <p:cNvPr id="4" name="Slide Number Placeholder 3"/>
          <p:cNvSpPr>
            <a:spLocks noGrp="1"/>
          </p:cNvSpPr>
          <p:nvPr>
            <p:ph type="sldNum" sz="quarter" idx="10"/>
          </p:nvPr>
        </p:nvSpPr>
        <p:spPr/>
        <p:txBody>
          <a:bodyPr/>
          <a:lstStyle/>
          <a:p>
            <a:fld id="{765DA4D7-EF4A-46FB-82D4-AFCA17A5361A}"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Solomon’s Temple = FREE = from http://upload.wikimedia.org/wikipedia/commons/7/72/Jerusalem_temple3.jpg</a:t>
            </a:r>
            <a:endParaRPr lang="en-US" dirty="0"/>
          </a:p>
        </p:txBody>
      </p:sp>
      <p:sp>
        <p:nvSpPr>
          <p:cNvPr id="4" name="Slide Number Placeholder 3"/>
          <p:cNvSpPr>
            <a:spLocks noGrp="1"/>
          </p:cNvSpPr>
          <p:nvPr>
            <p:ph type="sldNum" sz="quarter" idx="10"/>
          </p:nvPr>
        </p:nvSpPr>
        <p:spPr/>
        <p:txBody>
          <a:bodyPr/>
          <a:lstStyle/>
          <a:p>
            <a:fld id="{765DA4D7-EF4A-46FB-82D4-AFCA17A5361A}" type="slidenum">
              <a:rPr lang="en-US" smtClean="0"/>
              <a:pPr/>
              <a:t>23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Fallen Pillar</a:t>
            </a:r>
            <a:r>
              <a:rPr lang="en-US" baseline="0" dirty="0" smtClean="0"/>
              <a:t> = FREE = from http://www.sxc.hu/browse.phtml?f=download&amp;id=971537</a:t>
            </a:r>
            <a:endParaRPr lang="en-US" dirty="0"/>
          </a:p>
        </p:txBody>
      </p:sp>
      <p:sp>
        <p:nvSpPr>
          <p:cNvPr id="4" name="Slide Number Placeholder 3"/>
          <p:cNvSpPr>
            <a:spLocks noGrp="1"/>
          </p:cNvSpPr>
          <p:nvPr>
            <p:ph type="sldNum" sz="quarter" idx="10"/>
          </p:nvPr>
        </p:nvSpPr>
        <p:spPr/>
        <p:txBody>
          <a:bodyPr/>
          <a:lstStyle/>
          <a:p>
            <a:fld id="{765DA4D7-EF4A-46FB-82D4-AFCA17A5361A}" type="slidenum">
              <a:rPr lang="en-US" smtClean="0"/>
              <a:pPr/>
              <a:t>24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Church Building = FREE = From </a:t>
            </a:r>
            <a:r>
              <a:rPr lang="en-US" dirty="0" err="1" smtClean="0"/>
              <a:t>BiblePoint</a:t>
            </a:r>
            <a:r>
              <a:rPr lang="en-US" baseline="0" dirty="0" smtClean="0"/>
              <a:t> photos.</a:t>
            </a:r>
            <a:endParaRPr lang="en-US" dirty="0"/>
          </a:p>
        </p:txBody>
      </p:sp>
      <p:sp>
        <p:nvSpPr>
          <p:cNvPr id="4" name="Slide Number Placeholder 3"/>
          <p:cNvSpPr>
            <a:spLocks noGrp="1"/>
          </p:cNvSpPr>
          <p:nvPr>
            <p:ph type="sldNum" sz="quarter" idx="10"/>
          </p:nvPr>
        </p:nvSpPr>
        <p:spPr/>
        <p:txBody>
          <a:bodyPr/>
          <a:lstStyle/>
          <a:p>
            <a:fld id="{765DA4D7-EF4A-46FB-82D4-AFCA17A5361A}" type="slidenum">
              <a:rPr lang="en-US" smtClean="0"/>
              <a:pPr/>
              <a:t>25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Church Building = FREE = From </a:t>
            </a:r>
            <a:r>
              <a:rPr lang="en-US" dirty="0" err="1" smtClean="0"/>
              <a:t>BiblePoint</a:t>
            </a:r>
            <a:r>
              <a:rPr lang="en-US" baseline="0" dirty="0" smtClean="0"/>
              <a:t> photos.</a:t>
            </a:r>
            <a:endParaRPr lang="en-US" dirty="0" smtClean="0"/>
          </a:p>
          <a:p>
            <a:endParaRPr lang="en-US" dirty="0"/>
          </a:p>
        </p:txBody>
      </p:sp>
      <p:sp>
        <p:nvSpPr>
          <p:cNvPr id="4" name="Slide Number Placeholder 3"/>
          <p:cNvSpPr>
            <a:spLocks noGrp="1"/>
          </p:cNvSpPr>
          <p:nvPr>
            <p:ph type="sldNum" sz="quarter" idx="10"/>
          </p:nvPr>
        </p:nvSpPr>
        <p:spPr/>
        <p:txBody>
          <a:bodyPr/>
          <a:lstStyle/>
          <a:p>
            <a:fld id="{765DA4D7-EF4A-46FB-82D4-AFCA17A5361A}" type="slidenum">
              <a:rPr lang="en-US" smtClean="0"/>
              <a:pPr/>
              <a:t>26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Bible</a:t>
            </a:r>
            <a:r>
              <a:rPr lang="en-US" baseline="0" dirty="0" smtClean="0"/>
              <a:t> = FREE = from </a:t>
            </a:r>
            <a:r>
              <a:rPr lang="en-US" baseline="0" dirty="0" err="1" smtClean="0"/>
              <a:t>BiblePoint</a:t>
            </a:r>
            <a:r>
              <a:rPr lang="en-US" baseline="0" dirty="0" smtClean="0"/>
              <a:t> photos.</a:t>
            </a:r>
            <a:endParaRPr lang="en-US" dirty="0"/>
          </a:p>
        </p:txBody>
      </p:sp>
      <p:sp>
        <p:nvSpPr>
          <p:cNvPr id="4" name="Slide Number Placeholder 3"/>
          <p:cNvSpPr>
            <a:spLocks noGrp="1"/>
          </p:cNvSpPr>
          <p:nvPr>
            <p:ph type="sldNum" sz="quarter" idx="10"/>
          </p:nvPr>
        </p:nvSpPr>
        <p:spPr/>
        <p:txBody>
          <a:bodyPr/>
          <a:lstStyle/>
          <a:p>
            <a:fld id="{765DA4D7-EF4A-46FB-82D4-AFCA17A5361A}"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Bible</a:t>
            </a:r>
            <a:r>
              <a:rPr lang="en-US" baseline="0" dirty="0" smtClean="0"/>
              <a:t> = FREE = from </a:t>
            </a:r>
            <a:r>
              <a:rPr lang="en-US" baseline="0" dirty="0" err="1" smtClean="0"/>
              <a:t>BiblePoint</a:t>
            </a:r>
            <a:r>
              <a:rPr lang="en-US" baseline="0" dirty="0" smtClean="0"/>
              <a:t> photos.</a:t>
            </a:r>
            <a:endParaRPr lang="en-US" dirty="0" smtClean="0"/>
          </a:p>
          <a:p>
            <a:endParaRPr lang="en-US" dirty="0"/>
          </a:p>
        </p:txBody>
      </p:sp>
      <p:sp>
        <p:nvSpPr>
          <p:cNvPr id="4" name="Slide Number Placeholder 3"/>
          <p:cNvSpPr>
            <a:spLocks noGrp="1"/>
          </p:cNvSpPr>
          <p:nvPr>
            <p:ph type="sldNum" sz="quarter" idx="10"/>
          </p:nvPr>
        </p:nvSpPr>
        <p:spPr/>
        <p:txBody>
          <a:bodyPr/>
          <a:lstStyle/>
          <a:p>
            <a:fld id="{765DA4D7-EF4A-46FB-82D4-AFCA17A5361A}"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Planting</a:t>
            </a:r>
            <a:r>
              <a:rPr lang="en-US" baseline="0" dirty="0" smtClean="0"/>
              <a:t> = FREEE = from http://www.sxc.hu/browse.phtml?f=download&amp;id=428778</a:t>
            </a:r>
            <a:endParaRPr lang="en-US" dirty="0"/>
          </a:p>
        </p:txBody>
      </p:sp>
      <p:sp>
        <p:nvSpPr>
          <p:cNvPr id="4" name="Slide Number Placeholder 3"/>
          <p:cNvSpPr>
            <a:spLocks noGrp="1"/>
          </p:cNvSpPr>
          <p:nvPr>
            <p:ph type="sldNum" sz="quarter" idx="10"/>
          </p:nvPr>
        </p:nvSpPr>
        <p:spPr/>
        <p:txBody>
          <a:bodyPr/>
          <a:lstStyle/>
          <a:p>
            <a:fld id="{765DA4D7-EF4A-46FB-82D4-AFCA17A5361A}"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Planting</a:t>
            </a:r>
            <a:r>
              <a:rPr lang="en-US" baseline="0" dirty="0" smtClean="0"/>
              <a:t> = FREEE = from http://www.sxc.hu/browse.phtml?f=download&amp;id=428778</a:t>
            </a:r>
            <a:endParaRPr lang="en-US" dirty="0" smtClean="0"/>
          </a:p>
          <a:p>
            <a:r>
              <a:rPr lang="en-US" dirty="0" smtClean="0"/>
              <a:t>Parched land = FREE = from http://www.sxc.hu/browse.phtml?f=download&amp;id=1210033</a:t>
            </a:r>
            <a:endParaRPr lang="en-US" dirty="0"/>
          </a:p>
        </p:txBody>
      </p:sp>
      <p:sp>
        <p:nvSpPr>
          <p:cNvPr id="4" name="Slide Number Placeholder 3"/>
          <p:cNvSpPr>
            <a:spLocks noGrp="1"/>
          </p:cNvSpPr>
          <p:nvPr>
            <p:ph type="sldNum" sz="quarter" idx="10"/>
          </p:nvPr>
        </p:nvSpPr>
        <p:spPr/>
        <p:txBody>
          <a:bodyPr/>
          <a:lstStyle/>
          <a:p>
            <a:fld id="{765DA4D7-EF4A-46FB-82D4-AFCA17A5361A}"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Pouring water = FREE = from http://commons.wikimedia.org/wiki/File:Stilles_Mineralwasser.jpg</a:t>
            </a:r>
            <a:endParaRPr lang="en-US" dirty="0"/>
          </a:p>
        </p:txBody>
      </p:sp>
      <p:sp>
        <p:nvSpPr>
          <p:cNvPr id="4" name="Slide Number Placeholder 3"/>
          <p:cNvSpPr>
            <a:spLocks noGrp="1"/>
          </p:cNvSpPr>
          <p:nvPr>
            <p:ph type="sldNum" sz="quarter" idx="10"/>
          </p:nvPr>
        </p:nvSpPr>
        <p:spPr/>
        <p:txBody>
          <a:bodyPr/>
          <a:lstStyle/>
          <a:p>
            <a:fld id="{765DA4D7-EF4A-46FB-82D4-AFCA17A5361A}"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Pouring water = FREE = from http://commons.wikimedia.org/wiki/File:Stilles_Mineralwasser.jpg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Modified Water Gauge = FREE = from http://www.sxc.hu/browse.phtml?f=download&amp;id=1126306</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765DA4D7-EF4A-46FB-82D4-AFCA17A5361A}" type="slidenum">
              <a:rPr lang="en-US" smtClean="0"/>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Hungry Jacks = FREE =with credit to http://www.flickr.com/photos/pdra/2279526616/</a:t>
            </a:r>
            <a:endParaRPr lang="en-US" dirty="0"/>
          </a:p>
        </p:txBody>
      </p:sp>
      <p:sp>
        <p:nvSpPr>
          <p:cNvPr id="4" name="Slide Number Placeholder 3"/>
          <p:cNvSpPr>
            <a:spLocks noGrp="1"/>
          </p:cNvSpPr>
          <p:nvPr>
            <p:ph type="sldNum" sz="quarter" idx="10"/>
          </p:nvPr>
        </p:nvSpPr>
        <p:spPr/>
        <p:txBody>
          <a:bodyPr/>
          <a:lstStyle/>
          <a:p>
            <a:fld id="{765DA4D7-EF4A-46FB-82D4-AFCA17A5361A}"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6226801-5C0A-4BD1-BFD7-E63440F13C90}" type="datetimeFigureOut">
              <a:rPr lang="en-US" smtClean="0"/>
              <a:pPr/>
              <a:t>9/2/2012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445C36-3627-42FB-AE33-AC4F6F082EBE}" type="slidenum">
              <a:rPr lang="en-US" smtClean="0"/>
              <a:pPr/>
              <a:t>‹#›</a:t>
            </a:fld>
            <a:endParaRPr lang="en-US"/>
          </a:p>
        </p:txBody>
      </p:sp>
    </p:spTree>
  </p:cSld>
  <p:clrMapOvr>
    <a:masterClrMapping/>
  </p:clrMapOvr>
  <p:transition>
    <p:zoom/>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226801-5C0A-4BD1-BFD7-E63440F13C90}" type="datetimeFigureOut">
              <a:rPr lang="en-US" smtClean="0"/>
              <a:pPr/>
              <a:t>9/2/2012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445C36-3627-42FB-AE33-AC4F6F082EBE}" type="slidenum">
              <a:rPr lang="en-US" smtClean="0"/>
              <a:pPr/>
              <a:t>‹#›</a:t>
            </a:fld>
            <a:endParaRPr lang="en-US"/>
          </a:p>
        </p:txBody>
      </p:sp>
    </p:spTree>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226801-5C0A-4BD1-BFD7-E63440F13C90}" type="datetimeFigureOut">
              <a:rPr lang="en-US" smtClean="0"/>
              <a:pPr/>
              <a:t>9/2/2012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445C36-3627-42FB-AE33-AC4F6F082EBE}" type="slidenum">
              <a:rPr lang="en-US" smtClean="0"/>
              <a:pPr/>
              <a:t>‹#›</a:t>
            </a:fld>
            <a:endParaRPr lang="en-US"/>
          </a:p>
        </p:txBody>
      </p:sp>
    </p:spTree>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076" name="Picture 4"/>
          <p:cNvPicPr>
            <a:picLocks noChangeAspect="1" noChangeArrowheads="1"/>
          </p:cNvPicPr>
          <p:nvPr userDrawn="1"/>
        </p:nvPicPr>
        <p:blipFill>
          <a:blip r:embed="rId2" cstate="print"/>
          <a:srcRect/>
          <a:stretch>
            <a:fillRect/>
          </a:stretch>
        </p:blipFill>
        <p:spPr bwMode="auto">
          <a:xfrm>
            <a:off x="-1" y="0"/>
            <a:ext cx="9153673" cy="6858000"/>
          </a:xfrm>
          <a:prstGeom prst="rect">
            <a:avLst/>
          </a:prstGeom>
          <a:noFill/>
          <a:ln w="9525">
            <a:noFill/>
            <a:miter lim="800000"/>
            <a:headEnd/>
            <a:tailEnd/>
          </a:ln>
          <a:effectLst/>
        </p:spPr>
      </p:pic>
      <p:pic>
        <p:nvPicPr>
          <p:cNvPr id="10" name="Picture 5"/>
          <p:cNvPicPr>
            <a:picLocks noChangeAspect="1" noChangeArrowheads="1"/>
          </p:cNvPicPr>
          <p:nvPr userDrawn="1"/>
        </p:nvPicPr>
        <p:blipFill>
          <a:blip r:embed="rId3" cstate="print"/>
          <a:srcRect/>
          <a:stretch>
            <a:fillRect/>
          </a:stretch>
        </p:blipFill>
        <p:spPr bwMode="auto">
          <a:xfrm>
            <a:off x="0" y="4417"/>
            <a:ext cx="9144000" cy="6850754"/>
          </a:xfrm>
          <a:prstGeom prst="rect">
            <a:avLst/>
          </a:prstGeom>
          <a:noFill/>
          <a:ln w="9525">
            <a:noFill/>
            <a:miter lim="800000"/>
            <a:headEnd/>
            <a:tailEnd/>
          </a:ln>
          <a:effectLst/>
        </p:spPr>
      </p:pic>
      <p:sp>
        <p:nvSpPr>
          <p:cNvPr id="9" name="Rectangle 8"/>
          <p:cNvSpPr/>
          <p:nvPr userDrawn="1"/>
        </p:nvSpPr>
        <p:spPr>
          <a:xfrm>
            <a:off x="0" y="1295400"/>
            <a:ext cx="9144000" cy="2286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8229600" cy="1417638"/>
          </a:xfrm>
        </p:spPr>
        <p:txBody>
          <a:bodyPr/>
          <a:lstStyle>
            <a:lvl1pPr>
              <a:defRPr>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Font typeface="Arial" pitchFamily="34" charset="0"/>
              <a:buNone/>
              <a:defRPr>
                <a:solidFill>
                  <a:schemeClr val="tx1"/>
                </a:solidFill>
                <a:latin typeface="Lucida Sans" pitchFamily="34" charset="0"/>
              </a:defRPr>
            </a:lvl1pPr>
            <a:lvl2pPr>
              <a:buFont typeface="Arial" pitchFamily="34" charset="0"/>
              <a:buNone/>
              <a:defRPr>
                <a:solidFill>
                  <a:schemeClr val="tx1"/>
                </a:solidFill>
                <a:latin typeface="Lucida Sans" pitchFamily="34" charset="0"/>
              </a:defRPr>
            </a:lvl2pPr>
            <a:lvl3pPr>
              <a:buNone/>
              <a:defRPr>
                <a:solidFill>
                  <a:schemeClr val="tx1"/>
                </a:solidFill>
                <a:latin typeface="Lucida Sans" pitchFamily="34" charset="0"/>
              </a:defRPr>
            </a:lvl3pPr>
            <a:lvl4pPr>
              <a:buNone/>
              <a:defRPr>
                <a:solidFill>
                  <a:schemeClr val="tx1"/>
                </a:solidFill>
                <a:latin typeface="Lucida Sans" pitchFamily="34" charset="0"/>
              </a:defRPr>
            </a:lvl4pPr>
            <a:lvl5pPr>
              <a:buNone/>
              <a:defRPr>
                <a:solidFill>
                  <a:schemeClr val="tx1"/>
                </a:solidFill>
                <a:latin typeface="Lucida San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6226801-5C0A-4BD1-BFD7-E63440F13C90}" type="datetimeFigureOut">
              <a:rPr lang="en-US" smtClean="0"/>
              <a:pPr/>
              <a:t>9/2/2012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445C36-3627-42FB-AE33-AC4F6F082EBE}" type="slidenum">
              <a:rPr lang="en-US" smtClean="0"/>
              <a:pPr/>
              <a:t>‹#›</a:t>
            </a:fld>
            <a:endParaRPr lang="en-US"/>
          </a:p>
        </p:txBody>
      </p:sp>
    </p:spTree>
  </p:cSld>
  <p:clrMapOvr>
    <a:masterClrMapping/>
  </p:clrMapOvr>
  <p:transition>
    <p:zoom/>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6226801-5C0A-4BD1-BFD7-E63440F13C90}" type="datetimeFigureOut">
              <a:rPr lang="en-US" smtClean="0"/>
              <a:pPr/>
              <a:t>9/2/2012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445C36-3627-42FB-AE33-AC4F6F082EBE}" type="slidenum">
              <a:rPr lang="en-US" smtClean="0"/>
              <a:pPr/>
              <a:t>‹#›</a:t>
            </a:fld>
            <a:endParaRPr lang="en-US"/>
          </a:p>
        </p:txBody>
      </p:sp>
    </p:spTree>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6226801-5C0A-4BD1-BFD7-E63440F13C90}" type="datetimeFigureOut">
              <a:rPr lang="en-US" smtClean="0"/>
              <a:pPr/>
              <a:t>9/2/2012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445C36-3627-42FB-AE33-AC4F6F082EBE}" type="slidenum">
              <a:rPr lang="en-US" smtClean="0"/>
              <a:pPr/>
              <a:t>‹#›</a:t>
            </a:fld>
            <a:endParaRPr lang="en-US"/>
          </a:p>
        </p:txBody>
      </p:sp>
    </p:spTree>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6226801-5C0A-4BD1-BFD7-E63440F13C90}" type="datetimeFigureOut">
              <a:rPr lang="en-US" smtClean="0"/>
              <a:pPr/>
              <a:t>9/2/2012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445C36-3627-42FB-AE33-AC4F6F082EBE}" type="slidenum">
              <a:rPr lang="en-US" smtClean="0"/>
              <a:pPr/>
              <a:t>‹#›</a:t>
            </a:fld>
            <a:endParaRPr lang="en-US"/>
          </a:p>
        </p:txBody>
      </p:sp>
    </p:spTree>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6226801-5C0A-4BD1-BFD7-E63440F13C90}" type="datetimeFigureOut">
              <a:rPr lang="en-US" smtClean="0"/>
              <a:pPr/>
              <a:t>9/2/2012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445C36-3627-42FB-AE33-AC4F6F082EBE}" type="slidenum">
              <a:rPr lang="en-US" smtClean="0"/>
              <a:pPr/>
              <a:t>‹#›</a:t>
            </a:fld>
            <a:endParaRPr lang="en-US"/>
          </a:p>
        </p:txBody>
      </p:sp>
    </p:spTree>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226801-5C0A-4BD1-BFD7-E63440F13C90}" type="datetimeFigureOut">
              <a:rPr lang="en-US" smtClean="0"/>
              <a:pPr/>
              <a:t>9/2/2012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445C36-3627-42FB-AE33-AC4F6F082EBE}" type="slidenum">
              <a:rPr lang="en-US" smtClean="0"/>
              <a:pPr/>
              <a:t>‹#›</a:t>
            </a:fld>
            <a:endParaRPr lang="en-US"/>
          </a:p>
        </p:txBody>
      </p:sp>
    </p:spTree>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226801-5C0A-4BD1-BFD7-E63440F13C90}" type="datetimeFigureOut">
              <a:rPr lang="en-US" smtClean="0"/>
              <a:pPr/>
              <a:t>9/2/2012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445C36-3627-42FB-AE33-AC4F6F082EBE}" type="slidenum">
              <a:rPr lang="en-US" smtClean="0"/>
              <a:pPr/>
              <a:t>‹#›</a:t>
            </a:fld>
            <a:endParaRPr lang="en-US"/>
          </a:p>
        </p:txBody>
      </p:sp>
    </p:spTree>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226801-5C0A-4BD1-BFD7-E63440F13C90}" type="datetimeFigureOut">
              <a:rPr lang="en-US" smtClean="0"/>
              <a:pPr/>
              <a:t>9/2/2012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445C36-3627-42FB-AE33-AC4F6F082EBE}" type="slidenum">
              <a:rPr lang="en-US" smtClean="0"/>
              <a:pPr/>
              <a:t>‹#›</a:t>
            </a:fld>
            <a:endParaRPr lang="en-US"/>
          </a:p>
        </p:txBody>
      </p:sp>
    </p:spTree>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5"/>
          <p:cNvPicPr>
            <a:picLocks noChangeAspect="1" noChangeArrowheads="1"/>
          </p:cNvPicPr>
          <p:nvPr userDrawn="1"/>
        </p:nvPicPr>
        <p:blipFill>
          <a:blip r:embed="rId13" cstate="print"/>
          <a:srcRect/>
          <a:stretch>
            <a:fillRect/>
          </a:stretch>
        </p:blipFill>
        <p:spPr bwMode="auto">
          <a:xfrm>
            <a:off x="0" y="4417"/>
            <a:ext cx="9144000" cy="6850754"/>
          </a:xfrm>
          <a:prstGeom prst="rect">
            <a:avLst/>
          </a:prstGeom>
          <a:noFill/>
          <a:ln w="9525">
            <a:noFill/>
            <a:miter lim="800000"/>
            <a:headEnd/>
            <a:tailEnd/>
          </a:ln>
          <a:effectLst/>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226801-5C0A-4BD1-BFD7-E63440F13C90}" type="datetimeFigureOut">
              <a:rPr lang="en-US" smtClean="0"/>
              <a:pPr/>
              <a:t>9/2/2012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445C36-3627-42FB-AE33-AC4F6F082EB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zoom/>
  </p:transition>
  <p:txStyles>
    <p:titleStyle>
      <a:lvl1pPr algn="ctr" defTabSz="914400" rtl="0" eaLnBrk="1" latinLnBrk="0" hangingPunct="1">
        <a:spcBef>
          <a:spcPct val="0"/>
        </a:spcBef>
        <a:buNone/>
        <a:defRPr sz="5400" b="1" kern="1200">
          <a:solidFill>
            <a:schemeClr val="bg1"/>
          </a:solidFill>
          <a:effectLst>
            <a:outerShdw blurRad="38100" dist="38100" dir="2700000" algn="tl">
              <a:srgbClr val="000000">
                <a:alpha val="43137"/>
              </a:srgbClr>
            </a:outerShdw>
          </a:effectLst>
          <a:latin typeface="Lucida Sans Unicode" pitchFamily="34" charset="0"/>
          <a:ea typeface="+mj-ea"/>
          <a:cs typeface="Lucida Sans Unicode" pitchFamily="34" charset="0"/>
        </a:defRPr>
      </a:lvl1pPr>
    </p:titleStyle>
    <p:bodyStyle>
      <a:lvl1pPr marL="342900" indent="-342900" algn="l" defTabSz="914400" rtl="0" eaLnBrk="1" latinLnBrk="0" hangingPunct="1">
        <a:spcBef>
          <a:spcPct val="20000"/>
        </a:spcBef>
        <a:buFont typeface="Arial" pitchFamily="34" charset="0"/>
        <a:buChar char="•"/>
        <a:defRPr sz="3600" b="1" kern="120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itchFamily="34" charset="0"/>
        <a:buChar char="–"/>
        <a:defRPr sz="3600" b="1" kern="1200">
          <a:solidFill>
            <a:schemeClr val="bg1"/>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spcBef>
          <a:spcPct val="20000"/>
        </a:spcBef>
        <a:buFont typeface="Arial" pitchFamily="34" charset="0"/>
        <a:buChar char="•"/>
        <a:defRPr sz="3600" b="1" kern="1200">
          <a:solidFill>
            <a:schemeClr val="bg1"/>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spcBef>
          <a:spcPct val="20000"/>
        </a:spcBef>
        <a:buFont typeface="Arial" pitchFamily="34" charset="0"/>
        <a:buChar char="–"/>
        <a:defRPr sz="3600" b="1" kern="1200">
          <a:solidFill>
            <a:schemeClr val="bg1"/>
          </a:solidFill>
          <a:effectLst>
            <a:outerShdw blurRad="38100" dist="38100" dir="2700000" algn="tl">
              <a:srgbClr val="000000">
                <a:alpha val="43137"/>
              </a:srgbClr>
            </a:outerShdw>
          </a:effectLst>
          <a:latin typeface="+mn-lt"/>
          <a:ea typeface="+mn-ea"/>
          <a:cs typeface="+mn-cs"/>
        </a:defRPr>
      </a:lvl4pPr>
      <a:lvl5pPr marL="2057400" indent="-228600" algn="l" defTabSz="914400" rtl="0" eaLnBrk="1" latinLnBrk="0" hangingPunct="1">
        <a:spcBef>
          <a:spcPct val="20000"/>
        </a:spcBef>
        <a:buFont typeface="Arial" pitchFamily="34" charset="0"/>
        <a:buChar char="»"/>
        <a:defRPr sz="3600" b="1"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4"/>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2051" name="Rectangle 6"/>
          <p:cNvSpPr>
            <a:spLocks noChangeArrowheads="1"/>
          </p:cNvSpPr>
          <p:nvPr/>
        </p:nvSpPr>
        <p:spPr bwMode="auto">
          <a:xfrm>
            <a:off x="863600" y="3117850"/>
            <a:ext cx="7416800" cy="4016375"/>
          </a:xfrm>
          <a:prstGeom prst="rect">
            <a:avLst/>
          </a:prstGeom>
          <a:noFill/>
          <a:ln w="9525">
            <a:noFill/>
            <a:miter lim="800000"/>
            <a:headEnd/>
            <a:tailEnd/>
          </a:ln>
        </p:spPr>
        <p:txBody>
          <a:bodyPr>
            <a:spAutoFit/>
          </a:bodyPr>
          <a:lstStyle/>
          <a:p>
            <a:pPr algn="ctr"/>
            <a:r>
              <a:rPr lang="en-US" sz="5400" b="1" dirty="0" smtClean="0">
                <a:solidFill>
                  <a:schemeClr val="bg1"/>
                </a:solidFill>
              </a:rPr>
              <a:t>Haggai 1:1-15</a:t>
            </a:r>
            <a:endParaRPr lang="en-US" sz="5400" b="1" dirty="0">
              <a:solidFill>
                <a:schemeClr val="bg1"/>
              </a:solidFill>
            </a:endParaRPr>
          </a:p>
          <a:p>
            <a:pPr algn="ctr"/>
            <a:r>
              <a:rPr lang="en-US" sz="4000" b="1" dirty="0" smtClean="0">
                <a:solidFill>
                  <a:schemeClr val="bg1"/>
                </a:solidFill>
              </a:rPr>
              <a:t>“When Times are Tough”</a:t>
            </a:r>
            <a:endParaRPr lang="en-US" sz="4000" b="1" dirty="0">
              <a:solidFill>
                <a:schemeClr val="bg1"/>
              </a:solidFill>
            </a:endParaRPr>
          </a:p>
          <a:p>
            <a:pPr algn="ctr"/>
            <a:r>
              <a:rPr lang="en-US" sz="1400" b="1" dirty="0">
                <a:solidFill>
                  <a:schemeClr val="bg1"/>
                </a:solidFill>
              </a:rPr>
              <a:t>www.BiblePoint.com</a:t>
            </a:r>
          </a:p>
          <a:p>
            <a:pPr algn="ctr"/>
            <a:r>
              <a:rPr lang="en-US" sz="1400" b="1" dirty="0">
                <a:solidFill>
                  <a:schemeClr val="bg1"/>
                </a:solidFill>
              </a:rPr>
              <a:t>2011 © Single Initiative LLC</a:t>
            </a:r>
          </a:p>
          <a:p>
            <a:pPr algn="ctr"/>
            <a:endParaRPr lang="en-US" sz="1400" b="1" dirty="0">
              <a:solidFill>
                <a:schemeClr val="bg1"/>
              </a:solidFill>
            </a:endParaRPr>
          </a:p>
          <a:p>
            <a:pPr algn="ctr"/>
            <a:r>
              <a:rPr lang="en-US" sz="1400" b="1" dirty="0">
                <a:solidFill>
                  <a:schemeClr val="bg1"/>
                </a:solidFill>
              </a:rPr>
              <a:t>This lesson and graphics by:</a:t>
            </a:r>
            <a:br>
              <a:rPr lang="en-US" sz="1400" b="1" dirty="0">
                <a:solidFill>
                  <a:schemeClr val="bg1"/>
                </a:solidFill>
              </a:rPr>
            </a:br>
            <a:r>
              <a:rPr lang="en-US" sz="1400" b="1" dirty="0">
                <a:solidFill>
                  <a:schemeClr val="bg1"/>
                </a:solidFill>
              </a:rPr>
              <a:t> D. L. Henderson, </a:t>
            </a:r>
            <a:r>
              <a:rPr lang="en-US" sz="1400" b="1" dirty="0" err="1">
                <a:solidFill>
                  <a:schemeClr val="bg1"/>
                </a:solidFill>
              </a:rPr>
              <a:t>D.Min</a:t>
            </a:r>
            <a:r>
              <a:rPr lang="en-US" sz="1400" b="1" dirty="0">
                <a:solidFill>
                  <a:schemeClr val="bg1"/>
                </a:solidFill>
              </a:rPr>
              <a:t>.</a:t>
            </a:r>
            <a:endParaRPr lang="en-US" sz="900" b="1" dirty="0">
              <a:solidFill>
                <a:schemeClr val="bg1"/>
              </a:solidFill>
            </a:endParaRPr>
          </a:p>
          <a:p>
            <a:pPr algn="ctr"/>
            <a:endParaRPr lang="en-US" sz="900" b="1" dirty="0">
              <a:solidFill>
                <a:schemeClr val="bg1"/>
              </a:solidFill>
            </a:endParaRPr>
          </a:p>
          <a:p>
            <a:pPr algn="ctr"/>
            <a:r>
              <a:rPr lang="en-US" sz="1400" b="1" dirty="0">
                <a:solidFill>
                  <a:schemeClr val="bg1"/>
                </a:solidFill>
              </a:rPr>
              <a:t>User License required to alter this presentation.</a:t>
            </a:r>
          </a:p>
          <a:p>
            <a:pPr algn="ctr"/>
            <a:r>
              <a:rPr lang="en-US" sz="1400" b="1" dirty="0">
                <a:solidFill>
                  <a:schemeClr val="bg1"/>
                </a:solidFill>
              </a:rPr>
              <a:t>Contact dh@biblepoint.com</a:t>
            </a:r>
          </a:p>
          <a:p>
            <a:pPr algn="ctr"/>
            <a:r>
              <a:rPr lang="en-US" sz="1400" b="1" dirty="0">
                <a:solidFill>
                  <a:schemeClr val="bg1"/>
                </a:solidFill>
              </a:rPr>
              <a:t>Copyright©2011</a:t>
            </a:r>
            <a:endParaRPr lang="en-US" sz="4000" b="1" dirty="0">
              <a:solidFill>
                <a:schemeClr val="bg1"/>
              </a:solidFill>
            </a:endParaRPr>
          </a:p>
          <a:p>
            <a:pPr algn="ctr"/>
            <a:endParaRPr lang="en-US" sz="4000" b="1" dirty="0">
              <a:solidFill>
                <a:schemeClr val="bg1"/>
              </a:solidFill>
            </a:endParaRPr>
          </a:p>
        </p:txBody>
      </p:sp>
      <p:pic>
        <p:nvPicPr>
          <p:cNvPr id="2052" name="Picture 2"/>
          <p:cNvPicPr>
            <a:picLocks noChangeAspect="1" noChangeArrowheads="1"/>
          </p:cNvPicPr>
          <p:nvPr/>
        </p:nvPicPr>
        <p:blipFill>
          <a:blip r:embed="rId3" cstate="print"/>
          <a:srcRect/>
          <a:stretch>
            <a:fillRect/>
          </a:stretch>
        </p:blipFill>
        <p:spPr bwMode="auto">
          <a:xfrm>
            <a:off x="1947863" y="625475"/>
            <a:ext cx="5246687" cy="2417763"/>
          </a:xfrm>
          <a:prstGeom prst="rect">
            <a:avLst/>
          </a:prstGeom>
          <a:noFill/>
          <a:ln w="9525">
            <a:noFill/>
            <a:miter lim="800000"/>
            <a:headEnd/>
            <a:tailEnd/>
          </a:ln>
        </p:spPr>
      </p:pic>
    </p:spTree>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295400"/>
            <a:ext cx="9144000" cy="10668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417638"/>
          </a:xfrm>
        </p:spPr>
        <p:txBody>
          <a:bodyPr/>
          <a:lstStyle/>
          <a:p>
            <a:r>
              <a:rPr lang="en-US" dirty="0" smtClean="0"/>
              <a:t>Consider what was happening:</a:t>
            </a:r>
            <a:endParaRPr lang="en-US" dirty="0"/>
          </a:p>
        </p:txBody>
      </p:sp>
      <p:sp>
        <p:nvSpPr>
          <p:cNvPr id="3" name="Content Placeholder 2"/>
          <p:cNvSpPr>
            <a:spLocks noGrp="1"/>
          </p:cNvSpPr>
          <p:nvPr>
            <p:ph idx="1"/>
          </p:nvPr>
        </p:nvSpPr>
        <p:spPr>
          <a:xfrm>
            <a:off x="304800" y="1600200"/>
            <a:ext cx="8686800" cy="4525963"/>
          </a:xfrm>
        </p:spPr>
        <p:txBody>
          <a:bodyPr/>
          <a:lstStyle/>
          <a:p>
            <a:r>
              <a:rPr lang="en-US" dirty="0" smtClean="0">
                <a:solidFill>
                  <a:schemeClr val="bg1"/>
                </a:solidFill>
              </a:rPr>
              <a:t>You drink, but never have your fill. </a:t>
            </a:r>
            <a:r>
              <a:rPr lang="en-US" dirty="0" smtClean="0"/>
              <a:t>…</a:t>
            </a:r>
            <a:endParaRPr lang="en-US" dirty="0"/>
          </a:p>
        </p:txBody>
      </p:sp>
      <p:pic>
        <p:nvPicPr>
          <p:cNvPr id="7" name="Picture 2"/>
          <p:cNvPicPr>
            <a:picLocks noChangeAspect="1" noChangeArrowheads="1"/>
          </p:cNvPicPr>
          <p:nvPr/>
        </p:nvPicPr>
        <p:blipFill>
          <a:blip r:embed="rId3" cstate="print"/>
          <a:srcRect b="18325"/>
          <a:stretch>
            <a:fillRect/>
          </a:stretch>
        </p:blipFill>
        <p:spPr bwMode="auto">
          <a:xfrm>
            <a:off x="0" y="2133599"/>
            <a:ext cx="4267200" cy="4724401"/>
          </a:xfrm>
          <a:prstGeom prst="rect">
            <a:avLst/>
          </a:prstGeom>
          <a:noFill/>
          <a:ln w="9525">
            <a:noFill/>
            <a:miter lim="800000"/>
            <a:headEnd/>
            <a:tailEnd/>
          </a:ln>
          <a:effectLst/>
        </p:spPr>
      </p:pic>
      <p:pic>
        <p:nvPicPr>
          <p:cNvPr id="3075" name="Picture 3"/>
          <p:cNvPicPr>
            <a:picLocks noChangeAspect="1" noChangeArrowheads="1"/>
          </p:cNvPicPr>
          <p:nvPr/>
        </p:nvPicPr>
        <p:blipFill>
          <a:blip r:embed="rId4" cstate="print"/>
          <a:srcRect/>
          <a:stretch>
            <a:fillRect/>
          </a:stretch>
        </p:blipFill>
        <p:spPr bwMode="auto">
          <a:xfrm>
            <a:off x="4572000" y="2438400"/>
            <a:ext cx="3862789" cy="3856038"/>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l="16185" b="11722"/>
          <a:stretch>
            <a:fillRect/>
          </a:stretch>
        </p:blipFill>
        <p:spPr bwMode="auto">
          <a:xfrm>
            <a:off x="0" y="1295400"/>
            <a:ext cx="5524500" cy="5562600"/>
          </a:xfrm>
          <a:prstGeom prst="rect">
            <a:avLst/>
          </a:prstGeom>
          <a:noFill/>
          <a:ln w="9525">
            <a:noFill/>
            <a:miter lim="800000"/>
            <a:headEnd/>
            <a:tailEnd/>
          </a:ln>
          <a:effectLst/>
        </p:spPr>
      </p:pic>
      <p:sp>
        <p:nvSpPr>
          <p:cNvPr id="9" name="Rectangle 8"/>
          <p:cNvSpPr/>
          <p:nvPr/>
        </p:nvSpPr>
        <p:spPr>
          <a:xfrm>
            <a:off x="0" y="1295400"/>
            <a:ext cx="9144000" cy="10668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417638"/>
          </a:xfrm>
        </p:spPr>
        <p:txBody>
          <a:bodyPr/>
          <a:lstStyle/>
          <a:p>
            <a:r>
              <a:rPr lang="en-US" dirty="0" smtClean="0"/>
              <a:t>Consider what was happening:</a:t>
            </a:r>
            <a:endParaRPr lang="en-US" dirty="0"/>
          </a:p>
        </p:txBody>
      </p:sp>
      <p:sp>
        <p:nvSpPr>
          <p:cNvPr id="3" name="Content Placeholder 2"/>
          <p:cNvSpPr>
            <a:spLocks noGrp="1"/>
          </p:cNvSpPr>
          <p:nvPr>
            <p:ph idx="1"/>
          </p:nvPr>
        </p:nvSpPr>
        <p:spPr/>
        <p:txBody>
          <a:bodyPr/>
          <a:lstStyle/>
          <a:p>
            <a:r>
              <a:rPr lang="en-US" dirty="0" smtClean="0">
                <a:solidFill>
                  <a:schemeClr val="bg1"/>
                </a:solidFill>
              </a:rPr>
              <a:t>You eat, </a:t>
            </a:r>
            <a:r>
              <a:rPr lang="en-US" dirty="0" smtClean="0"/>
              <a:t>…</a:t>
            </a:r>
            <a:endParaRPr lang="en-US" dirty="0"/>
          </a:p>
        </p:txBody>
      </p:sp>
    </p:spTree>
  </p:cSld>
  <p:clrMapOvr>
    <a:masterClrMapping/>
  </p:clrMapOvr>
  <p:transition>
    <p:zo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l="16185" b="11722"/>
          <a:stretch>
            <a:fillRect/>
          </a:stretch>
        </p:blipFill>
        <p:spPr bwMode="auto">
          <a:xfrm>
            <a:off x="0" y="1295400"/>
            <a:ext cx="5524500" cy="5562600"/>
          </a:xfrm>
          <a:prstGeom prst="rect">
            <a:avLst/>
          </a:prstGeom>
          <a:noFill/>
          <a:ln w="9525">
            <a:noFill/>
            <a:miter lim="800000"/>
            <a:headEnd/>
            <a:tailEnd/>
          </a:ln>
          <a:effectLst/>
        </p:spPr>
      </p:pic>
      <p:sp>
        <p:nvSpPr>
          <p:cNvPr id="8" name="Rectangle 7"/>
          <p:cNvSpPr/>
          <p:nvPr/>
        </p:nvSpPr>
        <p:spPr>
          <a:xfrm>
            <a:off x="0" y="1295400"/>
            <a:ext cx="9144000" cy="10668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417638"/>
          </a:xfrm>
        </p:spPr>
        <p:txBody>
          <a:bodyPr/>
          <a:lstStyle/>
          <a:p>
            <a:r>
              <a:rPr lang="en-US" dirty="0" smtClean="0"/>
              <a:t>Consider what was happening:</a:t>
            </a:r>
            <a:endParaRPr lang="en-US" dirty="0"/>
          </a:p>
        </p:txBody>
      </p:sp>
      <p:sp>
        <p:nvSpPr>
          <p:cNvPr id="3" name="Content Placeholder 2"/>
          <p:cNvSpPr>
            <a:spLocks noGrp="1"/>
          </p:cNvSpPr>
          <p:nvPr>
            <p:ph idx="1"/>
          </p:nvPr>
        </p:nvSpPr>
        <p:spPr/>
        <p:txBody>
          <a:bodyPr/>
          <a:lstStyle/>
          <a:p>
            <a:r>
              <a:rPr lang="en-US" dirty="0" smtClean="0">
                <a:solidFill>
                  <a:schemeClr val="bg1"/>
                </a:solidFill>
              </a:rPr>
              <a:t>You eat, but never have enough. </a:t>
            </a:r>
            <a:endParaRPr lang="en-US" dirty="0"/>
          </a:p>
        </p:txBody>
      </p:sp>
      <p:pic>
        <p:nvPicPr>
          <p:cNvPr id="5123" name="Picture 3"/>
          <p:cNvPicPr>
            <a:picLocks noChangeAspect="1" noChangeArrowheads="1"/>
          </p:cNvPicPr>
          <p:nvPr/>
        </p:nvPicPr>
        <p:blipFill>
          <a:blip r:embed="rId4" cstate="print"/>
          <a:srcRect r="5140" b="7017"/>
          <a:stretch>
            <a:fillRect/>
          </a:stretch>
        </p:blipFill>
        <p:spPr bwMode="auto">
          <a:xfrm>
            <a:off x="5105400" y="2819400"/>
            <a:ext cx="4038600" cy="40386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b="30026"/>
          <a:stretch>
            <a:fillRect/>
          </a:stretch>
        </p:blipFill>
        <p:spPr bwMode="auto">
          <a:xfrm>
            <a:off x="0" y="2059700"/>
            <a:ext cx="4572000" cy="4798300"/>
          </a:xfrm>
          <a:prstGeom prst="rect">
            <a:avLst/>
          </a:prstGeom>
          <a:noFill/>
          <a:ln w="9525">
            <a:noFill/>
            <a:miter lim="800000"/>
            <a:headEnd/>
            <a:tailEnd/>
          </a:ln>
          <a:effectLst/>
        </p:spPr>
      </p:pic>
      <p:sp>
        <p:nvSpPr>
          <p:cNvPr id="10" name="Rectangle 9"/>
          <p:cNvSpPr/>
          <p:nvPr/>
        </p:nvSpPr>
        <p:spPr>
          <a:xfrm>
            <a:off x="0" y="1295400"/>
            <a:ext cx="9144000" cy="10668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417638"/>
          </a:xfrm>
        </p:spPr>
        <p:txBody>
          <a:bodyPr/>
          <a:lstStyle/>
          <a:p>
            <a:r>
              <a:rPr lang="en-US" dirty="0" smtClean="0"/>
              <a:t>Consider what was happening:</a:t>
            </a:r>
            <a:endParaRPr lang="en-US" dirty="0"/>
          </a:p>
        </p:txBody>
      </p:sp>
      <p:sp>
        <p:nvSpPr>
          <p:cNvPr id="3" name="Content Placeholder 2"/>
          <p:cNvSpPr>
            <a:spLocks noGrp="1"/>
          </p:cNvSpPr>
          <p:nvPr>
            <p:ph idx="1"/>
          </p:nvPr>
        </p:nvSpPr>
        <p:spPr>
          <a:xfrm>
            <a:off x="76200" y="1600200"/>
            <a:ext cx="9144000" cy="4525963"/>
          </a:xfrm>
        </p:spPr>
        <p:txBody>
          <a:bodyPr/>
          <a:lstStyle/>
          <a:p>
            <a:r>
              <a:rPr lang="en-US" dirty="0" smtClean="0">
                <a:solidFill>
                  <a:schemeClr val="bg1"/>
                </a:solidFill>
              </a:rPr>
              <a:t>You put on </a:t>
            </a:r>
            <a:r>
              <a:rPr lang="en-US" smtClean="0">
                <a:solidFill>
                  <a:schemeClr val="bg1"/>
                </a:solidFill>
              </a:rPr>
              <a:t>clothes, </a:t>
            </a:r>
            <a:endParaRPr lang="en-US" dirty="0">
              <a:solidFill>
                <a:schemeClr val="bg1"/>
              </a:solidFill>
            </a:endParaRPr>
          </a:p>
        </p:txBody>
      </p:sp>
    </p:spTree>
  </p:cSld>
  <p:clrMapOvr>
    <a:masterClrMapping/>
  </p:clrMapOvr>
  <p:transition>
    <p:zo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b="30026"/>
          <a:stretch>
            <a:fillRect/>
          </a:stretch>
        </p:blipFill>
        <p:spPr bwMode="auto">
          <a:xfrm>
            <a:off x="0" y="2059700"/>
            <a:ext cx="4572000" cy="4798300"/>
          </a:xfrm>
          <a:prstGeom prst="rect">
            <a:avLst/>
          </a:prstGeom>
          <a:noFill/>
          <a:ln w="9525">
            <a:noFill/>
            <a:miter lim="800000"/>
            <a:headEnd/>
            <a:tailEnd/>
          </a:ln>
          <a:effectLst/>
        </p:spPr>
      </p:pic>
      <p:sp>
        <p:nvSpPr>
          <p:cNvPr id="10" name="Rectangle 9"/>
          <p:cNvSpPr/>
          <p:nvPr/>
        </p:nvSpPr>
        <p:spPr>
          <a:xfrm>
            <a:off x="0" y="1295400"/>
            <a:ext cx="9144000" cy="10668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417638"/>
          </a:xfrm>
        </p:spPr>
        <p:txBody>
          <a:bodyPr/>
          <a:lstStyle/>
          <a:p>
            <a:r>
              <a:rPr lang="en-US" dirty="0" smtClean="0"/>
              <a:t>Consider what was happening:</a:t>
            </a:r>
            <a:endParaRPr lang="en-US" dirty="0"/>
          </a:p>
        </p:txBody>
      </p:sp>
      <p:sp>
        <p:nvSpPr>
          <p:cNvPr id="3" name="Content Placeholder 2"/>
          <p:cNvSpPr>
            <a:spLocks noGrp="1"/>
          </p:cNvSpPr>
          <p:nvPr>
            <p:ph idx="1"/>
          </p:nvPr>
        </p:nvSpPr>
        <p:spPr>
          <a:xfrm>
            <a:off x="76200" y="1600200"/>
            <a:ext cx="9144000" cy="4525963"/>
          </a:xfrm>
        </p:spPr>
        <p:txBody>
          <a:bodyPr/>
          <a:lstStyle/>
          <a:p>
            <a:r>
              <a:rPr lang="en-US" dirty="0" smtClean="0">
                <a:solidFill>
                  <a:schemeClr val="bg1"/>
                </a:solidFill>
              </a:rPr>
              <a:t>You put on clothes, but are not warm. </a:t>
            </a:r>
            <a:endParaRPr lang="en-US" dirty="0">
              <a:solidFill>
                <a:schemeClr val="bg1"/>
              </a:solidFill>
            </a:endParaRPr>
          </a:p>
        </p:txBody>
      </p:sp>
      <p:pic>
        <p:nvPicPr>
          <p:cNvPr id="7171" name="Picture 3"/>
          <p:cNvPicPr>
            <a:picLocks noChangeAspect="1" noChangeArrowheads="1"/>
          </p:cNvPicPr>
          <p:nvPr/>
        </p:nvPicPr>
        <p:blipFill>
          <a:blip r:embed="rId4" cstate="print"/>
          <a:srcRect/>
          <a:stretch>
            <a:fillRect/>
          </a:stretch>
        </p:blipFill>
        <p:spPr bwMode="auto">
          <a:xfrm>
            <a:off x="5410200" y="957262"/>
            <a:ext cx="2247900" cy="5900738"/>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295400"/>
            <a:ext cx="9144000" cy="10668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417638"/>
          </a:xfrm>
        </p:spPr>
        <p:txBody>
          <a:bodyPr/>
          <a:lstStyle/>
          <a:p>
            <a:r>
              <a:rPr lang="en-US" dirty="0" smtClean="0"/>
              <a:t>Consider what was happening:</a:t>
            </a:r>
            <a:endParaRPr lang="en-US" dirty="0"/>
          </a:p>
        </p:txBody>
      </p:sp>
      <p:sp>
        <p:nvSpPr>
          <p:cNvPr id="17" name="Content Placeholder 2"/>
          <p:cNvSpPr txBox="1">
            <a:spLocks/>
          </p:cNvSpPr>
          <p:nvPr/>
        </p:nvSpPr>
        <p:spPr>
          <a:xfrm>
            <a:off x="76200" y="1219201"/>
            <a:ext cx="9067800" cy="1371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Lucida Sans" pitchFamily="34" charset="0"/>
                <a:ea typeface="+mn-ea"/>
                <a:cs typeface="+mn-cs"/>
              </a:rPr>
              <a:t>You earn wages,</a:t>
            </a:r>
            <a:r>
              <a:rPr kumimoji="0" lang="en-US" sz="3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Lucida Sans" pitchFamily="34" charset="0"/>
                <a:ea typeface="+mn-ea"/>
                <a:cs typeface="+mn-cs"/>
              </a:rPr>
              <a:t> </a:t>
            </a:r>
            <a:endParaRPr kumimoji="0" lang="en-US"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Lucida Sans" pitchFamily="34" charset="0"/>
              <a:ea typeface="+mn-ea"/>
              <a:cs typeface="+mn-cs"/>
            </a:endParaRPr>
          </a:p>
        </p:txBody>
      </p:sp>
      <p:pic>
        <p:nvPicPr>
          <p:cNvPr id="6" name="Picture 8" descr="ten_dollar_bill"/>
          <p:cNvPicPr>
            <a:picLocks noChangeAspect="1" noChangeArrowheads="1"/>
          </p:cNvPicPr>
          <p:nvPr/>
        </p:nvPicPr>
        <p:blipFill>
          <a:blip r:embed="rId3" cstate="print"/>
          <a:srcRect r="39046"/>
          <a:stretch>
            <a:fillRect/>
          </a:stretch>
        </p:blipFill>
        <p:spPr bwMode="auto">
          <a:xfrm rot="4505175">
            <a:off x="262055" y="3782029"/>
            <a:ext cx="4108657" cy="2753704"/>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cstate="print"/>
          <a:srcRect/>
          <a:stretch>
            <a:fillRect/>
          </a:stretch>
        </p:blipFill>
        <p:spPr bwMode="auto">
          <a:xfrm>
            <a:off x="3810001" y="409233"/>
            <a:ext cx="5334000" cy="6767855"/>
          </a:xfrm>
          <a:prstGeom prst="rect">
            <a:avLst/>
          </a:prstGeom>
          <a:noFill/>
          <a:ln w="9525">
            <a:noFill/>
            <a:miter lim="800000"/>
            <a:headEnd/>
            <a:tailEnd/>
          </a:ln>
          <a:effectLst/>
        </p:spPr>
      </p:pic>
      <p:sp>
        <p:nvSpPr>
          <p:cNvPr id="10" name="Rectangle 9"/>
          <p:cNvSpPr/>
          <p:nvPr/>
        </p:nvSpPr>
        <p:spPr>
          <a:xfrm>
            <a:off x="0" y="1295400"/>
            <a:ext cx="9144000" cy="10668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417638"/>
          </a:xfrm>
        </p:spPr>
        <p:txBody>
          <a:bodyPr/>
          <a:lstStyle/>
          <a:p>
            <a:r>
              <a:rPr lang="en-US" dirty="0" smtClean="0"/>
              <a:t>Consider what was happening:</a:t>
            </a:r>
            <a:endParaRPr lang="en-US" dirty="0"/>
          </a:p>
        </p:txBody>
      </p:sp>
      <p:sp>
        <p:nvSpPr>
          <p:cNvPr id="3" name="Content Placeholder 2"/>
          <p:cNvSpPr>
            <a:spLocks noGrp="1"/>
          </p:cNvSpPr>
          <p:nvPr>
            <p:ph idx="1"/>
          </p:nvPr>
        </p:nvSpPr>
        <p:spPr>
          <a:xfrm>
            <a:off x="76200" y="1219200"/>
            <a:ext cx="9144000" cy="4906963"/>
          </a:xfrm>
        </p:spPr>
        <p:txBody>
          <a:bodyPr/>
          <a:lstStyle/>
          <a:p>
            <a:r>
              <a:rPr lang="en-US" dirty="0" smtClean="0">
                <a:solidFill>
                  <a:schemeClr val="bg1"/>
                </a:solidFill>
              </a:rPr>
              <a:t>You earn wages,</a:t>
            </a:r>
            <a:r>
              <a:rPr lang="en-US" dirty="0" smtClean="0"/>
              <a:t> </a:t>
            </a:r>
            <a:r>
              <a:rPr lang="en-US" dirty="0" smtClean="0">
                <a:solidFill>
                  <a:schemeClr val="bg1"/>
                </a:solidFill>
              </a:rPr>
              <a:t>only to put them in </a:t>
            </a:r>
            <a:br>
              <a:rPr lang="en-US" dirty="0" smtClean="0">
                <a:solidFill>
                  <a:schemeClr val="bg1"/>
                </a:solidFill>
              </a:rPr>
            </a:br>
            <a:r>
              <a:rPr lang="en-US" dirty="0" smtClean="0">
                <a:solidFill>
                  <a:schemeClr val="bg1"/>
                </a:solidFill>
              </a:rPr>
              <a:t>a purse with holes in it."</a:t>
            </a:r>
            <a:endParaRPr lang="en-US" dirty="0">
              <a:solidFill>
                <a:schemeClr val="bg1"/>
              </a:solidFill>
            </a:endParaRPr>
          </a:p>
        </p:txBody>
      </p:sp>
      <p:pic>
        <p:nvPicPr>
          <p:cNvPr id="9" name="Picture 8" descr="ten_dollar_bill"/>
          <p:cNvPicPr>
            <a:picLocks noChangeAspect="1" noChangeArrowheads="1"/>
          </p:cNvPicPr>
          <p:nvPr/>
        </p:nvPicPr>
        <p:blipFill>
          <a:blip r:embed="rId4" cstate="print"/>
          <a:srcRect r="39046"/>
          <a:stretch>
            <a:fillRect/>
          </a:stretch>
        </p:blipFill>
        <p:spPr bwMode="auto">
          <a:xfrm rot="4505175">
            <a:off x="262055" y="3782029"/>
            <a:ext cx="4108657" cy="2753704"/>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Consider what’s happening:</a:t>
            </a:r>
            <a:endParaRPr lang="en-US" dirty="0"/>
          </a:p>
        </p:txBody>
      </p:sp>
      <p:sp>
        <p:nvSpPr>
          <p:cNvPr id="3" name="Content Placeholder 2"/>
          <p:cNvSpPr>
            <a:spLocks noGrp="1"/>
          </p:cNvSpPr>
          <p:nvPr>
            <p:ph idx="1"/>
          </p:nvPr>
        </p:nvSpPr>
        <p:spPr>
          <a:xfrm>
            <a:off x="457200" y="1600200"/>
            <a:ext cx="8305800" cy="4800600"/>
          </a:xfrm>
        </p:spPr>
        <p:txBody>
          <a:bodyPr/>
          <a:lstStyle/>
          <a:p>
            <a:endParaRPr lang="en-US" dirty="0">
              <a:solidFill>
                <a:schemeClr val="bg1"/>
              </a:solidFill>
            </a:endParaRPr>
          </a:p>
        </p:txBody>
      </p:sp>
      <p:pic>
        <p:nvPicPr>
          <p:cNvPr id="8" name="Picture 3"/>
          <p:cNvPicPr>
            <a:picLocks noChangeAspect="1" noChangeArrowheads="1"/>
          </p:cNvPicPr>
          <p:nvPr/>
        </p:nvPicPr>
        <p:blipFill>
          <a:blip r:embed="rId2" cstate="print"/>
          <a:srcRect/>
          <a:stretch>
            <a:fillRect/>
          </a:stretch>
        </p:blipFill>
        <p:spPr bwMode="auto">
          <a:xfrm>
            <a:off x="611652" y="1905000"/>
            <a:ext cx="7920695" cy="3521931"/>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62000" y="3276600"/>
            <a:ext cx="4191000" cy="533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9"/>
          <p:cNvPicPr>
            <a:picLocks noChangeAspect="1" noChangeArrowheads="1"/>
          </p:cNvPicPr>
          <p:nvPr/>
        </p:nvPicPr>
        <p:blipFill>
          <a:blip r:embed="rId3" cstate="print"/>
          <a:srcRect/>
          <a:stretch>
            <a:fillRect/>
          </a:stretch>
        </p:blipFill>
        <p:spPr bwMode="auto">
          <a:xfrm>
            <a:off x="4575175" y="1585913"/>
            <a:ext cx="4568825" cy="5272087"/>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Who needs to consider?</a:t>
            </a:r>
            <a:endParaRPr lang="en-US" dirty="0"/>
          </a:p>
        </p:txBody>
      </p:sp>
      <p:sp>
        <p:nvSpPr>
          <p:cNvPr id="6" name="Content Placeholder 5"/>
          <p:cNvSpPr>
            <a:spLocks noGrp="1"/>
          </p:cNvSpPr>
          <p:nvPr>
            <p:ph idx="1"/>
          </p:nvPr>
        </p:nvSpPr>
        <p:spPr>
          <a:xfrm>
            <a:off x="457200" y="1600200"/>
            <a:ext cx="5486400" cy="4525963"/>
          </a:xfrm>
        </p:spPr>
        <p:txBody>
          <a:bodyPr/>
          <a:lstStyle/>
          <a:p>
            <a:r>
              <a:rPr lang="en-US" sz="4400" dirty="0" smtClean="0">
                <a:solidFill>
                  <a:schemeClr val="bg1"/>
                </a:solidFill>
              </a:rPr>
              <a:t>The Preacher</a:t>
            </a:r>
            <a:br>
              <a:rPr lang="en-US" sz="4400" dirty="0" smtClean="0">
                <a:solidFill>
                  <a:schemeClr val="bg1"/>
                </a:solidFill>
              </a:rPr>
            </a:br>
            <a:r>
              <a:rPr lang="en-US" sz="3200" dirty="0" smtClean="0">
                <a:solidFill>
                  <a:schemeClr val="bg1"/>
                </a:solidFill>
              </a:rPr>
              <a:t>1:1  “… the word of the LORD came through </a:t>
            </a:r>
            <a:r>
              <a:rPr lang="en-US" sz="3200" dirty="0" smtClean="0">
                <a:solidFill>
                  <a:srgbClr val="FFFF00"/>
                </a:solidFill>
              </a:rPr>
              <a:t>the prophet Haggai</a:t>
            </a:r>
            <a:r>
              <a:rPr lang="en-US" sz="3200" dirty="0" smtClean="0"/>
              <a:t> </a:t>
            </a:r>
            <a:r>
              <a:rPr lang="en-US" sz="3200" dirty="0" smtClean="0">
                <a:solidFill>
                  <a:schemeClr val="bg1"/>
                </a:solidFill>
              </a:rPr>
              <a:t>to</a:t>
            </a:r>
            <a:r>
              <a:rPr lang="en-US" sz="3200" dirty="0" smtClean="0"/>
              <a:t> </a:t>
            </a:r>
            <a:r>
              <a:rPr lang="en-US" sz="3200" dirty="0" err="1" smtClean="0">
                <a:solidFill>
                  <a:schemeClr val="bg1"/>
                </a:solidFill>
              </a:rPr>
              <a:t>Zerubbabel</a:t>
            </a:r>
            <a:r>
              <a:rPr lang="en-US" sz="3200" dirty="0" smtClean="0">
                <a:solidFill>
                  <a:schemeClr val="bg1"/>
                </a:solidFill>
              </a:rPr>
              <a:t> son of </a:t>
            </a:r>
            <a:r>
              <a:rPr lang="en-US" sz="3200" dirty="0" err="1" smtClean="0">
                <a:solidFill>
                  <a:schemeClr val="bg1"/>
                </a:solidFill>
              </a:rPr>
              <a:t>Shealtiel</a:t>
            </a:r>
            <a:r>
              <a:rPr lang="en-US" sz="3200" dirty="0" smtClean="0">
                <a:solidFill>
                  <a:schemeClr val="bg1"/>
                </a:solidFill>
              </a:rPr>
              <a:t>, governor of Judah, and to Joshua son of </a:t>
            </a:r>
            <a:r>
              <a:rPr lang="en-US" sz="3200" dirty="0" err="1" smtClean="0">
                <a:solidFill>
                  <a:schemeClr val="bg1"/>
                </a:solidFill>
              </a:rPr>
              <a:t>Jehozadak</a:t>
            </a:r>
            <a:r>
              <a:rPr lang="en-US" sz="3200" dirty="0" smtClean="0">
                <a:solidFill>
                  <a:schemeClr val="bg1"/>
                </a:solidFill>
              </a:rPr>
              <a:t>, the high priest:</a:t>
            </a:r>
          </a:p>
          <a:p>
            <a:endParaRPr lang="en-US" sz="4400" dirty="0" smtClean="0">
              <a:solidFill>
                <a:schemeClr val="bg1"/>
              </a:solidFill>
            </a:endParaRPr>
          </a:p>
          <a:p>
            <a:endParaRPr lang="en-US" dirty="0"/>
          </a:p>
        </p:txBody>
      </p:sp>
    </p:spTree>
  </p:cSld>
  <p:clrMapOvr>
    <a:masterClrMapping/>
  </p:clrMapOvr>
  <p:transition>
    <p:zo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3"/>
          <p:cNvPicPr>
            <a:picLocks noChangeAspect="1" noChangeArrowheads="1"/>
          </p:cNvPicPr>
          <p:nvPr/>
        </p:nvPicPr>
        <p:blipFill>
          <a:blip r:embed="rId3" cstate="print"/>
          <a:srcRect l="38880" r="14705" b="57758"/>
          <a:stretch>
            <a:fillRect/>
          </a:stretch>
        </p:blipFill>
        <p:spPr bwMode="auto">
          <a:xfrm>
            <a:off x="5105400" y="901700"/>
            <a:ext cx="4038600" cy="5956300"/>
          </a:xfrm>
          <a:prstGeom prst="rect">
            <a:avLst/>
          </a:prstGeom>
          <a:noFill/>
          <a:ln w="9525">
            <a:noFill/>
            <a:miter lim="800000"/>
            <a:headEnd/>
            <a:tailEnd/>
          </a:ln>
        </p:spPr>
      </p:pic>
      <p:sp>
        <p:nvSpPr>
          <p:cNvPr id="8" name="Rectangle 7"/>
          <p:cNvSpPr/>
          <p:nvPr/>
        </p:nvSpPr>
        <p:spPr>
          <a:xfrm>
            <a:off x="762000" y="4648200"/>
            <a:ext cx="1524000"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62000" y="3733800"/>
            <a:ext cx="4648200" cy="1143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Who needs to consider?</a:t>
            </a:r>
            <a:endParaRPr lang="en-US" dirty="0"/>
          </a:p>
        </p:txBody>
      </p:sp>
      <p:sp>
        <p:nvSpPr>
          <p:cNvPr id="6" name="Content Placeholder 5"/>
          <p:cNvSpPr>
            <a:spLocks noGrp="1"/>
          </p:cNvSpPr>
          <p:nvPr>
            <p:ph idx="1"/>
          </p:nvPr>
        </p:nvSpPr>
        <p:spPr>
          <a:xfrm>
            <a:off x="457200" y="1600200"/>
            <a:ext cx="5486400" cy="4525963"/>
          </a:xfrm>
        </p:spPr>
        <p:txBody>
          <a:bodyPr/>
          <a:lstStyle/>
          <a:p>
            <a:r>
              <a:rPr lang="en-US" sz="4400" dirty="0" smtClean="0">
                <a:solidFill>
                  <a:schemeClr val="bg1"/>
                </a:solidFill>
              </a:rPr>
              <a:t>The Politician</a:t>
            </a:r>
            <a:br>
              <a:rPr lang="en-US" sz="4400" dirty="0" smtClean="0">
                <a:solidFill>
                  <a:schemeClr val="bg1"/>
                </a:solidFill>
              </a:rPr>
            </a:br>
            <a:r>
              <a:rPr lang="en-US" sz="3200" dirty="0" smtClean="0">
                <a:solidFill>
                  <a:schemeClr val="bg1"/>
                </a:solidFill>
              </a:rPr>
              <a:t>1:1  “… the word of the LORD came through the prophet Haggai to</a:t>
            </a:r>
            <a:r>
              <a:rPr lang="en-US" sz="3200" dirty="0" smtClean="0"/>
              <a:t> </a:t>
            </a:r>
            <a:r>
              <a:rPr lang="en-US" sz="3200" dirty="0" err="1" smtClean="0">
                <a:solidFill>
                  <a:srgbClr val="FFFF00"/>
                </a:solidFill>
              </a:rPr>
              <a:t>Zerubbabel</a:t>
            </a:r>
            <a:r>
              <a:rPr lang="en-US" sz="3200" dirty="0" smtClean="0">
                <a:solidFill>
                  <a:srgbClr val="FFFF00"/>
                </a:solidFill>
              </a:rPr>
              <a:t> son of </a:t>
            </a:r>
            <a:r>
              <a:rPr lang="en-US" sz="3200" dirty="0" err="1" smtClean="0">
                <a:solidFill>
                  <a:srgbClr val="FFFF00"/>
                </a:solidFill>
              </a:rPr>
              <a:t>Shealtiel</a:t>
            </a:r>
            <a:r>
              <a:rPr lang="en-US" sz="3200" dirty="0" smtClean="0">
                <a:solidFill>
                  <a:srgbClr val="FFFF00"/>
                </a:solidFill>
              </a:rPr>
              <a:t>, governor of Judah, </a:t>
            </a:r>
            <a:r>
              <a:rPr lang="en-US" sz="3200" dirty="0" smtClean="0">
                <a:solidFill>
                  <a:schemeClr val="bg1"/>
                </a:solidFill>
              </a:rPr>
              <a:t>and to Joshua son of </a:t>
            </a:r>
            <a:r>
              <a:rPr lang="en-US" sz="3200" dirty="0" err="1" smtClean="0">
                <a:solidFill>
                  <a:schemeClr val="bg1"/>
                </a:solidFill>
              </a:rPr>
              <a:t>Jehozadak</a:t>
            </a:r>
            <a:r>
              <a:rPr lang="en-US" sz="3200" dirty="0" smtClean="0">
                <a:solidFill>
                  <a:schemeClr val="bg1"/>
                </a:solidFill>
              </a:rPr>
              <a:t>, the high priest:</a:t>
            </a:r>
          </a:p>
          <a:p>
            <a:endParaRPr lang="en-US" sz="4400" dirty="0" smtClean="0">
              <a:solidFill>
                <a:schemeClr val="bg1"/>
              </a:solidFill>
            </a:endParaRPr>
          </a:p>
          <a:p>
            <a:endParaRPr lang="en-US" dirty="0"/>
          </a:p>
        </p:txBody>
      </p:sp>
    </p:spTree>
  </p:cSld>
  <p:clrMapOvr>
    <a:masterClrMapping/>
  </p:clrMapOvr>
  <p:transition>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3" cstate="print"/>
          <a:srcRect/>
          <a:stretch>
            <a:fillRect/>
          </a:stretch>
        </p:blipFill>
        <p:spPr bwMode="auto">
          <a:xfrm>
            <a:off x="0" y="0"/>
            <a:ext cx="9153672" cy="6858000"/>
          </a:xfrm>
          <a:prstGeom prst="rect">
            <a:avLst/>
          </a:prstGeom>
          <a:noFill/>
          <a:ln w="9525">
            <a:noFill/>
            <a:miter lim="800000"/>
            <a:headEnd/>
            <a:tailEnd/>
          </a:ln>
          <a:effectLst/>
        </p:spPr>
      </p:pic>
      <p:pic>
        <p:nvPicPr>
          <p:cNvPr id="1029" name="Picture 5"/>
          <p:cNvPicPr>
            <a:picLocks noChangeAspect="1" noChangeArrowheads="1"/>
          </p:cNvPicPr>
          <p:nvPr/>
        </p:nvPicPr>
        <p:blipFill>
          <a:blip r:embed="rId4" cstate="print"/>
          <a:srcRect/>
          <a:stretch>
            <a:fillRect/>
          </a:stretch>
        </p:blipFill>
        <p:spPr bwMode="auto">
          <a:xfrm>
            <a:off x="0" y="4417"/>
            <a:ext cx="9144000" cy="6850754"/>
          </a:xfrm>
          <a:prstGeom prst="rect">
            <a:avLst/>
          </a:prstGeom>
          <a:noFill/>
          <a:ln w="9525">
            <a:noFill/>
            <a:miter lim="800000"/>
            <a:headEnd/>
            <a:tailEnd/>
          </a:ln>
          <a:effectLst/>
        </p:spPr>
      </p:pic>
      <p:pic>
        <p:nvPicPr>
          <p:cNvPr id="4" name="Picture 2"/>
          <p:cNvPicPr>
            <a:picLocks noChangeAspect="1" noChangeArrowheads="1"/>
          </p:cNvPicPr>
          <p:nvPr/>
        </p:nvPicPr>
        <p:blipFill>
          <a:blip r:embed="rId5" cstate="print"/>
          <a:srcRect/>
          <a:stretch>
            <a:fillRect/>
          </a:stretch>
        </p:blipFill>
        <p:spPr bwMode="auto">
          <a:xfrm>
            <a:off x="381000" y="1905000"/>
            <a:ext cx="8448613" cy="2712577"/>
          </a:xfrm>
          <a:prstGeom prst="rect">
            <a:avLst/>
          </a:prstGeom>
          <a:noFill/>
          <a:ln w="9525">
            <a:noFill/>
            <a:miter lim="800000"/>
            <a:headEnd/>
            <a:tailEnd/>
          </a:ln>
          <a:effectLst/>
        </p:spPr>
      </p:pic>
      <p:sp>
        <p:nvSpPr>
          <p:cNvPr id="7" name="Rectangle 6"/>
          <p:cNvSpPr/>
          <p:nvPr/>
        </p:nvSpPr>
        <p:spPr>
          <a:xfrm>
            <a:off x="4953000" y="4876800"/>
            <a:ext cx="4191000" cy="1524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5181600" y="4863405"/>
            <a:ext cx="3647217" cy="1384995"/>
          </a:xfrm>
          <a:prstGeom prst="rect">
            <a:avLst/>
          </a:prstGeom>
          <a:noFill/>
        </p:spPr>
        <p:txBody>
          <a:bodyPr wrap="none" rtlCol="0">
            <a:spAutoFit/>
          </a:bodyPr>
          <a:lstStyle/>
          <a:p>
            <a:r>
              <a:rPr lang="en-US" sz="4200" b="1" dirty="0" smtClean="0"/>
              <a:t>Study in the </a:t>
            </a:r>
            <a:br>
              <a:rPr lang="en-US" sz="4200" b="1" dirty="0" smtClean="0"/>
            </a:br>
            <a:r>
              <a:rPr lang="en-US" sz="4200" b="1" dirty="0" smtClean="0"/>
              <a:t>book of  Haggai</a:t>
            </a:r>
            <a:endParaRPr lang="en-US" sz="4200" b="1" dirty="0"/>
          </a:p>
        </p:txBody>
      </p:sp>
    </p:spTree>
  </p:cSld>
  <p:clrMapOvr>
    <a:masterClrMapping/>
  </p:clrMapOvr>
  <p:transition>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657600" y="4648200"/>
            <a:ext cx="1752600"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62000" y="5638800"/>
            <a:ext cx="2667000"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62000" y="5181600"/>
            <a:ext cx="4648200"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Who needs to consider?</a:t>
            </a:r>
            <a:endParaRPr lang="en-US" dirty="0"/>
          </a:p>
        </p:txBody>
      </p:sp>
      <p:pic>
        <p:nvPicPr>
          <p:cNvPr id="12" name="Picture 5"/>
          <p:cNvPicPr>
            <a:picLocks noChangeAspect="1" noChangeArrowheads="1"/>
          </p:cNvPicPr>
          <p:nvPr/>
        </p:nvPicPr>
        <p:blipFill>
          <a:blip r:embed="rId3" cstate="print">
            <a:lum bright="20000" contrast="10000"/>
          </a:blip>
          <a:srcRect b="16524"/>
          <a:stretch>
            <a:fillRect/>
          </a:stretch>
        </p:blipFill>
        <p:spPr bwMode="auto">
          <a:xfrm>
            <a:off x="5257800" y="1147763"/>
            <a:ext cx="4119563" cy="5710237"/>
          </a:xfrm>
          <a:prstGeom prst="rect">
            <a:avLst/>
          </a:prstGeom>
          <a:noFill/>
          <a:ln w="9525">
            <a:noFill/>
            <a:miter lim="800000"/>
            <a:headEnd/>
            <a:tailEnd/>
          </a:ln>
        </p:spPr>
      </p:pic>
      <p:sp>
        <p:nvSpPr>
          <p:cNvPr id="6" name="Content Placeholder 5"/>
          <p:cNvSpPr>
            <a:spLocks noGrp="1"/>
          </p:cNvSpPr>
          <p:nvPr>
            <p:ph idx="1"/>
          </p:nvPr>
        </p:nvSpPr>
        <p:spPr>
          <a:xfrm>
            <a:off x="457200" y="1600200"/>
            <a:ext cx="5486400" cy="4525963"/>
          </a:xfrm>
        </p:spPr>
        <p:txBody>
          <a:bodyPr/>
          <a:lstStyle/>
          <a:p>
            <a:r>
              <a:rPr lang="en-US" sz="4400" dirty="0" smtClean="0">
                <a:solidFill>
                  <a:schemeClr val="bg1"/>
                </a:solidFill>
              </a:rPr>
              <a:t>The Priests</a:t>
            </a:r>
            <a:br>
              <a:rPr lang="en-US" sz="4400" dirty="0" smtClean="0">
                <a:solidFill>
                  <a:schemeClr val="bg1"/>
                </a:solidFill>
              </a:rPr>
            </a:br>
            <a:r>
              <a:rPr lang="en-US" sz="3200" dirty="0" smtClean="0">
                <a:solidFill>
                  <a:schemeClr val="bg1"/>
                </a:solidFill>
              </a:rPr>
              <a:t>1:1  “… the word of the LORD came through the prophet Haggai to</a:t>
            </a:r>
            <a:r>
              <a:rPr lang="en-US" sz="3200" dirty="0" smtClean="0"/>
              <a:t> </a:t>
            </a:r>
            <a:r>
              <a:rPr lang="en-US" sz="3200" dirty="0" err="1" smtClean="0">
                <a:solidFill>
                  <a:schemeClr val="bg1"/>
                </a:solidFill>
              </a:rPr>
              <a:t>Zerubbabel</a:t>
            </a:r>
            <a:r>
              <a:rPr lang="en-US" sz="3200" dirty="0" smtClean="0">
                <a:solidFill>
                  <a:schemeClr val="bg1"/>
                </a:solidFill>
              </a:rPr>
              <a:t> son of </a:t>
            </a:r>
            <a:r>
              <a:rPr lang="en-US" sz="3200" dirty="0" err="1" smtClean="0">
                <a:solidFill>
                  <a:schemeClr val="bg1"/>
                </a:solidFill>
              </a:rPr>
              <a:t>Shealtiel</a:t>
            </a:r>
            <a:r>
              <a:rPr lang="en-US" sz="3200" dirty="0" smtClean="0">
                <a:solidFill>
                  <a:schemeClr val="bg1"/>
                </a:solidFill>
              </a:rPr>
              <a:t>, governor of Judah, and to </a:t>
            </a:r>
            <a:r>
              <a:rPr lang="en-US" sz="3200" dirty="0" smtClean="0">
                <a:solidFill>
                  <a:srgbClr val="FFFF00"/>
                </a:solidFill>
              </a:rPr>
              <a:t>Joshua son of </a:t>
            </a:r>
            <a:r>
              <a:rPr lang="en-US" sz="3200" dirty="0" err="1" smtClean="0">
                <a:solidFill>
                  <a:srgbClr val="FFFF00"/>
                </a:solidFill>
              </a:rPr>
              <a:t>Jehozadak</a:t>
            </a:r>
            <a:r>
              <a:rPr lang="en-US" sz="3200" dirty="0" smtClean="0">
                <a:solidFill>
                  <a:srgbClr val="FFFF00"/>
                </a:solidFill>
              </a:rPr>
              <a:t>, the high priest:</a:t>
            </a:r>
          </a:p>
          <a:p>
            <a:endParaRPr lang="en-US" sz="4400" dirty="0" smtClean="0">
              <a:solidFill>
                <a:schemeClr val="bg1"/>
              </a:solidFill>
            </a:endParaRPr>
          </a:p>
          <a:p>
            <a:endParaRPr lang="en-US" dirty="0"/>
          </a:p>
        </p:txBody>
      </p:sp>
    </p:spTree>
  </p:cSld>
  <p:clrMapOvr>
    <a:masterClrMapping/>
  </p:clrMapOvr>
  <p:transition>
    <p:zo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62000" y="3733800"/>
            <a:ext cx="16002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981200" y="3200400"/>
            <a:ext cx="17526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Who needs to consider?</a:t>
            </a:r>
            <a:endParaRPr lang="en-US" dirty="0"/>
          </a:p>
        </p:txBody>
      </p:sp>
      <p:pic>
        <p:nvPicPr>
          <p:cNvPr id="11" name="Picture 6"/>
          <p:cNvPicPr>
            <a:picLocks noChangeAspect="1" noChangeArrowheads="1"/>
          </p:cNvPicPr>
          <p:nvPr/>
        </p:nvPicPr>
        <p:blipFill>
          <a:blip r:embed="rId3" cstate="print">
            <a:lum bright="15000" contrast="33000"/>
          </a:blip>
          <a:srcRect r="10056" b="23923"/>
          <a:stretch>
            <a:fillRect/>
          </a:stretch>
        </p:blipFill>
        <p:spPr bwMode="auto">
          <a:xfrm>
            <a:off x="4572000" y="1339850"/>
            <a:ext cx="4572000" cy="5518150"/>
          </a:xfrm>
          <a:prstGeom prst="rect">
            <a:avLst/>
          </a:prstGeom>
          <a:noFill/>
          <a:ln w="9525">
            <a:noFill/>
            <a:miter lim="800000"/>
            <a:headEnd/>
            <a:tailEnd/>
          </a:ln>
        </p:spPr>
      </p:pic>
      <p:sp>
        <p:nvSpPr>
          <p:cNvPr id="6" name="Content Placeholder 5"/>
          <p:cNvSpPr>
            <a:spLocks noGrp="1"/>
          </p:cNvSpPr>
          <p:nvPr>
            <p:ph idx="1"/>
          </p:nvPr>
        </p:nvSpPr>
        <p:spPr>
          <a:xfrm>
            <a:off x="457200" y="1600200"/>
            <a:ext cx="4648200" cy="4525963"/>
          </a:xfrm>
        </p:spPr>
        <p:txBody>
          <a:bodyPr/>
          <a:lstStyle/>
          <a:p>
            <a:r>
              <a:rPr lang="en-US" sz="4400" dirty="0" smtClean="0">
                <a:solidFill>
                  <a:schemeClr val="bg1"/>
                </a:solidFill>
              </a:rPr>
              <a:t>The People</a:t>
            </a:r>
            <a:br>
              <a:rPr lang="en-US" sz="4400" dirty="0" smtClean="0">
                <a:solidFill>
                  <a:schemeClr val="bg1"/>
                </a:solidFill>
              </a:rPr>
            </a:br>
            <a:r>
              <a:rPr lang="en-US" sz="3200" dirty="0" smtClean="0">
                <a:solidFill>
                  <a:schemeClr val="bg1"/>
                </a:solidFill>
              </a:rPr>
              <a:t>1:2   This is what the LORD Almighty says: </a:t>
            </a:r>
            <a:r>
              <a:rPr lang="en-US" sz="3200" dirty="0" smtClean="0">
                <a:solidFill>
                  <a:srgbClr val="FFFF00"/>
                </a:solidFill>
              </a:rPr>
              <a:t>"These people </a:t>
            </a:r>
            <a:r>
              <a:rPr lang="en-US" sz="3200" dirty="0" smtClean="0">
                <a:solidFill>
                  <a:schemeClr val="bg1"/>
                </a:solidFill>
              </a:rPr>
              <a:t>say,</a:t>
            </a:r>
            <a:r>
              <a:rPr lang="en-US" sz="3200" dirty="0" smtClean="0">
                <a:solidFill>
                  <a:srgbClr val="FFFF00"/>
                </a:solidFill>
              </a:rPr>
              <a:t> </a:t>
            </a:r>
            <a:r>
              <a:rPr lang="en-US" sz="3200" dirty="0" smtClean="0">
                <a:solidFill>
                  <a:schemeClr val="bg1"/>
                </a:solidFill>
              </a:rPr>
              <a:t>'The time has not yet come for the LORD's house to </a:t>
            </a:r>
            <a:br>
              <a:rPr lang="en-US" sz="3200" dirty="0" smtClean="0">
                <a:solidFill>
                  <a:schemeClr val="bg1"/>
                </a:solidFill>
              </a:rPr>
            </a:br>
            <a:r>
              <a:rPr lang="en-US" sz="3200" dirty="0" smtClean="0">
                <a:solidFill>
                  <a:schemeClr val="bg1"/>
                </a:solidFill>
              </a:rPr>
              <a:t>be built.'"</a:t>
            </a:r>
          </a:p>
          <a:p>
            <a:endParaRPr lang="en-US" sz="3200" dirty="0" smtClean="0">
              <a:solidFill>
                <a:srgbClr val="FFFF00"/>
              </a:solidFill>
            </a:endParaRPr>
          </a:p>
          <a:p>
            <a:endParaRPr lang="en-US" sz="4400" dirty="0" smtClean="0">
              <a:solidFill>
                <a:schemeClr val="bg1"/>
              </a:solidFill>
            </a:endParaRPr>
          </a:p>
          <a:p>
            <a:endParaRPr lang="en-US" dirty="0"/>
          </a:p>
        </p:txBody>
      </p:sp>
    </p:spTree>
  </p:cSld>
  <p:clrMapOvr>
    <a:masterClrMapping/>
  </p:clrMapOvr>
  <p:transition>
    <p:zo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1295400"/>
            <a:ext cx="9144000" cy="10668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276600" y="2743200"/>
            <a:ext cx="10668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38200" y="3657600"/>
            <a:ext cx="1219200"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38200" y="3200400"/>
            <a:ext cx="3505200"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What to consider?</a:t>
            </a:r>
            <a:endParaRPr lang="en-US" dirty="0"/>
          </a:p>
        </p:txBody>
      </p:sp>
      <p:sp>
        <p:nvSpPr>
          <p:cNvPr id="6" name="Content Placeholder 5"/>
          <p:cNvSpPr>
            <a:spLocks noGrp="1"/>
          </p:cNvSpPr>
          <p:nvPr>
            <p:ph idx="1"/>
          </p:nvPr>
        </p:nvSpPr>
        <p:spPr>
          <a:xfrm>
            <a:off x="457200" y="1600200"/>
            <a:ext cx="4114800" cy="4525963"/>
          </a:xfrm>
        </p:spPr>
        <p:txBody>
          <a:bodyPr/>
          <a:lstStyle/>
          <a:p>
            <a:r>
              <a:rPr lang="en-US" sz="4400" dirty="0" err="1" smtClean="0">
                <a:solidFill>
                  <a:schemeClr val="bg1"/>
                </a:solidFill>
              </a:rPr>
              <a:t>Speach</a:t>
            </a:r>
            <a:r>
              <a:rPr lang="en-US" sz="4400" dirty="0" smtClean="0">
                <a:solidFill>
                  <a:schemeClr val="bg1"/>
                </a:solidFill>
              </a:rPr>
              <a:t/>
            </a:r>
            <a:br>
              <a:rPr lang="en-US" sz="4400" dirty="0" smtClean="0">
                <a:solidFill>
                  <a:schemeClr val="bg1"/>
                </a:solidFill>
              </a:rPr>
            </a:br>
            <a:r>
              <a:rPr lang="en-US" sz="3200" dirty="0" smtClean="0">
                <a:solidFill>
                  <a:schemeClr val="bg1"/>
                </a:solidFill>
              </a:rPr>
              <a:t>1:2   "These people say,</a:t>
            </a:r>
            <a:r>
              <a:rPr lang="en-US" sz="3200" dirty="0" smtClean="0">
                <a:solidFill>
                  <a:srgbClr val="FFFF00"/>
                </a:solidFill>
              </a:rPr>
              <a:t> 'The time has not yet come</a:t>
            </a:r>
            <a:r>
              <a:rPr lang="en-US" sz="3200" dirty="0" smtClean="0">
                <a:solidFill>
                  <a:schemeClr val="bg1"/>
                </a:solidFill>
              </a:rPr>
              <a:t> for the LORD's house to </a:t>
            </a:r>
            <a:br>
              <a:rPr lang="en-US" sz="3200" dirty="0" smtClean="0">
                <a:solidFill>
                  <a:schemeClr val="bg1"/>
                </a:solidFill>
              </a:rPr>
            </a:br>
            <a:r>
              <a:rPr lang="en-US" sz="3200" dirty="0" smtClean="0">
                <a:solidFill>
                  <a:schemeClr val="bg1"/>
                </a:solidFill>
              </a:rPr>
              <a:t>be built.'"</a:t>
            </a:r>
          </a:p>
          <a:p>
            <a:endParaRPr lang="en-US" sz="3200" dirty="0" smtClean="0">
              <a:solidFill>
                <a:srgbClr val="FFFF00"/>
              </a:solidFill>
            </a:endParaRPr>
          </a:p>
          <a:p>
            <a:endParaRPr lang="en-US" sz="4400" dirty="0" smtClean="0">
              <a:solidFill>
                <a:schemeClr val="bg1"/>
              </a:solidFill>
            </a:endParaRPr>
          </a:p>
          <a:p>
            <a:endParaRPr lang="en-US" dirty="0"/>
          </a:p>
        </p:txBody>
      </p:sp>
      <p:pic>
        <p:nvPicPr>
          <p:cNvPr id="1026" name="Picture 2"/>
          <p:cNvPicPr>
            <a:picLocks noChangeAspect="1" noChangeArrowheads="1"/>
          </p:cNvPicPr>
          <p:nvPr/>
        </p:nvPicPr>
        <p:blipFill>
          <a:blip r:embed="rId3" cstate="print"/>
          <a:srcRect r="18511"/>
          <a:stretch>
            <a:fillRect/>
          </a:stretch>
        </p:blipFill>
        <p:spPr bwMode="auto">
          <a:xfrm>
            <a:off x="4572000" y="1595200"/>
            <a:ext cx="4572000" cy="52628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1295400"/>
            <a:ext cx="9144000" cy="10668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3" cstate="print"/>
          <a:srcRect r="16522" b="5634"/>
          <a:stretch>
            <a:fillRect/>
          </a:stretch>
        </p:blipFill>
        <p:spPr bwMode="auto">
          <a:xfrm>
            <a:off x="3810000" y="1752600"/>
            <a:ext cx="5334000" cy="5105400"/>
          </a:xfrm>
          <a:prstGeom prst="rect">
            <a:avLst/>
          </a:prstGeom>
          <a:noFill/>
          <a:ln w="9525">
            <a:noFill/>
            <a:miter lim="800000"/>
            <a:headEnd/>
            <a:tailEnd/>
          </a:ln>
          <a:effectLst/>
        </p:spPr>
      </p:pic>
      <p:sp>
        <p:nvSpPr>
          <p:cNvPr id="10" name="Rectangle 9"/>
          <p:cNvSpPr/>
          <p:nvPr/>
        </p:nvSpPr>
        <p:spPr>
          <a:xfrm>
            <a:off x="1981200" y="3733800"/>
            <a:ext cx="23622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38200" y="4648200"/>
            <a:ext cx="2133600"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38200" y="4191000"/>
            <a:ext cx="3505200"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What to consider?</a:t>
            </a:r>
            <a:endParaRPr lang="en-US" dirty="0"/>
          </a:p>
        </p:txBody>
      </p:sp>
      <p:sp>
        <p:nvSpPr>
          <p:cNvPr id="6" name="Content Placeholder 5"/>
          <p:cNvSpPr>
            <a:spLocks noGrp="1"/>
          </p:cNvSpPr>
          <p:nvPr>
            <p:ph idx="1"/>
          </p:nvPr>
        </p:nvSpPr>
        <p:spPr>
          <a:xfrm>
            <a:off x="457200" y="1600200"/>
            <a:ext cx="4114800" cy="4525963"/>
          </a:xfrm>
        </p:spPr>
        <p:txBody>
          <a:bodyPr/>
          <a:lstStyle/>
          <a:p>
            <a:r>
              <a:rPr lang="en-US" sz="4400" dirty="0" smtClean="0">
                <a:solidFill>
                  <a:schemeClr val="bg1"/>
                </a:solidFill>
              </a:rPr>
              <a:t>God’s Will</a:t>
            </a:r>
            <a:br>
              <a:rPr lang="en-US" sz="4400" dirty="0" smtClean="0">
                <a:solidFill>
                  <a:schemeClr val="bg1"/>
                </a:solidFill>
              </a:rPr>
            </a:br>
            <a:r>
              <a:rPr lang="en-US" sz="3200" dirty="0" smtClean="0">
                <a:solidFill>
                  <a:schemeClr val="bg1"/>
                </a:solidFill>
              </a:rPr>
              <a:t>1:2   "These people say, 'The time has not yet come </a:t>
            </a:r>
            <a:r>
              <a:rPr lang="en-US" sz="3200" dirty="0" smtClean="0">
                <a:solidFill>
                  <a:srgbClr val="FFFF00"/>
                </a:solidFill>
              </a:rPr>
              <a:t>for the LORD's house to </a:t>
            </a:r>
            <a:br>
              <a:rPr lang="en-US" sz="3200" dirty="0" smtClean="0">
                <a:solidFill>
                  <a:srgbClr val="FFFF00"/>
                </a:solidFill>
              </a:rPr>
            </a:br>
            <a:r>
              <a:rPr lang="en-US" sz="3200" dirty="0" smtClean="0">
                <a:solidFill>
                  <a:srgbClr val="FFFF00"/>
                </a:solidFill>
              </a:rPr>
              <a:t>be built.'"</a:t>
            </a:r>
          </a:p>
          <a:p>
            <a:endParaRPr lang="en-US" sz="3200" dirty="0" smtClean="0">
              <a:solidFill>
                <a:srgbClr val="FFFF00"/>
              </a:solidFill>
            </a:endParaRPr>
          </a:p>
          <a:p>
            <a:endParaRPr lang="en-US" sz="4400" dirty="0" smtClean="0">
              <a:solidFill>
                <a:schemeClr val="bg1"/>
              </a:solidFill>
            </a:endParaRPr>
          </a:p>
          <a:p>
            <a:endParaRPr lang="en-US" dirty="0"/>
          </a:p>
        </p:txBody>
      </p:sp>
    </p:spTree>
  </p:cSld>
  <p:clrMapOvr>
    <a:masterClrMapping/>
  </p:clrMapOvr>
  <p:transition>
    <p:zo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b="30642"/>
          <a:stretch>
            <a:fillRect/>
          </a:stretch>
        </p:blipFill>
        <p:spPr bwMode="auto">
          <a:xfrm>
            <a:off x="0" y="2743200"/>
            <a:ext cx="9144000" cy="4114800"/>
          </a:xfrm>
          <a:prstGeom prst="rect">
            <a:avLst/>
          </a:prstGeom>
          <a:noFill/>
          <a:ln w="9525">
            <a:noFill/>
            <a:miter lim="800000"/>
            <a:headEnd/>
            <a:tailEnd/>
          </a:ln>
          <a:effectLst/>
        </p:spPr>
      </p:pic>
      <p:sp>
        <p:nvSpPr>
          <p:cNvPr id="11" name="Rectangle 10"/>
          <p:cNvSpPr/>
          <p:nvPr/>
        </p:nvSpPr>
        <p:spPr>
          <a:xfrm>
            <a:off x="0" y="1295400"/>
            <a:ext cx="9144000" cy="10668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981200" y="3733800"/>
            <a:ext cx="23622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38200" y="4648200"/>
            <a:ext cx="2133600"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38200" y="4191000"/>
            <a:ext cx="3505200"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What to consider?</a:t>
            </a:r>
            <a:endParaRPr lang="en-US" dirty="0"/>
          </a:p>
        </p:txBody>
      </p:sp>
      <p:sp>
        <p:nvSpPr>
          <p:cNvPr id="6" name="Content Placeholder 5"/>
          <p:cNvSpPr>
            <a:spLocks noGrp="1"/>
          </p:cNvSpPr>
          <p:nvPr>
            <p:ph idx="1"/>
          </p:nvPr>
        </p:nvSpPr>
        <p:spPr>
          <a:xfrm>
            <a:off x="457200" y="1600200"/>
            <a:ext cx="4114800" cy="4525963"/>
          </a:xfrm>
        </p:spPr>
        <p:txBody>
          <a:bodyPr/>
          <a:lstStyle/>
          <a:p>
            <a:r>
              <a:rPr lang="en-US" sz="4400" dirty="0" smtClean="0">
                <a:solidFill>
                  <a:schemeClr val="bg1"/>
                </a:solidFill>
              </a:rPr>
              <a:t>God’s Will</a:t>
            </a:r>
            <a:br>
              <a:rPr lang="en-US" sz="4400" dirty="0" smtClean="0">
                <a:solidFill>
                  <a:schemeClr val="bg1"/>
                </a:solidFill>
              </a:rPr>
            </a:br>
            <a:r>
              <a:rPr lang="en-US" sz="3200" dirty="0" smtClean="0">
                <a:solidFill>
                  <a:schemeClr val="bg1"/>
                </a:solidFill>
              </a:rPr>
              <a:t>1:2   "These people say, 'The time has not yet come </a:t>
            </a:r>
            <a:r>
              <a:rPr lang="en-US" sz="3200" dirty="0" smtClean="0">
                <a:solidFill>
                  <a:srgbClr val="FFFF00"/>
                </a:solidFill>
              </a:rPr>
              <a:t>for the LORD's house to </a:t>
            </a:r>
            <a:br>
              <a:rPr lang="en-US" sz="3200" dirty="0" smtClean="0">
                <a:solidFill>
                  <a:srgbClr val="FFFF00"/>
                </a:solidFill>
              </a:rPr>
            </a:br>
            <a:r>
              <a:rPr lang="en-US" sz="3200" dirty="0" smtClean="0">
                <a:solidFill>
                  <a:srgbClr val="FFFF00"/>
                </a:solidFill>
              </a:rPr>
              <a:t>be built.'"</a:t>
            </a:r>
          </a:p>
          <a:p>
            <a:endParaRPr lang="en-US" sz="3200" dirty="0" smtClean="0">
              <a:solidFill>
                <a:srgbClr val="FFFF00"/>
              </a:solidFill>
            </a:endParaRPr>
          </a:p>
          <a:p>
            <a:endParaRPr lang="en-US" sz="4400" dirty="0" smtClean="0">
              <a:solidFill>
                <a:schemeClr val="bg1"/>
              </a:solidFill>
            </a:endParaRPr>
          </a:p>
          <a:p>
            <a:endParaRPr lang="en-US" dirty="0"/>
          </a:p>
        </p:txBody>
      </p:sp>
    </p:spTree>
  </p:cSld>
  <p:clrMapOvr>
    <a:masterClrMapping/>
  </p:clrMapOvr>
  <p:transition>
    <p:zo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 know what you what </a:t>
            </a:r>
            <a:endParaRPr lang="en-US" dirty="0"/>
          </a:p>
        </p:txBody>
      </p:sp>
      <p:pic>
        <p:nvPicPr>
          <p:cNvPr id="4" name="Picture 9"/>
          <p:cNvPicPr>
            <a:picLocks noChangeAspect="1" noChangeArrowheads="1"/>
          </p:cNvPicPr>
          <p:nvPr/>
        </p:nvPicPr>
        <p:blipFill>
          <a:blip r:embed="rId3" cstate="print">
            <a:lum contrast="20000"/>
          </a:blip>
          <a:srcRect b="7198"/>
          <a:stretch>
            <a:fillRect/>
          </a:stretch>
        </p:blipFill>
        <p:spPr bwMode="auto">
          <a:xfrm>
            <a:off x="1" y="2648968"/>
            <a:ext cx="9144000" cy="4209032"/>
          </a:xfrm>
          <a:prstGeom prst="rect">
            <a:avLst/>
          </a:prstGeom>
          <a:noFill/>
          <a:ln w="9525">
            <a:noFill/>
            <a:miter lim="800000"/>
            <a:headEnd/>
            <a:tailEnd/>
          </a:ln>
          <a:effectLst/>
        </p:spPr>
      </p:pic>
      <p:sp>
        <p:nvSpPr>
          <p:cNvPr id="3" name="Content Placeholder 2"/>
          <p:cNvSpPr>
            <a:spLocks noGrp="1"/>
          </p:cNvSpPr>
          <p:nvPr>
            <p:ph idx="1"/>
          </p:nvPr>
        </p:nvSpPr>
        <p:spPr/>
        <p:txBody>
          <a:bodyPr>
            <a:normAutofit/>
          </a:bodyPr>
          <a:lstStyle/>
          <a:p>
            <a:pPr algn="ctr"/>
            <a:r>
              <a:rPr lang="en-US" sz="5400" dirty="0" smtClean="0">
                <a:solidFill>
                  <a:schemeClr val="bg1"/>
                </a:solidFill>
              </a:rPr>
              <a:t>YOU ARE THINKING</a:t>
            </a:r>
            <a:br>
              <a:rPr lang="en-US" sz="5400" dirty="0" smtClean="0">
                <a:solidFill>
                  <a:schemeClr val="bg1"/>
                </a:solidFill>
              </a:rPr>
            </a:br>
            <a:r>
              <a:rPr lang="en-US" sz="5400" dirty="0" smtClean="0">
                <a:solidFill>
                  <a:schemeClr val="bg1"/>
                </a:solidFill>
              </a:rPr>
              <a:t>We have a building!</a:t>
            </a:r>
            <a:endParaRPr lang="en-US" sz="5400" dirty="0">
              <a:solidFill>
                <a:schemeClr val="bg1"/>
              </a:solidFill>
            </a:endParaRPr>
          </a:p>
        </p:txBody>
      </p:sp>
    </p:spTree>
  </p:cSld>
  <p:clrMapOvr>
    <a:masterClrMapping/>
  </p:clrMapOvr>
  <p:transition>
    <p:zo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Yes, but we need to</a:t>
            </a:r>
            <a:endParaRPr lang="en-US" dirty="0"/>
          </a:p>
        </p:txBody>
      </p:sp>
      <p:pic>
        <p:nvPicPr>
          <p:cNvPr id="4" name="Picture 9"/>
          <p:cNvPicPr>
            <a:picLocks noChangeAspect="1" noChangeArrowheads="1"/>
          </p:cNvPicPr>
          <p:nvPr/>
        </p:nvPicPr>
        <p:blipFill>
          <a:blip r:embed="rId3" cstate="print">
            <a:lum contrast="20000"/>
          </a:blip>
          <a:srcRect b="7198"/>
          <a:stretch>
            <a:fillRect/>
          </a:stretch>
        </p:blipFill>
        <p:spPr bwMode="auto">
          <a:xfrm>
            <a:off x="1" y="2648968"/>
            <a:ext cx="9144000" cy="4209032"/>
          </a:xfrm>
          <a:prstGeom prst="rect">
            <a:avLst/>
          </a:prstGeom>
          <a:noFill/>
          <a:ln w="9525">
            <a:noFill/>
            <a:miter lim="800000"/>
            <a:headEnd/>
            <a:tailEnd/>
          </a:ln>
          <a:effectLst/>
        </p:spPr>
      </p:pic>
      <p:sp>
        <p:nvSpPr>
          <p:cNvPr id="3" name="Content Placeholder 2"/>
          <p:cNvSpPr>
            <a:spLocks noGrp="1"/>
          </p:cNvSpPr>
          <p:nvPr>
            <p:ph idx="1"/>
          </p:nvPr>
        </p:nvSpPr>
        <p:spPr/>
        <p:txBody>
          <a:bodyPr>
            <a:normAutofit/>
          </a:bodyPr>
          <a:lstStyle/>
          <a:p>
            <a:pPr algn="ctr"/>
            <a:r>
              <a:rPr lang="en-US" sz="5400" dirty="0" smtClean="0">
                <a:solidFill>
                  <a:schemeClr val="bg1"/>
                </a:solidFill>
              </a:rPr>
              <a:t>PAY FOR IT!</a:t>
            </a:r>
            <a:endParaRPr lang="en-US" sz="5400" dirty="0">
              <a:solidFill>
                <a:schemeClr val="bg1"/>
              </a:solidFill>
            </a:endParaRPr>
          </a:p>
        </p:txBody>
      </p:sp>
    </p:spTree>
  </p:cSld>
  <p:clrMapOvr>
    <a:masterClrMapping/>
  </p:clrMapOvr>
  <p:transition>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3" cstate="print"/>
          <a:srcRect/>
          <a:stretch>
            <a:fillRect/>
          </a:stretch>
        </p:blipFill>
        <p:spPr bwMode="auto">
          <a:xfrm>
            <a:off x="0" y="4417"/>
            <a:ext cx="9144000" cy="6850754"/>
          </a:xfrm>
          <a:prstGeom prst="rect">
            <a:avLst/>
          </a:prstGeom>
          <a:noFill/>
          <a:ln w="9525">
            <a:noFill/>
            <a:miter lim="800000"/>
            <a:headEnd/>
            <a:tailEnd/>
          </a:ln>
          <a:effectLst/>
        </p:spPr>
      </p:pic>
      <p:pic>
        <p:nvPicPr>
          <p:cNvPr id="4" name="Picture 15"/>
          <p:cNvPicPr>
            <a:picLocks noChangeAspect="1" noChangeArrowheads="1"/>
          </p:cNvPicPr>
          <p:nvPr/>
        </p:nvPicPr>
        <p:blipFill>
          <a:blip r:embed="rId4" cstate="print">
            <a:lum bright="-10000" contrast="30000"/>
          </a:blip>
          <a:srcRect b="29393"/>
          <a:stretch>
            <a:fillRect/>
          </a:stretch>
        </p:blipFill>
        <p:spPr bwMode="auto">
          <a:xfrm>
            <a:off x="0" y="2590800"/>
            <a:ext cx="9144000" cy="4267200"/>
          </a:xfrm>
          <a:prstGeom prst="rect">
            <a:avLst/>
          </a:prstGeom>
          <a:noFill/>
          <a:ln w="9525">
            <a:noFill/>
            <a:miter lim="800000"/>
            <a:headEnd/>
            <a:tailEnd/>
          </a:ln>
        </p:spPr>
      </p:pic>
      <p:sp>
        <p:nvSpPr>
          <p:cNvPr id="2" name="Title 1"/>
          <p:cNvSpPr>
            <a:spLocks noGrp="1"/>
          </p:cNvSpPr>
          <p:nvPr>
            <p:ph type="title"/>
          </p:nvPr>
        </p:nvSpPr>
        <p:spPr>
          <a:xfrm>
            <a:off x="457200" y="0"/>
            <a:ext cx="8229600" cy="2895600"/>
          </a:xfrm>
        </p:spPr>
        <p:txBody>
          <a:bodyPr/>
          <a:lstStyle/>
          <a:p>
            <a:r>
              <a:rPr lang="en-US" dirty="0" smtClean="0"/>
              <a:t>Today’s message took place in the year 520 BC</a:t>
            </a:r>
            <a:endParaRPr lang="en-US" dirty="0"/>
          </a:p>
        </p:txBody>
      </p:sp>
      <p:sp>
        <p:nvSpPr>
          <p:cNvPr id="3" name="Content Placeholder 2"/>
          <p:cNvSpPr>
            <a:spLocks noGrp="1"/>
          </p:cNvSpPr>
          <p:nvPr>
            <p:ph idx="1"/>
          </p:nvPr>
        </p:nvSpPr>
        <p:spPr>
          <a:xfrm>
            <a:off x="1371600" y="3352800"/>
            <a:ext cx="6934200" cy="3886200"/>
          </a:xfrm>
        </p:spPr>
        <p:txBody>
          <a:bodyPr/>
          <a:lstStyle/>
          <a:p>
            <a:pPr marL="0" indent="0"/>
            <a:r>
              <a:rPr lang="en-US" dirty="0" smtClean="0"/>
              <a:t>In the second year of King Darius, on the first day of the sixth month, the word of the LORD came through the prophet Haggai </a:t>
            </a:r>
            <a:r>
              <a:rPr lang="en-US" sz="2800" dirty="0" smtClean="0"/>
              <a:t>(Haggai 1:1 NIV)</a:t>
            </a:r>
            <a:endParaRPr lang="en-US" sz="2800" dirty="0"/>
          </a:p>
        </p:txBody>
      </p:sp>
    </p:spTree>
  </p:cSld>
  <p:clrMapOvr>
    <a:masterClrMapping/>
  </p:clrMapOvr>
  <p:transition>
    <p:zo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p:cNvPicPr>
            <a:picLocks noChangeAspect="1" noChangeArrowheads="1"/>
          </p:cNvPicPr>
          <p:nvPr/>
        </p:nvPicPr>
        <p:blipFill>
          <a:blip r:embed="rId3" cstate="print">
            <a:lum bright="-10000" contrast="30000"/>
          </a:blip>
          <a:srcRect b="5341"/>
          <a:stretch>
            <a:fillRect/>
          </a:stretch>
        </p:blipFill>
        <p:spPr bwMode="auto">
          <a:xfrm>
            <a:off x="0" y="1066800"/>
            <a:ext cx="9144000" cy="5720776"/>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It is so appropriate today …</a:t>
            </a:r>
            <a:endParaRPr lang="en-US" dirty="0"/>
          </a:p>
        </p:txBody>
      </p:sp>
      <p:sp>
        <p:nvSpPr>
          <p:cNvPr id="3" name="Content Placeholder 2"/>
          <p:cNvSpPr>
            <a:spLocks noGrp="1"/>
          </p:cNvSpPr>
          <p:nvPr>
            <p:ph idx="1"/>
          </p:nvPr>
        </p:nvSpPr>
        <p:spPr>
          <a:xfrm>
            <a:off x="1066800" y="2286000"/>
            <a:ext cx="7467600" cy="3886200"/>
          </a:xfrm>
        </p:spPr>
        <p:txBody>
          <a:bodyPr/>
          <a:lstStyle/>
          <a:p>
            <a:pPr marL="0" indent="0"/>
            <a:r>
              <a:rPr lang="en-US" dirty="0" smtClean="0"/>
              <a:t>These things happened to them as examples and were written down as warnings for us, on whom the fulfillment of the ages has come. (1Corinthians 10:11 NIV)</a:t>
            </a:r>
          </a:p>
          <a:p>
            <a:endParaRPr lang="en-US" dirty="0"/>
          </a:p>
        </p:txBody>
      </p:sp>
    </p:spTree>
  </p:cSld>
  <p:clrMapOvr>
    <a:masterClrMapping/>
  </p:clrMapOvr>
  <p:transition>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cstate="print"/>
          <a:srcRect/>
          <a:stretch>
            <a:fillRect/>
          </a:stretch>
        </p:blipFill>
        <p:spPr bwMode="auto">
          <a:xfrm>
            <a:off x="0" y="4417"/>
            <a:ext cx="9144000" cy="6850754"/>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The heart of the message:</a:t>
            </a:r>
            <a:endParaRPr lang="en-US" dirty="0"/>
          </a:p>
        </p:txBody>
      </p:sp>
      <p:pic>
        <p:nvPicPr>
          <p:cNvPr id="1027" name="Picture 3"/>
          <p:cNvPicPr>
            <a:picLocks noChangeAspect="1" noChangeArrowheads="1"/>
          </p:cNvPicPr>
          <p:nvPr/>
        </p:nvPicPr>
        <p:blipFill>
          <a:blip r:embed="rId3" cstate="print"/>
          <a:srcRect/>
          <a:stretch>
            <a:fillRect/>
          </a:stretch>
        </p:blipFill>
        <p:spPr bwMode="auto">
          <a:xfrm>
            <a:off x="-1143000" y="1143000"/>
            <a:ext cx="5378450" cy="6016899"/>
          </a:xfrm>
          <a:prstGeom prst="rect">
            <a:avLst/>
          </a:prstGeom>
          <a:noFill/>
          <a:ln w="9525">
            <a:noFill/>
            <a:miter lim="800000"/>
            <a:headEnd/>
            <a:tailEnd/>
          </a:ln>
          <a:effectLst/>
        </p:spPr>
      </p:pic>
      <p:pic>
        <p:nvPicPr>
          <p:cNvPr id="7" name="Picture 3"/>
          <p:cNvPicPr>
            <a:picLocks noChangeAspect="1" noChangeArrowheads="1"/>
          </p:cNvPicPr>
          <p:nvPr/>
        </p:nvPicPr>
        <p:blipFill>
          <a:blip r:embed="rId3" cstate="print"/>
          <a:srcRect/>
          <a:stretch>
            <a:fillRect/>
          </a:stretch>
        </p:blipFill>
        <p:spPr bwMode="auto">
          <a:xfrm>
            <a:off x="-1066800" y="1143000"/>
            <a:ext cx="5378450" cy="6016899"/>
          </a:xfrm>
          <a:prstGeom prst="rect">
            <a:avLst/>
          </a:prstGeom>
          <a:noFill/>
          <a:ln w="9525">
            <a:noFill/>
            <a:miter lim="800000"/>
            <a:headEnd/>
            <a:tailEnd/>
          </a:ln>
          <a:effectLst/>
        </p:spPr>
      </p:pic>
      <p:sp>
        <p:nvSpPr>
          <p:cNvPr id="3" name="Content Placeholder 2"/>
          <p:cNvSpPr>
            <a:spLocks noGrp="1"/>
          </p:cNvSpPr>
          <p:nvPr>
            <p:ph idx="1"/>
          </p:nvPr>
        </p:nvSpPr>
        <p:spPr>
          <a:xfrm>
            <a:off x="685800" y="1981200"/>
            <a:ext cx="8458200" cy="4221163"/>
          </a:xfrm>
        </p:spPr>
        <p:txBody>
          <a:bodyPr/>
          <a:lstStyle/>
          <a:p>
            <a:r>
              <a:rPr lang="en-US" dirty="0" smtClean="0">
                <a:solidFill>
                  <a:schemeClr val="bg1"/>
                </a:solidFill>
              </a:rPr>
              <a:t>“Consider your ways” 1:5</a:t>
            </a:r>
            <a:r>
              <a:rPr lang="en-US" sz="2800" dirty="0" smtClean="0">
                <a:solidFill>
                  <a:schemeClr val="bg1"/>
                </a:solidFill>
              </a:rPr>
              <a:t>(KJV)</a:t>
            </a:r>
          </a:p>
          <a:p>
            <a:r>
              <a:rPr lang="en-US" dirty="0" smtClean="0">
                <a:solidFill>
                  <a:schemeClr val="bg1"/>
                </a:solidFill>
              </a:rPr>
              <a:t>“Give careful thought to your ways” </a:t>
            </a:r>
            <a:r>
              <a:rPr lang="en-US" sz="2800" dirty="0" smtClean="0">
                <a:solidFill>
                  <a:schemeClr val="bg1"/>
                </a:solidFill>
              </a:rPr>
              <a:t>(NIV)</a:t>
            </a:r>
          </a:p>
          <a:p>
            <a:r>
              <a:rPr lang="en-US" dirty="0" smtClean="0">
                <a:solidFill>
                  <a:schemeClr val="bg1"/>
                </a:solidFill>
              </a:rPr>
              <a:t>“Look what’s happening to you!” </a:t>
            </a:r>
            <a:r>
              <a:rPr lang="en-US" sz="2800" dirty="0" smtClean="0">
                <a:solidFill>
                  <a:schemeClr val="bg1"/>
                </a:solidFill>
              </a:rPr>
              <a:t>(NLT)</a:t>
            </a:r>
          </a:p>
          <a:p>
            <a:r>
              <a:rPr lang="en-US" dirty="0" smtClean="0">
                <a:solidFill>
                  <a:schemeClr val="bg1"/>
                </a:solidFill>
              </a:rPr>
              <a:t>“Set your heart on your ways”</a:t>
            </a:r>
            <a:br>
              <a:rPr lang="en-US" dirty="0" smtClean="0">
                <a:solidFill>
                  <a:schemeClr val="bg1"/>
                </a:solidFill>
              </a:rPr>
            </a:br>
            <a:r>
              <a:rPr lang="en-US" sz="2800" dirty="0" smtClean="0">
                <a:solidFill>
                  <a:schemeClr val="bg1"/>
                </a:solidFill>
              </a:rPr>
              <a:t>(DLH)</a:t>
            </a:r>
          </a:p>
        </p:txBody>
      </p:sp>
      <p:grpSp>
        <p:nvGrpSpPr>
          <p:cNvPr id="14" name="Group 13"/>
          <p:cNvGrpSpPr/>
          <p:nvPr/>
        </p:nvGrpSpPr>
        <p:grpSpPr>
          <a:xfrm>
            <a:off x="1181100" y="2209800"/>
            <a:ext cx="6781800" cy="3124200"/>
            <a:chOff x="1219200" y="2257485"/>
            <a:chExt cx="6781800" cy="3124200"/>
          </a:xfrm>
        </p:grpSpPr>
        <p:grpSp>
          <p:nvGrpSpPr>
            <p:cNvPr id="13" name="Group 12"/>
            <p:cNvGrpSpPr/>
            <p:nvPr/>
          </p:nvGrpSpPr>
          <p:grpSpPr>
            <a:xfrm>
              <a:off x="1219200" y="2257485"/>
              <a:ext cx="6781800" cy="3124200"/>
              <a:chOff x="1219200" y="1066800"/>
              <a:chExt cx="6781800" cy="3124200"/>
            </a:xfrm>
          </p:grpSpPr>
          <p:sp>
            <p:nvSpPr>
              <p:cNvPr id="11" name="Rectangle 10"/>
              <p:cNvSpPr/>
              <p:nvPr/>
            </p:nvSpPr>
            <p:spPr>
              <a:xfrm>
                <a:off x="3352800" y="1066800"/>
                <a:ext cx="2514600" cy="184611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219200" y="2415886"/>
                <a:ext cx="6781800" cy="17751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p:cNvSpPr/>
            <p:nvPr/>
          </p:nvSpPr>
          <p:spPr>
            <a:xfrm>
              <a:off x="1295400" y="2257485"/>
              <a:ext cx="6529829" cy="3046988"/>
            </a:xfrm>
            <a:prstGeom prst="rect">
              <a:avLst/>
            </a:prstGeom>
            <a:noFill/>
            <a:effectLst>
              <a:outerShdw blurRad="228600" dist="165100" dir="2460000" algn="l" rotWithShape="0">
                <a:prstClr val="black">
                  <a:alpha val="93000"/>
                </a:prstClr>
              </a:outerShdw>
            </a:effectLst>
          </p:spPr>
          <p:txBody>
            <a:bodyPr wrap="square" lIns="91440" tIns="45720" rIns="91440" bIns="45720">
              <a:spAutoFit/>
            </a:bodyPr>
            <a:lstStyle/>
            <a:p>
              <a:pPr algn="ctr"/>
              <a:r>
                <a:rPr lang="en-US" sz="9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itchFamily="34" charset="0"/>
                  <a:cs typeface="Aharoni" pitchFamily="2" charset="-79"/>
                </a:rPr>
                <a:t>Self </a:t>
              </a:r>
              <a:br>
                <a:rPr lang="en-US" sz="9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itchFamily="34" charset="0"/>
                  <a:cs typeface="Aharoni" pitchFamily="2" charset="-79"/>
                </a:rPr>
              </a:br>
              <a:r>
                <a:rPr lang="en-US" sz="9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itchFamily="34" charset="0"/>
                  <a:cs typeface="Aharoni" pitchFamily="2" charset="-79"/>
                </a:rPr>
                <a:t>Examination</a:t>
              </a:r>
              <a:endPar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lstStyle/>
          <a:p>
            <a:r>
              <a:rPr lang="en-US" dirty="0" smtClean="0"/>
              <a:t>Consider what was happening:</a:t>
            </a: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263954" y="2057400"/>
            <a:ext cx="8616092" cy="28956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b="9238"/>
          <a:stretch>
            <a:fillRect/>
          </a:stretch>
        </p:blipFill>
        <p:spPr bwMode="auto">
          <a:xfrm>
            <a:off x="0" y="1600200"/>
            <a:ext cx="3862388" cy="5257800"/>
          </a:xfrm>
          <a:prstGeom prst="rect">
            <a:avLst/>
          </a:prstGeom>
          <a:noFill/>
          <a:ln w="9525">
            <a:noFill/>
            <a:miter lim="800000"/>
            <a:headEnd/>
            <a:tailEnd/>
          </a:ln>
          <a:effectLst/>
        </p:spPr>
      </p:pic>
      <p:sp>
        <p:nvSpPr>
          <p:cNvPr id="5" name="Rectangle 4"/>
          <p:cNvSpPr/>
          <p:nvPr/>
        </p:nvSpPr>
        <p:spPr>
          <a:xfrm>
            <a:off x="0" y="1295400"/>
            <a:ext cx="9144000" cy="10668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417638"/>
          </a:xfrm>
        </p:spPr>
        <p:txBody>
          <a:bodyPr/>
          <a:lstStyle/>
          <a:p>
            <a:r>
              <a:rPr lang="en-US" dirty="0" smtClean="0"/>
              <a:t>Consider what was happening:</a:t>
            </a:r>
            <a:endParaRPr lang="en-US" dirty="0"/>
          </a:p>
        </p:txBody>
      </p:sp>
      <p:sp>
        <p:nvSpPr>
          <p:cNvPr id="3" name="Content Placeholder 2"/>
          <p:cNvSpPr>
            <a:spLocks noGrp="1"/>
          </p:cNvSpPr>
          <p:nvPr>
            <p:ph idx="1"/>
          </p:nvPr>
        </p:nvSpPr>
        <p:spPr/>
        <p:txBody>
          <a:bodyPr/>
          <a:lstStyle/>
          <a:p>
            <a:r>
              <a:rPr lang="en-US" baseline="30000" dirty="0" smtClean="0">
                <a:solidFill>
                  <a:schemeClr val="bg1"/>
                </a:solidFill>
              </a:rPr>
              <a:t>6</a:t>
            </a:r>
            <a:r>
              <a:rPr lang="en-US" dirty="0" smtClean="0">
                <a:solidFill>
                  <a:schemeClr val="bg1"/>
                </a:solidFill>
              </a:rPr>
              <a:t> You have planted much</a:t>
            </a:r>
            <a:endParaRPr lang="en-US" dirty="0"/>
          </a:p>
        </p:txBody>
      </p:sp>
    </p:spTree>
  </p:cSld>
  <p:clrMapOvr>
    <a:masterClrMapping/>
  </p:clrMapOvr>
  <p:transition>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cstate="print"/>
          <a:srcRect/>
          <a:stretch>
            <a:fillRect/>
          </a:stretch>
        </p:blipFill>
        <p:spPr bwMode="auto">
          <a:xfrm>
            <a:off x="304800" y="1344030"/>
            <a:ext cx="8839200" cy="5513970"/>
          </a:xfrm>
          <a:prstGeom prst="rect">
            <a:avLst/>
          </a:prstGeom>
          <a:noFill/>
          <a:ln w="9525">
            <a:noFill/>
            <a:miter lim="800000"/>
            <a:headEnd/>
            <a:tailEnd/>
          </a:ln>
          <a:effectLst/>
        </p:spPr>
      </p:pic>
      <p:pic>
        <p:nvPicPr>
          <p:cNvPr id="7" name="Picture 2"/>
          <p:cNvPicPr>
            <a:picLocks noChangeAspect="1" noChangeArrowheads="1"/>
          </p:cNvPicPr>
          <p:nvPr/>
        </p:nvPicPr>
        <p:blipFill>
          <a:blip r:embed="rId4" cstate="print"/>
          <a:srcRect b="9238"/>
          <a:stretch>
            <a:fillRect/>
          </a:stretch>
        </p:blipFill>
        <p:spPr bwMode="auto">
          <a:xfrm>
            <a:off x="0" y="1600200"/>
            <a:ext cx="3862388" cy="5257800"/>
          </a:xfrm>
          <a:prstGeom prst="rect">
            <a:avLst/>
          </a:prstGeom>
          <a:noFill/>
          <a:ln w="9525">
            <a:noFill/>
            <a:miter lim="800000"/>
            <a:headEnd/>
            <a:tailEnd/>
          </a:ln>
          <a:effectLst/>
        </p:spPr>
      </p:pic>
      <p:sp>
        <p:nvSpPr>
          <p:cNvPr id="6" name="Rectangle 5"/>
          <p:cNvSpPr/>
          <p:nvPr/>
        </p:nvSpPr>
        <p:spPr>
          <a:xfrm>
            <a:off x="0" y="1295400"/>
            <a:ext cx="9144000" cy="10668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417638"/>
          </a:xfrm>
        </p:spPr>
        <p:txBody>
          <a:bodyPr/>
          <a:lstStyle/>
          <a:p>
            <a:r>
              <a:rPr lang="en-US" dirty="0" smtClean="0"/>
              <a:t>Consider what was happening:</a:t>
            </a:r>
            <a:endParaRPr lang="en-US" dirty="0"/>
          </a:p>
        </p:txBody>
      </p:sp>
      <p:sp>
        <p:nvSpPr>
          <p:cNvPr id="3" name="Content Placeholder 2"/>
          <p:cNvSpPr>
            <a:spLocks noGrp="1"/>
          </p:cNvSpPr>
          <p:nvPr>
            <p:ph idx="1"/>
          </p:nvPr>
        </p:nvSpPr>
        <p:spPr/>
        <p:txBody>
          <a:bodyPr/>
          <a:lstStyle/>
          <a:p>
            <a:r>
              <a:rPr lang="en-US" dirty="0" smtClean="0">
                <a:solidFill>
                  <a:schemeClr val="bg1"/>
                </a:solidFill>
              </a:rPr>
              <a:t>but have harvested little. </a:t>
            </a:r>
            <a:r>
              <a:rPr lang="en-US" dirty="0" smtClean="0"/>
              <a:t>…</a:t>
            </a:r>
            <a:endParaRPr lang="en-US" dirty="0"/>
          </a:p>
        </p:txBody>
      </p:sp>
    </p:spTree>
  </p:cSld>
  <p:clrMapOvr>
    <a:masterClrMapping/>
  </p:clrMapOvr>
  <p:transition>
    <p:zo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b="18325"/>
          <a:stretch>
            <a:fillRect/>
          </a:stretch>
        </p:blipFill>
        <p:spPr bwMode="auto">
          <a:xfrm>
            <a:off x="0" y="2133599"/>
            <a:ext cx="4267200" cy="4724401"/>
          </a:xfrm>
          <a:prstGeom prst="rect">
            <a:avLst/>
          </a:prstGeom>
          <a:noFill/>
          <a:ln w="9525">
            <a:noFill/>
            <a:miter lim="800000"/>
            <a:headEnd/>
            <a:tailEnd/>
          </a:ln>
          <a:effectLst/>
        </p:spPr>
      </p:pic>
      <p:sp>
        <p:nvSpPr>
          <p:cNvPr id="6" name="Rectangle 5"/>
          <p:cNvSpPr/>
          <p:nvPr/>
        </p:nvSpPr>
        <p:spPr>
          <a:xfrm>
            <a:off x="0" y="1295400"/>
            <a:ext cx="9144000" cy="10668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417638"/>
          </a:xfrm>
        </p:spPr>
        <p:txBody>
          <a:bodyPr/>
          <a:lstStyle/>
          <a:p>
            <a:r>
              <a:rPr lang="en-US" dirty="0" smtClean="0"/>
              <a:t>Consider what was happening:</a:t>
            </a:r>
            <a:endParaRPr lang="en-US" dirty="0"/>
          </a:p>
        </p:txBody>
      </p:sp>
      <p:sp>
        <p:nvSpPr>
          <p:cNvPr id="3" name="Content Placeholder 2"/>
          <p:cNvSpPr>
            <a:spLocks noGrp="1"/>
          </p:cNvSpPr>
          <p:nvPr>
            <p:ph idx="1"/>
          </p:nvPr>
        </p:nvSpPr>
        <p:spPr>
          <a:xfrm>
            <a:off x="304800" y="1600200"/>
            <a:ext cx="8686800" cy="4525963"/>
          </a:xfrm>
        </p:spPr>
        <p:txBody>
          <a:bodyPr/>
          <a:lstStyle/>
          <a:p>
            <a:r>
              <a:rPr lang="en-US" dirty="0" smtClean="0">
                <a:solidFill>
                  <a:schemeClr val="bg1"/>
                </a:solidFill>
              </a:rPr>
              <a:t>You drink, </a:t>
            </a:r>
            <a:r>
              <a:rPr lang="en-US" dirty="0" smtClean="0"/>
              <a:t>…</a:t>
            </a:r>
            <a:endParaRPr lang="en-US" dirty="0"/>
          </a:p>
        </p:txBody>
      </p:sp>
    </p:spTree>
  </p:cSld>
  <p:clrMapOvr>
    <a:masterClrMapping/>
  </p:clrMapOvr>
  <p:transition>
    <p:zoom/>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1752</TotalTime>
  <Words>1443</Words>
  <Application>Microsoft Office PowerPoint</Application>
  <PresentationFormat>On-screen Show (4:3)</PresentationFormat>
  <Paragraphs>148</Paragraphs>
  <Slides>26</Slides>
  <Notes>23</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Slide 1</vt:lpstr>
      <vt:lpstr>Slide 2</vt:lpstr>
      <vt:lpstr>Today’s message took place in the year 520 BC</vt:lpstr>
      <vt:lpstr>It is so appropriate today …</vt:lpstr>
      <vt:lpstr>The heart of the message:</vt:lpstr>
      <vt:lpstr>Consider what was happening:</vt:lpstr>
      <vt:lpstr>Consider what was happening:</vt:lpstr>
      <vt:lpstr>Consider what was happening:</vt:lpstr>
      <vt:lpstr>Consider what was happening:</vt:lpstr>
      <vt:lpstr>Consider what was happening:</vt:lpstr>
      <vt:lpstr>Consider what was happening:</vt:lpstr>
      <vt:lpstr>Consider what was happening:</vt:lpstr>
      <vt:lpstr>Consider what was happening:</vt:lpstr>
      <vt:lpstr>Consider what was happening:</vt:lpstr>
      <vt:lpstr>Consider what was happening:</vt:lpstr>
      <vt:lpstr>Consider what was happening:</vt:lpstr>
      <vt:lpstr>Consider what’s happening:</vt:lpstr>
      <vt:lpstr>Who needs to consider?</vt:lpstr>
      <vt:lpstr>Who needs to consider?</vt:lpstr>
      <vt:lpstr>Who needs to consider?</vt:lpstr>
      <vt:lpstr>Who needs to consider?</vt:lpstr>
      <vt:lpstr>What to consider?</vt:lpstr>
      <vt:lpstr>What to consider?</vt:lpstr>
      <vt:lpstr>What to consider?</vt:lpstr>
      <vt:lpstr>I know what you what </vt:lpstr>
      <vt:lpstr>Yes, but we need to</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od233</dc:creator>
  <cp:lastModifiedBy>DennisH</cp:lastModifiedBy>
  <cp:revision>171</cp:revision>
  <dcterms:created xsi:type="dcterms:W3CDTF">2009-03-11T23:20:34Z</dcterms:created>
  <dcterms:modified xsi:type="dcterms:W3CDTF">2012-09-03T00:02:43Z</dcterms:modified>
</cp:coreProperties>
</file>