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64" r:id="rId2"/>
    <p:sldId id="1366" r:id="rId3"/>
    <p:sldId id="1359" r:id="rId4"/>
    <p:sldId id="1339" r:id="rId5"/>
    <p:sldId id="1288" r:id="rId6"/>
    <p:sldId id="1340" r:id="rId7"/>
    <p:sldId id="1290" r:id="rId8"/>
    <p:sldId id="1365" r:id="rId9"/>
    <p:sldId id="1367" r:id="rId10"/>
    <p:sldId id="1368" r:id="rId11"/>
    <p:sldId id="1369" r:id="rId12"/>
    <p:sldId id="1370" r:id="rId13"/>
    <p:sldId id="1371" r:id="rId14"/>
    <p:sldId id="1372" r:id="rId15"/>
    <p:sldId id="1289" r:id="rId16"/>
    <p:sldId id="1341" r:id="rId17"/>
    <p:sldId id="1291" r:id="rId18"/>
    <p:sldId id="1301" r:id="rId19"/>
    <p:sldId id="1298" r:id="rId20"/>
    <p:sldId id="1302" r:id="rId21"/>
    <p:sldId id="1293" r:id="rId22"/>
    <p:sldId id="1358" r:id="rId23"/>
    <p:sldId id="1342" r:id="rId24"/>
    <p:sldId id="1343" r:id="rId25"/>
    <p:sldId id="1344" r:id="rId26"/>
    <p:sldId id="1345" r:id="rId27"/>
    <p:sldId id="1346" r:id="rId28"/>
    <p:sldId id="1347" r:id="rId29"/>
    <p:sldId id="1348" r:id="rId30"/>
    <p:sldId id="1349" r:id="rId31"/>
    <p:sldId id="1350" r:id="rId32"/>
    <p:sldId id="1354" r:id="rId33"/>
    <p:sldId id="1351" r:id="rId34"/>
    <p:sldId id="1352" r:id="rId35"/>
    <p:sldId id="1353" r:id="rId36"/>
    <p:sldId id="1338" r:id="rId37"/>
    <p:sldId id="1294" r:id="rId38"/>
    <p:sldId id="1306" r:id="rId39"/>
    <p:sldId id="1331" r:id="rId40"/>
    <p:sldId id="1334" r:id="rId41"/>
    <p:sldId id="1335" r:id="rId42"/>
    <p:sldId id="1296" r:id="rId43"/>
    <p:sldId id="1356" r:id="rId44"/>
    <p:sldId id="1355" r:id="rId45"/>
    <p:sldId id="1357" r:id="rId46"/>
    <p:sldId id="1297" r:id="rId47"/>
    <p:sldId id="1332" r:id="rId48"/>
    <p:sldId id="725" r:id="rId49"/>
  </p:sldIdLst>
  <p:sldSz cx="12192000" cy="6858000"/>
  <p:notesSz cx="7010400" cy="92964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3" userDrawn="1">
          <p15:clr>
            <a:srgbClr val="A4A3A4"/>
          </p15:clr>
        </p15:guide>
        <p15:guide id="2" pos="38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2913"/>
    <a:srgbClr val="2D83BD"/>
    <a:srgbClr val="23538D"/>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55" autoAdjust="0"/>
    <p:restoredTop sz="75407" autoAdjust="0"/>
  </p:normalViewPr>
  <p:slideViewPr>
    <p:cSldViewPr snapToGrid="0" showGuides="1">
      <p:cViewPr varScale="1">
        <p:scale>
          <a:sx n="61" d="100"/>
          <a:sy n="61" d="100"/>
        </p:scale>
        <p:origin x="1147" y="53"/>
      </p:cViewPr>
      <p:guideLst>
        <p:guide orient="horz" pos="1113"/>
        <p:guide pos="3819"/>
      </p:guideLst>
    </p:cSldViewPr>
  </p:slideViewPr>
  <p:notesTextViewPr>
    <p:cViewPr>
      <p:scale>
        <a:sx n="100" d="100"/>
        <a:sy n="100" d="100"/>
      </p:scale>
      <p:origin x="0" y="-4368"/>
    </p:cViewPr>
  </p:notesTextViewPr>
  <p:sorterViewPr>
    <p:cViewPr>
      <p:scale>
        <a:sx n="100" d="100"/>
        <a:sy n="100" d="100"/>
      </p:scale>
      <p:origin x="0" y="5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1087666091"/>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4"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29806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559541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396488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3011136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92065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Christian is not for sissies.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16</a:t>
            </a:fld>
            <a:endParaRPr lang="en-US"/>
          </a:p>
        </p:txBody>
      </p:sp>
    </p:spTree>
    <p:extLst>
      <p:ext uri="{BB962C8B-B14F-4D97-AF65-F5344CB8AC3E}">
        <p14:creationId xmlns:p14="http://schemas.microsoft.com/office/powerpoint/2010/main" val="2802843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Christian martyrs = FREE = from http://commons.wikimedia.org/wiki/File:The_Christian_Martyrs_Last_Prayer.jpg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17</a:t>
            </a:fld>
            <a:endParaRPr lang="en-US"/>
          </a:p>
        </p:txBody>
      </p:sp>
    </p:spTree>
    <p:extLst>
      <p:ext uri="{BB962C8B-B14F-4D97-AF65-F5344CB8AC3E}">
        <p14:creationId xmlns:p14="http://schemas.microsoft.com/office/powerpoint/2010/main" val="3971891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John 3:16 He died for the world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1668014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So the World</a:t>
            </a:r>
            <a:r>
              <a:rPr lang="en-US" baseline="0" dirty="0"/>
              <a:t> is crucified with regard to me – since Jesus’ death s reckoned to be my death.</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2871890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Peace</a:t>
            </a:r>
            <a:r>
              <a:rPr lang="en-US" baseline="0" dirty="0"/>
              <a:t> clouds = NOT FOR REUSE = </a:t>
            </a:r>
            <a:r>
              <a:rPr lang="en-US" dirty="0"/>
              <a:t>http://www.flickr.com/photos/snapies/3934856469/sizes/l/in/photostream/</a:t>
            </a:r>
          </a:p>
          <a:p>
            <a:r>
              <a:rPr lang="en-US" dirty="0"/>
              <a:t>Cross</a:t>
            </a:r>
            <a:r>
              <a:rPr lang="en-US" baseline="0" dirty="0"/>
              <a:t> Steeple = FREE =  Public Domain = http://pixabay.com/en/gold-cross-steeple-sky-clouds-70936/</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39</a:t>
            </a:fld>
            <a:endParaRPr lang="en-US"/>
          </a:p>
        </p:txBody>
      </p:sp>
    </p:spTree>
    <p:extLst>
      <p:ext uri="{BB962C8B-B14F-4D97-AF65-F5344CB8AC3E}">
        <p14:creationId xmlns:p14="http://schemas.microsoft.com/office/powerpoint/2010/main" val="2046794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Peace</a:t>
            </a:r>
            <a:r>
              <a:rPr lang="en-US" baseline="0" dirty="0"/>
              <a:t> clouds = NOT FOR REUSE = </a:t>
            </a:r>
            <a:r>
              <a:rPr lang="en-US" dirty="0"/>
              <a:t>http://www.flickr.com/photos/snapies/3934856469/sizes/l/in/photostream/</a:t>
            </a:r>
          </a:p>
          <a:p>
            <a:r>
              <a:rPr lang="en-US" dirty="0"/>
              <a:t>Cross</a:t>
            </a:r>
            <a:r>
              <a:rPr lang="en-US" baseline="0" dirty="0"/>
              <a:t> Steeple = FREE =  Public Domain = http://pixabay.com/en/gold-cross-steeple-sky-clouds-70936/</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40</a:t>
            </a:fld>
            <a:endParaRPr lang="en-US"/>
          </a:p>
        </p:txBody>
      </p:sp>
    </p:spTree>
    <p:extLst>
      <p:ext uri="{BB962C8B-B14F-4D97-AF65-F5344CB8AC3E}">
        <p14:creationId xmlns:p14="http://schemas.microsoft.com/office/powerpoint/2010/main" val="313866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r>
              <a:rPr lang="en-US" baseline="0" dirty="0"/>
              <a:t>The New Creation is what really</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a:t>
            </a:fld>
            <a:endParaRPr lang="en-US"/>
          </a:p>
        </p:txBody>
      </p:sp>
    </p:spTree>
    <p:extLst>
      <p:ext uri="{BB962C8B-B14F-4D97-AF65-F5344CB8AC3E}">
        <p14:creationId xmlns:p14="http://schemas.microsoft.com/office/powerpoint/2010/main" val="2619216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Peace</a:t>
            </a:r>
            <a:r>
              <a:rPr lang="en-US" baseline="0" dirty="0"/>
              <a:t> clouds = NOT FOR REUSE = </a:t>
            </a:r>
            <a:r>
              <a:rPr lang="en-US" dirty="0"/>
              <a:t>http://www.flickr.com/photos/snapies/3934856469/sizes/l/in/photostream/</a:t>
            </a:r>
          </a:p>
          <a:p>
            <a:r>
              <a:rPr lang="en-US" dirty="0"/>
              <a:t>Cross</a:t>
            </a:r>
            <a:r>
              <a:rPr lang="en-US" baseline="0" dirty="0"/>
              <a:t> Steeple = FREE =  Public Domain = http://pixabay.com/en/gold-cross-steeple-sky-clouds-70936/</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41</a:t>
            </a:fld>
            <a:endParaRPr lang="en-US"/>
          </a:p>
        </p:txBody>
      </p:sp>
    </p:spTree>
    <p:extLst>
      <p:ext uri="{BB962C8B-B14F-4D97-AF65-F5344CB8AC3E}">
        <p14:creationId xmlns:p14="http://schemas.microsoft.com/office/powerpoint/2010/main" val="2467149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 of Nine Tails whip = FREE = from http://upload.wikimedia.org/wikipedia/commons/e/e5/Cat_o%27_nine.JPG</a:t>
            </a:r>
          </a:p>
          <a:p>
            <a:endParaRPr lang="en-US" dirty="0"/>
          </a:p>
          <a:p>
            <a:r>
              <a:rPr lang="en-US" dirty="0"/>
              <a:t>Rod = FREE = from http://commons.wikimedia.org/wiki/File:Hot-rods_sticks_tipper_hinnerk-ruemenapf.jpg</a:t>
            </a:r>
          </a:p>
          <a:p>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42</a:t>
            </a:fld>
            <a:endParaRPr lang="en-US"/>
          </a:p>
        </p:txBody>
      </p:sp>
    </p:spTree>
    <p:extLst>
      <p:ext uri="{BB962C8B-B14F-4D97-AF65-F5344CB8AC3E}">
        <p14:creationId xmlns:p14="http://schemas.microsoft.com/office/powerpoint/2010/main" val="1891753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 of Nine Tails whip = FREE = from http://upload.wikimedia.org/wikipedia/commons/e/e5/Cat_o%27_nine.JPG</a:t>
            </a:r>
          </a:p>
          <a:p>
            <a:endParaRPr lang="en-US" dirty="0"/>
          </a:p>
          <a:p>
            <a:r>
              <a:rPr lang="en-US" dirty="0"/>
              <a:t>Rod = FREE = from http://commons.wikimedia.org/wiki/File:Hot-rods_sticks_tipper_hinnerk-ruemenapf.jpg</a:t>
            </a:r>
          </a:p>
          <a:p>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43</a:t>
            </a:fld>
            <a:endParaRPr lang="en-US"/>
          </a:p>
        </p:txBody>
      </p:sp>
    </p:spTree>
    <p:extLst>
      <p:ext uri="{BB962C8B-B14F-4D97-AF65-F5344CB8AC3E}">
        <p14:creationId xmlns:p14="http://schemas.microsoft.com/office/powerpoint/2010/main" val="1900182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 of Nine Tails whip = FREE = from http://upload.wikimedia.org/wikipedia/commons/e/e5/Cat_o%27_nine.JPG</a:t>
            </a:r>
          </a:p>
          <a:p>
            <a:endParaRPr lang="en-US" dirty="0"/>
          </a:p>
          <a:p>
            <a:r>
              <a:rPr lang="en-US" dirty="0"/>
              <a:t>Rod = FREE = from http://commons.wikimedia.org/wiki/File:Hot-rods_sticks_tipper_hinnerk-ruemenapf.jpg</a:t>
            </a:r>
          </a:p>
          <a:p>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44</a:t>
            </a:fld>
            <a:endParaRPr lang="en-US"/>
          </a:p>
        </p:txBody>
      </p:sp>
    </p:spTree>
    <p:extLst>
      <p:ext uri="{BB962C8B-B14F-4D97-AF65-F5344CB8AC3E}">
        <p14:creationId xmlns:p14="http://schemas.microsoft.com/office/powerpoint/2010/main" val="497239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 of Nine Tails whip = FREE = from http://upload.wikimedia.org/wikipedia/commons/e/e5/Cat_o%27_nine.JPG</a:t>
            </a:r>
          </a:p>
          <a:p>
            <a:endParaRPr lang="en-US" dirty="0"/>
          </a:p>
          <a:p>
            <a:r>
              <a:rPr lang="en-US" dirty="0"/>
              <a:t>Rod = FREE = from http://commons.wikimedia.org/wiki/File:Hot-rods_sticks_tipper_hinnerk-ruemenapf.jpg</a:t>
            </a:r>
          </a:p>
          <a:p>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45</a:t>
            </a:fld>
            <a:endParaRPr lang="en-US"/>
          </a:p>
        </p:txBody>
      </p:sp>
    </p:spTree>
    <p:extLst>
      <p:ext uri="{BB962C8B-B14F-4D97-AF65-F5344CB8AC3E}">
        <p14:creationId xmlns:p14="http://schemas.microsoft.com/office/powerpoint/2010/main" val="177375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Caterpillar</a:t>
            </a:r>
            <a:r>
              <a:rPr lang="en-US" baseline="0" dirty="0"/>
              <a:t> = FREE = from http://commons.wikimedia.org/wiki/File:Spring_Azure_Butterfly_with_a_caterpillar.jpg</a:t>
            </a:r>
          </a:p>
          <a:p>
            <a:endParaRPr lang="en-US" baseline="0" dirty="0"/>
          </a:p>
          <a:p>
            <a:r>
              <a:rPr lang="en-US" dirty="0"/>
              <a:t>Cocoon = FREE = from http://commons.wikimedia.org/wiki/File:Silkworm_%26_cocoon.jpg</a:t>
            </a:r>
          </a:p>
          <a:p>
            <a:endParaRPr lang="en-US" dirty="0"/>
          </a:p>
          <a:p>
            <a:r>
              <a:rPr lang="en-US" dirty="0"/>
              <a:t>Butterfly = FREE = from http://upload.wikimedia.org/wikipedia/commons/thumb/5/55/Viceroy_Butterfly.jpg/775px-Viceroy_Butterfly.jpg</a:t>
            </a:r>
          </a:p>
          <a:p>
            <a:endParaRPr lang="en-US" dirty="0"/>
          </a:p>
          <a:p>
            <a:r>
              <a:rPr lang="en-US" dirty="0"/>
              <a:t>The</a:t>
            </a:r>
            <a:r>
              <a:rPr lang="en-US" baseline="0" dirty="0"/>
              <a:t> word of God tells us that God transforms our lives.  He does so by GRACE – an unmerited gift.  </a:t>
            </a:r>
          </a:p>
          <a:p>
            <a:r>
              <a:rPr lang="en-US" baseline="0" dirty="0"/>
              <a:t>I call it the cocoon of  GRACE.  I had an old life (a  caterpillar life), I went into the cocoon of Grace, and came out a beautiful butterfly.  </a:t>
            </a:r>
          </a:p>
          <a:p>
            <a:endParaRPr lang="en-US" baseline="0" dirty="0"/>
          </a:p>
          <a:p>
            <a:r>
              <a:rPr lang="en-US" baseline="0" dirty="0"/>
              <a:t>Paul has been arguing in Galatians – don’t go back to the caterpillar life.  Fly like a butterfly.  </a:t>
            </a:r>
          </a:p>
          <a:p>
            <a:endParaRPr lang="en-US" baseline="0" dirty="0"/>
          </a:p>
          <a:p>
            <a:r>
              <a:rPr lang="en-US" baseline="0" dirty="0"/>
              <a:t>I know that modern psychology teaches to go back to suppressed feeling from your past and deal with them, dredge them up, and deal with them.  And some “Christian counselors” teach the same.  But the GRACE of God teaches us that we just don’t live there any more.  I am very leery of those who want to dredge up past sins that the blood of Jesus and the grace of God has already dealt with.  </a:t>
            </a:r>
          </a:p>
          <a:p>
            <a:endParaRPr lang="en-US" baseline="0" dirty="0"/>
          </a:p>
          <a:p>
            <a:r>
              <a:rPr lang="en-US" baseline="0" dirty="0"/>
              <a:t>Listen, My life verse is this, forgetting that which is behind and pressing on to that which is before, I press toward the mark for the prize of the high calling in Christ Jesus (Phil 3:13-14).  </a:t>
            </a:r>
          </a:p>
          <a:p>
            <a:endParaRPr lang="en-US" baseline="0" dirty="0"/>
          </a:p>
          <a:p>
            <a:r>
              <a:rPr lang="en-US" baseline="0" dirty="0"/>
              <a:t>Don’t go back to the caterpillar life.  You are a butterfly.  Forget the past and move on with Jesus to that which is before.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a:t>
            </a:fld>
            <a:endParaRPr lang="en-US"/>
          </a:p>
        </p:txBody>
      </p:sp>
    </p:spTree>
    <p:extLst>
      <p:ext uri="{BB962C8B-B14F-4D97-AF65-F5344CB8AC3E}">
        <p14:creationId xmlns:p14="http://schemas.microsoft.com/office/powerpoint/2010/main" val="235125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Caterpillar</a:t>
            </a:r>
            <a:r>
              <a:rPr lang="en-US" baseline="0" dirty="0"/>
              <a:t> = FREE = from http://commons.wikimedia.org/wiki/File:Spring_Azure_Butterfly_with_a_caterpillar.jpg</a:t>
            </a:r>
          </a:p>
          <a:p>
            <a:endParaRPr lang="en-US" baseline="0" dirty="0"/>
          </a:p>
          <a:p>
            <a:r>
              <a:rPr lang="en-US" dirty="0"/>
              <a:t>Cocoon = FREE = from http://commons.wikimedia.org/wiki/File:Silkworm_%26_cocoon.jpg</a:t>
            </a:r>
          </a:p>
          <a:p>
            <a:endParaRPr lang="en-US" dirty="0"/>
          </a:p>
          <a:p>
            <a:r>
              <a:rPr lang="en-US" dirty="0"/>
              <a:t>Butterfly = FREE = from http://upload.wikimedia.org/wikipedia/commons/thumb/5/55/Viceroy_Butterfly.jpg/775px-Viceroy_Butterfly.jpg</a:t>
            </a:r>
          </a:p>
          <a:p>
            <a:endParaRPr lang="en-US" dirty="0"/>
          </a:p>
          <a:p>
            <a:r>
              <a:rPr lang="en-US" dirty="0"/>
              <a:t>The</a:t>
            </a:r>
            <a:r>
              <a:rPr lang="en-US" baseline="0" dirty="0"/>
              <a:t> word of God tells us that God transforms our lives.  He does so by GRACE – an unmerited gift.  </a:t>
            </a:r>
          </a:p>
          <a:p>
            <a:r>
              <a:rPr lang="en-US" baseline="0" dirty="0"/>
              <a:t>I call it the cocoon of  GRACE.  I had an old life (a  caterpillar life), I went into the cocoon of Grace, and came out a beautiful butterfly.  </a:t>
            </a:r>
          </a:p>
          <a:p>
            <a:endParaRPr lang="en-US" baseline="0" dirty="0"/>
          </a:p>
          <a:p>
            <a:r>
              <a:rPr lang="en-US" baseline="0" dirty="0"/>
              <a:t>Paul has been arguing in Galatians – don’t go back to the caterpillar life.  Fly like a butterfly.  </a:t>
            </a:r>
          </a:p>
          <a:p>
            <a:endParaRPr lang="en-US" baseline="0" dirty="0"/>
          </a:p>
          <a:p>
            <a:r>
              <a:rPr lang="en-US" baseline="0" dirty="0"/>
              <a:t>I know that modern psychology teaches to go back to suppressed feeling from your past and deal with them, dredge them up, and deal with them.  And some “Christian counselors” teach the same.  But the GRACE of God teaches us that we just don’t live there any more.  I am very leery of those who want to dredge up past sins that the blood of Jesus and the grace of God has already dealt with.  </a:t>
            </a:r>
          </a:p>
          <a:p>
            <a:endParaRPr lang="en-US" baseline="0" dirty="0"/>
          </a:p>
          <a:p>
            <a:r>
              <a:rPr lang="en-US" baseline="0" dirty="0"/>
              <a:t>Listen, My life verse is this, forgetting that which is behind and pressing on to that which is before, I press toward the mark for the prize of the high calling in Christ Jesus (Phil 3:13-14).  </a:t>
            </a:r>
          </a:p>
          <a:p>
            <a:endParaRPr lang="en-US" baseline="0" dirty="0"/>
          </a:p>
          <a:p>
            <a:r>
              <a:rPr lang="en-US" baseline="0" dirty="0"/>
              <a:t>Don’t go back to the caterpillar life.  You are a butterfly.  Forget the past and move on with Jesus to that which is before.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a:t>
            </a:fld>
            <a:endParaRPr lang="en-US"/>
          </a:p>
        </p:txBody>
      </p:sp>
    </p:spTree>
    <p:extLst>
      <p:ext uri="{BB962C8B-B14F-4D97-AF65-F5344CB8AC3E}">
        <p14:creationId xmlns:p14="http://schemas.microsoft.com/office/powerpoint/2010/main" val="37446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Caterpillar</a:t>
            </a:r>
            <a:r>
              <a:rPr lang="en-US" baseline="0" dirty="0"/>
              <a:t> = FREE = from http://commons.wikimedia.org/wiki/File:Spring_Azure_Butterfly_with_a_caterpillar.jpg</a:t>
            </a:r>
          </a:p>
          <a:p>
            <a:endParaRPr lang="en-US" baseline="0" dirty="0"/>
          </a:p>
          <a:p>
            <a:r>
              <a:rPr lang="en-US" dirty="0"/>
              <a:t>Cocoon = FREE = from http://commons.wikimedia.org/wiki/File:Silkworm_%26_cocoon.jpg</a:t>
            </a:r>
          </a:p>
          <a:p>
            <a:endParaRPr lang="en-US" dirty="0"/>
          </a:p>
          <a:p>
            <a:r>
              <a:rPr lang="en-US" dirty="0"/>
              <a:t>Butterfly = FREE = from http://upload.wikimedia.org/wikipedia/commons/thumb/5/55/Viceroy_Butterfly.jpg/775px-Viceroy_Butterfly.jpg</a:t>
            </a:r>
          </a:p>
          <a:p>
            <a:endParaRPr lang="en-US" dirty="0"/>
          </a:p>
          <a:p>
            <a:r>
              <a:rPr lang="en-US" dirty="0"/>
              <a:t>The</a:t>
            </a:r>
            <a:r>
              <a:rPr lang="en-US" baseline="0" dirty="0"/>
              <a:t> word of God tells us that God transforms our lives.  He does so by GRACE – an unmerited gift.  </a:t>
            </a:r>
          </a:p>
          <a:p>
            <a:r>
              <a:rPr lang="en-US" baseline="0" dirty="0"/>
              <a:t>I call it the cocoon of  GRACE.  I had an old life (a  caterpillar life), I went into the cocoon of Grace, and came out a beautiful butterfly.  </a:t>
            </a:r>
          </a:p>
          <a:p>
            <a:endParaRPr lang="en-US" baseline="0" dirty="0"/>
          </a:p>
          <a:p>
            <a:r>
              <a:rPr lang="en-US" baseline="0" dirty="0"/>
              <a:t>Paul has been arguing in Galatians – don’t go back to the caterpillar life.  Fly like a butterfly.  </a:t>
            </a:r>
          </a:p>
          <a:p>
            <a:endParaRPr lang="en-US" baseline="0" dirty="0"/>
          </a:p>
          <a:p>
            <a:r>
              <a:rPr lang="en-US" baseline="0" dirty="0"/>
              <a:t>I know that modern psychology teaches to go back to suppressed feeling from your past and deal with them, dredge them up, and deal with them.  And some “Christian counselors” teach the same.  But the GRACE of God teaches us that we just don’t live there any more.  I am very leery of those who want to dredge up past sins that the blood of Jesus and the grace of God has already dealt with.  </a:t>
            </a:r>
          </a:p>
          <a:p>
            <a:endParaRPr lang="en-US" baseline="0" dirty="0"/>
          </a:p>
          <a:p>
            <a:r>
              <a:rPr lang="en-US" baseline="0" dirty="0"/>
              <a:t>Listen, My life verse is this, forgetting that which is behind and pressing on to that which is before, I press toward the mark for the prize of the high calling in Christ Jesus (Phil 3:13-14).  </a:t>
            </a:r>
          </a:p>
          <a:p>
            <a:endParaRPr lang="en-US" baseline="0" dirty="0"/>
          </a:p>
          <a:p>
            <a:r>
              <a:rPr lang="en-US" baseline="0" dirty="0"/>
              <a:t>Don’t go back to the caterpillar life.  You are a butterfly.  Forget the past and move on with Jesus to that which is before.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39324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Caterpillar</a:t>
            </a:r>
            <a:r>
              <a:rPr lang="en-US" baseline="0" dirty="0"/>
              <a:t> = FREE = from http://commons.wikimedia.org/wiki/File:Spring_Azure_Butterfly_with_a_caterpillar.jpg</a:t>
            </a:r>
          </a:p>
          <a:p>
            <a:endParaRPr lang="en-US" baseline="0" dirty="0"/>
          </a:p>
          <a:p>
            <a:r>
              <a:rPr lang="en-US" dirty="0"/>
              <a:t>Cocoon = FREE = from http://commons.wikimedia.org/wiki/File:Silkworm_%26_cocoon.jpg</a:t>
            </a:r>
          </a:p>
          <a:p>
            <a:endParaRPr lang="en-US" dirty="0"/>
          </a:p>
          <a:p>
            <a:r>
              <a:rPr lang="en-US" dirty="0"/>
              <a:t>Butterfly = FREE = from http://upload.wikimedia.org/wikipedia/commons/thumb/5/55/Viceroy_Butterfly.jpg/775px-Viceroy_Butterfly.jpg</a:t>
            </a:r>
          </a:p>
          <a:p>
            <a:endParaRPr lang="en-US" dirty="0"/>
          </a:p>
          <a:p>
            <a:r>
              <a:rPr lang="en-US" dirty="0"/>
              <a:t>The</a:t>
            </a:r>
            <a:r>
              <a:rPr lang="en-US" baseline="0" dirty="0"/>
              <a:t> word of God tells us that God transforms our lives.  He does so by GRACE – an unmerited gift.  </a:t>
            </a:r>
          </a:p>
          <a:p>
            <a:r>
              <a:rPr lang="en-US" baseline="0" dirty="0"/>
              <a:t>I call it the cocoon of  GRACE.  I had an old life (a  caterpillar life), I went into the cocoon of Grace, and came out a beautiful butterfly.  </a:t>
            </a:r>
          </a:p>
          <a:p>
            <a:endParaRPr lang="en-US" baseline="0" dirty="0"/>
          </a:p>
          <a:p>
            <a:r>
              <a:rPr lang="en-US" baseline="0" dirty="0"/>
              <a:t>Paul has been arguing in Galatians – don’t go back to the caterpillar life.  Fly like a butterfly.  </a:t>
            </a:r>
          </a:p>
          <a:p>
            <a:endParaRPr lang="en-US" baseline="0" dirty="0"/>
          </a:p>
          <a:p>
            <a:r>
              <a:rPr lang="en-US" baseline="0" dirty="0"/>
              <a:t>I know that modern psychology teaches to go back to suppressed feeling from your past and deal with them, dredge them up, and deal with them.  And some “Christian counselors” teach the same.  But the GRACE of God teaches us that we just don’t live there any more.  I am very leery of those who want to dredge up past sins that the blood of Jesus and the grace of God has already dealt with.  </a:t>
            </a:r>
          </a:p>
          <a:p>
            <a:endParaRPr lang="en-US" baseline="0" dirty="0"/>
          </a:p>
          <a:p>
            <a:r>
              <a:rPr lang="en-US" baseline="0" dirty="0"/>
              <a:t>Listen, My life verse is this, forgetting that which is behind and pressing on to that which is before, I press toward the mark for the prize of the high calling in Christ Jesus (Phil 3:13-14).  </a:t>
            </a:r>
          </a:p>
          <a:p>
            <a:endParaRPr lang="en-US" baseline="0" dirty="0"/>
          </a:p>
          <a:p>
            <a:r>
              <a:rPr lang="en-US" baseline="0" dirty="0"/>
              <a:t>Don’t go back to the caterpillar life.  You are a butterfly.  Forget the past and move on with Jesus to that which is before.  </a:t>
            </a:r>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4039469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8</a:t>
            </a:fld>
            <a:endParaRPr lang="en-US"/>
          </a:p>
        </p:txBody>
      </p:sp>
    </p:spTree>
    <p:extLst>
      <p:ext uri="{BB962C8B-B14F-4D97-AF65-F5344CB8AC3E}">
        <p14:creationId xmlns:p14="http://schemas.microsoft.com/office/powerpoint/2010/main" val="13818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1523345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Chapter</a:t>
            </a:r>
            <a:r>
              <a:rPr lang="en-US" baseline="0" dirty="0"/>
              <a:t> 1– Any other gospel -- let him be accused</a:t>
            </a:r>
          </a:p>
          <a:p>
            <a:r>
              <a:rPr lang="en-US" baseline="0" dirty="0"/>
              <a:t>Chapter 2 – I have been crucified with Christ</a:t>
            </a:r>
          </a:p>
          <a:p>
            <a:r>
              <a:rPr lang="en-US" baseline="0" dirty="0"/>
              <a:t>Chapter 3 – Who has bewitched you</a:t>
            </a:r>
          </a:p>
          <a:p>
            <a:r>
              <a:rPr lang="en-US" baseline="0" dirty="0"/>
              <a:t>Chapter 4—God sent his son to redeem you</a:t>
            </a:r>
          </a:p>
          <a:p>
            <a:r>
              <a:rPr lang="en-US" baseline="0" dirty="0"/>
              <a:t>Chapter 5—It is for freedom that Christ set us free</a:t>
            </a:r>
          </a:p>
          <a:p>
            <a:r>
              <a:rPr lang="en-US" baseline="0" dirty="0"/>
              <a:t>Chapter 6—The New Creation is what really matters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371260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4"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8"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8" y="2906716"/>
            <a:ext cx="10363200" cy="1500188"/>
          </a:xfrm>
        </p:spPr>
        <p:txBody>
          <a:bodyPr anchor="b"/>
          <a:lstStyle>
            <a:lvl1pPr marL="0" indent="0">
              <a:buNone/>
              <a:defRPr sz="2000">
                <a:solidFill>
                  <a:schemeClr val="tx1">
                    <a:tint val="75000"/>
                  </a:schemeClr>
                </a:solidFill>
              </a:defRPr>
            </a:lvl1pPr>
            <a:lvl2pPr marL="457184"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6"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5"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8"/>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8"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8" cy="4691064"/>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4"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321971" y="274638"/>
            <a:ext cx="11616743" cy="1143000"/>
          </a:xfrm>
          <a:prstGeom prst="rect">
            <a:avLst/>
          </a:prstGeom>
        </p:spPr>
        <p:txBody>
          <a:bodyPr vert="horz" lIns="91436" tIns="45720" rIns="91436" bIns="45720" rtlCol="0" anchor="ctr">
            <a:normAutofit/>
          </a:bodyPr>
          <a:lstStyle/>
          <a:p>
            <a:r>
              <a:rPr lang="en-US" dirty="0"/>
              <a:t>Click to edit Master title style</a:t>
            </a:r>
          </a:p>
        </p:txBody>
      </p:sp>
      <p:sp>
        <p:nvSpPr>
          <p:cNvPr id="3" name="Text Placeholder 2"/>
          <p:cNvSpPr>
            <a:spLocks noGrp="1"/>
          </p:cNvSpPr>
          <p:nvPr>
            <p:ph type="body" idx="1"/>
          </p:nvPr>
        </p:nvSpPr>
        <p:spPr>
          <a:xfrm>
            <a:off x="368135" y="1600203"/>
            <a:ext cx="11566566" cy="4525966"/>
          </a:xfrm>
          <a:prstGeom prst="rect">
            <a:avLst/>
          </a:prstGeom>
        </p:spPr>
        <p:txBody>
          <a:bodyPr vert="horz" lIns="91436" tIns="45720" rIns="91436"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4"/>
          </a:xfrm>
          <a:prstGeom prst="rect">
            <a:avLst/>
          </a:prstGeom>
        </p:spPr>
        <p:txBody>
          <a:bodyPr vert="horz" lIns="91436" tIns="45720" rIns="91436" bIns="45720"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4"/>
            <a:ext cx="3860800" cy="365124"/>
          </a:xfrm>
          <a:prstGeom prst="rect">
            <a:avLst/>
          </a:prstGeom>
        </p:spPr>
        <p:txBody>
          <a:bodyPr vert="horz" lIns="91436" tIns="45720" rIns="91436"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4"/>
          </a:xfrm>
          <a:prstGeom prst="rect">
            <a:avLst/>
          </a:prstGeom>
        </p:spPr>
        <p:txBody>
          <a:bodyPr vert="horz" lIns="91436" tIns="45720" rIns="91436" bIns="45720"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64" rtl="0" eaLnBrk="1" latinLnBrk="0" hangingPunct="1">
        <a:lnSpc>
          <a:spcPct val="80000"/>
        </a:lnSpc>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8" indent="-34288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2" indent="-28573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20"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00"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6C7EBFCE-F6AE-47DF-9D5E-9572B5DEB391}"/>
              </a:ext>
            </a:extLst>
          </p:cNvPr>
          <p:cNvSpPr/>
          <p:nvPr/>
        </p:nvSpPr>
        <p:spPr>
          <a:xfrm>
            <a:off x="7347857" y="1028700"/>
            <a:ext cx="4702629" cy="2194185"/>
          </a:xfrm>
          <a:prstGeom prst="rect">
            <a:avLst/>
          </a:prstGeom>
          <a:solidFill>
            <a:srgbClr val="422913">
              <a:alpha val="58000"/>
            </a:srgb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
        <p:nvSpPr>
          <p:cNvPr id="4" name="TextBox 3">
            <a:extLst>
              <a:ext uri="{FF2B5EF4-FFF2-40B4-BE49-F238E27FC236}">
                <a16:creationId xmlns:a16="http://schemas.microsoft.com/office/drawing/2014/main" id="{BC7D210E-5F02-4FE3-B2E8-57592469D7EE}"/>
              </a:ext>
            </a:extLst>
          </p:cNvPr>
          <p:cNvSpPr txBox="1"/>
          <p:nvPr/>
        </p:nvSpPr>
        <p:spPr>
          <a:xfrm>
            <a:off x="7609115" y="1246326"/>
            <a:ext cx="4457699" cy="1865126"/>
          </a:xfrm>
          <a:prstGeom prst="rect">
            <a:avLst/>
          </a:prstGeom>
          <a:noFill/>
        </p:spPr>
        <p:txBody>
          <a:bodyPr wrap="square" rtlCol="0">
            <a:spAutoFit/>
          </a:bodyPr>
          <a:lstStyle/>
          <a:p>
            <a:pPr marL="522288" indent="-522288">
              <a:lnSpc>
                <a:spcPct val="90000"/>
              </a:lnSpc>
            </a:pPr>
            <a:r>
              <a:rPr lang="en-US" sz="3200" b="1" dirty="0">
                <a:solidFill>
                  <a:schemeClr val="bg1"/>
                </a:solidFill>
              </a:rPr>
              <a:t>Ch 1– Any other gospel -- let him be accused</a:t>
            </a:r>
          </a:p>
          <a:p>
            <a:pPr marL="522288" indent="-522288">
              <a:lnSpc>
                <a:spcPct val="90000"/>
              </a:lnSpc>
            </a:pPr>
            <a:r>
              <a:rPr lang="en-US" sz="3200" b="1" dirty="0">
                <a:solidFill>
                  <a:schemeClr val="bg1"/>
                </a:solidFill>
              </a:rPr>
              <a:t>Ch 2 – I have been crucified with Christ</a:t>
            </a:r>
          </a:p>
        </p:txBody>
      </p:sp>
    </p:spTree>
    <p:extLst>
      <p:ext uri="{BB962C8B-B14F-4D97-AF65-F5344CB8AC3E}">
        <p14:creationId xmlns:p14="http://schemas.microsoft.com/office/powerpoint/2010/main" val="293919884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6C7EBFCE-F6AE-47DF-9D5E-9572B5DEB391}"/>
              </a:ext>
            </a:extLst>
          </p:cNvPr>
          <p:cNvSpPr/>
          <p:nvPr/>
        </p:nvSpPr>
        <p:spPr>
          <a:xfrm>
            <a:off x="7347857" y="1028700"/>
            <a:ext cx="4702629" cy="3138566"/>
          </a:xfrm>
          <a:prstGeom prst="rect">
            <a:avLst/>
          </a:prstGeom>
          <a:solidFill>
            <a:srgbClr val="422913">
              <a:alpha val="58000"/>
            </a:srgb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
        <p:nvSpPr>
          <p:cNvPr id="4" name="TextBox 3">
            <a:extLst>
              <a:ext uri="{FF2B5EF4-FFF2-40B4-BE49-F238E27FC236}">
                <a16:creationId xmlns:a16="http://schemas.microsoft.com/office/drawing/2014/main" id="{BC7D210E-5F02-4FE3-B2E8-57592469D7EE}"/>
              </a:ext>
            </a:extLst>
          </p:cNvPr>
          <p:cNvSpPr txBox="1"/>
          <p:nvPr/>
        </p:nvSpPr>
        <p:spPr>
          <a:xfrm>
            <a:off x="7609115" y="1246326"/>
            <a:ext cx="4457699" cy="2751522"/>
          </a:xfrm>
          <a:prstGeom prst="rect">
            <a:avLst/>
          </a:prstGeom>
          <a:noFill/>
        </p:spPr>
        <p:txBody>
          <a:bodyPr wrap="square" rtlCol="0">
            <a:spAutoFit/>
          </a:bodyPr>
          <a:lstStyle/>
          <a:p>
            <a:pPr marL="522288" indent="-522288">
              <a:lnSpc>
                <a:spcPct val="90000"/>
              </a:lnSpc>
            </a:pPr>
            <a:r>
              <a:rPr lang="en-US" sz="3200" b="1" dirty="0">
                <a:solidFill>
                  <a:schemeClr val="bg1"/>
                </a:solidFill>
              </a:rPr>
              <a:t>Ch 1– Any other gospel -- let him be accused</a:t>
            </a:r>
          </a:p>
          <a:p>
            <a:pPr marL="522288" indent="-522288">
              <a:lnSpc>
                <a:spcPct val="90000"/>
              </a:lnSpc>
            </a:pPr>
            <a:r>
              <a:rPr lang="en-US" sz="3200" b="1" dirty="0">
                <a:solidFill>
                  <a:schemeClr val="bg1"/>
                </a:solidFill>
              </a:rPr>
              <a:t>Ch 2 – I have been crucified with Christ</a:t>
            </a:r>
          </a:p>
          <a:p>
            <a:pPr marL="522288" indent="-522288">
              <a:lnSpc>
                <a:spcPct val="90000"/>
              </a:lnSpc>
            </a:pPr>
            <a:r>
              <a:rPr lang="en-US" sz="3200" b="1" dirty="0">
                <a:solidFill>
                  <a:schemeClr val="bg1"/>
                </a:solidFill>
              </a:rPr>
              <a:t>Ch 3 – Who has bewitched you</a:t>
            </a:r>
          </a:p>
        </p:txBody>
      </p:sp>
    </p:spTree>
    <p:extLst>
      <p:ext uri="{BB962C8B-B14F-4D97-AF65-F5344CB8AC3E}">
        <p14:creationId xmlns:p14="http://schemas.microsoft.com/office/powerpoint/2010/main" val="3751837112"/>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6C7EBFCE-F6AE-47DF-9D5E-9572B5DEB391}"/>
              </a:ext>
            </a:extLst>
          </p:cNvPr>
          <p:cNvSpPr/>
          <p:nvPr/>
        </p:nvSpPr>
        <p:spPr>
          <a:xfrm>
            <a:off x="7347857" y="1028700"/>
            <a:ext cx="4702629" cy="3978015"/>
          </a:xfrm>
          <a:prstGeom prst="rect">
            <a:avLst/>
          </a:prstGeom>
          <a:solidFill>
            <a:srgbClr val="422913">
              <a:alpha val="58000"/>
            </a:srgb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
        <p:nvSpPr>
          <p:cNvPr id="4" name="TextBox 3">
            <a:extLst>
              <a:ext uri="{FF2B5EF4-FFF2-40B4-BE49-F238E27FC236}">
                <a16:creationId xmlns:a16="http://schemas.microsoft.com/office/drawing/2014/main" id="{BC7D210E-5F02-4FE3-B2E8-57592469D7EE}"/>
              </a:ext>
            </a:extLst>
          </p:cNvPr>
          <p:cNvSpPr txBox="1"/>
          <p:nvPr/>
        </p:nvSpPr>
        <p:spPr>
          <a:xfrm>
            <a:off x="7609115" y="1246326"/>
            <a:ext cx="4457699" cy="3637919"/>
          </a:xfrm>
          <a:prstGeom prst="rect">
            <a:avLst/>
          </a:prstGeom>
          <a:noFill/>
        </p:spPr>
        <p:txBody>
          <a:bodyPr wrap="square" rtlCol="0">
            <a:spAutoFit/>
          </a:bodyPr>
          <a:lstStyle/>
          <a:p>
            <a:pPr marL="522288" indent="-522288">
              <a:lnSpc>
                <a:spcPct val="90000"/>
              </a:lnSpc>
            </a:pPr>
            <a:r>
              <a:rPr lang="en-US" sz="3200" b="1" dirty="0">
                <a:solidFill>
                  <a:schemeClr val="bg1"/>
                </a:solidFill>
              </a:rPr>
              <a:t>Ch 1– Any other gospel -- let him be accused</a:t>
            </a:r>
          </a:p>
          <a:p>
            <a:pPr marL="522288" indent="-522288">
              <a:lnSpc>
                <a:spcPct val="90000"/>
              </a:lnSpc>
            </a:pPr>
            <a:r>
              <a:rPr lang="en-US" sz="3200" b="1" dirty="0">
                <a:solidFill>
                  <a:schemeClr val="bg1"/>
                </a:solidFill>
              </a:rPr>
              <a:t>Ch 2 – I have been crucified with Christ</a:t>
            </a:r>
          </a:p>
          <a:p>
            <a:pPr marL="522288" indent="-522288">
              <a:lnSpc>
                <a:spcPct val="90000"/>
              </a:lnSpc>
            </a:pPr>
            <a:r>
              <a:rPr lang="en-US" sz="3200" b="1" dirty="0">
                <a:solidFill>
                  <a:schemeClr val="bg1"/>
                </a:solidFill>
              </a:rPr>
              <a:t>Ch 3 – Who has bewitched you</a:t>
            </a:r>
          </a:p>
          <a:p>
            <a:pPr marL="522288" indent="-522288">
              <a:lnSpc>
                <a:spcPct val="90000"/>
              </a:lnSpc>
            </a:pPr>
            <a:r>
              <a:rPr lang="en-US" sz="3200" b="1" dirty="0">
                <a:solidFill>
                  <a:schemeClr val="bg1"/>
                </a:solidFill>
              </a:rPr>
              <a:t>Ch 4—God sent his son to redeem you</a:t>
            </a:r>
          </a:p>
        </p:txBody>
      </p:sp>
    </p:spTree>
    <p:extLst>
      <p:ext uri="{BB962C8B-B14F-4D97-AF65-F5344CB8AC3E}">
        <p14:creationId xmlns:p14="http://schemas.microsoft.com/office/powerpoint/2010/main" val="3474552442"/>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6C7EBFCE-F6AE-47DF-9D5E-9572B5DEB391}"/>
              </a:ext>
            </a:extLst>
          </p:cNvPr>
          <p:cNvSpPr/>
          <p:nvPr/>
        </p:nvSpPr>
        <p:spPr>
          <a:xfrm>
            <a:off x="7347857" y="1028700"/>
            <a:ext cx="4702629" cy="4877425"/>
          </a:xfrm>
          <a:prstGeom prst="rect">
            <a:avLst/>
          </a:prstGeom>
          <a:solidFill>
            <a:srgbClr val="422913">
              <a:alpha val="58000"/>
            </a:srgb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
        <p:nvSpPr>
          <p:cNvPr id="4" name="TextBox 3">
            <a:extLst>
              <a:ext uri="{FF2B5EF4-FFF2-40B4-BE49-F238E27FC236}">
                <a16:creationId xmlns:a16="http://schemas.microsoft.com/office/drawing/2014/main" id="{BC7D210E-5F02-4FE3-B2E8-57592469D7EE}"/>
              </a:ext>
            </a:extLst>
          </p:cNvPr>
          <p:cNvSpPr txBox="1"/>
          <p:nvPr/>
        </p:nvSpPr>
        <p:spPr>
          <a:xfrm>
            <a:off x="7609115" y="1246326"/>
            <a:ext cx="4457699" cy="4524315"/>
          </a:xfrm>
          <a:prstGeom prst="rect">
            <a:avLst/>
          </a:prstGeom>
          <a:noFill/>
        </p:spPr>
        <p:txBody>
          <a:bodyPr wrap="square" rtlCol="0">
            <a:spAutoFit/>
          </a:bodyPr>
          <a:lstStyle/>
          <a:p>
            <a:pPr marL="522288" indent="-522288">
              <a:lnSpc>
                <a:spcPct val="90000"/>
              </a:lnSpc>
            </a:pPr>
            <a:r>
              <a:rPr lang="en-US" sz="3200" b="1" dirty="0">
                <a:solidFill>
                  <a:schemeClr val="bg1"/>
                </a:solidFill>
              </a:rPr>
              <a:t>Ch 1– Any other gospel -- let him be accused</a:t>
            </a:r>
          </a:p>
          <a:p>
            <a:pPr marL="522288" indent="-522288">
              <a:lnSpc>
                <a:spcPct val="90000"/>
              </a:lnSpc>
            </a:pPr>
            <a:r>
              <a:rPr lang="en-US" sz="3200" b="1" dirty="0">
                <a:solidFill>
                  <a:schemeClr val="bg1"/>
                </a:solidFill>
              </a:rPr>
              <a:t>Ch 2 – I have been crucified with Christ</a:t>
            </a:r>
          </a:p>
          <a:p>
            <a:pPr marL="522288" indent="-522288">
              <a:lnSpc>
                <a:spcPct val="90000"/>
              </a:lnSpc>
            </a:pPr>
            <a:r>
              <a:rPr lang="en-US" sz="3200" b="1" dirty="0">
                <a:solidFill>
                  <a:schemeClr val="bg1"/>
                </a:solidFill>
              </a:rPr>
              <a:t>Ch 3 – Who has bewitched you</a:t>
            </a:r>
          </a:p>
          <a:p>
            <a:pPr marL="522288" indent="-522288">
              <a:lnSpc>
                <a:spcPct val="90000"/>
              </a:lnSpc>
            </a:pPr>
            <a:r>
              <a:rPr lang="en-US" sz="3200" b="1" dirty="0">
                <a:solidFill>
                  <a:schemeClr val="bg1"/>
                </a:solidFill>
              </a:rPr>
              <a:t>Ch 4—God sent his son to redeem you</a:t>
            </a:r>
          </a:p>
          <a:p>
            <a:pPr marL="522288" indent="-522288">
              <a:lnSpc>
                <a:spcPct val="90000"/>
              </a:lnSpc>
            </a:pPr>
            <a:r>
              <a:rPr lang="en-US" sz="3200" b="1" dirty="0">
                <a:solidFill>
                  <a:schemeClr val="bg1"/>
                </a:solidFill>
              </a:rPr>
              <a:t>Ch 5—It is for freedom that Christ set us free</a:t>
            </a:r>
          </a:p>
        </p:txBody>
      </p:sp>
    </p:spTree>
    <p:extLst>
      <p:ext uri="{BB962C8B-B14F-4D97-AF65-F5344CB8AC3E}">
        <p14:creationId xmlns:p14="http://schemas.microsoft.com/office/powerpoint/2010/main" val="3914507739"/>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6C7EBFCE-F6AE-47DF-9D5E-9572B5DEB391}"/>
              </a:ext>
            </a:extLst>
          </p:cNvPr>
          <p:cNvSpPr/>
          <p:nvPr/>
        </p:nvSpPr>
        <p:spPr>
          <a:xfrm>
            <a:off x="7347857" y="1028700"/>
            <a:ext cx="4702629" cy="5829300"/>
          </a:xfrm>
          <a:prstGeom prst="rect">
            <a:avLst/>
          </a:prstGeom>
          <a:solidFill>
            <a:srgbClr val="422913">
              <a:alpha val="58000"/>
            </a:srgb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
        <p:nvSpPr>
          <p:cNvPr id="4" name="TextBox 3">
            <a:extLst>
              <a:ext uri="{FF2B5EF4-FFF2-40B4-BE49-F238E27FC236}">
                <a16:creationId xmlns:a16="http://schemas.microsoft.com/office/drawing/2014/main" id="{BC7D210E-5F02-4FE3-B2E8-57592469D7EE}"/>
              </a:ext>
            </a:extLst>
          </p:cNvPr>
          <p:cNvSpPr txBox="1"/>
          <p:nvPr/>
        </p:nvSpPr>
        <p:spPr>
          <a:xfrm>
            <a:off x="7609115" y="1246326"/>
            <a:ext cx="4457699" cy="5410712"/>
          </a:xfrm>
          <a:prstGeom prst="rect">
            <a:avLst/>
          </a:prstGeom>
          <a:noFill/>
        </p:spPr>
        <p:txBody>
          <a:bodyPr wrap="square" rtlCol="0">
            <a:spAutoFit/>
          </a:bodyPr>
          <a:lstStyle/>
          <a:p>
            <a:pPr marL="522288" indent="-522288">
              <a:lnSpc>
                <a:spcPct val="90000"/>
              </a:lnSpc>
            </a:pPr>
            <a:r>
              <a:rPr lang="en-US" sz="3200" b="1" dirty="0">
                <a:solidFill>
                  <a:schemeClr val="bg1"/>
                </a:solidFill>
              </a:rPr>
              <a:t>Ch 1– Any other gospel -- let him be accused</a:t>
            </a:r>
          </a:p>
          <a:p>
            <a:pPr marL="522288" indent="-522288">
              <a:lnSpc>
                <a:spcPct val="90000"/>
              </a:lnSpc>
            </a:pPr>
            <a:r>
              <a:rPr lang="en-US" sz="3200" b="1" dirty="0">
                <a:solidFill>
                  <a:schemeClr val="bg1"/>
                </a:solidFill>
              </a:rPr>
              <a:t>Ch 2 – I have been crucified with Christ</a:t>
            </a:r>
          </a:p>
          <a:p>
            <a:pPr marL="522288" indent="-522288">
              <a:lnSpc>
                <a:spcPct val="90000"/>
              </a:lnSpc>
            </a:pPr>
            <a:r>
              <a:rPr lang="en-US" sz="3200" b="1" dirty="0">
                <a:solidFill>
                  <a:schemeClr val="bg1"/>
                </a:solidFill>
              </a:rPr>
              <a:t>Ch 3 – Who has bewitched you</a:t>
            </a:r>
          </a:p>
          <a:p>
            <a:pPr marL="522288" indent="-522288">
              <a:lnSpc>
                <a:spcPct val="90000"/>
              </a:lnSpc>
            </a:pPr>
            <a:r>
              <a:rPr lang="en-US" sz="3200" b="1" dirty="0">
                <a:solidFill>
                  <a:schemeClr val="bg1"/>
                </a:solidFill>
              </a:rPr>
              <a:t>Ch 4—God sent his son to redeem you</a:t>
            </a:r>
          </a:p>
          <a:p>
            <a:pPr marL="522288" indent="-522288">
              <a:lnSpc>
                <a:spcPct val="90000"/>
              </a:lnSpc>
            </a:pPr>
            <a:r>
              <a:rPr lang="en-US" sz="3200" b="1" dirty="0">
                <a:solidFill>
                  <a:schemeClr val="bg1"/>
                </a:solidFill>
              </a:rPr>
              <a:t>Ch 5—It is for freedom that Christ set us free</a:t>
            </a:r>
          </a:p>
          <a:p>
            <a:pPr marL="522288" indent="-522288">
              <a:lnSpc>
                <a:spcPct val="90000"/>
              </a:lnSpc>
            </a:pPr>
            <a:r>
              <a:rPr lang="en-US" sz="3200" b="1" dirty="0">
                <a:solidFill>
                  <a:schemeClr val="bg1"/>
                </a:solidFill>
              </a:rPr>
              <a:t>Ch 6—The New Creation is what really matters</a:t>
            </a:r>
          </a:p>
        </p:txBody>
      </p:sp>
    </p:spTree>
    <p:extLst>
      <p:ext uri="{BB962C8B-B14F-4D97-AF65-F5344CB8AC3E}">
        <p14:creationId xmlns:p14="http://schemas.microsoft.com/office/powerpoint/2010/main" val="374066896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2" cstate="print"/>
          <a:srcRect/>
          <a:stretch>
            <a:fillRect/>
          </a:stretch>
        </p:blipFill>
        <p:spPr bwMode="auto">
          <a:xfrm>
            <a:off x="1" y="399135"/>
            <a:ext cx="12192000" cy="67705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Suffer </a:t>
            </a:r>
            <a:r>
              <a:rPr lang="en-US" u="sng" dirty="0">
                <a:effectLst>
                  <a:glow rad="127000">
                    <a:srgbClr val="FF0000"/>
                  </a:glow>
                  <a:outerShdw blurRad="38100" dist="38100" dir="2700000" algn="tl">
                    <a:srgbClr val="000000">
                      <a:alpha val="43137"/>
                    </a:srgbClr>
                  </a:outerShdw>
                </a:effectLst>
              </a:rPr>
              <a:t>Persecution</a:t>
            </a:r>
            <a:r>
              <a:rPr lang="en-US" dirty="0">
                <a:effectLst>
                  <a:glow rad="127000">
                    <a:srgbClr val="FF0000"/>
                  </a:glow>
                  <a:outerShdw blurRad="38100" dist="38100" dir="2700000" algn="tl">
                    <a:srgbClr val="000000">
                      <a:alpha val="43137"/>
                    </a:srgbClr>
                  </a:outerShdw>
                </a:effectLst>
              </a:rPr>
              <a:t> </a:t>
            </a:r>
            <a:r>
              <a:rPr lang="en-US" dirty="0"/>
              <a:t>for It</a:t>
            </a:r>
          </a:p>
        </p:txBody>
      </p:sp>
      <p:sp>
        <p:nvSpPr>
          <p:cNvPr id="3" name="Content Placeholder 2"/>
          <p:cNvSpPr>
            <a:spLocks noGrp="1"/>
          </p:cNvSpPr>
          <p:nvPr>
            <p:ph idx="1"/>
          </p:nvPr>
        </p:nvSpPr>
        <p:spPr/>
        <p:txBody>
          <a:bodyPr/>
          <a:lstStyle/>
          <a:p>
            <a:pPr marL="0" indent="0"/>
            <a:r>
              <a:rPr lang="en-US" baseline="30000" dirty="0"/>
              <a:t>12</a:t>
            </a:r>
            <a:r>
              <a:rPr lang="en-US" dirty="0"/>
              <a:t> Those who want to make a good impression outwardly are trying to compel you to be circumcised. The only reason they do this is to avoid being </a:t>
            </a:r>
            <a:r>
              <a:rPr lang="en-US" dirty="0">
                <a:effectLst>
                  <a:glow rad="127000">
                    <a:srgbClr val="FF0000"/>
                  </a:glow>
                  <a:outerShdw blurRad="38100" dist="38100" dir="2700000" algn="tl">
                    <a:srgbClr val="000000">
                      <a:alpha val="43137"/>
                    </a:srgbClr>
                  </a:outerShdw>
                </a:effectLst>
              </a:rPr>
              <a:t>persecuted</a:t>
            </a:r>
            <a:r>
              <a:rPr lang="en-US" dirty="0"/>
              <a:t> for the cross of Christ.</a:t>
            </a:r>
          </a:p>
          <a:p>
            <a:r>
              <a:rPr lang="en-US" dirty="0"/>
              <a:t> </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p:cNvPicPr>
            <a:picLocks noChangeAspect="1" noChangeArrowheads="1"/>
          </p:cNvPicPr>
          <p:nvPr/>
        </p:nvPicPr>
        <p:blipFill>
          <a:blip r:embed="rId3" cstate="print"/>
          <a:srcRect/>
          <a:stretch>
            <a:fillRect/>
          </a:stretch>
        </p:blipFill>
        <p:spPr bwMode="auto">
          <a:xfrm>
            <a:off x="1" y="399135"/>
            <a:ext cx="12192000" cy="67705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Suffer </a:t>
            </a:r>
            <a:r>
              <a:rPr lang="en-US" u="sng" dirty="0">
                <a:effectLst>
                  <a:glow rad="127000">
                    <a:srgbClr val="FF0000"/>
                  </a:glow>
                  <a:outerShdw blurRad="38100" dist="38100" dir="2700000" algn="tl">
                    <a:srgbClr val="000000">
                      <a:alpha val="43137"/>
                    </a:srgbClr>
                  </a:outerShdw>
                </a:effectLst>
              </a:rPr>
              <a:t>Persecution</a:t>
            </a:r>
            <a:r>
              <a:rPr lang="en-US" dirty="0">
                <a:effectLst>
                  <a:glow rad="127000">
                    <a:srgbClr val="FF0000"/>
                  </a:glow>
                  <a:outerShdw blurRad="38100" dist="38100" dir="2700000" algn="tl">
                    <a:srgbClr val="000000">
                      <a:alpha val="43137"/>
                    </a:srgbClr>
                  </a:outerShdw>
                </a:effectLst>
              </a:rPr>
              <a:t> </a:t>
            </a:r>
            <a:r>
              <a:rPr lang="en-US" dirty="0"/>
              <a:t>for It</a:t>
            </a:r>
          </a:p>
        </p:txBody>
      </p:sp>
      <p:sp>
        <p:nvSpPr>
          <p:cNvPr id="8" name="Rectangle 7"/>
          <p:cNvSpPr/>
          <p:nvPr/>
        </p:nvSpPr>
        <p:spPr>
          <a:xfrm>
            <a:off x="1463040" y="5424061"/>
            <a:ext cx="9250680" cy="1413164"/>
          </a:xfrm>
          <a:prstGeom prst="rect">
            <a:avLst/>
          </a:prstGeom>
          <a:solidFill>
            <a:schemeClr val="bg1">
              <a:alpha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74520" y="5415749"/>
            <a:ext cx="8478982" cy="1323439"/>
          </a:xfrm>
          <a:prstGeom prst="rect">
            <a:avLst/>
          </a:prstGeom>
          <a:noFill/>
        </p:spPr>
        <p:txBody>
          <a:bodyPr wrap="square" rtlCol="0">
            <a:spAutoFit/>
          </a:bodyPr>
          <a:lstStyle/>
          <a:p>
            <a:r>
              <a:rPr lang="en-US" sz="4000" b="1" dirty="0">
                <a:latin typeface="Arial Narrow" pitchFamily="34" charset="0"/>
              </a:rPr>
              <a:t>... everyone who wants to live a godly life in Christ Jesus will be persecuted,  </a:t>
            </a:r>
            <a:r>
              <a:rPr lang="en-US" sz="2400" b="1" dirty="0">
                <a:latin typeface="Arial Narrow" pitchFamily="34" charset="0"/>
              </a:rPr>
              <a:t>2 Tim 3:12</a:t>
            </a:r>
          </a:p>
        </p:txBody>
      </p:sp>
      <p:sp>
        <p:nvSpPr>
          <p:cNvPr id="3" name="Content Placeholder 2"/>
          <p:cNvSpPr>
            <a:spLocks noGrp="1"/>
          </p:cNvSpPr>
          <p:nvPr>
            <p:ph idx="1"/>
          </p:nvPr>
        </p:nvSpPr>
        <p:spPr/>
        <p:txBody>
          <a:bodyPr/>
          <a:lstStyle/>
          <a:p>
            <a:pPr marL="0" indent="0"/>
            <a:r>
              <a:rPr lang="en-US" baseline="30000" dirty="0"/>
              <a:t>12</a:t>
            </a:r>
            <a:r>
              <a:rPr lang="en-US" dirty="0"/>
              <a:t> Those who want to make a good impression outwardly are trying to compel you to be circumcised. The only reason they do this is to avoid being </a:t>
            </a:r>
            <a:r>
              <a:rPr lang="en-US" dirty="0">
                <a:effectLst>
                  <a:glow rad="127000">
                    <a:srgbClr val="FF0000"/>
                  </a:glow>
                  <a:outerShdw blurRad="38100" dist="38100" dir="2700000" algn="tl">
                    <a:srgbClr val="000000">
                      <a:alpha val="43137"/>
                    </a:srgbClr>
                  </a:outerShdw>
                </a:effectLst>
              </a:rPr>
              <a:t>persecuted</a:t>
            </a:r>
            <a:r>
              <a:rPr lang="en-US" dirty="0"/>
              <a:t> for the cross of Christ.</a:t>
            </a:r>
          </a:p>
          <a:p>
            <a:r>
              <a:rPr lang="en-US" dirty="0"/>
              <a:t> </a:t>
            </a:r>
          </a:p>
        </p:txBody>
      </p:sp>
    </p:spTree>
    <p:extLst>
      <p:ext uri="{BB962C8B-B14F-4D97-AF65-F5344CB8AC3E}">
        <p14:creationId xmlns:p14="http://schemas.microsoft.com/office/powerpoint/2010/main" val="22190857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Be </a:t>
            </a:r>
            <a:r>
              <a:rPr lang="en-US" u="sng" dirty="0">
                <a:effectLst>
                  <a:glow rad="127000">
                    <a:srgbClr val="FF0000"/>
                  </a:glow>
                  <a:outerShdw blurRad="38100" dist="38100" dir="2700000" algn="tl">
                    <a:srgbClr val="000000">
                      <a:alpha val="43137"/>
                    </a:srgbClr>
                  </a:outerShdw>
                </a:effectLst>
              </a:rPr>
              <a:t>Mani</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ulated</a:t>
            </a:r>
            <a:r>
              <a:rPr lang="en-US" dirty="0">
                <a:effectLst>
                  <a:glow rad="127000">
                    <a:srgbClr val="FF0000"/>
                  </a:glow>
                  <a:outerShdw blurRad="38100" dist="38100" dir="2700000" algn="tl">
                    <a:srgbClr val="000000">
                      <a:alpha val="43137"/>
                    </a:srgbClr>
                  </a:outerShdw>
                </a:effectLst>
              </a:rPr>
              <a:t> </a:t>
            </a:r>
            <a:r>
              <a:rPr lang="en-US" dirty="0">
                <a:effectLst>
                  <a:glow rad="127000">
                    <a:srgbClr val="FF0000">
                      <a:alpha val="0"/>
                    </a:srgbClr>
                  </a:glow>
                  <a:outerShdw blurRad="38100" dist="38100" dir="2700000" algn="tl">
                    <a:srgbClr val="000000">
                      <a:alpha val="43137"/>
                    </a:srgbClr>
                  </a:outerShdw>
                </a:effectLst>
              </a:rPr>
              <a:t>From</a:t>
            </a:r>
            <a:r>
              <a:rPr lang="en-US" dirty="0">
                <a:effectLst>
                  <a:glow rad="127000">
                    <a:srgbClr val="FF0000"/>
                  </a:glow>
                  <a:outerShdw blurRad="38100" dist="38100" dir="2700000" algn="tl">
                    <a:srgbClr val="000000">
                      <a:alpha val="43137"/>
                    </a:srgbClr>
                  </a:outerShdw>
                </a:effectLst>
              </a:rPr>
              <a:t> </a:t>
            </a:r>
            <a:r>
              <a:rPr lang="en-US" dirty="0"/>
              <a:t>It</a:t>
            </a:r>
          </a:p>
        </p:txBody>
      </p:sp>
      <p:sp>
        <p:nvSpPr>
          <p:cNvPr id="3" name="Content Placeholder 2"/>
          <p:cNvSpPr>
            <a:spLocks noGrp="1"/>
          </p:cNvSpPr>
          <p:nvPr>
            <p:ph idx="1"/>
          </p:nvPr>
        </p:nvSpPr>
        <p:spPr>
          <a:xfrm>
            <a:off x="368135" y="1600203"/>
            <a:ext cx="7068985" cy="4525966"/>
          </a:xfrm>
        </p:spPr>
        <p:txBody>
          <a:bodyPr/>
          <a:lstStyle/>
          <a:p>
            <a:pPr marL="0" indent="0"/>
            <a:r>
              <a:rPr lang="en-US" baseline="30000" dirty="0"/>
              <a:t>13</a:t>
            </a:r>
            <a:r>
              <a:rPr lang="en-US" dirty="0"/>
              <a:t> Not even those who are circumcised obey the law, yet </a:t>
            </a:r>
            <a:r>
              <a:rPr lang="en-US" dirty="0">
                <a:effectLst>
                  <a:glow rad="127000">
                    <a:srgbClr val="FF0000"/>
                  </a:glow>
                  <a:outerShdw blurRad="38100" dist="38100" dir="2700000" algn="tl">
                    <a:srgbClr val="000000">
                      <a:alpha val="43137"/>
                    </a:srgbClr>
                  </a:outerShdw>
                </a:effectLst>
              </a:rPr>
              <a:t>they want you to be </a:t>
            </a:r>
            <a:r>
              <a:rPr lang="en-US" dirty="0"/>
              <a:t>circumcised that they may boast about your flesh.</a:t>
            </a:r>
          </a:p>
          <a:p>
            <a:r>
              <a:rPr lang="en-US" dirty="0"/>
              <a:t> </a:t>
            </a:r>
          </a:p>
        </p:txBody>
      </p:sp>
      <p:pic>
        <p:nvPicPr>
          <p:cNvPr id="4" name="Picture 2"/>
          <p:cNvPicPr>
            <a:picLocks noChangeAspect="1" noChangeArrowheads="1"/>
          </p:cNvPicPr>
          <p:nvPr/>
        </p:nvPicPr>
        <p:blipFill>
          <a:blip r:embed="rId3" cstate="print"/>
          <a:srcRect/>
          <a:stretch>
            <a:fillRect/>
          </a:stretch>
        </p:blipFill>
        <p:spPr bwMode="auto">
          <a:xfrm>
            <a:off x="8176433" y="1189288"/>
            <a:ext cx="2202007" cy="589731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srcRect b="32977"/>
          <a:stretch>
            <a:fillRect/>
          </a:stretch>
        </p:blipFill>
        <p:spPr bwMode="auto">
          <a:xfrm>
            <a:off x="0" y="1051791"/>
            <a:ext cx="5538787" cy="58062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Focus on the </a:t>
            </a:r>
            <a:r>
              <a:rPr lang="en-US" u="sng" dirty="0">
                <a:effectLst>
                  <a:glow rad="127000">
                    <a:srgbClr val="FF0000"/>
                  </a:glow>
                  <a:outerShdw blurRad="38100" dist="38100" dir="2700000" algn="tl">
                    <a:srgbClr val="000000">
                      <a:alpha val="43137"/>
                    </a:srgbClr>
                  </a:outerShdw>
                </a:effectLst>
              </a:rPr>
              <a:t>Basis</a:t>
            </a:r>
            <a:r>
              <a:rPr lang="en-US" dirty="0">
                <a:effectLst>
                  <a:glow rad="127000">
                    <a:srgbClr val="FF0000"/>
                  </a:glow>
                  <a:outerShdw blurRad="38100" dist="38100" dir="2700000" algn="tl">
                    <a:srgbClr val="000000">
                      <a:alpha val="43137"/>
                    </a:srgbClr>
                  </a:outerShdw>
                </a:effectLst>
              </a:rPr>
              <a:t> </a:t>
            </a:r>
            <a:r>
              <a:rPr lang="en-US" dirty="0"/>
              <a:t>of It</a:t>
            </a:r>
          </a:p>
        </p:txBody>
      </p:sp>
      <p:sp>
        <p:nvSpPr>
          <p:cNvPr id="3" name="Content Placeholder 2"/>
          <p:cNvSpPr>
            <a:spLocks noGrp="1"/>
          </p:cNvSpPr>
          <p:nvPr>
            <p:ph idx="1"/>
          </p:nvPr>
        </p:nvSpPr>
        <p:spPr>
          <a:xfrm>
            <a:off x="5669279" y="1599248"/>
            <a:ext cx="6093229" cy="4525966"/>
          </a:xfrm>
        </p:spPr>
        <p:txBody>
          <a:bodyPr/>
          <a:lstStyle/>
          <a:p>
            <a:pPr marL="0" indent="0"/>
            <a:r>
              <a:rPr lang="en-US" baseline="30000" dirty="0"/>
              <a:t>14</a:t>
            </a:r>
            <a:r>
              <a:rPr lang="en-US" dirty="0"/>
              <a:t> May I never boast except in </a:t>
            </a:r>
            <a:r>
              <a:rPr lang="en-US" dirty="0">
                <a:effectLst>
                  <a:glow rad="127000">
                    <a:srgbClr val="FF0000"/>
                  </a:glow>
                  <a:outerShdw blurRad="38100" dist="38100" dir="2700000" algn="tl">
                    <a:srgbClr val="000000">
                      <a:alpha val="43137"/>
                    </a:srgbClr>
                  </a:outerShdw>
                </a:effectLst>
              </a:rPr>
              <a:t>the cross </a:t>
            </a:r>
            <a:r>
              <a:rPr lang="en-US" dirty="0"/>
              <a:t>of our Lord Jesus Christ, </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3" cstate="print"/>
          <a:srcRect b="32977"/>
          <a:stretch>
            <a:fillRect/>
          </a:stretch>
        </p:blipFill>
        <p:spPr bwMode="auto">
          <a:xfrm>
            <a:off x="0" y="1051791"/>
            <a:ext cx="5538787" cy="58062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Focus on the </a:t>
            </a:r>
            <a:r>
              <a:rPr lang="en-US" u="sng" dirty="0">
                <a:effectLst>
                  <a:glow rad="127000">
                    <a:srgbClr val="FF0000"/>
                  </a:glow>
                  <a:outerShdw blurRad="38100" dist="38100" dir="2700000" algn="tl">
                    <a:srgbClr val="000000">
                      <a:alpha val="43137"/>
                    </a:srgbClr>
                  </a:outerShdw>
                </a:effectLst>
              </a:rPr>
              <a:t>Basis</a:t>
            </a:r>
            <a:r>
              <a:rPr lang="en-US" dirty="0">
                <a:effectLst>
                  <a:glow rad="127000">
                    <a:srgbClr val="FF0000"/>
                  </a:glow>
                  <a:outerShdw blurRad="38100" dist="38100" dir="2700000" algn="tl">
                    <a:srgbClr val="000000">
                      <a:alpha val="43137"/>
                    </a:srgbClr>
                  </a:outerShdw>
                </a:effectLst>
              </a:rPr>
              <a:t> </a:t>
            </a:r>
            <a:r>
              <a:rPr lang="en-US" dirty="0"/>
              <a:t>of It</a:t>
            </a:r>
          </a:p>
        </p:txBody>
      </p:sp>
      <p:sp>
        <p:nvSpPr>
          <p:cNvPr id="3" name="Content Placeholder 2"/>
          <p:cNvSpPr>
            <a:spLocks noGrp="1"/>
          </p:cNvSpPr>
          <p:nvPr>
            <p:ph idx="1"/>
          </p:nvPr>
        </p:nvSpPr>
        <p:spPr>
          <a:xfrm>
            <a:off x="5669279" y="1600203"/>
            <a:ext cx="6265421" cy="4525966"/>
          </a:xfrm>
        </p:spPr>
        <p:txBody>
          <a:bodyPr/>
          <a:lstStyle/>
          <a:p>
            <a:pPr marL="0" indent="0"/>
            <a:r>
              <a:rPr lang="en-US" baseline="30000" dirty="0"/>
              <a:t>14</a:t>
            </a:r>
            <a:r>
              <a:rPr lang="en-US" dirty="0"/>
              <a:t> May I never boast except in </a:t>
            </a:r>
            <a:r>
              <a:rPr lang="en-US" dirty="0">
                <a:effectLst>
                  <a:glow rad="127000">
                    <a:srgbClr val="FF0000"/>
                  </a:glow>
                  <a:outerShdw blurRad="38100" dist="38100" dir="2700000" algn="tl">
                    <a:srgbClr val="000000">
                      <a:alpha val="43137"/>
                    </a:srgbClr>
                  </a:outerShdw>
                </a:effectLst>
              </a:rPr>
              <a:t>the cross </a:t>
            </a:r>
            <a:r>
              <a:rPr lang="en-US" dirty="0"/>
              <a:t>of our Lord Jesus Christ</a:t>
            </a:r>
            <a:r>
              <a:rPr lang="en-US" dirty="0">
                <a:effectLst>
                  <a:glow rad="127000">
                    <a:srgbClr val="FF0000">
                      <a:alpha val="0"/>
                    </a:srgbClr>
                  </a:glow>
                  <a:outerShdw blurRad="38100" dist="38100" dir="2700000" algn="tl">
                    <a:srgbClr val="000000">
                      <a:alpha val="43137"/>
                    </a:srgbClr>
                  </a:outerShdw>
                </a:effectLst>
              </a:rPr>
              <a:t>,</a:t>
            </a:r>
            <a:r>
              <a:rPr lang="en-US" dirty="0">
                <a:effectLst>
                  <a:glow rad="127000">
                    <a:srgbClr val="FF0000"/>
                  </a:glow>
                  <a:outerShdw blurRad="38100" dist="38100" dir="2700000" algn="tl">
                    <a:srgbClr val="000000">
                      <a:alpha val="43137"/>
                    </a:srgbClr>
                  </a:outerShdw>
                </a:effectLst>
              </a:rPr>
              <a:t> through which the world has been crucified to me</a:t>
            </a:r>
            <a:r>
              <a:rPr lang="en-US" dirty="0"/>
              <a:t>, </a:t>
            </a:r>
          </a:p>
        </p:txBody>
      </p:sp>
      <p:pic>
        <p:nvPicPr>
          <p:cNvPr id="6" name="Picture 1"/>
          <p:cNvPicPr>
            <a:picLocks noChangeAspect="1" noChangeArrowheads="1"/>
          </p:cNvPicPr>
          <p:nvPr/>
        </p:nvPicPr>
        <p:blipFill>
          <a:blip r:embed="rId4" cstate="print"/>
          <a:srcRect b="14100"/>
          <a:stretch>
            <a:fillRect/>
          </a:stretch>
        </p:blipFill>
        <p:spPr bwMode="auto">
          <a:xfrm>
            <a:off x="605127" y="1336531"/>
            <a:ext cx="4357687" cy="5521469"/>
          </a:xfrm>
          <a:prstGeom prst="rect">
            <a:avLst/>
          </a:prstGeom>
          <a:noFill/>
          <a:ln w="9525">
            <a:noFill/>
            <a:miter lim="800000"/>
            <a:headEnd/>
            <a:tailEnd/>
          </a:ln>
          <a:effectLst/>
        </p:spPr>
      </p:pic>
    </p:spTree>
  </p:cSld>
  <p:clrMapOvr>
    <a:masterClrMapping/>
  </p:clrMapOvr>
  <p:transition>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807528" y="4800600"/>
            <a:ext cx="5860473" cy="1325564"/>
          </a:xfrm>
          <a:prstGeom prst="rect">
            <a:avLst/>
          </a:prstGeom>
        </p:spPr>
        <p:txBody>
          <a:bodyPr vert="horz" lIns="91436" tIns="45720" rIns="91436" bIns="45720" rtlCol="0">
            <a:no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The New Creation!</a:t>
            </a:r>
          </a:p>
        </p:txBody>
      </p:sp>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extLst>
      <p:ext uri="{BB962C8B-B14F-4D97-AF65-F5344CB8AC3E}">
        <p14:creationId xmlns:p14="http://schemas.microsoft.com/office/powerpoint/2010/main" val="2000853200"/>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b="32977"/>
          <a:stretch>
            <a:fillRect/>
          </a:stretch>
        </p:blipFill>
        <p:spPr bwMode="auto">
          <a:xfrm>
            <a:off x="15240" y="1051791"/>
            <a:ext cx="5538787" cy="58062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Focus on the </a:t>
            </a:r>
            <a:r>
              <a:rPr lang="en-US" u="sng" dirty="0">
                <a:effectLst>
                  <a:glow rad="127000">
                    <a:srgbClr val="FF0000"/>
                  </a:glow>
                  <a:outerShdw blurRad="38100" dist="38100" dir="2700000" algn="tl">
                    <a:srgbClr val="000000">
                      <a:alpha val="43137"/>
                    </a:srgbClr>
                  </a:outerShdw>
                </a:effectLst>
              </a:rPr>
              <a:t>Basis</a:t>
            </a:r>
            <a:r>
              <a:rPr lang="en-US" dirty="0">
                <a:effectLst>
                  <a:glow rad="127000">
                    <a:srgbClr val="FF0000"/>
                  </a:glow>
                  <a:outerShdw blurRad="38100" dist="38100" dir="2700000" algn="tl">
                    <a:srgbClr val="000000">
                      <a:alpha val="43137"/>
                    </a:srgbClr>
                  </a:outerShdw>
                </a:effectLst>
              </a:rPr>
              <a:t> </a:t>
            </a:r>
            <a:r>
              <a:rPr lang="en-US" dirty="0"/>
              <a:t>of It</a:t>
            </a:r>
          </a:p>
        </p:txBody>
      </p:sp>
      <p:sp>
        <p:nvSpPr>
          <p:cNvPr id="3" name="Content Placeholder 2"/>
          <p:cNvSpPr>
            <a:spLocks noGrp="1"/>
          </p:cNvSpPr>
          <p:nvPr>
            <p:ph idx="1"/>
          </p:nvPr>
        </p:nvSpPr>
        <p:spPr>
          <a:xfrm>
            <a:off x="5669279" y="1600203"/>
            <a:ext cx="6280661" cy="4525966"/>
          </a:xfrm>
        </p:spPr>
        <p:txBody>
          <a:bodyPr/>
          <a:lstStyle/>
          <a:p>
            <a:pPr marL="0" indent="0"/>
            <a:r>
              <a:rPr lang="en-US" baseline="30000" dirty="0"/>
              <a:t>14</a:t>
            </a:r>
            <a:r>
              <a:rPr lang="en-US" dirty="0"/>
              <a:t> May I never boast except in the cross of our Lord Jesus Christ, through which the world has been crucified to me, </a:t>
            </a:r>
            <a:r>
              <a:rPr lang="en-US" dirty="0">
                <a:effectLst>
                  <a:glow rad="127000">
                    <a:srgbClr val="FF0000"/>
                  </a:glow>
                  <a:outerShdw blurRad="38100" dist="38100" dir="2700000" algn="tl">
                    <a:srgbClr val="000000">
                      <a:alpha val="43137"/>
                    </a:srgbClr>
                  </a:outerShdw>
                </a:effectLst>
              </a:rPr>
              <a:t>and I to the world</a:t>
            </a:r>
            <a:r>
              <a:rPr lang="en-US" dirty="0">
                <a:solidFill>
                  <a:srgbClr val="FFFF00"/>
                </a:solidFill>
              </a:rPr>
              <a:t>. </a:t>
            </a:r>
          </a:p>
        </p:txBody>
      </p:sp>
      <p:pic>
        <p:nvPicPr>
          <p:cNvPr id="6" name="Picture 1"/>
          <p:cNvPicPr>
            <a:picLocks noChangeAspect="1" noChangeArrowheads="1"/>
          </p:cNvPicPr>
          <p:nvPr/>
        </p:nvPicPr>
        <p:blipFill>
          <a:blip r:embed="rId3" cstate="print"/>
          <a:srcRect b="14100"/>
          <a:stretch>
            <a:fillRect/>
          </a:stretch>
        </p:blipFill>
        <p:spPr bwMode="auto">
          <a:xfrm>
            <a:off x="605127" y="1336531"/>
            <a:ext cx="4357687" cy="5521469"/>
          </a:xfrm>
          <a:prstGeom prst="rect">
            <a:avLst/>
          </a:prstGeom>
          <a:noFill/>
          <a:ln w="9525">
            <a:noFill/>
            <a:miter lim="800000"/>
            <a:headEnd/>
            <a:tailEnd/>
          </a:ln>
          <a:effectLst/>
        </p:spPr>
      </p:pic>
      <p:pic>
        <p:nvPicPr>
          <p:cNvPr id="134147" name="Picture 3"/>
          <p:cNvPicPr>
            <a:picLocks noChangeAspect="1" noChangeArrowheads="1"/>
          </p:cNvPicPr>
          <p:nvPr/>
        </p:nvPicPr>
        <p:blipFill>
          <a:blip r:embed="rId4" cstate="print"/>
          <a:srcRect b="32977"/>
          <a:stretch>
            <a:fillRect/>
          </a:stretch>
        </p:blipFill>
        <p:spPr bwMode="auto">
          <a:xfrm>
            <a:off x="0" y="1051789"/>
            <a:ext cx="5538787" cy="5806210"/>
          </a:xfrm>
          <a:prstGeom prst="rect">
            <a:avLst/>
          </a:prstGeom>
          <a:noFill/>
          <a:ln w="9525">
            <a:noFill/>
            <a:miter lim="800000"/>
            <a:headEnd/>
            <a:tailEnd/>
          </a:ln>
          <a:effectLst/>
        </p:spPr>
      </p:pic>
      <p:pic>
        <p:nvPicPr>
          <p:cNvPr id="11" name="Picture 5"/>
          <p:cNvPicPr>
            <a:picLocks noChangeAspect="1" noChangeArrowheads="1"/>
          </p:cNvPicPr>
          <p:nvPr/>
        </p:nvPicPr>
        <p:blipFill>
          <a:blip r:embed="rId5" cstate="print"/>
          <a:srcRect b="15430"/>
          <a:stretch>
            <a:fillRect/>
          </a:stretch>
        </p:blipFill>
        <p:spPr bwMode="auto">
          <a:xfrm>
            <a:off x="372486" y="1288471"/>
            <a:ext cx="4742066" cy="5569528"/>
          </a:xfrm>
          <a:prstGeom prst="rect">
            <a:avLst/>
          </a:prstGeom>
          <a:noFill/>
          <a:ln w="9525">
            <a:noFill/>
            <a:miter lim="800000"/>
            <a:headEnd/>
            <a:tailEnd/>
          </a:ln>
          <a:effectLst/>
        </p:spPr>
      </p:pic>
    </p:spTree>
  </p:cSld>
  <p:clrMapOvr>
    <a:masterClrMapping/>
  </p:clrMapOvr>
  <p:transition>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Realize</a:t>
            </a:r>
            <a:r>
              <a:rPr lang="en-US" dirty="0">
                <a:effectLst>
                  <a:glow rad="127000">
                    <a:srgbClr val="FF0000"/>
                  </a:glow>
                  <a:outerShdw blurRad="38100" dist="38100" dir="2700000" algn="tl">
                    <a:srgbClr val="000000">
                      <a:alpha val="43137"/>
                    </a:srgbClr>
                  </a:outerShdw>
                </a:effectLst>
              </a:rPr>
              <a:t> </a:t>
            </a:r>
            <a:r>
              <a:rPr lang="en-US" dirty="0"/>
              <a:t>It’s All that Matters</a:t>
            </a:r>
          </a:p>
        </p:txBody>
      </p:sp>
      <p:sp>
        <p:nvSpPr>
          <p:cNvPr id="3" name="Content Placeholder 2"/>
          <p:cNvSpPr>
            <a:spLocks noGrp="1"/>
          </p:cNvSpPr>
          <p:nvPr>
            <p:ph idx="1"/>
          </p:nvPr>
        </p:nvSpPr>
        <p:spPr/>
        <p:txBody>
          <a:bodyPr/>
          <a:lstStyle/>
          <a:p>
            <a:pPr marL="0" indent="0"/>
            <a:r>
              <a:rPr lang="en-US" baseline="30000" dirty="0"/>
              <a:t>15</a:t>
            </a:r>
            <a:r>
              <a:rPr lang="en-US" dirty="0"/>
              <a:t> Neither circumcision nor uncircumcision means anything; </a:t>
            </a:r>
            <a:r>
              <a:rPr lang="en-US" dirty="0">
                <a:effectLst>
                  <a:glow rad="127000">
                    <a:srgbClr val="FF0000"/>
                  </a:glow>
                  <a:outerShdw blurRad="38100" dist="38100" dir="2700000" algn="tl">
                    <a:srgbClr val="000000">
                      <a:alpha val="43137"/>
                    </a:srgbClr>
                  </a:outerShdw>
                </a:effectLst>
              </a:rPr>
              <a:t>what counts is a new creation</a:t>
            </a:r>
            <a:r>
              <a:rPr lang="en-US" dirty="0"/>
              <a:t>.</a:t>
            </a:r>
          </a:p>
        </p:txBody>
      </p:sp>
      <p:pic>
        <p:nvPicPr>
          <p:cNvPr id="4" name="Picture 6">
            <a:extLst>
              <a:ext uri="{FF2B5EF4-FFF2-40B4-BE49-F238E27FC236}">
                <a16:creationId xmlns:a16="http://schemas.microsoft.com/office/drawing/2014/main" id="{BC8F8069-03C0-47BA-8EF2-A2A1943FBBA2}"/>
              </a:ext>
            </a:extLst>
          </p:cNvPr>
          <p:cNvPicPr>
            <a:picLocks noChangeAspect="1" noChangeArrowheads="1"/>
          </p:cNvPicPr>
          <p:nvPr/>
        </p:nvPicPr>
        <p:blipFill>
          <a:blip r:embed="rId2" cstate="print"/>
          <a:srcRect/>
          <a:stretch>
            <a:fillRect/>
          </a:stretch>
        </p:blipFill>
        <p:spPr bwMode="auto">
          <a:xfrm>
            <a:off x="4980998" y="5256214"/>
            <a:ext cx="4805363" cy="1601787"/>
          </a:xfrm>
          <a:prstGeom prst="rect">
            <a:avLst/>
          </a:prstGeom>
          <a:noFill/>
          <a:ln w="9525">
            <a:noFill/>
            <a:miter lim="800000"/>
            <a:headEnd/>
            <a:tailEnd/>
          </a:ln>
          <a:effectLst/>
        </p:spPr>
      </p:pic>
      <p:pic>
        <p:nvPicPr>
          <p:cNvPr id="5" name="Picture 7">
            <a:extLst>
              <a:ext uri="{FF2B5EF4-FFF2-40B4-BE49-F238E27FC236}">
                <a16:creationId xmlns:a16="http://schemas.microsoft.com/office/drawing/2014/main" id="{AE5C7DB4-E60E-4B00-B55B-39A8C9057989}"/>
              </a:ext>
            </a:extLst>
          </p:cNvPr>
          <p:cNvPicPr>
            <a:picLocks noChangeAspect="1" noChangeArrowheads="1"/>
          </p:cNvPicPr>
          <p:nvPr/>
        </p:nvPicPr>
        <p:blipFill>
          <a:blip r:embed="rId3" cstate="print"/>
          <a:srcRect/>
          <a:stretch>
            <a:fillRect/>
          </a:stretch>
        </p:blipFill>
        <p:spPr bwMode="auto">
          <a:xfrm>
            <a:off x="5194011" y="5338619"/>
            <a:ext cx="2178050" cy="1166813"/>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4A8457EB-81A1-42EF-9CA0-367220DD7CDE}"/>
              </a:ext>
            </a:extLst>
          </p:cNvPr>
          <p:cNvPicPr>
            <a:picLocks noChangeAspect="1" noChangeArrowheads="1"/>
          </p:cNvPicPr>
          <p:nvPr/>
        </p:nvPicPr>
        <p:blipFill>
          <a:blip r:embed="rId4" cstate="print"/>
          <a:srcRect/>
          <a:stretch>
            <a:fillRect/>
          </a:stretch>
        </p:blipFill>
        <p:spPr bwMode="auto">
          <a:xfrm>
            <a:off x="5052988" y="5361708"/>
            <a:ext cx="2539302" cy="1288473"/>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BC0EF808-341D-4B37-AA05-9C3C11E0644C}"/>
              </a:ext>
            </a:extLst>
          </p:cNvPr>
          <p:cNvPicPr>
            <a:picLocks noChangeAspect="1" noChangeArrowheads="1"/>
          </p:cNvPicPr>
          <p:nvPr/>
        </p:nvPicPr>
        <p:blipFill>
          <a:blip r:embed="rId5" cstate="print"/>
          <a:srcRect/>
          <a:stretch>
            <a:fillRect/>
          </a:stretch>
        </p:blipFill>
        <p:spPr bwMode="auto">
          <a:xfrm>
            <a:off x="5317405" y="2243396"/>
            <a:ext cx="5038869" cy="414354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xit" presetSubtype="10" fill="hold"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xit" presetSubtype="10" fill="hold" nodeType="withEffect">
                                  <p:stCondLst>
                                    <p:cond delay="0"/>
                                  </p:stCondLst>
                                  <p:childTnLst>
                                    <p:animEffect transition="out" filter="randombar(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E2120BA-21DC-40C8-83B5-00CDDE14D55F}"/>
              </a:ext>
            </a:extLst>
          </p:cNvPr>
          <p:cNvPicPr>
            <a:picLocks noChangeAspect="1" noChangeArrowheads="1"/>
          </p:cNvPicPr>
          <p:nvPr/>
        </p:nvPicPr>
        <p:blipFill>
          <a:blip r:embed="rId2" cstate="print"/>
          <a:srcRect/>
          <a:stretch>
            <a:fillRect/>
          </a:stretch>
        </p:blipFill>
        <p:spPr bwMode="auto">
          <a:xfrm>
            <a:off x="4980998" y="5256214"/>
            <a:ext cx="4805363" cy="1601787"/>
          </a:xfrm>
          <a:prstGeom prst="rect">
            <a:avLst/>
          </a:prstGeom>
          <a:noFill/>
          <a:ln w="9525">
            <a:noFill/>
            <a:miter lim="800000"/>
            <a:headEnd/>
            <a:tailEnd/>
          </a:ln>
          <a:effectLst/>
        </p:spPr>
      </p:pic>
      <p:pic>
        <p:nvPicPr>
          <p:cNvPr id="5" name="Picture 7">
            <a:extLst>
              <a:ext uri="{FF2B5EF4-FFF2-40B4-BE49-F238E27FC236}">
                <a16:creationId xmlns:a16="http://schemas.microsoft.com/office/drawing/2014/main" id="{83A7896D-BFEA-41D6-9751-16990FB0DC35}"/>
              </a:ext>
            </a:extLst>
          </p:cNvPr>
          <p:cNvPicPr>
            <a:picLocks noChangeAspect="1" noChangeArrowheads="1"/>
          </p:cNvPicPr>
          <p:nvPr/>
        </p:nvPicPr>
        <p:blipFill>
          <a:blip r:embed="rId3" cstate="print"/>
          <a:srcRect/>
          <a:stretch>
            <a:fillRect/>
          </a:stretch>
        </p:blipFill>
        <p:spPr bwMode="auto">
          <a:xfrm>
            <a:off x="5194011" y="5338619"/>
            <a:ext cx="2178050" cy="1166813"/>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EFEECB32-A027-4719-A123-10B3A9745E55}"/>
              </a:ext>
            </a:extLst>
          </p:cNvPr>
          <p:cNvPicPr>
            <a:picLocks noChangeAspect="1" noChangeArrowheads="1"/>
          </p:cNvPicPr>
          <p:nvPr/>
        </p:nvPicPr>
        <p:blipFill>
          <a:blip r:embed="rId4" cstate="print"/>
          <a:srcRect/>
          <a:stretch>
            <a:fillRect/>
          </a:stretch>
        </p:blipFill>
        <p:spPr bwMode="auto">
          <a:xfrm>
            <a:off x="5052988" y="5361708"/>
            <a:ext cx="2539302" cy="1288473"/>
          </a:xfrm>
          <a:prstGeom prst="rect">
            <a:avLst/>
          </a:prstGeom>
          <a:noFill/>
          <a:ln w="9525">
            <a:noFill/>
            <a:miter lim="800000"/>
            <a:headEnd/>
            <a:tailEnd/>
          </a:ln>
          <a:effectLst/>
        </p:spPr>
      </p:pic>
      <p:pic>
        <p:nvPicPr>
          <p:cNvPr id="7" name="Picture 2">
            <a:extLst>
              <a:ext uri="{FF2B5EF4-FFF2-40B4-BE49-F238E27FC236}">
                <a16:creationId xmlns:a16="http://schemas.microsoft.com/office/drawing/2014/main" id="{E3AAA2FC-783E-476C-98A6-24D06F74C0B8}"/>
              </a:ext>
            </a:extLst>
          </p:cNvPr>
          <p:cNvPicPr>
            <a:picLocks noChangeAspect="1" noChangeArrowheads="1"/>
          </p:cNvPicPr>
          <p:nvPr/>
        </p:nvPicPr>
        <p:blipFill>
          <a:blip r:embed="rId5" cstate="print"/>
          <a:srcRect/>
          <a:stretch>
            <a:fillRect/>
          </a:stretch>
        </p:blipFill>
        <p:spPr bwMode="auto">
          <a:xfrm>
            <a:off x="5317405" y="2243396"/>
            <a:ext cx="5038869" cy="414354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Realize</a:t>
            </a:r>
            <a:r>
              <a:rPr lang="en-US" dirty="0">
                <a:effectLst>
                  <a:glow rad="127000">
                    <a:srgbClr val="FF0000"/>
                  </a:glow>
                  <a:outerShdw blurRad="38100" dist="38100" dir="2700000" algn="tl">
                    <a:srgbClr val="000000">
                      <a:alpha val="43137"/>
                    </a:srgbClr>
                  </a:outerShdw>
                </a:effectLst>
              </a:rPr>
              <a:t> </a:t>
            </a:r>
            <a:r>
              <a:rPr lang="en-US" dirty="0"/>
              <a:t>It’s All that Matters</a:t>
            </a:r>
          </a:p>
        </p:txBody>
      </p:sp>
      <p:sp>
        <p:nvSpPr>
          <p:cNvPr id="3" name="Content Placeholder 2"/>
          <p:cNvSpPr>
            <a:spLocks noGrp="1"/>
          </p:cNvSpPr>
          <p:nvPr>
            <p:ph idx="1"/>
          </p:nvPr>
        </p:nvSpPr>
        <p:spPr/>
        <p:txBody>
          <a:bodyPr/>
          <a:lstStyle/>
          <a:p>
            <a:pPr marL="0" indent="0"/>
            <a:r>
              <a:rPr lang="en-US" baseline="30000" dirty="0"/>
              <a:t>15</a:t>
            </a:r>
            <a:r>
              <a:rPr lang="en-US" dirty="0"/>
              <a:t> Neither circumcision nor </a:t>
            </a:r>
            <a:r>
              <a:rPr lang="en-US" dirty="0" err="1"/>
              <a:t>uncircumcision</a:t>
            </a:r>
            <a:r>
              <a:rPr lang="en-US" dirty="0"/>
              <a:t> means anything; </a:t>
            </a:r>
            <a:r>
              <a:rPr lang="en-US" dirty="0">
                <a:effectLst>
                  <a:glow rad="127000">
                    <a:srgbClr val="FF0000"/>
                  </a:glow>
                  <a:outerShdw blurRad="38100" dist="38100" dir="2700000" algn="tl">
                    <a:srgbClr val="000000">
                      <a:alpha val="43137"/>
                    </a:srgbClr>
                  </a:outerShdw>
                </a:effectLst>
              </a:rPr>
              <a:t>what counts is a new creation</a:t>
            </a:r>
            <a:r>
              <a:rPr lang="en-US" dirty="0"/>
              <a:t>.</a:t>
            </a:r>
          </a:p>
          <a:p>
            <a:endParaRPr lang="en-US" dirty="0"/>
          </a:p>
          <a:p>
            <a:pPr marL="0" indent="0"/>
            <a:r>
              <a:rPr lang="en-US" sz="6000" dirty="0"/>
              <a:t>WHY IS THIS ALL </a:t>
            </a:r>
            <a:br>
              <a:rPr lang="en-US" sz="6000" dirty="0"/>
            </a:br>
            <a:r>
              <a:rPr lang="en-US" sz="6000" dirty="0"/>
              <a:t>THAT MATTERS? </a:t>
            </a:r>
          </a:p>
          <a:p>
            <a:r>
              <a:rPr lang="en-US" dirty="0"/>
              <a:t> </a:t>
            </a:r>
          </a:p>
        </p:txBody>
      </p:sp>
    </p:spTree>
    <p:extLst>
      <p:ext uri="{BB962C8B-B14F-4D97-AF65-F5344CB8AC3E}">
        <p14:creationId xmlns:p14="http://schemas.microsoft.com/office/powerpoint/2010/main" val="8849466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xit" presetSubtype="10" fill="hold" nodeType="with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xit" presetSubtype="10" fill="hold" nodeType="with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6" name="Content Placeholder 5">
            <a:extLst>
              <a:ext uri="{FF2B5EF4-FFF2-40B4-BE49-F238E27FC236}">
                <a16:creationId xmlns:a16="http://schemas.microsoft.com/office/drawing/2014/main" id="{9F9DFBC1-FA95-4C3E-B588-E5C3437BDC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54694155"/>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endParaRPr lang="en-US" sz="3200" b="0" dirty="0"/>
          </a:p>
        </p:txBody>
      </p:sp>
    </p:spTree>
    <p:extLst>
      <p:ext uri="{BB962C8B-B14F-4D97-AF65-F5344CB8AC3E}">
        <p14:creationId xmlns:p14="http://schemas.microsoft.com/office/powerpoint/2010/main" val="145799630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endParaRPr lang="en-US" sz="3200" b="0" dirty="0"/>
          </a:p>
        </p:txBody>
      </p:sp>
    </p:spTree>
    <p:extLst>
      <p:ext uri="{BB962C8B-B14F-4D97-AF65-F5344CB8AC3E}">
        <p14:creationId xmlns:p14="http://schemas.microsoft.com/office/powerpoint/2010/main" val="555720805"/>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endParaRPr lang="en-US" sz="3200" b="0" dirty="0"/>
          </a:p>
        </p:txBody>
      </p:sp>
    </p:spTree>
    <p:extLst>
      <p:ext uri="{BB962C8B-B14F-4D97-AF65-F5344CB8AC3E}">
        <p14:creationId xmlns:p14="http://schemas.microsoft.com/office/powerpoint/2010/main" val="1045643356"/>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endParaRPr lang="en-US" sz="3200" b="0" dirty="0"/>
          </a:p>
        </p:txBody>
      </p:sp>
    </p:spTree>
    <p:extLst>
      <p:ext uri="{BB962C8B-B14F-4D97-AF65-F5344CB8AC3E}">
        <p14:creationId xmlns:p14="http://schemas.microsoft.com/office/powerpoint/2010/main" val="346153392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endParaRPr lang="en-US" sz="3200" b="0" dirty="0"/>
          </a:p>
        </p:txBody>
      </p:sp>
    </p:spTree>
    <p:extLst>
      <p:ext uri="{BB962C8B-B14F-4D97-AF65-F5344CB8AC3E}">
        <p14:creationId xmlns:p14="http://schemas.microsoft.com/office/powerpoint/2010/main" val="320532954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Tree>
    <p:extLst>
      <p:ext uri="{BB962C8B-B14F-4D97-AF65-F5344CB8AC3E}">
        <p14:creationId xmlns:p14="http://schemas.microsoft.com/office/powerpoint/2010/main" val="188032631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1999" cy="1143000"/>
          </a:xfrm>
        </p:spPr>
        <p:txBody>
          <a:bodyPr>
            <a:normAutofit/>
          </a:bodyPr>
          <a:lstStyle/>
          <a:p>
            <a:pPr algn="ctr"/>
            <a:r>
              <a:rPr lang="en-US" dirty="0"/>
              <a:t>The New Creation really matters</a:t>
            </a:r>
          </a:p>
        </p:txBody>
      </p:sp>
      <p:sp>
        <p:nvSpPr>
          <p:cNvPr id="3" name="Content Placeholder 2"/>
          <p:cNvSpPr>
            <a:spLocks noGrp="1"/>
          </p:cNvSpPr>
          <p:nvPr>
            <p:ph idx="1"/>
          </p:nvPr>
        </p:nvSpPr>
        <p:spPr/>
        <p:txBody>
          <a:bodyPr/>
          <a:lstStyle/>
          <a:p>
            <a:r>
              <a:rPr lang="en-US" dirty="0"/>
              <a:t> </a:t>
            </a:r>
            <a:r>
              <a:rPr lang="en-US" baseline="30000" dirty="0"/>
              <a:t>15</a:t>
            </a:r>
            <a:r>
              <a:rPr lang="en-US" dirty="0"/>
              <a:t>  ... what counts is </a:t>
            </a:r>
            <a:r>
              <a:rPr lang="en-US" dirty="0">
                <a:effectLst>
                  <a:glow rad="127000">
                    <a:srgbClr val="FF0000"/>
                  </a:glow>
                  <a:outerShdw blurRad="38100" dist="38100" dir="2700000" algn="tl">
                    <a:srgbClr val="000000">
                      <a:alpha val="43137"/>
                    </a:srgbClr>
                  </a:outerShdw>
                </a:effectLst>
              </a:rPr>
              <a:t>a new creation</a:t>
            </a:r>
            <a:r>
              <a:rPr lang="en-US" dirty="0"/>
              <a:t>.</a:t>
            </a:r>
          </a:p>
          <a:p>
            <a:endParaRPr lang="en-US" dirty="0"/>
          </a:p>
          <a:p>
            <a:endParaRPr lang="en-US" dirty="0"/>
          </a:p>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4980998" y="5256214"/>
            <a:ext cx="4805363" cy="1601787"/>
          </a:xfrm>
          <a:prstGeom prst="rect">
            <a:avLst/>
          </a:prstGeom>
          <a:noFill/>
          <a:ln w="9525">
            <a:noFill/>
            <a:miter lim="800000"/>
            <a:headEnd/>
            <a:tailEnd/>
          </a:ln>
          <a:effectLst/>
        </p:spPr>
      </p:pic>
      <p:pic>
        <p:nvPicPr>
          <p:cNvPr id="5" name="Picture 7"/>
          <p:cNvPicPr>
            <a:picLocks noChangeAspect="1" noChangeArrowheads="1"/>
          </p:cNvPicPr>
          <p:nvPr/>
        </p:nvPicPr>
        <p:blipFill>
          <a:blip r:embed="rId4" cstate="print"/>
          <a:srcRect/>
          <a:stretch>
            <a:fillRect/>
          </a:stretch>
        </p:blipFill>
        <p:spPr bwMode="auto">
          <a:xfrm>
            <a:off x="5194011" y="5338619"/>
            <a:ext cx="2178050" cy="1166813"/>
          </a:xfrm>
          <a:prstGeom prst="rect">
            <a:avLst/>
          </a:prstGeom>
          <a:noFill/>
          <a:ln w="9525">
            <a:noFill/>
            <a:miter lim="800000"/>
            <a:headEnd/>
            <a:tailEnd/>
          </a:ln>
          <a:effectLst/>
        </p:spPr>
      </p:pic>
    </p:spTree>
    <p:extLst>
      <p:ext uri="{BB962C8B-B14F-4D97-AF65-F5344CB8AC3E}">
        <p14:creationId xmlns:p14="http://schemas.microsoft.com/office/powerpoint/2010/main" val="50678864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Way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p:txBody>
      </p:sp>
    </p:spTree>
    <p:extLst>
      <p:ext uri="{BB962C8B-B14F-4D97-AF65-F5344CB8AC3E}">
        <p14:creationId xmlns:p14="http://schemas.microsoft.com/office/powerpoint/2010/main" val="4247393358"/>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Way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Name </a:t>
            </a:r>
            <a:r>
              <a:rPr lang="en-US" sz="4000" b="1" dirty="0">
                <a:solidFill>
                  <a:schemeClr val="bg1"/>
                </a:solidFill>
                <a:effectLst>
                  <a:outerShdw blurRad="38100" dist="38100" dir="2700000" algn="tl">
                    <a:srgbClr val="000000">
                      <a:alpha val="43137"/>
                    </a:srgbClr>
                  </a:outerShdw>
                </a:effectLst>
                <a:latin typeface="Arial Narrow" pitchFamily="34" charset="0"/>
              </a:rPr>
              <a:t>Rev 2:17</a:t>
            </a:r>
          </a:p>
        </p:txBody>
      </p:sp>
    </p:spTree>
    <p:extLst>
      <p:ext uri="{BB962C8B-B14F-4D97-AF65-F5344CB8AC3E}">
        <p14:creationId xmlns:p14="http://schemas.microsoft.com/office/powerpoint/2010/main" val="2798556311"/>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Way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Name </a:t>
            </a:r>
            <a:r>
              <a:rPr lang="en-US" sz="4000" b="1" dirty="0">
                <a:solidFill>
                  <a:schemeClr val="bg1"/>
                </a:solidFill>
                <a:effectLst>
                  <a:outerShdw blurRad="38100" dist="38100" dir="2700000" algn="tl">
                    <a:srgbClr val="000000">
                      <a:alpha val="43137"/>
                    </a:srgbClr>
                  </a:outerShdw>
                </a:effectLst>
                <a:latin typeface="Arial Narrow" pitchFamily="34" charset="0"/>
              </a:rPr>
              <a:t>Rev 2:17</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Song </a:t>
            </a:r>
            <a:r>
              <a:rPr lang="en-US" sz="4000" b="1" dirty="0">
                <a:solidFill>
                  <a:schemeClr val="bg1"/>
                </a:solidFill>
                <a:effectLst>
                  <a:outerShdw blurRad="38100" dist="38100" dir="2700000" algn="tl">
                    <a:srgbClr val="000000">
                      <a:alpha val="43137"/>
                    </a:srgbClr>
                  </a:outerShdw>
                </a:effectLst>
                <a:latin typeface="Arial Narrow" pitchFamily="34" charset="0"/>
              </a:rPr>
              <a:t>Rev 5:9</a:t>
            </a:r>
          </a:p>
        </p:txBody>
      </p:sp>
    </p:spTree>
    <p:extLst>
      <p:ext uri="{BB962C8B-B14F-4D97-AF65-F5344CB8AC3E}">
        <p14:creationId xmlns:p14="http://schemas.microsoft.com/office/powerpoint/2010/main" val="3619873983"/>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a:xfrm>
            <a:off x="368135" y="1600203"/>
            <a:ext cx="5298374" cy="4525966"/>
          </a:xfrm>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Way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Name </a:t>
            </a:r>
            <a:r>
              <a:rPr lang="en-US" sz="4000" b="1" dirty="0">
                <a:solidFill>
                  <a:schemeClr val="bg1"/>
                </a:solidFill>
                <a:effectLst>
                  <a:outerShdw blurRad="38100" dist="38100" dir="2700000" algn="tl">
                    <a:srgbClr val="000000">
                      <a:alpha val="43137"/>
                    </a:srgbClr>
                  </a:outerShdw>
                </a:effectLst>
                <a:latin typeface="Arial Narrow" pitchFamily="34" charset="0"/>
              </a:rPr>
              <a:t>Rev 2:17</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Song </a:t>
            </a:r>
            <a:r>
              <a:rPr lang="en-US" sz="4000" b="1" dirty="0">
                <a:solidFill>
                  <a:schemeClr val="bg1"/>
                </a:solidFill>
                <a:effectLst>
                  <a:outerShdw blurRad="38100" dist="38100" dir="2700000" algn="tl">
                    <a:srgbClr val="000000">
                      <a:alpha val="43137"/>
                    </a:srgbClr>
                  </a:outerShdw>
                </a:effectLst>
                <a:latin typeface="Arial Narrow" pitchFamily="34" charset="0"/>
              </a:rPr>
              <a:t>Rev 5:9</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Home </a:t>
            </a:r>
            <a:r>
              <a:rPr lang="en-US" sz="4000" b="1" dirty="0">
                <a:solidFill>
                  <a:schemeClr val="bg1"/>
                </a:solidFill>
                <a:effectLst>
                  <a:outerShdw blurRad="38100" dist="38100" dir="2700000" algn="tl">
                    <a:srgbClr val="000000">
                      <a:alpha val="43137"/>
                    </a:srgbClr>
                  </a:outerShdw>
                </a:effectLst>
                <a:latin typeface="Arial Narrow" pitchFamily="34" charset="0"/>
              </a:rPr>
              <a:t>Rev 21:1,2</a:t>
            </a:r>
          </a:p>
        </p:txBody>
      </p:sp>
    </p:spTree>
    <p:extLst>
      <p:ext uri="{BB962C8B-B14F-4D97-AF65-F5344CB8AC3E}">
        <p14:creationId xmlns:p14="http://schemas.microsoft.com/office/powerpoint/2010/main" val="328508152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Way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Name </a:t>
            </a:r>
            <a:r>
              <a:rPr lang="en-US" sz="4000" b="1" dirty="0">
                <a:solidFill>
                  <a:schemeClr val="bg1"/>
                </a:solidFill>
                <a:effectLst>
                  <a:outerShdw blurRad="38100" dist="38100" dir="2700000" algn="tl">
                    <a:srgbClr val="000000">
                      <a:alpha val="43137"/>
                    </a:srgbClr>
                  </a:outerShdw>
                </a:effectLst>
                <a:latin typeface="Arial Narrow" pitchFamily="34" charset="0"/>
              </a:rPr>
              <a:t>Rev 2:17</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Song </a:t>
            </a:r>
            <a:r>
              <a:rPr lang="en-US" sz="4000" b="1" dirty="0">
                <a:solidFill>
                  <a:schemeClr val="bg1"/>
                </a:solidFill>
                <a:effectLst>
                  <a:outerShdw blurRad="38100" dist="38100" dir="2700000" algn="tl">
                    <a:srgbClr val="000000">
                      <a:alpha val="43137"/>
                    </a:srgbClr>
                  </a:outerShdw>
                </a:effectLst>
                <a:latin typeface="Arial Narrow" pitchFamily="34" charset="0"/>
              </a:rPr>
              <a:t>Rev 5:9</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Home </a:t>
            </a:r>
            <a:r>
              <a:rPr lang="en-US" sz="4000" b="1" dirty="0">
                <a:solidFill>
                  <a:schemeClr val="bg1"/>
                </a:solidFill>
                <a:effectLst>
                  <a:outerShdw blurRad="38100" dist="38100" dir="2700000" algn="tl">
                    <a:srgbClr val="000000">
                      <a:alpha val="43137"/>
                    </a:srgbClr>
                  </a:outerShdw>
                </a:effectLst>
                <a:latin typeface="Arial Narrow" pitchFamily="34" charset="0"/>
              </a:rPr>
              <a:t>Rev 21:1,2</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Everything </a:t>
            </a:r>
            <a:r>
              <a:rPr lang="en-US" sz="4000" b="1" dirty="0">
                <a:solidFill>
                  <a:schemeClr val="bg1"/>
                </a:solidFill>
                <a:effectLst>
                  <a:outerShdw blurRad="38100" dist="38100" dir="2700000" algn="tl">
                    <a:srgbClr val="000000">
                      <a:alpha val="43137"/>
                    </a:srgbClr>
                  </a:outerShdw>
                </a:effectLst>
                <a:latin typeface="Arial Narrow" pitchFamily="34" charset="0"/>
              </a:rPr>
              <a:t>Rev 21:5</a:t>
            </a:r>
          </a:p>
        </p:txBody>
      </p:sp>
    </p:spTree>
    <p:extLst>
      <p:ext uri="{BB962C8B-B14F-4D97-AF65-F5344CB8AC3E}">
        <p14:creationId xmlns:p14="http://schemas.microsoft.com/office/powerpoint/2010/main" val="3153129944"/>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dirty="0"/>
              <a:t>New </a:t>
            </a:r>
            <a:r>
              <a:rPr lang="en-US"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dirty="0"/>
              <a:t>New </a:t>
            </a:r>
            <a:r>
              <a:rPr lang="en-US" dirty="0">
                <a:effectLst>
                  <a:glow rad="127000">
                    <a:srgbClr val="FF0000"/>
                  </a:glow>
                  <a:outerShdw blurRad="38100" dist="38100" dir="2700000" algn="tl">
                    <a:srgbClr val="000000">
                      <a:alpha val="43137"/>
                    </a:srgbClr>
                  </a:outerShdw>
                </a:effectLst>
              </a:rPr>
              <a:t>Life </a:t>
            </a:r>
            <a:r>
              <a:rPr lang="en-US" sz="3200" dirty="0"/>
              <a:t>Romans 6:4</a:t>
            </a:r>
          </a:p>
          <a:p>
            <a:r>
              <a:rPr lang="en-US" dirty="0"/>
              <a:t>New </a:t>
            </a:r>
            <a:r>
              <a:rPr lang="en-US"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dirty="0"/>
              <a:t>New </a:t>
            </a:r>
            <a:r>
              <a:rPr lang="en-US" dirty="0">
                <a:effectLst>
                  <a:glow rad="127000">
                    <a:srgbClr val="FF0000"/>
                  </a:glow>
                  <a:outerShdw blurRad="38100" dist="38100" dir="2700000" algn="tl">
                    <a:srgbClr val="000000">
                      <a:alpha val="43137"/>
                    </a:srgbClr>
                  </a:outerShdw>
                </a:effectLst>
              </a:rPr>
              <a:t>Attitude </a:t>
            </a:r>
            <a:r>
              <a:rPr lang="en-US" sz="3200" dirty="0"/>
              <a:t>Eph 4:23 </a:t>
            </a:r>
          </a:p>
          <a:p>
            <a:r>
              <a:rPr lang="en-US" dirty="0"/>
              <a:t>New </a:t>
            </a:r>
            <a:r>
              <a:rPr lang="en-US"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dirty="0"/>
              <a:t>New </a:t>
            </a:r>
            <a:r>
              <a:rPr lang="en-US" dirty="0">
                <a:effectLst>
                  <a:glow rad="127000">
                    <a:srgbClr val="FF0000"/>
                  </a:glow>
                  <a:outerShdw blurRad="38100" dist="38100" dir="2700000" algn="tl">
                    <a:srgbClr val="000000">
                      <a:alpha val="43137"/>
                    </a:srgbClr>
                  </a:outerShdw>
                </a:effectLst>
              </a:rPr>
              <a:t>Covenant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Way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Name </a:t>
            </a:r>
            <a:r>
              <a:rPr lang="en-US" sz="4000" b="1" dirty="0">
                <a:solidFill>
                  <a:schemeClr val="bg1"/>
                </a:solidFill>
                <a:effectLst>
                  <a:outerShdw blurRad="38100" dist="38100" dir="2700000" algn="tl">
                    <a:srgbClr val="000000">
                      <a:alpha val="43137"/>
                    </a:srgbClr>
                  </a:outerShdw>
                </a:effectLst>
                <a:latin typeface="Arial Narrow" pitchFamily="34" charset="0"/>
              </a:rPr>
              <a:t>Rev 2:17</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Song </a:t>
            </a:r>
            <a:r>
              <a:rPr lang="en-US" sz="4000" b="1" dirty="0">
                <a:solidFill>
                  <a:schemeClr val="bg1"/>
                </a:solidFill>
                <a:effectLst>
                  <a:outerShdw blurRad="38100" dist="38100" dir="2700000" algn="tl">
                    <a:srgbClr val="000000">
                      <a:alpha val="43137"/>
                    </a:srgbClr>
                  </a:outerShdw>
                </a:effectLst>
                <a:latin typeface="Arial Narrow" pitchFamily="34" charset="0"/>
              </a:rPr>
              <a:t>Rev 5:9</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Home </a:t>
            </a:r>
            <a:r>
              <a:rPr lang="en-US" sz="4000" b="1" dirty="0">
                <a:solidFill>
                  <a:schemeClr val="bg1"/>
                </a:solidFill>
                <a:effectLst>
                  <a:outerShdw blurRad="38100" dist="38100" dir="2700000" algn="tl">
                    <a:srgbClr val="000000">
                      <a:alpha val="43137"/>
                    </a:srgbClr>
                  </a:outerShdw>
                </a:effectLst>
                <a:latin typeface="Arial Narrow" pitchFamily="34" charset="0"/>
              </a:rPr>
              <a:t>Rev 21:1,2</a:t>
            </a:r>
          </a:p>
          <a:p>
            <a:pPr marL="342888" indent="-342888">
              <a:spcBef>
                <a:spcPct val="20000"/>
              </a:spcBef>
              <a:defRPr/>
            </a:pPr>
            <a:r>
              <a:rPr lang="en-US" sz="4000" b="1" dirty="0">
                <a:solidFill>
                  <a:schemeClr val="bg1"/>
                </a:solidFill>
                <a:effectLst>
                  <a:outerShdw blurRad="38100" dist="38100" dir="2700000" algn="tl">
                    <a:srgbClr val="000000">
                      <a:alpha val="43137"/>
                    </a:srgbClr>
                  </a:outerShdw>
                </a:effectLst>
                <a:latin typeface="Arial Narrow" pitchFamily="34" charset="0"/>
              </a:rPr>
              <a:t>New </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Everything </a:t>
            </a:r>
            <a:r>
              <a:rPr lang="en-US" sz="4000" b="1" dirty="0">
                <a:solidFill>
                  <a:schemeClr val="bg1"/>
                </a:solidFill>
                <a:effectLst>
                  <a:outerShdw blurRad="38100" dist="38100" dir="2700000" algn="tl">
                    <a:srgbClr val="000000">
                      <a:alpha val="43137"/>
                    </a:srgbClr>
                  </a:outerShdw>
                </a:effectLst>
                <a:latin typeface="Arial Narrow" pitchFamily="34" charset="0"/>
              </a:rPr>
              <a:t>Rev 21:5</a:t>
            </a:r>
          </a:p>
        </p:txBody>
      </p:sp>
      <p:sp>
        <p:nvSpPr>
          <p:cNvPr id="9" name="32-Point Star 8"/>
          <p:cNvSpPr/>
          <p:nvPr/>
        </p:nvSpPr>
        <p:spPr>
          <a:xfrm>
            <a:off x="4142510" y="4675910"/>
            <a:ext cx="6525491" cy="2182091"/>
          </a:xfrm>
          <a:prstGeom prst="star32">
            <a:avLst/>
          </a:prstGeom>
          <a:solidFill>
            <a:schemeClr val="bg1"/>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84320" y="5004264"/>
            <a:ext cx="6709818" cy="1323439"/>
          </a:xfrm>
          <a:prstGeom prst="rect">
            <a:avLst/>
          </a:prstGeom>
          <a:noFill/>
        </p:spPr>
        <p:txBody>
          <a:bodyPr wrap="square" rtlCol="0">
            <a:spAutoFit/>
          </a:bodyPr>
          <a:lstStyle/>
          <a:p>
            <a:pPr algn="ctr"/>
            <a:r>
              <a:rPr lang="en-US" sz="4000" b="1" dirty="0"/>
              <a:t>With Jesus </a:t>
            </a:r>
            <a:br>
              <a:rPr lang="en-US" sz="4000" b="1" dirty="0"/>
            </a:br>
            <a:r>
              <a:rPr lang="en-US" sz="4000" b="1" dirty="0"/>
              <a:t>Everything Changes!</a:t>
            </a:r>
          </a:p>
        </p:txBody>
      </p:sp>
    </p:spTree>
    <p:extLst>
      <p:ext uri="{BB962C8B-B14F-4D97-AF65-F5344CB8AC3E}">
        <p14:creationId xmlns:p14="http://schemas.microsoft.com/office/powerpoint/2010/main" val="2490530845"/>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Because with it comes</a:t>
            </a:r>
          </a:p>
        </p:txBody>
      </p:sp>
      <p:sp>
        <p:nvSpPr>
          <p:cNvPr id="3" name="Content Placeholder 2"/>
          <p:cNvSpPr>
            <a:spLocks noGrp="1"/>
          </p:cNvSpPr>
          <p:nvPr>
            <p:ph idx="1"/>
          </p:nvPr>
        </p:nvSpPr>
        <p:spPr/>
        <p:txBody>
          <a:bodyPr/>
          <a:lstStyle/>
          <a:p>
            <a:r>
              <a:rPr lang="en-US" strike="sngStrike" dirty="0"/>
              <a:t>New </a:t>
            </a:r>
            <a:r>
              <a:rPr lang="en-US" strike="sngStrike" dirty="0">
                <a:effectLst>
                  <a:glow rad="127000">
                    <a:srgbClr val="FF0000"/>
                  </a:glow>
                  <a:outerShdw blurRad="38100" dist="38100" dir="2700000" algn="tl">
                    <a:srgbClr val="000000">
                      <a:alpha val="43137"/>
                    </a:srgbClr>
                  </a:outerShdw>
                </a:effectLst>
              </a:rPr>
              <a:t>Birth</a:t>
            </a:r>
            <a:r>
              <a:rPr lang="en-US" dirty="0"/>
              <a:t>  </a:t>
            </a:r>
            <a:r>
              <a:rPr lang="en-US" sz="3200" dirty="0"/>
              <a:t>John 3:3,5</a:t>
            </a:r>
          </a:p>
          <a:p>
            <a:r>
              <a:rPr lang="en-US" strike="sngStrike" dirty="0"/>
              <a:t>New </a:t>
            </a:r>
            <a:r>
              <a:rPr lang="en-US" strike="sngStrike" dirty="0">
                <a:effectLst>
                  <a:glow rad="127000">
                    <a:srgbClr val="FF0000"/>
                  </a:glow>
                  <a:outerShdw blurRad="38100" dist="38100" dir="2700000" algn="tl">
                    <a:srgbClr val="000000">
                      <a:alpha val="43137"/>
                    </a:srgbClr>
                  </a:outerShdw>
                </a:effectLst>
              </a:rPr>
              <a:t>Life</a:t>
            </a:r>
            <a:r>
              <a:rPr lang="en-US" dirty="0">
                <a:effectLst>
                  <a:glow rad="127000">
                    <a:srgbClr val="FF0000"/>
                  </a:glow>
                  <a:outerShdw blurRad="38100" dist="38100" dir="2700000" algn="tl">
                    <a:srgbClr val="000000">
                      <a:alpha val="43137"/>
                    </a:srgbClr>
                  </a:outerShdw>
                </a:effectLst>
              </a:rPr>
              <a:t> </a:t>
            </a:r>
            <a:r>
              <a:rPr lang="en-US" sz="3200" dirty="0"/>
              <a:t>Romans 6:4</a:t>
            </a:r>
          </a:p>
          <a:p>
            <a:r>
              <a:rPr lang="en-US" strike="sngStrike" dirty="0"/>
              <a:t>New </a:t>
            </a:r>
            <a:r>
              <a:rPr lang="en-US" strike="sngStrike" dirty="0">
                <a:effectLst>
                  <a:glow rad="127000">
                    <a:srgbClr val="FF0000"/>
                  </a:glow>
                  <a:outerShdw blurRad="38100" dist="38100" dir="2700000" algn="tl">
                    <a:srgbClr val="000000">
                      <a:alpha val="43137"/>
                    </a:srgbClr>
                  </a:outerShdw>
                </a:effectLst>
              </a:rPr>
              <a:t>Man</a:t>
            </a:r>
            <a:r>
              <a:rPr lang="en-US" dirty="0"/>
              <a:t>  </a:t>
            </a:r>
            <a:r>
              <a:rPr lang="en-US" sz="3200" dirty="0"/>
              <a:t>Eph 2:15</a:t>
            </a:r>
          </a:p>
          <a:p>
            <a:r>
              <a:rPr lang="en-US" strike="sngStrike" dirty="0"/>
              <a:t>New </a:t>
            </a:r>
            <a:r>
              <a:rPr lang="en-US" strike="sngStrike" dirty="0">
                <a:effectLst>
                  <a:glow rad="127000">
                    <a:srgbClr val="FF0000"/>
                  </a:glow>
                  <a:outerShdw blurRad="38100" dist="38100" dir="2700000" algn="tl">
                    <a:srgbClr val="000000">
                      <a:alpha val="43137"/>
                    </a:srgbClr>
                  </a:outerShdw>
                </a:effectLst>
              </a:rPr>
              <a:t>Attitude</a:t>
            </a:r>
            <a:r>
              <a:rPr lang="en-US" dirty="0">
                <a:effectLst>
                  <a:glow rad="127000">
                    <a:srgbClr val="FF0000"/>
                  </a:glow>
                  <a:outerShdw blurRad="38100" dist="38100" dir="2700000" algn="tl">
                    <a:srgbClr val="000000">
                      <a:alpha val="43137"/>
                    </a:srgbClr>
                  </a:outerShdw>
                </a:effectLst>
              </a:rPr>
              <a:t> </a:t>
            </a:r>
            <a:r>
              <a:rPr lang="en-US" sz="3200" dirty="0"/>
              <a:t>Eph 4:23 </a:t>
            </a:r>
          </a:p>
          <a:p>
            <a:r>
              <a:rPr lang="en-US" strike="sngStrike" dirty="0"/>
              <a:t>New </a:t>
            </a:r>
            <a:r>
              <a:rPr lang="en-US" strike="sngStrike" dirty="0">
                <a:effectLst>
                  <a:glow rad="127000">
                    <a:srgbClr val="FF0000"/>
                  </a:glow>
                  <a:outerShdw blurRad="38100" dist="38100" dir="2700000" algn="tl">
                    <a:srgbClr val="000000">
                      <a:alpha val="43137"/>
                    </a:srgbClr>
                  </a:outerShdw>
                </a:effectLst>
              </a:rPr>
              <a:t>Self</a:t>
            </a:r>
            <a:r>
              <a:rPr lang="en-US" dirty="0"/>
              <a:t>  </a:t>
            </a:r>
            <a:r>
              <a:rPr lang="en-US" sz="3200" dirty="0"/>
              <a:t>Eph 4:24</a:t>
            </a:r>
          </a:p>
          <a:p>
            <a:pPr lvl="0"/>
            <a:r>
              <a:rPr lang="en-US" strike="sngStrike" dirty="0"/>
              <a:t>New </a:t>
            </a:r>
            <a:r>
              <a:rPr lang="en-US" strike="sngStrike" dirty="0">
                <a:effectLst>
                  <a:glow rad="127000">
                    <a:srgbClr val="FF0000"/>
                  </a:glow>
                  <a:outerShdw blurRad="38100" dist="38100" dir="2700000" algn="tl">
                    <a:srgbClr val="000000">
                      <a:alpha val="43137"/>
                    </a:srgbClr>
                  </a:outerShdw>
                </a:effectLst>
              </a:rPr>
              <a:t>Covenant</a:t>
            </a:r>
            <a:r>
              <a:rPr lang="en-US" dirty="0">
                <a:effectLst>
                  <a:glow rad="127000">
                    <a:srgbClr val="FF0000"/>
                  </a:glow>
                  <a:outerShdw blurRad="38100" dist="38100" dir="2700000" algn="tl">
                    <a:srgbClr val="000000">
                      <a:alpha val="43137"/>
                    </a:srgbClr>
                  </a:outerShdw>
                </a:effectLst>
              </a:rPr>
              <a:t> </a:t>
            </a:r>
            <a:r>
              <a:rPr lang="en-US" sz="2400" dirty="0"/>
              <a:t>Heb 9:15</a:t>
            </a:r>
          </a:p>
          <a:p>
            <a:endParaRPr lang="en-US" sz="3200" b="0" dirty="0"/>
          </a:p>
        </p:txBody>
      </p:sp>
      <p:sp>
        <p:nvSpPr>
          <p:cNvPr id="4" name="Content Placeholder 2"/>
          <p:cNvSpPr txBox="1">
            <a:spLocks/>
          </p:cNvSpPr>
          <p:nvPr/>
        </p:nvSpPr>
        <p:spPr>
          <a:xfrm>
            <a:off x="5994400" y="1661162"/>
            <a:ext cx="5618480" cy="4775781"/>
          </a:xfrm>
          <a:prstGeom prst="rect">
            <a:avLst/>
          </a:prstGeom>
        </p:spPr>
        <p:txBody>
          <a:bodyPr vert="horz" lIns="91436" tIns="45720" rIns="91436" bIns="45720" rtlCol="0">
            <a:normAutofit/>
          </a:bodyPr>
          <a:lstStyle/>
          <a:p>
            <a:pPr marL="342888" indent="-342888">
              <a:spcBef>
                <a:spcPct val="20000"/>
              </a:spcBef>
              <a:defRPr/>
            </a:pPr>
            <a:r>
              <a:rPr lang="en-US" sz="4000" b="1" strike="sngStrike" dirty="0">
                <a:solidFill>
                  <a:schemeClr val="bg1"/>
                </a:solidFill>
                <a:effectLst>
                  <a:outerShdw blurRad="38100" dist="38100" dir="2700000" algn="tl">
                    <a:srgbClr val="000000">
                      <a:alpha val="43137"/>
                    </a:srgbClr>
                  </a:outerShdw>
                </a:effectLst>
                <a:latin typeface="Arial Narrow" pitchFamily="34" charset="0"/>
              </a:rPr>
              <a:t>New </a:t>
            </a:r>
            <a:r>
              <a:rPr lang="en-US" sz="4000" b="1" strike="sngStrike" dirty="0">
                <a:solidFill>
                  <a:schemeClr val="bg1"/>
                </a:solidFill>
                <a:effectLst>
                  <a:glow rad="127000">
                    <a:srgbClr val="FF0000"/>
                  </a:glow>
                  <a:outerShdw blurRad="38100" dist="38100" dir="2700000" algn="tl">
                    <a:srgbClr val="000000">
                      <a:alpha val="43137"/>
                    </a:srgbClr>
                  </a:outerShdw>
                </a:effectLst>
                <a:latin typeface="Arial Narrow" pitchFamily="34" charset="0"/>
              </a:rPr>
              <a:t>Way</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Heb 10:20</a:t>
            </a:r>
          </a:p>
          <a:p>
            <a:pPr marL="342888" indent="-342888">
              <a:spcBef>
                <a:spcPct val="20000"/>
              </a:spcBef>
              <a:defRPr/>
            </a:pPr>
            <a:r>
              <a:rPr lang="en-US" sz="4000" b="1" strike="sngStrike" dirty="0">
                <a:solidFill>
                  <a:schemeClr val="bg1"/>
                </a:solidFill>
                <a:effectLst>
                  <a:outerShdw blurRad="38100" dist="38100" dir="2700000" algn="tl">
                    <a:srgbClr val="000000">
                      <a:alpha val="43137"/>
                    </a:srgbClr>
                  </a:outerShdw>
                </a:effectLst>
                <a:latin typeface="Arial Narrow" pitchFamily="34" charset="0"/>
              </a:rPr>
              <a:t>New </a:t>
            </a:r>
            <a:r>
              <a:rPr lang="en-US" sz="4000" b="1" strike="sngStrike" dirty="0">
                <a:solidFill>
                  <a:schemeClr val="bg1"/>
                </a:solidFill>
                <a:effectLst>
                  <a:glow rad="127000">
                    <a:srgbClr val="FF0000"/>
                  </a:glow>
                  <a:outerShdw blurRad="38100" dist="38100" dir="2700000" algn="tl">
                    <a:srgbClr val="000000">
                      <a:alpha val="43137"/>
                    </a:srgbClr>
                  </a:outerShdw>
                </a:effectLst>
                <a:latin typeface="Arial Narrow" pitchFamily="34" charset="0"/>
              </a:rPr>
              <a:t>Name</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Rev 2:17</a:t>
            </a:r>
          </a:p>
          <a:p>
            <a:pPr marL="342888" indent="-342888">
              <a:spcBef>
                <a:spcPct val="20000"/>
              </a:spcBef>
              <a:defRPr/>
            </a:pPr>
            <a:r>
              <a:rPr lang="en-US" sz="4000" b="1" strike="sngStrike" dirty="0">
                <a:solidFill>
                  <a:schemeClr val="bg1"/>
                </a:solidFill>
                <a:effectLst>
                  <a:outerShdw blurRad="38100" dist="38100" dir="2700000" algn="tl">
                    <a:srgbClr val="000000">
                      <a:alpha val="43137"/>
                    </a:srgbClr>
                  </a:outerShdw>
                </a:effectLst>
                <a:latin typeface="Arial Narrow" pitchFamily="34" charset="0"/>
              </a:rPr>
              <a:t>New </a:t>
            </a:r>
            <a:r>
              <a:rPr lang="en-US" sz="4000" b="1" strike="sngStrike" dirty="0">
                <a:solidFill>
                  <a:schemeClr val="bg1"/>
                </a:solidFill>
                <a:effectLst>
                  <a:glow rad="127000">
                    <a:srgbClr val="FF0000"/>
                  </a:glow>
                  <a:outerShdw blurRad="38100" dist="38100" dir="2700000" algn="tl">
                    <a:srgbClr val="000000">
                      <a:alpha val="43137"/>
                    </a:srgbClr>
                  </a:outerShdw>
                </a:effectLst>
                <a:latin typeface="Arial Narrow" pitchFamily="34" charset="0"/>
              </a:rPr>
              <a:t>Song</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Rev 5:9</a:t>
            </a:r>
          </a:p>
          <a:p>
            <a:pPr marL="342888" indent="-342888">
              <a:spcBef>
                <a:spcPct val="20000"/>
              </a:spcBef>
              <a:defRPr/>
            </a:pPr>
            <a:r>
              <a:rPr lang="en-US" sz="4000" b="1" strike="sngStrike" dirty="0">
                <a:solidFill>
                  <a:schemeClr val="bg1"/>
                </a:solidFill>
                <a:effectLst>
                  <a:outerShdw blurRad="38100" dist="38100" dir="2700000" algn="tl">
                    <a:srgbClr val="000000">
                      <a:alpha val="43137"/>
                    </a:srgbClr>
                  </a:outerShdw>
                </a:effectLst>
                <a:latin typeface="Arial Narrow" pitchFamily="34" charset="0"/>
              </a:rPr>
              <a:t>New </a:t>
            </a:r>
            <a:r>
              <a:rPr lang="en-US" sz="4000" b="1" strike="sngStrike" dirty="0">
                <a:solidFill>
                  <a:schemeClr val="bg1"/>
                </a:solidFill>
                <a:effectLst>
                  <a:glow rad="127000">
                    <a:srgbClr val="FF0000"/>
                  </a:glow>
                  <a:outerShdw blurRad="38100" dist="38100" dir="2700000" algn="tl">
                    <a:srgbClr val="000000">
                      <a:alpha val="43137"/>
                    </a:srgbClr>
                  </a:outerShdw>
                </a:effectLst>
                <a:latin typeface="Arial Narrow" pitchFamily="34" charset="0"/>
              </a:rPr>
              <a:t>Home</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Rev 21:1,2</a:t>
            </a:r>
          </a:p>
          <a:p>
            <a:pPr marL="342888" indent="-342888">
              <a:spcBef>
                <a:spcPct val="20000"/>
              </a:spcBef>
              <a:defRPr/>
            </a:pPr>
            <a:r>
              <a:rPr lang="en-US" sz="4000" b="1" strike="sngStrike" dirty="0">
                <a:solidFill>
                  <a:schemeClr val="bg1"/>
                </a:solidFill>
                <a:effectLst>
                  <a:outerShdw blurRad="38100" dist="38100" dir="2700000" algn="tl">
                    <a:srgbClr val="000000">
                      <a:alpha val="43137"/>
                    </a:srgbClr>
                  </a:outerShdw>
                </a:effectLst>
                <a:latin typeface="Arial Narrow" pitchFamily="34" charset="0"/>
              </a:rPr>
              <a:t>New </a:t>
            </a:r>
            <a:r>
              <a:rPr lang="en-US" sz="4000" b="1" strike="sngStrike" dirty="0">
                <a:solidFill>
                  <a:schemeClr val="bg1"/>
                </a:solidFill>
                <a:effectLst>
                  <a:glow rad="127000">
                    <a:srgbClr val="FF0000"/>
                  </a:glow>
                  <a:outerShdw blurRad="38100" dist="38100" dir="2700000" algn="tl">
                    <a:srgbClr val="000000">
                      <a:alpha val="43137"/>
                    </a:srgbClr>
                  </a:outerShdw>
                </a:effectLst>
                <a:latin typeface="Arial Narrow" pitchFamily="34" charset="0"/>
              </a:rPr>
              <a:t>Everything</a:t>
            </a:r>
            <a:r>
              <a:rPr lang="en-US" sz="40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 </a:t>
            </a:r>
            <a:r>
              <a:rPr lang="en-US" sz="4000" b="1" dirty="0">
                <a:solidFill>
                  <a:schemeClr val="bg1"/>
                </a:solidFill>
                <a:effectLst>
                  <a:outerShdw blurRad="38100" dist="38100" dir="2700000" algn="tl">
                    <a:srgbClr val="000000">
                      <a:alpha val="43137"/>
                    </a:srgbClr>
                  </a:outerShdw>
                </a:effectLst>
                <a:latin typeface="Arial Narrow" pitchFamily="34" charset="0"/>
              </a:rPr>
              <a:t>Rev 21:5</a:t>
            </a:r>
          </a:p>
        </p:txBody>
      </p:sp>
      <p:sp>
        <p:nvSpPr>
          <p:cNvPr id="7" name="32-Point Star 6"/>
          <p:cNvSpPr/>
          <p:nvPr/>
        </p:nvSpPr>
        <p:spPr>
          <a:xfrm>
            <a:off x="4142510" y="4675910"/>
            <a:ext cx="6525491" cy="2182091"/>
          </a:xfrm>
          <a:prstGeom prst="star32">
            <a:avLst/>
          </a:prstGeom>
          <a:solidFill>
            <a:schemeClr val="tx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953000" y="5049984"/>
            <a:ext cx="4883728" cy="1200329"/>
          </a:xfrm>
          <a:prstGeom prst="rect">
            <a:avLst/>
          </a:prstGeom>
          <a:noFill/>
          <a:ln>
            <a:noFill/>
          </a:ln>
        </p:spPr>
        <p:txBody>
          <a:bodyPr wrap="square" rtlCol="0">
            <a:spAutoFit/>
          </a:bodyPr>
          <a:lstStyle/>
          <a:p>
            <a:pPr algn="ctr"/>
            <a:r>
              <a:rPr lang="en-US" sz="3600" b="1" dirty="0">
                <a:solidFill>
                  <a:schemeClr val="bg1"/>
                </a:solidFill>
              </a:rPr>
              <a:t>Without Jesus </a:t>
            </a:r>
            <a:br>
              <a:rPr lang="en-US" sz="3600" b="1" dirty="0">
                <a:solidFill>
                  <a:schemeClr val="bg1"/>
                </a:solidFill>
              </a:rPr>
            </a:br>
            <a:r>
              <a:rPr lang="en-US" sz="3600" b="1" dirty="0">
                <a:solidFill>
                  <a:schemeClr val="bg1"/>
                </a:solidFill>
              </a:rPr>
              <a:t>You’ve Got </a:t>
            </a:r>
            <a:r>
              <a:rPr lang="en-US" sz="3600" b="1" dirty="0">
                <a:solidFill>
                  <a:schemeClr val="bg1"/>
                </a:solidFill>
                <a:effectLst>
                  <a:glow rad="127000">
                    <a:srgbClr val="FF0000"/>
                  </a:glow>
                </a:effectLst>
              </a:rPr>
              <a:t>NOTHING</a:t>
            </a:r>
            <a:r>
              <a:rPr lang="en-US" sz="3600" b="1" dirty="0">
                <a:solidFill>
                  <a:schemeClr val="bg1"/>
                </a:solidFill>
              </a:rPr>
              <a:t>!</a:t>
            </a:r>
          </a:p>
        </p:txBody>
      </p:sp>
    </p:spTree>
    <p:extLst>
      <p:ext uri="{BB962C8B-B14F-4D97-AF65-F5344CB8AC3E}">
        <p14:creationId xmlns:p14="http://schemas.microsoft.com/office/powerpoint/2010/main" val="2376978020"/>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Paul’s Final Words</a:t>
            </a:r>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12991"/>
          <a:stretch>
            <a:fillRect/>
          </a:stretch>
        </p:blipFill>
        <p:spPr bwMode="auto">
          <a:xfrm>
            <a:off x="0" y="1766888"/>
            <a:ext cx="12192000" cy="50911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Blessing</a:t>
            </a:r>
          </a:p>
        </p:txBody>
      </p:sp>
      <p:sp>
        <p:nvSpPr>
          <p:cNvPr id="3" name="Content Placeholder 2"/>
          <p:cNvSpPr>
            <a:spLocks noGrp="1"/>
          </p:cNvSpPr>
          <p:nvPr>
            <p:ph idx="1"/>
          </p:nvPr>
        </p:nvSpPr>
        <p:spPr/>
        <p:txBody>
          <a:bodyPr/>
          <a:lstStyle/>
          <a:p>
            <a:r>
              <a:rPr lang="en-US" baseline="30000" dirty="0"/>
              <a:t>16</a:t>
            </a:r>
            <a:r>
              <a:rPr lang="en-US" dirty="0"/>
              <a:t> </a:t>
            </a:r>
            <a:r>
              <a:rPr lang="en-US" dirty="0">
                <a:effectLst>
                  <a:glow rad="127000">
                    <a:srgbClr val="FF0000"/>
                  </a:glow>
                  <a:outerShdw blurRad="38100" dist="38100" dir="2700000" algn="tl">
                    <a:srgbClr val="000000">
                      <a:alpha val="43137"/>
                    </a:srgbClr>
                  </a:outerShdw>
                </a:effectLst>
              </a:rPr>
              <a:t>Peace and mercy </a:t>
            </a:r>
            <a:r>
              <a:rPr lang="en-US" dirty="0"/>
              <a:t>to all who follow this rule, even to the Israel of God.</a:t>
            </a:r>
          </a:p>
        </p:txBody>
      </p:sp>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12991"/>
          <a:stretch>
            <a:fillRect/>
          </a:stretch>
        </p:blipFill>
        <p:spPr bwMode="auto">
          <a:xfrm>
            <a:off x="0" y="1766888"/>
            <a:ext cx="12192000" cy="50911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Blessing</a:t>
            </a:r>
            <a:endParaRPr lang="en-US" dirty="0">
              <a:solidFill>
                <a:srgbClr val="FFFF00"/>
              </a:solidFill>
            </a:endParaRPr>
          </a:p>
        </p:txBody>
      </p:sp>
      <p:pic>
        <p:nvPicPr>
          <p:cNvPr id="3075" name="Picture 3"/>
          <p:cNvPicPr>
            <a:picLocks noChangeAspect="1" noChangeArrowheads="1"/>
          </p:cNvPicPr>
          <p:nvPr/>
        </p:nvPicPr>
        <p:blipFill>
          <a:blip r:embed="rId4" cstate="print"/>
          <a:srcRect l="19655" b="33285"/>
          <a:stretch>
            <a:fillRect/>
          </a:stretch>
        </p:blipFill>
        <p:spPr bwMode="auto">
          <a:xfrm>
            <a:off x="0" y="1047169"/>
            <a:ext cx="5303520" cy="5810832"/>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baseline="30000" dirty="0"/>
              <a:t>16</a:t>
            </a:r>
            <a:r>
              <a:rPr lang="en-US" dirty="0"/>
              <a:t> Peace and mercy </a:t>
            </a:r>
            <a:r>
              <a:rPr lang="en-US" dirty="0">
                <a:effectLst>
                  <a:glow rad="127000">
                    <a:srgbClr val="FF0000"/>
                  </a:glow>
                  <a:outerShdw blurRad="38100" dist="38100" dir="2700000" algn="tl">
                    <a:srgbClr val="000000">
                      <a:alpha val="43137"/>
                    </a:srgbClr>
                  </a:outerShdw>
                </a:effectLst>
              </a:rPr>
              <a:t>to all who follow this rule</a:t>
            </a:r>
            <a:r>
              <a:rPr lang="en-US" dirty="0">
                <a:solidFill>
                  <a:srgbClr val="FFFF00"/>
                </a:solidFill>
              </a:rPr>
              <a:t>,</a:t>
            </a:r>
            <a:r>
              <a:rPr lang="en-US" dirty="0"/>
              <a:t> even to the Israel of God.</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1999" cy="1143000"/>
          </a:xfrm>
        </p:spPr>
        <p:txBody>
          <a:bodyPr>
            <a:normAutofit/>
          </a:bodyPr>
          <a:lstStyle/>
          <a:p>
            <a:pPr algn="ctr"/>
            <a:r>
              <a:rPr lang="en-US" dirty="0"/>
              <a:t>The New Creation really matters</a:t>
            </a:r>
          </a:p>
        </p:txBody>
      </p:sp>
      <p:sp>
        <p:nvSpPr>
          <p:cNvPr id="3" name="Content Placeholder 2"/>
          <p:cNvSpPr>
            <a:spLocks noGrp="1"/>
          </p:cNvSpPr>
          <p:nvPr>
            <p:ph idx="1"/>
          </p:nvPr>
        </p:nvSpPr>
        <p:spPr/>
        <p:txBody>
          <a:bodyPr/>
          <a:lstStyle/>
          <a:p>
            <a:r>
              <a:rPr lang="en-US" dirty="0"/>
              <a:t> </a:t>
            </a:r>
            <a:r>
              <a:rPr lang="en-US" baseline="30000" dirty="0"/>
              <a:t>15</a:t>
            </a:r>
            <a:r>
              <a:rPr lang="en-US" dirty="0"/>
              <a:t>  ... what counts is </a:t>
            </a:r>
            <a:r>
              <a:rPr lang="en-US" dirty="0">
                <a:effectLst>
                  <a:glow rad="127000">
                    <a:srgbClr val="FF0000"/>
                  </a:glow>
                  <a:outerShdw blurRad="38100" dist="38100" dir="2700000" algn="tl">
                    <a:srgbClr val="000000">
                      <a:alpha val="43137"/>
                    </a:srgbClr>
                  </a:outerShdw>
                </a:effectLst>
              </a:rPr>
              <a:t>a new creation</a:t>
            </a:r>
            <a:r>
              <a:rPr lang="en-US" dirty="0"/>
              <a:t>.</a:t>
            </a:r>
          </a:p>
          <a:p>
            <a:endParaRPr lang="en-US" dirty="0"/>
          </a:p>
          <a:p>
            <a:endParaRPr lang="en-US" dirty="0"/>
          </a:p>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4980998" y="5256214"/>
            <a:ext cx="4805363" cy="1601787"/>
          </a:xfrm>
          <a:prstGeom prst="rect">
            <a:avLst/>
          </a:prstGeom>
          <a:noFill/>
          <a:ln w="9525">
            <a:noFill/>
            <a:miter lim="800000"/>
            <a:headEnd/>
            <a:tailEnd/>
          </a:ln>
          <a:effectLst/>
        </p:spPr>
      </p:pic>
      <p:pic>
        <p:nvPicPr>
          <p:cNvPr id="5" name="Picture 7"/>
          <p:cNvPicPr>
            <a:picLocks noChangeAspect="1" noChangeArrowheads="1"/>
          </p:cNvPicPr>
          <p:nvPr/>
        </p:nvPicPr>
        <p:blipFill>
          <a:blip r:embed="rId4" cstate="print"/>
          <a:srcRect/>
          <a:stretch>
            <a:fillRect/>
          </a:stretch>
        </p:blipFill>
        <p:spPr bwMode="auto">
          <a:xfrm>
            <a:off x="5194011" y="5338619"/>
            <a:ext cx="2178050" cy="1166813"/>
          </a:xfrm>
          <a:prstGeom prst="rect">
            <a:avLst/>
          </a:prstGeom>
          <a:noFill/>
          <a:ln w="9525">
            <a:noFill/>
            <a:miter lim="800000"/>
            <a:headEnd/>
            <a:tailEnd/>
          </a:ln>
          <a:effectLst/>
        </p:spPr>
      </p:pic>
      <p:sp>
        <p:nvSpPr>
          <p:cNvPr id="8" name="TextBox 7"/>
          <p:cNvSpPr txBox="1"/>
          <p:nvPr/>
        </p:nvSpPr>
        <p:spPr>
          <a:xfrm>
            <a:off x="1188721" y="2535382"/>
            <a:ext cx="5623560" cy="3416320"/>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Narrow" pitchFamily="34" charset="0"/>
              </a:rPr>
              <a:t>Therefore, if anyone is in Christ, </a:t>
            </a:r>
            <a:r>
              <a:rPr lang="en-US" sz="36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he is a new creation</a:t>
            </a:r>
            <a:r>
              <a:rPr lang="en-US" sz="3600" b="1" dirty="0">
                <a:solidFill>
                  <a:schemeClr val="bg1"/>
                </a:solidFill>
                <a:effectLst>
                  <a:outerShdw blurRad="38100" dist="38100" dir="2700000" algn="tl">
                    <a:srgbClr val="000000">
                      <a:alpha val="43137"/>
                    </a:srgbClr>
                  </a:outerShdw>
                </a:effectLst>
                <a:latin typeface="Arial Narrow" pitchFamily="34" charset="0"/>
              </a:rPr>
              <a:t>; the old has gone, the new has come! 2 Corinthians 5:17 </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extLst>
      <p:ext uri="{BB962C8B-B14F-4D97-AF65-F5344CB8AC3E}">
        <p14:creationId xmlns:p14="http://schemas.microsoft.com/office/powerpoint/2010/main" val="3023249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xit" presetSubtype="10" fill="hold" nodeType="withEffect">
                                  <p:stCondLst>
                                    <p:cond delay="0"/>
                                  </p:stCondLst>
                                  <p:childTnLst>
                                    <p:animEffect transition="out" filter="randombar(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12991"/>
          <a:stretch>
            <a:fillRect/>
          </a:stretch>
        </p:blipFill>
        <p:spPr bwMode="auto">
          <a:xfrm>
            <a:off x="0" y="1766888"/>
            <a:ext cx="12192000" cy="50911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Blessing</a:t>
            </a:r>
            <a:endParaRPr lang="en-US" dirty="0">
              <a:solidFill>
                <a:srgbClr val="FFFF00"/>
              </a:solidFill>
            </a:endParaRPr>
          </a:p>
        </p:txBody>
      </p:sp>
      <p:pic>
        <p:nvPicPr>
          <p:cNvPr id="3075" name="Picture 3"/>
          <p:cNvPicPr>
            <a:picLocks noChangeAspect="1" noChangeArrowheads="1"/>
          </p:cNvPicPr>
          <p:nvPr/>
        </p:nvPicPr>
        <p:blipFill>
          <a:blip r:embed="rId4" cstate="print"/>
          <a:srcRect l="19655" b="33285"/>
          <a:stretch>
            <a:fillRect/>
          </a:stretch>
        </p:blipFill>
        <p:spPr bwMode="auto">
          <a:xfrm>
            <a:off x="0" y="1047169"/>
            <a:ext cx="5303520" cy="5810832"/>
          </a:xfrm>
          <a:prstGeom prst="rect">
            <a:avLst/>
          </a:prstGeom>
          <a:noFill/>
          <a:ln w="9525">
            <a:noFill/>
            <a:miter lim="800000"/>
            <a:headEnd/>
            <a:tailEnd/>
          </a:ln>
          <a:effectLst/>
        </p:spPr>
      </p:pic>
      <p:pic>
        <p:nvPicPr>
          <p:cNvPr id="12" name="Picture 11"/>
          <p:cNvPicPr>
            <a:picLocks noChangeAspect="1" noChangeArrowheads="1"/>
          </p:cNvPicPr>
          <p:nvPr/>
        </p:nvPicPr>
        <p:blipFill>
          <a:blip r:embed="rId5" cstate="print"/>
          <a:srcRect r="16510" b="10431"/>
          <a:stretch>
            <a:fillRect/>
          </a:stretch>
        </p:blipFill>
        <p:spPr bwMode="auto">
          <a:xfrm>
            <a:off x="6556375" y="1399309"/>
            <a:ext cx="5635625" cy="5458691"/>
          </a:xfrm>
          <a:prstGeom prst="rect">
            <a:avLst/>
          </a:prstGeom>
          <a:noFill/>
          <a:ln w="9525">
            <a:noFill/>
            <a:miter lim="800000"/>
            <a:headEnd/>
            <a:tailEnd/>
          </a:ln>
          <a:effectLst/>
        </p:spPr>
      </p:pic>
      <p:sp>
        <p:nvSpPr>
          <p:cNvPr id="17" name="Rectangle 16"/>
          <p:cNvSpPr/>
          <p:nvPr/>
        </p:nvSpPr>
        <p:spPr>
          <a:xfrm>
            <a:off x="4657899" y="3922320"/>
            <a:ext cx="3025371" cy="494732"/>
          </a:xfrm>
          <a:prstGeom prst="rect">
            <a:avLst/>
          </a:prstGeom>
          <a:solidFill>
            <a:schemeClr val="bg1"/>
          </a:solidFill>
          <a:ln>
            <a:noFill/>
          </a:ln>
          <a:effectLst>
            <a:glow rad="127000">
              <a:schemeClr val="tx2">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2">
                    <a:lumMod val="50000"/>
                  </a:schemeClr>
                </a:glow>
              </a:effectLst>
            </a:endParaRPr>
          </a:p>
        </p:txBody>
      </p:sp>
      <p:sp>
        <p:nvSpPr>
          <p:cNvPr id="18" name="Rectangle 17"/>
          <p:cNvSpPr/>
          <p:nvPr/>
        </p:nvSpPr>
        <p:spPr>
          <a:xfrm>
            <a:off x="4670829" y="4958899"/>
            <a:ext cx="3025371" cy="494732"/>
          </a:xfrm>
          <a:prstGeom prst="rect">
            <a:avLst/>
          </a:prstGeom>
          <a:solidFill>
            <a:schemeClr val="bg1"/>
          </a:solidFill>
          <a:ln>
            <a:noFill/>
          </a:ln>
          <a:effectLst>
            <a:glow rad="127000">
              <a:schemeClr val="tx2">
                <a:lumMod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2">
                    <a:lumMod val="50000"/>
                  </a:schemeClr>
                </a:glow>
              </a:effectLst>
            </a:endParaRPr>
          </a:p>
        </p:txBody>
      </p:sp>
      <p:sp>
        <p:nvSpPr>
          <p:cNvPr id="3" name="Content Placeholder 2"/>
          <p:cNvSpPr>
            <a:spLocks noGrp="1"/>
          </p:cNvSpPr>
          <p:nvPr>
            <p:ph idx="1"/>
          </p:nvPr>
        </p:nvSpPr>
        <p:spPr/>
        <p:txBody>
          <a:bodyPr/>
          <a:lstStyle/>
          <a:p>
            <a:r>
              <a:rPr lang="en-US" baseline="30000" dirty="0"/>
              <a:t>16</a:t>
            </a:r>
            <a:r>
              <a:rPr lang="en-US" dirty="0"/>
              <a:t> Peace and mercy to all who follow this rule, </a:t>
            </a:r>
            <a:r>
              <a:rPr lang="en-US" dirty="0">
                <a:effectLst>
                  <a:glow rad="127000">
                    <a:srgbClr val="FF0000"/>
                  </a:glow>
                  <a:outerShdw blurRad="38100" dist="38100" dir="2700000" algn="tl">
                    <a:srgbClr val="000000">
                      <a:alpha val="43137"/>
                    </a:srgbClr>
                  </a:outerShdw>
                </a:effectLst>
              </a:rPr>
              <a:t>even</a:t>
            </a:r>
            <a:r>
              <a:rPr lang="en-US" dirty="0"/>
              <a:t> to the </a:t>
            </a:r>
            <a:r>
              <a:rPr lang="en-US" dirty="0">
                <a:effectLst>
                  <a:glow rad="127000">
                    <a:srgbClr val="FF0000"/>
                  </a:glow>
                  <a:outerShdw blurRad="38100" dist="38100" dir="2700000" algn="tl">
                    <a:srgbClr val="000000">
                      <a:alpha val="43137"/>
                    </a:srgbClr>
                  </a:outerShdw>
                </a:effectLst>
              </a:rPr>
              <a:t>Israel of God</a:t>
            </a:r>
            <a:r>
              <a:rPr lang="en-US" dirty="0"/>
              <a:t>.</a:t>
            </a:r>
          </a:p>
        </p:txBody>
      </p:sp>
    </p:spTree>
    <p:extLst>
      <p:ext uri="{BB962C8B-B14F-4D97-AF65-F5344CB8AC3E}">
        <p14:creationId xmlns:p14="http://schemas.microsoft.com/office/powerpoint/2010/main" val="194051665"/>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12991"/>
          <a:stretch>
            <a:fillRect/>
          </a:stretch>
        </p:blipFill>
        <p:spPr bwMode="auto">
          <a:xfrm>
            <a:off x="0" y="1766888"/>
            <a:ext cx="12192000" cy="50911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Blessing</a:t>
            </a:r>
            <a:endParaRPr lang="en-US" dirty="0">
              <a:solidFill>
                <a:srgbClr val="FFFF00"/>
              </a:solidFill>
            </a:endParaRPr>
          </a:p>
        </p:txBody>
      </p:sp>
      <p:pic>
        <p:nvPicPr>
          <p:cNvPr id="3075" name="Picture 3"/>
          <p:cNvPicPr>
            <a:picLocks noChangeAspect="1" noChangeArrowheads="1"/>
          </p:cNvPicPr>
          <p:nvPr/>
        </p:nvPicPr>
        <p:blipFill>
          <a:blip r:embed="rId4" cstate="print"/>
          <a:srcRect l="19655" b="33285"/>
          <a:stretch>
            <a:fillRect/>
          </a:stretch>
        </p:blipFill>
        <p:spPr bwMode="auto">
          <a:xfrm>
            <a:off x="0" y="1047169"/>
            <a:ext cx="5303520" cy="5810832"/>
          </a:xfrm>
          <a:prstGeom prst="rect">
            <a:avLst/>
          </a:prstGeom>
          <a:noFill/>
          <a:ln w="9525">
            <a:noFill/>
            <a:miter lim="800000"/>
            <a:headEnd/>
            <a:tailEnd/>
          </a:ln>
          <a:effectLst/>
        </p:spPr>
      </p:pic>
      <p:pic>
        <p:nvPicPr>
          <p:cNvPr id="12" name="Picture 11"/>
          <p:cNvPicPr>
            <a:picLocks noChangeAspect="1" noChangeArrowheads="1"/>
          </p:cNvPicPr>
          <p:nvPr/>
        </p:nvPicPr>
        <p:blipFill>
          <a:blip r:embed="rId5" cstate="print"/>
          <a:srcRect r="16510" b="10431"/>
          <a:stretch>
            <a:fillRect/>
          </a:stretch>
        </p:blipFill>
        <p:spPr bwMode="auto">
          <a:xfrm>
            <a:off x="6556375" y="1399309"/>
            <a:ext cx="5635625" cy="5458691"/>
          </a:xfrm>
          <a:prstGeom prst="rect">
            <a:avLst/>
          </a:prstGeom>
          <a:noFill/>
          <a:ln w="9525">
            <a:noFill/>
            <a:miter lim="800000"/>
            <a:headEnd/>
            <a:tailEnd/>
          </a:ln>
          <a:effectLst/>
        </p:spPr>
      </p:pic>
      <p:grpSp>
        <p:nvGrpSpPr>
          <p:cNvPr id="15" name="Group 14"/>
          <p:cNvGrpSpPr/>
          <p:nvPr/>
        </p:nvGrpSpPr>
        <p:grpSpPr>
          <a:xfrm>
            <a:off x="4657899" y="3008629"/>
            <a:ext cx="3038301" cy="3456244"/>
            <a:chOff x="3865418" y="3639814"/>
            <a:chExt cx="1356591" cy="2032577"/>
          </a:xfrm>
          <a:effectLst>
            <a:glow rad="127000">
              <a:schemeClr val="tx2">
                <a:lumMod val="50000"/>
              </a:schemeClr>
            </a:glow>
            <a:outerShdw blurRad="50800" dist="38100" dir="5400000" algn="t" rotWithShape="0">
              <a:prstClr val="black">
                <a:alpha val="40000"/>
              </a:prstClr>
            </a:outerShdw>
          </a:effectLst>
        </p:grpSpPr>
        <p:sp>
          <p:nvSpPr>
            <p:cNvPr id="16" name="Rectangle 15"/>
            <p:cNvSpPr/>
            <p:nvPr/>
          </p:nvSpPr>
          <p:spPr>
            <a:xfrm rot="1722619">
              <a:off x="4410055" y="3639814"/>
              <a:ext cx="273089" cy="2032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2">
                      <a:lumMod val="50000"/>
                    </a:schemeClr>
                  </a:glow>
                </a:effectLst>
              </a:endParaRPr>
            </a:p>
          </p:txBody>
        </p:sp>
        <p:sp>
          <p:nvSpPr>
            <p:cNvPr id="17" name="Rectangle 16"/>
            <p:cNvSpPr/>
            <p:nvPr/>
          </p:nvSpPr>
          <p:spPr>
            <a:xfrm>
              <a:off x="3865418" y="4177145"/>
              <a:ext cx="1350818" cy="2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2">
                      <a:lumMod val="50000"/>
                    </a:schemeClr>
                  </a:glow>
                </a:effectLst>
              </a:endParaRPr>
            </a:p>
          </p:txBody>
        </p:sp>
        <p:sp>
          <p:nvSpPr>
            <p:cNvPr id="18" name="Rectangle 17"/>
            <p:cNvSpPr/>
            <p:nvPr/>
          </p:nvSpPr>
          <p:spPr>
            <a:xfrm>
              <a:off x="3871191" y="4786745"/>
              <a:ext cx="1350818" cy="2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27000">
                    <a:schemeClr val="tx2">
                      <a:lumMod val="50000"/>
                    </a:schemeClr>
                  </a:glow>
                </a:effectLst>
              </a:endParaRPr>
            </a:p>
          </p:txBody>
        </p:sp>
      </p:grpSp>
      <p:sp>
        <p:nvSpPr>
          <p:cNvPr id="4" name="TextBox 3"/>
          <p:cNvSpPr txBox="1"/>
          <p:nvPr/>
        </p:nvSpPr>
        <p:spPr>
          <a:xfrm>
            <a:off x="9540240" y="1219200"/>
            <a:ext cx="1463040" cy="707886"/>
          </a:xfrm>
          <a:prstGeom prst="rect">
            <a:avLst/>
          </a:prstGeom>
          <a:noFill/>
        </p:spPr>
        <p:txBody>
          <a:bodyPr wrap="square" rtlCol="0">
            <a:spAutoFit/>
          </a:bodyPr>
          <a:lstStyle/>
          <a:p>
            <a:r>
              <a:rPr lang="en-US" sz="4000" b="1" dirty="0">
                <a:solidFill>
                  <a:schemeClr val="bg1"/>
                </a:solidFill>
                <a:effectLst>
                  <a:glow rad="127000">
                    <a:srgbClr val="FF0000"/>
                  </a:glow>
                </a:effectLst>
              </a:rPr>
              <a:t>AND</a:t>
            </a:r>
          </a:p>
        </p:txBody>
      </p:sp>
      <p:sp>
        <p:nvSpPr>
          <p:cNvPr id="3" name="Content Placeholder 2"/>
          <p:cNvSpPr>
            <a:spLocks noGrp="1"/>
          </p:cNvSpPr>
          <p:nvPr>
            <p:ph idx="1"/>
          </p:nvPr>
        </p:nvSpPr>
        <p:spPr/>
        <p:txBody>
          <a:bodyPr/>
          <a:lstStyle/>
          <a:p>
            <a:r>
              <a:rPr lang="en-US" baseline="30000" dirty="0"/>
              <a:t>16</a:t>
            </a:r>
            <a:r>
              <a:rPr lang="en-US" dirty="0"/>
              <a:t> Peace and mercy </a:t>
            </a:r>
            <a:r>
              <a:rPr lang="en-US" dirty="0">
                <a:effectLst>
                  <a:glow rad="127000">
                    <a:srgbClr val="FF0000"/>
                  </a:glow>
                  <a:outerShdw blurRad="38100" dist="38100" dir="2700000" algn="tl">
                    <a:srgbClr val="000000">
                      <a:alpha val="43137"/>
                    </a:srgbClr>
                  </a:outerShdw>
                </a:effectLst>
              </a:rPr>
              <a:t>to all who follow this rule</a:t>
            </a:r>
            <a:r>
              <a:rPr lang="en-US" dirty="0"/>
              <a:t>, </a:t>
            </a:r>
            <a:r>
              <a:rPr lang="en-US" strike="sngStrike" dirty="0"/>
              <a:t>even</a:t>
            </a:r>
            <a:r>
              <a:rPr lang="en-US" dirty="0"/>
              <a:t> to the </a:t>
            </a:r>
            <a:r>
              <a:rPr lang="en-US" dirty="0">
                <a:effectLst>
                  <a:glow rad="127000">
                    <a:srgbClr val="FF0000"/>
                  </a:glow>
                  <a:outerShdw blurRad="38100" dist="38100" dir="2700000" algn="tl">
                    <a:srgbClr val="000000">
                      <a:alpha val="43137"/>
                    </a:srgbClr>
                  </a:outerShdw>
                </a:effectLst>
              </a:rPr>
              <a:t>Israel of God</a:t>
            </a:r>
            <a:r>
              <a:rPr lang="en-US" dirty="0"/>
              <a:t>.</a:t>
            </a:r>
          </a:p>
        </p:txBody>
      </p:sp>
    </p:spTree>
    <p:extLst>
      <p:ext uri="{BB962C8B-B14F-4D97-AF65-F5344CB8AC3E}">
        <p14:creationId xmlns:p14="http://schemas.microsoft.com/office/powerpoint/2010/main" val="1797431826"/>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2263114"/>
            <a:ext cx="12192000" cy="525020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Appeal</a:t>
            </a:r>
          </a:p>
        </p:txBody>
      </p:sp>
      <p:sp>
        <p:nvSpPr>
          <p:cNvPr id="3" name="Content Placeholder 2"/>
          <p:cNvSpPr>
            <a:spLocks noGrp="1"/>
          </p:cNvSpPr>
          <p:nvPr>
            <p:ph idx="1"/>
          </p:nvPr>
        </p:nvSpPr>
        <p:spPr/>
        <p:txBody>
          <a:bodyPr/>
          <a:lstStyle/>
          <a:p>
            <a:r>
              <a:rPr lang="en-US" baseline="30000" dirty="0"/>
              <a:t>17</a:t>
            </a:r>
            <a:r>
              <a:rPr lang="en-US" dirty="0"/>
              <a:t> Finally, let no one cause me trouble, for I </a:t>
            </a:r>
            <a:r>
              <a:rPr lang="en-US" dirty="0">
                <a:effectLst>
                  <a:glow rad="127000">
                    <a:srgbClr val="FF0000"/>
                  </a:glow>
                  <a:outerShdw blurRad="38100" dist="38100" dir="2700000" algn="tl">
                    <a:srgbClr val="000000">
                      <a:alpha val="43137"/>
                    </a:srgbClr>
                  </a:outerShdw>
                </a:effectLst>
              </a:rPr>
              <a:t>bear on my body the marks </a:t>
            </a:r>
            <a:r>
              <a:rPr lang="en-US" dirty="0"/>
              <a:t>of Jesus.</a:t>
            </a:r>
          </a:p>
          <a:p>
            <a:r>
              <a:rPr lang="en-US" dirty="0"/>
              <a:t> </a:t>
            </a:r>
          </a:p>
        </p:txBody>
      </p:sp>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2263114"/>
            <a:ext cx="12192000" cy="525020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Appeal</a:t>
            </a:r>
          </a:p>
        </p:txBody>
      </p:sp>
      <p:sp>
        <p:nvSpPr>
          <p:cNvPr id="3" name="Content Placeholder 2"/>
          <p:cNvSpPr>
            <a:spLocks noGrp="1"/>
          </p:cNvSpPr>
          <p:nvPr>
            <p:ph idx="1"/>
          </p:nvPr>
        </p:nvSpPr>
        <p:spPr/>
        <p:txBody>
          <a:bodyPr/>
          <a:lstStyle/>
          <a:p>
            <a:r>
              <a:rPr lang="en-US" baseline="30000" dirty="0"/>
              <a:t>17</a:t>
            </a:r>
            <a:r>
              <a:rPr lang="en-US" dirty="0"/>
              <a:t> Finally, let no one cause me trouble, for I </a:t>
            </a:r>
            <a:r>
              <a:rPr lang="en-US" dirty="0">
                <a:effectLst>
                  <a:glow rad="127000">
                    <a:srgbClr val="FF0000"/>
                  </a:glow>
                  <a:outerShdw blurRad="38100" dist="38100" dir="2700000" algn="tl">
                    <a:srgbClr val="000000">
                      <a:alpha val="43137"/>
                    </a:srgbClr>
                  </a:outerShdw>
                </a:effectLst>
              </a:rPr>
              <a:t>bear on my body the marks </a:t>
            </a:r>
            <a:r>
              <a:rPr lang="en-US" dirty="0"/>
              <a:t>of Jesus.</a:t>
            </a:r>
          </a:p>
          <a:p>
            <a:r>
              <a:rPr lang="en-US" dirty="0"/>
              <a:t> </a:t>
            </a:r>
          </a:p>
        </p:txBody>
      </p:sp>
      <p:pic>
        <p:nvPicPr>
          <p:cNvPr id="4100" name="Picture 4"/>
          <p:cNvPicPr>
            <a:picLocks noChangeAspect="1" noChangeArrowheads="1"/>
          </p:cNvPicPr>
          <p:nvPr/>
        </p:nvPicPr>
        <p:blipFill>
          <a:blip r:embed="rId4" cstate="print"/>
          <a:srcRect/>
          <a:stretch>
            <a:fillRect/>
          </a:stretch>
        </p:blipFill>
        <p:spPr bwMode="auto">
          <a:xfrm>
            <a:off x="2962564" y="4656841"/>
            <a:ext cx="7435129" cy="1575396"/>
          </a:xfrm>
          <a:prstGeom prst="rect">
            <a:avLst/>
          </a:prstGeom>
          <a:noFill/>
          <a:ln w="9525">
            <a:noFill/>
            <a:miter lim="800000"/>
            <a:headEnd/>
            <a:tailEnd/>
          </a:ln>
          <a:effectLst/>
        </p:spPr>
      </p:pic>
    </p:spTree>
    <p:extLst>
      <p:ext uri="{BB962C8B-B14F-4D97-AF65-F5344CB8AC3E}">
        <p14:creationId xmlns:p14="http://schemas.microsoft.com/office/powerpoint/2010/main" val="3677349099"/>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2263114"/>
            <a:ext cx="12192000" cy="525020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Appeal</a:t>
            </a:r>
          </a:p>
        </p:txBody>
      </p:sp>
      <p:sp>
        <p:nvSpPr>
          <p:cNvPr id="3" name="Content Placeholder 2"/>
          <p:cNvSpPr>
            <a:spLocks noGrp="1"/>
          </p:cNvSpPr>
          <p:nvPr>
            <p:ph idx="1"/>
          </p:nvPr>
        </p:nvSpPr>
        <p:spPr/>
        <p:txBody>
          <a:bodyPr/>
          <a:lstStyle/>
          <a:p>
            <a:r>
              <a:rPr lang="en-US" baseline="30000" dirty="0"/>
              <a:t>17</a:t>
            </a:r>
            <a:r>
              <a:rPr lang="en-US" dirty="0"/>
              <a:t> Finally, let no one cause me trouble, for I </a:t>
            </a:r>
            <a:r>
              <a:rPr lang="en-US" dirty="0">
                <a:effectLst>
                  <a:glow rad="127000">
                    <a:srgbClr val="FF0000"/>
                  </a:glow>
                  <a:outerShdw blurRad="38100" dist="38100" dir="2700000" algn="tl">
                    <a:srgbClr val="000000">
                      <a:alpha val="43137"/>
                    </a:srgbClr>
                  </a:outerShdw>
                </a:effectLst>
              </a:rPr>
              <a:t>bear on my body the marks </a:t>
            </a:r>
            <a:r>
              <a:rPr lang="en-US" dirty="0"/>
              <a:t>of Jesus.</a:t>
            </a:r>
          </a:p>
          <a:p>
            <a:r>
              <a:rPr lang="en-US" dirty="0"/>
              <a:t> </a:t>
            </a:r>
          </a:p>
        </p:txBody>
      </p:sp>
      <p:pic>
        <p:nvPicPr>
          <p:cNvPr id="4100" name="Picture 4"/>
          <p:cNvPicPr>
            <a:picLocks noChangeAspect="1" noChangeArrowheads="1"/>
          </p:cNvPicPr>
          <p:nvPr/>
        </p:nvPicPr>
        <p:blipFill>
          <a:blip r:embed="rId4" cstate="print"/>
          <a:srcRect/>
          <a:stretch>
            <a:fillRect/>
          </a:stretch>
        </p:blipFill>
        <p:spPr bwMode="auto">
          <a:xfrm>
            <a:off x="2962564" y="4656841"/>
            <a:ext cx="7435129" cy="1575396"/>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5514109" y="3466520"/>
            <a:ext cx="2639868" cy="2408385"/>
          </a:xfrm>
          <a:prstGeom prst="rect">
            <a:avLst/>
          </a:prstGeom>
          <a:noFill/>
          <a:ln w="9525">
            <a:noFill/>
            <a:miter lim="800000"/>
            <a:headEnd/>
            <a:tailEnd/>
          </a:ln>
          <a:effectLst/>
        </p:spPr>
      </p:pic>
    </p:spTree>
    <p:extLst>
      <p:ext uri="{BB962C8B-B14F-4D97-AF65-F5344CB8AC3E}">
        <p14:creationId xmlns:p14="http://schemas.microsoft.com/office/powerpoint/2010/main" val="263532688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2263114"/>
            <a:ext cx="12192000" cy="525020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Appeal</a:t>
            </a:r>
          </a:p>
        </p:txBody>
      </p:sp>
      <p:sp>
        <p:nvSpPr>
          <p:cNvPr id="3" name="Content Placeholder 2"/>
          <p:cNvSpPr>
            <a:spLocks noGrp="1"/>
          </p:cNvSpPr>
          <p:nvPr>
            <p:ph idx="1"/>
          </p:nvPr>
        </p:nvSpPr>
        <p:spPr/>
        <p:txBody>
          <a:bodyPr/>
          <a:lstStyle/>
          <a:p>
            <a:r>
              <a:rPr lang="en-US" baseline="30000" dirty="0"/>
              <a:t>17</a:t>
            </a:r>
            <a:r>
              <a:rPr lang="en-US" dirty="0"/>
              <a:t> Finally, let no one cause me trouble, for I </a:t>
            </a:r>
            <a:r>
              <a:rPr lang="en-US" dirty="0">
                <a:effectLst>
                  <a:glow rad="127000">
                    <a:srgbClr val="FF0000"/>
                  </a:glow>
                  <a:outerShdw blurRad="38100" dist="38100" dir="2700000" algn="tl">
                    <a:srgbClr val="000000">
                      <a:alpha val="43137"/>
                    </a:srgbClr>
                  </a:outerShdw>
                </a:effectLst>
              </a:rPr>
              <a:t>bear on my body the marks </a:t>
            </a:r>
            <a:r>
              <a:rPr lang="en-US" dirty="0"/>
              <a:t>of Jesus.</a:t>
            </a:r>
          </a:p>
          <a:p>
            <a:r>
              <a:rPr lang="en-US" dirty="0"/>
              <a:t> </a:t>
            </a:r>
          </a:p>
        </p:txBody>
      </p:sp>
      <p:sp>
        <p:nvSpPr>
          <p:cNvPr id="4" name="TextBox 3"/>
          <p:cNvSpPr txBox="1"/>
          <p:nvPr/>
        </p:nvSpPr>
        <p:spPr>
          <a:xfrm>
            <a:off x="4495800" y="5798128"/>
            <a:ext cx="3798455" cy="646331"/>
          </a:xfrm>
          <a:prstGeom prst="rect">
            <a:avLst/>
          </a:prstGeom>
          <a:noFill/>
        </p:spPr>
        <p:txBody>
          <a:bodyPr wrap="square" rtlCol="0">
            <a:spAutoFit/>
          </a:bodyPr>
          <a:lstStyle/>
          <a:p>
            <a:r>
              <a:rPr lang="en-US" sz="3600" b="1" dirty="0">
                <a:solidFill>
                  <a:schemeClr val="bg1"/>
                </a:solidFill>
                <a:latin typeface="Arial Narrow" pitchFamily="34" charset="0"/>
              </a:rPr>
              <a:t>See  2 Cor. 11:21-33</a:t>
            </a:r>
          </a:p>
        </p:txBody>
      </p:sp>
      <p:pic>
        <p:nvPicPr>
          <p:cNvPr id="4100" name="Picture 4"/>
          <p:cNvPicPr>
            <a:picLocks noChangeAspect="1" noChangeArrowheads="1"/>
          </p:cNvPicPr>
          <p:nvPr/>
        </p:nvPicPr>
        <p:blipFill>
          <a:blip r:embed="rId4" cstate="print"/>
          <a:srcRect/>
          <a:stretch>
            <a:fillRect/>
          </a:stretch>
        </p:blipFill>
        <p:spPr bwMode="auto">
          <a:xfrm>
            <a:off x="2962564" y="4656841"/>
            <a:ext cx="7435129" cy="1575396"/>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5514109" y="3466520"/>
            <a:ext cx="2639868" cy="2408385"/>
          </a:xfrm>
          <a:prstGeom prst="rect">
            <a:avLst/>
          </a:prstGeom>
          <a:noFill/>
          <a:ln w="9525">
            <a:noFill/>
            <a:miter lim="800000"/>
            <a:headEnd/>
            <a:tailEnd/>
          </a:ln>
          <a:effectLst/>
        </p:spPr>
      </p:pic>
    </p:spTree>
    <p:extLst>
      <p:ext uri="{BB962C8B-B14F-4D97-AF65-F5344CB8AC3E}">
        <p14:creationId xmlns:p14="http://schemas.microsoft.com/office/powerpoint/2010/main" val="34315368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 calcmode="lin" valueType="num">
                                      <p:cBhvr additive="base">
                                        <p:cTn id="12" dur="500" fill="hold"/>
                                        <p:tgtEl>
                                          <p:spTgt spid="4101"/>
                                        </p:tgtEl>
                                        <p:attrNameLst>
                                          <p:attrName>ppt_x</p:attrName>
                                        </p:attrNameLst>
                                      </p:cBhvr>
                                      <p:tavLst>
                                        <p:tav tm="0">
                                          <p:val>
                                            <p:strVal val="1+#ppt_w/2"/>
                                          </p:val>
                                        </p:tav>
                                        <p:tav tm="100000">
                                          <p:val>
                                            <p:strVal val="#ppt_x"/>
                                          </p:val>
                                        </p:tav>
                                      </p:tavLst>
                                    </p:anim>
                                    <p:anim calcmode="lin" valueType="num">
                                      <p:cBhvr additive="base">
                                        <p:cTn id="13" dur="500" fill="hold"/>
                                        <p:tgtEl>
                                          <p:spTgt spid="41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Final </a:t>
            </a:r>
            <a:r>
              <a:rPr lang="en-US" dirty="0">
                <a:effectLst>
                  <a:glow rad="127000">
                    <a:srgbClr val="FF0000"/>
                  </a:glow>
                  <a:outerShdw blurRad="38100" dist="38100" dir="2700000" algn="tl">
                    <a:srgbClr val="000000">
                      <a:alpha val="43137"/>
                    </a:srgbClr>
                  </a:outerShdw>
                </a:effectLst>
              </a:rPr>
              <a:t>Gift</a:t>
            </a:r>
          </a:p>
        </p:txBody>
      </p:sp>
      <p:sp>
        <p:nvSpPr>
          <p:cNvPr id="3" name="Content Placeholder 2"/>
          <p:cNvSpPr>
            <a:spLocks noGrp="1"/>
          </p:cNvSpPr>
          <p:nvPr>
            <p:ph idx="1"/>
          </p:nvPr>
        </p:nvSpPr>
        <p:spPr/>
        <p:txBody>
          <a:bodyPr/>
          <a:lstStyle/>
          <a:p>
            <a:r>
              <a:rPr lang="en-US" baseline="30000" dirty="0"/>
              <a:t>18</a:t>
            </a:r>
            <a:r>
              <a:rPr lang="en-US" dirty="0"/>
              <a:t> The </a:t>
            </a:r>
            <a:r>
              <a:rPr lang="en-US" dirty="0">
                <a:effectLst>
                  <a:glow rad="127000">
                    <a:srgbClr val="FF0000"/>
                  </a:glow>
                  <a:outerShdw blurRad="38100" dist="38100" dir="2700000" algn="tl">
                    <a:srgbClr val="000000">
                      <a:alpha val="43137"/>
                    </a:srgbClr>
                  </a:outerShdw>
                </a:effectLst>
              </a:rPr>
              <a:t>grace</a:t>
            </a:r>
            <a:r>
              <a:rPr lang="en-US" dirty="0"/>
              <a:t> of our Lord Jesus Christ be with your spirit, brothers. Amen. </a:t>
            </a:r>
          </a:p>
        </p:txBody>
      </p:sp>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sum it up </a:t>
            </a:r>
          </a:p>
        </p:txBody>
      </p:sp>
      <p:sp>
        <p:nvSpPr>
          <p:cNvPr id="3" name="Content Placeholder 2"/>
          <p:cNvSpPr>
            <a:spLocks noGrp="1"/>
          </p:cNvSpPr>
          <p:nvPr>
            <p:ph idx="1"/>
          </p:nvPr>
        </p:nvSpPr>
        <p:spPr/>
        <p:txBody>
          <a:bodyPr/>
          <a:lstStyle/>
          <a:p>
            <a:pPr algn="ctr"/>
            <a:r>
              <a:rPr lang="en-US" dirty="0"/>
              <a:t>God’s Grace is nothing short of ...</a:t>
            </a:r>
          </a:p>
          <a:p>
            <a:endParaRPr lang="en-US" dirty="0"/>
          </a:p>
        </p:txBody>
      </p:sp>
      <p:grpSp>
        <p:nvGrpSpPr>
          <p:cNvPr id="6" name="Group 5"/>
          <p:cNvGrpSpPr/>
          <p:nvPr/>
        </p:nvGrpSpPr>
        <p:grpSpPr>
          <a:xfrm>
            <a:off x="3735863" y="2787676"/>
            <a:ext cx="6447466" cy="1929798"/>
            <a:chOff x="1841556" y="2787675"/>
            <a:chExt cx="6817773" cy="2040635"/>
          </a:xfrm>
        </p:grpSpPr>
        <p:pic>
          <p:nvPicPr>
            <p:cNvPr id="4" name="Picture 2"/>
            <p:cNvPicPr>
              <a:picLocks noChangeAspect="1" noChangeArrowheads="1"/>
            </p:cNvPicPr>
            <p:nvPr/>
          </p:nvPicPr>
          <p:blipFill>
            <a:blip r:embed="rId3" cstate="print"/>
            <a:srcRect l="43703" r="26090" b="57169"/>
            <a:stretch>
              <a:fillRect/>
            </a:stretch>
          </p:blipFill>
          <p:spPr bwMode="auto">
            <a:xfrm>
              <a:off x="1841556" y="2787675"/>
              <a:ext cx="3665626" cy="172198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l="73853" b="49416"/>
            <a:stretch>
              <a:fillRect/>
            </a:stretch>
          </p:blipFill>
          <p:spPr bwMode="auto">
            <a:xfrm>
              <a:off x="5486400" y="2794603"/>
              <a:ext cx="3172929" cy="2033707"/>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1999" cy="1143000"/>
          </a:xfrm>
        </p:spPr>
        <p:txBody>
          <a:bodyPr>
            <a:normAutofit/>
          </a:bodyPr>
          <a:lstStyle/>
          <a:p>
            <a:pPr algn="ctr"/>
            <a:r>
              <a:rPr lang="en-US" dirty="0"/>
              <a:t>The New Creation really matters</a:t>
            </a:r>
          </a:p>
        </p:txBody>
      </p:sp>
      <p:sp>
        <p:nvSpPr>
          <p:cNvPr id="3" name="Content Placeholder 2"/>
          <p:cNvSpPr>
            <a:spLocks noGrp="1"/>
          </p:cNvSpPr>
          <p:nvPr>
            <p:ph idx="1"/>
          </p:nvPr>
        </p:nvSpPr>
        <p:spPr/>
        <p:txBody>
          <a:bodyPr/>
          <a:lstStyle/>
          <a:p>
            <a:r>
              <a:rPr lang="en-US" dirty="0"/>
              <a:t> </a:t>
            </a:r>
            <a:r>
              <a:rPr lang="en-US" baseline="30000" dirty="0"/>
              <a:t>15</a:t>
            </a:r>
            <a:r>
              <a:rPr lang="en-US" dirty="0"/>
              <a:t>  ... what counts is </a:t>
            </a:r>
            <a:r>
              <a:rPr lang="en-US" dirty="0">
                <a:effectLst>
                  <a:glow rad="127000">
                    <a:srgbClr val="FF0000"/>
                  </a:glow>
                  <a:outerShdw blurRad="38100" dist="38100" dir="2700000" algn="tl">
                    <a:srgbClr val="000000">
                      <a:alpha val="43137"/>
                    </a:srgbClr>
                  </a:outerShdw>
                </a:effectLst>
              </a:rPr>
              <a:t>a new creation</a:t>
            </a:r>
            <a:r>
              <a:rPr lang="en-US" dirty="0"/>
              <a:t>.</a:t>
            </a:r>
          </a:p>
          <a:p>
            <a:endParaRPr lang="en-US" dirty="0"/>
          </a:p>
          <a:p>
            <a:endParaRPr lang="en-US" dirty="0"/>
          </a:p>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4980998" y="5256214"/>
            <a:ext cx="4805363" cy="1601787"/>
          </a:xfrm>
          <a:prstGeom prst="rect">
            <a:avLst/>
          </a:prstGeom>
          <a:noFill/>
          <a:ln w="9525">
            <a:noFill/>
            <a:miter lim="800000"/>
            <a:headEnd/>
            <a:tailEnd/>
          </a:ln>
          <a:effectLst/>
        </p:spPr>
      </p:pic>
      <p:pic>
        <p:nvPicPr>
          <p:cNvPr id="5" name="Picture 7"/>
          <p:cNvPicPr>
            <a:picLocks noChangeAspect="1" noChangeArrowheads="1"/>
          </p:cNvPicPr>
          <p:nvPr/>
        </p:nvPicPr>
        <p:blipFill>
          <a:blip r:embed="rId4" cstate="print"/>
          <a:srcRect/>
          <a:stretch>
            <a:fillRect/>
          </a:stretch>
        </p:blipFill>
        <p:spPr bwMode="auto">
          <a:xfrm>
            <a:off x="5194011" y="5338619"/>
            <a:ext cx="2178050" cy="1166813"/>
          </a:xfrm>
          <a:prstGeom prst="rect">
            <a:avLst/>
          </a:prstGeom>
          <a:noFill/>
          <a:ln w="9525">
            <a:noFill/>
            <a:miter lim="800000"/>
            <a:headEnd/>
            <a:tailEnd/>
          </a:ln>
          <a:effectLst/>
        </p:spPr>
      </p:pic>
      <p:pic>
        <p:nvPicPr>
          <p:cNvPr id="7" name="Picture 5"/>
          <p:cNvPicPr>
            <a:picLocks noChangeAspect="1" noChangeArrowheads="1"/>
          </p:cNvPicPr>
          <p:nvPr/>
        </p:nvPicPr>
        <p:blipFill>
          <a:blip r:embed="rId5" cstate="print"/>
          <a:srcRect/>
          <a:stretch>
            <a:fillRect/>
          </a:stretch>
        </p:blipFill>
        <p:spPr bwMode="auto">
          <a:xfrm>
            <a:off x="5052988" y="5361708"/>
            <a:ext cx="2539302" cy="1288473"/>
          </a:xfrm>
          <a:prstGeom prst="rect">
            <a:avLst/>
          </a:prstGeom>
          <a:noFill/>
          <a:ln w="9525">
            <a:noFill/>
            <a:miter lim="800000"/>
            <a:headEnd/>
            <a:tailEnd/>
          </a:ln>
          <a:effectLst/>
        </p:spPr>
      </p:pic>
      <p:sp>
        <p:nvSpPr>
          <p:cNvPr id="8" name="TextBox 7"/>
          <p:cNvSpPr txBox="1"/>
          <p:nvPr/>
        </p:nvSpPr>
        <p:spPr>
          <a:xfrm>
            <a:off x="1188721" y="2535382"/>
            <a:ext cx="5623560" cy="3416320"/>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Narrow" pitchFamily="34" charset="0"/>
              </a:rPr>
              <a:t>Therefore, if anyone is in Christ, </a:t>
            </a:r>
            <a:r>
              <a:rPr lang="en-US" sz="3600" b="1" dirty="0">
                <a:solidFill>
                  <a:schemeClr val="bg1"/>
                </a:solidFill>
                <a:effectLst>
                  <a:glow rad="127000">
                    <a:srgbClr val="FF0000">
                      <a:alpha val="0"/>
                    </a:srgbClr>
                  </a:glow>
                  <a:outerShdw blurRad="38100" dist="38100" dir="2700000" algn="tl">
                    <a:srgbClr val="000000">
                      <a:alpha val="43137"/>
                    </a:srgbClr>
                  </a:outerShdw>
                </a:effectLst>
                <a:latin typeface="Arial Narrow" pitchFamily="34" charset="0"/>
              </a:rPr>
              <a:t>he is a new creation</a:t>
            </a:r>
            <a:r>
              <a:rPr lang="en-US" sz="3600" b="1" dirty="0">
                <a:solidFill>
                  <a:schemeClr val="bg1"/>
                </a:solidFill>
                <a:effectLst>
                  <a:outerShdw blurRad="38100" dist="38100" dir="2700000" algn="tl">
                    <a:srgbClr val="000000">
                      <a:alpha val="43137"/>
                    </a:srgbClr>
                  </a:outerShdw>
                </a:effectLst>
                <a:latin typeface="Arial Narrow" pitchFamily="34" charset="0"/>
              </a:rPr>
              <a:t>; </a:t>
            </a:r>
            <a:r>
              <a:rPr lang="en-US" sz="36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the old has gone</a:t>
            </a:r>
            <a:r>
              <a:rPr lang="en-US" sz="3600" b="1" dirty="0">
                <a:solidFill>
                  <a:schemeClr val="bg1"/>
                </a:solidFill>
                <a:effectLst>
                  <a:outerShdw blurRad="38100" dist="38100" dir="2700000" algn="tl">
                    <a:srgbClr val="000000">
                      <a:alpha val="43137"/>
                    </a:srgbClr>
                  </a:outerShdw>
                </a:effectLst>
                <a:latin typeface="Arial Narrow" pitchFamily="34" charset="0"/>
              </a:rPr>
              <a:t>, the new has come! 2 Corinthians 5:17 </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xit" presetSubtype="10" fill="hold" nodeType="with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4" presetClass="exit" presetSubtype="10" fill="hold" nodeType="withEffect">
                                  <p:stCondLst>
                                    <p:cond delay="0"/>
                                  </p:stCondLst>
                                  <p:childTnLst>
                                    <p:animEffect transition="out" filter="randombar(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1999" cy="1143000"/>
          </a:xfrm>
        </p:spPr>
        <p:txBody>
          <a:bodyPr>
            <a:normAutofit/>
          </a:bodyPr>
          <a:lstStyle/>
          <a:p>
            <a:pPr algn="ctr"/>
            <a:r>
              <a:rPr lang="en-US" dirty="0"/>
              <a:t>The New Creation really matters</a:t>
            </a:r>
          </a:p>
        </p:txBody>
      </p:sp>
      <p:sp>
        <p:nvSpPr>
          <p:cNvPr id="3" name="Content Placeholder 2"/>
          <p:cNvSpPr>
            <a:spLocks noGrp="1"/>
          </p:cNvSpPr>
          <p:nvPr>
            <p:ph idx="1"/>
          </p:nvPr>
        </p:nvSpPr>
        <p:spPr/>
        <p:txBody>
          <a:bodyPr/>
          <a:lstStyle/>
          <a:p>
            <a:r>
              <a:rPr lang="en-US" dirty="0"/>
              <a:t> </a:t>
            </a:r>
            <a:r>
              <a:rPr lang="en-US" baseline="30000" dirty="0"/>
              <a:t>15</a:t>
            </a:r>
            <a:r>
              <a:rPr lang="en-US" dirty="0"/>
              <a:t>  ... what counts is </a:t>
            </a:r>
            <a:r>
              <a:rPr lang="en-US" dirty="0">
                <a:effectLst>
                  <a:glow rad="127000">
                    <a:srgbClr val="FF0000"/>
                  </a:glow>
                  <a:outerShdw blurRad="38100" dist="38100" dir="2700000" algn="tl">
                    <a:srgbClr val="000000">
                      <a:alpha val="43137"/>
                    </a:srgbClr>
                  </a:outerShdw>
                </a:effectLst>
              </a:rPr>
              <a:t>a new creation</a:t>
            </a:r>
            <a:r>
              <a:rPr lang="en-US" dirty="0"/>
              <a:t>.</a:t>
            </a:r>
          </a:p>
          <a:p>
            <a:endParaRPr lang="en-US" dirty="0"/>
          </a:p>
          <a:p>
            <a:endParaRPr lang="en-US" dirty="0"/>
          </a:p>
          <a:p>
            <a:endParaRPr lang="en-US" dirty="0"/>
          </a:p>
        </p:txBody>
      </p:sp>
      <p:pic>
        <p:nvPicPr>
          <p:cNvPr id="4" name="Picture 6"/>
          <p:cNvPicPr>
            <a:picLocks noChangeAspect="1" noChangeArrowheads="1"/>
          </p:cNvPicPr>
          <p:nvPr/>
        </p:nvPicPr>
        <p:blipFill>
          <a:blip r:embed="rId3" cstate="print"/>
          <a:srcRect/>
          <a:stretch>
            <a:fillRect/>
          </a:stretch>
        </p:blipFill>
        <p:spPr bwMode="auto">
          <a:xfrm>
            <a:off x="4980998" y="5256214"/>
            <a:ext cx="4805363" cy="1601787"/>
          </a:xfrm>
          <a:prstGeom prst="rect">
            <a:avLst/>
          </a:prstGeom>
          <a:noFill/>
          <a:ln w="9525">
            <a:noFill/>
            <a:miter lim="800000"/>
            <a:headEnd/>
            <a:tailEnd/>
          </a:ln>
          <a:effectLst/>
        </p:spPr>
      </p:pic>
      <p:pic>
        <p:nvPicPr>
          <p:cNvPr id="5" name="Picture 7"/>
          <p:cNvPicPr>
            <a:picLocks noChangeAspect="1" noChangeArrowheads="1"/>
          </p:cNvPicPr>
          <p:nvPr/>
        </p:nvPicPr>
        <p:blipFill>
          <a:blip r:embed="rId4" cstate="print"/>
          <a:srcRect/>
          <a:stretch>
            <a:fillRect/>
          </a:stretch>
        </p:blipFill>
        <p:spPr bwMode="auto">
          <a:xfrm>
            <a:off x="5194011" y="5338619"/>
            <a:ext cx="2178050" cy="1166813"/>
          </a:xfrm>
          <a:prstGeom prst="rect">
            <a:avLst/>
          </a:prstGeom>
          <a:noFill/>
          <a:ln w="9525">
            <a:noFill/>
            <a:miter lim="800000"/>
            <a:headEnd/>
            <a:tailEnd/>
          </a:ln>
          <a:effectLst/>
        </p:spPr>
      </p:pic>
      <p:pic>
        <p:nvPicPr>
          <p:cNvPr id="7" name="Picture 5"/>
          <p:cNvPicPr>
            <a:picLocks noChangeAspect="1" noChangeArrowheads="1"/>
          </p:cNvPicPr>
          <p:nvPr/>
        </p:nvPicPr>
        <p:blipFill>
          <a:blip r:embed="rId5" cstate="print"/>
          <a:srcRect/>
          <a:stretch>
            <a:fillRect/>
          </a:stretch>
        </p:blipFill>
        <p:spPr bwMode="auto">
          <a:xfrm>
            <a:off x="5052988" y="5361708"/>
            <a:ext cx="2539302" cy="1288473"/>
          </a:xfrm>
          <a:prstGeom prst="rect">
            <a:avLst/>
          </a:prstGeom>
          <a:noFill/>
          <a:ln w="9525">
            <a:noFill/>
            <a:miter lim="800000"/>
            <a:headEnd/>
            <a:tailEnd/>
          </a:ln>
          <a:effectLst/>
        </p:spPr>
      </p:pic>
      <p:sp>
        <p:nvSpPr>
          <p:cNvPr id="8" name="TextBox 7"/>
          <p:cNvSpPr txBox="1"/>
          <p:nvPr/>
        </p:nvSpPr>
        <p:spPr>
          <a:xfrm>
            <a:off x="1188721" y="2535382"/>
            <a:ext cx="5623560" cy="3416320"/>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Narrow" pitchFamily="34" charset="0"/>
              </a:rPr>
              <a:t>Therefore, if anyone is in Christ, </a:t>
            </a:r>
            <a:r>
              <a:rPr lang="en-US" sz="3600" b="1" dirty="0">
                <a:solidFill>
                  <a:schemeClr val="bg1"/>
                </a:solidFill>
                <a:effectLst>
                  <a:glow rad="127000">
                    <a:srgbClr val="FF0000">
                      <a:alpha val="0"/>
                    </a:srgbClr>
                  </a:glow>
                  <a:outerShdw blurRad="38100" dist="38100" dir="2700000" algn="tl">
                    <a:srgbClr val="000000">
                      <a:alpha val="43137"/>
                    </a:srgbClr>
                  </a:outerShdw>
                </a:effectLst>
                <a:latin typeface="Arial Narrow" pitchFamily="34" charset="0"/>
              </a:rPr>
              <a:t>he is a new creation</a:t>
            </a:r>
            <a:r>
              <a:rPr lang="en-US" sz="3600" b="1" dirty="0">
                <a:solidFill>
                  <a:schemeClr val="bg1"/>
                </a:solidFill>
                <a:effectLst>
                  <a:outerShdw blurRad="38100" dist="38100" dir="2700000" algn="tl">
                    <a:srgbClr val="000000">
                      <a:alpha val="43137"/>
                    </a:srgbClr>
                  </a:outerShdw>
                </a:effectLst>
                <a:latin typeface="Arial Narrow" pitchFamily="34" charset="0"/>
              </a:rPr>
              <a:t>; the old has gone, </a:t>
            </a:r>
            <a:r>
              <a:rPr lang="en-US" sz="3600" b="1" dirty="0">
                <a:solidFill>
                  <a:schemeClr val="bg1"/>
                </a:solidFill>
                <a:effectLst>
                  <a:glow rad="127000">
                    <a:srgbClr val="FF0000"/>
                  </a:glow>
                  <a:outerShdw blurRad="38100" dist="38100" dir="2700000" algn="tl">
                    <a:srgbClr val="000000">
                      <a:alpha val="43137"/>
                    </a:srgbClr>
                  </a:outerShdw>
                </a:effectLst>
                <a:latin typeface="Arial Narrow" pitchFamily="34" charset="0"/>
              </a:rPr>
              <a:t>the new has come</a:t>
            </a:r>
            <a:r>
              <a:rPr lang="en-US" sz="3600" b="1" dirty="0">
                <a:solidFill>
                  <a:schemeClr val="bg1"/>
                </a:solidFill>
                <a:effectLst>
                  <a:outerShdw blurRad="38100" dist="38100" dir="2700000" algn="tl">
                    <a:srgbClr val="000000">
                      <a:alpha val="43137"/>
                    </a:srgbClr>
                  </a:outerShdw>
                </a:effectLst>
                <a:latin typeface="Arial Narrow" pitchFamily="34" charset="0"/>
              </a:rPr>
              <a:t>! 2 Corinthians 5:17 </a:t>
            </a: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a:p>
            <a:endParaRPr lang="en-US" sz="3600" b="1" dirty="0">
              <a:solidFill>
                <a:schemeClr val="bg1"/>
              </a:solidFill>
              <a:effectLst>
                <a:outerShdw blurRad="38100" dist="38100" dir="2700000" algn="tl">
                  <a:srgbClr val="000000">
                    <a:alpha val="43137"/>
                  </a:srgbClr>
                </a:outerShdw>
              </a:effectLst>
              <a:latin typeface="Arial Narrow" pitchFamily="34" charset="0"/>
            </a:endParaRPr>
          </a:p>
        </p:txBody>
      </p:sp>
      <p:pic>
        <p:nvPicPr>
          <p:cNvPr id="1026" name="Picture 2"/>
          <p:cNvPicPr>
            <a:picLocks noChangeAspect="1" noChangeArrowheads="1"/>
          </p:cNvPicPr>
          <p:nvPr/>
        </p:nvPicPr>
        <p:blipFill>
          <a:blip r:embed="rId6" cstate="print"/>
          <a:srcRect/>
          <a:stretch>
            <a:fillRect/>
          </a:stretch>
        </p:blipFill>
        <p:spPr bwMode="auto">
          <a:xfrm>
            <a:off x="5317405" y="2243396"/>
            <a:ext cx="5038869" cy="4143549"/>
          </a:xfrm>
          <a:prstGeom prst="rect">
            <a:avLst/>
          </a:prstGeom>
          <a:noFill/>
          <a:ln w="9525">
            <a:noFill/>
            <a:miter lim="800000"/>
            <a:headEnd/>
            <a:tailEnd/>
          </a:ln>
          <a:effectLst/>
        </p:spPr>
      </p:pic>
    </p:spTree>
    <p:extLst>
      <p:ext uri="{BB962C8B-B14F-4D97-AF65-F5344CB8AC3E}">
        <p14:creationId xmlns:p14="http://schemas.microsoft.com/office/powerpoint/2010/main" val="7846123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xit" presetSubtype="10" fill="hold" nodeType="with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xit" presetSubtype="10" fill="hold" nodeType="withEffect">
                                  <p:stCondLst>
                                    <p:cond delay="0"/>
                                  </p:stCondLst>
                                  <p:childTnLst>
                                    <p:animEffect transition="out" filter="randombar(horizontal)">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It matters so much we should</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Tree>
    <p:extLst>
      <p:ext uri="{BB962C8B-B14F-4D97-AF65-F5344CB8AC3E}">
        <p14:creationId xmlns:p14="http://schemas.microsoft.com/office/powerpoint/2010/main" val="61638453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547303"/>
            <a:ext cx="12192000" cy="6966373"/>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6C7EBFCE-F6AE-47DF-9D5E-9572B5DEB391}"/>
              </a:ext>
            </a:extLst>
          </p:cNvPr>
          <p:cNvSpPr/>
          <p:nvPr/>
        </p:nvSpPr>
        <p:spPr>
          <a:xfrm>
            <a:off x="7347857" y="1028700"/>
            <a:ext cx="4702629" cy="1339746"/>
          </a:xfrm>
          <a:prstGeom prst="rect">
            <a:avLst/>
          </a:prstGeom>
          <a:solidFill>
            <a:srgbClr val="422913">
              <a:alpha val="58000"/>
            </a:srgb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Personall</a:t>
            </a:r>
            <a:r>
              <a:rPr lang="en-US" dirty="0">
                <a:effectLst>
                  <a:glow rad="127000">
                    <a:srgbClr val="FF0000"/>
                  </a:glow>
                  <a:outerShdw blurRad="38100" dist="38100" dir="2700000" algn="tl">
                    <a:srgbClr val="000000">
                      <a:alpha val="43137"/>
                    </a:srgbClr>
                  </a:outerShdw>
                </a:effectLst>
              </a:rPr>
              <a:t>y </a:t>
            </a:r>
            <a:r>
              <a:rPr lang="en-US" dirty="0"/>
              <a:t>Defend It</a:t>
            </a:r>
          </a:p>
        </p:txBody>
      </p:sp>
      <p:sp>
        <p:nvSpPr>
          <p:cNvPr id="3" name="Content Placeholder 2"/>
          <p:cNvSpPr>
            <a:spLocks noGrp="1"/>
          </p:cNvSpPr>
          <p:nvPr>
            <p:ph idx="1"/>
          </p:nvPr>
        </p:nvSpPr>
        <p:spPr/>
        <p:txBody>
          <a:bodyPr/>
          <a:lstStyle/>
          <a:p>
            <a:pPr marL="0" indent="0"/>
            <a:r>
              <a:rPr lang="en-US" baseline="30000" dirty="0"/>
              <a:t>11</a:t>
            </a:r>
            <a:r>
              <a:rPr lang="en-US" dirty="0"/>
              <a:t> See what large letters </a:t>
            </a:r>
            <a:r>
              <a:rPr lang="en-US" dirty="0">
                <a:effectLst>
                  <a:glow rad="127000">
                    <a:srgbClr val="FF0000"/>
                  </a:glow>
                  <a:outerShdw blurRad="38100" dist="38100" dir="2700000" algn="tl">
                    <a:srgbClr val="000000">
                      <a:alpha val="43137"/>
                    </a:srgbClr>
                  </a:outerShdw>
                </a:effectLst>
              </a:rPr>
              <a:t>I</a:t>
            </a:r>
            <a:r>
              <a:rPr lang="en-US" dirty="0"/>
              <a:t> use </a:t>
            </a:r>
            <a:br>
              <a:rPr lang="en-US" dirty="0"/>
            </a:br>
            <a:r>
              <a:rPr lang="en-US" dirty="0"/>
              <a:t>as </a:t>
            </a:r>
            <a:r>
              <a:rPr lang="en-US" dirty="0">
                <a:effectLst>
                  <a:glow rad="127000">
                    <a:srgbClr val="FF0000"/>
                  </a:glow>
                  <a:outerShdw blurRad="38100" dist="38100" dir="2700000" algn="tl">
                    <a:srgbClr val="000000">
                      <a:alpha val="43137"/>
                    </a:srgbClr>
                  </a:outerShdw>
                </a:effectLst>
              </a:rPr>
              <a:t>I</a:t>
            </a:r>
            <a:r>
              <a:rPr lang="en-US" dirty="0">
                <a:solidFill>
                  <a:srgbClr val="FFFF00"/>
                </a:solidFill>
              </a:rPr>
              <a:t> </a:t>
            </a:r>
            <a:r>
              <a:rPr lang="en-US" dirty="0"/>
              <a:t>write</a:t>
            </a:r>
            <a:r>
              <a:rPr lang="en-US" dirty="0">
                <a:solidFill>
                  <a:srgbClr val="FFFF00"/>
                </a:solidFill>
              </a:rPr>
              <a:t> </a:t>
            </a:r>
            <a:r>
              <a:rPr lang="en-US" dirty="0"/>
              <a:t>to you with </a:t>
            </a:r>
            <a:r>
              <a:rPr lang="en-US" dirty="0">
                <a:effectLst>
                  <a:glow rad="127000">
                    <a:srgbClr val="FF0000"/>
                  </a:glow>
                  <a:outerShdw blurRad="38100" dist="38100" dir="2700000" algn="tl">
                    <a:srgbClr val="000000">
                      <a:alpha val="43137"/>
                    </a:srgbClr>
                  </a:outerShdw>
                </a:effectLst>
              </a:rPr>
              <a:t>my own </a:t>
            </a:r>
            <a:br>
              <a:rPr lang="en-US" dirty="0">
                <a:effectLst>
                  <a:glow rad="127000">
                    <a:srgbClr val="FF0000"/>
                  </a:glow>
                  <a:outerShdw blurRad="38100" dist="38100" dir="2700000" algn="tl">
                    <a:srgbClr val="000000">
                      <a:alpha val="43137"/>
                    </a:srgbClr>
                  </a:outerShdw>
                </a:effectLst>
              </a:rPr>
            </a:br>
            <a:r>
              <a:rPr lang="en-US" dirty="0"/>
              <a:t>hand!</a:t>
            </a:r>
          </a:p>
          <a:p>
            <a:pPr marL="0" indent="0"/>
            <a:r>
              <a:rPr lang="en-US" dirty="0"/>
              <a:t> </a:t>
            </a:r>
          </a:p>
        </p:txBody>
      </p:sp>
      <p:sp>
        <p:nvSpPr>
          <p:cNvPr id="4" name="TextBox 3">
            <a:extLst>
              <a:ext uri="{FF2B5EF4-FFF2-40B4-BE49-F238E27FC236}">
                <a16:creationId xmlns:a16="http://schemas.microsoft.com/office/drawing/2014/main" id="{BC7D210E-5F02-4FE3-B2E8-57592469D7EE}"/>
              </a:ext>
            </a:extLst>
          </p:cNvPr>
          <p:cNvSpPr txBox="1"/>
          <p:nvPr/>
        </p:nvSpPr>
        <p:spPr>
          <a:xfrm>
            <a:off x="7609115" y="1246326"/>
            <a:ext cx="4457699" cy="978729"/>
          </a:xfrm>
          <a:prstGeom prst="rect">
            <a:avLst/>
          </a:prstGeom>
          <a:noFill/>
        </p:spPr>
        <p:txBody>
          <a:bodyPr wrap="square" rtlCol="0">
            <a:spAutoFit/>
          </a:bodyPr>
          <a:lstStyle/>
          <a:p>
            <a:pPr marL="522288" indent="-522288">
              <a:lnSpc>
                <a:spcPct val="90000"/>
              </a:lnSpc>
            </a:pPr>
            <a:r>
              <a:rPr lang="en-US" sz="3200" b="1" dirty="0">
                <a:solidFill>
                  <a:schemeClr val="bg1"/>
                </a:solidFill>
              </a:rPr>
              <a:t>Ch 1– Any other gospel -- let him be accused</a:t>
            </a:r>
          </a:p>
        </p:txBody>
      </p:sp>
    </p:spTree>
    <p:extLst>
      <p:ext uri="{BB962C8B-B14F-4D97-AF65-F5344CB8AC3E}">
        <p14:creationId xmlns:p14="http://schemas.microsoft.com/office/powerpoint/2010/main" val="2506421750"/>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9375</TotalTime>
  <Words>4445</Words>
  <Application>Microsoft Office PowerPoint</Application>
  <PresentationFormat>Widescreen</PresentationFormat>
  <Paragraphs>414</Paragraphs>
  <Slides>48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Arial Narrow</vt:lpstr>
      <vt:lpstr>Arial Rounded MT Bold</vt:lpstr>
      <vt:lpstr>Calibri</vt:lpstr>
      <vt:lpstr>Symbol</vt:lpstr>
      <vt:lpstr>Office Theme</vt:lpstr>
      <vt:lpstr>PowerPoint Presentation</vt:lpstr>
      <vt:lpstr>PowerPoint Presentation</vt:lpstr>
      <vt:lpstr>The New Creation really matters</vt:lpstr>
      <vt:lpstr>The New Creation really matters</vt:lpstr>
      <vt:lpstr>The New Creation really matters</vt:lpstr>
      <vt:lpstr>The New Creation really matters</vt:lpstr>
      <vt:lpstr>It matters so much we should</vt:lpstr>
      <vt:lpstr>Personally Defend It</vt:lpstr>
      <vt:lpstr>Personally Defend It</vt:lpstr>
      <vt:lpstr>Personally Defend It</vt:lpstr>
      <vt:lpstr>Personally Defend It</vt:lpstr>
      <vt:lpstr>Personally Defend It</vt:lpstr>
      <vt:lpstr>Personally Defend It</vt:lpstr>
      <vt:lpstr>Personally Defend It</vt:lpstr>
      <vt:lpstr>Suffer Persecution for It</vt:lpstr>
      <vt:lpstr>Suffer Persecution for It</vt:lpstr>
      <vt:lpstr>Not Be Manipulated From It</vt:lpstr>
      <vt:lpstr>Focus on the Basis of It</vt:lpstr>
      <vt:lpstr>Focus on the Basis of It</vt:lpstr>
      <vt:lpstr>Focus on the Basis of It</vt:lpstr>
      <vt:lpstr>Realize It’s All that Matters</vt:lpstr>
      <vt:lpstr>Realize It’s All that Matters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Because with it comes</vt:lpstr>
      <vt:lpstr>Paul’s Final Words</vt:lpstr>
      <vt:lpstr>Final Blessing</vt:lpstr>
      <vt:lpstr>Final Blessing</vt:lpstr>
      <vt:lpstr>Final Blessing</vt:lpstr>
      <vt:lpstr>Final Blessing</vt:lpstr>
      <vt:lpstr>Final Appeal</vt:lpstr>
      <vt:lpstr>Final Appeal</vt:lpstr>
      <vt:lpstr>Final Appeal</vt:lpstr>
      <vt:lpstr>Final Appeal</vt:lpstr>
      <vt:lpstr>Final Gift</vt:lpstr>
      <vt:lpstr>Let’s sum it up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1046</cp:revision>
  <dcterms:created xsi:type="dcterms:W3CDTF">2013-01-17T17:35:44Z</dcterms:created>
  <dcterms:modified xsi:type="dcterms:W3CDTF">2021-05-19T15:02:48Z</dcterms:modified>
</cp:coreProperties>
</file>