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264" r:id="rId2"/>
    <p:sldId id="1098" r:id="rId3"/>
    <p:sldId id="1205" r:id="rId4"/>
    <p:sldId id="1099" r:id="rId5"/>
    <p:sldId id="1103" r:id="rId6"/>
    <p:sldId id="1105" r:id="rId7"/>
    <p:sldId id="1206" r:id="rId8"/>
    <p:sldId id="1106" r:id="rId9"/>
    <p:sldId id="1108" r:id="rId10"/>
    <p:sldId id="1209" r:id="rId11"/>
    <p:sldId id="1101" r:id="rId12"/>
    <p:sldId id="1207" r:id="rId13"/>
    <p:sldId id="1107" r:id="rId14"/>
    <p:sldId id="1208" r:id="rId15"/>
    <p:sldId id="1109" r:id="rId16"/>
    <p:sldId id="1210" r:id="rId17"/>
    <p:sldId id="1096" r:id="rId18"/>
    <p:sldId id="1234" r:id="rId19"/>
    <p:sldId id="1211" r:id="rId20"/>
    <p:sldId id="1212" r:id="rId21"/>
    <p:sldId id="1110" r:id="rId22"/>
    <p:sldId id="1214" r:id="rId23"/>
    <p:sldId id="1213" r:id="rId24"/>
    <p:sldId id="1232" r:id="rId25"/>
    <p:sldId id="1233" r:id="rId26"/>
    <p:sldId id="1112" r:id="rId27"/>
    <p:sldId id="1113" r:id="rId28"/>
    <p:sldId id="1114" r:id="rId29"/>
    <p:sldId id="1115" r:id="rId30"/>
    <p:sldId id="1116" r:id="rId31"/>
    <p:sldId id="1117" r:id="rId32"/>
    <p:sldId id="1118" r:id="rId33"/>
    <p:sldId id="1119" r:id="rId34"/>
    <p:sldId id="1120" r:id="rId35"/>
    <p:sldId id="1121" r:id="rId36"/>
    <p:sldId id="1122" r:id="rId37"/>
    <p:sldId id="1123" r:id="rId38"/>
    <p:sldId id="1124" r:id="rId39"/>
    <p:sldId id="1125" r:id="rId40"/>
    <p:sldId id="1126" r:id="rId41"/>
    <p:sldId id="1127" r:id="rId42"/>
    <p:sldId id="1128" r:id="rId43"/>
    <p:sldId id="1129" r:id="rId44"/>
    <p:sldId id="1130" r:id="rId45"/>
    <p:sldId id="1131" r:id="rId46"/>
    <p:sldId id="1204" r:id="rId47"/>
    <p:sldId id="1219" r:id="rId48"/>
    <p:sldId id="1132" r:id="rId49"/>
    <p:sldId id="1216" r:id="rId50"/>
    <p:sldId id="1217" r:id="rId51"/>
    <p:sldId id="1202" r:id="rId52"/>
    <p:sldId id="1097" r:id="rId53"/>
    <p:sldId id="1218" r:id="rId54"/>
    <p:sldId id="1220" r:id="rId55"/>
    <p:sldId id="1221" r:id="rId56"/>
    <p:sldId id="1222" r:id="rId57"/>
    <p:sldId id="1223" r:id="rId58"/>
    <p:sldId id="1133" r:id="rId59"/>
    <p:sldId id="1135" r:id="rId60"/>
    <p:sldId id="1224" r:id="rId61"/>
    <p:sldId id="1140" r:id="rId62"/>
    <p:sldId id="1141" r:id="rId63"/>
    <p:sldId id="1137" r:id="rId64"/>
    <p:sldId id="1203" r:id="rId65"/>
    <p:sldId id="1134" r:id="rId66"/>
    <p:sldId id="1138" r:id="rId67"/>
    <p:sldId id="1139" r:id="rId68"/>
    <p:sldId id="1225" r:id="rId69"/>
    <p:sldId id="1226" r:id="rId70"/>
    <p:sldId id="1227" r:id="rId71"/>
    <p:sldId id="1228" r:id="rId72"/>
    <p:sldId id="1229" r:id="rId73"/>
    <p:sldId id="1230" r:id="rId74"/>
    <p:sldId id="725" r:id="rId75"/>
  </p:sldIdLst>
  <p:sldSz cx="12192000" cy="6858000"/>
  <p:notesSz cx="7010400" cy="9296400"/>
  <p:defaultTextStyle>
    <a:defPPr>
      <a:defRPr lang="en-US"/>
    </a:defPPr>
    <a:lvl1pPr marL="0" algn="l" defTabSz="914364" rtl="0" eaLnBrk="1" latinLnBrk="0" hangingPunct="1">
      <a:defRPr sz="1800" kern="1200">
        <a:solidFill>
          <a:schemeClr val="tx1"/>
        </a:solidFill>
        <a:latin typeface="+mn-lt"/>
        <a:ea typeface="+mn-ea"/>
        <a:cs typeface="+mn-cs"/>
      </a:defRPr>
    </a:lvl1pPr>
    <a:lvl2pPr marL="457184" algn="l" defTabSz="914364" rtl="0" eaLnBrk="1" latinLnBrk="0" hangingPunct="1">
      <a:defRPr sz="1800" kern="1200">
        <a:solidFill>
          <a:schemeClr val="tx1"/>
        </a:solidFill>
        <a:latin typeface="+mn-lt"/>
        <a:ea typeface="+mn-ea"/>
        <a:cs typeface="+mn-cs"/>
      </a:defRPr>
    </a:lvl2pPr>
    <a:lvl3pPr marL="914364" algn="l" defTabSz="914364" rtl="0" eaLnBrk="1" latinLnBrk="0" hangingPunct="1">
      <a:defRPr sz="1800" kern="1200">
        <a:solidFill>
          <a:schemeClr val="tx1"/>
        </a:solidFill>
        <a:latin typeface="+mn-lt"/>
        <a:ea typeface="+mn-ea"/>
        <a:cs typeface="+mn-cs"/>
      </a:defRPr>
    </a:lvl3pPr>
    <a:lvl4pPr marL="1371546" algn="l" defTabSz="914364" rtl="0" eaLnBrk="1" latinLnBrk="0" hangingPunct="1">
      <a:defRPr sz="1800" kern="1200">
        <a:solidFill>
          <a:schemeClr val="tx1"/>
        </a:solidFill>
        <a:latin typeface="+mn-lt"/>
        <a:ea typeface="+mn-ea"/>
        <a:cs typeface="+mn-cs"/>
      </a:defRPr>
    </a:lvl4pPr>
    <a:lvl5pPr marL="1828728" algn="l" defTabSz="914364" rtl="0" eaLnBrk="1" latinLnBrk="0" hangingPunct="1">
      <a:defRPr sz="1800" kern="1200">
        <a:solidFill>
          <a:schemeClr val="tx1"/>
        </a:solidFill>
        <a:latin typeface="+mn-lt"/>
        <a:ea typeface="+mn-ea"/>
        <a:cs typeface="+mn-cs"/>
      </a:defRPr>
    </a:lvl5pPr>
    <a:lvl6pPr marL="2285910" algn="l" defTabSz="914364" rtl="0" eaLnBrk="1" latinLnBrk="0" hangingPunct="1">
      <a:defRPr sz="1800" kern="1200">
        <a:solidFill>
          <a:schemeClr val="tx1"/>
        </a:solidFill>
        <a:latin typeface="+mn-lt"/>
        <a:ea typeface="+mn-ea"/>
        <a:cs typeface="+mn-cs"/>
      </a:defRPr>
    </a:lvl6pPr>
    <a:lvl7pPr marL="2743092" algn="l" defTabSz="914364" rtl="0" eaLnBrk="1" latinLnBrk="0" hangingPunct="1">
      <a:defRPr sz="1800" kern="1200">
        <a:solidFill>
          <a:schemeClr val="tx1"/>
        </a:solidFill>
        <a:latin typeface="+mn-lt"/>
        <a:ea typeface="+mn-ea"/>
        <a:cs typeface="+mn-cs"/>
      </a:defRPr>
    </a:lvl7pPr>
    <a:lvl8pPr marL="3200272" algn="l" defTabSz="914364" rtl="0" eaLnBrk="1" latinLnBrk="0" hangingPunct="1">
      <a:defRPr sz="1800" kern="1200">
        <a:solidFill>
          <a:schemeClr val="tx1"/>
        </a:solidFill>
        <a:latin typeface="+mn-lt"/>
        <a:ea typeface="+mn-ea"/>
        <a:cs typeface="+mn-cs"/>
      </a:defRPr>
    </a:lvl8pPr>
    <a:lvl9pPr marL="3657452" algn="l" defTabSz="91436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13" userDrawn="1">
          <p15:clr>
            <a:srgbClr val="A4A3A4"/>
          </p15:clr>
        </p15:guide>
        <p15:guide id="2" pos="381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2137"/>
    <a:srgbClr val="E53809"/>
    <a:srgbClr val="23538D"/>
    <a:srgbClr val="EDD269"/>
    <a:srgbClr val="DCD3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765" autoAdjust="0"/>
    <p:restoredTop sz="71704" autoAdjust="0"/>
  </p:normalViewPr>
  <p:slideViewPr>
    <p:cSldViewPr snapToGrid="0" showGuides="1">
      <p:cViewPr varScale="1">
        <p:scale>
          <a:sx n="58" d="100"/>
          <a:sy n="58" d="100"/>
        </p:scale>
        <p:origin x="1262" y="53"/>
      </p:cViewPr>
      <p:guideLst>
        <p:guide orient="horz" pos="1113"/>
        <p:guide pos="3819"/>
      </p:guideLst>
    </p:cSldViewPr>
  </p:slideViewPr>
  <p:notesTextViewPr>
    <p:cViewPr>
      <p:scale>
        <a:sx n="100" d="100"/>
        <a:sy n="100" d="100"/>
      </p:scale>
      <p:origin x="0" y="-4334"/>
    </p:cViewPr>
  </p:notesTextViewPr>
  <p:sorterViewPr>
    <p:cViewPr>
      <p:scale>
        <a:sx n="100" d="100"/>
        <a:sy n="100" d="100"/>
      </p:scale>
      <p:origin x="0" y="595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31DD81AA-8149-4B72-8D32-0753190DE9C5}" type="datetimeFigureOut">
              <a:rPr lang="en-US" smtClean="0"/>
              <a:pPr/>
              <a:t>5/19/2021</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1F21821-6ADB-46B2-998B-99A9C463A7C1}" type="slidenum">
              <a:rPr lang="en-US" smtClean="0"/>
              <a:pPr/>
              <a:t>‹#›</a:t>
            </a:fld>
            <a:endParaRPr lang="en-US"/>
          </a:p>
        </p:txBody>
      </p:sp>
    </p:spTree>
    <p:extLst>
      <p:ext uri="{BB962C8B-B14F-4D97-AF65-F5344CB8AC3E}">
        <p14:creationId xmlns:p14="http://schemas.microsoft.com/office/powerpoint/2010/main" val="2019915923"/>
      </p:ext>
    </p:extLst>
  </p:cSld>
  <p:clrMap bg1="lt1" tx1="dk1" bg2="lt2" tx2="dk2" accent1="accent1" accent2="accent2" accent3="accent3" accent4="accent4" accent5="accent5" accent6="accent6" hlink="hlink" folHlink="folHlink"/>
  <p:notesStyle>
    <a:lvl1pPr marL="0" algn="l" defTabSz="914364" rtl="0" eaLnBrk="1" latinLnBrk="0" hangingPunct="1">
      <a:defRPr sz="1200" kern="1200">
        <a:solidFill>
          <a:schemeClr val="tx1"/>
        </a:solidFill>
        <a:latin typeface="+mn-lt"/>
        <a:ea typeface="+mn-ea"/>
        <a:cs typeface="+mn-cs"/>
      </a:defRPr>
    </a:lvl1pPr>
    <a:lvl2pPr marL="457184" algn="l" defTabSz="914364" rtl="0" eaLnBrk="1" latinLnBrk="0" hangingPunct="1">
      <a:defRPr sz="1200" kern="1200">
        <a:solidFill>
          <a:schemeClr val="tx1"/>
        </a:solidFill>
        <a:latin typeface="+mn-lt"/>
        <a:ea typeface="+mn-ea"/>
        <a:cs typeface="+mn-cs"/>
      </a:defRPr>
    </a:lvl2pPr>
    <a:lvl3pPr marL="914364" algn="l" defTabSz="914364" rtl="0" eaLnBrk="1" latinLnBrk="0" hangingPunct="1">
      <a:defRPr sz="1200" kern="1200">
        <a:solidFill>
          <a:schemeClr val="tx1"/>
        </a:solidFill>
        <a:latin typeface="+mn-lt"/>
        <a:ea typeface="+mn-ea"/>
        <a:cs typeface="+mn-cs"/>
      </a:defRPr>
    </a:lvl3pPr>
    <a:lvl4pPr marL="1371546" algn="l" defTabSz="914364" rtl="0" eaLnBrk="1" latinLnBrk="0" hangingPunct="1">
      <a:defRPr sz="1200" kern="1200">
        <a:solidFill>
          <a:schemeClr val="tx1"/>
        </a:solidFill>
        <a:latin typeface="+mn-lt"/>
        <a:ea typeface="+mn-ea"/>
        <a:cs typeface="+mn-cs"/>
      </a:defRPr>
    </a:lvl4pPr>
    <a:lvl5pPr marL="1828728" algn="l" defTabSz="914364" rtl="0" eaLnBrk="1" latinLnBrk="0" hangingPunct="1">
      <a:defRPr sz="1200" kern="1200">
        <a:solidFill>
          <a:schemeClr val="tx1"/>
        </a:solidFill>
        <a:latin typeface="+mn-lt"/>
        <a:ea typeface="+mn-ea"/>
        <a:cs typeface="+mn-cs"/>
      </a:defRPr>
    </a:lvl5pPr>
    <a:lvl6pPr marL="2285910" algn="l" defTabSz="914364" rtl="0" eaLnBrk="1" latinLnBrk="0" hangingPunct="1">
      <a:defRPr sz="1200" kern="1200">
        <a:solidFill>
          <a:schemeClr val="tx1"/>
        </a:solidFill>
        <a:latin typeface="+mn-lt"/>
        <a:ea typeface="+mn-ea"/>
        <a:cs typeface="+mn-cs"/>
      </a:defRPr>
    </a:lvl6pPr>
    <a:lvl7pPr marL="2743092" algn="l" defTabSz="914364" rtl="0" eaLnBrk="1" latinLnBrk="0" hangingPunct="1">
      <a:defRPr sz="1200" kern="1200">
        <a:solidFill>
          <a:schemeClr val="tx1"/>
        </a:solidFill>
        <a:latin typeface="+mn-lt"/>
        <a:ea typeface="+mn-ea"/>
        <a:cs typeface="+mn-cs"/>
      </a:defRPr>
    </a:lvl7pPr>
    <a:lvl8pPr marL="3200272" algn="l" defTabSz="914364" rtl="0" eaLnBrk="1" latinLnBrk="0" hangingPunct="1">
      <a:defRPr sz="1200" kern="1200">
        <a:solidFill>
          <a:schemeClr val="tx1"/>
        </a:solidFill>
        <a:latin typeface="+mn-lt"/>
        <a:ea typeface="+mn-ea"/>
        <a:cs typeface="+mn-cs"/>
      </a:defRPr>
    </a:lvl8pPr>
    <a:lvl9pPr marL="3657452" algn="l" defTabSz="91436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Background picture of gift = LICENSED AND NOT FOR REUSE ELSEWHERE = To reuse else</a:t>
            </a:r>
            <a:r>
              <a:rPr lang="en-US" baseline="0" dirty="0"/>
              <a:t>where get a license from http://www.bigstockphoto.com/download/bid-2252323/</a:t>
            </a:r>
          </a:p>
          <a:p>
            <a:endParaRPr lang="en-US" baseline="0" dirty="0"/>
          </a:p>
          <a:p>
            <a:pPr lvl="1"/>
            <a:r>
              <a:rPr lang="en-US" altLang="en-US" b="1" dirty="0">
                <a:latin typeface="Arial" panose="020B0604020202020204" pitchFamily="34" charset="0"/>
              </a:rPr>
              <a:t>Copyright</a:t>
            </a:r>
            <a:r>
              <a:rPr lang="en-US" altLang="en-US" dirty="0">
                <a:latin typeface="Arial" panose="020B0604020202020204" pitchFamily="34" charset="0"/>
              </a:rPr>
              <a:t> ©</a:t>
            </a:r>
            <a:r>
              <a:rPr lang="en-US" altLang="en-US" dirty="0">
                <a:latin typeface="Symbol" panose="05050102010706020507" pitchFamily="18" charset="2"/>
              </a:rPr>
              <a:t> </a:t>
            </a:r>
            <a:r>
              <a:rPr lang="en-US" altLang="en-US" dirty="0">
                <a:latin typeface="Arial" panose="020B0604020202020204" pitchFamily="34" charset="0"/>
              </a:rPr>
              <a:t>2000-2021. All rights reserved.  Bible Point is a registered trademark of Dennis Henderson.  All  other trademarks acknowledged. </a:t>
            </a:r>
          </a:p>
          <a:p>
            <a:pPr lvl="1"/>
            <a:r>
              <a:rPr lang="en-US" altLang="en-US" dirty="0">
                <a:latin typeface="Arial" panose="020B0604020202020204" pitchFamily="34" charset="0"/>
              </a:rPr>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a:endParaRPr lang="en-US" altLang="en-US" dirty="0">
              <a:latin typeface="Arial" panose="020B0604020202020204" pitchFamily="34" charset="0"/>
            </a:endParaRPr>
          </a:p>
          <a:p>
            <a:pPr lvl="1"/>
            <a:r>
              <a:rPr lang="en-US" altLang="en-US" b="1" dirty="0">
                <a:latin typeface="Arial" panose="020B0604020202020204" pitchFamily="34" charset="0"/>
              </a:rPr>
              <a:t>So What does it mean?  </a:t>
            </a:r>
            <a:r>
              <a:rPr lang="en-US" altLang="en-US" dirty="0">
                <a:latin typeface="Arial" panose="020B0604020202020204" pitchFamily="34" charset="0"/>
              </a:rPr>
              <a:t>(A simple  translations of the legal jargon)</a:t>
            </a:r>
            <a:endParaRPr lang="en-US" altLang="en-US" b="1" dirty="0">
              <a:latin typeface="Arial" panose="020B0604020202020204" pitchFamily="34" charset="0"/>
            </a:endParaRPr>
          </a:p>
          <a:p>
            <a:pPr lvl="1"/>
            <a:r>
              <a:rPr lang="en-US" altLang="en-US" i="1" dirty="0">
                <a:latin typeface="Arial" panose="020B0604020202020204" pitchFamily="34" charset="0"/>
              </a:rPr>
              <a:t>So, if you don’t own the presentation(s), graphic(s), and text(s) how can you legally use them?  </a:t>
            </a:r>
            <a:r>
              <a:rPr lang="en-US" altLang="en-US" dirty="0">
                <a:latin typeface="Arial" panose="020B0604020202020204" pitchFamily="34" charset="0"/>
              </a:rPr>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a:r>
              <a:rPr lang="en-US" altLang="en-US" b="1" dirty="0">
                <a:latin typeface="Arial" panose="020B0604020202020204" pitchFamily="34" charset="0"/>
              </a:rPr>
              <a:t>License Agreement</a:t>
            </a:r>
          </a:p>
          <a:p>
            <a:r>
              <a:rPr lang="en-US" altLang="en-US" b="1" dirty="0">
                <a:latin typeface="Arial" panose="020B0604020202020204" pitchFamily="34" charset="0"/>
              </a:rPr>
              <a:t>   Article 1:  License Grant</a:t>
            </a:r>
            <a:r>
              <a:rPr lang="en-US" altLang="en-US" dirty="0">
                <a:latin typeface="Arial" panose="020B0604020202020204" pitchFamily="34" charset="0"/>
              </a:rPr>
              <a:t>  </a:t>
            </a:r>
          </a:p>
          <a:p>
            <a:pPr lvl="1"/>
            <a:r>
              <a:rPr lang="en-US" altLang="en-US" dirty="0">
                <a:latin typeface="Arial" panose="020B0604020202020204" pitchFamily="34" charset="0"/>
              </a:rPr>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a:r>
              <a:rPr lang="en-US" altLang="en-US" dirty="0">
                <a:latin typeface="Arial" panose="020B0604020202020204" pitchFamily="34" charset="0"/>
              </a:rPr>
              <a:t>1.  To use the presentation in a single church, single school, or single office of a Christian organization.</a:t>
            </a:r>
          </a:p>
          <a:p>
            <a:pPr lvl="1"/>
            <a:r>
              <a:rPr lang="en-US" altLang="en-US" dirty="0">
                <a:latin typeface="Arial" panose="020B0604020202020204" pitchFamily="34" charset="0"/>
              </a:rPr>
              <a:t>2.  To make a single archival back-up copy of the program.</a:t>
            </a:r>
          </a:p>
          <a:p>
            <a:pPr lvl="1"/>
            <a:r>
              <a:rPr lang="en-US" altLang="en-US" dirty="0">
                <a:latin typeface="Arial" panose="020B0604020202020204" pitchFamily="34" charset="0"/>
              </a:rPr>
              <a:t>3.  To modify the presentation(s) and merge with other presentations in a single church, school, or Christian organization. </a:t>
            </a:r>
          </a:p>
          <a:p>
            <a:pPr lvl="1"/>
            <a:r>
              <a:rPr lang="en-US" altLang="en-US" dirty="0">
                <a:latin typeface="Arial" panose="020B0604020202020204" pitchFamily="34" charset="0"/>
              </a:rPr>
              <a:t>4.  To transfer to another party if that party agrees to accept the terms and conditions of this agreement, and you do not retain any copies of the presentation, whether printed, machine readable, modified, or merged form.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2:  Terms</a:t>
            </a:r>
            <a:r>
              <a:rPr lang="en-US" altLang="en-US" dirty="0">
                <a:latin typeface="Arial" panose="020B0604020202020204" pitchFamily="34" charset="0"/>
              </a:rPr>
              <a:t>  </a:t>
            </a:r>
          </a:p>
          <a:p>
            <a:pPr lvl="1"/>
            <a:r>
              <a:rPr lang="en-US" altLang="en-US" dirty="0">
                <a:latin typeface="Arial" panose="020B0604020202020204" pitchFamily="34" charset="0"/>
              </a:rPr>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3: Disclaimers</a:t>
            </a:r>
            <a:r>
              <a:rPr lang="en-US" altLang="en-US" dirty="0">
                <a:latin typeface="Arial" panose="020B0604020202020204" pitchFamily="34" charset="0"/>
              </a:rPr>
              <a:t> </a:t>
            </a:r>
          </a:p>
          <a:p>
            <a:pPr lvl="1"/>
            <a:r>
              <a:rPr lang="en-US" altLang="en-US" dirty="0">
                <a:latin typeface="Arial" panose="020B0604020202020204" pitchFamily="34" charset="0"/>
              </a:rPr>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a:r>
              <a:rPr lang="en-US" altLang="en-US" dirty="0">
                <a:latin typeface="Arial" panose="020B0604020202020204" pitchFamily="34" charset="0"/>
              </a:rPr>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4:  General</a:t>
            </a:r>
            <a:endParaRPr lang="en-US" altLang="en-US" dirty="0">
              <a:latin typeface="Arial" panose="020B0604020202020204" pitchFamily="34" charset="0"/>
            </a:endParaRPr>
          </a:p>
          <a:p>
            <a:pPr lvl="1"/>
            <a:r>
              <a:rPr lang="en-US" altLang="en-US" dirty="0">
                <a:latin typeface="Arial" panose="020B0604020202020204" pitchFamily="34" charset="0"/>
              </a:rPr>
              <a:t>1.  You may not sub-license, assign, or transfer the license of the presentation(s), graphic(s), or text(s) except as provided by this Agreement.   </a:t>
            </a:r>
          </a:p>
          <a:p>
            <a:pPr lvl="1"/>
            <a:r>
              <a:rPr lang="en-US" altLang="en-US" dirty="0">
                <a:latin typeface="Arial" panose="020B0604020202020204" pitchFamily="34" charset="0"/>
              </a:rPr>
              <a:t>2.  This Agreement will be governed by the laws of the State of Michigan.</a:t>
            </a:r>
          </a:p>
          <a:p>
            <a:pPr lvl="1"/>
            <a:endParaRPr lang="en-US" altLang="en-US" dirty="0">
              <a:latin typeface="Arial" panose="020B0604020202020204" pitchFamily="34" charset="0"/>
            </a:endParaRPr>
          </a:p>
          <a:p>
            <a:pPr lvl="1"/>
            <a:r>
              <a:rPr lang="en-US" altLang="en-US" b="1" dirty="0">
                <a:latin typeface="Arial" panose="020B0604020202020204" pitchFamily="34" charset="0"/>
              </a:rPr>
              <a:t>So What does it mean?  </a:t>
            </a:r>
            <a:r>
              <a:rPr lang="en-US" altLang="en-US" dirty="0">
                <a:latin typeface="Arial" panose="020B0604020202020204" pitchFamily="34" charset="0"/>
              </a:rPr>
              <a:t>(A simple  translations of the legal jargon)</a:t>
            </a:r>
          </a:p>
          <a:p>
            <a:pPr lvl="1"/>
            <a:r>
              <a:rPr lang="en-US" altLang="en-US" i="1" dirty="0">
                <a:latin typeface="Arial" panose="020B0604020202020204" pitchFamily="34" charset="0"/>
              </a:rPr>
              <a:t>May I let someone borrow or copy my licensed Bible Point presentation (even after I modified it)?</a:t>
            </a:r>
            <a:r>
              <a:rPr lang="en-US" altLang="en-US" dirty="0">
                <a:latin typeface="Arial" panose="020B0604020202020204" pitchFamily="34" charset="0"/>
              </a:rPr>
              <a:t>  As long as it is within your local church, or single school, or the immediate office of a Christian organization you may.  Otherwise, please refer the person interested in borrowing to: http://www.biblepoint.com or E-mail: dh@biblepoint.com with any related questions. </a:t>
            </a:r>
          </a:p>
          <a:p>
            <a:pPr lvl="1"/>
            <a:endParaRPr lang="en-US" altLang="en-US" dirty="0">
              <a:latin typeface="Arial" panose="020B0604020202020204" pitchFamily="34" charset="0"/>
            </a:endParaRPr>
          </a:p>
          <a:p>
            <a:pPr lvl="1"/>
            <a:r>
              <a:rPr lang="en-US" altLang="en-US" dirty="0"/>
              <a:t>---------------------------------------------------------------------------------------------------------------------------</a:t>
            </a:r>
          </a:p>
          <a:p>
            <a:pPr lvl="1"/>
            <a:r>
              <a:rPr lang="en-US" altLang="en-US" sz="700" dirty="0">
                <a:latin typeface="Arial" panose="020B0604020202020204" pitchFamily="34" charset="0"/>
              </a:rPr>
              <a:t>Scripture taken from the HOLY BIBLE, NEW INTERNATIONAL VERSION®. NIV®. Copyright©1973, 1978, 1984 by International Bible Society. Used by permission of Zondervan. All rights reserved. </a:t>
            </a:r>
          </a:p>
          <a:p>
            <a:pPr lvl="1"/>
            <a:endParaRPr lang="en-US" altLang="en-US" dirty="0"/>
          </a:p>
          <a:p>
            <a:endParaRPr lang="en-US" altLang="en-US" dirty="0"/>
          </a:p>
          <a:p>
            <a:endParaRPr lang="en-US" altLang="en-US" dirty="0"/>
          </a:p>
          <a:p>
            <a:endParaRPr lang="en-US"/>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1</a:t>
            </a:fld>
            <a:endParaRPr lang="en-US"/>
          </a:p>
        </p:txBody>
      </p:sp>
    </p:spTree>
    <p:extLst>
      <p:ext uri="{BB962C8B-B14F-4D97-AF65-F5344CB8AC3E}">
        <p14:creationId xmlns:p14="http://schemas.microsoft.com/office/powerpoint/2010/main" val="835143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Key to Christian living</a:t>
            </a:r>
            <a:r>
              <a:rPr lang="en-US" baseline="0" dirty="0"/>
              <a:t> in the OT = Trust in the Lord</a:t>
            </a:r>
          </a:p>
          <a:p>
            <a:r>
              <a:rPr lang="en-US" baseline="0" dirty="0"/>
              <a:t>Key to Christian living in the Gospels = Abide in Me</a:t>
            </a:r>
          </a:p>
          <a:p>
            <a:r>
              <a:rPr lang="en-US" baseline="0" dirty="0"/>
              <a:t>Key to Christian living in the Epistles = Walk in the Spirit</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20</a:t>
            </a:fld>
            <a:endParaRPr lang="en-US"/>
          </a:p>
        </p:txBody>
      </p:sp>
    </p:spTree>
    <p:extLst>
      <p:ext uri="{BB962C8B-B14F-4D97-AF65-F5344CB8AC3E}">
        <p14:creationId xmlns:p14="http://schemas.microsoft.com/office/powerpoint/2010/main" val="3593195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Forbidden fruit = FREE =</a:t>
            </a:r>
            <a:r>
              <a:rPr lang="en-US" baseline="0" dirty="0"/>
              <a:t> from http://morganlynn.deviantart.com/art/tempt-me-with-the-evil-fruit-84300929</a:t>
            </a:r>
          </a:p>
          <a:p>
            <a:endParaRPr lang="en-US" baseline="0" dirty="0"/>
          </a:p>
          <a:p>
            <a:r>
              <a:rPr lang="en-US" baseline="0" dirty="0"/>
              <a:t>Hand with Bible = FREE = from http://www.flickr.com/photos/12091176@N08/4279686818/</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21</a:t>
            </a:fld>
            <a:endParaRPr lang="en-US"/>
          </a:p>
        </p:txBody>
      </p:sp>
    </p:spTree>
    <p:extLst>
      <p:ext uri="{BB962C8B-B14F-4D97-AF65-F5344CB8AC3E}">
        <p14:creationId xmlns:p14="http://schemas.microsoft.com/office/powerpoint/2010/main" val="3595662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Forbidden fruit = FREE =</a:t>
            </a:r>
            <a:r>
              <a:rPr lang="en-US" baseline="0" dirty="0"/>
              <a:t> from http://morganlynn.deviantart.com/art/tempt-me-with-the-evil-fruit-84300929</a:t>
            </a:r>
          </a:p>
          <a:p>
            <a:endParaRPr lang="en-US" baseline="0" dirty="0"/>
          </a:p>
          <a:p>
            <a:r>
              <a:rPr lang="en-US" baseline="0" dirty="0"/>
              <a:t>Hand with Bible = FREE = from http://www.flickr.com/photos/12091176@N08/4279686818/</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22</a:t>
            </a:fld>
            <a:endParaRPr lang="en-US"/>
          </a:p>
        </p:txBody>
      </p:sp>
    </p:spTree>
    <p:extLst>
      <p:ext uri="{BB962C8B-B14F-4D97-AF65-F5344CB8AC3E}">
        <p14:creationId xmlns:p14="http://schemas.microsoft.com/office/powerpoint/2010/main" val="3171974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Forbidden fruit = FREE =</a:t>
            </a:r>
            <a:r>
              <a:rPr lang="en-US" baseline="0" dirty="0"/>
              <a:t> from http://morganlynn.deviantart.com/art/tempt-me-with-the-evil-fruit-84300929</a:t>
            </a:r>
          </a:p>
          <a:p>
            <a:endParaRPr lang="en-US" baseline="0" dirty="0"/>
          </a:p>
          <a:p>
            <a:r>
              <a:rPr lang="en-US" baseline="0" dirty="0"/>
              <a:t>Hand with Bible = FREE = from http://www.flickr.com/photos/12091176@N08/4279686818/</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23</a:t>
            </a:fld>
            <a:endParaRPr lang="en-US"/>
          </a:p>
        </p:txBody>
      </p:sp>
    </p:spTree>
    <p:extLst>
      <p:ext uri="{BB962C8B-B14F-4D97-AF65-F5344CB8AC3E}">
        <p14:creationId xmlns:p14="http://schemas.microsoft.com/office/powerpoint/2010/main" val="371317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Why is this Living in the Spirit the way to go?  Why</a:t>
            </a:r>
            <a:r>
              <a:rPr lang="en-US" baseline="0" dirty="0"/>
              <a:t> is living in Grace and not under the law the way to have victory in the Christian life? </a:t>
            </a:r>
          </a:p>
          <a:p>
            <a:endParaRPr lang="en-US" baseline="0" dirty="0"/>
          </a:p>
          <a:p>
            <a:r>
              <a:rPr lang="en-US" baseline="0" dirty="0"/>
              <a:t>We are dead to the law, the sinful nature, passions and desires.  </a:t>
            </a:r>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57</a:t>
            </a:fld>
            <a:endParaRPr lang="en-US"/>
          </a:p>
        </p:txBody>
      </p:sp>
    </p:spTree>
    <p:extLst>
      <p:ext uri="{BB962C8B-B14F-4D97-AF65-F5344CB8AC3E}">
        <p14:creationId xmlns:p14="http://schemas.microsoft.com/office/powerpoint/2010/main" val="1130025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Why is this Living in the Spirit the way to go?  Why</a:t>
            </a:r>
            <a:r>
              <a:rPr lang="en-US" baseline="0" dirty="0"/>
              <a:t> is living in Grace and not under the law the way to have victory in the Christian life? </a:t>
            </a:r>
          </a:p>
          <a:p>
            <a:endParaRPr lang="en-US" baseline="0" dirty="0"/>
          </a:p>
          <a:p>
            <a:r>
              <a:rPr lang="en-US" baseline="0" dirty="0"/>
              <a:t>We are dead to the law, the sinful nature, passions and desires.  </a:t>
            </a:r>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58</a:t>
            </a:fld>
            <a:endParaRPr lang="en-US"/>
          </a:p>
        </p:txBody>
      </p:sp>
    </p:spTree>
    <p:extLst>
      <p:ext uri="{BB962C8B-B14F-4D97-AF65-F5344CB8AC3E}">
        <p14:creationId xmlns:p14="http://schemas.microsoft.com/office/powerpoint/2010/main" val="2021797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Outlaw</a:t>
            </a:r>
            <a:r>
              <a:rPr lang="en-US" baseline="0" dirty="0"/>
              <a:t> = FREE = from http://deviantclown.deviantart.com/art/Outlaw-Fight-Gear-Logo-Sample-56119424</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5</a:t>
            </a:fld>
            <a:endParaRPr lang="en-US"/>
          </a:p>
        </p:txBody>
      </p:sp>
    </p:spTree>
    <p:extLst>
      <p:ext uri="{BB962C8B-B14F-4D97-AF65-F5344CB8AC3E}">
        <p14:creationId xmlns:p14="http://schemas.microsoft.com/office/powerpoint/2010/main" val="1113970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007 = free =from http://freeco.deviantart.com/art/007-James-Bond-golden-movie-logo-285924545</a:t>
            </a:r>
          </a:p>
        </p:txBody>
      </p:sp>
      <p:sp>
        <p:nvSpPr>
          <p:cNvPr id="4" name="Slide Number Placeholder 3"/>
          <p:cNvSpPr>
            <a:spLocks noGrp="1"/>
          </p:cNvSpPr>
          <p:nvPr>
            <p:ph type="sldNum" sz="quarter" idx="10"/>
          </p:nvPr>
        </p:nvSpPr>
        <p:spPr/>
        <p:txBody>
          <a:bodyPr/>
          <a:lstStyle/>
          <a:p>
            <a:fld id="{01F21821-6ADB-46B2-998B-99A9C463A7C1}" type="slidenum">
              <a:rPr lang="en-US" smtClean="0"/>
              <a:pPr/>
              <a:t>6</a:t>
            </a:fld>
            <a:endParaRPr lang="en-US"/>
          </a:p>
        </p:txBody>
      </p:sp>
    </p:spTree>
    <p:extLst>
      <p:ext uri="{BB962C8B-B14F-4D97-AF65-F5344CB8AC3E}">
        <p14:creationId xmlns:p14="http://schemas.microsoft.com/office/powerpoint/2010/main" val="2570990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007 = free =from http://freeco.deviantart.com/art/007-James-Bond-golden-movie-logo-285924545</a:t>
            </a:r>
          </a:p>
        </p:txBody>
      </p:sp>
      <p:sp>
        <p:nvSpPr>
          <p:cNvPr id="4" name="Slide Number Placeholder 3"/>
          <p:cNvSpPr>
            <a:spLocks noGrp="1"/>
          </p:cNvSpPr>
          <p:nvPr>
            <p:ph type="sldNum" sz="quarter" idx="10"/>
          </p:nvPr>
        </p:nvSpPr>
        <p:spPr/>
        <p:txBody>
          <a:bodyPr/>
          <a:lstStyle/>
          <a:p>
            <a:fld id="{01F21821-6ADB-46B2-998B-99A9C463A7C1}" type="slidenum">
              <a:rPr lang="en-US" smtClean="0"/>
              <a:pPr/>
              <a:t>7</a:t>
            </a:fld>
            <a:endParaRPr lang="en-US"/>
          </a:p>
        </p:txBody>
      </p:sp>
    </p:spTree>
    <p:extLst>
      <p:ext uri="{BB962C8B-B14F-4D97-AF65-F5344CB8AC3E}">
        <p14:creationId xmlns:p14="http://schemas.microsoft.com/office/powerpoint/2010/main" val="2551639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Ten commandments = FREE = from http://commons.wikimedia.org/wiki/File:The10Commandments.png</a:t>
            </a:r>
            <a:endParaRPr lang="en-US" baseline="0" dirty="0"/>
          </a:p>
          <a:p>
            <a:endParaRPr lang="en-US" baseline="0" dirty="0"/>
          </a:p>
          <a:p>
            <a:r>
              <a:rPr lang="en-US" baseline="0" dirty="0"/>
              <a:t>If I love my neighbor, I will not commit adultery with his wife.  I will not covet his house  or possessions.  I will not lie to him nor steal from him.  </a:t>
            </a:r>
          </a:p>
          <a:p>
            <a:endParaRPr lang="en-US" baseline="0" dirty="0"/>
          </a:p>
          <a:p>
            <a:r>
              <a:rPr lang="en-US" baseline="0" dirty="0"/>
              <a:t>In fact when I live in love, I fulfill the law because I want to as an expression of love, not because I have to.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9</a:t>
            </a:fld>
            <a:endParaRPr lang="en-US"/>
          </a:p>
        </p:txBody>
      </p:sp>
    </p:spTree>
    <p:extLst>
      <p:ext uri="{BB962C8B-B14F-4D97-AF65-F5344CB8AC3E}">
        <p14:creationId xmlns:p14="http://schemas.microsoft.com/office/powerpoint/2010/main" val="1955128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Ten commandments = FREE = from http://commons.wikimedia.org/wiki/File:The10Commandments.png</a:t>
            </a:r>
            <a:endParaRPr lang="en-US" baseline="0" dirty="0"/>
          </a:p>
          <a:p>
            <a:endParaRPr lang="en-US" baseline="0" dirty="0"/>
          </a:p>
          <a:p>
            <a:r>
              <a:rPr lang="en-US" baseline="0" dirty="0"/>
              <a:t>If I love my neighbor, I will not commit adultery with his wife.  I will not covet his house  or possessions.  I will not lie to him nor steal from him.  </a:t>
            </a:r>
          </a:p>
          <a:p>
            <a:endParaRPr lang="en-US" baseline="0" dirty="0"/>
          </a:p>
          <a:p>
            <a:r>
              <a:rPr lang="en-US" baseline="0" dirty="0"/>
              <a:t>In fact when I live in love, I fulfill the law because I want to as an expression of love, not because I have to.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10</a:t>
            </a:fld>
            <a:endParaRPr lang="en-US"/>
          </a:p>
        </p:txBody>
      </p:sp>
    </p:spTree>
    <p:extLst>
      <p:ext uri="{BB962C8B-B14F-4D97-AF65-F5344CB8AC3E}">
        <p14:creationId xmlns:p14="http://schemas.microsoft.com/office/powerpoint/2010/main" val="2644850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Key to Christian living</a:t>
            </a:r>
            <a:r>
              <a:rPr lang="en-US" baseline="0" dirty="0"/>
              <a:t> in the OT = Trust in the Lord</a:t>
            </a:r>
          </a:p>
          <a:p>
            <a:r>
              <a:rPr lang="en-US" baseline="0" dirty="0"/>
              <a:t>Key to Christian living in the Gospels = Abide in Me</a:t>
            </a:r>
          </a:p>
          <a:p>
            <a:r>
              <a:rPr lang="en-US" baseline="0" dirty="0"/>
              <a:t>Key to Christian living in the Epistles = Walk in the Spirit</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17</a:t>
            </a:fld>
            <a:endParaRPr lang="en-US"/>
          </a:p>
        </p:txBody>
      </p:sp>
    </p:spTree>
    <p:extLst>
      <p:ext uri="{BB962C8B-B14F-4D97-AF65-F5344CB8AC3E}">
        <p14:creationId xmlns:p14="http://schemas.microsoft.com/office/powerpoint/2010/main" val="2689337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Key to Christian living</a:t>
            </a:r>
            <a:r>
              <a:rPr lang="en-US" baseline="0" dirty="0"/>
              <a:t> in the OT = Trust in the Lord</a:t>
            </a:r>
          </a:p>
          <a:p>
            <a:r>
              <a:rPr lang="en-US" baseline="0" dirty="0"/>
              <a:t>Key to Christian living in the Gospels = Abide in Me</a:t>
            </a:r>
          </a:p>
          <a:p>
            <a:r>
              <a:rPr lang="en-US" baseline="0" dirty="0"/>
              <a:t>Key to Christian living in the Epistles = Walk in the Spirit</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18</a:t>
            </a:fld>
            <a:endParaRPr lang="en-US"/>
          </a:p>
        </p:txBody>
      </p:sp>
    </p:spTree>
    <p:extLst>
      <p:ext uri="{BB962C8B-B14F-4D97-AF65-F5344CB8AC3E}">
        <p14:creationId xmlns:p14="http://schemas.microsoft.com/office/powerpoint/2010/main" val="671593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Key to Christian living</a:t>
            </a:r>
            <a:r>
              <a:rPr lang="en-US" baseline="0" dirty="0"/>
              <a:t> in the OT = Trust in the Lord</a:t>
            </a:r>
          </a:p>
          <a:p>
            <a:r>
              <a:rPr lang="en-US" baseline="0" dirty="0"/>
              <a:t>Key to Christian living in the Gospels = Abide in Me</a:t>
            </a:r>
          </a:p>
          <a:p>
            <a:r>
              <a:rPr lang="en-US" baseline="0" dirty="0"/>
              <a:t>Key to Christian living in the Epistles = Walk in the Spirit</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19</a:t>
            </a:fld>
            <a:endParaRPr lang="en-US"/>
          </a:p>
        </p:txBody>
      </p:sp>
    </p:spTree>
    <p:extLst>
      <p:ext uri="{BB962C8B-B14F-4D97-AF65-F5344CB8AC3E}">
        <p14:creationId xmlns:p14="http://schemas.microsoft.com/office/powerpoint/2010/main" val="3105179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8"/>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4" indent="0" algn="ctr">
              <a:buNone/>
              <a:defRPr>
                <a:solidFill>
                  <a:schemeClr val="tx1">
                    <a:tint val="75000"/>
                  </a:schemeClr>
                </a:solidFill>
              </a:defRPr>
            </a:lvl2pPr>
            <a:lvl3pPr marL="914364" indent="0" algn="ctr">
              <a:buNone/>
              <a:defRPr>
                <a:solidFill>
                  <a:schemeClr val="tx1">
                    <a:tint val="75000"/>
                  </a:schemeClr>
                </a:solidFill>
              </a:defRPr>
            </a:lvl3pPr>
            <a:lvl4pPr marL="1371546" indent="0" algn="ctr">
              <a:buNone/>
              <a:defRPr>
                <a:solidFill>
                  <a:schemeClr val="tx1">
                    <a:tint val="75000"/>
                  </a:schemeClr>
                </a:solidFill>
              </a:defRPr>
            </a:lvl4pPr>
            <a:lvl5pPr marL="1828728" indent="0" algn="ctr">
              <a:buNone/>
              <a:defRPr>
                <a:solidFill>
                  <a:schemeClr val="tx1">
                    <a:tint val="75000"/>
                  </a:schemeClr>
                </a:solidFill>
              </a:defRPr>
            </a:lvl5pPr>
            <a:lvl6pPr marL="2285910" indent="0" algn="ctr">
              <a:buNone/>
              <a:defRPr>
                <a:solidFill>
                  <a:schemeClr val="tx1">
                    <a:tint val="75000"/>
                  </a:schemeClr>
                </a:solidFill>
              </a:defRPr>
            </a:lvl6pPr>
            <a:lvl7pPr marL="2743092" indent="0" algn="ctr">
              <a:buNone/>
              <a:defRPr>
                <a:solidFill>
                  <a:schemeClr val="tx1">
                    <a:tint val="75000"/>
                  </a:schemeClr>
                </a:solidFill>
              </a:defRPr>
            </a:lvl7pPr>
            <a:lvl8pPr marL="3200272" indent="0" algn="ctr">
              <a:buNone/>
              <a:defRPr>
                <a:solidFill>
                  <a:schemeClr val="tx1">
                    <a:tint val="75000"/>
                  </a:schemeClr>
                </a:solidFill>
              </a:defRPr>
            </a:lvl8pPr>
            <a:lvl9pPr marL="365745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4A7381E-BD48-4F6C-B15E-96E260FE6928}"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A7381E-BD48-4F6C-B15E-96E260FE6928}"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A7381E-BD48-4F6C-B15E-96E260FE6928}"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075" name="Picture 3"/>
          <p:cNvPicPr>
            <a:picLocks noChangeAspect="1" noChangeArrowheads="1"/>
          </p:cNvPicPr>
          <p:nvPr userDrawn="1"/>
        </p:nvPicPr>
        <p:blipFill>
          <a:blip r:embed="rId2" cstate="print"/>
          <a:srcRect/>
          <a:stretch>
            <a:fillRect/>
          </a:stretch>
        </p:blipFill>
        <p:spPr bwMode="auto">
          <a:xfrm>
            <a:off x="0" y="3"/>
            <a:ext cx="12192000" cy="685835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4A7381E-BD48-4F6C-B15E-96E260FE6928}"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8" y="4406904"/>
            <a:ext cx="103632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8" y="2906716"/>
            <a:ext cx="10363200" cy="1500188"/>
          </a:xfrm>
        </p:spPr>
        <p:txBody>
          <a:bodyPr anchor="b"/>
          <a:lstStyle>
            <a:lvl1pPr marL="0" indent="0">
              <a:buNone/>
              <a:defRPr sz="2000">
                <a:solidFill>
                  <a:schemeClr val="tx1">
                    <a:tint val="75000"/>
                  </a:schemeClr>
                </a:solidFill>
              </a:defRPr>
            </a:lvl1pPr>
            <a:lvl2pPr marL="457184" indent="0">
              <a:buNone/>
              <a:defRPr sz="1800">
                <a:solidFill>
                  <a:schemeClr val="tx1">
                    <a:tint val="75000"/>
                  </a:schemeClr>
                </a:solidFill>
              </a:defRPr>
            </a:lvl2pPr>
            <a:lvl3pPr marL="914364" indent="0">
              <a:buNone/>
              <a:defRPr sz="1600">
                <a:solidFill>
                  <a:schemeClr val="tx1">
                    <a:tint val="75000"/>
                  </a:schemeClr>
                </a:solidFill>
              </a:defRPr>
            </a:lvl3pPr>
            <a:lvl4pPr marL="1371546" indent="0">
              <a:buNone/>
              <a:defRPr sz="1400">
                <a:solidFill>
                  <a:schemeClr val="tx1">
                    <a:tint val="75000"/>
                  </a:schemeClr>
                </a:solidFill>
              </a:defRPr>
            </a:lvl4pPr>
            <a:lvl5pPr marL="1828728" indent="0">
              <a:buNone/>
              <a:defRPr sz="1400">
                <a:solidFill>
                  <a:schemeClr val="tx1">
                    <a:tint val="75000"/>
                  </a:schemeClr>
                </a:solidFill>
              </a:defRPr>
            </a:lvl5pPr>
            <a:lvl6pPr marL="2285910" indent="0">
              <a:buNone/>
              <a:defRPr sz="1400">
                <a:solidFill>
                  <a:schemeClr val="tx1">
                    <a:tint val="75000"/>
                  </a:schemeClr>
                </a:solidFill>
              </a:defRPr>
            </a:lvl6pPr>
            <a:lvl7pPr marL="2743092" indent="0">
              <a:buNone/>
              <a:defRPr sz="1400">
                <a:solidFill>
                  <a:schemeClr val="tx1">
                    <a:tint val="75000"/>
                  </a:schemeClr>
                </a:solidFill>
              </a:defRPr>
            </a:lvl7pPr>
            <a:lvl8pPr marL="3200272" indent="0">
              <a:buNone/>
              <a:defRPr sz="1400">
                <a:solidFill>
                  <a:schemeClr val="tx1">
                    <a:tint val="75000"/>
                  </a:schemeClr>
                </a:solidFill>
              </a:defRPr>
            </a:lvl8pPr>
            <a:lvl9pPr marL="365745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A7381E-BD48-4F6C-B15E-96E260FE6928}"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A7381E-BD48-4F6C-B15E-96E260FE6928}" type="datetimeFigureOut">
              <a:rPr lang="en-US" smtClean="0"/>
              <a:pPr/>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6" y="1535113"/>
            <a:ext cx="5386917" cy="639762"/>
          </a:xfrm>
        </p:spPr>
        <p:txBody>
          <a:bodyPr anchor="b"/>
          <a:lstStyle>
            <a:lvl1pPr marL="0" indent="0">
              <a:buNone/>
              <a:defRPr sz="2400" b="1"/>
            </a:lvl1pPr>
            <a:lvl2pPr marL="457184" indent="0">
              <a:buNone/>
              <a:defRPr sz="2000" b="1"/>
            </a:lvl2pPr>
            <a:lvl3pPr marL="914364" indent="0">
              <a:buNone/>
              <a:defRPr sz="1800" b="1"/>
            </a:lvl3pPr>
            <a:lvl4pPr marL="1371546" indent="0">
              <a:buNone/>
              <a:defRPr sz="1600" b="1"/>
            </a:lvl4pPr>
            <a:lvl5pPr marL="1828728" indent="0">
              <a:buNone/>
              <a:defRPr sz="1600" b="1"/>
            </a:lvl5pPr>
            <a:lvl6pPr marL="2285910" indent="0">
              <a:buNone/>
              <a:defRPr sz="1600" b="1"/>
            </a:lvl6pPr>
            <a:lvl7pPr marL="2743092" indent="0">
              <a:buNone/>
              <a:defRPr sz="1600" b="1"/>
            </a:lvl7pPr>
            <a:lvl8pPr marL="3200272" indent="0">
              <a:buNone/>
              <a:defRPr sz="1600" b="1"/>
            </a:lvl8pPr>
            <a:lvl9pPr marL="365745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6" y="2174878"/>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1" y="1535113"/>
            <a:ext cx="5389035" cy="639762"/>
          </a:xfrm>
        </p:spPr>
        <p:txBody>
          <a:bodyPr anchor="b"/>
          <a:lstStyle>
            <a:lvl1pPr marL="0" indent="0">
              <a:buNone/>
              <a:defRPr sz="2400" b="1"/>
            </a:lvl1pPr>
            <a:lvl2pPr marL="457184" indent="0">
              <a:buNone/>
              <a:defRPr sz="2000" b="1"/>
            </a:lvl2pPr>
            <a:lvl3pPr marL="914364" indent="0">
              <a:buNone/>
              <a:defRPr sz="1800" b="1"/>
            </a:lvl3pPr>
            <a:lvl4pPr marL="1371546" indent="0">
              <a:buNone/>
              <a:defRPr sz="1600" b="1"/>
            </a:lvl4pPr>
            <a:lvl5pPr marL="1828728" indent="0">
              <a:buNone/>
              <a:defRPr sz="1600" b="1"/>
            </a:lvl5pPr>
            <a:lvl6pPr marL="2285910" indent="0">
              <a:buNone/>
              <a:defRPr sz="1600" b="1"/>
            </a:lvl6pPr>
            <a:lvl7pPr marL="2743092" indent="0">
              <a:buNone/>
              <a:defRPr sz="1600" b="1"/>
            </a:lvl7pPr>
            <a:lvl8pPr marL="3200272" indent="0">
              <a:buNone/>
              <a:defRPr sz="1600" b="1"/>
            </a:lvl8pPr>
            <a:lvl9pPr marL="36574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1" y="2174878"/>
            <a:ext cx="538903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A7381E-BD48-4F6C-B15E-96E260FE6928}" type="datetimeFigureOut">
              <a:rPr lang="en-US" smtClean="0"/>
              <a:pPr/>
              <a:t>5/19/2021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A7381E-BD48-4F6C-B15E-96E260FE6928}" type="datetimeFigureOut">
              <a:rPr lang="en-US" smtClean="0"/>
              <a:pPr/>
              <a:t>5/19/2021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A7381E-BD48-4F6C-B15E-96E260FE6928}" type="datetimeFigureOut">
              <a:rPr lang="en-US" smtClean="0"/>
              <a:pPr/>
              <a:t>5/19/2021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2"/>
            <a:ext cx="4011088" cy="1162052"/>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6" y="273053"/>
            <a:ext cx="6815669" cy="585311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2"/>
            <a:ext cx="4011088" cy="4691064"/>
          </a:xfrm>
        </p:spPr>
        <p:txBody>
          <a:bodyPr/>
          <a:lstStyle>
            <a:lvl1pPr marL="0" indent="0">
              <a:buNone/>
              <a:defRPr sz="1400"/>
            </a:lvl1pPr>
            <a:lvl2pPr marL="457184" indent="0">
              <a:buNone/>
              <a:defRPr sz="1200"/>
            </a:lvl2pPr>
            <a:lvl3pPr marL="914364" indent="0">
              <a:buNone/>
              <a:defRPr sz="1000"/>
            </a:lvl3pPr>
            <a:lvl4pPr marL="1371546" indent="0">
              <a:buNone/>
              <a:defRPr sz="1000"/>
            </a:lvl4pPr>
            <a:lvl5pPr marL="1828728" indent="0">
              <a:buNone/>
              <a:defRPr sz="1000"/>
            </a:lvl5pPr>
            <a:lvl6pPr marL="2285910" indent="0">
              <a:buNone/>
              <a:defRPr sz="1000"/>
            </a:lvl6pPr>
            <a:lvl7pPr marL="2743092" indent="0">
              <a:buNone/>
              <a:defRPr sz="1000"/>
            </a:lvl7pPr>
            <a:lvl8pPr marL="3200272" indent="0">
              <a:buNone/>
              <a:defRPr sz="1000"/>
            </a:lvl8pPr>
            <a:lvl9pPr marL="3657452"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A7381E-BD48-4F6C-B15E-96E260FE6928}" type="datetimeFigureOut">
              <a:rPr lang="en-US" smtClean="0"/>
              <a:pPr/>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6"/>
            <a:ext cx="7315200" cy="4114800"/>
          </a:xfrm>
        </p:spPr>
        <p:txBody>
          <a:bodyPr/>
          <a:lstStyle>
            <a:lvl1pPr marL="0" indent="0">
              <a:buNone/>
              <a:defRPr sz="3200"/>
            </a:lvl1pPr>
            <a:lvl2pPr marL="457184" indent="0">
              <a:buNone/>
              <a:defRPr sz="2800"/>
            </a:lvl2pPr>
            <a:lvl3pPr marL="914364" indent="0">
              <a:buNone/>
              <a:defRPr sz="2400"/>
            </a:lvl3pPr>
            <a:lvl4pPr marL="1371546" indent="0">
              <a:buNone/>
              <a:defRPr sz="2000"/>
            </a:lvl4pPr>
            <a:lvl5pPr marL="1828728" indent="0">
              <a:buNone/>
              <a:defRPr sz="2000"/>
            </a:lvl5pPr>
            <a:lvl6pPr marL="2285910" indent="0">
              <a:buNone/>
              <a:defRPr sz="2000"/>
            </a:lvl6pPr>
            <a:lvl7pPr marL="2743092" indent="0">
              <a:buNone/>
              <a:defRPr sz="2000"/>
            </a:lvl7pPr>
            <a:lvl8pPr marL="3200272" indent="0">
              <a:buNone/>
              <a:defRPr sz="2000"/>
            </a:lvl8pPr>
            <a:lvl9pPr marL="3657452" indent="0">
              <a:buNone/>
              <a:defRPr sz="2000"/>
            </a:lvl9pPr>
          </a:lstStyle>
          <a:p>
            <a:endParaRPr lang="en-US"/>
          </a:p>
        </p:txBody>
      </p:sp>
      <p:sp>
        <p:nvSpPr>
          <p:cNvPr id="4" name="Text Placeholder 3"/>
          <p:cNvSpPr>
            <a:spLocks noGrp="1"/>
          </p:cNvSpPr>
          <p:nvPr>
            <p:ph type="body" sz="half" idx="2"/>
          </p:nvPr>
        </p:nvSpPr>
        <p:spPr>
          <a:xfrm>
            <a:off x="2389717" y="5367341"/>
            <a:ext cx="7315200" cy="804862"/>
          </a:xfrm>
        </p:spPr>
        <p:txBody>
          <a:bodyPr/>
          <a:lstStyle>
            <a:lvl1pPr marL="0" indent="0">
              <a:buNone/>
              <a:defRPr sz="1400"/>
            </a:lvl1pPr>
            <a:lvl2pPr marL="457184" indent="0">
              <a:buNone/>
              <a:defRPr sz="1200"/>
            </a:lvl2pPr>
            <a:lvl3pPr marL="914364" indent="0">
              <a:buNone/>
              <a:defRPr sz="1000"/>
            </a:lvl3pPr>
            <a:lvl4pPr marL="1371546" indent="0">
              <a:buNone/>
              <a:defRPr sz="1000"/>
            </a:lvl4pPr>
            <a:lvl5pPr marL="1828728" indent="0">
              <a:buNone/>
              <a:defRPr sz="1000"/>
            </a:lvl5pPr>
            <a:lvl6pPr marL="2285910" indent="0">
              <a:buNone/>
              <a:defRPr sz="1000"/>
            </a:lvl6pPr>
            <a:lvl7pPr marL="2743092" indent="0">
              <a:buNone/>
              <a:defRPr sz="1000"/>
            </a:lvl7pPr>
            <a:lvl8pPr marL="3200272" indent="0">
              <a:buNone/>
              <a:defRPr sz="1000"/>
            </a:lvl8pPr>
            <a:lvl9pPr marL="3657452"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A7381E-BD48-4F6C-B15E-96E260FE6928}" type="datetimeFigureOut">
              <a:rPr lang="en-US" smtClean="0"/>
              <a:pPr/>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1" name="Picture 3"/>
          <p:cNvPicPr>
            <a:picLocks noChangeAspect="1" noChangeArrowheads="1"/>
          </p:cNvPicPr>
          <p:nvPr userDrawn="1"/>
        </p:nvPicPr>
        <p:blipFill>
          <a:blip r:embed="rId13" cstate="print"/>
          <a:srcRect/>
          <a:stretch>
            <a:fillRect/>
          </a:stretch>
        </p:blipFill>
        <p:spPr bwMode="auto">
          <a:xfrm>
            <a:off x="0" y="3"/>
            <a:ext cx="12192000" cy="6858358"/>
          </a:xfrm>
          <a:prstGeom prst="rect">
            <a:avLst/>
          </a:prstGeom>
          <a:noFill/>
          <a:ln w="9525">
            <a:noFill/>
            <a:miter lim="800000"/>
            <a:headEnd/>
            <a:tailEnd/>
          </a:ln>
          <a:effectLst/>
        </p:spPr>
      </p:pic>
      <p:sp>
        <p:nvSpPr>
          <p:cNvPr id="2" name="Title Placeholder 1"/>
          <p:cNvSpPr>
            <a:spLocks noGrp="1"/>
          </p:cNvSpPr>
          <p:nvPr>
            <p:ph type="title"/>
          </p:nvPr>
        </p:nvSpPr>
        <p:spPr>
          <a:xfrm>
            <a:off x="609600" y="274638"/>
            <a:ext cx="10972800" cy="1143000"/>
          </a:xfrm>
          <a:prstGeom prst="rect">
            <a:avLst/>
          </a:prstGeom>
        </p:spPr>
        <p:txBody>
          <a:bodyPr vert="horz" lIns="91436" tIns="45720" rIns="91436"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3"/>
            <a:ext cx="10972800" cy="4525966"/>
          </a:xfrm>
          <a:prstGeom prst="rect">
            <a:avLst/>
          </a:prstGeom>
        </p:spPr>
        <p:txBody>
          <a:bodyPr vert="horz" lIns="91436" tIns="45720" rIns="91436"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4"/>
            <a:ext cx="2844800" cy="365124"/>
          </a:xfrm>
          <a:prstGeom prst="rect">
            <a:avLst/>
          </a:prstGeom>
        </p:spPr>
        <p:txBody>
          <a:bodyPr vert="horz" lIns="91436" tIns="45720" rIns="91436" bIns="45720" rtlCol="0" anchor="ctr"/>
          <a:lstStyle>
            <a:lvl1pPr algn="l">
              <a:defRPr sz="1200">
                <a:solidFill>
                  <a:schemeClr val="tx1">
                    <a:tint val="75000"/>
                  </a:schemeClr>
                </a:solidFill>
              </a:defRPr>
            </a:lvl1pPr>
          </a:lstStyle>
          <a:p>
            <a:fld id="{34A7381E-BD48-4F6C-B15E-96E260FE6928}" type="datetimeFigureOut">
              <a:rPr lang="en-US" smtClean="0"/>
              <a:pPr/>
              <a:t>5/19/2021</a:t>
            </a:fld>
            <a:endParaRPr lang="en-US"/>
          </a:p>
        </p:txBody>
      </p:sp>
      <p:sp>
        <p:nvSpPr>
          <p:cNvPr id="5" name="Footer Placeholder 4"/>
          <p:cNvSpPr>
            <a:spLocks noGrp="1"/>
          </p:cNvSpPr>
          <p:nvPr>
            <p:ph type="ftr" sz="quarter" idx="3"/>
          </p:nvPr>
        </p:nvSpPr>
        <p:spPr>
          <a:xfrm>
            <a:off x="4165600" y="6356354"/>
            <a:ext cx="3860800" cy="365124"/>
          </a:xfrm>
          <a:prstGeom prst="rect">
            <a:avLst/>
          </a:prstGeom>
        </p:spPr>
        <p:txBody>
          <a:bodyPr vert="horz" lIns="91436" tIns="45720" rIns="91436"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4"/>
            <a:ext cx="2844800" cy="365124"/>
          </a:xfrm>
          <a:prstGeom prst="rect">
            <a:avLst/>
          </a:prstGeom>
        </p:spPr>
        <p:txBody>
          <a:bodyPr vert="horz" lIns="91436" tIns="45720" rIns="91436" bIns="45720" rtlCol="0" anchor="ctr"/>
          <a:lstStyle>
            <a:lvl1pPr algn="r">
              <a:defRPr sz="1200">
                <a:solidFill>
                  <a:schemeClr val="tx1">
                    <a:tint val="75000"/>
                  </a:schemeClr>
                </a:solidFill>
              </a:defRPr>
            </a:lvl1pPr>
          </a:lstStyle>
          <a:p>
            <a:fld id="{F709D800-B131-44A3-8A73-AB65F4B69D9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364" rtl="0" eaLnBrk="1" latinLnBrk="0" hangingPunct="1">
        <a:spcBef>
          <a:spcPct val="0"/>
        </a:spcBef>
        <a:buNone/>
        <a:defRPr sz="6000" b="1" kern="1200">
          <a:solidFill>
            <a:schemeClr val="bg1"/>
          </a:solidFill>
          <a:effectLst>
            <a:outerShdw blurRad="38100" dist="38100" dir="2700000" algn="tl">
              <a:srgbClr val="000000">
                <a:alpha val="43137"/>
              </a:srgbClr>
            </a:outerShdw>
          </a:effectLst>
          <a:latin typeface="Arial Rounded MT Bold" pitchFamily="34" charset="0"/>
          <a:ea typeface="+mj-ea"/>
          <a:cs typeface="+mj-cs"/>
        </a:defRPr>
      </a:lvl1pPr>
    </p:titleStyle>
    <p:bodyStyle>
      <a:lvl1pPr marL="342888" indent="-342888" algn="l" defTabSz="914364"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1pPr>
      <a:lvl2pPr marL="742922" indent="-285738" algn="l" defTabSz="914364"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2pPr>
      <a:lvl3pPr marL="1142956" indent="-228592" algn="l" defTabSz="914364"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3pPr>
      <a:lvl4pPr marL="1600136" indent="-228592" algn="l" defTabSz="914364"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4pPr>
      <a:lvl5pPr marL="2057320" indent="-228592" algn="l" defTabSz="914364"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5pPr>
      <a:lvl6pPr marL="2514500" indent="-228592"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2" indent="-228592"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2" indent="-228592"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4" indent="-228592"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4" rtl="0" eaLnBrk="1" latinLnBrk="0" hangingPunct="1">
        <a:defRPr sz="1800" kern="1200">
          <a:solidFill>
            <a:schemeClr val="tx1"/>
          </a:solidFill>
          <a:latin typeface="+mn-lt"/>
          <a:ea typeface="+mn-ea"/>
          <a:cs typeface="+mn-cs"/>
        </a:defRPr>
      </a:lvl1pPr>
      <a:lvl2pPr marL="457184" algn="l" defTabSz="914364" rtl="0" eaLnBrk="1" latinLnBrk="0" hangingPunct="1">
        <a:defRPr sz="1800" kern="1200">
          <a:solidFill>
            <a:schemeClr val="tx1"/>
          </a:solidFill>
          <a:latin typeface="+mn-lt"/>
          <a:ea typeface="+mn-ea"/>
          <a:cs typeface="+mn-cs"/>
        </a:defRPr>
      </a:lvl2pPr>
      <a:lvl3pPr marL="914364" algn="l" defTabSz="914364" rtl="0" eaLnBrk="1" latinLnBrk="0" hangingPunct="1">
        <a:defRPr sz="1800" kern="1200">
          <a:solidFill>
            <a:schemeClr val="tx1"/>
          </a:solidFill>
          <a:latin typeface="+mn-lt"/>
          <a:ea typeface="+mn-ea"/>
          <a:cs typeface="+mn-cs"/>
        </a:defRPr>
      </a:lvl3pPr>
      <a:lvl4pPr marL="1371546" algn="l" defTabSz="914364" rtl="0" eaLnBrk="1" latinLnBrk="0" hangingPunct="1">
        <a:defRPr sz="1800" kern="1200">
          <a:solidFill>
            <a:schemeClr val="tx1"/>
          </a:solidFill>
          <a:latin typeface="+mn-lt"/>
          <a:ea typeface="+mn-ea"/>
          <a:cs typeface="+mn-cs"/>
        </a:defRPr>
      </a:lvl4pPr>
      <a:lvl5pPr marL="1828728" algn="l" defTabSz="914364" rtl="0" eaLnBrk="1" latinLnBrk="0" hangingPunct="1">
        <a:defRPr sz="1800" kern="1200">
          <a:solidFill>
            <a:schemeClr val="tx1"/>
          </a:solidFill>
          <a:latin typeface="+mn-lt"/>
          <a:ea typeface="+mn-ea"/>
          <a:cs typeface="+mn-cs"/>
        </a:defRPr>
      </a:lvl5pPr>
      <a:lvl6pPr marL="2285910" algn="l" defTabSz="914364" rtl="0" eaLnBrk="1" latinLnBrk="0" hangingPunct="1">
        <a:defRPr sz="1800" kern="1200">
          <a:solidFill>
            <a:schemeClr val="tx1"/>
          </a:solidFill>
          <a:latin typeface="+mn-lt"/>
          <a:ea typeface="+mn-ea"/>
          <a:cs typeface="+mn-cs"/>
        </a:defRPr>
      </a:lvl6pPr>
      <a:lvl7pPr marL="2743092" algn="l" defTabSz="914364" rtl="0" eaLnBrk="1" latinLnBrk="0" hangingPunct="1">
        <a:defRPr sz="1800" kern="1200">
          <a:solidFill>
            <a:schemeClr val="tx1"/>
          </a:solidFill>
          <a:latin typeface="+mn-lt"/>
          <a:ea typeface="+mn-ea"/>
          <a:cs typeface="+mn-cs"/>
        </a:defRPr>
      </a:lvl7pPr>
      <a:lvl8pPr marL="3200272" algn="l" defTabSz="914364" rtl="0" eaLnBrk="1" latinLnBrk="0" hangingPunct="1">
        <a:defRPr sz="1800" kern="1200">
          <a:solidFill>
            <a:schemeClr val="tx1"/>
          </a:solidFill>
          <a:latin typeface="+mn-lt"/>
          <a:ea typeface="+mn-ea"/>
          <a:cs typeface="+mn-cs"/>
        </a:defRPr>
      </a:lvl8pPr>
      <a:lvl9pPr marL="3657452" algn="l" defTabSz="91436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image" Target="../media/image21.png"/></Relationships>
</file>

<file path=ppt/slides/_rels/slide6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6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2.png"/></Relationships>
</file>

<file path=ppt/slides/_rels/slide6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5098472" y="4572000"/>
            <a:ext cx="5112328" cy="1554164"/>
          </a:xfrm>
          <a:prstGeom prst="rect">
            <a:avLst/>
          </a:prstGeom>
        </p:spPr>
        <p:txBody>
          <a:bodyPr vert="horz" lIns="91436" tIns="45720" rIns="91436" bIns="45720" rtlCol="0">
            <a:noAutofit/>
          </a:bodyPr>
          <a:lstStyle/>
          <a:p>
            <a:pPr algn="ctr">
              <a:spcBef>
                <a:spcPct val="20000"/>
              </a:spcBef>
              <a:defRPr/>
            </a:pPr>
            <a:r>
              <a:rPr lang="en-US" sz="4800" b="1" dirty="0">
                <a:solidFill>
                  <a:schemeClr val="bg1"/>
                </a:solidFill>
                <a:effectLst>
                  <a:outerShdw blurRad="38100" dist="38100" dir="2700000" algn="tl">
                    <a:srgbClr val="000000">
                      <a:alpha val="43137"/>
                    </a:srgbClr>
                  </a:outerShdw>
                </a:effectLst>
                <a:latin typeface="Arial Narrow" pitchFamily="34" charset="0"/>
              </a:rPr>
              <a:t>The Spirit’s Enablement!</a:t>
            </a:r>
          </a:p>
        </p:txBody>
      </p:sp>
      <p:pic>
        <p:nvPicPr>
          <p:cNvPr id="4" name="Picture 2"/>
          <p:cNvPicPr>
            <a:picLocks noChangeAspect="1" noChangeArrowheads="1"/>
          </p:cNvPicPr>
          <p:nvPr/>
        </p:nvPicPr>
        <p:blipFill>
          <a:blip r:embed="rId3" cstate="print"/>
          <a:srcRect/>
          <a:stretch>
            <a:fillRect/>
          </a:stretch>
        </p:blipFill>
        <p:spPr bwMode="auto">
          <a:xfrm>
            <a:off x="3081286" y="564020"/>
            <a:ext cx="6554788" cy="2171700"/>
          </a:xfrm>
          <a:prstGeom prst="rect">
            <a:avLst/>
          </a:prstGeom>
          <a:noFill/>
          <a:ln w="9525">
            <a:noFill/>
            <a:miter lim="800000"/>
            <a:headEnd/>
            <a:tailEnd/>
          </a:ln>
          <a:effectLst/>
        </p:spPr>
      </p:pic>
    </p:spTree>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File:The10Commandments.png"/>
          <p:cNvPicPr>
            <a:picLocks noChangeAspect="1" noChangeArrowheads="1"/>
          </p:cNvPicPr>
          <p:nvPr/>
        </p:nvPicPr>
        <p:blipFill>
          <a:blip r:embed="rId3" cstate="print"/>
          <a:srcRect/>
          <a:stretch>
            <a:fillRect/>
          </a:stretch>
        </p:blipFill>
        <p:spPr bwMode="auto">
          <a:xfrm>
            <a:off x="7104257" y="1982041"/>
            <a:ext cx="2952282" cy="2453420"/>
          </a:xfrm>
          <a:prstGeom prst="rect">
            <a:avLst/>
          </a:prstGeom>
          <a:noFill/>
        </p:spPr>
      </p:pic>
      <p:sp>
        <p:nvSpPr>
          <p:cNvPr id="2" name="Title 1"/>
          <p:cNvSpPr>
            <a:spLocks noGrp="1"/>
          </p:cNvSpPr>
          <p:nvPr>
            <p:ph type="title"/>
          </p:nvPr>
        </p:nvSpPr>
        <p:spPr/>
        <p:txBody>
          <a:bodyPr/>
          <a:lstStyle/>
          <a:p>
            <a:r>
              <a:rPr lang="en-US" dirty="0"/>
              <a:t>I. The Spirit enables us to Fulfill the </a:t>
            </a:r>
            <a:r>
              <a:rPr lang="en-US" u="sng" dirty="0">
                <a:solidFill>
                  <a:srgbClr val="FF0000"/>
                </a:solidFill>
                <a:effectLst>
                  <a:glow rad="127000">
                    <a:schemeClr val="bg1"/>
                  </a:glow>
                  <a:outerShdw blurRad="38100" dist="38100" dir="2700000" algn="tl">
                    <a:srgbClr val="000000">
                      <a:alpha val="43137"/>
                    </a:srgbClr>
                  </a:outerShdw>
                </a:effectLst>
              </a:rPr>
              <a:t>Law</a:t>
            </a:r>
            <a:r>
              <a:rPr lang="en-US" dirty="0">
                <a:solidFill>
                  <a:srgbClr val="FF0000"/>
                </a:solidFill>
                <a:effectLst>
                  <a:glow rad="127000">
                    <a:schemeClr val="bg1"/>
                  </a:glow>
                  <a:outerShdw blurRad="38100" dist="38100" dir="2700000" algn="tl">
                    <a:srgbClr val="000000">
                      <a:alpha val="43137"/>
                    </a:srgbClr>
                  </a:outerShdw>
                </a:effectLst>
              </a:rPr>
              <a:t> </a:t>
            </a:r>
            <a:r>
              <a:rPr lang="en-US" u="sng" dirty="0">
                <a:solidFill>
                  <a:srgbClr val="FF0000"/>
                </a:solidFill>
                <a:effectLst>
                  <a:glow rad="127000">
                    <a:schemeClr val="bg1"/>
                  </a:glow>
                  <a:outerShdw blurRad="38100" dist="38100" dir="2700000" algn="tl">
                    <a:srgbClr val="000000">
                      <a:alpha val="43137"/>
                    </a:srgbClr>
                  </a:outerShdw>
                </a:effectLst>
              </a:rPr>
              <a:t>of</a:t>
            </a:r>
            <a:r>
              <a:rPr lang="en-US" dirty="0">
                <a:solidFill>
                  <a:srgbClr val="FF0000"/>
                </a:solidFill>
                <a:effectLst>
                  <a:glow rad="127000">
                    <a:schemeClr val="bg1"/>
                  </a:glow>
                  <a:outerShdw blurRad="38100" dist="38100" dir="2700000" algn="tl">
                    <a:srgbClr val="000000">
                      <a:alpha val="43137"/>
                    </a:srgbClr>
                  </a:outerShdw>
                </a:effectLst>
              </a:rPr>
              <a:t> </a:t>
            </a:r>
            <a:r>
              <a:rPr lang="en-US" u="sng" dirty="0">
                <a:solidFill>
                  <a:srgbClr val="FF0000"/>
                </a:solidFill>
                <a:effectLst>
                  <a:glow rad="127000">
                    <a:schemeClr val="bg1"/>
                  </a:glow>
                  <a:outerShdw blurRad="38100" dist="38100" dir="2700000" algn="tl">
                    <a:srgbClr val="000000">
                      <a:alpha val="43137"/>
                    </a:srgbClr>
                  </a:outerShdw>
                </a:effectLst>
              </a:rPr>
              <a:t>Love</a:t>
            </a:r>
            <a:r>
              <a:rPr lang="en-US" u="sng" dirty="0">
                <a:effectLst>
                  <a:glow rad="127000">
                    <a:schemeClr val="bg1">
                      <a:alpha val="0"/>
                    </a:schemeClr>
                  </a:glow>
                  <a:outerShdw blurRad="38100" dist="38100" dir="2700000" algn="tl">
                    <a:srgbClr val="000000">
                      <a:alpha val="43137"/>
                    </a:srgbClr>
                  </a:outerShdw>
                </a:effectLst>
              </a:rPr>
              <a:t>!</a:t>
            </a:r>
            <a:endParaRPr lang="en-US" dirty="0"/>
          </a:p>
        </p:txBody>
      </p:sp>
      <p:sp>
        <p:nvSpPr>
          <p:cNvPr id="3" name="Content Placeholder 2"/>
          <p:cNvSpPr>
            <a:spLocks noGrp="1"/>
          </p:cNvSpPr>
          <p:nvPr>
            <p:ph idx="1"/>
          </p:nvPr>
        </p:nvSpPr>
        <p:spPr>
          <a:xfrm>
            <a:off x="609600" y="2245659"/>
            <a:ext cx="5589494" cy="3880510"/>
          </a:xfrm>
        </p:spPr>
        <p:txBody>
          <a:bodyPr/>
          <a:lstStyle/>
          <a:p>
            <a:r>
              <a:rPr lang="en-US" baseline="30000" dirty="0"/>
              <a:t>14</a:t>
            </a:r>
            <a:r>
              <a:rPr lang="en-US" dirty="0"/>
              <a:t> The entire law is summed up in a single command: "</a:t>
            </a:r>
            <a:r>
              <a:rPr lang="en-US" dirty="0">
                <a:effectLst>
                  <a:glow rad="127000">
                    <a:srgbClr val="FF0000"/>
                  </a:glow>
                  <a:outerShdw blurRad="38100" dist="38100" dir="2700000" algn="tl">
                    <a:srgbClr val="000000">
                      <a:alpha val="43137"/>
                    </a:srgbClr>
                  </a:outerShdw>
                </a:effectLst>
              </a:rPr>
              <a:t>Love</a:t>
            </a:r>
            <a:r>
              <a:rPr lang="en-US" dirty="0"/>
              <a:t> your neighbor as yourself." </a:t>
            </a:r>
            <a:br>
              <a:rPr lang="en-US" dirty="0"/>
            </a:br>
            <a:r>
              <a:rPr lang="en-US" dirty="0"/>
              <a:t>(Gal 5:13-14)</a:t>
            </a:r>
          </a:p>
        </p:txBody>
      </p:sp>
      <p:pic>
        <p:nvPicPr>
          <p:cNvPr id="4" name="Picture 2"/>
          <p:cNvPicPr>
            <a:picLocks noChangeAspect="1" noChangeArrowheads="1"/>
          </p:cNvPicPr>
          <p:nvPr/>
        </p:nvPicPr>
        <p:blipFill>
          <a:blip r:embed="rId4" cstate="print"/>
          <a:srcRect/>
          <a:stretch>
            <a:fillRect/>
          </a:stretch>
        </p:blipFill>
        <p:spPr bwMode="auto">
          <a:xfrm>
            <a:off x="6430914" y="1864812"/>
            <a:ext cx="3848100" cy="3590925"/>
          </a:xfrm>
          <a:prstGeom prst="rect">
            <a:avLst/>
          </a:prstGeom>
          <a:noFill/>
          <a:ln w="9525">
            <a:noFill/>
            <a:miter lim="800000"/>
            <a:headEnd/>
            <a:tailEnd/>
          </a:ln>
          <a:effectLst/>
        </p:spPr>
      </p:pic>
      <p:sp>
        <p:nvSpPr>
          <p:cNvPr id="6" name="TextBox 5"/>
          <p:cNvSpPr txBox="1"/>
          <p:nvPr/>
        </p:nvSpPr>
        <p:spPr>
          <a:xfrm>
            <a:off x="6716060" y="5101952"/>
            <a:ext cx="4128477" cy="1569660"/>
          </a:xfrm>
          <a:prstGeom prst="rect">
            <a:avLst/>
          </a:prstGeom>
          <a:noFill/>
        </p:spPr>
        <p:txBody>
          <a:bodyPr wrap="square" rtlCol="0">
            <a:spAutoFit/>
          </a:bodyPr>
          <a:lstStyle/>
          <a:p>
            <a:pPr algn="ctr"/>
            <a:r>
              <a:rPr lang="en-US" sz="4800" b="1" dirty="0">
                <a:solidFill>
                  <a:schemeClr val="bg1"/>
                </a:solidFill>
                <a:effectLst>
                  <a:glow rad="127000">
                    <a:srgbClr val="FF0000"/>
                  </a:glow>
                  <a:outerShdw blurRad="38100" dist="38100" dir="2700000" algn="tl">
                    <a:srgbClr val="000000">
                      <a:alpha val="43137"/>
                    </a:srgbClr>
                  </a:outerShdw>
                </a:effectLst>
              </a:rPr>
              <a:t>How does </a:t>
            </a:r>
            <a:br>
              <a:rPr lang="en-US" sz="4800" b="1" dirty="0">
                <a:solidFill>
                  <a:schemeClr val="bg1"/>
                </a:solidFill>
                <a:effectLst>
                  <a:glow rad="127000">
                    <a:srgbClr val="FF0000"/>
                  </a:glow>
                  <a:outerShdw blurRad="38100" dist="38100" dir="2700000" algn="tl">
                    <a:srgbClr val="000000">
                      <a:alpha val="43137"/>
                    </a:srgbClr>
                  </a:outerShdw>
                </a:effectLst>
              </a:rPr>
            </a:br>
            <a:r>
              <a:rPr lang="en-US" sz="4800" b="1" dirty="0">
                <a:solidFill>
                  <a:schemeClr val="bg1"/>
                </a:solidFill>
                <a:effectLst>
                  <a:glow rad="127000">
                    <a:srgbClr val="FF0000"/>
                  </a:glow>
                  <a:outerShdw blurRad="38100" dist="38100" dir="2700000" algn="tl">
                    <a:srgbClr val="000000">
                      <a:alpha val="43137"/>
                    </a:srgbClr>
                  </a:outerShdw>
                </a:effectLst>
              </a:rPr>
              <a:t>this work? </a:t>
            </a:r>
          </a:p>
        </p:txBody>
      </p:sp>
    </p:spTree>
    <p:extLst>
      <p:ext uri="{BB962C8B-B14F-4D97-AF65-F5344CB8AC3E}">
        <p14:creationId xmlns:p14="http://schemas.microsoft.com/office/powerpoint/2010/main" val="3979656412"/>
      </p:ext>
    </p:extLst>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lstStyle/>
          <a:p>
            <a:r>
              <a:rPr lang="en-US" dirty="0"/>
              <a:t>Pt:  If you are saved you have...</a:t>
            </a:r>
          </a:p>
        </p:txBody>
      </p:sp>
      <p:sp>
        <p:nvSpPr>
          <p:cNvPr id="3" name="Content Placeholder 2"/>
          <p:cNvSpPr>
            <a:spLocks noGrp="1"/>
          </p:cNvSpPr>
          <p:nvPr>
            <p:ph idx="1"/>
          </p:nvPr>
        </p:nvSpPr>
        <p:spPr>
          <a:xfrm>
            <a:off x="627184" y="2110154"/>
            <a:ext cx="6037385" cy="4279784"/>
          </a:xfrm>
        </p:spPr>
        <p:txBody>
          <a:bodyPr/>
          <a:lstStyle/>
          <a:p>
            <a:r>
              <a:rPr lang="en-US" dirty="0"/>
              <a:t>Rom 5:1,5  Therefore, since we have been justified through faith... 5 ... God has poured out </a:t>
            </a:r>
            <a:r>
              <a:rPr lang="en-US" dirty="0">
                <a:effectLst>
                  <a:glow rad="127000">
                    <a:srgbClr val="FF0000"/>
                  </a:glow>
                  <a:outerShdw blurRad="38100" dist="38100" dir="2700000" algn="tl">
                    <a:srgbClr val="000000">
                      <a:alpha val="43137"/>
                    </a:srgbClr>
                  </a:outerShdw>
                </a:effectLst>
              </a:rPr>
              <a:t>his love into our hearts by the Holy Spirit</a:t>
            </a:r>
            <a:r>
              <a:rPr lang="en-US" dirty="0"/>
              <a:t>, whom he has given us. </a:t>
            </a:r>
          </a:p>
        </p:txBody>
      </p:sp>
      <p:sp>
        <p:nvSpPr>
          <p:cNvPr id="4" name="Content Placeholder 2"/>
          <p:cNvSpPr txBox="1">
            <a:spLocks/>
          </p:cNvSpPr>
          <p:nvPr/>
        </p:nvSpPr>
        <p:spPr>
          <a:xfrm>
            <a:off x="2133600" y="4299438"/>
            <a:ext cx="3937000" cy="2245831"/>
          </a:xfrm>
          <a:prstGeom prst="rect">
            <a:avLst/>
          </a:prstGeom>
        </p:spPr>
        <p:txBody>
          <a:bodyPr vert="horz" lIns="91436" tIns="45720" rIns="91436" bIns="45720" rtlCol="0">
            <a:normAutofit/>
          </a:bodyPr>
          <a:lstStyle/>
          <a:p>
            <a:endParaRPr lang="en-US" sz="3600" b="1" dirty="0">
              <a:solidFill>
                <a:schemeClr val="bg1"/>
              </a:solidFill>
              <a:latin typeface="Arial Narrow" pitchFamily="34" charset="0"/>
            </a:endParaRPr>
          </a:p>
        </p:txBody>
      </p:sp>
      <p:pic>
        <p:nvPicPr>
          <p:cNvPr id="9" name="Picture 2"/>
          <p:cNvPicPr>
            <a:picLocks noChangeAspect="1" noChangeArrowheads="1"/>
          </p:cNvPicPr>
          <p:nvPr/>
        </p:nvPicPr>
        <p:blipFill>
          <a:blip r:embed="rId2" cstate="print"/>
          <a:srcRect/>
          <a:stretch>
            <a:fillRect/>
          </a:stretch>
        </p:blipFill>
        <p:spPr bwMode="auto">
          <a:xfrm>
            <a:off x="6378376" y="241601"/>
            <a:ext cx="3865563" cy="5246688"/>
          </a:xfrm>
          <a:prstGeom prst="rect">
            <a:avLst/>
          </a:prstGeom>
          <a:noFill/>
          <a:ln w="9525">
            <a:noFill/>
            <a:miter lim="800000"/>
            <a:headEnd/>
            <a:tailEnd/>
          </a:ln>
          <a:effectLst/>
        </p:spPr>
      </p:pic>
      <p:sp>
        <p:nvSpPr>
          <p:cNvPr id="10" name="TextBox 9"/>
          <p:cNvSpPr txBox="1"/>
          <p:nvPr/>
        </p:nvSpPr>
        <p:spPr>
          <a:xfrm>
            <a:off x="7509798" y="3443066"/>
            <a:ext cx="1941342" cy="830997"/>
          </a:xfrm>
          <a:prstGeom prst="rect">
            <a:avLst/>
          </a:prstGeom>
          <a:noFill/>
        </p:spPr>
        <p:txBody>
          <a:bodyPr wrap="square" rtlCol="0">
            <a:spAutoFit/>
          </a:bodyPr>
          <a:lstStyle/>
          <a:p>
            <a:pPr algn="ctr"/>
            <a:r>
              <a:rPr lang="en-US" sz="4800" b="1" dirty="0">
                <a:solidFill>
                  <a:schemeClr val="bg1"/>
                </a:solidFill>
              </a:rPr>
              <a:t>LOVE</a:t>
            </a:r>
          </a:p>
        </p:txBody>
      </p:sp>
    </p:spTree>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lstStyle/>
          <a:p>
            <a:r>
              <a:rPr lang="en-US" dirty="0"/>
              <a:t>Pt:  If you are saved you have...</a:t>
            </a:r>
          </a:p>
        </p:txBody>
      </p:sp>
      <p:sp>
        <p:nvSpPr>
          <p:cNvPr id="3" name="Content Placeholder 2"/>
          <p:cNvSpPr>
            <a:spLocks noGrp="1"/>
          </p:cNvSpPr>
          <p:nvPr>
            <p:ph idx="1"/>
          </p:nvPr>
        </p:nvSpPr>
        <p:spPr>
          <a:xfrm>
            <a:off x="627184" y="2110154"/>
            <a:ext cx="6037385" cy="4279784"/>
          </a:xfrm>
        </p:spPr>
        <p:txBody>
          <a:bodyPr/>
          <a:lstStyle/>
          <a:p>
            <a:r>
              <a:rPr lang="en-US" dirty="0"/>
              <a:t>Rom 5:1,5  Therefore, since we have been justified through faith... 5 ... God has poured out </a:t>
            </a:r>
            <a:r>
              <a:rPr lang="en-US" dirty="0">
                <a:effectLst>
                  <a:glow rad="127000">
                    <a:srgbClr val="FF0000"/>
                  </a:glow>
                  <a:outerShdw blurRad="38100" dist="38100" dir="2700000" algn="tl">
                    <a:srgbClr val="000000">
                      <a:alpha val="43137"/>
                    </a:srgbClr>
                  </a:outerShdw>
                </a:effectLst>
              </a:rPr>
              <a:t>his love into our hearts by the Holy Spirit</a:t>
            </a:r>
            <a:r>
              <a:rPr lang="en-US" dirty="0"/>
              <a:t>, whom he has given us. </a:t>
            </a:r>
          </a:p>
        </p:txBody>
      </p:sp>
      <p:sp>
        <p:nvSpPr>
          <p:cNvPr id="4" name="Content Placeholder 2"/>
          <p:cNvSpPr txBox="1">
            <a:spLocks/>
          </p:cNvSpPr>
          <p:nvPr/>
        </p:nvSpPr>
        <p:spPr>
          <a:xfrm>
            <a:off x="2133600" y="4299438"/>
            <a:ext cx="3937000" cy="2245831"/>
          </a:xfrm>
          <a:prstGeom prst="rect">
            <a:avLst/>
          </a:prstGeom>
        </p:spPr>
        <p:txBody>
          <a:bodyPr vert="horz" lIns="91436" tIns="45720" rIns="91436" bIns="45720" rtlCol="0">
            <a:normAutofit/>
          </a:bodyPr>
          <a:lstStyle/>
          <a:p>
            <a:endParaRPr lang="en-US" sz="3600" b="1" dirty="0">
              <a:solidFill>
                <a:schemeClr val="bg1"/>
              </a:solidFill>
              <a:latin typeface="Arial Narrow" pitchFamily="34" charset="0"/>
            </a:endParaRPr>
          </a:p>
        </p:txBody>
      </p:sp>
      <p:pic>
        <p:nvPicPr>
          <p:cNvPr id="9" name="Picture 2"/>
          <p:cNvPicPr>
            <a:picLocks noChangeAspect="1" noChangeArrowheads="1"/>
          </p:cNvPicPr>
          <p:nvPr/>
        </p:nvPicPr>
        <p:blipFill>
          <a:blip r:embed="rId2" cstate="print"/>
          <a:srcRect/>
          <a:stretch>
            <a:fillRect/>
          </a:stretch>
        </p:blipFill>
        <p:spPr bwMode="auto">
          <a:xfrm>
            <a:off x="6378376" y="241601"/>
            <a:ext cx="3865563" cy="5246688"/>
          </a:xfrm>
          <a:prstGeom prst="rect">
            <a:avLst/>
          </a:prstGeom>
          <a:noFill/>
          <a:ln w="9525">
            <a:noFill/>
            <a:miter lim="800000"/>
            <a:headEnd/>
            <a:tailEnd/>
          </a:ln>
          <a:effectLst/>
        </p:spPr>
      </p:pic>
      <p:sp>
        <p:nvSpPr>
          <p:cNvPr id="10" name="TextBox 9"/>
          <p:cNvSpPr txBox="1"/>
          <p:nvPr/>
        </p:nvSpPr>
        <p:spPr>
          <a:xfrm>
            <a:off x="7509798" y="3443066"/>
            <a:ext cx="1941342" cy="830997"/>
          </a:xfrm>
          <a:prstGeom prst="rect">
            <a:avLst/>
          </a:prstGeom>
          <a:noFill/>
        </p:spPr>
        <p:txBody>
          <a:bodyPr wrap="square" rtlCol="0">
            <a:spAutoFit/>
          </a:bodyPr>
          <a:lstStyle/>
          <a:p>
            <a:pPr algn="ctr"/>
            <a:r>
              <a:rPr lang="en-US" sz="4800" b="1" dirty="0">
                <a:solidFill>
                  <a:schemeClr val="bg1"/>
                </a:solidFill>
              </a:rPr>
              <a:t>LOVE</a:t>
            </a:r>
          </a:p>
        </p:txBody>
      </p:sp>
      <p:pic>
        <p:nvPicPr>
          <p:cNvPr id="117763" name="Picture 3"/>
          <p:cNvPicPr>
            <a:picLocks noChangeAspect="1" noChangeArrowheads="1"/>
          </p:cNvPicPr>
          <p:nvPr/>
        </p:nvPicPr>
        <p:blipFill>
          <a:blip r:embed="rId3" cstate="print"/>
          <a:srcRect/>
          <a:stretch>
            <a:fillRect/>
          </a:stretch>
        </p:blipFill>
        <p:spPr bwMode="auto">
          <a:xfrm>
            <a:off x="7298782" y="3726031"/>
            <a:ext cx="1125392" cy="3205822"/>
          </a:xfrm>
          <a:prstGeom prst="rect">
            <a:avLst/>
          </a:prstGeom>
          <a:noFill/>
          <a:ln w="9525">
            <a:noFill/>
            <a:miter lim="800000"/>
            <a:headEnd/>
            <a:tailEnd/>
          </a:ln>
          <a:effectLst/>
        </p:spPr>
      </p:pic>
    </p:spTree>
    <p:extLst>
      <p:ext uri="{BB962C8B-B14F-4D97-AF65-F5344CB8AC3E}">
        <p14:creationId xmlns:p14="http://schemas.microsoft.com/office/powerpoint/2010/main" val="2038598902"/>
      </p:ext>
    </p:extLst>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lstStyle/>
          <a:p>
            <a:r>
              <a:rPr lang="en-US" dirty="0"/>
              <a:t>Pt:  If you are saved you have...</a:t>
            </a:r>
          </a:p>
        </p:txBody>
      </p:sp>
      <p:sp>
        <p:nvSpPr>
          <p:cNvPr id="3" name="Content Placeholder 2"/>
          <p:cNvSpPr>
            <a:spLocks noGrp="1"/>
          </p:cNvSpPr>
          <p:nvPr>
            <p:ph idx="1"/>
          </p:nvPr>
        </p:nvSpPr>
        <p:spPr>
          <a:xfrm>
            <a:off x="609600" y="1776053"/>
            <a:ext cx="10972800" cy="4525966"/>
          </a:xfrm>
        </p:spPr>
        <p:txBody>
          <a:bodyPr/>
          <a:lstStyle/>
          <a:p>
            <a:pPr marL="0" indent="0"/>
            <a:r>
              <a:rPr lang="en-US" baseline="30000" dirty="0"/>
              <a:t>11</a:t>
            </a:r>
            <a:r>
              <a:rPr lang="en-US" dirty="0"/>
              <a:t> For the grace of God that brings salvation ...  </a:t>
            </a:r>
            <a:r>
              <a:rPr lang="en-US" baseline="30000" dirty="0"/>
              <a:t>12</a:t>
            </a:r>
            <a:r>
              <a:rPr lang="en-US" dirty="0"/>
              <a:t> ... </a:t>
            </a:r>
            <a:r>
              <a:rPr lang="en-US" dirty="0">
                <a:effectLst>
                  <a:glow rad="127000">
                    <a:srgbClr val="FF0000"/>
                  </a:glow>
                  <a:outerShdw blurRad="38100" dist="38100" dir="2700000" algn="tl">
                    <a:srgbClr val="000000">
                      <a:alpha val="43137"/>
                    </a:srgbClr>
                  </a:outerShdw>
                </a:effectLst>
              </a:rPr>
              <a:t>teaches us to say "No" to ungodliness and worldly passions</a:t>
            </a:r>
            <a:r>
              <a:rPr lang="en-US" dirty="0"/>
              <a:t>, and to live self-controlled, upright and godly lives in this present age, .... (Titus 2:11-12)</a:t>
            </a:r>
          </a:p>
        </p:txBody>
      </p:sp>
      <p:sp>
        <p:nvSpPr>
          <p:cNvPr id="4" name="Content Placeholder 2"/>
          <p:cNvSpPr txBox="1">
            <a:spLocks/>
          </p:cNvSpPr>
          <p:nvPr/>
        </p:nvSpPr>
        <p:spPr>
          <a:xfrm>
            <a:off x="2133600" y="4032738"/>
            <a:ext cx="3937000" cy="2245831"/>
          </a:xfrm>
          <a:prstGeom prst="rect">
            <a:avLst/>
          </a:prstGeom>
        </p:spPr>
        <p:txBody>
          <a:bodyPr vert="horz" lIns="91436" tIns="45720" rIns="91436" bIns="45720" rtlCol="0">
            <a:normAutofit/>
          </a:bodyPr>
          <a:lstStyle/>
          <a:p>
            <a:endParaRPr lang="en-US" sz="3600" b="1" dirty="0">
              <a:solidFill>
                <a:schemeClr val="bg1"/>
              </a:solidFill>
              <a:latin typeface="Arial Narrow" pitchFamily="34"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84737" y="4360985"/>
            <a:ext cx="10005647" cy="2004646"/>
          </a:xfrm>
          <a:prstGeom prst="rect">
            <a:avLst/>
          </a:prstGeom>
          <a:solidFill>
            <a:srgbClr val="C00000"/>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12192000" cy="1143000"/>
          </a:xfrm>
        </p:spPr>
        <p:txBody>
          <a:bodyPr/>
          <a:lstStyle/>
          <a:p>
            <a:r>
              <a:rPr lang="en-US" dirty="0"/>
              <a:t>Pt:  If you are saved you have...</a:t>
            </a:r>
          </a:p>
        </p:txBody>
      </p:sp>
      <p:sp>
        <p:nvSpPr>
          <p:cNvPr id="3" name="Content Placeholder 2"/>
          <p:cNvSpPr>
            <a:spLocks noGrp="1"/>
          </p:cNvSpPr>
          <p:nvPr>
            <p:ph idx="1"/>
          </p:nvPr>
        </p:nvSpPr>
        <p:spPr>
          <a:xfrm>
            <a:off x="609600" y="1776053"/>
            <a:ext cx="10972800" cy="4525966"/>
          </a:xfrm>
        </p:spPr>
        <p:txBody>
          <a:bodyPr/>
          <a:lstStyle/>
          <a:p>
            <a:pPr marL="0" indent="0"/>
            <a:r>
              <a:rPr lang="en-US" baseline="30000" dirty="0"/>
              <a:t>11</a:t>
            </a:r>
            <a:r>
              <a:rPr lang="en-US" dirty="0"/>
              <a:t> For the grace of God that brings salvation ...  </a:t>
            </a:r>
            <a:r>
              <a:rPr lang="en-US" baseline="30000" dirty="0"/>
              <a:t>12</a:t>
            </a:r>
            <a:r>
              <a:rPr lang="en-US" dirty="0"/>
              <a:t> ... </a:t>
            </a:r>
            <a:r>
              <a:rPr lang="en-US" dirty="0">
                <a:effectLst>
                  <a:glow rad="127000">
                    <a:srgbClr val="FF0000"/>
                  </a:glow>
                  <a:outerShdw blurRad="38100" dist="38100" dir="2700000" algn="tl">
                    <a:srgbClr val="000000">
                      <a:alpha val="43137"/>
                    </a:srgbClr>
                  </a:outerShdw>
                </a:effectLst>
              </a:rPr>
              <a:t>teaches us to say "No" to ungodliness and worldly passions</a:t>
            </a:r>
            <a:r>
              <a:rPr lang="en-US" dirty="0"/>
              <a:t>, and to live self-controlled, upright and godly lives in this present age, .... (Titus 2:11-12)</a:t>
            </a:r>
          </a:p>
        </p:txBody>
      </p:sp>
      <p:sp>
        <p:nvSpPr>
          <p:cNvPr id="4" name="Content Placeholder 2"/>
          <p:cNvSpPr txBox="1">
            <a:spLocks/>
          </p:cNvSpPr>
          <p:nvPr/>
        </p:nvSpPr>
        <p:spPr>
          <a:xfrm>
            <a:off x="2133600" y="4032738"/>
            <a:ext cx="3937000" cy="2245831"/>
          </a:xfrm>
          <a:prstGeom prst="rect">
            <a:avLst/>
          </a:prstGeom>
        </p:spPr>
        <p:txBody>
          <a:bodyPr vert="horz" lIns="91436" tIns="45720" rIns="91436" bIns="45720" rtlCol="0">
            <a:normAutofit/>
          </a:bodyPr>
          <a:lstStyle/>
          <a:p>
            <a:endParaRPr lang="en-US" sz="3600" b="1" dirty="0">
              <a:solidFill>
                <a:schemeClr val="bg1"/>
              </a:solidFill>
              <a:latin typeface="Arial Narrow" pitchFamily="34" charset="0"/>
            </a:endParaRPr>
          </a:p>
        </p:txBody>
      </p:sp>
      <p:sp>
        <p:nvSpPr>
          <p:cNvPr id="5" name="TextBox 4"/>
          <p:cNvSpPr txBox="1"/>
          <p:nvPr/>
        </p:nvSpPr>
        <p:spPr>
          <a:xfrm>
            <a:off x="949569" y="4702127"/>
            <a:ext cx="9929447" cy="1323439"/>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rPr>
              <a:t>We don’t want to do what we did before—because we love God and others so much. </a:t>
            </a:r>
          </a:p>
        </p:txBody>
      </p:sp>
    </p:spTree>
    <p:extLst>
      <p:ext uri="{BB962C8B-B14F-4D97-AF65-F5344CB8AC3E}">
        <p14:creationId xmlns:p14="http://schemas.microsoft.com/office/powerpoint/2010/main" val="3041870992"/>
      </p:ext>
    </p:extLst>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t>
            </a:r>
            <a:r>
              <a:rPr lang="en-US" dirty="0">
                <a:solidFill>
                  <a:srgbClr val="FF0000"/>
                </a:solidFill>
                <a:effectLst>
                  <a:glow rad="127000">
                    <a:schemeClr val="bg1"/>
                  </a:glow>
                  <a:outerShdw blurRad="38100" dist="38100" dir="2700000" algn="tl">
                    <a:srgbClr val="000000">
                      <a:alpha val="43137"/>
                    </a:srgbClr>
                  </a:outerShdw>
                </a:effectLst>
              </a:rPr>
              <a:t>flip-side </a:t>
            </a:r>
            <a:r>
              <a:rPr lang="en-US" dirty="0"/>
              <a:t>is...</a:t>
            </a:r>
          </a:p>
        </p:txBody>
      </p:sp>
      <p:sp>
        <p:nvSpPr>
          <p:cNvPr id="3" name="Content Placeholder 2"/>
          <p:cNvSpPr>
            <a:spLocks noGrp="1"/>
          </p:cNvSpPr>
          <p:nvPr>
            <p:ph idx="1"/>
          </p:nvPr>
        </p:nvSpPr>
        <p:spPr/>
        <p:txBody>
          <a:bodyPr/>
          <a:lstStyle/>
          <a:p>
            <a:r>
              <a:rPr lang="en-US" baseline="30000" dirty="0"/>
              <a:t>15</a:t>
            </a:r>
            <a:r>
              <a:rPr lang="en-US" dirty="0"/>
              <a:t> If you keep on biting and devouring each other, </a:t>
            </a:r>
            <a:r>
              <a:rPr lang="en-US" dirty="0">
                <a:effectLst>
                  <a:glow rad="127000">
                    <a:srgbClr val="FF0000"/>
                  </a:glow>
                  <a:outerShdw blurRad="38100" dist="38100" dir="2700000" algn="tl">
                    <a:srgbClr val="000000">
                      <a:alpha val="43137"/>
                    </a:srgbClr>
                  </a:outerShdw>
                </a:effectLst>
              </a:rPr>
              <a:t>watch out </a:t>
            </a:r>
            <a:r>
              <a:rPr lang="en-US" dirty="0"/>
              <a:t>or you will be </a:t>
            </a:r>
            <a:r>
              <a:rPr lang="en-US" dirty="0">
                <a:effectLst>
                  <a:glow rad="127000">
                    <a:srgbClr val="FF0000">
                      <a:alpha val="0"/>
                    </a:srgbClr>
                  </a:glow>
                  <a:outerShdw blurRad="38100" dist="38100" dir="2700000" algn="tl">
                    <a:srgbClr val="000000">
                      <a:alpha val="43137"/>
                    </a:srgbClr>
                  </a:outerShdw>
                </a:effectLst>
              </a:rPr>
              <a:t>destroyed by each other</a:t>
            </a:r>
            <a:r>
              <a:rPr lang="en-US" dirty="0"/>
              <a:t>. </a:t>
            </a:r>
            <a:br>
              <a:rPr lang="en-US" dirty="0"/>
            </a:br>
            <a:r>
              <a:rPr lang="en-US" dirty="0"/>
              <a:t>(Gal 5:15)</a:t>
            </a:r>
          </a:p>
        </p:txBody>
      </p:sp>
      <p:sp>
        <p:nvSpPr>
          <p:cNvPr id="4" name="TextBox 3">
            <a:extLst>
              <a:ext uri="{FF2B5EF4-FFF2-40B4-BE49-F238E27FC236}">
                <a16:creationId xmlns:a16="http://schemas.microsoft.com/office/drawing/2014/main" id="{E39B1121-5CAC-4A83-8218-B679E295CCAB}"/>
              </a:ext>
            </a:extLst>
          </p:cNvPr>
          <p:cNvSpPr txBox="1"/>
          <p:nvPr/>
        </p:nvSpPr>
        <p:spPr>
          <a:xfrm>
            <a:off x="1115410" y="4069192"/>
            <a:ext cx="9024633" cy="1938992"/>
          </a:xfrm>
          <a:prstGeom prst="rect">
            <a:avLst/>
          </a:prstGeom>
          <a:noFill/>
        </p:spPr>
        <p:txBody>
          <a:bodyPr wrap="square" rtlCol="0">
            <a:spAutoFit/>
          </a:bodyPr>
          <a:lstStyle/>
          <a:p>
            <a:pPr algn="ctr"/>
            <a:r>
              <a:rPr lang="en-US" sz="12000" dirty="0">
                <a:effectLst>
                  <a:glow rad="127000">
                    <a:schemeClr val="bg1"/>
                  </a:glow>
                </a:effectLst>
                <a:latin typeface="Capture it" panose="02000500000000000000" pitchFamily="2" charset="0"/>
              </a:rPr>
              <a:t>WATCH OUT</a:t>
            </a:r>
          </a:p>
        </p:txBody>
      </p:sp>
    </p:spTree>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CB9414A-B9B9-44B2-84C2-3F96ED0A0899}"/>
              </a:ext>
            </a:extLst>
          </p:cNvPr>
          <p:cNvSpPr/>
          <p:nvPr/>
        </p:nvSpPr>
        <p:spPr>
          <a:xfrm>
            <a:off x="5297213" y="2191407"/>
            <a:ext cx="2490952" cy="914400"/>
          </a:xfrm>
          <a:prstGeom prst="rect">
            <a:avLst/>
          </a:prstGeom>
          <a:solidFill>
            <a:srgbClr val="FF0000"/>
          </a:solidFill>
          <a:effectLst>
            <a:glow>
              <a:schemeClr val="accent1">
                <a:alpha val="40000"/>
              </a:schemeClr>
            </a:glow>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The </a:t>
            </a:r>
            <a:r>
              <a:rPr lang="en-US" dirty="0">
                <a:solidFill>
                  <a:srgbClr val="FF0000"/>
                </a:solidFill>
                <a:effectLst>
                  <a:glow rad="127000">
                    <a:schemeClr val="bg1"/>
                  </a:glow>
                  <a:outerShdw blurRad="38100" dist="38100" dir="2700000" algn="tl">
                    <a:srgbClr val="000000">
                      <a:alpha val="43137"/>
                    </a:srgbClr>
                  </a:outerShdw>
                </a:effectLst>
              </a:rPr>
              <a:t>flip-side </a:t>
            </a:r>
            <a:r>
              <a:rPr lang="en-US" dirty="0"/>
              <a:t>is...</a:t>
            </a:r>
          </a:p>
        </p:txBody>
      </p:sp>
      <p:sp>
        <p:nvSpPr>
          <p:cNvPr id="3" name="Content Placeholder 2"/>
          <p:cNvSpPr>
            <a:spLocks noGrp="1"/>
          </p:cNvSpPr>
          <p:nvPr>
            <p:ph idx="1"/>
          </p:nvPr>
        </p:nvSpPr>
        <p:spPr/>
        <p:txBody>
          <a:bodyPr/>
          <a:lstStyle/>
          <a:p>
            <a:r>
              <a:rPr lang="en-US" baseline="30000" dirty="0"/>
              <a:t>15</a:t>
            </a:r>
            <a:r>
              <a:rPr lang="en-US" dirty="0"/>
              <a:t> If you keep on biting and devouring each other, watch out </a:t>
            </a:r>
            <a:r>
              <a:rPr lang="en-US" dirty="0">
                <a:effectLst>
                  <a:glow rad="127000">
                    <a:srgbClr val="FF0000"/>
                  </a:glow>
                  <a:outerShdw blurRad="38100" dist="38100" dir="2700000" algn="tl">
                    <a:srgbClr val="000000">
                      <a:alpha val="43137"/>
                    </a:srgbClr>
                  </a:outerShdw>
                </a:effectLst>
              </a:rPr>
              <a:t>or you will be destroyed by each other</a:t>
            </a:r>
            <a:r>
              <a:rPr lang="en-US" dirty="0"/>
              <a:t>. </a:t>
            </a:r>
            <a:br>
              <a:rPr lang="en-US" dirty="0"/>
            </a:br>
            <a:r>
              <a:rPr lang="en-US" dirty="0"/>
              <a:t>(Gal 5:15)</a:t>
            </a:r>
          </a:p>
        </p:txBody>
      </p:sp>
      <p:sp>
        <p:nvSpPr>
          <p:cNvPr id="5" name="TextBox 4">
            <a:extLst>
              <a:ext uri="{FF2B5EF4-FFF2-40B4-BE49-F238E27FC236}">
                <a16:creationId xmlns:a16="http://schemas.microsoft.com/office/drawing/2014/main" id="{F14B5C24-3951-42A5-AE92-9305EA81CADB}"/>
              </a:ext>
            </a:extLst>
          </p:cNvPr>
          <p:cNvSpPr txBox="1"/>
          <p:nvPr/>
        </p:nvSpPr>
        <p:spPr>
          <a:xfrm>
            <a:off x="1115410" y="4069192"/>
            <a:ext cx="9024633" cy="1938992"/>
          </a:xfrm>
          <a:prstGeom prst="rect">
            <a:avLst/>
          </a:prstGeom>
          <a:noFill/>
        </p:spPr>
        <p:txBody>
          <a:bodyPr wrap="square" rtlCol="0">
            <a:spAutoFit/>
          </a:bodyPr>
          <a:lstStyle/>
          <a:p>
            <a:pPr algn="ctr"/>
            <a:r>
              <a:rPr lang="en-US" sz="12000" dirty="0">
                <a:effectLst>
                  <a:glow rad="127000">
                    <a:schemeClr val="bg1"/>
                  </a:glow>
                </a:effectLst>
                <a:latin typeface="Capture it" panose="02000500000000000000" pitchFamily="2" charset="0"/>
              </a:rPr>
              <a:t>WATCH OUT</a:t>
            </a:r>
          </a:p>
        </p:txBody>
      </p:sp>
    </p:spTree>
    <p:extLst>
      <p:ext uri="{BB962C8B-B14F-4D97-AF65-F5344CB8AC3E}">
        <p14:creationId xmlns:p14="http://schemas.microsoft.com/office/powerpoint/2010/main" val="2478843322"/>
      </p:ext>
    </p:extLst>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glow rad="127000">
                    <a:schemeClr val="accent1">
                      <a:alpha val="0"/>
                    </a:schemeClr>
                  </a:glow>
                  <a:outerShdw blurRad="38100" dist="38100" dir="2700000" algn="tl">
                    <a:srgbClr val="000000">
                      <a:alpha val="43137"/>
                    </a:srgbClr>
                  </a:outerShdw>
                </a:effectLst>
              </a:rPr>
              <a:t>II. The Spirit  enables us to Overcome the </a:t>
            </a:r>
            <a:r>
              <a:rPr lang="en-US" u="sng" dirty="0">
                <a:solidFill>
                  <a:srgbClr val="FF0000"/>
                </a:solidFill>
                <a:effectLst>
                  <a:glow rad="127000">
                    <a:schemeClr val="bg1"/>
                  </a:glow>
                  <a:outerShdw blurRad="38100" dist="38100" dir="2700000" algn="tl">
                    <a:srgbClr val="000000">
                      <a:alpha val="43137"/>
                    </a:srgbClr>
                  </a:outerShdw>
                </a:effectLst>
              </a:rPr>
              <a:t>Sinful</a:t>
            </a:r>
            <a:r>
              <a:rPr lang="en-US" dirty="0">
                <a:effectLst>
                  <a:glow rad="127000">
                    <a:schemeClr val="accent1">
                      <a:alpha val="0"/>
                    </a:schemeClr>
                  </a:glow>
                  <a:outerShdw blurRad="38100" dist="38100" dir="2700000" algn="tl">
                    <a:srgbClr val="000000">
                      <a:alpha val="43137"/>
                    </a:srgbClr>
                  </a:outerShdw>
                </a:effectLst>
              </a:rPr>
              <a:t> </a:t>
            </a:r>
            <a:r>
              <a:rPr lang="en-US" u="sng" dirty="0">
                <a:solidFill>
                  <a:srgbClr val="FF0000"/>
                </a:solidFill>
                <a:effectLst>
                  <a:glow rad="127000">
                    <a:schemeClr val="bg1"/>
                  </a:glow>
                  <a:outerShdw blurRad="38100" dist="38100" dir="2700000" algn="tl">
                    <a:srgbClr val="000000">
                      <a:alpha val="43137"/>
                    </a:srgbClr>
                  </a:outerShdw>
                </a:effectLst>
              </a:rPr>
              <a:t>Nature</a:t>
            </a:r>
          </a:p>
        </p:txBody>
      </p:sp>
      <p:sp>
        <p:nvSpPr>
          <p:cNvPr id="3" name="Content Placeholder 2"/>
          <p:cNvSpPr>
            <a:spLocks noGrp="1"/>
          </p:cNvSpPr>
          <p:nvPr>
            <p:ph idx="1"/>
          </p:nvPr>
        </p:nvSpPr>
        <p:spPr/>
        <p:txBody>
          <a:bodyPr/>
          <a:lstStyle/>
          <a:p>
            <a:pPr algn="ctr"/>
            <a:br>
              <a:rPr lang="en-US" dirty="0"/>
            </a:br>
            <a:endParaRPr lang="en-US" dirty="0"/>
          </a:p>
        </p:txBody>
      </p:sp>
    </p:spTree>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File:Ancient warded lock key transparent.png"/>
          <p:cNvPicPr>
            <a:picLocks noChangeAspect="1" noChangeArrowheads="1"/>
          </p:cNvPicPr>
          <p:nvPr/>
        </p:nvPicPr>
        <p:blipFill>
          <a:blip r:embed="rId3" cstate="print"/>
          <a:srcRect/>
          <a:stretch>
            <a:fillRect/>
          </a:stretch>
        </p:blipFill>
        <p:spPr bwMode="auto">
          <a:xfrm>
            <a:off x="2453298" y="2815884"/>
            <a:ext cx="7620000" cy="2228850"/>
          </a:xfrm>
          <a:prstGeom prst="rect">
            <a:avLst/>
          </a:prstGeom>
          <a:noFill/>
          <a:effectLst>
            <a:outerShdw blurRad="50800" dist="203200" dir="2700000" algn="ctr" rotWithShape="0">
              <a:schemeClr val="tx1">
                <a:alpha val="55000"/>
              </a:schemeClr>
            </a:outerShdw>
          </a:effectLst>
        </p:spPr>
      </p:pic>
      <p:sp>
        <p:nvSpPr>
          <p:cNvPr id="2" name="Title 1"/>
          <p:cNvSpPr>
            <a:spLocks noGrp="1"/>
          </p:cNvSpPr>
          <p:nvPr>
            <p:ph type="title"/>
          </p:nvPr>
        </p:nvSpPr>
        <p:spPr/>
        <p:txBody>
          <a:bodyPr/>
          <a:lstStyle/>
          <a:p>
            <a:r>
              <a:rPr lang="en-US" dirty="0">
                <a:effectLst>
                  <a:glow rad="127000">
                    <a:schemeClr val="accent1">
                      <a:alpha val="0"/>
                    </a:schemeClr>
                  </a:glow>
                  <a:outerShdw blurRad="38100" dist="38100" dir="2700000" algn="tl">
                    <a:srgbClr val="000000">
                      <a:alpha val="43137"/>
                    </a:srgbClr>
                  </a:outerShdw>
                </a:effectLst>
              </a:rPr>
              <a:t>II. The Spirit  enables us to Overcome the </a:t>
            </a:r>
            <a:r>
              <a:rPr lang="en-US" u="sng" dirty="0">
                <a:solidFill>
                  <a:srgbClr val="FF0000"/>
                </a:solidFill>
                <a:effectLst>
                  <a:glow rad="127000">
                    <a:schemeClr val="bg1"/>
                  </a:glow>
                  <a:outerShdw blurRad="38100" dist="38100" dir="2700000" algn="tl">
                    <a:srgbClr val="000000">
                      <a:alpha val="43137"/>
                    </a:srgbClr>
                  </a:outerShdw>
                </a:effectLst>
              </a:rPr>
              <a:t>Sinful</a:t>
            </a:r>
            <a:r>
              <a:rPr lang="en-US" dirty="0">
                <a:effectLst>
                  <a:glow rad="127000">
                    <a:schemeClr val="accent1">
                      <a:alpha val="0"/>
                    </a:schemeClr>
                  </a:glow>
                  <a:outerShdw blurRad="38100" dist="38100" dir="2700000" algn="tl">
                    <a:srgbClr val="000000">
                      <a:alpha val="43137"/>
                    </a:srgbClr>
                  </a:outerShdw>
                </a:effectLst>
              </a:rPr>
              <a:t> </a:t>
            </a:r>
            <a:r>
              <a:rPr lang="en-US" u="sng" dirty="0">
                <a:solidFill>
                  <a:srgbClr val="FF0000"/>
                </a:solidFill>
                <a:effectLst>
                  <a:glow rad="127000">
                    <a:schemeClr val="bg1"/>
                  </a:glow>
                  <a:outerShdw blurRad="38100" dist="38100" dir="2700000" algn="tl">
                    <a:srgbClr val="000000">
                      <a:alpha val="43137"/>
                    </a:srgbClr>
                  </a:outerShdw>
                </a:effectLst>
              </a:rPr>
              <a:t>Nature</a:t>
            </a:r>
          </a:p>
        </p:txBody>
      </p:sp>
      <p:sp>
        <p:nvSpPr>
          <p:cNvPr id="3" name="Content Placeholder 2"/>
          <p:cNvSpPr>
            <a:spLocks noGrp="1"/>
          </p:cNvSpPr>
          <p:nvPr>
            <p:ph idx="1"/>
          </p:nvPr>
        </p:nvSpPr>
        <p:spPr/>
        <p:txBody>
          <a:bodyPr/>
          <a:lstStyle/>
          <a:p>
            <a:pPr algn="ctr"/>
            <a:br>
              <a:rPr lang="en-US" dirty="0"/>
            </a:br>
            <a:r>
              <a:rPr lang="en-US" dirty="0"/>
              <a:t>The key to </a:t>
            </a:r>
            <a:r>
              <a:rPr lang="en-US" u="sng" dirty="0">
                <a:effectLst>
                  <a:glow rad="127000">
                    <a:srgbClr val="FF0000"/>
                  </a:glow>
                  <a:outerShdw blurRad="38100" dist="38100" dir="2700000" algn="tl">
                    <a:srgbClr val="000000">
                      <a:alpha val="43137"/>
                    </a:srgbClr>
                  </a:outerShdw>
                </a:effectLst>
              </a:rPr>
              <a:t>Victor</a:t>
            </a:r>
            <a:r>
              <a:rPr lang="en-US" dirty="0">
                <a:effectLst>
                  <a:glow rad="127000">
                    <a:srgbClr val="FF0000"/>
                  </a:glow>
                  <a:outerShdw blurRad="38100" dist="38100" dir="2700000" algn="tl">
                    <a:srgbClr val="000000">
                      <a:alpha val="43137"/>
                    </a:srgbClr>
                  </a:outerShdw>
                </a:effectLst>
              </a:rPr>
              <a:t>y</a:t>
            </a:r>
            <a:endParaRPr lang="en-US" dirty="0"/>
          </a:p>
          <a:p>
            <a:pPr algn="ctr"/>
            <a:endParaRPr lang="en-US" dirty="0"/>
          </a:p>
          <a:p>
            <a:pPr algn="ctr"/>
            <a:endParaRPr lang="en-US" dirty="0"/>
          </a:p>
          <a:p>
            <a:pPr algn="ctr"/>
            <a:endParaRPr lang="en-US" dirty="0"/>
          </a:p>
        </p:txBody>
      </p:sp>
    </p:spTree>
    <p:extLst>
      <p:ext uri="{BB962C8B-B14F-4D97-AF65-F5344CB8AC3E}">
        <p14:creationId xmlns:p14="http://schemas.microsoft.com/office/powerpoint/2010/main" val="4116085204"/>
      </p:ext>
    </p:extLst>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File:Ancient warded lock key transparent.png"/>
          <p:cNvPicPr>
            <a:picLocks noChangeAspect="1" noChangeArrowheads="1"/>
          </p:cNvPicPr>
          <p:nvPr/>
        </p:nvPicPr>
        <p:blipFill>
          <a:blip r:embed="rId3" cstate="print"/>
          <a:srcRect/>
          <a:stretch>
            <a:fillRect/>
          </a:stretch>
        </p:blipFill>
        <p:spPr bwMode="auto">
          <a:xfrm>
            <a:off x="2453298" y="2815884"/>
            <a:ext cx="7620000" cy="2228850"/>
          </a:xfrm>
          <a:prstGeom prst="rect">
            <a:avLst/>
          </a:prstGeom>
          <a:noFill/>
          <a:effectLst>
            <a:outerShdw blurRad="50800" dist="203200" dir="2700000" algn="ctr" rotWithShape="0">
              <a:schemeClr val="tx1">
                <a:alpha val="55000"/>
              </a:schemeClr>
            </a:outerShdw>
          </a:effectLst>
        </p:spPr>
      </p:pic>
      <p:pic>
        <p:nvPicPr>
          <p:cNvPr id="5" name="Picture 7"/>
          <p:cNvPicPr>
            <a:picLocks noChangeAspect="1" noChangeArrowheads="1"/>
          </p:cNvPicPr>
          <p:nvPr/>
        </p:nvPicPr>
        <p:blipFill>
          <a:blip r:embed="rId4" cstate="print"/>
          <a:srcRect/>
          <a:stretch>
            <a:fillRect/>
          </a:stretch>
        </p:blipFill>
        <p:spPr bwMode="auto">
          <a:xfrm>
            <a:off x="2170907" y="650508"/>
            <a:ext cx="7799387" cy="744378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effectLst>
                  <a:glow rad="127000">
                    <a:schemeClr val="accent1">
                      <a:alpha val="0"/>
                    </a:schemeClr>
                  </a:glow>
                  <a:outerShdw blurRad="38100" dist="38100" dir="2700000" algn="tl">
                    <a:srgbClr val="000000">
                      <a:alpha val="43137"/>
                    </a:srgbClr>
                  </a:outerShdw>
                </a:effectLst>
              </a:rPr>
              <a:t>II. The Spirit  enables us to Overcome the </a:t>
            </a:r>
            <a:r>
              <a:rPr lang="en-US" u="sng" dirty="0">
                <a:solidFill>
                  <a:srgbClr val="FF0000"/>
                </a:solidFill>
                <a:effectLst>
                  <a:glow rad="127000">
                    <a:schemeClr val="bg1"/>
                  </a:glow>
                  <a:outerShdw blurRad="38100" dist="38100" dir="2700000" algn="tl">
                    <a:srgbClr val="000000">
                      <a:alpha val="43137"/>
                    </a:srgbClr>
                  </a:outerShdw>
                </a:effectLst>
              </a:rPr>
              <a:t>Sinful</a:t>
            </a:r>
            <a:r>
              <a:rPr lang="en-US" dirty="0">
                <a:effectLst>
                  <a:glow rad="127000">
                    <a:schemeClr val="accent1">
                      <a:alpha val="0"/>
                    </a:schemeClr>
                  </a:glow>
                  <a:outerShdw blurRad="38100" dist="38100" dir="2700000" algn="tl">
                    <a:srgbClr val="000000">
                      <a:alpha val="43137"/>
                    </a:srgbClr>
                  </a:outerShdw>
                </a:effectLst>
              </a:rPr>
              <a:t> </a:t>
            </a:r>
            <a:r>
              <a:rPr lang="en-US" u="sng" dirty="0">
                <a:solidFill>
                  <a:srgbClr val="FF0000"/>
                </a:solidFill>
                <a:effectLst>
                  <a:glow rad="127000">
                    <a:schemeClr val="bg1"/>
                  </a:glow>
                  <a:outerShdw blurRad="38100" dist="38100" dir="2700000" algn="tl">
                    <a:srgbClr val="000000">
                      <a:alpha val="43137"/>
                    </a:srgbClr>
                  </a:outerShdw>
                </a:effectLst>
              </a:rPr>
              <a:t>Nature</a:t>
            </a:r>
            <a:endParaRPr lang="en-US" dirty="0"/>
          </a:p>
        </p:txBody>
      </p:sp>
      <p:sp>
        <p:nvSpPr>
          <p:cNvPr id="3" name="Content Placeholder 2"/>
          <p:cNvSpPr>
            <a:spLocks noGrp="1"/>
          </p:cNvSpPr>
          <p:nvPr>
            <p:ph idx="1"/>
          </p:nvPr>
        </p:nvSpPr>
        <p:spPr/>
        <p:txBody>
          <a:bodyPr/>
          <a:lstStyle/>
          <a:p>
            <a:pPr algn="ctr"/>
            <a:br>
              <a:rPr lang="en-US" dirty="0"/>
            </a:br>
            <a:r>
              <a:rPr lang="en-US" dirty="0"/>
              <a:t>The key to </a:t>
            </a:r>
            <a:r>
              <a:rPr lang="en-US" u="sng" dirty="0">
                <a:effectLst>
                  <a:glow rad="127000">
                    <a:srgbClr val="FF0000"/>
                  </a:glow>
                  <a:outerShdw blurRad="38100" dist="38100" dir="2700000" algn="tl">
                    <a:srgbClr val="000000">
                      <a:alpha val="43137"/>
                    </a:srgbClr>
                  </a:outerShdw>
                </a:effectLst>
              </a:rPr>
              <a:t>Victor</a:t>
            </a:r>
            <a:r>
              <a:rPr lang="en-US" dirty="0">
                <a:effectLst>
                  <a:glow rad="127000">
                    <a:srgbClr val="FF0000"/>
                  </a:glow>
                  <a:outerShdw blurRad="38100" dist="38100" dir="2700000" algn="tl">
                    <a:srgbClr val="000000">
                      <a:alpha val="43137"/>
                    </a:srgbClr>
                  </a:outerShdw>
                </a:effectLst>
              </a:rPr>
              <a:t>y</a:t>
            </a:r>
            <a:endParaRPr lang="en-US" dirty="0"/>
          </a:p>
          <a:p>
            <a:pPr algn="ctr"/>
            <a:endParaRPr lang="en-US" dirty="0"/>
          </a:p>
          <a:p>
            <a:pPr algn="ctr"/>
            <a:endParaRPr lang="en-US" dirty="0"/>
          </a:p>
          <a:p>
            <a:pPr algn="ctr"/>
            <a:endParaRPr lang="en-US" dirty="0"/>
          </a:p>
          <a:p>
            <a:pPr algn="ctr">
              <a:lnSpc>
                <a:spcPts val="3700"/>
              </a:lnSpc>
            </a:pPr>
            <a:r>
              <a:rPr lang="en-US" baseline="30000" dirty="0"/>
              <a:t>16</a:t>
            </a:r>
            <a:r>
              <a:rPr lang="en-US" dirty="0"/>
              <a:t> So I say, </a:t>
            </a:r>
            <a:r>
              <a:rPr lang="en-US" dirty="0">
                <a:effectLst>
                  <a:glow rad="127000">
                    <a:srgbClr val="FF0000"/>
                  </a:glow>
                  <a:outerShdw blurRad="38100" dist="38100" dir="2700000" algn="tl">
                    <a:srgbClr val="000000">
                      <a:alpha val="43137"/>
                    </a:srgbClr>
                  </a:outerShdw>
                </a:effectLst>
              </a:rPr>
              <a:t>live [walk] by the Spirit</a:t>
            </a:r>
            <a:r>
              <a:rPr lang="en-US" dirty="0"/>
              <a:t>, </a:t>
            </a:r>
          </a:p>
        </p:txBody>
      </p:sp>
    </p:spTree>
    <p:extLst>
      <p:ext uri="{BB962C8B-B14F-4D97-AF65-F5344CB8AC3E}">
        <p14:creationId xmlns:p14="http://schemas.microsoft.com/office/powerpoint/2010/main" val="2736957097"/>
      </p:ext>
    </p:extLst>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left off last week with</a:t>
            </a:r>
          </a:p>
        </p:txBody>
      </p:sp>
      <p:sp>
        <p:nvSpPr>
          <p:cNvPr id="3" name="Content Placeholder 2"/>
          <p:cNvSpPr>
            <a:spLocks noGrp="1"/>
          </p:cNvSpPr>
          <p:nvPr>
            <p:ph idx="1"/>
          </p:nvPr>
        </p:nvSpPr>
        <p:spPr>
          <a:xfrm>
            <a:off x="609600" y="1600203"/>
            <a:ext cx="4701988" cy="4525966"/>
          </a:xfrm>
        </p:spPr>
        <p:txBody>
          <a:bodyPr/>
          <a:lstStyle/>
          <a:p>
            <a:pPr marL="0" indent="0"/>
            <a:r>
              <a:rPr lang="en-US" dirty="0"/>
              <a:t>It is for freedom that Christ has set us </a:t>
            </a:r>
            <a:r>
              <a:rPr lang="en-US" dirty="0">
                <a:effectLst>
                  <a:glow rad="127000">
                    <a:srgbClr val="FF0000"/>
                  </a:glow>
                  <a:outerShdw blurRad="38100" dist="38100" dir="2700000" algn="tl">
                    <a:srgbClr val="000000">
                      <a:alpha val="43137"/>
                    </a:srgbClr>
                  </a:outerShdw>
                </a:effectLst>
              </a:rPr>
              <a:t>free</a:t>
            </a:r>
            <a:r>
              <a:rPr lang="en-US" dirty="0"/>
              <a:t>.  (Gal 5:1-12)</a:t>
            </a:r>
          </a:p>
        </p:txBody>
      </p:sp>
    </p:spTree>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File:Ancient warded lock key transparent.png"/>
          <p:cNvPicPr>
            <a:picLocks noChangeAspect="1" noChangeArrowheads="1"/>
          </p:cNvPicPr>
          <p:nvPr/>
        </p:nvPicPr>
        <p:blipFill>
          <a:blip r:embed="rId3" cstate="print"/>
          <a:srcRect/>
          <a:stretch>
            <a:fillRect/>
          </a:stretch>
        </p:blipFill>
        <p:spPr bwMode="auto">
          <a:xfrm>
            <a:off x="2453298" y="2815884"/>
            <a:ext cx="7620000" cy="2228850"/>
          </a:xfrm>
          <a:prstGeom prst="rect">
            <a:avLst/>
          </a:prstGeom>
          <a:noFill/>
          <a:effectLst>
            <a:outerShdw blurRad="50800" dist="203200" dir="2700000" algn="ctr" rotWithShape="0">
              <a:schemeClr val="tx1">
                <a:alpha val="55000"/>
              </a:schemeClr>
            </a:outerShdw>
          </a:effectLst>
        </p:spPr>
      </p:pic>
      <p:pic>
        <p:nvPicPr>
          <p:cNvPr id="5" name="Picture 7"/>
          <p:cNvPicPr>
            <a:picLocks noChangeAspect="1" noChangeArrowheads="1"/>
          </p:cNvPicPr>
          <p:nvPr/>
        </p:nvPicPr>
        <p:blipFill>
          <a:blip r:embed="rId4" cstate="print"/>
          <a:srcRect/>
          <a:stretch>
            <a:fillRect/>
          </a:stretch>
        </p:blipFill>
        <p:spPr bwMode="auto">
          <a:xfrm>
            <a:off x="2170907" y="650508"/>
            <a:ext cx="7799387" cy="744378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effectLst>
                  <a:glow rad="127000">
                    <a:schemeClr val="accent1">
                      <a:alpha val="0"/>
                    </a:schemeClr>
                  </a:glow>
                  <a:outerShdw blurRad="38100" dist="38100" dir="2700000" algn="tl">
                    <a:srgbClr val="000000">
                      <a:alpha val="43137"/>
                    </a:srgbClr>
                  </a:outerShdw>
                </a:effectLst>
              </a:rPr>
              <a:t>II. The Spirit  enables us to Overcome the </a:t>
            </a:r>
            <a:r>
              <a:rPr lang="en-US" u="sng" dirty="0">
                <a:solidFill>
                  <a:srgbClr val="FF0000"/>
                </a:solidFill>
                <a:effectLst>
                  <a:glow rad="127000">
                    <a:schemeClr val="bg1"/>
                  </a:glow>
                  <a:outerShdw blurRad="38100" dist="38100" dir="2700000" algn="tl">
                    <a:srgbClr val="000000">
                      <a:alpha val="43137"/>
                    </a:srgbClr>
                  </a:outerShdw>
                </a:effectLst>
              </a:rPr>
              <a:t>Sinful</a:t>
            </a:r>
            <a:r>
              <a:rPr lang="en-US" dirty="0">
                <a:effectLst>
                  <a:glow rad="127000">
                    <a:schemeClr val="accent1">
                      <a:alpha val="0"/>
                    </a:schemeClr>
                  </a:glow>
                  <a:outerShdw blurRad="38100" dist="38100" dir="2700000" algn="tl">
                    <a:srgbClr val="000000">
                      <a:alpha val="43137"/>
                    </a:srgbClr>
                  </a:outerShdw>
                </a:effectLst>
              </a:rPr>
              <a:t> </a:t>
            </a:r>
            <a:r>
              <a:rPr lang="en-US" u="sng" dirty="0">
                <a:solidFill>
                  <a:srgbClr val="FF0000"/>
                </a:solidFill>
                <a:effectLst>
                  <a:glow rad="127000">
                    <a:schemeClr val="bg1"/>
                  </a:glow>
                  <a:outerShdw blurRad="38100" dist="38100" dir="2700000" algn="tl">
                    <a:srgbClr val="000000">
                      <a:alpha val="43137"/>
                    </a:srgbClr>
                  </a:outerShdw>
                </a:effectLst>
              </a:rPr>
              <a:t>Nature</a:t>
            </a:r>
            <a:endParaRPr lang="en-US" dirty="0"/>
          </a:p>
        </p:txBody>
      </p:sp>
      <p:sp>
        <p:nvSpPr>
          <p:cNvPr id="3" name="Content Placeholder 2"/>
          <p:cNvSpPr>
            <a:spLocks noGrp="1"/>
          </p:cNvSpPr>
          <p:nvPr>
            <p:ph idx="1"/>
          </p:nvPr>
        </p:nvSpPr>
        <p:spPr/>
        <p:txBody>
          <a:bodyPr/>
          <a:lstStyle/>
          <a:p>
            <a:pPr algn="ctr"/>
            <a:br>
              <a:rPr lang="en-US" dirty="0"/>
            </a:br>
            <a:r>
              <a:rPr lang="en-US" dirty="0"/>
              <a:t>The key to </a:t>
            </a:r>
            <a:r>
              <a:rPr lang="en-US" u="sng" dirty="0">
                <a:effectLst>
                  <a:glow rad="127000">
                    <a:srgbClr val="FF0000"/>
                  </a:glow>
                  <a:outerShdw blurRad="38100" dist="38100" dir="2700000" algn="tl">
                    <a:srgbClr val="000000">
                      <a:alpha val="43137"/>
                    </a:srgbClr>
                  </a:outerShdw>
                </a:effectLst>
              </a:rPr>
              <a:t>Victor</a:t>
            </a:r>
            <a:r>
              <a:rPr lang="en-US" dirty="0">
                <a:effectLst>
                  <a:glow rad="127000">
                    <a:srgbClr val="FF0000"/>
                  </a:glow>
                  <a:outerShdw blurRad="38100" dist="38100" dir="2700000" algn="tl">
                    <a:srgbClr val="000000">
                      <a:alpha val="43137"/>
                    </a:srgbClr>
                  </a:outerShdw>
                </a:effectLst>
              </a:rPr>
              <a:t>y</a:t>
            </a:r>
            <a:endParaRPr lang="en-US" dirty="0"/>
          </a:p>
          <a:p>
            <a:pPr algn="ctr"/>
            <a:endParaRPr lang="en-US" dirty="0"/>
          </a:p>
          <a:p>
            <a:pPr algn="ctr"/>
            <a:endParaRPr lang="en-US" dirty="0"/>
          </a:p>
          <a:p>
            <a:pPr algn="ctr"/>
            <a:endParaRPr lang="en-US" dirty="0"/>
          </a:p>
          <a:p>
            <a:pPr algn="ctr">
              <a:lnSpc>
                <a:spcPts val="3700"/>
              </a:lnSpc>
            </a:pPr>
            <a:r>
              <a:rPr lang="en-US" baseline="30000" dirty="0"/>
              <a:t>16</a:t>
            </a:r>
            <a:r>
              <a:rPr lang="en-US" dirty="0"/>
              <a:t> So I say, </a:t>
            </a:r>
            <a:r>
              <a:rPr lang="en-US" dirty="0">
                <a:effectLst>
                  <a:glow rad="127000">
                    <a:srgbClr val="FF0000"/>
                  </a:glow>
                  <a:outerShdw blurRad="38100" dist="38100" dir="2700000" algn="tl">
                    <a:srgbClr val="000000">
                      <a:alpha val="43137"/>
                    </a:srgbClr>
                  </a:outerShdw>
                </a:effectLst>
              </a:rPr>
              <a:t>live [walk] by the Spirit</a:t>
            </a:r>
            <a:r>
              <a:rPr lang="en-US" dirty="0"/>
              <a:t>, </a:t>
            </a:r>
          </a:p>
          <a:p>
            <a:pPr algn="ctr">
              <a:lnSpc>
                <a:spcPts val="3700"/>
              </a:lnSpc>
            </a:pPr>
            <a:r>
              <a:rPr lang="en-US" dirty="0"/>
              <a:t> and you will not gratify the desires of the sinful nature. </a:t>
            </a:r>
          </a:p>
        </p:txBody>
      </p:sp>
    </p:spTree>
    <p:extLst>
      <p:ext uri="{BB962C8B-B14F-4D97-AF65-F5344CB8AC3E}">
        <p14:creationId xmlns:p14="http://schemas.microsoft.com/office/powerpoint/2010/main" val="2059636556"/>
      </p:ext>
    </p:extLst>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a:blip r:embed="rId3" cstate="print"/>
          <a:srcRect/>
          <a:stretch>
            <a:fillRect/>
          </a:stretch>
        </p:blipFill>
        <p:spPr bwMode="auto">
          <a:xfrm>
            <a:off x="0" y="1941592"/>
            <a:ext cx="5328138" cy="4673741"/>
          </a:xfrm>
          <a:prstGeom prst="rect">
            <a:avLst/>
          </a:prstGeom>
          <a:noFill/>
          <a:ln w="9525">
            <a:noFill/>
            <a:miter lim="800000"/>
            <a:headEnd/>
            <a:tailEnd/>
          </a:ln>
          <a:effectLst/>
        </p:spPr>
      </p:pic>
      <p:pic>
        <p:nvPicPr>
          <p:cNvPr id="125956" name="Picture 4"/>
          <p:cNvPicPr>
            <a:picLocks noChangeAspect="1" noChangeArrowheads="1"/>
          </p:cNvPicPr>
          <p:nvPr/>
        </p:nvPicPr>
        <p:blipFill>
          <a:blip r:embed="rId4" cstate="print"/>
          <a:srcRect/>
          <a:stretch>
            <a:fillRect/>
          </a:stretch>
        </p:blipFill>
        <p:spPr bwMode="auto">
          <a:xfrm>
            <a:off x="7235482" y="1460882"/>
            <a:ext cx="4873566" cy="5397117"/>
          </a:xfrm>
          <a:prstGeom prst="rect">
            <a:avLst/>
          </a:prstGeom>
          <a:noFill/>
          <a:ln w="9525">
            <a:noFill/>
            <a:miter lim="800000"/>
            <a:headEnd/>
            <a:tailEnd/>
          </a:ln>
          <a:effectLst/>
        </p:spPr>
      </p:pic>
      <p:sp>
        <p:nvSpPr>
          <p:cNvPr id="9" name="Rectangle 8"/>
          <p:cNvSpPr/>
          <p:nvPr/>
        </p:nvSpPr>
        <p:spPr>
          <a:xfrm>
            <a:off x="5257799" y="4372842"/>
            <a:ext cx="5163207" cy="666750"/>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effectLst>
                  <a:glow rad="127000">
                    <a:schemeClr val="accent1">
                      <a:alpha val="0"/>
                    </a:schemeClr>
                  </a:glow>
                  <a:outerShdw blurRad="38100" dist="38100" dir="2700000" algn="tl">
                    <a:srgbClr val="000000">
                      <a:alpha val="43137"/>
                    </a:srgbClr>
                  </a:outerShdw>
                </a:effectLst>
              </a:rPr>
              <a:t>II. The Spirit  enables us to Overcome the </a:t>
            </a:r>
            <a:r>
              <a:rPr lang="en-US" dirty="0">
                <a:solidFill>
                  <a:srgbClr val="FF0000"/>
                </a:solidFill>
                <a:effectLst>
                  <a:glow rad="127000">
                    <a:schemeClr val="bg1"/>
                  </a:glow>
                  <a:outerShdw blurRad="38100" dist="38100" dir="2700000" algn="tl">
                    <a:srgbClr val="000000">
                      <a:alpha val="43137"/>
                    </a:srgbClr>
                  </a:outerShdw>
                </a:effectLst>
              </a:rPr>
              <a:t>Sinful</a:t>
            </a:r>
            <a:r>
              <a:rPr lang="en-US" dirty="0">
                <a:effectLst>
                  <a:glow rad="127000">
                    <a:schemeClr val="accent1">
                      <a:alpha val="0"/>
                    </a:schemeClr>
                  </a:glow>
                  <a:outerShdw blurRad="38100" dist="38100" dir="2700000" algn="tl">
                    <a:srgbClr val="000000">
                      <a:alpha val="43137"/>
                    </a:srgbClr>
                  </a:outerShdw>
                </a:effectLst>
              </a:rPr>
              <a:t> </a:t>
            </a:r>
            <a:r>
              <a:rPr lang="en-US" dirty="0">
                <a:solidFill>
                  <a:srgbClr val="FF0000"/>
                </a:solidFill>
                <a:effectLst>
                  <a:glow rad="127000">
                    <a:schemeClr val="bg1"/>
                  </a:glow>
                  <a:outerShdw blurRad="38100" dist="38100" dir="2700000" algn="tl">
                    <a:srgbClr val="000000">
                      <a:alpha val="43137"/>
                    </a:srgbClr>
                  </a:outerShdw>
                </a:effectLst>
              </a:rPr>
              <a:t>Nature</a:t>
            </a:r>
            <a:endParaRPr lang="en-US" dirty="0"/>
          </a:p>
        </p:txBody>
      </p:sp>
      <p:sp>
        <p:nvSpPr>
          <p:cNvPr id="3" name="Content Placeholder 2"/>
          <p:cNvSpPr>
            <a:spLocks noGrp="1"/>
          </p:cNvSpPr>
          <p:nvPr>
            <p:ph idx="1"/>
          </p:nvPr>
        </p:nvSpPr>
        <p:spPr>
          <a:xfrm>
            <a:off x="609600" y="1776053"/>
            <a:ext cx="10972800" cy="4525966"/>
          </a:xfrm>
        </p:spPr>
        <p:txBody>
          <a:bodyPr/>
          <a:lstStyle/>
          <a:p>
            <a:pPr marL="57150" indent="-57150" algn="ctr"/>
            <a:r>
              <a:rPr lang="en-US" dirty="0"/>
              <a:t>The </a:t>
            </a:r>
            <a:r>
              <a:rPr lang="en-US" u="sng" dirty="0">
                <a:effectLst>
                  <a:glow rad="127000">
                    <a:srgbClr val="FF0000"/>
                  </a:glow>
                  <a:outerShdw blurRad="38100" dist="38100" dir="2700000" algn="tl">
                    <a:srgbClr val="000000">
                      <a:alpha val="43137"/>
                    </a:srgbClr>
                  </a:outerShdw>
                </a:effectLst>
              </a:rPr>
              <a:t>Fact</a:t>
            </a:r>
            <a:r>
              <a:rPr lang="en-US" dirty="0">
                <a:effectLst>
                  <a:glow rad="127000">
                    <a:srgbClr val="FF0000"/>
                  </a:glow>
                  <a:outerShdw blurRad="38100" dist="38100" dir="2700000" algn="tl">
                    <a:srgbClr val="000000">
                      <a:alpha val="43137"/>
                    </a:srgbClr>
                  </a:outerShdw>
                </a:effectLst>
              </a:rPr>
              <a:t> </a:t>
            </a:r>
            <a:r>
              <a:rPr lang="en-US" dirty="0"/>
              <a:t>of Conflict</a:t>
            </a:r>
          </a:p>
          <a:p>
            <a:pPr marL="57150" indent="-57150" algn="ctr"/>
            <a:endParaRPr lang="en-US" dirty="0"/>
          </a:p>
          <a:p>
            <a:pPr algn="ctr"/>
            <a:endParaRPr lang="en-US" dirty="0"/>
          </a:p>
          <a:p>
            <a:pPr algn="ctr">
              <a:lnSpc>
                <a:spcPts val="3700"/>
              </a:lnSpc>
            </a:pPr>
            <a:br>
              <a:rPr lang="en-US" dirty="0"/>
            </a:br>
            <a:r>
              <a:rPr lang="en-US" dirty="0"/>
              <a:t> </a:t>
            </a:r>
            <a:r>
              <a:rPr lang="en-US" baseline="30000" dirty="0"/>
              <a:t>17</a:t>
            </a:r>
            <a:r>
              <a:rPr lang="en-US" dirty="0"/>
              <a:t> For the sinful nature desires what is contrary to the Spirit, and the Spirit what is contrary to the sinful nature. They are in conflict with each other, </a:t>
            </a:r>
            <a:br>
              <a:rPr lang="en-US" dirty="0"/>
            </a:br>
            <a:r>
              <a:rPr lang="en-US" dirty="0"/>
              <a:t>so that you do not do what you want. </a:t>
            </a:r>
          </a:p>
        </p:txBody>
      </p:sp>
    </p:spTree>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a:blip r:embed="rId3" cstate="print"/>
          <a:srcRect/>
          <a:stretch>
            <a:fillRect/>
          </a:stretch>
        </p:blipFill>
        <p:spPr bwMode="auto">
          <a:xfrm>
            <a:off x="0" y="1941592"/>
            <a:ext cx="5328138" cy="4673741"/>
          </a:xfrm>
          <a:prstGeom prst="rect">
            <a:avLst/>
          </a:prstGeom>
          <a:noFill/>
          <a:ln w="9525">
            <a:noFill/>
            <a:miter lim="800000"/>
            <a:headEnd/>
            <a:tailEnd/>
          </a:ln>
          <a:effectLst/>
        </p:spPr>
      </p:pic>
      <p:pic>
        <p:nvPicPr>
          <p:cNvPr id="125956" name="Picture 4"/>
          <p:cNvPicPr>
            <a:picLocks noChangeAspect="1" noChangeArrowheads="1"/>
          </p:cNvPicPr>
          <p:nvPr/>
        </p:nvPicPr>
        <p:blipFill>
          <a:blip r:embed="rId4" cstate="print"/>
          <a:srcRect/>
          <a:stretch>
            <a:fillRect/>
          </a:stretch>
        </p:blipFill>
        <p:spPr bwMode="auto">
          <a:xfrm>
            <a:off x="7235482" y="1460882"/>
            <a:ext cx="4873566" cy="5397117"/>
          </a:xfrm>
          <a:prstGeom prst="rect">
            <a:avLst/>
          </a:prstGeom>
          <a:noFill/>
          <a:ln w="9525">
            <a:noFill/>
            <a:miter lim="800000"/>
            <a:headEnd/>
            <a:tailEnd/>
          </a:ln>
          <a:effectLst/>
        </p:spPr>
      </p:pic>
      <p:sp>
        <p:nvSpPr>
          <p:cNvPr id="9" name="Rectangle 8"/>
          <p:cNvSpPr/>
          <p:nvPr/>
        </p:nvSpPr>
        <p:spPr>
          <a:xfrm>
            <a:off x="5257799" y="4352060"/>
            <a:ext cx="5163207" cy="666750"/>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433646" y="5203448"/>
            <a:ext cx="1934308" cy="786911"/>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effectLst>
                  <a:glow rad="127000">
                    <a:schemeClr val="accent1">
                      <a:alpha val="0"/>
                    </a:schemeClr>
                  </a:glow>
                  <a:outerShdw blurRad="38100" dist="38100" dir="2700000" algn="tl">
                    <a:srgbClr val="000000">
                      <a:alpha val="43137"/>
                    </a:srgbClr>
                  </a:outerShdw>
                </a:effectLst>
              </a:rPr>
              <a:t>II. The Spirit  enables us to Overcome the </a:t>
            </a:r>
            <a:r>
              <a:rPr lang="en-US" dirty="0">
                <a:solidFill>
                  <a:srgbClr val="FF0000"/>
                </a:solidFill>
                <a:effectLst>
                  <a:glow rad="127000">
                    <a:schemeClr val="bg1"/>
                  </a:glow>
                  <a:outerShdw blurRad="38100" dist="38100" dir="2700000" algn="tl">
                    <a:srgbClr val="000000">
                      <a:alpha val="43137"/>
                    </a:srgbClr>
                  </a:outerShdw>
                </a:effectLst>
              </a:rPr>
              <a:t>Sinful</a:t>
            </a:r>
            <a:r>
              <a:rPr lang="en-US" dirty="0">
                <a:effectLst>
                  <a:glow rad="127000">
                    <a:schemeClr val="accent1">
                      <a:alpha val="0"/>
                    </a:schemeClr>
                  </a:glow>
                  <a:outerShdw blurRad="38100" dist="38100" dir="2700000" algn="tl">
                    <a:srgbClr val="000000">
                      <a:alpha val="43137"/>
                    </a:srgbClr>
                  </a:outerShdw>
                </a:effectLst>
              </a:rPr>
              <a:t> </a:t>
            </a:r>
            <a:r>
              <a:rPr lang="en-US" dirty="0">
                <a:solidFill>
                  <a:srgbClr val="FF0000"/>
                </a:solidFill>
                <a:effectLst>
                  <a:glow rad="127000">
                    <a:schemeClr val="bg1"/>
                  </a:glow>
                  <a:outerShdw blurRad="38100" dist="38100" dir="2700000" algn="tl">
                    <a:srgbClr val="000000">
                      <a:alpha val="43137"/>
                    </a:srgbClr>
                  </a:outerShdw>
                </a:effectLst>
              </a:rPr>
              <a:t>Nature</a:t>
            </a:r>
            <a:endParaRPr lang="en-US" dirty="0"/>
          </a:p>
        </p:txBody>
      </p:sp>
      <p:sp>
        <p:nvSpPr>
          <p:cNvPr id="3" name="Content Placeholder 2"/>
          <p:cNvSpPr>
            <a:spLocks noGrp="1"/>
          </p:cNvSpPr>
          <p:nvPr>
            <p:ph idx="1"/>
          </p:nvPr>
        </p:nvSpPr>
        <p:spPr>
          <a:xfrm>
            <a:off x="609600" y="1776053"/>
            <a:ext cx="10972800" cy="4525966"/>
          </a:xfrm>
        </p:spPr>
        <p:txBody>
          <a:bodyPr/>
          <a:lstStyle/>
          <a:p>
            <a:pPr marL="57150" indent="-57150" algn="ctr"/>
            <a:r>
              <a:rPr lang="en-US" dirty="0"/>
              <a:t>The </a:t>
            </a:r>
            <a:r>
              <a:rPr lang="en-US" u="sng" dirty="0">
                <a:effectLst>
                  <a:glow rad="127000">
                    <a:srgbClr val="FF0000"/>
                  </a:glow>
                  <a:outerShdw blurRad="38100" dist="38100" dir="2700000" algn="tl">
                    <a:srgbClr val="000000">
                      <a:alpha val="43137"/>
                    </a:srgbClr>
                  </a:outerShdw>
                </a:effectLst>
              </a:rPr>
              <a:t>Fact</a:t>
            </a:r>
            <a:r>
              <a:rPr lang="en-US" dirty="0">
                <a:effectLst>
                  <a:glow rad="127000">
                    <a:srgbClr val="FF0000"/>
                  </a:glow>
                  <a:outerShdw blurRad="38100" dist="38100" dir="2700000" algn="tl">
                    <a:srgbClr val="000000">
                      <a:alpha val="43137"/>
                    </a:srgbClr>
                  </a:outerShdw>
                </a:effectLst>
              </a:rPr>
              <a:t> </a:t>
            </a:r>
            <a:r>
              <a:rPr lang="en-US" dirty="0">
                <a:effectLst>
                  <a:glow rad="127000">
                    <a:schemeClr val="bg1">
                      <a:alpha val="0"/>
                    </a:schemeClr>
                  </a:glow>
                  <a:outerShdw blurRad="38100" dist="38100" dir="2700000" algn="tl">
                    <a:srgbClr val="000000">
                      <a:alpha val="43137"/>
                    </a:srgbClr>
                  </a:outerShdw>
                </a:effectLst>
              </a:rPr>
              <a:t>of</a:t>
            </a:r>
            <a:r>
              <a:rPr lang="en-US" dirty="0">
                <a:solidFill>
                  <a:schemeClr val="bg1">
                    <a:alpha val="0"/>
                  </a:schemeClr>
                </a:solidFill>
                <a:effectLst>
                  <a:glow rad="127000">
                    <a:schemeClr val="bg1"/>
                  </a:glow>
                  <a:outerShdw blurRad="38100" dist="38100" dir="2700000" algn="tl">
                    <a:srgbClr val="000000">
                      <a:alpha val="43137"/>
                    </a:srgbClr>
                  </a:outerShdw>
                </a:effectLst>
              </a:rPr>
              <a:t> </a:t>
            </a:r>
            <a:r>
              <a:rPr lang="en-US" dirty="0"/>
              <a:t>Conflict</a:t>
            </a:r>
          </a:p>
          <a:p>
            <a:pPr marL="57150" indent="-57150" algn="ctr"/>
            <a:endParaRPr lang="en-US" dirty="0"/>
          </a:p>
          <a:p>
            <a:pPr algn="ctr"/>
            <a:endParaRPr lang="en-US" dirty="0"/>
          </a:p>
          <a:p>
            <a:pPr algn="ctr">
              <a:lnSpc>
                <a:spcPts val="3700"/>
              </a:lnSpc>
            </a:pPr>
            <a:br>
              <a:rPr lang="en-US" dirty="0"/>
            </a:br>
            <a:r>
              <a:rPr lang="en-US" dirty="0"/>
              <a:t> </a:t>
            </a:r>
            <a:r>
              <a:rPr lang="en-US" baseline="30000" dirty="0"/>
              <a:t>17</a:t>
            </a:r>
            <a:r>
              <a:rPr lang="en-US" dirty="0"/>
              <a:t> For the sinful nature desires what is contrary to the Spirit, and the Spirit what is contrary to the sinful nature. They are in conflict with each other, </a:t>
            </a:r>
            <a:br>
              <a:rPr lang="en-US" dirty="0"/>
            </a:br>
            <a:r>
              <a:rPr lang="en-US" dirty="0"/>
              <a:t>so that you do not do what you want. </a:t>
            </a:r>
          </a:p>
        </p:txBody>
      </p:sp>
      <p:sp>
        <p:nvSpPr>
          <p:cNvPr id="12" name="Right Arrow 11"/>
          <p:cNvSpPr/>
          <p:nvPr/>
        </p:nvSpPr>
        <p:spPr>
          <a:xfrm>
            <a:off x="3247698" y="2903974"/>
            <a:ext cx="2664371" cy="1256044"/>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10800000">
            <a:off x="6589985" y="2905650"/>
            <a:ext cx="2995447" cy="1256044"/>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Explosion 2 13"/>
          <p:cNvSpPr/>
          <p:nvPr/>
        </p:nvSpPr>
        <p:spPr>
          <a:xfrm>
            <a:off x="5573486" y="2853732"/>
            <a:ext cx="1276141" cy="1396722"/>
          </a:xfrm>
          <a:prstGeom prst="irregularSeal2">
            <a:avLst/>
          </a:prstGeom>
          <a:gradFill flip="none" rotWithShape="1">
            <a:gsLst>
              <a:gs pos="7000">
                <a:srgbClr val="FFFF00"/>
              </a:gs>
              <a:gs pos="47000">
                <a:srgbClr val="FF0000"/>
              </a:gs>
              <a:gs pos="100000">
                <a:srgbClr val="FF0000"/>
              </a:gs>
            </a:gsLst>
            <a:path path="circle">
              <a:fillToRect l="50000" t="50000" r="50000" b="50000"/>
            </a:path>
            <a:tileRect/>
          </a:gradFill>
          <a:ln>
            <a:solidFill>
              <a:schemeClr val="bg1"/>
            </a:solidFill>
          </a:ln>
          <a:effectLst>
            <a:outerShdw blurRad="50800" dist="101600" algn="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0762555"/>
      </p:ext>
    </p:extLst>
  </p:cSld>
  <p:clrMapOvr>
    <a:masterClrMapping/>
  </p:clrMapOvr>
  <p:transition>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a:blip r:embed="rId3" cstate="print"/>
          <a:srcRect/>
          <a:stretch>
            <a:fillRect/>
          </a:stretch>
        </p:blipFill>
        <p:spPr bwMode="auto">
          <a:xfrm>
            <a:off x="0" y="1941592"/>
            <a:ext cx="5328138" cy="4673741"/>
          </a:xfrm>
          <a:prstGeom prst="rect">
            <a:avLst/>
          </a:prstGeom>
          <a:noFill/>
          <a:ln w="9525">
            <a:noFill/>
            <a:miter lim="800000"/>
            <a:headEnd/>
            <a:tailEnd/>
          </a:ln>
          <a:effectLst/>
        </p:spPr>
      </p:pic>
      <p:pic>
        <p:nvPicPr>
          <p:cNvPr id="125956" name="Picture 4"/>
          <p:cNvPicPr>
            <a:picLocks noChangeAspect="1" noChangeArrowheads="1"/>
          </p:cNvPicPr>
          <p:nvPr/>
        </p:nvPicPr>
        <p:blipFill>
          <a:blip r:embed="rId4" cstate="print"/>
          <a:srcRect/>
          <a:stretch>
            <a:fillRect/>
          </a:stretch>
        </p:blipFill>
        <p:spPr bwMode="auto">
          <a:xfrm>
            <a:off x="7235482" y="1460882"/>
            <a:ext cx="4873566" cy="5397117"/>
          </a:xfrm>
          <a:prstGeom prst="rect">
            <a:avLst/>
          </a:prstGeom>
          <a:noFill/>
          <a:ln w="9525">
            <a:noFill/>
            <a:miter lim="800000"/>
            <a:headEnd/>
            <a:tailEnd/>
          </a:ln>
          <a:effectLst/>
        </p:spPr>
      </p:pic>
      <p:sp>
        <p:nvSpPr>
          <p:cNvPr id="9" name="Rectangle 8"/>
          <p:cNvSpPr/>
          <p:nvPr/>
        </p:nvSpPr>
        <p:spPr>
          <a:xfrm>
            <a:off x="5257799" y="4352060"/>
            <a:ext cx="5100145" cy="666750"/>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433646" y="5203448"/>
            <a:ext cx="1934308" cy="786911"/>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732820" y="5728051"/>
            <a:ext cx="6150768" cy="811827"/>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effectLst>
                  <a:glow rad="127000">
                    <a:schemeClr val="accent1">
                      <a:alpha val="0"/>
                    </a:schemeClr>
                  </a:glow>
                  <a:outerShdw blurRad="38100" dist="38100" dir="2700000" algn="tl">
                    <a:srgbClr val="000000">
                      <a:alpha val="43137"/>
                    </a:srgbClr>
                  </a:outerShdw>
                </a:effectLst>
              </a:rPr>
              <a:t>II. The Spirit  enables us to Overcome the </a:t>
            </a:r>
            <a:r>
              <a:rPr lang="en-US">
                <a:solidFill>
                  <a:srgbClr val="FF0000"/>
                </a:solidFill>
                <a:effectLst>
                  <a:glow rad="127000">
                    <a:schemeClr val="bg1"/>
                  </a:glow>
                  <a:outerShdw blurRad="38100" dist="38100" dir="2700000" algn="tl">
                    <a:srgbClr val="000000">
                      <a:alpha val="43137"/>
                    </a:srgbClr>
                  </a:outerShdw>
                </a:effectLst>
              </a:rPr>
              <a:t>Sinful</a:t>
            </a:r>
            <a:r>
              <a:rPr lang="en-US">
                <a:effectLst>
                  <a:glow rad="127000">
                    <a:schemeClr val="accent1">
                      <a:alpha val="0"/>
                    </a:schemeClr>
                  </a:glow>
                  <a:outerShdw blurRad="38100" dist="38100" dir="2700000" algn="tl">
                    <a:srgbClr val="000000">
                      <a:alpha val="43137"/>
                    </a:srgbClr>
                  </a:outerShdw>
                </a:effectLst>
              </a:rPr>
              <a:t> </a:t>
            </a:r>
            <a:r>
              <a:rPr lang="en-US">
                <a:solidFill>
                  <a:srgbClr val="FF0000"/>
                </a:solidFill>
                <a:effectLst>
                  <a:glow rad="127000">
                    <a:schemeClr val="bg1"/>
                  </a:glow>
                  <a:outerShdw blurRad="38100" dist="38100" dir="2700000" algn="tl">
                    <a:srgbClr val="000000">
                      <a:alpha val="43137"/>
                    </a:srgbClr>
                  </a:outerShdw>
                </a:effectLst>
              </a:rPr>
              <a:t>Nature</a:t>
            </a:r>
            <a:endParaRPr lang="en-US" dirty="0"/>
          </a:p>
        </p:txBody>
      </p:sp>
      <p:sp>
        <p:nvSpPr>
          <p:cNvPr id="3" name="Content Placeholder 2"/>
          <p:cNvSpPr>
            <a:spLocks noGrp="1"/>
          </p:cNvSpPr>
          <p:nvPr>
            <p:ph idx="1"/>
          </p:nvPr>
        </p:nvSpPr>
        <p:spPr>
          <a:xfrm>
            <a:off x="609600" y="1776053"/>
            <a:ext cx="10972800" cy="4525966"/>
          </a:xfrm>
        </p:spPr>
        <p:txBody>
          <a:bodyPr/>
          <a:lstStyle/>
          <a:p>
            <a:pPr marL="57150" indent="-57150" algn="ctr"/>
            <a:r>
              <a:rPr lang="en-US" dirty="0"/>
              <a:t>The </a:t>
            </a:r>
            <a:r>
              <a:rPr lang="en-US" u="sng" dirty="0">
                <a:effectLst>
                  <a:glow rad="127000">
                    <a:srgbClr val="FF0000"/>
                  </a:glow>
                  <a:outerShdw blurRad="38100" dist="38100" dir="2700000" algn="tl">
                    <a:srgbClr val="000000">
                      <a:alpha val="43137"/>
                    </a:srgbClr>
                  </a:outerShdw>
                </a:effectLst>
              </a:rPr>
              <a:t>Fact</a:t>
            </a:r>
            <a:r>
              <a:rPr lang="en-US" dirty="0">
                <a:effectLst>
                  <a:glow rad="127000">
                    <a:srgbClr val="FF0000"/>
                  </a:glow>
                  <a:outerShdw blurRad="38100" dist="38100" dir="2700000" algn="tl">
                    <a:srgbClr val="000000">
                      <a:alpha val="43137"/>
                    </a:srgbClr>
                  </a:outerShdw>
                </a:effectLst>
              </a:rPr>
              <a:t> </a:t>
            </a:r>
            <a:r>
              <a:rPr lang="en-US" dirty="0"/>
              <a:t>of Conflict</a:t>
            </a:r>
          </a:p>
          <a:p>
            <a:pPr marL="57150" indent="-57150" algn="ctr"/>
            <a:endParaRPr lang="en-US" dirty="0"/>
          </a:p>
          <a:p>
            <a:pPr algn="ctr"/>
            <a:endParaRPr lang="en-US" dirty="0"/>
          </a:p>
          <a:p>
            <a:pPr algn="ctr">
              <a:lnSpc>
                <a:spcPts val="3700"/>
              </a:lnSpc>
            </a:pPr>
            <a:br>
              <a:rPr lang="en-US" dirty="0"/>
            </a:br>
            <a:r>
              <a:rPr lang="en-US" dirty="0"/>
              <a:t> </a:t>
            </a:r>
            <a:r>
              <a:rPr lang="en-US" baseline="30000" dirty="0"/>
              <a:t>17</a:t>
            </a:r>
            <a:r>
              <a:rPr lang="en-US" dirty="0"/>
              <a:t> For the sinful nature desires what is contrary to the Spirit, and the Spirit what is contrary to the sinful nature. They are in conflict with each other, </a:t>
            </a:r>
            <a:br>
              <a:rPr lang="en-US" dirty="0"/>
            </a:br>
            <a:r>
              <a:rPr lang="en-US" dirty="0"/>
              <a:t>so that you do not do what you want. </a:t>
            </a:r>
          </a:p>
        </p:txBody>
      </p:sp>
      <p:sp>
        <p:nvSpPr>
          <p:cNvPr id="15" name="Right Arrow 11">
            <a:extLst>
              <a:ext uri="{FF2B5EF4-FFF2-40B4-BE49-F238E27FC236}">
                <a16:creationId xmlns:a16="http://schemas.microsoft.com/office/drawing/2014/main" id="{95D587AF-11A8-48A7-97DB-CF28F2E5C187}"/>
              </a:ext>
            </a:extLst>
          </p:cNvPr>
          <p:cNvSpPr/>
          <p:nvPr/>
        </p:nvSpPr>
        <p:spPr>
          <a:xfrm>
            <a:off x="3247698" y="2903974"/>
            <a:ext cx="2664371" cy="1256044"/>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2">
            <a:extLst>
              <a:ext uri="{FF2B5EF4-FFF2-40B4-BE49-F238E27FC236}">
                <a16:creationId xmlns:a16="http://schemas.microsoft.com/office/drawing/2014/main" id="{D9B68078-393E-4923-82FB-DBC9273EAD98}"/>
              </a:ext>
            </a:extLst>
          </p:cNvPr>
          <p:cNvSpPr/>
          <p:nvPr/>
        </p:nvSpPr>
        <p:spPr>
          <a:xfrm rot="10800000">
            <a:off x="6589985" y="2905650"/>
            <a:ext cx="2995447" cy="1256044"/>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Explosion 2 13">
            <a:extLst>
              <a:ext uri="{FF2B5EF4-FFF2-40B4-BE49-F238E27FC236}">
                <a16:creationId xmlns:a16="http://schemas.microsoft.com/office/drawing/2014/main" id="{C641BA91-75F1-4B85-97E1-396453824BDD}"/>
              </a:ext>
            </a:extLst>
          </p:cNvPr>
          <p:cNvSpPr/>
          <p:nvPr/>
        </p:nvSpPr>
        <p:spPr>
          <a:xfrm>
            <a:off x="5573486" y="2853732"/>
            <a:ext cx="1276141" cy="1396722"/>
          </a:xfrm>
          <a:prstGeom prst="irregularSeal2">
            <a:avLst/>
          </a:prstGeom>
          <a:gradFill flip="none" rotWithShape="1">
            <a:gsLst>
              <a:gs pos="7000">
                <a:srgbClr val="FFFF00"/>
              </a:gs>
              <a:gs pos="47000">
                <a:srgbClr val="FF0000"/>
              </a:gs>
              <a:gs pos="100000">
                <a:srgbClr val="FF0000"/>
              </a:gs>
            </a:gsLst>
            <a:path path="circle">
              <a:fillToRect l="50000" t="50000" r="50000" b="50000"/>
            </a:path>
            <a:tileRect/>
          </a:gradFill>
          <a:ln>
            <a:solidFill>
              <a:schemeClr val="bg1"/>
            </a:solidFill>
          </a:ln>
          <a:effectLst>
            <a:outerShdw blurRad="50800" dist="101600" algn="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3578680"/>
      </p:ext>
    </p:extLst>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2" cstate="print"/>
          <a:srcRect/>
          <a:stretch>
            <a:fillRect/>
          </a:stretch>
        </p:blipFill>
        <p:spPr bwMode="auto">
          <a:xfrm>
            <a:off x="2170907" y="422031"/>
            <a:ext cx="7799387" cy="744378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effectLst>
                  <a:glow rad="127000">
                    <a:schemeClr val="accent1">
                      <a:alpha val="0"/>
                    </a:schemeClr>
                  </a:glow>
                  <a:outerShdw blurRad="38100" dist="38100" dir="2700000" algn="tl">
                    <a:srgbClr val="000000">
                      <a:alpha val="43137"/>
                    </a:srgbClr>
                  </a:outerShdw>
                </a:effectLst>
              </a:rPr>
              <a:t>II. The Spirit  enables us to Overcome the </a:t>
            </a:r>
            <a:r>
              <a:rPr lang="en-US" dirty="0">
                <a:solidFill>
                  <a:srgbClr val="FF0000"/>
                </a:solidFill>
                <a:effectLst>
                  <a:glow rad="127000">
                    <a:schemeClr val="bg1"/>
                  </a:glow>
                  <a:outerShdw blurRad="38100" dist="38100" dir="2700000" algn="tl">
                    <a:srgbClr val="000000">
                      <a:alpha val="43137"/>
                    </a:srgbClr>
                  </a:outerShdw>
                </a:effectLst>
              </a:rPr>
              <a:t>Sinful</a:t>
            </a:r>
            <a:r>
              <a:rPr lang="en-US" dirty="0">
                <a:effectLst>
                  <a:glow rad="127000">
                    <a:schemeClr val="accent1">
                      <a:alpha val="0"/>
                    </a:schemeClr>
                  </a:glow>
                  <a:outerShdw blurRad="38100" dist="38100" dir="2700000" algn="tl">
                    <a:srgbClr val="000000">
                      <a:alpha val="43137"/>
                    </a:srgbClr>
                  </a:outerShdw>
                </a:effectLst>
              </a:rPr>
              <a:t> </a:t>
            </a:r>
            <a:r>
              <a:rPr lang="en-US" dirty="0">
                <a:solidFill>
                  <a:srgbClr val="FF0000"/>
                </a:solidFill>
                <a:effectLst>
                  <a:glow rad="127000">
                    <a:schemeClr val="bg1"/>
                  </a:glow>
                  <a:outerShdw blurRad="38100" dist="38100" dir="2700000" algn="tl">
                    <a:srgbClr val="000000">
                      <a:alpha val="43137"/>
                    </a:srgbClr>
                  </a:outerShdw>
                </a:effectLst>
              </a:rPr>
              <a:t>Nature</a:t>
            </a:r>
            <a:r>
              <a:rPr lang="en-US" dirty="0"/>
              <a:t> </a:t>
            </a:r>
          </a:p>
        </p:txBody>
      </p:sp>
      <p:sp>
        <p:nvSpPr>
          <p:cNvPr id="3" name="Content Placeholder 2"/>
          <p:cNvSpPr>
            <a:spLocks noGrp="1"/>
          </p:cNvSpPr>
          <p:nvPr>
            <p:ph idx="1"/>
          </p:nvPr>
        </p:nvSpPr>
        <p:spPr>
          <a:xfrm>
            <a:off x="609600" y="2015835"/>
            <a:ext cx="10972800" cy="4110333"/>
          </a:xfrm>
        </p:spPr>
        <p:txBody>
          <a:bodyPr/>
          <a:lstStyle/>
          <a:p>
            <a:pPr algn="ctr"/>
            <a:r>
              <a:rPr lang="en-US" dirty="0"/>
              <a:t>The </a:t>
            </a:r>
            <a:r>
              <a:rPr lang="en-US" u="sng" dirty="0">
                <a:effectLst>
                  <a:glow rad="127000">
                    <a:srgbClr val="FF0000"/>
                  </a:glow>
                  <a:outerShdw blurRad="38100" dist="38100" dir="2700000" algn="tl">
                    <a:srgbClr val="000000">
                      <a:alpha val="43137"/>
                    </a:srgbClr>
                  </a:outerShdw>
                </a:effectLst>
              </a:rPr>
              <a:t>Victory</a:t>
            </a:r>
            <a:r>
              <a:rPr lang="en-US" dirty="0"/>
              <a:t> Principle</a:t>
            </a:r>
          </a:p>
          <a:p>
            <a:r>
              <a:rPr lang="en-US" baseline="30000" dirty="0"/>
              <a:t>18</a:t>
            </a:r>
            <a:r>
              <a:rPr lang="en-US" dirty="0"/>
              <a:t> But if you are </a:t>
            </a:r>
            <a:r>
              <a:rPr lang="en-US" dirty="0">
                <a:effectLst>
                  <a:glow rad="127000">
                    <a:srgbClr val="FF0000"/>
                  </a:glow>
                  <a:outerShdw blurRad="38100" dist="38100" dir="2700000" algn="tl">
                    <a:srgbClr val="000000">
                      <a:alpha val="43137"/>
                    </a:srgbClr>
                  </a:outerShdw>
                </a:effectLst>
              </a:rPr>
              <a:t>led by the Spirit</a:t>
            </a:r>
            <a:r>
              <a:rPr lang="en-US" dirty="0"/>
              <a:t>, you are not under law. </a:t>
            </a:r>
          </a:p>
        </p:txBody>
      </p:sp>
    </p:spTree>
    <p:extLst>
      <p:ext uri="{BB962C8B-B14F-4D97-AF65-F5344CB8AC3E}">
        <p14:creationId xmlns:p14="http://schemas.microsoft.com/office/powerpoint/2010/main" val="1110510869"/>
      </p:ext>
    </p:extLst>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6CB96CE-5D00-462D-A309-63FC5BD06998}"/>
              </a:ext>
            </a:extLst>
          </p:cNvPr>
          <p:cNvPicPr>
            <a:picLocks noChangeAspect="1" noChangeArrowheads="1"/>
          </p:cNvPicPr>
          <p:nvPr/>
        </p:nvPicPr>
        <p:blipFill>
          <a:blip r:embed="rId2" cstate="print"/>
          <a:srcRect/>
          <a:stretch>
            <a:fillRect/>
          </a:stretch>
        </p:blipFill>
        <p:spPr bwMode="auto">
          <a:xfrm>
            <a:off x="2136271" y="428958"/>
            <a:ext cx="7799387" cy="7443788"/>
          </a:xfrm>
          <a:prstGeom prst="rect">
            <a:avLst/>
          </a:prstGeom>
          <a:noFill/>
          <a:ln w="9525">
            <a:noFill/>
            <a:miter lim="800000"/>
            <a:headEnd/>
            <a:tailEnd/>
          </a:ln>
          <a:effectLst/>
        </p:spPr>
      </p:pic>
      <p:pic>
        <p:nvPicPr>
          <p:cNvPr id="4" name="Picture 7"/>
          <p:cNvPicPr>
            <a:picLocks noChangeAspect="1" noChangeArrowheads="1"/>
          </p:cNvPicPr>
          <p:nvPr/>
        </p:nvPicPr>
        <p:blipFill>
          <a:blip r:embed="rId2" cstate="print"/>
          <a:srcRect/>
          <a:stretch>
            <a:fillRect/>
          </a:stretch>
        </p:blipFill>
        <p:spPr bwMode="auto">
          <a:xfrm>
            <a:off x="2170907" y="422031"/>
            <a:ext cx="7799387" cy="744378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effectLst>
                  <a:glow rad="127000">
                    <a:schemeClr val="accent1">
                      <a:alpha val="0"/>
                    </a:schemeClr>
                  </a:glow>
                  <a:outerShdw blurRad="38100" dist="38100" dir="2700000" algn="tl">
                    <a:srgbClr val="000000">
                      <a:alpha val="43137"/>
                    </a:srgbClr>
                  </a:outerShdw>
                </a:effectLst>
              </a:rPr>
              <a:t>II. The Spirit  enables us to Overcome the </a:t>
            </a:r>
            <a:r>
              <a:rPr lang="en-US" dirty="0">
                <a:solidFill>
                  <a:srgbClr val="FF0000"/>
                </a:solidFill>
                <a:effectLst>
                  <a:glow rad="127000">
                    <a:schemeClr val="bg1"/>
                  </a:glow>
                  <a:outerShdw blurRad="38100" dist="38100" dir="2700000" algn="tl">
                    <a:srgbClr val="000000">
                      <a:alpha val="43137"/>
                    </a:srgbClr>
                  </a:outerShdw>
                </a:effectLst>
              </a:rPr>
              <a:t>Sinful</a:t>
            </a:r>
            <a:r>
              <a:rPr lang="en-US" dirty="0">
                <a:effectLst>
                  <a:glow rad="127000">
                    <a:schemeClr val="accent1">
                      <a:alpha val="0"/>
                    </a:schemeClr>
                  </a:glow>
                  <a:outerShdw blurRad="38100" dist="38100" dir="2700000" algn="tl">
                    <a:srgbClr val="000000">
                      <a:alpha val="43137"/>
                    </a:srgbClr>
                  </a:outerShdw>
                </a:effectLst>
              </a:rPr>
              <a:t> </a:t>
            </a:r>
            <a:r>
              <a:rPr lang="en-US" dirty="0">
                <a:solidFill>
                  <a:srgbClr val="FF0000"/>
                </a:solidFill>
                <a:effectLst>
                  <a:glow rad="127000">
                    <a:schemeClr val="bg1"/>
                  </a:glow>
                  <a:outerShdw blurRad="38100" dist="38100" dir="2700000" algn="tl">
                    <a:srgbClr val="000000">
                      <a:alpha val="43137"/>
                    </a:srgbClr>
                  </a:outerShdw>
                </a:effectLst>
              </a:rPr>
              <a:t>Nature</a:t>
            </a:r>
            <a:r>
              <a:rPr lang="en-US" dirty="0"/>
              <a:t> </a:t>
            </a:r>
          </a:p>
        </p:txBody>
      </p:sp>
      <p:sp>
        <p:nvSpPr>
          <p:cNvPr id="3" name="Content Placeholder 2"/>
          <p:cNvSpPr>
            <a:spLocks noGrp="1"/>
          </p:cNvSpPr>
          <p:nvPr>
            <p:ph idx="1"/>
          </p:nvPr>
        </p:nvSpPr>
        <p:spPr>
          <a:xfrm>
            <a:off x="609600" y="2015835"/>
            <a:ext cx="10972800" cy="4110333"/>
          </a:xfrm>
        </p:spPr>
        <p:txBody>
          <a:bodyPr/>
          <a:lstStyle/>
          <a:p>
            <a:pPr algn="ctr"/>
            <a:r>
              <a:rPr lang="en-US" dirty="0"/>
              <a:t>The </a:t>
            </a:r>
            <a:r>
              <a:rPr lang="en-US" u="sng" dirty="0">
                <a:effectLst>
                  <a:glow rad="127000">
                    <a:srgbClr val="FF0000"/>
                  </a:glow>
                  <a:outerShdw blurRad="38100" dist="38100" dir="2700000" algn="tl">
                    <a:srgbClr val="000000">
                      <a:alpha val="43137"/>
                    </a:srgbClr>
                  </a:outerShdw>
                </a:effectLst>
              </a:rPr>
              <a:t>Victory</a:t>
            </a:r>
            <a:r>
              <a:rPr lang="en-US" dirty="0"/>
              <a:t> Principle</a:t>
            </a:r>
          </a:p>
          <a:p>
            <a:r>
              <a:rPr lang="en-US" baseline="30000" dirty="0"/>
              <a:t>18</a:t>
            </a:r>
            <a:r>
              <a:rPr lang="en-US" dirty="0"/>
              <a:t> But if you are </a:t>
            </a:r>
            <a:r>
              <a:rPr lang="en-US" dirty="0">
                <a:effectLst>
                  <a:glow rad="127000">
                    <a:srgbClr val="FF0000"/>
                  </a:glow>
                  <a:outerShdw blurRad="38100" dist="38100" dir="2700000" algn="tl">
                    <a:srgbClr val="000000">
                      <a:alpha val="43137"/>
                    </a:srgbClr>
                  </a:outerShdw>
                </a:effectLst>
              </a:rPr>
              <a:t>led by the Spirit</a:t>
            </a:r>
            <a:r>
              <a:rPr lang="en-US" dirty="0"/>
              <a:t>, you are not under law. </a:t>
            </a:r>
          </a:p>
        </p:txBody>
      </p:sp>
      <p:pic>
        <p:nvPicPr>
          <p:cNvPr id="6" name="Picture 4">
            <a:extLst>
              <a:ext uri="{FF2B5EF4-FFF2-40B4-BE49-F238E27FC236}">
                <a16:creationId xmlns:a16="http://schemas.microsoft.com/office/drawing/2014/main" id="{0728E8EC-73F6-46F8-A842-FD6D6E8378B5}"/>
              </a:ext>
            </a:extLst>
          </p:cNvPr>
          <p:cNvPicPr>
            <a:picLocks noChangeAspect="1" noChangeArrowheads="1"/>
          </p:cNvPicPr>
          <p:nvPr/>
        </p:nvPicPr>
        <p:blipFill>
          <a:blip r:embed="rId3" cstate="print"/>
          <a:srcRect/>
          <a:stretch>
            <a:fillRect/>
          </a:stretch>
        </p:blipFill>
        <p:spPr bwMode="auto">
          <a:xfrm>
            <a:off x="9020908" y="3346249"/>
            <a:ext cx="3171092" cy="3511752"/>
          </a:xfrm>
          <a:prstGeom prst="rect">
            <a:avLst/>
          </a:prstGeom>
          <a:noFill/>
          <a:ln w="9525">
            <a:noFill/>
            <a:miter lim="800000"/>
            <a:headEnd/>
            <a:tailEnd/>
          </a:ln>
          <a:effectLst/>
        </p:spPr>
      </p:pic>
      <p:pic>
        <p:nvPicPr>
          <p:cNvPr id="7" name="Picture 7">
            <a:extLst>
              <a:ext uri="{FF2B5EF4-FFF2-40B4-BE49-F238E27FC236}">
                <a16:creationId xmlns:a16="http://schemas.microsoft.com/office/drawing/2014/main" id="{4888C95F-A641-454B-9C94-9DE054D9EB94}"/>
              </a:ext>
            </a:extLst>
          </p:cNvPr>
          <p:cNvPicPr>
            <a:picLocks noChangeAspect="1" noChangeArrowheads="1"/>
          </p:cNvPicPr>
          <p:nvPr/>
        </p:nvPicPr>
        <p:blipFill>
          <a:blip r:embed="rId2" cstate="print"/>
          <a:srcRect/>
          <a:stretch>
            <a:fillRect/>
          </a:stretch>
        </p:blipFill>
        <p:spPr bwMode="auto">
          <a:xfrm>
            <a:off x="2198616" y="491303"/>
            <a:ext cx="7799387" cy="7443788"/>
          </a:xfrm>
          <a:prstGeom prst="rect">
            <a:avLst/>
          </a:prstGeom>
          <a:noFill/>
          <a:ln w="9525">
            <a:noFill/>
            <a:miter lim="800000"/>
            <a:headEnd/>
            <a:tailEnd/>
          </a:ln>
          <a:effectLst/>
        </p:spPr>
      </p:pic>
      <p:pic>
        <p:nvPicPr>
          <p:cNvPr id="5" name="Picture 5">
            <a:extLst>
              <a:ext uri="{FF2B5EF4-FFF2-40B4-BE49-F238E27FC236}">
                <a16:creationId xmlns:a16="http://schemas.microsoft.com/office/drawing/2014/main" id="{4BB624DA-D9E8-42B9-A68C-E448B8311FDD}"/>
              </a:ext>
            </a:extLst>
          </p:cNvPr>
          <p:cNvPicPr>
            <a:picLocks noChangeAspect="1" noChangeArrowheads="1"/>
          </p:cNvPicPr>
          <p:nvPr/>
        </p:nvPicPr>
        <p:blipFill>
          <a:blip r:embed="rId4" cstate="print"/>
          <a:srcRect/>
          <a:stretch>
            <a:fillRect/>
          </a:stretch>
        </p:blipFill>
        <p:spPr bwMode="auto">
          <a:xfrm>
            <a:off x="3481754" y="4935978"/>
            <a:ext cx="5644661" cy="1762125"/>
          </a:xfrm>
          <a:prstGeom prst="rect">
            <a:avLst/>
          </a:prstGeom>
          <a:noFill/>
          <a:ln w="9525">
            <a:noFill/>
            <a:miter lim="800000"/>
            <a:headEnd/>
            <a:tailEnd/>
          </a:ln>
          <a:effectLst/>
        </p:spPr>
      </p:pic>
    </p:spTree>
    <p:extLst>
      <p:ext uri="{BB962C8B-B14F-4D97-AF65-F5344CB8AC3E}">
        <p14:creationId xmlns:p14="http://schemas.microsoft.com/office/powerpoint/2010/main" val="3264522059"/>
      </p:ext>
    </p:extLst>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lum bright="-18000" contrast="-23000"/>
          </a:blip>
          <a:srcRect/>
          <a:stretch>
            <a:fillRect/>
          </a:stretch>
        </p:blipFill>
        <p:spPr bwMode="auto">
          <a:xfrm>
            <a:off x="0" y="1747912"/>
            <a:ext cx="6161649" cy="540488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The </a:t>
            </a:r>
            <a:r>
              <a:rPr lang="en-US" u="sng" dirty="0">
                <a:solidFill>
                  <a:srgbClr val="FF0000"/>
                </a:solidFill>
                <a:effectLst>
                  <a:glow rad="127000">
                    <a:schemeClr val="bg1"/>
                  </a:glow>
                  <a:outerShdw blurRad="38100" dist="38100" dir="2700000" algn="tl">
                    <a:srgbClr val="000000">
                      <a:alpha val="43137"/>
                    </a:srgbClr>
                  </a:outerShdw>
                </a:effectLst>
              </a:rPr>
              <a:t>Acts</a:t>
            </a:r>
            <a:r>
              <a:rPr lang="en-US" dirty="0">
                <a:solidFill>
                  <a:srgbClr val="FF0000"/>
                </a:solidFill>
                <a:effectLst>
                  <a:glow rad="127000">
                    <a:schemeClr val="bg1"/>
                  </a:glow>
                  <a:outerShdw blurRad="38100" dist="38100" dir="2700000" algn="tl">
                    <a:srgbClr val="000000">
                      <a:alpha val="43137"/>
                    </a:srgbClr>
                  </a:outerShdw>
                </a:effectLst>
              </a:rPr>
              <a:t> </a:t>
            </a:r>
            <a:r>
              <a:rPr lang="en-US" dirty="0"/>
              <a:t>of the Sinful Nature</a:t>
            </a:r>
          </a:p>
        </p:txBody>
      </p:sp>
      <p:sp>
        <p:nvSpPr>
          <p:cNvPr id="3" name="Content Placeholder 2"/>
          <p:cNvSpPr>
            <a:spLocks noGrp="1"/>
          </p:cNvSpPr>
          <p:nvPr>
            <p:ph idx="1"/>
          </p:nvPr>
        </p:nvSpPr>
        <p:spPr/>
        <p:txBody>
          <a:bodyPr/>
          <a:lstStyle/>
          <a:p>
            <a:pPr marL="341313" indent="-3175"/>
            <a:r>
              <a:rPr lang="en-US" baseline="30000" dirty="0"/>
              <a:t>19</a:t>
            </a:r>
            <a:r>
              <a:rPr lang="en-US" dirty="0"/>
              <a:t> ... are obvious:</a:t>
            </a:r>
          </a:p>
        </p:txBody>
      </p:sp>
    </p:spTree>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Acts of the Sinful Nature</a:t>
            </a:r>
          </a:p>
        </p:txBody>
      </p:sp>
      <p:sp>
        <p:nvSpPr>
          <p:cNvPr id="3" name="Content Placeholder 2"/>
          <p:cNvSpPr>
            <a:spLocks noGrp="1"/>
          </p:cNvSpPr>
          <p:nvPr>
            <p:ph idx="1"/>
          </p:nvPr>
        </p:nvSpPr>
        <p:spPr/>
        <p:txBody>
          <a:bodyPr/>
          <a:lstStyle/>
          <a:p>
            <a:pPr marL="341313" indent="-3175"/>
            <a:r>
              <a:rPr lang="en-US" baseline="30000" dirty="0"/>
              <a:t>19</a:t>
            </a:r>
            <a:r>
              <a:rPr lang="en-US" dirty="0"/>
              <a:t> ... are obvious: </a:t>
            </a:r>
            <a:r>
              <a:rPr lang="en-US" u="sng" dirty="0">
                <a:effectLst>
                  <a:glow rad="127000">
                    <a:srgbClr val="FF0000"/>
                  </a:glow>
                  <a:outerShdw blurRad="38100" dist="38100" dir="2700000" algn="tl">
                    <a:srgbClr val="000000">
                      <a:alpha val="43137"/>
                    </a:srgbClr>
                  </a:outerShdw>
                </a:effectLst>
              </a:rPr>
              <a:t>sexual immorality</a:t>
            </a:r>
            <a:r>
              <a:rPr lang="en-US" dirty="0"/>
              <a:t>, </a:t>
            </a:r>
          </a:p>
        </p:txBody>
      </p:sp>
      <p:pic>
        <p:nvPicPr>
          <p:cNvPr id="5" name="Picture 2"/>
          <p:cNvPicPr>
            <a:picLocks noChangeAspect="1" noChangeArrowheads="1"/>
          </p:cNvPicPr>
          <p:nvPr/>
        </p:nvPicPr>
        <p:blipFill>
          <a:blip r:embed="rId2" cstate="print">
            <a:lum bright="-18000" contrast="-23000"/>
          </a:blip>
          <a:srcRect/>
          <a:stretch>
            <a:fillRect/>
          </a:stretch>
        </p:blipFill>
        <p:spPr bwMode="auto">
          <a:xfrm>
            <a:off x="0" y="1747912"/>
            <a:ext cx="6161649" cy="5404881"/>
          </a:xfrm>
          <a:prstGeom prst="rect">
            <a:avLst/>
          </a:prstGeom>
          <a:noFill/>
          <a:ln w="9525">
            <a:noFill/>
            <a:miter lim="800000"/>
            <a:headEnd/>
            <a:tailEnd/>
          </a:ln>
          <a:effectLst/>
        </p:spPr>
      </p:pic>
    </p:spTree>
  </p:cSld>
  <p:clrMapOvr>
    <a:masterClrMapping/>
  </p:clrMapOvr>
  <p:transition>
    <p:randomBa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lum bright="-18000" contrast="-23000"/>
          </a:blip>
          <a:srcRect/>
          <a:stretch>
            <a:fillRect/>
          </a:stretch>
        </p:blipFill>
        <p:spPr bwMode="auto">
          <a:xfrm>
            <a:off x="0" y="1747912"/>
            <a:ext cx="6161649" cy="540488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The Acts of the Sinful Nature</a:t>
            </a:r>
          </a:p>
        </p:txBody>
      </p:sp>
      <p:sp>
        <p:nvSpPr>
          <p:cNvPr id="3" name="Content Placeholder 2"/>
          <p:cNvSpPr>
            <a:spLocks noGrp="1"/>
          </p:cNvSpPr>
          <p:nvPr>
            <p:ph idx="1"/>
          </p:nvPr>
        </p:nvSpPr>
        <p:spPr/>
        <p:txBody>
          <a:bodyPr/>
          <a:lstStyle/>
          <a:p>
            <a:pPr marL="341313" indent="-3175"/>
            <a:r>
              <a:rPr lang="en-US" baseline="30000" dirty="0"/>
              <a:t>19</a:t>
            </a:r>
            <a:r>
              <a:rPr lang="en-US" dirty="0"/>
              <a:t> ... are obvious: sexual immorality, </a:t>
            </a:r>
            <a:r>
              <a:rPr lang="en-US" dirty="0">
                <a:effectLst>
                  <a:glow rad="127000">
                    <a:srgbClr val="FF0000"/>
                  </a:glow>
                  <a:outerShdw blurRad="38100" dist="38100" dir="2700000" algn="tl">
                    <a:srgbClr val="000000">
                      <a:alpha val="43137"/>
                    </a:srgbClr>
                  </a:outerShdw>
                </a:effectLst>
              </a:rPr>
              <a:t>impurity</a:t>
            </a:r>
          </a:p>
        </p:txBody>
      </p:sp>
    </p:spTree>
  </p:cSld>
  <p:clrMapOvr>
    <a:masterClrMapping/>
  </p:clrMapOvr>
  <p:transition>
    <p:randomBa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lum bright="-18000" contrast="-23000"/>
          </a:blip>
          <a:srcRect/>
          <a:stretch>
            <a:fillRect/>
          </a:stretch>
        </p:blipFill>
        <p:spPr bwMode="auto">
          <a:xfrm>
            <a:off x="0" y="1747912"/>
            <a:ext cx="6161649" cy="540488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The Acts of the Sinful Nature</a:t>
            </a:r>
          </a:p>
        </p:txBody>
      </p:sp>
      <p:sp>
        <p:nvSpPr>
          <p:cNvPr id="3" name="Content Placeholder 2"/>
          <p:cNvSpPr>
            <a:spLocks noGrp="1"/>
          </p:cNvSpPr>
          <p:nvPr>
            <p:ph idx="1"/>
          </p:nvPr>
        </p:nvSpPr>
        <p:spPr/>
        <p:txBody>
          <a:bodyPr/>
          <a:lstStyle/>
          <a:p>
            <a:pPr marL="341313" indent="-3175"/>
            <a:r>
              <a:rPr lang="en-US" baseline="30000" dirty="0"/>
              <a:t>19</a:t>
            </a:r>
            <a:r>
              <a:rPr lang="en-US" dirty="0"/>
              <a:t> ... are obvious: sexual immorality, impurity and </a:t>
            </a:r>
            <a:r>
              <a:rPr lang="en-US" dirty="0">
                <a:effectLst>
                  <a:glow rad="127000">
                    <a:srgbClr val="FF0000"/>
                  </a:glow>
                  <a:outerShdw blurRad="38100" dist="38100" dir="2700000" algn="tl">
                    <a:srgbClr val="000000">
                      <a:alpha val="43137"/>
                    </a:srgbClr>
                  </a:outerShdw>
                </a:effectLst>
              </a:rPr>
              <a:t>debauchery</a:t>
            </a:r>
            <a:r>
              <a:rPr lang="en-US" dirty="0"/>
              <a:t>;  </a:t>
            </a:r>
          </a:p>
        </p:txBody>
      </p:sp>
    </p:spTree>
  </p:cSld>
  <p:clrMapOvr>
    <a:masterClrMapping/>
  </p:clrMapOvr>
  <p:transition>
    <p:randomBa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left off last week with</a:t>
            </a:r>
          </a:p>
        </p:txBody>
      </p:sp>
      <p:sp>
        <p:nvSpPr>
          <p:cNvPr id="3" name="Content Placeholder 2"/>
          <p:cNvSpPr>
            <a:spLocks noGrp="1"/>
          </p:cNvSpPr>
          <p:nvPr>
            <p:ph idx="1"/>
          </p:nvPr>
        </p:nvSpPr>
        <p:spPr>
          <a:xfrm>
            <a:off x="609600" y="1600203"/>
            <a:ext cx="4701988" cy="4525966"/>
          </a:xfrm>
        </p:spPr>
        <p:txBody>
          <a:bodyPr/>
          <a:lstStyle/>
          <a:p>
            <a:pPr marL="0" indent="0"/>
            <a:r>
              <a:rPr lang="en-US" dirty="0"/>
              <a:t>It is for freedom that Christ has set us </a:t>
            </a:r>
            <a:r>
              <a:rPr lang="en-US" dirty="0">
                <a:effectLst>
                  <a:glow rad="127000">
                    <a:srgbClr val="FF0000"/>
                  </a:glow>
                  <a:outerShdw blurRad="38100" dist="38100" dir="2700000" algn="tl">
                    <a:srgbClr val="000000">
                      <a:alpha val="43137"/>
                    </a:srgbClr>
                  </a:outerShdw>
                </a:effectLst>
              </a:rPr>
              <a:t>free</a:t>
            </a:r>
            <a:r>
              <a:rPr lang="en-US" dirty="0"/>
              <a:t>.  (Gal 5:1-12)</a:t>
            </a:r>
          </a:p>
        </p:txBody>
      </p:sp>
      <p:pic>
        <p:nvPicPr>
          <p:cNvPr id="4" name="Picture 2" descr="File:Harry Houdini.jpg"/>
          <p:cNvPicPr>
            <a:picLocks noChangeAspect="1" noChangeArrowheads="1"/>
          </p:cNvPicPr>
          <p:nvPr/>
        </p:nvPicPr>
        <p:blipFill>
          <a:blip r:embed="rId2" cstate="print"/>
          <a:srcRect/>
          <a:stretch>
            <a:fillRect/>
          </a:stretch>
        </p:blipFill>
        <p:spPr bwMode="auto">
          <a:xfrm>
            <a:off x="6000263" y="2719756"/>
            <a:ext cx="4290065" cy="3622571"/>
          </a:xfrm>
          <a:prstGeom prst="rect">
            <a:avLst/>
          </a:prstGeom>
          <a:noFill/>
          <a:ln w="57150">
            <a:solidFill>
              <a:schemeClr val="tx1"/>
            </a:solidFill>
          </a:ln>
          <a:effectLst>
            <a:outerShdw blurRad="50800" dist="101600" dir="2700000" algn="tl" rotWithShape="0">
              <a:prstClr val="black">
                <a:alpha val="40000"/>
              </a:prstClr>
            </a:outerShdw>
          </a:effectLst>
        </p:spPr>
      </p:pic>
    </p:spTree>
    <p:extLst>
      <p:ext uri="{BB962C8B-B14F-4D97-AF65-F5344CB8AC3E}">
        <p14:creationId xmlns:p14="http://schemas.microsoft.com/office/powerpoint/2010/main" val="1981971555"/>
      </p:ext>
    </p:extLst>
  </p:cSld>
  <p:clrMapOvr>
    <a:masterClrMapping/>
  </p:clrMapOvr>
  <p:transition>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lum bright="-18000" contrast="-23000"/>
          </a:blip>
          <a:srcRect/>
          <a:stretch>
            <a:fillRect/>
          </a:stretch>
        </p:blipFill>
        <p:spPr bwMode="auto">
          <a:xfrm>
            <a:off x="0" y="1747912"/>
            <a:ext cx="6161649" cy="540488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The Acts of the Sinful Nature</a:t>
            </a:r>
          </a:p>
        </p:txBody>
      </p:sp>
      <p:sp>
        <p:nvSpPr>
          <p:cNvPr id="3" name="Content Placeholder 2"/>
          <p:cNvSpPr>
            <a:spLocks noGrp="1"/>
          </p:cNvSpPr>
          <p:nvPr>
            <p:ph idx="1"/>
          </p:nvPr>
        </p:nvSpPr>
        <p:spPr/>
        <p:txBody>
          <a:bodyPr/>
          <a:lstStyle/>
          <a:p>
            <a:pPr marL="341313" indent="-3175"/>
            <a:r>
              <a:rPr lang="en-US" baseline="30000" dirty="0"/>
              <a:t>19</a:t>
            </a:r>
            <a:r>
              <a:rPr lang="en-US" dirty="0"/>
              <a:t> ... are obvious: sexual immorality, impurity and debauchery;  </a:t>
            </a:r>
            <a:r>
              <a:rPr lang="en-US" baseline="30000" dirty="0"/>
              <a:t>20</a:t>
            </a:r>
            <a:r>
              <a:rPr lang="en-US" dirty="0"/>
              <a:t> </a:t>
            </a:r>
            <a:r>
              <a:rPr lang="en-US" dirty="0">
                <a:effectLst>
                  <a:glow rad="127000">
                    <a:srgbClr val="FF0000"/>
                  </a:glow>
                  <a:outerShdw blurRad="38100" dist="38100" dir="2700000" algn="tl">
                    <a:srgbClr val="000000">
                      <a:alpha val="43137"/>
                    </a:srgbClr>
                  </a:outerShdw>
                </a:effectLst>
              </a:rPr>
              <a:t>idolatry</a:t>
            </a:r>
          </a:p>
        </p:txBody>
      </p:sp>
    </p:spTree>
  </p:cSld>
  <p:clrMapOvr>
    <a:masterClrMapping/>
  </p:clrMapOvr>
  <p:transition>
    <p:randomBa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lum bright="-18000" contrast="-23000"/>
          </a:blip>
          <a:srcRect/>
          <a:stretch>
            <a:fillRect/>
          </a:stretch>
        </p:blipFill>
        <p:spPr bwMode="auto">
          <a:xfrm>
            <a:off x="0" y="1747912"/>
            <a:ext cx="6161649" cy="540488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The Acts of the Sinful Nature</a:t>
            </a:r>
          </a:p>
        </p:txBody>
      </p:sp>
      <p:sp>
        <p:nvSpPr>
          <p:cNvPr id="3" name="Content Placeholder 2"/>
          <p:cNvSpPr>
            <a:spLocks noGrp="1"/>
          </p:cNvSpPr>
          <p:nvPr>
            <p:ph idx="1"/>
          </p:nvPr>
        </p:nvSpPr>
        <p:spPr/>
        <p:txBody>
          <a:bodyPr/>
          <a:lstStyle/>
          <a:p>
            <a:pPr marL="341313" indent="-3175"/>
            <a:r>
              <a:rPr lang="en-US" baseline="30000" dirty="0"/>
              <a:t>19</a:t>
            </a:r>
            <a:r>
              <a:rPr lang="en-US" dirty="0"/>
              <a:t> ... are obvious: sexual immorality, impurity and debauchery;  </a:t>
            </a:r>
            <a:r>
              <a:rPr lang="en-US" baseline="30000" dirty="0"/>
              <a:t>20</a:t>
            </a:r>
            <a:r>
              <a:rPr lang="en-US" dirty="0"/>
              <a:t> idolatry and </a:t>
            </a:r>
            <a:r>
              <a:rPr lang="en-US" dirty="0">
                <a:effectLst>
                  <a:glow rad="127000">
                    <a:srgbClr val="FF0000"/>
                  </a:glow>
                  <a:outerShdw blurRad="38100" dist="38100" dir="2700000" algn="tl">
                    <a:srgbClr val="000000">
                      <a:alpha val="43137"/>
                    </a:srgbClr>
                  </a:outerShdw>
                </a:effectLst>
              </a:rPr>
              <a:t>witchcraft</a:t>
            </a:r>
            <a:r>
              <a:rPr lang="en-US" dirty="0"/>
              <a:t>; </a:t>
            </a:r>
          </a:p>
        </p:txBody>
      </p:sp>
    </p:spTree>
  </p:cSld>
  <p:clrMapOvr>
    <a:masterClrMapping/>
  </p:clrMapOvr>
  <p:transition>
    <p:randomBa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lum bright="-18000" contrast="-23000"/>
          </a:blip>
          <a:srcRect/>
          <a:stretch>
            <a:fillRect/>
          </a:stretch>
        </p:blipFill>
        <p:spPr bwMode="auto">
          <a:xfrm>
            <a:off x="0" y="1747912"/>
            <a:ext cx="6161649" cy="540488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The Acts of the Sinful Nature</a:t>
            </a:r>
          </a:p>
        </p:txBody>
      </p:sp>
      <p:sp>
        <p:nvSpPr>
          <p:cNvPr id="3" name="Content Placeholder 2"/>
          <p:cNvSpPr>
            <a:spLocks noGrp="1"/>
          </p:cNvSpPr>
          <p:nvPr>
            <p:ph idx="1"/>
          </p:nvPr>
        </p:nvSpPr>
        <p:spPr/>
        <p:txBody>
          <a:bodyPr/>
          <a:lstStyle/>
          <a:p>
            <a:pPr marL="341313" indent="-3175"/>
            <a:r>
              <a:rPr lang="en-US" baseline="30000" dirty="0"/>
              <a:t>19</a:t>
            </a:r>
            <a:r>
              <a:rPr lang="en-US" dirty="0"/>
              <a:t> ... are obvious: sexual immorality, impurity and debauchery;  </a:t>
            </a:r>
            <a:r>
              <a:rPr lang="en-US" baseline="30000" dirty="0"/>
              <a:t>20</a:t>
            </a:r>
            <a:r>
              <a:rPr lang="en-US" dirty="0"/>
              <a:t> idolatry and witchcraft; </a:t>
            </a:r>
            <a:r>
              <a:rPr lang="en-US" dirty="0">
                <a:effectLst>
                  <a:glow rad="127000">
                    <a:srgbClr val="FF0000"/>
                  </a:glow>
                  <a:outerShdw blurRad="38100" dist="38100" dir="2700000" algn="tl">
                    <a:srgbClr val="000000">
                      <a:alpha val="43137"/>
                    </a:srgbClr>
                  </a:outerShdw>
                </a:effectLst>
              </a:rPr>
              <a:t>hatred</a:t>
            </a:r>
            <a:r>
              <a:rPr lang="en-US" dirty="0"/>
              <a:t>, </a:t>
            </a:r>
          </a:p>
        </p:txBody>
      </p:sp>
    </p:spTree>
  </p:cSld>
  <p:clrMapOvr>
    <a:masterClrMapping/>
  </p:clrMapOvr>
  <p:transition>
    <p:randomBa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lum bright="-18000" contrast="-23000"/>
          </a:blip>
          <a:srcRect/>
          <a:stretch>
            <a:fillRect/>
          </a:stretch>
        </p:blipFill>
        <p:spPr bwMode="auto">
          <a:xfrm>
            <a:off x="0" y="1747912"/>
            <a:ext cx="6161649" cy="540488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The Acts of the Sinful Nature</a:t>
            </a:r>
          </a:p>
        </p:txBody>
      </p:sp>
      <p:sp>
        <p:nvSpPr>
          <p:cNvPr id="3" name="Content Placeholder 2"/>
          <p:cNvSpPr>
            <a:spLocks noGrp="1"/>
          </p:cNvSpPr>
          <p:nvPr>
            <p:ph idx="1"/>
          </p:nvPr>
        </p:nvSpPr>
        <p:spPr/>
        <p:txBody>
          <a:bodyPr/>
          <a:lstStyle/>
          <a:p>
            <a:pPr marL="341313" indent="-3175"/>
            <a:r>
              <a:rPr lang="en-US" baseline="30000" dirty="0"/>
              <a:t>19</a:t>
            </a:r>
            <a:r>
              <a:rPr lang="en-US" dirty="0"/>
              <a:t> ... are obvious: sexual immorality, impurity and debauchery;  </a:t>
            </a:r>
            <a:r>
              <a:rPr lang="en-US" baseline="30000" dirty="0"/>
              <a:t>20</a:t>
            </a:r>
            <a:r>
              <a:rPr lang="en-US" dirty="0"/>
              <a:t> idolatry and witchcraft; hatred, </a:t>
            </a:r>
            <a:r>
              <a:rPr lang="en-US" dirty="0">
                <a:effectLst>
                  <a:glow rad="127000">
                    <a:srgbClr val="FF0000"/>
                  </a:glow>
                  <a:outerShdw blurRad="38100" dist="38100" dir="2700000" algn="tl">
                    <a:srgbClr val="000000">
                      <a:alpha val="43137"/>
                    </a:srgbClr>
                  </a:outerShdw>
                </a:effectLst>
              </a:rPr>
              <a:t>discord</a:t>
            </a:r>
            <a:r>
              <a:rPr lang="en-US" dirty="0"/>
              <a:t>, </a:t>
            </a:r>
          </a:p>
        </p:txBody>
      </p:sp>
    </p:spTree>
  </p:cSld>
  <p:clrMapOvr>
    <a:masterClrMapping/>
  </p:clrMapOvr>
  <p:transition>
    <p:randomBa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lum bright="-18000" contrast="-23000"/>
          </a:blip>
          <a:srcRect/>
          <a:stretch>
            <a:fillRect/>
          </a:stretch>
        </p:blipFill>
        <p:spPr bwMode="auto">
          <a:xfrm>
            <a:off x="0" y="1747912"/>
            <a:ext cx="6161649" cy="540488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The Acts of the Sinful Nature</a:t>
            </a:r>
          </a:p>
        </p:txBody>
      </p:sp>
      <p:sp>
        <p:nvSpPr>
          <p:cNvPr id="3" name="Content Placeholder 2"/>
          <p:cNvSpPr>
            <a:spLocks noGrp="1"/>
          </p:cNvSpPr>
          <p:nvPr>
            <p:ph idx="1"/>
          </p:nvPr>
        </p:nvSpPr>
        <p:spPr/>
        <p:txBody>
          <a:bodyPr/>
          <a:lstStyle/>
          <a:p>
            <a:pPr marL="341313" indent="-3175"/>
            <a:r>
              <a:rPr lang="en-US" baseline="30000" dirty="0"/>
              <a:t>19</a:t>
            </a:r>
            <a:r>
              <a:rPr lang="en-US" dirty="0"/>
              <a:t> ... are obvious: sexual immorality, impurity and debauchery;  </a:t>
            </a:r>
            <a:r>
              <a:rPr lang="en-US" baseline="30000" dirty="0"/>
              <a:t>20</a:t>
            </a:r>
            <a:r>
              <a:rPr lang="en-US" dirty="0"/>
              <a:t> idolatry and witchcraft; hatred, discord, </a:t>
            </a:r>
            <a:r>
              <a:rPr lang="en-US" dirty="0">
                <a:effectLst>
                  <a:glow rad="127000">
                    <a:srgbClr val="FF0000"/>
                  </a:glow>
                  <a:outerShdw blurRad="38100" dist="38100" dir="2700000" algn="tl">
                    <a:srgbClr val="000000">
                      <a:alpha val="43137"/>
                    </a:srgbClr>
                  </a:outerShdw>
                </a:effectLst>
              </a:rPr>
              <a:t>jealousy</a:t>
            </a:r>
            <a:r>
              <a:rPr lang="en-US" dirty="0"/>
              <a:t>, </a:t>
            </a:r>
          </a:p>
        </p:txBody>
      </p:sp>
    </p:spTree>
  </p:cSld>
  <p:clrMapOvr>
    <a:masterClrMapping/>
  </p:clrMapOvr>
  <p:transition>
    <p:randomBa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lum bright="-18000" contrast="-23000"/>
          </a:blip>
          <a:srcRect/>
          <a:stretch>
            <a:fillRect/>
          </a:stretch>
        </p:blipFill>
        <p:spPr bwMode="auto">
          <a:xfrm>
            <a:off x="0" y="1747912"/>
            <a:ext cx="6161649" cy="540488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The Acts of the Sinful Nature</a:t>
            </a:r>
          </a:p>
        </p:txBody>
      </p:sp>
      <p:sp>
        <p:nvSpPr>
          <p:cNvPr id="3" name="Content Placeholder 2"/>
          <p:cNvSpPr>
            <a:spLocks noGrp="1"/>
          </p:cNvSpPr>
          <p:nvPr>
            <p:ph idx="1"/>
          </p:nvPr>
        </p:nvSpPr>
        <p:spPr/>
        <p:txBody>
          <a:bodyPr/>
          <a:lstStyle/>
          <a:p>
            <a:pPr marL="341313" indent="-3175"/>
            <a:r>
              <a:rPr lang="en-US" baseline="30000" dirty="0"/>
              <a:t>19</a:t>
            </a:r>
            <a:r>
              <a:rPr lang="en-US" dirty="0"/>
              <a:t> ... are obvious: sexual immorality, impurity and debauchery;  </a:t>
            </a:r>
            <a:r>
              <a:rPr lang="en-US" baseline="30000" dirty="0"/>
              <a:t>20</a:t>
            </a:r>
            <a:r>
              <a:rPr lang="en-US" dirty="0"/>
              <a:t> idolatry and witchcraft; hatred, discord, jealousy, </a:t>
            </a:r>
            <a:r>
              <a:rPr lang="en-US" dirty="0">
                <a:effectLst>
                  <a:glow rad="127000">
                    <a:srgbClr val="FF0000"/>
                  </a:glow>
                  <a:outerShdw blurRad="38100" dist="38100" dir="2700000" algn="tl">
                    <a:srgbClr val="000000">
                      <a:alpha val="43137"/>
                    </a:srgbClr>
                  </a:outerShdw>
                </a:effectLst>
              </a:rPr>
              <a:t>fits of rage, </a:t>
            </a:r>
          </a:p>
        </p:txBody>
      </p:sp>
    </p:spTree>
  </p:cSld>
  <p:clrMapOvr>
    <a:masterClrMapping/>
  </p:clrMapOvr>
  <p:transition>
    <p:randomBa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lum bright="-18000" contrast="-23000"/>
          </a:blip>
          <a:srcRect/>
          <a:stretch>
            <a:fillRect/>
          </a:stretch>
        </p:blipFill>
        <p:spPr bwMode="auto">
          <a:xfrm>
            <a:off x="0" y="1747912"/>
            <a:ext cx="6161649" cy="540488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The Acts of the Sinful Nature</a:t>
            </a:r>
          </a:p>
        </p:txBody>
      </p:sp>
      <p:sp>
        <p:nvSpPr>
          <p:cNvPr id="3" name="Content Placeholder 2"/>
          <p:cNvSpPr>
            <a:spLocks noGrp="1"/>
          </p:cNvSpPr>
          <p:nvPr>
            <p:ph idx="1"/>
          </p:nvPr>
        </p:nvSpPr>
        <p:spPr/>
        <p:txBody>
          <a:bodyPr/>
          <a:lstStyle/>
          <a:p>
            <a:pPr marL="341313" indent="-3175"/>
            <a:r>
              <a:rPr lang="en-US" baseline="30000" dirty="0"/>
              <a:t>19</a:t>
            </a:r>
            <a:r>
              <a:rPr lang="en-US" dirty="0"/>
              <a:t> ... are obvious: sexual immorality, impurity and debauchery;  </a:t>
            </a:r>
            <a:r>
              <a:rPr lang="en-US" baseline="30000" dirty="0"/>
              <a:t>20</a:t>
            </a:r>
            <a:r>
              <a:rPr lang="en-US" dirty="0"/>
              <a:t> idolatry and witchcraft; hatred, discord, jealousy, fits of rage, </a:t>
            </a:r>
            <a:r>
              <a:rPr lang="en-US" dirty="0">
                <a:effectLst>
                  <a:glow rad="127000">
                    <a:srgbClr val="FF0000"/>
                  </a:glow>
                  <a:outerShdw blurRad="38100" dist="38100" dir="2700000" algn="tl">
                    <a:srgbClr val="000000">
                      <a:alpha val="43137"/>
                    </a:srgbClr>
                  </a:outerShdw>
                </a:effectLst>
              </a:rPr>
              <a:t>selfish ambition</a:t>
            </a:r>
            <a:r>
              <a:rPr lang="en-US" dirty="0"/>
              <a:t>, </a:t>
            </a:r>
          </a:p>
        </p:txBody>
      </p:sp>
    </p:spTree>
  </p:cSld>
  <p:clrMapOvr>
    <a:masterClrMapping/>
  </p:clrMapOvr>
  <p:transition>
    <p:randomBa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lum bright="-18000" contrast="-23000"/>
          </a:blip>
          <a:srcRect/>
          <a:stretch>
            <a:fillRect/>
          </a:stretch>
        </p:blipFill>
        <p:spPr bwMode="auto">
          <a:xfrm>
            <a:off x="0" y="1747912"/>
            <a:ext cx="6161649" cy="540488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The Acts of the Sinful Nature</a:t>
            </a:r>
          </a:p>
        </p:txBody>
      </p:sp>
      <p:sp>
        <p:nvSpPr>
          <p:cNvPr id="3" name="Content Placeholder 2"/>
          <p:cNvSpPr>
            <a:spLocks noGrp="1"/>
          </p:cNvSpPr>
          <p:nvPr>
            <p:ph idx="1"/>
          </p:nvPr>
        </p:nvSpPr>
        <p:spPr/>
        <p:txBody>
          <a:bodyPr/>
          <a:lstStyle/>
          <a:p>
            <a:pPr marL="341313" indent="-3175"/>
            <a:r>
              <a:rPr lang="en-US" baseline="30000" dirty="0"/>
              <a:t>19</a:t>
            </a:r>
            <a:r>
              <a:rPr lang="en-US" dirty="0"/>
              <a:t> ... are obvious: sexual immorality, impurity and debauchery;  </a:t>
            </a:r>
            <a:r>
              <a:rPr lang="en-US" baseline="30000" dirty="0"/>
              <a:t>20</a:t>
            </a:r>
            <a:r>
              <a:rPr lang="en-US" dirty="0"/>
              <a:t> idolatry and witchcraft; hatred, discord, jealousy, fits of rage, selfish ambition, </a:t>
            </a:r>
            <a:r>
              <a:rPr lang="en-US" dirty="0">
                <a:effectLst>
                  <a:glow rad="127000">
                    <a:srgbClr val="FF0000"/>
                  </a:glow>
                  <a:outerShdw blurRad="38100" dist="38100" dir="2700000" algn="tl">
                    <a:srgbClr val="000000">
                      <a:alpha val="43137"/>
                    </a:srgbClr>
                  </a:outerShdw>
                </a:effectLst>
              </a:rPr>
              <a:t>dissensions</a:t>
            </a:r>
            <a:r>
              <a:rPr lang="en-US" dirty="0"/>
              <a:t>, </a:t>
            </a:r>
          </a:p>
        </p:txBody>
      </p:sp>
    </p:spTree>
  </p:cSld>
  <p:clrMapOvr>
    <a:masterClrMapping/>
  </p:clrMapOvr>
  <p:transition>
    <p:randomBa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lum bright="-18000" contrast="-23000"/>
          </a:blip>
          <a:srcRect/>
          <a:stretch>
            <a:fillRect/>
          </a:stretch>
        </p:blipFill>
        <p:spPr bwMode="auto">
          <a:xfrm>
            <a:off x="0" y="1747912"/>
            <a:ext cx="6161649" cy="540488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The Acts of the Sinful Nature</a:t>
            </a:r>
          </a:p>
        </p:txBody>
      </p:sp>
      <p:sp>
        <p:nvSpPr>
          <p:cNvPr id="3" name="Content Placeholder 2"/>
          <p:cNvSpPr>
            <a:spLocks noGrp="1"/>
          </p:cNvSpPr>
          <p:nvPr>
            <p:ph idx="1"/>
          </p:nvPr>
        </p:nvSpPr>
        <p:spPr/>
        <p:txBody>
          <a:bodyPr/>
          <a:lstStyle/>
          <a:p>
            <a:pPr marL="341313" indent="-3175"/>
            <a:r>
              <a:rPr lang="en-US" baseline="30000" dirty="0"/>
              <a:t>19</a:t>
            </a:r>
            <a:r>
              <a:rPr lang="en-US" dirty="0"/>
              <a:t> ... are obvious: sexual immorality, impurity and debauchery;  </a:t>
            </a:r>
            <a:r>
              <a:rPr lang="en-US" baseline="30000" dirty="0"/>
              <a:t>20</a:t>
            </a:r>
            <a:r>
              <a:rPr lang="en-US" dirty="0"/>
              <a:t> idolatry and witchcraft; hatred, discord, jealousy, fits of rage, selfish ambition, dissensions, </a:t>
            </a:r>
            <a:r>
              <a:rPr lang="en-US" dirty="0">
                <a:effectLst>
                  <a:glow rad="127000">
                    <a:srgbClr val="FF0000"/>
                  </a:glow>
                  <a:outerShdw blurRad="38100" dist="38100" dir="2700000" algn="tl">
                    <a:srgbClr val="000000">
                      <a:alpha val="43137"/>
                    </a:srgbClr>
                  </a:outerShdw>
                </a:effectLst>
              </a:rPr>
              <a:t>factions</a:t>
            </a:r>
          </a:p>
        </p:txBody>
      </p:sp>
    </p:spTree>
  </p:cSld>
  <p:clrMapOvr>
    <a:masterClrMapping/>
  </p:clrMapOvr>
  <p:transition>
    <p:randomBa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lum bright="-18000" contrast="-23000"/>
          </a:blip>
          <a:srcRect/>
          <a:stretch>
            <a:fillRect/>
          </a:stretch>
        </p:blipFill>
        <p:spPr bwMode="auto">
          <a:xfrm>
            <a:off x="0" y="1747912"/>
            <a:ext cx="6161649" cy="540488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The Acts of the Sinful Nature</a:t>
            </a:r>
          </a:p>
        </p:txBody>
      </p:sp>
      <p:sp>
        <p:nvSpPr>
          <p:cNvPr id="3" name="Content Placeholder 2"/>
          <p:cNvSpPr>
            <a:spLocks noGrp="1"/>
          </p:cNvSpPr>
          <p:nvPr>
            <p:ph idx="1"/>
          </p:nvPr>
        </p:nvSpPr>
        <p:spPr/>
        <p:txBody>
          <a:bodyPr/>
          <a:lstStyle/>
          <a:p>
            <a:pPr marL="341313" indent="-3175"/>
            <a:r>
              <a:rPr lang="en-US" baseline="30000" dirty="0"/>
              <a:t>19</a:t>
            </a:r>
            <a:r>
              <a:rPr lang="en-US" dirty="0"/>
              <a:t> ... are obvious: sexual immorality, impurity and debauchery;  </a:t>
            </a:r>
            <a:r>
              <a:rPr lang="en-US" baseline="30000" dirty="0"/>
              <a:t>20</a:t>
            </a:r>
            <a:r>
              <a:rPr lang="en-US" dirty="0"/>
              <a:t> idolatry and witchcraft; hatred, discord, jealousy, fits of rage, selfish ambition, dissensions, factions  </a:t>
            </a:r>
            <a:r>
              <a:rPr lang="en-US" baseline="30000" dirty="0"/>
              <a:t>21</a:t>
            </a:r>
            <a:r>
              <a:rPr lang="en-US" dirty="0"/>
              <a:t> and </a:t>
            </a:r>
            <a:r>
              <a:rPr lang="en-US" dirty="0">
                <a:effectLst>
                  <a:glow rad="127000">
                    <a:srgbClr val="FF0000"/>
                  </a:glow>
                  <a:outerShdw blurRad="38100" dist="38100" dir="2700000" algn="tl">
                    <a:srgbClr val="000000">
                      <a:alpha val="43137"/>
                    </a:srgbClr>
                  </a:outerShdw>
                </a:effectLst>
              </a:rPr>
              <a:t>envy</a:t>
            </a:r>
            <a:r>
              <a:rPr lang="en-US" dirty="0"/>
              <a:t>; </a:t>
            </a:r>
          </a:p>
        </p:txBody>
      </p:sp>
    </p:spTree>
  </p:cSld>
  <p:clrMapOvr>
    <a:masterClrMapping/>
  </p:clrMapOvr>
  <p:transition>
    <p:randomBa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pick up </a:t>
            </a:r>
          </a:p>
        </p:txBody>
      </p:sp>
      <p:sp>
        <p:nvSpPr>
          <p:cNvPr id="3" name="Content Placeholder 2"/>
          <p:cNvSpPr>
            <a:spLocks noGrp="1"/>
          </p:cNvSpPr>
          <p:nvPr>
            <p:ph idx="1"/>
          </p:nvPr>
        </p:nvSpPr>
        <p:spPr>
          <a:xfrm>
            <a:off x="609600" y="1600203"/>
            <a:ext cx="4957482" cy="4525966"/>
          </a:xfrm>
        </p:spPr>
        <p:txBody>
          <a:bodyPr/>
          <a:lstStyle/>
          <a:p>
            <a:pPr marL="0" indent="0"/>
            <a:r>
              <a:rPr lang="en-US" baseline="30000" dirty="0"/>
              <a:t>13</a:t>
            </a:r>
            <a:r>
              <a:rPr lang="en-US" dirty="0"/>
              <a:t> You, my brothers, were called to be </a:t>
            </a:r>
            <a:r>
              <a:rPr lang="en-US" dirty="0">
                <a:effectLst>
                  <a:glow rad="127000">
                    <a:srgbClr val="FF0000"/>
                  </a:glow>
                  <a:outerShdw blurRad="38100" dist="38100" dir="2700000" algn="tl">
                    <a:srgbClr val="000000">
                      <a:alpha val="43137"/>
                    </a:srgbClr>
                  </a:outerShdw>
                </a:effectLst>
              </a:rPr>
              <a:t>free</a:t>
            </a:r>
            <a:r>
              <a:rPr lang="en-US" dirty="0"/>
              <a:t>. (Gal 5:13)</a:t>
            </a:r>
          </a:p>
        </p:txBody>
      </p:sp>
      <p:pic>
        <p:nvPicPr>
          <p:cNvPr id="4" name="Picture 2" descr="File:Harry Houdini.jpg"/>
          <p:cNvPicPr>
            <a:picLocks noChangeAspect="1" noChangeArrowheads="1"/>
          </p:cNvPicPr>
          <p:nvPr/>
        </p:nvPicPr>
        <p:blipFill>
          <a:blip r:embed="rId2" cstate="print"/>
          <a:srcRect/>
          <a:stretch>
            <a:fillRect/>
          </a:stretch>
        </p:blipFill>
        <p:spPr bwMode="auto">
          <a:xfrm>
            <a:off x="6000263" y="2719756"/>
            <a:ext cx="4290065" cy="3622571"/>
          </a:xfrm>
          <a:prstGeom prst="rect">
            <a:avLst/>
          </a:prstGeom>
          <a:noFill/>
          <a:ln w="57150">
            <a:solidFill>
              <a:schemeClr val="tx1"/>
            </a:solidFill>
          </a:ln>
          <a:effectLst>
            <a:outerShdw blurRad="50800" dist="101600" dir="2700000" algn="tl" rotWithShape="0">
              <a:prstClr val="black">
                <a:alpha val="40000"/>
              </a:prstClr>
            </a:outerShdw>
          </a:effectLst>
        </p:spPr>
      </p:pic>
    </p:spTree>
  </p:cSld>
  <p:clrMapOvr>
    <a:masterClrMapping/>
  </p:clrMapOvr>
  <p:transition>
    <p:zo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lum bright="-18000" contrast="-23000"/>
          </a:blip>
          <a:srcRect/>
          <a:stretch>
            <a:fillRect/>
          </a:stretch>
        </p:blipFill>
        <p:spPr bwMode="auto">
          <a:xfrm>
            <a:off x="0" y="1747912"/>
            <a:ext cx="6161649" cy="540488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The Acts of the Sinful Nature</a:t>
            </a:r>
          </a:p>
        </p:txBody>
      </p:sp>
      <p:sp>
        <p:nvSpPr>
          <p:cNvPr id="3" name="Content Placeholder 2"/>
          <p:cNvSpPr>
            <a:spLocks noGrp="1"/>
          </p:cNvSpPr>
          <p:nvPr>
            <p:ph idx="1"/>
          </p:nvPr>
        </p:nvSpPr>
        <p:spPr/>
        <p:txBody>
          <a:bodyPr/>
          <a:lstStyle/>
          <a:p>
            <a:pPr marL="341313" indent="-3175"/>
            <a:r>
              <a:rPr lang="en-US" baseline="30000" dirty="0"/>
              <a:t>19</a:t>
            </a:r>
            <a:r>
              <a:rPr lang="en-US" dirty="0"/>
              <a:t> ... are obvious: sexual immorality, impurity and debauchery;  </a:t>
            </a:r>
            <a:r>
              <a:rPr lang="en-US" baseline="30000" dirty="0"/>
              <a:t>20</a:t>
            </a:r>
            <a:r>
              <a:rPr lang="en-US" dirty="0"/>
              <a:t> idolatry and witchcraft; hatred, discord, jealousy, fits of rage, selfish ambition, dissensions, factions  </a:t>
            </a:r>
            <a:r>
              <a:rPr lang="en-US" baseline="30000" dirty="0"/>
              <a:t>21</a:t>
            </a:r>
            <a:r>
              <a:rPr lang="en-US" dirty="0"/>
              <a:t> and envy; </a:t>
            </a:r>
            <a:r>
              <a:rPr lang="en-US" dirty="0">
                <a:effectLst>
                  <a:glow rad="127000">
                    <a:srgbClr val="FF0000"/>
                  </a:glow>
                  <a:outerShdw blurRad="38100" dist="38100" dir="2700000" algn="tl">
                    <a:srgbClr val="000000">
                      <a:alpha val="43137"/>
                    </a:srgbClr>
                  </a:outerShdw>
                </a:effectLst>
              </a:rPr>
              <a:t>drunkenness</a:t>
            </a:r>
            <a:r>
              <a:rPr lang="en-US" dirty="0"/>
              <a:t>, </a:t>
            </a:r>
          </a:p>
        </p:txBody>
      </p:sp>
    </p:spTree>
  </p:cSld>
  <p:clrMapOvr>
    <a:masterClrMapping/>
  </p:clrMapOvr>
  <p:transition>
    <p:randomBa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lum bright="-18000" contrast="-23000"/>
          </a:blip>
          <a:srcRect/>
          <a:stretch>
            <a:fillRect/>
          </a:stretch>
        </p:blipFill>
        <p:spPr bwMode="auto">
          <a:xfrm>
            <a:off x="0" y="1747912"/>
            <a:ext cx="6161649" cy="540488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The Acts of the Sinful Nature</a:t>
            </a:r>
          </a:p>
        </p:txBody>
      </p:sp>
      <p:sp>
        <p:nvSpPr>
          <p:cNvPr id="3" name="Content Placeholder 2"/>
          <p:cNvSpPr>
            <a:spLocks noGrp="1"/>
          </p:cNvSpPr>
          <p:nvPr>
            <p:ph idx="1"/>
          </p:nvPr>
        </p:nvSpPr>
        <p:spPr/>
        <p:txBody>
          <a:bodyPr/>
          <a:lstStyle/>
          <a:p>
            <a:pPr marL="341313" indent="-3175"/>
            <a:r>
              <a:rPr lang="en-US" baseline="30000" dirty="0"/>
              <a:t>19</a:t>
            </a:r>
            <a:r>
              <a:rPr lang="en-US" dirty="0"/>
              <a:t> ... are obvious: sexual immorality, impurity and debauchery;  </a:t>
            </a:r>
            <a:r>
              <a:rPr lang="en-US" baseline="30000" dirty="0"/>
              <a:t>20</a:t>
            </a:r>
            <a:r>
              <a:rPr lang="en-US" dirty="0"/>
              <a:t> idolatry and witchcraft; hatred, discord, jealousy, fits of rage, selfish ambition, dissensions, factions  </a:t>
            </a:r>
            <a:r>
              <a:rPr lang="en-US" baseline="30000" dirty="0"/>
              <a:t>21</a:t>
            </a:r>
            <a:r>
              <a:rPr lang="en-US" dirty="0"/>
              <a:t> and envy; drunkenness, </a:t>
            </a:r>
            <a:r>
              <a:rPr lang="en-US" dirty="0">
                <a:effectLst>
                  <a:glow rad="127000">
                    <a:srgbClr val="FF0000"/>
                  </a:glow>
                  <a:outerShdw blurRad="38100" dist="38100" dir="2700000" algn="tl">
                    <a:srgbClr val="000000">
                      <a:alpha val="43137"/>
                    </a:srgbClr>
                  </a:outerShdw>
                </a:effectLst>
              </a:rPr>
              <a:t>orgies</a:t>
            </a:r>
            <a:r>
              <a:rPr lang="en-US" dirty="0"/>
              <a:t>, </a:t>
            </a:r>
          </a:p>
        </p:txBody>
      </p:sp>
    </p:spTree>
  </p:cSld>
  <p:clrMapOvr>
    <a:masterClrMapping/>
  </p:clrMapOvr>
  <p:transition>
    <p:randomBa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lum bright="-18000" contrast="-23000"/>
          </a:blip>
          <a:srcRect/>
          <a:stretch>
            <a:fillRect/>
          </a:stretch>
        </p:blipFill>
        <p:spPr bwMode="auto">
          <a:xfrm>
            <a:off x="0" y="1747912"/>
            <a:ext cx="6161649" cy="540488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The Acts of the Sinful Nature</a:t>
            </a:r>
          </a:p>
        </p:txBody>
      </p:sp>
      <p:sp>
        <p:nvSpPr>
          <p:cNvPr id="3" name="Content Placeholder 2"/>
          <p:cNvSpPr>
            <a:spLocks noGrp="1"/>
          </p:cNvSpPr>
          <p:nvPr>
            <p:ph idx="1"/>
          </p:nvPr>
        </p:nvSpPr>
        <p:spPr/>
        <p:txBody>
          <a:bodyPr/>
          <a:lstStyle/>
          <a:p>
            <a:pPr marL="341313" indent="-3175"/>
            <a:r>
              <a:rPr lang="en-US" baseline="30000" dirty="0"/>
              <a:t>19</a:t>
            </a:r>
            <a:r>
              <a:rPr lang="en-US" dirty="0"/>
              <a:t> ... are obvious: sexual immorality, impurity and debauchery;  </a:t>
            </a:r>
            <a:r>
              <a:rPr lang="en-US" baseline="30000" dirty="0"/>
              <a:t>20</a:t>
            </a:r>
            <a:r>
              <a:rPr lang="en-US" dirty="0"/>
              <a:t> idolatry and witchcraft; hatred, discord, jealousy, fits of rage, selfish ambition, dissensions, factions  </a:t>
            </a:r>
            <a:r>
              <a:rPr lang="en-US" baseline="30000" dirty="0"/>
              <a:t>21</a:t>
            </a:r>
            <a:r>
              <a:rPr lang="en-US" dirty="0"/>
              <a:t> and envy; drunkenness, orgies, </a:t>
            </a:r>
            <a:r>
              <a:rPr lang="en-US" dirty="0">
                <a:effectLst>
                  <a:glow rad="127000">
                    <a:srgbClr val="FF0000"/>
                  </a:glow>
                  <a:outerShdw blurRad="38100" dist="38100" dir="2700000" algn="tl">
                    <a:srgbClr val="000000">
                      <a:alpha val="43137"/>
                    </a:srgbClr>
                  </a:outerShdw>
                </a:effectLst>
              </a:rPr>
              <a:t>and the like</a:t>
            </a:r>
            <a:r>
              <a:rPr lang="en-US" dirty="0"/>
              <a:t>. </a:t>
            </a:r>
          </a:p>
        </p:txBody>
      </p:sp>
    </p:spTree>
  </p:cSld>
  <p:clrMapOvr>
    <a:masterClrMapping/>
  </p:clrMapOvr>
  <p:transition>
    <p:randomBa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p:cNvPicPr>
            <a:picLocks noChangeAspect="1" noChangeArrowheads="1"/>
          </p:cNvPicPr>
          <p:nvPr/>
        </p:nvPicPr>
        <p:blipFill>
          <a:blip r:embed="rId2" cstate="print">
            <a:lum bright="-18000" contrast="-23000"/>
          </a:blip>
          <a:srcRect/>
          <a:stretch>
            <a:fillRect/>
          </a:stretch>
        </p:blipFill>
        <p:spPr bwMode="auto">
          <a:xfrm>
            <a:off x="0" y="1747912"/>
            <a:ext cx="6161649" cy="540488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The Acts of the Sinful Nature</a:t>
            </a:r>
          </a:p>
        </p:txBody>
      </p:sp>
      <p:sp>
        <p:nvSpPr>
          <p:cNvPr id="3" name="Content Placeholder 2"/>
          <p:cNvSpPr>
            <a:spLocks noGrp="1"/>
          </p:cNvSpPr>
          <p:nvPr>
            <p:ph idx="1"/>
          </p:nvPr>
        </p:nvSpPr>
        <p:spPr/>
        <p:txBody>
          <a:bodyPr/>
          <a:lstStyle/>
          <a:p>
            <a:pPr marL="341313" indent="-3175"/>
            <a:r>
              <a:rPr lang="en-US" baseline="30000" dirty="0"/>
              <a:t>19</a:t>
            </a:r>
            <a:r>
              <a:rPr lang="en-US" dirty="0"/>
              <a:t> ... are obvious: sexual immorality, impurity and debauchery;  </a:t>
            </a:r>
            <a:r>
              <a:rPr lang="en-US" baseline="30000" dirty="0"/>
              <a:t>20</a:t>
            </a:r>
            <a:r>
              <a:rPr lang="en-US" dirty="0"/>
              <a:t> idolatry and witchcraft; hatred, discord, jealousy, fits of rage, selfish ambition, dissensions, factions  </a:t>
            </a:r>
            <a:r>
              <a:rPr lang="en-US" baseline="30000" dirty="0"/>
              <a:t>21</a:t>
            </a:r>
            <a:r>
              <a:rPr lang="en-US" dirty="0"/>
              <a:t> and envy; drunkenness, orgies, and the like. </a:t>
            </a:r>
            <a:r>
              <a:rPr lang="en-US" dirty="0">
                <a:effectLst>
                  <a:glow rad="127000">
                    <a:srgbClr val="FF0000"/>
                  </a:glow>
                  <a:outerShdw blurRad="38100" dist="38100" dir="2700000" algn="tl">
                    <a:srgbClr val="000000">
                      <a:alpha val="43137"/>
                    </a:srgbClr>
                  </a:outerShdw>
                </a:effectLst>
              </a:rPr>
              <a:t>I warn you, as I did before, </a:t>
            </a:r>
            <a:r>
              <a:rPr lang="en-US" dirty="0"/>
              <a:t>that those who live like this will not inherit the kingdom of God.</a:t>
            </a:r>
          </a:p>
        </p:txBody>
      </p:sp>
      <p:grpSp>
        <p:nvGrpSpPr>
          <p:cNvPr id="23" name="Group 22"/>
          <p:cNvGrpSpPr/>
          <p:nvPr/>
        </p:nvGrpSpPr>
        <p:grpSpPr>
          <a:xfrm>
            <a:off x="2306444" y="1575583"/>
            <a:ext cx="7603999" cy="2475913"/>
            <a:chOff x="782443" y="1575582"/>
            <a:chExt cx="7603999" cy="2475913"/>
          </a:xfrm>
        </p:grpSpPr>
        <p:sp>
          <p:nvSpPr>
            <p:cNvPr id="5" name="Rectangle 4"/>
            <p:cNvSpPr/>
            <p:nvPr/>
          </p:nvSpPr>
          <p:spPr>
            <a:xfrm>
              <a:off x="844062" y="1575582"/>
              <a:ext cx="7505459" cy="247591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0" b="1" dirty="0">
                  <a:solidFill>
                    <a:schemeClr val="tx1"/>
                  </a:solidFill>
                </a:rPr>
                <a:t>WARNING!</a:t>
              </a:r>
            </a:p>
          </p:txBody>
        </p:sp>
        <p:grpSp>
          <p:nvGrpSpPr>
            <p:cNvPr id="14" name="Group 13"/>
            <p:cNvGrpSpPr/>
            <p:nvPr/>
          </p:nvGrpSpPr>
          <p:grpSpPr>
            <a:xfrm>
              <a:off x="858129" y="1579550"/>
              <a:ext cx="7528313" cy="387318"/>
              <a:chOff x="858129" y="1579550"/>
              <a:chExt cx="7528313" cy="387318"/>
            </a:xfrm>
          </p:grpSpPr>
          <p:sp>
            <p:nvSpPr>
              <p:cNvPr id="6" name="Freeform 5"/>
              <p:cNvSpPr/>
              <p:nvPr/>
            </p:nvSpPr>
            <p:spPr>
              <a:xfrm>
                <a:off x="858129" y="1585429"/>
                <a:ext cx="928468" cy="369980"/>
              </a:xfrm>
              <a:custGeom>
                <a:avLst/>
                <a:gdLst>
                  <a:gd name="connsiteX0" fmla="*/ 0 w 928468"/>
                  <a:gd name="connsiteY0" fmla="*/ 0 h 365760"/>
                  <a:gd name="connsiteX1" fmla="*/ 351693 w 928468"/>
                  <a:gd name="connsiteY1" fmla="*/ 365760 h 365760"/>
                  <a:gd name="connsiteX2" fmla="*/ 928468 w 928468"/>
                  <a:gd name="connsiteY2" fmla="*/ 365760 h 365760"/>
                  <a:gd name="connsiteX3" fmla="*/ 633046 w 928468"/>
                  <a:gd name="connsiteY3" fmla="*/ 14068 h 365760"/>
                  <a:gd name="connsiteX4" fmla="*/ 0 w 928468"/>
                  <a:gd name="connsiteY4" fmla="*/ 0 h 365760"/>
                  <a:gd name="connsiteX0" fmla="*/ 0 w 928468"/>
                  <a:gd name="connsiteY0" fmla="*/ 4220 h 369980"/>
                  <a:gd name="connsiteX1" fmla="*/ 351693 w 928468"/>
                  <a:gd name="connsiteY1" fmla="*/ 369980 h 369980"/>
                  <a:gd name="connsiteX2" fmla="*/ 928468 w 928468"/>
                  <a:gd name="connsiteY2" fmla="*/ 369980 h 369980"/>
                  <a:gd name="connsiteX3" fmla="*/ 628474 w 928468"/>
                  <a:gd name="connsiteY3" fmla="*/ 0 h 369980"/>
                  <a:gd name="connsiteX4" fmla="*/ 0 w 928468"/>
                  <a:gd name="connsiteY4" fmla="*/ 4220 h 369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468" h="369980">
                    <a:moveTo>
                      <a:pt x="0" y="4220"/>
                    </a:moveTo>
                    <a:lnTo>
                      <a:pt x="351693" y="369980"/>
                    </a:lnTo>
                    <a:lnTo>
                      <a:pt x="928468" y="369980"/>
                    </a:lnTo>
                    <a:lnTo>
                      <a:pt x="628474" y="0"/>
                    </a:lnTo>
                    <a:lnTo>
                      <a:pt x="0" y="42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1939017" y="1583081"/>
                <a:ext cx="928468" cy="369980"/>
              </a:xfrm>
              <a:custGeom>
                <a:avLst/>
                <a:gdLst>
                  <a:gd name="connsiteX0" fmla="*/ 0 w 928468"/>
                  <a:gd name="connsiteY0" fmla="*/ 0 h 365760"/>
                  <a:gd name="connsiteX1" fmla="*/ 351693 w 928468"/>
                  <a:gd name="connsiteY1" fmla="*/ 365760 h 365760"/>
                  <a:gd name="connsiteX2" fmla="*/ 928468 w 928468"/>
                  <a:gd name="connsiteY2" fmla="*/ 365760 h 365760"/>
                  <a:gd name="connsiteX3" fmla="*/ 633046 w 928468"/>
                  <a:gd name="connsiteY3" fmla="*/ 14068 h 365760"/>
                  <a:gd name="connsiteX4" fmla="*/ 0 w 928468"/>
                  <a:gd name="connsiteY4" fmla="*/ 0 h 365760"/>
                  <a:gd name="connsiteX0" fmla="*/ 0 w 928468"/>
                  <a:gd name="connsiteY0" fmla="*/ 4220 h 369980"/>
                  <a:gd name="connsiteX1" fmla="*/ 351693 w 928468"/>
                  <a:gd name="connsiteY1" fmla="*/ 369980 h 369980"/>
                  <a:gd name="connsiteX2" fmla="*/ 928468 w 928468"/>
                  <a:gd name="connsiteY2" fmla="*/ 369980 h 369980"/>
                  <a:gd name="connsiteX3" fmla="*/ 633046 w 928468"/>
                  <a:gd name="connsiteY3" fmla="*/ 0 h 369980"/>
                  <a:gd name="connsiteX4" fmla="*/ 0 w 928468"/>
                  <a:gd name="connsiteY4" fmla="*/ 4220 h 369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468" h="369980">
                    <a:moveTo>
                      <a:pt x="0" y="4220"/>
                    </a:moveTo>
                    <a:lnTo>
                      <a:pt x="351693" y="369980"/>
                    </a:lnTo>
                    <a:lnTo>
                      <a:pt x="928468" y="369980"/>
                    </a:lnTo>
                    <a:lnTo>
                      <a:pt x="633046" y="0"/>
                    </a:lnTo>
                    <a:lnTo>
                      <a:pt x="0" y="42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018387" y="1581898"/>
                <a:ext cx="928468" cy="369980"/>
              </a:xfrm>
              <a:custGeom>
                <a:avLst/>
                <a:gdLst>
                  <a:gd name="connsiteX0" fmla="*/ 0 w 928468"/>
                  <a:gd name="connsiteY0" fmla="*/ 0 h 365760"/>
                  <a:gd name="connsiteX1" fmla="*/ 351693 w 928468"/>
                  <a:gd name="connsiteY1" fmla="*/ 365760 h 365760"/>
                  <a:gd name="connsiteX2" fmla="*/ 928468 w 928468"/>
                  <a:gd name="connsiteY2" fmla="*/ 365760 h 365760"/>
                  <a:gd name="connsiteX3" fmla="*/ 633046 w 928468"/>
                  <a:gd name="connsiteY3" fmla="*/ 14068 h 365760"/>
                  <a:gd name="connsiteX4" fmla="*/ 0 w 928468"/>
                  <a:gd name="connsiteY4" fmla="*/ 0 h 365760"/>
                  <a:gd name="connsiteX0" fmla="*/ 0 w 928468"/>
                  <a:gd name="connsiteY0" fmla="*/ 4220 h 369980"/>
                  <a:gd name="connsiteX1" fmla="*/ 351693 w 928468"/>
                  <a:gd name="connsiteY1" fmla="*/ 369980 h 369980"/>
                  <a:gd name="connsiteX2" fmla="*/ 928468 w 928468"/>
                  <a:gd name="connsiteY2" fmla="*/ 369980 h 369980"/>
                  <a:gd name="connsiteX3" fmla="*/ 628474 w 928468"/>
                  <a:gd name="connsiteY3" fmla="*/ 0 h 369980"/>
                  <a:gd name="connsiteX4" fmla="*/ 0 w 928468"/>
                  <a:gd name="connsiteY4" fmla="*/ 4220 h 369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468" h="369980">
                    <a:moveTo>
                      <a:pt x="0" y="4220"/>
                    </a:moveTo>
                    <a:lnTo>
                      <a:pt x="351693" y="369980"/>
                    </a:lnTo>
                    <a:lnTo>
                      <a:pt x="928468" y="369980"/>
                    </a:lnTo>
                    <a:lnTo>
                      <a:pt x="628474" y="0"/>
                    </a:lnTo>
                    <a:lnTo>
                      <a:pt x="0" y="42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099275" y="1579550"/>
                <a:ext cx="928468" cy="369980"/>
              </a:xfrm>
              <a:custGeom>
                <a:avLst/>
                <a:gdLst>
                  <a:gd name="connsiteX0" fmla="*/ 0 w 928468"/>
                  <a:gd name="connsiteY0" fmla="*/ 0 h 365760"/>
                  <a:gd name="connsiteX1" fmla="*/ 351693 w 928468"/>
                  <a:gd name="connsiteY1" fmla="*/ 365760 h 365760"/>
                  <a:gd name="connsiteX2" fmla="*/ 928468 w 928468"/>
                  <a:gd name="connsiteY2" fmla="*/ 365760 h 365760"/>
                  <a:gd name="connsiteX3" fmla="*/ 633046 w 928468"/>
                  <a:gd name="connsiteY3" fmla="*/ 14068 h 365760"/>
                  <a:gd name="connsiteX4" fmla="*/ 0 w 928468"/>
                  <a:gd name="connsiteY4" fmla="*/ 0 h 365760"/>
                  <a:gd name="connsiteX0" fmla="*/ 0 w 928468"/>
                  <a:gd name="connsiteY0" fmla="*/ 4220 h 369980"/>
                  <a:gd name="connsiteX1" fmla="*/ 351693 w 928468"/>
                  <a:gd name="connsiteY1" fmla="*/ 369980 h 369980"/>
                  <a:gd name="connsiteX2" fmla="*/ 928468 w 928468"/>
                  <a:gd name="connsiteY2" fmla="*/ 369980 h 369980"/>
                  <a:gd name="connsiteX3" fmla="*/ 633046 w 928468"/>
                  <a:gd name="connsiteY3" fmla="*/ 0 h 369980"/>
                  <a:gd name="connsiteX4" fmla="*/ 0 w 928468"/>
                  <a:gd name="connsiteY4" fmla="*/ 4220 h 369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468" h="369980">
                    <a:moveTo>
                      <a:pt x="0" y="4220"/>
                    </a:moveTo>
                    <a:lnTo>
                      <a:pt x="351693" y="369980"/>
                    </a:lnTo>
                    <a:lnTo>
                      <a:pt x="928468" y="369980"/>
                    </a:lnTo>
                    <a:lnTo>
                      <a:pt x="633046" y="0"/>
                    </a:lnTo>
                    <a:lnTo>
                      <a:pt x="0" y="42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5297716" y="1596888"/>
                <a:ext cx="928468" cy="369980"/>
              </a:xfrm>
              <a:custGeom>
                <a:avLst/>
                <a:gdLst>
                  <a:gd name="connsiteX0" fmla="*/ 0 w 928468"/>
                  <a:gd name="connsiteY0" fmla="*/ 0 h 365760"/>
                  <a:gd name="connsiteX1" fmla="*/ 351693 w 928468"/>
                  <a:gd name="connsiteY1" fmla="*/ 365760 h 365760"/>
                  <a:gd name="connsiteX2" fmla="*/ 928468 w 928468"/>
                  <a:gd name="connsiteY2" fmla="*/ 365760 h 365760"/>
                  <a:gd name="connsiteX3" fmla="*/ 633046 w 928468"/>
                  <a:gd name="connsiteY3" fmla="*/ 14068 h 365760"/>
                  <a:gd name="connsiteX4" fmla="*/ 0 w 928468"/>
                  <a:gd name="connsiteY4" fmla="*/ 0 h 365760"/>
                  <a:gd name="connsiteX0" fmla="*/ 0 w 928468"/>
                  <a:gd name="connsiteY0" fmla="*/ 4220 h 369980"/>
                  <a:gd name="connsiteX1" fmla="*/ 351693 w 928468"/>
                  <a:gd name="connsiteY1" fmla="*/ 369980 h 369980"/>
                  <a:gd name="connsiteX2" fmla="*/ 928468 w 928468"/>
                  <a:gd name="connsiteY2" fmla="*/ 369980 h 369980"/>
                  <a:gd name="connsiteX3" fmla="*/ 628474 w 928468"/>
                  <a:gd name="connsiteY3" fmla="*/ 0 h 369980"/>
                  <a:gd name="connsiteX4" fmla="*/ 0 w 928468"/>
                  <a:gd name="connsiteY4" fmla="*/ 4220 h 369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468" h="369980">
                    <a:moveTo>
                      <a:pt x="0" y="4220"/>
                    </a:moveTo>
                    <a:lnTo>
                      <a:pt x="351693" y="369980"/>
                    </a:lnTo>
                    <a:lnTo>
                      <a:pt x="928468" y="369980"/>
                    </a:lnTo>
                    <a:lnTo>
                      <a:pt x="628474" y="0"/>
                    </a:lnTo>
                    <a:lnTo>
                      <a:pt x="0" y="42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6378604" y="1594540"/>
                <a:ext cx="928468" cy="369980"/>
              </a:xfrm>
              <a:custGeom>
                <a:avLst/>
                <a:gdLst>
                  <a:gd name="connsiteX0" fmla="*/ 0 w 928468"/>
                  <a:gd name="connsiteY0" fmla="*/ 0 h 365760"/>
                  <a:gd name="connsiteX1" fmla="*/ 351693 w 928468"/>
                  <a:gd name="connsiteY1" fmla="*/ 365760 h 365760"/>
                  <a:gd name="connsiteX2" fmla="*/ 928468 w 928468"/>
                  <a:gd name="connsiteY2" fmla="*/ 365760 h 365760"/>
                  <a:gd name="connsiteX3" fmla="*/ 633046 w 928468"/>
                  <a:gd name="connsiteY3" fmla="*/ 14068 h 365760"/>
                  <a:gd name="connsiteX4" fmla="*/ 0 w 928468"/>
                  <a:gd name="connsiteY4" fmla="*/ 0 h 365760"/>
                  <a:gd name="connsiteX0" fmla="*/ 0 w 928468"/>
                  <a:gd name="connsiteY0" fmla="*/ 4220 h 369980"/>
                  <a:gd name="connsiteX1" fmla="*/ 351693 w 928468"/>
                  <a:gd name="connsiteY1" fmla="*/ 369980 h 369980"/>
                  <a:gd name="connsiteX2" fmla="*/ 928468 w 928468"/>
                  <a:gd name="connsiteY2" fmla="*/ 369980 h 369980"/>
                  <a:gd name="connsiteX3" fmla="*/ 633046 w 928468"/>
                  <a:gd name="connsiteY3" fmla="*/ 0 h 369980"/>
                  <a:gd name="connsiteX4" fmla="*/ 0 w 928468"/>
                  <a:gd name="connsiteY4" fmla="*/ 4220 h 369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468" h="369980">
                    <a:moveTo>
                      <a:pt x="0" y="4220"/>
                    </a:moveTo>
                    <a:lnTo>
                      <a:pt x="351693" y="369980"/>
                    </a:lnTo>
                    <a:lnTo>
                      <a:pt x="928468" y="369980"/>
                    </a:lnTo>
                    <a:lnTo>
                      <a:pt x="633046" y="0"/>
                    </a:lnTo>
                    <a:lnTo>
                      <a:pt x="0" y="42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7457974" y="1593357"/>
                <a:ext cx="928468" cy="369980"/>
              </a:xfrm>
              <a:custGeom>
                <a:avLst/>
                <a:gdLst>
                  <a:gd name="connsiteX0" fmla="*/ 0 w 928468"/>
                  <a:gd name="connsiteY0" fmla="*/ 0 h 365760"/>
                  <a:gd name="connsiteX1" fmla="*/ 351693 w 928468"/>
                  <a:gd name="connsiteY1" fmla="*/ 365760 h 365760"/>
                  <a:gd name="connsiteX2" fmla="*/ 928468 w 928468"/>
                  <a:gd name="connsiteY2" fmla="*/ 365760 h 365760"/>
                  <a:gd name="connsiteX3" fmla="*/ 633046 w 928468"/>
                  <a:gd name="connsiteY3" fmla="*/ 14068 h 365760"/>
                  <a:gd name="connsiteX4" fmla="*/ 0 w 928468"/>
                  <a:gd name="connsiteY4" fmla="*/ 0 h 365760"/>
                  <a:gd name="connsiteX0" fmla="*/ 0 w 928468"/>
                  <a:gd name="connsiteY0" fmla="*/ 4220 h 369980"/>
                  <a:gd name="connsiteX1" fmla="*/ 351693 w 928468"/>
                  <a:gd name="connsiteY1" fmla="*/ 369980 h 369980"/>
                  <a:gd name="connsiteX2" fmla="*/ 928468 w 928468"/>
                  <a:gd name="connsiteY2" fmla="*/ 369980 h 369980"/>
                  <a:gd name="connsiteX3" fmla="*/ 628474 w 928468"/>
                  <a:gd name="connsiteY3" fmla="*/ 0 h 369980"/>
                  <a:gd name="connsiteX4" fmla="*/ 0 w 928468"/>
                  <a:gd name="connsiteY4" fmla="*/ 4220 h 369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468" h="369980">
                    <a:moveTo>
                      <a:pt x="0" y="4220"/>
                    </a:moveTo>
                    <a:lnTo>
                      <a:pt x="351693" y="369980"/>
                    </a:lnTo>
                    <a:lnTo>
                      <a:pt x="928468" y="369980"/>
                    </a:lnTo>
                    <a:lnTo>
                      <a:pt x="628474" y="0"/>
                    </a:lnTo>
                    <a:lnTo>
                      <a:pt x="0" y="42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782443" y="3652642"/>
              <a:ext cx="7528313" cy="387318"/>
              <a:chOff x="858129" y="1579550"/>
              <a:chExt cx="7528313" cy="387318"/>
            </a:xfrm>
          </p:grpSpPr>
          <p:sp>
            <p:nvSpPr>
              <p:cNvPr id="16" name="Freeform 15"/>
              <p:cNvSpPr/>
              <p:nvPr/>
            </p:nvSpPr>
            <p:spPr>
              <a:xfrm>
                <a:off x="858129" y="1585429"/>
                <a:ext cx="928468" cy="369980"/>
              </a:xfrm>
              <a:custGeom>
                <a:avLst/>
                <a:gdLst>
                  <a:gd name="connsiteX0" fmla="*/ 0 w 928468"/>
                  <a:gd name="connsiteY0" fmla="*/ 0 h 365760"/>
                  <a:gd name="connsiteX1" fmla="*/ 351693 w 928468"/>
                  <a:gd name="connsiteY1" fmla="*/ 365760 h 365760"/>
                  <a:gd name="connsiteX2" fmla="*/ 928468 w 928468"/>
                  <a:gd name="connsiteY2" fmla="*/ 365760 h 365760"/>
                  <a:gd name="connsiteX3" fmla="*/ 633046 w 928468"/>
                  <a:gd name="connsiteY3" fmla="*/ 14068 h 365760"/>
                  <a:gd name="connsiteX4" fmla="*/ 0 w 928468"/>
                  <a:gd name="connsiteY4" fmla="*/ 0 h 365760"/>
                  <a:gd name="connsiteX0" fmla="*/ 0 w 928468"/>
                  <a:gd name="connsiteY0" fmla="*/ 4220 h 369980"/>
                  <a:gd name="connsiteX1" fmla="*/ 351693 w 928468"/>
                  <a:gd name="connsiteY1" fmla="*/ 369980 h 369980"/>
                  <a:gd name="connsiteX2" fmla="*/ 928468 w 928468"/>
                  <a:gd name="connsiteY2" fmla="*/ 369980 h 369980"/>
                  <a:gd name="connsiteX3" fmla="*/ 628474 w 928468"/>
                  <a:gd name="connsiteY3" fmla="*/ 0 h 369980"/>
                  <a:gd name="connsiteX4" fmla="*/ 0 w 928468"/>
                  <a:gd name="connsiteY4" fmla="*/ 4220 h 369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468" h="369980">
                    <a:moveTo>
                      <a:pt x="0" y="4220"/>
                    </a:moveTo>
                    <a:lnTo>
                      <a:pt x="351693" y="369980"/>
                    </a:lnTo>
                    <a:lnTo>
                      <a:pt x="928468" y="369980"/>
                    </a:lnTo>
                    <a:lnTo>
                      <a:pt x="628474" y="0"/>
                    </a:lnTo>
                    <a:lnTo>
                      <a:pt x="0" y="42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1939017" y="1583081"/>
                <a:ext cx="928468" cy="369980"/>
              </a:xfrm>
              <a:custGeom>
                <a:avLst/>
                <a:gdLst>
                  <a:gd name="connsiteX0" fmla="*/ 0 w 928468"/>
                  <a:gd name="connsiteY0" fmla="*/ 0 h 365760"/>
                  <a:gd name="connsiteX1" fmla="*/ 351693 w 928468"/>
                  <a:gd name="connsiteY1" fmla="*/ 365760 h 365760"/>
                  <a:gd name="connsiteX2" fmla="*/ 928468 w 928468"/>
                  <a:gd name="connsiteY2" fmla="*/ 365760 h 365760"/>
                  <a:gd name="connsiteX3" fmla="*/ 633046 w 928468"/>
                  <a:gd name="connsiteY3" fmla="*/ 14068 h 365760"/>
                  <a:gd name="connsiteX4" fmla="*/ 0 w 928468"/>
                  <a:gd name="connsiteY4" fmla="*/ 0 h 365760"/>
                  <a:gd name="connsiteX0" fmla="*/ 0 w 928468"/>
                  <a:gd name="connsiteY0" fmla="*/ 4220 h 369980"/>
                  <a:gd name="connsiteX1" fmla="*/ 351693 w 928468"/>
                  <a:gd name="connsiteY1" fmla="*/ 369980 h 369980"/>
                  <a:gd name="connsiteX2" fmla="*/ 928468 w 928468"/>
                  <a:gd name="connsiteY2" fmla="*/ 369980 h 369980"/>
                  <a:gd name="connsiteX3" fmla="*/ 633046 w 928468"/>
                  <a:gd name="connsiteY3" fmla="*/ 0 h 369980"/>
                  <a:gd name="connsiteX4" fmla="*/ 0 w 928468"/>
                  <a:gd name="connsiteY4" fmla="*/ 4220 h 369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468" h="369980">
                    <a:moveTo>
                      <a:pt x="0" y="4220"/>
                    </a:moveTo>
                    <a:lnTo>
                      <a:pt x="351693" y="369980"/>
                    </a:lnTo>
                    <a:lnTo>
                      <a:pt x="928468" y="369980"/>
                    </a:lnTo>
                    <a:lnTo>
                      <a:pt x="633046" y="0"/>
                    </a:lnTo>
                    <a:lnTo>
                      <a:pt x="0" y="42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3018387" y="1581898"/>
                <a:ext cx="928468" cy="369980"/>
              </a:xfrm>
              <a:custGeom>
                <a:avLst/>
                <a:gdLst>
                  <a:gd name="connsiteX0" fmla="*/ 0 w 928468"/>
                  <a:gd name="connsiteY0" fmla="*/ 0 h 365760"/>
                  <a:gd name="connsiteX1" fmla="*/ 351693 w 928468"/>
                  <a:gd name="connsiteY1" fmla="*/ 365760 h 365760"/>
                  <a:gd name="connsiteX2" fmla="*/ 928468 w 928468"/>
                  <a:gd name="connsiteY2" fmla="*/ 365760 h 365760"/>
                  <a:gd name="connsiteX3" fmla="*/ 633046 w 928468"/>
                  <a:gd name="connsiteY3" fmla="*/ 14068 h 365760"/>
                  <a:gd name="connsiteX4" fmla="*/ 0 w 928468"/>
                  <a:gd name="connsiteY4" fmla="*/ 0 h 365760"/>
                  <a:gd name="connsiteX0" fmla="*/ 0 w 928468"/>
                  <a:gd name="connsiteY0" fmla="*/ 4220 h 369980"/>
                  <a:gd name="connsiteX1" fmla="*/ 351693 w 928468"/>
                  <a:gd name="connsiteY1" fmla="*/ 369980 h 369980"/>
                  <a:gd name="connsiteX2" fmla="*/ 928468 w 928468"/>
                  <a:gd name="connsiteY2" fmla="*/ 369980 h 369980"/>
                  <a:gd name="connsiteX3" fmla="*/ 628474 w 928468"/>
                  <a:gd name="connsiteY3" fmla="*/ 0 h 369980"/>
                  <a:gd name="connsiteX4" fmla="*/ 0 w 928468"/>
                  <a:gd name="connsiteY4" fmla="*/ 4220 h 369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468" h="369980">
                    <a:moveTo>
                      <a:pt x="0" y="4220"/>
                    </a:moveTo>
                    <a:lnTo>
                      <a:pt x="351693" y="369980"/>
                    </a:lnTo>
                    <a:lnTo>
                      <a:pt x="928468" y="369980"/>
                    </a:lnTo>
                    <a:lnTo>
                      <a:pt x="628474" y="0"/>
                    </a:lnTo>
                    <a:lnTo>
                      <a:pt x="0" y="42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4099275" y="1579550"/>
                <a:ext cx="928468" cy="369980"/>
              </a:xfrm>
              <a:custGeom>
                <a:avLst/>
                <a:gdLst>
                  <a:gd name="connsiteX0" fmla="*/ 0 w 928468"/>
                  <a:gd name="connsiteY0" fmla="*/ 0 h 365760"/>
                  <a:gd name="connsiteX1" fmla="*/ 351693 w 928468"/>
                  <a:gd name="connsiteY1" fmla="*/ 365760 h 365760"/>
                  <a:gd name="connsiteX2" fmla="*/ 928468 w 928468"/>
                  <a:gd name="connsiteY2" fmla="*/ 365760 h 365760"/>
                  <a:gd name="connsiteX3" fmla="*/ 633046 w 928468"/>
                  <a:gd name="connsiteY3" fmla="*/ 14068 h 365760"/>
                  <a:gd name="connsiteX4" fmla="*/ 0 w 928468"/>
                  <a:gd name="connsiteY4" fmla="*/ 0 h 365760"/>
                  <a:gd name="connsiteX0" fmla="*/ 0 w 928468"/>
                  <a:gd name="connsiteY0" fmla="*/ 4220 h 369980"/>
                  <a:gd name="connsiteX1" fmla="*/ 351693 w 928468"/>
                  <a:gd name="connsiteY1" fmla="*/ 369980 h 369980"/>
                  <a:gd name="connsiteX2" fmla="*/ 928468 w 928468"/>
                  <a:gd name="connsiteY2" fmla="*/ 369980 h 369980"/>
                  <a:gd name="connsiteX3" fmla="*/ 633046 w 928468"/>
                  <a:gd name="connsiteY3" fmla="*/ 0 h 369980"/>
                  <a:gd name="connsiteX4" fmla="*/ 0 w 928468"/>
                  <a:gd name="connsiteY4" fmla="*/ 4220 h 369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468" h="369980">
                    <a:moveTo>
                      <a:pt x="0" y="4220"/>
                    </a:moveTo>
                    <a:lnTo>
                      <a:pt x="351693" y="369980"/>
                    </a:lnTo>
                    <a:lnTo>
                      <a:pt x="928468" y="369980"/>
                    </a:lnTo>
                    <a:lnTo>
                      <a:pt x="633046" y="0"/>
                    </a:lnTo>
                    <a:lnTo>
                      <a:pt x="0" y="42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5297716" y="1596888"/>
                <a:ext cx="928468" cy="369980"/>
              </a:xfrm>
              <a:custGeom>
                <a:avLst/>
                <a:gdLst>
                  <a:gd name="connsiteX0" fmla="*/ 0 w 928468"/>
                  <a:gd name="connsiteY0" fmla="*/ 0 h 365760"/>
                  <a:gd name="connsiteX1" fmla="*/ 351693 w 928468"/>
                  <a:gd name="connsiteY1" fmla="*/ 365760 h 365760"/>
                  <a:gd name="connsiteX2" fmla="*/ 928468 w 928468"/>
                  <a:gd name="connsiteY2" fmla="*/ 365760 h 365760"/>
                  <a:gd name="connsiteX3" fmla="*/ 633046 w 928468"/>
                  <a:gd name="connsiteY3" fmla="*/ 14068 h 365760"/>
                  <a:gd name="connsiteX4" fmla="*/ 0 w 928468"/>
                  <a:gd name="connsiteY4" fmla="*/ 0 h 365760"/>
                  <a:gd name="connsiteX0" fmla="*/ 0 w 928468"/>
                  <a:gd name="connsiteY0" fmla="*/ 4220 h 369980"/>
                  <a:gd name="connsiteX1" fmla="*/ 351693 w 928468"/>
                  <a:gd name="connsiteY1" fmla="*/ 369980 h 369980"/>
                  <a:gd name="connsiteX2" fmla="*/ 928468 w 928468"/>
                  <a:gd name="connsiteY2" fmla="*/ 369980 h 369980"/>
                  <a:gd name="connsiteX3" fmla="*/ 628474 w 928468"/>
                  <a:gd name="connsiteY3" fmla="*/ 0 h 369980"/>
                  <a:gd name="connsiteX4" fmla="*/ 0 w 928468"/>
                  <a:gd name="connsiteY4" fmla="*/ 4220 h 369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468" h="369980">
                    <a:moveTo>
                      <a:pt x="0" y="4220"/>
                    </a:moveTo>
                    <a:lnTo>
                      <a:pt x="351693" y="369980"/>
                    </a:lnTo>
                    <a:lnTo>
                      <a:pt x="928468" y="369980"/>
                    </a:lnTo>
                    <a:lnTo>
                      <a:pt x="628474" y="0"/>
                    </a:lnTo>
                    <a:lnTo>
                      <a:pt x="0" y="42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6378604" y="1594540"/>
                <a:ext cx="928468" cy="369980"/>
              </a:xfrm>
              <a:custGeom>
                <a:avLst/>
                <a:gdLst>
                  <a:gd name="connsiteX0" fmla="*/ 0 w 928468"/>
                  <a:gd name="connsiteY0" fmla="*/ 0 h 365760"/>
                  <a:gd name="connsiteX1" fmla="*/ 351693 w 928468"/>
                  <a:gd name="connsiteY1" fmla="*/ 365760 h 365760"/>
                  <a:gd name="connsiteX2" fmla="*/ 928468 w 928468"/>
                  <a:gd name="connsiteY2" fmla="*/ 365760 h 365760"/>
                  <a:gd name="connsiteX3" fmla="*/ 633046 w 928468"/>
                  <a:gd name="connsiteY3" fmla="*/ 14068 h 365760"/>
                  <a:gd name="connsiteX4" fmla="*/ 0 w 928468"/>
                  <a:gd name="connsiteY4" fmla="*/ 0 h 365760"/>
                  <a:gd name="connsiteX0" fmla="*/ 0 w 928468"/>
                  <a:gd name="connsiteY0" fmla="*/ 4220 h 369980"/>
                  <a:gd name="connsiteX1" fmla="*/ 351693 w 928468"/>
                  <a:gd name="connsiteY1" fmla="*/ 369980 h 369980"/>
                  <a:gd name="connsiteX2" fmla="*/ 928468 w 928468"/>
                  <a:gd name="connsiteY2" fmla="*/ 369980 h 369980"/>
                  <a:gd name="connsiteX3" fmla="*/ 633046 w 928468"/>
                  <a:gd name="connsiteY3" fmla="*/ 0 h 369980"/>
                  <a:gd name="connsiteX4" fmla="*/ 0 w 928468"/>
                  <a:gd name="connsiteY4" fmla="*/ 4220 h 369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468" h="369980">
                    <a:moveTo>
                      <a:pt x="0" y="4220"/>
                    </a:moveTo>
                    <a:lnTo>
                      <a:pt x="351693" y="369980"/>
                    </a:lnTo>
                    <a:lnTo>
                      <a:pt x="928468" y="369980"/>
                    </a:lnTo>
                    <a:lnTo>
                      <a:pt x="633046" y="0"/>
                    </a:lnTo>
                    <a:lnTo>
                      <a:pt x="0" y="42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7457974" y="1593357"/>
                <a:ext cx="928468" cy="369980"/>
              </a:xfrm>
              <a:custGeom>
                <a:avLst/>
                <a:gdLst>
                  <a:gd name="connsiteX0" fmla="*/ 0 w 928468"/>
                  <a:gd name="connsiteY0" fmla="*/ 0 h 365760"/>
                  <a:gd name="connsiteX1" fmla="*/ 351693 w 928468"/>
                  <a:gd name="connsiteY1" fmla="*/ 365760 h 365760"/>
                  <a:gd name="connsiteX2" fmla="*/ 928468 w 928468"/>
                  <a:gd name="connsiteY2" fmla="*/ 365760 h 365760"/>
                  <a:gd name="connsiteX3" fmla="*/ 633046 w 928468"/>
                  <a:gd name="connsiteY3" fmla="*/ 14068 h 365760"/>
                  <a:gd name="connsiteX4" fmla="*/ 0 w 928468"/>
                  <a:gd name="connsiteY4" fmla="*/ 0 h 365760"/>
                  <a:gd name="connsiteX0" fmla="*/ 0 w 928468"/>
                  <a:gd name="connsiteY0" fmla="*/ 4220 h 369980"/>
                  <a:gd name="connsiteX1" fmla="*/ 351693 w 928468"/>
                  <a:gd name="connsiteY1" fmla="*/ 369980 h 369980"/>
                  <a:gd name="connsiteX2" fmla="*/ 928468 w 928468"/>
                  <a:gd name="connsiteY2" fmla="*/ 369980 h 369980"/>
                  <a:gd name="connsiteX3" fmla="*/ 628474 w 928468"/>
                  <a:gd name="connsiteY3" fmla="*/ 0 h 369980"/>
                  <a:gd name="connsiteX4" fmla="*/ 0 w 928468"/>
                  <a:gd name="connsiteY4" fmla="*/ 4220 h 369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468" h="369980">
                    <a:moveTo>
                      <a:pt x="0" y="4220"/>
                    </a:moveTo>
                    <a:lnTo>
                      <a:pt x="351693" y="369980"/>
                    </a:lnTo>
                    <a:lnTo>
                      <a:pt x="928468" y="369980"/>
                    </a:lnTo>
                    <a:lnTo>
                      <a:pt x="628474" y="0"/>
                    </a:lnTo>
                    <a:lnTo>
                      <a:pt x="0" y="42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p:cNvPicPr>
            <a:picLocks noChangeAspect="1" noChangeArrowheads="1"/>
          </p:cNvPicPr>
          <p:nvPr/>
        </p:nvPicPr>
        <p:blipFill>
          <a:blip r:embed="rId2" cstate="print">
            <a:lum bright="-18000" contrast="-23000"/>
          </a:blip>
          <a:srcRect/>
          <a:stretch>
            <a:fillRect/>
          </a:stretch>
        </p:blipFill>
        <p:spPr bwMode="auto">
          <a:xfrm>
            <a:off x="0" y="1747912"/>
            <a:ext cx="6161649" cy="5404881"/>
          </a:xfrm>
          <a:prstGeom prst="rect">
            <a:avLst/>
          </a:prstGeom>
          <a:noFill/>
          <a:ln w="9525">
            <a:noFill/>
            <a:miter lim="800000"/>
            <a:headEnd/>
            <a:tailEnd/>
          </a:ln>
          <a:effectLst/>
        </p:spPr>
      </p:pic>
      <p:sp>
        <p:nvSpPr>
          <p:cNvPr id="23" name="Rectangle 22"/>
          <p:cNvSpPr/>
          <p:nvPr/>
        </p:nvSpPr>
        <p:spPr>
          <a:xfrm>
            <a:off x="3796164" y="4574019"/>
            <a:ext cx="1127528" cy="929966"/>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The Acts of the Sinful Nature</a:t>
            </a:r>
          </a:p>
        </p:txBody>
      </p:sp>
      <p:sp>
        <p:nvSpPr>
          <p:cNvPr id="3" name="Content Placeholder 2"/>
          <p:cNvSpPr>
            <a:spLocks noGrp="1"/>
          </p:cNvSpPr>
          <p:nvPr>
            <p:ph idx="1"/>
          </p:nvPr>
        </p:nvSpPr>
        <p:spPr/>
        <p:txBody>
          <a:bodyPr/>
          <a:lstStyle/>
          <a:p>
            <a:pPr marL="341313" indent="-3175"/>
            <a:r>
              <a:rPr lang="en-US" baseline="30000" dirty="0"/>
              <a:t>19</a:t>
            </a:r>
            <a:r>
              <a:rPr lang="en-US" dirty="0"/>
              <a:t> ... are obvious: sexual immorality, impurity and debauchery;  </a:t>
            </a:r>
            <a:r>
              <a:rPr lang="en-US" baseline="30000" dirty="0"/>
              <a:t>20</a:t>
            </a:r>
            <a:r>
              <a:rPr lang="en-US" dirty="0"/>
              <a:t> idolatry and witchcraft; hatred, discord, jealousy, fits of rage, selfish ambition, dissensions, factions  </a:t>
            </a:r>
            <a:r>
              <a:rPr lang="en-US" baseline="30000" dirty="0"/>
              <a:t>21</a:t>
            </a:r>
            <a:r>
              <a:rPr lang="en-US" dirty="0"/>
              <a:t> and envy; drunkenness, orgies, and the like. I warn you, as I did before, that </a:t>
            </a:r>
            <a:r>
              <a:rPr lang="en-US" dirty="0">
                <a:effectLst>
                  <a:glow rad="127000">
                    <a:srgbClr val="FF0000"/>
                  </a:glow>
                  <a:outerShdw blurRad="38100" dist="38100" dir="2700000" algn="tl">
                    <a:srgbClr val="000000">
                      <a:alpha val="43137"/>
                    </a:srgbClr>
                  </a:outerShdw>
                </a:effectLst>
              </a:rPr>
              <a:t>those who live like this </a:t>
            </a:r>
            <a:r>
              <a:rPr lang="en-US" dirty="0"/>
              <a:t>will not inherit the kingdom of God.</a:t>
            </a:r>
          </a:p>
        </p:txBody>
      </p:sp>
      <p:grpSp>
        <p:nvGrpSpPr>
          <p:cNvPr id="13" name="Group 22"/>
          <p:cNvGrpSpPr/>
          <p:nvPr/>
        </p:nvGrpSpPr>
        <p:grpSpPr>
          <a:xfrm>
            <a:off x="2306444" y="1575583"/>
            <a:ext cx="7603999" cy="2475913"/>
            <a:chOff x="782443" y="1575582"/>
            <a:chExt cx="7603999" cy="2475913"/>
          </a:xfrm>
        </p:grpSpPr>
        <p:sp>
          <p:nvSpPr>
            <p:cNvPr id="5" name="Rectangle 4"/>
            <p:cNvSpPr/>
            <p:nvPr/>
          </p:nvSpPr>
          <p:spPr>
            <a:xfrm>
              <a:off x="844062" y="1575582"/>
              <a:ext cx="7505459" cy="247591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0" b="1" dirty="0">
                  <a:solidFill>
                    <a:schemeClr val="tx1"/>
                  </a:solidFill>
                </a:rPr>
                <a:t>WARNING!</a:t>
              </a:r>
            </a:p>
          </p:txBody>
        </p:sp>
        <p:grpSp>
          <p:nvGrpSpPr>
            <p:cNvPr id="14" name="Group 13"/>
            <p:cNvGrpSpPr/>
            <p:nvPr/>
          </p:nvGrpSpPr>
          <p:grpSpPr>
            <a:xfrm>
              <a:off x="858129" y="1579550"/>
              <a:ext cx="7528313" cy="387318"/>
              <a:chOff x="858129" y="1579550"/>
              <a:chExt cx="7528313" cy="387318"/>
            </a:xfrm>
          </p:grpSpPr>
          <p:sp>
            <p:nvSpPr>
              <p:cNvPr id="6" name="Freeform 5"/>
              <p:cNvSpPr/>
              <p:nvPr/>
            </p:nvSpPr>
            <p:spPr>
              <a:xfrm>
                <a:off x="858129" y="1585429"/>
                <a:ext cx="928468" cy="369980"/>
              </a:xfrm>
              <a:custGeom>
                <a:avLst/>
                <a:gdLst>
                  <a:gd name="connsiteX0" fmla="*/ 0 w 928468"/>
                  <a:gd name="connsiteY0" fmla="*/ 0 h 365760"/>
                  <a:gd name="connsiteX1" fmla="*/ 351693 w 928468"/>
                  <a:gd name="connsiteY1" fmla="*/ 365760 h 365760"/>
                  <a:gd name="connsiteX2" fmla="*/ 928468 w 928468"/>
                  <a:gd name="connsiteY2" fmla="*/ 365760 h 365760"/>
                  <a:gd name="connsiteX3" fmla="*/ 633046 w 928468"/>
                  <a:gd name="connsiteY3" fmla="*/ 14068 h 365760"/>
                  <a:gd name="connsiteX4" fmla="*/ 0 w 928468"/>
                  <a:gd name="connsiteY4" fmla="*/ 0 h 365760"/>
                  <a:gd name="connsiteX0" fmla="*/ 0 w 928468"/>
                  <a:gd name="connsiteY0" fmla="*/ 4220 h 369980"/>
                  <a:gd name="connsiteX1" fmla="*/ 351693 w 928468"/>
                  <a:gd name="connsiteY1" fmla="*/ 369980 h 369980"/>
                  <a:gd name="connsiteX2" fmla="*/ 928468 w 928468"/>
                  <a:gd name="connsiteY2" fmla="*/ 369980 h 369980"/>
                  <a:gd name="connsiteX3" fmla="*/ 628474 w 928468"/>
                  <a:gd name="connsiteY3" fmla="*/ 0 h 369980"/>
                  <a:gd name="connsiteX4" fmla="*/ 0 w 928468"/>
                  <a:gd name="connsiteY4" fmla="*/ 4220 h 369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468" h="369980">
                    <a:moveTo>
                      <a:pt x="0" y="4220"/>
                    </a:moveTo>
                    <a:lnTo>
                      <a:pt x="351693" y="369980"/>
                    </a:lnTo>
                    <a:lnTo>
                      <a:pt x="928468" y="369980"/>
                    </a:lnTo>
                    <a:lnTo>
                      <a:pt x="628474" y="0"/>
                    </a:lnTo>
                    <a:lnTo>
                      <a:pt x="0" y="42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1939017" y="1583081"/>
                <a:ext cx="928468" cy="369980"/>
              </a:xfrm>
              <a:custGeom>
                <a:avLst/>
                <a:gdLst>
                  <a:gd name="connsiteX0" fmla="*/ 0 w 928468"/>
                  <a:gd name="connsiteY0" fmla="*/ 0 h 365760"/>
                  <a:gd name="connsiteX1" fmla="*/ 351693 w 928468"/>
                  <a:gd name="connsiteY1" fmla="*/ 365760 h 365760"/>
                  <a:gd name="connsiteX2" fmla="*/ 928468 w 928468"/>
                  <a:gd name="connsiteY2" fmla="*/ 365760 h 365760"/>
                  <a:gd name="connsiteX3" fmla="*/ 633046 w 928468"/>
                  <a:gd name="connsiteY3" fmla="*/ 14068 h 365760"/>
                  <a:gd name="connsiteX4" fmla="*/ 0 w 928468"/>
                  <a:gd name="connsiteY4" fmla="*/ 0 h 365760"/>
                  <a:gd name="connsiteX0" fmla="*/ 0 w 928468"/>
                  <a:gd name="connsiteY0" fmla="*/ 4220 h 369980"/>
                  <a:gd name="connsiteX1" fmla="*/ 351693 w 928468"/>
                  <a:gd name="connsiteY1" fmla="*/ 369980 h 369980"/>
                  <a:gd name="connsiteX2" fmla="*/ 928468 w 928468"/>
                  <a:gd name="connsiteY2" fmla="*/ 369980 h 369980"/>
                  <a:gd name="connsiteX3" fmla="*/ 633046 w 928468"/>
                  <a:gd name="connsiteY3" fmla="*/ 0 h 369980"/>
                  <a:gd name="connsiteX4" fmla="*/ 0 w 928468"/>
                  <a:gd name="connsiteY4" fmla="*/ 4220 h 369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468" h="369980">
                    <a:moveTo>
                      <a:pt x="0" y="4220"/>
                    </a:moveTo>
                    <a:lnTo>
                      <a:pt x="351693" y="369980"/>
                    </a:lnTo>
                    <a:lnTo>
                      <a:pt x="928468" y="369980"/>
                    </a:lnTo>
                    <a:lnTo>
                      <a:pt x="633046" y="0"/>
                    </a:lnTo>
                    <a:lnTo>
                      <a:pt x="0" y="42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018387" y="1581898"/>
                <a:ext cx="928468" cy="369980"/>
              </a:xfrm>
              <a:custGeom>
                <a:avLst/>
                <a:gdLst>
                  <a:gd name="connsiteX0" fmla="*/ 0 w 928468"/>
                  <a:gd name="connsiteY0" fmla="*/ 0 h 365760"/>
                  <a:gd name="connsiteX1" fmla="*/ 351693 w 928468"/>
                  <a:gd name="connsiteY1" fmla="*/ 365760 h 365760"/>
                  <a:gd name="connsiteX2" fmla="*/ 928468 w 928468"/>
                  <a:gd name="connsiteY2" fmla="*/ 365760 h 365760"/>
                  <a:gd name="connsiteX3" fmla="*/ 633046 w 928468"/>
                  <a:gd name="connsiteY3" fmla="*/ 14068 h 365760"/>
                  <a:gd name="connsiteX4" fmla="*/ 0 w 928468"/>
                  <a:gd name="connsiteY4" fmla="*/ 0 h 365760"/>
                  <a:gd name="connsiteX0" fmla="*/ 0 w 928468"/>
                  <a:gd name="connsiteY0" fmla="*/ 4220 h 369980"/>
                  <a:gd name="connsiteX1" fmla="*/ 351693 w 928468"/>
                  <a:gd name="connsiteY1" fmla="*/ 369980 h 369980"/>
                  <a:gd name="connsiteX2" fmla="*/ 928468 w 928468"/>
                  <a:gd name="connsiteY2" fmla="*/ 369980 h 369980"/>
                  <a:gd name="connsiteX3" fmla="*/ 628474 w 928468"/>
                  <a:gd name="connsiteY3" fmla="*/ 0 h 369980"/>
                  <a:gd name="connsiteX4" fmla="*/ 0 w 928468"/>
                  <a:gd name="connsiteY4" fmla="*/ 4220 h 369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468" h="369980">
                    <a:moveTo>
                      <a:pt x="0" y="4220"/>
                    </a:moveTo>
                    <a:lnTo>
                      <a:pt x="351693" y="369980"/>
                    </a:lnTo>
                    <a:lnTo>
                      <a:pt x="928468" y="369980"/>
                    </a:lnTo>
                    <a:lnTo>
                      <a:pt x="628474" y="0"/>
                    </a:lnTo>
                    <a:lnTo>
                      <a:pt x="0" y="42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099275" y="1579550"/>
                <a:ext cx="928468" cy="369980"/>
              </a:xfrm>
              <a:custGeom>
                <a:avLst/>
                <a:gdLst>
                  <a:gd name="connsiteX0" fmla="*/ 0 w 928468"/>
                  <a:gd name="connsiteY0" fmla="*/ 0 h 365760"/>
                  <a:gd name="connsiteX1" fmla="*/ 351693 w 928468"/>
                  <a:gd name="connsiteY1" fmla="*/ 365760 h 365760"/>
                  <a:gd name="connsiteX2" fmla="*/ 928468 w 928468"/>
                  <a:gd name="connsiteY2" fmla="*/ 365760 h 365760"/>
                  <a:gd name="connsiteX3" fmla="*/ 633046 w 928468"/>
                  <a:gd name="connsiteY3" fmla="*/ 14068 h 365760"/>
                  <a:gd name="connsiteX4" fmla="*/ 0 w 928468"/>
                  <a:gd name="connsiteY4" fmla="*/ 0 h 365760"/>
                  <a:gd name="connsiteX0" fmla="*/ 0 w 928468"/>
                  <a:gd name="connsiteY0" fmla="*/ 4220 h 369980"/>
                  <a:gd name="connsiteX1" fmla="*/ 351693 w 928468"/>
                  <a:gd name="connsiteY1" fmla="*/ 369980 h 369980"/>
                  <a:gd name="connsiteX2" fmla="*/ 928468 w 928468"/>
                  <a:gd name="connsiteY2" fmla="*/ 369980 h 369980"/>
                  <a:gd name="connsiteX3" fmla="*/ 633046 w 928468"/>
                  <a:gd name="connsiteY3" fmla="*/ 0 h 369980"/>
                  <a:gd name="connsiteX4" fmla="*/ 0 w 928468"/>
                  <a:gd name="connsiteY4" fmla="*/ 4220 h 369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468" h="369980">
                    <a:moveTo>
                      <a:pt x="0" y="4220"/>
                    </a:moveTo>
                    <a:lnTo>
                      <a:pt x="351693" y="369980"/>
                    </a:lnTo>
                    <a:lnTo>
                      <a:pt x="928468" y="369980"/>
                    </a:lnTo>
                    <a:lnTo>
                      <a:pt x="633046" y="0"/>
                    </a:lnTo>
                    <a:lnTo>
                      <a:pt x="0" y="42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5297716" y="1596888"/>
                <a:ext cx="928468" cy="369980"/>
              </a:xfrm>
              <a:custGeom>
                <a:avLst/>
                <a:gdLst>
                  <a:gd name="connsiteX0" fmla="*/ 0 w 928468"/>
                  <a:gd name="connsiteY0" fmla="*/ 0 h 365760"/>
                  <a:gd name="connsiteX1" fmla="*/ 351693 w 928468"/>
                  <a:gd name="connsiteY1" fmla="*/ 365760 h 365760"/>
                  <a:gd name="connsiteX2" fmla="*/ 928468 w 928468"/>
                  <a:gd name="connsiteY2" fmla="*/ 365760 h 365760"/>
                  <a:gd name="connsiteX3" fmla="*/ 633046 w 928468"/>
                  <a:gd name="connsiteY3" fmla="*/ 14068 h 365760"/>
                  <a:gd name="connsiteX4" fmla="*/ 0 w 928468"/>
                  <a:gd name="connsiteY4" fmla="*/ 0 h 365760"/>
                  <a:gd name="connsiteX0" fmla="*/ 0 w 928468"/>
                  <a:gd name="connsiteY0" fmla="*/ 4220 h 369980"/>
                  <a:gd name="connsiteX1" fmla="*/ 351693 w 928468"/>
                  <a:gd name="connsiteY1" fmla="*/ 369980 h 369980"/>
                  <a:gd name="connsiteX2" fmla="*/ 928468 w 928468"/>
                  <a:gd name="connsiteY2" fmla="*/ 369980 h 369980"/>
                  <a:gd name="connsiteX3" fmla="*/ 628474 w 928468"/>
                  <a:gd name="connsiteY3" fmla="*/ 0 h 369980"/>
                  <a:gd name="connsiteX4" fmla="*/ 0 w 928468"/>
                  <a:gd name="connsiteY4" fmla="*/ 4220 h 369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468" h="369980">
                    <a:moveTo>
                      <a:pt x="0" y="4220"/>
                    </a:moveTo>
                    <a:lnTo>
                      <a:pt x="351693" y="369980"/>
                    </a:lnTo>
                    <a:lnTo>
                      <a:pt x="928468" y="369980"/>
                    </a:lnTo>
                    <a:lnTo>
                      <a:pt x="628474" y="0"/>
                    </a:lnTo>
                    <a:lnTo>
                      <a:pt x="0" y="42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6378604" y="1594540"/>
                <a:ext cx="928468" cy="369980"/>
              </a:xfrm>
              <a:custGeom>
                <a:avLst/>
                <a:gdLst>
                  <a:gd name="connsiteX0" fmla="*/ 0 w 928468"/>
                  <a:gd name="connsiteY0" fmla="*/ 0 h 365760"/>
                  <a:gd name="connsiteX1" fmla="*/ 351693 w 928468"/>
                  <a:gd name="connsiteY1" fmla="*/ 365760 h 365760"/>
                  <a:gd name="connsiteX2" fmla="*/ 928468 w 928468"/>
                  <a:gd name="connsiteY2" fmla="*/ 365760 h 365760"/>
                  <a:gd name="connsiteX3" fmla="*/ 633046 w 928468"/>
                  <a:gd name="connsiteY3" fmla="*/ 14068 h 365760"/>
                  <a:gd name="connsiteX4" fmla="*/ 0 w 928468"/>
                  <a:gd name="connsiteY4" fmla="*/ 0 h 365760"/>
                  <a:gd name="connsiteX0" fmla="*/ 0 w 928468"/>
                  <a:gd name="connsiteY0" fmla="*/ 4220 h 369980"/>
                  <a:gd name="connsiteX1" fmla="*/ 351693 w 928468"/>
                  <a:gd name="connsiteY1" fmla="*/ 369980 h 369980"/>
                  <a:gd name="connsiteX2" fmla="*/ 928468 w 928468"/>
                  <a:gd name="connsiteY2" fmla="*/ 369980 h 369980"/>
                  <a:gd name="connsiteX3" fmla="*/ 633046 w 928468"/>
                  <a:gd name="connsiteY3" fmla="*/ 0 h 369980"/>
                  <a:gd name="connsiteX4" fmla="*/ 0 w 928468"/>
                  <a:gd name="connsiteY4" fmla="*/ 4220 h 369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468" h="369980">
                    <a:moveTo>
                      <a:pt x="0" y="4220"/>
                    </a:moveTo>
                    <a:lnTo>
                      <a:pt x="351693" y="369980"/>
                    </a:lnTo>
                    <a:lnTo>
                      <a:pt x="928468" y="369980"/>
                    </a:lnTo>
                    <a:lnTo>
                      <a:pt x="633046" y="0"/>
                    </a:lnTo>
                    <a:lnTo>
                      <a:pt x="0" y="42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7457974" y="1593357"/>
                <a:ext cx="928468" cy="369980"/>
              </a:xfrm>
              <a:custGeom>
                <a:avLst/>
                <a:gdLst>
                  <a:gd name="connsiteX0" fmla="*/ 0 w 928468"/>
                  <a:gd name="connsiteY0" fmla="*/ 0 h 365760"/>
                  <a:gd name="connsiteX1" fmla="*/ 351693 w 928468"/>
                  <a:gd name="connsiteY1" fmla="*/ 365760 h 365760"/>
                  <a:gd name="connsiteX2" fmla="*/ 928468 w 928468"/>
                  <a:gd name="connsiteY2" fmla="*/ 365760 h 365760"/>
                  <a:gd name="connsiteX3" fmla="*/ 633046 w 928468"/>
                  <a:gd name="connsiteY3" fmla="*/ 14068 h 365760"/>
                  <a:gd name="connsiteX4" fmla="*/ 0 w 928468"/>
                  <a:gd name="connsiteY4" fmla="*/ 0 h 365760"/>
                  <a:gd name="connsiteX0" fmla="*/ 0 w 928468"/>
                  <a:gd name="connsiteY0" fmla="*/ 4220 h 369980"/>
                  <a:gd name="connsiteX1" fmla="*/ 351693 w 928468"/>
                  <a:gd name="connsiteY1" fmla="*/ 369980 h 369980"/>
                  <a:gd name="connsiteX2" fmla="*/ 928468 w 928468"/>
                  <a:gd name="connsiteY2" fmla="*/ 369980 h 369980"/>
                  <a:gd name="connsiteX3" fmla="*/ 628474 w 928468"/>
                  <a:gd name="connsiteY3" fmla="*/ 0 h 369980"/>
                  <a:gd name="connsiteX4" fmla="*/ 0 w 928468"/>
                  <a:gd name="connsiteY4" fmla="*/ 4220 h 369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468" h="369980">
                    <a:moveTo>
                      <a:pt x="0" y="4220"/>
                    </a:moveTo>
                    <a:lnTo>
                      <a:pt x="351693" y="369980"/>
                    </a:lnTo>
                    <a:lnTo>
                      <a:pt x="928468" y="369980"/>
                    </a:lnTo>
                    <a:lnTo>
                      <a:pt x="628474" y="0"/>
                    </a:lnTo>
                    <a:lnTo>
                      <a:pt x="0" y="42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782443" y="3652642"/>
              <a:ext cx="7528313" cy="387318"/>
              <a:chOff x="858129" y="1579550"/>
              <a:chExt cx="7528313" cy="387318"/>
            </a:xfrm>
          </p:grpSpPr>
          <p:sp>
            <p:nvSpPr>
              <p:cNvPr id="16" name="Freeform 15"/>
              <p:cNvSpPr/>
              <p:nvPr/>
            </p:nvSpPr>
            <p:spPr>
              <a:xfrm>
                <a:off x="858129" y="1585429"/>
                <a:ext cx="928468" cy="369980"/>
              </a:xfrm>
              <a:custGeom>
                <a:avLst/>
                <a:gdLst>
                  <a:gd name="connsiteX0" fmla="*/ 0 w 928468"/>
                  <a:gd name="connsiteY0" fmla="*/ 0 h 365760"/>
                  <a:gd name="connsiteX1" fmla="*/ 351693 w 928468"/>
                  <a:gd name="connsiteY1" fmla="*/ 365760 h 365760"/>
                  <a:gd name="connsiteX2" fmla="*/ 928468 w 928468"/>
                  <a:gd name="connsiteY2" fmla="*/ 365760 h 365760"/>
                  <a:gd name="connsiteX3" fmla="*/ 633046 w 928468"/>
                  <a:gd name="connsiteY3" fmla="*/ 14068 h 365760"/>
                  <a:gd name="connsiteX4" fmla="*/ 0 w 928468"/>
                  <a:gd name="connsiteY4" fmla="*/ 0 h 365760"/>
                  <a:gd name="connsiteX0" fmla="*/ 0 w 928468"/>
                  <a:gd name="connsiteY0" fmla="*/ 4220 h 369980"/>
                  <a:gd name="connsiteX1" fmla="*/ 351693 w 928468"/>
                  <a:gd name="connsiteY1" fmla="*/ 369980 h 369980"/>
                  <a:gd name="connsiteX2" fmla="*/ 928468 w 928468"/>
                  <a:gd name="connsiteY2" fmla="*/ 369980 h 369980"/>
                  <a:gd name="connsiteX3" fmla="*/ 628474 w 928468"/>
                  <a:gd name="connsiteY3" fmla="*/ 0 h 369980"/>
                  <a:gd name="connsiteX4" fmla="*/ 0 w 928468"/>
                  <a:gd name="connsiteY4" fmla="*/ 4220 h 369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468" h="369980">
                    <a:moveTo>
                      <a:pt x="0" y="4220"/>
                    </a:moveTo>
                    <a:lnTo>
                      <a:pt x="351693" y="369980"/>
                    </a:lnTo>
                    <a:lnTo>
                      <a:pt x="928468" y="369980"/>
                    </a:lnTo>
                    <a:lnTo>
                      <a:pt x="628474" y="0"/>
                    </a:lnTo>
                    <a:lnTo>
                      <a:pt x="0" y="42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1939017" y="1583081"/>
                <a:ext cx="928468" cy="369980"/>
              </a:xfrm>
              <a:custGeom>
                <a:avLst/>
                <a:gdLst>
                  <a:gd name="connsiteX0" fmla="*/ 0 w 928468"/>
                  <a:gd name="connsiteY0" fmla="*/ 0 h 365760"/>
                  <a:gd name="connsiteX1" fmla="*/ 351693 w 928468"/>
                  <a:gd name="connsiteY1" fmla="*/ 365760 h 365760"/>
                  <a:gd name="connsiteX2" fmla="*/ 928468 w 928468"/>
                  <a:gd name="connsiteY2" fmla="*/ 365760 h 365760"/>
                  <a:gd name="connsiteX3" fmla="*/ 633046 w 928468"/>
                  <a:gd name="connsiteY3" fmla="*/ 14068 h 365760"/>
                  <a:gd name="connsiteX4" fmla="*/ 0 w 928468"/>
                  <a:gd name="connsiteY4" fmla="*/ 0 h 365760"/>
                  <a:gd name="connsiteX0" fmla="*/ 0 w 928468"/>
                  <a:gd name="connsiteY0" fmla="*/ 4220 h 369980"/>
                  <a:gd name="connsiteX1" fmla="*/ 351693 w 928468"/>
                  <a:gd name="connsiteY1" fmla="*/ 369980 h 369980"/>
                  <a:gd name="connsiteX2" fmla="*/ 928468 w 928468"/>
                  <a:gd name="connsiteY2" fmla="*/ 369980 h 369980"/>
                  <a:gd name="connsiteX3" fmla="*/ 633046 w 928468"/>
                  <a:gd name="connsiteY3" fmla="*/ 0 h 369980"/>
                  <a:gd name="connsiteX4" fmla="*/ 0 w 928468"/>
                  <a:gd name="connsiteY4" fmla="*/ 4220 h 369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468" h="369980">
                    <a:moveTo>
                      <a:pt x="0" y="4220"/>
                    </a:moveTo>
                    <a:lnTo>
                      <a:pt x="351693" y="369980"/>
                    </a:lnTo>
                    <a:lnTo>
                      <a:pt x="928468" y="369980"/>
                    </a:lnTo>
                    <a:lnTo>
                      <a:pt x="633046" y="0"/>
                    </a:lnTo>
                    <a:lnTo>
                      <a:pt x="0" y="42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3018387" y="1581898"/>
                <a:ext cx="928468" cy="369980"/>
              </a:xfrm>
              <a:custGeom>
                <a:avLst/>
                <a:gdLst>
                  <a:gd name="connsiteX0" fmla="*/ 0 w 928468"/>
                  <a:gd name="connsiteY0" fmla="*/ 0 h 365760"/>
                  <a:gd name="connsiteX1" fmla="*/ 351693 w 928468"/>
                  <a:gd name="connsiteY1" fmla="*/ 365760 h 365760"/>
                  <a:gd name="connsiteX2" fmla="*/ 928468 w 928468"/>
                  <a:gd name="connsiteY2" fmla="*/ 365760 h 365760"/>
                  <a:gd name="connsiteX3" fmla="*/ 633046 w 928468"/>
                  <a:gd name="connsiteY3" fmla="*/ 14068 h 365760"/>
                  <a:gd name="connsiteX4" fmla="*/ 0 w 928468"/>
                  <a:gd name="connsiteY4" fmla="*/ 0 h 365760"/>
                  <a:gd name="connsiteX0" fmla="*/ 0 w 928468"/>
                  <a:gd name="connsiteY0" fmla="*/ 4220 h 369980"/>
                  <a:gd name="connsiteX1" fmla="*/ 351693 w 928468"/>
                  <a:gd name="connsiteY1" fmla="*/ 369980 h 369980"/>
                  <a:gd name="connsiteX2" fmla="*/ 928468 w 928468"/>
                  <a:gd name="connsiteY2" fmla="*/ 369980 h 369980"/>
                  <a:gd name="connsiteX3" fmla="*/ 628474 w 928468"/>
                  <a:gd name="connsiteY3" fmla="*/ 0 h 369980"/>
                  <a:gd name="connsiteX4" fmla="*/ 0 w 928468"/>
                  <a:gd name="connsiteY4" fmla="*/ 4220 h 369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468" h="369980">
                    <a:moveTo>
                      <a:pt x="0" y="4220"/>
                    </a:moveTo>
                    <a:lnTo>
                      <a:pt x="351693" y="369980"/>
                    </a:lnTo>
                    <a:lnTo>
                      <a:pt x="928468" y="369980"/>
                    </a:lnTo>
                    <a:lnTo>
                      <a:pt x="628474" y="0"/>
                    </a:lnTo>
                    <a:lnTo>
                      <a:pt x="0" y="42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4099275" y="1579550"/>
                <a:ext cx="928468" cy="369980"/>
              </a:xfrm>
              <a:custGeom>
                <a:avLst/>
                <a:gdLst>
                  <a:gd name="connsiteX0" fmla="*/ 0 w 928468"/>
                  <a:gd name="connsiteY0" fmla="*/ 0 h 365760"/>
                  <a:gd name="connsiteX1" fmla="*/ 351693 w 928468"/>
                  <a:gd name="connsiteY1" fmla="*/ 365760 h 365760"/>
                  <a:gd name="connsiteX2" fmla="*/ 928468 w 928468"/>
                  <a:gd name="connsiteY2" fmla="*/ 365760 h 365760"/>
                  <a:gd name="connsiteX3" fmla="*/ 633046 w 928468"/>
                  <a:gd name="connsiteY3" fmla="*/ 14068 h 365760"/>
                  <a:gd name="connsiteX4" fmla="*/ 0 w 928468"/>
                  <a:gd name="connsiteY4" fmla="*/ 0 h 365760"/>
                  <a:gd name="connsiteX0" fmla="*/ 0 w 928468"/>
                  <a:gd name="connsiteY0" fmla="*/ 4220 h 369980"/>
                  <a:gd name="connsiteX1" fmla="*/ 351693 w 928468"/>
                  <a:gd name="connsiteY1" fmla="*/ 369980 h 369980"/>
                  <a:gd name="connsiteX2" fmla="*/ 928468 w 928468"/>
                  <a:gd name="connsiteY2" fmla="*/ 369980 h 369980"/>
                  <a:gd name="connsiteX3" fmla="*/ 633046 w 928468"/>
                  <a:gd name="connsiteY3" fmla="*/ 0 h 369980"/>
                  <a:gd name="connsiteX4" fmla="*/ 0 w 928468"/>
                  <a:gd name="connsiteY4" fmla="*/ 4220 h 369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468" h="369980">
                    <a:moveTo>
                      <a:pt x="0" y="4220"/>
                    </a:moveTo>
                    <a:lnTo>
                      <a:pt x="351693" y="369980"/>
                    </a:lnTo>
                    <a:lnTo>
                      <a:pt x="928468" y="369980"/>
                    </a:lnTo>
                    <a:lnTo>
                      <a:pt x="633046" y="0"/>
                    </a:lnTo>
                    <a:lnTo>
                      <a:pt x="0" y="42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5297716" y="1596888"/>
                <a:ext cx="928468" cy="369980"/>
              </a:xfrm>
              <a:custGeom>
                <a:avLst/>
                <a:gdLst>
                  <a:gd name="connsiteX0" fmla="*/ 0 w 928468"/>
                  <a:gd name="connsiteY0" fmla="*/ 0 h 365760"/>
                  <a:gd name="connsiteX1" fmla="*/ 351693 w 928468"/>
                  <a:gd name="connsiteY1" fmla="*/ 365760 h 365760"/>
                  <a:gd name="connsiteX2" fmla="*/ 928468 w 928468"/>
                  <a:gd name="connsiteY2" fmla="*/ 365760 h 365760"/>
                  <a:gd name="connsiteX3" fmla="*/ 633046 w 928468"/>
                  <a:gd name="connsiteY3" fmla="*/ 14068 h 365760"/>
                  <a:gd name="connsiteX4" fmla="*/ 0 w 928468"/>
                  <a:gd name="connsiteY4" fmla="*/ 0 h 365760"/>
                  <a:gd name="connsiteX0" fmla="*/ 0 w 928468"/>
                  <a:gd name="connsiteY0" fmla="*/ 4220 h 369980"/>
                  <a:gd name="connsiteX1" fmla="*/ 351693 w 928468"/>
                  <a:gd name="connsiteY1" fmla="*/ 369980 h 369980"/>
                  <a:gd name="connsiteX2" fmla="*/ 928468 w 928468"/>
                  <a:gd name="connsiteY2" fmla="*/ 369980 h 369980"/>
                  <a:gd name="connsiteX3" fmla="*/ 628474 w 928468"/>
                  <a:gd name="connsiteY3" fmla="*/ 0 h 369980"/>
                  <a:gd name="connsiteX4" fmla="*/ 0 w 928468"/>
                  <a:gd name="connsiteY4" fmla="*/ 4220 h 369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468" h="369980">
                    <a:moveTo>
                      <a:pt x="0" y="4220"/>
                    </a:moveTo>
                    <a:lnTo>
                      <a:pt x="351693" y="369980"/>
                    </a:lnTo>
                    <a:lnTo>
                      <a:pt x="928468" y="369980"/>
                    </a:lnTo>
                    <a:lnTo>
                      <a:pt x="628474" y="0"/>
                    </a:lnTo>
                    <a:lnTo>
                      <a:pt x="0" y="42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6378604" y="1594540"/>
                <a:ext cx="928468" cy="369980"/>
              </a:xfrm>
              <a:custGeom>
                <a:avLst/>
                <a:gdLst>
                  <a:gd name="connsiteX0" fmla="*/ 0 w 928468"/>
                  <a:gd name="connsiteY0" fmla="*/ 0 h 365760"/>
                  <a:gd name="connsiteX1" fmla="*/ 351693 w 928468"/>
                  <a:gd name="connsiteY1" fmla="*/ 365760 h 365760"/>
                  <a:gd name="connsiteX2" fmla="*/ 928468 w 928468"/>
                  <a:gd name="connsiteY2" fmla="*/ 365760 h 365760"/>
                  <a:gd name="connsiteX3" fmla="*/ 633046 w 928468"/>
                  <a:gd name="connsiteY3" fmla="*/ 14068 h 365760"/>
                  <a:gd name="connsiteX4" fmla="*/ 0 w 928468"/>
                  <a:gd name="connsiteY4" fmla="*/ 0 h 365760"/>
                  <a:gd name="connsiteX0" fmla="*/ 0 w 928468"/>
                  <a:gd name="connsiteY0" fmla="*/ 4220 h 369980"/>
                  <a:gd name="connsiteX1" fmla="*/ 351693 w 928468"/>
                  <a:gd name="connsiteY1" fmla="*/ 369980 h 369980"/>
                  <a:gd name="connsiteX2" fmla="*/ 928468 w 928468"/>
                  <a:gd name="connsiteY2" fmla="*/ 369980 h 369980"/>
                  <a:gd name="connsiteX3" fmla="*/ 633046 w 928468"/>
                  <a:gd name="connsiteY3" fmla="*/ 0 h 369980"/>
                  <a:gd name="connsiteX4" fmla="*/ 0 w 928468"/>
                  <a:gd name="connsiteY4" fmla="*/ 4220 h 369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468" h="369980">
                    <a:moveTo>
                      <a:pt x="0" y="4220"/>
                    </a:moveTo>
                    <a:lnTo>
                      <a:pt x="351693" y="369980"/>
                    </a:lnTo>
                    <a:lnTo>
                      <a:pt x="928468" y="369980"/>
                    </a:lnTo>
                    <a:lnTo>
                      <a:pt x="633046" y="0"/>
                    </a:lnTo>
                    <a:lnTo>
                      <a:pt x="0" y="42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7457974" y="1593357"/>
                <a:ext cx="928468" cy="369980"/>
              </a:xfrm>
              <a:custGeom>
                <a:avLst/>
                <a:gdLst>
                  <a:gd name="connsiteX0" fmla="*/ 0 w 928468"/>
                  <a:gd name="connsiteY0" fmla="*/ 0 h 365760"/>
                  <a:gd name="connsiteX1" fmla="*/ 351693 w 928468"/>
                  <a:gd name="connsiteY1" fmla="*/ 365760 h 365760"/>
                  <a:gd name="connsiteX2" fmla="*/ 928468 w 928468"/>
                  <a:gd name="connsiteY2" fmla="*/ 365760 h 365760"/>
                  <a:gd name="connsiteX3" fmla="*/ 633046 w 928468"/>
                  <a:gd name="connsiteY3" fmla="*/ 14068 h 365760"/>
                  <a:gd name="connsiteX4" fmla="*/ 0 w 928468"/>
                  <a:gd name="connsiteY4" fmla="*/ 0 h 365760"/>
                  <a:gd name="connsiteX0" fmla="*/ 0 w 928468"/>
                  <a:gd name="connsiteY0" fmla="*/ 4220 h 369980"/>
                  <a:gd name="connsiteX1" fmla="*/ 351693 w 928468"/>
                  <a:gd name="connsiteY1" fmla="*/ 369980 h 369980"/>
                  <a:gd name="connsiteX2" fmla="*/ 928468 w 928468"/>
                  <a:gd name="connsiteY2" fmla="*/ 369980 h 369980"/>
                  <a:gd name="connsiteX3" fmla="*/ 628474 w 928468"/>
                  <a:gd name="connsiteY3" fmla="*/ 0 h 369980"/>
                  <a:gd name="connsiteX4" fmla="*/ 0 w 928468"/>
                  <a:gd name="connsiteY4" fmla="*/ 4220 h 369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468" h="369980">
                    <a:moveTo>
                      <a:pt x="0" y="4220"/>
                    </a:moveTo>
                    <a:lnTo>
                      <a:pt x="351693" y="369980"/>
                    </a:lnTo>
                    <a:lnTo>
                      <a:pt x="928468" y="369980"/>
                    </a:lnTo>
                    <a:lnTo>
                      <a:pt x="628474" y="0"/>
                    </a:lnTo>
                    <a:lnTo>
                      <a:pt x="0" y="42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2"/>
          <p:cNvPicPr>
            <a:picLocks noChangeAspect="1" noChangeArrowheads="1"/>
          </p:cNvPicPr>
          <p:nvPr/>
        </p:nvPicPr>
        <p:blipFill>
          <a:blip r:embed="rId2" cstate="print">
            <a:lum bright="-18000" contrast="-23000"/>
          </a:blip>
          <a:srcRect/>
          <a:stretch>
            <a:fillRect/>
          </a:stretch>
        </p:blipFill>
        <p:spPr bwMode="auto">
          <a:xfrm>
            <a:off x="0" y="1747912"/>
            <a:ext cx="6161649" cy="5404881"/>
          </a:xfrm>
          <a:prstGeom prst="rect">
            <a:avLst/>
          </a:prstGeom>
          <a:noFill/>
          <a:ln w="9525">
            <a:noFill/>
            <a:miter lim="800000"/>
            <a:headEnd/>
            <a:tailEnd/>
          </a:ln>
          <a:effectLst/>
        </p:spPr>
      </p:pic>
      <p:sp>
        <p:nvSpPr>
          <p:cNvPr id="23" name="Rectangle 22"/>
          <p:cNvSpPr/>
          <p:nvPr/>
        </p:nvSpPr>
        <p:spPr>
          <a:xfrm>
            <a:off x="6186519" y="4679526"/>
            <a:ext cx="1181436" cy="789289"/>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The Acts of the Sinful Nature</a:t>
            </a:r>
          </a:p>
        </p:txBody>
      </p:sp>
      <p:sp>
        <p:nvSpPr>
          <p:cNvPr id="3" name="Content Placeholder 2"/>
          <p:cNvSpPr>
            <a:spLocks noGrp="1"/>
          </p:cNvSpPr>
          <p:nvPr>
            <p:ph idx="1"/>
          </p:nvPr>
        </p:nvSpPr>
        <p:spPr/>
        <p:txBody>
          <a:bodyPr/>
          <a:lstStyle/>
          <a:p>
            <a:pPr marL="341313" indent="-3175"/>
            <a:r>
              <a:rPr lang="en-US" baseline="30000" dirty="0"/>
              <a:t>19</a:t>
            </a:r>
            <a:r>
              <a:rPr lang="en-US" dirty="0"/>
              <a:t> ... are obvious: sexual immorality, impurity and debauchery;  </a:t>
            </a:r>
            <a:r>
              <a:rPr lang="en-US" baseline="30000" dirty="0"/>
              <a:t>20</a:t>
            </a:r>
            <a:r>
              <a:rPr lang="en-US" dirty="0"/>
              <a:t> idolatry and witchcraft; hatred, discord, jealousy, fits of rage, selfish ambition, dissensions, factions  </a:t>
            </a:r>
            <a:r>
              <a:rPr lang="en-US" baseline="30000" dirty="0"/>
              <a:t>21</a:t>
            </a:r>
            <a:r>
              <a:rPr lang="en-US" dirty="0"/>
              <a:t> and envy; drunkenness, orgies, and the like. I warn you, as I did before, that those who live like this </a:t>
            </a:r>
            <a:r>
              <a:rPr lang="en-US" dirty="0">
                <a:effectLst>
                  <a:glow rad="127000">
                    <a:srgbClr val="FF0000"/>
                  </a:glow>
                  <a:outerShdw blurRad="38100" dist="38100" dir="2700000" algn="tl">
                    <a:srgbClr val="000000">
                      <a:alpha val="43137"/>
                    </a:srgbClr>
                  </a:outerShdw>
                </a:effectLst>
              </a:rPr>
              <a:t>will not inherit the kingdom of God.</a:t>
            </a:r>
          </a:p>
        </p:txBody>
      </p:sp>
      <p:grpSp>
        <p:nvGrpSpPr>
          <p:cNvPr id="24" name="Group 22"/>
          <p:cNvGrpSpPr/>
          <p:nvPr/>
        </p:nvGrpSpPr>
        <p:grpSpPr>
          <a:xfrm>
            <a:off x="2306444" y="1575583"/>
            <a:ext cx="7603999" cy="2475913"/>
            <a:chOff x="782443" y="1575582"/>
            <a:chExt cx="7603999" cy="2475913"/>
          </a:xfrm>
        </p:grpSpPr>
        <p:sp>
          <p:nvSpPr>
            <p:cNvPr id="25" name="Rectangle 24"/>
            <p:cNvSpPr/>
            <p:nvPr/>
          </p:nvSpPr>
          <p:spPr>
            <a:xfrm>
              <a:off x="844062" y="1575582"/>
              <a:ext cx="7505459" cy="247591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0" b="1" dirty="0">
                  <a:solidFill>
                    <a:schemeClr val="tx1"/>
                  </a:solidFill>
                </a:rPr>
                <a:t>WARNING!</a:t>
              </a:r>
            </a:p>
          </p:txBody>
        </p:sp>
        <p:grpSp>
          <p:nvGrpSpPr>
            <p:cNvPr id="26" name="Group 13"/>
            <p:cNvGrpSpPr/>
            <p:nvPr/>
          </p:nvGrpSpPr>
          <p:grpSpPr>
            <a:xfrm>
              <a:off x="858129" y="1579550"/>
              <a:ext cx="7528313" cy="387318"/>
              <a:chOff x="858129" y="1579550"/>
              <a:chExt cx="7528313" cy="387318"/>
            </a:xfrm>
          </p:grpSpPr>
          <p:sp>
            <p:nvSpPr>
              <p:cNvPr id="35" name="Freeform 5"/>
              <p:cNvSpPr/>
              <p:nvPr/>
            </p:nvSpPr>
            <p:spPr>
              <a:xfrm>
                <a:off x="858129" y="1585429"/>
                <a:ext cx="928468" cy="369980"/>
              </a:xfrm>
              <a:custGeom>
                <a:avLst/>
                <a:gdLst>
                  <a:gd name="connsiteX0" fmla="*/ 0 w 928468"/>
                  <a:gd name="connsiteY0" fmla="*/ 0 h 365760"/>
                  <a:gd name="connsiteX1" fmla="*/ 351693 w 928468"/>
                  <a:gd name="connsiteY1" fmla="*/ 365760 h 365760"/>
                  <a:gd name="connsiteX2" fmla="*/ 928468 w 928468"/>
                  <a:gd name="connsiteY2" fmla="*/ 365760 h 365760"/>
                  <a:gd name="connsiteX3" fmla="*/ 633046 w 928468"/>
                  <a:gd name="connsiteY3" fmla="*/ 14068 h 365760"/>
                  <a:gd name="connsiteX4" fmla="*/ 0 w 928468"/>
                  <a:gd name="connsiteY4" fmla="*/ 0 h 365760"/>
                  <a:gd name="connsiteX0" fmla="*/ 0 w 928468"/>
                  <a:gd name="connsiteY0" fmla="*/ 4220 h 369980"/>
                  <a:gd name="connsiteX1" fmla="*/ 351693 w 928468"/>
                  <a:gd name="connsiteY1" fmla="*/ 369980 h 369980"/>
                  <a:gd name="connsiteX2" fmla="*/ 928468 w 928468"/>
                  <a:gd name="connsiteY2" fmla="*/ 369980 h 369980"/>
                  <a:gd name="connsiteX3" fmla="*/ 628474 w 928468"/>
                  <a:gd name="connsiteY3" fmla="*/ 0 h 369980"/>
                  <a:gd name="connsiteX4" fmla="*/ 0 w 928468"/>
                  <a:gd name="connsiteY4" fmla="*/ 4220 h 369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468" h="369980">
                    <a:moveTo>
                      <a:pt x="0" y="4220"/>
                    </a:moveTo>
                    <a:lnTo>
                      <a:pt x="351693" y="369980"/>
                    </a:lnTo>
                    <a:lnTo>
                      <a:pt x="928468" y="369980"/>
                    </a:lnTo>
                    <a:lnTo>
                      <a:pt x="628474" y="0"/>
                    </a:lnTo>
                    <a:lnTo>
                      <a:pt x="0" y="42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1939017" y="1583081"/>
                <a:ext cx="928468" cy="369980"/>
              </a:xfrm>
              <a:custGeom>
                <a:avLst/>
                <a:gdLst>
                  <a:gd name="connsiteX0" fmla="*/ 0 w 928468"/>
                  <a:gd name="connsiteY0" fmla="*/ 0 h 365760"/>
                  <a:gd name="connsiteX1" fmla="*/ 351693 w 928468"/>
                  <a:gd name="connsiteY1" fmla="*/ 365760 h 365760"/>
                  <a:gd name="connsiteX2" fmla="*/ 928468 w 928468"/>
                  <a:gd name="connsiteY2" fmla="*/ 365760 h 365760"/>
                  <a:gd name="connsiteX3" fmla="*/ 633046 w 928468"/>
                  <a:gd name="connsiteY3" fmla="*/ 14068 h 365760"/>
                  <a:gd name="connsiteX4" fmla="*/ 0 w 928468"/>
                  <a:gd name="connsiteY4" fmla="*/ 0 h 365760"/>
                  <a:gd name="connsiteX0" fmla="*/ 0 w 928468"/>
                  <a:gd name="connsiteY0" fmla="*/ 4220 h 369980"/>
                  <a:gd name="connsiteX1" fmla="*/ 351693 w 928468"/>
                  <a:gd name="connsiteY1" fmla="*/ 369980 h 369980"/>
                  <a:gd name="connsiteX2" fmla="*/ 928468 w 928468"/>
                  <a:gd name="connsiteY2" fmla="*/ 369980 h 369980"/>
                  <a:gd name="connsiteX3" fmla="*/ 633046 w 928468"/>
                  <a:gd name="connsiteY3" fmla="*/ 0 h 369980"/>
                  <a:gd name="connsiteX4" fmla="*/ 0 w 928468"/>
                  <a:gd name="connsiteY4" fmla="*/ 4220 h 369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468" h="369980">
                    <a:moveTo>
                      <a:pt x="0" y="4220"/>
                    </a:moveTo>
                    <a:lnTo>
                      <a:pt x="351693" y="369980"/>
                    </a:lnTo>
                    <a:lnTo>
                      <a:pt x="928468" y="369980"/>
                    </a:lnTo>
                    <a:lnTo>
                      <a:pt x="633046" y="0"/>
                    </a:lnTo>
                    <a:lnTo>
                      <a:pt x="0" y="42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a:off x="3018387" y="1581898"/>
                <a:ext cx="928468" cy="369980"/>
              </a:xfrm>
              <a:custGeom>
                <a:avLst/>
                <a:gdLst>
                  <a:gd name="connsiteX0" fmla="*/ 0 w 928468"/>
                  <a:gd name="connsiteY0" fmla="*/ 0 h 365760"/>
                  <a:gd name="connsiteX1" fmla="*/ 351693 w 928468"/>
                  <a:gd name="connsiteY1" fmla="*/ 365760 h 365760"/>
                  <a:gd name="connsiteX2" fmla="*/ 928468 w 928468"/>
                  <a:gd name="connsiteY2" fmla="*/ 365760 h 365760"/>
                  <a:gd name="connsiteX3" fmla="*/ 633046 w 928468"/>
                  <a:gd name="connsiteY3" fmla="*/ 14068 h 365760"/>
                  <a:gd name="connsiteX4" fmla="*/ 0 w 928468"/>
                  <a:gd name="connsiteY4" fmla="*/ 0 h 365760"/>
                  <a:gd name="connsiteX0" fmla="*/ 0 w 928468"/>
                  <a:gd name="connsiteY0" fmla="*/ 4220 h 369980"/>
                  <a:gd name="connsiteX1" fmla="*/ 351693 w 928468"/>
                  <a:gd name="connsiteY1" fmla="*/ 369980 h 369980"/>
                  <a:gd name="connsiteX2" fmla="*/ 928468 w 928468"/>
                  <a:gd name="connsiteY2" fmla="*/ 369980 h 369980"/>
                  <a:gd name="connsiteX3" fmla="*/ 628474 w 928468"/>
                  <a:gd name="connsiteY3" fmla="*/ 0 h 369980"/>
                  <a:gd name="connsiteX4" fmla="*/ 0 w 928468"/>
                  <a:gd name="connsiteY4" fmla="*/ 4220 h 369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468" h="369980">
                    <a:moveTo>
                      <a:pt x="0" y="4220"/>
                    </a:moveTo>
                    <a:lnTo>
                      <a:pt x="351693" y="369980"/>
                    </a:lnTo>
                    <a:lnTo>
                      <a:pt x="928468" y="369980"/>
                    </a:lnTo>
                    <a:lnTo>
                      <a:pt x="628474" y="0"/>
                    </a:lnTo>
                    <a:lnTo>
                      <a:pt x="0" y="42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4099275" y="1579550"/>
                <a:ext cx="928468" cy="369980"/>
              </a:xfrm>
              <a:custGeom>
                <a:avLst/>
                <a:gdLst>
                  <a:gd name="connsiteX0" fmla="*/ 0 w 928468"/>
                  <a:gd name="connsiteY0" fmla="*/ 0 h 365760"/>
                  <a:gd name="connsiteX1" fmla="*/ 351693 w 928468"/>
                  <a:gd name="connsiteY1" fmla="*/ 365760 h 365760"/>
                  <a:gd name="connsiteX2" fmla="*/ 928468 w 928468"/>
                  <a:gd name="connsiteY2" fmla="*/ 365760 h 365760"/>
                  <a:gd name="connsiteX3" fmla="*/ 633046 w 928468"/>
                  <a:gd name="connsiteY3" fmla="*/ 14068 h 365760"/>
                  <a:gd name="connsiteX4" fmla="*/ 0 w 928468"/>
                  <a:gd name="connsiteY4" fmla="*/ 0 h 365760"/>
                  <a:gd name="connsiteX0" fmla="*/ 0 w 928468"/>
                  <a:gd name="connsiteY0" fmla="*/ 4220 h 369980"/>
                  <a:gd name="connsiteX1" fmla="*/ 351693 w 928468"/>
                  <a:gd name="connsiteY1" fmla="*/ 369980 h 369980"/>
                  <a:gd name="connsiteX2" fmla="*/ 928468 w 928468"/>
                  <a:gd name="connsiteY2" fmla="*/ 369980 h 369980"/>
                  <a:gd name="connsiteX3" fmla="*/ 633046 w 928468"/>
                  <a:gd name="connsiteY3" fmla="*/ 0 h 369980"/>
                  <a:gd name="connsiteX4" fmla="*/ 0 w 928468"/>
                  <a:gd name="connsiteY4" fmla="*/ 4220 h 369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468" h="369980">
                    <a:moveTo>
                      <a:pt x="0" y="4220"/>
                    </a:moveTo>
                    <a:lnTo>
                      <a:pt x="351693" y="369980"/>
                    </a:lnTo>
                    <a:lnTo>
                      <a:pt x="928468" y="369980"/>
                    </a:lnTo>
                    <a:lnTo>
                      <a:pt x="633046" y="0"/>
                    </a:lnTo>
                    <a:lnTo>
                      <a:pt x="0" y="42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5297716" y="1596888"/>
                <a:ext cx="928468" cy="369980"/>
              </a:xfrm>
              <a:custGeom>
                <a:avLst/>
                <a:gdLst>
                  <a:gd name="connsiteX0" fmla="*/ 0 w 928468"/>
                  <a:gd name="connsiteY0" fmla="*/ 0 h 365760"/>
                  <a:gd name="connsiteX1" fmla="*/ 351693 w 928468"/>
                  <a:gd name="connsiteY1" fmla="*/ 365760 h 365760"/>
                  <a:gd name="connsiteX2" fmla="*/ 928468 w 928468"/>
                  <a:gd name="connsiteY2" fmla="*/ 365760 h 365760"/>
                  <a:gd name="connsiteX3" fmla="*/ 633046 w 928468"/>
                  <a:gd name="connsiteY3" fmla="*/ 14068 h 365760"/>
                  <a:gd name="connsiteX4" fmla="*/ 0 w 928468"/>
                  <a:gd name="connsiteY4" fmla="*/ 0 h 365760"/>
                  <a:gd name="connsiteX0" fmla="*/ 0 w 928468"/>
                  <a:gd name="connsiteY0" fmla="*/ 4220 h 369980"/>
                  <a:gd name="connsiteX1" fmla="*/ 351693 w 928468"/>
                  <a:gd name="connsiteY1" fmla="*/ 369980 h 369980"/>
                  <a:gd name="connsiteX2" fmla="*/ 928468 w 928468"/>
                  <a:gd name="connsiteY2" fmla="*/ 369980 h 369980"/>
                  <a:gd name="connsiteX3" fmla="*/ 628474 w 928468"/>
                  <a:gd name="connsiteY3" fmla="*/ 0 h 369980"/>
                  <a:gd name="connsiteX4" fmla="*/ 0 w 928468"/>
                  <a:gd name="connsiteY4" fmla="*/ 4220 h 369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468" h="369980">
                    <a:moveTo>
                      <a:pt x="0" y="4220"/>
                    </a:moveTo>
                    <a:lnTo>
                      <a:pt x="351693" y="369980"/>
                    </a:lnTo>
                    <a:lnTo>
                      <a:pt x="928468" y="369980"/>
                    </a:lnTo>
                    <a:lnTo>
                      <a:pt x="628474" y="0"/>
                    </a:lnTo>
                    <a:lnTo>
                      <a:pt x="0" y="42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6378604" y="1594540"/>
                <a:ext cx="928468" cy="369980"/>
              </a:xfrm>
              <a:custGeom>
                <a:avLst/>
                <a:gdLst>
                  <a:gd name="connsiteX0" fmla="*/ 0 w 928468"/>
                  <a:gd name="connsiteY0" fmla="*/ 0 h 365760"/>
                  <a:gd name="connsiteX1" fmla="*/ 351693 w 928468"/>
                  <a:gd name="connsiteY1" fmla="*/ 365760 h 365760"/>
                  <a:gd name="connsiteX2" fmla="*/ 928468 w 928468"/>
                  <a:gd name="connsiteY2" fmla="*/ 365760 h 365760"/>
                  <a:gd name="connsiteX3" fmla="*/ 633046 w 928468"/>
                  <a:gd name="connsiteY3" fmla="*/ 14068 h 365760"/>
                  <a:gd name="connsiteX4" fmla="*/ 0 w 928468"/>
                  <a:gd name="connsiteY4" fmla="*/ 0 h 365760"/>
                  <a:gd name="connsiteX0" fmla="*/ 0 w 928468"/>
                  <a:gd name="connsiteY0" fmla="*/ 4220 h 369980"/>
                  <a:gd name="connsiteX1" fmla="*/ 351693 w 928468"/>
                  <a:gd name="connsiteY1" fmla="*/ 369980 h 369980"/>
                  <a:gd name="connsiteX2" fmla="*/ 928468 w 928468"/>
                  <a:gd name="connsiteY2" fmla="*/ 369980 h 369980"/>
                  <a:gd name="connsiteX3" fmla="*/ 633046 w 928468"/>
                  <a:gd name="connsiteY3" fmla="*/ 0 h 369980"/>
                  <a:gd name="connsiteX4" fmla="*/ 0 w 928468"/>
                  <a:gd name="connsiteY4" fmla="*/ 4220 h 369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468" h="369980">
                    <a:moveTo>
                      <a:pt x="0" y="4220"/>
                    </a:moveTo>
                    <a:lnTo>
                      <a:pt x="351693" y="369980"/>
                    </a:lnTo>
                    <a:lnTo>
                      <a:pt x="928468" y="369980"/>
                    </a:lnTo>
                    <a:lnTo>
                      <a:pt x="633046" y="0"/>
                    </a:lnTo>
                    <a:lnTo>
                      <a:pt x="0" y="42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7457974" y="1593357"/>
                <a:ext cx="928468" cy="369980"/>
              </a:xfrm>
              <a:custGeom>
                <a:avLst/>
                <a:gdLst>
                  <a:gd name="connsiteX0" fmla="*/ 0 w 928468"/>
                  <a:gd name="connsiteY0" fmla="*/ 0 h 365760"/>
                  <a:gd name="connsiteX1" fmla="*/ 351693 w 928468"/>
                  <a:gd name="connsiteY1" fmla="*/ 365760 h 365760"/>
                  <a:gd name="connsiteX2" fmla="*/ 928468 w 928468"/>
                  <a:gd name="connsiteY2" fmla="*/ 365760 h 365760"/>
                  <a:gd name="connsiteX3" fmla="*/ 633046 w 928468"/>
                  <a:gd name="connsiteY3" fmla="*/ 14068 h 365760"/>
                  <a:gd name="connsiteX4" fmla="*/ 0 w 928468"/>
                  <a:gd name="connsiteY4" fmla="*/ 0 h 365760"/>
                  <a:gd name="connsiteX0" fmla="*/ 0 w 928468"/>
                  <a:gd name="connsiteY0" fmla="*/ 4220 h 369980"/>
                  <a:gd name="connsiteX1" fmla="*/ 351693 w 928468"/>
                  <a:gd name="connsiteY1" fmla="*/ 369980 h 369980"/>
                  <a:gd name="connsiteX2" fmla="*/ 928468 w 928468"/>
                  <a:gd name="connsiteY2" fmla="*/ 369980 h 369980"/>
                  <a:gd name="connsiteX3" fmla="*/ 628474 w 928468"/>
                  <a:gd name="connsiteY3" fmla="*/ 0 h 369980"/>
                  <a:gd name="connsiteX4" fmla="*/ 0 w 928468"/>
                  <a:gd name="connsiteY4" fmla="*/ 4220 h 369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468" h="369980">
                    <a:moveTo>
                      <a:pt x="0" y="4220"/>
                    </a:moveTo>
                    <a:lnTo>
                      <a:pt x="351693" y="369980"/>
                    </a:lnTo>
                    <a:lnTo>
                      <a:pt x="928468" y="369980"/>
                    </a:lnTo>
                    <a:lnTo>
                      <a:pt x="628474" y="0"/>
                    </a:lnTo>
                    <a:lnTo>
                      <a:pt x="0" y="42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14"/>
            <p:cNvGrpSpPr/>
            <p:nvPr/>
          </p:nvGrpSpPr>
          <p:grpSpPr>
            <a:xfrm>
              <a:off x="782443" y="3652642"/>
              <a:ext cx="7528313" cy="387318"/>
              <a:chOff x="858129" y="1579550"/>
              <a:chExt cx="7528313" cy="387318"/>
            </a:xfrm>
          </p:grpSpPr>
          <p:sp>
            <p:nvSpPr>
              <p:cNvPr id="28" name="Freeform 27"/>
              <p:cNvSpPr/>
              <p:nvPr/>
            </p:nvSpPr>
            <p:spPr>
              <a:xfrm>
                <a:off x="858129" y="1585429"/>
                <a:ext cx="928468" cy="369980"/>
              </a:xfrm>
              <a:custGeom>
                <a:avLst/>
                <a:gdLst>
                  <a:gd name="connsiteX0" fmla="*/ 0 w 928468"/>
                  <a:gd name="connsiteY0" fmla="*/ 0 h 365760"/>
                  <a:gd name="connsiteX1" fmla="*/ 351693 w 928468"/>
                  <a:gd name="connsiteY1" fmla="*/ 365760 h 365760"/>
                  <a:gd name="connsiteX2" fmla="*/ 928468 w 928468"/>
                  <a:gd name="connsiteY2" fmla="*/ 365760 h 365760"/>
                  <a:gd name="connsiteX3" fmla="*/ 633046 w 928468"/>
                  <a:gd name="connsiteY3" fmla="*/ 14068 h 365760"/>
                  <a:gd name="connsiteX4" fmla="*/ 0 w 928468"/>
                  <a:gd name="connsiteY4" fmla="*/ 0 h 365760"/>
                  <a:gd name="connsiteX0" fmla="*/ 0 w 928468"/>
                  <a:gd name="connsiteY0" fmla="*/ 4220 h 369980"/>
                  <a:gd name="connsiteX1" fmla="*/ 351693 w 928468"/>
                  <a:gd name="connsiteY1" fmla="*/ 369980 h 369980"/>
                  <a:gd name="connsiteX2" fmla="*/ 928468 w 928468"/>
                  <a:gd name="connsiteY2" fmla="*/ 369980 h 369980"/>
                  <a:gd name="connsiteX3" fmla="*/ 628474 w 928468"/>
                  <a:gd name="connsiteY3" fmla="*/ 0 h 369980"/>
                  <a:gd name="connsiteX4" fmla="*/ 0 w 928468"/>
                  <a:gd name="connsiteY4" fmla="*/ 4220 h 369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468" h="369980">
                    <a:moveTo>
                      <a:pt x="0" y="4220"/>
                    </a:moveTo>
                    <a:lnTo>
                      <a:pt x="351693" y="369980"/>
                    </a:lnTo>
                    <a:lnTo>
                      <a:pt x="928468" y="369980"/>
                    </a:lnTo>
                    <a:lnTo>
                      <a:pt x="628474" y="0"/>
                    </a:lnTo>
                    <a:lnTo>
                      <a:pt x="0" y="42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1939017" y="1583081"/>
                <a:ext cx="928468" cy="369980"/>
              </a:xfrm>
              <a:custGeom>
                <a:avLst/>
                <a:gdLst>
                  <a:gd name="connsiteX0" fmla="*/ 0 w 928468"/>
                  <a:gd name="connsiteY0" fmla="*/ 0 h 365760"/>
                  <a:gd name="connsiteX1" fmla="*/ 351693 w 928468"/>
                  <a:gd name="connsiteY1" fmla="*/ 365760 h 365760"/>
                  <a:gd name="connsiteX2" fmla="*/ 928468 w 928468"/>
                  <a:gd name="connsiteY2" fmla="*/ 365760 h 365760"/>
                  <a:gd name="connsiteX3" fmla="*/ 633046 w 928468"/>
                  <a:gd name="connsiteY3" fmla="*/ 14068 h 365760"/>
                  <a:gd name="connsiteX4" fmla="*/ 0 w 928468"/>
                  <a:gd name="connsiteY4" fmla="*/ 0 h 365760"/>
                  <a:gd name="connsiteX0" fmla="*/ 0 w 928468"/>
                  <a:gd name="connsiteY0" fmla="*/ 4220 h 369980"/>
                  <a:gd name="connsiteX1" fmla="*/ 351693 w 928468"/>
                  <a:gd name="connsiteY1" fmla="*/ 369980 h 369980"/>
                  <a:gd name="connsiteX2" fmla="*/ 928468 w 928468"/>
                  <a:gd name="connsiteY2" fmla="*/ 369980 h 369980"/>
                  <a:gd name="connsiteX3" fmla="*/ 633046 w 928468"/>
                  <a:gd name="connsiteY3" fmla="*/ 0 h 369980"/>
                  <a:gd name="connsiteX4" fmla="*/ 0 w 928468"/>
                  <a:gd name="connsiteY4" fmla="*/ 4220 h 369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468" h="369980">
                    <a:moveTo>
                      <a:pt x="0" y="4220"/>
                    </a:moveTo>
                    <a:lnTo>
                      <a:pt x="351693" y="369980"/>
                    </a:lnTo>
                    <a:lnTo>
                      <a:pt x="928468" y="369980"/>
                    </a:lnTo>
                    <a:lnTo>
                      <a:pt x="633046" y="0"/>
                    </a:lnTo>
                    <a:lnTo>
                      <a:pt x="0" y="42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3018387" y="1581898"/>
                <a:ext cx="928468" cy="369980"/>
              </a:xfrm>
              <a:custGeom>
                <a:avLst/>
                <a:gdLst>
                  <a:gd name="connsiteX0" fmla="*/ 0 w 928468"/>
                  <a:gd name="connsiteY0" fmla="*/ 0 h 365760"/>
                  <a:gd name="connsiteX1" fmla="*/ 351693 w 928468"/>
                  <a:gd name="connsiteY1" fmla="*/ 365760 h 365760"/>
                  <a:gd name="connsiteX2" fmla="*/ 928468 w 928468"/>
                  <a:gd name="connsiteY2" fmla="*/ 365760 h 365760"/>
                  <a:gd name="connsiteX3" fmla="*/ 633046 w 928468"/>
                  <a:gd name="connsiteY3" fmla="*/ 14068 h 365760"/>
                  <a:gd name="connsiteX4" fmla="*/ 0 w 928468"/>
                  <a:gd name="connsiteY4" fmla="*/ 0 h 365760"/>
                  <a:gd name="connsiteX0" fmla="*/ 0 w 928468"/>
                  <a:gd name="connsiteY0" fmla="*/ 4220 h 369980"/>
                  <a:gd name="connsiteX1" fmla="*/ 351693 w 928468"/>
                  <a:gd name="connsiteY1" fmla="*/ 369980 h 369980"/>
                  <a:gd name="connsiteX2" fmla="*/ 928468 w 928468"/>
                  <a:gd name="connsiteY2" fmla="*/ 369980 h 369980"/>
                  <a:gd name="connsiteX3" fmla="*/ 628474 w 928468"/>
                  <a:gd name="connsiteY3" fmla="*/ 0 h 369980"/>
                  <a:gd name="connsiteX4" fmla="*/ 0 w 928468"/>
                  <a:gd name="connsiteY4" fmla="*/ 4220 h 369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468" h="369980">
                    <a:moveTo>
                      <a:pt x="0" y="4220"/>
                    </a:moveTo>
                    <a:lnTo>
                      <a:pt x="351693" y="369980"/>
                    </a:lnTo>
                    <a:lnTo>
                      <a:pt x="928468" y="369980"/>
                    </a:lnTo>
                    <a:lnTo>
                      <a:pt x="628474" y="0"/>
                    </a:lnTo>
                    <a:lnTo>
                      <a:pt x="0" y="42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4099275" y="1579550"/>
                <a:ext cx="928468" cy="369980"/>
              </a:xfrm>
              <a:custGeom>
                <a:avLst/>
                <a:gdLst>
                  <a:gd name="connsiteX0" fmla="*/ 0 w 928468"/>
                  <a:gd name="connsiteY0" fmla="*/ 0 h 365760"/>
                  <a:gd name="connsiteX1" fmla="*/ 351693 w 928468"/>
                  <a:gd name="connsiteY1" fmla="*/ 365760 h 365760"/>
                  <a:gd name="connsiteX2" fmla="*/ 928468 w 928468"/>
                  <a:gd name="connsiteY2" fmla="*/ 365760 h 365760"/>
                  <a:gd name="connsiteX3" fmla="*/ 633046 w 928468"/>
                  <a:gd name="connsiteY3" fmla="*/ 14068 h 365760"/>
                  <a:gd name="connsiteX4" fmla="*/ 0 w 928468"/>
                  <a:gd name="connsiteY4" fmla="*/ 0 h 365760"/>
                  <a:gd name="connsiteX0" fmla="*/ 0 w 928468"/>
                  <a:gd name="connsiteY0" fmla="*/ 4220 h 369980"/>
                  <a:gd name="connsiteX1" fmla="*/ 351693 w 928468"/>
                  <a:gd name="connsiteY1" fmla="*/ 369980 h 369980"/>
                  <a:gd name="connsiteX2" fmla="*/ 928468 w 928468"/>
                  <a:gd name="connsiteY2" fmla="*/ 369980 h 369980"/>
                  <a:gd name="connsiteX3" fmla="*/ 633046 w 928468"/>
                  <a:gd name="connsiteY3" fmla="*/ 0 h 369980"/>
                  <a:gd name="connsiteX4" fmla="*/ 0 w 928468"/>
                  <a:gd name="connsiteY4" fmla="*/ 4220 h 369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468" h="369980">
                    <a:moveTo>
                      <a:pt x="0" y="4220"/>
                    </a:moveTo>
                    <a:lnTo>
                      <a:pt x="351693" y="369980"/>
                    </a:lnTo>
                    <a:lnTo>
                      <a:pt x="928468" y="369980"/>
                    </a:lnTo>
                    <a:lnTo>
                      <a:pt x="633046" y="0"/>
                    </a:lnTo>
                    <a:lnTo>
                      <a:pt x="0" y="42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5297716" y="1596888"/>
                <a:ext cx="928468" cy="369980"/>
              </a:xfrm>
              <a:custGeom>
                <a:avLst/>
                <a:gdLst>
                  <a:gd name="connsiteX0" fmla="*/ 0 w 928468"/>
                  <a:gd name="connsiteY0" fmla="*/ 0 h 365760"/>
                  <a:gd name="connsiteX1" fmla="*/ 351693 w 928468"/>
                  <a:gd name="connsiteY1" fmla="*/ 365760 h 365760"/>
                  <a:gd name="connsiteX2" fmla="*/ 928468 w 928468"/>
                  <a:gd name="connsiteY2" fmla="*/ 365760 h 365760"/>
                  <a:gd name="connsiteX3" fmla="*/ 633046 w 928468"/>
                  <a:gd name="connsiteY3" fmla="*/ 14068 h 365760"/>
                  <a:gd name="connsiteX4" fmla="*/ 0 w 928468"/>
                  <a:gd name="connsiteY4" fmla="*/ 0 h 365760"/>
                  <a:gd name="connsiteX0" fmla="*/ 0 w 928468"/>
                  <a:gd name="connsiteY0" fmla="*/ 4220 h 369980"/>
                  <a:gd name="connsiteX1" fmla="*/ 351693 w 928468"/>
                  <a:gd name="connsiteY1" fmla="*/ 369980 h 369980"/>
                  <a:gd name="connsiteX2" fmla="*/ 928468 w 928468"/>
                  <a:gd name="connsiteY2" fmla="*/ 369980 h 369980"/>
                  <a:gd name="connsiteX3" fmla="*/ 628474 w 928468"/>
                  <a:gd name="connsiteY3" fmla="*/ 0 h 369980"/>
                  <a:gd name="connsiteX4" fmla="*/ 0 w 928468"/>
                  <a:gd name="connsiteY4" fmla="*/ 4220 h 369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468" h="369980">
                    <a:moveTo>
                      <a:pt x="0" y="4220"/>
                    </a:moveTo>
                    <a:lnTo>
                      <a:pt x="351693" y="369980"/>
                    </a:lnTo>
                    <a:lnTo>
                      <a:pt x="928468" y="369980"/>
                    </a:lnTo>
                    <a:lnTo>
                      <a:pt x="628474" y="0"/>
                    </a:lnTo>
                    <a:lnTo>
                      <a:pt x="0" y="42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6378604" y="1594540"/>
                <a:ext cx="928468" cy="369980"/>
              </a:xfrm>
              <a:custGeom>
                <a:avLst/>
                <a:gdLst>
                  <a:gd name="connsiteX0" fmla="*/ 0 w 928468"/>
                  <a:gd name="connsiteY0" fmla="*/ 0 h 365760"/>
                  <a:gd name="connsiteX1" fmla="*/ 351693 w 928468"/>
                  <a:gd name="connsiteY1" fmla="*/ 365760 h 365760"/>
                  <a:gd name="connsiteX2" fmla="*/ 928468 w 928468"/>
                  <a:gd name="connsiteY2" fmla="*/ 365760 h 365760"/>
                  <a:gd name="connsiteX3" fmla="*/ 633046 w 928468"/>
                  <a:gd name="connsiteY3" fmla="*/ 14068 h 365760"/>
                  <a:gd name="connsiteX4" fmla="*/ 0 w 928468"/>
                  <a:gd name="connsiteY4" fmla="*/ 0 h 365760"/>
                  <a:gd name="connsiteX0" fmla="*/ 0 w 928468"/>
                  <a:gd name="connsiteY0" fmla="*/ 4220 h 369980"/>
                  <a:gd name="connsiteX1" fmla="*/ 351693 w 928468"/>
                  <a:gd name="connsiteY1" fmla="*/ 369980 h 369980"/>
                  <a:gd name="connsiteX2" fmla="*/ 928468 w 928468"/>
                  <a:gd name="connsiteY2" fmla="*/ 369980 h 369980"/>
                  <a:gd name="connsiteX3" fmla="*/ 633046 w 928468"/>
                  <a:gd name="connsiteY3" fmla="*/ 0 h 369980"/>
                  <a:gd name="connsiteX4" fmla="*/ 0 w 928468"/>
                  <a:gd name="connsiteY4" fmla="*/ 4220 h 369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468" h="369980">
                    <a:moveTo>
                      <a:pt x="0" y="4220"/>
                    </a:moveTo>
                    <a:lnTo>
                      <a:pt x="351693" y="369980"/>
                    </a:lnTo>
                    <a:lnTo>
                      <a:pt x="928468" y="369980"/>
                    </a:lnTo>
                    <a:lnTo>
                      <a:pt x="633046" y="0"/>
                    </a:lnTo>
                    <a:lnTo>
                      <a:pt x="0" y="42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7457974" y="1593357"/>
                <a:ext cx="928468" cy="369980"/>
              </a:xfrm>
              <a:custGeom>
                <a:avLst/>
                <a:gdLst>
                  <a:gd name="connsiteX0" fmla="*/ 0 w 928468"/>
                  <a:gd name="connsiteY0" fmla="*/ 0 h 365760"/>
                  <a:gd name="connsiteX1" fmla="*/ 351693 w 928468"/>
                  <a:gd name="connsiteY1" fmla="*/ 365760 h 365760"/>
                  <a:gd name="connsiteX2" fmla="*/ 928468 w 928468"/>
                  <a:gd name="connsiteY2" fmla="*/ 365760 h 365760"/>
                  <a:gd name="connsiteX3" fmla="*/ 633046 w 928468"/>
                  <a:gd name="connsiteY3" fmla="*/ 14068 h 365760"/>
                  <a:gd name="connsiteX4" fmla="*/ 0 w 928468"/>
                  <a:gd name="connsiteY4" fmla="*/ 0 h 365760"/>
                  <a:gd name="connsiteX0" fmla="*/ 0 w 928468"/>
                  <a:gd name="connsiteY0" fmla="*/ 4220 h 369980"/>
                  <a:gd name="connsiteX1" fmla="*/ 351693 w 928468"/>
                  <a:gd name="connsiteY1" fmla="*/ 369980 h 369980"/>
                  <a:gd name="connsiteX2" fmla="*/ 928468 w 928468"/>
                  <a:gd name="connsiteY2" fmla="*/ 369980 h 369980"/>
                  <a:gd name="connsiteX3" fmla="*/ 628474 w 928468"/>
                  <a:gd name="connsiteY3" fmla="*/ 0 h 369980"/>
                  <a:gd name="connsiteX4" fmla="*/ 0 w 928468"/>
                  <a:gd name="connsiteY4" fmla="*/ 4220 h 369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468" h="369980">
                    <a:moveTo>
                      <a:pt x="0" y="4220"/>
                    </a:moveTo>
                    <a:lnTo>
                      <a:pt x="351693" y="369980"/>
                    </a:lnTo>
                    <a:lnTo>
                      <a:pt x="928468" y="369980"/>
                    </a:lnTo>
                    <a:lnTo>
                      <a:pt x="628474" y="0"/>
                    </a:lnTo>
                    <a:lnTo>
                      <a:pt x="0" y="42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p:transition>
    <p:randomBa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p:cNvPicPr>
            <a:picLocks noChangeAspect="1" noChangeArrowheads="1"/>
          </p:cNvPicPr>
          <p:nvPr/>
        </p:nvPicPr>
        <p:blipFill>
          <a:blip r:embed="rId2" cstate="print">
            <a:lum bright="-18000" contrast="-23000"/>
          </a:blip>
          <a:srcRect/>
          <a:stretch>
            <a:fillRect/>
          </a:stretch>
        </p:blipFill>
        <p:spPr bwMode="auto">
          <a:xfrm>
            <a:off x="0" y="1747912"/>
            <a:ext cx="6161649" cy="5404881"/>
          </a:xfrm>
          <a:prstGeom prst="rect">
            <a:avLst/>
          </a:prstGeom>
          <a:noFill/>
          <a:ln w="9525">
            <a:noFill/>
            <a:miter lim="800000"/>
            <a:headEnd/>
            <a:tailEnd/>
          </a:ln>
          <a:effectLst/>
        </p:spPr>
      </p:pic>
      <p:sp>
        <p:nvSpPr>
          <p:cNvPr id="23" name="Rectangle 22"/>
          <p:cNvSpPr/>
          <p:nvPr/>
        </p:nvSpPr>
        <p:spPr>
          <a:xfrm>
            <a:off x="6256857" y="4626773"/>
            <a:ext cx="1113852" cy="824458"/>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The Acts of the Sinful Nature</a:t>
            </a:r>
          </a:p>
        </p:txBody>
      </p:sp>
      <p:sp>
        <p:nvSpPr>
          <p:cNvPr id="3" name="Content Placeholder 2"/>
          <p:cNvSpPr>
            <a:spLocks noGrp="1"/>
          </p:cNvSpPr>
          <p:nvPr>
            <p:ph idx="1"/>
          </p:nvPr>
        </p:nvSpPr>
        <p:spPr/>
        <p:txBody>
          <a:bodyPr/>
          <a:lstStyle/>
          <a:p>
            <a:pPr marL="341313" indent="-3175"/>
            <a:r>
              <a:rPr lang="en-US" baseline="30000" dirty="0"/>
              <a:t>19</a:t>
            </a:r>
            <a:r>
              <a:rPr lang="en-US" dirty="0"/>
              <a:t> ... are obvious: sexual immorality, impurity and debauchery;  </a:t>
            </a:r>
            <a:r>
              <a:rPr lang="en-US" baseline="30000" dirty="0"/>
              <a:t>20</a:t>
            </a:r>
            <a:r>
              <a:rPr lang="en-US" dirty="0"/>
              <a:t> idolatry and witchcraft; hatred, discord, jealousy, fits of rage, selfish ambition, dissensions, factions  </a:t>
            </a:r>
            <a:r>
              <a:rPr lang="en-US" baseline="30000" dirty="0"/>
              <a:t>21</a:t>
            </a:r>
            <a:r>
              <a:rPr lang="en-US" dirty="0"/>
              <a:t> and envy; drunkenness, orgies, and the like. I warn you, as I did before, that those who live like this </a:t>
            </a:r>
            <a:r>
              <a:rPr lang="en-US" dirty="0">
                <a:effectLst>
                  <a:glow rad="127000">
                    <a:srgbClr val="FF0000"/>
                  </a:glow>
                  <a:outerShdw blurRad="38100" dist="38100" dir="2700000" algn="tl">
                    <a:srgbClr val="000000">
                      <a:alpha val="43137"/>
                    </a:srgbClr>
                  </a:outerShdw>
                </a:effectLst>
              </a:rPr>
              <a:t>will not inherit the kingdom of God.</a:t>
            </a:r>
          </a:p>
        </p:txBody>
      </p:sp>
      <p:grpSp>
        <p:nvGrpSpPr>
          <p:cNvPr id="13" name="Group 22"/>
          <p:cNvGrpSpPr/>
          <p:nvPr/>
        </p:nvGrpSpPr>
        <p:grpSpPr>
          <a:xfrm>
            <a:off x="2306444" y="1575583"/>
            <a:ext cx="7603999" cy="2475913"/>
            <a:chOff x="782443" y="1575582"/>
            <a:chExt cx="7603999" cy="2475913"/>
          </a:xfrm>
        </p:grpSpPr>
        <p:sp>
          <p:nvSpPr>
            <p:cNvPr id="5" name="Rectangle 4"/>
            <p:cNvSpPr/>
            <p:nvPr/>
          </p:nvSpPr>
          <p:spPr>
            <a:xfrm>
              <a:off x="844062" y="1575582"/>
              <a:ext cx="7505459" cy="247591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300"/>
                </a:lnSpc>
              </a:pPr>
              <a:r>
                <a:rPr lang="en-US" sz="3200" b="1" baseline="30000" dirty="0">
                  <a:solidFill>
                    <a:schemeClr val="tx1"/>
                  </a:solidFill>
                  <a:latin typeface="Arial Narrow" pitchFamily="34" charset="0"/>
                </a:rPr>
                <a:t>11</a:t>
              </a:r>
              <a:r>
                <a:rPr lang="en-US" sz="3200" b="1" dirty="0">
                  <a:solidFill>
                    <a:schemeClr val="tx1"/>
                  </a:solidFill>
                  <a:latin typeface="Arial Narrow" pitchFamily="34" charset="0"/>
                </a:rPr>
                <a:t> And that is what some of you were. But you were washed, you were sanctified, you were justified in the name of the Lord Jesus Christ and by the Spirit of our God. (1Cor 6:11)</a:t>
              </a:r>
            </a:p>
          </p:txBody>
        </p:sp>
        <p:grpSp>
          <p:nvGrpSpPr>
            <p:cNvPr id="14" name="Group 13"/>
            <p:cNvGrpSpPr/>
            <p:nvPr/>
          </p:nvGrpSpPr>
          <p:grpSpPr>
            <a:xfrm>
              <a:off x="858129" y="1579550"/>
              <a:ext cx="7528313" cy="387318"/>
              <a:chOff x="858129" y="1579550"/>
              <a:chExt cx="7528313" cy="387318"/>
            </a:xfrm>
          </p:grpSpPr>
          <p:sp>
            <p:nvSpPr>
              <p:cNvPr id="6" name="Freeform 5"/>
              <p:cNvSpPr/>
              <p:nvPr/>
            </p:nvSpPr>
            <p:spPr>
              <a:xfrm>
                <a:off x="858129" y="1585429"/>
                <a:ext cx="928468" cy="369980"/>
              </a:xfrm>
              <a:custGeom>
                <a:avLst/>
                <a:gdLst>
                  <a:gd name="connsiteX0" fmla="*/ 0 w 928468"/>
                  <a:gd name="connsiteY0" fmla="*/ 0 h 365760"/>
                  <a:gd name="connsiteX1" fmla="*/ 351693 w 928468"/>
                  <a:gd name="connsiteY1" fmla="*/ 365760 h 365760"/>
                  <a:gd name="connsiteX2" fmla="*/ 928468 w 928468"/>
                  <a:gd name="connsiteY2" fmla="*/ 365760 h 365760"/>
                  <a:gd name="connsiteX3" fmla="*/ 633046 w 928468"/>
                  <a:gd name="connsiteY3" fmla="*/ 14068 h 365760"/>
                  <a:gd name="connsiteX4" fmla="*/ 0 w 928468"/>
                  <a:gd name="connsiteY4" fmla="*/ 0 h 365760"/>
                  <a:gd name="connsiteX0" fmla="*/ 0 w 928468"/>
                  <a:gd name="connsiteY0" fmla="*/ 4220 h 369980"/>
                  <a:gd name="connsiteX1" fmla="*/ 351693 w 928468"/>
                  <a:gd name="connsiteY1" fmla="*/ 369980 h 369980"/>
                  <a:gd name="connsiteX2" fmla="*/ 928468 w 928468"/>
                  <a:gd name="connsiteY2" fmla="*/ 369980 h 369980"/>
                  <a:gd name="connsiteX3" fmla="*/ 628474 w 928468"/>
                  <a:gd name="connsiteY3" fmla="*/ 0 h 369980"/>
                  <a:gd name="connsiteX4" fmla="*/ 0 w 928468"/>
                  <a:gd name="connsiteY4" fmla="*/ 4220 h 369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468" h="369980">
                    <a:moveTo>
                      <a:pt x="0" y="4220"/>
                    </a:moveTo>
                    <a:lnTo>
                      <a:pt x="351693" y="369980"/>
                    </a:lnTo>
                    <a:lnTo>
                      <a:pt x="928468" y="369980"/>
                    </a:lnTo>
                    <a:lnTo>
                      <a:pt x="628474" y="0"/>
                    </a:lnTo>
                    <a:lnTo>
                      <a:pt x="0" y="42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1939017" y="1583081"/>
                <a:ext cx="928468" cy="369980"/>
              </a:xfrm>
              <a:custGeom>
                <a:avLst/>
                <a:gdLst>
                  <a:gd name="connsiteX0" fmla="*/ 0 w 928468"/>
                  <a:gd name="connsiteY0" fmla="*/ 0 h 365760"/>
                  <a:gd name="connsiteX1" fmla="*/ 351693 w 928468"/>
                  <a:gd name="connsiteY1" fmla="*/ 365760 h 365760"/>
                  <a:gd name="connsiteX2" fmla="*/ 928468 w 928468"/>
                  <a:gd name="connsiteY2" fmla="*/ 365760 h 365760"/>
                  <a:gd name="connsiteX3" fmla="*/ 633046 w 928468"/>
                  <a:gd name="connsiteY3" fmla="*/ 14068 h 365760"/>
                  <a:gd name="connsiteX4" fmla="*/ 0 w 928468"/>
                  <a:gd name="connsiteY4" fmla="*/ 0 h 365760"/>
                  <a:gd name="connsiteX0" fmla="*/ 0 w 928468"/>
                  <a:gd name="connsiteY0" fmla="*/ 4220 h 369980"/>
                  <a:gd name="connsiteX1" fmla="*/ 351693 w 928468"/>
                  <a:gd name="connsiteY1" fmla="*/ 369980 h 369980"/>
                  <a:gd name="connsiteX2" fmla="*/ 928468 w 928468"/>
                  <a:gd name="connsiteY2" fmla="*/ 369980 h 369980"/>
                  <a:gd name="connsiteX3" fmla="*/ 633046 w 928468"/>
                  <a:gd name="connsiteY3" fmla="*/ 0 h 369980"/>
                  <a:gd name="connsiteX4" fmla="*/ 0 w 928468"/>
                  <a:gd name="connsiteY4" fmla="*/ 4220 h 369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468" h="369980">
                    <a:moveTo>
                      <a:pt x="0" y="4220"/>
                    </a:moveTo>
                    <a:lnTo>
                      <a:pt x="351693" y="369980"/>
                    </a:lnTo>
                    <a:lnTo>
                      <a:pt x="928468" y="369980"/>
                    </a:lnTo>
                    <a:lnTo>
                      <a:pt x="633046" y="0"/>
                    </a:lnTo>
                    <a:lnTo>
                      <a:pt x="0" y="42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018387" y="1581898"/>
                <a:ext cx="928468" cy="369980"/>
              </a:xfrm>
              <a:custGeom>
                <a:avLst/>
                <a:gdLst>
                  <a:gd name="connsiteX0" fmla="*/ 0 w 928468"/>
                  <a:gd name="connsiteY0" fmla="*/ 0 h 365760"/>
                  <a:gd name="connsiteX1" fmla="*/ 351693 w 928468"/>
                  <a:gd name="connsiteY1" fmla="*/ 365760 h 365760"/>
                  <a:gd name="connsiteX2" fmla="*/ 928468 w 928468"/>
                  <a:gd name="connsiteY2" fmla="*/ 365760 h 365760"/>
                  <a:gd name="connsiteX3" fmla="*/ 633046 w 928468"/>
                  <a:gd name="connsiteY3" fmla="*/ 14068 h 365760"/>
                  <a:gd name="connsiteX4" fmla="*/ 0 w 928468"/>
                  <a:gd name="connsiteY4" fmla="*/ 0 h 365760"/>
                  <a:gd name="connsiteX0" fmla="*/ 0 w 928468"/>
                  <a:gd name="connsiteY0" fmla="*/ 4220 h 369980"/>
                  <a:gd name="connsiteX1" fmla="*/ 351693 w 928468"/>
                  <a:gd name="connsiteY1" fmla="*/ 369980 h 369980"/>
                  <a:gd name="connsiteX2" fmla="*/ 928468 w 928468"/>
                  <a:gd name="connsiteY2" fmla="*/ 369980 h 369980"/>
                  <a:gd name="connsiteX3" fmla="*/ 628474 w 928468"/>
                  <a:gd name="connsiteY3" fmla="*/ 0 h 369980"/>
                  <a:gd name="connsiteX4" fmla="*/ 0 w 928468"/>
                  <a:gd name="connsiteY4" fmla="*/ 4220 h 369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468" h="369980">
                    <a:moveTo>
                      <a:pt x="0" y="4220"/>
                    </a:moveTo>
                    <a:lnTo>
                      <a:pt x="351693" y="369980"/>
                    </a:lnTo>
                    <a:lnTo>
                      <a:pt x="928468" y="369980"/>
                    </a:lnTo>
                    <a:lnTo>
                      <a:pt x="628474" y="0"/>
                    </a:lnTo>
                    <a:lnTo>
                      <a:pt x="0" y="42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099275" y="1579550"/>
                <a:ext cx="928468" cy="369980"/>
              </a:xfrm>
              <a:custGeom>
                <a:avLst/>
                <a:gdLst>
                  <a:gd name="connsiteX0" fmla="*/ 0 w 928468"/>
                  <a:gd name="connsiteY0" fmla="*/ 0 h 365760"/>
                  <a:gd name="connsiteX1" fmla="*/ 351693 w 928468"/>
                  <a:gd name="connsiteY1" fmla="*/ 365760 h 365760"/>
                  <a:gd name="connsiteX2" fmla="*/ 928468 w 928468"/>
                  <a:gd name="connsiteY2" fmla="*/ 365760 h 365760"/>
                  <a:gd name="connsiteX3" fmla="*/ 633046 w 928468"/>
                  <a:gd name="connsiteY3" fmla="*/ 14068 h 365760"/>
                  <a:gd name="connsiteX4" fmla="*/ 0 w 928468"/>
                  <a:gd name="connsiteY4" fmla="*/ 0 h 365760"/>
                  <a:gd name="connsiteX0" fmla="*/ 0 w 928468"/>
                  <a:gd name="connsiteY0" fmla="*/ 4220 h 369980"/>
                  <a:gd name="connsiteX1" fmla="*/ 351693 w 928468"/>
                  <a:gd name="connsiteY1" fmla="*/ 369980 h 369980"/>
                  <a:gd name="connsiteX2" fmla="*/ 928468 w 928468"/>
                  <a:gd name="connsiteY2" fmla="*/ 369980 h 369980"/>
                  <a:gd name="connsiteX3" fmla="*/ 633046 w 928468"/>
                  <a:gd name="connsiteY3" fmla="*/ 0 h 369980"/>
                  <a:gd name="connsiteX4" fmla="*/ 0 w 928468"/>
                  <a:gd name="connsiteY4" fmla="*/ 4220 h 369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468" h="369980">
                    <a:moveTo>
                      <a:pt x="0" y="4220"/>
                    </a:moveTo>
                    <a:lnTo>
                      <a:pt x="351693" y="369980"/>
                    </a:lnTo>
                    <a:lnTo>
                      <a:pt x="928468" y="369980"/>
                    </a:lnTo>
                    <a:lnTo>
                      <a:pt x="633046" y="0"/>
                    </a:lnTo>
                    <a:lnTo>
                      <a:pt x="0" y="42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5297716" y="1596888"/>
                <a:ext cx="928468" cy="369980"/>
              </a:xfrm>
              <a:custGeom>
                <a:avLst/>
                <a:gdLst>
                  <a:gd name="connsiteX0" fmla="*/ 0 w 928468"/>
                  <a:gd name="connsiteY0" fmla="*/ 0 h 365760"/>
                  <a:gd name="connsiteX1" fmla="*/ 351693 w 928468"/>
                  <a:gd name="connsiteY1" fmla="*/ 365760 h 365760"/>
                  <a:gd name="connsiteX2" fmla="*/ 928468 w 928468"/>
                  <a:gd name="connsiteY2" fmla="*/ 365760 h 365760"/>
                  <a:gd name="connsiteX3" fmla="*/ 633046 w 928468"/>
                  <a:gd name="connsiteY3" fmla="*/ 14068 h 365760"/>
                  <a:gd name="connsiteX4" fmla="*/ 0 w 928468"/>
                  <a:gd name="connsiteY4" fmla="*/ 0 h 365760"/>
                  <a:gd name="connsiteX0" fmla="*/ 0 w 928468"/>
                  <a:gd name="connsiteY0" fmla="*/ 4220 h 369980"/>
                  <a:gd name="connsiteX1" fmla="*/ 351693 w 928468"/>
                  <a:gd name="connsiteY1" fmla="*/ 369980 h 369980"/>
                  <a:gd name="connsiteX2" fmla="*/ 928468 w 928468"/>
                  <a:gd name="connsiteY2" fmla="*/ 369980 h 369980"/>
                  <a:gd name="connsiteX3" fmla="*/ 628474 w 928468"/>
                  <a:gd name="connsiteY3" fmla="*/ 0 h 369980"/>
                  <a:gd name="connsiteX4" fmla="*/ 0 w 928468"/>
                  <a:gd name="connsiteY4" fmla="*/ 4220 h 369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468" h="369980">
                    <a:moveTo>
                      <a:pt x="0" y="4220"/>
                    </a:moveTo>
                    <a:lnTo>
                      <a:pt x="351693" y="369980"/>
                    </a:lnTo>
                    <a:lnTo>
                      <a:pt x="928468" y="369980"/>
                    </a:lnTo>
                    <a:lnTo>
                      <a:pt x="628474" y="0"/>
                    </a:lnTo>
                    <a:lnTo>
                      <a:pt x="0" y="42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6378604" y="1594540"/>
                <a:ext cx="928468" cy="369980"/>
              </a:xfrm>
              <a:custGeom>
                <a:avLst/>
                <a:gdLst>
                  <a:gd name="connsiteX0" fmla="*/ 0 w 928468"/>
                  <a:gd name="connsiteY0" fmla="*/ 0 h 365760"/>
                  <a:gd name="connsiteX1" fmla="*/ 351693 w 928468"/>
                  <a:gd name="connsiteY1" fmla="*/ 365760 h 365760"/>
                  <a:gd name="connsiteX2" fmla="*/ 928468 w 928468"/>
                  <a:gd name="connsiteY2" fmla="*/ 365760 h 365760"/>
                  <a:gd name="connsiteX3" fmla="*/ 633046 w 928468"/>
                  <a:gd name="connsiteY3" fmla="*/ 14068 h 365760"/>
                  <a:gd name="connsiteX4" fmla="*/ 0 w 928468"/>
                  <a:gd name="connsiteY4" fmla="*/ 0 h 365760"/>
                  <a:gd name="connsiteX0" fmla="*/ 0 w 928468"/>
                  <a:gd name="connsiteY0" fmla="*/ 4220 h 369980"/>
                  <a:gd name="connsiteX1" fmla="*/ 351693 w 928468"/>
                  <a:gd name="connsiteY1" fmla="*/ 369980 h 369980"/>
                  <a:gd name="connsiteX2" fmla="*/ 928468 w 928468"/>
                  <a:gd name="connsiteY2" fmla="*/ 369980 h 369980"/>
                  <a:gd name="connsiteX3" fmla="*/ 633046 w 928468"/>
                  <a:gd name="connsiteY3" fmla="*/ 0 h 369980"/>
                  <a:gd name="connsiteX4" fmla="*/ 0 w 928468"/>
                  <a:gd name="connsiteY4" fmla="*/ 4220 h 369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468" h="369980">
                    <a:moveTo>
                      <a:pt x="0" y="4220"/>
                    </a:moveTo>
                    <a:lnTo>
                      <a:pt x="351693" y="369980"/>
                    </a:lnTo>
                    <a:lnTo>
                      <a:pt x="928468" y="369980"/>
                    </a:lnTo>
                    <a:lnTo>
                      <a:pt x="633046" y="0"/>
                    </a:lnTo>
                    <a:lnTo>
                      <a:pt x="0" y="42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7457974" y="1593357"/>
                <a:ext cx="928468" cy="369980"/>
              </a:xfrm>
              <a:custGeom>
                <a:avLst/>
                <a:gdLst>
                  <a:gd name="connsiteX0" fmla="*/ 0 w 928468"/>
                  <a:gd name="connsiteY0" fmla="*/ 0 h 365760"/>
                  <a:gd name="connsiteX1" fmla="*/ 351693 w 928468"/>
                  <a:gd name="connsiteY1" fmla="*/ 365760 h 365760"/>
                  <a:gd name="connsiteX2" fmla="*/ 928468 w 928468"/>
                  <a:gd name="connsiteY2" fmla="*/ 365760 h 365760"/>
                  <a:gd name="connsiteX3" fmla="*/ 633046 w 928468"/>
                  <a:gd name="connsiteY3" fmla="*/ 14068 h 365760"/>
                  <a:gd name="connsiteX4" fmla="*/ 0 w 928468"/>
                  <a:gd name="connsiteY4" fmla="*/ 0 h 365760"/>
                  <a:gd name="connsiteX0" fmla="*/ 0 w 928468"/>
                  <a:gd name="connsiteY0" fmla="*/ 4220 h 369980"/>
                  <a:gd name="connsiteX1" fmla="*/ 351693 w 928468"/>
                  <a:gd name="connsiteY1" fmla="*/ 369980 h 369980"/>
                  <a:gd name="connsiteX2" fmla="*/ 928468 w 928468"/>
                  <a:gd name="connsiteY2" fmla="*/ 369980 h 369980"/>
                  <a:gd name="connsiteX3" fmla="*/ 628474 w 928468"/>
                  <a:gd name="connsiteY3" fmla="*/ 0 h 369980"/>
                  <a:gd name="connsiteX4" fmla="*/ 0 w 928468"/>
                  <a:gd name="connsiteY4" fmla="*/ 4220 h 369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468" h="369980">
                    <a:moveTo>
                      <a:pt x="0" y="4220"/>
                    </a:moveTo>
                    <a:lnTo>
                      <a:pt x="351693" y="369980"/>
                    </a:lnTo>
                    <a:lnTo>
                      <a:pt x="928468" y="369980"/>
                    </a:lnTo>
                    <a:lnTo>
                      <a:pt x="628474" y="0"/>
                    </a:lnTo>
                    <a:lnTo>
                      <a:pt x="0" y="42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782443" y="3652642"/>
              <a:ext cx="7528313" cy="387318"/>
              <a:chOff x="858129" y="1579550"/>
              <a:chExt cx="7528313" cy="387318"/>
            </a:xfrm>
          </p:grpSpPr>
          <p:sp>
            <p:nvSpPr>
              <p:cNvPr id="16" name="Freeform 15"/>
              <p:cNvSpPr/>
              <p:nvPr/>
            </p:nvSpPr>
            <p:spPr>
              <a:xfrm>
                <a:off x="858129" y="1585429"/>
                <a:ext cx="928468" cy="369980"/>
              </a:xfrm>
              <a:custGeom>
                <a:avLst/>
                <a:gdLst>
                  <a:gd name="connsiteX0" fmla="*/ 0 w 928468"/>
                  <a:gd name="connsiteY0" fmla="*/ 0 h 365760"/>
                  <a:gd name="connsiteX1" fmla="*/ 351693 w 928468"/>
                  <a:gd name="connsiteY1" fmla="*/ 365760 h 365760"/>
                  <a:gd name="connsiteX2" fmla="*/ 928468 w 928468"/>
                  <a:gd name="connsiteY2" fmla="*/ 365760 h 365760"/>
                  <a:gd name="connsiteX3" fmla="*/ 633046 w 928468"/>
                  <a:gd name="connsiteY3" fmla="*/ 14068 h 365760"/>
                  <a:gd name="connsiteX4" fmla="*/ 0 w 928468"/>
                  <a:gd name="connsiteY4" fmla="*/ 0 h 365760"/>
                  <a:gd name="connsiteX0" fmla="*/ 0 w 928468"/>
                  <a:gd name="connsiteY0" fmla="*/ 4220 h 369980"/>
                  <a:gd name="connsiteX1" fmla="*/ 351693 w 928468"/>
                  <a:gd name="connsiteY1" fmla="*/ 369980 h 369980"/>
                  <a:gd name="connsiteX2" fmla="*/ 928468 w 928468"/>
                  <a:gd name="connsiteY2" fmla="*/ 369980 h 369980"/>
                  <a:gd name="connsiteX3" fmla="*/ 628474 w 928468"/>
                  <a:gd name="connsiteY3" fmla="*/ 0 h 369980"/>
                  <a:gd name="connsiteX4" fmla="*/ 0 w 928468"/>
                  <a:gd name="connsiteY4" fmla="*/ 4220 h 369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468" h="369980">
                    <a:moveTo>
                      <a:pt x="0" y="4220"/>
                    </a:moveTo>
                    <a:lnTo>
                      <a:pt x="351693" y="369980"/>
                    </a:lnTo>
                    <a:lnTo>
                      <a:pt x="928468" y="369980"/>
                    </a:lnTo>
                    <a:lnTo>
                      <a:pt x="628474" y="0"/>
                    </a:lnTo>
                    <a:lnTo>
                      <a:pt x="0" y="42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1939017" y="1583081"/>
                <a:ext cx="928468" cy="369980"/>
              </a:xfrm>
              <a:custGeom>
                <a:avLst/>
                <a:gdLst>
                  <a:gd name="connsiteX0" fmla="*/ 0 w 928468"/>
                  <a:gd name="connsiteY0" fmla="*/ 0 h 365760"/>
                  <a:gd name="connsiteX1" fmla="*/ 351693 w 928468"/>
                  <a:gd name="connsiteY1" fmla="*/ 365760 h 365760"/>
                  <a:gd name="connsiteX2" fmla="*/ 928468 w 928468"/>
                  <a:gd name="connsiteY2" fmla="*/ 365760 h 365760"/>
                  <a:gd name="connsiteX3" fmla="*/ 633046 w 928468"/>
                  <a:gd name="connsiteY3" fmla="*/ 14068 h 365760"/>
                  <a:gd name="connsiteX4" fmla="*/ 0 w 928468"/>
                  <a:gd name="connsiteY4" fmla="*/ 0 h 365760"/>
                  <a:gd name="connsiteX0" fmla="*/ 0 w 928468"/>
                  <a:gd name="connsiteY0" fmla="*/ 4220 h 369980"/>
                  <a:gd name="connsiteX1" fmla="*/ 351693 w 928468"/>
                  <a:gd name="connsiteY1" fmla="*/ 369980 h 369980"/>
                  <a:gd name="connsiteX2" fmla="*/ 928468 w 928468"/>
                  <a:gd name="connsiteY2" fmla="*/ 369980 h 369980"/>
                  <a:gd name="connsiteX3" fmla="*/ 633046 w 928468"/>
                  <a:gd name="connsiteY3" fmla="*/ 0 h 369980"/>
                  <a:gd name="connsiteX4" fmla="*/ 0 w 928468"/>
                  <a:gd name="connsiteY4" fmla="*/ 4220 h 369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468" h="369980">
                    <a:moveTo>
                      <a:pt x="0" y="4220"/>
                    </a:moveTo>
                    <a:lnTo>
                      <a:pt x="351693" y="369980"/>
                    </a:lnTo>
                    <a:lnTo>
                      <a:pt x="928468" y="369980"/>
                    </a:lnTo>
                    <a:lnTo>
                      <a:pt x="633046" y="0"/>
                    </a:lnTo>
                    <a:lnTo>
                      <a:pt x="0" y="42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3018387" y="1581898"/>
                <a:ext cx="928468" cy="369980"/>
              </a:xfrm>
              <a:custGeom>
                <a:avLst/>
                <a:gdLst>
                  <a:gd name="connsiteX0" fmla="*/ 0 w 928468"/>
                  <a:gd name="connsiteY0" fmla="*/ 0 h 365760"/>
                  <a:gd name="connsiteX1" fmla="*/ 351693 w 928468"/>
                  <a:gd name="connsiteY1" fmla="*/ 365760 h 365760"/>
                  <a:gd name="connsiteX2" fmla="*/ 928468 w 928468"/>
                  <a:gd name="connsiteY2" fmla="*/ 365760 h 365760"/>
                  <a:gd name="connsiteX3" fmla="*/ 633046 w 928468"/>
                  <a:gd name="connsiteY3" fmla="*/ 14068 h 365760"/>
                  <a:gd name="connsiteX4" fmla="*/ 0 w 928468"/>
                  <a:gd name="connsiteY4" fmla="*/ 0 h 365760"/>
                  <a:gd name="connsiteX0" fmla="*/ 0 w 928468"/>
                  <a:gd name="connsiteY0" fmla="*/ 4220 h 369980"/>
                  <a:gd name="connsiteX1" fmla="*/ 351693 w 928468"/>
                  <a:gd name="connsiteY1" fmla="*/ 369980 h 369980"/>
                  <a:gd name="connsiteX2" fmla="*/ 928468 w 928468"/>
                  <a:gd name="connsiteY2" fmla="*/ 369980 h 369980"/>
                  <a:gd name="connsiteX3" fmla="*/ 628474 w 928468"/>
                  <a:gd name="connsiteY3" fmla="*/ 0 h 369980"/>
                  <a:gd name="connsiteX4" fmla="*/ 0 w 928468"/>
                  <a:gd name="connsiteY4" fmla="*/ 4220 h 369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468" h="369980">
                    <a:moveTo>
                      <a:pt x="0" y="4220"/>
                    </a:moveTo>
                    <a:lnTo>
                      <a:pt x="351693" y="369980"/>
                    </a:lnTo>
                    <a:lnTo>
                      <a:pt x="928468" y="369980"/>
                    </a:lnTo>
                    <a:lnTo>
                      <a:pt x="628474" y="0"/>
                    </a:lnTo>
                    <a:lnTo>
                      <a:pt x="0" y="42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4099275" y="1579550"/>
                <a:ext cx="928468" cy="369980"/>
              </a:xfrm>
              <a:custGeom>
                <a:avLst/>
                <a:gdLst>
                  <a:gd name="connsiteX0" fmla="*/ 0 w 928468"/>
                  <a:gd name="connsiteY0" fmla="*/ 0 h 365760"/>
                  <a:gd name="connsiteX1" fmla="*/ 351693 w 928468"/>
                  <a:gd name="connsiteY1" fmla="*/ 365760 h 365760"/>
                  <a:gd name="connsiteX2" fmla="*/ 928468 w 928468"/>
                  <a:gd name="connsiteY2" fmla="*/ 365760 h 365760"/>
                  <a:gd name="connsiteX3" fmla="*/ 633046 w 928468"/>
                  <a:gd name="connsiteY3" fmla="*/ 14068 h 365760"/>
                  <a:gd name="connsiteX4" fmla="*/ 0 w 928468"/>
                  <a:gd name="connsiteY4" fmla="*/ 0 h 365760"/>
                  <a:gd name="connsiteX0" fmla="*/ 0 w 928468"/>
                  <a:gd name="connsiteY0" fmla="*/ 4220 h 369980"/>
                  <a:gd name="connsiteX1" fmla="*/ 351693 w 928468"/>
                  <a:gd name="connsiteY1" fmla="*/ 369980 h 369980"/>
                  <a:gd name="connsiteX2" fmla="*/ 928468 w 928468"/>
                  <a:gd name="connsiteY2" fmla="*/ 369980 h 369980"/>
                  <a:gd name="connsiteX3" fmla="*/ 633046 w 928468"/>
                  <a:gd name="connsiteY3" fmla="*/ 0 h 369980"/>
                  <a:gd name="connsiteX4" fmla="*/ 0 w 928468"/>
                  <a:gd name="connsiteY4" fmla="*/ 4220 h 369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468" h="369980">
                    <a:moveTo>
                      <a:pt x="0" y="4220"/>
                    </a:moveTo>
                    <a:lnTo>
                      <a:pt x="351693" y="369980"/>
                    </a:lnTo>
                    <a:lnTo>
                      <a:pt x="928468" y="369980"/>
                    </a:lnTo>
                    <a:lnTo>
                      <a:pt x="633046" y="0"/>
                    </a:lnTo>
                    <a:lnTo>
                      <a:pt x="0" y="42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5297716" y="1596888"/>
                <a:ext cx="928468" cy="369980"/>
              </a:xfrm>
              <a:custGeom>
                <a:avLst/>
                <a:gdLst>
                  <a:gd name="connsiteX0" fmla="*/ 0 w 928468"/>
                  <a:gd name="connsiteY0" fmla="*/ 0 h 365760"/>
                  <a:gd name="connsiteX1" fmla="*/ 351693 w 928468"/>
                  <a:gd name="connsiteY1" fmla="*/ 365760 h 365760"/>
                  <a:gd name="connsiteX2" fmla="*/ 928468 w 928468"/>
                  <a:gd name="connsiteY2" fmla="*/ 365760 h 365760"/>
                  <a:gd name="connsiteX3" fmla="*/ 633046 w 928468"/>
                  <a:gd name="connsiteY3" fmla="*/ 14068 h 365760"/>
                  <a:gd name="connsiteX4" fmla="*/ 0 w 928468"/>
                  <a:gd name="connsiteY4" fmla="*/ 0 h 365760"/>
                  <a:gd name="connsiteX0" fmla="*/ 0 w 928468"/>
                  <a:gd name="connsiteY0" fmla="*/ 4220 h 369980"/>
                  <a:gd name="connsiteX1" fmla="*/ 351693 w 928468"/>
                  <a:gd name="connsiteY1" fmla="*/ 369980 h 369980"/>
                  <a:gd name="connsiteX2" fmla="*/ 928468 w 928468"/>
                  <a:gd name="connsiteY2" fmla="*/ 369980 h 369980"/>
                  <a:gd name="connsiteX3" fmla="*/ 628474 w 928468"/>
                  <a:gd name="connsiteY3" fmla="*/ 0 h 369980"/>
                  <a:gd name="connsiteX4" fmla="*/ 0 w 928468"/>
                  <a:gd name="connsiteY4" fmla="*/ 4220 h 369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468" h="369980">
                    <a:moveTo>
                      <a:pt x="0" y="4220"/>
                    </a:moveTo>
                    <a:lnTo>
                      <a:pt x="351693" y="369980"/>
                    </a:lnTo>
                    <a:lnTo>
                      <a:pt x="928468" y="369980"/>
                    </a:lnTo>
                    <a:lnTo>
                      <a:pt x="628474" y="0"/>
                    </a:lnTo>
                    <a:lnTo>
                      <a:pt x="0" y="42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6378604" y="1594540"/>
                <a:ext cx="928468" cy="369980"/>
              </a:xfrm>
              <a:custGeom>
                <a:avLst/>
                <a:gdLst>
                  <a:gd name="connsiteX0" fmla="*/ 0 w 928468"/>
                  <a:gd name="connsiteY0" fmla="*/ 0 h 365760"/>
                  <a:gd name="connsiteX1" fmla="*/ 351693 w 928468"/>
                  <a:gd name="connsiteY1" fmla="*/ 365760 h 365760"/>
                  <a:gd name="connsiteX2" fmla="*/ 928468 w 928468"/>
                  <a:gd name="connsiteY2" fmla="*/ 365760 h 365760"/>
                  <a:gd name="connsiteX3" fmla="*/ 633046 w 928468"/>
                  <a:gd name="connsiteY3" fmla="*/ 14068 h 365760"/>
                  <a:gd name="connsiteX4" fmla="*/ 0 w 928468"/>
                  <a:gd name="connsiteY4" fmla="*/ 0 h 365760"/>
                  <a:gd name="connsiteX0" fmla="*/ 0 w 928468"/>
                  <a:gd name="connsiteY0" fmla="*/ 4220 h 369980"/>
                  <a:gd name="connsiteX1" fmla="*/ 351693 w 928468"/>
                  <a:gd name="connsiteY1" fmla="*/ 369980 h 369980"/>
                  <a:gd name="connsiteX2" fmla="*/ 928468 w 928468"/>
                  <a:gd name="connsiteY2" fmla="*/ 369980 h 369980"/>
                  <a:gd name="connsiteX3" fmla="*/ 633046 w 928468"/>
                  <a:gd name="connsiteY3" fmla="*/ 0 h 369980"/>
                  <a:gd name="connsiteX4" fmla="*/ 0 w 928468"/>
                  <a:gd name="connsiteY4" fmla="*/ 4220 h 369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468" h="369980">
                    <a:moveTo>
                      <a:pt x="0" y="4220"/>
                    </a:moveTo>
                    <a:lnTo>
                      <a:pt x="351693" y="369980"/>
                    </a:lnTo>
                    <a:lnTo>
                      <a:pt x="928468" y="369980"/>
                    </a:lnTo>
                    <a:lnTo>
                      <a:pt x="633046" y="0"/>
                    </a:lnTo>
                    <a:lnTo>
                      <a:pt x="0" y="42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7457974" y="1593357"/>
                <a:ext cx="928468" cy="369980"/>
              </a:xfrm>
              <a:custGeom>
                <a:avLst/>
                <a:gdLst>
                  <a:gd name="connsiteX0" fmla="*/ 0 w 928468"/>
                  <a:gd name="connsiteY0" fmla="*/ 0 h 365760"/>
                  <a:gd name="connsiteX1" fmla="*/ 351693 w 928468"/>
                  <a:gd name="connsiteY1" fmla="*/ 365760 h 365760"/>
                  <a:gd name="connsiteX2" fmla="*/ 928468 w 928468"/>
                  <a:gd name="connsiteY2" fmla="*/ 365760 h 365760"/>
                  <a:gd name="connsiteX3" fmla="*/ 633046 w 928468"/>
                  <a:gd name="connsiteY3" fmla="*/ 14068 h 365760"/>
                  <a:gd name="connsiteX4" fmla="*/ 0 w 928468"/>
                  <a:gd name="connsiteY4" fmla="*/ 0 h 365760"/>
                  <a:gd name="connsiteX0" fmla="*/ 0 w 928468"/>
                  <a:gd name="connsiteY0" fmla="*/ 4220 h 369980"/>
                  <a:gd name="connsiteX1" fmla="*/ 351693 w 928468"/>
                  <a:gd name="connsiteY1" fmla="*/ 369980 h 369980"/>
                  <a:gd name="connsiteX2" fmla="*/ 928468 w 928468"/>
                  <a:gd name="connsiteY2" fmla="*/ 369980 h 369980"/>
                  <a:gd name="connsiteX3" fmla="*/ 628474 w 928468"/>
                  <a:gd name="connsiteY3" fmla="*/ 0 h 369980"/>
                  <a:gd name="connsiteX4" fmla="*/ 0 w 928468"/>
                  <a:gd name="connsiteY4" fmla="*/ 4220 h 369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468" h="369980">
                    <a:moveTo>
                      <a:pt x="0" y="4220"/>
                    </a:moveTo>
                    <a:lnTo>
                      <a:pt x="351693" y="369980"/>
                    </a:lnTo>
                    <a:lnTo>
                      <a:pt x="928468" y="369980"/>
                    </a:lnTo>
                    <a:lnTo>
                      <a:pt x="628474" y="0"/>
                    </a:lnTo>
                    <a:lnTo>
                      <a:pt x="0" y="42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p:transition>
    <p:randomBa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pPr>
            <a:r>
              <a:rPr lang="en-US" dirty="0"/>
              <a:t>III. The Spirit enables us to </a:t>
            </a:r>
            <a:r>
              <a:rPr lang="en-US" u="sng" dirty="0">
                <a:solidFill>
                  <a:srgbClr val="FF0000"/>
                </a:solidFill>
                <a:effectLst>
                  <a:glow rad="127000">
                    <a:schemeClr val="bg1"/>
                  </a:glow>
                  <a:outerShdw blurRad="38100" dist="38100" dir="2700000" algn="tl">
                    <a:srgbClr val="000000">
                      <a:alpha val="43137"/>
                    </a:srgbClr>
                  </a:outerShdw>
                </a:effectLst>
              </a:rPr>
              <a:t>Produce</a:t>
            </a:r>
            <a:r>
              <a:rPr lang="en-US" dirty="0">
                <a:solidFill>
                  <a:srgbClr val="FF0000"/>
                </a:solidFill>
                <a:effectLst>
                  <a:glow rad="127000">
                    <a:schemeClr val="bg1"/>
                  </a:glow>
                  <a:outerShdw blurRad="38100" dist="38100" dir="2700000" algn="tl">
                    <a:srgbClr val="000000">
                      <a:alpha val="43137"/>
                    </a:srgbClr>
                  </a:outerShdw>
                </a:effectLst>
              </a:rPr>
              <a:t> </a:t>
            </a:r>
            <a:r>
              <a:rPr lang="en-US" dirty="0"/>
              <a:t>Spiritual Fruit</a:t>
            </a:r>
          </a:p>
        </p:txBody>
      </p:sp>
      <p:sp>
        <p:nvSpPr>
          <p:cNvPr id="5" name="Content Placeholder 4">
            <a:extLst>
              <a:ext uri="{FF2B5EF4-FFF2-40B4-BE49-F238E27FC236}">
                <a16:creationId xmlns:a16="http://schemas.microsoft.com/office/drawing/2014/main" id="{8E2F4B87-D38A-4E46-9E01-B967B4A754A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377313288"/>
      </p:ext>
    </p:extLst>
  </p:cSld>
  <p:clrMapOvr>
    <a:masterClrMapping/>
  </p:clrMapOvr>
  <p:transition>
    <p:zo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lum bright="-18000" contrast="-23000"/>
          </a:blip>
          <a:srcRect/>
          <a:stretch>
            <a:fillRect/>
          </a:stretch>
        </p:blipFill>
        <p:spPr bwMode="auto">
          <a:xfrm>
            <a:off x="0" y="1747912"/>
            <a:ext cx="6161649" cy="5404881"/>
          </a:xfrm>
          <a:prstGeom prst="rect">
            <a:avLst/>
          </a:prstGeom>
          <a:noFill/>
          <a:ln w="9525">
            <a:noFill/>
            <a:miter lim="800000"/>
            <a:headEnd/>
            <a:tailEnd/>
          </a:ln>
          <a:effectLst/>
        </p:spPr>
      </p:pic>
      <p:sp>
        <p:nvSpPr>
          <p:cNvPr id="4" name="Explosion 1 3"/>
          <p:cNvSpPr/>
          <p:nvPr/>
        </p:nvSpPr>
        <p:spPr>
          <a:xfrm>
            <a:off x="7232276" y="94129"/>
            <a:ext cx="1962150" cy="1766888"/>
          </a:xfrm>
          <a:prstGeom prst="irregularSeal1">
            <a:avLst/>
          </a:prstGeom>
          <a:solidFill>
            <a:srgbClr val="FF0000"/>
          </a:solidFill>
          <a:ln>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Key word = “But” </a:t>
            </a:r>
          </a:p>
        </p:txBody>
      </p:sp>
      <p:sp>
        <p:nvSpPr>
          <p:cNvPr id="3" name="Content Placeholder 2"/>
          <p:cNvSpPr>
            <a:spLocks noGrp="1"/>
          </p:cNvSpPr>
          <p:nvPr>
            <p:ph idx="1"/>
          </p:nvPr>
        </p:nvSpPr>
        <p:spPr/>
        <p:txBody>
          <a:bodyPr/>
          <a:lstStyle/>
          <a:p>
            <a:pPr algn="ctr"/>
            <a:r>
              <a:rPr lang="en-US" dirty="0"/>
              <a:t>In contrast with the preceding</a:t>
            </a:r>
          </a:p>
        </p:txBody>
      </p:sp>
      <p:sp>
        <p:nvSpPr>
          <p:cNvPr id="12" name="TextBox 11"/>
          <p:cNvSpPr txBox="1"/>
          <p:nvPr/>
        </p:nvSpPr>
        <p:spPr>
          <a:xfrm>
            <a:off x="370741" y="4541227"/>
            <a:ext cx="4465028" cy="1323439"/>
          </a:xfrm>
          <a:prstGeom prst="rect">
            <a:avLst/>
          </a:prstGeom>
          <a:noFill/>
        </p:spPr>
        <p:txBody>
          <a:bodyPr wrap="square" rtlCol="0">
            <a:spAutoFit/>
          </a:bodyPr>
          <a:lstStyle/>
          <a:p>
            <a:pPr algn="ctr"/>
            <a:r>
              <a:rPr lang="en-US" sz="4000" b="1" dirty="0">
                <a:solidFill>
                  <a:schemeClr val="bg1"/>
                </a:solidFill>
                <a:effectLst>
                  <a:glow rad="127000">
                    <a:srgbClr val="FF0000"/>
                  </a:glow>
                </a:effectLst>
              </a:rPr>
              <a:t>Acts </a:t>
            </a:r>
            <a:r>
              <a:rPr lang="en-US" sz="4000" b="1" dirty="0">
                <a:solidFill>
                  <a:schemeClr val="bg1"/>
                </a:solidFill>
              </a:rPr>
              <a:t>of the </a:t>
            </a:r>
            <a:br>
              <a:rPr lang="en-US" sz="4000" b="1" dirty="0">
                <a:solidFill>
                  <a:schemeClr val="bg1"/>
                </a:solidFill>
              </a:rPr>
            </a:br>
            <a:r>
              <a:rPr lang="en-US" sz="4000" b="1" dirty="0">
                <a:solidFill>
                  <a:schemeClr val="bg1"/>
                </a:solidFill>
              </a:rPr>
              <a:t>Sinful Nature</a:t>
            </a:r>
          </a:p>
        </p:txBody>
      </p:sp>
    </p:spTree>
  </p:cSld>
  <p:clrMapOvr>
    <a:masterClrMapping/>
  </p:clrMapOvr>
  <p:transition>
    <p:zo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lum bright="-18000" contrast="-23000"/>
          </a:blip>
          <a:srcRect/>
          <a:stretch>
            <a:fillRect/>
          </a:stretch>
        </p:blipFill>
        <p:spPr bwMode="auto">
          <a:xfrm>
            <a:off x="0" y="1747912"/>
            <a:ext cx="6161649" cy="5404881"/>
          </a:xfrm>
          <a:prstGeom prst="rect">
            <a:avLst/>
          </a:prstGeom>
          <a:noFill/>
          <a:ln w="9525">
            <a:noFill/>
            <a:miter lim="800000"/>
            <a:headEnd/>
            <a:tailEnd/>
          </a:ln>
          <a:effectLst/>
        </p:spPr>
      </p:pic>
      <p:sp>
        <p:nvSpPr>
          <p:cNvPr id="4" name="Explosion 1 3"/>
          <p:cNvSpPr/>
          <p:nvPr/>
        </p:nvSpPr>
        <p:spPr>
          <a:xfrm>
            <a:off x="7232276" y="94129"/>
            <a:ext cx="1962150" cy="1766888"/>
          </a:xfrm>
          <a:prstGeom prst="irregularSeal1">
            <a:avLst/>
          </a:prstGeom>
          <a:solidFill>
            <a:srgbClr val="FF0000"/>
          </a:solidFill>
          <a:ln>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Key word = “But” </a:t>
            </a:r>
          </a:p>
        </p:txBody>
      </p:sp>
      <p:sp>
        <p:nvSpPr>
          <p:cNvPr id="3" name="Content Placeholder 2"/>
          <p:cNvSpPr>
            <a:spLocks noGrp="1"/>
          </p:cNvSpPr>
          <p:nvPr>
            <p:ph idx="1"/>
          </p:nvPr>
        </p:nvSpPr>
        <p:spPr/>
        <p:txBody>
          <a:bodyPr/>
          <a:lstStyle/>
          <a:p>
            <a:pPr algn="ctr"/>
            <a:r>
              <a:rPr lang="en-US" dirty="0"/>
              <a:t>In contrast with the preceding</a:t>
            </a:r>
          </a:p>
        </p:txBody>
      </p:sp>
      <p:pic>
        <p:nvPicPr>
          <p:cNvPr id="6" name="Picture 5"/>
          <p:cNvPicPr>
            <a:picLocks noChangeAspect="1" noChangeArrowheads="1"/>
          </p:cNvPicPr>
          <p:nvPr/>
        </p:nvPicPr>
        <p:blipFill>
          <a:blip r:embed="rId3" cstate="print"/>
          <a:srcRect/>
          <a:stretch>
            <a:fillRect/>
          </a:stretch>
        </p:blipFill>
        <p:spPr bwMode="auto">
          <a:xfrm>
            <a:off x="6845460" y="2941312"/>
            <a:ext cx="4736892" cy="3552854"/>
          </a:xfrm>
          <a:prstGeom prst="rect">
            <a:avLst/>
          </a:prstGeom>
          <a:noFill/>
          <a:ln w="28575">
            <a:solidFill>
              <a:schemeClr val="tx1"/>
            </a:solidFill>
            <a:miter lim="800000"/>
            <a:headEnd/>
            <a:tailEnd/>
          </a:ln>
          <a:effectLst>
            <a:outerShdw blurRad="50800" dist="101600" dir="2700000" algn="tl" rotWithShape="0">
              <a:prstClr val="black">
                <a:alpha val="40000"/>
              </a:prstClr>
            </a:outerShdw>
          </a:effectLst>
        </p:spPr>
      </p:pic>
      <p:sp>
        <p:nvSpPr>
          <p:cNvPr id="12" name="TextBox 11"/>
          <p:cNvSpPr txBox="1"/>
          <p:nvPr/>
        </p:nvSpPr>
        <p:spPr>
          <a:xfrm>
            <a:off x="370741" y="4541227"/>
            <a:ext cx="4465028" cy="1323439"/>
          </a:xfrm>
          <a:prstGeom prst="rect">
            <a:avLst/>
          </a:prstGeom>
          <a:noFill/>
        </p:spPr>
        <p:txBody>
          <a:bodyPr wrap="square" rtlCol="0">
            <a:spAutoFit/>
          </a:bodyPr>
          <a:lstStyle/>
          <a:p>
            <a:pPr algn="ctr"/>
            <a:r>
              <a:rPr lang="en-US" sz="4000" b="1" dirty="0">
                <a:solidFill>
                  <a:schemeClr val="bg1"/>
                </a:solidFill>
                <a:effectLst>
                  <a:glow rad="127000">
                    <a:srgbClr val="FF0000"/>
                  </a:glow>
                </a:effectLst>
              </a:rPr>
              <a:t>Acts </a:t>
            </a:r>
            <a:r>
              <a:rPr lang="en-US" sz="4000" b="1" dirty="0">
                <a:solidFill>
                  <a:schemeClr val="bg1"/>
                </a:solidFill>
              </a:rPr>
              <a:t>of the </a:t>
            </a:r>
            <a:br>
              <a:rPr lang="en-US" sz="4000" b="1" dirty="0">
                <a:solidFill>
                  <a:schemeClr val="bg1"/>
                </a:solidFill>
              </a:rPr>
            </a:br>
            <a:r>
              <a:rPr lang="en-US" sz="4000" b="1" dirty="0">
                <a:solidFill>
                  <a:schemeClr val="bg1"/>
                </a:solidFill>
              </a:rPr>
              <a:t>Sinful Nature</a:t>
            </a:r>
          </a:p>
        </p:txBody>
      </p:sp>
    </p:spTree>
    <p:extLst>
      <p:ext uri="{BB962C8B-B14F-4D97-AF65-F5344CB8AC3E}">
        <p14:creationId xmlns:p14="http://schemas.microsoft.com/office/powerpoint/2010/main" val="527605140"/>
      </p:ext>
    </p:extLst>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30306" y="3752849"/>
            <a:ext cx="4814047" cy="2863103"/>
          </a:xfrm>
          <a:prstGeom prst="rect">
            <a:avLst/>
          </a:prstGeom>
          <a:solidFill>
            <a:srgbClr val="C00000"/>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WE ARE FREE ...</a:t>
            </a:r>
          </a:p>
        </p:txBody>
      </p:sp>
      <p:sp>
        <p:nvSpPr>
          <p:cNvPr id="3" name="Content Placeholder 2"/>
          <p:cNvSpPr>
            <a:spLocks noGrp="1"/>
          </p:cNvSpPr>
          <p:nvPr>
            <p:ph idx="1"/>
          </p:nvPr>
        </p:nvSpPr>
        <p:spPr>
          <a:xfrm>
            <a:off x="609600" y="1600203"/>
            <a:ext cx="4580965" cy="4525966"/>
          </a:xfrm>
        </p:spPr>
        <p:txBody>
          <a:bodyPr/>
          <a:lstStyle/>
          <a:p>
            <a:pPr marL="0" indent="0"/>
            <a:r>
              <a:rPr lang="en-US" baseline="30000" dirty="0"/>
              <a:t>13</a:t>
            </a:r>
            <a:r>
              <a:rPr lang="en-US" dirty="0"/>
              <a:t> You, my brothers, were called to be </a:t>
            </a:r>
            <a:r>
              <a:rPr lang="en-US" dirty="0">
                <a:effectLst>
                  <a:glow rad="127000">
                    <a:srgbClr val="FF0000"/>
                  </a:glow>
                  <a:outerShdw blurRad="38100" dist="38100" dir="2700000" algn="tl">
                    <a:srgbClr val="000000">
                      <a:alpha val="43137"/>
                    </a:srgbClr>
                  </a:outerShdw>
                </a:effectLst>
              </a:rPr>
              <a:t>free</a:t>
            </a:r>
            <a:r>
              <a:rPr lang="en-US" dirty="0"/>
              <a:t>. (Gal 5:13)</a:t>
            </a:r>
          </a:p>
        </p:txBody>
      </p:sp>
      <p:sp>
        <p:nvSpPr>
          <p:cNvPr id="5" name="Content Placeholder 2"/>
          <p:cNvSpPr txBox="1">
            <a:spLocks/>
          </p:cNvSpPr>
          <p:nvPr/>
        </p:nvSpPr>
        <p:spPr>
          <a:xfrm>
            <a:off x="941294" y="4032738"/>
            <a:ext cx="5129306" cy="2245831"/>
          </a:xfrm>
          <a:prstGeom prst="rect">
            <a:avLst/>
          </a:prstGeom>
        </p:spPr>
        <p:txBody>
          <a:bodyPr vert="horz" lIns="91436" tIns="45720" rIns="91436" bIns="45720" rtlCol="0">
            <a:noAutofit/>
          </a:bodyPr>
          <a:lstStyle/>
          <a:p>
            <a:pPr marL="342888" indent="-342888">
              <a:spcBef>
                <a:spcPct val="20000"/>
              </a:spcBef>
              <a:defRPr/>
            </a:pPr>
            <a:r>
              <a:rPr lang="en-US" sz="4000" b="1" dirty="0">
                <a:solidFill>
                  <a:schemeClr val="bg1"/>
                </a:solidFill>
                <a:effectLst>
                  <a:outerShdw blurRad="38100" dist="38100" dir="2700000" algn="tl">
                    <a:srgbClr val="000000">
                      <a:alpha val="43137"/>
                    </a:srgbClr>
                  </a:outerShdw>
                </a:effectLst>
                <a:latin typeface="Arial Narrow" pitchFamily="34" charset="0"/>
              </a:rPr>
              <a:t>Free from the law...</a:t>
            </a:r>
          </a:p>
          <a:p>
            <a:pPr marL="342888" indent="-342888">
              <a:spcBef>
                <a:spcPct val="20000"/>
              </a:spcBef>
              <a:defRPr/>
            </a:pPr>
            <a:r>
              <a:rPr lang="en-US" sz="4000" b="1" dirty="0">
                <a:solidFill>
                  <a:schemeClr val="bg1"/>
                </a:solidFill>
                <a:effectLst>
                  <a:outerShdw blurRad="38100" dist="38100" dir="2700000" algn="tl">
                    <a:srgbClr val="000000">
                      <a:alpha val="43137"/>
                    </a:srgbClr>
                  </a:outerShdw>
                </a:effectLst>
                <a:latin typeface="Arial Narrow" pitchFamily="34" charset="0"/>
              </a:rPr>
              <a:t>But not an outlaw!</a:t>
            </a:r>
          </a:p>
          <a:p>
            <a:pPr marL="342888" indent="-342888">
              <a:spcBef>
                <a:spcPct val="20000"/>
              </a:spcBef>
              <a:defRPr/>
            </a:pPr>
            <a:r>
              <a:rPr lang="en-US" sz="4000" b="1" dirty="0">
                <a:solidFill>
                  <a:schemeClr val="bg1"/>
                </a:solidFill>
                <a:effectLst>
                  <a:outerShdw blurRad="38100" dist="38100" dir="2700000" algn="tl">
                    <a:srgbClr val="000000">
                      <a:alpha val="43137"/>
                    </a:srgbClr>
                  </a:outerShdw>
                </a:effectLst>
                <a:latin typeface="Arial Narrow" pitchFamily="34" charset="0"/>
              </a:rPr>
              <a:t>(Law breaker)</a:t>
            </a:r>
          </a:p>
        </p:txBody>
      </p:sp>
      <p:pic>
        <p:nvPicPr>
          <p:cNvPr id="108547" name="Picture 3"/>
          <p:cNvPicPr>
            <a:picLocks noChangeAspect="1" noChangeArrowheads="1"/>
          </p:cNvPicPr>
          <p:nvPr/>
        </p:nvPicPr>
        <p:blipFill>
          <a:blip r:embed="rId3" cstate="print"/>
          <a:srcRect/>
          <a:stretch>
            <a:fillRect/>
          </a:stretch>
        </p:blipFill>
        <p:spPr bwMode="auto">
          <a:xfrm>
            <a:off x="5603632" y="2001349"/>
            <a:ext cx="4900246" cy="4607169"/>
          </a:xfrm>
          <a:prstGeom prst="rect">
            <a:avLst/>
          </a:prstGeom>
          <a:noFill/>
          <a:ln w="9525">
            <a:noFill/>
            <a:miter lim="800000"/>
            <a:headEnd/>
            <a:tailEnd/>
          </a:ln>
          <a:effectLst/>
        </p:spPr>
      </p:pic>
    </p:spTree>
  </p:cSld>
  <p:clrMapOvr>
    <a:masterClrMapping/>
  </p:clrMapOvr>
  <p:transition>
    <p:zo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2" cstate="print">
            <a:lum bright="-18000" contrast="-23000"/>
          </a:blip>
          <a:srcRect/>
          <a:stretch>
            <a:fillRect/>
          </a:stretch>
        </p:blipFill>
        <p:spPr bwMode="auto">
          <a:xfrm>
            <a:off x="0" y="1747912"/>
            <a:ext cx="6161649" cy="540488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Watch out for </a:t>
            </a:r>
            <a:r>
              <a:rPr lang="en-US" u="sng" dirty="0">
                <a:effectLst>
                  <a:glow rad="127000">
                    <a:srgbClr val="FF0000"/>
                  </a:glow>
                  <a:outerShdw blurRad="38100" dist="38100" dir="2700000" algn="tl">
                    <a:srgbClr val="000000">
                      <a:alpha val="43137"/>
                    </a:srgbClr>
                  </a:outerShdw>
                </a:effectLst>
              </a:rPr>
              <a:t>FAKE</a:t>
            </a:r>
            <a:r>
              <a:rPr lang="en-US" dirty="0"/>
              <a:t> FRUIT</a:t>
            </a:r>
          </a:p>
        </p:txBody>
      </p:sp>
      <p:sp>
        <p:nvSpPr>
          <p:cNvPr id="3" name="Content Placeholder 2"/>
          <p:cNvSpPr>
            <a:spLocks noGrp="1"/>
          </p:cNvSpPr>
          <p:nvPr>
            <p:ph idx="1"/>
          </p:nvPr>
        </p:nvSpPr>
        <p:spPr/>
        <p:txBody>
          <a:bodyPr/>
          <a:lstStyle/>
          <a:p>
            <a:r>
              <a:rPr lang="en-US" dirty="0"/>
              <a:t>     Plastic Fruit		</a:t>
            </a:r>
          </a:p>
        </p:txBody>
      </p:sp>
      <p:pic>
        <p:nvPicPr>
          <p:cNvPr id="1026" name="Picture 2"/>
          <p:cNvPicPr>
            <a:picLocks noChangeAspect="1" noChangeArrowheads="1"/>
          </p:cNvPicPr>
          <p:nvPr/>
        </p:nvPicPr>
        <p:blipFill>
          <a:blip r:embed="rId3" cstate="print"/>
          <a:srcRect/>
          <a:stretch>
            <a:fillRect/>
          </a:stretch>
        </p:blipFill>
        <p:spPr bwMode="auto">
          <a:xfrm>
            <a:off x="653562" y="2170727"/>
            <a:ext cx="3822700" cy="2857619"/>
          </a:xfrm>
          <a:prstGeom prst="rect">
            <a:avLst/>
          </a:prstGeom>
          <a:noFill/>
          <a:ln w="9525">
            <a:noFill/>
            <a:miter lim="800000"/>
            <a:headEnd/>
            <a:tailEnd/>
          </a:ln>
          <a:effectLst/>
        </p:spPr>
      </p:pic>
      <p:sp>
        <p:nvSpPr>
          <p:cNvPr id="9" name="Rectangle 8"/>
          <p:cNvSpPr/>
          <p:nvPr/>
        </p:nvSpPr>
        <p:spPr>
          <a:xfrm>
            <a:off x="527537" y="5668107"/>
            <a:ext cx="4185139" cy="978878"/>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55B8842-118A-4EDA-BA1A-D3EC85820668}"/>
              </a:ext>
            </a:extLst>
          </p:cNvPr>
          <p:cNvSpPr txBox="1"/>
          <p:nvPr/>
        </p:nvSpPr>
        <p:spPr>
          <a:xfrm>
            <a:off x="370741" y="4541227"/>
            <a:ext cx="4465028" cy="1938992"/>
          </a:xfrm>
          <a:prstGeom prst="rect">
            <a:avLst/>
          </a:prstGeom>
          <a:noFill/>
        </p:spPr>
        <p:txBody>
          <a:bodyPr wrap="square" rtlCol="0">
            <a:spAutoFit/>
          </a:bodyPr>
          <a:lstStyle/>
          <a:p>
            <a:pPr algn="ctr"/>
            <a:r>
              <a:rPr lang="en-US" sz="4000" b="1" dirty="0">
                <a:solidFill>
                  <a:schemeClr val="bg1"/>
                </a:solidFill>
                <a:effectLst>
                  <a:glow rad="127000">
                    <a:srgbClr val="FF0000"/>
                  </a:glow>
                </a:effectLst>
              </a:rPr>
              <a:t>Acts </a:t>
            </a:r>
            <a:r>
              <a:rPr lang="en-US" sz="4000" b="1" dirty="0">
                <a:solidFill>
                  <a:schemeClr val="bg1"/>
                </a:solidFill>
              </a:rPr>
              <a:t>of the </a:t>
            </a:r>
            <a:br>
              <a:rPr lang="en-US" sz="4000" b="1" dirty="0">
                <a:solidFill>
                  <a:schemeClr val="bg1"/>
                </a:solidFill>
              </a:rPr>
            </a:br>
            <a:r>
              <a:rPr lang="en-US" sz="4000" b="1" dirty="0">
                <a:solidFill>
                  <a:schemeClr val="bg1"/>
                </a:solidFill>
              </a:rPr>
              <a:t>Sinful Nature</a:t>
            </a:r>
          </a:p>
          <a:p>
            <a:pPr algn="ctr"/>
            <a:r>
              <a:rPr lang="en-US" sz="4000" b="1" dirty="0">
                <a:solidFill>
                  <a:schemeClr val="bg1"/>
                </a:solidFill>
              </a:rPr>
              <a:t>MANIPULATED</a:t>
            </a:r>
          </a:p>
        </p:txBody>
      </p:sp>
    </p:spTree>
    <p:extLst>
      <p:ext uri="{BB962C8B-B14F-4D97-AF65-F5344CB8AC3E}">
        <p14:creationId xmlns:p14="http://schemas.microsoft.com/office/powerpoint/2010/main" val="290676120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2" cstate="print">
            <a:lum bright="-18000" contrast="-23000"/>
          </a:blip>
          <a:srcRect/>
          <a:stretch>
            <a:fillRect/>
          </a:stretch>
        </p:blipFill>
        <p:spPr bwMode="auto">
          <a:xfrm>
            <a:off x="0" y="1747912"/>
            <a:ext cx="6161649" cy="5404881"/>
          </a:xfrm>
          <a:prstGeom prst="rect">
            <a:avLst/>
          </a:prstGeom>
          <a:noFill/>
          <a:ln w="9525">
            <a:noFill/>
            <a:miter lim="800000"/>
            <a:headEnd/>
            <a:tailEnd/>
          </a:ln>
          <a:effectLst/>
        </p:spPr>
      </p:pic>
      <p:pic>
        <p:nvPicPr>
          <p:cNvPr id="13" name="Picture 12"/>
          <p:cNvPicPr>
            <a:picLocks noChangeAspect="1" noChangeArrowheads="1"/>
          </p:cNvPicPr>
          <p:nvPr/>
        </p:nvPicPr>
        <p:blipFill>
          <a:blip r:embed="rId3" cstate="print"/>
          <a:srcRect/>
          <a:stretch>
            <a:fillRect/>
          </a:stretch>
        </p:blipFill>
        <p:spPr bwMode="auto">
          <a:xfrm>
            <a:off x="6803897" y="2504894"/>
            <a:ext cx="4736892" cy="3552854"/>
          </a:xfrm>
          <a:prstGeom prst="rect">
            <a:avLst/>
          </a:prstGeom>
          <a:noFill/>
          <a:ln w="28575">
            <a:solidFill>
              <a:schemeClr val="tx1"/>
            </a:solidFill>
            <a:miter lim="800000"/>
            <a:headEnd/>
            <a:tailEnd/>
          </a:ln>
          <a:effectLst>
            <a:outerShdw blurRad="50800" dist="101600" dir="2700000" algn="tl" rotWithShape="0">
              <a:prstClr val="black">
                <a:alpha val="40000"/>
              </a:prstClr>
            </a:outerShdw>
          </a:effectLst>
        </p:spPr>
      </p:pic>
      <p:sp>
        <p:nvSpPr>
          <p:cNvPr id="2" name="Title 1"/>
          <p:cNvSpPr>
            <a:spLocks noGrp="1"/>
          </p:cNvSpPr>
          <p:nvPr>
            <p:ph type="title"/>
          </p:nvPr>
        </p:nvSpPr>
        <p:spPr/>
        <p:txBody>
          <a:bodyPr/>
          <a:lstStyle/>
          <a:p>
            <a:r>
              <a:rPr lang="en-US" dirty="0"/>
              <a:t>Look for </a:t>
            </a:r>
            <a:r>
              <a:rPr lang="en-US" u="sng" dirty="0">
                <a:effectLst>
                  <a:glow rad="127000">
                    <a:srgbClr val="FF0000"/>
                  </a:glow>
                  <a:outerShdw blurRad="38100" dist="38100" dir="2700000" algn="tl">
                    <a:srgbClr val="000000">
                      <a:alpha val="43137"/>
                    </a:srgbClr>
                  </a:outerShdw>
                </a:effectLst>
              </a:rPr>
              <a:t>REAL</a:t>
            </a:r>
            <a:r>
              <a:rPr lang="en-US" dirty="0"/>
              <a:t> FRUIT</a:t>
            </a:r>
          </a:p>
        </p:txBody>
      </p:sp>
      <p:sp>
        <p:nvSpPr>
          <p:cNvPr id="3" name="Content Placeholder 2"/>
          <p:cNvSpPr>
            <a:spLocks noGrp="1"/>
          </p:cNvSpPr>
          <p:nvPr>
            <p:ph idx="1"/>
          </p:nvPr>
        </p:nvSpPr>
        <p:spPr/>
        <p:txBody>
          <a:bodyPr/>
          <a:lstStyle/>
          <a:p>
            <a:r>
              <a:rPr lang="en-US" dirty="0"/>
              <a:t>     Plastic Fruit		vs. 	   	     Genuine Fruit</a:t>
            </a:r>
          </a:p>
        </p:txBody>
      </p:sp>
      <p:pic>
        <p:nvPicPr>
          <p:cNvPr id="1026" name="Picture 2"/>
          <p:cNvPicPr>
            <a:picLocks noChangeAspect="1" noChangeArrowheads="1"/>
          </p:cNvPicPr>
          <p:nvPr/>
        </p:nvPicPr>
        <p:blipFill>
          <a:blip r:embed="rId4" cstate="print"/>
          <a:srcRect/>
          <a:stretch>
            <a:fillRect/>
          </a:stretch>
        </p:blipFill>
        <p:spPr bwMode="auto">
          <a:xfrm>
            <a:off x="653562" y="2170727"/>
            <a:ext cx="3822700" cy="2857619"/>
          </a:xfrm>
          <a:prstGeom prst="rect">
            <a:avLst/>
          </a:prstGeom>
          <a:noFill/>
          <a:ln w="9525">
            <a:noFill/>
            <a:miter lim="800000"/>
            <a:headEnd/>
            <a:tailEnd/>
          </a:ln>
          <a:effectLst/>
        </p:spPr>
      </p:pic>
      <p:sp>
        <p:nvSpPr>
          <p:cNvPr id="12" name="Rectangle 11">
            <a:extLst>
              <a:ext uri="{FF2B5EF4-FFF2-40B4-BE49-F238E27FC236}">
                <a16:creationId xmlns:a16="http://schemas.microsoft.com/office/drawing/2014/main" id="{A4243253-A9F2-43B3-B20B-8A52935EC4C8}"/>
              </a:ext>
            </a:extLst>
          </p:cNvPr>
          <p:cNvSpPr/>
          <p:nvPr/>
        </p:nvSpPr>
        <p:spPr>
          <a:xfrm>
            <a:off x="527537" y="5668107"/>
            <a:ext cx="4185139" cy="978878"/>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A5E26CE-CFE3-441C-B6F5-B71C46353B68}"/>
              </a:ext>
            </a:extLst>
          </p:cNvPr>
          <p:cNvSpPr/>
          <p:nvPr/>
        </p:nvSpPr>
        <p:spPr>
          <a:xfrm>
            <a:off x="7018392" y="5695816"/>
            <a:ext cx="4185139" cy="978878"/>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2FC47C3-E100-49D9-A36B-8FFE565A5EE5}"/>
              </a:ext>
            </a:extLst>
          </p:cNvPr>
          <p:cNvSpPr txBox="1"/>
          <p:nvPr/>
        </p:nvSpPr>
        <p:spPr>
          <a:xfrm>
            <a:off x="6965505" y="5795064"/>
            <a:ext cx="4465028" cy="707886"/>
          </a:xfrm>
          <a:prstGeom prst="rect">
            <a:avLst/>
          </a:prstGeom>
          <a:noFill/>
        </p:spPr>
        <p:txBody>
          <a:bodyPr wrap="square" rtlCol="0">
            <a:spAutoFit/>
          </a:bodyPr>
          <a:lstStyle/>
          <a:p>
            <a:pPr algn="ctr"/>
            <a:r>
              <a:rPr lang="en-US" sz="4000" b="1" dirty="0">
                <a:solidFill>
                  <a:schemeClr val="bg1"/>
                </a:solidFill>
                <a:effectLst>
                  <a:glow rad="127000">
                    <a:srgbClr val="FF0000"/>
                  </a:glow>
                </a:effectLst>
              </a:rPr>
              <a:t>PRODUCED</a:t>
            </a:r>
            <a:endParaRPr lang="en-US" sz="4000" b="1" dirty="0">
              <a:solidFill>
                <a:schemeClr val="bg1"/>
              </a:solidFill>
            </a:endParaRPr>
          </a:p>
        </p:txBody>
      </p:sp>
      <p:sp>
        <p:nvSpPr>
          <p:cNvPr id="20" name="TextBox 19">
            <a:extLst>
              <a:ext uri="{FF2B5EF4-FFF2-40B4-BE49-F238E27FC236}">
                <a16:creationId xmlns:a16="http://schemas.microsoft.com/office/drawing/2014/main" id="{01682274-9602-446D-A0E0-AF0812057513}"/>
              </a:ext>
            </a:extLst>
          </p:cNvPr>
          <p:cNvSpPr txBox="1"/>
          <p:nvPr/>
        </p:nvSpPr>
        <p:spPr>
          <a:xfrm>
            <a:off x="370741" y="4541227"/>
            <a:ext cx="4465028" cy="1938992"/>
          </a:xfrm>
          <a:prstGeom prst="rect">
            <a:avLst/>
          </a:prstGeom>
          <a:noFill/>
        </p:spPr>
        <p:txBody>
          <a:bodyPr wrap="square" rtlCol="0">
            <a:spAutoFit/>
          </a:bodyPr>
          <a:lstStyle/>
          <a:p>
            <a:pPr algn="ctr"/>
            <a:r>
              <a:rPr lang="en-US" sz="4000" b="1" dirty="0">
                <a:solidFill>
                  <a:schemeClr val="bg1"/>
                </a:solidFill>
                <a:effectLst>
                  <a:glow rad="127000">
                    <a:srgbClr val="FF0000"/>
                  </a:glow>
                </a:effectLst>
              </a:rPr>
              <a:t>Acts </a:t>
            </a:r>
            <a:r>
              <a:rPr lang="en-US" sz="4000" b="1" dirty="0">
                <a:solidFill>
                  <a:schemeClr val="bg1"/>
                </a:solidFill>
              </a:rPr>
              <a:t>of the </a:t>
            </a:r>
            <a:br>
              <a:rPr lang="en-US" sz="4000" b="1" dirty="0">
                <a:solidFill>
                  <a:schemeClr val="bg1"/>
                </a:solidFill>
              </a:rPr>
            </a:br>
            <a:r>
              <a:rPr lang="en-US" sz="4000" b="1" dirty="0">
                <a:solidFill>
                  <a:schemeClr val="bg1"/>
                </a:solidFill>
              </a:rPr>
              <a:t>Sinful Nature</a:t>
            </a:r>
          </a:p>
          <a:p>
            <a:pPr algn="ctr"/>
            <a:r>
              <a:rPr lang="en-US" sz="4000" b="1" dirty="0">
                <a:solidFill>
                  <a:schemeClr val="bg1"/>
                </a:solidFill>
              </a:rPr>
              <a:t>MANIPULATED</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xplosion 1 9"/>
          <p:cNvSpPr/>
          <p:nvPr/>
        </p:nvSpPr>
        <p:spPr>
          <a:xfrm>
            <a:off x="821304" y="1338628"/>
            <a:ext cx="1314450" cy="1390650"/>
          </a:xfrm>
          <a:prstGeom prst="irregularSeal1">
            <a:avLst/>
          </a:prstGeom>
          <a:solidFill>
            <a:srgbClr val="FF00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994022" y="1681622"/>
            <a:ext cx="613996" cy="663191"/>
          </a:xfrm>
          <a:prstGeom prst="rect">
            <a:avLst/>
          </a:prstGeom>
          <a:solidFill>
            <a:srgbClr val="C00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nSpc>
                <a:spcPct val="90000"/>
              </a:lnSpc>
            </a:pPr>
            <a:r>
              <a:rPr lang="en-US" dirty="0"/>
              <a:t>III. The Spirit enables us to </a:t>
            </a:r>
            <a:r>
              <a:rPr lang="en-US" u="sng" dirty="0">
                <a:solidFill>
                  <a:srgbClr val="FF0000"/>
                </a:solidFill>
                <a:effectLst>
                  <a:glow rad="127000">
                    <a:schemeClr val="bg1"/>
                  </a:glow>
                  <a:outerShdw blurRad="38100" dist="38100" dir="2700000" algn="tl">
                    <a:srgbClr val="000000">
                      <a:alpha val="43137"/>
                    </a:srgbClr>
                  </a:outerShdw>
                </a:effectLst>
              </a:rPr>
              <a:t>Produce</a:t>
            </a:r>
            <a:r>
              <a:rPr lang="en-US" dirty="0">
                <a:solidFill>
                  <a:srgbClr val="FF0000"/>
                </a:solidFill>
                <a:effectLst>
                  <a:glow rad="127000">
                    <a:schemeClr val="bg1"/>
                  </a:glow>
                  <a:outerShdw blurRad="38100" dist="38100" dir="2700000" algn="tl">
                    <a:srgbClr val="000000">
                      <a:alpha val="43137"/>
                    </a:srgbClr>
                  </a:outerShdw>
                </a:effectLst>
              </a:rPr>
              <a:t> </a:t>
            </a:r>
            <a:r>
              <a:rPr lang="en-US" dirty="0"/>
              <a:t>Spiritual Fruit</a:t>
            </a:r>
          </a:p>
        </p:txBody>
      </p:sp>
      <p:sp>
        <p:nvSpPr>
          <p:cNvPr id="3" name="Content Placeholder 2"/>
          <p:cNvSpPr>
            <a:spLocks noGrp="1"/>
          </p:cNvSpPr>
          <p:nvPr>
            <p:ph idx="1"/>
          </p:nvPr>
        </p:nvSpPr>
        <p:spPr/>
        <p:txBody>
          <a:bodyPr/>
          <a:lstStyle/>
          <a:p>
            <a:r>
              <a:rPr lang="en-US" baseline="30000" dirty="0"/>
              <a:t>22i</a:t>
            </a:r>
            <a:r>
              <a:rPr lang="en-US" dirty="0"/>
              <a:t> But the fruit of the Spirit is...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xplosion 1 9"/>
          <p:cNvSpPr/>
          <p:nvPr/>
        </p:nvSpPr>
        <p:spPr>
          <a:xfrm>
            <a:off x="821304" y="1338628"/>
            <a:ext cx="1314450" cy="1390650"/>
          </a:xfrm>
          <a:prstGeom prst="irregularSeal1">
            <a:avLst/>
          </a:prstGeom>
          <a:solidFill>
            <a:srgbClr val="FF00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994022" y="1681622"/>
            <a:ext cx="613996" cy="663191"/>
          </a:xfrm>
          <a:prstGeom prst="rect">
            <a:avLst/>
          </a:prstGeom>
          <a:solidFill>
            <a:srgbClr val="C00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328549" y="2346249"/>
            <a:ext cx="3715735" cy="145404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nSpc>
                <a:spcPct val="90000"/>
              </a:lnSpc>
            </a:pPr>
            <a:r>
              <a:rPr lang="en-US" dirty="0"/>
              <a:t>III. The Spirit enables us to </a:t>
            </a:r>
            <a:r>
              <a:rPr lang="en-US" u="sng" dirty="0">
                <a:solidFill>
                  <a:srgbClr val="FF0000"/>
                </a:solidFill>
                <a:effectLst>
                  <a:glow rad="127000">
                    <a:schemeClr val="bg1"/>
                  </a:glow>
                  <a:outerShdw blurRad="38100" dist="38100" dir="2700000" algn="tl">
                    <a:srgbClr val="000000">
                      <a:alpha val="43137"/>
                    </a:srgbClr>
                  </a:outerShdw>
                </a:effectLst>
              </a:rPr>
              <a:t>Produce</a:t>
            </a:r>
            <a:r>
              <a:rPr lang="en-US" dirty="0">
                <a:solidFill>
                  <a:srgbClr val="FF0000"/>
                </a:solidFill>
                <a:effectLst>
                  <a:glow rad="127000">
                    <a:schemeClr val="bg1"/>
                  </a:glow>
                  <a:outerShdw blurRad="38100" dist="38100" dir="2700000" algn="tl">
                    <a:srgbClr val="000000">
                      <a:alpha val="43137"/>
                    </a:srgbClr>
                  </a:outerShdw>
                </a:effectLst>
              </a:rPr>
              <a:t> </a:t>
            </a:r>
            <a:r>
              <a:rPr lang="en-US" dirty="0"/>
              <a:t>Spiritual Fruit</a:t>
            </a:r>
          </a:p>
        </p:txBody>
      </p:sp>
      <p:sp>
        <p:nvSpPr>
          <p:cNvPr id="3" name="Content Placeholder 2"/>
          <p:cNvSpPr>
            <a:spLocks noGrp="1"/>
          </p:cNvSpPr>
          <p:nvPr>
            <p:ph idx="1"/>
          </p:nvPr>
        </p:nvSpPr>
        <p:spPr/>
        <p:txBody>
          <a:bodyPr/>
          <a:lstStyle/>
          <a:p>
            <a:r>
              <a:rPr lang="en-US" baseline="30000" dirty="0"/>
              <a:t>22i</a:t>
            </a:r>
            <a:r>
              <a:rPr lang="en-US" dirty="0"/>
              <a:t> But the fruit of the Spirit is...</a:t>
            </a:r>
          </a:p>
          <a:p>
            <a:pPr marL="862013">
              <a:lnSpc>
                <a:spcPts val="3700"/>
              </a:lnSpc>
            </a:pPr>
            <a:r>
              <a:rPr lang="en-US" sz="3800" dirty="0"/>
              <a:t>love, </a:t>
            </a:r>
            <a:br>
              <a:rPr lang="en-US" sz="3800" dirty="0"/>
            </a:br>
            <a:r>
              <a:rPr lang="en-US" sz="3800" dirty="0"/>
              <a:t>joy, </a:t>
            </a:r>
            <a:br>
              <a:rPr lang="en-US" sz="3800" dirty="0"/>
            </a:br>
            <a:r>
              <a:rPr lang="en-US" sz="3800" dirty="0"/>
              <a:t>peace, </a:t>
            </a:r>
            <a:br>
              <a:rPr lang="en-US" sz="3800" dirty="0"/>
            </a:br>
            <a:endParaRPr lang="en-US" sz="3800" dirty="0"/>
          </a:p>
        </p:txBody>
      </p:sp>
    </p:spTree>
    <p:extLst>
      <p:ext uri="{BB962C8B-B14F-4D97-AF65-F5344CB8AC3E}">
        <p14:creationId xmlns:p14="http://schemas.microsoft.com/office/powerpoint/2010/main" val="401118250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xplosion 1 9"/>
          <p:cNvSpPr/>
          <p:nvPr/>
        </p:nvSpPr>
        <p:spPr>
          <a:xfrm>
            <a:off x="821304" y="1338628"/>
            <a:ext cx="1314450" cy="1390650"/>
          </a:xfrm>
          <a:prstGeom prst="irregularSeal1">
            <a:avLst/>
          </a:prstGeom>
          <a:solidFill>
            <a:srgbClr val="FF00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994022" y="1681622"/>
            <a:ext cx="613996" cy="663191"/>
          </a:xfrm>
          <a:prstGeom prst="rect">
            <a:avLst/>
          </a:prstGeom>
          <a:solidFill>
            <a:srgbClr val="C00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328549" y="2346249"/>
            <a:ext cx="3715735" cy="145404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331047" y="3772813"/>
            <a:ext cx="3715735" cy="1499017"/>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nSpc>
                <a:spcPct val="90000"/>
              </a:lnSpc>
            </a:pPr>
            <a:r>
              <a:rPr lang="en-US" dirty="0"/>
              <a:t>III. The Spirit enables us to </a:t>
            </a:r>
            <a:r>
              <a:rPr lang="en-US" u="sng" dirty="0">
                <a:solidFill>
                  <a:srgbClr val="FF0000"/>
                </a:solidFill>
                <a:effectLst>
                  <a:glow rad="127000">
                    <a:schemeClr val="bg1"/>
                  </a:glow>
                  <a:outerShdw blurRad="38100" dist="38100" dir="2700000" algn="tl">
                    <a:srgbClr val="000000">
                      <a:alpha val="43137"/>
                    </a:srgbClr>
                  </a:outerShdw>
                </a:effectLst>
              </a:rPr>
              <a:t>Produce</a:t>
            </a:r>
            <a:r>
              <a:rPr lang="en-US" dirty="0">
                <a:solidFill>
                  <a:srgbClr val="FF0000"/>
                </a:solidFill>
                <a:effectLst>
                  <a:glow rad="127000">
                    <a:schemeClr val="bg1"/>
                  </a:glow>
                  <a:outerShdw blurRad="38100" dist="38100" dir="2700000" algn="tl">
                    <a:srgbClr val="000000">
                      <a:alpha val="43137"/>
                    </a:srgbClr>
                  </a:outerShdw>
                </a:effectLst>
              </a:rPr>
              <a:t> </a:t>
            </a:r>
            <a:r>
              <a:rPr lang="en-US" dirty="0"/>
              <a:t>Spiritual Fruit</a:t>
            </a:r>
          </a:p>
        </p:txBody>
      </p:sp>
      <p:sp>
        <p:nvSpPr>
          <p:cNvPr id="3" name="Content Placeholder 2"/>
          <p:cNvSpPr>
            <a:spLocks noGrp="1"/>
          </p:cNvSpPr>
          <p:nvPr>
            <p:ph idx="1"/>
          </p:nvPr>
        </p:nvSpPr>
        <p:spPr/>
        <p:txBody>
          <a:bodyPr/>
          <a:lstStyle/>
          <a:p>
            <a:r>
              <a:rPr lang="en-US" baseline="30000" dirty="0"/>
              <a:t>22i</a:t>
            </a:r>
            <a:r>
              <a:rPr lang="en-US" dirty="0"/>
              <a:t> But the fruit of the Spirit is...</a:t>
            </a:r>
          </a:p>
          <a:p>
            <a:pPr marL="862013">
              <a:lnSpc>
                <a:spcPts val="3700"/>
              </a:lnSpc>
            </a:pPr>
            <a:r>
              <a:rPr lang="en-US" sz="3800" dirty="0"/>
              <a:t>love, </a:t>
            </a:r>
            <a:br>
              <a:rPr lang="en-US" sz="3800" dirty="0"/>
            </a:br>
            <a:r>
              <a:rPr lang="en-US" sz="3800" dirty="0"/>
              <a:t>joy, </a:t>
            </a:r>
            <a:br>
              <a:rPr lang="en-US" sz="3800" dirty="0"/>
            </a:br>
            <a:r>
              <a:rPr lang="en-US" sz="3800" dirty="0"/>
              <a:t>peace, </a:t>
            </a:r>
            <a:br>
              <a:rPr lang="en-US" sz="3800" dirty="0"/>
            </a:br>
            <a:r>
              <a:rPr lang="en-US" sz="3800" dirty="0"/>
              <a:t>patience, </a:t>
            </a:r>
            <a:br>
              <a:rPr lang="en-US" sz="3800" dirty="0"/>
            </a:br>
            <a:r>
              <a:rPr lang="en-US" sz="3800" dirty="0"/>
              <a:t>kindness, </a:t>
            </a:r>
            <a:br>
              <a:rPr lang="en-US" sz="3800" dirty="0"/>
            </a:br>
            <a:r>
              <a:rPr lang="en-US" sz="3800" dirty="0"/>
              <a:t>goodness, </a:t>
            </a:r>
            <a:br>
              <a:rPr lang="en-US" sz="3800" dirty="0"/>
            </a:br>
            <a:endParaRPr lang="en-US" sz="3800" dirty="0"/>
          </a:p>
        </p:txBody>
      </p:sp>
    </p:spTree>
    <p:extLst>
      <p:ext uri="{BB962C8B-B14F-4D97-AF65-F5344CB8AC3E}">
        <p14:creationId xmlns:p14="http://schemas.microsoft.com/office/powerpoint/2010/main" val="3084548130"/>
      </p:ext>
    </p:extLst>
  </p:cSld>
  <p:clrMapOvr>
    <a:masterClrMapping/>
  </p:clrMapOvr>
  <p:transition>
    <p:zoom/>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xplosion 1 9"/>
          <p:cNvSpPr/>
          <p:nvPr/>
        </p:nvSpPr>
        <p:spPr>
          <a:xfrm>
            <a:off x="821304" y="1338628"/>
            <a:ext cx="1314450" cy="1390650"/>
          </a:xfrm>
          <a:prstGeom prst="irregularSeal1">
            <a:avLst/>
          </a:prstGeom>
          <a:solidFill>
            <a:srgbClr val="FF00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994022" y="1681622"/>
            <a:ext cx="613996" cy="663191"/>
          </a:xfrm>
          <a:prstGeom prst="rect">
            <a:avLst/>
          </a:prstGeom>
          <a:solidFill>
            <a:srgbClr val="C00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328549" y="2346249"/>
            <a:ext cx="3715735" cy="145404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331047" y="3772813"/>
            <a:ext cx="3715735" cy="1499017"/>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333129" y="5194380"/>
            <a:ext cx="3715735" cy="1394086"/>
          </a:xfrm>
          <a:prstGeom prst="rect">
            <a:avLst/>
          </a:prstGeom>
          <a:solidFill>
            <a:srgbClr val="2B21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nSpc>
                <a:spcPct val="90000"/>
              </a:lnSpc>
            </a:pPr>
            <a:r>
              <a:rPr lang="en-US" dirty="0"/>
              <a:t>III. The Spirit enables us to </a:t>
            </a:r>
            <a:r>
              <a:rPr lang="en-US" u="sng" dirty="0">
                <a:solidFill>
                  <a:srgbClr val="FF0000"/>
                </a:solidFill>
                <a:effectLst>
                  <a:glow rad="127000">
                    <a:schemeClr val="bg1"/>
                  </a:glow>
                  <a:outerShdw blurRad="38100" dist="38100" dir="2700000" algn="tl">
                    <a:srgbClr val="000000">
                      <a:alpha val="43137"/>
                    </a:srgbClr>
                  </a:outerShdw>
                </a:effectLst>
              </a:rPr>
              <a:t>Produce</a:t>
            </a:r>
            <a:r>
              <a:rPr lang="en-US" dirty="0">
                <a:solidFill>
                  <a:srgbClr val="FF0000"/>
                </a:solidFill>
                <a:effectLst>
                  <a:glow rad="127000">
                    <a:schemeClr val="bg1"/>
                  </a:glow>
                  <a:outerShdw blurRad="38100" dist="38100" dir="2700000" algn="tl">
                    <a:srgbClr val="000000">
                      <a:alpha val="43137"/>
                    </a:srgbClr>
                  </a:outerShdw>
                </a:effectLst>
              </a:rPr>
              <a:t> </a:t>
            </a:r>
            <a:r>
              <a:rPr lang="en-US" dirty="0"/>
              <a:t>Spiritual Fruit</a:t>
            </a:r>
          </a:p>
        </p:txBody>
      </p:sp>
      <p:sp>
        <p:nvSpPr>
          <p:cNvPr id="3" name="Content Placeholder 2"/>
          <p:cNvSpPr>
            <a:spLocks noGrp="1"/>
          </p:cNvSpPr>
          <p:nvPr>
            <p:ph idx="1"/>
          </p:nvPr>
        </p:nvSpPr>
        <p:spPr/>
        <p:txBody>
          <a:bodyPr/>
          <a:lstStyle/>
          <a:p>
            <a:r>
              <a:rPr lang="en-US" baseline="30000" dirty="0"/>
              <a:t>22i</a:t>
            </a:r>
            <a:r>
              <a:rPr lang="en-US" dirty="0"/>
              <a:t> But the fruit of the Spirit is...</a:t>
            </a:r>
          </a:p>
          <a:p>
            <a:pPr marL="862013">
              <a:lnSpc>
                <a:spcPts val="3700"/>
              </a:lnSpc>
            </a:pPr>
            <a:r>
              <a:rPr lang="en-US" sz="3800" dirty="0"/>
              <a:t>love, </a:t>
            </a:r>
            <a:br>
              <a:rPr lang="en-US" sz="3800" dirty="0"/>
            </a:br>
            <a:r>
              <a:rPr lang="en-US" sz="3800" dirty="0"/>
              <a:t>joy, </a:t>
            </a:r>
            <a:br>
              <a:rPr lang="en-US" sz="3800" dirty="0"/>
            </a:br>
            <a:r>
              <a:rPr lang="en-US" sz="3800" dirty="0"/>
              <a:t>peace, </a:t>
            </a:r>
            <a:br>
              <a:rPr lang="en-US" sz="3800" dirty="0"/>
            </a:br>
            <a:r>
              <a:rPr lang="en-US" sz="3800" dirty="0"/>
              <a:t>patience, </a:t>
            </a:r>
            <a:br>
              <a:rPr lang="en-US" sz="3800" dirty="0"/>
            </a:br>
            <a:r>
              <a:rPr lang="en-US" sz="3800" dirty="0"/>
              <a:t>kindness, </a:t>
            </a:r>
            <a:br>
              <a:rPr lang="en-US" sz="3800" dirty="0"/>
            </a:br>
            <a:r>
              <a:rPr lang="en-US" sz="3800" dirty="0"/>
              <a:t>goodness, </a:t>
            </a:r>
            <a:br>
              <a:rPr lang="en-US" sz="3800" dirty="0"/>
            </a:br>
            <a:r>
              <a:rPr lang="en-US" sz="3800" dirty="0"/>
              <a:t>faithfulness,</a:t>
            </a:r>
            <a:br>
              <a:rPr lang="en-US" sz="3800" dirty="0"/>
            </a:br>
            <a:r>
              <a:rPr lang="en-US" sz="3800" baseline="30000" dirty="0"/>
              <a:t>23</a:t>
            </a:r>
            <a:r>
              <a:rPr lang="en-US" sz="3800" dirty="0"/>
              <a:t> gentleness </a:t>
            </a:r>
            <a:br>
              <a:rPr lang="en-US" sz="3800" dirty="0"/>
            </a:br>
            <a:r>
              <a:rPr lang="en-US" sz="3800" dirty="0"/>
              <a:t>and self-control. </a:t>
            </a:r>
          </a:p>
        </p:txBody>
      </p:sp>
    </p:spTree>
    <p:extLst>
      <p:ext uri="{BB962C8B-B14F-4D97-AF65-F5344CB8AC3E}">
        <p14:creationId xmlns:p14="http://schemas.microsoft.com/office/powerpoint/2010/main" val="2240498360"/>
      </p:ext>
    </p:extLst>
  </p:cSld>
  <p:clrMapOvr>
    <a:masterClrMapping/>
  </p:clrMapOvr>
  <p:transition>
    <p:zo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xplosion 1 9"/>
          <p:cNvSpPr/>
          <p:nvPr/>
        </p:nvSpPr>
        <p:spPr>
          <a:xfrm>
            <a:off x="821304" y="1338628"/>
            <a:ext cx="1314450" cy="1390650"/>
          </a:xfrm>
          <a:prstGeom prst="irregularSeal1">
            <a:avLst/>
          </a:prstGeom>
          <a:solidFill>
            <a:srgbClr val="FF00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994022" y="1681622"/>
            <a:ext cx="613996" cy="663191"/>
          </a:xfrm>
          <a:prstGeom prst="rect">
            <a:avLst/>
          </a:prstGeom>
          <a:solidFill>
            <a:srgbClr val="C00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328549" y="2346249"/>
            <a:ext cx="3715735" cy="145404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331047" y="3772813"/>
            <a:ext cx="3715735" cy="1499017"/>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333129" y="5194380"/>
            <a:ext cx="3715735" cy="1394086"/>
          </a:xfrm>
          <a:prstGeom prst="rect">
            <a:avLst/>
          </a:prstGeom>
          <a:solidFill>
            <a:srgbClr val="2B21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nSpc>
                <a:spcPct val="90000"/>
              </a:lnSpc>
            </a:pPr>
            <a:r>
              <a:rPr lang="en-US" dirty="0"/>
              <a:t>III. The Spirit enables us to </a:t>
            </a:r>
            <a:r>
              <a:rPr lang="en-US" u="sng" dirty="0">
                <a:solidFill>
                  <a:srgbClr val="FF0000"/>
                </a:solidFill>
                <a:effectLst>
                  <a:glow rad="127000">
                    <a:schemeClr val="bg1"/>
                  </a:glow>
                  <a:outerShdw blurRad="38100" dist="38100" dir="2700000" algn="tl">
                    <a:srgbClr val="000000">
                      <a:alpha val="43137"/>
                    </a:srgbClr>
                  </a:outerShdw>
                </a:effectLst>
              </a:rPr>
              <a:t>Produce</a:t>
            </a:r>
            <a:r>
              <a:rPr lang="en-US" dirty="0">
                <a:solidFill>
                  <a:srgbClr val="FF0000"/>
                </a:solidFill>
                <a:effectLst>
                  <a:glow rad="127000">
                    <a:schemeClr val="bg1"/>
                  </a:glow>
                  <a:outerShdw blurRad="38100" dist="38100" dir="2700000" algn="tl">
                    <a:srgbClr val="000000">
                      <a:alpha val="43137"/>
                    </a:srgbClr>
                  </a:outerShdw>
                </a:effectLst>
              </a:rPr>
              <a:t> </a:t>
            </a:r>
            <a:r>
              <a:rPr lang="en-US" dirty="0"/>
              <a:t>Spiritual Fruit</a:t>
            </a:r>
          </a:p>
        </p:txBody>
      </p:sp>
      <p:sp>
        <p:nvSpPr>
          <p:cNvPr id="3" name="Content Placeholder 2"/>
          <p:cNvSpPr>
            <a:spLocks noGrp="1"/>
          </p:cNvSpPr>
          <p:nvPr>
            <p:ph idx="1"/>
          </p:nvPr>
        </p:nvSpPr>
        <p:spPr/>
        <p:txBody>
          <a:bodyPr/>
          <a:lstStyle/>
          <a:p>
            <a:r>
              <a:rPr lang="en-US" baseline="30000" dirty="0"/>
              <a:t>22i</a:t>
            </a:r>
            <a:r>
              <a:rPr lang="en-US" dirty="0"/>
              <a:t> But the fruit of the Spirit is...</a:t>
            </a:r>
          </a:p>
          <a:p>
            <a:pPr marL="862013">
              <a:lnSpc>
                <a:spcPts val="3700"/>
              </a:lnSpc>
            </a:pPr>
            <a:r>
              <a:rPr lang="en-US" sz="3800" dirty="0"/>
              <a:t>love, </a:t>
            </a:r>
            <a:br>
              <a:rPr lang="en-US" sz="3800" dirty="0"/>
            </a:br>
            <a:r>
              <a:rPr lang="en-US" sz="3800" dirty="0"/>
              <a:t>joy, </a:t>
            </a:r>
            <a:br>
              <a:rPr lang="en-US" sz="3800" dirty="0"/>
            </a:br>
            <a:r>
              <a:rPr lang="en-US" sz="3800" dirty="0"/>
              <a:t>peace, </a:t>
            </a:r>
            <a:br>
              <a:rPr lang="en-US" sz="3800" dirty="0"/>
            </a:br>
            <a:r>
              <a:rPr lang="en-US" sz="3800" dirty="0"/>
              <a:t>patience, </a:t>
            </a:r>
            <a:br>
              <a:rPr lang="en-US" sz="3800" dirty="0"/>
            </a:br>
            <a:r>
              <a:rPr lang="en-US" sz="3800" dirty="0"/>
              <a:t>kindness, </a:t>
            </a:r>
            <a:br>
              <a:rPr lang="en-US" sz="3800" dirty="0"/>
            </a:br>
            <a:r>
              <a:rPr lang="en-US" sz="3800" dirty="0"/>
              <a:t>goodness, </a:t>
            </a:r>
            <a:br>
              <a:rPr lang="en-US" sz="3800" dirty="0"/>
            </a:br>
            <a:r>
              <a:rPr lang="en-US" sz="3800" dirty="0"/>
              <a:t>faithfulness,</a:t>
            </a:r>
            <a:br>
              <a:rPr lang="en-US" sz="3800" dirty="0"/>
            </a:br>
            <a:r>
              <a:rPr lang="en-US" sz="3800" baseline="30000" dirty="0"/>
              <a:t>23</a:t>
            </a:r>
            <a:r>
              <a:rPr lang="en-US" sz="3800" dirty="0"/>
              <a:t> gentleness </a:t>
            </a:r>
            <a:br>
              <a:rPr lang="en-US" sz="3800" dirty="0"/>
            </a:br>
            <a:r>
              <a:rPr lang="en-US" sz="3800" dirty="0"/>
              <a:t>and self-control. </a:t>
            </a:r>
          </a:p>
        </p:txBody>
      </p:sp>
      <p:sp>
        <p:nvSpPr>
          <p:cNvPr id="6" name="TextBox 5"/>
          <p:cNvSpPr txBox="1"/>
          <p:nvPr/>
        </p:nvSpPr>
        <p:spPr>
          <a:xfrm>
            <a:off x="6843972" y="1582905"/>
            <a:ext cx="4744290" cy="1323439"/>
          </a:xfrm>
          <a:prstGeom prst="rect">
            <a:avLst/>
          </a:prstGeom>
          <a:noFill/>
        </p:spPr>
        <p:txBody>
          <a:bodyPr wrap="square" rtlCol="0">
            <a:spAutoFit/>
          </a:bodyPr>
          <a:lstStyle/>
          <a:p>
            <a:pPr algn="ctr"/>
            <a:r>
              <a:rPr lang="en-US" sz="40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Against such things there is no law.</a:t>
            </a:r>
          </a:p>
        </p:txBody>
      </p:sp>
      <p:pic>
        <p:nvPicPr>
          <p:cNvPr id="12" name="Picture 11"/>
          <p:cNvPicPr>
            <a:picLocks noChangeAspect="1" noChangeArrowheads="1"/>
          </p:cNvPicPr>
          <p:nvPr/>
        </p:nvPicPr>
        <p:blipFill>
          <a:blip r:embed="rId2" cstate="print"/>
          <a:srcRect/>
          <a:stretch>
            <a:fillRect/>
          </a:stretch>
        </p:blipFill>
        <p:spPr bwMode="auto">
          <a:xfrm>
            <a:off x="6845460" y="2941312"/>
            <a:ext cx="4736892" cy="3552854"/>
          </a:xfrm>
          <a:prstGeom prst="rect">
            <a:avLst/>
          </a:prstGeom>
          <a:noFill/>
          <a:ln w="28575">
            <a:solidFill>
              <a:schemeClr val="tx1"/>
            </a:solidFill>
            <a:miter lim="800000"/>
            <a:headEnd/>
            <a:tailEnd/>
          </a:ln>
          <a:effectLst>
            <a:outerShdw blurRad="50800" dist="101600" dir="2700000" algn="tl" rotWithShape="0">
              <a:prstClr val="black">
                <a:alpha val="40000"/>
              </a:prstClr>
            </a:outerShdw>
          </a:effectLst>
        </p:spPr>
      </p:pic>
    </p:spTree>
    <p:extLst>
      <p:ext uri="{BB962C8B-B14F-4D97-AF65-F5344CB8AC3E}">
        <p14:creationId xmlns:p14="http://schemas.microsoft.com/office/powerpoint/2010/main" val="2845751071"/>
      </p:ext>
    </p:extLst>
  </p:cSld>
  <p:clrMapOvr>
    <a:masterClrMapping/>
  </p:clrMapOvr>
  <p:transition>
    <p:zoom/>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this is all true.</a:t>
            </a:r>
          </a:p>
        </p:txBody>
      </p:sp>
      <p:sp>
        <p:nvSpPr>
          <p:cNvPr id="6" name="Content Placeholder 5">
            <a:extLst>
              <a:ext uri="{FF2B5EF4-FFF2-40B4-BE49-F238E27FC236}">
                <a16:creationId xmlns:a16="http://schemas.microsoft.com/office/drawing/2014/main" id="{69782C6E-454F-400A-88BD-B8C9ABD7250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936093293"/>
      </p:ext>
    </p:extLst>
  </p:cSld>
  <p:clrMapOvr>
    <a:masterClrMapping/>
  </p:clrMapOvr>
  <p:transition>
    <p:zoom/>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srcRect b="63846"/>
          <a:stretch>
            <a:fillRect/>
          </a:stretch>
        </p:blipFill>
        <p:spPr bwMode="auto">
          <a:xfrm>
            <a:off x="1524000" y="2117868"/>
            <a:ext cx="9144000" cy="474013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The </a:t>
            </a:r>
            <a:r>
              <a:rPr lang="en-US" u="sng" dirty="0">
                <a:effectLst>
                  <a:glow rad="127000">
                    <a:srgbClr val="FF0000"/>
                  </a:glow>
                  <a:outerShdw blurRad="38100" dist="38100" dir="2700000" algn="tl">
                    <a:srgbClr val="000000">
                      <a:alpha val="43137"/>
                    </a:srgbClr>
                  </a:outerShdw>
                </a:effectLst>
              </a:rPr>
              <a:t>REASON</a:t>
            </a:r>
            <a:r>
              <a:rPr lang="en-US" dirty="0"/>
              <a:t> for Fruit</a:t>
            </a:r>
          </a:p>
        </p:txBody>
      </p:sp>
      <p:sp>
        <p:nvSpPr>
          <p:cNvPr id="3" name="Content Placeholder 2"/>
          <p:cNvSpPr>
            <a:spLocks noGrp="1"/>
          </p:cNvSpPr>
          <p:nvPr>
            <p:ph idx="1"/>
          </p:nvPr>
        </p:nvSpPr>
        <p:spPr/>
        <p:txBody>
          <a:bodyPr/>
          <a:lstStyle/>
          <a:p>
            <a:r>
              <a:rPr lang="en-US" baseline="30000" dirty="0"/>
              <a:t>24</a:t>
            </a:r>
            <a:r>
              <a:rPr lang="en-US" dirty="0"/>
              <a:t> Those who belong to Christ Jesus have </a:t>
            </a:r>
            <a:r>
              <a:rPr lang="en-US" dirty="0">
                <a:effectLst>
                  <a:glow rad="127000">
                    <a:srgbClr val="FF0000"/>
                  </a:glow>
                  <a:outerShdw blurRad="38100" dist="38100" dir="2700000" algn="tl">
                    <a:srgbClr val="000000">
                      <a:alpha val="43137"/>
                    </a:srgbClr>
                  </a:outerShdw>
                </a:effectLst>
              </a:rPr>
              <a:t>crucified the sinful nature </a:t>
            </a:r>
            <a:r>
              <a:rPr lang="en-US" dirty="0"/>
              <a:t>with its passions and desires.</a:t>
            </a:r>
          </a:p>
        </p:txBody>
      </p:sp>
    </p:spTree>
  </p:cSld>
  <p:clrMapOvr>
    <a:masterClrMapping/>
  </p:clrMapOvr>
  <p:transition>
    <p:zoom/>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t>
            </a:r>
            <a:r>
              <a:rPr lang="en-US" u="sng" dirty="0">
                <a:effectLst>
                  <a:glow rad="127000">
                    <a:srgbClr val="FF0000"/>
                  </a:glow>
                  <a:outerShdw blurRad="38100" dist="38100" dir="2700000" algn="tl">
                    <a:srgbClr val="000000">
                      <a:alpha val="43137"/>
                    </a:srgbClr>
                  </a:outerShdw>
                </a:effectLst>
              </a:rPr>
              <a:t>REASON</a:t>
            </a:r>
            <a:r>
              <a:rPr lang="en-US" dirty="0"/>
              <a:t> for Fruit</a:t>
            </a:r>
          </a:p>
        </p:txBody>
      </p:sp>
      <p:sp>
        <p:nvSpPr>
          <p:cNvPr id="3" name="Content Placeholder 2"/>
          <p:cNvSpPr>
            <a:spLocks noGrp="1"/>
          </p:cNvSpPr>
          <p:nvPr>
            <p:ph idx="1"/>
          </p:nvPr>
        </p:nvSpPr>
        <p:spPr/>
        <p:txBody>
          <a:bodyPr/>
          <a:lstStyle/>
          <a:p>
            <a:pPr marL="0" indent="0"/>
            <a:r>
              <a:rPr lang="en-US" baseline="30000" dirty="0"/>
              <a:t> Gal 2:20 </a:t>
            </a:r>
            <a:r>
              <a:rPr lang="en-US" dirty="0"/>
              <a:t>I have been </a:t>
            </a:r>
            <a:r>
              <a:rPr lang="en-US" dirty="0">
                <a:effectLst>
                  <a:glow rad="127000">
                    <a:srgbClr val="FF0000"/>
                  </a:glow>
                  <a:outerShdw blurRad="38100" dist="38100" dir="2700000" algn="tl">
                    <a:srgbClr val="000000">
                      <a:alpha val="43137"/>
                    </a:srgbClr>
                  </a:outerShdw>
                </a:effectLst>
              </a:rPr>
              <a:t>crucified with Christ </a:t>
            </a:r>
            <a:r>
              <a:rPr lang="en-US" dirty="0"/>
              <a:t>and I no longer live, </a:t>
            </a:r>
          </a:p>
        </p:txBody>
      </p:sp>
      <p:sp>
        <p:nvSpPr>
          <p:cNvPr id="7" name="TextBox 6"/>
          <p:cNvSpPr txBox="1"/>
          <p:nvPr/>
        </p:nvSpPr>
        <p:spPr>
          <a:xfrm>
            <a:off x="1390650" y="5344062"/>
            <a:ext cx="4457700" cy="1323439"/>
          </a:xfrm>
          <a:prstGeom prst="rect">
            <a:avLst/>
          </a:prstGeom>
          <a:noFill/>
        </p:spPr>
        <p:txBody>
          <a:bodyPr wrap="square" rtlCol="0">
            <a:spAutoFit/>
          </a:bodyPr>
          <a:lstStyle/>
          <a:p>
            <a:pPr algn="ctr"/>
            <a:r>
              <a:rPr lang="en-US" sz="8000" b="1" dirty="0">
                <a:ln>
                  <a:solidFill>
                    <a:schemeClr val="tx1"/>
                  </a:solidFill>
                </a:ln>
                <a:solidFill>
                  <a:schemeClr val="bg1"/>
                </a:solidFill>
                <a:effectLst>
                  <a:outerShdw blurRad="50800" dist="50800" dir="2700000" algn="ctr" rotWithShape="0">
                    <a:schemeClr val="tx1">
                      <a:alpha val="67000"/>
                    </a:schemeClr>
                  </a:outerShdw>
                </a:effectLst>
                <a:latin typeface="Arial Black" pitchFamily="34" charset="0"/>
              </a:rPr>
              <a:t>I DIED</a:t>
            </a:r>
          </a:p>
        </p:txBody>
      </p:sp>
      <p:pic>
        <p:nvPicPr>
          <p:cNvPr id="8" name="Picture 7">
            <a:extLst>
              <a:ext uri="{FF2B5EF4-FFF2-40B4-BE49-F238E27FC236}">
                <a16:creationId xmlns:a16="http://schemas.microsoft.com/office/drawing/2014/main" id="{034C840F-2993-447A-905B-C8719BEA9783}"/>
              </a:ext>
            </a:extLst>
          </p:cNvPr>
          <p:cNvPicPr>
            <a:picLocks noChangeAspect="1" noChangeArrowheads="1"/>
          </p:cNvPicPr>
          <p:nvPr/>
        </p:nvPicPr>
        <p:blipFill>
          <a:blip r:embed="rId2" cstate="print"/>
          <a:srcRect b="63846"/>
          <a:stretch>
            <a:fillRect/>
          </a:stretch>
        </p:blipFill>
        <p:spPr bwMode="auto">
          <a:xfrm>
            <a:off x="1524000" y="2117868"/>
            <a:ext cx="9144000" cy="4740132"/>
          </a:xfrm>
          <a:prstGeom prst="rect">
            <a:avLst/>
          </a:prstGeom>
          <a:noFill/>
          <a:ln w="9525">
            <a:noFill/>
            <a:miter lim="800000"/>
            <a:headEnd/>
            <a:tailEnd/>
          </a:ln>
          <a:effectLst/>
        </p:spPr>
      </p:pic>
      <p:sp>
        <p:nvSpPr>
          <p:cNvPr id="9" name="TextBox 8">
            <a:extLst>
              <a:ext uri="{FF2B5EF4-FFF2-40B4-BE49-F238E27FC236}">
                <a16:creationId xmlns:a16="http://schemas.microsoft.com/office/drawing/2014/main" id="{41C9F3E6-7F30-4E4D-8BCF-3B4C41C09A6F}"/>
              </a:ext>
            </a:extLst>
          </p:cNvPr>
          <p:cNvSpPr txBox="1"/>
          <p:nvPr/>
        </p:nvSpPr>
        <p:spPr>
          <a:xfrm>
            <a:off x="1390650" y="5344062"/>
            <a:ext cx="4457700" cy="1323439"/>
          </a:xfrm>
          <a:prstGeom prst="rect">
            <a:avLst/>
          </a:prstGeom>
          <a:noFill/>
        </p:spPr>
        <p:txBody>
          <a:bodyPr wrap="square" rtlCol="0">
            <a:spAutoFit/>
          </a:bodyPr>
          <a:lstStyle/>
          <a:p>
            <a:pPr algn="ctr"/>
            <a:r>
              <a:rPr lang="en-US" sz="8000" b="1" dirty="0">
                <a:ln>
                  <a:solidFill>
                    <a:schemeClr val="tx1"/>
                  </a:solidFill>
                </a:ln>
                <a:solidFill>
                  <a:schemeClr val="bg1"/>
                </a:solidFill>
                <a:effectLst>
                  <a:outerShdw blurRad="50800" dist="50800" dir="2700000" algn="ctr" rotWithShape="0">
                    <a:schemeClr val="tx1">
                      <a:alpha val="67000"/>
                    </a:schemeClr>
                  </a:outerShdw>
                </a:effectLst>
                <a:latin typeface="Arial Black" pitchFamily="34" charset="0"/>
              </a:rPr>
              <a:t>I DIED</a:t>
            </a:r>
          </a:p>
        </p:txBody>
      </p:sp>
      <p:pic>
        <p:nvPicPr>
          <p:cNvPr id="13" name="Picture 12">
            <a:extLst>
              <a:ext uri="{FF2B5EF4-FFF2-40B4-BE49-F238E27FC236}">
                <a16:creationId xmlns:a16="http://schemas.microsoft.com/office/drawing/2014/main" id="{8F0C3EA9-1F39-41A1-A446-3B43A0707DEF}"/>
              </a:ext>
            </a:extLst>
          </p:cNvPr>
          <p:cNvPicPr>
            <a:picLocks noChangeAspect="1"/>
          </p:cNvPicPr>
          <p:nvPr/>
        </p:nvPicPr>
        <p:blipFill>
          <a:blip r:embed="rId3"/>
          <a:stretch>
            <a:fillRect/>
          </a:stretch>
        </p:blipFill>
        <p:spPr>
          <a:xfrm>
            <a:off x="4558311" y="3334870"/>
            <a:ext cx="1329914" cy="1565762"/>
          </a:xfrm>
          <a:prstGeom prst="rect">
            <a:avLst/>
          </a:prstGeom>
        </p:spPr>
      </p:pic>
    </p:spTree>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ARE FREE ...</a:t>
            </a:r>
          </a:p>
        </p:txBody>
      </p:sp>
      <p:sp>
        <p:nvSpPr>
          <p:cNvPr id="3" name="Content Placeholder 2"/>
          <p:cNvSpPr>
            <a:spLocks noGrp="1"/>
          </p:cNvSpPr>
          <p:nvPr>
            <p:ph idx="1"/>
          </p:nvPr>
        </p:nvSpPr>
        <p:spPr>
          <a:xfrm>
            <a:off x="609600" y="1600203"/>
            <a:ext cx="5065986" cy="4525966"/>
          </a:xfrm>
        </p:spPr>
        <p:txBody>
          <a:bodyPr/>
          <a:lstStyle/>
          <a:p>
            <a:pPr marL="0" indent="0"/>
            <a:r>
              <a:rPr lang="en-US" baseline="30000" dirty="0"/>
              <a:t>13</a:t>
            </a:r>
            <a:r>
              <a:rPr lang="en-US" dirty="0"/>
              <a:t> You, my brothers, were called to be free. But </a:t>
            </a:r>
            <a:r>
              <a:rPr lang="en-US" dirty="0">
                <a:effectLst>
                  <a:glow rad="127000">
                    <a:srgbClr val="FF0000"/>
                  </a:glow>
                  <a:outerShdw blurRad="38100" dist="38100" dir="2700000" algn="tl">
                    <a:srgbClr val="000000">
                      <a:alpha val="43137"/>
                    </a:srgbClr>
                  </a:outerShdw>
                </a:effectLst>
              </a:rPr>
              <a:t>do not use your freedom to indulge the sinful nature;</a:t>
            </a:r>
            <a:r>
              <a:rPr lang="en-US" dirty="0"/>
              <a:t>  (Gal 5:13)</a:t>
            </a:r>
          </a:p>
        </p:txBody>
      </p:sp>
      <p:pic>
        <p:nvPicPr>
          <p:cNvPr id="6" name="Picture 2"/>
          <p:cNvPicPr>
            <a:picLocks noChangeAspect="1" noChangeArrowheads="1"/>
          </p:cNvPicPr>
          <p:nvPr/>
        </p:nvPicPr>
        <p:blipFill>
          <a:blip r:embed="rId3" cstate="print"/>
          <a:srcRect/>
          <a:stretch>
            <a:fillRect/>
          </a:stretch>
        </p:blipFill>
        <p:spPr bwMode="auto">
          <a:xfrm>
            <a:off x="5409757" y="1086949"/>
            <a:ext cx="5656829" cy="3617058"/>
          </a:xfrm>
          <a:prstGeom prst="rect">
            <a:avLst/>
          </a:prstGeom>
          <a:noFill/>
          <a:ln w="9525">
            <a:noFill/>
            <a:miter lim="800000"/>
            <a:headEnd/>
            <a:tailEnd/>
          </a:ln>
          <a:effectLst/>
        </p:spPr>
      </p:pic>
    </p:spTree>
  </p:cSld>
  <p:clrMapOvr>
    <a:masterClrMapping/>
  </p:clrMapOvr>
  <p:transition>
    <p:zoom/>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4C840F-2993-447A-905B-C8719BEA9783}"/>
              </a:ext>
            </a:extLst>
          </p:cNvPr>
          <p:cNvPicPr>
            <a:picLocks noChangeAspect="1" noChangeArrowheads="1"/>
          </p:cNvPicPr>
          <p:nvPr/>
        </p:nvPicPr>
        <p:blipFill>
          <a:blip r:embed="rId2" cstate="print"/>
          <a:srcRect b="63846"/>
          <a:stretch>
            <a:fillRect/>
          </a:stretch>
        </p:blipFill>
        <p:spPr bwMode="auto">
          <a:xfrm>
            <a:off x="1524000" y="2117868"/>
            <a:ext cx="9144000" cy="474013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The </a:t>
            </a:r>
            <a:r>
              <a:rPr lang="en-US" u="sng" dirty="0">
                <a:effectLst>
                  <a:glow rad="127000">
                    <a:srgbClr val="FF0000"/>
                  </a:glow>
                  <a:outerShdw blurRad="38100" dist="38100" dir="2700000" algn="tl">
                    <a:srgbClr val="000000">
                      <a:alpha val="43137"/>
                    </a:srgbClr>
                  </a:outerShdw>
                </a:effectLst>
              </a:rPr>
              <a:t>REASON</a:t>
            </a:r>
            <a:r>
              <a:rPr lang="en-US" dirty="0"/>
              <a:t> for Fruit</a:t>
            </a:r>
          </a:p>
        </p:txBody>
      </p:sp>
      <p:sp>
        <p:nvSpPr>
          <p:cNvPr id="3" name="Content Placeholder 2"/>
          <p:cNvSpPr>
            <a:spLocks noGrp="1"/>
          </p:cNvSpPr>
          <p:nvPr>
            <p:ph idx="1"/>
          </p:nvPr>
        </p:nvSpPr>
        <p:spPr/>
        <p:txBody>
          <a:bodyPr/>
          <a:lstStyle/>
          <a:p>
            <a:r>
              <a:rPr lang="en-US" baseline="30000" dirty="0"/>
              <a:t> Gal 2:20 </a:t>
            </a:r>
            <a:r>
              <a:rPr lang="en-US" dirty="0"/>
              <a:t>I have been </a:t>
            </a:r>
            <a:r>
              <a:rPr lang="en-US" dirty="0">
                <a:effectLst>
                  <a:glow rad="127000">
                    <a:srgbClr val="FF0000"/>
                  </a:glow>
                  <a:outerShdw blurRad="38100" dist="38100" dir="2700000" algn="tl">
                    <a:srgbClr val="000000">
                      <a:alpha val="43137"/>
                    </a:srgbClr>
                  </a:outerShdw>
                </a:effectLst>
              </a:rPr>
              <a:t>crucified with Christ </a:t>
            </a:r>
            <a:r>
              <a:rPr lang="en-US" dirty="0"/>
              <a:t>and I no longer live, but </a:t>
            </a:r>
            <a:r>
              <a:rPr lang="en-US" dirty="0">
                <a:effectLst>
                  <a:glow rad="127000">
                    <a:srgbClr val="FF0000"/>
                  </a:glow>
                  <a:outerShdw blurRad="38100" dist="38100" dir="2700000" algn="tl">
                    <a:srgbClr val="000000">
                      <a:alpha val="43137"/>
                    </a:srgbClr>
                  </a:outerShdw>
                </a:effectLst>
              </a:rPr>
              <a:t>Christ lives in me</a:t>
            </a:r>
            <a:r>
              <a:rPr lang="en-US" dirty="0"/>
              <a:t>. </a:t>
            </a:r>
          </a:p>
        </p:txBody>
      </p:sp>
      <p:sp>
        <p:nvSpPr>
          <p:cNvPr id="7" name="TextBox 6"/>
          <p:cNvSpPr txBox="1"/>
          <p:nvPr/>
        </p:nvSpPr>
        <p:spPr>
          <a:xfrm>
            <a:off x="1390650" y="5344062"/>
            <a:ext cx="4457700" cy="1323439"/>
          </a:xfrm>
          <a:prstGeom prst="rect">
            <a:avLst/>
          </a:prstGeom>
          <a:noFill/>
        </p:spPr>
        <p:txBody>
          <a:bodyPr wrap="square" rtlCol="0">
            <a:spAutoFit/>
          </a:bodyPr>
          <a:lstStyle/>
          <a:p>
            <a:pPr algn="ctr"/>
            <a:r>
              <a:rPr lang="en-US" sz="8000" b="1" dirty="0">
                <a:ln>
                  <a:solidFill>
                    <a:schemeClr val="tx1"/>
                  </a:solidFill>
                </a:ln>
                <a:solidFill>
                  <a:schemeClr val="bg1"/>
                </a:solidFill>
                <a:effectLst>
                  <a:outerShdw blurRad="50800" dist="50800" dir="2700000" algn="ctr" rotWithShape="0">
                    <a:schemeClr val="tx1">
                      <a:alpha val="67000"/>
                    </a:schemeClr>
                  </a:outerShdw>
                </a:effectLst>
                <a:latin typeface="Arial Black" pitchFamily="34" charset="0"/>
              </a:rPr>
              <a:t>I DIED</a:t>
            </a:r>
          </a:p>
        </p:txBody>
      </p:sp>
      <p:sp>
        <p:nvSpPr>
          <p:cNvPr id="9" name="TextBox 8">
            <a:extLst>
              <a:ext uri="{FF2B5EF4-FFF2-40B4-BE49-F238E27FC236}">
                <a16:creationId xmlns:a16="http://schemas.microsoft.com/office/drawing/2014/main" id="{41C9F3E6-7F30-4E4D-8BCF-3B4C41C09A6F}"/>
              </a:ext>
            </a:extLst>
          </p:cNvPr>
          <p:cNvSpPr txBox="1"/>
          <p:nvPr/>
        </p:nvSpPr>
        <p:spPr>
          <a:xfrm>
            <a:off x="1390650" y="5344062"/>
            <a:ext cx="4457700" cy="1323439"/>
          </a:xfrm>
          <a:prstGeom prst="rect">
            <a:avLst/>
          </a:prstGeom>
          <a:noFill/>
        </p:spPr>
        <p:txBody>
          <a:bodyPr wrap="square" rtlCol="0">
            <a:spAutoFit/>
          </a:bodyPr>
          <a:lstStyle/>
          <a:p>
            <a:pPr algn="ctr"/>
            <a:r>
              <a:rPr lang="en-US" sz="8000" b="1" dirty="0">
                <a:ln>
                  <a:solidFill>
                    <a:schemeClr val="tx1"/>
                  </a:solidFill>
                </a:ln>
                <a:solidFill>
                  <a:schemeClr val="bg1"/>
                </a:solidFill>
                <a:effectLst>
                  <a:outerShdw blurRad="50800" dist="50800" dir="2700000" algn="ctr" rotWithShape="0">
                    <a:schemeClr val="tx1">
                      <a:alpha val="67000"/>
                    </a:schemeClr>
                  </a:outerShdw>
                </a:effectLst>
                <a:latin typeface="Arial Black" pitchFamily="34" charset="0"/>
              </a:rPr>
              <a:t>I DIED</a:t>
            </a:r>
          </a:p>
        </p:txBody>
      </p:sp>
      <p:pic>
        <p:nvPicPr>
          <p:cNvPr id="10" name="Picture 5">
            <a:extLst>
              <a:ext uri="{FF2B5EF4-FFF2-40B4-BE49-F238E27FC236}">
                <a16:creationId xmlns:a16="http://schemas.microsoft.com/office/drawing/2014/main" id="{616DE252-FD47-4CA8-ACCB-FAC37DB581EF}"/>
              </a:ext>
            </a:extLst>
          </p:cNvPr>
          <p:cNvPicPr>
            <a:picLocks noChangeAspect="1" noChangeArrowheads="1"/>
          </p:cNvPicPr>
          <p:nvPr/>
        </p:nvPicPr>
        <p:blipFill>
          <a:blip r:embed="rId3" cstate="print"/>
          <a:srcRect/>
          <a:stretch>
            <a:fillRect/>
          </a:stretch>
        </p:blipFill>
        <p:spPr bwMode="auto">
          <a:xfrm>
            <a:off x="8722639" y="3942199"/>
            <a:ext cx="1664669" cy="1891670"/>
          </a:xfrm>
          <a:prstGeom prst="rect">
            <a:avLst/>
          </a:prstGeom>
          <a:noFill/>
          <a:ln w="9525">
            <a:noFill/>
            <a:miter lim="800000"/>
            <a:headEnd/>
            <a:tailEnd/>
          </a:ln>
          <a:effectLst/>
        </p:spPr>
      </p:pic>
      <p:pic>
        <p:nvPicPr>
          <p:cNvPr id="11" name="Picture 10">
            <a:extLst>
              <a:ext uri="{FF2B5EF4-FFF2-40B4-BE49-F238E27FC236}">
                <a16:creationId xmlns:a16="http://schemas.microsoft.com/office/drawing/2014/main" id="{1231E8C0-901A-4AAE-A4BB-9F9B5329C348}"/>
              </a:ext>
            </a:extLst>
          </p:cNvPr>
          <p:cNvPicPr>
            <a:picLocks noChangeAspect="1"/>
          </p:cNvPicPr>
          <p:nvPr/>
        </p:nvPicPr>
        <p:blipFill rotWithShape="1">
          <a:blip r:embed="rId4"/>
          <a:srcRect l="17469" t="7546" r="19136"/>
          <a:stretch/>
        </p:blipFill>
        <p:spPr>
          <a:xfrm>
            <a:off x="8343900" y="3289722"/>
            <a:ext cx="2446076" cy="3777828"/>
          </a:xfrm>
          <a:prstGeom prst="rect">
            <a:avLst/>
          </a:prstGeom>
        </p:spPr>
      </p:pic>
      <p:pic>
        <p:nvPicPr>
          <p:cNvPr id="12" name="Picture 11">
            <a:extLst>
              <a:ext uri="{FF2B5EF4-FFF2-40B4-BE49-F238E27FC236}">
                <a16:creationId xmlns:a16="http://schemas.microsoft.com/office/drawing/2014/main" id="{E0C25BBC-40E1-4A03-847F-E09654189B10}"/>
              </a:ext>
            </a:extLst>
          </p:cNvPr>
          <p:cNvPicPr>
            <a:picLocks noChangeAspect="1"/>
          </p:cNvPicPr>
          <p:nvPr/>
        </p:nvPicPr>
        <p:blipFill>
          <a:blip r:embed="rId5"/>
          <a:stretch>
            <a:fillRect/>
          </a:stretch>
        </p:blipFill>
        <p:spPr>
          <a:xfrm>
            <a:off x="6248400" y="171450"/>
            <a:ext cx="7480766" cy="9222578"/>
          </a:xfrm>
          <a:prstGeom prst="rect">
            <a:avLst/>
          </a:prstGeom>
        </p:spPr>
      </p:pic>
      <p:pic>
        <p:nvPicPr>
          <p:cNvPr id="13" name="Picture 12">
            <a:extLst>
              <a:ext uri="{FF2B5EF4-FFF2-40B4-BE49-F238E27FC236}">
                <a16:creationId xmlns:a16="http://schemas.microsoft.com/office/drawing/2014/main" id="{8F0C3EA9-1F39-41A1-A446-3B43A0707DEF}"/>
              </a:ext>
            </a:extLst>
          </p:cNvPr>
          <p:cNvPicPr>
            <a:picLocks noChangeAspect="1"/>
          </p:cNvPicPr>
          <p:nvPr/>
        </p:nvPicPr>
        <p:blipFill>
          <a:blip r:embed="rId6"/>
          <a:stretch>
            <a:fillRect/>
          </a:stretch>
        </p:blipFill>
        <p:spPr>
          <a:xfrm>
            <a:off x="4558311" y="3334870"/>
            <a:ext cx="1329914" cy="1565762"/>
          </a:xfrm>
          <a:prstGeom prst="rect">
            <a:avLst/>
          </a:prstGeom>
        </p:spPr>
      </p:pic>
    </p:spTree>
    <p:extLst>
      <p:ext uri="{BB962C8B-B14F-4D97-AF65-F5344CB8AC3E}">
        <p14:creationId xmlns:p14="http://schemas.microsoft.com/office/powerpoint/2010/main" val="129196162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t>
            </a:r>
            <a:r>
              <a:rPr lang="en-US" u="sng" dirty="0">
                <a:effectLst>
                  <a:glow rad="127000">
                    <a:srgbClr val="FF0000"/>
                  </a:glow>
                  <a:outerShdw blurRad="38100" dist="38100" dir="2700000" algn="tl">
                    <a:srgbClr val="000000">
                      <a:alpha val="43137"/>
                    </a:srgbClr>
                  </a:outerShdw>
                </a:effectLst>
              </a:rPr>
              <a:t>REASON</a:t>
            </a:r>
            <a:r>
              <a:rPr lang="en-US" dirty="0"/>
              <a:t> for Fruit</a:t>
            </a:r>
          </a:p>
        </p:txBody>
      </p:sp>
      <p:sp>
        <p:nvSpPr>
          <p:cNvPr id="3" name="Content Placeholder 2"/>
          <p:cNvSpPr>
            <a:spLocks noGrp="1"/>
          </p:cNvSpPr>
          <p:nvPr>
            <p:ph idx="1"/>
          </p:nvPr>
        </p:nvSpPr>
        <p:spPr/>
        <p:txBody>
          <a:bodyPr/>
          <a:lstStyle/>
          <a:p>
            <a:pPr marL="0" indent="0"/>
            <a:r>
              <a:rPr lang="en-US" baseline="30000" dirty="0"/>
              <a:t> Gal 2:20 </a:t>
            </a:r>
            <a:r>
              <a:rPr lang="en-US" dirty="0"/>
              <a:t>I have been crucified with Christ and I no longer live, but Christ lives in me. The life </a:t>
            </a:r>
            <a:r>
              <a:rPr lang="en-US" dirty="0">
                <a:effectLst>
                  <a:glow rad="127000">
                    <a:srgbClr val="FF0000"/>
                  </a:glow>
                  <a:outerShdw blurRad="38100" dist="38100" dir="2700000" algn="tl">
                    <a:srgbClr val="000000">
                      <a:alpha val="43137"/>
                    </a:srgbClr>
                  </a:outerShdw>
                </a:effectLst>
              </a:rPr>
              <a:t>I live </a:t>
            </a:r>
            <a:r>
              <a:rPr lang="en-US" dirty="0"/>
              <a:t>in the body, </a:t>
            </a:r>
          </a:p>
        </p:txBody>
      </p:sp>
      <p:grpSp>
        <p:nvGrpSpPr>
          <p:cNvPr id="4" name="Group 3">
            <a:extLst>
              <a:ext uri="{FF2B5EF4-FFF2-40B4-BE49-F238E27FC236}">
                <a16:creationId xmlns:a16="http://schemas.microsoft.com/office/drawing/2014/main" id="{618B1CA6-3419-407C-9223-73FB4D75E138}"/>
              </a:ext>
            </a:extLst>
          </p:cNvPr>
          <p:cNvGrpSpPr/>
          <p:nvPr/>
        </p:nvGrpSpPr>
        <p:grpSpPr>
          <a:xfrm>
            <a:off x="0" y="2930237"/>
            <a:ext cx="7712845" cy="9508694"/>
            <a:chOff x="-1586345" y="587086"/>
            <a:chExt cx="7480766" cy="9222578"/>
          </a:xfrm>
        </p:grpSpPr>
        <p:pic>
          <p:nvPicPr>
            <p:cNvPr id="5" name="Picture 5">
              <a:extLst>
                <a:ext uri="{FF2B5EF4-FFF2-40B4-BE49-F238E27FC236}">
                  <a16:creationId xmlns:a16="http://schemas.microsoft.com/office/drawing/2014/main" id="{82A07918-BD36-48F7-A309-8C82CD07F6C7}"/>
                </a:ext>
              </a:extLst>
            </p:cNvPr>
            <p:cNvPicPr>
              <a:picLocks noChangeAspect="1" noChangeArrowheads="1"/>
            </p:cNvPicPr>
            <p:nvPr/>
          </p:nvPicPr>
          <p:blipFill>
            <a:blip r:embed="rId2" cstate="print"/>
            <a:srcRect/>
            <a:stretch>
              <a:fillRect/>
            </a:stretch>
          </p:blipFill>
          <p:spPr bwMode="auto">
            <a:xfrm>
              <a:off x="887894" y="4357835"/>
              <a:ext cx="1664669" cy="1891670"/>
            </a:xfrm>
            <a:prstGeom prst="rect">
              <a:avLst/>
            </a:prstGeom>
            <a:noFill/>
            <a:ln w="9525">
              <a:noFill/>
              <a:miter lim="800000"/>
              <a:headEnd/>
              <a:tailEnd/>
            </a:ln>
            <a:effectLst/>
          </p:spPr>
        </p:pic>
        <p:pic>
          <p:nvPicPr>
            <p:cNvPr id="7" name="Picture 6">
              <a:extLst>
                <a:ext uri="{FF2B5EF4-FFF2-40B4-BE49-F238E27FC236}">
                  <a16:creationId xmlns:a16="http://schemas.microsoft.com/office/drawing/2014/main" id="{5F365EF6-D153-4EBA-89AF-C74AE6687B0E}"/>
                </a:ext>
              </a:extLst>
            </p:cNvPr>
            <p:cNvPicPr>
              <a:picLocks noChangeAspect="1"/>
            </p:cNvPicPr>
            <p:nvPr/>
          </p:nvPicPr>
          <p:blipFill rotWithShape="1">
            <a:blip r:embed="rId3"/>
            <a:srcRect l="17469" t="7546" r="19136"/>
            <a:stretch/>
          </p:blipFill>
          <p:spPr>
            <a:xfrm>
              <a:off x="509155" y="3705358"/>
              <a:ext cx="2446076" cy="3777828"/>
            </a:xfrm>
            <a:prstGeom prst="rect">
              <a:avLst/>
            </a:prstGeom>
          </p:spPr>
        </p:pic>
        <p:pic>
          <p:nvPicPr>
            <p:cNvPr id="8" name="Picture 7">
              <a:extLst>
                <a:ext uri="{FF2B5EF4-FFF2-40B4-BE49-F238E27FC236}">
                  <a16:creationId xmlns:a16="http://schemas.microsoft.com/office/drawing/2014/main" id="{BF6434C7-FF49-4F3C-9C01-3AE571720C0F}"/>
                </a:ext>
              </a:extLst>
            </p:cNvPr>
            <p:cNvPicPr>
              <a:picLocks noChangeAspect="1"/>
            </p:cNvPicPr>
            <p:nvPr/>
          </p:nvPicPr>
          <p:blipFill>
            <a:blip r:embed="rId4"/>
            <a:stretch>
              <a:fillRect/>
            </a:stretch>
          </p:blipFill>
          <p:spPr>
            <a:xfrm>
              <a:off x="-1586345" y="587086"/>
              <a:ext cx="7480766" cy="9222578"/>
            </a:xfrm>
            <a:prstGeom prst="rect">
              <a:avLst/>
            </a:prstGeom>
          </p:spPr>
        </p:pic>
      </p:grpSp>
    </p:spTree>
  </p:cSld>
  <p:clrMapOvr>
    <a:masterClrMapping/>
  </p:clrMapOvr>
  <p:transition>
    <p:zoom/>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9A20AB2-FAF0-446B-8C14-42C369107739}"/>
              </a:ext>
            </a:extLst>
          </p:cNvPr>
          <p:cNvGrpSpPr/>
          <p:nvPr/>
        </p:nvGrpSpPr>
        <p:grpSpPr>
          <a:xfrm>
            <a:off x="0" y="2930237"/>
            <a:ext cx="7712845" cy="9508694"/>
            <a:chOff x="-1586345" y="587086"/>
            <a:chExt cx="7480766" cy="9222578"/>
          </a:xfrm>
        </p:grpSpPr>
        <p:pic>
          <p:nvPicPr>
            <p:cNvPr id="10" name="Picture 5">
              <a:extLst>
                <a:ext uri="{FF2B5EF4-FFF2-40B4-BE49-F238E27FC236}">
                  <a16:creationId xmlns:a16="http://schemas.microsoft.com/office/drawing/2014/main" id="{D7BA435C-626E-4464-84E1-3C9DF1DA80D2}"/>
                </a:ext>
              </a:extLst>
            </p:cNvPr>
            <p:cNvPicPr>
              <a:picLocks noChangeAspect="1" noChangeArrowheads="1"/>
            </p:cNvPicPr>
            <p:nvPr/>
          </p:nvPicPr>
          <p:blipFill>
            <a:blip r:embed="rId2" cstate="print"/>
            <a:srcRect/>
            <a:stretch>
              <a:fillRect/>
            </a:stretch>
          </p:blipFill>
          <p:spPr bwMode="auto">
            <a:xfrm>
              <a:off x="887894" y="4357835"/>
              <a:ext cx="1664669" cy="1891670"/>
            </a:xfrm>
            <a:prstGeom prst="rect">
              <a:avLst/>
            </a:prstGeom>
            <a:noFill/>
            <a:ln w="9525">
              <a:noFill/>
              <a:miter lim="800000"/>
              <a:headEnd/>
              <a:tailEnd/>
            </a:ln>
            <a:effectLst/>
          </p:spPr>
        </p:pic>
        <p:pic>
          <p:nvPicPr>
            <p:cNvPr id="11" name="Picture 10">
              <a:extLst>
                <a:ext uri="{FF2B5EF4-FFF2-40B4-BE49-F238E27FC236}">
                  <a16:creationId xmlns:a16="http://schemas.microsoft.com/office/drawing/2014/main" id="{975D97E5-ED2A-48D0-9E50-FEE0992396B9}"/>
                </a:ext>
              </a:extLst>
            </p:cNvPr>
            <p:cNvPicPr>
              <a:picLocks noChangeAspect="1"/>
            </p:cNvPicPr>
            <p:nvPr/>
          </p:nvPicPr>
          <p:blipFill rotWithShape="1">
            <a:blip r:embed="rId3"/>
            <a:srcRect l="17469" t="7546" r="19136"/>
            <a:stretch/>
          </p:blipFill>
          <p:spPr>
            <a:xfrm>
              <a:off x="509155" y="3705358"/>
              <a:ext cx="2446076" cy="3777828"/>
            </a:xfrm>
            <a:prstGeom prst="rect">
              <a:avLst/>
            </a:prstGeom>
          </p:spPr>
        </p:pic>
        <p:pic>
          <p:nvPicPr>
            <p:cNvPr id="12" name="Picture 11">
              <a:extLst>
                <a:ext uri="{FF2B5EF4-FFF2-40B4-BE49-F238E27FC236}">
                  <a16:creationId xmlns:a16="http://schemas.microsoft.com/office/drawing/2014/main" id="{655C33E9-5D30-4799-9C5C-21FDD1A31CDB}"/>
                </a:ext>
              </a:extLst>
            </p:cNvPr>
            <p:cNvPicPr>
              <a:picLocks noChangeAspect="1"/>
            </p:cNvPicPr>
            <p:nvPr/>
          </p:nvPicPr>
          <p:blipFill>
            <a:blip r:embed="rId4"/>
            <a:stretch>
              <a:fillRect/>
            </a:stretch>
          </p:blipFill>
          <p:spPr>
            <a:xfrm>
              <a:off x="-1586345" y="587086"/>
              <a:ext cx="7480766" cy="9222578"/>
            </a:xfrm>
            <a:prstGeom prst="rect">
              <a:avLst/>
            </a:prstGeom>
          </p:spPr>
        </p:pic>
      </p:grpSp>
      <p:sp>
        <p:nvSpPr>
          <p:cNvPr id="7" name="Rectangle 6"/>
          <p:cNvSpPr/>
          <p:nvPr/>
        </p:nvSpPr>
        <p:spPr>
          <a:xfrm>
            <a:off x="2145323" y="2743200"/>
            <a:ext cx="1301262" cy="844062"/>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3"/>
          <p:cNvPicPr>
            <a:picLocks noChangeAspect="1" noChangeArrowheads="1"/>
          </p:cNvPicPr>
          <p:nvPr/>
        </p:nvPicPr>
        <p:blipFill>
          <a:blip r:embed="rId5" cstate="print"/>
          <a:srcRect/>
          <a:stretch>
            <a:fillRect/>
          </a:stretch>
        </p:blipFill>
        <p:spPr bwMode="auto">
          <a:xfrm>
            <a:off x="5334001" y="3534737"/>
            <a:ext cx="7239000" cy="1037955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The </a:t>
            </a:r>
            <a:r>
              <a:rPr lang="en-US" u="sng" dirty="0">
                <a:effectLst>
                  <a:glow rad="127000">
                    <a:srgbClr val="FF0000"/>
                  </a:glow>
                  <a:outerShdw blurRad="38100" dist="38100" dir="2700000" algn="tl">
                    <a:srgbClr val="000000">
                      <a:alpha val="43137"/>
                    </a:srgbClr>
                  </a:outerShdw>
                </a:effectLst>
              </a:rPr>
              <a:t>REASON</a:t>
            </a:r>
            <a:r>
              <a:rPr lang="en-US" dirty="0"/>
              <a:t> for Fruit</a:t>
            </a:r>
          </a:p>
        </p:txBody>
      </p:sp>
      <p:sp>
        <p:nvSpPr>
          <p:cNvPr id="3" name="Content Placeholder 2"/>
          <p:cNvSpPr>
            <a:spLocks noGrp="1"/>
          </p:cNvSpPr>
          <p:nvPr>
            <p:ph idx="1"/>
          </p:nvPr>
        </p:nvSpPr>
        <p:spPr/>
        <p:txBody>
          <a:bodyPr/>
          <a:lstStyle/>
          <a:p>
            <a:pPr marL="0" indent="0"/>
            <a:r>
              <a:rPr lang="en-US" baseline="30000" dirty="0"/>
              <a:t> Gal 2:20 </a:t>
            </a:r>
            <a:r>
              <a:rPr lang="en-US" dirty="0"/>
              <a:t>I have been crucified with Christ and I no longer live, but Christ lives in me. The life I live in the body, </a:t>
            </a:r>
            <a:br>
              <a:rPr lang="en-US" dirty="0"/>
            </a:br>
            <a:r>
              <a:rPr lang="en-US" dirty="0">
                <a:effectLst>
                  <a:glow rad="127000">
                    <a:srgbClr val="FF0000"/>
                  </a:glow>
                  <a:outerShdw blurRad="38100" dist="38100" dir="2700000" algn="tl">
                    <a:srgbClr val="000000">
                      <a:alpha val="43137"/>
                    </a:srgbClr>
                  </a:outerShdw>
                </a:effectLst>
              </a:rPr>
              <a:t>I live by faith in the Son of God</a:t>
            </a:r>
            <a:r>
              <a:rPr lang="en-US" dirty="0"/>
              <a:t>, who loved me and gave himself for me. </a:t>
            </a:r>
          </a:p>
        </p:txBody>
      </p:sp>
      <p:sp>
        <p:nvSpPr>
          <p:cNvPr id="8" name="Right Arrow 7"/>
          <p:cNvSpPr/>
          <p:nvPr/>
        </p:nvSpPr>
        <p:spPr>
          <a:xfrm>
            <a:off x="5105400" y="5124450"/>
            <a:ext cx="2686050" cy="1485900"/>
          </a:xfrm>
          <a:prstGeom prst="rightArrow">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FAITH</a:t>
            </a:r>
          </a:p>
        </p:txBody>
      </p:sp>
    </p:spTree>
  </p:cSld>
  <p:clrMapOvr>
    <a:masterClrMapping/>
  </p:clrMapOvr>
  <p:transition>
    <p:zoom/>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b="63846"/>
          <a:stretch>
            <a:fillRect/>
          </a:stretch>
        </p:blipFill>
        <p:spPr bwMode="auto">
          <a:xfrm>
            <a:off x="1524000" y="2117868"/>
            <a:ext cx="9144000" cy="474013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The </a:t>
            </a:r>
            <a:r>
              <a:rPr lang="en-US" u="sng" dirty="0">
                <a:effectLst>
                  <a:glow rad="127000">
                    <a:srgbClr val="FF0000"/>
                  </a:glow>
                  <a:outerShdw blurRad="38100" dist="38100" dir="2700000" algn="tl">
                    <a:srgbClr val="000000">
                      <a:alpha val="43137"/>
                    </a:srgbClr>
                  </a:outerShdw>
                </a:effectLst>
              </a:rPr>
              <a:t>REASON</a:t>
            </a:r>
            <a:r>
              <a:rPr lang="en-US" dirty="0"/>
              <a:t> for Fruit</a:t>
            </a:r>
          </a:p>
        </p:txBody>
      </p:sp>
      <p:sp>
        <p:nvSpPr>
          <p:cNvPr id="3" name="Content Placeholder 2"/>
          <p:cNvSpPr>
            <a:spLocks noGrp="1"/>
          </p:cNvSpPr>
          <p:nvPr>
            <p:ph idx="1"/>
          </p:nvPr>
        </p:nvSpPr>
        <p:spPr/>
        <p:txBody>
          <a:bodyPr/>
          <a:lstStyle/>
          <a:p>
            <a:r>
              <a:rPr lang="en-US" baseline="30000" dirty="0"/>
              <a:t>24</a:t>
            </a:r>
            <a:r>
              <a:rPr lang="en-US" dirty="0"/>
              <a:t> Those who belong to Christ Jesus have </a:t>
            </a:r>
            <a:r>
              <a:rPr lang="en-US" dirty="0">
                <a:effectLst>
                  <a:glow rad="127000">
                    <a:srgbClr val="FF0000"/>
                  </a:glow>
                  <a:outerShdw blurRad="38100" dist="38100" dir="2700000" algn="tl">
                    <a:srgbClr val="000000">
                      <a:alpha val="43137"/>
                    </a:srgbClr>
                  </a:outerShdw>
                </a:effectLst>
              </a:rPr>
              <a:t>crucified the sinful nature </a:t>
            </a:r>
            <a:r>
              <a:rPr lang="en-US" dirty="0"/>
              <a:t>with its passions and desires.</a:t>
            </a:r>
          </a:p>
        </p:txBody>
      </p:sp>
    </p:spTree>
  </p:cSld>
  <p:clrMapOvr>
    <a:masterClrMapping/>
  </p:clrMapOvr>
  <p:transition>
    <p:zoom/>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b="63846"/>
          <a:stretch>
            <a:fillRect/>
          </a:stretch>
        </p:blipFill>
        <p:spPr bwMode="auto">
          <a:xfrm>
            <a:off x="1524000" y="2117868"/>
            <a:ext cx="9144000" cy="474013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The </a:t>
            </a:r>
            <a:r>
              <a:rPr lang="en-US" u="sng" dirty="0">
                <a:effectLst>
                  <a:glow rad="127000">
                    <a:srgbClr val="FF0000"/>
                  </a:glow>
                  <a:outerShdw blurRad="38100" dist="38100" dir="2700000" algn="tl">
                    <a:srgbClr val="000000">
                      <a:alpha val="43137"/>
                    </a:srgbClr>
                  </a:outerShdw>
                </a:effectLst>
              </a:rPr>
              <a:t>REASON</a:t>
            </a:r>
            <a:r>
              <a:rPr lang="en-US" dirty="0"/>
              <a:t> for Fruit</a:t>
            </a:r>
          </a:p>
        </p:txBody>
      </p:sp>
      <p:sp>
        <p:nvSpPr>
          <p:cNvPr id="6" name="Rectangle 5"/>
          <p:cNvSpPr/>
          <p:nvPr/>
        </p:nvSpPr>
        <p:spPr>
          <a:xfrm>
            <a:off x="5400609" y="2210234"/>
            <a:ext cx="2178360" cy="873125"/>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173117" y="2169203"/>
            <a:ext cx="1832529" cy="873125"/>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r>
              <a:rPr lang="en-US" baseline="30000" dirty="0"/>
              <a:t>24</a:t>
            </a:r>
            <a:r>
              <a:rPr lang="en-US" dirty="0"/>
              <a:t> Those who belong to Christ Jesus have crucified the sinful nature </a:t>
            </a:r>
            <a:r>
              <a:rPr lang="en-US" dirty="0">
                <a:effectLst>
                  <a:glow rad="127000">
                    <a:srgbClr val="FF0000"/>
                  </a:glow>
                  <a:outerShdw blurRad="38100" dist="38100" dir="2700000" algn="tl">
                    <a:srgbClr val="000000">
                      <a:alpha val="43137"/>
                    </a:srgbClr>
                  </a:outerShdw>
                </a:effectLst>
              </a:rPr>
              <a:t>with its passions and desires.</a:t>
            </a:r>
          </a:p>
        </p:txBody>
      </p:sp>
    </p:spTree>
  </p:cSld>
  <p:clrMapOvr>
    <a:masterClrMapping/>
  </p:clrMapOvr>
  <p:transition>
    <p:zoom/>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2" cstate="print"/>
          <a:srcRect/>
          <a:stretch>
            <a:fillRect/>
          </a:stretch>
        </p:blipFill>
        <p:spPr bwMode="auto">
          <a:xfrm>
            <a:off x="2170907" y="422031"/>
            <a:ext cx="7799387" cy="7443788"/>
          </a:xfrm>
          <a:prstGeom prst="rect">
            <a:avLst/>
          </a:prstGeom>
          <a:noFill/>
          <a:ln w="9525">
            <a:noFill/>
            <a:miter lim="800000"/>
            <a:headEnd/>
            <a:tailEnd/>
          </a:ln>
          <a:effectLst/>
        </p:spPr>
      </p:pic>
      <p:pic>
        <p:nvPicPr>
          <p:cNvPr id="5" name="Picture 5"/>
          <p:cNvPicPr>
            <a:picLocks noChangeAspect="1" noChangeArrowheads="1"/>
          </p:cNvPicPr>
          <p:nvPr/>
        </p:nvPicPr>
        <p:blipFill>
          <a:blip r:embed="rId3" cstate="print"/>
          <a:srcRect/>
          <a:stretch>
            <a:fillRect/>
          </a:stretch>
        </p:blipFill>
        <p:spPr bwMode="auto">
          <a:xfrm>
            <a:off x="3692769" y="4935978"/>
            <a:ext cx="5222631" cy="176212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The </a:t>
            </a:r>
            <a:r>
              <a:rPr lang="en-US" u="sng" dirty="0">
                <a:effectLst>
                  <a:glow rad="127000">
                    <a:srgbClr val="FF0000"/>
                  </a:glow>
                  <a:outerShdw blurRad="38100" dist="38100" dir="2700000" algn="tl">
                    <a:srgbClr val="000000">
                      <a:alpha val="43137"/>
                    </a:srgbClr>
                  </a:outerShdw>
                </a:effectLst>
              </a:rPr>
              <a:t>REASON</a:t>
            </a:r>
            <a:r>
              <a:rPr lang="en-US" dirty="0"/>
              <a:t> for Fruit</a:t>
            </a:r>
          </a:p>
        </p:txBody>
      </p:sp>
      <p:pic>
        <p:nvPicPr>
          <p:cNvPr id="6" name="Picture 4"/>
          <p:cNvPicPr>
            <a:picLocks noChangeAspect="1" noChangeArrowheads="1"/>
          </p:cNvPicPr>
          <p:nvPr/>
        </p:nvPicPr>
        <p:blipFill>
          <a:blip r:embed="rId4" cstate="print"/>
          <a:srcRect/>
          <a:stretch>
            <a:fillRect/>
          </a:stretch>
        </p:blipFill>
        <p:spPr bwMode="auto">
          <a:xfrm>
            <a:off x="8704384" y="2995722"/>
            <a:ext cx="3487615" cy="3862278"/>
          </a:xfrm>
          <a:prstGeom prst="rect">
            <a:avLst/>
          </a:prstGeom>
          <a:noFill/>
          <a:ln w="9525">
            <a:noFill/>
            <a:miter lim="800000"/>
            <a:headEnd/>
            <a:tailEnd/>
          </a:ln>
          <a:effectLst/>
        </p:spPr>
      </p:pic>
      <p:sp>
        <p:nvSpPr>
          <p:cNvPr id="3" name="Content Placeholder 2"/>
          <p:cNvSpPr>
            <a:spLocks noGrp="1"/>
          </p:cNvSpPr>
          <p:nvPr>
            <p:ph idx="1"/>
          </p:nvPr>
        </p:nvSpPr>
        <p:spPr/>
        <p:txBody>
          <a:bodyPr/>
          <a:lstStyle/>
          <a:p>
            <a:r>
              <a:rPr lang="en-US" baseline="30000" dirty="0"/>
              <a:t>25</a:t>
            </a:r>
            <a:r>
              <a:rPr lang="en-US" dirty="0"/>
              <a:t> Since we live by the Spirit, let us keep in step with the Spirit.</a:t>
            </a:r>
          </a:p>
          <a:p>
            <a:r>
              <a:rPr lang="en-US" dirty="0"/>
              <a:t> </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Admonition</a:t>
            </a:r>
          </a:p>
        </p:txBody>
      </p:sp>
      <p:sp>
        <p:nvSpPr>
          <p:cNvPr id="3" name="Content Placeholder 2"/>
          <p:cNvSpPr>
            <a:spLocks noGrp="1"/>
          </p:cNvSpPr>
          <p:nvPr>
            <p:ph idx="1"/>
          </p:nvPr>
        </p:nvSpPr>
        <p:spPr/>
        <p:txBody>
          <a:bodyPr/>
          <a:lstStyle/>
          <a:p>
            <a:r>
              <a:rPr lang="en-US" baseline="30000" dirty="0"/>
              <a:t>26</a:t>
            </a:r>
            <a:r>
              <a:rPr lang="en-US" dirty="0"/>
              <a:t> Let us not become conceited, provoking and envying each other. </a:t>
            </a:r>
          </a:p>
        </p:txBody>
      </p:sp>
    </p:spTree>
  </p:cSld>
  <p:clrMapOvr>
    <a:masterClrMapping/>
  </p:clrMapOvr>
  <p:transition>
    <p:zoom/>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Sum It Up</a:t>
            </a:r>
          </a:p>
        </p:txBody>
      </p:sp>
      <p:sp>
        <p:nvSpPr>
          <p:cNvPr id="3" name="Content Placeholder 2"/>
          <p:cNvSpPr>
            <a:spLocks noGrp="1"/>
          </p:cNvSpPr>
          <p:nvPr>
            <p:ph idx="1"/>
          </p:nvPr>
        </p:nvSpPr>
        <p:spPr/>
        <p:txBody>
          <a:bodyPr/>
          <a:lstStyle/>
          <a:p>
            <a:pPr algn="ctr"/>
            <a:endParaRPr lang="en-US" dirty="0"/>
          </a:p>
        </p:txBody>
      </p:sp>
    </p:spTree>
  </p:cSld>
  <p:clrMapOvr>
    <a:masterClrMapping/>
  </p:clrMapOvr>
  <p:transition>
    <p:zoom/>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Sum It Up</a:t>
            </a:r>
          </a:p>
        </p:txBody>
      </p:sp>
      <p:sp>
        <p:nvSpPr>
          <p:cNvPr id="3" name="Content Placeholder 2"/>
          <p:cNvSpPr>
            <a:spLocks noGrp="1"/>
          </p:cNvSpPr>
          <p:nvPr>
            <p:ph idx="1"/>
          </p:nvPr>
        </p:nvSpPr>
        <p:spPr/>
        <p:txBody>
          <a:bodyPr/>
          <a:lstStyle/>
          <a:p>
            <a:pPr algn="ctr"/>
            <a:r>
              <a:rPr lang="en-US" dirty="0"/>
              <a:t>It is for Freedom that Christ set us free. </a:t>
            </a:r>
          </a:p>
          <a:p>
            <a:pPr algn="ctr"/>
            <a:endParaRPr lang="en-US" dirty="0"/>
          </a:p>
        </p:txBody>
      </p:sp>
    </p:spTree>
    <p:extLst>
      <p:ext uri="{BB962C8B-B14F-4D97-AF65-F5344CB8AC3E}">
        <p14:creationId xmlns:p14="http://schemas.microsoft.com/office/powerpoint/2010/main" val="1929798922"/>
      </p:ext>
    </p:extLst>
  </p:cSld>
  <p:clrMapOvr>
    <a:masterClrMapping/>
  </p:clrMapOvr>
  <p:transition>
    <p:zoom/>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Sum It Up</a:t>
            </a:r>
          </a:p>
        </p:txBody>
      </p:sp>
      <p:sp>
        <p:nvSpPr>
          <p:cNvPr id="3" name="Content Placeholder 2"/>
          <p:cNvSpPr>
            <a:spLocks noGrp="1"/>
          </p:cNvSpPr>
          <p:nvPr>
            <p:ph idx="1"/>
          </p:nvPr>
        </p:nvSpPr>
        <p:spPr/>
        <p:txBody>
          <a:bodyPr/>
          <a:lstStyle/>
          <a:p>
            <a:pPr algn="ctr"/>
            <a:r>
              <a:rPr lang="en-US" dirty="0"/>
              <a:t>It is for Freedom that Christ set us free. </a:t>
            </a:r>
          </a:p>
          <a:p>
            <a:pPr algn="ctr"/>
            <a:r>
              <a:rPr lang="en-US" dirty="0"/>
              <a:t>By the Spirit of God we are FREE to:</a:t>
            </a:r>
          </a:p>
          <a:p>
            <a:pPr algn="ctr"/>
            <a:endParaRPr lang="en-US" dirty="0"/>
          </a:p>
        </p:txBody>
      </p:sp>
    </p:spTree>
    <p:extLst>
      <p:ext uri="{BB962C8B-B14F-4D97-AF65-F5344CB8AC3E}">
        <p14:creationId xmlns:p14="http://schemas.microsoft.com/office/powerpoint/2010/main" val="3426618928"/>
      </p:ext>
    </p:extLst>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421406" y="4267200"/>
            <a:ext cx="5766547" cy="2590800"/>
          </a:xfrm>
          <a:prstGeom prst="rect">
            <a:avLst/>
          </a:prstGeom>
          <a:solidFill>
            <a:srgbClr val="C00000"/>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WE ARE FREE ...</a:t>
            </a:r>
          </a:p>
        </p:txBody>
      </p:sp>
      <p:sp>
        <p:nvSpPr>
          <p:cNvPr id="3" name="Content Placeholder 2"/>
          <p:cNvSpPr>
            <a:spLocks noGrp="1"/>
          </p:cNvSpPr>
          <p:nvPr>
            <p:ph idx="1"/>
          </p:nvPr>
        </p:nvSpPr>
        <p:spPr>
          <a:xfrm>
            <a:off x="609600" y="1600203"/>
            <a:ext cx="5065986" cy="4525966"/>
          </a:xfrm>
        </p:spPr>
        <p:txBody>
          <a:bodyPr/>
          <a:lstStyle/>
          <a:p>
            <a:pPr marL="0" indent="0"/>
            <a:r>
              <a:rPr lang="en-US" baseline="30000" dirty="0"/>
              <a:t>13</a:t>
            </a:r>
            <a:r>
              <a:rPr lang="en-US" dirty="0"/>
              <a:t> You, my brothers, were called to be free. But </a:t>
            </a:r>
            <a:r>
              <a:rPr lang="en-US" dirty="0">
                <a:effectLst>
                  <a:glow rad="127000">
                    <a:srgbClr val="FF0000"/>
                  </a:glow>
                  <a:outerShdw blurRad="38100" dist="38100" dir="2700000" algn="tl">
                    <a:srgbClr val="000000">
                      <a:alpha val="43137"/>
                    </a:srgbClr>
                  </a:outerShdw>
                </a:effectLst>
              </a:rPr>
              <a:t>do not use your freedom to indulge the sinful nature;</a:t>
            </a:r>
            <a:r>
              <a:rPr lang="en-US" dirty="0"/>
              <a:t>  (Gal 5:13)</a:t>
            </a:r>
          </a:p>
        </p:txBody>
      </p:sp>
      <p:sp>
        <p:nvSpPr>
          <p:cNvPr id="5" name="Content Placeholder 2"/>
          <p:cNvSpPr txBox="1">
            <a:spLocks/>
          </p:cNvSpPr>
          <p:nvPr/>
        </p:nvSpPr>
        <p:spPr>
          <a:xfrm>
            <a:off x="5815106" y="4572001"/>
            <a:ext cx="4942541" cy="2825263"/>
          </a:xfrm>
          <a:prstGeom prst="rect">
            <a:avLst/>
          </a:prstGeom>
        </p:spPr>
        <p:txBody>
          <a:bodyPr vert="horz" lIns="91436" tIns="45720" rIns="91436" bIns="45720" rtlCol="0">
            <a:noAutofit/>
          </a:bodyPr>
          <a:lstStyle/>
          <a:p>
            <a:r>
              <a:rPr lang="en-US" sz="4000" b="1" dirty="0">
                <a:solidFill>
                  <a:schemeClr val="bg1"/>
                </a:solidFill>
                <a:effectLst>
                  <a:outerShdw blurRad="38100" dist="38100" dir="2700000" algn="tl">
                    <a:srgbClr val="000000">
                      <a:alpha val="43137"/>
                    </a:srgbClr>
                  </a:outerShdw>
                </a:effectLst>
                <a:latin typeface="Arial Narrow" pitchFamily="34" charset="0"/>
              </a:rPr>
              <a:t>Free from the law... </a:t>
            </a:r>
          </a:p>
          <a:p>
            <a:r>
              <a:rPr lang="en-US" sz="4000" b="1" dirty="0">
                <a:solidFill>
                  <a:schemeClr val="bg1"/>
                </a:solidFill>
                <a:effectLst>
                  <a:outerShdw blurRad="38100" dist="38100" dir="2700000" algn="tl">
                    <a:srgbClr val="000000">
                      <a:alpha val="43137"/>
                    </a:srgbClr>
                  </a:outerShdw>
                </a:effectLst>
                <a:latin typeface="Arial Narrow" pitchFamily="34" charset="0"/>
              </a:rPr>
              <a:t>But not licensed to kill!  (License to sin)</a:t>
            </a:r>
          </a:p>
        </p:txBody>
      </p:sp>
      <p:pic>
        <p:nvPicPr>
          <p:cNvPr id="6" name="Picture 2"/>
          <p:cNvPicPr>
            <a:picLocks noChangeAspect="1" noChangeArrowheads="1"/>
          </p:cNvPicPr>
          <p:nvPr/>
        </p:nvPicPr>
        <p:blipFill>
          <a:blip r:embed="rId3" cstate="print"/>
          <a:srcRect/>
          <a:stretch>
            <a:fillRect/>
          </a:stretch>
        </p:blipFill>
        <p:spPr bwMode="auto">
          <a:xfrm>
            <a:off x="5409757" y="1086949"/>
            <a:ext cx="5656829" cy="3617058"/>
          </a:xfrm>
          <a:prstGeom prst="rect">
            <a:avLst/>
          </a:prstGeom>
          <a:noFill/>
          <a:ln w="9525">
            <a:noFill/>
            <a:miter lim="800000"/>
            <a:headEnd/>
            <a:tailEnd/>
          </a:ln>
          <a:effectLst/>
        </p:spPr>
      </p:pic>
    </p:spTree>
    <p:extLst>
      <p:ext uri="{BB962C8B-B14F-4D97-AF65-F5344CB8AC3E}">
        <p14:creationId xmlns:p14="http://schemas.microsoft.com/office/powerpoint/2010/main" val="2964801535"/>
      </p:ext>
    </p:extLst>
  </p:cSld>
  <p:clrMapOvr>
    <a:masterClrMapping/>
  </p:clrMapOvr>
  <p:transition>
    <p:zoom/>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Sum It Up</a:t>
            </a:r>
          </a:p>
        </p:txBody>
      </p:sp>
      <p:sp>
        <p:nvSpPr>
          <p:cNvPr id="3" name="Content Placeholder 2"/>
          <p:cNvSpPr>
            <a:spLocks noGrp="1"/>
          </p:cNvSpPr>
          <p:nvPr>
            <p:ph idx="1"/>
          </p:nvPr>
        </p:nvSpPr>
        <p:spPr/>
        <p:txBody>
          <a:bodyPr/>
          <a:lstStyle/>
          <a:p>
            <a:pPr algn="ctr"/>
            <a:r>
              <a:rPr lang="en-US" dirty="0"/>
              <a:t>It is for Freedom that Christ set us free. </a:t>
            </a:r>
          </a:p>
          <a:p>
            <a:pPr algn="ctr"/>
            <a:r>
              <a:rPr lang="en-US" dirty="0"/>
              <a:t>By the Spirit of God we are FREE to:</a:t>
            </a:r>
          </a:p>
          <a:p>
            <a:pPr algn="ctr"/>
            <a:r>
              <a:rPr lang="en-US" dirty="0"/>
              <a:t>Fulfill the law of </a:t>
            </a:r>
            <a:r>
              <a:rPr lang="en-US" dirty="0">
                <a:effectLst>
                  <a:glow rad="127000">
                    <a:srgbClr val="FF0000"/>
                  </a:glow>
                  <a:outerShdw blurRad="38100" dist="38100" dir="2700000" algn="tl">
                    <a:srgbClr val="000000">
                      <a:alpha val="43137"/>
                    </a:srgbClr>
                  </a:outerShdw>
                </a:effectLst>
              </a:rPr>
              <a:t>Love</a:t>
            </a:r>
          </a:p>
          <a:p>
            <a:pPr algn="ctr"/>
            <a:endParaRPr lang="en-US" dirty="0"/>
          </a:p>
        </p:txBody>
      </p:sp>
    </p:spTree>
    <p:extLst>
      <p:ext uri="{BB962C8B-B14F-4D97-AF65-F5344CB8AC3E}">
        <p14:creationId xmlns:p14="http://schemas.microsoft.com/office/powerpoint/2010/main" val="1391652409"/>
      </p:ext>
    </p:extLst>
  </p:cSld>
  <p:clrMapOvr>
    <a:masterClrMapping/>
  </p:clrMapOvr>
  <p:transition>
    <p:zoom/>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Sum It Up</a:t>
            </a:r>
          </a:p>
        </p:txBody>
      </p:sp>
      <p:sp>
        <p:nvSpPr>
          <p:cNvPr id="3" name="Content Placeholder 2"/>
          <p:cNvSpPr>
            <a:spLocks noGrp="1"/>
          </p:cNvSpPr>
          <p:nvPr>
            <p:ph idx="1"/>
          </p:nvPr>
        </p:nvSpPr>
        <p:spPr/>
        <p:txBody>
          <a:bodyPr/>
          <a:lstStyle/>
          <a:p>
            <a:pPr algn="ctr"/>
            <a:r>
              <a:rPr lang="en-US" dirty="0"/>
              <a:t>It is for Freedom that Christ set us free. </a:t>
            </a:r>
          </a:p>
          <a:p>
            <a:pPr algn="ctr"/>
            <a:r>
              <a:rPr lang="en-US" dirty="0"/>
              <a:t>By the Spirit of God we are FREE to:</a:t>
            </a:r>
          </a:p>
          <a:p>
            <a:pPr algn="ctr"/>
            <a:r>
              <a:rPr lang="en-US" dirty="0"/>
              <a:t>Fulfill the law of </a:t>
            </a:r>
            <a:r>
              <a:rPr lang="en-US" dirty="0">
                <a:effectLst>
                  <a:glow rad="127000">
                    <a:srgbClr val="FF0000"/>
                  </a:glow>
                  <a:outerShdw blurRad="38100" dist="38100" dir="2700000" algn="tl">
                    <a:srgbClr val="000000">
                      <a:alpha val="43137"/>
                    </a:srgbClr>
                  </a:outerShdw>
                </a:effectLst>
              </a:rPr>
              <a:t>Love</a:t>
            </a:r>
          </a:p>
          <a:p>
            <a:pPr algn="ctr"/>
            <a:r>
              <a:rPr lang="en-US" dirty="0">
                <a:effectLst>
                  <a:glow rad="127000">
                    <a:srgbClr val="FF0000"/>
                  </a:glow>
                  <a:outerShdw blurRad="38100" dist="38100" dir="2700000" algn="tl">
                    <a:srgbClr val="000000">
                      <a:alpha val="43137"/>
                    </a:srgbClr>
                  </a:outerShdw>
                </a:effectLst>
              </a:rPr>
              <a:t>Overcome</a:t>
            </a:r>
            <a:r>
              <a:rPr lang="en-US" dirty="0"/>
              <a:t> the Sinful Nature</a:t>
            </a:r>
          </a:p>
          <a:p>
            <a:pPr algn="ctr"/>
            <a:endParaRPr lang="en-US" dirty="0"/>
          </a:p>
        </p:txBody>
      </p:sp>
    </p:spTree>
    <p:extLst>
      <p:ext uri="{BB962C8B-B14F-4D97-AF65-F5344CB8AC3E}">
        <p14:creationId xmlns:p14="http://schemas.microsoft.com/office/powerpoint/2010/main" val="2112716996"/>
      </p:ext>
    </p:extLst>
  </p:cSld>
  <p:clrMapOvr>
    <a:masterClrMapping/>
  </p:clrMapOvr>
  <p:transition>
    <p:zoom/>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Sum It Up</a:t>
            </a:r>
          </a:p>
        </p:txBody>
      </p:sp>
      <p:sp>
        <p:nvSpPr>
          <p:cNvPr id="3" name="Content Placeholder 2"/>
          <p:cNvSpPr>
            <a:spLocks noGrp="1"/>
          </p:cNvSpPr>
          <p:nvPr>
            <p:ph idx="1"/>
          </p:nvPr>
        </p:nvSpPr>
        <p:spPr/>
        <p:txBody>
          <a:bodyPr/>
          <a:lstStyle/>
          <a:p>
            <a:pPr algn="ctr"/>
            <a:r>
              <a:rPr lang="en-US" dirty="0"/>
              <a:t>It is for Freedom that Christ set us free. </a:t>
            </a:r>
          </a:p>
          <a:p>
            <a:pPr algn="ctr"/>
            <a:r>
              <a:rPr lang="en-US" dirty="0"/>
              <a:t>By the Spirit of God we are FREE to:</a:t>
            </a:r>
          </a:p>
          <a:p>
            <a:pPr algn="ctr"/>
            <a:r>
              <a:rPr lang="en-US" dirty="0"/>
              <a:t>Fulfill the law of </a:t>
            </a:r>
            <a:r>
              <a:rPr lang="en-US" dirty="0">
                <a:effectLst>
                  <a:glow rad="127000">
                    <a:srgbClr val="FF0000"/>
                  </a:glow>
                  <a:outerShdw blurRad="38100" dist="38100" dir="2700000" algn="tl">
                    <a:srgbClr val="000000">
                      <a:alpha val="43137"/>
                    </a:srgbClr>
                  </a:outerShdw>
                </a:effectLst>
              </a:rPr>
              <a:t>Love</a:t>
            </a:r>
          </a:p>
          <a:p>
            <a:pPr algn="ctr"/>
            <a:r>
              <a:rPr lang="en-US" dirty="0">
                <a:effectLst>
                  <a:glow rad="127000">
                    <a:srgbClr val="FF0000"/>
                  </a:glow>
                  <a:outerShdw blurRad="38100" dist="38100" dir="2700000" algn="tl">
                    <a:srgbClr val="000000">
                      <a:alpha val="43137"/>
                    </a:srgbClr>
                  </a:outerShdw>
                </a:effectLst>
              </a:rPr>
              <a:t>Overcome</a:t>
            </a:r>
            <a:r>
              <a:rPr lang="en-US" dirty="0"/>
              <a:t> the Sinful Nature</a:t>
            </a:r>
          </a:p>
          <a:p>
            <a:pPr algn="ctr"/>
            <a:r>
              <a:rPr lang="en-US" dirty="0">
                <a:effectLst>
                  <a:glow rad="127000">
                    <a:srgbClr val="FF0000"/>
                  </a:glow>
                  <a:outerShdw blurRad="38100" dist="38100" dir="2700000" algn="tl">
                    <a:srgbClr val="000000">
                      <a:alpha val="43137"/>
                    </a:srgbClr>
                  </a:outerShdw>
                </a:effectLst>
              </a:rPr>
              <a:t>Produce </a:t>
            </a:r>
            <a:r>
              <a:rPr lang="en-US" dirty="0"/>
              <a:t>Spiritual Fruit</a:t>
            </a:r>
          </a:p>
          <a:p>
            <a:pPr algn="ctr"/>
            <a:endParaRPr lang="en-US" dirty="0"/>
          </a:p>
        </p:txBody>
      </p:sp>
    </p:spTree>
    <p:extLst>
      <p:ext uri="{BB962C8B-B14F-4D97-AF65-F5344CB8AC3E}">
        <p14:creationId xmlns:p14="http://schemas.microsoft.com/office/powerpoint/2010/main" val="1296832870"/>
      </p:ext>
    </p:extLst>
  </p:cSld>
  <p:clrMapOvr>
    <a:masterClrMapping/>
  </p:clrMapOvr>
  <p:transition>
    <p:zoom/>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Sum It Up</a:t>
            </a:r>
          </a:p>
        </p:txBody>
      </p:sp>
      <p:sp>
        <p:nvSpPr>
          <p:cNvPr id="3" name="Content Placeholder 2"/>
          <p:cNvSpPr>
            <a:spLocks noGrp="1"/>
          </p:cNvSpPr>
          <p:nvPr>
            <p:ph idx="1"/>
          </p:nvPr>
        </p:nvSpPr>
        <p:spPr/>
        <p:txBody>
          <a:bodyPr/>
          <a:lstStyle/>
          <a:p>
            <a:pPr algn="ctr"/>
            <a:r>
              <a:rPr lang="en-US" dirty="0"/>
              <a:t>It is for Freedom that Christ set us free. </a:t>
            </a:r>
          </a:p>
          <a:p>
            <a:pPr algn="ctr"/>
            <a:r>
              <a:rPr lang="en-US" dirty="0"/>
              <a:t>By the Spirit of God we are FREE to:</a:t>
            </a:r>
          </a:p>
          <a:p>
            <a:pPr algn="ctr"/>
            <a:r>
              <a:rPr lang="en-US" dirty="0"/>
              <a:t>Fulfill the law of </a:t>
            </a:r>
            <a:r>
              <a:rPr lang="en-US" dirty="0">
                <a:effectLst>
                  <a:glow rad="127000">
                    <a:srgbClr val="FF0000"/>
                  </a:glow>
                  <a:outerShdw blurRad="38100" dist="38100" dir="2700000" algn="tl">
                    <a:srgbClr val="000000">
                      <a:alpha val="43137"/>
                    </a:srgbClr>
                  </a:outerShdw>
                </a:effectLst>
              </a:rPr>
              <a:t>Love</a:t>
            </a:r>
          </a:p>
          <a:p>
            <a:pPr algn="ctr"/>
            <a:r>
              <a:rPr lang="en-US" dirty="0">
                <a:effectLst>
                  <a:glow rad="127000">
                    <a:srgbClr val="FF0000"/>
                  </a:glow>
                  <a:outerShdw blurRad="38100" dist="38100" dir="2700000" algn="tl">
                    <a:srgbClr val="000000">
                      <a:alpha val="43137"/>
                    </a:srgbClr>
                  </a:outerShdw>
                </a:effectLst>
              </a:rPr>
              <a:t>Overcome</a:t>
            </a:r>
            <a:r>
              <a:rPr lang="en-US" dirty="0"/>
              <a:t> the Sinful Nature</a:t>
            </a:r>
          </a:p>
          <a:p>
            <a:pPr algn="ctr"/>
            <a:r>
              <a:rPr lang="en-US" dirty="0">
                <a:effectLst>
                  <a:glow rad="127000">
                    <a:srgbClr val="FF0000"/>
                  </a:glow>
                  <a:outerShdw blurRad="38100" dist="38100" dir="2700000" algn="tl">
                    <a:srgbClr val="000000">
                      <a:alpha val="43137"/>
                    </a:srgbClr>
                  </a:outerShdw>
                </a:effectLst>
              </a:rPr>
              <a:t>Produce </a:t>
            </a:r>
            <a:r>
              <a:rPr lang="en-US" dirty="0"/>
              <a:t>Spiritual Fruit</a:t>
            </a:r>
          </a:p>
          <a:p>
            <a:pPr algn="ctr"/>
            <a:r>
              <a:rPr lang="en-US" dirty="0"/>
              <a:t>SO LET’S KEEP IN STEP WITH HIM!</a:t>
            </a:r>
            <a:br>
              <a:rPr lang="en-US" dirty="0"/>
            </a:br>
            <a:endParaRPr lang="en-US" dirty="0"/>
          </a:p>
          <a:p>
            <a:pPr algn="ctr"/>
            <a:endParaRPr lang="en-US" dirty="0"/>
          </a:p>
        </p:txBody>
      </p:sp>
    </p:spTree>
    <p:extLst>
      <p:ext uri="{BB962C8B-B14F-4D97-AF65-F5344CB8AC3E}">
        <p14:creationId xmlns:p14="http://schemas.microsoft.com/office/powerpoint/2010/main" val="1778599071"/>
      </p:ext>
    </p:extLst>
  </p:cSld>
  <p:clrMapOvr>
    <a:masterClrMapping/>
  </p:clrMapOvr>
  <p:transition>
    <p:zoom/>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0" y="3"/>
            <a:ext cx="12192000" cy="685835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Let’s Pray!</a:t>
            </a:r>
          </a:p>
        </p:txBody>
      </p:sp>
      <p:sp>
        <p:nvSpPr>
          <p:cNvPr id="3" name="Content Placeholder 2"/>
          <p:cNvSpPr>
            <a:spLocks noGrp="1"/>
          </p:cNvSpPr>
          <p:nvPr>
            <p:ph idx="1"/>
          </p:nvPr>
        </p:nvSpPr>
        <p:spPr/>
        <p:txBody>
          <a:bodyPr/>
          <a:lstStyle/>
          <a:p>
            <a:endParaRPr lang="en-US"/>
          </a:p>
        </p:txBody>
      </p:sp>
    </p:spTree>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94104" y="5231314"/>
            <a:ext cx="1476260" cy="838199"/>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WE ARE FREE ...</a:t>
            </a:r>
          </a:p>
        </p:txBody>
      </p:sp>
      <p:sp>
        <p:nvSpPr>
          <p:cNvPr id="3" name="Content Placeholder 2"/>
          <p:cNvSpPr>
            <a:spLocks noGrp="1"/>
          </p:cNvSpPr>
          <p:nvPr>
            <p:ph idx="1"/>
          </p:nvPr>
        </p:nvSpPr>
        <p:spPr>
          <a:xfrm>
            <a:off x="609600" y="1600203"/>
            <a:ext cx="5084618" cy="4525966"/>
          </a:xfrm>
        </p:spPr>
        <p:txBody>
          <a:bodyPr/>
          <a:lstStyle/>
          <a:p>
            <a:pPr marL="0" indent="0"/>
            <a:r>
              <a:rPr lang="en-US" baseline="30000" dirty="0"/>
              <a:t>13</a:t>
            </a:r>
            <a:r>
              <a:rPr lang="en-US" dirty="0"/>
              <a:t> You, my brothers, were called to be free. But do not use your freedom to indulge the sinful nature; rather, </a:t>
            </a:r>
            <a:r>
              <a:rPr lang="en-US" dirty="0">
                <a:effectLst>
                  <a:glow rad="127000">
                    <a:srgbClr val="FF0000"/>
                  </a:glow>
                  <a:outerShdw blurRad="38100" dist="38100" dir="2700000" algn="tl">
                    <a:srgbClr val="000000">
                      <a:alpha val="43137"/>
                    </a:srgbClr>
                  </a:outerShdw>
                </a:effectLst>
              </a:rPr>
              <a:t>serve one another in love</a:t>
            </a:r>
            <a:r>
              <a:rPr lang="en-US" dirty="0"/>
              <a:t>. (Gal 5:13)</a:t>
            </a:r>
          </a:p>
        </p:txBody>
      </p:sp>
      <p:sp>
        <p:nvSpPr>
          <p:cNvPr id="5" name="Content Placeholder 2"/>
          <p:cNvSpPr txBox="1">
            <a:spLocks/>
          </p:cNvSpPr>
          <p:nvPr/>
        </p:nvSpPr>
        <p:spPr>
          <a:xfrm>
            <a:off x="6983964" y="5128498"/>
            <a:ext cx="3937000" cy="2121878"/>
          </a:xfrm>
          <a:prstGeom prst="rect">
            <a:avLst/>
          </a:prstGeom>
        </p:spPr>
        <p:txBody>
          <a:bodyPr vert="horz" lIns="91436" tIns="45720" rIns="91436" bIns="45720" rtlCol="0">
            <a:normAutofit/>
          </a:bodyPr>
          <a:lstStyle/>
          <a:p>
            <a:r>
              <a:rPr lang="en-US" sz="3600" b="1" dirty="0">
                <a:solidFill>
                  <a:schemeClr val="bg1"/>
                </a:solidFill>
                <a:effectLst>
                  <a:outerShdw blurRad="38100" dist="38100" dir="2700000" algn="tl">
                    <a:srgbClr val="000000">
                      <a:alpha val="43137"/>
                    </a:srgbClr>
                  </a:outerShdw>
                </a:effectLst>
                <a:latin typeface="Arial Narrow" pitchFamily="34" charset="0"/>
              </a:rPr>
              <a:t>Free from the law ... </a:t>
            </a:r>
          </a:p>
          <a:p>
            <a:pPr algn="ctr"/>
            <a:r>
              <a:rPr lang="en-US" sz="36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Free to LOVE!</a:t>
            </a:r>
          </a:p>
        </p:txBody>
      </p:sp>
      <p:pic>
        <p:nvPicPr>
          <p:cNvPr id="9" name="Picture 2"/>
          <p:cNvPicPr>
            <a:picLocks noChangeAspect="1" noChangeArrowheads="1"/>
          </p:cNvPicPr>
          <p:nvPr/>
        </p:nvPicPr>
        <p:blipFill>
          <a:blip r:embed="rId2" cstate="print"/>
          <a:srcRect/>
          <a:stretch>
            <a:fillRect/>
          </a:stretch>
        </p:blipFill>
        <p:spPr bwMode="auto">
          <a:xfrm>
            <a:off x="6430914" y="1864812"/>
            <a:ext cx="3848100" cy="3590925"/>
          </a:xfrm>
          <a:prstGeom prst="rect">
            <a:avLst/>
          </a:prstGeom>
          <a:noFill/>
          <a:ln w="9525">
            <a:noFill/>
            <a:miter lim="800000"/>
            <a:headEnd/>
            <a:tailEnd/>
          </a:ln>
          <a:effectLst/>
        </p:spPr>
      </p:pic>
    </p:spTree>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File:The10Commandments.png"/>
          <p:cNvPicPr>
            <a:picLocks noChangeAspect="1" noChangeArrowheads="1"/>
          </p:cNvPicPr>
          <p:nvPr/>
        </p:nvPicPr>
        <p:blipFill>
          <a:blip r:embed="rId3" cstate="print"/>
          <a:srcRect/>
          <a:stretch>
            <a:fillRect/>
          </a:stretch>
        </p:blipFill>
        <p:spPr bwMode="auto">
          <a:xfrm>
            <a:off x="7104257" y="1982041"/>
            <a:ext cx="2952282" cy="2453420"/>
          </a:xfrm>
          <a:prstGeom prst="rect">
            <a:avLst/>
          </a:prstGeom>
          <a:noFill/>
        </p:spPr>
      </p:pic>
      <p:sp>
        <p:nvSpPr>
          <p:cNvPr id="2" name="Title 1"/>
          <p:cNvSpPr>
            <a:spLocks noGrp="1"/>
          </p:cNvSpPr>
          <p:nvPr>
            <p:ph type="title"/>
          </p:nvPr>
        </p:nvSpPr>
        <p:spPr/>
        <p:txBody>
          <a:bodyPr/>
          <a:lstStyle/>
          <a:p>
            <a:r>
              <a:rPr lang="en-US" dirty="0"/>
              <a:t>I. The Spirit enables us to Fulfill the </a:t>
            </a:r>
            <a:r>
              <a:rPr lang="en-US" u="sng" dirty="0">
                <a:solidFill>
                  <a:srgbClr val="FF0000"/>
                </a:solidFill>
                <a:effectLst>
                  <a:glow rad="127000">
                    <a:schemeClr val="bg1"/>
                  </a:glow>
                  <a:outerShdw blurRad="38100" dist="38100" dir="2700000" algn="tl">
                    <a:srgbClr val="000000">
                      <a:alpha val="43137"/>
                    </a:srgbClr>
                  </a:outerShdw>
                </a:effectLst>
              </a:rPr>
              <a:t>Law</a:t>
            </a:r>
            <a:r>
              <a:rPr lang="en-US" dirty="0">
                <a:solidFill>
                  <a:srgbClr val="FF0000"/>
                </a:solidFill>
                <a:effectLst>
                  <a:glow rad="127000">
                    <a:schemeClr val="bg1"/>
                  </a:glow>
                  <a:outerShdw blurRad="38100" dist="38100" dir="2700000" algn="tl">
                    <a:srgbClr val="000000">
                      <a:alpha val="43137"/>
                    </a:srgbClr>
                  </a:outerShdw>
                </a:effectLst>
              </a:rPr>
              <a:t> </a:t>
            </a:r>
            <a:r>
              <a:rPr lang="en-US" u="sng" dirty="0">
                <a:solidFill>
                  <a:srgbClr val="FF0000"/>
                </a:solidFill>
                <a:effectLst>
                  <a:glow rad="127000">
                    <a:schemeClr val="bg1"/>
                  </a:glow>
                  <a:outerShdw blurRad="38100" dist="38100" dir="2700000" algn="tl">
                    <a:srgbClr val="000000">
                      <a:alpha val="43137"/>
                    </a:srgbClr>
                  </a:outerShdw>
                </a:effectLst>
              </a:rPr>
              <a:t>of</a:t>
            </a:r>
            <a:r>
              <a:rPr lang="en-US" dirty="0">
                <a:solidFill>
                  <a:srgbClr val="FF0000"/>
                </a:solidFill>
                <a:effectLst>
                  <a:glow rad="127000">
                    <a:schemeClr val="bg1"/>
                  </a:glow>
                  <a:outerShdw blurRad="38100" dist="38100" dir="2700000" algn="tl">
                    <a:srgbClr val="000000">
                      <a:alpha val="43137"/>
                    </a:srgbClr>
                  </a:outerShdw>
                </a:effectLst>
              </a:rPr>
              <a:t> </a:t>
            </a:r>
            <a:r>
              <a:rPr lang="en-US" u="sng" dirty="0">
                <a:solidFill>
                  <a:srgbClr val="FF0000"/>
                </a:solidFill>
                <a:effectLst>
                  <a:glow rad="127000">
                    <a:schemeClr val="bg1"/>
                  </a:glow>
                  <a:outerShdw blurRad="38100" dist="38100" dir="2700000" algn="tl">
                    <a:srgbClr val="000000">
                      <a:alpha val="43137"/>
                    </a:srgbClr>
                  </a:outerShdw>
                </a:effectLst>
              </a:rPr>
              <a:t>Love</a:t>
            </a:r>
            <a:r>
              <a:rPr lang="en-US" u="sng" dirty="0">
                <a:effectLst>
                  <a:glow rad="127000">
                    <a:schemeClr val="bg1">
                      <a:alpha val="0"/>
                    </a:schemeClr>
                  </a:glow>
                  <a:outerShdw blurRad="38100" dist="38100" dir="2700000" algn="tl">
                    <a:srgbClr val="000000">
                      <a:alpha val="43137"/>
                    </a:srgbClr>
                  </a:outerShdw>
                </a:effectLst>
              </a:rPr>
              <a:t>!</a:t>
            </a:r>
            <a:endParaRPr lang="en-US" dirty="0">
              <a:effectLst>
                <a:glow rad="127000">
                  <a:schemeClr val="bg1">
                    <a:alpha val="0"/>
                  </a:schemeClr>
                </a:glow>
                <a:outerShdw blurRad="38100" dist="38100" dir="2700000" algn="tl">
                  <a:srgbClr val="000000">
                    <a:alpha val="43137"/>
                  </a:srgbClr>
                </a:outerShdw>
              </a:effectLst>
            </a:endParaRPr>
          </a:p>
        </p:txBody>
      </p:sp>
      <p:sp>
        <p:nvSpPr>
          <p:cNvPr id="3" name="Content Placeholder 2"/>
          <p:cNvSpPr>
            <a:spLocks noGrp="1"/>
          </p:cNvSpPr>
          <p:nvPr>
            <p:ph idx="1"/>
          </p:nvPr>
        </p:nvSpPr>
        <p:spPr>
          <a:xfrm>
            <a:off x="609600" y="2245659"/>
            <a:ext cx="5589494" cy="3880510"/>
          </a:xfrm>
        </p:spPr>
        <p:txBody>
          <a:bodyPr/>
          <a:lstStyle/>
          <a:p>
            <a:r>
              <a:rPr lang="en-US" baseline="30000" dirty="0"/>
              <a:t>14</a:t>
            </a:r>
            <a:r>
              <a:rPr lang="en-US" dirty="0"/>
              <a:t> The entire law is summed up in a single command: "</a:t>
            </a:r>
            <a:r>
              <a:rPr lang="en-US" dirty="0">
                <a:effectLst>
                  <a:glow rad="127000">
                    <a:srgbClr val="FF0000"/>
                  </a:glow>
                  <a:outerShdw blurRad="38100" dist="38100" dir="2700000" algn="tl">
                    <a:srgbClr val="000000">
                      <a:alpha val="43137"/>
                    </a:srgbClr>
                  </a:outerShdw>
                </a:effectLst>
              </a:rPr>
              <a:t>Love</a:t>
            </a:r>
            <a:r>
              <a:rPr lang="en-US" dirty="0"/>
              <a:t> your neighbor as yourself." </a:t>
            </a:r>
            <a:br>
              <a:rPr lang="en-US" dirty="0"/>
            </a:br>
            <a:r>
              <a:rPr lang="en-US" dirty="0"/>
              <a:t>(Gal 5:13-14)</a:t>
            </a:r>
          </a:p>
        </p:txBody>
      </p:sp>
      <p:pic>
        <p:nvPicPr>
          <p:cNvPr id="4" name="Picture 2"/>
          <p:cNvPicPr>
            <a:picLocks noChangeAspect="1" noChangeArrowheads="1"/>
          </p:cNvPicPr>
          <p:nvPr/>
        </p:nvPicPr>
        <p:blipFill>
          <a:blip r:embed="rId4" cstate="print"/>
          <a:srcRect/>
          <a:stretch>
            <a:fillRect/>
          </a:stretch>
        </p:blipFill>
        <p:spPr bwMode="auto">
          <a:xfrm>
            <a:off x="6430914" y="1864812"/>
            <a:ext cx="3848100" cy="3590925"/>
          </a:xfrm>
          <a:prstGeom prst="rect">
            <a:avLst/>
          </a:prstGeom>
          <a:noFill/>
          <a:ln w="9525">
            <a:noFill/>
            <a:miter lim="800000"/>
            <a:headEnd/>
            <a:tailEnd/>
          </a:ln>
          <a:effectLst/>
        </p:spPr>
      </p:pic>
    </p:spTree>
  </p:cSld>
  <p:clrMapOvr>
    <a:masterClrMapping/>
  </p:clrMapOvr>
  <p:transition>
    <p:zoom/>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8619</TotalTime>
  <Words>3921</Words>
  <Application>Microsoft Office PowerPoint</Application>
  <PresentationFormat>Widescreen</PresentationFormat>
  <Paragraphs>303</Paragraphs>
  <Slides>74</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74</vt:i4>
      </vt:variant>
    </vt:vector>
  </HeadingPairs>
  <TitlesOfParts>
    <vt:vector size="82" baseType="lpstr">
      <vt:lpstr>Arial</vt:lpstr>
      <vt:lpstr>Arial Black</vt:lpstr>
      <vt:lpstr>Arial Narrow</vt:lpstr>
      <vt:lpstr>Arial Rounded MT Bold</vt:lpstr>
      <vt:lpstr>Calibri</vt:lpstr>
      <vt:lpstr>Capture it</vt:lpstr>
      <vt:lpstr>Symbol</vt:lpstr>
      <vt:lpstr>Office Theme</vt:lpstr>
      <vt:lpstr>PowerPoint Presentation</vt:lpstr>
      <vt:lpstr>We left off last week with</vt:lpstr>
      <vt:lpstr>We left off last week with</vt:lpstr>
      <vt:lpstr>We pick up </vt:lpstr>
      <vt:lpstr>WE ARE FREE ...</vt:lpstr>
      <vt:lpstr>WE ARE FREE ...</vt:lpstr>
      <vt:lpstr>WE ARE FREE ...</vt:lpstr>
      <vt:lpstr>WE ARE FREE ...</vt:lpstr>
      <vt:lpstr>I. The Spirit enables us to Fulfill the Law of Love!</vt:lpstr>
      <vt:lpstr>I. The Spirit enables us to Fulfill the Law of Love!</vt:lpstr>
      <vt:lpstr>Pt:  If you are saved you have...</vt:lpstr>
      <vt:lpstr>Pt:  If you are saved you have...</vt:lpstr>
      <vt:lpstr>Pt:  If you are saved you have...</vt:lpstr>
      <vt:lpstr>Pt:  If you are saved you have...</vt:lpstr>
      <vt:lpstr>The flip-side is...</vt:lpstr>
      <vt:lpstr>The flip-side is...</vt:lpstr>
      <vt:lpstr>II. The Spirit  enables us to Overcome the Sinful Nature</vt:lpstr>
      <vt:lpstr>II. The Spirit  enables us to Overcome the Sinful Nature</vt:lpstr>
      <vt:lpstr>II. The Spirit  enables us to Overcome the Sinful Nature</vt:lpstr>
      <vt:lpstr>II. The Spirit  enables us to Overcome the Sinful Nature</vt:lpstr>
      <vt:lpstr>II. The Spirit  enables us to Overcome the Sinful Nature</vt:lpstr>
      <vt:lpstr>II. The Spirit  enables us to Overcome the Sinful Nature</vt:lpstr>
      <vt:lpstr>II. The Spirit  enables us to Overcome the Sinful Nature</vt:lpstr>
      <vt:lpstr>II. The Spirit  enables us to Overcome the Sinful Nature </vt:lpstr>
      <vt:lpstr>II. The Spirit  enables us to Overcome the Sinful Nature </vt:lpstr>
      <vt:lpstr>The Acts of the Sinful Nature</vt:lpstr>
      <vt:lpstr>The Acts of the Sinful Nature</vt:lpstr>
      <vt:lpstr>The Acts of the Sinful Nature</vt:lpstr>
      <vt:lpstr>The Acts of the Sinful Nature</vt:lpstr>
      <vt:lpstr>The Acts of the Sinful Nature</vt:lpstr>
      <vt:lpstr>The Acts of the Sinful Nature</vt:lpstr>
      <vt:lpstr>The Acts of the Sinful Nature</vt:lpstr>
      <vt:lpstr>The Acts of the Sinful Nature</vt:lpstr>
      <vt:lpstr>The Acts of the Sinful Nature</vt:lpstr>
      <vt:lpstr>The Acts of the Sinful Nature</vt:lpstr>
      <vt:lpstr>The Acts of the Sinful Nature</vt:lpstr>
      <vt:lpstr>The Acts of the Sinful Nature</vt:lpstr>
      <vt:lpstr>The Acts of the Sinful Nature</vt:lpstr>
      <vt:lpstr>The Acts of the Sinful Nature</vt:lpstr>
      <vt:lpstr>The Acts of the Sinful Nature</vt:lpstr>
      <vt:lpstr>The Acts of the Sinful Nature</vt:lpstr>
      <vt:lpstr>The Acts of the Sinful Nature</vt:lpstr>
      <vt:lpstr>The Acts of the Sinful Nature</vt:lpstr>
      <vt:lpstr>The Acts of the Sinful Nature</vt:lpstr>
      <vt:lpstr>The Acts of the Sinful Nature</vt:lpstr>
      <vt:lpstr>The Acts of the Sinful Nature</vt:lpstr>
      <vt:lpstr>III. The Spirit enables us to Produce Spiritual Fruit</vt:lpstr>
      <vt:lpstr>Key word = “But” </vt:lpstr>
      <vt:lpstr>Key word = “But” </vt:lpstr>
      <vt:lpstr>Watch out for FAKE FRUIT</vt:lpstr>
      <vt:lpstr>Look for REAL FRUIT</vt:lpstr>
      <vt:lpstr>III. The Spirit enables us to Produce Spiritual Fruit</vt:lpstr>
      <vt:lpstr>III. The Spirit enables us to Produce Spiritual Fruit</vt:lpstr>
      <vt:lpstr>III. The Spirit enables us to Produce Spiritual Fruit</vt:lpstr>
      <vt:lpstr>III. The Spirit enables us to Produce Spiritual Fruit</vt:lpstr>
      <vt:lpstr>III. The Spirit enables us to Produce Spiritual Fruit</vt:lpstr>
      <vt:lpstr>Why this is all true.</vt:lpstr>
      <vt:lpstr>The REASON for Fruit</vt:lpstr>
      <vt:lpstr>The REASON for Fruit</vt:lpstr>
      <vt:lpstr>The REASON for Fruit</vt:lpstr>
      <vt:lpstr>The REASON for Fruit</vt:lpstr>
      <vt:lpstr>The REASON for Fruit</vt:lpstr>
      <vt:lpstr>The REASON for Fruit</vt:lpstr>
      <vt:lpstr>The REASON for Fruit</vt:lpstr>
      <vt:lpstr>The REASON for Fruit</vt:lpstr>
      <vt:lpstr>Final Admonition</vt:lpstr>
      <vt:lpstr>Let’s Sum It Up</vt:lpstr>
      <vt:lpstr>Let’s Sum It Up</vt:lpstr>
      <vt:lpstr>Let’s Sum It Up</vt:lpstr>
      <vt:lpstr>Let’s Sum It Up</vt:lpstr>
      <vt:lpstr>Let’s Sum It Up</vt:lpstr>
      <vt:lpstr>Let’s Sum It Up</vt:lpstr>
      <vt:lpstr>Let’s Sum It Up</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DennisH</dc:creator>
  <cp:lastModifiedBy>Dennis Henderson</cp:lastModifiedBy>
  <cp:revision>938</cp:revision>
  <dcterms:created xsi:type="dcterms:W3CDTF">2013-01-17T17:35:44Z</dcterms:created>
  <dcterms:modified xsi:type="dcterms:W3CDTF">2021-05-19T15:02:09Z</dcterms:modified>
</cp:coreProperties>
</file>