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64" r:id="rId2"/>
    <p:sldId id="1003" r:id="rId3"/>
    <p:sldId id="1009" r:id="rId4"/>
    <p:sldId id="1008" r:id="rId5"/>
    <p:sldId id="1010" r:id="rId6"/>
    <p:sldId id="1027" r:id="rId7"/>
    <p:sldId id="1011" r:id="rId8"/>
    <p:sldId id="1005" r:id="rId9"/>
    <p:sldId id="1012" r:id="rId10"/>
    <p:sldId id="1019" r:id="rId11"/>
    <p:sldId id="1013" r:id="rId12"/>
    <p:sldId id="1017" r:id="rId13"/>
    <p:sldId id="1014" r:id="rId14"/>
    <p:sldId id="1028" r:id="rId15"/>
    <p:sldId id="1006" r:id="rId16"/>
    <p:sldId id="1018" r:id="rId17"/>
    <p:sldId id="1029" r:id="rId18"/>
    <p:sldId id="971" r:id="rId19"/>
    <p:sldId id="972" r:id="rId20"/>
    <p:sldId id="1002" r:id="rId21"/>
    <p:sldId id="981" r:id="rId22"/>
    <p:sldId id="974" r:id="rId23"/>
    <p:sldId id="982" r:id="rId24"/>
    <p:sldId id="975" r:id="rId25"/>
    <p:sldId id="976" r:id="rId26"/>
    <p:sldId id="1015" r:id="rId27"/>
    <p:sldId id="986" r:id="rId28"/>
    <p:sldId id="1030" r:id="rId29"/>
    <p:sldId id="1044" r:id="rId30"/>
    <p:sldId id="987" r:id="rId31"/>
    <p:sldId id="988" r:id="rId32"/>
    <p:sldId id="969" r:id="rId33"/>
    <p:sldId id="1031" r:id="rId34"/>
    <p:sldId id="1032" r:id="rId35"/>
    <p:sldId id="1033" r:id="rId36"/>
    <p:sldId id="1034" r:id="rId37"/>
    <p:sldId id="1035" r:id="rId38"/>
    <p:sldId id="1036" r:id="rId39"/>
    <p:sldId id="985" r:id="rId40"/>
    <p:sldId id="996" r:id="rId41"/>
    <p:sldId id="1037" r:id="rId42"/>
    <p:sldId id="997" r:id="rId43"/>
    <p:sldId id="1038" r:id="rId44"/>
    <p:sldId id="998" r:id="rId45"/>
    <p:sldId id="1039" r:id="rId46"/>
    <p:sldId id="999" r:id="rId47"/>
    <p:sldId id="1040" r:id="rId48"/>
    <p:sldId id="1000" r:id="rId49"/>
    <p:sldId id="1041" r:id="rId50"/>
    <p:sldId id="970" r:id="rId51"/>
    <p:sldId id="1001" r:id="rId52"/>
    <p:sldId id="977" r:id="rId53"/>
    <p:sldId id="1025" r:id="rId54"/>
    <p:sldId id="978" r:id="rId55"/>
    <p:sldId id="1042" r:id="rId56"/>
    <p:sldId id="979" r:id="rId57"/>
    <p:sldId id="1043" r:id="rId58"/>
    <p:sldId id="1016" r:id="rId59"/>
    <p:sldId id="1020" r:id="rId60"/>
    <p:sldId id="1021" r:id="rId61"/>
    <p:sldId id="1022" r:id="rId62"/>
    <p:sldId id="1024" r:id="rId63"/>
    <p:sldId id="725" r:id="rId64"/>
  </p:sldIdLst>
  <p:sldSz cx="12192000" cy="6858000"/>
  <p:notesSz cx="7010400" cy="92964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2" userDrawn="1">
          <p15:clr>
            <a:srgbClr val="A4A3A4"/>
          </p15:clr>
        </p15:guide>
        <p15:guide id="2" pos="38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538D"/>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70477" autoAdjust="0"/>
  </p:normalViewPr>
  <p:slideViewPr>
    <p:cSldViewPr snapToGrid="0" showGuides="1">
      <p:cViewPr varScale="1">
        <p:scale>
          <a:sx n="57" d="100"/>
          <a:sy n="57" d="100"/>
        </p:scale>
        <p:origin x="1325" y="48"/>
      </p:cViewPr>
      <p:guideLst>
        <p:guide orient="horz" pos="2192"/>
        <p:guide pos="3819"/>
      </p:guideLst>
    </p:cSldViewPr>
  </p:slideViewPr>
  <p:notesTextViewPr>
    <p:cViewPr>
      <p:scale>
        <a:sx n="100" d="100"/>
        <a:sy n="100" d="100"/>
      </p:scale>
      <p:origin x="0" y="-4603"/>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3614426658"/>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4"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r>
              <a:rPr lang="en-US" baseline="0" dirty="0"/>
              <a:t>Jesus is the Truth (John 14:6) When you wander away from the Lord you lose your joy!  Even David learned this in the OT.  After his sin with Bathsheba he wrote, “Restore the joy of my salvation.”  </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1743869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 = FREE = from http://commons.wikimedia.org/wiki/File:Abraham_Friend_of_God.jpg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21971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 </a:t>
            </a:r>
            <a:r>
              <a:rPr lang="en-US" dirty="0" err="1"/>
              <a:t>Sarai</a:t>
            </a:r>
            <a:r>
              <a:rPr lang="en-US" dirty="0"/>
              <a:t> and Hagar</a:t>
            </a:r>
            <a:r>
              <a:rPr lang="en-US" baseline="0" dirty="0"/>
              <a:t> = FREE = from http://commons.wikimedia.org/wiki/File:Adriaen_van_der_Werff_007.jpg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1758615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 </a:t>
            </a:r>
            <a:r>
              <a:rPr lang="en-US" dirty="0" err="1"/>
              <a:t>Sarai</a:t>
            </a:r>
            <a:r>
              <a:rPr lang="en-US" dirty="0"/>
              <a:t> and Hagar</a:t>
            </a:r>
            <a:r>
              <a:rPr lang="en-US" baseline="0" dirty="0"/>
              <a:t> = FREE = from http://commons.wikimedia.org/wiki/File:Adriaen_van_der_Werff_007.jpg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136201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Pregnant woman = FREE = http://upload.wikimedia.org/wikipedia/commons/8/86/Silhouette_or_a_pregnant_woman_and_her_partner-14Aug2011.jpg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21</a:t>
            </a:fld>
            <a:endParaRPr lang="en-US"/>
          </a:p>
        </p:txBody>
      </p:sp>
    </p:spTree>
    <p:extLst>
      <p:ext uri="{BB962C8B-B14F-4D97-AF65-F5344CB8AC3E}">
        <p14:creationId xmlns:p14="http://schemas.microsoft.com/office/powerpoint/2010/main" val="177713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 and Isaac = For PERSONAL AND NON-COMMERCIAL</a:t>
            </a:r>
            <a:r>
              <a:rPr lang="en-US" baseline="0" dirty="0"/>
              <a:t> USE ONLY.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24</a:t>
            </a:fld>
            <a:endParaRPr lang="en-US"/>
          </a:p>
        </p:txBody>
      </p:sp>
    </p:spTree>
    <p:extLst>
      <p:ext uri="{BB962C8B-B14F-4D97-AF65-F5344CB8AC3E}">
        <p14:creationId xmlns:p14="http://schemas.microsoft.com/office/powerpoint/2010/main" val="3935877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Handshake = FREE = </a:t>
            </a:r>
            <a:r>
              <a:rPr lang="en-US"/>
              <a:t>from https://pixabay.com/en/shaking-hands-handshake-hands-3098690/</a:t>
            </a:r>
            <a:endParaRPr lang="en-US" dirty="0"/>
          </a:p>
          <a:p>
            <a:r>
              <a:rPr lang="en-US" dirty="0"/>
              <a:t>Puppet = FREE = from http://www.rgbstock.com/photo/mBGiwTo/puppet</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40</a:t>
            </a:fld>
            <a:endParaRPr lang="en-US"/>
          </a:p>
        </p:txBody>
      </p:sp>
    </p:spTree>
    <p:extLst>
      <p:ext uri="{BB962C8B-B14F-4D97-AF65-F5344CB8AC3E}">
        <p14:creationId xmlns:p14="http://schemas.microsoft.com/office/powerpoint/2010/main" val="4052767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Handshake = FREE = </a:t>
            </a:r>
            <a:r>
              <a:rPr lang="en-US"/>
              <a:t>from https://pixabay.com/en/shaking-hands-handshake-hands-3098690/</a:t>
            </a:r>
            <a:endParaRPr lang="en-US" dirty="0"/>
          </a:p>
          <a:p>
            <a:r>
              <a:rPr lang="en-US" dirty="0"/>
              <a:t>Puppet = FREE = from http://www.rgbstock.com/photo/mBGiwTo/puppet</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41</a:t>
            </a:fld>
            <a:endParaRPr lang="en-US"/>
          </a:p>
        </p:txBody>
      </p:sp>
    </p:spTree>
    <p:extLst>
      <p:ext uri="{BB962C8B-B14F-4D97-AF65-F5344CB8AC3E}">
        <p14:creationId xmlns:p14="http://schemas.microsoft.com/office/powerpoint/2010/main" val="2588327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Laughter = FREE = from http://commons.wikimedia.org/wiki/File:Laugh_Out_Loud.jpg</a:t>
            </a:r>
          </a:p>
          <a:p>
            <a:endParaRPr lang="en-US" dirty="0"/>
          </a:p>
          <a:p>
            <a:r>
              <a:rPr lang="en-US" dirty="0"/>
              <a:t>Shackle</a:t>
            </a:r>
            <a:r>
              <a:rPr lang="en-US" baseline="0" dirty="0"/>
              <a:t> = FREE = from http://commons.wikimedia.org/wiki/File:Set_of_shackles,_late_18th_century_from_Tamale,_Ghana,_International_Slavery_Museum,_Liverpool_%281%29.JPG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44</a:t>
            </a:fld>
            <a:endParaRPr lang="en-US"/>
          </a:p>
        </p:txBody>
      </p:sp>
    </p:spTree>
    <p:extLst>
      <p:ext uri="{BB962C8B-B14F-4D97-AF65-F5344CB8AC3E}">
        <p14:creationId xmlns:p14="http://schemas.microsoft.com/office/powerpoint/2010/main" val="3237892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Laughter = FREE = from http://commons.wikimedia.org/wiki/File:Laugh_Out_Loud.jpg</a:t>
            </a:r>
          </a:p>
          <a:p>
            <a:endParaRPr lang="en-US" dirty="0"/>
          </a:p>
          <a:p>
            <a:r>
              <a:rPr lang="en-US" dirty="0"/>
              <a:t>Shackle</a:t>
            </a:r>
            <a:r>
              <a:rPr lang="en-US" baseline="0" dirty="0"/>
              <a:t> = FREE = from http://commons.wikimedia.org/wiki/File:Set_of_shackles,_late_18th_century_from_Tamale,_Ghana,_International_Slavery_Museum,_Liverpool_%281%29.JPG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45</a:t>
            </a:fld>
            <a:endParaRPr lang="en-US"/>
          </a:p>
        </p:txBody>
      </p:sp>
    </p:spTree>
    <p:extLst>
      <p:ext uri="{BB962C8B-B14F-4D97-AF65-F5344CB8AC3E}">
        <p14:creationId xmlns:p14="http://schemas.microsoft.com/office/powerpoint/2010/main" val="425708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Pacifier = FREE = from http://www.rgbstock.com/download/xymonau/dKTmot.jpg</a:t>
            </a:r>
          </a:p>
          <a:p>
            <a:endParaRPr lang="en-US" dirty="0"/>
          </a:p>
          <a:p>
            <a:r>
              <a:rPr lang="en-US" dirty="0"/>
              <a:t>Exit = FREE = from http://commons.wikimedia.org/wiki/File:Metal_exit_sign_with_green_text_and_permanent_directional_arrow.JPG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46</a:t>
            </a:fld>
            <a:endParaRPr lang="en-US"/>
          </a:p>
        </p:txBody>
      </p:sp>
    </p:spTree>
    <p:extLst>
      <p:ext uri="{BB962C8B-B14F-4D97-AF65-F5344CB8AC3E}">
        <p14:creationId xmlns:p14="http://schemas.microsoft.com/office/powerpoint/2010/main" val="6463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3579170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Pacifier = FREE = from http://www.rgbstock.com/download/xymonau/dKTmot.jpg</a:t>
            </a:r>
          </a:p>
          <a:p>
            <a:endParaRPr lang="en-US" dirty="0"/>
          </a:p>
          <a:p>
            <a:r>
              <a:rPr lang="en-US" dirty="0"/>
              <a:t>Exit = FREE = from http://commons.wikimedia.org/wiki/File:Metal_exit_sign_with_green_text_and_permanent_directional_arrow.JPG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47</a:t>
            </a:fld>
            <a:endParaRPr lang="en-US"/>
          </a:p>
        </p:txBody>
      </p:sp>
    </p:spTree>
    <p:extLst>
      <p:ext uri="{BB962C8B-B14F-4D97-AF65-F5344CB8AC3E}">
        <p14:creationId xmlns:p14="http://schemas.microsoft.com/office/powerpoint/2010/main" val="2026974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Whipped = FREE = from http://commons.wikimedia.org/wiki/File:Carnival_002_4677.JPG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48</a:t>
            </a:fld>
            <a:endParaRPr lang="en-US"/>
          </a:p>
        </p:txBody>
      </p:sp>
    </p:spTree>
    <p:extLst>
      <p:ext uri="{BB962C8B-B14F-4D97-AF65-F5344CB8AC3E}">
        <p14:creationId xmlns:p14="http://schemas.microsoft.com/office/powerpoint/2010/main" val="442670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Whipped = FREE = from http://commons.wikimedia.org/wiki/File:Carnival_002_4677.JPG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49</a:t>
            </a:fld>
            <a:endParaRPr lang="en-US"/>
          </a:p>
        </p:txBody>
      </p:sp>
    </p:spTree>
    <p:extLst>
      <p:ext uri="{BB962C8B-B14F-4D97-AF65-F5344CB8AC3E}">
        <p14:creationId xmlns:p14="http://schemas.microsoft.com/office/powerpoint/2010/main" val="967518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Open Bible = FREE  = from http://www.rgbstock.com/download/alexbruda/mEeoKBi.jpg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50</a:t>
            </a:fld>
            <a:endParaRPr lang="en-US"/>
          </a:p>
        </p:txBody>
      </p:sp>
    </p:spTree>
    <p:extLst>
      <p:ext uri="{BB962C8B-B14F-4D97-AF65-F5344CB8AC3E}">
        <p14:creationId xmlns:p14="http://schemas.microsoft.com/office/powerpoint/2010/main" val="961741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U-Turn sign</a:t>
            </a:r>
            <a:r>
              <a:rPr lang="en-US" baseline="0" dirty="0"/>
              <a:t> = FREE = from http://commons.wikimedia.org/wiki/File:MUTCD_R3-4.svg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52</a:t>
            </a:fld>
            <a:endParaRPr lang="en-US"/>
          </a:p>
        </p:txBody>
      </p:sp>
    </p:spTree>
    <p:extLst>
      <p:ext uri="{BB962C8B-B14F-4D97-AF65-F5344CB8AC3E}">
        <p14:creationId xmlns:p14="http://schemas.microsoft.com/office/powerpoint/2010/main" val="1326089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U-Turn sign</a:t>
            </a:r>
            <a:r>
              <a:rPr lang="en-US" baseline="0" dirty="0"/>
              <a:t> = FREE = from http://commons.wikimedia.org/wiki/File:MUTCD_R3-4.svg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53</a:t>
            </a:fld>
            <a:endParaRPr lang="en-US"/>
          </a:p>
        </p:txBody>
      </p:sp>
    </p:spTree>
    <p:extLst>
      <p:ext uri="{BB962C8B-B14F-4D97-AF65-F5344CB8AC3E}">
        <p14:creationId xmlns:p14="http://schemas.microsoft.com/office/powerpoint/2010/main" val="410173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Merge sign = FREE = from http://pixabay.com/en/sign-signs-traffic-road-street-39400/</a:t>
            </a:r>
          </a:p>
        </p:txBody>
      </p:sp>
      <p:sp>
        <p:nvSpPr>
          <p:cNvPr id="4" name="Slide Number Placeholder 3"/>
          <p:cNvSpPr>
            <a:spLocks noGrp="1"/>
          </p:cNvSpPr>
          <p:nvPr>
            <p:ph type="sldNum" sz="quarter" idx="10"/>
          </p:nvPr>
        </p:nvSpPr>
        <p:spPr/>
        <p:txBody>
          <a:bodyPr/>
          <a:lstStyle/>
          <a:p>
            <a:fld id="{01F21821-6ADB-46B2-998B-99A9C463A7C1}" type="slidenum">
              <a:rPr lang="en-US" smtClean="0"/>
              <a:pPr/>
              <a:t>54</a:t>
            </a:fld>
            <a:endParaRPr lang="en-US"/>
          </a:p>
        </p:txBody>
      </p:sp>
    </p:spTree>
    <p:extLst>
      <p:ext uri="{BB962C8B-B14F-4D97-AF65-F5344CB8AC3E}">
        <p14:creationId xmlns:p14="http://schemas.microsoft.com/office/powerpoint/2010/main" val="1993360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Merge sign = FREE = from http://pixabay.com/en/sign-signs-traffic-road-street-39400/</a:t>
            </a:r>
          </a:p>
        </p:txBody>
      </p:sp>
      <p:sp>
        <p:nvSpPr>
          <p:cNvPr id="4" name="Slide Number Placeholder 3"/>
          <p:cNvSpPr>
            <a:spLocks noGrp="1"/>
          </p:cNvSpPr>
          <p:nvPr>
            <p:ph type="sldNum" sz="quarter" idx="10"/>
          </p:nvPr>
        </p:nvSpPr>
        <p:spPr/>
        <p:txBody>
          <a:bodyPr/>
          <a:lstStyle/>
          <a:p>
            <a:fld id="{01F21821-6ADB-46B2-998B-99A9C463A7C1}" type="slidenum">
              <a:rPr lang="en-US" smtClean="0"/>
              <a:pPr/>
              <a:t>55</a:t>
            </a:fld>
            <a:endParaRPr lang="en-US"/>
          </a:p>
        </p:txBody>
      </p:sp>
    </p:spTree>
    <p:extLst>
      <p:ext uri="{BB962C8B-B14F-4D97-AF65-F5344CB8AC3E}">
        <p14:creationId xmlns:p14="http://schemas.microsoft.com/office/powerpoint/2010/main" val="140669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https://commons.wikimedia.org/wiki/File:A_selection_of_glass_eyes_from_an_opticians_glas_eye_case._Wellcome_L0036581.jpg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7</a:t>
            </a:fld>
            <a:endParaRPr lang="en-US"/>
          </a:p>
        </p:txBody>
      </p:sp>
    </p:spTree>
    <p:extLst>
      <p:ext uri="{BB962C8B-B14F-4D97-AF65-F5344CB8AC3E}">
        <p14:creationId xmlns:p14="http://schemas.microsoft.com/office/powerpoint/2010/main" val="164048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 FREE = https://pxhere.com/en/photo/1349206</a:t>
            </a:r>
          </a:p>
        </p:txBody>
      </p:sp>
      <p:sp>
        <p:nvSpPr>
          <p:cNvPr id="4" name="Slide Number Placeholder 3"/>
          <p:cNvSpPr>
            <a:spLocks noGrp="1"/>
          </p:cNvSpPr>
          <p:nvPr>
            <p:ph type="sldNum" sz="quarter" idx="10"/>
          </p:nvPr>
        </p:nvSpPr>
        <p:spPr/>
        <p:txBody>
          <a:bodyPr/>
          <a:lstStyle/>
          <a:p>
            <a:fld id="{01F21821-6ADB-46B2-998B-99A9C463A7C1}" type="slidenum">
              <a:rPr lang="en-US" smtClean="0"/>
              <a:pPr/>
              <a:t>8</a:t>
            </a:fld>
            <a:endParaRPr lang="en-US"/>
          </a:p>
        </p:txBody>
      </p:sp>
    </p:spTree>
    <p:extLst>
      <p:ext uri="{BB962C8B-B14F-4D97-AF65-F5344CB8AC3E}">
        <p14:creationId xmlns:p14="http://schemas.microsoft.com/office/powerpoint/2010/main" val="37055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 https://pixabay.com/en/disapprove-bad-down-rate-rated-149251/</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425515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Rejection= FREE =https://pixabay.com/en/non-smoking-cigarette-box-cigarettes-2383236/</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17851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Pregnant = FREE = https://pixabay.com/en/pregnant-maternity-pregnancy-woman-830685/</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1111954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 </a:t>
            </a:r>
            <a:r>
              <a:rPr lang="en-US" baseline="0" dirty="0"/>
              <a:t>FREE = https://pixabay.com/en/freedom-sky-hands-handcuffs-clouds-1886402/</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95319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Eyes = free = https://pixabay.com/en/man-singer-musician-portrait-67467/</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366133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4"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8"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8" y="2906716"/>
            <a:ext cx="10363200" cy="1500188"/>
          </a:xfrm>
        </p:spPr>
        <p:txBody>
          <a:bodyPr anchor="b"/>
          <a:lstStyle>
            <a:lvl1pPr marL="0" indent="0">
              <a:buNone/>
              <a:defRPr sz="2000">
                <a:solidFill>
                  <a:schemeClr val="tx1">
                    <a:tint val="75000"/>
                  </a:schemeClr>
                </a:solidFill>
              </a:defRPr>
            </a:lvl1pPr>
            <a:lvl2pPr marL="457184"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6"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5"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8"/>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8"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8" cy="4691064"/>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4"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36" tIns="45720" rIns="91436"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6"/>
          </a:xfrm>
          <a:prstGeom prst="rect">
            <a:avLst/>
          </a:prstGeom>
        </p:spPr>
        <p:txBody>
          <a:bodyPr vert="horz" lIns="91436" tIns="45720" rIns="91436"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4"/>
          </a:xfrm>
          <a:prstGeom prst="rect">
            <a:avLst/>
          </a:prstGeom>
        </p:spPr>
        <p:txBody>
          <a:bodyPr vert="horz" lIns="91436" tIns="45720" rIns="91436" bIns="45720"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4"/>
            <a:ext cx="3860800" cy="365124"/>
          </a:xfrm>
          <a:prstGeom prst="rect">
            <a:avLst/>
          </a:prstGeom>
        </p:spPr>
        <p:txBody>
          <a:bodyPr vert="horz" lIns="91436" tIns="45720" rIns="91436"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4"/>
          </a:xfrm>
          <a:prstGeom prst="rect">
            <a:avLst/>
          </a:prstGeom>
        </p:spPr>
        <p:txBody>
          <a:bodyPr vert="horz" lIns="91436" tIns="45720" rIns="91436" bIns="45720"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4"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8" indent="-342888" algn="l" defTabSz="91436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2" indent="-285738" algn="l" defTabSz="91436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6" indent="-228592" algn="l" defTabSz="91436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2" algn="l" defTabSz="91436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20" indent="-228592" algn="l" defTabSz="91436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00"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292435" y="4384432"/>
            <a:ext cx="5112328" cy="1132132"/>
          </a:xfrm>
          <a:prstGeom prst="rect">
            <a:avLst/>
          </a:prstGeom>
        </p:spPr>
        <p:txBody>
          <a:bodyPr vert="horz" lIns="91436" tIns="45720" rIns="91436" bIns="45720" rtlCol="0">
            <a:noAutofit/>
          </a:bodyPr>
          <a:lstStyle/>
          <a:p>
            <a:pPr algn="ctr">
              <a:spcBef>
                <a:spcPct val="20000"/>
              </a:spcBef>
              <a:defRPr/>
            </a:pPr>
            <a:r>
              <a:rPr lang="en-US" sz="9600" b="1" dirty="0">
                <a:solidFill>
                  <a:schemeClr val="bg1"/>
                </a:solidFill>
                <a:effectLst>
                  <a:outerShdw blurRad="38100" dist="38100" dir="2700000" algn="tl">
                    <a:srgbClr val="000000">
                      <a:alpha val="43137"/>
                    </a:srgbClr>
                  </a:outerShdw>
                </a:effectLst>
                <a:latin typeface="Arial Narrow" pitchFamily="34" charset="0"/>
              </a:rPr>
              <a:t>Joy!</a:t>
            </a:r>
          </a:p>
        </p:txBody>
      </p:sp>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02560"/>
            <a:ext cx="12192000" cy="4155440"/>
          </a:xfrm>
          <a:prstGeom prst="rect">
            <a:avLst/>
          </a:prstGeom>
        </p:spPr>
      </p:pic>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TRUTH</a:t>
            </a:r>
            <a:r>
              <a:rPr lang="en-US" dirty="0">
                <a:effectLst>
                  <a:glow rad="127000">
                    <a:srgbClr val="FF0000"/>
                  </a:glow>
                  <a:outerShdw blurRad="38100" dist="38100" dir="2700000" algn="tl">
                    <a:srgbClr val="000000">
                      <a:alpha val="43137"/>
                    </a:srgbClr>
                  </a:outerShdw>
                </a:effectLst>
              </a:rPr>
              <a:t> </a:t>
            </a:r>
            <a:r>
              <a:rPr lang="en-US" dirty="0"/>
              <a:t>4:16-20</a:t>
            </a:r>
          </a:p>
        </p:txBody>
      </p:sp>
      <p:sp>
        <p:nvSpPr>
          <p:cNvPr id="3" name="Content Placeholder 2"/>
          <p:cNvSpPr>
            <a:spLocks noGrp="1"/>
          </p:cNvSpPr>
          <p:nvPr>
            <p:ph idx="1"/>
          </p:nvPr>
        </p:nvSpPr>
        <p:spPr>
          <a:xfrm>
            <a:off x="609600" y="1600203"/>
            <a:ext cx="7495309" cy="4525966"/>
          </a:xfrm>
        </p:spPr>
        <p:txBody>
          <a:bodyPr/>
          <a:lstStyle/>
          <a:p>
            <a:pPr marL="0" indent="0"/>
            <a:r>
              <a:rPr lang="en-US" baseline="30000" dirty="0"/>
              <a:t>16</a:t>
            </a:r>
            <a:r>
              <a:rPr lang="en-US" dirty="0"/>
              <a:t> Have I now become your enemy by </a:t>
            </a:r>
            <a:r>
              <a:rPr lang="en-US" dirty="0">
                <a:effectLst>
                  <a:glow rad="127000">
                    <a:srgbClr val="FF0000"/>
                  </a:glow>
                  <a:outerShdw blurRad="38100" dist="38100" dir="2700000" algn="tl">
                    <a:srgbClr val="000000">
                      <a:alpha val="43137"/>
                    </a:srgbClr>
                  </a:outerShdw>
                </a:effectLst>
              </a:rPr>
              <a:t>telling you the truth</a:t>
            </a:r>
            <a:r>
              <a:rPr lang="en-US" dirty="0"/>
              <a:t>?  </a:t>
            </a:r>
          </a:p>
          <a:p>
            <a:pPr marL="0" indent="0"/>
            <a:r>
              <a:rPr lang="en-US" sz="5400" dirty="0"/>
              <a:t>So What Had Happened? </a:t>
            </a:r>
          </a:p>
        </p:txBody>
      </p:sp>
    </p:spTree>
    <p:extLst>
      <p:ext uri="{BB962C8B-B14F-4D97-AF65-F5344CB8AC3E}">
        <p14:creationId xmlns:p14="http://schemas.microsoft.com/office/powerpoint/2010/main" val="97262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TRUTH</a:t>
            </a:r>
            <a:r>
              <a:rPr lang="en-US" dirty="0">
                <a:effectLst>
                  <a:glow rad="127000">
                    <a:srgbClr val="FF0000"/>
                  </a:glow>
                  <a:outerShdw blurRad="38100" dist="38100" dir="2700000" algn="tl">
                    <a:srgbClr val="000000">
                      <a:alpha val="43137"/>
                    </a:srgbClr>
                  </a:outerShdw>
                </a:effectLst>
              </a:rPr>
              <a:t> </a:t>
            </a:r>
            <a:r>
              <a:rPr lang="en-US" dirty="0"/>
              <a:t>4:16-20</a:t>
            </a:r>
          </a:p>
        </p:txBody>
      </p:sp>
      <p:sp>
        <p:nvSpPr>
          <p:cNvPr id="3" name="Content Placeholder 2"/>
          <p:cNvSpPr>
            <a:spLocks noGrp="1"/>
          </p:cNvSpPr>
          <p:nvPr>
            <p:ph idx="1"/>
          </p:nvPr>
        </p:nvSpPr>
        <p:spPr>
          <a:xfrm>
            <a:off x="609600" y="1600203"/>
            <a:ext cx="7495309" cy="4525966"/>
          </a:xfrm>
        </p:spPr>
        <p:txBody>
          <a:bodyPr/>
          <a:lstStyle/>
          <a:p>
            <a:pPr marL="0" indent="0"/>
            <a:r>
              <a:rPr lang="en-US" dirty="0">
                <a:effectLst>
                  <a:glow rad="127000">
                    <a:srgbClr val="FF0000"/>
                  </a:glow>
                  <a:outerShdw blurRad="38100" dist="38100" dir="2700000" algn="tl">
                    <a:srgbClr val="000000">
                      <a:alpha val="43137"/>
                    </a:srgbClr>
                  </a:outerShdw>
                </a:effectLst>
              </a:rPr>
              <a:t>Zealous </a:t>
            </a:r>
            <a:r>
              <a:rPr lang="en-US" dirty="0" err="1"/>
              <a:t>Judaizers</a:t>
            </a:r>
            <a:r>
              <a:rPr lang="en-US" dirty="0"/>
              <a:t>--  </a:t>
            </a:r>
          </a:p>
          <a:p>
            <a:pPr marL="0" indent="0"/>
            <a:r>
              <a:rPr lang="en-US" baseline="30000" dirty="0"/>
              <a:t>17</a:t>
            </a:r>
            <a:r>
              <a:rPr lang="en-US" dirty="0"/>
              <a:t> </a:t>
            </a:r>
            <a:r>
              <a:rPr lang="en-US" dirty="0">
                <a:effectLst>
                  <a:glow rad="127000">
                    <a:srgbClr val="FF0000"/>
                  </a:glow>
                  <a:outerShdw blurRad="38100" dist="38100" dir="2700000" algn="tl">
                    <a:srgbClr val="000000">
                      <a:alpha val="43137"/>
                    </a:srgbClr>
                  </a:outerShdw>
                </a:effectLst>
              </a:rPr>
              <a:t>Those people are zealous to win you over, but for no good</a:t>
            </a:r>
            <a:r>
              <a:rPr lang="en-US" dirty="0"/>
              <a:t>. What they want is to alienate you </a:t>
            </a:r>
            <a:r>
              <a:rPr lang="en-US" i="1" dirty="0"/>
              <a:t>from us</a:t>
            </a:r>
            <a:r>
              <a:rPr lang="en-US" dirty="0"/>
              <a:t>, so that you may be </a:t>
            </a:r>
            <a:r>
              <a:rPr lang="en-US" dirty="0">
                <a:effectLst>
                  <a:glow rad="127000">
                    <a:srgbClr val="FF0000"/>
                  </a:glow>
                  <a:outerShdw blurRad="38100" dist="38100" dir="2700000" algn="tl">
                    <a:srgbClr val="000000">
                      <a:alpha val="43137"/>
                    </a:srgbClr>
                  </a:outerShdw>
                </a:effectLst>
              </a:rPr>
              <a:t>zealous</a:t>
            </a:r>
            <a:r>
              <a:rPr lang="en-US" dirty="0"/>
              <a:t> for them.  </a:t>
            </a:r>
            <a:r>
              <a:rPr lang="en-US" baseline="30000" dirty="0"/>
              <a:t>18</a:t>
            </a:r>
            <a:r>
              <a:rPr lang="en-US" dirty="0"/>
              <a:t> It is fine to be </a:t>
            </a:r>
            <a:r>
              <a:rPr lang="en-US" dirty="0">
                <a:effectLst>
                  <a:glow rad="127000">
                    <a:srgbClr val="FF0000"/>
                  </a:glow>
                  <a:outerShdw blurRad="38100" dist="38100" dir="2700000" algn="tl">
                    <a:srgbClr val="000000">
                      <a:alpha val="43137"/>
                    </a:srgbClr>
                  </a:outerShdw>
                </a:effectLst>
              </a:rPr>
              <a:t>zealous</a:t>
            </a:r>
            <a:r>
              <a:rPr lang="en-US" dirty="0"/>
              <a:t>, provided the purpose is good, and to be so always and not just when I am with you.</a:t>
            </a:r>
          </a:p>
        </p:txBody>
      </p:sp>
      <p:pic>
        <p:nvPicPr>
          <p:cNvPr id="2050" name="Picture 2" descr="Disapprove, Bad, Down, Rate, Rated, Rating, Sad, Sm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84" y="1664223"/>
            <a:ext cx="4960571" cy="476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709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TRUTH</a:t>
            </a:r>
            <a:r>
              <a:rPr lang="en-US" dirty="0">
                <a:effectLst>
                  <a:glow rad="127000">
                    <a:srgbClr val="FF0000"/>
                  </a:glow>
                  <a:outerShdw blurRad="38100" dist="38100" dir="2700000" algn="tl">
                    <a:srgbClr val="000000">
                      <a:alpha val="43137"/>
                    </a:srgbClr>
                  </a:outerShdw>
                </a:effectLst>
              </a:rPr>
              <a:t> </a:t>
            </a:r>
            <a:r>
              <a:rPr lang="en-US" dirty="0"/>
              <a:t>4:16-20</a:t>
            </a:r>
          </a:p>
        </p:txBody>
      </p:sp>
      <p:sp>
        <p:nvSpPr>
          <p:cNvPr id="3" name="Content Placeholder 2"/>
          <p:cNvSpPr>
            <a:spLocks noGrp="1"/>
          </p:cNvSpPr>
          <p:nvPr>
            <p:ph idx="1"/>
          </p:nvPr>
        </p:nvSpPr>
        <p:spPr>
          <a:xfrm>
            <a:off x="609600" y="1600203"/>
            <a:ext cx="7495309" cy="4525966"/>
          </a:xfrm>
        </p:spPr>
        <p:txBody>
          <a:bodyPr/>
          <a:lstStyle/>
          <a:p>
            <a:pPr marL="0" indent="0"/>
            <a:r>
              <a:rPr lang="en-US" dirty="0">
                <a:effectLst>
                  <a:glow rad="127000">
                    <a:srgbClr val="FF0000"/>
                  </a:glow>
                  <a:outerShdw blurRad="38100" dist="38100" dir="2700000" algn="tl">
                    <a:srgbClr val="000000">
                      <a:alpha val="43137"/>
                    </a:srgbClr>
                  </a:outerShdw>
                </a:effectLst>
              </a:rPr>
              <a:t>Alienation</a:t>
            </a:r>
            <a:r>
              <a:rPr lang="en-US" dirty="0"/>
              <a:t>--</a:t>
            </a:r>
          </a:p>
          <a:p>
            <a:pPr marL="0" indent="0"/>
            <a:r>
              <a:rPr lang="en-US" baseline="30000" dirty="0"/>
              <a:t>17</a:t>
            </a:r>
            <a:r>
              <a:rPr lang="en-US" dirty="0"/>
              <a:t> Those people are </a:t>
            </a:r>
            <a:r>
              <a:rPr lang="en-US" dirty="0">
                <a:effectLst>
                  <a:glow rad="127000">
                    <a:schemeClr val="tx2">
                      <a:lumMod val="50000"/>
                    </a:schemeClr>
                  </a:glow>
                  <a:outerShdw blurRad="38100" dist="38100" dir="2700000" algn="tl">
                    <a:srgbClr val="000000">
                      <a:alpha val="43137"/>
                    </a:srgbClr>
                  </a:outerShdw>
                </a:effectLst>
              </a:rPr>
              <a:t>zealous</a:t>
            </a:r>
            <a:r>
              <a:rPr lang="en-US" dirty="0">
                <a:effectLst>
                  <a:glow rad="127000">
                    <a:srgbClr val="FF0000"/>
                  </a:glow>
                  <a:outerShdw blurRad="38100" dist="38100" dir="2700000" algn="tl">
                    <a:srgbClr val="000000">
                      <a:alpha val="43137"/>
                    </a:srgbClr>
                  </a:outerShdw>
                </a:effectLst>
              </a:rPr>
              <a:t> </a:t>
            </a:r>
            <a:r>
              <a:rPr lang="en-US" dirty="0"/>
              <a:t>to win you over, but for no good. What they want is to </a:t>
            </a:r>
            <a:r>
              <a:rPr lang="en-US" dirty="0">
                <a:effectLst>
                  <a:glow rad="127000">
                    <a:srgbClr val="FF0000"/>
                  </a:glow>
                  <a:outerShdw blurRad="38100" dist="38100" dir="2700000" algn="tl">
                    <a:srgbClr val="000000">
                      <a:alpha val="43137"/>
                    </a:srgbClr>
                  </a:outerShdw>
                </a:effectLst>
              </a:rPr>
              <a:t>alienate you </a:t>
            </a:r>
            <a:r>
              <a:rPr lang="en-US" i="1" dirty="0"/>
              <a:t>from us</a:t>
            </a:r>
            <a:r>
              <a:rPr lang="en-US" dirty="0"/>
              <a:t>, so that you may be </a:t>
            </a:r>
            <a:r>
              <a:rPr lang="en-US" dirty="0">
                <a:effectLst>
                  <a:glow rad="127000">
                    <a:schemeClr val="tx2">
                      <a:lumMod val="50000"/>
                    </a:schemeClr>
                  </a:glow>
                  <a:outerShdw blurRad="38100" dist="38100" dir="2700000" algn="tl">
                    <a:srgbClr val="000000">
                      <a:alpha val="43137"/>
                    </a:srgbClr>
                  </a:outerShdw>
                </a:effectLst>
              </a:rPr>
              <a:t>zealous </a:t>
            </a:r>
            <a:r>
              <a:rPr lang="en-US" dirty="0"/>
              <a:t>for them.  </a:t>
            </a:r>
            <a:r>
              <a:rPr lang="en-US" baseline="30000" dirty="0"/>
              <a:t>18</a:t>
            </a:r>
            <a:r>
              <a:rPr lang="en-US" dirty="0"/>
              <a:t> It is fine to be </a:t>
            </a:r>
            <a:r>
              <a:rPr lang="en-US" dirty="0">
                <a:effectLst>
                  <a:glow rad="127000">
                    <a:schemeClr val="tx2">
                      <a:lumMod val="50000"/>
                    </a:schemeClr>
                  </a:glow>
                  <a:outerShdw blurRad="38100" dist="38100" dir="2700000" algn="tl">
                    <a:srgbClr val="000000">
                      <a:alpha val="43137"/>
                    </a:srgbClr>
                  </a:outerShdw>
                </a:effectLst>
              </a:rPr>
              <a:t>zealous</a:t>
            </a:r>
            <a:r>
              <a:rPr lang="en-US" dirty="0"/>
              <a:t>, provided the purpose is good, and to be so always and not just when I am with you.</a:t>
            </a:r>
          </a:p>
        </p:txBody>
      </p:sp>
      <p:pic>
        <p:nvPicPr>
          <p:cNvPr id="4" name="Picture 3"/>
          <p:cNvPicPr>
            <a:picLocks noChangeAspect="1"/>
          </p:cNvPicPr>
          <p:nvPr/>
        </p:nvPicPr>
        <p:blipFill>
          <a:blip r:embed="rId3"/>
          <a:stretch>
            <a:fillRect/>
          </a:stretch>
        </p:blipFill>
        <p:spPr>
          <a:xfrm>
            <a:off x="8628185" y="1276169"/>
            <a:ext cx="3563815" cy="5581832"/>
          </a:xfrm>
          <a:prstGeom prst="rect">
            <a:avLst/>
          </a:prstGeom>
        </p:spPr>
      </p:pic>
    </p:spTree>
    <p:extLst>
      <p:ext uri="{BB962C8B-B14F-4D97-AF65-F5344CB8AC3E}">
        <p14:creationId xmlns:p14="http://schemas.microsoft.com/office/powerpoint/2010/main" val="148053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5448" r="46715"/>
          <a:stretch/>
        </p:blipFill>
        <p:spPr>
          <a:xfrm>
            <a:off x="7408155" y="-443345"/>
            <a:ext cx="5068141" cy="7301345"/>
          </a:xfrm>
          <a:prstGeom prst="rect">
            <a:avLst/>
          </a:prstGeom>
        </p:spPr>
      </p:pic>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TRUTH</a:t>
            </a:r>
            <a:r>
              <a:rPr lang="en-US" dirty="0">
                <a:effectLst>
                  <a:glow rad="127000">
                    <a:srgbClr val="FF0000"/>
                  </a:glow>
                  <a:outerShdw blurRad="38100" dist="38100" dir="2700000" algn="tl">
                    <a:srgbClr val="000000">
                      <a:alpha val="43137"/>
                    </a:srgbClr>
                  </a:outerShdw>
                </a:effectLst>
              </a:rPr>
              <a:t> </a:t>
            </a:r>
            <a:r>
              <a:rPr lang="en-US" dirty="0"/>
              <a:t>4:16-20</a:t>
            </a:r>
          </a:p>
        </p:txBody>
      </p:sp>
      <p:sp>
        <p:nvSpPr>
          <p:cNvPr id="3" name="Content Placeholder 2"/>
          <p:cNvSpPr>
            <a:spLocks noGrp="1"/>
          </p:cNvSpPr>
          <p:nvPr>
            <p:ph idx="1"/>
          </p:nvPr>
        </p:nvSpPr>
        <p:spPr>
          <a:xfrm>
            <a:off x="609600" y="1600203"/>
            <a:ext cx="7495309" cy="4525966"/>
          </a:xfrm>
        </p:spPr>
        <p:txBody>
          <a:bodyPr/>
          <a:lstStyle/>
          <a:p>
            <a:pPr marL="0" indent="0"/>
            <a:r>
              <a:rPr lang="en-US" dirty="0">
                <a:effectLst>
                  <a:glow rad="127000">
                    <a:srgbClr val="FF0000"/>
                  </a:glow>
                  <a:outerShdw blurRad="38100" dist="38100" dir="2700000" algn="tl">
                    <a:srgbClr val="000000">
                      <a:alpha val="43137"/>
                    </a:srgbClr>
                  </a:outerShdw>
                </a:effectLst>
              </a:rPr>
              <a:t>Birth Pangs</a:t>
            </a:r>
            <a:r>
              <a:rPr lang="en-US" dirty="0"/>
              <a:t>--</a:t>
            </a:r>
          </a:p>
          <a:p>
            <a:pPr marL="0" indent="0"/>
            <a:r>
              <a:rPr lang="en-US" baseline="30000" dirty="0"/>
              <a:t>19</a:t>
            </a:r>
            <a:r>
              <a:rPr lang="en-US" dirty="0"/>
              <a:t> My dear children, for whom I am again in the </a:t>
            </a:r>
            <a:r>
              <a:rPr lang="en-US" dirty="0">
                <a:effectLst>
                  <a:glow rad="127000">
                    <a:srgbClr val="FF0000"/>
                  </a:glow>
                  <a:outerShdw blurRad="38100" dist="38100" dir="2700000" algn="tl">
                    <a:srgbClr val="000000">
                      <a:alpha val="43137"/>
                    </a:srgbClr>
                  </a:outerShdw>
                </a:effectLst>
              </a:rPr>
              <a:t>pains of childbirth </a:t>
            </a:r>
            <a:r>
              <a:rPr lang="en-US" dirty="0"/>
              <a:t>until Christ is formed in you,  </a:t>
            </a:r>
            <a:r>
              <a:rPr lang="en-US" baseline="30000" dirty="0"/>
              <a:t>20</a:t>
            </a:r>
            <a:r>
              <a:rPr lang="en-US" dirty="0"/>
              <a:t> how I wish I could be with you now and change my tone, because I am perplexed about you! </a:t>
            </a:r>
          </a:p>
        </p:txBody>
      </p:sp>
    </p:spTree>
    <p:extLst>
      <p:ext uri="{BB962C8B-B14F-4D97-AF65-F5344CB8AC3E}">
        <p14:creationId xmlns:p14="http://schemas.microsoft.com/office/powerpoint/2010/main" val="92389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FREEDOM</a:t>
            </a:r>
            <a:r>
              <a:rPr lang="en-US" dirty="0"/>
              <a:t> 4:21-31</a:t>
            </a:r>
          </a:p>
        </p:txBody>
      </p:sp>
      <p:pic>
        <p:nvPicPr>
          <p:cNvPr id="4" name="Picture 3"/>
          <p:cNvPicPr>
            <a:picLocks noChangeAspect="1"/>
          </p:cNvPicPr>
          <p:nvPr/>
        </p:nvPicPr>
        <p:blipFill rotWithShape="1">
          <a:blip r:embed="rId3"/>
          <a:srcRect b="38312"/>
          <a:stretch/>
        </p:blipFill>
        <p:spPr>
          <a:xfrm>
            <a:off x="-1666491" y="1753616"/>
            <a:ext cx="14608767" cy="5116107"/>
          </a:xfrm>
          <a:prstGeom prst="rect">
            <a:avLst/>
          </a:prstGeom>
        </p:spPr>
      </p:pic>
    </p:spTree>
    <p:extLst>
      <p:ext uri="{BB962C8B-B14F-4D97-AF65-F5344CB8AC3E}">
        <p14:creationId xmlns:p14="http://schemas.microsoft.com/office/powerpoint/2010/main" val="389533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FREEDOM</a:t>
            </a:r>
            <a:r>
              <a:rPr lang="en-US" dirty="0"/>
              <a:t> 4:21-31</a:t>
            </a:r>
          </a:p>
        </p:txBody>
      </p:sp>
      <p:sp>
        <p:nvSpPr>
          <p:cNvPr id="3" name="Content Placeholder 2"/>
          <p:cNvSpPr>
            <a:spLocks noGrp="1"/>
          </p:cNvSpPr>
          <p:nvPr>
            <p:ph idx="1"/>
          </p:nvPr>
        </p:nvSpPr>
        <p:spPr/>
        <p:txBody>
          <a:bodyPr/>
          <a:lstStyle/>
          <a:p>
            <a:r>
              <a:rPr lang="en-US" dirty="0">
                <a:effectLst>
                  <a:glow rad="127000">
                    <a:srgbClr val="FF0000"/>
                  </a:glow>
                  <a:outerShdw blurRad="38100" dist="38100" dir="2700000" algn="tl">
                    <a:srgbClr val="000000">
                      <a:alpha val="43137"/>
                    </a:srgbClr>
                  </a:outerShdw>
                </a:effectLst>
              </a:rPr>
              <a:t>Be Aware</a:t>
            </a:r>
            <a:r>
              <a:rPr lang="en-US" dirty="0"/>
              <a:t>: </a:t>
            </a:r>
          </a:p>
          <a:p>
            <a:pPr marL="47626" indent="-47626"/>
            <a:r>
              <a:rPr lang="en-US" dirty="0"/>
              <a:t> </a:t>
            </a:r>
            <a:r>
              <a:rPr lang="en-US" baseline="30000" dirty="0"/>
              <a:t>21</a:t>
            </a:r>
            <a:r>
              <a:rPr lang="en-US" dirty="0"/>
              <a:t> Tell me, you who want to be under the law, are you not </a:t>
            </a:r>
            <a:r>
              <a:rPr lang="en-US" dirty="0">
                <a:effectLst>
                  <a:glow rad="127000">
                    <a:srgbClr val="FF0000"/>
                  </a:glow>
                  <a:outerShdw blurRad="38100" dist="38100" dir="2700000" algn="tl">
                    <a:srgbClr val="000000">
                      <a:alpha val="43137"/>
                    </a:srgbClr>
                  </a:outerShdw>
                </a:effectLst>
              </a:rPr>
              <a:t>aware</a:t>
            </a:r>
            <a:r>
              <a:rPr lang="en-US" dirty="0"/>
              <a:t> of what the law says?   </a:t>
            </a:r>
          </a:p>
        </p:txBody>
      </p:sp>
      <p:pic>
        <p:nvPicPr>
          <p:cNvPr id="5" name="Picture 4"/>
          <p:cNvPicPr>
            <a:picLocks noChangeAspect="1"/>
          </p:cNvPicPr>
          <p:nvPr/>
        </p:nvPicPr>
        <p:blipFill>
          <a:blip r:embed="rId3"/>
          <a:stretch>
            <a:fillRect/>
          </a:stretch>
        </p:blipFill>
        <p:spPr>
          <a:xfrm>
            <a:off x="0" y="2997078"/>
            <a:ext cx="12192000" cy="4474549"/>
          </a:xfrm>
          <a:prstGeom prst="rect">
            <a:avLst/>
          </a:prstGeom>
        </p:spPr>
      </p:pic>
    </p:spTree>
    <p:extLst>
      <p:ext uri="{BB962C8B-B14F-4D97-AF65-F5344CB8AC3E}">
        <p14:creationId xmlns:p14="http://schemas.microsoft.com/office/powerpoint/2010/main" val="334254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46316"/>
            <a:ext cx="12192000" cy="4401312"/>
          </a:xfrm>
          <a:prstGeom prst="rect">
            <a:avLst/>
          </a:prstGeom>
        </p:spPr>
      </p:pic>
      <p:pic>
        <p:nvPicPr>
          <p:cNvPr id="4" name="Picture 3"/>
          <p:cNvPicPr>
            <a:picLocks noChangeAspect="1"/>
          </p:cNvPicPr>
          <p:nvPr/>
        </p:nvPicPr>
        <p:blipFill>
          <a:blip r:embed="rId2"/>
          <a:stretch>
            <a:fillRect/>
          </a:stretch>
        </p:blipFill>
        <p:spPr>
          <a:xfrm>
            <a:off x="0" y="3043637"/>
            <a:ext cx="12192000" cy="4401312"/>
          </a:xfrm>
          <a:prstGeom prst="rect">
            <a:avLst/>
          </a:prstGeom>
        </p:spPr>
      </p:pic>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FREEDOM</a:t>
            </a:r>
            <a:r>
              <a:rPr lang="en-US" dirty="0"/>
              <a:t> 4:21-31</a:t>
            </a:r>
          </a:p>
        </p:txBody>
      </p:sp>
      <p:sp>
        <p:nvSpPr>
          <p:cNvPr id="3" name="Content Placeholder 2"/>
          <p:cNvSpPr>
            <a:spLocks noGrp="1"/>
          </p:cNvSpPr>
          <p:nvPr>
            <p:ph idx="1"/>
          </p:nvPr>
        </p:nvSpPr>
        <p:spPr/>
        <p:txBody>
          <a:bodyPr/>
          <a:lstStyle/>
          <a:p>
            <a:r>
              <a:rPr lang="en-US" dirty="0">
                <a:effectLst>
                  <a:glow rad="127000">
                    <a:srgbClr val="FF0000"/>
                  </a:glow>
                  <a:outerShdw blurRad="38100" dist="38100" dir="2700000" algn="tl">
                    <a:srgbClr val="000000">
                      <a:alpha val="43137"/>
                    </a:srgbClr>
                  </a:outerShdw>
                </a:effectLst>
              </a:rPr>
              <a:t>Be Aware</a:t>
            </a:r>
            <a:r>
              <a:rPr lang="en-US" dirty="0"/>
              <a:t>: </a:t>
            </a:r>
          </a:p>
          <a:p>
            <a:pPr marL="47626" indent="-47626"/>
            <a:r>
              <a:rPr lang="en-US" dirty="0"/>
              <a:t> </a:t>
            </a:r>
            <a:r>
              <a:rPr lang="en-US" baseline="30000" dirty="0"/>
              <a:t>21</a:t>
            </a:r>
            <a:r>
              <a:rPr lang="en-US" dirty="0"/>
              <a:t> Tell me, you who want to be under the law, are you not </a:t>
            </a:r>
            <a:r>
              <a:rPr lang="en-US" dirty="0">
                <a:effectLst>
                  <a:glow rad="127000">
                    <a:schemeClr val="tx2">
                      <a:lumMod val="50000"/>
                    </a:schemeClr>
                  </a:glow>
                  <a:outerShdw blurRad="38100" dist="38100" dir="2700000" algn="tl">
                    <a:srgbClr val="000000">
                      <a:alpha val="43137"/>
                    </a:srgbClr>
                  </a:outerShdw>
                </a:effectLst>
              </a:rPr>
              <a:t>aware</a:t>
            </a:r>
            <a:r>
              <a:rPr lang="en-US" dirty="0"/>
              <a:t> of what the law says?   </a:t>
            </a:r>
            <a:r>
              <a:rPr lang="en-US" baseline="30000" dirty="0"/>
              <a:t>22</a:t>
            </a:r>
            <a:r>
              <a:rPr lang="en-US" dirty="0"/>
              <a:t> For it is written that Abraham had two sons, one by the </a:t>
            </a:r>
            <a:r>
              <a:rPr lang="en-US" dirty="0">
                <a:effectLst>
                  <a:glow rad="127000">
                    <a:schemeClr val="tx1"/>
                  </a:glow>
                  <a:outerShdw blurRad="38100" dist="38100" dir="2700000" algn="tl">
                    <a:srgbClr val="000000">
                      <a:alpha val="43137"/>
                    </a:srgbClr>
                  </a:outerShdw>
                </a:effectLst>
              </a:rPr>
              <a:t>slave</a:t>
            </a:r>
            <a:r>
              <a:rPr lang="en-US" dirty="0"/>
              <a:t> woman and the other by the </a:t>
            </a:r>
            <a:r>
              <a:rPr lang="en-US" dirty="0">
                <a:effectLst>
                  <a:glow rad="127000">
                    <a:srgbClr val="FF0000"/>
                  </a:glow>
                  <a:outerShdw blurRad="38100" dist="38100" dir="2700000" algn="tl">
                    <a:srgbClr val="000000">
                      <a:alpha val="43137"/>
                    </a:srgbClr>
                  </a:outerShdw>
                </a:effectLst>
              </a:rPr>
              <a:t>free</a:t>
            </a:r>
            <a:r>
              <a:rPr lang="en-US" dirty="0"/>
              <a:t> woman.   </a:t>
            </a:r>
            <a:r>
              <a:rPr lang="en-US" baseline="30000" dirty="0"/>
              <a:t>23</a:t>
            </a:r>
            <a:r>
              <a:rPr lang="en-US" dirty="0"/>
              <a:t> His son by the </a:t>
            </a:r>
            <a:r>
              <a:rPr lang="en-US" dirty="0">
                <a:effectLst>
                  <a:glow rad="127000">
                    <a:schemeClr val="tx1"/>
                  </a:glow>
                  <a:outerShdw blurRad="38100" dist="38100" dir="2700000" algn="tl">
                    <a:srgbClr val="000000">
                      <a:alpha val="43137"/>
                    </a:srgbClr>
                  </a:outerShdw>
                </a:effectLst>
              </a:rPr>
              <a:t>slave</a:t>
            </a:r>
            <a:r>
              <a:rPr lang="en-US" dirty="0"/>
              <a:t> woman was born in the ordinary way; but his son by the </a:t>
            </a:r>
            <a:r>
              <a:rPr lang="en-US" dirty="0">
                <a:effectLst>
                  <a:glow rad="127000">
                    <a:srgbClr val="FF0000"/>
                  </a:glow>
                  <a:outerShdw blurRad="38100" dist="38100" dir="2700000" algn="tl">
                    <a:srgbClr val="000000">
                      <a:alpha val="43137"/>
                    </a:srgbClr>
                  </a:outerShdw>
                </a:effectLst>
              </a:rPr>
              <a:t>free</a:t>
            </a:r>
            <a:r>
              <a:rPr lang="en-US" dirty="0"/>
              <a:t> woman was born as the result of a </a:t>
            </a:r>
            <a:r>
              <a:rPr lang="en-US" dirty="0">
                <a:effectLst>
                  <a:glow rad="127000">
                    <a:srgbClr val="FF0000"/>
                  </a:glow>
                  <a:outerShdw blurRad="38100" dist="38100" dir="2700000" algn="tl">
                    <a:srgbClr val="000000">
                      <a:alpha val="43137"/>
                    </a:srgbClr>
                  </a:outerShdw>
                </a:effectLst>
              </a:rPr>
              <a:t>promise</a:t>
            </a:r>
            <a:r>
              <a:rPr lang="en-US" dirty="0"/>
              <a:t>.   </a:t>
            </a:r>
          </a:p>
        </p:txBody>
      </p:sp>
    </p:spTree>
    <p:extLst>
      <p:ext uri="{BB962C8B-B14F-4D97-AF65-F5344CB8AC3E}">
        <p14:creationId xmlns:p14="http://schemas.microsoft.com/office/powerpoint/2010/main" val="193079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Historicall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3915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cstate="print"/>
          <a:srcRect l="15884"/>
          <a:stretch>
            <a:fillRect/>
          </a:stretch>
        </p:blipFill>
        <p:spPr bwMode="auto">
          <a:xfrm>
            <a:off x="0" y="648862"/>
            <a:ext cx="6963508" cy="6209138"/>
          </a:xfrm>
          <a:prstGeom prst="rect">
            <a:avLst/>
          </a:prstGeom>
          <a:noFill/>
          <a:ln w="9525">
            <a:noFill/>
            <a:miter lim="800000"/>
            <a:headEnd/>
            <a:tailEnd/>
          </a:ln>
          <a:effectLst/>
        </p:spPr>
      </p:pic>
      <p:sp>
        <p:nvSpPr>
          <p:cNvPr id="3" name="Content Placeholder 2"/>
          <p:cNvSpPr>
            <a:spLocks noGrp="1"/>
          </p:cNvSpPr>
          <p:nvPr>
            <p:ph idx="1"/>
          </p:nvPr>
        </p:nvSpPr>
        <p:spPr>
          <a:xfrm>
            <a:off x="4350326" y="1600203"/>
            <a:ext cx="7232073" cy="4525966"/>
          </a:xfrm>
        </p:spPr>
        <p:txBody>
          <a:bodyPr/>
          <a:lstStyle/>
          <a:p>
            <a:pPr marL="0" indent="0"/>
            <a:r>
              <a:rPr lang="en-US" baseline="30000" dirty="0"/>
              <a:t>1 </a:t>
            </a:r>
            <a:r>
              <a:rPr lang="en-US" dirty="0"/>
              <a:t>The LORD had said to Abram, "Leave your country, your people and your father's household and go to the land I will show you. </a:t>
            </a:r>
            <a:r>
              <a:rPr lang="en-US" baseline="30000" dirty="0"/>
              <a:t>2</a:t>
            </a:r>
            <a:r>
              <a:rPr lang="en-US" dirty="0"/>
              <a:t> "I will make you into a great nation and I will bless you; ...</a:t>
            </a:r>
            <a:r>
              <a:rPr lang="en-US" baseline="30000" dirty="0"/>
              <a:t>4</a:t>
            </a:r>
            <a:r>
              <a:rPr lang="en-US" dirty="0"/>
              <a:t> So Abram left, as the LORD had told him; </a:t>
            </a:r>
            <a:br>
              <a:rPr lang="en-US" dirty="0"/>
            </a:br>
            <a:r>
              <a:rPr lang="en-US" dirty="0"/>
              <a:t> Gen 12:1-4</a:t>
            </a:r>
          </a:p>
        </p:txBody>
      </p:sp>
      <p:pic>
        <p:nvPicPr>
          <p:cNvPr id="5" name="Picture 2"/>
          <p:cNvPicPr>
            <a:picLocks noChangeAspect="1" noChangeArrowheads="1"/>
          </p:cNvPicPr>
          <p:nvPr/>
        </p:nvPicPr>
        <p:blipFill>
          <a:blip r:embed="rId3" cstate="print"/>
          <a:srcRect l="15884" b="90815"/>
          <a:stretch>
            <a:fillRect/>
          </a:stretch>
        </p:blipFill>
        <p:spPr bwMode="auto">
          <a:xfrm>
            <a:off x="0" y="0"/>
            <a:ext cx="6963508" cy="1219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75 – Abraham </a:t>
            </a:r>
            <a:r>
              <a:rPr lang="en-US" dirty="0">
                <a:effectLst>
                  <a:glow rad="127000">
                    <a:schemeClr val="tx1"/>
                  </a:glow>
                  <a:outerShdw blurRad="38100" dist="38100" dir="2700000" algn="tl">
                    <a:srgbClr val="000000">
                      <a:alpha val="43137"/>
                    </a:srgbClr>
                  </a:outerShdw>
                </a:effectLst>
              </a:rPr>
              <a:t>Called</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848244" y="0"/>
            <a:ext cx="6343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85 – Marries </a:t>
            </a:r>
            <a:r>
              <a:rPr lang="en-US" dirty="0">
                <a:effectLst>
                  <a:glow rad="127000">
                    <a:schemeClr val="tx1"/>
                  </a:glow>
                  <a:outerShdw blurRad="38100" dist="38100" dir="2700000" algn="tl">
                    <a:srgbClr val="000000">
                      <a:alpha val="43137"/>
                    </a:srgbClr>
                  </a:outerShdw>
                </a:effectLst>
              </a:rPr>
              <a:t>Hagar</a:t>
            </a:r>
          </a:p>
        </p:txBody>
      </p:sp>
      <p:sp>
        <p:nvSpPr>
          <p:cNvPr id="3" name="Content Placeholder 2"/>
          <p:cNvSpPr>
            <a:spLocks noGrp="1"/>
          </p:cNvSpPr>
          <p:nvPr>
            <p:ph idx="1"/>
          </p:nvPr>
        </p:nvSpPr>
        <p:spPr>
          <a:xfrm>
            <a:off x="609600" y="1600203"/>
            <a:ext cx="5666509" cy="4525966"/>
          </a:xfrm>
        </p:spPr>
        <p:txBody>
          <a:bodyPr/>
          <a:lstStyle/>
          <a:p>
            <a:pPr marL="0" indent="0">
              <a:lnSpc>
                <a:spcPts val="4000"/>
              </a:lnSpc>
            </a:pPr>
            <a:r>
              <a:rPr lang="en-US" dirty="0"/>
              <a:t> </a:t>
            </a:r>
            <a:r>
              <a:rPr lang="en-US" baseline="30000" dirty="0"/>
              <a:t>1</a:t>
            </a:r>
            <a:r>
              <a:rPr lang="en-US" dirty="0"/>
              <a:t> Now </a:t>
            </a:r>
            <a:r>
              <a:rPr lang="en-US" dirty="0" err="1"/>
              <a:t>Sarai</a:t>
            </a:r>
            <a:r>
              <a:rPr lang="en-US" dirty="0"/>
              <a:t>, Abram's wife, had borne him no children. But she had an Egyptian maidservant named Hagar;  </a:t>
            </a:r>
            <a:r>
              <a:rPr lang="en-US" baseline="30000" dirty="0"/>
              <a:t>2</a:t>
            </a:r>
            <a:r>
              <a:rPr lang="en-US" dirty="0"/>
              <a:t> so she said to Abram, “... Go, sleep with my maidservant; perhaps I can build a family through her.“ </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Grace Brings Joy ...</a:t>
            </a:r>
          </a:p>
        </p:txBody>
      </p:sp>
      <p:pic>
        <p:nvPicPr>
          <p:cNvPr id="6" name="Picture 2" descr="Image result for jo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7424" y="1615351"/>
            <a:ext cx="5836788" cy="486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7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srcRect/>
          <a:stretch>
            <a:fillRect/>
          </a:stretch>
        </p:blipFill>
        <p:spPr bwMode="auto">
          <a:xfrm>
            <a:off x="5848244" y="0"/>
            <a:ext cx="634375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85 – Marries </a:t>
            </a:r>
            <a:r>
              <a:rPr lang="en-US" dirty="0">
                <a:effectLst>
                  <a:glow rad="127000">
                    <a:schemeClr val="tx1"/>
                  </a:glow>
                  <a:outerShdw blurRad="38100" dist="38100" dir="2700000" algn="tl">
                    <a:srgbClr val="000000">
                      <a:alpha val="43137"/>
                    </a:srgbClr>
                  </a:outerShdw>
                </a:effectLst>
              </a:rPr>
              <a:t>Hagar</a:t>
            </a:r>
          </a:p>
        </p:txBody>
      </p:sp>
      <p:sp>
        <p:nvSpPr>
          <p:cNvPr id="3" name="Content Placeholder 2"/>
          <p:cNvSpPr>
            <a:spLocks noGrp="1"/>
          </p:cNvSpPr>
          <p:nvPr>
            <p:ph idx="1"/>
          </p:nvPr>
        </p:nvSpPr>
        <p:spPr>
          <a:xfrm>
            <a:off x="609600" y="1600203"/>
            <a:ext cx="5818909" cy="4525966"/>
          </a:xfrm>
        </p:spPr>
        <p:txBody>
          <a:bodyPr/>
          <a:lstStyle/>
          <a:p>
            <a:pPr marL="0" indent="0"/>
            <a:r>
              <a:rPr lang="en-US" dirty="0"/>
              <a:t>Abram agreed to what </a:t>
            </a:r>
            <a:r>
              <a:rPr lang="en-US" dirty="0" err="1"/>
              <a:t>Sarai</a:t>
            </a:r>
            <a:r>
              <a:rPr lang="en-US" dirty="0"/>
              <a:t> said.  </a:t>
            </a:r>
            <a:r>
              <a:rPr lang="en-US" baseline="30000" dirty="0"/>
              <a:t>3</a:t>
            </a:r>
            <a:r>
              <a:rPr lang="en-US" dirty="0"/>
              <a:t> So after Abram had been living in Canaan ten years, </a:t>
            </a:r>
            <a:r>
              <a:rPr lang="en-US" dirty="0" err="1"/>
              <a:t>Sarai</a:t>
            </a:r>
            <a:r>
              <a:rPr lang="en-US" dirty="0"/>
              <a:t> his wife took her Egyptian maidservant Hagar and gave her to her husband to be his wife. Gen 16:1-3</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3" cstate="print"/>
          <a:srcRect/>
          <a:stretch>
            <a:fillRect/>
          </a:stretch>
        </p:blipFill>
        <p:spPr bwMode="auto">
          <a:xfrm>
            <a:off x="0" y="0"/>
            <a:ext cx="3818254"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86 – Ishmael </a:t>
            </a:r>
            <a:r>
              <a:rPr lang="en-US" dirty="0">
                <a:effectLst>
                  <a:glow rad="127000">
                    <a:schemeClr val="tx1"/>
                  </a:glow>
                  <a:outerShdw blurRad="38100" dist="38100" dir="2700000" algn="tl">
                    <a:srgbClr val="000000">
                      <a:alpha val="43137"/>
                    </a:srgbClr>
                  </a:outerShdw>
                </a:effectLst>
              </a:rPr>
              <a:t>Born</a:t>
            </a:r>
          </a:p>
        </p:txBody>
      </p:sp>
      <p:sp>
        <p:nvSpPr>
          <p:cNvPr id="3" name="Content Placeholder 2"/>
          <p:cNvSpPr>
            <a:spLocks noGrp="1"/>
          </p:cNvSpPr>
          <p:nvPr>
            <p:ph idx="1"/>
          </p:nvPr>
        </p:nvSpPr>
        <p:spPr>
          <a:xfrm>
            <a:off x="2341418" y="1600203"/>
            <a:ext cx="9642764" cy="4525966"/>
          </a:xfrm>
        </p:spPr>
        <p:txBody>
          <a:bodyPr/>
          <a:lstStyle/>
          <a:p>
            <a:pPr marL="0" indent="0"/>
            <a:r>
              <a:rPr lang="en-US" dirty="0"/>
              <a:t> </a:t>
            </a:r>
            <a:r>
              <a:rPr lang="en-US" baseline="30000" dirty="0"/>
              <a:t>4</a:t>
            </a:r>
            <a:r>
              <a:rPr lang="en-US" dirty="0"/>
              <a:t> He slept with Hagar, and she conceived. When she knew she was pregnant, she began to despise her mistress.   </a:t>
            </a:r>
            <a:r>
              <a:rPr lang="en-US" baseline="30000" dirty="0"/>
              <a:t>5</a:t>
            </a:r>
            <a:r>
              <a:rPr lang="en-US" dirty="0"/>
              <a:t> Then </a:t>
            </a:r>
            <a:r>
              <a:rPr lang="en-US" dirty="0" err="1"/>
              <a:t>Sarai</a:t>
            </a:r>
            <a:r>
              <a:rPr lang="en-US" dirty="0"/>
              <a:t> said to Abram, "You are responsible for the wrong I am suffering. I put my servant in your arms, and now that she knows she is pregnant, she despises me.... “</a:t>
            </a:r>
            <a:r>
              <a:rPr lang="en-US" baseline="30000" dirty="0"/>
              <a:t>15</a:t>
            </a:r>
            <a:r>
              <a:rPr lang="en-US" dirty="0"/>
              <a:t> So Hagar bore Abram a son, and Abram gave the name Ishmael to the son she had borne.  </a:t>
            </a:r>
            <a:r>
              <a:rPr lang="en-US" baseline="30000" dirty="0"/>
              <a:t>16</a:t>
            </a:r>
            <a:r>
              <a:rPr lang="en-US" dirty="0"/>
              <a:t> Abram was eighty-six years old when Hagar bore him Ishmael. Gen 16:4-16</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5884"/>
          <a:stretch>
            <a:fillRect/>
          </a:stretch>
        </p:blipFill>
        <p:spPr bwMode="auto">
          <a:xfrm>
            <a:off x="0" y="648862"/>
            <a:ext cx="6963508" cy="6209138"/>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l="15884" b="90815"/>
          <a:stretch>
            <a:fillRect/>
          </a:stretch>
        </p:blipFill>
        <p:spPr bwMode="auto">
          <a:xfrm>
            <a:off x="0" y="0"/>
            <a:ext cx="6963508" cy="1219200"/>
          </a:xfrm>
          <a:prstGeom prst="rect">
            <a:avLst/>
          </a:prstGeom>
          <a:noFill/>
          <a:ln w="9525">
            <a:noFill/>
            <a:miter lim="800000"/>
            <a:headEnd/>
            <a:tailEnd/>
          </a:ln>
          <a:effectLst/>
        </p:spPr>
      </p:pic>
      <p:sp>
        <p:nvSpPr>
          <p:cNvPr id="2" name="Title 1"/>
          <p:cNvSpPr>
            <a:spLocks noGrp="1"/>
          </p:cNvSpPr>
          <p:nvPr>
            <p:ph type="title"/>
          </p:nvPr>
        </p:nvSpPr>
        <p:spPr>
          <a:xfrm>
            <a:off x="609600" y="274638"/>
            <a:ext cx="10972800" cy="1761980"/>
          </a:xfrm>
        </p:spPr>
        <p:txBody>
          <a:bodyPr/>
          <a:lstStyle/>
          <a:p>
            <a:r>
              <a:rPr lang="en-US" dirty="0"/>
              <a:t>99 – Abraham </a:t>
            </a:r>
            <a:r>
              <a:rPr lang="en-US" dirty="0">
                <a:effectLst>
                  <a:glow rad="127000">
                    <a:schemeClr val="tx1"/>
                  </a:glow>
                  <a:outerShdw blurRad="38100" dist="38100" dir="2700000" algn="tl">
                    <a:srgbClr val="000000">
                      <a:alpha val="43137"/>
                    </a:srgbClr>
                  </a:outerShdw>
                </a:effectLst>
              </a:rPr>
              <a:t>Promised a Son</a:t>
            </a:r>
          </a:p>
        </p:txBody>
      </p:sp>
      <p:sp>
        <p:nvSpPr>
          <p:cNvPr id="3" name="Content Placeholder 2"/>
          <p:cNvSpPr>
            <a:spLocks noGrp="1"/>
          </p:cNvSpPr>
          <p:nvPr>
            <p:ph idx="1"/>
          </p:nvPr>
        </p:nvSpPr>
        <p:spPr>
          <a:xfrm>
            <a:off x="4378036" y="2202873"/>
            <a:ext cx="7204364" cy="3923296"/>
          </a:xfrm>
        </p:spPr>
        <p:txBody>
          <a:bodyPr/>
          <a:lstStyle/>
          <a:p>
            <a:pPr marL="0" indent="0"/>
            <a:r>
              <a:rPr lang="en-US" baseline="30000" dirty="0"/>
              <a:t>15</a:t>
            </a:r>
            <a:r>
              <a:rPr lang="en-US" dirty="0"/>
              <a:t> God also said to Abraham, "As for </a:t>
            </a:r>
            <a:r>
              <a:rPr lang="en-US" dirty="0" err="1"/>
              <a:t>Sarai</a:t>
            </a:r>
            <a:r>
              <a:rPr lang="en-US" dirty="0"/>
              <a:t> your wife, ...her name will be Sarah.   </a:t>
            </a:r>
            <a:r>
              <a:rPr lang="en-US" baseline="30000" dirty="0"/>
              <a:t>16</a:t>
            </a:r>
            <a:r>
              <a:rPr lang="en-US" dirty="0"/>
              <a:t> I will bless her and will surely give you a son by her. I will bless her so that she will be the mother of nations; kings of peoples will come from her.“ </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5884"/>
          <a:stretch>
            <a:fillRect/>
          </a:stretch>
        </p:blipFill>
        <p:spPr bwMode="auto">
          <a:xfrm>
            <a:off x="0" y="648862"/>
            <a:ext cx="6963508" cy="6209138"/>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l="15884" b="90815"/>
          <a:stretch>
            <a:fillRect/>
          </a:stretch>
        </p:blipFill>
        <p:spPr bwMode="auto">
          <a:xfrm>
            <a:off x="0" y="0"/>
            <a:ext cx="6963508" cy="1219200"/>
          </a:xfrm>
          <a:prstGeom prst="rect">
            <a:avLst/>
          </a:prstGeom>
          <a:noFill/>
          <a:ln w="9525">
            <a:noFill/>
            <a:miter lim="800000"/>
            <a:headEnd/>
            <a:tailEnd/>
          </a:ln>
          <a:effectLst/>
        </p:spPr>
      </p:pic>
      <p:sp>
        <p:nvSpPr>
          <p:cNvPr id="2" name="Title 1"/>
          <p:cNvSpPr>
            <a:spLocks noGrp="1"/>
          </p:cNvSpPr>
          <p:nvPr>
            <p:ph type="title"/>
          </p:nvPr>
        </p:nvSpPr>
        <p:spPr>
          <a:xfrm>
            <a:off x="609600" y="274637"/>
            <a:ext cx="10972800" cy="1775836"/>
          </a:xfrm>
        </p:spPr>
        <p:txBody>
          <a:bodyPr/>
          <a:lstStyle/>
          <a:p>
            <a:r>
              <a:rPr lang="en-US" dirty="0"/>
              <a:t>99 – Abraham </a:t>
            </a:r>
            <a:r>
              <a:rPr lang="en-US" dirty="0">
                <a:effectLst>
                  <a:glow rad="127000">
                    <a:schemeClr val="tx1"/>
                  </a:glow>
                  <a:outerShdw blurRad="38100" dist="38100" dir="2700000" algn="tl">
                    <a:srgbClr val="000000">
                      <a:alpha val="43137"/>
                    </a:srgbClr>
                  </a:outerShdw>
                </a:effectLst>
              </a:rPr>
              <a:t>Promised a Son</a:t>
            </a:r>
          </a:p>
        </p:txBody>
      </p:sp>
      <p:sp>
        <p:nvSpPr>
          <p:cNvPr id="3" name="Content Placeholder 2"/>
          <p:cNvSpPr>
            <a:spLocks noGrp="1"/>
          </p:cNvSpPr>
          <p:nvPr>
            <p:ph idx="1"/>
          </p:nvPr>
        </p:nvSpPr>
        <p:spPr>
          <a:xfrm>
            <a:off x="4197926" y="2327563"/>
            <a:ext cx="7384473" cy="3798605"/>
          </a:xfrm>
        </p:spPr>
        <p:txBody>
          <a:bodyPr/>
          <a:lstStyle/>
          <a:p>
            <a:pPr marL="0" indent="0"/>
            <a:r>
              <a:rPr lang="en-US" dirty="0"/>
              <a:t> </a:t>
            </a:r>
            <a:r>
              <a:rPr lang="en-US" baseline="30000" dirty="0"/>
              <a:t>17</a:t>
            </a:r>
            <a:r>
              <a:rPr lang="en-US" dirty="0"/>
              <a:t> Abraham fell facedown; he laughed and said to himself, "Will a son be born to a man a hundred years old? Will Sarah bear a child at the age of ninety?“  Gen 17:15-17</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cstate="print"/>
          <a:srcRect/>
          <a:stretch>
            <a:fillRect/>
          </a:stretch>
        </p:blipFill>
        <p:spPr bwMode="auto">
          <a:xfrm>
            <a:off x="0" y="0"/>
            <a:ext cx="4878388"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100 – Isaac </a:t>
            </a:r>
            <a:r>
              <a:rPr lang="en-US" dirty="0">
                <a:effectLst>
                  <a:glow rad="127000">
                    <a:schemeClr val="tx1"/>
                  </a:glow>
                  <a:outerShdw blurRad="38100" dist="38100" dir="2700000" algn="tl">
                    <a:srgbClr val="000000">
                      <a:alpha val="43137"/>
                    </a:srgbClr>
                  </a:outerShdw>
                </a:effectLst>
              </a:rPr>
              <a:t>Born</a:t>
            </a:r>
          </a:p>
        </p:txBody>
      </p:sp>
      <p:sp>
        <p:nvSpPr>
          <p:cNvPr id="3" name="Content Placeholder 2"/>
          <p:cNvSpPr>
            <a:spLocks noGrp="1"/>
          </p:cNvSpPr>
          <p:nvPr>
            <p:ph idx="1"/>
          </p:nvPr>
        </p:nvSpPr>
        <p:spPr>
          <a:xfrm>
            <a:off x="4779818" y="1600203"/>
            <a:ext cx="6802582" cy="4525966"/>
          </a:xfrm>
        </p:spPr>
        <p:txBody>
          <a:bodyPr/>
          <a:lstStyle/>
          <a:p>
            <a:pPr marL="0" indent="0"/>
            <a:r>
              <a:rPr lang="en-US" dirty="0"/>
              <a:t> </a:t>
            </a:r>
            <a:r>
              <a:rPr lang="en-US" baseline="30000" dirty="0"/>
              <a:t>1</a:t>
            </a:r>
            <a:r>
              <a:rPr lang="en-US" dirty="0"/>
              <a:t> Now the LORD was gracious to Sarah as he had said, ...   </a:t>
            </a:r>
            <a:r>
              <a:rPr lang="en-US" baseline="30000" dirty="0"/>
              <a:t>2</a:t>
            </a:r>
            <a:r>
              <a:rPr lang="en-US" dirty="0"/>
              <a:t> Sarah became pregnant and bore a son to Abraham in his old age, at the very time God had promised him. </a:t>
            </a:r>
            <a:r>
              <a:rPr lang="en-US" sz="3200" dirty="0"/>
              <a:t>Gen 21:1-2</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0" y="0"/>
            <a:ext cx="5392616" cy="71496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103 – Isaac </a:t>
            </a:r>
            <a:r>
              <a:rPr lang="en-US" dirty="0">
                <a:effectLst>
                  <a:glow rad="127000">
                    <a:schemeClr val="tx1"/>
                  </a:glow>
                  <a:outerShdw blurRad="38100" dist="38100" dir="2700000" algn="tl">
                    <a:srgbClr val="000000">
                      <a:alpha val="43137"/>
                    </a:srgbClr>
                  </a:outerShdw>
                </a:effectLst>
              </a:rPr>
              <a:t>Weaned</a:t>
            </a:r>
          </a:p>
        </p:txBody>
      </p:sp>
      <p:sp>
        <p:nvSpPr>
          <p:cNvPr id="3" name="Content Placeholder 2"/>
          <p:cNvSpPr>
            <a:spLocks noGrp="1"/>
          </p:cNvSpPr>
          <p:nvPr>
            <p:ph idx="1"/>
          </p:nvPr>
        </p:nvSpPr>
        <p:spPr>
          <a:xfrm>
            <a:off x="4170217" y="1600203"/>
            <a:ext cx="7703127" cy="4525966"/>
          </a:xfrm>
        </p:spPr>
        <p:txBody>
          <a:bodyPr/>
          <a:lstStyle/>
          <a:p>
            <a:pPr marL="0" indent="0"/>
            <a:r>
              <a:rPr lang="en-US" dirty="0"/>
              <a:t> </a:t>
            </a:r>
            <a:r>
              <a:rPr lang="en-US" baseline="30000" dirty="0"/>
              <a:t>8</a:t>
            </a:r>
            <a:r>
              <a:rPr lang="en-US" dirty="0"/>
              <a:t> The child grew and was weaned, and on the day Isaac was weaned Abraham held a great feast.   </a:t>
            </a:r>
            <a:r>
              <a:rPr lang="en-US" baseline="30000" dirty="0"/>
              <a:t>9</a:t>
            </a:r>
            <a:r>
              <a:rPr lang="en-US" dirty="0"/>
              <a:t> But Sarah saw that the son whom Hagar the Egyptian had borne to Abraham was mocking, </a:t>
            </a:r>
            <a:r>
              <a:rPr lang="en-US" baseline="30000" dirty="0"/>
              <a:t>10</a:t>
            </a:r>
            <a:r>
              <a:rPr lang="en-US" dirty="0"/>
              <a:t> and she said to Abraham, "Get rid of that slave woman and her son, for that slave woman's son will never share in the inheritance with my son Isaac." </a:t>
            </a:r>
            <a:r>
              <a:rPr lang="en-US" sz="2800" dirty="0"/>
              <a:t>Gen 21:8-10</a:t>
            </a:r>
            <a:endParaRPr lang="en-US" dirty="0"/>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0" y="0"/>
            <a:ext cx="5392616" cy="71496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103 – Isaac </a:t>
            </a:r>
            <a:r>
              <a:rPr lang="en-US" dirty="0">
                <a:effectLst>
                  <a:glow rad="127000">
                    <a:schemeClr val="tx1"/>
                  </a:glow>
                  <a:outerShdw blurRad="38100" dist="38100" dir="2700000" algn="tl">
                    <a:srgbClr val="000000">
                      <a:alpha val="43137"/>
                    </a:srgbClr>
                  </a:outerShdw>
                </a:effectLst>
              </a:rPr>
              <a:t>Weaned</a:t>
            </a:r>
          </a:p>
        </p:txBody>
      </p:sp>
      <p:sp>
        <p:nvSpPr>
          <p:cNvPr id="3" name="Content Placeholder 2"/>
          <p:cNvSpPr>
            <a:spLocks noGrp="1"/>
          </p:cNvSpPr>
          <p:nvPr>
            <p:ph idx="1"/>
          </p:nvPr>
        </p:nvSpPr>
        <p:spPr>
          <a:xfrm>
            <a:off x="4170217" y="1600203"/>
            <a:ext cx="7703127" cy="4525966"/>
          </a:xfrm>
        </p:spPr>
        <p:txBody>
          <a:bodyPr/>
          <a:lstStyle/>
          <a:p>
            <a:pPr marL="0" indent="0">
              <a:lnSpc>
                <a:spcPts val="3700"/>
              </a:lnSpc>
            </a:pPr>
            <a:r>
              <a:rPr lang="en-US" dirty="0"/>
              <a:t> </a:t>
            </a:r>
            <a:r>
              <a:rPr lang="en-US" baseline="30000" dirty="0"/>
              <a:t>11</a:t>
            </a:r>
            <a:r>
              <a:rPr lang="en-US" dirty="0"/>
              <a:t> The matter distressed Abraham greatly because it concerned his son.</a:t>
            </a:r>
          </a:p>
          <a:p>
            <a:pPr marL="0" indent="0">
              <a:lnSpc>
                <a:spcPts val="3700"/>
              </a:lnSpc>
            </a:pPr>
            <a:r>
              <a:rPr lang="en-US" dirty="0"/>
              <a:t> </a:t>
            </a:r>
            <a:r>
              <a:rPr lang="en-US" baseline="30000" dirty="0"/>
              <a:t>12</a:t>
            </a:r>
            <a:r>
              <a:rPr lang="en-US" dirty="0"/>
              <a:t> But God said to him, "Do not be so distressed about the boy and your maidservant. Listen to whatever Sarah tells you, because it is through Isaac that your offspring will be reckoned." </a:t>
            </a:r>
            <a:r>
              <a:rPr lang="en-US" sz="3200" dirty="0"/>
              <a:t>Gen 21:11-12</a:t>
            </a:r>
          </a:p>
        </p:txBody>
      </p:sp>
    </p:spTree>
    <p:extLst>
      <p:ext uri="{BB962C8B-B14F-4D97-AF65-F5344CB8AC3E}">
        <p14:creationId xmlns:p14="http://schemas.microsoft.com/office/powerpoint/2010/main" val="2346114697"/>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504049"/>
            <a:ext cx="10972800" cy="3629153"/>
          </a:xfrm>
        </p:spPr>
        <p:txBody>
          <a:bodyPr>
            <a:normAutofit/>
          </a:bodyPr>
          <a:lstStyle/>
          <a:p>
            <a:pPr marL="0" indent="0"/>
            <a:r>
              <a:rPr lang="en-US" baseline="30000" dirty="0"/>
              <a:t>24</a:t>
            </a:r>
            <a:r>
              <a:rPr lang="en-US" dirty="0"/>
              <a:t> These things may be taken </a:t>
            </a:r>
            <a:r>
              <a:rPr lang="en-US" dirty="0">
                <a:effectLst>
                  <a:glow rad="127000">
                    <a:srgbClr val="FF0000"/>
                  </a:glow>
                  <a:outerShdw blurRad="38100" dist="38100" dir="2700000" algn="tl">
                    <a:srgbClr val="000000">
                      <a:alpha val="43137"/>
                    </a:srgbClr>
                  </a:outerShdw>
                </a:effectLst>
              </a:rPr>
              <a:t>figuratively</a:t>
            </a:r>
            <a:r>
              <a:rPr lang="en-US" dirty="0"/>
              <a:t>, for</a:t>
            </a:r>
            <a:br>
              <a:rPr lang="en-US" dirty="0"/>
            </a:br>
            <a:r>
              <a:rPr lang="en-US" dirty="0"/>
              <a:t>the women represent two covenants.  </a:t>
            </a:r>
          </a:p>
          <a:p>
            <a:pPr marL="47626" indent="-47626"/>
            <a:endParaRPr lang="en-US" dirty="0">
              <a:solidFill>
                <a:srgbClr val="FFFF00"/>
              </a:solidFill>
            </a:endParaRPr>
          </a:p>
        </p:txBody>
      </p:sp>
    </p:spTree>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504049"/>
            <a:ext cx="10972800" cy="3629153"/>
          </a:xfrm>
        </p:spPr>
        <p:txBody>
          <a:bodyPr>
            <a:normAutofit/>
          </a:bodyPr>
          <a:lstStyle/>
          <a:p>
            <a:pPr marL="0" indent="0"/>
            <a:r>
              <a:rPr lang="en-US" baseline="30000" dirty="0"/>
              <a:t>24</a:t>
            </a:r>
            <a:r>
              <a:rPr lang="en-US" dirty="0"/>
              <a:t> These things may be taken </a:t>
            </a:r>
            <a:r>
              <a:rPr lang="en-US" u="sng" dirty="0">
                <a:effectLst>
                  <a:glow rad="127000">
                    <a:srgbClr val="FF0000"/>
                  </a:glow>
                  <a:outerShdw blurRad="38100" dist="38100" dir="2700000" algn="tl">
                    <a:srgbClr val="000000">
                      <a:alpha val="43137"/>
                    </a:srgbClr>
                  </a:outerShdw>
                </a:effectLst>
              </a:rPr>
              <a:t>fi</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urativel</a:t>
            </a:r>
            <a:r>
              <a:rPr lang="en-US" dirty="0">
                <a:effectLst>
                  <a:glow rad="127000">
                    <a:srgbClr val="FF0000"/>
                  </a:glow>
                  <a:outerShdw blurRad="38100" dist="38100" dir="2700000" algn="tl">
                    <a:srgbClr val="000000">
                      <a:alpha val="43137"/>
                    </a:srgbClr>
                  </a:outerShdw>
                </a:effectLst>
              </a:rPr>
              <a:t>y</a:t>
            </a:r>
            <a:r>
              <a:rPr lang="en-US" dirty="0"/>
              <a:t>, for</a:t>
            </a:r>
            <a:br>
              <a:rPr lang="en-US" dirty="0"/>
            </a:br>
            <a:r>
              <a:rPr lang="en-US" dirty="0"/>
              <a:t>the women represent two covenants.  </a:t>
            </a:r>
          </a:p>
          <a:p>
            <a:pPr marL="47626" indent="-47626"/>
            <a:endParaRPr lang="en-US" dirty="0">
              <a:solidFill>
                <a:srgbClr val="FFFF00"/>
              </a:solidFill>
            </a:endParaRPr>
          </a:p>
        </p:txBody>
      </p:sp>
      <p:sp>
        <p:nvSpPr>
          <p:cNvPr id="6" name="TextBox 5"/>
          <p:cNvSpPr txBox="1"/>
          <p:nvPr/>
        </p:nvSpPr>
        <p:spPr>
          <a:xfrm>
            <a:off x="1927913" y="3743038"/>
            <a:ext cx="8299938" cy="1754326"/>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Allegorically</a:t>
            </a:r>
            <a:br>
              <a:rPr lang="en-US" sz="5400" b="1" dirty="0">
                <a:solidFill>
                  <a:schemeClr val="bg1"/>
                </a:solidFill>
                <a:effectLst>
                  <a:outerShdw blurRad="38100" dist="38100" dir="2700000" algn="tl">
                    <a:srgbClr val="000000">
                      <a:alpha val="43137"/>
                    </a:srgbClr>
                  </a:outerShdw>
                </a:effectLst>
              </a:rPr>
            </a:br>
            <a:r>
              <a:rPr lang="en-US" sz="5400" b="1" dirty="0" err="1">
                <a:solidFill>
                  <a:schemeClr val="bg1"/>
                </a:solidFill>
                <a:effectLst>
                  <a:outerShdw blurRad="38100" dist="38100" dir="2700000" algn="tl">
                    <a:srgbClr val="000000">
                      <a:alpha val="43137"/>
                    </a:srgbClr>
                  </a:outerShdw>
                </a:effectLst>
                <a:latin typeface="Symbol" pitchFamily="18" charset="2"/>
              </a:rPr>
              <a:t>allhgorew</a:t>
            </a:r>
            <a:endParaRPr lang="en-US" sz="5400" b="1" dirty="0">
              <a:solidFill>
                <a:schemeClr val="bg1"/>
              </a:solidFill>
              <a:effectLst>
                <a:outerShdw blurRad="38100" dist="38100" dir="2700000" algn="tl">
                  <a:srgbClr val="000000">
                    <a:alpha val="43137"/>
                  </a:srgbClr>
                </a:outerShdw>
              </a:effectLst>
              <a:latin typeface="Symbol" pitchFamily="18" charset="2"/>
            </a:endParaRPr>
          </a:p>
        </p:txBody>
      </p:sp>
      <p:cxnSp>
        <p:nvCxnSpPr>
          <p:cNvPr id="7" name="Straight Connector 6"/>
          <p:cNvCxnSpPr/>
          <p:nvPr/>
        </p:nvCxnSpPr>
        <p:spPr>
          <a:xfrm flipH="1">
            <a:off x="6691745" y="3131127"/>
            <a:ext cx="193965" cy="637309"/>
          </a:xfrm>
          <a:prstGeom prst="line">
            <a:avLst/>
          </a:prstGeom>
          <a:ln w="50800">
            <a:solidFill>
              <a:schemeClr val="bg1"/>
            </a:solidFill>
          </a:ln>
          <a:effectLst>
            <a:glow rad="127000">
              <a:srgbClr val="FF0000"/>
            </a:glo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073236" y="3782290"/>
            <a:ext cx="4017819" cy="1828802"/>
          </a:xfrm>
          <a:prstGeom prst="rect">
            <a:avLst/>
          </a:prstGeom>
          <a:noFill/>
          <a:ln w="50800">
            <a:solidFill>
              <a:schemeClr val="bg1"/>
            </a:solidFill>
          </a:ln>
          <a:effectLst>
            <a:glow rad="127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423889"/>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504049"/>
            <a:ext cx="10972800" cy="3629153"/>
          </a:xfrm>
        </p:spPr>
        <p:txBody>
          <a:bodyPr>
            <a:normAutofit/>
          </a:bodyPr>
          <a:lstStyle/>
          <a:p>
            <a:pPr marL="0" indent="0"/>
            <a:r>
              <a:rPr lang="en-US" baseline="30000" dirty="0"/>
              <a:t>24</a:t>
            </a:r>
            <a:r>
              <a:rPr lang="en-US" dirty="0"/>
              <a:t> These things may be taken </a:t>
            </a:r>
            <a:r>
              <a:rPr lang="en-US" u="sng" dirty="0">
                <a:effectLst>
                  <a:glow rad="127000">
                    <a:srgbClr val="FF0000"/>
                  </a:glow>
                  <a:outerShdw blurRad="38100" dist="38100" dir="2700000" algn="tl">
                    <a:srgbClr val="000000">
                      <a:alpha val="43137"/>
                    </a:srgbClr>
                  </a:outerShdw>
                </a:effectLst>
              </a:rPr>
              <a:t>fi</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urativel</a:t>
            </a:r>
            <a:r>
              <a:rPr lang="en-US" dirty="0">
                <a:effectLst>
                  <a:glow rad="127000">
                    <a:srgbClr val="FF0000"/>
                  </a:glow>
                  <a:outerShdw blurRad="38100" dist="38100" dir="2700000" algn="tl">
                    <a:srgbClr val="000000">
                      <a:alpha val="43137"/>
                    </a:srgbClr>
                  </a:outerShdw>
                </a:effectLst>
              </a:rPr>
              <a:t>y</a:t>
            </a:r>
            <a:r>
              <a:rPr lang="en-US" dirty="0"/>
              <a:t>, for</a:t>
            </a:r>
            <a:br>
              <a:rPr lang="en-US" dirty="0"/>
            </a:br>
            <a:r>
              <a:rPr lang="en-US" dirty="0"/>
              <a:t>the women represent two covenants.  </a:t>
            </a:r>
          </a:p>
          <a:p>
            <a:pPr marL="47626" indent="-47626"/>
            <a:endParaRPr lang="en-US" dirty="0">
              <a:solidFill>
                <a:srgbClr val="FFFF00"/>
              </a:solidFill>
            </a:endParaRPr>
          </a:p>
        </p:txBody>
      </p:sp>
      <p:sp>
        <p:nvSpPr>
          <p:cNvPr id="6" name="TextBox 5"/>
          <p:cNvSpPr txBox="1"/>
          <p:nvPr/>
        </p:nvSpPr>
        <p:spPr>
          <a:xfrm>
            <a:off x="1927913" y="3743038"/>
            <a:ext cx="8299938"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Allegorically</a:t>
            </a:r>
            <a:br>
              <a:rPr lang="en-US" sz="5400" b="1" dirty="0">
                <a:solidFill>
                  <a:schemeClr val="bg1"/>
                </a:solidFill>
                <a:effectLst>
                  <a:outerShdw blurRad="38100" dist="38100" dir="2700000" algn="tl">
                    <a:srgbClr val="000000">
                      <a:alpha val="43137"/>
                    </a:srgbClr>
                  </a:outerShdw>
                </a:effectLst>
              </a:rPr>
            </a:br>
            <a:r>
              <a:rPr lang="en-US" sz="5400" b="1" dirty="0" err="1">
                <a:solidFill>
                  <a:schemeClr val="bg1"/>
                </a:solidFill>
                <a:effectLst>
                  <a:outerShdw blurRad="38100" dist="38100" dir="2700000" algn="tl">
                    <a:srgbClr val="000000">
                      <a:alpha val="43137"/>
                    </a:srgbClr>
                  </a:outerShdw>
                </a:effectLst>
                <a:latin typeface="Symbol" pitchFamily="18" charset="2"/>
              </a:rPr>
              <a:t>allhgorew</a:t>
            </a:r>
            <a:endParaRPr lang="en-US" sz="5400" b="1" dirty="0">
              <a:solidFill>
                <a:schemeClr val="bg1"/>
              </a:solidFill>
              <a:effectLst>
                <a:outerShdw blurRad="38100" dist="38100" dir="2700000" algn="tl">
                  <a:srgbClr val="000000">
                    <a:alpha val="43137"/>
                  </a:srgbClr>
                </a:outerShdw>
              </a:effectLst>
              <a:latin typeface="Symbol" pitchFamily="18" charset="2"/>
            </a:endParaRPr>
          </a:p>
          <a:p>
            <a:pPr algn="ctr"/>
            <a:r>
              <a:rPr lang="en-US" sz="5400" b="1" dirty="0">
                <a:solidFill>
                  <a:schemeClr val="bg1"/>
                </a:solidFill>
                <a:effectLst>
                  <a:outerShdw blurRad="38100" dist="38100" dir="2700000" algn="tl">
                    <a:srgbClr val="000000">
                      <a:alpha val="43137"/>
                    </a:srgbClr>
                  </a:outerShdw>
                </a:effectLst>
                <a:latin typeface="Symbol" pitchFamily="18" charset="2"/>
              </a:rPr>
              <a:t>all</a:t>
            </a:r>
            <a:r>
              <a:rPr lang="en-US" sz="3600" b="1" dirty="0">
                <a:solidFill>
                  <a:schemeClr val="bg1"/>
                </a:solidFill>
                <a:effectLst>
                  <a:outerShdw blurRad="38100" dist="38100" dir="2700000" algn="tl">
                    <a:srgbClr val="000000">
                      <a:alpha val="43137"/>
                    </a:srgbClr>
                  </a:outerShdw>
                </a:effectLst>
                <a:latin typeface="Symbol" pitchFamily="18" charset="2"/>
              </a:rPr>
              <a:t> </a:t>
            </a:r>
            <a:r>
              <a:rPr lang="en-US" sz="3600" b="1" dirty="0">
                <a:solidFill>
                  <a:schemeClr val="bg1"/>
                </a:solidFill>
                <a:effectLst>
                  <a:outerShdw blurRad="38100" dist="38100" dir="2700000" algn="tl">
                    <a:srgbClr val="000000">
                      <a:alpha val="43137"/>
                    </a:srgbClr>
                  </a:outerShdw>
                </a:effectLst>
                <a:latin typeface="Arial Narrow" pitchFamily="34" charset="0"/>
              </a:rPr>
              <a:t>another</a:t>
            </a:r>
            <a:r>
              <a:rPr lang="en-US" sz="3600" b="1" dirty="0">
                <a:solidFill>
                  <a:schemeClr val="bg1"/>
                </a:solidFill>
                <a:effectLst>
                  <a:outerShdw blurRad="38100" dist="38100" dir="2700000" algn="tl">
                    <a:srgbClr val="000000">
                      <a:alpha val="43137"/>
                    </a:srgbClr>
                  </a:outerShdw>
                </a:effectLst>
                <a:latin typeface="Symbol" pitchFamily="18" charset="2"/>
              </a:rPr>
              <a:t> / </a:t>
            </a:r>
            <a:r>
              <a:rPr lang="en-US" sz="5400" b="1" dirty="0" err="1">
                <a:solidFill>
                  <a:schemeClr val="bg1"/>
                </a:solidFill>
                <a:effectLst>
                  <a:outerShdw blurRad="38100" dist="38100" dir="2700000" algn="tl">
                    <a:srgbClr val="000000">
                      <a:alpha val="43137"/>
                    </a:srgbClr>
                  </a:outerShdw>
                </a:effectLst>
                <a:latin typeface="Symbol" pitchFamily="18" charset="2"/>
              </a:rPr>
              <a:t>agoreuw</a:t>
            </a:r>
            <a:r>
              <a:rPr lang="en-US" sz="5400" b="1" dirty="0">
                <a:solidFill>
                  <a:schemeClr val="bg1"/>
                </a:solidFill>
                <a:effectLst>
                  <a:outerShdw blurRad="38100" dist="38100" dir="2700000" algn="tl">
                    <a:srgbClr val="000000">
                      <a:alpha val="43137"/>
                    </a:srgbClr>
                  </a:outerShdw>
                </a:effectLst>
                <a:latin typeface="Symbol" pitchFamily="18" charset="2"/>
              </a:rPr>
              <a:t> </a:t>
            </a:r>
            <a:r>
              <a:rPr lang="en-US" sz="3600" b="1" dirty="0">
                <a:solidFill>
                  <a:schemeClr val="bg1"/>
                </a:solidFill>
                <a:effectLst>
                  <a:outerShdw blurRad="38100" dist="38100" dir="2700000" algn="tl">
                    <a:srgbClr val="000000">
                      <a:alpha val="43137"/>
                    </a:srgbClr>
                  </a:outerShdw>
                </a:effectLst>
                <a:latin typeface="Arial Narrow" pitchFamily="34" charset="0"/>
              </a:rPr>
              <a:t>speak</a:t>
            </a:r>
            <a:r>
              <a:rPr lang="en-US" sz="5400" b="1" dirty="0">
                <a:solidFill>
                  <a:schemeClr val="bg1"/>
                </a:solidFill>
                <a:effectLst>
                  <a:outerShdw blurRad="38100" dist="38100" dir="2700000" algn="tl">
                    <a:srgbClr val="000000">
                      <a:alpha val="43137"/>
                    </a:srgbClr>
                  </a:outerShdw>
                </a:effectLst>
              </a:rPr>
              <a:t> </a:t>
            </a:r>
          </a:p>
        </p:txBody>
      </p:sp>
      <p:cxnSp>
        <p:nvCxnSpPr>
          <p:cNvPr id="9" name="Straight Connector 8"/>
          <p:cNvCxnSpPr/>
          <p:nvPr/>
        </p:nvCxnSpPr>
        <p:spPr>
          <a:xfrm flipH="1">
            <a:off x="6691745" y="3131127"/>
            <a:ext cx="193965" cy="637309"/>
          </a:xfrm>
          <a:prstGeom prst="line">
            <a:avLst/>
          </a:prstGeom>
          <a:ln w="50800">
            <a:solidFill>
              <a:schemeClr val="bg1"/>
            </a:solidFill>
          </a:ln>
          <a:effectLst>
            <a:glow rad="127000">
              <a:srgbClr val="FF0000"/>
            </a:glow>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73236" y="3782290"/>
            <a:ext cx="4017819" cy="1828802"/>
          </a:xfrm>
          <a:prstGeom prst="rect">
            <a:avLst/>
          </a:prstGeom>
          <a:noFill/>
          <a:ln w="50800">
            <a:solidFill>
              <a:schemeClr val="bg1"/>
            </a:solidFill>
          </a:ln>
          <a:effectLst>
            <a:glow rad="127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32667"/>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TRIALS</a:t>
            </a:r>
            <a:r>
              <a:rPr lang="en-US" dirty="0">
                <a:effectLst>
                  <a:glow rad="127000">
                    <a:srgbClr val="FF0000"/>
                  </a:glow>
                  <a:outerShdw blurRad="38100" dist="38100" dir="2700000" algn="tl">
                    <a:srgbClr val="000000">
                      <a:alpha val="43137"/>
                    </a:srgbClr>
                  </a:outerShdw>
                </a:effectLst>
              </a:rPr>
              <a:t> </a:t>
            </a:r>
            <a:r>
              <a:rPr lang="en-US" dirty="0"/>
              <a:t>4:13-15</a:t>
            </a:r>
          </a:p>
        </p:txBody>
      </p:sp>
      <p:sp>
        <p:nvSpPr>
          <p:cNvPr id="3" name="Content Placeholder 2"/>
          <p:cNvSpPr>
            <a:spLocks noGrp="1"/>
          </p:cNvSpPr>
          <p:nvPr>
            <p:ph idx="1"/>
          </p:nvPr>
        </p:nvSpPr>
        <p:spPr>
          <a:xfrm>
            <a:off x="609599" y="1600203"/>
            <a:ext cx="9019309" cy="4525966"/>
          </a:xfrm>
        </p:spPr>
        <p:txBody>
          <a:bodyPr/>
          <a:lstStyle/>
          <a:p>
            <a:pPr marL="0" indent="0"/>
            <a:r>
              <a:rPr lang="en-US" dirty="0">
                <a:solidFill>
                  <a:schemeClr val="bg1">
                    <a:alpha val="0"/>
                  </a:schemeClr>
                </a:solidFill>
              </a:rPr>
              <a:t> </a:t>
            </a:r>
            <a:r>
              <a:rPr lang="en-US" baseline="30000" dirty="0">
                <a:solidFill>
                  <a:schemeClr val="bg1">
                    <a:alpha val="0"/>
                  </a:schemeClr>
                </a:solidFill>
              </a:rPr>
              <a:t>13</a:t>
            </a:r>
            <a:r>
              <a:rPr lang="en-US" dirty="0">
                <a:solidFill>
                  <a:schemeClr val="bg1">
                    <a:alpha val="0"/>
                  </a:schemeClr>
                </a:solidFill>
              </a:rPr>
              <a:t> As you know, it was because of an illness that I first preached the gospel to you.  </a:t>
            </a:r>
            <a:r>
              <a:rPr lang="en-US" baseline="30000" dirty="0">
                <a:solidFill>
                  <a:schemeClr val="bg1">
                    <a:alpha val="0"/>
                  </a:schemeClr>
                </a:solidFill>
              </a:rPr>
              <a:t>14</a:t>
            </a:r>
            <a:r>
              <a:rPr lang="en-US" dirty="0">
                <a:solidFill>
                  <a:schemeClr val="bg1">
                    <a:alpha val="0"/>
                  </a:schemeClr>
                </a:solidFill>
              </a:rPr>
              <a:t> Even though my illness was a trial to you, you did not treat me with contempt or scorn. Instead, you welcomed me as if I were an angel of God, as if I were Christ Jesus himself.  </a:t>
            </a:r>
            <a:br>
              <a:rPr lang="en-US" dirty="0"/>
            </a:br>
            <a:r>
              <a:rPr lang="en-US" baseline="30000" dirty="0">
                <a:effectLst>
                  <a:glow rad="127000">
                    <a:srgbClr val="FF0000"/>
                  </a:glow>
                  <a:outerShdw blurRad="38100" dist="38100" dir="2700000" algn="tl">
                    <a:srgbClr val="000000">
                      <a:alpha val="43137"/>
                    </a:srgbClr>
                  </a:outerShdw>
                </a:effectLst>
              </a:rPr>
              <a:t>15</a:t>
            </a:r>
            <a:r>
              <a:rPr lang="en-US" dirty="0">
                <a:effectLst>
                  <a:glow rad="127000">
                    <a:srgbClr val="FF0000"/>
                  </a:glow>
                  <a:outerShdw blurRad="38100" dist="38100" dir="2700000" algn="tl">
                    <a:srgbClr val="000000">
                      <a:alpha val="43137"/>
                    </a:srgbClr>
                  </a:outerShdw>
                </a:effectLst>
              </a:rPr>
              <a:t> What has happened to all your joy? </a:t>
            </a:r>
            <a:r>
              <a:rPr lang="en-US" dirty="0">
                <a:solidFill>
                  <a:schemeClr val="bg1">
                    <a:alpha val="0"/>
                  </a:schemeClr>
                </a:solidFill>
              </a:rPr>
              <a:t>I can testify that, if you could have done so, you would have torn out your eyes and given them to me. </a:t>
            </a:r>
          </a:p>
        </p:txBody>
      </p:sp>
    </p:spTree>
    <p:extLst>
      <p:ext uri="{BB962C8B-B14F-4D97-AF65-F5344CB8AC3E}">
        <p14:creationId xmlns:p14="http://schemas.microsoft.com/office/powerpoint/2010/main" val="560383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507673"/>
            <a:ext cx="10972800" cy="3618496"/>
          </a:xfrm>
        </p:spPr>
        <p:txBody>
          <a:bodyPr>
            <a:normAutofit/>
          </a:bodyPr>
          <a:lstStyle/>
          <a:p>
            <a:pPr marL="0" indent="0"/>
            <a:r>
              <a:rPr lang="en-US" baseline="30000" dirty="0"/>
              <a:t>24</a:t>
            </a:r>
            <a:r>
              <a:rPr lang="en-US" dirty="0"/>
              <a:t> These things may be taken </a:t>
            </a:r>
            <a:r>
              <a:rPr lang="en-US" dirty="0">
                <a:effectLst>
                  <a:glow rad="127000">
                    <a:srgbClr val="FF0000"/>
                  </a:glow>
                  <a:outerShdw blurRad="38100" dist="38100" dir="2700000" algn="tl">
                    <a:srgbClr val="000000">
                      <a:alpha val="43137"/>
                    </a:srgbClr>
                  </a:outerShdw>
                </a:effectLst>
              </a:rPr>
              <a:t>figuratively</a:t>
            </a:r>
            <a:r>
              <a:rPr lang="en-US" dirty="0"/>
              <a:t>, for the women represent two covenants.  One covenant is from Mount Sinai and bears children who are to be slaves: This is Hagar. </a:t>
            </a:r>
            <a:r>
              <a:rPr lang="en-US" baseline="30000" dirty="0"/>
              <a:t>25</a:t>
            </a:r>
            <a:r>
              <a:rPr lang="en-US" dirty="0"/>
              <a:t> Now Hagar stands for Mount Sinai in Arabia and corresponds to the present city of Jerusalem, because she is in slavery with her children.   </a:t>
            </a:r>
            <a:r>
              <a:rPr lang="en-US" baseline="30000" dirty="0"/>
              <a:t>26</a:t>
            </a:r>
            <a:r>
              <a:rPr lang="en-US" dirty="0"/>
              <a:t> But the Jerusalem that is above is free, and she is our mother.</a:t>
            </a:r>
          </a:p>
        </p:txBody>
      </p:sp>
    </p:spTree>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89689"/>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493817"/>
            <a:ext cx="10972800" cy="3632351"/>
          </a:xfrm>
        </p:spPr>
        <p:txBody>
          <a:bodyPr>
            <a:normAutofit/>
          </a:bodyPr>
          <a:lstStyle/>
          <a:p>
            <a:pPr marL="0" indent="0">
              <a:lnSpc>
                <a:spcPts val="4000"/>
              </a:lnSpc>
            </a:pPr>
            <a:r>
              <a:rPr lang="en-US" dirty="0"/>
              <a:t> </a:t>
            </a:r>
            <a:r>
              <a:rPr lang="en-US" baseline="30000" dirty="0"/>
              <a:t>27</a:t>
            </a:r>
            <a:r>
              <a:rPr lang="en-US" dirty="0"/>
              <a:t> For it is written: "Be glad, O barren woman, who bears no children; break forth and cry aloud, you who have no labor pains; because more are the children of the desolate woman than of her who has a husband.“   </a:t>
            </a:r>
            <a:r>
              <a:rPr lang="en-US" baseline="30000" dirty="0"/>
              <a:t>28</a:t>
            </a:r>
            <a:r>
              <a:rPr lang="en-US" dirty="0"/>
              <a:t> Now you, brothers, like Isaac, are children of promise.   </a:t>
            </a:r>
            <a:r>
              <a:rPr lang="en-US" baseline="30000" dirty="0"/>
              <a:t>29</a:t>
            </a:r>
            <a:r>
              <a:rPr lang="en-US" dirty="0"/>
              <a:t> At that time the son born in the ordinary way persecuted the son born by the power of the Spirit. It is the same now. </a:t>
            </a:r>
          </a:p>
        </p:txBody>
      </p:sp>
    </p:spTree>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78063" y="29190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63263" y="2907324"/>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1507" y="2872155"/>
            <a:ext cx="3985846" cy="3563815"/>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2923" y="2883878"/>
            <a:ext cx="3985846" cy="3563815"/>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022763"/>
            <a:ext cx="10972800" cy="4103405"/>
          </a:xfrm>
        </p:spPr>
        <p:txBody>
          <a:bodyPr>
            <a:normAutofit/>
          </a:bodyPr>
          <a:lstStyle/>
          <a:p>
            <a:pPr marL="47626" indent="-47626"/>
            <a:r>
              <a:rPr lang="en-US" baseline="30000" dirty="0"/>
              <a:t>24</a:t>
            </a:r>
            <a:r>
              <a:rPr lang="en-US" dirty="0"/>
              <a:t> ... for the women represent two covenants. </a:t>
            </a:r>
            <a:r>
              <a:rPr lang="en-US" sz="2800" dirty="0"/>
              <a:t>Gal 4:24 </a:t>
            </a:r>
            <a:endParaRPr lang="en-US" sz="2800" dirty="0">
              <a:solidFill>
                <a:srgbClr val="FFFF00"/>
              </a:solidFill>
            </a:endParaRPr>
          </a:p>
        </p:txBody>
      </p:sp>
      <p:sp>
        <p:nvSpPr>
          <p:cNvPr id="9" name="TextBox 8"/>
          <p:cNvSpPr txBox="1"/>
          <p:nvPr/>
        </p:nvSpPr>
        <p:spPr>
          <a:xfrm>
            <a:off x="2227384" y="2930771"/>
            <a:ext cx="3962400" cy="646331"/>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Old Covenant</a:t>
            </a:r>
          </a:p>
        </p:txBody>
      </p:sp>
      <p:sp>
        <p:nvSpPr>
          <p:cNvPr id="10" name="TextBox 9"/>
          <p:cNvSpPr txBox="1"/>
          <p:nvPr/>
        </p:nvSpPr>
        <p:spPr>
          <a:xfrm>
            <a:off x="6295292" y="2965940"/>
            <a:ext cx="3962400" cy="646331"/>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New Covenant</a:t>
            </a:r>
          </a:p>
        </p:txBody>
      </p:sp>
    </p:spTree>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78063" y="29190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63263" y="2907324"/>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1507" y="2872155"/>
            <a:ext cx="3985846" cy="3563815"/>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2923" y="2883878"/>
            <a:ext cx="3985846" cy="3563815"/>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022763"/>
            <a:ext cx="10972800" cy="4103405"/>
          </a:xfrm>
        </p:spPr>
        <p:txBody>
          <a:bodyPr>
            <a:normAutofit/>
          </a:bodyPr>
          <a:lstStyle/>
          <a:p>
            <a:pPr marL="47626" indent="-47626"/>
            <a:r>
              <a:rPr lang="en-US" baseline="30000" dirty="0"/>
              <a:t>24</a:t>
            </a:r>
            <a:r>
              <a:rPr lang="en-US" dirty="0"/>
              <a:t> ... for the women represent two covenants. </a:t>
            </a:r>
            <a:r>
              <a:rPr lang="en-US" sz="2800" dirty="0"/>
              <a:t>Gal 4:24 </a:t>
            </a:r>
            <a:endParaRPr lang="en-US" sz="2800" dirty="0">
              <a:solidFill>
                <a:srgbClr val="FFFF00"/>
              </a:solidFill>
            </a:endParaRPr>
          </a:p>
        </p:txBody>
      </p:sp>
      <p:sp>
        <p:nvSpPr>
          <p:cNvPr id="9" name="TextBox 8"/>
          <p:cNvSpPr txBox="1"/>
          <p:nvPr/>
        </p:nvSpPr>
        <p:spPr>
          <a:xfrm>
            <a:off x="2227384" y="2930771"/>
            <a:ext cx="3962400" cy="1200329"/>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Old Covenant</a:t>
            </a:r>
          </a:p>
          <a:p>
            <a:r>
              <a:rPr lang="en-US" sz="3600" b="1" dirty="0">
                <a:solidFill>
                  <a:schemeClr val="bg1"/>
                </a:solidFill>
                <a:latin typeface="Arial Narrow" pitchFamily="34" charset="0"/>
              </a:rPr>
              <a:t>Law</a:t>
            </a:r>
          </a:p>
        </p:txBody>
      </p:sp>
      <p:sp>
        <p:nvSpPr>
          <p:cNvPr id="10" name="TextBox 9"/>
          <p:cNvSpPr txBox="1"/>
          <p:nvPr/>
        </p:nvSpPr>
        <p:spPr>
          <a:xfrm>
            <a:off x="6295292" y="2965940"/>
            <a:ext cx="3962400" cy="1200329"/>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New Covenant</a:t>
            </a:r>
          </a:p>
          <a:p>
            <a:r>
              <a:rPr lang="en-US" sz="3600" b="1" dirty="0">
                <a:solidFill>
                  <a:schemeClr val="bg1"/>
                </a:solidFill>
                <a:latin typeface="Arial Narrow" pitchFamily="34" charset="0"/>
              </a:rPr>
              <a:t>GRACE</a:t>
            </a:r>
          </a:p>
        </p:txBody>
      </p:sp>
    </p:spTree>
    <p:extLst>
      <p:ext uri="{BB962C8B-B14F-4D97-AF65-F5344CB8AC3E}">
        <p14:creationId xmlns:p14="http://schemas.microsoft.com/office/powerpoint/2010/main" val="3707704425"/>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78063" y="29190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63263" y="2907324"/>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1507" y="2872155"/>
            <a:ext cx="3985846" cy="3563815"/>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2923" y="2883878"/>
            <a:ext cx="3985846" cy="3563815"/>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022763"/>
            <a:ext cx="10972800" cy="4103405"/>
          </a:xfrm>
        </p:spPr>
        <p:txBody>
          <a:bodyPr>
            <a:normAutofit/>
          </a:bodyPr>
          <a:lstStyle/>
          <a:p>
            <a:pPr marL="47626" indent="-47626"/>
            <a:r>
              <a:rPr lang="en-US" baseline="30000" dirty="0"/>
              <a:t>24</a:t>
            </a:r>
            <a:r>
              <a:rPr lang="en-US" dirty="0"/>
              <a:t> ... for the women represent two covenants. </a:t>
            </a:r>
            <a:r>
              <a:rPr lang="en-US" sz="2800" dirty="0"/>
              <a:t>Gal 4:24 </a:t>
            </a:r>
            <a:endParaRPr lang="en-US" sz="2800" dirty="0">
              <a:solidFill>
                <a:srgbClr val="FFFF00"/>
              </a:solidFill>
            </a:endParaRPr>
          </a:p>
        </p:txBody>
      </p:sp>
      <p:sp>
        <p:nvSpPr>
          <p:cNvPr id="9" name="TextBox 8"/>
          <p:cNvSpPr txBox="1"/>
          <p:nvPr/>
        </p:nvSpPr>
        <p:spPr>
          <a:xfrm>
            <a:off x="2227384" y="2930771"/>
            <a:ext cx="3962400" cy="1754326"/>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Old Covenant</a:t>
            </a:r>
          </a:p>
          <a:p>
            <a:r>
              <a:rPr lang="en-US" sz="3600" b="1" dirty="0">
                <a:solidFill>
                  <a:schemeClr val="bg1"/>
                </a:solidFill>
                <a:latin typeface="Arial Narrow" pitchFamily="34" charset="0"/>
              </a:rPr>
              <a:t>Law</a:t>
            </a:r>
          </a:p>
          <a:p>
            <a:r>
              <a:rPr lang="en-US" sz="3600" b="1" dirty="0">
                <a:solidFill>
                  <a:schemeClr val="bg1"/>
                </a:solidFill>
                <a:latin typeface="Arial Narrow" pitchFamily="34" charset="0"/>
              </a:rPr>
              <a:t>Hagar: the slave</a:t>
            </a:r>
          </a:p>
        </p:txBody>
      </p:sp>
      <p:sp>
        <p:nvSpPr>
          <p:cNvPr id="10" name="TextBox 9"/>
          <p:cNvSpPr txBox="1"/>
          <p:nvPr/>
        </p:nvSpPr>
        <p:spPr>
          <a:xfrm>
            <a:off x="6295292" y="2965940"/>
            <a:ext cx="3962400" cy="1754326"/>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New Covenant</a:t>
            </a:r>
          </a:p>
          <a:p>
            <a:r>
              <a:rPr lang="en-US" sz="3600" b="1" dirty="0">
                <a:solidFill>
                  <a:schemeClr val="bg1"/>
                </a:solidFill>
                <a:latin typeface="Arial Narrow" pitchFamily="34" charset="0"/>
              </a:rPr>
              <a:t>GRACE</a:t>
            </a:r>
          </a:p>
          <a:p>
            <a:r>
              <a:rPr lang="en-US" sz="3600" b="1" dirty="0">
                <a:solidFill>
                  <a:schemeClr val="bg1"/>
                </a:solidFill>
                <a:latin typeface="Arial Narrow" pitchFamily="34" charset="0"/>
              </a:rPr>
              <a:t>Sarah: Freewoman</a:t>
            </a:r>
          </a:p>
        </p:txBody>
      </p:sp>
    </p:spTree>
    <p:extLst>
      <p:ext uri="{BB962C8B-B14F-4D97-AF65-F5344CB8AC3E}">
        <p14:creationId xmlns:p14="http://schemas.microsoft.com/office/powerpoint/2010/main" val="1716366859"/>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78063" y="29190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63263" y="2907324"/>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1507" y="2872155"/>
            <a:ext cx="3985846" cy="3563815"/>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2923" y="2883878"/>
            <a:ext cx="3985846" cy="3563815"/>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022763"/>
            <a:ext cx="10972800" cy="4103405"/>
          </a:xfrm>
        </p:spPr>
        <p:txBody>
          <a:bodyPr>
            <a:normAutofit/>
          </a:bodyPr>
          <a:lstStyle/>
          <a:p>
            <a:pPr marL="47626" indent="-47626"/>
            <a:r>
              <a:rPr lang="en-US" baseline="30000" dirty="0"/>
              <a:t>24</a:t>
            </a:r>
            <a:r>
              <a:rPr lang="en-US" dirty="0"/>
              <a:t> ... for the women represent two covenants. </a:t>
            </a:r>
            <a:r>
              <a:rPr lang="en-US" sz="2800" dirty="0"/>
              <a:t>Gal 4:24 </a:t>
            </a:r>
            <a:endParaRPr lang="en-US" sz="2800" dirty="0">
              <a:solidFill>
                <a:srgbClr val="FFFF00"/>
              </a:solidFill>
            </a:endParaRPr>
          </a:p>
        </p:txBody>
      </p:sp>
      <p:sp>
        <p:nvSpPr>
          <p:cNvPr id="9" name="TextBox 8"/>
          <p:cNvSpPr txBox="1"/>
          <p:nvPr/>
        </p:nvSpPr>
        <p:spPr>
          <a:xfrm>
            <a:off x="2227384" y="2930771"/>
            <a:ext cx="3962400" cy="2308324"/>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Old Covenant</a:t>
            </a:r>
          </a:p>
          <a:p>
            <a:r>
              <a:rPr lang="en-US" sz="3600" b="1" dirty="0">
                <a:solidFill>
                  <a:schemeClr val="bg1"/>
                </a:solidFill>
                <a:latin typeface="Arial Narrow" pitchFamily="34" charset="0"/>
              </a:rPr>
              <a:t>Law</a:t>
            </a:r>
          </a:p>
          <a:p>
            <a:r>
              <a:rPr lang="en-US" sz="3600" b="1" dirty="0">
                <a:solidFill>
                  <a:schemeClr val="bg1"/>
                </a:solidFill>
                <a:latin typeface="Arial Narrow" pitchFamily="34" charset="0"/>
              </a:rPr>
              <a:t>Hagar: the slave</a:t>
            </a:r>
          </a:p>
          <a:p>
            <a:r>
              <a:rPr lang="en-US" sz="3600" b="1" dirty="0">
                <a:solidFill>
                  <a:schemeClr val="bg1"/>
                </a:solidFill>
                <a:latin typeface="Arial Narrow" pitchFamily="34" charset="0"/>
              </a:rPr>
              <a:t>Ishmael: fleshly</a:t>
            </a:r>
          </a:p>
        </p:txBody>
      </p:sp>
      <p:sp>
        <p:nvSpPr>
          <p:cNvPr id="10" name="TextBox 9"/>
          <p:cNvSpPr txBox="1"/>
          <p:nvPr/>
        </p:nvSpPr>
        <p:spPr>
          <a:xfrm>
            <a:off x="6295292" y="2965940"/>
            <a:ext cx="3962400" cy="2308324"/>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New Covenant</a:t>
            </a:r>
          </a:p>
          <a:p>
            <a:r>
              <a:rPr lang="en-US" sz="3600" b="1" dirty="0">
                <a:solidFill>
                  <a:schemeClr val="bg1"/>
                </a:solidFill>
                <a:latin typeface="Arial Narrow" pitchFamily="34" charset="0"/>
              </a:rPr>
              <a:t>GRACE</a:t>
            </a:r>
          </a:p>
          <a:p>
            <a:r>
              <a:rPr lang="en-US" sz="3600" b="1" dirty="0">
                <a:solidFill>
                  <a:schemeClr val="bg1"/>
                </a:solidFill>
                <a:latin typeface="Arial Narrow" pitchFamily="34" charset="0"/>
              </a:rPr>
              <a:t>Sarah: Freewoman</a:t>
            </a:r>
          </a:p>
          <a:p>
            <a:r>
              <a:rPr lang="en-US" sz="3600" b="1" dirty="0">
                <a:solidFill>
                  <a:schemeClr val="bg1"/>
                </a:solidFill>
                <a:latin typeface="Arial Narrow" pitchFamily="34" charset="0"/>
              </a:rPr>
              <a:t>Isaac: miraculous</a:t>
            </a:r>
          </a:p>
        </p:txBody>
      </p:sp>
    </p:spTree>
    <p:extLst>
      <p:ext uri="{BB962C8B-B14F-4D97-AF65-F5344CB8AC3E}">
        <p14:creationId xmlns:p14="http://schemas.microsoft.com/office/powerpoint/2010/main" val="2105540780"/>
      </p:ext>
    </p:extLst>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78063" y="29190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63263" y="2907324"/>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1507" y="2872155"/>
            <a:ext cx="3985846" cy="3563815"/>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2923" y="2883878"/>
            <a:ext cx="3985846" cy="3563815"/>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022763"/>
            <a:ext cx="10972800" cy="4103405"/>
          </a:xfrm>
        </p:spPr>
        <p:txBody>
          <a:bodyPr>
            <a:normAutofit/>
          </a:bodyPr>
          <a:lstStyle/>
          <a:p>
            <a:pPr marL="47626" indent="-47626"/>
            <a:r>
              <a:rPr lang="en-US" baseline="30000" dirty="0"/>
              <a:t>24</a:t>
            </a:r>
            <a:r>
              <a:rPr lang="en-US" dirty="0"/>
              <a:t> ... for the women represent two covenants. </a:t>
            </a:r>
            <a:r>
              <a:rPr lang="en-US" sz="2800" dirty="0"/>
              <a:t>Gal 4:24 </a:t>
            </a:r>
            <a:endParaRPr lang="en-US" sz="2800" dirty="0">
              <a:solidFill>
                <a:srgbClr val="FFFF00"/>
              </a:solidFill>
            </a:endParaRPr>
          </a:p>
        </p:txBody>
      </p:sp>
      <p:sp>
        <p:nvSpPr>
          <p:cNvPr id="9" name="TextBox 8"/>
          <p:cNvSpPr txBox="1"/>
          <p:nvPr/>
        </p:nvSpPr>
        <p:spPr>
          <a:xfrm>
            <a:off x="2227384" y="2930771"/>
            <a:ext cx="3962400" cy="3970318"/>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Old Covenant</a:t>
            </a:r>
          </a:p>
          <a:p>
            <a:r>
              <a:rPr lang="en-US" sz="3600" b="1" dirty="0">
                <a:solidFill>
                  <a:schemeClr val="bg1"/>
                </a:solidFill>
                <a:latin typeface="Arial Narrow" pitchFamily="34" charset="0"/>
              </a:rPr>
              <a:t>Law</a:t>
            </a:r>
          </a:p>
          <a:p>
            <a:r>
              <a:rPr lang="en-US" sz="3600" b="1" dirty="0">
                <a:solidFill>
                  <a:schemeClr val="bg1"/>
                </a:solidFill>
                <a:latin typeface="Arial Narrow" pitchFamily="34" charset="0"/>
              </a:rPr>
              <a:t>Hagar: the slave</a:t>
            </a:r>
          </a:p>
          <a:p>
            <a:r>
              <a:rPr lang="en-US" sz="3600" b="1" dirty="0">
                <a:solidFill>
                  <a:schemeClr val="bg1"/>
                </a:solidFill>
                <a:latin typeface="Arial Narrow" pitchFamily="34" charset="0"/>
              </a:rPr>
              <a:t>Ishmael: fleshly</a:t>
            </a:r>
          </a:p>
          <a:p>
            <a:r>
              <a:rPr lang="en-US" sz="3600" b="1" dirty="0">
                <a:solidFill>
                  <a:schemeClr val="bg1"/>
                </a:solidFill>
                <a:latin typeface="Arial Narrow" pitchFamily="34" charset="0"/>
              </a:rPr>
              <a:t>Earthly Jerusalem</a:t>
            </a:r>
            <a:br>
              <a:rPr lang="en-US" sz="3600" b="1" dirty="0">
                <a:solidFill>
                  <a:schemeClr val="bg1"/>
                </a:solidFill>
                <a:latin typeface="Arial Narrow" pitchFamily="34" charset="0"/>
              </a:rPr>
            </a:br>
            <a:r>
              <a:rPr lang="en-US" sz="3600" b="1" dirty="0">
                <a:solidFill>
                  <a:schemeClr val="bg1"/>
                </a:solidFill>
                <a:latin typeface="Arial Narrow" pitchFamily="34" charset="0"/>
              </a:rPr>
              <a:t>    </a:t>
            </a:r>
            <a:br>
              <a:rPr lang="en-US" sz="3600" b="1" dirty="0">
                <a:solidFill>
                  <a:schemeClr val="bg1"/>
                </a:solidFill>
                <a:latin typeface="Arial Narrow" pitchFamily="34" charset="0"/>
              </a:rPr>
            </a:br>
            <a:endParaRPr lang="en-US" sz="3600" b="1" dirty="0">
              <a:solidFill>
                <a:schemeClr val="bg1"/>
              </a:solidFill>
              <a:latin typeface="Arial Narrow" pitchFamily="34" charset="0"/>
            </a:endParaRPr>
          </a:p>
        </p:txBody>
      </p:sp>
      <p:sp>
        <p:nvSpPr>
          <p:cNvPr id="10" name="TextBox 9"/>
          <p:cNvSpPr txBox="1"/>
          <p:nvPr/>
        </p:nvSpPr>
        <p:spPr>
          <a:xfrm>
            <a:off x="6295292" y="2965940"/>
            <a:ext cx="3962400" cy="3416320"/>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New Covenant</a:t>
            </a:r>
          </a:p>
          <a:p>
            <a:r>
              <a:rPr lang="en-US" sz="3600" b="1" dirty="0">
                <a:solidFill>
                  <a:schemeClr val="bg1"/>
                </a:solidFill>
                <a:latin typeface="Arial Narrow" pitchFamily="34" charset="0"/>
              </a:rPr>
              <a:t>GRACE</a:t>
            </a:r>
          </a:p>
          <a:p>
            <a:r>
              <a:rPr lang="en-US" sz="3600" b="1" dirty="0">
                <a:solidFill>
                  <a:schemeClr val="bg1"/>
                </a:solidFill>
                <a:latin typeface="Arial Narrow" pitchFamily="34" charset="0"/>
              </a:rPr>
              <a:t>Sarah: Freewoman</a:t>
            </a:r>
          </a:p>
          <a:p>
            <a:r>
              <a:rPr lang="en-US" sz="3600" b="1" dirty="0">
                <a:solidFill>
                  <a:schemeClr val="bg1"/>
                </a:solidFill>
                <a:latin typeface="Arial Narrow" pitchFamily="34" charset="0"/>
              </a:rPr>
              <a:t>Isaac: miraculous</a:t>
            </a:r>
          </a:p>
          <a:p>
            <a:r>
              <a:rPr lang="en-US" sz="3600" b="1" dirty="0">
                <a:solidFill>
                  <a:schemeClr val="bg1"/>
                </a:solidFill>
                <a:latin typeface="Arial Narrow" pitchFamily="34" charset="0"/>
              </a:rPr>
              <a:t>Heavenly Jerusalem</a:t>
            </a:r>
            <a:br>
              <a:rPr lang="en-US" sz="3600" b="1" dirty="0">
                <a:solidFill>
                  <a:schemeClr val="bg1"/>
                </a:solidFill>
                <a:latin typeface="Arial Narrow" pitchFamily="34" charset="0"/>
              </a:rPr>
            </a:br>
            <a:r>
              <a:rPr lang="en-US" sz="3600" b="1" dirty="0">
                <a:solidFill>
                  <a:schemeClr val="bg1"/>
                </a:solidFill>
                <a:latin typeface="Arial Narrow" pitchFamily="34" charset="0"/>
              </a:rPr>
              <a:t>   </a:t>
            </a:r>
          </a:p>
        </p:txBody>
      </p:sp>
    </p:spTree>
    <p:extLst>
      <p:ext uri="{BB962C8B-B14F-4D97-AF65-F5344CB8AC3E}">
        <p14:creationId xmlns:p14="http://schemas.microsoft.com/office/powerpoint/2010/main" val="2863956576"/>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78063" y="29190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63263" y="2907324"/>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1507" y="2872155"/>
            <a:ext cx="3985846" cy="3563815"/>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2923" y="2883878"/>
            <a:ext cx="3985846" cy="3563815"/>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74637"/>
            <a:ext cx="9144002" cy="1775835"/>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5" name="Content Placeholder 4"/>
          <p:cNvSpPr>
            <a:spLocks noGrp="1"/>
          </p:cNvSpPr>
          <p:nvPr>
            <p:ph idx="1"/>
          </p:nvPr>
        </p:nvSpPr>
        <p:spPr>
          <a:xfrm>
            <a:off x="609600" y="2022763"/>
            <a:ext cx="10972800" cy="4103405"/>
          </a:xfrm>
        </p:spPr>
        <p:txBody>
          <a:bodyPr>
            <a:normAutofit/>
          </a:bodyPr>
          <a:lstStyle/>
          <a:p>
            <a:pPr marL="47626" indent="-47626"/>
            <a:r>
              <a:rPr lang="en-US" baseline="30000" dirty="0"/>
              <a:t>24</a:t>
            </a:r>
            <a:r>
              <a:rPr lang="en-US" dirty="0"/>
              <a:t> ... for the women represent two covenants. </a:t>
            </a:r>
            <a:r>
              <a:rPr lang="en-US" sz="2800" dirty="0"/>
              <a:t>Gal 4:24 </a:t>
            </a:r>
            <a:endParaRPr lang="en-US" sz="2800" dirty="0">
              <a:solidFill>
                <a:srgbClr val="FFFF00"/>
              </a:solidFill>
            </a:endParaRPr>
          </a:p>
        </p:txBody>
      </p:sp>
      <p:sp>
        <p:nvSpPr>
          <p:cNvPr id="9" name="TextBox 8"/>
          <p:cNvSpPr txBox="1"/>
          <p:nvPr/>
        </p:nvSpPr>
        <p:spPr>
          <a:xfrm>
            <a:off x="2227384" y="2930771"/>
            <a:ext cx="3962400" cy="3970318"/>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Old Covenant</a:t>
            </a:r>
          </a:p>
          <a:p>
            <a:r>
              <a:rPr lang="en-US" sz="3600" b="1" dirty="0">
                <a:solidFill>
                  <a:schemeClr val="bg1"/>
                </a:solidFill>
                <a:latin typeface="Arial Narrow" pitchFamily="34" charset="0"/>
              </a:rPr>
              <a:t>Law</a:t>
            </a:r>
          </a:p>
          <a:p>
            <a:r>
              <a:rPr lang="en-US" sz="3600" b="1" dirty="0">
                <a:solidFill>
                  <a:schemeClr val="bg1"/>
                </a:solidFill>
                <a:latin typeface="Arial Narrow" pitchFamily="34" charset="0"/>
              </a:rPr>
              <a:t>Hagar: the slave</a:t>
            </a:r>
          </a:p>
          <a:p>
            <a:r>
              <a:rPr lang="en-US" sz="3600" b="1" dirty="0">
                <a:solidFill>
                  <a:schemeClr val="bg1"/>
                </a:solidFill>
                <a:latin typeface="Arial Narrow" pitchFamily="34" charset="0"/>
              </a:rPr>
              <a:t>Ishmael: fleshly</a:t>
            </a:r>
          </a:p>
          <a:p>
            <a:r>
              <a:rPr lang="en-US" sz="3600" b="1" dirty="0">
                <a:solidFill>
                  <a:schemeClr val="bg1"/>
                </a:solidFill>
                <a:latin typeface="Arial Narrow" pitchFamily="34" charset="0"/>
              </a:rPr>
              <a:t>Earthly Jerusalem</a:t>
            </a:r>
            <a:br>
              <a:rPr lang="en-US" sz="3600" b="1" dirty="0">
                <a:solidFill>
                  <a:schemeClr val="bg1"/>
                </a:solidFill>
                <a:latin typeface="Arial Narrow" pitchFamily="34" charset="0"/>
              </a:rPr>
            </a:br>
            <a:r>
              <a:rPr lang="en-US" sz="3600" b="1" dirty="0">
                <a:solidFill>
                  <a:schemeClr val="bg1"/>
                </a:solidFill>
                <a:latin typeface="Arial Narrow" pitchFamily="34" charset="0"/>
              </a:rPr>
              <a:t>    IN BONDAGE</a:t>
            </a:r>
            <a:br>
              <a:rPr lang="en-US" sz="3600" b="1" dirty="0">
                <a:solidFill>
                  <a:schemeClr val="bg1"/>
                </a:solidFill>
                <a:latin typeface="Arial Narrow" pitchFamily="34" charset="0"/>
              </a:rPr>
            </a:br>
            <a:endParaRPr lang="en-US" sz="3600" b="1" dirty="0">
              <a:solidFill>
                <a:schemeClr val="bg1"/>
              </a:solidFill>
              <a:latin typeface="Arial Narrow" pitchFamily="34" charset="0"/>
            </a:endParaRPr>
          </a:p>
        </p:txBody>
      </p:sp>
      <p:sp>
        <p:nvSpPr>
          <p:cNvPr id="10" name="TextBox 9"/>
          <p:cNvSpPr txBox="1"/>
          <p:nvPr/>
        </p:nvSpPr>
        <p:spPr>
          <a:xfrm>
            <a:off x="6295292" y="2965940"/>
            <a:ext cx="3962400" cy="3416320"/>
          </a:xfrm>
          <a:prstGeom prst="rect">
            <a:avLst/>
          </a:prstGeom>
          <a:noFill/>
        </p:spPr>
        <p:txBody>
          <a:bodyPr wrap="square" lIns="91440" tIns="45720" rIns="91440" bIns="45720" rtlCol="0">
            <a:spAutoFit/>
          </a:bodyPr>
          <a:lstStyle/>
          <a:p>
            <a:pPr algn="ctr"/>
            <a:r>
              <a:rPr lang="en-US" sz="3600" b="1" u="sng" dirty="0">
                <a:solidFill>
                  <a:schemeClr val="bg1"/>
                </a:solidFill>
                <a:latin typeface="Arial Narrow" pitchFamily="34" charset="0"/>
              </a:rPr>
              <a:t>New Covenant</a:t>
            </a:r>
          </a:p>
          <a:p>
            <a:r>
              <a:rPr lang="en-US" sz="3600" b="1" dirty="0">
                <a:solidFill>
                  <a:schemeClr val="bg1"/>
                </a:solidFill>
                <a:latin typeface="Arial Narrow" pitchFamily="34" charset="0"/>
              </a:rPr>
              <a:t>GRACE</a:t>
            </a:r>
          </a:p>
          <a:p>
            <a:r>
              <a:rPr lang="en-US" sz="3600" b="1" dirty="0">
                <a:solidFill>
                  <a:schemeClr val="bg1"/>
                </a:solidFill>
                <a:latin typeface="Arial Narrow" pitchFamily="34" charset="0"/>
              </a:rPr>
              <a:t>Sarah: Freewoman</a:t>
            </a:r>
          </a:p>
          <a:p>
            <a:r>
              <a:rPr lang="en-US" sz="3600" b="1" dirty="0">
                <a:solidFill>
                  <a:schemeClr val="bg1"/>
                </a:solidFill>
                <a:latin typeface="Arial Narrow" pitchFamily="34" charset="0"/>
              </a:rPr>
              <a:t>Isaac: miraculous</a:t>
            </a:r>
          </a:p>
          <a:p>
            <a:r>
              <a:rPr lang="en-US" sz="3600" b="1" dirty="0">
                <a:solidFill>
                  <a:schemeClr val="bg1"/>
                </a:solidFill>
                <a:latin typeface="Arial Narrow" pitchFamily="34" charset="0"/>
              </a:rPr>
              <a:t>Heavenly Jerusalem</a:t>
            </a:r>
            <a:br>
              <a:rPr lang="en-US" sz="3600" b="1" dirty="0">
                <a:solidFill>
                  <a:schemeClr val="bg1"/>
                </a:solidFill>
                <a:latin typeface="Arial Narrow" pitchFamily="34" charset="0"/>
              </a:rPr>
            </a:br>
            <a:r>
              <a:rPr lang="en-US" sz="3600" b="1" dirty="0">
                <a:solidFill>
                  <a:schemeClr val="bg1"/>
                </a:solidFill>
                <a:latin typeface="Arial Narrow" pitchFamily="34" charset="0"/>
              </a:rPr>
              <a:t>   IN FREEDOM</a:t>
            </a:r>
          </a:p>
        </p:txBody>
      </p:sp>
    </p:spTree>
    <p:extLst>
      <p:ext uri="{BB962C8B-B14F-4D97-AF65-F5344CB8AC3E}">
        <p14:creationId xmlns:p14="http://schemas.microsoft.com/office/powerpoint/2010/main" val="1117795872"/>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p:txBody>
      </p:sp>
      <p:pic>
        <p:nvPicPr>
          <p:cNvPr id="1027" name="Picture 3"/>
          <p:cNvPicPr>
            <a:picLocks noChangeAspect="1" noChangeArrowheads="1"/>
          </p:cNvPicPr>
          <p:nvPr/>
        </p:nvPicPr>
        <p:blipFill>
          <a:blip r:embed="rId2" cstate="print"/>
          <a:srcRect/>
          <a:stretch>
            <a:fillRect/>
          </a:stretch>
        </p:blipFill>
        <p:spPr bwMode="auto">
          <a:xfrm>
            <a:off x="2646240" y="3003550"/>
            <a:ext cx="2317349" cy="4000500"/>
          </a:xfrm>
          <a:prstGeom prst="rect">
            <a:avLst/>
          </a:prstGeom>
          <a:noFill/>
          <a:ln w="9525">
            <a:noFill/>
            <a:miter lim="800000"/>
            <a:headEnd/>
            <a:tailEnd/>
          </a:ln>
          <a:effectLst>
            <a:outerShdw blurRad="50800" dist="101600" dir="2700000" algn="tl" rotWithShape="0">
              <a:prstClr val="black">
                <a:alpha val="40000"/>
              </a:prstClr>
            </a:outerShdw>
          </a:effectLst>
        </p:spPr>
      </p:pic>
      <p:sp>
        <p:nvSpPr>
          <p:cNvPr id="3" name="Text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8444383"/>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p:txBody>
      </p:sp>
      <p:pic>
        <p:nvPicPr>
          <p:cNvPr id="1027" name="Picture 3"/>
          <p:cNvPicPr>
            <a:picLocks noChangeAspect="1" noChangeArrowheads="1"/>
          </p:cNvPicPr>
          <p:nvPr/>
        </p:nvPicPr>
        <p:blipFill>
          <a:blip r:embed="rId2" cstate="print"/>
          <a:srcRect/>
          <a:stretch>
            <a:fillRect/>
          </a:stretch>
        </p:blipFill>
        <p:spPr bwMode="auto">
          <a:xfrm>
            <a:off x="2646240" y="3003550"/>
            <a:ext cx="2317349" cy="4000500"/>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1028" name="Picture 4"/>
          <p:cNvPicPr>
            <a:picLocks noChangeAspect="1" noChangeArrowheads="1"/>
          </p:cNvPicPr>
          <p:nvPr/>
        </p:nvPicPr>
        <p:blipFill>
          <a:blip r:embed="rId3" cstate="print"/>
          <a:srcRect/>
          <a:stretch>
            <a:fillRect/>
          </a:stretch>
        </p:blipFill>
        <p:spPr bwMode="auto">
          <a:xfrm>
            <a:off x="6889339" y="2989540"/>
            <a:ext cx="2295188" cy="3962244"/>
          </a:xfrm>
          <a:prstGeom prst="rect">
            <a:avLst/>
          </a:prstGeom>
          <a:noFill/>
          <a:ln w="9525">
            <a:noFill/>
            <a:miter lim="800000"/>
            <a:headEnd/>
            <a:tailEnd/>
          </a:ln>
          <a:effectLst>
            <a:outerShdw blurRad="50800" dist="101600" dir="2700000" algn="tl" rotWithShape="0">
              <a:prstClr val="black">
                <a:alpha val="40000"/>
              </a:prstClr>
            </a:outerShdw>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TRIALS</a:t>
            </a:r>
            <a:r>
              <a:rPr lang="en-US" dirty="0">
                <a:effectLst>
                  <a:glow rad="127000">
                    <a:srgbClr val="FF0000"/>
                  </a:glow>
                  <a:outerShdw blurRad="38100" dist="38100" dir="2700000" algn="tl">
                    <a:srgbClr val="000000">
                      <a:alpha val="43137"/>
                    </a:srgbClr>
                  </a:outerShdw>
                </a:effectLst>
              </a:rPr>
              <a:t> </a:t>
            </a:r>
            <a:r>
              <a:rPr lang="en-US" dirty="0"/>
              <a:t>4:13-15</a:t>
            </a:r>
          </a:p>
        </p:txBody>
      </p:sp>
      <p:sp>
        <p:nvSpPr>
          <p:cNvPr id="3" name="Content Placeholder 2"/>
          <p:cNvSpPr>
            <a:spLocks noGrp="1"/>
          </p:cNvSpPr>
          <p:nvPr>
            <p:ph idx="1"/>
          </p:nvPr>
        </p:nvSpPr>
        <p:spPr>
          <a:xfrm>
            <a:off x="609599" y="1600203"/>
            <a:ext cx="9019309" cy="4525966"/>
          </a:xfrm>
        </p:spPr>
        <p:txBody>
          <a:bodyPr/>
          <a:lstStyle/>
          <a:p>
            <a:pPr marL="0" indent="0"/>
            <a:r>
              <a:rPr lang="en-US" dirty="0"/>
              <a:t> </a:t>
            </a:r>
            <a:r>
              <a:rPr lang="en-US" baseline="30000" dirty="0"/>
              <a:t>13</a:t>
            </a:r>
            <a:r>
              <a:rPr lang="en-US" dirty="0"/>
              <a:t> As you know, it was because of an </a:t>
            </a:r>
            <a:r>
              <a:rPr lang="en-US" dirty="0">
                <a:effectLst>
                  <a:glow rad="127000">
                    <a:srgbClr val="FF0000"/>
                  </a:glow>
                  <a:outerShdw blurRad="38100" dist="38100" dir="2700000" algn="tl">
                    <a:srgbClr val="000000">
                      <a:alpha val="43137"/>
                    </a:srgbClr>
                  </a:outerShdw>
                </a:effectLst>
              </a:rPr>
              <a:t>illness</a:t>
            </a:r>
            <a:r>
              <a:rPr lang="en-US" dirty="0"/>
              <a:t> that I first preached the gospel to you.  </a:t>
            </a:r>
            <a:r>
              <a:rPr lang="en-US" baseline="30000" dirty="0"/>
              <a:t>14</a:t>
            </a:r>
            <a:r>
              <a:rPr lang="en-US" dirty="0"/>
              <a:t> Even though my </a:t>
            </a:r>
            <a:r>
              <a:rPr lang="en-US" dirty="0">
                <a:effectLst>
                  <a:glow rad="127000">
                    <a:srgbClr val="FF0000"/>
                  </a:glow>
                  <a:outerShdw blurRad="38100" dist="38100" dir="2700000" algn="tl">
                    <a:srgbClr val="000000">
                      <a:alpha val="43137"/>
                    </a:srgbClr>
                  </a:outerShdw>
                </a:effectLst>
              </a:rPr>
              <a:t>illness</a:t>
            </a:r>
            <a:r>
              <a:rPr lang="en-US" dirty="0"/>
              <a:t> was a </a:t>
            </a:r>
            <a:r>
              <a:rPr lang="en-US" dirty="0">
                <a:effectLst>
                  <a:glow rad="127000">
                    <a:srgbClr val="FF0000"/>
                  </a:glow>
                  <a:outerShdw blurRad="38100" dist="38100" dir="2700000" algn="tl">
                    <a:srgbClr val="000000">
                      <a:alpha val="43137"/>
                    </a:srgbClr>
                  </a:outerShdw>
                </a:effectLst>
              </a:rPr>
              <a:t>trial to you</a:t>
            </a:r>
            <a:r>
              <a:rPr lang="en-US" dirty="0"/>
              <a:t>, you did not treat me with contempt or scorn. Instead, you welcomed me as if I were an angel of God, as if I were Christ Jesus himself.  </a:t>
            </a:r>
            <a:br>
              <a:rPr lang="en-US" dirty="0"/>
            </a:br>
            <a:r>
              <a:rPr lang="en-US" baseline="30000" dirty="0">
                <a:effectLst>
                  <a:glow rad="127000">
                    <a:schemeClr val="accent1">
                      <a:lumMod val="50000"/>
                    </a:schemeClr>
                  </a:glow>
                  <a:outerShdw blurRad="38100" dist="38100" dir="2700000" algn="tl">
                    <a:srgbClr val="000000">
                      <a:alpha val="43137"/>
                    </a:srgbClr>
                  </a:outerShdw>
                </a:effectLst>
              </a:rPr>
              <a:t>15</a:t>
            </a:r>
            <a:r>
              <a:rPr lang="en-US" dirty="0">
                <a:effectLst>
                  <a:glow rad="127000">
                    <a:schemeClr val="accent1">
                      <a:lumMod val="50000"/>
                    </a:schemeClr>
                  </a:glow>
                  <a:outerShdw blurRad="38100" dist="38100" dir="2700000" algn="tl">
                    <a:srgbClr val="000000">
                      <a:alpha val="43137"/>
                    </a:srgbClr>
                  </a:outerShdw>
                </a:effectLst>
              </a:rPr>
              <a:t> What has happened to all your joy? </a:t>
            </a:r>
            <a:r>
              <a:rPr lang="en-US" dirty="0"/>
              <a:t>I can testify that, if you could have done so, you would have torn out your eyes and given them to me. </a:t>
            </a:r>
          </a:p>
        </p:txBody>
      </p:sp>
      <p:pic>
        <p:nvPicPr>
          <p:cNvPr id="6" name="Picture 5"/>
          <p:cNvPicPr>
            <a:picLocks noChangeAspect="1"/>
          </p:cNvPicPr>
          <p:nvPr/>
        </p:nvPicPr>
        <p:blipFill>
          <a:blip r:embed="rId2"/>
          <a:stretch>
            <a:fillRect/>
          </a:stretch>
        </p:blipFill>
        <p:spPr>
          <a:xfrm>
            <a:off x="9474513" y="1797135"/>
            <a:ext cx="2595977" cy="4909649"/>
          </a:xfrm>
          <a:prstGeom prst="rect">
            <a:avLst/>
          </a:prstGeom>
        </p:spPr>
      </p:pic>
    </p:spTree>
    <p:extLst>
      <p:ext uri="{BB962C8B-B14F-4D97-AF65-F5344CB8AC3E}">
        <p14:creationId xmlns:p14="http://schemas.microsoft.com/office/powerpoint/2010/main" val="250032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p:txBody>
      </p:sp>
      <p:pic>
        <p:nvPicPr>
          <p:cNvPr id="3" name="Picture 2"/>
          <p:cNvPicPr>
            <a:picLocks noChangeAspect="1"/>
          </p:cNvPicPr>
          <p:nvPr/>
        </p:nvPicPr>
        <p:blipFill rotWithShape="1">
          <a:blip r:embed="rId3"/>
          <a:srcRect l="8461" r="6539"/>
          <a:stretch/>
        </p:blipFill>
        <p:spPr>
          <a:xfrm>
            <a:off x="2039815" y="3463839"/>
            <a:ext cx="3886200" cy="2983621"/>
          </a:xfrm>
          <a:prstGeom prst="rect">
            <a:avLst/>
          </a:prstGeom>
        </p:spPr>
      </p:pic>
    </p:spTree>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p:txBody>
      </p:sp>
      <p:pic>
        <p:nvPicPr>
          <p:cNvPr id="2050" name="Picture 2"/>
          <p:cNvPicPr>
            <a:picLocks noChangeAspect="1" noChangeArrowheads="1"/>
          </p:cNvPicPr>
          <p:nvPr/>
        </p:nvPicPr>
        <p:blipFill>
          <a:blip r:embed="rId3" cstate="print"/>
          <a:srcRect/>
          <a:stretch>
            <a:fillRect/>
          </a:stretch>
        </p:blipFill>
        <p:spPr bwMode="auto">
          <a:xfrm>
            <a:off x="8277572" y="2214249"/>
            <a:ext cx="1733937" cy="4643751"/>
          </a:xfrm>
          <a:prstGeom prst="rect">
            <a:avLst/>
          </a:prstGeom>
          <a:noFill/>
          <a:ln w="9525">
            <a:noFill/>
            <a:miter lim="800000"/>
            <a:headEnd/>
            <a:tailEnd/>
          </a:ln>
          <a:effectLst/>
        </p:spPr>
      </p:pic>
      <p:pic>
        <p:nvPicPr>
          <p:cNvPr id="3" name="Picture 2"/>
          <p:cNvPicPr>
            <a:picLocks noChangeAspect="1"/>
          </p:cNvPicPr>
          <p:nvPr/>
        </p:nvPicPr>
        <p:blipFill rotWithShape="1">
          <a:blip r:embed="rId4"/>
          <a:srcRect l="8461" r="6539"/>
          <a:stretch/>
        </p:blipFill>
        <p:spPr>
          <a:xfrm>
            <a:off x="2039815" y="3463839"/>
            <a:ext cx="3886200" cy="2983621"/>
          </a:xfrm>
          <a:prstGeom prst="rect">
            <a:avLst/>
          </a:prstGeom>
        </p:spPr>
      </p:pic>
    </p:spTree>
    <p:extLst>
      <p:ext uri="{BB962C8B-B14F-4D97-AF65-F5344CB8AC3E}">
        <p14:creationId xmlns:p14="http://schemas.microsoft.com/office/powerpoint/2010/main" val="3839902598"/>
      </p:ext>
    </p:extLst>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pic>
        <p:nvPicPr>
          <p:cNvPr id="3076" name="Picture 4"/>
          <p:cNvPicPr>
            <a:picLocks noChangeAspect="1" noChangeArrowheads="1"/>
          </p:cNvPicPr>
          <p:nvPr/>
        </p:nvPicPr>
        <p:blipFill>
          <a:blip r:embed="rId2" cstate="print"/>
          <a:srcRect r="6195"/>
          <a:stretch>
            <a:fillRect/>
          </a:stretch>
        </p:blipFill>
        <p:spPr bwMode="auto">
          <a:xfrm flipH="1">
            <a:off x="2058730" y="4044463"/>
            <a:ext cx="3779364" cy="2651401"/>
          </a:xfrm>
          <a:prstGeom prst="rect">
            <a:avLst/>
          </a:prstGeom>
          <a:noFill/>
          <a:ln w="9525">
            <a:noFill/>
            <a:miter lim="800000"/>
            <a:headEnd/>
            <a:tailEnd/>
          </a:ln>
          <a:effectLst/>
        </p:spPr>
      </p:pic>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p:txBody>
      </p:sp>
    </p:spTree>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pic>
        <p:nvPicPr>
          <p:cNvPr id="3076" name="Picture 4"/>
          <p:cNvPicPr>
            <a:picLocks noChangeAspect="1" noChangeArrowheads="1"/>
          </p:cNvPicPr>
          <p:nvPr/>
        </p:nvPicPr>
        <p:blipFill>
          <a:blip r:embed="rId2" cstate="print"/>
          <a:srcRect r="6195"/>
          <a:stretch>
            <a:fillRect/>
          </a:stretch>
        </p:blipFill>
        <p:spPr bwMode="auto">
          <a:xfrm flipH="1">
            <a:off x="2058730" y="4044463"/>
            <a:ext cx="3779364" cy="2651401"/>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5812692" y="3733970"/>
            <a:ext cx="4303224" cy="3147476"/>
          </a:xfrm>
          <a:prstGeom prst="rect">
            <a:avLst/>
          </a:prstGeom>
          <a:noFill/>
          <a:ln w="9525">
            <a:noFill/>
            <a:miter lim="800000"/>
            <a:headEnd/>
            <a:tailEnd/>
          </a:ln>
          <a:effectLst/>
        </p:spPr>
      </p:pic>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p:txBody>
      </p:sp>
    </p:spTree>
    <p:extLst>
      <p:ext uri="{BB962C8B-B14F-4D97-AF65-F5344CB8AC3E}">
        <p14:creationId xmlns:p14="http://schemas.microsoft.com/office/powerpoint/2010/main" val="2588188970"/>
      </p:ext>
    </p:extLst>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a:p>
            <a:r>
              <a:rPr lang="en-US" sz="3600" dirty="0"/>
              <a:t>Gift of Laughter</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p:txBody>
      </p:sp>
      <p:pic>
        <p:nvPicPr>
          <p:cNvPr id="4099" name="Picture 3"/>
          <p:cNvPicPr>
            <a:picLocks noChangeAspect="1" noChangeArrowheads="1"/>
          </p:cNvPicPr>
          <p:nvPr/>
        </p:nvPicPr>
        <p:blipFill>
          <a:blip r:embed="rId3" cstate="print"/>
          <a:srcRect/>
          <a:stretch>
            <a:fillRect/>
          </a:stretch>
        </p:blipFill>
        <p:spPr bwMode="auto">
          <a:xfrm>
            <a:off x="1879968" y="4284907"/>
            <a:ext cx="4116387" cy="2921000"/>
          </a:xfrm>
          <a:prstGeom prst="rect">
            <a:avLst/>
          </a:prstGeom>
          <a:noFill/>
          <a:ln w="9525">
            <a:noFill/>
            <a:miter lim="800000"/>
            <a:headEnd/>
            <a:tailEnd/>
          </a:ln>
          <a:effectLst/>
        </p:spPr>
      </p:pic>
    </p:spTree>
  </p:cSld>
  <p:clrMapOvr>
    <a:masterClrMapping/>
  </p:clrMapOvr>
  <p:transition>
    <p:randomBa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a:p>
            <a:r>
              <a:rPr lang="en-US" sz="3600" dirty="0"/>
              <a:t>Gift of Laughter</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a:p>
            <a:r>
              <a:rPr lang="en-US" sz="3600" dirty="0"/>
              <a:t>Life of Slavery</a:t>
            </a:r>
          </a:p>
        </p:txBody>
      </p:sp>
      <p:pic>
        <p:nvPicPr>
          <p:cNvPr id="4099" name="Picture 3"/>
          <p:cNvPicPr>
            <a:picLocks noChangeAspect="1" noChangeArrowheads="1"/>
          </p:cNvPicPr>
          <p:nvPr/>
        </p:nvPicPr>
        <p:blipFill>
          <a:blip r:embed="rId3" cstate="print"/>
          <a:srcRect/>
          <a:stretch>
            <a:fillRect/>
          </a:stretch>
        </p:blipFill>
        <p:spPr bwMode="auto">
          <a:xfrm>
            <a:off x="1879968" y="4284907"/>
            <a:ext cx="4116387" cy="29210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cstate="print"/>
          <a:srcRect/>
          <a:stretch>
            <a:fillRect/>
          </a:stretch>
        </p:blipFill>
        <p:spPr bwMode="auto">
          <a:xfrm>
            <a:off x="6504844" y="4206053"/>
            <a:ext cx="3606310" cy="2195377"/>
          </a:xfrm>
          <a:prstGeom prst="rect">
            <a:avLst/>
          </a:prstGeom>
          <a:noFill/>
          <a:ln w="9525">
            <a:noFill/>
            <a:miter lim="800000"/>
            <a:headEnd/>
            <a:tailEnd/>
          </a:ln>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1265085955"/>
      </p:ext>
    </p:extLst>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a:p>
            <a:r>
              <a:rPr lang="en-US" sz="3600" dirty="0"/>
              <a:t>Gift of Laughter</a:t>
            </a:r>
          </a:p>
          <a:p>
            <a:r>
              <a:rPr lang="en-US" sz="3600" dirty="0"/>
              <a:t>Weaned &amp; Growing</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a:p>
            <a:r>
              <a:rPr lang="en-US" sz="3600" dirty="0"/>
              <a:t>Life of Slavery</a:t>
            </a:r>
          </a:p>
        </p:txBody>
      </p:sp>
      <p:pic>
        <p:nvPicPr>
          <p:cNvPr id="5122" name="Picture 2"/>
          <p:cNvPicPr>
            <a:picLocks noChangeAspect="1" noChangeArrowheads="1"/>
          </p:cNvPicPr>
          <p:nvPr/>
        </p:nvPicPr>
        <p:blipFill>
          <a:blip r:embed="rId3" cstate="print"/>
          <a:srcRect/>
          <a:stretch>
            <a:fillRect/>
          </a:stretch>
        </p:blipFill>
        <p:spPr bwMode="auto">
          <a:xfrm flipH="1">
            <a:off x="2435225" y="1645626"/>
            <a:ext cx="3293008" cy="3152042"/>
          </a:xfrm>
          <a:prstGeom prst="rect">
            <a:avLst/>
          </a:prstGeom>
          <a:noFill/>
          <a:ln w="9525">
            <a:noFill/>
            <a:miter lim="800000"/>
            <a:headEnd/>
            <a:tailEnd/>
          </a:ln>
          <a:effectLst>
            <a:outerShdw blurRad="50800" dist="165100" dir="2700000" algn="tl" rotWithShape="0">
              <a:prstClr val="black">
                <a:alpha val="40000"/>
              </a:prstClr>
            </a:outerShdw>
          </a:effectLst>
        </p:spPr>
      </p:pic>
    </p:spTree>
  </p:cSld>
  <p:clrMapOvr>
    <a:masterClrMapping/>
  </p:clrMapOvr>
  <p:transition>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a:p>
            <a:r>
              <a:rPr lang="en-US" sz="3600" dirty="0"/>
              <a:t>Gift of Laughter</a:t>
            </a:r>
          </a:p>
          <a:p>
            <a:r>
              <a:rPr lang="en-US" sz="3600" dirty="0"/>
              <a:t>Weaned &amp; Growing</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a:p>
            <a:r>
              <a:rPr lang="en-US" sz="3600" dirty="0"/>
              <a:t>Life of Slavery</a:t>
            </a:r>
          </a:p>
          <a:p>
            <a:r>
              <a:rPr lang="en-US" sz="3600" dirty="0"/>
              <a:t>Cast Out</a:t>
            </a:r>
          </a:p>
        </p:txBody>
      </p:sp>
      <p:pic>
        <p:nvPicPr>
          <p:cNvPr id="5122" name="Picture 2"/>
          <p:cNvPicPr>
            <a:picLocks noChangeAspect="1" noChangeArrowheads="1"/>
          </p:cNvPicPr>
          <p:nvPr/>
        </p:nvPicPr>
        <p:blipFill>
          <a:blip r:embed="rId3" cstate="print"/>
          <a:srcRect/>
          <a:stretch>
            <a:fillRect/>
          </a:stretch>
        </p:blipFill>
        <p:spPr bwMode="auto">
          <a:xfrm flipH="1">
            <a:off x="2435225" y="1645626"/>
            <a:ext cx="3293008" cy="3152042"/>
          </a:xfrm>
          <a:prstGeom prst="rect">
            <a:avLst/>
          </a:prstGeom>
          <a:noFill/>
          <a:ln w="9525">
            <a:noFill/>
            <a:miter lim="800000"/>
            <a:headEnd/>
            <a:tailEnd/>
          </a:ln>
          <a:effectLst>
            <a:outerShdw blurRad="50800" dist="165100" dir="2700000" algn="tl" rotWithShape="0">
              <a:prstClr val="black">
                <a:alpha val="40000"/>
              </a:prstClr>
            </a:outerShdw>
          </a:effectLst>
        </p:spPr>
      </p:pic>
      <p:pic>
        <p:nvPicPr>
          <p:cNvPr id="5124" name="Picture 4"/>
          <p:cNvPicPr>
            <a:picLocks noChangeAspect="1" noChangeArrowheads="1"/>
          </p:cNvPicPr>
          <p:nvPr/>
        </p:nvPicPr>
        <p:blipFill>
          <a:blip r:embed="rId4" cstate="print"/>
          <a:srcRect/>
          <a:stretch>
            <a:fillRect/>
          </a:stretch>
        </p:blipFill>
        <p:spPr bwMode="auto">
          <a:xfrm>
            <a:off x="5997084" y="1658207"/>
            <a:ext cx="4249375" cy="3148256"/>
          </a:xfrm>
          <a:prstGeom prst="rect">
            <a:avLst/>
          </a:prstGeom>
          <a:noFill/>
          <a:ln w="9525">
            <a:noFill/>
            <a:miter lim="800000"/>
            <a:headEnd/>
            <a:tailEnd/>
          </a:ln>
          <a:effectLst/>
        </p:spPr>
      </p:pic>
    </p:spTree>
    <p:extLst>
      <p:ext uri="{BB962C8B-B14F-4D97-AF65-F5344CB8AC3E}">
        <p14:creationId xmlns:p14="http://schemas.microsoft.com/office/powerpoint/2010/main" val="1597308869"/>
      </p:ext>
    </p:extLst>
  </p:cSld>
  <p:clrMapOvr>
    <a:masterClrMapping/>
  </p:clrMapOvr>
  <p:transition>
    <p:randomBa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a:p>
            <a:r>
              <a:rPr lang="en-US" sz="3600" dirty="0"/>
              <a:t>Gift of Laughter</a:t>
            </a:r>
          </a:p>
          <a:p>
            <a:r>
              <a:rPr lang="en-US" sz="3600" dirty="0"/>
              <a:t>Weaned &amp; Growing</a:t>
            </a:r>
          </a:p>
          <a:p>
            <a:r>
              <a:rPr lang="en-US" sz="3600" dirty="0"/>
              <a:t>Persecuted</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a:p>
            <a:r>
              <a:rPr lang="en-US" sz="3600" dirty="0"/>
              <a:t>Life of Slavery</a:t>
            </a:r>
          </a:p>
          <a:p>
            <a:r>
              <a:rPr lang="en-US" sz="3600" dirty="0"/>
              <a:t>Cast Out</a:t>
            </a:r>
          </a:p>
        </p:txBody>
      </p:sp>
      <p:pic>
        <p:nvPicPr>
          <p:cNvPr id="6146" name="Picture 2"/>
          <p:cNvPicPr>
            <a:picLocks noChangeAspect="1" noChangeArrowheads="1"/>
          </p:cNvPicPr>
          <p:nvPr/>
        </p:nvPicPr>
        <p:blipFill>
          <a:blip r:embed="rId3" cstate="print"/>
          <a:srcRect l="21658"/>
          <a:stretch>
            <a:fillRect/>
          </a:stretch>
        </p:blipFill>
        <p:spPr bwMode="auto">
          <a:xfrm>
            <a:off x="1336100" y="1932496"/>
            <a:ext cx="5064369" cy="5083533"/>
          </a:xfrm>
          <a:prstGeom prst="rect">
            <a:avLst/>
          </a:prstGeom>
          <a:noFill/>
          <a:ln w="9525">
            <a:noFill/>
            <a:miter lim="800000"/>
            <a:headEnd/>
            <a:tailEnd/>
          </a:ln>
          <a:effectLst/>
        </p:spPr>
      </p:pic>
    </p:spTree>
  </p:cSld>
  <p:clrMapOvr>
    <a:masterClrMapping/>
  </p:clrMapOvr>
  <p:transition>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89786" y="1688125"/>
            <a:ext cx="3938953" cy="679939"/>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8061" y="1652954"/>
            <a:ext cx="3985846" cy="4829908"/>
          </a:xfrm>
          <a:prstGeom prst="rect">
            <a:avLst/>
          </a:prstGeom>
          <a:solidFill>
            <a:srgbClr val="23538D">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8093" y="1699847"/>
            <a:ext cx="3938953" cy="679939"/>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2923" y="1617785"/>
            <a:ext cx="3985846" cy="4829908"/>
          </a:xfrm>
          <a:prstGeom prst="rect">
            <a:avLst/>
          </a:prstGeom>
          <a:solidFill>
            <a:srgbClr val="C00000">
              <a:alpha val="6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u="sng" dirty="0">
                <a:effectLst>
                  <a:glow rad="127000">
                    <a:srgbClr val="FF0000"/>
                  </a:glow>
                  <a:outerShdw blurRad="38100" dist="38100" dir="2700000" algn="tl">
                    <a:srgbClr val="000000">
                      <a:alpha val="43137"/>
                    </a:srgbClr>
                  </a:outerShdw>
                </a:effectLst>
              </a:rPr>
              <a:t>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irituall</a:t>
            </a:r>
            <a:r>
              <a:rPr lang="en-US" dirty="0">
                <a:effectLst>
                  <a:glow rad="127000">
                    <a:srgbClr val="FF0000"/>
                  </a:glow>
                  <a:outerShdw blurRad="38100" dist="38100" dir="2700000" algn="tl">
                    <a:srgbClr val="000000">
                      <a:alpha val="43137"/>
                    </a:srgbClr>
                  </a:outerShdw>
                </a:effectLst>
              </a:rPr>
              <a:t>y</a:t>
            </a:r>
            <a:r>
              <a:rPr lang="en-US" dirty="0"/>
              <a:t> Illustrated</a:t>
            </a:r>
          </a:p>
        </p:txBody>
      </p:sp>
      <p:sp>
        <p:nvSpPr>
          <p:cNvPr id="4" name="Text Placeholder 3"/>
          <p:cNvSpPr>
            <a:spLocks noGrp="1"/>
          </p:cNvSpPr>
          <p:nvPr>
            <p:ph type="body" idx="1"/>
          </p:nvPr>
        </p:nvSpPr>
        <p:spPr>
          <a:xfrm>
            <a:off x="2121880" y="1675791"/>
            <a:ext cx="4040188" cy="639762"/>
          </a:xfrm>
        </p:spPr>
        <p:txBody>
          <a:bodyPr>
            <a:normAutofit/>
          </a:bodyPr>
          <a:lstStyle/>
          <a:p>
            <a:r>
              <a:rPr lang="en-US" sz="3200" dirty="0"/>
              <a:t>Sarah &amp; Isaac = GRACE</a:t>
            </a:r>
          </a:p>
        </p:txBody>
      </p:sp>
      <p:sp>
        <p:nvSpPr>
          <p:cNvPr id="5" name="Content Placeholder 4"/>
          <p:cNvSpPr>
            <a:spLocks noGrp="1"/>
          </p:cNvSpPr>
          <p:nvPr>
            <p:ph sz="half" idx="2"/>
          </p:nvPr>
        </p:nvSpPr>
        <p:spPr>
          <a:xfrm>
            <a:off x="2121880" y="2315552"/>
            <a:ext cx="4040188" cy="3951288"/>
          </a:xfrm>
        </p:spPr>
        <p:txBody>
          <a:bodyPr>
            <a:normAutofit/>
          </a:bodyPr>
          <a:lstStyle/>
          <a:p>
            <a:r>
              <a:rPr lang="en-US" sz="3600" dirty="0"/>
              <a:t>First Place</a:t>
            </a:r>
          </a:p>
          <a:p>
            <a:r>
              <a:rPr lang="en-US" sz="3600" dirty="0"/>
              <a:t>Promised	</a:t>
            </a:r>
          </a:p>
          <a:p>
            <a:r>
              <a:rPr lang="en-US" sz="3600" dirty="0"/>
              <a:t>Supernatural Power</a:t>
            </a:r>
          </a:p>
          <a:p>
            <a:r>
              <a:rPr lang="en-US" sz="3600" dirty="0"/>
              <a:t>Gift of Laughter</a:t>
            </a:r>
          </a:p>
          <a:p>
            <a:r>
              <a:rPr lang="en-US" sz="3600" dirty="0"/>
              <a:t>Weaned &amp; Growing</a:t>
            </a:r>
          </a:p>
          <a:p>
            <a:r>
              <a:rPr lang="en-US" sz="3600" dirty="0"/>
              <a:t>Persecuted</a:t>
            </a:r>
          </a:p>
        </p:txBody>
      </p:sp>
      <p:sp>
        <p:nvSpPr>
          <p:cNvPr id="6" name="Text Placeholder 5"/>
          <p:cNvSpPr>
            <a:spLocks noGrp="1"/>
          </p:cNvSpPr>
          <p:nvPr>
            <p:ph type="body" sz="quarter" idx="3"/>
          </p:nvPr>
        </p:nvSpPr>
        <p:spPr>
          <a:xfrm>
            <a:off x="6169028" y="1675791"/>
            <a:ext cx="4041776" cy="639762"/>
          </a:xfrm>
        </p:spPr>
        <p:txBody>
          <a:bodyPr>
            <a:normAutofit/>
          </a:bodyPr>
          <a:lstStyle/>
          <a:p>
            <a:r>
              <a:rPr lang="en-US" sz="3200" dirty="0"/>
              <a:t>Hagar &amp; Ishmael = LAW</a:t>
            </a:r>
          </a:p>
        </p:txBody>
      </p:sp>
      <p:sp>
        <p:nvSpPr>
          <p:cNvPr id="7" name="Content Placeholder 6"/>
          <p:cNvSpPr>
            <a:spLocks noGrp="1"/>
          </p:cNvSpPr>
          <p:nvPr>
            <p:ph sz="quarter" idx="4"/>
          </p:nvPr>
        </p:nvSpPr>
        <p:spPr>
          <a:xfrm>
            <a:off x="6169028" y="2315552"/>
            <a:ext cx="4041776" cy="3951288"/>
          </a:xfrm>
        </p:spPr>
        <p:txBody>
          <a:bodyPr>
            <a:normAutofit/>
          </a:bodyPr>
          <a:lstStyle/>
          <a:p>
            <a:r>
              <a:rPr lang="en-US" sz="3600" dirty="0"/>
              <a:t>Second Place</a:t>
            </a:r>
          </a:p>
          <a:p>
            <a:r>
              <a:rPr lang="en-US" sz="3600" dirty="0"/>
              <a:t>Manipulated</a:t>
            </a:r>
          </a:p>
          <a:p>
            <a:r>
              <a:rPr lang="en-US" sz="3600" dirty="0"/>
              <a:t>Natural Human Effort</a:t>
            </a:r>
          </a:p>
          <a:p>
            <a:r>
              <a:rPr lang="en-US" sz="3600" dirty="0"/>
              <a:t>Life of Slavery</a:t>
            </a:r>
          </a:p>
          <a:p>
            <a:r>
              <a:rPr lang="en-US" sz="3600" dirty="0"/>
              <a:t>Cast Out</a:t>
            </a:r>
          </a:p>
          <a:p>
            <a:r>
              <a:rPr lang="en-US" sz="3600" dirty="0"/>
              <a:t>Never Rejoined</a:t>
            </a:r>
          </a:p>
        </p:txBody>
      </p:sp>
      <p:pic>
        <p:nvPicPr>
          <p:cNvPr id="6146" name="Picture 2"/>
          <p:cNvPicPr>
            <a:picLocks noChangeAspect="1" noChangeArrowheads="1"/>
          </p:cNvPicPr>
          <p:nvPr/>
        </p:nvPicPr>
        <p:blipFill>
          <a:blip r:embed="rId3" cstate="print"/>
          <a:srcRect l="21658"/>
          <a:stretch>
            <a:fillRect/>
          </a:stretch>
        </p:blipFill>
        <p:spPr bwMode="auto">
          <a:xfrm>
            <a:off x="1336100" y="1932496"/>
            <a:ext cx="5064369" cy="5083533"/>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6611816" y="2441939"/>
            <a:ext cx="3446096" cy="2730380"/>
          </a:xfrm>
          <a:prstGeom prst="rect">
            <a:avLst/>
          </a:prstGeom>
          <a:noFill/>
          <a:ln w="9525">
            <a:noFill/>
            <a:miter lim="800000"/>
            <a:headEnd/>
            <a:tailEnd/>
          </a:ln>
          <a:effectLst/>
        </p:spPr>
      </p:pic>
      <p:sp>
        <p:nvSpPr>
          <p:cNvPr id="13" name="&quot;No&quot; Symbol 12"/>
          <p:cNvSpPr/>
          <p:nvPr/>
        </p:nvSpPr>
        <p:spPr>
          <a:xfrm>
            <a:off x="7057293" y="2897553"/>
            <a:ext cx="2180493" cy="2039816"/>
          </a:xfrm>
          <a:prstGeom prst="noSmoking">
            <a:avLst>
              <a:gd name="adj" fmla="val 15199"/>
            </a:avLst>
          </a:prstGeom>
          <a:solidFill>
            <a:srgbClr val="FF0000">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4357486"/>
      </p:ext>
    </p:extLst>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TRIALS</a:t>
            </a:r>
            <a:r>
              <a:rPr lang="en-US" dirty="0">
                <a:effectLst>
                  <a:glow rad="127000">
                    <a:srgbClr val="FF0000"/>
                  </a:glow>
                  <a:outerShdw blurRad="38100" dist="38100" dir="2700000" algn="tl">
                    <a:srgbClr val="000000">
                      <a:alpha val="43137"/>
                    </a:srgbClr>
                  </a:outerShdw>
                </a:effectLst>
              </a:rPr>
              <a:t> </a:t>
            </a:r>
            <a:r>
              <a:rPr lang="en-US" dirty="0"/>
              <a:t>4:13-15</a:t>
            </a:r>
          </a:p>
        </p:txBody>
      </p:sp>
      <p:sp>
        <p:nvSpPr>
          <p:cNvPr id="3" name="Content Placeholder 2"/>
          <p:cNvSpPr>
            <a:spLocks noGrp="1"/>
          </p:cNvSpPr>
          <p:nvPr>
            <p:ph idx="1"/>
          </p:nvPr>
        </p:nvSpPr>
        <p:spPr>
          <a:xfrm>
            <a:off x="609599" y="1600203"/>
            <a:ext cx="9019309" cy="4525966"/>
          </a:xfrm>
        </p:spPr>
        <p:txBody>
          <a:bodyPr/>
          <a:lstStyle/>
          <a:p>
            <a:pPr marL="0" indent="0"/>
            <a:r>
              <a:rPr lang="en-US" dirty="0"/>
              <a:t> </a:t>
            </a:r>
            <a:r>
              <a:rPr lang="en-US" baseline="30000" dirty="0"/>
              <a:t>13</a:t>
            </a:r>
            <a:r>
              <a:rPr lang="en-US" dirty="0"/>
              <a:t> As you know, it was because of an </a:t>
            </a:r>
            <a:r>
              <a:rPr lang="en-US" dirty="0">
                <a:effectLst>
                  <a:glow rad="127000">
                    <a:schemeClr val="accent1">
                      <a:lumMod val="50000"/>
                    </a:schemeClr>
                  </a:glow>
                  <a:outerShdw blurRad="38100" dist="38100" dir="2700000" algn="tl">
                    <a:srgbClr val="000000">
                      <a:alpha val="43137"/>
                    </a:srgbClr>
                  </a:outerShdw>
                </a:effectLst>
              </a:rPr>
              <a:t>illness </a:t>
            </a:r>
            <a:r>
              <a:rPr lang="en-US" dirty="0"/>
              <a:t>that I first preached the gospel to you.  </a:t>
            </a:r>
            <a:r>
              <a:rPr lang="en-US" baseline="30000" dirty="0"/>
              <a:t>14</a:t>
            </a:r>
            <a:r>
              <a:rPr lang="en-US" dirty="0"/>
              <a:t> Even though my </a:t>
            </a:r>
            <a:r>
              <a:rPr lang="en-US" dirty="0">
                <a:effectLst>
                  <a:glow rad="127000">
                    <a:schemeClr val="tx2">
                      <a:lumMod val="50000"/>
                    </a:schemeClr>
                  </a:glow>
                  <a:outerShdw blurRad="38100" dist="38100" dir="2700000" algn="tl">
                    <a:srgbClr val="000000">
                      <a:alpha val="43137"/>
                    </a:srgbClr>
                  </a:outerShdw>
                </a:effectLst>
              </a:rPr>
              <a:t>illness</a:t>
            </a:r>
            <a:r>
              <a:rPr lang="en-US" dirty="0">
                <a:effectLst>
                  <a:glow rad="127000">
                    <a:srgbClr val="23538D"/>
                  </a:glow>
                  <a:outerShdw blurRad="38100" dist="38100" dir="2700000" algn="tl">
                    <a:srgbClr val="000000">
                      <a:alpha val="43137"/>
                    </a:srgbClr>
                  </a:outerShdw>
                </a:effectLst>
              </a:rPr>
              <a:t> </a:t>
            </a:r>
            <a:r>
              <a:rPr lang="en-US" dirty="0"/>
              <a:t>was a </a:t>
            </a:r>
            <a:r>
              <a:rPr lang="en-US" dirty="0">
                <a:effectLst>
                  <a:glow rad="127000">
                    <a:schemeClr val="tx2">
                      <a:lumMod val="50000"/>
                    </a:schemeClr>
                  </a:glow>
                  <a:outerShdw blurRad="38100" dist="38100" dir="2700000" algn="tl">
                    <a:srgbClr val="000000">
                      <a:alpha val="43137"/>
                    </a:srgbClr>
                  </a:outerShdw>
                </a:effectLst>
              </a:rPr>
              <a:t>trial to you</a:t>
            </a:r>
            <a:r>
              <a:rPr lang="en-US" dirty="0"/>
              <a:t>, you did not treat me with contempt or scorn. Instead, </a:t>
            </a:r>
            <a:r>
              <a:rPr lang="en-US" dirty="0">
                <a:effectLst>
                  <a:glow rad="127000">
                    <a:srgbClr val="FF0000"/>
                  </a:glow>
                  <a:outerShdw blurRad="38100" dist="38100" dir="2700000" algn="tl">
                    <a:srgbClr val="000000">
                      <a:alpha val="43137"/>
                    </a:srgbClr>
                  </a:outerShdw>
                </a:effectLst>
              </a:rPr>
              <a:t>you welcomed me as if I were an angel of God, as if I were Christ Jesus himself.  </a:t>
            </a:r>
            <a:br>
              <a:rPr lang="en-US" dirty="0">
                <a:effectLst>
                  <a:glow rad="127000">
                    <a:srgbClr val="FF0000"/>
                  </a:glow>
                  <a:outerShdw blurRad="38100" dist="38100" dir="2700000" algn="tl">
                    <a:srgbClr val="000000">
                      <a:alpha val="43137"/>
                    </a:srgbClr>
                  </a:outerShdw>
                </a:effectLst>
              </a:rPr>
            </a:br>
            <a:r>
              <a:rPr lang="en-US" baseline="30000" dirty="0">
                <a:effectLst>
                  <a:glow rad="127000">
                    <a:schemeClr val="accent1">
                      <a:lumMod val="50000"/>
                    </a:schemeClr>
                  </a:glow>
                  <a:outerShdw blurRad="38100" dist="38100" dir="2700000" algn="tl">
                    <a:srgbClr val="000000">
                      <a:alpha val="43137"/>
                    </a:srgbClr>
                  </a:outerShdw>
                </a:effectLst>
              </a:rPr>
              <a:t>15</a:t>
            </a:r>
            <a:r>
              <a:rPr lang="en-US" dirty="0">
                <a:effectLst>
                  <a:glow rad="127000">
                    <a:schemeClr val="accent1">
                      <a:lumMod val="50000"/>
                    </a:schemeClr>
                  </a:glow>
                  <a:outerShdw blurRad="38100" dist="38100" dir="2700000" algn="tl">
                    <a:srgbClr val="000000">
                      <a:alpha val="43137"/>
                    </a:srgbClr>
                  </a:outerShdw>
                </a:effectLst>
              </a:rPr>
              <a:t> What has happened to all your joy? </a:t>
            </a:r>
            <a:r>
              <a:rPr lang="en-US" dirty="0"/>
              <a:t>I can testify that, if you could have done so, you would have torn out your eyes and given them to me. </a:t>
            </a:r>
          </a:p>
        </p:txBody>
      </p:sp>
      <p:pic>
        <p:nvPicPr>
          <p:cNvPr id="4" name="Picture 3"/>
          <p:cNvPicPr>
            <a:picLocks noChangeAspect="1"/>
          </p:cNvPicPr>
          <p:nvPr/>
        </p:nvPicPr>
        <p:blipFill>
          <a:blip r:embed="rId3"/>
          <a:stretch>
            <a:fillRect/>
          </a:stretch>
        </p:blipFill>
        <p:spPr>
          <a:xfrm>
            <a:off x="9194725" y="1972491"/>
            <a:ext cx="3308947" cy="4885509"/>
          </a:xfrm>
          <a:prstGeom prst="rect">
            <a:avLst/>
          </a:prstGeom>
        </p:spPr>
      </p:pic>
    </p:spTree>
    <p:extLst>
      <p:ext uri="{BB962C8B-B14F-4D97-AF65-F5344CB8AC3E}">
        <p14:creationId xmlns:p14="http://schemas.microsoft.com/office/powerpoint/2010/main" val="1347770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8492"/>
            <a:ext cx="10972800" cy="1775835"/>
          </a:xfrm>
        </p:spPr>
        <p:txBody>
          <a:bodyPr/>
          <a:lstStyle/>
          <a:p>
            <a:r>
              <a:rPr lang="en-US" u="sng" dirty="0">
                <a:effectLst>
                  <a:glow rad="127000">
                    <a:srgbClr val="FF0000"/>
                  </a:glow>
                  <a:outerShdw blurRad="38100" dist="38100" dir="2700000" algn="tl">
                    <a:srgbClr val="000000">
                      <a:alpha val="43137"/>
                    </a:srgbClr>
                  </a:outerShdw>
                </a:effectLst>
              </a:rPr>
              <a:t>Practicall</a:t>
            </a:r>
            <a:r>
              <a:rPr lang="en-US" dirty="0">
                <a:effectLst>
                  <a:glow rad="127000">
                    <a:srgbClr val="FF0000"/>
                  </a:glow>
                  <a:outerShdw blurRad="38100" dist="38100" dir="2700000" algn="tl">
                    <a:srgbClr val="000000">
                      <a:alpha val="43137"/>
                    </a:srgbClr>
                  </a:outerShdw>
                </a:effectLst>
              </a:rPr>
              <a:t>y </a:t>
            </a:r>
            <a:r>
              <a:rPr lang="en-US" dirty="0"/>
              <a:t>Illustrated</a:t>
            </a:r>
          </a:p>
        </p:txBody>
      </p:sp>
      <p:sp>
        <p:nvSpPr>
          <p:cNvPr id="3" name="Content Placeholder 2"/>
          <p:cNvSpPr>
            <a:spLocks noGrp="1"/>
          </p:cNvSpPr>
          <p:nvPr>
            <p:ph idx="1"/>
          </p:nvPr>
        </p:nvSpPr>
        <p:spPr>
          <a:xfrm>
            <a:off x="609600" y="2507672"/>
            <a:ext cx="10972800" cy="3632351"/>
          </a:xfrm>
        </p:spPr>
        <p:txBody>
          <a:bodyPr/>
          <a:lstStyle/>
          <a:p>
            <a:pPr marL="0" indent="0"/>
            <a:r>
              <a:rPr lang="en-US" baseline="30000" dirty="0"/>
              <a:t>30</a:t>
            </a:r>
            <a:r>
              <a:rPr lang="en-US" dirty="0"/>
              <a:t> But </a:t>
            </a:r>
            <a:r>
              <a:rPr lang="en-US" dirty="0">
                <a:effectLst>
                  <a:glow rad="127000">
                    <a:srgbClr val="FF0000"/>
                  </a:glow>
                  <a:outerShdw blurRad="38100" dist="38100" dir="2700000" algn="tl">
                    <a:srgbClr val="000000">
                      <a:alpha val="43137"/>
                    </a:srgbClr>
                  </a:outerShdw>
                </a:effectLst>
              </a:rPr>
              <a:t>what does the Scripture say? </a:t>
            </a:r>
            <a:r>
              <a:rPr lang="en-US" dirty="0"/>
              <a:t>"Get rid of the slave woman and her son, for the slave woman's son will never share in the inheritance with the free woman's son."</a:t>
            </a:r>
          </a:p>
          <a:p>
            <a:pPr marL="0" indent="0"/>
            <a:r>
              <a:rPr lang="en-US" dirty="0"/>
              <a:t> </a:t>
            </a:r>
          </a:p>
        </p:txBody>
      </p:sp>
      <p:pic>
        <p:nvPicPr>
          <p:cNvPr id="7170" name="Picture 2"/>
          <p:cNvPicPr>
            <a:picLocks noChangeAspect="1" noChangeArrowheads="1"/>
          </p:cNvPicPr>
          <p:nvPr/>
        </p:nvPicPr>
        <p:blipFill>
          <a:blip r:embed="rId3" cstate="print"/>
          <a:srcRect b="59881"/>
          <a:stretch>
            <a:fillRect/>
          </a:stretch>
        </p:blipFill>
        <p:spPr bwMode="auto">
          <a:xfrm>
            <a:off x="0" y="4954150"/>
            <a:ext cx="12192000" cy="1903850"/>
          </a:xfrm>
          <a:prstGeom prst="rect">
            <a:avLst/>
          </a:prstGeom>
          <a:noFill/>
          <a:ln w="9525">
            <a:noFill/>
            <a:miter lim="800000"/>
            <a:headEnd/>
            <a:tailEnd/>
          </a:ln>
          <a:effectLst/>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03544"/>
          </a:xfrm>
        </p:spPr>
        <p:txBody>
          <a:bodyPr/>
          <a:lstStyle/>
          <a:p>
            <a:r>
              <a:rPr lang="en-US" u="sng" dirty="0">
                <a:effectLst>
                  <a:glow rad="127000">
                    <a:srgbClr val="FF0000"/>
                  </a:glow>
                  <a:outerShdw blurRad="38100" dist="38100" dir="2700000" algn="tl">
                    <a:srgbClr val="000000">
                      <a:alpha val="43137"/>
                    </a:srgbClr>
                  </a:outerShdw>
                </a:effectLst>
              </a:rPr>
              <a:t>Practicall</a:t>
            </a:r>
            <a:r>
              <a:rPr lang="en-US" dirty="0">
                <a:effectLst>
                  <a:glow rad="127000">
                    <a:srgbClr val="FF0000"/>
                  </a:glow>
                  <a:outerShdw blurRad="38100" dist="38100" dir="2700000" algn="tl">
                    <a:srgbClr val="000000">
                      <a:alpha val="43137"/>
                    </a:srgbClr>
                  </a:outerShdw>
                </a:effectLst>
              </a:rPr>
              <a:t>y </a:t>
            </a:r>
            <a:r>
              <a:rPr lang="en-US" dirty="0"/>
              <a:t>Illustrated</a:t>
            </a:r>
          </a:p>
        </p:txBody>
      </p:sp>
      <p:sp>
        <p:nvSpPr>
          <p:cNvPr id="3" name="Content Placeholder 2"/>
          <p:cNvSpPr>
            <a:spLocks noGrp="1"/>
          </p:cNvSpPr>
          <p:nvPr>
            <p:ph idx="1"/>
          </p:nvPr>
        </p:nvSpPr>
        <p:spPr>
          <a:xfrm>
            <a:off x="609600" y="2507673"/>
            <a:ext cx="10972800" cy="3618496"/>
          </a:xfrm>
        </p:spPr>
        <p:txBody>
          <a:bodyPr/>
          <a:lstStyle/>
          <a:p>
            <a:pPr marL="0" indent="0"/>
            <a:r>
              <a:rPr lang="en-US" baseline="30000" dirty="0"/>
              <a:t>30</a:t>
            </a:r>
            <a:r>
              <a:rPr lang="en-US" dirty="0"/>
              <a:t> But what does the Scripture say? "Get rid of the slave woman and her son, for the slave woman's son will never share in the inheritance with the free woman's son."</a:t>
            </a:r>
          </a:p>
          <a:p>
            <a:pPr marL="0" indent="0"/>
            <a:r>
              <a:rPr lang="en-US" dirty="0"/>
              <a:t> </a:t>
            </a:r>
            <a:r>
              <a:rPr lang="en-US" baseline="30000" dirty="0"/>
              <a:t>31</a:t>
            </a:r>
            <a:r>
              <a:rPr lang="en-US" dirty="0"/>
              <a:t> </a:t>
            </a:r>
            <a:r>
              <a:rPr lang="en-US" u="sng" dirty="0"/>
              <a:t>Therefore</a:t>
            </a:r>
            <a:r>
              <a:rPr lang="en-US" dirty="0"/>
              <a:t>, brothers, we are not children of the slave woman, but </a:t>
            </a:r>
            <a:r>
              <a:rPr lang="en-US" dirty="0">
                <a:effectLst>
                  <a:glow rad="127000">
                    <a:srgbClr val="FF0000"/>
                  </a:glow>
                  <a:outerShdw blurRad="38100" dist="38100" dir="2700000" algn="tl">
                    <a:srgbClr val="000000">
                      <a:alpha val="43137"/>
                    </a:srgbClr>
                  </a:outerShdw>
                </a:effectLst>
              </a:rPr>
              <a:t>of the free woman</a:t>
            </a:r>
            <a:r>
              <a:rPr lang="en-US" dirty="0"/>
              <a:t>.  Galatians 4:30-31 </a:t>
            </a:r>
          </a:p>
        </p:txBody>
      </p:sp>
      <p:sp>
        <p:nvSpPr>
          <p:cNvPr id="6" name="Oval 5"/>
          <p:cNvSpPr/>
          <p:nvPr/>
        </p:nvSpPr>
        <p:spPr>
          <a:xfrm>
            <a:off x="4602907" y="4116933"/>
            <a:ext cx="961294" cy="8440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7170" name="Picture 2"/>
          <p:cNvPicPr>
            <a:picLocks noChangeAspect="1" noChangeArrowheads="1"/>
          </p:cNvPicPr>
          <p:nvPr/>
        </p:nvPicPr>
        <p:blipFill>
          <a:blip r:embed="rId2" cstate="print"/>
          <a:srcRect b="59881"/>
          <a:stretch>
            <a:fillRect/>
          </a:stretch>
        </p:blipFill>
        <p:spPr bwMode="auto">
          <a:xfrm>
            <a:off x="0" y="4954150"/>
            <a:ext cx="12192000" cy="1903850"/>
          </a:xfrm>
          <a:prstGeom prst="rect">
            <a:avLst/>
          </a:prstGeom>
          <a:noFill/>
          <a:ln w="9525">
            <a:noFill/>
            <a:miter lim="800000"/>
            <a:headEnd/>
            <a:tailEnd/>
          </a:ln>
          <a:effectLst/>
        </p:spPr>
      </p:pic>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try to </a:t>
            </a:r>
            <a:r>
              <a:rPr lang="en-US" dirty="0">
                <a:effectLst>
                  <a:glow rad="127000">
                    <a:schemeClr val="tx1"/>
                  </a:glow>
                  <a:outerShdw blurRad="38100" dist="38100" dir="2700000" algn="tl">
                    <a:srgbClr val="000000">
                      <a:alpha val="43137"/>
                    </a:srgbClr>
                  </a:outerShdw>
                </a:effectLst>
              </a:rPr>
              <a:t>change</a:t>
            </a:r>
            <a:r>
              <a:rPr lang="en-US" dirty="0"/>
              <a:t> them</a:t>
            </a:r>
          </a:p>
        </p:txBody>
      </p:sp>
      <p:pic>
        <p:nvPicPr>
          <p:cNvPr id="6" name="Picture 4"/>
          <p:cNvPicPr>
            <a:picLocks noChangeAspect="1" noChangeArrowheads="1"/>
          </p:cNvPicPr>
          <p:nvPr/>
        </p:nvPicPr>
        <p:blipFill>
          <a:blip r:embed="rId3" cstate="print"/>
          <a:srcRect/>
          <a:stretch>
            <a:fillRect/>
          </a:stretch>
        </p:blipFill>
        <p:spPr bwMode="auto">
          <a:xfrm>
            <a:off x="4247141" y="1711183"/>
            <a:ext cx="3557587" cy="3557587"/>
          </a:xfrm>
          <a:prstGeom prst="rect">
            <a:avLst/>
          </a:prstGeom>
          <a:noFill/>
          <a:ln w="9525">
            <a:noFill/>
            <a:miter lim="800000"/>
            <a:headEnd/>
            <a:tailEnd/>
          </a:ln>
          <a:effectLst/>
        </p:spPr>
      </p:pic>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a:stretch>
            <a:fillRect/>
          </a:stretch>
        </p:blipFill>
        <p:spPr bwMode="auto">
          <a:xfrm>
            <a:off x="4247142" y="1725037"/>
            <a:ext cx="3557587" cy="3557587"/>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4247142" y="1725037"/>
            <a:ext cx="3557587" cy="35575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can try to </a:t>
            </a:r>
            <a:r>
              <a:rPr lang="en-US" dirty="0">
                <a:effectLst>
                  <a:glow rad="127000">
                    <a:schemeClr val="tx1"/>
                  </a:glow>
                  <a:outerShdw blurRad="38100" dist="38100" dir="2700000" algn="tl">
                    <a:srgbClr val="000000">
                      <a:alpha val="43137"/>
                    </a:srgbClr>
                  </a:outerShdw>
                </a:effectLst>
              </a:rPr>
              <a:t>change</a:t>
            </a:r>
            <a:r>
              <a:rPr lang="en-US" dirty="0"/>
              <a:t> them</a:t>
            </a:r>
          </a:p>
        </p:txBody>
      </p:sp>
      <p:sp>
        <p:nvSpPr>
          <p:cNvPr id="3" name="Content Placeholder 2"/>
          <p:cNvSpPr>
            <a:spLocks noGrp="1"/>
          </p:cNvSpPr>
          <p:nvPr>
            <p:ph idx="1"/>
          </p:nvPr>
        </p:nvSpPr>
        <p:spPr>
          <a:xfrm>
            <a:off x="609600" y="5611091"/>
            <a:ext cx="10972800" cy="515078"/>
          </a:xfrm>
        </p:spPr>
        <p:txBody>
          <a:bodyPr>
            <a:normAutofit/>
          </a:bodyPr>
          <a:lstStyle/>
          <a:p>
            <a:pPr algn="ctr"/>
            <a:r>
              <a:rPr lang="en-US" sz="4000" dirty="0"/>
              <a:t>You cannot change God’s law or the old nature.  </a:t>
            </a:r>
          </a:p>
          <a:p>
            <a:pPr algn="ctr"/>
            <a:endParaRPr lang="en-US" sz="4000" dirty="0"/>
          </a:p>
        </p:txBody>
      </p:sp>
    </p:spTree>
    <p:extLst>
      <p:ext uri="{BB962C8B-B14F-4D97-AF65-F5344CB8AC3E}">
        <p14:creationId xmlns:p14="http://schemas.microsoft.com/office/powerpoint/2010/main" val="2890390491"/>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3909336" y="1622758"/>
            <a:ext cx="4045438" cy="4045438"/>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dirty="0"/>
              <a:t>We can try to </a:t>
            </a:r>
            <a:r>
              <a:rPr lang="en-US" dirty="0">
                <a:effectLst>
                  <a:glow rad="127000">
                    <a:schemeClr val="tx1"/>
                  </a:glow>
                  <a:outerShdw blurRad="38100" dist="38100" dir="2700000" algn="tl">
                    <a:srgbClr val="000000">
                      <a:alpha val="43137"/>
                    </a:srgbClr>
                  </a:outerShdw>
                </a:effectLst>
              </a:rPr>
              <a:t>compromise</a:t>
            </a:r>
            <a:r>
              <a:rPr lang="en-US" dirty="0">
                <a:solidFill>
                  <a:srgbClr val="FFFF00"/>
                </a:solidFill>
                <a:effectLst>
                  <a:glow rad="127000">
                    <a:schemeClr val="tx1"/>
                  </a:glow>
                  <a:outerShdw blurRad="38100" dist="38100" dir="2700000" algn="tl">
                    <a:srgbClr val="000000">
                      <a:alpha val="43137"/>
                    </a:srgbClr>
                  </a:outerShdw>
                </a:effectLst>
              </a:rPr>
              <a:t> </a:t>
            </a:r>
            <a:r>
              <a:rPr lang="en-US" dirty="0"/>
              <a:t>them</a:t>
            </a:r>
          </a:p>
        </p:txBody>
      </p:sp>
      <p:sp>
        <p:nvSpPr>
          <p:cNvPr id="3" name="Content Placeholder 2"/>
          <p:cNvSpPr>
            <a:spLocks noGrp="1"/>
          </p:cNvSpPr>
          <p:nvPr>
            <p:ph idx="1"/>
          </p:nvPr>
        </p:nvSpPr>
        <p:spPr>
          <a:xfrm>
            <a:off x="0" y="5708073"/>
            <a:ext cx="12192000" cy="249381"/>
          </a:xfrm>
        </p:spPr>
        <p:txBody>
          <a:bodyPr/>
          <a:lstStyle/>
          <a:p>
            <a:pPr algn="ctr">
              <a:lnSpc>
                <a:spcPct val="80000"/>
              </a:lnSpc>
            </a:pPr>
            <a:r>
              <a:rPr lang="en-US" dirty="0"/>
              <a:t>This did not work in Abraham’s home–it won’t work in yours!  </a:t>
            </a:r>
          </a:p>
        </p:txBody>
      </p:sp>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3909336" y="1622758"/>
            <a:ext cx="4045438" cy="4045438"/>
          </a:xfrm>
          <a:prstGeom prst="rect">
            <a:avLst/>
          </a:prstGeom>
          <a:noFill/>
          <a:ln w="9525">
            <a:noFill/>
            <a:miter lim="800000"/>
            <a:headEnd/>
            <a:tailEnd/>
          </a:ln>
          <a:effectLst/>
        </p:spPr>
      </p:pic>
      <p:sp>
        <p:nvSpPr>
          <p:cNvPr id="2" name="Title 1"/>
          <p:cNvSpPr>
            <a:spLocks noGrp="1"/>
          </p:cNvSpPr>
          <p:nvPr>
            <p:ph type="title"/>
          </p:nvPr>
        </p:nvSpPr>
        <p:spPr>
          <a:xfrm>
            <a:off x="0" y="274638"/>
            <a:ext cx="12192000" cy="1143000"/>
          </a:xfrm>
        </p:spPr>
        <p:txBody>
          <a:bodyPr/>
          <a:lstStyle/>
          <a:p>
            <a:r>
              <a:rPr lang="en-US" dirty="0"/>
              <a:t>We can try to </a:t>
            </a:r>
            <a:r>
              <a:rPr lang="en-US" dirty="0">
                <a:effectLst>
                  <a:glow rad="127000">
                    <a:schemeClr val="tx1"/>
                  </a:glow>
                  <a:outerShdw blurRad="38100" dist="38100" dir="2700000" algn="tl">
                    <a:srgbClr val="000000">
                      <a:alpha val="43137"/>
                    </a:srgbClr>
                  </a:outerShdw>
                </a:effectLst>
              </a:rPr>
              <a:t>compromise</a:t>
            </a:r>
            <a:r>
              <a:rPr lang="en-US" dirty="0">
                <a:solidFill>
                  <a:srgbClr val="FFFF00"/>
                </a:solidFill>
                <a:effectLst>
                  <a:glow rad="127000">
                    <a:schemeClr val="tx1"/>
                  </a:glow>
                  <a:outerShdw blurRad="38100" dist="38100" dir="2700000" algn="tl">
                    <a:srgbClr val="000000">
                      <a:alpha val="43137"/>
                    </a:srgbClr>
                  </a:outerShdw>
                </a:effectLst>
              </a:rPr>
              <a:t> </a:t>
            </a:r>
            <a:r>
              <a:rPr lang="en-US" dirty="0"/>
              <a:t>them</a:t>
            </a:r>
          </a:p>
        </p:txBody>
      </p:sp>
      <p:sp>
        <p:nvSpPr>
          <p:cNvPr id="3" name="Content Placeholder 2"/>
          <p:cNvSpPr>
            <a:spLocks noGrp="1"/>
          </p:cNvSpPr>
          <p:nvPr>
            <p:ph idx="1"/>
          </p:nvPr>
        </p:nvSpPr>
        <p:spPr>
          <a:xfrm>
            <a:off x="0" y="5708073"/>
            <a:ext cx="12192000" cy="249381"/>
          </a:xfrm>
        </p:spPr>
        <p:txBody>
          <a:bodyPr/>
          <a:lstStyle/>
          <a:p>
            <a:pPr algn="ctr">
              <a:lnSpc>
                <a:spcPct val="80000"/>
              </a:lnSpc>
            </a:pPr>
            <a:r>
              <a:rPr lang="en-US" dirty="0"/>
              <a:t>This did not work in Abraham’s home–it won’t work in yours!  </a:t>
            </a:r>
          </a:p>
          <a:p>
            <a:pPr algn="ctr">
              <a:lnSpc>
                <a:spcPct val="80000"/>
              </a:lnSpc>
            </a:pPr>
            <a:r>
              <a:rPr lang="en-US" dirty="0"/>
              <a:t>Do not invite Hagar and Ishmael back in. </a:t>
            </a:r>
            <a:br>
              <a:rPr lang="en-US" dirty="0"/>
            </a:b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4711944" y="2369948"/>
            <a:ext cx="2412512" cy="2412512"/>
          </a:xfrm>
          <a:prstGeom prst="rect">
            <a:avLst/>
          </a:prstGeom>
          <a:noFill/>
          <a:ln w="9525">
            <a:noFill/>
            <a:miter lim="800000"/>
            <a:headEnd/>
            <a:tailEnd/>
          </a:ln>
          <a:effectLst/>
        </p:spPr>
      </p:pic>
    </p:spTree>
    <p:extLst>
      <p:ext uri="{BB962C8B-B14F-4D97-AF65-F5344CB8AC3E}">
        <p14:creationId xmlns:p14="http://schemas.microsoft.com/office/powerpoint/2010/main" val="3635439456"/>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a:t>
            </a:r>
            <a:r>
              <a:rPr lang="en-US" dirty="0">
                <a:effectLst>
                  <a:glow rad="127000">
                    <a:schemeClr val="tx1"/>
                  </a:glow>
                  <a:outerShdw blurRad="38100" dist="38100" dir="2700000" algn="tl">
                    <a:srgbClr val="000000">
                      <a:alpha val="43137"/>
                    </a:srgbClr>
                  </a:outerShdw>
                </a:effectLst>
              </a:rPr>
              <a:t>cast</a:t>
            </a:r>
            <a:r>
              <a:rPr lang="en-US" dirty="0">
                <a:solidFill>
                  <a:srgbClr val="FFFF00"/>
                </a:solidFill>
                <a:effectLst>
                  <a:glow rad="127000">
                    <a:schemeClr val="tx1"/>
                  </a:glow>
                  <a:outerShdw blurRad="38100" dist="38100" dir="2700000" algn="tl">
                    <a:srgbClr val="000000">
                      <a:alpha val="43137"/>
                    </a:srgbClr>
                  </a:outerShdw>
                </a:effectLst>
              </a:rPr>
              <a:t> </a:t>
            </a:r>
            <a:r>
              <a:rPr lang="en-US" dirty="0"/>
              <a:t>them out!</a:t>
            </a:r>
          </a:p>
        </p:txBody>
      </p:sp>
      <p:sp>
        <p:nvSpPr>
          <p:cNvPr id="3" name="Content Placeholder 2"/>
          <p:cNvSpPr>
            <a:spLocks noGrp="1"/>
          </p:cNvSpPr>
          <p:nvPr>
            <p:ph idx="1"/>
          </p:nvPr>
        </p:nvSpPr>
        <p:spPr>
          <a:xfrm>
            <a:off x="609600" y="1600203"/>
            <a:ext cx="6747164" cy="4525966"/>
          </a:xfrm>
        </p:spPr>
        <p:txBody>
          <a:bodyPr>
            <a:normAutofit/>
          </a:bodyPr>
          <a:lstStyle/>
          <a:p>
            <a:pPr marL="47625" indent="-47625">
              <a:lnSpc>
                <a:spcPts val="4000"/>
              </a:lnSpc>
            </a:pPr>
            <a:r>
              <a:rPr lang="en-US" sz="4000" dirty="0"/>
              <a:t>Now that Christ has come, </a:t>
            </a:r>
            <a:br>
              <a:rPr lang="en-US" sz="4000" dirty="0"/>
            </a:br>
            <a:r>
              <a:rPr lang="en-US" sz="4000" dirty="0"/>
              <a:t>law-keeping has to go. </a:t>
            </a:r>
            <a:br>
              <a:rPr lang="en-US" sz="4000" dirty="0"/>
            </a:br>
            <a:endParaRPr lang="en-US" sz="3200" dirty="0"/>
          </a:p>
        </p:txBody>
      </p:sp>
      <p:pic>
        <p:nvPicPr>
          <p:cNvPr id="10242" name="Picture 2"/>
          <p:cNvPicPr>
            <a:picLocks noChangeAspect="1" noChangeArrowheads="1"/>
          </p:cNvPicPr>
          <p:nvPr/>
        </p:nvPicPr>
        <p:blipFill>
          <a:blip r:embed="rId2" cstate="print"/>
          <a:srcRect/>
          <a:stretch>
            <a:fillRect/>
          </a:stretch>
        </p:blipFill>
        <p:spPr bwMode="auto">
          <a:xfrm>
            <a:off x="7672398" y="1650118"/>
            <a:ext cx="4025716" cy="3230886"/>
          </a:xfrm>
          <a:prstGeom prst="rect">
            <a:avLst/>
          </a:prstGeom>
          <a:noFill/>
          <a:ln w="9525">
            <a:noFill/>
            <a:miter lim="800000"/>
            <a:headEnd/>
            <a:tailEnd/>
          </a:ln>
          <a:effectLst/>
        </p:spPr>
      </p:pic>
    </p:spTree>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a:t>
            </a:r>
            <a:r>
              <a:rPr lang="en-US" dirty="0">
                <a:effectLst>
                  <a:glow rad="127000">
                    <a:schemeClr val="tx1"/>
                  </a:glow>
                  <a:outerShdw blurRad="38100" dist="38100" dir="2700000" algn="tl">
                    <a:srgbClr val="000000">
                      <a:alpha val="43137"/>
                    </a:srgbClr>
                  </a:outerShdw>
                </a:effectLst>
              </a:rPr>
              <a:t>cast</a:t>
            </a:r>
            <a:r>
              <a:rPr lang="en-US" dirty="0">
                <a:solidFill>
                  <a:srgbClr val="FFFF00"/>
                </a:solidFill>
                <a:effectLst>
                  <a:glow rad="127000">
                    <a:schemeClr val="tx1"/>
                  </a:glow>
                  <a:outerShdw blurRad="38100" dist="38100" dir="2700000" algn="tl">
                    <a:srgbClr val="000000">
                      <a:alpha val="43137"/>
                    </a:srgbClr>
                  </a:outerShdw>
                </a:effectLst>
              </a:rPr>
              <a:t> </a:t>
            </a:r>
            <a:r>
              <a:rPr lang="en-US" dirty="0"/>
              <a:t>them out!</a:t>
            </a:r>
          </a:p>
        </p:txBody>
      </p:sp>
      <p:sp>
        <p:nvSpPr>
          <p:cNvPr id="3" name="Content Placeholder 2"/>
          <p:cNvSpPr>
            <a:spLocks noGrp="1"/>
          </p:cNvSpPr>
          <p:nvPr>
            <p:ph idx="1"/>
          </p:nvPr>
        </p:nvSpPr>
        <p:spPr>
          <a:xfrm>
            <a:off x="609600" y="1600203"/>
            <a:ext cx="6747164" cy="4525966"/>
          </a:xfrm>
        </p:spPr>
        <p:txBody>
          <a:bodyPr>
            <a:normAutofit/>
          </a:bodyPr>
          <a:lstStyle/>
          <a:p>
            <a:pPr marL="47625" indent="-47625">
              <a:lnSpc>
                <a:spcPts val="4000"/>
              </a:lnSpc>
            </a:pPr>
            <a:r>
              <a:rPr lang="en-US" sz="4000" dirty="0"/>
              <a:t>Now that Christ has come, </a:t>
            </a:r>
            <a:br>
              <a:rPr lang="en-US" sz="4000" dirty="0"/>
            </a:br>
            <a:r>
              <a:rPr lang="en-US" sz="4000" dirty="0"/>
              <a:t>law-keeping has to go. </a:t>
            </a:r>
            <a:br>
              <a:rPr lang="en-US" sz="4000" dirty="0"/>
            </a:br>
            <a:endParaRPr lang="en-US" sz="4000" dirty="0"/>
          </a:p>
          <a:p>
            <a:pPr marL="47625" indent="-47625">
              <a:lnSpc>
                <a:spcPts val="4000"/>
              </a:lnSpc>
            </a:pPr>
            <a:r>
              <a:rPr lang="en-US" sz="4000" baseline="30000" dirty="0"/>
              <a:t>4</a:t>
            </a:r>
            <a:r>
              <a:rPr lang="en-US" sz="4000" dirty="0"/>
              <a:t> You who are trying to be justified by law have been alienated from Christ; you have fallen away from grace. </a:t>
            </a:r>
            <a:br>
              <a:rPr lang="en-US" sz="4000" dirty="0"/>
            </a:br>
            <a:r>
              <a:rPr lang="en-US" sz="3200" dirty="0"/>
              <a:t>Galatians 5:4</a:t>
            </a:r>
          </a:p>
        </p:txBody>
      </p:sp>
      <p:pic>
        <p:nvPicPr>
          <p:cNvPr id="10242" name="Picture 2"/>
          <p:cNvPicPr>
            <a:picLocks noChangeAspect="1" noChangeArrowheads="1"/>
          </p:cNvPicPr>
          <p:nvPr/>
        </p:nvPicPr>
        <p:blipFill>
          <a:blip r:embed="rId2" cstate="print"/>
          <a:srcRect/>
          <a:stretch>
            <a:fillRect/>
          </a:stretch>
        </p:blipFill>
        <p:spPr bwMode="auto">
          <a:xfrm>
            <a:off x="7672398" y="1650118"/>
            <a:ext cx="4025716" cy="3230886"/>
          </a:xfrm>
          <a:prstGeom prst="rect">
            <a:avLst/>
          </a:prstGeom>
          <a:noFill/>
          <a:ln w="9525">
            <a:noFill/>
            <a:miter lim="800000"/>
            <a:headEnd/>
            <a:tailEnd/>
          </a:ln>
          <a:effectLst/>
        </p:spPr>
      </p:pic>
    </p:spTree>
    <p:extLst>
      <p:ext uri="{BB962C8B-B14F-4D97-AF65-F5344CB8AC3E}">
        <p14:creationId xmlns:p14="http://schemas.microsoft.com/office/powerpoint/2010/main" val="961495184"/>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Where’s the Joy? </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905138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Where’s the Joy? </a:t>
            </a:r>
          </a:p>
        </p:txBody>
      </p:sp>
      <p:sp>
        <p:nvSpPr>
          <p:cNvPr id="3" name="Content Placeholder 2"/>
          <p:cNvSpPr>
            <a:spLocks noGrp="1"/>
          </p:cNvSpPr>
          <p:nvPr>
            <p:ph idx="1"/>
          </p:nvPr>
        </p:nvSpPr>
        <p:spPr/>
        <p:txBody>
          <a:bodyPr/>
          <a:lstStyle/>
          <a:p>
            <a:pPr algn="ctr"/>
            <a:r>
              <a:rPr lang="en-US" sz="4800" dirty="0"/>
              <a:t>Answer: The Joy is living in God’s Grace </a:t>
            </a:r>
          </a:p>
          <a:p>
            <a:pPr algn="ctr"/>
            <a:endParaRPr lang="en-US" dirty="0"/>
          </a:p>
        </p:txBody>
      </p:sp>
    </p:spTree>
    <p:extLst>
      <p:ext uri="{BB962C8B-B14F-4D97-AF65-F5344CB8AC3E}">
        <p14:creationId xmlns:p14="http://schemas.microsoft.com/office/powerpoint/2010/main" val="209970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TRIALS</a:t>
            </a:r>
            <a:r>
              <a:rPr lang="en-US" dirty="0">
                <a:effectLst>
                  <a:glow rad="127000">
                    <a:srgbClr val="FF0000"/>
                  </a:glow>
                  <a:outerShdw blurRad="38100" dist="38100" dir="2700000" algn="tl">
                    <a:srgbClr val="000000">
                      <a:alpha val="43137"/>
                    </a:srgbClr>
                  </a:outerShdw>
                </a:effectLst>
              </a:rPr>
              <a:t> </a:t>
            </a:r>
            <a:r>
              <a:rPr lang="en-US" dirty="0"/>
              <a:t>4:13-15</a:t>
            </a:r>
          </a:p>
        </p:txBody>
      </p:sp>
      <p:sp>
        <p:nvSpPr>
          <p:cNvPr id="3" name="Content Placeholder 2"/>
          <p:cNvSpPr>
            <a:spLocks noGrp="1"/>
          </p:cNvSpPr>
          <p:nvPr>
            <p:ph idx="1"/>
          </p:nvPr>
        </p:nvSpPr>
        <p:spPr>
          <a:xfrm>
            <a:off x="609599" y="1600203"/>
            <a:ext cx="9019309" cy="4525966"/>
          </a:xfrm>
        </p:spPr>
        <p:txBody>
          <a:bodyPr/>
          <a:lstStyle/>
          <a:p>
            <a:pPr marL="0" indent="0"/>
            <a:r>
              <a:rPr lang="en-US" dirty="0"/>
              <a:t> </a:t>
            </a:r>
            <a:r>
              <a:rPr lang="en-US" baseline="30000" dirty="0"/>
              <a:t>13</a:t>
            </a:r>
            <a:r>
              <a:rPr lang="en-US" dirty="0"/>
              <a:t> As you know, it was because of an </a:t>
            </a:r>
            <a:r>
              <a:rPr lang="en-US" dirty="0">
                <a:effectLst>
                  <a:glow rad="127000">
                    <a:schemeClr val="accent1">
                      <a:lumMod val="50000"/>
                    </a:schemeClr>
                  </a:glow>
                  <a:outerShdw blurRad="38100" dist="38100" dir="2700000" algn="tl">
                    <a:srgbClr val="000000">
                      <a:alpha val="43137"/>
                    </a:srgbClr>
                  </a:outerShdw>
                </a:effectLst>
              </a:rPr>
              <a:t>illness </a:t>
            </a:r>
            <a:r>
              <a:rPr lang="en-US" dirty="0"/>
              <a:t>that I first preached the gospel to you.  </a:t>
            </a:r>
            <a:r>
              <a:rPr lang="en-US" baseline="30000" dirty="0"/>
              <a:t>14</a:t>
            </a:r>
            <a:r>
              <a:rPr lang="en-US" dirty="0"/>
              <a:t> Even though my </a:t>
            </a:r>
            <a:r>
              <a:rPr lang="en-US" dirty="0">
                <a:effectLst>
                  <a:glow rad="127000">
                    <a:schemeClr val="tx2">
                      <a:lumMod val="50000"/>
                    </a:schemeClr>
                  </a:glow>
                  <a:outerShdw blurRad="38100" dist="38100" dir="2700000" algn="tl">
                    <a:srgbClr val="000000">
                      <a:alpha val="43137"/>
                    </a:srgbClr>
                  </a:outerShdw>
                </a:effectLst>
              </a:rPr>
              <a:t>illness</a:t>
            </a:r>
            <a:r>
              <a:rPr lang="en-US" dirty="0">
                <a:effectLst>
                  <a:glow rad="127000">
                    <a:srgbClr val="23538D"/>
                  </a:glow>
                  <a:outerShdw blurRad="38100" dist="38100" dir="2700000" algn="tl">
                    <a:srgbClr val="000000">
                      <a:alpha val="43137"/>
                    </a:srgbClr>
                  </a:outerShdw>
                </a:effectLst>
              </a:rPr>
              <a:t> </a:t>
            </a:r>
            <a:r>
              <a:rPr lang="en-US" dirty="0"/>
              <a:t>was a </a:t>
            </a:r>
            <a:r>
              <a:rPr lang="en-US" dirty="0">
                <a:effectLst>
                  <a:glow rad="127000">
                    <a:schemeClr val="tx2">
                      <a:lumMod val="50000"/>
                    </a:schemeClr>
                  </a:glow>
                  <a:outerShdw blurRad="38100" dist="38100" dir="2700000" algn="tl">
                    <a:srgbClr val="000000">
                      <a:alpha val="43137"/>
                    </a:srgbClr>
                  </a:outerShdw>
                </a:effectLst>
              </a:rPr>
              <a:t>trial to you</a:t>
            </a:r>
            <a:r>
              <a:rPr lang="en-US" dirty="0"/>
              <a:t>, you did not treat me with contempt or scorn. Instead, </a:t>
            </a:r>
            <a:r>
              <a:rPr lang="en-US" dirty="0">
                <a:effectLst>
                  <a:glow rad="127000">
                    <a:srgbClr val="FF0000"/>
                  </a:glow>
                  <a:outerShdw blurRad="38100" dist="38100" dir="2700000" algn="tl">
                    <a:srgbClr val="000000">
                      <a:alpha val="43137"/>
                    </a:srgbClr>
                  </a:outerShdw>
                </a:effectLst>
              </a:rPr>
              <a:t>you welcomed me as if I were an angel of God, as if I were Christ Jesus himself.  </a:t>
            </a:r>
            <a:br>
              <a:rPr lang="en-US" dirty="0">
                <a:effectLst>
                  <a:glow rad="127000">
                    <a:srgbClr val="FF0000"/>
                  </a:glow>
                  <a:outerShdw blurRad="38100" dist="38100" dir="2700000" algn="tl">
                    <a:srgbClr val="000000">
                      <a:alpha val="43137"/>
                    </a:srgbClr>
                  </a:outerShdw>
                </a:effectLst>
              </a:rPr>
            </a:br>
            <a:r>
              <a:rPr lang="en-US" baseline="30000" dirty="0">
                <a:effectLst>
                  <a:glow rad="127000">
                    <a:schemeClr val="accent1">
                      <a:lumMod val="50000"/>
                    </a:schemeClr>
                  </a:glow>
                  <a:outerShdw blurRad="38100" dist="38100" dir="2700000" algn="tl">
                    <a:srgbClr val="000000">
                      <a:alpha val="43137"/>
                    </a:srgbClr>
                  </a:outerShdw>
                </a:effectLst>
              </a:rPr>
              <a:t>15</a:t>
            </a:r>
            <a:r>
              <a:rPr lang="en-US" dirty="0">
                <a:effectLst>
                  <a:glow rad="127000">
                    <a:schemeClr val="accent1">
                      <a:lumMod val="50000"/>
                    </a:schemeClr>
                  </a:glow>
                  <a:outerShdw blurRad="38100" dist="38100" dir="2700000" algn="tl">
                    <a:srgbClr val="000000">
                      <a:alpha val="43137"/>
                    </a:srgbClr>
                  </a:outerShdw>
                </a:effectLst>
              </a:rPr>
              <a:t> What has happened to all your joy? </a:t>
            </a:r>
            <a:r>
              <a:rPr lang="en-US" dirty="0"/>
              <a:t>I can testify that, if you could have done so, you would have torn out your eyes and given them to me. </a:t>
            </a:r>
          </a:p>
        </p:txBody>
      </p:sp>
      <p:pic>
        <p:nvPicPr>
          <p:cNvPr id="4" name="Picture 3"/>
          <p:cNvPicPr>
            <a:picLocks noChangeAspect="1"/>
          </p:cNvPicPr>
          <p:nvPr/>
        </p:nvPicPr>
        <p:blipFill>
          <a:blip r:embed="rId2"/>
          <a:stretch>
            <a:fillRect/>
          </a:stretch>
        </p:blipFill>
        <p:spPr>
          <a:xfrm>
            <a:off x="9194725" y="1972491"/>
            <a:ext cx="3308947" cy="4885509"/>
          </a:xfrm>
          <a:prstGeom prst="rect">
            <a:avLst/>
          </a:prstGeom>
        </p:spPr>
      </p:pic>
      <p:pic>
        <p:nvPicPr>
          <p:cNvPr id="5" name="Picture 4"/>
          <p:cNvPicPr>
            <a:picLocks noChangeAspect="1"/>
          </p:cNvPicPr>
          <p:nvPr/>
        </p:nvPicPr>
        <p:blipFill>
          <a:blip r:embed="rId3"/>
          <a:stretch>
            <a:fillRect/>
          </a:stretch>
        </p:blipFill>
        <p:spPr>
          <a:xfrm>
            <a:off x="8584426" y="1622567"/>
            <a:ext cx="4400053" cy="7573684"/>
          </a:xfrm>
          <a:prstGeom prst="rect">
            <a:avLst/>
          </a:prstGeom>
        </p:spPr>
      </p:pic>
    </p:spTree>
    <p:extLst>
      <p:ext uri="{BB962C8B-B14F-4D97-AF65-F5344CB8AC3E}">
        <p14:creationId xmlns:p14="http://schemas.microsoft.com/office/powerpoint/2010/main" val="330034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Where’s the Joy? </a:t>
            </a:r>
          </a:p>
        </p:txBody>
      </p:sp>
      <p:sp>
        <p:nvSpPr>
          <p:cNvPr id="3" name="Content Placeholder 2"/>
          <p:cNvSpPr>
            <a:spLocks noGrp="1"/>
          </p:cNvSpPr>
          <p:nvPr>
            <p:ph idx="1"/>
          </p:nvPr>
        </p:nvSpPr>
        <p:spPr/>
        <p:txBody>
          <a:bodyPr>
            <a:normAutofit/>
          </a:bodyPr>
          <a:lstStyle/>
          <a:p>
            <a:pPr algn="ctr"/>
            <a:r>
              <a:rPr lang="en-US" sz="4800" dirty="0"/>
              <a:t>Answer: The Joy is living in God’s Grace </a:t>
            </a:r>
          </a:p>
          <a:p>
            <a:pPr marL="457200" indent="-457200" algn="ctr">
              <a:buFont typeface="Arial" panose="020B0604020202020204" pitchFamily="34" charset="0"/>
              <a:buChar char="•"/>
            </a:pPr>
            <a:r>
              <a:rPr lang="en-US" sz="4800" dirty="0"/>
              <a:t>Through the TRIALS</a:t>
            </a:r>
          </a:p>
          <a:p>
            <a:pPr algn="ctr"/>
            <a:endParaRPr lang="en-US" sz="4800" dirty="0"/>
          </a:p>
        </p:txBody>
      </p:sp>
    </p:spTree>
    <p:extLst>
      <p:ext uri="{BB962C8B-B14F-4D97-AF65-F5344CB8AC3E}">
        <p14:creationId xmlns:p14="http://schemas.microsoft.com/office/powerpoint/2010/main" val="3385515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Where’s the Joy? </a:t>
            </a:r>
          </a:p>
        </p:txBody>
      </p:sp>
      <p:sp>
        <p:nvSpPr>
          <p:cNvPr id="3" name="Content Placeholder 2"/>
          <p:cNvSpPr>
            <a:spLocks noGrp="1"/>
          </p:cNvSpPr>
          <p:nvPr>
            <p:ph idx="1"/>
          </p:nvPr>
        </p:nvSpPr>
        <p:spPr/>
        <p:txBody>
          <a:bodyPr>
            <a:normAutofit/>
          </a:bodyPr>
          <a:lstStyle/>
          <a:p>
            <a:pPr algn="ctr"/>
            <a:r>
              <a:rPr lang="en-US" sz="4800" dirty="0"/>
              <a:t>Answer: The Joy is living in God’s Grace </a:t>
            </a:r>
          </a:p>
          <a:p>
            <a:pPr marL="457200" indent="-457200" algn="ctr">
              <a:buFont typeface="Arial" panose="020B0604020202020204" pitchFamily="34" charset="0"/>
              <a:buChar char="•"/>
            </a:pPr>
            <a:r>
              <a:rPr lang="en-US" sz="4800" dirty="0"/>
              <a:t>Through the TRIALS</a:t>
            </a:r>
          </a:p>
          <a:p>
            <a:pPr marL="457200" indent="-457200" algn="ctr">
              <a:buFont typeface="Arial" panose="020B0604020202020204" pitchFamily="34" charset="0"/>
              <a:buChar char="•"/>
            </a:pPr>
            <a:r>
              <a:rPr lang="en-US" sz="4800" dirty="0"/>
              <a:t>In the TRUTH</a:t>
            </a:r>
          </a:p>
          <a:p>
            <a:pPr algn="ctr"/>
            <a:endParaRPr lang="en-US" sz="4800" dirty="0"/>
          </a:p>
        </p:txBody>
      </p:sp>
    </p:spTree>
    <p:extLst>
      <p:ext uri="{BB962C8B-B14F-4D97-AF65-F5344CB8AC3E}">
        <p14:creationId xmlns:p14="http://schemas.microsoft.com/office/powerpoint/2010/main" val="1830555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Where’s the Joy? </a:t>
            </a:r>
          </a:p>
        </p:txBody>
      </p:sp>
      <p:sp>
        <p:nvSpPr>
          <p:cNvPr id="3" name="Content Placeholder 2"/>
          <p:cNvSpPr>
            <a:spLocks noGrp="1"/>
          </p:cNvSpPr>
          <p:nvPr>
            <p:ph idx="1"/>
          </p:nvPr>
        </p:nvSpPr>
        <p:spPr/>
        <p:txBody>
          <a:bodyPr>
            <a:normAutofit/>
          </a:bodyPr>
          <a:lstStyle/>
          <a:p>
            <a:pPr algn="ctr"/>
            <a:r>
              <a:rPr lang="en-US" sz="4800" dirty="0"/>
              <a:t>Answer: The Joy is living in God’s Grace </a:t>
            </a:r>
          </a:p>
          <a:p>
            <a:pPr marL="457200" indent="-457200" algn="ctr">
              <a:buFont typeface="Arial" panose="020B0604020202020204" pitchFamily="34" charset="0"/>
              <a:buChar char="•"/>
            </a:pPr>
            <a:r>
              <a:rPr lang="en-US" sz="4800" dirty="0"/>
              <a:t>Through the TRIALS</a:t>
            </a:r>
          </a:p>
          <a:p>
            <a:pPr marL="457200" indent="-457200" algn="ctr">
              <a:buFont typeface="Arial" panose="020B0604020202020204" pitchFamily="34" charset="0"/>
              <a:buChar char="•"/>
            </a:pPr>
            <a:r>
              <a:rPr lang="en-US" sz="4800" dirty="0"/>
              <a:t>In the TRUTH</a:t>
            </a:r>
          </a:p>
          <a:p>
            <a:pPr marL="457200" indent="-457200" algn="ctr">
              <a:buFont typeface="Arial" panose="020B0604020202020204" pitchFamily="34" charset="0"/>
              <a:buChar char="•"/>
            </a:pPr>
            <a:r>
              <a:rPr lang="en-US" sz="4800" dirty="0"/>
              <a:t>With FREEDOM in Christ!</a:t>
            </a:r>
          </a:p>
          <a:p>
            <a:pPr algn="ctr"/>
            <a:endParaRPr lang="en-US" sz="4800" dirty="0"/>
          </a:p>
        </p:txBody>
      </p:sp>
    </p:spTree>
    <p:extLst>
      <p:ext uri="{BB962C8B-B14F-4D97-AF65-F5344CB8AC3E}">
        <p14:creationId xmlns:p14="http://schemas.microsoft.com/office/powerpoint/2010/main" val="25610637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6000"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TRIALS</a:t>
            </a:r>
            <a:r>
              <a:rPr lang="en-US" dirty="0">
                <a:effectLst>
                  <a:glow rad="127000">
                    <a:srgbClr val="FF0000"/>
                  </a:glow>
                  <a:outerShdw blurRad="38100" dist="38100" dir="2700000" algn="tl">
                    <a:srgbClr val="000000">
                      <a:alpha val="43137"/>
                    </a:srgbClr>
                  </a:outerShdw>
                </a:effectLst>
              </a:rPr>
              <a:t> </a:t>
            </a:r>
            <a:r>
              <a:rPr lang="en-US" dirty="0"/>
              <a:t>4:13-15</a:t>
            </a:r>
          </a:p>
        </p:txBody>
      </p:sp>
      <p:sp>
        <p:nvSpPr>
          <p:cNvPr id="3" name="Content Placeholder 2"/>
          <p:cNvSpPr>
            <a:spLocks noGrp="1"/>
          </p:cNvSpPr>
          <p:nvPr>
            <p:ph idx="1"/>
          </p:nvPr>
        </p:nvSpPr>
        <p:spPr>
          <a:xfrm>
            <a:off x="609599" y="1600203"/>
            <a:ext cx="9019309" cy="4525966"/>
          </a:xfrm>
        </p:spPr>
        <p:txBody>
          <a:bodyPr/>
          <a:lstStyle/>
          <a:p>
            <a:pPr marL="0" indent="0"/>
            <a:r>
              <a:rPr lang="en-US" dirty="0"/>
              <a:t> </a:t>
            </a:r>
            <a:r>
              <a:rPr lang="en-US" baseline="30000" dirty="0"/>
              <a:t>13</a:t>
            </a:r>
            <a:r>
              <a:rPr lang="en-US" dirty="0"/>
              <a:t> As you know, it was because of an </a:t>
            </a:r>
            <a:r>
              <a:rPr lang="en-US" dirty="0">
                <a:effectLst>
                  <a:glow rad="127000">
                    <a:schemeClr val="accent1">
                      <a:lumMod val="50000"/>
                    </a:schemeClr>
                  </a:glow>
                  <a:outerShdw blurRad="38100" dist="38100" dir="2700000" algn="tl">
                    <a:srgbClr val="000000">
                      <a:alpha val="43137"/>
                    </a:srgbClr>
                  </a:outerShdw>
                </a:effectLst>
              </a:rPr>
              <a:t>illness </a:t>
            </a:r>
            <a:r>
              <a:rPr lang="en-US" dirty="0"/>
              <a:t>that I first preached the gospel to you.  </a:t>
            </a:r>
            <a:r>
              <a:rPr lang="en-US" baseline="30000" dirty="0"/>
              <a:t>14</a:t>
            </a:r>
            <a:r>
              <a:rPr lang="en-US" dirty="0"/>
              <a:t> Even though my </a:t>
            </a:r>
            <a:r>
              <a:rPr lang="en-US" dirty="0">
                <a:effectLst>
                  <a:glow rad="127000">
                    <a:schemeClr val="tx2">
                      <a:lumMod val="50000"/>
                    </a:schemeClr>
                  </a:glow>
                  <a:outerShdw blurRad="38100" dist="38100" dir="2700000" algn="tl">
                    <a:srgbClr val="000000">
                      <a:alpha val="43137"/>
                    </a:srgbClr>
                  </a:outerShdw>
                </a:effectLst>
              </a:rPr>
              <a:t>illness</a:t>
            </a:r>
            <a:r>
              <a:rPr lang="en-US" dirty="0">
                <a:effectLst>
                  <a:glow rad="127000">
                    <a:srgbClr val="23538D"/>
                  </a:glow>
                  <a:outerShdw blurRad="38100" dist="38100" dir="2700000" algn="tl">
                    <a:srgbClr val="000000">
                      <a:alpha val="43137"/>
                    </a:srgbClr>
                  </a:outerShdw>
                </a:effectLst>
              </a:rPr>
              <a:t> </a:t>
            </a:r>
            <a:r>
              <a:rPr lang="en-US" dirty="0"/>
              <a:t>was a </a:t>
            </a:r>
            <a:r>
              <a:rPr lang="en-US" dirty="0">
                <a:effectLst>
                  <a:glow rad="127000">
                    <a:schemeClr val="tx2">
                      <a:lumMod val="50000"/>
                    </a:schemeClr>
                  </a:glow>
                  <a:outerShdw blurRad="38100" dist="38100" dir="2700000" algn="tl">
                    <a:srgbClr val="000000">
                      <a:alpha val="43137"/>
                    </a:srgbClr>
                  </a:outerShdw>
                </a:effectLst>
              </a:rPr>
              <a:t>trial to you</a:t>
            </a:r>
            <a:r>
              <a:rPr lang="en-US" dirty="0"/>
              <a:t>, you did not treat me with contempt or scorn. Instead, </a:t>
            </a:r>
            <a:r>
              <a:rPr lang="en-US" dirty="0">
                <a:effectLst>
                  <a:glow rad="127000">
                    <a:schemeClr val="tx2">
                      <a:lumMod val="50000"/>
                    </a:schemeClr>
                  </a:glow>
                  <a:outerShdw blurRad="38100" dist="38100" dir="2700000" algn="tl">
                    <a:srgbClr val="000000">
                      <a:alpha val="43137"/>
                    </a:srgbClr>
                  </a:outerShdw>
                </a:effectLst>
              </a:rPr>
              <a:t>you welcomed me as if I were an angel of God, as if I were Christ Jesus himself.  </a:t>
            </a:r>
            <a:br>
              <a:rPr lang="en-US" dirty="0">
                <a:effectLst>
                  <a:glow rad="127000">
                    <a:schemeClr val="tx2">
                      <a:lumMod val="50000"/>
                    </a:schemeClr>
                  </a:glow>
                  <a:outerShdw blurRad="38100" dist="38100" dir="2700000" algn="tl">
                    <a:srgbClr val="000000">
                      <a:alpha val="43137"/>
                    </a:srgbClr>
                  </a:outerShdw>
                </a:effectLst>
              </a:rPr>
            </a:br>
            <a:r>
              <a:rPr lang="en-US" baseline="30000" dirty="0">
                <a:effectLst>
                  <a:glow rad="127000">
                    <a:schemeClr val="accent1">
                      <a:lumMod val="50000"/>
                    </a:schemeClr>
                  </a:glow>
                  <a:outerShdw blurRad="38100" dist="38100" dir="2700000" algn="tl">
                    <a:srgbClr val="000000">
                      <a:alpha val="43137"/>
                    </a:srgbClr>
                  </a:outerShdw>
                </a:effectLst>
              </a:rPr>
              <a:t>15</a:t>
            </a:r>
            <a:r>
              <a:rPr lang="en-US" dirty="0">
                <a:effectLst>
                  <a:glow rad="127000">
                    <a:schemeClr val="accent1">
                      <a:lumMod val="50000"/>
                    </a:schemeClr>
                  </a:glow>
                  <a:outerShdw blurRad="38100" dist="38100" dir="2700000" algn="tl">
                    <a:srgbClr val="000000">
                      <a:alpha val="43137"/>
                    </a:srgbClr>
                  </a:outerShdw>
                </a:effectLst>
              </a:rPr>
              <a:t> What has happened to all your joy? </a:t>
            </a:r>
            <a:r>
              <a:rPr lang="en-US" dirty="0"/>
              <a:t>I can testify that, if you could have done so, </a:t>
            </a:r>
            <a:r>
              <a:rPr lang="en-US" dirty="0">
                <a:effectLst>
                  <a:glow rad="127000">
                    <a:srgbClr val="FF0000"/>
                  </a:glow>
                  <a:outerShdw blurRad="38100" dist="38100" dir="2700000" algn="tl">
                    <a:srgbClr val="000000">
                      <a:alpha val="43137"/>
                    </a:srgbClr>
                  </a:outerShdw>
                </a:effectLst>
              </a:rPr>
              <a:t>you would have torn out your eyes and given them to me</a:t>
            </a:r>
            <a:r>
              <a:rPr lang="en-US" dirty="0"/>
              <a:t>. </a:t>
            </a:r>
          </a:p>
        </p:txBody>
      </p:sp>
      <p:pic>
        <p:nvPicPr>
          <p:cNvPr id="6" name="Picture 5"/>
          <p:cNvPicPr>
            <a:picLocks noChangeAspect="1"/>
          </p:cNvPicPr>
          <p:nvPr/>
        </p:nvPicPr>
        <p:blipFill>
          <a:blip r:embed="rId3"/>
          <a:stretch>
            <a:fillRect/>
          </a:stretch>
        </p:blipFill>
        <p:spPr>
          <a:xfrm>
            <a:off x="8763000" y="1289538"/>
            <a:ext cx="5814647" cy="5814647"/>
          </a:xfrm>
          <a:prstGeom prst="rect">
            <a:avLst/>
          </a:prstGeom>
        </p:spPr>
      </p:pic>
    </p:spTree>
    <p:extLst>
      <p:ext uri="{BB962C8B-B14F-4D97-AF65-F5344CB8AC3E}">
        <p14:creationId xmlns:p14="http://schemas.microsoft.com/office/powerpoint/2010/main" val="2801661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TRUTH</a:t>
            </a:r>
            <a:r>
              <a:rPr lang="en-US" dirty="0">
                <a:effectLst>
                  <a:glow rad="127000">
                    <a:srgbClr val="FF0000"/>
                  </a:glow>
                  <a:outerShdw blurRad="38100" dist="38100" dir="2700000" algn="tl">
                    <a:srgbClr val="000000">
                      <a:alpha val="43137"/>
                    </a:srgbClr>
                  </a:outerShdw>
                </a:effectLst>
              </a:rPr>
              <a:t> </a:t>
            </a:r>
            <a:r>
              <a:rPr lang="en-US" dirty="0"/>
              <a:t>4:16-20</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702560"/>
            <a:ext cx="12192000" cy="4155440"/>
          </a:xfrm>
          <a:prstGeom prst="rect">
            <a:avLst/>
          </a:prstGeom>
        </p:spPr>
      </p:pic>
    </p:spTree>
    <p:extLst>
      <p:ext uri="{BB962C8B-B14F-4D97-AF65-F5344CB8AC3E}">
        <p14:creationId xmlns:p14="http://schemas.microsoft.com/office/powerpoint/2010/main" val="3273562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in </a:t>
            </a:r>
            <a:r>
              <a:rPr lang="en-US" u="sng" dirty="0">
                <a:effectLst>
                  <a:glow rad="127000">
                    <a:srgbClr val="FF0000"/>
                  </a:glow>
                  <a:outerShdw blurRad="38100" dist="38100" dir="2700000" algn="tl">
                    <a:srgbClr val="000000">
                      <a:alpha val="43137"/>
                    </a:srgbClr>
                  </a:outerShdw>
                </a:effectLst>
              </a:rPr>
              <a:t>TRUTH</a:t>
            </a:r>
            <a:r>
              <a:rPr lang="en-US" dirty="0">
                <a:effectLst>
                  <a:glow rad="127000">
                    <a:srgbClr val="FF0000"/>
                  </a:glow>
                  <a:outerShdw blurRad="38100" dist="38100" dir="2700000" algn="tl">
                    <a:srgbClr val="000000">
                      <a:alpha val="43137"/>
                    </a:srgbClr>
                  </a:outerShdw>
                </a:effectLst>
              </a:rPr>
              <a:t> </a:t>
            </a:r>
            <a:r>
              <a:rPr lang="en-US" dirty="0"/>
              <a:t>4:16-20</a:t>
            </a:r>
          </a:p>
        </p:txBody>
      </p:sp>
      <p:sp>
        <p:nvSpPr>
          <p:cNvPr id="3" name="Content Placeholder 2"/>
          <p:cNvSpPr>
            <a:spLocks noGrp="1"/>
          </p:cNvSpPr>
          <p:nvPr>
            <p:ph idx="1"/>
          </p:nvPr>
        </p:nvSpPr>
        <p:spPr>
          <a:xfrm>
            <a:off x="609600" y="1600203"/>
            <a:ext cx="7495309" cy="4525966"/>
          </a:xfrm>
        </p:spPr>
        <p:txBody>
          <a:bodyPr/>
          <a:lstStyle/>
          <a:p>
            <a:pPr marL="0" indent="0"/>
            <a:r>
              <a:rPr lang="en-US" baseline="30000" dirty="0"/>
              <a:t>16</a:t>
            </a:r>
            <a:r>
              <a:rPr lang="en-US" dirty="0"/>
              <a:t> Have I now become your enemy by </a:t>
            </a:r>
            <a:r>
              <a:rPr lang="en-US" dirty="0">
                <a:effectLst>
                  <a:glow rad="127000">
                    <a:srgbClr val="FF0000"/>
                  </a:glow>
                  <a:outerShdw blurRad="38100" dist="38100" dir="2700000" algn="tl">
                    <a:srgbClr val="000000">
                      <a:alpha val="43137"/>
                    </a:srgbClr>
                  </a:outerShdw>
                </a:effectLst>
              </a:rPr>
              <a:t>telling you the truth</a:t>
            </a:r>
            <a:r>
              <a:rPr lang="en-US" dirty="0"/>
              <a:t>?</a:t>
            </a:r>
          </a:p>
          <a:p>
            <a:pPr marL="0" indent="0"/>
            <a:r>
              <a:rPr lang="en-US" dirty="0"/>
              <a:t> </a:t>
            </a:r>
            <a:endParaRPr lang="en-US" sz="5400" dirty="0"/>
          </a:p>
        </p:txBody>
      </p:sp>
      <p:pic>
        <p:nvPicPr>
          <p:cNvPr id="4" name="Picture 3"/>
          <p:cNvPicPr>
            <a:picLocks noChangeAspect="1"/>
          </p:cNvPicPr>
          <p:nvPr/>
        </p:nvPicPr>
        <p:blipFill>
          <a:blip r:embed="rId2"/>
          <a:stretch>
            <a:fillRect/>
          </a:stretch>
        </p:blipFill>
        <p:spPr>
          <a:xfrm>
            <a:off x="0" y="2702560"/>
            <a:ext cx="12192000" cy="4155440"/>
          </a:xfrm>
          <a:prstGeom prst="rect">
            <a:avLst/>
          </a:prstGeom>
        </p:spPr>
      </p:pic>
    </p:spTree>
    <p:extLst>
      <p:ext uri="{BB962C8B-B14F-4D97-AF65-F5344CB8AC3E}">
        <p14:creationId xmlns:p14="http://schemas.microsoft.com/office/powerpoint/2010/main" val="3960497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8187</TotalTime>
  <Words>4131</Words>
  <Application>Microsoft Office PowerPoint</Application>
  <PresentationFormat>Widescreen</PresentationFormat>
  <Paragraphs>367</Paragraphs>
  <Slides>63</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Arial Narrow</vt:lpstr>
      <vt:lpstr>Arial Rounded MT Bold</vt:lpstr>
      <vt:lpstr>Calibri</vt:lpstr>
      <vt:lpstr>Symbol</vt:lpstr>
      <vt:lpstr>Office Theme</vt:lpstr>
      <vt:lpstr>PowerPoint Presentation</vt:lpstr>
      <vt:lpstr>Grace Brings Joy ...</vt:lpstr>
      <vt:lpstr>Joy in TRIALS 4:13-15</vt:lpstr>
      <vt:lpstr>Joy in TRIALS 4:13-15</vt:lpstr>
      <vt:lpstr>Joy in TRIALS 4:13-15</vt:lpstr>
      <vt:lpstr>Joy in TRIALS 4:13-15</vt:lpstr>
      <vt:lpstr>Joy in TRIALS 4:13-15</vt:lpstr>
      <vt:lpstr>Joy in TRUTH 4:16-20</vt:lpstr>
      <vt:lpstr>Joy in TRUTH 4:16-20</vt:lpstr>
      <vt:lpstr>Joy in TRUTH 4:16-20</vt:lpstr>
      <vt:lpstr>Joy in TRUTH 4:16-20</vt:lpstr>
      <vt:lpstr>Joy in TRUTH 4:16-20</vt:lpstr>
      <vt:lpstr>Joy in TRUTH 4:16-20</vt:lpstr>
      <vt:lpstr>Joy in FREEDOM 4:21-31</vt:lpstr>
      <vt:lpstr>Joy in FREEDOM 4:21-31</vt:lpstr>
      <vt:lpstr>Joy in FREEDOM 4:21-31</vt:lpstr>
      <vt:lpstr>Historically Illustrated</vt:lpstr>
      <vt:lpstr>75 – Abraham Called</vt:lpstr>
      <vt:lpstr>85 – Marries Hagar</vt:lpstr>
      <vt:lpstr>85 – Marries Hagar</vt:lpstr>
      <vt:lpstr>86 – Ishmael Born</vt:lpstr>
      <vt:lpstr>99 – Abraham Promised a Son</vt:lpstr>
      <vt:lpstr>99 – Abraham Promised a Son</vt:lpstr>
      <vt:lpstr>100 – Isaac Born</vt:lpstr>
      <vt:lpstr>103 – Isaac Weaned</vt:lpstr>
      <vt:lpstr>103 – Isaac Weaned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Spiritually Illustrated</vt:lpstr>
      <vt:lpstr>Practically Illustrated</vt:lpstr>
      <vt:lpstr>Practically Illustrated</vt:lpstr>
      <vt:lpstr>We can try to change them</vt:lpstr>
      <vt:lpstr>We can try to change them</vt:lpstr>
      <vt:lpstr>We can try to compromise them</vt:lpstr>
      <vt:lpstr>We can try to compromise them</vt:lpstr>
      <vt:lpstr>We can cast them out!</vt:lpstr>
      <vt:lpstr>We can cast them out!</vt:lpstr>
      <vt:lpstr>So Where’s the Joy? </vt:lpstr>
      <vt:lpstr>So Where’s the Joy? </vt:lpstr>
      <vt:lpstr>So Where’s the Joy? </vt:lpstr>
      <vt:lpstr>So Where’s the Joy? </vt:lpstr>
      <vt:lpstr>So Where’s the Joy?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790</cp:revision>
  <dcterms:created xsi:type="dcterms:W3CDTF">2013-01-17T17:35:44Z</dcterms:created>
  <dcterms:modified xsi:type="dcterms:W3CDTF">2021-05-19T15:01:21Z</dcterms:modified>
</cp:coreProperties>
</file>