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64" r:id="rId2"/>
    <p:sldId id="812" r:id="rId3"/>
    <p:sldId id="876" r:id="rId4"/>
    <p:sldId id="885" r:id="rId5"/>
    <p:sldId id="914" r:id="rId6"/>
    <p:sldId id="813" r:id="rId7"/>
    <p:sldId id="886" r:id="rId8"/>
    <p:sldId id="887" r:id="rId9"/>
    <p:sldId id="877" r:id="rId10"/>
    <p:sldId id="814" r:id="rId11"/>
    <p:sldId id="915" r:id="rId12"/>
    <p:sldId id="855" r:id="rId13"/>
    <p:sldId id="815" r:id="rId14"/>
    <p:sldId id="854" r:id="rId15"/>
    <p:sldId id="878" r:id="rId16"/>
    <p:sldId id="857" r:id="rId17"/>
    <p:sldId id="858" r:id="rId18"/>
    <p:sldId id="816" r:id="rId19"/>
    <p:sldId id="839" r:id="rId20"/>
    <p:sldId id="820" r:id="rId21"/>
    <p:sldId id="913" r:id="rId22"/>
    <p:sldId id="817" r:id="rId23"/>
    <p:sldId id="888" r:id="rId24"/>
    <p:sldId id="859" r:id="rId25"/>
    <p:sldId id="832" r:id="rId26"/>
    <p:sldId id="916" r:id="rId27"/>
    <p:sldId id="819" r:id="rId28"/>
    <p:sldId id="833" r:id="rId29"/>
    <p:sldId id="879" r:id="rId30"/>
    <p:sldId id="880" r:id="rId31"/>
    <p:sldId id="919" r:id="rId32"/>
    <p:sldId id="842" r:id="rId33"/>
    <p:sldId id="881" r:id="rId34"/>
    <p:sldId id="889" r:id="rId35"/>
    <p:sldId id="818" r:id="rId36"/>
    <p:sldId id="917" r:id="rId37"/>
    <p:sldId id="834" r:id="rId38"/>
    <p:sldId id="840" r:id="rId39"/>
    <p:sldId id="918" r:id="rId40"/>
    <p:sldId id="822" r:id="rId41"/>
    <p:sldId id="892" r:id="rId42"/>
    <p:sldId id="823" r:id="rId43"/>
    <p:sldId id="893" r:id="rId44"/>
    <p:sldId id="860" r:id="rId45"/>
    <p:sldId id="863" r:id="rId46"/>
    <p:sldId id="862" r:id="rId47"/>
    <p:sldId id="861" r:id="rId48"/>
    <p:sldId id="864" r:id="rId49"/>
    <p:sldId id="865" r:id="rId50"/>
    <p:sldId id="866" r:id="rId51"/>
    <p:sldId id="867" r:id="rId52"/>
    <p:sldId id="868" r:id="rId53"/>
    <p:sldId id="920" r:id="rId54"/>
    <p:sldId id="895" r:id="rId55"/>
    <p:sldId id="869" r:id="rId56"/>
    <p:sldId id="897" r:id="rId57"/>
    <p:sldId id="899" r:id="rId58"/>
    <p:sldId id="900" r:id="rId59"/>
    <p:sldId id="901" r:id="rId60"/>
    <p:sldId id="902" r:id="rId61"/>
    <p:sldId id="903" r:id="rId62"/>
    <p:sldId id="904" r:id="rId63"/>
    <p:sldId id="905" r:id="rId64"/>
    <p:sldId id="906" r:id="rId65"/>
    <p:sldId id="907" r:id="rId66"/>
    <p:sldId id="830" r:id="rId67"/>
    <p:sldId id="882" r:id="rId68"/>
    <p:sldId id="884" r:id="rId69"/>
    <p:sldId id="883" r:id="rId70"/>
    <p:sldId id="825" r:id="rId71"/>
    <p:sldId id="908" r:id="rId72"/>
    <p:sldId id="909" r:id="rId73"/>
    <p:sldId id="910" r:id="rId74"/>
    <p:sldId id="911" r:id="rId75"/>
    <p:sldId id="912" r:id="rId76"/>
    <p:sldId id="725" r:id="rId77"/>
  </p:sldIdLst>
  <p:sldSz cx="12192000" cy="6858000"/>
  <p:notesSz cx="7010400" cy="9296400"/>
  <p:defaultText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5C74"/>
    <a:srgbClr val="57657C"/>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86720" autoAdjust="0"/>
  </p:normalViewPr>
  <p:slideViewPr>
    <p:cSldViewPr snapToGrid="0" showGuides="1">
      <p:cViewPr varScale="1">
        <p:scale>
          <a:sx n="71" d="100"/>
          <a:sy n="71" d="100"/>
        </p:scale>
        <p:origin x="782" y="53"/>
      </p:cViewPr>
      <p:guideLst>
        <p:guide orient="horz" pos="4319"/>
        <p:guide pos="3840"/>
      </p:guideLst>
    </p:cSldViewPr>
  </p:slideViewPr>
  <p:notesTextViewPr>
    <p:cViewPr>
      <p:scale>
        <a:sx n="100" d="100"/>
        <a:sy n="100" d="100"/>
      </p:scale>
      <p:origin x="0" y="-3754"/>
    </p:cViewPr>
  </p:notesTextViewPr>
  <p:sorterViewPr>
    <p:cViewPr>
      <p:scale>
        <a:sx n="100" d="100"/>
        <a:sy n="100" d="100"/>
      </p:scale>
      <p:origin x="0" y="-8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3023246764"/>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3"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6" algn="l" defTabSz="914363" rtl="0" eaLnBrk="1" latinLnBrk="0" hangingPunct="1">
      <a:defRPr sz="1200" kern="1200">
        <a:solidFill>
          <a:schemeClr val="tx1"/>
        </a:solidFill>
        <a:latin typeface="+mn-lt"/>
        <a:ea typeface="+mn-ea"/>
        <a:cs typeface="+mn-cs"/>
      </a:defRPr>
    </a:lvl4pPr>
    <a:lvl5pPr marL="1828728" algn="l" defTabSz="914363" rtl="0" eaLnBrk="1" latinLnBrk="0" hangingPunct="1">
      <a:defRPr sz="1200" kern="1200">
        <a:solidFill>
          <a:schemeClr val="tx1"/>
        </a:solidFill>
        <a:latin typeface="+mn-lt"/>
        <a:ea typeface="+mn-ea"/>
        <a:cs typeface="+mn-cs"/>
      </a:defRPr>
    </a:lvl5pPr>
    <a:lvl6pPr marL="2285910" algn="l" defTabSz="914363" rtl="0" eaLnBrk="1" latinLnBrk="0" hangingPunct="1">
      <a:defRPr sz="1200" kern="1200">
        <a:solidFill>
          <a:schemeClr val="tx1"/>
        </a:solidFill>
        <a:latin typeface="+mn-lt"/>
        <a:ea typeface="+mn-ea"/>
        <a:cs typeface="+mn-cs"/>
      </a:defRPr>
    </a:lvl6pPr>
    <a:lvl7pPr marL="2743091"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2"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414036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If it does not negate or</a:t>
            </a:r>
            <a:r>
              <a:rPr lang="en-US" baseline="0" dirty="0"/>
              <a:t> add to the Promise, then why did God give the law?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22</a:t>
            </a:fld>
            <a:endParaRPr lang="en-US"/>
          </a:p>
        </p:txBody>
      </p:sp>
    </p:spTree>
    <p:extLst>
      <p:ext uri="{BB962C8B-B14F-4D97-AF65-F5344CB8AC3E}">
        <p14:creationId xmlns:p14="http://schemas.microsoft.com/office/powerpoint/2010/main" val="250754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If it does not negate or</a:t>
            </a:r>
            <a:r>
              <a:rPr lang="en-US" baseline="0" dirty="0"/>
              <a:t> add to the Promise, then why did God give the law?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23</a:t>
            </a:fld>
            <a:endParaRPr lang="en-US"/>
          </a:p>
        </p:txBody>
      </p:sp>
    </p:spTree>
    <p:extLst>
      <p:ext uri="{BB962C8B-B14F-4D97-AF65-F5344CB8AC3E}">
        <p14:creationId xmlns:p14="http://schemas.microsoft.com/office/powerpoint/2010/main" val="402929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Highway = FREE = http://commons.wikimedia.org/wiki/File:George_park_highway.jpg</a:t>
            </a:r>
          </a:p>
          <a:p>
            <a:endParaRPr lang="en-US" dirty="0"/>
          </a:p>
          <a:p>
            <a:r>
              <a:rPr lang="en-US" dirty="0"/>
              <a:t>If it does not negate or</a:t>
            </a:r>
            <a:r>
              <a:rPr lang="en-US" baseline="0" dirty="0"/>
              <a:t> add to the Promise, then why did God give the law?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24</a:t>
            </a:fld>
            <a:endParaRPr lang="en-US"/>
          </a:p>
        </p:txBody>
      </p:sp>
    </p:spTree>
    <p:extLst>
      <p:ext uri="{BB962C8B-B14F-4D97-AF65-F5344CB8AC3E}">
        <p14:creationId xmlns:p14="http://schemas.microsoft.com/office/powerpoint/2010/main" val="230234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Highway = FREE = http://commons.wikimedia.org/wiki/File:George_park_highway.jpg</a:t>
            </a:r>
          </a:p>
          <a:p>
            <a:endParaRPr lang="en-US" dirty="0"/>
          </a:p>
          <a:p>
            <a:r>
              <a:rPr lang="en-US" dirty="0"/>
              <a:t>If it does not negate or</a:t>
            </a:r>
            <a:r>
              <a:rPr lang="en-US" baseline="0" dirty="0"/>
              <a:t> add to the Promise, then why did God give the law?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25</a:t>
            </a:fld>
            <a:endParaRPr lang="en-US"/>
          </a:p>
        </p:txBody>
      </p:sp>
    </p:spTree>
    <p:extLst>
      <p:ext uri="{BB962C8B-B14F-4D97-AF65-F5344CB8AC3E}">
        <p14:creationId xmlns:p14="http://schemas.microsoft.com/office/powerpoint/2010/main" val="5236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28</a:t>
            </a:fld>
            <a:endParaRPr lang="en-US"/>
          </a:p>
        </p:txBody>
      </p:sp>
    </p:spTree>
    <p:extLst>
      <p:ext uri="{BB962C8B-B14F-4D97-AF65-F5344CB8AC3E}">
        <p14:creationId xmlns:p14="http://schemas.microsoft.com/office/powerpoint/2010/main" val="114000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29</a:t>
            </a:fld>
            <a:endParaRPr lang="en-US"/>
          </a:p>
        </p:txBody>
      </p:sp>
    </p:spTree>
    <p:extLst>
      <p:ext uri="{BB962C8B-B14F-4D97-AF65-F5344CB8AC3E}">
        <p14:creationId xmlns:p14="http://schemas.microsoft.com/office/powerpoint/2010/main" val="274846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30</a:t>
            </a:fld>
            <a:endParaRPr lang="en-US"/>
          </a:p>
        </p:txBody>
      </p:sp>
    </p:spTree>
    <p:extLst>
      <p:ext uri="{BB962C8B-B14F-4D97-AF65-F5344CB8AC3E}">
        <p14:creationId xmlns:p14="http://schemas.microsoft.com/office/powerpoint/2010/main" val="169579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31</a:t>
            </a:fld>
            <a:endParaRPr lang="en-US"/>
          </a:p>
        </p:txBody>
      </p:sp>
    </p:spTree>
    <p:extLst>
      <p:ext uri="{BB962C8B-B14F-4D97-AF65-F5344CB8AC3E}">
        <p14:creationId xmlns:p14="http://schemas.microsoft.com/office/powerpoint/2010/main" val="270060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32</a:t>
            </a:fld>
            <a:endParaRPr lang="en-US"/>
          </a:p>
        </p:txBody>
      </p:sp>
    </p:spTree>
    <p:extLst>
      <p:ext uri="{BB962C8B-B14F-4D97-AF65-F5344CB8AC3E}">
        <p14:creationId xmlns:p14="http://schemas.microsoft.com/office/powerpoint/2010/main" val="2029304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Moses = FREE =</a:t>
            </a:r>
            <a:r>
              <a:rPr lang="en-US" baseline="0" dirty="0"/>
              <a:t> from http://commons.wikimedia.org/wiki/File:Moses041.jpg</a:t>
            </a:r>
          </a:p>
          <a:p>
            <a:r>
              <a:rPr lang="en-US" baseline="0" dirty="0"/>
              <a:t>Angel = FREE = from http://upload.wikimedia.org/wikipedia/commons/8/80/Statue_at_Metairie_Cemetery.jpg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33</a:t>
            </a:fld>
            <a:endParaRPr lang="en-US"/>
          </a:p>
        </p:txBody>
      </p:sp>
    </p:spTree>
    <p:extLst>
      <p:ext uri="{BB962C8B-B14F-4D97-AF65-F5344CB8AC3E}">
        <p14:creationId xmlns:p14="http://schemas.microsoft.com/office/powerpoint/2010/main" val="319984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the LORD appeared unto Abram, and said, Unto thy </a:t>
            </a:r>
            <a:r>
              <a:rPr lang="en-US" sz="1200" b="1" i="0" u="none" strike="noStrike" kern="1200" baseline="0" dirty="0">
                <a:solidFill>
                  <a:schemeClr val="tx1"/>
                </a:solidFill>
                <a:latin typeface="+mn-lt"/>
                <a:ea typeface="+mn-ea"/>
                <a:cs typeface="+mn-cs"/>
              </a:rPr>
              <a:t>seed</a:t>
            </a:r>
            <a:r>
              <a:rPr lang="en-US" sz="1200" b="0" i="0" u="none" strike="noStrike" kern="1200" baseline="0" dirty="0">
                <a:solidFill>
                  <a:schemeClr val="tx1"/>
                </a:solidFill>
                <a:latin typeface="+mn-lt"/>
                <a:ea typeface="+mn-ea"/>
                <a:cs typeface="+mn-cs"/>
              </a:rPr>
              <a:t> will I give this land: and there </a:t>
            </a:r>
            <a:r>
              <a:rPr lang="en-US" sz="1200" b="0" i="0" u="none" strike="noStrike" kern="1200" baseline="0" dirty="0" err="1">
                <a:solidFill>
                  <a:schemeClr val="tx1"/>
                </a:solidFill>
                <a:latin typeface="+mn-lt"/>
                <a:ea typeface="+mn-ea"/>
                <a:cs typeface="+mn-cs"/>
              </a:rPr>
              <a:t>builded</a:t>
            </a:r>
            <a:r>
              <a:rPr lang="en-US" sz="1200" b="0" i="0" u="none" strike="noStrike" kern="1200" baseline="0" dirty="0">
                <a:solidFill>
                  <a:schemeClr val="tx1"/>
                </a:solidFill>
                <a:latin typeface="+mn-lt"/>
                <a:ea typeface="+mn-ea"/>
                <a:cs typeface="+mn-cs"/>
              </a:rPr>
              <a:t> he an altar unto the LORD, who appeared unto him. (Gen 12:7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all the land which thou </a:t>
            </a:r>
            <a:r>
              <a:rPr lang="en-US" sz="1200" b="0" i="0" u="none" strike="noStrike" kern="1200" baseline="0" dirty="0" err="1">
                <a:solidFill>
                  <a:schemeClr val="tx1"/>
                </a:solidFill>
                <a:latin typeface="+mn-lt"/>
                <a:ea typeface="+mn-ea"/>
                <a:cs typeface="+mn-cs"/>
              </a:rPr>
              <a:t>seest</a:t>
            </a:r>
            <a:r>
              <a:rPr lang="en-US" sz="1200" b="0" i="0" u="none" strike="noStrike" kern="1200" baseline="0" dirty="0">
                <a:solidFill>
                  <a:schemeClr val="tx1"/>
                </a:solidFill>
                <a:latin typeface="+mn-lt"/>
                <a:ea typeface="+mn-ea"/>
                <a:cs typeface="+mn-cs"/>
              </a:rPr>
              <a:t>, to thee will I give it, and to thy seed for ever. (Gen 13:15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I will establish my covenant between me and thee and thy seed after thee in their generations for an everlasting covenant, to be a God unto thee, and to thy seed after thee. (Gen 17:7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LORD God of heaven, which took me from my father's house, and from the land of my kindred, and which </a:t>
            </a:r>
            <a:r>
              <a:rPr lang="en-US" sz="1200" b="0" i="0" u="none" strike="noStrike" kern="1200" baseline="0" dirty="0" err="1">
                <a:solidFill>
                  <a:schemeClr val="tx1"/>
                </a:solidFill>
                <a:latin typeface="+mn-lt"/>
                <a:ea typeface="+mn-ea"/>
                <a:cs typeface="+mn-cs"/>
              </a:rPr>
              <a:t>spake</a:t>
            </a:r>
            <a:r>
              <a:rPr lang="en-US" sz="1200" b="0" i="0" u="none" strike="noStrike" kern="1200" baseline="0" dirty="0">
                <a:solidFill>
                  <a:schemeClr val="tx1"/>
                </a:solidFill>
                <a:latin typeface="+mn-lt"/>
                <a:ea typeface="+mn-ea"/>
                <a:cs typeface="+mn-cs"/>
              </a:rPr>
              <a:t> unto me, and that </a:t>
            </a:r>
            <a:r>
              <a:rPr lang="en-US" sz="1200" b="0" i="0" u="none" strike="noStrike" kern="1200" baseline="0" dirty="0" err="1">
                <a:solidFill>
                  <a:schemeClr val="tx1"/>
                </a:solidFill>
                <a:latin typeface="+mn-lt"/>
                <a:ea typeface="+mn-ea"/>
                <a:cs typeface="+mn-cs"/>
              </a:rPr>
              <a:t>sware</a:t>
            </a:r>
            <a:r>
              <a:rPr lang="en-US" sz="1200" b="0" i="0" u="none" strike="noStrike" kern="1200" baseline="0" dirty="0">
                <a:solidFill>
                  <a:schemeClr val="tx1"/>
                </a:solidFill>
                <a:latin typeface="+mn-lt"/>
                <a:ea typeface="+mn-ea"/>
                <a:cs typeface="+mn-cs"/>
              </a:rPr>
              <a:t> unto me, saying, Unto thy seed will I give this land; he shall send his angel before thee, and thou shalt take a wife unto my son from thence. (Gen 24:7 KJV)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4113848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2</a:t>
            </a:r>
            <a:r>
              <a:rPr lang="en-US" baseline="30000" dirty="0"/>
              <a:t>nd</a:t>
            </a:r>
            <a:r>
              <a:rPr lang="en-US" baseline="0" dirty="0"/>
              <a:t> Class Condition = Determined as Unfulfilled.  “If” = “If a law had been given and there was not such a law” etc. </a:t>
            </a:r>
          </a:p>
          <a:p>
            <a:endParaRPr lang="en-US" baseline="0" dirty="0"/>
          </a:p>
          <a:p>
            <a:r>
              <a:rPr lang="en-US" dirty="0"/>
              <a:t>Newborn baby = FREE = from http://upload.wikimedia.org/wikipedia/commons/3/38/HumanNewborn.JPG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39</a:t>
            </a:fld>
            <a:endParaRPr lang="en-US"/>
          </a:p>
        </p:txBody>
      </p:sp>
    </p:spTree>
    <p:extLst>
      <p:ext uri="{BB962C8B-B14F-4D97-AF65-F5344CB8AC3E}">
        <p14:creationId xmlns:p14="http://schemas.microsoft.com/office/powerpoint/2010/main" val="217631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2</a:t>
            </a:r>
            <a:r>
              <a:rPr lang="en-US" baseline="30000" dirty="0"/>
              <a:t>nd</a:t>
            </a:r>
            <a:r>
              <a:rPr lang="en-US" baseline="0" dirty="0"/>
              <a:t> Class Condition = Determined as Unfulfilled.  “If” = “If a law had been given and there was not such a law” etc. </a:t>
            </a:r>
          </a:p>
          <a:p>
            <a:endParaRPr lang="en-US" baseline="0" dirty="0"/>
          </a:p>
          <a:p>
            <a:r>
              <a:rPr lang="en-US" dirty="0"/>
              <a:t>Newborn baby = FREE = from http://upload.wikimedia.org/wikipedia/commons/3/38/HumanNewborn.JPG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40</a:t>
            </a:fld>
            <a:endParaRPr lang="en-US"/>
          </a:p>
        </p:txBody>
      </p:sp>
    </p:spTree>
    <p:extLst>
      <p:ext uri="{BB962C8B-B14F-4D97-AF65-F5344CB8AC3E}">
        <p14:creationId xmlns:p14="http://schemas.microsoft.com/office/powerpoint/2010/main" val="120352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42</a:t>
            </a:fld>
            <a:endParaRPr lang="en-US"/>
          </a:p>
        </p:txBody>
      </p:sp>
    </p:spTree>
    <p:extLst>
      <p:ext uri="{BB962C8B-B14F-4D97-AF65-F5344CB8AC3E}">
        <p14:creationId xmlns:p14="http://schemas.microsoft.com/office/powerpoint/2010/main" val="172695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43</a:t>
            </a:fld>
            <a:endParaRPr lang="en-US"/>
          </a:p>
        </p:txBody>
      </p:sp>
    </p:spTree>
    <p:extLst>
      <p:ext uri="{BB962C8B-B14F-4D97-AF65-F5344CB8AC3E}">
        <p14:creationId xmlns:p14="http://schemas.microsoft.com/office/powerpoint/2010/main" val="1466627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44</a:t>
            </a:fld>
            <a:endParaRPr lang="en-US"/>
          </a:p>
        </p:txBody>
      </p:sp>
    </p:spTree>
    <p:extLst>
      <p:ext uri="{BB962C8B-B14F-4D97-AF65-F5344CB8AC3E}">
        <p14:creationId xmlns:p14="http://schemas.microsoft.com/office/powerpoint/2010/main" val="499870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45</a:t>
            </a:fld>
            <a:endParaRPr lang="en-US"/>
          </a:p>
        </p:txBody>
      </p:sp>
    </p:spTree>
    <p:extLst>
      <p:ext uri="{BB962C8B-B14F-4D97-AF65-F5344CB8AC3E}">
        <p14:creationId xmlns:p14="http://schemas.microsoft.com/office/powerpoint/2010/main" val="43975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46</a:t>
            </a:fld>
            <a:endParaRPr lang="en-US"/>
          </a:p>
        </p:txBody>
      </p:sp>
    </p:spTree>
    <p:extLst>
      <p:ext uri="{BB962C8B-B14F-4D97-AF65-F5344CB8AC3E}">
        <p14:creationId xmlns:p14="http://schemas.microsoft.com/office/powerpoint/2010/main" val="2045820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47</a:t>
            </a:fld>
            <a:endParaRPr lang="en-US"/>
          </a:p>
        </p:txBody>
      </p:sp>
    </p:spTree>
    <p:extLst>
      <p:ext uri="{BB962C8B-B14F-4D97-AF65-F5344CB8AC3E}">
        <p14:creationId xmlns:p14="http://schemas.microsoft.com/office/powerpoint/2010/main" val="1840857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48</a:t>
            </a:fld>
            <a:endParaRPr lang="en-US"/>
          </a:p>
        </p:txBody>
      </p:sp>
    </p:spTree>
    <p:extLst>
      <p:ext uri="{BB962C8B-B14F-4D97-AF65-F5344CB8AC3E}">
        <p14:creationId xmlns:p14="http://schemas.microsoft.com/office/powerpoint/2010/main" val="31267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49</a:t>
            </a:fld>
            <a:endParaRPr lang="en-US"/>
          </a:p>
        </p:txBody>
      </p:sp>
    </p:spTree>
    <p:extLst>
      <p:ext uri="{BB962C8B-B14F-4D97-AF65-F5344CB8AC3E}">
        <p14:creationId xmlns:p14="http://schemas.microsoft.com/office/powerpoint/2010/main" val="173942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the LORD appeared unto Abram, and said, Unto thy </a:t>
            </a:r>
            <a:r>
              <a:rPr lang="en-US" sz="1200" b="1" i="0" u="none" strike="noStrike" kern="1200" baseline="0" dirty="0">
                <a:solidFill>
                  <a:schemeClr val="tx1"/>
                </a:solidFill>
                <a:latin typeface="+mn-lt"/>
                <a:ea typeface="+mn-ea"/>
                <a:cs typeface="+mn-cs"/>
              </a:rPr>
              <a:t>seed</a:t>
            </a:r>
            <a:r>
              <a:rPr lang="en-US" sz="1200" b="0" i="0" u="none" strike="noStrike" kern="1200" baseline="0" dirty="0">
                <a:solidFill>
                  <a:schemeClr val="tx1"/>
                </a:solidFill>
                <a:latin typeface="+mn-lt"/>
                <a:ea typeface="+mn-ea"/>
                <a:cs typeface="+mn-cs"/>
              </a:rPr>
              <a:t> will I give this land: and there </a:t>
            </a:r>
            <a:r>
              <a:rPr lang="en-US" sz="1200" b="0" i="0" u="none" strike="noStrike" kern="1200" baseline="0" dirty="0" err="1">
                <a:solidFill>
                  <a:schemeClr val="tx1"/>
                </a:solidFill>
                <a:latin typeface="+mn-lt"/>
                <a:ea typeface="+mn-ea"/>
                <a:cs typeface="+mn-cs"/>
              </a:rPr>
              <a:t>builded</a:t>
            </a:r>
            <a:r>
              <a:rPr lang="en-US" sz="1200" b="0" i="0" u="none" strike="noStrike" kern="1200" baseline="0" dirty="0">
                <a:solidFill>
                  <a:schemeClr val="tx1"/>
                </a:solidFill>
                <a:latin typeface="+mn-lt"/>
                <a:ea typeface="+mn-ea"/>
                <a:cs typeface="+mn-cs"/>
              </a:rPr>
              <a:t> he an altar unto the LORD, who appeared unto him. (Gen 12:7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all the land which thou </a:t>
            </a:r>
            <a:r>
              <a:rPr lang="en-US" sz="1200" b="0" i="0" u="none" strike="noStrike" kern="1200" baseline="0" dirty="0" err="1">
                <a:solidFill>
                  <a:schemeClr val="tx1"/>
                </a:solidFill>
                <a:latin typeface="+mn-lt"/>
                <a:ea typeface="+mn-ea"/>
                <a:cs typeface="+mn-cs"/>
              </a:rPr>
              <a:t>seest</a:t>
            </a:r>
            <a:r>
              <a:rPr lang="en-US" sz="1200" b="0" i="0" u="none" strike="noStrike" kern="1200" baseline="0" dirty="0">
                <a:solidFill>
                  <a:schemeClr val="tx1"/>
                </a:solidFill>
                <a:latin typeface="+mn-lt"/>
                <a:ea typeface="+mn-ea"/>
                <a:cs typeface="+mn-cs"/>
              </a:rPr>
              <a:t>, to thee will I give it, and to thy seed for ever. (Gen 13:15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I will establish my covenant between me and thee and thy seed after thee in their generations for an everlasting covenant, to be a God unto thee, and to thy seed after thee. (Gen 17:7 KJV)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LORD God of heaven, which took me from my father's house, and from the land of my kindred, and which </a:t>
            </a:r>
            <a:r>
              <a:rPr lang="en-US" sz="1200" b="0" i="0" u="none" strike="noStrike" kern="1200" baseline="0" dirty="0" err="1">
                <a:solidFill>
                  <a:schemeClr val="tx1"/>
                </a:solidFill>
                <a:latin typeface="+mn-lt"/>
                <a:ea typeface="+mn-ea"/>
                <a:cs typeface="+mn-cs"/>
              </a:rPr>
              <a:t>spake</a:t>
            </a:r>
            <a:r>
              <a:rPr lang="en-US" sz="1200" b="0" i="0" u="none" strike="noStrike" kern="1200" baseline="0" dirty="0">
                <a:solidFill>
                  <a:schemeClr val="tx1"/>
                </a:solidFill>
                <a:latin typeface="+mn-lt"/>
                <a:ea typeface="+mn-ea"/>
                <a:cs typeface="+mn-cs"/>
              </a:rPr>
              <a:t> unto me, and that </a:t>
            </a:r>
            <a:r>
              <a:rPr lang="en-US" sz="1200" b="0" i="0" u="none" strike="noStrike" kern="1200" baseline="0" dirty="0" err="1">
                <a:solidFill>
                  <a:schemeClr val="tx1"/>
                </a:solidFill>
                <a:latin typeface="+mn-lt"/>
                <a:ea typeface="+mn-ea"/>
                <a:cs typeface="+mn-cs"/>
              </a:rPr>
              <a:t>sware</a:t>
            </a:r>
            <a:r>
              <a:rPr lang="en-US" sz="1200" b="0" i="0" u="none" strike="noStrike" kern="1200" baseline="0" dirty="0">
                <a:solidFill>
                  <a:schemeClr val="tx1"/>
                </a:solidFill>
                <a:latin typeface="+mn-lt"/>
                <a:ea typeface="+mn-ea"/>
                <a:cs typeface="+mn-cs"/>
              </a:rPr>
              <a:t> unto me, saying, Unto thy seed will I give this land; he shall send his angel before thee, and thou shalt take a wife unto my son from thence. (Gen 24:7 KJV)</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222470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50</a:t>
            </a:fld>
            <a:endParaRPr lang="en-US"/>
          </a:p>
        </p:txBody>
      </p:sp>
    </p:spTree>
    <p:extLst>
      <p:ext uri="{BB962C8B-B14F-4D97-AF65-F5344CB8AC3E}">
        <p14:creationId xmlns:p14="http://schemas.microsoft.com/office/powerpoint/2010/main" val="80116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51</a:t>
            </a:fld>
            <a:endParaRPr lang="en-US"/>
          </a:p>
        </p:txBody>
      </p:sp>
    </p:spTree>
    <p:extLst>
      <p:ext uri="{BB962C8B-B14F-4D97-AF65-F5344CB8AC3E}">
        <p14:creationId xmlns:p14="http://schemas.microsoft.com/office/powerpoint/2010/main" val="3430360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52</a:t>
            </a:fld>
            <a:endParaRPr lang="en-US"/>
          </a:p>
        </p:txBody>
      </p:sp>
    </p:spTree>
    <p:extLst>
      <p:ext uri="{BB962C8B-B14F-4D97-AF65-F5344CB8AC3E}">
        <p14:creationId xmlns:p14="http://schemas.microsoft.com/office/powerpoint/2010/main" val="1012047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53</a:t>
            </a:fld>
            <a:endParaRPr lang="en-US"/>
          </a:p>
        </p:txBody>
      </p:sp>
    </p:spTree>
    <p:extLst>
      <p:ext uri="{BB962C8B-B14F-4D97-AF65-F5344CB8AC3E}">
        <p14:creationId xmlns:p14="http://schemas.microsoft.com/office/powerpoint/2010/main" val="4251186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55</a:t>
            </a:fld>
            <a:endParaRPr lang="en-US"/>
          </a:p>
        </p:txBody>
      </p:sp>
    </p:spTree>
    <p:extLst>
      <p:ext uri="{BB962C8B-B14F-4D97-AF65-F5344CB8AC3E}">
        <p14:creationId xmlns:p14="http://schemas.microsoft.com/office/powerpoint/2010/main" val="1944412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56</a:t>
            </a:fld>
            <a:endParaRPr lang="en-US"/>
          </a:p>
        </p:txBody>
      </p:sp>
    </p:spTree>
    <p:extLst>
      <p:ext uri="{BB962C8B-B14F-4D97-AF65-F5344CB8AC3E}">
        <p14:creationId xmlns:p14="http://schemas.microsoft.com/office/powerpoint/2010/main" val="64189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57</a:t>
            </a:fld>
            <a:endParaRPr lang="en-US"/>
          </a:p>
        </p:txBody>
      </p:sp>
    </p:spTree>
    <p:extLst>
      <p:ext uri="{BB962C8B-B14F-4D97-AF65-F5344CB8AC3E}">
        <p14:creationId xmlns:p14="http://schemas.microsoft.com/office/powerpoint/2010/main" val="2775946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58</a:t>
            </a:fld>
            <a:endParaRPr lang="en-US"/>
          </a:p>
        </p:txBody>
      </p:sp>
    </p:spTree>
    <p:extLst>
      <p:ext uri="{BB962C8B-B14F-4D97-AF65-F5344CB8AC3E}">
        <p14:creationId xmlns:p14="http://schemas.microsoft.com/office/powerpoint/2010/main" val="3147149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59</a:t>
            </a:fld>
            <a:endParaRPr lang="en-US"/>
          </a:p>
        </p:txBody>
      </p:sp>
    </p:spTree>
    <p:extLst>
      <p:ext uri="{BB962C8B-B14F-4D97-AF65-F5344CB8AC3E}">
        <p14:creationId xmlns:p14="http://schemas.microsoft.com/office/powerpoint/2010/main" val="3507391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60</a:t>
            </a:fld>
            <a:endParaRPr lang="en-US"/>
          </a:p>
        </p:txBody>
      </p:sp>
    </p:spTree>
    <p:extLst>
      <p:ext uri="{BB962C8B-B14F-4D97-AF65-F5344CB8AC3E}">
        <p14:creationId xmlns:p14="http://schemas.microsoft.com/office/powerpoint/2010/main" val="122295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a:t>
            </a:r>
            <a:r>
              <a:rPr lang="en-US" baseline="0" dirty="0"/>
              <a:t> – Jacob – Moses =FREE =from http://distantshoresmedia.org/resources/illustrations/sweet-publishing/genesis</a:t>
            </a:r>
          </a:p>
          <a:p>
            <a:endParaRPr lang="en-US" baseline="0" dirty="0"/>
          </a:p>
          <a:p>
            <a:r>
              <a:rPr lang="en-US" baseline="0" dirty="0"/>
              <a:t>Abraham lived sometime between 2100 and 1900 BC</a:t>
            </a:r>
          </a:p>
          <a:p>
            <a:r>
              <a:rPr lang="en-US" baseline="0" dirty="0"/>
              <a:t>Jacob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2785163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61</a:t>
            </a:fld>
            <a:endParaRPr lang="en-US"/>
          </a:p>
        </p:txBody>
      </p:sp>
    </p:spTree>
    <p:extLst>
      <p:ext uri="{BB962C8B-B14F-4D97-AF65-F5344CB8AC3E}">
        <p14:creationId xmlns:p14="http://schemas.microsoft.com/office/powerpoint/2010/main" val="2402493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62</a:t>
            </a:fld>
            <a:endParaRPr lang="en-US"/>
          </a:p>
        </p:txBody>
      </p:sp>
    </p:spTree>
    <p:extLst>
      <p:ext uri="{BB962C8B-B14F-4D97-AF65-F5344CB8AC3E}">
        <p14:creationId xmlns:p14="http://schemas.microsoft.com/office/powerpoint/2010/main" val="1154816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63</a:t>
            </a:fld>
            <a:endParaRPr lang="en-US"/>
          </a:p>
        </p:txBody>
      </p:sp>
    </p:spTree>
    <p:extLst>
      <p:ext uri="{BB962C8B-B14F-4D97-AF65-F5344CB8AC3E}">
        <p14:creationId xmlns:p14="http://schemas.microsoft.com/office/powerpoint/2010/main" val="2603263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64</a:t>
            </a:fld>
            <a:endParaRPr lang="en-US"/>
          </a:p>
        </p:txBody>
      </p:sp>
    </p:spTree>
    <p:extLst>
      <p:ext uri="{BB962C8B-B14F-4D97-AF65-F5344CB8AC3E}">
        <p14:creationId xmlns:p14="http://schemas.microsoft.com/office/powerpoint/2010/main" val="4182677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Globe = FREE = from http://commons.wikimedia.org/wiki/File:Earth_from_Space.jpg</a:t>
            </a:r>
          </a:p>
          <a:p>
            <a:endParaRPr lang="en-US" dirty="0"/>
          </a:p>
          <a:p>
            <a:r>
              <a:rPr lang="en-US" dirty="0"/>
              <a:t>behind bars = FREE =</a:t>
            </a:r>
            <a:r>
              <a:rPr lang="en-US" baseline="0" dirty="0"/>
              <a:t>  http://upload.wikimedia.org/wikipedia/commons/thumb/7/73/Cela.jpg/399px-Cela.jpg</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65</a:t>
            </a:fld>
            <a:endParaRPr lang="en-US"/>
          </a:p>
        </p:txBody>
      </p:sp>
    </p:spTree>
    <p:extLst>
      <p:ext uri="{BB962C8B-B14F-4D97-AF65-F5344CB8AC3E}">
        <p14:creationId xmlns:p14="http://schemas.microsoft.com/office/powerpoint/2010/main" val="347213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a:t>
            </a:r>
            <a:r>
              <a:rPr lang="en-US" baseline="0" dirty="0"/>
              <a:t> – Jacob – Moses =FREE =from http://distantshoresmedia.org/resources/illustrations/sweet-publishing/genesis</a:t>
            </a:r>
          </a:p>
          <a:p>
            <a:endParaRPr lang="en-US" baseline="0" dirty="0"/>
          </a:p>
          <a:p>
            <a:r>
              <a:rPr lang="en-US" baseline="0" dirty="0"/>
              <a:t>Abraham lived sometime between 2100 and 1900 BC</a:t>
            </a:r>
          </a:p>
          <a:p>
            <a:r>
              <a:rPr lang="en-US" baseline="0" dirty="0"/>
              <a:t>Jacob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145142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a:t>
            </a:r>
            <a:r>
              <a:rPr lang="en-US" baseline="0" dirty="0"/>
              <a:t> – Jacob – Moses =FREE =from http://distantshoresmedia.org/resources/illustrations/sweet-publishing/genesis</a:t>
            </a:r>
          </a:p>
          <a:p>
            <a:endParaRPr lang="en-US" baseline="0" dirty="0"/>
          </a:p>
          <a:p>
            <a:r>
              <a:rPr lang="en-US" baseline="0" dirty="0"/>
              <a:t>Abraham lived sometime between 2100 and 1900 BC</a:t>
            </a:r>
          </a:p>
          <a:p>
            <a:r>
              <a:rPr lang="en-US" baseline="0" dirty="0"/>
              <a:t>The Promise Covenant was reconfirmed with son Isaac and grandson Jacob.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43031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a:t>
            </a:r>
            <a:r>
              <a:rPr lang="en-US" baseline="0" dirty="0"/>
              <a:t> – Jacob – Moses =FREE =from http://distantshoresmedia.org/resources/illustrations/sweet-publishing/genesis</a:t>
            </a:r>
          </a:p>
          <a:p>
            <a:endParaRPr lang="en-US" baseline="0" dirty="0"/>
          </a:p>
          <a:p>
            <a:r>
              <a:rPr lang="en-US" baseline="0" dirty="0"/>
              <a:t>Abraham lived sometime between 2100 and 1900 BC</a:t>
            </a:r>
          </a:p>
          <a:p>
            <a:r>
              <a:rPr lang="en-US" baseline="0" dirty="0"/>
              <a:t>The Promise Covenant was reconfirmed with son Isaac and grandson Jacob.  </a:t>
            </a:r>
          </a:p>
          <a:p>
            <a:endParaRPr lang="en-US" baseline="0" dirty="0"/>
          </a:p>
          <a:p>
            <a:pPr rtl="0"/>
            <a:r>
              <a:rPr lang="en-US" sz="1200" b="1" i="0" u="none" strike="noStrike" kern="1200" baseline="0" dirty="0">
                <a:solidFill>
                  <a:schemeClr val="tx1"/>
                </a:solidFill>
                <a:latin typeface="+mn-lt"/>
                <a:ea typeface="+mn-ea"/>
                <a:cs typeface="+mn-cs"/>
              </a:rPr>
              <a:t>Genesis 46:1</a:t>
            </a:r>
            <a:r>
              <a:rPr lang="en-US" sz="1200" b="0" i="0" u="none" strike="noStrike" kern="1200" baseline="0" dirty="0">
                <a:solidFill>
                  <a:schemeClr val="tx1"/>
                </a:solidFill>
                <a:latin typeface="+mn-lt"/>
                <a:ea typeface="+mn-ea"/>
                <a:cs typeface="+mn-cs"/>
              </a:rPr>
              <a:t> So Israel set out with all that was his, and when he reached Beersheba, he offered sacrifices to the God of his father Isaac.</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And God spoke to Israel in a vision at night and said, "Jacob! Jacob!" "Here I am," he replied.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"I am God, the God of your father," he said. "Do not be afraid to go down to Egypt, </a:t>
            </a:r>
            <a:r>
              <a:rPr lang="en-US" sz="1200" b="1" i="0" u="none" strike="noStrike" kern="1200" baseline="0" dirty="0">
                <a:solidFill>
                  <a:schemeClr val="tx1"/>
                </a:solidFill>
                <a:latin typeface="+mn-lt"/>
                <a:ea typeface="+mn-ea"/>
                <a:cs typeface="+mn-cs"/>
              </a:rPr>
              <a:t>for I will make you into a great nation there.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I will go down to Egypt with you, and I will surely bring you back again. And Joseph's own hand will close your eyes." (Gen 46:1-4 NIV)</a:t>
            </a:r>
            <a:endParaRPr lang="en-US" baseline="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3855573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Abraham</a:t>
            </a:r>
            <a:r>
              <a:rPr lang="en-US" baseline="0" dirty="0"/>
              <a:t> – Jacob – Moses =FREE =from http://distantshoresmedia.org/resources/illustrations/sweet-publishing/genesis</a:t>
            </a:r>
          </a:p>
          <a:p>
            <a:endParaRPr lang="en-US" baseline="0" dirty="0"/>
          </a:p>
          <a:p>
            <a:r>
              <a:rPr lang="en-US" baseline="0" dirty="0"/>
              <a:t>Abraham lived sometime between 2100 and 1900 BC</a:t>
            </a:r>
          </a:p>
          <a:p>
            <a:r>
              <a:rPr lang="en-US" baseline="0" dirty="0"/>
              <a:t>Jacob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16</a:t>
            </a:fld>
            <a:endParaRPr lang="en-US"/>
          </a:p>
        </p:txBody>
      </p:sp>
    </p:spTree>
    <p:extLst>
      <p:ext uri="{BB962C8B-B14F-4D97-AF65-F5344CB8AC3E}">
        <p14:creationId xmlns:p14="http://schemas.microsoft.com/office/powerpoint/2010/main" val="250460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ratified the “Covenant of Promise</a:t>
            </a:r>
            <a:r>
              <a:rPr lang="en-US" baseline="0" dirty="0"/>
              <a:t>” with Abraham in Gen 15 in a unilateral, blood covenant.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186587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3"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8"/>
          </a:xfrm>
        </p:spPr>
        <p:txBody>
          <a:bodyPr anchor="b"/>
          <a:lstStyle>
            <a:lvl1pPr marL="0" indent="0">
              <a:buNone/>
              <a:defRPr sz="2000">
                <a:solidFill>
                  <a:schemeClr val="tx1">
                    <a:tint val="75000"/>
                  </a:schemeClr>
                </a:solidFill>
              </a:defRPr>
            </a:lvl1pPr>
            <a:lvl2pPr marL="457183"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10" indent="0">
              <a:buNone/>
              <a:defRPr sz="1300">
                <a:solidFill>
                  <a:schemeClr val="tx1">
                    <a:tint val="75000"/>
                  </a:schemeClr>
                </a:solidFill>
              </a:defRPr>
            </a:lvl6pPr>
            <a:lvl7pPr marL="2743091" indent="0">
              <a:buNone/>
              <a:defRPr sz="1300">
                <a:solidFill>
                  <a:schemeClr val="tx1">
                    <a:tint val="75000"/>
                  </a:schemeClr>
                </a:solidFill>
              </a:defRPr>
            </a:lvl7pPr>
            <a:lvl8pPr marL="3200272"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5"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7"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1"/>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7" cy="4691063"/>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3" indent="0">
              <a:buNone/>
              <a:defRPr sz="2800"/>
            </a:lvl2pPr>
            <a:lvl3pPr marL="914363" indent="0">
              <a:buNone/>
              <a:defRPr sz="2400"/>
            </a:lvl3pPr>
            <a:lvl4pPr marL="1371546" indent="0">
              <a:buNone/>
              <a:defRPr sz="2000"/>
            </a:lvl4pPr>
            <a:lvl5pPr marL="1828728" indent="0">
              <a:buNone/>
              <a:defRPr sz="2000"/>
            </a:lvl5pPr>
            <a:lvl6pPr marL="2285910" indent="0">
              <a:buNone/>
              <a:defRPr sz="2000"/>
            </a:lvl6pPr>
            <a:lvl7pPr marL="2743091"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101600" y="274637"/>
            <a:ext cx="12090400" cy="1143000"/>
          </a:xfrm>
          <a:prstGeom prst="rect">
            <a:avLst/>
          </a:prstGeom>
        </p:spPr>
        <p:txBody>
          <a:bodyPr vert="horz" lIns="91436" tIns="45719" rIns="91436" bIns="45719" rtlCol="0" anchor="ctr">
            <a:normAutofit/>
          </a:bodyPr>
          <a:lstStyle/>
          <a:p>
            <a:r>
              <a:rPr lang="en-US" dirty="0"/>
              <a:t>Click to edit Master title style</a:t>
            </a:r>
          </a:p>
        </p:txBody>
      </p:sp>
      <p:sp>
        <p:nvSpPr>
          <p:cNvPr id="3" name="Text Placeholder 2"/>
          <p:cNvSpPr>
            <a:spLocks noGrp="1"/>
          </p:cNvSpPr>
          <p:nvPr>
            <p:ph type="body" idx="1"/>
          </p:nvPr>
        </p:nvSpPr>
        <p:spPr>
          <a:xfrm>
            <a:off x="279400" y="1793174"/>
            <a:ext cx="11684000" cy="4332993"/>
          </a:xfrm>
          <a:prstGeom prst="rect">
            <a:avLst/>
          </a:prstGeom>
        </p:spPr>
        <p:txBody>
          <a:bodyPr vert="horz" lIns="91436" tIns="45719" rIns="91436"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4"/>
          </a:xfrm>
          <a:prstGeom prst="rect">
            <a:avLst/>
          </a:prstGeom>
        </p:spPr>
        <p:txBody>
          <a:bodyPr vert="horz" lIns="91436" tIns="45719" rIns="91436"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3"/>
            <a:ext cx="3860800" cy="365124"/>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4"/>
          </a:xfrm>
          <a:prstGeom prst="rect">
            <a:avLst/>
          </a:prstGeom>
        </p:spPr>
        <p:txBody>
          <a:bodyPr vert="horz" lIns="91436" tIns="45719" rIns="91436"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3" rtl="0" eaLnBrk="1" latinLnBrk="0" hangingPunct="1">
        <a:spcBef>
          <a:spcPct val="0"/>
        </a:spcBef>
        <a:buNone/>
        <a:defRPr sz="54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7" indent="-342887"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1" indent="-285738"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5"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19"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2" y="4634345"/>
            <a:ext cx="5112328" cy="1491819"/>
          </a:xfrm>
          <a:prstGeom prst="rect">
            <a:avLst/>
          </a:prstGeom>
        </p:spPr>
        <p:txBody>
          <a:bodyPr vert="horz" lIns="91436" tIns="45719" rIns="91436" bIns="45719" rtlCol="0">
            <a:normAutofit/>
          </a:bodyPr>
          <a:lstStyle/>
          <a:p>
            <a:pPr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Answer:</a:t>
            </a:r>
          </a:p>
          <a:p>
            <a:pPr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God’s PROMISE!</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CE004534-F7BE-47CD-B7CA-6C629FD8F8DD}"/>
              </a:ext>
            </a:extLst>
          </p:cNvPr>
          <p:cNvSpPr txBox="1"/>
          <p:nvPr/>
        </p:nvSpPr>
        <p:spPr>
          <a:xfrm>
            <a:off x="5400339" y="1129553"/>
            <a:ext cx="1054249" cy="353943"/>
          </a:xfrm>
          <a:prstGeom prst="rect">
            <a:avLst/>
          </a:prstGeom>
          <a:noFill/>
        </p:spPr>
        <p:txBody>
          <a:bodyPr wrap="squar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3311" y="0"/>
            <a:ext cx="5143500" cy="6858000"/>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279400" y="1793174"/>
            <a:ext cx="7881961" cy="4332993"/>
          </a:xfrm>
        </p:spPr>
        <p:txBody>
          <a:bodyPr/>
          <a:lstStyle/>
          <a:p>
            <a:pPr marL="0" indent="0"/>
            <a:r>
              <a:rPr lang="en-US" baseline="30000" dirty="0"/>
              <a:t>16</a:t>
            </a:r>
            <a:r>
              <a:rPr lang="en-US" dirty="0"/>
              <a:t> The promises were spoken to Abraham </a:t>
            </a:r>
            <a:r>
              <a:rPr lang="en-US" dirty="0">
                <a:effectLst>
                  <a:glow rad="127000">
                    <a:srgbClr val="FF0000"/>
                  </a:glow>
                  <a:outerShdw blurRad="38100" dist="38100" dir="2700000" algn="tl">
                    <a:srgbClr val="000000">
                      <a:alpha val="43137"/>
                    </a:srgbClr>
                  </a:outerShdw>
                </a:effectLst>
              </a:rPr>
              <a:t>and to his seed</a:t>
            </a:r>
            <a:r>
              <a:rPr lang="en-US" dirty="0"/>
              <a:t>. The Scripture does not say "and to seeds," meaning many people, but "and to your seed," meaning one person</a:t>
            </a:r>
            <a:r>
              <a:rPr lang="en-US" dirty="0">
                <a:effectLst>
                  <a:glow rad="127000">
                    <a:schemeClr val="accent1">
                      <a:alpha val="0"/>
                    </a:schemeClr>
                  </a:glow>
                  <a:outerShdw blurRad="38100" dist="38100" dir="2700000" algn="tl">
                    <a:srgbClr val="000000">
                      <a:alpha val="43137"/>
                    </a:srgbClr>
                  </a:outerShdw>
                </a:effectLst>
              </a:rPr>
              <a:t>, who is Christ.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33311" y="0"/>
            <a:ext cx="5143500" cy="6858000"/>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279400" y="1793174"/>
            <a:ext cx="7881961" cy="4332993"/>
          </a:xfrm>
        </p:spPr>
        <p:txBody>
          <a:bodyPr/>
          <a:lstStyle/>
          <a:p>
            <a:pPr marL="0" indent="0"/>
            <a:r>
              <a:rPr lang="en-US" baseline="30000" dirty="0"/>
              <a:t>16</a:t>
            </a:r>
            <a:r>
              <a:rPr lang="en-US" dirty="0"/>
              <a:t> The promises were spoken to Abraham </a:t>
            </a:r>
            <a:r>
              <a:rPr lang="en-US" dirty="0">
                <a:effectLst>
                  <a:glow rad="127000">
                    <a:srgbClr val="FF0000"/>
                  </a:glow>
                  <a:outerShdw blurRad="38100" dist="38100" dir="2700000" algn="tl">
                    <a:srgbClr val="000000">
                      <a:alpha val="43137"/>
                    </a:srgbClr>
                  </a:outerShdw>
                </a:effectLst>
              </a:rPr>
              <a:t>and to his seed</a:t>
            </a:r>
            <a:r>
              <a:rPr lang="en-US" dirty="0"/>
              <a:t>. The Scripture does not say "and to seeds," meaning many people, but "and to your seed," meaning one person, </a:t>
            </a:r>
            <a:r>
              <a:rPr lang="en-US" dirty="0">
                <a:effectLst>
                  <a:glow rad="127000">
                    <a:srgbClr val="FF0000"/>
                  </a:glow>
                  <a:outerShdw blurRad="38100" dist="38100" dir="2700000" algn="tl">
                    <a:srgbClr val="000000">
                      <a:alpha val="43137"/>
                    </a:srgbClr>
                  </a:outerShdw>
                </a:effectLst>
              </a:rPr>
              <a:t>who is Christ</a:t>
            </a:r>
            <a:r>
              <a:rPr lang="en-US" dirty="0"/>
              <a:t>.</a:t>
            </a:r>
          </a:p>
        </p:txBody>
      </p:sp>
      <p:pic>
        <p:nvPicPr>
          <p:cNvPr id="7" name="Picture 6"/>
          <p:cNvPicPr>
            <a:picLocks noChangeAspect="1"/>
          </p:cNvPicPr>
          <p:nvPr/>
        </p:nvPicPr>
        <p:blipFill>
          <a:blip r:embed="rId3"/>
          <a:stretch>
            <a:fillRect/>
          </a:stretch>
        </p:blipFill>
        <p:spPr>
          <a:xfrm>
            <a:off x="7115702" y="-398429"/>
            <a:ext cx="5412942" cy="8129887"/>
          </a:xfrm>
          <a:prstGeom prst="rect">
            <a:avLst/>
          </a:prstGeom>
        </p:spPr>
      </p:pic>
    </p:spTree>
    <p:extLst>
      <p:ext uri="{BB962C8B-B14F-4D97-AF65-F5344CB8AC3E}">
        <p14:creationId xmlns:p14="http://schemas.microsoft.com/office/powerpoint/2010/main" val="881743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269917" y="2690936"/>
            <a:ext cx="3129901" cy="4167064"/>
          </a:xfrm>
          <a:prstGeom prst="rect">
            <a:avLst/>
          </a:prstGeom>
        </p:spPr>
      </p:pic>
      <p:pic>
        <p:nvPicPr>
          <p:cNvPr id="19" name="Picture 18"/>
          <p:cNvPicPr>
            <a:picLocks noChangeAspect="1"/>
          </p:cNvPicPr>
          <p:nvPr/>
        </p:nvPicPr>
        <p:blipFill>
          <a:blip r:embed="rId4"/>
          <a:stretch>
            <a:fillRect/>
          </a:stretch>
        </p:blipFill>
        <p:spPr>
          <a:xfrm rot="21179039">
            <a:off x="8783781" y="5323402"/>
            <a:ext cx="4121357" cy="3277315"/>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17</a:t>
            </a:r>
            <a:r>
              <a:rPr lang="en-US" dirty="0"/>
              <a:t> What I mean is this: </a:t>
            </a:r>
            <a:r>
              <a:rPr lang="en-US" dirty="0">
                <a:effectLst>
                  <a:glow rad="127000">
                    <a:srgbClr val="FF0000"/>
                  </a:glow>
                  <a:outerShdw blurRad="38100" dist="38100" dir="2700000" algn="tl">
                    <a:srgbClr val="000000">
                      <a:alpha val="43137"/>
                    </a:srgbClr>
                  </a:outerShdw>
                </a:effectLst>
              </a:rPr>
              <a:t>The law</a:t>
            </a:r>
            <a:r>
              <a:rPr lang="en-US" dirty="0"/>
              <a:t>, introduced 430 years later, does not set aside the covenant previously established by God and thus do away with the promise.</a:t>
            </a:r>
          </a:p>
        </p:txBody>
      </p:sp>
      <p:sp>
        <p:nvSpPr>
          <p:cNvPr id="11" name="TextBox 10"/>
          <p:cNvSpPr txBox="1"/>
          <p:nvPr/>
        </p:nvSpPr>
        <p:spPr>
          <a:xfrm>
            <a:off x="9797305" y="5754583"/>
            <a:ext cx="1760712"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1440 BC</a:t>
            </a:r>
          </a:p>
        </p:txBody>
      </p:sp>
    </p:spTree>
    <p:extLst>
      <p:ext uri="{BB962C8B-B14F-4D97-AF65-F5344CB8AC3E}">
        <p14:creationId xmlns:p14="http://schemas.microsoft.com/office/powerpoint/2010/main" val="3975331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269917" y="2690936"/>
            <a:ext cx="3129901" cy="4167064"/>
          </a:xfrm>
          <a:prstGeom prst="rect">
            <a:avLst/>
          </a:prstGeom>
        </p:spPr>
      </p:pic>
      <p:pic>
        <p:nvPicPr>
          <p:cNvPr id="19" name="Picture 18"/>
          <p:cNvPicPr>
            <a:picLocks noChangeAspect="1"/>
          </p:cNvPicPr>
          <p:nvPr/>
        </p:nvPicPr>
        <p:blipFill>
          <a:blip r:embed="rId4"/>
          <a:stretch>
            <a:fillRect/>
          </a:stretch>
        </p:blipFill>
        <p:spPr>
          <a:xfrm rot="21179039">
            <a:off x="8783781" y="5323402"/>
            <a:ext cx="4121357" cy="3277315"/>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17</a:t>
            </a:r>
            <a:r>
              <a:rPr lang="en-US" dirty="0"/>
              <a:t> What I mean is this: </a:t>
            </a:r>
            <a:r>
              <a:rPr lang="en-US" dirty="0">
                <a:effectLst>
                  <a:glow rad="127000">
                    <a:srgbClr val="FF0000"/>
                  </a:glow>
                  <a:outerShdw blurRad="38100" dist="38100" dir="2700000" algn="tl">
                    <a:srgbClr val="000000">
                      <a:alpha val="43137"/>
                    </a:srgbClr>
                  </a:outerShdw>
                </a:effectLst>
              </a:rPr>
              <a:t>The law</a:t>
            </a:r>
            <a:r>
              <a:rPr lang="en-US" dirty="0"/>
              <a:t>, </a:t>
            </a:r>
            <a:r>
              <a:rPr lang="en-US" dirty="0">
                <a:effectLst>
                  <a:glow rad="127000">
                    <a:srgbClr val="FF0000"/>
                  </a:glow>
                  <a:outerShdw blurRad="38100" dist="38100" dir="2700000" algn="tl">
                    <a:srgbClr val="000000">
                      <a:alpha val="43137"/>
                    </a:srgbClr>
                  </a:outerShdw>
                </a:effectLst>
              </a:rPr>
              <a:t>introduced 430 years later</a:t>
            </a:r>
            <a:r>
              <a:rPr lang="en-US" dirty="0"/>
              <a:t>, does not set aside the covenant previously established by God and thus do away with the promise.</a:t>
            </a:r>
          </a:p>
        </p:txBody>
      </p:sp>
      <p:sp>
        <p:nvSpPr>
          <p:cNvPr id="11" name="TextBox 10"/>
          <p:cNvSpPr txBox="1"/>
          <p:nvPr/>
        </p:nvSpPr>
        <p:spPr>
          <a:xfrm>
            <a:off x="9797305" y="5754583"/>
            <a:ext cx="1760712"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1440 BC</a:t>
            </a:r>
          </a:p>
        </p:txBody>
      </p:sp>
      <p:cxnSp>
        <p:nvCxnSpPr>
          <p:cNvPr id="9" name="Straight Arrow Connector 8"/>
          <p:cNvCxnSpPr/>
          <p:nvPr/>
        </p:nvCxnSpPr>
        <p:spPr>
          <a:xfrm>
            <a:off x="4367284" y="6069724"/>
            <a:ext cx="4976413" cy="0"/>
          </a:xfrm>
          <a:prstGeom prst="straightConnector1">
            <a:avLst/>
          </a:prstGeom>
          <a:ln w="152400">
            <a:solidFill>
              <a:schemeClr val="bg1"/>
            </a:solidFill>
            <a:headEnd type="triangl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94734" y="4262686"/>
            <a:ext cx="1828800" cy="1569660"/>
          </a:xfrm>
          <a:prstGeom prst="rect">
            <a:avLst/>
          </a:prstGeom>
          <a:noFill/>
        </p:spPr>
        <p:txBody>
          <a:bodyPr wrap="square" rtlCol="0">
            <a:spAutoFit/>
          </a:bodyPr>
          <a:lstStyle/>
          <a:p>
            <a:pPr algn="ctr"/>
            <a:r>
              <a:rPr lang="en-US" sz="4800" b="1" dirty="0">
                <a:solidFill>
                  <a:schemeClr val="bg1"/>
                </a:solidFill>
              </a:rPr>
              <a:t>430 YEARS</a:t>
            </a:r>
          </a:p>
        </p:txBody>
      </p:sp>
      <p:sp>
        <p:nvSpPr>
          <p:cNvPr id="12" name="TextBox 11"/>
          <p:cNvSpPr txBox="1"/>
          <p:nvPr/>
        </p:nvSpPr>
        <p:spPr>
          <a:xfrm>
            <a:off x="2729552" y="5763175"/>
            <a:ext cx="1746914"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1870 BC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770908"/>
            <a:ext cx="3066226" cy="4087091"/>
          </a:xfrm>
          <a:prstGeom prst="rect">
            <a:avLst/>
          </a:prstGeom>
        </p:spPr>
      </p:pic>
      <p:pic>
        <p:nvPicPr>
          <p:cNvPr id="7" name="Picture 6"/>
          <p:cNvPicPr>
            <a:picLocks noChangeAspect="1"/>
          </p:cNvPicPr>
          <p:nvPr/>
        </p:nvPicPr>
        <p:blipFill>
          <a:blip r:embed="rId4"/>
          <a:stretch>
            <a:fillRect/>
          </a:stretch>
        </p:blipFill>
        <p:spPr>
          <a:xfrm>
            <a:off x="9269917" y="2690936"/>
            <a:ext cx="3129901" cy="4167064"/>
          </a:xfrm>
          <a:prstGeom prst="rect">
            <a:avLst/>
          </a:prstGeom>
        </p:spPr>
      </p:pic>
      <p:pic>
        <p:nvPicPr>
          <p:cNvPr id="19" name="Picture 18"/>
          <p:cNvPicPr>
            <a:picLocks noChangeAspect="1"/>
          </p:cNvPicPr>
          <p:nvPr/>
        </p:nvPicPr>
        <p:blipFill>
          <a:blip r:embed="rId5"/>
          <a:stretch>
            <a:fillRect/>
          </a:stretch>
        </p:blipFill>
        <p:spPr>
          <a:xfrm rot="21179039">
            <a:off x="8783781" y="5323402"/>
            <a:ext cx="4121357" cy="3277315"/>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17</a:t>
            </a:r>
            <a:r>
              <a:rPr lang="en-US" dirty="0"/>
              <a:t> What I mean is this: </a:t>
            </a:r>
            <a:r>
              <a:rPr lang="en-US" dirty="0">
                <a:effectLst>
                  <a:glow rad="127000">
                    <a:srgbClr val="FF0000"/>
                  </a:glow>
                  <a:outerShdw blurRad="38100" dist="38100" dir="2700000" algn="tl">
                    <a:srgbClr val="000000">
                      <a:alpha val="43137"/>
                    </a:srgbClr>
                  </a:outerShdw>
                </a:effectLst>
              </a:rPr>
              <a:t>The law</a:t>
            </a:r>
            <a:r>
              <a:rPr lang="en-US" dirty="0"/>
              <a:t>, </a:t>
            </a:r>
            <a:r>
              <a:rPr lang="en-US" dirty="0">
                <a:effectLst>
                  <a:glow rad="127000">
                    <a:srgbClr val="FF0000"/>
                  </a:glow>
                  <a:outerShdw blurRad="38100" dist="38100" dir="2700000" algn="tl">
                    <a:srgbClr val="000000">
                      <a:alpha val="43137"/>
                    </a:srgbClr>
                  </a:outerShdw>
                </a:effectLst>
              </a:rPr>
              <a:t>introduced 430 years later</a:t>
            </a:r>
            <a:r>
              <a:rPr lang="en-US" dirty="0"/>
              <a:t>, does not set aside the covenant previously established by God and thus do away with the promise.</a:t>
            </a:r>
          </a:p>
        </p:txBody>
      </p:sp>
      <p:sp>
        <p:nvSpPr>
          <p:cNvPr id="11" name="TextBox 10"/>
          <p:cNvSpPr txBox="1"/>
          <p:nvPr/>
        </p:nvSpPr>
        <p:spPr>
          <a:xfrm>
            <a:off x="9797305" y="5754583"/>
            <a:ext cx="1760712"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1440 BC</a:t>
            </a:r>
          </a:p>
        </p:txBody>
      </p:sp>
      <p:sp>
        <p:nvSpPr>
          <p:cNvPr id="13" name="TextBox 12"/>
          <p:cNvSpPr txBox="1"/>
          <p:nvPr/>
        </p:nvSpPr>
        <p:spPr>
          <a:xfrm>
            <a:off x="5994734" y="4262686"/>
            <a:ext cx="1828800" cy="1569660"/>
          </a:xfrm>
          <a:prstGeom prst="rect">
            <a:avLst/>
          </a:prstGeom>
          <a:noFill/>
        </p:spPr>
        <p:txBody>
          <a:bodyPr wrap="square" rtlCol="0">
            <a:spAutoFit/>
          </a:bodyPr>
          <a:lstStyle/>
          <a:p>
            <a:pPr algn="ctr"/>
            <a:r>
              <a:rPr lang="en-US" sz="4800" b="1" dirty="0">
                <a:solidFill>
                  <a:schemeClr val="bg1"/>
                </a:solidFill>
              </a:rPr>
              <a:t>430 YEARS</a:t>
            </a:r>
          </a:p>
        </p:txBody>
      </p:sp>
      <p:sp>
        <p:nvSpPr>
          <p:cNvPr id="21" name="TextBox 20"/>
          <p:cNvSpPr txBox="1"/>
          <p:nvPr/>
        </p:nvSpPr>
        <p:spPr>
          <a:xfrm>
            <a:off x="415773" y="5318417"/>
            <a:ext cx="2469091" cy="584775"/>
          </a:xfrm>
          <a:prstGeom prst="rect">
            <a:avLst/>
          </a:prstGeom>
          <a:solidFill>
            <a:srgbClr val="C00000"/>
          </a:solidFill>
          <a:ln>
            <a:noFill/>
          </a:ln>
          <a:effectLst>
            <a:softEdge rad="127000"/>
          </a:effectLst>
        </p:spPr>
        <p:txBody>
          <a:bodyPr wrap="square" rtlCol="0">
            <a:spAutoFit/>
          </a:bodyPr>
          <a:lstStyle/>
          <a:p>
            <a:pPr algn="ctr"/>
            <a:r>
              <a:rPr lang="en-US" sz="3200" b="1" dirty="0">
                <a:solidFill>
                  <a:schemeClr val="bg1"/>
                </a:solidFill>
                <a:latin typeface="Arial Narrow" pitchFamily="34" charset="0"/>
              </a:rPr>
              <a:t>2100-1900 BC</a:t>
            </a:r>
          </a:p>
        </p:txBody>
      </p:sp>
      <p:cxnSp>
        <p:nvCxnSpPr>
          <p:cNvPr id="5" name="Straight Arrow Connector 4"/>
          <p:cNvCxnSpPr/>
          <p:nvPr/>
        </p:nvCxnSpPr>
        <p:spPr>
          <a:xfrm>
            <a:off x="4367284" y="6069724"/>
            <a:ext cx="4976413" cy="0"/>
          </a:xfrm>
          <a:prstGeom prst="straightConnector1">
            <a:avLst/>
          </a:prstGeom>
          <a:ln w="152400">
            <a:solidFill>
              <a:schemeClr val="bg1"/>
            </a:solidFill>
            <a:headEnd type="triangl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29552" y="5763175"/>
            <a:ext cx="1746914"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1870 BC</a:t>
            </a:r>
          </a:p>
        </p:txBody>
      </p:sp>
    </p:spTree>
    <p:extLst>
      <p:ext uri="{BB962C8B-B14F-4D97-AF65-F5344CB8AC3E}">
        <p14:creationId xmlns:p14="http://schemas.microsoft.com/office/powerpoint/2010/main" val="112763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770908"/>
            <a:ext cx="3066226" cy="4087091"/>
          </a:xfrm>
          <a:prstGeom prst="rect">
            <a:avLst/>
          </a:prstGeom>
        </p:spPr>
      </p:pic>
      <p:pic>
        <p:nvPicPr>
          <p:cNvPr id="7" name="Picture 6"/>
          <p:cNvPicPr>
            <a:picLocks noChangeAspect="1"/>
          </p:cNvPicPr>
          <p:nvPr/>
        </p:nvPicPr>
        <p:blipFill>
          <a:blip r:embed="rId4"/>
          <a:stretch>
            <a:fillRect/>
          </a:stretch>
        </p:blipFill>
        <p:spPr>
          <a:xfrm>
            <a:off x="9269917" y="2690936"/>
            <a:ext cx="3129901" cy="4167064"/>
          </a:xfrm>
          <a:prstGeom prst="rect">
            <a:avLst/>
          </a:prstGeom>
        </p:spPr>
      </p:pic>
      <p:pic>
        <p:nvPicPr>
          <p:cNvPr id="19" name="Picture 18"/>
          <p:cNvPicPr>
            <a:picLocks noChangeAspect="1"/>
          </p:cNvPicPr>
          <p:nvPr/>
        </p:nvPicPr>
        <p:blipFill>
          <a:blip r:embed="rId5"/>
          <a:stretch>
            <a:fillRect/>
          </a:stretch>
        </p:blipFill>
        <p:spPr>
          <a:xfrm rot="21179039">
            <a:off x="8783781" y="5323402"/>
            <a:ext cx="4121357" cy="3277315"/>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17</a:t>
            </a:r>
            <a:r>
              <a:rPr lang="en-US" dirty="0"/>
              <a:t> What I mean is this: </a:t>
            </a:r>
            <a:r>
              <a:rPr lang="en-US" dirty="0">
                <a:effectLst>
                  <a:glow rad="127000">
                    <a:srgbClr val="FF0000"/>
                  </a:glow>
                  <a:outerShdw blurRad="38100" dist="38100" dir="2700000" algn="tl">
                    <a:srgbClr val="000000">
                      <a:alpha val="43137"/>
                    </a:srgbClr>
                  </a:outerShdw>
                </a:effectLst>
              </a:rPr>
              <a:t>The law</a:t>
            </a:r>
            <a:r>
              <a:rPr lang="en-US" dirty="0"/>
              <a:t>, </a:t>
            </a:r>
            <a:r>
              <a:rPr lang="en-US" dirty="0">
                <a:effectLst>
                  <a:glow rad="127000">
                    <a:srgbClr val="FF0000"/>
                  </a:glow>
                  <a:outerShdw blurRad="38100" dist="38100" dir="2700000" algn="tl">
                    <a:srgbClr val="000000">
                      <a:alpha val="43137"/>
                    </a:srgbClr>
                  </a:outerShdw>
                </a:effectLst>
              </a:rPr>
              <a:t>introduced 430 years later</a:t>
            </a:r>
            <a:r>
              <a:rPr lang="en-US" dirty="0"/>
              <a:t>, does not set aside the covenant previously established by God and thus do away with the promise.</a:t>
            </a:r>
          </a:p>
        </p:txBody>
      </p:sp>
      <p:sp>
        <p:nvSpPr>
          <p:cNvPr id="11" name="TextBox 10"/>
          <p:cNvSpPr txBox="1"/>
          <p:nvPr/>
        </p:nvSpPr>
        <p:spPr>
          <a:xfrm>
            <a:off x="9797305" y="5754583"/>
            <a:ext cx="1760712"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1440 BC</a:t>
            </a:r>
          </a:p>
        </p:txBody>
      </p:sp>
      <p:sp>
        <p:nvSpPr>
          <p:cNvPr id="13" name="TextBox 12"/>
          <p:cNvSpPr txBox="1"/>
          <p:nvPr/>
        </p:nvSpPr>
        <p:spPr>
          <a:xfrm>
            <a:off x="5994734" y="4262686"/>
            <a:ext cx="1828800" cy="1569660"/>
          </a:xfrm>
          <a:prstGeom prst="rect">
            <a:avLst/>
          </a:prstGeom>
          <a:noFill/>
        </p:spPr>
        <p:txBody>
          <a:bodyPr wrap="square" rtlCol="0">
            <a:spAutoFit/>
          </a:bodyPr>
          <a:lstStyle/>
          <a:p>
            <a:pPr algn="ctr"/>
            <a:r>
              <a:rPr lang="en-US" sz="4800" b="1" dirty="0">
                <a:solidFill>
                  <a:schemeClr val="bg1"/>
                </a:solidFill>
              </a:rPr>
              <a:t>430 YEARS</a:t>
            </a:r>
          </a:p>
        </p:txBody>
      </p:sp>
      <p:sp>
        <p:nvSpPr>
          <p:cNvPr id="21" name="TextBox 20"/>
          <p:cNvSpPr txBox="1"/>
          <p:nvPr/>
        </p:nvSpPr>
        <p:spPr>
          <a:xfrm>
            <a:off x="415773" y="5318417"/>
            <a:ext cx="2469091" cy="584775"/>
          </a:xfrm>
          <a:prstGeom prst="rect">
            <a:avLst/>
          </a:prstGeom>
          <a:solidFill>
            <a:srgbClr val="C00000"/>
          </a:solidFill>
          <a:ln>
            <a:noFill/>
          </a:ln>
          <a:effectLst>
            <a:softEdge rad="127000"/>
          </a:effectLst>
        </p:spPr>
        <p:txBody>
          <a:bodyPr wrap="square" rtlCol="0">
            <a:spAutoFit/>
          </a:bodyPr>
          <a:lstStyle/>
          <a:p>
            <a:pPr algn="ctr"/>
            <a:r>
              <a:rPr lang="en-US" sz="3200" b="1" dirty="0">
                <a:solidFill>
                  <a:schemeClr val="bg1"/>
                </a:solidFill>
                <a:latin typeface="Arial Narrow" pitchFamily="34" charset="0"/>
              </a:rPr>
              <a:t>2100-1900 BC</a:t>
            </a:r>
          </a:p>
        </p:txBody>
      </p:sp>
      <p:pic>
        <p:nvPicPr>
          <p:cNvPr id="9" name="Picture 8"/>
          <p:cNvPicPr>
            <a:picLocks noChangeAspect="1"/>
          </p:cNvPicPr>
          <p:nvPr/>
        </p:nvPicPr>
        <p:blipFill>
          <a:blip r:embed="rId6"/>
          <a:stretch>
            <a:fillRect/>
          </a:stretch>
        </p:blipFill>
        <p:spPr>
          <a:xfrm>
            <a:off x="2561770" y="3575712"/>
            <a:ext cx="3011707" cy="3841845"/>
          </a:xfrm>
          <a:prstGeom prst="rect">
            <a:avLst/>
          </a:prstGeom>
        </p:spPr>
      </p:pic>
      <p:cxnSp>
        <p:nvCxnSpPr>
          <p:cNvPr id="5" name="Straight Arrow Connector 4"/>
          <p:cNvCxnSpPr/>
          <p:nvPr/>
        </p:nvCxnSpPr>
        <p:spPr>
          <a:xfrm>
            <a:off x="4367284" y="6069724"/>
            <a:ext cx="4976413" cy="0"/>
          </a:xfrm>
          <a:prstGeom prst="straightConnector1">
            <a:avLst/>
          </a:prstGeom>
          <a:ln w="152400">
            <a:solidFill>
              <a:schemeClr val="bg1"/>
            </a:solidFill>
            <a:headEnd type="triangl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29552" y="5763175"/>
            <a:ext cx="1746914"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1870 BC</a:t>
            </a:r>
          </a:p>
        </p:txBody>
      </p:sp>
    </p:spTree>
    <p:extLst>
      <p:ext uri="{BB962C8B-B14F-4D97-AF65-F5344CB8AC3E}">
        <p14:creationId xmlns:p14="http://schemas.microsoft.com/office/powerpoint/2010/main" val="4110250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770908"/>
            <a:ext cx="3066226" cy="4087091"/>
          </a:xfrm>
          <a:prstGeom prst="rect">
            <a:avLst/>
          </a:prstGeom>
        </p:spPr>
      </p:pic>
      <p:sp>
        <p:nvSpPr>
          <p:cNvPr id="15" name="TextBox 14"/>
          <p:cNvSpPr txBox="1"/>
          <p:nvPr/>
        </p:nvSpPr>
        <p:spPr>
          <a:xfrm>
            <a:off x="415773" y="5318417"/>
            <a:ext cx="2469091" cy="584775"/>
          </a:xfrm>
          <a:prstGeom prst="rect">
            <a:avLst/>
          </a:prstGeom>
          <a:solidFill>
            <a:srgbClr val="C00000"/>
          </a:solidFill>
          <a:ln>
            <a:noFill/>
          </a:ln>
          <a:effectLst>
            <a:softEdge rad="127000"/>
          </a:effectLst>
        </p:spPr>
        <p:txBody>
          <a:bodyPr wrap="square" rtlCol="0">
            <a:spAutoFit/>
          </a:bodyPr>
          <a:lstStyle/>
          <a:p>
            <a:pPr algn="ctr"/>
            <a:r>
              <a:rPr lang="en-US" sz="3200" b="1" dirty="0">
                <a:solidFill>
                  <a:schemeClr val="bg1"/>
                </a:solidFill>
                <a:latin typeface="Arial Narrow" pitchFamily="34" charset="0"/>
              </a:rPr>
              <a:t>2100-1900 BC</a:t>
            </a:r>
          </a:p>
        </p:txBody>
      </p:sp>
      <p:pic>
        <p:nvPicPr>
          <p:cNvPr id="16" name="Picture 15"/>
          <p:cNvPicPr>
            <a:picLocks noChangeAspect="1"/>
          </p:cNvPicPr>
          <p:nvPr/>
        </p:nvPicPr>
        <p:blipFill>
          <a:blip r:embed="rId4"/>
          <a:stretch>
            <a:fillRect/>
          </a:stretch>
        </p:blipFill>
        <p:spPr>
          <a:xfrm>
            <a:off x="2561770" y="3575712"/>
            <a:ext cx="3011707" cy="3841845"/>
          </a:xfrm>
          <a:prstGeom prst="rect">
            <a:avLst/>
          </a:prstGeom>
        </p:spPr>
      </p:pic>
      <p:sp>
        <p:nvSpPr>
          <p:cNvPr id="17" name="TextBox 16"/>
          <p:cNvSpPr txBox="1"/>
          <p:nvPr/>
        </p:nvSpPr>
        <p:spPr>
          <a:xfrm>
            <a:off x="2729552" y="5763175"/>
            <a:ext cx="1746914"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1870 BC</a:t>
            </a:r>
          </a:p>
        </p:txBody>
      </p:sp>
      <p:pic>
        <p:nvPicPr>
          <p:cNvPr id="7" name="Picture 6"/>
          <p:cNvPicPr>
            <a:picLocks noChangeAspect="1"/>
          </p:cNvPicPr>
          <p:nvPr/>
        </p:nvPicPr>
        <p:blipFill>
          <a:blip r:embed="rId5"/>
          <a:stretch>
            <a:fillRect/>
          </a:stretch>
        </p:blipFill>
        <p:spPr>
          <a:xfrm>
            <a:off x="9269917" y="2690936"/>
            <a:ext cx="3129901" cy="4167064"/>
          </a:xfrm>
          <a:prstGeom prst="rect">
            <a:avLst/>
          </a:prstGeom>
        </p:spPr>
      </p:pic>
      <p:pic>
        <p:nvPicPr>
          <p:cNvPr id="19" name="Picture 18"/>
          <p:cNvPicPr>
            <a:picLocks noChangeAspect="1"/>
          </p:cNvPicPr>
          <p:nvPr/>
        </p:nvPicPr>
        <p:blipFill>
          <a:blip r:embed="rId6"/>
          <a:stretch>
            <a:fillRect/>
          </a:stretch>
        </p:blipFill>
        <p:spPr>
          <a:xfrm rot="21179039">
            <a:off x="8783781" y="5323402"/>
            <a:ext cx="4121357" cy="3277315"/>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800"/>
              </a:lnSpc>
            </a:pPr>
            <a:r>
              <a:rPr lang="en-US" baseline="30000" dirty="0"/>
              <a:t>17</a:t>
            </a:r>
            <a:r>
              <a:rPr lang="en-US" dirty="0"/>
              <a:t> What I mean is this: </a:t>
            </a:r>
            <a:r>
              <a:rPr lang="en-US" dirty="0">
                <a:effectLst>
                  <a:glow rad="127000">
                    <a:srgbClr val="FF0000"/>
                  </a:glow>
                  <a:outerShdw blurRad="38100" dist="38100" dir="2700000" algn="tl">
                    <a:srgbClr val="000000">
                      <a:alpha val="43137"/>
                    </a:srgbClr>
                  </a:outerShdw>
                </a:effectLst>
              </a:rPr>
              <a:t>The law</a:t>
            </a:r>
            <a:r>
              <a:rPr lang="en-US" dirty="0"/>
              <a:t>, introduced 430 years later, </a:t>
            </a:r>
            <a:r>
              <a:rPr lang="en-US" dirty="0">
                <a:effectLst>
                  <a:glow rad="127000">
                    <a:srgbClr val="FF0000">
                      <a:alpha val="0"/>
                    </a:srgbClr>
                  </a:glow>
                  <a:outerShdw blurRad="38100" dist="38100" dir="2700000" algn="tl">
                    <a:srgbClr val="000000">
                      <a:alpha val="43137"/>
                    </a:srgbClr>
                  </a:outerShdw>
                </a:effectLst>
              </a:rPr>
              <a:t>does not set aside the covenant previously established by God </a:t>
            </a:r>
            <a:r>
              <a:rPr lang="en-US" dirty="0">
                <a:effectLst>
                  <a:glow rad="127000">
                    <a:srgbClr val="FF0000"/>
                  </a:glow>
                  <a:outerShdw blurRad="38100" dist="38100" dir="2700000" algn="tl">
                    <a:srgbClr val="000000">
                      <a:alpha val="43137"/>
                    </a:srgbClr>
                  </a:outerShdw>
                </a:effectLst>
              </a:rPr>
              <a:t>and thus do away with the promise</a:t>
            </a:r>
            <a:r>
              <a:rPr lang="en-US" dirty="0"/>
              <a:t>.</a:t>
            </a:r>
          </a:p>
        </p:txBody>
      </p:sp>
      <p:cxnSp>
        <p:nvCxnSpPr>
          <p:cNvPr id="5" name="Straight Arrow Connector 4"/>
          <p:cNvCxnSpPr/>
          <p:nvPr/>
        </p:nvCxnSpPr>
        <p:spPr>
          <a:xfrm>
            <a:off x="2927131" y="6069724"/>
            <a:ext cx="6416566" cy="0"/>
          </a:xfrm>
          <a:prstGeom prst="straightConnector1">
            <a:avLst/>
          </a:prstGeom>
          <a:ln w="152400">
            <a:solidFill>
              <a:schemeClr val="bg1"/>
            </a:solidFill>
            <a:headEnd type="triangl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97305" y="5754583"/>
            <a:ext cx="1760712" cy="646331"/>
          </a:xfrm>
          <a:prstGeom prst="rect">
            <a:avLst/>
          </a:prstGeom>
          <a:solidFill>
            <a:srgbClr val="C00000"/>
          </a:solidFill>
          <a:ln>
            <a:noFill/>
          </a:ln>
          <a:effectLst>
            <a:softEdge rad="127000"/>
          </a:effectLst>
        </p:spPr>
        <p:txBody>
          <a:bodyPr wrap="square" rtlCol="0">
            <a:spAutoFit/>
          </a:bodyPr>
          <a:lstStyle/>
          <a:p>
            <a:pPr algn="ctr"/>
            <a:r>
              <a:rPr lang="en-US" sz="3600" b="1" dirty="0">
                <a:solidFill>
                  <a:schemeClr val="bg1"/>
                </a:solidFill>
                <a:latin typeface="Arial Narrow" pitchFamily="34" charset="0"/>
              </a:rPr>
              <a:t>1440 BC</a:t>
            </a:r>
          </a:p>
        </p:txBody>
      </p:sp>
      <p:sp>
        <p:nvSpPr>
          <p:cNvPr id="13" name="TextBox 12"/>
          <p:cNvSpPr txBox="1"/>
          <p:nvPr/>
        </p:nvSpPr>
        <p:spPr>
          <a:xfrm>
            <a:off x="4943856" y="4358221"/>
            <a:ext cx="1828800" cy="1569660"/>
          </a:xfrm>
          <a:prstGeom prst="rect">
            <a:avLst/>
          </a:prstGeom>
          <a:noFill/>
        </p:spPr>
        <p:txBody>
          <a:bodyPr wrap="square" rtlCol="0">
            <a:spAutoFit/>
          </a:bodyPr>
          <a:lstStyle/>
          <a:p>
            <a:pPr algn="ctr"/>
            <a:r>
              <a:rPr lang="en-US" sz="4800" b="1" dirty="0">
                <a:solidFill>
                  <a:schemeClr val="bg1"/>
                </a:solidFill>
              </a:rPr>
              <a:t>430 YEARS</a:t>
            </a:r>
          </a:p>
        </p:txBody>
      </p:sp>
      <p:sp>
        <p:nvSpPr>
          <p:cNvPr id="12" name="32-Point Star 11"/>
          <p:cNvSpPr/>
          <p:nvPr/>
        </p:nvSpPr>
        <p:spPr>
          <a:xfrm>
            <a:off x="2509736" y="3346315"/>
            <a:ext cx="7140101" cy="3510099"/>
          </a:xfrm>
          <a:prstGeom prst="star32">
            <a:avLst/>
          </a:prstGeom>
          <a:solidFill>
            <a:srgbClr val="FF00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15967" y="4163438"/>
            <a:ext cx="4656770" cy="1990288"/>
          </a:xfrm>
          <a:prstGeom prst="rect">
            <a:avLst/>
          </a:prstGeom>
          <a:noFill/>
        </p:spPr>
        <p:txBody>
          <a:bodyPr wrap="square" rtlCol="0">
            <a:spAutoFit/>
          </a:bodyPr>
          <a:lstStyle/>
          <a:p>
            <a:pPr algn="ctr">
              <a:lnSpc>
                <a:spcPts val="3700"/>
              </a:lnSpc>
            </a:pPr>
            <a:r>
              <a:rPr lang="en-US" sz="4000" b="1" dirty="0">
                <a:solidFill>
                  <a:schemeClr val="bg1"/>
                </a:solidFill>
                <a:effectLst>
                  <a:outerShdw blurRad="38100" dist="38100" dir="2700000" algn="tl">
                    <a:srgbClr val="000000">
                      <a:alpha val="43137"/>
                    </a:srgbClr>
                  </a:outerShdw>
                </a:effectLst>
              </a:rPr>
              <a:t>The Point:  The Promise came before the Law and the Law cannot alter it!</a:t>
            </a:r>
          </a:p>
        </p:txBody>
      </p:sp>
    </p:spTree>
    <p:extLst>
      <p:ext uri="{BB962C8B-B14F-4D97-AF65-F5344CB8AC3E}">
        <p14:creationId xmlns:p14="http://schemas.microsoft.com/office/powerpoint/2010/main" val="392164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272715" y="2387600"/>
            <a:ext cx="6342093"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700"/>
              </a:lnSpc>
            </a:pPr>
            <a:r>
              <a:rPr lang="en-US" baseline="30000" dirty="0"/>
              <a:t>18</a:t>
            </a:r>
            <a:r>
              <a:rPr lang="en-US" dirty="0"/>
              <a:t> </a:t>
            </a:r>
            <a:r>
              <a:rPr lang="en-US" dirty="0">
                <a:effectLst>
                  <a:glow rad="127000">
                    <a:srgbClr val="FF0000"/>
                  </a:glow>
                  <a:outerShdw blurRad="38100" dist="38100" dir="2700000" algn="tl">
                    <a:srgbClr val="000000">
                      <a:alpha val="43137"/>
                    </a:srgbClr>
                  </a:outerShdw>
                </a:effectLst>
              </a:rPr>
              <a:t>For if the inheritance depends on the law</a:t>
            </a:r>
            <a:r>
              <a:rPr lang="en-US" dirty="0"/>
              <a:t>, then it no longer depends on a promise; but God in his grace gave it to Abraham through a promise.</a:t>
            </a:r>
          </a:p>
        </p:txBody>
      </p:sp>
      <p:pic>
        <p:nvPicPr>
          <p:cNvPr id="6" name="Picture 2"/>
          <p:cNvPicPr>
            <a:picLocks noChangeAspect="1" noChangeArrowheads="1"/>
          </p:cNvPicPr>
          <p:nvPr/>
        </p:nvPicPr>
        <p:blipFill>
          <a:blip r:embed="rId3" cstate="print"/>
          <a:srcRect b="1735"/>
          <a:stretch>
            <a:fillRect/>
          </a:stretch>
        </p:blipFill>
        <p:spPr bwMode="auto">
          <a:xfrm>
            <a:off x="7344377" y="3428231"/>
            <a:ext cx="3675672" cy="3429769"/>
          </a:xfrm>
          <a:prstGeom prst="rect">
            <a:avLst/>
          </a:prstGeom>
          <a:noFill/>
          <a:ln w="9525">
            <a:noFill/>
            <a:miter lim="800000"/>
            <a:headEnd/>
            <a:tailEnd/>
          </a:ln>
          <a:effectLst/>
        </p:spPr>
      </p:pic>
      <p:sp>
        <p:nvSpPr>
          <p:cNvPr id="9" name="TextBox 8"/>
          <p:cNvSpPr txBox="1"/>
          <p:nvPr/>
        </p:nvSpPr>
        <p:spPr>
          <a:xfrm>
            <a:off x="8012346" y="4771581"/>
            <a:ext cx="2286000" cy="1446550"/>
          </a:xfrm>
          <a:prstGeom prst="rect">
            <a:avLst/>
          </a:prstGeom>
          <a:noFill/>
        </p:spPr>
        <p:txBody>
          <a:bodyPr wrap="square" rtlCol="0">
            <a:spAutoFit/>
          </a:bodyPr>
          <a:lstStyle/>
          <a:p>
            <a:pPr algn="ctr"/>
            <a:r>
              <a:rPr lang="en-US" sz="4400" b="1" dirty="0">
                <a:solidFill>
                  <a:schemeClr val="bg1"/>
                </a:solidFill>
                <a:effectLst>
                  <a:glow rad="127000">
                    <a:schemeClr val="tx1"/>
                  </a:glow>
                  <a:outerShdw blurRad="38100" dist="38100" dir="2700000" algn="tl">
                    <a:srgbClr val="000000">
                      <a:alpha val="43137"/>
                    </a:srgbClr>
                  </a:outerShdw>
                </a:effectLst>
              </a:rPr>
              <a:t>LAW /</a:t>
            </a:r>
            <a:br>
              <a:rPr lang="en-US" sz="4400" b="1" dirty="0">
                <a:solidFill>
                  <a:schemeClr val="bg1"/>
                </a:solidFill>
                <a:effectLst>
                  <a:glow rad="127000">
                    <a:schemeClr val="tx1"/>
                  </a:glow>
                  <a:outerShdw blurRad="38100" dist="38100" dir="2700000" algn="tl">
                    <a:srgbClr val="000000">
                      <a:alpha val="43137"/>
                    </a:srgbClr>
                  </a:outerShdw>
                </a:effectLst>
              </a:rPr>
            </a:br>
            <a:r>
              <a:rPr lang="en-US" sz="4400" b="1" dirty="0">
                <a:solidFill>
                  <a:schemeClr val="bg1"/>
                </a:solidFill>
                <a:effectLst>
                  <a:glow rad="127000">
                    <a:schemeClr val="tx1"/>
                  </a:glow>
                  <a:outerShdw blurRad="38100" dist="38100" dir="2700000" algn="tl">
                    <a:srgbClr val="000000">
                      <a:alpha val="43137"/>
                    </a:srgbClr>
                  </a:outerShdw>
                </a:effectLst>
              </a:rPr>
              <a:t>WORKS</a:t>
            </a:r>
          </a:p>
        </p:txBody>
      </p:sp>
    </p:spTree>
    <p:extLst>
      <p:ext uri="{BB962C8B-B14F-4D97-AF65-F5344CB8AC3E}">
        <p14:creationId xmlns:p14="http://schemas.microsoft.com/office/powerpoint/2010/main" val="285499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a:stretch>
            <a:fillRect/>
          </a:stretch>
        </p:blipFill>
        <p:spPr bwMode="auto">
          <a:xfrm>
            <a:off x="272715" y="2387600"/>
            <a:ext cx="6342093"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p:txBody>
          <a:bodyPr/>
          <a:lstStyle/>
          <a:p>
            <a:pPr marL="0" indent="0">
              <a:lnSpc>
                <a:spcPts val="3700"/>
              </a:lnSpc>
            </a:pPr>
            <a:r>
              <a:rPr lang="en-US" baseline="30000" dirty="0"/>
              <a:t>18</a:t>
            </a:r>
            <a:r>
              <a:rPr lang="en-US" dirty="0"/>
              <a:t> For if the inheritance depends on the law, </a:t>
            </a:r>
            <a:r>
              <a:rPr lang="en-US" dirty="0">
                <a:effectLst>
                  <a:glow rad="127000">
                    <a:srgbClr val="FF0000"/>
                  </a:glow>
                  <a:outerShdw blurRad="38100" dist="38100" dir="2700000" algn="tl">
                    <a:srgbClr val="000000">
                      <a:alpha val="43137"/>
                    </a:srgbClr>
                  </a:outerShdw>
                </a:effectLst>
              </a:rPr>
              <a:t>then it no longer depends on a promise</a:t>
            </a:r>
            <a:r>
              <a:rPr lang="en-US" dirty="0"/>
              <a:t>; but God in his grace gave it to Abraham through a promise.</a:t>
            </a:r>
          </a:p>
        </p:txBody>
      </p:sp>
      <p:pic>
        <p:nvPicPr>
          <p:cNvPr id="6" name="Picture 2"/>
          <p:cNvPicPr>
            <a:picLocks noChangeAspect="1" noChangeArrowheads="1"/>
          </p:cNvPicPr>
          <p:nvPr/>
        </p:nvPicPr>
        <p:blipFill>
          <a:blip r:embed="rId3" cstate="print"/>
          <a:srcRect b="1735"/>
          <a:stretch>
            <a:fillRect/>
          </a:stretch>
        </p:blipFill>
        <p:spPr bwMode="auto">
          <a:xfrm>
            <a:off x="7344377" y="3428231"/>
            <a:ext cx="3675672" cy="3429769"/>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5387710" y="4470401"/>
            <a:ext cx="1416581" cy="1615167"/>
          </a:xfrm>
          <a:prstGeom prst="rect">
            <a:avLst/>
          </a:prstGeom>
          <a:noFill/>
          <a:ln w="9525">
            <a:noFill/>
            <a:miter lim="800000"/>
            <a:headEnd/>
            <a:tailEnd/>
          </a:ln>
          <a:effectLst/>
        </p:spPr>
      </p:pic>
      <p:sp>
        <p:nvSpPr>
          <p:cNvPr id="8" name="TextBox 7"/>
          <p:cNvSpPr txBox="1"/>
          <p:nvPr/>
        </p:nvSpPr>
        <p:spPr>
          <a:xfrm>
            <a:off x="1824787" y="4773040"/>
            <a:ext cx="3512457" cy="769441"/>
          </a:xfrm>
          <a:prstGeom prst="rect">
            <a:avLst/>
          </a:prstGeom>
          <a:noFill/>
        </p:spPr>
        <p:txBody>
          <a:bodyPr wrap="square" rtlCol="0">
            <a:spAutoFit/>
          </a:bodyPr>
          <a:lstStyle/>
          <a:p>
            <a:r>
              <a:rPr lang="en-US" sz="4400" b="1" dirty="0">
                <a:solidFill>
                  <a:schemeClr val="bg1"/>
                </a:solidFill>
                <a:effectLst>
                  <a:glow rad="127000">
                    <a:schemeClr val="tx2">
                      <a:lumMod val="50000"/>
                    </a:schemeClr>
                  </a:glow>
                  <a:outerShdw blurRad="38100" dist="38100" dir="2700000" algn="tl">
                    <a:srgbClr val="000000">
                      <a:alpha val="43137"/>
                    </a:srgbClr>
                  </a:outerShdw>
                </a:effectLst>
              </a:rPr>
              <a:t>PROMISE</a:t>
            </a:r>
          </a:p>
        </p:txBody>
      </p:sp>
      <p:sp>
        <p:nvSpPr>
          <p:cNvPr id="10" name="TextBox 9"/>
          <p:cNvSpPr txBox="1"/>
          <p:nvPr/>
        </p:nvSpPr>
        <p:spPr>
          <a:xfrm>
            <a:off x="8012346" y="4771581"/>
            <a:ext cx="2286000" cy="1446550"/>
          </a:xfrm>
          <a:prstGeom prst="rect">
            <a:avLst/>
          </a:prstGeom>
          <a:noFill/>
        </p:spPr>
        <p:txBody>
          <a:bodyPr wrap="square" rtlCol="0">
            <a:spAutoFit/>
          </a:bodyPr>
          <a:lstStyle/>
          <a:p>
            <a:pPr algn="ctr"/>
            <a:r>
              <a:rPr lang="en-US" sz="4400" b="1" dirty="0">
                <a:solidFill>
                  <a:schemeClr val="bg1"/>
                </a:solidFill>
                <a:effectLst>
                  <a:glow rad="127000">
                    <a:schemeClr val="tx1"/>
                  </a:glow>
                  <a:outerShdw blurRad="38100" dist="38100" dir="2700000" algn="tl">
                    <a:srgbClr val="000000">
                      <a:alpha val="43137"/>
                    </a:srgbClr>
                  </a:outerShdw>
                </a:effectLst>
              </a:rPr>
              <a:t>LAW /</a:t>
            </a:r>
            <a:br>
              <a:rPr lang="en-US" sz="4400" b="1" dirty="0">
                <a:solidFill>
                  <a:schemeClr val="bg1"/>
                </a:solidFill>
                <a:effectLst>
                  <a:glow rad="127000">
                    <a:schemeClr val="tx1"/>
                  </a:glow>
                  <a:outerShdw blurRad="38100" dist="38100" dir="2700000" algn="tl">
                    <a:srgbClr val="000000">
                      <a:alpha val="43137"/>
                    </a:srgbClr>
                  </a:outerShdw>
                </a:effectLst>
              </a:rPr>
            </a:br>
            <a:r>
              <a:rPr lang="en-US" sz="4400" b="1" dirty="0">
                <a:solidFill>
                  <a:schemeClr val="bg1"/>
                </a:solidFill>
                <a:effectLst>
                  <a:glow rad="127000">
                    <a:schemeClr val="tx1"/>
                  </a:glow>
                  <a:outerShdw blurRad="38100" dist="38100" dir="2700000" algn="tl">
                    <a:srgbClr val="000000">
                      <a:alpha val="43137"/>
                    </a:srgbClr>
                  </a:outerShdw>
                </a:effectLst>
              </a:rPr>
              <a:t>WORKS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272715" y="2387600"/>
            <a:ext cx="6342093" cy="4203700"/>
          </a:xfrm>
          <a:prstGeom prst="rect">
            <a:avLst/>
          </a:prstGeom>
          <a:noFill/>
          <a:ln w="9525">
            <a:noFill/>
            <a:miter lim="800000"/>
            <a:headEnd/>
            <a:tailEnd/>
          </a:ln>
          <a:effectLst/>
        </p:spPr>
      </p:pic>
      <p:pic>
        <p:nvPicPr>
          <p:cNvPr id="27" name="Picture 26"/>
          <p:cNvPicPr>
            <a:picLocks noChangeAspect="1"/>
          </p:cNvPicPr>
          <p:nvPr/>
        </p:nvPicPr>
        <p:blipFill>
          <a:blip r:embed="rId4"/>
          <a:stretch>
            <a:fillRect/>
          </a:stretch>
        </p:blipFill>
        <p:spPr>
          <a:xfrm>
            <a:off x="7568120" y="2086514"/>
            <a:ext cx="3929974" cy="5238414"/>
          </a:xfrm>
          <a:prstGeom prst="rect">
            <a:avLst/>
          </a:prstGeom>
        </p:spPr>
      </p:pic>
      <p:sp>
        <p:nvSpPr>
          <p:cNvPr id="21" name="TextBox 20"/>
          <p:cNvSpPr txBox="1"/>
          <p:nvPr/>
        </p:nvSpPr>
        <p:spPr>
          <a:xfrm>
            <a:off x="1824787" y="4773040"/>
            <a:ext cx="3512457" cy="769441"/>
          </a:xfrm>
          <a:prstGeom prst="rect">
            <a:avLst/>
          </a:prstGeom>
          <a:noFill/>
        </p:spPr>
        <p:txBody>
          <a:bodyPr wrap="square" rtlCol="0">
            <a:spAutoFit/>
          </a:bodyPr>
          <a:lstStyle/>
          <a:p>
            <a:r>
              <a:rPr lang="en-US" sz="4400" b="1" dirty="0">
                <a:solidFill>
                  <a:schemeClr val="bg1"/>
                </a:solidFill>
                <a:effectLst>
                  <a:glow rad="127000">
                    <a:schemeClr val="tx2">
                      <a:lumMod val="50000"/>
                    </a:schemeClr>
                  </a:glow>
                  <a:outerShdw blurRad="38100" dist="38100" dir="2700000" algn="tl">
                    <a:srgbClr val="000000">
                      <a:alpha val="43137"/>
                    </a:srgbClr>
                  </a:outerShdw>
                </a:effectLst>
              </a:rPr>
              <a:t>PROMISE</a:t>
            </a:r>
          </a:p>
        </p:txBody>
      </p:sp>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279400" y="1794752"/>
            <a:ext cx="11684000" cy="4525965"/>
          </a:xfrm>
        </p:spPr>
        <p:txBody>
          <a:bodyPr/>
          <a:lstStyle/>
          <a:p>
            <a:pPr marL="0" indent="0">
              <a:lnSpc>
                <a:spcPts val="3700"/>
              </a:lnSpc>
            </a:pPr>
            <a:r>
              <a:rPr lang="en-US" baseline="30000" dirty="0"/>
              <a:t>18</a:t>
            </a:r>
            <a:r>
              <a:rPr lang="en-US" dirty="0"/>
              <a:t> For if the inheritance depends on the law, then it no longer depends on a promise; </a:t>
            </a:r>
            <a:r>
              <a:rPr lang="en-US" dirty="0">
                <a:effectLst>
                  <a:glow rad="127000">
                    <a:srgbClr val="FF0000"/>
                  </a:glow>
                  <a:outerShdw blurRad="38100" dist="38100" dir="2700000" algn="tl">
                    <a:srgbClr val="000000">
                      <a:alpha val="43137"/>
                    </a:srgbClr>
                  </a:outerShdw>
                </a:effectLst>
              </a:rPr>
              <a:t>but God in his grace gave it to Abraham through a promise.</a:t>
            </a:r>
          </a:p>
        </p:txBody>
      </p:sp>
      <p:sp>
        <p:nvSpPr>
          <p:cNvPr id="5" name="Rectangle 4"/>
          <p:cNvSpPr/>
          <p:nvPr/>
        </p:nvSpPr>
        <p:spPr>
          <a:xfrm>
            <a:off x="5408579" y="4844374"/>
            <a:ext cx="1264595" cy="19455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405337" y="5424791"/>
            <a:ext cx="1264595" cy="19455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Big Question:</a:t>
            </a:r>
          </a:p>
        </p:txBody>
      </p:sp>
      <p:sp>
        <p:nvSpPr>
          <p:cNvPr id="3" name="Content Placeholder 2"/>
          <p:cNvSpPr>
            <a:spLocks noGrp="1"/>
          </p:cNvSpPr>
          <p:nvPr>
            <p:ph idx="1"/>
          </p:nvPr>
        </p:nvSpPr>
        <p:spPr/>
        <p:txBody>
          <a:bodyPr/>
          <a:lstStyle/>
          <a:p>
            <a:pPr marL="0" indent="0" algn="r"/>
            <a:r>
              <a:rPr lang="en-US" dirty="0"/>
              <a:t>“If Grace and Faith alone save, then why did God give the </a:t>
            </a:r>
            <a:r>
              <a:rPr lang="en-US" dirty="0">
                <a:effectLst>
                  <a:glow rad="127000">
                    <a:srgbClr val="FF0000"/>
                  </a:glow>
                  <a:outerShdw blurRad="38100" dist="38100" dir="2700000" algn="tl">
                    <a:srgbClr val="000000">
                      <a:alpha val="43137"/>
                    </a:srgbClr>
                  </a:outerShdw>
                </a:effectLst>
              </a:rPr>
              <a:t>10 Commandments </a:t>
            </a:r>
            <a:r>
              <a:rPr lang="en-US" dirty="0"/>
              <a:t>(Law)?”</a:t>
            </a:r>
          </a:p>
        </p:txBody>
      </p:sp>
      <p:sp>
        <p:nvSpPr>
          <p:cNvPr id="6" name="TextBox 5"/>
          <p:cNvSpPr txBox="1"/>
          <p:nvPr/>
        </p:nvSpPr>
        <p:spPr>
          <a:xfrm>
            <a:off x="6400800" y="2456795"/>
            <a:ext cx="5199017" cy="4401205"/>
          </a:xfrm>
          <a:prstGeom prst="rect">
            <a:avLst/>
          </a:prstGeom>
          <a:noFill/>
        </p:spPr>
        <p:txBody>
          <a:bodyPr wrap="square" rtlCol="0">
            <a:spAutoFit/>
          </a:bodyPr>
          <a:lstStyle/>
          <a:p>
            <a:pPr algn="ctr"/>
            <a:r>
              <a:rPr lang="en-US" sz="28000" dirty="0">
                <a:solidFill>
                  <a:schemeClr val="bg1"/>
                </a:solidFill>
                <a:latin typeface="Arial Black" panose="020B0A0402010202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6"/>
            <a:ext cx="12090400" cy="2813621"/>
          </a:xfrm>
        </p:spPr>
        <p:txBody>
          <a:bodyPr/>
          <a:lstStyle/>
          <a:p>
            <a:r>
              <a:rPr lang="en-US" dirty="0"/>
              <a:t>Why is Grace Superior to the Law?</a:t>
            </a:r>
            <a:br>
              <a:rPr lang="en-US" dirty="0"/>
            </a:br>
            <a:br>
              <a:rPr lang="en-US" dirty="0"/>
            </a:br>
            <a:r>
              <a:rPr lang="en-US" dirty="0"/>
              <a:t>For the “Covenant” Sake</a:t>
            </a:r>
            <a:endParaRPr lang="en-US" dirty="0">
              <a:effectLst>
                <a:glow rad="127000">
                  <a:srgbClr val="FF0000"/>
                </a:glow>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6"/>
            <a:ext cx="12090400" cy="2813621"/>
          </a:xfrm>
        </p:spPr>
        <p:txBody>
          <a:bodyPr/>
          <a:lstStyle/>
          <a:p>
            <a:r>
              <a:rPr lang="en-US" dirty="0"/>
              <a:t>Why is Grace Superior to the Law?</a:t>
            </a:r>
            <a:br>
              <a:rPr lang="en-US" dirty="0"/>
            </a:br>
            <a:br>
              <a:rPr lang="en-US" dirty="0"/>
            </a:br>
            <a:r>
              <a:rPr lang="en-US" dirty="0"/>
              <a:t>For the “Covenant” Sake</a:t>
            </a:r>
            <a:endParaRPr lang="en-US" dirty="0">
              <a:effectLst>
                <a:glow rad="127000">
                  <a:srgbClr val="FF0000"/>
                </a:glow>
                <a:outerShdw blurRad="38100" dist="38100" dir="2700000" algn="tl">
                  <a:srgbClr val="000000">
                    <a:alpha val="43137"/>
                  </a:srgbClr>
                </a:outerShdw>
              </a:effectLst>
            </a:endParaRPr>
          </a:p>
        </p:txBody>
      </p:sp>
      <p:sp>
        <p:nvSpPr>
          <p:cNvPr id="3" name="Content Placeholder 3"/>
          <p:cNvSpPr>
            <a:spLocks noGrp="1"/>
          </p:cNvSpPr>
          <p:nvPr>
            <p:ph idx="1"/>
          </p:nvPr>
        </p:nvSpPr>
        <p:spPr>
          <a:xfrm>
            <a:off x="7398327" y="4917056"/>
            <a:ext cx="4793673" cy="1400617"/>
          </a:xfrm>
        </p:spPr>
        <p:txBody>
          <a:bodyPr>
            <a:normAutofit/>
          </a:bodyPr>
          <a:lstStyle/>
          <a:p>
            <a:r>
              <a:rPr lang="en-US" sz="6600" dirty="0"/>
              <a:t>AND ...</a:t>
            </a:r>
          </a:p>
        </p:txBody>
      </p:sp>
    </p:spTree>
    <p:extLst>
      <p:ext uri="{BB962C8B-B14F-4D97-AF65-F5344CB8AC3E}">
        <p14:creationId xmlns:p14="http://schemas.microsoft.com/office/powerpoint/2010/main" val="275342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For the “</a:t>
            </a:r>
            <a:r>
              <a:rPr lang="en-US" u="sng" dirty="0">
                <a:effectLst>
                  <a:glow rad="127000">
                    <a:srgbClr val="FF0000"/>
                  </a:glow>
                </a:effectLst>
              </a:rPr>
              <a:t>Addition</a:t>
            </a:r>
            <a:r>
              <a:rPr lang="en-US" dirty="0">
                <a:effectLst/>
              </a:rPr>
              <a:t>” Sake </a:t>
            </a:r>
            <a:r>
              <a:rPr lang="en-US" sz="4800" dirty="0">
                <a:effectLst/>
              </a:rPr>
              <a:t>3:19-20</a:t>
            </a:r>
            <a:endParaRPr lang="en-US" sz="4800" dirty="0"/>
          </a:p>
        </p:txBody>
      </p:sp>
      <p:sp>
        <p:nvSpPr>
          <p:cNvPr id="3" name="Content Placeholder 2"/>
          <p:cNvSpPr>
            <a:spLocks noGrp="1"/>
          </p:cNvSpPr>
          <p:nvPr>
            <p:ph idx="1"/>
          </p:nvPr>
        </p:nvSpPr>
        <p:spPr/>
        <p:txBody>
          <a:bodyPr/>
          <a:lstStyle/>
          <a:p>
            <a:pPr marL="0" indent="0"/>
            <a:r>
              <a:rPr lang="en-US" dirty="0"/>
              <a:t> </a:t>
            </a:r>
            <a:r>
              <a:rPr lang="en-US" baseline="30000" dirty="0"/>
              <a:t>19</a:t>
            </a:r>
            <a:r>
              <a:rPr lang="en-US" dirty="0"/>
              <a:t> What, then, was </a:t>
            </a:r>
            <a:br>
              <a:rPr lang="en-US" dirty="0"/>
            </a:br>
            <a:r>
              <a:rPr lang="en-US" dirty="0">
                <a:solidFill>
                  <a:srgbClr val="FF0000"/>
                </a:solidFill>
                <a:effectLst>
                  <a:glow rad="127000">
                    <a:schemeClr val="bg1"/>
                  </a:glow>
                  <a:outerShdw blurRad="38100" dist="38100" dir="2700000" algn="tl">
                    <a:srgbClr val="000000">
                      <a:alpha val="43137"/>
                    </a:srgbClr>
                  </a:outerShdw>
                </a:effectLst>
              </a:rPr>
              <a:t>the purpose of the law</a:t>
            </a:r>
            <a:r>
              <a:rPr lang="en-US" dirty="0"/>
              <a:t>? </a:t>
            </a:r>
            <a:br>
              <a:rPr lang="en-US" dirty="0"/>
            </a:br>
            <a:endParaRPr lang="en-US" dirty="0"/>
          </a:p>
        </p:txBody>
      </p:sp>
      <p:sp>
        <p:nvSpPr>
          <p:cNvPr id="4" name="TextBox 3"/>
          <p:cNvSpPr txBox="1"/>
          <p:nvPr/>
        </p:nvSpPr>
        <p:spPr>
          <a:xfrm>
            <a:off x="7058031" y="283780"/>
            <a:ext cx="3815256" cy="13942278"/>
          </a:xfrm>
          <a:prstGeom prst="rect">
            <a:avLst/>
          </a:prstGeom>
          <a:noFill/>
        </p:spPr>
        <p:txBody>
          <a:bodyPr wrap="square" rtlCol="0">
            <a:spAutoFit/>
          </a:bodyPr>
          <a:lstStyle/>
          <a:p>
            <a:r>
              <a:rPr lang="en-US" sz="45000" dirty="0">
                <a:solidFill>
                  <a:schemeClr val="bg1"/>
                </a:solidFill>
                <a:latin typeface="Arial Black" panose="020B0A04020102020204" pitchFamily="34" charset="0"/>
              </a:rPr>
              <a:t>?3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For the “</a:t>
            </a:r>
            <a:r>
              <a:rPr lang="en-US" u="sng" dirty="0">
                <a:effectLst>
                  <a:glow rad="127000">
                    <a:srgbClr val="FF0000"/>
                  </a:glow>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79400" y="1793174"/>
            <a:ext cx="7863936" cy="4332993"/>
          </a:xfrm>
        </p:spPr>
        <p:txBody>
          <a:bodyPr/>
          <a:lstStyle/>
          <a:p>
            <a:pPr marL="0" indent="0"/>
            <a:r>
              <a:rPr lang="en-US" dirty="0"/>
              <a:t> </a:t>
            </a:r>
            <a:r>
              <a:rPr lang="en-US" baseline="30000" dirty="0"/>
              <a:t>19</a:t>
            </a:r>
            <a:r>
              <a:rPr lang="en-US" dirty="0"/>
              <a:t> What, then, was </a:t>
            </a:r>
            <a:br>
              <a:rPr lang="en-US" dirty="0"/>
            </a:br>
            <a:r>
              <a:rPr lang="en-US" dirty="0">
                <a:effectLst>
                  <a:glow rad="127000">
                    <a:schemeClr val="bg1">
                      <a:alpha val="0"/>
                    </a:schemeClr>
                  </a:glow>
                  <a:outerShdw blurRad="38100" dist="38100" dir="2700000" algn="tl">
                    <a:srgbClr val="000000">
                      <a:alpha val="43137"/>
                    </a:srgbClr>
                  </a:outerShdw>
                </a:effectLst>
              </a:rPr>
              <a:t>the purpose of the law</a:t>
            </a:r>
            <a:r>
              <a:rPr lang="en-US" dirty="0"/>
              <a:t>? </a:t>
            </a:r>
            <a:br>
              <a:rPr lang="en-US" dirty="0"/>
            </a:br>
            <a:r>
              <a:rPr lang="en-US" dirty="0">
                <a:effectLst>
                  <a:glow rad="127000">
                    <a:srgbClr val="FF0000"/>
                  </a:glow>
                  <a:outerShdw blurRad="38100" dist="38100" dir="2700000" algn="tl">
                    <a:srgbClr val="000000">
                      <a:alpha val="43137"/>
                    </a:srgbClr>
                  </a:outerShdw>
                </a:effectLst>
              </a:rPr>
              <a:t>It was added </a:t>
            </a:r>
            <a:r>
              <a:rPr lang="en-US" dirty="0"/>
              <a:t>because of </a:t>
            </a:r>
            <a:r>
              <a:rPr lang="en-US" dirty="0">
                <a:effectLst>
                  <a:glow rad="127000">
                    <a:schemeClr val="accent1">
                      <a:alpha val="0"/>
                    </a:schemeClr>
                  </a:glow>
                  <a:outerShdw blurRad="38100" dist="38100" dir="2700000" algn="tl">
                    <a:srgbClr val="000000">
                      <a:alpha val="43137"/>
                    </a:srgbClr>
                  </a:outerShdw>
                </a:effectLst>
              </a:rPr>
              <a:t>transgressions ...</a:t>
            </a:r>
          </a:p>
          <a:p>
            <a:pPr marL="0" indent="0"/>
            <a:br>
              <a:rPr lang="en-US" dirty="0"/>
            </a:br>
            <a:endParaRPr lang="en-US" dirty="0"/>
          </a:p>
        </p:txBody>
      </p:sp>
      <p:sp>
        <p:nvSpPr>
          <p:cNvPr id="4" name="TextBox 3"/>
          <p:cNvSpPr txBox="1"/>
          <p:nvPr/>
        </p:nvSpPr>
        <p:spPr>
          <a:xfrm>
            <a:off x="7058031" y="283780"/>
            <a:ext cx="3815256" cy="7017306"/>
          </a:xfrm>
          <a:prstGeom prst="rect">
            <a:avLst/>
          </a:prstGeom>
          <a:noFill/>
        </p:spPr>
        <p:txBody>
          <a:bodyPr wrap="square" rtlCol="0">
            <a:spAutoFit/>
          </a:bodyPr>
          <a:lstStyle/>
          <a:p>
            <a:r>
              <a:rPr lang="en-US" sz="45000"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112297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b="10019"/>
          <a:stretch>
            <a:fillRect/>
          </a:stretch>
        </p:blipFill>
        <p:spPr bwMode="auto">
          <a:xfrm>
            <a:off x="4202113" y="0"/>
            <a:ext cx="79898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79400" y="1793174"/>
            <a:ext cx="7018547" cy="4332993"/>
          </a:xfrm>
        </p:spPr>
        <p:txBody>
          <a:bodyPr/>
          <a:lstStyle/>
          <a:p>
            <a:pPr marL="0" indent="0"/>
            <a:r>
              <a:rPr lang="en-US" dirty="0"/>
              <a:t> </a:t>
            </a:r>
            <a:r>
              <a:rPr lang="en-US" baseline="30000" dirty="0"/>
              <a:t>19</a:t>
            </a:r>
            <a:r>
              <a:rPr lang="en-US" dirty="0"/>
              <a:t> What, then, was </a:t>
            </a:r>
            <a:br>
              <a:rPr lang="en-US" dirty="0"/>
            </a:br>
            <a:r>
              <a:rPr lang="en-US" dirty="0"/>
              <a:t>the purpose of the law? </a:t>
            </a:r>
            <a:br>
              <a:rPr lang="en-US" dirty="0"/>
            </a:br>
            <a:r>
              <a:rPr lang="en-US" dirty="0"/>
              <a:t>It was added </a:t>
            </a:r>
            <a:r>
              <a:rPr lang="en-US" dirty="0">
                <a:effectLst>
                  <a:glow rad="127000">
                    <a:srgbClr val="FF0000"/>
                  </a:glow>
                  <a:outerShdw blurRad="38100" dist="38100" dir="2700000" algn="tl">
                    <a:srgbClr val="000000">
                      <a:alpha val="43137"/>
                    </a:srgbClr>
                  </a:outerShdw>
                </a:effectLst>
              </a:rPr>
              <a:t>because of transgressions </a:t>
            </a:r>
            <a:r>
              <a:rPr lang="en-US" dirty="0"/>
              <a:t>...</a:t>
            </a:r>
          </a:p>
        </p:txBody>
      </p:sp>
    </p:spTree>
    <p:extLst>
      <p:ext uri="{BB962C8B-B14F-4D97-AF65-F5344CB8AC3E}">
        <p14:creationId xmlns:p14="http://schemas.microsoft.com/office/powerpoint/2010/main" val="3821044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b="10019"/>
          <a:stretch>
            <a:fillRect/>
          </a:stretch>
        </p:blipFill>
        <p:spPr bwMode="auto">
          <a:xfrm>
            <a:off x="4202113" y="0"/>
            <a:ext cx="798988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79400" y="1793174"/>
            <a:ext cx="5948872" cy="4332993"/>
          </a:xfrm>
        </p:spPr>
        <p:txBody>
          <a:bodyPr/>
          <a:lstStyle/>
          <a:p>
            <a:pPr marL="0" indent="0"/>
            <a:r>
              <a:rPr lang="en-US" dirty="0"/>
              <a:t> </a:t>
            </a:r>
            <a:r>
              <a:rPr lang="en-US" baseline="30000" dirty="0"/>
              <a:t>19</a:t>
            </a:r>
            <a:r>
              <a:rPr lang="en-US" dirty="0"/>
              <a:t> What, then, was </a:t>
            </a:r>
            <a:br>
              <a:rPr lang="en-US" dirty="0"/>
            </a:br>
            <a:r>
              <a:rPr lang="en-US" dirty="0"/>
              <a:t>the purpose of the law? </a:t>
            </a:r>
            <a:br>
              <a:rPr lang="en-US" dirty="0"/>
            </a:br>
            <a:r>
              <a:rPr lang="en-US" dirty="0"/>
              <a:t>It was added because of </a:t>
            </a:r>
            <a:r>
              <a:rPr lang="en-US" dirty="0">
                <a:effectLst>
                  <a:glow rad="127000">
                    <a:srgbClr val="FF0000"/>
                  </a:glow>
                  <a:outerShdw blurRad="38100" dist="38100" dir="2700000" algn="tl">
                    <a:srgbClr val="000000">
                      <a:alpha val="43137"/>
                    </a:srgbClr>
                  </a:outerShdw>
                </a:effectLst>
              </a:rPr>
              <a:t>transgressions </a:t>
            </a:r>
            <a:r>
              <a:rPr lang="en-US" dirty="0"/>
              <a:t>...</a:t>
            </a:r>
          </a:p>
        </p:txBody>
      </p:sp>
      <p:pic>
        <p:nvPicPr>
          <p:cNvPr id="9" name="Picture 6"/>
          <p:cNvPicPr>
            <a:picLocks noChangeAspect="1" noChangeArrowheads="1"/>
          </p:cNvPicPr>
          <p:nvPr/>
        </p:nvPicPr>
        <p:blipFill>
          <a:blip r:embed="rId4" cstate="print"/>
          <a:srcRect/>
          <a:stretch>
            <a:fillRect/>
          </a:stretch>
        </p:blipFill>
        <p:spPr bwMode="auto">
          <a:xfrm>
            <a:off x="9686686" y="1876769"/>
            <a:ext cx="1866900" cy="5449887"/>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b="10019"/>
          <a:stretch>
            <a:fillRect/>
          </a:stretch>
        </p:blipFill>
        <p:spPr bwMode="auto">
          <a:xfrm>
            <a:off x="4202113" y="0"/>
            <a:ext cx="7989887" cy="6858000"/>
          </a:xfrm>
          <a:prstGeom prst="rect">
            <a:avLst/>
          </a:prstGeom>
          <a:noFill/>
          <a:ln w="9525">
            <a:noFill/>
            <a:miter lim="800000"/>
            <a:headEnd/>
            <a:tailEnd/>
          </a:ln>
          <a:effectLst/>
        </p:spPr>
      </p:pic>
      <p:pic>
        <p:nvPicPr>
          <p:cNvPr id="9" name="Picture 6"/>
          <p:cNvPicPr>
            <a:picLocks noChangeAspect="1" noChangeArrowheads="1"/>
          </p:cNvPicPr>
          <p:nvPr/>
        </p:nvPicPr>
        <p:blipFill>
          <a:blip r:embed="rId3" cstate="print"/>
          <a:srcRect/>
          <a:stretch>
            <a:fillRect/>
          </a:stretch>
        </p:blipFill>
        <p:spPr bwMode="auto">
          <a:xfrm>
            <a:off x="9686686" y="1876769"/>
            <a:ext cx="1866900" cy="5449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79400" y="1793174"/>
            <a:ext cx="6069642" cy="4332993"/>
          </a:xfrm>
        </p:spPr>
        <p:txBody>
          <a:bodyPr/>
          <a:lstStyle/>
          <a:p>
            <a:pPr marL="0" indent="0"/>
            <a:r>
              <a:rPr lang="en-US" dirty="0">
                <a:solidFill>
                  <a:schemeClr val="tx2">
                    <a:lumMod val="40000"/>
                    <a:lumOff val="60000"/>
                  </a:schemeClr>
                </a:solidFill>
              </a:rPr>
              <a:t> </a:t>
            </a:r>
            <a:r>
              <a:rPr lang="en-US" baseline="30000" dirty="0">
                <a:solidFill>
                  <a:schemeClr val="tx2">
                    <a:lumMod val="40000"/>
                    <a:lumOff val="60000"/>
                  </a:schemeClr>
                </a:solidFill>
              </a:rPr>
              <a:t>19</a:t>
            </a:r>
            <a:r>
              <a:rPr lang="en-US" dirty="0">
                <a:solidFill>
                  <a:schemeClr val="tx2">
                    <a:lumMod val="40000"/>
                    <a:lumOff val="60000"/>
                  </a:schemeClr>
                </a:solidFill>
              </a:rPr>
              <a:t> What, then, was the purpose of the law? It was added because of transgressions </a:t>
            </a:r>
            <a:br>
              <a:rPr lang="en-US" dirty="0">
                <a:solidFill>
                  <a:schemeClr val="tx2">
                    <a:lumMod val="40000"/>
                    <a:lumOff val="60000"/>
                  </a:schemeClr>
                </a:solidFill>
              </a:rPr>
            </a:br>
            <a:r>
              <a:rPr lang="en-US" dirty="0">
                <a:effectLst>
                  <a:glow rad="127000">
                    <a:srgbClr val="FF0000"/>
                  </a:glow>
                  <a:outerShdw blurRad="38100" dist="38100" dir="2700000" algn="tl">
                    <a:srgbClr val="000000">
                      <a:alpha val="43137"/>
                    </a:srgbClr>
                  </a:outerShdw>
                </a:effectLst>
              </a:rPr>
              <a:t>until </a:t>
            </a:r>
            <a:r>
              <a:rPr lang="en-US" dirty="0">
                <a:effectLst>
                  <a:glow rad="127000">
                    <a:schemeClr val="bg1">
                      <a:alpha val="0"/>
                    </a:schemeClr>
                  </a:glow>
                  <a:outerShdw blurRad="38100" dist="38100" dir="2700000" algn="tl">
                    <a:srgbClr val="000000">
                      <a:alpha val="43137"/>
                    </a:srgbClr>
                  </a:outerShdw>
                </a:effectLst>
              </a:rPr>
              <a:t>the Seed </a:t>
            </a:r>
            <a:r>
              <a:rPr lang="en-US" dirty="0"/>
              <a:t>to whom the promise referred had come.  </a:t>
            </a:r>
          </a:p>
        </p:txBody>
      </p:sp>
      <p:pic>
        <p:nvPicPr>
          <p:cNvPr id="4098" name="Picture 2"/>
          <p:cNvPicPr>
            <a:picLocks noChangeAspect="1" noChangeArrowheads="1"/>
          </p:cNvPicPr>
          <p:nvPr/>
        </p:nvPicPr>
        <p:blipFill>
          <a:blip r:embed="rId4" cstate="print"/>
          <a:srcRect/>
          <a:stretch>
            <a:fillRect/>
          </a:stretch>
        </p:blipFill>
        <p:spPr bwMode="auto">
          <a:xfrm>
            <a:off x="9319808" y="4740784"/>
            <a:ext cx="2540000" cy="1270000"/>
          </a:xfrm>
          <a:prstGeom prst="rect">
            <a:avLst/>
          </a:prstGeom>
          <a:noFill/>
          <a:ln w="9525">
            <a:noFill/>
            <a:miter lim="800000"/>
            <a:headEnd/>
            <a:tailEnd/>
          </a:ln>
          <a:effectLst/>
        </p:spPr>
      </p:pic>
    </p:spTree>
    <p:extLst>
      <p:ext uri="{BB962C8B-B14F-4D97-AF65-F5344CB8AC3E}">
        <p14:creationId xmlns:p14="http://schemas.microsoft.com/office/powerpoint/2010/main" val="236544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b="10019"/>
          <a:stretch>
            <a:fillRect/>
          </a:stretch>
        </p:blipFill>
        <p:spPr bwMode="auto">
          <a:xfrm>
            <a:off x="4202113" y="0"/>
            <a:ext cx="7989887" cy="6858000"/>
          </a:xfrm>
          <a:prstGeom prst="rect">
            <a:avLst/>
          </a:prstGeom>
          <a:noFill/>
          <a:ln w="9525">
            <a:noFill/>
            <a:miter lim="800000"/>
            <a:headEnd/>
            <a:tailEnd/>
          </a:ln>
          <a:effectLst/>
        </p:spPr>
      </p:pic>
      <p:pic>
        <p:nvPicPr>
          <p:cNvPr id="9" name="Picture 6"/>
          <p:cNvPicPr>
            <a:picLocks noChangeAspect="1" noChangeArrowheads="1"/>
          </p:cNvPicPr>
          <p:nvPr/>
        </p:nvPicPr>
        <p:blipFill>
          <a:blip r:embed="rId3" cstate="print"/>
          <a:srcRect/>
          <a:stretch>
            <a:fillRect/>
          </a:stretch>
        </p:blipFill>
        <p:spPr bwMode="auto">
          <a:xfrm>
            <a:off x="9686686" y="1876769"/>
            <a:ext cx="1866900" cy="5449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79400" y="1793174"/>
            <a:ext cx="6069642" cy="4332993"/>
          </a:xfrm>
        </p:spPr>
        <p:txBody>
          <a:bodyPr/>
          <a:lstStyle/>
          <a:p>
            <a:pPr marL="0" indent="0"/>
            <a:r>
              <a:rPr lang="en-US" dirty="0">
                <a:solidFill>
                  <a:schemeClr val="tx2">
                    <a:lumMod val="40000"/>
                    <a:lumOff val="60000"/>
                  </a:schemeClr>
                </a:solidFill>
              </a:rPr>
              <a:t> </a:t>
            </a:r>
            <a:r>
              <a:rPr lang="en-US" baseline="30000" dirty="0">
                <a:solidFill>
                  <a:schemeClr val="tx2">
                    <a:lumMod val="40000"/>
                    <a:lumOff val="60000"/>
                  </a:schemeClr>
                </a:solidFill>
              </a:rPr>
              <a:t>19</a:t>
            </a:r>
            <a:r>
              <a:rPr lang="en-US" dirty="0">
                <a:solidFill>
                  <a:schemeClr val="tx2">
                    <a:lumMod val="40000"/>
                    <a:lumOff val="60000"/>
                  </a:schemeClr>
                </a:solidFill>
              </a:rPr>
              <a:t> What, then, was the purpose of the law? It was added because of transgressions </a:t>
            </a:r>
            <a:br>
              <a:rPr lang="en-US" dirty="0">
                <a:solidFill>
                  <a:schemeClr val="tx2">
                    <a:lumMod val="40000"/>
                    <a:lumOff val="60000"/>
                  </a:schemeClr>
                </a:solidFill>
              </a:rPr>
            </a:br>
            <a:r>
              <a:rPr lang="en-US" dirty="0">
                <a:effectLst>
                  <a:glow rad="127000">
                    <a:srgbClr val="FF0000"/>
                  </a:glow>
                  <a:outerShdw blurRad="38100" dist="38100" dir="2700000" algn="tl">
                    <a:srgbClr val="000000">
                      <a:alpha val="43137"/>
                    </a:srgbClr>
                  </a:outerShdw>
                </a:effectLst>
              </a:rPr>
              <a:t>until the Seed </a:t>
            </a:r>
            <a:r>
              <a:rPr lang="en-US" dirty="0"/>
              <a:t>to whom the promise referred had come.  </a:t>
            </a:r>
          </a:p>
        </p:txBody>
      </p:sp>
      <p:pic>
        <p:nvPicPr>
          <p:cNvPr id="4098" name="Picture 2"/>
          <p:cNvPicPr>
            <a:picLocks noChangeAspect="1" noChangeArrowheads="1"/>
          </p:cNvPicPr>
          <p:nvPr/>
        </p:nvPicPr>
        <p:blipFill>
          <a:blip r:embed="rId4" cstate="print"/>
          <a:srcRect/>
          <a:stretch>
            <a:fillRect/>
          </a:stretch>
        </p:blipFill>
        <p:spPr bwMode="auto">
          <a:xfrm>
            <a:off x="9319808" y="4740784"/>
            <a:ext cx="2540000" cy="1270000"/>
          </a:xfrm>
          <a:prstGeom prst="rect">
            <a:avLst/>
          </a:prstGeom>
          <a:noFill/>
          <a:ln w="9525">
            <a:noFill/>
            <a:miter lim="800000"/>
            <a:headEnd/>
            <a:tailEnd/>
          </a:ln>
          <a:effectLst/>
        </p:spPr>
      </p:pic>
      <p:pic>
        <p:nvPicPr>
          <p:cNvPr id="7" name="Picture 6"/>
          <p:cNvPicPr>
            <a:picLocks noChangeAspect="1"/>
          </p:cNvPicPr>
          <p:nvPr/>
        </p:nvPicPr>
        <p:blipFill rotWithShape="1">
          <a:blip r:embed="rId5"/>
          <a:srcRect t="26248" b="23509"/>
          <a:stretch/>
        </p:blipFill>
        <p:spPr>
          <a:xfrm>
            <a:off x="1588168" y="1155032"/>
            <a:ext cx="4084409" cy="30821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148267" y="4217458"/>
            <a:ext cx="2780770" cy="264054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rgbClr val="FF0000"/>
                  </a:glow>
                  <a:outerShdw blurRad="38100" dist="38100" dir="2700000" algn="tl">
                    <a:srgbClr val="000000">
                      <a:alpha val="43137"/>
                    </a:srgbClr>
                  </a:outerShdw>
                </a:effectLst>
              </a:rPr>
              <a:t>angels </a:t>
            </a:r>
            <a:r>
              <a:rPr lang="en-US" dirty="0">
                <a:effectLst>
                  <a:glow rad="127000">
                    <a:schemeClr val="accent1">
                      <a:alpha val="0"/>
                    </a:schemeClr>
                  </a:glow>
                  <a:outerShdw blurRad="38100" dist="38100" dir="2700000" algn="tl">
                    <a:srgbClr val="000000">
                      <a:alpha val="43137"/>
                    </a:srgbClr>
                  </a:outerShdw>
                </a:effectLst>
              </a:rPr>
              <a:t>by a mediator</a:t>
            </a:r>
            <a:r>
              <a:rPr lang="en-US" dirty="0"/>
              <a:t>.   </a:t>
            </a:r>
            <a:br>
              <a:rPr lang="en-US" dirty="0"/>
            </a:br>
            <a:r>
              <a:rPr lang="en-US" baseline="30000" dirty="0"/>
              <a:t>20</a:t>
            </a:r>
            <a:r>
              <a:rPr lang="en-US" dirty="0"/>
              <a:t> A mediator, however, does </a:t>
            </a:r>
            <a:br>
              <a:rPr lang="en-US" dirty="0"/>
            </a:br>
            <a:r>
              <a:rPr lang="en-US" dirty="0"/>
              <a:t>not represent just one party; but God is one.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148267" y="4217458"/>
            <a:ext cx="2780770" cy="264054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pic>
        <p:nvPicPr>
          <p:cNvPr id="5127" name="Picture 7"/>
          <p:cNvPicPr>
            <a:picLocks noChangeAspect="1" noChangeArrowheads="1"/>
          </p:cNvPicPr>
          <p:nvPr/>
        </p:nvPicPr>
        <p:blipFill>
          <a:blip r:embed="rId5" cstate="print"/>
          <a:srcRect/>
          <a:stretch>
            <a:fillRect/>
          </a:stretch>
        </p:blipFill>
        <p:spPr bwMode="auto">
          <a:xfrm>
            <a:off x="3393428" y="-94129"/>
            <a:ext cx="2971514" cy="4654550"/>
          </a:xfrm>
          <a:prstGeom prst="rect">
            <a:avLst/>
          </a:prstGeom>
          <a:noFill/>
          <a:ln w="9525">
            <a:noFill/>
            <a:miter lim="800000"/>
            <a:headEnd/>
            <a:tailEnd/>
          </a:ln>
          <a:effectLst/>
        </p:spPr>
      </p:pic>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rgbClr val="FF0000"/>
                  </a:glow>
                  <a:outerShdw blurRad="38100" dist="38100" dir="2700000" algn="tl">
                    <a:srgbClr val="000000">
                      <a:alpha val="43137"/>
                    </a:srgbClr>
                  </a:outerShdw>
                </a:effectLst>
              </a:rPr>
              <a:t>angels </a:t>
            </a:r>
            <a:r>
              <a:rPr lang="en-US" dirty="0">
                <a:effectLst>
                  <a:glow rad="127000">
                    <a:schemeClr val="accent1">
                      <a:alpha val="0"/>
                    </a:schemeClr>
                  </a:glow>
                  <a:outerShdw blurRad="38100" dist="38100" dir="2700000" algn="tl">
                    <a:srgbClr val="000000">
                      <a:alpha val="43137"/>
                    </a:srgbClr>
                  </a:outerShdw>
                </a:effectLst>
              </a:rPr>
              <a:t>by a mediator</a:t>
            </a:r>
            <a:r>
              <a:rPr lang="en-US" dirty="0"/>
              <a:t>.   </a:t>
            </a:r>
            <a:br>
              <a:rPr lang="en-US" dirty="0"/>
            </a:br>
            <a:r>
              <a:rPr lang="en-US" baseline="30000" dirty="0"/>
              <a:t>20</a:t>
            </a:r>
            <a:r>
              <a:rPr lang="en-US" dirty="0"/>
              <a:t> A mediator, however, does </a:t>
            </a:r>
            <a:br>
              <a:rPr lang="en-US" dirty="0"/>
            </a:br>
            <a:r>
              <a:rPr lang="en-US" dirty="0"/>
              <a:t>not represent just one party; but God is one.</a:t>
            </a:r>
          </a:p>
        </p:txBody>
      </p:sp>
    </p:spTree>
    <p:extLst>
      <p:ext uri="{BB962C8B-B14F-4D97-AF65-F5344CB8AC3E}">
        <p14:creationId xmlns:p14="http://schemas.microsoft.com/office/powerpoint/2010/main" val="72501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Big Question:</a:t>
            </a:r>
          </a:p>
        </p:txBody>
      </p:sp>
      <p:sp>
        <p:nvSpPr>
          <p:cNvPr id="3" name="Content Placeholder 2"/>
          <p:cNvSpPr>
            <a:spLocks noGrp="1"/>
          </p:cNvSpPr>
          <p:nvPr>
            <p:ph idx="1"/>
          </p:nvPr>
        </p:nvSpPr>
        <p:spPr/>
        <p:txBody>
          <a:bodyPr/>
          <a:lstStyle/>
          <a:p>
            <a:pPr marL="0" indent="0" algn="r"/>
            <a:r>
              <a:rPr lang="en-US" dirty="0"/>
              <a:t>“If Grace and Faith alone save, then why did God give the </a:t>
            </a:r>
            <a:r>
              <a:rPr lang="en-US" dirty="0">
                <a:effectLst>
                  <a:glow rad="127000">
                    <a:srgbClr val="FF0000"/>
                  </a:glow>
                  <a:outerShdw blurRad="38100" dist="38100" dir="2700000" algn="tl">
                    <a:srgbClr val="000000">
                      <a:alpha val="43137"/>
                    </a:srgbClr>
                  </a:outerShdw>
                </a:effectLst>
              </a:rPr>
              <a:t>10 Commandments </a:t>
            </a:r>
            <a:r>
              <a:rPr lang="en-US" dirty="0"/>
              <a:t>(Law)?”</a:t>
            </a:r>
          </a:p>
        </p:txBody>
      </p:sp>
      <p:sp>
        <p:nvSpPr>
          <p:cNvPr id="5" name="TextBox 4"/>
          <p:cNvSpPr txBox="1"/>
          <p:nvPr/>
        </p:nvSpPr>
        <p:spPr>
          <a:xfrm>
            <a:off x="5939118" y="5702614"/>
            <a:ext cx="6252882"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Paul answers that!</a:t>
            </a:r>
          </a:p>
        </p:txBody>
      </p:sp>
      <p:sp>
        <p:nvSpPr>
          <p:cNvPr id="6" name="TextBox 5"/>
          <p:cNvSpPr txBox="1"/>
          <p:nvPr/>
        </p:nvSpPr>
        <p:spPr>
          <a:xfrm>
            <a:off x="6400800" y="2456795"/>
            <a:ext cx="5199017" cy="4401205"/>
          </a:xfrm>
          <a:prstGeom prst="rect">
            <a:avLst/>
          </a:prstGeom>
          <a:noFill/>
        </p:spPr>
        <p:txBody>
          <a:bodyPr wrap="square" rtlCol="0">
            <a:spAutoFit/>
          </a:bodyPr>
          <a:lstStyle/>
          <a:p>
            <a:pPr algn="ctr"/>
            <a:r>
              <a:rPr lang="en-US" sz="28000"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283142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148267" y="4217458"/>
            <a:ext cx="2780770" cy="264054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5" cstate="print"/>
          <a:srcRect/>
          <a:stretch>
            <a:fillRect/>
          </a:stretch>
        </p:blipFill>
        <p:spPr bwMode="auto">
          <a:xfrm>
            <a:off x="6407772" y="1961279"/>
            <a:ext cx="2564248" cy="44735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pic>
        <p:nvPicPr>
          <p:cNvPr id="5127" name="Picture 7"/>
          <p:cNvPicPr>
            <a:picLocks noChangeAspect="1" noChangeArrowheads="1"/>
          </p:cNvPicPr>
          <p:nvPr/>
        </p:nvPicPr>
        <p:blipFill>
          <a:blip r:embed="rId6" cstate="print"/>
          <a:srcRect/>
          <a:stretch>
            <a:fillRect/>
          </a:stretch>
        </p:blipFill>
        <p:spPr bwMode="auto">
          <a:xfrm>
            <a:off x="3393428" y="-94129"/>
            <a:ext cx="2971514" cy="4654550"/>
          </a:xfrm>
          <a:prstGeom prst="rect">
            <a:avLst/>
          </a:prstGeom>
          <a:noFill/>
          <a:ln w="9525">
            <a:noFill/>
            <a:miter lim="800000"/>
            <a:headEnd/>
            <a:tailEnd/>
          </a:ln>
          <a:effectLst/>
        </p:spPr>
      </p:pic>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rgbClr val="FF0000"/>
                  </a:glow>
                  <a:outerShdw blurRad="38100" dist="38100" dir="2700000" algn="tl">
                    <a:srgbClr val="000000">
                      <a:alpha val="43137"/>
                    </a:srgbClr>
                  </a:outerShdw>
                </a:effectLst>
              </a:rPr>
              <a:t>angels</a:t>
            </a:r>
            <a:r>
              <a:rPr lang="en-US" dirty="0"/>
              <a:t> by </a:t>
            </a:r>
            <a:r>
              <a:rPr lang="en-US" dirty="0">
                <a:effectLst>
                  <a:glow rad="127000">
                    <a:srgbClr val="FF0000"/>
                  </a:glow>
                  <a:outerShdw blurRad="38100" dist="38100" dir="2700000" algn="tl">
                    <a:srgbClr val="000000">
                      <a:alpha val="43137"/>
                    </a:srgbClr>
                  </a:outerShdw>
                </a:effectLst>
              </a:rPr>
              <a:t>a mediator</a:t>
            </a:r>
            <a:r>
              <a:rPr lang="en-US" dirty="0"/>
              <a:t>.   </a:t>
            </a:r>
            <a:br>
              <a:rPr lang="en-US" dirty="0"/>
            </a:br>
            <a:r>
              <a:rPr lang="en-US" baseline="30000" dirty="0"/>
              <a:t>20</a:t>
            </a:r>
            <a:r>
              <a:rPr lang="en-US" dirty="0"/>
              <a:t> A mediator, however, does </a:t>
            </a:r>
            <a:br>
              <a:rPr lang="en-US" dirty="0"/>
            </a:br>
            <a:r>
              <a:rPr lang="en-US" dirty="0"/>
              <a:t>not represent just one party; but God is one.</a:t>
            </a:r>
          </a:p>
        </p:txBody>
      </p:sp>
    </p:spTree>
    <p:extLst>
      <p:ext uri="{BB962C8B-B14F-4D97-AF65-F5344CB8AC3E}">
        <p14:creationId xmlns:p14="http://schemas.microsoft.com/office/powerpoint/2010/main" val="21340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randombar(horizontal)">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148267" y="4217458"/>
            <a:ext cx="2780770" cy="264054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5" cstate="print"/>
          <a:srcRect/>
          <a:stretch>
            <a:fillRect/>
          </a:stretch>
        </p:blipFill>
        <p:spPr bwMode="auto">
          <a:xfrm>
            <a:off x="6407772" y="1961279"/>
            <a:ext cx="2564248" cy="44735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pic>
        <p:nvPicPr>
          <p:cNvPr id="5127" name="Picture 7"/>
          <p:cNvPicPr>
            <a:picLocks noChangeAspect="1" noChangeArrowheads="1"/>
          </p:cNvPicPr>
          <p:nvPr/>
        </p:nvPicPr>
        <p:blipFill>
          <a:blip r:embed="rId6" cstate="print"/>
          <a:srcRect/>
          <a:stretch>
            <a:fillRect/>
          </a:stretch>
        </p:blipFill>
        <p:spPr bwMode="auto">
          <a:xfrm>
            <a:off x="3393428" y="-94129"/>
            <a:ext cx="2971514" cy="4654550"/>
          </a:xfrm>
          <a:prstGeom prst="rect">
            <a:avLst/>
          </a:prstGeom>
          <a:noFill/>
          <a:ln w="9525">
            <a:noFill/>
            <a:miter lim="800000"/>
            <a:headEnd/>
            <a:tailEnd/>
          </a:ln>
          <a:effectLst/>
        </p:spPr>
      </p:pic>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chemeClr val="accent1">
                      <a:alpha val="0"/>
                    </a:schemeClr>
                  </a:glow>
                  <a:outerShdw blurRad="38100" dist="38100" dir="2700000" algn="tl">
                    <a:srgbClr val="000000">
                      <a:alpha val="43137"/>
                    </a:srgbClr>
                  </a:outerShdw>
                </a:effectLst>
              </a:rPr>
              <a:t>angels by a mediator.   </a:t>
            </a:r>
            <a:br>
              <a:rPr lang="en-US" dirty="0"/>
            </a:br>
            <a:r>
              <a:rPr lang="en-US" baseline="30000" dirty="0"/>
              <a:t>20</a:t>
            </a:r>
            <a:r>
              <a:rPr lang="en-US" dirty="0"/>
              <a:t> </a:t>
            </a:r>
            <a:r>
              <a:rPr lang="en-US" dirty="0">
                <a:effectLst>
                  <a:glow rad="127000">
                    <a:srgbClr val="FF0000"/>
                  </a:glow>
                  <a:outerShdw blurRad="38100" dist="38100" dir="2700000" algn="tl">
                    <a:srgbClr val="000000">
                      <a:alpha val="43137"/>
                    </a:srgbClr>
                  </a:outerShdw>
                </a:effectLst>
              </a:rPr>
              <a:t>A mediator, however, does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not represent just one party</a:t>
            </a:r>
            <a:r>
              <a:rPr lang="en-US" dirty="0"/>
              <a:t>; but God is one.</a:t>
            </a:r>
          </a:p>
        </p:txBody>
      </p:sp>
    </p:spTree>
    <p:extLst>
      <p:ext uri="{BB962C8B-B14F-4D97-AF65-F5344CB8AC3E}">
        <p14:creationId xmlns:p14="http://schemas.microsoft.com/office/powerpoint/2010/main" val="2513236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925475" y="5214537"/>
            <a:ext cx="3231971" cy="77992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chemeClr val="bg1">
                      <a:alpha val="0"/>
                    </a:schemeClr>
                  </a:glow>
                  <a:outerShdw blurRad="38100" dist="38100" dir="2700000" algn="tl">
                    <a:srgbClr val="000000">
                      <a:alpha val="43137"/>
                    </a:srgbClr>
                  </a:outerShdw>
                </a:effectLst>
              </a:rPr>
              <a:t>angels </a:t>
            </a:r>
            <a:r>
              <a:rPr lang="en-US" dirty="0">
                <a:effectLst>
                  <a:glow rad="127000">
                    <a:schemeClr val="accent1">
                      <a:alpha val="0"/>
                    </a:schemeClr>
                  </a:glow>
                  <a:outerShdw blurRad="38100" dist="38100" dir="2700000" algn="tl">
                    <a:srgbClr val="000000">
                      <a:alpha val="43137"/>
                    </a:srgbClr>
                  </a:outerShdw>
                </a:effectLst>
              </a:rPr>
              <a:t>by a mediator</a:t>
            </a:r>
            <a:r>
              <a:rPr lang="en-US" dirty="0"/>
              <a:t>.   </a:t>
            </a:r>
            <a:br>
              <a:rPr lang="en-US" dirty="0"/>
            </a:br>
            <a:r>
              <a:rPr lang="en-US" baseline="30000" dirty="0"/>
              <a:t>20</a:t>
            </a:r>
            <a:r>
              <a:rPr lang="en-US" dirty="0"/>
              <a:t> A mediator, however, does </a:t>
            </a:r>
            <a:br>
              <a:rPr lang="en-US" dirty="0"/>
            </a:br>
            <a:r>
              <a:rPr lang="en-US" dirty="0"/>
              <a:t>not represent just one party; </a:t>
            </a:r>
            <a:r>
              <a:rPr lang="en-US" dirty="0">
                <a:effectLst>
                  <a:glow rad="127000">
                    <a:srgbClr val="FF0000"/>
                  </a:glow>
                  <a:outerShdw blurRad="38100" dist="38100" dir="2700000" algn="tl">
                    <a:srgbClr val="000000">
                      <a:alpha val="43137"/>
                    </a:srgbClr>
                  </a:outerShdw>
                </a:effectLst>
              </a:rPr>
              <a:t>but God is one</a:t>
            </a:r>
            <a:r>
              <a:rPr lang="en-US" dirty="0"/>
              <a:t>.</a:t>
            </a:r>
          </a:p>
        </p:txBody>
      </p:sp>
      <p:sp>
        <p:nvSpPr>
          <p:cNvPr id="12" name="TextBox 11"/>
          <p:cNvSpPr txBox="1"/>
          <p:nvPr/>
        </p:nvSpPr>
        <p:spPr>
          <a:xfrm rot="1714369">
            <a:off x="3790122" y="3544177"/>
            <a:ext cx="6042991" cy="646331"/>
          </a:xfrm>
          <a:prstGeom prst="rect">
            <a:avLst/>
          </a:prstGeom>
          <a:noFill/>
        </p:spPr>
        <p:txBody>
          <a:bodyPr wrap="square" rtlCol="0">
            <a:spAutoFit/>
          </a:bodyPr>
          <a:lstStyle/>
          <a:p>
            <a:r>
              <a:rPr lang="en-US" sz="3600" b="1" dirty="0">
                <a:solidFill>
                  <a:srgbClr val="0070C0"/>
                </a:solidFill>
              </a:rPr>
              <a:t>PROMISE BY GRACE</a:t>
            </a:r>
          </a:p>
        </p:txBody>
      </p:sp>
    </p:spTree>
    <p:extLst>
      <p:ext uri="{BB962C8B-B14F-4D97-AF65-F5344CB8AC3E}">
        <p14:creationId xmlns:p14="http://schemas.microsoft.com/office/powerpoint/2010/main" val="173017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8819592" y="2192318"/>
            <a:ext cx="3839586" cy="5253487"/>
          </a:xfrm>
          <a:prstGeom prst="rect">
            <a:avLst/>
          </a:prstGeom>
        </p:spPr>
      </p:pic>
      <p:sp>
        <p:nvSpPr>
          <p:cNvPr id="15" name="Rectangle 14"/>
          <p:cNvSpPr/>
          <p:nvPr/>
        </p:nvSpPr>
        <p:spPr>
          <a:xfrm>
            <a:off x="5925475" y="5214537"/>
            <a:ext cx="3231971" cy="77992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cstate="print"/>
          <a:srcRect/>
          <a:stretch>
            <a:fillRect/>
          </a:stretch>
        </p:blipFill>
        <p:spPr bwMode="auto">
          <a:xfrm>
            <a:off x="0" y="0"/>
            <a:ext cx="4027487" cy="2971800"/>
          </a:xfrm>
          <a:prstGeom prst="rect">
            <a:avLst/>
          </a:prstGeom>
          <a:noFill/>
          <a:ln w="9525">
            <a:noFill/>
            <a:miter lim="800000"/>
            <a:headEnd/>
            <a:tailEnd/>
          </a:ln>
          <a:effectLst/>
        </p:spPr>
      </p:pic>
      <p:sp>
        <p:nvSpPr>
          <p:cNvPr id="7" name="Right Arrow 6"/>
          <p:cNvSpPr/>
          <p:nvPr/>
        </p:nvSpPr>
        <p:spPr>
          <a:xfrm rot="1714920">
            <a:off x="1903716" y="3060707"/>
            <a:ext cx="8678526" cy="9482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u="sng" dirty="0">
                <a:effectLst/>
              </a:rPr>
              <a:t>Addition</a:t>
            </a:r>
            <a:r>
              <a:rPr lang="en-US" dirty="0">
                <a:effectLst/>
              </a:rPr>
              <a:t>” Sake </a:t>
            </a:r>
            <a:r>
              <a:rPr lang="en-US" sz="4800" dirty="0">
                <a:effectLst/>
              </a:rPr>
              <a:t>3:19-20</a:t>
            </a:r>
            <a:endParaRPr lang="en-US" dirty="0"/>
          </a:p>
        </p:txBody>
      </p:sp>
      <p:sp>
        <p:nvSpPr>
          <p:cNvPr id="3" name="Content Placeholder 2"/>
          <p:cNvSpPr>
            <a:spLocks noGrp="1"/>
          </p:cNvSpPr>
          <p:nvPr>
            <p:ph idx="1"/>
          </p:nvPr>
        </p:nvSpPr>
        <p:spPr>
          <a:xfrm>
            <a:off x="252506" y="2164979"/>
            <a:ext cx="11684000" cy="4525965"/>
          </a:xfrm>
          <a:effectLst>
            <a:glow rad="127000">
              <a:schemeClr val="bg1"/>
            </a:glow>
          </a:effectLst>
        </p:spPr>
        <p:txBody>
          <a:bodyPr/>
          <a:lstStyle/>
          <a:p>
            <a:pPr marL="0" indent="0"/>
            <a:r>
              <a:rPr lang="en-US" dirty="0"/>
              <a:t>.... The law </a:t>
            </a:r>
            <a:br>
              <a:rPr lang="en-US" dirty="0"/>
            </a:br>
            <a:r>
              <a:rPr lang="en-US" dirty="0"/>
              <a:t>was put into </a:t>
            </a:r>
            <a:br>
              <a:rPr lang="en-US" dirty="0"/>
            </a:br>
            <a:r>
              <a:rPr lang="en-US" dirty="0"/>
              <a:t>effect through</a:t>
            </a:r>
            <a:br>
              <a:rPr lang="en-US" dirty="0"/>
            </a:br>
            <a:r>
              <a:rPr lang="en-US" dirty="0"/>
              <a:t> </a:t>
            </a:r>
            <a:r>
              <a:rPr lang="en-US" dirty="0">
                <a:effectLst>
                  <a:glow rad="127000">
                    <a:schemeClr val="bg1">
                      <a:alpha val="0"/>
                    </a:schemeClr>
                  </a:glow>
                  <a:outerShdw blurRad="38100" dist="38100" dir="2700000" algn="tl">
                    <a:srgbClr val="000000">
                      <a:alpha val="43137"/>
                    </a:srgbClr>
                  </a:outerShdw>
                </a:effectLst>
              </a:rPr>
              <a:t>angels </a:t>
            </a:r>
            <a:r>
              <a:rPr lang="en-US" dirty="0">
                <a:effectLst>
                  <a:glow rad="127000">
                    <a:schemeClr val="accent1">
                      <a:alpha val="0"/>
                    </a:schemeClr>
                  </a:glow>
                  <a:outerShdw blurRad="38100" dist="38100" dir="2700000" algn="tl">
                    <a:srgbClr val="000000">
                      <a:alpha val="43137"/>
                    </a:srgbClr>
                  </a:outerShdw>
                </a:effectLst>
              </a:rPr>
              <a:t>by a mediator</a:t>
            </a:r>
            <a:r>
              <a:rPr lang="en-US" dirty="0"/>
              <a:t>.   </a:t>
            </a:r>
            <a:br>
              <a:rPr lang="en-US" dirty="0"/>
            </a:br>
            <a:r>
              <a:rPr lang="en-US" baseline="30000" dirty="0"/>
              <a:t>20</a:t>
            </a:r>
            <a:r>
              <a:rPr lang="en-US" dirty="0"/>
              <a:t> A mediator, however, does </a:t>
            </a:r>
            <a:br>
              <a:rPr lang="en-US" dirty="0"/>
            </a:br>
            <a:r>
              <a:rPr lang="en-US" dirty="0"/>
              <a:t>not represent just one party; </a:t>
            </a:r>
            <a:r>
              <a:rPr lang="en-US" dirty="0">
                <a:effectLst>
                  <a:glow rad="127000">
                    <a:srgbClr val="FF0000"/>
                  </a:glow>
                  <a:outerShdw blurRad="38100" dist="38100" dir="2700000" algn="tl">
                    <a:srgbClr val="000000">
                      <a:alpha val="43137"/>
                    </a:srgbClr>
                  </a:outerShdw>
                </a:effectLst>
              </a:rPr>
              <a:t>but God is one</a:t>
            </a:r>
            <a:r>
              <a:rPr lang="en-US" dirty="0"/>
              <a:t>.</a:t>
            </a:r>
          </a:p>
        </p:txBody>
      </p:sp>
      <p:sp>
        <p:nvSpPr>
          <p:cNvPr id="12" name="TextBox 11"/>
          <p:cNvSpPr txBox="1"/>
          <p:nvPr/>
        </p:nvSpPr>
        <p:spPr>
          <a:xfrm rot="1714369">
            <a:off x="3790122" y="3544177"/>
            <a:ext cx="6042991" cy="646331"/>
          </a:xfrm>
          <a:prstGeom prst="rect">
            <a:avLst/>
          </a:prstGeom>
          <a:noFill/>
        </p:spPr>
        <p:txBody>
          <a:bodyPr wrap="square" rtlCol="0">
            <a:spAutoFit/>
          </a:bodyPr>
          <a:lstStyle/>
          <a:p>
            <a:r>
              <a:rPr lang="en-US" sz="3600" b="1" dirty="0">
                <a:solidFill>
                  <a:srgbClr val="0070C0"/>
                </a:solidFill>
              </a:rPr>
              <a:t>PROMISE BY GRACE</a:t>
            </a:r>
          </a:p>
        </p:txBody>
      </p:sp>
    </p:spTree>
    <p:extLst>
      <p:ext uri="{BB962C8B-B14F-4D97-AF65-F5344CB8AC3E}">
        <p14:creationId xmlns:p14="http://schemas.microsoft.com/office/powerpoint/2010/main" val="3928537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6"/>
            <a:ext cx="12090400" cy="3639638"/>
          </a:xfrm>
        </p:spPr>
        <p:txBody>
          <a:bodyPr/>
          <a:lstStyle/>
          <a:p>
            <a:r>
              <a:rPr lang="en-US" dirty="0"/>
              <a:t>Why is Grace Superior to the Law?</a:t>
            </a:r>
            <a:br>
              <a:rPr lang="en-US" dirty="0"/>
            </a:br>
            <a:br>
              <a:rPr lang="en-US" dirty="0"/>
            </a:br>
            <a:r>
              <a:rPr lang="en-US" dirty="0"/>
              <a:t>For the “Covenant” Sake</a:t>
            </a:r>
            <a:br>
              <a:rPr lang="en-US" dirty="0"/>
            </a:br>
            <a:r>
              <a:rPr lang="en-US" dirty="0"/>
              <a:t>For the “Addition” Sake</a:t>
            </a:r>
          </a:p>
        </p:txBody>
      </p:sp>
      <p:sp>
        <p:nvSpPr>
          <p:cNvPr id="4" name="Content Placeholder 3"/>
          <p:cNvSpPr>
            <a:spLocks noGrp="1"/>
          </p:cNvSpPr>
          <p:nvPr>
            <p:ph idx="1"/>
          </p:nvPr>
        </p:nvSpPr>
        <p:spPr>
          <a:xfrm>
            <a:off x="7398327" y="4917056"/>
            <a:ext cx="4793673" cy="1400617"/>
          </a:xfrm>
        </p:spPr>
        <p:txBody>
          <a:bodyPr>
            <a:normAutofit/>
          </a:bodyPr>
          <a:lstStyle/>
          <a:p>
            <a:r>
              <a:rPr lang="en-US" sz="6600" dirty="0"/>
              <a:t>AND ...</a:t>
            </a:r>
          </a:p>
        </p:txBody>
      </p:sp>
    </p:spTree>
    <p:extLst>
      <p:ext uri="{BB962C8B-B14F-4D97-AF65-F5344CB8AC3E}">
        <p14:creationId xmlns:p14="http://schemas.microsoft.com/office/powerpoint/2010/main" val="370281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36718"/>
          <a:stretch>
            <a:fillRect/>
          </a:stretch>
        </p:blipFill>
        <p:spPr bwMode="auto">
          <a:xfrm>
            <a:off x="1576425" y="2276431"/>
            <a:ext cx="9292858" cy="4581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rPr>
              <a:t>” sake </a:t>
            </a:r>
            <a:r>
              <a:rPr lang="en-US" sz="4800" dirty="0">
                <a:effectLst/>
              </a:rPr>
              <a:t>3:21</a:t>
            </a:r>
            <a:endParaRPr lang="en-US" sz="4800" dirty="0"/>
          </a:p>
        </p:txBody>
      </p:sp>
      <p:sp>
        <p:nvSpPr>
          <p:cNvPr id="3" name="Content Placeholder 2"/>
          <p:cNvSpPr>
            <a:spLocks noGrp="1"/>
          </p:cNvSpPr>
          <p:nvPr>
            <p:ph idx="1"/>
          </p:nvPr>
        </p:nvSpPr>
        <p:spPr/>
        <p:txBody>
          <a:bodyPr/>
          <a:lstStyle/>
          <a:p>
            <a:pPr marL="0" indent="0" algn="ctr"/>
            <a:r>
              <a:rPr lang="en-US" dirty="0"/>
              <a:t> </a:t>
            </a:r>
            <a:r>
              <a:rPr lang="en-US" baseline="30000" dirty="0"/>
              <a:t>21</a:t>
            </a:r>
            <a:r>
              <a:rPr lang="en-US" dirty="0"/>
              <a:t> Is the law, therefore, opposed to the promises of God? </a:t>
            </a:r>
          </a:p>
          <a:p>
            <a:pPr marL="0" indent="0" algn="ct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36718"/>
          <a:stretch>
            <a:fillRect/>
          </a:stretch>
        </p:blipFill>
        <p:spPr bwMode="auto">
          <a:xfrm>
            <a:off x="1576425" y="2276431"/>
            <a:ext cx="9292858" cy="4581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rPr>
              <a:t>” sake </a:t>
            </a:r>
            <a:r>
              <a:rPr lang="en-US" sz="4800" dirty="0">
                <a:effectLst/>
              </a:rPr>
              <a:t>3:21</a:t>
            </a:r>
            <a:endParaRPr lang="en-US" sz="4800" dirty="0"/>
          </a:p>
        </p:txBody>
      </p:sp>
      <p:sp>
        <p:nvSpPr>
          <p:cNvPr id="3" name="Content Placeholder 2"/>
          <p:cNvSpPr>
            <a:spLocks noGrp="1"/>
          </p:cNvSpPr>
          <p:nvPr>
            <p:ph idx="1"/>
          </p:nvPr>
        </p:nvSpPr>
        <p:spPr/>
        <p:txBody>
          <a:bodyPr/>
          <a:lstStyle/>
          <a:p>
            <a:pPr marL="0" indent="0" algn="ctr"/>
            <a:r>
              <a:rPr lang="en-US" dirty="0"/>
              <a:t> </a:t>
            </a:r>
            <a:r>
              <a:rPr lang="en-US" baseline="30000" dirty="0"/>
              <a:t>21</a:t>
            </a:r>
            <a:r>
              <a:rPr lang="en-US" dirty="0"/>
              <a:t> Is the law, therefore, opposed to the promises of God? </a:t>
            </a:r>
          </a:p>
          <a:p>
            <a:pPr marL="0" indent="0" algn="ct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2970924" y="4216675"/>
            <a:ext cx="6250153" cy="2263637"/>
          </a:xfrm>
          <a:prstGeom prst="rect">
            <a:avLst/>
          </a:prstGeom>
          <a:noFill/>
          <a:ln w="9525">
            <a:noFill/>
            <a:miter lim="800000"/>
            <a:headEnd/>
            <a:tailEnd/>
          </a:ln>
          <a:effectLst/>
        </p:spPr>
      </p:pic>
    </p:spTree>
    <p:extLst>
      <p:ext uri="{BB962C8B-B14F-4D97-AF65-F5344CB8AC3E}">
        <p14:creationId xmlns:p14="http://schemas.microsoft.com/office/powerpoint/2010/main" val="242423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b="36718"/>
          <a:stretch>
            <a:fillRect/>
          </a:stretch>
        </p:blipFill>
        <p:spPr bwMode="auto">
          <a:xfrm>
            <a:off x="1576425" y="2276431"/>
            <a:ext cx="9292858" cy="4581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rPr>
              <a:t>” sake </a:t>
            </a:r>
            <a:r>
              <a:rPr lang="en-US" sz="4800" dirty="0">
                <a:effectLst/>
              </a:rPr>
              <a:t>3:21</a:t>
            </a:r>
            <a:endParaRPr lang="en-US" dirty="0"/>
          </a:p>
        </p:txBody>
      </p:sp>
      <p:sp>
        <p:nvSpPr>
          <p:cNvPr id="3" name="Content Placeholder 2"/>
          <p:cNvSpPr>
            <a:spLocks noGrp="1"/>
          </p:cNvSpPr>
          <p:nvPr>
            <p:ph idx="1"/>
          </p:nvPr>
        </p:nvSpPr>
        <p:spPr/>
        <p:txBody>
          <a:bodyPr/>
          <a:lstStyle/>
          <a:p>
            <a:pPr marL="0" indent="0" algn="ctr"/>
            <a:r>
              <a:rPr lang="en-US" dirty="0"/>
              <a:t> </a:t>
            </a:r>
            <a:r>
              <a:rPr lang="en-US" baseline="30000" dirty="0"/>
              <a:t>21</a:t>
            </a:r>
            <a:r>
              <a:rPr lang="en-US" dirty="0"/>
              <a:t> Is the law, therefore, opposed to the promises of God? </a:t>
            </a:r>
            <a:br>
              <a:rPr lang="en-US" dirty="0"/>
            </a:br>
            <a:r>
              <a:rPr lang="en-US" sz="6600" u="sng" dirty="0">
                <a:solidFill>
                  <a:srgbClr val="FF0000"/>
                </a:solidFill>
                <a:effectLst>
                  <a:glow rad="127000">
                    <a:schemeClr val="bg1"/>
                  </a:glow>
                  <a:outerShdw blurRad="38100" dist="38100" dir="2700000" algn="tl">
                    <a:srgbClr val="000000">
                      <a:alpha val="43137"/>
                    </a:srgbClr>
                  </a:outerShdw>
                </a:effectLst>
              </a:rPr>
              <a:t>Absolutel</a:t>
            </a:r>
            <a:r>
              <a:rPr lang="en-US" sz="6600" dirty="0">
                <a:solidFill>
                  <a:srgbClr val="FF0000"/>
                </a:solidFill>
                <a:effectLst>
                  <a:glow rad="127000">
                    <a:schemeClr val="bg1"/>
                  </a:glow>
                  <a:outerShdw blurRad="38100" dist="38100" dir="2700000" algn="tl">
                    <a:srgbClr val="000000">
                      <a:alpha val="43137"/>
                    </a:srgbClr>
                  </a:outerShdw>
                </a:effectLst>
              </a:rPr>
              <a:t>y </a:t>
            </a:r>
            <a:r>
              <a:rPr lang="en-US" sz="6600" u="sng" dirty="0">
                <a:solidFill>
                  <a:srgbClr val="FF0000"/>
                </a:solidFill>
                <a:effectLst>
                  <a:glow rad="127000">
                    <a:schemeClr val="bg1"/>
                  </a:glow>
                  <a:outerShdw blurRad="38100" dist="38100" dir="2700000" algn="tl">
                    <a:srgbClr val="000000">
                      <a:alpha val="43137"/>
                    </a:srgbClr>
                  </a:outerShdw>
                </a:effectLst>
              </a:rPr>
              <a:t>Not</a:t>
            </a:r>
            <a:r>
              <a:rPr lang="en-US" sz="6600" dirty="0">
                <a:solidFill>
                  <a:srgbClr val="FF0000"/>
                </a:solidFill>
                <a:effectLst>
                  <a:glow rad="127000">
                    <a:schemeClr val="bg1"/>
                  </a:glow>
                  <a:outerShdw blurRad="38100" dist="38100" dir="2700000" algn="tl">
                    <a:srgbClr val="000000">
                      <a:alpha val="43137"/>
                    </a:srgbClr>
                  </a:outerShdw>
                </a:effectLst>
              </a:rPr>
              <a:t>! </a:t>
            </a:r>
          </a:p>
        </p:txBody>
      </p:sp>
      <p:sp>
        <p:nvSpPr>
          <p:cNvPr id="6" name="Content Placeholder 2"/>
          <p:cNvSpPr txBox="1">
            <a:spLocks/>
          </p:cNvSpPr>
          <p:nvPr/>
        </p:nvSpPr>
        <p:spPr>
          <a:xfrm>
            <a:off x="2656936" y="4076912"/>
            <a:ext cx="6803620" cy="4525965"/>
          </a:xfrm>
          <a:prstGeom prst="rect">
            <a:avLst/>
          </a:prstGeom>
        </p:spPr>
        <p:txBody>
          <a:bodyPr vert="horz" lIns="91436" tIns="45719" rIns="91436" bIns="45719" rtlCol="0">
            <a:normAutofit/>
          </a:bodyPr>
          <a:lstStyle/>
          <a:p>
            <a:pPr algn="ctr">
              <a:lnSpc>
                <a:spcPts val="3400"/>
              </a:lnSpc>
              <a:spcBef>
                <a:spcPct val="20000"/>
              </a:spcBef>
              <a:defRPr/>
            </a:pPr>
            <a:r>
              <a:rPr lang="en-US" sz="3600" b="1" dirty="0">
                <a:solidFill>
                  <a:schemeClr val="bg1"/>
                </a:solidFill>
                <a:effectLst>
                  <a:glow rad="127000">
                    <a:srgbClr val="4D5C74"/>
                  </a:glow>
                  <a:outerShdw blurRad="38100" dist="38100" dir="2700000" algn="tl">
                    <a:srgbClr val="000000">
                      <a:alpha val="43137"/>
                    </a:srgbClr>
                  </a:outerShdw>
                </a:effectLst>
                <a:latin typeface="Arial Narrow" pitchFamily="34" charset="0"/>
              </a:rPr>
              <a:t>Is the law sin? Certainly not! Indeed I would not have known what sin was except through the law. For I would not have known what coveting really was if the law had not said, "Do not covet." Rom 7:7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b="36718"/>
          <a:stretch>
            <a:fillRect/>
          </a:stretch>
        </p:blipFill>
        <p:spPr bwMode="auto">
          <a:xfrm>
            <a:off x="1576425" y="2276431"/>
            <a:ext cx="9292858" cy="4581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For the </a:t>
            </a:r>
            <a:r>
              <a:rPr lang="en-US" dirty="0">
                <a:effectLst>
                  <a:glow rad="127000">
                    <a:srgbClr val="FF0000">
                      <a:alpha val="0"/>
                    </a:srgbClr>
                  </a:glow>
                </a:effectLst>
              </a:rPr>
              <a:t>“</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glow rad="127000">
                    <a:srgbClr val="FF0000">
                      <a:alpha val="0"/>
                    </a:srgbClr>
                  </a:glow>
                </a:effectLst>
              </a:rPr>
              <a:t>”</a:t>
            </a:r>
            <a:r>
              <a:rPr lang="en-US" dirty="0">
                <a:effectLst>
                  <a:glow rad="127000">
                    <a:srgbClr val="FF0000"/>
                  </a:glow>
                </a:effectLst>
              </a:rPr>
              <a:t> </a:t>
            </a:r>
            <a:r>
              <a:rPr lang="en-US" dirty="0">
                <a:effectLst/>
              </a:rPr>
              <a:t>sake </a:t>
            </a:r>
            <a:r>
              <a:rPr lang="en-US" sz="4800" dirty="0">
                <a:effectLst/>
              </a:rPr>
              <a:t>3:21</a:t>
            </a:r>
            <a:endParaRPr lang="en-US" dirty="0"/>
          </a:p>
        </p:txBody>
      </p:sp>
      <p:sp>
        <p:nvSpPr>
          <p:cNvPr id="3" name="Content Placeholder 2"/>
          <p:cNvSpPr>
            <a:spLocks noGrp="1"/>
          </p:cNvSpPr>
          <p:nvPr>
            <p:ph idx="1"/>
          </p:nvPr>
        </p:nvSpPr>
        <p:spPr/>
        <p:txBody>
          <a:bodyPr/>
          <a:lstStyle/>
          <a:p>
            <a:pPr marL="0" indent="0" algn="ctr"/>
            <a:r>
              <a:rPr lang="en-US" dirty="0"/>
              <a:t> </a:t>
            </a:r>
            <a:r>
              <a:rPr lang="en-US" baseline="30000" dirty="0"/>
              <a:t>21</a:t>
            </a:r>
            <a:r>
              <a:rPr lang="en-US" dirty="0"/>
              <a:t> Is the law, therefore, opposed to the promises of God? </a:t>
            </a:r>
            <a:br>
              <a:rPr lang="en-US" dirty="0"/>
            </a:br>
            <a:r>
              <a:rPr lang="en-US" sz="6600" u="sng" dirty="0">
                <a:solidFill>
                  <a:srgbClr val="FF0000"/>
                </a:solidFill>
                <a:effectLst>
                  <a:glow rad="127000">
                    <a:schemeClr val="bg1"/>
                  </a:glow>
                  <a:outerShdw blurRad="38100" dist="38100" dir="2700000" algn="tl">
                    <a:srgbClr val="000000">
                      <a:alpha val="43137"/>
                    </a:srgbClr>
                  </a:outerShdw>
                </a:effectLst>
              </a:rPr>
              <a:t>Absolutel</a:t>
            </a:r>
            <a:r>
              <a:rPr lang="en-US" sz="6600" dirty="0">
                <a:solidFill>
                  <a:srgbClr val="FF0000"/>
                </a:solidFill>
                <a:effectLst>
                  <a:glow rad="127000">
                    <a:schemeClr val="bg1"/>
                  </a:glow>
                  <a:outerShdw blurRad="38100" dist="38100" dir="2700000" algn="tl">
                    <a:srgbClr val="000000">
                      <a:alpha val="43137"/>
                    </a:srgbClr>
                  </a:outerShdw>
                </a:effectLst>
              </a:rPr>
              <a:t>y </a:t>
            </a:r>
            <a:r>
              <a:rPr lang="en-US" sz="6600" u="sng" dirty="0">
                <a:solidFill>
                  <a:srgbClr val="FF0000"/>
                </a:solidFill>
                <a:effectLst>
                  <a:glow rad="127000">
                    <a:schemeClr val="bg1"/>
                  </a:glow>
                  <a:outerShdw blurRad="38100" dist="38100" dir="2700000" algn="tl">
                    <a:srgbClr val="000000">
                      <a:alpha val="43137"/>
                    </a:srgbClr>
                  </a:outerShdw>
                </a:effectLst>
              </a:rPr>
              <a:t>Not</a:t>
            </a:r>
            <a:r>
              <a:rPr lang="en-US" sz="6600" dirty="0">
                <a:solidFill>
                  <a:srgbClr val="FF0000"/>
                </a:solidFill>
                <a:effectLst>
                  <a:glow rad="127000">
                    <a:schemeClr val="bg1"/>
                  </a:glow>
                  <a:outerShdw blurRad="38100" dist="38100" dir="2700000" algn="tl">
                    <a:srgbClr val="000000">
                      <a:alpha val="43137"/>
                    </a:srgbClr>
                  </a:outerShdw>
                </a:effectLst>
              </a:rPr>
              <a:t>! </a:t>
            </a:r>
          </a:p>
        </p:txBody>
      </p:sp>
      <p:sp>
        <p:nvSpPr>
          <p:cNvPr id="6" name="Content Placeholder 2"/>
          <p:cNvSpPr txBox="1">
            <a:spLocks/>
          </p:cNvSpPr>
          <p:nvPr/>
        </p:nvSpPr>
        <p:spPr>
          <a:xfrm>
            <a:off x="3053160" y="4100339"/>
            <a:ext cx="5889812" cy="4019459"/>
          </a:xfrm>
          <a:prstGeom prst="rect">
            <a:avLst/>
          </a:prstGeom>
        </p:spPr>
        <p:txBody>
          <a:bodyPr vert="horz" lIns="91436" tIns="45719" rIns="91436" bIns="45719" rtlCol="0">
            <a:normAutofit/>
          </a:bodyPr>
          <a:lstStyle/>
          <a:p>
            <a:pPr algn="ctr">
              <a:spcBef>
                <a:spcPct val="20000"/>
              </a:spcBef>
            </a:pPr>
            <a:r>
              <a:rPr lang="en-US" sz="4000" b="1" baseline="30000" dirty="0">
                <a:solidFill>
                  <a:schemeClr val="bg1"/>
                </a:solidFill>
                <a:effectLst>
                  <a:glow rad="127000">
                    <a:srgbClr val="57657C"/>
                  </a:glow>
                  <a:outerShdw blurRad="38100" dist="38100" dir="2700000" algn="tl">
                    <a:srgbClr val="000000">
                      <a:alpha val="43137"/>
                    </a:srgbClr>
                  </a:outerShdw>
                </a:effectLst>
                <a:latin typeface="Arial Narrow" pitchFamily="34" charset="0"/>
              </a:rPr>
              <a:t>14</a:t>
            </a:r>
            <a:r>
              <a:rPr lang="en-US" sz="4000" b="1" dirty="0">
                <a:solidFill>
                  <a:schemeClr val="bg1"/>
                </a:solidFill>
                <a:effectLst>
                  <a:glow rad="127000">
                    <a:srgbClr val="57657C"/>
                  </a:glow>
                  <a:outerShdw blurRad="38100" dist="38100" dir="2700000" algn="tl">
                    <a:srgbClr val="000000">
                      <a:alpha val="43137"/>
                    </a:srgbClr>
                  </a:outerShdw>
                </a:effectLst>
                <a:latin typeface="Arial Narrow" pitchFamily="34" charset="0"/>
              </a:rPr>
              <a:t> We know that the law is spiritual; but I am unspiritual, sold as a slave to sin. Rom 7:14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76580" y="1660605"/>
            <a:ext cx="832114" cy="1030837"/>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dirty="0">
                <a:effectLst>
                  <a:glow rad="127000">
                    <a:srgbClr val="FF0000">
                      <a:alpha val="0"/>
                    </a:srgbClr>
                  </a:glow>
                </a:effectLst>
              </a:rPr>
              <a:t>“</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glow rad="127000">
                    <a:srgbClr val="FF0000">
                      <a:alpha val="0"/>
                    </a:srgbClr>
                  </a:glow>
                </a:effectLst>
              </a:rPr>
              <a:t>”</a:t>
            </a:r>
            <a:r>
              <a:rPr lang="en-US" dirty="0">
                <a:effectLst>
                  <a:glow rad="127000">
                    <a:srgbClr val="FF0000"/>
                  </a:glow>
                </a:effectLst>
              </a:rPr>
              <a:t> </a:t>
            </a:r>
            <a:r>
              <a:rPr lang="en-US" dirty="0">
                <a:effectLst/>
              </a:rPr>
              <a:t>sake </a:t>
            </a:r>
            <a:r>
              <a:rPr lang="en-US" sz="4800" dirty="0">
                <a:effectLst/>
              </a:rPr>
              <a:t>3:21</a:t>
            </a:r>
            <a:endParaRPr lang="en-US" dirty="0"/>
          </a:p>
        </p:txBody>
      </p:sp>
      <p:sp>
        <p:nvSpPr>
          <p:cNvPr id="3" name="Content Placeholder 2"/>
          <p:cNvSpPr>
            <a:spLocks noGrp="1"/>
          </p:cNvSpPr>
          <p:nvPr>
            <p:ph idx="1"/>
          </p:nvPr>
        </p:nvSpPr>
        <p:spPr/>
        <p:txBody>
          <a:bodyPr/>
          <a:lstStyle/>
          <a:p>
            <a:pPr marL="0" indent="0"/>
            <a:r>
              <a:rPr lang="en-US" dirty="0"/>
              <a:t> </a:t>
            </a:r>
            <a:r>
              <a:rPr lang="en-US" baseline="30000" dirty="0"/>
              <a:t>21</a:t>
            </a:r>
            <a:r>
              <a:rPr lang="en-US" dirty="0"/>
              <a:t> ... For</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if</a:t>
            </a:r>
            <a:r>
              <a:rPr lang="en-US" dirty="0">
                <a:effectLst>
                  <a:glow rad="127000">
                    <a:srgbClr val="FF0000"/>
                  </a:glow>
                  <a:outerShdw blurRad="38100" dist="38100" dir="2700000" algn="tl">
                    <a:srgbClr val="000000">
                      <a:alpha val="43137"/>
                    </a:srgbClr>
                  </a:outerShdw>
                </a:effectLst>
              </a:rPr>
              <a:t> </a:t>
            </a:r>
            <a:r>
              <a:rPr lang="en-US" dirty="0"/>
              <a:t>a law had been given that could impart life, then righteousness would certainly have come by the law. </a:t>
            </a:r>
          </a:p>
          <a:p>
            <a:pPr marL="0" indent="0"/>
            <a:endParaRPr lang="en-US" dirty="0"/>
          </a:p>
          <a:p>
            <a:pPr marL="0" indent="0"/>
            <a:endParaRPr lang="en-US" dirty="0"/>
          </a:p>
          <a:p>
            <a:pPr marL="0" indent="0"/>
            <a:endParaRPr lang="en-US" dirty="0"/>
          </a:p>
        </p:txBody>
      </p:sp>
      <p:pic>
        <p:nvPicPr>
          <p:cNvPr id="4" name="Picture 2"/>
          <p:cNvPicPr>
            <a:picLocks noChangeAspect="1" noChangeArrowheads="1"/>
          </p:cNvPicPr>
          <p:nvPr/>
        </p:nvPicPr>
        <p:blipFill>
          <a:blip r:embed="rId3" cstate="print"/>
          <a:srcRect b="10851"/>
          <a:stretch>
            <a:fillRect/>
          </a:stretch>
        </p:blipFill>
        <p:spPr bwMode="auto">
          <a:xfrm>
            <a:off x="-197581" y="3021495"/>
            <a:ext cx="4532016" cy="3836505"/>
          </a:xfrm>
          <a:prstGeom prst="rect">
            <a:avLst/>
          </a:prstGeom>
          <a:noFill/>
          <a:ln w="9525">
            <a:noFill/>
            <a:miter lim="800000"/>
            <a:headEnd/>
            <a:tailEnd/>
          </a:ln>
          <a:effectLst/>
        </p:spPr>
      </p:pic>
      <p:sp>
        <p:nvSpPr>
          <p:cNvPr id="6" name="Right Arrow 5"/>
          <p:cNvSpPr/>
          <p:nvPr/>
        </p:nvSpPr>
        <p:spPr>
          <a:xfrm>
            <a:off x="3352800" y="3935896"/>
            <a:ext cx="4957482" cy="2405270"/>
          </a:xfrm>
          <a:prstGeom prst="rightArrow">
            <a:avLst/>
          </a:prstGeom>
          <a:gradFill flip="none" rotWithShape="1">
            <a:gsLst>
              <a:gs pos="0">
                <a:srgbClr val="FFFF00">
                  <a:alpha val="0"/>
                </a:srgbClr>
              </a:gs>
              <a:gs pos="50000">
                <a:srgbClr val="FFFF00">
                  <a:shade val="67500"/>
                  <a:satMod val="115000"/>
                </a:srgbClr>
              </a:gs>
              <a:gs pos="100000">
                <a:srgbClr val="FFFF00">
                  <a:shade val="100000"/>
                  <a:satMod val="115000"/>
                </a:srgbClr>
              </a:gs>
            </a:gsLst>
            <a:lin ang="0" scaled="1"/>
            <a:tileRect/>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4" cstate="print"/>
          <a:srcRect/>
          <a:stretch>
            <a:fillRect/>
          </a:stretch>
        </p:blipFill>
        <p:spPr bwMode="auto">
          <a:xfrm>
            <a:off x="7997687" y="3559573"/>
            <a:ext cx="4194313" cy="3298427"/>
          </a:xfrm>
          <a:prstGeom prst="rect">
            <a:avLst/>
          </a:prstGeom>
          <a:noFill/>
          <a:ln w="9525">
            <a:noFill/>
            <a:miter lim="800000"/>
            <a:headEnd/>
            <a:tailEnd/>
          </a:ln>
          <a:effectLst/>
        </p:spPr>
      </p:pic>
    </p:spTree>
    <p:extLst>
      <p:ext uri="{BB962C8B-B14F-4D97-AF65-F5344CB8AC3E}">
        <p14:creationId xmlns:p14="http://schemas.microsoft.com/office/powerpoint/2010/main" val="107553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is Superior to the Law!</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105703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76580" y="1660605"/>
            <a:ext cx="832114" cy="1030837"/>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rPr>
              <a:t>For the </a:t>
            </a:r>
            <a:r>
              <a:rPr lang="en-US" dirty="0">
                <a:effectLst>
                  <a:glow rad="127000">
                    <a:srgbClr val="FF0000">
                      <a:alpha val="0"/>
                    </a:srgbClr>
                  </a:glow>
                </a:effectLst>
              </a:rPr>
              <a:t>“</a:t>
            </a:r>
            <a:r>
              <a:rPr lang="en-US" u="sng" dirty="0">
                <a:effectLst>
                  <a:glow rad="127000">
                    <a:srgbClr val="FF0000"/>
                  </a:glow>
                </a:effectLst>
              </a:rPr>
              <a:t>H</a:t>
            </a:r>
            <a:r>
              <a:rPr lang="en-US" dirty="0">
                <a:effectLst>
                  <a:glow rad="127000">
                    <a:srgbClr val="FF0000"/>
                  </a:glow>
                </a:effectLst>
              </a:rPr>
              <a:t>yp</a:t>
            </a:r>
            <a:r>
              <a:rPr lang="en-US" u="sng" dirty="0">
                <a:effectLst>
                  <a:glow rad="127000">
                    <a:srgbClr val="FF0000"/>
                  </a:glow>
                </a:effectLst>
              </a:rPr>
              <a:t>othetical</a:t>
            </a:r>
            <a:r>
              <a:rPr lang="en-US" dirty="0">
                <a:effectLst>
                  <a:glow rad="127000">
                    <a:srgbClr val="FF0000">
                      <a:alpha val="0"/>
                    </a:srgbClr>
                  </a:glow>
                </a:effectLst>
              </a:rPr>
              <a:t>”</a:t>
            </a:r>
            <a:r>
              <a:rPr lang="en-US" dirty="0">
                <a:effectLst>
                  <a:glow rad="127000">
                    <a:srgbClr val="FF0000"/>
                  </a:glow>
                </a:effectLst>
              </a:rPr>
              <a:t> </a:t>
            </a:r>
            <a:r>
              <a:rPr lang="en-US" dirty="0">
                <a:effectLst/>
              </a:rPr>
              <a:t>sake </a:t>
            </a:r>
            <a:r>
              <a:rPr lang="en-US" sz="4800" dirty="0">
                <a:effectLst/>
              </a:rPr>
              <a:t>3:21</a:t>
            </a:r>
            <a:endParaRPr lang="en-US" dirty="0"/>
          </a:p>
        </p:txBody>
      </p:sp>
      <p:sp>
        <p:nvSpPr>
          <p:cNvPr id="3" name="Content Placeholder 2"/>
          <p:cNvSpPr>
            <a:spLocks noGrp="1"/>
          </p:cNvSpPr>
          <p:nvPr>
            <p:ph idx="1"/>
          </p:nvPr>
        </p:nvSpPr>
        <p:spPr/>
        <p:txBody>
          <a:bodyPr/>
          <a:lstStyle/>
          <a:p>
            <a:pPr marL="0" indent="0"/>
            <a:r>
              <a:rPr lang="en-US" dirty="0"/>
              <a:t> </a:t>
            </a:r>
            <a:r>
              <a:rPr lang="en-US" baseline="30000" dirty="0"/>
              <a:t>21</a:t>
            </a:r>
            <a:r>
              <a:rPr lang="en-US" dirty="0"/>
              <a:t> ...</a:t>
            </a:r>
            <a:r>
              <a:rPr lang="en-US" dirty="0">
                <a:effectLst>
                  <a:glow rad="127000">
                    <a:schemeClr val="accent1">
                      <a:alpha val="0"/>
                    </a:schemeClr>
                  </a:glow>
                  <a:outerShdw blurRad="38100" dist="38100" dir="2700000" algn="tl">
                    <a:srgbClr val="000000">
                      <a:alpha val="43137"/>
                    </a:srgbClr>
                  </a:outerShdw>
                </a:effectLst>
              </a:rPr>
              <a:t> For </a:t>
            </a:r>
            <a:r>
              <a:rPr lang="en-US" u="sng" dirty="0">
                <a:effectLst>
                  <a:glow rad="127000">
                    <a:srgbClr val="FF0000"/>
                  </a:glow>
                  <a:outerShdw blurRad="38100" dist="38100" dir="2700000" algn="tl">
                    <a:srgbClr val="000000">
                      <a:alpha val="43137"/>
                    </a:srgbClr>
                  </a:outerShdw>
                </a:effectLst>
              </a:rPr>
              <a:t>if</a:t>
            </a:r>
            <a:r>
              <a:rPr lang="en-US" dirty="0">
                <a:effectLst>
                  <a:glow rad="127000">
                    <a:srgbClr val="FF0000"/>
                  </a:glow>
                  <a:outerShdw blurRad="38100" dist="38100" dir="2700000" algn="tl">
                    <a:srgbClr val="000000">
                      <a:alpha val="43137"/>
                    </a:srgbClr>
                  </a:outerShdw>
                </a:effectLst>
              </a:rPr>
              <a:t> </a:t>
            </a:r>
            <a:r>
              <a:rPr lang="en-US" dirty="0"/>
              <a:t>a law had been given that could impart life, then righteousness would certainly have come by the law. </a:t>
            </a:r>
          </a:p>
          <a:p>
            <a:pPr marL="0" indent="0"/>
            <a:endParaRPr lang="en-US" dirty="0"/>
          </a:p>
          <a:p>
            <a:pPr marL="0" indent="0"/>
            <a:endParaRPr lang="en-US" dirty="0"/>
          </a:p>
          <a:p>
            <a:pPr marL="0" indent="0"/>
            <a:endParaRPr lang="en-US" dirty="0"/>
          </a:p>
        </p:txBody>
      </p:sp>
      <p:pic>
        <p:nvPicPr>
          <p:cNvPr id="4" name="Picture 2"/>
          <p:cNvPicPr>
            <a:picLocks noChangeAspect="1" noChangeArrowheads="1"/>
          </p:cNvPicPr>
          <p:nvPr/>
        </p:nvPicPr>
        <p:blipFill>
          <a:blip r:embed="rId3" cstate="print"/>
          <a:srcRect b="10851"/>
          <a:stretch>
            <a:fillRect/>
          </a:stretch>
        </p:blipFill>
        <p:spPr bwMode="auto">
          <a:xfrm>
            <a:off x="-197581" y="3021495"/>
            <a:ext cx="4532016" cy="3836505"/>
          </a:xfrm>
          <a:prstGeom prst="rect">
            <a:avLst/>
          </a:prstGeom>
          <a:noFill/>
          <a:ln w="9525">
            <a:noFill/>
            <a:miter lim="800000"/>
            <a:headEnd/>
            <a:tailEnd/>
          </a:ln>
          <a:effectLst/>
        </p:spPr>
      </p:pic>
      <p:sp>
        <p:nvSpPr>
          <p:cNvPr id="6" name="Right Arrow 5"/>
          <p:cNvSpPr/>
          <p:nvPr/>
        </p:nvSpPr>
        <p:spPr>
          <a:xfrm>
            <a:off x="3352800" y="3935896"/>
            <a:ext cx="4957482" cy="2405270"/>
          </a:xfrm>
          <a:prstGeom prst="rightArrow">
            <a:avLst/>
          </a:prstGeom>
          <a:gradFill flip="none" rotWithShape="1">
            <a:gsLst>
              <a:gs pos="0">
                <a:srgbClr val="FFFF00">
                  <a:alpha val="0"/>
                </a:srgbClr>
              </a:gs>
              <a:gs pos="50000">
                <a:srgbClr val="FFFF00">
                  <a:shade val="67500"/>
                  <a:satMod val="115000"/>
                </a:srgbClr>
              </a:gs>
              <a:gs pos="100000">
                <a:srgbClr val="FFFF00">
                  <a:shade val="100000"/>
                  <a:satMod val="115000"/>
                </a:srgbClr>
              </a:gs>
            </a:gsLst>
            <a:lin ang="0" scaled="1"/>
            <a:tileRect/>
          </a:gradFill>
          <a:ln>
            <a:no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4" cstate="print"/>
          <a:srcRect/>
          <a:stretch>
            <a:fillRect/>
          </a:stretch>
        </p:blipFill>
        <p:spPr bwMode="auto">
          <a:xfrm>
            <a:off x="7997687" y="3559573"/>
            <a:ext cx="4194313" cy="3298427"/>
          </a:xfrm>
          <a:prstGeom prst="rect">
            <a:avLst/>
          </a:prstGeom>
          <a:noFill/>
          <a:ln w="9525">
            <a:noFill/>
            <a:miter lim="800000"/>
            <a:headEnd/>
            <a:tailEnd/>
          </a:ln>
          <a:effectLst/>
        </p:spPr>
      </p:pic>
      <p:sp>
        <p:nvSpPr>
          <p:cNvPr id="9" name="&quot;No&quot; Symbol 8"/>
          <p:cNvSpPr/>
          <p:nvPr/>
        </p:nvSpPr>
        <p:spPr>
          <a:xfrm>
            <a:off x="4450782" y="3458820"/>
            <a:ext cx="3260035" cy="3260035"/>
          </a:xfrm>
          <a:prstGeom prst="noSmoking">
            <a:avLst>
              <a:gd name="adj" fmla="val 13415"/>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6"/>
            <a:ext cx="12090400" cy="4489869"/>
          </a:xfrm>
        </p:spPr>
        <p:txBody>
          <a:bodyPr/>
          <a:lstStyle/>
          <a:p>
            <a:r>
              <a:rPr lang="en-US" dirty="0"/>
              <a:t>Why is Grace Superior to the Law?</a:t>
            </a:r>
            <a:br>
              <a:rPr lang="en-US" dirty="0"/>
            </a:br>
            <a:br>
              <a:rPr lang="en-US" dirty="0"/>
            </a:br>
            <a:r>
              <a:rPr lang="en-US" dirty="0"/>
              <a:t>For the “Covenant” Sake</a:t>
            </a:r>
            <a:br>
              <a:rPr lang="en-US" dirty="0"/>
            </a:br>
            <a:r>
              <a:rPr lang="en-US" dirty="0"/>
              <a:t>For the “Addition” Sake </a:t>
            </a:r>
            <a:br>
              <a:rPr lang="en-US" dirty="0"/>
            </a:br>
            <a:r>
              <a:rPr lang="en-US" dirty="0"/>
              <a:t>For the “Hypothetical” Sake</a:t>
            </a:r>
          </a:p>
        </p:txBody>
      </p:sp>
      <p:sp>
        <p:nvSpPr>
          <p:cNvPr id="4" name="Content Placeholder 3"/>
          <p:cNvSpPr>
            <a:spLocks noGrp="1"/>
          </p:cNvSpPr>
          <p:nvPr>
            <p:ph idx="1"/>
          </p:nvPr>
        </p:nvSpPr>
        <p:spPr>
          <a:xfrm>
            <a:off x="7398327" y="4917056"/>
            <a:ext cx="4793673" cy="1400617"/>
          </a:xfrm>
        </p:spPr>
        <p:txBody>
          <a:bodyPr>
            <a:normAutofit/>
          </a:bodyPr>
          <a:lstStyle/>
          <a:p>
            <a:r>
              <a:rPr lang="en-US" sz="6600" dirty="0"/>
              <a:t>AND ...</a:t>
            </a:r>
          </a:p>
        </p:txBody>
      </p:sp>
    </p:spTree>
    <p:extLst>
      <p:ext uri="{BB962C8B-B14F-4D97-AF65-F5344CB8AC3E}">
        <p14:creationId xmlns:p14="http://schemas.microsoft.com/office/powerpoint/2010/main" val="222660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glow rad="127000">
                    <a:srgbClr val="FF0000"/>
                  </a:glow>
                </a:effectLst>
              </a:rPr>
              <a:t>Scri</a:t>
            </a:r>
            <a:r>
              <a:rPr lang="en-US" dirty="0">
                <a:effectLst>
                  <a:glow rad="127000">
                    <a:srgbClr val="FF0000"/>
                  </a:glow>
                </a:effectLst>
              </a:rPr>
              <a:t>p</a:t>
            </a:r>
            <a:r>
              <a:rPr lang="en-US" u="sng" dirty="0">
                <a:effectLst>
                  <a:glow rad="127000">
                    <a:srgbClr val="FF0000"/>
                  </a:glow>
                </a:effectLst>
              </a:rPr>
              <a:t>tures</a:t>
            </a:r>
            <a:r>
              <a:rPr lang="en-US" dirty="0">
                <a:effectLst/>
              </a:rPr>
              <a:t>” Sake </a:t>
            </a:r>
            <a:r>
              <a:rPr lang="en-US" sz="4800" dirty="0">
                <a:effectLst/>
              </a:rPr>
              <a:t>3:22-25</a:t>
            </a:r>
            <a:endParaRPr lang="en-US" sz="4800" dirty="0"/>
          </a:p>
        </p:txBody>
      </p:sp>
      <p:sp>
        <p:nvSpPr>
          <p:cNvPr id="3" name="Content Placeholder 2"/>
          <p:cNvSpPr>
            <a:spLocks noGrp="1"/>
          </p:cNvSpPr>
          <p:nvPr>
            <p:ph idx="1"/>
          </p:nvPr>
        </p:nvSpPr>
        <p:spPr>
          <a:xfrm>
            <a:off x="4859020" y="1658568"/>
            <a:ext cx="7332980" cy="4525965"/>
          </a:xfrm>
        </p:spPr>
        <p:txBody>
          <a:bodyPr/>
          <a:lstStyle/>
          <a:p>
            <a:r>
              <a:rPr lang="en-US" dirty="0"/>
              <a:t> </a:t>
            </a:r>
            <a:r>
              <a:rPr lang="en-US" baseline="30000" dirty="0"/>
              <a:t>22</a:t>
            </a:r>
            <a:r>
              <a:rPr lang="en-US" dirty="0"/>
              <a:t> But the </a:t>
            </a:r>
            <a:r>
              <a:rPr lang="en-US" dirty="0">
                <a:effectLst>
                  <a:glow rad="127000">
                    <a:srgbClr val="FF0000"/>
                  </a:glow>
                  <a:outerShdw blurRad="38100" dist="38100" dir="2700000" algn="tl">
                    <a:srgbClr val="000000">
                      <a:alpha val="43137"/>
                    </a:srgbClr>
                  </a:outerShdw>
                </a:effectLst>
              </a:rPr>
              <a:t>Scripture declares </a:t>
            </a:r>
            <a:r>
              <a:rPr lang="en-US" dirty="0"/>
              <a:t>that the </a:t>
            </a:r>
            <a:r>
              <a:rPr lang="en-US" dirty="0">
                <a:effectLst>
                  <a:glow rad="127000">
                    <a:schemeClr val="bg1">
                      <a:alpha val="0"/>
                    </a:schemeClr>
                  </a:glow>
                  <a:outerShdw blurRad="38100" dist="38100" dir="2700000" algn="tl">
                    <a:srgbClr val="000000">
                      <a:alpha val="43137"/>
                    </a:srgbClr>
                  </a:outerShdw>
                </a:effectLst>
              </a:rPr>
              <a:t>whole world is a prisoner of sin</a:t>
            </a:r>
            <a:r>
              <a:rPr lang="en-US" dirty="0"/>
              <a:t>, so that what was promised, being given through faith in Jesus Christ, might be given to those who believe. </a:t>
            </a:r>
          </a:p>
        </p:txBody>
      </p:sp>
      <p:pic>
        <p:nvPicPr>
          <p:cNvPr id="4" name="Picture 3"/>
          <p:cNvPicPr>
            <a:picLocks noChangeAspect="1"/>
          </p:cNvPicPr>
          <p:nvPr/>
        </p:nvPicPr>
        <p:blipFill>
          <a:blip r:embed="rId3"/>
          <a:stretch>
            <a:fillRect/>
          </a:stretch>
        </p:blipFill>
        <p:spPr>
          <a:xfrm>
            <a:off x="-1427748" y="296001"/>
            <a:ext cx="6557827" cy="845496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1523" y="2074740"/>
            <a:ext cx="3927719" cy="3927719"/>
          </a:xfrm>
          <a:prstGeom prst="rect">
            <a:avLst/>
          </a:prstGeom>
        </p:spPr>
      </p:pic>
      <p:pic>
        <p:nvPicPr>
          <p:cNvPr id="8196"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sz="4800" dirty="0"/>
          </a:p>
        </p:txBody>
      </p:sp>
      <p:sp>
        <p:nvSpPr>
          <p:cNvPr id="3" name="Content Placeholder 2"/>
          <p:cNvSpPr>
            <a:spLocks noGrp="1"/>
          </p:cNvSpPr>
          <p:nvPr>
            <p:ph idx="1"/>
          </p:nvPr>
        </p:nvSpPr>
        <p:spPr>
          <a:xfrm>
            <a:off x="4859020" y="1658568"/>
            <a:ext cx="7332980" cy="4525965"/>
          </a:xfrm>
        </p:spPr>
        <p:txBody>
          <a:bodyPr/>
          <a:lstStyle/>
          <a:p>
            <a:r>
              <a:rPr lang="en-US" dirty="0"/>
              <a:t> </a:t>
            </a:r>
            <a:r>
              <a:rPr lang="en-US" baseline="30000" dirty="0"/>
              <a:t>22</a:t>
            </a:r>
            <a:r>
              <a:rPr lang="en-US" dirty="0"/>
              <a:t> But the Scripture declares that the </a:t>
            </a:r>
            <a:r>
              <a:rPr lang="en-US" dirty="0">
                <a:solidFill>
                  <a:srgbClr val="FF0000"/>
                </a:solidFill>
                <a:effectLst>
                  <a:glow rad="127000">
                    <a:schemeClr val="bg1"/>
                  </a:glow>
                  <a:outerShdw blurRad="38100" dist="38100" dir="2700000" algn="tl">
                    <a:srgbClr val="000000">
                      <a:alpha val="43137"/>
                    </a:srgbClr>
                  </a:outerShdw>
                </a:effectLst>
              </a:rPr>
              <a:t>whole world is a prisoner of sin</a:t>
            </a:r>
            <a:r>
              <a:rPr lang="en-US" dirty="0"/>
              <a:t>, so that what was promised, being given through faith in Jesus Christ, might be given to those who believe. </a:t>
            </a:r>
          </a:p>
        </p:txBody>
      </p:sp>
      <p:pic>
        <p:nvPicPr>
          <p:cNvPr id="4" name="Picture 3"/>
          <p:cNvPicPr>
            <a:picLocks noChangeAspect="1"/>
          </p:cNvPicPr>
          <p:nvPr/>
        </p:nvPicPr>
        <p:blipFill>
          <a:blip r:embed="rId5"/>
          <a:stretch>
            <a:fillRect/>
          </a:stretch>
        </p:blipFill>
        <p:spPr>
          <a:xfrm>
            <a:off x="2211775" y="204104"/>
            <a:ext cx="1270372" cy="1080123"/>
          </a:xfrm>
          <a:prstGeom prst="rect">
            <a:avLst/>
          </a:prstGeom>
        </p:spPr>
      </p:pic>
    </p:spTree>
    <p:extLst>
      <p:ext uri="{BB962C8B-B14F-4D97-AF65-F5344CB8AC3E}">
        <p14:creationId xmlns:p14="http://schemas.microsoft.com/office/powerpoint/2010/main" val="745218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11523" y="2074740"/>
            <a:ext cx="3927719" cy="3927719"/>
          </a:xfrm>
          <a:prstGeom prst="rect">
            <a:avLst/>
          </a:prstGeom>
        </p:spPr>
      </p:pic>
      <p:pic>
        <p:nvPicPr>
          <p:cNvPr id="8196"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502727" y="274637"/>
            <a:ext cx="7689273"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4180635"/>
          </a:xfrm>
        </p:spPr>
        <p:txBody>
          <a:bodyPr/>
          <a:lstStyle/>
          <a:p>
            <a:pPr marL="0" indent="0"/>
            <a:r>
              <a:rPr lang="en-US" baseline="30000" dirty="0"/>
              <a:t>23</a:t>
            </a:r>
            <a:r>
              <a:rPr lang="en-US" dirty="0"/>
              <a:t> </a:t>
            </a:r>
            <a:r>
              <a:rPr lang="en-US" sz="5400" dirty="0">
                <a:effectLst>
                  <a:glow rad="127000">
                    <a:srgbClr val="FF0000"/>
                  </a:glow>
                  <a:outerShdw blurRad="38100" dist="38100" dir="2700000" algn="tl">
                    <a:srgbClr val="000000">
                      <a:alpha val="43137"/>
                    </a:srgbClr>
                  </a:outerShdw>
                </a:effectLst>
              </a:rPr>
              <a:t>Before this faith came</a:t>
            </a:r>
            <a:r>
              <a:rPr lang="en-US" sz="5400" dirty="0"/>
              <a:t>,</a:t>
            </a:r>
            <a:br>
              <a:rPr lang="en-US" sz="5400" dirty="0"/>
            </a:br>
            <a:r>
              <a:rPr lang="en-US" dirty="0"/>
              <a:t> </a:t>
            </a:r>
            <a:br>
              <a:rPr lang="en-US" sz="6000" dirty="0"/>
            </a:br>
            <a:endParaRPr lang="en-US" sz="60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1" name="Picture 10"/>
          <p:cNvPicPr>
            <a:picLocks noChangeAspect="1"/>
          </p:cNvPicPr>
          <p:nvPr/>
        </p:nvPicPr>
        <p:blipFill>
          <a:blip r:embed="rId5"/>
          <a:stretch>
            <a:fillRect/>
          </a:stretch>
        </p:blipFill>
        <p:spPr>
          <a:xfrm>
            <a:off x="2211775" y="204104"/>
            <a:ext cx="1270372" cy="1080123"/>
          </a:xfrm>
          <a:prstGeom prst="rect">
            <a:avLst/>
          </a:prstGeom>
        </p:spPr>
      </p:pic>
    </p:spTree>
    <p:extLst>
      <p:ext uri="{BB962C8B-B14F-4D97-AF65-F5344CB8AC3E}">
        <p14:creationId xmlns:p14="http://schemas.microsoft.com/office/powerpoint/2010/main" val="335806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1523" y="2074740"/>
            <a:ext cx="3927719" cy="3927719"/>
          </a:xfrm>
          <a:prstGeom prst="rect">
            <a:avLst/>
          </a:prstGeom>
        </p:spPr>
      </p:pic>
      <p:pic>
        <p:nvPicPr>
          <p:cNvPr id="8196"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4180635"/>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effectLst>
                  <a:glow rad="127000">
                    <a:srgbClr val="FF0000"/>
                  </a:glow>
                  <a:outerShdw blurRad="38100" dist="38100" dir="2700000" algn="tl">
                    <a:srgbClr val="000000">
                      <a:alpha val="43137"/>
                    </a:srgbClr>
                  </a:outerShdw>
                </a:effectLst>
              </a:rPr>
              <a:t>we were held prisoners by the law</a:t>
            </a:r>
            <a:r>
              <a:rPr lang="en-US" dirty="0"/>
              <a:t>, </a:t>
            </a:r>
            <a:r>
              <a:rPr lang="en-US" dirty="0">
                <a:effectLst>
                  <a:glow rad="127000">
                    <a:schemeClr val="bg1">
                      <a:alpha val="0"/>
                    </a:schemeClr>
                  </a:glow>
                  <a:outerShdw blurRad="38100" dist="38100" dir="2700000" algn="tl">
                    <a:srgbClr val="000000">
                      <a:alpha val="43137"/>
                    </a:srgbClr>
                  </a:outerShdw>
                </a:effectLst>
              </a:rPr>
              <a:t>locked up </a:t>
            </a:r>
            <a:r>
              <a:rPr lang="en-US" dirty="0"/>
              <a:t>until faith should be </a:t>
            </a:r>
            <a:br>
              <a:rPr lang="en-US" dirty="0"/>
            </a:br>
            <a:r>
              <a:rPr lang="en-US" dirty="0"/>
              <a:t>revealed.  </a:t>
            </a:r>
          </a:p>
          <a:p>
            <a:pPr marL="0" indent="0"/>
            <a:r>
              <a:rPr lang="en-US" dirty="0"/>
              <a:t> </a:t>
            </a:r>
            <a:br>
              <a:rPr lang="en-US" sz="6000" dirty="0"/>
            </a:br>
            <a:endParaRPr lang="en-US" sz="60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 name="Picture 9"/>
          <p:cNvPicPr>
            <a:picLocks noChangeAspect="1"/>
          </p:cNvPicPr>
          <p:nvPr/>
        </p:nvPicPr>
        <p:blipFill>
          <a:blip r:embed="rId5"/>
          <a:stretch>
            <a:fillRect/>
          </a:stretch>
        </p:blipFill>
        <p:spPr>
          <a:xfrm>
            <a:off x="870334" y="0"/>
            <a:ext cx="3363109" cy="1417661"/>
          </a:xfrm>
          <a:prstGeom prst="rect">
            <a:avLst/>
          </a:prstGeom>
        </p:spPr>
      </p:pic>
    </p:spTree>
    <p:extLst>
      <p:ext uri="{BB962C8B-B14F-4D97-AF65-F5344CB8AC3E}">
        <p14:creationId xmlns:p14="http://schemas.microsoft.com/office/powerpoint/2010/main" val="2168999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11523" y="2074740"/>
            <a:ext cx="3927719" cy="3927719"/>
          </a:xfrm>
          <a:prstGeom prst="rect">
            <a:avLst/>
          </a:prstGeom>
        </p:spPr>
      </p:pic>
      <p:pic>
        <p:nvPicPr>
          <p:cNvPr id="8196"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502726" y="274637"/>
            <a:ext cx="7689273"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4180635"/>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t>we were held prisoners by the law, </a:t>
            </a:r>
            <a:r>
              <a:rPr lang="en-US" dirty="0">
                <a:solidFill>
                  <a:srgbClr val="FF0000"/>
                </a:solidFill>
                <a:effectLst>
                  <a:glow rad="127000">
                    <a:schemeClr val="bg1"/>
                  </a:glow>
                  <a:outerShdw blurRad="38100" dist="38100" dir="2700000" algn="tl">
                    <a:srgbClr val="000000">
                      <a:alpha val="43137"/>
                    </a:srgbClr>
                  </a:outerShdw>
                </a:effectLst>
              </a:rPr>
              <a:t>locked up </a:t>
            </a:r>
            <a:r>
              <a:rPr lang="en-US" dirty="0"/>
              <a:t>until faith should be </a:t>
            </a:r>
            <a:br>
              <a:rPr lang="en-US" dirty="0"/>
            </a:br>
            <a:r>
              <a:rPr lang="en-US" dirty="0"/>
              <a:t>revealed.  </a:t>
            </a:r>
          </a:p>
          <a:p>
            <a:pPr marL="0" indent="0"/>
            <a:r>
              <a:rPr lang="en-US" dirty="0"/>
              <a:t> </a:t>
            </a:r>
            <a:br>
              <a:rPr lang="en-US" sz="6000" dirty="0"/>
            </a:br>
            <a:endParaRPr lang="en-US" sz="60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5" name="Rectangular Callout 4"/>
          <p:cNvSpPr/>
          <p:nvPr/>
        </p:nvSpPr>
        <p:spPr>
          <a:xfrm>
            <a:off x="7412477" y="4221805"/>
            <a:ext cx="4533089" cy="2256818"/>
          </a:xfrm>
          <a:prstGeom prst="wedgeRectCallout">
            <a:avLst>
              <a:gd name="adj1" fmla="val -74052"/>
              <a:gd name="adj2" fmla="val -59722"/>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73566" y="4408863"/>
            <a:ext cx="4455267" cy="2585323"/>
          </a:xfrm>
          <a:prstGeom prst="rect">
            <a:avLst/>
          </a:prstGeom>
          <a:noFill/>
        </p:spPr>
        <p:txBody>
          <a:bodyPr wrap="square" rtlCol="0">
            <a:spAutoFit/>
          </a:bodyPr>
          <a:lstStyle/>
          <a:p>
            <a:pPr algn="ctr">
              <a:lnSpc>
                <a:spcPct val="90000"/>
              </a:lnSpc>
            </a:pPr>
            <a:r>
              <a:rPr lang="en-US" sz="3600" b="1" dirty="0">
                <a:solidFill>
                  <a:schemeClr val="bg1"/>
                </a:solidFill>
                <a:effectLst>
                  <a:glow rad="190500">
                    <a:schemeClr val="bg1">
                      <a:alpha val="0"/>
                    </a:schemeClr>
                  </a:glow>
                </a:effectLst>
              </a:rPr>
              <a:t>“Locked up” IN  OUR TRANSGRESSION GUILT,  SIN, &amp;</a:t>
            </a:r>
          </a:p>
          <a:p>
            <a:pPr algn="ctr">
              <a:lnSpc>
                <a:spcPct val="90000"/>
              </a:lnSpc>
            </a:pPr>
            <a:r>
              <a:rPr lang="en-US" sz="3600" b="1" dirty="0">
                <a:solidFill>
                  <a:schemeClr val="bg1"/>
                </a:solidFill>
                <a:effectLst>
                  <a:glow rad="190500">
                    <a:schemeClr val="bg1">
                      <a:alpha val="0"/>
                    </a:schemeClr>
                  </a:glow>
                </a:effectLst>
              </a:rPr>
              <a:t>UNDER THE CURSE </a:t>
            </a:r>
            <a:br>
              <a:rPr lang="en-US" sz="3600" b="1" dirty="0">
                <a:solidFill>
                  <a:schemeClr val="bg1"/>
                </a:solidFill>
                <a:effectLst>
                  <a:glow rad="190500">
                    <a:schemeClr val="bg1">
                      <a:alpha val="0"/>
                    </a:schemeClr>
                  </a:glow>
                </a:effectLst>
              </a:rPr>
            </a:br>
            <a:endParaRPr lang="en-US" sz="3600" b="1" dirty="0">
              <a:solidFill>
                <a:schemeClr val="bg1"/>
              </a:solidFill>
              <a:effectLst>
                <a:glow rad="190500">
                  <a:schemeClr val="bg1">
                    <a:alpha val="0"/>
                  </a:schemeClr>
                </a:glow>
              </a:effectLst>
            </a:endParaRPr>
          </a:p>
        </p:txBody>
      </p:sp>
      <p:pic>
        <p:nvPicPr>
          <p:cNvPr id="10" name="Picture 9"/>
          <p:cNvPicPr>
            <a:picLocks noChangeAspect="1"/>
          </p:cNvPicPr>
          <p:nvPr/>
        </p:nvPicPr>
        <p:blipFill>
          <a:blip r:embed="rId5"/>
          <a:stretch>
            <a:fillRect/>
          </a:stretch>
        </p:blipFill>
        <p:spPr>
          <a:xfrm>
            <a:off x="870334" y="0"/>
            <a:ext cx="3363109" cy="1417661"/>
          </a:xfrm>
          <a:prstGeom prst="rect">
            <a:avLst/>
          </a:prstGeom>
        </p:spPr>
      </p:pic>
    </p:spTree>
    <p:extLst>
      <p:ext uri="{BB962C8B-B14F-4D97-AF65-F5344CB8AC3E}">
        <p14:creationId xmlns:p14="http://schemas.microsoft.com/office/powerpoint/2010/main" val="3433339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1523" y="2074740"/>
            <a:ext cx="3927719" cy="3927719"/>
          </a:xfrm>
          <a:prstGeom prst="rect">
            <a:avLst/>
          </a:prstGeom>
        </p:spPr>
      </p:pic>
      <p:pic>
        <p:nvPicPr>
          <p:cNvPr id="8196"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502726" y="274637"/>
            <a:ext cx="7689273"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t>we were held prisoners by the law, </a:t>
            </a:r>
            <a:r>
              <a:rPr lang="en-US" dirty="0">
                <a:solidFill>
                  <a:srgbClr val="FF0000"/>
                </a:solidFill>
                <a:effectLst>
                  <a:glow rad="127000">
                    <a:schemeClr val="bg1"/>
                  </a:glow>
                  <a:outerShdw blurRad="38100" dist="38100" dir="2700000" algn="tl">
                    <a:srgbClr val="000000">
                      <a:alpha val="43137"/>
                    </a:srgbClr>
                  </a:outerShdw>
                </a:effectLst>
              </a:rPr>
              <a:t>locked up </a:t>
            </a:r>
            <a:r>
              <a:rPr lang="en-US" dirty="0"/>
              <a:t>until faith should be revealed. </a:t>
            </a:r>
            <a:r>
              <a:rPr lang="en-US" baseline="30000" dirty="0"/>
              <a:t>24</a:t>
            </a:r>
            <a:r>
              <a:rPr lang="en-US" dirty="0"/>
              <a:t> </a:t>
            </a:r>
            <a:r>
              <a:rPr lang="en-US" dirty="0">
                <a:effectLst>
                  <a:glow rad="127000">
                    <a:srgbClr val="FF0000"/>
                  </a:glow>
                  <a:outerShdw blurRad="38100" dist="38100" dir="2700000" algn="tl">
                    <a:srgbClr val="000000">
                      <a:alpha val="43137"/>
                    </a:srgbClr>
                  </a:outerShdw>
                </a:effectLst>
              </a:rPr>
              <a:t>So the law  was put in charge </a:t>
            </a:r>
            <a:r>
              <a:rPr lang="en-US" dirty="0"/>
              <a:t>to lead us to Christ that we might be justified by faith.</a:t>
            </a:r>
            <a:endParaRPr lang="en-US" sz="60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spTree>
    <p:extLst>
      <p:ext uri="{BB962C8B-B14F-4D97-AF65-F5344CB8AC3E}">
        <p14:creationId xmlns:p14="http://schemas.microsoft.com/office/powerpoint/2010/main" val="3700959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11523" y="2074740"/>
            <a:ext cx="3927719" cy="3927719"/>
          </a:xfrm>
          <a:prstGeom prst="rect">
            <a:avLst/>
          </a:prstGeom>
        </p:spPr>
      </p:pic>
      <p:pic>
        <p:nvPicPr>
          <p:cNvPr id="10" name="Picture 4"/>
          <p:cNvPicPr>
            <a:picLocks noChangeAspect="1" noChangeArrowheads="1"/>
          </p:cNvPicPr>
          <p:nvPr/>
        </p:nvPicPr>
        <p:blipFill>
          <a:blip r:embed="rId4" cstate="print"/>
          <a:srcRect/>
          <a:stretch>
            <a:fillRect/>
          </a:stretch>
        </p:blipFill>
        <p:spPr bwMode="auto">
          <a:xfrm flipH="1">
            <a:off x="0" y="0"/>
            <a:ext cx="5068887" cy="7621588"/>
          </a:xfrm>
          <a:prstGeom prst="rect">
            <a:avLst/>
          </a:prstGeom>
          <a:noFill/>
          <a:ln w="9525">
            <a:noFill/>
            <a:miter lim="800000"/>
            <a:headEnd/>
            <a:tailEnd/>
          </a:ln>
          <a:effectLst/>
        </p:spPr>
      </p:pic>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t>we were held prisoners by the law, </a:t>
            </a:r>
            <a:r>
              <a:rPr lang="en-US" dirty="0">
                <a:solidFill>
                  <a:srgbClr val="FF0000"/>
                </a:solidFill>
                <a:effectLst>
                  <a:glow rad="127000">
                    <a:schemeClr val="bg1"/>
                  </a:glow>
                  <a:outerShdw blurRad="38100" dist="38100" dir="2700000" algn="tl">
                    <a:srgbClr val="000000">
                      <a:alpha val="43137"/>
                    </a:srgbClr>
                  </a:outerShdw>
                </a:effectLst>
              </a:rPr>
              <a:t>locked up </a:t>
            </a:r>
            <a:r>
              <a:rPr lang="en-US" dirty="0">
                <a:effectLst>
                  <a:glow rad="127000">
                    <a:schemeClr val="tx2">
                      <a:lumMod val="50000"/>
                      <a:alpha val="0"/>
                    </a:schemeClr>
                  </a:glow>
                  <a:outerShdw blurRad="38100" dist="38100" dir="2700000" algn="tl">
                    <a:srgbClr val="000000">
                      <a:alpha val="43137"/>
                    </a:srgbClr>
                  </a:outerShdw>
                </a:effectLst>
              </a:rPr>
              <a:t>until faith should be revealed</a:t>
            </a:r>
            <a:r>
              <a:rPr lang="en-US" dirty="0"/>
              <a:t>. </a:t>
            </a:r>
            <a:r>
              <a:rPr lang="en-US" baseline="30000" dirty="0"/>
              <a:t>24</a:t>
            </a:r>
            <a:r>
              <a:rPr lang="en-US" dirty="0"/>
              <a:t> </a:t>
            </a:r>
            <a:r>
              <a:rPr lang="en-US" dirty="0">
                <a:effectLst>
                  <a:glow rad="127000">
                    <a:srgbClr val="FF0000">
                      <a:alpha val="0"/>
                    </a:srgbClr>
                  </a:glow>
                  <a:outerShdw blurRad="38100" dist="38100" dir="2700000" algn="tl">
                    <a:srgbClr val="000000">
                      <a:alpha val="43137"/>
                    </a:srgbClr>
                  </a:outerShdw>
                </a:effectLst>
              </a:rPr>
              <a:t>So the law  was put in charge </a:t>
            </a:r>
            <a:r>
              <a:rPr lang="en-US" dirty="0">
                <a:effectLst>
                  <a:glow rad="127000">
                    <a:srgbClr val="FF0000"/>
                  </a:glow>
                  <a:outerShdw blurRad="38100" dist="38100" dir="2700000" algn="tl">
                    <a:srgbClr val="000000">
                      <a:alpha val="43137"/>
                    </a:srgbClr>
                  </a:outerShdw>
                </a:effectLst>
              </a:rPr>
              <a:t>to lead us to Christ that we </a:t>
            </a:r>
            <a:r>
              <a:rPr lang="en-US" dirty="0">
                <a:effectLst>
                  <a:glow rad="127000">
                    <a:schemeClr val="accent1">
                      <a:alpha val="0"/>
                    </a:schemeClr>
                  </a:glow>
                  <a:outerShdw blurRad="38100" dist="38100" dir="2700000" algn="tl">
                    <a:srgbClr val="000000">
                      <a:alpha val="43137"/>
                    </a:srgbClr>
                  </a:outerShdw>
                </a:effectLst>
              </a:rPr>
              <a:t>might be justified by faith.</a:t>
            </a:r>
            <a:endParaRPr lang="en-US" sz="6000" dirty="0">
              <a:effectLst>
                <a:glow rad="127000">
                  <a:schemeClr val="accent1">
                    <a:alpha val="0"/>
                  </a:schemeClr>
                </a:glow>
                <a:outerShdw blurRad="38100" dist="38100" dir="2700000" algn="tl">
                  <a:srgbClr val="000000">
                    <a:alpha val="43137"/>
                  </a:srgbClr>
                </a:outerShdw>
              </a:effectLst>
            </a:endParaRPr>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flipH="1">
            <a:off x="616657" y="1475642"/>
            <a:ext cx="2211271" cy="4770785"/>
          </a:xfrm>
          <a:prstGeom prst="rect">
            <a:avLst/>
          </a:prstGeom>
          <a:noFill/>
          <a:ln w="9525">
            <a:noFill/>
            <a:miter lim="800000"/>
            <a:headEnd/>
            <a:tailEnd/>
          </a:ln>
          <a:effectLst/>
        </p:spPr>
      </p:pic>
    </p:spTree>
    <p:extLst>
      <p:ext uri="{BB962C8B-B14F-4D97-AF65-F5344CB8AC3E}">
        <p14:creationId xmlns:p14="http://schemas.microsoft.com/office/powerpoint/2010/main" val="2355969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11523" y="2074740"/>
            <a:ext cx="3927719" cy="3927719"/>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flipH="1">
            <a:off x="0" y="0"/>
            <a:ext cx="5111750" cy="7670801"/>
          </a:xfrm>
          <a:prstGeom prst="rect">
            <a:avLst/>
          </a:prstGeom>
          <a:noFill/>
          <a:ln w="9525">
            <a:noFill/>
            <a:miter lim="800000"/>
            <a:headEnd/>
            <a:tailEnd/>
          </a:ln>
          <a:effectLst/>
        </p:spPr>
      </p:pic>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t>we were held prisoners by the law, </a:t>
            </a:r>
            <a:r>
              <a:rPr lang="en-US" dirty="0">
                <a:solidFill>
                  <a:srgbClr val="FF0000"/>
                </a:solidFill>
                <a:effectLst>
                  <a:glow rad="127000">
                    <a:schemeClr val="bg1"/>
                  </a:glow>
                  <a:outerShdw blurRad="38100" dist="38100" dir="2700000" algn="tl">
                    <a:srgbClr val="000000">
                      <a:alpha val="43137"/>
                    </a:srgbClr>
                  </a:outerShdw>
                </a:effectLst>
              </a:rPr>
              <a:t>locked up </a:t>
            </a:r>
            <a:r>
              <a:rPr lang="en-US" dirty="0">
                <a:effectLst>
                  <a:glow rad="127000">
                    <a:schemeClr val="tx2">
                      <a:lumMod val="50000"/>
                    </a:schemeClr>
                  </a:glow>
                  <a:outerShdw blurRad="38100" dist="38100" dir="2700000" algn="tl">
                    <a:srgbClr val="000000">
                      <a:alpha val="43137"/>
                    </a:srgbClr>
                  </a:outerShdw>
                </a:effectLst>
              </a:rPr>
              <a:t>until faith should be revealed</a:t>
            </a:r>
            <a:r>
              <a:rPr lang="en-US" dirty="0"/>
              <a:t>. </a:t>
            </a:r>
            <a:r>
              <a:rPr lang="en-US" baseline="30000" dirty="0"/>
              <a:t>24</a:t>
            </a:r>
            <a:r>
              <a:rPr lang="en-US" dirty="0"/>
              <a:t> </a:t>
            </a:r>
            <a:r>
              <a:rPr lang="en-US" dirty="0">
                <a:effectLst>
                  <a:glow rad="127000">
                    <a:srgbClr val="FF0000">
                      <a:alpha val="0"/>
                    </a:srgbClr>
                  </a:glow>
                  <a:outerShdw blurRad="38100" dist="38100" dir="2700000" algn="tl">
                    <a:srgbClr val="000000">
                      <a:alpha val="43137"/>
                    </a:srgbClr>
                  </a:outerShdw>
                </a:effectLst>
              </a:rPr>
              <a:t>So the law  was put in charge </a:t>
            </a:r>
            <a:r>
              <a:rPr lang="en-US" dirty="0">
                <a:effectLst>
                  <a:glow rad="127000">
                    <a:srgbClr val="FF0000"/>
                  </a:glow>
                  <a:outerShdw blurRad="38100" dist="38100" dir="2700000" algn="tl">
                    <a:srgbClr val="000000">
                      <a:alpha val="43137"/>
                    </a:srgbClr>
                  </a:outerShdw>
                </a:effectLst>
              </a:rPr>
              <a:t>to lead us to Christ </a:t>
            </a:r>
            <a:r>
              <a:rPr lang="en-US" dirty="0">
                <a:effectLst>
                  <a:glow rad="127000">
                    <a:srgbClr val="FF0000">
                      <a:alpha val="0"/>
                    </a:srgbClr>
                  </a:glow>
                  <a:outerShdw blurRad="38100" dist="38100" dir="2700000" algn="tl">
                    <a:srgbClr val="000000">
                      <a:alpha val="43137"/>
                    </a:srgbClr>
                  </a:outerShdw>
                </a:effectLst>
              </a:rPr>
              <a:t>that we might be justified by faith</a:t>
            </a:r>
            <a:r>
              <a:rPr lang="en-US" dirty="0"/>
              <a:t>.</a:t>
            </a:r>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flipH="1">
            <a:off x="616657" y="1475642"/>
            <a:ext cx="2211271" cy="4770785"/>
          </a:xfrm>
          <a:prstGeom prst="rect">
            <a:avLst/>
          </a:prstGeom>
          <a:noFill/>
          <a:ln w="9525">
            <a:noFill/>
            <a:miter lim="800000"/>
            <a:headEnd/>
            <a:tailEnd/>
          </a:ln>
          <a:effectLst/>
        </p:spPr>
      </p:pic>
      <p:pic>
        <p:nvPicPr>
          <p:cNvPr id="5" name="Picture 4"/>
          <p:cNvPicPr>
            <a:picLocks noChangeAspect="1"/>
          </p:cNvPicPr>
          <p:nvPr/>
        </p:nvPicPr>
        <p:blipFill>
          <a:blip r:embed="rId7"/>
          <a:stretch>
            <a:fillRect/>
          </a:stretch>
        </p:blipFill>
        <p:spPr>
          <a:xfrm>
            <a:off x="464355" y="3553274"/>
            <a:ext cx="4025912" cy="2553017"/>
          </a:xfrm>
          <a:prstGeom prst="rect">
            <a:avLst/>
          </a:prstGeom>
        </p:spPr>
      </p:pic>
    </p:spTree>
    <p:extLst>
      <p:ext uri="{BB962C8B-B14F-4D97-AF65-F5344CB8AC3E}">
        <p14:creationId xmlns:p14="http://schemas.microsoft.com/office/powerpoint/2010/main" val="75895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Grace is Superior to the Law!</a:t>
            </a:r>
          </a:p>
        </p:txBody>
      </p:sp>
      <p:sp>
        <p:nvSpPr>
          <p:cNvPr id="3" name="Content Placeholder 2"/>
          <p:cNvSpPr>
            <a:spLocks noGrp="1"/>
          </p:cNvSpPr>
          <p:nvPr>
            <p:ph idx="1"/>
          </p:nvPr>
        </p:nvSpPr>
        <p:spPr>
          <a:xfrm>
            <a:off x="279400" y="3265714"/>
            <a:ext cx="11684000" cy="2860453"/>
          </a:xfrm>
        </p:spPr>
        <p:txBody>
          <a:bodyPr>
            <a:normAutofit/>
          </a:bodyPr>
          <a:lstStyle/>
          <a:p>
            <a:pPr algn="ctr"/>
            <a:r>
              <a:rPr lang="en-US" sz="9600" dirty="0"/>
              <a:t>But WHY? </a:t>
            </a:r>
          </a:p>
        </p:txBody>
      </p:sp>
    </p:spTree>
    <p:extLst>
      <p:ext uri="{BB962C8B-B14F-4D97-AF65-F5344CB8AC3E}">
        <p14:creationId xmlns:p14="http://schemas.microsoft.com/office/powerpoint/2010/main" val="3346632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11523" y="2074740"/>
            <a:ext cx="3927719" cy="3927719"/>
          </a:xfrm>
          <a:prstGeom prst="rect">
            <a:avLst/>
          </a:prstGeom>
        </p:spPr>
      </p:pic>
      <p:sp>
        <p:nvSpPr>
          <p:cNvPr id="4" name="Rectangle 3"/>
          <p:cNvSpPr/>
          <p:nvPr/>
        </p:nvSpPr>
        <p:spPr>
          <a:xfrm>
            <a:off x="8954219" y="5331125"/>
            <a:ext cx="1224951" cy="655607"/>
          </a:xfrm>
          <a:prstGeom prst="rect">
            <a:avLst/>
          </a:pr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srcRect/>
          <a:stretch>
            <a:fillRect/>
          </a:stretch>
        </p:blipFill>
        <p:spPr bwMode="auto">
          <a:xfrm flipH="1">
            <a:off x="0" y="0"/>
            <a:ext cx="5111750" cy="7670801"/>
          </a:xfrm>
          <a:prstGeom prst="rect">
            <a:avLst/>
          </a:prstGeom>
          <a:noFill/>
          <a:ln w="9525">
            <a:noFill/>
            <a:miter lim="800000"/>
            <a:headEnd/>
            <a:tailEnd/>
          </a:ln>
          <a:effectLst/>
        </p:spPr>
      </p:pic>
      <p:sp>
        <p:nvSpPr>
          <p:cNvPr id="2" name="Title 1"/>
          <p:cNvSpPr>
            <a:spLocks noGrp="1"/>
          </p:cNvSpPr>
          <p:nvPr>
            <p:ph type="title"/>
          </p:nvPr>
        </p:nvSpPr>
        <p:spPr>
          <a:xfrm>
            <a:off x="4502727" y="274637"/>
            <a:ext cx="7689273"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pPr marL="0" indent="0"/>
            <a:r>
              <a:rPr lang="en-US" baseline="30000" dirty="0"/>
              <a:t>23</a:t>
            </a:r>
            <a:r>
              <a:rPr lang="en-US" dirty="0"/>
              <a:t> </a:t>
            </a:r>
            <a:r>
              <a:rPr lang="en-US" sz="5400" dirty="0">
                <a:effectLst>
                  <a:glow rad="127000">
                    <a:schemeClr val="tx2">
                      <a:lumMod val="50000"/>
                    </a:schemeClr>
                  </a:glow>
                  <a:outerShdw blurRad="38100" dist="38100" dir="2700000" algn="tl">
                    <a:srgbClr val="000000">
                      <a:alpha val="43137"/>
                    </a:srgbClr>
                  </a:outerShdw>
                </a:effectLst>
              </a:rPr>
              <a:t>Before this faith came</a:t>
            </a:r>
            <a:r>
              <a:rPr lang="en-US" sz="5400" dirty="0"/>
              <a:t>,</a:t>
            </a:r>
            <a:br>
              <a:rPr lang="en-US" sz="5400" dirty="0"/>
            </a:br>
            <a:r>
              <a:rPr lang="en-US" dirty="0"/>
              <a:t>we were held prisoners by the law, </a:t>
            </a:r>
            <a:r>
              <a:rPr lang="en-US" dirty="0">
                <a:effectLst>
                  <a:glow rad="127000">
                    <a:schemeClr val="bg1">
                      <a:alpha val="0"/>
                    </a:schemeClr>
                  </a:glow>
                  <a:outerShdw blurRad="38100" dist="38100" dir="2700000" algn="tl">
                    <a:srgbClr val="000000">
                      <a:alpha val="43137"/>
                    </a:srgbClr>
                  </a:outerShdw>
                </a:effectLst>
              </a:rPr>
              <a:t>locked up </a:t>
            </a:r>
            <a:r>
              <a:rPr lang="en-US" dirty="0"/>
              <a:t>until faith should be revealed. </a:t>
            </a:r>
            <a:r>
              <a:rPr lang="en-US" baseline="30000" dirty="0"/>
              <a:t>24</a:t>
            </a:r>
            <a:r>
              <a:rPr lang="en-US" dirty="0"/>
              <a:t> </a:t>
            </a:r>
            <a:r>
              <a:rPr lang="en-US" dirty="0">
                <a:effectLst>
                  <a:glow rad="127000">
                    <a:srgbClr val="FF0000">
                      <a:alpha val="0"/>
                    </a:srgbClr>
                  </a:glow>
                  <a:outerShdw blurRad="38100" dist="38100" dir="2700000" algn="tl">
                    <a:srgbClr val="000000">
                      <a:alpha val="43137"/>
                    </a:srgbClr>
                  </a:outerShdw>
                </a:effectLst>
              </a:rPr>
              <a:t>So the law  was put in charge to lead us to Christ </a:t>
            </a:r>
            <a:r>
              <a:rPr lang="en-US" dirty="0">
                <a:effectLst>
                  <a:glow rad="127000">
                    <a:srgbClr val="FF0000"/>
                  </a:glow>
                  <a:outerShdw blurRad="38100" dist="38100" dir="2700000" algn="tl">
                    <a:srgbClr val="000000">
                      <a:alpha val="43137"/>
                    </a:srgbClr>
                  </a:outerShdw>
                </a:effectLst>
              </a:rPr>
              <a:t>that we might be justified by faith</a:t>
            </a:r>
            <a:r>
              <a:rPr lang="en-US" dirty="0"/>
              <a:t>.</a:t>
            </a:r>
            <a:endParaRPr lang="en-US" sz="60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flipH="1">
            <a:off x="616657" y="1475642"/>
            <a:ext cx="2211271" cy="4770785"/>
          </a:xfrm>
          <a:prstGeom prst="rect">
            <a:avLst/>
          </a:prstGeom>
          <a:noFill/>
          <a:ln w="9525">
            <a:noFill/>
            <a:miter lim="800000"/>
            <a:headEnd/>
            <a:tailEnd/>
          </a:ln>
          <a:effectLst/>
        </p:spPr>
      </p:pic>
      <p:pic>
        <p:nvPicPr>
          <p:cNvPr id="5" name="Picture 4"/>
          <p:cNvPicPr>
            <a:picLocks noChangeAspect="1"/>
          </p:cNvPicPr>
          <p:nvPr/>
        </p:nvPicPr>
        <p:blipFill>
          <a:blip r:embed="rId7"/>
          <a:stretch>
            <a:fillRect/>
          </a:stretch>
        </p:blipFill>
        <p:spPr>
          <a:xfrm>
            <a:off x="464355" y="3553274"/>
            <a:ext cx="4025912" cy="2553017"/>
          </a:xfrm>
          <a:prstGeom prst="rect">
            <a:avLst/>
          </a:prstGeom>
        </p:spPr>
      </p:pic>
    </p:spTree>
    <p:extLst>
      <p:ext uri="{BB962C8B-B14F-4D97-AF65-F5344CB8AC3E}">
        <p14:creationId xmlns:p14="http://schemas.microsoft.com/office/powerpoint/2010/main" val="1970975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276519" y="3983750"/>
            <a:ext cx="3927719" cy="3927719"/>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flipH="1">
            <a:off x="0" y="0"/>
            <a:ext cx="5111750" cy="7670801"/>
          </a:xfrm>
          <a:prstGeom prst="rect">
            <a:avLst/>
          </a:prstGeom>
          <a:noFill/>
          <a:ln w="9525">
            <a:noFill/>
            <a:miter lim="800000"/>
            <a:headEnd/>
            <a:tailEnd/>
          </a:ln>
          <a:effectLst/>
        </p:spPr>
      </p:pic>
      <p:sp>
        <p:nvSpPr>
          <p:cNvPr id="2" name="Title 1"/>
          <p:cNvSpPr>
            <a:spLocks noGrp="1"/>
          </p:cNvSpPr>
          <p:nvPr>
            <p:ph type="title"/>
          </p:nvPr>
        </p:nvSpPr>
        <p:spPr>
          <a:xfrm>
            <a:off x="4488872"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r>
              <a:rPr lang="en-US" baseline="30000" dirty="0"/>
              <a:t>25</a:t>
            </a:r>
            <a:r>
              <a:rPr lang="en-US" dirty="0"/>
              <a:t> </a:t>
            </a:r>
            <a:r>
              <a:rPr lang="en-US" sz="5400" dirty="0">
                <a:effectLst>
                  <a:glow rad="127000">
                    <a:srgbClr val="FF0000"/>
                  </a:glow>
                  <a:outerShdw blurRad="38100" dist="38100" dir="2700000" algn="tl">
                    <a:srgbClr val="000000">
                      <a:alpha val="43137"/>
                    </a:srgbClr>
                  </a:outerShdw>
                </a:effectLst>
              </a:rPr>
              <a:t>Now that faith has come</a:t>
            </a:r>
            <a:r>
              <a:rPr lang="en-US" sz="5400" dirty="0"/>
              <a:t>, </a:t>
            </a:r>
            <a:br>
              <a:rPr lang="en-US" sz="5400" dirty="0"/>
            </a:br>
            <a:r>
              <a:rPr lang="en-US" dirty="0"/>
              <a:t>we are no longer under the supervision of the law.</a:t>
            </a:r>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flipH="1">
            <a:off x="616657" y="1475642"/>
            <a:ext cx="2211271" cy="4770785"/>
          </a:xfrm>
          <a:prstGeom prst="rect">
            <a:avLst/>
          </a:prstGeom>
          <a:noFill/>
          <a:ln w="9525">
            <a:noFill/>
            <a:miter lim="800000"/>
            <a:headEnd/>
            <a:tailEnd/>
          </a:ln>
          <a:effectLst/>
        </p:spPr>
      </p:pic>
      <p:pic>
        <p:nvPicPr>
          <p:cNvPr id="5" name="Picture 4"/>
          <p:cNvPicPr>
            <a:picLocks noChangeAspect="1"/>
          </p:cNvPicPr>
          <p:nvPr/>
        </p:nvPicPr>
        <p:blipFill>
          <a:blip r:embed="rId7"/>
          <a:stretch>
            <a:fillRect/>
          </a:stretch>
        </p:blipFill>
        <p:spPr>
          <a:xfrm>
            <a:off x="464355" y="3553274"/>
            <a:ext cx="4025912" cy="2553017"/>
          </a:xfrm>
          <a:prstGeom prst="rect">
            <a:avLst/>
          </a:prstGeom>
        </p:spPr>
      </p:pic>
    </p:spTree>
    <p:extLst>
      <p:ext uri="{BB962C8B-B14F-4D97-AF65-F5344CB8AC3E}">
        <p14:creationId xmlns:p14="http://schemas.microsoft.com/office/powerpoint/2010/main" val="1850191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flipH="1">
            <a:off x="0" y="0"/>
            <a:ext cx="5111750" cy="7670801"/>
          </a:xfrm>
          <a:prstGeom prst="rect">
            <a:avLst/>
          </a:prstGeom>
          <a:noFill/>
          <a:ln w="9525">
            <a:noFill/>
            <a:miter lim="800000"/>
            <a:headEnd/>
            <a:tailEnd/>
          </a:ln>
          <a:effectLst/>
        </p:spPr>
      </p:pic>
      <p:sp>
        <p:nvSpPr>
          <p:cNvPr id="2" name="Title 1"/>
          <p:cNvSpPr>
            <a:spLocks noGrp="1"/>
          </p:cNvSpPr>
          <p:nvPr>
            <p:ph type="title"/>
          </p:nvPr>
        </p:nvSpPr>
        <p:spPr>
          <a:xfrm>
            <a:off x="4488873"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r>
              <a:rPr lang="en-US" baseline="30000" dirty="0"/>
              <a:t>25</a:t>
            </a:r>
            <a:r>
              <a:rPr lang="en-US" dirty="0"/>
              <a:t> </a:t>
            </a:r>
            <a:r>
              <a:rPr lang="en-US" sz="5400" dirty="0">
                <a:effectLst>
                  <a:glow rad="127000">
                    <a:schemeClr val="tx2">
                      <a:lumMod val="50000"/>
                    </a:schemeClr>
                  </a:glow>
                  <a:outerShdw blurRad="38100" dist="38100" dir="2700000" algn="tl">
                    <a:srgbClr val="000000">
                      <a:alpha val="43137"/>
                    </a:srgbClr>
                  </a:outerShdw>
                </a:effectLst>
              </a:rPr>
              <a:t>Now that faith has come</a:t>
            </a:r>
            <a:r>
              <a:rPr lang="en-US" sz="5400" dirty="0"/>
              <a:t>, </a:t>
            </a:r>
            <a:br>
              <a:rPr lang="en-US" sz="5400" dirty="0"/>
            </a:br>
            <a:r>
              <a:rPr lang="en-US" dirty="0">
                <a:effectLst>
                  <a:glow rad="127000">
                    <a:srgbClr val="FF0000"/>
                  </a:glow>
                  <a:outerShdw blurRad="38100" dist="38100" dir="2700000" algn="tl">
                    <a:srgbClr val="000000">
                      <a:alpha val="43137"/>
                    </a:srgbClr>
                  </a:outerShdw>
                </a:effectLst>
              </a:rPr>
              <a:t>we are no longer under the supervision of the law</a:t>
            </a:r>
            <a:r>
              <a:rPr lang="en-US" dirty="0"/>
              <a:t>.</a:t>
            </a:r>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4"/>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5" cstate="print"/>
          <a:srcRect/>
          <a:stretch>
            <a:fillRect/>
          </a:stretch>
        </p:blipFill>
        <p:spPr bwMode="auto">
          <a:xfrm flipH="1">
            <a:off x="616657" y="1475642"/>
            <a:ext cx="2211271" cy="4770785"/>
          </a:xfrm>
          <a:prstGeom prst="rect">
            <a:avLst/>
          </a:prstGeom>
          <a:noFill/>
          <a:ln w="9525">
            <a:noFill/>
            <a:miter lim="800000"/>
            <a:headEnd/>
            <a:tailEnd/>
          </a:ln>
          <a:effectLst/>
        </p:spPr>
      </p:pic>
      <p:pic>
        <p:nvPicPr>
          <p:cNvPr id="5" name="Picture 4"/>
          <p:cNvPicPr>
            <a:picLocks noChangeAspect="1"/>
          </p:cNvPicPr>
          <p:nvPr/>
        </p:nvPicPr>
        <p:blipFill>
          <a:blip r:embed="rId6"/>
          <a:stretch>
            <a:fillRect/>
          </a:stretch>
        </p:blipFill>
        <p:spPr>
          <a:xfrm>
            <a:off x="464355" y="3553274"/>
            <a:ext cx="4025912" cy="2553017"/>
          </a:xfrm>
          <a:prstGeom prst="rect">
            <a:avLst/>
          </a:prstGeom>
        </p:spPr>
      </p:pic>
      <p:pic>
        <p:nvPicPr>
          <p:cNvPr id="11" name="Picture 10"/>
          <p:cNvPicPr>
            <a:picLocks noChangeAspect="1"/>
          </p:cNvPicPr>
          <p:nvPr/>
        </p:nvPicPr>
        <p:blipFill>
          <a:blip r:embed="rId7"/>
          <a:stretch>
            <a:fillRect/>
          </a:stretch>
        </p:blipFill>
        <p:spPr>
          <a:xfrm>
            <a:off x="4276519" y="3983750"/>
            <a:ext cx="3927719" cy="3927719"/>
          </a:xfrm>
          <a:prstGeom prst="rect">
            <a:avLst/>
          </a:prstGeom>
        </p:spPr>
      </p:pic>
    </p:spTree>
    <p:extLst>
      <p:ext uri="{BB962C8B-B14F-4D97-AF65-F5344CB8AC3E}">
        <p14:creationId xmlns:p14="http://schemas.microsoft.com/office/powerpoint/2010/main" val="340519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276519" y="3983750"/>
            <a:ext cx="3927719" cy="3927719"/>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flipH="1">
            <a:off x="0" y="0"/>
            <a:ext cx="5111750" cy="7670801"/>
          </a:xfrm>
          <a:prstGeom prst="rect">
            <a:avLst/>
          </a:prstGeom>
          <a:noFill/>
          <a:ln w="9525">
            <a:noFill/>
            <a:miter lim="800000"/>
            <a:headEnd/>
            <a:tailEnd/>
          </a:ln>
          <a:effectLst/>
        </p:spPr>
      </p:pic>
      <p:sp>
        <p:nvSpPr>
          <p:cNvPr id="2" name="Title 1"/>
          <p:cNvSpPr>
            <a:spLocks noGrp="1"/>
          </p:cNvSpPr>
          <p:nvPr>
            <p:ph type="title"/>
          </p:nvPr>
        </p:nvSpPr>
        <p:spPr>
          <a:xfrm>
            <a:off x="4488873" y="274637"/>
            <a:ext cx="7703127" cy="1143000"/>
          </a:xfrm>
        </p:spPr>
        <p:txBody>
          <a:bodyPr/>
          <a:lstStyle/>
          <a:p>
            <a:r>
              <a:rPr lang="en-US" dirty="0">
                <a:effectLst/>
              </a:rPr>
              <a:t>For the “</a:t>
            </a:r>
            <a:r>
              <a:rPr lang="en-US" u="sng" dirty="0">
                <a:effectLst/>
              </a:rPr>
              <a:t>Scriptures</a:t>
            </a:r>
            <a:r>
              <a:rPr lang="en-US" dirty="0">
                <a:effectLst/>
              </a:rPr>
              <a:t>” Sake </a:t>
            </a:r>
            <a:r>
              <a:rPr lang="en-US" sz="4800" dirty="0">
                <a:effectLst/>
              </a:rPr>
              <a:t>3:22-25</a:t>
            </a:r>
            <a:endParaRPr lang="en-US" dirty="0"/>
          </a:p>
        </p:txBody>
      </p:sp>
      <p:sp>
        <p:nvSpPr>
          <p:cNvPr id="3" name="Content Placeholder 2"/>
          <p:cNvSpPr>
            <a:spLocks noGrp="1"/>
          </p:cNvSpPr>
          <p:nvPr>
            <p:ph idx="1"/>
          </p:nvPr>
        </p:nvSpPr>
        <p:spPr>
          <a:xfrm>
            <a:off x="4859020" y="2003898"/>
            <a:ext cx="7332980" cy="7217923"/>
          </a:xfrm>
        </p:spPr>
        <p:txBody>
          <a:bodyPr/>
          <a:lstStyle/>
          <a:p>
            <a:r>
              <a:rPr lang="en-US" baseline="30000" dirty="0"/>
              <a:t>22</a:t>
            </a:r>
            <a:r>
              <a:rPr lang="en-US" dirty="0"/>
              <a:t> But the Scripture declares that the </a:t>
            </a:r>
            <a:r>
              <a:rPr lang="en-US" dirty="0">
                <a:effectLst>
                  <a:glow rad="127000">
                    <a:schemeClr val="accent1">
                      <a:alpha val="0"/>
                    </a:schemeClr>
                  </a:glow>
                  <a:outerShdw blurRad="38100" dist="38100" dir="2700000" algn="tl">
                    <a:srgbClr val="000000">
                      <a:alpha val="43137"/>
                    </a:srgbClr>
                  </a:outerShdw>
                </a:effectLst>
              </a:rPr>
              <a:t>whole world is a prisoner of sin,</a:t>
            </a:r>
            <a:r>
              <a:rPr lang="en-US" dirty="0"/>
              <a:t> </a:t>
            </a:r>
            <a:r>
              <a:rPr lang="en-US" dirty="0">
                <a:effectLst>
                  <a:glow rad="127000">
                    <a:srgbClr val="FF0000"/>
                  </a:glow>
                  <a:outerShdw blurRad="38100" dist="38100" dir="2700000" algn="tl">
                    <a:srgbClr val="000000">
                      <a:alpha val="43137"/>
                    </a:srgbClr>
                  </a:outerShdw>
                </a:effectLst>
              </a:rPr>
              <a:t>so that what was promised, 		being given through faith 		      in Jesus Christ, might 			   be given to those 				who believe. </a:t>
            </a:r>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3" name="Picture 12"/>
          <p:cNvPicPr>
            <a:picLocks noChangeAspect="1"/>
          </p:cNvPicPr>
          <p:nvPr/>
        </p:nvPicPr>
        <p:blipFill>
          <a:blip r:embed="rId5"/>
          <a:stretch>
            <a:fillRect/>
          </a:stretch>
        </p:blipFill>
        <p:spPr>
          <a:xfrm>
            <a:off x="870334" y="0"/>
            <a:ext cx="3363109" cy="1417661"/>
          </a:xfrm>
          <a:prstGeom prst="rect">
            <a:avLst/>
          </a:prstGeom>
        </p:spPr>
      </p:pic>
      <p:pic>
        <p:nvPicPr>
          <p:cNvPr id="9" name="Picture 3"/>
          <p:cNvPicPr>
            <a:picLocks noChangeAspect="1" noChangeArrowheads="1"/>
          </p:cNvPicPr>
          <p:nvPr/>
        </p:nvPicPr>
        <p:blipFill>
          <a:blip r:embed="rId6" cstate="print"/>
          <a:srcRect/>
          <a:stretch>
            <a:fillRect/>
          </a:stretch>
        </p:blipFill>
        <p:spPr bwMode="auto">
          <a:xfrm flipH="1">
            <a:off x="616657" y="1475642"/>
            <a:ext cx="2211271" cy="4770785"/>
          </a:xfrm>
          <a:prstGeom prst="rect">
            <a:avLst/>
          </a:prstGeom>
          <a:noFill/>
          <a:ln w="9525">
            <a:noFill/>
            <a:miter lim="800000"/>
            <a:headEnd/>
            <a:tailEnd/>
          </a:ln>
          <a:effectLst/>
        </p:spPr>
      </p:pic>
      <p:pic>
        <p:nvPicPr>
          <p:cNvPr id="5" name="Picture 4"/>
          <p:cNvPicPr>
            <a:picLocks noChangeAspect="1"/>
          </p:cNvPicPr>
          <p:nvPr/>
        </p:nvPicPr>
        <p:blipFill>
          <a:blip r:embed="rId7"/>
          <a:stretch>
            <a:fillRect/>
          </a:stretch>
        </p:blipFill>
        <p:spPr>
          <a:xfrm>
            <a:off x="464355" y="3553274"/>
            <a:ext cx="4025912" cy="2553017"/>
          </a:xfrm>
          <a:prstGeom prst="rect">
            <a:avLst/>
          </a:prstGeom>
        </p:spPr>
      </p:pic>
    </p:spTree>
    <p:extLst>
      <p:ext uri="{BB962C8B-B14F-4D97-AF65-F5344CB8AC3E}">
        <p14:creationId xmlns:p14="http://schemas.microsoft.com/office/powerpoint/2010/main" val="3267065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6"/>
            <a:ext cx="12090400" cy="5211764"/>
          </a:xfrm>
        </p:spPr>
        <p:txBody>
          <a:bodyPr/>
          <a:lstStyle/>
          <a:p>
            <a:r>
              <a:rPr lang="en-US" dirty="0"/>
              <a:t>Why is Grace Superior to the Law?</a:t>
            </a:r>
            <a:br>
              <a:rPr lang="en-US" dirty="0"/>
            </a:br>
            <a:br>
              <a:rPr lang="en-US" dirty="0"/>
            </a:br>
            <a:r>
              <a:rPr lang="en-US" dirty="0"/>
              <a:t>For the “Covenant” Sake</a:t>
            </a:r>
            <a:br>
              <a:rPr lang="en-US" dirty="0"/>
            </a:br>
            <a:r>
              <a:rPr lang="en-US" dirty="0"/>
              <a:t>For the “Addition” Sake </a:t>
            </a:r>
            <a:br>
              <a:rPr lang="en-US" dirty="0"/>
            </a:br>
            <a:r>
              <a:rPr lang="en-US" dirty="0"/>
              <a:t>For the “Hypothetical” Sake </a:t>
            </a:r>
            <a:br>
              <a:rPr lang="en-US" dirty="0"/>
            </a:br>
            <a:r>
              <a:rPr lang="en-US" dirty="0"/>
              <a:t>For the “Scriptures” Sake</a:t>
            </a:r>
          </a:p>
        </p:txBody>
      </p:sp>
      <p:sp>
        <p:nvSpPr>
          <p:cNvPr id="4" name="Content Placeholder 3"/>
          <p:cNvSpPr>
            <a:spLocks noGrp="1"/>
          </p:cNvSpPr>
          <p:nvPr>
            <p:ph idx="1"/>
          </p:nvPr>
        </p:nvSpPr>
        <p:spPr>
          <a:xfrm>
            <a:off x="7719170" y="5457383"/>
            <a:ext cx="4793673" cy="1400617"/>
          </a:xfrm>
        </p:spPr>
        <p:txBody>
          <a:bodyPr>
            <a:normAutofit/>
          </a:bodyPr>
          <a:lstStyle/>
          <a:p>
            <a:r>
              <a:rPr lang="en-US" sz="6600" dirty="0"/>
              <a:t>AND ...</a:t>
            </a:r>
          </a:p>
        </p:txBody>
      </p:sp>
    </p:spTree>
    <p:extLst>
      <p:ext uri="{BB962C8B-B14F-4D97-AF65-F5344CB8AC3E}">
        <p14:creationId xmlns:p14="http://schemas.microsoft.com/office/powerpoint/2010/main" val="4206514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For “</a:t>
            </a:r>
            <a:r>
              <a:rPr lang="en-US" u="sng" dirty="0">
                <a:effectLst>
                  <a:glow rad="127000">
                    <a:srgbClr val="FF0000"/>
                  </a:glow>
                </a:effectLst>
              </a:rPr>
              <a:t>Realit</a:t>
            </a:r>
            <a:r>
              <a:rPr lang="en-US" dirty="0">
                <a:effectLst>
                  <a:glow rad="127000">
                    <a:srgbClr val="FF0000"/>
                  </a:glow>
                </a:effectLst>
              </a:rPr>
              <a:t>y</a:t>
            </a:r>
            <a:r>
              <a:rPr lang="en-US" dirty="0">
                <a:effectLst/>
              </a:rPr>
              <a:t>” Sake </a:t>
            </a:r>
            <a:r>
              <a:rPr lang="en-US" sz="4800" dirty="0">
                <a:effectLst/>
              </a:rPr>
              <a:t>3:26-29</a:t>
            </a:r>
            <a:endParaRPr lang="en-US" sz="4800" dirty="0"/>
          </a:p>
        </p:txBody>
      </p:sp>
    </p:spTree>
    <p:extLst>
      <p:ext uri="{BB962C8B-B14F-4D97-AF65-F5344CB8AC3E}">
        <p14:creationId xmlns:p14="http://schemas.microsoft.com/office/powerpoint/2010/main" val="2609333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6848" y="4971020"/>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SONS</a:t>
            </a:r>
            <a:r>
              <a:rPr lang="en-US" dirty="0">
                <a:effectLst/>
              </a:rPr>
              <a:t>! </a:t>
            </a:r>
            <a:r>
              <a:rPr lang="en-US" sz="4800" dirty="0">
                <a:effectLst/>
              </a:rPr>
              <a:t>3:26</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3" name="Content Placeholder 2"/>
          <p:cNvSpPr>
            <a:spLocks noGrp="1"/>
          </p:cNvSpPr>
          <p:nvPr>
            <p:ph idx="1"/>
          </p:nvPr>
        </p:nvSpPr>
        <p:spPr/>
        <p:txBody>
          <a:bodyPr/>
          <a:lstStyle/>
          <a:p>
            <a:r>
              <a:rPr lang="en-US" baseline="30000" dirty="0"/>
              <a:t>26</a:t>
            </a:r>
            <a:r>
              <a:rPr lang="en-US" dirty="0"/>
              <a:t> </a:t>
            </a:r>
            <a:r>
              <a:rPr lang="en-US" sz="5400" dirty="0">
                <a:effectLst>
                  <a:glow rad="127000">
                    <a:srgbClr val="FF0000"/>
                  </a:glow>
                  <a:outerShdw blurRad="38100" dist="38100" dir="2700000" algn="tl">
                    <a:srgbClr val="000000">
                      <a:alpha val="43137"/>
                    </a:srgbClr>
                  </a:outerShdw>
                </a:effectLst>
              </a:rPr>
              <a:t>You are all sons of God </a:t>
            </a:r>
            <a:r>
              <a:rPr lang="en-US" dirty="0"/>
              <a:t>through faith in Christ Jesus,</a:t>
            </a:r>
          </a:p>
        </p:txBody>
      </p:sp>
    </p:spTree>
    <p:extLst>
      <p:ext uri="{BB962C8B-B14F-4D97-AF65-F5344CB8AC3E}">
        <p14:creationId xmlns:p14="http://schemas.microsoft.com/office/powerpoint/2010/main" val="1690865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6848" y="4971020"/>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SONS</a:t>
            </a:r>
            <a:r>
              <a:rPr lang="en-US" dirty="0">
                <a:effectLst/>
              </a:rPr>
              <a:t>! </a:t>
            </a:r>
            <a:r>
              <a:rPr lang="en-US" sz="4800" dirty="0">
                <a:effectLst/>
              </a:rPr>
              <a:t>3:26</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4"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4010475"/>
            <a:ext cx="4025912" cy="2553017"/>
          </a:xfrm>
          <a:prstGeom prst="rect">
            <a:avLst/>
          </a:prstGeom>
        </p:spPr>
      </p:pic>
      <p:sp>
        <p:nvSpPr>
          <p:cNvPr id="3" name="Content Placeholder 2"/>
          <p:cNvSpPr>
            <a:spLocks noGrp="1"/>
          </p:cNvSpPr>
          <p:nvPr>
            <p:ph idx="1"/>
          </p:nvPr>
        </p:nvSpPr>
        <p:spPr/>
        <p:txBody>
          <a:bodyPr/>
          <a:lstStyle/>
          <a:p>
            <a:r>
              <a:rPr lang="en-US" baseline="30000" dirty="0"/>
              <a:t>26</a:t>
            </a:r>
            <a:r>
              <a:rPr lang="en-US" dirty="0"/>
              <a:t> </a:t>
            </a:r>
            <a:r>
              <a:rPr lang="en-US" sz="5400" dirty="0">
                <a:effectLst>
                  <a:glow rad="127000">
                    <a:srgbClr val="FF0000">
                      <a:alpha val="0"/>
                    </a:srgbClr>
                  </a:glow>
                  <a:outerShdw blurRad="38100" dist="38100" dir="2700000" algn="tl">
                    <a:srgbClr val="000000">
                      <a:alpha val="43137"/>
                    </a:srgbClr>
                  </a:outerShdw>
                </a:effectLst>
              </a:rPr>
              <a:t>You are all sons of God </a:t>
            </a:r>
            <a:r>
              <a:rPr lang="en-US" dirty="0">
                <a:effectLst>
                  <a:glow rad="127000">
                    <a:srgbClr val="FF0000"/>
                  </a:glow>
                  <a:outerShdw blurRad="38100" dist="38100" dir="2700000" algn="tl">
                    <a:srgbClr val="000000">
                      <a:alpha val="43137"/>
                    </a:srgbClr>
                  </a:outerShdw>
                </a:effectLst>
              </a:rPr>
              <a:t>through faith in Christ Jesus,</a:t>
            </a:r>
          </a:p>
        </p:txBody>
      </p:sp>
    </p:spTree>
    <p:extLst>
      <p:ext uri="{BB962C8B-B14F-4D97-AF65-F5344CB8AC3E}">
        <p14:creationId xmlns:p14="http://schemas.microsoft.com/office/powerpoint/2010/main" val="1955405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6848" y="4971020"/>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4"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0" name="Picture 2"/>
          <p:cNvPicPr>
            <a:picLocks noChangeAspect="1" noChangeArrowheads="1"/>
          </p:cNvPicPr>
          <p:nvPr/>
        </p:nvPicPr>
        <p:blipFill>
          <a:blip r:embed="rId6"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3286721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96775" y="4527674"/>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4"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0" name="Picture 2"/>
          <p:cNvPicPr>
            <a:picLocks noChangeAspect="1" noChangeArrowheads="1"/>
          </p:cNvPicPr>
          <p:nvPr/>
        </p:nvPicPr>
        <p:blipFill>
          <a:blip r:embed="rId6"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323965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24234" b="34328"/>
          <a:stretch>
            <a:fillRect/>
          </a:stretch>
        </p:blipFill>
        <p:spPr bwMode="auto">
          <a:xfrm flipH="1">
            <a:off x="0" y="1202180"/>
            <a:ext cx="5004797" cy="56558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For the “</a:t>
            </a:r>
            <a:r>
              <a:rPr lang="en-US" u="sng" dirty="0">
                <a:effectLst>
                  <a:glow rad="127000">
                    <a:srgbClr val="FF0000"/>
                  </a:glow>
                  <a:outerShdw blurRad="38100" dist="38100" dir="2700000" algn="tl">
                    <a:srgbClr val="000000">
                      <a:alpha val="43137"/>
                    </a:srgbClr>
                  </a:outerShdw>
                </a:effectLst>
              </a:rPr>
              <a:t>Covenant</a:t>
            </a:r>
            <a:r>
              <a:rPr lang="en-US" dirty="0"/>
              <a:t>” Sake </a:t>
            </a:r>
            <a:r>
              <a:rPr lang="en-US" sz="4800" dirty="0"/>
              <a:t>3:</a:t>
            </a:r>
            <a:r>
              <a:rPr lang="en-US" sz="4800" dirty="0">
                <a:effectLst/>
              </a:rPr>
              <a:t>15-18 </a:t>
            </a:r>
            <a:endParaRPr lang="en-US" sz="4800" dirty="0"/>
          </a:p>
        </p:txBody>
      </p:sp>
      <p:sp>
        <p:nvSpPr>
          <p:cNvPr id="3" name="Content Placeholder 2"/>
          <p:cNvSpPr>
            <a:spLocks noGrp="1"/>
          </p:cNvSpPr>
          <p:nvPr>
            <p:ph idx="1"/>
          </p:nvPr>
        </p:nvSpPr>
        <p:spPr>
          <a:xfrm>
            <a:off x="3252650" y="1793174"/>
            <a:ext cx="8710749" cy="4332993"/>
          </a:xfrm>
        </p:spPr>
        <p:txBody>
          <a:bodyPr/>
          <a:lstStyle/>
          <a:p>
            <a:pPr marL="0" indent="0"/>
            <a:r>
              <a:rPr lang="en-US" baseline="30000" dirty="0"/>
              <a:t>15</a:t>
            </a:r>
            <a:r>
              <a:rPr lang="en-US" dirty="0"/>
              <a:t> Brothers, let me take an example from everyday life. Just as </a:t>
            </a:r>
            <a:r>
              <a:rPr lang="en-US" dirty="0">
                <a:effectLst>
                  <a:glow rad="127000">
                    <a:srgbClr val="FF0000">
                      <a:alpha val="0"/>
                    </a:srgbClr>
                  </a:glow>
                  <a:outerShdw blurRad="38100" dist="38100" dir="2700000" algn="tl">
                    <a:srgbClr val="000000">
                      <a:alpha val="43137"/>
                    </a:srgbClr>
                  </a:outerShdw>
                </a:effectLst>
              </a:rPr>
              <a:t>no one can set aside or add to</a:t>
            </a:r>
            <a:r>
              <a:rPr lang="en-US" dirty="0">
                <a:effectLst>
                  <a:glow rad="127000">
                    <a:srgbClr val="FF0000"/>
                  </a:glow>
                  <a:outerShdw blurRad="38100" dist="38100" dir="2700000" algn="tl">
                    <a:srgbClr val="000000">
                      <a:alpha val="43137"/>
                    </a:srgbClr>
                  </a:outerShdw>
                </a:effectLst>
              </a:rPr>
              <a:t> </a:t>
            </a:r>
            <a:r>
              <a:rPr lang="en-US" dirty="0"/>
              <a:t>a human </a:t>
            </a:r>
            <a:r>
              <a:rPr lang="en-US" dirty="0">
                <a:effectLst>
                  <a:glow rad="127000">
                    <a:srgbClr val="FF0000"/>
                  </a:glow>
                  <a:outerShdw blurRad="38100" dist="38100" dir="2700000" algn="tl">
                    <a:srgbClr val="000000">
                      <a:alpha val="43137"/>
                    </a:srgbClr>
                  </a:outerShdw>
                </a:effectLst>
              </a:rPr>
              <a:t>covenant</a:t>
            </a:r>
            <a:r>
              <a:rPr lang="en-US" dirty="0"/>
              <a:t> that has been duly established, so it is in this case.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5914739" y="4292147"/>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229287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7272484" y="3987347"/>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1921306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8602521" y="3821093"/>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2225837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9350666" y="3654838"/>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glow>
                  <a:outerShdw blurRad="38100" dist="38100" dir="2700000" algn="tl">
                    <a:srgbClr val="000000">
                      <a:alpha val="43137"/>
                    </a:srgbClr>
                  </a:outerShdw>
                </a:effectLst>
              </a:rPr>
              <a:t>you who were baptized into Christ </a:t>
            </a:r>
            <a:r>
              <a:rPr lang="en-US" dirty="0"/>
              <a:t>have clothed yourselves with Christ.</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1275923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10528302" y="3405456"/>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BAPTIZED</a:t>
            </a:r>
            <a:r>
              <a:rPr lang="en-US" dirty="0">
                <a:effectLst/>
              </a:rPr>
              <a:t>! </a:t>
            </a:r>
            <a:r>
              <a:rPr lang="en-US" sz="4800" dirty="0">
                <a:effectLst/>
              </a:rPr>
              <a:t>3:27</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pPr marL="0" indent="0"/>
            <a:r>
              <a:rPr lang="en-US" baseline="30000" dirty="0"/>
              <a:t>27</a:t>
            </a:r>
            <a:r>
              <a:rPr lang="en-US" dirty="0"/>
              <a:t> for all of </a:t>
            </a:r>
            <a:r>
              <a:rPr lang="en-US" dirty="0">
                <a:effectLst>
                  <a:glow rad="127000">
                    <a:srgbClr val="FF0000">
                      <a:alpha val="0"/>
                    </a:srgbClr>
                  </a:glow>
                  <a:outerShdw blurRad="38100" dist="38100" dir="2700000" algn="tl">
                    <a:srgbClr val="000000">
                      <a:alpha val="43137"/>
                    </a:srgbClr>
                  </a:outerShdw>
                </a:effectLst>
              </a:rPr>
              <a:t>you who were baptized into Christ </a:t>
            </a:r>
            <a:r>
              <a:rPr lang="en-US" dirty="0"/>
              <a:t>have </a:t>
            </a:r>
            <a:r>
              <a:rPr lang="en-US" dirty="0">
                <a:effectLst>
                  <a:glow rad="127000">
                    <a:srgbClr val="FF0000"/>
                  </a:glow>
                  <a:outerShdw blurRad="38100" dist="38100" dir="2700000" algn="tl">
                    <a:srgbClr val="000000">
                      <a:alpha val="43137"/>
                    </a:srgbClr>
                  </a:outerShdw>
                </a:effectLst>
              </a:rPr>
              <a:t>clothed yourselves with Christ</a:t>
            </a:r>
            <a:r>
              <a:rPr lang="en-US" dirty="0"/>
              <a:t>.</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2939544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r="8076"/>
          <a:stretch>
            <a:fillRect/>
          </a:stretch>
        </p:blipFill>
        <p:spPr bwMode="auto">
          <a:xfrm>
            <a:off x="7094008" y="2263543"/>
            <a:ext cx="5097992" cy="4988868"/>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10528302" y="3405456"/>
            <a:ext cx="2994886" cy="1571088"/>
          </a:xfrm>
          <a:prstGeom prst="rect">
            <a:avLst/>
          </a:prstGeom>
        </p:spPr>
      </p:pic>
      <p:sp>
        <p:nvSpPr>
          <p:cNvPr id="2" name="Title 1"/>
          <p:cNvSpPr>
            <a:spLocks noGrp="1"/>
          </p:cNvSpPr>
          <p:nvPr>
            <p:ph type="title"/>
          </p:nvPr>
        </p:nvSpPr>
        <p:spPr/>
        <p:txBody>
          <a:bodyPr/>
          <a:lstStyle/>
          <a:p>
            <a:r>
              <a:rPr lang="en-US" dirty="0">
                <a:effectLst/>
              </a:rPr>
              <a:t>You are </a:t>
            </a:r>
            <a:r>
              <a:rPr lang="en-US" u="sng" dirty="0">
                <a:effectLst>
                  <a:glow rad="127000">
                    <a:srgbClr val="FF0000"/>
                  </a:glow>
                </a:effectLst>
              </a:rPr>
              <a:t>ONE</a:t>
            </a:r>
            <a:r>
              <a:rPr lang="en-US" dirty="0">
                <a:effectLst/>
              </a:rPr>
              <a:t>! </a:t>
            </a:r>
            <a:r>
              <a:rPr lang="en-US" sz="4800" dirty="0">
                <a:effectLst/>
              </a:rPr>
              <a:t>3:28</a:t>
            </a:r>
            <a:endParaRPr lang="en-US" sz="4800" dirty="0"/>
          </a:p>
        </p:txBody>
      </p:sp>
      <p:sp>
        <p:nvSpPr>
          <p:cNvPr id="7" name="Content Placeholder 2"/>
          <p:cNvSpPr txBox="1">
            <a:spLocks/>
          </p:cNvSpPr>
          <p:nvPr/>
        </p:nvSpPr>
        <p:spPr>
          <a:xfrm>
            <a:off x="1098369" y="3660141"/>
            <a:ext cx="8120743" cy="2940279"/>
          </a:xfrm>
          <a:prstGeom prst="rect">
            <a:avLst/>
          </a:prstGeom>
        </p:spPr>
        <p:txBody>
          <a:bodyPr vert="horz" lIns="91436" tIns="45719" rIns="91436" bIns="45719" rtlCol="0">
            <a:noAutofit/>
          </a:bodyPr>
          <a:lstStyle/>
          <a:p>
            <a:pPr>
              <a:lnSpc>
                <a:spcPts val="3800"/>
              </a:lnSpc>
              <a:spcBef>
                <a:spcPct val="20000"/>
              </a:spcBef>
            </a:pP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9" name="Picture 3"/>
          <p:cNvPicPr>
            <a:picLocks noChangeAspect="1" noChangeArrowheads="1"/>
          </p:cNvPicPr>
          <p:nvPr/>
        </p:nvPicPr>
        <p:blipFill>
          <a:blip r:embed="rId5" cstate="print"/>
          <a:srcRect/>
          <a:stretch>
            <a:fillRect/>
          </a:stretch>
        </p:blipFill>
        <p:spPr bwMode="auto">
          <a:xfrm flipH="1">
            <a:off x="159457" y="2087215"/>
            <a:ext cx="2211271" cy="4770785"/>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4010475"/>
            <a:ext cx="4025912" cy="2553017"/>
          </a:xfrm>
          <a:prstGeom prst="rect">
            <a:avLst/>
          </a:prstGeom>
        </p:spPr>
      </p:pic>
      <p:sp>
        <p:nvSpPr>
          <p:cNvPr id="3" name="Content Placeholder 2"/>
          <p:cNvSpPr>
            <a:spLocks noGrp="1"/>
          </p:cNvSpPr>
          <p:nvPr>
            <p:ph idx="1"/>
          </p:nvPr>
        </p:nvSpPr>
        <p:spPr>
          <a:xfrm>
            <a:off x="279400" y="1537856"/>
            <a:ext cx="11684000" cy="4588312"/>
          </a:xfrm>
        </p:spPr>
        <p:txBody>
          <a:bodyPr/>
          <a:lstStyle/>
          <a:p>
            <a:r>
              <a:rPr lang="en-US" baseline="30000" dirty="0"/>
              <a:t>28</a:t>
            </a:r>
            <a:r>
              <a:rPr lang="en-US" dirty="0"/>
              <a:t> There is neither Jew nor Greek, slave nor free, male nor female, for </a:t>
            </a:r>
            <a:r>
              <a:rPr lang="en-US" dirty="0">
                <a:effectLst>
                  <a:glow rad="127000">
                    <a:srgbClr val="FF0000"/>
                  </a:glow>
                  <a:outerShdw blurRad="38100" dist="38100" dir="2700000" algn="tl">
                    <a:srgbClr val="000000">
                      <a:alpha val="43137"/>
                    </a:srgbClr>
                  </a:outerShdw>
                </a:effectLst>
              </a:rPr>
              <a:t>you are all one </a:t>
            </a:r>
            <a:r>
              <a:rPr lang="en-US" dirty="0"/>
              <a:t>in Christ Jesus.</a:t>
            </a:r>
          </a:p>
        </p:txBody>
      </p:sp>
      <p:pic>
        <p:nvPicPr>
          <p:cNvPr id="11" name="Picture 2"/>
          <p:cNvPicPr>
            <a:picLocks noChangeAspect="1" noChangeArrowheads="1"/>
          </p:cNvPicPr>
          <p:nvPr/>
        </p:nvPicPr>
        <p:blipFill>
          <a:blip r:embed="rId3" cstate="print"/>
          <a:srcRect l="52234" r="8076"/>
          <a:stretch>
            <a:fillRect/>
          </a:stretch>
        </p:blipFill>
        <p:spPr bwMode="auto">
          <a:xfrm>
            <a:off x="9990857" y="2262122"/>
            <a:ext cx="2201143" cy="4988868"/>
          </a:xfrm>
          <a:prstGeom prst="rect">
            <a:avLst/>
          </a:prstGeom>
          <a:noFill/>
          <a:ln w="9525">
            <a:noFill/>
            <a:miter lim="800000"/>
            <a:headEnd/>
            <a:tailEnd/>
          </a:ln>
          <a:effectLst/>
        </p:spPr>
      </p:pic>
    </p:spTree>
    <p:extLst>
      <p:ext uri="{BB962C8B-B14F-4D97-AF65-F5344CB8AC3E}">
        <p14:creationId xmlns:p14="http://schemas.microsoft.com/office/powerpoint/2010/main" val="3435272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49211" y="274432"/>
            <a:ext cx="5412942" cy="8129887"/>
          </a:xfrm>
          <a:prstGeom prst="rect">
            <a:avLst/>
          </a:prstGeom>
        </p:spPr>
      </p:pic>
      <p:sp>
        <p:nvSpPr>
          <p:cNvPr id="2" name="Title 1"/>
          <p:cNvSpPr>
            <a:spLocks noGrp="1"/>
          </p:cNvSpPr>
          <p:nvPr>
            <p:ph type="title"/>
          </p:nvPr>
        </p:nvSpPr>
        <p:spPr/>
        <p:txBody>
          <a:bodyPr/>
          <a:lstStyle/>
          <a:p>
            <a:r>
              <a:rPr lang="en-US" dirty="0"/>
              <a:t>You are </a:t>
            </a:r>
            <a:r>
              <a:rPr lang="en-US" u="sng" dirty="0">
                <a:effectLst>
                  <a:glow rad="127000">
                    <a:srgbClr val="FF0000"/>
                  </a:glow>
                  <a:outerShdw blurRad="38100" dist="38100" dir="2700000" algn="tl">
                    <a:srgbClr val="000000">
                      <a:alpha val="43137"/>
                    </a:srgbClr>
                  </a:outerShdw>
                </a:effectLst>
              </a:rPr>
              <a:t>HEIRS</a:t>
            </a:r>
            <a:r>
              <a:rPr lang="en-US" dirty="0"/>
              <a:t> </a:t>
            </a:r>
            <a:r>
              <a:rPr lang="en-US" sz="4800" dirty="0"/>
              <a:t>3:29</a:t>
            </a:r>
            <a:endParaRPr lang="en-US" sz="48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29</a:t>
            </a:r>
            <a:r>
              <a:rPr lang="en-US" dirty="0"/>
              <a:t> </a:t>
            </a:r>
            <a:r>
              <a:rPr lang="en-US" dirty="0">
                <a:effectLst>
                  <a:glow rad="127000">
                    <a:srgbClr val="FF0000"/>
                  </a:glow>
                  <a:outerShdw blurRad="38100" dist="38100" dir="2700000" algn="tl">
                    <a:srgbClr val="000000">
                      <a:alpha val="43137"/>
                    </a:srgbClr>
                  </a:outerShdw>
                </a:effectLst>
              </a:rPr>
              <a:t>If you belong to Christ</a:t>
            </a:r>
            <a:r>
              <a:rPr lang="en-US" dirty="0"/>
              <a:t>, then </a:t>
            </a:r>
            <a:br>
              <a:rPr lang="en-US" dirty="0"/>
            </a:br>
            <a:r>
              <a:rPr lang="en-US" dirty="0">
                <a:effectLst>
                  <a:glow rad="127000">
                    <a:schemeClr val="accent1">
                      <a:alpha val="0"/>
                    </a:schemeClr>
                  </a:glow>
                  <a:outerShdw blurRad="38100" dist="38100" dir="2700000" algn="tl">
                    <a:srgbClr val="000000">
                      <a:alpha val="43137"/>
                    </a:srgbClr>
                  </a:outerShdw>
                </a:effectLst>
              </a:rPr>
              <a:t>you are Abraham's seed, </a:t>
            </a:r>
            <a:br>
              <a:rPr lang="en-US" dirty="0">
                <a:effectLst>
                  <a:glow rad="127000">
                    <a:schemeClr val="accent1">
                      <a:alpha val="0"/>
                    </a:schemeClr>
                  </a:glow>
                  <a:outerShdw blurRad="38100" dist="38100" dir="2700000" algn="tl">
                    <a:srgbClr val="000000">
                      <a:alpha val="43137"/>
                    </a:srgbClr>
                  </a:outerShdw>
                </a:effectLst>
              </a:rPr>
            </a:br>
            <a:r>
              <a:rPr lang="en-US" dirty="0">
                <a:effectLst>
                  <a:glow rad="127000">
                    <a:schemeClr val="accent1">
                      <a:alpha val="0"/>
                    </a:schemeClr>
                  </a:glow>
                  <a:outerShdw blurRad="38100" dist="38100" dir="2700000" algn="tl">
                    <a:srgbClr val="000000">
                      <a:alpha val="43137"/>
                    </a:srgbClr>
                  </a:outerShdw>
                </a:effectLst>
              </a:rPr>
              <a:t>and heirs according to the </a:t>
            </a:r>
            <a:br>
              <a:rPr lang="en-US" dirty="0">
                <a:effectLst>
                  <a:glow rad="127000">
                    <a:schemeClr val="accent1">
                      <a:alpha val="0"/>
                    </a:schemeClr>
                  </a:glow>
                  <a:outerShdw blurRad="38100" dist="38100" dir="2700000" algn="tl">
                    <a:srgbClr val="000000">
                      <a:alpha val="43137"/>
                    </a:srgbClr>
                  </a:outerShdw>
                </a:effectLst>
              </a:rPr>
            </a:br>
            <a:r>
              <a:rPr lang="en-US" dirty="0">
                <a:effectLst>
                  <a:glow rad="127000">
                    <a:schemeClr val="accent1">
                      <a:alpha val="0"/>
                    </a:schemeClr>
                  </a:glow>
                  <a:outerShdw blurRad="38100" dist="38100" dir="2700000" algn="tl">
                    <a:srgbClr val="000000">
                      <a:alpha val="43137"/>
                    </a:srgbClr>
                  </a:outerShdw>
                </a:effectLst>
              </a:rPr>
              <a:t>promise</a:t>
            </a:r>
            <a:r>
              <a:rPr lang="en-US" dirty="0"/>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71361" y="957435"/>
            <a:ext cx="4426734" cy="5900565"/>
          </a:xfrm>
          <a:prstGeom prst="rect">
            <a:avLst/>
          </a:prstGeom>
        </p:spPr>
      </p:pic>
      <p:pic>
        <p:nvPicPr>
          <p:cNvPr id="9" name="Picture 8"/>
          <p:cNvPicPr>
            <a:picLocks noChangeAspect="1"/>
          </p:cNvPicPr>
          <p:nvPr/>
        </p:nvPicPr>
        <p:blipFill>
          <a:blip r:embed="rId3"/>
          <a:stretch>
            <a:fillRect/>
          </a:stretch>
        </p:blipFill>
        <p:spPr>
          <a:xfrm>
            <a:off x="5649211" y="274432"/>
            <a:ext cx="5412942" cy="8129887"/>
          </a:xfrm>
          <a:prstGeom prst="rect">
            <a:avLst/>
          </a:prstGeom>
        </p:spPr>
      </p:pic>
      <p:sp>
        <p:nvSpPr>
          <p:cNvPr id="2" name="Title 1"/>
          <p:cNvSpPr>
            <a:spLocks noGrp="1"/>
          </p:cNvSpPr>
          <p:nvPr>
            <p:ph type="title"/>
          </p:nvPr>
        </p:nvSpPr>
        <p:spPr/>
        <p:txBody>
          <a:bodyPr/>
          <a:lstStyle/>
          <a:p>
            <a:r>
              <a:rPr lang="en-US" dirty="0"/>
              <a:t>You are </a:t>
            </a:r>
            <a:r>
              <a:rPr lang="en-US" u="sng" dirty="0">
                <a:effectLst>
                  <a:glow rad="127000">
                    <a:srgbClr val="FF0000"/>
                  </a:glow>
                  <a:outerShdw blurRad="38100" dist="38100" dir="2700000" algn="tl">
                    <a:srgbClr val="000000">
                      <a:alpha val="43137"/>
                    </a:srgbClr>
                  </a:outerShdw>
                </a:effectLst>
              </a:rPr>
              <a:t>HEIRS</a:t>
            </a:r>
            <a:r>
              <a:rPr lang="en-US" dirty="0"/>
              <a:t> </a:t>
            </a:r>
            <a:r>
              <a:rPr lang="en-US" sz="4800" dirty="0"/>
              <a:t>3:29</a:t>
            </a:r>
            <a:endParaRPr lang="en-US"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29</a:t>
            </a:r>
            <a:r>
              <a:rPr lang="en-US" dirty="0"/>
              <a:t> If you belong to Christ, then </a:t>
            </a:r>
            <a:br>
              <a:rPr lang="en-US" dirty="0"/>
            </a:br>
            <a:r>
              <a:rPr lang="en-US" dirty="0">
                <a:effectLst>
                  <a:glow rad="127000">
                    <a:srgbClr val="FF0000"/>
                  </a:glow>
                  <a:outerShdw blurRad="38100" dist="38100" dir="2700000" algn="tl">
                    <a:srgbClr val="000000">
                      <a:alpha val="43137"/>
                    </a:srgbClr>
                  </a:outerShdw>
                </a:effectLst>
              </a:rPr>
              <a:t>you are Abraham's seed</a:t>
            </a:r>
            <a:r>
              <a:rPr lang="en-US" dirty="0"/>
              <a:t>, </a:t>
            </a:r>
            <a:br>
              <a:rPr lang="en-US" dirty="0"/>
            </a:br>
            <a:r>
              <a:rPr lang="en-US" dirty="0"/>
              <a:t>and </a:t>
            </a:r>
            <a:r>
              <a:rPr lang="en-US" dirty="0">
                <a:effectLst>
                  <a:glow rad="127000">
                    <a:schemeClr val="accent1">
                      <a:alpha val="0"/>
                    </a:schemeClr>
                  </a:glow>
                  <a:outerShdw blurRad="38100" dist="38100" dir="2700000" algn="tl">
                    <a:srgbClr val="000000">
                      <a:alpha val="43137"/>
                    </a:srgbClr>
                  </a:outerShdw>
                </a:effectLst>
              </a:rPr>
              <a:t>heirs according to the </a:t>
            </a:r>
            <a:br>
              <a:rPr lang="en-US" dirty="0">
                <a:effectLst>
                  <a:glow rad="127000">
                    <a:schemeClr val="accent1">
                      <a:alpha val="0"/>
                    </a:schemeClr>
                  </a:glow>
                  <a:outerShdw blurRad="38100" dist="38100" dir="2700000" algn="tl">
                    <a:srgbClr val="000000">
                      <a:alpha val="43137"/>
                    </a:srgbClr>
                  </a:outerShdw>
                </a:effectLst>
              </a:rPr>
            </a:br>
            <a:r>
              <a:rPr lang="en-US" dirty="0">
                <a:effectLst>
                  <a:glow rad="127000">
                    <a:schemeClr val="accent1">
                      <a:alpha val="0"/>
                    </a:schemeClr>
                  </a:glow>
                  <a:outerShdw blurRad="38100" dist="38100" dir="2700000" algn="tl">
                    <a:srgbClr val="000000">
                      <a:alpha val="43137"/>
                    </a:srgbClr>
                  </a:outerShdw>
                </a:effectLst>
              </a:rPr>
              <a:t>promise.</a:t>
            </a:r>
          </a:p>
        </p:txBody>
      </p:sp>
    </p:spTree>
    <p:extLst>
      <p:ext uri="{BB962C8B-B14F-4D97-AF65-F5344CB8AC3E}">
        <p14:creationId xmlns:p14="http://schemas.microsoft.com/office/powerpoint/2010/main" val="1660854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71361" y="957435"/>
            <a:ext cx="4426734" cy="5900565"/>
          </a:xfrm>
          <a:prstGeom prst="rect">
            <a:avLst/>
          </a:prstGeom>
        </p:spPr>
      </p:pic>
      <p:pic>
        <p:nvPicPr>
          <p:cNvPr id="9" name="Picture 8"/>
          <p:cNvPicPr>
            <a:picLocks noChangeAspect="1"/>
          </p:cNvPicPr>
          <p:nvPr/>
        </p:nvPicPr>
        <p:blipFill>
          <a:blip r:embed="rId3"/>
          <a:stretch>
            <a:fillRect/>
          </a:stretch>
        </p:blipFill>
        <p:spPr>
          <a:xfrm>
            <a:off x="5649211" y="274432"/>
            <a:ext cx="5412942" cy="8129887"/>
          </a:xfrm>
          <a:prstGeom prst="rect">
            <a:avLst/>
          </a:prstGeom>
        </p:spPr>
      </p:pic>
      <p:sp>
        <p:nvSpPr>
          <p:cNvPr id="16" name="Rounded Rectangle 15"/>
          <p:cNvSpPr/>
          <p:nvPr/>
        </p:nvSpPr>
        <p:spPr>
          <a:xfrm>
            <a:off x="1388852" y="3096808"/>
            <a:ext cx="1298089" cy="645459"/>
          </a:xfrm>
          <a:prstGeom prst="roundRect">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are </a:t>
            </a:r>
            <a:r>
              <a:rPr lang="en-US" u="sng" dirty="0">
                <a:effectLst>
                  <a:glow rad="127000">
                    <a:srgbClr val="FF0000"/>
                  </a:glow>
                  <a:outerShdw blurRad="38100" dist="38100" dir="2700000" algn="tl">
                    <a:srgbClr val="000000">
                      <a:alpha val="43137"/>
                    </a:srgbClr>
                  </a:outerShdw>
                </a:effectLst>
              </a:rPr>
              <a:t>HEIRS</a:t>
            </a:r>
            <a:r>
              <a:rPr lang="en-US" dirty="0"/>
              <a:t> </a:t>
            </a:r>
            <a:r>
              <a:rPr lang="en-US" sz="4800" dirty="0"/>
              <a:t>3:29</a:t>
            </a:r>
            <a:endParaRPr lang="en-US"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29</a:t>
            </a:r>
            <a:r>
              <a:rPr lang="en-US" dirty="0"/>
              <a:t> If you belong to Christ, then </a:t>
            </a:r>
            <a:br>
              <a:rPr lang="en-US" dirty="0"/>
            </a:br>
            <a:r>
              <a:rPr lang="en-US" dirty="0">
                <a:effectLst>
                  <a:glow rad="127000">
                    <a:srgbClr val="FF0000"/>
                  </a:glow>
                  <a:outerShdw blurRad="38100" dist="38100" dir="2700000" algn="tl">
                    <a:srgbClr val="000000">
                      <a:alpha val="43137"/>
                    </a:srgbClr>
                  </a:outerShdw>
                </a:effectLst>
              </a:rPr>
              <a:t>you are Abraham's seed</a:t>
            </a:r>
            <a:r>
              <a:rPr lang="en-US" dirty="0"/>
              <a:t>, </a:t>
            </a:r>
            <a:br>
              <a:rPr lang="en-US" dirty="0"/>
            </a:br>
            <a:r>
              <a:rPr lang="en-US" dirty="0"/>
              <a:t>and </a:t>
            </a:r>
            <a:r>
              <a:rPr lang="en-US" dirty="0">
                <a:effectLst>
                  <a:glow rad="127000">
                    <a:srgbClr val="FF0000"/>
                  </a:glow>
                  <a:outerShdw blurRad="38100" dist="38100" dir="2700000" algn="tl">
                    <a:srgbClr val="000000">
                      <a:alpha val="43137"/>
                    </a:srgbClr>
                  </a:outerShdw>
                </a:effectLst>
              </a:rPr>
              <a:t>heirs</a:t>
            </a:r>
            <a:r>
              <a:rPr lang="en-US" dirty="0"/>
              <a:t> </a:t>
            </a:r>
            <a:r>
              <a:rPr lang="en-US" dirty="0">
                <a:effectLst>
                  <a:glow rad="127000">
                    <a:srgbClr val="FF0000"/>
                  </a:glow>
                  <a:outerShdw blurRad="38100" dist="38100" dir="2700000" algn="tl">
                    <a:srgbClr val="000000">
                      <a:alpha val="43137"/>
                    </a:srgbClr>
                  </a:outerShdw>
                </a:effectLst>
              </a:rPr>
              <a:t>according to the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promise</a:t>
            </a:r>
            <a:r>
              <a:rPr lang="en-US" dirty="0"/>
              <a:t>.</a:t>
            </a:r>
          </a:p>
        </p:txBody>
      </p:sp>
    </p:spTree>
    <p:extLst>
      <p:ext uri="{BB962C8B-B14F-4D97-AF65-F5344CB8AC3E}">
        <p14:creationId xmlns:p14="http://schemas.microsoft.com/office/powerpoint/2010/main" val="2408552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71361" y="957435"/>
            <a:ext cx="4426734" cy="5900565"/>
          </a:xfrm>
          <a:prstGeom prst="rect">
            <a:avLst/>
          </a:prstGeom>
        </p:spPr>
      </p:pic>
      <p:pic>
        <p:nvPicPr>
          <p:cNvPr id="9" name="Picture 8"/>
          <p:cNvPicPr>
            <a:picLocks noChangeAspect="1"/>
          </p:cNvPicPr>
          <p:nvPr/>
        </p:nvPicPr>
        <p:blipFill>
          <a:blip r:embed="rId3"/>
          <a:stretch>
            <a:fillRect/>
          </a:stretch>
        </p:blipFill>
        <p:spPr>
          <a:xfrm>
            <a:off x="5649211" y="274432"/>
            <a:ext cx="5412942" cy="8129887"/>
          </a:xfrm>
          <a:prstGeom prst="rect">
            <a:avLst/>
          </a:prstGeom>
        </p:spPr>
      </p:pic>
      <p:sp>
        <p:nvSpPr>
          <p:cNvPr id="16" name="Rounded Rectangle 15"/>
          <p:cNvSpPr/>
          <p:nvPr/>
        </p:nvSpPr>
        <p:spPr>
          <a:xfrm>
            <a:off x="1388852" y="3096808"/>
            <a:ext cx="1298089" cy="645459"/>
          </a:xfrm>
          <a:prstGeom prst="roundRect">
            <a:avLst/>
          </a:pr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 are </a:t>
            </a:r>
            <a:r>
              <a:rPr lang="en-US" u="sng" dirty="0">
                <a:effectLst>
                  <a:glow rad="127000">
                    <a:srgbClr val="FF0000"/>
                  </a:glow>
                  <a:outerShdw blurRad="38100" dist="38100" dir="2700000" algn="tl">
                    <a:srgbClr val="000000">
                      <a:alpha val="43137"/>
                    </a:srgbClr>
                  </a:outerShdw>
                </a:effectLst>
              </a:rPr>
              <a:t>HEIRS</a:t>
            </a:r>
            <a:r>
              <a:rPr lang="en-US" dirty="0"/>
              <a:t> </a:t>
            </a:r>
            <a:r>
              <a:rPr lang="en-US" sz="4800" dirty="0"/>
              <a:t>3:29</a:t>
            </a:r>
            <a:endParaRPr lang="en-US"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baseline="30000" dirty="0"/>
              <a:t>29</a:t>
            </a:r>
            <a:r>
              <a:rPr lang="en-US" dirty="0"/>
              <a:t> If you belong to Christ, then </a:t>
            </a:r>
            <a:br>
              <a:rPr lang="en-US" dirty="0"/>
            </a:br>
            <a:r>
              <a:rPr lang="en-US" dirty="0">
                <a:effectLst>
                  <a:glow rad="127000">
                    <a:srgbClr val="FF0000"/>
                  </a:glow>
                  <a:outerShdw blurRad="38100" dist="38100" dir="2700000" algn="tl">
                    <a:srgbClr val="000000">
                      <a:alpha val="43137"/>
                    </a:srgbClr>
                  </a:outerShdw>
                </a:effectLst>
              </a:rPr>
              <a:t>you are Abraham's seed</a:t>
            </a:r>
            <a:r>
              <a:rPr lang="en-US" dirty="0"/>
              <a:t>, </a:t>
            </a:r>
            <a:br>
              <a:rPr lang="en-US" dirty="0"/>
            </a:br>
            <a:r>
              <a:rPr lang="en-US" dirty="0"/>
              <a:t>and </a:t>
            </a:r>
            <a:r>
              <a:rPr lang="en-US" dirty="0">
                <a:effectLst>
                  <a:glow rad="127000">
                    <a:srgbClr val="FF0000"/>
                  </a:glow>
                  <a:outerShdw blurRad="38100" dist="38100" dir="2700000" algn="tl">
                    <a:srgbClr val="000000">
                      <a:alpha val="43137"/>
                    </a:srgbClr>
                  </a:outerShdw>
                </a:effectLst>
              </a:rPr>
              <a:t>heirs</a:t>
            </a:r>
            <a:r>
              <a:rPr lang="en-US" dirty="0"/>
              <a:t> </a:t>
            </a:r>
            <a:r>
              <a:rPr lang="en-US" dirty="0">
                <a:effectLst>
                  <a:glow rad="127000">
                    <a:srgbClr val="FF0000"/>
                  </a:glow>
                  <a:outerShdw blurRad="38100" dist="38100" dir="2700000" algn="tl">
                    <a:srgbClr val="000000">
                      <a:alpha val="43137"/>
                    </a:srgbClr>
                  </a:outerShdw>
                </a:effectLst>
              </a:rPr>
              <a:t>according to the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promise</a:t>
            </a:r>
            <a:r>
              <a:rPr lang="en-US" dirty="0"/>
              <a:t>.</a:t>
            </a:r>
          </a:p>
        </p:txBody>
      </p:sp>
      <p:sp>
        <p:nvSpPr>
          <p:cNvPr id="6" name="Rectangular Callout 5"/>
          <p:cNvSpPr/>
          <p:nvPr/>
        </p:nvSpPr>
        <p:spPr>
          <a:xfrm>
            <a:off x="1203960" y="4434840"/>
            <a:ext cx="6781800" cy="1615440"/>
          </a:xfrm>
          <a:prstGeom prst="wedgeRectCallout">
            <a:avLst>
              <a:gd name="adj1" fmla="val -30271"/>
              <a:gd name="adj2" fmla="val -11014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03467" y="4610998"/>
            <a:ext cx="6621333" cy="1200329"/>
          </a:xfrm>
          <a:prstGeom prst="rect">
            <a:avLst/>
          </a:prstGeom>
          <a:solidFill>
            <a:srgbClr val="FF0000"/>
          </a:solidFill>
        </p:spPr>
        <p:txBody>
          <a:bodyPr wrap="square" rtlCol="0">
            <a:spAutoFit/>
          </a:bodyPr>
          <a:lstStyle/>
          <a:p>
            <a:pPr algn="ctr"/>
            <a:r>
              <a:rPr lang="en-US" sz="3600" b="1" dirty="0">
                <a:effectLst>
                  <a:glow rad="190500">
                    <a:schemeClr val="bg1"/>
                  </a:glow>
                </a:effectLst>
              </a:rPr>
              <a:t>“heirs” OF SLAVATION  </a:t>
            </a:r>
            <a:r>
              <a:rPr lang="en-US" sz="3600" b="1" dirty="0">
                <a:solidFill>
                  <a:srgbClr val="FF0000"/>
                </a:solidFill>
                <a:effectLst>
                  <a:glow rad="190500">
                    <a:schemeClr val="bg1"/>
                  </a:glow>
                </a:effectLst>
              </a:rPr>
              <a:t>– </a:t>
            </a:r>
            <a:br>
              <a:rPr lang="en-US" sz="3600" b="1" dirty="0">
                <a:solidFill>
                  <a:srgbClr val="FF0000"/>
                </a:solidFill>
                <a:effectLst>
                  <a:glow rad="190500">
                    <a:schemeClr val="bg1"/>
                  </a:glow>
                </a:effectLst>
              </a:rPr>
            </a:br>
            <a:r>
              <a:rPr lang="en-US" sz="3600" b="1" dirty="0">
                <a:solidFill>
                  <a:srgbClr val="FF0000"/>
                </a:solidFill>
                <a:effectLst>
                  <a:glow rad="190500">
                    <a:schemeClr val="bg1"/>
                  </a:glow>
                </a:effectLst>
              </a:rPr>
              <a:t> BEING MADE RIGHT WITH GOD</a:t>
            </a:r>
          </a:p>
        </p:txBody>
      </p:sp>
    </p:spTree>
    <p:extLst>
      <p:ext uri="{BB962C8B-B14F-4D97-AF65-F5344CB8AC3E}">
        <p14:creationId xmlns:p14="http://schemas.microsoft.com/office/powerpoint/2010/main" val="370677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24234" b="34328"/>
          <a:stretch>
            <a:fillRect/>
          </a:stretch>
        </p:blipFill>
        <p:spPr bwMode="auto">
          <a:xfrm flipH="1">
            <a:off x="0" y="1202180"/>
            <a:ext cx="5004797" cy="56558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For the “</a:t>
            </a:r>
            <a:r>
              <a:rPr lang="en-US" u="sng" dirty="0">
                <a:effectLst>
                  <a:glow rad="127000">
                    <a:srgbClr val="FF0000"/>
                  </a:glow>
                  <a:outerShdw blurRad="38100" dist="38100" dir="2700000" algn="tl">
                    <a:srgbClr val="000000">
                      <a:alpha val="43137"/>
                    </a:srgbClr>
                  </a:outerShdw>
                </a:effectLst>
              </a:rPr>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3252650" y="1793174"/>
            <a:ext cx="8710749" cy="4332993"/>
          </a:xfrm>
        </p:spPr>
        <p:txBody>
          <a:bodyPr/>
          <a:lstStyle/>
          <a:p>
            <a:pPr marL="0" indent="0"/>
            <a:r>
              <a:rPr lang="en-US" baseline="30000" dirty="0"/>
              <a:t>15</a:t>
            </a:r>
            <a:r>
              <a:rPr lang="en-US" dirty="0"/>
              <a:t> Brothers, let me take an example from everyday life. Just as </a:t>
            </a:r>
            <a:r>
              <a:rPr lang="en-US" dirty="0">
                <a:effectLst>
                  <a:glow rad="127000">
                    <a:srgbClr val="FF0000"/>
                  </a:glow>
                  <a:outerShdw blurRad="38100" dist="38100" dir="2700000" algn="tl">
                    <a:srgbClr val="000000">
                      <a:alpha val="43137"/>
                    </a:srgbClr>
                  </a:outerShdw>
                </a:effectLst>
              </a:rPr>
              <a:t>no one can set aside or add to </a:t>
            </a:r>
            <a:r>
              <a:rPr lang="en-US" dirty="0"/>
              <a:t>a human covenant that has been duly established, so it is in this case.</a:t>
            </a:r>
          </a:p>
        </p:txBody>
      </p:sp>
    </p:spTree>
    <p:extLst>
      <p:ext uri="{BB962C8B-B14F-4D97-AF65-F5344CB8AC3E}">
        <p14:creationId xmlns:p14="http://schemas.microsoft.com/office/powerpoint/2010/main" val="1396639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
        <p:nvSpPr>
          <p:cNvPr id="5" name="Content Placeholder 4"/>
          <p:cNvSpPr>
            <a:spLocks noGrp="1"/>
          </p:cNvSpPr>
          <p:nvPr>
            <p:ph idx="1"/>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effectLst>
                  <a:glow rad="127000">
                    <a:srgbClr val="FF0000"/>
                  </a:glow>
                  <a:outerShdw blurRad="38100" dist="38100" dir="2700000" algn="tl">
                    <a:srgbClr val="000000">
                      <a:alpha val="43137"/>
                    </a:srgbClr>
                  </a:outerShdw>
                </a:effectLst>
              </a:rPr>
              <a:t> </a:t>
            </a:r>
            <a:r>
              <a:rPr lang="en-US" sz="4400" dirty="0">
                <a:effectLst>
                  <a:glow rad="127000">
                    <a:srgbClr val="FF0000"/>
                  </a:glow>
                  <a:outerShdw blurRad="38100" dist="38100" dir="2700000" algn="tl">
                    <a:srgbClr val="000000">
                      <a:alpha val="43137"/>
                    </a:srgbClr>
                  </a:outerShdw>
                </a:effectLst>
              </a:rPr>
              <a:t>The LAW (rule keeping) never could save you.   </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595930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 </a:t>
            </a:r>
            <a:r>
              <a:rPr lang="en-US" sz="4400" dirty="0"/>
              <a:t>The LAW (rule keeping) never could save you.   </a:t>
            </a:r>
          </a:p>
          <a:p>
            <a:pPr algn="ctr"/>
            <a:r>
              <a:rPr lang="en-US" sz="4400" dirty="0">
                <a:effectLst>
                  <a:glow rad="127000">
                    <a:srgbClr val="FF0000"/>
                  </a:glow>
                  <a:outerShdw blurRad="38100" dist="38100" dir="2700000" algn="tl">
                    <a:srgbClr val="000000">
                      <a:alpha val="43137"/>
                    </a:srgbClr>
                  </a:outerShdw>
                </a:effectLst>
              </a:rPr>
              <a:t>Why the LAW then? </a:t>
            </a:r>
            <a:br>
              <a:rPr lang="en-US" sz="4400" dirty="0">
                <a:effectLst>
                  <a:glow rad="127000">
                    <a:srgbClr val="FF0000"/>
                  </a:glow>
                  <a:outerShdw blurRad="38100" dist="38100" dir="2700000" algn="tl">
                    <a:srgbClr val="000000">
                      <a:alpha val="43137"/>
                    </a:srgbClr>
                  </a:outerShdw>
                </a:effectLst>
              </a:rPr>
            </a:br>
            <a:r>
              <a:rPr lang="en-US" sz="4400" dirty="0">
                <a:effectLst>
                  <a:glow rad="127000">
                    <a:srgbClr val="FF0000"/>
                  </a:glow>
                  <a:outerShdw blurRad="38100" dist="38100" dir="2700000" algn="tl">
                    <a:srgbClr val="000000">
                      <a:alpha val="43137"/>
                    </a:srgbClr>
                  </a:outerShdw>
                </a:effectLst>
              </a:rPr>
              <a:t> </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712806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 </a:t>
            </a:r>
            <a:r>
              <a:rPr lang="en-US" sz="4400" dirty="0"/>
              <a:t>The LAW (rule keeping) never could save you.   </a:t>
            </a:r>
          </a:p>
          <a:p>
            <a:pPr algn="ctr"/>
            <a:r>
              <a:rPr lang="en-US" sz="4400" dirty="0"/>
              <a:t>Why the LAW then? </a:t>
            </a:r>
            <a:br>
              <a:rPr lang="en-US" sz="4400" dirty="0"/>
            </a:br>
            <a:r>
              <a:rPr lang="en-US" sz="4400" dirty="0"/>
              <a:t> </a:t>
            </a:r>
            <a:r>
              <a:rPr lang="en-US" sz="4400" dirty="0">
                <a:effectLst>
                  <a:glow rad="127000">
                    <a:srgbClr val="FF0000"/>
                  </a:glow>
                  <a:outerShdw blurRad="38100" dist="38100" dir="2700000" algn="tl">
                    <a:srgbClr val="000000">
                      <a:alpha val="43137"/>
                    </a:srgbClr>
                  </a:outerShdw>
                </a:effectLst>
              </a:rPr>
              <a:t>To show you that you need a Savior, Jesus!</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23222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 </a:t>
            </a:r>
            <a:r>
              <a:rPr lang="en-US" sz="4400" dirty="0"/>
              <a:t>The LAW (rule keeping) never could save you.   </a:t>
            </a:r>
          </a:p>
          <a:p>
            <a:pPr algn="ctr"/>
            <a:r>
              <a:rPr lang="en-US" sz="4400" dirty="0"/>
              <a:t>Why the LAW then? </a:t>
            </a:r>
            <a:br>
              <a:rPr lang="en-US" sz="4400" dirty="0"/>
            </a:br>
            <a:r>
              <a:rPr lang="en-US" sz="4400" dirty="0"/>
              <a:t> To show you that you need a Savior, Jesus!</a:t>
            </a:r>
          </a:p>
          <a:p>
            <a:pPr algn="ctr"/>
            <a:r>
              <a:rPr lang="en-US" sz="4400" dirty="0">
                <a:effectLst>
                  <a:glow rad="127000">
                    <a:srgbClr val="FF0000"/>
                  </a:glow>
                  <a:outerShdw blurRad="38100" dist="38100" dir="2700000" algn="tl">
                    <a:srgbClr val="000000">
                      <a:alpha val="43137"/>
                    </a:srgbClr>
                  </a:outerShdw>
                </a:effectLst>
              </a:rPr>
              <a:t>It is the GRACE of God that brings </a:t>
            </a:r>
            <a:br>
              <a:rPr lang="en-US" sz="4400" dirty="0">
                <a:effectLst>
                  <a:glow rad="127000">
                    <a:srgbClr val="FF0000"/>
                  </a:glow>
                  <a:outerShdw blurRad="38100" dist="38100" dir="2700000" algn="tl">
                    <a:srgbClr val="000000">
                      <a:alpha val="43137"/>
                    </a:srgbClr>
                  </a:outerShdw>
                </a:effectLst>
              </a:rPr>
            </a:br>
            <a:r>
              <a:rPr lang="en-US" sz="4400" dirty="0">
                <a:effectLst>
                  <a:glow rad="127000">
                    <a:srgbClr val="FF0000"/>
                  </a:glow>
                  <a:outerShdw blurRad="38100" dist="38100" dir="2700000" algn="tl">
                    <a:srgbClr val="000000">
                      <a:alpha val="43137"/>
                    </a:srgbClr>
                  </a:outerShdw>
                </a:effectLst>
              </a:rPr>
              <a:t>FAITH in Jesus alone that saves you.</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2224398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 </a:t>
            </a:r>
            <a:r>
              <a:rPr lang="en-US" sz="4400" dirty="0"/>
              <a:t>The LAW (rule keeping) never could save you.   </a:t>
            </a:r>
          </a:p>
          <a:p>
            <a:pPr algn="ctr"/>
            <a:r>
              <a:rPr lang="en-US" sz="4400" dirty="0"/>
              <a:t>Why the LAW then? </a:t>
            </a:r>
            <a:br>
              <a:rPr lang="en-US" sz="4400" dirty="0"/>
            </a:br>
            <a:r>
              <a:rPr lang="en-US" sz="4400" dirty="0"/>
              <a:t> To show you that you need a Savior, Jesus!</a:t>
            </a:r>
          </a:p>
          <a:p>
            <a:pPr algn="ctr"/>
            <a:r>
              <a:rPr lang="en-US" sz="4400" dirty="0"/>
              <a:t>It is the GRACE of God that brings </a:t>
            </a:r>
            <a:br>
              <a:rPr lang="en-US" sz="4400" dirty="0"/>
            </a:br>
            <a:r>
              <a:rPr lang="en-US" sz="4400" dirty="0"/>
              <a:t>FAITH in Jesus alone that saves you.</a:t>
            </a:r>
          </a:p>
          <a:p>
            <a:pPr lvl="0" algn="ctr">
              <a:defRPr/>
            </a:pPr>
            <a:r>
              <a:rPr lang="en-US" sz="4400" dirty="0">
                <a:effectLst>
                  <a:glow rad="127000">
                    <a:srgbClr val="FF0000"/>
                  </a:glow>
                  <a:outerShdw blurRad="38100" dist="38100" dir="2700000" algn="tl">
                    <a:srgbClr val="000000">
                      <a:alpha val="43137"/>
                    </a:srgbClr>
                  </a:outerShdw>
                </a:effectLst>
              </a:rPr>
              <a:t>You can receive that Grace today! </a:t>
            </a:r>
          </a:p>
        </p:txBody>
      </p:sp>
      <p:sp>
        <p:nvSpPr>
          <p:cNvPr id="4" name="Content Placeholder 2"/>
          <p:cNvSpPr txBox="1">
            <a:spLocks/>
          </p:cNvSpPr>
          <p:nvPr/>
        </p:nvSpPr>
        <p:spPr>
          <a:xfrm>
            <a:off x="2225488" y="5759826"/>
            <a:ext cx="7741024" cy="708211"/>
          </a:xfrm>
          <a:prstGeom prst="rect">
            <a:avLst/>
          </a:prstGeom>
        </p:spPr>
        <p:txBody>
          <a:bodyPr vert="horz" lIns="91436" tIns="45719" rIns="91436" bIns="45719" rtlCol="0">
            <a:normAutofit/>
          </a:bodyPr>
          <a:lstStyle/>
          <a:p>
            <a:pPr marL="342887" indent="-342887" algn="ctr">
              <a:spcBef>
                <a:spcPct val="20000"/>
              </a:spcBef>
              <a:defRPr/>
            </a:pPr>
            <a:r>
              <a:rPr lang="en-US" sz="36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1275575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a:xfrm>
            <a:off x="1293091" y="814964"/>
            <a:ext cx="12090400" cy="1143000"/>
          </a:xfrm>
        </p:spPr>
        <p:txBody>
          <a:bodyPr>
            <a:noAutofit/>
          </a:bodyPr>
          <a:lstStyle/>
          <a:p>
            <a:r>
              <a:rPr lang="en-US" sz="8000" dirty="0"/>
              <a:t>Let’s Pray!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24234" b="34328"/>
          <a:stretch>
            <a:fillRect/>
          </a:stretch>
        </p:blipFill>
        <p:spPr bwMode="auto">
          <a:xfrm flipH="1">
            <a:off x="0" y="1202180"/>
            <a:ext cx="5004797" cy="56558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For the “</a:t>
            </a:r>
            <a:r>
              <a:rPr lang="en-US" u="sng" dirty="0">
                <a:effectLst>
                  <a:glow rad="127000">
                    <a:srgbClr val="FF0000"/>
                  </a:glow>
                  <a:outerShdw blurRad="38100" dist="38100" dir="2700000" algn="tl">
                    <a:srgbClr val="000000">
                      <a:alpha val="43137"/>
                    </a:srgbClr>
                  </a:outerShdw>
                </a:effectLst>
              </a:rPr>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3252650" y="1793174"/>
            <a:ext cx="8710749" cy="4332993"/>
          </a:xfrm>
        </p:spPr>
        <p:txBody>
          <a:bodyPr/>
          <a:lstStyle/>
          <a:p>
            <a:pPr marL="0" indent="0"/>
            <a:r>
              <a:rPr lang="en-US" baseline="30000" dirty="0"/>
              <a:t>15</a:t>
            </a:r>
            <a:r>
              <a:rPr lang="en-US" dirty="0"/>
              <a:t> Brothers, let me take an example from everyday life. Just as </a:t>
            </a:r>
            <a:r>
              <a:rPr lang="en-US" dirty="0">
                <a:effectLst>
                  <a:glow rad="127000">
                    <a:srgbClr val="FF0000">
                      <a:alpha val="0"/>
                    </a:srgbClr>
                  </a:glow>
                  <a:outerShdw blurRad="38100" dist="38100" dir="2700000" algn="tl">
                    <a:srgbClr val="000000">
                      <a:alpha val="43137"/>
                    </a:srgbClr>
                  </a:outerShdw>
                </a:effectLst>
              </a:rPr>
              <a:t>no one can set aside or add to</a:t>
            </a:r>
            <a:r>
              <a:rPr lang="en-US" dirty="0">
                <a:effectLst>
                  <a:glow rad="127000">
                    <a:srgbClr val="FF0000"/>
                  </a:glow>
                  <a:outerShdw blurRad="38100" dist="38100" dir="2700000" algn="tl">
                    <a:srgbClr val="000000">
                      <a:alpha val="43137"/>
                    </a:srgbClr>
                  </a:outerShdw>
                </a:effectLst>
              </a:rPr>
              <a:t> </a:t>
            </a:r>
            <a:r>
              <a:rPr lang="en-US" dirty="0"/>
              <a:t>a human covenant that has been duly established, </a:t>
            </a:r>
            <a:r>
              <a:rPr lang="en-US" dirty="0">
                <a:effectLst>
                  <a:glow rad="127000">
                    <a:srgbClr val="FF0000"/>
                  </a:glow>
                  <a:outerShdw blurRad="38100" dist="38100" dir="2700000" algn="tl">
                    <a:srgbClr val="000000">
                      <a:alpha val="43137"/>
                    </a:srgbClr>
                  </a:outerShdw>
                </a:effectLst>
              </a:rPr>
              <a:t>so it is in this case</a:t>
            </a:r>
            <a:r>
              <a:rPr lang="en-US" dirty="0"/>
              <a:t>.</a:t>
            </a:r>
          </a:p>
        </p:txBody>
      </p:sp>
    </p:spTree>
    <p:extLst>
      <p:ext uri="{BB962C8B-B14F-4D97-AF65-F5344CB8AC3E}">
        <p14:creationId xmlns:p14="http://schemas.microsoft.com/office/powerpoint/2010/main" val="75302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3311" y="0"/>
            <a:ext cx="5143500" cy="6858000"/>
          </a:xfrm>
          <a:prstGeom prst="rect">
            <a:avLst/>
          </a:prstGeom>
        </p:spPr>
      </p:pic>
      <p:sp>
        <p:nvSpPr>
          <p:cNvPr id="2" name="Title 1"/>
          <p:cNvSpPr>
            <a:spLocks noGrp="1"/>
          </p:cNvSpPr>
          <p:nvPr>
            <p:ph type="title"/>
          </p:nvPr>
        </p:nvSpPr>
        <p:spPr/>
        <p:txBody>
          <a:bodyPr/>
          <a:lstStyle/>
          <a:p>
            <a:r>
              <a:rPr lang="en-US" dirty="0"/>
              <a:t>For the “</a:t>
            </a:r>
            <a:r>
              <a:rPr lang="en-US" u="sng" dirty="0"/>
              <a:t>Covenant</a:t>
            </a:r>
            <a:r>
              <a:rPr lang="en-US" dirty="0"/>
              <a:t>” Sake </a:t>
            </a:r>
            <a:r>
              <a:rPr lang="en-US" sz="4800" dirty="0"/>
              <a:t>3:</a:t>
            </a:r>
            <a:r>
              <a:rPr lang="en-US" sz="4800" dirty="0">
                <a:effectLst/>
              </a:rPr>
              <a:t>15-18 </a:t>
            </a:r>
            <a:endParaRPr lang="en-US" dirty="0"/>
          </a:p>
        </p:txBody>
      </p:sp>
      <p:sp>
        <p:nvSpPr>
          <p:cNvPr id="3" name="Content Placeholder 2"/>
          <p:cNvSpPr>
            <a:spLocks noGrp="1"/>
          </p:cNvSpPr>
          <p:nvPr>
            <p:ph idx="1"/>
          </p:nvPr>
        </p:nvSpPr>
        <p:spPr>
          <a:xfrm>
            <a:off x="279400" y="1793174"/>
            <a:ext cx="7881961" cy="4332993"/>
          </a:xfrm>
        </p:spPr>
        <p:txBody>
          <a:bodyPr/>
          <a:lstStyle/>
          <a:p>
            <a:pPr marL="0" indent="0"/>
            <a:r>
              <a:rPr lang="en-US" baseline="30000" dirty="0"/>
              <a:t>16</a:t>
            </a:r>
            <a:r>
              <a:rPr lang="en-US" dirty="0"/>
              <a:t> </a:t>
            </a:r>
            <a:r>
              <a:rPr lang="en-US" dirty="0">
                <a:effectLst>
                  <a:glow rad="127000">
                    <a:srgbClr val="FF0000"/>
                  </a:glow>
                  <a:outerShdw blurRad="38100" dist="38100" dir="2700000" algn="tl">
                    <a:srgbClr val="000000">
                      <a:alpha val="43137"/>
                    </a:srgbClr>
                  </a:outerShdw>
                </a:effectLst>
              </a:rPr>
              <a:t>The promises were spoken to Abraham </a:t>
            </a:r>
            <a:r>
              <a:rPr lang="en-US" dirty="0">
                <a:effectLst>
                  <a:glow rad="127000">
                    <a:srgbClr val="FF0000">
                      <a:alpha val="0"/>
                    </a:srgbClr>
                  </a:glow>
                  <a:outerShdw blurRad="38100" dist="38100" dir="2700000" algn="tl">
                    <a:srgbClr val="000000">
                      <a:alpha val="43137"/>
                    </a:srgbClr>
                  </a:outerShdw>
                </a:effectLst>
              </a:rPr>
              <a:t>and to his seed</a:t>
            </a:r>
            <a:r>
              <a:rPr lang="en-US" dirty="0"/>
              <a:t>. The Scripture does not say "and to seeds," meaning many people, but "and to your seed," meaning one person, </a:t>
            </a:r>
            <a:r>
              <a:rPr lang="en-US" dirty="0">
                <a:effectLst>
                  <a:glow rad="127000">
                    <a:schemeClr val="accent1">
                      <a:alpha val="0"/>
                    </a:schemeClr>
                  </a:glow>
                  <a:outerShdw blurRad="38100" dist="38100" dir="2700000" algn="tl">
                    <a:srgbClr val="000000">
                      <a:alpha val="43137"/>
                    </a:srgbClr>
                  </a:outerShdw>
                </a:effectLst>
              </a:rPr>
              <a:t>who is Christ.</a:t>
            </a:r>
          </a:p>
        </p:txBody>
      </p:sp>
      <p:pic>
        <p:nvPicPr>
          <p:cNvPr id="5" name="Picture 2"/>
          <p:cNvPicPr>
            <a:picLocks noChangeAspect="1" noChangeArrowheads="1"/>
          </p:cNvPicPr>
          <p:nvPr/>
        </p:nvPicPr>
        <p:blipFill>
          <a:blip r:embed="rId4" cstate="print"/>
          <a:srcRect/>
          <a:stretch>
            <a:fillRect/>
          </a:stretch>
        </p:blipFill>
        <p:spPr bwMode="auto">
          <a:xfrm flipH="1">
            <a:off x="12745066" y="1944274"/>
            <a:ext cx="3871016" cy="4738914"/>
          </a:xfrm>
          <a:prstGeom prst="rect">
            <a:avLst/>
          </a:prstGeom>
          <a:noFill/>
          <a:ln w="9525">
            <a:noFill/>
            <a:miter lim="800000"/>
            <a:headEnd/>
            <a:tailEnd/>
          </a:ln>
          <a:effectLst/>
        </p:spPr>
      </p:pic>
    </p:spTree>
    <p:extLst>
      <p:ext uri="{BB962C8B-B14F-4D97-AF65-F5344CB8AC3E}">
        <p14:creationId xmlns:p14="http://schemas.microsoft.com/office/powerpoint/2010/main" val="3455537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6048</TotalTime>
  <Words>5876</Words>
  <Application>Microsoft Office PowerPoint</Application>
  <PresentationFormat>Widescreen</PresentationFormat>
  <Paragraphs>411</Paragraphs>
  <Slides>76</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Black</vt:lpstr>
      <vt:lpstr>Arial Narrow</vt:lpstr>
      <vt:lpstr>Arial Rounded MT Bold</vt:lpstr>
      <vt:lpstr>Calibri</vt:lpstr>
      <vt:lpstr>Symbol</vt:lpstr>
      <vt:lpstr>Office Theme</vt:lpstr>
      <vt:lpstr>PowerPoint Presentation</vt:lpstr>
      <vt:lpstr>The Big Question:</vt:lpstr>
      <vt:lpstr>The Big Question:</vt:lpstr>
      <vt:lpstr>Grace is Superior to the Law!</vt:lpstr>
      <vt:lpstr>Grace is Superior to the Law!</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For the “Covenant” Sake 3:15-18 </vt:lpstr>
      <vt:lpstr>Why is Grace Superior to the Law?  For the “Covenant” Sake</vt:lpstr>
      <vt:lpstr>Why is Grace Superior to the Law?  For the “Covenant” Sake</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For the “Addition” Sake 3:19-20</vt:lpstr>
      <vt:lpstr>Why is Grace Superior to the Law?  For the “Covenant” Sake For the “Addition” Sake</vt:lpstr>
      <vt:lpstr>For the “Hypothetical” sake 3:21</vt:lpstr>
      <vt:lpstr>For the “Hypothetical” sake 3:21</vt:lpstr>
      <vt:lpstr>For the “Hypothetical” sake 3:21</vt:lpstr>
      <vt:lpstr>For the “Hypothetical” sake 3:21</vt:lpstr>
      <vt:lpstr>For the “Hypothetical” sake 3:21</vt:lpstr>
      <vt:lpstr>For the “Hypothetical” sake 3:21</vt:lpstr>
      <vt:lpstr>Why is Grace Superior to the Law?  For the “Covenant” Sake For the “Addition” Sake  For the “Hypothetical” Sake</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For the “Scriptures” Sake 3:22-25</vt:lpstr>
      <vt:lpstr>Why is Grace Superior to the Law?  For the “Covenant” Sake For the “Addition” Sake  For the “Hypothetical” Sake  For the “Scriptures” Sake</vt:lpstr>
      <vt:lpstr>For “Reality” Sake 3:26-29</vt:lpstr>
      <vt:lpstr>You are SONS! 3:26</vt:lpstr>
      <vt:lpstr>You are SONS! 3:26</vt:lpstr>
      <vt:lpstr>You are BAPTIZED! 3:27</vt:lpstr>
      <vt:lpstr>You are BAPTIZED! 3:27</vt:lpstr>
      <vt:lpstr>You are BAPTIZED! 3:27</vt:lpstr>
      <vt:lpstr>You are BAPTIZED! 3:27</vt:lpstr>
      <vt:lpstr>You are BAPTIZED! 3:27</vt:lpstr>
      <vt:lpstr>You are BAPTIZED! 3:27</vt:lpstr>
      <vt:lpstr>You are BAPTIZED! 3:27</vt:lpstr>
      <vt:lpstr>You are ONE! 3:28</vt:lpstr>
      <vt:lpstr>You are HEIRS 3:29</vt:lpstr>
      <vt:lpstr>You are HEIRS 3:29</vt:lpstr>
      <vt:lpstr>You are HEIRS 3:29</vt:lpstr>
      <vt:lpstr>You are HEIRS 3:29</vt:lpstr>
      <vt:lpstr>Let’s Sum It Up!</vt:lpstr>
      <vt:lpstr>Let’s Sum It Up!</vt:lpstr>
      <vt:lpstr>Let’s Sum It Up!</vt:lpstr>
      <vt:lpstr>Let’s Sum It Up!</vt:lpstr>
      <vt:lpstr>Let’s Sum It Up!</vt:lpstr>
      <vt:lpstr>Let’s Sum It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652</cp:revision>
  <dcterms:created xsi:type="dcterms:W3CDTF">2013-01-17T17:35:44Z</dcterms:created>
  <dcterms:modified xsi:type="dcterms:W3CDTF">2021-05-19T15:00:02Z</dcterms:modified>
</cp:coreProperties>
</file>