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64" r:id="rId2"/>
    <p:sldId id="758" r:id="rId3"/>
    <p:sldId id="498" r:id="rId4"/>
    <p:sldId id="739" r:id="rId5"/>
    <p:sldId id="499" r:id="rId6"/>
    <p:sldId id="743" r:id="rId7"/>
    <p:sldId id="741" r:id="rId8"/>
    <p:sldId id="742" r:id="rId9"/>
    <p:sldId id="744" r:id="rId10"/>
    <p:sldId id="761" r:id="rId11"/>
    <p:sldId id="633" r:id="rId12"/>
    <p:sldId id="760" r:id="rId13"/>
    <p:sldId id="747" r:id="rId14"/>
    <p:sldId id="634" r:id="rId15"/>
    <p:sldId id="635" r:id="rId16"/>
    <p:sldId id="636" r:id="rId17"/>
    <p:sldId id="638" r:id="rId18"/>
    <p:sldId id="748" r:id="rId19"/>
    <p:sldId id="717" r:id="rId20"/>
    <p:sldId id="718" r:id="rId21"/>
    <p:sldId id="749" r:id="rId22"/>
    <p:sldId id="750" r:id="rId23"/>
    <p:sldId id="751" r:id="rId24"/>
    <p:sldId id="645" r:id="rId25"/>
    <p:sldId id="646" r:id="rId26"/>
    <p:sldId id="752" r:id="rId27"/>
    <p:sldId id="753" r:id="rId28"/>
    <p:sldId id="759" r:id="rId29"/>
    <p:sldId id="650" r:id="rId30"/>
    <p:sldId id="754" r:id="rId31"/>
    <p:sldId id="723" r:id="rId32"/>
    <p:sldId id="724" r:id="rId33"/>
    <p:sldId id="726" r:id="rId34"/>
    <p:sldId id="730" r:id="rId35"/>
    <p:sldId id="746" r:id="rId36"/>
    <p:sldId id="731" r:id="rId37"/>
    <p:sldId id="735" r:id="rId38"/>
    <p:sldId id="755" r:id="rId39"/>
    <p:sldId id="756" r:id="rId40"/>
    <p:sldId id="651" r:id="rId41"/>
    <p:sldId id="395" r:id="rId42"/>
    <p:sldId id="725" r:id="rId43"/>
  </p:sldIdLst>
  <p:sldSz cx="12192000" cy="6858000"/>
  <p:notesSz cx="7010400" cy="9296400"/>
  <p:defaultText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3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55A"/>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0" autoAdjust="0"/>
    <p:restoredTop sz="88800" autoAdjust="0"/>
  </p:normalViewPr>
  <p:slideViewPr>
    <p:cSldViewPr snapToGrid="0" showGuides="1">
      <p:cViewPr varScale="1">
        <p:scale>
          <a:sx n="73" d="100"/>
          <a:sy n="73" d="100"/>
        </p:scale>
        <p:origin x="701" y="58"/>
      </p:cViewPr>
      <p:guideLst>
        <p:guide orient="horz" pos="2534"/>
        <p:guide pos="3840"/>
      </p:guideLst>
    </p:cSldViewPr>
  </p:slideViewPr>
  <p:notesTextViewPr>
    <p:cViewPr>
      <p:scale>
        <a:sx n="100" d="100"/>
        <a:sy n="100" d="100"/>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2389173254"/>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3"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6" algn="l" defTabSz="914363" rtl="0" eaLnBrk="1" latinLnBrk="0" hangingPunct="1">
      <a:defRPr sz="1200" kern="1200">
        <a:solidFill>
          <a:schemeClr val="tx1"/>
        </a:solidFill>
        <a:latin typeface="+mn-lt"/>
        <a:ea typeface="+mn-ea"/>
        <a:cs typeface="+mn-cs"/>
      </a:defRPr>
    </a:lvl4pPr>
    <a:lvl5pPr marL="1828728" algn="l" defTabSz="914363" rtl="0" eaLnBrk="1" latinLnBrk="0" hangingPunct="1">
      <a:defRPr sz="1200" kern="1200">
        <a:solidFill>
          <a:schemeClr val="tx1"/>
        </a:solidFill>
        <a:latin typeface="+mn-lt"/>
        <a:ea typeface="+mn-ea"/>
        <a:cs typeface="+mn-cs"/>
      </a:defRPr>
    </a:lvl5pPr>
    <a:lvl6pPr marL="2285910" algn="l" defTabSz="914363" rtl="0" eaLnBrk="1" latinLnBrk="0" hangingPunct="1">
      <a:defRPr sz="1200" kern="1200">
        <a:solidFill>
          <a:schemeClr val="tx1"/>
        </a:solidFill>
        <a:latin typeface="+mn-lt"/>
        <a:ea typeface="+mn-ea"/>
        <a:cs typeface="+mn-cs"/>
      </a:defRPr>
    </a:lvl6pPr>
    <a:lvl7pPr marL="2743091"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2"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1898608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Wrong X = FREE = from http://pixabay.com/en/red-box-cross-square-wrong-39414/</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2880708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Wrong X = FREE = from http://pixabay.com/en/red-box-cross-square-wrong-39414/</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2555468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dirty="0"/>
              <a:t>Hand = Modified = FREE = from http://www.sxc.hu/browse.phtml?f=download&amp;id=1182571</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460552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Mask = FREE = from https://upload.wikimedia.org/wikipedia/commons/b/b6/Ravensburg_Fasnet_Papierkrattler_2005.jpg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1940960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Three crosses = FREE = from http://www.sxc.hu/browse.phtml?f=download&amp;id=1385159</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268127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faith is only as good</a:t>
            </a:r>
            <a:r>
              <a:rPr lang="en-US" baseline="0" dirty="0"/>
              <a:t> as the object you place your faith in:  for example, you can place your faith in an umbrella or a parachute as you jump out of an airplane that engines failed.  </a:t>
            </a:r>
          </a:p>
          <a:p>
            <a:endParaRPr lang="en-US" baseline="0" dirty="0"/>
          </a:p>
          <a:p>
            <a:r>
              <a:rPr lang="en-US" dirty="0"/>
              <a:t>The umbrella will fail—I know,</a:t>
            </a:r>
            <a:r>
              <a:rPr lang="en-US" baseline="0" dirty="0"/>
              <a:t> I tried.  About 10 years old, climbed on the roof of the garage and jumped off the roof onto a bed mattress below with an umbrella the collapsed inside out upward.  Your faith has to be placed IN the right object.  Not the law, works, church, friends, government, </a:t>
            </a:r>
            <a:r>
              <a:rPr lang="en-US" baseline="0" dirty="0" err="1"/>
              <a:t>butin</a:t>
            </a:r>
            <a:r>
              <a:rPr lang="en-US" baseline="0" dirty="0"/>
              <a:t> Jesus Christ God’s Son.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155240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Question Mark = FREE = from http://www.rgbstock.com/download/melodi2/mjYFPPu.jpg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22</a:t>
            </a:fld>
            <a:endParaRPr lang="en-US"/>
          </a:p>
        </p:txBody>
      </p:sp>
    </p:spTree>
    <p:extLst>
      <p:ext uri="{BB962C8B-B14F-4D97-AF65-F5344CB8AC3E}">
        <p14:creationId xmlns:p14="http://schemas.microsoft.com/office/powerpoint/2010/main" val="187986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Question Mark = FREE = from http://www.rgbstock.com/download/melodi2/mjYFPPu.jpg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23</a:t>
            </a:fld>
            <a:endParaRPr lang="en-US"/>
          </a:p>
        </p:txBody>
      </p:sp>
    </p:spTree>
    <p:extLst>
      <p:ext uri="{BB962C8B-B14F-4D97-AF65-F5344CB8AC3E}">
        <p14:creationId xmlns:p14="http://schemas.microsoft.com/office/powerpoint/2010/main" val="1937244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Metaphor appears to be the wall of </a:t>
            </a:r>
            <a:r>
              <a:rPr lang="en-US" dirty="0" err="1"/>
              <a:t>partian</a:t>
            </a:r>
            <a:r>
              <a:rPr lang="en-US" dirty="0"/>
              <a:t> between Jews and Gentiles.  Peter had torn it down, because it was</a:t>
            </a:r>
            <a:r>
              <a:rPr lang="en-US" baseline="0" dirty="0"/>
              <a:t> meaningless now in Christ.  But if he begins rebuilding it, then he just proves that he was breaking the law when he was eating with Gentiles or when he reasserted it.  </a:t>
            </a:r>
          </a:p>
          <a:p>
            <a:endParaRPr lang="en-US" baseline="0" dirty="0"/>
          </a:p>
          <a:p>
            <a:r>
              <a:rPr lang="en-US" baseline="0" dirty="0"/>
              <a:t>The whole point is that it cannot be law and grace at the same time.  It cannot be works and grace at the same time.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24</a:t>
            </a:fld>
            <a:endParaRPr lang="en-US"/>
          </a:p>
        </p:txBody>
      </p:sp>
    </p:spTree>
    <p:extLst>
      <p:ext uri="{BB962C8B-B14F-4D97-AF65-F5344CB8AC3E}">
        <p14:creationId xmlns:p14="http://schemas.microsoft.com/office/powerpoint/2010/main" val="58778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Eph</a:t>
            </a:r>
            <a:r>
              <a:rPr lang="en-US" dirty="0"/>
              <a:t> 3 </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17</a:t>
            </a:r>
            <a:r>
              <a:rPr lang="en-US" sz="1200" b="0" i="0" u="none" strike="noStrike" kern="1200" baseline="0" dirty="0">
                <a:solidFill>
                  <a:schemeClr val="tx1"/>
                </a:solidFill>
                <a:latin typeface="+mn-lt"/>
                <a:ea typeface="+mn-ea"/>
                <a:cs typeface="+mn-cs"/>
              </a:rPr>
              <a:t> so that Christ may dwell in your hearts through faith. A (</a:t>
            </a:r>
            <a:r>
              <a:rPr lang="en-US" sz="1200" b="0" i="0" u="none" strike="noStrike" kern="1200" baseline="0" dirty="0" err="1">
                <a:solidFill>
                  <a:schemeClr val="tx1"/>
                </a:solidFill>
                <a:latin typeface="+mn-lt"/>
                <a:ea typeface="+mn-ea"/>
                <a:cs typeface="+mn-cs"/>
              </a:rPr>
              <a:t>Eph</a:t>
            </a:r>
            <a:r>
              <a:rPr lang="en-US" sz="1200" b="0" i="0" u="none" strike="noStrike" kern="1200" baseline="0" dirty="0">
                <a:solidFill>
                  <a:schemeClr val="tx1"/>
                </a:solidFill>
                <a:latin typeface="+mn-lt"/>
                <a:ea typeface="+mn-ea"/>
                <a:cs typeface="+mn-cs"/>
              </a:rPr>
              <a:t> 3:17 NIV)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30</a:t>
            </a:fld>
            <a:endParaRPr lang="en-US"/>
          </a:p>
        </p:txBody>
      </p:sp>
    </p:spTree>
    <p:extLst>
      <p:ext uri="{BB962C8B-B14F-4D97-AF65-F5344CB8AC3E}">
        <p14:creationId xmlns:p14="http://schemas.microsoft.com/office/powerpoint/2010/main" val="325819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a:t>
            </a:fld>
            <a:endParaRPr lang="en-US"/>
          </a:p>
        </p:txBody>
      </p:sp>
    </p:spTree>
    <p:extLst>
      <p:ext uri="{BB962C8B-B14F-4D97-AF65-F5344CB8AC3E}">
        <p14:creationId xmlns:p14="http://schemas.microsoft.com/office/powerpoint/2010/main" val="113381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At some point Peter made a trip to Antioch, and when he did</a:t>
            </a:r>
            <a:r>
              <a:rPr lang="en-US" baseline="0" dirty="0"/>
              <a:t>, he fit in with the Gentile believers just as God had told him to in Act 10.  </a:t>
            </a:r>
          </a:p>
          <a:p>
            <a:r>
              <a:rPr lang="en-US" baseline="0" dirty="0"/>
              <a:t>He was not eating Kosher but perhaps ate ham sandwiches at the potluck with all the Gentile believers—but then a delegation of Jews came to  Antioch. And Peter stopped fellowshipping with the Gentile believers and only hung with the Jewish ones.  </a:t>
            </a:r>
          </a:p>
          <a:p>
            <a:endParaRPr lang="en-US" baseline="0" dirty="0"/>
          </a:p>
          <a:p>
            <a:r>
              <a:rPr lang="en-US" baseline="0" dirty="0"/>
              <a:t>Paul has a few things to say about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778332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At some point Peter made a trip to Antioch, and when he did</a:t>
            </a:r>
            <a:r>
              <a:rPr lang="en-US" baseline="0" dirty="0"/>
              <a:t>, he fit in with the Gentile believers just as God had told him to in Act 10.  </a:t>
            </a:r>
          </a:p>
          <a:p>
            <a:r>
              <a:rPr lang="en-US" baseline="0" dirty="0"/>
              <a:t>He was not eating Kosher but perhaps ate ham sandwiches at the potluck with all the Gentile believers—but then a delegation of Jews came to  Antioch. And Peter stopped fellowshipping with the Gentile believers and only hung with the Jewish ones.  </a:t>
            </a:r>
          </a:p>
          <a:p>
            <a:endParaRPr lang="en-US" baseline="0" dirty="0"/>
          </a:p>
          <a:p>
            <a:r>
              <a:rPr lang="en-US" baseline="0" dirty="0"/>
              <a:t>Paul has a few things to say about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3313849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At some point Peter made a trip to Antioch, and when he did</a:t>
            </a:r>
            <a:r>
              <a:rPr lang="en-US" baseline="0" dirty="0"/>
              <a:t>, he fit in with the Gentile believers just as God had told him to in Act 10.  </a:t>
            </a:r>
          </a:p>
          <a:p>
            <a:r>
              <a:rPr lang="en-US" baseline="0" dirty="0"/>
              <a:t>He was not eating Kosher but perhaps ate ham sandwiches at the potluck with all the Gentile believers—but then a delegation of Jews came to  Antioch. And Peter stopped fellowshipping with the Gentile believers and only hung with the Jewish ones.  </a:t>
            </a:r>
          </a:p>
          <a:p>
            <a:endParaRPr lang="en-US" baseline="0" dirty="0"/>
          </a:p>
          <a:p>
            <a:r>
              <a:rPr lang="en-US" baseline="0" dirty="0"/>
              <a:t>Paul has a few things to say about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a:t>
            </a:fld>
            <a:endParaRPr lang="en-US"/>
          </a:p>
        </p:txBody>
      </p:sp>
    </p:spTree>
    <p:extLst>
      <p:ext uri="{BB962C8B-B14F-4D97-AF65-F5344CB8AC3E}">
        <p14:creationId xmlns:p14="http://schemas.microsoft.com/office/powerpoint/2010/main" val="90050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At some point Peter made a trip to Antioch, and when he did</a:t>
            </a:r>
            <a:r>
              <a:rPr lang="en-US" baseline="0" dirty="0"/>
              <a:t>, he fit in with the Gentile believers just as God had told him to in Act 10.  </a:t>
            </a:r>
          </a:p>
          <a:p>
            <a:r>
              <a:rPr lang="en-US" baseline="0" dirty="0"/>
              <a:t>He was not eating Kosher but perhaps ate ham sandwiches at the potluck with all the Gentile believers—but then a delegation of Jews came to  Antioch. And Peter stopped fellowshipping with the Gentile believers and only hung with the Jewish ones.  </a:t>
            </a:r>
          </a:p>
          <a:p>
            <a:endParaRPr lang="en-US" baseline="0" dirty="0"/>
          </a:p>
          <a:p>
            <a:r>
              <a:rPr lang="en-US" baseline="0" dirty="0"/>
              <a:t>Paul has a few things to say about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8</a:t>
            </a:fld>
            <a:endParaRPr lang="en-US"/>
          </a:p>
        </p:txBody>
      </p:sp>
    </p:spTree>
    <p:extLst>
      <p:ext uri="{BB962C8B-B14F-4D97-AF65-F5344CB8AC3E}">
        <p14:creationId xmlns:p14="http://schemas.microsoft.com/office/powerpoint/2010/main" val="424616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At some point Peter made a trip to Antioch, and when he did</a:t>
            </a:r>
            <a:r>
              <a:rPr lang="en-US" baseline="0" dirty="0"/>
              <a:t>, he fit in with the Gentile believers just as God had told him to in Act 10.  </a:t>
            </a:r>
          </a:p>
          <a:p>
            <a:r>
              <a:rPr lang="en-US" baseline="0" dirty="0"/>
              <a:t>He was not eating Kosher but perhaps ate ham sandwiches at the potluck with all the Gentile believers—but then a delegation of Jews came to  Antioch. And Peter stopped fellowshipping with the Gentile believers and only hung with the Jewish ones.  </a:t>
            </a:r>
          </a:p>
          <a:p>
            <a:endParaRPr lang="en-US" baseline="0" dirty="0"/>
          </a:p>
          <a:p>
            <a:r>
              <a:rPr lang="en-US" baseline="0" dirty="0"/>
              <a:t>Paul has a few things to say about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9093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At some point Peter made a trip to Antioch, and when he did</a:t>
            </a:r>
            <a:r>
              <a:rPr lang="en-US" baseline="0" dirty="0"/>
              <a:t>, he fit in with the Gentile believers just as God had told him to in Act 10.  </a:t>
            </a:r>
          </a:p>
          <a:p>
            <a:r>
              <a:rPr lang="en-US" baseline="0" dirty="0"/>
              <a:t>He was not eating Kosher but perhaps ate ham sandwiches at the potluck with all the Gentile believers—but then a delegation of Jews came to  Antioch. And Peter stopped fellowshipping with the Gentile believers and only hung with the Jewish ones.  </a:t>
            </a:r>
          </a:p>
          <a:p>
            <a:endParaRPr lang="en-US" baseline="0" dirty="0"/>
          </a:p>
          <a:p>
            <a:r>
              <a:rPr lang="en-US" baseline="0" dirty="0"/>
              <a:t>Paul has a few things to say about that....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154981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Wrong X = FREE = from http://pixabay.com/en/red-box-cross-square-wrong-39414/</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96426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3"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5"/>
            <a:ext cx="10363200" cy="1500188"/>
          </a:xfrm>
        </p:spPr>
        <p:txBody>
          <a:bodyPr anchor="b"/>
          <a:lstStyle>
            <a:lvl1pPr marL="0" indent="0">
              <a:buNone/>
              <a:defRPr sz="2000">
                <a:solidFill>
                  <a:schemeClr val="tx1">
                    <a:tint val="75000"/>
                  </a:schemeClr>
                </a:solidFill>
              </a:defRPr>
            </a:lvl1pPr>
            <a:lvl2pPr marL="457183"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10" indent="0">
              <a:buNone/>
              <a:defRPr sz="1300">
                <a:solidFill>
                  <a:schemeClr val="tx1">
                    <a:tint val="75000"/>
                  </a:schemeClr>
                </a:solidFill>
              </a:defRPr>
            </a:lvl6pPr>
            <a:lvl7pPr marL="2743091" indent="0">
              <a:buNone/>
              <a:defRPr sz="1300">
                <a:solidFill>
                  <a:schemeClr val="tx1">
                    <a:tint val="75000"/>
                  </a:schemeClr>
                </a:solidFill>
              </a:defRPr>
            </a:lvl7pPr>
            <a:lvl8pPr marL="3200272"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5"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7"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1"/>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7" cy="4691063"/>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3" indent="0">
              <a:buNone/>
              <a:defRPr sz="2800"/>
            </a:lvl2pPr>
            <a:lvl3pPr marL="914363" indent="0">
              <a:buNone/>
              <a:defRPr sz="2400"/>
            </a:lvl3pPr>
            <a:lvl4pPr marL="1371546" indent="0">
              <a:buNone/>
              <a:defRPr sz="2000"/>
            </a:lvl4pPr>
            <a:lvl5pPr marL="1828728" indent="0">
              <a:buNone/>
              <a:defRPr sz="2000"/>
            </a:lvl5pPr>
            <a:lvl6pPr marL="2285910" indent="0">
              <a:buNone/>
              <a:defRPr sz="2000"/>
            </a:lvl6pPr>
            <a:lvl7pPr marL="2743091"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609600" y="274637"/>
            <a:ext cx="10972800" cy="1143000"/>
          </a:xfrm>
          <a:prstGeom prst="rect">
            <a:avLst/>
          </a:prstGeom>
        </p:spPr>
        <p:txBody>
          <a:bodyPr vert="horz" lIns="91436" tIns="45719" rIns="91436" bIns="45719"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5"/>
          </a:xfrm>
          <a:prstGeom prst="rect">
            <a:avLst/>
          </a:prstGeom>
        </p:spPr>
        <p:txBody>
          <a:bodyPr vert="horz" lIns="91436" tIns="45719" rIns="91436"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4"/>
          </a:xfrm>
          <a:prstGeom prst="rect">
            <a:avLst/>
          </a:prstGeom>
        </p:spPr>
        <p:txBody>
          <a:bodyPr vert="horz" lIns="91436" tIns="45719" rIns="91436"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3"/>
            <a:ext cx="3860800" cy="365124"/>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4"/>
          </a:xfrm>
          <a:prstGeom prst="rect">
            <a:avLst/>
          </a:prstGeom>
        </p:spPr>
        <p:txBody>
          <a:bodyPr vert="horz" lIns="91436" tIns="45719" rIns="91436"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3"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7" indent="-342887"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1" indent="-285738"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5"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19"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81285"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12939"/>
            <a:ext cx="7113587" cy="5240337"/>
          </a:xfrm>
          <a:prstGeom prst="rect">
            <a:avLst/>
          </a:prstGeom>
          <a:noFill/>
          <a:ln w="9525">
            <a:noFill/>
            <a:miter lim="800000"/>
            <a:headEnd/>
            <a:tailEnd/>
          </a:ln>
          <a:effectLst/>
        </p:spPr>
      </p:pic>
      <p:sp>
        <p:nvSpPr>
          <p:cNvPr id="3" name="Content Placeholder 2"/>
          <p:cNvSpPr>
            <a:spLocks noGrp="1"/>
          </p:cNvSpPr>
          <p:nvPr>
            <p:ph idx="1"/>
          </p:nvPr>
        </p:nvSpPr>
        <p:spPr>
          <a:xfrm>
            <a:off x="532263" y="423082"/>
            <a:ext cx="11273050" cy="5703086"/>
          </a:xfrm>
        </p:spPr>
        <p:txBody>
          <a:bodyPr/>
          <a:lstStyle/>
          <a:p>
            <a:pPr marL="0" indent="0"/>
            <a:r>
              <a:rPr lang="en-US" dirty="0"/>
              <a:t> </a:t>
            </a:r>
            <a:r>
              <a:rPr lang="en-US" baseline="30000" dirty="0"/>
              <a:t>34</a:t>
            </a:r>
            <a:r>
              <a:rPr lang="en-US" dirty="0"/>
              <a:t> Then Peter began to speak: "I now realize how true it is that God does not show favoritism  </a:t>
            </a:r>
            <a:r>
              <a:rPr lang="en-US" baseline="30000" dirty="0"/>
              <a:t>35</a:t>
            </a:r>
            <a:r>
              <a:rPr lang="en-US" dirty="0"/>
              <a:t> but accepts men from every nation who fear him and do what is right. (Acts 10:34-35)</a:t>
            </a:r>
          </a:p>
        </p:txBody>
      </p:sp>
      <p:pic>
        <p:nvPicPr>
          <p:cNvPr id="6"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Tree>
    <p:extLst>
      <p:ext uri="{BB962C8B-B14F-4D97-AF65-F5344CB8AC3E}">
        <p14:creationId xmlns:p14="http://schemas.microsoft.com/office/powerpoint/2010/main" val="2954165046"/>
      </p:ext>
    </p:extLst>
  </p:cSld>
  <p:clrMapOvr>
    <a:masterClrMapping/>
  </p:clrMapOvr>
  <p:transition>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6073255" y="-3096571"/>
            <a:ext cx="6118746" cy="9954572"/>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dirty="0"/>
              <a:t>We Pick Up at 2:11</a:t>
            </a:r>
          </a:p>
        </p:txBody>
      </p:sp>
      <p:sp>
        <p:nvSpPr>
          <p:cNvPr id="3" name="Content Placeholder 2"/>
          <p:cNvSpPr>
            <a:spLocks noGrp="1"/>
          </p:cNvSpPr>
          <p:nvPr>
            <p:ph idx="1"/>
          </p:nvPr>
        </p:nvSpPr>
        <p:spPr/>
        <p:txBody>
          <a:bodyPr/>
          <a:lstStyle/>
          <a:p>
            <a:pPr marL="0" indent="0"/>
            <a:r>
              <a:rPr lang="en-US" baseline="30000" dirty="0"/>
              <a:t>11</a:t>
            </a:r>
            <a:r>
              <a:rPr lang="en-US" dirty="0"/>
              <a:t> When Peter came to Antioch, </a:t>
            </a:r>
          </a:p>
        </p:txBody>
      </p:sp>
      <p:cxnSp>
        <p:nvCxnSpPr>
          <p:cNvPr id="7" name="Straight Arrow Connector 6"/>
          <p:cNvCxnSpPr/>
          <p:nvPr/>
        </p:nvCxnSpPr>
        <p:spPr>
          <a:xfrm flipV="1">
            <a:off x="11000096" y="1733266"/>
            <a:ext cx="68238" cy="298885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945504" y="1501254"/>
            <a:ext cx="232012" cy="232012"/>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Tree>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r="24234" b="34328"/>
          <a:stretch>
            <a:fillRect/>
          </a:stretch>
        </p:blipFill>
        <p:spPr bwMode="auto">
          <a:xfrm flipH="1">
            <a:off x="0" y="2292824"/>
            <a:ext cx="4039694" cy="4565176"/>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dirty="0"/>
              <a:t>1-The Opponents to Faith 2:11</a:t>
            </a:r>
          </a:p>
        </p:txBody>
      </p:sp>
      <p:sp>
        <p:nvSpPr>
          <p:cNvPr id="3" name="Content Placeholder 2"/>
          <p:cNvSpPr>
            <a:spLocks noGrp="1"/>
          </p:cNvSpPr>
          <p:nvPr>
            <p:ph idx="1"/>
          </p:nvPr>
        </p:nvSpPr>
        <p:spPr/>
        <p:txBody>
          <a:bodyPr/>
          <a:lstStyle/>
          <a:p>
            <a:pPr marL="0" indent="0"/>
            <a:r>
              <a:rPr lang="en-US" baseline="30000" dirty="0"/>
              <a:t>11</a:t>
            </a:r>
            <a:r>
              <a:rPr lang="en-US" dirty="0"/>
              <a:t> When Peter came to Antioch, I </a:t>
            </a:r>
            <a:r>
              <a:rPr lang="en-US" dirty="0">
                <a:effectLst>
                  <a:glow rad="127000">
                    <a:srgbClr val="FF0000"/>
                  </a:glow>
                  <a:outerShdw blurRad="38100" dist="38100" dir="2700000" algn="tl">
                    <a:srgbClr val="000000">
                      <a:alpha val="43137"/>
                    </a:srgbClr>
                  </a:outerShdw>
                </a:effectLst>
              </a:rPr>
              <a:t>opposed</a:t>
            </a:r>
            <a:r>
              <a:rPr lang="en-US" dirty="0"/>
              <a:t> him to his face, because he was clearly in the wrong. </a:t>
            </a:r>
          </a:p>
        </p:txBody>
      </p:sp>
      <p:pic>
        <p:nvPicPr>
          <p:cNvPr id="2050" name="Picture 2"/>
          <p:cNvPicPr>
            <a:picLocks noChangeAspect="1" noChangeArrowheads="1"/>
          </p:cNvPicPr>
          <p:nvPr/>
        </p:nvPicPr>
        <p:blipFill>
          <a:blip r:embed="rId5" cstate="print"/>
          <a:srcRect/>
          <a:stretch>
            <a:fillRect/>
          </a:stretch>
        </p:blipFill>
        <p:spPr bwMode="auto">
          <a:xfrm>
            <a:off x="4494536" y="3314700"/>
            <a:ext cx="3202929" cy="2952750"/>
          </a:xfrm>
          <a:prstGeom prst="rect">
            <a:avLst/>
          </a:prstGeom>
          <a:noFill/>
          <a:ln w="9525">
            <a:noFill/>
            <a:miter lim="800000"/>
            <a:headEnd/>
            <a:tailEnd/>
          </a:ln>
          <a:effectLst>
            <a:outerShdw blurRad="50800" dist="152400" dir="2700000" algn="ctr" rotWithShape="0">
              <a:schemeClr val="tx1">
                <a:alpha val="69000"/>
              </a:schemeClr>
            </a:outerShdw>
          </a:effectLst>
        </p:spPr>
      </p:pic>
    </p:spTree>
    <p:extLst>
      <p:ext uri="{BB962C8B-B14F-4D97-AF65-F5344CB8AC3E}">
        <p14:creationId xmlns:p14="http://schemas.microsoft.com/office/powerpoint/2010/main" val="1121013264"/>
      </p:ext>
    </p:extLst>
  </p:cSld>
  <p:clrMapOvr>
    <a:masterClrMapping/>
  </p:clrMapOvr>
  <p:transition>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24234" b="34328"/>
          <a:stretch>
            <a:fillRect/>
          </a:stretch>
        </p:blipFill>
        <p:spPr bwMode="auto">
          <a:xfrm flipH="1">
            <a:off x="0" y="2292824"/>
            <a:ext cx="4039694" cy="4565176"/>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dirty="0"/>
              <a:t>1-The Opponents to Faith 2:11</a:t>
            </a:r>
          </a:p>
        </p:txBody>
      </p:sp>
      <p:sp>
        <p:nvSpPr>
          <p:cNvPr id="3" name="Content Placeholder 2"/>
          <p:cNvSpPr>
            <a:spLocks noGrp="1"/>
          </p:cNvSpPr>
          <p:nvPr>
            <p:ph idx="1"/>
          </p:nvPr>
        </p:nvSpPr>
        <p:spPr/>
        <p:txBody>
          <a:bodyPr/>
          <a:lstStyle/>
          <a:p>
            <a:pPr marL="0" indent="0"/>
            <a:r>
              <a:rPr lang="en-US" baseline="30000" dirty="0"/>
              <a:t>11</a:t>
            </a:r>
            <a:r>
              <a:rPr lang="en-US" dirty="0"/>
              <a:t> When Peter came to Antioch, I </a:t>
            </a:r>
            <a:r>
              <a:rPr lang="en-US" dirty="0">
                <a:effectLst>
                  <a:glow rad="127000">
                    <a:srgbClr val="FF0000"/>
                  </a:glow>
                  <a:outerShdw blurRad="38100" dist="38100" dir="2700000" algn="tl">
                    <a:srgbClr val="000000">
                      <a:alpha val="43137"/>
                    </a:srgbClr>
                  </a:outerShdw>
                </a:effectLst>
              </a:rPr>
              <a:t>opposed</a:t>
            </a:r>
            <a:r>
              <a:rPr lang="en-US" dirty="0"/>
              <a:t> him to his face, because he was clearly in the </a:t>
            </a:r>
            <a:r>
              <a:rPr lang="en-US" dirty="0">
                <a:effectLst>
                  <a:glow rad="127000">
                    <a:srgbClr val="FF0000"/>
                  </a:glow>
                  <a:outerShdw blurRad="38100" dist="38100" dir="2700000" algn="tl">
                    <a:srgbClr val="000000">
                      <a:alpha val="43137"/>
                    </a:srgbClr>
                  </a:outerShdw>
                </a:effectLst>
              </a:rPr>
              <a:t>wrong</a:t>
            </a:r>
            <a:r>
              <a:rPr lang="en-US" dirty="0"/>
              <a:t>. </a:t>
            </a:r>
          </a:p>
        </p:txBody>
      </p:sp>
      <p:pic>
        <p:nvPicPr>
          <p:cNvPr id="2050" name="Picture 2"/>
          <p:cNvPicPr>
            <a:picLocks noChangeAspect="1" noChangeArrowheads="1"/>
          </p:cNvPicPr>
          <p:nvPr/>
        </p:nvPicPr>
        <p:blipFill>
          <a:blip r:embed="rId4" cstate="print"/>
          <a:srcRect/>
          <a:stretch>
            <a:fillRect/>
          </a:stretch>
        </p:blipFill>
        <p:spPr bwMode="auto">
          <a:xfrm>
            <a:off x="4494536" y="3314700"/>
            <a:ext cx="3202929" cy="2952750"/>
          </a:xfrm>
          <a:prstGeom prst="rect">
            <a:avLst/>
          </a:prstGeom>
          <a:noFill/>
          <a:ln w="9525">
            <a:noFill/>
            <a:miter lim="800000"/>
            <a:headEnd/>
            <a:tailEnd/>
          </a:ln>
          <a:effectLst>
            <a:outerShdw blurRad="50800" dist="152400" dir="2700000" algn="ctr" rotWithShape="0">
              <a:schemeClr val="tx1">
                <a:alpha val="69000"/>
              </a:schemeClr>
            </a:outerShdw>
          </a:effectLst>
        </p:spPr>
      </p:pic>
      <p:pic>
        <p:nvPicPr>
          <p:cNvPr id="6" name="Picture 2"/>
          <p:cNvPicPr>
            <a:picLocks noChangeAspect="1" noChangeArrowheads="1"/>
          </p:cNvPicPr>
          <p:nvPr/>
        </p:nvPicPr>
        <p:blipFill>
          <a:blip r:embed="rId5" cstate="print"/>
          <a:srcRect r="9569"/>
          <a:stretch>
            <a:fillRect/>
          </a:stretch>
        </p:blipFill>
        <p:spPr bwMode="auto">
          <a:xfrm>
            <a:off x="8529850" y="2616177"/>
            <a:ext cx="3662149" cy="4241823"/>
          </a:xfrm>
          <a:prstGeom prst="rect">
            <a:avLst/>
          </a:prstGeom>
          <a:noFill/>
          <a:ln w="9525">
            <a:noFill/>
            <a:miter lim="800000"/>
            <a:headEnd/>
            <a:tailEnd/>
          </a:ln>
          <a:effectLst/>
        </p:spPr>
      </p:pic>
    </p:spTree>
    <p:extLst>
      <p:ext uri="{BB962C8B-B14F-4D97-AF65-F5344CB8AC3E}">
        <p14:creationId xmlns:p14="http://schemas.microsoft.com/office/powerpoint/2010/main" val="3437857175"/>
      </p:ext>
    </p:extLst>
  </p:cSld>
  <p:clrMapOvr>
    <a:masterClrMapping/>
  </p:clrMapOvr>
  <p:transition>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8001000" y="1270387"/>
            <a:ext cx="4191000" cy="55876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Pre</a:t>
            </a:r>
            <a:r>
              <a:rPr lang="en-US" dirty="0">
                <a:effectLst>
                  <a:glow rad="127000">
                    <a:srgbClr val="FF0000"/>
                  </a:glow>
                  <a:outerShdw blurRad="38100" dist="38100" dir="2700000" algn="tl">
                    <a:srgbClr val="000000">
                      <a:alpha val="43137"/>
                    </a:srgbClr>
                  </a:outerShdw>
                </a:effectLst>
              </a:rPr>
              <a:t>j</a:t>
            </a:r>
            <a:r>
              <a:rPr lang="en-US" u="sng" dirty="0">
                <a:effectLst>
                  <a:glow rad="127000">
                    <a:srgbClr val="FF0000"/>
                  </a:glow>
                  <a:outerShdw blurRad="38100" dist="38100" dir="2700000" algn="tl">
                    <a:srgbClr val="000000">
                      <a:alpha val="43137"/>
                    </a:srgbClr>
                  </a:outerShdw>
                </a:effectLst>
              </a:rPr>
              <a:t>udice</a:t>
            </a:r>
            <a:r>
              <a:rPr lang="en-US" dirty="0">
                <a:effectLst>
                  <a:glow rad="127000">
                    <a:srgbClr val="FF0000"/>
                  </a:glow>
                  <a:outerShdw blurRad="38100" dist="38100" dir="2700000" algn="tl">
                    <a:srgbClr val="000000">
                      <a:alpha val="43137"/>
                    </a:srgbClr>
                  </a:outerShdw>
                </a:effectLst>
              </a:rPr>
              <a:t> </a:t>
            </a:r>
            <a:r>
              <a:rPr lang="en-US" dirty="0">
                <a:effectLst>
                  <a:glow rad="127000">
                    <a:srgbClr val="FF0000">
                      <a:alpha val="0"/>
                    </a:srgbClr>
                  </a:glow>
                  <a:outerShdw blurRad="38100" dist="38100" dir="2700000" algn="tl">
                    <a:srgbClr val="000000">
                      <a:alpha val="43137"/>
                    </a:srgbClr>
                  </a:outerShdw>
                </a:effectLst>
              </a:rPr>
              <a:t>opposes Faith </a:t>
            </a:r>
            <a:r>
              <a:rPr lang="en-US" dirty="0"/>
              <a:t>2:12</a:t>
            </a:r>
          </a:p>
        </p:txBody>
      </p:sp>
      <p:sp>
        <p:nvSpPr>
          <p:cNvPr id="3" name="Content Placeholder 2"/>
          <p:cNvSpPr>
            <a:spLocks noGrp="1"/>
          </p:cNvSpPr>
          <p:nvPr>
            <p:ph idx="1"/>
          </p:nvPr>
        </p:nvSpPr>
        <p:spPr>
          <a:xfrm>
            <a:off x="609600" y="1600202"/>
            <a:ext cx="7416800" cy="4525965"/>
          </a:xfrm>
        </p:spPr>
        <p:txBody>
          <a:bodyPr/>
          <a:lstStyle/>
          <a:p>
            <a:pPr marL="0" indent="0"/>
            <a:r>
              <a:rPr lang="en-US" baseline="30000" dirty="0"/>
              <a:t>12</a:t>
            </a:r>
            <a:r>
              <a:rPr lang="en-US" dirty="0"/>
              <a:t> Before certain men came from James, he used to eat with the Gentiles. But when they arrived, he began to draw back and </a:t>
            </a:r>
            <a:r>
              <a:rPr lang="en-US" dirty="0">
                <a:effectLst>
                  <a:glow rad="127000">
                    <a:srgbClr val="FF0000"/>
                  </a:glow>
                  <a:outerShdw blurRad="38100" dist="38100" dir="2700000" algn="tl">
                    <a:srgbClr val="000000">
                      <a:alpha val="43137"/>
                    </a:srgbClr>
                  </a:outerShdw>
                </a:effectLst>
              </a:rPr>
              <a:t>separate himself from</a:t>
            </a:r>
            <a:r>
              <a:rPr lang="en-US" dirty="0"/>
              <a:t> the Gentiles because he was afraid of those who belonged to the circumcision group. </a:t>
            </a:r>
          </a:p>
        </p:txBody>
      </p:sp>
    </p:spTree>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66743" y="0"/>
            <a:ext cx="6485283" cy="6858000"/>
          </a:xfrm>
          <a:prstGeom prst="rect">
            <a:avLst/>
          </a:prstGeom>
        </p:spPr>
      </p:pic>
      <p:sp>
        <p:nvSpPr>
          <p:cNvPr id="2" name="Title 1"/>
          <p:cNvSpPr>
            <a:spLocks noGrp="1"/>
          </p:cNvSpPr>
          <p:nvPr>
            <p:ph type="title"/>
          </p:nvPr>
        </p:nvSpPr>
        <p:spPr>
          <a:xfrm>
            <a:off x="0" y="274637"/>
            <a:ext cx="12192000" cy="1143000"/>
          </a:xfrm>
        </p:spPr>
        <p:txBody>
          <a:bodyPr/>
          <a:lstStyle/>
          <a:p>
            <a:r>
              <a:rPr lang="en-US" u="sng" dirty="0">
                <a:effectLst>
                  <a:glow rad="127000">
                    <a:srgbClr val="FF0000"/>
                  </a:glow>
                  <a:outerShdw blurRad="38100" dist="38100" dir="2700000" algn="tl">
                    <a:srgbClr val="000000">
                      <a:alpha val="43137"/>
                    </a:srgbClr>
                  </a:outerShdw>
                </a:effectLst>
              </a:rPr>
              <a:t>H</a:t>
            </a:r>
            <a:r>
              <a:rPr lang="en-US" dirty="0">
                <a:effectLst>
                  <a:glow rad="127000">
                    <a:srgbClr val="FF0000"/>
                  </a:glow>
                  <a:outerShdw blurRad="38100" dist="38100" dir="2700000" algn="tl">
                    <a:srgbClr val="000000">
                      <a:alpha val="43137"/>
                    </a:srgbClr>
                  </a:outerShdw>
                </a:effectLst>
              </a:rPr>
              <a:t>yp</a:t>
            </a:r>
            <a:r>
              <a:rPr lang="en-US" u="sng" dirty="0">
                <a:effectLst>
                  <a:glow rad="127000">
                    <a:srgbClr val="FF0000"/>
                  </a:glow>
                  <a:outerShdw blurRad="38100" dist="38100" dir="2700000" algn="tl">
                    <a:srgbClr val="000000">
                      <a:alpha val="43137"/>
                    </a:srgbClr>
                  </a:outerShdw>
                </a:effectLst>
              </a:rPr>
              <a:t>ocris</a:t>
            </a:r>
            <a:r>
              <a:rPr lang="en-US" dirty="0">
                <a:effectLst>
                  <a:glow rad="127000">
                    <a:srgbClr val="FF0000"/>
                  </a:glow>
                  <a:outerShdw blurRad="38100" dist="38100" dir="2700000" algn="tl">
                    <a:srgbClr val="000000">
                      <a:alpha val="43137"/>
                    </a:srgbClr>
                  </a:outerShdw>
                </a:effectLst>
              </a:rPr>
              <a:t>y </a:t>
            </a:r>
            <a:r>
              <a:rPr lang="en-US" dirty="0">
                <a:effectLst>
                  <a:glow rad="127000">
                    <a:srgbClr val="FF0000">
                      <a:alpha val="0"/>
                    </a:srgbClr>
                  </a:glow>
                  <a:outerShdw blurRad="38100" dist="38100" dir="2700000" algn="tl">
                    <a:srgbClr val="000000">
                      <a:alpha val="43137"/>
                    </a:srgbClr>
                  </a:outerShdw>
                </a:effectLst>
              </a:rPr>
              <a:t>opposes Faith</a:t>
            </a:r>
            <a:r>
              <a:rPr lang="en-US" dirty="0">
                <a:effectLst>
                  <a:glow rad="127000">
                    <a:srgbClr val="FF0000"/>
                  </a:glow>
                  <a:outerShdw blurRad="38100" dist="38100" dir="2700000" algn="tl">
                    <a:srgbClr val="000000">
                      <a:alpha val="43137"/>
                    </a:srgbClr>
                  </a:outerShdw>
                </a:effectLst>
              </a:rPr>
              <a:t> </a:t>
            </a:r>
            <a:r>
              <a:rPr lang="en-US" dirty="0"/>
              <a:t>2:13</a:t>
            </a:r>
          </a:p>
        </p:txBody>
      </p:sp>
      <p:sp>
        <p:nvSpPr>
          <p:cNvPr id="3" name="Content Placeholder 2"/>
          <p:cNvSpPr>
            <a:spLocks noGrp="1"/>
          </p:cNvSpPr>
          <p:nvPr>
            <p:ph idx="1"/>
          </p:nvPr>
        </p:nvSpPr>
        <p:spPr>
          <a:xfrm>
            <a:off x="609600" y="1600202"/>
            <a:ext cx="7950200" cy="4525965"/>
          </a:xfrm>
        </p:spPr>
        <p:txBody>
          <a:bodyPr/>
          <a:lstStyle/>
          <a:p>
            <a:pPr marL="0" indent="0"/>
            <a:r>
              <a:rPr lang="en-US" baseline="30000" dirty="0"/>
              <a:t>13</a:t>
            </a:r>
            <a:r>
              <a:rPr lang="en-US" dirty="0"/>
              <a:t> The other Jews joined him in his </a:t>
            </a:r>
            <a:r>
              <a:rPr lang="en-US" u="sng" dirty="0">
                <a:effectLst>
                  <a:glow rad="127000">
                    <a:srgbClr val="FF0000"/>
                  </a:glow>
                  <a:outerShdw blurRad="38100" dist="38100" dir="2700000" algn="tl">
                    <a:srgbClr val="000000">
                      <a:alpha val="43137"/>
                    </a:srgbClr>
                  </a:outerShdw>
                </a:effectLst>
              </a:rPr>
              <a:t>h</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pocris</a:t>
            </a:r>
            <a:r>
              <a:rPr lang="en-US" dirty="0">
                <a:effectLst>
                  <a:glow rad="127000">
                    <a:srgbClr val="FF0000"/>
                  </a:glow>
                  <a:outerShdw blurRad="38100" dist="38100" dir="2700000" algn="tl">
                    <a:srgbClr val="000000">
                      <a:alpha val="43137"/>
                    </a:srgbClr>
                  </a:outerShdw>
                </a:effectLst>
              </a:rPr>
              <a:t>y</a:t>
            </a:r>
            <a:r>
              <a:rPr lang="en-US" dirty="0"/>
              <a:t>, so that by their </a:t>
            </a:r>
            <a:r>
              <a:rPr lang="en-US" u="sng" dirty="0">
                <a:effectLst>
                  <a:glow rad="127000">
                    <a:srgbClr val="FF0000"/>
                  </a:glow>
                  <a:outerShdw blurRad="38100" dist="38100" dir="2700000" algn="tl">
                    <a:srgbClr val="000000">
                      <a:alpha val="43137"/>
                    </a:srgbClr>
                  </a:outerShdw>
                </a:effectLst>
              </a:rPr>
              <a:t>h</a:t>
            </a:r>
            <a:r>
              <a:rPr lang="en-US" dirty="0">
                <a:effectLst>
                  <a:glow rad="127000">
                    <a:srgbClr val="FF0000"/>
                  </a:glow>
                  <a:outerShdw blurRad="38100" dist="38100" dir="2700000" algn="tl">
                    <a:srgbClr val="000000">
                      <a:alpha val="43137"/>
                    </a:srgbClr>
                  </a:outerShdw>
                </a:effectLst>
              </a:rPr>
              <a:t>y</a:t>
            </a:r>
            <a:r>
              <a:rPr lang="en-US" u="sng" dirty="0">
                <a:effectLst>
                  <a:glow rad="127000">
                    <a:srgbClr val="FF0000"/>
                  </a:glow>
                  <a:outerShdw blurRad="38100" dist="38100" dir="2700000" algn="tl">
                    <a:srgbClr val="000000">
                      <a:alpha val="43137"/>
                    </a:srgbClr>
                  </a:outerShdw>
                </a:effectLst>
              </a:rPr>
              <a:t>pocris</a:t>
            </a:r>
            <a:r>
              <a:rPr lang="en-US" dirty="0">
                <a:effectLst>
                  <a:glow rad="127000">
                    <a:srgbClr val="FF0000"/>
                  </a:glow>
                  <a:outerShdw blurRad="38100" dist="38100" dir="2700000" algn="tl">
                    <a:srgbClr val="000000">
                      <a:alpha val="43137"/>
                    </a:srgbClr>
                  </a:outerShdw>
                </a:effectLst>
              </a:rPr>
              <a:t>y </a:t>
            </a:r>
            <a:r>
              <a:rPr lang="en-US" dirty="0"/>
              <a:t>even Barnabas was led astray. </a:t>
            </a:r>
          </a:p>
        </p:txBody>
      </p:sp>
    </p:spTree>
  </p:cSld>
  <p:clrMapOvr>
    <a:masterClrMapping/>
  </p:clrMapOvr>
  <p:transition>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143000"/>
          </a:xfrm>
        </p:spPr>
        <p:txBody>
          <a:bodyPr/>
          <a:lstStyle/>
          <a:p>
            <a:r>
              <a:rPr lang="en-US" u="sng" dirty="0">
                <a:effectLst>
                  <a:glow rad="127000">
                    <a:srgbClr val="FF0000"/>
                  </a:glow>
                  <a:outerShdw blurRad="38100" dist="38100" dir="2700000" algn="tl">
                    <a:srgbClr val="000000">
                      <a:alpha val="43137"/>
                    </a:srgbClr>
                  </a:outerShdw>
                </a:effectLst>
              </a:rPr>
              <a:t>Diversion</a:t>
            </a:r>
            <a:r>
              <a:rPr lang="en-US" dirty="0">
                <a:effectLst>
                  <a:glow rad="127000">
                    <a:srgbClr val="FF0000"/>
                  </a:glow>
                  <a:outerShdw blurRad="38100" dist="38100" dir="2700000" algn="tl">
                    <a:srgbClr val="000000">
                      <a:alpha val="43137"/>
                    </a:srgbClr>
                  </a:outerShdw>
                </a:effectLst>
              </a:rPr>
              <a:t> </a:t>
            </a:r>
            <a:r>
              <a:rPr lang="en-US" dirty="0">
                <a:effectLst>
                  <a:glow rad="127000">
                    <a:srgbClr val="FF0000">
                      <a:alpha val="0"/>
                    </a:srgbClr>
                  </a:glow>
                  <a:outerShdw blurRad="38100" dist="38100" dir="2700000" algn="tl">
                    <a:srgbClr val="000000">
                      <a:alpha val="43137"/>
                    </a:srgbClr>
                  </a:outerShdw>
                </a:effectLst>
              </a:rPr>
              <a:t>opposes Faith </a:t>
            </a:r>
            <a:r>
              <a:rPr lang="en-US" dirty="0"/>
              <a:t>2:14</a:t>
            </a:r>
          </a:p>
        </p:txBody>
      </p:sp>
      <p:sp>
        <p:nvSpPr>
          <p:cNvPr id="3" name="Content Placeholder 2"/>
          <p:cNvSpPr>
            <a:spLocks noGrp="1"/>
          </p:cNvSpPr>
          <p:nvPr>
            <p:ph idx="1"/>
          </p:nvPr>
        </p:nvSpPr>
        <p:spPr/>
        <p:txBody>
          <a:bodyPr/>
          <a:lstStyle/>
          <a:p>
            <a:pPr marL="0" indent="0">
              <a:lnSpc>
                <a:spcPct val="90000"/>
              </a:lnSpc>
            </a:pPr>
            <a:r>
              <a:rPr lang="en-US" baseline="30000" dirty="0"/>
              <a:t>14</a:t>
            </a:r>
            <a:r>
              <a:rPr lang="en-US" dirty="0"/>
              <a:t> When I saw that they were </a:t>
            </a:r>
            <a:r>
              <a:rPr lang="en-US" u="sng" dirty="0">
                <a:effectLst>
                  <a:glow rad="127000">
                    <a:srgbClr val="FF0000"/>
                  </a:glow>
                  <a:outerShdw blurRad="38100" dist="38100" dir="2700000" algn="tl">
                    <a:srgbClr val="000000">
                      <a:alpha val="43137"/>
                    </a:srgbClr>
                  </a:outerShdw>
                </a:effectLst>
              </a:rPr>
              <a:t>not</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actin</a:t>
            </a:r>
            <a:r>
              <a:rPr lang="en-US" dirty="0">
                <a:effectLst>
                  <a:glow rad="127000">
                    <a:srgbClr val="FF0000"/>
                  </a:glow>
                  <a:outerShdw blurRad="38100" dist="38100" dir="2700000" algn="tl">
                    <a:srgbClr val="000000">
                      <a:alpha val="43137"/>
                    </a:srgbClr>
                  </a:outerShdw>
                </a:effectLst>
              </a:rPr>
              <a:t>g </a:t>
            </a:r>
            <a:r>
              <a:rPr lang="en-US" u="sng" dirty="0">
                <a:effectLst>
                  <a:glow rad="127000">
                    <a:srgbClr val="FF0000"/>
                  </a:glow>
                  <a:outerShdw blurRad="38100" dist="38100" dir="2700000" algn="tl">
                    <a:srgbClr val="000000">
                      <a:alpha val="43137"/>
                    </a:srgbClr>
                  </a:outerShdw>
                </a:effectLst>
              </a:rPr>
              <a:t>in</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line</a:t>
            </a:r>
            <a:r>
              <a:rPr lang="en-US" dirty="0">
                <a:effectLst>
                  <a:glow rad="127000">
                    <a:srgbClr val="FF0000"/>
                  </a:glow>
                  <a:outerShdw blurRad="38100" dist="38100" dir="2700000" algn="tl">
                    <a:srgbClr val="000000">
                      <a:alpha val="43137"/>
                    </a:srgbClr>
                  </a:outerShdw>
                </a:effectLst>
              </a:rPr>
              <a:t> </a:t>
            </a:r>
            <a:r>
              <a:rPr lang="en-US" dirty="0"/>
              <a:t>with the truth of the gospel, I said to Peter in front of them all, "You are a Jew, yet you live like a Gentile and not like a Jew. How is it, then, that you force Gentiles to follow Jewish customs? </a:t>
            </a:r>
          </a:p>
        </p:txBody>
      </p:sp>
      <p:grpSp>
        <p:nvGrpSpPr>
          <p:cNvPr id="10" name="Group 9"/>
          <p:cNvGrpSpPr/>
          <p:nvPr/>
        </p:nvGrpSpPr>
        <p:grpSpPr>
          <a:xfrm>
            <a:off x="1524000" y="4591050"/>
            <a:ext cx="5581650" cy="2266950"/>
            <a:chOff x="0" y="4591050"/>
            <a:chExt cx="5581650" cy="2266950"/>
          </a:xfrm>
        </p:grpSpPr>
        <p:sp>
          <p:nvSpPr>
            <p:cNvPr id="8" name="Bent Arrow 7"/>
            <p:cNvSpPr/>
            <p:nvPr/>
          </p:nvSpPr>
          <p:spPr>
            <a:xfrm rot="5400000">
              <a:off x="1657350" y="2933700"/>
              <a:ext cx="2266950" cy="5581650"/>
            </a:xfrm>
            <a:prstGeom prst="bentArrow">
              <a:avLst>
                <a:gd name="adj1" fmla="val 24675"/>
                <a:gd name="adj2" fmla="val 25000"/>
                <a:gd name="adj3" fmla="val 25000"/>
                <a:gd name="adj4" fmla="val 5099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200150" y="4591050"/>
              <a:ext cx="2419350" cy="584775"/>
            </a:xfrm>
            <a:prstGeom prst="rect">
              <a:avLst/>
            </a:prstGeom>
            <a:noFill/>
          </p:spPr>
          <p:txBody>
            <a:bodyPr wrap="square" rtlCol="0">
              <a:spAutoFit/>
            </a:bodyPr>
            <a:lstStyle/>
            <a:p>
              <a:r>
                <a:rPr lang="en-US" sz="3200" b="1" dirty="0"/>
                <a:t>HYPOCRISY </a:t>
              </a:r>
            </a:p>
          </p:txBody>
        </p:sp>
      </p:grpSp>
      <p:sp>
        <p:nvSpPr>
          <p:cNvPr id="7" name="Right Arrow 6"/>
          <p:cNvSpPr/>
          <p:nvPr/>
        </p:nvSpPr>
        <p:spPr>
          <a:xfrm>
            <a:off x="1524000" y="4895850"/>
            <a:ext cx="8534400" cy="1600200"/>
          </a:xfrm>
          <a:prstGeom prst="rightArrow">
            <a:avLst>
              <a:gd name="adj1" fmla="val 34615"/>
              <a:gd name="adj2" fmla="val 50000"/>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rPr>
              <a:t>GOSPEL TRUTH</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2-The </a:t>
            </a:r>
            <a:r>
              <a:rPr lang="en-US" dirty="0">
                <a:effectLst>
                  <a:glow rad="127000">
                    <a:srgbClr val="FF0000">
                      <a:alpha val="0"/>
                    </a:srgbClr>
                  </a:glow>
                  <a:outerShdw blurRad="38100" dist="38100" dir="2700000" algn="tl">
                    <a:srgbClr val="000000">
                      <a:alpha val="43137"/>
                    </a:srgbClr>
                  </a:outerShdw>
                </a:effectLst>
              </a:rPr>
              <a:t>Importance of Faith </a:t>
            </a:r>
          </a:p>
        </p:txBody>
      </p:sp>
      <p:sp>
        <p:nvSpPr>
          <p:cNvPr id="3" name="Content Placeholder 2"/>
          <p:cNvSpPr>
            <a:spLocks noGrp="1"/>
          </p:cNvSpPr>
          <p:nvPr>
            <p:ph idx="1"/>
          </p:nvPr>
        </p:nvSpPr>
        <p:spPr/>
        <p:txBody>
          <a:bodyPr/>
          <a:lstStyle/>
          <a:p>
            <a:pPr marL="0" indent="0">
              <a:lnSpc>
                <a:spcPct val="90000"/>
              </a:lnSpc>
            </a:pPr>
            <a:endParaRPr lang="en-US" dirty="0"/>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143000"/>
          </a:xfrm>
        </p:spPr>
        <p:txBody>
          <a:bodyPr/>
          <a:lstStyle/>
          <a:p>
            <a:r>
              <a:rPr lang="en-US" sz="5000" dirty="0"/>
              <a:t>Importance of Faith </a:t>
            </a:r>
            <a:r>
              <a:rPr lang="en-US" sz="5000" dirty="0">
                <a:effectLst>
                  <a:glow rad="127000">
                    <a:srgbClr val="FF0000"/>
                  </a:glow>
                  <a:outerShdw blurRad="38100" dist="38100" dir="2700000" algn="tl">
                    <a:srgbClr val="000000">
                      <a:alpha val="43137"/>
                    </a:srgbClr>
                  </a:outerShdw>
                </a:effectLst>
              </a:rPr>
              <a:t>for</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Justification</a:t>
            </a:r>
          </a:p>
        </p:txBody>
      </p:sp>
      <p:sp>
        <p:nvSpPr>
          <p:cNvPr id="3" name="Content Placeholder 2"/>
          <p:cNvSpPr>
            <a:spLocks noGrp="1"/>
          </p:cNvSpPr>
          <p:nvPr>
            <p:ph idx="1"/>
          </p:nvPr>
        </p:nvSpPr>
        <p:spPr/>
        <p:txBody>
          <a:bodyPr/>
          <a:lstStyle/>
          <a:p>
            <a:pPr marL="0" indent="0">
              <a:lnSpc>
                <a:spcPct val="90000"/>
              </a:lnSpc>
            </a:pPr>
            <a:r>
              <a:rPr lang="en-US" baseline="30000" dirty="0"/>
              <a:t>15</a:t>
            </a:r>
            <a:r>
              <a:rPr lang="en-US" dirty="0"/>
              <a:t> "We who are Jews by birth and not 'Gentile sinners‘  </a:t>
            </a:r>
            <a:r>
              <a:rPr lang="en-US" baseline="30000" dirty="0"/>
              <a:t>16</a:t>
            </a:r>
            <a:r>
              <a:rPr lang="en-US" dirty="0"/>
              <a:t> know that </a:t>
            </a:r>
            <a:r>
              <a:rPr lang="en-US" dirty="0">
                <a:effectLst>
                  <a:glow rad="127000">
                    <a:srgbClr val="FF0000">
                      <a:alpha val="0"/>
                    </a:srgbClr>
                  </a:glow>
                  <a:outerShdw blurRad="38100" dist="38100" dir="2700000" algn="tl">
                    <a:srgbClr val="000000">
                      <a:alpha val="43137"/>
                    </a:srgbClr>
                  </a:outerShdw>
                </a:effectLst>
              </a:rPr>
              <a:t>a man is not </a:t>
            </a:r>
            <a:r>
              <a:rPr lang="en-US" dirty="0">
                <a:effectLst>
                  <a:glow rad="127000">
                    <a:srgbClr val="FF0000"/>
                  </a:glow>
                  <a:outerShdw blurRad="38100" dist="38100" dir="2700000" algn="tl">
                    <a:srgbClr val="000000">
                      <a:alpha val="43137"/>
                    </a:srgbClr>
                  </a:outerShdw>
                </a:effectLst>
              </a:rPr>
              <a:t>justified </a:t>
            </a:r>
            <a:r>
              <a:rPr lang="en-US" dirty="0">
                <a:effectLst>
                  <a:glow rad="127000">
                    <a:srgbClr val="FF0000">
                      <a:alpha val="0"/>
                    </a:srgbClr>
                  </a:glow>
                  <a:outerShdw blurRad="38100" dist="38100" dir="2700000" algn="tl">
                    <a:srgbClr val="000000">
                      <a:alpha val="43137"/>
                    </a:srgbClr>
                  </a:outerShdw>
                </a:effectLst>
              </a:rPr>
              <a:t>by observing the law</a:t>
            </a:r>
            <a:r>
              <a:rPr lang="en-US" dirty="0"/>
              <a:t>, but by faith in Jesus Christ. So we, too, have put our faith in Christ Jesus that we may be </a:t>
            </a:r>
            <a:r>
              <a:rPr lang="en-US" dirty="0">
                <a:effectLst>
                  <a:glow rad="127000">
                    <a:srgbClr val="FF0000"/>
                  </a:glow>
                  <a:outerShdw blurRad="38100" dist="38100" dir="2700000" algn="tl">
                    <a:srgbClr val="000000">
                      <a:alpha val="43137"/>
                    </a:srgbClr>
                  </a:outerShdw>
                </a:effectLst>
              </a:rPr>
              <a:t>justified</a:t>
            </a:r>
            <a:r>
              <a:rPr lang="en-US" dirty="0"/>
              <a:t> by </a:t>
            </a:r>
            <a:br>
              <a:rPr lang="en-US" dirty="0"/>
            </a:br>
            <a:r>
              <a:rPr lang="en-US" dirty="0"/>
              <a:t>faith in Christ and not </a:t>
            </a:r>
            <a:br>
              <a:rPr lang="en-US" dirty="0"/>
            </a:br>
            <a:r>
              <a:rPr lang="en-US" dirty="0"/>
              <a:t>by observing the law, </a:t>
            </a:r>
            <a:br>
              <a:rPr lang="en-US" dirty="0"/>
            </a:br>
            <a:r>
              <a:rPr lang="en-US" dirty="0"/>
              <a:t>because by observing </a:t>
            </a:r>
            <a:br>
              <a:rPr lang="en-US" dirty="0"/>
            </a:br>
            <a:r>
              <a:rPr lang="en-US" dirty="0"/>
              <a:t>the law no one will be </a:t>
            </a:r>
            <a:br>
              <a:rPr lang="en-US" dirty="0"/>
            </a:br>
            <a:r>
              <a:rPr lang="en-US" dirty="0">
                <a:effectLst>
                  <a:glow rad="127000">
                    <a:srgbClr val="FF0000"/>
                  </a:glow>
                  <a:outerShdw blurRad="38100" dist="38100" dir="2700000" algn="tl">
                    <a:srgbClr val="000000">
                      <a:alpha val="43137"/>
                    </a:srgbClr>
                  </a:outerShdw>
                </a:effectLst>
              </a:rPr>
              <a:t>justified</a:t>
            </a:r>
            <a:r>
              <a:rPr lang="en-US" dirty="0"/>
              <a:t>.</a:t>
            </a:r>
          </a:p>
        </p:txBody>
      </p:sp>
      <p:pic>
        <p:nvPicPr>
          <p:cNvPr id="5" name="Picture 4"/>
          <p:cNvPicPr>
            <a:picLocks noChangeAspect="1"/>
          </p:cNvPicPr>
          <p:nvPr/>
        </p:nvPicPr>
        <p:blipFill>
          <a:blip r:embed="rId2"/>
          <a:stretch>
            <a:fillRect/>
          </a:stretch>
        </p:blipFill>
        <p:spPr>
          <a:xfrm>
            <a:off x="4636134" y="4339736"/>
            <a:ext cx="3961957" cy="2654741"/>
          </a:xfrm>
          <a:prstGeom prst="rect">
            <a:avLst/>
          </a:prstGeom>
        </p:spPr>
      </p:pic>
      <p:pic>
        <p:nvPicPr>
          <p:cNvPr id="6" name="Picture 5"/>
          <p:cNvPicPr>
            <a:picLocks noChangeAspect="1"/>
          </p:cNvPicPr>
          <p:nvPr/>
        </p:nvPicPr>
        <p:blipFill>
          <a:blip r:embed="rId3"/>
          <a:stretch>
            <a:fillRect/>
          </a:stretch>
        </p:blipFill>
        <p:spPr>
          <a:xfrm>
            <a:off x="6600695" y="3616656"/>
            <a:ext cx="5454828" cy="2525383"/>
          </a:xfrm>
          <a:prstGeom prst="rect">
            <a:avLst/>
          </a:prstGeom>
        </p:spPr>
      </p:pic>
    </p:spTree>
    <p:extLst>
      <p:ext uri="{BB962C8B-B14F-4D97-AF65-F5344CB8AC3E}">
        <p14:creationId xmlns:p14="http://schemas.microsoft.com/office/powerpoint/2010/main" val="1111677806"/>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143000"/>
          </a:xfrm>
        </p:spPr>
        <p:txBody>
          <a:bodyPr/>
          <a:lstStyle/>
          <a:p>
            <a:r>
              <a:rPr lang="en-US" sz="5600" dirty="0"/>
              <a:t>Importance of Faith </a:t>
            </a:r>
            <a:r>
              <a:rPr lang="en-US" sz="5600" dirty="0">
                <a:effectLst>
                  <a:glow rad="127000">
                    <a:srgbClr val="FF0000"/>
                  </a:glow>
                  <a:outerShdw blurRad="38100" dist="38100" dir="2700000" algn="tl">
                    <a:srgbClr val="000000">
                      <a:alpha val="43137"/>
                    </a:srgbClr>
                  </a:outerShdw>
                </a:effectLst>
              </a:rPr>
              <a:t>over the </a:t>
            </a:r>
            <a:r>
              <a:rPr lang="en-US" u="sng" dirty="0">
                <a:effectLst>
                  <a:glow rad="127000">
                    <a:srgbClr val="FF0000"/>
                  </a:glow>
                  <a:outerShdw blurRad="38100" dist="38100" dir="2700000" algn="tl">
                    <a:srgbClr val="000000">
                      <a:alpha val="43137"/>
                    </a:srgbClr>
                  </a:outerShdw>
                </a:effectLst>
              </a:rPr>
              <a:t>Law</a:t>
            </a:r>
            <a:endParaRPr lang="en-US" u="sng" dirty="0">
              <a:solidFill>
                <a:srgbClr val="FFFF00"/>
              </a:solidFill>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nSpc>
                <a:spcPct val="90000"/>
              </a:lnSpc>
            </a:pPr>
            <a:r>
              <a:rPr lang="en-US" baseline="30000" dirty="0"/>
              <a:t>15</a:t>
            </a:r>
            <a:r>
              <a:rPr lang="en-US" dirty="0"/>
              <a:t> "We who are Jews by birth and not 'Gentile sinners‘  </a:t>
            </a:r>
            <a:r>
              <a:rPr lang="en-US" baseline="30000" dirty="0"/>
              <a:t>16</a:t>
            </a:r>
            <a:r>
              <a:rPr lang="en-US" dirty="0"/>
              <a:t> know that </a:t>
            </a:r>
            <a:r>
              <a:rPr lang="en-US" dirty="0">
                <a:effectLst>
                  <a:glow rad="127000">
                    <a:srgbClr val="FF0000"/>
                  </a:glow>
                  <a:outerShdw blurRad="38100" dist="38100" dir="2700000" algn="tl">
                    <a:srgbClr val="000000">
                      <a:alpha val="43137"/>
                    </a:srgbClr>
                  </a:outerShdw>
                </a:effectLst>
              </a:rPr>
              <a:t>a man is not justified by observing the law</a:t>
            </a:r>
            <a:r>
              <a:rPr lang="en-US" dirty="0"/>
              <a:t>, </a:t>
            </a:r>
            <a:r>
              <a:rPr lang="en-US" dirty="0">
                <a:effectLst>
                  <a:glow rad="127000">
                    <a:srgbClr val="FF0000">
                      <a:alpha val="0"/>
                    </a:srgbClr>
                  </a:glow>
                  <a:outerShdw blurRad="38100" dist="38100" dir="2700000" algn="tl">
                    <a:srgbClr val="000000">
                      <a:alpha val="43137"/>
                    </a:srgbClr>
                  </a:outerShdw>
                </a:effectLst>
              </a:rPr>
              <a:t>but by faith in Jesus Christ. </a:t>
            </a:r>
            <a:r>
              <a:rPr lang="en-US" dirty="0"/>
              <a:t>So we, too, have put our faith in Christ Jesus that we may be justified by </a:t>
            </a:r>
            <a:br>
              <a:rPr lang="en-US" dirty="0"/>
            </a:br>
            <a:r>
              <a:rPr lang="en-US" dirty="0"/>
              <a:t>faith in Christ and </a:t>
            </a:r>
            <a:r>
              <a:rPr lang="en-US" dirty="0">
                <a:effectLst>
                  <a:glow rad="127000">
                    <a:srgbClr val="FF0000"/>
                  </a:glow>
                  <a:outerShdw blurRad="38100" dist="38100" dir="2700000" algn="tl">
                    <a:srgbClr val="000000">
                      <a:alpha val="43137"/>
                    </a:srgbClr>
                  </a:outerShdw>
                </a:effectLst>
              </a:rPr>
              <a:t>not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by observing the law,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because by observing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the law no one will be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justified.</a:t>
            </a:r>
          </a:p>
        </p:txBody>
      </p:sp>
      <p:pic>
        <p:nvPicPr>
          <p:cNvPr id="6" name="Picture 2"/>
          <p:cNvPicPr>
            <a:picLocks noChangeAspect="1" noChangeArrowheads="1"/>
          </p:cNvPicPr>
          <p:nvPr/>
        </p:nvPicPr>
        <p:blipFill>
          <a:blip r:embed="rId3" cstate="print"/>
          <a:srcRect b="18795"/>
          <a:stretch>
            <a:fillRect/>
          </a:stretch>
        </p:blipFill>
        <p:spPr bwMode="auto">
          <a:xfrm>
            <a:off x="6438900" y="4022726"/>
            <a:ext cx="4133850" cy="2835275"/>
          </a:xfrm>
          <a:prstGeom prst="rect">
            <a:avLst/>
          </a:prstGeom>
          <a:noFill/>
          <a:ln w="9525">
            <a:noFill/>
            <a:miter lim="800000"/>
            <a:headEnd/>
            <a:tailEnd/>
          </a:ln>
          <a:effectLst/>
        </p:spPr>
      </p:pic>
      <p:sp>
        <p:nvSpPr>
          <p:cNvPr id="7" name="&quot;No&quot; Symbol 6"/>
          <p:cNvSpPr/>
          <p:nvPr/>
        </p:nvSpPr>
        <p:spPr>
          <a:xfrm>
            <a:off x="7258050" y="4175126"/>
            <a:ext cx="2305050" cy="2263775"/>
          </a:xfrm>
          <a:prstGeom prst="noSmoking">
            <a:avLst>
              <a:gd name="adj" fmla="val 11359"/>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478289" y="3832825"/>
            <a:ext cx="5711042" cy="1929741"/>
          </a:xfrm>
          <a:prstGeom prst="rect">
            <a:avLst/>
          </a:prstGeom>
        </p:spPr>
        <p:txBody>
          <a:bodyPr vert="horz" lIns="91436" tIns="45719" rIns="91436" bIns="45719" rtlCol="0">
            <a:noAutofit/>
          </a:bodyPr>
          <a:lstStyle/>
          <a:p>
            <a:pPr algn="ctr">
              <a:lnSpc>
                <a:spcPct val="95000"/>
              </a:lnSpc>
              <a:spcBef>
                <a:spcPct val="20000"/>
              </a:spcBef>
              <a:defRPr/>
            </a:pPr>
            <a:r>
              <a:rPr lang="en-US" sz="5400" b="1" dirty="0">
                <a:solidFill>
                  <a:schemeClr val="bg1"/>
                </a:solidFill>
                <a:effectLst>
                  <a:outerShdw blurRad="38100" dist="38100" dir="2700000" algn="tl">
                    <a:srgbClr val="000000">
                      <a:alpha val="43137"/>
                    </a:srgbClr>
                  </a:outerShdw>
                </a:effectLst>
                <a:latin typeface="Arial Narrow" pitchFamily="34" charset="0"/>
              </a:rPr>
              <a:t>Answer:</a:t>
            </a:r>
          </a:p>
          <a:p>
            <a:pPr algn="ctr">
              <a:lnSpc>
                <a:spcPct val="95000"/>
              </a:lnSpc>
              <a:spcBef>
                <a:spcPct val="20000"/>
              </a:spcBef>
              <a:defRPr/>
            </a:pPr>
            <a:r>
              <a:rPr lang="en-US" sz="8800" b="1" dirty="0">
                <a:solidFill>
                  <a:schemeClr val="bg1"/>
                </a:solidFill>
                <a:effectLst>
                  <a:outerShdw blurRad="38100" dist="38100" dir="2700000" algn="tl">
                    <a:srgbClr val="000000">
                      <a:alpha val="43137"/>
                    </a:srgbClr>
                  </a:outerShdw>
                </a:effectLst>
                <a:latin typeface="Arial Narrow" pitchFamily="34" charset="0"/>
              </a:rPr>
              <a:t>FAITH!</a:t>
            </a:r>
          </a:p>
        </p:txBody>
      </p:sp>
      <p:pic>
        <p:nvPicPr>
          <p:cNvPr id="4" name="Picture 2"/>
          <p:cNvPicPr>
            <a:picLocks noChangeAspect="1" noChangeArrowheads="1"/>
          </p:cNvPicPr>
          <p:nvPr/>
        </p:nvPicPr>
        <p:blipFill>
          <a:blip r:embed="rId3" cstate="print"/>
          <a:srcRect/>
          <a:stretch>
            <a:fillRect/>
          </a:stretch>
        </p:blipFill>
        <p:spPr bwMode="auto">
          <a:xfrm>
            <a:off x="3081285" y="564020"/>
            <a:ext cx="6554788" cy="2171700"/>
          </a:xfrm>
          <a:prstGeom prst="rect">
            <a:avLst/>
          </a:prstGeom>
          <a:noFill/>
          <a:ln w="9525">
            <a:noFill/>
            <a:miter lim="800000"/>
            <a:headEnd/>
            <a:tailEnd/>
          </a:ln>
          <a:effectLst/>
        </p:spPr>
      </p:pic>
    </p:spTree>
    <p:extLst>
      <p:ext uri="{BB962C8B-B14F-4D97-AF65-F5344CB8AC3E}">
        <p14:creationId xmlns:p14="http://schemas.microsoft.com/office/powerpoint/2010/main" val="3372676873"/>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r="19105" b="17926"/>
          <a:stretch>
            <a:fillRect/>
          </a:stretch>
        </p:blipFill>
        <p:spPr bwMode="auto">
          <a:xfrm>
            <a:off x="5219700" y="3558260"/>
            <a:ext cx="5448300" cy="3299741"/>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sz="5000" dirty="0"/>
              <a:t>Importance of Faith </a:t>
            </a:r>
            <a:r>
              <a:rPr lang="en-US" sz="5000" dirty="0">
                <a:effectLst>
                  <a:glow rad="127000">
                    <a:srgbClr val="FF0000"/>
                  </a:glow>
                  <a:outerShdw blurRad="38100" dist="38100" dir="2700000" algn="tl">
                    <a:srgbClr val="000000">
                      <a:alpha val="43137"/>
                    </a:srgbClr>
                  </a:outerShdw>
                </a:effectLst>
              </a:rPr>
              <a:t>in </a:t>
            </a:r>
            <a:r>
              <a:rPr lang="en-US" u="sng" dirty="0">
                <a:effectLst>
                  <a:glow rad="127000">
                    <a:srgbClr val="FF0000"/>
                  </a:glow>
                  <a:outerShdw blurRad="38100" dist="38100" dir="2700000" algn="tl">
                    <a:srgbClr val="000000">
                      <a:alpha val="43137"/>
                    </a:srgbClr>
                  </a:outerShdw>
                </a:effectLst>
              </a:rPr>
              <a:t>Jesus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Christ</a:t>
            </a:r>
            <a:endParaRPr lang="en-US" u="sng" dirty="0">
              <a:solidFill>
                <a:srgbClr val="FFFF00"/>
              </a:solidFill>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nSpc>
                <a:spcPct val="90000"/>
              </a:lnSpc>
            </a:pPr>
            <a:r>
              <a:rPr lang="en-US" baseline="30000" dirty="0"/>
              <a:t>15</a:t>
            </a:r>
            <a:r>
              <a:rPr lang="en-US" dirty="0"/>
              <a:t> "We who are Jews by birth and not 'Gentile sinners‘  </a:t>
            </a:r>
            <a:r>
              <a:rPr lang="en-US" baseline="30000" dirty="0"/>
              <a:t>16</a:t>
            </a:r>
            <a:r>
              <a:rPr lang="en-US" dirty="0"/>
              <a:t> know that a man is not justified by observing the law, but by faith in Jesus Christ. So </a:t>
            </a:r>
            <a:r>
              <a:rPr lang="en-US" dirty="0">
                <a:effectLst>
                  <a:glow rad="127000">
                    <a:srgbClr val="FF0000"/>
                  </a:glow>
                  <a:outerShdw blurRad="38100" dist="38100" dir="2700000" algn="tl">
                    <a:srgbClr val="000000">
                      <a:alpha val="43137"/>
                    </a:srgbClr>
                  </a:outerShdw>
                </a:effectLst>
              </a:rPr>
              <a:t>we, too, have put our </a:t>
            </a:r>
            <a:r>
              <a:rPr lang="en-US" u="sng" dirty="0">
                <a:effectLst>
                  <a:glow rad="127000">
                    <a:srgbClr val="FF0000"/>
                  </a:glow>
                  <a:outerShdw blurRad="38100" dist="38100" dir="2700000" algn="tl">
                    <a:srgbClr val="000000">
                      <a:alpha val="43137"/>
                    </a:srgbClr>
                  </a:outerShdw>
                </a:effectLst>
              </a:rPr>
              <a:t>faith in Christ </a:t>
            </a:r>
            <a:r>
              <a:rPr lang="en-US" dirty="0">
                <a:effectLst>
                  <a:glow rad="127000">
                    <a:srgbClr val="FF0000"/>
                  </a:glow>
                  <a:outerShdw blurRad="38100" dist="38100" dir="2700000" algn="tl">
                    <a:srgbClr val="000000">
                      <a:alpha val="43137"/>
                    </a:srgbClr>
                  </a:outerShdw>
                </a:effectLst>
              </a:rPr>
              <a:t>Jesus</a:t>
            </a:r>
            <a:r>
              <a:rPr lang="en-US" u="sng" dirty="0"/>
              <a:t> </a:t>
            </a:r>
            <a:r>
              <a:rPr lang="en-US" dirty="0"/>
              <a:t>that we may be </a:t>
            </a:r>
            <a:r>
              <a:rPr lang="en-US" dirty="0">
                <a:effectLst>
                  <a:glow rad="127000">
                    <a:srgbClr val="FF0000"/>
                  </a:glow>
                  <a:outerShdw blurRad="38100" dist="38100" dir="2700000" algn="tl">
                    <a:srgbClr val="000000">
                      <a:alpha val="43137"/>
                    </a:srgbClr>
                  </a:outerShdw>
                </a:effectLst>
              </a:rPr>
              <a:t>justified by </a:t>
            </a:r>
            <a:br>
              <a:rPr lang="en-US" dirty="0">
                <a:effectLst>
                  <a:glow rad="127000">
                    <a:srgbClr val="FF0000"/>
                  </a:glow>
                  <a:outerShdw blurRad="38100" dist="38100" dir="2700000" algn="tl">
                    <a:srgbClr val="000000">
                      <a:alpha val="43137"/>
                    </a:srgbClr>
                  </a:outerShdw>
                </a:effectLst>
              </a:rPr>
            </a:br>
            <a:r>
              <a:rPr lang="en-US" u="sng" dirty="0">
                <a:effectLst>
                  <a:glow rad="127000">
                    <a:srgbClr val="FF0000"/>
                  </a:glow>
                  <a:outerShdw blurRad="38100" dist="38100" dir="2700000" algn="tl">
                    <a:srgbClr val="000000">
                      <a:alpha val="43137"/>
                    </a:srgbClr>
                  </a:outerShdw>
                </a:effectLst>
              </a:rPr>
              <a:t>faith in Christ </a:t>
            </a:r>
            <a:r>
              <a:rPr lang="en-US" dirty="0"/>
              <a:t>and not </a:t>
            </a:r>
            <a:br>
              <a:rPr lang="en-US" dirty="0"/>
            </a:br>
            <a:r>
              <a:rPr lang="en-US" dirty="0"/>
              <a:t>by observing the law, </a:t>
            </a:r>
            <a:br>
              <a:rPr lang="en-US" dirty="0"/>
            </a:br>
            <a:r>
              <a:rPr lang="en-US" dirty="0"/>
              <a:t>because by observing </a:t>
            </a:r>
            <a:br>
              <a:rPr lang="en-US" dirty="0"/>
            </a:br>
            <a:r>
              <a:rPr lang="en-US" dirty="0"/>
              <a:t>the law no one will be </a:t>
            </a:r>
            <a:br>
              <a:rPr lang="en-US" dirty="0"/>
            </a:br>
            <a:r>
              <a:rPr lang="en-US" dirty="0"/>
              <a:t>justified.</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19105" b="17926"/>
          <a:stretch>
            <a:fillRect/>
          </a:stretch>
        </p:blipFill>
        <p:spPr bwMode="auto">
          <a:xfrm>
            <a:off x="5219700" y="3558260"/>
            <a:ext cx="5448300" cy="3299741"/>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sz="5000" dirty="0"/>
              <a:t>Importance of Faith </a:t>
            </a:r>
            <a:r>
              <a:rPr lang="en-US" sz="5000" dirty="0">
                <a:effectLst>
                  <a:glow rad="127000">
                    <a:srgbClr val="FF0000"/>
                  </a:glow>
                  <a:outerShdw blurRad="38100" dist="38100" dir="2700000" algn="tl">
                    <a:srgbClr val="000000">
                      <a:alpha val="43137"/>
                    </a:srgbClr>
                  </a:outerShdw>
                </a:effectLst>
              </a:rPr>
              <a:t>in </a:t>
            </a:r>
            <a:r>
              <a:rPr lang="en-US" u="sng" dirty="0">
                <a:effectLst>
                  <a:glow rad="127000">
                    <a:srgbClr val="FF0000"/>
                  </a:glow>
                  <a:outerShdw blurRad="38100" dist="38100" dir="2700000" algn="tl">
                    <a:srgbClr val="000000">
                      <a:alpha val="43137"/>
                    </a:srgbClr>
                  </a:outerShdw>
                </a:effectLst>
              </a:rPr>
              <a:t>Jesus</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Christ</a:t>
            </a:r>
            <a:endParaRPr lang="en-US" u="sng" dirty="0">
              <a:solidFill>
                <a:srgbClr val="FFFF00"/>
              </a:solidFill>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nSpc>
                <a:spcPct val="90000"/>
              </a:lnSpc>
            </a:pPr>
            <a:r>
              <a:rPr lang="en-US" baseline="30000" dirty="0"/>
              <a:t>15</a:t>
            </a:r>
            <a:r>
              <a:rPr lang="en-US" dirty="0"/>
              <a:t> "We who are Jews by birth and not 'Gentile sinners‘  </a:t>
            </a:r>
            <a:r>
              <a:rPr lang="en-US" baseline="30000" dirty="0"/>
              <a:t>16</a:t>
            </a:r>
            <a:r>
              <a:rPr lang="en-US" dirty="0"/>
              <a:t> know that a man is not justified by observing the law, but by faith in Jesus Christ. So </a:t>
            </a:r>
            <a:r>
              <a:rPr lang="en-US" dirty="0">
                <a:effectLst>
                  <a:glow rad="127000">
                    <a:srgbClr val="FF0000"/>
                  </a:glow>
                  <a:outerShdw blurRad="38100" dist="38100" dir="2700000" algn="tl">
                    <a:srgbClr val="000000">
                      <a:alpha val="43137"/>
                    </a:srgbClr>
                  </a:outerShdw>
                </a:effectLst>
              </a:rPr>
              <a:t>we, too, have put our </a:t>
            </a:r>
            <a:r>
              <a:rPr lang="en-US" u="sng" dirty="0">
                <a:effectLst>
                  <a:glow rad="127000">
                    <a:srgbClr val="FF0000"/>
                  </a:glow>
                  <a:outerShdw blurRad="38100" dist="38100" dir="2700000" algn="tl">
                    <a:srgbClr val="000000">
                      <a:alpha val="43137"/>
                    </a:srgbClr>
                  </a:outerShdw>
                </a:effectLst>
              </a:rPr>
              <a:t>faith in Christ </a:t>
            </a:r>
            <a:r>
              <a:rPr lang="en-US" dirty="0">
                <a:effectLst>
                  <a:glow rad="127000">
                    <a:srgbClr val="FF0000"/>
                  </a:glow>
                  <a:outerShdw blurRad="38100" dist="38100" dir="2700000" algn="tl">
                    <a:srgbClr val="000000">
                      <a:alpha val="43137"/>
                    </a:srgbClr>
                  </a:outerShdw>
                </a:effectLst>
              </a:rPr>
              <a:t>Jesus</a:t>
            </a:r>
            <a:r>
              <a:rPr lang="en-US" u="sng" dirty="0"/>
              <a:t> </a:t>
            </a:r>
            <a:r>
              <a:rPr lang="en-US" dirty="0"/>
              <a:t>that we may be </a:t>
            </a:r>
            <a:r>
              <a:rPr lang="en-US" dirty="0">
                <a:effectLst>
                  <a:glow rad="127000">
                    <a:srgbClr val="FF0000"/>
                  </a:glow>
                  <a:outerShdw blurRad="38100" dist="38100" dir="2700000" algn="tl">
                    <a:srgbClr val="000000">
                      <a:alpha val="43137"/>
                    </a:srgbClr>
                  </a:outerShdw>
                </a:effectLst>
              </a:rPr>
              <a:t>justified by </a:t>
            </a:r>
            <a:br>
              <a:rPr lang="en-US" dirty="0">
                <a:effectLst>
                  <a:glow rad="127000">
                    <a:srgbClr val="FF0000"/>
                  </a:glow>
                  <a:outerShdw blurRad="38100" dist="38100" dir="2700000" algn="tl">
                    <a:srgbClr val="000000">
                      <a:alpha val="43137"/>
                    </a:srgbClr>
                  </a:outerShdw>
                </a:effectLst>
              </a:rPr>
            </a:br>
            <a:r>
              <a:rPr lang="en-US" u="sng" dirty="0">
                <a:effectLst>
                  <a:glow rad="127000">
                    <a:srgbClr val="FF0000"/>
                  </a:glow>
                  <a:outerShdw blurRad="38100" dist="38100" dir="2700000" algn="tl">
                    <a:srgbClr val="000000">
                      <a:alpha val="43137"/>
                    </a:srgbClr>
                  </a:outerShdw>
                </a:effectLst>
              </a:rPr>
              <a:t>faith in Christ </a:t>
            </a:r>
            <a:r>
              <a:rPr lang="en-US" dirty="0"/>
              <a:t>and not </a:t>
            </a:r>
            <a:br>
              <a:rPr lang="en-US" dirty="0"/>
            </a:br>
            <a:r>
              <a:rPr lang="en-US" dirty="0"/>
              <a:t>by observing the law, </a:t>
            </a:r>
            <a:br>
              <a:rPr lang="en-US" dirty="0"/>
            </a:br>
            <a:r>
              <a:rPr lang="en-US" dirty="0"/>
              <a:t>because by observing </a:t>
            </a:r>
            <a:br>
              <a:rPr lang="en-US" dirty="0"/>
            </a:br>
            <a:r>
              <a:rPr lang="en-US" dirty="0"/>
              <a:t>the law no one will be </a:t>
            </a:r>
            <a:br>
              <a:rPr lang="en-US" dirty="0"/>
            </a:br>
            <a:r>
              <a:rPr lang="en-US" dirty="0"/>
              <a:t>justified.</a:t>
            </a:r>
          </a:p>
        </p:txBody>
      </p:sp>
      <p:sp>
        <p:nvSpPr>
          <p:cNvPr id="5" name="Content Placeholder 2"/>
          <p:cNvSpPr txBox="1">
            <a:spLocks/>
          </p:cNvSpPr>
          <p:nvPr/>
        </p:nvSpPr>
        <p:spPr>
          <a:xfrm>
            <a:off x="3043240" y="2089152"/>
            <a:ext cx="6105527" cy="3143250"/>
          </a:xfrm>
          <a:prstGeom prst="rect">
            <a:avLst/>
          </a:prstGeom>
          <a:solidFill>
            <a:srgbClr val="FF0000"/>
          </a:solidFill>
          <a:ln w="38100">
            <a:solidFill>
              <a:schemeClr val="tx1"/>
            </a:solidFill>
          </a:ln>
          <a:effectLst>
            <a:outerShdw blurRad="50800" dist="152400" dir="2700000" algn="ctr" rotWithShape="0">
              <a:schemeClr val="tx1">
                <a:alpha val="68000"/>
              </a:schemeClr>
            </a:outerShdw>
          </a:effectLst>
        </p:spPr>
        <p:txBody>
          <a:bodyPr vert="horz" lIns="91436" tIns="45719" rIns="91436" bIns="45719" rtlCol="0">
            <a:noAutofit/>
          </a:bodyPr>
          <a:lstStyle/>
          <a:p>
            <a:pPr algn="ctr">
              <a:spcBef>
                <a:spcPct val="20000"/>
              </a:spcBef>
            </a:pPr>
            <a:r>
              <a:rPr lang="en-US" sz="4800" b="1" dirty="0">
                <a:solidFill>
                  <a:schemeClr val="bg1"/>
                </a:solidFill>
                <a:effectLst>
                  <a:outerShdw blurRad="38100" dist="38100" dir="2700000" algn="tl">
                    <a:srgbClr val="000000">
                      <a:alpha val="43137"/>
                    </a:srgbClr>
                  </a:outerShdw>
                </a:effectLst>
                <a:latin typeface="Arial Narrow" pitchFamily="34" charset="0"/>
              </a:rPr>
              <a:t>It is by </a:t>
            </a:r>
            <a:r>
              <a:rPr lang="en-US" sz="4800" b="1" dirty="0">
                <a:solidFill>
                  <a:schemeClr val="bg1"/>
                </a:solidFill>
                <a:effectLst>
                  <a:glow rad="127000">
                    <a:srgbClr val="01355A"/>
                  </a:glow>
                  <a:outerShdw blurRad="38100" dist="38100" dir="2700000" algn="tl">
                    <a:srgbClr val="000000">
                      <a:alpha val="43137"/>
                    </a:srgbClr>
                  </a:outerShdw>
                </a:effectLst>
                <a:latin typeface="Arial Narrow" pitchFamily="34" charset="0"/>
              </a:rPr>
              <a:t>GRACE</a:t>
            </a:r>
            <a:r>
              <a:rPr lang="en-US" sz="4800" b="1" dirty="0">
                <a:solidFill>
                  <a:schemeClr val="bg1"/>
                </a:solidFill>
                <a:effectLst>
                  <a:outerShdw blurRad="38100" dist="38100" dir="2700000" algn="tl">
                    <a:srgbClr val="000000">
                      <a:alpha val="43137"/>
                    </a:srgbClr>
                  </a:outerShdw>
                </a:effectLst>
                <a:latin typeface="Arial Narrow" pitchFamily="34" charset="0"/>
              </a:rPr>
              <a:t> and through </a:t>
            </a:r>
            <a:r>
              <a:rPr lang="en-US" sz="4800" b="1" dirty="0">
                <a:solidFill>
                  <a:schemeClr val="bg1"/>
                </a:solidFill>
                <a:effectLst>
                  <a:glow rad="127000">
                    <a:srgbClr val="01355A"/>
                  </a:glow>
                  <a:outerShdw blurRad="38100" dist="38100" dir="2700000" algn="tl">
                    <a:srgbClr val="000000">
                      <a:alpha val="43137"/>
                    </a:srgbClr>
                  </a:outerShdw>
                </a:effectLst>
                <a:latin typeface="Arial Narrow" pitchFamily="34" charset="0"/>
              </a:rPr>
              <a:t>FAITH ALONE </a:t>
            </a:r>
            <a:r>
              <a:rPr lang="en-US" sz="4800" b="1" dirty="0">
                <a:solidFill>
                  <a:schemeClr val="bg1"/>
                </a:solidFill>
                <a:effectLst>
                  <a:outerShdw blurRad="38100" dist="38100" dir="2700000" algn="tl">
                    <a:srgbClr val="000000">
                      <a:alpha val="43137"/>
                    </a:srgbClr>
                  </a:outerShdw>
                </a:effectLst>
                <a:latin typeface="Arial Narrow" pitchFamily="34" charset="0"/>
              </a:rPr>
              <a:t>that we are made right with God!</a:t>
            </a:r>
          </a:p>
          <a:p>
            <a:pPr marL="342887" indent="-342887">
              <a:spcBef>
                <a:spcPct val="20000"/>
              </a:spcBef>
            </a:pPr>
            <a:endParaRPr lang="en-US" sz="4800" b="1" dirty="0">
              <a:solidFill>
                <a:schemeClr val="bg1"/>
              </a:solidFill>
              <a:effectLst>
                <a:outerShdw blurRad="38100" dist="38100" dir="2700000" algn="tl">
                  <a:srgbClr val="000000">
                    <a:alpha val="43137"/>
                  </a:srgbClr>
                </a:outerShdw>
              </a:effectLst>
              <a:latin typeface="Arial Narrow" pitchFamily="34" charset="0"/>
            </a:endParaRPr>
          </a:p>
          <a:p>
            <a:pPr marL="342887" indent="-342887">
              <a:spcBef>
                <a:spcPct val="20000"/>
              </a:spcBef>
            </a:pPr>
            <a:endParaRPr lang="en-US" sz="4800" b="1" dirty="0">
              <a:solidFill>
                <a:schemeClr val="bg1"/>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365516606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b="2710"/>
          <a:stretch>
            <a:fillRect/>
          </a:stretch>
        </p:blipFill>
        <p:spPr bwMode="auto">
          <a:xfrm>
            <a:off x="0" y="2753862"/>
            <a:ext cx="12192000" cy="4104139"/>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dirty="0"/>
              <a:t>The Challenge to Faith 2:17-18</a:t>
            </a:r>
          </a:p>
        </p:txBody>
      </p:sp>
      <p:sp>
        <p:nvSpPr>
          <p:cNvPr id="3" name="Content Placeholder 2"/>
          <p:cNvSpPr>
            <a:spLocks noGrp="1"/>
          </p:cNvSpPr>
          <p:nvPr>
            <p:ph idx="1"/>
          </p:nvPr>
        </p:nvSpPr>
        <p:spPr/>
        <p:txBody>
          <a:bodyPr/>
          <a:lstStyle/>
          <a:p>
            <a:pPr algn="ctr"/>
            <a:r>
              <a:rPr lang="en-US" sz="4800" dirty="0"/>
              <a:t>The Question: </a:t>
            </a:r>
          </a:p>
          <a:p>
            <a:r>
              <a:rPr lang="en-US" dirty="0"/>
              <a:t> </a:t>
            </a:r>
            <a:r>
              <a:rPr lang="en-US" baseline="30000" dirty="0"/>
              <a:t>17</a:t>
            </a:r>
            <a:r>
              <a:rPr lang="en-US" dirty="0"/>
              <a:t> "If, while we seek to be justified in Christ, it becomes evident that we ourselves are sinners, does that mean that Christ promotes sin? </a:t>
            </a:r>
          </a:p>
        </p:txBody>
      </p:sp>
    </p:spTree>
    <p:extLst>
      <p:ext uri="{BB962C8B-B14F-4D97-AF65-F5344CB8AC3E}">
        <p14:creationId xmlns:p14="http://schemas.microsoft.com/office/powerpoint/2010/main" val="4268488067"/>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b="2710"/>
          <a:stretch>
            <a:fillRect/>
          </a:stretch>
        </p:blipFill>
        <p:spPr bwMode="auto">
          <a:xfrm>
            <a:off x="0" y="2753862"/>
            <a:ext cx="12192000" cy="4104139"/>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dirty="0"/>
              <a:t>The Challenge to Faith 2:17-18</a:t>
            </a:r>
          </a:p>
        </p:txBody>
      </p:sp>
      <p:sp>
        <p:nvSpPr>
          <p:cNvPr id="3" name="Content Placeholder 2"/>
          <p:cNvSpPr>
            <a:spLocks noGrp="1"/>
          </p:cNvSpPr>
          <p:nvPr>
            <p:ph idx="1"/>
          </p:nvPr>
        </p:nvSpPr>
        <p:spPr/>
        <p:txBody>
          <a:bodyPr/>
          <a:lstStyle/>
          <a:p>
            <a:pPr algn="ctr"/>
            <a:r>
              <a:rPr lang="en-US" sz="4800" dirty="0"/>
              <a:t>Put in more contemporary terms: </a:t>
            </a:r>
          </a:p>
          <a:p>
            <a:pPr marL="0" indent="0"/>
            <a:r>
              <a:rPr lang="en-US" dirty="0">
                <a:effectLst/>
              </a:rPr>
              <a:t>Doesn’t </a:t>
            </a:r>
            <a:r>
              <a:rPr lang="en-US" u="sng" dirty="0">
                <a:effectLst>
                  <a:glow rad="127000">
                    <a:srgbClr val="FF0000"/>
                  </a:glow>
                </a:effectLst>
              </a:rPr>
              <a:t>re</a:t>
            </a:r>
            <a:r>
              <a:rPr lang="en-US" dirty="0">
                <a:effectLst>
                  <a:glow rad="127000">
                    <a:srgbClr val="FF0000"/>
                  </a:glow>
                </a:effectLst>
              </a:rPr>
              <a:t>p</a:t>
            </a:r>
            <a:r>
              <a:rPr lang="en-US" u="sng" dirty="0">
                <a:effectLst>
                  <a:glow rad="127000">
                    <a:srgbClr val="FF0000"/>
                  </a:glow>
                </a:effectLst>
              </a:rPr>
              <a:t>lacin</a:t>
            </a:r>
            <a:r>
              <a:rPr lang="en-US" dirty="0">
                <a:effectLst>
                  <a:glow rad="127000">
                    <a:srgbClr val="FF0000"/>
                  </a:glow>
                </a:effectLst>
              </a:rPr>
              <a:t>g </a:t>
            </a:r>
            <a:r>
              <a:rPr lang="en-US" dirty="0">
                <a:effectLst/>
              </a:rPr>
              <a:t>“obedience to the law” with “faith alone” make you a </a:t>
            </a:r>
            <a:r>
              <a:rPr lang="en-US" u="sng" dirty="0">
                <a:effectLst>
                  <a:glow rad="127000">
                    <a:srgbClr val="FF0000"/>
                  </a:glow>
                </a:effectLst>
              </a:rPr>
              <a:t>lawbreaker</a:t>
            </a:r>
            <a:r>
              <a:rPr lang="en-US" dirty="0">
                <a:effectLst>
                  <a:glow rad="127000">
                    <a:srgbClr val="FF0000"/>
                  </a:glow>
                </a:effectLst>
              </a:rPr>
              <a:t> </a:t>
            </a:r>
            <a:r>
              <a:rPr lang="en-US" dirty="0">
                <a:effectLst/>
              </a:rPr>
              <a:t>since you are no longer keeping the law? </a:t>
            </a:r>
          </a:p>
          <a:p>
            <a:pPr marL="0" indent="0"/>
            <a:br>
              <a:rPr lang="en-US" dirty="0">
                <a:effectLst/>
              </a:rPr>
            </a:br>
            <a:br>
              <a:rPr lang="en-US" dirty="0">
                <a:effectLst/>
              </a:rPr>
            </a:br>
            <a:endParaRPr lang="en-US" dirty="0"/>
          </a:p>
        </p:txBody>
      </p:sp>
    </p:spTree>
    <p:extLst>
      <p:ext uri="{BB962C8B-B14F-4D97-AF65-F5344CB8AC3E}">
        <p14:creationId xmlns:p14="http://schemas.microsoft.com/office/powerpoint/2010/main" val="2279185020"/>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b="2710"/>
          <a:stretch>
            <a:fillRect/>
          </a:stretch>
        </p:blipFill>
        <p:spPr bwMode="auto">
          <a:xfrm>
            <a:off x="0" y="2753862"/>
            <a:ext cx="12192000" cy="4104139"/>
          </a:xfrm>
          <a:prstGeom prst="rect">
            <a:avLst/>
          </a:prstGeom>
          <a:noFill/>
          <a:ln w="9525">
            <a:noFill/>
            <a:miter lim="800000"/>
            <a:headEnd/>
            <a:tailEnd/>
          </a:ln>
          <a:effectLst/>
        </p:spPr>
      </p:pic>
      <p:sp>
        <p:nvSpPr>
          <p:cNvPr id="2" name="Title 1"/>
          <p:cNvSpPr>
            <a:spLocks noGrp="1"/>
          </p:cNvSpPr>
          <p:nvPr>
            <p:ph type="title"/>
          </p:nvPr>
        </p:nvSpPr>
        <p:spPr>
          <a:xfrm>
            <a:off x="0" y="274637"/>
            <a:ext cx="12192000" cy="1143000"/>
          </a:xfrm>
        </p:spPr>
        <p:txBody>
          <a:bodyPr/>
          <a:lstStyle/>
          <a:p>
            <a:r>
              <a:rPr lang="en-US" dirty="0"/>
              <a:t>The Challenge to Faith 2:17-18</a:t>
            </a:r>
          </a:p>
        </p:txBody>
      </p:sp>
      <p:sp>
        <p:nvSpPr>
          <p:cNvPr id="3" name="Content Placeholder 2"/>
          <p:cNvSpPr>
            <a:spLocks noGrp="1"/>
          </p:cNvSpPr>
          <p:nvPr>
            <p:ph idx="1"/>
          </p:nvPr>
        </p:nvSpPr>
        <p:spPr/>
        <p:txBody>
          <a:bodyPr/>
          <a:lstStyle/>
          <a:p>
            <a:pPr algn="ctr"/>
            <a:r>
              <a:rPr lang="en-US" dirty="0"/>
              <a:t> The ANSWER: </a:t>
            </a:r>
          </a:p>
          <a:p>
            <a:r>
              <a:rPr lang="en-US" baseline="30000" dirty="0"/>
              <a:t>17</a:t>
            </a:r>
            <a:r>
              <a:rPr lang="en-US" dirty="0"/>
              <a:t> ....  </a:t>
            </a:r>
            <a:r>
              <a:rPr lang="en-US" u="sng" dirty="0">
                <a:effectLst>
                  <a:glow rad="127000">
                    <a:srgbClr val="FF0000"/>
                  </a:glow>
                  <a:outerShdw blurRad="38100" dist="38100" dir="2700000" algn="tl">
                    <a:srgbClr val="000000">
                      <a:alpha val="43137"/>
                    </a:srgbClr>
                  </a:outerShdw>
                </a:effectLst>
              </a:rPr>
              <a:t>Absolutel</a:t>
            </a:r>
            <a:r>
              <a:rPr lang="en-US" dirty="0">
                <a:effectLst>
                  <a:glow rad="127000">
                    <a:srgbClr val="FF0000"/>
                  </a:glow>
                  <a:outerShdw blurRad="38100" dist="38100" dir="2700000" algn="tl">
                    <a:srgbClr val="000000">
                      <a:alpha val="43137"/>
                    </a:srgbClr>
                  </a:outerShdw>
                </a:effectLst>
              </a:rPr>
              <a:t>y </a:t>
            </a:r>
            <a:r>
              <a:rPr lang="en-US" u="sng" dirty="0">
                <a:effectLst>
                  <a:glow rad="127000">
                    <a:srgbClr val="FF0000"/>
                  </a:glow>
                  <a:outerShdw blurRad="38100" dist="38100" dir="2700000" algn="tl">
                    <a:srgbClr val="000000">
                      <a:alpha val="43137"/>
                    </a:srgbClr>
                  </a:outerShdw>
                </a:effectLst>
              </a:rPr>
              <a:t>not</a:t>
            </a:r>
            <a:r>
              <a:rPr lang="en-US" dirty="0">
                <a:effectLst>
                  <a:glow rad="127000">
                    <a:srgbClr val="FF0000"/>
                  </a:glow>
                  <a:outerShdw blurRad="38100" dist="38100" dir="2700000" algn="tl">
                    <a:srgbClr val="000000">
                      <a:alpha val="43137"/>
                    </a:srgbClr>
                  </a:outerShdw>
                </a:effectLst>
              </a:rPr>
              <a:t>!   </a:t>
            </a:r>
            <a:r>
              <a:rPr lang="en-US" baseline="30000" dirty="0"/>
              <a:t>18</a:t>
            </a:r>
            <a:r>
              <a:rPr lang="en-US" dirty="0"/>
              <a:t> If I rebuild what I destroyed, </a:t>
            </a:r>
            <a:br>
              <a:rPr lang="en-US" dirty="0"/>
            </a:br>
            <a:r>
              <a:rPr lang="en-US" dirty="0"/>
              <a:t>I prove that I am a lawbreaker.</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143000"/>
          </a:xfrm>
        </p:spPr>
        <p:txBody>
          <a:bodyPr/>
          <a:lstStyle/>
          <a:p>
            <a:r>
              <a:rPr lang="en-US" dirty="0"/>
              <a:t>4-The Explanation of FAITH </a:t>
            </a:r>
            <a:r>
              <a:rPr lang="en-US" sz="3600" dirty="0"/>
              <a:t>2:19-21</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12192000" cy="1143000"/>
          </a:xfrm>
        </p:spPr>
        <p:txBody>
          <a:bodyPr/>
          <a:lstStyle/>
          <a:p>
            <a:r>
              <a:rPr lang="en-US" dirty="0"/>
              <a:t>What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ened</a:t>
            </a:r>
            <a:r>
              <a:rPr lang="en-US" dirty="0"/>
              <a:t> 2:19</a:t>
            </a:r>
            <a:endParaRPr lang="en-US" sz="3600" dirty="0"/>
          </a:p>
        </p:txBody>
      </p:sp>
      <p:sp>
        <p:nvSpPr>
          <p:cNvPr id="3" name="Content Placeholder 2"/>
          <p:cNvSpPr>
            <a:spLocks noGrp="1"/>
          </p:cNvSpPr>
          <p:nvPr>
            <p:ph idx="1"/>
          </p:nvPr>
        </p:nvSpPr>
        <p:spPr/>
        <p:txBody>
          <a:bodyPr>
            <a:normAutofit/>
          </a:bodyPr>
          <a:lstStyle/>
          <a:p>
            <a:pPr algn="ctr"/>
            <a:r>
              <a:rPr lang="en-US" sz="4800" baseline="30000" dirty="0"/>
              <a:t>19</a:t>
            </a:r>
            <a:r>
              <a:rPr lang="en-US" sz="4800" dirty="0"/>
              <a:t> For through the law </a:t>
            </a:r>
            <a:r>
              <a:rPr lang="en-US" sz="4800" dirty="0">
                <a:effectLst>
                  <a:glow rad="127000">
                    <a:srgbClr val="FF0000"/>
                  </a:glow>
                  <a:outerShdw blurRad="38100" dist="38100" dir="2700000" algn="tl">
                    <a:srgbClr val="000000">
                      <a:alpha val="43137"/>
                    </a:srgbClr>
                  </a:outerShdw>
                </a:effectLst>
              </a:rPr>
              <a:t>I died </a:t>
            </a:r>
            <a:r>
              <a:rPr lang="en-US" sz="4800" dirty="0"/>
              <a:t>to the law </a:t>
            </a:r>
            <a:br>
              <a:rPr lang="en-US" sz="4800" u="sng" dirty="0"/>
            </a:br>
            <a:r>
              <a:rPr lang="en-US" sz="4800" dirty="0"/>
              <a:t>so that I might live for God.</a:t>
            </a:r>
          </a:p>
          <a:p>
            <a:pPr algn="ctr"/>
            <a:endParaRPr lang="en-US" sz="4800" dirty="0"/>
          </a:p>
        </p:txBody>
      </p:sp>
      <p:pic>
        <p:nvPicPr>
          <p:cNvPr id="4" name="Picture 2"/>
          <p:cNvPicPr>
            <a:picLocks noChangeAspect="1" noChangeArrowheads="1"/>
          </p:cNvPicPr>
          <p:nvPr/>
        </p:nvPicPr>
        <p:blipFill>
          <a:blip r:embed="rId2" cstate="print"/>
          <a:srcRect b="-2484"/>
          <a:stretch>
            <a:fillRect/>
          </a:stretch>
        </p:blipFill>
        <p:spPr bwMode="auto">
          <a:xfrm>
            <a:off x="296636" y="3279775"/>
            <a:ext cx="4133850" cy="3578225"/>
          </a:xfrm>
          <a:prstGeom prst="rect">
            <a:avLst/>
          </a:prstGeom>
          <a:noFill/>
          <a:ln w="9525">
            <a:noFill/>
            <a:miter lim="800000"/>
            <a:headEnd/>
            <a:tailEnd/>
          </a:ln>
          <a:effectLst/>
        </p:spPr>
      </p:pic>
      <p:sp>
        <p:nvSpPr>
          <p:cNvPr id="7" name="TextBox 6"/>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spTree>
    <p:extLst>
      <p:ext uri="{BB962C8B-B14F-4D97-AF65-F5344CB8AC3E}">
        <p14:creationId xmlns:p14="http://schemas.microsoft.com/office/powerpoint/2010/main" val="360431597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457950" y="2305050"/>
            <a:ext cx="5734050" cy="4552950"/>
          </a:xfrm>
          <a:prstGeom prst="rect">
            <a:avLst/>
          </a:prstGeom>
          <a:noFill/>
          <a:ln w="9525">
            <a:noFill/>
            <a:miter lim="800000"/>
            <a:headEnd/>
            <a:tailEnd/>
          </a:ln>
          <a:effectLst/>
        </p:spPr>
      </p:pic>
      <p:sp>
        <p:nvSpPr>
          <p:cNvPr id="7" name="TextBox 6"/>
          <p:cNvSpPr txBox="1"/>
          <p:nvPr/>
        </p:nvSpPr>
        <p:spPr>
          <a:xfrm>
            <a:off x="6534150" y="5334000"/>
            <a:ext cx="451485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LIVE</a:t>
            </a:r>
          </a:p>
        </p:txBody>
      </p:sp>
      <p:sp>
        <p:nvSpPr>
          <p:cNvPr id="2" name="Title 1"/>
          <p:cNvSpPr>
            <a:spLocks noGrp="1"/>
          </p:cNvSpPr>
          <p:nvPr>
            <p:ph type="title"/>
          </p:nvPr>
        </p:nvSpPr>
        <p:spPr>
          <a:xfrm>
            <a:off x="0" y="274637"/>
            <a:ext cx="12192000" cy="1143000"/>
          </a:xfrm>
        </p:spPr>
        <p:txBody>
          <a:bodyPr/>
          <a:lstStyle/>
          <a:p>
            <a:r>
              <a:rPr lang="en-US" dirty="0"/>
              <a:t>What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ened</a:t>
            </a:r>
            <a:r>
              <a:rPr lang="en-US" dirty="0"/>
              <a:t> 2:19</a:t>
            </a:r>
            <a:endParaRPr lang="en-US" sz="3600" dirty="0"/>
          </a:p>
        </p:txBody>
      </p:sp>
      <p:sp>
        <p:nvSpPr>
          <p:cNvPr id="3" name="Content Placeholder 2"/>
          <p:cNvSpPr>
            <a:spLocks noGrp="1"/>
          </p:cNvSpPr>
          <p:nvPr>
            <p:ph idx="1"/>
          </p:nvPr>
        </p:nvSpPr>
        <p:spPr/>
        <p:txBody>
          <a:bodyPr>
            <a:normAutofit/>
          </a:bodyPr>
          <a:lstStyle/>
          <a:p>
            <a:pPr algn="ctr"/>
            <a:r>
              <a:rPr lang="en-US" sz="4800" baseline="30000" dirty="0"/>
              <a:t>19</a:t>
            </a:r>
            <a:r>
              <a:rPr lang="en-US" sz="4800" dirty="0"/>
              <a:t> For through the law </a:t>
            </a:r>
            <a:r>
              <a:rPr lang="en-US" sz="4800" dirty="0">
                <a:effectLst>
                  <a:glow rad="127000">
                    <a:srgbClr val="FF0000"/>
                  </a:glow>
                  <a:outerShdw blurRad="38100" dist="38100" dir="2700000" algn="tl">
                    <a:srgbClr val="000000">
                      <a:alpha val="43137"/>
                    </a:srgbClr>
                  </a:outerShdw>
                </a:effectLst>
              </a:rPr>
              <a:t>I died </a:t>
            </a:r>
            <a:r>
              <a:rPr lang="en-US" sz="4800" dirty="0"/>
              <a:t>to the law </a:t>
            </a:r>
            <a:br>
              <a:rPr lang="en-US" sz="4800" u="sng" dirty="0"/>
            </a:br>
            <a:r>
              <a:rPr lang="en-US" sz="4800" dirty="0"/>
              <a:t>so </a:t>
            </a:r>
            <a:r>
              <a:rPr lang="en-US" sz="4800" dirty="0">
                <a:effectLst>
                  <a:glow rad="127000">
                    <a:srgbClr val="FF0000"/>
                  </a:glow>
                  <a:outerShdw blurRad="38100" dist="38100" dir="2700000" algn="tl">
                    <a:srgbClr val="000000">
                      <a:alpha val="43137"/>
                    </a:srgbClr>
                  </a:outerShdw>
                </a:effectLst>
              </a:rPr>
              <a:t>that I might live </a:t>
            </a:r>
            <a:r>
              <a:rPr lang="en-US" sz="4800" dirty="0"/>
              <a:t>for God.</a:t>
            </a:r>
          </a:p>
          <a:p>
            <a:pPr algn="ctr"/>
            <a:endParaRPr lang="en-US" sz="4800" dirty="0"/>
          </a:p>
        </p:txBody>
      </p:sp>
      <p:pic>
        <p:nvPicPr>
          <p:cNvPr id="4" name="Picture 2"/>
          <p:cNvPicPr>
            <a:picLocks noChangeAspect="1" noChangeArrowheads="1"/>
          </p:cNvPicPr>
          <p:nvPr/>
        </p:nvPicPr>
        <p:blipFill>
          <a:blip r:embed="rId3" cstate="print"/>
          <a:srcRect b="-2484"/>
          <a:stretch>
            <a:fillRect/>
          </a:stretch>
        </p:blipFill>
        <p:spPr bwMode="auto">
          <a:xfrm>
            <a:off x="296636" y="3279775"/>
            <a:ext cx="4133850" cy="3578225"/>
          </a:xfrm>
          <a:prstGeom prst="rect">
            <a:avLst/>
          </a:prstGeom>
          <a:noFill/>
          <a:ln w="9525">
            <a:noFill/>
            <a:miter lim="800000"/>
            <a:headEnd/>
            <a:tailEnd/>
          </a:ln>
          <a:effectLst/>
        </p:spPr>
      </p:pic>
      <p:sp>
        <p:nvSpPr>
          <p:cNvPr id="9" name="TextBox 8"/>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spTree>
    <p:extLst>
      <p:ext uri="{BB962C8B-B14F-4D97-AF65-F5344CB8AC3E}">
        <p14:creationId xmlns:p14="http://schemas.microsoft.com/office/powerpoint/2010/main" val="95533854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354767" y="2117869"/>
            <a:ext cx="9144000" cy="131110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How it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ened</a:t>
            </a:r>
            <a:r>
              <a:rPr lang="en-US" dirty="0"/>
              <a:t> 2:20</a:t>
            </a:r>
          </a:p>
        </p:txBody>
      </p:sp>
      <p:sp>
        <p:nvSpPr>
          <p:cNvPr id="3" name="Content Placeholder 2"/>
          <p:cNvSpPr>
            <a:spLocks noGrp="1"/>
          </p:cNvSpPr>
          <p:nvPr>
            <p:ph idx="1"/>
          </p:nvPr>
        </p:nvSpPr>
        <p:spPr>
          <a:xfrm>
            <a:off x="609600" y="1600202"/>
            <a:ext cx="11322570" cy="4525965"/>
          </a:xfrm>
        </p:spPr>
        <p:txBody>
          <a:bodyPr/>
          <a:lstStyle/>
          <a:p>
            <a:pPr marL="0" indent="0"/>
            <a:r>
              <a:rPr lang="en-US" dirty="0"/>
              <a:t> </a:t>
            </a:r>
            <a:r>
              <a:rPr lang="en-US" baseline="30000" dirty="0"/>
              <a:t>20</a:t>
            </a:r>
            <a:r>
              <a:rPr lang="en-US" dirty="0"/>
              <a:t> I have been </a:t>
            </a:r>
            <a:r>
              <a:rPr lang="en-US" dirty="0">
                <a:effectLst>
                  <a:glow rad="127000">
                    <a:srgbClr val="FF0000"/>
                  </a:glow>
                  <a:outerShdw blurRad="38100" dist="38100" dir="2700000" algn="tl">
                    <a:srgbClr val="000000">
                      <a:alpha val="43137"/>
                    </a:srgbClr>
                  </a:outerShdw>
                </a:effectLst>
              </a:rPr>
              <a:t>crucified</a:t>
            </a:r>
            <a:r>
              <a:rPr lang="en-US" dirty="0"/>
              <a:t> with Christ and I no longer live, </a:t>
            </a:r>
          </a:p>
        </p:txBody>
      </p:sp>
      <p:sp>
        <p:nvSpPr>
          <p:cNvPr id="7" name="TextBox 6"/>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spTree>
    <p:extLst>
      <p:ext uri="{BB962C8B-B14F-4D97-AF65-F5344CB8AC3E}">
        <p14:creationId xmlns:p14="http://schemas.microsoft.com/office/powerpoint/2010/main" val="3212699761"/>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354767" y="2117869"/>
            <a:ext cx="9144000" cy="131110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How it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ened</a:t>
            </a:r>
            <a:r>
              <a:rPr lang="en-US" dirty="0"/>
              <a:t> 2:20</a:t>
            </a:r>
          </a:p>
        </p:txBody>
      </p:sp>
      <p:sp>
        <p:nvSpPr>
          <p:cNvPr id="3" name="Content Placeholder 2"/>
          <p:cNvSpPr>
            <a:spLocks noGrp="1"/>
          </p:cNvSpPr>
          <p:nvPr>
            <p:ph idx="1"/>
          </p:nvPr>
        </p:nvSpPr>
        <p:spPr>
          <a:xfrm>
            <a:off x="609600" y="1600202"/>
            <a:ext cx="11322570" cy="4525965"/>
          </a:xfrm>
        </p:spPr>
        <p:txBody>
          <a:bodyPr/>
          <a:lstStyle/>
          <a:p>
            <a:pPr marL="0" indent="0"/>
            <a:r>
              <a:rPr lang="en-US" dirty="0"/>
              <a:t> </a:t>
            </a:r>
            <a:r>
              <a:rPr lang="en-US" baseline="30000" dirty="0"/>
              <a:t>20</a:t>
            </a:r>
            <a:r>
              <a:rPr lang="en-US" dirty="0"/>
              <a:t> I have been </a:t>
            </a:r>
            <a:r>
              <a:rPr lang="en-US" dirty="0">
                <a:effectLst>
                  <a:glow rad="127000">
                    <a:srgbClr val="FF0000"/>
                  </a:glow>
                  <a:outerShdw blurRad="38100" dist="38100" dir="2700000" algn="tl">
                    <a:srgbClr val="000000">
                      <a:alpha val="43137"/>
                    </a:srgbClr>
                  </a:outerShdw>
                </a:effectLst>
              </a:rPr>
              <a:t>crucified</a:t>
            </a:r>
            <a:r>
              <a:rPr lang="en-US" dirty="0"/>
              <a:t> with Christ and I no longer live, </a:t>
            </a:r>
          </a:p>
        </p:txBody>
      </p:sp>
      <p:sp>
        <p:nvSpPr>
          <p:cNvPr id="7" name="TextBox 6"/>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pic>
        <p:nvPicPr>
          <p:cNvPr id="5" name="Picture 4"/>
          <p:cNvPicPr>
            <a:picLocks noChangeAspect="1"/>
          </p:cNvPicPr>
          <p:nvPr/>
        </p:nvPicPr>
        <p:blipFill>
          <a:blip r:embed="rId3"/>
          <a:stretch>
            <a:fillRect/>
          </a:stretch>
        </p:blipFill>
        <p:spPr>
          <a:xfrm>
            <a:off x="3416304" y="3361141"/>
            <a:ext cx="1245823" cy="1466758"/>
          </a:xfrm>
          <a:prstGeom prst="rect">
            <a:avLst/>
          </a:prstGeom>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Grace is Amazing Because...</a:t>
            </a:r>
          </a:p>
        </p:txBody>
      </p:sp>
      <p:sp>
        <p:nvSpPr>
          <p:cNvPr id="4" name="Content Placeholder 3"/>
          <p:cNvSpPr>
            <a:spLocks noGrp="1"/>
          </p:cNvSpPr>
          <p:nvPr>
            <p:ph idx="1"/>
          </p:nvPr>
        </p:nvSpPr>
        <p:spPr/>
        <p:txBody>
          <a:bodyPr/>
          <a:lstStyle/>
          <a:p>
            <a:endParaRPr lang="en-US"/>
          </a:p>
        </p:txBody>
      </p:sp>
    </p:spTree>
  </p:cSld>
  <p:clrMapOvr>
    <a:masterClrMapping/>
  </p:clrMapOvr>
  <p:transition>
    <p:randomBa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354767" y="2117869"/>
            <a:ext cx="9144000" cy="1311101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How it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ened</a:t>
            </a:r>
            <a:r>
              <a:rPr lang="en-US" dirty="0"/>
              <a:t> 2:20</a:t>
            </a:r>
          </a:p>
        </p:txBody>
      </p:sp>
      <p:sp>
        <p:nvSpPr>
          <p:cNvPr id="3" name="Content Placeholder 2"/>
          <p:cNvSpPr>
            <a:spLocks noGrp="1"/>
          </p:cNvSpPr>
          <p:nvPr>
            <p:ph idx="1"/>
          </p:nvPr>
        </p:nvSpPr>
        <p:spPr>
          <a:xfrm>
            <a:off x="609600" y="1600202"/>
            <a:ext cx="11322570" cy="4525965"/>
          </a:xfrm>
        </p:spPr>
        <p:txBody>
          <a:bodyPr/>
          <a:lstStyle/>
          <a:p>
            <a:pPr marL="0" indent="0"/>
            <a:r>
              <a:rPr lang="en-US" dirty="0"/>
              <a:t> </a:t>
            </a:r>
            <a:r>
              <a:rPr lang="en-US" baseline="30000" dirty="0"/>
              <a:t>20</a:t>
            </a:r>
            <a:r>
              <a:rPr lang="en-US" dirty="0"/>
              <a:t> I have been crucified with Christ and I no longer live, but </a:t>
            </a:r>
            <a:r>
              <a:rPr lang="en-US" dirty="0">
                <a:effectLst>
                  <a:glow rad="127000">
                    <a:srgbClr val="FF0000"/>
                  </a:glow>
                  <a:outerShdw blurRad="38100" dist="38100" dir="2700000" algn="tl">
                    <a:srgbClr val="000000">
                      <a:alpha val="43137"/>
                    </a:srgbClr>
                  </a:outerShdw>
                </a:effectLst>
              </a:rPr>
              <a:t>Christ lives in me </a:t>
            </a:r>
          </a:p>
        </p:txBody>
      </p:sp>
      <p:sp>
        <p:nvSpPr>
          <p:cNvPr id="7" name="TextBox 6"/>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pic>
        <p:nvPicPr>
          <p:cNvPr id="11" name="Picture 5"/>
          <p:cNvPicPr>
            <a:picLocks noChangeAspect="1" noChangeArrowheads="1"/>
          </p:cNvPicPr>
          <p:nvPr/>
        </p:nvPicPr>
        <p:blipFill>
          <a:blip r:embed="rId4" cstate="print"/>
          <a:srcRect/>
          <a:stretch>
            <a:fillRect/>
          </a:stretch>
        </p:blipFill>
        <p:spPr bwMode="auto">
          <a:xfrm>
            <a:off x="8722639" y="3942199"/>
            <a:ext cx="1664669" cy="1891670"/>
          </a:xfrm>
          <a:prstGeom prst="rect">
            <a:avLst/>
          </a:prstGeom>
          <a:noFill/>
          <a:ln w="9525">
            <a:noFill/>
            <a:miter lim="800000"/>
            <a:headEnd/>
            <a:tailEnd/>
          </a:ln>
          <a:effectLst/>
        </p:spPr>
      </p:pic>
      <p:pic>
        <p:nvPicPr>
          <p:cNvPr id="5" name="Picture 4"/>
          <p:cNvPicPr>
            <a:picLocks noChangeAspect="1"/>
          </p:cNvPicPr>
          <p:nvPr/>
        </p:nvPicPr>
        <p:blipFill rotWithShape="1">
          <a:blip r:embed="rId5"/>
          <a:srcRect l="17469" t="7546" r="19136"/>
          <a:stretch/>
        </p:blipFill>
        <p:spPr>
          <a:xfrm>
            <a:off x="8343900" y="3289722"/>
            <a:ext cx="2446076" cy="3777828"/>
          </a:xfrm>
          <a:prstGeom prst="rect">
            <a:avLst/>
          </a:prstGeom>
        </p:spPr>
      </p:pic>
      <p:pic>
        <p:nvPicPr>
          <p:cNvPr id="13" name="Picture 12"/>
          <p:cNvPicPr>
            <a:picLocks noChangeAspect="1"/>
          </p:cNvPicPr>
          <p:nvPr/>
        </p:nvPicPr>
        <p:blipFill>
          <a:blip r:embed="rId6"/>
          <a:stretch>
            <a:fillRect/>
          </a:stretch>
        </p:blipFill>
        <p:spPr>
          <a:xfrm>
            <a:off x="6248400" y="171450"/>
            <a:ext cx="7480766" cy="9222578"/>
          </a:xfrm>
          <a:prstGeom prst="rect">
            <a:avLst/>
          </a:prstGeom>
        </p:spPr>
      </p:pic>
      <p:pic>
        <p:nvPicPr>
          <p:cNvPr id="14" name="Picture 13"/>
          <p:cNvPicPr>
            <a:picLocks noChangeAspect="1"/>
          </p:cNvPicPr>
          <p:nvPr/>
        </p:nvPicPr>
        <p:blipFill>
          <a:blip r:embed="rId7"/>
          <a:stretch>
            <a:fillRect/>
          </a:stretch>
        </p:blipFill>
        <p:spPr>
          <a:xfrm>
            <a:off x="3416304" y="3361141"/>
            <a:ext cx="1245823" cy="1466758"/>
          </a:xfrm>
          <a:prstGeom prst="rect">
            <a:avLst/>
          </a:prstGeom>
        </p:spPr>
      </p:pic>
    </p:spTree>
    <p:extLst>
      <p:ext uri="{BB962C8B-B14F-4D97-AF65-F5344CB8AC3E}">
        <p14:creationId xmlns:p14="http://schemas.microsoft.com/office/powerpoint/2010/main" val="2318843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enin</a:t>
            </a:r>
            <a:r>
              <a:rPr lang="en-US" dirty="0">
                <a:effectLst>
                  <a:glow rad="127000">
                    <a:srgbClr val="FF0000"/>
                  </a:glow>
                  <a:outerShdw blurRad="38100" dist="38100" dir="2700000" algn="tl">
                    <a:srgbClr val="000000">
                      <a:alpha val="43137"/>
                    </a:srgbClr>
                  </a:outerShdw>
                </a:effectLst>
              </a:rPr>
              <a:t>g </a:t>
            </a:r>
            <a:r>
              <a:rPr lang="en-US" dirty="0"/>
              <a:t>2:20</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I have been crucified with Christ and I no longer live, but Christ lives in me. The life </a:t>
            </a:r>
            <a:r>
              <a:rPr lang="en-US" dirty="0">
                <a:effectLst>
                  <a:glow rad="127000">
                    <a:srgbClr val="FF0000"/>
                  </a:glow>
                  <a:outerShdw blurRad="38100" dist="38100" dir="2700000" algn="tl">
                    <a:srgbClr val="000000">
                      <a:alpha val="43137"/>
                    </a:srgbClr>
                  </a:outerShdw>
                </a:effectLst>
              </a:rPr>
              <a:t>I live </a:t>
            </a:r>
            <a:r>
              <a:rPr lang="en-US" dirty="0"/>
              <a:t>in the body, </a:t>
            </a:r>
          </a:p>
        </p:txBody>
      </p:sp>
      <p:pic>
        <p:nvPicPr>
          <p:cNvPr id="7" name="Picture 6"/>
          <p:cNvPicPr>
            <a:picLocks noChangeAspect="1"/>
          </p:cNvPicPr>
          <p:nvPr/>
        </p:nvPicPr>
        <p:blipFill>
          <a:blip r:embed="rId2"/>
          <a:stretch>
            <a:fillRect/>
          </a:stretch>
        </p:blipFill>
        <p:spPr>
          <a:xfrm>
            <a:off x="457200" y="3467100"/>
            <a:ext cx="7480766" cy="9222578"/>
          </a:xfrm>
          <a:prstGeom prst="rect">
            <a:avLst/>
          </a:prstGeom>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3467100"/>
            <a:ext cx="7480766" cy="9222578"/>
          </a:xfrm>
          <a:prstGeom prst="rect">
            <a:avLst/>
          </a:prstGeom>
        </p:spPr>
      </p:pic>
      <p:pic>
        <p:nvPicPr>
          <p:cNvPr id="5" name="Picture 3"/>
          <p:cNvPicPr>
            <a:picLocks noChangeAspect="1" noChangeArrowheads="1"/>
          </p:cNvPicPr>
          <p:nvPr/>
        </p:nvPicPr>
        <p:blipFill>
          <a:blip r:embed="rId3" cstate="print"/>
          <a:srcRect/>
          <a:stretch>
            <a:fillRect/>
          </a:stretch>
        </p:blipFill>
        <p:spPr bwMode="auto">
          <a:xfrm>
            <a:off x="5334001" y="3534737"/>
            <a:ext cx="7239000" cy="103795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is </a:t>
            </a:r>
            <a:r>
              <a:rPr lang="en-US" u="sng" dirty="0">
                <a:effectLst>
                  <a:glow rad="127000">
                    <a:srgbClr val="FF0000"/>
                  </a:glow>
                  <a:outerShdw blurRad="38100" dist="38100" dir="2700000" algn="tl">
                    <a:srgbClr val="000000">
                      <a:alpha val="43137"/>
                    </a:srgbClr>
                  </a:outerShdw>
                </a:effectLst>
              </a:rPr>
              <a:t>Ha</a:t>
            </a:r>
            <a:r>
              <a:rPr lang="en-US" dirty="0">
                <a:effectLst>
                  <a:glow rad="127000">
                    <a:srgbClr val="FF0000"/>
                  </a:glow>
                  <a:outerShdw blurRad="38100" dist="38100" dir="2700000" algn="tl">
                    <a:srgbClr val="000000">
                      <a:alpha val="43137"/>
                    </a:srgbClr>
                  </a:outerShdw>
                </a:effectLst>
              </a:rPr>
              <a:t>pp</a:t>
            </a:r>
            <a:r>
              <a:rPr lang="en-US" u="sng" dirty="0">
                <a:effectLst>
                  <a:glow rad="127000">
                    <a:srgbClr val="FF0000"/>
                  </a:glow>
                  <a:outerShdw blurRad="38100" dist="38100" dir="2700000" algn="tl">
                    <a:srgbClr val="000000">
                      <a:alpha val="43137"/>
                    </a:srgbClr>
                  </a:outerShdw>
                </a:effectLst>
              </a:rPr>
              <a:t>enin</a:t>
            </a:r>
            <a:r>
              <a:rPr lang="en-US" dirty="0">
                <a:effectLst>
                  <a:glow rad="127000">
                    <a:srgbClr val="FF0000"/>
                  </a:glow>
                  <a:outerShdw blurRad="38100" dist="38100" dir="2700000" algn="tl">
                    <a:srgbClr val="000000">
                      <a:alpha val="43137"/>
                    </a:srgbClr>
                  </a:outerShdw>
                </a:effectLst>
              </a:rPr>
              <a:t>g </a:t>
            </a:r>
            <a:r>
              <a:rPr lang="en-US" dirty="0"/>
              <a:t>2:20</a:t>
            </a:r>
          </a:p>
        </p:txBody>
      </p:sp>
      <p:sp>
        <p:nvSpPr>
          <p:cNvPr id="3" name="Content Placeholder 2"/>
          <p:cNvSpPr>
            <a:spLocks noGrp="1"/>
          </p:cNvSpPr>
          <p:nvPr>
            <p:ph idx="1"/>
          </p:nvPr>
        </p:nvSpPr>
        <p:spPr/>
        <p:txBody>
          <a:bodyPr/>
          <a:lstStyle/>
          <a:p>
            <a:pPr marL="0" indent="0"/>
            <a:r>
              <a:rPr lang="en-US" dirty="0"/>
              <a:t> </a:t>
            </a:r>
            <a:r>
              <a:rPr lang="en-US" baseline="30000" dirty="0"/>
              <a:t>20</a:t>
            </a:r>
            <a:r>
              <a:rPr lang="en-US" dirty="0"/>
              <a:t> I have been crucified with Christ and I no longer live, but Christ lives in me. The life I live in the body, </a:t>
            </a:r>
            <a:br>
              <a:rPr lang="en-US" dirty="0"/>
            </a:br>
            <a:r>
              <a:rPr lang="en-US" dirty="0">
                <a:effectLst>
                  <a:glow rad="127000">
                    <a:srgbClr val="FF0000"/>
                  </a:glow>
                  <a:outerShdw blurRad="38100" dist="38100" dir="2700000" algn="tl">
                    <a:srgbClr val="000000">
                      <a:alpha val="43137"/>
                    </a:srgbClr>
                  </a:outerShdw>
                </a:effectLst>
              </a:rPr>
              <a:t>I live by faith </a:t>
            </a:r>
            <a:r>
              <a:rPr lang="en-US" dirty="0"/>
              <a:t>in the Son of God, who loved me and gave himself for me. </a:t>
            </a:r>
          </a:p>
        </p:txBody>
      </p:sp>
      <p:sp>
        <p:nvSpPr>
          <p:cNvPr id="8" name="Right Arrow 7"/>
          <p:cNvSpPr/>
          <p:nvPr/>
        </p:nvSpPr>
        <p:spPr>
          <a:xfrm>
            <a:off x="5105400" y="5124450"/>
            <a:ext cx="2686050" cy="1485900"/>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FAITH</a:t>
            </a:r>
          </a:p>
        </p:txBody>
      </p:sp>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12191999" cy="69103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sp>
        <p:nvSpPr>
          <p:cNvPr id="3" name="Content Placeholder 2"/>
          <p:cNvSpPr>
            <a:spLocks noGrp="1"/>
          </p:cNvSpPr>
          <p:nvPr>
            <p:ph idx="1"/>
          </p:nvPr>
        </p:nvSpPr>
        <p:spPr/>
        <p:txBody>
          <a:bodyPr/>
          <a:lstStyle/>
          <a:p>
            <a:pPr algn="r"/>
            <a:r>
              <a:rPr lang="en-US" dirty="0"/>
              <a:t> </a:t>
            </a:r>
            <a:r>
              <a:rPr lang="en-US" baseline="30000" dirty="0"/>
              <a:t>21</a:t>
            </a:r>
            <a:r>
              <a:rPr lang="en-US" dirty="0"/>
              <a:t> I do not set aside the grace of God, </a:t>
            </a:r>
            <a:r>
              <a:rPr lang="en-US" dirty="0">
                <a:solidFill>
                  <a:srgbClr val="01355A"/>
                </a:solidFill>
              </a:rPr>
              <a:t>for if right-</a:t>
            </a:r>
            <a:br>
              <a:rPr lang="en-US" dirty="0">
                <a:solidFill>
                  <a:srgbClr val="01355A"/>
                </a:solidFill>
              </a:rPr>
            </a:br>
            <a:r>
              <a:rPr lang="en-US" dirty="0"/>
              <a:t>				</a:t>
            </a:r>
          </a:p>
        </p:txBody>
      </p:sp>
      <p:pic>
        <p:nvPicPr>
          <p:cNvPr id="7" name="Picture 6"/>
          <p:cNvPicPr>
            <a:picLocks noChangeAspect="1" noChangeArrowheads="1"/>
          </p:cNvPicPr>
          <p:nvPr/>
        </p:nvPicPr>
        <p:blipFill>
          <a:blip r:embed="rId3" cstate="print"/>
          <a:srcRect/>
          <a:stretch>
            <a:fillRect/>
          </a:stretch>
        </p:blipFill>
        <p:spPr bwMode="auto">
          <a:xfrm>
            <a:off x="324475" y="2384477"/>
            <a:ext cx="6211236" cy="42037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25400"/>
            <a:ext cx="12191999" cy="69103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pic>
        <p:nvPicPr>
          <p:cNvPr id="8" name="Picture 2"/>
          <p:cNvPicPr>
            <a:picLocks noChangeAspect="1" noChangeArrowheads="1"/>
          </p:cNvPicPr>
          <p:nvPr/>
        </p:nvPicPr>
        <p:blipFill>
          <a:blip r:embed="rId3" cstate="print"/>
          <a:srcRect b="-2484"/>
          <a:stretch>
            <a:fillRect/>
          </a:stretch>
        </p:blipFill>
        <p:spPr bwMode="auto">
          <a:xfrm>
            <a:off x="658006" y="2905021"/>
            <a:ext cx="4133850" cy="3578225"/>
          </a:xfrm>
          <a:prstGeom prst="rect">
            <a:avLst/>
          </a:prstGeom>
          <a:noFill/>
          <a:ln w="9525">
            <a:noFill/>
            <a:miter lim="800000"/>
            <a:headEnd/>
            <a:tailEnd/>
          </a:ln>
          <a:effectLst/>
        </p:spPr>
      </p:pic>
      <p:sp>
        <p:nvSpPr>
          <p:cNvPr id="3" name="Content Placeholder 2"/>
          <p:cNvSpPr>
            <a:spLocks noGrp="1"/>
          </p:cNvSpPr>
          <p:nvPr>
            <p:ph idx="1"/>
          </p:nvPr>
        </p:nvSpPr>
        <p:spPr/>
        <p:txBody>
          <a:bodyPr/>
          <a:lstStyle/>
          <a:p>
            <a:pPr algn="r"/>
            <a:r>
              <a:rPr lang="en-US" dirty="0"/>
              <a:t> </a:t>
            </a:r>
            <a:r>
              <a:rPr lang="en-US" baseline="30000" dirty="0"/>
              <a:t>21</a:t>
            </a:r>
            <a:r>
              <a:rPr lang="en-US" dirty="0"/>
              <a:t> I do not set aside the grace of God, for if right-</a:t>
            </a:r>
            <a:br>
              <a:rPr lang="en-US" dirty="0"/>
            </a:br>
            <a:r>
              <a:rPr lang="en-US" dirty="0"/>
              <a:t>		</a:t>
            </a:r>
            <a:r>
              <a:rPr lang="en-US" dirty="0" err="1"/>
              <a:t>eousness</a:t>
            </a:r>
            <a:r>
              <a:rPr lang="en-US" dirty="0"/>
              <a:t> could be gained through the law, </a:t>
            </a:r>
          </a:p>
        </p:txBody>
      </p:sp>
    </p:spTree>
    <p:extLst>
      <p:ext uri="{BB962C8B-B14F-4D97-AF65-F5344CB8AC3E}">
        <p14:creationId xmlns:p14="http://schemas.microsoft.com/office/powerpoint/2010/main" val="24835255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25400"/>
            <a:ext cx="12191999" cy="6910388"/>
          </a:xfrm>
          <a:prstGeom prst="rect">
            <a:avLst/>
          </a:prstGeom>
          <a:noFill/>
          <a:ln w="9525">
            <a:noFill/>
            <a:miter lim="800000"/>
            <a:headEnd/>
            <a:tailEnd/>
          </a:ln>
          <a:effectLst/>
        </p:spPr>
      </p:pic>
      <p:pic>
        <p:nvPicPr>
          <p:cNvPr id="12" name="Picture 3"/>
          <p:cNvPicPr>
            <a:picLocks noChangeAspect="1" noChangeArrowheads="1"/>
          </p:cNvPicPr>
          <p:nvPr/>
        </p:nvPicPr>
        <p:blipFill rotWithShape="1">
          <a:blip r:embed="rId3" cstate="print"/>
          <a:srcRect r="13297" b="61009"/>
          <a:stretch/>
        </p:blipFill>
        <p:spPr bwMode="auto">
          <a:xfrm>
            <a:off x="5546360" y="3005707"/>
            <a:ext cx="6655633" cy="4291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pic>
        <p:nvPicPr>
          <p:cNvPr id="8" name="Picture 2"/>
          <p:cNvPicPr>
            <a:picLocks noChangeAspect="1" noChangeArrowheads="1"/>
          </p:cNvPicPr>
          <p:nvPr/>
        </p:nvPicPr>
        <p:blipFill>
          <a:blip r:embed="rId4" cstate="print"/>
          <a:srcRect b="-2484"/>
          <a:stretch>
            <a:fillRect/>
          </a:stretch>
        </p:blipFill>
        <p:spPr bwMode="auto">
          <a:xfrm>
            <a:off x="658006" y="2905021"/>
            <a:ext cx="4133850" cy="3578225"/>
          </a:xfrm>
          <a:prstGeom prst="rect">
            <a:avLst/>
          </a:prstGeom>
          <a:noFill/>
          <a:ln w="9525">
            <a:noFill/>
            <a:miter lim="800000"/>
            <a:headEnd/>
            <a:tailEnd/>
          </a:ln>
          <a:effectLst/>
        </p:spPr>
      </p:pic>
      <p:sp>
        <p:nvSpPr>
          <p:cNvPr id="13" name="&quot;No&quot; Symbol 12"/>
          <p:cNvSpPr/>
          <p:nvPr/>
        </p:nvSpPr>
        <p:spPr>
          <a:xfrm>
            <a:off x="7087276" y="3700072"/>
            <a:ext cx="3353372" cy="3067050"/>
          </a:xfrm>
          <a:prstGeom prst="noSmoking">
            <a:avLst>
              <a:gd name="adj" fmla="val 12534"/>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p:txBody>
          <a:bodyPr/>
          <a:lstStyle/>
          <a:p>
            <a:pPr algn="r"/>
            <a:r>
              <a:rPr lang="en-US" dirty="0"/>
              <a:t> </a:t>
            </a:r>
            <a:r>
              <a:rPr lang="en-US" baseline="30000" dirty="0"/>
              <a:t>21</a:t>
            </a:r>
            <a:r>
              <a:rPr lang="en-US" dirty="0"/>
              <a:t> I do not set aside the grace of God, for if right-</a:t>
            </a:r>
            <a:br>
              <a:rPr lang="en-US" dirty="0"/>
            </a:br>
            <a:r>
              <a:rPr lang="en-US" dirty="0"/>
              <a:t>		</a:t>
            </a:r>
            <a:r>
              <a:rPr lang="en-US" dirty="0" err="1"/>
              <a:t>eousness</a:t>
            </a:r>
            <a:r>
              <a:rPr lang="en-US" dirty="0"/>
              <a:t> could be gained through the law, </a:t>
            </a:r>
            <a:r>
              <a:rPr lang="en-US" dirty="0">
                <a:effectLst>
                  <a:glow rad="127000">
                    <a:srgbClr val="FF0000"/>
                  </a:glow>
                  <a:outerShdw blurRad="38100" dist="38100" dir="2700000" algn="tl">
                    <a:srgbClr val="000000">
                      <a:alpha val="43137"/>
                    </a:srgbClr>
                  </a:outerShdw>
                </a:effectLst>
              </a:rPr>
              <a:t>Christ died for nothing</a:t>
            </a:r>
            <a:r>
              <a:rPr lang="en-US" dirty="0"/>
              <a:t>!”</a:t>
            </a:r>
          </a:p>
        </p:txBody>
      </p:sp>
    </p:spTree>
    <p:extLst>
      <p:ext uri="{BB962C8B-B14F-4D97-AF65-F5344CB8AC3E}">
        <p14:creationId xmlns:p14="http://schemas.microsoft.com/office/powerpoint/2010/main" val="1801646042"/>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25400"/>
            <a:ext cx="12191999" cy="6910388"/>
          </a:xfrm>
          <a:prstGeom prst="rect">
            <a:avLst/>
          </a:prstGeom>
          <a:noFill/>
          <a:ln w="9525">
            <a:noFill/>
            <a:miter lim="800000"/>
            <a:headEnd/>
            <a:tailEnd/>
          </a:ln>
          <a:effectLst/>
        </p:spPr>
      </p:pic>
      <p:pic>
        <p:nvPicPr>
          <p:cNvPr id="12" name="Picture 3"/>
          <p:cNvPicPr>
            <a:picLocks noChangeAspect="1" noChangeArrowheads="1"/>
          </p:cNvPicPr>
          <p:nvPr/>
        </p:nvPicPr>
        <p:blipFill rotWithShape="1">
          <a:blip r:embed="rId3" cstate="print"/>
          <a:srcRect r="13297" b="61009"/>
          <a:stretch/>
        </p:blipFill>
        <p:spPr bwMode="auto">
          <a:xfrm>
            <a:off x="5546360" y="3005707"/>
            <a:ext cx="6655633" cy="4291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pic>
        <p:nvPicPr>
          <p:cNvPr id="8" name="Picture 2"/>
          <p:cNvPicPr>
            <a:picLocks noChangeAspect="1" noChangeArrowheads="1"/>
          </p:cNvPicPr>
          <p:nvPr/>
        </p:nvPicPr>
        <p:blipFill>
          <a:blip r:embed="rId4" cstate="print"/>
          <a:srcRect b="-2484"/>
          <a:stretch>
            <a:fillRect/>
          </a:stretch>
        </p:blipFill>
        <p:spPr bwMode="auto">
          <a:xfrm>
            <a:off x="658006" y="2905021"/>
            <a:ext cx="4133850" cy="3578225"/>
          </a:xfrm>
          <a:prstGeom prst="rect">
            <a:avLst/>
          </a:prstGeom>
          <a:noFill/>
          <a:ln w="9525">
            <a:noFill/>
            <a:miter lim="800000"/>
            <a:headEnd/>
            <a:tailEnd/>
          </a:ln>
          <a:effectLst/>
        </p:spPr>
      </p:pic>
      <p:sp>
        <p:nvSpPr>
          <p:cNvPr id="13" name="&quot;No&quot; Symbol 12"/>
          <p:cNvSpPr/>
          <p:nvPr/>
        </p:nvSpPr>
        <p:spPr>
          <a:xfrm>
            <a:off x="7087276" y="3700072"/>
            <a:ext cx="3353372" cy="3067050"/>
          </a:xfrm>
          <a:prstGeom prst="noSmoking">
            <a:avLst>
              <a:gd name="adj" fmla="val 12534"/>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p:cNvSpPr>
            <a:spLocks noGrp="1"/>
          </p:cNvSpPr>
          <p:nvPr>
            <p:ph idx="1"/>
          </p:nvPr>
        </p:nvSpPr>
        <p:spPr/>
        <p:txBody>
          <a:bodyPr/>
          <a:lstStyle/>
          <a:p>
            <a:pPr algn="r"/>
            <a:r>
              <a:rPr lang="en-US" dirty="0"/>
              <a:t> </a:t>
            </a:r>
            <a:r>
              <a:rPr lang="en-US" baseline="30000" dirty="0"/>
              <a:t>21</a:t>
            </a:r>
            <a:r>
              <a:rPr lang="en-US" dirty="0"/>
              <a:t> I do not set aside the grace of God, for if right-</a:t>
            </a:r>
            <a:br>
              <a:rPr lang="en-US" dirty="0"/>
            </a:br>
            <a:r>
              <a:rPr lang="en-US" dirty="0"/>
              <a:t>		</a:t>
            </a:r>
            <a:r>
              <a:rPr lang="en-US" dirty="0" err="1"/>
              <a:t>eousness</a:t>
            </a:r>
            <a:r>
              <a:rPr lang="en-US" dirty="0"/>
              <a:t> could be gained through the law, </a:t>
            </a:r>
            <a:r>
              <a:rPr lang="en-US" dirty="0">
                <a:effectLst>
                  <a:glow rad="127000">
                    <a:srgbClr val="FF0000"/>
                  </a:glow>
                  <a:outerShdw blurRad="38100" dist="38100" dir="2700000" algn="tl">
                    <a:srgbClr val="000000">
                      <a:alpha val="43137"/>
                    </a:srgbClr>
                  </a:outerShdw>
                </a:effectLst>
              </a:rPr>
              <a:t>Christ died for nothing</a:t>
            </a:r>
            <a:r>
              <a:rPr lang="en-US" dirty="0"/>
              <a:t>!”</a:t>
            </a:r>
          </a:p>
        </p:txBody>
      </p:sp>
      <p:sp>
        <p:nvSpPr>
          <p:cNvPr id="16" name="TextBox 15"/>
          <p:cNvSpPr txBox="1"/>
          <p:nvPr/>
        </p:nvSpPr>
        <p:spPr>
          <a:xfrm>
            <a:off x="3333750" y="4876801"/>
            <a:ext cx="5524500" cy="1323439"/>
          </a:xfrm>
          <a:prstGeom prst="rect">
            <a:avLst/>
          </a:prstGeom>
          <a:solidFill>
            <a:schemeClr val="tx1"/>
          </a:solidFill>
        </p:spPr>
        <p:txBody>
          <a:bodyPr wrap="square" rtlCol="0">
            <a:spAutoFit/>
          </a:bodyPr>
          <a:lstStyle/>
          <a:p>
            <a:pPr algn="ctr"/>
            <a:r>
              <a:rPr lang="en-US" sz="8000" b="1" dirty="0">
                <a:solidFill>
                  <a:schemeClr val="bg1"/>
                </a:solidFill>
                <a:latin typeface="Arial Black" pitchFamily="34" charset="0"/>
              </a:rPr>
              <a:t>INSTEAD</a:t>
            </a:r>
          </a:p>
        </p:txBody>
      </p:sp>
    </p:spTree>
    <p:extLst>
      <p:ext uri="{BB962C8B-B14F-4D97-AF65-F5344CB8AC3E}">
        <p14:creationId xmlns:p14="http://schemas.microsoft.com/office/powerpoint/2010/main" val="2883342473"/>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srcRect/>
          <a:stretch>
            <a:fillRect/>
          </a:stretch>
        </p:blipFill>
        <p:spPr bwMode="auto">
          <a:xfrm>
            <a:off x="299803" y="2390592"/>
            <a:ext cx="6190938" cy="4203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sp>
        <p:nvSpPr>
          <p:cNvPr id="3" name="Content Placeholder 2"/>
          <p:cNvSpPr>
            <a:spLocks noGrp="1"/>
          </p:cNvSpPr>
          <p:nvPr>
            <p:ph idx="1"/>
          </p:nvPr>
        </p:nvSpPr>
        <p:spPr/>
        <p:txBody>
          <a:bodyPr/>
          <a:lstStyle/>
          <a:p>
            <a:pPr algn="r"/>
            <a:r>
              <a:rPr lang="en-US" dirty="0"/>
              <a:t> I firmly </a:t>
            </a:r>
            <a:r>
              <a:rPr lang="en-US" dirty="0">
                <a:effectLst>
                  <a:glow rad="127000">
                    <a:srgbClr val="FF0000"/>
                  </a:glow>
                  <a:outerShdw blurRad="38100" dist="38100" dir="2700000" algn="tl">
                    <a:srgbClr val="000000">
                      <a:alpha val="43137"/>
                    </a:srgbClr>
                  </a:outerShdw>
                </a:effectLst>
              </a:rPr>
              <a:t>ESTABLISH the grace of God</a:t>
            </a:r>
            <a:r>
              <a:rPr lang="en-US" dirty="0"/>
              <a:t>, for righteous-ness is gained through GRACE, Christ’s DEATH MEANS EVERYTHING</a:t>
            </a:r>
            <a:r>
              <a:rPr lang="en-US" u="sng" dirty="0"/>
              <a:t>!</a:t>
            </a:r>
            <a:endParaRPr lang="en-US" dirty="0"/>
          </a:p>
        </p:txBody>
      </p:sp>
    </p:spTree>
    <p:extLst>
      <p:ext uri="{BB962C8B-B14F-4D97-AF65-F5344CB8AC3E}">
        <p14:creationId xmlns:p14="http://schemas.microsoft.com/office/powerpoint/2010/main" val="3717246165"/>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srcRect/>
          <a:stretch>
            <a:fillRect/>
          </a:stretch>
        </p:blipFill>
        <p:spPr bwMode="auto">
          <a:xfrm>
            <a:off x="299803" y="2390592"/>
            <a:ext cx="6190938" cy="4203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sp>
        <p:nvSpPr>
          <p:cNvPr id="3" name="Content Placeholder 2"/>
          <p:cNvSpPr>
            <a:spLocks noGrp="1"/>
          </p:cNvSpPr>
          <p:nvPr>
            <p:ph idx="1"/>
          </p:nvPr>
        </p:nvSpPr>
        <p:spPr/>
        <p:txBody>
          <a:bodyPr/>
          <a:lstStyle/>
          <a:p>
            <a:pPr algn="r"/>
            <a:r>
              <a:rPr lang="en-US" dirty="0"/>
              <a:t> I firmly </a:t>
            </a:r>
            <a:r>
              <a:rPr lang="en-US" dirty="0">
                <a:effectLst>
                  <a:glow rad="127000">
                    <a:schemeClr val="accent1">
                      <a:alpha val="0"/>
                    </a:schemeClr>
                  </a:glow>
                  <a:outerShdw blurRad="38100" dist="38100" dir="2700000" algn="tl">
                    <a:srgbClr val="000000">
                      <a:alpha val="43137"/>
                    </a:srgbClr>
                  </a:outerShdw>
                </a:effectLst>
              </a:rPr>
              <a:t>ESTABLISH the grace of God, </a:t>
            </a:r>
            <a:r>
              <a:rPr lang="en-US" dirty="0">
                <a:effectLst>
                  <a:glow rad="127000">
                    <a:srgbClr val="FF0000"/>
                  </a:glow>
                  <a:outerShdw blurRad="38100" dist="38100" dir="2700000" algn="tl">
                    <a:srgbClr val="000000">
                      <a:alpha val="43137"/>
                    </a:srgbClr>
                  </a:outerShdw>
                </a:effectLst>
              </a:rPr>
              <a:t>for righteous-ness is gained through GRACE,</a:t>
            </a:r>
            <a:r>
              <a:rPr lang="en-US" dirty="0"/>
              <a:t> Christ’s DEATH MEANS EVERYTHING</a:t>
            </a:r>
            <a:r>
              <a:rPr lang="en-US" u="sng" dirty="0"/>
              <a:t>!</a:t>
            </a:r>
            <a:endParaRPr lang="en-US" dirty="0"/>
          </a:p>
        </p:txBody>
      </p:sp>
    </p:spTree>
    <p:extLst>
      <p:ext uri="{BB962C8B-B14F-4D97-AF65-F5344CB8AC3E}">
        <p14:creationId xmlns:p14="http://schemas.microsoft.com/office/powerpoint/2010/main" val="1478223040"/>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cstate="print"/>
          <a:srcRect r="13297" b="61009"/>
          <a:stretch/>
        </p:blipFill>
        <p:spPr bwMode="auto">
          <a:xfrm>
            <a:off x="5546360" y="3005707"/>
            <a:ext cx="6655633" cy="4291701"/>
          </a:xfrm>
          <a:prstGeom prst="rect">
            <a:avLst/>
          </a:prstGeom>
          <a:noFill/>
          <a:ln w="9525">
            <a:noFill/>
            <a:miter lim="800000"/>
            <a:headEnd/>
            <a:tailEnd/>
          </a:ln>
          <a:effectLst/>
        </p:spPr>
      </p:pic>
      <p:pic>
        <p:nvPicPr>
          <p:cNvPr id="7" name="Picture 6"/>
          <p:cNvPicPr>
            <a:picLocks noChangeAspect="1" noChangeArrowheads="1"/>
          </p:cNvPicPr>
          <p:nvPr/>
        </p:nvPicPr>
        <p:blipFill>
          <a:blip r:embed="rId3" cstate="print"/>
          <a:srcRect/>
          <a:stretch>
            <a:fillRect/>
          </a:stretch>
        </p:blipFill>
        <p:spPr bwMode="auto">
          <a:xfrm>
            <a:off x="299803" y="2390592"/>
            <a:ext cx="6190938" cy="4203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What should </a:t>
            </a:r>
            <a:r>
              <a:rPr lang="en-US" u="sng" dirty="0">
                <a:effectLst>
                  <a:glow rad="127000">
                    <a:srgbClr val="FF0000"/>
                  </a:glow>
                </a:effectLst>
              </a:rPr>
              <a:t>Ha</a:t>
            </a:r>
            <a:r>
              <a:rPr lang="en-US" dirty="0">
                <a:effectLst>
                  <a:glow rad="127000">
                    <a:srgbClr val="FF0000"/>
                  </a:glow>
                </a:effectLst>
              </a:rPr>
              <a:t>pp</a:t>
            </a:r>
            <a:r>
              <a:rPr lang="en-US" u="sng" dirty="0">
                <a:effectLst>
                  <a:glow rad="127000">
                    <a:srgbClr val="FF0000"/>
                  </a:glow>
                </a:effectLst>
              </a:rPr>
              <a:t>en</a:t>
            </a:r>
            <a:r>
              <a:rPr lang="en-US" dirty="0">
                <a:effectLst/>
              </a:rPr>
              <a:t> 2:21</a:t>
            </a:r>
            <a:r>
              <a:rPr lang="en-US" dirty="0"/>
              <a:t> </a:t>
            </a:r>
          </a:p>
        </p:txBody>
      </p:sp>
      <p:sp>
        <p:nvSpPr>
          <p:cNvPr id="3" name="Content Placeholder 2"/>
          <p:cNvSpPr>
            <a:spLocks noGrp="1"/>
          </p:cNvSpPr>
          <p:nvPr>
            <p:ph idx="1"/>
          </p:nvPr>
        </p:nvSpPr>
        <p:spPr/>
        <p:txBody>
          <a:bodyPr/>
          <a:lstStyle/>
          <a:p>
            <a:pPr algn="r"/>
            <a:r>
              <a:rPr lang="en-US" dirty="0"/>
              <a:t> I firmly </a:t>
            </a:r>
            <a:r>
              <a:rPr lang="en-US" dirty="0">
                <a:effectLst>
                  <a:glow rad="127000">
                    <a:srgbClr val="FF0000">
                      <a:alpha val="0"/>
                    </a:srgbClr>
                  </a:glow>
                  <a:outerShdw blurRad="38100" dist="38100" dir="2700000" algn="tl">
                    <a:srgbClr val="000000">
                      <a:alpha val="43137"/>
                    </a:srgbClr>
                  </a:outerShdw>
                </a:effectLst>
              </a:rPr>
              <a:t>ESTABLISH the grace of God</a:t>
            </a:r>
            <a:r>
              <a:rPr lang="en-US" dirty="0"/>
              <a:t>, for righteous-ness is gained through GRACE, </a:t>
            </a:r>
            <a:r>
              <a:rPr lang="en-US" dirty="0">
                <a:effectLst>
                  <a:glow rad="127000">
                    <a:srgbClr val="FF0000"/>
                  </a:glow>
                  <a:outerShdw blurRad="38100" dist="38100" dir="2700000" algn="tl">
                    <a:srgbClr val="000000">
                      <a:alpha val="43137"/>
                    </a:srgbClr>
                  </a:outerShdw>
                </a:effectLst>
              </a:rPr>
              <a:t>Christ’s DEATH MEANS EVERYTHING!</a:t>
            </a:r>
          </a:p>
        </p:txBody>
      </p:sp>
    </p:spTree>
    <p:extLst>
      <p:ext uri="{BB962C8B-B14F-4D97-AF65-F5344CB8AC3E}">
        <p14:creationId xmlns:p14="http://schemas.microsoft.com/office/powerpoint/2010/main" val="607092086"/>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Grace is Amazing Because...</a:t>
            </a:r>
          </a:p>
        </p:txBody>
      </p:sp>
      <p:sp>
        <p:nvSpPr>
          <p:cNvPr id="3" name="Content Placeholder 2"/>
          <p:cNvSpPr>
            <a:spLocks noGrp="1"/>
          </p:cNvSpPr>
          <p:nvPr>
            <p:ph idx="1"/>
          </p:nvPr>
        </p:nvSpPr>
        <p:spPr>
          <a:xfrm>
            <a:off x="2895600" y="1600202"/>
            <a:ext cx="8686800" cy="4525965"/>
          </a:xfrm>
        </p:spPr>
        <p:txBody>
          <a:bodyPr/>
          <a:lstStyle/>
          <a:p>
            <a:pPr marL="0" indent="0" algn="ctr"/>
            <a:r>
              <a:rPr lang="en-US" dirty="0"/>
              <a:t>It is by GRACE and through </a:t>
            </a:r>
            <a:r>
              <a:rPr lang="en-US" u="sng" dirty="0"/>
              <a:t>FAITH</a:t>
            </a:r>
            <a:r>
              <a:rPr lang="en-US" dirty="0"/>
              <a:t> </a:t>
            </a:r>
            <a:r>
              <a:rPr lang="en-US" u="sng" dirty="0"/>
              <a:t>ALONE </a:t>
            </a:r>
            <a:br>
              <a:rPr lang="en-US" u="sng" dirty="0"/>
            </a:br>
            <a:r>
              <a:rPr lang="en-US" dirty="0"/>
              <a:t>that  we are made right with God!</a:t>
            </a:r>
          </a:p>
          <a:p>
            <a:endParaRPr lang="en-US" dirty="0"/>
          </a:p>
          <a:p>
            <a:endParaRPr lang="en-US" dirty="0"/>
          </a:p>
        </p:txBody>
      </p:sp>
    </p:spTree>
    <p:extLst>
      <p:ext uri="{BB962C8B-B14F-4D97-AF65-F5344CB8AC3E}">
        <p14:creationId xmlns:p14="http://schemas.microsoft.com/office/powerpoint/2010/main" val="1706363682"/>
      </p:ext>
    </p:extLst>
  </p:cSld>
  <p:clrMapOvr>
    <a:masterClrMapping/>
  </p:clrMapOvr>
  <p:transition>
    <p:randomBa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srcRect/>
          <a:stretch>
            <a:fillRect/>
          </a:stretch>
        </p:blipFill>
        <p:spPr bwMode="auto">
          <a:xfrm>
            <a:off x="329785" y="2387600"/>
            <a:ext cx="6175946" cy="42037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All summed up in ...</a:t>
            </a:r>
          </a:p>
        </p:txBody>
      </p:sp>
      <p:sp>
        <p:nvSpPr>
          <p:cNvPr id="3" name="Content Placeholder 2"/>
          <p:cNvSpPr>
            <a:spLocks noGrp="1"/>
          </p:cNvSpPr>
          <p:nvPr>
            <p:ph idx="1"/>
          </p:nvPr>
        </p:nvSpPr>
        <p:spPr>
          <a:xfrm>
            <a:off x="5306833" y="1870025"/>
            <a:ext cx="6355515" cy="4525965"/>
          </a:xfrm>
        </p:spPr>
        <p:txBody>
          <a:bodyPr/>
          <a:lstStyle/>
          <a:p>
            <a:r>
              <a:rPr lang="en-US" dirty="0"/>
              <a:t> </a:t>
            </a:r>
            <a:r>
              <a:rPr lang="en-US" baseline="30000" dirty="0"/>
              <a:t>8</a:t>
            </a:r>
            <a:r>
              <a:rPr lang="en-US" dirty="0"/>
              <a:t> For it is by grace you have been saved, through faith--and this not from yourselves, it is the gift of God--</a:t>
            </a:r>
            <a:r>
              <a:rPr lang="en-US" baseline="30000" dirty="0"/>
              <a:t>9</a:t>
            </a:r>
            <a:r>
              <a:rPr lang="en-US" dirty="0"/>
              <a:t>not by works, so that no one can boast.    	</a:t>
            </a:r>
            <a:r>
              <a:rPr lang="en-US" sz="3200" dirty="0"/>
              <a:t>--Ephesians 2:8-9 </a:t>
            </a:r>
          </a:p>
        </p:txBody>
      </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This Grace is offered today!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the </a:t>
            </a:r>
            <a:r>
              <a:rPr lang="en-US" dirty="0">
                <a:effectLst>
                  <a:glow rad="127000">
                    <a:srgbClr val="FF0000">
                      <a:alpha val="0"/>
                    </a:srgbClr>
                  </a:glow>
                  <a:outerShdw blurRad="38100" dist="38100" dir="2700000" algn="tl">
                    <a:srgbClr val="000000">
                      <a:alpha val="43137"/>
                    </a:srgbClr>
                  </a:outerShdw>
                </a:effectLst>
              </a:rPr>
              <a:t>Situation</a:t>
            </a:r>
            <a:endParaRPr lang="en-US" dirty="0">
              <a:effectLst>
                <a:glow rad="127000">
                  <a:srgbClr val="FF0000"/>
                </a:glow>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r="9569"/>
          <a:stretch>
            <a:fillRect/>
          </a:stretch>
        </p:blipFill>
        <p:spPr bwMode="auto">
          <a:xfrm>
            <a:off x="8529850" y="2616177"/>
            <a:ext cx="3662149" cy="4241823"/>
          </a:xfrm>
          <a:prstGeom prst="rect">
            <a:avLst/>
          </a:prstGeom>
          <a:noFill/>
          <a:ln w="9525">
            <a:noFill/>
            <a:miter lim="800000"/>
            <a:headEnd/>
            <a:tailEnd/>
          </a:ln>
          <a:effectLst/>
        </p:spPr>
      </p:pic>
    </p:spTree>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2822348"/>
            <a:ext cx="7113587" cy="52403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a:t>
            </a:r>
            <a:r>
              <a:rPr lang="en-US" dirty="0">
                <a:effectLst>
                  <a:glow rad="127000">
                    <a:srgbClr val="FF0000">
                      <a:alpha val="0"/>
                    </a:srgbClr>
                  </a:glow>
                  <a:outerShdw blurRad="38100" dist="38100" dir="2700000" algn="tl">
                    <a:srgbClr val="000000">
                      <a:alpha val="43137"/>
                    </a:srgbClr>
                  </a:outerShdw>
                </a:effectLst>
              </a:rPr>
              <a:t>Situation</a:t>
            </a:r>
            <a:endParaRPr lang="en-US" dirty="0">
              <a:effectLst>
                <a:glow rad="127000">
                  <a:srgbClr val="FF0000"/>
                </a:glow>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Tree>
    <p:extLst>
      <p:ext uri="{BB962C8B-B14F-4D97-AF65-F5344CB8AC3E}">
        <p14:creationId xmlns:p14="http://schemas.microsoft.com/office/powerpoint/2010/main" val="2060360809"/>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797604"/>
            <a:ext cx="7113587" cy="52403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a:t>
            </a:r>
            <a:r>
              <a:rPr lang="en-US" dirty="0">
                <a:effectLst>
                  <a:glow rad="127000">
                    <a:srgbClr val="FF0000">
                      <a:alpha val="0"/>
                    </a:srgbClr>
                  </a:glow>
                  <a:outerShdw blurRad="38100" dist="38100" dir="2700000" algn="tl">
                    <a:srgbClr val="000000">
                      <a:alpha val="43137"/>
                    </a:srgbClr>
                  </a:outerShdw>
                </a:effectLst>
              </a:rPr>
              <a:t>Situation</a:t>
            </a:r>
            <a:endParaRPr lang="en-US" dirty="0">
              <a:effectLst>
                <a:glow rad="127000">
                  <a:srgbClr val="FF0000"/>
                </a:glow>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Tree>
    <p:extLst>
      <p:ext uri="{BB962C8B-B14F-4D97-AF65-F5344CB8AC3E}">
        <p14:creationId xmlns:p14="http://schemas.microsoft.com/office/powerpoint/2010/main" val="2479559703"/>
      </p:ext>
    </p:extLst>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476025"/>
            <a:ext cx="7113587" cy="52403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a:t>
            </a:r>
            <a:r>
              <a:rPr lang="en-US" dirty="0">
                <a:effectLst>
                  <a:glow rad="127000">
                    <a:srgbClr val="FF0000">
                      <a:alpha val="0"/>
                    </a:srgbClr>
                  </a:glow>
                  <a:outerShdw blurRad="38100" dist="38100" dir="2700000" algn="tl">
                    <a:srgbClr val="000000">
                      <a:alpha val="43137"/>
                    </a:srgbClr>
                  </a:outerShdw>
                </a:effectLst>
              </a:rPr>
              <a:t>Situation</a:t>
            </a:r>
            <a:endParaRPr lang="en-US" dirty="0">
              <a:effectLst>
                <a:glow rad="127000">
                  <a:srgbClr val="FF0000"/>
                </a:glow>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Tree>
    <p:extLst>
      <p:ext uri="{BB962C8B-B14F-4D97-AF65-F5344CB8AC3E}">
        <p14:creationId xmlns:p14="http://schemas.microsoft.com/office/powerpoint/2010/main" val="3960142098"/>
      </p:ext>
    </p:ext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12939"/>
            <a:ext cx="7113587" cy="52403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Here’s the </a:t>
            </a:r>
            <a:r>
              <a:rPr lang="en-US" dirty="0">
                <a:effectLst>
                  <a:glow rad="127000">
                    <a:srgbClr val="FF0000">
                      <a:alpha val="0"/>
                    </a:srgbClr>
                  </a:glow>
                  <a:outerShdw blurRad="38100" dist="38100" dir="2700000" algn="tl">
                    <a:srgbClr val="000000">
                      <a:alpha val="43137"/>
                    </a:srgbClr>
                  </a:outerShdw>
                </a:effectLst>
              </a:rPr>
              <a:t>Situation</a:t>
            </a:r>
          </a:p>
        </p:txBody>
      </p:sp>
      <p:pic>
        <p:nvPicPr>
          <p:cNvPr id="6" name="Picture 2"/>
          <p:cNvPicPr>
            <a:picLocks noChangeAspect="1" noChangeArrowheads="1"/>
          </p:cNvPicPr>
          <p:nvPr/>
        </p:nvPicPr>
        <p:blipFill>
          <a:blip r:embed="rId4" cstate="print"/>
          <a:srcRect r="9569"/>
          <a:stretch>
            <a:fillRect/>
          </a:stretch>
        </p:blipFill>
        <p:spPr bwMode="auto">
          <a:xfrm>
            <a:off x="8529850" y="2616177"/>
            <a:ext cx="3662149" cy="4241823"/>
          </a:xfrm>
          <a:prstGeom prst="rect">
            <a:avLst/>
          </a:prstGeom>
          <a:noFill/>
          <a:ln w="9525">
            <a:noFill/>
            <a:miter lim="800000"/>
            <a:headEnd/>
            <a:tailEnd/>
          </a:ln>
          <a:effectLst/>
        </p:spPr>
      </p:pic>
    </p:spTree>
    <p:extLst>
      <p:ext uri="{BB962C8B-B14F-4D97-AF65-F5344CB8AC3E}">
        <p14:creationId xmlns:p14="http://schemas.microsoft.com/office/powerpoint/2010/main" val="4183986074"/>
      </p:ext>
    </p:extLst>
  </p:cSld>
  <p:clrMapOvr>
    <a:masterClrMapping/>
  </p:clrMapOvr>
  <p:transition>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4530</TotalTime>
  <Words>3033</Words>
  <Application>Microsoft Office PowerPoint</Application>
  <PresentationFormat>Widescreen</PresentationFormat>
  <Paragraphs>179</Paragraphs>
  <Slides>42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Black</vt:lpstr>
      <vt:lpstr>Arial Narrow</vt:lpstr>
      <vt:lpstr>Arial Rounded MT Bold</vt:lpstr>
      <vt:lpstr>Calibri</vt:lpstr>
      <vt:lpstr>Symbol</vt:lpstr>
      <vt:lpstr>Office Theme</vt:lpstr>
      <vt:lpstr>PowerPoint Presentation</vt:lpstr>
      <vt:lpstr>PowerPoint Presentation</vt:lpstr>
      <vt:lpstr>Grace is Amazing Because...</vt:lpstr>
      <vt:lpstr>Grace is Amazing Because...</vt:lpstr>
      <vt:lpstr>Here’s the Situation</vt:lpstr>
      <vt:lpstr>Here’s the Situation</vt:lpstr>
      <vt:lpstr>Here’s the Situation</vt:lpstr>
      <vt:lpstr>Here’s the Situation</vt:lpstr>
      <vt:lpstr>Here’s the Situation</vt:lpstr>
      <vt:lpstr>PowerPoint Presentation</vt:lpstr>
      <vt:lpstr>We Pick Up at 2:11</vt:lpstr>
      <vt:lpstr>1-The Opponents to Faith 2:11</vt:lpstr>
      <vt:lpstr>1-The Opponents to Faith 2:11</vt:lpstr>
      <vt:lpstr>Prejudice opposes Faith 2:12</vt:lpstr>
      <vt:lpstr>Hypocrisy opposes Faith 2:13</vt:lpstr>
      <vt:lpstr>Diversion opposes Faith 2:14</vt:lpstr>
      <vt:lpstr>2-The Importance of Faith </vt:lpstr>
      <vt:lpstr>Importance of Faith for Justification</vt:lpstr>
      <vt:lpstr>Importance of Faith over the Law</vt:lpstr>
      <vt:lpstr>Importance of Faith in Jesus Christ</vt:lpstr>
      <vt:lpstr>Importance of Faith in Jesus Christ</vt:lpstr>
      <vt:lpstr>The Challenge to Faith 2:17-18</vt:lpstr>
      <vt:lpstr>The Challenge to Faith 2:17-18</vt:lpstr>
      <vt:lpstr>The Challenge to Faith 2:17-18</vt:lpstr>
      <vt:lpstr>4-The Explanation of FAITH 2:19-21</vt:lpstr>
      <vt:lpstr>What Happened 2:19</vt:lpstr>
      <vt:lpstr>What Happened 2:19</vt:lpstr>
      <vt:lpstr>How it Happened 2:20</vt:lpstr>
      <vt:lpstr>How it Happened 2:20</vt:lpstr>
      <vt:lpstr>How it Happened 2:20</vt:lpstr>
      <vt:lpstr>What is Happening 2:20</vt:lpstr>
      <vt:lpstr>What is Happening 2:20</vt:lpstr>
      <vt:lpstr>What should Happen 2:21 </vt:lpstr>
      <vt:lpstr>What should Happen 2:21 </vt:lpstr>
      <vt:lpstr>What should Happen 2:21 </vt:lpstr>
      <vt:lpstr>What should Happen 2:21 </vt:lpstr>
      <vt:lpstr>What should Happen 2:21 </vt:lpstr>
      <vt:lpstr>What should Happen 2:21 </vt:lpstr>
      <vt:lpstr>What should Happen 2:21 </vt:lpstr>
      <vt:lpstr>All summed up in ...</vt:lpstr>
      <vt:lpstr>This Grace is offered today!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469</cp:revision>
  <dcterms:created xsi:type="dcterms:W3CDTF">2013-01-17T17:35:44Z</dcterms:created>
  <dcterms:modified xsi:type="dcterms:W3CDTF">2021-05-19T14:58:03Z</dcterms:modified>
</cp:coreProperties>
</file>