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659" r:id="rId2"/>
    <p:sldId id="660" r:id="rId3"/>
    <p:sldId id="661" r:id="rId4"/>
    <p:sldId id="662" r:id="rId5"/>
    <p:sldId id="663" r:id="rId6"/>
    <p:sldId id="502" r:id="rId7"/>
    <p:sldId id="637" r:id="rId8"/>
    <p:sldId id="664" r:id="rId9"/>
    <p:sldId id="665" r:id="rId10"/>
    <p:sldId id="638" r:id="rId11"/>
    <p:sldId id="666" r:id="rId12"/>
    <p:sldId id="667" r:id="rId13"/>
    <p:sldId id="639" r:id="rId14"/>
    <p:sldId id="640" r:id="rId15"/>
    <p:sldId id="641" r:id="rId16"/>
    <p:sldId id="444" r:id="rId17"/>
    <p:sldId id="453" r:id="rId18"/>
    <p:sldId id="454" r:id="rId19"/>
    <p:sldId id="389" r:id="rId20"/>
    <p:sldId id="462" r:id="rId21"/>
    <p:sldId id="643" r:id="rId22"/>
    <p:sldId id="644" r:id="rId23"/>
    <p:sldId id="503" r:id="rId24"/>
    <p:sldId id="504" r:id="rId25"/>
    <p:sldId id="505" r:id="rId26"/>
    <p:sldId id="507" r:id="rId27"/>
    <p:sldId id="508" r:id="rId28"/>
    <p:sldId id="509" r:id="rId29"/>
    <p:sldId id="510" r:id="rId30"/>
    <p:sldId id="646" r:id="rId31"/>
    <p:sldId id="645" r:id="rId32"/>
    <p:sldId id="451" r:id="rId33"/>
    <p:sldId id="634" r:id="rId34"/>
    <p:sldId id="635" r:id="rId35"/>
    <p:sldId id="636" r:id="rId36"/>
    <p:sldId id="452" r:id="rId37"/>
    <p:sldId id="511" r:id="rId38"/>
    <p:sldId id="446" r:id="rId39"/>
    <p:sldId id="447" r:id="rId40"/>
    <p:sldId id="647" r:id="rId41"/>
    <p:sldId id="649" r:id="rId42"/>
    <p:sldId id="657" r:id="rId43"/>
    <p:sldId id="648" r:id="rId44"/>
    <p:sldId id="658" r:id="rId45"/>
    <p:sldId id="448" r:id="rId46"/>
    <p:sldId id="461" r:id="rId47"/>
    <p:sldId id="450" r:id="rId48"/>
    <p:sldId id="394" r:id="rId49"/>
    <p:sldId id="650" r:id="rId50"/>
    <p:sldId id="651" r:id="rId51"/>
    <p:sldId id="652" r:id="rId52"/>
    <p:sldId id="653" r:id="rId53"/>
    <p:sldId id="654" r:id="rId54"/>
    <p:sldId id="655" r:id="rId55"/>
    <p:sldId id="656" r:id="rId56"/>
    <p:sldId id="642" r:id="rId57"/>
    <p:sldId id="395" r:id="rId58"/>
  </p:sldIdLst>
  <p:sldSz cx="12192000" cy="6858000"/>
  <p:notesSz cx="7010400" cy="9296400"/>
  <p:defaultTextStyle>
    <a:defPPr>
      <a:defRPr lang="en-US"/>
    </a:defPPr>
    <a:lvl1pPr marL="0" algn="l" defTabSz="914382" rtl="0" eaLnBrk="1" latinLnBrk="0" hangingPunct="1">
      <a:defRPr sz="1700" kern="1200">
        <a:solidFill>
          <a:schemeClr val="tx1"/>
        </a:solidFill>
        <a:latin typeface="+mn-lt"/>
        <a:ea typeface="+mn-ea"/>
        <a:cs typeface="+mn-cs"/>
      </a:defRPr>
    </a:lvl1pPr>
    <a:lvl2pPr marL="457191" algn="l" defTabSz="914382" rtl="0" eaLnBrk="1" latinLnBrk="0" hangingPunct="1">
      <a:defRPr sz="1700" kern="1200">
        <a:solidFill>
          <a:schemeClr val="tx1"/>
        </a:solidFill>
        <a:latin typeface="+mn-lt"/>
        <a:ea typeface="+mn-ea"/>
        <a:cs typeface="+mn-cs"/>
      </a:defRPr>
    </a:lvl2pPr>
    <a:lvl3pPr marL="914382" algn="l" defTabSz="914382" rtl="0" eaLnBrk="1" latinLnBrk="0" hangingPunct="1">
      <a:defRPr sz="1700" kern="1200">
        <a:solidFill>
          <a:schemeClr val="tx1"/>
        </a:solidFill>
        <a:latin typeface="+mn-lt"/>
        <a:ea typeface="+mn-ea"/>
        <a:cs typeface="+mn-cs"/>
      </a:defRPr>
    </a:lvl3pPr>
    <a:lvl4pPr marL="1371573" algn="l" defTabSz="914382" rtl="0" eaLnBrk="1" latinLnBrk="0" hangingPunct="1">
      <a:defRPr sz="1700" kern="1200">
        <a:solidFill>
          <a:schemeClr val="tx1"/>
        </a:solidFill>
        <a:latin typeface="+mn-lt"/>
        <a:ea typeface="+mn-ea"/>
        <a:cs typeface="+mn-cs"/>
      </a:defRPr>
    </a:lvl4pPr>
    <a:lvl5pPr marL="1828764" algn="l" defTabSz="914382" rtl="0" eaLnBrk="1" latinLnBrk="0" hangingPunct="1">
      <a:defRPr sz="1700" kern="1200">
        <a:solidFill>
          <a:schemeClr val="tx1"/>
        </a:solidFill>
        <a:latin typeface="+mn-lt"/>
        <a:ea typeface="+mn-ea"/>
        <a:cs typeface="+mn-cs"/>
      </a:defRPr>
    </a:lvl5pPr>
    <a:lvl6pPr marL="2285955" algn="l" defTabSz="914382" rtl="0" eaLnBrk="1" latinLnBrk="0" hangingPunct="1">
      <a:defRPr sz="1700" kern="1200">
        <a:solidFill>
          <a:schemeClr val="tx1"/>
        </a:solidFill>
        <a:latin typeface="+mn-lt"/>
        <a:ea typeface="+mn-ea"/>
        <a:cs typeface="+mn-cs"/>
      </a:defRPr>
    </a:lvl6pPr>
    <a:lvl7pPr marL="2743145" algn="l" defTabSz="914382" rtl="0" eaLnBrk="1" latinLnBrk="0" hangingPunct="1">
      <a:defRPr sz="1700" kern="1200">
        <a:solidFill>
          <a:schemeClr val="tx1"/>
        </a:solidFill>
        <a:latin typeface="+mn-lt"/>
        <a:ea typeface="+mn-ea"/>
        <a:cs typeface="+mn-cs"/>
      </a:defRPr>
    </a:lvl7pPr>
    <a:lvl8pPr marL="3200335" algn="l" defTabSz="914382" rtl="0" eaLnBrk="1" latinLnBrk="0" hangingPunct="1">
      <a:defRPr sz="1700" kern="1200">
        <a:solidFill>
          <a:schemeClr val="tx1"/>
        </a:solidFill>
        <a:latin typeface="+mn-lt"/>
        <a:ea typeface="+mn-ea"/>
        <a:cs typeface="+mn-cs"/>
      </a:defRPr>
    </a:lvl8pPr>
    <a:lvl9pPr marL="3657526" algn="l" defTabSz="914382"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3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3809"/>
    <a:srgbClr val="EDD269"/>
    <a:srgbClr val="DCD3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991" autoAdjust="0"/>
    <p:restoredTop sz="56640" autoAdjust="0"/>
  </p:normalViewPr>
  <p:slideViewPr>
    <p:cSldViewPr snapToGrid="0" showGuides="1">
      <p:cViewPr varScale="1">
        <p:scale>
          <a:sx n="45" d="100"/>
          <a:sy n="45" d="100"/>
        </p:scale>
        <p:origin x="1320" y="38"/>
      </p:cViewPr>
      <p:guideLst>
        <p:guide orient="horz" pos="2534"/>
        <p:guide pos="3840"/>
      </p:guideLst>
    </p:cSldViewPr>
  </p:slideViewPr>
  <p:notesTextViewPr>
    <p:cViewPr>
      <p:scale>
        <a:sx n="100" d="100"/>
        <a:sy n="100" d="100"/>
      </p:scale>
      <p:origin x="0" y="-4181"/>
    </p:cViewPr>
  </p:notesTextViewPr>
  <p:sorterViewPr>
    <p:cViewPr>
      <p:scale>
        <a:sx n="66" d="100"/>
        <a:sy n="66" d="100"/>
      </p:scale>
      <p:origin x="0" y="-5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1DD81AA-8149-4B72-8D32-0753190DE9C5}" type="datetimeFigureOut">
              <a:rPr lang="en-US" smtClean="0"/>
              <a:pPr/>
              <a:t>5/19/2021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1F21821-6ADB-46B2-998B-99A9C463A7C1}" type="slidenum">
              <a:rPr lang="en-US" smtClean="0"/>
              <a:pPr/>
              <a:t>‹#›</a:t>
            </a:fld>
            <a:endParaRPr lang="en-US"/>
          </a:p>
        </p:txBody>
      </p:sp>
    </p:spTree>
    <p:extLst>
      <p:ext uri="{BB962C8B-B14F-4D97-AF65-F5344CB8AC3E}">
        <p14:creationId xmlns:p14="http://schemas.microsoft.com/office/powerpoint/2010/main" val="3956112537"/>
      </p:ext>
    </p:extLst>
  </p:cSld>
  <p:clrMap bg1="lt1" tx1="dk1" bg2="lt2" tx2="dk2" accent1="accent1" accent2="accent2" accent3="accent3" accent4="accent4" accent5="accent5" accent6="accent6" hlink="hlink" folHlink="folHlink"/>
  <p:notesStyle>
    <a:lvl1pPr marL="0" algn="l" defTabSz="914382" rtl="0" eaLnBrk="1" latinLnBrk="0" hangingPunct="1">
      <a:defRPr sz="1200" kern="1200">
        <a:solidFill>
          <a:schemeClr val="tx1"/>
        </a:solidFill>
        <a:latin typeface="+mn-lt"/>
        <a:ea typeface="+mn-ea"/>
        <a:cs typeface="+mn-cs"/>
      </a:defRPr>
    </a:lvl1pPr>
    <a:lvl2pPr marL="457191" algn="l" defTabSz="914382" rtl="0" eaLnBrk="1" latinLnBrk="0" hangingPunct="1">
      <a:defRPr sz="1200" kern="1200">
        <a:solidFill>
          <a:schemeClr val="tx1"/>
        </a:solidFill>
        <a:latin typeface="+mn-lt"/>
        <a:ea typeface="+mn-ea"/>
        <a:cs typeface="+mn-cs"/>
      </a:defRPr>
    </a:lvl2pPr>
    <a:lvl3pPr marL="914382" algn="l" defTabSz="914382" rtl="0" eaLnBrk="1" latinLnBrk="0" hangingPunct="1">
      <a:defRPr sz="1200" kern="1200">
        <a:solidFill>
          <a:schemeClr val="tx1"/>
        </a:solidFill>
        <a:latin typeface="+mn-lt"/>
        <a:ea typeface="+mn-ea"/>
        <a:cs typeface="+mn-cs"/>
      </a:defRPr>
    </a:lvl3pPr>
    <a:lvl4pPr marL="1371573" algn="l" defTabSz="914382" rtl="0" eaLnBrk="1" latinLnBrk="0" hangingPunct="1">
      <a:defRPr sz="1200" kern="1200">
        <a:solidFill>
          <a:schemeClr val="tx1"/>
        </a:solidFill>
        <a:latin typeface="+mn-lt"/>
        <a:ea typeface="+mn-ea"/>
        <a:cs typeface="+mn-cs"/>
      </a:defRPr>
    </a:lvl4pPr>
    <a:lvl5pPr marL="1828764" algn="l" defTabSz="914382" rtl="0" eaLnBrk="1" latinLnBrk="0" hangingPunct="1">
      <a:defRPr sz="1200" kern="1200">
        <a:solidFill>
          <a:schemeClr val="tx1"/>
        </a:solidFill>
        <a:latin typeface="+mn-lt"/>
        <a:ea typeface="+mn-ea"/>
        <a:cs typeface="+mn-cs"/>
      </a:defRPr>
    </a:lvl5pPr>
    <a:lvl6pPr marL="2285955" algn="l" defTabSz="914382" rtl="0" eaLnBrk="1" latinLnBrk="0" hangingPunct="1">
      <a:defRPr sz="1200" kern="1200">
        <a:solidFill>
          <a:schemeClr val="tx1"/>
        </a:solidFill>
        <a:latin typeface="+mn-lt"/>
        <a:ea typeface="+mn-ea"/>
        <a:cs typeface="+mn-cs"/>
      </a:defRPr>
    </a:lvl6pPr>
    <a:lvl7pPr marL="2743145" algn="l" defTabSz="914382" rtl="0" eaLnBrk="1" latinLnBrk="0" hangingPunct="1">
      <a:defRPr sz="1200" kern="1200">
        <a:solidFill>
          <a:schemeClr val="tx1"/>
        </a:solidFill>
        <a:latin typeface="+mn-lt"/>
        <a:ea typeface="+mn-ea"/>
        <a:cs typeface="+mn-cs"/>
      </a:defRPr>
    </a:lvl7pPr>
    <a:lvl8pPr marL="3200335" algn="l" defTabSz="914382" rtl="0" eaLnBrk="1" latinLnBrk="0" hangingPunct="1">
      <a:defRPr sz="1200" kern="1200">
        <a:solidFill>
          <a:schemeClr val="tx1"/>
        </a:solidFill>
        <a:latin typeface="+mn-lt"/>
        <a:ea typeface="+mn-ea"/>
        <a:cs typeface="+mn-cs"/>
      </a:defRPr>
    </a:lvl8pPr>
    <a:lvl9pPr marL="3657526" algn="l" defTabSz="91438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Background picture of gift = LICENSED AND NOT FOR REUSE ELSEWHERE = To reuse else</a:t>
            </a:r>
            <a:r>
              <a:rPr lang="en-US" baseline="0" dirty="0"/>
              <a:t>where get a license from http://www.bigstockphoto.com/download/bid-2252323/</a:t>
            </a:r>
          </a:p>
          <a:p>
            <a:endParaRPr lang="en-US" baseline="0" dirty="0"/>
          </a:p>
          <a:p>
            <a:pPr lvl="1"/>
            <a:r>
              <a:rPr lang="en-US" altLang="en-US" b="1" dirty="0">
                <a:latin typeface="Arial" panose="020B0604020202020204" pitchFamily="34" charset="0"/>
              </a:rPr>
              <a:t>Copyright</a:t>
            </a:r>
            <a:r>
              <a:rPr lang="en-US" altLang="en-US" dirty="0">
                <a:latin typeface="Arial" panose="020B0604020202020204" pitchFamily="34" charset="0"/>
              </a:rPr>
              <a:t> ©</a:t>
            </a:r>
            <a:r>
              <a:rPr lang="en-US" altLang="en-US" dirty="0">
                <a:latin typeface="Symbol" panose="05050102010706020507" pitchFamily="18" charset="2"/>
              </a:rPr>
              <a:t> </a:t>
            </a:r>
            <a:r>
              <a:rPr lang="en-US" altLang="en-US" dirty="0">
                <a:latin typeface="Arial" panose="020B0604020202020204" pitchFamily="34" charset="0"/>
              </a:rPr>
              <a:t>2000-2021. All rights reserved.  Bible Point is a registered trademark of Dennis Henderson.  All  other trademarks acknowledged. </a:t>
            </a:r>
          </a:p>
          <a:p>
            <a:pPr lvl="1"/>
            <a:r>
              <a:rPr lang="en-US" altLang="en-US" dirty="0">
                <a:latin typeface="Arial" panose="020B0604020202020204" pitchFamily="34"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endParaRPr lang="en-US" altLang="en-US" b="1" dirty="0">
              <a:latin typeface="Arial" panose="020B0604020202020204" pitchFamily="34" charset="0"/>
            </a:endParaRPr>
          </a:p>
          <a:p>
            <a:pPr lvl="1"/>
            <a:r>
              <a:rPr lang="en-US" altLang="en-US" i="1" dirty="0">
                <a:latin typeface="Arial" panose="020B0604020202020204" pitchFamily="34" charset="0"/>
              </a:rPr>
              <a:t>So, if you don’t own the presentation(s), graphic(s), and text(s) how can you legally use them?  </a:t>
            </a:r>
            <a:r>
              <a:rPr lang="en-US" altLang="en-US" dirty="0">
                <a:latin typeface="Arial" panose="020B0604020202020204" pitchFamily="34"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altLang="en-US" b="1" dirty="0">
                <a:latin typeface="Arial" panose="020B0604020202020204" pitchFamily="34" charset="0"/>
              </a:rPr>
              <a:t>License Agreement</a:t>
            </a:r>
          </a:p>
          <a:p>
            <a:r>
              <a:rPr lang="en-US" altLang="en-US" b="1" dirty="0">
                <a:latin typeface="Arial" panose="020B0604020202020204" pitchFamily="34" charset="0"/>
              </a:rPr>
              <a:t>   Article 1:  License Grant</a:t>
            </a:r>
            <a:r>
              <a:rPr lang="en-US" altLang="en-US" dirty="0">
                <a:latin typeface="Arial" panose="020B0604020202020204" pitchFamily="34" charset="0"/>
              </a:rPr>
              <a:t>  </a:t>
            </a:r>
          </a:p>
          <a:p>
            <a:pPr lvl="1"/>
            <a:r>
              <a:rPr lang="en-US" altLang="en-US" dirty="0">
                <a:latin typeface="Arial" panose="020B0604020202020204" pitchFamily="34"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altLang="en-US" dirty="0">
                <a:latin typeface="Arial" panose="020B0604020202020204" pitchFamily="34" charset="0"/>
              </a:rPr>
              <a:t>1.  To use the presentation in a single church, single school, or single office of a Christian organization.</a:t>
            </a:r>
          </a:p>
          <a:p>
            <a:pPr lvl="1"/>
            <a:r>
              <a:rPr lang="en-US" altLang="en-US" dirty="0">
                <a:latin typeface="Arial" panose="020B0604020202020204" pitchFamily="34" charset="0"/>
              </a:rPr>
              <a:t>2.  To make a single archival back-up copy of the program.</a:t>
            </a:r>
          </a:p>
          <a:p>
            <a:pPr lvl="1"/>
            <a:r>
              <a:rPr lang="en-US" altLang="en-US" dirty="0">
                <a:latin typeface="Arial" panose="020B0604020202020204" pitchFamily="34" charset="0"/>
              </a:rPr>
              <a:t>3.  To modify the presentation(s) and merge with other presentations in a single church, school, or Christian organization. </a:t>
            </a:r>
          </a:p>
          <a:p>
            <a:pPr lvl="1"/>
            <a:r>
              <a:rPr lang="en-US" altLang="en-US" dirty="0">
                <a:latin typeface="Arial" panose="020B0604020202020204" pitchFamily="34" charset="0"/>
              </a:rPr>
              <a:t>4.  To transfer to another party if that party agrees to accept the terms and conditions of this agreement, and you do not retain any copies of the presentation, whether printed, machine readable, modified, or merged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2:  Terms</a:t>
            </a:r>
            <a:r>
              <a:rPr lang="en-US" altLang="en-US" dirty="0">
                <a:latin typeface="Arial" panose="020B0604020202020204" pitchFamily="34" charset="0"/>
              </a:rPr>
              <a:t>  </a:t>
            </a:r>
          </a:p>
          <a:p>
            <a:pPr lvl="1"/>
            <a:r>
              <a:rPr lang="en-US" altLang="en-US" dirty="0">
                <a:latin typeface="Arial" panose="020B0604020202020204" pitchFamily="34"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3: Disclaimers</a:t>
            </a:r>
            <a:r>
              <a:rPr lang="en-US" altLang="en-US" dirty="0">
                <a:latin typeface="Arial" panose="020B0604020202020204" pitchFamily="34" charset="0"/>
              </a:rPr>
              <a:t> </a:t>
            </a:r>
          </a:p>
          <a:p>
            <a:pPr lvl="1"/>
            <a:r>
              <a:rPr lang="en-US" altLang="en-US" dirty="0">
                <a:latin typeface="Arial" panose="020B0604020202020204" pitchFamily="34"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altLang="en-US" dirty="0">
                <a:latin typeface="Arial" panose="020B0604020202020204" pitchFamily="34"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4:  General</a:t>
            </a:r>
            <a:endParaRPr lang="en-US" altLang="en-US" dirty="0">
              <a:latin typeface="Arial" panose="020B0604020202020204" pitchFamily="34" charset="0"/>
            </a:endParaRPr>
          </a:p>
          <a:p>
            <a:pPr lvl="1"/>
            <a:r>
              <a:rPr lang="en-US" altLang="en-US" dirty="0">
                <a:latin typeface="Arial" panose="020B0604020202020204" pitchFamily="34" charset="0"/>
              </a:rPr>
              <a:t>1.  You may not sub-license, assign, or transfer the license of the presentation(s), graphic(s), or text(s) except as provided by this Agreement.   </a:t>
            </a:r>
          </a:p>
          <a:p>
            <a:pPr lvl="1"/>
            <a:r>
              <a:rPr lang="en-US" altLang="en-US" dirty="0">
                <a:latin typeface="Arial" panose="020B0604020202020204" pitchFamily="34" charset="0"/>
              </a:rPr>
              <a:t>2.  This Agreement will be governed by the laws of the State of Michigan.</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p>
          <a:p>
            <a:pPr lvl="1"/>
            <a:r>
              <a:rPr lang="en-US" altLang="en-US" i="1" dirty="0">
                <a:latin typeface="Arial" panose="020B0604020202020204" pitchFamily="34" charset="0"/>
              </a:rPr>
              <a:t>May I let someone borrow or copy my licensed Bible Point presentation (even after I modified it)?</a:t>
            </a:r>
            <a:r>
              <a:rPr lang="en-US" altLang="en-US" dirty="0">
                <a:latin typeface="Arial" panose="020B0604020202020204" pitchFamily="34"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altLang="en-US" dirty="0">
              <a:latin typeface="Arial" panose="020B0604020202020204" pitchFamily="34" charset="0"/>
            </a:endParaRPr>
          </a:p>
          <a:p>
            <a:pPr lvl="1"/>
            <a:r>
              <a:rPr lang="en-US" altLang="en-US" dirty="0"/>
              <a:t>---------------------------------------------------------------------------------------------------------------------------</a:t>
            </a:r>
          </a:p>
          <a:p>
            <a:pPr lvl="1"/>
            <a:r>
              <a:rPr lang="en-US" altLang="en-US" sz="700" dirty="0">
                <a:latin typeface="Arial" panose="020B0604020202020204" pitchFamily="34" charset="0"/>
              </a:rPr>
              <a:t>Scripture taken from the HOLY BIBLE, NEW INTERNATIONAL VERSION®. NIV®. Copyright©1973, 1978, 1984 by International Bible Society. Used by permission of Zondervan. All rights reserved. </a:t>
            </a:r>
          </a:p>
          <a:p>
            <a:pPr lvl="1"/>
            <a:endParaRPr lang="en-US" altLang="en-US" dirty="0"/>
          </a:p>
          <a:p>
            <a:endParaRPr lang="en-US" altLang="en-US" dirty="0"/>
          </a:p>
          <a:p>
            <a:endParaRPr lang="en-US" altLang="en-US" dirty="0"/>
          </a:p>
          <a:p>
            <a:endParaRPr lang="en-US"/>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a:t>
            </a:fld>
            <a:endParaRPr lang="en-US"/>
          </a:p>
        </p:txBody>
      </p:sp>
    </p:spTree>
    <p:extLst>
      <p:ext uri="{BB962C8B-B14F-4D97-AF65-F5344CB8AC3E}">
        <p14:creationId xmlns:p14="http://schemas.microsoft.com/office/powerpoint/2010/main" val="2758732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Spy = Licensed and NOT FOR REUSE elsewhere</a:t>
            </a:r>
            <a:r>
              <a:rPr lang="en-US" baseline="0" dirty="0"/>
              <a:t> =  to reuse elsewhere get a license from http://www.bigstockphoto.com/image-27016424/stock-photo-detective-investigate-with-magnifying-glass</a:t>
            </a:r>
          </a:p>
          <a:p>
            <a:endParaRPr lang="en-US" baseline="0" dirty="0"/>
          </a:p>
          <a:p>
            <a:endParaRPr lang="en-US" dirty="0"/>
          </a:p>
          <a:p>
            <a:r>
              <a:rPr lang="en-US" dirty="0"/>
              <a:t>Years ago a man infiltrated the ranks</a:t>
            </a:r>
            <a:r>
              <a:rPr lang="en-US" baseline="0" dirty="0"/>
              <a:t> of a previous church to scam believer out of their money.  He was selling investments, and then using the money to play the commodities market, not invest it as he said.  He knew that the Bible taught it is wrong to sue a fellow believer so he “professed” to believe to not get sued.  </a:t>
            </a:r>
          </a:p>
          <a:p>
            <a:endParaRPr lang="en-US" baseline="0" dirty="0"/>
          </a:p>
          <a:p>
            <a:r>
              <a:rPr lang="en-US" baseline="0" dirty="0"/>
              <a:t>Well, it back-fired on him.  We followed the Biblical process of church discipline in Mat 18 = first, offended person approached the offender. Then the offended person took two witnesses and approached again.  Then the offended, told the entire church and we did what Jesus taught, treated him as an unbeliever.  Now, believer are permitted to sue unbelievers—and a group of offended people did.  He served time. </a:t>
            </a:r>
          </a:p>
          <a:p>
            <a:endParaRPr lang="en-US" baseline="0" dirty="0"/>
          </a:p>
          <a:p>
            <a:r>
              <a:rPr lang="en-US" baseline="0" dirty="0"/>
              <a:t>The </a:t>
            </a:r>
            <a:r>
              <a:rPr lang="en-US" baseline="0" dirty="0" err="1"/>
              <a:t>Judaizers</a:t>
            </a:r>
            <a:r>
              <a:rPr lang="en-US" baseline="0" dirty="0"/>
              <a:t> were doing something more heinous.  They were perverting the Gospel. </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25</a:t>
            </a:fld>
            <a:endParaRPr lang="en-US"/>
          </a:p>
        </p:txBody>
      </p:sp>
    </p:spTree>
    <p:extLst>
      <p:ext uri="{BB962C8B-B14F-4D97-AF65-F5344CB8AC3E}">
        <p14:creationId xmlns:p14="http://schemas.microsoft.com/office/powerpoint/2010/main" val="699940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sz="1200" b="1" dirty="0">
              <a:solidFill>
                <a:srgbClr val="FFFF00"/>
              </a:solidFill>
            </a:endParaRPr>
          </a:p>
          <a:p>
            <a:r>
              <a:rPr lang="en-US" sz="1200" b="1" dirty="0">
                <a:solidFill>
                  <a:srgbClr val="FFFF00"/>
                </a:solidFill>
              </a:rPr>
              <a:t>The OT law is now antiquated by the fulfillment  in Christ -- We are not under the law</a:t>
            </a:r>
          </a:p>
          <a:p>
            <a:endParaRPr lang="en-US" sz="1200" b="1" dirty="0">
              <a:solidFill>
                <a:srgbClr val="FFFF00"/>
              </a:solidFill>
            </a:endParaRPr>
          </a:p>
          <a:p>
            <a:pPr marL="0" marR="0" indent="0" algn="l" defTabSz="914382" rtl="0" eaLnBrk="1" fontAlgn="auto" latinLnBrk="0" hangingPunct="1">
              <a:lnSpc>
                <a:spcPct val="100000"/>
              </a:lnSpc>
              <a:spcBef>
                <a:spcPts val="0"/>
              </a:spcBef>
              <a:spcAft>
                <a:spcPts val="0"/>
              </a:spcAft>
              <a:buClrTx/>
              <a:buSzTx/>
              <a:buFontTx/>
              <a:buNone/>
              <a:tabLst/>
              <a:defRPr/>
            </a:pPr>
            <a:r>
              <a:rPr lang="en-US" sz="1200" b="1" dirty="0">
                <a:solidFill>
                  <a:srgbClr val="FFFF00"/>
                </a:solidFill>
              </a:rPr>
              <a:t>List of bizarre,</a:t>
            </a:r>
            <a:r>
              <a:rPr lang="en-US" sz="1200" b="1" baseline="0" dirty="0">
                <a:solidFill>
                  <a:srgbClr val="FFFF00"/>
                </a:solidFill>
              </a:rPr>
              <a:t> </a:t>
            </a:r>
            <a:r>
              <a:rPr lang="en-US" sz="1200" b="1" dirty="0">
                <a:solidFill>
                  <a:srgbClr val="FFFF00"/>
                </a:solidFill>
              </a:rPr>
              <a:t>antiquated  driving laws ...</a:t>
            </a:r>
          </a:p>
          <a:p>
            <a:endParaRPr lang="en-US" dirty="0"/>
          </a:p>
          <a:p>
            <a:r>
              <a:rPr lang="en-US" sz="1200" kern="1200" dirty="0">
                <a:solidFill>
                  <a:schemeClr val="tx1"/>
                </a:solidFill>
                <a:latin typeface="+mn-lt"/>
                <a:ea typeface="+mn-ea"/>
                <a:cs typeface="+mn-cs"/>
              </a:rPr>
              <a:t>Americans are legalist –“there ought to be a law.”  Some of the following are bizarre … lack common sense. (from http://www.dmv.org/fun-stuff/bizarre-driving-laws.php)</a:t>
            </a:r>
          </a:p>
          <a:p>
            <a:r>
              <a:rPr lang="en-US" sz="1200" kern="1200" dirty="0">
                <a:solidFill>
                  <a:schemeClr val="tx1"/>
                </a:solidFill>
                <a:latin typeface="+mn-lt"/>
                <a:ea typeface="+mn-ea"/>
                <a:cs typeface="+mn-cs"/>
              </a:rPr>
              <a:t>Arkansas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It is illegal to blare a car horn where ice cold beverages or sandwiches are served after 9 p.m.</a:t>
            </a:r>
          </a:p>
          <a:p>
            <a:r>
              <a:rPr lang="en-US" sz="1200" kern="1200" dirty="0">
                <a:solidFill>
                  <a:schemeClr val="tx1"/>
                </a:solidFill>
                <a:latin typeface="+mn-lt"/>
                <a:ea typeface="+mn-ea"/>
                <a:cs typeface="+mn-cs"/>
              </a:rPr>
              <a:t>California</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in Glendale, California, it is illegal to jump from a car at 65 mph.</a:t>
            </a:r>
          </a:p>
          <a:p>
            <a:r>
              <a:rPr lang="en-US" sz="1200" kern="1200" dirty="0">
                <a:solidFill>
                  <a:schemeClr val="tx1"/>
                </a:solidFill>
                <a:latin typeface="+mn-lt"/>
                <a:ea typeface="+mn-ea"/>
                <a:cs typeface="+mn-cs"/>
              </a:rPr>
              <a:t>Hermosa Beach, California. It is illegal to spill your Margarita on any street.</a:t>
            </a:r>
          </a:p>
          <a:p>
            <a:r>
              <a:rPr lang="en-US" sz="1200" kern="1200" dirty="0">
                <a:solidFill>
                  <a:schemeClr val="tx1"/>
                </a:solidFill>
                <a:latin typeface="+mn-lt"/>
                <a:ea typeface="+mn-ea"/>
                <a:cs typeface="+mn-cs"/>
              </a:rPr>
              <a:t>Connecticut</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Hunting from cars in Connecticut is illegal, even during deer season.</a:t>
            </a:r>
          </a:p>
          <a:p>
            <a:r>
              <a:rPr lang="en-US" sz="1200" kern="1200" dirty="0">
                <a:solidFill>
                  <a:schemeClr val="tx1"/>
                </a:solidFill>
                <a:latin typeface="+mn-lt"/>
                <a:ea typeface="+mn-ea"/>
                <a:cs typeface="+mn-cs"/>
              </a:rPr>
              <a:t>Georgia</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Dublin, Georgia, it is illegal to drive through playgrounds.</a:t>
            </a:r>
          </a:p>
          <a:p>
            <a:r>
              <a:rPr lang="en-US" sz="1200" kern="1200" dirty="0">
                <a:solidFill>
                  <a:schemeClr val="tx1"/>
                </a:solidFill>
                <a:latin typeface="+mn-lt"/>
                <a:ea typeface="+mn-ea"/>
                <a:cs typeface="+mn-cs"/>
              </a:rPr>
              <a:t>Iowa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In Mount Vernon, Iowa, it is illegal to throw your Red Ryder onto the highway.</a:t>
            </a:r>
          </a:p>
          <a:p>
            <a:r>
              <a:rPr lang="en-US" sz="1200" kern="1200" dirty="0">
                <a:solidFill>
                  <a:schemeClr val="tx1"/>
                </a:solidFill>
                <a:latin typeface="+mn-lt"/>
                <a:ea typeface="+mn-ea"/>
                <a:cs typeface="+mn-cs"/>
              </a:rPr>
              <a:t>Kansas</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In Derby, Kansas, it is considered a misdemeanor to screech your tires while driving. This abominable act can cost you 30 days in jail.</a:t>
            </a:r>
            <a:br>
              <a:rPr lang="en-US" sz="1200" kern="1200" dirty="0">
                <a:solidFill>
                  <a:schemeClr val="tx1"/>
                </a:solidFill>
                <a:latin typeface="+mn-lt"/>
                <a:ea typeface="+mn-ea"/>
                <a:cs typeface="+mn-cs"/>
              </a:rPr>
            </a:b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In Topeka, Kansas, it is unlawful to transport dead poultry along Kansas Avenue. Lesson: look elsewhere for a KFC.</a:t>
            </a:r>
          </a:p>
          <a:p>
            <a:r>
              <a:rPr lang="en-US" sz="1200" kern="1200" dirty="0">
                <a:solidFill>
                  <a:schemeClr val="tx1"/>
                </a:solidFill>
                <a:latin typeface="+mn-lt"/>
                <a:ea typeface="+mn-ea"/>
                <a:cs typeface="+mn-cs"/>
              </a:rPr>
              <a:t>Minnesota</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In Minnetonka, Minnesota if you drive a truck that leaves mud, dirt or sticky substances on any road you will be considered a public nuisance that is harming the peace, safety and general welfare of the town.</a:t>
            </a:r>
          </a:p>
          <a:p>
            <a:r>
              <a:rPr lang="en-US" sz="1200" kern="1200" dirty="0">
                <a:solidFill>
                  <a:schemeClr val="tx1"/>
                </a:solidFill>
                <a:latin typeface="+mn-lt"/>
                <a:ea typeface="+mn-ea"/>
                <a:cs typeface="+mn-cs"/>
              </a:rPr>
              <a:t>Missouri</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University City, Missouri.  It is illegal to honk the horn of someone else’s car.</a:t>
            </a:r>
          </a:p>
          <a:p>
            <a:r>
              <a:rPr lang="en-US" sz="1200" kern="1200" dirty="0">
                <a:solidFill>
                  <a:schemeClr val="tx1"/>
                </a:solidFill>
                <a:latin typeface="+mn-lt"/>
                <a:ea typeface="+mn-ea"/>
                <a:cs typeface="+mn-cs"/>
              </a:rPr>
              <a:t>Nevada</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Reno NV it is illegal to place a bench or chair in the middle of the road.</a:t>
            </a:r>
          </a:p>
          <a:p>
            <a:r>
              <a:rPr lang="en-US" sz="1200" kern="1200" dirty="0">
                <a:solidFill>
                  <a:schemeClr val="tx1"/>
                </a:solidFill>
                <a:latin typeface="+mn-lt"/>
                <a:ea typeface="+mn-ea"/>
                <a:cs typeface="+mn-cs"/>
              </a:rPr>
              <a:t>New York</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Sag Harbor, New York. Officials there have made it illegal to disrobe while in your car.</a:t>
            </a:r>
          </a:p>
          <a:p>
            <a:r>
              <a:rPr lang="en-US" sz="1200" kern="1200" dirty="0">
                <a:solidFill>
                  <a:schemeClr val="tx1"/>
                </a:solidFill>
                <a:latin typeface="+mn-lt"/>
                <a:ea typeface="+mn-ea"/>
                <a:cs typeface="+mn-cs"/>
              </a:rPr>
              <a:t>North Carolina</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Dunn, NC it is  illegal to play in traffic, and it is illegal to drive through a cemetery if you’re not there to dig a grave or bury someone.</a:t>
            </a:r>
            <a:br>
              <a:rPr lang="en-US" sz="1200" kern="1200" dirty="0">
                <a:solidFill>
                  <a:schemeClr val="tx1"/>
                </a:solidFill>
                <a:latin typeface="+mn-lt"/>
                <a:ea typeface="+mn-ea"/>
                <a:cs typeface="+mn-cs"/>
              </a:rPr>
            </a:b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Oregon</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If you drive on the side walk you must yield to pedestrians. </a:t>
            </a:r>
          </a:p>
          <a:p>
            <a:r>
              <a:rPr lang="en-US" sz="1200" kern="1200" dirty="0">
                <a:solidFill>
                  <a:schemeClr val="tx1"/>
                </a:solidFill>
                <a:latin typeface="+mn-lt"/>
                <a:ea typeface="+mn-ea"/>
                <a:cs typeface="+mn-cs"/>
              </a:rPr>
              <a:t>Rhode Island</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In Scituate, Rhode Island, it is illegal to drive with beer in your vehicle even if it is unopened.</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26</a:t>
            </a:fld>
            <a:endParaRPr lang="en-US"/>
          </a:p>
        </p:txBody>
      </p:sp>
    </p:spTree>
    <p:extLst>
      <p:ext uri="{BB962C8B-B14F-4D97-AF65-F5344CB8AC3E}">
        <p14:creationId xmlns:p14="http://schemas.microsoft.com/office/powerpoint/2010/main" val="4254801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Crack Safe</a:t>
            </a:r>
            <a:r>
              <a:rPr lang="en-US" baseline="0" dirty="0"/>
              <a:t> = Licensed and NOT FOR REUSE ELSEWHERE.  To reuse elsewhere get a license from http://www.bigstockphoto.com/image-7045417/stock-photo-cracking-a-safe</a:t>
            </a:r>
          </a:p>
          <a:p>
            <a:endParaRPr lang="en-US" baseline="0" dirty="0"/>
          </a:p>
          <a:p>
            <a:r>
              <a:rPr lang="en-US" baseline="0" dirty="0"/>
              <a:t>We must guard the truth, defend the truth, protect the truth.  If we don’t it will be taken away from us in the name of Political </a:t>
            </a:r>
            <a:r>
              <a:rPr lang="en-US" baseline="0" dirty="0" err="1"/>
              <a:t>Corrtectness</a:t>
            </a:r>
            <a:r>
              <a:rPr lang="en-US" baseline="0" dirty="0"/>
              <a:t>!</a:t>
            </a:r>
          </a:p>
          <a:p>
            <a:r>
              <a:rPr lang="en-US" baseline="0" dirty="0"/>
              <a:t>There is absolute truth.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27</a:t>
            </a:fld>
            <a:endParaRPr lang="en-US"/>
          </a:p>
        </p:txBody>
      </p:sp>
    </p:spTree>
    <p:extLst>
      <p:ext uri="{BB962C8B-B14F-4D97-AF65-F5344CB8AC3E}">
        <p14:creationId xmlns:p14="http://schemas.microsoft.com/office/powerpoint/2010/main" val="1110018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Gavel = FREE = from http://www.sxc.hu/browse.phtml?f=download&amp;id=1409593</a:t>
            </a:r>
          </a:p>
          <a:p>
            <a:endParaRPr lang="en-US" dirty="0"/>
          </a:p>
          <a:p>
            <a:pPr rtl="0"/>
            <a:r>
              <a:rPr lang="en-US" sz="1200" b="0" i="0" u="none" strike="noStrike" kern="1200" baseline="0" dirty="0">
                <a:solidFill>
                  <a:schemeClr val="tx1"/>
                </a:solidFill>
                <a:latin typeface="+mn-lt"/>
                <a:ea typeface="+mn-ea"/>
                <a:cs typeface="+mn-cs"/>
              </a:rPr>
              <a:t>Jam 2:1 My brothers, as believers in our glorious Lord Jesus Christ, don't show favoritism.</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Suppose a man comes into your meeting wearing a gold ring and fine clothes, and a poor man in shabby clothes also comes in.</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a:t>
            </a:r>
            <a:r>
              <a:rPr lang="en-US" sz="1200" b="0" i="0" u="none" strike="noStrike" kern="1200" baseline="0" dirty="0">
                <a:solidFill>
                  <a:schemeClr val="tx1"/>
                </a:solidFill>
                <a:latin typeface="+mn-lt"/>
                <a:ea typeface="+mn-ea"/>
                <a:cs typeface="+mn-cs"/>
              </a:rPr>
              <a:t> If you show special attention to the man wearing fine clothes and say, "Here's a good seat for you," but say to the poor man, "You stand there" or "Sit on the floor by my feet,"</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4</a:t>
            </a:r>
            <a:r>
              <a:rPr lang="en-US" sz="1200" b="0" i="0" u="none" strike="noStrike" kern="1200" baseline="0" dirty="0">
                <a:solidFill>
                  <a:schemeClr val="tx1"/>
                </a:solidFill>
                <a:latin typeface="+mn-lt"/>
                <a:ea typeface="+mn-ea"/>
                <a:cs typeface="+mn-cs"/>
              </a:rPr>
              <a:t> have you not discriminated among yourselves and become judges with evil thoughts?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5</a:t>
            </a:r>
            <a:r>
              <a:rPr lang="en-US" sz="1200" b="0" i="0" u="none" strike="noStrike" kern="1200" baseline="0" dirty="0">
                <a:solidFill>
                  <a:schemeClr val="tx1"/>
                </a:solidFill>
                <a:latin typeface="+mn-lt"/>
                <a:ea typeface="+mn-ea"/>
                <a:cs typeface="+mn-cs"/>
              </a:rPr>
              <a:t> Listen, my dear brothers: Has not God chosen those who are poor in the eyes of the world to be rich in faith and to inherit the kingdom he promised those who love him?</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6</a:t>
            </a:r>
            <a:r>
              <a:rPr lang="en-US" sz="1200" b="0" i="0" u="none" strike="noStrike" kern="1200" baseline="0" dirty="0">
                <a:solidFill>
                  <a:schemeClr val="tx1"/>
                </a:solidFill>
                <a:latin typeface="+mn-lt"/>
                <a:ea typeface="+mn-ea"/>
                <a:cs typeface="+mn-cs"/>
              </a:rPr>
              <a:t> But you have insulted the poor. Is it not the rich who are exploiting you? Are they not the ones who are dragging you into court?</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7</a:t>
            </a:r>
            <a:r>
              <a:rPr lang="en-US" sz="1200" b="0" i="0" u="none" strike="noStrike" kern="1200" baseline="0" dirty="0">
                <a:solidFill>
                  <a:schemeClr val="tx1"/>
                </a:solidFill>
                <a:latin typeface="+mn-lt"/>
                <a:ea typeface="+mn-ea"/>
                <a:cs typeface="+mn-cs"/>
              </a:rPr>
              <a:t> Are they not the ones who are slandering the noble name of him to whom you belong?</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8</a:t>
            </a:r>
            <a:r>
              <a:rPr lang="en-US" sz="1200" b="0" i="0" u="none" strike="noStrike" kern="1200" baseline="0" dirty="0">
                <a:solidFill>
                  <a:schemeClr val="tx1"/>
                </a:solidFill>
                <a:latin typeface="+mn-lt"/>
                <a:ea typeface="+mn-ea"/>
                <a:cs typeface="+mn-cs"/>
              </a:rPr>
              <a:t> If you really keep the royal law found in Scripture, "Love your neighbor as yourself," you are doing right.</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9</a:t>
            </a:r>
            <a:r>
              <a:rPr lang="en-US" sz="1200" b="0" i="0" u="none" strike="noStrike" kern="1200" baseline="0" dirty="0">
                <a:solidFill>
                  <a:schemeClr val="tx1"/>
                </a:solidFill>
                <a:latin typeface="+mn-lt"/>
                <a:ea typeface="+mn-ea"/>
                <a:cs typeface="+mn-cs"/>
              </a:rPr>
              <a:t> But if you show favoritism, you sin and are convicted by the law as lawbreakers.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10</a:t>
            </a:r>
            <a:r>
              <a:rPr lang="en-US" sz="1200" b="0" i="0" u="none" strike="noStrike" kern="1200" baseline="0" dirty="0">
                <a:solidFill>
                  <a:schemeClr val="tx1"/>
                </a:solidFill>
                <a:latin typeface="+mn-lt"/>
                <a:ea typeface="+mn-ea"/>
                <a:cs typeface="+mn-cs"/>
              </a:rPr>
              <a:t> For whoever keeps the whole law and yet stumbles at just one point is guilty of breaking all of it. (Jam 2:1-10 NIV)</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28</a:t>
            </a:fld>
            <a:endParaRPr lang="en-US"/>
          </a:p>
        </p:txBody>
      </p:sp>
    </p:spTree>
    <p:extLst>
      <p:ext uri="{BB962C8B-B14F-4D97-AF65-F5344CB8AC3E}">
        <p14:creationId xmlns:p14="http://schemas.microsoft.com/office/powerpoint/2010/main" val="1894565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real brother</a:t>
            </a:r>
            <a:r>
              <a:rPr lang="en-US" baseline="0" dirty="0"/>
              <a:t> encourages you.  </a:t>
            </a:r>
          </a:p>
          <a:p>
            <a:endParaRPr lang="en-US" baseline="0" dirty="0"/>
          </a:p>
          <a:p>
            <a:r>
              <a:rPr lang="en-US" baseline="0" dirty="0"/>
              <a:t>See proverbs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29</a:t>
            </a:fld>
            <a:endParaRPr lang="en-US"/>
          </a:p>
        </p:txBody>
      </p:sp>
    </p:spTree>
    <p:extLst>
      <p:ext uri="{BB962C8B-B14F-4D97-AF65-F5344CB8AC3E}">
        <p14:creationId xmlns:p14="http://schemas.microsoft.com/office/powerpoint/2010/main" val="3654090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real brother</a:t>
            </a:r>
            <a:r>
              <a:rPr lang="en-US" baseline="0" dirty="0"/>
              <a:t> encourages you.  </a:t>
            </a:r>
          </a:p>
          <a:p>
            <a:endParaRPr lang="en-US" baseline="0" dirty="0"/>
          </a:p>
          <a:p>
            <a:r>
              <a:rPr lang="en-US" baseline="0" dirty="0"/>
              <a:t>See proverbs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30</a:t>
            </a:fld>
            <a:endParaRPr lang="en-US"/>
          </a:p>
        </p:txBody>
      </p:sp>
    </p:spTree>
    <p:extLst>
      <p:ext uri="{BB962C8B-B14F-4D97-AF65-F5344CB8AC3E}">
        <p14:creationId xmlns:p14="http://schemas.microsoft.com/office/powerpoint/2010/main" val="1812811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real brother</a:t>
            </a:r>
            <a:r>
              <a:rPr lang="en-US" baseline="0" dirty="0"/>
              <a:t> encourages you.  </a:t>
            </a:r>
          </a:p>
          <a:p>
            <a:endParaRPr lang="en-US" baseline="0" dirty="0"/>
          </a:p>
          <a:p>
            <a:r>
              <a:rPr lang="en-US" baseline="0" dirty="0"/>
              <a:t>See proverbs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31</a:t>
            </a:fld>
            <a:endParaRPr lang="en-US"/>
          </a:p>
        </p:txBody>
      </p:sp>
    </p:spTree>
    <p:extLst>
      <p:ext uri="{BB962C8B-B14F-4D97-AF65-F5344CB8AC3E}">
        <p14:creationId xmlns:p14="http://schemas.microsoft.com/office/powerpoint/2010/main" val="2305023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your nick name?  What do people</a:t>
            </a:r>
            <a:r>
              <a:rPr lang="en-US" baseline="0" dirty="0"/>
              <a:t> call (or think) when they see you? </a:t>
            </a:r>
            <a:endParaRPr lang="en-US" dirty="0"/>
          </a:p>
          <a:p>
            <a:endParaRPr lang="en-US" dirty="0"/>
          </a:p>
          <a:p>
            <a:r>
              <a:rPr lang="en-US" dirty="0"/>
              <a:t>Hard</a:t>
            </a:r>
            <a:r>
              <a:rPr lang="en-US" baseline="0" dirty="0"/>
              <a:t> worker, good friend, happy go lucky, smiley, frugal, big mouth, quiet, , tightwad, son of encouragement!</a:t>
            </a:r>
          </a:p>
          <a:p>
            <a:endParaRPr lang="en-US" baseline="0" dirty="0"/>
          </a:p>
          <a:p>
            <a:r>
              <a:rPr lang="en-US" baseline="0" dirty="0"/>
              <a:t>When I first arrived at FBC Muskegon, a young man came to me and said, “I am your go to guy.”  You know what, he was!</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33</a:t>
            </a:fld>
            <a:endParaRPr lang="en-US"/>
          </a:p>
        </p:txBody>
      </p:sp>
    </p:spTree>
    <p:extLst>
      <p:ext uri="{BB962C8B-B14F-4D97-AF65-F5344CB8AC3E}">
        <p14:creationId xmlns:p14="http://schemas.microsoft.com/office/powerpoint/2010/main" val="3406417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He was there but not mentioned at all in ACTs.  He was</a:t>
            </a:r>
            <a:r>
              <a:rPr lang="en-US" baseline="0" dirty="0"/>
              <a:t> considered a subordinate player in Luke’s recording the History of the church in Acts—but not subordinate to Paul or the argument of Galatians.  Sometime we feel what we are doing is insignificant—but it is not.  </a:t>
            </a:r>
          </a:p>
          <a:p>
            <a:endParaRPr lang="en-US" baseline="0" dirty="0"/>
          </a:p>
          <a:p>
            <a:r>
              <a:rPr lang="en-US" baseline="0" dirty="0"/>
              <a:t>When I went through the worst crisis of my life, the people I thought would be there for me, deserted me.  The people that i never suspected cared for me, are the ones who came through for  me.  Never overlook the least of the brothers.  In all likelihood when you really need someone, they will probably be the ones who come through for </a:t>
            </a:r>
            <a:r>
              <a:rPr lang="en-US" baseline="0" dirty="0" err="1"/>
              <a:t>youl</a:t>
            </a:r>
            <a:r>
              <a:rPr lang="en-US" baseline="0" dirty="0"/>
              <a:t> </a:t>
            </a:r>
          </a:p>
          <a:p>
            <a:endParaRPr lang="en-US" baseline="0" dirty="0"/>
          </a:p>
          <a:p>
            <a:r>
              <a:rPr lang="en-US" baseline="0" dirty="0"/>
              <a:t>Titus was a gentile who accompanied Paul.  He was never circumcised.  Nor even asked to be.  </a:t>
            </a:r>
          </a:p>
          <a:p>
            <a:endParaRPr lang="en-US" baseline="0" dirty="0"/>
          </a:p>
          <a:p>
            <a:r>
              <a:rPr lang="en-US" baseline="0" dirty="0"/>
              <a:t>Paul’s point is that the Jerusalem church also understood that the gospel is GRACE plus nothing.  </a:t>
            </a:r>
          </a:p>
          <a:p>
            <a:r>
              <a:rPr lang="en-US" baseline="0" dirty="0"/>
              <a:t>Not circumcision, not baptism, not communion, not membership, not tithing – nothing but the blood of Jesus. </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36</a:t>
            </a:fld>
            <a:endParaRPr lang="en-US"/>
          </a:p>
        </p:txBody>
      </p:sp>
    </p:spTree>
    <p:extLst>
      <p:ext uri="{BB962C8B-B14F-4D97-AF65-F5344CB8AC3E}">
        <p14:creationId xmlns:p14="http://schemas.microsoft.com/office/powerpoint/2010/main" val="2560712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a:t>
            </a:r>
            <a:r>
              <a:rPr lang="en-US" baseline="0" dirty="0"/>
              <a:t> a Life Lesson here: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37</a:t>
            </a:fld>
            <a:endParaRPr lang="en-US"/>
          </a:p>
        </p:txBody>
      </p:sp>
    </p:spTree>
    <p:extLst>
      <p:ext uri="{BB962C8B-B14F-4D97-AF65-F5344CB8AC3E}">
        <p14:creationId xmlns:p14="http://schemas.microsoft.com/office/powerpoint/2010/main" val="1639552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Background picture of gift = LICENSED AND NOT FOR REUSE ELSEWHERE = To reuse else</a:t>
            </a:r>
            <a:r>
              <a:rPr lang="en-US" baseline="0" dirty="0"/>
              <a:t>where get a license from http://www.bigstockphoto.com/download/bid-2252323/</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5</a:t>
            </a:fld>
            <a:endParaRPr lang="en-US"/>
          </a:p>
        </p:txBody>
      </p:sp>
    </p:spTree>
    <p:extLst>
      <p:ext uri="{BB962C8B-B14F-4D97-AF65-F5344CB8AC3E}">
        <p14:creationId xmlns:p14="http://schemas.microsoft.com/office/powerpoint/2010/main" val="3654812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Ministry = service = one of the subdomains of this word is “period</a:t>
            </a:r>
            <a:r>
              <a:rPr lang="en-US" baseline="0" dirty="0"/>
              <a:t> of employment”</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38</a:t>
            </a:fld>
            <a:endParaRPr lang="en-US"/>
          </a:p>
        </p:txBody>
      </p:sp>
    </p:spTree>
    <p:extLst>
      <p:ext uri="{BB962C8B-B14F-4D97-AF65-F5344CB8AC3E}">
        <p14:creationId xmlns:p14="http://schemas.microsoft.com/office/powerpoint/2010/main" val="1042083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Ministry</a:t>
            </a:r>
            <a:r>
              <a:rPr lang="en-US" baseline="0" dirty="0"/>
              <a:t> is a “task” a job of preaching.  The distinct task of going to the Gentiles.  </a:t>
            </a:r>
          </a:p>
          <a:p>
            <a:endParaRPr lang="en-US" baseline="0" dirty="0"/>
          </a:p>
          <a:p>
            <a:r>
              <a:rPr lang="en-US" baseline="0" dirty="0"/>
              <a:t>We all have a ministry.  Task to go somewhere.  Maybe not as the “ordained minister” but at least as the “lay minister.”</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39</a:t>
            </a:fld>
            <a:endParaRPr lang="en-US"/>
          </a:p>
        </p:txBody>
      </p:sp>
    </p:spTree>
    <p:extLst>
      <p:ext uri="{BB962C8B-B14F-4D97-AF65-F5344CB8AC3E}">
        <p14:creationId xmlns:p14="http://schemas.microsoft.com/office/powerpoint/2010/main" val="2160716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Ministry</a:t>
            </a:r>
            <a:r>
              <a:rPr lang="en-US" baseline="0" dirty="0"/>
              <a:t> is a “task” a job of preaching.  The distinct task of going to the Gentiles.  </a:t>
            </a:r>
          </a:p>
          <a:p>
            <a:endParaRPr lang="en-US" baseline="0" dirty="0"/>
          </a:p>
          <a:p>
            <a:r>
              <a:rPr lang="en-US" baseline="0" dirty="0"/>
              <a:t>We all have a ministry.  Task to go somewhere.  Maybe not as the “ordained minister” but at least as the “lay minister.”</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40</a:t>
            </a:fld>
            <a:endParaRPr lang="en-US"/>
          </a:p>
        </p:txBody>
      </p:sp>
    </p:spTree>
    <p:extLst>
      <p:ext uri="{BB962C8B-B14F-4D97-AF65-F5344CB8AC3E}">
        <p14:creationId xmlns:p14="http://schemas.microsoft.com/office/powerpoint/2010/main" val="3208133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Flags = FREE = from pixabay.com</a:t>
            </a:r>
          </a:p>
          <a:p>
            <a:endParaRPr lang="en-US" dirty="0"/>
          </a:p>
          <a:p>
            <a:r>
              <a:rPr lang="en-US" dirty="0"/>
              <a:t>God will be at work in your ministry,</a:t>
            </a:r>
            <a:r>
              <a:rPr lang="en-US" baseline="0" dirty="0"/>
              <a:t> career, school, whatever it is that He has called you to.  </a:t>
            </a:r>
            <a:endParaRPr lang="en-US" dirty="0"/>
          </a:p>
          <a:p>
            <a:endParaRPr lang="en-US" dirty="0"/>
          </a:p>
          <a:p>
            <a:r>
              <a:rPr lang="en-US" dirty="0"/>
              <a:t>The word “ministry” is literally the word “apostleship.”  “ministry” = what God has called</a:t>
            </a:r>
            <a:r>
              <a:rPr lang="en-US" baseline="0" dirty="0"/>
              <a:t> you to do.  What God has empowered you to do.  </a:t>
            </a:r>
            <a:r>
              <a:rPr lang="en-US" dirty="0"/>
              <a:t>  </a:t>
            </a:r>
          </a:p>
        </p:txBody>
      </p:sp>
      <p:sp>
        <p:nvSpPr>
          <p:cNvPr id="4" name="Slide Number Placeholder 3"/>
          <p:cNvSpPr>
            <a:spLocks noGrp="1"/>
          </p:cNvSpPr>
          <p:nvPr>
            <p:ph type="sldNum" sz="quarter" idx="10"/>
          </p:nvPr>
        </p:nvSpPr>
        <p:spPr/>
        <p:txBody>
          <a:bodyPr/>
          <a:lstStyle/>
          <a:p>
            <a:fld id="{01F21821-6ADB-46B2-998B-99A9C463A7C1}" type="slidenum">
              <a:rPr lang="en-US" smtClean="0"/>
              <a:pPr/>
              <a:t>45</a:t>
            </a:fld>
            <a:endParaRPr lang="en-US"/>
          </a:p>
        </p:txBody>
      </p:sp>
    </p:spTree>
    <p:extLst>
      <p:ext uri="{BB962C8B-B14F-4D97-AF65-F5344CB8AC3E}">
        <p14:creationId xmlns:p14="http://schemas.microsoft.com/office/powerpoint/2010/main" val="1666040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Law Enforcement Officers are God’s Servants/Ministers: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4</a:t>
            </a:r>
            <a:r>
              <a:rPr lang="en-US" sz="1200" b="0" i="0" u="none" strike="noStrike" kern="1200" baseline="0" dirty="0">
                <a:solidFill>
                  <a:schemeClr val="tx1"/>
                </a:solidFill>
                <a:latin typeface="+mn-lt"/>
                <a:ea typeface="+mn-ea"/>
                <a:cs typeface="+mn-cs"/>
              </a:rPr>
              <a:t> For he is God's servant to do you good. But if you do wrong, be afraid, for he does not bear the sword for nothing. </a:t>
            </a:r>
            <a:r>
              <a:rPr lang="en-US" sz="1200" b="1" i="0" u="sng" strike="noStrike" kern="1200" baseline="0" dirty="0">
                <a:solidFill>
                  <a:schemeClr val="tx1"/>
                </a:solidFill>
                <a:latin typeface="+mn-lt"/>
                <a:ea typeface="+mn-ea"/>
                <a:cs typeface="+mn-cs"/>
              </a:rPr>
              <a:t>He is God's servant</a:t>
            </a:r>
            <a:r>
              <a:rPr lang="en-US" sz="1200" b="0" i="0" u="none" strike="noStrike" kern="1200" baseline="0" dirty="0">
                <a:solidFill>
                  <a:schemeClr val="tx1"/>
                </a:solidFill>
                <a:latin typeface="+mn-lt"/>
                <a:ea typeface="+mn-ea"/>
                <a:cs typeface="+mn-cs"/>
              </a:rPr>
              <a:t>, an agent of wrath to bring punishment on the wrongdoer. (Rom 13:4 NIV)</a:t>
            </a:r>
          </a:p>
          <a:p>
            <a:endParaRPr lang="en-US" sz="1200" b="0" i="0" u="none" strike="noStrike" kern="1200" baseline="0" dirty="0">
              <a:solidFill>
                <a:schemeClr val="tx1"/>
              </a:solidFill>
              <a:latin typeface="+mn-lt"/>
              <a:ea typeface="+mn-ea"/>
              <a:cs typeface="+mn-cs"/>
            </a:endParaRPr>
          </a:p>
          <a:p>
            <a:r>
              <a:rPr lang="en-US" dirty="0"/>
              <a:t>Everyone has received grace:</a:t>
            </a:r>
            <a:r>
              <a:rPr lang="en-US" baseline="0" dirty="0"/>
              <a:t> </a:t>
            </a:r>
          </a:p>
          <a:p>
            <a:endParaRPr lang="en-US" baseline="0" dirty="0"/>
          </a:p>
          <a:p>
            <a:r>
              <a:rPr lang="en-US" baseline="0" dirty="0"/>
              <a:t>	Common grace</a:t>
            </a:r>
            <a:br>
              <a:rPr lang="en-US" baseline="0" dirty="0"/>
            </a:br>
            <a:r>
              <a:rPr lang="en-US" baseline="0" dirty="0"/>
              <a:t>	Saving grace</a:t>
            </a:r>
            <a:br>
              <a:rPr lang="en-US" baseline="0" dirty="0"/>
            </a:br>
            <a:r>
              <a:rPr lang="en-US" baseline="0" dirty="0"/>
              <a:t>	Sufficient grace</a:t>
            </a:r>
          </a:p>
          <a:p>
            <a:r>
              <a:rPr lang="en-US" baseline="0" dirty="0"/>
              <a:t>	Charismatic grace </a:t>
            </a:r>
          </a:p>
          <a:p>
            <a:r>
              <a:rPr lang="en-US" baseline="0" dirty="0"/>
              <a:t>	You have a divine purpose here—you are not just drifting through time and space—You are here on a divine mission. </a:t>
            </a:r>
          </a:p>
          <a:p>
            <a:endParaRPr lang="en-US" baseline="0" dirty="0"/>
          </a:p>
          <a:p>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11</a:t>
            </a:r>
            <a:r>
              <a:rPr lang="en-US" sz="1200" b="0" i="0" u="none" strike="noStrike" kern="1200" baseline="0" dirty="0">
                <a:solidFill>
                  <a:schemeClr val="tx1"/>
                </a:solidFill>
                <a:latin typeface="+mn-lt"/>
                <a:ea typeface="+mn-ea"/>
                <a:cs typeface="+mn-cs"/>
              </a:rPr>
              <a:t> For I know the plans I have for you," declares the LORD, "plans to prosper you and not to harm you, plans to give you hope and a future. (</a:t>
            </a:r>
            <a:r>
              <a:rPr lang="en-US" sz="1200" b="0" i="0" u="none" strike="noStrike" kern="1200" baseline="0" dirty="0" err="1">
                <a:solidFill>
                  <a:schemeClr val="tx1"/>
                </a:solidFill>
                <a:latin typeface="+mn-lt"/>
                <a:ea typeface="+mn-ea"/>
                <a:cs typeface="+mn-cs"/>
              </a:rPr>
              <a:t>Jer</a:t>
            </a:r>
            <a:r>
              <a:rPr lang="en-US" sz="1200" b="0" i="0" u="none" strike="noStrike" kern="1200" baseline="0" dirty="0">
                <a:solidFill>
                  <a:schemeClr val="tx1"/>
                </a:solidFill>
                <a:latin typeface="+mn-lt"/>
                <a:ea typeface="+mn-ea"/>
                <a:cs typeface="+mn-cs"/>
              </a:rPr>
              <a:t> 29:11 NIV)</a:t>
            </a:r>
            <a:br>
              <a:rPr lang="en-US" baseline="0" dirty="0"/>
            </a:br>
            <a:r>
              <a:rPr lang="en-US" baseline="0" dirty="0"/>
              <a:t>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46</a:t>
            </a:fld>
            <a:endParaRPr lang="en-US"/>
          </a:p>
        </p:txBody>
      </p:sp>
    </p:spTree>
    <p:extLst>
      <p:ext uri="{BB962C8B-B14F-4D97-AF65-F5344CB8AC3E}">
        <p14:creationId xmlns:p14="http://schemas.microsoft.com/office/powerpoint/2010/main" val="638680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Swoosh = </a:t>
            </a:r>
            <a:r>
              <a:rPr lang="en-US" dirty="0" err="1"/>
              <a:t>BiblePoint</a:t>
            </a:r>
            <a:r>
              <a:rPr lang="en-US" baseline="0" dirty="0"/>
              <a:t> drawing</a:t>
            </a:r>
          </a:p>
          <a:p>
            <a:endParaRPr lang="en-US" baseline="0" dirty="0"/>
          </a:p>
          <a:p>
            <a:r>
              <a:rPr lang="en-US" baseline="0" dirty="0"/>
              <a:t>Bottom line—you have to discover what God has called you by His grace to do.  </a:t>
            </a:r>
            <a:r>
              <a:rPr lang="en-US" baseline="0" dirty="0" err="1"/>
              <a:t>Eph</a:t>
            </a:r>
            <a:r>
              <a:rPr lang="en-US" baseline="0" dirty="0"/>
              <a:t> 2:8-10.   Then you have to do it!</a:t>
            </a:r>
          </a:p>
          <a:p>
            <a:endParaRPr lang="en-US" baseline="0" dirty="0"/>
          </a:p>
          <a:p>
            <a:r>
              <a:rPr lang="en-US" baseline="0" dirty="0"/>
              <a:t>When the Lord, through His church calls upon you to serve, you need to respond ”Here am I, Lord.”</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47</a:t>
            </a:fld>
            <a:endParaRPr lang="en-US"/>
          </a:p>
        </p:txBody>
      </p:sp>
    </p:spTree>
    <p:extLst>
      <p:ext uri="{BB962C8B-B14F-4D97-AF65-F5344CB8AC3E}">
        <p14:creationId xmlns:p14="http://schemas.microsoft.com/office/powerpoint/2010/main" val="482900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In 1:18 three</a:t>
            </a:r>
            <a:r>
              <a:rPr lang="en-US" baseline="0" dirty="0"/>
              <a:t> years after Paul conversion and call he went to Jerusalem for a 15 days and met with Peter and James ( the Lord’s half-brother) (this occurs after Acts 9) but before (Acts 11) </a:t>
            </a:r>
          </a:p>
          <a:p>
            <a:r>
              <a:rPr lang="en-US" baseline="0" dirty="0"/>
              <a:t>Now, i</a:t>
            </a:r>
            <a:r>
              <a:rPr lang="en-US" dirty="0"/>
              <a:t>n 2:1 it is 14 years later and Paul</a:t>
            </a:r>
            <a:r>
              <a:rPr lang="en-US" baseline="0" dirty="0"/>
              <a:t> visited the Jerusalem for a second time  Acts 11. On this trip Barnabas accompanies  and so does Titus. </a:t>
            </a:r>
          </a:p>
          <a:p>
            <a:endParaRPr lang="en-US" baseline="0" dirty="0"/>
          </a:p>
          <a:p>
            <a:r>
              <a:rPr lang="en-US" baseline="0" dirty="0"/>
              <a:t>He had limited exposure to the apostles—the Jerusalem Christians were afraid of Paul. </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16</a:t>
            </a:fld>
            <a:endParaRPr lang="en-US"/>
          </a:p>
        </p:txBody>
      </p:sp>
    </p:spTree>
    <p:extLst>
      <p:ext uri="{BB962C8B-B14F-4D97-AF65-F5344CB8AC3E}">
        <p14:creationId xmlns:p14="http://schemas.microsoft.com/office/powerpoint/2010/main" val="3822586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He is not questioning</a:t>
            </a:r>
            <a:r>
              <a:rPr lang="en-US" baseline="0" dirty="0"/>
              <a:t> his own gospel message—he received that message directly from the Lord.  </a:t>
            </a:r>
          </a:p>
          <a:p>
            <a:r>
              <a:rPr lang="en-US" baseline="0" dirty="0"/>
              <a:t>He is trying to determine if the others were undermining his message as the </a:t>
            </a:r>
            <a:r>
              <a:rPr lang="en-US" baseline="0" dirty="0" err="1"/>
              <a:t>Judaizers</a:t>
            </a:r>
            <a:r>
              <a:rPr lang="en-US" baseline="0" dirty="0"/>
              <a:t> were.</a:t>
            </a:r>
          </a:p>
          <a:p>
            <a:endParaRPr lang="en-US" baseline="0" dirty="0"/>
          </a:p>
          <a:p>
            <a:r>
              <a:rPr lang="en-US" dirty="0"/>
              <a:t>He met with them to see if they were all on the same page. </a:t>
            </a:r>
          </a:p>
        </p:txBody>
      </p:sp>
      <p:sp>
        <p:nvSpPr>
          <p:cNvPr id="4" name="Slide Number Placeholder 3"/>
          <p:cNvSpPr>
            <a:spLocks noGrp="1"/>
          </p:cNvSpPr>
          <p:nvPr>
            <p:ph type="sldNum" sz="quarter" idx="10"/>
          </p:nvPr>
        </p:nvSpPr>
        <p:spPr/>
        <p:txBody>
          <a:bodyPr/>
          <a:lstStyle/>
          <a:p>
            <a:fld id="{01F21821-6ADB-46B2-998B-99A9C463A7C1}" type="slidenum">
              <a:rPr lang="en-US" smtClean="0"/>
              <a:pPr/>
              <a:t>17</a:t>
            </a:fld>
            <a:endParaRPr lang="en-US"/>
          </a:p>
        </p:txBody>
      </p:sp>
    </p:spTree>
    <p:extLst>
      <p:ext uri="{BB962C8B-B14F-4D97-AF65-F5344CB8AC3E}">
        <p14:creationId xmlns:p14="http://schemas.microsoft.com/office/powerpoint/2010/main" val="2242626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Background picture of gift = LICENSED AND NOT FOR REUSE ELSEWHERE = To reuse else</a:t>
            </a:r>
            <a:r>
              <a:rPr lang="en-US" baseline="0" dirty="0"/>
              <a:t>where get a license from http://www.bigstockphoto.com/download/bid-2252323/</a:t>
            </a:r>
          </a:p>
          <a:p>
            <a:endParaRPr lang="en-US" baseline="0" dirty="0"/>
          </a:p>
          <a:p>
            <a:pPr rtl="0"/>
            <a:r>
              <a:rPr lang="en-US" baseline="0" dirty="0"/>
              <a:t>Grace provides Family – What is family?  Jesus once said,</a:t>
            </a:r>
          </a:p>
          <a:p>
            <a:pPr rtl="0"/>
            <a:r>
              <a:rPr lang="en-US" baseline="0" dirty="0">
                <a:solidFill>
                  <a:schemeClr val="bg1">
                    <a:lumMod val="75000"/>
                  </a:schemeClr>
                </a:solidFill>
              </a:rPr>
              <a:t>( </a:t>
            </a:r>
            <a:r>
              <a:rPr lang="en-US" sz="1200" b="0" i="0" u="none" strike="noStrike" kern="1200" baseline="30000" dirty="0">
                <a:solidFill>
                  <a:schemeClr val="bg1">
                    <a:lumMod val="75000"/>
                  </a:schemeClr>
                </a:solidFill>
                <a:latin typeface="+mn-lt"/>
                <a:ea typeface="+mn-ea"/>
                <a:cs typeface="+mn-cs"/>
              </a:rPr>
              <a:t>32</a:t>
            </a:r>
            <a:r>
              <a:rPr lang="en-US" sz="1200" b="0" i="0" u="none" strike="noStrike" kern="1200" baseline="0" dirty="0">
                <a:solidFill>
                  <a:schemeClr val="bg1">
                    <a:lumMod val="75000"/>
                  </a:schemeClr>
                </a:solidFill>
                <a:latin typeface="+mn-lt"/>
                <a:ea typeface="+mn-ea"/>
                <a:cs typeface="+mn-cs"/>
              </a:rPr>
              <a:t> A crowd was sitting around him and they said to him, "Look, your mother and your brothers are outside looking for you.“</a:t>
            </a:r>
          </a:p>
          <a:p>
            <a:pPr rtl="0"/>
            <a:r>
              <a:rPr lang="en-US" sz="1200" b="0" i="0" u="none" strike="noStrike" kern="1200" baseline="0" dirty="0">
                <a:solidFill>
                  <a:schemeClr val="bg1">
                    <a:lumMod val="75000"/>
                  </a:schemeClr>
                </a:solidFill>
                <a:latin typeface="+mn-lt"/>
                <a:ea typeface="+mn-ea"/>
                <a:cs typeface="+mn-cs"/>
              </a:rPr>
              <a:t> </a:t>
            </a:r>
            <a:r>
              <a:rPr lang="en-US" sz="1200" b="0" i="0" u="none" strike="noStrike" kern="1200" baseline="30000" dirty="0">
                <a:solidFill>
                  <a:schemeClr val="bg1">
                    <a:lumMod val="75000"/>
                  </a:schemeClr>
                </a:solidFill>
                <a:latin typeface="+mn-lt"/>
                <a:ea typeface="+mn-ea"/>
                <a:cs typeface="+mn-cs"/>
              </a:rPr>
              <a:t>33</a:t>
            </a:r>
            <a:r>
              <a:rPr lang="en-US" sz="1200" b="0" i="0" u="none" strike="noStrike" kern="1200" baseline="0" dirty="0">
                <a:solidFill>
                  <a:schemeClr val="bg1">
                    <a:lumMod val="75000"/>
                  </a:schemeClr>
                </a:solidFill>
                <a:latin typeface="+mn-lt"/>
                <a:ea typeface="+mn-ea"/>
                <a:cs typeface="+mn-cs"/>
              </a:rPr>
              <a:t> He answered them and said,)</a:t>
            </a:r>
          </a:p>
          <a:p>
            <a:pPr rtl="0"/>
            <a:r>
              <a:rPr lang="en-US" sz="1200" b="0" i="0" u="none" strike="noStrike" kern="1200" baseline="0" dirty="0">
                <a:solidFill>
                  <a:schemeClr val="tx1"/>
                </a:solidFill>
                <a:latin typeface="+mn-lt"/>
                <a:ea typeface="+mn-ea"/>
                <a:cs typeface="+mn-cs"/>
              </a:rPr>
              <a:t> "Who are my mother and my brothers?"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34</a:t>
            </a:r>
            <a:r>
              <a:rPr lang="en-US" sz="1200" b="0" i="0" u="none" strike="noStrike" kern="1200" baseline="0" dirty="0">
                <a:solidFill>
                  <a:schemeClr val="tx1"/>
                </a:solidFill>
                <a:latin typeface="+mn-lt"/>
                <a:ea typeface="+mn-ea"/>
                <a:cs typeface="+mn-cs"/>
              </a:rPr>
              <a:t> And looking at those who were sitting around him in a circle, he said, "Here are my mother and my brothers!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35</a:t>
            </a:r>
            <a:r>
              <a:rPr lang="en-US" sz="1200" b="0" i="0" u="none" strike="noStrike" kern="1200" baseline="0" dirty="0">
                <a:solidFill>
                  <a:schemeClr val="tx1"/>
                </a:solidFill>
                <a:latin typeface="+mn-lt"/>
                <a:ea typeface="+mn-ea"/>
                <a:cs typeface="+mn-cs"/>
              </a:rPr>
              <a:t> For whoever does the will of God is my brother and sister and mother.“  </a:t>
            </a:r>
            <a:r>
              <a:rPr lang="en-US" sz="1200" b="0" i="0" u="none" strike="noStrike" baseline="0" dirty="0"/>
              <a:t> </a:t>
            </a:r>
            <a:r>
              <a:rPr lang="en-US" sz="1200" b="0" i="0" u="none" strike="noStrike" kern="1200" baseline="0" dirty="0">
                <a:solidFill>
                  <a:schemeClr val="tx1"/>
                </a:solidFill>
                <a:latin typeface="+mn-lt"/>
                <a:ea typeface="+mn-ea"/>
                <a:cs typeface="+mn-cs"/>
              </a:rPr>
              <a:t>(Mar 3:32-1 NET)</a:t>
            </a:r>
            <a:endParaRPr lang="en-US" baseline="0" dirty="0"/>
          </a:p>
          <a:p>
            <a:endParaRPr lang="en-US" baseline="0" dirty="0"/>
          </a:p>
          <a:p>
            <a:r>
              <a:rPr lang="en-US" baseline="0" dirty="0"/>
              <a:t>Grace provides Ministry</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18</a:t>
            </a:fld>
            <a:endParaRPr lang="en-US"/>
          </a:p>
        </p:txBody>
      </p:sp>
    </p:spTree>
    <p:extLst>
      <p:ext uri="{BB962C8B-B14F-4D97-AF65-F5344CB8AC3E}">
        <p14:creationId xmlns:p14="http://schemas.microsoft.com/office/powerpoint/2010/main" val="296697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Cut out people = FREE = from http://www.sxc.hu/browse.phtml?f=download&amp;id=1215912</a:t>
            </a:r>
          </a:p>
        </p:txBody>
      </p:sp>
      <p:sp>
        <p:nvSpPr>
          <p:cNvPr id="4" name="Slide Number Placeholder 3"/>
          <p:cNvSpPr>
            <a:spLocks noGrp="1"/>
          </p:cNvSpPr>
          <p:nvPr>
            <p:ph type="sldNum" sz="quarter" idx="10"/>
          </p:nvPr>
        </p:nvSpPr>
        <p:spPr/>
        <p:txBody>
          <a:bodyPr/>
          <a:lstStyle/>
          <a:p>
            <a:fld id="{01F21821-6ADB-46B2-998B-99A9C463A7C1}" type="slidenum">
              <a:rPr lang="en-US" smtClean="0"/>
              <a:pPr/>
              <a:t>20</a:t>
            </a:fld>
            <a:endParaRPr lang="en-US"/>
          </a:p>
        </p:txBody>
      </p:sp>
    </p:spTree>
    <p:extLst>
      <p:ext uri="{BB962C8B-B14F-4D97-AF65-F5344CB8AC3E}">
        <p14:creationId xmlns:p14="http://schemas.microsoft.com/office/powerpoint/2010/main" val="3913756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Cut out people = FREE = from http://www.sxc.hu/browse.phtml?f=download&amp;id=1215912</a:t>
            </a:r>
          </a:p>
        </p:txBody>
      </p:sp>
      <p:sp>
        <p:nvSpPr>
          <p:cNvPr id="4" name="Slide Number Placeholder 3"/>
          <p:cNvSpPr>
            <a:spLocks noGrp="1"/>
          </p:cNvSpPr>
          <p:nvPr>
            <p:ph type="sldNum" sz="quarter" idx="10"/>
          </p:nvPr>
        </p:nvSpPr>
        <p:spPr/>
        <p:txBody>
          <a:bodyPr/>
          <a:lstStyle/>
          <a:p>
            <a:fld id="{01F21821-6ADB-46B2-998B-99A9C463A7C1}" type="slidenum">
              <a:rPr lang="en-US" smtClean="0"/>
              <a:pPr/>
              <a:t>21</a:t>
            </a:fld>
            <a:endParaRPr lang="en-US"/>
          </a:p>
        </p:txBody>
      </p:sp>
    </p:spTree>
    <p:extLst>
      <p:ext uri="{BB962C8B-B14F-4D97-AF65-F5344CB8AC3E}">
        <p14:creationId xmlns:p14="http://schemas.microsoft.com/office/powerpoint/2010/main" val="4259183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Cut out people = FREE = from http://www.sxc.hu/browse.phtml?f=download&amp;id=1215912</a:t>
            </a:r>
          </a:p>
          <a:p>
            <a:endParaRPr lang="en-US" dirty="0"/>
          </a:p>
          <a:p>
            <a:r>
              <a:rPr lang="en-US" dirty="0"/>
              <a:t>Historically, they were Judaizes (legalist Jews—who</a:t>
            </a:r>
            <a:r>
              <a:rPr lang="en-US" baseline="0" dirty="0"/>
              <a:t> claimed to be Christians but demand that Christians keep the law of Moses to complete there salvation)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22</a:t>
            </a:fld>
            <a:endParaRPr lang="en-US"/>
          </a:p>
        </p:txBody>
      </p:sp>
    </p:spTree>
    <p:extLst>
      <p:ext uri="{BB962C8B-B14F-4D97-AF65-F5344CB8AC3E}">
        <p14:creationId xmlns:p14="http://schemas.microsoft.com/office/powerpoint/2010/main" val="3938950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baseline="0" dirty="0"/>
              <a:t>How can you tell a false brother from a real one?  Not from outward appearance!  Man looks on the outside – God sees the heart.  </a:t>
            </a:r>
          </a:p>
          <a:p>
            <a:r>
              <a:rPr lang="en-US" baseline="0" dirty="0"/>
              <a:t>We have to have God eyes (which we don’t) so we only know them by their fruits.  </a:t>
            </a:r>
            <a:endParaRPr lang="en-US" dirty="0"/>
          </a:p>
          <a:p>
            <a:endParaRPr lang="en-US" baseline="0"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23</a:t>
            </a:fld>
            <a:endParaRPr lang="en-US"/>
          </a:p>
        </p:txBody>
      </p:sp>
    </p:spTree>
    <p:extLst>
      <p:ext uri="{BB962C8B-B14F-4D97-AF65-F5344CB8AC3E}">
        <p14:creationId xmlns:p14="http://schemas.microsoft.com/office/powerpoint/2010/main" val="3356524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91" indent="0" algn="ctr">
              <a:buNone/>
              <a:defRPr>
                <a:solidFill>
                  <a:schemeClr val="tx1">
                    <a:tint val="75000"/>
                  </a:schemeClr>
                </a:solidFill>
              </a:defRPr>
            </a:lvl2pPr>
            <a:lvl3pPr marL="914382" indent="0" algn="ctr">
              <a:buNone/>
              <a:defRPr>
                <a:solidFill>
                  <a:schemeClr val="tx1">
                    <a:tint val="75000"/>
                  </a:schemeClr>
                </a:solidFill>
              </a:defRPr>
            </a:lvl3pPr>
            <a:lvl4pPr marL="1371573" indent="0" algn="ctr">
              <a:buNone/>
              <a:defRPr>
                <a:solidFill>
                  <a:schemeClr val="tx1">
                    <a:tint val="75000"/>
                  </a:schemeClr>
                </a:solidFill>
              </a:defRPr>
            </a:lvl4pPr>
            <a:lvl5pPr marL="1828764" indent="0" algn="ctr">
              <a:buNone/>
              <a:defRPr>
                <a:solidFill>
                  <a:schemeClr val="tx1">
                    <a:tint val="75000"/>
                  </a:schemeClr>
                </a:solidFill>
              </a:defRPr>
            </a:lvl5pPr>
            <a:lvl6pPr marL="2285955" indent="0" algn="ctr">
              <a:buNone/>
              <a:defRPr>
                <a:solidFill>
                  <a:schemeClr val="tx1">
                    <a:tint val="75000"/>
                  </a:schemeClr>
                </a:solidFill>
              </a:defRPr>
            </a:lvl6pPr>
            <a:lvl7pPr marL="2743145" indent="0" algn="ctr">
              <a:buNone/>
              <a:defRPr>
                <a:solidFill>
                  <a:schemeClr val="tx1">
                    <a:tint val="75000"/>
                  </a:schemeClr>
                </a:solidFill>
              </a:defRPr>
            </a:lvl7pPr>
            <a:lvl8pPr marL="3200335" indent="0" algn="ctr">
              <a:buNone/>
              <a:defRPr>
                <a:solidFill>
                  <a:schemeClr val="tx1">
                    <a:tint val="75000"/>
                  </a:schemeClr>
                </a:solidFill>
              </a:defRPr>
            </a:lvl8pPr>
            <a:lvl9pPr marL="365752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075" name="Picture 3"/>
          <p:cNvPicPr>
            <a:picLocks noChangeAspect="1" noChangeArrowheads="1"/>
          </p:cNvPicPr>
          <p:nvPr userDrawn="1"/>
        </p:nvPicPr>
        <p:blipFill>
          <a:blip r:embed="rId2" cstate="print"/>
          <a:srcRect/>
          <a:stretch>
            <a:fillRect/>
          </a:stretch>
        </p:blipFill>
        <p:spPr bwMode="auto">
          <a:xfrm>
            <a:off x="589547" y="0"/>
            <a:ext cx="11020928" cy="685835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8"/>
          </a:xfrm>
        </p:spPr>
        <p:txBody>
          <a:bodyPr anchor="b"/>
          <a:lstStyle>
            <a:lvl1pPr marL="0" indent="0">
              <a:buNone/>
              <a:defRPr sz="2000">
                <a:solidFill>
                  <a:schemeClr val="tx1">
                    <a:tint val="75000"/>
                  </a:schemeClr>
                </a:solidFill>
              </a:defRPr>
            </a:lvl1pPr>
            <a:lvl2pPr marL="457191" indent="0">
              <a:buNone/>
              <a:defRPr sz="1700">
                <a:solidFill>
                  <a:schemeClr val="tx1">
                    <a:tint val="75000"/>
                  </a:schemeClr>
                </a:solidFill>
              </a:defRPr>
            </a:lvl2pPr>
            <a:lvl3pPr marL="914382" indent="0">
              <a:buNone/>
              <a:defRPr sz="1600">
                <a:solidFill>
                  <a:schemeClr val="tx1">
                    <a:tint val="75000"/>
                  </a:schemeClr>
                </a:solidFill>
              </a:defRPr>
            </a:lvl3pPr>
            <a:lvl4pPr marL="1371573" indent="0">
              <a:buNone/>
              <a:defRPr sz="1300">
                <a:solidFill>
                  <a:schemeClr val="tx1">
                    <a:tint val="75000"/>
                  </a:schemeClr>
                </a:solidFill>
              </a:defRPr>
            </a:lvl4pPr>
            <a:lvl5pPr marL="1828764" indent="0">
              <a:buNone/>
              <a:defRPr sz="1300">
                <a:solidFill>
                  <a:schemeClr val="tx1">
                    <a:tint val="75000"/>
                  </a:schemeClr>
                </a:solidFill>
              </a:defRPr>
            </a:lvl5pPr>
            <a:lvl6pPr marL="2285955" indent="0">
              <a:buNone/>
              <a:defRPr sz="1300">
                <a:solidFill>
                  <a:schemeClr val="tx1">
                    <a:tint val="75000"/>
                  </a:schemeClr>
                </a:solidFill>
              </a:defRPr>
            </a:lvl6pPr>
            <a:lvl7pPr marL="2743145" indent="0">
              <a:buNone/>
              <a:defRPr sz="1300">
                <a:solidFill>
                  <a:schemeClr val="tx1">
                    <a:tint val="75000"/>
                  </a:schemeClr>
                </a:solidFill>
              </a:defRPr>
            </a:lvl7pPr>
            <a:lvl8pPr marL="3200335" indent="0">
              <a:buNone/>
              <a:defRPr sz="1300">
                <a:solidFill>
                  <a:schemeClr val="tx1">
                    <a:tint val="75000"/>
                  </a:schemeClr>
                </a:solidFill>
              </a:defRPr>
            </a:lvl8pPr>
            <a:lvl9pPr marL="3657526" indent="0">
              <a:buNone/>
              <a:defRPr sz="1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191" indent="0">
              <a:buNone/>
              <a:defRPr sz="2000" b="1"/>
            </a:lvl2pPr>
            <a:lvl3pPr marL="914382" indent="0">
              <a:buNone/>
              <a:defRPr sz="1700" b="1"/>
            </a:lvl3pPr>
            <a:lvl4pPr marL="1371573" indent="0">
              <a:buNone/>
              <a:defRPr sz="1600" b="1"/>
            </a:lvl4pPr>
            <a:lvl5pPr marL="1828764" indent="0">
              <a:buNone/>
              <a:defRPr sz="1600" b="1"/>
            </a:lvl5pPr>
            <a:lvl6pPr marL="2285955" indent="0">
              <a:buNone/>
              <a:defRPr sz="1600" b="1"/>
            </a:lvl6pPr>
            <a:lvl7pPr marL="2743145" indent="0">
              <a:buNone/>
              <a:defRPr sz="1600" b="1"/>
            </a:lvl7pPr>
            <a:lvl8pPr marL="3200335" indent="0">
              <a:buNone/>
              <a:defRPr sz="1600" b="1"/>
            </a:lvl8pPr>
            <a:lvl9pPr marL="365752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6"/>
            <a:ext cx="5386917"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91" indent="0">
              <a:buNone/>
              <a:defRPr sz="2000" b="1"/>
            </a:lvl2pPr>
            <a:lvl3pPr marL="914382" indent="0">
              <a:buNone/>
              <a:defRPr sz="1700" b="1"/>
            </a:lvl3pPr>
            <a:lvl4pPr marL="1371573" indent="0">
              <a:buNone/>
              <a:defRPr sz="1600" b="1"/>
            </a:lvl4pPr>
            <a:lvl5pPr marL="1828764" indent="0">
              <a:buNone/>
              <a:defRPr sz="1600" b="1"/>
            </a:lvl5pPr>
            <a:lvl6pPr marL="2285955" indent="0">
              <a:buNone/>
              <a:defRPr sz="1600" b="1"/>
            </a:lvl6pPr>
            <a:lvl7pPr marL="2743145" indent="0">
              <a:buNone/>
              <a:defRPr sz="1600" b="1"/>
            </a:lvl7pPr>
            <a:lvl8pPr marL="3200335" indent="0">
              <a:buNone/>
              <a:defRPr sz="1600" b="1"/>
            </a:lvl8pPr>
            <a:lvl9pPr marL="36575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6"/>
            <a:ext cx="5389033"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A7381E-BD48-4F6C-B15E-96E260FE6928}" type="datetimeFigureOut">
              <a:rPr lang="en-US" smtClean="0"/>
              <a:pPr/>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A7381E-BD48-4F6C-B15E-96E260FE6928}" type="datetimeFigureOut">
              <a:rPr lang="en-US" smtClean="0"/>
              <a:pPr/>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A7381E-BD48-4F6C-B15E-96E260FE6928}" type="datetimeFigureOut">
              <a:rPr lang="en-US" smtClean="0"/>
              <a:pPr/>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1"/>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300"/>
            </a:lvl1pPr>
            <a:lvl2pPr marL="457191" indent="0">
              <a:buNone/>
              <a:defRPr sz="1200"/>
            </a:lvl2pPr>
            <a:lvl3pPr marL="914382" indent="0">
              <a:buNone/>
              <a:defRPr sz="900"/>
            </a:lvl3pPr>
            <a:lvl4pPr marL="1371573" indent="0">
              <a:buNone/>
              <a:defRPr sz="900"/>
            </a:lvl4pPr>
            <a:lvl5pPr marL="1828764" indent="0">
              <a:buNone/>
              <a:defRPr sz="900"/>
            </a:lvl5pPr>
            <a:lvl6pPr marL="2285955" indent="0">
              <a:buNone/>
              <a:defRPr sz="900"/>
            </a:lvl6pPr>
            <a:lvl7pPr marL="2743145" indent="0">
              <a:buNone/>
              <a:defRPr sz="900"/>
            </a:lvl7pPr>
            <a:lvl8pPr marL="3200335" indent="0">
              <a:buNone/>
              <a:defRPr sz="900"/>
            </a:lvl8pPr>
            <a:lvl9pPr marL="365752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91" indent="0">
              <a:buNone/>
              <a:defRPr sz="2800"/>
            </a:lvl2pPr>
            <a:lvl3pPr marL="914382" indent="0">
              <a:buNone/>
              <a:defRPr sz="2400"/>
            </a:lvl3pPr>
            <a:lvl4pPr marL="1371573" indent="0">
              <a:buNone/>
              <a:defRPr sz="2000"/>
            </a:lvl4pPr>
            <a:lvl5pPr marL="1828764" indent="0">
              <a:buNone/>
              <a:defRPr sz="2000"/>
            </a:lvl5pPr>
            <a:lvl6pPr marL="2285955" indent="0">
              <a:buNone/>
              <a:defRPr sz="2000"/>
            </a:lvl6pPr>
            <a:lvl7pPr marL="2743145" indent="0">
              <a:buNone/>
              <a:defRPr sz="2000"/>
            </a:lvl7pPr>
            <a:lvl8pPr marL="3200335" indent="0">
              <a:buNone/>
              <a:defRPr sz="2000"/>
            </a:lvl8pPr>
            <a:lvl9pPr marL="3657526" indent="0">
              <a:buNone/>
              <a:defRPr sz="2000"/>
            </a:lvl9pPr>
          </a:lstStyle>
          <a:p>
            <a:endParaRPr lang="en-US"/>
          </a:p>
        </p:txBody>
      </p:sp>
      <p:sp>
        <p:nvSpPr>
          <p:cNvPr id="4" name="Text Placeholder 3"/>
          <p:cNvSpPr>
            <a:spLocks noGrp="1"/>
          </p:cNvSpPr>
          <p:nvPr>
            <p:ph type="body" sz="half" idx="2"/>
          </p:nvPr>
        </p:nvSpPr>
        <p:spPr>
          <a:xfrm>
            <a:off x="2389717" y="5367337"/>
            <a:ext cx="7315200" cy="804862"/>
          </a:xfrm>
        </p:spPr>
        <p:txBody>
          <a:bodyPr/>
          <a:lstStyle>
            <a:lvl1pPr marL="0" indent="0">
              <a:buNone/>
              <a:defRPr sz="1300"/>
            </a:lvl1pPr>
            <a:lvl2pPr marL="457191" indent="0">
              <a:buNone/>
              <a:defRPr sz="1200"/>
            </a:lvl2pPr>
            <a:lvl3pPr marL="914382" indent="0">
              <a:buNone/>
              <a:defRPr sz="900"/>
            </a:lvl3pPr>
            <a:lvl4pPr marL="1371573" indent="0">
              <a:buNone/>
              <a:defRPr sz="900"/>
            </a:lvl4pPr>
            <a:lvl5pPr marL="1828764" indent="0">
              <a:buNone/>
              <a:defRPr sz="900"/>
            </a:lvl5pPr>
            <a:lvl6pPr marL="2285955" indent="0">
              <a:buNone/>
              <a:defRPr sz="900"/>
            </a:lvl6pPr>
            <a:lvl7pPr marL="2743145" indent="0">
              <a:buNone/>
              <a:defRPr sz="900"/>
            </a:lvl7pPr>
            <a:lvl8pPr marL="3200335" indent="0">
              <a:buNone/>
              <a:defRPr sz="900"/>
            </a:lvl8pPr>
            <a:lvl9pPr marL="365752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p:cNvSpPr>
            <a:spLocks noGrp="1"/>
          </p:cNvSpPr>
          <p:nvPr>
            <p:ph type="title"/>
          </p:nvPr>
        </p:nvSpPr>
        <p:spPr>
          <a:xfrm>
            <a:off x="0" y="274637"/>
            <a:ext cx="12192000" cy="1143000"/>
          </a:xfrm>
          <a:prstGeom prst="rect">
            <a:avLst/>
          </a:prstGeom>
        </p:spPr>
        <p:txBody>
          <a:bodyPr vert="horz" lIns="91438" tIns="45719" rIns="91438" bIns="45719"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38" tIns="45719" rIns="91438" bIns="4571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4"/>
          </a:xfrm>
          <a:prstGeom prst="rect">
            <a:avLst/>
          </a:prstGeom>
        </p:spPr>
        <p:txBody>
          <a:bodyPr vert="horz" lIns="91438" tIns="45719" rIns="91438" bIns="45719" rtlCol="0" anchor="ctr"/>
          <a:lstStyle>
            <a:lvl1pPr algn="l">
              <a:defRPr sz="1200">
                <a:solidFill>
                  <a:schemeClr val="tx1">
                    <a:tint val="75000"/>
                  </a:schemeClr>
                </a:solidFill>
              </a:defRPr>
            </a:lvl1pPr>
          </a:lstStyle>
          <a:p>
            <a:fld id="{34A7381E-BD48-4F6C-B15E-96E260FE6928}" type="datetimeFigureOut">
              <a:rPr lang="en-US" smtClean="0"/>
              <a:pPr/>
              <a:t>5/19/2021</a:t>
            </a:fld>
            <a:endParaRPr lang="en-US"/>
          </a:p>
        </p:txBody>
      </p:sp>
      <p:sp>
        <p:nvSpPr>
          <p:cNvPr id="5" name="Footer Placeholder 4"/>
          <p:cNvSpPr>
            <a:spLocks noGrp="1"/>
          </p:cNvSpPr>
          <p:nvPr>
            <p:ph type="ftr" sz="quarter" idx="3"/>
          </p:nvPr>
        </p:nvSpPr>
        <p:spPr>
          <a:xfrm>
            <a:off x="4165600" y="6356351"/>
            <a:ext cx="3860800" cy="36512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4"/>
          </a:xfrm>
          <a:prstGeom prst="rect">
            <a:avLst/>
          </a:prstGeom>
        </p:spPr>
        <p:txBody>
          <a:bodyPr vert="horz" lIns="91438" tIns="45719" rIns="91438" bIns="45719" rtlCol="0" anchor="ctr"/>
          <a:lstStyle>
            <a:lvl1pPr algn="r">
              <a:defRPr sz="1200">
                <a:solidFill>
                  <a:schemeClr val="tx1">
                    <a:tint val="75000"/>
                  </a:schemeClr>
                </a:solidFill>
              </a:defRPr>
            </a:lvl1pPr>
          </a:lstStyle>
          <a:p>
            <a:fld id="{F709D800-B131-44A3-8A73-AB65F4B69D9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82" rtl="0" eaLnBrk="1" latinLnBrk="0" hangingPunct="1">
        <a:spcBef>
          <a:spcPct val="0"/>
        </a:spcBef>
        <a:buNone/>
        <a:defRPr sz="6000" b="1" kern="1200">
          <a:solidFill>
            <a:schemeClr val="bg1"/>
          </a:solidFill>
          <a:effectLst>
            <a:outerShdw blurRad="38100" dist="38100" dir="2700000" algn="tl">
              <a:srgbClr val="000000">
                <a:alpha val="43137"/>
              </a:srgbClr>
            </a:outerShdw>
          </a:effectLst>
          <a:latin typeface="Arial Rounded MT Bold" pitchFamily="34" charset="0"/>
          <a:ea typeface="+mj-ea"/>
          <a:cs typeface="+mj-cs"/>
        </a:defRPr>
      </a:lvl1pPr>
    </p:titleStyle>
    <p:bodyStyle>
      <a:lvl1pPr marL="342893" indent="-342893" algn="l" defTabSz="914382"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1pPr>
      <a:lvl2pPr marL="742935" indent="-285744" algn="l" defTabSz="914382"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2pPr>
      <a:lvl3pPr marL="1142977" indent="-228595" algn="l" defTabSz="914382"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3pPr>
      <a:lvl4pPr marL="1600168" indent="-228595" algn="l" defTabSz="914382"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4pPr>
      <a:lvl5pPr marL="2057359" indent="-228595" algn="l" defTabSz="914382"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5pPr>
      <a:lvl6pPr marL="2514550"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40"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30"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21"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82" rtl="0" eaLnBrk="1" latinLnBrk="0" hangingPunct="1">
        <a:defRPr sz="1700" kern="1200">
          <a:solidFill>
            <a:schemeClr val="tx1"/>
          </a:solidFill>
          <a:latin typeface="+mn-lt"/>
          <a:ea typeface="+mn-ea"/>
          <a:cs typeface="+mn-cs"/>
        </a:defRPr>
      </a:lvl1pPr>
      <a:lvl2pPr marL="457191" algn="l" defTabSz="914382" rtl="0" eaLnBrk="1" latinLnBrk="0" hangingPunct="1">
        <a:defRPr sz="1700" kern="1200">
          <a:solidFill>
            <a:schemeClr val="tx1"/>
          </a:solidFill>
          <a:latin typeface="+mn-lt"/>
          <a:ea typeface="+mn-ea"/>
          <a:cs typeface="+mn-cs"/>
        </a:defRPr>
      </a:lvl2pPr>
      <a:lvl3pPr marL="914382" algn="l" defTabSz="914382" rtl="0" eaLnBrk="1" latinLnBrk="0" hangingPunct="1">
        <a:defRPr sz="1700" kern="1200">
          <a:solidFill>
            <a:schemeClr val="tx1"/>
          </a:solidFill>
          <a:latin typeface="+mn-lt"/>
          <a:ea typeface="+mn-ea"/>
          <a:cs typeface="+mn-cs"/>
        </a:defRPr>
      </a:lvl3pPr>
      <a:lvl4pPr marL="1371573" algn="l" defTabSz="914382" rtl="0" eaLnBrk="1" latinLnBrk="0" hangingPunct="1">
        <a:defRPr sz="1700" kern="1200">
          <a:solidFill>
            <a:schemeClr val="tx1"/>
          </a:solidFill>
          <a:latin typeface="+mn-lt"/>
          <a:ea typeface="+mn-ea"/>
          <a:cs typeface="+mn-cs"/>
        </a:defRPr>
      </a:lvl4pPr>
      <a:lvl5pPr marL="1828764" algn="l" defTabSz="914382" rtl="0" eaLnBrk="1" latinLnBrk="0" hangingPunct="1">
        <a:defRPr sz="1700" kern="1200">
          <a:solidFill>
            <a:schemeClr val="tx1"/>
          </a:solidFill>
          <a:latin typeface="+mn-lt"/>
          <a:ea typeface="+mn-ea"/>
          <a:cs typeface="+mn-cs"/>
        </a:defRPr>
      </a:lvl5pPr>
      <a:lvl6pPr marL="2285955" algn="l" defTabSz="914382" rtl="0" eaLnBrk="1" latinLnBrk="0" hangingPunct="1">
        <a:defRPr sz="1700" kern="1200">
          <a:solidFill>
            <a:schemeClr val="tx1"/>
          </a:solidFill>
          <a:latin typeface="+mn-lt"/>
          <a:ea typeface="+mn-ea"/>
          <a:cs typeface="+mn-cs"/>
        </a:defRPr>
      </a:lvl6pPr>
      <a:lvl7pPr marL="2743145" algn="l" defTabSz="914382" rtl="0" eaLnBrk="1" latinLnBrk="0" hangingPunct="1">
        <a:defRPr sz="1700" kern="1200">
          <a:solidFill>
            <a:schemeClr val="tx1"/>
          </a:solidFill>
          <a:latin typeface="+mn-lt"/>
          <a:ea typeface="+mn-ea"/>
          <a:cs typeface="+mn-cs"/>
        </a:defRPr>
      </a:lvl7pPr>
      <a:lvl8pPr marL="3200335" algn="l" defTabSz="914382" rtl="0" eaLnBrk="1" latinLnBrk="0" hangingPunct="1">
        <a:defRPr sz="1700" kern="1200">
          <a:solidFill>
            <a:schemeClr val="tx1"/>
          </a:solidFill>
          <a:latin typeface="+mn-lt"/>
          <a:ea typeface="+mn-ea"/>
          <a:cs typeface="+mn-cs"/>
        </a:defRPr>
      </a:lvl8pPr>
      <a:lvl9pPr marL="3657526" algn="l" defTabSz="914382"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096003" y="5253925"/>
            <a:ext cx="4149671" cy="934742"/>
          </a:xfrm>
        </p:spPr>
        <p:txBody>
          <a:bodyPr>
            <a:noAutofit/>
          </a:bodyPr>
          <a:lstStyle/>
          <a:p>
            <a:r>
              <a:rPr lang="en-US" sz="3600" b="0" dirty="0"/>
              <a:t>A study of </a:t>
            </a:r>
            <a:br>
              <a:rPr lang="en-US" sz="3600" b="0" dirty="0"/>
            </a:br>
            <a:r>
              <a:rPr lang="en-US" sz="3600" b="0" dirty="0"/>
              <a:t>Galatians</a:t>
            </a:r>
          </a:p>
        </p:txBody>
      </p:sp>
      <p:pic>
        <p:nvPicPr>
          <p:cNvPr id="1026" name="Picture 2"/>
          <p:cNvPicPr>
            <a:picLocks noChangeAspect="1" noChangeArrowheads="1"/>
          </p:cNvPicPr>
          <p:nvPr/>
        </p:nvPicPr>
        <p:blipFill>
          <a:blip r:embed="rId3" cstate="print"/>
          <a:srcRect/>
          <a:stretch>
            <a:fillRect/>
          </a:stretch>
        </p:blipFill>
        <p:spPr bwMode="auto">
          <a:xfrm>
            <a:off x="3081285" y="564020"/>
            <a:ext cx="6554787" cy="2171700"/>
          </a:xfrm>
          <a:prstGeom prst="rect">
            <a:avLst/>
          </a:prstGeom>
          <a:noFill/>
          <a:ln w="9525">
            <a:noFill/>
            <a:miter lim="800000"/>
            <a:headEnd/>
            <a:tailEnd/>
          </a:ln>
          <a:effectLst/>
        </p:spPr>
      </p:pic>
    </p:spTree>
    <p:extLst>
      <p:ext uri="{BB962C8B-B14F-4D97-AF65-F5344CB8AC3E}">
        <p14:creationId xmlns:p14="http://schemas.microsoft.com/office/powerpoint/2010/main" val="3877963942"/>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Gospel of Grace ...</a:t>
            </a:r>
          </a:p>
        </p:txBody>
      </p:sp>
      <p:sp>
        <p:nvSpPr>
          <p:cNvPr id="3" name="Content Placeholder 2"/>
          <p:cNvSpPr>
            <a:spLocks noGrp="1"/>
          </p:cNvSpPr>
          <p:nvPr>
            <p:ph idx="1"/>
          </p:nvPr>
        </p:nvSpPr>
        <p:spPr/>
        <p:txBody>
          <a:bodyPr/>
          <a:lstStyle/>
          <a:p>
            <a:r>
              <a:rPr lang="en-US" dirty="0"/>
              <a:t>Is God-Revealed – not man-made</a:t>
            </a:r>
          </a:p>
          <a:p>
            <a:r>
              <a:rPr lang="en-US" dirty="0"/>
              <a:t>Is Life-Altering – not the same old, same old</a:t>
            </a:r>
          </a:p>
          <a:p>
            <a:r>
              <a:rPr lang="en-US" dirty="0"/>
              <a:t>Is  Self-Evident – not other validated</a:t>
            </a:r>
          </a:p>
          <a:p>
            <a:endParaRPr lang="en-US" dirty="0"/>
          </a:p>
        </p:txBody>
      </p:sp>
    </p:spTree>
    <p:extLst>
      <p:ext uri="{BB962C8B-B14F-4D97-AF65-F5344CB8AC3E}">
        <p14:creationId xmlns:p14="http://schemas.microsoft.com/office/powerpoint/2010/main" val="2609368618"/>
      </p:ext>
    </p:extLst>
  </p:cSld>
  <p:clrMapOvr>
    <a:masterClrMapping/>
  </p:clrMapOvr>
  <p:transition>
    <p:randomBa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2906713"/>
            <a:ext cx="12192000" cy="3951287"/>
            <a:chOff x="1524000" y="2906714"/>
            <a:chExt cx="9144000" cy="3951287"/>
          </a:xfrm>
        </p:grpSpPr>
        <p:pic>
          <p:nvPicPr>
            <p:cNvPr id="8" name="Picture 3"/>
            <p:cNvPicPr>
              <a:picLocks noChangeAspect="1" noChangeArrowheads="1"/>
            </p:cNvPicPr>
            <p:nvPr/>
          </p:nvPicPr>
          <p:blipFill>
            <a:blip r:embed="rId2" cstate="print"/>
            <a:srcRect r="9676"/>
            <a:stretch>
              <a:fillRect/>
            </a:stretch>
          </p:blipFill>
          <p:spPr bwMode="auto">
            <a:xfrm>
              <a:off x="2324100" y="2906714"/>
              <a:ext cx="8343900" cy="3951287"/>
            </a:xfrm>
            <a:prstGeom prst="rect">
              <a:avLst/>
            </a:prstGeom>
            <a:noFill/>
            <a:ln w="9525">
              <a:noFill/>
              <a:miter lim="800000"/>
              <a:headEnd/>
              <a:tailEnd/>
            </a:ln>
            <a:effectLst/>
          </p:spPr>
        </p:pic>
        <p:pic>
          <p:nvPicPr>
            <p:cNvPr id="9" name="Picture 3"/>
            <p:cNvPicPr>
              <a:picLocks noChangeAspect="1" noChangeArrowheads="1"/>
            </p:cNvPicPr>
            <p:nvPr/>
          </p:nvPicPr>
          <p:blipFill>
            <a:blip r:embed="rId2" cstate="print"/>
            <a:srcRect r="92164"/>
            <a:stretch>
              <a:fillRect/>
            </a:stretch>
          </p:blipFill>
          <p:spPr bwMode="auto">
            <a:xfrm>
              <a:off x="1524000" y="2906714"/>
              <a:ext cx="1524000" cy="3951287"/>
            </a:xfrm>
            <a:prstGeom prst="rect">
              <a:avLst/>
            </a:prstGeom>
            <a:noFill/>
            <a:ln w="9525">
              <a:noFill/>
              <a:miter lim="800000"/>
              <a:headEnd/>
              <a:tailEnd/>
            </a:ln>
            <a:effectLst/>
          </p:spPr>
        </p:pic>
      </p:grpSp>
      <p:sp>
        <p:nvSpPr>
          <p:cNvPr id="2" name="Title 1"/>
          <p:cNvSpPr>
            <a:spLocks noGrp="1"/>
          </p:cNvSpPr>
          <p:nvPr>
            <p:ph type="title"/>
          </p:nvPr>
        </p:nvSpPr>
        <p:spPr/>
        <p:txBody>
          <a:bodyPr/>
          <a:lstStyle/>
          <a:p>
            <a:r>
              <a:rPr lang="en-US" dirty="0"/>
              <a:t>The Gospel of Grace ...</a:t>
            </a:r>
          </a:p>
        </p:txBody>
      </p:sp>
      <p:sp>
        <p:nvSpPr>
          <p:cNvPr id="3" name="Content Placeholder 2"/>
          <p:cNvSpPr>
            <a:spLocks noGrp="1"/>
          </p:cNvSpPr>
          <p:nvPr>
            <p:ph idx="1"/>
          </p:nvPr>
        </p:nvSpPr>
        <p:spPr/>
        <p:txBody>
          <a:bodyPr/>
          <a:lstStyle/>
          <a:p>
            <a:r>
              <a:rPr lang="en-US" dirty="0"/>
              <a:t>Is God-Revealed – not man-made</a:t>
            </a:r>
          </a:p>
          <a:p>
            <a:r>
              <a:rPr lang="en-US" dirty="0"/>
              <a:t>Is Life-Altering – not the same old, same old</a:t>
            </a:r>
          </a:p>
          <a:p>
            <a:r>
              <a:rPr lang="en-US" dirty="0"/>
              <a:t>Is  Self-Evident – not other validated</a:t>
            </a:r>
          </a:p>
          <a:p>
            <a:endParaRPr lang="en-US" dirty="0"/>
          </a:p>
        </p:txBody>
      </p:sp>
    </p:spTree>
    <p:extLst>
      <p:ext uri="{BB962C8B-B14F-4D97-AF65-F5344CB8AC3E}">
        <p14:creationId xmlns:p14="http://schemas.microsoft.com/office/powerpoint/2010/main" val="414037469"/>
      </p:ext>
    </p:extLst>
  </p:cSld>
  <p:clrMapOvr>
    <a:masterClrMapping/>
  </p:clrMapOvr>
  <p:transition>
    <p:randomBa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2906713"/>
            <a:ext cx="12192000" cy="3951287"/>
            <a:chOff x="1524000" y="2906714"/>
            <a:chExt cx="9144000" cy="3951287"/>
          </a:xfrm>
        </p:grpSpPr>
        <p:pic>
          <p:nvPicPr>
            <p:cNvPr id="8" name="Picture 3"/>
            <p:cNvPicPr>
              <a:picLocks noChangeAspect="1" noChangeArrowheads="1"/>
            </p:cNvPicPr>
            <p:nvPr/>
          </p:nvPicPr>
          <p:blipFill>
            <a:blip r:embed="rId2" cstate="print"/>
            <a:srcRect r="9676"/>
            <a:stretch>
              <a:fillRect/>
            </a:stretch>
          </p:blipFill>
          <p:spPr bwMode="auto">
            <a:xfrm>
              <a:off x="2324100" y="2906714"/>
              <a:ext cx="8343900" cy="3951287"/>
            </a:xfrm>
            <a:prstGeom prst="rect">
              <a:avLst/>
            </a:prstGeom>
            <a:noFill/>
            <a:ln w="9525">
              <a:noFill/>
              <a:miter lim="800000"/>
              <a:headEnd/>
              <a:tailEnd/>
            </a:ln>
            <a:effectLst/>
          </p:spPr>
        </p:pic>
        <p:pic>
          <p:nvPicPr>
            <p:cNvPr id="9" name="Picture 3"/>
            <p:cNvPicPr>
              <a:picLocks noChangeAspect="1" noChangeArrowheads="1"/>
            </p:cNvPicPr>
            <p:nvPr/>
          </p:nvPicPr>
          <p:blipFill>
            <a:blip r:embed="rId2" cstate="print"/>
            <a:srcRect r="92164"/>
            <a:stretch>
              <a:fillRect/>
            </a:stretch>
          </p:blipFill>
          <p:spPr bwMode="auto">
            <a:xfrm>
              <a:off x="1524000" y="2906714"/>
              <a:ext cx="1524000" cy="3951287"/>
            </a:xfrm>
            <a:prstGeom prst="rect">
              <a:avLst/>
            </a:prstGeom>
            <a:noFill/>
            <a:ln w="9525">
              <a:noFill/>
              <a:miter lim="800000"/>
              <a:headEnd/>
              <a:tailEnd/>
            </a:ln>
            <a:effectLst/>
          </p:spPr>
        </p:pic>
      </p:grpSp>
      <p:sp>
        <p:nvSpPr>
          <p:cNvPr id="2" name="Title 1"/>
          <p:cNvSpPr>
            <a:spLocks noGrp="1"/>
          </p:cNvSpPr>
          <p:nvPr>
            <p:ph type="title"/>
          </p:nvPr>
        </p:nvSpPr>
        <p:spPr/>
        <p:txBody>
          <a:bodyPr/>
          <a:lstStyle/>
          <a:p>
            <a:r>
              <a:rPr lang="en-US" dirty="0"/>
              <a:t>The Gospel of Grace ...</a:t>
            </a:r>
          </a:p>
        </p:txBody>
      </p:sp>
      <p:sp>
        <p:nvSpPr>
          <p:cNvPr id="3" name="Content Placeholder 2"/>
          <p:cNvSpPr>
            <a:spLocks noGrp="1"/>
          </p:cNvSpPr>
          <p:nvPr>
            <p:ph idx="1"/>
          </p:nvPr>
        </p:nvSpPr>
        <p:spPr/>
        <p:txBody>
          <a:bodyPr/>
          <a:lstStyle/>
          <a:p>
            <a:r>
              <a:rPr lang="en-US" dirty="0"/>
              <a:t>Is God-Revealed – not man-made</a:t>
            </a:r>
          </a:p>
          <a:p>
            <a:r>
              <a:rPr lang="en-US" dirty="0"/>
              <a:t>Is Life-Altering – not the same old, same old</a:t>
            </a:r>
          </a:p>
          <a:p>
            <a:r>
              <a:rPr lang="en-US" dirty="0"/>
              <a:t>Is  Self-Evident – not other validated</a:t>
            </a:r>
          </a:p>
          <a:p>
            <a:endParaRPr lang="en-US" dirty="0"/>
          </a:p>
        </p:txBody>
      </p:sp>
      <p:pic>
        <p:nvPicPr>
          <p:cNvPr id="10" name="Picture 4"/>
          <p:cNvPicPr>
            <a:picLocks noChangeAspect="1" noChangeArrowheads="1"/>
          </p:cNvPicPr>
          <p:nvPr/>
        </p:nvPicPr>
        <p:blipFill>
          <a:blip r:embed="rId3" cstate="print"/>
          <a:srcRect/>
          <a:stretch>
            <a:fillRect/>
          </a:stretch>
        </p:blipFill>
        <p:spPr bwMode="auto">
          <a:xfrm>
            <a:off x="2329859" y="916746"/>
            <a:ext cx="7532283" cy="3354458"/>
          </a:xfrm>
          <a:prstGeom prst="rect">
            <a:avLst/>
          </a:prstGeom>
          <a:noFill/>
          <a:ln w="9525">
            <a:noFill/>
            <a:miter lim="800000"/>
            <a:headEnd/>
            <a:tailEnd/>
          </a:ln>
          <a:effectLst>
            <a:outerShdw blurRad="50800" dist="127000" dir="5400000" algn="ctr" rotWithShape="0">
              <a:schemeClr val="tx1">
                <a:alpha val="56000"/>
              </a:schemeClr>
            </a:outerShdw>
          </a:effectLst>
        </p:spPr>
      </p:pic>
    </p:spTree>
    <p:extLst>
      <p:ext uri="{BB962C8B-B14F-4D97-AF65-F5344CB8AC3E}">
        <p14:creationId xmlns:p14="http://schemas.microsoft.com/office/powerpoint/2010/main" val="119162466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cstate="print"/>
          <a:srcRect r="4994" b="2749"/>
          <a:stretch>
            <a:fillRect/>
          </a:stretch>
        </p:blipFill>
        <p:spPr bwMode="auto">
          <a:xfrm>
            <a:off x="1890792" y="1860253"/>
            <a:ext cx="10301207" cy="5261219"/>
          </a:xfrm>
          <a:prstGeom prst="rect">
            <a:avLst/>
          </a:prstGeom>
          <a:noFill/>
          <a:ln w="9525">
            <a:noFill/>
            <a:miter lim="800000"/>
            <a:headEnd/>
            <a:tailEnd/>
          </a:ln>
          <a:effectLst/>
        </p:spPr>
      </p:pic>
      <p:pic>
        <p:nvPicPr>
          <p:cNvPr id="8" name="Picture 1"/>
          <p:cNvPicPr>
            <a:picLocks noChangeAspect="1" noChangeArrowheads="1"/>
          </p:cNvPicPr>
          <p:nvPr/>
        </p:nvPicPr>
        <p:blipFill rotWithShape="1">
          <a:blip r:embed="rId2" cstate="print"/>
          <a:srcRect r="97999" b="2749"/>
          <a:stretch/>
        </p:blipFill>
        <p:spPr bwMode="auto">
          <a:xfrm>
            <a:off x="0" y="1860252"/>
            <a:ext cx="2107770" cy="526121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Gospel of Grace ...</a:t>
            </a:r>
          </a:p>
        </p:txBody>
      </p:sp>
      <p:sp>
        <p:nvSpPr>
          <p:cNvPr id="3" name="Content Placeholder 2"/>
          <p:cNvSpPr>
            <a:spLocks noGrp="1"/>
          </p:cNvSpPr>
          <p:nvPr>
            <p:ph idx="1"/>
          </p:nvPr>
        </p:nvSpPr>
        <p:spPr/>
        <p:txBody>
          <a:bodyPr/>
          <a:lstStyle/>
          <a:p>
            <a:r>
              <a:rPr lang="en-US" dirty="0"/>
              <a:t>Is God-Revealed – not man-made</a:t>
            </a:r>
          </a:p>
          <a:p>
            <a:r>
              <a:rPr lang="en-US" dirty="0"/>
              <a:t>Is Life-Altering – not the same old, same old</a:t>
            </a:r>
          </a:p>
          <a:p>
            <a:r>
              <a:rPr lang="en-US" dirty="0"/>
              <a:t>Is  Self-Evident – not other validated</a:t>
            </a:r>
          </a:p>
          <a:p>
            <a:r>
              <a:rPr lang="en-US" dirty="0"/>
              <a:t>Is Public-Knowledge – not a hidden-secret</a:t>
            </a:r>
          </a:p>
          <a:p>
            <a:endParaRPr lang="en-US" dirty="0"/>
          </a:p>
          <a:p>
            <a:endParaRPr lang="en-US" dirty="0"/>
          </a:p>
        </p:txBody>
      </p:sp>
    </p:spTree>
    <p:extLst>
      <p:ext uri="{BB962C8B-B14F-4D97-AF65-F5344CB8AC3E}">
        <p14:creationId xmlns:p14="http://schemas.microsoft.com/office/powerpoint/2010/main" val="182658278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cstate="print"/>
          <a:srcRect/>
          <a:stretch>
            <a:fillRect/>
          </a:stretch>
        </p:blipFill>
        <p:spPr bwMode="auto">
          <a:xfrm>
            <a:off x="6069013" y="773113"/>
            <a:ext cx="6122987" cy="60848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Gospel of Grace ...</a:t>
            </a:r>
          </a:p>
        </p:txBody>
      </p:sp>
      <p:sp>
        <p:nvSpPr>
          <p:cNvPr id="3" name="Content Placeholder 2"/>
          <p:cNvSpPr>
            <a:spLocks noGrp="1"/>
          </p:cNvSpPr>
          <p:nvPr>
            <p:ph idx="1"/>
          </p:nvPr>
        </p:nvSpPr>
        <p:spPr/>
        <p:txBody>
          <a:bodyPr/>
          <a:lstStyle/>
          <a:p>
            <a:r>
              <a:rPr lang="en-US" dirty="0"/>
              <a:t>Is God-Revealed – not man-made</a:t>
            </a:r>
          </a:p>
          <a:p>
            <a:r>
              <a:rPr lang="en-US" dirty="0"/>
              <a:t>Is Life-Altering – not the same old, same old</a:t>
            </a:r>
          </a:p>
          <a:p>
            <a:r>
              <a:rPr lang="en-US" dirty="0"/>
              <a:t>Is  Self-Evident – not other validated</a:t>
            </a:r>
          </a:p>
          <a:p>
            <a:r>
              <a:rPr lang="en-US" dirty="0"/>
              <a:t>Is Public-Knowledge – not a hidden-secret</a:t>
            </a:r>
          </a:p>
          <a:p>
            <a:r>
              <a:rPr lang="en-US" dirty="0"/>
              <a:t>Is God-Glorifying – not self-exalting </a:t>
            </a:r>
          </a:p>
          <a:p>
            <a:endParaRPr lang="en-US" dirty="0"/>
          </a:p>
          <a:p>
            <a:endParaRPr lang="en-US" dirty="0"/>
          </a:p>
        </p:txBody>
      </p:sp>
    </p:spTree>
    <p:extLst>
      <p:ext uri="{BB962C8B-B14F-4D97-AF65-F5344CB8AC3E}">
        <p14:creationId xmlns:p14="http://schemas.microsoft.com/office/powerpoint/2010/main" val="206223306"/>
      </p:ext>
    </p:extLst>
  </p:cSld>
  <p:clrMapOvr>
    <a:masterClrMapping/>
  </p:clrMapOvr>
  <p:transition>
    <p:randomBa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cstate="print"/>
          <a:srcRect/>
          <a:stretch>
            <a:fillRect/>
          </a:stretch>
        </p:blipFill>
        <p:spPr bwMode="auto">
          <a:xfrm>
            <a:off x="6069013" y="773113"/>
            <a:ext cx="6122987" cy="60848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Gospel of Grace ...</a:t>
            </a:r>
          </a:p>
        </p:txBody>
      </p:sp>
      <p:sp>
        <p:nvSpPr>
          <p:cNvPr id="3" name="Content Placeholder 2"/>
          <p:cNvSpPr>
            <a:spLocks noGrp="1"/>
          </p:cNvSpPr>
          <p:nvPr>
            <p:ph idx="1"/>
          </p:nvPr>
        </p:nvSpPr>
        <p:spPr/>
        <p:txBody>
          <a:bodyPr/>
          <a:lstStyle/>
          <a:p>
            <a:r>
              <a:rPr lang="en-US" dirty="0"/>
              <a:t>Is God-Revealed – not man-made</a:t>
            </a:r>
          </a:p>
          <a:p>
            <a:r>
              <a:rPr lang="en-US" dirty="0"/>
              <a:t>Is Life-Altering – not the same old, same old</a:t>
            </a:r>
          </a:p>
          <a:p>
            <a:r>
              <a:rPr lang="en-US" dirty="0"/>
              <a:t>Is  Self-Evident – not other validated</a:t>
            </a:r>
          </a:p>
          <a:p>
            <a:r>
              <a:rPr lang="en-US" dirty="0"/>
              <a:t>Is Public-Knowledge – not a hidden-secret</a:t>
            </a:r>
          </a:p>
          <a:p>
            <a:r>
              <a:rPr lang="en-US" dirty="0"/>
              <a:t>Is God-Glorifying – not self-exalting </a:t>
            </a:r>
          </a:p>
          <a:p>
            <a:endParaRPr lang="en-US" dirty="0"/>
          </a:p>
          <a:p>
            <a:endParaRPr lang="en-US" dirty="0"/>
          </a:p>
        </p:txBody>
      </p:sp>
      <p:sp>
        <p:nvSpPr>
          <p:cNvPr id="17" name="Explosion 2 16"/>
          <p:cNvSpPr/>
          <p:nvPr/>
        </p:nvSpPr>
        <p:spPr>
          <a:xfrm>
            <a:off x="1771650" y="4705350"/>
            <a:ext cx="8458200" cy="2152650"/>
          </a:xfrm>
          <a:prstGeom prst="irregularSeal2">
            <a:avLst/>
          </a:prstGeom>
          <a:solidFill>
            <a:srgbClr val="FF0000">
              <a:alpha val="6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rot="21208902">
            <a:off x="3752851" y="5143501"/>
            <a:ext cx="5619750" cy="1015663"/>
          </a:xfrm>
          <a:prstGeom prst="rect">
            <a:avLst/>
          </a:prstGeom>
          <a:noFill/>
        </p:spPr>
        <p:txBody>
          <a:bodyPr wrap="square" rtlCol="0">
            <a:spAutoFit/>
          </a:bodyPr>
          <a:lstStyle/>
          <a:p>
            <a:r>
              <a:rPr lang="en-US" sz="6000" b="1" dirty="0">
                <a:solidFill>
                  <a:schemeClr val="bg1"/>
                </a:solidFill>
              </a:rPr>
              <a:t>This week...</a:t>
            </a:r>
          </a:p>
        </p:txBody>
      </p:sp>
    </p:spTree>
    <p:extLst>
      <p:ext uri="{BB962C8B-B14F-4D97-AF65-F5344CB8AC3E}">
        <p14:creationId xmlns:p14="http://schemas.microsoft.com/office/powerpoint/2010/main" val="238669656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3" cstate="print"/>
          <a:srcRect/>
          <a:stretch>
            <a:fillRect/>
          </a:stretch>
        </p:blipFill>
        <p:spPr bwMode="auto">
          <a:xfrm>
            <a:off x="3048000" y="0"/>
            <a:ext cx="9144000" cy="694198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Gospel of Grace </a:t>
            </a:r>
            <a:r>
              <a:rPr lang="en-US" sz="3200" dirty="0"/>
              <a:t>2:1-3</a:t>
            </a:r>
            <a:endParaRPr lang="en-US" sz="3200" u="sng" dirty="0"/>
          </a:p>
        </p:txBody>
      </p:sp>
      <p:sp>
        <p:nvSpPr>
          <p:cNvPr id="9" name="Content Placeholder 8"/>
          <p:cNvSpPr>
            <a:spLocks noGrp="1"/>
          </p:cNvSpPr>
          <p:nvPr>
            <p:ph idx="1"/>
          </p:nvPr>
        </p:nvSpPr>
        <p:spPr>
          <a:xfrm>
            <a:off x="609600" y="1600202"/>
            <a:ext cx="7943850" cy="4525963"/>
          </a:xfrm>
        </p:spPr>
        <p:txBody>
          <a:bodyPr/>
          <a:lstStyle/>
          <a:p>
            <a:r>
              <a:rPr lang="en-US" dirty="0"/>
              <a:t>We pick up at ...</a:t>
            </a:r>
          </a:p>
          <a:p>
            <a:r>
              <a:rPr lang="en-US" dirty="0"/>
              <a:t> 2:</a:t>
            </a:r>
            <a:r>
              <a:rPr lang="en-US" baseline="30000" dirty="0"/>
              <a:t>1</a:t>
            </a:r>
            <a:r>
              <a:rPr lang="en-US" dirty="0"/>
              <a:t> Fourteen years later I went up again to Jerusalem, .... </a:t>
            </a:r>
            <a:r>
              <a:rPr lang="en-US" baseline="30000" dirty="0"/>
              <a:t>2</a:t>
            </a:r>
            <a:r>
              <a:rPr lang="en-US" dirty="0"/>
              <a:t> I went in response to a revelation and set before them the </a:t>
            </a:r>
            <a:r>
              <a:rPr lang="en-US" dirty="0">
                <a:effectLst>
                  <a:glow rad="127000">
                    <a:srgbClr val="FF0000"/>
                  </a:glow>
                  <a:outerShdw blurRad="38100" dist="38100" dir="2700000" algn="tl">
                    <a:srgbClr val="000000">
                      <a:alpha val="43137"/>
                    </a:srgbClr>
                  </a:outerShdw>
                </a:effectLst>
              </a:rPr>
              <a:t>gospel that I preach </a:t>
            </a:r>
            <a:r>
              <a:rPr lang="en-US" dirty="0"/>
              <a:t>among the Gentile</a:t>
            </a:r>
            <a:r>
              <a:rPr lang="en-US" b="0" dirty="0"/>
              <a:t>s</a:t>
            </a:r>
            <a:r>
              <a:rPr lang="en-US" dirty="0"/>
              <a:t>. </a:t>
            </a:r>
          </a:p>
        </p:txBody>
      </p:sp>
      <p:sp>
        <p:nvSpPr>
          <p:cNvPr id="8" name="5-Point Star 7"/>
          <p:cNvSpPr/>
          <p:nvPr/>
        </p:nvSpPr>
        <p:spPr>
          <a:xfrm>
            <a:off x="10248900" y="5257799"/>
            <a:ext cx="533400" cy="495300"/>
          </a:xfrm>
          <a:prstGeom prst="star5">
            <a:avLst/>
          </a:prstGeom>
          <a:solidFill>
            <a:srgbClr val="FF0000"/>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c 9"/>
          <p:cNvSpPr/>
          <p:nvPr/>
        </p:nvSpPr>
        <p:spPr>
          <a:xfrm>
            <a:off x="5848350" y="-495301"/>
            <a:ext cx="5181600" cy="7277100"/>
          </a:xfrm>
          <a:prstGeom prst="arc">
            <a:avLst>
              <a:gd name="adj1" fmla="val 16200000"/>
              <a:gd name="adj2" fmla="val 2609136"/>
            </a:avLst>
          </a:prstGeom>
          <a:ln w="152400">
            <a:solidFill>
              <a:schemeClr val="bg1"/>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3048000" y="0"/>
            <a:ext cx="9144000" cy="6941981"/>
          </a:xfrm>
          <a:prstGeom prst="rect">
            <a:avLst/>
          </a:prstGeom>
          <a:noFill/>
          <a:ln w="9525">
            <a:noFill/>
            <a:miter lim="800000"/>
            <a:headEnd/>
            <a:tailEnd/>
          </a:ln>
          <a:effectLst/>
        </p:spPr>
      </p:pic>
      <p:sp>
        <p:nvSpPr>
          <p:cNvPr id="11" name="5-Point Star 10"/>
          <p:cNvSpPr/>
          <p:nvPr/>
        </p:nvSpPr>
        <p:spPr>
          <a:xfrm>
            <a:off x="10248900" y="5257799"/>
            <a:ext cx="533400" cy="495300"/>
          </a:xfrm>
          <a:prstGeom prst="star5">
            <a:avLst/>
          </a:prstGeom>
          <a:solidFill>
            <a:srgbClr val="FF0000"/>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p:cNvSpPr/>
          <p:nvPr/>
        </p:nvSpPr>
        <p:spPr>
          <a:xfrm>
            <a:off x="5848350" y="-495301"/>
            <a:ext cx="5181600" cy="7277100"/>
          </a:xfrm>
          <a:prstGeom prst="arc">
            <a:avLst>
              <a:gd name="adj1" fmla="val 16200000"/>
              <a:gd name="adj2" fmla="val 2609136"/>
            </a:avLst>
          </a:prstGeom>
          <a:ln w="152400">
            <a:solidFill>
              <a:schemeClr val="bg1"/>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Gospel of Grace </a:t>
            </a:r>
            <a:r>
              <a:rPr lang="en-US" sz="3200" dirty="0"/>
              <a:t>2:1-3</a:t>
            </a:r>
            <a:endParaRPr lang="en-US" sz="3200" u="sng" dirty="0"/>
          </a:p>
        </p:txBody>
      </p:sp>
      <p:sp>
        <p:nvSpPr>
          <p:cNvPr id="9" name="Content Placeholder 8"/>
          <p:cNvSpPr>
            <a:spLocks noGrp="1"/>
          </p:cNvSpPr>
          <p:nvPr>
            <p:ph idx="1"/>
          </p:nvPr>
        </p:nvSpPr>
        <p:spPr>
          <a:xfrm>
            <a:off x="609600" y="1600202"/>
            <a:ext cx="7696200" cy="4525963"/>
          </a:xfrm>
        </p:spPr>
        <p:txBody>
          <a:bodyPr/>
          <a:lstStyle/>
          <a:p>
            <a:endParaRPr lang="en-US" baseline="30000" dirty="0"/>
          </a:p>
          <a:p>
            <a:r>
              <a:rPr lang="en-US" baseline="30000" dirty="0"/>
              <a:t>2</a:t>
            </a:r>
            <a:r>
              <a:rPr lang="en-US" dirty="0"/>
              <a:t> ... But I did this privately to those who seemed to be leaders, for fear that </a:t>
            </a:r>
            <a:r>
              <a:rPr lang="en-US" dirty="0">
                <a:effectLst>
                  <a:glow rad="127000">
                    <a:srgbClr val="FF0000"/>
                  </a:glow>
                  <a:outerShdw blurRad="38100" dist="38100" dir="2700000" algn="tl">
                    <a:srgbClr val="000000">
                      <a:alpha val="43137"/>
                    </a:srgbClr>
                  </a:outerShdw>
                </a:effectLst>
              </a:rPr>
              <a:t>I was running or had run my race in vain. </a:t>
            </a:r>
          </a:p>
        </p:txBody>
      </p:sp>
    </p:spTree>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5625415" y="4572351"/>
            <a:ext cx="5112327" cy="1491819"/>
          </a:xfrm>
          <a:prstGeom prst="rect">
            <a:avLst/>
          </a:prstGeom>
        </p:spPr>
        <p:txBody>
          <a:bodyPr vert="horz" lIns="91438" tIns="45719" rIns="91438" bIns="45719" rtlCol="0">
            <a:noAutofit/>
          </a:bodyPr>
          <a:lstStyle/>
          <a:p>
            <a:pPr algn="ctr">
              <a:spcBef>
                <a:spcPct val="20000"/>
              </a:spcBef>
              <a:defRPr/>
            </a:pPr>
            <a:r>
              <a:rPr lang="en-US" sz="4800" b="1" dirty="0">
                <a:solidFill>
                  <a:schemeClr val="bg1"/>
                </a:solidFill>
                <a:effectLst>
                  <a:outerShdw blurRad="38100" dist="38100" dir="2700000" algn="tl">
                    <a:srgbClr val="000000">
                      <a:alpha val="43137"/>
                    </a:srgbClr>
                  </a:outerShdw>
                </a:effectLst>
                <a:latin typeface="Arial Narrow" pitchFamily="34" charset="0"/>
              </a:rPr>
              <a:t>Answer: </a:t>
            </a:r>
          </a:p>
          <a:p>
            <a:pPr algn="ctr">
              <a:spcBef>
                <a:spcPct val="20000"/>
              </a:spcBef>
              <a:defRPr/>
            </a:pPr>
            <a:r>
              <a:rPr lang="en-US" sz="4800" b="1" dirty="0">
                <a:solidFill>
                  <a:schemeClr val="bg1"/>
                </a:solidFill>
                <a:effectLst>
                  <a:outerShdw blurRad="38100" dist="38100" dir="2700000" algn="tl">
                    <a:srgbClr val="000000">
                      <a:alpha val="43137"/>
                    </a:srgbClr>
                  </a:outerShdw>
                </a:effectLst>
                <a:latin typeface="Arial Narrow" pitchFamily="34" charset="0"/>
              </a:rPr>
              <a:t>What it Provides ...</a:t>
            </a:r>
          </a:p>
        </p:txBody>
      </p:sp>
      <p:pic>
        <p:nvPicPr>
          <p:cNvPr id="4" name="Picture 2"/>
          <p:cNvPicPr>
            <a:picLocks noChangeAspect="1" noChangeArrowheads="1"/>
          </p:cNvPicPr>
          <p:nvPr/>
        </p:nvPicPr>
        <p:blipFill>
          <a:blip r:embed="rId3" cstate="print"/>
          <a:srcRect/>
          <a:stretch>
            <a:fillRect/>
          </a:stretch>
        </p:blipFill>
        <p:spPr bwMode="auto">
          <a:xfrm>
            <a:off x="3081285" y="564020"/>
            <a:ext cx="6554787" cy="2171700"/>
          </a:xfrm>
          <a:prstGeom prst="rect">
            <a:avLst/>
          </a:prstGeom>
          <a:noFill/>
          <a:ln w="9525">
            <a:noFill/>
            <a:miter lim="800000"/>
            <a:headEnd/>
            <a:tailEnd/>
          </a:ln>
          <a:effectLst/>
        </p:spPr>
      </p:pic>
    </p:spTree>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6"/>
            <a:ext cx="12192000" cy="2138363"/>
          </a:xfrm>
        </p:spPr>
        <p:txBody>
          <a:bodyPr/>
          <a:lstStyle/>
          <a:p>
            <a:r>
              <a:rPr lang="en-US" dirty="0"/>
              <a:t>1. GRACE Provides a </a:t>
            </a:r>
            <a:br>
              <a:rPr lang="en-US" dirty="0"/>
            </a:br>
            <a:r>
              <a:rPr lang="en-US" dirty="0">
                <a:effectLst>
                  <a:glow rad="127000">
                    <a:srgbClr val="FF0000">
                      <a:alpha val="0"/>
                    </a:srgbClr>
                  </a:glow>
                  <a:outerShdw blurRad="38100" dist="38100" dir="2700000" algn="tl">
                    <a:srgbClr val="000000">
                      <a:alpha val="43137"/>
                    </a:srgbClr>
                  </a:outerShdw>
                </a:effectLst>
              </a:rPr>
              <a:t>Church </a:t>
            </a:r>
            <a:r>
              <a:rPr lang="en-US" u="sng" dirty="0">
                <a:effectLst>
                  <a:glow rad="127000">
                    <a:srgbClr val="FF0000"/>
                  </a:glow>
                  <a:outerShdw blurRad="38100" dist="38100" dir="2700000" algn="tl">
                    <a:srgbClr val="000000">
                      <a:alpha val="43137"/>
                    </a:srgbClr>
                  </a:outerShdw>
                </a:effectLst>
              </a:rPr>
              <a:t>Famil</a:t>
            </a:r>
            <a:r>
              <a:rPr lang="en-US" dirty="0">
                <a:effectLst>
                  <a:glow rad="127000">
                    <a:srgbClr val="FF0000"/>
                  </a:glow>
                  <a:outerShdw blurRad="38100" dist="38100" dir="2700000" algn="tl">
                    <a:srgbClr val="000000">
                      <a:alpha val="43137"/>
                    </a:srgbClr>
                  </a:outerShdw>
                </a:effectLst>
              </a:rPr>
              <a:t>y </a:t>
            </a:r>
            <a:r>
              <a:rPr lang="en-US" sz="3200" dirty="0"/>
              <a:t>2:1-6</a:t>
            </a:r>
            <a:endParaRPr lang="en-US" sz="3200" u="sng" dirty="0"/>
          </a:p>
        </p:txBody>
      </p:sp>
    </p:spTree>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“Grace,” what is it? </a:t>
            </a:r>
          </a:p>
        </p:txBody>
      </p:sp>
      <p:sp>
        <p:nvSpPr>
          <p:cNvPr id="7" name="Content Placeholder 6"/>
          <p:cNvSpPr>
            <a:spLocks noGrp="1"/>
          </p:cNvSpPr>
          <p:nvPr>
            <p:ph sz="half" idx="1"/>
          </p:nvPr>
        </p:nvSpPr>
        <p:spPr/>
        <p:txBody>
          <a:bodyPr/>
          <a:lstStyle/>
          <a:p>
            <a:endParaRPr lang="en-US"/>
          </a:p>
        </p:txBody>
      </p:sp>
    </p:spTree>
    <p:extLst>
      <p:ext uri="{BB962C8B-B14F-4D97-AF65-F5344CB8AC3E}">
        <p14:creationId xmlns:p14="http://schemas.microsoft.com/office/powerpoint/2010/main" val="478964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b="9041"/>
          <a:stretch>
            <a:fillRect/>
          </a:stretch>
        </p:blipFill>
        <p:spPr bwMode="auto">
          <a:xfrm>
            <a:off x="0" y="1682750"/>
            <a:ext cx="12192000" cy="51752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Fake</a:t>
            </a:r>
            <a:r>
              <a:rPr lang="en-US" dirty="0"/>
              <a:t> Church Family </a:t>
            </a:r>
            <a:r>
              <a:rPr lang="en-US" sz="3200" dirty="0"/>
              <a:t>2:4-6</a:t>
            </a:r>
            <a:endParaRPr lang="en-US" sz="3200" u="sng" dirty="0"/>
          </a:p>
        </p:txBody>
      </p:sp>
      <p:sp>
        <p:nvSpPr>
          <p:cNvPr id="9" name="Content Placeholder 8"/>
          <p:cNvSpPr>
            <a:spLocks noGrp="1"/>
          </p:cNvSpPr>
          <p:nvPr>
            <p:ph idx="1"/>
          </p:nvPr>
        </p:nvSpPr>
        <p:spPr>
          <a:xfrm>
            <a:off x="609600" y="1600202"/>
            <a:ext cx="10477500" cy="4525963"/>
          </a:xfrm>
        </p:spPr>
        <p:txBody>
          <a:bodyPr/>
          <a:lstStyle/>
          <a:p>
            <a:r>
              <a:rPr lang="en-US" baseline="30000" dirty="0"/>
              <a:t>4</a:t>
            </a:r>
            <a:r>
              <a:rPr lang="en-US" dirty="0"/>
              <a:t> </a:t>
            </a:r>
            <a:r>
              <a:rPr lang="en-US" i="1" dirty="0"/>
              <a:t>This matter arose </a:t>
            </a:r>
            <a:r>
              <a:rPr lang="en-US" dirty="0"/>
              <a:t>because some </a:t>
            </a:r>
            <a:r>
              <a:rPr lang="en-US" dirty="0">
                <a:effectLst>
                  <a:glow rad="127000">
                    <a:srgbClr val="FF0000"/>
                  </a:glow>
                  <a:outerShdw blurRad="38100" dist="38100" dir="2700000" algn="tl">
                    <a:srgbClr val="000000">
                      <a:alpha val="43137"/>
                    </a:srgbClr>
                  </a:outerShdw>
                </a:effectLst>
              </a:rPr>
              <a:t>false</a:t>
            </a:r>
            <a:r>
              <a:rPr lang="en-US" dirty="0"/>
              <a:t> </a:t>
            </a:r>
            <a:r>
              <a:rPr lang="en-US" dirty="0">
                <a:effectLst>
                  <a:glow rad="127000">
                    <a:srgbClr val="FF0000"/>
                  </a:glow>
                  <a:outerShdw blurRad="38100" dist="38100" dir="2700000" algn="tl">
                    <a:srgbClr val="000000">
                      <a:alpha val="43137"/>
                    </a:srgbClr>
                  </a:outerShdw>
                </a:effectLst>
              </a:rPr>
              <a:t>brothers </a:t>
            </a:r>
            <a:r>
              <a:rPr lang="en-US" dirty="0"/>
              <a:t>had infiltrated our ranks </a:t>
            </a:r>
          </a:p>
          <a:p>
            <a:endParaRPr lang="en-US" dirty="0"/>
          </a:p>
          <a:p>
            <a:pPr algn="ctr"/>
            <a:br>
              <a:rPr lang="en-US" dirty="0"/>
            </a:br>
            <a:br>
              <a:rPr lang="en-US" dirty="0"/>
            </a:br>
            <a:br>
              <a:rPr lang="en-US" dirty="0"/>
            </a:br>
            <a:br>
              <a:rPr lang="en-US" dirty="0"/>
            </a:br>
            <a:endParaRPr lang="en-US" dirty="0"/>
          </a:p>
        </p:txBody>
      </p:sp>
    </p:spTree>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b="9041"/>
          <a:stretch>
            <a:fillRect/>
          </a:stretch>
        </p:blipFill>
        <p:spPr bwMode="auto">
          <a:xfrm>
            <a:off x="0" y="1682750"/>
            <a:ext cx="12192000" cy="5175250"/>
          </a:xfrm>
          <a:prstGeom prst="rect">
            <a:avLst/>
          </a:prstGeom>
          <a:noFill/>
          <a:ln w="9525">
            <a:noFill/>
            <a:miter lim="800000"/>
            <a:headEnd/>
            <a:tailEnd/>
          </a:ln>
          <a:effectLst/>
        </p:spPr>
      </p:pic>
      <p:sp>
        <p:nvSpPr>
          <p:cNvPr id="10" name="Rectangle 9"/>
          <p:cNvSpPr/>
          <p:nvPr/>
        </p:nvSpPr>
        <p:spPr>
          <a:xfrm>
            <a:off x="2228850" y="5524500"/>
            <a:ext cx="7677150" cy="1485900"/>
          </a:xfrm>
          <a:prstGeom prst="rect">
            <a:avLst/>
          </a:prstGeom>
          <a:solidFill>
            <a:schemeClr val="tx2"/>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Fake</a:t>
            </a:r>
            <a:r>
              <a:rPr lang="en-US" dirty="0"/>
              <a:t> Church Family </a:t>
            </a:r>
            <a:r>
              <a:rPr lang="en-US" sz="3200" dirty="0"/>
              <a:t>2:4-6</a:t>
            </a:r>
            <a:endParaRPr lang="en-US" sz="3200" u="sng" dirty="0"/>
          </a:p>
        </p:txBody>
      </p:sp>
      <p:sp>
        <p:nvSpPr>
          <p:cNvPr id="9" name="Content Placeholder 8"/>
          <p:cNvSpPr>
            <a:spLocks noGrp="1"/>
          </p:cNvSpPr>
          <p:nvPr>
            <p:ph idx="1"/>
          </p:nvPr>
        </p:nvSpPr>
        <p:spPr>
          <a:xfrm>
            <a:off x="609600" y="1600202"/>
            <a:ext cx="10477500" cy="4525963"/>
          </a:xfrm>
        </p:spPr>
        <p:txBody>
          <a:bodyPr/>
          <a:lstStyle/>
          <a:p>
            <a:r>
              <a:rPr lang="en-US" baseline="30000" dirty="0"/>
              <a:t>4</a:t>
            </a:r>
            <a:r>
              <a:rPr lang="en-US" dirty="0"/>
              <a:t> </a:t>
            </a:r>
            <a:r>
              <a:rPr lang="en-US" i="1" dirty="0"/>
              <a:t>This matter arose </a:t>
            </a:r>
            <a:r>
              <a:rPr lang="en-US" dirty="0"/>
              <a:t>because some </a:t>
            </a:r>
            <a:r>
              <a:rPr lang="en-US" dirty="0">
                <a:effectLst>
                  <a:glow rad="127000">
                    <a:srgbClr val="FF0000"/>
                  </a:glow>
                  <a:outerShdw blurRad="38100" dist="38100" dir="2700000" algn="tl">
                    <a:srgbClr val="000000">
                      <a:alpha val="43137"/>
                    </a:srgbClr>
                  </a:outerShdw>
                </a:effectLst>
              </a:rPr>
              <a:t>false</a:t>
            </a:r>
            <a:r>
              <a:rPr lang="en-US" dirty="0"/>
              <a:t> </a:t>
            </a:r>
            <a:r>
              <a:rPr lang="en-US" dirty="0">
                <a:effectLst>
                  <a:glow rad="127000">
                    <a:srgbClr val="FF0000"/>
                  </a:glow>
                  <a:outerShdw blurRad="38100" dist="38100" dir="2700000" algn="tl">
                    <a:srgbClr val="000000">
                      <a:alpha val="43137"/>
                    </a:srgbClr>
                  </a:outerShdw>
                </a:effectLst>
              </a:rPr>
              <a:t>brothers </a:t>
            </a:r>
            <a:r>
              <a:rPr lang="en-US" dirty="0"/>
              <a:t>had infiltrated our ranks </a:t>
            </a:r>
          </a:p>
          <a:p>
            <a:endParaRPr lang="en-US" dirty="0"/>
          </a:p>
          <a:p>
            <a:pPr algn="ctr"/>
            <a:br>
              <a:rPr lang="en-US" dirty="0"/>
            </a:br>
            <a:br>
              <a:rPr lang="en-US" dirty="0"/>
            </a:br>
            <a:br>
              <a:rPr lang="en-US" dirty="0"/>
            </a:br>
            <a:br>
              <a:rPr lang="en-US" dirty="0"/>
            </a:br>
            <a:endParaRPr lang="en-US" dirty="0"/>
          </a:p>
        </p:txBody>
      </p:sp>
      <p:sp>
        <p:nvSpPr>
          <p:cNvPr id="11" name="Content Placeholder 8"/>
          <p:cNvSpPr txBox="1">
            <a:spLocks/>
          </p:cNvSpPr>
          <p:nvPr/>
        </p:nvSpPr>
        <p:spPr>
          <a:xfrm>
            <a:off x="1524000" y="5619750"/>
            <a:ext cx="9144000" cy="1771650"/>
          </a:xfrm>
          <a:prstGeom prst="rect">
            <a:avLst/>
          </a:prstGeom>
        </p:spPr>
        <p:txBody>
          <a:bodyPr vert="horz" lIns="91438" tIns="45719" rIns="91438" bIns="45719" rtlCol="0">
            <a:normAutofit/>
          </a:bodyPr>
          <a:lstStyle/>
          <a:p>
            <a:pPr algn="ctr">
              <a:spcBef>
                <a:spcPct val="20000"/>
              </a:spcBef>
              <a:defRPr/>
            </a:pPr>
            <a:r>
              <a:rPr lang="en-US" sz="3600" b="1" dirty="0">
                <a:solidFill>
                  <a:schemeClr val="bg1"/>
                </a:solidFill>
                <a:effectLst>
                  <a:outerShdw blurRad="38100" dist="38100" dir="2700000" algn="tl">
                    <a:srgbClr val="000000">
                      <a:alpha val="43137"/>
                    </a:srgbClr>
                  </a:outerShdw>
                </a:effectLst>
                <a:latin typeface="Arial Narrow" pitchFamily="34" charset="0"/>
              </a:rPr>
              <a:t>The expression “false brothers” implies </a:t>
            </a:r>
            <a:br>
              <a:rPr lang="en-US" sz="3600" b="1" dirty="0">
                <a:solidFill>
                  <a:schemeClr val="bg1"/>
                </a:solidFill>
                <a:effectLst>
                  <a:outerShdw blurRad="38100" dist="38100" dir="2700000" algn="tl">
                    <a:srgbClr val="000000">
                      <a:alpha val="43137"/>
                    </a:srgbClr>
                  </a:outerShdw>
                </a:effectLst>
                <a:latin typeface="Arial Narrow" pitchFamily="34" charset="0"/>
              </a:rPr>
            </a:br>
            <a:r>
              <a:rPr lang="en-US" sz="3600" b="1" dirty="0">
                <a:solidFill>
                  <a:schemeClr val="bg1"/>
                </a:solidFill>
                <a:effectLst>
                  <a:outerShdw blurRad="38100" dist="38100" dir="2700000" algn="tl">
                    <a:srgbClr val="000000">
                      <a:alpha val="43137"/>
                    </a:srgbClr>
                  </a:outerShdw>
                </a:effectLst>
                <a:latin typeface="Arial Narrow" pitchFamily="34" charset="0"/>
              </a:rPr>
              <a:t>that there are TRUE, REAL BROTHERS</a:t>
            </a:r>
          </a:p>
        </p:txBody>
      </p:sp>
    </p:spTree>
    <p:extLst>
      <p:ext uri="{BB962C8B-B14F-4D97-AF65-F5344CB8AC3E}">
        <p14:creationId xmlns:p14="http://schemas.microsoft.com/office/powerpoint/2010/main" val="3612117454"/>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b="9041"/>
          <a:stretch>
            <a:fillRect/>
          </a:stretch>
        </p:blipFill>
        <p:spPr bwMode="auto">
          <a:xfrm>
            <a:off x="0" y="1682750"/>
            <a:ext cx="12192000" cy="5175250"/>
          </a:xfrm>
          <a:prstGeom prst="rect">
            <a:avLst/>
          </a:prstGeom>
          <a:noFill/>
          <a:ln w="9525">
            <a:noFill/>
            <a:miter lim="800000"/>
            <a:headEnd/>
            <a:tailEnd/>
          </a:ln>
          <a:effectLst/>
        </p:spPr>
      </p:pic>
      <p:sp>
        <p:nvSpPr>
          <p:cNvPr id="10" name="Rectangle 9"/>
          <p:cNvSpPr/>
          <p:nvPr/>
        </p:nvSpPr>
        <p:spPr>
          <a:xfrm>
            <a:off x="2228850" y="5524500"/>
            <a:ext cx="7677150" cy="1485900"/>
          </a:xfrm>
          <a:prstGeom prst="rect">
            <a:avLst/>
          </a:prstGeom>
          <a:solidFill>
            <a:schemeClr val="tx2"/>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Fake</a:t>
            </a:r>
            <a:r>
              <a:rPr lang="en-US" dirty="0"/>
              <a:t> Church Family </a:t>
            </a:r>
            <a:r>
              <a:rPr lang="en-US" sz="3200" dirty="0"/>
              <a:t>2:4-6</a:t>
            </a:r>
            <a:endParaRPr lang="en-US" sz="3200" u="sng" dirty="0"/>
          </a:p>
        </p:txBody>
      </p:sp>
      <p:sp>
        <p:nvSpPr>
          <p:cNvPr id="9" name="Content Placeholder 8"/>
          <p:cNvSpPr>
            <a:spLocks noGrp="1"/>
          </p:cNvSpPr>
          <p:nvPr>
            <p:ph idx="1"/>
          </p:nvPr>
        </p:nvSpPr>
        <p:spPr>
          <a:xfrm>
            <a:off x="609600" y="1600202"/>
            <a:ext cx="10477500" cy="4525963"/>
          </a:xfrm>
        </p:spPr>
        <p:txBody>
          <a:bodyPr/>
          <a:lstStyle/>
          <a:p>
            <a:r>
              <a:rPr lang="en-US" baseline="30000" dirty="0"/>
              <a:t>4</a:t>
            </a:r>
            <a:r>
              <a:rPr lang="en-US" dirty="0"/>
              <a:t> </a:t>
            </a:r>
            <a:r>
              <a:rPr lang="en-US" i="1" dirty="0"/>
              <a:t>This matter arose </a:t>
            </a:r>
            <a:r>
              <a:rPr lang="en-US" dirty="0"/>
              <a:t>because some </a:t>
            </a:r>
            <a:r>
              <a:rPr lang="en-US" dirty="0">
                <a:effectLst>
                  <a:glow rad="127000">
                    <a:srgbClr val="FF0000"/>
                  </a:glow>
                  <a:outerShdw blurRad="38100" dist="38100" dir="2700000" algn="tl">
                    <a:srgbClr val="000000">
                      <a:alpha val="43137"/>
                    </a:srgbClr>
                  </a:outerShdw>
                </a:effectLst>
              </a:rPr>
              <a:t>false</a:t>
            </a:r>
            <a:r>
              <a:rPr lang="en-US" dirty="0"/>
              <a:t> </a:t>
            </a:r>
            <a:r>
              <a:rPr lang="en-US" dirty="0">
                <a:effectLst>
                  <a:glow rad="127000">
                    <a:srgbClr val="FF0000"/>
                  </a:glow>
                  <a:outerShdw blurRad="38100" dist="38100" dir="2700000" algn="tl">
                    <a:srgbClr val="000000">
                      <a:alpha val="43137"/>
                    </a:srgbClr>
                  </a:outerShdw>
                </a:effectLst>
              </a:rPr>
              <a:t>brothers </a:t>
            </a:r>
            <a:r>
              <a:rPr lang="en-US" dirty="0"/>
              <a:t>had infiltrated our ranks </a:t>
            </a:r>
          </a:p>
          <a:p>
            <a:endParaRPr lang="en-US" dirty="0"/>
          </a:p>
          <a:p>
            <a:pPr algn="ctr"/>
            <a:br>
              <a:rPr lang="en-US" dirty="0"/>
            </a:br>
            <a:br>
              <a:rPr lang="en-US" dirty="0"/>
            </a:br>
            <a:br>
              <a:rPr lang="en-US" dirty="0"/>
            </a:br>
            <a:br>
              <a:rPr lang="en-US" dirty="0"/>
            </a:br>
            <a:endParaRPr lang="en-US" dirty="0"/>
          </a:p>
        </p:txBody>
      </p:sp>
      <p:grpSp>
        <p:nvGrpSpPr>
          <p:cNvPr id="7" name="Group 6"/>
          <p:cNvGrpSpPr/>
          <p:nvPr/>
        </p:nvGrpSpPr>
        <p:grpSpPr>
          <a:xfrm>
            <a:off x="1895475" y="2346325"/>
            <a:ext cx="8401050" cy="3448050"/>
            <a:chOff x="371475" y="2346325"/>
            <a:chExt cx="8401050" cy="3448050"/>
          </a:xfrm>
        </p:grpSpPr>
        <p:sp>
          <p:nvSpPr>
            <p:cNvPr id="5" name="Explosion 2 4"/>
            <p:cNvSpPr/>
            <p:nvPr/>
          </p:nvSpPr>
          <p:spPr>
            <a:xfrm>
              <a:off x="371475" y="2346325"/>
              <a:ext cx="8401050" cy="3448050"/>
            </a:xfrm>
            <a:prstGeom prst="irregularSeal2">
              <a:avLst/>
            </a:prstGeom>
            <a:solidFill>
              <a:srgbClr val="FFFF00">
                <a:alpha val="6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20963864">
              <a:off x="1581150" y="3409950"/>
              <a:ext cx="5181600" cy="1323439"/>
            </a:xfrm>
            <a:prstGeom prst="rect">
              <a:avLst/>
            </a:prstGeom>
            <a:noFill/>
          </p:spPr>
          <p:txBody>
            <a:bodyPr wrap="square" rtlCol="0">
              <a:spAutoFit/>
            </a:bodyPr>
            <a:lstStyle/>
            <a:p>
              <a:pPr algn="ctr"/>
              <a:r>
                <a:rPr lang="en-US" sz="4000" b="1" dirty="0"/>
                <a:t>Let’s talk about the </a:t>
              </a:r>
              <a:br>
                <a:rPr lang="en-US" sz="4000" b="1" dirty="0"/>
              </a:br>
              <a:r>
                <a:rPr lang="en-US" sz="4000" b="1" dirty="0"/>
                <a:t> FALSE BROTHERS first!</a:t>
              </a:r>
            </a:p>
          </p:txBody>
        </p:sp>
      </p:grpSp>
      <p:sp>
        <p:nvSpPr>
          <p:cNvPr id="11" name="Content Placeholder 8"/>
          <p:cNvSpPr txBox="1">
            <a:spLocks/>
          </p:cNvSpPr>
          <p:nvPr/>
        </p:nvSpPr>
        <p:spPr>
          <a:xfrm>
            <a:off x="1524000" y="5619750"/>
            <a:ext cx="9144000" cy="1771650"/>
          </a:xfrm>
          <a:prstGeom prst="rect">
            <a:avLst/>
          </a:prstGeom>
        </p:spPr>
        <p:txBody>
          <a:bodyPr vert="horz" lIns="91438" tIns="45719" rIns="91438" bIns="45719" rtlCol="0">
            <a:normAutofit/>
          </a:bodyPr>
          <a:lstStyle/>
          <a:p>
            <a:pPr algn="ctr">
              <a:spcBef>
                <a:spcPct val="20000"/>
              </a:spcBef>
              <a:defRPr/>
            </a:pPr>
            <a:r>
              <a:rPr lang="en-US" sz="3600" b="1" dirty="0">
                <a:solidFill>
                  <a:schemeClr val="bg1"/>
                </a:solidFill>
                <a:effectLst>
                  <a:outerShdw blurRad="38100" dist="38100" dir="2700000" algn="tl">
                    <a:srgbClr val="000000">
                      <a:alpha val="43137"/>
                    </a:srgbClr>
                  </a:outerShdw>
                </a:effectLst>
                <a:latin typeface="Arial Narrow" pitchFamily="34" charset="0"/>
              </a:rPr>
              <a:t>The expression “false brothers” implies </a:t>
            </a:r>
            <a:br>
              <a:rPr lang="en-US" sz="3600" b="1" dirty="0">
                <a:solidFill>
                  <a:schemeClr val="bg1"/>
                </a:solidFill>
                <a:effectLst>
                  <a:outerShdw blurRad="38100" dist="38100" dir="2700000" algn="tl">
                    <a:srgbClr val="000000">
                      <a:alpha val="43137"/>
                    </a:srgbClr>
                  </a:outerShdw>
                </a:effectLst>
                <a:latin typeface="Arial Narrow" pitchFamily="34" charset="0"/>
              </a:rPr>
            </a:br>
            <a:r>
              <a:rPr lang="en-US" sz="3600" b="1" dirty="0">
                <a:solidFill>
                  <a:schemeClr val="bg1"/>
                </a:solidFill>
                <a:effectLst>
                  <a:outerShdw blurRad="38100" dist="38100" dir="2700000" algn="tl">
                    <a:srgbClr val="000000">
                      <a:alpha val="43137"/>
                    </a:srgbClr>
                  </a:outerShdw>
                </a:effectLst>
                <a:latin typeface="Arial Narrow" pitchFamily="34" charset="0"/>
              </a:rPr>
              <a:t>that there are TRUE, REAL BROTHERS</a:t>
            </a:r>
          </a:p>
        </p:txBody>
      </p:sp>
    </p:spTree>
    <p:extLst>
      <p:ext uri="{BB962C8B-B14F-4D97-AF65-F5344CB8AC3E}">
        <p14:creationId xmlns:p14="http://schemas.microsoft.com/office/powerpoint/2010/main" val="1427138465"/>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9137650" y="1790700"/>
            <a:ext cx="3054350" cy="50673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a:t>Fake</a:t>
            </a:r>
            <a:r>
              <a:rPr lang="en-US" dirty="0"/>
              <a:t> Church Family </a:t>
            </a:r>
            <a:r>
              <a:rPr lang="en-US" sz="3200" dirty="0"/>
              <a:t>2:4-6</a:t>
            </a:r>
            <a:endParaRPr lang="en-US" sz="3200" u="sng" dirty="0"/>
          </a:p>
        </p:txBody>
      </p:sp>
      <p:sp>
        <p:nvSpPr>
          <p:cNvPr id="9" name="Content Placeholder 8"/>
          <p:cNvSpPr>
            <a:spLocks noGrp="1"/>
          </p:cNvSpPr>
          <p:nvPr>
            <p:ph idx="1"/>
          </p:nvPr>
        </p:nvSpPr>
        <p:spPr>
          <a:xfrm>
            <a:off x="609600" y="1600202"/>
            <a:ext cx="6457627" cy="4525963"/>
          </a:xfrm>
        </p:spPr>
        <p:txBody>
          <a:bodyPr/>
          <a:lstStyle/>
          <a:p>
            <a:r>
              <a:rPr lang="en-US" baseline="30000" dirty="0"/>
              <a:t>4</a:t>
            </a:r>
            <a:r>
              <a:rPr lang="en-US" dirty="0"/>
              <a:t> </a:t>
            </a:r>
            <a:r>
              <a:rPr lang="en-US" i="1" dirty="0"/>
              <a:t>This matter arose </a:t>
            </a:r>
            <a:r>
              <a:rPr lang="en-US" dirty="0"/>
              <a:t>because some </a:t>
            </a:r>
            <a:r>
              <a:rPr lang="en-US" dirty="0">
                <a:effectLst>
                  <a:glow rad="127000">
                    <a:srgbClr val="FF0000"/>
                  </a:glow>
                  <a:outerShdw blurRad="38100" dist="38100" dir="2700000" algn="tl">
                    <a:srgbClr val="000000">
                      <a:alpha val="43137"/>
                    </a:srgbClr>
                  </a:outerShdw>
                </a:effectLst>
              </a:rPr>
              <a:t>false brothers </a:t>
            </a:r>
            <a:r>
              <a:rPr lang="en-US" dirty="0"/>
              <a:t>had infiltrated our ranks to spy on the freedom we have in Christ Jesus and to make us slaves.</a:t>
            </a:r>
          </a:p>
          <a:p>
            <a:r>
              <a:rPr lang="en-US" dirty="0"/>
              <a:t> </a:t>
            </a:r>
          </a:p>
        </p:txBody>
      </p:sp>
    </p:spTree>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8555" y="2731477"/>
            <a:ext cx="2473568" cy="855785"/>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Fake Church Family INFILTRATE</a:t>
            </a:r>
            <a:endParaRPr lang="en-US" sz="3200" dirty="0"/>
          </a:p>
        </p:txBody>
      </p:sp>
      <p:sp>
        <p:nvSpPr>
          <p:cNvPr id="9" name="Content Placeholder 8"/>
          <p:cNvSpPr>
            <a:spLocks noGrp="1"/>
          </p:cNvSpPr>
          <p:nvPr>
            <p:ph idx="1"/>
          </p:nvPr>
        </p:nvSpPr>
        <p:spPr>
          <a:xfrm>
            <a:off x="609600" y="1600202"/>
            <a:ext cx="6610350" cy="4525963"/>
          </a:xfrm>
        </p:spPr>
        <p:txBody>
          <a:bodyPr/>
          <a:lstStyle/>
          <a:p>
            <a:r>
              <a:rPr lang="en-US" baseline="30000" dirty="0"/>
              <a:t>4</a:t>
            </a:r>
            <a:r>
              <a:rPr lang="en-US" dirty="0"/>
              <a:t> </a:t>
            </a:r>
            <a:r>
              <a:rPr lang="en-US" i="1" dirty="0"/>
              <a:t>This matter arose </a:t>
            </a:r>
            <a:r>
              <a:rPr lang="en-US" dirty="0"/>
              <a:t>because some false brothers had </a:t>
            </a:r>
            <a:r>
              <a:rPr lang="en-US" dirty="0">
                <a:effectLst>
                  <a:glow rad="127000">
                    <a:srgbClr val="FF0000"/>
                  </a:glow>
                  <a:outerShdw blurRad="38100" dist="38100" dir="2700000" algn="tl">
                    <a:srgbClr val="000000">
                      <a:alpha val="43137"/>
                    </a:srgbClr>
                  </a:outerShdw>
                </a:effectLst>
              </a:rPr>
              <a:t>infiltrated</a:t>
            </a:r>
            <a:r>
              <a:rPr lang="en-US" dirty="0"/>
              <a:t> </a:t>
            </a:r>
            <a:r>
              <a:rPr lang="en-US" dirty="0">
                <a:effectLst>
                  <a:glow rad="127000">
                    <a:srgbClr val="FF0000"/>
                  </a:glow>
                  <a:outerShdw blurRad="38100" dist="38100" dir="2700000" algn="tl">
                    <a:srgbClr val="000000">
                      <a:alpha val="43137"/>
                    </a:srgbClr>
                  </a:outerShdw>
                </a:effectLst>
              </a:rPr>
              <a:t>our ranks </a:t>
            </a:r>
            <a:r>
              <a:rPr lang="en-US" dirty="0"/>
              <a:t>to spy on the freedom we have in Christ Jesus and to make us slaves.</a:t>
            </a:r>
          </a:p>
          <a:p>
            <a:r>
              <a:rPr lang="en-US" dirty="0"/>
              <a:t> </a:t>
            </a:r>
          </a:p>
        </p:txBody>
      </p:sp>
      <p:pic>
        <p:nvPicPr>
          <p:cNvPr id="5122" name="Picture 2"/>
          <p:cNvPicPr>
            <a:picLocks noChangeAspect="1" noChangeArrowheads="1"/>
          </p:cNvPicPr>
          <p:nvPr/>
        </p:nvPicPr>
        <p:blipFill>
          <a:blip r:embed="rId2" cstate="print"/>
          <a:srcRect/>
          <a:stretch>
            <a:fillRect/>
          </a:stretch>
        </p:blipFill>
        <p:spPr bwMode="auto">
          <a:xfrm>
            <a:off x="7432676" y="1965325"/>
            <a:ext cx="4016375" cy="4016375"/>
          </a:xfrm>
          <a:prstGeom prst="rect">
            <a:avLst/>
          </a:prstGeom>
          <a:noFill/>
          <a:ln w="9525">
            <a:noFill/>
            <a:miter lim="800000"/>
            <a:headEnd/>
            <a:tailEnd/>
          </a:ln>
          <a:effectLst/>
        </p:spPr>
      </p:pic>
    </p:spTree>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66522" y="2778370"/>
            <a:ext cx="974035" cy="855785"/>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cstate="print"/>
          <a:srcRect/>
          <a:stretch>
            <a:fillRect/>
          </a:stretch>
        </p:blipFill>
        <p:spPr bwMode="auto">
          <a:xfrm>
            <a:off x="7410450" y="274778"/>
            <a:ext cx="4781550" cy="658322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Fake Church Family SPY</a:t>
            </a:r>
            <a:endParaRPr lang="en-US" sz="3200" dirty="0"/>
          </a:p>
        </p:txBody>
      </p:sp>
      <p:sp>
        <p:nvSpPr>
          <p:cNvPr id="9" name="Content Placeholder 8"/>
          <p:cNvSpPr>
            <a:spLocks noGrp="1"/>
          </p:cNvSpPr>
          <p:nvPr>
            <p:ph idx="1"/>
          </p:nvPr>
        </p:nvSpPr>
        <p:spPr>
          <a:xfrm>
            <a:off x="609600" y="1600202"/>
            <a:ext cx="6907078" cy="4525963"/>
          </a:xfrm>
        </p:spPr>
        <p:txBody>
          <a:bodyPr/>
          <a:lstStyle/>
          <a:p>
            <a:r>
              <a:rPr lang="en-US" baseline="30000" dirty="0"/>
              <a:t>4</a:t>
            </a:r>
            <a:r>
              <a:rPr lang="en-US" dirty="0"/>
              <a:t> </a:t>
            </a:r>
            <a:r>
              <a:rPr lang="en-US" i="1" dirty="0"/>
              <a:t>This matter arose </a:t>
            </a:r>
            <a:r>
              <a:rPr lang="en-US" dirty="0"/>
              <a:t>because some false brothers had infiltrated our ranks </a:t>
            </a:r>
            <a:r>
              <a:rPr lang="en-US" dirty="0">
                <a:effectLst>
                  <a:glow rad="127000">
                    <a:srgbClr val="FF0000"/>
                  </a:glow>
                  <a:outerShdw blurRad="38100" dist="38100" dir="2700000" algn="tl">
                    <a:srgbClr val="000000">
                      <a:alpha val="43137"/>
                    </a:srgbClr>
                  </a:outerShdw>
                </a:effectLst>
              </a:rPr>
              <a:t>to spy on the freedom we have in Christ Jesus</a:t>
            </a:r>
            <a:r>
              <a:rPr lang="en-US" dirty="0"/>
              <a:t> and to make us slaves.</a:t>
            </a:r>
          </a:p>
          <a:p>
            <a:r>
              <a:rPr lang="en-US" dirty="0"/>
              <a:t> </a:t>
            </a:r>
          </a:p>
        </p:txBody>
      </p:sp>
    </p:spTree>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40216" y="3990433"/>
            <a:ext cx="1840522" cy="855785"/>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3" cstate="print"/>
          <a:srcRect r="35401"/>
          <a:stretch>
            <a:fillRect/>
          </a:stretch>
        </p:blipFill>
        <p:spPr bwMode="auto">
          <a:xfrm>
            <a:off x="6754720" y="1638300"/>
            <a:ext cx="5437280" cy="52197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Fake Church Family ENSLAVE</a:t>
            </a:r>
            <a:endParaRPr lang="en-US" sz="3200" dirty="0"/>
          </a:p>
        </p:txBody>
      </p:sp>
      <p:sp>
        <p:nvSpPr>
          <p:cNvPr id="9" name="Content Placeholder 8"/>
          <p:cNvSpPr>
            <a:spLocks noGrp="1"/>
          </p:cNvSpPr>
          <p:nvPr>
            <p:ph idx="1"/>
          </p:nvPr>
        </p:nvSpPr>
        <p:spPr>
          <a:xfrm>
            <a:off x="609600" y="1600202"/>
            <a:ext cx="6877050" cy="4525963"/>
          </a:xfrm>
        </p:spPr>
        <p:txBody>
          <a:bodyPr/>
          <a:lstStyle/>
          <a:p>
            <a:r>
              <a:rPr lang="en-US" baseline="30000" dirty="0"/>
              <a:t>4</a:t>
            </a:r>
            <a:r>
              <a:rPr lang="en-US" dirty="0"/>
              <a:t> </a:t>
            </a:r>
            <a:r>
              <a:rPr lang="en-US" i="1" dirty="0"/>
              <a:t>This matter arose </a:t>
            </a:r>
            <a:r>
              <a:rPr lang="en-US" dirty="0"/>
              <a:t>because some false brothers had infiltrated our ranks to spy on the freedom we have in Christ Jesus and </a:t>
            </a:r>
            <a:r>
              <a:rPr lang="en-US" dirty="0">
                <a:effectLst>
                  <a:glow rad="127000">
                    <a:srgbClr val="FF0000"/>
                  </a:glow>
                  <a:outerShdw blurRad="38100" dist="38100" dir="2700000" algn="tl">
                    <a:srgbClr val="000000">
                      <a:alpha val="43137"/>
                    </a:srgbClr>
                  </a:outerShdw>
                </a:effectLst>
              </a:rPr>
              <a:t>to make us slaves.</a:t>
            </a:r>
          </a:p>
          <a:p>
            <a:r>
              <a:rPr lang="en-US" dirty="0"/>
              <a:t> </a:t>
            </a:r>
          </a:p>
        </p:txBody>
      </p:sp>
    </p:spTree>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63662" y="2161633"/>
            <a:ext cx="1348153" cy="855785"/>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243755" y="2813538"/>
            <a:ext cx="1805353" cy="855785"/>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p:cNvPicPr>
            <a:picLocks noChangeAspect="1" noChangeArrowheads="1"/>
          </p:cNvPicPr>
          <p:nvPr/>
        </p:nvPicPr>
        <p:blipFill>
          <a:blip r:embed="rId3" cstate="print"/>
          <a:srcRect r="24716"/>
          <a:stretch>
            <a:fillRect/>
          </a:stretch>
        </p:blipFill>
        <p:spPr bwMode="auto">
          <a:xfrm>
            <a:off x="5630258" y="1047750"/>
            <a:ext cx="6561742" cy="5810250"/>
          </a:xfrm>
          <a:prstGeom prst="rect">
            <a:avLst/>
          </a:prstGeom>
          <a:noFill/>
          <a:ln w="9525">
            <a:noFill/>
            <a:miter lim="800000"/>
            <a:headEnd/>
            <a:tailEnd/>
          </a:ln>
          <a:effectLst/>
        </p:spPr>
      </p:pic>
      <p:sp>
        <p:nvSpPr>
          <p:cNvPr id="2" name="Title 1"/>
          <p:cNvSpPr>
            <a:spLocks noGrp="1"/>
          </p:cNvSpPr>
          <p:nvPr>
            <p:ph type="title"/>
          </p:nvPr>
        </p:nvSpPr>
        <p:spPr>
          <a:xfrm>
            <a:off x="0" y="274637"/>
            <a:ext cx="12192000" cy="1143000"/>
          </a:xfrm>
        </p:spPr>
        <p:txBody>
          <a:bodyPr/>
          <a:lstStyle/>
          <a:p>
            <a:r>
              <a:rPr lang="en-US" sz="5400" dirty="0"/>
              <a:t>Fake Church Family </a:t>
            </a:r>
            <a:r>
              <a:rPr lang="en-US" dirty="0"/>
              <a:t>TAKE </a:t>
            </a:r>
            <a:endParaRPr lang="en-US" sz="3200" dirty="0"/>
          </a:p>
        </p:txBody>
      </p:sp>
      <p:sp>
        <p:nvSpPr>
          <p:cNvPr id="9" name="Content Placeholder 8"/>
          <p:cNvSpPr>
            <a:spLocks noGrp="1"/>
          </p:cNvSpPr>
          <p:nvPr>
            <p:ph idx="1"/>
          </p:nvPr>
        </p:nvSpPr>
        <p:spPr>
          <a:xfrm>
            <a:off x="609600" y="1600202"/>
            <a:ext cx="6610350" cy="4525963"/>
          </a:xfrm>
        </p:spPr>
        <p:txBody>
          <a:bodyPr/>
          <a:lstStyle/>
          <a:p>
            <a:r>
              <a:rPr lang="en-US" baseline="30000" dirty="0"/>
              <a:t>5</a:t>
            </a:r>
            <a:r>
              <a:rPr lang="en-US" dirty="0"/>
              <a:t> We did not give in to them for a moment, </a:t>
            </a:r>
            <a:r>
              <a:rPr lang="en-US" dirty="0">
                <a:effectLst>
                  <a:glow rad="127000">
                    <a:srgbClr val="FF0000"/>
                  </a:glow>
                  <a:outerShdw blurRad="38100" dist="38100" dir="2700000" algn="tl">
                    <a:srgbClr val="000000">
                      <a:alpha val="43137"/>
                    </a:srgbClr>
                  </a:outerShdw>
                </a:effectLst>
              </a:rPr>
              <a:t>so that the truth of the gospel might remain with you.</a:t>
            </a:r>
          </a:p>
        </p:txBody>
      </p:sp>
    </p:spTree>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48554" y="4056185"/>
            <a:ext cx="1969477" cy="773723"/>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08892" y="4630615"/>
            <a:ext cx="2872154" cy="855785"/>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3" cstate="print"/>
          <a:srcRect r="38457"/>
          <a:stretch>
            <a:fillRect/>
          </a:stretch>
        </p:blipFill>
        <p:spPr bwMode="auto">
          <a:xfrm>
            <a:off x="6153150" y="316896"/>
            <a:ext cx="6038850" cy="6541104"/>
          </a:xfrm>
          <a:prstGeom prst="rect">
            <a:avLst/>
          </a:prstGeom>
          <a:noFill/>
          <a:ln w="9525">
            <a:noFill/>
            <a:miter lim="800000"/>
            <a:headEnd/>
            <a:tailEnd/>
          </a:ln>
          <a:effectLst/>
        </p:spPr>
      </p:pic>
      <p:sp>
        <p:nvSpPr>
          <p:cNvPr id="2" name="Title 1"/>
          <p:cNvSpPr>
            <a:spLocks noGrp="1"/>
          </p:cNvSpPr>
          <p:nvPr>
            <p:ph type="title"/>
          </p:nvPr>
        </p:nvSpPr>
        <p:spPr>
          <a:xfrm>
            <a:off x="609600" y="465137"/>
            <a:ext cx="10972800" cy="1143000"/>
          </a:xfrm>
        </p:spPr>
        <p:txBody>
          <a:bodyPr/>
          <a:lstStyle/>
          <a:p>
            <a:r>
              <a:rPr lang="en-US" dirty="0"/>
              <a:t>Fake Church Family JUDGES</a:t>
            </a:r>
            <a:r>
              <a:rPr lang="en-US" u="sng" dirty="0"/>
              <a:t> </a:t>
            </a:r>
            <a:r>
              <a:rPr lang="en-US" dirty="0"/>
              <a:t> </a:t>
            </a:r>
            <a:br>
              <a:rPr lang="en-US" dirty="0"/>
            </a:br>
            <a:r>
              <a:rPr lang="en-US" dirty="0"/>
              <a:t>on the external appearance</a:t>
            </a:r>
            <a:endParaRPr lang="en-US" sz="3200" u="sng" dirty="0"/>
          </a:p>
        </p:txBody>
      </p:sp>
      <p:sp>
        <p:nvSpPr>
          <p:cNvPr id="9" name="Content Placeholder 8"/>
          <p:cNvSpPr>
            <a:spLocks noGrp="1"/>
          </p:cNvSpPr>
          <p:nvPr>
            <p:ph idx="1"/>
          </p:nvPr>
        </p:nvSpPr>
        <p:spPr>
          <a:xfrm>
            <a:off x="609600" y="2209800"/>
            <a:ext cx="7181850" cy="3916365"/>
          </a:xfrm>
        </p:spPr>
        <p:txBody>
          <a:bodyPr/>
          <a:lstStyle/>
          <a:p>
            <a:pPr>
              <a:defRPr/>
            </a:pPr>
            <a:r>
              <a:rPr lang="en-US" baseline="30000" dirty="0"/>
              <a:t>6</a:t>
            </a:r>
            <a:r>
              <a:rPr lang="en-US" dirty="0"/>
              <a:t> As for those who seemed to be important--whatever they were makes no difference to me; </a:t>
            </a:r>
            <a:r>
              <a:rPr lang="en-US" dirty="0">
                <a:effectLst>
                  <a:glow rad="127000">
                    <a:srgbClr val="FF0000"/>
                  </a:glow>
                  <a:outerShdw blurRad="38100" dist="38100" dir="2700000" algn="tl">
                    <a:srgbClr val="000000">
                      <a:alpha val="43137"/>
                    </a:srgbClr>
                  </a:outerShdw>
                </a:effectLst>
              </a:rPr>
              <a:t>God does not judge by external appearance-</a:t>
            </a:r>
            <a:r>
              <a:rPr lang="en-US" dirty="0"/>
              <a:t>-those men added nothing to my message. </a:t>
            </a:r>
          </a:p>
        </p:txBody>
      </p:sp>
      <p:sp>
        <p:nvSpPr>
          <p:cNvPr id="6" name="Content Placeholder 8"/>
          <p:cNvSpPr txBox="1">
            <a:spLocks/>
          </p:cNvSpPr>
          <p:nvPr/>
        </p:nvSpPr>
        <p:spPr>
          <a:xfrm>
            <a:off x="2000250" y="4343402"/>
            <a:ext cx="8191500" cy="4525963"/>
          </a:xfrm>
          <a:prstGeom prst="rect">
            <a:avLst/>
          </a:prstGeom>
        </p:spPr>
        <p:txBody>
          <a:bodyPr vert="horz" lIns="91438" tIns="45719" rIns="91438" bIns="45719" rtlCol="0">
            <a:normAutofit/>
          </a:bodyPr>
          <a:lstStyle/>
          <a:p>
            <a:pPr marL="342893" indent="-342893">
              <a:lnSpc>
                <a:spcPts val="3800"/>
              </a:lnSpc>
              <a:spcBef>
                <a:spcPct val="20000"/>
              </a:spcBef>
              <a:defRPr/>
            </a:pPr>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spTree>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Real</a:t>
            </a:r>
            <a:r>
              <a:rPr lang="en-US" dirty="0"/>
              <a:t> Church Family  </a:t>
            </a:r>
            <a:r>
              <a:rPr lang="en-US" sz="3200" dirty="0"/>
              <a:t>2:1-3</a:t>
            </a:r>
            <a:endParaRPr lang="en-US" sz="3200" u="sng" dirty="0"/>
          </a:p>
        </p:txBody>
      </p:sp>
      <p:sp>
        <p:nvSpPr>
          <p:cNvPr id="3" name="Content Placeholder 2"/>
          <p:cNvSpPr>
            <a:spLocks noGrp="1"/>
          </p:cNvSpPr>
          <p:nvPr>
            <p:ph idx="1"/>
          </p:nvPr>
        </p:nvSpPr>
        <p:spPr/>
        <p:txBody>
          <a:bodyPr/>
          <a:lstStyle/>
          <a:p>
            <a:endParaRPr lang="en-US"/>
          </a:p>
        </p:txBody>
      </p:sp>
    </p:spTree>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“Grace,” what is it? </a:t>
            </a:r>
          </a:p>
        </p:txBody>
      </p:sp>
      <p:sp>
        <p:nvSpPr>
          <p:cNvPr id="5" name="Content Placeholder 4"/>
          <p:cNvSpPr>
            <a:spLocks noGrp="1"/>
          </p:cNvSpPr>
          <p:nvPr>
            <p:ph sz="half" idx="1"/>
          </p:nvPr>
        </p:nvSpPr>
        <p:spPr/>
        <p:txBody>
          <a:bodyPr>
            <a:normAutofit/>
          </a:bodyPr>
          <a:lstStyle/>
          <a:p>
            <a:r>
              <a:rPr lang="en-US" sz="4000" dirty="0"/>
              <a:t>Undeserved favor!  A gift!</a:t>
            </a:r>
          </a:p>
        </p:txBody>
      </p:sp>
    </p:spTree>
    <p:extLst>
      <p:ext uri="{BB962C8B-B14F-4D97-AF65-F5344CB8AC3E}">
        <p14:creationId xmlns:p14="http://schemas.microsoft.com/office/powerpoint/2010/main" val="1261929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45877" y="2161633"/>
            <a:ext cx="2262554" cy="855785"/>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Real</a:t>
            </a:r>
            <a:r>
              <a:rPr lang="en-US" dirty="0"/>
              <a:t> Church Family  </a:t>
            </a:r>
            <a:r>
              <a:rPr lang="en-US" sz="3200" dirty="0"/>
              <a:t>2:1-3</a:t>
            </a:r>
            <a:endParaRPr lang="en-US" sz="3200" u="sng" dirty="0"/>
          </a:p>
        </p:txBody>
      </p:sp>
      <p:sp>
        <p:nvSpPr>
          <p:cNvPr id="9" name="Content Placeholder 8"/>
          <p:cNvSpPr>
            <a:spLocks noGrp="1"/>
          </p:cNvSpPr>
          <p:nvPr>
            <p:ph idx="1"/>
          </p:nvPr>
        </p:nvSpPr>
        <p:spPr/>
        <p:txBody>
          <a:bodyPr/>
          <a:lstStyle/>
          <a:p>
            <a:r>
              <a:rPr lang="en-US" dirty="0"/>
              <a:t> </a:t>
            </a:r>
            <a:r>
              <a:rPr lang="en-US" baseline="30000" dirty="0"/>
              <a:t>1</a:t>
            </a:r>
            <a:r>
              <a:rPr lang="en-US" dirty="0"/>
              <a:t> Fourteen years later I went up again to Jerusalem, </a:t>
            </a:r>
            <a:r>
              <a:rPr lang="en-US" dirty="0">
                <a:effectLst>
                  <a:glow rad="127000">
                    <a:srgbClr val="FF0000"/>
                  </a:glow>
                  <a:outerShdw blurRad="38100" dist="38100" dir="2700000" algn="tl">
                    <a:srgbClr val="000000">
                      <a:alpha val="43137"/>
                    </a:srgbClr>
                  </a:outerShdw>
                </a:effectLst>
              </a:rPr>
              <a:t>this time with Barnabas.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I took Titus along also</a:t>
            </a:r>
            <a:r>
              <a:rPr lang="en-US" dirty="0"/>
              <a:t>. </a:t>
            </a:r>
          </a:p>
        </p:txBody>
      </p:sp>
      <p:pic>
        <p:nvPicPr>
          <p:cNvPr id="4" name="Picture 2"/>
          <p:cNvPicPr>
            <a:picLocks noChangeAspect="1" noChangeArrowheads="1"/>
          </p:cNvPicPr>
          <p:nvPr/>
        </p:nvPicPr>
        <p:blipFill>
          <a:blip r:embed="rId3" cstate="print"/>
          <a:srcRect/>
          <a:stretch>
            <a:fillRect/>
          </a:stretch>
        </p:blipFill>
        <p:spPr bwMode="auto">
          <a:xfrm>
            <a:off x="8648701" y="2755024"/>
            <a:ext cx="3733800" cy="4102976"/>
          </a:xfrm>
          <a:prstGeom prst="rect">
            <a:avLst/>
          </a:prstGeom>
          <a:noFill/>
          <a:ln w="9525">
            <a:noFill/>
            <a:miter lim="800000"/>
            <a:headEnd/>
            <a:tailEnd/>
          </a:ln>
          <a:effectLst/>
        </p:spPr>
      </p:pic>
    </p:spTree>
    <p:extLst>
      <p:ext uri="{BB962C8B-B14F-4D97-AF65-F5344CB8AC3E}">
        <p14:creationId xmlns:p14="http://schemas.microsoft.com/office/powerpoint/2010/main" val="2649729999"/>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45877" y="2161633"/>
            <a:ext cx="2262554" cy="855785"/>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111173" y="2778369"/>
            <a:ext cx="1348153" cy="855785"/>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p:cNvPicPr>
            <a:picLocks noChangeAspect="1" noChangeArrowheads="1"/>
          </p:cNvPicPr>
          <p:nvPr/>
        </p:nvPicPr>
        <p:blipFill>
          <a:blip r:embed="rId3" cstate="print"/>
          <a:srcRect b="10292"/>
          <a:stretch>
            <a:fillRect/>
          </a:stretch>
        </p:blipFill>
        <p:spPr bwMode="auto">
          <a:xfrm>
            <a:off x="4875320" y="2346325"/>
            <a:ext cx="5260760" cy="451167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Real</a:t>
            </a:r>
            <a:r>
              <a:rPr lang="en-US" dirty="0"/>
              <a:t> Church Family  </a:t>
            </a:r>
            <a:r>
              <a:rPr lang="en-US" sz="3200" dirty="0"/>
              <a:t>2:1-3</a:t>
            </a:r>
            <a:endParaRPr lang="en-US" sz="3200" u="sng" dirty="0"/>
          </a:p>
        </p:txBody>
      </p:sp>
      <p:sp>
        <p:nvSpPr>
          <p:cNvPr id="9" name="Content Placeholder 8"/>
          <p:cNvSpPr>
            <a:spLocks noGrp="1"/>
          </p:cNvSpPr>
          <p:nvPr>
            <p:ph idx="1"/>
          </p:nvPr>
        </p:nvSpPr>
        <p:spPr/>
        <p:txBody>
          <a:bodyPr/>
          <a:lstStyle/>
          <a:p>
            <a:r>
              <a:rPr lang="en-US" dirty="0"/>
              <a:t> </a:t>
            </a:r>
            <a:r>
              <a:rPr lang="en-US" baseline="30000" dirty="0"/>
              <a:t>1</a:t>
            </a:r>
            <a:r>
              <a:rPr lang="en-US" dirty="0"/>
              <a:t> Fourteen years later I went up again to Jerusalem, </a:t>
            </a:r>
            <a:r>
              <a:rPr lang="en-US" dirty="0">
                <a:effectLst>
                  <a:glow rad="127000">
                    <a:srgbClr val="FF0000"/>
                  </a:glow>
                  <a:outerShdw blurRad="38100" dist="38100" dir="2700000" algn="tl">
                    <a:srgbClr val="000000">
                      <a:alpha val="43137"/>
                    </a:srgbClr>
                  </a:outerShdw>
                </a:effectLst>
              </a:rPr>
              <a:t>this time with Barnabas.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I took Titus along also</a:t>
            </a:r>
            <a:r>
              <a:rPr lang="en-US" dirty="0"/>
              <a:t>. </a:t>
            </a:r>
          </a:p>
        </p:txBody>
      </p:sp>
      <p:pic>
        <p:nvPicPr>
          <p:cNvPr id="4" name="Picture 2"/>
          <p:cNvPicPr>
            <a:picLocks noChangeAspect="1" noChangeArrowheads="1"/>
          </p:cNvPicPr>
          <p:nvPr/>
        </p:nvPicPr>
        <p:blipFill>
          <a:blip r:embed="rId4" cstate="print"/>
          <a:srcRect/>
          <a:stretch>
            <a:fillRect/>
          </a:stretch>
        </p:blipFill>
        <p:spPr bwMode="auto">
          <a:xfrm>
            <a:off x="8648701" y="2755024"/>
            <a:ext cx="3733800" cy="4102976"/>
          </a:xfrm>
          <a:prstGeom prst="rect">
            <a:avLst/>
          </a:prstGeom>
          <a:noFill/>
          <a:ln w="9525">
            <a:noFill/>
            <a:miter lim="800000"/>
            <a:headEnd/>
            <a:tailEnd/>
          </a:ln>
          <a:effectLst/>
        </p:spPr>
      </p:pic>
    </p:spTree>
    <p:extLst>
      <p:ext uri="{BB962C8B-B14F-4D97-AF65-F5344CB8AC3E}">
        <p14:creationId xmlns:p14="http://schemas.microsoft.com/office/powerpoint/2010/main" val="1228114456"/>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
            </a:r>
            <a:r>
              <a:rPr lang="en-US" u="sng" dirty="0"/>
              <a:t>arnabas</a:t>
            </a:r>
            <a:r>
              <a:rPr lang="en-US" dirty="0"/>
              <a:t>: Encourage </a:t>
            </a:r>
            <a:endParaRPr lang="en-US" sz="3200" dirty="0"/>
          </a:p>
        </p:txBody>
      </p:sp>
      <p:sp>
        <p:nvSpPr>
          <p:cNvPr id="9" name="Content Placeholder 8"/>
          <p:cNvSpPr>
            <a:spLocks noGrp="1"/>
          </p:cNvSpPr>
          <p:nvPr>
            <p:ph idx="1"/>
          </p:nvPr>
        </p:nvSpPr>
        <p:spPr>
          <a:xfrm>
            <a:off x="95250" y="2217737"/>
            <a:ext cx="10972800" cy="4525963"/>
          </a:xfrm>
        </p:spPr>
        <p:txBody>
          <a:bodyPr/>
          <a:lstStyle/>
          <a:p>
            <a:r>
              <a:rPr lang="en-US" dirty="0"/>
              <a:t> </a:t>
            </a:r>
            <a:r>
              <a:rPr lang="en-US" baseline="30000" dirty="0"/>
              <a:t>1</a:t>
            </a:r>
            <a:r>
              <a:rPr lang="en-US" dirty="0"/>
              <a:t> ... </a:t>
            </a:r>
            <a:r>
              <a:rPr lang="en-US" dirty="0">
                <a:effectLst>
                  <a:glow rad="127000">
                    <a:srgbClr val="FF0000"/>
                  </a:glow>
                  <a:outerShdw blurRad="38100" dist="38100" dir="2700000" algn="tl">
                    <a:srgbClr val="000000">
                      <a:alpha val="43137"/>
                    </a:srgbClr>
                  </a:outerShdw>
                </a:effectLst>
              </a:rPr>
              <a:t>this </a:t>
            </a:r>
            <a:r>
              <a:rPr lang="en-US" dirty="0"/>
              <a:t>time with </a:t>
            </a:r>
            <a:r>
              <a:rPr lang="en-US" dirty="0">
                <a:effectLst>
                  <a:glow rad="127000">
                    <a:srgbClr val="FF0000"/>
                  </a:glow>
                  <a:outerShdw blurRad="38100" dist="38100" dir="2700000" algn="tl">
                    <a:srgbClr val="000000">
                      <a:alpha val="43137"/>
                    </a:srgbClr>
                  </a:outerShdw>
                </a:effectLst>
              </a:rPr>
              <a:t>Barnabas</a:t>
            </a:r>
            <a:r>
              <a:rPr lang="en-US" dirty="0"/>
              <a:t>. </a:t>
            </a:r>
            <a:br>
              <a:rPr lang="en-US" dirty="0"/>
            </a:br>
            <a:endParaRPr lang="en-US" dirty="0"/>
          </a:p>
        </p:txBody>
      </p:sp>
      <p:pic>
        <p:nvPicPr>
          <p:cNvPr id="7" name="Picture 2"/>
          <p:cNvPicPr>
            <a:picLocks noChangeAspect="1" noChangeArrowheads="1"/>
          </p:cNvPicPr>
          <p:nvPr/>
        </p:nvPicPr>
        <p:blipFill>
          <a:blip r:embed="rId2" cstate="print"/>
          <a:srcRect/>
          <a:stretch>
            <a:fillRect/>
          </a:stretch>
        </p:blipFill>
        <p:spPr bwMode="auto">
          <a:xfrm>
            <a:off x="8648701" y="2755024"/>
            <a:ext cx="3733800" cy="4102976"/>
          </a:xfrm>
          <a:prstGeom prst="rect">
            <a:avLst/>
          </a:prstGeom>
          <a:noFill/>
          <a:ln w="9525">
            <a:noFill/>
            <a:miter lim="800000"/>
            <a:headEnd/>
            <a:tailEnd/>
          </a:ln>
          <a:effectLst/>
        </p:spPr>
      </p:pic>
    </p:spTree>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724518" y="2161634"/>
            <a:ext cx="1840523" cy="855785"/>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73723" y="2743200"/>
            <a:ext cx="3610708" cy="855785"/>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Barnabas</a:t>
            </a:r>
            <a:r>
              <a:rPr lang="en-US" dirty="0"/>
              <a:t>: Encourage </a:t>
            </a:r>
            <a:endParaRPr lang="en-US" sz="3200" dirty="0"/>
          </a:p>
        </p:txBody>
      </p:sp>
      <p:sp>
        <p:nvSpPr>
          <p:cNvPr id="9" name="Content Placeholder 8"/>
          <p:cNvSpPr>
            <a:spLocks noGrp="1"/>
          </p:cNvSpPr>
          <p:nvPr>
            <p:ph idx="1"/>
          </p:nvPr>
        </p:nvSpPr>
        <p:spPr/>
        <p:txBody>
          <a:bodyPr/>
          <a:lstStyle/>
          <a:p>
            <a:r>
              <a:rPr lang="en-US" dirty="0"/>
              <a:t>  Act 4:36  </a:t>
            </a:r>
            <a:r>
              <a:rPr lang="en-US" dirty="0">
                <a:effectLst>
                  <a:glow rad="127000">
                    <a:srgbClr val="FF0000"/>
                  </a:glow>
                  <a:outerShdw blurRad="38100" dist="38100" dir="2700000" algn="tl">
                    <a:srgbClr val="000000">
                      <a:alpha val="43137"/>
                    </a:srgbClr>
                  </a:outerShdw>
                </a:effectLst>
              </a:rPr>
              <a:t>Joseph</a:t>
            </a:r>
            <a:r>
              <a:rPr lang="en-US" dirty="0"/>
              <a:t>, a Levite from Cyprus, whom the apostles called </a:t>
            </a:r>
            <a:r>
              <a:rPr lang="en-US" dirty="0">
                <a:effectLst>
                  <a:glow rad="127000">
                    <a:srgbClr val="FF0000"/>
                  </a:glow>
                  <a:outerShdw blurRad="38100" dist="38100" dir="2700000" algn="tl">
                    <a:srgbClr val="000000">
                      <a:alpha val="43137"/>
                    </a:srgbClr>
                  </a:outerShdw>
                </a:effectLst>
              </a:rPr>
              <a:t>Barnabas </a:t>
            </a:r>
            <a:r>
              <a:rPr lang="en-US" dirty="0"/>
              <a:t>(which means </a:t>
            </a:r>
            <a:r>
              <a:rPr lang="en-US" dirty="0">
                <a:effectLst>
                  <a:glow rad="127000">
                    <a:srgbClr val="FF0000"/>
                  </a:glow>
                  <a:outerShdw blurRad="38100" dist="38100" dir="2700000" algn="tl">
                    <a:srgbClr val="000000">
                      <a:alpha val="43137"/>
                    </a:srgbClr>
                  </a:outerShdw>
                </a:effectLst>
              </a:rPr>
              <a:t>Son of Encouragement</a:t>
            </a:r>
            <a:r>
              <a:rPr lang="en-US" dirty="0"/>
              <a:t>), </a:t>
            </a:r>
          </a:p>
        </p:txBody>
      </p:sp>
      <p:pic>
        <p:nvPicPr>
          <p:cNvPr id="6" name="Picture 2"/>
          <p:cNvPicPr>
            <a:picLocks noChangeAspect="1" noChangeArrowheads="1"/>
          </p:cNvPicPr>
          <p:nvPr/>
        </p:nvPicPr>
        <p:blipFill>
          <a:blip r:embed="rId3" cstate="print"/>
          <a:srcRect/>
          <a:stretch>
            <a:fillRect/>
          </a:stretch>
        </p:blipFill>
        <p:spPr bwMode="auto">
          <a:xfrm>
            <a:off x="8648701" y="2755024"/>
            <a:ext cx="3733800" cy="4102976"/>
          </a:xfrm>
          <a:prstGeom prst="rect">
            <a:avLst/>
          </a:prstGeom>
          <a:noFill/>
          <a:ln w="9525">
            <a:noFill/>
            <a:miter lim="800000"/>
            <a:headEnd/>
            <a:tailEnd/>
          </a:ln>
          <a:effectLst/>
        </p:spPr>
      </p:pic>
    </p:spTree>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8648701" y="2755024"/>
            <a:ext cx="3733800" cy="410297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a:t>Barnabas</a:t>
            </a:r>
            <a:r>
              <a:rPr lang="en-US" dirty="0"/>
              <a:t>: Encourage </a:t>
            </a:r>
            <a:endParaRPr lang="en-US" sz="3200" dirty="0"/>
          </a:p>
        </p:txBody>
      </p:sp>
      <p:sp>
        <p:nvSpPr>
          <p:cNvPr id="9" name="Content Placeholder 8"/>
          <p:cNvSpPr>
            <a:spLocks noGrp="1"/>
          </p:cNvSpPr>
          <p:nvPr>
            <p:ph idx="1"/>
          </p:nvPr>
        </p:nvSpPr>
        <p:spPr/>
        <p:txBody>
          <a:bodyPr/>
          <a:lstStyle/>
          <a:p>
            <a:pPr marL="0" indent="0"/>
            <a:r>
              <a:rPr lang="en-US" dirty="0"/>
              <a:t>Act 9:26  When he [i.e. Paul] came to Jerusalem, he tried to join the disciples, but they were all </a:t>
            </a:r>
            <a:br>
              <a:rPr lang="en-US" dirty="0"/>
            </a:br>
            <a:r>
              <a:rPr lang="en-US" dirty="0"/>
              <a:t>afraid of him, not believing that he really </a:t>
            </a:r>
            <a:br>
              <a:rPr lang="en-US" dirty="0"/>
            </a:br>
            <a:r>
              <a:rPr lang="en-US" dirty="0"/>
              <a:t>was a disciple.  </a:t>
            </a:r>
            <a:r>
              <a:rPr lang="en-US" baseline="30000" dirty="0"/>
              <a:t>27</a:t>
            </a:r>
            <a:r>
              <a:rPr lang="en-US" dirty="0"/>
              <a:t> But </a:t>
            </a:r>
            <a:r>
              <a:rPr lang="en-US" dirty="0">
                <a:effectLst>
                  <a:glow rad="127000">
                    <a:srgbClr val="FF0000"/>
                  </a:glow>
                  <a:outerShdw blurRad="38100" dist="38100" dir="2700000" algn="tl">
                    <a:srgbClr val="000000">
                      <a:alpha val="43137"/>
                    </a:srgbClr>
                  </a:outerShdw>
                </a:effectLst>
              </a:rPr>
              <a:t>Barnabas</a:t>
            </a:r>
            <a:r>
              <a:rPr lang="en-US" dirty="0"/>
              <a:t> took him </a:t>
            </a:r>
            <a:br>
              <a:rPr lang="en-US" dirty="0"/>
            </a:br>
            <a:r>
              <a:rPr lang="en-US" dirty="0"/>
              <a:t>and brought him to the apostles. </a:t>
            </a:r>
          </a:p>
        </p:txBody>
      </p:sp>
    </p:spTree>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8648701" y="2755024"/>
            <a:ext cx="3733800" cy="410297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a:t>Barnabas</a:t>
            </a:r>
            <a:r>
              <a:rPr lang="en-US" dirty="0"/>
              <a:t>: Encourage </a:t>
            </a:r>
            <a:endParaRPr lang="en-US" sz="3200" dirty="0"/>
          </a:p>
        </p:txBody>
      </p:sp>
      <p:sp>
        <p:nvSpPr>
          <p:cNvPr id="9" name="Content Placeholder 8"/>
          <p:cNvSpPr>
            <a:spLocks noGrp="1"/>
          </p:cNvSpPr>
          <p:nvPr>
            <p:ph idx="1"/>
          </p:nvPr>
        </p:nvSpPr>
        <p:spPr/>
        <p:txBody>
          <a:bodyPr/>
          <a:lstStyle/>
          <a:p>
            <a:pPr marL="0" indent="0"/>
            <a:r>
              <a:rPr lang="en-US" dirty="0"/>
              <a:t>Act 15:37 </a:t>
            </a:r>
            <a:r>
              <a:rPr lang="en-US" dirty="0">
                <a:effectLst>
                  <a:glow rad="127000">
                    <a:srgbClr val="FF0000"/>
                  </a:glow>
                  <a:outerShdw blurRad="38100" dist="38100" dir="2700000" algn="tl">
                    <a:srgbClr val="000000">
                      <a:alpha val="43137"/>
                    </a:srgbClr>
                  </a:outerShdw>
                </a:effectLst>
              </a:rPr>
              <a:t>Barnabas</a:t>
            </a:r>
            <a:r>
              <a:rPr lang="en-US" dirty="0"/>
              <a:t> wanted to take John, also called Mark, with them,  </a:t>
            </a:r>
            <a:r>
              <a:rPr lang="en-US" baseline="30000" dirty="0"/>
              <a:t>38</a:t>
            </a:r>
            <a:r>
              <a:rPr lang="en-US" dirty="0"/>
              <a:t> but Paul did not think it wise to take him, because he had deserted them ....  </a:t>
            </a:r>
            <a:br>
              <a:rPr lang="en-US" dirty="0"/>
            </a:br>
            <a:r>
              <a:rPr lang="en-US" baseline="30000" dirty="0"/>
              <a:t>39</a:t>
            </a:r>
            <a:r>
              <a:rPr lang="en-US" dirty="0"/>
              <a:t> They had such a sharp disagreement </a:t>
            </a:r>
            <a:br>
              <a:rPr lang="en-US" dirty="0"/>
            </a:br>
            <a:r>
              <a:rPr lang="en-US" dirty="0"/>
              <a:t>that they parted company.</a:t>
            </a:r>
          </a:p>
        </p:txBody>
      </p:sp>
    </p:spTree>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b="10292"/>
          <a:stretch>
            <a:fillRect/>
          </a:stretch>
        </p:blipFill>
        <p:spPr bwMode="auto">
          <a:xfrm>
            <a:off x="5407240" y="2346326"/>
            <a:ext cx="5260760" cy="451167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Titus</a:t>
            </a:r>
            <a:r>
              <a:rPr lang="en-US" dirty="0"/>
              <a:t>: Assist</a:t>
            </a:r>
            <a:endParaRPr lang="en-US" sz="3200" dirty="0"/>
          </a:p>
        </p:txBody>
      </p:sp>
      <p:sp>
        <p:nvSpPr>
          <p:cNvPr id="9" name="Content Placeholder 8"/>
          <p:cNvSpPr>
            <a:spLocks noGrp="1"/>
          </p:cNvSpPr>
          <p:nvPr>
            <p:ph idx="1"/>
          </p:nvPr>
        </p:nvSpPr>
        <p:spPr/>
        <p:txBody>
          <a:bodyPr/>
          <a:lstStyle/>
          <a:p>
            <a:pPr lvl="0"/>
            <a:r>
              <a:rPr lang="en-US" dirty="0"/>
              <a:t> </a:t>
            </a:r>
            <a:r>
              <a:rPr lang="en-US" baseline="30000" dirty="0"/>
              <a:t>1</a:t>
            </a:r>
            <a:r>
              <a:rPr lang="en-US" dirty="0"/>
              <a:t> ... this time with Barnabas. I took </a:t>
            </a:r>
            <a:r>
              <a:rPr lang="en-US" dirty="0">
                <a:effectLst>
                  <a:glow rad="127000">
                    <a:srgbClr val="FF0000"/>
                  </a:glow>
                  <a:outerShdw blurRad="38100" dist="38100" dir="2700000" algn="tl">
                    <a:srgbClr val="000000">
                      <a:alpha val="43137"/>
                    </a:srgbClr>
                  </a:outerShdw>
                </a:effectLst>
              </a:rPr>
              <a:t>Titus </a:t>
            </a:r>
            <a:r>
              <a:rPr lang="en-US" dirty="0"/>
              <a:t>along also. </a:t>
            </a:r>
            <a:br>
              <a:rPr lang="en-US" dirty="0"/>
            </a:br>
            <a:r>
              <a:rPr lang="en-US" baseline="30000" dirty="0"/>
              <a:t>3</a:t>
            </a:r>
            <a:r>
              <a:rPr lang="en-US" dirty="0"/>
              <a:t> Yet not even </a:t>
            </a:r>
            <a:r>
              <a:rPr lang="en-US" dirty="0">
                <a:effectLst>
                  <a:glow rad="127000">
                    <a:srgbClr val="FF0000"/>
                  </a:glow>
                  <a:outerShdw blurRad="38100" dist="38100" dir="2700000" algn="tl">
                    <a:srgbClr val="000000">
                      <a:alpha val="43137"/>
                    </a:srgbClr>
                  </a:outerShdw>
                </a:effectLst>
              </a:rPr>
              <a:t>Titus</a:t>
            </a:r>
            <a:r>
              <a:rPr lang="en-US" dirty="0"/>
              <a:t>, who was </a:t>
            </a:r>
            <a:br>
              <a:rPr lang="en-US" dirty="0"/>
            </a:br>
            <a:r>
              <a:rPr lang="en-US" dirty="0"/>
              <a:t>with me, was compelled to be </a:t>
            </a:r>
            <a:br>
              <a:rPr lang="en-US" dirty="0"/>
            </a:br>
            <a:r>
              <a:rPr lang="en-US" dirty="0"/>
              <a:t>circumcised, even though </a:t>
            </a:r>
            <a:br>
              <a:rPr lang="en-US" dirty="0"/>
            </a:br>
            <a:r>
              <a:rPr lang="en-US" dirty="0"/>
              <a:t>he was a Greek. </a:t>
            </a:r>
          </a:p>
          <a:p>
            <a:endParaRPr lang="en-US" dirty="0"/>
          </a:p>
        </p:txBody>
      </p:sp>
      <p:sp>
        <p:nvSpPr>
          <p:cNvPr id="5" name="Content Placeholder 8"/>
          <p:cNvSpPr txBox="1">
            <a:spLocks/>
          </p:cNvSpPr>
          <p:nvPr/>
        </p:nvSpPr>
        <p:spPr>
          <a:xfrm>
            <a:off x="1981200" y="4438652"/>
            <a:ext cx="7962900" cy="4525963"/>
          </a:xfrm>
          <a:prstGeom prst="rect">
            <a:avLst/>
          </a:prstGeom>
        </p:spPr>
        <p:txBody>
          <a:bodyPr vert="horz" lIns="91438" tIns="45719" rIns="91438" bIns="45719" rtlCol="0">
            <a:normAutofit/>
          </a:bodyPr>
          <a:lstStyle/>
          <a:p>
            <a:pPr marL="342893" indent="-342893">
              <a:spcBef>
                <a:spcPct val="20000"/>
              </a:spcBef>
              <a:defRPr/>
            </a:pPr>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spTree>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b="11453"/>
          <a:stretch>
            <a:fillRect/>
          </a:stretch>
        </p:blipFill>
        <p:spPr bwMode="auto">
          <a:xfrm>
            <a:off x="0" y="1542860"/>
            <a:ext cx="12192000" cy="584854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point is: </a:t>
            </a:r>
          </a:p>
        </p:txBody>
      </p:sp>
      <p:sp>
        <p:nvSpPr>
          <p:cNvPr id="3" name="Content Placeholder 2"/>
          <p:cNvSpPr>
            <a:spLocks noGrp="1"/>
          </p:cNvSpPr>
          <p:nvPr>
            <p:ph idx="1"/>
          </p:nvPr>
        </p:nvSpPr>
        <p:spPr>
          <a:xfrm>
            <a:off x="1981200" y="1219201"/>
            <a:ext cx="8229600" cy="4906965"/>
          </a:xfrm>
        </p:spPr>
        <p:txBody>
          <a:bodyPr/>
          <a:lstStyle/>
          <a:p>
            <a:pPr algn="ctr"/>
            <a:r>
              <a:rPr lang="en-US" dirty="0"/>
              <a:t>	The Gospel of Grace provides us with a Spiritual Family that FREES us!</a:t>
            </a:r>
          </a:p>
        </p:txBody>
      </p:sp>
    </p:spTree>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12192000" cy="1802136"/>
          </a:xfrm>
        </p:spPr>
        <p:txBody>
          <a:bodyPr/>
          <a:lstStyle/>
          <a:p>
            <a:r>
              <a:rPr lang="en-US" dirty="0"/>
              <a:t>2. GRACE Provides a </a:t>
            </a:r>
            <a:br>
              <a:rPr lang="en-US" dirty="0"/>
            </a:br>
            <a:r>
              <a:rPr lang="en-US" dirty="0"/>
              <a:t>Christian </a:t>
            </a:r>
            <a:r>
              <a:rPr lang="en-US" u="sng" dirty="0">
                <a:effectLst>
                  <a:glow rad="127000">
                    <a:srgbClr val="FF0000"/>
                  </a:glow>
                  <a:outerShdw blurRad="38100" dist="38100" dir="2700000" algn="tl">
                    <a:srgbClr val="000000">
                      <a:alpha val="43137"/>
                    </a:srgbClr>
                  </a:outerShdw>
                </a:effectLst>
              </a:rPr>
              <a:t>Ministr</a:t>
            </a:r>
            <a:r>
              <a:rPr lang="en-US" dirty="0">
                <a:effectLst>
                  <a:glow rad="127000">
                    <a:srgbClr val="FF0000"/>
                  </a:glow>
                  <a:outerShdw blurRad="38100" dist="38100" dir="2700000" algn="tl">
                    <a:srgbClr val="000000">
                      <a:alpha val="43137"/>
                    </a:srgbClr>
                  </a:outerShdw>
                </a:effectLst>
              </a:rPr>
              <a:t>y </a:t>
            </a:r>
            <a:r>
              <a:rPr lang="en-US" sz="3200" dirty="0"/>
              <a:t>2:7-10</a:t>
            </a:r>
            <a:endParaRPr lang="en-US" sz="3200" u="sng" dirty="0"/>
          </a:p>
        </p:txBody>
      </p:sp>
    </p:spTree>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38554" y="2764096"/>
            <a:ext cx="2239108" cy="902678"/>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274637"/>
            <a:ext cx="9144000" cy="1143000"/>
          </a:xfrm>
        </p:spPr>
        <p:txBody>
          <a:bodyPr/>
          <a:lstStyle/>
          <a:p>
            <a:r>
              <a:rPr lang="en-US" dirty="0"/>
              <a:t>A </a:t>
            </a:r>
            <a:r>
              <a:rPr lang="en-US" u="sng" dirty="0">
                <a:effectLst>
                  <a:glow rad="127000">
                    <a:srgbClr val="FF0000"/>
                  </a:glow>
                  <a:outerShdw blurRad="38100" dist="38100" dir="2700000" algn="tl">
                    <a:srgbClr val="000000">
                      <a:alpha val="43137"/>
                    </a:srgbClr>
                  </a:outerShdw>
                </a:effectLst>
              </a:rPr>
              <a:t>Distinct</a:t>
            </a:r>
            <a:r>
              <a:rPr lang="en-US" dirty="0">
                <a:effectLst>
                  <a:glow rad="127000">
                    <a:srgbClr val="FF0000"/>
                  </a:glow>
                  <a:outerShdw blurRad="38100" dist="38100" dir="2700000" algn="tl">
                    <a:srgbClr val="000000">
                      <a:alpha val="43137"/>
                    </a:srgbClr>
                  </a:outerShdw>
                </a:effectLst>
              </a:rPr>
              <a:t> </a:t>
            </a:r>
            <a:r>
              <a:rPr lang="en-US" dirty="0"/>
              <a:t>Ministry </a:t>
            </a:r>
            <a:r>
              <a:rPr lang="en-US" sz="3200" dirty="0"/>
              <a:t>2:7</a:t>
            </a:r>
            <a:endParaRPr lang="en-US" sz="3200" u="sng" dirty="0"/>
          </a:p>
        </p:txBody>
      </p:sp>
      <p:sp>
        <p:nvSpPr>
          <p:cNvPr id="9" name="Content Placeholder 8"/>
          <p:cNvSpPr>
            <a:spLocks noGrp="1"/>
          </p:cNvSpPr>
          <p:nvPr>
            <p:ph idx="1"/>
          </p:nvPr>
        </p:nvSpPr>
        <p:spPr/>
        <p:txBody>
          <a:bodyPr/>
          <a:lstStyle/>
          <a:p>
            <a:r>
              <a:rPr lang="en-US" baseline="30000" dirty="0"/>
              <a:t>7</a:t>
            </a:r>
            <a:r>
              <a:rPr lang="en-US" dirty="0"/>
              <a:t> On the contrary, they saw that I had been </a:t>
            </a:r>
            <a:r>
              <a:rPr lang="en-US" dirty="0">
                <a:effectLst>
                  <a:glow rad="127000">
                    <a:srgbClr val="FF0000"/>
                  </a:glow>
                  <a:outerShdw blurRad="38100" dist="38100" dir="2700000" algn="tl">
                    <a:srgbClr val="000000">
                      <a:alpha val="43137"/>
                    </a:srgbClr>
                  </a:outerShdw>
                </a:effectLst>
              </a:rPr>
              <a:t>entrusted </a:t>
            </a:r>
            <a:r>
              <a:rPr lang="en-US" dirty="0"/>
              <a:t>with the task of preaching </a:t>
            </a:r>
            <a:r>
              <a:rPr lang="en-US" dirty="0">
                <a:effectLst>
                  <a:glow rad="127000">
                    <a:srgbClr val="FF0000"/>
                  </a:glow>
                  <a:outerShdw blurRad="38100" dist="38100" dir="2700000" algn="tl">
                    <a:srgbClr val="000000">
                      <a:alpha val="43137"/>
                    </a:srgbClr>
                  </a:outerShdw>
                </a:effectLst>
              </a:rPr>
              <a:t>the gospel to the Gentiles</a:t>
            </a:r>
            <a:r>
              <a:rPr lang="en-US" dirty="0"/>
              <a:t>, just as Peter had been </a:t>
            </a:r>
            <a:r>
              <a:rPr lang="en-US" dirty="0">
                <a:effectLst>
                  <a:glow rad="127000">
                    <a:srgbClr val="FF0000">
                      <a:alpha val="0"/>
                    </a:srgbClr>
                  </a:glow>
                  <a:outerShdw blurRad="38100" dist="38100" dir="2700000" algn="tl">
                    <a:srgbClr val="000000">
                      <a:alpha val="43137"/>
                    </a:srgbClr>
                  </a:outerShdw>
                </a:effectLst>
              </a:rPr>
              <a:t>to the Jews</a:t>
            </a:r>
            <a:r>
              <a:rPr lang="en-US" dirty="0"/>
              <a:t>.   Gal 2:7</a:t>
            </a:r>
          </a:p>
        </p:txBody>
      </p:sp>
      <p:pic>
        <p:nvPicPr>
          <p:cNvPr id="2050" name="Picture 2"/>
          <p:cNvPicPr>
            <a:picLocks noChangeAspect="1" noChangeArrowheads="1"/>
          </p:cNvPicPr>
          <p:nvPr/>
        </p:nvPicPr>
        <p:blipFill>
          <a:blip r:embed="rId3" cstate="print"/>
          <a:srcRect/>
          <a:stretch>
            <a:fillRect/>
          </a:stretch>
        </p:blipFill>
        <p:spPr bwMode="auto">
          <a:xfrm>
            <a:off x="2468564" y="4125684"/>
            <a:ext cx="3284537" cy="2440216"/>
          </a:xfrm>
          <a:prstGeom prst="rect">
            <a:avLst/>
          </a:prstGeom>
          <a:noFill/>
          <a:ln w="9525">
            <a:noFill/>
            <a:miter lim="800000"/>
            <a:headEnd/>
            <a:tailEnd/>
          </a:ln>
          <a:effectLst>
            <a:outerShdw blurRad="50800" dist="101600" dir="2700000" algn="ctr" rotWithShape="0">
              <a:schemeClr val="tx1">
                <a:alpha val="57000"/>
              </a:schemeClr>
            </a:outerShdw>
          </a:effectLst>
        </p:spPr>
      </p:pic>
    </p:spTree>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“Grace,” what is it? </a:t>
            </a:r>
          </a:p>
        </p:txBody>
      </p:sp>
      <p:sp>
        <p:nvSpPr>
          <p:cNvPr id="5" name="Content Placeholder 4"/>
          <p:cNvSpPr>
            <a:spLocks noGrp="1"/>
          </p:cNvSpPr>
          <p:nvPr>
            <p:ph sz="half" idx="1"/>
          </p:nvPr>
        </p:nvSpPr>
        <p:spPr>
          <a:xfrm>
            <a:off x="609599" y="1600202"/>
            <a:ext cx="11582401" cy="4525963"/>
          </a:xfrm>
        </p:spPr>
        <p:txBody>
          <a:bodyPr>
            <a:normAutofit/>
          </a:bodyPr>
          <a:lstStyle/>
          <a:p>
            <a:r>
              <a:rPr lang="en-US" sz="4000" dirty="0"/>
              <a:t>Undeserved favor!  A gift!</a:t>
            </a:r>
          </a:p>
          <a:p>
            <a:endParaRPr lang="en-US" sz="4000" dirty="0"/>
          </a:p>
          <a:p>
            <a:endParaRPr lang="en-US" sz="4000" dirty="0"/>
          </a:p>
          <a:p>
            <a:endParaRPr lang="en-US" sz="4000" dirty="0"/>
          </a:p>
          <a:p>
            <a:endParaRPr lang="en-US" sz="4000" dirty="0"/>
          </a:p>
          <a:p>
            <a:r>
              <a:rPr lang="en-US" sz="4000" dirty="0"/>
              <a:t>						</a:t>
            </a:r>
            <a:r>
              <a:rPr lang="en-US" sz="4000" dirty="0">
                <a:solidFill>
                  <a:srgbClr val="FF0000"/>
                </a:solidFill>
                <a:effectLst>
                  <a:glow rad="127000">
                    <a:schemeClr val="bg1"/>
                  </a:glow>
                  <a:outerShdw blurRad="38100" dist="38100" dir="2700000" algn="tl">
                    <a:srgbClr val="000000">
                      <a:alpha val="43137"/>
                    </a:srgbClr>
                  </a:outerShdw>
                </a:effectLst>
              </a:rPr>
              <a:t>G</a:t>
            </a:r>
            <a:r>
              <a:rPr lang="en-US" sz="4000" dirty="0"/>
              <a:t>od’s </a:t>
            </a:r>
            <a:r>
              <a:rPr lang="en-US" sz="4000" dirty="0">
                <a:solidFill>
                  <a:srgbClr val="FF0000"/>
                </a:solidFill>
                <a:effectLst>
                  <a:glow rad="127000">
                    <a:schemeClr val="bg1"/>
                  </a:glow>
                  <a:outerShdw blurRad="38100" dist="38100" dir="2700000" algn="tl">
                    <a:srgbClr val="000000">
                      <a:alpha val="43137"/>
                    </a:srgbClr>
                  </a:outerShdw>
                </a:effectLst>
              </a:rPr>
              <a:t>R</a:t>
            </a:r>
            <a:r>
              <a:rPr lang="en-US" sz="4000" dirty="0"/>
              <a:t>iches </a:t>
            </a:r>
            <a:r>
              <a:rPr lang="en-US" sz="4000" dirty="0">
                <a:solidFill>
                  <a:srgbClr val="FF0000"/>
                </a:solidFill>
                <a:effectLst>
                  <a:glow rad="127000">
                    <a:schemeClr val="bg1"/>
                  </a:glow>
                  <a:outerShdw blurRad="38100" dist="38100" dir="2700000" algn="tl">
                    <a:srgbClr val="000000">
                      <a:alpha val="43137"/>
                    </a:srgbClr>
                  </a:outerShdw>
                </a:effectLst>
              </a:rPr>
              <a:t>A</a:t>
            </a:r>
            <a:r>
              <a:rPr lang="en-US" sz="4000" dirty="0"/>
              <a:t>t </a:t>
            </a:r>
            <a:r>
              <a:rPr lang="en-US" sz="4000" dirty="0">
                <a:solidFill>
                  <a:srgbClr val="FF0000"/>
                </a:solidFill>
                <a:effectLst>
                  <a:glow rad="127000">
                    <a:schemeClr val="bg1"/>
                  </a:glow>
                  <a:outerShdw blurRad="38100" dist="38100" dir="2700000" algn="tl">
                    <a:srgbClr val="000000">
                      <a:alpha val="43137"/>
                    </a:srgbClr>
                  </a:outerShdw>
                </a:effectLst>
              </a:rPr>
              <a:t>C</a:t>
            </a:r>
            <a:r>
              <a:rPr lang="en-US" sz="4000" dirty="0"/>
              <a:t>hrist’s </a:t>
            </a:r>
            <a:r>
              <a:rPr lang="en-US" sz="4000" dirty="0">
                <a:solidFill>
                  <a:srgbClr val="FF0000"/>
                </a:solidFill>
                <a:effectLst>
                  <a:glow rad="127000">
                    <a:schemeClr val="bg1"/>
                  </a:glow>
                  <a:outerShdw blurRad="38100" dist="38100" dir="2700000" algn="tl">
                    <a:srgbClr val="000000">
                      <a:alpha val="43137"/>
                    </a:srgbClr>
                  </a:outerShdw>
                </a:effectLst>
              </a:rPr>
              <a:t>E</a:t>
            </a:r>
            <a:r>
              <a:rPr lang="en-US" sz="4000" dirty="0"/>
              <a:t>xpense</a:t>
            </a:r>
          </a:p>
        </p:txBody>
      </p:sp>
    </p:spTree>
    <p:extLst>
      <p:ext uri="{BB962C8B-B14F-4D97-AF65-F5344CB8AC3E}">
        <p14:creationId xmlns:p14="http://schemas.microsoft.com/office/powerpoint/2010/main" val="14110746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38554" y="2764096"/>
            <a:ext cx="2239108" cy="902678"/>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487508" y="2743200"/>
            <a:ext cx="1453661" cy="902678"/>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274637"/>
            <a:ext cx="9144000" cy="1143000"/>
          </a:xfrm>
        </p:spPr>
        <p:txBody>
          <a:bodyPr/>
          <a:lstStyle/>
          <a:p>
            <a:r>
              <a:rPr lang="en-US" dirty="0"/>
              <a:t>A </a:t>
            </a:r>
            <a:r>
              <a:rPr lang="en-US" u="sng" dirty="0">
                <a:effectLst>
                  <a:glow rad="127000">
                    <a:srgbClr val="FF0000"/>
                  </a:glow>
                  <a:outerShdw blurRad="38100" dist="38100" dir="2700000" algn="tl">
                    <a:srgbClr val="000000">
                      <a:alpha val="43137"/>
                    </a:srgbClr>
                  </a:outerShdw>
                </a:effectLst>
              </a:rPr>
              <a:t>Distinct</a:t>
            </a:r>
            <a:r>
              <a:rPr lang="en-US" dirty="0">
                <a:effectLst>
                  <a:glow rad="127000">
                    <a:srgbClr val="FF0000"/>
                  </a:glow>
                  <a:outerShdw blurRad="38100" dist="38100" dir="2700000" algn="tl">
                    <a:srgbClr val="000000">
                      <a:alpha val="43137"/>
                    </a:srgbClr>
                  </a:outerShdw>
                </a:effectLst>
              </a:rPr>
              <a:t> </a:t>
            </a:r>
            <a:r>
              <a:rPr lang="en-US" dirty="0"/>
              <a:t>Ministry </a:t>
            </a:r>
            <a:r>
              <a:rPr lang="en-US" sz="3200" dirty="0"/>
              <a:t>2:7</a:t>
            </a:r>
            <a:endParaRPr lang="en-US" sz="3200" u="sng" dirty="0"/>
          </a:p>
        </p:txBody>
      </p:sp>
      <p:sp>
        <p:nvSpPr>
          <p:cNvPr id="9" name="Content Placeholder 8"/>
          <p:cNvSpPr>
            <a:spLocks noGrp="1"/>
          </p:cNvSpPr>
          <p:nvPr>
            <p:ph idx="1"/>
          </p:nvPr>
        </p:nvSpPr>
        <p:spPr/>
        <p:txBody>
          <a:bodyPr/>
          <a:lstStyle/>
          <a:p>
            <a:r>
              <a:rPr lang="en-US" baseline="30000" dirty="0"/>
              <a:t>7</a:t>
            </a:r>
            <a:r>
              <a:rPr lang="en-US" dirty="0"/>
              <a:t> On the contrary, they saw that I had been </a:t>
            </a:r>
            <a:r>
              <a:rPr lang="en-US" dirty="0">
                <a:effectLst>
                  <a:glow rad="127000">
                    <a:srgbClr val="FF0000"/>
                  </a:glow>
                  <a:outerShdw blurRad="38100" dist="38100" dir="2700000" algn="tl">
                    <a:srgbClr val="000000">
                      <a:alpha val="43137"/>
                    </a:srgbClr>
                  </a:outerShdw>
                </a:effectLst>
              </a:rPr>
              <a:t>entrusted </a:t>
            </a:r>
            <a:r>
              <a:rPr lang="en-US" dirty="0"/>
              <a:t>with the task of preaching </a:t>
            </a:r>
            <a:r>
              <a:rPr lang="en-US" dirty="0">
                <a:effectLst>
                  <a:glow rad="127000">
                    <a:srgbClr val="FF0000"/>
                  </a:glow>
                  <a:outerShdw blurRad="38100" dist="38100" dir="2700000" algn="tl">
                    <a:srgbClr val="000000">
                      <a:alpha val="43137"/>
                    </a:srgbClr>
                  </a:outerShdw>
                </a:effectLst>
              </a:rPr>
              <a:t>the gospel to the Gentiles</a:t>
            </a:r>
            <a:r>
              <a:rPr lang="en-US" dirty="0"/>
              <a:t>, just as Peter had been </a:t>
            </a:r>
            <a:r>
              <a:rPr lang="en-US" dirty="0">
                <a:effectLst>
                  <a:glow rad="127000">
                    <a:srgbClr val="FF0000"/>
                  </a:glow>
                  <a:outerShdw blurRad="38100" dist="38100" dir="2700000" algn="tl">
                    <a:srgbClr val="000000">
                      <a:alpha val="43137"/>
                    </a:srgbClr>
                  </a:outerShdw>
                </a:effectLst>
              </a:rPr>
              <a:t>to the Jews</a:t>
            </a:r>
            <a:r>
              <a:rPr lang="en-US" dirty="0"/>
              <a:t>.   </a:t>
            </a:r>
            <a:br>
              <a:rPr lang="en-US" dirty="0"/>
            </a:br>
            <a:r>
              <a:rPr lang="en-US" dirty="0"/>
              <a:t>Gal 2:7</a:t>
            </a:r>
          </a:p>
        </p:txBody>
      </p:sp>
      <p:pic>
        <p:nvPicPr>
          <p:cNvPr id="2050" name="Picture 2"/>
          <p:cNvPicPr>
            <a:picLocks noChangeAspect="1" noChangeArrowheads="1"/>
          </p:cNvPicPr>
          <p:nvPr/>
        </p:nvPicPr>
        <p:blipFill>
          <a:blip r:embed="rId3" cstate="print"/>
          <a:srcRect/>
          <a:stretch>
            <a:fillRect/>
          </a:stretch>
        </p:blipFill>
        <p:spPr bwMode="auto">
          <a:xfrm>
            <a:off x="2468564" y="4125684"/>
            <a:ext cx="3284537" cy="2440216"/>
          </a:xfrm>
          <a:prstGeom prst="rect">
            <a:avLst/>
          </a:prstGeom>
          <a:noFill/>
          <a:ln w="9525">
            <a:noFill/>
            <a:miter lim="800000"/>
            <a:headEnd/>
            <a:tailEnd/>
          </a:ln>
          <a:effectLst>
            <a:outerShdw blurRad="50800" dist="101600" dir="2700000" algn="ctr" rotWithShape="0">
              <a:schemeClr val="tx1">
                <a:alpha val="57000"/>
              </a:schemeClr>
            </a:outerShdw>
          </a:effectLst>
        </p:spPr>
      </p:pic>
      <p:pic>
        <p:nvPicPr>
          <p:cNvPr id="2051" name="Picture 3"/>
          <p:cNvPicPr>
            <a:picLocks noChangeAspect="1" noChangeArrowheads="1"/>
          </p:cNvPicPr>
          <p:nvPr/>
        </p:nvPicPr>
        <p:blipFill>
          <a:blip r:embed="rId4" cstate="print"/>
          <a:srcRect/>
          <a:stretch>
            <a:fillRect/>
          </a:stretch>
        </p:blipFill>
        <p:spPr bwMode="auto">
          <a:xfrm>
            <a:off x="6450808" y="4106040"/>
            <a:ext cx="3216961" cy="2390011"/>
          </a:xfrm>
          <a:prstGeom prst="rect">
            <a:avLst/>
          </a:prstGeom>
          <a:noFill/>
          <a:ln w="9525">
            <a:noFill/>
            <a:miter lim="800000"/>
            <a:headEnd/>
            <a:tailEnd/>
          </a:ln>
          <a:effectLst>
            <a:outerShdw blurRad="50800" dist="101600" dir="2700000" algn="ctr" rotWithShape="0">
              <a:schemeClr val="tx1">
                <a:alpha val="61000"/>
              </a:schemeClr>
            </a:outerShdw>
          </a:effectLst>
        </p:spPr>
      </p:pic>
    </p:spTree>
    <p:extLst>
      <p:ext uri="{BB962C8B-B14F-4D97-AF65-F5344CB8AC3E}">
        <p14:creationId xmlns:p14="http://schemas.microsoft.com/office/powerpoint/2010/main" val="3393090863"/>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have a </a:t>
            </a:r>
            <a:r>
              <a:rPr lang="en-US" u="sng" dirty="0">
                <a:effectLst>
                  <a:glow rad="127000">
                    <a:srgbClr val="FF0000"/>
                  </a:glow>
                  <a:outerShdw blurRad="38100" dist="38100" dir="2700000" algn="tl">
                    <a:srgbClr val="000000">
                      <a:alpha val="43137"/>
                    </a:srgbClr>
                  </a:outerShdw>
                </a:effectLst>
              </a:rPr>
              <a:t>Distinct</a:t>
            </a:r>
            <a:r>
              <a:rPr lang="en-US" dirty="0">
                <a:effectLst>
                  <a:glow rad="127000">
                    <a:srgbClr val="FF0000"/>
                  </a:glow>
                  <a:outerShdw blurRad="38100" dist="38100" dir="2700000" algn="tl">
                    <a:srgbClr val="000000">
                      <a:alpha val="43137"/>
                    </a:srgbClr>
                  </a:outerShdw>
                </a:effectLst>
              </a:rPr>
              <a:t> </a:t>
            </a:r>
            <a:r>
              <a:rPr lang="en-US" dirty="0"/>
              <a:t>Ministry, too!</a:t>
            </a:r>
          </a:p>
        </p:txBody>
      </p:sp>
      <p:sp>
        <p:nvSpPr>
          <p:cNvPr id="3" name="Content Placeholder 2"/>
          <p:cNvSpPr>
            <a:spLocks noGrp="1"/>
          </p:cNvSpPr>
          <p:nvPr>
            <p:ph idx="1"/>
          </p:nvPr>
        </p:nvSpPr>
        <p:spPr>
          <a:xfrm>
            <a:off x="609600" y="1600202"/>
            <a:ext cx="6541477" cy="4525963"/>
          </a:xfrm>
        </p:spPr>
        <p:txBody>
          <a:bodyPr/>
          <a:lstStyle/>
          <a:p>
            <a:pPr marL="0" indent="0"/>
            <a:endParaRPr lang="en-US" dirty="0"/>
          </a:p>
        </p:txBody>
      </p:sp>
      <p:pic>
        <p:nvPicPr>
          <p:cNvPr id="7" name="Picture 6"/>
          <p:cNvPicPr>
            <a:picLocks noChangeAspect="1"/>
          </p:cNvPicPr>
          <p:nvPr/>
        </p:nvPicPr>
        <p:blipFill>
          <a:blip r:embed="rId2"/>
          <a:stretch>
            <a:fillRect/>
          </a:stretch>
        </p:blipFill>
        <p:spPr>
          <a:xfrm>
            <a:off x="7466138" y="1784693"/>
            <a:ext cx="4529994" cy="4337812"/>
          </a:xfrm>
          <a:prstGeom prst="rect">
            <a:avLst/>
          </a:prstGeom>
        </p:spPr>
      </p:pic>
    </p:spTree>
    <p:extLst>
      <p:ext uri="{BB962C8B-B14F-4D97-AF65-F5344CB8AC3E}">
        <p14:creationId xmlns:p14="http://schemas.microsoft.com/office/powerpoint/2010/main" val="676964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466138" y="1784693"/>
            <a:ext cx="4529994" cy="4337812"/>
          </a:xfrm>
          <a:prstGeom prst="rect">
            <a:avLst/>
          </a:prstGeom>
        </p:spPr>
      </p:pic>
      <p:pic>
        <p:nvPicPr>
          <p:cNvPr id="4" name="Picture 3"/>
          <p:cNvPicPr>
            <a:picLocks noChangeAspect="1"/>
          </p:cNvPicPr>
          <p:nvPr/>
        </p:nvPicPr>
        <p:blipFill rotWithShape="1">
          <a:blip r:embed="rId3"/>
          <a:srcRect r="31134" b="42661"/>
          <a:stretch/>
        </p:blipFill>
        <p:spPr>
          <a:xfrm>
            <a:off x="3677424" y="552513"/>
            <a:ext cx="8507950" cy="6305487"/>
          </a:xfrm>
          <a:prstGeom prst="rect">
            <a:avLst/>
          </a:prstGeom>
        </p:spPr>
      </p:pic>
      <p:sp>
        <p:nvSpPr>
          <p:cNvPr id="2" name="Title 1"/>
          <p:cNvSpPr>
            <a:spLocks noGrp="1"/>
          </p:cNvSpPr>
          <p:nvPr>
            <p:ph type="title"/>
          </p:nvPr>
        </p:nvSpPr>
        <p:spPr/>
        <p:txBody>
          <a:bodyPr/>
          <a:lstStyle/>
          <a:p>
            <a:r>
              <a:rPr lang="en-US" dirty="0"/>
              <a:t>You have a </a:t>
            </a:r>
            <a:r>
              <a:rPr lang="en-US" u="sng" dirty="0">
                <a:effectLst>
                  <a:glow rad="127000">
                    <a:srgbClr val="FF0000"/>
                  </a:glow>
                  <a:outerShdw blurRad="38100" dist="38100" dir="2700000" algn="tl">
                    <a:srgbClr val="000000">
                      <a:alpha val="43137"/>
                    </a:srgbClr>
                  </a:outerShdw>
                </a:effectLst>
              </a:rPr>
              <a:t>Distinct</a:t>
            </a:r>
            <a:r>
              <a:rPr lang="en-US" dirty="0">
                <a:effectLst>
                  <a:glow rad="127000">
                    <a:srgbClr val="FF0000"/>
                  </a:glow>
                  <a:outerShdw blurRad="38100" dist="38100" dir="2700000" algn="tl">
                    <a:srgbClr val="000000">
                      <a:alpha val="43137"/>
                    </a:srgbClr>
                  </a:outerShdw>
                </a:effectLst>
              </a:rPr>
              <a:t> </a:t>
            </a:r>
            <a:r>
              <a:rPr lang="en-US" dirty="0"/>
              <a:t>Ministry, too!</a:t>
            </a:r>
          </a:p>
        </p:txBody>
      </p:sp>
      <p:sp>
        <p:nvSpPr>
          <p:cNvPr id="3" name="Content Placeholder 2"/>
          <p:cNvSpPr>
            <a:spLocks noGrp="1"/>
          </p:cNvSpPr>
          <p:nvPr>
            <p:ph idx="1"/>
          </p:nvPr>
        </p:nvSpPr>
        <p:spPr>
          <a:xfrm>
            <a:off x="609600" y="1600202"/>
            <a:ext cx="6541477" cy="4525963"/>
          </a:xfrm>
        </p:spPr>
        <p:txBody>
          <a:bodyPr/>
          <a:lstStyle/>
          <a:p>
            <a:pPr marL="0" indent="0"/>
            <a:r>
              <a:rPr lang="en-US" dirty="0"/>
              <a:t>Rom 13:4 For </a:t>
            </a:r>
            <a:r>
              <a:rPr lang="en-US" dirty="0">
                <a:effectLst>
                  <a:glow rad="127000">
                    <a:srgbClr val="FF0000"/>
                  </a:glow>
                  <a:outerShdw blurRad="38100" dist="38100" dir="2700000" algn="tl">
                    <a:srgbClr val="000000">
                      <a:alpha val="43137"/>
                    </a:srgbClr>
                  </a:outerShdw>
                </a:effectLst>
              </a:rPr>
              <a:t>he is God's minister </a:t>
            </a:r>
            <a:r>
              <a:rPr lang="en-US" dirty="0"/>
              <a:t>to you for good. But if you do evil, be afraid; for he does not </a:t>
            </a:r>
            <a:r>
              <a:rPr lang="en-US" dirty="0">
                <a:effectLst>
                  <a:glow rad="127000">
                    <a:srgbClr val="FF0000"/>
                  </a:glow>
                  <a:outerShdw blurRad="38100" dist="38100" dir="2700000" algn="tl">
                    <a:srgbClr val="000000">
                      <a:alpha val="43137"/>
                    </a:srgbClr>
                  </a:outerShdw>
                </a:effectLst>
              </a:rPr>
              <a:t>bear the sword </a:t>
            </a:r>
            <a:r>
              <a:rPr lang="en-US" dirty="0"/>
              <a:t>in vain; for </a:t>
            </a:r>
            <a:r>
              <a:rPr lang="en-US" dirty="0">
                <a:effectLst>
                  <a:glow rad="127000">
                    <a:srgbClr val="FF0000"/>
                  </a:glow>
                  <a:outerShdw blurRad="38100" dist="38100" dir="2700000" algn="tl">
                    <a:srgbClr val="000000">
                      <a:alpha val="43137"/>
                    </a:srgbClr>
                  </a:outerShdw>
                </a:effectLst>
              </a:rPr>
              <a:t>he is God's minister</a:t>
            </a:r>
            <a:r>
              <a:rPr lang="en-US" dirty="0"/>
              <a:t>, an avenger to </a:t>
            </a:r>
            <a:r>
              <a:rPr lang="en-US" i="1" dirty="0"/>
              <a:t>execute </a:t>
            </a:r>
            <a:r>
              <a:rPr lang="en-US" dirty="0"/>
              <a:t>wrath on him who practices evil. (NKJ)</a:t>
            </a:r>
          </a:p>
        </p:txBody>
      </p:sp>
    </p:spTree>
    <p:extLst>
      <p:ext uri="{BB962C8B-B14F-4D97-AF65-F5344CB8AC3E}">
        <p14:creationId xmlns:p14="http://schemas.microsoft.com/office/powerpoint/2010/main" val="7648226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466138" y="1784693"/>
            <a:ext cx="4529994" cy="4337812"/>
          </a:xfrm>
          <a:prstGeom prst="rect">
            <a:avLst/>
          </a:prstGeom>
        </p:spPr>
      </p:pic>
      <p:pic>
        <p:nvPicPr>
          <p:cNvPr id="4" name="Picture 3"/>
          <p:cNvPicPr>
            <a:picLocks noChangeAspect="1"/>
          </p:cNvPicPr>
          <p:nvPr/>
        </p:nvPicPr>
        <p:blipFill rotWithShape="1">
          <a:blip r:embed="rId3"/>
          <a:srcRect r="31134" b="42661"/>
          <a:stretch/>
        </p:blipFill>
        <p:spPr>
          <a:xfrm>
            <a:off x="3677424" y="552513"/>
            <a:ext cx="8507950" cy="6305487"/>
          </a:xfrm>
          <a:prstGeom prst="rect">
            <a:avLst/>
          </a:prstGeom>
        </p:spPr>
      </p:pic>
      <p:sp>
        <p:nvSpPr>
          <p:cNvPr id="2" name="Title 1"/>
          <p:cNvSpPr>
            <a:spLocks noGrp="1"/>
          </p:cNvSpPr>
          <p:nvPr>
            <p:ph type="title"/>
          </p:nvPr>
        </p:nvSpPr>
        <p:spPr/>
        <p:txBody>
          <a:bodyPr/>
          <a:lstStyle/>
          <a:p>
            <a:r>
              <a:rPr lang="en-US" dirty="0"/>
              <a:t>You have a </a:t>
            </a:r>
            <a:r>
              <a:rPr lang="en-US" u="sng" dirty="0">
                <a:effectLst>
                  <a:glow rad="127000">
                    <a:srgbClr val="FF0000"/>
                  </a:glow>
                  <a:outerShdw blurRad="38100" dist="38100" dir="2700000" algn="tl">
                    <a:srgbClr val="000000">
                      <a:alpha val="43137"/>
                    </a:srgbClr>
                  </a:outerShdw>
                </a:effectLst>
              </a:rPr>
              <a:t>Distinct</a:t>
            </a:r>
            <a:r>
              <a:rPr lang="en-US" dirty="0">
                <a:effectLst>
                  <a:glow rad="127000">
                    <a:srgbClr val="FF0000"/>
                  </a:glow>
                  <a:outerShdw blurRad="38100" dist="38100" dir="2700000" algn="tl">
                    <a:srgbClr val="000000">
                      <a:alpha val="43137"/>
                    </a:srgbClr>
                  </a:outerShdw>
                </a:effectLst>
              </a:rPr>
              <a:t> </a:t>
            </a:r>
            <a:r>
              <a:rPr lang="en-US" dirty="0"/>
              <a:t>Ministry, too!</a:t>
            </a:r>
          </a:p>
        </p:txBody>
      </p:sp>
      <p:sp>
        <p:nvSpPr>
          <p:cNvPr id="3" name="Content Placeholder 2"/>
          <p:cNvSpPr>
            <a:spLocks noGrp="1"/>
          </p:cNvSpPr>
          <p:nvPr>
            <p:ph idx="1"/>
          </p:nvPr>
        </p:nvSpPr>
        <p:spPr>
          <a:xfrm>
            <a:off x="609600" y="1600202"/>
            <a:ext cx="6541477" cy="4525963"/>
          </a:xfrm>
        </p:spPr>
        <p:txBody>
          <a:bodyPr/>
          <a:lstStyle/>
          <a:p>
            <a:pPr marL="0" indent="0"/>
            <a:r>
              <a:rPr lang="en-US" dirty="0"/>
              <a:t>Rom 13:4 For </a:t>
            </a:r>
            <a:r>
              <a:rPr lang="en-US" dirty="0">
                <a:effectLst>
                  <a:glow rad="127000">
                    <a:srgbClr val="FF0000"/>
                  </a:glow>
                  <a:outerShdw blurRad="38100" dist="38100" dir="2700000" algn="tl">
                    <a:srgbClr val="000000">
                      <a:alpha val="43137"/>
                    </a:srgbClr>
                  </a:outerShdw>
                </a:effectLst>
              </a:rPr>
              <a:t>he is God's minister </a:t>
            </a:r>
            <a:r>
              <a:rPr lang="en-US" dirty="0"/>
              <a:t>to you for good. But if you do evil, be afraid; for he does not </a:t>
            </a:r>
            <a:r>
              <a:rPr lang="en-US" dirty="0">
                <a:effectLst>
                  <a:glow rad="127000">
                    <a:srgbClr val="FF0000"/>
                  </a:glow>
                  <a:outerShdw blurRad="38100" dist="38100" dir="2700000" algn="tl">
                    <a:srgbClr val="000000">
                      <a:alpha val="43137"/>
                    </a:srgbClr>
                  </a:outerShdw>
                </a:effectLst>
              </a:rPr>
              <a:t>bear the sword </a:t>
            </a:r>
            <a:r>
              <a:rPr lang="en-US" dirty="0"/>
              <a:t>in vain; for he is God's minister, an avenger to </a:t>
            </a:r>
            <a:r>
              <a:rPr lang="en-US" i="1" dirty="0"/>
              <a:t>execute </a:t>
            </a:r>
            <a:r>
              <a:rPr lang="en-US" dirty="0"/>
              <a:t>wrath on him who practices evil. (NKJ)</a:t>
            </a:r>
          </a:p>
        </p:txBody>
      </p:sp>
      <p:sp>
        <p:nvSpPr>
          <p:cNvPr id="5" name="Rectangle 4"/>
          <p:cNvSpPr/>
          <p:nvPr/>
        </p:nvSpPr>
        <p:spPr>
          <a:xfrm>
            <a:off x="596348" y="2961861"/>
            <a:ext cx="7315200" cy="3021495"/>
          </a:xfrm>
          <a:prstGeom prst="rect">
            <a:avLst/>
          </a:prstGeom>
          <a:solidFill>
            <a:schemeClr val="bg1"/>
          </a:solidFill>
          <a:ln w="57150">
            <a:solidFill>
              <a:srgbClr val="E538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74644" y="3200399"/>
            <a:ext cx="6798366" cy="1323439"/>
          </a:xfrm>
          <a:prstGeom prst="rect">
            <a:avLst/>
          </a:prstGeom>
          <a:noFill/>
        </p:spPr>
        <p:txBody>
          <a:bodyPr wrap="square" rtlCol="0">
            <a:spAutoFit/>
          </a:bodyPr>
          <a:lstStyle/>
          <a:p>
            <a:pPr algn="ctr"/>
            <a:r>
              <a:rPr lang="en-US" sz="4000" b="1" dirty="0"/>
              <a:t>When you choose the career to which God has called you ... </a:t>
            </a:r>
          </a:p>
        </p:txBody>
      </p:sp>
    </p:spTree>
    <p:extLst>
      <p:ext uri="{BB962C8B-B14F-4D97-AF65-F5344CB8AC3E}">
        <p14:creationId xmlns:p14="http://schemas.microsoft.com/office/powerpoint/2010/main" val="26092940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466138" y="1784693"/>
            <a:ext cx="4529994" cy="4337812"/>
          </a:xfrm>
          <a:prstGeom prst="rect">
            <a:avLst/>
          </a:prstGeom>
        </p:spPr>
      </p:pic>
      <p:sp>
        <p:nvSpPr>
          <p:cNvPr id="2" name="Title 1"/>
          <p:cNvSpPr>
            <a:spLocks noGrp="1"/>
          </p:cNvSpPr>
          <p:nvPr>
            <p:ph type="title"/>
          </p:nvPr>
        </p:nvSpPr>
        <p:spPr/>
        <p:txBody>
          <a:bodyPr/>
          <a:lstStyle/>
          <a:p>
            <a:r>
              <a:rPr lang="en-US" dirty="0"/>
              <a:t>You have a </a:t>
            </a:r>
            <a:r>
              <a:rPr lang="en-US" u="sng" dirty="0">
                <a:effectLst>
                  <a:glow rad="127000">
                    <a:srgbClr val="FF0000"/>
                  </a:glow>
                  <a:outerShdw blurRad="38100" dist="38100" dir="2700000" algn="tl">
                    <a:srgbClr val="000000">
                      <a:alpha val="43137"/>
                    </a:srgbClr>
                  </a:outerShdw>
                </a:effectLst>
              </a:rPr>
              <a:t>Distinct</a:t>
            </a:r>
            <a:r>
              <a:rPr lang="en-US" dirty="0">
                <a:effectLst>
                  <a:glow rad="127000">
                    <a:srgbClr val="FF0000"/>
                  </a:glow>
                  <a:outerShdw blurRad="38100" dist="38100" dir="2700000" algn="tl">
                    <a:srgbClr val="000000">
                      <a:alpha val="43137"/>
                    </a:srgbClr>
                  </a:outerShdw>
                </a:effectLst>
              </a:rPr>
              <a:t> </a:t>
            </a:r>
            <a:r>
              <a:rPr lang="en-US" dirty="0"/>
              <a:t>Ministry, too!</a:t>
            </a:r>
          </a:p>
        </p:txBody>
      </p:sp>
      <p:sp>
        <p:nvSpPr>
          <p:cNvPr id="3" name="Content Placeholder 2"/>
          <p:cNvSpPr>
            <a:spLocks noGrp="1"/>
          </p:cNvSpPr>
          <p:nvPr>
            <p:ph idx="1"/>
          </p:nvPr>
        </p:nvSpPr>
        <p:spPr>
          <a:xfrm>
            <a:off x="609600" y="1600202"/>
            <a:ext cx="6541477" cy="4525963"/>
          </a:xfrm>
        </p:spPr>
        <p:txBody>
          <a:bodyPr/>
          <a:lstStyle/>
          <a:p>
            <a:pPr marL="0" indent="0"/>
            <a:r>
              <a:rPr lang="en-US" dirty="0"/>
              <a:t>Rom 13:4 For </a:t>
            </a:r>
            <a:r>
              <a:rPr lang="en-US" dirty="0">
                <a:effectLst>
                  <a:glow rad="127000">
                    <a:srgbClr val="FF0000"/>
                  </a:glow>
                  <a:outerShdw blurRad="38100" dist="38100" dir="2700000" algn="tl">
                    <a:srgbClr val="000000">
                      <a:alpha val="43137"/>
                    </a:srgbClr>
                  </a:outerShdw>
                </a:effectLst>
              </a:rPr>
              <a:t>he is God's minister </a:t>
            </a:r>
            <a:r>
              <a:rPr lang="en-US" dirty="0"/>
              <a:t>to you for good. But if you do evil, be afraid; for he does not </a:t>
            </a:r>
            <a:r>
              <a:rPr lang="en-US" dirty="0">
                <a:effectLst>
                  <a:glow rad="127000">
                    <a:srgbClr val="FF0000"/>
                  </a:glow>
                  <a:outerShdw blurRad="38100" dist="38100" dir="2700000" algn="tl">
                    <a:srgbClr val="000000">
                      <a:alpha val="43137"/>
                    </a:srgbClr>
                  </a:outerShdw>
                </a:effectLst>
              </a:rPr>
              <a:t>bear the sword </a:t>
            </a:r>
            <a:r>
              <a:rPr lang="en-US" dirty="0"/>
              <a:t>in vain; for he is God's minister, an avenger to </a:t>
            </a:r>
            <a:r>
              <a:rPr lang="en-US" i="1" dirty="0"/>
              <a:t>execute </a:t>
            </a:r>
            <a:r>
              <a:rPr lang="en-US" dirty="0"/>
              <a:t>wrath on him who practices evil. (NKJ)</a:t>
            </a:r>
          </a:p>
        </p:txBody>
      </p:sp>
      <p:sp>
        <p:nvSpPr>
          <p:cNvPr id="5" name="Rectangle 4"/>
          <p:cNvSpPr/>
          <p:nvPr/>
        </p:nvSpPr>
        <p:spPr>
          <a:xfrm>
            <a:off x="596348" y="2961861"/>
            <a:ext cx="7315200" cy="3021495"/>
          </a:xfrm>
          <a:prstGeom prst="rect">
            <a:avLst/>
          </a:prstGeom>
          <a:solidFill>
            <a:schemeClr val="bg1"/>
          </a:solidFill>
          <a:ln w="57150">
            <a:solidFill>
              <a:srgbClr val="E538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74644" y="3200399"/>
            <a:ext cx="6798366" cy="2554545"/>
          </a:xfrm>
          <a:prstGeom prst="rect">
            <a:avLst/>
          </a:prstGeom>
          <a:noFill/>
        </p:spPr>
        <p:txBody>
          <a:bodyPr wrap="square" rtlCol="0">
            <a:spAutoFit/>
          </a:bodyPr>
          <a:lstStyle/>
          <a:p>
            <a:pPr algn="ctr"/>
            <a:r>
              <a:rPr lang="en-US" sz="4000" b="1" dirty="0"/>
              <a:t>When you choose the career to which God has called you ... </a:t>
            </a:r>
          </a:p>
          <a:p>
            <a:pPr algn="ctr"/>
            <a:r>
              <a:rPr lang="en-US" sz="4000" b="1" dirty="0"/>
              <a:t>It is no longer a job, </a:t>
            </a:r>
          </a:p>
          <a:p>
            <a:pPr algn="ctr"/>
            <a:r>
              <a:rPr lang="en-US" sz="4000" b="1" dirty="0"/>
              <a:t>IT IS YOUR MINISTRY!</a:t>
            </a:r>
          </a:p>
        </p:txBody>
      </p:sp>
    </p:spTree>
    <p:extLst>
      <p:ext uri="{BB962C8B-B14F-4D97-AF65-F5344CB8AC3E}">
        <p14:creationId xmlns:p14="http://schemas.microsoft.com/office/powerpoint/2010/main" val="37317742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13385" y="1535722"/>
            <a:ext cx="1934307" cy="902678"/>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315201" y="2133599"/>
            <a:ext cx="1934307" cy="902678"/>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274637"/>
            <a:ext cx="9144000" cy="1143000"/>
          </a:xfrm>
        </p:spPr>
        <p:txBody>
          <a:bodyPr/>
          <a:lstStyle/>
          <a:p>
            <a:r>
              <a:rPr lang="en-US" dirty="0"/>
              <a:t>A </a:t>
            </a:r>
            <a:r>
              <a:rPr lang="en-US" u="sng" dirty="0">
                <a:effectLst>
                  <a:glow rad="127000">
                    <a:srgbClr val="FF0000"/>
                  </a:glow>
                  <a:outerShdw blurRad="38100" dist="38100" dir="2700000" algn="tl">
                    <a:srgbClr val="000000">
                      <a:alpha val="43137"/>
                    </a:srgbClr>
                  </a:outerShdw>
                </a:effectLst>
              </a:rPr>
              <a:t>Powerful</a:t>
            </a:r>
            <a:r>
              <a:rPr lang="en-US" dirty="0">
                <a:effectLst>
                  <a:glow rad="127000">
                    <a:srgbClr val="FF0000"/>
                  </a:glow>
                  <a:outerShdw blurRad="38100" dist="38100" dir="2700000" algn="tl">
                    <a:srgbClr val="000000">
                      <a:alpha val="43137"/>
                    </a:srgbClr>
                  </a:outerShdw>
                </a:effectLst>
              </a:rPr>
              <a:t> </a:t>
            </a:r>
            <a:r>
              <a:rPr lang="en-US" dirty="0"/>
              <a:t>Ministry </a:t>
            </a:r>
            <a:r>
              <a:rPr lang="en-US" sz="3200" dirty="0"/>
              <a:t>2:8</a:t>
            </a:r>
            <a:endParaRPr lang="en-US" sz="3200" u="sng" dirty="0"/>
          </a:p>
        </p:txBody>
      </p:sp>
      <p:sp>
        <p:nvSpPr>
          <p:cNvPr id="9" name="Content Placeholder 8"/>
          <p:cNvSpPr>
            <a:spLocks noGrp="1"/>
          </p:cNvSpPr>
          <p:nvPr>
            <p:ph idx="1"/>
          </p:nvPr>
        </p:nvSpPr>
        <p:spPr/>
        <p:txBody>
          <a:bodyPr/>
          <a:lstStyle/>
          <a:p>
            <a:r>
              <a:rPr lang="en-US" dirty="0"/>
              <a:t> </a:t>
            </a:r>
            <a:r>
              <a:rPr lang="en-US" baseline="30000" dirty="0"/>
              <a:t>8</a:t>
            </a:r>
            <a:r>
              <a:rPr lang="en-US" dirty="0"/>
              <a:t> For </a:t>
            </a:r>
            <a:r>
              <a:rPr lang="en-US" dirty="0">
                <a:effectLst>
                  <a:glow rad="127000">
                    <a:srgbClr val="FF0000"/>
                  </a:glow>
                  <a:outerShdw blurRad="38100" dist="38100" dir="2700000" algn="tl">
                    <a:srgbClr val="000000">
                      <a:alpha val="43137"/>
                    </a:srgbClr>
                  </a:outerShdw>
                </a:effectLst>
              </a:rPr>
              <a:t>God, who was at work </a:t>
            </a:r>
            <a:r>
              <a:rPr lang="en-US" dirty="0"/>
              <a:t>in the ministry of Peter as an apostle to the Jews, was also </a:t>
            </a:r>
            <a:r>
              <a:rPr lang="en-US" dirty="0">
                <a:effectLst>
                  <a:glow rad="127000">
                    <a:srgbClr val="FF0000"/>
                  </a:glow>
                  <a:outerShdw blurRad="38100" dist="38100" dir="2700000" algn="tl">
                    <a:srgbClr val="000000">
                      <a:alpha val="43137"/>
                    </a:srgbClr>
                  </a:outerShdw>
                </a:effectLst>
              </a:rPr>
              <a:t>at work </a:t>
            </a:r>
            <a:r>
              <a:rPr lang="en-US" dirty="0"/>
              <a:t>in my ministry as an apostle to the Gentiles. </a:t>
            </a:r>
          </a:p>
        </p:txBody>
      </p:sp>
      <p:pic>
        <p:nvPicPr>
          <p:cNvPr id="3074" name="Picture 2"/>
          <p:cNvPicPr>
            <a:picLocks noChangeAspect="1" noChangeArrowheads="1"/>
          </p:cNvPicPr>
          <p:nvPr/>
        </p:nvPicPr>
        <p:blipFill>
          <a:blip r:embed="rId3" cstate="print"/>
          <a:srcRect/>
          <a:stretch>
            <a:fillRect/>
          </a:stretch>
        </p:blipFill>
        <p:spPr bwMode="auto">
          <a:xfrm>
            <a:off x="-45586" y="3812584"/>
            <a:ext cx="12245414" cy="2557220"/>
          </a:xfrm>
          <a:prstGeom prst="rect">
            <a:avLst/>
          </a:prstGeom>
          <a:noFill/>
          <a:ln w="9525">
            <a:noFill/>
            <a:miter lim="800000"/>
            <a:headEnd/>
            <a:tailEnd/>
          </a:ln>
          <a:effectLst/>
        </p:spPr>
      </p:pic>
    </p:spTree>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288217" y="3974122"/>
            <a:ext cx="1512276" cy="902678"/>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9" name="Picture 3"/>
          <p:cNvPicPr>
            <a:picLocks noChangeAspect="1" noChangeArrowheads="1"/>
          </p:cNvPicPr>
          <p:nvPr/>
        </p:nvPicPr>
        <p:blipFill>
          <a:blip r:embed="rId3" cstate="print"/>
          <a:srcRect/>
          <a:stretch>
            <a:fillRect/>
          </a:stretch>
        </p:blipFill>
        <p:spPr bwMode="auto">
          <a:xfrm>
            <a:off x="0" y="1654175"/>
            <a:ext cx="6602278" cy="5203825"/>
          </a:xfrm>
          <a:prstGeom prst="rect">
            <a:avLst/>
          </a:prstGeom>
          <a:noFill/>
          <a:ln w="9525">
            <a:noFill/>
            <a:miter lim="800000"/>
            <a:headEnd/>
            <a:tailEnd/>
          </a:ln>
          <a:effectLst/>
        </p:spPr>
      </p:pic>
      <p:sp>
        <p:nvSpPr>
          <p:cNvPr id="2" name="Title 1"/>
          <p:cNvSpPr>
            <a:spLocks noGrp="1"/>
          </p:cNvSpPr>
          <p:nvPr>
            <p:ph type="title"/>
          </p:nvPr>
        </p:nvSpPr>
        <p:spPr>
          <a:xfrm>
            <a:off x="1524000" y="274637"/>
            <a:ext cx="9144000" cy="1143000"/>
          </a:xfrm>
        </p:spPr>
        <p:txBody>
          <a:bodyPr/>
          <a:lstStyle/>
          <a:p>
            <a:r>
              <a:rPr lang="en-US" dirty="0"/>
              <a:t>A </a:t>
            </a:r>
            <a:r>
              <a:rPr lang="en-US" u="sng" dirty="0">
                <a:effectLst>
                  <a:glow rad="127000">
                    <a:srgbClr val="FF0000"/>
                  </a:glow>
                  <a:outerShdw blurRad="38100" dist="38100" dir="2700000" algn="tl">
                    <a:srgbClr val="000000">
                      <a:alpha val="43137"/>
                    </a:srgbClr>
                  </a:outerShdw>
                </a:effectLst>
              </a:rPr>
              <a:t>Grace</a:t>
            </a:r>
            <a:r>
              <a:rPr lang="en-US" dirty="0"/>
              <a:t> Ministry </a:t>
            </a:r>
            <a:r>
              <a:rPr lang="en-US" sz="3200" dirty="0"/>
              <a:t> 2:9</a:t>
            </a:r>
            <a:endParaRPr lang="en-US" sz="3200" u="sng" dirty="0"/>
          </a:p>
        </p:txBody>
      </p:sp>
      <p:sp>
        <p:nvSpPr>
          <p:cNvPr id="9" name="Content Placeholder 8"/>
          <p:cNvSpPr>
            <a:spLocks noGrp="1"/>
          </p:cNvSpPr>
          <p:nvPr>
            <p:ph idx="1"/>
          </p:nvPr>
        </p:nvSpPr>
        <p:spPr>
          <a:xfrm>
            <a:off x="5036949" y="1584704"/>
            <a:ext cx="6901912" cy="4525963"/>
          </a:xfrm>
        </p:spPr>
        <p:txBody>
          <a:bodyPr/>
          <a:lstStyle/>
          <a:p>
            <a:r>
              <a:rPr lang="en-US" dirty="0"/>
              <a:t> </a:t>
            </a:r>
            <a:r>
              <a:rPr lang="en-US" baseline="30000" dirty="0"/>
              <a:t>9</a:t>
            </a:r>
            <a:r>
              <a:rPr lang="en-US" dirty="0"/>
              <a:t> James, Peter and John, those reputed to be pillars, gave me and Barnabas the right hand of fellowship when they </a:t>
            </a:r>
            <a:r>
              <a:rPr lang="en-US" dirty="0">
                <a:effectLst>
                  <a:glow rad="127000">
                    <a:srgbClr val="FF0000"/>
                  </a:glow>
                  <a:outerShdw blurRad="38100" dist="38100" dir="2700000" algn="tl">
                    <a:srgbClr val="000000">
                      <a:alpha val="43137"/>
                    </a:srgbClr>
                  </a:outerShdw>
                </a:effectLst>
              </a:rPr>
              <a:t>recognized the grace given to me. </a:t>
            </a:r>
            <a:r>
              <a:rPr lang="en-US" dirty="0"/>
              <a:t>They agreed that we should go to the Gentiles, and they to the Jews. </a:t>
            </a:r>
          </a:p>
        </p:txBody>
      </p:sp>
    </p:spTree>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070124" y="2192214"/>
            <a:ext cx="1395046" cy="902678"/>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274637"/>
            <a:ext cx="9144000" cy="1143000"/>
          </a:xfrm>
        </p:spPr>
        <p:txBody>
          <a:bodyPr/>
          <a:lstStyle/>
          <a:p>
            <a:r>
              <a:rPr lang="en-US" dirty="0"/>
              <a:t>A </a:t>
            </a:r>
            <a:r>
              <a:rPr lang="en-US" u="sng" dirty="0">
                <a:effectLst>
                  <a:glow rad="127000">
                    <a:srgbClr val="FF0000"/>
                  </a:glow>
                  <a:outerShdw blurRad="38100" dist="38100" dir="2700000" algn="tl">
                    <a:srgbClr val="000000">
                      <a:alpha val="43137"/>
                    </a:srgbClr>
                  </a:outerShdw>
                </a:effectLst>
              </a:rPr>
              <a:t>Practical</a:t>
            </a:r>
            <a:r>
              <a:rPr lang="en-US" dirty="0">
                <a:effectLst>
                  <a:glow rad="127000">
                    <a:srgbClr val="FF0000"/>
                  </a:glow>
                  <a:outerShdw blurRad="38100" dist="38100" dir="2700000" algn="tl">
                    <a:srgbClr val="000000">
                      <a:alpha val="43137"/>
                    </a:srgbClr>
                  </a:outerShdw>
                </a:effectLst>
              </a:rPr>
              <a:t> </a:t>
            </a:r>
            <a:r>
              <a:rPr lang="en-US" dirty="0"/>
              <a:t>Ministry </a:t>
            </a:r>
            <a:r>
              <a:rPr lang="en-US" sz="3200" dirty="0"/>
              <a:t> 2:10</a:t>
            </a:r>
            <a:endParaRPr lang="en-US" sz="3200" u="sng" dirty="0"/>
          </a:p>
        </p:txBody>
      </p:sp>
      <p:sp>
        <p:nvSpPr>
          <p:cNvPr id="9" name="Content Placeholder 8"/>
          <p:cNvSpPr>
            <a:spLocks noGrp="1"/>
          </p:cNvSpPr>
          <p:nvPr>
            <p:ph idx="1"/>
          </p:nvPr>
        </p:nvSpPr>
        <p:spPr/>
        <p:txBody>
          <a:bodyPr/>
          <a:lstStyle/>
          <a:p>
            <a:r>
              <a:rPr lang="en-US" baseline="30000" dirty="0"/>
              <a:t>10</a:t>
            </a:r>
            <a:r>
              <a:rPr lang="en-US" dirty="0"/>
              <a:t> All they </a:t>
            </a:r>
            <a:r>
              <a:rPr lang="en-US" dirty="0">
                <a:effectLst>
                  <a:glow rad="127000">
                    <a:srgbClr val="FF0000"/>
                  </a:glow>
                  <a:outerShdw blurRad="38100" dist="38100" dir="2700000" algn="tl">
                    <a:srgbClr val="000000">
                      <a:alpha val="43137"/>
                    </a:srgbClr>
                  </a:outerShdw>
                </a:effectLst>
              </a:rPr>
              <a:t>asked </a:t>
            </a:r>
            <a:r>
              <a:rPr lang="en-US" dirty="0"/>
              <a:t>was that we should continue to remember the poor, the very thing </a:t>
            </a:r>
            <a:r>
              <a:rPr lang="en-US" dirty="0">
                <a:effectLst>
                  <a:glow rad="127000">
                    <a:srgbClr val="FF0000"/>
                  </a:glow>
                  <a:outerShdw blurRad="38100" dist="38100" dir="2700000" algn="tl">
                    <a:srgbClr val="000000">
                      <a:alpha val="43137"/>
                    </a:srgbClr>
                  </a:outerShdw>
                </a:effectLst>
              </a:rPr>
              <a:t>I was eager to do</a:t>
            </a:r>
            <a:r>
              <a:rPr lang="en-US" dirty="0"/>
              <a:t>. </a:t>
            </a:r>
          </a:p>
        </p:txBody>
      </p:sp>
      <p:pic>
        <p:nvPicPr>
          <p:cNvPr id="5122" name="Picture 2"/>
          <p:cNvPicPr>
            <a:picLocks noChangeAspect="1" noChangeArrowheads="1"/>
          </p:cNvPicPr>
          <p:nvPr/>
        </p:nvPicPr>
        <p:blipFill>
          <a:blip r:embed="rId3" cstate="print"/>
          <a:srcRect/>
          <a:stretch>
            <a:fillRect/>
          </a:stretch>
        </p:blipFill>
        <p:spPr bwMode="auto">
          <a:xfrm>
            <a:off x="4362450" y="4294188"/>
            <a:ext cx="4741504" cy="1687512"/>
          </a:xfrm>
          <a:prstGeom prst="rect">
            <a:avLst/>
          </a:prstGeom>
          <a:noFill/>
          <a:ln w="9525">
            <a:noFill/>
            <a:miter lim="800000"/>
            <a:headEnd/>
            <a:tailEnd/>
          </a:ln>
          <a:effectLst>
            <a:outerShdw blurRad="50800" dist="101600" dir="2700000" algn="ctr" rotWithShape="0">
              <a:schemeClr val="tx1">
                <a:alpha val="59000"/>
              </a:schemeClr>
            </a:outerShdw>
          </a:effectLst>
        </p:spPr>
      </p:pic>
    </p:spTree>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lessons from GRACE:</a:t>
            </a:r>
          </a:p>
        </p:txBody>
      </p:sp>
      <p:sp>
        <p:nvSpPr>
          <p:cNvPr id="3" name="Content Placeholder 2"/>
          <p:cNvSpPr>
            <a:spLocks noGrp="1"/>
          </p:cNvSpPr>
          <p:nvPr>
            <p:ph idx="1"/>
          </p:nvPr>
        </p:nvSpPr>
        <p:spPr>
          <a:xfrm>
            <a:off x="1348353" y="1600202"/>
            <a:ext cx="9531457" cy="4525963"/>
          </a:xfrm>
        </p:spPr>
        <p:txBody>
          <a:bodyPr/>
          <a:lstStyle/>
          <a:p>
            <a:endParaRPr lang="en-US" dirty="0"/>
          </a:p>
        </p:txBody>
      </p:sp>
      <p:sp>
        <p:nvSpPr>
          <p:cNvPr id="4" name="TextBox 3"/>
          <p:cNvSpPr txBox="1"/>
          <p:nvPr/>
        </p:nvSpPr>
        <p:spPr>
          <a:xfrm>
            <a:off x="6096001" y="4991101"/>
            <a:ext cx="184731" cy="353943"/>
          </a:xfrm>
          <a:prstGeom prst="rect">
            <a:avLst/>
          </a:prstGeom>
          <a:noFill/>
        </p:spPr>
        <p:txBody>
          <a:bodyPr wrap="none" rtlCol="0">
            <a:spAutoFit/>
          </a:bodyPr>
          <a:lstStyle/>
          <a:p>
            <a:endParaRPr lang="en-US" dirty="0"/>
          </a:p>
        </p:txBody>
      </p:sp>
    </p:spTree>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lessons from GRACE:</a:t>
            </a:r>
          </a:p>
        </p:txBody>
      </p:sp>
      <p:sp>
        <p:nvSpPr>
          <p:cNvPr id="3" name="Content Placeholder 2"/>
          <p:cNvSpPr>
            <a:spLocks noGrp="1"/>
          </p:cNvSpPr>
          <p:nvPr>
            <p:ph idx="1"/>
          </p:nvPr>
        </p:nvSpPr>
        <p:spPr>
          <a:xfrm>
            <a:off x="1348353" y="1600202"/>
            <a:ext cx="9531457" cy="4525963"/>
          </a:xfrm>
        </p:spPr>
        <p:txBody>
          <a:bodyPr/>
          <a:lstStyle/>
          <a:p>
            <a:r>
              <a:rPr lang="en-US" dirty="0"/>
              <a:t>1—God’s Grace makes YOU family!</a:t>
            </a:r>
          </a:p>
        </p:txBody>
      </p:sp>
      <p:sp>
        <p:nvSpPr>
          <p:cNvPr id="4" name="TextBox 3"/>
          <p:cNvSpPr txBox="1"/>
          <p:nvPr/>
        </p:nvSpPr>
        <p:spPr>
          <a:xfrm>
            <a:off x="6096001" y="4991101"/>
            <a:ext cx="184731" cy="353943"/>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76343402"/>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5098473" y="4634345"/>
            <a:ext cx="5112327" cy="1491819"/>
          </a:xfrm>
          <a:prstGeom prst="rect">
            <a:avLst/>
          </a:prstGeom>
        </p:spPr>
        <p:txBody>
          <a:bodyPr vert="horz" lIns="91438" tIns="45719" rIns="91438" bIns="45719" rtlCol="0">
            <a:normAutofit/>
          </a:bodyPr>
          <a:lstStyle/>
          <a:p>
            <a:pPr algn="ctr">
              <a:spcBef>
                <a:spcPct val="20000"/>
              </a:spcBef>
              <a:defRPr/>
            </a:pPr>
            <a:r>
              <a:rPr lang="en-US" sz="3600" b="1" dirty="0">
                <a:solidFill>
                  <a:schemeClr val="bg1"/>
                </a:solidFill>
                <a:effectLst>
                  <a:outerShdw blurRad="38100" dist="38100" dir="2700000" algn="tl">
                    <a:srgbClr val="000000">
                      <a:alpha val="43137"/>
                    </a:srgbClr>
                  </a:outerShdw>
                </a:effectLst>
                <a:latin typeface="Arial Narrow" pitchFamily="34" charset="0"/>
              </a:rPr>
              <a:t>Last time ... </a:t>
            </a:r>
            <a:br>
              <a:rPr lang="en-US" sz="3600" b="1" dirty="0">
                <a:solidFill>
                  <a:schemeClr val="bg1"/>
                </a:solidFill>
                <a:effectLst>
                  <a:outerShdw blurRad="38100" dist="38100" dir="2700000" algn="tl">
                    <a:srgbClr val="000000">
                      <a:alpha val="43137"/>
                    </a:srgbClr>
                  </a:outerShdw>
                </a:effectLst>
                <a:latin typeface="Arial Narrow" pitchFamily="34" charset="0"/>
              </a:rPr>
            </a:br>
            <a:r>
              <a:rPr lang="en-US" sz="3600" b="1" dirty="0">
                <a:solidFill>
                  <a:schemeClr val="bg1"/>
                </a:solidFill>
                <a:effectLst>
                  <a:outerShdw blurRad="38100" dist="38100" dir="2700000" algn="tl">
                    <a:srgbClr val="000000">
                      <a:alpha val="43137"/>
                    </a:srgbClr>
                  </a:outerShdw>
                </a:effectLst>
                <a:latin typeface="Arial Narrow" pitchFamily="34" charset="0"/>
              </a:rPr>
              <a:t>The Gospel of Grace</a:t>
            </a:r>
          </a:p>
        </p:txBody>
      </p:sp>
      <p:pic>
        <p:nvPicPr>
          <p:cNvPr id="4" name="Picture 2"/>
          <p:cNvPicPr>
            <a:picLocks noChangeAspect="1" noChangeArrowheads="1"/>
          </p:cNvPicPr>
          <p:nvPr/>
        </p:nvPicPr>
        <p:blipFill>
          <a:blip r:embed="rId3" cstate="print"/>
          <a:srcRect/>
          <a:stretch>
            <a:fillRect/>
          </a:stretch>
        </p:blipFill>
        <p:spPr bwMode="auto">
          <a:xfrm>
            <a:off x="3081285" y="564020"/>
            <a:ext cx="6554787" cy="2171700"/>
          </a:xfrm>
          <a:prstGeom prst="rect">
            <a:avLst/>
          </a:prstGeom>
          <a:noFill/>
          <a:ln w="9525">
            <a:noFill/>
            <a:miter lim="800000"/>
            <a:headEnd/>
            <a:tailEnd/>
          </a:ln>
          <a:effectLst/>
        </p:spPr>
      </p:pic>
    </p:spTree>
    <p:extLst>
      <p:ext uri="{BB962C8B-B14F-4D97-AF65-F5344CB8AC3E}">
        <p14:creationId xmlns:p14="http://schemas.microsoft.com/office/powerpoint/2010/main" val="536304912"/>
      </p:ext>
    </p:extLst>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lessons from GRACE:</a:t>
            </a:r>
          </a:p>
        </p:txBody>
      </p:sp>
      <p:sp>
        <p:nvSpPr>
          <p:cNvPr id="3" name="Content Placeholder 2"/>
          <p:cNvSpPr>
            <a:spLocks noGrp="1"/>
          </p:cNvSpPr>
          <p:nvPr>
            <p:ph idx="1"/>
          </p:nvPr>
        </p:nvSpPr>
        <p:spPr>
          <a:xfrm>
            <a:off x="1348353" y="1600202"/>
            <a:ext cx="9531457" cy="4525963"/>
          </a:xfrm>
        </p:spPr>
        <p:txBody>
          <a:bodyPr/>
          <a:lstStyle/>
          <a:p>
            <a:r>
              <a:rPr lang="en-US" dirty="0"/>
              <a:t>1—God’s Grace makes YOU family!</a:t>
            </a:r>
          </a:p>
          <a:p>
            <a:r>
              <a:rPr lang="en-US" dirty="0"/>
              <a:t>2—God’s Grace gives YOU a ministry!</a:t>
            </a:r>
          </a:p>
        </p:txBody>
      </p:sp>
      <p:sp>
        <p:nvSpPr>
          <p:cNvPr id="4" name="TextBox 3"/>
          <p:cNvSpPr txBox="1"/>
          <p:nvPr/>
        </p:nvSpPr>
        <p:spPr>
          <a:xfrm>
            <a:off x="6096001" y="4991101"/>
            <a:ext cx="184731" cy="353943"/>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63961031"/>
      </p:ext>
    </p:extLst>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lessons from GRACE:</a:t>
            </a:r>
          </a:p>
        </p:txBody>
      </p:sp>
      <p:sp>
        <p:nvSpPr>
          <p:cNvPr id="3" name="Content Placeholder 2"/>
          <p:cNvSpPr>
            <a:spLocks noGrp="1"/>
          </p:cNvSpPr>
          <p:nvPr>
            <p:ph idx="1"/>
          </p:nvPr>
        </p:nvSpPr>
        <p:spPr>
          <a:xfrm>
            <a:off x="1348353" y="1600202"/>
            <a:ext cx="9531457" cy="4525963"/>
          </a:xfrm>
        </p:spPr>
        <p:txBody>
          <a:bodyPr/>
          <a:lstStyle/>
          <a:p>
            <a:r>
              <a:rPr lang="en-US" dirty="0"/>
              <a:t>1—God’s Grace makes YOU family!</a:t>
            </a:r>
          </a:p>
          <a:p>
            <a:r>
              <a:rPr lang="en-US" dirty="0"/>
              <a:t>2—God’s Grace gives YOU a ministry!</a:t>
            </a:r>
          </a:p>
          <a:p>
            <a:r>
              <a:rPr lang="en-US" dirty="0"/>
              <a:t>3—God’s Grace EMPOWERS your ministry!</a:t>
            </a:r>
          </a:p>
        </p:txBody>
      </p:sp>
      <p:sp>
        <p:nvSpPr>
          <p:cNvPr id="4" name="TextBox 3"/>
          <p:cNvSpPr txBox="1"/>
          <p:nvPr/>
        </p:nvSpPr>
        <p:spPr>
          <a:xfrm>
            <a:off x="6096001" y="4991101"/>
            <a:ext cx="184731" cy="353943"/>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05688418"/>
      </p:ext>
    </p:extLst>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lessons from GRACE:</a:t>
            </a:r>
          </a:p>
        </p:txBody>
      </p:sp>
      <p:sp>
        <p:nvSpPr>
          <p:cNvPr id="3" name="Content Placeholder 2"/>
          <p:cNvSpPr>
            <a:spLocks noGrp="1"/>
          </p:cNvSpPr>
          <p:nvPr>
            <p:ph idx="1"/>
          </p:nvPr>
        </p:nvSpPr>
        <p:spPr>
          <a:xfrm>
            <a:off x="1348353" y="1600202"/>
            <a:ext cx="9531457" cy="4525963"/>
          </a:xfrm>
        </p:spPr>
        <p:txBody>
          <a:bodyPr/>
          <a:lstStyle/>
          <a:p>
            <a:r>
              <a:rPr lang="en-US" dirty="0"/>
              <a:t>1—God’s Grace makes YOU family!</a:t>
            </a:r>
          </a:p>
          <a:p>
            <a:r>
              <a:rPr lang="en-US" dirty="0"/>
              <a:t>2—God’s Grace gives YOU a ministry!</a:t>
            </a:r>
          </a:p>
          <a:p>
            <a:r>
              <a:rPr lang="en-US" dirty="0"/>
              <a:t>3—God’s Grace EMPOWERS your ministry!</a:t>
            </a:r>
          </a:p>
          <a:p>
            <a:r>
              <a:rPr lang="en-US" dirty="0"/>
              <a:t>4—God’ Grace SAVES—not works!</a:t>
            </a:r>
          </a:p>
        </p:txBody>
      </p:sp>
      <p:sp>
        <p:nvSpPr>
          <p:cNvPr id="4" name="TextBox 3"/>
          <p:cNvSpPr txBox="1"/>
          <p:nvPr/>
        </p:nvSpPr>
        <p:spPr>
          <a:xfrm>
            <a:off x="6096001" y="4991101"/>
            <a:ext cx="184731" cy="353943"/>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18461160"/>
      </p:ext>
    </p:extLst>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lessons from GRACE:</a:t>
            </a:r>
          </a:p>
        </p:txBody>
      </p:sp>
      <p:sp>
        <p:nvSpPr>
          <p:cNvPr id="3" name="Content Placeholder 2"/>
          <p:cNvSpPr>
            <a:spLocks noGrp="1"/>
          </p:cNvSpPr>
          <p:nvPr>
            <p:ph idx="1"/>
          </p:nvPr>
        </p:nvSpPr>
        <p:spPr>
          <a:xfrm>
            <a:off x="1348353" y="1600202"/>
            <a:ext cx="9531457" cy="4525963"/>
          </a:xfrm>
        </p:spPr>
        <p:txBody>
          <a:bodyPr/>
          <a:lstStyle/>
          <a:p>
            <a:r>
              <a:rPr lang="en-US" dirty="0"/>
              <a:t>1—God’s Grace makes YOU family!</a:t>
            </a:r>
          </a:p>
          <a:p>
            <a:r>
              <a:rPr lang="en-US" dirty="0"/>
              <a:t>2—God’s Grace gives YOU a ministry!</a:t>
            </a:r>
          </a:p>
          <a:p>
            <a:r>
              <a:rPr lang="en-US" dirty="0"/>
              <a:t>3—God’s Grace EMPOWERS your ministry!</a:t>
            </a:r>
          </a:p>
          <a:p>
            <a:r>
              <a:rPr lang="en-US" dirty="0"/>
              <a:t>4—God’ Grace SAVES—not works!</a:t>
            </a:r>
          </a:p>
          <a:p>
            <a:pPr algn="ctr"/>
            <a:r>
              <a:rPr lang="en-US" dirty="0"/>
              <a:t>Two Final Thoughts!</a:t>
            </a:r>
          </a:p>
        </p:txBody>
      </p:sp>
      <p:sp>
        <p:nvSpPr>
          <p:cNvPr id="4" name="TextBox 3"/>
          <p:cNvSpPr txBox="1"/>
          <p:nvPr/>
        </p:nvSpPr>
        <p:spPr>
          <a:xfrm>
            <a:off x="6096001" y="4991101"/>
            <a:ext cx="184731" cy="353943"/>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087001206"/>
      </p:ext>
    </p:extLst>
  </p:cSld>
  <p:clrMapOvr>
    <a:masterClrMapping/>
  </p:clrMapOvr>
  <p:transition>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lessons from GRACE:</a:t>
            </a:r>
          </a:p>
        </p:txBody>
      </p:sp>
      <p:sp>
        <p:nvSpPr>
          <p:cNvPr id="3" name="Content Placeholder 2"/>
          <p:cNvSpPr>
            <a:spLocks noGrp="1"/>
          </p:cNvSpPr>
          <p:nvPr>
            <p:ph idx="1"/>
          </p:nvPr>
        </p:nvSpPr>
        <p:spPr>
          <a:xfrm>
            <a:off x="1348353" y="1600202"/>
            <a:ext cx="9531457" cy="4525963"/>
          </a:xfrm>
        </p:spPr>
        <p:txBody>
          <a:bodyPr/>
          <a:lstStyle/>
          <a:p>
            <a:r>
              <a:rPr lang="en-US" dirty="0"/>
              <a:t>1—God’s Grace makes YOU family!</a:t>
            </a:r>
          </a:p>
          <a:p>
            <a:r>
              <a:rPr lang="en-US" dirty="0"/>
              <a:t>2—God’s Grace gives YOU a ministry!</a:t>
            </a:r>
          </a:p>
          <a:p>
            <a:r>
              <a:rPr lang="en-US" dirty="0"/>
              <a:t>3—God’s Grace EMPOWERS your ministry!</a:t>
            </a:r>
          </a:p>
          <a:p>
            <a:r>
              <a:rPr lang="en-US" dirty="0"/>
              <a:t>4—God’ Grace SAVES—not works!</a:t>
            </a:r>
          </a:p>
          <a:p>
            <a:pPr algn="ctr"/>
            <a:r>
              <a:rPr lang="en-US" dirty="0"/>
              <a:t>Two Final Thoughts!</a:t>
            </a:r>
          </a:p>
          <a:p>
            <a:pPr algn="ctr"/>
            <a:r>
              <a:rPr lang="en-US" dirty="0"/>
              <a:t>- You are in God’s Family only by GRACE</a:t>
            </a:r>
          </a:p>
        </p:txBody>
      </p:sp>
      <p:sp>
        <p:nvSpPr>
          <p:cNvPr id="4" name="TextBox 3"/>
          <p:cNvSpPr txBox="1"/>
          <p:nvPr/>
        </p:nvSpPr>
        <p:spPr>
          <a:xfrm>
            <a:off x="6096001" y="4991101"/>
            <a:ext cx="184731" cy="353943"/>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28737060"/>
      </p:ext>
    </p:extLst>
  </p:cSld>
  <p:clrMapOvr>
    <a:masterClrMapping/>
  </p:clrMapOvr>
  <p:transition>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lessons from GRACE:</a:t>
            </a:r>
          </a:p>
        </p:txBody>
      </p:sp>
      <p:sp>
        <p:nvSpPr>
          <p:cNvPr id="3" name="Content Placeholder 2"/>
          <p:cNvSpPr>
            <a:spLocks noGrp="1"/>
          </p:cNvSpPr>
          <p:nvPr>
            <p:ph idx="1"/>
          </p:nvPr>
        </p:nvSpPr>
        <p:spPr>
          <a:xfrm>
            <a:off x="1348353" y="1600202"/>
            <a:ext cx="9531457" cy="4525963"/>
          </a:xfrm>
        </p:spPr>
        <p:txBody>
          <a:bodyPr/>
          <a:lstStyle/>
          <a:p>
            <a:r>
              <a:rPr lang="en-US" dirty="0"/>
              <a:t>1—God’s Grace makes YOU family!</a:t>
            </a:r>
          </a:p>
          <a:p>
            <a:r>
              <a:rPr lang="en-US" dirty="0"/>
              <a:t>2—God’s Grace gives YOU a ministry!</a:t>
            </a:r>
          </a:p>
          <a:p>
            <a:r>
              <a:rPr lang="en-US" dirty="0"/>
              <a:t>3—God’s Grace EMPOWERS your ministry!</a:t>
            </a:r>
          </a:p>
          <a:p>
            <a:r>
              <a:rPr lang="en-US" dirty="0"/>
              <a:t>4—God’ Grace SAVES—not works!</a:t>
            </a:r>
          </a:p>
          <a:p>
            <a:pPr algn="ctr"/>
            <a:r>
              <a:rPr lang="en-US" dirty="0"/>
              <a:t>Two Final Thoughts!</a:t>
            </a:r>
          </a:p>
          <a:p>
            <a:pPr algn="ctr"/>
            <a:r>
              <a:rPr lang="en-US" dirty="0"/>
              <a:t>- You are in God’s Family only by GRACE</a:t>
            </a:r>
          </a:p>
          <a:p>
            <a:pPr algn="ctr"/>
            <a:r>
              <a:rPr lang="en-US" dirty="0"/>
              <a:t>-You have a Ministry only by GRACE</a:t>
            </a:r>
          </a:p>
        </p:txBody>
      </p:sp>
      <p:sp>
        <p:nvSpPr>
          <p:cNvPr id="4" name="TextBox 3"/>
          <p:cNvSpPr txBox="1"/>
          <p:nvPr/>
        </p:nvSpPr>
        <p:spPr>
          <a:xfrm>
            <a:off x="6096001" y="4991101"/>
            <a:ext cx="184731" cy="353943"/>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084014163"/>
      </p:ext>
    </p:extLst>
  </p:cSld>
  <p:clrMapOvr>
    <a:masterClrMapping/>
  </p:clrMapOvr>
  <p:transition>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lessons from GRACE:</a:t>
            </a:r>
          </a:p>
        </p:txBody>
      </p:sp>
      <p:sp>
        <p:nvSpPr>
          <p:cNvPr id="3" name="Content Placeholder 2"/>
          <p:cNvSpPr>
            <a:spLocks noGrp="1"/>
          </p:cNvSpPr>
          <p:nvPr>
            <p:ph idx="1"/>
          </p:nvPr>
        </p:nvSpPr>
        <p:spPr>
          <a:xfrm>
            <a:off x="1348353" y="1600202"/>
            <a:ext cx="9531457" cy="4525963"/>
          </a:xfrm>
        </p:spPr>
        <p:txBody>
          <a:bodyPr/>
          <a:lstStyle/>
          <a:p>
            <a:r>
              <a:rPr lang="en-US" dirty="0"/>
              <a:t>1—God’s Grace makes YOU family!</a:t>
            </a:r>
          </a:p>
          <a:p>
            <a:r>
              <a:rPr lang="en-US" dirty="0"/>
              <a:t>2—God’s Grace give YOU a ministry!</a:t>
            </a:r>
          </a:p>
          <a:p>
            <a:r>
              <a:rPr lang="en-US" dirty="0"/>
              <a:t>3—God’s Grace EMPOWERS your ministry!</a:t>
            </a:r>
          </a:p>
          <a:p>
            <a:r>
              <a:rPr lang="en-US" dirty="0"/>
              <a:t>4—God’ Grace SAVES—not works!</a:t>
            </a:r>
          </a:p>
          <a:p>
            <a:pPr algn="ctr"/>
            <a:r>
              <a:rPr lang="en-US" dirty="0"/>
              <a:t>Two Final Thoughts!</a:t>
            </a:r>
          </a:p>
          <a:p>
            <a:pPr algn="ctr"/>
            <a:r>
              <a:rPr lang="en-US" dirty="0"/>
              <a:t>- You are in God’s Family only by GRACE</a:t>
            </a:r>
          </a:p>
          <a:p>
            <a:pPr algn="ctr"/>
            <a:r>
              <a:rPr lang="en-US" dirty="0"/>
              <a:t>-You have a Ministry only by GRACE</a:t>
            </a:r>
          </a:p>
        </p:txBody>
      </p:sp>
      <p:sp>
        <p:nvSpPr>
          <p:cNvPr id="4" name="TextBox 3"/>
          <p:cNvSpPr txBox="1"/>
          <p:nvPr/>
        </p:nvSpPr>
        <p:spPr>
          <a:xfrm>
            <a:off x="6096001" y="4991101"/>
            <a:ext cx="184731" cy="353943"/>
          </a:xfrm>
          <a:prstGeom prst="rect">
            <a:avLst/>
          </a:prstGeom>
          <a:noFill/>
        </p:spPr>
        <p:txBody>
          <a:bodyPr wrap="none" rtlCol="0">
            <a:spAutoFit/>
          </a:bodyPr>
          <a:lstStyle/>
          <a:p>
            <a:endParaRPr lang="en-US" dirty="0"/>
          </a:p>
        </p:txBody>
      </p:sp>
      <p:sp>
        <p:nvSpPr>
          <p:cNvPr id="6" name="Explosion 2 5"/>
          <p:cNvSpPr/>
          <p:nvPr/>
        </p:nvSpPr>
        <p:spPr>
          <a:xfrm>
            <a:off x="1410346" y="867905"/>
            <a:ext cx="9732935" cy="5346916"/>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20890682">
            <a:off x="2634713" y="2837626"/>
            <a:ext cx="6726264" cy="2086725"/>
          </a:xfrm>
          <a:prstGeom prst="rect">
            <a:avLst/>
          </a:prstGeom>
          <a:noFill/>
        </p:spPr>
        <p:txBody>
          <a:bodyPr wrap="square" rtlCol="0">
            <a:spAutoFit/>
          </a:bodyPr>
          <a:lstStyle/>
          <a:p>
            <a:pPr algn="ctr">
              <a:lnSpc>
                <a:spcPct val="80000"/>
              </a:lnSpc>
            </a:pPr>
            <a:r>
              <a:rPr lang="en-US" sz="8000" b="1" dirty="0">
                <a:solidFill>
                  <a:schemeClr val="bg1"/>
                </a:solidFill>
              </a:rPr>
              <a:t>NOW THAT’S AMAZING!</a:t>
            </a:r>
          </a:p>
        </p:txBody>
      </p:sp>
    </p:spTree>
    <p:extLst>
      <p:ext uri="{BB962C8B-B14F-4D97-AF65-F5344CB8AC3E}">
        <p14:creationId xmlns:p14="http://schemas.microsoft.com/office/powerpoint/2010/main" val="2468933665"/>
      </p:ext>
    </p:extLst>
  </p:cSld>
  <p:clrMapOvr>
    <a:masterClrMapping/>
  </p:clrMapOvr>
  <p:transition>
    <p:zo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0"/>
            <a:ext cx="12192000" cy="685835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Let’s Pray!</a:t>
            </a:r>
          </a:p>
        </p:txBody>
      </p:sp>
      <p:sp>
        <p:nvSpPr>
          <p:cNvPr id="3" name="Content Placeholder 2"/>
          <p:cNvSpPr>
            <a:spLocks noGrp="1"/>
          </p:cNvSpPr>
          <p:nvPr>
            <p:ph idx="1"/>
          </p:nvPr>
        </p:nvSpPr>
        <p:spPr/>
        <p:txBody>
          <a:bodyPr/>
          <a:lstStyle/>
          <a:p>
            <a:endParaRPr lang="en-US"/>
          </a:p>
        </p:txBody>
      </p:sp>
    </p:spTree>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6113929" y="4132662"/>
            <a:ext cx="6225084" cy="2251874"/>
          </a:xfrm>
          <a:prstGeom prst="rect">
            <a:avLst/>
          </a:prstGeom>
          <a:noFill/>
          <a:ln w="9525">
            <a:noFill/>
            <a:miter lim="800000"/>
            <a:headEnd/>
            <a:tailEnd/>
          </a:ln>
          <a:effectLst/>
        </p:spPr>
      </p:pic>
      <p:sp>
        <p:nvSpPr>
          <p:cNvPr id="6" name="&quot;No&quot; Symbol 5"/>
          <p:cNvSpPr/>
          <p:nvPr/>
        </p:nvSpPr>
        <p:spPr>
          <a:xfrm>
            <a:off x="8040090" y="3885746"/>
            <a:ext cx="2520334" cy="2614330"/>
          </a:xfrm>
          <a:prstGeom prst="noSmoking">
            <a:avLst>
              <a:gd name="adj" fmla="val 16816"/>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2"/>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Gospel of Grace ...</a:t>
            </a:r>
          </a:p>
        </p:txBody>
      </p:sp>
      <p:sp>
        <p:nvSpPr>
          <p:cNvPr id="3" name="Content Placeholder 2"/>
          <p:cNvSpPr>
            <a:spLocks noGrp="1"/>
          </p:cNvSpPr>
          <p:nvPr>
            <p:ph idx="1"/>
          </p:nvPr>
        </p:nvSpPr>
        <p:spPr/>
        <p:txBody>
          <a:bodyPr/>
          <a:lstStyle/>
          <a:p>
            <a:r>
              <a:rPr lang="en-US" dirty="0"/>
              <a:t>Is God-Revealed – not man-made</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Gospel of Grace ...</a:t>
            </a:r>
          </a:p>
        </p:txBody>
      </p:sp>
      <p:sp>
        <p:nvSpPr>
          <p:cNvPr id="3" name="Content Placeholder 2"/>
          <p:cNvSpPr>
            <a:spLocks noGrp="1"/>
          </p:cNvSpPr>
          <p:nvPr>
            <p:ph idx="1"/>
          </p:nvPr>
        </p:nvSpPr>
        <p:spPr/>
        <p:txBody>
          <a:bodyPr/>
          <a:lstStyle/>
          <a:p>
            <a:r>
              <a:rPr lang="en-US" dirty="0"/>
              <a:t>Is God-Revealed – not man-made</a:t>
            </a:r>
          </a:p>
          <a:p>
            <a:r>
              <a:rPr lang="en-US" dirty="0"/>
              <a:t>Is Life-Altering – not the same old, same old</a:t>
            </a:r>
          </a:p>
        </p:txBody>
      </p:sp>
      <p:pic>
        <p:nvPicPr>
          <p:cNvPr id="7" name="Picture 6"/>
          <p:cNvPicPr>
            <a:picLocks noChangeAspect="1" noChangeArrowheads="1"/>
          </p:cNvPicPr>
          <p:nvPr/>
        </p:nvPicPr>
        <p:blipFill>
          <a:blip r:embed="rId2" cstate="print"/>
          <a:srcRect/>
          <a:stretch>
            <a:fillRect/>
          </a:stretch>
        </p:blipFill>
        <p:spPr bwMode="auto">
          <a:xfrm>
            <a:off x="3985203" y="5256214"/>
            <a:ext cx="4805363" cy="1601787"/>
          </a:xfrm>
          <a:prstGeom prst="rect">
            <a:avLst/>
          </a:prstGeom>
          <a:noFill/>
          <a:ln w="9525">
            <a:noFill/>
            <a:miter lim="800000"/>
            <a:headEnd/>
            <a:tailEnd/>
          </a:ln>
          <a:effectLst/>
        </p:spPr>
      </p:pic>
      <p:pic>
        <p:nvPicPr>
          <p:cNvPr id="11" name="Picture 7"/>
          <p:cNvPicPr>
            <a:picLocks noChangeAspect="1" noChangeArrowheads="1"/>
          </p:cNvPicPr>
          <p:nvPr/>
        </p:nvPicPr>
        <p:blipFill>
          <a:blip r:embed="rId3" cstate="print"/>
          <a:srcRect/>
          <a:stretch>
            <a:fillRect/>
          </a:stretch>
        </p:blipFill>
        <p:spPr bwMode="auto">
          <a:xfrm>
            <a:off x="4217266" y="5380183"/>
            <a:ext cx="2178050" cy="1166813"/>
          </a:xfrm>
          <a:prstGeom prst="rect">
            <a:avLst/>
          </a:prstGeom>
          <a:noFill/>
          <a:ln w="9525">
            <a:noFill/>
            <a:miter lim="800000"/>
            <a:headEnd/>
            <a:tailEnd/>
          </a:ln>
          <a:effectLst/>
        </p:spPr>
      </p:pic>
    </p:spTree>
    <p:extLst>
      <p:ext uri="{BB962C8B-B14F-4D97-AF65-F5344CB8AC3E}">
        <p14:creationId xmlns:p14="http://schemas.microsoft.com/office/powerpoint/2010/main" val="754295183"/>
      </p:ext>
    </p:extLst>
  </p:cSld>
  <p:clrMapOvr>
    <a:masterClrMapping/>
  </p:clrMapOvr>
  <p:transition>
    <p:randomBa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Gospel of Grace ...</a:t>
            </a:r>
          </a:p>
        </p:txBody>
      </p:sp>
      <p:sp>
        <p:nvSpPr>
          <p:cNvPr id="3" name="Content Placeholder 2"/>
          <p:cNvSpPr>
            <a:spLocks noGrp="1"/>
          </p:cNvSpPr>
          <p:nvPr>
            <p:ph idx="1"/>
          </p:nvPr>
        </p:nvSpPr>
        <p:spPr/>
        <p:txBody>
          <a:bodyPr/>
          <a:lstStyle/>
          <a:p>
            <a:r>
              <a:rPr lang="en-US" dirty="0"/>
              <a:t>Is God-Revealed – not man-made</a:t>
            </a:r>
          </a:p>
          <a:p>
            <a:r>
              <a:rPr lang="en-US" dirty="0"/>
              <a:t>Is Life-Altering – not the same old, same old</a:t>
            </a:r>
          </a:p>
        </p:txBody>
      </p:sp>
      <p:pic>
        <p:nvPicPr>
          <p:cNvPr id="7" name="Picture 6"/>
          <p:cNvPicPr>
            <a:picLocks noChangeAspect="1" noChangeArrowheads="1"/>
          </p:cNvPicPr>
          <p:nvPr/>
        </p:nvPicPr>
        <p:blipFill>
          <a:blip r:embed="rId2" cstate="print"/>
          <a:srcRect/>
          <a:stretch>
            <a:fillRect/>
          </a:stretch>
        </p:blipFill>
        <p:spPr bwMode="auto">
          <a:xfrm>
            <a:off x="3985203" y="5256214"/>
            <a:ext cx="4805363" cy="1601787"/>
          </a:xfrm>
          <a:prstGeom prst="rect">
            <a:avLst/>
          </a:prstGeom>
          <a:noFill/>
          <a:ln w="9525">
            <a:noFill/>
            <a:miter lim="800000"/>
            <a:headEnd/>
            <a:tailEnd/>
          </a:ln>
          <a:effectLst/>
        </p:spPr>
      </p:pic>
      <p:pic>
        <p:nvPicPr>
          <p:cNvPr id="9" name="Picture 5"/>
          <p:cNvPicPr>
            <a:picLocks noChangeAspect="1" noChangeArrowheads="1"/>
          </p:cNvPicPr>
          <p:nvPr/>
        </p:nvPicPr>
        <p:blipFill>
          <a:blip r:embed="rId3" cstate="print"/>
          <a:srcRect/>
          <a:stretch>
            <a:fillRect/>
          </a:stretch>
        </p:blipFill>
        <p:spPr bwMode="auto">
          <a:xfrm>
            <a:off x="4235799" y="5398078"/>
            <a:ext cx="2539302" cy="1288473"/>
          </a:xfrm>
          <a:prstGeom prst="rect">
            <a:avLst/>
          </a:prstGeom>
          <a:noFill/>
          <a:ln w="9525">
            <a:noFill/>
            <a:miter lim="800000"/>
            <a:headEnd/>
            <a:tailEnd/>
          </a:ln>
          <a:effectLst/>
        </p:spPr>
      </p:pic>
    </p:spTree>
    <p:extLst>
      <p:ext uri="{BB962C8B-B14F-4D97-AF65-F5344CB8AC3E}">
        <p14:creationId xmlns:p14="http://schemas.microsoft.com/office/powerpoint/2010/main" val="4120586859"/>
      </p:ext>
    </p:extLst>
  </p:cSld>
  <p:clrMapOvr>
    <a:masterClrMapping/>
  </p:clrMapOvr>
  <p:transition>
    <p:randomBa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Gospel of Grace ...</a:t>
            </a:r>
          </a:p>
        </p:txBody>
      </p:sp>
      <p:sp>
        <p:nvSpPr>
          <p:cNvPr id="3" name="Content Placeholder 2"/>
          <p:cNvSpPr>
            <a:spLocks noGrp="1"/>
          </p:cNvSpPr>
          <p:nvPr>
            <p:ph idx="1"/>
          </p:nvPr>
        </p:nvSpPr>
        <p:spPr/>
        <p:txBody>
          <a:bodyPr/>
          <a:lstStyle/>
          <a:p>
            <a:r>
              <a:rPr lang="en-US" dirty="0"/>
              <a:t>Is God-Revealed – not man-made</a:t>
            </a:r>
          </a:p>
          <a:p>
            <a:r>
              <a:rPr lang="en-US" dirty="0"/>
              <a:t>Is Life-Altering – not the same old, same old</a:t>
            </a:r>
          </a:p>
        </p:txBody>
      </p:sp>
      <p:pic>
        <p:nvPicPr>
          <p:cNvPr id="7" name="Picture 6"/>
          <p:cNvPicPr>
            <a:picLocks noChangeAspect="1" noChangeArrowheads="1"/>
          </p:cNvPicPr>
          <p:nvPr/>
        </p:nvPicPr>
        <p:blipFill>
          <a:blip r:embed="rId2" cstate="print"/>
          <a:srcRect/>
          <a:stretch>
            <a:fillRect/>
          </a:stretch>
        </p:blipFill>
        <p:spPr bwMode="auto">
          <a:xfrm>
            <a:off x="3985203" y="5256214"/>
            <a:ext cx="4805363" cy="1601787"/>
          </a:xfrm>
          <a:prstGeom prst="rect">
            <a:avLst/>
          </a:prstGeom>
          <a:noFill/>
          <a:ln w="9525">
            <a:noFill/>
            <a:miter lim="800000"/>
            <a:headEnd/>
            <a:tailEnd/>
          </a:ln>
          <a:effectLst/>
        </p:spPr>
      </p:pic>
      <p:pic>
        <p:nvPicPr>
          <p:cNvPr id="9" name="Picture 5"/>
          <p:cNvPicPr>
            <a:picLocks noChangeAspect="1" noChangeArrowheads="1"/>
          </p:cNvPicPr>
          <p:nvPr/>
        </p:nvPicPr>
        <p:blipFill>
          <a:blip r:embed="rId3" cstate="print"/>
          <a:srcRect/>
          <a:stretch>
            <a:fillRect/>
          </a:stretch>
        </p:blipFill>
        <p:spPr bwMode="auto">
          <a:xfrm>
            <a:off x="4235799" y="5398078"/>
            <a:ext cx="2539302" cy="1288473"/>
          </a:xfrm>
          <a:prstGeom prst="rect">
            <a:avLst/>
          </a:prstGeom>
          <a:noFill/>
          <a:ln w="9525">
            <a:noFill/>
            <a:miter lim="800000"/>
            <a:headEnd/>
            <a:tailEnd/>
          </a:ln>
          <a:effectLst/>
        </p:spPr>
      </p:pic>
      <p:pic>
        <p:nvPicPr>
          <p:cNvPr id="10" name="Picture 9"/>
          <p:cNvPicPr>
            <a:picLocks noChangeAspect="1"/>
          </p:cNvPicPr>
          <p:nvPr/>
        </p:nvPicPr>
        <p:blipFill>
          <a:blip r:embed="rId4"/>
          <a:stretch>
            <a:fillRect/>
          </a:stretch>
        </p:blipFill>
        <p:spPr>
          <a:xfrm rot="17891453">
            <a:off x="5033590" y="2342979"/>
            <a:ext cx="4580402" cy="3884361"/>
          </a:xfrm>
          <a:prstGeom prst="rect">
            <a:avLst/>
          </a:prstGeom>
        </p:spPr>
      </p:pic>
    </p:spTree>
    <p:extLst>
      <p:ext uri="{BB962C8B-B14F-4D97-AF65-F5344CB8AC3E}">
        <p14:creationId xmlns:p14="http://schemas.microsoft.com/office/powerpoint/2010/main" val="3639860791"/>
      </p:ext>
    </p:extLst>
  </p:cSld>
  <p:clrMapOvr>
    <a:masterClrMapping/>
  </p:clrMapOvr>
  <p:transition>
    <p:randomBa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4019</TotalTime>
  <Words>4707</Words>
  <Application>Microsoft Office PowerPoint</Application>
  <PresentationFormat>Widescreen</PresentationFormat>
  <Paragraphs>357</Paragraphs>
  <Slides>57</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Arial Narrow</vt:lpstr>
      <vt:lpstr>Arial Rounded MT Bold</vt:lpstr>
      <vt:lpstr>Calibri</vt:lpstr>
      <vt:lpstr>Symbol</vt:lpstr>
      <vt:lpstr>Office Theme</vt:lpstr>
      <vt:lpstr>A study of  Galatians</vt:lpstr>
      <vt:lpstr>“Grace,” what is it? </vt:lpstr>
      <vt:lpstr>“Grace,” what is it? </vt:lpstr>
      <vt:lpstr>“Grace,” what is it? </vt:lpstr>
      <vt:lpstr>PowerPoint Presentation</vt:lpstr>
      <vt:lpstr>The Gospel of Grace ...</vt:lpstr>
      <vt:lpstr>The Gospel of Grace ...</vt:lpstr>
      <vt:lpstr>The Gospel of Grace ...</vt:lpstr>
      <vt:lpstr>The Gospel of Grace ...</vt:lpstr>
      <vt:lpstr>The Gospel of Grace ...</vt:lpstr>
      <vt:lpstr>The Gospel of Grace ...</vt:lpstr>
      <vt:lpstr>The Gospel of Grace ...</vt:lpstr>
      <vt:lpstr>The Gospel of Grace ...</vt:lpstr>
      <vt:lpstr>The Gospel of Grace ...</vt:lpstr>
      <vt:lpstr>The Gospel of Grace ...</vt:lpstr>
      <vt:lpstr>The Gospel of Grace 2:1-3</vt:lpstr>
      <vt:lpstr>The Gospel of Grace 2:1-3</vt:lpstr>
      <vt:lpstr>PowerPoint Presentation</vt:lpstr>
      <vt:lpstr>1. GRACE Provides a  Church Family 2:1-6</vt:lpstr>
      <vt:lpstr>Fake Church Family 2:4-6</vt:lpstr>
      <vt:lpstr>Fake Church Family 2:4-6</vt:lpstr>
      <vt:lpstr>Fake Church Family 2:4-6</vt:lpstr>
      <vt:lpstr>Fake Church Family 2:4-6</vt:lpstr>
      <vt:lpstr>Fake Church Family INFILTRATE</vt:lpstr>
      <vt:lpstr>Fake Church Family SPY</vt:lpstr>
      <vt:lpstr>Fake Church Family ENSLAVE</vt:lpstr>
      <vt:lpstr>Fake Church Family TAKE </vt:lpstr>
      <vt:lpstr>Fake Church Family JUDGES   on the external appearance</vt:lpstr>
      <vt:lpstr>Real Church Family  2:1-3</vt:lpstr>
      <vt:lpstr>Real Church Family  2:1-3</vt:lpstr>
      <vt:lpstr>Real Church Family  2:1-3</vt:lpstr>
      <vt:lpstr>Barnabas: Encourage </vt:lpstr>
      <vt:lpstr>Barnabas: Encourage </vt:lpstr>
      <vt:lpstr>Barnabas: Encourage </vt:lpstr>
      <vt:lpstr>Barnabas: Encourage </vt:lpstr>
      <vt:lpstr>Titus: Assist</vt:lpstr>
      <vt:lpstr>The point is: </vt:lpstr>
      <vt:lpstr>2. GRACE Provides a  Christian Ministry 2:7-10</vt:lpstr>
      <vt:lpstr>A Distinct Ministry 2:7</vt:lpstr>
      <vt:lpstr>A Distinct Ministry 2:7</vt:lpstr>
      <vt:lpstr>You have a Distinct Ministry, too!</vt:lpstr>
      <vt:lpstr>You have a Distinct Ministry, too!</vt:lpstr>
      <vt:lpstr>You have a Distinct Ministry, too!</vt:lpstr>
      <vt:lpstr>You have a Distinct Ministry, too!</vt:lpstr>
      <vt:lpstr>A Powerful Ministry 2:8</vt:lpstr>
      <vt:lpstr>A Grace Ministry  2:9</vt:lpstr>
      <vt:lpstr>A Practical Ministry  2:10</vt:lpstr>
      <vt:lpstr>Life lessons from GRACE:</vt:lpstr>
      <vt:lpstr>Life lessons from GRACE:</vt:lpstr>
      <vt:lpstr>Life lessons from GRACE:</vt:lpstr>
      <vt:lpstr>Life lessons from GRACE:</vt:lpstr>
      <vt:lpstr>Life lessons from GRACE:</vt:lpstr>
      <vt:lpstr>Life lessons from GRACE:</vt:lpstr>
      <vt:lpstr>Life lessons from GRACE:</vt:lpstr>
      <vt:lpstr>Life lessons from GRACE:</vt:lpstr>
      <vt:lpstr>Life lessons from GRACE:</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 Henderson</cp:lastModifiedBy>
  <cp:revision>378</cp:revision>
  <dcterms:created xsi:type="dcterms:W3CDTF">2013-01-17T17:35:44Z</dcterms:created>
  <dcterms:modified xsi:type="dcterms:W3CDTF">2021-05-19T14:57:06Z</dcterms:modified>
</cp:coreProperties>
</file>