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74" r:id="rId3"/>
    <p:sldId id="375" r:id="rId4"/>
    <p:sldId id="376" r:id="rId5"/>
    <p:sldId id="257" r:id="rId6"/>
    <p:sldId id="263" r:id="rId7"/>
    <p:sldId id="378" r:id="rId8"/>
    <p:sldId id="379" r:id="rId9"/>
    <p:sldId id="339" r:id="rId10"/>
    <p:sldId id="380" r:id="rId11"/>
    <p:sldId id="381" r:id="rId12"/>
    <p:sldId id="264" r:id="rId13"/>
    <p:sldId id="259" r:id="rId14"/>
    <p:sldId id="382" r:id="rId15"/>
    <p:sldId id="383" r:id="rId16"/>
    <p:sldId id="331" r:id="rId17"/>
    <p:sldId id="333" r:id="rId18"/>
    <p:sldId id="332" r:id="rId19"/>
    <p:sldId id="384" r:id="rId20"/>
    <p:sldId id="385" r:id="rId21"/>
    <p:sldId id="370" r:id="rId22"/>
    <p:sldId id="334" r:id="rId23"/>
    <p:sldId id="386" r:id="rId24"/>
    <p:sldId id="260" r:id="rId25"/>
    <p:sldId id="329" r:id="rId26"/>
    <p:sldId id="330" r:id="rId27"/>
    <p:sldId id="336" r:id="rId28"/>
    <p:sldId id="373" r:id="rId29"/>
    <p:sldId id="387" r:id="rId30"/>
    <p:sldId id="261" r:id="rId31"/>
    <p:sldId id="389" r:id="rId32"/>
    <p:sldId id="388" r:id="rId33"/>
    <p:sldId id="377" r:id="rId34"/>
    <p:sldId id="391" r:id="rId35"/>
    <p:sldId id="265" r:id="rId36"/>
    <p:sldId id="337" r:id="rId37"/>
    <p:sldId id="392" r:id="rId38"/>
    <p:sldId id="266" r:id="rId39"/>
    <p:sldId id="338" r:id="rId40"/>
    <p:sldId id="390" r:id="rId41"/>
    <p:sldId id="267" r:id="rId42"/>
    <p:sldId id="393" r:id="rId43"/>
    <p:sldId id="394" r:id="rId44"/>
    <p:sldId id="395" r:id="rId45"/>
    <p:sldId id="396" r:id="rId46"/>
    <p:sldId id="397" r:id="rId47"/>
    <p:sldId id="398" r:id="rId48"/>
    <p:sldId id="292" r:id="rId49"/>
  </p:sldIdLst>
  <p:sldSz cx="12192000" cy="6858000"/>
  <p:notesSz cx="6858000" cy="9144000"/>
  <p:defaultText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8" autoAdjust="0"/>
    <p:restoredTop sz="65760" autoAdjust="0"/>
  </p:normalViewPr>
  <p:slideViewPr>
    <p:cSldViewPr snapToGrid="0" showGuides="1">
      <p:cViewPr varScale="1">
        <p:scale>
          <a:sx n="53" d="100"/>
          <a:sy n="53" d="100"/>
        </p:scale>
        <p:origin x="1502" y="48"/>
      </p:cViewPr>
      <p:guideLst>
        <p:guide orient="horz" pos="2498"/>
        <p:guide pos="3840"/>
      </p:guideLst>
    </p:cSldViewPr>
  </p:slideViewPr>
  <p:notesTextViewPr>
    <p:cViewPr>
      <p:scale>
        <a:sx n="100" d="100"/>
        <a:sy n="100" d="100"/>
      </p:scale>
      <p:origin x="0" y="-410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4067848843"/>
      </p:ext>
    </p:extLst>
  </p:cSld>
  <p:clrMap bg1="lt1" tx1="dk1" bg2="lt2" tx2="dk2" accent1="accent1" accent2="accent2" accent3="accent3" accent4="accent4" accent5="accent5" accent6="accent6" hlink="hlink" folHlink="folHlink"/>
  <p:notesStyle>
    <a:lvl1pPr marL="0" algn="l" defTabSz="914382" rtl="0" eaLnBrk="1" latinLnBrk="0" hangingPunct="1">
      <a:defRPr sz="1200" kern="1200">
        <a:solidFill>
          <a:schemeClr val="tx1"/>
        </a:solidFill>
        <a:latin typeface="+mn-lt"/>
        <a:ea typeface="+mn-ea"/>
        <a:cs typeface="+mn-cs"/>
      </a:defRPr>
    </a:lvl1pPr>
    <a:lvl2pPr marL="457191" algn="l" defTabSz="914382" rtl="0" eaLnBrk="1" latinLnBrk="0" hangingPunct="1">
      <a:defRPr sz="1200" kern="1200">
        <a:solidFill>
          <a:schemeClr val="tx1"/>
        </a:solidFill>
        <a:latin typeface="+mn-lt"/>
        <a:ea typeface="+mn-ea"/>
        <a:cs typeface="+mn-cs"/>
      </a:defRPr>
    </a:lvl2pPr>
    <a:lvl3pPr marL="914382" algn="l" defTabSz="914382" rtl="0" eaLnBrk="1" latinLnBrk="0" hangingPunct="1">
      <a:defRPr sz="1200" kern="1200">
        <a:solidFill>
          <a:schemeClr val="tx1"/>
        </a:solidFill>
        <a:latin typeface="+mn-lt"/>
        <a:ea typeface="+mn-ea"/>
        <a:cs typeface="+mn-cs"/>
      </a:defRPr>
    </a:lvl3pPr>
    <a:lvl4pPr marL="1371573" algn="l" defTabSz="914382" rtl="0" eaLnBrk="1" latinLnBrk="0" hangingPunct="1">
      <a:defRPr sz="1200" kern="1200">
        <a:solidFill>
          <a:schemeClr val="tx1"/>
        </a:solidFill>
        <a:latin typeface="+mn-lt"/>
        <a:ea typeface="+mn-ea"/>
        <a:cs typeface="+mn-cs"/>
      </a:defRPr>
    </a:lvl4pPr>
    <a:lvl5pPr marL="1828764" algn="l" defTabSz="914382" rtl="0" eaLnBrk="1" latinLnBrk="0" hangingPunct="1">
      <a:defRPr sz="1200" kern="1200">
        <a:solidFill>
          <a:schemeClr val="tx1"/>
        </a:solidFill>
        <a:latin typeface="+mn-lt"/>
        <a:ea typeface="+mn-ea"/>
        <a:cs typeface="+mn-cs"/>
      </a:defRPr>
    </a:lvl5pPr>
    <a:lvl6pPr marL="2285955" algn="l" defTabSz="914382" rtl="0" eaLnBrk="1" latinLnBrk="0" hangingPunct="1">
      <a:defRPr sz="1200" kern="1200">
        <a:solidFill>
          <a:schemeClr val="tx1"/>
        </a:solidFill>
        <a:latin typeface="+mn-lt"/>
        <a:ea typeface="+mn-ea"/>
        <a:cs typeface="+mn-cs"/>
      </a:defRPr>
    </a:lvl6pPr>
    <a:lvl7pPr marL="2743145" algn="l" defTabSz="914382" rtl="0" eaLnBrk="1" latinLnBrk="0" hangingPunct="1">
      <a:defRPr sz="1200" kern="1200">
        <a:solidFill>
          <a:schemeClr val="tx1"/>
        </a:solidFill>
        <a:latin typeface="+mn-lt"/>
        <a:ea typeface="+mn-ea"/>
        <a:cs typeface="+mn-cs"/>
      </a:defRPr>
    </a:lvl7pPr>
    <a:lvl8pPr marL="3200335" algn="l" defTabSz="914382" rtl="0" eaLnBrk="1" latinLnBrk="0" hangingPunct="1">
      <a:defRPr sz="1200" kern="1200">
        <a:solidFill>
          <a:schemeClr val="tx1"/>
        </a:solidFill>
        <a:latin typeface="+mn-lt"/>
        <a:ea typeface="+mn-ea"/>
        <a:cs typeface="+mn-cs"/>
      </a:defRPr>
    </a:lvl8pPr>
    <a:lvl9pPr marL="3657526"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32673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Life ring</a:t>
            </a:r>
            <a:r>
              <a:rPr lang="en-US" baseline="0" dirty="0"/>
              <a:t> = Licensed and NOT FOR REUSE ELSEWHERE = Modified from BIGSTOCK 7198188</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288991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Life ring</a:t>
            </a:r>
            <a:r>
              <a:rPr lang="en-US" baseline="0" dirty="0"/>
              <a:t> = Licensed and NOT FOR REUSE ELSEWHERE = Modified from BIGSTOCK 7198188</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262557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Life ring</a:t>
            </a:r>
            <a:r>
              <a:rPr lang="en-US" baseline="0" dirty="0"/>
              <a:t> = Licensed and NOT FOR REUSE ELSEWHERE = Modified from BIGSTOCK 7198188</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7446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Hymn = Love Lifted Me </a:t>
            </a:r>
          </a:p>
          <a:p>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r>
              <a:rPr lang="en-US" dirty="0"/>
              <a:t>I was sinking deep in sin, far from the peaceful shore,</a:t>
            </a:r>
            <a:br>
              <a:rPr lang="en-US" dirty="0"/>
            </a:br>
            <a:r>
              <a:rPr lang="en-US" dirty="0"/>
              <a:t>Very deeply stained within, sinking to rise no more,</a:t>
            </a:r>
            <a:br>
              <a:rPr lang="en-US" dirty="0"/>
            </a:br>
            <a:r>
              <a:rPr lang="en-US" dirty="0"/>
              <a:t>But the Master of the sea heard my despairing cry,</a:t>
            </a:r>
            <a:br>
              <a:rPr lang="en-US" dirty="0"/>
            </a:br>
            <a:r>
              <a:rPr lang="en-US" dirty="0"/>
              <a:t>From the waters lifted me, now safe am I. </a:t>
            </a:r>
            <a:br>
              <a:rPr lang="en-US" dirty="0"/>
            </a:br>
            <a:r>
              <a:rPr lang="en-US" dirty="0"/>
              <a:t>Love lifted me!</a:t>
            </a:r>
            <a:br>
              <a:rPr lang="en-US" dirty="0"/>
            </a:br>
            <a:r>
              <a:rPr lang="en-US" dirty="0"/>
              <a:t>Love lifted me!</a:t>
            </a:r>
            <a:br>
              <a:rPr lang="en-US" dirty="0"/>
            </a:br>
            <a:r>
              <a:rPr lang="en-US" dirty="0"/>
              <a:t>When nothing else could help,</a:t>
            </a:r>
            <a:br>
              <a:rPr lang="en-US" dirty="0"/>
            </a:br>
            <a:r>
              <a:rPr lang="en-US" dirty="0"/>
              <a:t>Love lifted me!</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16</a:t>
            </a:fld>
            <a:endParaRPr lang="en-US"/>
          </a:p>
        </p:txBody>
      </p:sp>
    </p:spTree>
    <p:extLst>
      <p:ext uri="{BB962C8B-B14F-4D97-AF65-F5344CB8AC3E}">
        <p14:creationId xmlns:p14="http://schemas.microsoft.com/office/powerpoint/2010/main" val="366400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 just that He</a:t>
            </a:r>
            <a:r>
              <a:rPr lang="en-US" baseline="0" dirty="0"/>
              <a:t> set </a:t>
            </a:r>
            <a:r>
              <a:rPr lang="en-US" dirty="0"/>
              <a:t> us an </a:t>
            </a:r>
            <a:r>
              <a:rPr lang="en-US" baseline="0" dirty="0"/>
              <a:t> example –No, gave Himself for (substitute for) our sins.  </a:t>
            </a:r>
          </a:p>
          <a:p>
            <a:endParaRPr lang="en-US" baseline="0" dirty="0"/>
          </a:p>
          <a:p>
            <a:r>
              <a:rPr lang="en-US" baseline="0" dirty="0"/>
              <a:t>Wages of sin is DEATH—so, “he gave” means “he was executed on the cross for our guilt.”  He took our place dying for our sins!</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17</a:t>
            </a:fld>
            <a:endParaRPr lang="en-US"/>
          </a:p>
        </p:txBody>
      </p:sp>
    </p:spTree>
    <p:extLst>
      <p:ext uri="{BB962C8B-B14F-4D97-AF65-F5344CB8AC3E}">
        <p14:creationId xmlns:p14="http://schemas.microsoft.com/office/powerpoint/2010/main" val="348449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Past = penalty of sin = Death</a:t>
            </a:r>
            <a:r>
              <a:rPr lang="en-US" baseline="0" dirty="0"/>
              <a:t> (I’m saved from full consequences of death = hell)</a:t>
            </a:r>
          </a:p>
          <a:p>
            <a:r>
              <a:rPr lang="en-US" baseline="0" dirty="0"/>
              <a:t>Future = presence of sin = One day when he returns I will be taken to heaven where there is no sin. </a:t>
            </a:r>
          </a:p>
          <a:p>
            <a:r>
              <a:rPr lang="en-US" baseline="0" dirty="0"/>
              <a:t>PRESENT = power of sin = this present evil age tempts me with lust and covetousness for its pleasures of things, drink, food, sex. It tempts me to lie, cheat, steal.  It is ruled by the tempter, who makes it his full time occupation to make your life miserable—and does so, so crafty and wily.  </a:t>
            </a:r>
          </a:p>
          <a:p>
            <a:endParaRPr lang="en-US" baseline="0" dirty="0"/>
          </a:p>
          <a:p>
            <a:r>
              <a:rPr lang="en-US" baseline="0" dirty="0"/>
              <a:t>I love this passage, because it reassures me that God, Jesus will save me from my temptations—I just need to call on him for His help WHEN I am in the temptation and He will rescue me.  see Heb 2:14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110392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Past = penalty of sin = Death</a:t>
            </a:r>
            <a:r>
              <a:rPr lang="en-US" baseline="0" dirty="0"/>
              <a:t> (I’m saved from full consequences of death = hell)</a:t>
            </a:r>
          </a:p>
          <a:p>
            <a:r>
              <a:rPr lang="en-US" baseline="0" dirty="0"/>
              <a:t>Future = presence of sin = One day when he returns I will be taken to heaven where there is no sin. </a:t>
            </a:r>
          </a:p>
          <a:p>
            <a:r>
              <a:rPr lang="en-US" baseline="0" dirty="0"/>
              <a:t>PRESENT = power of sin = this present evil age tempts me with lust and covetousness for its pleasures of things, drink, food, sex. It tempts me to lie, cheat, steal.  It is ruled by the tempter, who makes it his full time occupation to make your life miserable—and does so, so crafty and wily.  </a:t>
            </a:r>
          </a:p>
          <a:p>
            <a:endParaRPr lang="en-US" baseline="0" dirty="0"/>
          </a:p>
          <a:p>
            <a:r>
              <a:rPr lang="en-US" baseline="0" dirty="0"/>
              <a:t>I love this passage, because it reassures me that God, Jesus will save me from my temptations—I just need to call on him for His help WHEN I am in the temptation and He will rescue me.  see Heb 2:14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1434808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Past = penalty of sin = Death</a:t>
            </a:r>
            <a:r>
              <a:rPr lang="en-US" baseline="0" dirty="0"/>
              <a:t> (I’m saved from full consequences of death = hell)</a:t>
            </a:r>
          </a:p>
          <a:p>
            <a:r>
              <a:rPr lang="en-US" baseline="0" dirty="0"/>
              <a:t>Future = presence of sin = One day when he returns I will be taken to heaven where there is no sin. </a:t>
            </a:r>
          </a:p>
          <a:p>
            <a:r>
              <a:rPr lang="en-US" baseline="0" dirty="0"/>
              <a:t>PRESENT = power of sin = this present evil age tempts me with lust and covetousness for its pleasures of things, drink, food, sex. It tempts me to lie, cheat, steal.  It is ruled by the tempter, who makes it his full time occupation to make your life miserable—and does so, so crafty and wily.  </a:t>
            </a:r>
          </a:p>
          <a:p>
            <a:endParaRPr lang="en-US" baseline="0" dirty="0"/>
          </a:p>
          <a:p>
            <a:r>
              <a:rPr lang="en-US" baseline="0" dirty="0"/>
              <a:t>I love this passage, because it reassures me that God, Jesus will save me from my temptations—I just need to call on him for His help WHEN I am in the temptation and He will rescue me.  see Heb 2:14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358198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Past = penalty of sin = Death</a:t>
            </a:r>
            <a:r>
              <a:rPr lang="en-US" baseline="0" dirty="0"/>
              <a:t> (I’m saved from full consequences of death = hell)</a:t>
            </a:r>
          </a:p>
          <a:p>
            <a:r>
              <a:rPr lang="en-US" baseline="0" dirty="0"/>
              <a:t>Future = presence of sin = One day when he returns I will be taken to heaven where there is no sin. </a:t>
            </a:r>
          </a:p>
          <a:p>
            <a:r>
              <a:rPr lang="en-US" baseline="0" dirty="0"/>
              <a:t>PRESENT = power of sin = this present evil age tempts me with lust and covetousness for its pleasures of things, drink, food, sex. It tempts me to lie, cheat, steal.  It is ruled by the tempter, who makes it his full time occupation to make your life miserable—and does so, so crafty and wily.  </a:t>
            </a:r>
          </a:p>
          <a:p>
            <a:endParaRPr lang="en-US" baseline="0" dirty="0"/>
          </a:p>
          <a:p>
            <a:r>
              <a:rPr lang="en-US" baseline="0" dirty="0"/>
              <a:t>I love this passage, because it reassures me that God, Jesus will save me from my temptations—I just need to call on him for His help WHEN I am in the temptation and He will rescue me.  see Heb 2:14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1054397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Christians get a bad wrap.</a:t>
            </a:r>
            <a:r>
              <a:rPr lang="en-US" baseline="0" dirty="0"/>
              <a:t>  We are accused of being so negative.  We talk about sin and being a sinner.  Being worthy of death and damnation.  We speak of hell.  All that makes us feel so guilty.  But there is a point to it all.  That bad news makes the GOOD NEWS so much better.  Jesus saved us from all that and saved us to its opposite.  </a:t>
            </a:r>
          </a:p>
          <a:p>
            <a:endParaRPr lang="en-US" baseline="0" dirty="0"/>
          </a:p>
          <a:p>
            <a:r>
              <a:rPr lang="en-US" baseline="0" dirty="0"/>
              <a:t>For example, as good as the bee sting antidote is, it is even better news to the person who is allergic and stung by a bee, staring death in the face.  We have all been stung and are dying from our rebellion against God.  Bad news! But the good news is the blood of Jesus is the antidote to rescue us. </a:t>
            </a:r>
          </a:p>
          <a:p>
            <a:endParaRPr lang="en-US" baseline="0" dirty="0"/>
          </a:p>
          <a:p>
            <a:r>
              <a:rPr lang="en-US" baseline="0" dirty="0"/>
              <a:t>As a result of the antidote ... We are saints – not sinners.  We have life– not death.  We get glory—not damnation.  We go  to heaven—not hell.  We have our guilt washed away—by the blood of Christ so we have pure consciences—were guilt free!. </a:t>
            </a:r>
          </a:p>
          <a:p>
            <a:endParaRPr lang="en-US" baseline="0" dirty="0"/>
          </a:p>
          <a:p>
            <a:r>
              <a:rPr lang="en-US" baseline="0" dirty="0"/>
              <a:t>That’s GOOD NEWS!  That’s the message of GRACE.  Isn’t GRACE AMAZING!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24</a:t>
            </a:fld>
            <a:endParaRPr lang="en-US"/>
          </a:p>
        </p:txBody>
      </p:sp>
    </p:spTree>
    <p:extLst>
      <p:ext uri="{BB962C8B-B14F-4D97-AF65-F5344CB8AC3E}">
        <p14:creationId xmlns:p14="http://schemas.microsoft.com/office/powerpoint/2010/main" val="35038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dirty="0"/>
              <a:t>Apostle Paul = FREE = from </a:t>
            </a:r>
            <a:r>
              <a:rPr lang="en-US" b="1" dirty="0"/>
              <a:t>Rubens </a:t>
            </a:r>
            <a:r>
              <a:rPr lang="en-US" b="1" dirty="0" err="1"/>
              <a:t>apostel</a:t>
            </a:r>
            <a:r>
              <a:rPr lang="en-US" b="1" dirty="0"/>
              <a:t> </a:t>
            </a:r>
            <a:r>
              <a:rPr lang="en-US" b="1" dirty="0" err="1"/>
              <a:t>philippus</a:t>
            </a:r>
            <a:r>
              <a:rPr lang="en-US" b="1" dirty="0"/>
              <a:t> </a:t>
            </a:r>
            <a:r>
              <a:rPr lang="en-US" dirty="0"/>
              <a:t> http://commons.wikimedia.org/wiki/File:Rubens_apostel_philippus.jpg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2992509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God called</a:t>
            </a:r>
            <a:r>
              <a:rPr lang="en-US" baseline="0" dirty="0"/>
              <a:t> us.  I was 8 years old when I heard the voice of Christ in the Gospel preachers message.  I yielded and Jesus’ grace saved me.  </a:t>
            </a:r>
          </a:p>
          <a:p>
            <a:r>
              <a:rPr lang="en-US" baseline="0" dirty="0"/>
              <a:t>I once shared the gospel with a 90 year old farmer – who God called at 90 years old. </a:t>
            </a:r>
          </a:p>
          <a:p>
            <a:endParaRPr lang="en-US" baseline="0" dirty="0"/>
          </a:p>
          <a:p>
            <a:r>
              <a:rPr lang="en-US" baseline="0" dirty="0"/>
              <a:t>Not only are we called by grace, </a:t>
            </a:r>
          </a:p>
          <a:p>
            <a:r>
              <a:rPr lang="en-US" baseline="0" dirty="0"/>
              <a:t>We stand in grace (Romans 5:1) </a:t>
            </a:r>
          </a:p>
          <a:p>
            <a:r>
              <a:rPr lang="en-US" baseline="0" dirty="0"/>
              <a:t>Grace strengthens us for victory (2 </a:t>
            </a:r>
            <a:r>
              <a:rPr lang="en-US" baseline="0" dirty="0" err="1"/>
              <a:t>tim</a:t>
            </a:r>
            <a:r>
              <a:rPr lang="en-US" baseline="0" dirty="0"/>
              <a:t> 2:1-4)</a:t>
            </a:r>
            <a:br>
              <a:rPr lang="en-US" baseline="0" dirty="0"/>
            </a:br>
            <a:r>
              <a:rPr lang="en-US" baseline="0" dirty="0"/>
              <a:t>Grace enables us to suffer without </a:t>
            </a:r>
            <a:r>
              <a:rPr lang="en-US" baseline="0" dirty="0" err="1"/>
              <a:t>complaing</a:t>
            </a:r>
            <a:r>
              <a:rPr lang="en-US" baseline="0" dirty="0"/>
              <a:t> (2 </a:t>
            </a:r>
            <a:r>
              <a:rPr lang="en-US" baseline="0" dirty="0" err="1"/>
              <a:t>Cor</a:t>
            </a:r>
            <a:r>
              <a:rPr lang="en-US" baseline="0" dirty="0"/>
              <a:t> 12:1-10) </a:t>
            </a:r>
          </a:p>
          <a:p>
            <a:endParaRPr lang="en-US" baseline="0" dirty="0"/>
          </a:p>
          <a:p>
            <a:r>
              <a:rPr lang="en-US" dirty="0">
                <a:effectLst/>
              </a:rPr>
              <a:t>Max </a:t>
            </a:r>
            <a:r>
              <a:rPr lang="en-US" dirty="0" err="1">
                <a:effectLst/>
              </a:rPr>
              <a:t>Lucado</a:t>
            </a:r>
            <a:r>
              <a:rPr lang="en-US" dirty="0">
                <a:effectLst/>
              </a:rPr>
              <a:t>, </a:t>
            </a:r>
            <a:r>
              <a:rPr lang="en-US" i="1" dirty="0">
                <a:effectLst/>
              </a:rPr>
              <a:t>No Wonder They Call Him the Savior</a:t>
            </a:r>
            <a:r>
              <a:rPr lang="en-US" dirty="0">
                <a:effectLst/>
              </a:rPr>
              <a:t>, Multnomah Press, 1986, pp. 158-9 </a:t>
            </a:r>
            <a:br>
              <a:rPr lang="en-US" dirty="0">
                <a:effectLst/>
              </a:rPr>
            </a:br>
            <a:br>
              <a:rPr lang="en-US" dirty="0">
                <a:effectLst/>
              </a:rPr>
            </a:br>
            <a:r>
              <a:rPr lang="en-US" dirty="0">
                <a:effectLst/>
              </a:rPr>
              <a:t>Longing to leave her poor Brazilian neighborhood, Christina wanted to see the world. Discontent with a home having only a pallet on the floor, a washbasin, and a wood-burning stove, she dreamed of a better life in the city. One morning she slipped away, breaking her mother's heart. Knowing what life on the streets would be like for her young, attractive daughter, Maria hurriedly packed to go find her. On her way to the bus stop she entered a drugstore to get one last thing. Pictures. She sat in the photograph booth, closed the curtain, and spent all she could on pictures of herself. With her purse full of small black-and-white photos, she boarded the next bus to Rio de </a:t>
            </a:r>
            <a:r>
              <a:rPr lang="en-US" dirty="0" err="1">
                <a:effectLst/>
              </a:rPr>
              <a:t>Janiero</a:t>
            </a:r>
            <a:r>
              <a:rPr lang="en-US" dirty="0">
                <a:effectLst/>
              </a:rPr>
              <a:t>.</a:t>
            </a:r>
          </a:p>
          <a:p>
            <a:r>
              <a:rPr lang="en-US" dirty="0">
                <a:effectLst/>
              </a:rPr>
              <a:t>Maria knew Christina had no way of earning money. She also knew that her daughter was too stubborn to give up. When pride meets hunger, a human will do things that were before unthinkable. Knowing this, Maria began her search. Bars, hotels, nightclubs, any place with the reputation for street walkers or prostitutes. She went to them all. And at each place she left her </a:t>
            </a:r>
            <a:r>
              <a:rPr lang="en-US" dirty="0" err="1">
                <a:effectLst/>
              </a:rPr>
              <a:t>picture&amp;md;taped</a:t>
            </a:r>
            <a:r>
              <a:rPr lang="en-US" dirty="0">
                <a:effectLst/>
              </a:rPr>
              <a:t> on a bathroom mirror, tacked to a hotel bulletin board, fastened to a corner phone booth. And on the back of each photo she wrote a note.</a:t>
            </a:r>
          </a:p>
          <a:p>
            <a:r>
              <a:rPr lang="en-US" dirty="0">
                <a:effectLst/>
              </a:rPr>
              <a:t>It wasn't too long before both the money and the pictures ran out, and Maria had to go home. The weary mother wept as the bus began its long journey back to her small village. It was a few weeks later that young Christina descended the hotel stairs. Her young face was tired. Her brown eyes no longer danced with youth but spoke of pain and fear. Her laughter was broken. Her dream had become a nightmare. A thousand times over she had longed to trade these countless beds for her secure pallet. Yet the little village was, in too many ways, too far away. As she reached the bottom of the stairs, her eyes noticed a familiar face. She looked again, and there on the lobby mirror was a small picture of her mother. Christina's eyes burned and her throat tightened as she walked across the room and removed the small photo. Written on the back was this compelling invitation. "Whatever you have done, whatever you have become, it doesn't matter. Please come home." She did.</a:t>
            </a:r>
          </a:p>
          <a:p>
            <a:r>
              <a:rPr lang="en-US" sz="1200" b="0" i="0" kern="1200" dirty="0">
                <a:solidFill>
                  <a:schemeClr val="tx1"/>
                </a:solidFill>
                <a:effectLst/>
                <a:latin typeface="+mn-lt"/>
                <a:ea typeface="+mn-ea"/>
                <a:cs typeface="+mn-cs"/>
              </a:rPr>
              <a:t>TOP SERMONS</a:t>
            </a:r>
          </a:p>
          <a:p>
            <a:br>
              <a:rPr lang="en-US" sz="1200" b="0" i="0" kern="120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25</a:t>
            </a:fld>
            <a:endParaRPr lang="en-US"/>
          </a:p>
        </p:txBody>
      </p:sp>
    </p:spTree>
    <p:extLst>
      <p:ext uri="{BB962C8B-B14F-4D97-AF65-F5344CB8AC3E}">
        <p14:creationId xmlns:p14="http://schemas.microsoft.com/office/powerpoint/2010/main" val="4080213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Wherever</a:t>
            </a:r>
            <a:r>
              <a:rPr lang="en-US" baseline="0" dirty="0"/>
              <a:t> there is truth—good news from God—you will have the Devil’s counterfeit.  </a:t>
            </a:r>
          </a:p>
          <a:p>
            <a:endParaRPr lang="en-US" baseline="0" dirty="0"/>
          </a:p>
          <a:p>
            <a:r>
              <a:rPr lang="en-US" baseline="0" dirty="0"/>
              <a:t>It appears that the Galatians were being drooped by Satan.  They were deserting the Gospel of the Grace of Jesus.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26</a:t>
            </a:fld>
            <a:endParaRPr lang="en-US"/>
          </a:p>
        </p:txBody>
      </p:sp>
    </p:spTree>
    <p:extLst>
      <p:ext uri="{BB962C8B-B14F-4D97-AF65-F5344CB8AC3E}">
        <p14:creationId xmlns:p14="http://schemas.microsoft.com/office/powerpoint/2010/main" val="396244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Demas, because he loved this world, has deserted me and has gone to Thessalonica. </a:t>
            </a:r>
            <a:r>
              <a:rPr lang="en-US" sz="1200" b="0" i="0" u="none" strike="noStrike" kern="1200" baseline="0" dirty="0" err="1">
                <a:solidFill>
                  <a:schemeClr val="tx1"/>
                </a:solidFill>
                <a:latin typeface="+mn-lt"/>
                <a:ea typeface="+mn-ea"/>
                <a:cs typeface="+mn-cs"/>
              </a:rPr>
              <a:t>Crescens</a:t>
            </a:r>
            <a:r>
              <a:rPr lang="en-US" sz="1200" b="0" i="0" u="none" strike="noStrike" kern="1200" baseline="0" dirty="0">
                <a:solidFill>
                  <a:schemeClr val="tx1"/>
                </a:solidFill>
                <a:latin typeface="+mn-lt"/>
                <a:ea typeface="+mn-ea"/>
                <a:cs typeface="+mn-cs"/>
              </a:rPr>
              <a:t> has gone to Galatia, and Titus to Dalmatia. (2Ti 4:10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27</a:t>
            </a:fld>
            <a:endParaRPr lang="en-US"/>
          </a:p>
        </p:txBody>
      </p:sp>
    </p:spTree>
    <p:extLst>
      <p:ext uri="{BB962C8B-B14F-4D97-AF65-F5344CB8AC3E}">
        <p14:creationId xmlns:p14="http://schemas.microsoft.com/office/powerpoint/2010/main" val="2693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Christians get a bad wrap.</a:t>
            </a:r>
            <a:r>
              <a:rPr lang="en-US" baseline="0" dirty="0"/>
              <a:t>  We are accused of being so negative.  We talk about sin and being a sinner.  Being worthy of death and damnation.  We speak of hell.  All that makes us feel so guilty.  But there is a point to it all.  That bad news makes the GOOD NEWS so much better.  Jesus saved us from all that and saved us to its opposite.  </a:t>
            </a:r>
          </a:p>
          <a:p>
            <a:endParaRPr lang="en-US" baseline="0" dirty="0"/>
          </a:p>
          <a:p>
            <a:r>
              <a:rPr lang="en-US" baseline="0" dirty="0"/>
              <a:t>We are saints – not sinners.  We have life– not death.  We get glory—not damnation.  We go  to heaven—not hell.  We have our guilt was away—by the blood of Christ so we have pure consciences—were guilt free!. </a:t>
            </a:r>
          </a:p>
          <a:p>
            <a:endParaRPr lang="en-US" baseline="0" dirty="0"/>
          </a:p>
          <a:p>
            <a:r>
              <a:rPr lang="en-US" baseline="0" dirty="0"/>
              <a:t>That’s GOOD NEWS!  That’s the message of GRACE.  Isn’t GRACE AMAZING!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28</a:t>
            </a:fld>
            <a:endParaRPr lang="en-US"/>
          </a:p>
        </p:txBody>
      </p:sp>
    </p:spTree>
    <p:extLst>
      <p:ext uri="{BB962C8B-B14F-4D97-AF65-F5344CB8AC3E}">
        <p14:creationId xmlns:p14="http://schemas.microsoft.com/office/powerpoint/2010/main" val="304644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Christians get a bad wrap.</a:t>
            </a:r>
            <a:r>
              <a:rPr lang="en-US" baseline="0" dirty="0"/>
              <a:t>  We are accused of being so negative.  We talk about sin and being a sinner.  Being worthy of death and damnation.  We speak of hell.  All that makes us feel so guilty.  But there is a point to it all.  That bad news makes the GOOD NEWS so much better.  Jesus saved us from all that and saved us to its opposite.  </a:t>
            </a:r>
          </a:p>
          <a:p>
            <a:endParaRPr lang="en-US" baseline="0" dirty="0"/>
          </a:p>
          <a:p>
            <a:r>
              <a:rPr lang="en-US" baseline="0" dirty="0"/>
              <a:t>We are saints – not sinners.  We have life– not death.  We get glory—not damnation.  We go  to heaven—not hell.  We have our guilt was away—by the blood of Christ so we have pure consciences—were guilt free!. </a:t>
            </a:r>
          </a:p>
          <a:p>
            <a:endParaRPr lang="en-US" baseline="0" dirty="0"/>
          </a:p>
          <a:p>
            <a:r>
              <a:rPr lang="en-US" baseline="0" dirty="0"/>
              <a:t>That’s GOOD NEWS!  That’s the message of GRACE.  Isn’t GRACE AMAZING!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29</a:t>
            </a:fld>
            <a:endParaRPr lang="en-US"/>
          </a:p>
        </p:txBody>
      </p:sp>
    </p:spTree>
    <p:extLst>
      <p:ext uri="{BB962C8B-B14F-4D97-AF65-F5344CB8AC3E}">
        <p14:creationId xmlns:p14="http://schemas.microsoft.com/office/powerpoint/2010/main" val="3584078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Seal = FREE = from http://www.rgbstock.com/photo/nQ61bDM/sealing+wax+2</a:t>
            </a:r>
          </a:p>
          <a:p>
            <a:endParaRPr lang="en-US" dirty="0"/>
          </a:p>
          <a:p>
            <a:r>
              <a:rPr lang="en-US" dirty="0"/>
              <a:t>The seal</a:t>
            </a:r>
            <a:r>
              <a:rPr lang="en-US" baseline="0" dirty="0"/>
              <a:t> of authenticity is the Holy Spirit.  (1 </a:t>
            </a:r>
            <a:r>
              <a:rPr lang="en-US" baseline="0" dirty="0" err="1"/>
              <a:t>Cor</a:t>
            </a:r>
            <a:r>
              <a:rPr lang="en-US" baseline="0" dirty="0"/>
              <a:t> 1:22; Eph 1:13; 4:30).  Beginning at 3:2 he will mention the Sprit 18 times.  See 5:16 following. </a:t>
            </a:r>
          </a:p>
          <a:p>
            <a:endParaRPr lang="en-US" baseline="0" dirty="0"/>
          </a:p>
          <a:p>
            <a:r>
              <a:rPr lang="en-US" baseline="0" dirty="0"/>
              <a:t>The word “pervert’ = “to turn about, to reverse.”  As we will see as the book unfolds—they were trying to get the </a:t>
            </a:r>
            <a:r>
              <a:rPr lang="en-US" baseline="0" dirty="0" err="1"/>
              <a:t>chritians</a:t>
            </a:r>
            <a:r>
              <a:rPr lang="en-US" baseline="0" dirty="0"/>
              <a:t> to go back to “works salvation” = law keeping.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30</a:t>
            </a:fld>
            <a:endParaRPr lang="en-US"/>
          </a:p>
        </p:txBody>
      </p:sp>
    </p:spTree>
    <p:extLst>
      <p:ext uri="{BB962C8B-B14F-4D97-AF65-F5344CB8AC3E}">
        <p14:creationId xmlns:p14="http://schemas.microsoft.com/office/powerpoint/2010/main" val="735805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Seal = FREE = from http://www.rgbstock.com/photo/nQ61bDM/sealing+wax+2</a:t>
            </a:r>
          </a:p>
          <a:p>
            <a:endParaRPr lang="en-US" dirty="0"/>
          </a:p>
          <a:p>
            <a:r>
              <a:rPr lang="en-US" dirty="0"/>
              <a:t>Grace and peace go together – bot some are troubling</a:t>
            </a:r>
            <a:r>
              <a:rPr lang="en-US" baseline="0" dirty="0"/>
              <a:t> you.  </a:t>
            </a:r>
          </a:p>
          <a:p>
            <a:endParaRPr lang="en-US" baseline="0" dirty="0"/>
          </a:p>
          <a:p>
            <a:r>
              <a:rPr lang="en-US" baseline="0" dirty="0"/>
              <a:t>Peace with God and Peace of God.  </a:t>
            </a:r>
          </a:p>
          <a:p>
            <a:endParaRPr lang="en-US" baseline="0" dirty="0"/>
          </a:p>
          <a:p>
            <a:r>
              <a:rPr lang="en-US" baseline="0" dirty="0"/>
              <a:t>But not peace for those who have “no gospel” or a “perversion” of it.  </a:t>
            </a:r>
            <a:endParaRPr lang="en-US" dirty="0"/>
          </a:p>
          <a:p>
            <a:endParaRPr lang="en-US" dirty="0"/>
          </a:p>
          <a:p>
            <a:r>
              <a:rPr lang="en-US" dirty="0"/>
              <a:t>The seal</a:t>
            </a:r>
            <a:r>
              <a:rPr lang="en-US" baseline="0" dirty="0"/>
              <a:t> of authenticity is the Holy Spirit.  (1 </a:t>
            </a:r>
            <a:r>
              <a:rPr lang="en-US" baseline="0" dirty="0" err="1"/>
              <a:t>Cor</a:t>
            </a:r>
            <a:r>
              <a:rPr lang="en-US" baseline="0" dirty="0"/>
              <a:t> 1:22; Eph 1:13; 4:30).  Beginning at 3:2 he will mention the Sprit 18 times.  See 5:16 following. </a:t>
            </a:r>
          </a:p>
          <a:p>
            <a:endParaRPr lang="en-US" baseline="0" dirty="0"/>
          </a:p>
          <a:p>
            <a:r>
              <a:rPr lang="en-US" baseline="0" dirty="0"/>
              <a:t>The word “pervert’ = “to turn about, to reverse.”  As we will see as the book unfolds—they were trying to get the </a:t>
            </a:r>
            <a:r>
              <a:rPr lang="en-US" baseline="0" dirty="0" err="1"/>
              <a:t>chritians</a:t>
            </a:r>
            <a:r>
              <a:rPr lang="en-US" baseline="0" dirty="0"/>
              <a:t> to go back to “works salvation” = law keeping.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31</a:t>
            </a:fld>
            <a:endParaRPr lang="en-US"/>
          </a:p>
        </p:txBody>
      </p:sp>
    </p:spTree>
    <p:extLst>
      <p:ext uri="{BB962C8B-B14F-4D97-AF65-F5344CB8AC3E}">
        <p14:creationId xmlns:p14="http://schemas.microsoft.com/office/powerpoint/2010/main" val="3952192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Seal = FREE = from http://www.rgbstock.com/photo/nQ61bDM/sealing+wax+2</a:t>
            </a:r>
          </a:p>
          <a:p>
            <a:endParaRPr lang="en-US" dirty="0"/>
          </a:p>
          <a:p>
            <a:r>
              <a:rPr lang="en-US" dirty="0"/>
              <a:t>The seal</a:t>
            </a:r>
            <a:r>
              <a:rPr lang="en-US" baseline="0" dirty="0"/>
              <a:t> of authenticity is the Holy Spirit.  (1 </a:t>
            </a:r>
            <a:r>
              <a:rPr lang="en-US" baseline="0" dirty="0" err="1"/>
              <a:t>Cor</a:t>
            </a:r>
            <a:r>
              <a:rPr lang="en-US" baseline="0" dirty="0"/>
              <a:t> 1:22; Eph 1:13; 4:30).  Beginning at 3:2 he will mention the Sprit 18 times.  See 5:16 following. </a:t>
            </a:r>
          </a:p>
          <a:p>
            <a:endParaRPr lang="en-US" baseline="0" dirty="0"/>
          </a:p>
          <a:p>
            <a:r>
              <a:rPr lang="en-US" baseline="0" dirty="0"/>
              <a:t>The word “pervert’ = “to turn about, to reverse.”  As we will see as the book unfolds—they were trying to get the </a:t>
            </a:r>
            <a:r>
              <a:rPr lang="en-US" baseline="0" dirty="0" err="1"/>
              <a:t>chritians</a:t>
            </a:r>
            <a:r>
              <a:rPr lang="en-US" baseline="0" dirty="0"/>
              <a:t> to go back to “works salvation” = law keeping.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32</a:t>
            </a:fld>
            <a:endParaRPr lang="en-US"/>
          </a:p>
        </p:txBody>
      </p:sp>
    </p:spTree>
    <p:extLst>
      <p:ext uri="{BB962C8B-B14F-4D97-AF65-F5344CB8AC3E}">
        <p14:creationId xmlns:p14="http://schemas.microsoft.com/office/powerpoint/2010/main" val="3554892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Seal = FREE = from http://www.rgbstock.com/photo/nQ61bDM/sealing+wax+2</a:t>
            </a:r>
          </a:p>
          <a:p>
            <a:endParaRPr lang="en-US" dirty="0"/>
          </a:p>
          <a:p>
            <a:r>
              <a:rPr lang="en-US" dirty="0"/>
              <a:t>That Grace is REAL is utterly amazing.  </a:t>
            </a:r>
          </a:p>
          <a:p>
            <a:endParaRPr lang="en-US" dirty="0"/>
          </a:p>
          <a:p>
            <a:r>
              <a:rPr lang="en-US" dirty="0"/>
              <a:t>The seal</a:t>
            </a:r>
            <a:r>
              <a:rPr lang="en-US" baseline="0" dirty="0"/>
              <a:t> of authenticity is the Holy Spirit.  (1 </a:t>
            </a:r>
            <a:r>
              <a:rPr lang="en-US" baseline="0" dirty="0" err="1"/>
              <a:t>Cor</a:t>
            </a:r>
            <a:r>
              <a:rPr lang="en-US" baseline="0" dirty="0"/>
              <a:t> 1:22; Eph 1:13; 4:30).  Beginning at 3:2 he will mention the Sprit 18 times.  See 5:16 following. </a:t>
            </a:r>
          </a:p>
          <a:p>
            <a:endParaRPr lang="en-US" baseline="0" dirty="0"/>
          </a:p>
          <a:p>
            <a:r>
              <a:rPr lang="en-US" baseline="0" dirty="0"/>
              <a:t>The word “pervert’ = “to turn about, to reverse.”  As we will see as the book unfolds—they were trying to get the </a:t>
            </a:r>
            <a:r>
              <a:rPr lang="en-US" baseline="0" dirty="0" err="1"/>
              <a:t>chritians</a:t>
            </a:r>
            <a:r>
              <a:rPr lang="en-US" baseline="0" dirty="0"/>
              <a:t> to go back to “works salvation” = law keeping.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33</a:t>
            </a:fld>
            <a:endParaRPr lang="en-US"/>
          </a:p>
        </p:txBody>
      </p:sp>
    </p:spTree>
    <p:extLst>
      <p:ext uri="{BB962C8B-B14F-4D97-AF65-F5344CB8AC3E}">
        <p14:creationId xmlns:p14="http://schemas.microsoft.com/office/powerpoint/2010/main" val="3771021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Flames = FREE = from http://www.sxc.hu/photo/1391671</a:t>
            </a:r>
          </a:p>
          <a:p>
            <a:endParaRPr lang="en-US" dirty="0"/>
          </a:p>
          <a:p>
            <a:r>
              <a:rPr lang="en-US" dirty="0"/>
              <a:t>Eternal consequences for how you</a:t>
            </a:r>
            <a:r>
              <a:rPr lang="en-US" baseline="0" dirty="0"/>
              <a:t> respond to God’s message of good news: </a:t>
            </a:r>
          </a:p>
          <a:p>
            <a:endParaRPr lang="en-US" baseline="0" dirty="0"/>
          </a:p>
          <a:p>
            <a:r>
              <a:rPr lang="en-US" baseline="0" dirty="0"/>
              <a:t>	Duet 30:19 </a:t>
            </a:r>
            <a:r>
              <a:rPr lang="en-US" sz="1200" kern="1200" baseline="0" dirty="0">
                <a:solidFill>
                  <a:schemeClr val="tx1"/>
                </a:solidFill>
                <a:latin typeface="+mn-lt"/>
                <a:ea typeface="+mn-ea"/>
                <a:cs typeface="+mn-cs"/>
              </a:rPr>
              <a:t> I have set before you life and death, blessings and curses. Now choose life,  (</a:t>
            </a:r>
            <a:r>
              <a:rPr lang="en-US" sz="1200" kern="1200" baseline="0" dirty="0" err="1">
                <a:solidFill>
                  <a:schemeClr val="tx1"/>
                </a:solidFill>
                <a:latin typeface="+mn-lt"/>
                <a:ea typeface="+mn-ea"/>
                <a:cs typeface="+mn-cs"/>
              </a:rPr>
              <a:t>Deu</a:t>
            </a:r>
            <a:r>
              <a:rPr lang="en-US" sz="1200" kern="1200" baseline="0" dirty="0">
                <a:solidFill>
                  <a:schemeClr val="tx1"/>
                </a:solidFill>
                <a:latin typeface="+mn-lt"/>
                <a:ea typeface="+mn-ea"/>
                <a:cs typeface="+mn-cs"/>
              </a:rPr>
              <a:t> 30:19 NIV)</a:t>
            </a:r>
          </a:p>
          <a:p>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Jer</a:t>
            </a:r>
            <a:r>
              <a:rPr lang="en-US" sz="1200" kern="1200" baseline="0" dirty="0">
                <a:solidFill>
                  <a:schemeClr val="tx1"/>
                </a:solidFill>
                <a:latin typeface="+mn-lt"/>
                <a:ea typeface="+mn-ea"/>
                <a:cs typeface="+mn-cs"/>
              </a:rPr>
              <a:t> 21:8 This is what the LORD says: See, I am setting before you the way of life and the way of death. (</a:t>
            </a:r>
            <a:r>
              <a:rPr lang="en-US" sz="1200" kern="1200" baseline="0" dirty="0" err="1">
                <a:solidFill>
                  <a:schemeClr val="tx1"/>
                </a:solidFill>
                <a:latin typeface="+mn-lt"/>
                <a:ea typeface="+mn-ea"/>
                <a:cs typeface="+mn-cs"/>
              </a:rPr>
              <a:t>Jer</a:t>
            </a:r>
            <a:r>
              <a:rPr lang="en-US" sz="1200" kern="1200" baseline="0" dirty="0">
                <a:solidFill>
                  <a:schemeClr val="tx1"/>
                </a:solidFill>
                <a:latin typeface="+mn-lt"/>
                <a:ea typeface="+mn-ea"/>
                <a:cs typeface="+mn-cs"/>
              </a:rPr>
              <a:t> 21:8 NIV)</a:t>
            </a:r>
          </a:p>
          <a:p>
            <a:endParaRPr lang="en-US" sz="1200" kern="1200" baseline="0" dirty="0">
              <a:solidFill>
                <a:schemeClr val="tx1"/>
              </a:solidFill>
              <a:latin typeface="+mn-lt"/>
              <a:ea typeface="+mn-ea"/>
              <a:cs typeface="+mn-cs"/>
            </a:endParaRP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14</a:t>
            </a:r>
            <a:r>
              <a:rPr lang="en-US" sz="1200" kern="1200" baseline="0" dirty="0">
                <a:solidFill>
                  <a:schemeClr val="tx1"/>
                </a:solidFill>
                <a:latin typeface="+mn-lt"/>
                <a:ea typeface="+mn-ea"/>
                <a:cs typeface="+mn-cs"/>
              </a:rPr>
              <a:t> But thanks be to God, who always leads us in triumphal procession in Christ and through us spreads everywhere the fragrance of the knowledge of him.</a:t>
            </a: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15</a:t>
            </a:r>
            <a:r>
              <a:rPr lang="en-US" sz="1200" kern="1200" baseline="0" dirty="0">
                <a:solidFill>
                  <a:schemeClr val="tx1"/>
                </a:solidFill>
                <a:latin typeface="+mn-lt"/>
                <a:ea typeface="+mn-ea"/>
                <a:cs typeface="+mn-cs"/>
              </a:rPr>
              <a:t> For we are to God the aroma of Christ among those who are being saved and those who are perishing.</a:t>
            </a: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16</a:t>
            </a:r>
            <a:r>
              <a:rPr lang="en-US" sz="1200" kern="1200" baseline="0" dirty="0">
                <a:solidFill>
                  <a:schemeClr val="tx1"/>
                </a:solidFill>
                <a:latin typeface="+mn-lt"/>
                <a:ea typeface="+mn-ea"/>
                <a:cs typeface="+mn-cs"/>
              </a:rPr>
              <a:t> To the one we are the smell of death; to the other, the fragrance of life.  (2Co 2:14-16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34</a:t>
            </a:fld>
            <a:endParaRPr lang="en-US"/>
          </a:p>
        </p:txBody>
      </p:sp>
    </p:spTree>
    <p:extLst>
      <p:ext uri="{BB962C8B-B14F-4D97-AF65-F5344CB8AC3E}">
        <p14:creationId xmlns:p14="http://schemas.microsoft.com/office/powerpoint/2010/main" val="4330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dirty="0"/>
              <a:t>NASA photo = Public</a:t>
            </a:r>
            <a:r>
              <a:rPr lang="en-US" baseline="0" dirty="0"/>
              <a:t> domain = </a:t>
            </a:r>
            <a:r>
              <a:rPr lang="en-US" baseline="0" dirty="0" err="1"/>
              <a:t>govt</a:t>
            </a:r>
            <a:r>
              <a:rPr lang="en-US" baseline="0" dirty="0"/>
              <a:t> </a:t>
            </a:r>
            <a:r>
              <a:rPr lang="en-US" baseline="0" dirty="0" err="1"/>
              <a:t>cannont</a:t>
            </a:r>
            <a:r>
              <a:rPr lang="en-US" baseline="0" dirty="0"/>
              <a:t> hold a copyright.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r>
              <a:rPr lang="en-US" baseline="0" dirty="0"/>
              <a:t>Galatians ethnically were migrants from Gaul (France) to the fertile plain area of Asia Minor (</a:t>
            </a:r>
            <a:r>
              <a:rPr lang="en-US" baseline="0" dirty="0" err="1"/>
              <a:t>todays</a:t>
            </a:r>
            <a:r>
              <a:rPr lang="en-US" baseline="0" dirty="0"/>
              <a:t> Turkey) sometime in the 3</a:t>
            </a:r>
            <a:r>
              <a:rPr lang="en-US" baseline="30000" dirty="0"/>
              <a:t>rd</a:t>
            </a:r>
            <a:r>
              <a:rPr lang="en-US" baseline="0" dirty="0"/>
              <a:t> century BC.  By Roman domination time the term was used for the region rather than the ethnicity of the people.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333786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Flames = FREE = from http://www.sxc.hu/photo/1391671</a:t>
            </a:r>
          </a:p>
          <a:p>
            <a:endParaRPr lang="en-US" dirty="0"/>
          </a:p>
          <a:p>
            <a:r>
              <a:rPr lang="en-US" dirty="0"/>
              <a:t>Eternal consequences for how you</a:t>
            </a:r>
            <a:r>
              <a:rPr lang="en-US" baseline="0" dirty="0"/>
              <a:t> respond to God’s message of good news: </a:t>
            </a:r>
          </a:p>
          <a:p>
            <a:endParaRPr lang="en-US" baseline="0" dirty="0"/>
          </a:p>
          <a:p>
            <a:r>
              <a:rPr lang="en-US" baseline="0" dirty="0"/>
              <a:t>	Duet 30:19 </a:t>
            </a:r>
            <a:r>
              <a:rPr lang="en-US" sz="1200" kern="1200" baseline="0" dirty="0">
                <a:solidFill>
                  <a:schemeClr val="tx1"/>
                </a:solidFill>
                <a:latin typeface="+mn-lt"/>
                <a:ea typeface="+mn-ea"/>
                <a:cs typeface="+mn-cs"/>
              </a:rPr>
              <a:t> I have set before you life and death, blessings and curses. Now choose life,  (</a:t>
            </a:r>
            <a:r>
              <a:rPr lang="en-US" sz="1200" kern="1200" baseline="0" dirty="0" err="1">
                <a:solidFill>
                  <a:schemeClr val="tx1"/>
                </a:solidFill>
                <a:latin typeface="+mn-lt"/>
                <a:ea typeface="+mn-ea"/>
                <a:cs typeface="+mn-cs"/>
              </a:rPr>
              <a:t>Deu</a:t>
            </a:r>
            <a:r>
              <a:rPr lang="en-US" sz="1200" kern="1200" baseline="0" dirty="0">
                <a:solidFill>
                  <a:schemeClr val="tx1"/>
                </a:solidFill>
                <a:latin typeface="+mn-lt"/>
                <a:ea typeface="+mn-ea"/>
                <a:cs typeface="+mn-cs"/>
              </a:rPr>
              <a:t> 30:19 NIV)</a:t>
            </a:r>
          </a:p>
          <a:p>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Jer</a:t>
            </a:r>
            <a:r>
              <a:rPr lang="en-US" sz="1200" kern="1200" baseline="0" dirty="0">
                <a:solidFill>
                  <a:schemeClr val="tx1"/>
                </a:solidFill>
                <a:latin typeface="+mn-lt"/>
                <a:ea typeface="+mn-ea"/>
                <a:cs typeface="+mn-cs"/>
              </a:rPr>
              <a:t> 21:8 This is what the LORD says: See, I am setting before you the way of life and the way of death. (</a:t>
            </a:r>
            <a:r>
              <a:rPr lang="en-US" sz="1200" kern="1200" baseline="0" dirty="0" err="1">
                <a:solidFill>
                  <a:schemeClr val="tx1"/>
                </a:solidFill>
                <a:latin typeface="+mn-lt"/>
                <a:ea typeface="+mn-ea"/>
                <a:cs typeface="+mn-cs"/>
              </a:rPr>
              <a:t>Jer</a:t>
            </a:r>
            <a:r>
              <a:rPr lang="en-US" sz="1200" kern="1200" baseline="0" dirty="0">
                <a:solidFill>
                  <a:schemeClr val="tx1"/>
                </a:solidFill>
                <a:latin typeface="+mn-lt"/>
                <a:ea typeface="+mn-ea"/>
                <a:cs typeface="+mn-cs"/>
              </a:rPr>
              <a:t> 21:8 NIV)</a:t>
            </a:r>
          </a:p>
          <a:p>
            <a:endParaRPr lang="en-US" sz="1200" kern="1200" baseline="0" dirty="0">
              <a:solidFill>
                <a:schemeClr val="tx1"/>
              </a:solidFill>
              <a:latin typeface="+mn-lt"/>
              <a:ea typeface="+mn-ea"/>
              <a:cs typeface="+mn-cs"/>
            </a:endParaRP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14</a:t>
            </a:r>
            <a:r>
              <a:rPr lang="en-US" sz="1200" kern="1200" baseline="0" dirty="0">
                <a:solidFill>
                  <a:schemeClr val="tx1"/>
                </a:solidFill>
                <a:latin typeface="+mn-lt"/>
                <a:ea typeface="+mn-ea"/>
                <a:cs typeface="+mn-cs"/>
              </a:rPr>
              <a:t> But thanks be to God, who always leads us in triumphal procession in Christ and through us spreads everywhere the fragrance of the 	knowledge of him.</a:t>
            </a: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15</a:t>
            </a:r>
            <a:r>
              <a:rPr lang="en-US" sz="1200" kern="1200" baseline="0" dirty="0">
                <a:solidFill>
                  <a:schemeClr val="tx1"/>
                </a:solidFill>
                <a:latin typeface="+mn-lt"/>
                <a:ea typeface="+mn-ea"/>
                <a:cs typeface="+mn-cs"/>
              </a:rPr>
              <a:t> For we are to God the aroma of Christ among those who are being saved and those who are perishing.</a:t>
            </a:r>
          </a:p>
          <a:p>
            <a:pPr rtl="0"/>
            <a:r>
              <a:rPr lang="en-US" sz="1200" kern="1200" baseline="0" dirty="0">
                <a:solidFill>
                  <a:schemeClr val="tx1"/>
                </a:solidFill>
                <a:latin typeface="+mn-lt"/>
                <a:ea typeface="+mn-ea"/>
                <a:cs typeface="+mn-cs"/>
              </a:rPr>
              <a:t>	 </a:t>
            </a:r>
            <a:r>
              <a:rPr lang="en-US" sz="1200" kern="1200" baseline="30000" dirty="0">
                <a:solidFill>
                  <a:schemeClr val="tx1"/>
                </a:solidFill>
                <a:latin typeface="+mn-lt"/>
                <a:ea typeface="+mn-ea"/>
                <a:cs typeface="+mn-cs"/>
              </a:rPr>
              <a:t>16</a:t>
            </a:r>
            <a:r>
              <a:rPr lang="en-US" sz="1200" kern="1200" baseline="0" dirty="0">
                <a:solidFill>
                  <a:schemeClr val="tx1"/>
                </a:solidFill>
                <a:latin typeface="+mn-lt"/>
                <a:ea typeface="+mn-ea"/>
                <a:cs typeface="+mn-cs"/>
              </a:rPr>
              <a:t> To the one we are the smell of death; to the other, the fragrance of life.  (2Co 2:14-16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35</a:t>
            </a:fld>
            <a:endParaRPr lang="en-US"/>
          </a:p>
        </p:txBody>
      </p:sp>
    </p:spTree>
    <p:extLst>
      <p:ext uri="{BB962C8B-B14F-4D97-AF65-F5344CB8AC3E}">
        <p14:creationId xmlns:p14="http://schemas.microsoft.com/office/powerpoint/2010/main" val="3579359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must never dilute the Gospel of its status of GRACE by mixing works, liturgy, or ceremonial rites with the gospel that might confuse people that anything but the GRACE of Christ can save them.  Because the consequences are so severe.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36</a:t>
            </a:fld>
            <a:endParaRPr lang="en-US"/>
          </a:p>
        </p:txBody>
      </p:sp>
    </p:spTree>
    <p:extLst>
      <p:ext uri="{BB962C8B-B14F-4D97-AF65-F5344CB8AC3E}">
        <p14:creationId xmlns:p14="http://schemas.microsoft.com/office/powerpoint/2010/main" val="3893173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must never dilute the Gospel of its status of GRACE by mixing works, liturgy, or ceremonial rites with the gospel that might confuse people that anything but the GRACE of Christ can save them.  Because the consequences are so severe.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37</a:t>
            </a:fld>
            <a:endParaRPr lang="en-US"/>
          </a:p>
        </p:txBody>
      </p:sp>
    </p:spTree>
    <p:extLst>
      <p:ext uri="{BB962C8B-B14F-4D97-AF65-F5344CB8AC3E}">
        <p14:creationId xmlns:p14="http://schemas.microsoft.com/office/powerpoint/2010/main" val="96381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Approved = FREE</a:t>
            </a:r>
            <a:r>
              <a:rPr lang="en-US" baseline="0" dirty="0"/>
              <a:t> = from http://www.rgbstock.com/download/sundesigns/meT35hq.jpg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38</a:t>
            </a:fld>
            <a:endParaRPr lang="en-US"/>
          </a:p>
        </p:txBody>
      </p:sp>
    </p:spTree>
    <p:extLst>
      <p:ext uri="{BB962C8B-B14F-4D97-AF65-F5344CB8AC3E}">
        <p14:creationId xmlns:p14="http://schemas.microsoft.com/office/powerpoint/2010/main" val="185185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am a servant of Christ,</a:t>
            </a:r>
            <a:r>
              <a:rPr lang="en-US" baseline="0" dirty="0"/>
              <a:t> like Paul.  I only seek God’s approval and to please him.  I know some have come and gone from our church, because they neither liked my message nor Paul’s.  But neither he nor I am here to please people.  I am a servant of Jesus Christ, sent </a:t>
            </a:r>
            <a:r>
              <a:rPr lang="en-US" baseline="0" dirty="0" err="1"/>
              <a:t>heer</a:t>
            </a:r>
            <a:r>
              <a:rPr lang="en-US" baseline="0" dirty="0"/>
              <a:t> to preach His Word to please God alone whom I serve. </a:t>
            </a:r>
          </a:p>
          <a:p>
            <a:endParaRPr lang="en-US" baseline="0" dirty="0"/>
          </a:p>
          <a:p>
            <a:r>
              <a:rPr lang="en-US" baseline="0" dirty="0"/>
              <a:t>Those of you who have stayed and, like the </a:t>
            </a:r>
            <a:r>
              <a:rPr lang="en-US" baseline="0" dirty="0" err="1"/>
              <a:t>Bereans</a:t>
            </a:r>
            <a:r>
              <a:rPr lang="en-US" baseline="0" dirty="0"/>
              <a:t>, searched the Scriptures for the truth, and not Popular Opinion, you know that you have grown in the grace and knowledge of the Lord Jesus Christ.  And that is my reward.  You are my reward. I get to present you to the Lord as my crowning achievement.  I will get to hear Him say, “Well done, good and faithful servant!</a:t>
            </a:r>
          </a:p>
          <a:p>
            <a:endParaRPr lang="en-US" baseline="0" dirty="0"/>
          </a:p>
          <a:p>
            <a:r>
              <a:rPr lang="en-US" baseline="0" dirty="0"/>
              <a:t>Now the idea that  I can please God—That’s </a:t>
            </a:r>
            <a:r>
              <a:rPr lang="en-US" baseline="0" dirty="0" err="1"/>
              <a:t>becasue</a:t>
            </a:r>
            <a:r>
              <a:rPr lang="en-US" baseline="0" dirty="0"/>
              <a:t> of His AMAZING GRACE!</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39</a:t>
            </a:fld>
            <a:endParaRPr lang="en-US"/>
          </a:p>
        </p:txBody>
      </p:sp>
    </p:spTree>
    <p:extLst>
      <p:ext uri="{BB962C8B-B14F-4D97-AF65-F5344CB8AC3E}">
        <p14:creationId xmlns:p14="http://schemas.microsoft.com/office/powerpoint/2010/main" val="3141159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am a servant of Christ,</a:t>
            </a:r>
            <a:r>
              <a:rPr lang="en-US" baseline="0" dirty="0"/>
              <a:t> like Paul.  I only seek God’s approval and to please him.  I know some have come and gone from our church, because they neither liked my message nor Paul’s.  But neither he nor I am here to please people.  I am a servant of Jesus Christ, sent </a:t>
            </a:r>
            <a:r>
              <a:rPr lang="en-US" baseline="0" dirty="0" err="1"/>
              <a:t>heer</a:t>
            </a:r>
            <a:r>
              <a:rPr lang="en-US" baseline="0" dirty="0"/>
              <a:t> to preach His Word to please God alone whom I serve. </a:t>
            </a:r>
          </a:p>
          <a:p>
            <a:endParaRPr lang="en-US" baseline="0" dirty="0"/>
          </a:p>
          <a:p>
            <a:r>
              <a:rPr lang="en-US" baseline="0" dirty="0"/>
              <a:t>Those of you who have stayed and, like the </a:t>
            </a:r>
            <a:r>
              <a:rPr lang="en-US" baseline="0" dirty="0" err="1"/>
              <a:t>Bereans</a:t>
            </a:r>
            <a:r>
              <a:rPr lang="en-US" baseline="0" dirty="0"/>
              <a:t>, searched the Scriptures for the truth, and not Popular Opinion, you know that you have grown in the grace and knowledge of the Lord Jesus Christ.  And that is my reward.  You are my reward. I get to present you to the Lord as my crowning achievement.  I will get to hear Him say, “Well done, good and faithful servant!</a:t>
            </a:r>
          </a:p>
          <a:p>
            <a:endParaRPr lang="en-US" baseline="0" dirty="0"/>
          </a:p>
          <a:p>
            <a:r>
              <a:rPr lang="en-US" baseline="0" dirty="0"/>
              <a:t>Now the idea that  I can please God—That’s </a:t>
            </a:r>
            <a:r>
              <a:rPr lang="en-US" baseline="0" dirty="0" err="1"/>
              <a:t>becasue</a:t>
            </a:r>
            <a:r>
              <a:rPr lang="en-US" baseline="0" dirty="0"/>
              <a:t> of His AMAZING GRACE!</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40</a:t>
            </a:fld>
            <a:endParaRPr lang="en-US"/>
          </a:p>
        </p:txBody>
      </p:sp>
    </p:spTree>
    <p:extLst>
      <p:ext uri="{BB962C8B-B14F-4D97-AF65-F5344CB8AC3E}">
        <p14:creationId xmlns:p14="http://schemas.microsoft.com/office/powerpoint/2010/main" val="401050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dirty="0"/>
              <a:t>NASA photo = Public</a:t>
            </a:r>
            <a:r>
              <a:rPr lang="en-US" baseline="0" dirty="0"/>
              <a:t> domain = </a:t>
            </a:r>
            <a:r>
              <a:rPr lang="en-US" baseline="0" dirty="0" err="1"/>
              <a:t>govt</a:t>
            </a:r>
            <a:r>
              <a:rPr lang="en-US" baseline="0" dirty="0"/>
              <a:t> </a:t>
            </a:r>
            <a:r>
              <a:rPr lang="en-US" baseline="0" dirty="0" err="1"/>
              <a:t>cannont</a:t>
            </a:r>
            <a:r>
              <a:rPr lang="en-US" baseline="0" dirty="0"/>
              <a:t> hold a copyright.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r>
              <a:rPr lang="en-US" baseline="0" dirty="0"/>
              <a:t>Galatians ethnically were migrants from Gaul (France) to the fertile plain area of Asia Minor (</a:t>
            </a:r>
            <a:r>
              <a:rPr lang="en-US" baseline="0" dirty="0" err="1"/>
              <a:t>todays</a:t>
            </a:r>
            <a:r>
              <a:rPr lang="en-US" baseline="0" dirty="0"/>
              <a:t> Turkey) sometime in the 3</a:t>
            </a:r>
            <a:r>
              <a:rPr lang="en-US" baseline="30000" dirty="0"/>
              <a:t>rd</a:t>
            </a:r>
            <a:r>
              <a:rPr lang="en-US" baseline="0" dirty="0"/>
              <a:t> century BC.  By Roman domination time the term was used for the region rather than the ethnicity of the people.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74538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dirty="0"/>
              <a:t>NASA photo = Public</a:t>
            </a:r>
            <a:r>
              <a:rPr lang="en-US" baseline="0" dirty="0"/>
              <a:t> domain = </a:t>
            </a:r>
            <a:r>
              <a:rPr lang="en-US" baseline="0" dirty="0" err="1"/>
              <a:t>govt</a:t>
            </a:r>
            <a:r>
              <a:rPr lang="en-US" baseline="0" dirty="0"/>
              <a:t> </a:t>
            </a:r>
            <a:r>
              <a:rPr lang="en-US" baseline="0" dirty="0" err="1"/>
              <a:t>cannont</a:t>
            </a:r>
            <a:r>
              <a:rPr lang="en-US" baseline="0" dirty="0"/>
              <a:t> hold a copyright.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r>
              <a:rPr lang="en-US" baseline="0" dirty="0"/>
              <a:t>Galatians ethnically were migrants from Gaul (France) to the fertile plain area of Asia Minor (</a:t>
            </a:r>
            <a:r>
              <a:rPr lang="en-US" baseline="0" dirty="0" err="1"/>
              <a:t>todays</a:t>
            </a:r>
            <a:r>
              <a:rPr lang="en-US" baseline="0" dirty="0"/>
              <a:t> Turkey) sometime in the 3</a:t>
            </a:r>
            <a:r>
              <a:rPr lang="en-US" baseline="30000" dirty="0"/>
              <a:t>rd</a:t>
            </a:r>
            <a:r>
              <a:rPr lang="en-US" baseline="0" dirty="0"/>
              <a:t> century BC.  By Roman domination time the term was used for the region rather than the ethnicity of the people.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8</a:t>
            </a:fld>
            <a:endParaRPr lang="en-US"/>
          </a:p>
        </p:txBody>
      </p:sp>
    </p:spTree>
    <p:extLst>
      <p:ext uri="{BB962C8B-B14F-4D97-AF65-F5344CB8AC3E}">
        <p14:creationId xmlns:p14="http://schemas.microsoft.com/office/powerpoint/2010/main" val="189923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82" rtl="0" eaLnBrk="1" fontAlgn="auto" latinLnBrk="0" hangingPunct="1">
              <a:lnSpc>
                <a:spcPct val="100000"/>
              </a:lnSpc>
              <a:spcBef>
                <a:spcPts val="0"/>
              </a:spcBef>
              <a:spcAft>
                <a:spcPts val="0"/>
              </a:spcAft>
              <a:buClrTx/>
              <a:buSzTx/>
              <a:buFontTx/>
              <a:buNone/>
              <a:tabLst/>
              <a:defRPr/>
            </a:pPr>
            <a:r>
              <a:rPr lang="en-US" dirty="0"/>
              <a:t>NASA photo = Public</a:t>
            </a:r>
            <a:r>
              <a:rPr lang="en-US" baseline="0" dirty="0"/>
              <a:t> domain = </a:t>
            </a:r>
            <a:r>
              <a:rPr lang="en-US" baseline="0" dirty="0" err="1"/>
              <a:t>govt</a:t>
            </a:r>
            <a:r>
              <a:rPr lang="en-US" baseline="0" dirty="0"/>
              <a:t> </a:t>
            </a:r>
            <a:r>
              <a:rPr lang="en-US" baseline="0" dirty="0" err="1"/>
              <a:t>cannont</a:t>
            </a:r>
            <a:r>
              <a:rPr lang="en-US" baseline="0" dirty="0"/>
              <a:t> hold a copyright.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r>
              <a:rPr lang="en-US" dirty="0"/>
              <a:t>Paul probably wrote</a:t>
            </a:r>
            <a:r>
              <a:rPr lang="en-US" baseline="0" dirty="0"/>
              <a:t> this letter</a:t>
            </a:r>
            <a:r>
              <a:rPr lang="en-US" dirty="0"/>
              <a:t> just before the Jerusalem Council (Acts 15) , since he does not mention it in his argument against the </a:t>
            </a:r>
            <a:r>
              <a:rPr lang="en-US" dirty="0" err="1"/>
              <a:t>Judaisers</a:t>
            </a:r>
            <a:r>
              <a:rPr lang="en-US" baseline="0" dirty="0"/>
              <a:t>. Somewhere around 49 AD. </a:t>
            </a:r>
          </a:p>
          <a:p>
            <a:pPr marL="0" marR="0" indent="0" algn="l" defTabSz="914382"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8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362738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Word grace occurs 8 times in the book.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316456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Word grace occurs 8 times in the book.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289976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410852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5" indent="0" algn="ctr">
              <a:buNone/>
              <a:defRPr>
                <a:solidFill>
                  <a:schemeClr val="tx1">
                    <a:tint val="75000"/>
                  </a:schemeClr>
                </a:solidFill>
              </a:defRPr>
            </a:lvl7pPr>
            <a:lvl8pPr marL="3200335" indent="0" algn="ctr">
              <a:buNone/>
              <a:defRPr>
                <a:solidFill>
                  <a:schemeClr val="tx1">
                    <a:tint val="75000"/>
                  </a:schemeClr>
                </a:solidFill>
              </a:defRPr>
            </a:lvl8pPr>
            <a:lvl9pPr marL="3657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563672" y="0"/>
            <a:ext cx="11010378" cy="6858358"/>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lvl1pPr>
              <a:defRPr sz="5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000"/>
            </a:lvl1pPr>
            <a:lvl2pPr>
              <a:defRPr sz="4000"/>
            </a:lvl2pPr>
            <a:lvl3pPr>
              <a:defRPr sz="4000"/>
            </a:lvl3pPr>
            <a:lvl4pPr>
              <a:defRPr sz="4000"/>
            </a:lvl4pPr>
            <a:lvl5pPr>
              <a:defRPr sz="4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000">
                <a:solidFill>
                  <a:schemeClr val="tx1">
                    <a:tint val="75000"/>
                  </a:schemeClr>
                </a:solidFill>
              </a:defRPr>
            </a:lvl1pPr>
            <a:lvl2pPr marL="457191" indent="0">
              <a:buNone/>
              <a:defRPr sz="1700">
                <a:solidFill>
                  <a:schemeClr val="tx1">
                    <a:tint val="75000"/>
                  </a:schemeClr>
                </a:solidFill>
              </a:defRPr>
            </a:lvl2pPr>
            <a:lvl3pPr marL="914382" indent="0">
              <a:buNone/>
              <a:defRPr sz="1600">
                <a:solidFill>
                  <a:schemeClr val="tx1">
                    <a:tint val="75000"/>
                  </a:schemeClr>
                </a:solidFill>
              </a:defRPr>
            </a:lvl3pPr>
            <a:lvl4pPr marL="1371573" indent="0">
              <a:buNone/>
              <a:defRPr sz="1300">
                <a:solidFill>
                  <a:schemeClr val="tx1">
                    <a:tint val="75000"/>
                  </a:schemeClr>
                </a:solidFill>
              </a:defRPr>
            </a:lvl4pPr>
            <a:lvl5pPr marL="1828764" indent="0">
              <a:buNone/>
              <a:defRPr sz="1300">
                <a:solidFill>
                  <a:schemeClr val="tx1">
                    <a:tint val="75000"/>
                  </a:schemeClr>
                </a:solidFill>
              </a:defRPr>
            </a:lvl5pPr>
            <a:lvl6pPr marL="2285955" indent="0">
              <a:buNone/>
              <a:defRPr sz="1300">
                <a:solidFill>
                  <a:schemeClr val="tx1">
                    <a:tint val="75000"/>
                  </a:schemeClr>
                </a:solidFill>
              </a:defRPr>
            </a:lvl6pPr>
            <a:lvl7pPr marL="2743145" indent="0">
              <a:buNone/>
              <a:defRPr sz="1300">
                <a:solidFill>
                  <a:schemeClr val="tx1">
                    <a:tint val="75000"/>
                  </a:schemeClr>
                </a:solidFill>
              </a:defRPr>
            </a:lvl7pPr>
            <a:lvl8pPr marL="3200335" indent="0">
              <a:buNone/>
              <a:defRPr sz="1300">
                <a:solidFill>
                  <a:schemeClr val="tx1">
                    <a:tint val="75000"/>
                  </a:schemeClr>
                </a:solidFill>
              </a:defRPr>
            </a:lvl8pPr>
            <a:lvl9pPr marL="3657526"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5" indent="0">
              <a:buNone/>
              <a:defRPr sz="2000"/>
            </a:lvl7pPr>
            <a:lvl8pPr marL="3200335"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2389717" y="5367337"/>
            <a:ext cx="7315200" cy="804862"/>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0" y="274637"/>
            <a:ext cx="12192000" cy="1143000"/>
          </a:xfrm>
          <a:prstGeom prst="rect">
            <a:avLst/>
          </a:prstGeom>
        </p:spPr>
        <p:txBody>
          <a:bodyPr vert="horz" lIns="91438" tIns="45719" rIns="91438"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4"/>
          </a:xfrm>
          <a:prstGeom prst="rect">
            <a:avLst/>
          </a:prstGeom>
        </p:spPr>
        <p:txBody>
          <a:bodyPr vert="horz" lIns="91438" tIns="45719" rIns="91438"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1"/>
            <a:ext cx="3860800" cy="36512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4"/>
          </a:xfrm>
          <a:prstGeom prst="rect">
            <a:avLst/>
          </a:prstGeom>
        </p:spPr>
        <p:txBody>
          <a:bodyPr vert="horz" lIns="91438" tIns="45719" rIns="91438"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2"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93" indent="-342893"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35" indent="-285744"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77"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68"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59"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3" y="5253925"/>
            <a:ext cx="4149671" cy="934742"/>
          </a:xfrm>
        </p:spPr>
        <p:txBody>
          <a:bodyPr>
            <a:noAutofit/>
          </a:bodyPr>
          <a:lstStyle/>
          <a:p>
            <a:r>
              <a:rPr lang="en-US" sz="3600" b="0" dirty="0"/>
              <a:t>A study of </a:t>
            </a:r>
            <a:br>
              <a:rPr lang="en-US" sz="3600" b="0" dirty="0"/>
            </a:br>
            <a:r>
              <a:rPr lang="en-US" sz="3600" b="0" dirty="0"/>
              <a:t>Galatians</a:t>
            </a:r>
          </a:p>
        </p:txBody>
      </p:sp>
      <p:pic>
        <p:nvPicPr>
          <p:cNvPr id="1026" name="Picture 2"/>
          <p:cNvPicPr>
            <a:picLocks noChangeAspect="1" noChangeArrowheads="1"/>
          </p:cNvPicPr>
          <p:nvPr/>
        </p:nvPicPr>
        <p:blipFill>
          <a:blip r:embed="rId3" cstate="print"/>
          <a:srcRect/>
          <a:stretch>
            <a:fillRect/>
          </a:stretch>
        </p:blipFill>
        <p:spPr bwMode="auto">
          <a:xfrm>
            <a:off x="3081285" y="564020"/>
            <a:ext cx="6554787"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Theme is </a:t>
            </a:r>
            <a:r>
              <a:rPr lang="en-US" u="sng" dirty="0">
                <a:effectLst>
                  <a:glow rad="127000">
                    <a:srgbClr val="FF0000"/>
                  </a:glow>
                  <a:outerShdw blurRad="38100" dist="38100" dir="2700000" algn="tl">
                    <a:srgbClr val="000000">
                      <a:alpha val="43137"/>
                    </a:srgbClr>
                  </a:outerShdw>
                </a:effectLst>
              </a:rPr>
              <a:t>AMAZING</a:t>
            </a:r>
            <a:r>
              <a:rPr lang="en-US" dirty="0"/>
              <a:t>...</a:t>
            </a:r>
          </a:p>
        </p:txBody>
      </p:sp>
      <p:sp>
        <p:nvSpPr>
          <p:cNvPr id="3" name="Content Placeholder 2"/>
          <p:cNvSpPr>
            <a:spLocks noGrp="1"/>
          </p:cNvSpPr>
          <p:nvPr>
            <p:ph idx="1"/>
          </p:nvPr>
        </p:nvSpPr>
        <p:spPr/>
        <p:txBody>
          <a:bodyPr/>
          <a:lstStyle/>
          <a:p>
            <a:r>
              <a:rPr lang="en-US" baseline="30000" dirty="0"/>
              <a:t> 3</a:t>
            </a:r>
            <a:r>
              <a:rPr lang="en-US" dirty="0"/>
              <a:t> </a:t>
            </a:r>
            <a:r>
              <a:rPr lang="en-US" u="sng" dirty="0"/>
              <a:t>Grace</a:t>
            </a:r>
            <a:r>
              <a:rPr lang="en-US" dirty="0"/>
              <a:t> and peace to you from God our Father and the Lord Jesus Christ,</a:t>
            </a:r>
          </a:p>
        </p:txBody>
      </p:sp>
      <p:sp>
        <p:nvSpPr>
          <p:cNvPr id="5" name="TextBox 4"/>
          <p:cNvSpPr txBox="1"/>
          <p:nvPr/>
        </p:nvSpPr>
        <p:spPr>
          <a:xfrm>
            <a:off x="5742653" y="3242756"/>
            <a:ext cx="4741632" cy="2400657"/>
          </a:xfrm>
          <a:prstGeom prst="rect">
            <a:avLst/>
          </a:prstGeom>
          <a:noFill/>
        </p:spPr>
        <p:txBody>
          <a:bodyPr wrap="square" rtlCol="0">
            <a:spAutoFit/>
          </a:bodyPr>
          <a:lstStyle/>
          <a:p>
            <a:pPr algn="ctr"/>
            <a:r>
              <a:rPr lang="en-US" sz="15000" dirty="0">
                <a:ln>
                  <a:solidFill>
                    <a:schemeClr val="tx1"/>
                  </a:solidFill>
                </a:ln>
                <a:solidFill>
                  <a:srgbClr val="EDD269"/>
                </a:solidFill>
                <a:effectLst>
                  <a:outerShdw blurRad="38100" dist="38100" dir="2700000" algn="tl">
                    <a:srgbClr val="000000">
                      <a:alpha val="43137"/>
                    </a:srgbClr>
                  </a:outerShdw>
                </a:effectLst>
                <a:latin typeface="Impact" panose="020B0806030902050204" pitchFamily="34" charset="0"/>
              </a:rPr>
              <a:t>Gift!</a:t>
            </a:r>
          </a:p>
        </p:txBody>
      </p:sp>
    </p:spTree>
    <p:extLst>
      <p:ext uri="{BB962C8B-B14F-4D97-AF65-F5344CB8AC3E}">
        <p14:creationId xmlns:p14="http://schemas.microsoft.com/office/powerpoint/2010/main" val="2829755491"/>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Theme is AMAZING...</a:t>
            </a:r>
          </a:p>
        </p:txBody>
      </p:sp>
      <p:sp>
        <p:nvSpPr>
          <p:cNvPr id="3" name="Content Placeholder 2"/>
          <p:cNvSpPr>
            <a:spLocks noGrp="1"/>
          </p:cNvSpPr>
          <p:nvPr>
            <p:ph idx="1"/>
          </p:nvPr>
        </p:nvSpPr>
        <p:spPr/>
        <p:txBody>
          <a:bodyPr/>
          <a:lstStyle/>
          <a:p>
            <a:r>
              <a:rPr lang="en-US" baseline="30000" dirty="0"/>
              <a:t> 3</a:t>
            </a:r>
            <a:r>
              <a:rPr lang="en-US" dirty="0"/>
              <a:t> </a:t>
            </a:r>
            <a:r>
              <a:rPr lang="en-US" u="sng" dirty="0"/>
              <a:t>Grace</a:t>
            </a:r>
            <a:r>
              <a:rPr lang="en-US" dirty="0"/>
              <a:t> and peace to you from God our Father and the Lord Jesus Christ,</a:t>
            </a:r>
          </a:p>
        </p:txBody>
      </p:sp>
      <p:sp>
        <p:nvSpPr>
          <p:cNvPr id="5" name="TextBox 4"/>
          <p:cNvSpPr txBox="1"/>
          <p:nvPr/>
        </p:nvSpPr>
        <p:spPr>
          <a:xfrm>
            <a:off x="5742653" y="3242756"/>
            <a:ext cx="4741632" cy="2400657"/>
          </a:xfrm>
          <a:prstGeom prst="rect">
            <a:avLst/>
          </a:prstGeom>
          <a:noFill/>
        </p:spPr>
        <p:txBody>
          <a:bodyPr wrap="square" rtlCol="0">
            <a:spAutoFit/>
          </a:bodyPr>
          <a:lstStyle/>
          <a:p>
            <a:pPr algn="ctr"/>
            <a:r>
              <a:rPr lang="en-US" sz="15000" dirty="0">
                <a:ln>
                  <a:solidFill>
                    <a:schemeClr val="tx1"/>
                  </a:solidFill>
                </a:ln>
                <a:solidFill>
                  <a:srgbClr val="EDD269"/>
                </a:solidFill>
                <a:effectLst>
                  <a:outerShdw blurRad="38100" dist="38100" dir="2700000" algn="tl">
                    <a:srgbClr val="000000">
                      <a:alpha val="43137"/>
                    </a:srgbClr>
                  </a:outerShdw>
                </a:effectLst>
                <a:latin typeface="Impact" panose="020B0806030902050204" pitchFamily="34" charset="0"/>
              </a:rPr>
              <a:t>Gift!</a:t>
            </a:r>
          </a:p>
        </p:txBody>
      </p:sp>
      <p:sp>
        <p:nvSpPr>
          <p:cNvPr id="6" name="TextBox 5"/>
          <p:cNvSpPr txBox="1"/>
          <p:nvPr/>
        </p:nvSpPr>
        <p:spPr>
          <a:xfrm>
            <a:off x="5543910" y="2846718"/>
            <a:ext cx="5124090" cy="707886"/>
          </a:xfrm>
          <a:prstGeom prst="rect">
            <a:avLst/>
          </a:prstGeom>
          <a:noFill/>
        </p:spPr>
        <p:txBody>
          <a:bodyPr wrap="square" rtlCol="0">
            <a:spAutoFit/>
          </a:bodyPr>
          <a:lstStyle/>
          <a:p>
            <a:r>
              <a:rPr lang="en-US" sz="4000" b="1" dirty="0">
                <a:solidFill>
                  <a:srgbClr val="EDD269"/>
                </a:solidFill>
                <a:effectLst>
                  <a:outerShdw blurRad="38100" dist="38100" dir="2700000" algn="tl">
                    <a:srgbClr val="000000">
                      <a:alpha val="43137"/>
                    </a:srgbClr>
                  </a:outerShdw>
                </a:effectLst>
                <a:latin typeface="Arial Narrow" pitchFamily="34" charset="0"/>
              </a:rPr>
              <a:t>Undeserved – Unmerited</a:t>
            </a:r>
          </a:p>
        </p:txBody>
      </p:sp>
      <p:sp>
        <p:nvSpPr>
          <p:cNvPr id="7" name="TextBox 6"/>
          <p:cNvSpPr txBox="1"/>
          <p:nvPr/>
        </p:nvSpPr>
        <p:spPr>
          <a:xfrm>
            <a:off x="5543910" y="5414514"/>
            <a:ext cx="5124090" cy="707886"/>
          </a:xfrm>
          <a:prstGeom prst="rect">
            <a:avLst/>
          </a:prstGeom>
          <a:noFill/>
        </p:spPr>
        <p:txBody>
          <a:bodyPr wrap="square" rtlCol="0">
            <a:spAutoFit/>
          </a:bodyPr>
          <a:lstStyle/>
          <a:p>
            <a:r>
              <a:rPr lang="en-US" sz="4000" b="1" dirty="0">
                <a:solidFill>
                  <a:srgbClr val="EDD269"/>
                </a:solidFill>
                <a:effectLst>
                  <a:outerShdw blurRad="38100" dist="38100" dir="2700000" algn="tl">
                    <a:srgbClr val="000000">
                      <a:alpha val="43137"/>
                    </a:srgbClr>
                  </a:outerShdw>
                </a:effectLst>
                <a:latin typeface="Arial Narrow" pitchFamily="34" charset="0"/>
              </a:rPr>
              <a:t>Absolutely, Totally FREE</a:t>
            </a:r>
          </a:p>
        </p:txBody>
      </p:sp>
    </p:spTree>
    <p:extLst>
      <p:ext uri="{BB962C8B-B14F-4D97-AF65-F5344CB8AC3E}">
        <p14:creationId xmlns:p14="http://schemas.microsoft.com/office/powerpoint/2010/main" val="175052628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263614" y="2771572"/>
            <a:ext cx="9598261" cy="3180049"/>
          </a:xfrm>
          <a:prstGeom prst="rect">
            <a:avLst/>
          </a:prstGeom>
          <a:noFill/>
          <a:ln w="9525">
            <a:noFill/>
            <a:miter lim="800000"/>
            <a:headEnd/>
            <a:tailEnd/>
          </a:ln>
          <a:effectLst/>
        </p:spPr>
      </p:pic>
      <p:sp>
        <p:nvSpPr>
          <p:cNvPr id="2" name="Title 1"/>
          <p:cNvSpPr>
            <a:spLocks noGrp="1"/>
          </p:cNvSpPr>
          <p:nvPr>
            <p:ph type="title"/>
          </p:nvPr>
        </p:nvSpPr>
        <p:spPr>
          <a:xfrm>
            <a:off x="0" y="1614922"/>
            <a:ext cx="12192000" cy="1143000"/>
          </a:xfrm>
        </p:spPr>
        <p:txBody>
          <a:bodyPr/>
          <a:lstStyle/>
          <a:p>
            <a:r>
              <a:rPr lang="en-US" i="1" dirty="0"/>
              <a:t>So ...</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09480" y="2223516"/>
            <a:ext cx="2333767"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a:t>
            </a:r>
            <a:r>
              <a:rPr lang="en-US" u="sng" dirty="0">
                <a:effectLst>
                  <a:glow rad="127000">
                    <a:srgbClr val="FF0000"/>
                  </a:glow>
                  <a:outerShdw blurRad="38100" dist="38100" dir="2700000" algn="tl">
                    <a:srgbClr val="000000">
                      <a:alpha val="43137"/>
                    </a:srgbClr>
                  </a:outerShdw>
                </a:effectLst>
              </a:rPr>
              <a:t>MISSION</a:t>
            </a:r>
            <a:r>
              <a:rPr lang="en-US" dirty="0"/>
              <a:t>: to </a:t>
            </a:r>
            <a:r>
              <a:rPr lang="en-US" u="sng" dirty="0">
                <a:effectLst>
                  <a:glow rad="127000">
                    <a:srgbClr val="FF0000"/>
                  </a:glow>
                  <a:outerShdw blurRad="38100" dist="38100" dir="2700000" algn="tl">
                    <a:srgbClr val="000000">
                      <a:alpha val="43137"/>
                    </a:srgbClr>
                  </a:outerShdw>
                </a:effectLst>
              </a:rPr>
              <a:t>Rescue</a:t>
            </a:r>
            <a:r>
              <a:rPr lang="en-US" dirty="0">
                <a:effectLst>
                  <a:glow rad="127000">
                    <a:srgbClr val="FF0000">
                      <a:alpha val="0"/>
                    </a:srgbClr>
                  </a:glow>
                  <a:outerShdw blurRad="38100" dist="38100" dir="2700000" algn="tl">
                    <a:srgbClr val="000000">
                      <a:alpha val="43137"/>
                    </a:srgbClr>
                  </a:outerShdw>
                </a:effectLst>
              </a:rPr>
              <a:t> Us</a:t>
            </a:r>
          </a:p>
        </p:txBody>
      </p:sp>
      <p:sp>
        <p:nvSpPr>
          <p:cNvPr id="3" name="Content Placeholder 2"/>
          <p:cNvSpPr>
            <a:spLocks noGrp="1"/>
          </p:cNvSpPr>
          <p:nvPr>
            <p:ph idx="1"/>
          </p:nvPr>
        </p:nvSpPr>
        <p:spPr>
          <a:xfrm>
            <a:off x="609600" y="1600202"/>
            <a:ext cx="7620000"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rgbClr val="FF0000"/>
                  </a:glow>
                  <a:outerShdw blurRad="38100" dist="38100" dir="2700000" algn="tl">
                    <a:srgbClr val="000000">
                      <a:alpha val="43137"/>
                    </a:srgbClr>
                  </a:outerShdw>
                </a:effectLst>
              </a:rPr>
              <a:t>to rescue </a:t>
            </a:r>
            <a:r>
              <a:rPr lang="en-US" dirty="0">
                <a:solidFill>
                  <a:schemeClr val="bg1">
                    <a:alpha val="0"/>
                  </a:schemeClr>
                </a:solidFill>
                <a:effectLst>
                  <a:glow rad="127000">
                    <a:srgbClr val="FF0000"/>
                  </a:glow>
                  <a:outerShdw blurRad="38100" dist="38100" dir="2700000" algn="tl">
                    <a:srgbClr val="000000">
                      <a:alpha val="43137"/>
                    </a:srgbClr>
                  </a:outerShdw>
                </a:effectLst>
              </a:rPr>
              <a:t>us</a:t>
            </a:r>
            <a:r>
              <a:rPr lang="en-US" dirty="0">
                <a:solidFill>
                  <a:schemeClr val="bg1">
                    <a:alpha val="0"/>
                  </a:schemeClr>
                </a:solidFill>
              </a:rPr>
              <a:t> </a:t>
            </a:r>
            <a:r>
              <a:rPr lang="en-US" dirty="0"/>
              <a:t>from the present evil age, according to the will of our God and Father,  </a:t>
            </a:r>
            <a:r>
              <a:rPr lang="en-US" baseline="30000" dirty="0"/>
              <a:t>5</a:t>
            </a:r>
            <a:r>
              <a:rPr lang="en-US" dirty="0"/>
              <a:t> to whom be glory for ever and ever. Amen.</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09480" y="2223516"/>
            <a:ext cx="2333767"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a:t>
            </a:r>
            <a:r>
              <a:rPr lang="en-US" u="sng" dirty="0">
                <a:effectLst>
                  <a:glow rad="127000">
                    <a:srgbClr val="FF0000"/>
                  </a:glow>
                  <a:outerShdw blurRad="38100" dist="38100" dir="2700000" algn="tl">
                    <a:srgbClr val="000000">
                      <a:alpha val="43137"/>
                    </a:srgbClr>
                  </a:outerShdw>
                </a:effectLst>
              </a:rPr>
              <a:t>MISSION</a:t>
            </a:r>
            <a:r>
              <a:rPr lang="en-US" dirty="0"/>
              <a:t>: to </a:t>
            </a:r>
            <a:r>
              <a:rPr lang="en-US" u="sng" dirty="0">
                <a:effectLst>
                  <a:glow rad="127000">
                    <a:srgbClr val="FF0000"/>
                  </a:glow>
                  <a:outerShdw blurRad="38100" dist="38100" dir="2700000" algn="tl">
                    <a:srgbClr val="000000">
                      <a:alpha val="43137"/>
                    </a:srgbClr>
                  </a:outerShdw>
                </a:effectLst>
              </a:rPr>
              <a:t>Rescue</a:t>
            </a:r>
            <a:r>
              <a:rPr lang="en-US" dirty="0">
                <a:effectLst>
                  <a:glow rad="127000">
                    <a:srgbClr val="FF0000">
                      <a:alpha val="0"/>
                    </a:srgbClr>
                  </a:glow>
                  <a:outerShdw blurRad="38100" dist="38100" dir="2700000" algn="tl">
                    <a:srgbClr val="000000">
                      <a:alpha val="43137"/>
                    </a:srgbClr>
                  </a:outerShdw>
                </a:effectLst>
              </a:rPr>
              <a:t> Us</a:t>
            </a:r>
          </a:p>
        </p:txBody>
      </p:sp>
      <p:sp>
        <p:nvSpPr>
          <p:cNvPr id="3" name="Content Placeholder 2"/>
          <p:cNvSpPr>
            <a:spLocks noGrp="1"/>
          </p:cNvSpPr>
          <p:nvPr>
            <p:ph idx="1"/>
          </p:nvPr>
        </p:nvSpPr>
        <p:spPr>
          <a:xfrm>
            <a:off x="609600" y="1600202"/>
            <a:ext cx="7620000"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rgbClr val="FF0000"/>
                  </a:glow>
                  <a:outerShdw blurRad="38100" dist="38100" dir="2700000" algn="tl">
                    <a:srgbClr val="000000">
                      <a:alpha val="43137"/>
                    </a:srgbClr>
                  </a:outerShdw>
                </a:effectLst>
              </a:rPr>
              <a:t>to rescue </a:t>
            </a:r>
            <a:r>
              <a:rPr lang="en-US" dirty="0">
                <a:solidFill>
                  <a:schemeClr val="bg1">
                    <a:alpha val="0"/>
                  </a:schemeClr>
                </a:solidFill>
                <a:effectLst>
                  <a:glow rad="127000">
                    <a:srgbClr val="FF0000"/>
                  </a:glow>
                  <a:outerShdw blurRad="38100" dist="38100" dir="2700000" algn="tl">
                    <a:srgbClr val="000000">
                      <a:alpha val="43137"/>
                    </a:srgbClr>
                  </a:outerShdw>
                </a:effectLst>
              </a:rPr>
              <a:t>us</a:t>
            </a:r>
            <a:r>
              <a:rPr lang="en-US" dirty="0">
                <a:solidFill>
                  <a:schemeClr val="bg1">
                    <a:alpha val="0"/>
                  </a:schemeClr>
                </a:solidFill>
              </a:rPr>
              <a:t> </a:t>
            </a:r>
            <a:r>
              <a:rPr lang="en-US" dirty="0"/>
              <a:t>from the present evil age, according to the will of our God and Father,  </a:t>
            </a:r>
            <a:r>
              <a:rPr lang="en-US" baseline="30000" dirty="0"/>
              <a:t>5</a:t>
            </a:r>
            <a:r>
              <a:rPr lang="en-US" dirty="0"/>
              <a:t> to whom be glory for ever and ever. Amen.</a:t>
            </a:r>
          </a:p>
        </p:txBody>
      </p:sp>
      <p:sp>
        <p:nvSpPr>
          <p:cNvPr id="6" name="TextBox 5"/>
          <p:cNvSpPr txBox="1"/>
          <p:nvPr/>
        </p:nvSpPr>
        <p:spPr>
          <a:xfrm>
            <a:off x="8782373" y="3997570"/>
            <a:ext cx="2944680" cy="646331"/>
          </a:xfrm>
          <a:prstGeom prst="rect">
            <a:avLst/>
          </a:prstGeom>
          <a:noFill/>
        </p:spPr>
        <p:txBody>
          <a:bodyPr wrap="square" rtlCol="0">
            <a:spAutoFit/>
          </a:bodyPr>
          <a:lstStyle/>
          <a:p>
            <a:r>
              <a:rPr lang="en-US" sz="3600" b="1" dirty="0">
                <a:solidFill>
                  <a:schemeClr val="bg1"/>
                </a:solidFill>
                <a:effectLst>
                  <a:glow rad="127000">
                    <a:srgbClr val="FF0000"/>
                  </a:glow>
                  <a:outerShdw blurRad="38100" dist="38100" dir="2700000" algn="tl">
                    <a:srgbClr val="000000">
                      <a:alpha val="43137"/>
                    </a:srgbClr>
                  </a:outerShdw>
                </a:effectLst>
              </a:rPr>
              <a:t>“To Save”</a:t>
            </a:r>
          </a:p>
        </p:txBody>
      </p:sp>
    </p:spTree>
    <p:extLst>
      <p:ext uri="{BB962C8B-B14F-4D97-AF65-F5344CB8AC3E}">
        <p14:creationId xmlns:p14="http://schemas.microsoft.com/office/powerpoint/2010/main" val="1727995604"/>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09480" y="2223516"/>
            <a:ext cx="2333767"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a:t>
            </a:r>
            <a:r>
              <a:rPr lang="en-US" u="sng" dirty="0">
                <a:effectLst>
                  <a:glow rad="127000">
                    <a:srgbClr val="FF0000"/>
                  </a:glow>
                  <a:outerShdw blurRad="38100" dist="38100" dir="2700000" algn="tl">
                    <a:srgbClr val="000000">
                      <a:alpha val="43137"/>
                    </a:srgbClr>
                  </a:outerShdw>
                </a:effectLst>
              </a:rPr>
              <a:t>MISSION</a:t>
            </a:r>
            <a:r>
              <a:rPr lang="en-US" dirty="0"/>
              <a:t>: to </a:t>
            </a:r>
            <a:r>
              <a:rPr lang="en-US" u="sng" dirty="0">
                <a:effectLst>
                  <a:glow rad="127000">
                    <a:srgbClr val="FF0000"/>
                  </a:glow>
                  <a:outerShdw blurRad="38100" dist="38100" dir="2700000" algn="tl">
                    <a:srgbClr val="000000">
                      <a:alpha val="43137"/>
                    </a:srgbClr>
                  </a:outerShdw>
                </a:effectLst>
              </a:rPr>
              <a:t>Rescue</a:t>
            </a:r>
            <a:r>
              <a:rPr lang="en-US" dirty="0">
                <a:effectLst>
                  <a:glow rad="127000">
                    <a:srgbClr val="FF0000">
                      <a:alpha val="0"/>
                    </a:srgbClr>
                  </a:glow>
                  <a:outerShdw blurRad="38100" dist="38100" dir="2700000" algn="tl">
                    <a:srgbClr val="000000">
                      <a:alpha val="43137"/>
                    </a:srgbClr>
                  </a:outerShdw>
                </a:effectLst>
              </a:rPr>
              <a:t> Us</a:t>
            </a:r>
          </a:p>
        </p:txBody>
      </p:sp>
      <p:sp>
        <p:nvSpPr>
          <p:cNvPr id="3" name="Content Placeholder 2"/>
          <p:cNvSpPr>
            <a:spLocks noGrp="1"/>
          </p:cNvSpPr>
          <p:nvPr>
            <p:ph idx="1"/>
          </p:nvPr>
        </p:nvSpPr>
        <p:spPr>
          <a:xfrm>
            <a:off x="609600" y="1600202"/>
            <a:ext cx="7620000"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rgbClr val="FF0000"/>
                  </a:glow>
                  <a:outerShdw blurRad="38100" dist="38100" dir="2700000" algn="tl">
                    <a:srgbClr val="000000">
                      <a:alpha val="43137"/>
                    </a:srgbClr>
                  </a:outerShdw>
                </a:effectLst>
              </a:rPr>
              <a:t>to rescue </a:t>
            </a:r>
            <a:r>
              <a:rPr lang="en-US" dirty="0">
                <a:solidFill>
                  <a:schemeClr val="bg1">
                    <a:alpha val="0"/>
                  </a:schemeClr>
                </a:solidFill>
                <a:effectLst>
                  <a:glow rad="127000">
                    <a:srgbClr val="FF0000"/>
                  </a:glow>
                  <a:outerShdw blurRad="38100" dist="38100" dir="2700000" algn="tl">
                    <a:srgbClr val="000000">
                      <a:alpha val="43137"/>
                    </a:srgbClr>
                  </a:outerShdw>
                </a:effectLst>
              </a:rPr>
              <a:t>us</a:t>
            </a:r>
            <a:r>
              <a:rPr lang="en-US" dirty="0">
                <a:solidFill>
                  <a:schemeClr val="bg1">
                    <a:alpha val="0"/>
                  </a:schemeClr>
                </a:solidFill>
              </a:rPr>
              <a:t> </a:t>
            </a:r>
            <a:r>
              <a:rPr lang="en-US" dirty="0"/>
              <a:t>from the present evil age, according to the will of our God and Father,  </a:t>
            </a:r>
            <a:r>
              <a:rPr lang="en-US" baseline="30000" dirty="0"/>
              <a:t>5</a:t>
            </a:r>
            <a:r>
              <a:rPr lang="en-US" dirty="0"/>
              <a:t> to whom be glory for ever and ever. Amen.</a:t>
            </a:r>
          </a:p>
        </p:txBody>
      </p:sp>
      <p:sp>
        <p:nvSpPr>
          <p:cNvPr id="6" name="TextBox 5"/>
          <p:cNvSpPr txBox="1"/>
          <p:nvPr/>
        </p:nvSpPr>
        <p:spPr>
          <a:xfrm>
            <a:off x="8782373" y="3997570"/>
            <a:ext cx="2944680" cy="1200329"/>
          </a:xfrm>
          <a:prstGeom prst="rect">
            <a:avLst/>
          </a:prstGeom>
          <a:noFill/>
        </p:spPr>
        <p:txBody>
          <a:bodyPr wrap="square" rtlCol="0">
            <a:spAutoFit/>
          </a:bodyPr>
          <a:lstStyle/>
          <a:p>
            <a:r>
              <a:rPr lang="en-US" sz="3600" b="1" dirty="0">
                <a:solidFill>
                  <a:schemeClr val="bg1"/>
                </a:solidFill>
                <a:effectLst>
                  <a:glow rad="127000">
                    <a:srgbClr val="FF0000"/>
                  </a:glow>
                  <a:outerShdw blurRad="38100" dist="38100" dir="2700000" algn="tl">
                    <a:srgbClr val="000000">
                      <a:alpha val="43137"/>
                    </a:srgbClr>
                  </a:outerShdw>
                </a:effectLst>
              </a:rPr>
              <a:t>“To Save”</a:t>
            </a:r>
          </a:p>
          <a:p>
            <a:r>
              <a:rPr lang="en-US" sz="3600" b="1" dirty="0">
                <a:solidFill>
                  <a:schemeClr val="bg1"/>
                </a:solidFill>
                <a:effectLst>
                  <a:glow rad="127000">
                    <a:srgbClr val="FF0000"/>
                  </a:glow>
                  <a:outerShdw blurRad="38100" dist="38100" dir="2700000" algn="tl">
                    <a:srgbClr val="000000">
                      <a:alpha val="43137"/>
                    </a:srgbClr>
                  </a:outerShdw>
                </a:effectLst>
              </a:rPr>
              <a:t>“To Deliver”</a:t>
            </a:r>
          </a:p>
        </p:txBody>
      </p:sp>
    </p:spTree>
    <p:extLst>
      <p:ext uri="{BB962C8B-B14F-4D97-AF65-F5344CB8AC3E}">
        <p14:creationId xmlns:p14="http://schemas.microsoft.com/office/powerpoint/2010/main" val="2259852590"/>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50424" y="2168926"/>
            <a:ext cx="2197290"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2513" y="2810371"/>
            <a:ext cx="90075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0" y="1600202"/>
            <a:ext cx="7524466"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a:t>
            </a:r>
            <a:r>
              <a:rPr lang="en-US" dirty="0">
                <a:effectLst>
                  <a:glow rad="127000">
                    <a:srgbClr val="FF0000"/>
                  </a:glow>
                  <a:outerShdw blurRad="38100" dist="38100" dir="2700000" algn="tl">
                    <a:srgbClr val="000000">
                      <a:alpha val="43137"/>
                    </a:srgbClr>
                  </a:outerShdw>
                </a:effectLst>
              </a:rPr>
              <a:t>us </a:t>
            </a:r>
            <a:r>
              <a:rPr lang="en-US" dirty="0"/>
              <a:t>from the present evil age, according to the will of our God and Father,  </a:t>
            </a:r>
            <a:r>
              <a:rPr lang="en-US" baseline="30000" dirty="0"/>
              <a:t>5</a:t>
            </a:r>
            <a:r>
              <a:rPr lang="en-US" dirty="0"/>
              <a:t> to whom be glory for ever and ever. Amen.</a:t>
            </a:r>
          </a:p>
        </p:txBody>
      </p:sp>
    </p:spTree>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7922" y="2223517"/>
            <a:ext cx="5404514"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7492" y="2785350"/>
            <a:ext cx="89847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36776" y="2215333"/>
            <a:ext cx="2224586"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0" y="1600202"/>
            <a:ext cx="7606352" cy="4525963"/>
          </a:xfrm>
        </p:spPr>
        <p:txBody>
          <a:bodyPr/>
          <a:lstStyle/>
          <a:p>
            <a:r>
              <a:rPr lang="en-US" baseline="30000" dirty="0"/>
              <a:t> 3</a:t>
            </a:r>
            <a:r>
              <a:rPr lang="en-US" dirty="0"/>
              <a:t>  ... the Lord Jesus Christ,  </a:t>
            </a:r>
            <a:r>
              <a:rPr lang="en-US" baseline="30000" dirty="0"/>
              <a:t>4</a:t>
            </a:r>
            <a:r>
              <a:rPr lang="en-US" dirty="0"/>
              <a:t> who </a:t>
            </a:r>
            <a:r>
              <a:rPr lang="en-US" dirty="0">
                <a:effectLst>
                  <a:glow rad="127000">
                    <a:srgbClr val="FF0000"/>
                  </a:glow>
                  <a:outerShdw blurRad="38100" dist="38100" dir="2700000" algn="tl">
                    <a:srgbClr val="000000">
                      <a:alpha val="43137"/>
                    </a:srgbClr>
                  </a:outerShdw>
                </a:effectLst>
              </a:rPr>
              <a:t>gave himself for our sins </a:t>
            </a:r>
            <a:r>
              <a:rPr lang="en-US" dirty="0">
                <a:effectLst>
                  <a:glow rad="127000">
                    <a:schemeClr val="tx2">
                      <a:lumMod val="50000"/>
                    </a:schemeClr>
                  </a:glow>
                  <a:outerShdw blurRad="38100" dist="38100" dir="2700000" algn="tl">
                    <a:srgbClr val="000000">
                      <a:alpha val="43137"/>
                    </a:srgbClr>
                  </a:outerShdw>
                </a:effectLst>
              </a:rPr>
              <a:t>to rescue us </a:t>
            </a:r>
            <a:r>
              <a:rPr lang="en-US" dirty="0"/>
              <a:t>from the present evil age, according to the will of our God and Father,  </a:t>
            </a:r>
            <a:r>
              <a:rPr lang="en-US" baseline="30000" dirty="0"/>
              <a:t>5</a:t>
            </a:r>
            <a:r>
              <a:rPr lang="en-US" dirty="0"/>
              <a:t> to whom be glory for ever and ever. Amen.</a:t>
            </a:r>
          </a:p>
        </p:txBody>
      </p:sp>
      <p:sp>
        <p:nvSpPr>
          <p:cNvPr id="9" name="TextBox 8"/>
          <p:cNvSpPr txBox="1"/>
          <p:nvPr/>
        </p:nvSpPr>
        <p:spPr>
          <a:xfrm>
            <a:off x="8782373" y="3997570"/>
            <a:ext cx="2944680"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      </a:t>
            </a:r>
            <a:r>
              <a:rPr lang="en-US" sz="3600" b="1" u="sng" dirty="0">
                <a:solidFill>
                  <a:schemeClr val="bg1"/>
                </a:solidFill>
                <a:effectLst>
                  <a:glow rad="127000">
                    <a:srgbClr val="FF0000"/>
                  </a:glow>
                  <a:outerShdw blurRad="38100" dist="38100" dir="2700000" algn="tl">
                    <a:srgbClr val="000000">
                      <a:alpha val="43137"/>
                    </a:srgbClr>
                  </a:outerShdw>
                </a:effectLst>
              </a:rPr>
              <a:t>How?</a:t>
            </a:r>
            <a:br>
              <a:rPr lang="en-US" sz="3600" b="1" dirty="0">
                <a:solidFill>
                  <a:schemeClr val="bg1"/>
                </a:solidFill>
                <a:effectLst>
                  <a:glow rad="127000">
                    <a:srgbClr val="FF0000"/>
                  </a:glow>
                  <a:outerShdw blurRad="38100" dist="38100" dir="2700000" algn="tl">
                    <a:srgbClr val="000000">
                      <a:alpha val="43137"/>
                    </a:srgbClr>
                  </a:outerShdw>
                </a:effectLst>
              </a:rPr>
            </a:br>
            <a:r>
              <a:rPr lang="en-US" sz="3600" b="1" dirty="0">
                <a:solidFill>
                  <a:schemeClr val="bg1"/>
                </a:solidFill>
                <a:effectLst>
                  <a:glow rad="127000">
                    <a:srgbClr val="FF0000"/>
                  </a:glow>
                  <a:outerShdw blurRad="38100" dist="38100" dir="2700000" algn="tl">
                    <a:srgbClr val="000000">
                      <a:alpha val="43137"/>
                    </a:srgbClr>
                  </a:outerShdw>
                </a:effectLst>
              </a:rPr>
              <a:t>“Substitute”</a:t>
            </a:r>
          </a:p>
        </p:txBody>
      </p:sp>
    </p:spTree>
  </p:cSld>
  <p:clrMapOvr>
    <a:masterClrMapping/>
  </p:clrMapOvr>
  <p:transition>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73958" y="2796723"/>
            <a:ext cx="124194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6776" y="2215333"/>
            <a:ext cx="2224586"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8227" y="2816099"/>
            <a:ext cx="1201129"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1" y="1600202"/>
            <a:ext cx="7632526"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us</a:t>
            </a:r>
            <a:r>
              <a:rPr lang="en-US" dirty="0"/>
              <a:t> </a:t>
            </a:r>
            <a:r>
              <a:rPr lang="en-US" dirty="0">
                <a:effectLst>
                  <a:glow rad="127000">
                    <a:srgbClr val="FF0000"/>
                  </a:glow>
                  <a:outerShdw blurRad="38100" dist="38100" dir="2700000" algn="tl">
                    <a:srgbClr val="000000">
                      <a:alpha val="43137"/>
                    </a:srgbClr>
                  </a:outerShdw>
                </a:effectLst>
              </a:rPr>
              <a:t>from </a:t>
            </a:r>
            <a:r>
              <a:rPr lang="en-US" dirty="0"/>
              <a:t>the present evil age, according to the will of our God and Father,  </a:t>
            </a:r>
            <a:r>
              <a:rPr lang="en-US" baseline="30000" dirty="0"/>
              <a:t>5</a:t>
            </a:r>
            <a:r>
              <a:rPr lang="en-US" dirty="0"/>
              <a:t> to whom be glory for ever and ever. Amen.</a:t>
            </a:r>
          </a:p>
        </p:txBody>
      </p:sp>
      <p:sp>
        <p:nvSpPr>
          <p:cNvPr id="8" name="TextBox 7"/>
          <p:cNvSpPr txBox="1"/>
          <p:nvPr/>
        </p:nvSpPr>
        <p:spPr>
          <a:xfrm>
            <a:off x="8605381" y="3997569"/>
            <a:ext cx="3586619" cy="646331"/>
          </a:xfrm>
          <a:prstGeom prst="rect">
            <a:avLst/>
          </a:prstGeom>
          <a:noFill/>
        </p:spPr>
        <p:txBody>
          <a:bodyPr wrap="square" rtlCol="0">
            <a:spAutoFit/>
          </a:bodyPr>
          <a:lstStyle/>
          <a:p>
            <a:pPr algn="ctr"/>
            <a:r>
              <a:rPr lang="en-US" sz="3600" b="1" u="sng" dirty="0">
                <a:solidFill>
                  <a:schemeClr val="bg1"/>
                </a:solidFill>
                <a:effectLst>
                  <a:glow rad="127000">
                    <a:srgbClr val="FF0000"/>
                  </a:glow>
                  <a:outerShdw blurRad="38100" dist="38100" dir="2700000" algn="tl">
                    <a:srgbClr val="000000">
                      <a:alpha val="43137"/>
                    </a:srgbClr>
                  </a:outerShdw>
                </a:effectLst>
              </a:rPr>
              <a:t>FROM:</a:t>
            </a:r>
          </a:p>
        </p:txBody>
      </p:sp>
    </p:spTree>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73958" y="2796723"/>
            <a:ext cx="124194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6776" y="2215333"/>
            <a:ext cx="2224586"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8227" y="2816099"/>
            <a:ext cx="1201129"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1" y="1600202"/>
            <a:ext cx="7632526"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us</a:t>
            </a:r>
            <a:r>
              <a:rPr lang="en-US" dirty="0"/>
              <a:t> </a:t>
            </a:r>
            <a:r>
              <a:rPr lang="en-US" dirty="0">
                <a:effectLst>
                  <a:glow rad="127000">
                    <a:srgbClr val="FF0000"/>
                  </a:glow>
                  <a:outerShdw blurRad="38100" dist="38100" dir="2700000" algn="tl">
                    <a:srgbClr val="000000">
                      <a:alpha val="43137"/>
                    </a:srgbClr>
                  </a:outerShdw>
                </a:effectLst>
              </a:rPr>
              <a:t>from </a:t>
            </a:r>
            <a:r>
              <a:rPr lang="en-US" dirty="0"/>
              <a:t>the present evil age, according to the will of our God and Father,  </a:t>
            </a:r>
            <a:r>
              <a:rPr lang="en-US" baseline="30000" dirty="0"/>
              <a:t>5</a:t>
            </a:r>
            <a:r>
              <a:rPr lang="en-US" dirty="0"/>
              <a:t> to whom be glory for ever and ever. Amen.</a:t>
            </a:r>
          </a:p>
        </p:txBody>
      </p:sp>
      <p:sp>
        <p:nvSpPr>
          <p:cNvPr id="8" name="TextBox 7"/>
          <p:cNvSpPr txBox="1"/>
          <p:nvPr/>
        </p:nvSpPr>
        <p:spPr>
          <a:xfrm>
            <a:off x="8605381" y="3997569"/>
            <a:ext cx="3586619" cy="1200329"/>
          </a:xfrm>
          <a:prstGeom prst="rect">
            <a:avLst/>
          </a:prstGeom>
          <a:noFill/>
        </p:spPr>
        <p:txBody>
          <a:bodyPr wrap="square" rtlCol="0">
            <a:spAutoFit/>
          </a:bodyPr>
          <a:lstStyle/>
          <a:p>
            <a:pPr algn="ctr"/>
            <a:r>
              <a:rPr lang="en-US" sz="3600" b="1" u="sng" dirty="0">
                <a:solidFill>
                  <a:schemeClr val="bg1"/>
                </a:solidFill>
                <a:effectLst>
                  <a:glow rad="127000">
                    <a:srgbClr val="FF0000"/>
                  </a:glow>
                  <a:outerShdw blurRad="38100" dist="38100" dir="2700000" algn="tl">
                    <a:srgbClr val="000000">
                      <a:alpha val="43137"/>
                    </a:srgbClr>
                  </a:outerShdw>
                </a:effectLst>
              </a:rPr>
              <a:t>FROM:</a:t>
            </a:r>
          </a:p>
          <a:p>
            <a:r>
              <a:rPr lang="en-US" sz="3600" b="1" dirty="0">
                <a:solidFill>
                  <a:schemeClr val="bg1"/>
                </a:solidFill>
                <a:effectLst>
                  <a:glow rad="127000">
                    <a:srgbClr val="FF0000"/>
                  </a:glow>
                  <a:outerShdw blurRad="38100" dist="38100" dir="2700000" algn="tl">
                    <a:srgbClr val="000000">
                      <a:alpha val="43137"/>
                    </a:srgbClr>
                  </a:outerShdw>
                </a:effectLst>
              </a:rPr>
              <a:t>1-Past guilt</a:t>
            </a:r>
          </a:p>
        </p:txBody>
      </p:sp>
    </p:spTree>
    <p:extLst>
      <p:ext uri="{BB962C8B-B14F-4D97-AF65-F5344CB8AC3E}">
        <p14:creationId xmlns:p14="http://schemas.microsoft.com/office/powerpoint/2010/main" val="2932930215"/>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412448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73958" y="2796723"/>
            <a:ext cx="124194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36776" y="2215333"/>
            <a:ext cx="2224586"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8227" y="2816099"/>
            <a:ext cx="1201129"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1" y="1600202"/>
            <a:ext cx="7632526"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us</a:t>
            </a:r>
            <a:r>
              <a:rPr lang="en-US" dirty="0"/>
              <a:t> </a:t>
            </a:r>
            <a:r>
              <a:rPr lang="en-US" dirty="0">
                <a:effectLst>
                  <a:glow rad="127000">
                    <a:srgbClr val="FF0000"/>
                  </a:glow>
                  <a:outerShdw blurRad="38100" dist="38100" dir="2700000" algn="tl">
                    <a:srgbClr val="000000">
                      <a:alpha val="43137"/>
                    </a:srgbClr>
                  </a:outerShdw>
                </a:effectLst>
              </a:rPr>
              <a:t>from </a:t>
            </a:r>
            <a:r>
              <a:rPr lang="en-US" dirty="0"/>
              <a:t>the present evil age, according to the will of our God and Father,  </a:t>
            </a:r>
            <a:r>
              <a:rPr lang="en-US" baseline="30000" dirty="0"/>
              <a:t>5</a:t>
            </a:r>
            <a:r>
              <a:rPr lang="en-US" dirty="0"/>
              <a:t> to whom be glory for ever and ever. Amen.</a:t>
            </a:r>
          </a:p>
        </p:txBody>
      </p:sp>
      <p:sp>
        <p:nvSpPr>
          <p:cNvPr id="8" name="TextBox 7"/>
          <p:cNvSpPr txBox="1"/>
          <p:nvPr/>
        </p:nvSpPr>
        <p:spPr>
          <a:xfrm>
            <a:off x="8605381" y="3997569"/>
            <a:ext cx="3586619" cy="1754326"/>
          </a:xfrm>
          <a:prstGeom prst="rect">
            <a:avLst/>
          </a:prstGeom>
          <a:noFill/>
        </p:spPr>
        <p:txBody>
          <a:bodyPr wrap="square" rtlCol="0">
            <a:spAutoFit/>
          </a:bodyPr>
          <a:lstStyle/>
          <a:p>
            <a:pPr algn="ctr"/>
            <a:r>
              <a:rPr lang="en-US" sz="3600" b="1" u="sng" dirty="0">
                <a:solidFill>
                  <a:schemeClr val="bg1"/>
                </a:solidFill>
                <a:effectLst>
                  <a:glow rad="127000">
                    <a:srgbClr val="FF0000"/>
                  </a:glow>
                  <a:outerShdw blurRad="38100" dist="38100" dir="2700000" algn="tl">
                    <a:srgbClr val="000000">
                      <a:alpha val="43137"/>
                    </a:srgbClr>
                  </a:outerShdw>
                </a:effectLst>
              </a:rPr>
              <a:t>FROM:</a:t>
            </a:r>
          </a:p>
          <a:p>
            <a:r>
              <a:rPr lang="en-US" sz="3600" b="1" dirty="0">
                <a:solidFill>
                  <a:schemeClr val="bg1"/>
                </a:solidFill>
                <a:effectLst>
                  <a:glow rad="127000">
                    <a:srgbClr val="FF0000"/>
                  </a:glow>
                  <a:outerShdw blurRad="38100" dist="38100" dir="2700000" algn="tl">
                    <a:srgbClr val="000000">
                      <a:alpha val="43137"/>
                    </a:srgbClr>
                  </a:outerShdw>
                </a:effectLst>
              </a:rPr>
              <a:t>1-Past guilt</a:t>
            </a:r>
          </a:p>
          <a:p>
            <a:r>
              <a:rPr lang="en-US" sz="3600" b="1" dirty="0">
                <a:solidFill>
                  <a:schemeClr val="bg1"/>
                </a:solidFill>
                <a:effectLst>
                  <a:glow rad="127000">
                    <a:srgbClr val="FF0000"/>
                  </a:glow>
                  <a:outerShdw blurRad="38100" dist="38100" dir="2700000" algn="tl">
                    <a:srgbClr val="000000">
                      <a:alpha val="43137"/>
                    </a:srgbClr>
                  </a:outerShdw>
                </a:effectLst>
              </a:rPr>
              <a:t>2-Future penalty</a:t>
            </a:r>
          </a:p>
        </p:txBody>
      </p:sp>
    </p:spTree>
    <p:extLst>
      <p:ext uri="{BB962C8B-B14F-4D97-AF65-F5344CB8AC3E}">
        <p14:creationId xmlns:p14="http://schemas.microsoft.com/office/powerpoint/2010/main" val="1956372775"/>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399" y="2790814"/>
            <a:ext cx="834789"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41242" y="2215333"/>
            <a:ext cx="2306472"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73958" y="2796723"/>
            <a:ext cx="5404514"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599" y="1600202"/>
            <a:ext cx="7538113" cy="4525963"/>
          </a:xfrm>
        </p:spPr>
        <p:txBody>
          <a:bodyPr/>
          <a:lstStyle/>
          <a:p>
            <a:r>
              <a:rPr lang="en-US" baseline="30000" dirty="0"/>
              <a:t> 3</a:t>
            </a:r>
            <a:r>
              <a:rPr lang="en-US" dirty="0"/>
              <a:t>  ... the Lord Jesus Christ,  </a:t>
            </a:r>
            <a:r>
              <a:rPr lang="en-US" baseline="30000" dirty="0"/>
              <a:t>4</a:t>
            </a:r>
            <a:r>
              <a:rPr lang="en-US" dirty="0"/>
              <a:t> who gave himself for our sins to rescue us </a:t>
            </a:r>
            <a:r>
              <a:rPr lang="en-US" dirty="0">
                <a:effectLst>
                  <a:glow rad="127000">
                    <a:srgbClr val="FF0000"/>
                  </a:glow>
                  <a:outerShdw blurRad="38100" dist="38100" dir="2700000" algn="tl">
                    <a:srgbClr val="000000">
                      <a:alpha val="43137"/>
                    </a:srgbClr>
                  </a:outerShdw>
                </a:effectLst>
              </a:rPr>
              <a:t>from the present evil age</a:t>
            </a:r>
            <a:r>
              <a:rPr lang="en-US" dirty="0"/>
              <a:t>, according to the will of our God and Father,  </a:t>
            </a:r>
            <a:r>
              <a:rPr lang="en-US" baseline="30000" dirty="0"/>
              <a:t>5</a:t>
            </a:r>
            <a:r>
              <a:rPr lang="en-US" dirty="0"/>
              <a:t> to whom be glory for ever and ever. Amen.</a:t>
            </a:r>
          </a:p>
        </p:txBody>
      </p:sp>
      <p:cxnSp>
        <p:nvCxnSpPr>
          <p:cNvPr id="10" name="Straight Arrow Connector 9"/>
          <p:cNvCxnSpPr/>
          <p:nvPr/>
        </p:nvCxnSpPr>
        <p:spPr>
          <a:xfrm flipH="1" flipV="1">
            <a:off x="5991367" y="3507476"/>
            <a:ext cx="2689170" cy="2317127"/>
          </a:xfrm>
          <a:prstGeom prst="straightConnector1">
            <a:avLst/>
          </a:prstGeom>
          <a:ln w="76200">
            <a:solidFill>
              <a:schemeClr val="bg1"/>
            </a:solidFill>
            <a:tailEnd type="arrow"/>
          </a:ln>
          <a:effectLst>
            <a:glow rad="127000">
              <a:srgbClr val="FF0000"/>
            </a:glow>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05381" y="3997569"/>
            <a:ext cx="3586619" cy="2308324"/>
          </a:xfrm>
          <a:prstGeom prst="rect">
            <a:avLst/>
          </a:prstGeom>
          <a:noFill/>
        </p:spPr>
        <p:txBody>
          <a:bodyPr wrap="square" rtlCol="0">
            <a:spAutoFit/>
          </a:bodyPr>
          <a:lstStyle/>
          <a:p>
            <a:pPr algn="ctr"/>
            <a:r>
              <a:rPr lang="en-US" sz="3600" b="1" u="sng" dirty="0">
                <a:solidFill>
                  <a:schemeClr val="bg1"/>
                </a:solidFill>
                <a:effectLst>
                  <a:glow rad="127000">
                    <a:srgbClr val="FF0000"/>
                  </a:glow>
                  <a:outerShdw blurRad="38100" dist="38100" dir="2700000" algn="tl">
                    <a:srgbClr val="000000">
                      <a:alpha val="43137"/>
                    </a:srgbClr>
                  </a:outerShdw>
                </a:effectLst>
              </a:rPr>
              <a:t>FROM:</a:t>
            </a:r>
          </a:p>
          <a:p>
            <a:r>
              <a:rPr lang="en-US" sz="3600" b="1" dirty="0">
                <a:solidFill>
                  <a:schemeClr val="bg1"/>
                </a:solidFill>
                <a:effectLst>
                  <a:glow rad="127000">
                    <a:srgbClr val="FF0000"/>
                  </a:glow>
                  <a:outerShdw blurRad="38100" dist="38100" dir="2700000" algn="tl">
                    <a:srgbClr val="000000">
                      <a:alpha val="43137"/>
                    </a:srgbClr>
                  </a:outerShdw>
                </a:effectLst>
              </a:rPr>
              <a:t>1-Past guilt</a:t>
            </a:r>
          </a:p>
          <a:p>
            <a:r>
              <a:rPr lang="en-US" sz="3600" b="1" dirty="0">
                <a:solidFill>
                  <a:schemeClr val="bg1"/>
                </a:solidFill>
                <a:effectLst>
                  <a:glow rad="127000">
                    <a:srgbClr val="FF0000"/>
                  </a:glow>
                  <a:outerShdw blurRad="38100" dist="38100" dir="2700000" algn="tl">
                    <a:srgbClr val="000000">
                      <a:alpha val="43137"/>
                    </a:srgbClr>
                  </a:outerShdw>
                </a:effectLst>
              </a:rPr>
              <a:t>2-Future penalty</a:t>
            </a:r>
          </a:p>
          <a:p>
            <a:r>
              <a:rPr lang="en-US" sz="3600" b="1" dirty="0">
                <a:solidFill>
                  <a:schemeClr val="bg1"/>
                </a:solidFill>
                <a:effectLst>
                  <a:glow rad="127000">
                    <a:srgbClr val="FF0000"/>
                  </a:glow>
                  <a:outerShdw blurRad="38100" dist="38100" dir="2700000" algn="tl">
                    <a:srgbClr val="000000">
                      <a:alpha val="43137"/>
                    </a:srgbClr>
                  </a:outerShdw>
                </a:effectLst>
              </a:rPr>
              <a:t>3-Present evil</a:t>
            </a:r>
          </a:p>
        </p:txBody>
      </p:sp>
    </p:spTree>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28047" y="2818109"/>
            <a:ext cx="780197"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59824" y="2215333"/>
            <a:ext cx="223329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1261" y="3436550"/>
            <a:ext cx="6654064"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1" y="1600202"/>
            <a:ext cx="7594948"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us </a:t>
            </a:r>
            <a:r>
              <a:rPr lang="en-US" dirty="0"/>
              <a:t>from the present evil age, </a:t>
            </a:r>
            <a:r>
              <a:rPr lang="en-US" dirty="0">
                <a:effectLst>
                  <a:glow rad="127000">
                    <a:srgbClr val="FF0000"/>
                  </a:glow>
                  <a:outerShdw blurRad="38100" dist="38100" dir="2700000" algn="tl">
                    <a:srgbClr val="000000">
                      <a:alpha val="43137"/>
                    </a:srgbClr>
                  </a:outerShdw>
                </a:effectLst>
              </a:rPr>
              <a:t>according to the will of our God </a:t>
            </a:r>
            <a:r>
              <a:rPr lang="en-US" dirty="0"/>
              <a:t>and Father,  </a:t>
            </a:r>
            <a:r>
              <a:rPr lang="en-US" baseline="30000" dirty="0"/>
              <a:t>5</a:t>
            </a:r>
            <a:r>
              <a:rPr lang="en-US" dirty="0"/>
              <a:t> to whom be glory for ever and ever. Amen.</a:t>
            </a:r>
          </a:p>
        </p:txBody>
      </p:sp>
    </p:spTree>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28047" y="2818109"/>
            <a:ext cx="780197"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59824" y="2215333"/>
            <a:ext cx="223329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1261" y="3436550"/>
            <a:ext cx="6654064"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8332922" y="1457838"/>
            <a:ext cx="3859078" cy="54001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1-Its MISSION: to Rescue Us</a:t>
            </a:r>
          </a:p>
        </p:txBody>
      </p:sp>
      <p:sp>
        <p:nvSpPr>
          <p:cNvPr id="3" name="Content Placeholder 2"/>
          <p:cNvSpPr>
            <a:spLocks noGrp="1"/>
          </p:cNvSpPr>
          <p:nvPr>
            <p:ph idx="1"/>
          </p:nvPr>
        </p:nvSpPr>
        <p:spPr>
          <a:xfrm>
            <a:off x="609601" y="1600202"/>
            <a:ext cx="7594948" cy="4525963"/>
          </a:xfrm>
        </p:spPr>
        <p:txBody>
          <a:bodyPr/>
          <a:lstStyle/>
          <a:p>
            <a:r>
              <a:rPr lang="en-US" baseline="30000" dirty="0"/>
              <a:t> 3</a:t>
            </a:r>
            <a:r>
              <a:rPr lang="en-US" dirty="0"/>
              <a:t>  ... the Lord Jesus Christ,  </a:t>
            </a:r>
            <a:r>
              <a:rPr lang="en-US" baseline="30000" dirty="0"/>
              <a:t>4</a:t>
            </a:r>
            <a:r>
              <a:rPr lang="en-US" dirty="0"/>
              <a:t> who gave himself for our sins </a:t>
            </a:r>
            <a:r>
              <a:rPr lang="en-US" dirty="0">
                <a:effectLst>
                  <a:glow rad="127000">
                    <a:schemeClr val="tx2">
                      <a:lumMod val="50000"/>
                    </a:schemeClr>
                  </a:glow>
                  <a:outerShdw blurRad="38100" dist="38100" dir="2700000" algn="tl">
                    <a:srgbClr val="000000">
                      <a:alpha val="43137"/>
                    </a:srgbClr>
                  </a:outerShdw>
                </a:effectLst>
              </a:rPr>
              <a:t>to rescue us </a:t>
            </a:r>
            <a:r>
              <a:rPr lang="en-US" dirty="0"/>
              <a:t>from the present evil age, </a:t>
            </a:r>
            <a:r>
              <a:rPr lang="en-US" dirty="0">
                <a:effectLst>
                  <a:glow rad="127000">
                    <a:srgbClr val="FF0000"/>
                  </a:glow>
                  <a:outerShdw blurRad="38100" dist="38100" dir="2700000" algn="tl">
                    <a:srgbClr val="000000">
                      <a:alpha val="43137"/>
                    </a:srgbClr>
                  </a:outerShdw>
                </a:effectLst>
              </a:rPr>
              <a:t>according to the will of our God </a:t>
            </a:r>
            <a:r>
              <a:rPr lang="en-US" dirty="0"/>
              <a:t>and Father,  </a:t>
            </a:r>
            <a:r>
              <a:rPr lang="en-US" baseline="30000" dirty="0"/>
              <a:t>5</a:t>
            </a:r>
            <a:r>
              <a:rPr lang="en-US" dirty="0"/>
              <a:t> to whom be glory for ever and ever. Amen.</a:t>
            </a:r>
          </a:p>
        </p:txBody>
      </p:sp>
      <p:sp>
        <p:nvSpPr>
          <p:cNvPr id="8" name="TextBox 7"/>
          <p:cNvSpPr txBox="1"/>
          <p:nvPr/>
        </p:nvSpPr>
        <p:spPr>
          <a:xfrm>
            <a:off x="8921858" y="3894052"/>
            <a:ext cx="2944680" cy="1569660"/>
          </a:xfrm>
          <a:prstGeom prst="rect">
            <a:avLst/>
          </a:prstGeom>
          <a:noFill/>
        </p:spPr>
        <p:txBody>
          <a:bodyPr wrap="square" rtlCol="0">
            <a:spAutoFit/>
          </a:bodyPr>
          <a:lstStyle/>
          <a:p>
            <a:pPr algn="ctr"/>
            <a:r>
              <a:rPr lang="en-US" sz="4800" b="1" dirty="0">
                <a:solidFill>
                  <a:schemeClr val="bg1"/>
                </a:solidFill>
                <a:effectLst>
                  <a:glow rad="127000">
                    <a:srgbClr val="FF0000"/>
                  </a:glow>
                  <a:outerShdw blurRad="38100" dist="38100" dir="2700000" algn="tl">
                    <a:srgbClr val="000000">
                      <a:alpha val="43137"/>
                    </a:srgbClr>
                  </a:outerShdw>
                </a:effectLst>
              </a:rPr>
              <a:t>Now that’s </a:t>
            </a:r>
          </a:p>
          <a:p>
            <a:pPr algn="ctr"/>
            <a:r>
              <a:rPr lang="en-US" sz="4800" b="1" dirty="0">
                <a:solidFill>
                  <a:schemeClr val="bg1"/>
                </a:solidFill>
                <a:effectLst>
                  <a:glow rad="127000">
                    <a:srgbClr val="FF0000"/>
                  </a:glow>
                  <a:outerShdw blurRad="38100" dist="38100" dir="2700000" algn="tl">
                    <a:srgbClr val="000000">
                      <a:alpha val="43137"/>
                    </a:srgbClr>
                  </a:outerShdw>
                </a:effectLst>
              </a:rPr>
              <a:t>AMAZING!</a:t>
            </a:r>
          </a:p>
        </p:txBody>
      </p:sp>
    </p:spTree>
    <p:extLst>
      <p:ext uri="{BB962C8B-B14F-4D97-AF65-F5344CB8AC3E}">
        <p14:creationId xmlns:p14="http://schemas.microsoft.com/office/powerpoint/2010/main" val="1710541688"/>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573" y="4671699"/>
            <a:ext cx="1658318"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a:t>2-Its </a:t>
            </a:r>
            <a:r>
              <a:rPr lang="en-US" u="sng" dirty="0">
                <a:effectLst>
                  <a:glow rad="127000">
                    <a:srgbClr val="FF0000"/>
                  </a:glow>
                  <a:outerShdw blurRad="38100" dist="38100" dir="2700000" algn="tl">
                    <a:srgbClr val="000000">
                      <a:alpha val="43137"/>
                    </a:srgbClr>
                  </a:outerShdw>
                </a:effectLst>
              </a:rPr>
              <a:t>MESSAGE</a:t>
            </a:r>
            <a:r>
              <a:rPr lang="en-US" dirty="0"/>
              <a:t>: to </a:t>
            </a:r>
            <a:r>
              <a:rPr lang="en-US" u="sng" dirty="0">
                <a:effectLst>
                  <a:glow rad="127000">
                    <a:srgbClr val="FF0000"/>
                  </a:glow>
                  <a:outerShdw blurRad="38100" dist="38100" dir="2700000" algn="tl">
                    <a:srgbClr val="000000">
                      <a:alpha val="43137"/>
                    </a:srgbClr>
                  </a:outerShdw>
                </a:effectLst>
              </a:rPr>
              <a:t>Good</a:t>
            </a:r>
            <a:r>
              <a:rPr lang="en-US" dirty="0"/>
              <a:t> News Us</a:t>
            </a:r>
          </a:p>
        </p:txBody>
      </p:sp>
      <p:sp>
        <p:nvSpPr>
          <p:cNvPr id="3" name="Content Placeholder 2"/>
          <p:cNvSpPr>
            <a:spLocks noGrp="1"/>
          </p:cNvSpPr>
          <p:nvPr>
            <p:ph idx="1"/>
          </p:nvPr>
        </p:nvSpPr>
        <p:spPr>
          <a:xfrm>
            <a:off x="609601" y="1600202"/>
            <a:ext cx="5682018" cy="4525963"/>
          </a:xfrm>
        </p:spPr>
        <p:txBody>
          <a:bodyPr/>
          <a:lstStyle/>
          <a:p>
            <a:r>
              <a:rPr lang="en-US" baseline="30000" dirty="0"/>
              <a:t> 6</a:t>
            </a:r>
            <a:r>
              <a:rPr lang="en-US" dirty="0"/>
              <a:t> I am astonished that you are so quickly deserting the one who called you by the grace of Christ and are turning to a different </a:t>
            </a:r>
            <a:r>
              <a:rPr lang="en-US" dirty="0">
                <a:effectLst>
                  <a:glow rad="127000">
                    <a:srgbClr val="FF0000"/>
                  </a:glow>
                  <a:outerShdw blurRad="38100" dist="38100" dir="2700000" algn="tl">
                    <a:srgbClr val="000000">
                      <a:alpha val="43137"/>
                    </a:srgbClr>
                  </a:outerShdw>
                </a:effectLst>
              </a:rPr>
              <a:t>gospel-</a:t>
            </a:r>
            <a:r>
              <a:rPr lang="en-US" dirty="0"/>
              <a:t>-</a:t>
            </a:r>
          </a:p>
        </p:txBody>
      </p:sp>
      <p:pic>
        <p:nvPicPr>
          <p:cNvPr id="8"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9" name="TextBox 8"/>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5" name="Rectangle 4"/>
          <p:cNvSpPr/>
          <p:nvPr/>
        </p:nvSpPr>
        <p:spPr>
          <a:xfrm>
            <a:off x="3379636" y="2813867"/>
            <a:ext cx="2407015"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Rectangle 5"/>
          <p:cNvSpPr/>
          <p:nvPr/>
        </p:nvSpPr>
        <p:spPr>
          <a:xfrm>
            <a:off x="880243" y="3420822"/>
            <a:ext cx="467439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 name="Rectangle 3"/>
          <p:cNvSpPr/>
          <p:nvPr/>
        </p:nvSpPr>
        <p:spPr>
          <a:xfrm>
            <a:off x="854335" y="4685346"/>
            <a:ext cx="1658318" cy="836909"/>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2-Its MESSAGE: to Good News Us</a:t>
            </a:r>
          </a:p>
        </p:txBody>
      </p:sp>
      <p:sp>
        <p:nvSpPr>
          <p:cNvPr id="3" name="Content Placeholder 2"/>
          <p:cNvSpPr>
            <a:spLocks noGrp="1"/>
          </p:cNvSpPr>
          <p:nvPr>
            <p:ph idx="1"/>
          </p:nvPr>
        </p:nvSpPr>
        <p:spPr>
          <a:xfrm>
            <a:off x="609600" y="1600202"/>
            <a:ext cx="5668370" cy="4525963"/>
          </a:xfrm>
        </p:spPr>
        <p:txBody>
          <a:bodyPr/>
          <a:lstStyle/>
          <a:p>
            <a:r>
              <a:rPr lang="en-US" baseline="30000" dirty="0"/>
              <a:t> 6</a:t>
            </a:r>
            <a:r>
              <a:rPr lang="en-US" dirty="0"/>
              <a:t> I am astonished that you are so quickly deserting the one who </a:t>
            </a:r>
            <a:r>
              <a:rPr lang="en-US" dirty="0">
                <a:effectLst>
                  <a:glow rad="127000">
                    <a:srgbClr val="FF0000"/>
                  </a:glow>
                  <a:outerShdw blurRad="38100" dist="38100" dir="2700000" algn="tl">
                    <a:srgbClr val="000000">
                      <a:alpha val="43137"/>
                    </a:srgbClr>
                  </a:outerShdw>
                </a:effectLst>
              </a:rPr>
              <a:t>called you by the grace of Christ </a:t>
            </a:r>
            <a:r>
              <a:rPr lang="en-US" dirty="0"/>
              <a:t>and are turning to a different </a:t>
            </a:r>
            <a:r>
              <a:rPr lang="en-US" dirty="0">
                <a:effectLst>
                  <a:glow rad="127000">
                    <a:schemeClr val="tx2">
                      <a:lumMod val="50000"/>
                    </a:schemeClr>
                  </a:glow>
                  <a:outerShdw blurRad="38100" dist="38100" dir="2700000" algn="tl">
                    <a:srgbClr val="000000">
                      <a:alpha val="43137"/>
                    </a:srgbClr>
                  </a:outerShdw>
                </a:effectLst>
              </a:rPr>
              <a:t>gospel-</a:t>
            </a:r>
            <a:r>
              <a:rPr lang="en-US" dirty="0"/>
              <a:t>-</a:t>
            </a:r>
          </a:p>
        </p:txBody>
      </p:sp>
      <p:sp>
        <p:nvSpPr>
          <p:cNvPr id="9" name="TextBox 8"/>
          <p:cNvSpPr txBox="1"/>
          <p:nvPr/>
        </p:nvSpPr>
        <p:spPr>
          <a:xfrm>
            <a:off x="7214884" y="3706269"/>
            <a:ext cx="4355023" cy="646331"/>
          </a:xfrm>
          <a:prstGeom prst="rect">
            <a:avLst/>
          </a:prstGeom>
          <a:noFill/>
        </p:spPr>
        <p:txBody>
          <a:bodyPr wrap="square" rtlCol="0">
            <a:spAutoFit/>
          </a:bodyPr>
          <a:lstStyle/>
          <a:p>
            <a:pPr algn="ctr"/>
            <a:r>
              <a:rPr lang="en-US" sz="3600" dirty="0">
                <a:ln>
                  <a:solidFill>
                    <a:schemeClr val="tx1"/>
                  </a:solidFill>
                </a:ln>
                <a:solidFill>
                  <a:schemeClr val="bg1"/>
                </a:solidFill>
                <a:effectLst>
                  <a:glow rad="127000">
                    <a:srgbClr val="FF0000"/>
                  </a:glow>
                  <a:outerShdw blurRad="50800" dist="101600" dir="2700000" algn="ctr" rotWithShape="0">
                    <a:schemeClr val="tx1">
                      <a:alpha val="62000"/>
                    </a:schemeClr>
                  </a:outerShdw>
                </a:effectLst>
                <a:latin typeface="Blackoak Std" pitchFamily="82" charset="0"/>
              </a:rPr>
              <a:t>Called</a:t>
            </a:r>
          </a:p>
        </p:txBody>
      </p:sp>
      <p:sp>
        <p:nvSpPr>
          <p:cNvPr id="12" name="TextBox 11"/>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Tree>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15" name="TextBox 14"/>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
        <p:nvSpPr>
          <p:cNvPr id="6" name="Rectangle 5"/>
          <p:cNvSpPr/>
          <p:nvPr/>
        </p:nvSpPr>
        <p:spPr>
          <a:xfrm>
            <a:off x="3797162" y="2170548"/>
            <a:ext cx="213876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54335" y="4671699"/>
            <a:ext cx="1658318" cy="836909"/>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2-Its MESSAGE: to Good News Us</a:t>
            </a:r>
          </a:p>
        </p:txBody>
      </p:sp>
      <p:sp>
        <p:nvSpPr>
          <p:cNvPr id="3" name="Content Placeholder 2"/>
          <p:cNvSpPr>
            <a:spLocks noGrp="1"/>
          </p:cNvSpPr>
          <p:nvPr>
            <p:ph idx="1"/>
          </p:nvPr>
        </p:nvSpPr>
        <p:spPr>
          <a:xfrm>
            <a:off x="609600" y="1600202"/>
            <a:ext cx="5695666" cy="4525963"/>
          </a:xfrm>
        </p:spPr>
        <p:txBody>
          <a:bodyPr/>
          <a:lstStyle/>
          <a:p>
            <a:r>
              <a:rPr lang="en-US" baseline="30000" dirty="0"/>
              <a:t> 6</a:t>
            </a:r>
            <a:r>
              <a:rPr lang="en-US" dirty="0"/>
              <a:t> I am astonished that you are so quickly </a:t>
            </a:r>
            <a:r>
              <a:rPr lang="en-US" dirty="0">
                <a:effectLst>
                  <a:glow rad="127000">
                    <a:srgbClr val="FF0000"/>
                  </a:glow>
                  <a:outerShdw blurRad="38100" dist="38100" dir="2700000" algn="tl">
                    <a:srgbClr val="000000">
                      <a:alpha val="43137"/>
                    </a:srgbClr>
                  </a:outerShdw>
                </a:effectLst>
              </a:rPr>
              <a:t>deserting</a:t>
            </a:r>
            <a:r>
              <a:rPr lang="en-US" dirty="0"/>
              <a:t> the one who called you by the grace of Christ and are turning to a different </a:t>
            </a:r>
            <a:r>
              <a:rPr lang="en-US" dirty="0">
                <a:effectLst>
                  <a:glow rad="127000">
                    <a:schemeClr val="tx2">
                      <a:lumMod val="50000"/>
                    </a:schemeClr>
                  </a:glow>
                  <a:outerShdw blurRad="38100" dist="38100" dir="2700000" algn="tl">
                    <a:srgbClr val="000000">
                      <a:alpha val="43137"/>
                    </a:srgbClr>
                  </a:outerShdw>
                </a:effectLst>
              </a:rPr>
              <a:t>gospel-</a:t>
            </a:r>
            <a:r>
              <a:rPr lang="en-US" dirty="0"/>
              <a:t>-</a:t>
            </a:r>
          </a:p>
        </p:txBody>
      </p:sp>
      <p:sp>
        <p:nvSpPr>
          <p:cNvPr id="10" name="TextBox 9"/>
          <p:cNvSpPr txBox="1"/>
          <p:nvPr/>
        </p:nvSpPr>
        <p:spPr>
          <a:xfrm>
            <a:off x="6764740" y="3617125"/>
            <a:ext cx="4695984" cy="923330"/>
          </a:xfrm>
          <a:prstGeom prst="rect">
            <a:avLst/>
          </a:prstGeom>
          <a:noFill/>
        </p:spPr>
        <p:txBody>
          <a:bodyPr wrap="square" rtlCol="0">
            <a:spAutoFit/>
          </a:bodyPr>
          <a:lstStyle/>
          <a:p>
            <a:pPr algn="ctr"/>
            <a:r>
              <a:rPr lang="en-US" sz="5400" b="1" dirty="0">
                <a:ln>
                  <a:solidFill>
                    <a:schemeClr val="tx1"/>
                  </a:solidFill>
                </a:ln>
                <a:solidFill>
                  <a:schemeClr val="bg1"/>
                </a:solidFill>
                <a:effectLst>
                  <a:glow rad="127000">
                    <a:srgbClr val="FF0000"/>
                  </a:glow>
                  <a:outerShdw blurRad="50800" dist="101600" dir="2700000" algn="ctr" rotWithShape="0">
                    <a:schemeClr val="tx1">
                      <a:alpha val="62000"/>
                    </a:schemeClr>
                  </a:outerShdw>
                </a:effectLst>
                <a:latin typeface="Arial Black" pitchFamily="34" charset="0"/>
              </a:rPr>
              <a:t>Deserting</a:t>
            </a:r>
          </a:p>
        </p:txBody>
      </p:sp>
      <p:sp>
        <p:nvSpPr>
          <p:cNvPr id="13" name="TextBox 12"/>
          <p:cNvSpPr txBox="1"/>
          <p:nvPr/>
        </p:nvSpPr>
        <p:spPr>
          <a:xfrm rot="20848566">
            <a:off x="6821836" y="1299277"/>
            <a:ext cx="2900768" cy="646331"/>
          </a:xfrm>
          <a:prstGeom prst="rect">
            <a:avLst/>
          </a:prstGeom>
          <a:solidFill>
            <a:srgbClr val="FF0000"/>
          </a:solidFill>
        </p:spPr>
        <p:txBody>
          <a:bodyPr wrap="square" rtlCol="0">
            <a:spAutoFit/>
          </a:bodyPr>
          <a:lstStyle/>
          <a:p>
            <a:r>
              <a:rPr lang="en-US" sz="3600" dirty="0">
                <a:ln>
                  <a:solidFill>
                    <a:schemeClr val="tx1"/>
                  </a:solidFill>
                </a:ln>
                <a:solidFill>
                  <a:schemeClr val="bg1"/>
                </a:solidFill>
                <a:effectLst>
                  <a:outerShdw blurRad="50800" dist="101600" dir="2700000" algn="ctr" rotWithShape="0">
                    <a:schemeClr val="tx1">
                      <a:alpha val="62000"/>
                    </a:schemeClr>
                  </a:outerShdw>
                </a:effectLst>
                <a:latin typeface="Blackoak Std" pitchFamily="82" charset="0"/>
              </a:rPr>
              <a:t>BAD</a:t>
            </a:r>
          </a:p>
        </p:txBody>
      </p:sp>
      <p:pic>
        <p:nvPicPr>
          <p:cNvPr id="14" name="Picture 2"/>
          <p:cNvPicPr>
            <a:picLocks noChangeAspect="1" noChangeArrowheads="1"/>
          </p:cNvPicPr>
          <p:nvPr/>
        </p:nvPicPr>
        <p:blipFill>
          <a:blip r:embed="rId4" cstate="print"/>
          <a:srcRect/>
          <a:stretch>
            <a:fillRect/>
          </a:stretch>
        </p:blipFill>
        <p:spPr bwMode="auto">
          <a:xfrm>
            <a:off x="8024264" y="1926015"/>
            <a:ext cx="1776808" cy="1404965"/>
          </a:xfrm>
          <a:prstGeom prst="rect">
            <a:avLst/>
          </a:prstGeom>
          <a:noFill/>
          <a:ln w="9525">
            <a:noFill/>
            <a:miter lim="800000"/>
            <a:headEnd/>
            <a:tailEnd/>
          </a:ln>
          <a:effectLst/>
        </p:spPr>
      </p:pic>
    </p:spTree>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6" name="Rectangle 5"/>
          <p:cNvSpPr/>
          <p:nvPr/>
        </p:nvSpPr>
        <p:spPr>
          <a:xfrm>
            <a:off x="3769867" y="2184195"/>
            <a:ext cx="2138763"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38507" y="4004434"/>
            <a:ext cx="4407451"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22573" y="4685347"/>
            <a:ext cx="1658318" cy="836909"/>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2-Its MESSAGE: to Good News Us</a:t>
            </a:r>
          </a:p>
        </p:txBody>
      </p:sp>
      <p:sp>
        <p:nvSpPr>
          <p:cNvPr id="3" name="Content Placeholder 2"/>
          <p:cNvSpPr>
            <a:spLocks noGrp="1"/>
          </p:cNvSpPr>
          <p:nvPr>
            <p:ph idx="1"/>
          </p:nvPr>
        </p:nvSpPr>
        <p:spPr>
          <a:xfrm>
            <a:off x="609600" y="1600202"/>
            <a:ext cx="5695666" cy="4525963"/>
          </a:xfrm>
        </p:spPr>
        <p:txBody>
          <a:bodyPr/>
          <a:lstStyle/>
          <a:p>
            <a:r>
              <a:rPr lang="en-US" baseline="30000" dirty="0"/>
              <a:t> 6</a:t>
            </a:r>
            <a:r>
              <a:rPr lang="en-US" dirty="0"/>
              <a:t> I am astonished that you are so quickly deserting the one who called you by the grace of Christ and are </a:t>
            </a:r>
            <a:r>
              <a:rPr lang="en-US" dirty="0">
                <a:effectLst>
                  <a:glow rad="127000">
                    <a:srgbClr val="FF0000"/>
                  </a:glow>
                  <a:outerShdw blurRad="38100" dist="38100" dir="2700000" algn="tl">
                    <a:srgbClr val="000000">
                      <a:alpha val="43137"/>
                    </a:srgbClr>
                  </a:outerShdw>
                </a:effectLst>
              </a:rPr>
              <a:t>turning to a different </a:t>
            </a:r>
            <a:r>
              <a:rPr lang="en-US" dirty="0">
                <a:effectLst>
                  <a:glow rad="127000">
                    <a:schemeClr val="tx2">
                      <a:lumMod val="50000"/>
                    </a:schemeClr>
                  </a:glow>
                  <a:outerShdw blurRad="38100" dist="38100" dir="2700000" algn="tl">
                    <a:srgbClr val="000000">
                      <a:alpha val="43137"/>
                    </a:srgbClr>
                  </a:outerShdw>
                </a:effectLst>
              </a:rPr>
              <a:t>gospel-</a:t>
            </a:r>
            <a:r>
              <a:rPr lang="en-US" dirty="0"/>
              <a:t>-</a:t>
            </a:r>
          </a:p>
        </p:txBody>
      </p:sp>
      <p:sp>
        <p:nvSpPr>
          <p:cNvPr id="10" name="TextBox 9"/>
          <p:cNvSpPr txBox="1"/>
          <p:nvPr/>
        </p:nvSpPr>
        <p:spPr>
          <a:xfrm>
            <a:off x="7127441" y="3462967"/>
            <a:ext cx="4060562" cy="1754326"/>
          </a:xfrm>
          <a:prstGeom prst="rect">
            <a:avLst/>
          </a:prstGeom>
          <a:noFill/>
        </p:spPr>
        <p:txBody>
          <a:bodyPr wrap="square" rtlCol="0">
            <a:spAutoFit/>
          </a:bodyPr>
          <a:lstStyle/>
          <a:p>
            <a:pPr algn="ctr"/>
            <a:r>
              <a:rPr lang="en-US" sz="5400" b="1" dirty="0">
                <a:ln>
                  <a:solidFill>
                    <a:schemeClr val="tx1"/>
                  </a:solidFill>
                </a:ln>
                <a:solidFill>
                  <a:schemeClr val="bg1"/>
                </a:solidFill>
                <a:effectLst>
                  <a:glow rad="127000">
                    <a:srgbClr val="FF0000"/>
                  </a:glow>
                  <a:outerShdw blurRad="50800" dist="101600" dir="2700000" algn="ctr" rotWithShape="0">
                    <a:schemeClr val="tx1">
                      <a:alpha val="62000"/>
                    </a:schemeClr>
                  </a:outerShdw>
                </a:effectLst>
                <a:latin typeface="Arial Black" pitchFamily="34" charset="0"/>
              </a:rPr>
              <a:t>Turning</a:t>
            </a:r>
            <a:br>
              <a:rPr lang="en-US" sz="5400" b="1" dirty="0">
                <a:ln>
                  <a:solidFill>
                    <a:schemeClr val="tx1"/>
                  </a:solidFill>
                </a:ln>
                <a:solidFill>
                  <a:schemeClr val="bg1"/>
                </a:solidFill>
                <a:effectLst>
                  <a:glow rad="127000">
                    <a:srgbClr val="FF0000"/>
                  </a:glow>
                  <a:outerShdw blurRad="50800" dist="101600" dir="2700000" algn="ctr" rotWithShape="0">
                    <a:schemeClr val="tx1">
                      <a:alpha val="62000"/>
                    </a:schemeClr>
                  </a:outerShdw>
                </a:effectLst>
                <a:latin typeface="Arial Black" pitchFamily="34" charset="0"/>
              </a:rPr>
            </a:br>
            <a:r>
              <a:rPr lang="en-US" sz="5400" b="1" dirty="0">
                <a:ln>
                  <a:solidFill>
                    <a:schemeClr val="tx1"/>
                  </a:solidFill>
                </a:ln>
                <a:solidFill>
                  <a:schemeClr val="bg1"/>
                </a:solidFill>
                <a:effectLst>
                  <a:glow rad="127000">
                    <a:srgbClr val="FF0000"/>
                  </a:glow>
                  <a:outerShdw blurRad="50800" dist="101600" dir="2700000" algn="ctr" rotWithShape="0">
                    <a:schemeClr val="tx1">
                      <a:alpha val="62000"/>
                    </a:schemeClr>
                  </a:outerShdw>
                </a:effectLst>
                <a:latin typeface="Arial Black" pitchFamily="34" charset="0"/>
              </a:rPr>
              <a:t>Away</a:t>
            </a:r>
          </a:p>
        </p:txBody>
      </p:sp>
      <p:sp>
        <p:nvSpPr>
          <p:cNvPr id="12" name="TextBox 11"/>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
        <p:nvSpPr>
          <p:cNvPr id="16" name="TextBox 15"/>
          <p:cNvSpPr txBox="1"/>
          <p:nvPr/>
        </p:nvSpPr>
        <p:spPr>
          <a:xfrm rot="20848566">
            <a:off x="6821836" y="1299277"/>
            <a:ext cx="2900768" cy="646331"/>
          </a:xfrm>
          <a:prstGeom prst="rect">
            <a:avLst/>
          </a:prstGeom>
          <a:solidFill>
            <a:srgbClr val="FF0000"/>
          </a:solidFill>
        </p:spPr>
        <p:txBody>
          <a:bodyPr wrap="square" rtlCol="0">
            <a:spAutoFit/>
          </a:bodyPr>
          <a:lstStyle/>
          <a:p>
            <a:r>
              <a:rPr lang="en-US" sz="3600" dirty="0">
                <a:ln>
                  <a:solidFill>
                    <a:schemeClr val="tx1"/>
                  </a:solidFill>
                </a:ln>
                <a:solidFill>
                  <a:schemeClr val="bg1"/>
                </a:solidFill>
                <a:effectLst>
                  <a:outerShdw blurRad="50800" dist="101600" dir="2700000" algn="ctr" rotWithShape="0">
                    <a:schemeClr val="tx1">
                      <a:alpha val="62000"/>
                    </a:schemeClr>
                  </a:outerShdw>
                </a:effectLst>
                <a:latin typeface="Blackoak Std" pitchFamily="82" charset="0"/>
              </a:rPr>
              <a:t>BAD</a:t>
            </a:r>
          </a:p>
        </p:txBody>
      </p:sp>
      <p:pic>
        <p:nvPicPr>
          <p:cNvPr id="17" name="Picture 2"/>
          <p:cNvPicPr>
            <a:picLocks noChangeAspect="1" noChangeArrowheads="1"/>
          </p:cNvPicPr>
          <p:nvPr/>
        </p:nvPicPr>
        <p:blipFill>
          <a:blip r:embed="rId4" cstate="print"/>
          <a:srcRect/>
          <a:stretch>
            <a:fillRect/>
          </a:stretch>
        </p:blipFill>
        <p:spPr bwMode="auto">
          <a:xfrm>
            <a:off x="8024264" y="1926015"/>
            <a:ext cx="1776808" cy="1404965"/>
          </a:xfrm>
          <a:prstGeom prst="rect">
            <a:avLst/>
          </a:prstGeom>
          <a:noFill/>
          <a:ln w="9525">
            <a:noFill/>
            <a:miter lim="800000"/>
            <a:headEnd/>
            <a:tailEnd/>
          </a:ln>
          <a:effectLst/>
        </p:spPr>
      </p:pic>
    </p:spTree>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4" name="Rectangle 3"/>
          <p:cNvSpPr/>
          <p:nvPr/>
        </p:nvSpPr>
        <p:spPr>
          <a:xfrm>
            <a:off x="908917" y="4685344"/>
            <a:ext cx="1658318"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2-Its MESSAGE: to Good News Us</a:t>
            </a:r>
          </a:p>
        </p:txBody>
      </p:sp>
      <p:sp>
        <p:nvSpPr>
          <p:cNvPr id="3" name="Content Placeholder 2"/>
          <p:cNvSpPr>
            <a:spLocks noGrp="1"/>
          </p:cNvSpPr>
          <p:nvPr>
            <p:ph idx="1"/>
          </p:nvPr>
        </p:nvSpPr>
        <p:spPr>
          <a:xfrm>
            <a:off x="609600" y="1600202"/>
            <a:ext cx="5682018" cy="4525963"/>
          </a:xfrm>
        </p:spPr>
        <p:txBody>
          <a:bodyPr/>
          <a:lstStyle/>
          <a:p>
            <a:r>
              <a:rPr lang="en-US" baseline="30000" dirty="0"/>
              <a:t> 6</a:t>
            </a:r>
            <a:r>
              <a:rPr lang="en-US" dirty="0"/>
              <a:t> I am astonished that you are so quickly deserting the one who called you by the grace of Christ and are turning to a different </a:t>
            </a:r>
            <a:r>
              <a:rPr lang="en-US" dirty="0">
                <a:effectLst>
                  <a:glow rad="127000">
                    <a:srgbClr val="FF0000"/>
                  </a:glow>
                  <a:outerShdw blurRad="38100" dist="38100" dir="2700000" algn="tl">
                    <a:srgbClr val="000000">
                      <a:alpha val="43137"/>
                    </a:srgbClr>
                  </a:outerShdw>
                </a:effectLst>
              </a:rPr>
              <a:t>gospel-</a:t>
            </a:r>
            <a:r>
              <a:rPr lang="en-US" dirty="0"/>
              <a:t>-</a:t>
            </a:r>
          </a:p>
        </p:txBody>
      </p:sp>
      <p:sp>
        <p:nvSpPr>
          <p:cNvPr id="9" name="TextBox 8"/>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573673" y="2614635"/>
            <a:ext cx="5167501" cy="3295859"/>
          </a:xfrm>
          <a:prstGeom prst="rect">
            <a:avLst/>
          </a:prstGeom>
          <a:noFill/>
          <a:ln w="9525">
            <a:noFill/>
            <a:miter lim="800000"/>
            <a:headEnd/>
            <a:tailEnd/>
          </a:ln>
          <a:effectLst/>
        </p:spPr>
      </p:pic>
      <p:sp>
        <p:nvSpPr>
          <p:cNvPr id="4" name="Rectangle 3"/>
          <p:cNvSpPr/>
          <p:nvPr/>
        </p:nvSpPr>
        <p:spPr>
          <a:xfrm>
            <a:off x="908917" y="4685344"/>
            <a:ext cx="1658318"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2-Its MESSAGE: to Good News Us</a:t>
            </a:r>
          </a:p>
        </p:txBody>
      </p:sp>
      <p:sp>
        <p:nvSpPr>
          <p:cNvPr id="3" name="Content Placeholder 2"/>
          <p:cNvSpPr>
            <a:spLocks noGrp="1"/>
          </p:cNvSpPr>
          <p:nvPr>
            <p:ph idx="1"/>
          </p:nvPr>
        </p:nvSpPr>
        <p:spPr>
          <a:xfrm>
            <a:off x="609600" y="1600202"/>
            <a:ext cx="5682018" cy="4525963"/>
          </a:xfrm>
        </p:spPr>
        <p:txBody>
          <a:bodyPr/>
          <a:lstStyle/>
          <a:p>
            <a:r>
              <a:rPr lang="en-US" baseline="30000" dirty="0"/>
              <a:t> 6</a:t>
            </a:r>
            <a:r>
              <a:rPr lang="en-US" dirty="0"/>
              <a:t> I am astonished that you are so quickly deserting the one who called you by the grace of Christ and are turning to a different </a:t>
            </a:r>
            <a:r>
              <a:rPr lang="en-US" dirty="0">
                <a:effectLst>
                  <a:glow rad="127000">
                    <a:srgbClr val="FF0000"/>
                  </a:glow>
                  <a:outerShdw blurRad="38100" dist="38100" dir="2700000" algn="tl">
                    <a:srgbClr val="000000">
                      <a:alpha val="43137"/>
                    </a:srgbClr>
                  </a:outerShdw>
                </a:effectLst>
              </a:rPr>
              <a:t>gospel-</a:t>
            </a:r>
            <a:r>
              <a:rPr lang="en-US" dirty="0"/>
              <a:t>-</a:t>
            </a:r>
          </a:p>
        </p:txBody>
      </p:sp>
      <p:sp>
        <p:nvSpPr>
          <p:cNvPr id="8" name="TextBox 7"/>
          <p:cNvSpPr txBox="1"/>
          <p:nvPr/>
        </p:nvSpPr>
        <p:spPr>
          <a:xfrm>
            <a:off x="3496768" y="4771217"/>
            <a:ext cx="5183207" cy="1754326"/>
          </a:xfrm>
          <a:prstGeom prst="rect">
            <a:avLst/>
          </a:prstGeom>
          <a:noFill/>
        </p:spPr>
        <p:txBody>
          <a:bodyPr wrap="square" rtlCol="0">
            <a:spAutoFit/>
          </a:bodyPr>
          <a:lstStyle/>
          <a:p>
            <a:pPr algn="ctr"/>
            <a:r>
              <a:rPr lang="en-US" sz="5400" b="1" dirty="0">
                <a:solidFill>
                  <a:srgbClr val="FF0000"/>
                </a:solidFill>
                <a:effectLst>
                  <a:glow rad="190500">
                    <a:schemeClr val="bg1"/>
                  </a:glow>
                  <a:outerShdw blurRad="38100" dist="38100" dir="2700000" algn="tl">
                    <a:srgbClr val="000000">
                      <a:alpha val="43137"/>
                    </a:srgbClr>
                  </a:outerShdw>
                </a:effectLst>
              </a:rPr>
              <a:t>Now that’s </a:t>
            </a:r>
          </a:p>
          <a:p>
            <a:pPr algn="ctr"/>
            <a:r>
              <a:rPr lang="en-US" sz="5400" b="1" dirty="0">
                <a:solidFill>
                  <a:srgbClr val="FF0000"/>
                </a:solidFill>
                <a:effectLst>
                  <a:glow rad="190500">
                    <a:schemeClr val="bg1"/>
                  </a:glow>
                  <a:outerShdw blurRad="38100" dist="38100" dir="2700000" algn="tl">
                    <a:srgbClr val="000000">
                      <a:alpha val="43137"/>
                    </a:srgbClr>
                  </a:outerShdw>
                </a:effectLst>
              </a:rPr>
              <a:t>AMAZING!</a:t>
            </a:r>
          </a:p>
        </p:txBody>
      </p:sp>
      <p:sp>
        <p:nvSpPr>
          <p:cNvPr id="9" name="TextBox 8"/>
          <p:cNvSpPr txBox="1"/>
          <p:nvPr/>
        </p:nvSpPr>
        <p:spPr>
          <a:xfrm>
            <a:off x="7118196" y="1760295"/>
            <a:ext cx="4355023" cy="1200329"/>
          </a:xfrm>
          <a:prstGeom prst="rect">
            <a:avLst/>
          </a:prstGeom>
          <a:noFill/>
        </p:spPr>
        <p:txBody>
          <a:bodyPr wrap="square" rtlCol="0">
            <a:spAutoFit/>
          </a:bodyPr>
          <a:lstStyle/>
          <a:p>
            <a:pPr algn="ctr"/>
            <a:r>
              <a:rPr lang="en-US" sz="3600" dirty="0">
                <a:ln>
                  <a:solidFill>
                    <a:schemeClr val="tx1"/>
                  </a:solidFill>
                </a:ln>
                <a:solidFill>
                  <a:srgbClr val="FF0000"/>
                </a:solidFill>
                <a:effectLst>
                  <a:glow rad="254000">
                    <a:schemeClr val="bg1"/>
                  </a:glow>
                  <a:outerShdw blurRad="50800" dist="101600" dir="2700000" algn="ctr" rotWithShape="0">
                    <a:schemeClr val="tx1">
                      <a:alpha val="62000"/>
                    </a:schemeClr>
                  </a:outerShdw>
                </a:effectLst>
                <a:latin typeface="Blackoak Std" pitchFamily="82" charset="0"/>
              </a:rPr>
              <a:t>GOOD NEWS</a:t>
            </a:r>
          </a:p>
        </p:txBody>
      </p:sp>
    </p:spTree>
    <p:extLst>
      <p:ext uri="{BB962C8B-B14F-4D97-AF65-F5344CB8AC3E}">
        <p14:creationId xmlns:p14="http://schemas.microsoft.com/office/powerpoint/2010/main" val="191935046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5" name="Content Placeholder 4"/>
          <p:cNvSpPr>
            <a:spLocks noGrp="1"/>
          </p:cNvSpPr>
          <p:nvPr>
            <p:ph sz="half" idx="1"/>
          </p:nvPr>
        </p:nvSpPr>
        <p:spPr/>
        <p:txBody>
          <a:bodyPr>
            <a:normAutofit/>
          </a:bodyPr>
          <a:lstStyle/>
          <a:p>
            <a:r>
              <a:rPr lang="en-US" sz="4000" dirty="0"/>
              <a:t>Undeserved favor!  A gift!</a:t>
            </a:r>
          </a:p>
        </p:txBody>
      </p:sp>
    </p:spTree>
    <p:extLst>
      <p:ext uri="{BB962C8B-B14F-4D97-AF65-F5344CB8AC3E}">
        <p14:creationId xmlns:p14="http://schemas.microsoft.com/office/powerpoint/2010/main" val="3413818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srcRect r="5975" b="29136"/>
          <a:stretch>
            <a:fillRect/>
          </a:stretch>
        </p:blipFill>
        <p:spPr bwMode="auto">
          <a:xfrm>
            <a:off x="7406042" y="682227"/>
            <a:ext cx="4917935" cy="66827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3-Its </a:t>
            </a:r>
            <a:r>
              <a:rPr lang="en-US" u="sng" dirty="0">
                <a:effectLst>
                  <a:glow rad="127000">
                    <a:srgbClr val="FF0000"/>
                  </a:glow>
                  <a:outerShdw blurRad="38100" dist="38100" dir="2700000" algn="tl">
                    <a:srgbClr val="000000">
                      <a:alpha val="43137"/>
                    </a:srgbClr>
                  </a:outerShdw>
                </a:effectLst>
              </a:rPr>
              <a:t>REALITY</a:t>
            </a:r>
            <a:r>
              <a:rPr lang="en-US" dirty="0"/>
              <a:t>: to </a:t>
            </a:r>
            <a:r>
              <a:rPr lang="en-US" u="sng" dirty="0">
                <a:effectLst>
                  <a:glow rad="127000">
                    <a:srgbClr val="FF0000"/>
                  </a:glow>
                  <a:outerShdw blurRad="38100" dist="38100" dir="2700000" algn="tl">
                    <a:srgbClr val="000000">
                      <a:alpha val="43137"/>
                    </a:srgbClr>
                  </a:outerShdw>
                </a:effectLst>
              </a:rPr>
              <a:t>CALM</a:t>
            </a:r>
            <a:r>
              <a:rPr lang="en-US" dirty="0">
                <a:effectLst>
                  <a:glow rad="127000">
                    <a:srgbClr val="FF0000">
                      <a:alpha val="0"/>
                    </a:srgbClr>
                  </a:glow>
                  <a:outerShdw blurRad="38100" dist="38100" dir="2700000" algn="tl">
                    <a:srgbClr val="000000">
                      <a:alpha val="43137"/>
                    </a:srgbClr>
                  </a:outerShdw>
                </a:effectLst>
              </a:rPr>
              <a:t> Us</a:t>
            </a:r>
          </a:p>
        </p:txBody>
      </p:sp>
      <p:sp>
        <p:nvSpPr>
          <p:cNvPr id="5" name="Rectangle 4"/>
          <p:cNvSpPr/>
          <p:nvPr/>
        </p:nvSpPr>
        <p:spPr>
          <a:xfrm>
            <a:off x="772539" y="2812594"/>
            <a:ext cx="6077440"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82801" y="2197605"/>
            <a:ext cx="395113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2"/>
            <a:ext cx="6610066" cy="4525963"/>
          </a:xfrm>
        </p:spPr>
        <p:txBody>
          <a:bodyPr/>
          <a:lstStyle/>
          <a:p>
            <a:r>
              <a:rPr lang="en-US" baseline="30000" dirty="0"/>
              <a:t>7</a:t>
            </a:r>
            <a:r>
              <a:rPr lang="en-US" dirty="0"/>
              <a:t> which is really </a:t>
            </a:r>
            <a:r>
              <a:rPr lang="en-US" dirty="0">
                <a:effectLst>
                  <a:glow rad="127000">
                    <a:srgbClr val="FF0000">
                      <a:alpha val="0"/>
                    </a:srgbClr>
                  </a:glow>
                  <a:outerShdw blurRad="38100" dist="38100" dir="2700000" algn="tl">
                    <a:srgbClr val="000000">
                      <a:alpha val="43137"/>
                    </a:srgbClr>
                  </a:outerShdw>
                </a:effectLst>
              </a:rPr>
              <a:t>no gospel </a:t>
            </a:r>
            <a:r>
              <a:rPr lang="en-US" dirty="0"/>
              <a:t>at all. Evidently some people are throwing you into confusion and are trying to </a:t>
            </a:r>
            <a:r>
              <a:rPr lang="en-US" dirty="0">
                <a:effectLst>
                  <a:glow rad="127000">
                    <a:srgbClr val="FF0000">
                      <a:alpha val="0"/>
                    </a:srgbClr>
                  </a:glow>
                  <a:outerShdw blurRad="38100" dist="38100" dir="2700000" algn="tl">
                    <a:srgbClr val="000000">
                      <a:alpha val="43137"/>
                    </a:srgbClr>
                  </a:outerShdw>
                </a:effectLst>
              </a:rPr>
              <a:t>pervert the gospel</a:t>
            </a:r>
            <a:r>
              <a:rPr lang="en-US" dirty="0"/>
              <a:t> of Christ.</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r="5975" b="29136"/>
          <a:stretch>
            <a:fillRect/>
          </a:stretch>
        </p:blipFill>
        <p:spPr bwMode="auto">
          <a:xfrm>
            <a:off x="7406042" y="682227"/>
            <a:ext cx="4917935" cy="66827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3-Its </a:t>
            </a:r>
            <a:r>
              <a:rPr lang="en-US" u="sng" dirty="0">
                <a:effectLst>
                  <a:glow rad="127000">
                    <a:srgbClr val="FF0000"/>
                  </a:glow>
                  <a:outerShdw blurRad="38100" dist="38100" dir="2700000" algn="tl">
                    <a:srgbClr val="000000">
                      <a:alpha val="43137"/>
                    </a:srgbClr>
                  </a:outerShdw>
                </a:effectLst>
              </a:rPr>
              <a:t>REALITY</a:t>
            </a:r>
            <a:r>
              <a:rPr lang="en-US" dirty="0"/>
              <a:t>: to </a:t>
            </a:r>
            <a:r>
              <a:rPr lang="en-US" u="sng" dirty="0">
                <a:effectLst>
                  <a:glow rad="127000">
                    <a:srgbClr val="FF0000"/>
                  </a:glow>
                  <a:outerShdw blurRad="38100" dist="38100" dir="2700000" algn="tl">
                    <a:srgbClr val="000000">
                      <a:alpha val="43137"/>
                    </a:srgbClr>
                  </a:outerShdw>
                </a:effectLst>
              </a:rPr>
              <a:t>CALM</a:t>
            </a:r>
            <a:r>
              <a:rPr lang="en-US" dirty="0">
                <a:effectLst>
                  <a:glow rad="127000">
                    <a:srgbClr val="FF0000">
                      <a:alpha val="0"/>
                    </a:srgbClr>
                  </a:glow>
                  <a:outerShdw blurRad="38100" dist="38100" dir="2700000" algn="tl">
                    <a:srgbClr val="000000">
                      <a:alpha val="43137"/>
                    </a:srgbClr>
                  </a:outerShdw>
                </a:effectLst>
              </a:rPr>
              <a:t> Us</a:t>
            </a:r>
          </a:p>
        </p:txBody>
      </p:sp>
      <p:sp>
        <p:nvSpPr>
          <p:cNvPr id="5" name="Rectangle 4"/>
          <p:cNvSpPr/>
          <p:nvPr/>
        </p:nvSpPr>
        <p:spPr>
          <a:xfrm>
            <a:off x="772539" y="2812594"/>
            <a:ext cx="6077440"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82801" y="2197605"/>
            <a:ext cx="395113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2"/>
            <a:ext cx="6610066" cy="4525963"/>
          </a:xfrm>
        </p:spPr>
        <p:txBody>
          <a:bodyPr/>
          <a:lstStyle/>
          <a:p>
            <a:r>
              <a:rPr lang="en-US" baseline="30000" dirty="0"/>
              <a:t>7</a:t>
            </a:r>
            <a:r>
              <a:rPr lang="en-US" dirty="0"/>
              <a:t> which is really </a:t>
            </a:r>
            <a:r>
              <a:rPr lang="en-US" dirty="0">
                <a:effectLst>
                  <a:glow rad="127000">
                    <a:srgbClr val="FF0000">
                      <a:alpha val="0"/>
                    </a:srgbClr>
                  </a:glow>
                  <a:outerShdw blurRad="38100" dist="38100" dir="2700000" algn="tl">
                    <a:srgbClr val="000000">
                      <a:alpha val="43137"/>
                    </a:srgbClr>
                  </a:outerShdw>
                </a:effectLst>
              </a:rPr>
              <a:t>no gospel </a:t>
            </a:r>
            <a:r>
              <a:rPr lang="en-US" dirty="0"/>
              <a:t>at all. Evidently some people are throwing you into confusion and are trying to </a:t>
            </a:r>
            <a:r>
              <a:rPr lang="en-US" dirty="0">
                <a:effectLst>
                  <a:glow rad="127000">
                    <a:srgbClr val="FF0000">
                      <a:alpha val="0"/>
                    </a:srgbClr>
                  </a:glow>
                  <a:outerShdw blurRad="38100" dist="38100" dir="2700000" algn="tl">
                    <a:srgbClr val="000000">
                      <a:alpha val="43137"/>
                    </a:srgbClr>
                  </a:outerShdw>
                </a:effectLst>
              </a:rPr>
              <a:t>pervert the gospel</a:t>
            </a:r>
            <a:r>
              <a:rPr lang="en-US" dirty="0"/>
              <a:t> of Christ.</a:t>
            </a:r>
          </a:p>
        </p:txBody>
      </p:sp>
      <p:sp>
        <p:nvSpPr>
          <p:cNvPr id="4" name="TextBox 3"/>
          <p:cNvSpPr txBox="1"/>
          <p:nvPr/>
        </p:nvSpPr>
        <p:spPr>
          <a:xfrm>
            <a:off x="673768" y="4973052"/>
            <a:ext cx="7315200" cy="830997"/>
          </a:xfrm>
          <a:prstGeom prst="rect">
            <a:avLst/>
          </a:prstGeom>
          <a:noFill/>
        </p:spPr>
        <p:txBody>
          <a:bodyPr wrap="square" rtlCol="0">
            <a:spAutoFit/>
          </a:bodyPr>
          <a:lstStyle/>
          <a:p>
            <a:r>
              <a:rPr lang="en-US" sz="4800" b="1" dirty="0">
                <a:solidFill>
                  <a:srgbClr val="FF0000"/>
                </a:solidFill>
                <a:effectLst>
                  <a:glow rad="127000">
                    <a:schemeClr val="bg1"/>
                  </a:glow>
                </a:effectLst>
              </a:rPr>
              <a:t>They are “troubling”  you...</a:t>
            </a:r>
          </a:p>
        </p:txBody>
      </p:sp>
    </p:spTree>
    <p:extLst>
      <p:ext uri="{BB962C8B-B14F-4D97-AF65-F5344CB8AC3E}">
        <p14:creationId xmlns:p14="http://schemas.microsoft.com/office/powerpoint/2010/main" val="340892753"/>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r="5975" b="29136"/>
          <a:stretch>
            <a:fillRect/>
          </a:stretch>
        </p:blipFill>
        <p:spPr bwMode="auto">
          <a:xfrm>
            <a:off x="7406042" y="682227"/>
            <a:ext cx="4917935" cy="66827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3-Its </a:t>
            </a:r>
            <a:r>
              <a:rPr lang="en-US" u="sng" dirty="0">
                <a:effectLst>
                  <a:glow rad="127000">
                    <a:srgbClr val="FF0000"/>
                  </a:glow>
                  <a:outerShdw blurRad="38100" dist="38100" dir="2700000" algn="tl">
                    <a:srgbClr val="000000">
                      <a:alpha val="43137"/>
                    </a:srgbClr>
                  </a:outerShdw>
                </a:effectLst>
              </a:rPr>
              <a:t>REALITY</a:t>
            </a:r>
            <a:r>
              <a:rPr lang="en-US" dirty="0"/>
              <a:t>: to </a:t>
            </a:r>
            <a:r>
              <a:rPr lang="en-US" u="sng" dirty="0">
                <a:effectLst>
                  <a:glow rad="127000">
                    <a:srgbClr val="FF0000"/>
                  </a:glow>
                  <a:outerShdw blurRad="38100" dist="38100" dir="2700000" algn="tl">
                    <a:srgbClr val="000000">
                      <a:alpha val="43137"/>
                    </a:srgbClr>
                  </a:outerShdw>
                </a:effectLst>
              </a:rPr>
              <a:t>CALM</a:t>
            </a:r>
            <a:r>
              <a:rPr lang="en-US" dirty="0">
                <a:effectLst>
                  <a:glow rad="127000">
                    <a:srgbClr val="FF0000">
                      <a:alpha val="0"/>
                    </a:srgbClr>
                  </a:glow>
                  <a:outerShdw blurRad="38100" dist="38100" dir="2700000" algn="tl">
                    <a:srgbClr val="000000">
                      <a:alpha val="43137"/>
                    </a:srgbClr>
                  </a:outerShdw>
                </a:effectLst>
              </a:rPr>
              <a:t> Us</a:t>
            </a:r>
          </a:p>
        </p:txBody>
      </p:sp>
      <p:sp>
        <p:nvSpPr>
          <p:cNvPr id="5" name="Rectangle 4"/>
          <p:cNvSpPr/>
          <p:nvPr/>
        </p:nvSpPr>
        <p:spPr>
          <a:xfrm>
            <a:off x="3772412" y="1641521"/>
            <a:ext cx="2328137"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46380" y="3432847"/>
            <a:ext cx="249561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207" y="4048344"/>
            <a:ext cx="1651572"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2"/>
            <a:ext cx="6610066" cy="4525963"/>
          </a:xfrm>
        </p:spPr>
        <p:txBody>
          <a:bodyPr/>
          <a:lstStyle/>
          <a:p>
            <a:r>
              <a:rPr lang="en-US" baseline="30000" dirty="0"/>
              <a:t>7</a:t>
            </a:r>
            <a:r>
              <a:rPr lang="en-US" dirty="0"/>
              <a:t> which is really </a:t>
            </a:r>
            <a:r>
              <a:rPr lang="en-US" dirty="0">
                <a:effectLst>
                  <a:glow rad="127000">
                    <a:srgbClr val="FF0000"/>
                  </a:glow>
                  <a:outerShdw blurRad="38100" dist="38100" dir="2700000" algn="tl">
                    <a:srgbClr val="000000">
                      <a:alpha val="43137"/>
                    </a:srgbClr>
                  </a:outerShdw>
                </a:effectLst>
              </a:rPr>
              <a:t>no gospel </a:t>
            </a:r>
            <a:r>
              <a:rPr lang="en-US" dirty="0"/>
              <a:t>at all. Evidently some people are throwing you into confusion and are trying to </a:t>
            </a:r>
            <a:r>
              <a:rPr lang="en-US" dirty="0">
                <a:effectLst>
                  <a:glow rad="127000">
                    <a:srgbClr val="FF0000"/>
                  </a:glow>
                  <a:outerShdw blurRad="38100" dist="38100" dir="2700000" algn="tl">
                    <a:srgbClr val="000000">
                      <a:alpha val="43137"/>
                    </a:srgbClr>
                  </a:outerShdw>
                </a:effectLst>
              </a:rPr>
              <a:t>pervert the gospel</a:t>
            </a:r>
            <a:r>
              <a:rPr lang="en-US" dirty="0"/>
              <a:t> of Christ.</a:t>
            </a:r>
          </a:p>
        </p:txBody>
      </p:sp>
    </p:spTree>
    <p:extLst>
      <p:ext uri="{BB962C8B-B14F-4D97-AF65-F5344CB8AC3E}">
        <p14:creationId xmlns:p14="http://schemas.microsoft.com/office/powerpoint/2010/main" val="2062341394"/>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srcRect r="5975" b="29136"/>
          <a:stretch>
            <a:fillRect/>
          </a:stretch>
        </p:blipFill>
        <p:spPr bwMode="auto">
          <a:xfrm>
            <a:off x="7406042" y="682227"/>
            <a:ext cx="4917935" cy="668277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3-Its </a:t>
            </a:r>
            <a:r>
              <a:rPr lang="en-US" u="sng" dirty="0">
                <a:effectLst>
                  <a:glow rad="127000">
                    <a:srgbClr val="FF0000"/>
                  </a:glow>
                  <a:outerShdw blurRad="38100" dist="38100" dir="2700000" algn="tl">
                    <a:srgbClr val="000000">
                      <a:alpha val="43137"/>
                    </a:srgbClr>
                  </a:outerShdw>
                </a:effectLst>
              </a:rPr>
              <a:t>REALITY</a:t>
            </a:r>
            <a:r>
              <a:rPr lang="en-US" dirty="0"/>
              <a:t>: to </a:t>
            </a:r>
            <a:r>
              <a:rPr lang="en-US" u="sng" dirty="0">
                <a:effectLst>
                  <a:glow rad="127000">
                    <a:srgbClr val="FF0000"/>
                  </a:glow>
                  <a:outerShdw blurRad="38100" dist="38100" dir="2700000" algn="tl">
                    <a:srgbClr val="000000">
                      <a:alpha val="43137"/>
                    </a:srgbClr>
                  </a:outerShdw>
                </a:effectLst>
              </a:rPr>
              <a:t>CALM</a:t>
            </a:r>
            <a:r>
              <a:rPr lang="en-US" dirty="0">
                <a:effectLst>
                  <a:glow rad="127000">
                    <a:srgbClr val="FF0000">
                      <a:alpha val="0"/>
                    </a:srgbClr>
                  </a:glow>
                  <a:outerShdw blurRad="38100" dist="38100" dir="2700000" algn="tl">
                    <a:srgbClr val="000000">
                      <a:alpha val="43137"/>
                    </a:srgbClr>
                  </a:outerShdw>
                </a:effectLst>
              </a:rPr>
              <a:t> Us</a:t>
            </a:r>
            <a:endParaRPr lang="en-US" dirty="0"/>
          </a:p>
        </p:txBody>
      </p:sp>
      <p:sp>
        <p:nvSpPr>
          <p:cNvPr id="5" name="Rectangle 4"/>
          <p:cNvSpPr/>
          <p:nvPr/>
        </p:nvSpPr>
        <p:spPr>
          <a:xfrm>
            <a:off x="3772412" y="1641521"/>
            <a:ext cx="2328137"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46380" y="3432847"/>
            <a:ext cx="249561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207" y="4048344"/>
            <a:ext cx="1651572"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2"/>
            <a:ext cx="6610066" cy="4525963"/>
          </a:xfrm>
        </p:spPr>
        <p:txBody>
          <a:bodyPr/>
          <a:lstStyle/>
          <a:p>
            <a:r>
              <a:rPr lang="en-US" baseline="30000" dirty="0"/>
              <a:t>7</a:t>
            </a:r>
            <a:r>
              <a:rPr lang="en-US" dirty="0"/>
              <a:t> which is really </a:t>
            </a:r>
            <a:r>
              <a:rPr lang="en-US" dirty="0">
                <a:effectLst>
                  <a:glow rad="127000">
                    <a:srgbClr val="FF0000"/>
                  </a:glow>
                  <a:outerShdw blurRad="38100" dist="38100" dir="2700000" algn="tl">
                    <a:srgbClr val="000000">
                      <a:alpha val="43137"/>
                    </a:srgbClr>
                  </a:outerShdw>
                </a:effectLst>
              </a:rPr>
              <a:t>no gospel </a:t>
            </a:r>
            <a:r>
              <a:rPr lang="en-US" dirty="0"/>
              <a:t>at all. Evidently some people are throwing you into confusion and are trying to </a:t>
            </a:r>
            <a:r>
              <a:rPr lang="en-US" dirty="0">
                <a:effectLst>
                  <a:glow rad="127000">
                    <a:srgbClr val="FF0000"/>
                  </a:glow>
                  <a:outerShdw blurRad="38100" dist="38100" dir="2700000" algn="tl">
                    <a:srgbClr val="000000">
                      <a:alpha val="43137"/>
                    </a:srgbClr>
                  </a:outerShdw>
                </a:effectLst>
              </a:rPr>
              <a:t>pervert the gospel</a:t>
            </a:r>
            <a:r>
              <a:rPr lang="en-US" dirty="0"/>
              <a:t> of Christ.</a:t>
            </a:r>
          </a:p>
        </p:txBody>
      </p:sp>
      <p:sp>
        <p:nvSpPr>
          <p:cNvPr id="9" name="TextBox 8"/>
          <p:cNvSpPr txBox="1"/>
          <p:nvPr/>
        </p:nvSpPr>
        <p:spPr>
          <a:xfrm>
            <a:off x="1763502" y="4621092"/>
            <a:ext cx="5183207" cy="1754326"/>
          </a:xfrm>
          <a:prstGeom prst="rect">
            <a:avLst/>
          </a:prstGeom>
          <a:noFill/>
        </p:spPr>
        <p:txBody>
          <a:bodyPr wrap="square" rtlCol="0">
            <a:spAutoFit/>
          </a:bodyPr>
          <a:lstStyle/>
          <a:p>
            <a:pPr algn="ctr"/>
            <a:r>
              <a:rPr lang="en-US" sz="5400" b="1" dirty="0">
                <a:solidFill>
                  <a:srgbClr val="FF0000"/>
                </a:solidFill>
                <a:effectLst>
                  <a:glow rad="190500">
                    <a:schemeClr val="bg1"/>
                  </a:glow>
                  <a:outerShdw blurRad="38100" dist="38100" dir="2700000" algn="tl">
                    <a:srgbClr val="000000">
                      <a:alpha val="43137"/>
                    </a:srgbClr>
                  </a:outerShdw>
                </a:effectLst>
              </a:rPr>
              <a:t>Now that’s </a:t>
            </a:r>
          </a:p>
          <a:p>
            <a:pPr algn="ctr"/>
            <a:r>
              <a:rPr lang="en-US" sz="5400" b="1" dirty="0">
                <a:solidFill>
                  <a:srgbClr val="FF0000"/>
                </a:solidFill>
                <a:effectLst>
                  <a:glow rad="190500">
                    <a:schemeClr val="bg1"/>
                  </a:glow>
                  <a:outerShdw blurRad="38100" dist="38100" dir="2700000" algn="tl">
                    <a:srgbClr val="000000">
                      <a:alpha val="43137"/>
                    </a:srgbClr>
                  </a:outerShdw>
                </a:effectLst>
              </a:rPr>
              <a:t>AMAZING!</a:t>
            </a:r>
          </a:p>
        </p:txBody>
      </p:sp>
    </p:spTree>
    <p:extLst>
      <p:ext uri="{BB962C8B-B14F-4D97-AF65-F5344CB8AC3E}">
        <p14:creationId xmlns:p14="http://schemas.microsoft.com/office/powerpoint/2010/main" val="2509401426"/>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r="38327"/>
          <a:stretch>
            <a:fillRect/>
          </a:stretch>
        </p:blipFill>
        <p:spPr bwMode="auto">
          <a:xfrm>
            <a:off x="6673755" y="0"/>
            <a:ext cx="5518245" cy="6857999"/>
          </a:xfrm>
          <a:prstGeom prst="rect">
            <a:avLst/>
          </a:prstGeom>
          <a:noFill/>
          <a:ln w="9525">
            <a:noFill/>
            <a:miter lim="800000"/>
            <a:headEnd/>
            <a:tailEnd/>
          </a:ln>
          <a:effectLst/>
        </p:spPr>
      </p:pic>
      <p:sp>
        <p:nvSpPr>
          <p:cNvPr id="4" name="Rectangle 3"/>
          <p:cNvSpPr/>
          <p:nvPr/>
        </p:nvSpPr>
        <p:spPr>
          <a:xfrm>
            <a:off x="487996" y="3416856"/>
            <a:ext cx="211872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3392" y="5856886"/>
            <a:ext cx="2146978"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4-Its </a:t>
            </a:r>
            <a:r>
              <a:rPr lang="en-US" sz="6000" u="sng" dirty="0">
                <a:effectLst>
                  <a:glow rad="127000">
                    <a:srgbClr val="FF0000"/>
                  </a:glow>
                  <a:outerShdw blurRad="38100" dist="38100" dir="2700000" algn="tl">
                    <a:srgbClr val="000000">
                      <a:alpha val="43137"/>
                    </a:srgbClr>
                  </a:outerShdw>
                </a:effectLst>
              </a:rPr>
              <a:t>RESULTS</a:t>
            </a:r>
            <a:r>
              <a:rPr lang="en-US" sz="6000" dirty="0"/>
              <a:t>: </a:t>
            </a:r>
            <a:r>
              <a:rPr lang="en-US" sz="6000" u="sng" dirty="0">
                <a:effectLst>
                  <a:glow rad="127000">
                    <a:srgbClr val="FF0000"/>
                  </a:glow>
                  <a:outerShdw blurRad="38100" dist="38100" dir="2700000" algn="tl">
                    <a:srgbClr val="000000">
                      <a:alpha val="43137"/>
                    </a:srgbClr>
                  </a:outerShdw>
                </a:effectLst>
              </a:rPr>
              <a:t>Eternal</a:t>
            </a:r>
            <a:r>
              <a:rPr lang="en-US" sz="6000" dirty="0">
                <a:effectLst>
                  <a:glow rad="127000">
                    <a:srgbClr val="FF0000"/>
                  </a:glow>
                  <a:outerShdw blurRad="38100" dist="38100" dir="2700000" algn="tl">
                    <a:srgbClr val="000000">
                      <a:alpha val="43137"/>
                    </a:srgbClr>
                  </a:outerShdw>
                </a:effectLst>
              </a:rPr>
              <a:t> </a:t>
            </a:r>
            <a:r>
              <a:rPr lang="en-US" sz="6000" dirty="0">
                <a:effectLst>
                  <a:glow rad="127000">
                    <a:srgbClr val="FF0000">
                      <a:alpha val="0"/>
                    </a:srgbClr>
                  </a:glow>
                  <a:outerShdw blurRad="38100" dist="38100" dir="2700000" algn="tl">
                    <a:srgbClr val="000000">
                      <a:alpha val="43137"/>
                    </a:srgbClr>
                  </a:outerShdw>
                </a:effectLst>
              </a:rPr>
              <a:t>to us</a:t>
            </a:r>
          </a:p>
        </p:txBody>
      </p:sp>
      <p:sp>
        <p:nvSpPr>
          <p:cNvPr id="3" name="Content Placeholder 2"/>
          <p:cNvSpPr>
            <a:spLocks noGrp="1"/>
          </p:cNvSpPr>
          <p:nvPr>
            <p:ph idx="1"/>
          </p:nvPr>
        </p:nvSpPr>
        <p:spPr>
          <a:xfrm>
            <a:off x="609599" y="1600202"/>
            <a:ext cx="8247797" cy="4525963"/>
          </a:xfrm>
        </p:spPr>
        <p:txBody>
          <a:bodyPr/>
          <a:lstStyle/>
          <a:p>
            <a:pPr marL="0" indent="0"/>
            <a:r>
              <a:rPr lang="en-US" baseline="30000" dirty="0"/>
              <a:t>8</a:t>
            </a:r>
            <a:r>
              <a:rPr lang="en-US" dirty="0"/>
              <a:t> But even if we or an angel from heaven should preach a gospel other than the one we preached to you, let him be eternally condemned!   </a:t>
            </a:r>
            <a:r>
              <a:rPr lang="en-US" baseline="30000" dirty="0"/>
              <a:t>9</a:t>
            </a:r>
            <a:r>
              <a:rPr lang="en-US" dirty="0"/>
              <a:t> As we have already said, so now I say again: If anybody is preaching to you a gospel other than what you accepted, let him be </a:t>
            </a:r>
            <a:r>
              <a:rPr lang="en-US" dirty="0">
                <a:effectLst>
                  <a:glow rad="127000">
                    <a:srgbClr val="FF0000"/>
                  </a:glow>
                  <a:outerShdw blurRad="38100" dist="38100" dir="2700000" algn="tl">
                    <a:srgbClr val="000000">
                      <a:alpha val="43137"/>
                    </a:srgbClr>
                  </a:outerShdw>
                </a:effectLst>
              </a:rPr>
              <a:t>eternally </a:t>
            </a:r>
            <a:r>
              <a:rPr lang="en-US" dirty="0"/>
              <a:t>condemned!</a:t>
            </a:r>
          </a:p>
          <a:p>
            <a:r>
              <a:rPr lang="en-US" dirty="0"/>
              <a:t> </a:t>
            </a:r>
          </a:p>
        </p:txBody>
      </p:sp>
    </p:spTree>
    <p:extLst>
      <p:ext uri="{BB962C8B-B14F-4D97-AF65-F5344CB8AC3E}">
        <p14:creationId xmlns:p14="http://schemas.microsoft.com/office/powerpoint/2010/main" val="1750667217"/>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72942" y="3424877"/>
            <a:ext cx="2792615"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32837" y="5855256"/>
            <a:ext cx="2792615"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srcRect r="38327"/>
          <a:stretch>
            <a:fillRect/>
          </a:stretch>
        </p:blipFill>
        <p:spPr bwMode="auto">
          <a:xfrm>
            <a:off x="6673755" y="0"/>
            <a:ext cx="5518245" cy="6857999"/>
          </a:xfrm>
          <a:prstGeom prst="rect">
            <a:avLst/>
          </a:prstGeom>
          <a:noFill/>
          <a:ln w="9525">
            <a:noFill/>
            <a:miter lim="800000"/>
            <a:headEnd/>
            <a:tailEnd/>
          </a:ln>
          <a:effectLst/>
        </p:spPr>
      </p:pic>
      <p:sp>
        <p:nvSpPr>
          <p:cNvPr id="4" name="Rectangle 3"/>
          <p:cNvSpPr/>
          <p:nvPr/>
        </p:nvSpPr>
        <p:spPr>
          <a:xfrm>
            <a:off x="487996" y="3416856"/>
            <a:ext cx="2118726"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3392" y="5856886"/>
            <a:ext cx="2146978"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4-Its </a:t>
            </a:r>
            <a:r>
              <a:rPr lang="en-US" sz="6000" u="sng" dirty="0">
                <a:effectLst>
                  <a:glow rad="127000">
                    <a:srgbClr val="FF0000"/>
                  </a:glow>
                  <a:outerShdw blurRad="38100" dist="38100" dir="2700000" algn="tl">
                    <a:srgbClr val="000000">
                      <a:alpha val="43137"/>
                    </a:srgbClr>
                  </a:outerShdw>
                </a:effectLst>
              </a:rPr>
              <a:t>RESULTS</a:t>
            </a:r>
            <a:r>
              <a:rPr lang="en-US" sz="6000" dirty="0"/>
              <a:t>: </a:t>
            </a:r>
            <a:r>
              <a:rPr lang="en-US" sz="6000" u="sng" dirty="0">
                <a:effectLst>
                  <a:glow rad="127000">
                    <a:srgbClr val="FF0000"/>
                  </a:glow>
                  <a:outerShdw blurRad="38100" dist="38100" dir="2700000" algn="tl">
                    <a:srgbClr val="000000">
                      <a:alpha val="43137"/>
                    </a:srgbClr>
                  </a:outerShdw>
                </a:effectLst>
              </a:rPr>
              <a:t>Eternal</a:t>
            </a:r>
            <a:r>
              <a:rPr lang="en-US" sz="6000" dirty="0">
                <a:effectLst>
                  <a:glow rad="127000">
                    <a:srgbClr val="FF0000"/>
                  </a:glow>
                  <a:outerShdw blurRad="38100" dist="38100" dir="2700000" algn="tl">
                    <a:srgbClr val="000000">
                      <a:alpha val="43137"/>
                    </a:srgbClr>
                  </a:outerShdw>
                </a:effectLst>
              </a:rPr>
              <a:t> </a:t>
            </a:r>
            <a:r>
              <a:rPr lang="en-US" sz="6000" dirty="0">
                <a:effectLst>
                  <a:glow rad="127000">
                    <a:srgbClr val="FF0000">
                      <a:alpha val="0"/>
                    </a:srgbClr>
                  </a:glow>
                  <a:outerShdw blurRad="38100" dist="38100" dir="2700000" algn="tl">
                    <a:srgbClr val="000000">
                      <a:alpha val="43137"/>
                    </a:srgbClr>
                  </a:outerShdw>
                </a:effectLst>
              </a:rPr>
              <a:t>to us</a:t>
            </a:r>
          </a:p>
        </p:txBody>
      </p:sp>
      <p:sp>
        <p:nvSpPr>
          <p:cNvPr id="3" name="Content Placeholder 2"/>
          <p:cNvSpPr>
            <a:spLocks noGrp="1"/>
          </p:cNvSpPr>
          <p:nvPr>
            <p:ph idx="1"/>
          </p:nvPr>
        </p:nvSpPr>
        <p:spPr>
          <a:xfrm>
            <a:off x="609599" y="1600202"/>
            <a:ext cx="8247797" cy="4525963"/>
          </a:xfrm>
        </p:spPr>
        <p:txBody>
          <a:bodyPr/>
          <a:lstStyle/>
          <a:p>
            <a:pPr marL="0" indent="0"/>
            <a:r>
              <a:rPr lang="en-US" baseline="30000" dirty="0"/>
              <a:t>8</a:t>
            </a:r>
            <a:r>
              <a:rPr lang="en-US" dirty="0"/>
              <a:t> But even if we or an angel from heaven should preach a gospel other than the one we preached to you, let him be eternally </a:t>
            </a:r>
            <a:r>
              <a:rPr lang="en-US" dirty="0">
                <a:effectLst>
                  <a:glow rad="127000">
                    <a:srgbClr val="FF0000"/>
                  </a:glow>
                  <a:outerShdw blurRad="38100" dist="38100" dir="2700000" algn="tl">
                    <a:srgbClr val="000000">
                      <a:alpha val="43137"/>
                    </a:srgbClr>
                  </a:outerShdw>
                </a:effectLst>
              </a:rPr>
              <a:t>condemned</a:t>
            </a:r>
            <a:r>
              <a:rPr lang="en-US" dirty="0"/>
              <a:t>!   </a:t>
            </a:r>
            <a:r>
              <a:rPr lang="en-US" baseline="30000" dirty="0"/>
              <a:t>9</a:t>
            </a:r>
            <a:r>
              <a:rPr lang="en-US" dirty="0"/>
              <a:t> As we have already said, so now I say again: If anybody is preaching to you a gospel other than what you accepted, let him be </a:t>
            </a:r>
            <a:r>
              <a:rPr lang="en-US" dirty="0">
                <a:effectLst>
                  <a:glow rad="127000">
                    <a:srgbClr val="FF0000">
                      <a:alpha val="0"/>
                    </a:srgbClr>
                  </a:glow>
                  <a:outerShdw blurRad="38100" dist="38100" dir="2700000" algn="tl">
                    <a:srgbClr val="000000">
                      <a:alpha val="43137"/>
                    </a:srgbClr>
                  </a:outerShdw>
                </a:effectLst>
              </a:rPr>
              <a:t>eternally </a:t>
            </a:r>
            <a:r>
              <a:rPr lang="en-US" dirty="0">
                <a:effectLst>
                  <a:glow rad="127000">
                    <a:srgbClr val="FF0000"/>
                  </a:glow>
                  <a:outerShdw blurRad="38100" dist="38100" dir="2700000" algn="tl">
                    <a:srgbClr val="000000">
                      <a:alpha val="43137"/>
                    </a:srgbClr>
                  </a:outerShdw>
                </a:effectLst>
              </a:rPr>
              <a:t>condemned</a:t>
            </a:r>
            <a:r>
              <a:rPr lang="en-US" dirty="0"/>
              <a:t>!</a:t>
            </a:r>
          </a:p>
          <a:p>
            <a:r>
              <a:rPr lang="en-US" dirty="0"/>
              <a:t> </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72942" y="3424877"/>
            <a:ext cx="2792615"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32837" y="5855256"/>
            <a:ext cx="2792615"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r="38327"/>
          <a:stretch>
            <a:fillRect/>
          </a:stretch>
        </p:blipFill>
        <p:spPr bwMode="auto">
          <a:xfrm>
            <a:off x="6673755" y="0"/>
            <a:ext cx="5518245" cy="6857999"/>
          </a:xfrm>
          <a:prstGeom prst="rect">
            <a:avLst/>
          </a:prstGeom>
          <a:noFill/>
          <a:ln w="9525">
            <a:noFill/>
            <a:miter lim="800000"/>
            <a:headEnd/>
            <a:tailEnd/>
          </a:ln>
          <a:effectLst/>
        </p:spPr>
      </p:pic>
      <p:sp>
        <p:nvSpPr>
          <p:cNvPr id="9" name="Rectangle 8"/>
          <p:cNvSpPr/>
          <p:nvPr/>
        </p:nvSpPr>
        <p:spPr>
          <a:xfrm>
            <a:off x="473555" y="4661766"/>
            <a:ext cx="2174111"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32783" y="1590331"/>
            <a:ext cx="327248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7997" y="3430505"/>
            <a:ext cx="210507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6097" y="5856885"/>
            <a:ext cx="214697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4-Its </a:t>
            </a:r>
            <a:r>
              <a:rPr lang="en-US" sz="6000" dirty="0">
                <a:effectLst>
                  <a:glow rad="127000">
                    <a:srgbClr val="FF0000">
                      <a:alpha val="0"/>
                    </a:srgbClr>
                  </a:glow>
                  <a:outerShdw blurRad="38100" dist="38100" dir="2700000" algn="tl">
                    <a:srgbClr val="000000">
                      <a:alpha val="43137"/>
                    </a:srgbClr>
                  </a:outerShdw>
                </a:effectLst>
              </a:rPr>
              <a:t>RESULTS</a:t>
            </a:r>
            <a:r>
              <a:rPr lang="en-US" sz="6000" dirty="0"/>
              <a:t>: </a:t>
            </a:r>
            <a:r>
              <a:rPr lang="en-US" sz="6000" dirty="0">
                <a:effectLst>
                  <a:glow rad="127000">
                    <a:srgbClr val="FF0000">
                      <a:alpha val="0"/>
                    </a:srgbClr>
                  </a:glow>
                  <a:outerShdw blurRad="38100" dist="38100" dir="2700000" algn="tl">
                    <a:srgbClr val="000000">
                      <a:alpha val="43137"/>
                    </a:srgbClr>
                  </a:outerShdw>
                </a:effectLst>
              </a:rPr>
              <a:t>Eternal to us</a:t>
            </a:r>
            <a:endParaRPr lang="en-US" sz="6000" dirty="0"/>
          </a:p>
        </p:txBody>
      </p:sp>
      <p:sp>
        <p:nvSpPr>
          <p:cNvPr id="3" name="Content Placeholder 2"/>
          <p:cNvSpPr>
            <a:spLocks noGrp="1"/>
          </p:cNvSpPr>
          <p:nvPr>
            <p:ph idx="1"/>
          </p:nvPr>
        </p:nvSpPr>
        <p:spPr>
          <a:xfrm>
            <a:off x="609600" y="1600202"/>
            <a:ext cx="8275093" cy="5257798"/>
          </a:xfrm>
        </p:spPr>
        <p:txBody>
          <a:bodyPr/>
          <a:lstStyle/>
          <a:p>
            <a:pPr marL="0" indent="0"/>
            <a:r>
              <a:rPr lang="en-US" baseline="30000" dirty="0"/>
              <a:t>8</a:t>
            </a:r>
            <a:r>
              <a:rPr lang="en-US" dirty="0"/>
              <a:t> But even if </a:t>
            </a:r>
            <a:r>
              <a:rPr lang="en-US" dirty="0">
                <a:effectLst>
                  <a:glow rad="127000">
                    <a:srgbClr val="FF0000"/>
                  </a:glow>
                  <a:outerShdw blurRad="38100" dist="38100" dir="2700000" algn="tl">
                    <a:srgbClr val="000000">
                      <a:alpha val="43137"/>
                    </a:srgbClr>
                  </a:outerShdw>
                </a:effectLst>
              </a:rPr>
              <a:t>we or an angel </a:t>
            </a:r>
            <a:r>
              <a:rPr lang="en-US" dirty="0"/>
              <a:t>from heaven should preach a gospel other than the one we preached to you, let him be </a:t>
            </a:r>
            <a:r>
              <a:rPr lang="en-US" dirty="0">
                <a:effectLst>
                  <a:glow rad="127000">
                    <a:schemeClr val="tx2">
                      <a:lumMod val="50000"/>
                    </a:schemeClr>
                  </a:glow>
                  <a:outerShdw blurRad="38100" dist="38100" dir="2700000" algn="tl">
                    <a:srgbClr val="000000">
                      <a:alpha val="43137"/>
                    </a:srgbClr>
                  </a:outerShdw>
                </a:effectLst>
              </a:rPr>
              <a:t>eternally</a:t>
            </a:r>
            <a:r>
              <a:rPr lang="en-US" dirty="0"/>
              <a:t> condemned!   </a:t>
            </a:r>
            <a:r>
              <a:rPr lang="en-US" baseline="30000" dirty="0"/>
              <a:t>9</a:t>
            </a:r>
            <a:r>
              <a:rPr lang="en-US" dirty="0"/>
              <a:t> As we have already said, so now I say again: If </a:t>
            </a:r>
            <a:r>
              <a:rPr lang="en-US" dirty="0">
                <a:effectLst>
                  <a:glow rad="127000">
                    <a:srgbClr val="FF0000"/>
                  </a:glow>
                  <a:outerShdw blurRad="38100" dist="38100" dir="2700000" algn="tl">
                    <a:srgbClr val="000000">
                      <a:alpha val="43137"/>
                    </a:srgbClr>
                  </a:outerShdw>
                </a:effectLst>
              </a:rPr>
              <a:t>anybody</a:t>
            </a:r>
            <a:r>
              <a:rPr lang="en-US" dirty="0"/>
              <a:t> is preaching to you a gospel other than what you accepted, let him be </a:t>
            </a:r>
            <a:r>
              <a:rPr lang="en-US" dirty="0">
                <a:effectLst>
                  <a:glow rad="127000">
                    <a:schemeClr val="tx2">
                      <a:lumMod val="50000"/>
                    </a:schemeClr>
                  </a:glow>
                  <a:outerShdw blurRad="38100" dist="38100" dir="2700000" algn="tl">
                    <a:srgbClr val="000000">
                      <a:alpha val="43137"/>
                    </a:srgbClr>
                  </a:outerShdw>
                </a:effectLst>
              </a:rPr>
              <a:t>eternally</a:t>
            </a:r>
            <a:r>
              <a:rPr lang="en-US" dirty="0"/>
              <a:t> condemned!</a:t>
            </a:r>
          </a:p>
          <a:p>
            <a:r>
              <a:rPr lang="en-US" dirty="0"/>
              <a:t> </a:t>
            </a: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72942" y="3424877"/>
            <a:ext cx="2792615"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32837" y="5855256"/>
            <a:ext cx="2792615" cy="836909"/>
          </a:xfrm>
          <a:prstGeom prst="rect">
            <a:avLst/>
          </a:prstGeom>
          <a:solidFill>
            <a:srgbClr val="00206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r="38327"/>
          <a:stretch>
            <a:fillRect/>
          </a:stretch>
        </p:blipFill>
        <p:spPr bwMode="auto">
          <a:xfrm>
            <a:off x="6673755" y="0"/>
            <a:ext cx="5518245" cy="6857999"/>
          </a:xfrm>
          <a:prstGeom prst="rect">
            <a:avLst/>
          </a:prstGeom>
          <a:noFill/>
          <a:ln w="9525">
            <a:noFill/>
            <a:miter lim="800000"/>
            <a:headEnd/>
            <a:tailEnd/>
          </a:ln>
          <a:effectLst/>
        </p:spPr>
      </p:pic>
      <p:sp>
        <p:nvSpPr>
          <p:cNvPr id="9" name="Rectangle 8"/>
          <p:cNvSpPr/>
          <p:nvPr/>
        </p:nvSpPr>
        <p:spPr>
          <a:xfrm>
            <a:off x="473555" y="4661766"/>
            <a:ext cx="2174111"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32783" y="1590331"/>
            <a:ext cx="327248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7997" y="3430505"/>
            <a:ext cx="210507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6097" y="5856885"/>
            <a:ext cx="2146978"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4-Its </a:t>
            </a:r>
            <a:r>
              <a:rPr lang="en-US" sz="6000" dirty="0">
                <a:effectLst>
                  <a:glow rad="127000">
                    <a:srgbClr val="FF0000">
                      <a:alpha val="0"/>
                    </a:srgbClr>
                  </a:glow>
                  <a:outerShdw blurRad="38100" dist="38100" dir="2700000" algn="tl">
                    <a:srgbClr val="000000">
                      <a:alpha val="43137"/>
                    </a:srgbClr>
                  </a:outerShdw>
                </a:effectLst>
              </a:rPr>
              <a:t>RESULTS</a:t>
            </a:r>
            <a:r>
              <a:rPr lang="en-US" sz="6000" dirty="0"/>
              <a:t>: </a:t>
            </a:r>
            <a:r>
              <a:rPr lang="en-US" sz="6000" dirty="0">
                <a:effectLst>
                  <a:glow rad="127000">
                    <a:srgbClr val="FF0000">
                      <a:alpha val="0"/>
                    </a:srgbClr>
                  </a:glow>
                  <a:outerShdw blurRad="38100" dist="38100" dir="2700000" algn="tl">
                    <a:srgbClr val="000000">
                      <a:alpha val="43137"/>
                    </a:srgbClr>
                  </a:outerShdw>
                </a:effectLst>
              </a:rPr>
              <a:t>Eternal to us</a:t>
            </a:r>
            <a:endParaRPr lang="en-US" sz="6000" dirty="0"/>
          </a:p>
        </p:txBody>
      </p:sp>
      <p:sp>
        <p:nvSpPr>
          <p:cNvPr id="3" name="Content Placeholder 2"/>
          <p:cNvSpPr>
            <a:spLocks noGrp="1"/>
          </p:cNvSpPr>
          <p:nvPr>
            <p:ph idx="1"/>
          </p:nvPr>
        </p:nvSpPr>
        <p:spPr>
          <a:xfrm>
            <a:off x="609600" y="1600202"/>
            <a:ext cx="8275093" cy="5257798"/>
          </a:xfrm>
        </p:spPr>
        <p:txBody>
          <a:bodyPr/>
          <a:lstStyle/>
          <a:p>
            <a:pPr marL="0" indent="0"/>
            <a:r>
              <a:rPr lang="en-US" baseline="30000" dirty="0"/>
              <a:t>8</a:t>
            </a:r>
            <a:r>
              <a:rPr lang="en-US" dirty="0"/>
              <a:t> But even if </a:t>
            </a:r>
            <a:r>
              <a:rPr lang="en-US" dirty="0">
                <a:effectLst>
                  <a:glow rad="127000">
                    <a:srgbClr val="FF0000"/>
                  </a:glow>
                  <a:outerShdw blurRad="38100" dist="38100" dir="2700000" algn="tl">
                    <a:srgbClr val="000000">
                      <a:alpha val="43137"/>
                    </a:srgbClr>
                  </a:outerShdw>
                </a:effectLst>
              </a:rPr>
              <a:t>we or an angel </a:t>
            </a:r>
            <a:r>
              <a:rPr lang="en-US" dirty="0"/>
              <a:t>from heaven should preach a gospel other than the one we preached to you, let him be </a:t>
            </a:r>
            <a:r>
              <a:rPr lang="en-US" dirty="0">
                <a:effectLst>
                  <a:glow rad="127000">
                    <a:schemeClr val="tx2">
                      <a:lumMod val="50000"/>
                    </a:schemeClr>
                  </a:glow>
                  <a:outerShdw blurRad="38100" dist="38100" dir="2700000" algn="tl">
                    <a:srgbClr val="000000">
                      <a:alpha val="43137"/>
                    </a:srgbClr>
                  </a:outerShdw>
                </a:effectLst>
              </a:rPr>
              <a:t>eternally</a:t>
            </a:r>
            <a:r>
              <a:rPr lang="en-US" dirty="0"/>
              <a:t> condemned!   </a:t>
            </a:r>
            <a:r>
              <a:rPr lang="en-US" baseline="30000" dirty="0"/>
              <a:t>9</a:t>
            </a:r>
            <a:r>
              <a:rPr lang="en-US" dirty="0"/>
              <a:t> As we have already said, so now I say again: If </a:t>
            </a:r>
            <a:r>
              <a:rPr lang="en-US" dirty="0">
                <a:effectLst>
                  <a:glow rad="127000">
                    <a:srgbClr val="FF0000"/>
                  </a:glow>
                  <a:outerShdw blurRad="38100" dist="38100" dir="2700000" algn="tl">
                    <a:srgbClr val="000000">
                      <a:alpha val="43137"/>
                    </a:srgbClr>
                  </a:outerShdw>
                </a:effectLst>
              </a:rPr>
              <a:t>anybody</a:t>
            </a:r>
            <a:r>
              <a:rPr lang="en-US" dirty="0"/>
              <a:t> is preaching to you a gospel other than what you accepted, let him be </a:t>
            </a:r>
            <a:r>
              <a:rPr lang="en-US" dirty="0">
                <a:effectLst>
                  <a:glow rad="127000">
                    <a:schemeClr val="tx2">
                      <a:lumMod val="50000"/>
                    </a:schemeClr>
                  </a:glow>
                  <a:outerShdw blurRad="38100" dist="38100" dir="2700000" algn="tl">
                    <a:srgbClr val="000000">
                      <a:alpha val="43137"/>
                    </a:srgbClr>
                  </a:outerShdw>
                </a:effectLst>
              </a:rPr>
              <a:t>eternally</a:t>
            </a:r>
            <a:r>
              <a:rPr lang="en-US" dirty="0"/>
              <a:t> condemned!</a:t>
            </a:r>
          </a:p>
          <a:p>
            <a:r>
              <a:rPr lang="en-US" dirty="0"/>
              <a:t> </a:t>
            </a:r>
          </a:p>
        </p:txBody>
      </p:sp>
      <p:sp>
        <p:nvSpPr>
          <p:cNvPr id="10" name="TextBox 9"/>
          <p:cNvSpPr txBox="1"/>
          <p:nvPr/>
        </p:nvSpPr>
        <p:spPr>
          <a:xfrm>
            <a:off x="8720920" y="1711322"/>
            <a:ext cx="3354041" cy="2585323"/>
          </a:xfrm>
          <a:prstGeom prst="rect">
            <a:avLst/>
          </a:prstGeom>
          <a:noFill/>
        </p:spPr>
        <p:txBody>
          <a:bodyPr wrap="square" rtlCol="0">
            <a:spAutoFit/>
          </a:bodyPr>
          <a:lstStyle/>
          <a:p>
            <a:pPr algn="ctr"/>
            <a:r>
              <a:rPr lang="en-US" sz="5400" b="1" dirty="0">
                <a:solidFill>
                  <a:srgbClr val="FF0000"/>
                </a:solidFill>
                <a:effectLst>
                  <a:glow rad="190500">
                    <a:schemeClr val="bg1"/>
                  </a:glow>
                  <a:outerShdw blurRad="38100" dist="38100" dir="2700000" algn="tl">
                    <a:srgbClr val="000000">
                      <a:alpha val="43137"/>
                    </a:srgbClr>
                  </a:outerShdw>
                </a:effectLst>
              </a:rPr>
              <a:t>Now</a:t>
            </a:r>
            <a:br>
              <a:rPr lang="en-US" sz="5400" b="1" dirty="0">
                <a:solidFill>
                  <a:srgbClr val="FF0000"/>
                </a:solidFill>
                <a:effectLst>
                  <a:glow rad="190500">
                    <a:schemeClr val="bg1"/>
                  </a:glow>
                  <a:outerShdw blurRad="38100" dist="38100" dir="2700000" algn="tl">
                    <a:srgbClr val="000000">
                      <a:alpha val="43137"/>
                    </a:srgbClr>
                  </a:outerShdw>
                </a:effectLst>
              </a:rPr>
            </a:br>
            <a:r>
              <a:rPr lang="en-US" sz="5400" b="1" dirty="0">
                <a:solidFill>
                  <a:srgbClr val="FF0000"/>
                </a:solidFill>
                <a:effectLst>
                  <a:glow rad="190500">
                    <a:schemeClr val="bg1"/>
                  </a:glow>
                  <a:outerShdw blurRad="38100" dist="38100" dir="2700000" algn="tl">
                    <a:srgbClr val="000000">
                      <a:alpha val="43137"/>
                    </a:srgbClr>
                  </a:outerShdw>
                </a:effectLst>
              </a:rPr>
              <a:t> that’s </a:t>
            </a:r>
          </a:p>
          <a:p>
            <a:pPr algn="ctr"/>
            <a:r>
              <a:rPr lang="en-US" sz="5400" b="1" dirty="0">
                <a:solidFill>
                  <a:srgbClr val="FF0000"/>
                </a:solidFill>
                <a:effectLst>
                  <a:glow rad="190500">
                    <a:schemeClr val="bg1"/>
                  </a:glow>
                  <a:outerShdw blurRad="38100" dist="38100" dir="2700000" algn="tl">
                    <a:srgbClr val="000000">
                      <a:alpha val="43137"/>
                    </a:srgbClr>
                  </a:outerShdw>
                </a:effectLst>
              </a:rPr>
              <a:t>AMAZING!</a:t>
            </a:r>
          </a:p>
        </p:txBody>
      </p:sp>
    </p:spTree>
    <p:extLst>
      <p:ext uri="{BB962C8B-B14F-4D97-AF65-F5344CB8AC3E}">
        <p14:creationId xmlns:p14="http://schemas.microsoft.com/office/powerpoint/2010/main" val="2515407970"/>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5-Its </a:t>
            </a:r>
            <a:r>
              <a:rPr lang="en-US" u="sng" dirty="0">
                <a:effectLst>
                  <a:glow rad="127000">
                    <a:srgbClr val="FF0000"/>
                  </a:glow>
                  <a:outerShdw blurRad="38100" dist="38100" dir="2700000" algn="tl">
                    <a:srgbClr val="000000">
                      <a:alpha val="43137"/>
                    </a:srgbClr>
                  </a:outerShdw>
                </a:effectLst>
              </a:rPr>
              <a:t>APPROVAL</a:t>
            </a:r>
            <a:r>
              <a:rPr lang="en-US" dirty="0"/>
              <a:t>: to </a:t>
            </a:r>
            <a:r>
              <a:rPr lang="en-US" u="sng" dirty="0">
                <a:effectLst>
                  <a:glow rad="127000">
                    <a:srgbClr val="FF0000"/>
                  </a:glow>
                  <a:outerShdw blurRad="38100" dist="38100" dir="2700000" algn="tl">
                    <a:srgbClr val="000000">
                      <a:alpha val="43137"/>
                    </a:srgbClr>
                  </a:outerShdw>
                </a:effectLst>
              </a:rPr>
              <a:t>Please</a:t>
            </a:r>
            <a:r>
              <a:rPr lang="en-US" dirty="0"/>
              <a:t> God</a:t>
            </a:r>
          </a:p>
        </p:txBody>
      </p:sp>
      <p:pic>
        <p:nvPicPr>
          <p:cNvPr id="8197" name="Picture 5"/>
          <p:cNvPicPr>
            <a:picLocks noChangeAspect="1" noChangeArrowheads="1"/>
          </p:cNvPicPr>
          <p:nvPr/>
        </p:nvPicPr>
        <p:blipFill>
          <a:blip r:embed="rId3" cstate="print"/>
          <a:srcRect/>
          <a:stretch>
            <a:fillRect/>
          </a:stretch>
        </p:blipFill>
        <p:spPr bwMode="auto">
          <a:xfrm>
            <a:off x="5868590" y="2954583"/>
            <a:ext cx="4954086" cy="4119382"/>
          </a:xfrm>
          <a:prstGeom prst="rect">
            <a:avLst/>
          </a:prstGeom>
          <a:noFill/>
          <a:ln w="9525">
            <a:noFill/>
            <a:miter lim="800000"/>
            <a:headEnd/>
            <a:tailEnd/>
          </a:ln>
          <a:effectLst/>
        </p:spPr>
      </p:pic>
      <p:sp>
        <p:nvSpPr>
          <p:cNvPr id="8" name="Rectangle 7"/>
          <p:cNvSpPr/>
          <p:nvPr/>
        </p:nvSpPr>
        <p:spPr>
          <a:xfrm>
            <a:off x="6223502" y="1605566"/>
            <a:ext cx="2688486"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1272" y="2201359"/>
            <a:ext cx="1296573"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a:t>10</a:t>
            </a:r>
            <a:r>
              <a:rPr lang="en-US" dirty="0"/>
              <a:t> Am I now trying to win the </a:t>
            </a:r>
            <a:r>
              <a:rPr lang="en-US" dirty="0">
                <a:effectLst>
                  <a:glow rad="127000">
                    <a:srgbClr val="FF0000"/>
                  </a:glow>
                  <a:outerShdw blurRad="38100" dist="38100" dir="2700000" algn="tl">
                    <a:srgbClr val="000000">
                      <a:alpha val="43137"/>
                    </a:srgbClr>
                  </a:outerShdw>
                </a:effectLst>
              </a:rPr>
              <a:t>approval of </a:t>
            </a:r>
            <a:r>
              <a:rPr lang="en-US" dirty="0"/>
              <a:t>men, or of </a:t>
            </a:r>
            <a:r>
              <a:rPr lang="en-US" dirty="0">
                <a:effectLst>
                  <a:glow rad="127000">
                    <a:srgbClr val="FF0000"/>
                  </a:glow>
                  <a:outerShdw blurRad="38100" dist="38100" dir="2700000" algn="tl">
                    <a:srgbClr val="000000">
                      <a:alpha val="43137"/>
                    </a:srgbClr>
                  </a:outerShdw>
                </a:effectLst>
              </a:rPr>
              <a:t>God</a:t>
            </a:r>
            <a:r>
              <a:rPr lang="en-US" dirty="0"/>
              <a:t>? Or am I trying to please men? If I were still trying to please men, </a:t>
            </a:r>
            <a:br>
              <a:rPr lang="en-US" dirty="0"/>
            </a:br>
            <a:r>
              <a:rPr lang="en-US" dirty="0"/>
              <a:t>I would not be a </a:t>
            </a:r>
            <a:br>
              <a:rPr lang="en-US" dirty="0"/>
            </a:br>
            <a:r>
              <a:rPr lang="en-US" dirty="0"/>
              <a:t>servant of Christ. </a:t>
            </a: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4920" y="2201359"/>
            <a:ext cx="1296573"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96084" y="1550975"/>
            <a:ext cx="2674961"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10087" y="2210563"/>
            <a:ext cx="1618510"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02191" y="2828416"/>
            <a:ext cx="1710501"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5-Its APPROVAL: to Please God</a:t>
            </a:r>
          </a:p>
        </p:txBody>
      </p:sp>
      <p:sp>
        <p:nvSpPr>
          <p:cNvPr id="3" name="Content Placeholder 2"/>
          <p:cNvSpPr>
            <a:spLocks noGrp="1"/>
          </p:cNvSpPr>
          <p:nvPr>
            <p:ph idx="1"/>
          </p:nvPr>
        </p:nvSpPr>
        <p:spPr/>
        <p:txBody>
          <a:bodyPr/>
          <a:lstStyle/>
          <a:p>
            <a:r>
              <a:rPr lang="en-US" baseline="30000" dirty="0"/>
              <a:t>10</a:t>
            </a:r>
            <a:r>
              <a:rPr lang="en-US" dirty="0"/>
              <a:t> Am I now trying to win the </a:t>
            </a:r>
            <a:r>
              <a:rPr lang="en-US" dirty="0">
                <a:effectLst>
                  <a:glow rad="127000">
                    <a:schemeClr val="tx2">
                      <a:lumMod val="50000"/>
                    </a:schemeClr>
                  </a:glow>
                  <a:outerShdw blurRad="38100" dist="38100" dir="2700000" algn="tl">
                    <a:srgbClr val="000000">
                      <a:alpha val="43137"/>
                    </a:srgbClr>
                  </a:outerShdw>
                </a:effectLst>
              </a:rPr>
              <a:t>approval of </a:t>
            </a:r>
            <a:r>
              <a:rPr lang="en-US" dirty="0"/>
              <a:t>men, or of </a:t>
            </a:r>
            <a:r>
              <a:rPr lang="en-US" dirty="0">
                <a:effectLst>
                  <a:glow rad="127000">
                    <a:schemeClr val="tx2">
                      <a:lumMod val="50000"/>
                    </a:schemeClr>
                  </a:glow>
                  <a:outerShdw blurRad="38100" dist="38100" dir="2700000" algn="tl">
                    <a:srgbClr val="000000">
                      <a:alpha val="43137"/>
                    </a:srgbClr>
                  </a:outerShdw>
                </a:effectLst>
              </a:rPr>
              <a:t>God</a:t>
            </a:r>
            <a:r>
              <a:rPr lang="en-US" dirty="0"/>
              <a:t>? Or am I trying to </a:t>
            </a:r>
            <a:r>
              <a:rPr lang="en-US" dirty="0">
                <a:effectLst>
                  <a:glow rad="127000">
                    <a:srgbClr val="FF0000"/>
                  </a:glow>
                  <a:outerShdw blurRad="38100" dist="38100" dir="2700000" algn="tl">
                    <a:srgbClr val="000000">
                      <a:alpha val="43137"/>
                    </a:srgbClr>
                  </a:outerShdw>
                </a:effectLst>
              </a:rPr>
              <a:t>please </a:t>
            </a:r>
            <a:r>
              <a:rPr lang="en-US" dirty="0"/>
              <a:t>men? If I were still trying to </a:t>
            </a:r>
            <a:r>
              <a:rPr lang="en-US" dirty="0">
                <a:effectLst>
                  <a:glow rad="127000">
                    <a:srgbClr val="FF0000"/>
                  </a:glow>
                  <a:outerShdw blurRad="38100" dist="38100" dir="2700000" algn="tl">
                    <a:srgbClr val="000000">
                      <a:alpha val="43137"/>
                    </a:srgbClr>
                  </a:outerShdw>
                </a:effectLst>
              </a:rPr>
              <a:t>please </a:t>
            </a:r>
            <a:r>
              <a:rPr lang="en-US" dirty="0"/>
              <a:t>men, </a:t>
            </a:r>
            <a:br>
              <a:rPr lang="en-US" dirty="0"/>
            </a:br>
            <a:r>
              <a:rPr lang="en-US" dirty="0"/>
              <a:t>I would not be a </a:t>
            </a:r>
            <a:br>
              <a:rPr lang="en-US" dirty="0"/>
            </a:br>
            <a:r>
              <a:rPr lang="en-US" dirty="0"/>
              <a:t>servant of Christ. </a:t>
            </a:r>
          </a:p>
        </p:txBody>
      </p:sp>
      <p:pic>
        <p:nvPicPr>
          <p:cNvPr id="13" name="Picture 5"/>
          <p:cNvPicPr>
            <a:picLocks noChangeAspect="1" noChangeArrowheads="1"/>
          </p:cNvPicPr>
          <p:nvPr/>
        </p:nvPicPr>
        <p:blipFill>
          <a:blip r:embed="rId3" cstate="print"/>
          <a:srcRect/>
          <a:stretch>
            <a:fillRect/>
          </a:stretch>
        </p:blipFill>
        <p:spPr bwMode="auto">
          <a:xfrm>
            <a:off x="5868590" y="2954583"/>
            <a:ext cx="4954086" cy="4119382"/>
          </a:xfrm>
          <a:prstGeom prst="rect">
            <a:avLst/>
          </a:prstGeom>
          <a:noFill/>
          <a:ln w="9525">
            <a:noFill/>
            <a:miter lim="800000"/>
            <a:headEnd/>
            <a:tailEnd/>
          </a:ln>
          <a:effectLst/>
        </p:spPr>
      </p:pic>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“Grace,” what is it? </a:t>
            </a:r>
          </a:p>
        </p:txBody>
      </p:sp>
      <p:sp>
        <p:nvSpPr>
          <p:cNvPr id="5" name="Content Placeholder 4"/>
          <p:cNvSpPr>
            <a:spLocks noGrp="1"/>
          </p:cNvSpPr>
          <p:nvPr>
            <p:ph sz="half" idx="1"/>
          </p:nvPr>
        </p:nvSpPr>
        <p:spPr>
          <a:xfrm>
            <a:off x="609599" y="1600202"/>
            <a:ext cx="11582401" cy="4525963"/>
          </a:xfrm>
        </p:spPr>
        <p:txBody>
          <a:bodyPr>
            <a:normAutofit/>
          </a:bodyPr>
          <a:lstStyle/>
          <a:p>
            <a:r>
              <a:rPr lang="en-US" sz="4000" dirty="0"/>
              <a:t>Undeserved favor!  A gift!</a:t>
            </a:r>
          </a:p>
          <a:p>
            <a:endParaRPr lang="en-US" sz="4000" dirty="0"/>
          </a:p>
          <a:p>
            <a:endParaRPr lang="en-US" sz="4000" dirty="0"/>
          </a:p>
          <a:p>
            <a:endParaRPr lang="en-US" sz="4000" dirty="0"/>
          </a:p>
          <a:p>
            <a:endParaRPr lang="en-US" sz="4000" dirty="0"/>
          </a:p>
          <a:p>
            <a:r>
              <a:rPr lang="en-US" sz="4000" dirty="0"/>
              <a:t>						</a:t>
            </a:r>
            <a:r>
              <a:rPr lang="en-US" sz="4000" dirty="0">
                <a:solidFill>
                  <a:srgbClr val="FF0000"/>
                </a:solidFill>
                <a:effectLst>
                  <a:glow rad="127000">
                    <a:schemeClr val="bg1"/>
                  </a:glow>
                  <a:outerShdw blurRad="38100" dist="38100" dir="2700000" algn="tl">
                    <a:srgbClr val="000000">
                      <a:alpha val="43137"/>
                    </a:srgbClr>
                  </a:outerShdw>
                </a:effectLst>
              </a:rPr>
              <a:t>G</a:t>
            </a:r>
            <a:r>
              <a:rPr lang="en-US" sz="4000" dirty="0"/>
              <a:t>od’s </a:t>
            </a:r>
            <a:r>
              <a:rPr lang="en-US" sz="4000" dirty="0">
                <a:solidFill>
                  <a:srgbClr val="FF0000"/>
                </a:solidFill>
                <a:effectLst>
                  <a:glow rad="127000">
                    <a:schemeClr val="bg1"/>
                  </a:glow>
                  <a:outerShdw blurRad="38100" dist="38100" dir="2700000" algn="tl">
                    <a:srgbClr val="000000">
                      <a:alpha val="43137"/>
                    </a:srgbClr>
                  </a:outerShdw>
                </a:effectLst>
              </a:rPr>
              <a:t>R</a:t>
            </a:r>
            <a:r>
              <a:rPr lang="en-US" sz="4000" dirty="0"/>
              <a:t>iches </a:t>
            </a:r>
            <a:r>
              <a:rPr lang="en-US" sz="4000" dirty="0">
                <a:solidFill>
                  <a:srgbClr val="FF0000"/>
                </a:solidFill>
                <a:effectLst>
                  <a:glow rad="127000">
                    <a:schemeClr val="bg1"/>
                  </a:glow>
                  <a:outerShdw blurRad="38100" dist="38100" dir="2700000" algn="tl">
                    <a:srgbClr val="000000">
                      <a:alpha val="43137"/>
                    </a:srgbClr>
                  </a:outerShdw>
                </a:effectLst>
              </a:rPr>
              <a:t>A</a:t>
            </a:r>
            <a:r>
              <a:rPr lang="en-US" sz="4000" dirty="0"/>
              <a:t>t </a:t>
            </a:r>
            <a:r>
              <a:rPr lang="en-US" sz="4000" dirty="0">
                <a:solidFill>
                  <a:srgbClr val="FF0000"/>
                </a:solidFill>
                <a:effectLst>
                  <a:glow rad="127000">
                    <a:schemeClr val="bg1"/>
                  </a:glow>
                  <a:outerShdw blurRad="38100" dist="38100" dir="2700000" algn="tl">
                    <a:srgbClr val="000000">
                      <a:alpha val="43137"/>
                    </a:srgbClr>
                  </a:outerShdw>
                </a:effectLst>
              </a:rPr>
              <a:t>C</a:t>
            </a:r>
            <a:r>
              <a:rPr lang="en-US" sz="4000" dirty="0"/>
              <a:t>hrist’s </a:t>
            </a:r>
            <a:r>
              <a:rPr lang="en-US" sz="4000" dirty="0">
                <a:solidFill>
                  <a:srgbClr val="FF0000"/>
                </a:solidFill>
                <a:effectLst>
                  <a:glow rad="127000">
                    <a:schemeClr val="bg1"/>
                  </a:glow>
                  <a:outerShdw blurRad="38100" dist="38100" dir="2700000" algn="tl">
                    <a:srgbClr val="000000">
                      <a:alpha val="43137"/>
                    </a:srgbClr>
                  </a:outerShdw>
                </a:effectLst>
              </a:rPr>
              <a:t>E</a:t>
            </a:r>
            <a:r>
              <a:rPr lang="en-US" sz="4000" dirty="0"/>
              <a:t>xpense</a:t>
            </a:r>
          </a:p>
        </p:txBody>
      </p:sp>
    </p:spTree>
    <p:extLst>
      <p:ext uri="{BB962C8B-B14F-4D97-AF65-F5344CB8AC3E}">
        <p14:creationId xmlns:p14="http://schemas.microsoft.com/office/powerpoint/2010/main" val="232385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4920" y="2201359"/>
            <a:ext cx="1296573"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96084" y="1550975"/>
            <a:ext cx="2674961" cy="836909"/>
          </a:xfrm>
          <a:prstGeom prst="rect">
            <a:avLst/>
          </a:prstGeom>
          <a:solidFill>
            <a:schemeClr val="tx2">
              <a:lumMod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10087" y="2210563"/>
            <a:ext cx="1618510"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02191" y="2828416"/>
            <a:ext cx="1710501" cy="836909"/>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5-Its APPROVAL: to Please God</a:t>
            </a:r>
          </a:p>
        </p:txBody>
      </p:sp>
      <p:sp>
        <p:nvSpPr>
          <p:cNvPr id="3" name="Content Placeholder 2"/>
          <p:cNvSpPr>
            <a:spLocks noGrp="1"/>
          </p:cNvSpPr>
          <p:nvPr>
            <p:ph idx="1"/>
          </p:nvPr>
        </p:nvSpPr>
        <p:spPr/>
        <p:txBody>
          <a:bodyPr/>
          <a:lstStyle/>
          <a:p>
            <a:r>
              <a:rPr lang="en-US" baseline="30000" dirty="0"/>
              <a:t>10</a:t>
            </a:r>
            <a:r>
              <a:rPr lang="en-US" dirty="0"/>
              <a:t> Am I now trying to win the </a:t>
            </a:r>
            <a:r>
              <a:rPr lang="en-US" dirty="0">
                <a:effectLst>
                  <a:glow rad="127000">
                    <a:schemeClr val="tx2">
                      <a:lumMod val="50000"/>
                    </a:schemeClr>
                  </a:glow>
                  <a:outerShdw blurRad="38100" dist="38100" dir="2700000" algn="tl">
                    <a:srgbClr val="000000">
                      <a:alpha val="43137"/>
                    </a:srgbClr>
                  </a:outerShdw>
                </a:effectLst>
              </a:rPr>
              <a:t>approval of </a:t>
            </a:r>
            <a:r>
              <a:rPr lang="en-US" dirty="0"/>
              <a:t>men, or of </a:t>
            </a:r>
            <a:r>
              <a:rPr lang="en-US" dirty="0">
                <a:effectLst>
                  <a:glow rad="127000">
                    <a:schemeClr val="tx2">
                      <a:lumMod val="50000"/>
                    </a:schemeClr>
                  </a:glow>
                  <a:outerShdw blurRad="38100" dist="38100" dir="2700000" algn="tl">
                    <a:srgbClr val="000000">
                      <a:alpha val="43137"/>
                    </a:srgbClr>
                  </a:outerShdw>
                </a:effectLst>
              </a:rPr>
              <a:t>God</a:t>
            </a:r>
            <a:r>
              <a:rPr lang="en-US" dirty="0"/>
              <a:t>? Or am I trying to </a:t>
            </a:r>
            <a:r>
              <a:rPr lang="en-US" dirty="0">
                <a:effectLst>
                  <a:glow rad="127000">
                    <a:srgbClr val="FF0000"/>
                  </a:glow>
                  <a:outerShdw blurRad="38100" dist="38100" dir="2700000" algn="tl">
                    <a:srgbClr val="000000">
                      <a:alpha val="43137"/>
                    </a:srgbClr>
                  </a:outerShdw>
                </a:effectLst>
              </a:rPr>
              <a:t>please </a:t>
            </a:r>
            <a:r>
              <a:rPr lang="en-US" dirty="0"/>
              <a:t>men? If I were still trying to </a:t>
            </a:r>
            <a:r>
              <a:rPr lang="en-US" dirty="0">
                <a:effectLst>
                  <a:glow rad="127000">
                    <a:srgbClr val="FF0000"/>
                  </a:glow>
                  <a:outerShdw blurRad="38100" dist="38100" dir="2700000" algn="tl">
                    <a:srgbClr val="000000">
                      <a:alpha val="43137"/>
                    </a:srgbClr>
                  </a:outerShdw>
                </a:effectLst>
              </a:rPr>
              <a:t>please </a:t>
            </a:r>
            <a:r>
              <a:rPr lang="en-US" dirty="0"/>
              <a:t>men, </a:t>
            </a:r>
            <a:br>
              <a:rPr lang="en-US" dirty="0"/>
            </a:br>
            <a:r>
              <a:rPr lang="en-US" dirty="0"/>
              <a:t>I would not be a </a:t>
            </a:r>
            <a:br>
              <a:rPr lang="en-US" dirty="0"/>
            </a:br>
            <a:r>
              <a:rPr lang="en-US" dirty="0"/>
              <a:t>servant of Christ. </a:t>
            </a:r>
          </a:p>
        </p:txBody>
      </p:sp>
      <p:sp>
        <p:nvSpPr>
          <p:cNvPr id="12" name="TextBox 11"/>
          <p:cNvSpPr txBox="1"/>
          <p:nvPr/>
        </p:nvSpPr>
        <p:spPr>
          <a:xfrm>
            <a:off x="982639" y="4858603"/>
            <a:ext cx="4005722" cy="1754326"/>
          </a:xfrm>
          <a:prstGeom prst="rect">
            <a:avLst/>
          </a:prstGeom>
          <a:noFill/>
        </p:spPr>
        <p:txBody>
          <a:bodyPr wrap="square" rtlCol="0">
            <a:spAutoFit/>
          </a:bodyPr>
          <a:lstStyle/>
          <a:p>
            <a:pPr algn="ctr"/>
            <a:r>
              <a:rPr lang="en-US" sz="5400" b="1" dirty="0">
                <a:solidFill>
                  <a:srgbClr val="FF0000"/>
                </a:solidFill>
                <a:effectLst>
                  <a:glow rad="190500">
                    <a:schemeClr val="bg1"/>
                  </a:glow>
                  <a:outerShdw blurRad="38100" dist="38100" dir="2700000" algn="tl">
                    <a:srgbClr val="000000">
                      <a:alpha val="43137"/>
                    </a:srgbClr>
                  </a:outerShdw>
                </a:effectLst>
              </a:rPr>
              <a:t>Now that’s </a:t>
            </a:r>
          </a:p>
          <a:p>
            <a:pPr algn="ctr"/>
            <a:r>
              <a:rPr lang="en-US" sz="5400" b="1" dirty="0">
                <a:solidFill>
                  <a:srgbClr val="FF0000"/>
                </a:solidFill>
                <a:effectLst>
                  <a:glow rad="190500">
                    <a:schemeClr val="bg1"/>
                  </a:glow>
                  <a:outerShdw blurRad="38100" dist="38100" dir="2700000" algn="tl">
                    <a:srgbClr val="000000">
                      <a:alpha val="43137"/>
                    </a:srgbClr>
                  </a:outerShdw>
                </a:effectLst>
              </a:rPr>
              <a:t>AMAZING!</a:t>
            </a:r>
          </a:p>
        </p:txBody>
      </p:sp>
      <p:pic>
        <p:nvPicPr>
          <p:cNvPr id="13" name="Picture 5"/>
          <p:cNvPicPr>
            <a:picLocks noChangeAspect="1" noChangeArrowheads="1"/>
          </p:cNvPicPr>
          <p:nvPr/>
        </p:nvPicPr>
        <p:blipFill>
          <a:blip r:embed="rId3" cstate="print"/>
          <a:srcRect/>
          <a:stretch>
            <a:fillRect/>
          </a:stretch>
        </p:blipFill>
        <p:spPr bwMode="auto">
          <a:xfrm>
            <a:off x="5868590" y="2954583"/>
            <a:ext cx="4954086" cy="4119382"/>
          </a:xfrm>
          <a:prstGeom prst="rect">
            <a:avLst/>
          </a:prstGeom>
          <a:noFill/>
          <a:ln w="9525">
            <a:noFill/>
            <a:miter lim="800000"/>
            <a:headEnd/>
            <a:tailEnd/>
          </a:ln>
          <a:effectLst/>
        </p:spPr>
      </p:pic>
    </p:spTree>
    <p:extLst>
      <p:ext uri="{BB962C8B-B14F-4D97-AF65-F5344CB8AC3E}">
        <p14:creationId xmlns:p14="http://schemas.microsoft.com/office/powerpoint/2010/main" val="1305101385"/>
      </p:ext>
    </p:extLst>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8" name="Content Placeholder 7"/>
          <p:cNvSpPr>
            <a:spLocks noGrp="1"/>
          </p:cNvSpPr>
          <p:nvPr>
            <p:ph idx="1"/>
          </p:nvPr>
        </p:nvSpPr>
        <p:spPr/>
        <p:txBody>
          <a:bodyPr/>
          <a:lstStyle/>
          <a:p>
            <a:endParaRPr lang="en-US"/>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p:txBody>
      </p:sp>
    </p:spTree>
    <p:extLst>
      <p:ext uri="{BB962C8B-B14F-4D97-AF65-F5344CB8AC3E}">
        <p14:creationId xmlns:p14="http://schemas.microsoft.com/office/powerpoint/2010/main" val="1268605405"/>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a:p>
            <a:r>
              <a:rPr lang="en-US" dirty="0"/>
              <a:t>Its message—to good news us</a:t>
            </a:r>
          </a:p>
        </p:txBody>
      </p:sp>
    </p:spTree>
    <p:extLst>
      <p:ext uri="{BB962C8B-B14F-4D97-AF65-F5344CB8AC3E}">
        <p14:creationId xmlns:p14="http://schemas.microsoft.com/office/powerpoint/2010/main" val="157841464"/>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a:p>
            <a:r>
              <a:rPr lang="en-US" dirty="0"/>
              <a:t>Its message—to good news us</a:t>
            </a:r>
          </a:p>
          <a:p>
            <a:r>
              <a:rPr lang="en-US" dirty="0"/>
              <a:t>Its reality—to calm us</a:t>
            </a:r>
          </a:p>
        </p:txBody>
      </p:sp>
    </p:spTree>
    <p:extLst>
      <p:ext uri="{BB962C8B-B14F-4D97-AF65-F5344CB8AC3E}">
        <p14:creationId xmlns:p14="http://schemas.microsoft.com/office/powerpoint/2010/main" val="1427567471"/>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a:p>
            <a:r>
              <a:rPr lang="en-US" dirty="0"/>
              <a:t>Its message—to good news us</a:t>
            </a:r>
          </a:p>
          <a:p>
            <a:r>
              <a:rPr lang="en-US" dirty="0"/>
              <a:t>Its reality—to calm us</a:t>
            </a:r>
          </a:p>
          <a:p>
            <a:r>
              <a:rPr lang="en-US" dirty="0"/>
              <a:t>Its results—eternal to us </a:t>
            </a:r>
          </a:p>
        </p:txBody>
      </p:sp>
    </p:spTree>
    <p:extLst>
      <p:ext uri="{BB962C8B-B14F-4D97-AF65-F5344CB8AC3E}">
        <p14:creationId xmlns:p14="http://schemas.microsoft.com/office/powerpoint/2010/main" val="2393399025"/>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a:p>
            <a:r>
              <a:rPr lang="en-US" dirty="0"/>
              <a:t>Its message—to good news us</a:t>
            </a:r>
          </a:p>
          <a:p>
            <a:r>
              <a:rPr lang="en-US" dirty="0"/>
              <a:t>Its reality—to calm us</a:t>
            </a:r>
          </a:p>
          <a:p>
            <a:r>
              <a:rPr lang="en-US" dirty="0"/>
              <a:t>Its results—eternal to us </a:t>
            </a:r>
          </a:p>
          <a:p>
            <a:r>
              <a:rPr lang="en-US" dirty="0"/>
              <a:t>Its approval—to please God </a:t>
            </a:r>
          </a:p>
        </p:txBody>
      </p:sp>
    </p:spTree>
    <p:extLst>
      <p:ext uri="{BB962C8B-B14F-4D97-AF65-F5344CB8AC3E}">
        <p14:creationId xmlns:p14="http://schemas.microsoft.com/office/powerpoint/2010/main" val="120957791"/>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772912" cy="6858000"/>
          </a:xfrm>
          <a:prstGeom prst="rect">
            <a:avLst/>
          </a:prstGeom>
        </p:spPr>
      </p:pic>
      <p:sp>
        <p:nvSpPr>
          <p:cNvPr id="2" name="Title 1"/>
          <p:cNvSpPr>
            <a:spLocks noGrp="1"/>
          </p:cNvSpPr>
          <p:nvPr>
            <p:ph type="title"/>
          </p:nvPr>
        </p:nvSpPr>
        <p:spPr/>
        <p:txBody>
          <a:bodyPr/>
          <a:lstStyle/>
          <a:p>
            <a:r>
              <a:rPr lang="en-US" dirty="0"/>
              <a:t>So, What’s so amazing about Grace?</a:t>
            </a:r>
          </a:p>
        </p:txBody>
      </p:sp>
      <p:sp>
        <p:nvSpPr>
          <p:cNvPr id="3" name="Content Placeholder 2"/>
          <p:cNvSpPr>
            <a:spLocks noGrp="1"/>
          </p:cNvSpPr>
          <p:nvPr>
            <p:ph idx="1"/>
          </p:nvPr>
        </p:nvSpPr>
        <p:spPr>
          <a:xfrm>
            <a:off x="5198301" y="1859510"/>
            <a:ext cx="6751528" cy="4525963"/>
          </a:xfrm>
        </p:spPr>
        <p:txBody>
          <a:bodyPr/>
          <a:lstStyle/>
          <a:p>
            <a:r>
              <a:rPr lang="en-US" dirty="0"/>
              <a:t>Its mission—to rescue us</a:t>
            </a:r>
          </a:p>
          <a:p>
            <a:r>
              <a:rPr lang="en-US" dirty="0"/>
              <a:t>Its message—to good news us</a:t>
            </a:r>
          </a:p>
          <a:p>
            <a:r>
              <a:rPr lang="en-US" dirty="0"/>
              <a:t>Its reality—to calm us</a:t>
            </a:r>
          </a:p>
          <a:p>
            <a:r>
              <a:rPr lang="en-US" dirty="0"/>
              <a:t>Its results—eternal to us </a:t>
            </a:r>
          </a:p>
          <a:p>
            <a:r>
              <a:rPr lang="en-US" dirty="0"/>
              <a:t>Its approval—to please God </a:t>
            </a:r>
          </a:p>
        </p:txBody>
      </p:sp>
      <p:sp>
        <p:nvSpPr>
          <p:cNvPr id="4" name="TextBox 3"/>
          <p:cNvSpPr txBox="1"/>
          <p:nvPr/>
        </p:nvSpPr>
        <p:spPr>
          <a:xfrm>
            <a:off x="1804822" y="5518321"/>
            <a:ext cx="8462075" cy="861774"/>
          </a:xfrm>
          <a:prstGeom prst="rect">
            <a:avLst/>
          </a:prstGeom>
          <a:noFill/>
        </p:spPr>
        <p:txBody>
          <a:bodyPr wrap="square" lIns="91438" tIns="45719" rIns="91438" bIns="45719" rtlCol="0">
            <a:spAutoFit/>
          </a:bodyPr>
          <a:lstStyle/>
          <a:p>
            <a:pPr algn="ctr"/>
            <a:r>
              <a:rPr lang="en-US" sz="4900" b="1" dirty="0">
                <a:solidFill>
                  <a:srgbClr val="FF0000"/>
                </a:solidFill>
                <a:effectLst>
                  <a:glow rad="127000">
                    <a:schemeClr val="bg1"/>
                  </a:glow>
                  <a:outerShdw blurRad="38100" dist="38100" dir="2700000" algn="tl">
                    <a:srgbClr val="000000">
                      <a:alpha val="43137"/>
                    </a:srgbClr>
                  </a:outerShdw>
                </a:effectLst>
              </a:rPr>
              <a:t>Did I mention that it is FREE!</a:t>
            </a:r>
          </a:p>
        </p:txBody>
      </p:sp>
    </p:spTree>
    <p:extLst>
      <p:ext uri="{BB962C8B-B14F-4D97-AF65-F5344CB8AC3E}">
        <p14:creationId xmlns:p14="http://schemas.microsoft.com/office/powerpoint/2010/main" val="2711977000"/>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76822" y="439413"/>
            <a:ext cx="10363200" cy="1470025"/>
          </a:xfrm>
        </p:spPr>
        <p:txBody>
          <a:bodyPr>
            <a:noAutofit/>
          </a:bodyPr>
          <a:lstStyle/>
          <a:p>
            <a:r>
              <a:rPr lang="en-US" sz="6000" dirty="0"/>
              <a:t>So Let’s Pray to the God of</a:t>
            </a:r>
            <a:br>
              <a:rPr lang="en-US" sz="6000" dirty="0"/>
            </a:br>
            <a:r>
              <a:rPr lang="en-US" sz="6000" dirty="0"/>
              <a:t>Amazing Grace!</a:t>
            </a:r>
          </a:p>
        </p:txBody>
      </p:sp>
      <p:sp>
        <p:nvSpPr>
          <p:cNvPr id="2" name="Subtitle 1"/>
          <p:cNvSpPr>
            <a:spLocks noGrp="1"/>
          </p:cNvSpPr>
          <p:nvPr>
            <p:ph type="subTitle" idx="1"/>
          </p:nvPr>
        </p:nvSpPr>
        <p:spPr/>
        <p:txBody>
          <a:bodyPr/>
          <a:lstStyle/>
          <a:p>
            <a:endParaRPr lang="en-US"/>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24234" b="34328"/>
          <a:stretch>
            <a:fillRect/>
          </a:stretch>
        </p:blipFill>
        <p:spPr bwMode="auto">
          <a:xfrm>
            <a:off x="7187203" y="1202180"/>
            <a:ext cx="5004797" cy="56558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Meet the </a:t>
            </a:r>
            <a:r>
              <a:rPr lang="en-US" u="sng" dirty="0">
                <a:effectLst>
                  <a:glow rad="127000">
                    <a:srgbClr val="FF0000"/>
                  </a:glow>
                  <a:outerShdw blurRad="38100" dist="38100" dir="2700000" algn="tl">
                    <a:srgbClr val="000000">
                      <a:alpha val="43137"/>
                    </a:srgbClr>
                  </a:outerShdw>
                </a:effectLst>
              </a:rPr>
              <a:t>Messen</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ers</a:t>
            </a:r>
            <a:r>
              <a:rPr lang="en-US" dirty="0"/>
              <a:t>:</a:t>
            </a:r>
          </a:p>
        </p:txBody>
      </p:sp>
      <p:sp>
        <p:nvSpPr>
          <p:cNvPr id="3" name="Content Placeholder 2"/>
          <p:cNvSpPr>
            <a:spLocks noGrp="1"/>
          </p:cNvSpPr>
          <p:nvPr>
            <p:ph idx="1"/>
          </p:nvPr>
        </p:nvSpPr>
        <p:spPr>
          <a:xfrm>
            <a:off x="450376" y="1600202"/>
            <a:ext cx="7403443" cy="4525963"/>
          </a:xfrm>
        </p:spPr>
        <p:txBody>
          <a:bodyPr/>
          <a:lstStyle/>
          <a:p>
            <a:r>
              <a:rPr lang="en-US" dirty="0"/>
              <a:t> </a:t>
            </a:r>
            <a:r>
              <a:rPr lang="en-US" baseline="30000" dirty="0"/>
              <a:t>1</a:t>
            </a:r>
            <a:r>
              <a:rPr lang="en-US" dirty="0"/>
              <a:t> </a:t>
            </a:r>
            <a:r>
              <a:rPr lang="en-US" dirty="0">
                <a:effectLst>
                  <a:glow rad="127000">
                    <a:srgbClr val="002060"/>
                  </a:glow>
                  <a:outerShdw blurRad="38100" dist="38100" dir="2700000" algn="tl">
                    <a:srgbClr val="000000">
                      <a:alpha val="43137"/>
                    </a:srgbClr>
                  </a:outerShdw>
                </a:effectLst>
              </a:rPr>
              <a:t>Paul</a:t>
            </a:r>
            <a:r>
              <a:rPr lang="en-US" dirty="0"/>
              <a:t>, an apostle--sent not from men nor by man, but by Jesus Christ and God the Father, who raised him from the dead-- </a:t>
            </a:r>
            <a:r>
              <a:rPr lang="en-US" baseline="30000" dirty="0"/>
              <a:t>2</a:t>
            </a:r>
            <a:r>
              <a:rPr lang="en-US" dirty="0"/>
              <a:t> and all the </a:t>
            </a:r>
            <a:r>
              <a:rPr lang="en-US" dirty="0">
                <a:effectLst>
                  <a:glow rad="127000">
                    <a:srgbClr val="002060"/>
                  </a:glow>
                  <a:outerShdw blurRad="38100" dist="38100" dir="2700000" algn="tl">
                    <a:srgbClr val="000000">
                      <a:alpha val="43137"/>
                    </a:srgbClr>
                  </a:outerShdw>
                </a:effectLst>
              </a:rPr>
              <a:t>brothers</a:t>
            </a:r>
            <a:r>
              <a:rPr lang="en-US" dirty="0"/>
              <a:t> </a:t>
            </a:r>
            <a:r>
              <a:rPr lang="en-US" dirty="0">
                <a:effectLst>
                  <a:glow rad="127000">
                    <a:srgbClr val="002060"/>
                  </a:glow>
                  <a:outerShdw blurRad="38100" dist="38100" dir="2700000" algn="tl">
                    <a:srgbClr val="000000">
                      <a:alpha val="43137"/>
                    </a:srgbClr>
                  </a:outerShdw>
                </a:effectLst>
              </a:rPr>
              <a:t>with me</a:t>
            </a:r>
            <a:r>
              <a:rPr lang="en-US" dirty="0"/>
              <a:t>, To the churches in Galatia:</a:t>
            </a:r>
          </a:p>
          <a:p>
            <a:r>
              <a:rPr lang="en-US" dirty="0"/>
              <a:t> </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957512" y="417513"/>
            <a:ext cx="9234488" cy="64404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Meet the </a:t>
            </a:r>
            <a:r>
              <a:rPr lang="en-US" u="sng" dirty="0">
                <a:effectLst>
                  <a:glow rad="127000">
                    <a:srgbClr val="FF0000"/>
                  </a:glow>
                  <a:outerShdw blurRad="38100" dist="38100" dir="2700000" algn="tl">
                    <a:srgbClr val="000000">
                      <a:alpha val="43137"/>
                    </a:srgbClr>
                  </a:outerShdw>
                </a:effectLst>
              </a:rPr>
              <a:t>Readers</a:t>
            </a:r>
            <a:r>
              <a:rPr lang="en-US" dirty="0"/>
              <a:t>:</a:t>
            </a:r>
          </a:p>
        </p:txBody>
      </p:sp>
      <p:sp>
        <p:nvSpPr>
          <p:cNvPr id="3" name="Content Placeholder 2"/>
          <p:cNvSpPr>
            <a:spLocks noGrp="1"/>
          </p:cNvSpPr>
          <p:nvPr>
            <p:ph idx="1"/>
          </p:nvPr>
        </p:nvSpPr>
        <p:spPr/>
        <p:txBody>
          <a:bodyPr/>
          <a:lstStyle/>
          <a:p>
            <a:r>
              <a:rPr lang="en-US" dirty="0"/>
              <a:t>  </a:t>
            </a:r>
            <a:r>
              <a:rPr lang="en-US" baseline="30000" dirty="0"/>
              <a:t>2</a:t>
            </a:r>
            <a:r>
              <a:rPr lang="en-US" dirty="0"/>
              <a:t> ... To the </a:t>
            </a:r>
            <a:r>
              <a:rPr lang="en-US" dirty="0">
                <a:effectLst>
                  <a:glow rad="127000">
                    <a:srgbClr val="002060"/>
                  </a:glow>
                  <a:outerShdw blurRad="38100" dist="38100" dir="2700000" algn="tl">
                    <a:srgbClr val="000000">
                      <a:alpha val="43137"/>
                    </a:srgbClr>
                  </a:outerShdw>
                </a:effectLst>
              </a:rPr>
              <a:t>churches in Galatia</a:t>
            </a:r>
            <a:r>
              <a:rPr lang="en-US" dirty="0"/>
              <a:t>:</a:t>
            </a:r>
          </a:p>
          <a:p>
            <a:r>
              <a:rPr lang="en-US" dirty="0"/>
              <a:t> </a:t>
            </a:r>
          </a:p>
        </p:txBody>
      </p:sp>
      <p:pic>
        <p:nvPicPr>
          <p:cNvPr id="2056" name="Picture 8"/>
          <p:cNvPicPr>
            <a:picLocks noChangeAspect="1" noChangeArrowheads="1"/>
          </p:cNvPicPr>
          <p:nvPr/>
        </p:nvPicPr>
        <p:blipFill>
          <a:blip r:embed="rId4" cstate="print"/>
          <a:srcRect/>
          <a:stretch>
            <a:fillRect/>
          </a:stretch>
        </p:blipFill>
        <p:spPr bwMode="auto">
          <a:xfrm>
            <a:off x="8746122" y="5023822"/>
            <a:ext cx="450658" cy="537882"/>
          </a:xfrm>
          <a:prstGeom prst="rect">
            <a:avLst/>
          </a:prstGeom>
          <a:noFill/>
          <a:ln w="9525">
            <a:noFill/>
            <a:miter lim="800000"/>
            <a:headEnd/>
            <a:tailEnd/>
          </a:ln>
          <a:effec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957512" y="417513"/>
            <a:ext cx="9234488" cy="64404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Meet the Readers:</a:t>
            </a:r>
          </a:p>
        </p:txBody>
      </p:sp>
      <p:sp>
        <p:nvSpPr>
          <p:cNvPr id="3" name="Content Placeholder 2"/>
          <p:cNvSpPr>
            <a:spLocks noGrp="1"/>
          </p:cNvSpPr>
          <p:nvPr>
            <p:ph idx="1"/>
          </p:nvPr>
        </p:nvSpPr>
        <p:spPr/>
        <p:txBody>
          <a:bodyPr/>
          <a:lstStyle/>
          <a:p>
            <a:r>
              <a:rPr lang="en-US" dirty="0"/>
              <a:t>  </a:t>
            </a:r>
            <a:r>
              <a:rPr lang="en-US" baseline="30000" dirty="0"/>
              <a:t>2</a:t>
            </a:r>
            <a:r>
              <a:rPr lang="en-US" dirty="0"/>
              <a:t> ... To the </a:t>
            </a:r>
            <a:r>
              <a:rPr lang="en-US" dirty="0">
                <a:effectLst>
                  <a:glow rad="127000">
                    <a:srgbClr val="002060"/>
                  </a:glow>
                  <a:outerShdw blurRad="38100" dist="38100" dir="2700000" algn="tl">
                    <a:srgbClr val="000000">
                      <a:alpha val="43137"/>
                    </a:srgbClr>
                  </a:outerShdw>
                </a:effectLst>
              </a:rPr>
              <a:t>churches in Galatia</a:t>
            </a:r>
            <a:r>
              <a:rPr lang="en-US" dirty="0"/>
              <a:t>:</a:t>
            </a:r>
          </a:p>
          <a:p>
            <a:r>
              <a:rPr lang="en-US" dirty="0"/>
              <a:t> </a:t>
            </a:r>
          </a:p>
        </p:txBody>
      </p:sp>
      <p:pic>
        <p:nvPicPr>
          <p:cNvPr id="2056" name="Picture 8"/>
          <p:cNvPicPr>
            <a:picLocks noChangeAspect="1" noChangeArrowheads="1"/>
          </p:cNvPicPr>
          <p:nvPr/>
        </p:nvPicPr>
        <p:blipFill>
          <a:blip r:embed="rId4" cstate="print"/>
          <a:srcRect/>
          <a:stretch>
            <a:fillRect/>
          </a:stretch>
        </p:blipFill>
        <p:spPr bwMode="auto">
          <a:xfrm>
            <a:off x="8746122" y="5023822"/>
            <a:ext cx="450658" cy="537882"/>
          </a:xfrm>
          <a:prstGeom prst="rect">
            <a:avLst/>
          </a:prstGeom>
          <a:noFill/>
          <a:ln w="9525">
            <a:noFill/>
            <a:miter lim="800000"/>
            <a:headEnd/>
            <a:tailEnd/>
          </a:ln>
          <a:effectLst/>
        </p:spPr>
      </p:pic>
      <p:sp>
        <p:nvSpPr>
          <p:cNvPr id="21" name="Freeform 20"/>
          <p:cNvSpPr/>
          <p:nvPr/>
        </p:nvSpPr>
        <p:spPr>
          <a:xfrm>
            <a:off x="6383726" y="4012602"/>
            <a:ext cx="731520" cy="548640"/>
          </a:xfrm>
          <a:custGeom>
            <a:avLst/>
            <a:gdLst>
              <a:gd name="connsiteX0" fmla="*/ 505610 w 731520"/>
              <a:gd name="connsiteY0" fmla="*/ 21516 h 548640"/>
              <a:gd name="connsiteX1" fmla="*/ 204396 w 731520"/>
              <a:gd name="connsiteY1" fmla="*/ 32273 h 548640"/>
              <a:gd name="connsiteX2" fmla="*/ 129092 w 731520"/>
              <a:gd name="connsiteY2" fmla="*/ 53789 h 548640"/>
              <a:gd name="connsiteX3" fmla="*/ 182880 w 731520"/>
              <a:gd name="connsiteY3" fmla="*/ 193638 h 548640"/>
              <a:gd name="connsiteX4" fmla="*/ 0 w 731520"/>
              <a:gd name="connsiteY4" fmla="*/ 419549 h 548640"/>
              <a:gd name="connsiteX5" fmla="*/ 32273 w 731520"/>
              <a:gd name="connsiteY5" fmla="*/ 537883 h 548640"/>
              <a:gd name="connsiteX6" fmla="*/ 236669 w 731520"/>
              <a:gd name="connsiteY6" fmla="*/ 548640 h 548640"/>
              <a:gd name="connsiteX7" fmla="*/ 387276 w 731520"/>
              <a:gd name="connsiteY7" fmla="*/ 494852 h 548640"/>
              <a:gd name="connsiteX8" fmla="*/ 645459 w 731520"/>
              <a:gd name="connsiteY8" fmla="*/ 258184 h 548640"/>
              <a:gd name="connsiteX9" fmla="*/ 731520 w 731520"/>
              <a:gd name="connsiteY9" fmla="*/ 150607 h 548640"/>
              <a:gd name="connsiteX10" fmla="*/ 677732 w 731520"/>
              <a:gd name="connsiteY10" fmla="*/ 0 h 548640"/>
              <a:gd name="connsiteX11" fmla="*/ 505610 w 731520"/>
              <a:gd name="connsiteY11" fmla="*/ 2151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548640">
                <a:moveTo>
                  <a:pt x="505610" y="21516"/>
                </a:moveTo>
                <a:lnTo>
                  <a:pt x="204396" y="32273"/>
                </a:lnTo>
                <a:lnTo>
                  <a:pt x="129092" y="53789"/>
                </a:lnTo>
                <a:lnTo>
                  <a:pt x="182880" y="193638"/>
                </a:lnTo>
                <a:lnTo>
                  <a:pt x="0" y="419549"/>
                </a:lnTo>
                <a:lnTo>
                  <a:pt x="32273" y="537883"/>
                </a:lnTo>
                <a:lnTo>
                  <a:pt x="236669" y="548640"/>
                </a:lnTo>
                <a:lnTo>
                  <a:pt x="387276" y="494852"/>
                </a:lnTo>
                <a:lnTo>
                  <a:pt x="645459" y="258184"/>
                </a:lnTo>
                <a:lnTo>
                  <a:pt x="731520" y="150607"/>
                </a:lnTo>
                <a:lnTo>
                  <a:pt x="677732" y="0"/>
                </a:lnTo>
                <a:lnTo>
                  <a:pt x="505610" y="21516"/>
                </a:lnTo>
                <a:close/>
              </a:path>
            </a:pathLst>
          </a:custGeom>
          <a:solidFill>
            <a:srgbClr val="FFFF00">
              <a:alpha val="5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74120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957512" y="417513"/>
            <a:ext cx="9234488" cy="64404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Meet the Readers:</a:t>
            </a:r>
          </a:p>
        </p:txBody>
      </p:sp>
      <p:sp>
        <p:nvSpPr>
          <p:cNvPr id="3" name="Content Placeholder 2"/>
          <p:cNvSpPr>
            <a:spLocks noGrp="1"/>
          </p:cNvSpPr>
          <p:nvPr>
            <p:ph idx="1"/>
          </p:nvPr>
        </p:nvSpPr>
        <p:spPr/>
        <p:txBody>
          <a:bodyPr/>
          <a:lstStyle/>
          <a:p>
            <a:r>
              <a:rPr lang="en-US" dirty="0"/>
              <a:t>  </a:t>
            </a:r>
            <a:r>
              <a:rPr lang="en-US" baseline="30000" dirty="0"/>
              <a:t>2</a:t>
            </a:r>
            <a:r>
              <a:rPr lang="en-US" dirty="0"/>
              <a:t> ... To the </a:t>
            </a:r>
            <a:r>
              <a:rPr lang="en-US" dirty="0">
                <a:effectLst>
                  <a:glow rad="127000">
                    <a:srgbClr val="002060"/>
                  </a:glow>
                  <a:outerShdw blurRad="38100" dist="38100" dir="2700000" algn="tl">
                    <a:srgbClr val="000000">
                      <a:alpha val="43137"/>
                    </a:srgbClr>
                  </a:outerShdw>
                </a:effectLst>
              </a:rPr>
              <a:t>churches in Galatia</a:t>
            </a:r>
            <a:r>
              <a:rPr lang="en-US" dirty="0"/>
              <a:t>:</a:t>
            </a:r>
          </a:p>
          <a:p>
            <a:r>
              <a:rPr lang="en-US" dirty="0"/>
              <a:t> </a:t>
            </a:r>
          </a:p>
        </p:txBody>
      </p:sp>
      <p:pic>
        <p:nvPicPr>
          <p:cNvPr id="2056" name="Picture 8"/>
          <p:cNvPicPr>
            <a:picLocks noChangeAspect="1" noChangeArrowheads="1"/>
          </p:cNvPicPr>
          <p:nvPr/>
        </p:nvPicPr>
        <p:blipFill>
          <a:blip r:embed="rId4" cstate="print"/>
          <a:srcRect/>
          <a:stretch>
            <a:fillRect/>
          </a:stretch>
        </p:blipFill>
        <p:spPr bwMode="auto">
          <a:xfrm>
            <a:off x="8746122" y="5023822"/>
            <a:ext cx="450658" cy="537882"/>
          </a:xfrm>
          <a:prstGeom prst="rect">
            <a:avLst/>
          </a:prstGeom>
          <a:noFill/>
          <a:ln w="9525">
            <a:noFill/>
            <a:miter lim="800000"/>
            <a:headEnd/>
            <a:tailEnd/>
          </a:ln>
          <a:effectLst/>
        </p:spPr>
      </p:pic>
      <p:sp>
        <p:nvSpPr>
          <p:cNvPr id="21" name="Freeform 20"/>
          <p:cNvSpPr/>
          <p:nvPr/>
        </p:nvSpPr>
        <p:spPr>
          <a:xfrm>
            <a:off x="6383726" y="4012602"/>
            <a:ext cx="731520" cy="548640"/>
          </a:xfrm>
          <a:custGeom>
            <a:avLst/>
            <a:gdLst>
              <a:gd name="connsiteX0" fmla="*/ 505610 w 731520"/>
              <a:gd name="connsiteY0" fmla="*/ 21516 h 548640"/>
              <a:gd name="connsiteX1" fmla="*/ 204396 w 731520"/>
              <a:gd name="connsiteY1" fmla="*/ 32273 h 548640"/>
              <a:gd name="connsiteX2" fmla="*/ 129092 w 731520"/>
              <a:gd name="connsiteY2" fmla="*/ 53789 h 548640"/>
              <a:gd name="connsiteX3" fmla="*/ 182880 w 731520"/>
              <a:gd name="connsiteY3" fmla="*/ 193638 h 548640"/>
              <a:gd name="connsiteX4" fmla="*/ 0 w 731520"/>
              <a:gd name="connsiteY4" fmla="*/ 419549 h 548640"/>
              <a:gd name="connsiteX5" fmla="*/ 32273 w 731520"/>
              <a:gd name="connsiteY5" fmla="*/ 537883 h 548640"/>
              <a:gd name="connsiteX6" fmla="*/ 236669 w 731520"/>
              <a:gd name="connsiteY6" fmla="*/ 548640 h 548640"/>
              <a:gd name="connsiteX7" fmla="*/ 387276 w 731520"/>
              <a:gd name="connsiteY7" fmla="*/ 494852 h 548640"/>
              <a:gd name="connsiteX8" fmla="*/ 645459 w 731520"/>
              <a:gd name="connsiteY8" fmla="*/ 258184 h 548640"/>
              <a:gd name="connsiteX9" fmla="*/ 731520 w 731520"/>
              <a:gd name="connsiteY9" fmla="*/ 150607 h 548640"/>
              <a:gd name="connsiteX10" fmla="*/ 677732 w 731520"/>
              <a:gd name="connsiteY10" fmla="*/ 0 h 548640"/>
              <a:gd name="connsiteX11" fmla="*/ 505610 w 731520"/>
              <a:gd name="connsiteY11" fmla="*/ 2151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548640">
                <a:moveTo>
                  <a:pt x="505610" y="21516"/>
                </a:moveTo>
                <a:lnTo>
                  <a:pt x="204396" y="32273"/>
                </a:lnTo>
                <a:lnTo>
                  <a:pt x="129092" y="53789"/>
                </a:lnTo>
                <a:lnTo>
                  <a:pt x="182880" y="193638"/>
                </a:lnTo>
                <a:lnTo>
                  <a:pt x="0" y="419549"/>
                </a:lnTo>
                <a:lnTo>
                  <a:pt x="32273" y="537883"/>
                </a:lnTo>
                <a:lnTo>
                  <a:pt x="236669" y="548640"/>
                </a:lnTo>
                <a:lnTo>
                  <a:pt x="387276" y="494852"/>
                </a:lnTo>
                <a:lnTo>
                  <a:pt x="645459" y="258184"/>
                </a:lnTo>
                <a:lnTo>
                  <a:pt x="731520" y="150607"/>
                </a:lnTo>
                <a:lnTo>
                  <a:pt x="677732" y="0"/>
                </a:lnTo>
                <a:lnTo>
                  <a:pt x="505610" y="21516"/>
                </a:lnTo>
                <a:close/>
              </a:path>
            </a:pathLst>
          </a:custGeom>
          <a:solidFill>
            <a:srgbClr val="FFFF00">
              <a:alpha val="5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900095" y="4270786"/>
            <a:ext cx="2097741" cy="1021976"/>
          </a:xfrm>
          <a:custGeom>
            <a:avLst/>
            <a:gdLst>
              <a:gd name="connsiteX0" fmla="*/ 0 w 2097741"/>
              <a:gd name="connsiteY0" fmla="*/ 0 h 1021976"/>
              <a:gd name="connsiteX1" fmla="*/ 301214 w 2097741"/>
              <a:gd name="connsiteY1" fmla="*/ 10758 h 1021976"/>
              <a:gd name="connsiteX2" fmla="*/ 419548 w 2097741"/>
              <a:gd name="connsiteY2" fmla="*/ 21515 h 1021976"/>
              <a:gd name="connsiteX3" fmla="*/ 656216 w 2097741"/>
              <a:gd name="connsiteY3" fmla="*/ 32273 h 1021976"/>
              <a:gd name="connsiteX4" fmla="*/ 753035 w 2097741"/>
              <a:gd name="connsiteY4" fmla="*/ 86061 h 1021976"/>
              <a:gd name="connsiteX5" fmla="*/ 785308 w 2097741"/>
              <a:gd name="connsiteY5" fmla="*/ 118334 h 1021976"/>
              <a:gd name="connsiteX6" fmla="*/ 817581 w 2097741"/>
              <a:gd name="connsiteY6" fmla="*/ 139849 h 1021976"/>
              <a:gd name="connsiteX7" fmla="*/ 828338 w 2097741"/>
              <a:gd name="connsiteY7" fmla="*/ 182880 h 1021976"/>
              <a:gd name="connsiteX8" fmla="*/ 882127 w 2097741"/>
              <a:gd name="connsiteY8" fmla="*/ 225910 h 1021976"/>
              <a:gd name="connsiteX9" fmla="*/ 925157 w 2097741"/>
              <a:gd name="connsiteY9" fmla="*/ 301214 h 1021976"/>
              <a:gd name="connsiteX10" fmla="*/ 935915 w 2097741"/>
              <a:gd name="connsiteY10" fmla="*/ 333487 h 1021976"/>
              <a:gd name="connsiteX11" fmla="*/ 1000461 w 2097741"/>
              <a:gd name="connsiteY11" fmla="*/ 430306 h 1021976"/>
              <a:gd name="connsiteX12" fmla="*/ 1021976 w 2097741"/>
              <a:gd name="connsiteY12" fmla="*/ 462579 h 1021976"/>
              <a:gd name="connsiteX13" fmla="*/ 1065007 w 2097741"/>
              <a:gd name="connsiteY13" fmla="*/ 516367 h 1021976"/>
              <a:gd name="connsiteX14" fmla="*/ 1108037 w 2097741"/>
              <a:gd name="connsiteY14" fmla="*/ 537882 h 1021976"/>
              <a:gd name="connsiteX15" fmla="*/ 1140310 w 2097741"/>
              <a:gd name="connsiteY15" fmla="*/ 570155 h 1021976"/>
              <a:gd name="connsiteX16" fmla="*/ 1172583 w 2097741"/>
              <a:gd name="connsiteY16" fmla="*/ 580913 h 1021976"/>
              <a:gd name="connsiteX17" fmla="*/ 1237129 w 2097741"/>
              <a:gd name="connsiteY17" fmla="*/ 623943 h 1021976"/>
              <a:gd name="connsiteX18" fmla="*/ 1376978 w 2097741"/>
              <a:gd name="connsiteY18" fmla="*/ 656216 h 1021976"/>
              <a:gd name="connsiteX19" fmla="*/ 1398494 w 2097741"/>
              <a:gd name="connsiteY19" fmla="*/ 688489 h 1021976"/>
              <a:gd name="connsiteX20" fmla="*/ 1430767 w 2097741"/>
              <a:gd name="connsiteY20" fmla="*/ 699247 h 1021976"/>
              <a:gd name="connsiteX21" fmla="*/ 1516828 w 2097741"/>
              <a:gd name="connsiteY21" fmla="*/ 720762 h 1021976"/>
              <a:gd name="connsiteX22" fmla="*/ 1549101 w 2097741"/>
              <a:gd name="connsiteY22" fmla="*/ 731520 h 1021976"/>
              <a:gd name="connsiteX23" fmla="*/ 1635162 w 2097741"/>
              <a:gd name="connsiteY23" fmla="*/ 742278 h 1021976"/>
              <a:gd name="connsiteX24" fmla="*/ 1699708 w 2097741"/>
              <a:gd name="connsiteY24" fmla="*/ 763793 h 1021976"/>
              <a:gd name="connsiteX25" fmla="*/ 1731981 w 2097741"/>
              <a:gd name="connsiteY25" fmla="*/ 774550 h 1021976"/>
              <a:gd name="connsiteX26" fmla="*/ 1753496 w 2097741"/>
              <a:gd name="connsiteY26" fmla="*/ 796066 h 1021976"/>
              <a:gd name="connsiteX27" fmla="*/ 1818042 w 2097741"/>
              <a:gd name="connsiteY27" fmla="*/ 839096 h 1021976"/>
              <a:gd name="connsiteX28" fmla="*/ 1839557 w 2097741"/>
              <a:gd name="connsiteY28" fmla="*/ 860612 h 1021976"/>
              <a:gd name="connsiteX29" fmla="*/ 1904103 w 2097741"/>
              <a:gd name="connsiteY29" fmla="*/ 882127 h 1021976"/>
              <a:gd name="connsiteX30" fmla="*/ 1936376 w 2097741"/>
              <a:gd name="connsiteY30" fmla="*/ 892885 h 1021976"/>
              <a:gd name="connsiteX31" fmla="*/ 1957891 w 2097741"/>
              <a:gd name="connsiteY31" fmla="*/ 925158 h 1021976"/>
              <a:gd name="connsiteX32" fmla="*/ 2011680 w 2097741"/>
              <a:gd name="connsiteY32" fmla="*/ 968188 h 1021976"/>
              <a:gd name="connsiteX33" fmla="*/ 2043952 w 2097741"/>
              <a:gd name="connsiteY33" fmla="*/ 978946 h 1021976"/>
              <a:gd name="connsiteX34" fmla="*/ 2065468 w 2097741"/>
              <a:gd name="connsiteY34" fmla="*/ 1000461 h 1021976"/>
              <a:gd name="connsiteX35" fmla="*/ 2097741 w 2097741"/>
              <a:gd name="connsiteY35" fmla="*/ 102197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97741" h="1021976">
                <a:moveTo>
                  <a:pt x="0" y="0"/>
                </a:moveTo>
                <a:lnTo>
                  <a:pt x="301214" y="10758"/>
                </a:lnTo>
                <a:cubicBezTo>
                  <a:pt x="340769" y="12786"/>
                  <a:pt x="380013" y="19119"/>
                  <a:pt x="419548" y="21515"/>
                </a:cubicBezTo>
                <a:cubicBezTo>
                  <a:pt x="498374" y="26292"/>
                  <a:pt x="577327" y="28687"/>
                  <a:pt x="656216" y="32273"/>
                </a:cubicBezTo>
                <a:cubicBezTo>
                  <a:pt x="730197" y="81593"/>
                  <a:pt x="696231" y="67126"/>
                  <a:pt x="753035" y="86061"/>
                </a:cubicBezTo>
                <a:cubicBezTo>
                  <a:pt x="763793" y="96819"/>
                  <a:pt x="773621" y="108595"/>
                  <a:pt x="785308" y="118334"/>
                </a:cubicBezTo>
                <a:cubicBezTo>
                  <a:pt x="795240" y="126611"/>
                  <a:pt x="810409" y="129091"/>
                  <a:pt x="817581" y="139849"/>
                </a:cubicBezTo>
                <a:cubicBezTo>
                  <a:pt x="825782" y="152151"/>
                  <a:pt x="821726" y="169656"/>
                  <a:pt x="828338" y="182880"/>
                </a:cubicBezTo>
                <a:cubicBezTo>
                  <a:pt x="836002" y="198207"/>
                  <a:pt x="870727" y="218310"/>
                  <a:pt x="882127" y="225910"/>
                </a:cubicBezTo>
                <a:cubicBezTo>
                  <a:pt x="903735" y="258323"/>
                  <a:pt x="908778" y="262996"/>
                  <a:pt x="925157" y="301214"/>
                </a:cubicBezTo>
                <a:cubicBezTo>
                  <a:pt x="929624" y="311637"/>
                  <a:pt x="930408" y="323574"/>
                  <a:pt x="935915" y="333487"/>
                </a:cubicBezTo>
                <a:cubicBezTo>
                  <a:pt x="935929" y="333512"/>
                  <a:pt x="989695" y="414158"/>
                  <a:pt x="1000461" y="430306"/>
                </a:cubicBezTo>
                <a:lnTo>
                  <a:pt x="1021976" y="462579"/>
                </a:lnTo>
                <a:cubicBezTo>
                  <a:pt x="1033487" y="479845"/>
                  <a:pt x="1046610" y="504103"/>
                  <a:pt x="1065007" y="516367"/>
                </a:cubicBezTo>
                <a:cubicBezTo>
                  <a:pt x="1078350" y="525262"/>
                  <a:pt x="1094988" y="528561"/>
                  <a:pt x="1108037" y="537882"/>
                </a:cubicBezTo>
                <a:cubicBezTo>
                  <a:pt x="1120417" y="546725"/>
                  <a:pt x="1127652" y="561716"/>
                  <a:pt x="1140310" y="570155"/>
                </a:cubicBezTo>
                <a:cubicBezTo>
                  <a:pt x="1149745" y="576445"/>
                  <a:pt x="1162670" y="575406"/>
                  <a:pt x="1172583" y="580913"/>
                </a:cubicBezTo>
                <a:cubicBezTo>
                  <a:pt x="1195187" y="593471"/>
                  <a:pt x="1211773" y="618872"/>
                  <a:pt x="1237129" y="623943"/>
                </a:cubicBezTo>
                <a:cubicBezTo>
                  <a:pt x="1355824" y="647683"/>
                  <a:pt x="1310013" y="633896"/>
                  <a:pt x="1376978" y="656216"/>
                </a:cubicBezTo>
                <a:cubicBezTo>
                  <a:pt x="1384150" y="666974"/>
                  <a:pt x="1388398" y="680412"/>
                  <a:pt x="1398494" y="688489"/>
                </a:cubicBezTo>
                <a:cubicBezTo>
                  <a:pt x="1407349" y="695573"/>
                  <a:pt x="1419827" y="696263"/>
                  <a:pt x="1430767" y="699247"/>
                </a:cubicBezTo>
                <a:cubicBezTo>
                  <a:pt x="1459295" y="707027"/>
                  <a:pt x="1488776" y="711411"/>
                  <a:pt x="1516828" y="720762"/>
                </a:cubicBezTo>
                <a:cubicBezTo>
                  <a:pt x="1527586" y="724348"/>
                  <a:pt x="1537944" y="729491"/>
                  <a:pt x="1549101" y="731520"/>
                </a:cubicBezTo>
                <a:cubicBezTo>
                  <a:pt x="1577545" y="736692"/>
                  <a:pt x="1606475" y="738692"/>
                  <a:pt x="1635162" y="742278"/>
                </a:cubicBezTo>
                <a:lnTo>
                  <a:pt x="1699708" y="763793"/>
                </a:lnTo>
                <a:lnTo>
                  <a:pt x="1731981" y="774550"/>
                </a:lnTo>
                <a:cubicBezTo>
                  <a:pt x="1739153" y="781722"/>
                  <a:pt x="1745382" y="789980"/>
                  <a:pt x="1753496" y="796066"/>
                </a:cubicBezTo>
                <a:cubicBezTo>
                  <a:pt x="1774182" y="811581"/>
                  <a:pt x="1799758" y="820811"/>
                  <a:pt x="1818042" y="839096"/>
                </a:cubicBezTo>
                <a:cubicBezTo>
                  <a:pt x="1825214" y="846268"/>
                  <a:pt x="1830485" y="856076"/>
                  <a:pt x="1839557" y="860612"/>
                </a:cubicBezTo>
                <a:cubicBezTo>
                  <a:pt x="1859842" y="870755"/>
                  <a:pt x="1882588" y="874955"/>
                  <a:pt x="1904103" y="882127"/>
                </a:cubicBezTo>
                <a:lnTo>
                  <a:pt x="1936376" y="892885"/>
                </a:lnTo>
                <a:cubicBezTo>
                  <a:pt x="1943548" y="903643"/>
                  <a:pt x="1949814" y="915062"/>
                  <a:pt x="1957891" y="925158"/>
                </a:cubicBezTo>
                <a:cubicBezTo>
                  <a:pt x="1971232" y="941834"/>
                  <a:pt x="1993043" y="958870"/>
                  <a:pt x="2011680" y="968188"/>
                </a:cubicBezTo>
                <a:cubicBezTo>
                  <a:pt x="2021822" y="973259"/>
                  <a:pt x="2033195" y="975360"/>
                  <a:pt x="2043952" y="978946"/>
                </a:cubicBezTo>
                <a:cubicBezTo>
                  <a:pt x="2051124" y="986118"/>
                  <a:pt x="2057548" y="994125"/>
                  <a:pt x="2065468" y="1000461"/>
                </a:cubicBezTo>
                <a:cubicBezTo>
                  <a:pt x="2075564" y="1008538"/>
                  <a:pt x="2097741" y="1021976"/>
                  <a:pt x="2097741" y="1021976"/>
                </a:cubicBezTo>
              </a:path>
            </a:pathLst>
          </a:custGeom>
          <a:noFill/>
          <a:ln w="1270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2474806"/>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957512" y="417513"/>
            <a:ext cx="9234488" cy="6440487"/>
          </a:xfrm>
          <a:prstGeom prst="rect">
            <a:avLst/>
          </a:prstGeom>
          <a:noFill/>
          <a:ln w="9525">
            <a:noFill/>
            <a:miter lim="800000"/>
            <a:headEnd/>
            <a:tailEnd/>
          </a:ln>
          <a:effectLst/>
        </p:spPr>
      </p:pic>
      <p:pic>
        <p:nvPicPr>
          <p:cNvPr id="20" name="Picture 8"/>
          <p:cNvPicPr>
            <a:picLocks noChangeAspect="1" noChangeArrowheads="1"/>
          </p:cNvPicPr>
          <p:nvPr/>
        </p:nvPicPr>
        <p:blipFill>
          <a:blip r:embed="rId4" cstate="print"/>
          <a:srcRect/>
          <a:stretch>
            <a:fillRect/>
          </a:stretch>
        </p:blipFill>
        <p:spPr bwMode="auto">
          <a:xfrm>
            <a:off x="8719324" y="5023821"/>
            <a:ext cx="450658" cy="5378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Meet the Readers:</a:t>
            </a:r>
          </a:p>
        </p:txBody>
      </p:sp>
      <p:sp>
        <p:nvSpPr>
          <p:cNvPr id="3" name="Content Placeholder 2"/>
          <p:cNvSpPr>
            <a:spLocks noGrp="1"/>
          </p:cNvSpPr>
          <p:nvPr>
            <p:ph idx="1"/>
          </p:nvPr>
        </p:nvSpPr>
        <p:spPr/>
        <p:txBody>
          <a:bodyPr/>
          <a:lstStyle/>
          <a:p>
            <a:r>
              <a:rPr lang="en-US" dirty="0"/>
              <a:t>  </a:t>
            </a:r>
            <a:r>
              <a:rPr lang="en-US" baseline="30000" dirty="0"/>
              <a:t>2</a:t>
            </a:r>
            <a:r>
              <a:rPr lang="en-US" dirty="0"/>
              <a:t> ... To the </a:t>
            </a:r>
            <a:r>
              <a:rPr lang="en-US" dirty="0">
                <a:effectLst>
                  <a:glow rad="127000">
                    <a:srgbClr val="002060"/>
                  </a:glow>
                  <a:outerShdw blurRad="38100" dist="38100" dir="2700000" algn="tl">
                    <a:srgbClr val="000000">
                      <a:alpha val="43137"/>
                    </a:srgbClr>
                  </a:outerShdw>
                </a:effectLst>
              </a:rPr>
              <a:t>churches in Galatia </a:t>
            </a:r>
            <a:r>
              <a:rPr lang="en-US" dirty="0"/>
              <a:t>:</a:t>
            </a:r>
          </a:p>
          <a:p>
            <a:r>
              <a:rPr lang="en-US" dirty="0"/>
              <a:t> </a:t>
            </a:r>
          </a:p>
        </p:txBody>
      </p:sp>
      <p:pic>
        <p:nvPicPr>
          <p:cNvPr id="2054" name="Picture 6"/>
          <p:cNvPicPr>
            <a:picLocks noChangeAspect="1" noChangeArrowheads="1"/>
          </p:cNvPicPr>
          <p:nvPr/>
        </p:nvPicPr>
        <p:blipFill>
          <a:blip r:embed="rId5" cstate="print"/>
          <a:srcRect/>
          <a:stretch>
            <a:fillRect/>
          </a:stretch>
        </p:blipFill>
        <p:spPr bwMode="auto">
          <a:xfrm>
            <a:off x="1385887" y="2139210"/>
            <a:ext cx="8301038" cy="4418754"/>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print"/>
          <a:srcRect/>
          <a:stretch>
            <a:fillRect/>
          </a:stretch>
        </p:blipFill>
        <p:spPr bwMode="auto">
          <a:xfrm>
            <a:off x="3660283" y="3014737"/>
            <a:ext cx="1860324" cy="2220386"/>
          </a:xfrm>
          <a:prstGeom prst="rect">
            <a:avLst/>
          </a:prstGeom>
          <a:noFill/>
          <a:ln w="9525">
            <a:noFill/>
            <a:miter lim="800000"/>
            <a:headEnd/>
            <a:tailEnd/>
          </a:ln>
          <a:effectLst/>
        </p:spPr>
      </p:pic>
      <p:sp>
        <p:nvSpPr>
          <p:cNvPr id="12" name="Oval 11"/>
          <p:cNvSpPr/>
          <p:nvPr/>
        </p:nvSpPr>
        <p:spPr>
          <a:xfrm>
            <a:off x="5626947" y="5126567"/>
            <a:ext cx="172720" cy="16933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TextBox 12"/>
          <p:cNvSpPr txBox="1"/>
          <p:nvPr/>
        </p:nvSpPr>
        <p:spPr>
          <a:xfrm>
            <a:off x="5909733" y="5222344"/>
            <a:ext cx="1651000" cy="523220"/>
          </a:xfrm>
          <a:prstGeom prst="rect">
            <a:avLst/>
          </a:prstGeom>
          <a:noFill/>
          <a:effectLst>
            <a:glow rad="127000">
              <a:schemeClr val="bg1"/>
            </a:glow>
          </a:effectLst>
        </p:spPr>
        <p:txBody>
          <a:bodyPr wrap="square" rtlCol="0">
            <a:spAutoFit/>
          </a:bodyPr>
          <a:lstStyle/>
          <a:p>
            <a:r>
              <a:rPr lang="en-US" sz="2800" b="1" dirty="0">
                <a:effectLst>
                  <a:glow rad="127000">
                    <a:schemeClr val="bg1"/>
                  </a:glow>
                  <a:outerShdw blurRad="38100" dist="38100" dir="2700000" algn="tl">
                    <a:srgbClr val="000000">
                      <a:alpha val="43137"/>
                    </a:srgbClr>
                  </a:outerShdw>
                </a:effectLst>
                <a:latin typeface="Arial Narrow" pitchFamily="34" charset="0"/>
              </a:rPr>
              <a:t>Tarsus</a:t>
            </a:r>
          </a:p>
        </p:txBody>
      </p:sp>
      <p:sp>
        <p:nvSpPr>
          <p:cNvPr id="14" name="Oval 13"/>
          <p:cNvSpPr/>
          <p:nvPr/>
        </p:nvSpPr>
        <p:spPr>
          <a:xfrm>
            <a:off x="5159752" y="4812480"/>
            <a:ext cx="118533" cy="12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024013" y="4710879"/>
            <a:ext cx="118533" cy="12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51401" y="4618565"/>
            <a:ext cx="118533" cy="12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69425" y="4025626"/>
            <a:ext cx="1651000"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Narrow" pitchFamily="34" charset="0"/>
              </a:rPr>
              <a:t>Iconium</a:t>
            </a:r>
            <a:endParaRPr lang="en-US" sz="2800" b="1" dirty="0">
              <a:solidFill>
                <a:srgbClr val="FF0000"/>
              </a:solidFill>
              <a:effectLst>
                <a:outerShdw blurRad="38100" dist="38100" dir="2700000" algn="tl">
                  <a:srgbClr val="000000">
                    <a:alpha val="43137"/>
                  </a:srgbClr>
                </a:outerShdw>
              </a:effectLst>
              <a:latin typeface="Arial Narrow" pitchFamily="34" charset="0"/>
            </a:endParaRPr>
          </a:p>
        </p:txBody>
      </p:sp>
      <p:sp>
        <p:nvSpPr>
          <p:cNvPr id="18" name="TextBox 17"/>
          <p:cNvSpPr txBox="1"/>
          <p:nvPr/>
        </p:nvSpPr>
        <p:spPr>
          <a:xfrm>
            <a:off x="5117044" y="4285720"/>
            <a:ext cx="1651000"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Narrow" pitchFamily="34" charset="0"/>
              </a:rPr>
              <a:t>Lystra</a:t>
            </a:r>
            <a:endParaRPr lang="en-US" sz="2800" b="1" dirty="0">
              <a:solidFill>
                <a:srgbClr val="FF0000"/>
              </a:solidFill>
              <a:effectLst>
                <a:outerShdw blurRad="38100" dist="38100" dir="2700000" algn="tl">
                  <a:srgbClr val="000000">
                    <a:alpha val="43137"/>
                  </a:srgbClr>
                </a:outerShdw>
              </a:effectLst>
              <a:latin typeface="Arial Narrow" pitchFamily="34" charset="0"/>
            </a:endParaRPr>
          </a:p>
        </p:txBody>
      </p:sp>
      <p:sp>
        <p:nvSpPr>
          <p:cNvPr id="19" name="TextBox 18"/>
          <p:cNvSpPr txBox="1"/>
          <p:nvPr/>
        </p:nvSpPr>
        <p:spPr>
          <a:xfrm>
            <a:off x="5320519" y="4619198"/>
            <a:ext cx="1651000"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Narrow" pitchFamily="34" charset="0"/>
              </a:rPr>
              <a:t>Derbe</a:t>
            </a:r>
            <a:endParaRPr lang="en-US" sz="2800" b="1" dirty="0">
              <a:solidFill>
                <a:srgbClr val="FF0000"/>
              </a:solidFill>
              <a:effectLst>
                <a:outerShdw blurRad="38100" dist="38100" dir="2700000" algn="tl">
                  <a:srgbClr val="000000">
                    <a:alpha val="43137"/>
                  </a:srgbClr>
                </a:outerShdw>
              </a:effectLst>
              <a:latin typeface="Arial Narrow" pitchFamily="34" charset="0"/>
            </a:endParaRPr>
          </a:p>
        </p:txBody>
      </p:sp>
      <p:sp>
        <p:nvSpPr>
          <p:cNvPr id="22" name="Oval 21"/>
          <p:cNvSpPr/>
          <p:nvPr/>
        </p:nvSpPr>
        <p:spPr>
          <a:xfrm>
            <a:off x="4586363" y="4552307"/>
            <a:ext cx="118533" cy="12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99791" y="4218561"/>
            <a:ext cx="1402522"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Narrow" pitchFamily="34" charset="0"/>
              </a:rPr>
              <a:t>Antioch</a:t>
            </a:r>
          </a:p>
        </p:txBody>
      </p:sp>
    </p:spTree>
  </p:cSld>
  <p:clrMapOvr>
    <a:masterClrMapping/>
  </p:clrMapOvr>
  <p:transition>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1433</TotalTime>
  <Words>6186</Words>
  <Application>Microsoft Office PowerPoint</Application>
  <PresentationFormat>Widescreen</PresentationFormat>
  <Paragraphs>376</Paragraphs>
  <Slides>48</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Black</vt:lpstr>
      <vt:lpstr>Arial Narrow</vt:lpstr>
      <vt:lpstr>Arial Rounded MT Bold</vt:lpstr>
      <vt:lpstr>Blackoak Std</vt:lpstr>
      <vt:lpstr>Calibri</vt:lpstr>
      <vt:lpstr>Impact</vt:lpstr>
      <vt:lpstr>Symbol</vt:lpstr>
      <vt:lpstr>Office Theme</vt:lpstr>
      <vt:lpstr>A study of  Galatians</vt:lpstr>
      <vt:lpstr>“Grace,” what is it? </vt:lpstr>
      <vt:lpstr>“Grace,” what is it? </vt:lpstr>
      <vt:lpstr>“Grace,” what is it? </vt:lpstr>
      <vt:lpstr>Meet the Messengers:</vt:lpstr>
      <vt:lpstr>Meet the Readers:</vt:lpstr>
      <vt:lpstr>Meet the Readers:</vt:lpstr>
      <vt:lpstr>Meet the Readers:</vt:lpstr>
      <vt:lpstr>Meet the Readers:</vt:lpstr>
      <vt:lpstr>The Theme is AMAZING...</vt:lpstr>
      <vt:lpstr>The Theme is AMAZING...</vt:lpstr>
      <vt:lpstr>So ...</vt:lpstr>
      <vt:lpstr>1-Its MISSION: to Rescue Us</vt:lpstr>
      <vt:lpstr>1-Its MISSION: to Rescue Us</vt:lpstr>
      <vt:lpstr>1-Its MISSION: to Rescue Us</vt:lpstr>
      <vt:lpstr>1-Its MISSION: to Rescue Us</vt:lpstr>
      <vt:lpstr>1-Its MISSION: to Rescue Us</vt:lpstr>
      <vt:lpstr>1-Its MISSION: to Rescue Us</vt:lpstr>
      <vt:lpstr>1-Its MISSION: to Rescue Us</vt:lpstr>
      <vt:lpstr>1-Its MISSION: to Rescue Us</vt:lpstr>
      <vt:lpstr>1-Its MISSION: to Rescue Us</vt:lpstr>
      <vt:lpstr>1-Its MISSION: to Rescue Us</vt:lpstr>
      <vt:lpstr>1-Its MISSION: to Rescue Us</vt:lpstr>
      <vt:lpstr>2-Its MESSAGE: to Good News Us</vt:lpstr>
      <vt:lpstr>2-Its MESSAGE: to Good News Us</vt:lpstr>
      <vt:lpstr>2-Its MESSAGE: to Good News Us</vt:lpstr>
      <vt:lpstr>2-Its MESSAGE: to Good News Us</vt:lpstr>
      <vt:lpstr>2-Its MESSAGE: to Good News Us</vt:lpstr>
      <vt:lpstr>2-Its MESSAGE: to Good News Us</vt:lpstr>
      <vt:lpstr>3-Its REALITY: to CALM Us</vt:lpstr>
      <vt:lpstr>3-Its REALITY: to CALM Us</vt:lpstr>
      <vt:lpstr>3-Its REALITY: to CALM Us</vt:lpstr>
      <vt:lpstr>3-Its REALITY: to CALM Us</vt:lpstr>
      <vt:lpstr>4-Its RESULTS: Eternal to us</vt:lpstr>
      <vt:lpstr>4-Its RESULTS: Eternal to us</vt:lpstr>
      <vt:lpstr>4-Its RESULTS: Eternal to us</vt:lpstr>
      <vt:lpstr>4-Its RESULTS: Eternal to us</vt:lpstr>
      <vt:lpstr>5-Its APPROVAL: to Please God</vt:lpstr>
      <vt:lpstr>5-Its APPROVAL: to Please God</vt:lpstr>
      <vt:lpstr>5-Its APPROVAL: to Please God</vt:lpstr>
      <vt:lpstr>So, What’s so amazing about Grace?</vt:lpstr>
      <vt:lpstr>So, What’s so amazing about Grace?</vt:lpstr>
      <vt:lpstr>So, What’s so amazing about Grace?</vt:lpstr>
      <vt:lpstr>So, What’s so amazing about Grace?</vt:lpstr>
      <vt:lpstr>So, What’s so amazing about Grace?</vt:lpstr>
      <vt:lpstr>So, What’s so amazing about Grace?</vt:lpstr>
      <vt:lpstr>So, What’s so amazing about Grace?</vt:lpstr>
      <vt:lpstr>So Let’s Pray to the God of Amazing Grace!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124</cp:revision>
  <dcterms:created xsi:type="dcterms:W3CDTF">2013-01-17T17:35:44Z</dcterms:created>
  <dcterms:modified xsi:type="dcterms:W3CDTF">2021-05-19T14:56:29Z</dcterms:modified>
</cp:coreProperties>
</file>