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409" r:id="rId2"/>
    <p:sldId id="410" r:id="rId3"/>
    <p:sldId id="426" r:id="rId4"/>
    <p:sldId id="442" r:id="rId5"/>
    <p:sldId id="443" r:id="rId6"/>
    <p:sldId id="444" r:id="rId7"/>
    <p:sldId id="445" r:id="rId8"/>
    <p:sldId id="446" r:id="rId9"/>
    <p:sldId id="448" r:id="rId10"/>
    <p:sldId id="447" r:id="rId11"/>
    <p:sldId id="449" r:id="rId12"/>
    <p:sldId id="450" r:id="rId13"/>
    <p:sldId id="451" r:id="rId14"/>
    <p:sldId id="452" r:id="rId15"/>
    <p:sldId id="453" r:id="rId16"/>
    <p:sldId id="454" r:id="rId17"/>
    <p:sldId id="455" r:id="rId18"/>
    <p:sldId id="456" r:id="rId19"/>
    <p:sldId id="457" r:id="rId20"/>
    <p:sldId id="459" r:id="rId21"/>
    <p:sldId id="429" r:id="rId22"/>
    <p:sldId id="431" r:id="rId23"/>
    <p:sldId id="544" r:id="rId24"/>
    <p:sldId id="427" r:id="rId25"/>
    <p:sldId id="433" r:id="rId26"/>
    <p:sldId id="432" r:id="rId27"/>
    <p:sldId id="461" r:id="rId28"/>
    <p:sldId id="434" r:id="rId29"/>
    <p:sldId id="547" r:id="rId30"/>
    <p:sldId id="435" r:id="rId31"/>
    <p:sldId id="436" r:id="rId32"/>
    <p:sldId id="437" r:id="rId33"/>
    <p:sldId id="545" r:id="rId34"/>
    <p:sldId id="462" r:id="rId35"/>
    <p:sldId id="439" r:id="rId36"/>
    <p:sldId id="546" r:id="rId37"/>
    <p:sldId id="440" r:id="rId38"/>
    <p:sldId id="539" r:id="rId39"/>
    <p:sldId id="540" r:id="rId40"/>
    <p:sldId id="541" r:id="rId41"/>
    <p:sldId id="425" r:id="rId42"/>
    <p:sldId id="543" r:id="rId43"/>
    <p:sldId id="538" r:id="rId44"/>
    <p:sldId id="469" r:id="rId45"/>
    <p:sldId id="54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060"/>
    <a:srgbClr val="26413A"/>
    <a:srgbClr val="381850"/>
    <a:srgbClr val="302115"/>
    <a:srgbClr val="2D0501"/>
    <a:srgbClr val="0B0100"/>
    <a:srgbClr val="282A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90" autoAdjust="0"/>
    <p:restoredTop sz="72569" autoAdjust="0"/>
  </p:normalViewPr>
  <p:slideViewPr>
    <p:cSldViewPr snapToGrid="0">
      <p:cViewPr varScale="1">
        <p:scale>
          <a:sx n="59" d="100"/>
          <a:sy n="59" d="100"/>
        </p:scale>
        <p:origin x="1123" y="58"/>
      </p:cViewPr>
      <p:guideLst/>
    </p:cSldViewPr>
  </p:slideViewPr>
  <p:notesTextViewPr>
    <p:cViewPr>
      <p:scale>
        <a:sx n="1" d="1"/>
        <a:sy n="1" d="1"/>
      </p:scale>
      <p:origin x="0" y="-3734"/>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842795-8BF9-4FCA-B421-B2C1B7F85BD8}" type="datetimeFigureOut">
              <a:rPr lang="en-US" smtClean="0"/>
              <a:t>5/19/2021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C087C8-D713-4801-8ED8-6123F15A24B4}" type="slidenum">
              <a:rPr lang="en-US" smtClean="0"/>
              <a:t>‹#›</a:t>
            </a:fld>
            <a:endParaRPr lang="en-US"/>
          </a:p>
        </p:txBody>
      </p:sp>
    </p:spTree>
    <p:extLst>
      <p:ext uri="{BB962C8B-B14F-4D97-AF65-F5344CB8AC3E}">
        <p14:creationId xmlns:p14="http://schemas.microsoft.com/office/powerpoint/2010/main" val="3050505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series uses the Revised Standard Version of the Bible.</a:t>
            </a:r>
          </a:p>
          <a:p>
            <a:endParaRPr lang="en-US" dirty="0"/>
          </a:p>
          <a:p>
            <a:pPr lvl="1"/>
            <a:r>
              <a:rPr lang="en-US" altLang="en-US" b="1" dirty="0">
                <a:latin typeface="Arial" panose="020B0604020202020204" pitchFamily="34" charset="0"/>
              </a:rPr>
              <a:t>Copyright</a:t>
            </a:r>
            <a:r>
              <a:rPr lang="en-US" altLang="en-US" dirty="0">
                <a:latin typeface="Arial" panose="020B0604020202020204" pitchFamily="34" charset="0"/>
              </a:rPr>
              <a:t> ©</a:t>
            </a:r>
            <a:r>
              <a:rPr lang="en-US" altLang="en-US" dirty="0">
                <a:latin typeface="Symbol" panose="05050102010706020507" pitchFamily="18" charset="2"/>
              </a:rPr>
              <a:t> </a:t>
            </a:r>
            <a:r>
              <a:rPr lang="en-US" altLang="en-US" dirty="0">
                <a:latin typeface="Arial" panose="020B0604020202020204" pitchFamily="34" charset="0"/>
              </a:rPr>
              <a:t>2000-2021. All rights reserved.  Bible Point is a registered trademark of Dennis Henderson.  All  other trademarks acknowledged. </a:t>
            </a:r>
          </a:p>
          <a:p>
            <a:pPr lvl="1"/>
            <a:r>
              <a:rPr lang="en-US" altLang="en-US" dirty="0">
                <a:latin typeface="Arial" panose="020B0604020202020204" pitchFamily="34"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endParaRPr lang="en-US" altLang="en-US" b="1" dirty="0">
              <a:latin typeface="Arial" panose="020B0604020202020204" pitchFamily="34" charset="0"/>
            </a:endParaRPr>
          </a:p>
          <a:p>
            <a:pPr lvl="1"/>
            <a:r>
              <a:rPr lang="en-US" altLang="en-US" i="1" dirty="0">
                <a:latin typeface="Arial" panose="020B0604020202020204" pitchFamily="34" charset="0"/>
              </a:rPr>
              <a:t>So, if you don’t own the presentation(s), graphic(s), and text(s) how can you legally use them?  </a:t>
            </a:r>
            <a:r>
              <a:rPr lang="en-US" altLang="en-US" dirty="0">
                <a:latin typeface="Arial" panose="020B0604020202020204" pitchFamily="34"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altLang="en-US" b="1" dirty="0">
                <a:latin typeface="Arial" panose="020B0604020202020204" pitchFamily="34" charset="0"/>
              </a:rPr>
              <a:t>License Agreement</a:t>
            </a:r>
          </a:p>
          <a:p>
            <a:r>
              <a:rPr lang="en-US" altLang="en-US" b="1" dirty="0">
                <a:latin typeface="Arial" panose="020B0604020202020204" pitchFamily="34" charset="0"/>
              </a:rPr>
              <a:t>   Article 1:  License Grant</a:t>
            </a:r>
            <a:r>
              <a:rPr lang="en-US" altLang="en-US" dirty="0">
                <a:latin typeface="Arial" panose="020B0604020202020204" pitchFamily="34" charset="0"/>
              </a:rPr>
              <a:t>  </a:t>
            </a:r>
          </a:p>
          <a:p>
            <a:pPr lvl="1"/>
            <a:r>
              <a:rPr lang="en-US" altLang="en-US" dirty="0">
                <a:latin typeface="Arial" panose="020B0604020202020204" pitchFamily="34"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altLang="en-US" dirty="0">
                <a:latin typeface="Arial" panose="020B0604020202020204" pitchFamily="34" charset="0"/>
              </a:rPr>
              <a:t>1.  To use the presentation in a single church, single school, or single office of a Christian organization.</a:t>
            </a:r>
          </a:p>
          <a:p>
            <a:pPr lvl="1"/>
            <a:r>
              <a:rPr lang="en-US" altLang="en-US" dirty="0">
                <a:latin typeface="Arial" panose="020B0604020202020204" pitchFamily="34" charset="0"/>
              </a:rPr>
              <a:t>2.  To make a single archival back-up copy of the program.</a:t>
            </a:r>
          </a:p>
          <a:p>
            <a:pPr lvl="1"/>
            <a:r>
              <a:rPr lang="en-US" altLang="en-US" dirty="0">
                <a:latin typeface="Arial" panose="020B0604020202020204" pitchFamily="34" charset="0"/>
              </a:rPr>
              <a:t>3.  To modify the presentation(s) and merge with other presentations in a single church, school, or Christian organization. </a:t>
            </a:r>
          </a:p>
          <a:p>
            <a:pPr lvl="1"/>
            <a:r>
              <a:rPr lang="en-US" altLang="en-US" dirty="0">
                <a:latin typeface="Arial" panose="020B0604020202020204" pitchFamily="34" charset="0"/>
              </a:rPr>
              <a:t>4.  To transfer to another party if that party agrees to accept the terms and conditions of this agreement, and you do not retain any copies of the presentation, whether printed, machine readable, modified, or merged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2:  Terms</a:t>
            </a:r>
            <a:r>
              <a:rPr lang="en-US" altLang="en-US" dirty="0">
                <a:latin typeface="Arial" panose="020B0604020202020204" pitchFamily="34" charset="0"/>
              </a:rPr>
              <a:t>  </a:t>
            </a:r>
          </a:p>
          <a:p>
            <a:pPr lvl="1"/>
            <a:r>
              <a:rPr lang="en-US" altLang="en-US" dirty="0">
                <a:latin typeface="Arial" panose="020B0604020202020204" pitchFamily="34"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3: Disclaimers</a:t>
            </a:r>
            <a:r>
              <a:rPr lang="en-US" altLang="en-US" dirty="0">
                <a:latin typeface="Arial" panose="020B0604020202020204" pitchFamily="34" charset="0"/>
              </a:rPr>
              <a:t> </a:t>
            </a:r>
          </a:p>
          <a:p>
            <a:pPr lvl="1"/>
            <a:r>
              <a:rPr lang="en-US" altLang="en-US" dirty="0">
                <a:latin typeface="Arial" panose="020B0604020202020204" pitchFamily="34"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altLang="en-US" dirty="0">
                <a:latin typeface="Arial" panose="020B0604020202020204" pitchFamily="34"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4:  General</a:t>
            </a:r>
            <a:endParaRPr lang="en-US" altLang="en-US" dirty="0">
              <a:latin typeface="Arial" panose="020B0604020202020204" pitchFamily="34" charset="0"/>
            </a:endParaRPr>
          </a:p>
          <a:p>
            <a:pPr lvl="1"/>
            <a:r>
              <a:rPr lang="en-US" altLang="en-US" dirty="0">
                <a:latin typeface="Arial" panose="020B0604020202020204" pitchFamily="34" charset="0"/>
              </a:rPr>
              <a:t>1.  You may not sub-license, assign, or transfer the license of the presentation(s), graphic(s), or text(s) except as provided by this Agreement.   </a:t>
            </a:r>
          </a:p>
          <a:p>
            <a:pPr lvl="1"/>
            <a:r>
              <a:rPr lang="en-US" altLang="en-US" dirty="0">
                <a:latin typeface="Arial" panose="020B0604020202020204" pitchFamily="34" charset="0"/>
              </a:rPr>
              <a:t>2.  This Agreement will be governed by the laws of the State of Michigan.</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p>
          <a:p>
            <a:pPr lvl="1"/>
            <a:r>
              <a:rPr lang="en-US" altLang="en-US" i="1" dirty="0">
                <a:latin typeface="Arial" panose="020B0604020202020204" pitchFamily="34" charset="0"/>
              </a:rPr>
              <a:t>May I let someone borrow or copy my licensed Bible Point presentation (even after I modified it)?</a:t>
            </a:r>
            <a:r>
              <a:rPr lang="en-US" altLang="en-US" dirty="0">
                <a:latin typeface="Arial" panose="020B0604020202020204" pitchFamily="34"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altLang="en-US" dirty="0">
              <a:latin typeface="Arial" panose="020B0604020202020204" pitchFamily="34" charset="0"/>
            </a:endParaRPr>
          </a:p>
          <a:p>
            <a:pPr lvl="1"/>
            <a:endParaRPr lang="en-US" altLang="en-US"/>
          </a:p>
          <a:p>
            <a:endParaRPr lang="en-US"/>
          </a:p>
        </p:txBody>
      </p:sp>
      <p:sp>
        <p:nvSpPr>
          <p:cNvPr id="4" name="Slide Number Placeholder 3"/>
          <p:cNvSpPr>
            <a:spLocks noGrp="1"/>
          </p:cNvSpPr>
          <p:nvPr>
            <p:ph type="sldNum" sz="quarter" idx="5"/>
          </p:nvPr>
        </p:nvSpPr>
        <p:spPr/>
        <p:txBody>
          <a:bodyPr/>
          <a:lstStyle/>
          <a:p>
            <a:fld id="{8AC087C8-D713-4801-8ED8-6123F15A24B4}" type="slidenum">
              <a:rPr lang="en-US" smtClean="0"/>
              <a:t>1</a:t>
            </a:fld>
            <a:endParaRPr lang="en-US"/>
          </a:p>
        </p:txBody>
      </p:sp>
    </p:spTree>
    <p:extLst>
      <p:ext uri="{BB962C8B-B14F-4D97-AF65-F5344CB8AC3E}">
        <p14:creationId xmlns:p14="http://schemas.microsoft.com/office/powerpoint/2010/main" val="4228058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Gnat = FREE = https://upload.wikimedia.org/wikipedia/commons/5/52/Female_black_fungus_gnat.jpg</a:t>
            </a:r>
          </a:p>
        </p:txBody>
      </p:sp>
      <p:sp>
        <p:nvSpPr>
          <p:cNvPr id="4" name="Slide Number Placeholder 3"/>
          <p:cNvSpPr>
            <a:spLocks noGrp="1"/>
          </p:cNvSpPr>
          <p:nvPr>
            <p:ph type="sldNum" sz="quarter" idx="10"/>
          </p:nvPr>
        </p:nvSpPr>
        <p:spPr/>
        <p:txBody>
          <a:bodyPr/>
          <a:lstStyle/>
          <a:p>
            <a:fld id="{8AC087C8-D713-4801-8ED8-6123F15A24B4}" type="slidenum">
              <a:rPr lang="en-US" smtClean="0"/>
              <a:t>13</a:t>
            </a:fld>
            <a:endParaRPr lang="en-US"/>
          </a:p>
        </p:txBody>
      </p:sp>
    </p:spTree>
    <p:extLst>
      <p:ext uri="{BB962C8B-B14F-4D97-AF65-F5344CB8AC3E}">
        <p14:creationId xmlns:p14="http://schemas.microsoft.com/office/powerpoint/2010/main" val="3216926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really stinks when you spend unnecessary time with your frogs!</a:t>
            </a:r>
          </a:p>
        </p:txBody>
      </p:sp>
      <p:sp>
        <p:nvSpPr>
          <p:cNvPr id="4" name="Slide Number Placeholder 3"/>
          <p:cNvSpPr>
            <a:spLocks noGrp="1"/>
          </p:cNvSpPr>
          <p:nvPr>
            <p:ph type="sldNum" sz="quarter" idx="10"/>
          </p:nvPr>
        </p:nvSpPr>
        <p:spPr/>
        <p:txBody>
          <a:bodyPr/>
          <a:lstStyle/>
          <a:p>
            <a:fld id="{8AC087C8-D713-4801-8ED8-6123F15A24B4}" type="slidenum">
              <a:rPr lang="en-US" smtClean="0"/>
              <a:t>28</a:t>
            </a:fld>
            <a:endParaRPr lang="en-US"/>
          </a:p>
        </p:txBody>
      </p:sp>
    </p:spTree>
    <p:extLst>
      <p:ext uri="{BB962C8B-B14F-4D97-AF65-F5344CB8AC3E}">
        <p14:creationId xmlns:p14="http://schemas.microsoft.com/office/powerpoint/2010/main" val="2214890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really stinks when you spend unnecessary time with your frogs!</a:t>
            </a:r>
          </a:p>
        </p:txBody>
      </p:sp>
      <p:sp>
        <p:nvSpPr>
          <p:cNvPr id="4" name="Slide Number Placeholder 3"/>
          <p:cNvSpPr>
            <a:spLocks noGrp="1"/>
          </p:cNvSpPr>
          <p:nvPr>
            <p:ph type="sldNum" sz="quarter" idx="10"/>
          </p:nvPr>
        </p:nvSpPr>
        <p:spPr/>
        <p:txBody>
          <a:bodyPr/>
          <a:lstStyle/>
          <a:p>
            <a:fld id="{8AC087C8-D713-4801-8ED8-6123F15A24B4}" type="slidenum">
              <a:rPr lang="en-US" smtClean="0"/>
              <a:t>29</a:t>
            </a:fld>
            <a:endParaRPr lang="en-US"/>
          </a:p>
        </p:txBody>
      </p:sp>
    </p:spTree>
    <p:extLst>
      <p:ext uri="{BB962C8B-B14F-4D97-AF65-F5344CB8AC3E}">
        <p14:creationId xmlns:p14="http://schemas.microsoft.com/office/powerpoint/2010/main" val="2342374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this too –</a:t>
            </a:r>
          </a:p>
          <a:p>
            <a:endParaRPr lang="en-US" dirty="0"/>
          </a:p>
          <a:p>
            <a:r>
              <a:rPr lang="en-US" dirty="0"/>
              <a:t>Hold off</a:t>
            </a:r>
            <a:r>
              <a:rPr lang="en-US" baseline="0" dirty="0"/>
              <a:t> from doing what we know we should do--salvation, baptism, church membership, tithing, </a:t>
            </a:r>
          </a:p>
          <a:p>
            <a:r>
              <a:rPr lang="en-US" baseline="0" dirty="0"/>
              <a:t>We hang on to that which we should get rid of--our anger, depression, covetousness, </a:t>
            </a:r>
          </a:p>
          <a:p>
            <a:r>
              <a:rPr lang="en-US" baseline="0" dirty="0"/>
              <a:t>We promise ourselves to quit smoking, drinking, drugs or start a diet tomorrow. </a:t>
            </a:r>
          </a:p>
          <a:p>
            <a:r>
              <a:rPr lang="en-US" baseline="0" dirty="0"/>
              <a:t>We hang on to broken relationships, poor paying jobs, and terribly uncomfortable situations.  </a:t>
            </a:r>
          </a:p>
          <a:p>
            <a:endParaRPr lang="en-US" baseline="0" dirty="0"/>
          </a:p>
          <a:p>
            <a:r>
              <a:rPr lang="en-US" baseline="0" dirty="0"/>
              <a:t>We stay one more night with our frogs!!! One more night becomes, “Just, one more night” and then again, “Just one more night.”</a:t>
            </a:r>
          </a:p>
          <a:p>
            <a:endParaRPr lang="en-US" baseline="0" dirty="0"/>
          </a:p>
          <a:p>
            <a:r>
              <a:rPr lang="en-US" baseline="0" dirty="0"/>
              <a:t>You know what the frogs are in your life—this intrigues me—we just want one more night with our frogs, too!!!</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8AC087C8-D713-4801-8ED8-6123F15A24B4}" type="slidenum">
              <a:rPr lang="en-US" smtClean="0"/>
              <a:t>33</a:t>
            </a:fld>
            <a:endParaRPr lang="en-US"/>
          </a:p>
        </p:txBody>
      </p:sp>
    </p:spTree>
    <p:extLst>
      <p:ext uri="{BB962C8B-B14F-4D97-AF65-F5344CB8AC3E}">
        <p14:creationId xmlns:p14="http://schemas.microsoft.com/office/powerpoint/2010/main" val="2690112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352381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1259273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442072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85243"/>
            <a:ext cx="12191999" cy="1325563"/>
          </a:xfrm>
        </p:spPr>
        <p:txBody>
          <a:bodyPr>
            <a:normAutofit/>
          </a:bodyPr>
          <a:lstStyle>
            <a:lvl1pPr>
              <a:lnSpc>
                <a:spcPct val="80000"/>
              </a:lnSpc>
              <a:defRPr sz="6600" b="1">
                <a:effectLst>
                  <a:outerShdw blurRad="38100" dist="38100" dir="2700000" algn="tl">
                    <a:srgbClr val="000000">
                      <a:alpha val="43137"/>
                    </a:srgbClr>
                  </a:outerShdw>
                </a:effectLst>
                <a:latin typeface="+mn-lt"/>
              </a:defRPr>
            </a:lvl1pPr>
          </a:lstStyle>
          <a:p>
            <a:r>
              <a:rPr lang="en-US" dirty="0"/>
              <a:t>Click to edit Master title style</a:t>
            </a:r>
          </a:p>
        </p:txBody>
      </p:sp>
      <p:sp>
        <p:nvSpPr>
          <p:cNvPr id="3" name="Content Placeholder 2"/>
          <p:cNvSpPr>
            <a:spLocks noGrp="1"/>
          </p:cNvSpPr>
          <p:nvPr>
            <p:ph idx="1"/>
          </p:nvPr>
        </p:nvSpPr>
        <p:spPr>
          <a:xfrm>
            <a:off x="449705" y="1795645"/>
            <a:ext cx="11257613" cy="4351338"/>
          </a:xfrm>
        </p:spPr>
        <p:txBody>
          <a:bodyPr/>
          <a:lstStyle>
            <a:lvl1pPr>
              <a:defRPr>
                <a:effectLst>
                  <a:outerShdw blurRad="38100" dist="38100" dir="2700000" algn="tl">
                    <a:srgbClr val="000000">
                      <a:alpha val="43137"/>
                    </a:srgbClr>
                  </a:outerShdw>
                </a:effectLst>
                <a:latin typeface="Arial Narrow" panose="020B0606020202030204" pitchFamily="34" charset="0"/>
              </a:defRPr>
            </a:lvl1pPr>
            <a:lvl2pPr>
              <a:defRPr>
                <a:effectLst>
                  <a:outerShdw blurRad="38100" dist="38100" dir="2700000" algn="tl">
                    <a:srgbClr val="000000">
                      <a:alpha val="43137"/>
                    </a:srgbClr>
                  </a:outerShdw>
                </a:effectLst>
                <a:latin typeface="Arial Narrow" panose="020B0606020202030204" pitchFamily="34" charset="0"/>
              </a:defRPr>
            </a:lvl2pPr>
            <a:lvl3pPr>
              <a:defRPr>
                <a:effectLst>
                  <a:outerShdw blurRad="38100" dist="38100" dir="2700000" algn="tl">
                    <a:srgbClr val="000000">
                      <a:alpha val="43137"/>
                    </a:srgbClr>
                  </a:outerShdw>
                </a:effectLst>
                <a:latin typeface="Arial Narrow" panose="020B0606020202030204" pitchFamily="34" charset="0"/>
              </a:defRPr>
            </a:lvl3pPr>
            <a:lvl4pPr>
              <a:defRPr>
                <a:effectLst>
                  <a:outerShdw blurRad="38100" dist="38100" dir="2700000" algn="tl">
                    <a:srgbClr val="000000">
                      <a:alpha val="43137"/>
                    </a:srgbClr>
                  </a:outerShdw>
                </a:effectLst>
                <a:latin typeface="Arial Narrow" panose="020B0606020202030204" pitchFamily="34" charset="0"/>
              </a:defRPr>
            </a:lvl4pPr>
            <a:lvl5pPr>
              <a:defRPr>
                <a:effectLst>
                  <a:outerShdw blurRad="38100" dist="38100" dir="2700000" algn="tl">
                    <a:srgbClr val="000000">
                      <a:alpha val="43137"/>
                    </a:srgbClr>
                  </a:outerShdw>
                </a:effectLst>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032917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3312529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E8B82-66E7-49C2-9A99-DE0DACFAF59C}"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05279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E8B82-66E7-49C2-9A99-DE0DACFAF59C}" type="datetimeFigureOut">
              <a:rPr lang="en-US" smtClean="0"/>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379642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E8B82-66E7-49C2-9A99-DE0DACFAF59C}" type="datetimeFigureOut">
              <a:rPr lang="en-US" smtClean="0"/>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310239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E8B82-66E7-49C2-9A99-DE0DACFAF59C}" type="datetimeFigureOut">
              <a:rPr lang="en-US" smtClean="0"/>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541716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9E8B82-66E7-49C2-9A99-DE0DACFAF59C}"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26396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9E8B82-66E7-49C2-9A99-DE0DACFAF59C}"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346238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a:stretch>
            <a:fillRect/>
          </a:stretch>
        </p:blipFill>
        <p:spPr>
          <a:xfrm flipH="1">
            <a:off x="-4" y="0"/>
            <a:ext cx="12192001" cy="6858000"/>
          </a:xfrm>
          <a:prstGeom prst="rect">
            <a:avLst/>
          </a:prstGeom>
        </p:spPr>
      </p:pic>
      <p:sp>
        <p:nvSpPr>
          <p:cNvPr id="2" name="Title Placeholder 1"/>
          <p:cNvSpPr>
            <a:spLocks noGrp="1"/>
          </p:cNvSpPr>
          <p:nvPr>
            <p:ph type="title"/>
          </p:nvPr>
        </p:nvSpPr>
        <p:spPr>
          <a:xfrm>
            <a:off x="0" y="365125"/>
            <a:ext cx="1219199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94675" y="1825625"/>
            <a:ext cx="1085912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E8B82-66E7-49C2-9A99-DE0DACFAF59C}" type="datetimeFigureOut">
              <a:rPr lang="en-US" smtClean="0"/>
              <a:t>5/19/2021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B93D9B-2DBD-4DAA-80E5-0F1F3D3CCFC3}" type="slidenum">
              <a:rPr lang="en-US" smtClean="0"/>
              <a:t>‹#›</a:t>
            </a:fld>
            <a:endParaRPr lang="en-US"/>
          </a:p>
        </p:txBody>
      </p:sp>
    </p:spTree>
    <p:extLst>
      <p:ext uri="{BB962C8B-B14F-4D97-AF65-F5344CB8AC3E}">
        <p14:creationId xmlns:p14="http://schemas.microsoft.com/office/powerpoint/2010/main" val="767251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80000"/>
        </a:lnSpc>
        <a:spcBef>
          <a:spcPct val="0"/>
        </a:spcBef>
        <a:buNone/>
        <a:defRPr sz="60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7714" t="19666" r="25470" b="41989"/>
          <a:stretch/>
        </p:blipFill>
        <p:spPr>
          <a:xfrm>
            <a:off x="-101600" y="0"/>
            <a:ext cx="12700000" cy="6908800"/>
          </a:xfrm>
          <a:prstGeom prst="rect">
            <a:avLst/>
          </a:prstGeom>
        </p:spPr>
      </p:pic>
      <p:pic>
        <p:nvPicPr>
          <p:cNvPr id="5" name="Picture 4"/>
          <p:cNvPicPr>
            <a:picLocks noChangeAspect="1"/>
          </p:cNvPicPr>
          <p:nvPr/>
        </p:nvPicPr>
        <p:blipFill>
          <a:blip r:embed="rId4"/>
          <a:stretch>
            <a:fillRect/>
          </a:stretch>
        </p:blipFill>
        <p:spPr>
          <a:xfrm>
            <a:off x="0" y="-556589"/>
            <a:ext cx="12722087" cy="8180148"/>
          </a:xfrm>
          <a:prstGeom prst="rect">
            <a:avLst/>
          </a:prstGeom>
        </p:spPr>
      </p:pic>
      <p:sp>
        <p:nvSpPr>
          <p:cNvPr id="2" name="Title 1"/>
          <p:cNvSpPr>
            <a:spLocks noGrp="1"/>
          </p:cNvSpPr>
          <p:nvPr>
            <p:ph type="title"/>
          </p:nvPr>
        </p:nvSpPr>
        <p:spPr>
          <a:xfrm rot="60000">
            <a:off x="3705939" y="2969504"/>
            <a:ext cx="5318140" cy="1325563"/>
          </a:xfrm>
        </p:spPr>
        <p:txBody>
          <a:bodyPr>
            <a:noAutofit/>
          </a:bodyPr>
          <a:lstStyle/>
          <a:p>
            <a:pPr algn="ctr">
              <a:lnSpc>
                <a:spcPct val="80000"/>
              </a:lnSpc>
            </a:pPr>
            <a:r>
              <a:rPr lang="en-US" b="1" dirty="0">
                <a:solidFill>
                  <a:schemeClr val="bg1"/>
                </a:solidFill>
                <a:effectLst>
                  <a:glow rad="190500">
                    <a:srgbClr val="0B0100"/>
                  </a:glow>
                </a:effectLst>
              </a:rPr>
              <a:t>Snapshots </a:t>
            </a:r>
            <a:br>
              <a:rPr lang="en-US" b="1" dirty="0">
                <a:solidFill>
                  <a:schemeClr val="bg1"/>
                </a:solidFill>
                <a:effectLst>
                  <a:glow rad="190500">
                    <a:srgbClr val="0B0100"/>
                  </a:glow>
                </a:effectLst>
              </a:rPr>
            </a:br>
            <a:r>
              <a:rPr lang="en-US" dirty="0">
                <a:effectLst>
                  <a:glow rad="190500">
                    <a:srgbClr val="0B0100"/>
                  </a:glow>
                </a:effectLst>
              </a:rPr>
              <a:t>from</a:t>
            </a:r>
            <a:r>
              <a:rPr lang="en-US" b="1" dirty="0">
                <a:solidFill>
                  <a:schemeClr val="bg1"/>
                </a:solidFill>
                <a:effectLst>
                  <a:glow rad="190500">
                    <a:srgbClr val="0B0100"/>
                  </a:glow>
                </a:effectLst>
              </a:rPr>
              <a:t> a </a:t>
            </a:r>
            <a:br>
              <a:rPr lang="en-US" b="1" dirty="0">
                <a:solidFill>
                  <a:schemeClr val="bg1"/>
                </a:solidFill>
                <a:effectLst>
                  <a:glow rad="190500">
                    <a:srgbClr val="0B0100"/>
                  </a:glow>
                </a:effectLst>
              </a:rPr>
            </a:br>
            <a:r>
              <a:rPr lang="en-US" b="1" dirty="0">
                <a:solidFill>
                  <a:schemeClr val="bg1"/>
                </a:solidFill>
                <a:effectLst>
                  <a:glow rad="190500">
                    <a:srgbClr val="0B0100"/>
                  </a:glow>
                </a:effectLst>
              </a:rPr>
              <a:t>Spiritual Journey</a:t>
            </a:r>
            <a:endParaRPr lang="en-US" dirty="0">
              <a:effectLst>
                <a:glow rad="190500">
                  <a:srgbClr val="0B0100"/>
                </a:glow>
              </a:effectLst>
            </a:endParaRPr>
          </a:p>
        </p:txBody>
      </p:sp>
    </p:spTree>
    <p:extLst>
      <p:ext uri="{BB962C8B-B14F-4D97-AF65-F5344CB8AC3E}">
        <p14:creationId xmlns:p14="http://schemas.microsoft.com/office/powerpoint/2010/main" val="1501847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normAutofit/>
          </a:bodyPr>
          <a:lstStyle/>
          <a:p>
            <a:r>
              <a:rPr lang="en-US" sz="6600" dirty="0">
                <a:latin typeface="+mn-lt"/>
              </a:rPr>
              <a:t>Chapters 7-12 = 10 Cycles</a:t>
            </a:r>
          </a:p>
        </p:txBody>
      </p:sp>
      <p:sp>
        <p:nvSpPr>
          <p:cNvPr id="7" name="TextBox 6"/>
          <p:cNvSpPr txBox="1"/>
          <p:nvPr/>
        </p:nvSpPr>
        <p:spPr>
          <a:xfrm>
            <a:off x="-741407" y="1359244"/>
            <a:ext cx="7068065" cy="1311128"/>
          </a:xfrm>
          <a:prstGeom prst="rect">
            <a:avLst/>
          </a:prstGeom>
          <a:noFill/>
        </p:spPr>
        <p:txBody>
          <a:bodyPr wrap="square" rtlCol="0">
            <a:spAutoFit/>
          </a:bodyPr>
          <a:lstStyle/>
          <a:p>
            <a:pPr algn="ctr">
              <a:lnSpc>
                <a:spcPct val="90000"/>
              </a:lnSpc>
            </a:pPr>
            <a:r>
              <a:rPr lang="en-US" sz="4400" b="1" dirty="0">
                <a:solidFill>
                  <a:srgbClr val="FFFF00"/>
                </a:solidFill>
                <a:effectLst>
                  <a:outerShdw blurRad="38100" dist="38100" dir="2700000" algn="tl">
                    <a:srgbClr val="000000">
                      <a:alpha val="43137"/>
                    </a:srgbClr>
                  </a:outerShdw>
                </a:effectLst>
              </a:rPr>
              <a:t>Moses to Pharaoh,</a:t>
            </a:r>
          </a:p>
          <a:p>
            <a:pPr algn="ctr">
              <a:lnSpc>
                <a:spcPct val="90000"/>
              </a:lnSpc>
            </a:pPr>
            <a:r>
              <a:rPr lang="en-US" sz="4400" b="1" dirty="0">
                <a:solidFill>
                  <a:srgbClr val="FFFF00"/>
                </a:solidFill>
                <a:effectLst>
                  <a:outerShdw blurRad="38100" dist="38100" dir="2700000" algn="tl">
                    <a:srgbClr val="000000">
                      <a:alpha val="43137"/>
                    </a:srgbClr>
                  </a:outerShdw>
                </a:effectLst>
              </a:rPr>
              <a:t>“Let my people go”</a:t>
            </a:r>
            <a:r>
              <a:rPr lang="en-US" sz="4400" b="1" dirty="0">
                <a:solidFill>
                  <a:schemeClr val="bg1"/>
                </a:solidFill>
                <a:effectLst>
                  <a:outerShdw blurRad="38100" dist="38100" dir="2700000" algn="tl">
                    <a:srgbClr val="000000">
                      <a:alpha val="43137"/>
                    </a:srgbClr>
                  </a:outerShdw>
                </a:effectLst>
              </a:rPr>
              <a:t> </a:t>
            </a:r>
          </a:p>
        </p:txBody>
      </p:sp>
      <p:sp>
        <p:nvSpPr>
          <p:cNvPr id="8" name="Right Arrow 7"/>
          <p:cNvSpPr/>
          <p:nvPr/>
        </p:nvSpPr>
        <p:spPr>
          <a:xfrm rot="10800000">
            <a:off x="3534030" y="5313408"/>
            <a:ext cx="88968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451123" y="1313937"/>
            <a:ext cx="4740877"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Moses Predicts a Plagues, if Refuses</a:t>
            </a:r>
          </a:p>
        </p:txBody>
      </p:sp>
      <p:sp>
        <p:nvSpPr>
          <p:cNvPr id="11" name="Right Arrow 10"/>
          <p:cNvSpPr/>
          <p:nvPr/>
        </p:nvSpPr>
        <p:spPr>
          <a:xfrm rot="5200010">
            <a:off x="9400271" y="2724225"/>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451123" y="3542269"/>
            <a:ext cx="4740877" cy="1920526"/>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 Refuses and Plagues </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Happens</a:t>
            </a:r>
          </a:p>
        </p:txBody>
      </p:sp>
      <p:sp>
        <p:nvSpPr>
          <p:cNvPr id="13" name="Right Arrow 12"/>
          <p:cNvSpPr/>
          <p:nvPr/>
        </p:nvSpPr>
        <p:spPr>
          <a:xfrm rot="10800000">
            <a:off x="9251091" y="5494640"/>
            <a:ext cx="906164"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415479" y="4937474"/>
            <a:ext cx="4740877" cy="1920526"/>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“Stop the  Plague, I’ll let you go.“</a:t>
            </a:r>
          </a:p>
        </p:txBody>
      </p:sp>
      <p:sp>
        <p:nvSpPr>
          <p:cNvPr id="16" name="Right Arrow 15"/>
          <p:cNvSpPr/>
          <p:nvPr/>
        </p:nvSpPr>
        <p:spPr>
          <a:xfrm>
            <a:off x="5931243" y="1437504"/>
            <a:ext cx="869090"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0" y="5584446"/>
            <a:ext cx="3904735"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rPr>
              <a:t>Plague Ends</a:t>
            </a:r>
          </a:p>
        </p:txBody>
      </p:sp>
      <p:sp>
        <p:nvSpPr>
          <p:cNvPr id="18" name="Right Arrow 17"/>
          <p:cNvSpPr/>
          <p:nvPr/>
        </p:nvSpPr>
        <p:spPr>
          <a:xfrm rot="16200000">
            <a:off x="1817342" y="4656001"/>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0" y="3463202"/>
            <a:ext cx="4695568"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Hardens Heart</a:t>
            </a:r>
          </a:p>
        </p:txBody>
      </p:sp>
      <p:sp>
        <p:nvSpPr>
          <p:cNvPr id="20" name="Right Arrow 19"/>
          <p:cNvSpPr/>
          <p:nvPr/>
        </p:nvSpPr>
        <p:spPr>
          <a:xfrm rot="16200000">
            <a:off x="1817343" y="2555348"/>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2"/>
          <a:stretch>
            <a:fillRect/>
          </a:stretch>
        </p:blipFill>
        <p:spPr>
          <a:xfrm flipH="1">
            <a:off x="3534031" y="2503296"/>
            <a:ext cx="4720281" cy="2464121"/>
          </a:xfrm>
          <a:prstGeom prst="rect">
            <a:avLst/>
          </a:prstGeom>
        </p:spPr>
      </p:pic>
    </p:spTree>
    <p:extLst>
      <p:ext uri="{BB962C8B-B14F-4D97-AF65-F5344CB8AC3E}">
        <p14:creationId xmlns:p14="http://schemas.microsoft.com/office/powerpoint/2010/main" val="3061775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normAutofit/>
          </a:bodyPr>
          <a:lstStyle/>
          <a:p>
            <a:r>
              <a:rPr lang="en-US" sz="6600" dirty="0">
                <a:latin typeface="+mn-lt"/>
              </a:rPr>
              <a:t>Chapters 7-12 = </a:t>
            </a:r>
            <a:r>
              <a:rPr lang="en-US" sz="6600" dirty="0">
                <a:effectLst>
                  <a:glow rad="127000">
                    <a:srgbClr val="C00000"/>
                  </a:glow>
                </a:effectLst>
                <a:latin typeface="+mn-lt"/>
              </a:rPr>
              <a:t>10 PLAGUES</a:t>
            </a:r>
          </a:p>
        </p:txBody>
      </p:sp>
      <p:sp>
        <p:nvSpPr>
          <p:cNvPr id="7" name="TextBox 6"/>
          <p:cNvSpPr txBox="1"/>
          <p:nvPr/>
        </p:nvSpPr>
        <p:spPr>
          <a:xfrm>
            <a:off x="-741407" y="1359244"/>
            <a:ext cx="7068065"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Moses to Pharaoh,</a:t>
            </a:r>
          </a:p>
          <a:p>
            <a:pPr algn="ctr">
              <a:lnSpc>
                <a:spcPct val="90000"/>
              </a:lnSpc>
            </a:pPr>
            <a:r>
              <a:rPr lang="en-US" sz="4400" b="1" dirty="0">
                <a:solidFill>
                  <a:schemeClr val="bg1"/>
                </a:solidFill>
                <a:effectLst>
                  <a:outerShdw blurRad="38100" dist="38100" dir="2700000" algn="tl">
                    <a:srgbClr val="000000">
                      <a:alpha val="43137"/>
                    </a:srgbClr>
                  </a:outerShdw>
                </a:effectLst>
              </a:rPr>
              <a:t>“Let my people go” </a:t>
            </a:r>
          </a:p>
        </p:txBody>
      </p:sp>
      <p:sp>
        <p:nvSpPr>
          <p:cNvPr id="8" name="Right Arrow 7"/>
          <p:cNvSpPr/>
          <p:nvPr/>
        </p:nvSpPr>
        <p:spPr>
          <a:xfrm rot="10800000">
            <a:off x="3534030" y="5313408"/>
            <a:ext cx="88968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451123" y="1313937"/>
            <a:ext cx="4740877"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Moses Predicts a Plagues, if Refuses</a:t>
            </a:r>
          </a:p>
        </p:txBody>
      </p:sp>
      <p:sp>
        <p:nvSpPr>
          <p:cNvPr id="11" name="Right Arrow 10"/>
          <p:cNvSpPr/>
          <p:nvPr/>
        </p:nvSpPr>
        <p:spPr>
          <a:xfrm rot="5200010">
            <a:off x="9400271" y="2724225"/>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451123" y="3542269"/>
            <a:ext cx="4740877" cy="1920526"/>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 Refuses and Plagues </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Happens</a:t>
            </a:r>
          </a:p>
        </p:txBody>
      </p:sp>
      <p:sp>
        <p:nvSpPr>
          <p:cNvPr id="13" name="Right Arrow 12"/>
          <p:cNvSpPr/>
          <p:nvPr/>
        </p:nvSpPr>
        <p:spPr>
          <a:xfrm rot="10800000">
            <a:off x="9251091" y="5494640"/>
            <a:ext cx="906164"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415479" y="4937474"/>
            <a:ext cx="4740877" cy="1920526"/>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“Stop the  Plague, I’ll let you go.“</a:t>
            </a:r>
          </a:p>
        </p:txBody>
      </p:sp>
      <p:sp>
        <p:nvSpPr>
          <p:cNvPr id="16" name="Right Arrow 15"/>
          <p:cNvSpPr/>
          <p:nvPr/>
        </p:nvSpPr>
        <p:spPr>
          <a:xfrm>
            <a:off x="5931243" y="1437504"/>
            <a:ext cx="869090"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0" y="5584446"/>
            <a:ext cx="3904735"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rPr>
              <a:t>Plague Ends</a:t>
            </a:r>
          </a:p>
        </p:txBody>
      </p:sp>
      <p:sp>
        <p:nvSpPr>
          <p:cNvPr id="18" name="Right Arrow 17"/>
          <p:cNvSpPr/>
          <p:nvPr/>
        </p:nvSpPr>
        <p:spPr>
          <a:xfrm rot="16200000">
            <a:off x="1817342" y="4656001"/>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0" y="3463202"/>
            <a:ext cx="4695568"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Hardens Heart</a:t>
            </a:r>
          </a:p>
        </p:txBody>
      </p:sp>
      <p:sp>
        <p:nvSpPr>
          <p:cNvPr id="20" name="Right Arrow 19"/>
          <p:cNvSpPr/>
          <p:nvPr/>
        </p:nvSpPr>
        <p:spPr>
          <a:xfrm rot="16200000">
            <a:off x="1817343" y="2555348"/>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2"/>
          <a:stretch>
            <a:fillRect/>
          </a:stretch>
        </p:blipFill>
        <p:spPr>
          <a:xfrm flipH="1">
            <a:off x="3534031" y="2503296"/>
            <a:ext cx="4720281" cy="2464121"/>
          </a:xfrm>
          <a:prstGeom prst="rect">
            <a:avLst/>
          </a:prstGeom>
        </p:spPr>
      </p:pic>
      <p:pic>
        <p:nvPicPr>
          <p:cNvPr id="3" name="Picture 2"/>
          <p:cNvPicPr>
            <a:picLocks noChangeAspect="1"/>
          </p:cNvPicPr>
          <p:nvPr/>
        </p:nvPicPr>
        <p:blipFill>
          <a:blip r:embed="rId3"/>
          <a:stretch>
            <a:fillRect/>
          </a:stretch>
        </p:blipFill>
        <p:spPr>
          <a:xfrm>
            <a:off x="3897443" y="2173574"/>
            <a:ext cx="4430870" cy="3577454"/>
          </a:xfrm>
          <a:prstGeom prst="rect">
            <a:avLst/>
          </a:prstGeom>
        </p:spPr>
      </p:pic>
      <p:sp>
        <p:nvSpPr>
          <p:cNvPr id="4" name="TextBox 3"/>
          <p:cNvSpPr txBox="1"/>
          <p:nvPr/>
        </p:nvSpPr>
        <p:spPr>
          <a:xfrm>
            <a:off x="3672591" y="4257206"/>
            <a:ext cx="4601980" cy="1107996"/>
          </a:xfrm>
          <a:prstGeom prst="rect">
            <a:avLst/>
          </a:prstGeom>
          <a:noFill/>
        </p:spPr>
        <p:txBody>
          <a:bodyPr wrap="square" rtlCol="0">
            <a:spAutoFit/>
          </a:bodyPr>
          <a:lstStyle/>
          <a:p>
            <a:pPr algn="ctr"/>
            <a:r>
              <a:rPr lang="en-US" sz="6600" b="1" dirty="0">
                <a:solidFill>
                  <a:srgbClr val="FFFF00"/>
                </a:solidFill>
                <a:effectLst>
                  <a:glow rad="127000">
                    <a:srgbClr val="C00000"/>
                  </a:glow>
                </a:effectLst>
              </a:rPr>
              <a:t>1.</a:t>
            </a:r>
            <a:r>
              <a:rPr lang="en-US" sz="6600" b="1" dirty="0">
                <a:solidFill>
                  <a:srgbClr val="FFFF00"/>
                </a:solidFill>
              </a:rPr>
              <a:t> </a:t>
            </a:r>
            <a:r>
              <a:rPr lang="en-US" sz="6600" b="1" dirty="0">
                <a:solidFill>
                  <a:srgbClr val="FFFF00"/>
                </a:solidFill>
                <a:effectLst>
                  <a:glow rad="127000">
                    <a:srgbClr val="C00000"/>
                  </a:glow>
                </a:effectLst>
              </a:rPr>
              <a:t>BLOOD</a:t>
            </a:r>
          </a:p>
        </p:txBody>
      </p:sp>
    </p:spTree>
    <p:extLst>
      <p:ext uri="{BB962C8B-B14F-4D97-AF65-F5344CB8AC3E}">
        <p14:creationId xmlns:p14="http://schemas.microsoft.com/office/powerpoint/2010/main" val="3179579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normAutofit/>
          </a:bodyPr>
          <a:lstStyle/>
          <a:p>
            <a:r>
              <a:rPr lang="en-US" sz="6600" dirty="0">
                <a:latin typeface="+mn-lt"/>
              </a:rPr>
              <a:t>Chapters 7-12 = </a:t>
            </a:r>
            <a:r>
              <a:rPr lang="en-US" sz="6600" dirty="0">
                <a:effectLst>
                  <a:glow rad="127000">
                    <a:srgbClr val="C00000"/>
                  </a:glow>
                </a:effectLst>
                <a:latin typeface="+mn-lt"/>
              </a:rPr>
              <a:t>10 PLAGUES</a:t>
            </a:r>
          </a:p>
        </p:txBody>
      </p:sp>
      <p:sp>
        <p:nvSpPr>
          <p:cNvPr id="7" name="TextBox 6"/>
          <p:cNvSpPr txBox="1"/>
          <p:nvPr/>
        </p:nvSpPr>
        <p:spPr>
          <a:xfrm>
            <a:off x="-741407" y="1359244"/>
            <a:ext cx="7068065"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Moses to Pharaoh,</a:t>
            </a:r>
          </a:p>
          <a:p>
            <a:pPr algn="ctr">
              <a:lnSpc>
                <a:spcPct val="90000"/>
              </a:lnSpc>
            </a:pPr>
            <a:r>
              <a:rPr lang="en-US" sz="4400" b="1" dirty="0">
                <a:solidFill>
                  <a:schemeClr val="bg1"/>
                </a:solidFill>
                <a:effectLst>
                  <a:outerShdw blurRad="38100" dist="38100" dir="2700000" algn="tl">
                    <a:srgbClr val="000000">
                      <a:alpha val="43137"/>
                    </a:srgbClr>
                  </a:outerShdw>
                </a:effectLst>
              </a:rPr>
              <a:t>“Let my people go” </a:t>
            </a:r>
          </a:p>
        </p:txBody>
      </p:sp>
      <p:sp>
        <p:nvSpPr>
          <p:cNvPr id="8" name="Right Arrow 7"/>
          <p:cNvSpPr/>
          <p:nvPr/>
        </p:nvSpPr>
        <p:spPr>
          <a:xfrm rot="10800000">
            <a:off x="3534030" y="5313408"/>
            <a:ext cx="88968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451123" y="1313937"/>
            <a:ext cx="4740877"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Moses Predicts a Plagues, if Refuses</a:t>
            </a:r>
          </a:p>
        </p:txBody>
      </p:sp>
      <p:sp>
        <p:nvSpPr>
          <p:cNvPr id="11" name="Right Arrow 10"/>
          <p:cNvSpPr/>
          <p:nvPr/>
        </p:nvSpPr>
        <p:spPr>
          <a:xfrm rot="5200010">
            <a:off x="9400271" y="2724225"/>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451123" y="3542269"/>
            <a:ext cx="4740877" cy="1920526"/>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 Refuses and Plagues </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Happens</a:t>
            </a:r>
          </a:p>
        </p:txBody>
      </p:sp>
      <p:sp>
        <p:nvSpPr>
          <p:cNvPr id="13" name="Right Arrow 12"/>
          <p:cNvSpPr/>
          <p:nvPr/>
        </p:nvSpPr>
        <p:spPr>
          <a:xfrm rot="10800000">
            <a:off x="9251091" y="5494640"/>
            <a:ext cx="906164"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415479" y="4937474"/>
            <a:ext cx="4740877" cy="1920526"/>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“Stop the  Plague, I’ll let you go.“</a:t>
            </a:r>
          </a:p>
        </p:txBody>
      </p:sp>
      <p:sp>
        <p:nvSpPr>
          <p:cNvPr id="16" name="Right Arrow 15"/>
          <p:cNvSpPr/>
          <p:nvPr/>
        </p:nvSpPr>
        <p:spPr>
          <a:xfrm>
            <a:off x="5931243" y="1437504"/>
            <a:ext cx="869090"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0" y="5584446"/>
            <a:ext cx="3904735"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rPr>
              <a:t>Plague Ends</a:t>
            </a:r>
          </a:p>
        </p:txBody>
      </p:sp>
      <p:sp>
        <p:nvSpPr>
          <p:cNvPr id="18" name="Right Arrow 17"/>
          <p:cNvSpPr/>
          <p:nvPr/>
        </p:nvSpPr>
        <p:spPr>
          <a:xfrm rot="16200000">
            <a:off x="1817342" y="4656001"/>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0" y="3463202"/>
            <a:ext cx="4695568"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Hardens Heart</a:t>
            </a:r>
          </a:p>
        </p:txBody>
      </p:sp>
      <p:sp>
        <p:nvSpPr>
          <p:cNvPr id="20" name="Right Arrow 19"/>
          <p:cNvSpPr/>
          <p:nvPr/>
        </p:nvSpPr>
        <p:spPr>
          <a:xfrm rot="16200000">
            <a:off x="1817343" y="2555348"/>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2"/>
          <a:stretch>
            <a:fillRect/>
          </a:stretch>
        </p:blipFill>
        <p:spPr>
          <a:xfrm flipH="1">
            <a:off x="3534031" y="2503296"/>
            <a:ext cx="4720281" cy="2464121"/>
          </a:xfrm>
          <a:prstGeom prst="rect">
            <a:avLst/>
          </a:prstGeom>
        </p:spPr>
      </p:pic>
      <p:pic>
        <p:nvPicPr>
          <p:cNvPr id="21" name="Picture 4" descr="Frog-PubDo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7291" y="1312112"/>
            <a:ext cx="61436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672591" y="4257206"/>
            <a:ext cx="4601980" cy="1107996"/>
          </a:xfrm>
          <a:prstGeom prst="rect">
            <a:avLst/>
          </a:prstGeom>
          <a:noFill/>
        </p:spPr>
        <p:txBody>
          <a:bodyPr wrap="square" rtlCol="0">
            <a:spAutoFit/>
          </a:bodyPr>
          <a:lstStyle/>
          <a:p>
            <a:pPr algn="ctr"/>
            <a:r>
              <a:rPr lang="en-US" sz="6600" b="1" dirty="0">
                <a:solidFill>
                  <a:srgbClr val="FFFF00"/>
                </a:solidFill>
                <a:effectLst>
                  <a:glow rad="127000">
                    <a:schemeClr val="accent6">
                      <a:lumMod val="75000"/>
                    </a:schemeClr>
                  </a:glow>
                </a:effectLst>
              </a:rPr>
              <a:t>2. </a:t>
            </a:r>
            <a:r>
              <a:rPr lang="en-US" sz="6600" b="1" u="sng" dirty="0">
                <a:solidFill>
                  <a:srgbClr val="FFFF00"/>
                </a:solidFill>
                <a:effectLst>
                  <a:glow rad="127000">
                    <a:schemeClr val="accent6">
                      <a:lumMod val="75000"/>
                    </a:schemeClr>
                  </a:glow>
                </a:effectLst>
              </a:rPr>
              <a:t>FROGS</a:t>
            </a:r>
          </a:p>
        </p:txBody>
      </p:sp>
    </p:spTree>
    <p:extLst>
      <p:ext uri="{BB962C8B-B14F-4D97-AF65-F5344CB8AC3E}">
        <p14:creationId xmlns:p14="http://schemas.microsoft.com/office/powerpoint/2010/main" val="1356918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flipH="1">
            <a:off x="3534031" y="2503296"/>
            <a:ext cx="4720281" cy="2464121"/>
          </a:xfrm>
          <a:prstGeom prst="rect">
            <a:avLst/>
          </a:prstGeom>
        </p:spPr>
      </p:pic>
      <p:pic>
        <p:nvPicPr>
          <p:cNvPr id="10" name="Picture 9"/>
          <p:cNvPicPr>
            <a:picLocks noChangeAspect="1"/>
          </p:cNvPicPr>
          <p:nvPr/>
        </p:nvPicPr>
        <p:blipFill>
          <a:blip r:embed="rId4"/>
          <a:stretch>
            <a:fillRect/>
          </a:stretch>
        </p:blipFill>
        <p:spPr>
          <a:xfrm>
            <a:off x="3513036" y="1828571"/>
            <a:ext cx="4946471" cy="3712922"/>
          </a:xfrm>
          <a:prstGeom prst="rect">
            <a:avLst/>
          </a:prstGeom>
        </p:spPr>
      </p:pic>
      <p:sp>
        <p:nvSpPr>
          <p:cNvPr id="2" name="Title 1"/>
          <p:cNvSpPr>
            <a:spLocks noGrp="1"/>
          </p:cNvSpPr>
          <p:nvPr>
            <p:ph type="title"/>
          </p:nvPr>
        </p:nvSpPr>
        <p:spPr>
          <a:xfrm>
            <a:off x="0" y="0"/>
            <a:ext cx="12191999" cy="1325563"/>
          </a:xfrm>
        </p:spPr>
        <p:txBody>
          <a:bodyPr>
            <a:normAutofit/>
          </a:bodyPr>
          <a:lstStyle/>
          <a:p>
            <a:r>
              <a:rPr lang="en-US" sz="6600" dirty="0">
                <a:latin typeface="+mn-lt"/>
              </a:rPr>
              <a:t>Chapters 7-12 = </a:t>
            </a:r>
            <a:r>
              <a:rPr lang="en-US" sz="6600" dirty="0">
                <a:effectLst>
                  <a:glow rad="127000">
                    <a:srgbClr val="C00000"/>
                  </a:glow>
                </a:effectLst>
                <a:latin typeface="+mn-lt"/>
              </a:rPr>
              <a:t>10 PLAGUES</a:t>
            </a:r>
          </a:p>
        </p:txBody>
      </p:sp>
      <p:sp>
        <p:nvSpPr>
          <p:cNvPr id="7" name="TextBox 6"/>
          <p:cNvSpPr txBox="1"/>
          <p:nvPr/>
        </p:nvSpPr>
        <p:spPr>
          <a:xfrm>
            <a:off x="-741407" y="1359244"/>
            <a:ext cx="7068065"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Moses to Pharaoh,</a:t>
            </a:r>
          </a:p>
          <a:p>
            <a:pPr algn="ctr">
              <a:lnSpc>
                <a:spcPct val="90000"/>
              </a:lnSpc>
            </a:pPr>
            <a:r>
              <a:rPr lang="en-US" sz="4400" b="1" dirty="0">
                <a:solidFill>
                  <a:schemeClr val="bg1"/>
                </a:solidFill>
                <a:effectLst>
                  <a:outerShdw blurRad="38100" dist="38100" dir="2700000" algn="tl">
                    <a:srgbClr val="000000">
                      <a:alpha val="43137"/>
                    </a:srgbClr>
                  </a:outerShdw>
                </a:effectLst>
              </a:rPr>
              <a:t>“Let my people go” </a:t>
            </a:r>
          </a:p>
        </p:txBody>
      </p:sp>
      <p:sp>
        <p:nvSpPr>
          <p:cNvPr id="8" name="Right Arrow 7"/>
          <p:cNvSpPr/>
          <p:nvPr/>
        </p:nvSpPr>
        <p:spPr>
          <a:xfrm rot="10800000">
            <a:off x="3534030" y="5313408"/>
            <a:ext cx="88968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451123" y="1313937"/>
            <a:ext cx="4740877"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Moses Predicts a Plagues, if Refuses</a:t>
            </a:r>
          </a:p>
        </p:txBody>
      </p:sp>
      <p:sp>
        <p:nvSpPr>
          <p:cNvPr id="11" name="Right Arrow 10"/>
          <p:cNvSpPr/>
          <p:nvPr/>
        </p:nvSpPr>
        <p:spPr>
          <a:xfrm rot="5200010">
            <a:off x="9400271" y="2724225"/>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451123" y="3542269"/>
            <a:ext cx="4740877" cy="1920526"/>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 Refuses and Plagues </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Happens</a:t>
            </a:r>
          </a:p>
        </p:txBody>
      </p:sp>
      <p:sp>
        <p:nvSpPr>
          <p:cNvPr id="13" name="Right Arrow 12"/>
          <p:cNvSpPr/>
          <p:nvPr/>
        </p:nvSpPr>
        <p:spPr>
          <a:xfrm rot="10800000">
            <a:off x="9251091" y="5494640"/>
            <a:ext cx="906164"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415479" y="4937474"/>
            <a:ext cx="4740877" cy="1920526"/>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“Stop the  Plague, I’ll let you go.“</a:t>
            </a:r>
          </a:p>
        </p:txBody>
      </p:sp>
      <p:sp>
        <p:nvSpPr>
          <p:cNvPr id="16" name="Right Arrow 15"/>
          <p:cNvSpPr/>
          <p:nvPr/>
        </p:nvSpPr>
        <p:spPr>
          <a:xfrm>
            <a:off x="5931243" y="1437504"/>
            <a:ext cx="869090"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0" y="5584446"/>
            <a:ext cx="3904735"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rPr>
              <a:t>Plague Ends</a:t>
            </a:r>
          </a:p>
        </p:txBody>
      </p:sp>
      <p:sp>
        <p:nvSpPr>
          <p:cNvPr id="18" name="Right Arrow 17"/>
          <p:cNvSpPr/>
          <p:nvPr/>
        </p:nvSpPr>
        <p:spPr>
          <a:xfrm rot="16200000">
            <a:off x="1817342" y="4656001"/>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0" y="3463202"/>
            <a:ext cx="4695568"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Hardens Heart</a:t>
            </a:r>
          </a:p>
        </p:txBody>
      </p:sp>
      <p:sp>
        <p:nvSpPr>
          <p:cNvPr id="20" name="Right Arrow 19"/>
          <p:cNvSpPr/>
          <p:nvPr/>
        </p:nvSpPr>
        <p:spPr>
          <a:xfrm rot="16200000">
            <a:off x="1817343" y="2555348"/>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672591" y="4257206"/>
            <a:ext cx="4601980" cy="1107996"/>
          </a:xfrm>
          <a:prstGeom prst="rect">
            <a:avLst/>
          </a:prstGeom>
          <a:noFill/>
        </p:spPr>
        <p:txBody>
          <a:bodyPr wrap="square" rtlCol="0">
            <a:spAutoFit/>
          </a:bodyPr>
          <a:lstStyle/>
          <a:p>
            <a:pPr algn="ctr"/>
            <a:r>
              <a:rPr lang="en-US" sz="6600" b="1" dirty="0">
                <a:solidFill>
                  <a:srgbClr val="FFFF00"/>
                </a:solidFill>
                <a:effectLst>
                  <a:glow rad="127000">
                    <a:schemeClr val="accent4">
                      <a:lumMod val="50000"/>
                    </a:schemeClr>
                  </a:glow>
                </a:effectLst>
              </a:rPr>
              <a:t>3. GNATS</a:t>
            </a:r>
          </a:p>
        </p:txBody>
      </p:sp>
    </p:spTree>
    <p:extLst>
      <p:ext uri="{BB962C8B-B14F-4D97-AF65-F5344CB8AC3E}">
        <p14:creationId xmlns:p14="http://schemas.microsoft.com/office/powerpoint/2010/main" val="3426044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normAutofit/>
          </a:bodyPr>
          <a:lstStyle/>
          <a:p>
            <a:r>
              <a:rPr lang="en-US" sz="6600" dirty="0">
                <a:latin typeface="+mn-lt"/>
              </a:rPr>
              <a:t>Chapters 7-12 = </a:t>
            </a:r>
            <a:r>
              <a:rPr lang="en-US" sz="6600" dirty="0">
                <a:effectLst>
                  <a:glow rad="127000">
                    <a:srgbClr val="C00000"/>
                  </a:glow>
                </a:effectLst>
                <a:latin typeface="+mn-lt"/>
              </a:rPr>
              <a:t>10 PLAGUES</a:t>
            </a:r>
          </a:p>
        </p:txBody>
      </p:sp>
      <p:sp>
        <p:nvSpPr>
          <p:cNvPr id="7" name="TextBox 6"/>
          <p:cNvSpPr txBox="1"/>
          <p:nvPr/>
        </p:nvSpPr>
        <p:spPr>
          <a:xfrm>
            <a:off x="-741407" y="1359244"/>
            <a:ext cx="7068065"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Moses to Pharaoh,</a:t>
            </a:r>
          </a:p>
          <a:p>
            <a:pPr algn="ctr">
              <a:lnSpc>
                <a:spcPct val="90000"/>
              </a:lnSpc>
            </a:pPr>
            <a:r>
              <a:rPr lang="en-US" sz="4400" b="1" dirty="0">
                <a:solidFill>
                  <a:schemeClr val="bg1"/>
                </a:solidFill>
                <a:effectLst>
                  <a:outerShdw blurRad="38100" dist="38100" dir="2700000" algn="tl">
                    <a:srgbClr val="000000">
                      <a:alpha val="43137"/>
                    </a:srgbClr>
                  </a:outerShdw>
                </a:effectLst>
              </a:rPr>
              <a:t>“Let my people go” </a:t>
            </a:r>
          </a:p>
        </p:txBody>
      </p:sp>
      <p:sp>
        <p:nvSpPr>
          <p:cNvPr id="8" name="Right Arrow 7"/>
          <p:cNvSpPr/>
          <p:nvPr/>
        </p:nvSpPr>
        <p:spPr>
          <a:xfrm rot="10800000">
            <a:off x="3534030" y="5313408"/>
            <a:ext cx="88968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451123" y="1313937"/>
            <a:ext cx="4740877"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Moses Predicts a Plagues, if Refuses</a:t>
            </a:r>
          </a:p>
        </p:txBody>
      </p:sp>
      <p:sp>
        <p:nvSpPr>
          <p:cNvPr id="11" name="Right Arrow 10"/>
          <p:cNvSpPr/>
          <p:nvPr/>
        </p:nvSpPr>
        <p:spPr>
          <a:xfrm rot="5200010">
            <a:off x="9400271" y="2724225"/>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451123" y="3542269"/>
            <a:ext cx="4740877" cy="1920526"/>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 Refuses and Plagues </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Happens</a:t>
            </a:r>
          </a:p>
        </p:txBody>
      </p:sp>
      <p:sp>
        <p:nvSpPr>
          <p:cNvPr id="13" name="Right Arrow 12"/>
          <p:cNvSpPr/>
          <p:nvPr/>
        </p:nvSpPr>
        <p:spPr>
          <a:xfrm rot="10800000">
            <a:off x="9251091" y="5494640"/>
            <a:ext cx="906164"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415479" y="4937474"/>
            <a:ext cx="4740877" cy="1920526"/>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“Stop the  Plague, I’ll let you go.“</a:t>
            </a:r>
          </a:p>
        </p:txBody>
      </p:sp>
      <p:sp>
        <p:nvSpPr>
          <p:cNvPr id="16" name="Right Arrow 15"/>
          <p:cNvSpPr/>
          <p:nvPr/>
        </p:nvSpPr>
        <p:spPr>
          <a:xfrm>
            <a:off x="5931243" y="1437504"/>
            <a:ext cx="869090"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0" y="5584446"/>
            <a:ext cx="3904735"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rPr>
              <a:t>Plague Ends</a:t>
            </a:r>
          </a:p>
        </p:txBody>
      </p:sp>
      <p:sp>
        <p:nvSpPr>
          <p:cNvPr id="18" name="Right Arrow 17"/>
          <p:cNvSpPr/>
          <p:nvPr/>
        </p:nvSpPr>
        <p:spPr>
          <a:xfrm rot="16200000">
            <a:off x="1817342" y="4656001"/>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0" y="3463202"/>
            <a:ext cx="4695568"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Hardens Heart</a:t>
            </a:r>
          </a:p>
        </p:txBody>
      </p:sp>
      <p:sp>
        <p:nvSpPr>
          <p:cNvPr id="20" name="Right Arrow 19"/>
          <p:cNvSpPr/>
          <p:nvPr/>
        </p:nvSpPr>
        <p:spPr>
          <a:xfrm rot="16200000">
            <a:off x="1817343" y="2555348"/>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2"/>
          <a:stretch>
            <a:fillRect/>
          </a:stretch>
        </p:blipFill>
        <p:spPr>
          <a:xfrm flipH="1">
            <a:off x="3534031" y="2503296"/>
            <a:ext cx="4720281" cy="2464121"/>
          </a:xfrm>
          <a:prstGeom prst="rect">
            <a:avLst/>
          </a:prstGeom>
        </p:spPr>
      </p:pic>
      <p:pic>
        <p:nvPicPr>
          <p:cNvPr id="21" name="Picture 5" descr="fly-PubDo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745" y="1933731"/>
            <a:ext cx="5768117" cy="3844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672591" y="4257206"/>
            <a:ext cx="4601980" cy="1107996"/>
          </a:xfrm>
          <a:prstGeom prst="rect">
            <a:avLst/>
          </a:prstGeom>
          <a:noFill/>
        </p:spPr>
        <p:txBody>
          <a:bodyPr wrap="square" rtlCol="0">
            <a:spAutoFit/>
          </a:bodyPr>
          <a:lstStyle/>
          <a:p>
            <a:pPr algn="ctr"/>
            <a:r>
              <a:rPr lang="en-US" sz="6600" b="1" dirty="0">
                <a:solidFill>
                  <a:srgbClr val="FFFF00"/>
                </a:solidFill>
                <a:effectLst>
                  <a:glow rad="127000">
                    <a:schemeClr val="tx1">
                      <a:lumMod val="65000"/>
                      <a:lumOff val="35000"/>
                    </a:schemeClr>
                  </a:glow>
                </a:effectLst>
              </a:rPr>
              <a:t>4. </a:t>
            </a:r>
            <a:r>
              <a:rPr lang="en-US" sz="6600" b="1" u="sng" dirty="0">
                <a:solidFill>
                  <a:srgbClr val="FFFF00"/>
                </a:solidFill>
                <a:effectLst>
                  <a:glow rad="127000">
                    <a:schemeClr val="tx1">
                      <a:lumMod val="65000"/>
                      <a:lumOff val="35000"/>
                    </a:schemeClr>
                  </a:glow>
                </a:effectLst>
              </a:rPr>
              <a:t>FLIES</a:t>
            </a:r>
          </a:p>
        </p:txBody>
      </p:sp>
    </p:spTree>
    <p:extLst>
      <p:ext uri="{BB962C8B-B14F-4D97-AF65-F5344CB8AC3E}">
        <p14:creationId xmlns:p14="http://schemas.microsoft.com/office/powerpoint/2010/main" val="93559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normAutofit/>
          </a:bodyPr>
          <a:lstStyle/>
          <a:p>
            <a:r>
              <a:rPr lang="en-US" sz="6600" dirty="0">
                <a:latin typeface="+mn-lt"/>
              </a:rPr>
              <a:t>Chapters 7-12 = </a:t>
            </a:r>
            <a:r>
              <a:rPr lang="en-US" sz="6600" dirty="0">
                <a:effectLst>
                  <a:glow rad="127000">
                    <a:srgbClr val="C00000"/>
                  </a:glow>
                </a:effectLst>
                <a:latin typeface="+mn-lt"/>
              </a:rPr>
              <a:t>10 PLAGUES</a:t>
            </a:r>
          </a:p>
        </p:txBody>
      </p:sp>
      <p:sp>
        <p:nvSpPr>
          <p:cNvPr id="7" name="TextBox 6"/>
          <p:cNvSpPr txBox="1"/>
          <p:nvPr/>
        </p:nvSpPr>
        <p:spPr>
          <a:xfrm>
            <a:off x="-741407" y="1359244"/>
            <a:ext cx="7068065"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Moses to Pharaoh,</a:t>
            </a:r>
          </a:p>
          <a:p>
            <a:pPr algn="ctr">
              <a:lnSpc>
                <a:spcPct val="90000"/>
              </a:lnSpc>
            </a:pPr>
            <a:r>
              <a:rPr lang="en-US" sz="4400" b="1" dirty="0">
                <a:solidFill>
                  <a:schemeClr val="bg1"/>
                </a:solidFill>
                <a:effectLst>
                  <a:outerShdw blurRad="38100" dist="38100" dir="2700000" algn="tl">
                    <a:srgbClr val="000000">
                      <a:alpha val="43137"/>
                    </a:srgbClr>
                  </a:outerShdw>
                </a:effectLst>
              </a:rPr>
              <a:t>“Let my people go” </a:t>
            </a:r>
          </a:p>
        </p:txBody>
      </p:sp>
      <p:sp>
        <p:nvSpPr>
          <p:cNvPr id="8" name="Right Arrow 7"/>
          <p:cNvSpPr/>
          <p:nvPr/>
        </p:nvSpPr>
        <p:spPr>
          <a:xfrm rot="10800000">
            <a:off x="3534030" y="5313408"/>
            <a:ext cx="88968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451123" y="1313937"/>
            <a:ext cx="4740877"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Moses Predicts a Plagues, if Refuses</a:t>
            </a:r>
          </a:p>
        </p:txBody>
      </p:sp>
      <p:sp>
        <p:nvSpPr>
          <p:cNvPr id="11" name="Right Arrow 10"/>
          <p:cNvSpPr/>
          <p:nvPr/>
        </p:nvSpPr>
        <p:spPr>
          <a:xfrm rot="5200010">
            <a:off x="9400271" y="2724225"/>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451123" y="3542269"/>
            <a:ext cx="4740877" cy="1920526"/>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 Refuses and Plagues </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Happens</a:t>
            </a:r>
          </a:p>
        </p:txBody>
      </p:sp>
      <p:sp>
        <p:nvSpPr>
          <p:cNvPr id="13" name="Right Arrow 12"/>
          <p:cNvSpPr/>
          <p:nvPr/>
        </p:nvSpPr>
        <p:spPr>
          <a:xfrm rot="10800000">
            <a:off x="9251091" y="5494640"/>
            <a:ext cx="906164"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415479" y="4937474"/>
            <a:ext cx="4740877" cy="1920526"/>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“Stop the  Plague, I’ll let you go.“</a:t>
            </a:r>
          </a:p>
        </p:txBody>
      </p:sp>
      <p:sp>
        <p:nvSpPr>
          <p:cNvPr id="16" name="Right Arrow 15"/>
          <p:cNvSpPr/>
          <p:nvPr/>
        </p:nvSpPr>
        <p:spPr>
          <a:xfrm>
            <a:off x="5931243" y="1437504"/>
            <a:ext cx="869090"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0" y="5584446"/>
            <a:ext cx="3904735"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rPr>
              <a:t>Plague Ends</a:t>
            </a:r>
          </a:p>
        </p:txBody>
      </p:sp>
      <p:sp>
        <p:nvSpPr>
          <p:cNvPr id="18" name="Right Arrow 17"/>
          <p:cNvSpPr/>
          <p:nvPr/>
        </p:nvSpPr>
        <p:spPr>
          <a:xfrm rot="16200000">
            <a:off x="1817342" y="4656001"/>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0" y="3463202"/>
            <a:ext cx="4695568"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Hardens Heart</a:t>
            </a:r>
          </a:p>
        </p:txBody>
      </p:sp>
      <p:sp>
        <p:nvSpPr>
          <p:cNvPr id="20" name="Right Arrow 19"/>
          <p:cNvSpPr/>
          <p:nvPr/>
        </p:nvSpPr>
        <p:spPr>
          <a:xfrm rot="16200000">
            <a:off x="1817343" y="2555348"/>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2"/>
          <a:stretch>
            <a:fillRect/>
          </a:stretch>
        </p:blipFill>
        <p:spPr>
          <a:xfrm flipH="1">
            <a:off x="3534031" y="2503296"/>
            <a:ext cx="4720281" cy="2464121"/>
          </a:xfrm>
          <a:prstGeom prst="rect">
            <a:avLst/>
          </a:prstGeom>
        </p:spPr>
      </p:pic>
      <p:pic>
        <p:nvPicPr>
          <p:cNvPr id="21" name="Picture 4" descr="Cattle-morg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7854" y="1133417"/>
            <a:ext cx="6033827" cy="4525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672591" y="4257206"/>
            <a:ext cx="4601980" cy="1107996"/>
          </a:xfrm>
          <a:prstGeom prst="rect">
            <a:avLst/>
          </a:prstGeom>
          <a:noFill/>
        </p:spPr>
        <p:txBody>
          <a:bodyPr wrap="square" rtlCol="0">
            <a:spAutoFit/>
          </a:bodyPr>
          <a:lstStyle/>
          <a:p>
            <a:pPr algn="ctr"/>
            <a:r>
              <a:rPr lang="en-US" sz="6600" b="1" dirty="0">
                <a:solidFill>
                  <a:srgbClr val="FFFF00"/>
                </a:solidFill>
                <a:effectLst>
                  <a:glow rad="127000">
                    <a:srgbClr val="302115"/>
                  </a:glow>
                </a:effectLst>
              </a:rPr>
              <a:t>5. ANIMALS</a:t>
            </a:r>
          </a:p>
        </p:txBody>
      </p:sp>
    </p:spTree>
    <p:extLst>
      <p:ext uri="{BB962C8B-B14F-4D97-AF65-F5344CB8AC3E}">
        <p14:creationId xmlns:p14="http://schemas.microsoft.com/office/powerpoint/2010/main" val="247336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normAutofit/>
          </a:bodyPr>
          <a:lstStyle/>
          <a:p>
            <a:r>
              <a:rPr lang="en-US" sz="6600" dirty="0">
                <a:latin typeface="+mn-lt"/>
              </a:rPr>
              <a:t>Chapters 7-12 = </a:t>
            </a:r>
            <a:r>
              <a:rPr lang="en-US" sz="6600" dirty="0">
                <a:effectLst>
                  <a:glow rad="127000">
                    <a:srgbClr val="C00000"/>
                  </a:glow>
                </a:effectLst>
                <a:latin typeface="+mn-lt"/>
              </a:rPr>
              <a:t>10 PLAGUES</a:t>
            </a:r>
          </a:p>
        </p:txBody>
      </p:sp>
      <p:sp>
        <p:nvSpPr>
          <p:cNvPr id="7" name="TextBox 6"/>
          <p:cNvSpPr txBox="1"/>
          <p:nvPr/>
        </p:nvSpPr>
        <p:spPr>
          <a:xfrm>
            <a:off x="-741407" y="1359244"/>
            <a:ext cx="7068065"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Moses to Pharaoh,</a:t>
            </a:r>
          </a:p>
          <a:p>
            <a:pPr algn="ctr">
              <a:lnSpc>
                <a:spcPct val="90000"/>
              </a:lnSpc>
            </a:pPr>
            <a:r>
              <a:rPr lang="en-US" sz="4400" b="1" dirty="0">
                <a:solidFill>
                  <a:schemeClr val="bg1"/>
                </a:solidFill>
                <a:effectLst>
                  <a:outerShdw blurRad="38100" dist="38100" dir="2700000" algn="tl">
                    <a:srgbClr val="000000">
                      <a:alpha val="43137"/>
                    </a:srgbClr>
                  </a:outerShdw>
                </a:effectLst>
              </a:rPr>
              <a:t>“Let my people go” </a:t>
            </a:r>
          </a:p>
        </p:txBody>
      </p:sp>
      <p:sp>
        <p:nvSpPr>
          <p:cNvPr id="8" name="Right Arrow 7"/>
          <p:cNvSpPr/>
          <p:nvPr/>
        </p:nvSpPr>
        <p:spPr>
          <a:xfrm rot="10800000">
            <a:off x="3534030" y="5313408"/>
            <a:ext cx="88968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451123" y="1313937"/>
            <a:ext cx="4740877"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Moses Predicts a Plagues, if Refuses</a:t>
            </a:r>
          </a:p>
        </p:txBody>
      </p:sp>
      <p:sp>
        <p:nvSpPr>
          <p:cNvPr id="11" name="Right Arrow 10"/>
          <p:cNvSpPr/>
          <p:nvPr/>
        </p:nvSpPr>
        <p:spPr>
          <a:xfrm rot="5200010">
            <a:off x="9400271" y="2724225"/>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451123" y="3542269"/>
            <a:ext cx="4740877" cy="1920526"/>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 Refuses and Plagues </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Happens</a:t>
            </a:r>
          </a:p>
        </p:txBody>
      </p:sp>
      <p:sp>
        <p:nvSpPr>
          <p:cNvPr id="13" name="Right Arrow 12"/>
          <p:cNvSpPr/>
          <p:nvPr/>
        </p:nvSpPr>
        <p:spPr>
          <a:xfrm rot="10800000">
            <a:off x="9251091" y="5494640"/>
            <a:ext cx="906164"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415479" y="4937474"/>
            <a:ext cx="4740877" cy="1920526"/>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“Stop the  Plague, I’ll let you go.“</a:t>
            </a:r>
          </a:p>
        </p:txBody>
      </p:sp>
      <p:sp>
        <p:nvSpPr>
          <p:cNvPr id="16" name="Right Arrow 15"/>
          <p:cNvSpPr/>
          <p:nvPr/>
        </p:nvSpPr>
        <p:spPr>
          <a:xfrm>
            <a:off x="5931243" y="1437504"/>
            <a:ext cx="869090"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0" y="5584446"/>
            <a:ext cx="3904735"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rPr>
              <a:t>Plague Ends</a:t>
            </a:r>
          </a:p>
        </p:txBody>
      </p:sp>
      <p:sp>
        <p:nvSpPr>
          <p:cNvPr id="18" name="Right Arrow 17"/>
          <p:cNvSpPr/>
          <p:nvPr/>
        </p:nvSpPr>
        <p:spPr>
          <a:xfrm rot="16200000">
            <a:off x="1817342" y="4656001"/>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0" y="3463202"/>
            <a:ext cx="4695568"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Hardens Heart</a:t>
            </a:r>
          </a:p>
        </p:txBody>
      </p:sp>
      <p:sp>
        <p:nvSpPr>
          <p:cNvPr id="20" name="Right Arrow 19"/>
          <p:cNvSpPr/>
          <p:nvPr/>
        </p:nvSpPr>
        <p:spPr>
          <a:xfrm rot="16200000">
            <a:off x="1817343" y="2555348"/>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2"/>
          <a:stretch>
            <a:fillRect/>
          </a:stretch>
        </p:blipFill>
        <p:spPr>
          <a:xfrm flipH="1">
            <a:off x="3534031" y="2503296"/>
            <a:ext cx="4720281" cy="2464121"/>
          </a:xfrm>
          <a:prstGeom prst="rect">
            <a:avLst/>
          </a:prstGeom>
        </p:spPr>
      </p:pic>
      <p:pic>
        <p:nvPicPr>
          <p:cNvPr id="23" name="Picture 4" descr="bo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171" y="1385185"/>
            <a:ext cx="6057900"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672591" y="4257206"/>
            <a:ext cx="4601980" cy="1107996"/>
          </a:xfrm>
          <a:prstGeom prst="rect">
            <a:avLst/>
          </a:prstGeom>
          <a:noFill/>
          <a:effectLst>
            <a:glow rad="127000">
              <a:srgbClr val="C00000"/>
            </a:glow>
          </a:effectLst>
        </p:spPr>
        <p:txBody>
          <a:bodyPr wrap="square" rtlCol="0">
            <a:spAutoFit/>
          </a:bodyPr>
          <a:lstStyle/>
          <a:p>
            <a:pPr algn="ctr"/>
            <a:r>
              <a:rPr lang="en-US" sz="6600" b="1" dirty="0">
                <a:solidFill>
                  <a:srgbClr val="FFFF00"/>
                </a:solidFill>
                <a:effectLst>
                  <a:glow rad="127000">
                    <a:srgbClr val="C00000"/>
                  </a:glow>
                </a:effectLst>
              </a:rPr>
              <a:t>6. </a:t>
            </a:r>
            <a:r>
              <a:rPr lang="en-US" sz="6600" b="1" u="sng" dirty="0">
                <a:solidFill>
                  <a:srgbClr val="FFFF00"/>
                </a:solidFill>
                <a:effectLst>
                  <a:glow rad="127000">
                    <a:srgbClr val="C00000"/>
                  </a:glow>
                </a:effectLst>
              </a:rPr>
              <a:t>BOILS</a:t>
            </a:r>
          </a:p>
        </p:txBody>
      </p:sp>
    </p:spTree>
    <p:extLst>
      <p:ext uri="{BB962C8B-B14F-4D97-AF65-F5344CB8AC3E}">
        <p14:creationId xmlns:p14="http://schemas.microsoft.com/office/powerpoint/2010/main" val="2778526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normAutofit/>
          </a:bodyPr>
          <a:lstStyle/>
          <a:p>
            <a:r>
              <a:rPr lang="en-US" sz="6600" dirty="0">
                <a:latin typeface="+mn-lt"/>
              </a:rPr>
              <a:t>Chapters 7-12 = </a:t>
            </a:r>
            <a:r>
              <a:rPr lang="en-US" sz="6600" dirty="0">
                <a:effectLst>
                  <a:glow rad="127000">
                    <a:srgbClr val="C00000"/>
                  </a:glow>
                </a:effectLst>
                <a:latin typeface="+mn-lt"/>
              </a:rPr>
              <a:t>10 PLAGUES</a:t>
            </a:r>
          </a:p>
        </p:txBody>
      </p:sp>
      <p:sp>
        <p:nvSpPr>
          <p:cNvPr id="7" name="TextBox 6"/>
          <p:cNvSpPr txBox="1"/>
          <p:nvPr/>
        </p:nvSpPr>
        <p:spPr>
          <a:xfrm>
            <a:off x="-741407" y="1359244"/>
            <a:ext cx="7068065"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Moses to Pharaoh,</a:t>
            </a:r>
          </a:p>
          <a:p>
            <a:pPr algn="ctr">
              <a:lnSpc>
                <a:spcPct val="90000"/>
              </a:lnSpc>
            </a:pPr>
            <a:r>
              <a:rPr lang="en-US" sz="4400" b="1" dirty="0">
                <a:solidFill>
                  <a:schemeClr val="bg1"/>
                </a:solidFill>
                <a:effectLst>
                  <a:outerShdw blurRad="38100" dist="38100" dir="2700000" algn="tl">
                    <a:srgbClr val="000000">
                      <a:alpha val="43137"/>
                    </a:srgbClr>
                  </a:outerShdw>
                </a:effectLst>
              </a:rPr>
              <a:t>“Let my people go” </a:t>
            </a:r>
          </a:p>
        </p:txBody>
      </p:sp>
      <p:sp>
        <p:nvSpPr>
          <p:cNvPr id="8" name="Right Arrow 7"/>
          <p:cNvSpPr/>
          <p:nvPr/>
        </p:nvSpPr>
        <p:spPr>
          <a:xfrm rot="10800000">
            <a:off x="3534030" y="5313408"/>
            <a:ext cx="88968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451123" y="1313937"/>
            <a:ext cx="4740877"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Moses Predicts a Plagues, if Refuses</a:t>
            </a:r>
          </a:p>
        </p:txBody>
      </p:sp>
      <p:sp>
        <p:nvSpPr>
          <p:cNvPr id="11" name="Right Arrow 10"/>
          <p:cNvSpPr/>
          <p:nvPr/>
        </p:nvSpPr>
        <p:spPr>
          <a:xfrm rot="5200010">
            <a:off x="9400271" y="2724225"/>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451123" y="3542269"/>
            <a:ext cx="4740877" cy="1920526"/>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 Refuses and Plagues </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Happens</a:t>
            </a:r>
          </a:p>
        </p:txBody>
      </p:sp>
      <p:sp>
        <p:nvSpPr>
          <p:cNvPr id="13" name="Right Arrow 12"/>
          <p:cNvSpPr/>
          <p:nvPr/>
        </p:nvSpPr>
        <p:spPr>
          <a:xfrm rot="10800000">
            <a:off x="9251091" y="5494640"/>
            <a:ext cx="906164"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415479" y="4937474"/>
            <a:ext cx="4740877" cy="1920526"/>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“Stop the  Plague, I’ll let you go.“</a:t>
            </a:r>
          </a:p>
        </p:txBody>
      </p:sp>
      <p:sp>
        <p:nvSpPr>
          <p:cNvPr id="16" name="Right Arrow 15"/>
          <p:cNvSpPr/>
          <p:nvPr/>
        </p:nvSpPr>
        <p:spPr>
          <a:xfrm>
            <a:off x="5931243" y="1437504"/>
            <a:ext cx="869090"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0" y="5584446"/>
            <a:ext cx="3904735"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rPr>
              <a:t>Plague Ends</a:t>
            </a:r>
          </a:p>
        </p:txBody>
      </p:sp>
      <p:sp>
        <p:nvSpPr>
          <p:cNvPr id="18" name="Right Arrow 17"/>
          <p:cNvSpPr/>
          <p:nvPr/>
        </p:nvSpPr>
        <p:spPr>
          <a:xfrm rot="16200000">
            <a:off x="1817342" y="4656001"/>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0" y="3463202"/>
            <a:ext cx="4695568"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Hardens Heart</a:t>
            </a:r>
          </a:p>
        </p:txBody>
      </p:sp>
      <p:sp>
        <p:nvSpPr>
          <p:cNvPr id="20" name="Right Arrow 19"/>
          <p:cNvSpPr/>
          <p:nvPr/>
        </p:nvSpPr>
        <p:spPr>
          <a:xfrm rot="16200000">
            <a:off x="1817343" y="2555348"/>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2"/>
          <a:stretch>
            <a:fillRect/>
          </a:stretch>
        </p:blipFill>
        <p:spPr>
          <a:xfrm flipH="1">
            <a:off x="3534031" y="2503296"/>
            <a:ext cx="4720281" cy="2464121"/>
          </a:xfrm>
          <a:prstGeom prst="rect">
            <a:avLst/>
          </a:prstGeom>
        </p:spPr>
      </p:pic>
      <p:pic>
        <p:nvPicPr>
          <p:cNvPr id="21" name="Picture 4" descr="Hail-sxch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4096" y="1019799"/>
            <a:ext cx="8402638"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672591" y="4257206"/>
            <a:ext cx="4601980" cy="1107996"/>
          </a:xfrm>
          <a:prstGeom prst="rect">
            <a:avLst/>
          </a:prstGeom>
          <a:noFill/>
          <a:effectLst>
            <a:glow rad="127000">
              <a:schemeClr val="tx1"/>
            </a:glow>
          </a:effectLst>
        </p:spPr>
        <p:txBody>
          <a:bodyPr wrap="square" rtlCol="0">
            <a:spAutoFit/>
          </a:bodyPr>
          <a:lstStyle/>
          <a:p>
            <a:pPr algn="ctr"/>
            <a:r>
              <a:rPr lang="en-US" sz="6600" b="1" dirty="0">
                <a:solidFill>
                  <a:srgbClr val="FFFF00"/>
                </a:solidFill>
                <a:effectLst>
                  <a:glow rad="127000">
                    <a:srgbClr val="302115"/>
                  </a:glow>
                </a:effectLst>
              </a:rPr>
              <a:t>7. HAIL</a:t>
            </a:r>
          </a:p>
        </p:txBody>
      </p:sp>
    </p:spTree>
    <p:extLst>
      <p:ext uri="{BB962C8B-B14F-4D97-AF65-F5344CB8AC3E}">
        <p14:creationId xmlns:p14="http://schemas.microsoft.com/office/powerpoint/2010/main" val="1190441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normAutofit/>
          </a:bodyPr>
          <a:lstStyle/>
          <a:p>
            <a:r>
              <a:rPr lang="en-US" sz="6600" dirty="0">
                <a:latin typeface="+mn-lt"/>
              </a:rPr>
              <a:t>Chapters 7-12 = </a:t>
            </a:r>
            <a:r>
              <a:rPr lang="en-US" sz="6600" dirty="0">
                <a:effectLst>
                  <a:glow rad="127000">
                    <a:srgbClr val="C00000"/>
                  </a:glow>
                </a:effectLst>
                <a:latin typeface="+mn-lt"/>
              </a:rPr>
              <a:t>10 PLAGUES</a:t>
            </a:r>
          </a:p>
        </p:txBody>
      </p:sp>
      <p:sp>
        <p:nvSpPr>
          <p:cNvPr id="7" name="TextBox 6"/>
          <p:cNvSpPr txBox="1"/>
          <p:nvPr/>
        </p:nvSpPr>
        <p:spPr>
          <a:xfrm>
            <a:off x="-741407" y="1359244"/>
            <a:ext cx="7068065"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Moses to Pharaoh,</a:t>
            </a:r>
          </a:p>
          <a:p>
            <a:pPr algn="ctr">
              <a:lnSpc>
                <a:spcPct val="90000"/>
              </a:lnSpc>
            </a:pPr>
            <a:r>
              <a:rPr lang="en-US" sz="4400" b="1" dirty="0">
                <a:solidFill>
                  <a:schemeClr val="bg1"/>
                </a:solidFill>
                <a:effectLst>
                  <a:outerShdw blurRad="38100" dist="38100" dir="2700000" algn="tl">
                    <a:srgbClr val="000000">
                      <a:alpha val="43137"/>
                    </a:srgbClr>
                  </a:outerShdw>
                </a:effectLst>
              </a:rPr>
              <a:t>“Let my people go” </a:t>
            </a:r>
          </a:p>
        </p:txBody>
      </p:sp>
      <p:sp>
        <p:nvSpPr>
          <p:cNvPr id="8" name="Right Arrow 7"/>
          <p:cNvSpPr/>
          <p:nvPr/>
        </p:nvSpPr>
        <p:spPr>
          <a:xfrm rot="10800000">
            <a:off x="3534030" y="5313408"/>
            <a:ext cx="88968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451123" y="1313937"/>
            <a:ext cx="4740877"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Moses Predicts a Plagues, if Refuses</a:t>
            </a:r>
          </a:p>
        </p:txBody>
      </p:sp>
      <p:sp>
        <p:nvSpPr>
          <p:cNvPr id="11" name="Right Arrow 10"/>
          <p:cNvSpPr/>
          <p:nvPr/>
        </p:nvSpPr>
        <p:spPr>
          <a:xfrm rot="5200010">
            <a:off x="9400271" y="2724225"/>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451123" y="3542269"/>
            <a:ext cx="4740877" cy="1920526"/>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 Refuses and Plagues </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Happens</a:t>
            </a:r>
          </a:p>
        </p:txBody>
      </p:sp>
      <p:sp>
        <p:nvSpPr>
          <p:cNvPr id="13" name="Right Arrow 12"/>
          <p:cNvSpPr/>
          <p:nvPr/>
        </p:nvSpPr>
        <p:spPr>
          <a:xfrm rot="10800000">
            <a:off x="9251091" y="5494640"/>
            <a:ext cx="906164"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415479" y="4937474"/>
            <a:ext cx="4740877" cy="1920526"/>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“Stop the  Plague, I’ll let you go.“</a:t>
            </a:r>
          </a:p>
        </p:txBody>
      </p:sp>
      <p:sp>
        <p:nvSpPr>
          <p:cNvPr id="16" name="Right Arrow 15"/>
          <p:cNvSpPr/>
          <p:nvPr/>
        </p:nvSpPr>
        <p:spPr>
          <a:xfrm>
            <a:off x="5931243" y="1437504"/>
            <a:ext cx="869090"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0" y="5584446"/>
            <a:ext cx="3904735"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rPr>
              <a:t>Plague Ends</a:t>
            </a:r>
          </a:p>
        </p:txBody>
      </p:sp>
      <p:sp>
        <p:nvSpPr>
          <p:cNvPr id="18" name="Right Arrow 17"/>
          <p:cNvSpPr/>
          <p:nvPr/>
        </p:nvSpPr>
        <p:spPr>
          <a:xfrm rot="16200000">
            <a:off x="1817342" y="4656001"/>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0" y="3463202"/>
            <a:ext cx="4695568"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Hardens Heart</a:t>
            </a:r>
          </a:p>
        </p:txBody>
      </p:sp>
      <p:sp>
        <p:nvSpPr>
          <p:cNvPr id="20" name="Right Arrow 19"/>
          <p:cNvSpPr/>
          <p:nvPr/>
        </p:nvSpPr>
        <p:spPr>
          <a:xfrm rot="16200000">
            <a:off x="1817343" y="2555348"/>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2"/>
          <a:stretch>
            <a:fillRect/>
          </a:stretch>
        </p:blipFill>
        <p:spPr>
          <a:xfrm flipH="1">
            <a:off x="3534031" y="2503296"/>
            <a:ext cx="4720281" cy="2464121"/>
          </a:xfrm>
          <a:prstGeom prst="rect">
            <a:avLst/>
          </a:prstGeom>
        </p:spPr>
      </p:pic>
      <p:pic>
        <p:nvPicPr>
          <p:cNvPr id="23" name="Picture 4" descr="locust-PubDo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630" y="1253006"/>
            <a:ext cx="6007100" cy="472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672591" y="4257206"/>
            <a:ext cx="4601980" cy="1107996"/>
          </a:xfrm>
          <a:prstGeom prst="rect">
            <a:avLst/>
          </a:prstGeom>
          <a:noFill/>
          <a:effectLst>
            <a:glow rad="127000">
              <a:schemeClr val="tx1"/>
            </a:glow>
          </a:effectLst>
        </p:spPr>
        <p:txBody>
          <a:bodyPr wrap="square" rtlCol="0">
            <a:spAutoFit/>
          </a:bodyPr>
          <a:lstStyle/>
          <a:p>
            <a:pPr algn="ctr"/>
            <a:r>
              <a:rPr lang="en-US" sz="6600" b="1" dirty="0">
                <a:solidFill>
                  <a:srgbClr val="FFFF00"/>
                </a:solidFill>
                <a:effectLst>
                  <a:glow rad="127000">
                    <a:schemeClr val="accent6">
                      <a:lumMod val="50000"/>
                    </a:schemeClr>
                  </a:glow>
                </a:effectLst>
              </a:rPr>
              <a:t>8. LOCUST</a:t>
            </a:r>
          </a:p>
        </p:txBody>
      </p:sp>
    </p:spTree>
    <p:extLst>
      <p:ext uri="{BB962C8B-B14F-4D97-AF65-F5344CB8AC3E}">
        <p14:creationId xmlns:p14="http://schemas.microsoft.com/office/powerpoint/2010/main" val="2573988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normAutofit/>
          </a:bodyPr>
          <a:lstStyle/>
          <a:p>
            <a:r>
              <a:rPr lang="en-US" sz="6600" dirty="0">
                <a:latin typeface="+mn-lt"/>
              </a:rPr>
              <a:t>Chapters 7-12 = </a:t>
            </a:r>
            <a:r>
              <a:rPr lang="en-US" sz="6600" dirty="0">
                <a:effectLst>
                  <a:glow rad="127000">
                    <a:srgbClr val="C00000"/>
                  </a:glow>
                </a:effectLst>
                <a:latin typeface="+mn-lt"/>
              </a:rPr>
              <a:t>10 PLAGUES</a:t>
            </a:r>
          </a:p>
        </p:txBody>
      </p:sp>
      <p:sp>
        <p:nvSpPr>
          <p:cNvPr id="7" name="TextBox 6"/>
          <p:cNvSpPr txBox="1"/>
          <p:nvPr/>
        </p:nvSpPr>
        <p:spPr>
          <a:xfrm>
            <a:off x="-741407" y="1359244"/>
            <a:ext cx="7068065"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Moses to Pharaoh,</a:t>
            </a:r>
          </a:p>
          <a:p>
            <a:pPr algn="ctr">
              <a:lnSpc>
                <a:spcPct val="90000"/>
              </a:lnSpc>
            </a:pPr>
            <a:r>
              <a:rPr lang="en-US" sz="4400" b="1" dirty="0">
                <a:solidFill>
                  <a:schemeClr val="bg1"/>
                </a:solidFill>
                <a:effectLst>
                  <a:outerShdw blurRad="38100" dist="38100" dir="2700000" algn="tl">
                    <a:srgbClr val="000000">
                      <a:alpha val="43137"/>
                    </a:srgbClr>
                  </a:outerShdw>
                </a:effectLst>
              </a:rPr>
              <a:t>“Let my people go” </a:t>
            </a:r>
          </a:p>
        </p:txBody>
      </p:sp>
      <p:sp>
        <p:nvSpPr>
          <p:cNvPr id="8" name="Right Arrow 7"/>
          <p:cNvSpPr/>
          <p:nvPr/>
        </p:nvSpPr>
        <p:spPr>
          <a:xfrm rot="10800000">
            <a:off x="3534030" y="5313408"/>
            <a:ext cx="88968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451123" y="1313937"/>
            <a:ext cx="4740877"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Moses Predicts a Plagues, if Refuses</a:t>
            </a:r>
          </a:p>
        </p:txBody>
      </p:sp>
      <p:sp>
        <p:nvSpPr>
          <p:cNvPr id="11" name="Right Arrow 10"/>
          <p:cNvSpPr/>
          <p:nvPr/>
        </p:nvSpPr>
        <p:spPr>
          <a:xfrm rot="5200010">
            <a:off x="9400271" y="2724225"/>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451123" y="3542269"/>
            <a:ext cx="4740877" cy="1920526"/>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 Refuses and Plagues </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Happens</a:t>
            </a:r>
          </a:p>
        </p:txBody>
      </p:sp>
      <p:sp>
        <p:nvSpPr>
          <p:cNvPr id="13" name="Right Arrow 12"/>
          <p:cNvSpPr/>
          <p:nvPr/>
        </p:nvSpPr>
        <p:spPr>
          <a:xfrm rot="10800000">
            <a:off x="9251091" y="5494640"/>
            <a:ext cx="906164"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415479" y="4937474"/>
            <a:ext cx="4740877" cy="1920526"/>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“Stop the  Plague, I’ll let you go.“</a:t>
            </a:r>
          </a:p>
        </p:txBody>
      </p:sp>
      <p:sp>
        <p:nvSpPr>
          <p:cNvPr id="16" name="Right Arrow 15"/>
          <p:cNvSpPr/>
          <p:nvPr/>
        </p:nvSpPr>
        <p:spPr>
          <a:xfrm>
            <a:off x="5931243" y="1437504"/>
            <a:ext cx="869090"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0" y="5584446"/>
            <a:ext cx="3904735"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rPr>
              <a:t>Plague Ends</a:t>
            </a:r>
          </a:p>
        </p:txBody>
      </p:sp>
      <p:sp>
        <p:nvSpPr>
          <p:cNvPr id="18" name="Right Arrow 17"/>
          <p:cNvSpPr/>
          <p:nvPr/>
        </p:nvSpPr>
        <p:spPr>
          <a:xfrm rot="16200000">
            <a:off x="1817342" y="4656001"/>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0" y="3463202"/>
            <a:ext cx="4695568"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Hardens Heart</a:t>
            </a:r>
          </a:p>
        </p:txBody>
      </p:sp>
      <p:sp>
        <p:nvSpPr>
          <p:cNvPr id="20" name="Right Arrow 19"/>
          <p:cNvSpPr/>
          <p:nvPr/>
        </p:nvSpPr>
        <p:spPr>
          <a:xfrm rot="16200000">
            <a:off x="1817343" y="2555348"/>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2"/>
          <a:stretch>
            <a:fillRect/>
          </a:stretch>
        </p:blipFill>
        <p:spPr>
          <a:xfrm flipH="1">
            <a:off x="3534031" y="2503296"/>
            <a:ext cx="4720281" cy="2464121"/>
          </a:xfrm>
          <a:prstGeom prst="rect">
            <a:avLst/>
          </a:prstGeom>
        </p:spPr>
      </p:pic>
      <p:pic>
        <p:nvPicPr>
          <p:cNvPr id="3" name="Picture 2"/>
          <p:cNvPicPr>
            <a:picLocks noChangeAspect="1"/>
          </p:cNvPicPr>
          <p:nvPr/>
        </p:nvPicPr>
        <p:blipFill>
          <a:blip r:embed="rId3"/>
          <a:stretch>
            <a:fillRect/>
          </a:stretch>
        </p:blipFill>
        <p:spPr>
          <a:xfrm>
            <a:off x="2503357" y="753567"/>
            <a:ext cx="7555732" cy="6104433"/>
          </a:xfrm>
          <a:prstGeom prst="rect">
            <a:avLst/>
          </a:prstGeom>
        </p:spPr>
      </p:pic>
      <p:sp>
        <p:nvSpPr>
          <p:cNvPr id="4" name="TextBox 3"/>
          <p:cNvSpPr txBox="1"/>
          <p:nvPr/>
        </p:nvSpPr>
        <p:spPr>
          <a:xfrm>
            <a:off x="3672591" y="4257206"/>
            <a:ext cx="5036694" cy="1107996"/>
          </a:xfrm>
          <a:prstGeom prst="rect">
            <a:avLst/>
          </a:prstGeom>
          <a:noFill/>
          <a:effectLst>
            <a:glow rad="127000">
              <a:schemeClr val="tx1"/>
            </a:glow>
          </a:effectLst>
        </p:spPr>
        <p:txBody>
          <a:bodyPr wrap="square" rtlCol="0">
            <a:spAutoFit/>
          </a:bodyPr>
          <a:lstStyle/>
          <a:p>
            <a:pPr algn="ctr"/>
            <a:r>
              <a:rPr lang="en-US" sz="6600" b="1" dirty="0">
                <a:solidFill>
                  <a:srgbClr val="FFFF00"/>
                </a:solidFill>
                <a:effectLst>
                  <a:glow rad="127000">
                    <a:srgbClr val="302115"/>
                  </a:glow>
                </a:effectLst>
              </a:rPr>
              <a:t>9. DARKNESS</a:t>
            </a:r>
          </a:p>
        </p:txBody>
      </p:sp>
    </p:spTree>
    <p:extLst>
      <p:ext uri="{BB962C8B-B14F-4D97-AF65-F5344CB8AC3E}">
        <p14:creationId xmlns:p14="http://schemas.microsoft.com/office/powerpoint/2010/main" val="3387921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7714" t="19666" r="25470" b="41989"/>
          <a:stretch/>
        </p:blipFill>
        <p:spPr>
          <a:xfrm>
            <a:off x="-101600" y="0"/>
            <a:ext cx="12700000" cy="6908800"/>
          </a:xfrm>
          <a:prstGeom prst="rect">
            <a:avLst/>
          </a:prstGeom>
        </p:spPr>
      </p:pic>
      <p:pic>
        <p:nvPicPr>
          <p:cNvPr id="5" name="Picture 4"/>
          <p:cNvPicPr>
            <a:picLocks noChangeAspect="1"/>
          </p:cNvPicPr>
          <p:nvPr/>
        </p:nvPicPr>
        <p:blipFill>
          <a:blip r:embed="rId3"/>
          <a:stretch>
            <a:fillRect/>
          </a:stretch>
        </p:blipFill>
        <p:spPr>
          <a:xfrm>
            <a:off x="0" y="-556589"/>
            <a:ext cx="12722087" cy="8180148"/>
          </a:xfrm>
          <a:prstGeom prst="rect">
            <a:avLst/>
          </a:prstGeom>
        </p:spPr>
      </p:pic>
      <p:sp>
        <p:nvSpPr>
          <p:cNvPr id="2" name="Title 1"/>
          <p:cNvSpPr>
            <a:spLocks noGrp="1"/>
          </p:cNvSpPr>
          <p:nvPr>
            <p:ph type="title"/>
          </p:nvPr>
        </p:nvSpPr>
        <p:spPr>
          <a:xfrm rot="60000">
            <a:off x="3386611" y="2251316"/>
            <a:ext cx="5932498" cy="2666927"/>
          </a:xfrm>
        </p:spPr>
        <p:txBody>
          <a:bodyPr>
            <a:noAutofit/>
          </a:bodyPr>
          <a:lstStyle/>
          <a:p>
            <a:pPr algn="ctr">
              <a:lnSpc>
                <a:spcPct val="80000"/>
              </a:lnSpc>
            </a:pPr>
            <a:r>
              <a:rPr lang="en-US" b="1" dirty="0">
                <a:solidFill>
                  <a:schemeClr val="bg1"/>
                </a:solidFill>
                <a:effectLst>
                  <a:glow rad="190500">
                    <a:srgbClr val="0B0100"/>
                  </a:glow>
                </a:effectLst>
              </a:rPr>
              <a:t>Just One </a:t>
            </a:r>
            <a:br>
              <a:rPr lang="en-US" b="1" dirty="0">
                <a:solidFill>
                  <a:schemeClr val="bg1"/>
                </a:solidFill>
                <a:effectLst>
                  <a:glow rad="190500">
                    <a:srgbClr val="0B0100"/>
                  </a:glow>
                </a:effectLst>
              </a:rPr>
            </a:br>
            <a:r>
              <a:rPr lang="en-US" b="1" dirty="0">
                <a:solidFill>
                  <a:schemeClr val="bg1"/>
                </a:solidFill>
                <a:effectLst>
                  <a:glow rad="190500">
                    <a:srgbClr val="0B0100"/>
                  </a:glow>
                </a:effectLst>
              </a:rPr>
              <a:t>More Night</a:t>
            </a:r>
            <a:br>
              <a:rPr lang="en-US" b="1" dirty="0">
                <a:solidFill>
                  <a:schemeClr val="bg1"/>
                </a:solidFill>
                <a:effectLst>
                  <a:glow rad="190500">
                    <a:srgbClr val="0B0100"/>
                  </a:glow>
                </a:effectLst>
              </a:rPr>
            </a:br>
            <a:r>
              <a:rPr lang="en-US" dirty="0">
                <a:effectLst>
                  <a:glow rad="190500">
                    <a:srgbClr val="0B0100"/>
                  </a:glow>
                </a:effectLst>
              </a:rPr>
              <a:t>with the </a:t>
            </a:r>
            <a:br>
              <a:rPr lang="en-US" dirty="0">
                <a:effectLst>
                  <a:glow rad="190500">
                    <a:srgbClr val="0B0100"/>
                  </a:glow>
                </a:effectLst>
              </a:rPr>
            </a:br>
            <a:r>
              <a:rPr lang="en-US" dirty="0">
                <a:effectLst>
                  <a:glow rad="190500">
                    <a:srgbClr val="0B0100"/>
                  </a:glow>
                </a:effectLst>
              </a:rPr>
              <a:t>FROGS!</a:t>
            </a:r>
          </a:p>
        </p:txBody>
      </p:sp>
    </p:spTree>
    <p:extLst>
      <p:ext uri="{BB962C8B-B14F-4D97-AF65-F5344CB8AC3E}">
        <p14:creationId xmlns:p14="http://schemas.microsoft.com/office/powerpoint/2010/main" val="1057928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normAutofit/>
          </a:bodyPr>
          <a:lstStyle/>
          <a:p>
            <a:r>
              <a:rPr lang="en-US" sz="6600" dirty="0">
                <a:latin typeface="+mn-lt"/>
              </a:rPr>
              <a:t>Chapters 7-12 = </a:t>
            </a:r>
            <a:r>
              <a:rPr lang="en-US" sz="6600" dirty="0">
                <a:effectLst>
                  <a:glow rad="127000">
                    <a:srgbClr val="C00000"/>
                  </a:glow>
                </a:effectLst>
                <a:latin typeface="+mn-lt"/>
              </a:rPr>
              <a:t>10 PLAGUES</a:t>
            </a:r>
          </a:p>
        </p:txBody>
      </p:sp>
      <p:sp>
        <p:nvSpPr>
          <p:cNvPr id="7" name="TextBox 6"/>
          <p:cNvSpPr txBox="1"/>
          <p:nvPr/>
        </p:nvSpPr>
        <p:spPr>
          <a:xfrm>
            <a:off x="-741407" y="1359244"/>
            <a:ext cx="7068065"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Moses to Pharaoh,</a:t>
            </a:r>
          </a:p>
          <a:p>
            <a:pPr algn="ctr">
              <a:lnSpc>
                <a:spcPct val="90000"/>
              </a:lnSpc>
            </a:pPr>
            <a:r>
              <a:rPr lang="en-US" sz="4400" b="1" dirty="0">
                <a:solidFill>
                  <a:schemeClr val="bg1"/>
                </a:solidFill>
                <a:effectLst>
                  <a:outerShdw blurRad="38100" dist="38100" dir="2700000" algn="tl">
                    <a:srgbClr val="000000">
                      <a:alpha val="43137"/>
                    </a:srgbClr>
                  </a:outerShdw>
                </a:effectLst>
              </a:rPr>
              <a:t>“Let my people go” </a:t>
            </a:r>
          </a:p>
        </p:txBody>
      </p:sp>
      <p:sp>
        <p:nvSpPr>
          <p:cNvPr id="8" name="Right Arrow 7"/>
          <p:cNvSpPr/>
          <p:nvPr/>
        </p:nvSpPr>
        <p:spPr>
          <a:xfrm rot="10800000">
            <a:off x="3534030" y="5313408"/>
            <a:ext cx="88968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451123" y="1313937"/>
            <a:ext cx="4740877"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Moses Predicts a Plagues, if Refuses</a:t>
            </a:r>
          </a:p>
        </p:txBody>
      </p:sp>
      <p:sp>
        <p:nvSpPr>
          <p:cNvPr id="11" name="Right Arrow 10"/>
          <p:cNvSpPr/>
          <p:nvPr/>
        </p:nvSpPr>
        <p:spPr>
          <a:xfrm rot="5200010">
            <a:off x="9400271" y="2724225"/>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451123" y="3542269"/>
            <a:ext cx="4740877" cy="1920526"/>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 Refuses and Plagues </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Happens</a:t>
            </a:r>
          </a:p>
        </p:txBody>
      </p:sp>
      <p:sp>
        <p:nvSpPr>
          <p:cNvPr id="13" name="Right Arrow 12"/>
          <p:cNvSpPr/>
          <p:nvPr/>
        </p:nvSpPr>
        <p:spPr>
          <a:xfrm rot="10800000">
            <a:off x="9251091" y="5494640"/>
            <a:ext cx="906164"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415479" y="4937474"/>
            <a:ext cx="4740877" cy="1920526"/>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“Stop the  Plague, I’ll let you go.“</a:t>
            </a:r>
          </a:p>
        </p:txBody>
      </p:sp>
      <p:sp>
        <p:nvSpPr>
          <p:cNvPr id="16" name="Right Arrow 15"/>
          <p:cNvSpPr/>
          <p:nvPr/>
        </p:nvSpPr>
        <p:spPr>
          <a:xfrm>
            <a:off x="5931243" y="1437504"/>
            <a:ext cx="869090"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0" y="5584446"/>
            <a:ext cx="3904735"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rPr>
              <a:t>Plague Ends</a:t>
            </a:r>
          </a:p>
        </p:txBody>
      </p:sp>
      <p:sp>
        <p:nvSpPr>
          <p:cNvPr id="18" name="Right Arrow 17"/>
          <p:cNvSpPr/>
          <p:nvPr/>
        </p:nvSpPr>
        <p:spPr>
          <a:xfrm rot="16200000">
            <a:off x="1817342" y="4656001"/>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0" y="3463202"/>
            <a:ext cx="4695568"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Hardens Heart</a:t>
            </a:r>
          </a:p>
        </p:txBody>
      </p:sp>
      <p:sp>
        <p:nvSpPr>
          <p:cNvPr id="20" name="Right Arrow 19"/>
          <p:cNvSpPr/>
          <p:nvPr/>
        </p:nvSpPr>
        <p:spPr>
          <a:xfrm rot="16200000">
            <a:off x="1817343" y="2555348"/>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2"/>
          <a:stretch>
            <a:fillRect/>
          </a:stretch>
        </p:blipFill>
        <p:spPr>
          <a:xfrm flipH="1">
            <a:off x="3534031" y="2503296"/>
            <a:ext cx="4720281" cy="2464121"/>
          </a:xfrm>
          <a:prstGeom prst="rect">
            <a:avLst/>
          </a:prstGeom>
        </p:spPr>
      </p:pic>
      <p:pic>
        <p:nvPicPr>
          <p:cNvPr id="21" name="Picture 4" descr="death-DL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9676" y="764499"/>
            <a:ext cx="7833010" cy="5763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672591" y="4257206"/>
            <a:ext cx="5036694" cy="1107996"/>
          </a:xfrm>
          <a:prstGeom prst="rect">
            <a:avLst/>
          </a:prstGeom>
          <a:noFill/>
          <a:effectLst>
            <a:glow rad="127000">
              <a:schemeClr val="tx1"/>
            </a:glow>
          </a:effectLst>
        </p:spPr>
        <p:txBody>
          <a:bodyPr wrap="square" rtlCol="0">
            <a:spAutoFit/>
          </a:bodyPr>
          <a:lstStyle/>
          <a:p>
            <a:pPr algn="ctr"/>
            <a:r>
              <a:rPr lang="en-US" sz="6600" b="1" dirty="0">
                <a:solidFill>
                  <a:srgbClr val="FFFF00"/>
                </a:solidFill>
                <a:effectLst>
                  <a:glow rad="127000">
                    <a:srgbClr val="302115"/>
                  </a:glow>
                </a:effectLst>
              </a:rPr>
              <a:t>10. </a:t>
            </a:r>
            <a:r>
              <a:rPr lang="en-US" sz="6600" b="1" u="sng" dirty="0">
                <a:solidFill>
                  <a:srgbClr val="FFFF00"/>
                </a:solidFill>
                <a:effectLst>
                  <a:glow rad="127000">
                    <a:srgbClr val="302115"/>
                  </a:glow>
                </a:effectLst>
              </a:rPr>
              <a:t>DEATH</a:t>
            </a:r>
          </a:p>
        </p:txBody>
      </p:sp>
    </p:spTree>
    <p:extLst>
      <p:ext uri="{BB962C8B-B14F-4D97-AF65-F5344CB8AC3E}">
        <p14:creationId xmlns:p14="http://schemas.microsoft.com/office/powerpoint/2010/main" val="1534896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rog-PubDom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263" y="-565700"/>
            <a:ext cx="9593705" cy="8136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a:lstStyle/>
          <a:p>
            <a:r>
              <a:rPr lang="en-US" dirty="0"/>
              <a:t>One Intrigues Me ...</a:t>
            </a:r>
          </a:p>
        </p:txBody>
      </p:sp>
      <p:sp>
        <p:nvSpPr>
          <p:cNvPr id="6" name="Content Placeholder 5"/>
          <p:cNvSpPr>
            <a:spLocks noGrp="1"/>
          </p:cNvSpPr>
          <p:nvPr>
            <p:ph idx="1"/>
          </p:nvPr>
        </p:nvSpPr>
        <p:spPr>
          <a:xfrm>
            <a:off x="394286" y="4527067"/>
            <a:ext cx="11257613" cy="1204280"/>
          </a:xfrm>
        </p:spPr>
        <p:txBody>
          <a:bodyPr>
            <a:normAutofit/>
          </a:bodyPr>
          <a:lstStyle/>
          <a:p>
            <a:pPr algn="ctr">
              <a:lnSpc>
                <a:spcPct val="120000"/>
              </a:lnSpc>
            </a:pPr>
            <a:r>
              <a:rPr lang="en-US" sz="8000" u="sng" dirty="0">
                <a:solidFill>
                  <a:srgbClr val="FFFF00"/>
                </a:solidFill>
              </a:rPr>
              <a:t>FROGS</a:t>
            </a:r>
            <a:r>
              <a:rPr lang="en-US" sz="8000" dirty="0"/>
              <a:t> </a:t>
            </a:r>
            <a:br>
              <a:rPr lang="en-US" sz="8000" dirty="0"/>
            </a:br>
            <a:r>
              <a:rPr lang="en-US" sz="6000" baseline="30000" dirty="0"/>
              <a:t>8:1-11</a:t>
            </a:r>
          </a:p>
        </p:txBody>
      </p:sp>
    </p:spTree>
    <p:extLst>
      <p:ext uri="{BB962C8B-B14F-4D97-AF65-F5344CB8AC3E}">
        <p14:creationId xmlns:p14="http://schemas.microsoft.com/office/powerpoint/2010/main" val="3163159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ular Callout 3"/>
          <p:cNvSpPr/>
          <p:nvPr/>
        </p:nvSpPr>
        <p:spPr>
          <a:xfrm>
            <a:off x="435429" y="3251199"/>
            <a:ext cx="11248571" cy="3309257"/>
          </a:xfrm>
          <a:prstGeom prst="wedgeRectCallout">
            <a:avLst>
              <a:gd name="adj1" fmla="val -52288"/>
              <a:gd name="adj2" fmla="val -145061"/>
            </a:avLst>
          </a:prstGeom>
          <a:solidFill>
            <a:srgbClr val="7030A0"/>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Step 1:  “Let My People Go”</a:t>
            </a:r>
          </a:p>
        </p:txBody>
      </p:sp>
      <p:sp>
        <p:nvSpPr>
          <p:cNvPr id="3" name="Content Placeholder 2"/>
          <p:cNvSpPr>
            <a:spLocks noGrp="1"/>
          </p:cNvSpPr>
          <p:nvPr>
            <p:ph idx="1"/>
          </p:nvPr>
        </p:nvSpPr>
        <p:spPr>
          <a:xfrm>
            <a:off x="464219" y="1781131"/>
            <a:ext cx="7475095" cy="4351338"/>
          </a:xfrm>
        </p:spPr>
        <p:txBody>
          <a:bodyPr/>
          <a:lstStyle/>
          <a:p>
            <a:r>
              <a:rPr lang="en-US" dirty="0"/>
              <a:t>Exodus 8:1 Then the LORD said to Moses, </a:t>
            </a:r>
            <a:br>
              <a:rPr lang="en-US" sz="2000" dirty="0"/>
            </a:br>
            <a:endParaRPr lang="en-US" sz="2000" dirty="0"/>
          </a:p>
          <a:p>
            <a:r>
              <a:rPr lang="en-US" dirty="0"/>
              <a:t>"Go to Pharaoh and say to him,</a:t>
            </a:r>
          </a:p>
          <a:p>
            <a:pPr marL="465138" indent="-465138"/>
            <a:r>
              <a:rPr lang="en-US" dirty="0"/>
              <a:t>	</a:t>
            </a:r>
          </a:p>
        </p:txBody>
      </p:sp>
    </p:spTree>
    <p:extLst>
      <p:ext uri="{BB962C8B-B14F-4D97-AF65-F5344CB8AC3E}">
        <p14:creationId xmlns:p14="http://schemas.microsoft.com/office/powerpoint/2010/main" val="326289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ular Callout 3"/>
          <p:cNvSpPr/>
          <p:nvPr/>
        </p:nvSpPr>
        <p:spPr>
          <a:xfrm>
            <a:off x="435429" y="3251199"/>
            <a:ext cx="11248571" cy="3309257"/>
          </a:xfrm>
          <a:prstGeom prst="wedgeRectCallout">
            <a:avLst>
              <a:gd name="adj1" fmla="val -52288"/>
              <a:gd name="adj2" fmla="val -145061"/>
            </a:avLst>
          </a:prstGeom>
          <a:solidFill>
            <a:srgbClr val="7030A0"/>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Step 1:  “Let My People Go”</a:t>
            </a:r>
          </a:p>
        </p:txBody>
      </p:sp>
      <p:sp>
        <p:nvSpPr>
          <p:cNvPr id="5" name="Rectangular Callout 4"/>
          <p:cNvSpPr/>
          <p:nvPr/>
        </p:nvSpPr>
        <p:spPr>
          <a:xfrm>
            <a:off x="783771" y="3889829"/>
            <a:ext cx="6197600" cy="1886857"/>
          </a:xfrm>
          <a:prstGeom prst="wedgeRectCallout">
            <a:avLst>
              <a:gd name="adj1" fmla="val 95794"/>
              <a:gd name="adj2" fmla="val 403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64219" y="1781131"/>
            <a:ext cx="7475095" cy="4351338"/>
          </a:xfrm>
        </p:spPr>
        <p:txBody>
          <a:bodyPr/>
          <a:lstStyle/>
          <a:p>
            <a:r>
              <a:rPr lang="en-US" dirty="0"/>
              <a:t>Exodus 8:1 Then the LORD said to Moses, </a:t>
            </a:r>
            <a:br>
              <a:rPr lang="en-US" sz="2000" dirty="0"/>
            </a:br>
            <a:endParaRPr lang="en-US" sz="2000" dirty="0"/>
          </a:p>
          <a:p>
            <a:r>
              <a:rPr lang="en-US" dirty="0"/>
              <a:t>"Go to Pharaoh and say to him,</a:t>
            </a:r>
          </a:p>
          <a:p>
            <a:pPr marL="465138" indent="-465138"/>
            <a:r>
              <a:rPr lang="en-US" dirty="0"/>
              <a:t>	</a:t>
            </a:r>
            <a:r>
              <a:rPr lang="en-US" dirty="0">
                <a:solidFill>
                  <a:schemeClr val="tx1"/>
                </a:solidFill>
              </a:rPr>
              <a:t>'Thus says the LORD: </a:t>
            </a:r>
            <a:r>
              <a:rPr lang="en-US" dirty="0">
                <a:solidFill>
                  <a:schemeClr val="tx1"/>
                </a:solidFill>
                <a:effectLst>
                  <a:glow rad="127000">
                    <a:srgbClr val="FFFF00"/>
                  </a:glow>
                  <a:outerShdw blurRad="38100" dist="38100" dir="2700000" algn="tl">
                    <a:srgbClr val="000000">
                      <a:alpha val="43137"/>
                    </a:srgbClr>
                  </a:outerShdw>
                </a:effectLst>
              </a:rPr>
              <a:t>Let my people go</a:t>
            </a:r>
            <a:r>
              <a:rPr lang="en-US" dirty="0">
                <a:solidFill>
                  <a:schemeClr val="tx1"/>
                </a:solidFill>
              </a:rPr>
              <a:t>, so that they may worship me.'</a:t>
            </a:r>
          </a:p>
          <a:p>
            <a:endParaRPr lang="en-US" dirty="0"/>
          </a:p>
        </p:txBody>
      </p:sp>
      <p:pic>
        <p:nvPicPr>
          <p:cNvPr id="7" name="Picture 6"/>
          <p:cNvPicPr>
            <a:picLocks noChangeAspect="1"/>
          </p:cNvPicPr>
          <p:nvPr/>
        </p:nvPicPr>
        <p:blipFill rotWithShape="1">
          <a:blip r:embed="rId2"/>
          <a:srcRect r="20410" b="58967"/>
          <a:stretch/>
        </p:blipFill>
        <p:spPr>
          <a:xfrm>
            <a:off x="6943157" y="3179844"/>
            <a:ext cx="4716497" cy="3366099"/>
          </a:xfrm>
          <a:prstGeom prst="rect">
            <a:avLst/>
          </a:prstGeom>
        </p:spPr>
      </p:pic>
    </p:spTree>
    <p:extLst>
      <p:ext uri="{BB962C8B-B14F-4D97-AF65-F5344CB8AC3E}">
        <p14:creationId xmlns:p14="http://schemas.microsoft.com/office/powerpoint/2010/main" val="2335223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435429" y="1335315"/>
            <a:ext cx="11248571" cy="5225142"/>
          </a:xfrm>
          <a:prstGeom prst="wedgeRectCallout">
            <a:avLst>
              <a:gd name="adj1" fmla="val -51772"/>
              <a:gd name="adj2" fmla="val -73950"/>
            </a:avLst>
          </a:prstGeom>
          <a:solidFill>
            <a:srgbClr val="7030A0"/>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Step 2: “Plague Predicted”</a:t>
            </a:r>
          </a:p>
        </p:txBody>
      </p:sp>
      <p:pic>
        <p:nvPicPr>
          <p:cNvPr id="4" name="Picture 3"/>
          <p:cNvPicPr>
            <a:picLocks noChangeAspect="1"/>
          </p:cNvPicPr>
          <p:nvPr/>
        </p:nvPicPr>
        <p:blipFill rotWithShape="1">
          <a:blip r:embed="rId2"/>
          <a:srcRect r="20410" b="58967"/>
          <a:stretch/>
        </p:blipFill>
        <p:spPr>
          <a:xfrm>
            <a:off x="6943157" y="3179844"/>
            <a:ext cx="4716497" cy="3366099"/>
          </a:xfrm>
          <a:prstGeom prst="rect">
            <a:avLst/>
          </a:prstGeom>
        </p:spPr>
      </p:pic>
      <p:sp>
        <p:nvSpPr>
          <p:cNvPr id="6" name="Rectangular Callout 5"/>
          <p:cNvSpPr/>
          <p:nvPr/>
        </p:nvSpPr>
        <p:spPr>
          <a:xfrm>
            <a:off x="783770" y="1524000"/>
            <a:ext cx="7837715" cy="4688113"/>
          </a:xfrm>
          <a:prstGeom prst="wedgeRectCallout">
            <a:avLst>
              <a:gd name="adj1" fmla="val 59313"/>
              <a:gd name="adj2" fmla="val 235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9705" y="1553029"/>
            <a:ext cx="8273382" cy="4593954"/>
          </a:xfrm>
        </p:spPr>
        <p:txBody>
          <a:bodyPr/>
          <a:lstStyle/>
          <a:p>
            <a:pPr marL="406400"/>
            <a:r>
              <a:rPr lang="en-US" dirty="0"/>
              <a:t> </a:t>
            </a:r>
            <a:r>
              <a:rPr lang="en-US" baseline="30000" dirty="0">
                <a:solidFill>
                  <a:schemeClr val="tx1"/>
                </a:solidFill>
              </a:rPr>
              <a:t>2</a:t>
            </a:r>
            <a:r>
              <a:rPr lang="en-US" dirty="0">
                <a:solidFill>
                  <a:schemeClr val="tx1"/>
                </a:solidFill>
              </a:rPr>
              <a:t> '</a:t>
            </a:r>
            <a:r>
              <a:rPr lang="en-US" dirty="0">
                <a:solidFill>
                  <a:srgbClr val="C00000"/>
                </a:solidFill>
              </a:rPr>
              <a:t>If you refuse </a:t>
            </a:r>
            <a:r>
              <a:rPr lang="en-US" dirty="0">
                <a:solidFill>
                  <a:schemeClr val="tx1"/>
                </a:solidFill>
              </a:rPr>
              <a:t>to let them go, I will </a:t>
            </a:r>
            <a:r>
              <a:rPr lang="en-US" dirty="0">
                <a:solidFill>
                  <a:srgbClr val="C00000"/>
                </a:solidFill>
              </a:rPr>
              <a:t>plague your whole country with frogs</a:t>
            </a:r>
            <a:r>
              <a:rPr lang="en-US" dirty="0">
                <a:solidFill>
                  <a:schemeClr val="tx1"/>
                </a:solidFill>
              </a:rPr>
              <a:t>. </a:t>
            </a:r>
            <a:r>
              <a:rPr lang="en-US" baseline="30000" dirty="0">
                <a:solidFill>
                  <a:schemeClr val="tx1"/>
                </a:solidFill>
              </a:rPr>
              <a:t>3</a:t>
            </a:r>
            <a:r>
              <a:rPr lang="en-US" dirty="0">
                <a:solidFill>
                  <a:schemeClr val="tx1"/>
                </a:solidFill>
              </a:rPr>
              <a:t> The river shall swarm with frogs; they shall come up into your palace, into your bedchamber and your bed, and into the houses of your officials and of your people, and into your ovens and your kneading bowls....'"  </a:t>
            </a:r>
          </a:p>
          <a:p>
            <a:pPr marL="406400"/>
            <a:endParaRPr lang="en-US" baseline="30000" dirty="0"/>
          </a:p>
          <a:p>
            <a:pPr marL="406400"/>
            <a:endParaRPr lang="en-US" baseline="30000" dirty="0"/>
          </a:p>
          <a:p>
            <a:pPr marL="406400"/>
            <a:r>
              <a:rPr lang="en-US" baseline="30000" dirty="0"/>
              <a:t>4</a:t>
            </a:r>
            <a:r>
              <a:rPr lang="en-US" dirty="0"/>
              <a:t> The frogs shall come up on you and on your people and on all your officials.'"</a:t>
            </a:r>
          </a:p>
          <a:p>
            <a:r>
              <a:rPr lang="en-US" dirty="0"/>
              <a:t> </a:t>
            </a:r>
            <a:r>
              <a:rPr lang="en-US" baseline="30000" dirty="0"/>
              <a:t>5</a:t>
            </a:r>
            <a:r>
              <a:rPr lang="en-US" dirty="0"/>
              <a:t> And the LORD said to Moses, "Say to Aaron, 'Stretch out your hand with your staff over the rivers, the canals, and the pools, and make frogs come up on the land of Egypt.'"</a:t>
            </a:r>
          </a:p>
          <a:p>
            <a:r>
              <a:rPr lang="en-US" dirty="0"/>
              <a:t> </a:t>
            </a:r>
            <a:r>
              <a:rPr lang="en-US" baseline="30000" dirty="0"/>
              <a:t>6</a:t>
            </a:r>
            <a:r>
              <a:rPr lang="en-US" dirty="0"/>
              <a:t> So Aaron stretched out his hand over the waters of Egypt; and the frogs came up and covered the land of Egypt.</a:t>
            </a:r>
          </a:p>
          <a:p>
            <a:r>
              <a:rPr lang="en-US" dirty="0"/>
              <a:t> </a:t>
            </a:r>
            <a:r>
              <a:rPr lang="en-US" baseline="30000" dirty="0"/>
              <a:t>7</a:t>
            </a:r>
            <a:r>
              <a:rPr lang="en-US" dirty="0"/>
              <a:t> But the magicians did the same by their secret arts, and brought frogs up on the land of Egypt.</a:t>
            </a:r>
          </a:p>
          <a:p>
            <a:r>
              <a:rPr lang="en-US" dirty="0"/>
              <a:t> </a:t>
            </a:r>
            <a:r>
              <a:rPr lang="en-US" baseline="30000" dirty="0"/>
              <a:t>8</a:t>
            </a:r>
            <a:r>
              <a:rPr lang="en-US" dirty="0"/>
              <a:t> Then Pharaoh called Moses and Aaron, and said, "Pray to the LORD to take away the frogs from me and my people, and I will let the people go to sacrifice to the LORD."</a:t>
            </a:r>
          </a:p>
          <a:p>
            <a:r>
              <a:rPr lang="en-US" dirty="0"/>
              <a:t> </a:t>
            </a:r>
            <a:r>
              <a:rPr lang="en-US" baseline="30000" dirty="0"/>
              <a:t>9</a:t>
            </a:r>
            <a:r>
              <a:rPr lang="en-US" dirty="0"/>
              <a:t> Moses said to Pharaoh, "Kindly tell me when I am to pray for you and for your officials and for your people, that the frogs may be removed from you and your houses and be left only in the Nile."</a:t>
            </a:r>
          </a:p>
          <a:p>
            <a:r>
              <a:rPr lang="en-US" dirty="0"/>
              <a:t> </a:t>
            </a:r>
            <a:r>
              <a:rPr lang="en-US" baseline="30000" dirty="0"/>
              <a:t>10</a:t>
            </a:r>
            <a:r>
              <a:rPr lang="en-US" dirty="0"/>
              <a:t> And he said, "Tomorrow." Moses said, "As you say! So that you may know that there is no one like the LORD our God,</a:t>
            </a:r>
          </a:p>
          <a:p>
            <a:r>
              <a:rPr lang="en-US" dirty="0"/>
              <a:t> </a:t>
            </a:r>
            <a:r>
              <a:rPr lang="en-US" baseline="30000" dirty="0"/>
              <a:t>11</a:t>
            </a:r>
            <a:r>
              <a:rPr lang="en-US" dirty="0"/>
              <a:t> the frogs shall leave you and your houses and your officials and your people; they shall be left only in the Nile."</a:t>
            </a:r>
          </a:p>
          <a:p>
            <a:r>
              <a:rPr lang="en-US" dirty="0"/>
              <a:t> </a:t>
            </a:r>
            <a:r>
              <a:rPr lang="en-US" baseline="30000" dirty="0"/>
              <a:t>12</a:t>
            </a:r>
            <a:r>
              <a:rPr lang="en-US" dirty="0"/>
              <a:t> Then Moses and Aaron went out from Pharaoh; and Moses cried out to the LORD concerning the frogs that he had brought upon Pharaoh.</a:t>
            </a:r>
          </a:p>
          <a:p>
            <a:r>
              <a:rPr lang="en-US" dirty="0"/>
              <a:t> </a:t>
            </a:r>
            <a:r>
              <a:rPr lang="en-US" baseline="30000" dirty="0"/>
              <a:t>13</a:t>
            </a:r>
            <a:r>
              <a:rPr lang="en-US" dirty="0"/>
              <a:t> And the LORD did as Moses requested: the frogs died in the houses, the courtyards, and the fields.</a:t>
            </a:r>
          </a:p>
          <a:p>
            <a:r>
              <a:rPr lang="en-US" dirty="0"/>
              <a:t> </a:t>
            </a:r>
            <a:r>
              <a:rPr lang="en-US" baseline="30000" dirty="0"/>
              <a:t>14</a:t>
            </a:r>
            <a:r>
              <a:rPr lang="en-US" dirty="0"/>
              <a:t> And they gathered them together in heaps, and the land stank.</a:t>
            </a:r>
          </a:p>
          <a:p>
            <a:r>
              <a:rPr lang="en-US" dirty="0"/>
              <a:t> </a:t>
            </a:r>
            <a:r>
              <a:rPr lang="en-US" baseline="30000" dirty="0"/>
              <a:t>15</a:t>
            </a:r>
            <a:r>
              <a:rPr lang="en-US" dirty="0"/>
              <a:t> But when Pharaoh saw that there was a respite, he hardened his heart, and would not listen to them, just as the LORD had said. (Exo 8:1-15 NRS)</a:t>
            </a:r>
          </a:p>
        </p:txBody>
      </p:sp>
    </p:spTree>
    <p:extLst>
      <p:ext uri="{BB962C8B-B14F-4D97-AF65-F5344CB8AC3E}">
        <p14:creationId xmlns:p14="http://schemas.microsoft.com/office/powerpoint/2010/main" val="3632115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3: “Refusal”</a:t>
            </a:r>
          </a:p>
        </p:txBody>
      </p:sp>
      <p:sp>
        <p:nvSpPr>
          <p:cNvPr id="3" name="Content Placeholder 2"/>
          <p:cNvSpPr>
            <a:spLocks noGrp="1"/>
          </p:cNvSpPr>
          <p:nvPr>
            <p:ph idx="1"/>
          </p:nvPr>
        </p:nvSpPr>
        <p:spPr>
          <a:xfrm>
            <a:off x="449704" y="1553029"/>
            <a:ext cx="10937623" cy="4593954"/>
          </a:xfrm>
        </p:spPr>
        <p:txBody>
          <a:bodyPr/>
          <a:lstStyle/>
          <a:p>
            <a:pPr algn="ctr"/>
            <a:r>
              <a:rPr lang="en-US" dirty="0"/>
              <a:t>IMPLIED BY CONTEXT</a:t>
            </a:r>
          </a:p>
        </p:txBody>
      </p:sp>
    </p:spTree>
    <p:extLst>
      <p:ext uri="{BB962C8B-B14F-4D97-AF65-F5344CB8AC3E}">
        <p14:creationId xmlns:p14="http://schemas.microsoft.com/office/powerpoint/2010/main" val="2057959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ular Callout 3"/>
          <p:cNvSpPr/>
          <p:nvPr/>
        </p:nvSpPr>
        <p:spPr>
          <a:xfrm>
            <a:off x="435429" y="1335315"/>
            <a:ext cx="11248571" cy="5225142"/>
          </a:xfrm>
          <a:prstGeom prst="wedgeRectCallout">
            <a:avLst>
              <a:gd name="adj1" fmla="val -51772"/>
              <a:gd name="adj2" fmla="val -73950"/>
            </a:avLst>
          </a:prstGeom>
          <a:solidFill>
            <a:srgbClr val="7030A0"/>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srcRect r="20410" b="58967"/>
          <a:stretch/>
        </p:blipFill>
        <p:spPr>
          <a:xfrm>
            <a:off x="6943157" y="3179844"/>
            <a:ext cx="4716497" cy="3366099"/>
          </a:xfrm>
          <a:prstGeom prst="rect">
            <a:avLst/>
          </a:prstGeom>
        </p:spPr>
      </p:pic>
      <p:sp>
        <p:nvSpPr>
          <p:cNvPr id="2" name="Title 1"/>
          <p:cNvSpPr>
            <a:spLocks noGrp="1"/>
          </p:cNvSpPr>
          <p:nvPr>
            <p:ph type="title"/>
          </p:nvPr>
        </p:nvSpPr>
        <p:spPr/>
        <p:txBody>
          <a:bodyPr/>
          <a:lstStyle/>
          <a:p>
            <a:r>
              <a:rPr lang="en-US" dirty="0"/>
              <a:t>Step 4: “The Plague”</a:t>
            </a:r>
          </a:p>
        </p:txBody>
      </p:sp>
      <p:sp>
        <p:nvSpPr>
          <p:cNvPr id="6" name="Rectangular Callout 5"/>
          <p:cNvSpPr/>
          <p:nvPr/>
        </p:nvSpPr>
        <p:spPr>
          <a:xfrm>
            <a:off x="783771" y="2888343"/>
            <a:ext cx="6894286" cy="2714171"/>
          </a:xfrm>
          <a:prstGeom prst="wedgeRectCallout">
            <a:avLst>
              <a:gd name="adj1" fmla="val 73899"/>
              <a:gd name="adj2" fmla="val 1861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9705" y="1553029"/>
            <a:ext cx="7141266" cy="4593954"/>
          </a:xfrm>
        </p:spPr>
        <p:txBody>
          <a:bodyPr/>
          <a:lstStyle/>
          <a:p>
            <a:r>
              <a:rPr lang="en-US" baseline="30000" dirty="0"/>
              <a:t>5</a:t>
            </a:r>
            <a:r>
              <a:rPr lang="en-US" dirty="0"/>
              <a:t> And the LORD said to Moses, "Say to Aaron, </a:t>
            </a:r>
            <a:endParaRPr lang="en-US" sz="1000" dirty="0"/>
          </a:p>
          <a:p>
            <a:endParaRPr lang="en-US" sz="1000" dirty="0"/>
          </a:p>
          <a:p>
            <a:pPr marL="465138"/>
            <a:r>
              <a:rPr lang="en-US" dirty="0">
                <a:solidFill>
                  <a:schemeClr val="tx1"/>
                </a:solidFill>
              </a:rPr>
              <a:t>'</a:t>
            </a:r>
            <a:r>
              <a:rPr lang="en-US" dirty="0">
                <a:solidFill>
                  <a:srgbClr val="C00000"/>
                </a:solidFill>
              </a:rPr>
              <a:t>Stretch out your hand with your staff</a:t>
            </a:r>
            <a:r>
              <a:rPr lang="en-US" dirty="0">
                <a:solidFill>
                  <a:schemeClr val="tx1"/>
                </a:solidFill>
              </a:rPr>
              <a:t> over the rivers, the canals, and the pools, and make frogs come up on the land of Egypt.'"</a:t>
            </a:r>
          </a:p>
          <a:p>
            <a:pPr marL="465138"/>
            <a:endParaRPr lang="en-US" dirty="0"/>
          </a:p>
        </p:txBody>
      </p:sp>
    </p:spTree>
    <p:extLst>
      <p:ext uri="{BB962C8B-B14F-4D97-AF65-F5344CB8AC3E}">
        <p14:creationId xmlns:p14="http://schemas.microsoft.com/office/powerpoint/2010/main" val="412665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18606"/>
          <a:stretch/>
        </p:blipFill>
        <p:spPr>
          <a:xfrm>
            <a:off x="-24714" y="0"/>
            <a:ext cx="12216714" cy="7694713"/>
          </a:xfrm>
          <a:prstGeom prst="rect">
            <a:avLst/>
          </a:prstGeom>
        </p:spPr>
      </p:pic>
      <p:sp>
        <p:nvSpPr>
          <p:cNvPr id="2" name="Title 1"/>
          <p:cNvSpPr>
            <a:spLocks noGrp="1"/>
          </p:cNvSpPr>
          <p:nvPr>
            <p:ph type="title"/>
          </p:nvPr>
        </p:nvSpPr>
        <p:spPr/>
        <p:txBody>
          <a:bodyPr/>
          <a:lstStyle/>
          <a:p>
            <a:r>
              <a:rPr lang="en-US" dirty="0"/>
              <a:t>Step 4: “The Plague”</a:t>
            </a:r>
          </a:p>
        </p:txBody>
      </p:sp>
      <p:sp>
        <p:nvSpPr>
          <p:cNvPr id="3" name="Content Placeholder 2"/>
          <p:cNvSpPr>
            <a:spLocks noGrp="1"/>
          </p:cNvSpPr>
          <p:nvPr>
            <p:ph idx="1"/>
          </p:nvPr>
        </p:nvSpPr>
        <p:spPr>
          <a:xfrm>
            <a:off x="449705" y="1553029"/>
            <a:ext cx="6531666" cy="4593954"/>
          </a:xfrm>
        </p:spPr>
        <p:txBody>
          <a:bodyPr/>
          <a:lstStyle/>
          <a:p>
            <a:r>
              <a:rPr lang="en-US" dirty="0"/>
              <a:t> </a:t>
            </a:r>
            <a:r>
              <a:rPr lang="en-US" baseline="30000" dirty="0"/>
              <a:t>6</a:t>
            </a:r>
            <a:r>
              <a:rPr lang="en-US" dirty="0"/>
              <a:t> So Aaron stretched out his hand over the waters of Egypt; and the frogs came up and covered the land of Egypt.</a:t>
            </a:r>
          </a:p>
        </p:txBody>
      </p:sp>
    </p:spTree>
    <p:extLst>
      <p:ext uri="{BB962C8B-B14F-4D97-AF65-F5344CB8AC3E}">
        <p14:creationId xmlns:p14="http://schemas.microsoft.com/office/powerpoint/2010/main" val="531411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4: “The Plague”</a:t>
            </a:r>
          </a:p>
        </p:txBody>
      </p:sp>
      <p:sp>
        <p:nvSpPr>
          <p:cNvPr id="3" name="Content Placeholder 2"/>
          <p:cNvSpPr>
            <a:spLocks noGrp="1"/>
          </p:cNvSpPr>
          <p:nvPr>
            <p:ph idx="1"/>
          </p:nvPr>
        </p:nvSpPr>
        <p:spPr>
          <a:xfrm>
            <a:off x="764142" y="1971438"/>
            <a:ext cx="7343836" cy="4593954"/>
          </a:xfrm>
        </p:spPr>
        <p:txBody>
          <a:bodyPr/>
          <a:lstStyle/>
          <a:p>
            <a:r>
              <a:rPr lang="en-US" dirty="0"/>
              <a:t> </a:t>
            </a:r>
            <a:r>
              <a:rPr lang="en-US" baseline="30000" dirty="0"/>
              <a:t>7</a:t>
            </a:r>
            <a:r>
              <a:rPr lang="en-US" dirty="0"/>
              <a:t> But the magicians did the same by their secret arts, and brought frogs up on the land of Egypt.</a:t>
            </a:r>
          </a:p>
          <a:p>
            <a:r>
              <a:rPr lang="en-US" dirty="0"/>
              <a:t> </a:t>
            </a:r>
          </a:p>
        </p:txBody>
      </p:sp>
      <p:pic>
        <p:nvPicPr>
          <p:cNvPr id="4" name="Picture 3"/>
          <p:cNvPicPr>
            <a:picLocks noChangeAspect="1"/>
          </p:cNvPicPr>
          <p:nvPr/>
        </p:nvPicPr>
        <p:blipFill>
          <a:blip r:embed="rId3"/>
          <a:stretch>
            <a:fillRect/>
          </a:stretch>
        </p:blipFill>
        <p:spPr>
          <a:xfrm flipH="1">
            <a:off x="3999023" y="0"/>
            <a:ext cx="8192977" cy="6904194"/>
          </a:xfrm>
          <a:prstGeom prst="rect">
            <a:avLst/>
          </a:prstGeom>
        </p:spPr>
      </p:pic>
    </p:spTree>
    <p:extLst>
      <p:ext uri="{BB962C8B-B14F-4D97-AF65-F5344CB8AC3E}">
        <p14:creationId xmlns:p14="http://schemas.microsoft.com/office/powerpoint/2010/main" val="1034789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4: “The Plague”</a:t>
            </a:r>
          </a:p>
        </p:txBody>
      </p:sp>
      <p:sp>
        <p:nvSpPr>
          <p:cNvPr id="3" name="Content Placeholder 2"/>
          <p:cNvSpPr>
            <a:spLocks noGrp="1"/>
          </p:cNvSpPr>
          <p:nvPr>
            <p:ph idx="1"/>
          </p:nvPr>
        </p:nvSpPr>
        <p:spPr>
          <a:xfrm>
            <a:off x="764142" y="1971438"/>
            <a:ext cx="7343836" cy="4593954"/>
          </a:xfrm>
        </p:spPr>
        <p:txBody>
          <a:bodyPr/>
          <a:lstStyle/>
          <a:p>
            <a:r>
              <a:rPr lang="en-US" dirty="0"/>
              <a:t> </a:t>
            </a:r>
            <a:r>
              <a:rPr lang="en-US" baseline="30000" dirty="0"/>
              <a:t>7</a:t>
            </a:r>
            <a:r>
              <a:rPr lang="en-US" dirty="0"/>
              <a:t> But the magicians did the same by their secret arts, and brought frogs up on the land of Egypt.</a:t>
            </a:r>
          </a:p>
          <a:p>
            <a:r>
              <a:rPr lang="en-US" dirty="0"/>
              <a:t> </a:t>
            </a:r>
          </a:p>
        </p:txBody>
      </p:sp>
      <p:pic>
        <p:nvPicPr>
          <p:cNvPr id="4" name="Picture 3"/>
          <p:cNvPicPr>
            <a:picLocks noChangeAspect="1"/>
          </p:cNvPicPr>
          <p:nvPr/>
        </p:nvPicPr>
        <p:blipFill>
          <a:blip r:embed="rId3"/>
          <a:stretch>
            <a:fillRect/>
          </a:stretch>
        </p:blipFill>
        <p:spPr>
          <a:xfrm flipH="1">
            <a:off x="3999023" y="0"/>
            <a:ext cx="8192977" cy="6904194"/>
          </a:xfrm>
          <a:prstGeom prst="rect">
            <a:avLst/>
          </a:prstGeom>
        </p:spPr>
      </p:pic>
      <p:sp>
        <p:nvSpPr>
          <p:cNvPr id="5" name="TextBox 4"/>
          <p:cNvSpPr txBox="1"/>
          <p:nvPr/>
        </p:nvSpPr>
        <p:spPr>
          <a:xfrm>
            <a:off x="906449" y="4753820"/>
            <a:ext cx="7363968" cy="1446550"/>
          </a:xfrm>
          <a:prstGeom prst="rect">
            <a:avLst/>
          </a:prstGeom>
          <a:noFill/>
        </p:spPr>
        <p:txBody>
          <a:bodyPr wrap="square" rtlCol="0">
            <a:spAutoFit/>
          </a:bodyPr>
          <a:lstStyle/>
          <a:p>
            <a:r>
              <a:rPr lang="en-US" sz="4400" b="1" dirty="0">
                <a:solidFill>
                  <a:srgbClr val="FFFF00"/>
                </a:solidFill>
                <a:effectLst>
                  <a:glow rad="127000">
                    <a:srgbClr val="7030A0"/>
                  </a:glow>
                </a:effectLst>
              </a:rPr>
              <a:t>But the magician could </a:t>
            </a:r>
            <a:br>
              <a:rPr lang="en-US" sz="4400" b="1" dirty="0">
                <a:solidFill>
                  <a:srgbClr val="FFFF00"/>
                </a:solidFill>
                <a:effectLst>
                  <a:glow rad="127000">
                    <a:srgbClr val="7030A0"/>
                  </a:glow>
                </a:effectLst>
              </a:rPr>
            </a:br>
            <a:r>
              <a:rPr lang="en-US" sz="4400" b="1" dirty="0">
                <a:solidFill>
                  <a:srgbClr val="FFFF00"/>
                </a:solidFill>
                <a:effectLst>
                  <a:glow rad="127000">
                    <a:srgbClr val="7030A0"/>
                  </a:glow>
                </a:effectLst>
              </a:rPr>
              <a:t>not stop the frogs ... So ...</a:t>
            </a:r>
          </a:p>
        </p:txBody>
      </p:sp>
    </p:spTree>
    <p:extLst>
      <p:ext uri="{BB962C8B-B14F-4D97-AF65-F5344CB8AC3E}">
        <p14:creationId xmlns:p14="http://schemas.microsoft.com/office/powerpoint/2010/main" val="666303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normAutofit/>
          </a:bodyPr>
          <a:lstStyle/>
          <a:p>
            <a:r>
              <a:rPr lang="en-US" sz="6600" dirty="0">
                <a:latin typeface="+mn-lt"/>
              </a:rPr>
              <a:t>Chapters 7-12 = 10 Cycles</a:t>
            </a:r>
          </a:p>
        </p:txBody>
      </p:sp>
    </p:spTree>
    <p:extLst>
      <p:ext uri="{BB962C8B-B14F-4D97-AF65-F5344CB8AC3E}">
        <p14:creationId xmlns:p14="http://schemas.microsoft.com/office/powerpoint/2010/main" val="4129941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5: “Stop! I’ll let you go!”</a:t>
            </a:r>
          </a:p>
        </p:txBody>
      </p:sp>
      <p:pic>
        <p:nvPicPr>
          <p:cNvPr id="6" name="Picture 5"/>
          <p:cNvPicPr>
            <a:picLocks noChangeAspect="1"/>
          </p:cNvPicPr>
          <p:nvPr/>
        </p:nvPicPr>
        <p:blipFill>
          <a:blip r:embed="rId2"/>
          <a:stretch>
            <a:fillRect/>
          </a:stretch>
        </p:blipFill>
        <p:spPr>
          <a:xfrm>
            <a:off x="0" y="742986"/>
            <a:ext cx="5634681" cy="6115014"/>
          </a:xfrm>
          <a:prstGeom prst="rect">
            <a:avLst/>
          </a:prstGeom>
        </p:spPr>
      </p:pic>
      <p:pic>
        <p:nvPicPr>
          <p:cNvPr id="7" name="Picture 6"/>
          <p:cNvPicPr>
            <a:picLocks noChangeAspect="1"/>
          </p:cNvPicPr>
          <p:nvPr/>
        </p:nvPicPr>
        <p:blipFill>
          <a:blip r:embed="rId3"/>
          <a:stretch>
            <a:fillRect/>
          </a:stretch>
        </p:blipFill>
        <p:spPr>
          <a:xfrm>
            <a:off x="8205612" y="1979607"/>
            <a:ext cx="3986388" cy="5144338"/>
          </a:xfrm>
          <a:prstGeom prst="rect">
            <a:avLst/>
          </a:prstGeom>
        </p:spPr>
      </p:pic>
      <p:sp>
        <p:nvSpPr>
          <p:cNvPr id="8" name="Rectangular Callout 7"/>
          <p:cNvSpPr/>
          <p:nvPr/>
        </p:nvSpPr>
        <p:spPr>
          <a:xfrm>
            <a:off x="3286897" y="2718486"/>
            <a:ext cx="5535827" cy="2990336"/>
          </a:xfrm>
          <a:prstGeom prst="wedgeRectCallout">
            <a:avLst>
              <a:gd name="adj1" fmla="val -67262"/>
              <a:gd name="adj2" fmla="val -39979"/>
            </a:avLst>
          </a:prstGeom>
          <a:solidFill>
            <a:srgbClr val="7030A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075935" y="1553029"/>
            <a:ext cx="8649730" cy="4593954"/>
          </a:xfrm>
        </p:spPr>
        <p:txBody>
          <a:bodyPr/>
          <a:lstStyle/>
          <a:p>
            <a:r>
              <a:rPr lang="en-US" baseline="30000" dirty="0"/>
              <a:t>8</a:t>
            </a:r>
            <a:r>
              <a:rPr lang="en-US" dirty="0"/>
              <a:t> Then Pharaoh called Moses and Aaron, and said,</a:t>
            </a:r>
          </a:p>
          <a:p>
            <a:pPr marL="1309688"/>
            <a:r>
              <a:rPr lang="en-US" dirty="0"/>
              <a:t> "Pray to the LORD to take </a:t>
            </a:r>
            <a:br>
              <a:rPr lang="en-US" dirty="0"/>
            </a:br>
            <a:r>
              <a:rPr lang="en-US" dirty="0"/>
              <a:t>away the frogs from me </a:t>
            </a:r>
            <a:br>
              <a:rPr lang="en-US" dirty="0"/>
            </a:br>
            <a:r>
              <a:rPr lang="en-US" dirty="0"/>
              <a:t>and my people, and I will </a:t>
            </a:r>
            <a:br>
              <a:rPr lang="en-US" dirty="0"/>
            </a:br>
            <a:r>
              <a:rPr lang="en-US" dirty="0"/>
              <a:t>let the people go to </a:t>
            </a:r>
            <a:br>
              <a:rPr lang="en-US" dirty="0"/>
            </a:br>
            <a:r>
              <a:rPr lang="en-US" dirty="0"/>
              <a:t>sacrifice to the LORD.“</a:t>
            </a:r>
          </a:p>
          <a:p>
            <a:endParaRPr lang="en-US" dirty="0"/>
          </a:p>
        </p:txBody>
      </p:sp>
    </p:spTree>
    <p:extLst>
      <p:ext uri="{BB962C8B-B14F-4D97-AF65-F5344CB8AC3E}">
        <p14:creationId xmlns:p14="http://schemas.microsoft.com/office/powerpoint/2010/main" val="2160664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742986"/>
            <a:ext cx="5634681" cy="6115014"/>
          </a:xfrm>
          <a:prstGeom prst="rect">
            <a:avLst/>
          </a:prstGeom>
        </p:spPr>
      </p:pic>
      <p:sp>
        <p:nvSpPr>
          <p:cNvPr id="2" name="Title 1"/>
          <p:cNvSpPr>
            <a:spLocks noGrp="1"/>
          </p:cNvSpPr>
          <p:nvPr>
            <p:ph type="title"/>
          </p:nvPr>
        </p:nvSpPr>
        <p:spPr/>
        <p:txBody>
          <a:bodyPr/>
          <a:lstStyle/>
          <a:p>
            <a:r>
              <a:rPr lang="en-US" dirty="0"/>
              <a:t>What Intrigues Me</a:t>
            </a:r>
          </a:p>
        </p:txBody>
      </p:sp>
      <p:pic>
        <p:nvPicPr>
          <p:cNvPr id="4" name="Picture 3"/>
          <p:cNvPicPr>
            <a:picLocks noChangeAspect="1"/>
          </p:cNvPicPr>
          <p:nvPr/>
        </p:nvPicPr>
        <p:blipFill>
          <a:blip r:embed="rId3"/>
          <a:stretch>
            <a:fillRect/>
          </a:stretch>
        </p:blipFill>
        <p:spPr>
          <a:xfrm>
            <a:off x="8205612" y="1979607"/>
            <a:ext cx="3986388" cy="5144338"/>
          </a:xfrm>
          <a:prstGeom prst="rect">
            <a:avLst/>
          </a:prstGeom>
        </p:spPr>
      </p:pic>
      <p:sp>
        <p:nvSpPr>
          <p:cNvPr id="5" name="Rectangular Callout 4"/>
          <p:cNvSpPr/>
          <p:nvPr/>
        </p:nvSpPr>
        <p:spPr>
          <a:xfrm>
            <a:off x="766119" y="2496065"/>
            <a:ext cx="7661189" cy="3336324"/>
          </a:xfrm>
          <a:prstGeom prst="wedgeRectCallout">
            <a:avLst>
              <a:gd name="adj1" fmla="val 80457"/>
              <a:gd name="adj2" fmla="val -29352"/>
            </a:avLst>
          </a:prstGeom>
          <a:solidFill>
            <a:srgbClr val="7030A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9705" y="1553029"/>
            <a:ext cx="7977603" cy="4593954"/>
          </a:xfrm>
        </p:spPr>
        <p:txBody>
          <a:bodyPr/>
          <a:lstStyle/>
          <a:p>
            <a:pPr algn="ctr"/>
            <a:r>
              <a:rPr lang="en-US" dirty="0"/>
              <a:t> </a:t>
            </a:r>
            <a:r>
              <a:rPr lang="en-US" baseline="30000" dirty="0"/>
              <a:t>9</a:t>
            </a:r>
            <a:r>
              <a:rPr lang="en-US" dirty="0"/>
              <a:t> Moses said to Pharaoh, </a:t>
            </a:r>
            <a:endParaRPr lang="en-US" sz="2000" dirty="0"/>
          </a:p>
          <a:p>
            <a:endParaRPr lang="en-US" sz="2000" dirty="0"/>
          </a:p>
          <a:p>
            <a:pPr marL="617538"/>
            <a:r>
              <a:rPr lang="en-US" dirty="0"/>
              <a:t>"Kindly </a:t>
            </a:r>
            <a:r>
              <a:rPr lang="en-US" dirty="0">
                <a:solidFill>
                  <a:srgbClr val="FFFF00"/>
                </a:solidFill>
              </a:rPr>
              <a:t>tell me </a:t>
            </a:r>
            <a:r>
              <a:rPr lang="en-US" dirty="0">
                <a:solidFill>
                  <a:srgbClr val="FFFF00"/>
                </a:solidFill>
                <a:effectLst>
                  <a:glow rad="127000">
                    <a:srgbClr val="7030A0"/>
                  </a:glow>
                  <a:outerShdw blurRad="38100" dist="38100" dir="2700000" algn="tl">
                    <a:srgbClr val="000000">
                      <a:alpha val="43137"/>
                    </a:srgbClr>
                  </a:outerShdw>
                </a:effectLst>
              </a:rPr>
              <a:t>when</a:t>
            </a:r>
            <a:r>
              <a:rPr lang="en-US" dirty="0">
                <a:solidFill>
                  <a:srgbClr val="FFFF00"/>
                </a:solidFill>
              </a:rPr>
              <a:t> I am to pray </a:t>
            </a:r>
            <a:r>
              <a:rPr lang="en-US" dirty="0"/>
              <a:t>for you and for your officials and for your people, </a:t>
            </a:r>
            <a:r>
              <a:rPr lang="en-US" dirty="0">
                <a:solidFill>
                  <a:srgbClr val="FFFF00"/>
                </a:solidFill>
              </a:rPr>
              <a:t>that the frogs may be removed</a:t>
            </a:r>
            <a:r>
              <a:rPr lang="en-US" dirty="0"/>
              <a:t> from you and your houses and be left only in the Nile."</a:t>
            </a:r>
          </a:p>
        </p:txBody>
      </p:sp>
    </p:spTree>
    <p:extLst>
      <p:ext uri="{BB962C8B-B14F-4D97-AF65-F5344CB8AC3E}">
        <p14:creationId xmlns:p14="http://schemas.microsoft.com/office/powerpoint/2010/main" val="3342296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42986"/>
            <a:ext cx="5634681" cy="6115014"/>
          </a:xfrm>
          <a:prstGeom prst="rect">
            <a:avLst/>
          </a:prstGeom>
        </p:spPr>
      </p:pic>
      <p:sp>
        <p:nvSpPr>
          <p:cNvPr id="2" name="Title 1"/>
          <p:cNvSpPr>
            <a:spLocks noGrp="1"/>
          </p:cNvSpPr>
          <p:nvPr>
            <p:ph type="title"/>
          </p:nvPr>
        </p:nvSpPr>
        <p:spPr/>
        <p:txBody>
          <a:bodyPr/>
          <a:lstStyle/>
          <a:p>
            <a:r>
              <a:rPr lang="en-US" u="sng" dirty="0">
                <a:solidFill>
                  <a:srgbClr val="FFFF00"/>
                </a:solidFill>
              </a:rPr>
              <a:t>One</a:t>
            </a:r>
            <a:r>
              <a:rPr lang="en-US" dirty="0">
                <a:solidFill>
                  <a:srgbClr val="FFFF00"/>
                </a:solidFill>
              </a:rPr>
              <a:t> </a:t>
            </a:r>
            <a:r>
              <a:rPr lang="en-US" u="sng" dirty="0">
                <a:solidFill>
                  <a:srgbClr val="FFFF00"/>
                </a:solidFill>
              </a:rPr>
              <a:t>more</a:t>
            </a:r>
            <a:r>
              <a:rPr lang="en-US" dirty="0">
                <a:solidFill>
                  <a:srgbClr val="FFFF00"/>
                </a:solidFill>
              </a:rPr>
              <a:t> </a:t>
            </a:r>
            <a:r>
              <a:rPr lang="en-US" u="sng" dirty="0">
                <a:solidFill>
                  <a:srgbClr val="FFFF00"/>
                </a:solidFill>
              </a:rPr>
              <a:t>night</a:t>
            </a:r>
            <a:r>
              <a:rPr lang="en-US" dirty="0">
                <a:solidFill>
                  <a:srgbClr val="FFFF00"/>
                </a:solidFill>
              </a:rPr>
              <a:t> </a:t>
            </a:r>
            <a:r>
              <a:rPr lang="en-US" u="sng" dirty="0">
                <a:solidFill>
                  <a:srgbClr val="FFFF00"/>
                </a:solidFill>
              </a:rPr>
              <a:t>with</a:t>
            </a:r>
            <a:r>
              <a:rPr lang="en-US" dirty="0">
                <a:solidFill>
                  <a:srgbClr val="FFFF00"/>
                </a:solidFill>
              </a:rPr>
              <a:t> </a:t>
            </a:r>
            <a:r>
              <a:rPr lang="en-US" u="sng" dirty="0">
                <a:solidFill>
                  <a:srgbClr val="FFFF00"/>
                </a:solidFill>
              </a:rPr>
              <a:t>the</a:t>
            </a:r>
            <a:r>
              <a:rPr lang="en-US" dirty="0">
                <a:solidFill>
                  <a:srgbClr val="FFFF00"/>
                </a:solidFill>
              </a:rPr>
              <a:t> </a:t>
            </a:r>
            <a:r>
              <a:rPr lang="en-US" u="sng" dirty="0">
                <a:solidFill>
                  <a:srgbClr val="FFFF00"/>
                </a:solidFill>
              </a:rPr>
              <a:t>FROGS</a:t>
            </a:r>
            <a:r>
              <a:rPr lang="en-US" dirty="0">
                <a:solidFill>
                  <a:srgbClr val="FFFF00"/>
                </a:solidFill>
              </a:rPr>
              <a:t>!</a:t>
            </a:r>
          </a:p>
        </p:txBody>
      </p:sp>
      <p:pic>
        <p:nvPicPr>
          <p:cNvPr id="5" name="Picture 4"/>
          <p:cNvPicPr>
            <a:picLocks noChangeAspect="1"/>
          </p:cNvPicPr>
          <p:nvPr/>
        </p:nvPicPr>
        <p:blipFill>
          <a:blip r:embed="rId3"/>
          <a:stretch>
            <a:fillRect/>
          </a:stretch>
        </p:blipFill>
        <p:spPr>
          <a:xfrm>
            <a:off x="8205612" y="1979607"/>
            <a:ext cx="3986388" cy="5144338"/>
          </a:xfrm>
          <a:prstGeom prst="rect">
            <a:avLst/>
          </a:prstGeom>
        </p:spPr>
      </p:pic>
      <p:sp>
        <p:nvSpPr>
          <p:cNvPr id="6" name="Rectangular Callout 5"/>
          <p:cNvSpPr/>
          <p:nvPr/>
        </p:nvSpPr>
        <p:spPr>
          <a:xfrm>
            <a:off x="4077730" y="2496065"/>
            <a:ext cx="3534032" cy="914400"/>
          </a:xfrm>
          <a:prstGeom prst="wedgeRectCallout">
            <a:avLst>
              <a:gd name="adj1" fmla="val -97756"/>
              <a:gd name="adj2" fmla="val -15878"/>
            </a:avLst>
          </a:prstGeom>
          <a:solidFill>
            <a:srgbClr val="7030A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224215" y="1553029"/>
            <a:ext cx="7195555" cy="4593954"/>
          </a:xfrm>
        </p:spPr>
        <p:txBody>
          <a:bodyPr/>
          <a:lstStyle/>
          <a:p>
            <a:pPr algn="ctr"/>
            <a:r>
              <a:rPr lang="en-US" baseline="30000" dirty="0"/>
              <a:t>10</a:t>
            </a:r>
            <a:r>
              <a:rPr lang="en-US" dirty="0"/>
              <a:t> And he said, </a:t>
            </a:r>
            <a:br>
              <a:rPr lang="en-US" dirty="0"/>
            </a:br>
            <a:br>
              <a:rPr lang="en-US" dirty="0"/>
            </a:br>
            <a:r>
              <a:rPr lang="en-US" dirty="0"/>
              <a:t>"Tomorrow." </a:t>
            </a:r>
          </a:p>
          <a:p>
            <a:endParaRPr lang="en-US" dirty="0"/>
          </a:p>
        </p:txBody>
      </p:sp>
    </p:spTree>
    <p:extLst>
      <p:ext uri="{BB962C8B-B14F-4D97-AF65-F5344CB8AC3E}">
        <p14:creationId xmlns:p14="http://schemas.microsoft.com/office/powerpoint/2010/main" val="3052823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42986"/>
            <a:ext cx="5634681" cy="6115014"/>
          </a:xfrm>
          <a:prstGeom prst="rect">
            <a:avLst/>
          </a:prstGeom>
        </p:spPr>
      </p:pic>
      <p:sp>
        <p:nvSpPr>
          <p:cNvPr id="2" name="Title 1"/>
          <p:cNvSpPr>
            <a:spLocks noGrp="1"/>
          </p:cNvSpPr>
          <p:nvPr>
            <p:ph type="title"/>
          </p:nvPr>
        </p:nvSpPr>
        <p:spPr/>
        <p:txBody>
          <a:bodyPr/>
          <a:lstStyle/>
          <a:p>
            <a:r>
              <a:rPr lang="en-US" u="sng" dirty="0">
                <a:solidFill>
                  <a:srgbClr val="FFFF00"/>
                </a:solidFill>
              </a:rPr>
              <a:t>One</a:t>
            </a:r>
            <a:r>
              <a:rPr lang="en-US" dirty="0">
                <a:solidFill>
                  <a:srgbClr val="FFFF00"/>
                </a:solidFill>
              </a:rPr>
              <a:t> </a:t>
            </a:r>
            <a:r>
              <a:rPr lang="en-US" u="sng" dirty="0">
                <a:solidFill>
                  <a:srgbClr val="FFFF00"/>
                </a:solidFill>
              </a:rPr>
              <a:t>more</a:t>
            </a:r>
            <a:r>
              <a:rPr lang="en-US" dirty="0">
                <a:solidFill>
                  <a:srgbClr val="FFFF00"/>
                </a:solidFill>
              </a:rPr>
              <a:t> </a:t>
            </a:r>
            <a:r>
              <a:rPr lang="en-US" u="sng" dirty="0">
                <a:solidFill>
                  <a:srgbClr val="FFFF00"/>
                </a:solidFill>
              </a:rPr>
              <a:t>night</a:t>
            </a:r>
            <a:r>
              <a:rPr lang="en-US" dirty="0">
                <a:solidFill>
                  <a:srgbClr val="FFFF00"/>
                </a:solidFill>
              </a:rPr>
              <a:t> </a:t>
            </a:r>
            <a:r>
              <a:rPr lang="en-US" u="sng" dirty="0">
                <a:solidFill>
                  <a:srgbClr val="FFFF00"/>
                </a:solidFill>
              </a:rPr>
              <a:t>with</a:t>
            </a:r>
            <a:r>
              <a:rPr lang="en-US" dirty="0">
                <a:solidFill>
                  <a:srgbClr val="FFFF00"/>
                </a:solidFill>
              </a:rPr>
              <a:t> </a:t>
            </a:r>
            <a:r>
              <a:rPr lang="en-US" u="sng" dirty="0">
                <a:solidFill>
                  <a:srgbClr val="FFFF00"/>
                </a:solidFill>
              </a:rPr>
              <a:t>the</a:t>
            </a:r>
            <a:r>
              <a:rPr lang="en-US" dirty="0">
                <a:solidFill>
                  <a:srgbClr val="FFFF00"/>
                </a:solidFill>
              </a:rPr>
              <a:t> </a:t>
            </a:r>
            <a:r>
              <a:rPr lang="en-US" u="sng" dirty="0">
                <a:solidFill>
                  <a:srgbClr val="FFFF00"/>
                </a:solidFill>
              </a:rPr>
              <a:t>FROGS</a:t>
            </a:r>
            <a:r>
              <a:rPr lang="en-US" dirty="0">
                <a:solidFill>
                  <a:srgbClr val="FFFF00"/>
                </a:solidFill>
              </a:rPr>
              <a:t>!</a:t>
            </a:r>
          </a:p>
        </p:txBody>
      </p:sp>
      <p:pic>
        <p:nvPicPr>
          <p:cNvPr id="5" name="Picture 4"/>
          <p:cNvPicPr>
            <a:picLocks noChangeAspect="1"/>
          </p:cNvPicPr>
          <p:nvPr/>
        </p:nvPicPr>
        <p:blipFill>
          <a:blip r:embed="rId4"/>
          <a:stretch>
            <a:fillRect/>
          </a:stretch>
        </p:blipFill>
        <p:spPr>
          <a:xfrm>
            <a:off x="8205612" y="1979607"/>
            <a:ext cx="3986388" cy="5144338"/>
          </a:xfrm>
          <a:prstGeom prst="rect">
            <a:avLst/>
          </a:prstGeom>
        </p:spPr>
      </p:pic>
      <p:sp>
        <p:nvSpPr>
          <p:cNvPr id="6" name="Rectangular Callout 5"/>
          <p:cNvSpPr/>
          <p:nvPr/>
        </p:nvSpPr>
        <p:spPr>
          <a:xfrm>
            <a:off x="4077730" y="2496065"/>
            <a:ext cx="3534032" cy="914400"/>
          </a:xfrm>
          <a:prstGeom prst="wedgeRectCallout">
            <a:avLst>
              <a:gd name="adj1" fmla="val -97756"/>
              <a:gd name="adj2" fmla="val -15878"/>
            </a:avLst>
          </a:prstGeom>
          <a:solidFill>
            <a:srgbClr val="7030A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224215" y="1553029"/>
            <a:ext cx="7195555" cy="4593954"/>
          </a:xfrm>
        </p:spPr>
        <p:txBody>
          <a:bodyPr/>
          <a:lstStyle/>
          <a:p>
            <a:pPr algn="ctr"/>
            <a:r>
              <a:rPr lang="en-US" baseline="30000" dirty="0"/>
              <a:t>10</a:t>
            </a:r>
            <a:r>
              <a:rPr lang="en-US" dirty="0"/>
              <a:t> And he said, </a:t>
            </a:r>
            <a:br>
              <a:rPr lang="en-US" dirty="0"/>
            </a:br>
            <a:br>
              <a:rPr lang="en-US" dirty="0"/>
            </a:br>
            <a:r>
              <a:rPr lang="en-US" dirty="0"/>
              <a:t>"Tomorrow." </a:t>
            </a:r>
          </a:p>
          <a:p>
            <a:endParaRPr lang="en-US" dirty="0"/>
          </a:p>
        </p:txBody>
      </p:sp>
      <p:pic>
        <p:nvPicPr>
          <p:cNvPr id="7" name="Picture 6"/>
          <p:cNvPicPr>
            <a:picLocks noChangeAspect="1"/>
          </p:cNvPicPr>
          <p:nvPr/>
        </p:nvPicPr>
        <p:blipFill>
          <a:blip r:embed="rId5"/>
          <a:stretch>
            <a:fillRect/>
          </a:stretch>
        </p:blipFill>
        <p:spPr>
          <a:xfrm>
            <a:off x="3972994" y="3525079"/>
            <a:ext cx="4174650" cy="3997542"/>
          </a:xfrm>
          <a:prstGeom prst="rect">
            <a:avLst/>
          </a:prstGeom>
        </p:spPr>
      </p:pic>
      <p:sp>
        <p:nvSpPr>
          <p:cNvPr id="8" name="TextBox 7"/>
          <p:cNvSpPr txBox="1"/>
          <p:nvPr/>
        </p:nvSpPr>
        <p:spPr>
          <a:xfrm>
            <a:off x="3525079" y="5552661"/>
            <a:ext cx="5208104" cy="707886"/>
          </a:xfrm>
          <a:prstGeom prst="rect">
            <a:avLst/>
          </a:prstGeom>
          <a:noFill/>
        </p:spPr>
        <p:txBody>
          <a:bodyPr wrap="square" rtlCol="0">
            <a:spAutoFit/>
          </a:bodyPr>
          <a:lstStyle/>
          <a:p>
            <a:pPr algn="ctr"/>
            <a:r>
              <a:rPr lang="en-US" sz="4000" b="1" dirty="0">
                <a:effectLst>
                  <a:glow rad="127000">
                    <a:srgbClr val="FFFF00"/>
                  </a:glow>
                </a:effectLst>
              </a:rPr>
              <a:t>You and I do this too!</a:t>
            </a:r>
          </a:p>
        </p:txBody>
      </p:sp>
    </p:spTree>
    <p:extLst>
      <p:ext uri="{BB962C8B-B14F-4D97-AF65-F5344CB8AC3E}">
        <p14:creationId xmlns:p14="http://schemas.microsoft.com/office/powerpoint/2010/main" val="3048451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42986"/>
            <a:ext cx="5634681" cy="6115014"/>
          </a:xfrm>
          <a:prstGeom prst="rect">
            <a:avLst/>
          </a:prstGeom>
        </p:spPr>
      </p:pic>
      <p:sp>
        <p:nvSpPr>
          <p:cNvPr id="2" name="Title 1"/>
          <p:cNvSpPr>
            <a:spLocks noGrp="1"/>
          </p:cNvSpPr>
          <p:nvPr>
            <p:ph type="title"/>
          </p:nvPr>
        </p:nvSpPr>
        <p:spPr/>
        <p:txBody>
          <a:bodyPr/>
          <a:lstStyle/>
          <a:p>
            <a:r>
              <a:rPr lang="en-US" u="sng" dirty="0">
                <a:solidFill>
                  <a:srgbClr val="FFFF00"/>
                </a:solidFill>
              </a:rPr>
              <a:t>One</a:t>
            </a:r>
            <a:r>
              <a:rPr lang="en-US" dirty="0">
                <a:solidFill>
                  <a:srgbClr val="FFFF00"/>
                </a:solidFill>
              </a:rPr>
              <a:t> </a:t>
            </a:r>
            <a:r>
              <a:rPr lang="en-US" u="sng" dirty="0">
                <a:solidFill>
                  <a:srgbClr val="FFFF00"/>
                </a:solidFill>
              </a:rPr>
              <a:t>more</a:t>
            </a:r>
            <a:r>
              <a:rPr lang="en-US" dirty="0">
                <a:solidFill>
                  <a:srgbClr val="FFFF00"/>
                </a:solidFill>
              </a:rPr>
              <a:t> </a:t>
            </a:r>
            <a:r>
              <a:rPr lang="en-US" u="sng" dirty="0">
                <a:solidFill>
                  <a:srgbClr val="FFFF00"/>
                </a:solidFill>
              </a:rPr>
              <a:t>night</a:t>
            </a:r>
            <a:r>
              <a:rPr lang="en-US" dirty="0">
                <a:solidFill>
                  <a:srgbClr val="FFFF00"/>
                </a:solidFill>
              </a:rPr>
              <a:t> </a:t>
            </a:r>
            <a:r>
              <a:rPr lang="en-US" u="sng" dirty="0">
                <a:solidFill>
                  <a:srgbClr val="FFFF00"/>
                </a:solidFill>
              </a:rPr>
              <a:t>with</a:t>
            </a:r>
            <a:r>
              <a:rPr lang="en-US" dirty="0">
                <a:solidFill>
                  <a:srgbClr val="FFFF00"/>
                </a:solidFill>
              </a:rPr>
              <a:t> </a:t>
            </a:r>
            <a:r>
              <a:rPr lang="en-US" u="sng" dirty="0">
                <a:solidFill>
                  <a:srgbClr val="FFFF00"/>
                </a:solidFill>
              </a:rPr>
              <a:t>the</a:t>
            </a:r>
            <a:r>
              <a:rPr lang="en-US" dirty="0">
                <a:solidFill>
                  <a:srgbClr val="FFFF00"/>
                </a:solidFill>
              </a:rPr>
              <a:t> </a:t>
            </a:r>
            <a:r>
              <a:rPr lang="en-US" u="sng" dirty="0">
                <a:solidFill>
                  <a:srgbClr val="FFFF00"/>
                </a:solidFill>
              </a:rPr>
              <a:t>FROGS</a:t>
            </a:r>
            <a:r>
              <a:rPr lang="en-US" dirty="0">
                <a:solidFill>
                  <a:srgbClr val="FFFF00"/>
                </a:solidFill>
              </a:rPr>
              <a:t>!</a:t>
            </a:r>
          </a:p>
        </p:txBody>
      </p:sp>
      <p:pic>
        <p:nvPicPr>
          <p:cNvPr id="5" name="Picture 4"/>
          <p:cNvPicPr>
            <a:picLocks noChangeAspect="1"/>
          </p:cNvPicPr>
          <p:nvPr/>
        </p:nvPicPr>
        <p:blipFill>
          <a:blip r:embed="rId3"/>
          <a:stretch>
            <a:fillRect/>
          </a:stretch>
        </p:blipFill>
        <p:spPr>
          <a:xfrm>
            <a:off x="8205612" y="1979607"/>
            <a:ext cx="3986388" cy="5144338"/>
          </a:xfrm>
          <a:prstGeom prst="rect">
            <a:avLst/>
          </a:prstGeom>
        </p:spPr>
      </p:pic>
      <p:sp>
        <p:nvSpPr>
          <p:cNvPr id="6" name="Rectangular Callout 5"/>
          <p:cNvSpPr/>
          <p:nvPr/>
        </p:nvSpPr>
        <p:spPr>
          <a:xfrm>
            <a:off x="1705232" y="2471351"/>
            <a:ext cx="7883611" cy="3632887"/>
          </a:xfrm>
          <a:prstGeom prst="wedgeRectCallout">
            <a:avLst>
              <a:gd name="adj1" fmla="val 63807"/>
              <a:gd name="adj2" fmla="val -30921"/>
            </a:avLst>
          </a:prstGeom>
          <a:solidFill>
            <a:srgbClr val="7030A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927655" y="1553029"/>
            <a:ext cx="7492116" cy="4427641"/>
          </a:xfrm>
        </p:spPr>
        <p:txBody>
          <a:bodyPr/>
          <a:lstStyle/>
          <a:p>
            <a:pPr algn="ctr"/>
            <a:r>
              <a:rPr lang="en-US" dirty="0"/>
              <a:t>Moses said, </a:t>
            </a:r>
            <a:endParaRPr lang="en-US" sz="2000" dirty="0"/>
          </a:p>
          <a:p>
            <a:br>
              <a:rPr lang="en-US" sz="2000" dirty="0"/>
            </a:br>
            <a:r>
              <a:rPr lang="en-US" dirty="0"/>
              <a:t>"</a:t>
            </a:r>
            <a:r>
              <a:rPr lang="en-US" dirty="0">
                <a:solidFill>
                  <a:srgbClr val="FFFF00"/>
                </a:solidFill>
              </a:rPr>
              <a:t>As you say! </a:t>
            </a:r>
            <a:r>
              <a:rPr lang="en-US" dirty="0"/>
              <a:t>So that you may know that there is no one like the LORD our God,  </a:t>
            </a:r>
            <a:r>
              <a:rPr lang="en-US" baseline="30000" dirty="0"/>
              <a:t>11</a:t>
            </a:r>
            <a:r>
              <a:rPr lang="en-US" dirty="0"/>
              <a:t> the frogs shall leave you and your houses and your officials and your people; they shall be left only in the Nile.“</a:t>
            </a:r>
          </a:p>
          <a:p>
            <a:endParaRPr lang="en-US" dirty="0"/>
          </a:p>
        </p:txBody>
      </p:sp>
    </p:spTree>
    <p:extLst>
      <p:ext uri="{BB962C8B-B14F-4D97-AF65-F5344CB8AC3E}">
        <p14:creationId xmlns:p14="http://schemas.microsoft.com/office/powerpoint/2010/main" val="2640493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6: Plague Ends </a:t>
            </a:r>
          </a:p>
        </p:txBody>
      </p:sp>
      <p:sp>
        <p:nvSpPr>
          <p:cNvPr id="3" name="Content Placeholder 2"/>
          <p:cNvSpPr>
            <a:spLocks noGrp="1"/>
          </p:cNvSpPr>
          <p:nvPr>
            <p:ph idx="1"/>
          </p:nvPr>
        </p:nvSpPr>
        <p:spPr>
          <a:xfrm>
            <a:off x="449705" y="1553029"/>
            <a:ext cx="8450455" cy="4593954"/>
          </a:xfrm>
        </p:spPr>
        <p:txBody>
          <a:bodyPr/>
          <a:lstStyle/>
          <a:p>
            <a:r>
              <a:rPr lang="en-US" dirty="0"/>
              <a:t> </a:t>
            </a:r>
            <a:r>
              <a:rPr lang="en-US" baseline="30000" dirty="0"/>
              <a:t>12</a:t>
            </a:r>
            <a:r>
              <a:rPr lang="en-US" dirty="0"/>
              <a:t> Then Moses and Aaron went out from Pharaoh; and </a:t>
            </a:r>
            <a:r>
              <a:rPr lang="en-US" dirty="0">
                <a:solidFill>
                  <a:srgbClr val="FFFF00"/>
                </a:solidFill>
              </a:rPr>
              <a:t>Moses cried out to the LORD</a:t>
            </a:r>
            <a:r>
              <a:rPr lang="en-US" dirty="0"/>
              <a:t> concerning the frogs that he had brought upon Pharaoh.</a:t>
            </a:r>
          </a:p>
          <a:p>
            <a:r>
              <a:rPr lang="en-US" dirty="0"/>
              <a:t> </a:t>
            </a:r>
            <a:r>
              <a:rPr lang="en-US" baseline="30000" dirty="0"/>
              <a:t>13</a:t>
            </a:r>
            <a:r>
              <a:rPr lang="en-US" dirty="0"/>
              <a:t> And the LORD did as Moses requested: the frogs died in the houses, the courtyards, and the fields.  </a:t>
            </a:r>
          </a:p>
        </p:txBody>
      </p:sp>
      <p:pic>
        <p:nvPicPr>
          <p:cNvPr id="5" name="Picture 4"/>
          <p:cNvPicPr>
            <a:picLocks noChangeAspect="1"/>
          </p:cNvPicPr>
          <p:nvPr/>
        </p:nvPicPr>
        <p:blipFill>
          <a:blip r:embed="rId2"/>
          <a:stretch>
            <a:fillRect/>
          </a:stretch>
        </p:blipFill>
        <p:spPr>
          <a:xfrm>
            <a:off x="8205612" y="1979607"/>
            <a:ext cx="3986388" cy="5144338"/>
          </a:xfrm>
          <a:prstGeom prst="rect">
            <a:avLst/>
          </a:prstGeom>
        </p:spPr>
      </p:pic>
    </p:spTree>
    <p:extLst>
      <p:ext uri="{BB962C8B-B14F-4D97-AF65-F5344CB8AC3E}">
        <p14:creationId xmlns:p14="http://schemas.microsoft.com/office/powerpoint/2010/main" val="3657418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6: Plague Ends </a:t>
            </a:r>
          </a:p>
        </p:txBody>
      </p:sp>
      <p:sp>
        <p:nvSpPr>
          <p:cNvPr id="3" name="Content Placeholder 2"/>
          <p:cNvSpPr>
            <a:spLocks noGrp="1"/>
          </p:cNvSpPr>
          <p:nvPr>
            <p:ph idx="1"/>
          </p:nvPr>
        </p:nvSpPr>
        <p:spPr>
          <a:xfrm>
            <a:off x="449705" y="1553029"/>
            <a:ext cx="8450455" cy="4593954"/>
          </a:xfrm>
        </p:spPr>
        <p:txBody>
          <a:bodyPr/>
          <a:lstStyle/>
          <a:p>
            <a:r>
              <a:rPr lang="en-US" dirty="0"/>
              <a:t> </a:t>
            </a:r>
            <a:r>
              <a:rPr lang="en-US" baseline="30000" dirty="0"/>
              <a:t>12</a:t>
            </a:r>
            <a:r>
              <a:rPr lang="en-US" dirty="0"/>
              <a:t> Then Moses and Aaron went out from Pharaoh; and Moses cried out to the LORD concerning the frogs that he had brought upon Pharaoh.</a:t>
            </a:r>
          </a:p>
          <a:p>
            <a:r>
              <a:rPr lang="en-US" dirty="0"/>
              <a:t> </a:t>
            </a:r>
            <a:r>
              <a:rPr lang="en-US" baseline="30000" dirty="0"/>
              <a:t>13</a:t>
            </a:r>
            <a:r>
              <a:rPr lang="en-US" dirty="0"/>
              <a:t> And the LORD did as Moses requested: the frogs died in the houses, the courtyards, and the fields.  </a:t>
            </a:r>
            <a:r>
              <a:rPr lang="en-US" baseline="30000" dirty="0"/>
              <a:t>14</a:t>
            </a:r>
            <a:r>
              <a:rPr lang="en-US" dirty="0"/>
              <a:t> And </a:t>
            </a:r>
            <a:r>
              <a:rPr lang="en-US" dirty="0">
                <a:solidFill>
                  <a:srgbClr val="FFFF00"/>
                </a:solidFill>
              </a:rPr>
              <a:t>they gathered them together in heaps, and the land stank</a:t>
            </a:r>
            <a:r>
              <a:rPr lang="en-US" dirty="0"/>
              <a:t>.</a:t>
            </a:r>
          </a:p>
        </p:txBody>
      </p:sp>
      <p:pic>
        <p:nvPicPr>
          <p:cNvPr id="5" name="Picture 4"/>
          <p:cNvPicPr>
            <a:picLocks noChangeAspect="1"/>
          </p:cNvPicPr>
          <p:nvPr/>
        </p:nvPicPr>
        <p:blipFill>
          <a:blip r:embed="rId2"/>
          <a:stretch>
            <a:fillRect/>
          </a:stretch>
        </p:blipFill>
        <p:spPr>
          <a:xfrm>
            <a:off x="1112520" y="572295"/>
            <a:ext cx="7117080" cy="5233839"/>
          </a:xfrm>
          <a:prstGeom prst="rect">
            <a:avLst/>
          </a:prstGeom>
        </p:spPr>
      </p:pic>
      <p:pic>
        <p:nvPicPr>
          <p:cNvPr id="6" name="Picture 5"/>
          <p:cNvPicPr>
            <a:picLocks noChangeAspect="1"/>
          </p:cNvPicPr>
          <p:nvPr/>
        </p:nvPicPr>
        <p:blipFill>
          <a:blip r:embed="rId3"/>
          <a:stretch>
            <a:fillRect/>
          </a:stretch>
        </p:blipFill>
        <p:spPr>
          <a:xfrm>
            <a:off x="8205612" y="1979607"/>
            <a:ext cx="3986388" cy="5144338"/>
          </a:xfrm>
          <a:prstGeom prst="rect">
            <a:avLst/>
          </a:prstGeom>
        </p:spPr>
      </p:pic>
    </p:spTree>
    <p:extLst>
      <p:ext uri="{BB962C8B-B14F-4D97-AF65-F5344CB8AC3E}">
        <p14:creationId xmlns:p14="http://schemas.microsoft.com/office/powerpoint/2010/main" val="952050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7: Hardened His Heart</a:t>
            </a:r>
          </a:p>
        </p:txBody>
      </p:sp>
      <p:pic>
        <p:nvPicPr>
          <p:cNvPr id="4" name="Picture 3"/>
          <p:cNvPicPr>
            <a:picLocks noChangeAspect="1"/>
          </p:cNvPicPr>
          <p:nvPr/>
        </p:nvPicPr>
        <p:blipFill>
          <a:blip r:embed="rId2"/>
          <a:stretch>
            <a:fillRect/>
          </a:stretch>
        </p:blipFill>
        <p:spPr>
          <a:xfrm>
            <a:off x="0" y="742986"/>
            <a:ext cx="5634681" cy="6115014"/>
          </a:xfrm>
          <a:prstGeom prst="rect">
            <a:avLst/>
          </a:prstGeom>
        </p:spPr>
      </p:pic>
      <p:pic>
        <p:nvPicPr>
          <p:cNvPr id="5" name="Picture 4"/>
          <p:cNvPicPr>
            <a:picLocks noChangeAspect="1"/>
          </p:cNvPicPr>
          <p:nvPr/>
        </p:nvPicPr>
        <p:blipFill>
          <a:blip r:embed="rId3"/>
          <a:stretch>
            <a:fillRect/>
          </a:stretch>
        </p:blipFill>
        <p:spPr>
          <a:xfrm>
            <a:off x="3286759" y="1969188"/>
            <a:ext cx="1853652" cy="2259139"/>
          </a:xfrm>
          <a:prstGeom prst="rect">
            <a:avLst/>
          </a:prstGeom>
        </p:spPr>
      </p:pic>
      <p:sp>
        <p:nvSpPr>
          <p:cNvPr id="3" name="Content Placeholder 2"/>
          <p:cNvSpPr>
            <a:spLocks noGrp="1"/>
          </p:cNvSpPr>
          <p:nvPr>
            <p:ph idx="1"/>
          </p:nvPr>
        </p:nvSpPr>
        <p:spPr>
          <a:xfrm>
            <a:off x="6240164" y="2096726"/>
            <a:ext cx="5498756" cy="4593954"/>
          </a:xfrm>
        </p:spPr>
        <p:txBody>
          <a:bodyPr/>
          <a:lstStyle/>
          <a:p>
            <a:r>
              <a:rPr lang="en-US" baseline="30000" dirty="0"/>
              <a:t>15</a:t>
            </a:r>
            <a:r>
              <a:rPr lang="en-US" dirty="0"/>
              <a:t> But when Pharaoh saw that there was a respite, </a:t>
            </a:r>
            <a:r>
              <a:rPr lang="en-US" dirty="0">
                <a:effectLst>
                  <a:glow rad="127000">
                    <a:srgbClr val="7030A0"/>
                  </a:glow>
                  <a:outerShdw blurRad="38100" dist="38100" dir="2700000" algn="tl">
                    <a:srgbClr val="000000">
                      <a:alpha val="43137"/>
                    </a:srgbClr>
                  </a:outerShdw>
                </a:effectLst>
              </a:rPr>
              <a:t>he hardened his heart,</a:t>
            </a:r>
            <a:r>
              <a:rPr lang="en-US" dirty="0"/>
              <a:t> and would not listen to them, just as the LORD had said. </a:t>
            </a:r>
          </a:p>
        </p:txBody>
      </p:sp>
    </p:spTree>
    <p:extLst>
      <p:ext uri="{BB962C8B-B14F-4D97-AF65-F5344CB8AC3E}">
        <p14:creationId xmlns:p14="http://schemas.microsoft.com/office/powerpoint/2010/main" val="173685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5243"/>
            <a:ext cx="12191999" cy="1594789"/>
          </a:xfrm>
        </p:spPr>
        <p:txBody>
          <a:bodyPr/>
          <a:lstStyle/>
          <a:p>
            <a:r>
              <a:rPr lang="en-US" dirty="0"/>
              <a:t>Pharaoh spent one more night with the frogs.</a:t>
            </a:r>
          </a:p>
        </p:txBody>
      </p:sp>
      <p:sp>
        <p:nvSpPr>
          <p:cNvPr id="4" name="Content Placeholder 3"/>
          <p:cNvSpPr>
            <a:spLocks noGrp="1"/>
          </p:cNvSpPr>
          <p:nvPr>
            <p:ph idx="1"/>
          </p:nvPr>
        </p:nvSpPr>
        <p:spPr>
          <a:xfrm>
            <a:off x="449705" y="3672839"/>
            <a:ext cx="11257613" cy="2474143"/>
          </a:xfrm>
        </p:spPr>
        <p:txBody>
          <a:bodyPr>
            <a:normAutofit/>
          </a:bodyPr>
          <a:lstStyle/>
          <a:p>
            <a:pPr algn="ctr"/>
            <a:r>
              <a:rPr lang="en-US" sz="6600" dirty="0">
                <a:solidFill>
                  <a:srgbClr val="FFFF00"/>
                </a:solidFill>
              </a:rPr>
              <a:t>Pharaoh did so </a:t>
            </a:r>
            <a:r>
              <a:rPr lang="en-US" sz="6600" u="sng" dirty="0">
                <a:solidFill>
                  <a:srgbClr val="FFFF00"/>
                </a:solidFill>
              </a:rPr>
              <a:t>UNNECESSARILY</a:t>
            </a:r>
            <a:r>
              <a:rPr lang="en-US" sz="6600" dirty="0">
                <a:solidFill>
                  <a:srgbClr val="FFFF00"/>
                </a:solidFill>
              </a:rPr>
              <a:t>!</a:t>
            </a:r>
          </a:p>
        </p:txBody>
      </p:sp>
    </p:spTree>
    <p:extLst>
      <p:ext uri="{BB962C8B-B14F-4D97-AF65-F5344CB8AC3E}">
        <p14:creationId xmlns:p14="http://schemas.microsoft.com/office/powerpoint/2010/main" val="2069600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5243"/>
            <a:ext cx="12191999" cy="1594789"/>
          </a:xfrm>
        </p:spPr>
        <p:txBody>
          <a:bodyPr/>
          <a:lstStyle/>
          <a:p>
            <a:r>
              <a:rPr lang="en-US" dirty="0"/>
              <a:t>Pharaoh spent one more night with the frogs</a:t>
            </a:r>
            <a:r>
              <a:rPr lang="en-US" dirty="0">
                <a:solidFill>
                  <a:srgbClr val="FFFF00"/>
                </a:solidFill>
              </a:rPr>
              <a:t> </a:t>
            </a:r>
            <a:r>
              <a:rPr lang="en-US" dirty="0"/>
              <a:t>UNNECESSARILY.</a:t>
            </a:r>
          </a:p>
        </p:txBody>
      </p:sp>
      <p:sp>
        <p:nvSpPr>
          <p:cNvPr id="3" name="Content Placeholder 2"/>
          <p:cNvSpPr>
            <a:spLocks noGrp="1"/>
          </p:cNvSpPr>
          <p:nvPr>
            <p:ph idx="1"/>
          </p:nvPr>
        </p:nvSpPr>
        <p:spPr>
          <a:xfrm>
            <a:off x="449705" y="2816351"/>
            <a:ext cx="11257613" cy="3330631"/>
          </a:xfrm>
        </p:spPr>
        <p:txBody>
          <a:bodyPr>
            <a:normAutofit/>
          </a:bodyPr>
          <a:lstStyle/>
          <a:p>
            <a:pPr algn="ctr"/>
            <a:r>
              <a:rPr lang="en-US" sz="6600" dirty="0"/>
              <a:t>Why?  </a:t>
            </a:r>
          </a:p>
        </p:txBody>
      </p:sp>
    </p:spTree>
    <p:extLst>
      <p:ext uri="{BB962C8B-B14F-4D97-AF65-F5344CB8AC3E}">
        <p14:creationId xmlns:p14="http://schemas.microsoft.com/office/powerpoint/2010/main" val="2785161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normAutofit/>
          </a:bodyPr>
          <a:lstStyle/>
          <a:p>
            <a:r>
              <a:rPr lang="en-US" sz="6600" dirty="0">
                <a:latin typeface="+mn-lt"/>
              </a:rPr>
              <a:t>Chapters 7-12 = 10 Cycles</a:t>
            </a:r>
          </a:p>
        </p:txBody>
      </p:sp>
      <p:sp>
        <p:nvSpPr>
          <p:cNvPr id="7" name="TextBox 6"/>
          <p:cNvSpPr txBox="1"/>
          <p:nvPr/>
        </p:nvSpPr>
        <p:spPr>
          <a:xfrm>
            <a:off x="-741407" y="1359244"/>
            <a:ext cx="7068065"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Moses to Pharaoh,</a:t>
            </a:r>
          </a:p>
          <a:p>
            <a:pPr algn="ctr">
              <a:lnSpc>
                <a:spcPct val="90000"/>
              </a:lnSpc>
            </a:pPr>
            <a:r>
              <a:rPr lang="en-US" sz="4400" b="1" dirty="0">
                <a:solidFill>
                  <a:schemeClr val="bg1"/>
                </a:solidFill>
                <a:effectLst>
                  <a:outerShdw blurRad="38100" dist="38100" dir="2700000" algn="tl">
                    <a:srgbClr val="000000">
                      <a:alpha val="43137"/>
                    </a:srgbClr>
                  </a:outerShdw>
                </a:effectLst>
              </a:rPr>
              <a:t>“Let my people </a:t>
            </a:r>
            <a:r>
              <a:rPr lang="en-US" sz="4400" b="1" u="sng" dirty="0">
                <a:solidFill>
                  <a:srgbClr val="FFFF00"/>
                </a:solidFill>
                <a:effectLst>
                  <a:outerShdw blurRad="38100" dist="38100" dir="2700000" algn="tl">
                    <a:srgbClr val="000000">
                      <a:alpha val="43137"/>
                    </a:srgbClr>
                  </a:outerShdw>
                </a:effectLst>
              </a:rPr>
              <a:t>go</a:t>
            </a:r>
            <a:r>
              <a:rPr lang="en-US" sz="4400" b="1" dirty="0">
                <a:solidFill>
                  <a:schemeClr val="bg1"/>
                </a:solidFill>
                <a:effectLst>
                  <a:outerShdw blurRad="38100" dist="38100" dir="2700000" algn="tl">
                    <a:srgbClr val="000000">
                      <a:alpha val="43137"/>
                    </a:srgbClr>
                  </a:outerShdw>
                </a:effectLst>
              </a:rPr>
              <a:t>” </a:t>
            </a:r>
          </a:p>
        </p:txBody>
      </p:sp>
      <p:pic>
        <p:nvPicPr>
          <p:cNvPr id="22" name="Picture 21"/>
          <p:cNvPicPr>
            <a:picLocks noChangeAspect="1"/>
          </p:cNvPicPr>
          <p:nvPr/>
        </p:nvPicPr>
        <p:blipFill>
          <a:blip r:embed="rId2"/>
          <a:stretch>
            <a:fillRect/>
          </a:stretch>
        </p:blipFill>
        <p:spPr>
          <a:xfrm flipH="1">
            <a:off x="3534031" y="2503296"/>
            <a:ext cx="4720281" cy="2464121"/>
          </a:xfrm>
          <a:prstGeom prst="rect">
            <a:avLst/>
          </a:prstGeom>
        </p:spPr>
      </p:pic>
    </p:spTree>
    <p:extLst>
      <p:ext uri="{BB962C8B-B14F-4D97-AF65-F5344CB8AC3E}">
        <p14:creationId xmlns:p14="http://schemas.microsoft.com/office/powerpoint/2010/main" val="40732257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5243"/>
            <a:ext cx="12191999" cy="1594789"/>
          </a:xfrm>
        </p:spPr>
        <p:txBody>
          <a:bodyPr/>
          <a:lstStyle/>
          <a:p>
            <a:r>
              <a:rPr lang="en-US" dirty="0"/>
              <a:t>Pharaoh spent one more night with the frogs UNNECESSARILY.</a:t>
            </a:r>
          </a:p>
        </p:txBody>
      </p:sp>
      <p:sp>
        <p:nvSpPr>
          <p:cNvPr id="3" name="Content Placeholder 2"/>
          <p:cNvSpPr>
            <a:spLocks noGrp="1"/>
          </p:cNvSpPr>
          <p:nvPr>
            <p:ph idx="1"/>
          </p:nvPr>
        </p:nvSpPr>
        <p:spPr>
          <a:xfrm>
            <a:off x="449705" y="2816351"/>
            <a:ext cx="11257613" cy="3330631"/>
          </a:xfrm>
        </p:spPr>
        <p:txBody>
          <a:bodyPr>
            <a:normAutofit/>
          </a:bodyPr>
          <a:lstStyle/>
          <a:p>
            <a:pPr algn="ctr"/>
            <a:r>
              <a:rPr lang="en-US" sz="6600" dirty="0"/>
              <a:t>Why?  </a:t>
            </a:r>
          </a:p>
          <a:p>
            <a:pPr algn="ctr"/>
            <a:r>
              <a:rPr lang="en-US" sz="6600" dirty="0"/>
              <a:t>Because of </a:t>
            </a:r>
            <a:br>
              <a:rPr lang="en-US" sz="6600" dirty="0"/>
            </a:br>
            <a:r>
              <a:rPr lang="en-US" sz="6600" u="sng" dirty="0">
                <a:solidFill>
                  <a:srgbClr val="FFFF00"/>
                </a:solidFill>
              </a:rPr>
              <a:t>PROCRASTINATION</a:t>
            </a:r>
          </a:p>
        </p:txBody>
      </p:sp>
    </p:spTree>
    <p:extLst>
      <p:ext uri="{BB962C8B-B14F-4D97-AF65-F5344CB8AC3E}">
        <p14:creationId xmlns:p14="http://schemas.microsoft.com/office/powerpoint/2010/main" val="33405172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069017" y="984738"/>
            <a:ext cx="5966488" cy="6467998"/>
          </a:xfrm>
          <a:prstGeom prst="rect">
            <a:avLst/>
          </a:prstGeom>
        </p:spPr>
      </p:pic>
      <p:sp>
        <p:nvSpPr>
          <p:cNvPr id="2" name="Title 1"/>
          <p:cNvSpPr>
            <a:spLocks noGrp="1"/>
          </p:cNvSpPr>
          <p:nvPr>
            <p:ph type="title"/>
          </p:nvPr>
        </p:nvSpPr>
        <p:spPr/>
        <p:txBody>
          <a:bodyPr/>
          <a:lstStyle/>
          <a:p>
            <a:r>
              <a:rPr lang="en-US" dirty="0"/>
              <a:t>Delay, Procrastination</a:t>
            </a:r>
          </a:p>
        </p:txBody>
      </p:sp>
      <p:sp>
        <p:nvSpPr>
          <p:cNvPr id="3" name="Content Placeholder 2"/>
          <p:cNvSpPr>
            <a:spLocks noGrp="1"/>
          </p:cNvSpPr>
          <p:nvPr>
            <p:ph idx="1"/>
          </p:nvPr>
        </p:nvSpPr>
        <p:spPr>
          <a:xfrm>
            <a:off x="449705" y="1280160"/>
            <a:ext cx="9364855" cy="4866823"/>
          </a:xfrm>
        </p:spPr>
        <p:txBody>
          <a:bodyPr/>
          <a:lstStyle/>
          <a:p>
            <a:r>
              <a:rPr lang="en-US" baseline="30000" dirty="0"/>
              <a:t>Luke 9:59</a:t>
            </a:r>
            <a:r>
              <a:rPr lang="en-US" dirty="0"/>
              <a:t> </a:t>
            </a:r>
            <a:r>
              <a:rPr lang="en-US" sz="3800" dirty="0"/>
              <a:t>Jesus said, "Follow me." But he said, "Lord, first let me go and bury my father." </a:t>
            </a:r>
            <a:r>
              <a:rPr lang="en-US" sz="3800" baseline="30000" dirty="0"/>
              <a:t>60</a:t>
            </a:r>
            <a:r>
              <a:rPr lang="en-US" sz="3800" dirty="0"/>
              <a:t> But Jesus said to him, "Let the dead bury their own dead; but as for you, go and proclaim the kingdom of God." </a:t>
            </a:r>
            <a:r>
              <a:rPr lang="en-US" sz="3800" baseline="30000" dirty="0"/>
              <a:t>61</a:t>
            </a:r>
            <a:r>
              <a:rPr lang="en-US" sz="3800" dirty="0"/>
              <a:t> Another said, "I will </a:t>
            </a:r>
            <a:br>
              <a:rPr lang="en-US" sz="3800" dirty="0"/>
            </a:br>
            <a:r>
              <a:rPr lang="en-US" sz="3800" dirty="0"/>
              <a:t>follow you, Lord; but let me first say </a:t>
            </a:r>
            <a:br>
              <a:rPr lang="en-US" sz="3800" dirty="0"/>
            </a:br>
            <a:r>
              <a:rPr lang="en-US" sz="3800" dirty="0"/>
              <a:t>farewell to those at my home."   </a:t>
            </a:r>
            <a:br>
              <a:rPr lang="en-US" sz="3800" dirty="0"/>
            </a:br>
            <a:r>
              <a:rPr lang="en-US" sz="3800" baseline="30000" dirty="0"/>
              <a:t>62</a:t>
            </a:r>
            <a:r>
              <a:rPr lang="en-US" sz="3800" dirty="0"/>
              <a:t> Jesus said to him, "No one who </a:t>
            </a:r>
            <a:br>
              <a:rPr lang="en-US" sz="3800" dirty="0"/>
            </a:br>
            <a:r>
              <a:rPr lang="en-US" sz="3800" dirty="0"/>
              <a:t>puts a hand to the plow and looks </a:t>
            </a:r>
            <a:br>
              <a:rPr lang="en-US" sz="3800" dirty="0"/>
            </a:br>
            <a:r>
              <a:rPr lang="en-US" sz="3800" dirty="0"/>
              <a:t>back is fit for the kingdom of God."</a:t>
            </a:r>
          </a:p>
        </p:txBody>
      </p:sp>
    </p:spTree>
    <p:extLst>
      <p:ext uri="{BB962C8B-B14F-4D97-AF65-F5344CB8AC3E}">
        <p14:creationId xmlns:p14="http://schemas.microsoft.com/office/powerpoint/2010/main" val="1242396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Delay, Procrastination</a:t>
            </a:r>
          </a:p>
        </p:txBody>
      </p:sp>
      <p:sp>
        <p:nvSpPr>
          <p:cNvPr id="3" name="Content Placeholder 2"/>
          <p:cNvSpPr>
            <a:spLocks noGrp="1"/>
          </p:cNvSpPr>
          <p:nvPr>
            <p:ph idx="1"/>
          </p:nvPr>
        </p:nvSpPr>
        <p:spPr>
          <a:xfrm>
            <a:off x="1544214" y="2405245"/>
            <a:ext cx="5512183" cy="4351338"/>
          </a:xfrm>
        </p:spPr>
        <p:txBody>
          <a:bodyPr/>
          <a:lstStyle/>
          <a:p>
            <a:r>
              <a:rPr lang="en-US" dirty="0"/>
              <a:t> </a:t>
            </a:r>
            <a:r>
              <a:rPr lang="en-US" baseline="30000" dirty="0"/>
              <a:t>Isaiah 55:6</a:t>
            </a:r>
            <a:r>
              <a:rPr lang="en-US" dirty="0"/>
              <a:t> Seek the LORD while he may be found, call upon him while he is near ....</a:t>
            </a:r>
          </a:p>
        </p:txBody>
      </p:sp>
      <p:pic>
        <p:nvPicPr>
          <p:cNvPr id="4" name="Picture 3"/>
          <p:cNvPicPr>
            <a:picLocks noChangeAspect="1"/>
          </p:cNvPicPr>
          <p:nvPr/>
        </p:nvPicPr>
        <p:blipFill>
          <a:blip r:embed="rId2"/>
          <a:stretch>
            <a:fillRect/>
          </a:stretch>
        </p:blipFill>
        <p:spPr>
          <a:xfrm>
            <a:off x="7069017" y="984738"/>
            <a:ext cx="5966488" cy="6467998"/>
          </a:xfrm>
          <a:prstGeom prst="rect">
            <a:avLst/>
          </a:prstGeom>
        </p:spPr>
      </p:pic>
    </p:spTree>
    <p:extLst>
      <p:ext uri="{BB962C8B-B14F-4D97-AF65-F5344CB8AC3E}">
        <p14:creationId xmlns:p14="http://schemas.microsoft.com/office/powerpoint/2010/main" val="18411960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Delay, Procrastination</a:t>
            </a:r>
          </a:p>
        </p:txBody>
      </p:sp>
      <p:sp>
        <p:nvSpPr>
          <p:cNvPr id="3" name="Content Placeholder 2"/>
          <p:cNvSpPr>
            <a:spLocks noGrp="1"/>
          </p:cNvSpPr>
          <p:nvPr>
            <p:ph idx="1"/>
          </p:nvPr>
        </p:nvSpPr>
        <p:spPr>
          <a:xfrm>
            <a:off x="1544214" y="2405245"/>
            <a:ext cx="5512183" cy="4351338"/>
          </a:xfrm>
        </p:spPr>
        <p:txBody>
          <a:bodyPr/>
          <a:lstStyle/>
          <a:p>
            <a:r>
              <a:rPr lang="en-US" baseline="30000" dirty="0"/>
              <a:t>Matthew 11:28  </a:t>
            </a:r>
            <a:r>
              <a:rPr lang="en-US" dirty="0"/>
              <a:t>"Come to me, all you that are weary and are carrying heavy burdens, and I will give you rest.”</a:t>
            </a:r>
          </a:p>
        </p:txBody>
      </p:sp>
      <p:pic>
        <p:nvPicPr>
          <p:cNvPr id="4" name="Picture 3"/>
          <p:cNvPicPr>
            <a:picLocks noChangeAspect="1"/>
          </p:cNvPicPr>
          <p:nvPr/>
        </p:nvPicPr>
        <p:blipFill>
          <a:blip r:embed="rId2"/>
          <a:stretch>
            <a:fillRect/>
          </a:stretch>
        </p:blipFill>
        <p:spPr>
          <a:xfrm>
            <a:off x="7069017" y="984738"/>
            <a:ext cx="5966488" cy="6467998"/>
          </a:xfrm>
          <a:prstGeom prst="rect">
            <a:avLst/>
          </a:prstGeom>
        </p:spPr>
      </p:pic>
    </p:spTree>
    <p:extLst>
      <p:ext uri="{BB962C8B-B14F-4D97-AF65-F5344CB8AC3E}">
        <p14:creationId xmlns:p14="http://schemas.microsoft.com/office/powerpoint/2010/main" val="37369344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thought ...</a:t>
            </a:r>
          </a:p>
        </p:txBody>
      </p:sp>
      <p:sp>
        <p:nvSpPr>
          <p:cNvPr id="3" name="Content Placeholder 2"/>
          <p:cNvSpPr>
            <a:spLocks noGrp="1"/>
          </p:cNvSpPr>
          <p:nvPr>
            <p:ph idx="1"/>
          </p:nvPr>
        </p:nvSpPr>
        <p:spPr>
          <a:xfrm>
            <a:off x="449706" y="2355273"/>
            <a:ext cx="7336550" cy="3791710"/>
          </a:xfrm>
        </p:spPr>
        <p:txBody>
          <a:bodyPr/>
          <a:lstStyle/>
          <a:p>
            <a:pPr algn="ctr"/>
            <a:r>
              <a:rPr lang="en-US" dirty="0"/>
              <a:t>Don’t </a:t>
            </a:r>
            <a:r>
              <a:rPr lang="en-US" u="sng" dirty="0">
                <a:solidFill>
                  <a:srgbClr val="FFFF00"/>
                </a:solidFill>
              </a:rPr>
              <a:t>delay</a:t>
            </a:r>
            <a:r>
              <a:rPr lang="en-US" dirty="0"/>
              <a:t> ... </a:t>
            </a:r>
            <a:r>
              <a:rPr lang="en-US" u="sng" dirty="0">
                <a:solidFill>
                  <a:srgbClr val="FFFF00"/>
                </a:solidFill>
              </a:rPr>
              <a:t>Come</a:t>
            </a:r>
            <a:r>
              <a:rPr lang="en-US" dirty="0"/>
              <a:t> to </a:t>
            </a:r>
            <a:r>
              <a:rPr lang="en-US" u="sng" dirty="0">
                <a:solidFill>
                  <a:srgbClr val="FFFF00"/>
                </a:solidFill>
              </a:rPr>
              <a:t>Him</a:t>
            </a:r>
            <a:r>
              <a:rPr lang="en-US" dirty="0"/>
              <a:t> today!</a:t>
            </a:r>
          </a:p>
        </p:txBody>
      </p:sp>
      <p:pic>
        <p:nvPicPr>
          <p:cNvPr id="4" name="Picture 3"/>
          <p:cNvPicPr>
            <a:picLocks noChangeAspect="1"/>
          </p:cNvPicPr>
          <p:nvPr/>
        </p:nvPicPr>
        <p:blipFill>
          <a:blip r:embed="rId2"/>
          <a:stretch>
            <a:fillRect/>
          </a:stretch>
        </p:blipFill>
        <p:spPr>
          <a:xfrm>
            <a:off x="7069017" y="984738"/>
            <a:ext cx="5966488" cy="6467998"/>
          </a:xfrm>
          <a:prstGeom prst="rect">
            <a:avLst/>
          </a:prstGeom>
        </p:spPr>
      </p:pic>
    </p:spTree>
    <p:extLst>
      <p:ext uri="{BB962C8B-B14F-4D97-AF65-F5344CB8AC3E}">
        <p14:creationId xmlns:p14="http://schemas.microsoft.com/office/powerpoint/2010/main" val="9274157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Pray!</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57603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normAutofit/>
          </a:bodyPr>
          <a:lstStyle/>
          <a:p>
            <a:r>
              <a:rPr lang="en-US" sz="6600" dirty="0">
                <a:latin typeface="+mn-lt"/>
              </a:rPr>
              <a:t>Chapters 7-12 = 10 Cycles</a:t>
            </a:r>
          </a:p>
        </p:txBody>
      </p:sp>
      <p:sp>
        <p:nvSpPr>
          <p:cNvPr id="7" name="TextBox 6"/>
          <p:cNvSpPr txBox="1"/>
          <p:nvPr/>
        </p:nvSpPr>
        <p:spPr>
          <a:xfrm>
            <a:off x="-741407" y="1359244"/>
            <a:ext cx="7068065"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Moses to Pharaoh,</a:t>
            </a:r>
          </a:p>
          <a:p>
            <a:pPr algn="ctr">
              <a:lnSpc>
                <a:spcPct val="90000"/>
              </a:lnSpc>
            </a:pPr>
            <a:r>
              <a:rPr lang="en-US" sz="4400" b="1" dirty="0">
                <a:solidFill>
                  <a:schemeClr val="bg1"/>
                </a:solidFill>
                <a:effectLst>
                  <a:outerShdw blurRad="38100" dist="38100" dir="2700000" algn="tl">
                    <a:srgbClr val="000000">
                      <a:alpha val="43137"/>
                    </a:srgbClr>
                  </a:outerShdw>
                </a:effectLst>
              </a:rPr>
              <a:t>“Let my people go” </a:t>
            </a:r>
          </a:p>
        </p:txBody>
      </p:sp>
      <p:sp>
        <p:nvSpPr>
          <p:cNvPr id="9" name="TextBox 8"/>
          <p:cNvSpPr txBox="1"/>
          <p:nvPr/>
        </p:nvSpPr>
        <p:spPr>
          <a:xfrm>
            <a:off x="7451123" y="1313937"/>
            <a:ext cx="4740877"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Moses Predicts a </a:t>
            </a:r>
            <a:r>
              <a:rPr lang="en-US" sz="4400" b="1" u="sng" dirty="0">
                <a:solidFill>
                  <a:srgbClr val="FFFF00"/>
                </a:solidFill>
                <a:effectLst>
                  <a:outerShdw blurRad="38100" dist="38100" dir="2700000" algn="tl">
                    <a:srgbClr val="000000">
                      <a:alpha val="43137"/>
                    </a:srgbClr>
                  </a:outerShdw>
                </a:effectLst>
              </a:rPr>
              <a:t>Plagues</a:t>
            </a:r>
            <a:r>
              <a:rPr lang="en-US" sz="4400" b="1" dirty="0">
                <a:solidFill>
                  <a:schemeClr val="bg1"/>
                </a:solidFill>
                <a:effectLst>
                  <a:outerShdw blurRad="38100" dist="38100" dir="2700000" algn="tl">
                    <a:srgbClr val="000000">
                      <a:alpha val="43137"/>
                    </a:srgbClr>
                  </a:outerShdw>
                </a:effectLst>
              </a:rPr>
              <a:t>, if Refuses</a:t>
            </a:r>
          </a:p>
        </p:txBody>
      </p:sp>
      <p:sp>
        <p:nvSpPr>
          <p:cNvPr id="16" name="Right Arrow 15"/>
          <p:cNvSpPr/>
          <p:nvPr/>
        </p:nvSpPr>
        <p:spPr>
          <a:xfrm>
            <a:off x="5931243" y="1437504"/>
            <a:ext cx="869090"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2"/>
          <a:stretch>
            <a:fillRect/>
          </a:stretch>
        </p:blipFill>
        <p:spPr>
          <a:xfrm flipH="1">
            <a:off x="3534031" y="2503296"/>
            <a:ext cx="4720281" cy="2464121"/>
          </a:xfrm>
          <a:prstGeom prst="rect">
            <a:avLst/>
          </a:prstGeom>
        </p:spPr>
      </p:pic>
    </p:spTree>
    <p:extLst>
      <p:ext uri="{BB962C8B-B14F-4D97-AF65-F5344CB8AC3E}">
        <p14:creationId xmlns:p14="http://schemas.microsoft.com/office/powerpoint/2010/main" val="2701431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normAutofit/>
          </a:bodyPr>
          <a:lstStyle/>
          <a:p>
            <a:r>
              <a:rPr lang="en-US" sz="6600" dirty="0">
                <a:latin typeface="+mn-lt"/>
              </a:rPr>
              <a:t>Chapters 7-12 = 10 Cycles</a:t>
            </a:r>
          </a:p>
        </p:txBody>
      </p:sp>
      <p:sp>
        <p:nvSpPr>
          <p:cNvPr id="7" name="TextBox 6"/>
          <p:cNvSpPr txBox="1"/>
          <p:nvPr/>
        </p:nvSpPr>
        <p:spPr>
          <a:xfrm>
            <a:off x="-741407" y="1359244"/>
            <a:ext cx="7068065"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Moses to Pharaoh,</a:t>
            </a:r>
          </a:p>
          <a:p>
            <a:pPr algn="ctr">
              <a:lnSpc>
                <a:spcPct val="90000"/>
              </a:lnSpc>
            </a:pPr>
            <a:r>
              <a:rPr lang="en-US" sz="4400" b="1" dirty="0">
                <a:solidFill>
                  <a:schemeClr val="bg1"/>
                </a:solidFill>
                <a:effectLst>
                  <a:outerShdw blurRad="38100" dist="38100" dir="2700000" algn="tl">
                    <a:srgbClr val="000000">
                      <a:alpha val="43137"/>
                    </a:srgbClr>
                  </a:outerShdw>
                </a:effectLst>
              </a:rPr>
              <a:t>“Let my people go” </a:t>
            </a:r>
          </a:p>
        </p:txBody>
      </p:sp>
      <p:sp>
        <p:nvSpPr>
          <p:cNvPr id="9" name="TextBox 8"/>
          <p:cNvSpPr txBox="1"/>
          <p:nvPr/>
        </p:nvSpPr>
        <p:spPr>
          <a:xfrm>
            <a:off x="7451123" y="1313937"/>
            <a:ext cx="4740877"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Moses Predicts a Plagues, if Refuses</a:t>
            </a:r>
          </a:p>
        </p:txBody>
      </p:sp>
      <p:sp>
        <p:nvSpPr>
          <p:cNvPr id="11" name="Right Arrow 10"/>
          <p:cNvSpPr/>
          <p:nvPr/>
        </p:nvSpPr>
        <p:spPr>
          <a:xfrm rot="5200010">
            <a:off x="9400271" y="2724225"/>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451123" y="3542269"/>
            <a:ext cx="4740877" cy="1920526"/>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 Refuses and Plagues </a:t>
            </a:r>
            <a:br>
              <a:rPr lang="en-US" sz="4400" b="1" dirty="0">
                <a:solidFill>
                  <a:schemeClr val="bg1"/>
                </a:solidFill>
                <a:effectLst>
                  <a:outerShdw blurRad="38100" dist="38100" dir="2700000" algn="tl">
                    <a:srgbClr val="000000">
                      <a:alpha val="43137"/>
                    </a:srgbClr>
                  </a:outerShdw>
                </a:effectLst>
              </a:rPr>
            </a:br>
            <a:r>
              <a:rPr lang="en-US" sz="4400" b="1" u="sng" dirty="0">
                <a:solidFill>
                  <a:srgbClr val="FFFF00"/>
                </a:solidFill>
                <a:effectLst>
                  <a:outerShdw blurRad="38100" dist="38100" dir="2700000" algn="tl">
                    <a:srgbClr val="000000">
                      <a:alpha val="43137"/>
                    </a:srgbClr>
                  </a:outerShdw>
                </a:effectLst>
              </a:rPr>
              <a:t>Happens</a:t>
            </a:r>
          </a:p>
        </p:txBody>
      </p:sp>
      <p:sp>
        <p:nvSpPr>
          <p:cNvPr id="16" name="Right Arrow 15"/>
          <p:cNvSpPr/>
          <p:nvPr/>
        </p:nvSpPr>
        <p:spPr>
          <a:xfrm>
            <a:off x="5931243" y="1437504"/>
            <a:ext cx="869090"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2"/>
          <a:stretch>
            <a:fillRect/>
          </a:stretch>
        </p:blipFill>
        <p:spPr>
          <a:xfrm flipH="1">
            <a:off x="3534031" y="2503296"/>
            <a:ext cx="4720281" cy="2464121"/>
          </a:xfrm>
          <a:prstGeom prst="rect">
            <a:avLst/>
          </a:prstGeom>
        </p:spPr>
      </p:pic>
    </p:spTree>
    <p:extLst>
      <p:ext uri="{BB962C8B-B14F-4D97-AF65-F5344CB8AC3E}">
        <p14:creationId xmlns:p14="http://schemas.microsoft.com/office/powerpoint/2010/main" val="3969971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normAutofit/>
          </a:bodyPr>
          <a:lstStyle/>
          <a:p>
            <a:r>
              <a:rPr lang="en-US" sz="6600" dirty="0">
                <a:latin typeface="+mn-lt"/>
              </a:rPr>
              <a:t>Chapters 7-12 = 10 Cycles</a:t>
            </a:r>
          </a:p>
        </p:txBody>
      </p:sp>
      <p:sp>
        <p:nvSpPr>
          <p:cNvPr id="7" name="TextBox 6"/>
          <p:cNvSpPr txBox="1"/>
          <p:nvPr/>
        </p:nvSpPr>
        <p:spPr>
          <a:xfrm>
            <a:off x="-741407" y="1359244"/>
            <a:ext cx="7068065"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Moses to Pharaoh,</a:t>
            </a:r>
          </a:p>
          <a:p>
            <a:pPr algn="ctr">
              <a:lnSpc>
                <a:spcPct val="90000"/>
              </a:lnSpc>
            </a:pPr>
            <a:r>
              <a:rPr lang="en-US" sz="4400" b="1" dirty="0">
                <a:solidFill>
                  <a:schemeClr val="bg1"/>
                </a:solidFill>
                <a:effectLst>
                  <a:outerShdw blurRad="38100" dist="38100" dir="2700000" algn="tl">
                    <a:srgbClr val="000000">
                      <a:alpha val="43137"/>
                    </a:srgbClr>
                  </a:outerShdw>
                </a:effectLst>
              </a:rPr>
              <a:t>“Let my people go” </a:t>
            </a:r>
          </a:p>
        </p:txBody>
      </p:sp>
      <p:sp>
        <p:nvSpPr>
          <p:cNvPr id="9" name="TextBox 8"/>
          <p:cNvSpPr txBox="1"/>
          <p:nvPr/>
        </p:nvSpPr>
        <p:spPr>
          <a:xfrm>
            <a:off x="7451123" y="1313937"/>
            <a:ext cx="4740877"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Moses Predicts a Plagues, if Refuses</a:t>
            </a:r>
          </a:p>
        </p:txBody>
      </p:sp>
      <p:sp>
        <p:nvSpPr>
          <p:cNvPr id="11" name="Right Arrow 10"/>
          <p:cNvSpPr/>
          <p:nvPr/>
        </p:nvSpPr>
        <p:spPr>
          <a:xfrm rot="5200010">
            <a:off x="9400271" y="2724225"/>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451123" y="3542269"/>
            <a:ext cx="4740877" cy="1920526"/>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 Refuses and Plagues </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Happens</a:t>
            </a:r>
          </a:p>
        </p:txBody>
      </p:sp>
      <p:sp>
        <p:nvSpPr>
          <p:cNvPr id="13" name="Right Arrow 12"/>
          <p:cNvSpPr/>
          <p:nvPr/>
        </p:nvSpPr>
        <p:spPr>
          <a:xfrm rot="10800000">
            <a:off x="9251091" y="5494640"/>
            <a:ext cx="906164"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415479" y="4937474"/>
            <a:ext cx="4740877" cy="1920526"/>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a:t>
            </a:r>
            <a:r>
              <a:rPr lang="en-US" sz="4400" b="1" u="sng" dirty="0">
                <a:solidFill>
                  <a:srgbClr val="FFFF00"/>
                </a:solidFill>
                <a:effectLst>
                  <a:outerShdw blurRad="38100" dist="38100" dir="2700000" algn="tl">
                    <a:srgbClr val="000000">
                      <a:alpha val="43137"/>
                    </a:srgbClr>
                  </a:outerShdw>
                </a:effectLst>
              </a:rPr>
              <a:t>Stop</a:t>
            </a:r>
            <a:r>
              <a:rPr lang="en-US" sz="4400" b="1" dirty="0">
                <a:solidFill>
                  <a:schemeClr val="bg1"/>
                </a:solidFill>
                <a:effectLst>
                  <a:outerShdw blurRad="38100" dist="38100" dir="2700000" algn="tl">
                    <a:srgbClr val="000000">
                      <a:alpha val="43137"/>
                    </a:srgbClr>
                  </a:outerShdw>
                </a:effectLst>
              </a:rPr>
              <a:t> the  Plague, I’ll let you go.“</a:t>
            </a:r>
          </a:p>
        </p:txBody>
      </p:sp>
      <p:sp>
        <p:nvSpPr>
          <p:cNvPr id="16" name="Right Arrow 15"/>
          <p:cNvSpPr/>
          <p:nvPr/>
        </p:nvSpPr>
        <p:spPr>
          <a:xfrm>
            <a:off x="5931243" y="1437504"/>
            <a:ext cx="869090"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2"/>
          <a:stretch>
            <a:fillRect/>
          </a:stretch>
        </p:blipFill>
        <p:spPr>
          <a:xfrm flipH="1">
            <a:off x="3534031" y="2503296"/>
            <a:ext cx="4720281" cy="2464121"/>
          </a:xfrm>
          <a:prstGeom prst="rect">
            <a:avLst/>
          </a:prstGeom>
        </p:spPr>
      </p:pic>
    </p:spTree>
    <p:extLst>
      <p:ext uri="{BB962C8B-B14F-4D97-AF65-F5344CB8AC3E}">
        <p14:creationId xmlns:p14="http://schemas.microsoft.com/office/powerpoint/2010/main" val="1892218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normAutofit/>
          </a:bodyPr>
          <a:lstStyle/>
          <a:p>
            <a:r>
              <a:rPr lang="en-US" sz="6600" dirty="0">
                <a:latin typeface="+mn-lt"/>
              </a:rPr>
              <a:t>Chapters 7-12 = 10 Cycles</a:t>
            </a:r>
          </a:p>
        </p:txBody>
      </p:sp>
      <p:sp>
        <p:nvSpPr>
          <p:cNvPr id="7" name="TextBox 6"/>
          <p:cNvSpPr txBox="1"/>
          <p:nvPr/>
        </p:nvSpPr>
        <p:spPr>
          <a:xfrm>
            <a:off x="-741407" y="1359244"/>
            <a:ext cx="7068065"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Moses to Pharaoh,</a:t>
            </a:r>
          </a:p>
          <a:p>
            <a:pPr algn="ctr">
              <a:lnSpc>
                <a:spcPct val="90000"/>
              </a:lnSpc>
            </a:pPr>
            <a:r>
              <a:rPr lang="en-US" sz="4400" b="1" dirty="0">
                <a:solidFill>
                  <a:schemeClr val="bg1"/>
                </a:solidFill>
                <a:effectLst>
                  <a:outerShdw blurRad="38100" dist="38100" dir="2700000" algn="tl">
                    <a:srgbClr val="000000">
                      <a:alpha val="43137"/>
                    </a:srgbClr>
                  </a:outerShdw>
                </a:effectLst>
              </a:rPr>
              <a:t>“Let my people go” </a:t>
            </a:r>
          </a:p>
        </p:txBody>
      </p:sp>
      <p:sp>
        <p:nvSpPr>
          <p:cNvPr id="8" name="Right Arrow 7"/>
          <p:cNvSpPr/>
          <p:nvPr/>
        </p:nvSpPr>
        <p:spPr>
          <a:xfrm rot="10800000">
            <a:off x="3534030" y="5313408"/>
            <a:ext cx="88968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451123" y="1313937"/>
            <a:ext cx="4740877"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Moses Predicts a Plagues, if Refuses</a:t>
            </a:r>
          </a:p>
        </p:txBody>
      </p:sp>
      <p:sp>
        <p:nvSpPr>
          <p:cNvPr id="11" name="Right Arrow 10"/>
          <p:cNvSpPr/>
          <p:nvPr/>
        </p:nvSpPr>
        <p:spPr>
          <a:xfrm rot="5200010">
            <a:off x="9400271" y="2724225"/>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451123" y="3542269"/>
            <a:ext cx="4740877" cy="1920526"/>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 Refuses and Plagues </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Happens</a:t>
            </a:r>
          </a:p>
        </p:txBody>
      </p:sp>
      <p:sp>
        <p:nvSpPr>
          <p:cNvPr id="13" name="Right Arrow 12"/>
          <p:cNvSpPr/>
          <p:nvPr/>
        </p:nvSpPr>
        <p:spPr>
          <a:xfrm rot="10800000">
            <a:off x="9251091" y="5494640"/>
            <a:ext cx="906164"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415479" y="4937474"/>
            <a:ext cx="4740877" cy="1920526"/>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“Stop the  Plague, I’ll let you go.“</a:t>
            </a:r>
          </a:p>
        </p:txBody>
      </p:sp>
      <p:sp>
        <p:nvSpPr>
          <p:cNvPr id="16" name="Right Arrow 15"/>
          <p:cNvSpPr/>
          <p:nvPr/>
        </p:nvSpPr>
        <p:spPr>
          <a:xfrm>
            <a:off x="5931243" y="1437504"/>
            <a:ext cx="869090"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0" y="5584446"/>
            <a:ext cx="3904735"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rPr>
              <a:t>Plague </a:t>
            </a:r>
            <a:r>
              <a:rPr lang="en-US" sz="4400" b="1" u="sng" dirty="0">
                <a:solidFill>
                  <a:srgbClr val="FFFF00"/>
                </a:solidFill>
                <a:effectLst>
                  <a:outerShdw blurRad="38100" dist="38100" dir="2700000" algn="tl">
                    <a:srgbClr val="000000">
                      <a:alpha val="43137"/>
                    </a:srgbClr>
                  </a:outerShdw>
                </a:effectLst>
              </a:rPr>
              <a:t>Ends</a:t>
            </a:r>
          </a:p>
        </p:txBody>
      </p:sp>
      <p:pic>
        <p:nvPicPr>
          <p:cNvPr id="22" name="Picture 21"/>
          <p:cNvPicPr>
            <a:picLocks noChangeAspect="1"/>
          </p:cNvPicPr>
          <p:nvPr/>
        </p:nvPicPr>
        <p:blipFill>
          <a:blip r:embed="rId2"/>
          <a:stretch>
            <a:fillRect/>
          </a:stretch>
        </p:blipFill>
        <p:spPr>
          <a:xfrm flipH="1">
            <a:off x="3534031" y="2503296"/>
            <a:ext cx="4720281" cy="2464121"/>
          </a:xfrm>
          <a:prstGeom prst="rect">
            <a:avLst/>
          </a:prstGeom>
        </p:spPr>
      </p:pic>
    </p:spTree>
    <p:extLst>
      <p:ext uri="{BB962C8B-B14F-4D97-AF65-F5344CB8AC3E}">
        <p14:creationId xmlns:p14="http://schemas.microsoft.com/office/powerpoint/2010/main" val="1627570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normAutofit/>
          </a:bodyPr>
          <a:lstStyle/>
          <a:p>
            <a:r>
              <a:rPr lang="en-US" sz="6600" dirty="0">
                <a:latin typeface="+mn-lt"/>
              </a:rPr>
              <a:t>Chapters 7-12 = 10 Cycles</a:t>
            </a:r>
          </a:p>
        </p:txBody>
      </p:sp>
      <p:sp>
        <p:nvSpPr>
          <p:cNvPr id="7" name="TextBox 6"/>
          <p:cNvSpPr txBox="1"/>
          <p:nvPr/>
        </p:nvSpPr>
        <p:spPr>
          <a:xfrm>
            <a:off x="-741407" y="1359244"/>
            <a:ext cx="7068065"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Moses to Pharaoh,</a:t>
            </a:r>
          </a:p>
          <a:p>
            <a:pPr algn="ctr">
              <a:lnSpc>
                <a:spcPct val="90000"/>
              </a:lnSpc>
            </a:pPr>
            <a:r>
              <a:rPr lang="en-US" sz="4400" b="1" dirty="0">
                <a:solidFill>
                  <a:schemeClr val="bg1"/>
                </a:solidFill>
                <a:effectLst>
                  <a:outerShdw blurRad="38100" dist="38100" dir="2700000" algn="tl">
                    <a:srgbClr val="000000">
                      <a:alpha val="43137"/>
                    </a:srgbClr>
                  </a:outerShdw>
                </a:effectLst>
              </a:rPr>
              <a:t>“Let my people go” </a:t>
            </a:r>
          </a:p>
        </p:txBody>
      </p:sp>
      <p:sp>
        <p:nvSpPr>
          <p:cNvPr id="8" name="Right Arrow 7"/>
          <p:cNvSpPr/>
          <p:nvPr/>
        </p:nvSpPr>
        <p:spPr>
          <a:xfrm rot="10800000">
            <a:off x="3534030" y="5313408"/>
            <a:ext cx="88968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451123" y="1313937"/>
            <a:ext cx="4740877"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Moses Predicts a Plagues, if Refuses</a:t>
            </a:r>
          </a:p>
        </p:txBody>
      </p:sp>
      <p:sp>
        <p:nvSpPr>
          <p:cNvPr id="11" name="Right Arrow 10"/>
          <p:cNvSpPr/>
          <p:nvPr/>
        </p:nvSpPr>
        <p:spPr>
          <a:xfrm rot="5200010">
            <a:off x="9400271" y="2724225"/>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451123" y="3542269"/>
            <a:ext cx="4740877" cy="1920526"/>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 Refuses and Plagues </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Happens</a:t>
            </a:r>
          </a:p>
        </p:txBody>
      </p:sp>
      <p:sp>
        <p:nvSpPr>
          <p:cNvPr id="13" name="Right Arrow 12"/>
          <p:cNvSpPr/>
          <p:nvPr/>
        </p:nvSpPr>
        <p:spPr>
          <a:xfrm rot="10800000">
            <a:off x="9251091" y="5494640"/>
            <a:ext cx="906164"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415479" y="4937474"/>
            <a:ext cx="4740877" cy="1920526"/>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“Stop the  Plague, I’ll let you go.“</a:t>
            </a:r>
          </a:p>
        </p:txBody>
      </p:sp>
      <p:sp>
        <p:nvSpPr>
          <p:cNvPr id="16" name="Right Arrow 15"/>
          <p:cNvSpPr/>
          <p:nvPr/>
        </p:nvSpPr>
        <p:spPr>
          <a:xfrm>
            <a:off x="5931243" y="1437504"/>
            <a:ext cx="869090"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0" y="5584446"/>
            <a:ext cx="3904735"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rPr>
              <a:t>Plague Ends</a:t>
            </a:r>
          </a:p>
        </p:txBody>
      </p:sp>
      <p:sp>
        <p:nvSpPr>
          <p:cNvPr id="18" name="Right Arrow 17"/>
          <p:cNvSpPr/>
          <p:nvPr/>
        </p:nvSpPr>
        <p:spPr>
          <a:xfrm rot="16200000">
            <a:off x="1817342" y="4656001"/>
            <a:ext cx="743559" cy="1013254"/>
          </a:xfrm>
          <a:prstGeom prst="rightArrow">
            <a:avLst/>
          </a:prstGeom>
          <a:solidFill>
            <a:srgbClr val="FFC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0" y="3463202"/>
            <a:ext cx="4695568" cy="1311128"/>
          </a:xfrm>
          <a:prstGeom prst="rect">
            <a:avLst/>
          </a:prstGeom>
          <a:noFill/>
        </p:spPr>
        <p:txBody>
          <a:bodyPr wrap="square" rtlCol="0">
            <a:spAutoFit/>
          </a:bodyPr>
          <a:lstStyle/>
          <a:p>
            <a:pPr algn="ctr">
              <a:lnSpc>
                <a:spcPct val="90000"/>
              </a:lnSpc>
            </a:pPr>
            <a:r>
              <a:rPr lang="en-US" sz="4400" b="1" dirty="0">
                <a:solidFill>
                  <a:schemeClr val="bg1"/>
                </a:solidFill>
                <a:effectLst>
                  <a:outerShdw blurRad="38100" dist="38100" dir="2700000" algn="tl">
                    <a:srgbClr val="000000">
                      <a:alpha val="43137"/>
                    </a:srgbClr>
                  </a:outerShdw>
                </a:effectLst>
              </a:rPr>
              <a:t>Pharaoh</a:t>
            </a:r>
            <a:br>
              <a:rPr lang="en-US" sz="4400" b="1" dirty="0">
                <a:solidFill>
                  <a:schemeClr val="bg1"/>
                </a:solidFill>
                <a:effectLst>
                  <a:outerShdw blurRad="38100" dist="38100" dir="2700000" algn="tl">
                    <a:srgbClr val="000000">
                      <a:alpha val="43137"/>
                    </a:srgbClr>
                  </a:outerShdw>
                </a:effectLst>
              </a:rPr>
            </a:br>
            <a:r>
              <a:rPr lang="en-US" sz="4400" b="1" u="sng" dirty="0">
                <a:solidFill>
                  <a:srgbClr val="FFFF00"/>
                </a:solidFill>
                <a:effectLst>
                  <a:outerShdw blurRad="38100" dist="38100" dir="2700000" algn="tl">
                    <a:srgbClr val="000000">
                      <a:alpha val="43137"/>
                    </a:srgbClr>
                  </a:outerShdw>
                </a:effectLst>
              </a:rPr>
              <a:t>Hardens</a:t>
            </a:r>
            <a:r>
              <a:rPr lang="en-US" sz="4400" b="1" dirty="0">
                <a:solidFill>
                  <a:schemeClr val="bg1"/>
                </a:solidFill>
                <a:effectLst>
                  <a:outerShdw blurRad="38100" dist="38100" dir="2700000" algn="tl">
                    <a:srgbClr val="000000">
                      <a:alpha val="43137"/>
                    </a:srgbClr>
                  </a:outerShdw>
                </a:effectLst>
              </a:rPr>
              <a:t> Heart</a:t>
            </a:r>
          </a:p>
        </p:txBody>
      </p:sp>
      <p:pic>
        <p:nvPicPr>
          <p:cNvPr id="22" name="Picture 21"/>
          <p:cNvPicPr>
            <a:picLocks noChangeAspect="1"/>
          </p:cNvPicPr>
          <p:nvPr/>
        </p:nvPicPr>
        <p:blipFill>
          <a:blip r:embed="rId2"/>
          <a:stretch>
            <a:fillRect/>
          </a:stretch>
        </p:blipFill>
        <p:spPr>
          <a:xfrm flipH="1">
            <a:off x="3534031" y="2503296"/>
            <a:ext cx="4720281" cy="2464121"/>
          </a:xfrm>
          <a:prstGeom prst="rect">
            <a:avLst/>
          </a:prstGeom>
        </p:spPr>
      </p:pic>
    </p:spTree>
    <p:extLst>
      <p:ext uri="{BB962C8B-B14F-4D97-AF65-F5344CB8AC3E}">
        <p14:creationId xmlns:p14="http://schemas.microsoft.com/office/powerpoint/2010/main" val="9645073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3888</TotalTime>
  <Words>3014</Words>
  <Application>Microsoft Office PowerPoint</Application>
  <PresentationFormat>Widescreen</PresentationFormat>
  <Paragraphs>261</Paragraphs>
  <Slides>45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Arial Narrow</vt:lpstr>
      <vt:lpstr>Calibri</vt:lpstr>
      <vt:lpstr>Calibri Light</vt:lpstr>
      <vt:lpstr>Symbol</vt:lpstr>
      <vt:lpstr>Office Theme</vt:lpstr>
      <vt:lpstr>Snapshots  from a  Spiritual Journey</vt:lpstr>
      <vt:lpstr>Just One  More Night with the  FROGS!</vt:lpstr>
      <vt:lpstr>Chapters 7-12 = 10 Cycles</vt:lpstr>
      <vt:lpstr>Chapters 7-12 = 10 Cycles</vt:lpstr>
      <vt:lpstr>Chapters 7-12 = 10 Cycles</vt:lpstr>
      <vt:lpstr>Chapters 7-12 = 10 Cycles</vt:lpstr>
      <vt:lpstr>Chapters 7-12 = 10 Cycles</vt:lpstr>
      <vt:lpstr>Chapters 7-12 = 10 Cycles</vt:lpstr>
      <vt:lpstr>Chapters 7-12 = 10 Cycles</vt:lpstr>
      <vt:lpstr>Chapters 7-12 = 10 Cycles</vt:lpstr>
      <vt:lpstr>Chapters 7-12 = 10 PLAGUES</vt:lpstr>
      <vt:lpstr>Chapters 7-12 = 10 PLAGUES</vt:lpstr>
      <vt:lpstr>Chapters 7-12 = 10 PLAGUES</vt:lpstr>
      <vt:lpstr>Chapters 7-12 = 10 PLAGUES</vt:lpstr>
      <vt:lpstr>Chapters 7-12 = 10 PLAGUES</vt:lpstr>
      <vt:lpstr>Chapters 7-12 = 10 PLAGUES</vt:lpstr>
      <vt:lpstr>Chapters 7-12 = 10 PLAGUES</vt:lpstr>
      <vt:lpstr>Chapters 7-12 = 10 PLAGUES</vt:lpstr>
      <vt:lpstr>Chapters 7-12 = 10 PLAGUES</vt:lpstr>
      <vt:lpstr>Chapters 7-12 = 10 PLAGUES</vt:lpstr>
      <vt:lpstr>One Intrigues Me ...</vt:lpstr>
      <vt:lpstr>Step 1:  “Let My People Go”</vt:lpstr>
      <vt:lpstr>Step 1:  “Let My People Go”</vt:lpstr>
      <vt:lpstr>Step 2: “Plague Predicted”</vt:lpstr>
      <vt:lpstr>Step 3: “Refusal”</vt:lpstr>
      <vt:lpstr>Step 4: “The Plague”</vt:lpstr>
      <vt:lpstr>Step 4: “The Plague”</vt:lpstr>
      <vt:lpstr>Step 4: “The Plague”</vt:lpstr>
      <vt:lpstr>Step 4: “The Plague”</vt:lpstr>
      <vt:lpstr>Step 5: “Stop! I’ll let you go!”</vt:lpstr>
      <vt:lpstr>What Intrigues Me</vt:lpstr>
      <vt:lpstr>One more night with the FROGS!</vt:lpstr>
      <vt:lpstr>One more night with the FROGS!</vt:lpstr>
      <vt:lpstr>One more night with the FROGS!</vt:lpstr>
      <vt:lpstr>Step 6: Plague Ends </vt:lpstr>
      <vt:lpstr>Step 6: Plague Ends </vt:lpstr>
      <vt:lpstr>Step 7: Hardened His Heart</vt:lpstr>
      <vt:lpstr>Pharaoh spent one more night with the frogs.</vt:lpstr>
      <vt:lpstr>Pharaoh spent one more night with the frogs UNNECESSARILY.</vt:lpstr>
      <vt:lpstr>Pharaoh spent one more night with the frogs UNNECESSARILY.</vt:lpstr>
      <vt:lpstr>Delay, Procrastination</vt:lpstr>
      <vt:lpstr>Delay, Procrastination</vt:lpstr>
      <vt:lpstr>Delay, Procrastination</vt:lpstr>
      <vt:lpstr>Final thought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Snap Shots of a Spiritual Journey</dc:title>
  <dc:creator>Dennis Henderson</dc:creator>
  <cp:lastModifiedBy>Dennis Henderson</cp:lastModifiedBy>
  <cp:revision>341</cp:revision>
  <dcterms:created xsi:type="dcterms:W3CDTF">2016-03-01T15:18:39Z</dcterms:created>
  <dcterms:modified xsi:type="dcterms:W3CDTF">2021-05-20T01:20:59Z</dcterms:modified>
</cp:coreProperties>
</file>