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62" r:id="rId2"/>
    <p:sldId id="363" r:id="rId3"/>
    <p:sldId id="397" r:id="rId4"/>
    <p:sldId id="393" r:id="rId5"/>
    <p:sldId id="396" r:id="rId6"/>
    <p:sldId id="398" r:id="rId7"/>
    <p:sldId id="364" r:id="rId8"/>
    <p:sldId id="376" r:id="rId9"/>
    <p:sldId id="399" r:id="rId10"/>
    <p:sldId id="368" r:id="rId11"/>
    <p:sldId id="388" r:id="rId12"/>
    <p:sldId id="400" r:id="rId13"/>
    <p:sldId id="390" r:id="rId14"/>
    <p:sldId id="377" r:id="rId15"/>
    <p:sldId id="365" r:id="rId16"/>
    <p:sldId id="366" r:id="rId17"/>
    <p:sldId id="378" r:id="rId18"/>
    <p:sldId id="367" r:id="rId19"/>
    <p:sldId id="379" r:id="rId20"/>
    <p:sldId id="380" r:id="rId21"/>
    <p:sldId id="382" r:id="rId22"/>
    <p:sldId id="384" r:id="rId23"/>
    <p:sldId id="383" r:id="rId24"/>
    <p:sldId id="415" r:id="rId25"/>
    <p:sldId id="385" r:id="rId26"/>
    <p:sldId id="411" r:id="rId27"/>
    <p:sldId id="386" r:id="rId28"/>
    <p:sldId id="412" r:id="rId29"/>
    <p:sldId id="402" r:id="rId30"/>
    <p:sldId id="413" r:id="rId31"/>
    <p:sldId id="403" r:id="rId32"/>
    <p:sldId id="414" r:id="rId33"/>
    <p:sldId id="417" r:id="rId34"/>
    <p:sldId id="38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060"/>
    <a:srgbClr val="26413A"/>
    <a:srgbClr val="381850"/>
    <a:srgbClr val="302115"/>
    <a:srgbClr val="2D0501"/>
    <a:srgbClr val="0B0100"/>
    <a:srgbClr val="282A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90" autoAdjust="0"/>
    <p:restoredTop sz="89985" autoAdjust="0"/>
  </p:normalViewPr>
  <p:slideViewPr>
    <p:cSldViewPr snapToGrid="0">
      <p:cViewPr varScale="1">
        <p:scale>
          <a:sx n="74" d="100"/>
          <a:sy n="74" d="100"/>
        </p:scale>
        <p:origin x="547" y="62"/>
      </p:cViewPr>
      <p:guideLst/>
    </p:cSldViewPr>
  </p:slideViewPr>
  <p:notesTextViewPr>
    <p:cViewPr>
      <p:scale>
        <a:sx n="1" d="1"/>
        <a:sy n="1" d="1"/>
      </p:scale>
      <p:origin x="0" y="-4397"/>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842795-8BF9-4FCA-B421-B2C1B7F85BD8}" type="datetimeFigureOut">
              <a:rPr lang="en-US" smtClean="0"/>
              <a:t>5/19/2021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C087C8-D713-4801-8ED8-6123F15A24B4}" type="slidenum">
              <a:rPr lang="en-US" smtClean="0"/>
              <a:t>‹#›</a:t>
            </a:fld>
            <a:endParaRPr lang="en-US"/>
          </a:p>
        </p:txBody>
      </p:sp>
    </p:spTree>
    <p:extLst>
      <p:ext uri="{BB962C8B-B14F-4D97-AF65-F5344CB8AC3E}">
        <p14:creationId xmlns:p14="http://schemas.microsoft.com/office/powerpoint/2010/main" val="3050505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series uses the Revised Standard Version of the Bible.</a:t>
            </a:r>
          </a:p>
          <a:p>
            <a:endParaRPr lang="en-US" dirty="0"/>
          </a:p>
          <a:p>
            <a:pPr lvl="1"/>
            <a:r>
              <a:rPr lang="en-US" altLang="en-US" b="1" dirty="0">
                <a:latin typeface="Arial" panose="020B0604020202020204" pitchFamily="34" charset="0"/>
              </a:rPr>
              <a:t>Copyright</a:t>
            </a:r>
            <a:r>
              <a:rPr lang="en-US" altLang="en-US" dirty="0">
                <a:latin typeface="Arial" panose="020B0604020202020204" pitchFamily="34" charset="0"/>
              </a:rPr>
              <a:t> ©</a:t>
            </a:r>
            <a:r>
              <a:rPr lang="en-US" altLang="en-US" dirty="0">
                <a:latin typeface="Symbol" panose="05050102010706020507" pitchFamily="18" charset="2"/>
              </a:rPr>
              <a:t> </a:t>
            </a:r>
            <a:r>
              <a:rPr lang="en-US" altLang="en-US" dirty="0">
                <a:latin typeface="Arial" panose="020B0604020202020204" pitchFamily="34" charset="0"/>
              </a:rPr>
              <a:t>2000-2021. All rights reserved.  Bible Point is a registered trademark of Dennis Henderson.  All  other trademarks acknowledged. </a:t>
            </a:r>
          </a:p>
          <a:p>
            <a:pPr lvl="1"/>
            <a:r>
              <a:rPr lang="en-US" altLang="en-US" dirty="0">
                <a:latin typeface="Arial" panose="020B0604020202020204" pitchFamily="34"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endParaRPr lang="en-US" altLang="en-US" b="1" dirty="0">
              <a:latin typeface="Arial" panose="020B0604020202020204" pitchFamily="34" charset="0"/>
            </a:endParaRPr>
          </a:p>
          <a:p>
            <a:pPr lvl="1"/>
            <a:r>
              <a:rPr lang="en-US" altLang="en-US" i="1" dirty="0">
                <a:latin typeface="Arial" panose="020B0604020202020204" pitchFamily="34" charset="0"/>
              </a:rPr>
              <a:t>So, if you don’t own the presentation(s), graphic(s), and text(s) how can you legally use them?  </a:t>
            </a:r>
            <a:r>
              <a:rPr lang="en-US" altLang="en-US" dirty="0">
                <a:latin typeface="Arial" panose="020B0604020202020204" pitchFamily="34"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altLang="en-US" b="1" dirty="0">
                <a:latin typeface="Arial" panose="020B0604020202020204" pitchFamily="34" charset="0"/>
              </a:rPr>
              <a:t>License Agreement</a:t>
            </a:r>
          </a:p>
          <a:p>
            <a:r>
              <a:rPr lang="en-US" altLang="en-US" b="1" dirty="0">
                <a:latin typeface="Arial" panose="020B0604020202020204" pitchFamily="34" charset="0"/>
              </a:rPr>
              <a:t>   Article 1:  License Grant</a:t>
            </a:r>
            <a:r>
              <a:rPr lang="en-US" altLang="en-US" dirty="0">
                <a:latin typeface="Arial" panose="020B0604020202020204" pitchFamily="34" charset="0"/>
              </a:rPr>
              <a:t>  </a:t>
            </a:r>
          </a:p>
          <a:p>
            <a:pPr lvl="1"/>
            <a:r>
              <a:rPr lang="en-US" altLang="en-US" dirty="0">
                <a:latin typeface="Arial" panose="020B0604020202020204" pitchFamily="34"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altLang="en-US" dirty="0">
                <a:latin typeface="Arial" panose="020B0604020202020204" pitchFamily="34" charset="0"/>
              </a:rPr>
              <a:t>1.  To use the presentation in a single church, single school, or single office of a Christian organization.</a:t>
            </a:r>
          </a:p>
          <a:p>
            <a:pPr lvl="1"/>
            <a:r>
              <a:rPr lang="en-US" altLang="en-US" dirty="0">
                <a:latin typeface="Arial" panose="020B0604020202020204" pitchFamily="34" charset="0"/>
              </a:rPr>
              <a:t>2.  To make a single archival back-up copy of the program.</a:t>
            </a:r>
          </a:p>
          <a:p>
            <a:pPr lvl="1"/>
            <a:r>
              <a:rPr lang="en-US" altLang="en-US" dirty="0">
                <a:latin typeface="Arial" panose="020B0604020202020204" pitchFamily="34" charset="0"/>
              </a:rPr>
              <a:t>3.  To modify the presentation(s) and merge with other presentations in a single church, school, or Christian organization. </a:t>
            </a:r>
          </a:p>
          <a:p>
            <a:pPr lvl="1"/>
            <a:r>
              <a:rPr lang="en-US" altLang="en-US" dirty="0">
                <a:latin typeface="Arial" panose="020B0604020202020204" pitchFamily="34" charset="0"/>
              </a:rPr>
              <a:t>4.  To transfer to another party if that party agrees to accept the terms and conditions of this agreement, and you do not retain any copies of the presentation, whether printed, machine readable, modified, or merged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2:  Terms</a:t>
            </a:r>
            <a:r>
              <a:rPr lang="en-US" altLang="en-US" dirty="0">
                <a:latin typeface="Arial" panose="020B0604020202020204" pitchFamily="34" charset="0"/>
              </a:rPr>
              <a:t>  </a:t>
            </a:r>
          </a:p>
          <a:p>
            <a:pPr lvl="1"/>
            <a:r>
              <a:rPr lang="en-US" altLang="en-US" dirty="0">
                <a:latin typeface="Arial" panose="020B0604020202020204" pitchFamily="34"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3: Disclaimers</a:t>
            </a:r>
            <a:r>
              <a:rPr lang="en-US" altLang="en-US" dirty="0">
                <a:latin typeface="Arial" panose="020B0604020202020204" pitchFamily="34" charset="0"/>
              </a:rPr>
              <a:t> </a:t>
            </a:r>
          </a:p>
          <a:p>
            <a:pPr lvl="1"/>
            <a:r>
              <a:rPr lang="en-US" altLang="en-US" dirty="0">
                <a:latin typeface="Arial" panose="020B0604020202020204" pitchFamily="34"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altLang="en-US" dirty="0">
                <a:latin typeface="Arial" panose="020B0604020202020204" pitchFamily="34"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4:  General</a:t>
            </a:r>
            <a:endParaRPr lang="en-US" altLang="en-US" dirty="0">
              <a:latin typeface="Arial" panose="020B0604020202020204" pitchFamily="34" charset="0"/>
            </a:endParaRPr>
          </a:p>
          <a:p>
            <a:pPr lvl="1"/>
            <a:r>
              <a:rPr lang="en-US" altLang="en-US" dirty="0">
                <a:latin typeface="Arial" panose="020B0604020202020204" pitchFamily="34" charset="0"/>
              </a:rPr>
              <a:t>1.  You may not sub-license, assign, or transfer the license of the presentation(s), graphic(s), or text(s) except as provided by this Agreement.   </a:t>
            </a:r>
          </a:p>
          <a:p>
            <a:pPr lvl="1"/>
            <a:r>
              <a:rPr lang="en-US" altLang="en-US" dirty="0">
                <a:latin typeface="Arial" panose="020B0604020202020204" pitchFamily="34" charset="0"/>
              </a:rPr>
              <a:t>2.  This Agreement will be governed by the laws of the State of Michigan.</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p>
          <a:p>
            <a:pPr lvl="1"/>
            <a:r>
              <a:rPr lang="en-US" altLang="en-US" i="1" dirty="0">
                <a:latin typeface="Arial" panose="020B0604020202020204" pitchFamily="34" charset="0"/>
              </a:rPr>
              <a:t>May I let someone borrow or copy my licensed Bible Point presentation (even after I modified it)?</a:t>
            </a:r>
            <a:r>
              <a:rPr lang="en-US" altLang="en-US" dirty="0">
                <a:latin typeface="Arial" panose="020B0604020202020204" pitchFamily="34"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altLang="en-US" dirty="0">
              <a:latin typeface="Arial" panose="020B0604020202020204" pitchFamily="34" charset="0"/>
            </a:endParaRPr>
          </a:p>
          <a:p>
            <a:pPr lvl="1"/>
            <a:endParaRPr lang="en-US" altLang="en-US"/>
          </a:p>
          <a:p>
            <a:endParaRPr lang="en-US"/>
          </a:p>
        </p:txBody>
      </p:sp>
      <p:sp>
        <p:nvSpPr>
          <p:cNvPr id="4" name="Slide Number Placeholder 3"/>
          <p:cNvSpPr>
            <a:spLocks noGrp="1"/>
          </p:cNvSpPr>
          <p:nvPr>
            <p:ph type="sldNum" sz="quarter" idx="5"/>
          </p:nvPr>
        </p:nvSpPr>
        <p:spPr/>
        <p:txBody>
          <a:bodyPr/>
          <a:lstStyle/>
          <a:p>
            <a:fld id="{8AC087C8-D713-4801-8ED8-6123F15A24B4}" type="slidenum">
              <a:rPr lang="en-US" smtClean="0"/>
              <a:t>1</a:t>
            </a:fld>
            <a:endParaRPr lang="en-US"/>
          </a:p>
        </p:txBody>
      </p:sp>
    </p:spTree>
    <p:extLst>
      <p:ext uri="{BB962C8B-B14F-4D97-AF65-F5344CB8AC3E}">
        <p14:creationId xmlns:p14="http://schemas.microsoft.com/office/powerpoint/2010/main" val="88467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like God when you speak </a:t>
            </a:r>
            <a:r>
              <a:rPr lang="en-US"/>
              <a:t>the Word of God.</a:t>
            </a:r>
          </a:p>
        </p:txBody>
      </p:sp>
      <p:sp>
        <p:nvSpPr>
          <p:cNvPr id="4" name="Slide Number Placeholder 3"/>
          <p:cNvSpPr>
            <a:spLocks noGrp="1"/>
          </p:cNvSpPr>
          <p:nvPr>
            <p:ph type="sldNum" sz="quarter" idx="10"/>
          </p:nvPr>
        </p:nvSpPr>
        <p:spPr/>
        <p:txBody>
          <a:bodyPr/>
          <a:lstStyle/>
          <a:p>
            <a:fld id="{8AC087C8-D713-4801-8ED8-6123F15A24B4}" type="slidenum">
              <a:rPr lang="en-US" smtClean="0"/>
              <a:t>23</a:t>
            </a:fld>
            <a:endParaRPr lang="en-US"/>
          </a:p>
        </p:txBody>
      </p:sp>
    </p:spTree>
    <p:extLst>
      <p:ext uri="{BB962C8B-B14F-4D97-AF65-F5344CB8AC3E}">
        <p14:creationId xmlns:p14="http://schemas.microsoft.com/office/powerpoint/2010/main" val="2399390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Moses and Aaron = FREE = https://upload.wikimedia.org/wikipedia/commons/5/51/Tissot_The_Rod_of_Aaron_Devours_the_Other_Rods.jpg</a:t>
            </a:r>
          </a:p>
        </p:txBody>
      </p:sp>
      <p:sp>
        <p:nvSpPr>
          <p:cNvPr id="4" name="Slide Number Placeholder 3"/>
          <p:cNvSpPr>
            <a:spLocks noGrp="1"/>
          </p:cNvSpPr>
          <p:nvPr>
            <p:ph type="sldNum" sz="quarter" idx="10"/>
          </p:nvPr>
        </p:nvSpPr>
        <p:spPr/>
        <p:txBody>
          <a:bodyPr/>
          <a:lstStyle/>
          <a:p>
            <a:fld id="{8AC087C8-D713-4801-8ED8-6123F15A24B4}" type="slidenum">
              <a:rPr lang="en-US" smtClean="0"/>
              <a:t>25</a:t>
            </a:fld>
            <a:endParaRPr lang="en-US"/>
          </a:p>
        </p:txBody>
      </p:sp>
    </p:spTree>
    <p:extLst>
      <p:ext uri="{BB962C8B-B14F-4D97-AF65-F5344CB8AC3E}">
        <p14:creationId xmlns:p14="http://schemas.microsoft.com/office/powerpoint/2010/main" val="3276922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 Speaking = Licensed</a:t>
            </a:r>
            <a:r>
              <a:rPr lang="en-US" baseline="0" dirty="0"/>
              <a:t> from  + http://www.bigstockphoto.com/image-99716420/stock-photo-shouting-hispanic-male-cupping-hands-mouth-h</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32</a:t>
            </a:fld>
            <a:endParaRPr lang="en-US"/>
          </a:p>
        </p:txBody>
      </p:sp>
    </p:spTree>
    <p:extLst>
      <p:ext uri="{BB962C8B-B14F-4D97-AF65-F5344CB8AC3E}">
        <p14:creationId xmlns:p14="http://schemas.microsoft.com/office/powerpoint/2010/main" val="1875726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the Fear out of Life/Obedience/Leadership</a:t>
            </a:r>
          </a:p>
        </p:txBody>
      </p:sp>
      <p:sp>
        <p:nvSpPr>
          <p:cNvPr id="4" name="Slide Number Placeholder 3"/>
          <p:cNvSpPr>
            <a:spLocks noGrp="1"/>
          </p:cNvSpPr>
          <p:nvPr>
            <p:ph type="sldNum" sz="quarter" idx="10"/>
          </p:nvPr>
        </p:nvSpPr>
        <p:spPr/>
        <p:txBody>
          <a:bodyPr/>
          <a:lstStyle/>
          <a:p>
            <a:fld id="{8AC087C8-D713-4801-8ED8-6123F15A24B4}" type="slidenum">
              <a:rPr lang="en-US" smtClean="0"/>
              <a:t>2</a:t>
            </a:fld>
            <a:endParaRPr lang="en-US"/>
          </a:p>
        </p:txBody>
      </p:sp>
    </p:spTree>
    <p:extLst>
      <p:ext uri="{BB962C8B-B14F-4D97-AF65-F5344CB8AC3E}">
        <p14:creationId xmlns:p14="http://schemas.microsoft.com/office/powerpoint/2010/main" val="3003852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Failur</a:t>
            </a:r>
            <a:r>
              <a:rPr lang="en-US" dirty="0"/>
              <a:t> = FREE = http://www.rgbstock.com/photo/odxaFTq/going+down</a:t>
            </a:r>
          </a:p>
        </p:txBody>
      </p:sp>
      <p:sp>
        <p:nvSpPr>
          <p:cNvPr id="4" name="Slide Number Placeholder 3"/>
          <p:cNvSpPr>
            <a:spLocks noGrp="1"/>
          </p:cNvSpPr>
          <p:nvPr>
            <p:ph type="sldNum" sz="quarter" idx="10"/>
          </p:nvPr>
        </p:nvSpPr>
        <p:spPr/>
        <p:txBody>
          <a:bodyPr/>
          <a:lstStyle/>
          <a:p>
            <a:fld id="{8AC087C8-D713-4801-8ED8-6123F15A24B4}" type="slidenum">
              <a:rPr lang="en-US" smtClean="0"/>
              <a:t>3</a:t>
            </a:fld>
            <a:endParaRPr lang="en-US"/>
          </a:p>
        </p:txBody>
      </p:sp>
    </p:spTree>
    <p:extLst>
      <p:ext uri="{BB962C8B-B14F-4D97-AF65-F5344CB8AC3E}">
        <p14:creationId xmlns:p14="http://schemas.microsoft.com/office/powerpoint/2010/main" val="1925707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Rejection = FREE = http://www.rgbstock.com/photo/nF2j704/stop+it%21</a:t>
            </a:r>
          </a:p>
        </p:txBody>
      </p:sp>
      <p:sp>
        <p:nvSpPr>
          <p:cNvPr id="4" name="Slide Number Placeholder 3"/>
          <p:cNvSpPr>
            <a:spLocks noGrp="1"/>
          </p:cNvSpPr>
          <p:nvPr>
            <p:ph type="sldNum" sz="quarter" idx="10"/>
          </p:nvPr>
        </p:nvSpPr>
        <p:spPr/>
        <p:txBody>
          <a:bodyPr/>
          <a:lstStyle/>
          <a:p>
            <a:fld id="{8AC087C8-D713-4801-8ED8-6123F15A24B4}" type="slidenum">
              <a:rPr lang="en-US" smtClean="0"/>
              <a:t>4</a:t>
            </a:fld>
            <a:endParaRPr lang="en-US"/>
          </a:p>
        </p:txBody>
      </p:sp>
    </p:spTree>
    <p:extLst>
      <p:ext uri="{BB962C8B-B14F-4D97-AF65-F5344CB8AC3E}">
        <p14:creationId xmlns:p14="http://schemas.microsoft.com/office/powerpoint/2010/main" val="3548795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of God = FREE = https://upload.wikimedia.org/wikipedia/commons/7/73/God2-Sistine_Chapel.png</a:t>
            </a:r>
          </a:p>
          <a:p>
            <a:r>
              <a:rPr lang="en-US" dirty="0"/>
              <a:t>You are like God when you speak the Word of God.</a:t>
            </a:r>
          </a:p>
          <a:p>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18</a:t>
            </a:fld>
            <a:endParaRPr lang="en-US"/>
          </a:p>
        </p:txBody>
      </p:sp>
    </p:spTree>
    <p:extLst>
      <p:ext uri="{BB962C8B-B14F-4D97-AF65-F5344CB8AC3E}">
        <p14:creationId xmlns:p14="http://schemas.microsoft.com/office/powerpoint/2010/main" val="68749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Armor</a:t>
            </a:r>
            <a:r>
              <a:rPr lang="en-US" baseline="0" dirty="0"/>
              <a:t> = FREE = https://upload.wikimedia.org/wikipedia/commons/a/a6/Roman_soldier_in_lorica_segmentata_1-cropped.jpg</a:t>
            </a:r>
          </a:p>
          <a:p>
            <a:endParaRPr lang="en-US" baseline="0" dirty="0"/>
          </a:p>
        </p:txBody>
      </p:sp>
      <p:sp>
        <p:nvSpPr>
          <p:cNvPr id="4" name="Slide Number Placeholder 3"/>
          <p:cNvSpPr>
            <a:spLocks noGrp="1"/>
          </p:cNvSpPr>
          <p:nvPr>
            <p:ph type="sldNum" sz="quarter" idx="10"/>
          </p:nvPr>
        </p:nvSpPr>
        <p:spPr/>
        <p:txBody>
          <a:bodyPr/>
          <a:lstStyle/>
          <a:p>
            <a:fld id="{8AC087C8-D713-4801-8ED8-6123F15A24B4}" type="slidenum">
              <a:rPr lang="en-US" smtClean="0"/>
              <a:t>19</a:t>
            </a:fld>
            <a:endParaRPr lang="en-US"/>
          </a:p>
        </p:txBody>
      </p:sp>
    </p:spTree>
    <p:extLst>
      <p:ext uri="{BB962C8B-B14F-4D97-AF65-F5344CB8AC3E}">
        <p14:creationId xmlns:p14="http://schemas.microsoft.com/office/powerpoint/2010/main" val="1815604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like God when you speak </a:t>
            </a:r>
            <a:r>
              <a:rPr lang="en-US"/>
              <a:t>the Word of God.</a:t>
            </a:r>
          </a:p>
        </p:txBody>
      </p:sp>
      <p:sp>
        <p:nvSpPr>
          <p:cNvPr id="4" name="Slide Number Placeholder 3"/>
          <p:cNvSpPr>
            <a:spLocks noGrp="1"/>
          </p:cNvSpPr>
          <p:nvPr>
            <p:ph type="sldNum" sz="quarter" idx="10"/>
          </p:nvPr>
        </p:nvSpPr>
        <p:spPr/>
        <p:txBody>
          <a:bodyPr/>
          <a:lstStyle/>
          <a:p>
            <a:fld id="{8AC087C8-D713-4801-8ED8-6123F15A24B4}" type="slidenum">
              <a:rPr lang="en-US" smtClean="0"/>
              <a:t>20</a:t>
            </a:fld>
            <a:endParaRPr lang="en-US"/>
          </a:p>
        </p:txBody>
      </p:sp>
    </p:spTree>
    <p:extLst>
      <p:ext uri="{BB962C8B-B14F-4D97-AF65-F5344CB8AC3E}">
        <p14:creationId xmlns:p14="http://schemas.microsoft.com/office/powerpoint/2010/main" val="2785616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like God when you speak </a:t>
            </a:r>
            <a:r>
              <a:rPr lang="en-US"/>
              <a:t>the Word of God.</a:t>
            </a:r>
          </a:p>
        </p:txBody>
      </p:sp>
      <p:sp>
        <p:nvSpPr>
          <p:cNvPr id="4" name="Slide Number Placeholder 3"/>
          <p:cNvSpPr>
            <a:spLocks noGrp="1"/>
          </p:cNvSpPr>
          <p:nvPr>
            <p:ph type="sldNum" sz="quarter" idx="10"/>
          </p:nvPr>
        </p:nvSpPr>
        <p:spPr/>
        <p:txBody>
          <a:bodyPr/>
          <a:lstStyle/>
          <a:p>
            <a:fld id="{8AC087C8-D713-4801-8ED8-6123F15A24B4}" type="slidenum">
              <a:rPr lang="en-US" smtClean="0"/>
              <a:t>21</a:t>
            </a:fld>
            <a:endParaRPr lang="en-US"/>
          </a:p>
        </p:txBody>
      </p:sp>
    </p:spTree>
    <p:extLst>
      <p:ext uri="{BB962C8B-B14F-4D97-AF65-F5344CB8AC3E}">
        <p14:creationId xmlns:p14="http://schemas.microsoft.com/office/powerpoint/2010/main" val="2639028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Egypt</a:t>
            </a:r>
            <a:r>
              <a:rPr lang="en-US" baseline="0" dirty="0"/>
              <a:t> Map = FREE = https://www.flickr.com/photos/gsfc/5635018418</a:t>
            </a:r>
          </a:p>
          <a:p>
            <a:endParaRPr lang="en-US" baseline="0" dirty="0"/>
          </a:p>
          <a:p>
            <a:r>
              <a:rPr lang="en-US" baseline="0" dirty="0"/>
              <a:t>Hand = FREE = https://upload.wikimedia.org/wikipedia/commons/a/ae/Airman_doing_pushup.JPG</a:t>
            </a:r>
            <a:endParaRPr lang="en-US" dirty="0"/>
          </a:p>
        </p:txBody>
      </p:sp>
      <p:sp>
        <p:nvSpPr>
          <p:cNvPr id="4" name="Slide Number Placeholder 3"/>
          <p:cNvSpPr>
            <a:spLocks noGrp="1"/>
          </p:cNvSpPr>
          <p:nvPr>
            <p:ph type="sldNum" sz="quarter" idx="10"/>
          </p:nvPr>
        </p:nvSpPr>
        <p:spPr/>
        <p:txBody>
          <a:bodyPr/>
          <a:lstStyle/>
          <a:p>
            <a:fld id="{8AC087C8-D713-4801-8ED8-6123F15A24B4}" type="slidenum">
              <a:rPr lang="en-US" smtClean="0"/>
              <a:t>22</a:t>
            </a:fld>
            <a:endParaRPr lang="en-US"/>
          </a:p>
        </p:txBody>
      </p:sp>
    </p:spTree>
    <p:extLst>
      <p:ext uri="{BB962C8B-B14F-4D97-AF65-F5344CB8AC3E}">
        <p14:creationId xmlns:p14="http://schemas.microsoft.com/office/powerpoint/2010/main" val="67478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352381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1259273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442072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85243"/>
            <a:ext cx="12191999" cy="1325563"/>
          </a:xfrm>
        </p:spPr>
        <p:txBody>
          <a:bodyPr>
            <a:normAutofit/>
          </a:bodyPr>
          <a:lstStyle>
            <a:lvl1pPr>
              <a:lnSpc>
                <a:spcPct val="80000"/>
              </a:lnSpc>
              <a:defRPr sz="6600" b="1">
                <a:effectLst>
                  <a:outerShdw blurRad="38100" dist="38100" dir="2700000" algn="tl">
                    <a:srgbClr val="000000">
                      <a:alpha val="43137"/>
                    </a:srgbClr>
                  </a:outerShdw>
                </a:effectLst>
                <a:latin typeface="+mn-lt"/>
              </a:defRPr>
            </a:lvl1pPr>
          </a:lstStyle>
          <a:p>
            <a:r>
              <a:rPr lang="en-US" dirty="0"/>
              <a:t>Click to edit Master title style</a:t>
            </a:r>
          </a:p>
        </p:txBody>
      </p:sp>
      <p:sp>
        <p:nvSpPr>
          <p:cNvPr id="3" name="Content Placeholder 2"/>
          <p:cNvSpPr>
            <a:spLocks noGrp="1"/>
          </p:cNvSpPr>
          <p:nvPr>
            <p:ph idx="1"/>
          </p:nvPr>
        </p:nvSpPr>
        <p:spPr>
          <a:xfrm>
            <a:off x="449705" y="1795645"/>
            <a:ext cx="11257613" cy="4351338"/>
          </a:xfrm>
        </p:spPr>
        <p:txBody>
          <a:bodyPr/>
          <a:lstStyle>
            <a:lvl1pPr>
              <a:defRPr>
                <a:effectLst>
                  <a:outerShdw blurRad="38100" dist="38100" dir="2700000" algn="tl">
                    <a:srgbClr val="000000">
                      <a:alpha val="43137"/>
                    </a:srgbClr>
                  </a:outerShdw>
                </a:effectLst>
                <a:latin typeface="Arial Narrow" panose="020B0606020202030204" pitchFamily="34" charset="0"/>
              </a:defRPr>
            </a:lvl1pPr>
            <a:lvl2pPr>
              <a:defRPr>
                <a:effectLst>
                  <a:outerShdw blurRad="38100" dist="38100" dir="2700000" algn="tl">
                    <a:srgbClr val="000000">
                      <a:alpha val="43137"/>
                    </a:srgbClr>
                  </a:outerShdw>
                </a:effectLst>
                <a:latin typeface="Arial Narrow" panose="020B0606020202030204" pitchFamily="34" charset="0"/>
              </a:defRPr>
            </a:lvl2pPr>
            <a:lvl3pPr>
              <a:defRPr>
                <a:effectLst>
                  <a:outerShdw blurRad="38100" dist="38100" dir="2700000" algn="tl">
                    <a:srgbClr val="000000">
                      <a:alpha val="43137"/>
                    </a:srgbClr>
                  </a:outerShdw>
                </a:effectLst>
                <a:latin typeface="Arial Narrow" panose="020B0606020202030204" pitchFamily="34" charset="0"/>
              </a:defRPr>
            </a:lvl3pPr>
            <a:lvl4pPr>
              <a:defRPr>
                <a:effectLst>
                  <a:outerShdw blurRad="38100" dist="38100" dir="2700000" algn="tl">
                    <a:srgbClr val="000000">
                      <a:alpha val="43137"/>
                    </a:srgbClr>
                  </a:outerShdw>
                </a:effectLst>
                <a:latin typeface="Arial Narrow" panose="020B0606020202030204" pitchFamily="34" charset="0"/>
              </a:defRPr>
            </a:lvl4pPr>
            <a:lvl5pPr>
              <a:defRPr>
                <a:effectLst>
                  <a:outerShdw blurRad="38100" dist="38100" dir="2700000" algn="tl">
                    <a:srgbClr val="000000">
                      <a:alpha val="43137"/>
                    </a:srgbClr>
                  </a:outerShdw>
                </a:effectLst>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032917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E8B82-66E7-49C2-9A99-DE0DACFAF59C}"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3312529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E8B82-66E7-49C2-9A99-DE0DACFAF59C}"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05279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E8B82-66E7-49C2-9A99-DE0DACFAF59C}" type="datetimeFigureOut">
              <a:rPr lang="en-US" smtClean="0"/>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379642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E8B82-66E7-49C2-9A99-DE0DACFAF59C}" type="datetimeFigureOut">
              <a:rPr lang="en-US" smtClean="0"/>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310239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E8B82-66E7-49C2-9A99-DE0DACFAF59C}" type="datetimeFigureOut">
              <a:rPr lang="en-US" smtClean="0"/>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541716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9E8B82-66E7-49C2-9A99-DE0DACFAF59C}"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226396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9E8B82-66E7-49C2-9A99-DE0DACFAF59C}"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B93D9B-2DBD-4DAA-80E5-0F1F3D3CCFC3}" type="slidenum">
              <a:rPr lang="en-US" smtClean="0"/>
              <a:t>‹#›</a:t>
            </a:fld>
            <a:endParaRPr lang="en-US"/>
          </a:p>
        </p:txBody>
      </p:sp>
    </p:spTree>
    <p:extLst>
      <p:ext uri="{BB962C8B-B14F-4D97-AF65-F5344CB8AC3E}">
        <p14:creationId xmlns:p14="http://schemas.microsoft.com/office/powerpoint/2010/main" val="346238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a:stretch>
            <a:fillRect/>
          </a:stretch>
        </p:blipFill>
        <p:spPr>
          <a:xfrm flipH="1">
            <a:off x="-4" y="0"/>
            <a:ext cx="12192001" cy="6858000"/>
          </a:xfrm>
          <a:prstGeom prst="rect">
            <a:avLst/>
          </a:prstGeom>
        </p:spPr>
      </p:pic>
      <p:sp>
        <p:nvSpPr>
          <p:cNvPr id="2" name="Title Placeholder 1"/>
          <p:cNvSpPr>
            <a:spLocks noGrp="1"/>
          </p:cNvSpPr>
          <p:nvPr>
            <p:ph type="title"/>
          </p:nvPr>
        </p:nvSpPr>
        <p:spPr>
          <a:xfrm>
            <a:off x="0" y="365125"/>
            <a:ext cx="1219199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94675" y="1825625"/>
            <a:ext cx="1085912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E8B82-66E7-49C2-9A99-DE0DACFAF59C}" type="datetimeFigureOut">
              <a:rPr lang="en-US" smtClean="0"/>
              <a:t>5/19/2021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B93D9B-2DBD-4DAA-80E5-0F1F3D3CCFC3}" type="slidenum">
              <a:rPr lang="en-US" smtClean="0"/>
              <a:t>‹#›</a:t>
            </a:fld>
            <a:endParaRPr lang="en-US"/>
          </a:p>
        </p:txBody>
      </p:sp>
    </p:spTree>
    <p:extLst>
      <p:ext uri="{BB962C8B-B14F-4D97-AF65-F5344CB8AC3E}">
        <p14:creationId xmlns:p14="http://schemas.microsoft.com/office/powerpoint/2010/main" val="767251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80000"/>
        </a:lnSpc>
        <a:spcBef>
          <a:spcPct val="0"/>
        </a:spcBef>
        <a:buNone/>
        <a:defRPr sz="60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7714" t="19666" r="25470" b="41989"/>
          <a:stretch/>
        </p:blipFill>
        <p:spPr>
          <a:xfrm>
            <a:off x="-101600" y="0"/>
            <a:ext cx="12700000" cy="6908800"/>
          </a:xfrm>
          <a:prstGeom prst="rect">
            <a:avLst/>
          </a:prstGeom>
        </p:spPr>
      </p:pic>
      <p:pic>
        <p:nvPicPr>
          <p:cNvPr id="5" name="Picture 4"/>
          <p:cNvPicPr>
            <a:picLocks noChangeAspect="1"/>
          </p:cNvPicPr>
          <p:nvPr/>
        </p:nvPicPr>
        <p:blipFill>
          <a:blip r:embed="rId4"/>
          <a:stretch>
            <a:fillRect/>
          </a:stretch>
        </p:blipFill>
        <p:spPr>
          <a:xfrm>
            <a:off x="0" y="-556589"/>
            <a:ext cx="12722087" cy="8180148"/>
          </a:xfrm>
          <a:prstGeom prst="rect">
            <a:avLst/>
          </a:prstGeom>
        </p:spPr>
      </p:pic>
      <p:sp>
        <p:nvSpPr>
          <p:cNvPr id="2" name="Title 1"/>
          <p:cNvSpPr>
            <a:spLocks noGrp="1"/>
          </p:cNvSpPr>
          <p:nvPr>
            <p:ph type="title"/>
          </p:nvPr>
        </p:nvSpPr>
        <p:spPr>
          <a:xfrm rot="60000">
            <a:off x="3705939" y="2969504"/>
            <a:ext cx="5318140" cy="1325563"/>
          </a:xfrm>
        </p:spPr>
        <p:txBody>
          <a:bodyPr>
            <a:noAutofit/>
          </a:bodyPr>
          <a:lstStyle/>
          <a:p>
            <a:pPr algn="ctr">
              <a:lnSpc>
                <a:spcPct val="80000"/>
              </a:lnSpc>
            </a:pPr>
            <a:r>
              <a:rPr lang="en-US" b="1" dirty="0">
                <a:solidFill>
                  <a:schemeClr val="bg1"/>
                </a:solidFill>
                <a:effectLst>
                  <a:glow rad="190500">
                    <a:srgbClr val="0B0100"/>
                  </a:glow>
                </a:effectLst>
              </a:rPr>
              <a:t>Snapshots </a:t>
            </a:r>
            <a:br>
              <a:rPr lang="en-US" b="1" dirty="0">
                <a:solidFill>
                  <a:schemeClr val="bg1"/>
                </a:solidFill>
                <a:effectLst>
                  <a:glow rad="190500">
                    <a:srgbClr val="0B0100"/>
                  </a:glow>
                </a:effectLst>
              </a:rPr>
            </a:br>
            <a:r>
              <a:rPr lang="en-US" dirty="0">
                <a:effectLst>
                  <a:glow rad="190500">
                    <a:srgbClr val="0B0100"/>
                  </a:glow>
                </a:effectLst>
              </a:rPr>
              <a:t>from</a:t>
            </a:r>
            <a:r>
              <a:rPr lang="en-US" b="1" dirty="0">
                <a:solidFill>
                  <a:schemeClr val="bg1"/>
                </a:solidFill>
                <a:effectLst>
                  <a:glow rad="190500">
                    <a:srgbClr val="0B0100"/>
                  </a:glow>
                </a:effectLst>
              </a:rPr>
              <a:t> a </a:t>
            </a:r>
            <a:br>
              <a:rPr lang="en-US" b="1" dirty="0">
                <a:solidFill>
                  <a:schemeClr val="bg1"/>
                </a:solidFill>
                <a:effectLst>
                  <a:glow rad="190500">
                    <a:srgbClr val="0B0100"/>
                  </a:glow>
                </a:effectLst>
              </a:rPr>
            </a:br>
            <a:r>
              <a:rPr lang="en-US" b="1" dirty="0">
                <a:solidFill>
                  <a:schemeClr val="bg1"/>
                </a:solidFill>
                <a:effectLst>
                  <a:glow rad="190500">
                    <a:srgbClr val="0B0100"/>
                  </a:glow>
                </a:effectLst>
              </a:rPr>
              <a:t>Spiritual Journey</a:t>
            </a:r>
            <a:endParaRPr lang="en-US" dirty="0">
              <a:effectLst>
                <a:glow rad="190500">
                  <a:srgbClr val="0B0100"/>
                </a:glow>
              </a:effectLst>
            </a:endParaRPr>
          </a:p>
        </p:txBody>
      </p:sp>
    </p:spTree>
    <p:extLst>
      <p:ext uri="{BB962C8B-B14F-4D97-AF65-F5344CB8AC3E}">
        <p14:creationId xmlns:p14="http://schemas.microsoft.com/office/powerpoint/2010/main" val="2780830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Ready ... but fear strikes again!</a:t>
            </a:r>
          </a:p>
        </p:txBody>
      </p:sp>
      <p:sp>
        <p:nvSpPr>
          <p:cNvPr id="3" name="Content Placeholder 2"/>
          <p:cNvSpPr>
            <a:spLocks noGrp="1"/>
          </p:cNvSpPr>
          <p:nvPr>
            <p:ph idx="1"/>
          </p:nvPr>
        </p:nvSpPr>
        <p:spPr/>
        <p:txBody>
          <a:bodyPr>
            <a:normAutofit/>
          </a:bodyPr>
          <a:lstStyle/>
          <a:p>
            <a:pPr algn="ctr"/>
            <a:r>
              <a:rPr lang="en-US" sz="5400" dirty="0"/>
              <a:t>For two more intimidating reasons ...</a:t>
            </a:r>
          </a:p>
        </p:txBody>
      </p:sp>
    </p:spTree>
    <p:extLst>
      <p:ext uri="{BB962C8B-B14F-4D97-AF65-F5344CB8AC3E}">
        <p14:creationId xmlns:p14="http://schemas.microsoft.com/office/powerpoint/2010/main" val="565184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3040"/>
          <a:stretch/>
        </p:blipFill>
        <p:spPr>
          <a:xfrm>
            <a:off x="7011101" y="1267137"/>
            <a:ext cx="5214030" cy="5590863"/>
          </a:xfrm>
          <a:prstGeom prst="rect">
            <a:avLst/>
          </a:prstGeom>
        </p:spPr>
      </p:pic>
      <p:sp>
        <p:nvSpPr>
          <p:cNvPr id="5" name="Rectangular Callout 4"/>
          <p:cNvSpPr/>
          <p:nvPr/>
        </p:nvSpPr>
        <p:spPr>
          <a:xfrm>
            <a:off x="258417" y="3120887"/>
            <a:ext cx="5903844" cy="1649896"/>
          </a:xfrm>
          <a:prstGeom prst="wedgeRectCallout">
            <a:avLst>
              <a:gd name="adj1" fmla="val 107638"/>
              <a:gd name="adj2" fmla="val 39832"/>
            </a:avLst>
          </a:prstGeom>
          <a:solidFill>
            <a:srgbClr val="7030A0"/>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2-Fear of REJECTION!</a:t>
            </a:r>
          </a:p>
        </p:txBody>
      </p:sp>
      <p:sp>
        <p:nvSpPr>
          <p:cNvPr id="3" name="Content Placeholder 2"/>
          <p:cNvSpPr>
            <a:spLocks noGrp="1"/>
          </p:cNvSpPr>
          <p:nvPr>
            <p:ph idx="1"/>
          </p:nvPr>
        </p:nvSpPr>
        <p:spPr>
          <a:xfrm>
            <a:off x="449706" y="1795645"/>
            <a:ext cx="6149878" cy="4351338"/>
          </a:xfrm>
        </p:spPr>
        <p:txBody>
          <a:bodyPr/>
          <a:lstStyle/>
          <a:p>
            <a:r>
              <a:rPr lang="en-US" baseline="30000" dirty="0"/>
              <a:t>12</a:t>
            </a:r>
            <a:r>
              <a:rPr lang="en-US" dirty="0"/>
              <a:t> But Moses spoke to the LORD, </a:t>
            </a:r>
            <a:endParaRPr lang="en-US" sz="1400" dirty="0"/>
          </a:p>
          <a:p>
            <a:endParaRPr lang="en-US" sz="1400" dirty="0"/>
          </a:p>
          <a:p>
            <a:r>
              <a:rPr lang="en-US" dirty="0"/>
              <a:t>"The Israelites have not listened to me ... </a:t>
            </a:r>
            <a:br>
              <a:rPr lang="en-US" sz="1400" dirty="0"/>
            </a:br>
            <a:br>
              <a:rPr lang="en-US" sz="1400" dirty="0"/>
            </a:br>
            <a:br>
              <a:rPr lang="en-US" sz="1400" dirty="0"/>
            </a:br>
            <a:endParaRPr lang="en-US" dirty="0"/>
          </a:p>
          <a:p>
            <a:endParaRPr lang="en-US" dirty="0"/>
          </a:p>
        </p:txBody>
      </p:sp>
      <p:pic>
        <p:nvPicPr>
          <p:cNvPr id="6" name="Picture 5"/>
          <p:cNvPicPr>
            <a:picLocks noChangeAspect="1"/>
          </p:cNvPicPr>
          <p:nvPr/>
        </p:nvPicPr>
        <p:blipFill rotWithShape="1">
          <a:blip r:embed="rId3"/>
          <a:srcRect r="20410" b="50914"/>
          <a:stretch/>
        </p:blipFill>
        <p:spPr>
          <a:xfrm>
            <a:off x="7465671" y="2846016"/>
            <a:ext cx="4716497" cy="4026732"/>
          </a:xfrm>
          <a:prstGeom prst="rect">
            <a:avLst/>
          </a:prstGeom>
        </p:spPr>
      </p:pic>
    </p:spTree>
    <p:extLst>
      <p:ext uri="{BB962C8B-B14F-4D97-AF65-F5344CB8AC3E}">
        <p14:creationId xmlns:p14="http://schemas.microsoft.com/office/powerpoint/2010/main" val="2643565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802978" y="941873"/>
            <a:ext cx="7389022" cy="5916127"/>
          </a:xfrm>
          <a:prstGeom prst="rect">
            <a:avLst/>
          </a:prstGeom>
        </p:spPr>
      </p:pic>
      <p:sp>
        <p:nvSpPr>
          <p:cNvPr id="5" name="Rectangular Callout 4"/>
          <p:cNvSpPr/>
          <p:nvPr/>
        </p:nvSpPr>
        <p:spPr>
          <a:xfrm>
            <a:off x="258417" y="3120886"/>
            <a:ext cx="5903844" cy="2067339"/>
          </a:xfrm>
          <a:prstGeom prst="wedgeRectCallout">
            <a:avLst>
              <a:gd name="adj1" fmla="val 107820"/>
              <a:gd name="adj2" fmla="val 24330"/>
            </a:avLst>
          </a:prstGeom>
          <a:solidFill>
            <a:srgbClr val="7030A0"/>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3-Fear of SPEAKING!</a:t>
            </a:r>
          </a:p>
        </p:txBody>
      </p:sp>
      <p:sp>
        <p:nvSpPr>
          <p:cNvPr id="3" name="Content Placeholder 2"/>
          <p:cNvSpPr>
            <a:spLocks noGrp="1"/>
          </p:cNvSpPr>
          <p:nvPr>
            <p:ph idx="1"/>
          </p:nvPr>
        </p:nvSpPr>
        <p:spPr>
          <a:xfrm>
            <a:off x="449706" y="1795645"/>
            <a:ext cx="6149878" cy="4351338"/>
          </a:xfrm>
        </p:spPr>
        <p:txBody>
          <a:bodyPr/>
          <a:lstStyle/>
          <a:p>
            <a:r>
              <a:rPr lang="en-US" baseline="30000" dirty="0"/>
              <a:t>12</a:t>
            </a:r>
            <a:r>
              <a:rPr lang="en-US" dirty="0"/>
              <a:t> But Moses spoke to the LORD, </a:t>
            </a:r>
            <a:endParaRPr lang="en-US" sz="1400" dirty="0"/>
          </a:p>
          <a:p>
            <a:endParaRPr lang="en-US" sz="1400" dirty="0"/>
          </a:p>
          <a:p>
            <a:r>
              <a:rPr lang="en-US" dirty="0"/>
              <a:t>“... how then shall Pharaoh listen to me, poor speaker that I am?”</a:t>
            </a:r>
            <a:br>
              <a:rPr lang="en-US" sz="1400" dirty="0"/>
            </a:br>
            <a:br>
              <a:rPr lang="en-US" sz="1400" dirty="0"/>
            </a:br>
            <a:br>
              <a:rPr lang="en-US" sz="1400" dirty="0"/>
            </a:br>
            <a:endParaRPr lang="en-US" dirty="0"/>
          </a:p>
        </p:txBody>
      </p:sp>
      <p:pic>
        <p:nvPicPr>
          <p:cNvPr id="7" name="Picture 6"/>
          <p:cNvPicPr>
            <a:picLocks noChangeAspect="1"/>
          </p:cNvPicPr>
          <p:nvPr/>
        </p:nvPicPr>
        <p:blipFill rotWithShape="1">
          <a:blip r:embed="rId3"/>
          <a:srcRect r="20410" b="50914"/>
          <a:stretch/>
        </p:blipFill>
        <p:spPr>
          <a:xfrm>
            <a:off x="7465671" y="2846016"/>
            <a:ext cx="4716497" cy="4026732"/>
          </a:xfrm>
          <a:prstGeom prst="rect">
            <a:avLst/>
          </a:prstGeom>
        </p:spPr>
      </p:pic>
    </p:spTree>
    <p:extLst>
      <p:ext uri="{BB962C8B-B14F-4D97-AF65-F5344CB8AC3E}">
        <p14:creationId xmlns:p14="http://schemas.microsoft.com/office/powerpoint/2010/main" val="3345141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Divine Response</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63952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800" dirty="0"/>
              <a:t>“I Want You to BE LOYAL”</a:t>
            </a:r>
          </a:p>
        </p:txBody>
      </p:sp>
      <p:sp>
        <p:nvSpPr>
          <p:cNvPr id="3" name="Content Placeholder 2"/>
          <p:cNvSpPr>
            <a:spLocks noGrp="1"/>
          </p:cNvSpPr>
          <p:nvPr>
            <p:ph idx="1"/>
          </p:nvPr>
        </p:nvSpPr>
        <p:spPr>
          <a:xfrm>
            <a:off x="449705" y="2245489"/>
            <a:ext cx="5846923" cy="3901493"/>
          </a:xfrm>
        </p:spPr>
        <p:txBody>
          <a:bodyPr/>
          <a:lstStyle/>
          <a:p>
            <a:r>
              <a:rPr lang="en-US" b="0" dirty="0"/>
              <a:t>Thus the LORD spoke to Moses and Aaron, and </a:t>
            </a:r>
            <a:r>
              <a:rPr lang="en-US" dirty="0">
                <a:solidFill>
                  <a:srgbClr val="FFFF00"/>
                </a:solidFill>
              </a:rPr>
              <a:t>gave them orders </a:t>
            </a:r>
            <a:r>
              <a:rPr lang="en-US" b="0" dirty="0"/>
              <a:t>regarding the Israelites and Pharaoh king of Egypt, </a:t>
            </a:r>
            <a:r>
              <a:rPr lang="en-US" dirty="0"/>
              <a:t>charging them </a:t>
            </a:r>
            <a:r>
              <a:rPr lang="en-US" b="0" dirty="0"/>
              <a:t>to free the Israelites from the land of Egypt. (Exodus 6:13)</a:t>
            </a:r>
            <a:endParaRPr lang="en-US" dirty="0"/>
          </a:p>
        </p:txBody>
      </p:sp>
      <p:sp>
        <p:nvSpPr>
          <p:cNvPr id="4" name="TextBox 3"/>
          <p:cNvSpPr txBox="1"/>
          <p:nvPr/>
        </p:nvSpPr>
        <p:spPr>
          <a:xfrm>
            <a:off x="266218" y="1388962"/>
            <a:ext cx="6195542" cy="707886"/>
          </a:xfrm>
          <a:prstGeom prst="rect">
            <a:avLst/>
          </a:prstGeom>
          <a:noFill/>
        </p:spPr>
        <p:txBody>
          <a:bodyPr wrap="square" rtlCol="0">
            <a:spAutoFit/>
          </a:bodyPr>
          <a:lstStyle/>
          <a:p>
            <a:r>
              <a:rPr lang="en-US" sz="4000" b="1" dirty="0">
                <a:solidFill>
                  <a:srgbClr val="FFFF00"/>
                </a:solidFill>
              </a:rPr>
              <a:t> That’s Why I </a:t>
            </a:r>
            <a:r>
              <a:rPr lang="en-US" sz="4000" b="1" u="sng" dirty="0">
                <a:solidFill>
                  <a:srgbClr val="FFFF00"/>
                </a:solidFill>
              </a:rPr>
              <a:t>ORDERED</a:t>
            </a:r>
            <a:r>
              <a:rPr lang="en-US" sz="4000" b="1" dirty="0">
                <a:solidFill>
                  <a:srgbClr val="FFFF00"/>
                </a:solidFill>
              </a:rPr>
              <a:t> you</a:t>
            </a:r>
          </a:p>
        </p:txBody>
      </p:sp>
      <p:pic>
        <p:nvPicPr>
          <p:cNvPr id="5" name="Picture 4"/>
          <p:cNvPicPr>
            <a:picLocks noChangeAspect="1"/>
          </p:cNvPicPr>
          <p:nvPr/>
        </p:nvPicPr>
        <p:blipFill>
          <a:blip r:embed="rId2"/>
          <a:stretch>
            <a:fillRect/>
          </a:stretch>
        </p:blipFill>
        <p:spPr>
          <a:xfrm>
            <a:off x="6511981" y="1645544"/>
            <a:ext cx="5152763" cy="4934160"/>
          </a:xfrm>
          <a:prstGeom prst="rect">
            <a:avLst/>
          </a:prstGeom>
        </p:spPr>
      </p:pic>
    </p:spTree>
    <p:extLst>
      <p:ext uri="{BB962C8B-B14F-4D97-AF65-F5344CB8AC3E}">
        <p14:creationId xmlns:p14="http://schemas.microsoft.com/office/powerpoint/2010/main" val="3653863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520051" y="1637762"/>
            <a:ext cx="5155131" cy="4934197"/>
          </a:xfrm>
          <a:prstGeom prst="rect">
            <a:avLst/>
          </a:prstGeom>
        </p:spPr>
      </p:pic>
      <p:pic>
        <p:nvPicPr>
          <p:cNvPr id="9" name="Picture 8"/>
          <p:cNvPicPr>
            <a:picLocks noChangeAspect="1"/>
          </p:cNvPicPr>
          <p:nvPr/>
        </p:nvPicPr>
        <p:blipFill>
          <a:blip r:embed="rId3"/>
          <a:stretch>
            <a:fillRect/>
          </a:stretch>
        </p:blipFill>
        <p:spPr>
          <a:xfrm>
            <a:off x="6543060" y="2690447"/>
            <a:ext cx="5648940" cy="4167554"/>
          </a:xfrm>
          <a:prstGeom prst="rect">
            <a:avLst/>
          </a:prstGeom>
          <a:effectLst>
            <a:outerShdw blurRad="660400" dist="444500" dir="8100000" algn="ctr" rotWithShape="0">
              <a:schemeClr val="tx1">
                <a:alpha val="49000"/>
              </a:schemeClr>
            </a:outerShdw>
          </a:effectLst>
        </p:spPr>
      </p:pic>
      <p:sp>
        <p:nvSpPr>
          <p:cNvPr id="2" name="Title 1"/>
          <p:cNvSpPr>
            <a:spLocks noGrp="1"/>
          </p:cNvSpPr>
          <p:nvPr>
            <p:ph type="title"/>
          </p:nvPr>
        </p:nvSpPr>
        <p:spPr/>
        <p:txBody>
          <a:bodyPr>
            <a:normAutofit/>
          </a:bodyPr>
          <a:lstStyle/>
          <a:p>
            <a:r>
              <a:rPr lang="en-US" sz="5800" dirty="0"/>
              <a:t>“I Want You to BE LOYAL”</a:t>
            </a:r>
          </a:p>
        </p:txBody>
      </p:sp>
      <p:sp>
        <p:nvSpPr>
          <p:cNvPr id="3" name="Content Placeholder 2"/>
          <p:cNvSpPr>
            <a:spLocks noGrp="1"/>
          </p:cNvSpPr>
          <p:nvPr>
            <p:ph idx="1"/>
          </p:nvPr>
        </p:nvSpPr>
        <p:spPr>
          <a:xfrm>
            <a:off x="449705" y="2023111"/>
            <a:ext cx="6070365" cy="4123872"/>
          </a:xfrm>
        </p:spPr>
        <p:txBody>
          <a:bodyPr/>
          <a:lstStyle/>
          <a:p>
            <a:r>
              <a:rPr lang="en-US" b="0" dirty="0"/>
              <a:t>These [genealogies] are the heads of the ancestral houses of the Levites by their families.</a:t>
            </a:r>
          </a:p>
          <a:p>
            <a:r>
              <a:rPr lang="en-US" b="0" dirty="0"/>
              <a:t> </a:t>
            </a:r>
            <a:r>
              <a:rPr lang="en-US" b="0" baseline="30000" dirty="0"/>
              <a:t>26</a:t>
            </a:r>
            <a:r>
              <a:rPr lang="en-US" b="0" dirty="0"/>
              <a:t> It was </a:t>
            </a:r>
            <a:r>
              <a:rPr lang="en-US" dirty="0"/>
              <a:t>this same Aaron and Moses</a:t>
            </a:r>
            <a:r>
              <a:rPr lang="en-US" b="0" dirty="0"/>
              <a:t> to whom the LORD said, "Bring the Israelites out of the land of Egypt, company by company." (Exo 6:25-26)</a:t>
            </a:r>
            <a:endParaRPr lang="en-US" dirty="0"/>
          </a:p>
        </p:txBody>
      </p:sp>
      <p:sp>
        <p:nvSpPr>
          <p:cNvPr id="4" name="TextBox 3"/>
          <p:cNvSpPr txBox="1"/>
          <p:nvPr/>
        </p:nvSpPr>
        <p:spPr>
          <a:xfrm>
            <a:off x="266218" y="1388962"/>
            <a:ext cx="7000214" cy="707886"/>
          </a:xfrm>
          <a:prstGeom prst="rect">
            <a:avLst/>
          </a:prstGeom>
          <a:noFill/>
        </p:spPr>
        <p:txBody>
          <a:bodyPr wrap="square" rtlCol="0">
            <a:spAutoFit/>
          </a:bodyPr>
          <a:lstStyle/>
          <a:p>
            <a:r>
              <a:rPr lang="en-US" sz="4000" b="1" dirty="0">
                <a:solidFill>
                  <a:srgbClr val="FFFF00"/>
                </a:solidFill>
              </a:rPr>
              <a:t> That’s why I </a:t>
            </a:r>
            <a:r>
              <a:rPr lang="en-US" sz="4000" b="1" u="sng" dirty="0">
                <a:solidFill>
                  <a:srgbClr val="FFFF00"/>
                </a:solidFill>
              </a:rPr>
              <a:t>IDENTIFIED</a:t>
            </a:r>
            <a:r>
              <a:rPr lang="en-US" sz="4000" b="1" dirty="0">
                <a:solidFill>
                  <a:srgbClr val="FFFF00"/>
                </a:solidFill>
              </a:rPr>
              <a:t> </a:t>
            </a:r>
            <a:r>
              <a:rPr lang="en-US" sz="4000" b="1" dirty="0">
                <a:solidFill>
                  <a:srgbClr val="FF0000"/>
                </a:solidFill>
                <a:effectLst>
                  <a:glow rad="127000">
                    <a:srgbClr val="FFFF00"/>
                  </a:glow>
                </a:effectLst>
              </a:rPr>
              <a:t>YOU</a:t>
            </a:r>
            <a:r>
              <a:rPr lang="en-US" sz="4000" b="1" dirty="0">
                <a:solidFill>
                  <a:srgbClr val="FFFF00"/>
                </a:solidFill>
              </a:rPr>
              <a:t>!</a:t>
            </a:r>
            <a:endParaRPr lang="en-US" sz="4000" b="1" u="sng" dirty="0">
              <a:solidFill>
                <a:srgbClr val="FFFF00"/>
              </a:solidFill>
            </a:endParaRPr>
          </a:p>
        </p:txBody>
      </p:sp>
    </p:spTree>
    <p:extLst>
      <p:ext uri="{BB962C8B-B14F-4D97-AF65-F5344CB8AC3E}">
        <p14:creationId xmlns:p14="http://schemas.microsoft.com/office/powerpoint/2010/main" val="1027614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ular Callout 7"/>
          <p:cNvSpPr/>
          <p:nvPr/>
        </p:nvSpPr>
        <p:spPr>
          <a:xfrm>
            <a:off x="399093" y="4211134"/>
            <a:ext cx="5984121" cy="1996236"/>
          </a:xfrm>
          <a:prstGeom prst="wedgeRectCallout">
            <a:avLst>
              <a:gd name="adj1" fmla="val -53317"/>
              <a:gd name="adj2" fmla="val -248710"/>
            </a:avLst>
          </a:prstGeom>
          <a:solidFill>
            <a:srgbClr val="7030A0"/>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5800" dirty="0"/>
              <a:t>“I Want You to BE LOYAL”</a:t>
            </a:r>
          </a:p>
        </p:txBody>
      </p:sp>
      <p:sp>
        <p:nvSpPr>
          <p:cNvPr id="3" name="Content Placeholder 2"/>
          <p:cNvSpPr>
            <a:spLocks noGrp="1"/>
          </p:cNvSpPr>
          <p:nvPr>
            <p:ph idx="1"/>
          </p:nvPr>
        </p:nvSpPr>
        <p:spPr>
          <a:xfrm>
            <a:off x="449705" y="2240279"/>
            <a:ext cx="6182589" cy="3906703"/>
          </a:xfrm>
        </p:spPr>
        <p:txBody>
          <a:bodyPr/>
          <a:lstStyle/>
          <a:p>
            <a:r>
              <a:rPr lang="en-US" b="0" dirty="0"/>
              <a:t> </a:t>
            </a:r>
            <a:r>
              <a:rPr lang="en-US" baseline="30000" dirty="0"/>
              <a:t>28</a:t>
            </a:r>
            <a:r>
              <a:rPr lang="en-US" dirty="0"/>
              <a:t> On the day when the LORD spoke to Moses in the land of Egypt, </a:t>
            </a:r>
            <a:r>
              <a:rPr lang="en-US" baseline="30000" dirty="0"/>
              <a:t>29</a:t>
            </a:r>
            <a:r>
              <a:rPr lang="en-US" dirty="0"/>
              <a:t> he said to him, </a:t>
            </a:r>
            <a:endParaRPr lang="en-US" sz="1000" dirty="0"/>
          </a:p>
          <a:p>
            <a:endParaRPr lang="en-US" sz="1000" dirty="0"/>
          </a:p>
          <a:p>
            <a:r>
              <a:rPr lang="en-US" dirty="0"/>
              <a:t>"I am the LORD; </a:t>
            </a:r>
            <a:r>
              <a:rPr lang="en-US" dirty="0">
                <a:solidFill>
                  <a:srgbClr val="FFFF00"/>
                </a:solidFill>
              </a:rPr>
              <a:t>tell </a:t>
            </a:r>
            <a:r>
              <a:rPr lang="en-US" dirty="0"/>
              <a:t>Pharaoh king of Egypt all that I am speaking to you.“  (6:28-29)</a:t>
            </a:r>
          </a:p>
        </p:txBody>
      </p:sp>
      <p:sp>
        <p:nvSpPr>
          <p:cNvPr id="4" name="TextBox 3"/>
          <p:cNvSpPr txBox="1"/>
          <p:nvPr/>
        </p:nvSpPr>
        <p:spPr>
          <a:xfrm>
            <a:off x="266218" y="1388962"/>
            <a:ext cx="7426934" cy="707886"/>
          </a:xfrm>
          <a:prstGeom prst="rect">
            <a:avLst/>
          </a:prstGeom>
          <a:noFill/>
        </p:spPr>
        <p:txBody>
          <a:bodyPr wrap="square" rtlCol="0">
            <a:spAutoFit/>
          </a:bodyPr>
          <a:lstStyle/>
          <a:p>
            <a:r>
              <a:rPr lang="en-US" sz="4000" b="1" dirty="0">
                <a:solidFill>
                  <a:srgbClr val="FFFF00"/>
                </a:solidFill>
              </a:rPr>
              <a:t> That’s why I </a:t>
            </a:r>
            <a:r>
              <a:rPr lang="en-US" sz="4000" b="1" u="sng" dirty="0">
                <a:solidFill>
                  <a:srgbClr val="FFFF00"/>
                </a:solidFill>
              </a:rPr>
              <a:t>COMMISSIONED</a:t>
            </a:r>
            <a:r>
              <a:rPr lang="en-US" sz="4000" b="1" dirty="0">
                <a:solidFill>
                  <a:srgbClr val="FFFF00"/>
                </a:solidFill>
              </a:rPr>
              <a:t> you</a:t>
            </a:r>
            <a:endParaRPr lang="en-US" sz="4000" b="1" u="sng" dirty="0">
              <a:solidFill>
                <a:srgbClr val="FFFF00"/>
              </a:solidFill>
            </a:endParaRPr>
          </a:p>
        </p:txBody>
      </p:sp>
      <p:pic>
        <p:nvPicPr>
          <p:cNvPr id="5" name="Picture 4"/>
          <p:cNvPicPr>
            <a:picLocks noChangeAspect="1"/>
          </p:cNvPicPr>
          <p:nvPr/>
        </p:nvPicPr>
        <p:blipFill>
          <a:blip r:embed="rId2"/>
          <a:stretch>
            <a:fillRect/>
          </a:stretch>
        </p:blipFill>
        <p:spPr>
          <a:xfrm>
            <a:off x="6520051" y="1637762"/>
            <a:ext cx="5155131" cy="4934197"/>
          </a:xfrm>
          <a:prstGeom prst="rect">
            <a:avLst/>
          </a:prstGeom>
        </p:spPr>
      </p:pic>
      <p:pic>
        <p:nvPicPr>
          <p:cNvPr id="6" name="Picture 5"/>
          <p:cNvPicPr>
            <a:picLocks noChangeAspect="1"/>
          </p:cNvPicPr>
          <p:nvPr/>
        </p:nvPicPr>
        <p:blipFill>
          <a:blip r:embed="rId3"/>
          <a:stretch>
            <a:fillRect/>
          </a:stretch>
        </p:blipFill>
        <p:spPr>
          <a:xfrm>
            <a:off x="6511981" y="1645544"/>
            <a:ext cx="5152763" cy="4934160"/>
          </a:xfrm>
          <a:prstGeom prst="rect">
            <a:avLst/>
          </a:prstGeom>
        </p:spPr>
      </p:pic>
      <p:sp>
        <p:nvSpPr>
          <p:cNvPr id="7" name="TextBox 6"/>
          <p:cNvSpPr txBox="1"/>
          <p:nvPr/>
        </p:nvSpPr>
        <p:spPr>
          <a:xfrm>
            <a:off x="7209692" y="4853355"/>
            <a:ext cx="4343400" cy="1323439"/>
          </a:xfrm>
          <a:prstGeom prst="rect">
            <a:avLst/>
          </a:prstGeom>
          <a:noFill/>
        </p:spPr>
        <p:txBody>
          <a:bodyPr wrap="square" rtlCol="0">
            <a:spAutoFit/>
          </a:bodyPr>
          <a:lstStyle/>
          <a:p>
            <a:r>
              <a:rPr lang="en-US" sz="8000" b="1" dirty="0">
                <a:solidFill>
                  <a:srgbClr val="FFFF00"/>
                </a:solidFill>
                <a:effectLst>
                  <a:outerShdw blurRad="38100" dist="38100" dir="2700000" algn="tl">
                    <a:srgbClr val="000000">
                      <a:alpha val="43137"/>
                    </a:srgbClr>
                  </a:outerShdw>
                </a:effectLst>
              </a:rPr>
              <a:t>GO - TELL</a:t>
            </a:r>
          </a:p>
        </p:txBody>
      </p:sp>
    </p:spTree>
    <p:extLst>
      <p:ext uri="{BB962C8B-B14F-4D97-AF65-F5344CB8AC3E}">
        <p14:creationId xmlns:p14="http://schemas.microsoft.com/office/powerpoint/2010/main" val="2001615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520051" y="1637762"/>
            <a:ext cx="5155131" cy="4934197"/>
          </a:xfrm>
          <a:prstGeom prst="rect">
            <a:avLst/>
          </a:prstGeom>
        </p:spPr>
      </p:pic>
      <p:sp>
        <p:nvSpPr>
          <p:cNvPr id="2" name="Title 1"/>
          <p:cNvSpPr>
            <a:spLocks noGrp="1"/>
          </p:cNvSpPr>
          <p:nvPr>
            <p:ph type="title"/>
          </p:nvPr>
        </p:nvSpPr>
        <p:spPr/>
        <p:txBody>
          <a:bodyPr>
            <a:normAutofit/>
          </a:bodyPr>
          <a:lstStyle/>
          <a:p>
            <a:r>
              <a:rPr lang="en-US" sz="5800" dirty="0"/>
              <a:t>“I Want You to BE LOYAL”</a:t>
            </a:r>
          </a:p>
        </p:txBody>
      </p:sp>
      <p:sp>
        <p:nvSpPr>
          <p:cNvPr id="5" name="TextBox 4"/>
          <p:cNvSpPr txBox="1"/>
          <p:nvPr/>
        </p:nvSpPr>
        <p:spPr>
          <a:xfrm>
            <a:off x="912841" y="5736866"/>
            <a:ext cx="5212466" cy="769441"/>
          </a:xfrm>
          <a:prstGeom prst="rect">
            <a:avLst/>
          </a:prstGeom>
          <a:noFill/>
        </p:spPr>
        <p:txBody>
          <a:bodyPr wrap="square" rtlCol="0">
            <a:spAutoFit/>
          </a:bodyPr>
          <a:lstStyle/>
          <a:p>
            <a:r>
              <a:rPr lang="en-US" sz="4400" b="1" dirty="0">
                <a:solidFill>
                  <a:srgbClr val="FFFF00"/>
                </a:solidFill>
              </a:rPr>
              <a:t>Self-Incrimination </a:t>
            </a:r>
          </a:p>
        </p:txBody>
      </p:sp>
      <p:sp>
        <p:nvSpPr>
          <p:cNvPr id="6" name="TextBox 5"/>
          <p:cNvSpPr txBox="1"/>
          <p:nvPr/>
        </p:nvSpPr>
        <p:spPr>
          <a:xfrm>
            <a:off x="266218" y="1388962"/>
            <a:ext cx="5822066" cy="707886"/>
          </a:xfrm>
          <a:prstGeom prst="rect">
            <a:avLst/>
          </a:prstGeom>
          <a:noFill/>
        </p:spPr>
        <p:txBody>
          <a:bodyPr wrap="square" rtlCol="0">
            <a:spAutoFit/>
          </a:bodyPr>
          <a:lstStyle/>
          <a:p>
            <a:r>
              <a:rPr lang="en-US" sz="4000" b="1" dirty="0">
                <a:solidFill>
                  <a:srgbClr val="FFFF00"/>
                </a:solidFill>
              </a:rPr>
              <a:t> That’s why I </a:t>
            </a:r>
            <a:r>
              <a:rPr lang="en-US" sz="4000" b="1" u="sng" dirty="0">
                <a:solidFill>
                  <a:srgbClr val="FFFF00"/>
                </a:solidFill>
              </a:rPr>
              <a:t>HEARD</a:t>
            </a:r>
            <a:r>
              <a:rPr lang="en-US" sz="4000" b="1" dirty="0">
                <a:solidFill>
                  <a:srgbClr val="FFFF00"/>
                </a:solidFill>
              </a:rPr>
              <a:t> you</a:t>
            </a:r>
            <a:endParaRPr lang="en-US" sz="4000" b="1" u="sng" dirty="0">
              <a:solidFill>
                <a:srgbClr val="FFFF00"/>
              </a:solidFill>
            </a:endParaRPr>
          </a:p>
        </p:txBody>
      </p:sp>
      <p:pic>
        <p:nvPicPr>
          <p:cNvPr id="7" name="Picture 6"/>
          <p:cNvPicPr>
            <a:picLocks noChangeAspect="1"/>
          </p:cNvPicPr>
          <p:nvPr/>
        </p:nvPicPr>
        <p:blipFill rotWithShape="1">
          <a:blip r:embed="rId3"/>
          <a:srcRect r="20410" b="50914"/>
          <a:stretch/>
        </p:blipFill>
        <p:spPr>
          <a:xfrm>
            <a:off x="7465671" y="2846016"/>
            <a:ext cx="4716497" cy="4026732"/>
          </a:xfrm>
          <a:prstGeom prst="rect">
            <a:avLst/>
          </a:prstGeom>
        </p:spPr>
      </p:pic>
      <p:sp>
        <p:nvSpPr>
          <p:cNvPr id="9" name="Rectangular Callout 8"/>
          <p:cNvSpPr/>
          <p:nvPr/>
        </p:nvSpPr>
        <p:spPr>
          <a:xfrm>
            <a:off x="451851" y="3736349"/>
            <a:ext cx="5903844" cy="1908314"/>
          </a:xfrm>
          <a:prstGeom prst="wedgeRectCallout">
            <a:avLst>
              <a:gd name="adj1" fmla="val 109607"/>
              <a:gd name="adj2" fmla="val 1364"/>
            </a:avLst>
          </a:prstGeom>
          <a:solidFill>
            <a:srgbClr val="7030A0"/>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9705" y="2274569"/>
            <a:ext cx="6020543" cy="3872413"/>
          </a:xfrm>
        </p:spPr>
        <p:txBody>
          <a:bodyPr/>
          <a:lstStyle/>
          <a:p>
            <a:r>
              <a:rPr lang="en-US" dirty="0"/>
              <a:t> </a:t>
            </a:r>
            <a:r>
              <a:rPr lang="en-US" baseline="30000" dirty="0"/>
              <a:t>30</a:t>
            </a:r>
            <a:r>
              <a:rPr lang="en-US" dirty="0"/>
              <a:t> But Moses said in the LORD's presence, </a:t>
            </a:r>
            <a:endParaRPr lang="en-US" sz="1400" dirty="0"/>
          </a:p>
          <a:p>
            <a:endParaRPr lang="en-US" sz="1400" dirty="0"/>
          </a:p>
          <a:p>
            <a:r>
              <a:rPr lang="en-US" dirty="0"/>
              <a:t>"Since I am a poor speaker, why would Pharaoh listen to me?"</a:t>
            </a:r>
          </a:p>
        </p:txBody>
      </p:sp>
    </p:spTree>
    <p:extLst>
      <p:ext uri="{BB962C8B-B14F-4D97-AF65-F5344CB8AC3E}">
        <p14:creationId xmlns:p14="http://schemas.microsoft.com/office/powerpoint/2010/main" val="2373754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520051" y="1637762"/>
            <a:ext cx="5155131" cy="4934197"/>
          </a:xfrm>
          <a:prstGeom prst="rect">
            <a:avLst/>
          </a:prstGeom>
        </p:spPr>
      </p:pic>
      <p:pic>
        <p:nvPicPr>
          <p:cNvPr id="13" name="Picture 12"/>
          <p:cNvPicPr>
            <a:picLocks noChangeAspect="1"/>
          </p:cNvPicPr>
          <p:nvPr/>
        </p:nvPicPr>
        <p:blipFill>
          <a:blip r:embed="rId4"/>
          <a:stretch>
            <a:fillRect/>
          </a:stretch>
        </p:blipFill>
        <p:spPr>
          <a:xfrm rot="19795511">
            <a:off x="4798922" y="585613"/>
            <a:ext cx="9188248" cy="6803756"/>
          </a:xfrm>
          <a:prstGeom prst="rect">
            <a:avLst/>
          </a:prstGeom>
        </p:spPr>
      </p:pic>
      <p:sp>
        <p:nvSpPr>
          <p:cNvPr id="7" name="Rectangular Callout 6"/>
          <p:cNvSpPr/>
          <p:nvPr/>
        </p:nvSpPr>
        <p:spPr>
          <a:xfrm>
            <a:off x="346340" y="3270739"/>
            <a:ext cx="5903844" cy="1494692"/>
          </a:xfrm>
          <a:prstGeom prst="wedgeRectCallout">
            <a:avLst>
              <a:gd name="adj1" fmla="val -55104"/>
              <a:gd name="adj2" fmla="val -268545"/>
            </a:avLst>
          </a:prstGeom>
          <a:solidFill>
            <a:srgbClr val="7030A0"/>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5800" dirty="0"/>
              <a:t>“I Want You to BE LOYAL”</a:t>
            </a:r>
          </a:p>
        </p:txBody>
      </p:sp>
      <p:sp>
        <p:nvSpPr>
          <p:cNvPr id="3" name="Content Placeholder 2"/>
          <p:cNvSpPr>
            <a:spLocks noGrp="1"/>
          </p:cNvSpPr>
          <p:nvPr>
            <p:ph idx="1"/>
          </p:nvPr>
        </p:nvSpPr>
        <p:spPr>
          <a:xfrm>
            <a:off x="449705" y="2308859"/>
            <a:ext cx="6302787" cy="3838123"/>
          </a:xfrm>
        </p:spPr>
        <p:txBody>
          <a:bodyPr/>
          <a:lstStyle/>
          <a:p>
            <a:r>
              <a:rPr lang="en-US" baseline="30000" dirty="0"/>
              <a:t>Exo 7:1 </a:t>
            </a:r>
            <a:r>
              <a:rPr lang="en-US" dirty="0"/>
              <a:t>The LORD said to Moses, </a:t>
            </a:r>
            <a:br>
              <a:rPr lang="en-US" dirty="0"/>
            </a:br>
            <a:br>
              <a:rPr lang="en-US" dirty="0"/>
            </a:br>
            <a:r>
              <a:rPr lang="en-US" dirty="0"/>
              <a:t>"See, </a:t>
            </a:r>
            <a:r>
              <a:rPr lang="en-US" dirty="0">
                <a:solidFill>
                  <a:srgbClr val="FFFF00"/>
                </a:solidFill>
              </a:rPr>
              <a:t>I have made you like God</a:t>
            </a:r>
            <a:r>
              <a:rPr lang="en-US" dirty="0"/>
              <a:t> to Pharaoh, ...”</a:t>
            </a:r>
            <a:br>
              <a:rPr lang="en-US" dirty="0"/>
            </a:br>
            <a:endParaRPr lang="en-US" dirty="0"/>
          </a:p>
        </p:txBody>
      </p:sp>
      <p:sp>
        <p:nvSpPr>
          <p:cNvPr id="4" name="TextBox 3"/>
          <p:cNvSpPr txBox="1"/>
          <p:nvPr/>
        </p:nvSpPr>
        <p:spPr>
          <a:xfrm>
            <a:off x="930426" y="5702090"/>
            <a:ext cx="5212466" cy="769441"/>
          </a:xfrm>
          <a:prstGeom prst="rect">
            <a:avLst/>
          </a:prstGeom>
          <a:noFill/>
        </p:spPr>
        <p:txBody>
          <a:bodyPr wrap="square" rtlCol="0">
            <a:spAutoFit/>
          </a:bodyPr>
          <a:lstStyle/>
          <a:p>
            <a:r>
              <a:rPr lang="en-US" sz="4400" b="1" dirty="0">
                <a:solidFill>
                  <a:srgbClr val="FFFF00"/>
                </a:solidFill>
              </a:rPr>
              <a:t>You’re adequate!</a:t>
            </a:r>
          </a:p>
        </p:txBody>
      </p:sp>
      <p:sp>
        <p:nvSpPr>
          <p:cNvPr id="5" name="TextBox 4"/>
          <p:cNvSpPr txBox="1"/>
          <p:nvPr/>
        </p:nvSpPr>
        <p:spPr>
          <a:xfrm>
            <a:off x="266218" y="1388962"/>
            <a:ext cx="5822066" cy="707886"/>
          </a:xfrm>
          <a:prstGeom prst="rect">
            <a:avLst/>
          </a:prstGeom>
          <a:noFill/>
        </p:spPr>
        <p:txBody>
          <a:bodyPr wrap="square" rtlCol="0">
            <a:spAutoFit/>
          </a:bodyPr>
          <a:lstStyle/>
          <a:p>
            <a:r>
              <a:rPr lang="en-US" sz="4000" b="1" dirty="0">
                <a:solidFill>
                  <a:srgbClr val="FFFF00"/>
                </a:solidFill>
              </a:rPr>
              <a:t> That’s why I </a:t>
            </a:r>
            <a:r>
              <a:rPr lang="en-US" sz="4000" b="1" u="sng" dirty="0">
                <a:solidFill>
                  <a:srgbClr val="FFFF00"/>
                </a:solidFill>
              </a:rPr>
              <a:t>MADE</a:t>
            </a:r>
            <a:r>
              <a:rPr lang="en-US" sz="4000" b="1" dirty="0">
                <a:solidFill>
                  <a:srgbClr val="FFFF00"/>
                </a:solidFill>
              </a:rPr>
              <a:t> you</a:t>
            </a:r>
            <a:endParaRPr lang="en-US" sz="4000" b="1" u="sng" dirty="0">
              <a:solidFill>
                <a:srgbClr val="FFFF00"/>
              </a:solidFill>
            </a:endParaRPr>
          </a:p>
        </p:txBody>
      </p:sp>
    </p:spTree>
    <p:extLst>
      <p:ext uri="{BB962C8B-B14F-4D97-AF65-F5344CB8AC3E}">
        <p14:creationId xmlns:p14="http://schemas.microsoft.com/office/powerpoint/2010/main" val="2350612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520051" y="1637762"/>
            <a:ext cx="5155131" cy="4934197"/>
          </a:xfrm>
          <a:prstGeom prst="rect">
            <a:avLst/>
          </a:prstGeom>
        </p:spPr>
      </p:pic>
      <p:pic>
        <p:nvPicPr>
          <p:cNvPr id="9" name="Picture 8"/>
          <p:cNvPicPr>
            <a:picLocks noChangeAspect="1"/>
          </p:cNvPicPr>
          <p:nvPr/>
        </p:nvPicPr>
        <p:blipFill>
          <a:blip r:embed="rId4"/>
          <a:stretch>
            <a:fillRect/>
          </a:stretch>
        </p:blipFill>
        <p:spPr>
          <a:xfrm>
            <a:off x="7315201" y="1179496"/>
            <a:ext cx="3448946" cy="5678504"/>
          </a:xfrm>
          <a:prstGeom prst="rect">
            <a:avLst/>
          </a:prstGeom>
        </p:spPr>
      </p:pic>
      <p:sp>
        <p:nvSpPr>
          <p:cNvPr id="8" name="Rectangular Callout 7"/>
          <p:cNvSpPr/>
          <p:nvPr/>
        </p:nvSpPr>
        <p:spPr>
          <a:xfrm>
            <a:off x="410817" y="3411416"/>
            <a:ext cx="5903844" cy="2672860"/>
          </a:xfrm>
          <a:prstGeom prst="wedgeRectCallout">
            <a:avLst>
              <a:gd name="adj1" fmla="val -56295"/>
              <a:gd name="adj2" fmla="val -177982"/>
            </a:avLst>
          </a:prstGeom>
          <a:solidFill>
            <a:srgbClr val="7030A0"/>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5800" dirty="0"/>
              <a:t>“I Want You to BE LOYAL”</a:t>
            </a:r>
          </a:p>
        </p:txBody>
      </p:sp>
      <p:sp>
        <p:nvSpPr>
          <p:cNvPr id="3" name="Content Placeholder 2"/>
          <p:cNvSpPr>
            <a:spLocks noGrp="1"/>
          </p:cNvSpPr>
          <p:nvPr>
            <p:ph idx="1"/>
          </p:nvPr>
        </p:nvSpPr>
        <p:spPr>
          <a:xfrm>
            <a:off x="449705" y="2320289"/>
            <a:ext cx="6425880" cy="3826693"/>
          </a:xfrm>
        </p:spPr>
        <p:txBody>
          <a:bodyPr/>
          <a:lstStyle/>
          <a:p>
            <a:r>
              <a:rPr lang="en-US" baseline="30000" dirty="0"/>
              <a:t>Exo 7:1 </a:t>
            </a:r>
            <a:r>
              <a:rPr lang="en-US" dirty="0"/>
              <a:t>The LORD said to Moses, </a:t>
            </a:r>
            <a:endParaRPr lang="en-US" sz="3000" dirty="0"/>
          </a:p>
          <a:p>
            <a:endParaRPr lang="en-US" sz="3000" dirty="0"/>
          </a:p>
          <a:p>
            <a:r>
              <a:rPr lang="en-US" dirty="0"/>
              <a:t>"See, I have made you like </a:t>
            </a:r>
            <a:br>
              <a:rPr lang="en-US" dirty="0"/>
            </a:br>
            <a:r>
              <a:rPr lang="en-US" dirty="0"/>
              <a:t>God to Pharaoh, </a:t>
            </a:r>
            <a:r>
              <a:rPr lang="en-US" dirty="0">
                <a:solidFill>
                  <a:srgbClr val="FFFF00"/>
                </a:solidFill>
              </a:rPr>
              <a:t>and your brother Aaron shall be your prophet</a:t>
            </a:r>
            <a:r>
              <a:rPr lang="en-US" dirty="0"/>
              <a:t>.”</a:t>
            </a:r>
          </a:p>
          <a:p>
            <a:endParaRPr lang="en-US" b="0" dirty="0"/>
          </a:p>
        </p:txBody>
      </p:sp>
      <p:sp>
        <p:nvSpPr>
          <p:cNvPr id="4" name="TextBox 3"/>
          <p:cNvSpPr txBox="1"/>
          <p:nvPr/>
        </p:nvSpPr>
        <p:spPr>
          <a:xfrm>
            <a:off x="6994225" y="5438099"/>
            <a:ext cx="5443959" cy="769441"/>
          </a:xfrm>
          <a:prstGeom prst="rect">
            <a:avLst/>
          </a:prstGeom>
          <a:noFill/>
        </p:spPr>
        <p:txBody>
          <a:bodyPr wrap="square" rtlCol="0">
            <a:spAutoFit/>
          </a:bodyPr>
          <a:lstStyle/>
          <a:p>
            <a:r>
              <a:rPr lang="en-US" sz="4400" b="1" dirty="0">
                <a:solidFill>
                  <a:srgbClr val="FFFF00"/>
                </a:solidFill>
              </a:rPr>
              <a:t>You’re Equipped!</a:t>
            </a:r>
          </a:p>
        </p:txBody>
      </p:sp>
      <p:sp>
        <p:nvSpPr>
          <p:cNvPr id="5" name="TextBox 4"/>
          <p:cNvSpPr txBox="1"/>
          <p:nvPr/>
        </p:nvSpPr>
        <p:spPr>
          <a:xfrm>
            <a:off x="266218" y="1388962"/>
            <a:ext cx="6890486" cy="707886"/>
          </a:xfrm>
          <a:prstGeom prst="rect">
            <a:avLst/>
          </a:prstGeom>
          <a:noFill/>
        </p:spPr>
        <p:txBody>
          <a:bodyPr wrap="square" rtlCol="0">
            <a:spAutoFit/>
          </a:bodyPr>
          <a:lstStyle/>
          <a:p>
            <a:r>
              <a:rPr lang="en-US" sz="4000" b="1" dirty="0">
                <a:solidFill>
                  <a:srgbClr val="FFFF00"/>
                </a:solidFill>
              </a:rPr>
              <a:t> That’s why I </a:t>
            </a:r>
            <a:r>
              <a:rPr lang="en-US" sz="4000" b="1" u="sng" dirty="0">
                <a:solidFill>
                  <a:srgbClr val="FFFF00"/>
                </a:solidFill>
              </a:rPr>
              <a:t>EQUIPPED</a:t>
            </a:r>
            <a:r>
              <a:rPr lang="en-US" sz="4000" b="1" dirty="0">
                <a:solidFill>
                  <a:srgbClr val="FFFF00"/>
                </a:solidFill>
              </a:rPr>
              <a:t> you</a:t>
            </a:r>
            <a:endParaRPr lang="en-US" sz="4000" b="1" u="sng" dirty="0">
              <a:solidFill>
                <a:srgbClr val="FFFF00"/>
              </a:solidFill>
            </a:endParaRPr>
          </a:p>
        </p:txBody>
      </p:sp>
    </p:spTree>
    <p:extLst>
      <p:ext uri="{BB962C8B-B14F-4D97-AF65-F5344CB8AC3E}">
        <p14:creationId xmlns:p14="http://schemas.microsoft.com/office/powerpoint/2010/main" val="1972193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7714" t="19666" r="25470" b="41989"/>
          <a:stretch/>
        </p:blipFill>
        <p:spPr>
          <a:xfrm>
            <a:off x="-101600" y="0"/>
            <a:ext cx="12700000" cy="6908800"/>
          </a:xfrm>
          <a:prstGeom prst="rect">
            <a:avLst/>
          </a:prstGeom>
        </p:spPr>
      </p:pic>
      <p:pic>
        <p:nvPicPr>
          <p:cNvPr id="5" name="Picture 4"/>
          <p:cNvPicPr>
            <a:picLocks noChangeAspect="1"/>
          </p:cNvPicPr>
          <p:nvPr/>
        </p:nvPicPr>
        <p:blipFill>
          <a:blip r:embed="rId4"/>
          <a:stretch>
            <a:fillRect/>
          </a:stretch>
        </p:blipFill>
        <p:spPr>
          <a:xfrm>
            <a:off x="0" y="-556589"/>
            <a:ext cx="12722087" cy="8180148"/>
          </a:xfrm>
          <a:prstGeom prst="rect">
            <a:avLst/>
          </a:prstGeom>
        </p:spPr>
      </p:pic>
      <p:sp>
        <p:nvSpPr>
          <p:cNvPr id="2" name="Title 1"/>
          <p:cNvSpPr>
            <a:spLocks noGrp="1"/>
          </p:cNvSpPr>
          <p:nvPr>
            <p:ph type="title"/>
          </p:nvPr>
        </p:nvSpPr>
        <p:spPr>
          <a:xfrm rot="60000">
            <a:off x="3705939" y="2969504"/>
            <a:ext cx="5318140" cy="1325563"/>
          </a:xfrm>
        </p:spPr>
        <p:txBody>
          <a:bodyPr>
            <a:noAutofit/>
          </a:bodyPr>
          <a:lstStyle/>
          <a:p>
            <a:pPr algn="ctr">
              <a:lnSpc>
                <a:spcPct val="80000"/>
              </a:lnSpc>
            </a:pPr>
            <a:r>
              <a:rPr lang="en-US" sz="7200" b="1" dirty="0">
                <a:solidFill>
                  <a:schemeClr val="bg1"/>
                </a:solidFill>
                <a:effectLst>
                  <a:glow rad="190500">
                    <a:srgbClr val="0B0100"/>
                  </a:glow>
                </a:effectLst>
              </a:rPr>
              <a:t>Taking the Fear Out of the FUTURE</a:t>
            </a:r>
            <a:endParaRPr lang="en-US" sz="7200" dirty="0">
              <a:effectLst>
                <a:glow rad="190500">
                  <a:srgbClr val="0B0100"/>
                </a:glow>
              </a:effectLst>
            </a:endParaRPr>
          </a:p>
        </p:txBody>
      </p:sp>
    </p:spTree>
    <p:extLst>
      <p:ext uri="{BB962C8B-B14F-4D97-AF65-F5344CB8AC3E}">
        <p14:creationId xmlns:p14="http://schemas.microsoft.com/office/powerpoint/2010/main" val="3531747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520051" y="1637762"/>
            <a:ext cx="5155131" cy="4934197"/>
          </a:xfrm>
          <a:prstGeom prst="rect">
            <a:avLst/>
          </a:prstGeom>
        </p:spPr>
      </p:pic>
      <p:sp>
        <p:nvSpPr>
          <p:cNvPr id="7" name="Rectangular Callout 6"/>
          <p:cNvSpPr/>
          <p:nvPr/>
        </p:nvSpPr>
        <p:spPr>
          <a:xfrm>
            <a:off x="358063" y="3165231"/>
            <a:ext cx="5903844" cy="3235569"/>
          </a:xfrm>
          <a:prstGeom prst="wedgeRectCallout">
            <a:avLst>
              <a:gd name="adj1" fmla="val -54508"/>
              <a:gd name="adj2" fmla="val -145259"/>
            </a:avLst>
          </a:prstGeom>
          <a:solidFill>
            <a:srgbClr val="7030A0"/>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5800" dirty="0"/>
              <a:t>“I Want You to BE LOYAL”</a:t>
            </a:r>
          </a:p>
        </p:txBody>
      </p:sp>
      <p:sp>
        <p:nvSpPr>
          <p:cNvPr id="3" name="Content Placeholder 2"/>
          <p:cNvSpPr>
            <a:spLocks noGrp="1"/>
          </p:cNvSpPr>
          <p:nvPr>
            <p:ph idx="1"/>
          </p:nvPr>
        </p:nvSpPr>
        <p:spPr>
          <a:xfrm>
            <a:off x="449705" y="2343149"/>
            <a:ext cx="6126941" cy="3803833"/>
          </a:xfrm>
        </p:spPr>
        <p:txBody>
          <a:bodyPr/>
          <a:lstStyle/>
          <a:p>
            <a:r>
              <a:rPr lang="en-US" baseline="30000" dirty="0"/>
              <a:t>1</a:t>
            </a:r>
            <a:r>
              <a:rPr lang="en-US" dirty="0"/>
              <a:t> The LORD said to Moses, ...</a:t>
            </a:r>
            <a:br>
              <a:rPr lang="en-US" sz="2000" dirty="0"/>
            </a:br>
            <a:r>
              <a:rPr lang="en-US" sz="2000" dirty="0"/>
              <a:t> </a:t>
            </a:r>
          </a:p>
          <a:p>
            <a:r>
              <a:rPr lang="en-US" baseline="30000" dirty="0"/>
              <a:t>2</a:t>
            </a:r>
            <a:r>
              <a:rPr lang="en-US" dirty="0"/>
              <a:t> “</a:t>
            </a:r>
            <a:r>
              <a:rPr lang="en-US" dirty="0">
                <a:solidFill>
                  <a:srgbClr val="FFFF00"/>
                </a:solidFill>
              </a:rPr>
              <a:t>You shall speak all that I </a:t>
            </a:r>
            <a:r>
              <a:rPr lang="en-US" u="sng" dirty="0">
                <a:solidFill>
                  <a:srgbClr val="FFFF00"/>
                </a:solidFill>
              </a:rPr>
              <a:t>command</a:t>
            </a:r>
            <a:r>
              <a:rPr lang="en-US" dirty="0">
                <a:solidFill>
                  <a:srgbClr val="FFFF00"/>
                </a:solidFill>
              </a:rPr>
              <a:t> you</a:t>
            </a:r>
            <a:r>
              <a:rPr lang="en-US" dirty="0"/>
              <a:t>, and your brother Aaron shall </a:t>
            </a:r>
            <a:r>
              <a:rPr lang="en-US" dirty="0">
                <a:solidFill>
                  <a:srgbClr val="FFFF00"/>
                </a:solidFill>
              </a:rPr>
              <a:t>tell</a:t>
            </a:r>
            <a:r>
              <a:rPr lang="en-US" dirty="0"/>
              <a:t> Pharaoh to let the Israelites go out of his land.</a:t>
            </a:r>
          </a:p>
        </p:txBody>
      </p:sp>
      <p:sp>
        <p:nvSpPr>
          <p:cNvPr id="5" name="TextBox 4"/>
          <p:cNvSpPr txBox="1"/>
          <p:nvPr/>
        </p:nvSpPr>
        <p:spPr>
          <a:xfrm>
            <a:off x="266218" y="1388962"/>
            <a:ext cx="7256246" cy="707886"/>
          </a:xfrm>
          <a:prstGeom prst="rect">
            <a:avLst/>
          </a:prstGeom>
          <a:noFill/>
        </p:spPr>
        <p:txBody>
          <a:bodyPr wrap="square" rtlCol="0">
            <a:spAutoFit/>
          </a:bodyPr>
          <a:lstStyle/>
          <a:p>
            <a:r>
              <a:rPr lang="en-US" sz="4000" b="1" dirty="0">
                <a:solidFill>
                  <a:srgbClr val="FFFF00"/>
                </a:solidFill>
              </a:rPr>
              <a:t> That’s why I </a:t>
            </a:r>
            <a:r>
              <a:rPr lang="en-US" sz="4000" b="1" u="sng" dirty="0">
                <a:solidFill>
                  <a:srgbClr val="FFFF00"/>
                </a:solidFill>
              </a:rPr>
              <a:t>COMMANDED</a:t>
            </a:r>
            <a:r>
              <a:rPr lang="en-US" sz="4000" b="1" dirty="0">
                <a:solidFill>
                  <a:srgbClr val="FFFF00"/>
                </a:solidFill>
              </a:rPr>
              <a:t> you</a:t>
            </a:r>
            <a:endParaRPr lang="en-US" sz="4000" b="1" u="sng" dirty="0">
              <a:solidFill>
                <a:srgbClr val="FFFF00"/>
              </a:solidFill>
            </a:endParaRPr>
          </a:p>
        </p:txBody>
      </p:sp>
      <p:pic>
        <p:nvPicPr>
          <p:cNvPr id="12" name="Picture 11"/>
          <p:cNvPicPr>
            <a:picLocks noChangeAspect="1"/>
          </p:cNvPicPr>
          <p:nvPr/>
        </p:nvPicPr>
        <p:blipFill>
          <a:blip r:embed="rId4"/>
          <a:stretch>
            <a:fillRect/>
          </a:stretch>
        </p:blipFill>
        <p:spPr>
          <a:xfrm>
            <a:off x="6511981" y="1645544"/>
            <a:ext cx="5152763" cy="4934160"/>
          </a:xfrm>
          <a:prstGeom prst="rect">
            <a:avLst/>
          </a:prstGeom>
        </p:spPr>
      </p:pic>
    </p:spTree>
    <p:extLst>
      <p:ext uri="{BB962C8B-B14F-4D97-AF65-F5344CB8AC3E}">
        <p14:creationId xmlns:p14="http://schemas.microsoft.com/office/powerpoint/2010/main" val="1802085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520051" y="1637762"/>
            <a:ext cx="5155131" cy="4934197"/>
          </a:xfrm>
          <a:prstGeom prst="rect">
            <a:avLst/>
          </a:prstGeom>
        </p:spPr>
      </p:pic>
      <p:sp>
        <p:nvSpPr>
          <p:cNvPr id="7" name="Rectangular Callout 6"/>
          <p:cNvSpPr/>
          <p:nvPr/>
        </p:nvSpPr>
        <p:spPr>
          <a:xfrm>
            <a:off x="358063" y="3147647"/>
            <a:ext cx="5903844" cy="2743199"/>
          </a:xfrm>
          <a:prstGeom prst="wedgeRectCallout">
            <a:avLst>
              <a:gd name="adj1" fmla="val -55104"/>
              <a:gd name="adj2" fmla="val -163416"/>
            </a:avLst>
          </a:prstGeom>
          <a:solidFill>
            <a:srgbClr val="7030A0"/>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5800" dirty="0"/>
              <a:t>“I Want You to BE LOYAL”</a:t>
            </a:r>
          </a:p>
        </p:txBody>
      </p:sp>
      <p:sp>
        <p:nvSpPr>
          <p:cNvPr id="3" name="Content Placeholder 2"/>
          <p:cNvSpPr>
            <a:spLocks noGrp="1"/>
          </p:cNvSpPr>
          <p:nvPr>
            <p:ph idx="1"/>
          </p:nvPr>
        </p:nvSpPr>
        <p:spPr>
          <a:xfrm>
            <a:off x="449705" y="2377439"/>
            <a:ext cx="6021433" cy="3769543"/>
          </a:xfrm>
        </p:spPr>
        <p:txBody>
          <a:bodyPr/>
          <a:lstStyle/>
          <a:p>
            <a:r>
              <a:rPr lang="en-US" baseline="30000" dirty="0"/>
              <a:t>1</a:t>
            </a:r>
            <a:r>
              <a:rPr lang="en-US" dirty="0"/>
              <a:t> The LORD said to Moses, ...</a:t>
            </a:r>
            <a:br>
              <a:rPr lang="en-US" sz="2000" dirty="0"/>
            </a:br>
            <a:endParaRPr lang="en-US" sz="2000" dirty="0"/>
          </a:p>
          <a:p>
            <a:r>
              <a:rPr lang="en-US" baseline="30000" dirty="0"/>
              <a:t>3</a:t>
            </a:r>
            <a:r>
              <a:rPr lang="en-US" dirty="0"/>
              <a:t> But </a:t>
            </a:r>
            <a:r>
              <a:rPr lang="en-US" dirty="0">
                <a:solidFill>
                  <a:srgbClr val="FFFF00"/>
                </a:solidFill>
              </a:rPr>
              <a:t>I will </a:t>
            </a:r>
            <a:r>
              <a:rPr lang="en-US" dirty="0"/>
              <a:t>harden Pharaoh's heart, and </a:t>
            </a:r>
            <a:r>
              <a:rPr lang="en-US" dirty="0">
                <a:solidFill>
                  <a:srgbClr val="FFFF00"/>
                </a:solidFill>
              </a:rPr>
              <a:t>I will </a:t>
            </a:r>
            <a:r>
              <a:rPr lang="en-US" dirty="0"/>
              <a:t>multiply my signs and wonders in the land of Egypt</a:t>
            </a:r>
          </a:p>
        </p:txBody>
      </p:sp>
      <p:sp>
        <p:nvSpPr>
          <p:cNvPr id="4" name="TextBox 3"/>
          <p:cNvSpPr txBox="1"/>
          <p:nvPr/>
        </p:nvSpPr>
        <p:spPr>
          <a:xfrm>
            <a:off x="6736466" y="5578998"/>
            <a:ext cx="5116010" cy="769441"/>
          </a:xfrm>
          <a:prstGeom prst="rect">
            <a:avLst/>
          </a:prstGeom>
          <a:noFill/>
        </p:spPr>
        <p:txBody>
          <a:bodyPr wrap="square" rtlCol="0">
            <a:spAutoFit/>
          </a:bodyPr>
          <a:lstStyle/>
          <a:p>
            <a:r>
              <a:rPr lang="en-US" sz="4400" b="1" dirty="0">
                <a:solidFill>
                  <a:srgbClr val="FFFF00"/>
                </a:solidFill>
              </a:rPr>
              <a:t>For the Toughest</a:t>
            </a:r>
          </a:p>
        </p:txBody>
      </p:sp>
      <p:sp>
        <p:nvSpPr>
          <p:cNvPr id="5" name="TextBox 4"/>
          <p:cNvSpPr txBox="1"/>
          <p:nvPr/>
        </p:nvSpPr>
        <p:spPr>
          <a:xfrm>
            <a:off x="266218" y="1388962"/>
            <a:ext cx="8146262" cy="707886"/>
          </a:xfrm>
          <a:prstGeom prst="rect">
            <a:avLst/>
          </a:prstGeom>
          <a:noFill/>
        </p:spPr>
        <p:txBody>
          <a:bodyPr wrap="square" rtlCol="0">
            <a:spAutoFit/>
          </a:bodyPr>
          <a:lstStyle/>
          <a:p>
            <a:r>
              <a:rPr lang="en-US" sz="4000" b="1" dirty="0">
                <a:solidFill>
                  <a:srgbClr val="FFFF00"/>
                </a:solidFill>
              </a:rPr>
              <a:t> That’s why I </a:t>
            </a:r>
            <a:r>
              <a:rPr lang="en-US" sz="4000" b="1" u="sng" dirty="0">
                <a:solidFill>
                  <a:srgbClr val="FFFF00"/>
                </a:solidFill>
              </a:rPr>
              <a:t>INTERVENE</a:t>
            </a:r>
            <a:r>
              <a:rPr lang="en-US" sz="4000" b="1" dirty="0">
                <a:solidFill>
                  <a:srgbClr val="FFFF00"/>
                </a:solidFill>
              </a:rPr>
              <a:t> for you</a:t>
            </a:r>
            <a:endParaRPr lang="en-US" sz="4000" b="1" u="sng" dirty="0">
              <a:solidFill>
                <a:srgbClr val="FFFF00"/>
              </a:solidFill>
            </a:endParaRPr>
          </a:p>
        </p:txBody>
      </p:sp>
      <p:pic>
        <p:nvPicPr>
          <p:cNvPr id="8" name="Picture 7"/>
          <p:cNvPicPr>
            <a:picLocks noChangeAspect="1"/>
          </p:cNvPicPr>
          <p:nvPr/>
        </p:nvPicPr>
        <p:blipFill rotWithShape="1">
          <a:blip r:embed="rId4"/>
          <a:srcRect t="7396" r="3842"/>
          <a:stretch/>
        </p:blipFill>
        <p:spPr>
          <a:xfrm flipH="1">
            <a:off x="7142921" y="1860789"/>
            <a:ext cx="3955633" cy="3571336"/>
          </a:xfrm>
          <a:prstGeom prst="rect">
            <a:avLst/>
          </a:prstGeom>
          <a:effectLst>
            <a:outerShdw blurRad="317500" dist="419100" dir="2760000" algn="ctr" rotWithShape="0">
              <a:schemeClr val="tx1">
                <a:alpha val="55000"/>
              </a:schemeClr>
            </a:outerShdw>
          </a:effectLst>
        </p:spPr>
      </p:pic>
    </p:spTree>
    <p:extLst>
      <p:ext uri="{BB962C8B-B14F-4D97-AF65-F5344CB8AC3E}">
        <p14:creationId xmlns:p14="http://schemas.microsoft.com/office/powerpoint/2010/main" val="1164198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520051" y="1637762"/>
            <a:ext cx="5155131" cy="4934197"/>
          </a:xfrm>
          <a:prstGeom prst="rect">
            <a:avLst/>
          </a:prstGeom>
        </p:spPr>
      </p:pic>
      <p:pic>
        <p:nvPicPr>
          <p:cNvPr id="8" name="Picture 7"/>
          <p:cNvPicPr>
            <a:picLocks noChangeAspect="1"/>
          </p:cNvPicPr>
          <p:nvPr/>
        </p:nvPicPr>
        <p:blipFill>
          <a:blip r:embed="rId4"/>
          <a:stretch>
            <a:fillRect/>
          </a:stretch>
        </p:blipFill>
        <p:spPr>
          <a:xfrm>
            <a:off x="6762751" y="639900"/>
            <a:ext cx="6343650" cy="6218100"/>
          </a:xfrm>
          <a:prstGeom prst="rect">
            <a:avLst/>
          </a:prstGeom>
        </p:spPr>
      </p:pic>
      <p:sp>
        <p:nvSpPr>
          <p:cNvPr id="7" name="Rectangular Callout 6"/>
          <p:cNvSpPr/>
          <p:nvPr/>
        </p:nvSpPr>
        <p:spPr>
          <a:xfrm>
            <a:off x="358062" y="2936632"/>
            <a:ext cx="6886799" cy="3587260"/>
          </a:xfrm>
          <a:prstGeom prst="wedgeRectCallout">
            <a:avLst>
              <a:gd name="adj1" fmla="val -53870"/>
              <a:gd name="adj2" fmla="val -131402"/>
            </a:avLst>
          </a:prstGeom>
          <a:solidFill>
            <a:srgbClr val="7030A0"/>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9704" y="2114549"/>
            <a:ext cx="6689649" cy="4032433"/>
          </a:xfrm>
        </p:spPr>
        <p:txBody>
          <a:bodyPr/>
          <a:lstStyle/>
          <a:p>
            <a:r>
              <a:rPr lang="en-US" baseline="30000" dirty="0"/>
              <a:t>1</a:t>
            </a:r>
            <a:r>
              <a:rPr lang="en-US" dirty="0"/>
              <a:t> The LORD said to Moses, ...</a:t>
            </a:r>
            <a:br>
              <a:rPr lang="en-US" sz="2000" dirty="0"/>
            </a:br>
            <a:endParaRPr lang="en-US" sz="2000" dirty="0"/>
          </a:p>
          <a:p>
            <a:r>
              <a:rPr lang="en-US" baseline="30000" dirty="0"/>
              <a:t>4</a:t>
            </a:r>
            <a:r>
              <a:rPr lang="en-US" dirty="0"/>
              <a:t> When Pharaoh does not listen to you, </a:t>
            </a:r>
            <a:r>
              <a:rPr lang="en-US" dirty="0">
                <a:solidFill>
                  <a:srgbClr val="FFFF00"/>
                </a:solidFill>
              </a:rPr>
              <a:t>I will lay my hand </a:t>
            </a:r>
            <a:r>
              <a:rPr lang="en-US" u="sng" dirty="0">
                <a:solidFill>
                  <a:srgbClr val="FFFF00"/>
                </a:solidFill>
              </a:rPr>
              <a:t>u</a:t>
            </a:r>
            <a:r>
              <a:rPr lang="en-US" dirty="0">
                <a:solidFill>
                  <a:srgbClr val="FFFF00"/>
                </a:solidFill>
              </a:rPr>
              <a:t>p</a:t>
            </a:r>
            <a:r>
              <a:rPr lang="en-US" u="sng" dirty="0">
                <a:solidFill>
                  <a:srgbClr val="FFFF00"/>
                </a:solidFill>
              </a:rPr>
              <a:t>on</a:t>
            </a:r>
            <a:r>
              <a:rPr lang="en-US" dirty="0">
                <a:solidFill>
                  <a:srgbClr val="FFFF00"/>
                </a:solidFill>
              </a:rPr>
              <a:t> Egypt </a:t>
            </a:r>
            <a:r>
              <a:rPr lang="en-US" dirty="0"/>
              <a:t>and bring my people the Israelites, company by company, out of the land of Egypt by </a:t>
            </a:r>
            <a:r>
              <a:rPr lang="en-US" dirty="0">
                <a:solidFill>
                  <a:srgbClr val="FFFF00"/>
                </a:solidFill>
              </a:rPr>
              <a:t>great acts of judgment</a:t>
            </a:r>
            <a:r>
              <a:rPr lang="en-US" dirty="0"/>
              <a:t>.</a:t>
            </a:r>
          </a:p>
        </p:txBody>
      </p:sp>
      <p:sp>
        <p:nvSpPr>
          <p:cNvPr id="5" name="TextBox 4"/>
          <p:cNvSpPr txBox="1"/>
          <p:nvPr/>
        </p:nvSpPr>
        <p:spPr>
          <a:xfrm>
            <a:off x="266218" y="1388962"/>
            <a:ext cx="5822066" cy="707886"/>
          </a:xfrm>
          <a:prstGeom prst="rect">
            <a:avLst/>
          </a:prstGeom>
          <a:noFill/>
        </p:spPr>
        <p:txBody>
          <a:bodyPr wrap="square" rtlCol="0">
            <a:spAutoFit/>
          </a:bodyPr>
          <a:lstStyle/>
          <a:p>
            <a:r>
              <a:rPr lang="en-US" sz="4000" b="1" dirty="0">
                <a:solidFill>
                  <a:srgbClr val="FFFF00"/>
                </a:solidFill>
              </a:rPr>
              <a:t> That’s why I </a:t>
            </a:r>
            <a:r>
              <a:rPr lang="en-US" sz="4000" b="1" u="sng" dirty="0">
                <a:solidFill>
                  <a:srgbClr val="FFFF00"/>
                </a:solidFill>
              </a:rPr>
              <a:t>BACK</a:t>
            </a:r>
            <a:r>
              <a:rPr lang="en-US" sz="4000" b="1" dirty="0">
                <a:solidFill>
                  <a:srgbClr val="FFFF00"/>
                </a:solidFill>
              </a:rPr>
              <a:t> you</a:t>
            </a:r>
            <a:endParaRPr lang="en-US" sz="4000" b="1" u="sng" dirty="0">
              <a:solidFill>
                <a:srgbClr val="FFFF00"/>
              </a:solidFill>
            </a:endParaRPr>
          </a:p>
        </p:txBody>
      </p:sp>
      <p:pic>
        <p:nvPicPr>
          <p:cNvPr id="10" name="Picture 9"/>
          <p:cNvPicPr>
            <a:picLocks noChangeAspect="1"/>
          </p:cNvPicPr>
          <p:nvPr/>
        </p:nvPicPr>
        <p:blipFill>
          <a:blip r:embed="rId5"/>
          <a:stretch>
            <a:fillRect/>
          </a:stretch>
        </p:blipFill>
        <p:spPr>
          <a:xfrm>
            <a:off x="7086600" y="-2399067"/>
            <a:ext cx="5105400" cy="7206999"/>
          </a:xfrm>
          <a:prstGeom prst="rect">
            <a:avLst/>
          </a:prstGeom>
        </p:spPr>
      </p:pic>
      <p:sp>
        <p:nvSpPr>
          <p:cNvPr id="2" name="Title 1"/>
          <p:cNvSpPr>
            <a:spLocks noGrp="1"/>
          </p:cNvSpPr>
          <p:nvPr>
            <p:ph type="title"/>
          </p:nvPr>
        </p:nvSpPr>
        <p:spPr/>
        <p:txBody>
          <a:bodyPr>
            <a:normAutofit/>
          </a:bodyPr>
          <a:lstStyle/>
          <a:p>
            <a:r>
              <a:rPr lang="en-US" sz="5800" dirty="0"/>
              <a:t>“I Want You to BE LOYAL”</a:t>
            </a:r>
          </a:p>
        </p:txBody>
      </p:sp>
    </p:spTree>
    <p:extLst>
      <p:ext uri="{BB962C8B-B14F-4D97-AF65-F5344CB8AC3E}">
        <p14:creationId xmlns:p14="http://schemas.microsoft.com/office/powerpoint/2010/main" val="2342627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520051" y="1637762"/>
            <a:ext cx="5155131" cy="4934197"/>
          </a:xfrm>
          <a:prstGeom prst="rect">
            <a:avLst/>
          </a:prstGeom>
        </p:spPr>
      </p:pic>
      <p:pic>
        <p:nvPicPr>
          <p:cNvPr id="9" name="Picture 8"/>
          <p:cNvPicPr>
            <a:picLocks noChangeAspect="1"/>
          </p:cNvPicPr>
          <p:nvPr/>
        </p:nvPicPr>
        <p:blipFill>
          <a:blip r:embed="rId4"/>
          <a:stretch>
            <a:fillRect/>
          </a:stretch>
        </p:blipFill>
        <p:spPr>
          <a:xfrm>
            <a:off x="6762751" y="639900"/>
            <a:ext cx="6343650" cy="6218100"/>
          </a:xfrm>
          <a:prstGeom prst="rect">
            <a:avLst/>
          </a:prstGeom>
        </p:spPr>
      </p:pic>
      <p:sp>
        <p:nvSpPr>
          <p:cNvPr id="8" name="Rectangular Callout 7"/>
          <p:cNvSpPr/>
          <p:nvPr/>
        </p:nvSpPr>
        <p:spPr>
          <a:xfrm>
            <a:off x="358063" y="2936632"/>
            <a:ext cx="6781292" cy="3130060"/>
          </a:xfrm>
          <a:prstGeom prst="wedgeRectCallout">
            <a:avLst>
              <a:gd name="adj1" fmla="val -54891"/>
              <a:gd name="adj2" fmla="val -143762"/>
            </a:avLst>
          </a:prstGeom>
          <a:solidFill>
            <a:srgbClr val="7030A0"/>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9705" y="2240279"/>
            <a:ext cx="6584141" cy="3906703"/>
          </a:xfrm>
        </p:spPr>
        <p:txBody>
          <a:bodyPr/>
          <a:lstStyle/>
          <a:p>
            <a:r>
              <a:rPr lang="en-US" baseline="30000" dirty="0"/>
              <a:t>1</a:t>
            </a:r>
            <a:r>
              <a:rPr lang="en-US" dirty="0"/>
              <a:t> The LORD said to Moses, ...</a:t>
            </a:r>
            <a:br>
              <a:rPr lang="en-US" sz="2000" dirty="0"/>
            </a:br>
            <a:br>
              <a:rPr lang="en-US" sz="2000" dirty="0"/>
            </a:br>
            <a:r>
              <a:rPr lang="en-US" dirty="0"/>
              <a:t> </a:t>
            </a:r>
            <a:r>
              <a:rPr lang="en-US" baseline="30000" dirty="0"/>
              <a:t>5</a:t>
            </a:r>
            <a:r>
              <a:rPr lang="en-US" dirty="0"/>
              <a:t> The Egyptians shall know that I am the LORD, when I stretch out </a:t>
            </a:r>
            <a:r>
              <a:rPr lang="en-US" dirty="0">
                <a:solidFill>
                  <a:srgbClr val="FFFF00"/>
                </a:solidFill>
              </a:rPr>
              <a:t>my hand </a:t>
            </a:r>
            <a:r>
              <a:rPr lang="en-US" u="sng" dirty="0">
                <a:solidFill>
                  <a:srgbClr val="FFFF00"/>
                </a:solidFill>
              </a:rPr>
              <a:t>a</a:t>
            </a:r>
            <a:r>
              <a:rPr lang="en-US" dirty="0">
                <a:solidFill>
                  <a:srgbClr val="FFFF00"/>
                </a:solidFill>
              </a:rPr>
              <a:t>g</a:t>
            </a:r>
            <a:r>
              <a:rPr lang="en-US" u="sng" dirty="0">
                <a:solidFill>
                  <a:srgbClr val="FFFF00"/>
                </a:solidFill>
              </a:rPr>
              <a:t>ainst</a:t>
            </a:r>
            <a:r>
              <a:rPr lang="en-US" dirty="0">
                <a:solidFill>
                  <a:srgbClr val="FFFF00"/>
                </a:solidFill>
              </a:rPr>
              <a:t> Egypt</a:t>
            </a:r>
            <a:r>
              <a:rPr lang="en-US" dirty="0"/>
              <a:t> and bring the Israelites out from among them.“ (7:1-5)</a:t>
            </a:r>
          </a:p>
        </p:txBody>
      </p:sp>
      <p:sp>
        <p:nvSpPr>
          <p:cNvPr id="6" name="TextBox 5"/>
          <p:cNvSpPr txBox="1"/>
          <p:nvPr/>
        </p:nvSpPr>
        <p:spPr>
          <a:xfrm>
            <a:off x="266218" y="1388962"/>
            <a:ext cx="7646390" cy="707886"/>
          </a:xfrm>
          <a:prstGeom prst="rect">
            <a:avLst/>
          </a:prstGeom>
          <a:noFill/>
        </p:spPr>
        <p:txBody>
          <a:bodyPr wrap="square" rtlCol="0">
            <a:spAutoFit/>
          </a:bodyPr>
          <a:lstStyle/>
          <a:p>
            <a:r>
              <a:rPr lang="en-US" sz="4000" b="1" dirty="0">
                <a:solidFill>
                  <a:srgbClr val="FFFF00"/>
                </a:solidFill>
              </a:rPr>
              <a:t> That’s why I </a:t>
            </a:r>
            <a:r>
              <a:rPr lang="en-US" sz="4000" b="1" u="sng" dirty="0">
                <a:solidFill>
                  <a:srgbClr val="FFFF00"/>
                </a:solidFill>
              </a:rPr>
              <a:t>VINDICATE</a:t>
            </a:r>
            <a:r>
              <a:rPr lang="en-US" sz="4000" b="1" dirty="0">
                <a:solidFill>
                  <a:srgbClr val="FFFF00"/>
                </a:solidFill>
              </a:rPr>
              <a:t> you</a:t>
            </a:r>
            <a:endParaRPr lang="en-US" sz="4000" b="1" u="sng" dirty="0">
              <a:solidFill>
                <a:srgbClr val="FFFF00"/>
              </a:solidFill>
            </a:endParaRPr>
          </a:p>
        </p:txBody>
      </p:sp>
      <p:pic>
        <p:nvPicPr>
          <p:cNvPr id="10" name="Picture 9"/>
          <p:cNvPicPr>
            <a:picLocks noChangeAspect="1"/>
          </p:cNvPicPr>
          <p:nvPr/>
        </p:nvPicPr>
        <p:blipFill>
          <a:blip r:embed="rId5"/>
          <a:stretch>
            <a:fillRect/>
          </a:stretch>
        </p:blipFill>
        <p:spPr>
          <a:xfrm>
            <a:off x="7086600" y="-2399067"/>
            <a:ext cx="5105400" cy="7206999"/>
          </a:xfrm>
          <a:prstGeom prst="rect">
            <a:avLst/>
          </a:prstGeom>
        </p:spPr>
      </p:pic>
      <p:sp>
        <p:nvSpPr>
          <p:cNvPr id="2" name="Title 1"/>
          <p:cNvSpPr>
            <a:spLocks noGrp="1"/>
          </p:cNvSpPr>
          <p:nvPr>
            <p:ph type="title"/>
          </p:nvPr>
        </p:nvSpPr>
        <p:spPr/>
        <p:txBody>
          <a:bodyPr>
            <a:normAutofit/>
          </a:bodyPr>
          <a:lstStyle/>
          <a:p>
            <a:r>
              <a:rPr lang="en-US" sz="5800" dirty="0"/>
              <a:t>“I Want You to BE LOYAL”</a:t>
            </a:r>
          </a:p>
        </p:txBody>
      </p:sp>
    </p:spTree>
    <p:extLst>
      <p:ext uri="{BB962C8B-B14F-4D97-AF65-F5344CB8AC3E}">
        <p14:creationId xmlns:p14="http://schemas.microsoft.com/office/powerpoint/2010/main" val="1848632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HERE’S THE POINT: </a:t>
            </a:r>
          </a:p>
        </p:txBody>
      </p:sp>
      <p:sp>
        <p:nvSpPr>
          <p:cNvPr id="3" name="Content Placeholder 2"/>
          <p:cNvSpPr>
            <a:spLocks noGrp="1"/>
          </p:cNvSpPr>
          <p:nvPr>
            <p:ph idx="1"/>
          </p:nvPr>
        </p:nvSpPr>
        <p:spPr>
          <a:xfrm>
            <a:off x="449705" y="2690191"/>
            <a:ext cx="11257613" cy="3456792"/>
          </a:xfrm>
        </p:spPr>
        <p:txBody>
          <a:bodyPr>
            <a:normAutofit/>
          </a:bodyPr>
          <a:lstStyle/>
          <a:p>
            <a:pPr algn="ctr"/>
            <a:r>
              <a:rPr lang="en-US" sz="6600" dirty="0"/>
              <a:t>God want us to BE LOYAL</a:t>
            </a:r>
          </a:p>
          <a:p>
            <a:pPr algn="ctr"/>
            <a:r>
              <a:rPr lang="en-US" sz="6600" dirty="0"/>
              <a:t>in the face of fear!</a:t>
            </a:r>
          </a:p>
        </p:txBody>
      </p:sp>
    </p:spTree>
    <p:extLst>
      <p:ext uri="{BB962C8B-B14F-4D97-AF65-F5344CB8AC3E}">
        <p14:creationId xmlns:p14="http://schemas.microsoft.com/office/powerpoint/2010/main" val="2312043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They </a:t>
            </a:r>
            <a:r>
              <a:rPr lang="en-US" dirty="0"/>
              <a:t>did it!</a:t>
            </a:r>
          </a:p>
        </p:txBody>
      </p:sp>
      <p:sp>
        <p:nvSpPr>
          <p:cNvPr id="3" name="Content Placeholder 2"/>
          <p:cNvSpPr>
            <a:spLocks noGrp="1"/>
          </p:cNvSpPr>
          <p:nvPr>
            <p:ph idx="1"/>
          </p:nvPr>
        </p:nvSpPr>
        <p:spPr>
          <a:xfrm>
            <a:off x="7245922" y="1845072"/>
            <a:ext cx="5135549" cy="4351338"/>
          </a:xfrm>
        </p:spPr>
        <p:txBody>
          <a:bodyPr/>
          <a:lstStyle/>
          <a:p>
            <a:r>
              <a:rPr lang="en-US" dirty="0"/>
              <a:t> </a:t>
            </a:r>
            <a:r>
              <a:rPr lang="en-US" baseline="30000" dirty="0"/>
              <a:t>6</a:t>
            </a:r>
            <a:r>
              <a:rPr lang="en-US" dirty="0"/>
              <a:t> Moses and Aaron did so; </a:t>
            </a:r>
            <a:r>
              <a:rPr lang="en-US" dirty="0">
                <a:solidFill>
                  <a:srgbClr val="FFFF00"/>
                </a:solidFill>
                <a:effectLst>
                  <a:glow rad="127000">
                    <a:srgbClr val="C00000"/>
                  </a:glow>
                  <a:outerShdw blurRad="38100" dist="38100" dir="2700000" algn="tl">
                    <a:srgbClr val="000000">
                      <a:alpha val="43137"/>
                    </a:srgbClr>
                  </a:outerShdw>
                </a:effectLst>
              </a:rPr>
              <a:t>they did just as the LORD commanded </a:t>
            </a:r>
            <a:r>
              <a:rPr lang="en-US" dirty="0"/>
              <a:t>them.</a:t>
            </a:r>
          </a:p>
          <a:p>
            <a:r>
              <a:rPr lang="en-US" dirty="0"/>
              <a:t> </a:t>
            </a:r>
            <a:r>
              <a:rPr lang="en-US" baseline="30000" dirty="0"/>
              <a:t>7</a:t>
            </a:r>
            <a:r>
              <a:rPr lang="en-US" dirty="0"/>
              <a:t> Moses was eighty years old and Aaron eighty-three when they spoke to Pharaoh. </a:t>
            </a:r>
          </a:p>
        </p:txBody>
      </p:sp>
      <p:pic>
        <p:nvPicPr>
          <p:cNvPr id="6" name="Picture 5"/>
          <p:cNvPicPr>
            <a:picLocks noChangeAspect="1"/>
          </p:cNvPicPr>
          <p:nvPr/>
        </p:nvPicPr>
        <p:blipFill>
          <a:blip r:embed="rId3"/>
          <a:stretch>
            <a:fillRect/>
          </a:stretch>
        </p:blipFill>
        <p:spPr>
          <a:xfrm flipH="1">
            <a:off x="0" y="1575578"/>
            <a:ext cx="6722076" cy="5282422"/>
          </a:xfrm>
          <a:prstGeom prst="rect">
            <a:avLst/>
          </a:prstGeom>
        </p:spPr>
      </p:pic>
    </p:spTree>
    <p:extLst>
      <p:ext uri="{BB962C8B-B14F-4D97-AF65-F5344CB8AC3E}">
        <p14:creationId xmlns:p14="http://schemas.microsoft.com/office/powerpoint/2010/main" val="246494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flipH="1">
            <a:off x="0" y="1575578"/>
            <a:ext cx="6722076" cy="5282422"/>
          </a:xfrm>
          <a:prstGeom prst="rect">
            <a:avLst/>
          </a:prstGeom>
        </p:spPr>
      </p:pic>
      <p:sp>
        <p:nvSpPr>
          <p:cNvPr id="2" name="Title 1"/>
          <p:cNvSpPr>
            <a:spLocks noGrp="1"/>
          </p:cNvSpPr>
          <p:nvPr>
            <p:ph type="title"/>
          </p:nvPr>
        </p:nvSpPr>
        <p:spPr/>
        <p:txBody>
          <a:bodyPr/>
          <a:lstStyle/>
          <a:p>
            <a:r>
              <a:rPr lang="en-US" dirty="0"/>
              <a:t>Here’s the Point:</a:t>
            </a:r>
          </a:p>
        </p:txBody>
      </p:sp>
      <p:sp>
        <p:nvSpPr>
          <p:cNvPr id="3" name="Content Placeholder 2"/>
          <p:cNvSpPr>
            <a:spLocks noGrp="1"/>
          </p:cNvSpPr>
          <p:nvPr>
            <p:ph idx="1"/>
          </p:nvPr>
        </p:nvSpPr>
        <p:spPr>
          <a:xfrm>
            <a:off x="449705" y="1383957"/>
            <a:ext cx="10745517" cy="4763026"/>
          </a:xfrm>
        </p:spPr>
        <p:txBody>
          <a:bodyPr/>
          <a:lstStyle/>
          <a:p>
            <a:r>
              <a:rPr lang="en-US" dirty="0"/>
              <a:t>If Moses and Aaron could do it ...</a:t>
            </a:r>
          </a:p>
          <a:p>
            <a:endParaRPr lang="en-US" dirty="0"/>
          </a:p>
          <a:p>
            <a:endParaRPr lang="en-US" dirty="0"/>
          </a:p>
          <a:p>
            <a:endParaRPr lang="en-US" dirty="0"/>
          </a:p>
          <a:p>
            <a:endParaRPr lang="en-US" dirty="0"/>
          </a:p>
          <a:p>
            <a:endParaRPr lang="en-US" dirty="0"/>
          </a:p>
          <a:p>
            <a:pPr algn="r"/>
            <a:r>
              <a:rPr lang="en-US" dirty="0"/>
              <a:t>We can do it too!</a:t>
            </a:r>
          </a:p>
        </p:txBody>
      </p:sp>
      <p:pic>
        <p:nvPicPr>
          <p:cNvPr id="5" name="Picture 4"/>
          <p:cNvPicPr>
            <a:picLocks noChangeAspect="1"/>
          </p:cNvPicPr>
          <p:nvPr/>
        </p:nvPicPr>
        <p:blipFill>
          <a:blip r:embed="rId3"/>
          <a:stretch>
            <a:fillRect/>
          </a:stretch>
        </p:blipFill>
        <p:spPr>
          <a:xfrm>
            <a:off x="7611762" y="1670258"/>
            <a:ext cx="3879987" cy="3715381"/>
          </a:xfrm>
          <a:prstGeom prst="rect">
            <a:avLst/>
          </a:prstGeom>
        </p:spPr>
      </p:pic>
    </p:spTree>
    <p:extLst>
      <p:ext uri="{BB962C8B-B14F-4D97-AF65-F5344CB8AC3E}">
        <p14:creationId xmlns:p14="http://schemas.microsoft.com/office/powerpoint/2010/main" val="2571741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this with you!</a:t>
            </a:r>
          </a:p>
        </p:txBody>
      </p:sp>
      <p:sp>
        <p:nvSpPr>
          <p:cNvPr id="3" name="Content Placeholder 2"/>
          <p:cNvSpPr>
            <a:spLocks noGrp="1"/>
          </p:cNvSpPr>
          <p:nvPr>
            <p:ph idx="1"/>
          </p:nvPr>
        </p:nvSpPr>
        <p:spPr/>
        <p:txBody>
          <a:bodyPr/>
          <a:lstStyle/>
          <a:p>
            <a:pPr marL="914400" indent="-914400"/>
            <a:r>
              <a:rPr lang="en-US" dirty="0"/>
              <a:t>Don’t Fear FAILURE – </a:t>
            </a:r>
          </a:p>
        </p:txBody>
      </p:sp>
      <p:pic>
        <p:nvPicPr>
          <p:cNvPr id="7" name="Picture 6"/>
          <p:cNvPicPr>
            <a:picLocks noChangeAspect="1"/>
          </p:cNvPicPr>
          <p:nvPr/>
        </p:nvPicPr>
        <p:blipFill>
          <a:blip r:embed="rId2"/>
          <a:stretch>
            <a:fillRect/>
          </a:stretch>
        </p:blipFill>
        <p:spPr>
          <a:xfrm>
            <a:off x="6000750" y="1314450"/>
            <a:ext cx="6191250" cy="5871096"/>
          </a:xfrm>
          <a:prstGeom prst="rect">
            <a:avLst/>
          </a:prstGeom>
        </p:spPr>
      </p:pic>
    </p:spTree>
    <p:extLst>
      <p:ext uri="{BB962C8B-B14F-4D97-AF65-F5344CB8AC3E}">
        <p14:creationId xmlns:p14="http://schemas.microsoft.com/office/powerpoint/2010/main" val="3124235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flipV="1">
            <a:off x="7374835" y="757859"/>
            <a:ext cx="5493026" cy="5871096"/>
          </a:xfrm>
          <a:prstGeom prst="rect">
            <a:avLst/>
          </a:prstGeom>
        </p:spPr>
      </p:pic>
      <p:sp>
        <p:nvSpPr>
          <p:cNvPr id="2" name="Title 1"/>
          <p:cNvSpPr>
            <a:spLocks noGrp="1"/>
          </p:cNvSpPr>
          <p:nvPr>
            <p:ph type="title"/>
          </p:nvPr>
        </p:nvSpPr>
        <p:spPr/>
        <p:txBody>
          <a:bodyPr/>
          <a:lstStyle/>
          <a:p>
            <a:r>
              <a:rPr lang="en-US" dirty="0"/>
              <a:t>Take this with you!</a:t>
            </a:r>
          </a:p>
        </p:txBody>
      </p:sp>
      <p:sp>
        <p:nvSpPr>
          <p:cNvPr id="3" name="Content Placeholder 2"/>
          <p:cNvSpPr>
            <a:spLocks noGrp="1"/>
          </p:cNvSpPr>
          <p:nvPr>
            <p:ph idx="1"/>
          </p:nvPr>
        </p:nvSpPr>
        <p:spPr/>
        <p:txBody>
          <a:bodyPr/>
          <a:lstStyle/>
          <a:p>
            <a:pPr marL="914400" indent="-914400"/>
            <a:r>
              <a:rPr lang="en-US" dirty="0"/>
              <a:t>Don’t Fear FAILURE – </a:t>
            </a:r>
            <a:br>
              <a:rPr lang="en-US" dirty="0"/>
            </a:br>
            <a:r>
              <a:rPr lang="en-US" dirty="0"/>
              <a:t>“I’ll multiply my signs and wonders” </a:t>
            </a:r>
            <a:endParaRPr lang="en-US" sz="1200" dirty="0"/>
          </a:p>
          <a:p>
            <a:endParaRPr lang="en-US" sz="1200" dirty="0"/>
          </a:p>
          <a:p>
            <a:pPr marL="914400" indent="-914400"/>
            <a:br>
              <a:rPr lang="en-US" dirty="0"/>
            </a:br>
            <a:r>
              <a:rPr lang="en-US" dirty="0"/>
              <a:t>    </a:t>
            </a:r>
          </a:p>
          <a:p>
            <a:pPr marL="914400" indent="-914400"/>
            <a:endParaRPr lang="en-US" dirty="0"/>
          </a:p>
          <a:p>
            <a:endParaRPr lang="en-US" dirty="0"/>
          </a:p>
        </p:txBody>
      </p:sp>
    </p:spTree>
    <p:extLst>
      <p:ext uri="{BB962C8B-B14F-4D97-AF65-F5344CB8AC3E}">
        <p14:creationId xmlns:p14="http://schemas.microsoft.com/office/powerpoint/2010/main" val="1409747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this with you!</a:t>
            </a:r>
          </a:p>
        </p:txBody>
      </p:sp>
      <p:sp>
        <p:nvSpPr>
          <p:cNvPr id="3" name="Content Placeholder 2"/>
          <p:cNvSpPr>
            <a:spLocks noGrp="1"/>
          </p:cNvSpPr>
          <p:nvPr>
            <p:ph idx="1"/>
          </p:nvPr>
        </p:nvSpPr>
        <p:spPr/>
        <p:txBody>
          <a:bodyPr/>
          <a:lstStyle/>
          <a:p>
            <a:pPr marL="914400" indent="-914400"/>
            <a:r>
              <a:rPr lang="en-US" dirty="0"/>
              <a:t>Don’t Fear FAILURE – </a:t>
            </a:r>
            <a:br>
              <a:rPr lang="en-US" dirty="0"/>
            </a:br>
            <a:r>
              <a:rPr lang="en-US" dirty="0"/>
              <a:t>“I’ll multiply my signs and wonders”  </a:t>
            </a:r>
            <a:endParaRPr lang="en-US" sz="1200" dirty="0"/>
          </a:p>
          <a:p>
            <a:endParaRPr lang="en-US" sz="1200" dirty="0"/>
          </a:p>
          <a:p>
            <a:pPr marL="914400" indent="-914400"/>
            <a:r>
              <a:rPr lang="en-US" dirty="0"/>
              <a:t>Don’t Fear REJECTION –</a:t>
            </a:r>
          </a:p>
        </p:txBody>
      </p:sp>
      <p:pic>
        <p:nvPicPr>
          <p:cNvPr id="4" name="Picture 3"/>
          <p:cNvPicPr>
            <a:picLocks noChangeAspect="1"/>
          </p:cNvPicPr>
          <p:nvPr/>
        </p:nvPicPr>
        <p:blipFill rotWithShape="1">
          <a:blip r:embed="rId2"/>
          <a:srcRect r="27192" b="13713"/>
          <a:stretch/>
        </p:blipFill>
        <p:spPr>
          <a:xfrm>
            <a:off x="6188138" y="1286391"/>
            <a:ext cx="5957479" cy="5551731"/>
          </a:xfrm>
          <a:prstGeom prst="rect">
            <a:avLst/>
          </a:prstGeom>
        </p:spPr>
      </p:pic>
    </p:spTree>
    <p:extLst>
      <p:ext uri="{BB962C8B-B14F-4D97-AF65-F5344CB8AC3E}">
        <p14:creationId xmlns:p14="http://schemas.microsoft.com/office/powerpoint/2010/main" val="2986893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of Our Biggest Fears</a:t>
            </a:r>
          </a:p>
        </p:txBody>
      </p:sp>
      <p:sp>
        <p:nvSpPr>
          <p:cNvPr id="3" name="Content Placeholder 2"/>
          <p:cNvSpPr>
            <a:spLocks noGrp="1"/>
          </p:cNvSpPr>
          <p:nvPr>
            <p:ph idx="1"/>
          </p:nvPr>
        </p:nvSpPr>
        <p:spPr/>
        <p:txBody>
          <a:bodyPr>
            <a:normAutofit/>
          </a:bodyPr>
          <a:lstStyle/>
          <a:p>
            <a:r>
              <a:rPr lang="en-US" sz="4800" dirty="0"/>
              <a:t>1- Fear of Failure </a:t>
            </a:r>
          </a:p>
        </p:txBody>
      </p:sp>
      <p:pic>
        <p:nvPicPr>
          <p:cNvPr id="4" name="Picture 3"/>
          <p:cNvPicPr>
            <a:picLocks noChangeAspect="1"/>
          </p:cNvPicPr>
          <p:nvPr/>
        </p:nvPicPr>
        <p:blipFill>
          <a:blip r:embed="rId3"/>
          <a:stretch>
            <a:fillRect/>
          </a:stretch>
        </p:blipFill>
        <p:spPr>
          <a:xfrm>
            <a:off x="6000750" y="1314450"/>
            <a:ext cx="6191250" cy="5871096"/>
          </a:xfrm>
          <a:prstGeom prst="rect">
            <a:avLst/>
          </a:prstGeom>
        </p:spPr>
      </p:pic>
    </p:spTree>
    <p:extLst>
      <p:ext uri="{BB962C8B-B14F-4D97-AF65-F5344CB8AC3E}">
        <p14:creationId xmlns:p14="http://schemas.microsoft.com/office/powerpoint/2010/main" val="720292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858000" y="2974774"/>
            <a:ext cx="5333999" cy="3883226"/>
          </a:xfrm>
          <a:prstGeom prst="rect">
            <a:avLst/>
          </a:prstGeom>
        </p:spPr>
      </p:pic>
      <p:sp>
        <p:nvSpPr>
          <p:cNvPr id="2" name="Title 1"/>
          <p:cNvSpPr>
            <a:spLocks noGrp="1"/>
          </p:cNvSpPr>
          <p:nvPr>
            <p:ph type="title"/>
          </p:nvPr>
        </p:nvSpPr>
        <p:spPr/>
        <p:txBody>
          <a:bodyPr/>
          <a:lstStyle/>
          <a:p>
            <a:r>
              <a:rPr lang="en-US" dirty="0"/>
              <a:t>Take this with you!</a:t>
            </a:r>
          </a:p>
        </p:txBody>
      </p:sp>
      <p:sp>
        <p:nvSpPr>
          <p:cNvPr id="3" name="Content Placeholder 2"/>
          <p:cNvSpPr>
            <a:spLocks noGrp="1"/>
          </p:cNvSpPr>
          <p:nvPr>
            <p:ph idx="1"/>
          </p:nvPr>
        </p:nvSpPr>
        <p:spPr/>
        <p:txBody>
          <a:bodyPr/>
          <a:lstStyle/>
          <a:p>
            <a:pPr marL="914400" indent="-914400"/>
            <a:r>
              <a:rPr lang="en-US" dirty="0"/>
              <a:t>Don’t Fear FAILURE – </a:t>
            </a:r>
            <a:br>
              <a:rPr lang="en-US" dirty="0"/>
            </a:br>
            <a:r>
              <a:rPr lang="en-US" dirty="0"/>
              <a:t>“I’ll multiply my signs and wonders” </a:t>
            </a:r>
            <a:endParaRPr lang="en-US" sz="1200" dirty="0"/>
          </a:p>
          <a:p>
            <a:endParaRPr lang="en-US" sz="1200" dirty="0"/>
          </a:p>
          <a:p>
            <a:pPr marL="914400" indent="-914400"/>
            <a:r>
              <a:rPr lang="en-US" dirty="0"/>
              <a:t>Don’t Fear REJECTION – </a:t>
            </a:r>
            <a:br>
              <a:rPr lang="en-US" dirty="0"/>
            </a:br>
            <a:r>
              <a:rPr lang="en-US" dirty="0"/>
              <a:t>“I will bring my people out of Egypt”</a:t>
            </a:r>
            <a:endParaRPr lang="en-US" sz="1200" dirty="0"/>
          </a:p>
          <a:p>
            <a:pPr marL="914400" indent="-914400"/>
            <a:endParaRPr lang="en-US" sz="1200" dirty="0"/>
          </a:p>
          <a:p>
            <a:pPr marL="914400" indent="-914400"/>
            <a:endParaRPr lang="en-US" dirty="0"/>
          </a:p>
          <a:p>
            <a:pPr marL="914400" indent="-914400"/>
            <a:br>
              <a:rPr lang="en-US" dirty="0"/>
            </a:br>
            <a:r>
              <a:rPr lang="en-US" dirty="0"/>
              <a:t> </a:t>
            </a:r>
          </a:p>
          <a:p>
            <a:pPr marL="914400" indent="-914400"/>
            <a:endParaRPr lang="en-US" dirty="0"/>
          </a:p>
          <a:p>
            <a:endParaRPr lang="en-US" dirty="0"/>
          </a:p>
        </p:txBody>
      </p:sp>
    </p:spTree>
    <p:extLst>
      <p:ext uri="{BB962C8B-B14F-4D97-AF65-F5344CB8AC3E}">
        <p14:creationId xmlns:p14="http://schemas.microsoft.com/office/powerpoint/2010/main" val="3858178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0654"/>
          <a:stretch/>
        </p:blipFill>
        <p:spPr>
          <a:xfrm>
            <a:off x="5250547" y="979658"/>
            <a:ext cx="7335079" cy="5878342"/>
          </a:xfrm>
          <a:prstGeom prst="rect">
            <a:avLst/>
          </a:prstGeom>
        </p:spPr>
      </p:pic>
      <p:sp>
        <p:nvSpPr>
          <p:cNvPr id="2" name="Title 1"/>
          <p:cNvSpPr>
            <a:spLocks noGrp="1"/>
          </p:cNvSpPr>
          <p:nvPr>
            <p:ph type="title"/>
          </p:nvPr>
        </p:nvSpPr>
        <p:spPr/>
        <p:txBody>
          <a:bodyPr/>
          <a:lstStyle/>
          <a:p>
            <a:r>
              <a:rPr lang="en-US" dirty="0"/>
              <a:t>Take this with you!</a:t>
            </a:r>
          </a:p>
        </p:txBody>
      </p:sp>
      <p:sp>
        <p:nvSpPr>
          <p:cNvPr id="3" name="Content Placeholder 2"/>
          <p:cNvSpPr>
            <a:spLocks noGrp="1"/>
          </p:cNvSpPr>
          <p:nvPr>
            <p:ph idx="1"/>
          </p:nvPr>
        </p:nvSpPr>
        <p:spPr/>
        <p:txBody>
          <a:bodyPr/>
          <a:lstStyle/>
          <a:p>
            <a:pPr marL="914400" indent="-914400"/>
            <a:r>
              <a:rPr lang="en-US" dirty="0"/>
              <a:t>Don’t Fear FAILURE – </a:t>
            </a:r>
            <a:br>
              <a:rPr lang="en-US" dirty="0"/>
            </a:br>
            <a:r>
              <a:rPr lang="en-US" dirty="0"/>
              <a:t>“I’ll multiply my signs and wonders”</a:t>
            </a:r>
            <a:endParaRPr lang="en-US" sz="1200" dirty="0"/>
          </a:p>
          <a:p>
            <a:endParaRPr lang="en-US" sz="1200" dirty="0"/>
          </a:p>
          <a:p>
            <a:pPr marL="914400" indent="-914400"/>
            <a:r>
              <a:rPr lang="en-US" dirty="0"/>
              <a:t>Don’t Fear REJECTION – </a:t>
            </a:r>
            <a:br>
              <a:rPr lang="en-US" dirty="0"/>
            </a:br>
            <a:r>
              <a:rPr lang="en-US" dirty="0"/>
              <a:t>“I will bring my people out of Egypt”</a:t>
            </a:r>
            <a:endParaRPr lang="en-US" sz="1200" dirty="0"/>
          </a:p>
          <a:p>
            <a:pPr marL="914400" indent="-914400"/>
            <a:endParaRPr lang="en-US" sz="1200" dirty="0"/>
          </a:p>
          <a:p>
            <a:pPr marL="914400" indent="-914400"/>
            <a:r>
              <a:rPr lang="en-US" dirty="0"/>
              <a:t>Don’t Fear SPEAKING –</a:t>
            </a:r>
            <a:br>
              <a:rPr lang="en-US" dirty="0"/>
            </a:br>
            <a:r>
              <a:rPr lang="en-US" dirty="0"/>
              <a:t> </a:t>
            </a:r>
          </a:p>
        </p:txBody>
      </p:sp>
    </p:spTree>
    <p:extLst>
      <p:ext uri="{BB962C8B-B14F-4D97-AF65-F5344CB8AC3E}">
        <p14:creationId xmlns:p14="http://schemas.microsoft.com/office/powerpoint/2010/main" val="3380705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r="26782" b="23641"/>
          <a:stretch/>
        </p:blipFill>
        <p:spPr>
          <a:xfrm>
            <a:off x="5322921" y="1252330"/>
            <a:ext cx="6862453" cy="5585792"/>
          </a:xfrm>
          <a:prstGeom prst="rect">
            <a:avLst/>
          </a:prstGeom>
        </p:spPr>
      </p:pic>
      <p:sp>
        <p:nvSpPr>
          <p:cNvPr id="2" name="Title 1"/>
          <p:cNvSpPr>
            <a:spLocks noGrp="1"/>
          </p:cNvSpPr>
          <p:nvPr>
            <p:ph type="title"/>
          </p:nvPr>
        </p:nvSpPr>
        <p:spPr/>
        <p:txBody>
          <a:bodyPr/>
          <a:lstStyle/>
          <a:p>
            <a:r>
              <a:rPr lang="en-US" dirty="0"/>
              <a:t>Take this with you!</a:t>
            </a:r>
          </a:p>
        </p:txBody>
      </p:sp>
      <p:sp>
        <p:nvSpPr>
          <p:cNvPr id="3" name="Content Placeholder 2"/>
          <p:cNvSpPr>
            <a:spLocks noGrp="1"/>
          </p:cNvSpPr>
          <p:nvPr>
            <p:ph idx="1"/>
          </p:nvPr>
        </p:nvSpPr>
        <p:spPr/>
        <p:txBody>
          <a:bodyPr/>
          <a:lstStyle/>
          <a:p>
            <a:pPr marL="914400" indent="-914400"/>
            <a:r>
              <a:rPr lang="en-US" dirty="0"/>
              <a:t>Don’t Fear FAILURE – </a:t>
            </a:r>
            <a:br>
              <a:rPr lang="en-US" dirty="0"/>
            </a:br>
            <a:r>
              <a:rPr lang="en-US" dirty="0"/>
              <a:t>“I’ll multiply my signs and wonders”</a:t>
            </a:r>
            <a:endParaRPr lang="en-US" sz="1200" dirty="0"/>
          </a:p>
          <a:p>
            <a:endParaRPr lang="en-US" sz="1200" dirty="0"/>
          </a:p>
          <a:p>
            <a:pPr marL="914400" indent="-914400"/>
            <a:r>
              <a:rPr lang="en-US" dirty="0"/>
              <a:t>Don’t Fear REJECTION – </a:t>
            </a:r>
            <a:br>
              <a:rPr lang="en-US" dirty="0"/>
            </a:br>
            <a:r>
              <a:rPr lang="en-US" dirty="0"/>
              <a:t>“I will bring my people out of Egypt”</a:t>
            </a:r>
            <a:endParaRPr lang="en-US" sz="1200" dirty="0"/>
          </a:p>
          <a:p>
            <a:pPr marL="914400" indent="-914400"/>
            <a:endParaRPr lang="en-US" sz="1200" dirty="0"/>
          </a:p>
          <a:p>
            <a:pPr marL="914400" indent="-914400"/>
            <a:r>
              <a:rPr lang="en-US" dirty="0"/>
              <a:t>Don’t Fear SPEAKING –</a:t>
            </a:r>
            <a:br>
              <a:rPr lang="en-US" dirty="0"/>
            </a:br>
            <a:r>
              <a:rPr lang="en-US" dirty="0"/>
              <a:t>“I will put my words in the mouth” </a:t>
            </a:r>
          </a:p>
          <a:p>
            <a:pPr marL="914400" indent="-914400"/>
            <a:endParaRPr lang="en-US" dirty="0"/>
          </a:p>
          <a:p>
            <a:endParaRPr lang="en-US" dirty="0"/>
          </a:p>
        </p:txBody>
      </p:sp>
    </p:spTree>
    <p:extLst>
      <p:ext uri="{BB962C8B-B14F-4D97-AF65-F5344CB8AC3E}">
        <p14:creationId xmlns:p14="http://schemas.microsoft.com/office/powerpoint/2010/main" val="1742721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lstStyle/>
          <a:p>
            <a:r>
              <a:rPr lang="en-US" dirty="0"/>
              <a:t>Just be LOYAL!</a:t>
            </a:r>
          </a:p>
        </p:txBody>
      </p:sp>
      <p:sp>
        <p:nvSpPr>
          <p:cNvPr id="3" name="Content Placeholder 2"/>
          <p:cNvSpPr>
            <a:spLocks noGrp="1"/>
          </p:cNvSpPr>
          <p:nvPr>
            <p:ph idx="1"/>
          </p:nvPr>
        </p:nvSpPr>
        <p:spPr>
          <a:xfrm>
            <a:off x="449705" y="4545495"/>
            <a:ext cx="11257613" cy="1601487"/>
          </a:xfrm>
        </p:spPr>
        <p:txBody>
          <a:bodyPr>
            <a:normAutofit/>
          </a:bodyPr>
          <a:lstStyle/>
          <a:p>
            <a:r>
              <a:rPr lang="en-US" sz="4800" dirty="0"/>
              <a:t>Whether you eat or drink, or whatever you do, </a:t>
            </a:r>
            <a:r>
              <a:rPr lang="en-US" sz="4800" dirty="0">
                <a:solidFill>
                  <a:srgbClr val="FFFF00"/>
                </a:solidFill>
              </a:rPr>
              <a:t>do everything for the glory of God</a:t>
            </a:r>
            <a:r>
              <a:rPr lang="en-US" sz="4800" dirty="0"/>
              <a:t>. </a:t>
            </a:r>
            <a:r>
              <a:rPr lang="en-US" sz="3600" dirty="0"/>
              <a:t>(1Cor 10:31)</a:t>
            </a:r>
          </a:p>
        </p:txBody>
      </p:sp>
    </p:spTree>
    <p:extLst>
      <p:ext uri="{BB962C8B-B14F-4D97-AF65-F5344CB8AC3E}">
        <p14:creationId xmlns:p14="http://schemas.microsoft.com/office/powerpoint/2010/main" val="2824545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Pray</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658903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r="27192" b="13713"/>
          <a:stretch/>
        </p:blipFill>
        <p:spPr>
          <a:xfrm>
            <a:off x="6188138" y="1286391"/>
            <a:ext cx="5957479" cy="5551731"/>
          </a:xfrm>
          <a:prstGeom prst="rect">
            <a:avLst/>
          </a:prstGeom>
        </p:spPr>
      </p:pic>
      <p:sp>
        <p:nvSpPr>
          <p:cNvPr id="2" name="Title 1"/>
          <p:cNvSpPr>
            <a:spLocks noGrp="1"/>
          </p:cNvSpPr>
          <p:nvPr>
            <p:ph type="title"/>
          </p:nvPr>
        </p:nvSpPr>
        <p:spPr/>
        <p:txBody>
          <a:bodyPr/>
          <a:lstStyle/>
          <a:p>
            <a:r>
              <a:rPr lang="en-US" dirty="0"/>
              <a:t>Three of Our Biggest Fears</a:t>
            </a:r>
          </a:p>
        </p:txBody>
      </p:sp>
      <p:sp>
        <p:nvSpPr>
          <p:cNvPr id="3" name="Content Placeholder 2"/>
          <p:cNvSpPr>
            <a:spLocks noGrp="1"/>
          </p:cNvSpPr>
          <p:nvPr>
            <p:ph idx="1"/>
          </p:nvPr>
        </p:nvSpPr>
        <p:spPr/>
        <p:txBody>
          <a:bodyPr>
            <a:normAutofit/>
          </a:bodyPr>
          <a:lstStyle/>
          <a:p>
            <a:r>
              <a:rPr lang="en-US" sz="4800" dirty="0"/>
              <a:t>1- Fear of Failure </a:t>
            </a:r>
          </a:p>
          <a:p>
            <a:r>
              <a:rPr lang="en-US" sz="4800" dirty="0"/>
              <a:t>2- Fear of Rejection</a:t>
            </a:r>
          </a:p>
        </p:txBody>
      </p:sp>
    </p:spTree>
    <p:extLst>
      <p:ext uri="{BB962C8B-B14F-4D97-AF65-F5344CB8AC3E}">
        <p14:creationId xmlns:p14="http://schemas.microsoft.com/office/powerpoint/2010/main" val="3524157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r="10654"/>
          <a:stretch/>
        </p:blipFill>
        <p:spPr>
          <a:xfrm>
            <a:off x="4830417" y="979658"/>
            <a:ext cx="7335079" cy="5878342"/>
          </a:xfrm>
          <a:prstGeom prst="rect">
            <a:avLst/>
          </a:prstGeom>
        </p:spPr>
      </p:pic>
      <p:sp>
        <p:nvSpPr>
          <p:cNvPr id="2" name="Title 1"/>
          <p:cNvSpPr>
            <a:spLocks noGrp="1"/>
          </p:cNvSpPr>
          <p:nvPr>
            <p:ph type="title"/>
          </p:nvPr>
        </p:nvSpPr>
        <p:spPr/>
        <p:txBody>
          <a:bodyPr/>
          <a:lstStyle/>
          <a:p>
            <a:r>
              <a:rPr lang="en-US" dirty="0"/>
              <a:t>Three of Our Biggest Fears</a:t>
            </a:r>
          </a:p>
        </p:txBody>
      </p:sp>
      <p:sp>
        <p:nvSpPr>
          <p:cNvPr id="3" name="Content Placeholder 2"/>
          <p:cNvSpPr>
            <a:spLocks noGrp="1"/>
          </p:cNvSpPr>
          <p:nvPr>
            <p:ph idx="1"/>
          </p:nvPr>
        </p:nvSpPr>
        <p:spPr/>
        <p:txBody>
          <a:bodyPr>
            <a:normAutofit/>
          </a:bodyPr>
          <a:lstStyle/>
          <a:p>
            <a:r>
              <a:rPr lang="en-US" sz="4800" dirty="0"/>
              <a:t>1- Fear of Failure </a:t>
            </a:r>
          </a:p>
          <a:p>
            <a:r>
              <a:rPr lang="en-US" sz="4800" dirty="0"/>
              <a:t>2- Fear of Rejection </a:t>
            </a:r>
          </a:p>
          <a:p>
            <a:r>
              <a:rPr lang="en-US" sz="4800" dirty="0"/>
              <a:t>3- Fear of Speaking</a:t>
            </a:r>
          </a:p>
          <a:p>
            <a:endParaRPr lang="en-US" sz="4800" dirty="0"/>
          </a:p>
        </p:txBody>
      </p:sp>
    </p:spTree>
    <p:extLst>
      <p:ext uri="{BB962C8B-B14F-4D97-AF65-F5344CB8AC3E}">
        <p14:creationId xmlns:p14="http://schemas.microsoft.com/office/powerpoint/2010/main" val="3713534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981294" y="1310097"/>
            <a:ext cx="6210706" cy="5547903"/>
          </a:xfrm>
          <a:prstGeom prst="rect">
            <a:avLst/>
          </a:prstGeom>
        </p:spPr>
      </p:pic>
      <p:sp>
        <p:nvSpPr>
          <p:cNvPr id="2" name="Title 1"/>
          <p:cNvSpPr>
            <a:spLocks noGrp="1"/>
          </p:cNvSpPr>
          <p:nvPr>
            <p:ph type="title"/>
          </p:nvPr>
        </p:nvSpPr>
        <p:spPr/>
        <p:txBody>
          <a:bodyPr/>
          <a:lstStyle/>
          <a:p>
            <a:r>
              <a:rPr lang="en-US" dirty="0"/>
              <a:t>1-Fear of FAILURE!</a:t>
            </a:r>
          </a:p>
        </p:txBody>
      </p:sp>
    </p:spTree>
    <p:extLst>
      <p:ext uri="{BB962C8B-B14F-4D97-AF65-F5344CB8AC3E}">
        <p14:creationId xmlns:p14="http://schemas.microsoft.com/office/powerpoint/2010/main" val="1568941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981294" y="1310097"/>
            <a:ext cx="6210706" cy="5547903"/>
          </a:xfrm>
          <a:prstGeom prst="rect">
            <a:avLst/>
          </a:prstGeom>
        </p:spPr>
      </p:pic>
      <p:sp>
        <p:nvSpPr>
          <p:cNvPr id="6" name="Rectangular Callout 5"/>
          <p:cNvSpPr/>
          <p:nvPr/>
        </p:nvSpPr>
        <p:spPr>
          <a:xfrm>
            <a:off x="258417" y="2226365"/>
            <a:ext cx="6241774" cy="3816626"/>
          </a:xfrm>
          <a:prstGeom prst="wedgeRectCallout">
            <a:avLst>
              <a:gd name="adj1" fmla="val 102255"/>
              <a:gd name="adj2" fmla="val 12818"/>
            </a:avLst>
          </a:prstGeom>
          <a:solidFill>
            <a:srgbClr val="7030A0"/>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1-Fear of FAILURE!</a:t>
            </a:r>
          </a:p>
        </p:txBody>
      </p:sp>
      <p:sp>
        <p:nvSpPr>
          <p:cNvPr id="3" name="Content Placeholder 2"/>
          <p:cNvSpPr>
            <a:spLocks noGrp="1"/>
          </p:cNvSpPr>
          <p:nvPr>
            <p:ph idx="1"/>
          </p:nvPr>
        </p:nvSpPr>
        <p:spPr>
          <a:xfrm>
            <a:off x="449705" y="1470991"/>
            <a:ext cx="6090243" cy="4675992"/>
          </a:xfrm>
        </p:spPr>
        <p:txBody>
          <a:bodyPr/>
          <a:lstStyle/>
          <a:p>
            <a:r>
              <a:rPr lang="en-US" dirty="0"/>
              <a:t>It won’t work! I’ll be let down!</a:t>
            </a:r>
            <a:br>
              <a:rPr lang="en-US" sz="1200" u="sng" dirty="0"/>
            </a:br>
            <a:endParaRPr lang="en-US" sz="1200" u="sng" dirty="0"/>
          </a:p>
          <a:p>
            <a:r>
              <a:rPr lang="en-US" dirty="0"/>
              <a:t>Why did you ever send me? Since I first came to Pharaoh to speak in your name, </a:t>
            </a:r>
            <a:r>
              <a:rPr lang="en-US"/>
              <a:t>... </a:t>
            </a:r>
            <a:br>
              <a:rPr lang="en-US"/>
            </a:br>
            <a:r>
              <a:rPr lang="en-US">
                <a:solidFill>
                  <a:srgbClr val="FFFF00"/>
                </a:solidFill>
              </a:rPr>
              <a:t>you </a:t>
            </a:r>
            <a:r>
              <a:rPr lang="en-US" dirty="0">
                <a:solidFill>
                  <a:srgbClr val="FFFF00"/>
                </a:solidFill>
              </a:rPr>
              <a:t>have done nothing at all to deliver your people</a:t>
            </a:r>
            <a:r>
              <a:rPr lang="en-US" dirty="0"/>
              <a:t>." (Exodus 5:22, 23)</a:t>
            </a:r>
          </a:p>
        </p:txBody>
      </p:sp>
      <p:pic>
        <p:nvPicPr>
          <p:cNvPr id="7" name="Picture 6"/>
          <p:cNvPicPr>
            <a:picLocks noChangeAspect="1"/>
          </p:cNvPicPr>
          <p:nvPr/>
        </p:nvPicPr>
        <p:blipFill rotWithShape="1">
          <a:blip r:embed="rId3"/>
          <a:srcRect r="20410" b="50914"/>
          <a:stretch/>
        </p:blipFill>
        <p:spPr>
          <a:xfrm>
            <a:off x="7465671" y="2846016"/>
            <a:ext cx="4716497" cy="4026732"/>
          </a:xfrm>
          <a:prstGeom prst="rect">
            <a:avLst/>
          </a:prstGeom>
        </p:spPr>
      </p:pic>
    </p:spTree>
    <p:extLst>
      <p:ext uri="{BB962C8B-B14F-4D97-AF65-F5344CB8AC3E}">
        <p14:creationId xmlns:p14="http://schemas.microsoft.com/office/powerpoint/2010/main" val="1468673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ular Callout 5"/>
          <p:cNvSpPr/>
          <p:nvPr/>
        </p:nvSpPr>
        <p:spPr>
          <a:xfrm>
            <a:off x="278296" y="2484783"/>
            <a:ext cx="5983356" cy="3896139"/>
          </a:xfrm>
          <a:prstGeom prst="wedgeRectCallout">
            <a:avLst>
              <a:gd name="adj1" fmla="val -53059"/>
              <a:gd name="adj2" fmla="val -111480"/>
            </a:avLst>
          </a:prstGeom>
          <a:solidFill>
            <a:srgbClr val="7030A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5981294" y="1310097"/>
            <a:ext cx="6210706" cy="5547903"/>
          </a:xfrm>
          <a:prstGeom prst="rect">
            <a:avLst/>
          </a:prstGeom>
        </p:spPr>
      </p:pic>
      <p:sp>
        <p:nvSpPr>
          <p:cNvPr id="2" name="Title 1"/>
          <p:cNvSpPr>
            <a:spLocks noGrp="1"/>
          </p:cNvSpPr>
          <p:nvPr>
            <p:ph type="title"/>
          </p:nvPr>
        </p:nvSpPr>
        <p:spPr/>
        <p:txBody>
          <a:bodyPr/>
          <a:lstStyle/>
          <a:p>
            <a:r>
              <a:rPr lang="en-US" dirty="0"/>
              <a:t>Divine Reassurances</a:t>
            </a:r>
          </a:p>
        </p:txBody>
      </p:sp>
      <p:sp>
        <p:nvSpPr>
          <p:cNvPr id="3" name="Content Placeholder 2"/>
          <p:cNvSpPr>
            <a:spLocks noGrp="1"/>
          </p:cNvSpPr>
          <p:nvPr>
            <p:ph idx="1"/>
          </p:nvPr>
        </p:nvSpPr>
        <p:spPr>
          <a:xfrm>
            <a:off x="449705" y="2723322"/>
            <a:ext cx="5665345" cy="3423661"/>
          </a:xfrm>
        </p:spPr>
        <p:txBody>
          <a:bodyPr/>
          <a:lstStyle/>
          <a:p>
            <a:r>
              <a:rPr lang="en-US" dirty="0"/>
              <a:t>"Now </a:t>
            </a:r>
            <a:r>
              <a:rPr lang="en-US" dirty="0">
                <a:solidFill>
                  <a:srgbClr val="FFFF00"/>
                </a:solidFill>
              </a:rPr>
              <a:t>you shall see what I will do </a:t>
            </a:r>
            <a:r>
              <a:rPr lang="en-US" dirty="0"/>
              <a:t>to Pharaoh: Indeed, by a mighty hand he will let them go; by a mighty hand he will drive them out of his land." (Exodus 6:1)</a:t>
            </a:r>
          </a:p>
        </p:txBody>
      </p:sp>
    </p:spTree>
    <p:extLst>
      <p:ext uri="{BB962C8B-B14F-4D97-AF65-F5344CB8AC3E}">
        <p14:creationId xmlns:p14="http://schemas.microsoft.com/office/powerpoint/2010/main" val="2815072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ular Callout 5"/>
          <p:cNvSpPr/>
          <p:nvPr/>
        </p:nvSpPr>
        <p:spPr>
          <a:xfrm>
            <a:off x="278296" y="2484783"/>
            <a:ext cx="5983356" cy="4094921"/>
          </a:xfrm>
          <a:prstGeom prst="wedgeRectCallout">
            <a:avLst>
              <a:gd name="adj1" fmla="val -53723"/>
              <a:gd name="adj2" fmla="val -110016"/>
            </a:avLst>
          </a:prstGeom>
          <a:solidFill>
            <a:srgbClr val="7030A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5981294" y="1310097"/>
            <a:ext cx="6210706" cy="5547903"/>
          </a:xfrm>
          <a:prstGeom prst="rect">
            <a:avLst/>
          </a:prstGeom>
        </p:spPr>
      </p:pic>
      <p:sp>
        <p:nvSpPr>
          <p:cNvPr id="2" name="Title 1"/>
          <p:cNvSpPr>
            <a:spLocks noGrp="1"/>
          </p:cNvSpPr>
          <p:nvPr>
            <p:ph type="title"/>
          </p:nvPr>
        </p:nvSpPr>
        <p:spPr/>
        <p:txBody>
          <a:bodyPr/>
          <a:lstStyle/>
          <a:p>
            <a:r>
              <a:rPr lang="en-US" dirty="0"/>
              <a:t>Divine Reassurances</a:t>
            </a:r>
          </a:p>
        </p:txBody>
      </p:sp>
      <p:sp>
        <p:nvSpPr>
          <p:cNvPr id="3" name="Content Placeholder 2"/>
          <p:cNvSpPr>
            <a:spLocks noGrp="1"/>
          </p:cNvSpPr>
          <p:nvPr>
            <p:ph idx="1"/>
          </p:nvPr>
        </p:nvSpPr>
        <p:spPr>
          <a:xfrm>
            <a:off x="238539" y="2723322"/>
            <a:ext cx="5983357" cy="3423661"/>
          </a:xfrm>
        </p:spPr>
        <p:txBody>
          <a:bodyPr/>
          <a:lstStyle/>
          <a:p>
            <a:pPr algn="ctr"/>
            <a:r>
              <a:rPr lang="en-US" dirty="0"/>
              <a:t>"I am the LORD” (6:2) ...</a:t>
            </a:r>
          </a:p>
          <a:p>
            <a:pPr algn="ctr"/>
            <a:r>
              <a:rPr lang="en-US" dirty="0"/>
              <a:t>"I am the LORD” (6:6)  ...</a:t>
            </a:r>
          </a:p>
          <a:p>
            <a:pPr algn="ctr"/>
            <a:r>
              <a:rPr lang="en-US" dirty="0"/>
              <a:t>"I am the LORD” (6:8) ...</a:t>
            </a:r>
            <a:endParaRPr lang="en-US" b="0" baseline="30000" dirty="0"/>
          </a:p>
          <a:p>
            <a:pPr algn="ctr"/>
            <a:r>
              <a:rPr lang="en-US" baseline="30000" dirty="0"/>
              <a:t>7:1</a:t>
            </a:r>
            <a:r>
              <a:rPr lang="en-US" dirty="0"/>
              <a:t> "Go and tell Pharaoh king of Egypt to let the Israelites go out of his land."</a:t>
            </a:r>
          </a:p>
          <a:p>
            <a:pPr algn="ctr"/>
            <a:endParaRPr lang="en-US" dirty="0"/>
          </a:p>
          <a:p>
            <a:endParaRPr lang="en-US" dirty="0"/>
          </a:p>
        </p:txBody>
      </p:sp>
      <p:sp>
        <p:nvSpPr>
          <p:cNvPr id="4" name="Content Placeholder 2"/>
          <p:cNvSpPr txBox="1">
            <a:spLocks/>
          </p:cNvSpPr>
          <p:nvPr/>
        </p:nvSpPr>
        <p:spPr>
          <a:xfrm>
            <a:off x="6248525" y="4034789"/>
            <a:ext cx="5665345" cy="21502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5121889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3834</TotalTime>
  <Words>2138</Words>
  <Application>Microsoft Office PowerPoint</Application>
  <PresentationFormat>Widescreen</PresentationFormat>
  <Paragraphs>179</Paragraphs>
  <Slides>34</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Arial Narrow</vt:lpstr>
      <vt:lpstr>Calibri</vt:lpstr>
      <vt:lpstr>Calibri Light</vt:lpstr>
      <vt:lpstr>Symbol</vt:lpstr>
      <vt:lpstr>Office Theme</vt:lpstr>
      <vt:lpstr>Snapshots  from a  Spiritual Journey</vt:lpstr>
      <vt:lpstr>Taking the Fear Out of the FUTURE</vt:lpstr>
      <vt:lpstr>Three of Our Biggest Fears</vt:lpstr>
      <vt:lpstr>Three of Our Biggest Fears</vt:lpstr>
      <vt:lpstr>Three of Our Biggest Fears</vt:lpstr>
      <vt:lpstr>1-Fear of FAILURE!</vt:lpstr>
      <vt:lpstr>1-Fear of FAILURE!</vt:lpstr>
      <vt:lpstr>Divine Reassurances</vt:lpstr>
      <vt:lpstr>Divine Reassurances</vt:lpstr>
      <vt:lpstr>Ready ... but fear strikes again!</vt:lpstr>
      <vt:lpstr>2-Fear of REJECTION!</vt:lpstr>
      <vt:lpstr>3-Fear of SPEAKING!</vt:lpstr>
      <vt:lpstr>The Divine Response</vt:lpstr>
      <vt:lpstr>“I Want You to BE LOYAL”</vt:lpstr>
      <vt:lpstr>“I Want You to BE LOYAL”</vt:lpstr>
      <vt:lpstr>“I Want You to BE LOYAL”</vt:lpstr>
      <vt:lpstr>“I Want You to BE LOYAL”</vt:lpstr>
      <vt:lpstr>“I Want You to BE LOYAL”</vt:lpstr>
      <vt:lpstr>“I Want You to BE LOYAL”</vt:lpstr>
      <vt:lpstr>“I Want You to BE LOYAL”</vt:lpstr>
      <vt:lpstr>“I Want You to BE LOYAL”</vt:lpstr>
      <vt:lpstr>“I Want You to BE LOYAL”</vt:lpstr>
      <vt:lpstr>“I Want You to BE LOYAL”</vt:lpstr>
      <vt:lpstr>HERE’S THE POINT: </vt:lpstr>
      <vt:lpstr>They did it!</vt:lpstr>
      <vt:lpstr>Here’s the Point:</vt:lpstr>
      <vt:lpstr>Take this with you!</vt:lpstr>
      <vt:lpstr>Take this with you!</vt:lpstr>
      <vt:lpstr>Take this with you!</vt:lpstr>
      <vt:lpstr>Take this with you!</vt:lpstr>
      <vt:lpstr>Take this with you!</vt:lpstr>
      <vt:lpstr>Take this with you!</vt:lpstr>
      <vt:lpstr>Just be LOYAL!</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Snap Shots of a Spiritual Journey</dc:title>
  <dc:creator>Dennis Henderson</dc:creator>
  <cp:lastModifiedBy>Dennis Henderson</cp:lastModifiedBy>
  <cp:revision>334</cp:revision>
  <dcterms:created xsi:type="dcterms:W3CDTF">2016-03-01T15:18:39Z</dcterms:created>
  <dcterms:modified xsi:type="dcterms:W3CDTF">2021-05-20T01:15:28Z</dcterms:modified>
</cp:coreProperties>
</file>