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9" r:id="rId2"/>
    <p:sldId id="280" r:id="rId3"/>
    <p:sldId id="281" r:id="rId4"/>
    <p:sldId id="282" r:id="rId5"/>
    <p:sldId id="283" r:id="rId6"/>
    <p:sldId id="284" r:id="rId7"/>
    <p:sldId id="285" r:id="rId8"/>
    <p:sldId id="286" r:id="rId9"/>
    <p:sldId id="287" r:id="rId10"/>
    <p:sldId id="288" r:id="rId11"/>
    <p:sldId id="308" r:id="rId12"/>
    <p:sldId id="289" r:id="rId13"/>
    <p:sldId id="290" r:id="rId14"/>
    <p:sldId id="291" r:id="rId15"/>
    <p:sldId id="292" r:id="rId16"/>
    <p:sldId id="296" r:id="rId17"/>
    <p:sldId id="295" r:id="rId18"/>
    <p:sldId id="309" r:id="rId19"/>
    <p:sldId id="310" r:id="rId20"/>
    <p:sldId id="306" r:id="rId21"/>
    <p:sldId id="297" r:id="rId22"/>
    <p:sldId id="298" r:id="rId23"/>
    <p:sldId id="300" r:id="rId24"/>
    <p:sldId id="301" r:id="rId25"/>
    <p:sldId id="302" r:id="rId26"/>
    <p:sldId id="303" r:id="rId27"/>
    <p:sldId id="299" r:id="rId28"/>
    <p:sldId id="324" r:id="rId29"/>
    <p:sldId id="328" r:id="rId30"/>
    <p:sldId id="325" r:id="rId31"/>
    <p:sldId id="327" r:id="rId32"/>
    <p:sldId id="326" r:id="rId33"/>
    <p:sldId id="329" r:id="rId34"/>
    <p:sldId id="330" r:id="rId35"/>
    <p:sldId id="331" r:id="rId36"/>
    <p:sldId id="332"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89985" autoAdjust="0"/>
  </p:normalViewPr>
  <p:slideViewPr>
    <p:cSldViewPr snapToGrid="0">
      <p:cViewPr varScale="1">
        <p:scale>
          <a:sx n="74" d="100"/>
          <a:sy n="74" d="100"/>
        </p:scale>
        <p:origin x="547" y="62"/>
      </p:cViewPr>
      <p:guideLst/>
    </p:cSldViewPr>
  </p:slideViewPr>
  <p:notesTextViewPr>
    <p:cViewPr>
      <p:scale>
        <a:sx n="1" d="1"/>
        <a:sy n="1" d="1"/>
      </p:scale>
      <p:origin x="0" y="-338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58592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too old—I’m 80 years old –I’ve been tending sheep for 40 years—I can’t change.</a:t>
            </a:r>
            <a:r>
              <a:rPr lang="en-US" baseline="0" dirty="0"/>
              <a:t>  Who am I to try to change this late in life?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12</a:t>
            </a:fld>
            <a:endParaRPr lang="en-US"/>
          </a:p>
        </p:txBody>
      </p:sp>
    </p:spTree>
    <p:extLst>
      <p:ext uri="{BB962C8B-B14F-4D97-AF65-F5344CB8AC3E}">
        <p14:creationId xmlns:p14="http://schemas.microsoft.com/office/powerpoint/2010/main" val="249904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 theologian!  I don’t even know</a:t>
            </a:r>
            <a:r>
              <a:rPr lang="en-US" baseline="0" dirty="0"/>
              <a:t> your name!</a:t>
            </a:r>
          </a:p>
          <a:p>
            <a:endParaRPr lang="en-US" baseline="0" dirty="0"/>
          </a:p>
          <a:p>
            <a:r>
              <a:rPr lang="en-US" baseline="0" dirty="0"/>
              <a:t>We are all afraid of the hypothetical ‘What if ...”</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14</a:t>
            </a:fld>
            <a:endParaRPr lang="en-US"/>
          </a:p>
        </p:txBody>
      </p:sp>
    </p:spTree>
    <p:extLst>
      <p:ext uri="{BB962C8B-B14F-4D97-AF65-F5344CB8AC3E}">
        <p14:creationId xmlns:p14="http://schemas.microsoft.com/office/powerpoint/2010/main" val="190948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It’s not about you--It’s about Me--I AM.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32</a:t>
            </a:fld>
            <a:endParaRPr lang="en-US"/>
          </a:p>
        </p:txBody>
      </p:sp>
    </p:spTree>
    <p:extLst>
      <p:ext uri="{BB962C8B-B14F-4D97-AF65-F5344CB8AC3E}">
        <p14:creationId xmlns:p14="http://schemas.microsoft.com/office/powerpoint/2010/main" val="4282472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It’s not about you--It’s about Me--I AM.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33</a:t>
            </a:fld>
            <a:endParaRPr lang="en-US"/>
          </a:p>
        </p:txBody>
      </p:sp>
    </p:spTree>
    <p:extLst>
      <p:ext uri="{BB962C8B-B14F-4D97-AF65-F5344CB8AC3E}">
        <p14:creationId xmlns:p14="http://schemas.microsoft.com/office/powerpoint/2010/main" val="552220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It’s not about you--It’s about Me--I AM.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34</a:t>
            </a:fld>
            <a:endParaRPr lang="en-US"/>
          </a:p>
        </p:txBody>
      </p:sp>
    </p:spTree>
    <p:extLst>
      <p:ext uri="{BB962C8B-B14F-4D97-AF65-F5344CB8AC3E}">
        <p14:creationId xmlns:p14="http://schemas.microsoft.com/office/powerpoint/2010/main" val="417796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It’s not about you--It’s about Me--I AM.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35</a:t>
            </a:fld>
            <a:endParaRPr lang="en-US"/>
          </a:p>
        </p:txBody>
      </p:sp>
    </p:spTree>
    <p:extLst>
      <p:ext uri="{BB962C8B-B14F-4D97-AF65-F5344CB8AC3E}">
        <p14:creationId xmlns:p14="http://schemas.microsoft.com/office/powerpoint/2010/main" val="263247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It’s not about you--It’s about Me--I AM. </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36</a:t>
            </a:fld>
            <a:endParaRPr lang="en-US"/>
          </a:p>
        </p:txBody>
      </p:sp>
    </p:spTree>
    <p:extLst>
      <p:ext uri="{BB962C8B-B14F-4D97-AF65-F5344CB8AC3E}">
        <p14:creationId xmlns:p14="http://schemas.microsoft.com/office/powerpoint/2010/main" val="23043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Sheep = https://upload.wikimedia.org/wikipedia/commons/f/f0/Anton_Mauve_-_The_Return_of_the_Flock%2C_Laren_-_Google_Art_Project.jpg</a:t>
            </a:r>
          </a:p>
        </p:txBody>
      </p:sp>
      <p:sp>
        <p:nvSpPr>
          <p:cNvPr id="4" name="Slide Number Placeholder 3"/>
          <p:cNvSpPr>
            <a:spLocks noGrp="1"/>
          </p:cNvSpPr>
          <p:nvPr>
            <p:ph type="sldNum" sz="quarter" idx="10"/>
          </p:nvPr>
        </p:nvSpPr>
        <p:spPr/>
        <p:txBody>
          <a:bodyPr/>
          <a:lstStyle/>
          <a:p>
            <a:fld id="{8AC087C8-D713-4801-8ED8-6123F15A24B4}" type="slidenum">
              <a:rPr lang="en-US" smtClean="0"/>
              <a:t>3</a:t>
            </a:fld>
            <a:endParaRPr lang="en-US"/>
          </a:p>
        </p:txBody>
      </p:sp>
    </p:spTree>
    <p:extLst>
      <p:ext uri="{BB962C8B-B14F-4D97-AF65-F5344CB8AC3E}">
        <p14:creationId xmlns:p14="http://schemas.microsoft.com/office/powerpoint/2010/main" val="411878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Burning Bush = FREE = https://https://commons.wikimedia.org/wiki/File:Moses_Pluchart.jpg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4</a:t>
            </a:fld>
            <a:endParaRPr lang="en-US"/>
          </a:p>
        </p:txBody>
      </p:sp>
    </p:spTree>
    <p:extLst>
      <p:ext uri="{BB962C8B-B14F-4D97-AF65-F5344CB8AC3E}">
        <p14:creationId xmlns:p14="http://schemas.microsoft.com/office/powerpoint/2010/main" val="224954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5</a:t>
            </a:fld>
            <a:endParaRPr lang="en-US"/>
          </a:p>
        </p:txBody>
      </p:sp>
    </p:spTree>
    <p:extLst>
      <p:ext uri="{BB962C8B-B14F-4D97-AF65-F5344CB8AC3E}">
        <p14:creationId xmlns:p14="http://schemas.microsoft.com/office/powerpoint/2010/main" val="28533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6</a:t>
            </a:fld>
            <a:endParaRPr lang="en-US"/>
          </a:p>
        </p:txBody>
      </p:sp>
    </p:spTree>
    <p:extLst>
      <p:ext uri="{BB962C8B-B14F-4D97-AF65-F5344CB8AC3E}">
        <p14:creationId xmlns:p14="http://schemas.microsoft.com/office/powerpoint/2010/main" val="423917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7</a:t>
            </a:fld>
            <a:endParaRPr lang="en-US"/>
          </a:p>
        </p:txBody>
      </p:sp>
    </p:spTree>
    <p:extLst>
      <p:ext uri="{BB962C8B-B14F-4D97-AF65-F5344CB8AC3E}">
        <p14:creationId xmlns:p14="http://schemas.microsoft.com/office/powerpoint/2010/main" val="3899871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8</a:t>
            </a:fld>
            <a:endParaRPr lang="en-US"/>
          </a:p>
        </p:txBody>
      </p:sp>
    </p:spTree>
    <p:extLst>
      <p:ext uri="{BB962C8B-B14F-4D97-AF65-F5344CB8AC3E}">
        <p14:creationId xmlns:p14="http://schemas.microsoft.com/office/powerpoint/2010/main" val="104148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9</a:t>
            </a:fld>
            <a:endParaRPr lang="en-US"/>
          </a:p>
        </p:txBody>
      </p:sp>
    </p:spTree>
    <p:extLst>
      <p:ext uri="{BB962C8B-B14F-4D97-AF65-F5344CB8AC3E}">
        <p14:creationId xmlns:p14="http://schemas.microsoft.com/office/powerpoint/2010/main" val="2300782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Burning Bush = FREE = https://commons.wikimedia.org/wiki/File:Moses_Pluchart.jpg</a:t>
            </a:r>
          </a:p>
        </p:txBody>
      </p:sp>
      <p:sp>
        <p:nvSpPr>
          <p:cNvPr id="4" name="Slide Number Placeholder 3"/>
          <p:cNvSpPr>
            <a:spLocks noGrp="1"/>
          </p:cNvSpPr>
          <p:nvPr>
            <p:ph type="sldNum" sz="quarter" idx="10"/>
          </p:nvPr>
        </p:nvSpPr>
        <p:spPr/>
        <p:txBody>
          <a:bodyPr/>
          <a:lstStyle/>
          <a:p>
            <a:fld id="{8AC087C8-D713-4801-8ED8-6123F15A24B4}" type="slidenum">
              <a:rPr lang="en-US" smtClean="0"/>
              <a:t>10</a:t>
            </a:fld>
            <a:endParaRPr lang="en-US"/>
          </a:p>
        </p:txBody>
      </p:sp>
    </p:spTree>
    <p:extLst>
      <p:ext uri="{BB962C8B-B14F-4D97-AF65-F5344CB8AC3E}">
        <p14:creationId xmlns:p14="http://schemas.microsoft.com/office/powerpoint/2010/main" val="75836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from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251550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 Divine </a:t>
            </a:r>
            <a:r>
              <a:rPr lang="en-US" u="sng" dirty="0"/>
              <a:t>Commission</a:t>
            </a:r>
          </a:p>
        </p:txBody>
      </p:sp>
      <p:sp>
        <p:nvSpPr>
          <p:cNvPr id="3" name="Content Placeholder 2"/>
          <p:cNvSpPr>
            <a:spLocks noGrp="1"/>
          </p:cNvSpPr>
          <p:nvPr>
            <p:ph idx="1"/>
          </p:nvPr>
        </p:nvSpPr>
        <p:spPr>
          <a:xfrm>
            <a:off x="449705" y="1795645"/>
            <a:ext cx="5116906" cy="4351338"/>
          </a:xfrm>
        </p:spPr>
        <p:txBody>
          <a:bodyPr/>
          <a:lstStyle/>
          <a:p>
            <a:r>
              <a:rPr lang="en-US" dirty="0"/>
              <a:t> </a:t>
            </a:r>
            <a:r>
              <a:rPr lang="en-US" baseline="30000" dirty="0"/>
              <a:t>10</a:t>
            </a:r>
            <a:r>
              <a:rPr lang="en-US" dirty="0"/>
              <a:t> So come, </a:t>
            </a:r>
            <a:r>
              <a:rPr lang="en-US" dirty="0">
                <a:solidFill>
                  <a:srgbClr val="FFFF00"/>
                </a:solidFill>
              </a:rPr>
              <a:t>I will send you</a:t>
            </a:r>
            <a:r>
              <a:rPr lang="en-US" dirty="0"/>
              <a:t> to Pharaoh to bring my people, the Israelites, out of Egypt." </a:t>
            </a:r>
          </a:p>
        </p:txBody>
      </p:sp>
    </p:spTree>
    <p:extLst>
      <p:ext uri="{BB962C8B-B14F-4D97-AF65-F5344CB8AC3E}">
        <p14:creationId xmlns:p14="http://schemas.microsoft.com/office/powerpoint/2010/main" val="218838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6589"/>
            <a:ext cx="12722087" cy="8180148"/>
          </a:xfrm>
          <a:prstGeom prst="rect">
            <a:avLst/>
          </a:prstGeom>
        </p:spPr>
      </p:pic>
      <p:sp>
        <p:nvSpPr>
          <p:cNvPr id="2" name="Title 1"/>
          <p:cNvSpPr>
            <a:spLocks noGrp="1"/>
          </p:cNvSpPr>
          <p:nvPr>
            <p:ph type="title"/>
          </p:nvPr>
        </p:nvSpPr>
        <p:spPr>
          <a:xfrm rot="60000">
            <a:off x="3595394" y="2968929"/>
            <a:ext cx="5473313" cy="1325563"/>
          </a:xfrm>
        </p:spPr>
        <p:txBody>
          <a:bodyPr>
            <a:noAutofit/>
          </a:bodyPr>
          <a:lstStyle/>
          <a:p>
            <a:pPr algn="ctr">
              <a:lnSpc>
                <a:spcPct val="80000"/>
              </a:lnSpc>
            </a:pPr>
            <a:r>
              <a:rPr lang="en-US" sz="6000" dirty="0">
                <a:effectLst>
                  <a:glow rad="190500">
                    <a:srgbClr val="0B0100"/>
                  </a:glow>
                </a:effectLst>
              </a:rPr>
              <a:t>Something Unusual </a:t>
            </a:r>
            <a:r>
              <a:rPr lang="en-US" sz="6000">
                <a:effectLst>
                  <a:glow rad="190500">
                    <a:srgbClr val="0B0100"/>
                  </a:glow>
                </a:effectLst>
              </a:rPr>
              <a:t>Was Said Today</a:t>
            </a:r>
            <a:r>
              <a:rPr lang="en-US" sz="6000" dirty="0">
                <a:effectLst>
                  <a:glow rad="190500">
                    <a:srgbClr val="0B0100"/>
                  </a:glow>
                </a:effectLst>
              </a:rPr>
              <a:t>!</a:t>
            </a:r>
          </a:p>
        </p:txBody>
      </p:sp>
    </p:spTree>
    <p:extLst>
      <p:ext uri="{BB962C8B-B14F-4D97-AF65-F5344CB8AC3E}">
        <p14:creationId xmlns:p14="http://schemas.microsoft.com/office/powerpoint/2010/main" val="91222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6592"/>
            <a:ext cx="7144719" cy="6425107"/>
          </a:xfrm>
          <a:prstGeom prst="rect">
            <a:avLst/>
          </a:prstGeom>
        </p:spPr>
      </p:pic>
      <p:sp>
        <p:nvSpPr>
          <p:cNvPr id="5" name="Rectangular Callout 4"/>
          <p:cNvSpPr/>
          <p:nvPr/>
        </p:nvSpPr>
        <p:spPr>
          <a:xfrm>
            <a:off x="5253925" y="2694432"/>
            <a:ext cx="6182171" cy="2121408"/>
          </a:xfrm>
          <a:prstGeom prst="wedgeRectCallout">
            <a:avLst>
              <a:gd name="adj1" fmla="val -89583"/>
              <a:gd name="adj2" fmla="val -61723"/>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1</a:t>
            </a:r>
            <a:r>
              <a:rPr lang="en-US" baseline="30000" dirty="0"/>
              <a:t>st</a:t>
            </a:r>
            <a:r>
              <a:rPr lang="en-US" dirty="0"/>
              <a:t> Stall: </a:t>
            </a:r>
            <a:r>
              <a:rPr lang="en-US" u="sng" dirty="0"/>
              <a:t>Who am I</a:t>
            </a:r>
            <a:r>
              <a:rPr lang="en-US" dirty="0"/>
              <a:t>? </a:t>
            </a:r>
          </a:p>
        </p:txBody>
      </p:sp>
      <p:sp>
        <p:nvSpPr>
          <p:cNvPr id="3" name="Content Placeholder 2"/>
          <p:cNvSpPr>
            <a:spLocks noGrp="1"/>
          </p:cNvSpPr>
          <p:nvPr>
            <p:ph idx="1"/>
          </p:nvPr>
        </p:nvSpPr>
        <p:spPr>
          <a:xfrm>
            <a:off x="5601755" y="1843380"/>
            <a:ext cx="5672125" cy="4351338"/>
          </a:xfrm>
        </p:spPr>
        <p:txBody>
          <a:bodyPr/>
          <a:lstStyle/>
          <a:p>
            <a:r>
              <a:rPr lang="en-US" baseline="30000" dirty="0"/>
              <a:t>11</a:t>
            </a:r>
            <a:r>
              <a:rPr lang="en-US" dirty="0"/>
              <a:t> But Moses said to God,</a:t>
            </a:r>
            <a:br>
              <a:rPr lang="en-US" dirty="0"/>
            </a:br>
            <a:r>
              <a:rPr lang="en-US" dirty="0">
                <a:solidFill>
                  <a:schemeClr val="tx1"/>
                </a:solidFill>
              </a:rPr>
              <a:t> </a:t>
            </a:r>
            <a:br>
              <a:rPr lang="en-US" dirty="0">
                <a:solidFill>
                  <a:schemeClr val="tx1"/>
                </a:solidFill>
              </a:rPr>
            </a:br>
            <a:r>
              <a:rPr lang="en-US" dirty="0">
                <a:solidFill>
                  <a:schemeClr val="tx1"/>
                </a:solidFill>
              </a:rPr>
              <a:t>"</a:t>
            </a:r>
            <a:r>
              <a:rPr lang="en-US" dirty="0">
                <a:solidFill>
                  <a:srgbClr val="C00000"/>
                </a:solidFill>
              </a:rPr>
              <a:t>Who am I</a:t>
            </a:r>
            <a:r>
              <a:rPr lang="en-US" dirty="0">
                <a:solidFill>
                  <a:schemeClr val="tx1"/>
                </a:solidFill>
              </a:rPr>
              <a:t> that I should go to Pharaoh, and bring the Israelites out of Egypt?"</a:t>
            </a:r>
          </a:p>
        </p:txBody>
      </p:sp>
    </p:spTree>
    <p:extLst>
      <p:ext uri="{BB962C8B-B14F-4D97-AF65-F5344CB8AC3E}">
        <p14:creationId xmlns:p14="http://schemas.microsoft.com/office/powerpoint/2010/main" val="44203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71959" y="2169762"/>
            <a:ext cx="6307811" cy="4107051"/>
          </a:xfrm>
          <a:prstGeom prst="wedgeRectCallout">
            <a:avLst>
              <a:gd name="adj1" fmla="val 68602"/>
              <a:gd name="adj2" fmla="val -51604"/>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1</a:t>
            </a:r>
            <a:r>
              <a:rPr lang="en-US" baseline="30000" dirty="0"/>
              <a:t>st</a:t>
            </a:r>
            <a:r>
              <a:rPr lang="en-US" dirty="0"/>
              <a:t> Response: </a:t>
            </a:r>
            <a:r>
              <a:rPr lang="en-US" u="sng" dirty="0"/>
              <a:t>Never</a:t>
            </a:r>
            <a:r>
              <a:rPr lang="en-US" dirty="0"/>
              <a:t> </a:t>
            </a:r>
            <a:r>
              <a:rPr lang="en-US" u="sng" dirty="0"/>
              <a:t>Mind</a:t>
            </a:r>
          </a:p>
        </p:txBody>
      </p:sp>
      <p:sp>
        <p:nvSpPr>
          <p:cNvPr id="3" name="Content Placeholder 2"/>
          <p:cNvSpPr>
            <a:spLocks noGrp="1"/>
          </p:cNvSpPr>
          <p:nvPr>
            <p:ph idx="1"/>
          </p:nvPr>
        </p:nvSpPr>
        <p:spPr>
          <a:xfrm>
            <a:off x="527196" y="1578669"/>
            <a:ext cx="5672125" cy="4351338"/>
          </a:xfrm>
        </p:spPr>
        <p:txBody>
          <a:bodyPr/>
          <a:lstStyle/>
          <a:p>
            <a:r>
              <a:rPr lang="en-US" dirty="0"/>
              <a:t> </a:t>
            </a:r>
            <a:r>
              <a:rPr lang="en-US" baseline="30000" dirty="0"/>
              <a:t>12</a:t>
            </a:r>
            <a:r>
              <a:rPr lang="en-US" dirty="0"/>
              <a:t> And God said, </a:t>
            </a:r>
            <a:br>
              <a:rPr lang="en-US" sz="1200" dirty="0">
                <a:solidFill>
                  <a:schemeClr val="tx1"/>
                </a:solidFill>
              </a:rPr>
            </a:br>
            <a:br>
              <a:rPr lang="en-US" sz="1200" dirty="0">
                <a:solidFill>
                  <a:schemeClr val="tx1"/>
                </a:solidFill>
              </a:rPr>
            </a:br>
            <a:r>
              <a:rPr lang="en-US" dirty="0">
                <a:solidFill>
                  <a:schemeClr val="tx1"/>
                </a:solidFill>
              </a:rPr>
              <a:t>"</a:t>
            </a:r>
            <a:r>
              <a:rPr lang="en-US" dirty="0">
                <a:solidFill>
                  <a:srgbClr val="C00000"/>
                </a:solidFill>
              </a:rPr>
              <a:t>I will be with you</a:t>
            </a:r>
            <a:r>
              <a:rPr lang="en-US" dirty="0">
                <a:solidFill>
                  <a:schemeClr val="tx1"/>
                </a:solidFill>
              </a:rPr>
              <a:t>; and this shall be the sign for you that it is I who sent you: when you have brought the people out of Egypt, you shall worship God on this mountain." </a:t>
            </a:r>
          </a:p>
        </p:txBody>
      </p:sp>
    </p:spTree>
    <p:extLst>
      <p:ext uri="{BB962C8B-B14F-4D97-AF65-F5344CB8AC3E}">
        <p14:creationId xmlns:p14="http://schemas.microsoft.com/office/powerpoint/2010/main" val="36036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6592"/>
            <a:ext cx="7144719" cy="6425107"/>
          </a:xfrm>
          <a:prstGeom prst="rect">
            <a:avLst/>
          </a:prstGeom>
        </p:spPr>
      </p:pic>
      <p:sp>
        <p:nvSpPr>
          <p:cNvPr id="5" name="Rectangular Callout 4"/>
          <p:cNvSpPr/>
          <p:nvPr/>
        </p:nvSpPr>
        <p:spPr>
          <a:xfrm>
            <a:off x="5253925" y="2145792"/>
            <a:ext cx="6307811" cy="4194048"/>
          </a:xfrm>
          <a:prstGeom prst="wedgeRectCallout">
            <a:avLst>
              <a:gd name="adj1" fmla="val -87968"/>
              <a:gd name="adj2" fmla="val -4239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2</a:t>
            </a:r>
            <a:r>
              <a:rPr lang="en-US" baseline="30000" dirty="0"/>
              <a:t>nd</a:t>
            </a:r>
            <a:r>
              <a:rPr lang="en-US" dirty="0"/>
              <a:t> Stall: </a:t>
            </a:r>
            <a:r>
              <a:rPr lang="en-US" u="sng" dirty="0"/>
              <a:t>Who</a:t>
            </a:r>
            <a:r>
              <a:rPr lang="en-US" dirty="0"/>
              <a:t> are You </a:t>
            </a:r>
            <a:r>
              <a:rPr lang="en-US" u="sng" dirty="0"/>
              <a:t>Really</a:t>
            </a:r>
            <a:r>
              <a:rPr lang="en-US" dirty="0"/>
              <a:t>?</a:t>
            </a:r>
          </a:p>
        </p:txBody>
      </p:sp>
      <p:sp>
        <p:nvSpPr>
          <p:cNvPr id="3" name="Content Placeholder 2"/>
          <p:cNvSpPr>
            <a:spLocks noGrp="1"/>
          </p:cNvSpPr>
          <p:nvPr>
            <p:ph idx="1"/>
          </p:nvPr>
        </p:nvSpPr>
        <p:spPr>
          <a:xfrm>
            <a:off x="5638331" y="1485900"/>
            <a:ext cx="5672125" cy="4172370"/>
          </a:xfrm>
        </p:spPr>
        <p:txBody>
          <a:bodyPr/>
          <a:lstStyle/>
          <a:p>
            <a:r>
              <a:rPr lang="en-US" baseline="30000" dirty="0"/>
              <a:t>13</a:t>
            </a:r>
            <a:r>
              <a:rPr lang="en-US" dirty="0"/>
              <a:t> But Moses said to God, </a:t>
            </a:r>
            <a:endParaRPr lang="en-US" sz="1200" dirty="0"/>
          </a:p>
          <a:p>
            <a:endParaRPr lang="en-US" sz="1200" dirty="0"/>
          </a:p>
          <a:p>
            <a:r>
              <a:rPr lang="en-US" dirty="0">
                <a:solidFill>
                  <a:schemeClr val="tx1"/>
                </a:solidFill>
              </a:rPr>
              <a:t>"If I come to the Israelites and say to them, 'The God of your ancestors has sent me to you,' and they ask me, '</a:t>
            </a:r>
            <a:r>
              <a:rPr lang="en-US" dirty="0">
                <a:solidFill>
                  <a:srgbClr val="C00000"/>
                </a:solidFill>
              </a:rPr>
              <a:t>What is his name?</a:t>
            </a:r>
            <a:r>
              <a:rPr lang="en-US" dirty="0">
                <a:solidFill>
                  <a:schemeClr val="tx1"/>
                </a:solidFill>
              </a:rPr>
              <a:t>' what shall I say to them?"</a:t>
            </a:r>
          </a:p>
        </p:txBody>
      </p:sp>
    </p:spTree>
    <p:extLst>
      <p:ext uri="{BB962C8B-B14F-4D97-AF65-F5344CB8AC3E}">
        <p14:creationId xmlns:p14="http://schemas.microsoft.com/office/powerpoint/2010/main" val="673624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71959" y="2247252"/>
            <a:ext cx="6623201" cy="4290708"/>
          </a:xfrm>
          <a:prstGeom prst="wedgeRectCallout">
            <a:avLst>
              <a:gd name="adj1" fmla="val 64460"/>
              <a:gd name="adj2" fmla="val -5501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2</a:t>
            </a:r>
            <a:r>
              <a:rPr lang="en-US" baseline="30000" dirty="0"/>
              <a:t>nd</a:t>
            </a:r>
            <a:r>
              <a:rPr lang="en-US" dirty="0"/>
              <a:t> Response: </a:t>
            </a:r>
            <a:r>
              <a:rPr lang="en-US" u="sng" dirty="0"/>
              <a:t>YHWH</a:t>
            </a:r>
            <a:r>
              <a:rPr lang="en-US" dirty="0"/>
              <a:t>! </a:t>
            </a:r>
          </a:p>
        </p:txBody>
      </p:sp>
      <p:sp>
        <p:nvSpPr>
          <p:cNvPr id="3" name="Content Placeholder 2"/>
          <p:cNvSpPr>
            <a:spLocks noGrp="1"/>
          </p:cNvSpPr>
          <p:nvPr>
            <p:ph idx="1"/>
          </p:nvPr>
        </p:nvSpPr>
        <p:spPr>
          <a:xfrm>
            <a:off x="527196" y="1464369"/>
            <a:ext cx="6307944" cy="4351338"/>
          </a:xfrm>
        </p:spPr>
        <p:txBody>
          <a:bodyPr/>
          <a:lstStyle/>
          <a:p>
            <a:r>
              <a:rPr lang="en-US" dirty="0"/>
              <a:t> </a:t>
            </a:r>
            <a:r>
              <a:rPr lang="en-US" baseline="30000" dirty="0"/>
              <a:t>14</a:t>
            </a:r>
            <a:r>
              <a:rPr lang="en-US" dirty="0"/>
              <a:t> God said to Moses,</a:t>
            </a:r>
            <a:endParaRPr lang="en-US" sz="1200" dirty="0"/>
          </a:p>
          <a:p>
            <a:endParaRPr lang="en-US" sz="1200" dirty="0"/>
          </a:p>
          <a:p>
            <a:r>
              <a:rPr lang="en-US" dirty="0">
                <a:solidFill>
                  <a:srgbClr val="C00000"/>
                </a:solidFill>
              </a:rPr>
              <a:t>"I AM WHO I AM." </a:t>
            </a:r>
            <a:r>
              <a:rPr lang="en-US" dirty="0">
                <a:solidFill>
                  <a:schemeClr val="tx1"/>
                </a:solidFill>
              </a:rPr>
              <a:t>He said further, "Thus you shall say to the Israelites, '</a:t>
            </a:r>
            <a:r>
              <a:rPr lang="en-US" dirty="0">
                <a:solidFill>
                  <a:srgbClr val="C00000"/>
                </a:solidFill>
              </a:rPr>
              <a:t>I AM </a:t>
            </a:r>
            <a:r>
              <a:rPr lang="en-US" dirty="0">
                <a:solidFill>
                  <a:schemeClr val="tx1"/>
                </a:solidFill>
              </a:rPr>
              <a:t>has sent me to you.'“ ...  'The LORD, the God of your ancestors, ... This is my name forever, and this my title for all generations. </a:t>
            </a:r>
          </a:p>
        </p:txBody>
      </p:sp>
    </p:spTree>
    <p:extLst>
      <p:ext uri="{BB962C8B-B14F-4D97-AF65-F5344CB8AC3E}">
        <p14:creationId xmlns:p14="http://schemas.microsoft.com/office/powerpoint/2010/main" val="337651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592"/>
            <a:ext cx="7144719" cy="6425107"/>
          </a:xfrm>
          <a:prstGeom prst="rect">
            <a:avLst/>
          </a:prstGeom>
        </p:spPr>
      </p:pic>
      <p:sp>
        <p:nvSpPr>
          <p:cNvPr id="5" name="Rectangular Callout 4"/>
          <p:cNvSpPr/>
          <p:nvPr/>
        </p:nvSpPr>
        <p:spPr>
          <a:xfrm>
            <a:off x="5253925" y="2657856"/>
            <a:ext cx="6307811" cy="2645664"/>
          </a:xfrm>
          <a:prstGeom prst="wedgeRectCallout">
            <a:avLst>
              <a:gd name="adj1" fmla="val -90674"/>
              <a:gd name="adj2" fmla="val -57158"/>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Stall: Who will </a:t>
            </a:r>
            <a:r>
              <a:rPr lang="en-US" u="sng" dirty="0"/>
              <a:t>Believe</a:t>
            </a:r>
            <a:r>
              <a:rPr lang="en-US" dirty="0"/>
              <a:t> Me?</a:t>
            </a:r>
            <a:endParaRPr lang="en-US" u="sng" dirty="0"/>
          </a:p>
        </p:txBody>
      </p:sp>
      <p:sp>
        <p:nvSpPr>
          <p:cNvPr id="3" name="Content Placeholder 2"/>
          <p:cNvSpPr>
            <a:spLocks noGrp="1"/>
          </p:cNvSpPr>
          <p:nvPr>
            <p:ph idx="1"/>
          </p:nvPr>
        </p:nvSpPr>
        <p:spPr>
          <a:xfrm>
            <a:off x="5613947" y="1599540"/>
            <a:ext cx="5672125" cy="4351338"/>
          </a:xfrm>
        </p:spPr>
        <p:txBody>
          <a:bodyPr/>
          <a:lstStyle/>
          <a:p>
            <a:r>
              <a:rPr lang="en-US" dirty="0"/>
              <a:t> </a:t>
            </a:r>
            <a:r>
              <a:rPr lang="en-US" baseline="30000" dirty="0"/>
              <a:t>1</a:t>
            </a:r>
            <a:r>
              <a:rPr lang="en-US" dirty="0"/>
              <a:t>  Then Moses answered,</a:t>
            </a:r>
          </a:p>
          <a:p>
            <a:br>
              <a:rPr lang="en-US" dirty="0"/>
            </a:br>
            <a:r>
              <a:rPr lang="en-US" dirty="0">
                <a:solidFill>
                  <a:schemeClr val="tx1"/>
                </a:solidFill>
              </a:rPr>
              <a:t>"But </a:t>
            </a:r>
            <a:r>
              <a:rPr lang="en-US" dirty="0">
                <a:solidFill>
                  <a:srgbClr val="C00000"/>
                </a:solidFill>
              </a:rPr>
              <a:t>suppose they do not believe me </a:t>
            </a:r>
            <a:r>
              <a:rPr lang="en-US" dirty="0">
                <a:solidFill>
                  <a:schemeClr val="tx1"/>
                </a:solidFill>
              </a:rPr>
              <a:t>or listen to me, but say, 'The LORD did not appear to you.'" </a:t>
            </a:r>
          </a:p>
        </p:txBody>
      </p:sp>
    </p:spTree>
    <p:extLst>
      <p:ext uri="{BB962C8B-B14F-4D97-AF65-F5344CB8AC3E}">
        <p14:creationId xmlns:p14="http://schemas.microsoft.com/office/powerpoint/2010/main" val="4046788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71959" y="2262753"/>
            <a:ext cx="6307811" cy="1100379"/>
          </a:xfrm>
          <a:prstGeom prst="wedgeRectCallout">
            <a:avLst>
              <a:gd name="adj1" fmla="val 70813"/>
              <a:gd name="adj2" fmla="val -6568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578669"/>
            <a:ext cx="6214567" cy="4351338"/>
          </a:xfrm>
        </p:spPr>
        <p:txBody>
          <a:bodyPr/>
          <a:lstStyle/>
          <a:p>
            <a:r>
              <a:rPr lang="en-US" baseline="30000" dirty="0"/>
              <a:t>2</a:t>
            </a:r>
            <a:r>
              <a:rPr lang="en-US" dirty="0"/>
              <a:t> The LORD said to him, </a:t>
            </a:r>
            <a:br>
              <a:rPr lang="en-US" sz="1200" dirty="0"/>
            </a:br>
            <a:endParaRPr lang="en-US" sz="1200" dirty="0"/>
          </a:p>
          <a:p>
            <a:r>
              <a:rPr lang="en-US" dirty="0">
                <a:solidFill>
                  <a:schemeClr val="tx1"/>
                </a:solidFill>
              </a:rPr>
              <a:t>"What is that in your hand?“</a:t>
            </a:r>
          </a:p>
          <a:p>
            <a:endParaRPr lang="en-US" dirty="0">
              <a:solidFill>
                <a:schemeClr val="tx1"/>
              </a:solidFill>
            </a:endParaRPr>
          </a:p>
        </p:txBody>
      </p:sp>
    </p:spTree>
    <p:extLst>
      <p:ext uri="{BB962C8B-B14F-4D97-AF65-F5344CB8AC3E}">
        <p14:creationId xmlns:p14="http://schemas.microsoft.com/office/powerpoint/2010/main" val="1512826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7" name="Rectangular Callout 6"/>
          <p:cNvSpPr/>
          <p:nvPr/>
        </p:nvSpPr>
        <p:spPr>
          <a:xfrm>
            <a:off x="4457699" y="3546529"/>
            <a:ext cx="2501039" cy="1100379"/>
          </a:xfrm>
          <a:prstGeom prst="wedgeRectCallout">
            <a:avLst>
              <a:gd name="adj1" fmla="val -140049"/>
              <a:gd name="adj2" fmla="val 102093"/>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371959" y="2262753"/>
            <a:ext cx="6307811" cy="1100379"/>
          </a:xfrm>
          <a:prstGeom prst="wedgeRectCallout">
            <a:avLst>
              <a:gd name="adj1" fmla="val 70813"/>
              <a:gd name="adj2" fmla="val -6568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578669"/>
            <a:ext cx="6214567" cy="4351338"/>
          </a:xfrm>
        </p:spPr>
        <p:txBody>
          <a:bodyPr/>
          <a:lstStyle/>
          <a:p>
            <a:r>
              <a:rPr lang="en-US" baseline="30000" dirty="0"/>
              <a:t>2</a:t>
            </a:r>
            <a:r>
              <a:rPr lang="en-US" dirty="0"/>
              <a:t> The LORD said to him, </a:t>
            </a:r>
            <a:br>
              <a:rPr lang="en-US" sz="1200" dirty="0"/>
            </a:br>
            <a:endParaRPr lang="en-US" sz="1200" dirty="0"/>
          </a:p>
          <a:p>
            <a:r>
              <a:rPr lang="en-US" dirty="0">
                <a:solidFill>
                  <a:schemeClr val="tx1"/>
                </a:solidFill>
              </a:rPr>
              <a:t>"What is that in your hand?“</a:t>
            </a:r>
          </a:p>
          <a:p>
            <a:endParaRPr lang="en-US" dirty="0">
              <a:solidFill>
                <a:schemeClr val="tx1"/>
              </a:solidFill>
            </a:endParaRPr>
          </a:p>
          <a:p>
            <a:pPr algn="r"/>
            <a:r>
              <a:rPr lang="en-US" dirty="0"/>
              <a:t> He said,                     </a:t>
            </a:r>
            <a:r>
              <a:rPr lang="en-US" dirty="0">
                <a:solidFill>
                  <a:schemeClr val="tx1"/>
                </a:solidFill>
              </a:rPr>
              <a:t>"A staff.“</a:t>
            </a:r>
            <a:br>
              <a:rPr lang="en-US" sz="2800" dirty="0">
                <a:solidFill>
                  <a:schemeClr val="tx1"/>
                </a:solidFill>
              </a:rPr>
            </a:br>
            <a:endParaRPr lang="en-US" sz="2800" dirty="0">
              <a:solidFill>
                <a:schemeClr val="tx1"/>
              </a:solidFill>
            </a:endParaRPr>
          </a:p>
        </p:txBody>
      </p:sp>
      <p:pic>
        <p:nvPicPr>
          <p:cNvPr id="8" name="Picture 7"/>
          <p:cNvPicPr>
            <a:picLocks noChangeAspect="1"/>
          </p:cNvPicPr>
          <p:nvPr/>
        </p:nvPicPr>
        <p:blipFill rotWithShape="1">
          <a:blip r:embed="rId3"/>
          <a:srcRect l="12798" b="45361"/>
          <a:stretch/>
        </p:blipFill>
        <p:spPr>
          <a:xfrm>
            <a:off x="-78377" y="3360422"/>
            <a:ext cx="6230319" cy="3510642"/>
          </a:xfrm>
          <a:prstGeom prst="rect">
            <a:avLst/>
          </a:prstGeom>
        </p:spPr>
      </p:pic>
    </p:spTree>
    <p:extLst>
      <p:ext uri="{BB962C8B-B14F-4D97-AF65-F5344CB8AC3E}">
        <p14:creationId xmlns:p14="http://schemas.microsoft.com/office/powerpoint/2010/main" val="312843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4457699" y="3546529"/>
            <a:ext cx="2501039" cy="1100379"/>
          </a:xfrm>
          <a:prstGeom prst="wedgeRectCallout">
            <a:avLst>
              <a:gd name="adj1" fmla="val -111845"/>
              <a:gd name="adj2" fmla="val 71228"/>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607731" y="0"/>
            <a:ext cx="8584270" cy="6858000"/>
          </a:xfrm>
          <a:prstGeom prst="rect">
            <a:avLst/>
          </a:prstGeom>
        </p:spPr>
      </p:pic>
      <p:pic>
        <p:nvPicPr>
          <p:cNvPr id="9" name="Picture 8"/>
          <p:cNvPicPr>
            <a:picLocks noChangeAspect="1"/>
          </p:cNvPicPr>
          <p:nvPr/>
        </p:nvPicPr>
        <p:blipFill>
          <a:blip r:embed="rId3"/>
          <a:stretch>
            <a:fillRect/>
          </a:stretch>
        </p:blipFill>
        <p:spPr>
          <a:xfrm>
            <a:off x="384128" y="2211387"/>
            <a:ext cx="7720423" cy="4081146"/>
          </a:xfrm>
          <a:prstGeom prst="rect">
            <a:avLst/>
          </a:prstGeom>
        </p:spPr>
      </p:pic>
      <p:sp>
        <p:nvSpPr>
          <p:cNvPr id="5" name="Rectangular Callout 4"/>
          <p:cNvSpPr/>
          <p:nvPr/>
        </p:nvSpPr>
        <p:spPr>
          <a:xfrm>
            <a:off x="371959" y="2262753"/>
            <a:ext cx="6307811" cy="1100379"/>
          </a:xfrm>
          <a:prstGeom prst="wedgeRectCallout">
            <a:avLst>
              <a:gd name="adj1" fmla="val 70813"/>
              <a:gd name="adj2" fmla="val -6568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578669"/>
            <a:ext cx="6214567" cy="4351338"/>
          </a:xfrm>
        </p:spPr>
        <p:txBody>
          <a:bodyPr/>
          <a:lstStyle/>
          <a:p>
            <a:r>
              <a:rPr lang="en-US" baseline="30000" dirty="0"/>
              <a:t>2</a:t>
            </a:r>
            <a:r>
              <a:rPr lang="en-US" dirty="0"/>
              <a:t> The LORD said to him, </a:t>
            </a:r>
            <a:br>
              <a:rPr lang="en-US" sz="1200" dirty="0"/>
            </a:br>
            <a:endParaRPr lang="en-US" sz="1200" dirty="0"/>
          </a:p>
          <a:p>
            <a:r>
              <a:rPr lang="en-US" dirty="0">
                <a:solidFill>
                  <a:schemeClr val="tx1"/>
                </a:solidFill>
              </a:rPr>
              <a:t>"What is that in your hand?“</a:t>
            </a:r>
          </a:p>
          <a:p>
            <a:endParaRPr lang="en-US" dirty="0">
              <a:solidFill>
                <a:schemeClr val="tx1"/>
              </a:solidFill>
            </a:endParaRPr>
          </a:p>
          <a:p>
            <a:pPr algn="r"/>
            <a:r>
              <a:rPr lang="en-US" dirty="0"/>
              <a:t> He said,                     </a:t>
            </a:r>
            <a:r>
              <a:rPr lang="en-US" dirty="0">
                <a:solidFill>
                  <a:schemeClr val="tx1"/>
                </a:solidFill>
              </a:rPr>
              <a:t>"A staff.“</a:t>
            </a:r>
            <a:br>
              <a:rPr lang="en-US" sz="2800" dirty="0">
                <a:solidFill>
                  <a:schemeClr val="tx1"/>
                </a:solidFill>
              </a:rPr>
            </a:br>
            <a:endParaRPr lang="en-US" sz="2800" dirty="0">
              <a:solidFill>
                <a:schemeClr val="tx1"/>
              </a:solidFill>
            </a:endParaRPr>
          </a:p>
          <a:p>
            <a:r>
              <a:rPr lang="en-US" sz="2800" dirty="0"/>
              <a:t> </a:t>
            </a:r>
            <a:r>
              <a:rPr lang="en-US" dirty="0"/>
              <a:t>  </a:t>
            </a:r>
            <a:r>
              <a:rPr lang="en-US" baseline="30000" dirty="0"/>
              <a:t>3</a:t>
            </a:r>
            <a:r>
              <a:rPr lang="en-US" dirty="0"/>
              <a:t> Then the LORD said ... </a:t>
            </a:r>
          </a:p>
          <a:p>
            <a:r>
              <a:rPr lang="en-US" dirty="0">
                <a:solidFill>
                  <a:schemeClr val="tx1"/>
                </a:solidFill>
              </a:rPr>
              <a:t>"</a:t>
            </a:r>
            <a:r>
              <a:rPr lang="en-US" dirty="0">
                <a:solidFill>
                  <a:srgbClr val="C00000"/>
                </a:solidFill>
              </a:rPr>
              <a:t>Throw it </a:t>
            </a:r>
            <a:r>
              <a:rPr lang="en-US" dirty="0">
                <a:solidFill>
                  <a:schemeClr val="tx1"/>
                </a:solidFill>
              </a:rPr>
              <a:t>on the ground."</a:t>
            </a:r>
          </a:p>
        </p:txBody>
      </p:sp>
    </p:spTree>
    <p:extLst>
      <p:ext uri="{BB962C8B-B14F-4D97-AF65-F5344CB8AC3E}">
        <p14:creationId xmlns:p14="http://schemas.microsoft.com/office/powerpoint/2010/main" val="158373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56589"/>
            <a:ext cx="12722087" cy="8180148"/>
          </a:xfrm>
          <a:prstGeom prst="rect">
            <a:avLst/>
          </a:prstGeom>
        </p:spPr>
      </p:pic>
      <p:sp>
        <p:nvSpPr>
          <p:cNvPr id="2" name="Title 1"/>
          <p:cNvSpPr>
            <a:spLocks noGrp="1"/>
          </p:cNvSpPr>
          <p:nvPr>
            <p:ph type="title"/>
          </p:nvPr>
        </p:nvSpPr>
        <p:spPr>
          <a:xfrm rot="60000">
            <a:off x="3595394" y="2968929"/>
            <a:ext cx="5473313" cy="1325563"/>
          </a:xfrm>
        </p:spPr>
        <p:txBody>
          <a:bodyPr>
            <a:noAutofit/>
          </a:bodyPr>
          <a:lstStyle/>
          <a:p>
            <a:pPr algn="ctr">
              <a:lnSpc>
                <a:spcPct val="80000"/>
              </a:lnSpc>
            </a:pPr>
            <a:r>
              <a:rPr lang="en-US" sz="6000" dirty="0">
                <a:effectLst>
                  <a:glow rad="190500">
                    <a:srgbClr val="0B0100"/>
                  </a:glow>
                </a:effectLst>
              </a:rPr>
              <a:t>Something Unusual Happened</a:t>
            </a:r>
            <a:br>
              <a:rPr lang="en-US" sz="6000" dirty="0">
                <a:effectLst>
                  <a:glow rad="190500">
                    <a:srgbClr val="0B0100"/>
                  </a:glow>
                </a:effectLst>
              </a:rPr>
            </a:br>
            <a:r>
              <a:rPr lang="en-US" sz="6000" dirty="0">
                <a:effectLst>
                  <a:glow rad="190500">
                    <a:srgbClr val="0B0100"/>
                  </a:glow>
                </a:effectLst>
              </a:rPr>
              <a:t>Today!</a:t>
            </a:r>
          </a:p>
        </p:txBody>
      </p:sp>
    </p:spTree>
    <p:extLst>
      <p:ext uri="{BB962C8B-B14F-4D97-AF65-F5344CB8AC3E}">
        <p14:creationId xmlns:p14="http://schemas.microsoft.com/office/powerpoint/2010/main" val="20269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463400" y="3788229"/>
            <a:ext cx="5232006" cy="1332411"/>
          </a:xfrm>
          <a:prstGeom prst="wedgeRectCallout">
            <a:avLst>
              <a:gd name="adj1" fmla="val 88867"/>
              <a:gd name="adj2" fmla="val -182627"/>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463040"/>
            <a:ext cx="6214567" cy="4466967"/>
          </a:xfrm>
        </p:spPr>
        <p:txBody>
          <a:bodyPr/>
          <a:lstStyle/>
          <a:p>
            <a:pPr>
              <a:lnSpc>
                <a:spcPct val="95000"/>
              </a:lnSpc>
            </a:pPr>
            <a:r>
              <a:rPr lang="en-US" dirty="0"/>
              <a:t> So he threw the staff on the ground, and it became a snake...  </a:t>
            </a:r>
            <a:r>
              <a:rPr lang="en-US" baseline="30000" dirty="0"/>
              <a:t>4</a:t>
            </a:r>
            <a:r>
              <a:rPr lang="en-US" dirty="0"/>
              <a:t> Then the </a:t>
            </a:r>
            <a:br>
              <a:rPr lang="en-US" dirty="0"/>
            </a:br>
            <a:r>
              <a:rPr lang="en-US" dirty="0"/>
              <a:t>LORD said ...</a:t>
            </a:r>
            <a:br>
              <a:rPr lang="en-US" dirty="0"/>
            </a:br>
            <a:r>
              <a:rPr lang="en-US" dirty="0">
                <a:solidFill>
                  <a:schemeClr val="tx1"/>
                </a:solidFill>
              </a:rPr>
              <a:t>"Reach out your hand, </a:t>
            </a:r>
            <a:br>
              <a:rPr lang="en-US" dirty="0">
                <a:solidFill>
                  <a:schemeClr val="tx1"/>
                </a:solidFill>
              </a:rPr>
            </a:br>
            <a:r>
              <a:rPr lang="en-US" dirty="0">
                <a:solidFill>
                  <a:schemeClr val="tx1"/>
                </a:solidFill>
              </a:rPr>
              <a:t>and </a:t>
            </a:r>
            <a:r>
              <a:rPr lang="en-US" dirty="0">
                <a:solidFill>
                  <a:srgbClr val="C00000"/>
                </a:solidFill>
              </a:rPr>
              <a:t>seize it </a:t>
            </a:r>
            <a:r>
              <a:rPr lang="en-US" dirty="0">
                <a:solidFill>
                  <a:schemeClr val="tx1"/>
                </a:solidFill>
              </a:rPr>
              <a:t>by the tail“</a:t>
            </a:r>
          </a:p>
          <a:p>
            <a:r>
              <a:rPr lang="en-US" dirty="0"/>
              <a:t>-- so he reached out his hand and grasped it, and it became a staff in his hand--</a:t>
            </a:r>
          </a:p>
        </p:txBody>
      </p:sp>
    </p:spTree>
    <p:extLst>
      <p:ext uri="{BB962C8B-B14F-4D97-AF65-F5344CB8AC3E}">
        <p14:creationId xmlns:p14="http://schemas.microsoft.com/office/powerpoint/2010/main" val="3116589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71960" y="2491740"/>
            <a:ext cx="5245070" cy="1668780"/>
          </a:xfrm>
          <a:prstGeom prst="wedgeRectCallout">
            <a:avLst>
              <a:gd name="adj1" fmla="val 92743"/>
              <a:gd name="adj2" fmla="val -81187"/>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578669"/>
            <a:ext cx="6536544" cy="4351338"/>
          </a:xfrm>
        </p:spPr>
        <p:txBody>
          <a:bodyPr/>
          <a:lstStyle/>
          <a:p>
            <a:r>
              <a:rPr lang="en-US" dirty="0"/>
              <a:t>  </a:t>
            </a:r>
            <a:r>
              <a:rPr lang="en-US" baseline="30000" dirty="0"/>
              <a:t>6</a:t>
            </a:r>
            <a:r>
              <a:rPr lang="en-US" dirty="0"/>
              <a:t> Again, the LORD said to him,</a:t>
            </a:r>
            <a:br>
              <a:rPr lang="en-US" dirty="0"/>
            </a:br>
            <a:br>
              <a:rPr lang="en-US" dirty="0">
                <a:solidFill>
                  <a:schemeClr val="tx1"/>
                </a:solidFill>
              </a:rPr>
            </a:br>
            <a:r>
              <a:rPr lang="en-US" dirty="0">
                <a:solidFill>
                  <a:schemeClr val="tx1"/>
                </a:solidFill>
              </a:rPr>
              <a:t>"</a:t>
            </a:r>
            <a:r>
              <a:rPr lang="en-US" dirty="0">
                <a:solidFill>
                  <a:srgbClr val="C00000"/>
                </a:solidFill>
              </a:rPr>
              <a:t>Put your hand inside </a:t>
            </a:r>
            <a:br>
              <a:rPr lang="en-US" dirty="0">
                <a:solidFill>
                  <a:srgbClr val="C00000"/>
                </a:solidFill>
              </a:rPr>
            </a:br>
            <a:r>
              <a:rPr lang="en-US" dirty="0">
                <a:solidFill>
                  <a:schemeClr val="tx1"/>
                </a:solidFill>
              </a:rPr>
              <a:t>your cloak." </a:t>
            </a:r>
            <a:br>
              <a:rPr lang="en-US" dirty="0">
                <a:solidFill>
                  <a:schemeClr val="tx1"/>
                </a:solidFill>
              </a:rPr>
            </a:br>
            <a:br>
              <a:rPr lang="en-US" dirty="0"/>
            </a:br>
            <a:r>
              <a:rPr lang="en-US" dirty="0"/>
              <a:t>He put his hand into his cloak; and when he took it out, his hand was leprous, as white as snow. </a:t>
            </a:r>
            <a:endParaRPr lang="en-US" dirty="0">
              <a:solidFill>
                <a:schemeClr val="tx1"/>
              </a:solidFill>
            </a:endParaRPr>
          </a:p>
        </p:txBody>
      </p:sp>
    </p:spTree>
    <p:extLst>
      <p:ext uri="{BB962C8B-B14F-4D97-AF65-F5344CB8AC3E}">
        <p14:creationId xmlns:p14="http://schemas.microsoft.com/office/powerpoint/2010/main" val="1592262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87457" y="1348353"/>
            <a:ext cx="4889937" cy="1600587"/>
          </a:xfrm>
          <a:prstGeom prst="wedgeRectCallout">
            <a:avLst>
              <a:gd name="adj1" fmla="val 97495"/>
              <a:gd name="adj2" fmla="val -28293"/>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3</a:t>
            </a:r>
            <a:r>
              <a:rPr lang="en-US" baseline="30000" dirty="0"/>
              <a:t>rd</a:t>
            </a:r>
            <a:r>
              <a:rPr lang="en-US" dirty="0"/>
              <a:t> Response: </a:t>
            </a:r>
            <a:r>
              <a:rPr lang="en-US" u="sng" dirty="0"/>
              <a:t>Just</a:t>
            </a:r>
            <a:r>
              <a:rPr lang="en-US" dirty="0"/>
              <a:t> </a:t>
            </a:r>
            <a:r>
              <a:rPr lang="en-US" u="sng" dirty="0"/>
              <a:t>Watch</a:t>
            </a:r>
            <a:r>
              <a:rPr lang="en-US" dirty="0"/>
              <a:t>  </a:t>
            </a:r>
          </a:p>
        </p:txBody>
      </p:sp>
      <p:sp>
        <p:nvSpPr>
          <p:cNvPr id="3" name="Content Placeholder 2"/>
          <p:cNvSpPr>
            <a:spLocks noGrp="1"/>
          </p:cNvSpPr>
          <p:nvPr>
            <p:ph idx="1"/>
          </p:nvPr>
        </p:nvSpPr>
        <p:spPr>
          <a:xfrm>
            <a:off x="527196" y="1578669"/>
            <a:ext cx="6214567" cy="4351338"/>
          </a:xfrm>
        </p:spPr>
        <p:txBody>
          <a:bodyPr/>
          <a:lstStyle/>
          <a:p>
            <a:r>
              <a:rPr lang="en-US" dirty="0">
                <a:solidFill>
                  <a:schemeClr val="tx1"/>
                </a:solidFill>
              </a:rPr>
              <a:t>"</a:t>
            </a:r>
            <a:r>
              <a:rPr lang="en-US" dirty="0">
                <a:solidFill>
                  <a:srgbClr val="C00000"/>
                </a:solidFill>
              </a:rPr>
              <a:t>Put your hand back</a:t>
            </a:r>
            <a:br>
              <a:rPr lang="en-US" dirty="0">
                <a:solidFill>
                  <a:srgbClr val="C00000"/>
                </a:solidFill>
              </a:rPr>
            </a:br>
            <a:r>
              <a:rPr lang="en-US" dirty="0">
                <a:solidFill>
                  <a:srgbClr val="C00000"/>
                </a:solidFill>
              </a:rPr>
              <a:t> </a:t>
            </a:r>
            <a:r>
              <a:rPr lang="en-US" dirty="0">
                <a:solidFill>
                  <a:schemeClr val="tx1"/>
                </a:solidFill>
              </a:rPr>
              <a:t>into your cloak"– </a:t>
            </a:r>
            <a:endParaRPr lang="en-US" sz="800" dirty="0">
              <a:solidFill>
                <a:schemeClr val="tx1"/>
              </a:solidFill>
            </a:endParaRPr>
          </a:p>
          <a:p>
            <a:endParaRPr lang="en-US" sz="800" dirty="0">
              <a:solidFill>
                <a:schemeClr val="tx1"/>
              </a:solidFill>
            </a:endParaRPr>
          </a:p>
          <a:p>
            <a:pPr>
              <a:lnSpc>
                <a:spcPct val="85000"/>
              </a:lnSpc>
            </a:pPr>
            <a:r>
              <a:rPr lang="en-US" dirty="0"/>
              <a:t>so he put his hand back into his cloak, and when he took it out, it was restored like the rest of his body-- </a:t>
            </a:r>
            <a:r>
              <a:rPr lang="en-US" baseline="30000" dirty="0"/>
              <a:t>8</a:t>
            </a:r>
            <a:r>
              <a:rPr lang="en-US" dirty="0"/>
              <a:t> "If they will not </a:t>
            </a:r>
            <a:r>
              <a:rPr lang="en-US" dirty="0">
                <a:solidFill>
                  <a:srgbClr val="FFFF00"/>
                </a:solidFill>
              </a:rPr>
              <a:t>believe</a:t>
            </a:r>
            <a:r>
              <a:rPr lang="en-US" dirty="0"/>
              <a:t> you or heed the first sign, they may </a:t>
            </a:r>
            <a:r>
              <a:rPr lang="en-US" dirty="0">
                <a:solidFill>
                  <a:srgbClr val="FFFF00"/>
                </a:solidFill>
              </a:rPr>
              <a:t>believe </a:t>
            </a:r>
            <a:r>
              <a:rPr lang="en-US" dirty="0"/>
              <a:t>the second sign.</a:t>
            </a:r>
            <a:endParaRPr lang="en-US" dirty="0">
              <a:solidFill>
                <a:schemeClr val="tx1"/>
              </a:solidFill>
            </a:endParaRPr>
          </a:p>
        </p:txBody>
      </p:sp>
    </p:spTree>
    <p:extLst>
      <p:ext uri="{BB962C8B-B14F-4D97-AF65-F5344CB8AC3E}">
        <p14:creationId xmlns:p14="http://schemas.microsoft.com/office/powerpoint/2010/main" val="185785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592"/>
            <a:ext cx="7144719" cy="6425107"/>
          </a:xfrm>
          <a:prstGeom prst="rect">
            <a:avLst/>
          </a:prstGeom>
        </p:spPr>
      </p:pic>
      <p:sp>
        <p:nvSpPr>
          <p:cNvPr id="5" name="Rectangular Callout 4"/>
          <p:cNvSpPr/>
          <p:nvPr/>
        </p:nvSpPr>
        <p:spPr>
          <a:xfrm>
            <a:off x="5253925" y="2450592"/>
            <a:ext cx="6307811" cy="3779520"/>
          </a:xfrm>
          <a:prstGeom prst="wedgeRectCallout">
            <a:avLst>
              <a:gd name="adj1" fmla="val -90562"/>
              <a:gd name="adj2" fmla="val -51033"/>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4</a:t>
            </a:r>
            <a:r>
              <a:rPr lang="en-US" baseline="30000" dirty="0"/>
              <a:t>th</a:t>
            </a:r>
            <a:r>
              <a:rPr lang="en-US" dirty="0"/>
              <a:t> Stall: I </a:t>
            </a:r>
            <a:r>
              <a:rPr lang="en-US" u="sng" dirty="0"/>
              <a:t>Can’t</a:t>
            </a:r>
          </a:p>
        </p:txBody>
      </p:sp>
      <p:sp>
        <p:nvSpPr>
          <p:cNvPr id="3" name="Content Placeholder 2"/>
          <p:cNvSpPr>
            <a:spLocks noGrp="1"/>
          </p:cNvSpPr>
          <p:nvPr>
            <p:ph idx="1"/>
          </p:nvPr>
        </p:nvSpPr>
        <p:spPr>
          <a:xfrm>
            <a:off x="5626139" y="1514196"/>
            <a:ext cx="5918161" cy="4351338"/>
          </a:xfrm>
        </p:spPr>
        <p:txBody>
          <a:bodyPr/>
          <a:lstStyle/>
          <a:p>
            <a:r>
              <a:rPr lang="en-US" baseline="30000" dirty="0"/>
              <a:t>10</a:t>
            </a:r>
            <a:r>
              <a:rPr lang="en-US" dirty="0"/>
              <a:t> But Moses said ... </a:t>
            </a:r>
            <a:br>
              <a:rPr lang="en-US" dirty="0"/>
            </a:br>
            <a:br>
              <a:rPr lang="en-US" dirty="0"/>
            </a:br>
            <a:r>
              <a:rPr lang="en-US" dirty="0">
                <a:solidFill>
                  <a:schemeClr val="tx1"/>
                </a:solidFill>
              </a:rPr>
              <a:t>"O my Lord, I have never been eloquent, neither in the past nor even now that you have spoken to your servant; but </a:t>
            </a:r>
            <a:r>
              <a:rPr lang="en-US" dirty="0">
                <a:solidFill>
                  <a:srgbClr val="C00000"/>
                </a:solidFill>
              </a:rPr>
              <a:t>I am slow of speech</a:t>
            </a:r>
            <a:r>
              <a:rPr lang="en-US" dirty="0">
                <a:solidFill>
                  <a:schemeClr val="tx1"/>
                </a:solidFill>
              </a:rPr>
              <a:t> and slow of tongue."</a:t>
            </a:r>
          </a:p>
        </p:txBody>
      </p:sp>
    </p:spTree>
    <p:extLst>
      <p:ext uri="{BB962C8B-B14F-4D97-AF65-F5344CB8AC3E}">
        <p14:creationId xmlns:p14="http://schemas.microsoft.com/office/powerpoint/2010/main" val="3049114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71959" y="2402237"/>
            <a:ext cx="6307811" cy="4153546"/>
          </a:xfrm>
          <a:prstGeom prst="wedgeRectCallout">
            <a:avLst>
              <a:gd name="adj1" fmla="val 68602"/>
              <a:gd name="adj2" fmla="val -51604"/>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4</a:t>
            </a:r>
            <a:r>
              <a:rPr lang="en-US" baseline="30000" dirty="0"/>
              <a:t>th</a:t>
            </a:r>
            <a:r>
              <a:rPr lang="en-US" dirty="0"/>
              <a:t> Response: I will </a:t>
            </a:r>
            <a:r>
              <a:rPr lang="en-US" u="sng" dirty="0"/>
              <a:t>hel</a:t>
            </a:r>
            <a:r>
              <a:rPr lang="en-US" dirty="0"/>
              <a:t>p </a:t>
            </a:r>
            <a:r>
              <a:rPr lang="en-US" u="sng" dirty="0"/>
              <a:t>you</a:t>
            </a:r>
          </a:p>
        </p:txBody>
      </p:sp>
      <p:sp>
        <p:nvSpPr>
          <p:cNvPr id="3" name="Content Placeholder 2"/>
          <p:cNvSpPr>
            <a:spLocks noGrp="1"/>
          </p:cNvSpPr>
          <p:nvPr>
            <p:ph idx="1"/>
          </p:nvPr>
        </p:nvSpPr>
        <p:spPr>
          <a:xfrm>
            <a:off x="527196" y="1578669"/>
            <a:ext cx="6090580" cy="4351338"/>
          </a:xfrm>
        </p:spPr>
        <p:txBody>
          <a:bodyPr/>
          <a:lstStyle/>
          <a:p>
            <a:r>
              <a:rPr lang="en-US" dirty="0"/>
              <a:t> </a:t>
            </a:r>
            <a:r>
              <a:rPr lang="en-US" baseline="30000" dirty="0"/>
              <a:t>11</a:t>
            </a:r>
            <a:r>
              <a:rPr lang="en-US" dirty="0"/>
              <a:t> The LORD said to him, </a:t>
            </a:r>
            <a:endParaRPr lang="en-US" sz="1200" dirty="0"/>
          </a:p>
          <a:p>
            <a:endParaRPr lang="en-US" sz="1200" dirty="0"/>
          </a:p>
          <a:p>
            <a:r>
              <a:rPr lang="en-US" dirty="0">
                <a:solidFill>
                  <a:schemeClr val="tx1"/>
                </a:solidFill>
              </a:rPr>
              <a:t>"Who gives speech to mortals? Who makes them mute or deaf, seeing or blind? Is it not I, the LORD?   </a:t>
            </a:r>
            <a:r>
              <a:rPr lang="en-US" baseline="30000" dirty="0">
                <a:solidFill>
                  <a:schemeClr val="tx1"/>
                </a:solidFill>
              </a:rPr>
              <a:t>12</a:t>
            </a:r>
            <a:r>
              <a:rPr lang="en-US" dirty="0">
                <a:solidFill>
                  <a:schemeClr val="tx1"/>
                </a:solidFill>
              </a:rPr>
              <a:t> Now go, and </a:t>
            </a:r>
            <a:r>
              <a:rPr lang="en-US" dirty="0">
                <a:solidFill>
                  <a:srgbClr val="C00000"/>
                </a:solidFill>
              </a:rPr>
              <a:t>I will be with your mouth</a:t>
            </a:r>
            <a:r>
              <a:rPr lang="en-US" dirty="0">
                <a:solidFill>
                  <a:schemeClr val="tx1"/>
                </a:solidFill>
              </a:rPr>
              <a:t> and teach you what you are to speak."</a:t>
            </a:r>
          </a:p>
        </p:txBody>
      </p:sp>
    </p:spTree>
    <p:extLst>
      <p:ext uri="{BB962C8B-B14F-4D97-AF65-F5344CB8AC3E}">
        <p14:creationId xmlns:p14="http://schemas.microsoft.com/office/powerpoint/2010/main" val="750557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592"/>
            <a:ext cx="7144719" cy="6425107"/>
          </a:xfrm>
          <a:prstGeom prst="rect">
            <a:avLst/>
          </a:prstGeom>
        </p:spPr>
      </p:pic>
      <p:sp>
        <p:nvSpPr>
          <p:cNvPr id="5" name="Rectangular Callout 4"/>
          <p:cNvSpPr/>
          <p:nvPr/>
        </p:nvSpPr>
        <p:spPr>
          <a:xfrm>
            <a:off x="5253925" y="2767584"/>
            <a:ext cx="5901755" cy="1414272"/>
          </a:xfrm>
          <a:prstGeom prst="wedgeRectCallout">
            <a:avLst>
              <a:gd name="adj1" fmla="val -91775"/>
              <a:gd name="adj2" fmla="val -72329"/>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5</a:t>
            </a:r>
            <a:r>
              <a:rPr lang="en-US" baseline="30000" dirty="0"/>
              <a:t>th</a:t>
            </a:r>
            <a:r>
              <a:rPr lang="en-US" dirty="0"/>
              <a:t> Stall: I </a:t>
            </a:r>
            <a:r>
              <a:rPr lang="en-US" u="sng" dirty="0"/>
              <a:t>don’t</a:t>
            </a:r>
            <a:r>
              <a:rPr lang="en-US" dirty="0"/>
              <a:t> </a:t>
            </a:r>
            <a:r>
              <a:rPr lang="en-US" u="sng" dirty="0"/>
              <a:t>want</a:t>
            </a:r>
            <a:r>
              <a:rPr lang="en-US" dirty="0"/>
              <a:t> to! </a:t>
            </a:r>
          </a:p>
        </p:txBody>
      </p:sp>
      <p:sp>
        <p:nvSpPr>
          <p:cNvPr id="3" name="Content Placeholder 2"/>
          <p:cNvSpPr>
            <a:spLocks noGrp="1"/>
          </p:cNvSpPr>
          <p:nvPr>
            <p:ph idx="1"/>
          </p:nvPr>
        </p:nvSpPr>
        <p:spPr>
          <a:xfrm>
            <a:off x="5626139" y="1538580"/>
            <a:ext cx="5672125" cy="4351338"/>
          </a:xfrm>
        </p:spPr>
        <p:txBody>
          <a:bodyPr/>
          <a:lstStyle/>
          <a:p>
            <a:r>
              <a:rPr lang="en-US" baseline="30000" dirty="0"/>
              <a:t>13</a:t>
            </a:r>
            <a:r>
              <a:rPr lang="en-US" dirty="0"/>
              <a:t> But he said, </a:t>
            </a:r>
          </a:p>
          <a:p>
            <a:endParaRPr lang="en-US" dirty="0">
              <a:solidFill>
                <a:schemeClr val="tx1"/>
              </a:solidFill>
            </a:endParaRPr>
          </a:p>
          <a:p>
            <a:r>
              <a:rPr lang="en-US" dirty="0">
                <a:solidFill>
                  <a:schemeClr val="tx1"/>
                </a:solidFill>
              </a:rPr>
              <a:t>"O my Lord, please </a:t>
            </a:r>
            <a:r>
              <a:rPr lang="en-US" dirty="0">
                <a:solidFill>
                  <a:srgbClr val="C00000"/>
                </a:solidFill>
              </a:rPr>
              <a:t>send someone else</a:t>
            </a:r>
            <a:r>
              <a:rPr lang="en-US" dirty="0">
                <a:solidFill>
                  <a:schemeClr val="tx1"/>
                </a:solidFill>
              </a:rPr>
              <a:t>."</a:t>
            </a:r>
          </a:p>
        </p:txBody>
      </p:sp>
    </p:spTree>
    <p:extLst>
      <p:ext uri="{BB962C8B-B14F-4D97-AF65-F5344CB8AC3E}">
        <p14:creationId xmlns:p14="http://schemas.microsoft.com/office/powerpoint/2010/main" val="1892155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7731" y="0"/>
            <a:ext cx="8584270" cy="6858000"/>
          </a:xfrm>
          <a:prstGeom prst="rect">
            <a:avLst/>
          </a:prstGeom>
        </p:spPr>
      </p:pic>
      <p:sp>
        <p:nvSpPr>
          <p:cNvPr id="5" name="Rectangular Callout 4"/>
          <p:cNvSpPr/>
          <p:nvPr/>
        </p:nvSpPr>
        <p:spPr>
          <a:xfrm>
            <a:off x="387458" y="3099661"/>
            <a:ext cx="6307811" cy="3347634"/>
          </a:xfrm>
          <a:prstGeom prst="wedgeRectCallout">
            <a:avLst>
              <a:gd name="adj1" fmla="val 76219"/>
              <a:gd name="adj2" fmla="val -72437"/>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  5</a:t>
            </a:r>
            <a:r>
              <a:rPr lang="en-US" baseline="30000" dirty="0"/>
              <a:t>th</a:t>
            </a:r>
            <a:r>
              <a:rPr lang="en-US" dirty="0"/>
              <a:t> Response: </a:t>
            </a:r>
            <a:r>
              <a:rPr lang="en-US" u="sng" dirty="0"/>
              <a:t>God</a:t>
            </a:r>
            <a:r>
              <a:rPr lang="en-US" dirty="0"/>
              <a:t> was </a:t>
            </a:r>
            <a:r>
              <a:rPr lang="en-US" u="sng" dirty="0"/>
              <a:t>angered</a:t>
            </a:r>
            <a:r>
              <a:rPr lang="en-US" dirty="0"/>
              <a:t>!</a:t>
            </a:r>
          </a:p>
        </p:txBody>
      </p:sp>
      <p:sp>
        <p:nvSpPr>
          <p:cNvPr id="3" name="Content Placeholder 2"/>
          <p:cNvSpPr>
            <a:spLocks noGrp="1"/>
          </p:cNvSpPr>
          <p:nvPr>
            <p:ph idx="1"/>
          </p:nvPr>
        </p:nvSpPr>
        <p:spPr>
          <a:xfrm>
            <a:off x="527196" y="1363851"/>
            <a:ext cx="6090580" cy="4566156"/>
          </a:xfrm>
        </p:spPr>
        <p:txBody>
          <a:bodyPr/>
          <a:lstStyle/>
          <a:p>
            <a:pPr>
              <a:lnSpc>
                <a:spcPct val="80000"/>
              </a:lnSpc>
            </a:pPr>
            <a:r>
              <a:rPr lang="en-US" baseline="30000" dirty="0"/>
              <a:t>14</a:t>
            </a:r>
            <a:r>
              <a:rPr lang="en-US" dirty="0"/>
              <a:t> Then the </a:t>
            </a:r>
            <a:r>
              <a:rPr lang="en-US" dirty="0">
                <a:solidFill>
                  <a:srgbClr val="FFFF00"/>
                </a:solidFill>
              </a:rPr>
              <a:t>anger of the LORD was kindled </a:t>
            </a:r>
            <a:r>
              <a:rPr lang="en-US" dirty="0"/>
              <a:t>against Moses and he said, </a:t>
            </a:r>
            <a:br>
              <a:rPr lang="en-US" dirty="0"/>
            </a:br>
            <a:br>
              <a:rPr lang="en-US" dirty="0"/>
            </a:br>
            <a:r>
              <a:rPr lang="en-US" dirty="0">
                <a:solidFill>
                  <a:schemeClr val="tx1"/>
                </a:solidFill>
              </a:rPr>
              <a:t>"What of your brother Aaron, the Levite? I know that he can speak fluently .... </a:t>
            </a:r>
            <a:r>
              <a:rPr lang="en-US" baseline="30000" dirty="0">
                <a:solidFill>
                  <a:schemeClr val="tx1"/>
                </a:solidFill>
              </a:rPr>
              <a:t>15</a:t>
            </a:r>
            <a:r>
              <a:rPr lang="en-US" dirty="0">
                <a:solidFill>
                  <a:schemeClr val="tx1"/>
                </a:solidFill>
              </a:rPr>
              <a:t> You shall speak to him ... </a:t>
            </a:r>
            <a:r>
              <a:rPr lang="en-US" baseline="30000" dirty="0">
                <a:solidFill>
                  <a:schemeClr val="tx1"/>
                </a:solidFill>
              </a:rPr>
              <a:t>16</a:t>
            </a:r>
            <a:r>
              <a:rPr lang="en-US" dirty="0">
                <a:solidFill>
                  <a:schemeClr val="tx1"/>
                </a:solidFill>
              </a:rPr>
              <a:t> He indeed shall speak for you to the people....</a:t>
            </a:r>
          </a:p>
        </p:txBody>
      </p:sp>
    </p:spTree>
    <p:extLst>
      <p:ext uri="{BB962C8B-B14F-4D97-AF65-F5344CB8AC3E}">
        <p14:creationId xmlns:p14="http://schemas.microsoft.com/office/powerpoint/2010/main" val="147031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592"/>
            <a:ext cx="7144719" cy="6425107"/>
          </a:xfrm>
          <a:prstGeom prst="rect">
            <a:avLst/>
          </a:prstGeom>
        </p:spPr>
      </p:pic>
      <p:sp>
        <p:nvSpPr>
          <p:cNvPr id="5" name="Rectangular Callout 4"/>
          <p:cNvSpPr/>
          <p:nvPr/>
        </p:nvSpPr>
        <p:spPr>
          <a:xfrm>
            <a:off x="4742482" y="3086100"/>
            <a:ext cx="7121858" cy="2057400"/>
          </a:xfrm>
          <a:prstGeom prst="wedgeRectCallout">
            <a:avLst>
              <a:gd name="adj1" fmla="val -79292"/>
              <a:gd name="adj2" fmla="val -73552"/>
            </a:avLst>
          </a:prstGeom>
          <a:solidFill>
            <a:schemeClr val="accent4">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Results: </a:t>
            </a:r>
          </a:p>
        </p:txBody>
      </p:sp>
      <p:sp>
        <p:nvSpPr>
          <p:cNvPr id="3" name="Content Placeholder 2"/>
          <p:cNvSpPr>
            <a:spLocks noGrp="1"/>
          </p:cNvSpPr>
          <p:nvPr>
            <p:ph idx="1"/>
          </p:nvPr>
        </p:nvSpPr>
        <p:spPr>
          <a:xfrm>
            <a:off x="4959712" y="1656161"/>
            <a:ext cx="6880993" cy="4351338"/>
          </a:xfrm>
        </p:spPr>
        <p:txBody>
          <a:bodyPr/>
          <a:lstStyle/>
          <a:p>
            <a:r>
              <a:rPr lang="en-US" baseline="30000" dirty="0"/>
              <a:t>18</a:t>
            </a:r>
            <a:r>
              <a:rPr lang="en-US" dirty="0"/>
              <a:t> Moses went back to his father-in-law Jethro and said to him, </a:t>
            </a:r>
            <a:br>
              <a:rPr lang="en-US" sz="3200" dirty="0"/>
            </a:br>
            <a:br>
              <a:rPr lang="en-US" sz="3200" dirty="0"/>
            </a:br>
            <a:r>
              <a:rPr lang="en-US" dirty="0">
                <a:solidFill>
                  <a:schemeClr val="tx1"/>
                </a:solidFill>
              </a:rPr>
              <a:t>"Please let me go back to my kindred in Egypt and see whether they are still living.“</a:t>
            </a:r>
            <a:endParaRPr lang="en-US" sz="2000" dirty="0">
              <a:solidFill>
                <a:schemeClr val="tx1"/>
              </a:solidFill>
            </a:endParaRPr>
          </a:p>
          <a:p>
            <a:endParaRPr lang="en-US" sz="2000" dirty="0">
              <a:solidFill>
                <a:schemeClr val="tx1"/>
              </a:solidFill>
            </a:endParaRPr>
          </a:p>
          <a:p>
            <a:r>
              <a:rPr lang="en-US" dirty="0"/>
              <a:t>And Jethro said to Moses, "Go in peace."</a:t>
            </a:r>
            <a:endParaRPr lang="en-US" dirty="0">
              <a:solidFill>
                <a:schemeClr val="tx1"/>
              </a:solidFill>
            </a:endParaRPr>
          </a:p>
        </p:txBody>
      </p:sp>
    </p:spTree>
    <p:extLst>
      <p:ext uri="{BB962C8B-B14F-4D97-AF65-F5344CB8AC3E}">
        <p14:creationId xmlns:p14="http://schemas.microsoft.com/office/powerpoint/2010/main" val="396327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66416" y="-30854"/>
            <a:ext cx="8125584" cy="6888854"/>
          </a:xfrm>
          <a:prstGeom prst="rect">
            <a:avLst/>
          </a:prstGeom>
        </p:spPr>
      </p:pic>
      <p:sp>
        <p:nvSpPr>
          <p:cNvPr id="2" name="Title 1"/>
          <p:cNvSpPr>
            <a:spLocks noGrp="1"/>
          </p:cNvSpPr>
          <p:nvPr>
            <p:ph type="title"/>
          </p:nvPr>
        </p:nvSpPr>
        <p:spPr>
          <a:xfrm>
            <a:off x="0" y="185243"/>
            <a:ext cx="12191999" cy="1777669"/>
          </a:xfrm>
        </p:spPr>
        <p:txBody>
          <a:bodyPr/>
          <a:lstStyle/>
          <a:p>
            <a:r>
              <a:rPr lang="en-US" dirty="0"/>
              <a:t>Something Unusual Happened That Day...</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784045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6416" y="-30854"/>
            <a:ext cx="8125584" cy="6888854"/>
          </a:xfrm>
          <a:prstGeom prst="rect">
            <a:avLst/>
          </a:prstGeom>
        </p:spPr>
      </p:pic>
      <p:sp>
        <p:nvSpPr>
          <p:cNvPr id="2" name="Title 1"/>
          <p:cNvSpPr>
            <a:spLocks noGrp="1"/>
          </p:cNvSpPr>
          <p:nvPr>
            <p:ph type="title"/>
          </p:nvPr>
        </p:nvSpPr>
        <p:spPr>
          <a:xfrm>
            <a:off x="0" y="185243"/>
            <a:ext cx="12191999" cy="1777669"/>
          </a:xfrm>
        </p:spPr>
        <p:txBody>
          <a:bodyPr/>
          <a:lstStyle/>
          <a:p>
            <a:r>
              <a:rPr lang="en-US" dirty="0"/>
              <a:t>Something Unusual Happened That Day...</a:t>
            </a:r>
          </a:p>
        </p:txBody>
      </p:sp>
      <p:sp>
        <p:nvSpPr>
          <p:cNvPr id="3" name="Content Placeholder 2"/>
          <p:cNvSpPr>
            <a:spLocks noGrp="1"/>
          </p:cNvSpPr>
          <p:nvPr>
            <p:ph idx="1"/>
          </p:nvPr>
        </p:nvSpPr>
        <p:spPr>
          <a:xfrm>
            <a:off x="449705" y="5145024"/>
            <a:ext cx="11257613" cy="1001958"/>
          </a:xfrm>
        </p:spPr>
        <p:txBody>
          <a:bodyPr>
            <a:normAutofit/>
          </a:bodyPr>
          <a:lstStyle/>
          <a:p>
            <a:pPr algn="ctr"/>
            <a:r>
              <a:rPr lang="en-US" sz="6000" dirty="0"/>
              <a:t>God showed up and spoke to Moses!</a:t>
            </a:r>
          </a:p>
        </p:txBody>
      </p:sp>
    </p:spTree>
    <p:extLst>
      <p:ext uri="{BB962C8B-B14F-4D97-AF65-F5344CB8AC3E}">
        <p14:creationId xmlns:p14="http://schemas.microsoft.com/office/powerpoint/2010/main" val="179959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346" b="20504"/>
          <a:stretch/>
        </p:blipFill>
        <p:spPr>
          <a:xfrm>
            <a:off x="0" y="391273"/>
            <a:ext cx="6519542" cy="6479790"/>
          </a:xfrm>
          <a:prstGeom prst="rect">
            <a:avLst/>
          </a:prstGeom>
        </p:spPr>
      </p:pic>
      <p:sp>
        <p:nvSpPr>
          <p:cNvPr id="2" name="Title 1"/>
          <p:cNvSpPr>
            <a:spLocks noGrp="1"/>
          </p:cNvSpPr>
          <p:nvPr>
            <p:ph type="title"/>
          </p:nvPr>
        </p:nvSpPr>
        <p:spPr/>
        <p:txBody>
          <a:bodyPr/>
          <a:lstStyle/>
          <a:p>
            <a:r>
              <a:rPr lang="en-US" dirty="0"/>
              <a:t>An Ordinary Routine </a:t>
            </a:r>
            <a:r>
              <a:rPr lang="en-US" u="sng" dirty="0"/>
              <a:t>Da</a:t>
            </a:r>
            <a:r>
              <a:rPr lang="en-US" dirty="0"/>
              <a:t>y</a:t>
            </a:r>
          </a:p>
        </p:txBody>
      </p:sp>
      <p:sp>
        <p:nvSpPr>
          <p:cNvPr id="3" name="Content Placeholder 2"/>
          <p:cNvSpPr>
            <a:spLocks noGrp="1"/>
          </p:cNvSpPr>
          <p:nvPr>
            <p:ph idx="1"/>
          </p:nvPr>
        </p:nvSpPr>
        <p:spPr>
          <a:xfrm>
            <a:off x="5682343" y="1795645"/>
            <a:ext cx="6024975" cy="4351338"/>
          </a:xfrm>
        </p:spPr>
        <p:txBody>
          <a:bodyPr/>
          <a:lstStyle/>
          <a:p>
            <a:r>
              <a:rPr lang="en-US" dirty="0"/>
              <a:t> </a:t>
            </a:r>
            <a:r>
              <a:rPr lang="en-US" baseline="30000" dirty="0"/>
              <a:t>Ex 3:1</a:t>
            </a:r>
            <a:r>
              <a:rPr lang="en-US" dirty="0"/>
              <a:t> Moses was keeping the flock of his father-in-law Jethro, the priest of Midian; he led his flock beyond the wilderness, and came to </a:t>
            </a:r>
            <a:r>
              <a:rPr lang="en-US" dirty="0" err="1"/>
              <a:t>Horeb</a:t>
            </a:r>
            <a:r>
              <a:rPr lang="en-US" dirty="0"/>
              <a:t>, the mountain of God. </a:t>
            </a:r>
          </a:p>
        </p:txBody>
      </p:sp>
    </p:spTree>
    <p:extLst>
      <p:ext uri="{BB962C8B-B14F-4D97-AF65-F5344CB8AC3E}">
        <p14:creationId xmlns:p14="http://schemas.microsoft.com/office/powerpoint/2010/main" val="3569249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5366"/>
          <a:stretch/>
        </p:blipFill>
        <p:spPr>
          <a:xfrm>
            <a:off x="0" y="1691613"/>
            <a:ext cx="12420463" cy="5120667"/>
          </a:xfrm>
          <a:prstGeom prst="rect">
            <a:avLst/>
          </a:prstGeom>
        </p:spPr>
      </p:pic>
      <p:sp>
        <p:nvSpPr>
          <p:cNvPr id="2" name="Title 1"/>
          <p:cNvSpPr>
            <a:spLocks noGrp="1"/>
          </p:cNvSpPr>
          <p:nvPr>
            <p:ph type="title"/>
          </p:nvPr>
        </p:nvSpPr>
        <p:spPr/>
        <p:txBody>
          <a:bodyPr/>
          <a:lstStyle/>
          <a:p>
            <a:r>
              <a:rPr lang="en-US" dirty="0"/>
              <a:t>God spoke to me today ...</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040776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4390"/>
          <a:stretch/>
        </p:blipFill>
        <p:spPr>
          <a:xfrm>
            <a:off x="0" y="1691613"/>
            <a:ext cx="12420463" cy="5212107"/>
          </a:xfrm>
          <a:prstGeom prst="rect">
            <a:avLst/>
          </a:prstGeom>
        </p:spPr>
      </p:pic>
      <p:sp>
        <p:nvSpPr>
          <p:cNvPr id="2" name="Title 1"/>
          <p:cNvSpPr>
            <a:spLocks noGrp="1"/>
          </p:cNvSpPr>
          <p:nvPr>
            <p:ph type="title"/>
          </p:nvPr>
        </p:nvSpPr>
        <p:spPr/>
        <p:txBody>
          <a:bodyPr/>
          <a:lstStyle/>
          <a:p>
            <a:r>
              <a:rPr lang="en-US" dirty="0"/>
              <a:t>God spoke to me today ...</a:t>
            </a:r>
          </a:p>
        </p:txBody>
      </p:sp>
      <p:sp>
        <p:nvSpPr>
          <p:cNvPr id="3" name="Content Placeholder 2"/>
          <p:cNvSpPr>
            <a:spLocks noGrp="1"/>
          </p:cNvSpPr>
          <p:nvPr>
            <p:ph idx="1"/>
          </p:nvPr>
        </p:nvSpPr>
        <p:spPr>
          <a:xfrm>
            <a:off x="449705" y="5836919"/>
            <a:ext cx="11257613" cy="1087303"/>
          </a:xfrm>
        </p:spPr>
        <p:txBody>
          <a:bodyPr>
            <a:normAutofit/>
          </a:bodyPr>
          <a:lstStyle/>
          <a:p>
            <a:pPr algn="ctr"/>
            <a:r>
              <a:rPr lang="en-US" sz="6000" dirty="0">
                <a:solidFill>
                  <a:schemeClr val="tx1"/>
                </a:solidFill>
              </a:rPr>
              <a:t>and this is what I heard Him say:</a:t>
            </a:r>
          </a:p>
        </p:txBody>
      </p:sp>
    </p:spTree>
    <p:extLst>
      <p:ext uri="{BB962C8B-B14F-4D97-AF65-F5344CB8AC3E}">
        <p14:creationId xmlns:p14="http://schemas.microsoft.com/office/powerpoint/2010/main" val="964199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705" y="1377696"/>
            <a:ext cx="11257613" cy="4769287"/>
          </a:xfrm>
        </p:spPr>
        <p:txBody>
          <a:bodyPr>
            <a:normAutofit/>
          </a:bodyPr>
          <a:lstStyle/>
          <a:p>
            <a:pPr marL="742950" indent="-742950">
              <a:buFont typeface="+mj-lt"/>
              <a:buAutoNum type="arabicPeriod"/>
            </a:pPr>
            <a:r>
              <a:rPr lang="en-US" sz="5400" dirty="0"/>
              <a:t>“You have not done anything so bad that I cannot still use you.” </a:t>
            </a:r>
          </a:p>
          <a:p>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6000" dirty="0"/>
          </a:p>
        </p:txBody>
      </p:sp>
      <p:sp>
        <p:nvSpPr>
          <p:cNvPr id="4" name="Title 3"/>
          <p:cNvSpPr>
            <a:spLocks noGrp="1"/>
          </p:cNvSpPr>
          <p:nvPr>
            <p:ph type="title"/>
          </p:nvPr>
        </p:nvSpPr>
        <p:spPr/>
        <p:txBody>
          <a:bodyPr/>
          <a:lstStyle/>
          <a:p>
            <a:r>
              <a:rPr lang="en-US" dirty="0"/>
              <a:t>God said to me ...</a:t>
            </a:r>
          </a:p>
        </p:txBody>
      </p:sp>
    </p:spTree>
    <p:extLst>
      <p:ext uri="{BB962C8B-B14F-4D97-AF65-F5344CB8AC3E}">
        <p14:creationId xmlns:p14="http://schemas.microsoft.com/office/powerpoint/2010/main" val="182283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705" y="1377696"/>
            <a:ext cx="11257613" cy="4769287"/>
          </a:xfrm>
        </p:spPr>
        <p:txBody>
          <a:bodyPr>
            <a:normAutofit/>
          </a:bodyPr>
          <a:lstStyle/>
          <a:p>
            <a:pPr marL="742950" indent="-742950">
              <a:buFont typeface="+mj-lt"/>
              <a:buAutoNum type="arabicPeriod"/>
            </a:pPr>
            <a:r>
              <a:rPr lang="en-US" sz="5400" dirty="0"/>
              <a:t>“You have not done anything so bad that I cannot still use you.” </a:t>
            </a:r>
          </a:p>
          <a:p>
            <a:pPr marL="742950" indent="-742950">
              <a:buFont typeface="+mj-lt"/>
              <a:buAutoNum type="arabicPeriod"/>
            </a:pPr>
            <a:r>
              <a:rPr lang="en-US" sz="5400" dirty="0"/>
              <a:t>“You can get to know Who I AM!”</a:t>
            </a:r>
          </a:p>
          <a:p>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6000" dirty="0"/>
          </a:p>
        </p:txBody>
      </p:sp>
      <p:sp>
        <p:nvSpPr>
          <p:cNvPr id="4" name="Title 3"/>
          <p:cNvSpPr>
            <a:spLocks noGrp="1"/>
          </p:cNvSpPr>
          <p:nvPr>
            <p:ph type="title"/>
          </p:nvPr>
        </p:nvSpPr>
        <p:spPr/>
        <p:txBody>
          <a:bodyPr/>
          <a:lstStyle/>
          <a:p>
            <a:r>
              <a:rPr lang="en-US" dirty="0"/>
              <a:t>God said to me ...</a:t>
            </a:r>
          </a:p>
        </p:txBody>
      </p:sp>
    </p:spTree>
    <p:extLst>
      <p:ext uri="{BB962C8B-B14F-4D97-AF65-F5344CB8AC3E}">
        <p14:creationId xmlns:p14="http://schemas.microsoft.com/office/powerpoint/2010/main" val="3662410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705" y="1377696"/>
            <a:ext cx="11257613" cy="4769287"/>
          </a:xfrm>
        </p:spPr>
        <p:txBody>
          <a:bodyPr>
            <a:normAutofit/>
          </a:bodyPr>
          <a:lstStyle/>
          <a:p>
            <a:pPr marL="742950" indent="-742950">
              <a:buFont typeface="+mj-lt"/>
              <a:buAutoNum type="arabicPeriod"/>
            </a:pPr>
            <a:r>
              <a:rPr lang="en-US" sz="5400" dirty="0"/>
              <a:t>“You have not done anything so bad that I cannot still use you.” </a:t>
            </a:r>
          </a:p>
          <a:p>
            <a:pPr marL="742950" indent="-742950">
              <a:buFont typeface="+mj-lt"/>
              <a:buAutoNum type="arabicPeriod"/>
            </a:pPr>
            <a:r>
              <a:rPr lang="en-US" sz="5400" dirty="0"/>
              <a:t>“You can get to know Who I AM!”</a:t>
            </a:r>
          </a:p>
          <a:p>
            <a:pPr marL="742950" indent="-742950">
              <a:buFont typeface="+mj-lt"/>
              <a:buAutoNum type="arabicPeriod"/>
            </a:pPr>
            <a:r>
              <a:rPr lang="en-US" sz="5400" dirty="0"/>
              <a:t>“Just watch what I will do.” </a:t>
            </a:r>
          </a:p>
          <a:p>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6000" dirty="0"/>
          </a:p>
        </p:txBody>
      </p:sp>
      <p:sp>
        <p:nvSpPr>
          <p:cNvPr id="4" name="Title 3"/>
          <p:cNvSpPr>
            <a:spLocks noGrp="1"/>
          </p:cNvSpPr>
          <p:nvPr>
            <p:ph type="title"/>
          </p:nvPr>
        </p:nvSpPr>
        <p:spPr/>
        <p:txBody>
          <a:bodyPr/>
          <a:lstStyle/>
          <a:p>
            <a:r>
              <a:rPr lang="en-US" dirty="0"/>
              <a:t>God said to me ...</a:t>
            </a:r>
          </a:p>
        </p:txBody>
      </p:sp>
    </p:spTree>
    <p:extLst>
      <p:ext uri="{BB962C8B-B14F-4D97-AF65-F5344CB8AC3E}">
        <p14:creationId xmlns:p14="http://schemas.microsoft.com/office/powerpoint/2010/main" val="209145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705" y="1377696"/>
            <a:ext cx="11257613" cy="4769287"/>
          </a:xfrm>
        </p:spPr>
        <p:txBody>
          <a:bodyPr>
            <a:normAutofit/>
          </a:bodyPr>
          <a:lstStyle/>
          <a:p>
            <a:pPr marL="742950" indent="-742950">
              <a:buFont typeface="+mj-lt"/>
              <a:buAutoNum type="arabicPeriod"/>
            </a:pPr>
            <a:r>
              <a:rPr lang="en-US" sz="5400" dirty="0"/>
              <a:t>“You have not done anything so bad that I cannot still use you.” </a:t>
            </a:r>
          </a:p>
          <a:p>
            <a:pPr marL="742950" indent="-742950">
              <a:buFont typeface="+mj-lt"/>
              <a:buAutoNum type="arabicPeriod"/>
            </a:pPr>
            <a:r>
              <a:rPr lang="en-US" sz="5400" dirty="0"/>
              <a:t>“You can get to know Who I AM!”</a:t>
            </a:r>
          </a:p>
          <a:p>
            <a:pPr marL="742950" indent="-742950">
              <a:buFont typeface="+mj-lt"/>
              <a:buAutoNum type="arabicPeriod"/>
            </a:pPr>
            <a:r>
              <a:rPr lang="en-US" sz="5400" dirty="0"/>
              <a:t>“Just watch what I will do.” </a:t>
            </a:r>
          </a:p>
          <a:p>
            <a:pPr marL="742950" indent="-742950">
              <a:buFont typeface="+mj-lt"/>
              <a:buAutoNum type="arabicPeriod"/>
            </a:pPr>
            <a:r>
              <a:rPr lang="en-US" sz="5400" dirty="0"/>
              <a:t>“It’s not about you—It’s about Me!”</a:t>
            </a:r>
          </a:p>
          <a:p>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6000" dirty="0"/>
          </a:p>
        </p:txBody>
      </p:sp>
      <p:sp>
        <p:nvSpPr>
          <p:cNvPr id="4" name="Title 3"/>
          <p:cNvSpPr>
            <a:spLocks noGrp="1"/>
          </p:cNvSpPr>
          <p:nvPr>
            <p:ph type="title"/>
          </p:nvPr>
        </p:nvSpPr>
        <p:spPr/>
        <p:txBody>
          <a:bodyPr/>
          <a:lstStyle/>
          <a:p>
            <a:r>
              <a:rPr lang="en-US" dirty="0"/>
              <a:t>God said to me ...</a:t>
            </a:r>
          </a:p>
        </p:txBody>
      </p:sp>
    </p:spTree>
    <p:extLst>
      <p:ext uri="{BB962C8B-B14F-4D97-AF65-F5344CB8AC3E}">
        <p14:creationId xmlns:p14="http://schemas.microsoft.com/office/powerpoint/2010/main" val="1517286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705" y="1377696"/>
            <a:ext cx="11257613" cy="4769287"/>
          </a:xfrm>
        </p:spPr>
        <p:txBody>
          <a:bodyPr>
            <a:normAutofit/>
          </a:bodyPr>
          <a:lstStyle/>
          <a:p>
            <a:pPr marL="742950" indent="-742950">
              <a:buFont typeface="+mj-lt"/>
              <a:buAutoNum type="arabicPeriod"/>
            </a:pPr>
            <a:r>
              <a:rPr lang="en-US" sz="5400" dirty="0"/>
              <a:t>“You have not done anything so bad that I cannot still use you.” </a:t>
            </a:r>
          </a:p>
          <a:p>
            <a:pPr marL="742950" indent="-742950">
              <a:buFont typeface="+mj-lt"/>
              <a:buAutoNum type="arabicPeriod"/>
            </a:pPr>
            <a:r>
              <a:rPr lang="en-US" sz="5400" dirty="0"/>
              <a:t>“You can get to know Who I AM!”</a:t>
            </a:r>
          </a:p>
          <a:p>
            <a:pPr marL="742950" indent="-742950">
              <a:buFont typeface="+mj-lt"/>
              <a:buAutoNum type="arabicPeriod"/>
            </a:pPr>
            <a:r>
              <a:rPr lang="en-US" sz="5400" dirty="0"/>
              <a:t>“Just watch what I will do.” </a:t>
            </a:r>
          </a:p>
          <a:p>
            <a:pPr marL="742950" indent="-742950">
              <a:buFont typeface="+mj-lt"/>
              <a:buAutoNum type="arabicPeriod"/>
            </a:pPr>
            <a:r>
              <a:rPr lang="en-US" sz="5400" dirty="0"/>
              <a:t>“It’s not about you—It’s about Me!”</a:t>
            </a:r>
          </a:p>
          <a:p>
            <a:pPr marL="742950" indent="-742950">
              <a:buFont typeface="+mj-lt"/>
              <a:buAutoNum type="arabicPeriod"/>
            </a:pPr>
            <a:r>
              <a:rPr lang="en-US" sz="5400" dirty="0"/>
              <a:t>“Just ‘Do it!’” </a:t>
            </a:r>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5400" dirty="0"/>
          </a:p>
          <a:p>
            <a:pPr marL="857250" indent="-857250">
              <a:buFont typeface="Arial" panose="020B0604020202020204" pitchFamily="34" charset="0"/>
              <a:buChar char="•"/>
            </a:pPr>
            <a:endParaRPr lang="en-US" sz="6000" dirty="0"/>
          </a:p>
        </p:txBody>
      </p:sp>
      <p:sp>
        <p:nvSpPr>
          <p:cNvPr id="4" name="Title 3"/>
          <p:cNvSpPr>
            <a:spLocks noGrp="1"/>
          </p:cNvSpPr>
          <p:nvPr>
            <p:ph type="title"/>
          </p:nvPr>
        </p:nvSpPr>
        <p:spPr/>
        <p:txBody>
          <a:bodyPr/>
          <a:lstStyle/>
          <a:p>
            <a:r>
              <a:rPr lang="en-US" dirty="0"/>
              <a:t>God said to me ...</a:t>
            </a:r>
          </a:p>
        </p:txBody>
      </p:sp>
    </p:spTree>
    <p:extLst>
      <p:ext uri="{BB962C8B-B14F-4D97-AF65-F5344CB8AC3E}">
        <p14:creationId xmlns:p14="http://schemas.microsoft.com/office/powerpoint/2010/main" val="156096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59597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An Extraordinary </a:t>
            </a:r>
            <a:r>
              <a:rPr lang="en-US" u="sng" dirty="0"/>
              <a:t>Bush</a:t>
            </a:r>
          </a:p>
        </p:txBody>
      </p:sp>
      <p:sp>
        <p:nvSpPr>
          <p:cNvPr id="3" name="Content Placeholder 2"/>
          <p:cNvSpPr>
            <a:spLocks noGrp="1"/>
          </p:cNvSpPr>
          <p:nvPr>
            <p:ph idx="1"/>
          </p:nvPr>
        </p:nvSpPr>
        <p:spPr>
          <a:xfrm>
            <a:off x="449705" y="1795645"/>
            <a:ext cx="4683769" cy="4351338"/>
          </a:xfrm>
        </p:spPr>
        <p:txBody>
          <a:bodyPr/>
          <a:lstStyle/>
          <a:p>
            <a:r>
              <a:rPr lang="en-US" baseline="30000" dirty="0"/>
              <a:t>2</a:t>
            </a:r>
            <a:r>
              <a:rPr lang="en-US" dirty="0"/>
              <a:t> There the angel of the LORD appeared to him in a flame of fire out of a bush; he looked, and the bush was blazing, yet it was not consumed. </a:t>
            </a:r>
          </a:p>
        </p:txBody>
      </p:sp>
    </p:spTree>
    <p:extLst>
      <p:ext uri="{BB962C8B-B14F-4D97-AF65-F5344CB8AC3E}">
        <p14:creationId xmlns:p14="http://schemas.microsoft.com/office/powerpoint/2010/main" val="18366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An Extraordinary </a:t>
            </a:r>
            <a:r>
              <a:rPr lang="en-US" u="sng" dirty="0"/>
              <a:t>Bush</a:t>
            </a:r>
          </a:p>
        </p:txBody>
      </p:sp>
      <p:sp>
        <p:nvSpPr>
          <p:cNvPr id="3" name="Content Placeholder 2"/>
          <p:cNvSpPr>
            <a:spLocks noGrp="1"/>
          </p:cNvSpPr>
          <p:nvPr>
            <p:ph idx="1"/>
          </p:nvPr>
        </p:nvSpPr>
        <p:spPr>
          <a:xfrm>
            <a:off x="449705" y="1795645"/>
            <a:ext cx="4579495" cy="4351338"/>
          </a:xfrm>
        </p:spPr>
        <p:txBody>
          <a:bodyPr/>
          <a:lstStyle/>
          <a:p>
            <a:r>
              <a:rPr lang="en-US" dirty="0"/>
              <a:t> </a:t>
            </a:r>
            <a:r>
              <a:rPr lang="en-US" baseline="30000" dirty="0"/>
              <a:t>3</a:t>
            </a:r>
            <a:r>
              <a:rPr lang="en-US" dirty="0"/>
              <a:t> Then Moses said, </a:t>
            </a:r>
          </a:p>
          <a:p>
            <a:r>
              <a:rPr lang="en-US" dirty="0"/>
              <a:t>"I must turn aside and look at this great sight, and see why the bush is not burned up."</a:t>
            </a:r>
          </a:p>
        </p:txBody>
      </p:sp>
    </p:spTree>
    <p:extLst>
      <p:ext uri="{BB962C8B-B14F-4D97-AF65-F5344CB8AC3E}">
        <p14:creationId xmlns:p14="http://schemas.microsoft.com/office/powerpoint/2010/main" val="184265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 Divine </a:t>
            </a:r>
            <a:r>
              <a:rPr lang="en-US" u="sng" dirty="0"/>
              <a:t>Call</a:t>
            </a:r>
          </a:p>
        </p:txBody>
      </p:sp>
      <p:sp>
        <p:nvSpPr>
          <p:cNvPr id="3" name="Content Placeholder 2"/>
          <p:cNvSpPr>
            <a:spLocks noGrp="1"/>
          </p:cNvSpPr>
          <p:nvPr>
            <p:ph idx="1"/>
          </p:nvPr>
        </p:nvSpPr>
        <p:spPr>
          <a:xfrm>
            <a:off x="449705" y="1795645"/>
            <a:ext cx="4683769" cy="4351338"/>
          </a:xfrm>
        </p:spPr>
        <p:txBody>
          <a:bodyPr/>
          <a:lstStyle/>
          <a:p>
            <a:r>
              <a:rPr lang="en-US" dirty="0"/>
              <a:t> </a:t>
            </a:r>
            <a:r>
              <a:rPr lang="en-US" baseline="30000" dirty="0"/>
              <a:t>4</a:t>
            </a:r>
            <a:r>
              <a:rPr lang="en-US" dirty="0"/>
              <a:t> When the LORD saw that he had turned aside to see, God called to him out of the bush, "Moses, Moses!" And he said, "Here I am."</a:t>
            </a:r>
          </a:p>
        </p:txBody>
      </p:sp>
    </p:spTree>
    <p:extLst>
      <p:ext uri="{BB962C8B-B14F-4D97-AF65-F5344CB8AC3E}">
        <p14:creationId xmlns:p14="http://schemas.microsoft.com/office/powerpoint/2010/main" val="346388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 Divine </a:t>
            </a:r>
            <a:r>
              <a:rPr lang="en-US" u="sng" dirty="0"/>
              <a:t>Call</a:t>
            </a:r>
          </a:p>
        </p:txBody>
      </p:sp>
      <p:sp>
        <p:nvSpPr>
          <p:cNvPr id="3" name="Content Placeholder 2"/>
          <p:cNvSpPr>
            <a:spLocks noGrp="1"/>
          </p:cNvSpPr>
          <p:nvPr>
            <p:ph idx="1"/>
          </p:nvPr>
        </p:nvSpPr>
        <p:spPr>
          <a:xfrm>
            <a:off x="449705" y="1795645"/>
            <a:ext cx="4683769" cy="4351338"/>
          </a:xfrm>
        </p:spPr>
        <p:txBody>
          <a:bodyPr/>
          <a:lstStyle/>
          <a:p>
            <a:r>
              <a:rPr lang="en-US" dirty="0"/>
              <a:t> </a:t>
            </a:r>
            <a:r>
              <a:rPr lang="en-US" baseline="30000" dirty="0"/>
              <a:t>5</a:t>
            </a:r>
            <a:r>
              <a:rPr lang="en-US" dirty="0"/>
              <a:t> Then he said, "Come no closer! Remove the sandals from your feet, for the place on which you are standing is holy ground." </a:t>
            </a:r>
            <a:br>
              <a:rPr lang="en-US" dirty="0"/>
            </a:br>
            <a:endParaRPr lang="en-US" dirty="0"/>
          </a:p>
        </p:txBody>
      </p:sp>
    </p:spTree>
    <p:extLst>
      <p:ext uri="{BB962C8B-B14F-4D97-AF65-F5344CB8AC3E}">
        <p14:creationId xmlns:p14="http://schemas.microsoft.com/office/powerpoint/2010/main" val="365526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 Divine </a:t>
            </a:r>
            <a:r>
              <a:rPr lang="en-US" u="sng" dirty="0"/>
              <a:t>Revelation</a:t>
            </a:r>
          </a:p>
        </p:txBody>
      </p:sp>
      <p:sp>
        <p:nvSpPr>
          <p:cNvPr id="3" name="Content Placeholder 2"/>
          <p:cNvSpPr>
            <a:spLocks noGrp="1"/>
          </p:cNvSpPr>
          <p:nvPr>
            <p:ph idx="1"/>
          </p:nvPr>
        </p:nvSpPr>
        <p:spPr>
          <a:xfrm>
            <a:off x="449705" y="1795645"/>
            <a:ext cx="4762375" cy="4351338"/>
          </a:xfrm>
        </p:spPr>
        <p:txBody>
          <a:bodyPr/>
          <a:lstStyle/>
          <a:p>
            <a:r>
              <a:rPr lang="en-US" dirty="0"/>
              <a:t> </a:t>
            </a:r>
            <a:r>
              <a:rPr lang="en-US" baseline="30000" dirty="0"/>
              <a:t>6</a:t>
            </a:r>
            <a:r>
              <a:rPr lang="en-US" dirty="0"/>
              <a:t> He said further, "I am the God of your father, the God of Abraham, the God of Isaac, and the God of Jacob." And Moses hid his face, for he was afraid to look at God.  </a:t>
            </a:r>
          </a:p>
        </p:txBody>
      </p:sp>
    </p:spTree>
    <p:extLst>
      <p:ext uri="{BB962C8B-B14F-4D97-AF65-F5344CB8AC3E}">
        <p14:creationId xmlns:p14="http://schemas.microsoft.com/office/powerpoint/2010/main" val="31701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66416" y="-30854"/>
            <a:ext cx="8125584" cy="6888854"/>
          </a:xfrm>
          <a:prstGeom prst="rect">
            <a:avLst/>
          </a:prstGeom>
        </p:spPr>
      </p:pic>
      <p:sp>
        <p:nvSpPr>
          <p:cNvPr id="2" name="Title 1"/>
          <p:cNvSpPr>
            <a:spLocks noGrp="1"/>
          </p:cNvSpPr>
          <p:nvPr>
            <p:ph type="title"/>
          </p:nvPr>
        </p:nvSpPr>
        <p:spPr/>
        <p:txBody>
          <a:bodyPr/>
          <a:lstStyle/>
          <a:p>
            <a:pPr algn="l"/>
            <a:r>
              <a:rPr lang="en-US" dirty="0"/>
              <a:t>  A Divine </a:t>
            </a:r>
            <a:r>
              <a:rPr lang="en-US" u="sng" dirty="0"/>
              <a:t>Revelation</a:t>
            </a:r>
          </a:p>
        </p:txBody>
      </p:sp>
      <p:sp>
        <p:nvSpPr>
          <p:cNvPr id="3" name="Content Placeholder 2"/>
          <p:cNvSpPr>
            <a:spLocks noGrp="1"/>
          </p:cNvSpPr>
          <p:nvPr>
            <p:ph idx="1"/>
          </p:nvPr>
        </p:nvSpPr>
        <p:spPr>
          <a:xfrm>
            <a:off x="449705" y="1795645"/>
            <a:ext cx="5116906" cy="4351338"/>
          </a:xfrm>
        </p:spPr>
        <p:txBody>
          <a:bodyPr/>
          <a:lstStyle/>
          <a:p>
            <a:r>
              <a:rPr lang="en-US" dirty="0"/>
              <a:t> </a:t>
            </a:r>
            <a:r>
              <a:rPr lang="en-US" baseline="30000" dirty="0"/>
              <a:t>7</a:t>
            </a:r>
            <a:r>
              <a:rPr lang="en-US" dirty="0"/>
              <a:t> Then the LORD said, </a:t>
            </a:r>
            <a:br>
              <a:rPr lang="en-US" dirty="0"/>
            </a:br>
            <a:r>
              <a:rPr lang="en-US" dirty="0"/>
              <a:t>"I have observed the misery of my people who are in Egypt; I have heard their cry ...  </a:t>
            </a:r>
            <a:r>
              <a:rPr lang="en-US" baseline="30000" dirty="0"/>
              <a:t>8</a:t>
            </a:r>
            <a:r>
              <a:rPr lang="en-US" dirty="0"/>
              <a:t> and </a:t>
            </a:r>
            <a:br>
              <a:rPr lang="en-US" dirty="0"/>
            </a:br>
            <a:r>
              <a:rPr lang="en-US" dirty="0"/>
              <a:t>I have come down to deliver them from the Egyptians,  </a:t>
            </a:r>
          </a:p>
        </p:txBody>
      </p:sp>
    </p:spTree>
    <p:extLst>
      <p:ext uri="{BB962C8B-B14F-4D97-AF65-F5344CB8AC3E}">
        <p14:creationId xmlns:p14="http://schemas.microsoft.com/office/powerpoint/2010/main" val="2067645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3949</TotalTime>
  <Words>2470</Words>
  <Application>Microsoft Office PowerPoint</Application>
  <PresentationFormat>Widescreen</PresentationFormat>
  <Paragraphs>174</Paragraphs>
  <Slides>37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Narrow</vt:lpstr>
      <vt:lpstr>Calibri</vt:lpstr>
      <vt:lpstr>Calibri Light</vt:lpstr>
      <vt:lpstr>Symbol</vt:lpstr>
      <vt:lpstr>Office Theme</vt:lpstr>
      <vt:lpstr>Snapshots  from a  Spiritual Journey</vt:lpstr>
      <vt:lpstr>Something Unusual Happened Today!</vt:lpstr>
      <vt:lpstr>An Ordinary Routine Day</vt:lpstr>
      <vt:lpstr>  An Extraordinary Bush</vt:lpstr>
      <vt:lpstr>  An Extraordinary Bush</vt:lpstr>
      <vt:lpstr>  A Divine Call</vt:lpstr>
      <vt:lpstr>  A Divine Call</vt:lpstr>
      <vt:lpstr>  A Divine Revelation</vt:lpstr>
      <vt:lpstr>  A Divine Revelation</vt:lpstr>
      <vt:lpstr>  A Divine Commission</vt:lpstr>
      <vt:lpstr>Something Unusual Was Said Today!</vt:lpstr>
      <vt:lpstr>  1st Stall: Who am I? </vt:lpstr>
      <vt:lpstr>  1st Response: Never Mind</vt:lpstr>
      <vt:lpstr>  2nd Stall: Who are You Really?</vt:lpstr>
      <vt:lpstr>  2nd Response: YHWH! </vt:lpstr>
      <vt:lpstr>  3rd Stall: Who will Believe Me?</vt:lpstr>
      <vt:lpstr>  3rd Response: Just Watch </vt:lpstr>
      <vt:lpstr>  3rd Response: Just Watch </vt:lpstr>
      <vt:lpstr>  3rd Response: Just Watch </vt:lpstr>
      <vt:lpstr>  3rd Response: Just Watch </vt:lpstr>
      <vt:lpstr>  3rd Response: Just Watch  </vt:lpstr>
      <vt:lpstr>  3rd Response: Just Watch  </vt:lpstr>
      <vt:lpstr>  4th Stall: I Can’t</vt:lpstr>
      <vt:lpstr>  4th Response: I will help you</vt:lpstr>
      <vt:lpstr>  5th Stall: I don’t want to! </vt:lpstr>
      <vt:lpstr>  5th Response: God was angered!</vt:lpstr>
      <vt:lpstr>The Results: </vt:lpstr>
      <vt:lpstr>Something Unusual Happened That Day...</vt:lpstr>
      <vt:lpstr>Something Unusual Happened That Day...</vt:lpstr>
      <vt:lpstr>God spoke to me today ...</vt:lpstr>
      <vt:lpstr>God spoke to me today ...</vt:lpstr>
      <vt:lpstr>God said to me ...</vt:lpstr>
      <vt:lpstr>God said to me ...</vt:lpstr>
      <vt:lpstr>God said to me ...</vt:lpstr>
      <vt:lpstr>God said to me ...</vt:lpstr>
      <vt:lpstr>God said to me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354</cp:revision>
  <dcterms:created xsi:type="dcterms:W3CDTF">2016-03-01T15:18:39Z</dcterms:created>
  <dcterms:modified xsi:type="dcterms:W3CDTF">2021-05-20T00:46:10Z</dcterms:modified>
</cp:coreProperties>
</file>