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506" r:id="rId2"/>
    <p:sldId id="507" r:id="rId3"/>
    <p:sldId id="510" r:id="rId4"/>
    <p:sldId id="511" r:id="rId5"/>
    <p:sldId id="512" r:id="rId6"/>
    <p:sldId id="514" r:id="rId7"/>
    <p:sldId id="515" r:id="rId8"/>
    <p:sldId id="516" r:id="rId9"/>
    <p:sldId id="526" r:id="rId10"/>
    <p:sldId id="517" r:id="rId11"/>
    <p:sldId id="513" r:id="rId12"/>
    <p:sldId id="518" r:id="rId13"/>
    <p:sldId id="540" r:id="rId14"/>
    <p:sldId id="519" r:id="rId15"/>
    <p:sldId id="527" r:id="rId16"/>
    <p:sldId id="528" r:id="rId17"/>
    <p:sldId id="530" r:id="rId18"/>
    <p:sldId id="538" r:id="rId19"/>
    <p:sldId id="539" r:id="rId20"/>
    <p:sldId id="529" r:id="rId21"/>
    <p:sldId id="532" r:id="rId22"/>
    <p:sldId id="533" r:id="rId23"/>
    <p:sldId id="535" r:id="rId24"/>
    <p:sldId id="536" r:id="rId25"/>
    <p:sldId id="520" r:id="rId26"/>
    <p:sldId id="537" r:id="rId27"/>
    <p:sldId id="522" r:id="rId28"/>
    <p:sldId id="52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2C0E"/>
    <a:srgbClr val="938F83"/>
    <a:srgbClr val="004060"/>
    <a:srgbClr val="26413A"/>
    <a:srgbClr val="381850"/>
    <a:srgbClr val="302115"/>
    <a:srgbClr val="2D0501"/>
    <a:srgbClr val="0B0100"/>
    <a:srgbClr val="282A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90" autoAdjust="0"/>
    <p:restoredTop sz="68650" autoAdjust="0"/>
  </p:normalViewPr>
  <p:slideViewPr>
    <p:cSldViewPr snapToGrid="0">
      <p:cViewPr varScale="1">
        <p:scale>
          <a:sx n="55" d="100"/>
          <a:sy n="55" d="100"/>
        </p:scale>
        <p:origin x="1253" y="226"/>
      </p:cViewPr>
      <p:guideLst/>
    </p:cSldViewPr>
  </p:slideViewPr>
  <p:notesTextViewPr>
    <p:cViewPr>
      <p:scale>
        <a:sx n="1" d="1"/>
        <a:sy n="1" d="1"/>
      </p:scale>
      <p:origin x="0" y="-3581"/>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842795-8BF9-4FCA-B421-B2C1B7F85BD8}" type="datetimeFigureOut">
              <a:rPr lang="en-US" smtClean="0"/>
              <a:t>5/19/2021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C087C8-D713-4801-8ED8-6123F15A24B4}" type="slidenum">
              <a:rPr lang="en-US" smtClean="0"/>
              <a:t>‹#›</a:t>
            </a:fld>
            <a:endParaRPr lang="en-US"/>
          </a:p>
        </p:txBody>
      </p:sp>
    </p:spTree>
    <p:extLst>
      <p:ext uri="{BB962C8B-B14F-4D97-AF65-F5344CB8AC3E}">
        <p14:creationId xmlns:p14="http://schemas.microsoft.com/office/powerpoint/2010/main" val="3050505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biblestudy.org/maps/persian-empire-large-map.html"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www.biblestudy.org/basicart/book-of-esther-study.html"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series uses the Revised Standard Version of the Bible.</a:t>
            </a:r>
          </a:p>
          <a:p>
            <a:endParaRPr lang="en-US" dirty="0"/>
          </a:p>
          <a:p>
            <a:pPr lvl="1"/>
            <a:r>
              <a:rPr lang="en-US" altLang="en-US" b="1" dirty="0">
                <a:latin typeface="Arial" panose="020B0604020202020204" pitchFamily="34" charset="0"/>
              </a:rPr>
              <a:t>Copyright</a:t>
            </a:r>
            <a:r>
              <a:rPr lang="en-US" altLang="en-US" dirty="0">
                <a:latin typeface="Arial" panose="020B0604020202020204" pitchFamily="34" charset="0"/>
              </a:rPr>
              <a:t> ©</a:t>
            </a:r>
            <a:r>
              <a:rPr lang="en-US" altLang="en-US" dirty="0">
                <a:latin typeface="Symbol" panose="05050102010706020507" pitchFamily="18" charset="2"/>
              </a:rPr>
              <a:t> </a:t>
            </a:r>
            <a:r>
              <a:rPr lang="en-US" altLang="en-US" dirty="0">
                <a:latin typeface="Arial" panose="020B0604020202020204" pitchFamily="34" charset="0"/>
              </a:rPr>
              <a:t>2000-2021. All rights reserved.  Bible Point is a registered trademark of Dennis Henderson.  All  other trademarks acknowledged. </a:t>
            </a:r>
          </a:p>
          <a:p>
            <a:pPr lvl="1"/>
            <a:r>
              <a:rPr lang="en-US" altLang="en-US" dirty="0">
                <a:latin typeface="Arial" panose="020B0604020202020204" pitchFamily="34"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endParaRPr lang="en-US" altLang="en-US" b="1" dirty="0">
              <a:latin typeface="Arial" panose="020B0604020202020204" pitchFamily="34" charset="0"/>
            </a:endParaRPr>
          </a:p>
          <a:p>
            <a:pPr lvl="1"/>
            <a:r>
              <a:rPr lang="en-US" altLang="en-US" i="1" dirty="0">
                <a:latin typeface="Arial" panose="020B0604020202020204" pitchFamily="34" charset="0"/>
              </a:rPr>
              <a:t>So, if you don’t own the presentation(s), graphic(s), and text(s) how can you legally use them?  </a:t>
            </a:r>
            <a:r>
              <a:rPr lang="en-US" altLang="en-US" dirty="0">
                <a:latin typeface="Arial" panose="020B0604020202020204" pitchFamily="34"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altLang="en-US" b="1" dirty="0">
                <a:latin typeface="Arial" panose="020B0604020202020204" pitchFamily="34" charset="0"/>
              </a:rPr>
              <a:t>License Agreement</a:t>
            </a:r>
          </a:p>
          <a:p>
            <a:r>
              <a:rPr lang="en-US" altLang="en-US" b="1" dirty="0">
                <a:latin typeface="Arial" panose="020B0604020202020204" pitchFamily="34" charset="0"/>
              </a:rPr>
              <a:t>   Article 1:  License Grant</a:t>
            </a:r>
            <a:r>
              <a:rPr lang="en-US" altLang="en-US" dirty="0">
                <a:latin typeface="Arial" panose="020B0604020202020204" pitchFamily="34" charset="0"/>
              </a:rPr>
              <a:t>  </a:t>
            </a:r>
          </a:p>
          <a:p>
            <a:pPr lvl="1"/>
            <a:r>
              <a:rPr lang="en-US" altLang="en-US" dirty="0">
                <a:latin typeface="Arial" panose="020B0604020202020204" pitchFamily="34"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altLang="en-US" dirty="0">
                <a:latin typeface="Arial" panose="020B0604020202020204" pitchFamily="34" charset="0"/>
              </a:rPr>
              <a:t>1.  To use the presentation in a single church, single school, or single office of a Christian organization.</a:t>
            </a:r>
          </a:p>
          <a:p>
            <a:pPr lvl="1"/>
            <a:r>
              <a:rPr lang="en-US" altLang="en-US" dirty="0">
                <a:latin typeface="Arial" panose="020B0604020202020204" pitchFamily="34" charset="0"/>
              </a:rPr>
              <a:t>2.  To make a single archival back-up copy of the program.</a:t>
            </a:r>
          </a:p>
          <a:p>
            <a:pPr lvl="1"/>
            <a:r>
              <a:rPr lang="en-US" altLang="en-US" dirty="0">
                <a:latin typeface="Arial" panose="020B0604020202020204" pitchFamily="34" charset="0"/>
              </a:rPr>
              <a:t>3.  To modify the presentation(s) and merge with other presentations in a single church, school, or Christian organization. </a:t>
            </a:r>
          </a:p>
          <a:p>
            <a:pPr lvl="1"/>
            <a:r>
              <a:rPr lang="en-US" altLang="en-US" dirty="0">
                <a:latin typeface="Arial" panose="020B0604020202020204" pitchFamily="34" charset="0"/>
              </a:rPr>
              <a:t>4.  To transfer to another party if that party agrees to accept the terms and conditions of this agreement, and you do not retain any copies of the presentation, whether printed, machine readable, modified, or merged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2:  Terms</a:t>
            </a:r>
            <a:r>
              <a:rPr lang="en-US" altLang="en-US" dirty="0">
                <a:latin typeface="Arial" panose="020B0604020202020204" pitchFamily="34" charset="0"/>
              </a:rPr>
              <a:t>  </a:t>
            </a:r>
          </a:p>
          <a:p>
            <a:pPr lvl="1"/>
            <a:r>
              <a:rPr lang="en-US" altLang="en-US" dirty="0">
                <a:latin typeface="Arial" panose="020B0604020202020204" pitchFamily="34"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3: Disclaimers</a:t>
            </a:r>
            <a:r>
              <a:rPr lang="en-US" altLang="en-US" dirty="0">
                <a:latin typeface="Arial" panose="020B0604020202020204" pitchFamily="34" charset="0"/>
              </a:rPr>
              <a:t> </a:t>
            </a:r>
          </a:p>
          <a:p>
            <a:pPr lvl="1"/>
            <a:r>
              <a:rPr lang="en-US" altLang="en-US" dirty="0">
                <a:latin typeface="Arial" panose="020B0604020202020204" pitchFamily="34"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altLang="en-US" dirty="0">
                <a:latin typeface="Arial" panose="020B0604020202020204" pitchFamily="34"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4:  General</a:t>
            </a:r>
            <a:endParaRPr lang="en-US" altLang="en-US" dirty="0">
              <a:latin typeface="Arial" panose="020B0604020202020204" pitchFamily="34" charset="0"/>
            </a:endParaRPr>
          </a:p>
          <a:p>
            <a:pPr lvl="1"/>
            <a:r>
              <a:rPr lang="en-US" altLang="en-US" dirty="0">
                <a:latin typeface="Arial" panose="020B0604020202020204" pitchFamily="34" charset="0"/>
              </a:rPr>
              <a:t>1.  You may not sub-license, assign, or transfer the license of the presentation(s), graphic(s), or text(s) except as provided by this Agreement.   </a:t>
            </a:r>
          </a:p>
          <a:p>
            <a:pPr lvl="1"/>
            <a:r>
              <a:rPr lang="en-US" altLang="en-US" dirty="0">
                <a:latin typeface="Arial" panose="020B0604020202020204" pitchFamily="34" charset="0"/>
              </a:rPr>
              <a:t>2.  This Agreement will be governed by the laws of the State of Michigan.</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p>
          <a:p>
            <a:pPr lvl="1"/>
            <a:r>
              <a:rPr lang="en-US" altLang="en-US" i="1" dirty="0">
                <a:latin typeface="Arial" panose="020B0604020202020204" pitchFamily="34" charset="0"/>
              </a:rPr>
              <a:t>May I let someone borrow or copy my licensed Bible Point presentation (even after I modified it)?</a:t>
            </a:r>
            <a:r>
              <a:rPr lang="en-US" altLang="en-US" dirty="0">
                <a:latin typeface="Arial" panose="020B0604020202020204" pitchFamily="34"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altLang="en-US" dirty="0">
              <a:latin typeface="Arial" panose="020B0604020202020204" pitchFamily="34" charset="0"/>
            </a:endParaRPr>
          </a:p>
          <a:p>
            <a:pPr lvl="1"/>
            <a:endParaRPr lang="en-US" altLang="en-US" dirty="0"/>
          </a:p>
          <a:p>
            <a:endParaRPr lang="en-US" dirty="0"/>
          </a:p>
        </p:txBody>
      </p:sp>
      <p:sp>
        <p:nvSpPr>
          <p:cNvPr id="4" name="Slide Number Placeholder 3"/>
          <p:cNvSpPr>
            <a:spLocks noGrp="1"/>
          </p:cNvSpPr>
          <p:nvPr>
            <p:ph type="sldNum" sz="quarter" idx="5"/>
          </p:nvPr>
        </p:nvSpPr>
        <p:spPr/>
        <p:txBody>
          <a:bodyPr/>
          <a:lstStyle/>
          <a:p>
            <a:fld id="{8AC087C8-D713-4801-8ED8-6123F15A24B4}" type="slidenum">
              <a:rPr lang="en-US" smtClean="0"/>
              <a:t>1</a:t>
            </a:fld>
            <a:endParaRPr lang="en-US"/>
          </a:p>
        </p:txBody>
      </p:sp>
    </p:spTree>
    <p:extLst>
      <p:ext uri="{BB962C8B-B14F-4D97-AF65-F5344CB8AC3E}">
        <p14:creationId xmlns:p14="http://schemas.microsoft.com/office/powerpoint/2010/main" val="1205571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Scroll = FREE</a:t>
            </a:r>
            <a:r>
              <a:rPr lang="en-US" baseline="0" dirty="0"/>
              <a:t> = https://en.wikipedia.org/wiki/Torah#/media/File:ReadingOfTheTorah.jpg</a:t>
            </a:r>
          </a:p>
          <a:p>
            <a:endParaRPr lang="en-US" baseline="0" dirty="0"/>
          </a:p>
          <a:p>
            <a:r>
              <a:rPr lang="en-US" baseline="0" dirty="0"/>
              <a:t>It is clear that he was to write down for Joshua what Joshua did not know.  What Joshua knew was that he won the battle—what was written down is that he never could have without the staff/power of God.  </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12</a:t>
            </a:fld>
            <a:endParaRPr lang="en-US"/>
          </a:p>
        </p:txBody>
      </p:sp>
    </p:spTree>
    <p:extLst>
      <p:ext uri="{BB962C8B-B14F-4D97-AF65-F5344CB8AC3E}">
        <p14:creationId xmlns:p14="http://schemas.microsoft.com/office/powerpoint/2010/main" val="682812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Scroll = FREE</a:t>
            </a:r>
            <a:r>
              <a:rPr lang="en-US" baseline="0" dirty="0"/>
              <a:t> = https://en.wikipedia.org/wiki/Torah#/media/File:ReadingOfTheTorah.jpg</a:t>
            </a:r>
          </a:p>
          <a:p>
            <a:endParaRPr lang="en-US" baseline="0" dirty="0"/>
          </a:p>
          <a:p>
            <a:r>
              <a:rPr lang="en-US" baseline="0" dirty="0"/>
              <a:t>There is a promise here.  Although Joshua won a battle a war would rage on.  The promise is that Israel wins!</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13</a:t>
            </a:fld>
            <a:endParaRPr lang="en-US"/>
          </a:p>
        </p:txBody>
      </p:sp>
    </p:spTree>
    <p:extLst>
      <p:ext uri="{BB962C8B-B14F-4D97-AF65-F5344CB8AC3E}">
        <p14:creationId xmlns:p14="http://schemas.microsoft.com/office/powerpoint/2010/main" val="2512147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Altar = FREE = https://en.wikipedia.org/wiki/Altar#/media/File:Tel_Be%27er_Sheva_Altar_2007041.JPG</a:t>
            </a:r>
          </a:p>
          <a:p>
            <a:pPr rtl="0"/>
            <a:endParaRPr lang="en-US" dirty="0"/>
          </a:p>
          <a:p>
            <a:pPr rtl="0"/>
            <a:r>
              <a:rPr lang="en-US" dirty="0"/>
              <a:t>See NET</a:t>
            </a:r>
            <a:r>
              <a:rPr lang="en-US" baseline="0" dirty="0"/>
              <a:t> Bible = </a:t>
            </a:r>
            <a:r>
              <a:rPr lang="en-US" sz="1200" b="0" i="0" u="none" strike="noStrike" kern="1200" baseline="30000" dirty="0">
                <a:solidFill>
                  <a:schemeClr val="tx1"/>
                </a:solidFill>
                <a:latin typeface="+mn-lt"/>
                <a:ea typeface="+mn-ea"/>
                <a:cs typeface="+mn-cs"/>
              </a:rPr>
              <a:t>15</a:t>
            </a:r>
            <a:r>
              <a:rPr lang="en-US" sz="1200" b="0" i="0" u="none" strike="noStrike" kern="1200" baseline="0" dirty="0">
                <a:solidFill>
                  <a:schemeClr val="tx1"/>
                </a:solidFill>
                <a:latin typeface="+mn-lt"/>
                <a:ea typeface="+mn-ea"/>
                <a:cs typeface="+mn-cs"/>
              </a:rPr>
              <a:t> Moses built an altar, and he called it "The LORD is my Banner,"</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16</a:t>
            </a:r>
            <a:r>
              <a:rPr lang="en-US" sz="1200" b="0" i="0" u="none" strike="noStrike" kern="1200" baseline="0" dirty="0">
                <a:solidFill>
                  <a:schemeClr val="tx1"/>
                </a:solidFill>
                <a:latin typeface="+mn-lt"/>
                <a:ea typeface="+mn-ea"/>
                <a:cs typeface="+mn-cs"/>
              </a:rPr>
              <a:t> for he said, "For a hand was lifted up to the throne of the LORD– that the LORD will have war with Amalek from generation to generation."</a:t>
            </a:r>
          </a:p>
          <a:p>
            <a:pPr rtl="0"/>
            <a:r>
              <a:rPr lang="en-US" sz="1200" b="0" i="0" u="none" strike="noStrike" baseline="0" dirty="0"/>
              <a:t> </a:t>
            </a:r>
            <a:r>
              <a:rPr lang="en-US" sz="1200" b="0" i="0" u="none" strike="noStrike" kern="1200" baseline="0" dirty="0">
                <a:solidFill>
                  <a:schemeClr val="tx1"/>
                </a:solidFill>
                <a:latin typeface="+mn-lt"/>
                <a:ea typeface="+mn-ea"/>
                <a:cs typeface="+mn-cs"/>
              </a:rPr>
              <a:t>(Exo 17:15-16 NET)</a:t>
            </a:r>
          </a:p>
          <a:p>
            <a:pPr rtl="0"/>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30000" dirty="0">
                <a:solidFill>
                  <a:schemeClr val="tx1"/>
                </a:solidFill>
                <a:latin typeface="+mn-lt"/>
                <a:ea typeface="+mn-ea"/>
                <a:cs typeface="+mn-cs"/>
              </a:rPr>
              <a:t>44 </a:t>
            </a:r>
            <a:r>
              <a:rPr lang="en-US" sz="1200" b="1" i="0" u="none" strike="noStrike" kern="1200" baseline="0" dirty="0" err="1">
                <a:solidFill>
                  <a:schemeClr val="tx1"/>
                </a:solidFill>
                <a:latin typeface="+mn-lt"/>
                <a:ea typeface="+mn-ea"/>
                <a:cs typeface="+mn-cs"/>
              </a:rPr>
              <a:t>tn</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The line here is very difficult. The Hebrew text has </a:t>
            </a:r>
            <a:r>
              <a:rPr lang="he-IL" sz="1200" b="0" i="0" u="none" strike="noStrike" kern="1200" baseline="0" dirty="0">
                <a:solidFill>
                  <a:schemeClr val="tx1"/>
                </a:solidFill>
                <a:latin typeface="+mn-lt"/>
                <a:ea typeface="+mn-ea"/>
                <a:cs typeface="+mn-cs"/>
              </a:rPr>
              <a:t>עַל־כֵּס יָהּ כִּי־יָד</a:t>
            </a:r>
            <a:r>
              <a:rPr lang="en-US" sz="1200" b="0" i="0"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ki</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yad</a:t>
            </a:r>
            <a:r>
              <a:rPr lang="en-US" sz="1200" b="0" i="1"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t>
            </a:r>
            <a:r>
              <a:rPr lang="en-US" sz="1200" b="0" i="1" u="none" strike="noStrike" kern="1200" baseline="0" dirty="0">
                <a:solidFill>
                  <a:schemeClr val="tx1"/>
                </a:solidFill>
                <a:latin typeface="+mn-lt"/>
                <a:ea typeface="+mn-ea"/>
                <a:cs typeface="+mn-cs"/>
              </a:rPr>
              <a:t>al </a:t>
            </a:r>
            <a:r>
              <a:rPr lang="en-US" sz="1200" b="0" i="1" u="none" strike="noStrike" kern="1200" baseline="0" dirty="0" err="1">
                <a:solidFill>
                  <a:schemeClr val="tx1"/>
                </a:solidFill>
                <a:latin typeface="+mn-lt"/>
                <a:ea typeface="+mn-ea"/>
                <a:cs typeface="+mn-cs"/>
              </a:rPr>
              <a:t>kes</a:t>
            </a:r>
            <a:r>
              <a:rPr lang="en-US" sz="1200" b="0" i="1" u="none" strike="noStrike" kern="1200" baseline="0" dirty="0">
                <a:solidFill>
                  <a:schemeClr val="tx1"/>
                </a:solidFill>
                <a:latin typeface="+mn-lt"/>
                <a:ea typeface="+mn-ea"/>
                <a:cs typeface="+mn-cs"/>
              </a:rPr>
              <a:t> yah</a:t>
            </a:r>
            <a:r>
              <a:rPr lang="en-US" sz="1200" b="0" i="0" u="none" strike="noStrike" kern="1200" baseline="0" dirty="0">
                <a:solidFill>
                  <a:schemeClr val="tx1"/>
                </a:solidFill>
                <a:latin typeface="+mn-lt"/>
                <a:ea typeface="+mn-ea"/>
                <a:cs typeface="+mn-cs"/>
              </a:rPr>
              <a:t>, "for a hand on the throne of Yah"). If the word is "throne" (and it is not usually spelled like this), then it would mean Moses' hand was extended to the throne of God, showing either intercession or source of power. It could not be turned to mean that the hand of Yah was taking an oath to destroy the Amalekites. The LXX took the same letters, but apparently saw the last four (</a:t>
            </a:r>
            <a:r>
              <a:rPr lang="he-IL" sz="1200" b="0" i="0" u="none" strike="noStrike" kern="1200" baseline="0" dirty="0">
                <a:solidFill>
                  <a:schemeClr val="tx1"/>
                </a:solidFill>
                <a:latin typeface="+mn-lt"/>
                <a:ea typeface="+mn-ea"/>
                <a:cs typeface="+mn-cs"/>
              </a:rPr>
              <a:t>כסיה</a:t>
            </a:r>
            <a:r>
              <a:rPr lang="en-US" sz="1200" b="0" i="0" u="none" strike="noStrike" kern="1200" baseline="0" dirty="0">
                <a:solidFill>
                  <a:schemeClr val="tx1"/>
                </a:solidFill>
                <a:latin typeface="+mn-lt"/>
                <a:ea typeface="+mn-ea"/>
                <a:cs typeface="+mn-cs"/>
              </a:rPr>
              <a:t>) as a verbal form; it reads "with a secret hand." Most scholars have simply assumed that the text is wrong, and </a:t>
            </a:r>
            <a:r>
              <a:rPr lang="he-IL" sz="1200" b="0" i="0" u="none" strike="noStrike" kern="1200" baseline="0" dirty="0">
                <a:solidFill>
                  <a:schemeClr val="tx1"/>
                </a:solidFill>
                <a:latin typeface="+mn-lt"/>
                <a:ea typeface="+mn-ea"/>
                <a:cs typeface="+mn-cs"/>
              </a:rPr>
              <a:t>כֵּס</a:t>
            </a:r>
            <a:r>
              <a:rPr lang="en-US" sz="1200" b="0" i="0" u="none" strike="noStrike" kern="1200" baseline="0" dirty="0">
                <a:solidFill>
                  <a:schemeClr val="tx1"/>
                </a:solidFill>
                <a:latin typeface="+mn-lt"/>
                <a:ea typeface="+mn-ea"/>
                <a:cs typeface="+mn-cs"/>
              </a:rPr>
              <a:t> should be emended to </a:t>
            </a:r>
            <a:r>
              <a:rPr lang="he-IL" sz="1200" b="0" i="0" u="none" strike="noStrike" kern="1200" baseline="0" dirty="0">
                <a:solidFill>
                  <a:schemeClr val="tx1"/>
                </a:solidFill>
                <a:latin typeface="+mn-lt"/>
                <a:ea typeface="+mn-ea"/>
                <a:cs typeface="+mn-cs"/>
              </a:rPr>
              <a:t>נֵס</a:t>
            </a:r>
            <a:r>
              <a:rPr lang="en-US" sz="1200" b="0" i="0"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nes</a:t>
            </a:r>
            <a:r>
              <a:rPr lang="en-US" sz="1200" b="0" i="0" u="none" strike="noStrike" kern="1200" baseline="0" dirty="0">
                <a:solidFill>
                  <a:schemeClr val="tx1"/>
                </a:solidFill>
                <a:latin typeface="+mn-lt"/>
                <a:ea typeface="+mn-ea"/>
                <a:cs typeface="+mn-cs"/>
              </a:rPr>
              <a:t>) to fit the name, for this is the pattern of naming in the OT with popular etymologies – some motif of the name must be found in the sentiment. This would then read, "My hand on the banner of Yah." It would be an expression signifying that the banner, the staff of God, should ever be ready at hand when the Israelites fight the Amalekites again.</a:t>
            </a:r>
          </a:p>
          <a:p>
            <a:pPr rtl="0"/>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14</a:t>
            </a:fld>
            <a:endParaRPr lang="en-US"/>
          </a:p>
        </p:txBody>
      </p:sp>
    </p:spTree>
    <p:extLst>
      <p:ext uri="{BB962C8B-B14F-4D97-AF65-F5344CB8AC3E}">
        <p14:creationId xmlns:p14="http://schemas.microsoft.com/office/powerpoint/2010/main" val="3656836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Altar = FREE = https://en.wikipedia.org/wiki/Altar#/media/File:Tel_Be%27er_Sheva_Altar_2007041.JPG</a:t>
            </a:r>
          </a:p>
          <a:p>
            <a:pPr rtl="0"/>
            <a:endParaRPr lang="en-US" dirty="0"/>
          </a:p>
          <a:p>
            <a:pPr rtl="0"/>
            <a:r>
              <a:rPr lang="en-US" dirty="0"/>
              <a:t>See NET</a:t>
            </a:r>
            <a:r>
              <a:rPr lang="en-US" baseline="0" dirty="0"/>
              <a:t> Bible = </a:t>
            </a:r>
            <a:r>
              <a:rPr lang="en-US" sz="1200" b="0" i="0" u="none" strike="noStrike" kern="1200" baseline="30000" dirty="0">
                <a:solidFill>
                  <a:schemeClr val="tx1"/>
                </a:solidFill>
                <a:latin typeface="+mn-lt"/>
                <a:ea typeface="+mn-ea"/>
                <a:cs typeface="+mn-cs"/>
              </a:rPr>
              <a:t>15</a:t>
            </a:r>
            <a:r>
              <a:rPr lang="en-US" sz="1200" b="0" i="0" u="none" strike="noStrike" kern="1200" baseline="0" dirty="0">
                <a:solidFill>
                  <a:schemeClr val="tx1"/>
                </a:solidFill>
                <a:latin typeface="+mn-lt"/>
                <a:ea typeface="+mn-ea"/>
                <a:cs typeface="+mn-cs"/>
              </a:rPr>
              <a:t> Moses built an altar, and he called it "The LORD is my Banner,"</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16</a:t>
            </a:r>
            <a:r>
              <a:rPr lang="en-US" sz="1200" b="0" i="0" u="none" strike="noStrike" kern="1200" baseline="0" dirty="0">
                <a:solidFill>
                  <a:schemeClr val="tx1"/>
                </a:solidFill>
                <a:latin typeface="+mn-lt"/>
                <a:ea typeface="+mn-ea"/>
                <a:cs typeface="+mn-cs"/>
              </a:rPr>
              <a:t> for he said, "For a hand was lifted up to the throne of the LORD– that the LORD will have war with Amalek from generation to generation."</a:t>
            </a:r>
          </a:p>
          <a:p>
            <a:pPr rtl="0"/>
            <a:r>
              <a:rPr lang="en-US" sz="1200" b="0" i="0" u="none" strike="noStrike" baseline="0" dirty="0"/>
              <a:t> </a:t>
            </a:r>
            <a:r>
              <a:rPr lang="en-US" sz="1200" b="0" i="0" u="none" strike="noStrike" kern="1200" baseline="0" dirty="0">
                <a:solidFill>
                  <a:schemeClr val="tx1"/>
                </a:solidFill>
                <a:latin typeface="+mn-lt"/>
                <a:ea typeface="+mn-ea"/>
                <a:cs typeface="+mn-cs"/>
              </a:rPr>
              <a:t>(Exo 17:15-16 NET)</a:t>
            </a:r>
          </a:p>
          <a:p>
            <a:pPr rtl="0"/>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30000" dirty="0">
                <a:solidFill>
                  <a:schemeClr val="tx1"/>
                </a:solidFill>
                <a:latin typeface="+mn-lt"/>
                <a:ea typeface="+mn-ea"/>
                <a:cs typeface="+mn-cs"/>
              </a:rPr>
              <a:t>44 </a:t>
            </a:r>
            <a:r>
              <a:rPr lang="en-US" sz="1200" b="1" i="0" u="none" strike="noStrike" kern="1200" baseline="0" dirty="0" err="1">
                <a:solidFill>
                  <a:schemeClr val="tx1"/>
                </a:solidFill>
                <a:latin typeface="+mn-lt"/>
                <a:ea typeface="+mn-ea"/>
                <a:cs typeface="+mn-cs"/>
              </a:rPr>
              <a:t>tn</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The line here is very difficult. The Hebrew text has </a:t>
            </a:r>
            <a:r>
              <a:rPr lang="he-IL" sz="1200" b="0" i="0" u="none" strike="noStrike" kern="1200" baseline="0" dirty="0">
                <a:solidFill>
                  <a:schemeClr val="tx1"/>
                </a:solidFill>
                <a:latin typeface="+mn-lt"/>
                <a:ea typeface="+mn-ea"/>
                <a:cs typeface="+mn-cs"/>
              </a:rPr>
              <a:t>עַל־כֵּס יָהּ כִּי־יָד</a:t>
            </a:r>
            <a:r>
              <a:rPr lang="en-US" sz="1200" b="0" i="0"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ki</a:t>
            </a:r>
            <a:r>
              <a:rPr lang="en-US" sz="1200" b="0" i="1"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yad</a:t>
            </a:r>
            <a:r>
              <a:rPr lang="en-US" sz="1200" b="0" i="1"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t>
            </a:r>
            <a:r>
              <a:rPr lang="en-US" sz="1200" b="0" i="1" u="none" strike="noStrike" kern="1200" baseline="0" dirty="0">
                <a:solidFill>
                  <a:schemeClr val="tx1"/>
                </a:solidFill>
                <a:latin typeface="+mn-lt"/>
                <a:ea typeface="+mn-ea"/>
                <a:cs typeface="+mn-cs"/>
              </a:rPr>
              <a:t>al </a:t>
            </a:r>
            <a:r>
              <a:rPr lang="en-US" sz="1200" b="0" i="1" u="none" strike="noStrike" kern="1200" baseline="0" dirty="0" err="1">
                <a:solidFill>
                  <a:schemeClr val="tx1"/>
                </a:solidFill>
                <a:latin typeface="+mn-lt"/>
                <a:ea typeface="+mn-ea"/>
                <a:cs typeface="+mn-cs"/>
              </a:rPr>
              <a:t>kes</a:t>
            </a:r>
            <a:r>
              <a:rPr lang="en-US" sz="1200" b="0" i="1" u="none" strike="noStrike" kern="1200" baseline="0" dirty="0">
                <a:solidFill>
                  <a:schemeClr val="tx1"/>
                </a:solidFill>
                <a:latin typeface="+mn-lt"/>
                <a:ea typeface="+mn-ea"/>
                <a:cs typeface="+mn-cs"/>
              </a:rPr>
              <a:t> yah</a:t>
            </a:r>
            <a:r>
              <a:rPr lang="en-US" sz="1200" b="0" i="0" u="none" strike="noStrike" kern="1200" baseline="0" dirty="0">
                <a:solidFill>
                  <a:schemeClr val="tx1"/>
                </a:solidFill>
                <a:latin typeface="+mn-lt"/>
                <a:ea typeface="+mn-ea"/>
                <a:cs typeface="+mn-cs"/>
              </a:rPr>
              <a:t>, "for a hand on the throne of Yah"). If the word is "throne" (and it is not usually spelled like this), then it would mean Moses' hand was extended to the throne of God, showing either intercession or source of power. It could not be turned to mean that the hand of Yah was taking an oath to destroy the Amalekites. The LXX took the same letters, but apparently saw the last four (</a:t>
            </a:r>
            <a:r>
              <a:rPr lang="he-IL" sz="1200" b="0" i="0" u="none" strike="noStrike" kern="1200" baseline="0" dirty="0">
                <a:solidFill>
                  <a:schemeClr val="tx1"/>
                </a:solidFill>
                <a:latin typeface="+mn-lt"/>
                <a:ea typeface="+mn-ea"/>
                <a:cs typeface="+mn-cs"/>
              </a:rPr>
              <a:t>כסיה</a:t>
            </a:r>
            <a:r>
              <a:rPr lang="en-US" sz="1200" b="0" i="0" u="none" strike="noStrike" kern="1200" baseline="0" dirty="0">
                <a:solidFill>
                  <a:schemeClr val="tx1"/>
                </a:solidFill>
                <a:latin typeface="+mn-lt"/>
                <a:ea typeface="+mn-ea"/>
                <a:cs typeface="+mn-cs"/>
              </a:rPr>
              <a:t>) as a verbal form; it reads "with a secret hand." Most scholars have simply assumed that the text is wrong, and </a:t>
            </a:r>
            <a:r>
              <a:rPr lang="he-IL" sz="1200" b="0" i="0" u="none" strike="noStrike" kern="1200" baseline="0" dirty="0">
                <a:solidFill>
                  <a:schemeClr val="tx1"/>
                </a:solidFill>
                <a:latin typeface="+mn-lt"/>
                <a:ea typeface="+mn-ea"/>
                <a:cs typeface="+mn-cs"/>
              </a:rPr>
              <a:t>כֵּס</a:t>
            </a:r>
            <a:r>
              <a:rPr lang="en-US" sz="1200" b="0" i="0" u="none" strike="noStrike" kern="1200" baseline="0" dirty="0">
                <a:solidFill>
                  <a:schemeClr val="tx1"/>
                </a:solidFill>
                <a:latin typeface="+mn-lt"/>
                <a:ea typeface="+mn-ea"/>
                <a:cs typeface="+mn-cs"/>
              </a:rPr>
              <a:t> should be emended to </a:t>
            </a:r>
            <a:r>
              <a:rPr lang="he-IL" sz="1200" b="0" i="0" u="none" strike="noStrike" kern="1200" baseline="0" dirty="0">
                <a:solidFill>
                  <a:schemeClr val="tx1"/>
                </a:solidFill>
                <a:latin typeface="+mn-lt"/>
                <a:ea typeface="+mn-ea"/>
                <a:cs typeface="+mn-cs"/>
              </a:rPr>
              <a:t>נֵס</a:t>
            </a:r>
            <a:r>
              <a:rPr lang="en-US" sz="1200" b="0" i="0"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nes</a:t>
            </a:r>
            <a:r>
              <a:rPr lang="en-US" sz="1200" b="0" i="0" u="none" strike="noStrike" kern="1200" baseline="0" dirty="0">
                <a:solidFill>
                  <a:schemeClr val="tx1"/>
                </a:solidFill>
                <a:latin typeface="+mn-lt"/>
                <a:ea typeface="+mn-ea"/>
                <a:cs typeface="+mn-cs"/>
              </a:rPr>
              <a:t>) to fit the name, for this is the pattern of naming in the OT with popular etymologies – some motif of the name must be found in the sentiment. This would then read, "My hand on the banner of Yah." It would be an expression signifying that the banner, the staff of God, should ever be ready at hand when the Israelites fight the Amalekites again.</a:t>
            </a:r>
          </a:p>
          <a:p>
            <a:pPr rtl="0"/>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15</a:t>
            </a:fld>
            <a:endParaRPr lang="en-US"/>
          </a:p>
        </p:txBody>
      </p:sp>
    </p:spTree>
    <p:extLst>
      <p:ext uri="{BB962C8B-B14F-4D97-AF65-F5344CB8AC3E}">
        <p14:creationId xmlns:p14="http://schemas.microsoft.com/office/powerpoint/2010/main" val="3339947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Altar = FREE = https://en.wikipedia.org/wiki/Altar#/media/File:Tel_Be%27er_Sheva_Altar_2007041.JPG</a:t>
            </a:r>
          </a:p>
          <a:p>
            <a:pPr rtl="0"/>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16</a:t>
            </a:fld>
            <a:endParaRPr lang="en-US"/>
          </a:p>
        </p:txBody>
      </p:sp>
    </p:spTree>
    <p:extLst>
      <p:ext uri="{BB962C8B-B14F-4D97-AF65-F5344CB8AC3E}">
        <p14:creationId xmlns:p14="http://schemas.microsoft.com/office/powerpoint/2010/main" val="405507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Altar = FREE = https://en.wikipedia.org/wiki/Altar#/media/File:Tel_Be%27er_Sheva_Altar_2007041.JPG</a:t>
            </a:r>
          </a:p>
          <a:p>
            <a:pPr rtl="0"/>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17</a:t>
            </a:fld>
            <a:endParaRPr lang="en-US"/>
          </a:p>
        </p:txBody>
      </p:sp>
    </p:spTree>
    <p:extLst>
      <p:ext uri="{BB962C8B-B14F-4D97-AF65-F5344CB8AC3E}">
        <p14:creationId xmlns:p14="http://schemas.microsoft.com/office/powerpoint/2010/main" val="2335287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Altar = FREE = https://en.wikipedia.org/wiki/Altar#/media/File:Tel_Be%27er_Sheva_Altar_2007041.JPG</a:t>
            </a:r>
          </a:p>
          <a:p>
            <a:pPr rtl="0"/>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18</a:t>
            </a:fld>
            <a:endParaRPr lang="en-US"/>
          </a:p>
        </p:txBody>
      </p:sp>
    </p:spTree>
    <p:extLst>
      <p:ext uri="{BB962C8B-B14F-4D97-AF65-F5344CB8AC3E}">
        <p14:creationId xmlns:p14="http://schemas.microsoft.com/office/powerpoint/2010/main" val="1830987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Altar = FREE = https://en.wikipedia.org/wiki/Altar#/media/File:Tel_Be%27er_Sheva_Altar_2007041.JPG</a:t>
            </a:r>
          </a:p>
          <a:p>
            <a:pPr rtl="0"/>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19</a:t>
            </a:fld>
            <a:endParaRPr lang="en-US"/>
          </a:p>
        </p:txBody>
      </p:sp>
    </p:spTree>
    <p:extLst>
      <p:ext uri="{BB962C8B-B14F-4D97-AF65-F5344CB8AC3E}">
        <p14:creationId xmlns:p14="http://schemas.microsoft.com/office/powerpoint/2010/main" val="543270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Altar = FREE = https://en.wikipedia.org/wiki/Altar#/media/File:Tel_Be%27er_Sheva_Altar_2007041.JPG</a:t>
            </a:r>
          </a:p>
          <a:p>
            <a:pPr rtl="0"/>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20</a:t>
            </a:fld>
            <a:endParaRPr lang="en-US"/>
          </a:p>
        </p:txBody>
      </p:sp>
    </p:spTree>
    <p:extLst>
      <p:ext uri="{BB962C8B-B14F-4D97-AF65-F5344CB8AC3E}">
        <p14:creationId xmlns:p14="http://schemas.microsoft.com/office/powerpoint/2010/main" val="2050338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Altar = FREE = https://en.wikipedia.org/wiki/Altar#/media/File:Tel_Be%27er_Sheva_Altar_2007041.JPG</a:t>
            </a:r>
          </a:p>
          <a:p>
            <a:pPr rtl="0"/>
            <a:endParaRPr lang="en-US" dirty="0"/>
          </a:p>
          <a:p>
            <a:pPr rtl="0"/>
            <a:r>
              <a:rPr lang="en-US" dirty="0"/>
              <a:t>Saul =</a:t>
            </a:r>
            <a:r>
              <a:rPr lang="en-US" baseline="0" dirty="0"/>
              <a:t> </a:t>
            </a:r>
            <a:r>
              <a:rPr lang="en-US" dirty="0"/>
              <a:t>https://upload.wikimedia.org/wikipedia/commons/b/b3/Guercino_Saul_Davide.jpg</a:t>
            </a:r>
          </a:p>
          <a:p>
            <a:pPr rtl="0"/>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21</a:t>
            </a:fld>
            <a:endParaRPr lang="en-US"/>
          </a:p>
        </p:txBody>
      </p:sp>
    </p:spTree>
    <p:extLst>
      <p:ext uri="{BB962C8B-B14F-4D97-AF65-F5344CB8AC3E}">
        <p14:creationId xmlns:p14="http://schemas.microsoft.com/office/powerpoint/2010/main" val="1675050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Roman = FREE = https://commons.wikimedia.org/wiki/File:Roman_legionaire_with_manica_01.jpg</a:t>
            </a:r>
          </a:p>
        </p:txBody>
      </p:sp>
      <p:sp>
        <p:nvSpPr>
          <p:cNvPr id="4" name="Slide Number Placeholder 3"/>
          <p:cNvSpPr>
            <a:spLocks noGrp="1"/>
          </p:cNvSpPr>
          <p:nvPr>
            <p:ph type="sldNum" sz="quarter" idx="10"/>
          </p:nvPr>
        </p:nvSpPr>
        <p:spPr/>
        <p:txBody>
          <a:bodyPr/>
          <a:lstStyle/>
          <a:p>
            <a:fld id="{8AC087C8-D713-4801-8ED8-6123F15A24B4}" type="slidenum">
              <a:rPr lang="en-US" smtClean="0"/>
              <a:t>3</a:t>
            </a:fld>
            <a:endParaRPr lang="en-US"/>
          </a:p>
        </p:txBody>
      </p:sp>
    </p:spTree>
    <p:extLst>
      <p:ext uri="{BB962C8B-B14F-4D97-AF65-F5344CB8AC3E}">
        <p14:creationId xmlns:p14="http://schemas.microsoft.com/office/powerpoint/2010/main" val="3387728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Altar = FREE = https://en.wikipedia.org/wiki/Altar#/media/File:Tel_Be%27er_Sheva_Altar_2007041.JPG</a:t>
            </a:r>
          </a:p>
          <a:p>
            <a:pPr rtl="0"/>
            <a:endParaRPr lang="en-US" dirty="0"/>
          </a:p>
          <a:p>
            <a:pPr rtl="0"/>
            <a:r>
              <a:rPr lang="en-US" dirty="0"/>
              <a:t>Need to fill-in</a:t>
            </a:r>
            <a:r>
              <a:rPr lang="en-US" baseline="0" dirty="0"/>
              <a:t> the story of Saul’s compromise in sparing </a:t>
            </a:r>
            <a:r>
              <a:rPr lang="en-US" baseline="0" dirty="0" err="1"/>
              <a:t>Agag</a:t>
            </a:r>
            <a:r>
              <a:rPr lang="en-US" baseline="0" dirty="0"/>
              <a:t> the Amalekite. </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22</a:t>
            </a:fld>
            <a:endParaRPr lang="en-US"/>
          </a:p>
        </p:txBody>
      </p:sp>
    </p:spTree>
    <p:extLst>
      <p:ext uri="{BB962C8B-B14F-4D97-AF65-F5344CB8AC3E}">
        <p14:creationId xmlns:p14="http://schemas.microsoft.com/office/powerpoint/2010/main" val="2470587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Altar = FREE = https://en.wikipedia.org/wiki/Altar#/media/File:Tel_Be%27er_Sheva_Altar_2007041.JPG</a:t>
            </a:r>
          </a:p>
          <a:p>
            <a:pPr rtl="0"/>
            <a:r>
              <a:rPr lang="en-US" dirty="0"/>
              <a:t>Haman = https://upload.wikimedia.org/wikipedia/commons/0/03/Esther_Denouncing_Haman.jpg</a:t>
            </a:r>
          </a:p>
          <a:p>
            <a:pPr rtl="0"/>
            <a:endParaRPr lang="en-US" dirty="0"/>
          </a:p>
          <a:p>
            <a:pPr rtl="0"/>
            <a:r>
              <a:rPr lang="en-US" dirty="0"/>
              <a:t>Need to fill-in the story of</a:t>
            </a:r>
            <a:r>
              <a:rPr lang="en-US" baseline="0" dirty="0"/>
              <a:t> Haman opposition to the people of God in the Book of Esther. </a:t>
            </a:r>
          </a:p>
          <a:p>
            <a:pPr rtl="0"/>
            <a:endParaRPr lang="en-US" baseline="0" dirty="0"/>
          </a:p>
          <a:p>
            <a:pPr rtl="0"/>
            <a:r>
              <a:rPr lang="en-US" sz="1200" b="0" i="0" kern="1200" dirty="0">
                <a:solidFill>
                  <a:schemeClr val="tx1"/>
                </a:solidFill>
                <a:effectLst/>
                <a:latin typeface="+mn-lt"/>
                <a:ea typeface="+mn-ea"/>
                <a:cs typeface="+mn-cs"/>
              </a:rPr>
              <a:t>A man named Haman, who was prime minister of </a:t>
            </a:r>
            <a:r>
              <a:rPr lang="en-US" sz="1200" b="0" i="0" u="none" strike="noStrike" kern="1200" dirty="0">
                <a:solidFill>
                  <a:schemeClr val="tx1"/>
                </a:solidFill>
                <a:effectLst/>
                <a:latin typeface="+mn-lt"/>
                <a:ea typeface="+mn-ea"/>
                <a:cs typeface="+mn-cs"/>
                <a:hlinkClick r:id="rId3"/>
              </a:rPr>
              <a:t>Persia</a:t>
            </a:r>
            <a:r>
              <a:rPr lang="en-US" sz="1200" b="0" i="0" kern="1200" dirty="0">
                <a:solidFill>
                  <a:schemeClr val="tx1"/>
                </a:solidFill>
                <a:effectLst/>
                <a:latin typeface="+mn-lt"/>
                <a:ea typeface="+mn-ea"/>
                <a:cs typeface="+mn-cs"/>
              </a:rPr>
              <a:t> under King </a:t>
            </a:r>
            <a:r>
              <a:rPr lang="en-US" sz="1200" b="0" i="0" kern="1200" dirty="0" err="1">
                <a:solidFill>
                  <a:schemeClr val="tx1"/>
                </a:solidFill>
                <a:effectLst/>
                <a:latin typeface="+mn-lt"/>
                <a:ea typeface="+mn-ea"/>
                <a:cs typeface="+mn-cs"/>
              </a:rPr>
              <a:t>Xeres</a:t>
            </a:r>
            <a:r>
              <a:rPr lang="en-US" sz="1200" b="0" i="0" kern="1200" dirty="0">
                <a:solidFill>
                  <a:schemeClr val="tx1"/>
                </a:solidFill>
                <a:effectLst/>
                <a:latin typeface="+mn-lt"/>
                <a:ea typeface="+mn-ea"/>
                <a:cs typeface="+mn-cs"/>
              </a:rPr>
              <a:t> (Esther 3:1), was willing to pay the king 10,000 talents of silver (roughly $153 million U.S. in today's money) to cover the expenses of exterminating all Jews in the land (see our study on </a:t>
            </a:r>
            <a:r>
              <a:rPr lang="en-US" sz="1200" b="0" i="0" u="none" strike="noStrike" kern="1200" dirty="0">
                <a:solidFill>
                  <a:schemeClr val="tx1"/>
                </a:solidFill>
                <a:effectLst/>
                <a:latin typeface="+mn-lt"/>
                <a:ea typeface="+mn-ea"/>
                <a:cs typeface="+mn-cs"/>
                <a:hlinkClick r:id="rId4"/>
              </a:rPr>
              <a:t>the Book of Esther</a:t>
            </a:r>
            <a:r>
              <a:rPr lang="en-US" sz="1200" b="0" i="0" kern="1200" dirty="0">
                <a:solidFill>
                  <a:schemeClr val="tx1"/>
                </a:solidFill>
                <a:effectLst/>
                <a:latin typeface="+mn-lt"/>
                <a:ea typeface="+mn-ea"/>
                <a:cs typeface="+mn-cs"/>
              </a:rPr>
              <a:t>).  (http://www.biblestudy.org/bible-study-by-topic/silver-in-the-bible.html) </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23</a:t>
            </a:fld>
            <a:endParaRPr lang="en-US"/>
          </a:p>
        </p:txBody>
      </p:sp>
    </p:spTree>
    <p:extLst>
      <p:ext uri="{BB962C8B-B14F-4D97-AF65-F5344CB8AC3E}">
        <p14:creationId xmlns:p14="http://schemas.microsoft.com/office/powerpoint/2010/main" val="1561045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Altar = FREE = https://en.wikipedia.org/wiki/Altar#/media/File:Tel_Be%27er_Sheva_Altar_2007041.JPG</a:t>
            </a:r>
          </a:p>
          <a:p>
            <a:pPr rtl="0"/>
            <a:endParaRPr lang="en-US" dirty="0"/>
          </a:p>
          <a:p>
            <a:pPr rtl="0"/>
            <a:r>
              <a:rPr lang="en-US"/>
              <a:t>Noose</a:t>
            </a:r>
            <a:r>
              <a:rPr lang="en-US" baseline="0"/>
              <a:t> = https://www.flickr.com/photos/bensutherland/130730734</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24</a:t>
            </a:fld>
            <a:endParaRPr lang="en-US"/>
          </a:p>
        </p:txBody>
      </p:sp>
    </p:spTree>
    <p:extLst>
      <p:ext uri="{BB962C8B-B14F-4D97-AF65-F5344CB8AC3E}">
        <p14:creationId xmlns:p14="http://schemas.microsoft.com/office/powerpoint/2010/main" val="3970807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had a battle fierce today ...</a:t>
            </a:r>
          </a:p>
        </p:txBody>
      </p:sp>
      <p:sp>
        <p:nvSpPr>
          <p:cNvPr id="4" name="Slide Number Placeholder 3"/>
          <p:cNvSpPr>
            <a:spLocks noGrp="1"/>
          </p:cNvSpPr>
          <p:nvPr>
            <p:ph type="sldNum" sz="quarter" idx="10"/>
          </p:nvPr>
        </p:nvSpPr>
        <p:spPr/>
        <p:txBody>
          <a:bodyPr/>
          <a:lstStyle/>
          <a:p>
            <a:fld id="{8AC087C8-D713-4801-8ED8-6123F15A24B4}" type="slidenum">
              <a:rPr lang="en-US" smtClean="0"/>
              <a:t>25</a:t>
            </a:fld>
            <a:endParaRPr lang="en-US"/>
          </a:p>
        </p:txBody>
      </p:sp>
    </p:spTree>
    <p:extLst>
      <p:ext uri="{BB962C8B-B14F-4D97-AF65-F5344CB8AC3E}">
        <p14:creationId xmlns:p14="http://schemas.microsoft.com/office/powerpoint/2010/main" val="3682649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26</a:t>
            </a:fld>
            <a:endParaRPr lang="en-US"/>
          </a:p>
        </p:txBody>
      </p:sp>
    </p:spTree>
    <p:extLst>
      <p:ext uri="{BB962C8B-B14F-4D97-AF65-F5344CB8AC3E}">
        <p14:creationId xmlns:p14="http://schemas.microsoft.com/office/powerpoint/2010/main" val="1513869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point:  We must engage in battle as Joshua did,</a:t>
            </a:r>
            <a:r>
              <a:rPr lang="en-US" baseline="0" dirty="0"/>
              <a:t> and pray as Moses did.  When we do the victory is ours!</a:t>
            </a:r>
            <a:endParaRPr lang="en-US" dirty="0"/>
          </a:p>
          <a:p>
            <a:endParaRPr lang="en-US" dirty="0"/>
          </a:p>
          <a:p>
            <a:r>
              <a:rPr lang="en-US" dirty="0"/>
              <a:t>I had a battle fierce today ...</a:t>
            </a:r>
          </a:p>
          <a:p>
            <a:endParaRPr lang="en-US" dirty="0"/>
          </a:p>
          <a:p>
            <a:pPr fontAlgn="base"/>
            <a:r>
              <a:rPr lang="en-US" sz="1200" b="1" i="1" kern="1200" dirty="0">
                <a:solidFill>
                  <a:schemeClr val="tx1"/>
                </a:solidFill>
                <a:effectLst/>
                <a:latin typeface="+mn-lt"/>
                <a:ea typeface="+mn-ea"/>
                <a:cs typeface="+mn-cs"/>
              </a:rPr>
              <a:t>“The Battleground of Prayer”</a:t>
            </a:r>
            <a:endParaRPr lang="en-US" sz="1200" b="0" i="0" kern="1200" dirty="0">
              <a:solidFill>
                <a:schemeClr val="tx1"/>
              </a:solidFill>
              <a:effectLst/>
              <a:latin typeface="+mn-lt"/>
              <a:ea typeface="+mn-ea"/>
              <a:cs typeface="+mn-cs"/>
            </a:endParaRPr>
          </a:p>
          <a:p>
            <a:pPr fontAlgn="base"/>
            <a:r>
              <a:rPr lang="en-US" sz="1200" b="1" i="1"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“I had a battle fierce today</a:t>
            </a:r>
          </a:p>
          <a:p>
            <a:pPr fontAlgn="base"/>
            <a:r>
              <a:rPr lang="en-US" sz="1200" b="0" i="0" kern="1200" dirty="0">
                <a:solidFill>
                  <a:schemeClr val="tx1"/>
                </a:solidFill>
                <a:effectLst/>
                <a:latin typeface="+mn-lt"/>
                <a:ea typeface="+mn-ea"/>
                <a:cs typeface="+mn-cs"/>
              </a:rPr>
              <a:t>Within my place pf prayer;</a:t>
            </a:r>
          </a:p>
          <a:p>
            <a:pPr fontAlgn="base"/>
            <a:r>
              <a:rPr lang="en-US" sz="1200" b="0" i="0" kern="1200" dirty="0">
                <a:solidFill>
                  <a:schemeClr val="tx1"/>
                </a:solidFill>
                <a:effectLst/>
                <a:latin typeface="+mn-lt"/>
                <a:ea typeface="+mn-ea"/>
                <a:cs typeface="+mn-cs"/>
              </a:rPr>
              <a:t>I went to meet and talk with God,</a:t>
            </a:r>
          </a:p>
          <a:p>
            <a:pPr fontAlgn="base"/>
            <a:r>
              <a:rPr lang="en-US" sz="1200" b="0" i="0" kern="1200" dirty="0">
                <a:solidFill>
                  <a:schemeClr val="tx1"/>
                </a:solidFill>
                <a:effectLst/>
                <a:latin typeface="+mn-lt"/>
                <a:ea typeface="+mn-ea"/>
                <a:cs typeface="+mn-cs"/>
              </a:rPr>
              <a:t>But I found Satan there.</a:t>
            </a:r>
          </a:p>
          <a:p>
            <a:pPr fontAlgn="base"/>
            <a:r>
              <a:rPr lang="en-US" sz="1200" b="0" i="0" kern="1200" dirty="0">
                <a:solidFill>
                  <a:schemeClr val="tx1"/>
                </a:solidFill>
                <a:effectLst/>
                <a:latin typeface="+mn-lt"/>
                <a:ea typeface="+mn-ea"/>
                <a:cs typeface="+mn-cs"/>
              </a:rPr>
              <a:t>He whispered, ‘You can’t really pray,</a:t>
            </a:r>
          </a:p>
          <a:p>
            <a:pPr fontAlgn="base"/>
            <a:r>
              <a:rPr lang="en-US" sz="1200" b="0" i="0" kern="1200" dirty="0">
                <a:solidFill>
                  <a:schemeClr val="tx1"/>
                </a:solidFill>
                <a:effectLst/>
                <a:latin typeface="+mn-lt"/>
                <a:ea typeface="+mn-ea"/>
                <a:cs typeface="+mn-cs"/>
              </a:rPr>
              <a:t>You lost out long ago;</a:t>
            </a:r>
          </a:p>
          <a:p>
            <a:pPr fontAlgn="base"/>
            <a:r>
              <a:rPr lang="en-US" sz="1200" b="0" i="0" kern="1200" dirty="0">
                <a:solidFill>
                  <a:schemeClr val="tx1"/>
                </a:solidFill>
                <a:effectLst/>
                <a:latin typeface="+mn-lt"/>
                <a:ea typeface="+mn-ea"/>
                <a:cs typeface="+mn-cs"/>
              </a:rPr>
              <a:t>You may say words while on your knees,</a:t>
            </a:r>
          </a:p>
          <a:p>
            <a:pPr fontAlgn="base"/>
            <a:r>
              <a:rPr lang="en-US" sz="1200" b="0" i="0" kern="1200" dirty="0">
                <a:solidFill>
                  <a:schemeClr val="tx1"/>
                </a:solidFill>
                <a:effectLst/>
                <a:latin typeface="+mn-lt"/>
                <a:ea typeface="+mn-ea"/>
                <a:cs typeface="+mn-cs"/>
              </a:rPr>
              <a:t>But you can’t pray, you know.’</a:t>
            </a:r>
          </a:p>
          <a:p>
            <a:pPr fontAlgn="base"/>
            <a:r>
              <a:rPr lang="en-US" sz="1200" b="0" i="0" kern="1200" dirty="0">
                <a:solidFill>
                  <a:schemeClr val="tx1"/>
                </a:solidFill>
                <a:effectLst/>
                <a:latin typeface="+mn-lt"/>
                <a:ea typeface="+mn-ea"/>
                <a:cs typeface="+mn-cs"/>
              </a:rPr>
              <a:t>So then I pulled my helmet down,</a:t>
            </a:r>
          </a:p>
          <a:p>
            <a:pPr fontAlgn="base"/>
            <a:r>
              <a:rPr lang="en-US" sz="1200" b="0" i="0" kern="1200" dirty="0">
                <a:solidFill>
                  <a:schemeClr val="tx1"/>
                </a:solidFill>
                <a:effectLst/>
                <a:latin typeface="+mn-lt"/>
                <a:ea typeface="+mn-ea"/>
                <a:cs typeface="+mn-cs"/>
              </a:rPr>
              <a:t>Way down upon my ears,</a:t>
            </a:r>
          </a:p>
          <a:p>
            <a:pPr fontAlgn="base"/>
            <a:r>
              <a:rPr lang="en-US" sz="1200" b="0" i="0" kern="1200" dirty="0">
                <a:solidFill>
                  <a:schemeClr val="tx1"/>
                </a:solidFill>
                <a:effectLst/>
                <a:latin typeface="+mn-lt"/>
                <a:ea typeface="+mn-ea"/>
                <a:cs typeface="+mn-cs"/>
              </a:rPr>
              <a:t>And found it helped to still his voice,</a:t>
            </a:r>
          </a:p>
          <a:p>
            <a:pPr fontAlgn="base"/>
            <a:r>
              <a:rPr lang="en-US" sz="1200" b="0" i="0" kern="1200" dirty="0">
                <a:solidFill>
                  <a:schemeClr val="tx1"/>
                </a:solidFill>
                <a:effectLst/>
                <a:latin typeface="+mn-lt"/>
                <a:ea typeface="+mn-ea"/>
                <a:cs typeface="+mn-cs"/>
              </a:rPr>
              <a:t>And helped allay my fears.</a:t>
            </a:r>
          </a:p>
          <a:p>
            <a:pPr fontAlgn="base"/>
            <a:r>
              <a:rPr lang="en-US" sz="1200" b="0" i="0" kern="1200" dirty="0">
                <a:solidFill>
                  <a:schemeClr val="tx1"/>
                </a:solidFill>
                <a:effectLst/>
                <a:latin typeface="+mn-lt"/>
                <a:ea typeface="+mn-ea"/>
                <a:cs typeface="+mn-cs"/>
              </a:rPr>
              <a:t>I checked my other </a:t>
            </a:r>
            <a:r>
              <a:rPr lang="en-US" sz="1200" b="0" i="0" kern="1200" dirty="0" err="1">
                <a:solidFill>
                  <a:schemeClr val="tx1"/>
                </a:solidFill>
                <a:effectLst/>
                <a:latin typeface="+mn-lt"/>
                <a:ea typeface="+mn-ea"/>
                <a:cs typeface="+mn-cs"/>
              </a:rPr>
              <a:t>armour</a:t>
            </a:r>
            <a:r>
              <a:rPr lang="en-US" sz="1200" b="0" i="0" kern="1200" dirty="0">
                <a:solidFill>
                  <a:schemeClr val="tx1"/>
                </a:solidFill>
                <a:effectLst/>
                <a:latin typeface="+mn-lt"/>
                <a:ea typeface="+mn-ea"/>
                <a:cs typeface="+mn-cs"/>
              </a:rPr>
              <a:t> o’er,</a:t>
            </a:r>
          </a:p>
          <a:p>
            <a:pPr fontAlgn="base"/>
            <a:r>
              <a:rPr lang="en-US" sz="1200" b="0" i="0" kern="1200" dirty="0">
                <a:solidFill>
                  <a:schemeClr val="tx1"/>
                </a:solidFill>
                <a:effectLst/>
                <a:latin typeface="+mn-lt"/>
                <a:ea typeface="+mn-ea"/>
                <a:cs typeface="+mn-cs"/>
              </a:rPr>
              <a:t>My feet in peace were shod;</a:t>
            </a:r>
          </a:p>
          <a:p>
            <a:pPr fontAlgn="base"/>
            <a:r>
              <a:rPr lang="en-US" sz="1200" b="0" i="0" kern="1200" dirty="0">
                <a:solidFill>
                  <a:schemeClr val="tx1"/>
                </a:solidFill>
                <a:effectLst/>
                <a:latin typeface="+mn-lt"/>
                <a:ea typeface="+mn-ea"/>
                <a:cs typeface="+mn-cs"/>
              </a:rPr>
              <a:t>My loins with truth were girded round;</a:t>
            </a:r>
          </a:p>
          <a:p>
            <a:pPr fontAlgn="base"/>
            <a:r>
              <a:rPr lang="en-US" sz="1200" b="0" i="0" kern="1200" dirty="0">
                <a:solidFill>
                  <a:schemeClr val="tx1"/>
                </a:solidFill>
                <a:effectLst/>
                <a:latin typeface="+mn-lt"/>
                <a:ea typeface="+mn-ea"/>
                <a:cs typeface="+mn-cs"/>
              </a:rPr>
              <a:t>My sword, the Word of God.</a:t>
            </a:r>
          </a:p>
          <a:p>
            <a:pPr fontAlgn="base"/>
            <a:r>
              <a:rPr lang="en-US" sz="1200" b="0" i="0" kern="1200" dirty="0">
                <a:solidFill>
                  <a:schemeClr val="tx1"/>
                </a:solidFill>
                <a:effectLst/>
                <a:latin typeface="+mn-lt"/>
                <a:ea typeface="+mn-ea"/>
                <a:cs typeface="+mn-cs"/>
              </a:rPr>
              <a:t>My righteous breastplate still was on,</a:t>
            </a:r>
          </a:p>
          <a:p>
            <a:pPr fontAlgn="base"/>
            <a:r>
              <a:rPr lang="en-US" sz="1200" b="0" i="0" kern="1200" dirty="0">
                <a:solidFill>
                  <a:schemeClr val="tx1"/>
                </a:solidFill>
                <a:effectLst/>
                <a:latin typeface="+mn-lt"/>
                <a:ea typeface="+mn-ea"/>
                <a:cs typeface="+mn-cs"/>
              </a:rPr>
              <a:t>My heart’s love to protect.</a:t>
            </a:r>
          </a:p>
          <a:p>
            <a:pPr fontAlgn="base"/>
            <a:r>
              <a:rPr lang="en-US" sz="1200" b="0" i="0" kern="1200" dirty="0">
                <a:solidFill>
                  <a:schemeClr val="tx1"/>
                </a:solidFill>
                <a:effectLst/>
                <a:latin typeface="+mn-lt"/>
                <a:ea typeface="+mn-ea"/>
                <a:cs typeface="+mn-cs"/>
              </a:rPr>
              <a:t>My shield of faith was still intact – –</a:t>
            </a:r>
          </a:p>
          <a:p>
            <a:pPr fontAlgn="base"/>
            <a:r>
              <a:rPr lang="en-US" sz="1200" b="0" i="0" kern="1200" dirty="0">
                <a:solidFill>
                  <a:schemeClr val="tx1"/>
                </a:solidFill>
                <a:effectLst/>
                <a:latin typeface="+mn-lt"/>
                <a:ea typeface="+mn-ea"/>
                <a:cs typeface="+mn-cs"/>
              </a:rPr>
              <a:t>His fiery darts bounced back.</a:t>
            </a:r>
          </a:p>
          <a:p>
            <a:pPr fontAlgn="base"/>
            <a:r>
              <a:rPr lang="en-US" sz="1200" b="0" i="0" kern="1200" dirty="0">
                <a:solidFill>
                  <a:schemeClr val="tx1"/>
                </a:solidFill>
                <a:effectLst/>
                <a:latin typeface="+mn-lt"/>
                <a:ea typeface="+mn-ea"/>
                <a:cs typeface="+mn-cs"/>
              </a:rPr>
              <a:t>I called on God in Jesus name,</a:t>
            </a:r>
          </a:p>
          <a:p>
            <a:pPr fontAlgn="base"/>
            <a:r>
              <a:rPr lang="en-US" sz="1200" b="0" i="0" kern="1200" dirty="0">
                <a:solidFill>
                  <a:schemeClr val="tx1"/>
                </a:solidFill>
                <a:effectLst/>
                <a:latin typeface="+mn-lt"/>
                <a:ea typeface="+mn-ea"/>
                <a:cs typeface="+mn-cs"/>
              </a:rPr>
              <a:t>I pled the precious blood – –</a:t>
            </a:r>
          </a:p>
          <a:p>
            <a:pPr fontAlgn="base"/>
            <a:r>
              <a:rPr lang="en-US" sz="1200" b="0" i="0" kern="1200" dirty="0">
                <a:solidFill>
                  <a:schemeClr val="tx1"/>
                </a:solidFill>
                <a:effectLst/>
                <a:latin typeface="+mn-lt"/>
                <a:ea typeface="+mn-ea"/>
                <a:cs typeface="+mn-cs"/>
              </a:rPr>
              <a:t>While Satan sneaked away in shame,</a:t>
            </a:r>
          </a:p>
          <a:p>
            <a:pPr fontAlgn="base"/>
            <a:r>
              <a:rPr lang="en-US" sz="1200" b="0" i="0" kern="1200" dirty="0">
                <a:solidFill>
                  <a:schemeClr val="tx1"/>
                </a:solidFill>
                <a:effectLst/>
                <a:latin typeface="+mn-lt"/>
                <a:ea typeface="+mn-ea"/>
                <a:cs typeface="+mn-cs"/>
              </a:rPr>
              <a:t>I met and talked with God.</a:t>
            </a:r>
          </a:p>
          <a:p>
            <a:pPr fontAlgn="base"/>
            <a:r>
              <a:rPr lang="en-US" sz="1200" b="0" i="0" kern="1200" dirty="0">
                <a:solidFill>
                  <a:schemeClr val="tx1"/>
                </a:solidFill>
                <a:effectLst/>
                <a:latin typeface="+mn-lt"/>
                <a:ea typeface="+mn-ea"/>
                <a:cs typeface="+mn-cs"/>
              </a:rPr>
              <a:t>Though Satan hurls his fiery darts,</a:t>
            </a:r>
          </a:p>
          <a:p>
            <a:pPr fontAlgn="base"/>
            <a:r>
              <a:rPr lang="en-US" sz="1200" b="0" i="0" kern="1200" dirty="0">
                <a:solidFill>
                  <a:schemeClr val="tx1"/>
                </a:solidFill>
                <a:effectLst/>
                <a:latin typeface="+mn-lt"/>
                <a:ea typeface="+mn-ea"/>
                <a:cs typeface="+mn-cs"/>
              </a:rPr>
              <a:t>And seeks to hinder me,</a:t>
            </a:r>
          </a:p>
          <a:p>
            <a:pPr fontAlgn="base"/>
            <a:r>
              <a:rPr lang="en-US" sz="1200" b="0" i="0" kern="1200" dirty="0">
                <a:solidFill>
                  <a:schemeClr val="tx1"/>
                </a:solidFill>
                <a:effectLst/>
                <a:latin typeface="+mn-lt"/>
                <a:ea typeface="+mn-ea"/>
                <a:cs typeface="+mn-cs"/>
              </a:rPr>
              <a:t>With </a:t>
            </a:r>
            <a:r>
              <a:rPr lang="en-US" sz="1200" b="0" i="0" kern="1200" dirty="0" err="1">
                <a:solidFill>
                  <a:schemeClr val="tx1"/>
                </a:solidFill>
                <a:effectLst/>
                <a:latin typeface="+mn-lt"/>
                <a:ea typeface="+mn-ea"/>
                <a:cs typeface="+mn-cs"/>
              </a:rPr>
              <a:t>armour</a:t>
            </a:r>
            <a:r>
              <a:rPr lang="en-US" sz="1200" b="0" i="0" kern="1200" dirty="0">
                <a:solidFill>
                  <a:schemeClr val="tx1"/>
                </a:solidFill>
                <a:effectLst/>
                <a:latin typeface="+mn-lt"/>
                <a:ea typeface="+mn-ea"/>
                <a:cs typeface="+mn-cs"/>
              </a:rPr>
              <a:t> bright, on praying ground,</a:t>
            </a:r>
          </a:p>
          <a:p>
            <a:pPr fontAlgn="base"/>
            <a:r>
              <a:rPr lang="en-US" sz="1200" b="0" i="0" kern="1200" dirty="0">
                <a:solidFill>
                  <a:schemeClr val="tx1"/>
                </a:solidFill>
                <a:effectLst/>
                <a:latin typeface="+mn-lt"/>
                <a:ea typeface="+mn-ea"/>
                <a:cs typeface="+mn-cs"/>
              </a:rPr>
              <a:t>I’ll win the victory!”</a:t>
            </a:r>
          </a:p>
          <a:p>
            <a:pPr fontAlgn="base"/>
            <a:r>
              <a:rPr lang="en-US" sz="1200" b="1" i="0" kern="1200" dirty="0">
                <a:solidFill>
                  <a:schemeClr val="tx1"/>
                </a:solidFill>
                <a:effectLst/>
                <a:latin typeface="+mn-lt"/>
                <a:ea typeface="+mn-ea"/>
                <a:cs typeface="+mn-cs"/>
              </a:rPr>
              <a:t>– – </a:t>
            </a:r>
            <a:r>
              <a:rPr lang="en-US" sz="1200" b="1" i="1" kern="1200" dirty="0">
                <a:solidFill>
                  <a:schemeClr val="tx1"/>
                </a:solidFill>
                <a:effectLst/>
                <a:latin typeface="+mn-lt"/>
                <a:ea typeface="+mn-ea"/>
                <a:cs typeface="+mn-cs"/>
              </a:rPr>
              <a:t>Author Unknown</a:t>
            </a:r>
            <a:endParaRPr lang="en-US" sz="1200" b="0" i="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27</a:t>
            </a:fld>
            <a:endParaRPr lang="en-US"/>
          </a:p>
        </p:txBody>
      </p:sp>
    </p:spTree>
    <p:extLst>
      <p:ext uri="{BB962C8B-B14F-4D97-AF65-F5344CB8AC3E}">
        <p14:creationId xmlns:p14="http://schemas.microsoft.com/office/powerpoint/2010/main" val="3576235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 = FREE = https://en.wikipedia.org/wiki/Judaism_and_warfare#/media/File:Poussin,_Nicolas_-_The_Victory_of_Joshua_over_the_Amalekites.jpg</a:t>
            </a:r>
          </a:p>
          <a:p>
            <a:endParaRPr lang="en-US" dirty="0"/>
          </a:p>
          <a:p>
            <a:r>
              <a:rPr lang="en-US" dirty="0"/>
              <a:t>The Amalekites</a:t>
            </a:r>
            <a:r>
              <a:rPr lang="en-US" baseline="0" dirty="0"/>
              <a:t> were descendants of </a:t>
            </a:r>
            <a:r>
              <a:rPr lang="en-US" baseline="0" dirty="0" err="1"/>
              <a:t>Amlek</a:t>
            </a:r>
            <a:r>
              <a:rPr lang="en-US" baseline="0" dirty="0"/>
              <a:t>, the grandson of Esau (Edom Gen 36:16) </a:t>
            </a:r>
          </a:p>
          <a:p>
            <a:endParaRPr lang="en-US" baseline="0" dirty="0"/>
          </a:p>
          <a:p>
            <a:r>
              <a:rPr lang="en-US" baseline="0" dirty="0"/>
              <a:t>Esau’s brother was Jacob.  Jacob stole the birth right and the blessing from Esau.  A conflict ensued.  </a:t>
            </a:r>
          </a:p>
          <a:p>
            <a:endParaRPr lang="en-US" baseline="0" dirty="0"/>
          </a:p>
          <a:p>
            <a:r>
              <a:rPr lang="en-US" baseline="0" dirty="0"/>
              <a:t>So you might say this is a family Feud – Now a national conflict!. </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5</a:t>
            </a:fld>
            <a:endParaRPr lang="en-US"/>
          </a:p>
        </p:txBody>
      </p:sp>
    </p:spTree>
    <p:extLst>
      <p:ext uri="{BB962C8B-B14F-4D97-AF65-F5344CB8AC3E}">
        <p14:creationId xmlns:p14="http://schemas.microsoft.com/office/powerpoint/2010/main" val="4144498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mn-lt"/>
                <a:ea typeface="+mn-ea"/>
                <a:cs typeface="+mn-cs"/>
              </a:rPr>
              <a:t>Always be prepared to give an answer to everyone who asks you to give the reason for the hope that you have. But do this with gentleness and respect,</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16</a:t>
            </a:r>
            <a:r>
              <a:rPr lang="en-US" sz="1200" b="0" i="0" u="none" strike="noStrike" kern="1200" baseline="0" dirty="0">
                <a:solidFill>
                  <a:schemeClr val="tx1"/>
                </a:solidFill>
                <a:latin typeface="+mn-lt"/>
                <a:ea typeface="+mn-ea"/>
                <a:cs typeface="+mn-cs"/>
              </a:rPr>
              <a:t> keeping a clear conscience, so that those who speak maliciously against your good behavior in Christ may be ashamed of their slander.</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17</a:t>
            </a:r>
            <a:r>
              <a:rPr lang="en-US" sz="1200" b="0" i="0" u="none" strike="noStrike" kern="1200" baseline="0" dirty="0">
                <a:solidFill>
                  <a:schemeClr val="tx1"/>
                </a:solidFill>
                <a:latin typeface="+mn-lt"/>
                <a:ea typeface="+mn-ea"/>
                <a:cs typeface="+mn-cs"/>
              </a:rPr>
              <a:t> It is better, if it is God's will, to suffer for doing good than for doing evil. (1Pe 3:15-17 NIV)</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There is a doctrine of a “Just War.”  it is most often a defensive battle.  </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Choose  -- valiant warriors</a:t>
            </a:r>
          </a:p>
          <a:p>
            <a:pPr rtl="0"/>
            <a:r>
              <a:rPr lang="en-US" sz="1200" b="0" i="0" u="none" strike="noStrike" kern="1200" baseline="0" dirty="0">
                <a:solidFill>
                  <a:schemeClr val="tx1"/>
                </a:solidFill>
                <a:latin typeface="+mn-lt"/>
                <a:ea typeface="+mn-ea"/>
                <a:cs typeface="+mn-cs"/>
              </a:rPr>
              <a:t>Fight  -- defend us</a:t>
            </a:r>
          </a:p>
          <a:p>
            <a:pPr rtl="0"/>
            <a:r>
              <a:rPr lang="en-US" sz="1200" b="0" i="0" u="none" strike="noStrike" kern="1200" baseline="0" dirty="0">
                <a:solidFill>
                  <a:schemeClr val="tx1"/>
                </a:solidFill>
                <a:latin typeface="+mn-lt"/>
                <a:ea typeface="+mn-ea"/>
                <a:cs typeface="+mn-cs"/>
              </a:rPr>
              <a:t>Support – this is the first “Support Group” </a:t>
            </a:r>
          </a:p>
          <a:p>
            <a:pPr rtl="0"/>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6</a:t>
            </a:fld>
            <a:endParaRPr lang="en-US"/>
          </a:p>
        </p:txBody>
      </p:sp>
    </p:spTree>
    <p:extLst>
      <p:ext uri="{BB962C8B-B14F-4D97-AF65-F5344CB8AC3E}">
        <p14:creationId xmlns:p14="http://schemas.microsoft.com/office/powerpoint/2010/main" val="1446986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a:t>
            </a:r>
            <a:r>
              <a:rPr lang="en-US" sz="1200" b="0" i="0" u="none" strike="noStrike" kern="1200" baseline="0" dirty="0">
                <a:solidFill>
                  <a:schemeClr val="tx1"/>
                </a:solidFill>
                <a:latin typeface="+mn-lt"/>
                <a:ea typeface="+mn-ea"/>
                <a:cs typeface="+mn-cs"/>
              </a:rPr>
              <a:t> For though we live in the world, we do not wage war as the world does.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4</a:t>
            </a:r>
            <a:r>
              <a:rPr lang="en-US" sz="1200" b="0" i="0" u="none" strike="noStrike" kern="1200" baseline="0" dirty="0">
                <a:solidFill>
                  <a:schemeClr val="tx1"/>
                </a:solidFill>
                <a:latin typeface="+mn-lt"/>
                <a:ea typeface="+mn-ea"/>
                <a:cs typeface="+mn-cs"/>
              </a:rPr>
              <a:t> The weapons we fight with are not the weapons of the world. On the contrary, they have divine power to demolish strongholds.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5</a:t>
            </a:r>
            <a:r>
              <a:rPr lang="en-US" sz="1200" b="0" i="0" u="none" strike="noStrike" kern="1200" baseline="0" dirty="0">
                <a:solidFill>
                  <a:schemeClr val="tx1"/>
                </a:solidFill>
                <a:latin typeface="+mn-lt"/>
                <a:ea typeface="+mn-ea"/>
                <a:cs typeface="+mn-cs"/>
              </a:rPr>
              <a:t> We demolish arguments and every pretension that sets itself up against the knowledge of God, and we take captive every thought to make it obedient to Christ.</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6</a:t>
            </a:r>
            <a:r>
              <a:rPr lang="en-US" sz="1200" b="0" i="0" u="none" strike="noStrike" kern="1200" baseline="0" dirty="0">
                <a:solidFill>
                  <a:schemeClr val="tx1"/>
                </a:solidFill>
                <a:latin typeface="+mn-lt"/>
                <a:ea typeface="+mn-ea"/>
                <a:cs typeface="+mn-cs"/>
              </a:rPr>
              <a:t> And we will be ready to punish every act of disobedience, once your obedience is complete.</a:t>
            </a:r>
          </a:p>
          <a:p>
            <a:pPr rtl="0"/>
            <a:r>
              <a:rPr lang="en-US" sz="1200" b="0" i="0" u="none" strike="noStrike" baseline="0" dirty="0"/>
              <a:t> </a:t>
            </a:r>
            <a:r>
              <a:rPr lang="en-US" sz="1200" b="0" i="0" u="none" strike="noStrike" kern="1200" baseline="0" dirty="0">
                <a:solidFill>
                  <a:schemeClr val="tx1"/>
                </a:solidFill>
                <a:latin typeface="+mn-lt"/>
                <a:ea typeface="+mn-ea"/>
                <a:cs typeface="+mn-cs"/>
              </a:rPr>
              <a:t>(2Co 10:3-6 NIV)</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Please note—Israel did not attack—Amalek attacked.  Israel defended.  </a:t>
            </a:r>
          </a:p>
          <a:p>
            <a:pPr rtl="0"/>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7</a:t>
            </a:fld>
            <a:endParaRPr lang="en-US"/>
          </a:p>
        </p:txBody>
      </p:sp>
    </p:spTree>
    <p:extLst>
      <p:ext uri="{BB962C8B-B14F-4D97-AF65-F5344CB8AC3E}">
        <p14:creationId xmlns:p14="http://schemas.microsoft.com/office/powerpoint/2010/main" val="4084058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Moses heavy arms = FREE = from https://www.lds.org/media-library/images/one-before-god-moses-aaron-796906?lang=eng</a:t>
            </a:r>
          </a:p>
          <a:p>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8</a:t>
            </a:fld>
            <a:endParaRPr lang="en-US"/>
          </a:p>
        </p:txBody>
      </p:sp>
    </p:spTree>
    <p:extLst>
      <p:ext uri="{BB962C8B-B14F-4D97-AF65-F5344CB8AC3E}">
        <p14:creationId xmlns:p14="http://schemas.microsoft.com/office/powerpoint/2010/main" val="4240023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Moses heavy arms = FREE = from https://www.lds.org/media-library/images/one-before-god-moses-aaron-796906?lang=eng</a:t>
            </a:r>
          </a:p>
          <a:p>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9</a:t>
            </a:fld>
            <a:endParaRPr lang="en-US"/>
          </a:p>
        </p:txBody>
      </p:sp>
    </p:spTree>
    <p:extLst>
      <p:ext uri="{BB962C8B-B14F-4D97-AF65-F5344CB8AC3E}">
        <p14:creationId xmlns:p14="http://schemas.microsoft.com/office/powerpoint/2010/main" val="777933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Moses heavy arms = FREE = from https://www.lds.org/media-library/images/one-before-god-moses-aaron-796906?lang=eng</a:t>
            </a:r>
          </a:p>
          <a:p>
            <a:endParaRPr lang="en-US" dirty="0"/>
          </a:p>
          <a:p>
            <a:r>
              <a:rPr lang="en-US" dirty="0"/>
              <a:t>Sometimes</a:t>
            </a:r>
            <a:r>
              <a:rPr lang="en-US" baseline="0" dirty="0"/>
              <a:t> in spiritual battle you need help—Prayer help!</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10</a:t>
            </a:fld>
            <a:endParaRPr lang="en-US"/>
          </a:p>
        </p:txBody>
      </p:sp>
    </p:spTree>
    <p:extLst>
      <p:ext uri="{BB962C8B-B14F-4D97-AF65-F5344CB8AC3E}">
        <p14:creationId xmlns:p14="http://schemas.microsoft.com/office/powerpoint/2010/main" val="4135310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Sword = FREE</a:t>
            </a:r>
            <a:r>
              <a:rPr lang="en-US" baseline="0" dirty="0"/>
              <a:t> = https://pixabay.com/en/sword-victory-triumph-weapon-war-790815/</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11</a:t>
            </a:fld>
            <a:endParaRPr lang="en-US"/>
          </a:p>
        </p:txBody>
      </p:sp>
    </p:spTree>
    <p:extLst>
      <p:ext uri="{BB962C8B-B14F-4D97-AF65-F5344CB8AC3E}">
        <p14:creationId xmlns:p14="http://schemas.microsoft.com/office/powerpoint/2010/main" val="2882421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352381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1259273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442072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85243"/>
            <a:ext cx="12191999" cy="1325563"/>
          </a:xfrm>
        </p:spPr>
        <p:txBody>
          <a:bodyPr>
            <a:normAutofit/>
          </a:bodyPr>
          <a:lstStyle>
            <a:lvl1pPr>
              <a:lnSpc>
                <a:spcPct val="80000"/>
              </a:lnSpc>
              <a:defRPr sz="6600" b="1">
                <a:effectLst>
                  <a:outerShdw blurRad="38100" dist="38100" dir="2700000" algn="tl">
                    <a:srgbClr val="000000">
                      <a:alpha val="43137"/>
                    </a:srgbClr>
                  </a:outerShdw>
                </a:effectLst>
                <a:latin typeface="+mn-lt"/>
              </a:defRPr>
            </a:lvl1pPr>
          </a:lstStyle>
          <a:p>
            <a:r>
              <a:rPr lang="en-US" dirty="0"/>
              <a:t>Click to edit Master title style</a:t>
            </a:r>
          </a:p>
        </p:txBody>
      </p:sp>
      <p:sp>
        <p:nvSpPr>
          <p:cNvPr id="3" name="Content Placeholder 2"/>
          <p:cNvSpPr>
            <a:spLocks noGrp="1"/>
          </p:cNvSpPr>
          <p:nvPr>
            <p:ph idx="1"/>
          </p:nvPr>
        </p:nvSpPr>
        <p:spPr>
          <a:xfrm>
            <a:off x="449705" y="1795645"/>
            <a:ext cx="11257613" cy="4351338"/>
          </a:xfrm>
        </p:spPr>
        <p:txBody>
          <a:bodyPr/>
          <a:lstStyle>
            <a:lvl1pPr>
              <a:defRPr>
                <a:effectLst>
                  <a:outerShdw blurRad="38100" dist="38100" dir="2700000" algn="tl">
                    <a:srgbClr val="000000">
                      <a:alpha val="43137"/>
                    </a:srgbClr>
                  </a:outerShdw>
                </a:effectLst>
                <a:latin typeface="Arial Narrow" panose="020B0606020202030204" pitchFamily="34" charset="0"/>
              </a:defRPr>
            </a:lvl1pPr>
            <a:lvl2pPr>
              <a:defRPr>
                <a:effectLst>
                  <a:outerShdw blurRad="38100" dist="38100" dir="2700000" algn="tl">
                    <a:srgbClr val="000000">
                      <a:alpha val="43137"/>
                    </a:srgbClr>
                  </a:outerShdw>
                </a:effectLst>
                <a:latin typeface="Arial Narrow" panose="020B0606020202030204" pitchFamily="34" charset="0"/>
              </a:defRPr>
            </a:lvl2pPr>
            <a:lvl3pPr>
              <a:defRPr>
                <a:effectLst>
                  <a:outerShdw blurRad="38100" dist="38100" dir="2700000" algn="tl">
                    <a:srgbClr val="000000">
                      <a:alpha val="43137"/>
                    </a:srgbClr>
                  </a:outerShdw>
                </a:effectLst>
                <a:latin typeface="Arial Narrow" panose="020B0606020202030204" pitchFamily="34" charset="0"/>
              </a:defRPr>
            </a:lvl3pPr>
            <a:lvl4pPr>
              <a:defRPr>
                <a:effectLst>
                  <a:outerShdw blurRad="38100" dist="38100" dir="2700000" algn="tl">
                    <a:srgbClr val="000000">
                      <a:alpha val="43137"/>
                    </a:srgbClr>
                  </a:outerShdw>
                </a:effectLst>
                <a:latin typeface="Arial Narrow" panose="020B0606020202030204" pitchFamily="34" charset="0"/>
              </a:defRPr>
            </a:lvl4pPr>
            <a:lvl5pPr>
              <a:defRPr>
                <a:effectLst>
                  <a:outerShdw blurRad="38100" dist="38100" dir="2700000" algn="tl">
                    <a:srgbClr val="000000">
                      <a:alpha val="43137"/>
                    </a:srgbClr>
                  </a:outerShdw>
                </a:effectLst>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032917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3312529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E8B82-66E7-49C2-9A99-DE0DACFAF59C}"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05279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E8B82-66E7-49C2-9A99-DE0DACFAF59C}" type="datetimeFigureOut">
              <a:rPr lang="en-US" smtClean="0"/>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379642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E8B82-66E7-49C2-9A99-DE0DACFAF59C}" type="datetimeFigureOut">
              <a:rPr lang="en-US" smtClean="0"/>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310239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E8B82-66E7-49C2-9A99-DE0DACFAF59C}" type="datetimeFigureOut">
              <a:rPr lang="en-US" smtClean="0"/>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541716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9E8B82-66E7-49C2-9A99-DE0DACFAF59C}"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26396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9E8B82-66E7-49C2-9A99-DE0DACFAF59C}"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346238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a:stretch>
            <a:fillRect/>
          </a:stretch>
        </p:blipFill>
        <p:spPr>
          <a:xfrm flipH="1">
            <a:off x="-4" y="0"/>
            <a:ext cx="12192001" cy="6858000"/>
          </a:xfrm>
          <a:prstGeom prst="rect">
            <a:avLst/>
          </a:prstGeom>
        </p:spPr>
      </p:pic>
      <p:sp>
        <p:nvSpPr>
          <p:cNvPr id="2" name="Title Placeholder 1"/>
          <p:cNvSpPr>
            <a:spLocks noGrp="1"/>
          </p:cNvSpPr>
          <p:nvPr>
            <p:ph type="title"/>
          </p:nvPr>
        </p:nvSpPr>
        <p:spPr>
          <a:xfrm>
            <a:off x="0" y="365125"/>
            <a:ext cx="1219199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94675" y="1825625"/>
            <a:ext cx="1085912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E8B82-66E7-49C2-9A99-DE0DACFAF59C}" type="datetimeFigureOut">
              <a:rPr lang="en-US" smtClean="0"/>
              <a:t>5/19/2021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B93D9B-2DBD-4DAA-80E5-0F1F3D3CCFC3}" type="slidenum">
              <a:rPr lang="en-US" smtClean="0"/>
              <a:t>‹#›</a:t>
            </a:fld>
            <a:endParaRPr lang="en-US"/>
          </a:p>
        </p:txBody>
      </p:sp>
    </p:spTree>
    <p:extLst>
      <p:ext uri="{BB962C8B-B14F-4D97-AF65-F5344CB8AC3E}">
        <p14:creationId xmlns:p14="http://schemas.microsoft.com/office/powerpoint/2010/main" val="767251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80000"/>
        </a:lnSpc>
        <a:spcBef>
          <a:spcPct val="0"/>
        </a:spcBef>
        <a:buNone/>
        <a:defRPr sz="60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7714" t="19666" r="25470" b="41989"/>
          <a:stretch/>
        </p:blipFill>
        <p:spPr>
          <a:xfrm>
            <a:off x="-101600" y="0"/>
            <a:ext cx="12700000" cy="6908800"/>
          </a:xfrm>
          <a:prstGeom prst="rect">
            <a:avLst/>
          </a:prstGeom>
        </p:spPr>
      </p:pic>
      <p:pic>
        <p:nvPicPr>
          <p:cNvPr id="5" name="Picture 4"/>
          <p:cNvPicPr>
            <a:picLocks noChangeAspect="1"/>
          </p:cNvPicPr>
          <p:nvPr/>
        </p:nvPicPr>
        <p:blipFill>
          <a:blip r:embed="rId4"/>
          <a:stretch>
            <a:fillRect/>
          </a:stretch>
        </p:blipFill>
        <p:spPr>
          <a:xfrm>
            <a:off x="0" y="-556589"/>
            <a:ext cx="12722087" cy="8180148"/>
          </a:xfrm>
          <a:prstGeom prst="rect">
            <a:avLst/>
          </a:prstGeom>
        </p:spPr>
      </p:pic>
      <p:sp>
        <p:nvSpPr>
          <p:cNvPr id="2" name="Title 1"/>
          <p:cNvSpPr>
            <a:spLocks noGrp="1"/>
          </p:cNvSpPr>
          <p:nvPr>
            <p:ph type="title"/>
          </p:nvPr>
        </p:nvSpPr>
        <p:spPr>
          <a:xfrm rot="60000">
            <a:off x="3705939" y="2969504"/>
            <a:ext cx="5318140" cy="1325563"/>
          </a:xfrm>
        </p:spPr>
        <p:txBody>
          <a:bodyPr>
            <a:noAutofit/>
          </a:bodyPr>
          <a:lstStyle/>
          <a:p>
            <a:pPr algn="ctr">
              <a:lnSpc>
                <a:spcPct val="80000"/>
              </a:lnSpc>
            </a:pPr>
            <a:r>
              <a:rPr lang="en-US" b="1" dirty="0">
                <a:solidFill>
                  <a:schemeClr val="bg1"/>
                </a:solidFill>
                <a:effectLst>
                  <a:glow rad="190500">
                    <a:srgbClr val="0B0100"/>
                  </a:glow>
                </a:effectLst>
              </a:rPr>
              <a:t>Snapshots </a:t>
            </a:r>
            <a:br>
              <a:rPr lang="en-US" b="1" dirty="0">
                <a:solidFill>
                  <a:schemeClr val="bg1"/>
                </a:solidFill>
                <a:effectLst>
                  <a:glow rad="190500">
                    <a:srgbClr val="0B0100"/>
                  </a:glow>
                </a:effectLst>
              </a:rPr>
            </a:br>
            <a:r>
              <a:rPr lang="en-US" dirty="0">
                <a:effectLst>
                  <a:glow rad="190500">
                    <a:srgbClr val="0B0100"/>
                  </a:glow>
                </a:effectLst>
              </a:rPr>
              <a:t>from</a:t>
            </a:r>
            <a:r>
              <a:rPr lang="en-US" b="1" dirty="0">
                <a:solidFill>
                  <a:schemeClr val="bg1"/>
                </a:solidFill>
                <a:effectLst>
                  <a:glow rad="190500">
                    <a:srgbClr val="0B0100"/>
                  </a:glow>
                </a:effectLst>
              </a:rPr>
              <a:t> a </a:t>
            </a:r>
            <a:br>
              <a:rPr lang="en-US" b="1" dirty="0">
                <a:solidFill>
                  <a:schemeClr val="bg1"/>
                </a:solidFill>
                <a:effectLst>
                  <a:glow rad="190500">
                    <a:srgbClr val="0B0100"/>
                  </a:glow>
                </a:effectLst>
              </a:rPr>
            </a:br>
            <a:r>
              <a:rPr lang="en-US" b="1" dirty="0">
                <a:solidFill>
                  <a:schemeClr val="bg1"/>
                </a:solidFill>
                <a:effectLst>
                  <a:glow rad="190500">
                    <a:srgbClr val="0B0100"/>
                  </a:glow>
                </a:effectLst>
              </a:rPr>
              <a:t>Spiritual Journey</a:t>
            </a:r>
            <a:endParaRPr lang="en-US" dirty="0">
              <a:effectLst>
                <a:glow rad="190500">
                  <a:srgbClr val="0B0100"/>
                </a:glow>
              </a:effectLst>
            </a:endParaRPr>
          </a:p>
        </p:txBody>
      </p:sp>
    </p:spTree>
    <p:extLst>
      <p:ext uri="{BB962C8B-B14F-4D97-AF65-F5344CB8AC3E}">
        <p14:creationId xmlns:p14="http://schemas.microsoft.com/office/powerpoint/2010/main" val="1667402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6662508" y="736319"/>
            <a:ext cx="5529492" cy="6904194"/>
          </a:xfrm>
          <a:prstGeom prst="rect">
            <a:avLst/>
          </a:prstGeom>
        </p:spPr>
      </p:pic>
      <p:sp>
        <p:nvSpPr>
          <p:cNvPr id="2" name="Title 1"/>
          <p:cNvSpPr>
            <a:spLocks noGrp="1"/>
          </p:cNvSpPr>
          <p:nvPr>
            <p:ph type="title"/>
          </p:nvPr>
        </p:nvSpPr>
        <p:spPr/>
        <p:txBody>
          <a:bodyPr>
            <a:normAutofit/>
          </a:bodyPr>
          <a:lstStyle/>
          <a:p>
            <a:r>
              <a:rPr lang="en-US" sz="6000" dirty="0"/>
              <a:t>Have a plan...Then work it! </a:t>
            </a:r>
            <a:r>
              <a:rPr lang="en-US" sz="4000" dirty="0"/>
              <a:t>17:10-12</a:t>
            </a:r>
          </a:p>
        </p:txBody>
      </p:sp>
      <p:sp>
        <p:nvSpPr>
          <p:cNvPr id="3" name="Content Placeholder 2"/>
          <p:cNvSpPr>
            <a:spLocks noGrp="1"/>
          </p:cNvSpPr>
          <p:nvPr>
            <p:ph idx="1"/>
          </p:nvPr>
        </p:nvSpPr>
        <p:spPr>
          <a:xfrm>
            <a:off x="449705" y="1487424"/>
            <a:ext cx="11257613" cy="4659559"/>
          </a:xfrm>
        </p:spPr>
        <p:txBody>
          <a:bodyPr/>
          <a:lstStyle/>
          <a:p>
            <a:pPr algn="ctr"/>
            <a:r>
              <a:rPr lang="en-US" dirty="0">
                <a:effectLst>
                  <a:glow rad="127000">
                    <a:srgbClr val="422C0E"/>
                  </a:glow>
                  <a:outerShdw blurRad="38100" dist="38100" dir="2700000" algn="tl">
                    <a:srgbClr val="000000">
                      <a:alpha val="43137"/>
                    </a:srgbClr>
                  </a:outerShdw>
                </a:effectLst>
              </a:rPr>
              <a:t>Do What it </a:t>
            </a:r>
            <a:r>
              <a:rPr lang="en-US" u="sng" dirty="0">
                <a:solidFill>
                  <a:srgbClr val="FFFF00"/>
                </a:solidFill>
                <a:effectLst>
                  <a:glow rad="127000">
                    <a:srgbClr val="422C0E"/>
                  </a:glow>
                  <a:outerShdw blurRad="38100" dist="38100" dir="2700000" algn="tl">
                    <a:srgbClr val="000000">
                      <a:alpha val="43137"/>
                    </a:srgbClr>
                  </a:outerShdw>
                </a:effectLst>
              </a:rPr>
              <a:t>Takes</a:t>
            </a:r>
            <a:r>
              <a:rPr lang="en-US" dirty="0">
                <a:effectLst>
                  <a:glow rad="127000">
                    <a:srgbClr val="422C0E"/>
                  </a:glow>
                  <a:outerShdw blurRad="38100" dist="38100" dir="2700000" algn="tl">
                    <a:srgbClr val="000000">
                      <a:alpha val="43137"/>
                    </a:srgbClr>
                  </a:outerShdw>
                </a:effectLst>
              </a:rPr>
              <a:t>!</a:t>
            </a:r>
          </a:p>
          <a:p>
            <a:r>
              <a:rPr lang="en-US" baseline="30000" dirty="0"/>
              <a:t>12</a:t>
            </a:r>
            <a:r>
              <a:rPr lang="en-US" dirty="0"/>
              <a:t> But Moses' hands grew </a:t>
            </a:r>
            <a:br>
              <a:rPr lang="en-US" dirty="0"/>
            </a:br>
            <a:r>
              <a:rPr lang="en-US" dirty="0"/>
              <a:t>weary; so they took a stone </a:t>
            </a:r>
            <a:br>
              <a:rPr lang="en-US" dirty="0"/>
            </a:br>
            <a:r>
              <a:rPr lang="en-US" dirty="0"/>
              <a:t>and put it under him, and he </a:t>
            </a:r>
            <a:br>
              <a:rPr lang="en-US" dirty="0"/>
            </a:br>
            <a:r>
              <a:rPr lang="en-US" dirty="0"/>
              <a:t>sat on it. Aaron and </a:t>
            </a:r>
            <a:r>
              <a:rPr lang="en-US" dirty="0" err="1"/>
              <a:t>Hur</a:t>
            </a:r>
            <a:r>
              <a:rPr lang="en-US" dirty="0"/>
              <a:t> held </a:t>
            </a:r>
            <a:br>
              <a:rPr lang="en-US" dirty="0"/>
            </a:br>
            <a:r>
              <a:rPr lang="en-US" dirty="0"/>
              <a:t>up his hands, one on one side, </a:t>
            </a:r>
            <a:br>
              <a:rPr lang="en-US" dirty="0"/>
            </a:br>
            <a:r>
              <a:rPr lang="en-US" dirty="0"/>
              <a:t>and the other on the other side; </a:t>
            </a:r>
            <a:br>
              <a:rPr lang="en-US" dirty="0"/>
            </a:br>
            <a:r>
              <a:rPr lang="en-US" dirty="0"/>
              <a:t>so his hands were steady </a:t>
            </a:r>
            <a:br>
              <a:rPr lang="en-US" dirty="0"/>
            </a:br>
            <a:r>
              <a:rPr lang="en-US" dirty="0"/>
              <a:t>until the sun set. </a:t>
            </a:r>
          </a:p>
        </p:txBody>
      </p:sp>
    </p:spTree>
    <p:extLst>
      <p:ext uri="{BB962C8B-B14F-4D97-AF65-F5344CB8AC3E}">
        <p14:creationId xmlns:p14="http://schemas.microsoft.com/office/powerpoint/2010/main" val="2809181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610472"/>
            <a:ext cx="12192000" cy="6247528"/>
          </a:xfrm>
          <a:prstGeom prst="rect">
            <a:avLst/>
          </a:prstGeom>
        </p:spPr>
      </p:pic>
      <p:sp>
        <p:nvSpPr>
          <p:cNvPr id="2" name="Title 1"/>
          <p:cNvSpPr>
            <a:spLocks noGrp="1"/>
          </p:cNvSpPr>
          <p:nvPr>
            <p:ph type="title"/>
          </p:nvPr>
        </p:nvSpPr>
        <p:spPr/>
        <p:txBody>
          <a:bodyPr>
            <a:normAutofit/>
          </a:bodyPr>
          <a:lstStyle/>
          <a:p>
            <a:r>
              <a:rPr lang="en-US" sz="6000" dirty="0"/>
              <a:t>Experience </a:t>
            </a:r>
            <a:r>
              <a:rPr lang="en-US" sz="6000" u="sng" dirty="0">
                <a:solidFill>
                  <a:srgbClr val="FFFF00"/>
                </a:solidFill>
              </a:rPr>
              <a:t>Victory</a:t>
            </a:r>
            <a:r>
              <a:rPr lang="en-US" sz="6000" dirty="0"/>
              <a:t>—Not </a:t>
            </a:r>
            <a:r>
              <a:rPr lang="en-US" sz="6000" u="sng" dirty="0">
                <a:solidFill>
                  <a:srgbClr val="FFFF00"/>
                </a:solidFill>
              </a:rPr>
              <a:t>Defeat</a:t>
            </a:r>
            <a:r>
              <a:rPr lang="en-US" sz="6000" dirty="0">
                <a:solidFill>
                  <a:srgbClr val="FFFF00"/>
                </a:solidFill>
              </a:rPr>
              <a:t> </a:t>
            </a:r>
            <a:r>
              <a:rPr lang="en-US" sz="4000" dirty="0"/>
              <a:t>17:13</a:t>
            </a:r>
          </a:p>
        </p:txBody>
      </p:sp>
      <p:sp>
        <p:nvSpPr>
          <p:cNvPr id="3" name="Content Placeholder 2"/>
          <p:cNvSpPr>
            <a:spLocks noGrp="1"/>
          </p:cNvSpPr>
          <p:nvPr>
            <p:ph idx="1"/>
          </p:nvPr>
        </p:nvSpPr>
        <p:spPr>
          <a:xfrm>
            <a:off x="449705" y="1795645"/>
            <a:ext cx="11183495" cy="4351338"/>
          </a:xfrm>
        </p:spPr>
        <p:txBody>
          <a:bodyPr/>
          <a:lstStyle/>
          <a:p>
            <a:r>
              <a:rPr lang="en-US" dirty="0"/>
              <a:t> </a:t>
            </a:r>
            <a:r>
              <a:rPr lang="en-US" baseline="30000" dirty="0"/>
              <a:t>13</a:t>
            </a:r>
            <a:r>
              <a:rPr lang="en-US" dirty="0"/>
              <a:t> And Joshua </a:t>
            </a:r>
            <a:r>
              <a:rPr lang="en-US" dirty="0">
                <a:solidFill>
                  <a:srgbClr val="FFFF00"/>
                </a:solidFill>
              </a:rPr>
              <a:t>defeated</a:t>
            </a:r>
            <a:r>
              <a:rPr lang="en-US" dirty="0"/>
              <a:t> Amalek </a:t>
            </a:r>
            <a:br>
              <a:rPr lang="en-US" dirty="0"/>
            </a:br>
            <a:r>
              <a:rPr lang="en-US" dirty="0"/>
              <a:t>and his people with the sword.</a:t>
            </a:r>
          </a:p>
        </p:txBody>
      </p:sp>
    </p:spTree>
    <p:extLst>
      <p:ext uri="{BB962C8B-B14F-4D97-AF65-F5344CB8AC3E}">
        <p14:creationId xmlns:p14="http://schemas.microsoft.com/office/powerpoint/2010/main" val="603664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085624" y="512279"/>
            <a:ext cx="6106376" cy="6345721"/>
          </a:xfrm>
          <a:prstGeom prst="rect">
            <a:avLst/>
          </a:prstGeom>
        </p:spPr>
      </p:pic>
      <p:sp>
        <p:nvSpPr>
          <p:cNvPr id="2" name="Title 1"/>
          <p:cNvSpPr>
            <a:spLocks noGrp="1"/>
          </p:cNvSpPr>
          <p:nvPr>
            <p:ph type="title"/>
          </p:nvPr>
        </p:nvSpPr>
        <p:spPr/>
        <p:txBody>
          <a:bodyPr>
            <a:normAutofit/>
          </a:bodyPr>
          <a:lstStyle/>
          <a:p>
            <a:r>
              <a:rPr lang="en-US" sz="6000" dirty="0"/>
              <a:t>Remember—</a:t>
            </a:r>
            <a:r>
              <a:rPr lang="en-US" sz="6000" u="sng" dirty="0">
                <a:solidFill>
                  <a:srgbClr val="FFFF00"/>
                </a:solidFill>
              </a:rPr>
              <a:t>Write</a:t>
            </a:r>
            <a:r>
              <a:rPr lang="en-US" sz="6000" dirty="0"/>
              <a:t> It Down </a:t>
            </a:r>
            <a:r>
              <a:rPr lang="en-US" sz="4000" dirty="0"/>
              <a:t>17:14</a:t>
            </a:r>
          </a:p>
        </p:txBody>
      </p:sp>
      <p:sp>
        <p:nvSpPr>
          <p:cNvPr id="3" name="Content Placeholder 2"/>
          <p:cNvSpPr>
            <a:spLocks noGrp="1"/>
          </p:cNvSpPr>
          <p:nvPr>
            <p:ph idx="1"/>
          </p:nvPr>
        </p:nvSpPr>
        <p:spPr>
          <a:xfrm>
            <a:off x="449705" y="1795645"/>
            <a:ext cx="5560951" cy="4351338"/>
          </a:xfrm>
        </p:spPr>
        <p:txBody>
          <a:bodyPr/>
          <a:lstStyle/>
          <a:p>
            <a:r>
              <a:rPr lang="en-US" baseline="30000" dirty="0"/>
              <a:t>14</a:t>
            </a:r>
            <a:r>
              <a:rPr lang="en-US" dirty="0"/>
              <a:t> Then the LORD said to Moses, </a:t>
            </a:r>
          </a:p>
          <a:p>
            <a:r>
              <a:rPr lang="en-US" dirty="0"/>
              <a:t>"</a:t>
            </a:r>
            <a:r>
              <a:rPr lang="en-US" dirty="0">
                <a:solidFill>
                  <a:srgbClr val="FFFF00"/>
                </a:solidFill>
              </a:rPr>
              <a:t>Write this </a:t>
            </a:r>
            <a:r>
              <a:rPr lang="en-US" dirty="0"/>
              <a:t>as a reminder in a book and </a:t>
            </a:r>
            <a:r>
              <a:rPr lang="en-US" dirty="0">
                <a:solidFill>
                  <a:srgbClr val="FFFF00"/>
                </a:solidFill>
              </a:rPr>
              <a:t>recite it </a:t>
            </a:r>
            <a:r>
              <a:rPr lang="en-US" dirty="0"/>
              <a:t>in the hearing of Joshua: </a:t>
            </a:r>
            <a:br>
              <a:rPr lang="en-US" dirty="0"/>
            </a:br>
            <a:r>
              <a:rPr lang="en-US" dirty="0"/>
              <a:t>I will utterly blot out the remembrance of Amalek from under heaven."</a:t>
            </a:r>
          </a:p>
          <a:p>
            <a:r>
              <a:rPr lang="en-US" dirty="0"/>
              <a:t> </a:t>
            </a:r>
          </a:p>
        </p:txBody>
      </p:sp>
    </p:spTree>
    <p:extLst>
      <p:ext uri="{BB962C8B-B14F-4D97-AF65-F5344CB8AC3E}">
        <p14:creationId xmlns:p14="http://schemas.microsoft.com/office/powerpoint/2010/main" val="3676082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085624" y="512279"/>
            <a:ext cx="6106376" cy="6345721"/>
          </a:xfrm>
          <a:prstGeom prst="rect">
            <a:avLst/>
          </a:prstGeom>
        </p:spPr>
      </p:pic>
      <p:sp>
        <p:nvSpPr>
          <p:cNvPr id="2" name="Title 1"/>
          <p:cNvSpPr>
            <a:spLocks noGrp="1"/>
          </p:cNvSpPr>
          <p:nvPr>
            <p:ph type="title"/>
          </p:nvPr>
        </p:nvSpPr>
        <p:spPr/>
        <p:txBody>
          <a:bodyPr>
            <a:normAutofit/>
          </a:bodyPr>
          <a:lstStyle/>
          <a:p>
            <a:r>
              <a:rPr lang="en-US" sz="6000" dirty="0"/>
              <a:t>Remember—</a:t>
            </a:r>
            <a:r>
              <a:rPr lang="en-US" sz="6000" u="sng" dirty="0">
                <a:solidFill>
                  <a:srgbClr val="FFFF00"/>
                </a:solidFill>
              </a:rPr>
              <a:t>Write</a:t>
            </a:r>
            <a:r>
              <a:rPr lang="en-US" sz="6000" dirty="0"/>
              <a:t> It Down </a:t>
            </a:r>
            <a:r>
              <a:rPr lang="en-US" sz="4000" dirty="0"/>
              <a:t>17:14</a:t>
            </a:r>
          </a:p>
        </p:txBody>
      </p:sp>
      <p:sp>
        <p:nvSpPr>
          <p:cNvPr id="3" name="Content Placeholder 2"/>
          <p:cNvSpPr>
            <a:spLocks noGrp="1"/>
          </p:cNvSpPr>
          <p:nvPr>
            <p:ph idx="1"/>
          </p:nvPr>
        </p:nvSpPr>
        <p:spPr>
          <a:xfrm>
            <a:off x="449705" y="1795645"/>
            <a:ext cx="5560951" cy="4351338"/>
          </a:xfrm>
        </p:spPr>
        <p:txBody>
          <a:bodyPr/>
          <a:lstStyle/>
          <a:p>
            <a:r>
              <a:rPr lang="en-US" baseline="30000" dirty="0"/>
              <a:t>14</a:t>
            </a:r>
            <a:r>
              <a:rPr lang="en-US" dirty="0"/>
              <a:t> Then the LORD said to Moses, </a:t>
            </a:r>
          </a:p>
          <a:p>
            <a:r>
              <a:rPr lang="en-US" dirty="0"/>
              <a:t>"Write this as a reminder in a book and recite it in the hearing of Joshua: </a:t>
            </a:r>
            <a:br>
              <a:rPr lang="en-US" dirty="0"/>
            </a:br>
            <a:r>
              <a:rPr lang="en-US" dirty="0">
                <a:solidFill>
                  <a:srgbClr val="FFFF00"/>
                </a:solidFill>
              </a:rPr>
              <a:t>I will utterly blot out the remembrance of Amalek from under heaven</a:t>
            </a:r>
            <a:r>
              <a:rPr lang="en-US" dirty="0"/>
              <a:t>."</a:t>
            </a:r>
          </a:p>
          <a:p>
            <a:r>
              <a:rPr lang="en-US" dirty="0"/>
              <a:t> </a:t>
            </a:r>
          </a:p>
        </p:txBody>
      </p:sp>
    </p:spTree>
    <p:extLst>
      <p:ext uri="{BB962C8B-B14F-4D97-AF65-F5344CB8AC3E}">
        <p14:creationId xmlns:p14="http://schemas.microsoft.com/office/powerpoint/2010/main" val="3645174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15960" b="10101"/>
          <a:stretch/>
        </p:blipFill>
        <p:spPr>
          <a:xfrm>
            <a:off x="4868563" y="956846"/>
            <a:ext cx="7315200" cy="5938224"/>
          </a:xfrm>
          <a:prstGeom prst="rect">
            <a:avLst/>
          </a:prstGeom>
        </p:spPr>
      </p:pic>
      <p:sp>
        <p:nvSpPr>
          <p:cNvPr id="2" name="Title 1"/>
          <p:cNvSpPr>
            <a:spLocks noGrp="1"/>
          </p:cNvSpPr>
          <p:nvPr>
            <p:ph type="title"/>
          </p:nvPr>
        </p:nvSpPr>
        <p:spPr/>
        <p:txBody>
          <a:bodyPr>
            <a:normAutofit/>
          </a:bodyPr>
          <a:lstStyle/>
          <a:p>
            <a:r>
              <a:rPr lang="en-US" sz="6000" dirty="0"/>
              <a:t>Set Up an </a:t>
            </a:r>
            <a:r>
              <a:rPr lang="en-US" sz="6000" u="sng" dirty="0">
                <a:solidFill>
                  <a:srgbClr val="FFFF00"/>
                </a:solidFill>
              </a:rPr>
              <a:t>Altar</a:t>
            </a:r>
            <a:r>
              <a:rPr lang="en-US" sz="6000" dirty="0"/>
              <a:t>—An </a:t>
            </a:r>
            <a:r>
              <a:rPr lang="en-US" sz="6000" u="sng" dirty="0">
                <a:solidFill>
                  <a:srgbClr val="FFFF00"/>
                </a:solidFill>
              </a:rPr>
              <a:t>Altar</a:t>
            </a:r>
            <a:r>
              <a:rPr lang="en-US" sz="6000" dirty="0">
                <a:solidFill>
                  <a:srgbClr val="FFFF00"/>
                </a:solidFill>
              </a:rPr>
              <a:t> </a:t>
            </a:r>
            <a:r>
              <a:rPr lang="en-US" sz="6000" dirty="0"/>
              <a:t>of Prayer </a:t>
            </a:r>
            <a:r>
              <a:rPr lang="en-US" sz="4000" dirty="0"/>
              <a:t>17:15-16</a:t>
            </a:r>
          </a:p>
        </p:txBody>
      </p:sp>
      <p:sp>
        <p:nvSpPr>
          <p:cNvPr id="3" name="Content Placeholder 2"/>
          <p:cNvSpPr>
            <a:spLocks noGrp="1"/>
          </p:cNvSpPr>
          <p:nvPr>
            <p:ph idx="1"/>
          </p:nvPr>
        </p:nvSpPr>
        <p:spPr>
          <a:xfrm>
            <a:off x="449705" y="1795645"/>
            <a:ext cx="5573143" cy="4351338"/>
          </a:xfrm>
        </p:spPr>
        <p:txBody>
          <a:bodyPr/>
          <a:lstStyle/>
          <a:p>
            <a:r>
              <a:rPr lang="en-US" baseline="30000" dirty="0"/>
              <a:t>15</a:t>
            </a:r>
            <a:r>
              <a:rPr lang="en-US" dirty="0"/>
              <a:t> And Moses built an altar and called it, The LORD is my banner. </a:t>
            </a:r>
            <a:r>
              <a:rPr lang="en-US" baseline="30000" dirty="0"/>
              <a:t>16</a:t>
            </a:r>
            <a:r>
              <a:rPr lang="en-US" dirty="0"/>
              <a:t> He said, </a:t>
            </a:r>
          </a:p>
          <a:p>
            <a:r>
              <a:rPr lang="en-US" dirty="0"/>
              <a:t>"A hand upon the banner of the LORD.  The LORD will have war with Amalek from generation to generation."</a:t>
            </a:r>
          </a:p>
          <a:p>
            <a:endParaRPr lang="en-US" dirty="0"/>
          </a:p>
        </p:txBody>
      </p:sp>
    </p:spTree>
    <p:extLst>
      <p:ext uri="{BB962C8B-B14F-4D97-AF65-F5344CB8AC3E}">
        <p14:creationId xmlns:p14="http://schemas.microsoft.com/office/powerpoint/2010/main" val="3117718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15960" b="10101"/>
          <a:stretch/>
        </p:blipFill>
        <p:spPr>
          <a:xfrm>
            <a:off x="4868563" y="956846"/>
            <a:ext cx="7315200" cy="5938224"/>
          </a:xfrm>
          <a:prstGeom prst="rect">
            <a:avLst/>
          </a:prstGeom>
        </p:spPr>
      </p:pic>
      <p:sp>
        <p:nvSpPr>
          <p:cNvPr id="2" name="Title 1"/>
          <p:cNvSpPr>
            <a:spLocks noGrp="1"/>
          </p:cNvSpPr>
          <p:nvPr>
            <p:ph type="title"/>
          </p:nvPr>
        </p:nvSpPr>
        <p:spPr/>
        <p:txBody>
          <a:bodyPr>
            <a:normAutofit/>
          </a:bodyPr>
          <a:lstStyle/>
          <a:p>
            <a:r>
              <a:rPr lang="en-US" sz="6000" dirty="0"/>
              <a:t>Set Up an </a:t>
            </a:r>
            <a:r>
              <a:rPr lang="en-US" sz="6000" u="sng" dirty="0">
                <a:solidFill>
                  <a:srgbClr val="FFFF00"/>
                </a:solidFill>
              </a:rPr>
              <a:t>Altar</a:t>
            </a:r>
            <a:r>
              <a:rPr lang="en-US" sz="6000" dirty="0"/>
              <a:t>—An </a:t>
            </a:r>
            <a:r>
              <a:rPr lang="en-US" sz="6000" u="sng" dirty="0">
                <a:solidFill>
                  <a:srgbClr val="FFFF00"/>
                </a:solidFill>
              </a:rPr>
              <a:t>Altar</a:t>
            </a:r>
            <a:r>
              <a:rPr lang="en-US" sz="6000" dirty="0">
                <a:solidFill>
                  <a:srgbClr val="FFFF00"/>
                </a:solidFill>
              </a:rPr>
              <a:t> </a:t>
            </a:r>
            <a:r>
              <a:rPr lang="en-US" sz="6000" dirty="0"/>
              <a:t>of Prayer </a:t>
            </a:r>
            <a:r>
              <a:rPr lang="en-US" sz="4000" dirty="0"/>
              <a:t>17:15-16</a:t>
            </a:r>
          </a:p>
        </p:txBody>
      </p:sp>
      <p:sp>
        <p:nvSpPr>
          <p:cNvPr id="3" name="Content Placeholder 2"/>
          <p:cNvSpPr>
            <a:spLocks noGrp="1"/>
          </p:cNvSpPr>
          <p:nvPr>
            <p:ph idx="1"/>
          </p:nvPr>
        </p:nvSpPr>
        <p:spPr>
          <a:xfrm>
            <a:off x="449705" y="1795645"/>
            <a:ext cx="5624523" cy="4351338"/>
          </a:xfrm>
        </p:spPr>
        <p:txBody>
          <a:bodyPr/>
          <a:lstStyle/>
          <a:p>
            <a:r>
              <a:rPr lang="en-US" baseline="30000" dirty="0"/>
              <a:t>15</a:t>
            </a:r>
            <a:r>
              <a:rPr lang="en-US" dirty="0"/>
              <a:t> Moses built an altar </a:t>
            </a:r>
            <a:br>
              <a:rPr lang="en-US" dirty="0"/>
            </a:br>
            <a:r>
              <a:rPr lang="en-US" dirty="0"/>
              <a:t>and called it The LORD is my Banner. </a:t>
            </a:r>
            <a:r>
              <a:rPr lang="en-US" baseline="30000" dirty="0"/>
              <a:t>16</a:t>
            </a:r>
            <a:r>
              <a:rPr lang="en-US" dirty="0"/>
              <a:t> He said, "For </a:t>
            </a:r>
            <a:r>
              <a:rPr lang="en-US" dirty="0">
                <a:solidFill>
                  <a:srgbClr val="FFFF00"/>
                </a:solidFill>
              </a:rPr>
              <a:t>hands were lifted up to the throne of the LORD</a:t>
            </a:r>
            <a:r>
              <a:rPr lang="en-US" dirty="0"/>
              <a:t>. The LORD will be at war against the Amalekites from generation to generation." (NIV)</a:t>
            </a:r>
          </a:p>
        </p:txBody>
      </p:sp>
      <p:pic>
        <p:nvPicPr>
          <p:cNvPr id="7" name="Picture 6"/>
          <p:cNvPicPr>
            <a:picLocks noChangeAspect="1"/>
          </p:cNvPicPr>
          <p:nvPr/>
        </p:nvPicPr>
        <p:blipFill>
          <a:blip r:embed="rId4"/>
          <a:stretch>
            <a:fillRect/>
          </a:stretch>
        </p:blipFill>
        <p:spPr>
          <a:xfrm>
            <a:off x="6360521" y="2463714"/>
            <a:ext cx="3959136" cy="4394286"/>
          </a:xfrm>
          <a:prstGeom prst="rect">
            <a:avLst/>
          </a:prstGeom>
        </p:spPr>
      </p:pic>
    </p:spTree>
    <p:extLst>
      <p:ext uri="{BB962C8B-B14F-4D97-AF65-F5344CB8AC3E}">
        <p14:creationId xmlns:p14="http://schemas.microsoft.com/office/powerpoint/2010/main" val="2569682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15960" b="10101"/>
          <a:stretch/>
        </p:blipFill>
        <p:spPr>
          <a:xfrm>
            <a:off x="4868563" y="956846"/>
            <a:ext cx="7315200" cy="5938224"/>
          </a:xfrm>
          <a:prstGeom prst="rect">
            <a:avLst/>
          </a:prstGeom>
        </p:spPr>
      </p:pic>
      <p:sp>
        <p:nvSpPr>
          <p:cNvPr id="2" name="Title 1"/>
          <p:cNvSpPr>
            <a:spLocks noGrp="1"/>
          </p:cNvSpPr>
          <p:nvPr>
            <p:ph type="title"/>
          </p:nvPr>
        </p:nvSpPr>
        <p:spPr/>
        <p:txBody>
          <a:bodyPr>
            <a:normAutofit/>
          </a:bodyPr>
          <a:lstStyle/>
          <a:p>
            <a:r>
              <a:rPr lang="en-US" sz="6000" dirty="0"/>
              <a:t>Set Up an </a:t>
            </a:r>
            <a:r>
              <a:rPr lang="en-US" sz="6000" u="sng" dirty="0">
                <a:solidFill>
                  <a:srgbClr val="FFFF00"/>
                </a:solidFill>
              </a:rPr>
              <a:t>Altar</a:t>
            </a:r>
            <a:r>
              <a:rPr lang="en-US" sz="6000" dirty="0"/>
              <a:t>—An </a:t>
            </a:r>
            <a:r>
              <a:rPr lang="en-US" sz="6000" u="sng" dirty="0">
                <a:solidFill>
                  <a:srgbClr val="FFFF00"/>
                </a:solidFill>
              </a:rPr>
              <a:t>Altar</a:t>
            </a:r>
            <a:r>
              <a:rPr lang="en-US" sz="6000" dirty="0">
                <a:solidFill>
                  <a:srgbClr val="FFFF00"/>
                </a:solidFill>
              </a:rPr>
              <a:t> </a:t>
            </a:r>
            <a:r>
              <a:rPr lang="en-US" sz="6000" dirty="0"/>
              <a:t>of Prayer </a:t>
            </a:r>
            <a:r>
              <a:rPr lang="en-US" sz="4000" dirty="0"/>
              <a:t>17:15-16</a:t>
            </a:r>
          </a:p>
        </p:txBody>
      </p:sp>
      <p:sp>
        <p:nvSpPr>
          <p:cNvPr id="3" name="Content Placeholder 2"/>
          <p:cNvSpPr>
            <a:spLocks noGrp="1"/>
          </p:cNvSpPr>
          <p:nvPr>
            <p:ph idx="1"/>
          </p:nvPr>
        </p:nvSpPr>
        <p:spPr>
          <a:xfrm>
            <a:off x="449705" y="1795645"/>
            <a:ext cx="5624523" cy="4351338"/>
          </a:xfrm>
        </p:spPr>
        <p:txBody>
          <a:bodyPr/>
          <a:lstStyle/>
          <a:p>
            <a:r>
              <a:rPr lang="en-US" baseline="30000" dirty="0"/>
              <a:t>15</a:t>
            </a:r>
            <a:r>
              <a:rPr lang="en-US" dirty="0"/>
              <a:t> Moses built an altar </a:t>
            </a:r>
            <a:br>
              <a:rPr lang="en-US" dirty="0"/>
            </a:br>
            <a:r>
              <a:rPr lang="en-US" dirty="0"/>
              <a:t>and called it The LORD is my Banner. </a:t>
            </a:r>
            <a:r>
              <a:rPr lang="en-US" baseline="30000" dirty="0"/>
              <a:t>16</a:t>
            </a:r>
            <a:r>
              <a:rPr lang="en-US" dirty="0"/>
              <a:t> He said, "For hands were lifted up to the throne of the LORD. </a:t>
            </a:r>
            <a:r>
              <a:rPr lang="en-US" dirty="0">
                <a:solidFill>
                  <a:srgbClr val="FFFF00"/>
                </a:solidFill>
              </a:rPr>
              <a:t>The LORD will be at war against the Amalekites from generation to generation</a:t>
            </a:r>
            <a:r>
              <a:rPr lang="en-US" dirty="0"/>
              <a:t>." (NIV)</a:t>
            </a:r>
          </a:p>
        </p:txBody>
      </p:sp>
      <p:sp>
        <p:nvSpPr>
          <p:cNvPr id="4" name="TextBox 3"/>
          <p:cNvSpPr txBox="1"/>
          <p:nvPr/>
        </p:nvSpPr>
        <p:spPr>
          <a:xfrm>
            <a:off x="7331528" y="4653643"/>
            <a:ext cx="4310743" cy="1569660"/>
          </a:xfrm>
          <a:prstGeom prst="rect">
            <a:avLst/>
          </a:prstGeom>
          <a:noFill/>
        </p:spPr>
        <p:txBody>
          <a:bodyPr wrap="square" rtlCol="0">
            <a:spAutoFit/>
          </a:bodyPr>
          <a:lstStyle/>
          <a:p>
            <a:r>
              <a:rPr lang="en-US" sz="9600" b="1" dirty="0">
                <a:effectLst>
                  <a:glow rad="127000">
                    <a:schemeClr val="bg1"/>
                  </a:glow>
                </a:effectLst>
              </a:rPr>
              <a:t>WHY?</a:t>
            </a:r>
          </a:p>
        </p:txBody>
      </p:sp>
    </p:spTree>
    <p:extLst>
      <p:ext uri="{BB962C8B-B14F-4D97-AF65-F5344CB8AC3E}">
        <p14:creationId xmlns:p14="http://schemas.microsoft.com/office/powerpoint/2010/main" val="1501289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15960" b="10101"/>
          <a:stretch/>
        </p:blipFill>
        <p:spPr>
          <a:xfrm>
            <a:off x="4868563" y="956846"/>
            <a:ext cx="7315200" cy="5938224"/>
          </a:xfrm>
          <a:prstGeom prst="rect">
            <a:avLst/>
          </a:prstGeom>
        </p:spPr>
      </p:pic>
      <p:sp>
        <p:nvSpPr>
          <p:cNvPr id="2" name="Title 1"/>
          <p:cNvSpPr>
            <a:spLocks noGrp="1"/>
          </p:cNvSpPr>
          <p:nvPr>
            <p:ph type="title"/>
          </p:nvPr>
        </p:nvSpPr>
        <p:spPr/>
        <p:txBody>
          <a:bodyPr>
            <a:normAutofit/>
          </a:bodyPr>
          <a:lstStyle/>
          <a:p>
            <a:r>
              <a:rPr lang="en-US" sz="6000" dirty="0"/>
              <a:t>Set Up an </a:t>
            </a:r>
            <a:r>
              <a:rPr lang="en-US" sz="6000" u="sng" dirty="0">
                <a:solidFill>
                  <a:srgbClr val="FFFF00"/>
                </a:solidFill>
              </a:rPr>
              <a:t>Altar</a:t>
            </a:r>
            <a:r>
              <a:rPr lang="en-US" sz="6000" dirty="0"/>
              <a:t>—An </a:t>
            </a:r>
            <a:r>
              <a:rPr lang="en-US" sz="6000" u="sng" dirty="0">
                <a:solidFill>
                  <a:srgbClr val="FFFF00"/>
                </a:solidFill>
              </a:rPr>
              <a:t>Altar</a:t>
            </a:r>
            <a:r>
              <a:rPr lang="en-US" sz="6000" dirty="0">
                <a:solidFill>
                  <a:srgbClr val="FFFF00"/>
                </a:solidFill>
              </a:rPr>
              <a:t> </a:t>
            </a:r>
            <a:r>
              <a:rPr lang="en-US" sz="6000" dirty="0"/>
              <a:t>of Prayer </a:t>
            </a:r>
            <a:r>
              <a:rPr lang="en-US" sz="4000" dirty="0"/>
              <a:t>17:15-16</a:t>
            </a:r>
          </a:p>
        </p:txBody>
      </p:sp>
      <p:sp>
        <p:nvSpPr>
          <p:cNvPr id="3" name="Content Placeholder 2"/>
          <p:cNvSpPr>
            <a:spLocks noGrp="1"/>
          </p:cNvSpPr>
          <p:nvPr>
            <p:ph idx="1"/>
          </p:nvPr>
        </p:nvSpPr>
        <p:spPr>
          <a:xfrm>
            <a:off x="449705" y="1436914"/>
            <a:ext cx="5624523" cy="4710069"/>
          </a:xfrm>
        </p:spPr>
        <p:txBody>
          <a:bodyPr/>
          <a:lstStyle/>
          <a:p>
            <a:r>
              <a:rPr lang="en-US" baseline="30000" dirty="0"/>
              <a:t> </a:t>
            </a:r>
            <a:r>
              <a:rPr lang="en-US" baseline="30000" dirty="0" err="1"/>
              <a:t>Deut</a:t>
            </a:r>
            <a:r>
              <a:rPr lang="en-US" baseline="30000" dirty="0"/>
              <a:t> 25:17</a:t>
            </a:r>
            <a:r>
              <a:rPr lang="en-US" dirty="0"/>
              <a:t> Remember </a:t>
            </a:r>
            <a:r>
              <a:rPr lang="en-US" dirty="0">
                <a:solidFill>
                  <a:srgbClr val="FFFF00"/>
                </a:solidFill>
              </a:rPr>
              <a:t>what the Amalekites did to you along the way when you came out of Egypt</a:t>
            </a:r>
            <a:r>
              <a:rPr lang="en-US" dirty="0"/>
              <a:t>.  </a:t>
            </a:r>
            <a:r>
              <a:rPr lang="en-US" baseline="30000" dirty="0"/>
              <a:t>18</a:t>
            </a:r>
            <a:r>
              <a:rPr lang="en-US" dirty="0"/>
              <a:t> When you were weary and worn out, they met you on your journey and cut off all who were lagging behind; they had no fear of God.</a:t>
            </a:r>
          </a:p>
        </p:txBody>
      </p:sp>
      <p:sp>
        <p:nvSpPr>
          <p:cNvPr id="4" name="TextBox 3"/>
          <p:cNvSpPr txBox="1"/>
          <p:nvPr/>
        </p:nvSpPr>
        <p:spPr>
          <a:xfrm>
            <a:off x="6008914" y="4653643"/>
            <a:ext cx="6183086" cy="1569660"/>
          </a:xfrm>
          <a:prstGeom prst="rect">
            <a:avLst/>
          </a:prstGeom>
          <a:noFill/>
        </p:spPr>
        <p:txBody>
          <a:bodyPr wrap="square" rtlCol="0">
            <a:spAutoFit/>
          </a:bodyPr>
          <a:lstStyle/>
          <a:p>
            <a:pPr algn="ctr"/>
            <a:r>
              <a:rPr lang="en-US" sz="9600" b="1" dirty="0">
                <a:effectLst>
                  <a:glow rad="127000">
                    <a:schemeClr val="bg1"/>
                  </a:glow>
                </a:effectLst>
              </a:rPr>
              <a:t>BECAUSE</a:t>
            </a:r>
            <a:r>
              <a:rPr lang="en-US" sz="9600" b="1" dirty="0"/>
              <a:t>...</a:t>
            </a:r>
          </a:p>
        </p:txBody>
      </p:sp>
    </p:spTree>
    <p:extLst>
      <p:ext uri="{BB962C8B-B14F-4D97-AF65-F5344CB8AC3E}">
        <p14:creationId xmlns:p14="http://schemas.microsoft.com/office/powerpoint/2010/main" val="2086378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15960" b="10101"/>
          <a:stretch/>
        </p:blipFill>
        <p:spPr>
          <a:xfrm>
            <a:off x="4868563" y="956846"/>
            <a:ext cx="7315200" cy="5938224"/>
          </a:xfrm>
          <a:prstGeom prst="rect">
            <a:avLst/>
          </a:prstGeom>
        </p:spPr>
      </p:pic>
      <p:sp>
        <p:nvSpPr>
          <p:cNvPr id="2" name="Title 1"/>
          <p:cNvSpPr>
            <a:spLocks noGrp="1"/>
          </p:cNvSpPr>
          <p:nvPr>
            <p:ph type="title"/>
          </p:nvPr>
        </p:nvSpPr>
        <p:spPr/>
        <p:txBody>
          <a:bodyPr>
            <a:normAutofit/>
          </a:bodyPr>
          <a:lstStyle/>
          <a:p>
            <a:r>
              <a:rPr lang="en-US" sz="6000" dirty="0"/>
              <a:t>Set Up an </a:t>
            </a:r>
            <a:r>
              <a:rPr lang="en-US" sz="6000" u="sng" dirty="0">
                <a:solidFill>
                  <a:srgbClr val="FFFF00"/>
                </a:solidFill>
              </a:rPr>
              <a:t>Altar</a:t>
            </a:r>
            <a:r>
              <a:rPr lang="en-US" sz="6000" dirty="0"/>
              <a:t>—An </a:t>
            </a:r>
            <a:r>
              <a:rPr lang="en-US" sz="6000" u="sng" dirty="0">
                <a:solidFill>
                  <a:srgbClr val="FFFF00"/>
                </a:solidFill>
              </a:rPr>
              <a:t>Altar</a:t>
            </a:r>
            <a:r>
              <a:rPr lang="en-US" sz="6000" dirty="0">
                <a:solidFill>
                  <a:srgbClr val="FFFF00"/>
                </a:solidFill>
              </a:rPr>
              <a:t> </a:t>
            </a:r>
            <a:r>
              <a:rPr lang="en-US" sz="6000" dirty="0"/>
              <a:t>of Prayer </a:t>
            </a:r>
            <a:r>
              <a:rPr lang="en-US" sz="4000" dirty="0"/>
              <a:t>17:15-16</a:t>
            </a:r>
          </a:p>
        </p:txBody>
      </p:sp>
      <p:sp>
        <p:nvSpPr>
          <p:cNvPr id="3" name="Content Placeholder 2"/>
          <p:cNvSpPr>
            <a:spLocks noGrp="1"/>
          </p:cNvSpPr>
          <p:nvPr>
            <p:ph idx="1"/>
          </p:nvPr>
        </p:nvSpPr>
        <p:spPr>
          <a:xfrm>
            <a:off x="449705" y="1436914"/>
            <a:ext cx="5624523" cy="4710069"/>
          </a:xfrm>
        </p:spPr>
        <p:txBody>
          <a:bodyPr/>
          <a:lstStyle/>
          <a:p>
            <a:r>
              <a:rPr lang="en-US" baseline="30000" dirty="0"/>
              <a:t> </a:t>
            </a:r>
            <a:r>
              <a:rPr lang="en-US" baseline="30000" dirty="0" err="1"/>
              <a:t>Deut</a:t>
            </a:r>
            <a:r>
              <a:rPr lang="en-US" baseline="30000" dirty="0"/>
              <a:t> 25:17</a:t>
            </a:r>
            <a:r>
              <a:rPr lang="en-US" dirty="0"/>
              <a:t> Remember what the Amalekites did to you along the way </a:t>
            </a:r>
            <a:r>
              <a:rPr lang="en-US" dirty="0">
                <a:solidFill>
                  <a:srgbClr val="FFFF00"/>
                </a:solidFill>
              </a:rPr>
              <a:t>when you came out of Egypt</a:t>
            </a:r>
            <a:r>
              <a:rPr lang="en-US" dirty="0"/>
              <a:t>.  </a:t>
            </a:r>
            <a:r>
              <a:rPr lang="en-US" baseline="30000" dirty="0"/>
              <a:t>18</a:t>
            </a:r>
            <a:r>
              <a:rPr lang="en-US" dirty="0"/>
              <a:t> When you were weary and worn out, they met you on your journey and cut off all who were lagging behind; they had no fear of God.</a:t>
            </a:r>
          </a:p>
        </p:txBody>
      </p:sp>
      <p:sp>
        <p:nvSpPr>
          <p:cNvPr id="6" name="TextBox 5"/>
          <p:cNvSpPr txBox="1"/>
          <p:nvPr/>
        </p:nvSpPr>
        <p:spPr>
          <a:xfrm>
            <a:off x="6237514" y="1894114"/>
            <a:ext cx="5404757" cy="2554545"/>
          </a:xfrm>
          <a:prstGeom prst="rect">
            <a:avLst/>
          </a:prstGeom>
          <a:noFill/>
        </p:spPr>
        <p:txBody>
          <a:bodyPr wrap="square" rtlCol="0">
            <a:spAutoFit/>
          </a:bodyPr>
          <a:lstStyle/>
          <a:p>
            <a:r>
              <a:rPr lang="en-US" sz="4000" b="1" dirty="0">
                <a:solidFill>
                  <a:srgbClr val="FFFF00"/>
                </a:solidFill>
                <a:effectLst>
                  <a:glow rad="152400">
                    <a:schemeClr val="tx1"/>
                  </a:glow>
                </a:effectLst>
              </a:rPr>
              <a:t>"Amalek was first among the nations, but he will come to ruin at last." (</a:t>
            </a:r>
            <a:r>
              <a:rPr lang="en-US" sz="4000" b="1" dirty="0" err="1">
                <a:solidFill>
                  <a:srgbClr val="FFFF00"/>
                </a:solidFill>
                <a:effectLst>
                  <a:glow rad="152400">
                    <a:schemeClr val="tx1"/>
                  </a:glow>
                </a:effectLst>
              </a:rPr>
              <a:t>Num</a:t>
            </a:r>
            <a:r>
              <a:rPr lang="en-US" sz="4000" b="1" dirty="0">
                <a:solidFill>
                  <a:srgbClr val="FFFF00"/>
                </a:solidFill>
                <a:effectLst>
                  <a:glow rad="152400">
                    <a:schemeClr val="tx1"/>
                  </a:glow>
                </a:effectLst>
              </a:rPr>
              <a:t> 24:20 NIV)</a:t>
            </a:r>
          </a:p>
        </p:txBody>
      </p:sp>
      <p:sp>
        <p:nvSpPr>
          <p:cNvPr id="7" name="TextBox 6"/>
          <p:cNvSpPr txBox="1"/>
          <p:nvPr/>
        </p:nvSpPr>
        <p:spPr>
          <a:xfrm>
            <a:off x="6008914" y="4653643"/>
            <a:ext cx="6183086" cy="1569660"/>
          </a:xfrm>
          <a:prstGeom prst="rect">
            <a:avLst/>
          </a:prstGeom>
          <a:noFill/>
        </p:spPr>
        <p:txBody>
          <a:bodyPr wrap="square" rtlCol="0">
            <a:spAutoFit/>
          </a:bodyPr>
          <a:lstStyle/>
          <a:p>
            <a:pPr algn="ctr"/>
            <a:r>
              <a:rPr lang="en-US" sz="9600" b="1" dirty="0">
                <a:effectLst>
                  <a:glow rad="127000">
                    <a:schemeClr val="bg1"/>
                  </a:glow>
                </a:effectLst>
              </a:rPr>
              <a:t>BECAUSE</a:t>
            </a:r>
            <a:r>
              <a:rPr lang="en-US" sz="9600" b="1" dirty="0"/>
              <a:t>...</a:t>
            </a:r>
          </a:p>
        </p:txBody>
      </p:sp>
    </p:spTree>
    <p:extLst>
      <p:ext uri="{BB962C8B-B14F-4D97-AF65-F5344CB8AC3E}">
        <p14:creationId xmlns:p14="http://schemas.microsoft.com/office/powerpoint/2010/main" val="1664079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15960" b="10101"/>
          <a:stretch/>
        </p:blipFill>
        <p:spPr>
          <a:xfrm>
            <a:off x="4868563" y="956846"/>
            <a:ext cx="7315200" cy="5938224"/>
          </a:xfrm>
          <a:prstGeom prst="rect">
            <a:avLst/>
          </a:prstGeom>
        </p:spPr>
      </p:pic>
      <p:sp>
        <p:nvSpPr>
          <p:cNvPr id="2" name="Title 1"/>
          <p:cNvSpPr>
            <a:spLocks noGrp="1"/>
          </p:cNvSpPr>
          <p:nvPr>
            <p:ph type="title"/>
          </p:nvPr>
        </p:nvSpPr>
        <p:spPr/>
        <p:txBody>
          <a:bodyPr>
            <a:normAutofit/>
          </a:bodyPr>
          <a:lstStyle/>
          <a:p>
            <a:r>
              <a:rPr lang="en-US" sz="6000" dirty="0"/>
              <a:t>Set Up an </a:t>
            </a:r>
            <a:r>
              <a:rPr lang="en-US" sz="6000" u="sng" dirty="0">
                <a:solidFill>
                  <a:srgbClr val="FFFF00"/>
                </a:solidFill>
              </a:rPr>
              <a:t>Altar</a:t>
            </a:r>
            <a:r>
              <a:rPr lang="en-US" sz="6000" dirty="0"/>
              <a:t>—An </a:t>
            </a:r>
            <a:r>
              <a:rPr lang="en-US" sz="6000" u="sng" dirty="0">
                <a:solidFill>
                  <a:srgbClr val="FFFF00"/>
                </a:solidFill>
              </a:rPr>
              <a:t>Altar</a:t>
            </a:r>
            <a:r>
              <a:rPr lang="en-US" sz="6000" dirty="0">
                <a:solidFill>
                  <a:srgbClr val="FFFF00"/>
                </a:solidFill>
              </a:rPr>
              <a:t> </a:t>
            </a:r>
            <a:r>
              <a:rPr lang="en-US" sz="6000" dirty="0"/>
              <a:t>of Prayer </a:t>
            </a:r>
            <a:r>
              <a:rPr lang="en-US" sz="4000" dirty="0"/>
              <a:t>17:15-16</a:t>
            </a:r>
          </a:p>
        </p:txBody>
      </p:sp>
      <p:sp>
        <p:nvSpPr>
          <p:cNvPr id="3" name="Content Placeholder 2"/>
          <p:cNvSpPr>
            <a:spLocks noGrp="1"/>
          </p:cNvSpPr>
          <p:nvPr>
            <p:ph idx="1"/>
          </p:nvPr>
        </p:nvSpPr>
        <p:spPr>
          <a:xfrm>
            <a:off x="449705" y="1436914"/>
            <a:ext cx="5624523" cy="4710069"/>
          </a:xfrm>
        </p:spPr>
        <p:txBody>
          <a:bodyPr/>
          <a:lstStyle/>
          <a:p>
            <a:r>
              <a:rPr lang="en-US" baseline="30000" dirty="0"/>
              <a:t> </a:t>
            </a:r>
            <a:r>
              <a:rPr lang="en-US" baseline="30000" dirty="0" err="1"/>
              <a:t>Deut</a:t>
            </a:r>
            <a:r>
              <a:rPr lang="en-US" baseline="30000" dirty="0"/>
              <a:t> 25:17</a:t>
            </a:r>
            <a:r>
              <a:rPr lang="en-US" dirty="0"/>
              <a:t> Remember what the Amalekites did to you along the way when you came out of Egypt.  </a:t>
            </a:r>
            <a:r>
              <a:rPr lang="en-US" baseline="30000" dirty="0"/>
              <a:t>18</a:t>
            </a:r>
            <a:r>
              <a:rPr lang="en-US" dirty="0"/>
              <a:t> When you were weary and worn out, </a:t>
            </a:r>
            <a:r>
              <a:rPr lang="en-US" dirty="0">
                <a:solidFill>
                  <a:srgbClr val="FFFF00"/>
                </a:solidFill>
              </a:rPr>
              <a:t>they met you on your journey and cut off all who were lagging behind; they had </a:t>
            </a:r>
            <a:r>
              <a:rPr lang="en-US" dirty="0">
                <a:solidFill>
                  <a:srgbClr val="FFFF00"/>
                </a:solidFill>
                <a:effectLst>
                  <a:glow rad="127000">
                    <a:srgbClr val="422C0E"/>
                  </a:glow>
                  <a:outerShdw blurRad="38100" dist="38100" dir="2700000" algn="tl">
                    <a:srgbClr val="000000">
                      <a:alpha val="43137"/>
                    </a:srgbClr>
                  </a:outerShdw>
                </a:effectLst>
              </a:rPr>
              <a:t>no fear of God</a:t>
            </a:r>
            <a:r>
              <a:rPr lang="en-US" dirty="0"/>
              <a:t>.</a:t>
            </a:r>
          </a:p>
        </p:txBody>
      </p:sp>
      <p:sp>
        <p:nvSpPr>
          <p:cNvPr id="7" name="TextBox 6"/>
          <p:cNvSpPr txBox="1"/>
          <p:nvPr/>
        </p:nvSpPr>
        <p:spPr>
          <a:xfrm>
            <a:off x="6008914" y="4653643"/>
            <a:ext cx="6183086" cy="1569660"/>
          </a:xfrm>
          <a:prstGeom prst="rect">
            <a:avLst/>
          </a:prstGeom>
          <a:noFill/>
        </p:spPr>
        <p:txBody>
          <a:bodyPr wrap="square" rtlCol="0">
            <a:spAutoFit/>
          </a:bodyPr>
          <a:lstStyle/>
          <a:p>
            <a:pPr algn="ctr"/>
            <a:r>
              <a:rPr lang="en-US" sz="9600" b="1" dirty="0">
                <a:effectLst>
                  <a:glow rad="127000">
                    <a:schemeClr val="bg1"/>
                  </a:glow>
                </a:effectLst>
              </a:rPr>
              <a:t>BECAUSE</a:t>
            </a:r>
            <a:r>
              <a:rPr lang="en-US" sz="9600" b="1" dirty="0"/>
              <a:t>...</a:t>
            </a:r>
          </a:p>
        </p:txBody>
      </p:sp>
    </p:spTree>
    <p:extLst>
      <p:ext uri="{BB962C8B-B14F-4D97-AF65-F5344CB8AC3E}">
        <p14:creationId xmlns:p14="http://schemas.microsoft.com/office/powerpoint/2010/main" val="226303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7714" t="19666" r="25470" b="41989"/>
          <a:stretch/>
        </p:blipFill>
        <p:spPr>
          <a:xfrm>
            <a:off x="-101600" y="0"/>
            <a:ext cx="12700000" cy="6908800"/>
          </a:xfrm>
          <a:prstGeom prst="rect">
            <a:avLst/>
          </a:prstGeom>
        </p:spPr>
      </p:pic>
      <p:pic>
        <p:nvPicPr>
          <p:cNvPr id="5" name="Picture 4"/>
          <p:cNvPicPr>
            <a:picLocks noChangeAspect="1"/>
          </p:cNvPicPr>
          <p:nvPr/>
        </p:nvPicPr>
        <p:blipFill>
          <a:blip r:embed="rId3"/>
          <a:stretch>
            <a:fillRect/>
          </a:stretch>
        </p:blipFill>
        <p:spPr>
          <a:xfrm>
            <a:off x="0" y="-556589"/>
            <a:ext cx="12722087" cy="8180148"/>
          </a:xfrm>
          <a:prstGeom prst="rect">
            <a:avLst/>
          </a:prstGeom>
        </p:spPr>
      </p:pic>
      <p:sp>
        <p:nvSpPr>
          <p:cNvPr id="2" name="Title 1"/>
          <p:cNvSpPr>
            <a:spLocks noGrp="1"/>
          </p:cNvSpPr>
          <p:nvPr>
            <p:ph type="title"/>
          </p:nvPr>
        </p:nvSpPr>
        <p:spPr>
          <a:xfrm rot="60000">
            <a:off x="3793619" y="2211739"/>
            <a:ext cx="4879233" cy="2666927"/>
          </a:xfrm>
        </p:spPr>
        <p:txBody>
          <a:bodyPr>
            <a:noAutofit/>
          </a:bodyPr>
          <a:lstStyle/>
          <a:p>
            <a:pPr algn="l">
              <a:lnSpc>
                <a:spcPct val="80000"/>
              </a:lnSpc>
            </a:pPr>
            <a:r>
              <a:rPr lang="en-US" sz="7200" b="1" dirty="0">
                <a:solidFill>
                  <a:schemeClr val="bg1"/>
                </a:solidFill>
                <a:effectLst>
                  <a:glow rad="190500">
                    <a:srgbClr val="0B0100"/>
                  </a:glow>
                </a:effectLst>
              </a:rPr>
              <a:t>The Art of </a:t>
            </a:r>
            <a:br>
              <a:rPr lang="en-US" sz="7200" b="1" dirty="0">
                <a:solidFill>
                  <a:schemeClr val="bg1"/>
                </a:solidFill>
                <a:effectLst>
                  <a:glow rad="190500">
                    <a:srgbClr val="0B0100"/>
                  </a:glow>
                </a:effectLst>
              </a:rPr>
            </a:br>
            <a:r>
              <a:rPr lang="en-US" sz="7200" b="1" dirty="0">
                <a:solidFill>
                  <a:schemeClr val="bg1"/>
                </a:solidFill>
                <a:effectLst>
                  <a:glow rad="190500">
                    <a:srgbClr val="0B0100"/>
                  </a:glow>
                </a:effectLst>
              </a:rPr>
              <a:t>Spiritual Warfare!</a:t>
            </a:r>
            <a:endParaRPr lang="en-US" sz="7200" dirty="0">
              <a:effectLst>
                <a:glow rad="190500">
                  <a:srgbClr val="0B0100"/>
                </a:glow>
              </a:effectLst>
            </a:endParaRPr>
          </a:p>
        </p:txBody>
      </p:sp>
      <p:pic>
        <p:nvPicPr>
          <p:cNvPr id="8" name="Picture 7"/>
          <p:cNvPicPr>
            <a:picLocks noChangeAspect="1"/>
          </p:cNvPicPr>
          <p:nvPr/>
        </p:nvPicPr>
        <p:blipFill>
          <a:blip r:embed="rId4"/>
          <a:stretch>
            <a:fillRect/>
          </a:stretch>
        </p:blipFill>
        <p:spPr>
          <a:xfrm>
            <a:off x="7246162" y="1899558"/>
            <a:ext cx="1503580" cy="3449028"/>
          </a:xfrm>
          <a:prstGeom prst="rect">
            <a:avLst/>
          </a:prstGeom>
        </p:spPr>
      </p:pic>
    </p:spTree>
    <p:extLst>
      <p:ext uri="{BB962C8B-B14F-4D97-AF65-F5344CB8AC3E}">
        <p14:creationId xmlns:p14="http://schemas.microsoft.com/office/powerpoint/2010/main" val="2161269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15960" b="10101"/>
          <a:stretch/>
        </p:blipFill>
        <p:spPr>
          <a:xfrm>
            <a:off x="4868563" y="956846"/>
            <a:ext cx="7315200" cy="5938224"/>
          </a:xfrm>
          <a:prstGeom prst="rect">
            <a:avLst/>
          </a:prstGeom>
        </p:spPr>
      </p:pic>
      <p:sp>
        <p:nvSpPr>
          <p:cNvPr id="2" name="Title 1"/>
          <p:cNvSpPr>
            <a:spLocks noGrp="1"/>
          </p:cNvSpPr>
          <p:nvPr>
            <p:ph type="title"/>
          </p:nvPr>
        </p:nvSpPr>
        <p:spPr/>
        <p:txBody>
          <a:bodyPr>
            <a:normAutofit/>
          </a:bodyPr>
          <a:lstStyle/>
          <a:p>
            <a:r>
              <a:rPr lang="en-US" sz="6000" dirty="0"/>
              <a:t>Set Up an </a:t>
            </a:r>
            <a:r>
              <a:rPr lang="en-US" sz="6000" u="sng" dirty="0">
                <a:solidFill>
                  <a:srgbClr val="FFFF00"/>
                </a:solidFill>
              </a:rPr>
              <a:t>Altar</a:t>
            </a:r>
            <a:r>
              <a:rPr lang="en-US" sz="6000" dirty="0"/>
              <a:t>—An </a:t>
            </a:r>
            <a:r>
              <a:rPr lang="en-US" sz="6000" u="sng" dirty="0">
                <a:solidFill>
                  <a:srgbClr val="FFFF00"/>
                </a:solidFill>
              </a:rPr>
              <a:t>Altar</a:t>
            </a:r>
            <a:r>
              <a:rPr lang="en-US" sz="6000" dirty="0">
                <a:solidFill>
                  <a:srgbClr val="FFFF00"/>
                </a:solidFill>
              </a:rPr>
              <a:t> </a:t>
            </a:r>
            <a:r>
              <a:rPr lang="en-US" sz="6000" dirty="0"/>
              <a:t>of Prayer </a:t>
            </a:r>
            <a:r>
              <a:rPr lang="en-US" sz="4000" dirty="0"/>
              <a:t>17:15-16</a:t>
            </a:r>
          </a:p>
        </p:txBody>
      </p:sp>
      <p:sp>
        <p:nvSpPr>
          <p:cNvPr id="3" name="Content Placeholder 2"/>
          <p:cNvSpPr>
            <a:spLocks noGrp="1"/>
          </p:cNvSpPr>
          <p:nvPr>
            <p:ph idx="1"/>
          </p:nvPr>
        </p:nvSpPr>
        <p:spPr>
          <a:xfrm>
            <a:off x="449705" y="1436914"/>
            <a:ext cx="5624523" cy="4710069"/>
          </a:xfrm>
        </p:spPr>
        <p:txBody>
          <a:bodyPr/>
          <a:lstStyle/>
          <a:p>
            <a:r>
              <a:rPr lang="en-US" baseline="30000" dirty="0" err="1"/>
              <a:t>Deut</a:t>
            </a:r>
            <a:r>
              <a:rPr lang="en-US" baseline="30000" dirty="0"/>
              <a:t> 25:19</a:t>
            </a:r>
            <a:r>
              <a:rPr lang="en-US" dirty="0"/>
              <a:t> When the LORD your God gives you rest from all the enemies around you in the land he is giving you to possess as an inheritance, </a:t>
            </a:r>
            <a:r>
              <a:rPr lang="en-US" dirty="0">
                <a:solidFill>
                  <a:srgbClr val="FFFF00"/>
                </a:solidFill>
                <a:effectLst>
                  <a:glow rad="127000">
                    <a:srgbClr val="422C0E"/>
                  </a:glow>
                  <a:outerShdw blurRad="38100" dist="38100" dir="2700000" algn="tl">
                    <a:srgbClr val="000000">
                      <a:alpha val="43137"/>
                    </a:srgbClr>
                  </a:outerShdw>
                </a:effectLst>
              </a:rPr>
              <a:t>you shall blot out the memory of Amalek from under heaven</a:t>
            </a:r>
            <a:r>
              <a:rPr lang="en-US" dirty="0"/>
              <a:t>. Do not forget!</a:t>
            </a:r>
          </a:p>
          <a:p>
            <a:endParaRPr lang="en-US" dirty="0"/>
          </a:p>
          <a:p>
            <a:r>
              <a:rPr lang="en-US" dirty="0"/>
              <a:t> (</a:t>
            </a:r>
            <a:r>
              <a:rPr lang="en-US" dirty="0" err="1"/>
              <a:t>Deu</a:t>
            </a:r>
            <a:r>
              <a:rPr lang="en-US" dirty="0"/>
              <a:t> 25:17-1 NIV)</a:t>
            </a:r>
          </a:p>
        </p:txBody>
      </p:sp>
      <p:sp>
        <p:nvSpPr>
          <p:cNvPr id="4" name="TextBox 3"/>
          <p:cNvSpPr txBox="1"/>
          <p:nvPr/>
        </p:nvSpPr>
        <p:spPr>
          <a:xfrm>
            <a:off x="7576458" y="4686300"/>
            <a:ext cx="5274128" cy="1569660"/>
          </a:xfrm>
          <a:prstGeom prst="rect">
            <a:avLst/>
          </a:prstGeom>
          <a:noFill/>
        </p:spPr>
        <p:txBody>
          <a:bodyPr wrap="square" rtlCol="0">
            <a:spAutoFit/>
          </a:bodyPr>
          <a:lstStyle/>
          <a:p>
            <a:r>
              <a:rPr lang="en-US" sz="9600" b="1" dirty="0">
                <a:effectLst>
                  <a:glow rad="127000">
                    <a:schemeClr val="bg1"/>
                  </a:glow>
                </a:effectLst>
              </a:rPr>
              <a:t>So</a:t>
            </a:r>
            <a:r>
              <a:rPr lang="en-US" sz="9600" b="1" dirty="0"/>
              <a:t>...</a:t>
            </a:r>
          </a:p>
        </p:txBody>
      </p:sp>
    </p:spTree>
    <p:extLst>
      <p:ext uri="{BB962C8B-B14F-4D97-AF65-F5344CB8AC3E}">
        <p14:creationId xmlns:p14="http://schemas.microsoft.com/office/powerpoint/2010/main" val="2893137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15960" b="10101"/>
          <a:stretch/>
        </p:blipFill>
        <p:spPr>
          <a:xfrm>
            <a:off x="4868563" y="956846"/>
            <a:ext cx="7315200" cy="5938224"/>
          </a:xfrm>
          <a:prstGeom prst="rect">
            <a:avLst/>
          </a:prstGeom>
        </p:spPr>
      </p:pic>
      <p:sp>
        <p:nvSpPr>
          <p:cNvPr id="2" name="Title 1"/>
          <p:cNvSpPr>
            <a:spLocks noGrp="1"/>
          </p:cNvSpPr>
          <p:nvPr>
            <p:ph type="title"/>
          </p:nvPr>
        </p:nvSpPr>
        <p:spPr/>
        <p:txBody>
          <a:bodyPr>
            <a:normAutofit/>
          </a:bodyPr>
          <a:lstStyle/>
          <a:p>
            <a:r>
              <a:rPr lang="en-US" sz="6000" dirty="0"/>
              <a:t>Set Up an </a:t>
            </a:r>
            <a:r>
              <a:rPr lang="en-US" sz="6000" u="sng" dirty="0">
                <a:solidFill>
                  <a:srgbClr val="FFFF00"/>
                </a:solidFill>
              </a:rPr>
              <a:t>Altar</a:t>
            </a:r>
            <a:r>
              <a:rPr lang="en-US" sz="6000" dirty="0"/>
              <a:t>—An </a:t>
            </a:r>
            <a:r>
              <a:rPr lang="en-US" sz="6000" u="sng" dirty="0">
                <a:solidFill>
                  <a:srgbClr val="FFFF00"/>
                </a:solidFill>
              </a:rPr>
              <a:t>Altar</a:t>
            </a:r>
            <a:r>
              <a:rPr lang="en-US" sz="6000" dirty="0">
                <a:solidFill>
                  <a:srgbClr val="FFFF00"/>
                </a:solidFill>
              </a:rPr>
              <a:t> </a:t>
            </a:r>
            <a:r>
              <a:rPr lang="en-US" sz="6000" dirty="0"/>
              <a:t>of Prayer </a:t>
            </a:r>
            <a:r>
              <a:rPr lang="en-US" sz="4000" dirty="0"/>
              <a:t>17:15-16</a:t>
            </a:r>
          </a:p>
        </p:txBody>
      </p:sp>
      <p:sp>
        <p:nvSpPr>
          <p:cNvPr id="3" name="Content Placeholder 2"/>
          <p:cNvSpPr>
            <a:spLocks noGrp="1"/>
          </p:cNvSpPr>
          <p:nvPr>
            <p:ph idx="1"/>
          </p:nvPr>
        </p:nvSpPr>
        <p:spPr>
          <a:xfrm>
            <a:off x="449705" y="1436914"/>
            <a:ext cx="5983752" cy="4710069"/>
          </a:xfrm>
        </p:spPr>
        <p:txBody>
          <a:bodyPr/>
          <a:lstStyle/>
          <a:p>
            <a:r>
              <a:rPr lang="en-US" baseline="30000" dirty="0"/>
              <a:t>2</a:t>
            </a:r>
            <a:r>
              <a:rPr lang="en-US" dirty="0"/>
              <a:t> Thus says the LORD of hosts, 'I will punish the </a:t>
            </a:r>
            <a:r>
              <a:rPr lang="en-US" dirty="0">
                <a:solidFill>
                  <a:srgbClr val="FFFF00"/>
                </a:solidFill>
              </a:rPr>
              <a:t>Amalekites</a:t>
            </a:r>
            <a:r>
              <a:rPr lang="en-US" dirty="0"/>
              <a:t> for what they did in opposing the Israelites when they came up out of Egypt.  </a:t>
            </a:r>
            <a:r>
              <a:rPr lang="en-US" baseline="30000" dirty="0"/>
              <a:t>3</a:t>
            </a:r>
            <a:r>
              <a:rPr lang="en-US" dirty="0"/>
              <a:t> Now go and attack </a:t>
            </a:r>
            <a:r>
              <a:rPr lang="en-US" dirty="0">
                <a:solidFill>
                  <a:srgbClr val="FFFF00"/>
                </a:solidFill>
              </a:rPr>
              <a:t>Amalek</a:t>
            </a:r>
            <a:r>
              <a:rPr lang="en-US" dirty="0"/>
              <a:t>, and utterly destroy all that they have; </a:t>
            </a:r>
            <a:r>
              <a:rPr lang="en-US" dirty="0">
                <a:solidFill>
                  <a:srgbClr val="FFFF00"/>
                </a:solidFill>
                <a:effectLst>
                  <a:glow rad="127000">
                    <a:srgbClr val="422C0E"/>
                  </a:glow>
                  <a:outerShdw blurRad="38100" dist="38100" dir="2700000" algn="tl">
                    <a:srgbClr val="000000">
                      <a:alpha val="43137"/>
                    </a:srgbClr>
                  </a:outerShdw>
                </a:effectLst>
              </a:rPr>
              <a:t>do not spare them</a:t>
            </a:r>
            <a:r>
              <a:rPr lang="en-US" dirty="0"/>
              <a:t>,....' (1Sam 15:2-3)</a:t>
            </a:r>
          </a:p>
        </p:txBody>
      </p:sp>
      <p:pic>
        <p:nvPicPr>
          <p:cNvPr id="7" name="Picture 6"/>
          <p:cNvPicPr>
            <a:picLocks noChangeAspect="1"/>
          </p:cNvPicPr>
          <p:nvPr/>
        </p:nvPicPr>
        <p:blipFill>
          <a:blip r:embed="rId4"/>
          <a:stretch>
            <a:fillRect/>
          </a:stretch>
        </p:blipFill>
        <p:spPr>
          <a:xfrm>
            <a:off x="6397636" y="533615"/>
            <a:ext cx="4915786" cy="6443914"/>
          </a:xfrm>
          <a:prstGeom prst="rect">
            <a:avLst/>
          </a:prstGeom>
        </p:spPr>
      </p:pic>
      <p:sp>
        <p:nvSpPr>
          <p:cNvPr id="4" name="TextBox 3"/>
          <p:cNvSpPr txBox="1"/>
          <p:nvPr/>
        </p:nvSpPr>
        <p:spPr>
          <a:xfrm>
            <a:off x="6466115" y="4630915"/>
            <a:ext cx="5257800" cy="2227085"/>
          </a:xfrm>
          <a:prstGeom prst="rect">
            <a:avLst/>
          </a:prstGeom>
          <a:noFill/>
        </p:spPr>
        <p:txBody>
          <a:bodyPr wrap="square" rtlCol="0">
            <a:spAutoFit/>
          </a:bodyPr>
          <a:lstStyle/>
          <a:p>
            <a:pPr algn="ctr">
              <a:lnSpc>
                <a:spcPct val="70000"/>
              </a:lnSpc>
            </a:pPr>
            <a:r>
              <a:rPr lang="en-US" sz="9600" b="1" dirty="0">
                <a:effectLst>
                  <a:glow rad="127000">
                    <a:schemeClr val="bg1"/>
                  </a:glow>
                </a:effectLst>
              </a:rPr>
              <a:t>400 years</a:t>
            </a:r>
            <a:br>
              <a:rPr lang="en-US" sz="9600" b="1" dirty="0">
                <a:effectLst>
                  <a:glow rad="127000">
                    <a:schemeClr val="bg1"/>
                  </a:glow>
                </a:effectLst>
              </a:rPr>
            </a:br>
            <a:r>
              <a:rPr lang="en-US" sz="9600" b="1" dirty="0">
                <a:effectLst>
                  <a:glow rad="127000">
                    <a:schemeClr val="bg1"/>
                  </a:glow>
                </a:effectLst>
              </a:rPr>
              <a:t>later...</a:t>
            </a:r>
          </a:p>
        </p:txBody>
      </p:sp>
    </p:spTree>
    <p:extLst>
      <p:ext uri="{BB962C8B-B14F-4D97-AF65-F5344CB8AC3E}">
        <p14:creationId xmlns:p14="http://schemas.microsoft.com/office/powerpoint/2010/main" val="742733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15960" b="10101"/>
          <a:stretch/>
        </p:blipFill>
        <p:spPr>
          <a:xfrm>
            <a:off x="4868563" y="956846"/>
            <a:ext cx="7315200" cy="5938224"/>
          </a:xfrm>
          <a:prstGeom prst="rect">
            <a:avLst/>
          </a:prstGeom>
        </p:spPr>
      </p:pic>
      <p:pic>
        <p:nvPicPr>
          <p:cNvPr id="7" name="Picture 6"/>
          <p:cNvPicPr>
            <a:picLocks noChangeAspect="1"/>
          </p:cNvPicPr>
          <p:nvPr/>
        </p:nvPicPr>
        <p:blipFill>
          <a:blip r:embed="rId4"/>
          <a:stretch>
            <a:fillRect/>
          </a:stretch>
        </p:blipFill>
        <p:spPr>
          <a:xfrm>
            <a:off x="6397636" y="533615"/>
            <a:ext cx="4915786" cy="6443914"/>
          </a:xfrm>
          <a:prstGeom prst="rect">
            <a:avLst/>
          </a:prstGeom>
        </p:spPr>
      </p:pic>
      <p:sp>
        <p:nvSpPr>
          <p:cNvPr id="2" name="Title 1"/>
          <p:cNvSpPr>
            <a:spLocks noGrp="1"/>
          </p:cNvSpPr>
          <p:nvPr>
            <p:ph type="title"/>
          </p:nvPr>
        </p:nvSpPr>
        <p:spPr/>
        <p:txBody>
          <a:bodyPr>
            <a:normAutofit/>
          </a:bodyPr>
          <a:lstStyle/>
          <a:p>
            <a:r>
              <a:rPr lang="en-US" sz="6000" dirty="0"/>
              <a:t>Set Up an </a:t>
            </a:r>
            <a:r>
              <a:rPr lang="en-US" sz="6000" u="sng" dirty="0">
                <a:solidFill>
                  <a:srgbClr val="FFFF00"/>
                </a:solidFill>
              </a:rPr>
              <a:t>Altar</a:t>
            </a:r>
            <a:r>
              <a:rPr lang="en-US" sz="6000" dirty="0"/>
              <a:t>—An </a:t>
            </a:r>
            <a:r>
              <a:rPr lang="en-US" sz="6000" u="sng" dirty="0">
                <a:solidFill>
                  <a:srgbClr val="FFFF00"/>
                </a:solidFill>
              </a:rPr>
              <a:t>Altar</a:t>
            </a:r>
            <a:r>
              <a:rPr lang="en-US" sz="6000" dirty="0">
                <a:solidFill>
                  <a:srgbClr val="FFFF00"/>
                </a:solidFill>
              </a:rPr>
              <a:t> </a:t>
            </a:r>
            <a:r>
              <a:rPr lang="en-US" sz="6000" dirty="0"/>
              <a:t>of Prayer </a:t>
            </a:r>
            <a:r>
              <a:rPr lang="en-US" sz="4000" dirty="0"/>
              <a:t>17:15-16</a:t>
            </a:r>
          </a:p>
        </p:txBody>
      </p:sp>
      <p:sp>
        <p:nvSpPr>
          <p:cNvPr id="3" name="Content Placeholder 2"/>
          <p:cNvSpPr>
            <a:spLocks noGrp="1"/>
          </p:cNvSpPr>
          <p:nvPr>
            <p:ph idx="1"/>
          </p:nvPr>
        </p:nvSpPr>
        <p:spPr>
          <a:xfrm>
            <a:off x="335405" y="1224643"/>
            <a:ext cx="5983752" cy="4710069"/>
          </a:xfrm>
        </p:spPr>
        <p:txBody>
          <a:bodyPr/>
          <a:lstStyle/>
          <a:p>
            <a:r>
              <a:rPr lang="en-US" dirty="0"/>
              <a:t> </a:t>
            </a:r>
            <a:r>
              <a:rPr lang="en-US" baseline="30000" dirty="0"/>
              <a:t>7</a:t>
            </a:r>
            <a:r>
              <a:rPr lang="en-US" dirty="0"/>
              <a:t> Saul defeated the </a:t>
            </a:r>
            <a:r>
              <a:rPr lang="en-US" dirty="0">
                <a:solidFill>
                  <a:srgbClr val="FFFF00"/>
                </a:solidFill>
              </a:rPr>
              <a:t>Amalekites</a:t>
            </a:r>
            <a:r>
              <a:rPr lang="en-US" dirty="0"/>
              <a:t>, ... </a:t>
            </a:r>
            <a:r>
              <a:rPr lang="en-US" baseline="30000" dirty="0"/>
              <a:t>8</a:t>
            </a:r>
            <a:r>
              <a:rPr lang="en-US" dirty="0"/>
              <a:t> </a:t>
            </a:r>
            <a:r>
              <a:rPr lang="en-US" dirty="0">
                <a:solidFill>
                  <a:srgbClr val="FFFF00"/>
                </a:solidFill>
                <a:effectLst>
                  <a:glow rad="127000">
                    <a:srgbClr val="422C0E"/>
                  </a:glow>
                  <a:outerShdw blurRad="38100" dist="38100" dir="2700000" algn="tl">
                    <a:srgbClr val="000000">
                      <a:alpha val="43137"/>
                    </a:srgbClr>
                  </a:outerShdw>
                </a:effectLst>
              </a:rPr>
              <a:t>He took King </a:t>
            </a:r>
            <a:r>
              <a:rPr lang="en-US" dirty="0" err="1">
                <a:solidFill>
                  <a:srgbClr val="FFFF00"/>
                </a:solidFill>
                <a:effectLst>
                  <a:glow rad="127000">
                    <a:srgbClr val="422C0E"/>
                  </a:glow>
                  <a:outerShdw blurRad="38100" dist="38100" dir="2700000" algn="tl">
                    <a:srgbClr val="000000">
                      <a:alpha val="43137"/>
                    </a:srgbClr>
                  </a:outerShdw>
                </a:effectLst>
              </a:rPr>
              <a:t>Agag</a:t>
            </a:r>
            <a:r>
              <a:rPr lang="en-US" dirty="0">
                <a:solidFill>
                  <a:srgbClr val="FFFF00"/>
                </a:solidFill>
                <a:effectLst>
                  <a:glow rad="127000">
                    <a:srgbClr val="422C0E"/>
                  </a:glow>
                  <a:outerShdw blurRad="38100" dist="38100" dir="2700000" algn="tl">
                    <a:srgbClr val="000000">
                      <a:alpha val="43137"/>
                    </a:srgbClr>
                  </a:outerShdw>
                </a:effectLst>
              </a:rPr>
              <a:t> of the Amalekites alive</a:t>
            </a:r>
            <a:r>
              <a:rPr lang="en-US" dirty="0"/>
              <a:t>, but utterly destroyed all the people with the edge of the sword. </a:t>
            </a:r>
            <a:r>
              <a:rPr lang="en-US" baseline="30000" dirty="0"/>
              <a:t>9</a:t>
            </a:r>
            <a:r>
              <a:rPr lang="en-US" dirty="0"/>
              <a:t> Saul and the people </a:t>
            </a:r>
            <a:r>
              <a:rPr lang="en-US" dirty="0">
                <a:solidFill>
                  <a:srgbClr val="FFFF00"/>
                </a:solidFill>
              </a:rPr>
              <a:t>spared </a:t>
            </a:r>
            <a:r>
              <a:rPr lang="en-US" dirty="0" err="1">
                <a:solidFill>
                  <a:srgbClr val="FFFF00"/>
                </a:solidFill>
              </a:rPr>
              <a:t>Agag</a:t>
            </a:r>
            <a:r>
              <a:rPr lang="en-US" dirty="0"/>
              <a:t>, and the best of the sheep ... and all that was valuable, and would not utterly destroy them ....</a:t>
            </a:r>
          </a:p>
        </p:txBody>
      </p:sp>
      <p:sp>
        <p:nvSpPr>
          <p:cNvPr id="4" name="TextBox 3"/>
          <p:cNvSpPr txBox="1"/>
          <p:nvPr/>
        </p:nvSpPr>
        <p:spPr>
          <a:xfrm>
            <a:off x="7135586" y="4686300"/>
            <a:ext cx="5715000" cy="1569660"/>
          </a:xfrm>
          <a:prstGeom prst="rect">
            <a:avLst/>
          </a:prstGeom>
          <a:noFill/>
        </p:spPr>
        <p:txBody>
          <a:bodyPr wrap="square" rtlCol="0">
            <a:spAutoFit/>
          </a:bodyPr>
          <a:lstStyle/>
          <a:p>
            <a:r>
              <a:rPr lang="en-US" sz="9600" b="1" dirty="0">
                <a:effectLst>
                  <a:glow rad="127000">
                    <a:schemeClr val="bg1"/>
                  </a:glow>
                </a:effectLst>
              </a:rPr>
              <a:t>Spared</a:t>
            </a:r>
          </a:p>
        </p:txBody>
      </p:sp>
    </p:spTree>
    <p:extLst>
      <p:ext uri="{BB962C8B-B14F-4D97-AF65-F5344CB8AC3E}">
        <p14:creationId xmlns:p14="http://schemas.microsoft.com/office/powerpoint/2010/main" val="878267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15960" b="10101"/>
          <a:stretch/>
        </p:blipFill>
        <p:spPr>
          <a:xfrm>
            <a:off x="4868563" y="956846"/>
            <a:ext cx="7315200" cy="5938224"/>
          </a:xfrm>
          <a:prstGeom prst="rect">
            <a:avLst/>
          </a:prstGeom>
        </p:spPr>
      </p:pic>
      <p:pic>
        <p:nvPicPr>
          <p:cNvPr id="6" name="Picture 5"/>
          <p:cNvPicPr>
            <a:picLocks noChangeAspect="1"/>
          </p:cNvPicPr>
          <p:nvPr/>
        </p:nvPicPr>
        <p:blipFill>
          <a:blip r:embed="rId4"/>
          <a:stretch>
            <a:fillRect/>
          </a:stretch>
        </p:blipFill>
        <p:spPr>
          <a:xfrm>
            <a:off x="6454793" y="1"/>
            <a:ext cx="5004289" cy="6858000"/>
          </a:xfrm>
          <a:prstGeom prst="rect">
            <a:avLst/>
          </a:prstGeom>
        </p:spPr>
      </p:pic>
      <p:sp>
        <p:nvSpPr>
          <p:cNvPr id="2" name="Title 1"/>
          <p:cNvSpPr>
            <a:spLocks noGrp="1"/>
          </p:cNvSpPr>
          <p:nvPr>
            <p:ph type="title"/>
          </p:nvPr>
        </p:nvSpPr>
        <p:spPr/>
        <p:txBody>
          <a:bodyPr>
            <a:normAutofit/>
          </a:bodyPr>
          <a:lstStyle/>
          <a:p>
            <a:r>
              <a:rPr lang="en-US" sz="6000" dirty="0"/>
              <a:t>Set Up an </a:t>
            </a:r>
            <a:r>
              <a:rPr lang="en-US" sz="6000" u="sng" dirty="0">
                <a:solidFill>
                  <a:srgbClr val="FFFF00"/>
                </a:solidFill>
              </a:rPr>
              <a:t>Altar</a:t>
            </a:r>
            <a:r>
              <a:rPr lang="en-US" sz="6000" dirty="0"/>
              <a:t>—An </a:t>
            </a:r>
            <a:r>
              <a:rPr lang="en-US" sz="6000" u="sng" dirty="0">
                <a:solidFill>
                  <a:srgbClr val="FFFF00"/>
                </a:solidFill>
              </a:rPr>
              <a:t>Altar</a:t>
            </a:r>
            <a:r>
              <a:rPr lang="en-US" sz="6000" dirty="0">
                <a:solidFill>
                  <a:srgbClr val="FFFF00"/>
                </a:solidFill>
              </a:rPr>
              <a:t> </a:t>
            </a:r>
            <a:r>
              <a:rPr lang="en-US" sz="6000" dirty="0"/>
              <a:t>of Prayer </a:t>
            </a:r>
            <a:r>
              <a:rPr lang="en-US" sz="4000" dirty="0"/>
              <a:t>17:15-16</a:t>
            </a:r>
          </a:p>
        </p:txBody>
      </p:sp>
      <p:sp>
        <p:nvSpPr>
          <p:cNvPr id="3" name="Content Placeholder 2"/>
          <p:cNvSpPr>
            <a:spLocks noGrp="1"/>
          </p:cNvSpPr>
          <p:nvPr>
            <p:ph idx="1"/>
          </p:nvPr>
        </p:nvSpPr>
        <p:spPr>
          <a:xfrm>
            <a:off x="335405" y="1371600"/>
            <a:ext cx="5983752" cy="4710069"/>
          </a:xfrm>
        </p:spPr>
        <p:txBody>
          <a:bodyPr/>
          <a:lstStyle/>
          <a:p>
            <a:r>
              <a:rPr lang="en-US" baseline="30000" dirty="0"/>
              <a:t> Esther</a:t>
            </a:r>
            <a:r>
              <a:rPr lang="en-US" dirty="0"/>
              <a:t> </a:t>
            </a:r>
            <a:r>
              <a:rPr lang="en-US" baseline="30000" dirty="0"/>
              <a:t>3:1 </a:t>
            </a:r>
            <a:r>
              <a:rPr lang="en-US" dirty="0"/>
              <a:t>After these things King Ahasuerus promoted </a:t>
            </a:r>
            <a:r>
              <a:rPr lang="en-US" dirty="0">
                <a:solidFill>
                  <a:srgbClr val="FFFF00"/>
                </a:solidFill>
              </a:rPr>
              <a:t>Haman the </a:t>
            </a:r>
            <a:r>
              <a:rPr lang="en-US" dirty="0" err="1">
                <a:solidFill>
                  <a:srgbClr val="FFFF00"/>
                </a:solidFill>
              </a:rPr>
              <a:t>Agagite</a:t>
            </a:r>
            <a:r>
              <a:rPr lang="en-US" dirty="0"/>
              <a:t>, ... [said]</a:t>
            </a:r>
            <a:br>
              <a:rPr lang="en-US" dirty="0"/>
            </a:br>
            <a:r>
              <a:rPr lang="en-US" baseline="30000" dirty="0"/>
              <a:t>8 </a:t>
            </a:r>
            <a:r>
              <a:rPr lang="en-US" dirty="0"/>
              <a:t>There is a certain people ... in ... your kingdom; ... they do not keep the king's laws, ....  </a:t>
            </a:r>
            <a:r>
              <a:rPr lang="en-US" baseline="30000" dirty="0"/>
              <a:t>9</a:t>
            </a:r>
            <a:r>
              <a:rPr lang="en-US" dirty="0"/>
              <a:t> If it pleases the king, let a decree be issued for their destruction, and I will pay....</a:t>
            </a:r>
          </a:p>
        </p:txBody>
      </p:sp>
      <p:sp>
        <p:nvSpPr>
          <p:cNvPr id="4" name="TextBox 3"/>
          <p:cNvSpPr txBox="1"/>
          <p:nvPr/>
        </p:nvSpPr>
        <p:spPr>
          <a:xfrm>
            <a:off x="5600700" y="4784271"/>
            <a:ext cx="6721929" cy="1871282"/>
          </a:xfrm>
          <a:prstGeom prst="rect">
            <a:avLst/>
          </a:prstGeom>
          <a:noFill/>
        </p:spPr>
        <p:txBody>
          <a:bodyPr wrap="square" rtlCol="0">
            <a:spAutoFit/>
          </a:bodyPr>
          <a:lstStyle/>
          <a:p>
            <a:pPr algn="ctr">
              <a:lnSpc>
                <a:spcPct val="70000"/>
              </a:lnSpc>
            </a:pPr>
            <a:r>
              <a:rPr lang="en-US" sz="8000" b="1" dirty="0">
                <a:effectLst>
                  <a:glow rad="127000">
                    <a:schemeClr val="bg1"/>
                  </a:glow>
                </a:effectLst>
              </a:rPr>
              <a:t>Fast Forward</a:t>
            </a:r>
          </a:p>
          <a:p>
            <a:pPr algn="ctr">
              <a:lnSpc>
                <a:spcPct val="70000"/>
              </a:lnSpc>
            </a:pPr>
            <a:r>
              <a:rPr lang="en-US" sz="8000" b="1" dirty="0">
                <a:effectLst>
                  <a:glow rad="127000">
                    <a:schemeClr val="bg1"/>
                  </a:glow>
                </a:effectLst>
              </a:rPr>
              <a:t>500 years</a:t>
            </a:r>
          </a:p>
        </p:txBody>
      </p:sp>
    </p:spTree>
    <p:extLst>
      <p:ext uri="{BB962C8B-B14F-4D97-AF65-F5344CB8AC3E}">
        <p14:creationId xmlns:p14="http://schemas.microsoft.com/office/powerpoint/2010/main" val="814030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15960" b="10101"/>
          <a:stretch/>
        </p:blipFill>
        <p:spPr>
          <a:xfrm>
            <a:off x="4868563" y="956846"/>
            <a:ext cx="7315200" cy="5938224"/>
          </a:xfrm>
          <a:prstGeom prst="rect">
            <a:avLst/>
          </a:prstGeom>
        </p:spPr>
      </p:pic>
      <p:sp>
        <p:nvSpPr>
          <p:cNvPr id="2" name="Title 1"/>
          <p:cNvSpPr>
            <a:spLocks noGrp="1"/>
          </p:cNvSpPr>
          <p:nvPr>
            <p:ph type="title"/>
          </p:nvPr>
        </p:nvSpPr>
        <p:spPr/>
        <p:txBody>
          <a:bodyPr>
            <a:normAutofit/>
          </a:bodyPr>
          <a:lstStyle/>
          <a:p>
            <a:r>
              <a:rPr lang="en-US" sz="6000" dirty="0"/>
              <a:t>Set Up an </a:t>
            </a:r>
            <a:r>
              <a:rPr lang="en-US" sz="6000" u="sng" dirty="0">
                <a:solidFill>
                  <a:srgbClr val="FFFF00"/>
                </a:solidFill>
              </a:rPr>
              <a:t>Altar</a:t>
            </a:r>
            <a:r>
              <a:rPr lang="en-US" sz="6000" dirty="0"/>
              <a:t>—An </a:t>
            </a:r>
            <a:r>
              <a:rPr lang="en-US" sz="6000" u="sng" dirty="0">
                <a:solidFill>
                  <a:srgbClr val="FFFF00"/>
                </a:solidFill>
              </a:rPr>
              <a:t>Altar</a:t>
            </a:r>
            <a:r>
              <a:rPr lang="en-US" sz="6000" dirty="0">
                <a:solidFill>
                  <a:srgbClr val="FFFF00"/>
                </a:solidFill>
              </a:rPr>
              <a:t> </a:t>
            </a:r>
            <a:r>
              <a:rPr lang="en-US" sz="6000" dirty="0"/>
              <a:t>of Prayer </a:t>
            </a:r>
            <a:r>
              <a:rPr lang="en-US" sz="4000" dirty="0"/>
              <a:t>17:15-16</a:t>
            </a:r>
          </a:p>
        </p:txBody>
      </p:sp>
      <p:sp>
        <p:nvSpPr>
          <p:cNvPr id="3" name="Content Placeholder 2"/>
          <p:cNvSpPr>
            <a:spLocks noGrp="1"/>
          </p:cNvSpPr>
          <p:nvPr>
            <p:ph idx="1"/>
          </p:nvPr>
        </p:nvSpPr>
        <p:spPr>
          <a:xfrm>
            <a:off x="335405" y="1616529"/>
            <a:ext cx="5983752" cy="4465140"/>
          </a:xfrm>
        </p:spPr>
        <p:txBody>
          <a:bodyPr/>
          <a:lstStyle/>
          <a:p>
            <a:r>
              <a:rPr lang="en-US" baseline="30000" dirty="0"/>
              <a:t>7:10</a:t>
            </a:r>
            <a:r>
              <a:rPr lang="en-US" dirty="0"/>
              <a:t> So they hanged Haman on the gallows that he had prepared for Mordecai.  </a:t>
            </a:r>
          </a:p>
          <a:p>
            <a:endParaRPr lang="en-US" dirty="0"/>
          </a:p>
          <a:p>
            <a:r>
              <a:rPr lang="en-US" baseline="30000" dirty="0"/>
              <a:t>9:5</a:t>
            </a:r>
            <a:r>
              <a:rPr lang="en-US" dirty="0"/>
              <a:t> So the Jews struck down all their enemies with the sword, ...</a:t>
            </a:r>
          </a:p>
        </p:txBody>
      </p:sp>
      <p:sp>
        <p:nvSpPr>
          <p:cNvPr id="4" name="TextBox 3"/>
          <p:cNvSpPr txBox="1"/>
          <p:nvPr/>
        </p:nvSpPr>
        <p:spPr>
          <a:xfrm>
            <a:off x="5274128" y="5633357"/>
            <a:ext cx="6721929" cy="1009507"/>
          </a:xfrm>
          <a:prstGeom prst="rect">
            <a:avLst/>
          </a:prstGeom>
          <a:noFill/>
        </p:spPr>
        <p:txBody>
          <a:bodyPr wrap="square" rtlCol="0">
            <a:spAutoFit/>
          </a:bodyPr>
          <a:lstStyle/>
          <a:p>
            <a:pPr algn="ctr">
              <a:lnSpc>
                <a:spcPct val="70000"/>
              </a:lnSpc>
            </a:pPr>
            <a:r>
              <a:rPr lang="en-US" sz="8000" b="1" dirty="0">
                <a:effectLst>
                  <a:glow rad="127000">
                    <a:schemeClr val="bg1"/>
                  </a:glow>
                </a:effectLst>
              </a:rPr>
              <a:t>VICTORY</a:t>
            </a:r>
          </a:p>
        </p:txBody>
      </p:sp>
      <p:pic>
        <p:nvPicPr>
          <p:cNvPr id="7" name="Picture 6"/>
          <p:cNvPicPr>
            <a:picLocks noChangeAspect="1"/>
          </p:cNvPicPr>
          <p:nvPr/>
        </p:nvPicPr>
        <p:blipFill>
          <a:blip r:embed="rId4"/>
          <a:stretch>
            <a:fillRect/>
          </a:stretch>
        </p:blipFill>
        <p:spPr>
          <a:xfrm>
            <a:off x="8989899" y="623150"/>
            <a:ext cx="2792692" cy="6234850"/>
          </a:xfrm>
          <a:prstGeom prst="rect">
            <a:avLst/>
          </a:prstGeom>
          <a:effectLst>
            <a:glow rad="127000">
              <a:schemeClr val="bg1"/>
            </a:glow>
          </a:effectLst>
        </p:spPr>
      </p:pic>
    </p:spTree>
    <p:extLst>
      <p:ext uri="{BB962C8B-B14F-4D97-AF65-F5344CB8AC3E}">
        <p14:creationId xmlns:p14="http://schemas.microsoft.com/office/powerpoint/2010/main" val="2694696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890452"/>
            <a:ext cx="12192000" cy="7110550"/>
          </a:xfrm>
          <a:prstGeom prst="rect">
            <a:avLst/>
          </a:prstGeom>
        </p:spPr>
      </p:pic>
      <p:sp>
        <p:nvSpPr>
          <p:cNvPr id="2" name="Title 1"/>
          <p:cNvSpPr>
            <a:spLocks noGrp="1"/>
          </p:cNvSpPr>
          <p:nvPr>
            <p:ph type="title"/>
          </p:nvPr>
        </p:nvSpPr>
        <p:spPr/>
        <p:txBody>
          <a:bodyPr/>
          <a:lstStyle/>
          <a:p>
            <a:r>
              <a:rPr lang="en-US" dirty="0"/>
              <a:t>Here’s the Point: </a:t>
            </a:r>
          </a:p>
        </p:txBody>
      </p:sp>
      <p:sp>
        <p:nvSpPr>
          <p:cNvPr id="3" name="Content Placeholder 2"/>
          <p:cNvSpPr>
            <a:spLocks noGrp="1"/>
          </p:cNvSpPr>
          <p:nvPr>
            <p:ph idx="1"/>
          </p:nvPr>
        </p:nvSpPr>
        <p:spPr>
          <a:xfrm>
            <a:off x="212271" y="1362176"/>
            <a:ext cx="11594325" cy="4351338"/>
          </a:xfrm>
        </p:spPr>
        <p:txBody>
          <a:bodyPr/>
          <a:lstStyle/>
          <a:p>
            <a:pPr algn="ctr"/>
            <a:r>
              <a:rPr lang="en-US" dirty="0"/>
              <a:t> </a:t>
            </a:r>
            <a:r>
              <a:rPr lang="en-US" baseline="30000" dirty="0"/>
              <a:t>4</a:t>
            </a:r>
            <a:r>
              <a:rPr lang="en-US" dirty="0"/>
              <a:t> For whatever was written in former days </a:t>
            </a:r>
            <a:br>
              <a:rPr lang="en-US" dirty="0"/>
            </a:br>
            <a:r>
              <a:rPr lang="en-US" dirty="0"/>
              <a:t>was written for our instruction, so that by steadfastness and by the encouragement of the scriptures we might have hope. (Romans 15:4)</a:t>
            </a:r>
          </a:p>
        </p:txBody>
      </p:sp>
    </p:spTree>
    <p:extLst>
      <p:ext uri="{BB962C8B-B14F-4D97-AF65-F5344CB8AC3E}">
        <p14:creationId xmlns:p14="http://schemas.microsoft.com/office/powerpoint/2010/main" val="1297420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890452"/>
            <a:ext cx="12192000" cy="7110550"/>
          </a:xfrm>
          <a:prstGeom prst="rect">
            <a:avLst/>
          </a:prstGeom>
        </p:spPr>
      </p:pic>
      <p:sp>
        <p:nvSpPr>
          <p:cNvPr id="2" name="Title 1"/>
          <p:cNvSpPr>
            <a:spLocks noGrp="1"/>
          </p:cNvSpPr>
          <p:nvPr>
            <p:ph type="title"/>
          </p:nvPr>
        </p:nvSpPr>
        <p:spPr/>
        <p:txBody>
          <a:bodyPr/>
          <a:lstStyle/>
          <a:p>
            <a:r>
              <a:rPr lang="en-US" dirty="0"/>
              <a:t>Here’s the Point: </a:t>
            </a:r>
          </a:p>
        </p:txBody>
      </p:sp>
      <p:sp>
        <p:nvSpPr>
          <p:cNvPr id="3" name="Content Placeholder 2"/>
          <p:cNvSpPr>
            <a:spLocks noGrp="1"/>
          </p:cNvSpPr>
          <p:nvPr>
            <p:ph idx="1"/>
          </p:nvPr>
        </p:nvSpPr>
        <p:spPr>
          <a:xfrm>
            <a:off x="4523014" y="1525461"/>
            <a:ext cx="7151915" cy="4351338"/>
          </a:xfrm>
        </p:spPr>
        <p:txBody>
          <a:bodyPr/>
          <a:lstStyle/>
          <a:p>
            <a:r>
              <a:rPr lang="en-US" baseline="30000" dirty="0" err="1"/>
              <a:t>Eph</a:t>
            </a:r>
            <a:r>
              <a:rPr lang="en-US" baseline="30000" dirty="0"/>
              <a:t> 6:13</a:t>
            </a:r>
            <a:r>
              <a:rPr lang="en-US" dirty="0"/>
              <a:t> Therefore take up the whole armor of God, so that you may be able to withstand on that evil day, and having done everything, to stand firm. </a:t>
            </a:r>
          </a:p>
        </p:txBody>
      </p:sp>
      <p:pic>
        <p:nvPicPr>
          <p:cNvPr id="6" name="Picture 5"/>
          <p:cNvPicPr>
            <a:picLocks noChangeAspect="1"/>
          </p:cNvPicPr>
          <p:nvPr/>
        </p:nvPicPr>
        <p:blipFill>
          <a:blip r:embed="rId4"/>
          <a:stretch>
            <a:fillRect/>
          </a:stretch>
        </p:blipFill>
        <p:spPr>
          <a:xfrm>
            <a:off x="709113" y="159019"/>
            <a:ext cx="3658433" cy="9425547"/>
          </a:xfrm>
          <a:prstGeom prst="rect">
            <a:avLst/>
          </a:prstGeom>
        </p:spPr>
      </p:pic>
    </p:spTree>
    <p:extLst>
      <p:ext uri="{BB962C8B-B14F-4D97-AF65-F5344CB8AC3E}">
        <p14:creationId xmlns:p14="http://schemas.microsoft.com/office/powerpoint/2010/main" val="2971860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890452"/>
            <a:ext cx="12192000" cy="7110550"/>
          </a:xfrm>
          <a:prstGeom prst="rect">
            <a:avLst/>
          </a:prstGeom>
        </p:spPr>
      </p:pic>
      <p:sp>
        <p:nvSpPr>
          <p:cNvPr id="2" name="Title 1"/>
          <p:cNvSpPr>
            <a:spLocks noGrp="1"/>
          </p:cNvSpPr>
          <p:nvPr>
            <p:ph type="title"/>
          </p:nvPr>
        </p:nvSpPr>
        <p:spPr/>
        <p:txBody>
          <a:bodyPr/>
          <a:lstStyle/>
          <a:p>
            <a:r>
              <a:rPr lang="en-US" dirty="0"/>
              <a:t>Here’s the Point: </a:t>
            </a:r>
          </a:p>
        </p:txBody>
      </p:sp>
      <p:sp>
        <p:nvSpPr>
          <p:cNvPr id="3" name="Content Placeholder 2"/>
          <p:cNvSpPr>
            <a:spLocks noGrp="1"/>
          </p:cNvSpPr>
          <p:nvPr>
            <p:ph idx="1"/>
          </p:nvPr>
        </p:nvSpPr>
        <p:spPr>
          <a:xfrm>
            <a:off x="3722914" y="1807837"/>
            <a:ext cx="7935686" cy="4351338"/>
          </a:xfrm>
        </p:spPr>
        <p:txBody>
          <a:bodyPr/>
          <a:lstStyle/>
          <a:p>
            <a:r>
              <a:rPr lang="en-US" baseline="30000" dirty="0"/>
              <a:t>18</a:t>
            </a:r>
            <a:r>
              <a:rPr lang="en-US" dirty="0"/>
              <a:t> Pray in the Spirit at all times in every prayer and supplication.</a:t>
            </a:r>
          </a:p>
        </p:txBody>
      </p:sp>
      <p:pic>
        <p:nvPicPr>
          <p:cNvPr id="4" name="Picture 3"/>
          <p:cNvPicPr>
            <a:picLocks noChangeAspect="1"/>
          </p:cNvPicPr>
          <p:nvPr/>
        </p:nvPicPr>
        <p:blipFill>
          <a:blip r:embed="rId4"/>
          <a:stretch>
            <a:fillRect/>
          </a:stretch>
        </p:blipFill>
        <p:spPr>
          <a:xfrm>
            <a:off x="709113" y="159019"/>
            <a:ext cx="3658433" cy="9425547"/>
          </a:xfrm>
          <a:prstGeom prst="rect">
            <a:avLst/>
          </a:prstGeom>
        </p:spPr>
      </p:pic>
    </p:spTree>
    <p:extLst>
      <p:ext uri="{BB962C8B-B14F-4D97-AF65-F5344CB8AC3E}">
        <p14:creationId xmlns:p14="http://schemas.microsoft.com/office/powerpoint/2010/main" val="909591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Pray!</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12910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2063" y="313378"/>
            <a:ext cx="3658433" cy="9425547"/>
          </a:xfrm>
          <a:prstGeom prst="rect">
            <a:avLst/>
          </a:prstGeom>
        </p:spPr>
      </p:pic>
      <p:sp>
        <p:nvSpPr>
          <p:cNvPr id="2" name="Title 1"/>
          <p:cNvSpPr>
            <a:spLocks noGrp="1"/>
          </p:cNvSpPr>
          <p:nvPr>
            <p:ph type="title"/>
          </p:nvPr>
        </p:nvSpPr>
        <p:spPr/>
        <p:txBody>
          <a:bodyPr/>
          <a:lstStyle/>
          <a:p>
            <a:r>
              <a:rPr lang="en-US" dirty="0"/>
              <a:t>We’re talking “Spiritual Warfare”</a:t>
            </a:r>
          </a:p>
        </p:txBody>
      </p:sp>
      <p:sp>
        <p:nvSpPr>
          <p:cNvPr id="3" name="Content Placeholder 2"/>
          <p:cNvSpPr>
            <a:spLocks noGrp="1"/>
          </p:cNvSpPr>
          <p:nvPr>
            <p:ph idx="1"/>
          </p:nvPr>
        </p:nvSpPr>
        <p:spPr>
          <a:xfrm>
            <a:off x="4730497" y="2344285"/>
            <a:ext cx="7242048" cy="4351338"/>
          </a:xfrm>
        </p:spPr>
        <p:txBody>
          <a:bodyPr/>
          <a:lstStyle/>
          <a:p>
            <a:r>
              <a:rPr lang="en-US" baseline="30000" dirty="0"/>
              <a:t>4</a:t>
            </a:r>
            <a:r>
              <a:rPr lang="en-US" dirty="0"/>
              <a:t> for the weapons of our warfare are not merely human, but they have divine power to destroy strongholds. (2 Corinthians 10:4)</a:t>
            </a:r>
          </a:p>
        </p:txBody>
      </p:sp>
    </p:spTree>
    <p:extLst>
      <p:ext uri="{BB962C8B-B14F-4D97-AF65-F5344CB8AC3E}">
        <p14:creationId xmlns:p14="http://schemas.microsoft.com/office/powerpoint/2010/main" val="434454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Principles of Spiritual Warfare</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64303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Don’t </a:t>
            </a:r>
            <a:r>
              <a:rPr lang="en-US" sz="6000" u="sng" dirty="0">
                <a:solidFill>
                  <a:srgbClr val="FFFF00"/>
                </a:solidFill>
              </a:rPr>
              <a:t>pick</a:t>
            </a:r>
            <a:r>
              <a:rPr lang="en-US" sz="6000" dirty="0"/>
              <a:t> a fight...It will </a:t>
            </a:r>
            <a:r>
              <a:rPr lang="en-US" sz="6000" u="sng" dirty="0">
                <a:solidFill>
                  <a:srgbClr val="FFFF00"/>
                </a:solidFill>
              </a:rPr>
              <a:t>pick</a:t>
            </a:r>
            <a:r>
              <a:rPr lang="en-US" sz="6000" dirty="0">
                <a:solidFill>
                  <a:srgbClr val="FFFF00"/>
                </a:solidFill>
              </a:rPr>
              <a:t> </a:t>
            </a:r>
            <a:r>
              <a:rPr lang="en-US" sz="6000" dirty="0"/>
              <a:t>You! </a:t>
            </a:r>
            <a:r>
              <a:rPr lang="en-US" sz="4000" dirty="0"/>
              <a:t>17:8</a:t>
            </a:r>
          </a:p>
        </p:txBody>
      </p:sp>
      <p:sp>
        <p:nvSpPr>
          <p:cNvPr id="3" name="Content Placeholder 2"/>
          <p:cNvSpPr>
            <a:spLocks noGrp="1"/>
          </p:cNvSpPr>
          <p:nvPr>
            <p:ph idx="1"/>
          </p:nvPr>
        </p:nvSpPr>
        <p:spPr>
          <a:xfrm>
            <a:off x="449705" y="1795645"/>
            <a:ext cx="4518535" cy="4351338"/>
          </a:xfrm>
        </p:spPr>
        <p:txBody>
          <a:bodyPr/>
          <a:lstStyle/>
          <a:p>
            <a:r>
              <a:rPr lang="en-US" dirty="0"/>
              <a:t> </a:t>
            </a:r>
            <a:r>
              <a:rPr lang="en-US" baseline="30000" dirty="0"/>
              <a:t>17:8</a:t>
            </a:r>
            <a:r>
              <a:rPr lang="en-US" dirty="0"/>
              <a:t> Then Amalek came and fought with Israel at </a:t>
            </a:r>
            <a:r>
              <a:rPr lang="en-US" dirty="0" err="1"/>
              <a:t>Rephidim</a:t>
            </a:r>
            <a:r>
              <a:rPr lang="en-US" dirty="0"/>
              <a:t>. </a:t>
            </a:r>
          </a:p>
        </p:txBody>
      </p:sp>
      <p:pic>
        <p:nvPicPr>
          <p:cNvPr id="4" name="Picture 3"/>
          <p:cNvPicPr>
            <a:picLocks noChangeAspect="1"/>
          </p:cNvPicPr>
          <p:nvPr/>
        </p:nvPicPr>
        <p:blipFill>
          <a:blip r:embed="rId3"/>
          <a:stretch>
            <a:fillRect/>
          </a:stretch>
        </p:blipFill>
        <p:spPr>
          <a:xfrm>
            <a:off x="4322586" y="1066800"/>
            <a:ext cx="7869414" cy="5791200"/>
          </a:xfrm>
          <a:prstGeom prst="rect">
            <a:avLst/>
          </a:prstGeom>
        </p:spPr>
      </p:pic>
    </p:spTree>
    <p:extLst>
      <p:ext uri="{BB962C8B-B14F-4D97-AF65-F5344CB8AC3E}">
        <p14:creationId xmlns:p14="http://schemas.microsoft.com/office/powerpoint/2010/main" val="2722194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ular Callout 6"/>
          <p:cNvSpPr/>
          <p:nvPr/>
        </p:nvSpPr>
        <p:spPr>
          <a:xfrm>
            <a:off x="701040" y="2621280"/>
            <a:ext cx="5882640" cy="3688080"/>
          </a:xfrm>
          <a:prstGeom prst="wedgeRectCallout">
            <a:avLst>
              <a:gd name="adj1" fmla="val 66732"/>
              <a:gd name="adj2" fmla="val 12087"/>
            </a:avLst>
          </a:prstGeom>
          <a:solidFill>
            <a:schemeClr val="accent4">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6000" dirty="0"/>
              <a:t>When it </a:t>
            </a:r>
            <a:r>
              <a:rPr lang="en-US" sz="6000" u="sng" dirty="0">
                <a:solidFill>
                  <a:srgbClr val="FFFF00"/>
                </a:solidFill>
              </a:rPr>
              <a:t>does</a:t>
            </a:r>
            <a:r>
              <a:rPr lang="en-US" sz="6000" dirty="0"/>
              <a:t> ... Have a </a:t>
            </a:r>
            <a:r>
              <a:rPr lang="en-US" sz="6000" u="sng" dirty="0">
                <a:solidFill>
                  <a:srgbClr val="FFFF00"/>
                </a:solidFill>
              </a:rPr>
              <a:t>plan</a:t>
            </a:r>
            <a:r>
              <a:rPr lang="en-US" sz="6000" dirty="0"/>
              <a:t>!  </a:t>
            </a:r>
            <a:r>
              <a:rPr lang="en-US" sz="4000" dirty="0"/>
              <a:t>17:9</a:t>
            </a:r>
          </a:p>
        </p:txBody>
      </p:sp>
      <p:sp>
        <p:nvSpPr>
          <p:cNvPr id="3" name="Content Placeholder 2"/>
          <p:cNvSpPr>
            <a:spLocks noGrp="1"/>
          </p:cNvSpPr>
          <p:nvPr>
            <p:ph idx="1"/>
          </p:nvPr>
        </p:nvSpPr>
        <p:spPr>
          <a:xfrm>
            <a:off x="853441" y="1795645"/>
            <a:ext cx="5974079" cy="4351338"/>
          </a:xfrm>
        </p:spPr>
        <p:txBody>
          <a:bodyPr/>
          <a:lstStyle/>
          <a:p>
            <a:r>
              <a:rPr lang="en-US" baseline="30000" dirty="0"/>
              <a:t>9</a:t>
            </a:r>
            <a:r>
              <a:rPr lang="en-US" dirty="0"/>
              <a:t> Moses said to Joshua, </a:t>
            </a:r>
            <a:br>
              <a:rPr lang="en-US" dirty="0"/>
            </a:br>
            <a:br>
              <a:rPr lang="en-US" dirty="0"/>
            </a:br>
            <a:r>
              <a:rPr lang="en-US" dirty="0">
                <a:solidFill>
                  <a:schemeClr val="tx1"/>
                </a:solidFill>
              </a:rPr>
              <a:t>"Choose some men for us and go out, fight with Amalek. Tomorrow I will stand on the top of the hill with the staff of God in my hand."</a:t>
            </a:r>
          </a:p>
        </p:txBody>
      </p:sp>
      <p:pic>
        <p:nvPicPr>
          <p:cNvPr id="6" name="Picture 5"/>
          <p:cNvPicPr>
            <a:picLocks noChangeAspect="1"/>
          </p:cNvPicPr>
          <p:nvPr/>
        </p:nvPicPr>
        <p:blipFill>
          <a:blip r:embed="rId3"/>
          <a:stretch>
            <a:fillRect/>
          </a:stretch>
        </p:blipFill>
        <p:spPr>
          <a:xfrm>
            <a:off x="5323155" y="1524000"/>
            <a:ext cx="6868845" cy="11101806"/>
          </a:xfrm>
          <a:prstGeom prst="rect">
            <a:avLst/>
          </a:prstGeom>
        </p:spPr>
      </p:pic>
    </p:spTree>
    <p:extLst>
      <p:ext uri="{BB962C8B-B14F-4D97-AF65-F5344CB8AC3E}">
        <p14:creationId xmlns:p14="http://schemas.microsoft.com/office/powerpoint/2010/main" val="14383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Have a </a:t>
            </a:r>
            <a:r>
              <a:rPr lang="en-US" sz="6000" u="sng" dirty="0">
                <a:solidFill>
                  <a:srgbClr val="FFFF00"/>
                </a:solidFill>
              </a:rPr>
              <a:t>plan</a:t>
            </a:r>
            <a:r>
              <a:rPr lang="en-US" sz="6000" dirty="0"/>
              <a:t>...Then </a:t>
            </a:r>
            <a:r>
              <a:rPr lang="en-US" sz="6000" u="sng" dirty="0">
                <a:solidFill>
                  <a:srgbClr val="FFFF00"/>
                </a:solidFill>
              </a:rPr>
              <a:t>work</a:t>
            </a:r>
            <a:r>
              <a:rPr lang="en-US" sz="6000" dirty="0"/>
              <a:t> it! </a:t>
            </a:r>
            <a:r>
              <a:rPr lang="en-US" sz="4000" dirty="0"/>
              <a:t>17:10-12</a:t>
            </a:r>
          </a:p>
        </p:txBody>
      </p:sp>
      <p:sp>
        <p:nvSpPr>
          <p:cNvPr id="3" name="Content Placeholder 2"/>
          <p:cNvSpPr>
            <a:spLocks noGrp="1"/>
          </p:cNvSpPr>
          <p:nvPr>
            <p:ph idx="1"/>
          </p:nvPr>
        </p:nvSpPr>
        <p:spPr>
          <a:xfrm>
            <a:off x="449705" y="1795645"/>
            <a:ext cx="4646551" cy="4351338"/>
          </a:xfrm>
        </p:spPr>
        <p:txBody>
          <a:bodyPr/>
          <a:lstStyle/>
          <a:p>
            <a:r>
              <a:rPr lang="en-US" dirty="0"/>
              <a:t> </a:t>
            </a:r>
            <a:r>
              <a:rPr lang="en-US" baseline="30000" dirty="0"/>
              <a:t>10</a:t>
            </a:r>
            <a:r>
              <a:rPr lang="en-US" dirty="0"/>
              <a:t> So Joshua did as Moses told him, and fought with Amalek, while Moses, Aaron, and </a:t>
            </a:r>
            <a:r>
              <a:rPr lang="en-US" dirty="0" err="1"/>
              <a:t>Hur</a:t>
            </a:r>
            <a:r>
              <a:rPr lang="en-US" dirty="0"/>
              <a:t> went up to the top of the hill. </a:t>
            </a:r>
          </a:p>
        </p:txBody>
      </p:sp>
      <p:pic>
        <p:nvPicPr>
          <p:cNvPr id="4" name="Picture 3"/>
          <p:cNvPicPr>
            <a:picLocks noChangeAspect="1"/>
          </p:cNvPicPr>
          <p:nvPr/>
        </p:nvPicPr>
        <p:blipFill>
          <a:blip r:embed="rId3"/>
          <a:stretch>
            <a:fillRect/>
          </a:stretch>
        </p:blipFill>
        <p:spPr>
          <a:xfrm>
            <a:off x="4322586" y="1066800"/>
            <a:ext cx="7869414" cy="5791200"/>
          </a:xfrm>
          <a:prstGeom prst="rect">
            <a:avLst/>
          </a:prstGeom>
        </p:spPr>
      </p:pic>
    </p:spTree>
    <p:extLst>
      <p:ext uri="{BB962C8B-B14F-4D97-AF65-F5344CB8AC3E}">
        <p14:creationId xmlns:p14="http://schemas.microsoft.com/office/powerpoint/2010/main" val="4138142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662508" y="736320"/>
            <a:ext cx="5529492" cy="6904194"/>
          </a:xfrm>
          <a:prstGeom prst="rect">
            <a:avLst/>
          </a:prstGeom>
        </p:spPr>
      </p:pic>
      <p:sp>
        <p:nvSpPr>
          <p:cNvPr id="2" name="Title 1"/>
          <p:cNvSpPr>
            <a:spLocks noGrp="1"/>
          </p:cNvSpPr>
          <p:nvPr>
            <p:ph type="title"/>
          </p:nvPr>
        </p:nvSpPr>
        <p:spPr/>
        <p:txBody>
          <a:bodyPr>
            <a:normAutofit/>
          </a:bodyPr>
          <a:lstStyle/>
          <a:p>
            <a:r>
              <a:rPr lang="en-US" sz="6000" dirty="0"/>
              <a:t>Have a plan...Then work it! </a:t>
            </a:r>
            <a:r>
              <a:rPr lang="en-US" sz="4000" dirty="0"/>
              <a:t>17:10-12</a:t>
            </a:r>
          </a:p>
        </p:txBody>
      </p:sp>
      <p:sp>
        <p:nvSpPr>
          <p:cNvPr id="3" name="Content Placeholder 2"/>
          <p:cNvSpPr>
            <a:spLocks noGrp="1"/>
          </p:cNvSpPr>
          <p:nvPr>
            <p:ph idx="1"/>
          </p:nvPr>
        </p:nvSpPr>
        <p:spPr>
          <a:xfrm>
            <a:off x="449705" y="1487424"/>
            <a:ext cx="11257613" cy="4659559"/>
          </a:xfrm>
        </p:spPr>
        <p:txBody>
          <a:bodyPr/>
          <a:lstStyle/>
          <a:p>
            <a:pPr algn="ctr"/>
            <a:r>
              <a:rPr lang="en-US" dirty="0">
                <a:effectLst>
                  <a:glow rad="127000">
                    <a:srgbClr val="422C0E"/>
                  </a:glow>
                  <a:outerShdw blurRad="38100" dist="38100" dir="2700000" algn="tl">
                    <a:srgbClr val="000000">
                      <a:alpha val="43137"/>
                    </a:srgbClr>
                  </a:outerShdw>
                </a:effectLst>
              </a:rPr>
              <a:t>Find What </a:t>
            </a:r>
            <a:r>
              <a:rPr lang="en-US" u="sng" dirty="0">
                <a:solidFill>
                  <a:srgbClr val="FFFF00"/>
                </a:solidFill>
                <a:effectLst>
                  <a:glow rad="127000">
                    <a:srgbClr val="422C0E"/>
                  </a:glow>
                  <a:outerShdw blurRad="38100" dist="38100" dir="2700000" algn="tl">
                    <a:srgbClr val="000000">
                      <a:alpha val="43137"/>
                    </a:srgbClr>
                  </a:outerShdw>
                </a:effectLst>
              </a:rPr>
              <a:t>Works</a:t>
            </a:r>
            <a:r>
              <a:rPr lang="en-US" dirty="0">
                <a:effectLst>
                  <a:glow rad="127000">
                    <a:srgbClr val="422C0E"/>
                  </a:glow>
                  <a:outerShdw blurRad="38100" dist="38100" dir="2700000" algn="tl">
                    <a:srgbClr val="000000">
                      <a:alpha val="43137"/>
                    </a:srgbClr>
                  </a:outerShdw>
                </a:effectLst>
              </a:rPr>
              <a:t> For You!     </a:t>
            </a:r>
            <a:r>
              <a:rPr lang="en-US" dirty="0">
                <a:solidFill>
                  <a:srgbClr val="938F83"/>
                </a:solidFill>
              </a:rPr>
              <a:t>.  </a:t>
            </a:r>
          </a:p>
          <a:p>
            <a:r>
              <a:rPr lang="en-US" b="0" dirty="0"/>
              <a:t> </a:t>
            </a:r>
            <a:r>
              <a:rPr lang="en-US" baseline="30000" dirty="0"/>
              <a:t>11</a:t>
            </a:r>
            <a:r>
              <a:rPr lang="en-US" dirty="0"/>
              <a:t> Whenever Moses </a:t>
            </a:r>
            <a:br>
              <a:rPr lang="en-US" dirty="0"/>
            </a:br>
            <a:r>
              <a:rPr lang="en-US" dirty="0"/>
              <a:t>held up his hand, </a:t>
            </a:r>
            <a:br>
              <a:rPr lang="en-US" dirty="0"/>
            </a:br>
            <a:r>
              <a:rPr lang="en-US" dirty="0"/>
              <a:t>Israel prevailed; </a:t>
            </a:r>
          </a:p>
        </p:txBody>
      </p:sp>
    </p:spTree>
    <p:extLst>
      <p:ext uri="{BB962C8B-B14F-4D97-AF65-F5344CB8AC3E}">
        <p14:creationId xmlns:p14="http://schemas.microsoft.com/office/powerpoint/2010/main" val="4272558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643271" y="711562"/>
            <a:ext cx="5566314" cy="6947153"/>
          </a:xfrm>
          <a:prstGeom prst="rect">
            <a:avLst/>
          </a:prstGeom>
        </p:spPr>
      </p:pic>
      <p:sp>
        <p:nvSpPr>
          <p:cNvPr id="2" name="Title 1"/>
          <p:cNvSpPr>
            <a:spLocks noGrp="1"/>
          </p:cNvSpPr>
          <p:nvPr>
            <p:ph type="title"/>
          </p:nvPr>
        </p:nvSpPr>
        <p:spPr/>
        <p:txBody>
          <a:bodyPr>
            <a:normAutofit/>
          </a:bodyPr>
          <a:lstStyle/>
          <a:p>
            <a:r>
              <a:rPr lang="en-US" sz="6000" dirty="0"/>
              <a:t>Have a plan...Then work it! </a:t>
            </a:r>
            <a:r>
              <a:rPr lang="en-US" sz="4000" dirty="0"/>
              <a:t>17:10-12</a:t>
            </a:r>
          </a:p>
        </p:txBody>
      </p:sp>
      <p:sp>
        <p:nvSpPr>
          <p:cNvPr id="3" name="Content Placeholder 2"/>
          <p:cNvSpPr>
            <a:spLocks noGrp="1"/>
          </p:cNvSpPr>
          <p:nvPr>
            <p:ph idx="1"/>
          </p:nvPr>
        </p:nvSpPr>
        <p:spPr>
          <a:xfrm>
            <a:off x="449705" y="1487424"/>
            <a:ext cx="11257613" cy="4659559"/>
          </a:xfrm>
        </p:spPr>
        <p:txBody>
          <a:bodyPr/>
          <a:lstStyle/>
          <a:p>
            <a:pPr algn="ctr"/>
            <a:r>
              <a:rPr lang="en-US" dirty="0">
                <a:effectLst>
                  <a:glow rad="127000">
                    <a:srgbClr val="422C0E"/>
                  </a:glow>
                  <a:outerShdw blurRad="38100" dist="38100" dir="2700000" algn="tl">
                    <a:srgbClr val="000000">
                      <a:alpha val="43137"/>
                    </a:srgbClr>
                  </a:outerShdw>
                </a:effectLst>
              </a:rPr>
              <a:t>Find What </a:t>
            </a:r>
            <a:r>
              <a:rPr lang="en-US" u="sng" dirty="0">
                <a:solidFill>
                  <a:srgbClr val="FFFF00"/>
                </a:solidFill>
                <a:effectLst>
                  <a:glow rad="127000">
                    <a:srgbClr val="422C0E"/>
                  </a:glow>
                  <a:outerShdw blurRad="38100" dist="38100" dir="2700000" algn="tl">
                    <a:srgbClr val="000000">
                      <a:alpha val="43137"/>
                    </a:srgbClr>
                  </a:outerShdw>
                </a:effectLst>
              </a:rPr>
              <a:t>Works</a:t>
            </a:r>
            <a:r>
              <a:rPr lang="en-US" dirty="0">
                <a:solidFill>
                  <a:srgbClr val="FFFF00"/>
                </a:solidFill>
                <a:effectLst>
                  <a:glow rad="127000">
                    <a:srgbClr val="422C0E"/>
                  </a:glow>
                  <a:outerShdw blurRad="38100" dist="38100" dir="2700000" algn="tl">
                    <a:srgbClr val="000000">
                      <a:alpha val="43137"/>
                    </a:srgbClr>
                  </a:outerShdw>
                </a:effectLst>
              </a:rPr>
              <a:t> </a:t>
            </a:r>
            <a:r>
              <a:rPr lang="en-US" dirty="0">
                <a:effectLst>
                  <a:glow rad="127000">
                    <a:srgbClr val="422C0E"/>
                  </a:glow>
                  <a:outerShdw blurRad="38100" dist="38100" dir="2700000" algn="tl">
                    <a:srgbClr val="000000">
                      <a:alpha val="43137"/>
                    </a:srgbClr>
                  </a:outerShdw>
                </a:effectLst>
              </a:rPr>
              <a:t>For You!     </a:t>
            </a:r>
            <a:r>
              <a:rPr lang="en-US" dirty="0">
                <a:solidFill>
                  <a:srgbClr val="938F83"/>
                </a:solidFill>
              </a:rPr>
              <a:t>.  </a:t>
            </a:r>
          </a:p>
          <a:p>
            <a:r>
              <a:rPr lang="en-US" b="0" dirty="0"/>
              <a:t> </a:t>
            </a:r>
            <a:r>
              <a:rPr lang="en-US" baseline="30000" dirty="0"/>
              <a:t>11</a:t>
            </a:r>
            <a:r>
              <a:rPr lang="en-US" dirty="0"/>
              <a:t> Whenever Moses </a:t>
            </a:r>
            <a:br>
              <a:rPr lang="en-US" dirty="0"/>
            </a:br>
            <a:r>
              <a:rPr lang="en-US" dirty="0"/>
              <a:t>held up his hand, </a:t>
            </a:r>
            <a:br>
              <a:rPr lang="en-US" dirty="0"/>
            </a:br>
            <a:r>
              <a:rPr lang="en-US" dirty="0"/>
              <a:t>Israel prevailed; and </a:t>
            </a:r>
            <a:br>
              <a:rPr lang="en-US" dirty="0"/>
            </a:br>
            <a:r>
              <a:rPr lang="en-US" dirty="0">
                <a:solidFill>
                  <a:srgbClr val="FFFF00"/>
                </a:solidFill>
              </a:rPr>
              <a:t>whenever he lowered </a:t>
            </a:r>
            <a:br>
              <a:rPr lang="en-US" dirty="0">
                <a:solidFill>
                  <a:srgbClr val="FFFF00"/>
                </a:solidFill>
              </a:rPr>
            </a:br>
            <a:r>
              <a:rPr lang="en-US" dirty="0">
                <a:solidFill>
                  <a:srgbClr val="FFFF00"/>
                </a:solidFill>
              </a:rPr>
              <a:t>his hand, Amalek </a:t>
            </a:r>
            <a:br>
              <a:rPr lang="en-US" dirty="0">
                <a:solidFill>
                  <a:srgbClr val="FFFF00"/>
                </a:solidFill>
              </a:rPr>
            </a:br>
            <a:r>
              <a:rPr lang="en-US" dirty="0">
                <a:solidFill>
                  <a:srgbClr val="FFFF00"/>
                </a:solidFill>
              </a:rPr>
              <a:t>prevailed</a:t>
            </a:r>
            <a:r>
              <a:rPr lang="en-US" dirty="0"/>
              <a:t>. </a:t>
            </a:r>
          </a:p>
        </p:txBody>
      </p:sp>
    </p:spTree>
    <p:extLst>
      <p:ext uri="{BB962C8B-B14F-4D97-AF65-F5344CB8AC3E}">
        <p14:creationId xmlns:p14="http://schemas.microsoft.com/office/powerpoint/2010/main" val="7159621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4291</TotalTime>
  <Words>3970</Words>
  <Application>Microsoft Office PowerPoint</Application>
  <PresentationFormat>Widescreen</PresentationFormat>
  <Paragraphs>235</Paragraphs>
  <Slides>28</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Arial Narrow</vt:lpstr>
      <vt:lpstr>Calibri</vt:lpstr>
      <vt:lpstr>Calibri Light</vt:lpstr>
      <vt:lpstr>Symbol</vt:lpstr>
      <vt:lpstr>Office Theme</vt:lpstr>
      <vt:lpstr>Snapshots  from a  Spiritual Journey</vt:lpstr>
      <vt:lpstr>The Art of  Spiritual Warfare!</vt:lpstr>
      <vt:lpstr>We’re talking “Spiritual Warfare”</vt:lpstr>
      <vt:lpstr>Principles of Spiritual Warfare</vt:lpstr>
      <vt:lpstr>Don’t pick a fight...It will pick You! 17:8</vt:lpstr>
      <vt:lpstr>When it does ... Have a plan!  17:9</vt:lpstr>
      <vt:lpstr>Have a plan...Then work it! 17:10-12</vt:lpstr>
      <vt:lpstr>Have a plan...Then work it! 17:10-12</vt:lpstr>
      <vt:lpstr>Have a plan...Then work it! 17:10-12</vt:lpstr>
      <vt:lpstr>Have a plan...Then work it! 17:10-12</vt:lpstr>
      <vt:lpstr>Experience Victory—Not Defeat 17:13</vt:lpstr>
      <vt:lpstr>Remember—Write It Down 17:14</vt:lpstr>
      <vt:lpstr>Remember—Write It Down 17:14</vt:lpstr>
      <vt:lpstr>Set Up an Altar—An Altar of Prayer 17:15-16</vt:lpstr>
      <vt:lpstr>Set Up an Altar—An Altar of Prayer 17:15-16</vt:lpstr>
      <vt:lpstr>Set Up an Altar—An Altar of Prayer 17:15-16</vt:lpstr>
      <vt:lpstr>Set Up an Altar—An Altar of Prayer 17:15-16</vt:lpstr>
      <vt:lpstr>Set Up an Altar—An Altar of Prayer 17:15-16</vt:lpstr>
      <vt:lpstr>Set Up an Altar—An Altar of Prayer 17:15-16</vt:lpstr>
      <vt:lpstr>Set Up an Altar—An Altar of Prayer 17:15-16</vt:lpstr>
      <vt:lpstr>Set Up an Altar—An Altar of Prayer 17:15-16</vt:lpstr>
      <vt:lpstr>Set Up an Altar—An Altar of Prayer 17:15-16</vt:lpstr>
      <vt:lpstr>Set Up an Altar—An Altar of Prayer 17:15-16</vt:lpstr>
      <vt:lpstr>Set Up an Altar—An Altar of Prayer 17:15-16</vt:lpstr>
      <vt:lpstr>Here’s the Point: </vt:lpstr>
      <vt:lpstr>Here’s the Point: </vt:lpstr>
      <vt:lpstr>Here’s the Point: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Snap Shots of a Spiritual Journey</dc:title>
  <dc:creator>Dennis Henderson</dc:creator>
  <cp:lastModifiedBy>Dennis Henderson</cp:lastModifiedBy>
  <cp:revision>366</cp:revision>
  <dcterms:created xsi:type="dcterms:W3CDTF">2016-03-01T15:18:39Z</dcterms:created>
  <dcterms:modified xsi:type="dcterms:W3CDTF">2021-05-20T00:54:53Z</dcterms:modified>
</cp:coreProperties>
</file>