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500" r:id="rId2"/>
    <p:sldId id="553" r:id="rId3"/>
    <p:sldId id="586" r:id="rId4"/>
    <p:sldId id="552" r:id="rId5"/>
    <p:sldId id="585" r:id="rId6"/>
    <p:sldId id="554" r:id="rId7"/>
    <p:sldId id="587" r:id="rId8"/>
    <p:sldId id="606" r:id="rId9"/>
    <p:sldId id="588" r:id="rId10"/>
    <p:sldId id="589" r:id="rId11"/>
    <p:sldId id="561" r:id="rId12"/>
    <p:sldId id="555" r:id="rId13"/>
    <p:sldId id="591" r:id="rId14"/>
    <p:sldId id="590" r:id="rId15"/>
    <p:sldId id="563" r:id="rId16"/>
    <p:sldId id="564" r:id="rId17"/>
    <p:sldId id="565" r:id="rId18"/>
    <p:sldId id="566" r:id="rId19"/>
    <p:sldId id="614" r:id="rId20"/>
    <p:sldId id="615" r:id="rId21"/>
    <p:sldId id="616" r:id="rId22"/>
    <p:sldId id="617" r:id="rId23"/>
    <p:sldId id="562" r:id="rId24"/>
    <p:sldId id="605" r:id="rId25"/>
    <p:sldId id="603" r:id="rId26"/>
    <p:sldId id="557" r:id="rId27"/>
    <p:sldId id="593" r:id="rId28"/>
    <p:sldId id="592" r:id="rId29"/>
    <p:sldId id="595" r:id="rId30"/>
    <p:sldId id="568" r:id="rId31"/>
    <p:sldId id="596" r:id="rId32"/>
    <p:sldId id="569" r:id="rId33"/>
    <p:sldId id="620" r:id="rId34"/>
    <p:sldId id="619" r:id="rId35"/>
    <p:sldId id="597" r:id="rId36"/>
    <p:sldId id="570" r:id="rId37"/>
    <p:sldId id="571" r:id="rId38"/>
    <p:sldId id="572" r:id="rId39"/>
    <p:sldId id="573" r:id="rId40"/>
    <p:sldId id="575" r:id="rId41"/>
    <p:sldId id="574" r:id="rId42"/>
    <p:sldId id="576" r:id="rId43"/>
    <p:sldId id="567" r:id="rId44"/>
    <p:sldId id="598" r:id="rId45"/>
    <p:sldId id="618" r:id="rId46"/>
    <p:sldId id="602" r:id="rId47"/>
    <p:sldId id="558" r:id="rId48"/>
    <p:sldId id="599" r:id="rId49"/>
    <p:sldId id="577" r:id="rId50"/>
    <p:sldId id="579" r:id="rId51"/>
    <p:sldId id="580" r:id="rId52"/>
    <p:sldId id="581" r:id="rId53"/>
    <p:sldId id="582" r:id="rId54"/>
    <p:sldId id="624" r:id="rId55"/>
    <p:sldId id="583" r:id="rId56"/>
    <p:sldId id="600" r:id="rId57"/>
    <p:sldId id="578" r:id="rId58"/>
    <p:sldId id="601" r:id="rId59"/>
    <p:sldId id="604" r:id="rId60"/>
    <p:sldId id="611" r:id="rId61"/>
    <p:sldId id="559" r:id="rId62"/>
    <p:sldId id="612" r:id="rId63"/>
    <p:sldId id="607" r:id="rId64"/>
    <p:sldId id="622" r:id="rId65"/>
    <p:sldId id="623" r:id="rId66"/>
    <p:sldId id="608" r:id="rId67"/>
    <p:sldId id="609" r:id="rId68"/>
    <p:sldId id="58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290C"/>
    <a:srgbClr val="0070C0"/>
    <a:srgbClr val="3D1509"/>
    <a:srgbClr val="150100"/>
    <a:srgbClr val="512507"/>
    <a:srgbClr val="1F0302"/>
    <a:srgbClr val="004060"/>
    <a:srgbClr val="26413A"/>
    <a:srgbClr val="381850"/>
    <a:srgbClr val="302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89985" autoAdjust="0"/>
  </p:normalViewPr>
  <p:slideViewPr>
    <p:cSldViewPr snapToGrid="0">
      <p:cViewPr varScale="1">
        <p:scale>
          <a:sx n="74" d="100"/>
          <a:sy n="74" d="100"/>
        </p:scale>
        <p:origin x="547" y="62"/>
      </p:cViewPr>
      <p:guideLst/>
    </p:cSldViewPr>
  </p:slideViewPr>
  <p:notesTextViewPr>
    <p:cViewPr>
      <p:scale>
        <a:sx n="125" d="100"/>
        <a:sy n="125" d="100"/>
      </p:scale>
      <p:origin x="0" y="-566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a:p>
          <a:p>
            <a:endParaRPr lang="en-US"/>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3745350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Empty = FREE = http://www.publicdomainpictures.net/view-image.php?image=8422</a:t>
            </a:r>
          </a:p>
          <a:p>
            <a:endParaRPr lang="en-US" dirty="0"/>
          </a:p>
          <a:p>
            <a:r>
              <a:rPr lang="en-US" dirty="0"/>
              <a:t>Job had lost</a:t>
            </a:r>
            <a:r>
              <a:rPr lang="en-US" baseline="0" dirty="0"/>
              <a:t> everything ... His wife says, </a:t>
            </a:r>
            <a:r>
              <a:rPr lang="en-US" sz="1200" b="1" i="0" u="none" strike="noStrike" kern="1200" baseline="0" dirty="0">
                <a:solidFill>
                  <a:schemeClr val="tx1"/>
                </a:solidFill>
                <a:latin typeface="+mn-lt"/>
                <a:ea typeface="+mn-ea"/>
                <a:cs typeface="+mn-cs"/>
              </a:rPr>
              <a:t>Job 2:9</a:t>
            </a:r>
            <a:r>
              <a:rPr lang="en-US" sz="1200" b="0" i="0" u="none" strike="noStrike" kern="1200" baseline="0" dirty="0">
                <a:solidFill>
                  <a:schemeClr val="tx1"/>
                </a:solidFill>
                <a:latin typeface="+mn-lt"/>
                <a:ea typeface="+mn-ea"/>
                <a:cs typeface="+mn-cs"/>
              </a:rPr>
              <a:t> Then his wife said to him, "Do you still persist in your integrity? Curse God, and die." (Job 2:9 NRS)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Life can seem so empty, meaningless, purposeless, that you just want to die!</a:t>
            </a:r>
            <a:endParaRPr lang="en-US" dirty="0"/>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27</a:t>
            </a:fld>
            <a:endParaRPr lang="en-US"/>
          </a:p>
        </p:txBody>
      </p:sp>
    </p:spTree>
    <p:extLst>
      <p:ext uri="{BB962C8B-B14F-4D97-AF65-F5344CB8AC3E}">
        <p14:creationId xmlns:p14="http://schemas.microsoft.com/office/powerpoint/2010/main" val="1369321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ground = free =https://pixabay.com/en/ground-cracked-dry-desert-nature-753070/</a:t>
            </a:r>
          </a:p>
        </p:txBody>
      </p:sp>
      <p:sp>
        <p:nvSpPr>
          <p:cNvPr id="4" name="Slide Number Placeholder 3"/>
          <p:cNvSpPr>
            <a:spLocks noGrp="1"/>
          </p:cNvSpPr>
          <p:nvPr>
            <p:ph type="sldNum" sz="quarter" idx="10"/>
          </p:nvPr>
        </p:nvSpPr>
        <p:spPr/>
        <p:txBody>
          <a:bodyPr/>
          <a:lstStyle/>
          <a:p>
            <a:fld id="{8AC087C8-D713-4801-8ED8-6123F15A24B4}" type="slidenum">
              <a:rPr lang="en-US" smtClean="0"/>
              <a:t>47</a:t>
            </a:fld>
            <a:endParaRPr lang="en-US"/>
          </a:p>
        </p:txBody>
      </p:sp>
    </p:spTree>
    <p:extLst>
      <p:ext uri="{BB962C8B-B14F-4D97-AF65-F5344CB8AC3E}">
        <p14:creationId xmlns:p14="http://schemas.microsoft.com/office/powerpoint/2010/main" val="228679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58</a:t>
            </a:fld>
            <a:endParaRPr lang="en-US"/>
          </a:p>
        </p:txBody>
      </p:sp>
    </p:spTree>
    <p:extLst>
      <p:ext uri="{BB962C8B-B14F-4D97-AF65-F5344CB8AC3E}">
        <p14:creationId xmlns:p14="http://schemas.microsoft.com/office/powerpoint/2010/main" val="386309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59</a:t>
            </a:fld>
            <a:endParaRPr lang="en-US"/>
          </a:p>
        </p:txBody>
      </p:sp>
    </p:spTree>
    <p:extLst>
      <p:ext uri="{BB962C8B-B14F-4D97-AF65-F5344CB8AC3E}">
        <p14:creationId xmlns:p14="http://schemas.microsoft.com/office/powerpoint/2010/main" val="39054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60</a:t>
            </a:fld>
            <a:endParaRPr lang="en-US"/>
          </a:p>
        </p:txBody>
      </p:sp>
    </p:spTree>
    <p:extLst>
      <p:ext uri="{BB962C8B-B14F-4D97-AF65-F5344CB8AC3E}">
        <p14:creationId xmlns:p14="http://schemas.microsoft.com/office/powerpoint/2010/main" val="416246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a:t>Massah</a:t>
            </a:r>
            <a:r>
              <a:rPr lang="en-US" dirty="0"/>
              <a:t> = Test</a:t>
            </a:r>
          </a:p>
          <a:p>
            <a:pPr algn="ctr"/>
            <a:r>
              <a:rPr lang="en-US" dirty="0" err="1"/>
              <a:t>Meribah</a:t>
            </a:r>
            <a:r>
              <a:rPr lang="en-US" dirty="0"/>
              <a:t> = Quarreling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61</a:t>
            </a:fld>
            <a:endParaRPr lang="en-US"/>
          </a:p>
        </p:txBody>
      </p:sp>
    </p:spTree>
    <p:extLst>
      <p:ext uri="{BB962C8B-B14F-4D97-AF65-F5344CB8AC3E}">
        <p14:creationId xmlns:p14="http://schemas.microsoft.com/office/powerpoint/2010/main" val="215387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a:t>Massah</a:t>
            </a:r>
            <a:r>
              <a:rPr lang="en-US" dirty="0"/>
              <a:t> = Test</a:t>
            </a:r>
          </a:p>
          <a:p>
            <a:pPr algn="ctr"/>
            <a:r>
              <a:rPr lang="en-US" dirty="0" err="1"/>
              <a:t>Meribah</a:t>
            </a:r>
            <a:r>
              <a:rPr lang="en-US" dirty="0"/>
              <a:t> = Quarreling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62</a:t>
            </a:fld>
            <a:endParaRPr lang="en-US"/>
          </a:p>
        </p:txBody>
      </p:sp>
    </p:spTree>
    <p:extLst>
      <p:ext uri="{BB962C8B-B14F-4D97-AF65-F5344CB8AC3E}">
        <p14:creationId xmlns:p14="http://schemas.microsoft.com/office/powerpoint/2010/main" val="2999048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63</a:t>
            </a:fld>
            <a:endParaRPr lang="en-US"/>
          </a:p>
        </p:txBody>
      </p:sp>
    </p:spTree>
    <p:extLst>
      <p:ext uri="{BB962C8B-B14F-4D97-AF65-F5344CB8AC3E}">
        <p14:creationId xmlns:p14="http://schemas.microsoft.com/office/powerpoint/2010/main" val="1328057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64</a:t>
            </a:fld>
            <a:endParaRPr lang="en-US"/>
          </a:p>
        </p:txBody>
      </p:sp>
    </p:spTree>
    <p:extLst>
      <p:ext uri="{BB962C8B-B14F-4D97-AF65-F5344CB8AC3E}">
        <p14:creationId xmlns:p14="http://schemas.microsoft.com/office/powerpoint/2010/main" val="2510627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65</a:t>
            </a:fld>
            <a:endParaRPr lang="en-US"/>
          </a:p>
        </p:txBody>
      </p:sp>
    </p:spTree>
    <p:extLst>
      <p:ext uri="{BB962C8B-B14F-4D97-AF65-F5344CB8AC3E}">
        <p14:creationId xmlns:p14="http://schemas.microsoft.com/office/powerpoint/2010/main" val="142654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school room with</a:t>
            </a:r>
            <a:r>
              <a:rPr lang="en-US" baseline="0" dirty="0"/>
              <a:t> a lot of teaching going on.  This was true  for the Hebrews.  </a:t>
            </a:r>
          </a:p>
          <a:p>
            <a:endParaRPr lang="en-US" baseline="0" dirty="0"/>
          </a:p>
          <a:p>
            <a:r>
              <a:rPr lang="en-US" baseline="0" dirty="0"/>
              <a:t>Ten lessons to Pharaoh.  Parting of the Red Sea lesson for Israel.  </a:t>
            </a:r>
          </a:p>
          <a:p>
            <a:endParaRPr lang="en-US" baseline="0" dirty="0"/>
          </a:p>
          <a:p>
            <a:r>
              <a:rPr lang="en-US" baseline="0" dirty="0"/>
              <a:t>Now it is time to test the class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a:t>
            </a:fld>
            <a:endParaRPr lang="en-US"/>
          </a:p>
        </p:txBody>
      </p:sp>
    </p:spTree>
    <p:extLst>
      <p:ext uri="{BB962C8B-B14F-4D97-AF65-F5344CB8AC3E}">
        <p14:creationId xmlns:p14="http://schemas.microsoft.com/office/powerpoint/2010/main" val="144104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fact that they each</a:t>
            </a:r>
            <a:r>
              <a:rPr lang="en-US" baseline="0" dirty="0"/>
              <a:t> deals with “the bare necessities of life, food and water,” the stories are unified by two important concepts: </a:t>
            </a:r>
          </a:p>
          <a:p>
            <a:endParaRPr lang="en-US" baseline="0" dirty="0"/>
          </a:p>
          <a:p>
            <a:r>
              <a:rPr lang="en-US" baseline="0" dirty="0"/>
              <a:t>Testing – Tests are given after the lesson to see what you have learned.  God has given many lessons in the plagues, Passover, exodus.  So the test is to see what they have learned.  </a:t>
            </a:r>
          </a:p>
          <a:p>
            <a:endParaRPr lang="en-US" baseline="0" dirty="0"/>
          </a:p>
          <a:p>
            <a:r>
              <a:rPr lang="en-US" baseline="0" dirty="0"/>
              <a:t>Dissatisfaction – not everyone likes a test—especially those who are not prepared.  They “complain.”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a:t>
            </a:fld>
            <a:endParaRPr lang="en-US"/>
          </a:p>
        </p:txBody>
      </p:sp>
    </p:spTree>
    <p:extLst>
      <p:ext uri="{BB962C8B-B14F-4D97-AF65-F5344CB8AC3E}">
        <p14:creationId xmlns:p14="http://schemas.microsoft.com/office/powerpoint/2010/main" val="123710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“Bitterness” is used to describe</a:t>
            </a:r>
            <a:r>
              <a:rPr lang="en-US" baseline="0" dirty="0"/>
              <a:t> “life” it means life is “</a:t>
            </a:r>
            <a:r>
              <a:rPr lang="en-US" sz="1200" b="0" i="0" kern="1200" dirty="0">
                <a:solidFill>
                  <a:schemeClr val="tx1"/>
                </a:solidFill>
                <a:effectLst/>
                <a:latin typeface="+mn-lt"/>
                <a:ea typeface="+mn-ea"/>
                <a:cs typeface="+mn-cs"/>
              </a:rPr>
              <a:t>hard to bear; grievous; distressful.”</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12</a:t>
            </a:fld>
            <a:endParaRPr lang="en-US"/>
          </a:p>
        </p:txBody>
      </p:sp>
    </p:spTree>
    <p:extLst>
      <p:ext uri="{BB962C8B-B14F-4D97-AF65-F5344CB8AC3E}">
        <p14:creationId xmlns:p14="http://schemas.microsoft.com/office/powerpoint/2010/main" val="406896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“Bitterness” is used to describe</a:t>
            </a:r>
            <a:r>
              <a:rPr lang="en-US" baseline="0" dirty="0"/>
              <a:t> “life” it means life is “</a:t>
            </a:r>
            <a:r>
              <a:rPr lang="en-US" sz="1200" b="0" i="0" kern="1200" dirty="0">
                <a:solidFill>
                  <a:schemeClr val="tx1"/>
                </a:solidFill>
                <a:effectLst/>
                <a:latin typeface="+mn-lt"/>
                <a:ea typeface="+mn-ea"/>
                <a:cs typeface="+mn-cs"/>
              </a:rPr>
              <a:t>hard to bear; grievous; distressful.”</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13</a:t>
            </a:fld>
            <a:endParaRPr lang="en-US"/>
          </a:p>
        </p:txBody>
      </p:sp>
    </p:spTree>
    <p:extLst>
      <p:ext uri="{BB962C8B-B14F-4D97-AF65-F5344CB8AC3E}">
        <p14:creationId xmlns:p14="http://schemas.microsoft.com/office/powerpoint/2010/main" val="355273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“bitter” to Naomi calling herself bitter in the book of Ruth.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14</a:t>
            </a:fld>
            <a:endParaRPr lang="en-US"/>
          </a:p>
        </p:txBody>
      </p:sp>
    </p:spTree>
    <p:extLst>
      <p:ext uri="{BB962C8B-B14F-4D97-AF65-F5344CB8AC3E}">
        <p14:creationId xmlns:p14="http://schemas.microsoft.com/office/powerpoint/2010/main" val="3567760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16</a:t>
            </a:fld>
            <a:endParaRPr lang="en-US"/>
          </a:p>
        </p:txBody>
      </p:sp>
    </p:spTree>
    <p:extLst>
      <p:ext uri="{BB962C8B-B14F-4D97-AF65-F5344CB8AC3E}">
        <p14:creationId xmlns:p14="http://schemas.microsoft.com/office/powerpoint/2010/main" val="70419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diseases = what resulted from the plagues ....</a:t>
            </a:r>
          </a:p>
        </p:txBody>
      </p:sp>
      <p:sp>
        <p:nvSpPr>
          <p:cNvPr id="4" name="Slide Number Placeholder 3"/>
          <p:cNvSpPr>
            <a:spLocks noGrp="1"/>
          </p:cNvSpPr>
          <p:nvPr>
            <p:ph type="sldNum" sz="quarter" idx="10"/>
          </p:nvPr>
        </p:nvSpPr>
        <p:spPr/>
        <p:txBody>
          <a:bodyPr/>
          <a:lstStyle/>
          <a:p>
            <a:fld id="{8AC087C8-D713-4801-8ED8-6123F15A24B4}" type="slidenum">
              <a:rPr lang="en-US" smtClean="0"/>
              <a:t>21</a:t>
            </a:fld>
            <a:endParaRPr lang="en-US"/>
          </a:p>
        </p:txBody>
      </p:sp>
    </p:spTree>
    <p:extLst>
      <p:ext uri="{BB962C8B-B14F-4D97-AF65-F5344CB8AC3E}">
        <p14:creationId xmlns:p14="http://schemas.microsoft.com/office/powerpoint/2010/main" val="246872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Shocker here: It does</a:t>
            </a:r>
            <a:r>
              <a:rPr lang="en-US" baseline="0" dirty="0"/>
              <a:t> not say heals the water, but rather, heals YOU!</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22</a:t>
            </a:fld>
            <a:endParaRPr lang="en-US"/>
          </a:p>
        </p:txBody>
      </p:sp>
    </p:spTree>
    <p:extLst>
      <p:ext uri="{BB962C8B-B14F-4D97-AF65-F5344CB8AC3E}">
        <p14:creationId xmlns:p14="http://schemas.microsoft.com/office/powerpoint/2010/main" val="28177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dirty="0">
                <a:effectLst>
                  <a:glow rad="190500">
                    <a:srgbClr val="0B0100"/>
                  </a:glow>
                </a:effectLst>
              </a:rPr>
              <a:t>from</a:t>
            </a:r>
            <a:r>
              <a:rPr lang="en-US" b="1" dirty="0">
                <a:solidFill>
                  <a:schemeClr val="bg1"/>
                </a:solidFill>
                <a:effectLst>
                  <a:glow rad="190500">
                    <a:srgbClr val="0B0100"/>
                  </a:glow>
                </a:effectLst>
              </a:rPr>
              <a:t>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219144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latin typeface="+mn-lt"/>
              </a:rPr>
              <a:t>Unified by two concepts: </a:t>
            </a:r>
          </a:p>
        </p:txBody>
      </p:sp>
      <p:sp>
        <p:nvSpPr>
          <p:cNvPr id="3" name="Content Placeholder 2"/>
          <p:cNvSpPr>
            <a:spLocks noGrp="1"/>
          </p:cNvSpPr>
          <p:nvPr>
            <p:ph sz="half" idx="1"/>
          </p:nvPr>
        </p:nvSpPr>
        <p:spPr>
          <a:xfrm>
            <a:off x="438912" y="1219200"/>
            <a:ext cx="5580888" cy="4957763"/>
          </a:xfrm>
        </p:spPr>
        <p:txBody>
          <a:bodyPr/>
          <a:lstStyle/>
          <a:p>
            <a:pPr marL="682625" indent="-682625" algn="ctr"/>
            <a:r>
              <a:rPr lang="en-US" b="0" dirty="0">
                <a:latin typeface="Arial Black" panose="020B0A04020102020204" pitchFamily="34" charset="0"/>
              </a:rPr>
              <a:t>“TEST”</a:t>
            </a:r>
          </a:p>
          <a:p>
            <a:pPr marL="682625" indent="-682625"/>
            <a:r>
              <a:rPr lang="en-US" dirty="0"/>
              <a:t>“... there [the LORD] put them to the </a:t>
            </a:r>
            <a:r>
              <a:rPr lang="en-US" dirty="0">
                <a:solidFill>
                  <a:srgbClr val="FFFF00"/>
                </a:solidFill>
              </a:rPr>
              <a:t>test</a:t>
            </a:r>
            <a:r>
              <a:rPr lang="en-US" dirty="0"/>
              <a:t>.” </a:t>
            </a:r>
            <a:br>
              <a:rPr lang="en-US" dirty="0"/>
            </a:br>
            <a:r>
              <a:rPr lang="en-US" dirty="0"/>
              <a:t>(15:25)</a:t>
            </a:r>
          </a:p>
          <a:p>
            <a:pPr marL="682625" indent="-682625"/>
            <a:r>
              <a:rPr lang="en-US" dirty="0"/>
              <a:t>“In that way I will </a:t>
            </a:r>
            <a:r>
              <a:rPr lang="en-US" dirty="0">
                <a:solidFill>
                  <a:srgbClr val="FFFF00"/>
                </a:solidFill>
              </a:rPr>
              <a:t>test</a:t>
            </a:r>
            <a:r>
              <a:rPr lang="en-US" dirty="0"/>
              <a:t> them ...” (16:4)</a:t>
            </a:r>
          </a:p>
          <a:p>
            <a:pPr marL="682625" indent="-682625"/>
            <a:r>
              <a:rPr lang="en-US" dirty="0"/>
              <a:t>“the Israelites ... </a:t>
            </a:r>
            <a:r>
              <a:rPr lang="en-US" dirty="0">
                <a:solidFill>
                  <a:srgbClr val="FFFF00"/>
                </a:solidFill>
              </a:rPr>
              <a:t>tested</a:t>
            </a:r>
            <a:r>
              <a:rPr lang="en-US" dirty="0"/>
              <a:t> the LORD (17:7)</a:t>
            </a:r>
          </a:p>
        </p:txBody>
      </p:sp>
      <p:sp>
        <p:nvSpPr>
          <p:cNvPr id="4" name="Content Placeholder 3"/>
          <p:cNvSpPr>
            <a:spLocks noGrp="1"/>
          </p:cNvSpPr>
          <p:nvPr>
            <p:ph sz="half" idx="2"/>
          </p:nvPr>
        </p:nvSpPr>
        <p:spPr>
          <a:xfrm>
            <a:off x="6071616" y="1219200"/>
            <a:ext cx="5669280" cy="4957763"/>
          </a:xfrm>
        </p:spPr>
        <p:txBody>
          <a:bodyPr/>
          <a:lstStyle/>
          <a:p>
            <a:pPr algn="ctr"/>
            <a:r>
              <a:rPr lang="en-US" b="0" dirty="0">
                <a:latin typeface="Arial Black" panose="020B0A04020102020204" pitchFamily="34" charset="0"/>
              </a:rPr>
              <a:t>“DISSATIFACTION”</a:t>
            </a:r>
          </a:p>
          <a:p>
            <a:pPr marL="573088" indent="-573088"/>
            <a:r>
              <a:rPr lang="en-US" dirty="0"/>
              <a:t>“And the people </a:t>
            </a:r>
            <a:r>
              <a:rPr lang="en-US" dirty="0">
                <a:solidFill>
                  <a:srgbClr val="FFFF00"/>
                </a:solidFill>
              </a:rPr>
              <a:t>complained</a:t>
            </a:r>
            <a:r>
              <a:rPr lang="en-US" dirty="0"/>
              <a:t> against Moses” (15:24)</a:t>
            </a:r>
          </a:p>
          <a:p>
            <a:pPr marL="573088" indent="-573088"/>
            <a:r>
              <a:rPr lang="en-US" dirty="0"/>
              <a:t>“The whole congregation of </a:t>
            </a:r>
            <a:r>
              <a:rPr lang="en-US" dirty="0">
                <a:solidFill>
                  <a:srgbClr val="FFFF00"/>
                </a:solidFill>
              </a:rPr>
              <a:t>complained”</a:t>
            </a:r>
            <a:r>
              <a:rPr lang="en-US" dirty="0"/>
              <a:t> (16:2)</a:t>
            </a:r>
          </a:p>
          <a:p>
            <a:pPr marL="573088" indent="-573088"/>
            <a:r>
              <a:rPr lang="en-US" dirty="0"/>
              <a:t>The people </a:t>
            </a:r>
            <a:r>
              <a:rPr lang="en-US" dirty="0">
                <a:solidFill>
                  <a:srgbClr val="FFFF00"/>
                </a:solidFill>
              </a:rPr>
              <a:t>quarreled</a:t>
            </a:r>
            <a:r>
              <a:rPr lang="en-US" dirty="0"/>
              <a:t> with Moses (17:2)</a:t>
            </a:r>
          </a:p>
        </p:txBody>
      </p:sp>
    </p:spTree>
    <p:extLst>
      <p:ext uri="{BB962C8B-B14F-4D97-AF65-F5344CB8AC3E}">
        <p14:creationId xmlns:p14="http://schemas.microsoft.com/office/powerpoint/2010/main" val="1349929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Three lessons</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345046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 1) Life can be </a:t>
            </a:r>
            <a:r>
              <a:rPr lang="en-US" dirty="0">
                <a:solidFill>
                  <a:srgbClr val="FFFF00"/>
                </a:solidFill>
              </a:rPr>
              <a:t>BITTER</a:t>
            </a:r>
            <a:r>
              <a:rPr lang="en-US" dirty="0"/>
              <a:t> </a:t>
            </a:r>
            <a:r>
              <a:rPr lang="en-US" sz="4000" dirty="0"/>
              <a:t>15:22-27</a:t>
            </a: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87882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061" y="-1"/>
            <a:ext cx="12274122" cy="68580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2" name="Content Placeholder 1"/>
          <p:cNvSpPr>
            <a:spLocks noGrp="1"/>
          </p:cNvSpPr>
          <p:nvPr>
            <p:ph idx="1"/>
          </p:nvPr>
        </p:nvSpPr>
        <p:spPr>
          <a:xfrm>
            <a:off x="0" y="6026171"/>
            <a:ext cx="12192000" cy="733735"/>
          </a:xfrm>
        </p:spPr>
        <p:txBody>
          <a:bodyPr/>
          <a:lstStyle/>
          <a:p>
            <a:pPr algn="ctr"/>
            <a:r>
              <a:rPr lang="en-US" dirty="0"/>
              <a:t>That is, life can be “hard to bear, grievous, distressful.” </a:t>
            </a:r>
          </a:p>
        </p:txBody>
      </p:sp>
    </p:spTree>
    <p:extLst>
      <p:ext uri="{BB962C8B-B14F-4D97-AF65-F5344CB8AC3E}">
        <p14:creationId xmlns:p14="http://schemas.microsoft.com/office/powerpoint/2010/main" val="286023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49705" y="1560576"/>
            <a:ext cx="5682871" cy="4586407"/>
          </a:xfrm>
        </p:spPr>
        <p:txBody>
          <a:bodyPr/>
          <a:lstStyle/>
          <a:p>
            <a:r>
              <a:rPr lang="en-US" baseline="30000" dirty="0"/>
              <a:t>15:23</a:t>
            </a:r>
            <a:r>
              <a:rPr lang="en-US" dirty="0"/>
              <a:t> When they came to Marah, they could not drink the water of Marah because it was </a:t>
            </a:r>
            <a:r>
              <a:rPr lang="en-US" dirty="0">
                <a:solidFill>
                  <a:srgbClr val="FFFF00"/>
                </a:solidFill>
                <a:effectLst>
                  <a:glow rad="127000">
                    <a:srgbClr val="512507"/>
                  </a:glow>
                  <a:outerShdw blurRad="38100" dist="38100" dir="2700000" algn="tl">
                    <a:srgbClr val="000000">
                      <a:alpha val="43137"/>
                    </a:srgbClr>
                  </a:outerShdw>
                </a:effectLst>
              </a:rPr>
              <a:t>bitter</a:t>
            </a:r>
            <a:r>
              <a:rPr lang="en-US" dirty="0"/>
              <a:t>. That is why it was called Marah.  </a:t>
            </a:r>
            <a:r>
              <a:rPr lang="en-US" baseline="30000" dirty="0"/>
              <a:t>24</a:t>
            </a:r>
            <a:r>
              <a:rPr lang="en-US" dirty="0"/>
              <a:t> And the people complained</a:t>
            </a:r>
            <a:r>
              <a:rPr lang="en-US" dirty="0">
                <a:solidFill>
                  <a:srgbClr val="FFFF00"/>
                </a:solidFill>
              </a:rPr>
              <a:t> </a:t>
            </a:r>
            <a:r>
              <a:rPr lang="en-US" dirty="0"/>
              <a:t>against Moses, saying, "What shall we drink?"</a:t>
            </a:r>
          </a:p>
        </p:txBody>
      </p:sp>
    </p:spTree>
    <p:extLst>
      <p:ext uri="{BB962C8B-B14F-4D97-AF65-F5344CB8AC3E}">
        <p14:creationId xmlns:p14="http://schemas.microsoft.com/office/powerpoint/2010/main" val="1983800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49705" y="1560576"/>
            <a:ext cx="5731639" cy="4586407"/>
          </a:xfrm>
        </p:spPr>
        <p:txBody>
          <a:bodyPr/>
          <a:lstStyle/>
          <a:p>
            <a:r>
              <a:rPr lang="en-US" baseline="30000" dirty="0"/>
              <a:t>25</a:t>
            </a:r>
            <a:r>
              <a:rPr lang="en-US" dirty="0"/>
              <a:t> He </a:t>
            </a:r>
            <a:r>
              <a:rPr lang="en-US" dirty="0">
                <a:solidFill>
                  <a:srgbClr val="FFFF00"/>
                </a:solidFill>
                <a:effectLst>
                  <a:glow rad="127000">
                    <a:srgbClr val="512507"/>
                  </a:glow>
                  <a:outerShdw blurRad="38100" dist="38100" dir="2700000" algn="tl">
                    <a:srgbClr val="000000">
                      <a:alpha val="43137"/>
                    </a:srgbClr>
                  </a:outerShdw>
                </a:effectLst>
              </a:rPr>
              <a:t>cried out to the LORD</a:t>
            </a:r>
            <a:r>
              <a:rPr lang="en-US" dirty="0"/>
              <a:t>; and the LORD showed him a piece of wood; he threw it into the water, and the water became sweet. There the LORD made for them a statute and an ordinance and there he put them to the test. </a:t>
            </a:r>
          </a:p>
        </p:txBody>
      </p:sp>
    </p:spTree>
    <p:extLst>
      <p:ext uri="{BB962C8B-B14F-4D97-AF65-F5344CB8AC3E}">
        <p14:creationId xmlns:p14="http://schemas.microsoft.com/office/powerpoint/2010/main" val="11151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49705" y="1560576"/>
            <a:ext cx="5731639" cy="4586407"/>
          </a:xfrm>
        </p:spPr>
        <p:txBody>
          <a:bodyPr/>
          <a:lstStyle/>
          <a:p>
            <a:r>
              <a:rPr lang="en-US" baseline="30000" dirty="0"/>
              <a:t>25</a:t>
            </a:r>
            <a:r>
              <a:rPr lang="en-US" dirty="0"/>
              <a:t> He </a:t>
            </a:r>
            <a:r>
              <a:rPr lang="en-US" dirty="0">
                <a:effectLst>
                  <a:glow rad="127000">
                    <a:srgbClr val="512507"/>
                  </a:glow>
                  <a:outerShdw blurRad="38100" dist="38100" dir="2700000" algn="tl">
                    <a:srgbClr val="000000">
                      <a:alpha val="43137"/>
                    </a:srgbClr>
                  </a:outerShdw>
                </a:effectLst>
              </a:rPr>
              <a:t>cried out to the LORD</a:t>
            </a:r>
            <a:r>
              <a:rPr lang="en-US" dirty="0"/>
              <a:t>; and </a:t>
            </a:r>
            <a:r>
              <a:rPr lang="en-US" dirty="0">
                <a:solidFill>
                  <a:srgbClr val="FFFF00"/>
                </a:solidFill>
                <a:effectLst>
                  <a:glow rad="127000">
                    <a:srgbClr val="512507"/>
                  </a:glow>
                  <a:outerShdw blurRad="38100" dist="38100" dir="2700000" algn="tl">
                    <a:srgbClr val="000000">
                      <a:alpha val="43137"/>
                    </a:srgbClr>
                  </a:outerShdw>
                </a:effectLst>
              </a:rPr>
              <a:t>the LORD showed him </a:t>
            </a:r>
            <a:r>
              <a:rPr lang="en-US" dirty="0"/>
              <a:t>a piece of wood; he threw it into the water, and the water became sweet. There the LORD made for them a statute and an ordinance and there he put them to the test. </a:t>
            </a:r>
          </a:p>
        </p:txBody>
      </p:sp>
    </p:spTree>
    <p:extLst>
      <p:ext uri="{BB962C8B-B14F-4D97-AF65-F5344CB8AC3E}">
        <p14:creationId xmlns:p14="http://schemas.microsoft.com/office/powerpoint/2010/main" val="421841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49705" y="1560576"/>
            <a:ext cx="5731639" cy="4586407"/>
          </a:xfrm>
        </p:spPr>
        <p:txBody>
          <a:bodyPr/>
          <a:lstStyle/>
          <a:p>
            <a:r>
              <a:rPr lang="en-US" baseline="30000" dirty="0"/>
              <a:t>25</a:t>
            </a:r>
            <a:r>
              <a:rPr lang="en-US" dirty="0"/>
              <a:t> He </a:t>
            </a:r>
            <a:r>
              <a:rPr lang="en-US" dirty="0">
                <a:effectLst>
                  <a:glow rad="127000">
                    <a:srgbClr val="512507"/>
                  </a:glow>
                  <a:outerShdw blurRad="38100" dist="38100" dir="2700000" algn="tl">
                    <a:srgbClr val="000000">
                      <a:alpha val="43137"/>
                    </a:srgbClr>
                  </a:outerShdw>
                </a:effectLst>
              </a:rPr>
              <a:t>cried out to the LORD</a:t>
            </a:r>
            <a:r>
              <a:rPr lang="en-US" dirty="0"/>
              <a:t>; and </a:t>
            </a:r>
            <a:r>
              <a:rPr lang="en-US" dirty="0">
                <a:effectLst>
                  <a:glow rad="127000">
                    <a:srgbClr val="512507"/>
                  </a:glow>
                  <a:outerShdw blurRad="38100" dist="38100" dir="2700000" algn="tl">
                    <a:srgbClr val="000000">
                      <a:alpha val="43137"/>
                    </a:srgbClr>
                  </a:outerShdw>
                </a:effectLst>
              </a:rPr>
              <a:t>the LORD showed him </a:t>
            </a:r>
            <a:r>
              <a:rPr lang="en-US" dirty="0"/>
              <a:t>a piece of wood; he threw it into the water, and </a:t>
            </a:r>
            <a:r>
              <a:rPr lang="en-US" dirty="0">
                <a:solidFill>
                  <a:srgbClr val="FFFF00"/>
                </a:solidFill>
                <a:effectLst>
                  <a:glow rad="127000">
                    <a:srgbClr val="512507"/>
                  </a:glow>
                  <a:outerShdw blurRad="38100" dist="38100" dir="2700000" algn="tl">
                    <a:srgbClr val="000000">
                      <a:alpha val="43137"/>
                    </a:srgbClr>
                  </a:outerShdw>
                </a:effectLst>
              </a:rPr>
              <a:t>the water became sweet</a:t>
            </a:r>
            <a:r>
              <a:rPr lang="en-US" dirty="0"/>
              <a:t>. There the LORD made for them a statute and an ordinance and there he put them to the test. </a:t>
            </a:r>
          </a:p>
        </p:txBody>
      </p:sp>
    </p:spTree>
    <p:extLst>
      <p:ext uri="{BB962C8B-B14F-4D97-AF65-F5344CB8AC3E}">
        <p14:creationId xmlns:p14="http://schemas.microsoft.com/office/powerpoint/2010/main" val="431582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49705" y="1560576"/>
            <a:ext cx="5731639" cy="4586407"/>
          </a:xfrm>
        </p:spPr>
        <p:txBody>
          <a:bodyPr/>
          <a:lstStyle/>
          <a:p>
            <a:r>
              <a:rPr lang="en-US" baseline="30000" dirty="0"/>
              <a:t>25</a:t>
            </a:r>
            <a:r>
              <a:rPr lang="en-US" dirty="0"/>
              <a:t> He </a:t>
            </a:r>
            <a:r>
              <a:rPr lang="en-US" dirty="0">
                <a:effectLst>
                  <a:glow rad="127000">
                    <a:srgbClr val="512507"/>
                  </a:glow>
                  <a:outerShdw blurRad="38100" dist="38100" dir="2700000" algn="tl">
                    <a:srgbClr val="000000">
                      <a:alpha val="43137"/>
                    </a:srgbClr>
                  </a:outerShdw>
                </a:effectLst>
              </a:rPr>
              <a:t>cried out to the LORD</a:t>
            </a:r>
            <a:r>
              <a:rPr lang="en-US" dirty="0"/>
              <a:t>; and </a:t>
            </a:r>
            <a:r>
              <a:rPr lang="en-US" dirty="0">
                <a:effectLst>
                  <a:glow rad="127000">
                    <a:srgbClr val="512507"/>
                  </a:glow>
                  <a:outerShdw blurRad="38100" dist="38100" dir="2700000" algn="tl">
                    <a:srgbClr val="000000">
                      <a:alpha val="43137"/>
                    </a:srgbClr>
                  </a:outerShdw>
                </a:effectLst>
              </a:rPr>
              <a:t>the LORD showed him </a:t>
            </a:r>
            <a:r>
              <a:rPr lang="en-US" dirty="0"/>
              <a:t>a piece of wood; he threw it into the water, and </a:t>
            </a:r>
            <a:r>
              <a:rPr lang="en-US" dirty="0">
                <a:effectLst>
                  <a:glow rad="127000">
                    <a:srgbClr val="512507">
                      <a:alpha val="0"/>
                    </a:srgbClr>
                  </a:glow>
                  <a:outerShdw blurRad="38100" dist="38100" dir="2700000" algn="tl">
                    <a:srgbClr val="000000">
                      <a:alpha val="43137"/>
                    </a:srgbClr>
                  </a:outerShdw>
                </a:effectLst>
              </a:rPr>
              <a:t>the water became sweet</a:t>
            </a:r>
            <a:r>
              <a:rPr lang="en-US" dirty="0"/>
              <a:t>. </a:t>
            </a:r>
            <a:r>
              <a:rPr lang="en-US" u="sng" dirty="0">
                <a:solidFill>
                  <a:srgbClr val="FFFF00"/>
                </a:solidFill>
                <a:effectLst>
                  <a:glow rad="127000">
                    <a:srgbClr val="54290C"/>
                  </a:glow>
                  <a:outerShdw blurRad="38100" dist="38100" dir="2700000" algn="tl">
                    <a:srgbClr val="000000">
                      <a:alpha val="43137"/>
                    </a:srgbClr>
                  </a:outerShdw>
                </a:effectLst>
              </a:rPr>
              <a:t>There</a:t>
            </a:r>
            <a:r>
              <a:rPr lang="en-US" dirty="0">
                <a:solidFill>
                  <a:srgbClr val="FFFF00"/>
                </a:solidFill>
                <a:effectLst>
                  <a:glow rad="127000">
                    <a:srgbClr val="54290C"/>
                  </a:glow>
                  <a:outerShdw blurRad="38100" dist="38100" dir="2700000" algn="tl">
                    <a:srgbClr val="000000">
                      <a:alpha val="43137"/>
                    </a:srgbClr>
                  </a:outerShdw>
                </a:effectLst>
              </a:rPr>
              <a:t> the LORD made for them a statute and an ordinance </a:t>
            </a:r>
            <a:r>
              <a:rPr lang="en-US" dirty="0"/>
              <a:t>and there </a:t>
            </a:r>
            <a:r>
              <a:rPr lang="en-US" dirty="0">
                <a:effectLst>
                  <a:glow rad="127000">
                    <a:schemeClr val="accent1">
                      <a:alpha val="0"/>
                    </a:schemeClr>
                  </a:glow>
                  <a:outerShdw blurRad="38100" dist="38100" dir="2700000" algn="tl">
                    <a:srgbClr val="000000">
                      <a:alpha val="43137"/>
                    </a:srgbClr>
                  </a:outerShdw>
                </a:effectLst>
              </a:rPr>
              <a:t>he put them to the test. </a:t>
            </a:r>
          </a:p>
        </p:txBody>
      </p:sp>
    </p:spTree>
    <p:extLst>
      <p:ext uri="{BB962C8B-B14F-4D97-AF65-F5344CB8AC3E}">
        <p14:creationId xmlns:p14="http://schemas.microsoft.com/office/powerpoint/2010/main" val="3825956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49705" y="1560576"/>
            <a:ext cx="5731639" cy="4586407"/>
          </a:xfrm>
        </p:spPr>
        <p:txBody>
          <a:bodyPr/>
          <a:lstStyle/>
          <a:p>
            <a:r>
              <a:rPr lang="en-US" baseline="30000" dirty="0"/>
              <a:t>25</a:t>
            </a:r>
            <a:r>
              <a:rPr lang="en-US" dirty="0"/>
              <a:t> He </a:t>
            </a:r>
            <a:r>
              <a:rPr lang="en-US" dirty="0">
                <a:effectLst>
                  <a:glow rad="127000">
                    <a:srgbClr val="512507"/>
                  </a:glow>
                  <a:outerShdw blurRad="38100" dist="38100" dir="2700000" algn="tl">
                    <a:srgbClr val="000000">
                      <a:alpha val="43137"/>
                    </a:srgbClr>
                  </a:outerShdw>
                </a:effectLst>
              </a:rPr>
              <a:t>cried out to the LORD</a:t>
            </a:r>
            <a:r>
              <a:rPr lang="en-US" dirty="0"/>
              <a:t>; and </a:t>
            </a:r>
            <a:r>
              <a:rPr lang="en-US" dirty="0">
                <a:effectLst>
                  <a:glow rad="127000">
                    <a:srgbClr val="512507"/>
                  </a:glow>
                  <a:outerShdw blurRad="38100" dist="38100" dir="2700000" algn="tl">
                    <a:srgbClr val="000000">
                      <a:alpha val="43137"/>
                    </a:srgbClr>
                  </a:outerShdw>
                </a:effectLst>
              </a:rPr>
              <a:t>the LORD showed him </a:t>
            </a:r>
            <a:r>
              <a:rPr lang="en-US" dirty="0"/>
              <a:t>a piece of wood; he threw it into the water, and </a:t>
            </a:r>
            <a:r>
              <a:rPr lang="en-US" dirty="0">
                <a:effectLst>
                  <a:glow rad="127000">
                    <a:srgbClr val="512507">
                      <a:alpha val="0"/>
                    </a:srgbClr>
                  </a:glow>
                  <a:outerShdw blurRad="38100" dist="38100" dir="2700000" algn="tl">
                    <a:srgbClr val="000000">
                      <a:alpha val="43137"/>
                    </a:srgbClr>
                  </a:outerShdw>
                </a:effectLst>
              </a:rPr>
              <a:t>the water became sweet</a:t>
            </a:r>
            <a:r>
              <a:rPr lang="en-US" dirty="0"/>
              <a:t>. </a:t>
            </a:r>
            <a:r>
              <a:rPr lang="en-US" u="sng" dirty="0">
                <a:solidFill>
                  <a:srgbClr val="FFFF00"/>
                </a:solidFill>
                <a:effectLst>
                  <a:glow rad="127000">
                    <a:srgbClr val="54290C"/>
                  </a:glow>
                  <a:outerShdw blurRad="38100" dist="38100" dir="2700000" algn="tl">
                    <a:srgbClr val="000000">
                      <a:alpha val="43137"/>
                    </a:srgbClr>
                  </a:outerShdw>
                </a:effectLst>
              </a:rPr>
              <a:t>There</a:t>
            </a:r>
            <a:r>
              <a:rPr lang="en-US" dirty="0">
                <a:solidFill>
                  <a:srgbClr val="FFFF00"/>
                </a:solidFill>
                <a:effectLst>
                  <a:glow rad="127000">
                    <a:srgbClr val="54290C"/>
                  </a:glow>
                  <a:outerShdw blurRad="38100" dist="38100" dir="2700000" algn="tl">
                    <a:srgbClr val="000000">
                      <a:alpha val="43137"/>
                    </a:srgbClr>
                  </a:outerShdw>
                </a:effectLst>
              </a:rPr>
              <a:t> the LORD made for them a statute and an ordinance </a:t>
            </a:r>
            <a:r>
              <a:rPr lang="en-US" dirty="0"/>
              <a:t>and </a:t>
            </a:r>
            <a:r>
              <a:rPr lang="en-US" dirty="0">
                <a:solidFill>
                  <a:srgbClr val="FFFF00"/>
                </a:solidFill>
                <a:effectLst>
                  <a:glow rad="127000">
                    <a:srgbClr val="54290C"/>
                  </a:glow>
                  <a:outerShdw blurRad="38100" dist="38100" dir="2700000" algn="tl">
                    <a:srgbClr val="000000">
                      <a:alpha val="43137"/>
                    </a:srgbClr>
                  </a:outerShdw>
                </a:effectLst>
              </a:rPr>
              <a:t>there he put them to the test</a:t>
            </a:r>
            <a:r>
              <a:rPr lang="en-US" dirty="0">
                <a:effectLst>
                  <a:glow rad="127000">
                    <a:schemeClr val="accent1">
                      <a:alpha val="0"/>
                    </a:schemeClr>
                  </a:glow>
                  <a:outerShdw blurRad="38100" dist="38100" dir="2700000" algn="tl">
                    <a:srgbClr val="000000">
                      <a:alpha val="43137"/>
                    </a:srgbClr>
                  </a:outerShdw>
                </a:effectLst>
              </a:rPr>
              <a:t>. </a:t>
            </a:r>
          </a:p>
        </p:txBody>
      </p:sp>
      <p:sp>
        <p:nvSpPr>
          <p:cNvPr id="8" name="TextBox 7"/>
          <p:cNvSpPr txBox="1"/>
          <p:nvPr/>
        </p:nvSpPr>
        <p:spPr>
          <a:xfrm>
            <a:off x="6679094" y="4841607"/>
            <a:ext cx="4638261" cy="1446550"/>
          </a:xfrm>
          <a:prstGeom prst="rect">
            <a:avLst/>
          </a:prstGeom>
          <a:noFill/>
        </p:spPr>
        <p:txBody>
          <a:bodyPr wrap="square" rtlCol="0">
            <a:spAutoFit/>
          </a:bodyPr>
          <a:lstStyle/>
          <a:p>
            <a:r>
              <a:rPr lang="en-US" sz="4400" b="1" dirty="0">
                <a:solidFill>
                  <a:schemeClr val="bg1"/>
                </a:solidFill>
                <a:effectLst>
                  <a:glow rad="127000">
                    <a:srgbClr val="C00000"/>
                  </a:glow>
                  <a:outerShdw blurRad="38100" dist="38100" dir="2700000" algn="tl">
                    <a:srgbClr val="000000">
                      <a:alpha val="43137"/>
                    </a:srgbClr>
                  </a:outerShdw>
                </a:effectLst>
              </a:rPr>
              <a:t>What statute and what ordinance? </a:t>
            </a:r>
          </a:p>
        </p:txBody>
      </p:sp>
    </p:spTree>
    <p:extLst>
      <p:ext uri="{BB962C8B-B14F-4D97-AF65-F5344CB8AC3E}">
        <p14:creationId xmlns:p14="http://schemas.microsoft.com/office/powerpoint/2010/main" val="125507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3079232"/>
            <a:ext cx="5318140" cy="1325563"/>
          </a:xfrm>
        </p:spPr>
        <p:txBody>
          <a:bodyPr>
            <a:noAutofit/>
          </a:bodyPr>
          <a:lstStyle/>
          <a:p>
            <a:pPr algn="ctr">
              <a:lnSpc>
                <a:spcPct val="80000"/>
              </a:lnSpc>
            </a:pPr>
            <a:r>
              <a:rPr lang="en-US" b="1" dirty="0">
                <a:solidFill>
                  <a:schemeClr val="bg1"/>
                </a:solidFill>
                <a:effectLst>
                  <a:glow rad="190500">
                    <a:srgbClr val="0B0100"/>
                  </a:glow>
                </a:effectLst>
              </a:rPr>
              <a:t>Lessons from the School of Life</a:t>
            </a:r>
            <a:endParaRPr lang="en-US" dirty="0">
              <a:effectLst>
                <a:glow rad="190500">
                  <a:srgbClr val="0B0100"/>
                </a:glow>
              </a:effectLst>
            </a:endParaRPr>
          </a:p>
        </p:txBody>
      </p:sp>
    </p:spTree>
    <p:extLst>
      <p:ext uri="{BB962C8B-B14F-4D97-AF65-F5344CB8AC3E}">
        <p14:creationId xmlns:p14="http://schemas.microsoft.com/office/powerpoint/2010/main" val="198152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23200" y="1428054"/>
            <a:ext cx="6017356" cy="4586407"/>
          </a:xfrm>
        </p:spPr>
        <p:txBody>
          <a:bodyPr/>
          <a:lstStyle/>
          <a:p>
            <a:pPr>
              <a:lnSpc>
                <a:spcPct val="85000"/>
              </a:lnSpc>
            </a:pPr>
            <a:r>
              <a:rPr lang="en-US" baseline="30000" dirty="0"/>
              <a:t>26</a:t>
            </a:r>
            <a:r>
              <a:rPr lang="en-US" dirty="0"/>
              <a:t> He said, "</a:t>
            </a:r>
            <a:r>
              <a:rPr lang="en-US" dirty="0">
                <a:solidFill>
                  <a:srgbClr val="FFFF00"/>
                </a:solidFill>
              </a:rPr>
              <a:t>If you will</a:t>
            </a:r>
            <a:r>
              <a:rPr lang="en-US" dirty="0"/>
              <a:t> listen carefully to the voice of the LORD your God, and </a:t>
            </a:r>
            <a:r>
              <a:rPr lang="en-US" dirty="0">
                <a:solidFill>
                  <a:srgbClr val="FFFF00"/>
                </a:solidFill>
              </a:rPr>
              <a:t>do what is right in his sight</a:t>
            </a:r>
            <a:r>
              <a:rPr lang="en-US" dirty="0"/>
              <a:t>, and give heed to his commandments and keep all his statutes, </a:t>
            </a:r>
            <a:br>
              <a:rPr lang="en-US" dirty="0"/>
            </a:br>
            <a:endParaRPr lang="en-US" dirty="0">
              <a:effectLst>
                <a:glow rad="127000">
                  <a:schemeClr val="accent1">
                    <a:alpha val="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9465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23200" y="1428054"/>
            <a:ext cx="5672800" cy="4586407"/>
          </a:xfrm>
        </p:spPr>
        <p:txBody>
          <a:bodyPr/>
          <a:lstStyle/>
          <a:p>
            <a:pPr>
              <a:lnSpc>
                <a:spcPct val="85000"/>
              </a:lnSpc>
            </a:pPr>
            <a:r>
              <a:rPr lang="en-US" baseline="30000" dirty="0"/>
              <a:t>26</a:t>
            </a:r>
            <a:r>
              <a:rPr lang="en-US" dirty="0"/>
              <a:t> ... [then] </a:t>
            </a:r>
            <a:r>
              <a:rPr lang="en-US" dirty="0">
                <a:solidFill>
                  <a:srgbClr val="FFFF00"/>
                </a:solidFill>
              </a:rPr>
              <a:t>I will not bring upon you any of the </a:t>
            </a:r>
            <a:r>
              <a:rPr lang="en-US" u="sng" dirty="0">
                <a:solidFill>
                  <a:srgbClr val="FFFF00"/>
                </a:solidFill>
              </a:rPr>
              <a:t>diseases</a:t>
            </a:r>
            <a:r>
              <a:rPr lang="en-US" dirty="0">
                <a:solidFill>
                  <a:srgbClr val="FFFF00"/>
                </a:solidFill>
              </a:rPr>
              <a:t> that I brought upon the Egyptians</a:t>
            </a:r>
            <a:r>
              <a:rPr lang="en-US" dirty="0"/>
              <a:t>; for I am the LORD who heals you."</a:t>
            </a:r>
            <a:endParaRPr lang="en-US" dirty="0">
              <a:effectLst>
                <a:glow rad="127000">
                  <a:schemeClr val="accent1">
                    <a:alpha val="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6274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81669" y="0"/>
            <a:ext cx="6910331" cy="69717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423200" y="1428054"/>
            <a:ext cx="5672800" cy="4586407"/>
          </a:xfrm>
        </p:spPr>
        <p:txBody>
          <a:bodyPr/>
          <a:lstStyle/>
          <a:p>
            <a:pPr>
              <a:lnSpc>
                <a:spcPct val="85000"/>
              </a:lnSpc>
            </a:pPr>
            <a:r>
              <a:rPr lang="en-US" baseline="30000" dirty="0"/>
              <a:t>26</a:t>
            </a:r>
            <a:r>
              <a:rPr lang="en-US" dirty="0"/>
              <a:t> ... [then] I will not bring upon you any of the diseases that I brought upon the Egyptians; </a:t>
            </a:r>
            <a:r>
              <a:rPr lang="en-US" dirty="0">
                <a:solidFill>
                  <a:srgbClr val="FFFF00"/>
                </a:solidFill>
              </a:rPr>
              <a:t>for I am the LORD who </a:t>
            </a:r>
            <a:r>
              <a:rPr lang="en-US" u="sng" dirty="0">
                <a:solidFill>
                  <a:srgbClr val="FFFF00"/>
                </a:solidFill>
              </a:rPr>
              <a:t>heals</a:t>
            </a:r>
            <a:r>
              <a:rPr lang="en-US" dirty="0">
                <a:solidFill>
                  <a:srgbClr val="FFFF00"/>
                </a:solidFill>
              </a:rPr>
              <a:t> you</a:t>
            </a:r>
            <a:r>
              <a:rPr lang="en-US" dirty="0"/>
              <a:t>."</a:t>
            </a:r>
            <a:endParaRPr lang="en-US" dirty="0">
              <a:effectLst>
                <a:glow rad="127000">
                  <a:schemeClr val="accent1">
                    <a:alpha val="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44577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061" y="-1"/>
            <a:ext cx="12274122" cy="6858001"/>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1" y="5920326"/>
            <a:ext cx="12192000" cy="937674"/>
          </a:xfrm>
        </p:spPr>
        <p:txBody>
          <a:bodyPr/>
          <a:lstStyle/>
          <a:p>
            <a:pPr algn="ctr"/>
            <a:r>
              <a:rPr lang="en-US" dirty="0"/>
              <a:t>When it is, “</a:t>
            </a:r>
            <a:r>
              <a:rPr lang="en-US" u="sng" dirty="0">
                <a:solidFill>
                  <a:srgbClr val="FFFF00"/>
                </a:solidFill>
              </a:rPr>
              <a:t>Cry</a:t>
            </a:r>
            <a:r>
              <a:rPr lang="en-US" dirty="0">
                <a:solidFill>
                  <a:srgbClr val="FFFF00"/>
                </a:solidFill>
              </a:rPr>
              <a:t> </a:t>
            </a:r>
            <a:r>
              <a:rPr lang="en-US" u="sng" dirty="0">
                <a:solidFill>
                  <a:srgbClr val="FFFF00"/>
                </a:solidFill>
              </a:rPr>
              <a:t>out </a:t>
            </a:r>
            <a:r>
              <a:rPr lang="en-US" dirty="0"/>
              <a:t>to the LORD” (Exo 15:25)</a:t>
            </a:r>
          </a:p>
        </p:txBody>
      </p:sp>
    </p:spTree>
    <p:extLst>
      <p:ext uri="{BB962C8B-B14F-4D97-AF65-F5344CB8AC3E}">
        <p14:creationId xmlns:p14="http://schemas.microsoft.com/office/powerpoint/2010/main" val="293307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061" y="-1"/>
            <a:ext cx="12274122" cy="6858001"/>
          </a:xfrm>
          <a:prstGeom prst="rect">
            <a:avLst/>
          </a:prstGeom>
        </p:spPr>
      </p:pic>
      <p:pic>
        <p:nvPicPr>
          <p:cNvPr id="2" name="Picture 1"/>
          <p:cNvPicPr>
            <a:picLocks noChangeAspect="1"/>
          </p:cNvPicPr>
          <p:nvPr/>
        </p:nvPicPr>
        <p:blipFill>
          <a:blip r:embed="rId3"/>
          <a:stretch>
            <a:fillRect/>
          </a:stretch>
        </p:blipFill>
        <p:spPr>
          <a:xfrm>
            <a:off x="3297382" y="760611"/>
            <a:ext cx="8894617" cy="6097389"/>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1" y="5920326"/>
            <a:ext cx="12192000" cy="937674"/>
          </a:xfrm>
        </p:spPr>
        <p:txBody>
          <a:bodyPr/>
          <a:lstStyle/>
          <a:p>
            <a:pPr algn="ctr"/>
            <a:r>
              <a:rPr lang="en-US" dirty="0"/>
              <a:t>When it is, “</a:t>
            </a:r>
            <a:r>
              <a:rPr lang="en-US" u="sng" dirty="0">
                <a:solidFill>
                  <a:srgbClr val="FFFF00"/>
                </a:solidFill>
              </a:rPr>
              <a:t>Cry</a:t>
            </a:r>
            <a:r>
              <a:rPr lang="en-US" dirty="0">
                <a:solidFill>
                  <a:srgbClr val="FFFF00"/>
                </a:solidFill>
              </a:rPr>
              <a:t> </a:t>
            </a:r>
            <a:r>
              <a:rPr lang="en-US" u="sng" dirty="0">
                <a:solidFill>
                  <a:srgbClr val="FFFF00"/>
                </a:solidFill>
              </a:rPr>
              <a:t>out </a:t>
            </a:r>
            <a:r>
              <a:rPr lang="en-US" dirty="0"/>
              <a:t>to the LORD” (Exo 15:25)</a:t>
            </a:r>
          </a:p>
        </p:txBody>
      </p:sp>
    </p:spTree>
    <p:extLst>
      <p:ext uri="{BB962C8B-B14F-4D97-AF65-F5344CB8AC3E}">
        <p14:creationId xmlns:p14="http://schemas.microsoft.com/office/powerpoint/2010/main" val="366847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061" y="-1"/>
            <a:ext cx="12274122" cy="6858001"/>
          </a:xfrm>
          <a:prstGeom prst="rect">
            <a:avLst/>
          </a:prstGeom>
        </p:spPr>
      </p:pic>
      <p:pic>
        <p:nvPicPr>
          <p:cNvPr id="9" name="Picture 8"/>
          <p:cNvPicPr>
            <a:picLocks noChangeAspect="1"/>
          </p:cNvPicPr>
          <p:nvPr/>
        </p:nvPicPr>
        <p:blipFill>
          <a:blip r:embed="rId3"/>
          <a:stretch>
            <a:fillRect/>
          </a:stretch>
        </p:blipFill>
        <p:spPr>
          <a:xfrm>
            <a:off x="3297382" y="760611"/>
            <a:ext cx="8894617" cy="6097389"/>
          </a:xfrm>
          <a:prstGeom prst="rect">
            <a:avLst/>
          </a:prstGeom>
        </p:spPr>
      </p:pic>
      <p:sp>
        <p:nvSpPr>
          <p:cNvPr id="5" name="Title 4"/>
          <p:cNvSpPr>
            <a:spLocks noGrp="1"/>
          </p:cNvSpPr>
          <p:nvPr>
            <p:ph type="title"/>
          </p:nvPr>
        </p:nvSpPr>
        <p:spPr/>
        <p:txBody>
          <a:bodyPr/>
          <a:lstStyle/>
          <a:p>
            <a:pPr algn="l"/>
            <a:r>
              <a:rPr lang="en-US" dirty="0"/>
              <a:t> 1) Life can be BITTER </a:t>
            </a:r>
            <a:r>
              <a:rPr lang="en-US" sz="4000" dirty="0"/>
              <a:t>15:22-27</a:t>
            </a:r>
          </a:p>
        </p:txBody>
      </p:sp>
      <p:sp>
        <p:nvSpPr>
          <p:cNvPr id="6" name="Content Placeholder 5"/>
          <p:cNvSpPr>
            <a:spLocks noGrp="1"/>
          </p:cNvSpPr>
          <p:nvPr>
            <p:ph idx="1"/>
          </p:nvPr>
        </p:nvSpPr>
        <p:spPr>
          <a:xfrm>
            <a:off x="1" y="5920326"/>
            <a:ext cx="12192000" cy="937674"/>
          </a:xfrm>
        </p:spPr>
        <p:txBody>
          <a:bodyPr/>
          <a:lstStyle/>
          <a:p>
            <a:pPr algn="ctr"/>
            <a:r>
              <a:rPr lang="en-US" dirty="0"/>
              <a:t>When it is, “</a:t>
            </a:r>
            <a:r>
              <a:rPr lang="en-US" u="sng" dirty="0">
                <a:solidFill>
                  <a:srgbClr val="FFFF00"/>
                </a:solidFill>
              </a:rPr>
              <a:t>Cry</a:t>
            </a:r>
            <a:r>
              <a:rPr lang="en-US" dirty="0">
                <a:solidFill>
                  <a:srgbClr val="FFFF00"/>
                </a:solidFill>
              </a:rPr>
              <a:t> </a:t>
            </a:r>
            <a:r>
              <a:rPr lang="en-US" u="sng" dirty="0">
                <a:solidFill>
                  <a:srgbClr val="FFFF00"/>
                </a:solidFill>
              </a:rPr>
              <a:t>out </a:t>
            </a:r>
            <a:r>
              <a:rPr lang="en-US" dirty="0"/>
              <a:t>to the LORD” (Exo 15:25)</a:t>
            </a:r>
          </a:p>
        </p:txBody>
      </p:sp>
      <p:sp>
        <p:nvSpPr>
          <p:cNvPr id="7" name="Rectangle 6"/>
          <p:cNvSpPr/>
          <p:nvPr/>
        </p:nvSpPr>
        <p:spPr>
          <a:xfrm>
            <a:off x="720436" y="1662545"/>
            <a:ext cx="10086109" cy="3740728"/>
          </a:xfrm>
          <a:prstGeom prst="rect">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t>  Ask and you will receive, </a:t>
            </a:r>
          </a:p>
          <a:p>
            <a:r>
              <a:rPr lang="en-US" sz="4800" b="1" dirty="0"/>
              <a:t>  so that your joy may be</a:t>
            </a:r>
          </a:p>
          <a:p>
            <a:r>
              <a:rPr lang="en-US" sz="4800" b="1" dirty="0"/>
              <a:t>  complete. –Jesus</a:t>
            </a:r>
          </a:p>
          <a:p>
            <a:pPr algn="ctr"/>
            <a:r>
              <a:rPr lang="en-US" sz="2800" b="1" dirty="0"/>
              <a:t>(John 16:24)</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186" y="1749287"/>
            <a:ext cx="3368057" cy="3650974"/>
          </a:xfrm>
          <a:prstGeom prst="rect">
            <a:avLst/>
          </a:prstGeom>
        </p:spPr>
      </p:pic>
    </p:spTree>
    <p:extLst>
      <p:ext uri="{BB962C8B-B14F-4D97-AF65-F5344CB8AC3E}">
        <p14:creationId xmlns:p14="http://schemas.microsoft.com/office/powerpoint/2010/main" val="2544283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 2) Life can be </a:t>
            </a:r>
            <a:r>
              <a:rPr lang="en-US" u="sng" dirty="0">
                <a:solidFill>
                  <a:srgbClr val="FFFF00"/>
                </a:solidFill>
              </a:rPr>
              <a:t>EMPTY</a:t>
            </a:r>
            <a:r>
              <a:rPr lang="en-US" dirty="0"/>
              <a:t> </a:t>
            </a:r>
            <a:r>
              <a:rPr lang="en-US" sz="4000" dirty="0"/>
              <a:t>16:1-36</a:t>
            </a:r>
          </a:p>
        </p:txBody>
      </p:sp>
    </p:spTree>
    <p:extLst>
      <p:ext uri="{BB962C8B-B14F-4D97-AF65-F5344CB8AC3E}">
        <p14:creationId xmlns:p14="http://schemas.microsoft.com/office/powerpoint/2010/main" val="1070366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6254"/>
            <a:ext cx="12233061" cy="6539345"/>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4" name="Content Placeholder 1"/>
          <p:cNvSpPr>
            <a:spLocks noGrp="1"/>
          </p:cNvSpPr>
          <p:nvPr>
            <p:ph idx="1"/>
          </p:nvPr>
        </p:nvSpPr>
        <p:spPr>
          <a:xfrm>
            <a:off x="0" y="6026171"/>
            <a:ext cx="12192000" cy="733735"/>
          </a:xfrm>
        </p:spPr>
        <p:txBody>
          <a:bodyPr/>
          <a:lstStyle/>
          <a:p>
            <a:pPr algn="ctr"/>
            <a:r>
              <a:rPr lang="en-US" dirty="0"/>
              <a:t>That is, “nothing to keep you going.” </a:t>
            </a:r>
          </a:p>
        </p:txBody>
      </p:sp>
    </p:spTree>
    <p:extLst>
      <p:ext uri="{BB962C8B-B14F-4D97-AF65-F5344CB8AC3E}">
        <p14:creationId xmlns:p14="http://schemas.microsoft.com/office/powerpoint/2010/main" val="1523645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5" y="1470991"/>
            <a:ext cx="6865495" cy="4675992"/>
          </a:xfrm>
        </p:spPr>
        <p:txBody>
          <a:bodyPr/>
          <a:lstStyle/>
          <a:p>
            <a:pPr>
              <a:lnSpc>
                <a:spcPct val="85000"/>
              </a:lnSpc>
            </a:pPr>
            <a:r>
              <a:rPr lang="en-US" baseline="30000" dirty="0"/>
              <a:t>16:2</a:t>
            </a:r>
            <a:r>
              <a:rPr lang="en-US" dirty="0"/>
              <a:t> The whole congregation of the Israelites </a:t>
            </a:r>
            <a:r>
              <a:rPr lang="en-US" dirty="0">
                <a:solidFill>
                  <a:srgbClr val="FFFF00"/>
                </a:solidFill>
              </a:rPr>
              <a:t>complained</a:t>
            </a:r>
            <a:r>
              <a:rPr lang="en-US" dirty="0"/>
              <a:t> against Moses and Aaron ..., "If only we had died by the hand of the LORD in the land of Egypt, when we sat by the fleshpots and ate our fill of bread; for you have brought us out into this wilderness to kill this whole assembly with hunger."</a:t>
            </a:r>
          </a:p>
        </p:txBody>
      </p:sp>
    </p:spTree>
    <p:extLst>
      <p:ext uri="{BB962C8B-B14F-4D97-AF65-F5344CB8AC3E}">
        <p14:creationId xmlns:p14="http://schemas.microsoft.com/office/powerpoint/2010/main" val="2794163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5" y="1470991"/>
            <a:ext cx="6865495" cy="4675992"/>
          </a:xfrm>
        </p:spPr>
        <p:txBody>
          <a:bodyPr/>
          <a:lstStyle/>
          <a:p>
            <a:pPr>
              <a:lnSpc>
                <a:spcPct val="85000"/>
              </a:lnSpc>
            </a:pPr>
            <a:r>
              <a:rPr lang="en-US" baseline="30000" dirty="0"/>
              <a:t>16:2</a:t>
            </a:r>
            <a:r>
              <a:rPr lang="en-US" dirty="0"/>
              <a:t> The whole congregation of the Israelites complained against Moses and Aaron ..., "</a:t>
            </a:r>
            <a:r>
              <a:rPr lang="en-US" dirty="0">
                <a:solidFill>
                  <a:srgbClr val="FFFF00"/>
                </a:solidFill>
              </a:rPr>
              <a:t>If only we had </a:t>
            </a:r>
            <a:r>
              <a:rPr lang="en-US" u="sng" dirty="0">
                <a:solidFill>
                  <a:srgbClr val="FFFF00"/>
                </a:solidFill>
              </a:rPr>
              <a:t>died</a:t>
            </a:r>
            <a:r>
              <a:rPr lang="en-US" dirty="0">
                <a:solidFill>
                  <a:srgbClr val="FFFF00"/>
                </a:solidFill>
              </a:rPr>
              <a:t> by the hand of the LORD in the land of Egypt</a:t>
            </a:r>
            <a:r>
              <a:rPr lang="en-US" dirty="0"/>
              <a:t>, when we sat by the fleshpots and ate our fill of bread; for you have brought us out into this wilderness to kill this whole assembly with hunger."</a:t>
            </a:r>
          </a:p>
        </p:txBody>
      </p:sp>
    </p:spTree>
    <p:extLst>
      <p:ext uri="{BB962C8B-B14F-4D97-AF65-F5344CB8AC3E}">
        <p14:creationId xmlns:p14="http://schemas.microsoft.com/office/powerpoint/2010/main" val="267134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Three Stories</a:t>
            </a:r>
          </a:p>
        </p:txBody>
      </p:sp>
      <p:sp>
        <p:nvSpPr>
          <p:cNvPr id="5" name="Content Placeholder 4"/>
          <p:cNvSpPr>
            <a:spLocks noGrp="1"/>
          </p:cNvSpPr>
          <p:nvPr>
            <p:ph idx="1"/>
          </p:nvPr>
        </p:nvSpPr>
        <p:spPr>
          <a:xfrm>
            <a:off x="449705" y="1417693"/>
            <a:ext cx="11257613" cy="4351338"/>
          </a:xfrm>
        </p:spPr>
        <p:txBody>
          <a:bodyPr/>
          <a:lstStyle/>
          <a:p>
            <a:pPr marL="573088" indent="-573088">
              <a:buAutoNum type="arabicParenR"/>
            </a:pPr>
            <a:r>
              <a:rPr lang="en-US" u="sng" dirty="0">
                <a:solidFill>
                  <a:srgbClr val="FFFF00"/>
                </a:solidFill>
              </a:rPr>
              <a:t>Bitter</a:t>
            </a:r>
            <a:r>
              <a:rPr lang="en-US" dirty="0">
                <a:solidFill>
                  <a:srgbClr val="FFFF00"/>
                </a:solidFill>
              </a:rPr>
              <a:t> </a:t>
            </a:r>
            <a:r>
              <a:rPr lang="en-US" dirty="0"/>
              <a:t>Water	</a:t>
            </a:r>
          </a:p>
          <a:p>
            <a:pPr marL="742950" indent="-742950">
              <a:buAutoNum type="arabicParenR"/>
            </a:pPr>
            <a:endParaRPr lang="en-US" dirty="0"/>
          </a:p>
        </p:txBody>
      </p:sp>
      <p:sp>
        <p:nvSpPr>
          <p:cNvPr id="9" name="Rectangle 8"/>
          <p:cNvSpPr/>
          <p:nvPr/>
        </p:nvSpPr>
        <p:spPr>
          <a:xfrm>
            <a:off x="0" y="2255520"/>
            <a:ext cx="3998976" cy="950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3852672" y="2377440"/>
            <a:ext cx="146304" cy="448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60832" y="2435700"/>
            <a:ext cx="4426727" cy="4422300"/>
          </a:xfrm>
          <a:prstGeom prst="rect">
            <a:avLst/>
          </a:prstGeom>
        </p:spPr>
      </p:pic>
    </p:spTree>
    <p:extLst>
      <p:ext uri="{BB962C8B-B14F-4D97-AF65-F5344CB8AC3E}">
        <p14:creationId xmlns:p14="http://schemas.microsoft.com/office/powerpoint/2010/main" val="136786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5" y="1470991"/>
            <a:ext cx="6865495" cy="4675992"/>
          </a:xfrm>
        </p:spPr>
        <p:txBody>
          <a:bodyPr/>
          <a:lstStyle/>
          <a:p>
            <a:pPr>
              <a:lnSpc>
                <a:spcPct val="85000"/>
              </a:lnSpc>
            </a:pPr>
            <a:r>
              <a:rPr lang="en-US" baseline="30000" dirty="0"/>
              <a:t>16:2</a:t>
            </a:r>
            <a:r>
              <a:rPr lang="en-US" dirty="0"/>
              <a:t> The whole congregation of the Israelites complained against Moses and Aaron ..., "If only we had died by the hand of the LORD in the land of Egypt, </a:t>
            </a:r>
            <a:r>
              <a:rPr lang="en-US" dirty="0">
                <a:solidFill>
                  <a:srgbClr val="FFFF00"/>
                </a:solidFill>
              </a:rPr>
              <a:t>when we sat by the fleshpots and ate our fill of bread</a:t>
            </a:r>
            <a:r>
              <a:rPr lang="en-US" dirty="0"/>
              <a:t>; for you have brought us out into this wilderness to kill this whole assembly with hunger."</a:t>
            </a:r>
          </a:p>
        </p:txBody>
      </p:sp>
    </p:spTree>
    <p:extLst>
      <p:ext uri="{BB962C8B-B14F-4D97-AF65-F5344CB8AC3E}">
        <p14:creationId xmlns:p14="http://schemas.microsoft.com/office/powerpoint/2010/main" val="2594394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5" y="1470991"/>
            <a:ext cx="6865495" cy="4675992"/>
          </a:xfrm>
        </p:spPr>
        <p:txBody>
          <a:bodyPr/>
          <a:lstStyle/>
          <a:p>
            <a:pPr>
              <a:lnSpc>
                <a:spcPct val="85000"/>
              </a:lnSpc>
            </a:pPr>
            <a:r>
              <a:rPr lang="en-US" baseline="30000" dirty="0"/>
              <a:t>16:2</a:t>
            </a:r>
            <a:r>
              <a:rPr lang="en-US" dirty="0"/>
              <a:t> The whole congregation of the Israelites complained against Moses and Aaron ...,</a:t>
            </a:r>
            <a:r>
              <a:rPr lang="en-US" baseline="30000" dirty="0"/>
              <a:t> 3</a:t>
            </a:r>
            <a:r>
              <a:rPr lang="en-US" dirty="0"/>
              <a:t> "If only we had died by the hand of the LORD in the land of Egypt, when we sat by the fleshpots and ate our fill of bread; </a:t>
            </a:r>
            <a:r>
              <a:rPr lang="en-US" dirty="0">
                <a:solidFill>
                  <a:srgbClr val="FFFF00"/>
                </a:solidFill>
              </a:rPr>
              <a:t>for you have brought us out into this wilderness to </a:t>
            </a:r>
            <a:r>
              <a:rPr lang="en-US" u="sng" dirty="0">
                <a:solidFill>
                  <a:srgbClr val="FFFF00"/>
                </a:solidFill>
              </a:rPr>
              <a:t>kill</a:t>
            </a:r>
            <a:r>
              <a:rPr lang="en-US" dirty="0">
                <a:solidFill>
                  <a:srgbClr val="FFFF00"/>
                </a:solidFill>
              </a:rPr>
              <a:t> this whole assembly </a:t>
            </a:r>
            <a:r>
              <a:rPr lang="en-US" u="sng" dirty="0">
                <a:solidFill>
                  <a:srgbClr val="FFFF00"/>
                </a:solidFill>
              </a:rPr>
              <a:t>with hunger</a:t>
            </a:r>
            <a:r>
              <a:rPr lang="en-US" dirty="0">
                <a:solidFill>
                  <a:srgbClr val="FFFF00"/>
                </a:solidFill>
              </a:rPr>
              <a:t>."</a:t>
            </a:r>
          </a:p>
        </p:txBody>
      </p:sp>
    </p:spTree>
    <p:extLst>
      <p:ext uri="{BB962C8B-B14F-4D97-AF65-F5344CB8AC3E}">
        <p14:creationId xmlns:p14="http://schemas.microsoft.com/office/powerpoint/2010/main" val="3859280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401668" cy="4675992"/>
          </a:xfrm>
        </p:spPr>
        <p:txBody>
          <a:bodyPr/>
          <a:lstStyle/>
          <a:p>
            <a:pPr>
              <a:lnSpc>
                <a:spcPct val="85000"/>
              </a:lnSpc>
            </a:pPr>
            <a:r>
              <a:rPr lang="en-US" baseline="30000" dirty="0"/>
              <a:t>4</a:t>
            </a:r>
            <a:r>
              <a:rPr lang="en-US" dirty="0"/>
              <a:t>  Then the LORD said to Moses, "I am going to rain </a:t>
            </a:r>
            <a:r>
              <a:rPr lang="en-US" dirty="0">
                <a:solidFill>
                  <a:srgbClr val="FFFF00"/>
                </a:solidFill>
              </a:rPr>
              <a:t>bread from heaven </a:t>
            </a:r>
            <a:r>
              <a:rPr lang="en-US" dirty="0"/>
              <a:t>for you, and each day the people shall go out and gather enough for that day. In that way I will test them, whether they will follow my instruction or not.”</a:t>
            </a:r>
          </a:p>
        </p:txBody>
      </p:sp>
    </p:spTree>
    <p:extLst>
      <p:ext uri="{BB962C8B-B14F-4D97-AF65-F5344CB8AC3E}">
        <p14:creationId xmlns:p14="http://schemas.microsoft.com/office/powerpoint/2010/main" val="3707872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401668" cy="4675992"/>
          </a:xfrm>
        </p:spPr>
        <p:txBody>
          <a:bodyPr/>
          <a:lstStyle/>
          <a:p>
            <a:pPr>
              <a:lnSpc>
                <a:spcPct val="85000"/>
              </a:lnSpc>
            </a:pPr>
            <a:r>
              <a:rPr lang="en-US" baseline="30000" dirty="0"/>
              <a:t>4</a:t>
            </a:r>
            <a:r>
              <a:rPr lang="en-US" dirty="0"/>
              <a:t>  Then the LORD said to Moses, "I am going to rain bread from heaven for you, and each day the people shall go out and gather enough for that day. In that way </a:t>
            </a:r>
            <a:r>
              <a:rPr lang="en-US" dirty="0">
                <a:solidFill>
                  <a:srgbClr val="FFFF00"/>
                </a:solidFill>
              </a:rPr>
              <a:t>I will test them, whether they will follow my instruction or not</a:t>
            </a:r>
            <a:r>
              <a:rPr lang="en-US" dirty="0"/>
              <a:t>.”</a:t>
            </a:r>
          </a:p>
        </p:txBody>
      </p:sp>
    </p:spTree>
    <p:extLst>
      <p:ext uri="{BB962C8B-B14F-4D97-AF65-F5344CB8AC3E}">
        <p14:creationId xmlns:p14="http://schemas.microsoft.com/office/powerpoint/2010/main" val="3229002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401668" cy="4675992"/>
          </a:xfrm>
        </p:spPr>
        <p:txBody>
          <a:bodyPr/>
          <a:lstStyle/>
          <a:p>
            <a:pPr>
              <a:lnSpc>
                <a:spcPct val="85000"/>
              </a:lnSpc>
            </a:pPr>
            <a:r>
              <a:rPr lang="en-US" baseline="30000" dirty="0"/>
              <a:t>8</a:t>
            </a:r>
            <a:r>
              <a:rPr lang="en-US" dirty="0"/>
              <a:t> Your </a:t>
            </a:r>
            <a:r>
              <a:rPr lang="en-US" dirty="0">
                <a:solidFill>
                  <a:srgbClr val="FFFF00"/>
                </a:solidFill>
              </a:rPr>
              <a:t>complaining is </a:t>
            </a:r>
            <a:r>
              <a:rPr lang="en-US" dirty="0"/>
              <a:t>not </a:t>
            </a:r>
            <a:r>
              <a:rPr lang="en-US" dirty="0">
                <a:solidFill>
                  <a:srgbClr val="FFFF00"/>
                </a:solidFill>
              </a:rPr>
              <a:t>against</a:t>
            </a:r>
            <a:r>
              <a:rPr lang="en-US" dirty="0"/>
              <a:t> us but against </a:t>
            </a:r>
            <a:r>
              <a:rPr lang="en-US" dirty="0">
                <a:solidFill>
                  <a:srgbClr val="FFFF00"/>
                </a:solidFill>
              </a:rPr>
              <a:t>the LORD </a:t>
            </a:r>
            <a:r>
              <a:rPr lang="en-US" dirty="0"/>
              <a:t>.... </a:t>
            </a:r>
          </a:p>
        </p:txBody>
      </p:sp>
    </p:spTree>
    <p:extLst>
      <p:ext uri="{BB962C8B-B14F-4D97-AF65-F5344CB8AC3E}">
        <p14:creationId xmlns:p14="http://schemas.microsoft.com/office/powerpoint/2010/main" val="2581482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505276" cy="4675992"/>
          </a:xfrm>
        </p:spPr>
        <p:txBody>
          <a:bodyPr/>
          <a:lstStyle/>
          <a:p>
            <a:pPr>
              <a:lnSpc>
                <a:spcPct val="85000"/>
              </a:lnSpc>
            </a:pPr>
            <a:r>
              <a:rPr lang="en-US" baseline="30000" dirty="0"/>
              <a:t>8</a:t>
            </a:r>
            <a:r>
              <a:rPr lang="en-US" dirty="0"/>
              <a:t> Your </a:t>
            </a:r>
            <a:r>
              <a:rPr lang="en-US" dirty="0">
                <a:solidFill>
                  <a:srgbClr val="FFFF00"/>
                </a:solidFill>
              </a:rPr>
              <a:t>complaining is </a:t>
            </a:r>
            <a:r>
              <a:rPr lang="en-US" dirty="0"/>
              <a:t>not </a:t>
            </a:r>
            <a:r>
              <a:rPr lang="en-US" dirty="0">
                <a:solidFill>
                  <a:srgbClr val="FFFF00"/>
                </a:solidFill>
              </a:rPr>
              <a:t>against</a:t>
            </a:r>
            <a:r>
              <a:rPr lang="en-US" dirty="0"/>
              <a:t> us but against </a:t>
            </a:r>
            <a:r>
              <a:rPr lang="en-US" dirty="0">
                <a:solidFill>
                  <a:srgbClr val="FFFF00"/>
                </a:solidFill>
              </a:rPr>
              <a:t>the LORD </a:t>
            </a:r>
            <a:r>
              <a:rPr lang="en-US" dirty="0"/>
              <a:t>.... </a:t>
            </a:r>
          </a:p>
          <a:p>
            <a:pPr>
              <a:lnSpc>
                <a:spcPct val="85000"/>
              </a:lnSpc>
            </a:pPr>
            <a:r>
              <a:rPr lang="en-US" baseline="30000" dirty="0"/>
              <a:t>9</a:t>
            </a:r>
            <a:r>
              <a:rPr lang="en-US" dirty="0"/>
              <a:t> Then Moses said to Aaron, "Say to the whole congregation of the Israelites, '</a:t>
            </a:r>
            <a:r>
              <a:rPr lang="en-US" dirty="0">
                <a:solidFill>
                  <a:srgbClr val="FFFF00"/>
                </a:solidFill>
              </a:rPr>
              <a:t>Draw near to the LORD</a:t>
            </a:r>
            <a:r>
              <a:rPr lang="en-US" dirty="0"/>
              <a:t>, for he has heard your complaining.'"</a:t>
            </a:r>
          </a:p>
          <a:p>
            <a:pPr>
              <a:lnSpc>
                <a:spcPct val="85000"/>
              </a:lnSpc>
            </a:pPr>
            <a:endParaRPr lang="en-US" dirty="0"/>
          </a:p>
        </p:txBody>
      </p:sp>
    </p:spTree>
    <p:extLst>
      <p:ext uri="{BB962C8B-B14F-4D97-AF65-F5344CB8AC3E}">
        <p14:creationId xmlns:p14="http://schemas.microsoft.com/office/powerpoint/2010/main" val="298466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401668" cy="4675992"/>
          </a:xfrm>
        </p:spPr>
        <p:txBody>
          <a:bodyPr/>
          <a:lstStyle/>
          <a:p>
            <a:pPr>
              <a:lnSpc>
                <a:spcPct val="85000"/>
              </a:lnSpc>
            </a:pPr>
            <a:r>
              <a:rPr lang="en-US" baseline="30000" dirty="0"/>
              <a:t>12</a:t>
            </a:r>
            <a:r>
              <a:rPr lang="en-US" dirty="0"/>
              <a:t> "I have heard the complaining of the Israelites; say to them, 'At twilight </a:t>
            </a:r>
            <a:r>
              <a:rPr lang="en-US" dirty="0">
                <a:solidFill>
                  <a:srgbClr val="FFFF00"/>
                </a:solidFill>
                <a:effectLst>
                  <a:glow rad="127000">
                    <a:srgbClr val="512507"/>
                  </a:glow>
                  <a:outerShdw blurRad="38100" dist="38100" dir="2700000" algn="tl">
                    <a:srgbClr val="000000">
                      <a:alpha val="43137"/>
                    </a:srgbClr>
                  </a:outerShdw>
                </a:effectLst>
              </a:rPr>
              <a:t>you shall eat meat</a:t>
            </a:r>
            <a:r>
              <a:rPr lang="en-US" dirty="0"/>
              <a:t>, and in the morning you shall have your fill of bread; then you shall know that I am the LORD your God.'"</a:t>
            </a:r>
          </a:p>
        </p:txBody>
      </p:sp>
    </p:spTree>
    <p:extLst>
      <p:ext uri="{BB962C8B-B14F-4D97-AF65-F5344CB8AC3E}">
        <p14:creationId xmlns:p14="http://schemas.microsoft.com/office/powerpoint/2010/main" val="1185463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401668" cy="4675992"/>
          </a:xfrm>
        </p:spPr>
        <p:txBody>
          <a:bodyPr/>
          <a:lstStyle/>
          <a:p>
            <a:pPr>
              <a:lnSpc>
                <a:spcPct val="85000"/>
              </a:lnSpc>
            </a:pPr>
            <a:r>
              <a:rPr lang="en-US" baseline="30000" dirty="0"/>
              <a:t>12</a:t>
            </a:r>
            <a:r>
              <a:rPr lang="en-US" dirty="0"/>
              <a:t> "I have heard the complaining of the Israelites; say to them, 'At twilight you shall eat meat, and in the morning </a:t>
            </a:r>
            <a:r>
              <a:rPr lang="en-US" dirty="0">
                <a:solidFill>
                  <a:srgbClr val="FFFF00"/>
                </a:solidFill>
                <a:effectLst>
                  <a:glow rad="127000">
                    <a:srgbClr val="512507"/>
                  </a:glow>
                  <a:outerShdw blurRad="38100" dist="38100" dir="2700000" algn="tl">
                    <a:srgbClr val="000000">
                      <a:alpha val="43137"/>
                    </a:srgbClr>
                  </a:outerShdw>
                </a:effectLst>
              </a:rPr>
              <a:t>you shall have </a:t>
            </a:r>
            <a:r>
              <a:rPr lang="en-US" u="sng" dirty="0">
                <a:solidFill>
                  <a:srgbClr val="FFFF00"/>
                </a:solidFill>
                <a:effectLst>
                  <a:glow rad="127000">
                    <a:srgbClr val="512507"/>
                  </a:glow>
                  <a:outerShdw blurRad="38100" dist="38100" dir="2700000" algn="tl">
                    <a:srgbClr val="000000">
                      <a:alpha val="43137"/>
                    </a:srgbClr>
                  </a:outerShdw>
                </a:effectLst>
              </a:rPr>
              <a:t>your fill of</a:t>
            </a:r>
            <a:r>
              <a:rPr lang="en-US" dirty="0">
                <a:solidFill>
                  <a:srgbClr val="FFFF00"/>
                </a:solidFill>
                <a:effectLst>
                  <a:glow rad="127000">
                    <a:srgbClr val="512507"/>
                  </a:glow>
                  <a:outerShdw blurRad="38100" dist="38100" dir="2700000" algn="tl">
                    <a:srgbClr val="000000">
                      <a:alpha val="43137"/>
                    </a:srgbClr>
                  </a:outerShdw>
                </a:effectLst>
              </a:rPr>
              <a:t> bread</a:t>
            </a:r>
            <a:r>
              <a:rPr lang="en-US" dirty="0"/>
              <a:t>; then you shall know that I am the LORD your God.'"</a:t>
            </a:r>
          </a:p>
        </p:txBody>
      </p:sp>
    </p:spTree>
    <p:extLst>
      <p:ext uri="{BB962C8B-B14F-4D97-AF65-F5344CB8AC3E}">
        <p14:creationId xmlns:p14="http://schemas.microsoft.com/office/powerpoint/2010/main" val="4154642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470991"/>
            <a:ext cx="6401668" cy="4675992"/>
          </a:xfrm>
        </p:spPr>
        <p:txBody>
          <a:bodyPr/>
          <a:lstStyle/>
          <a:p>
            <a:pPr>
              <a:lnSpc>
                <a:spcPct val="85000"/>
              </a:lnSpc>
            </a:pPr>
            <a:r>
              <a:rPr lang="en-US" baseline="30000" dirty="0"/>
              <a:t>12</a:t>
            </a:r>
            <a:r>
              <a:rPr lang="en-US" dirty="0"/>
              <a:t> "I have heard the complaining of the Israelites; say to them, 'At twilight you shall eat meat, and in the morning you shall have your fill of bread; then </a:t>
            </a:r>
            <a:r>
              <a:rPr lang="en-US" dirty="0">
                <a:solidFill>
                  <a:srgbClr val="FFFF00"/>
                </a:solidFill>
                <a:effectLst>
                  <a:glow rad="127000">
                    <a:srgbClr val="512507"/>
                  </a:glow>
                  <a:outerShdw blurRad="38100" dist="38100" dir="2700000" algn="tl">
                    <a:srgbClr val="000000">
                      <a:alpha val="43137"/>
                    </a:srgbClr>
                  </a:outerShdw>
                </a:effectLst>
              </a:rPr>
              <a:t>you shall know that I am the LORD </a:t>
            </a:r>
            <a:r>
              <a:rPr lang="en-US" dirty="0"/>
              <a:t>your God.'"</a:t>
            </a:r>
          </a:p>
        </p:txBody>
      </p:sp>
    </p:spTree>
    <p:extLst>
      <p:ext uri="{BB962C8B-B14F-4D97-AF65-F5344CB8AC3E}">
        <p14:creationId xmlns:p14="http://schemas.microsoft.com/office/powerpoint/2010/main" val="1601579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523999"/>
            <a:ext cx="6401668" cy="4622983"/>
          </a:xfrm>
        </p:spPr>
        <p:txBody>
          <a:bodyPr/>
          <a:lstStyle/>
          <a:p>
            <a:r>
              <a:rPr lang="en-US" baseline="30000" dirty="0"/>
              <a:t>13</a:t>
            </a:r>
            <a:r>
              <a:rPr lang="en-US" dirty="0"/>
              <a:t> In the evening </a:t>
            </a:r>
            <a:r>
              <a:rPr lang="en-US" dirty="0">
                <a:solidFill>
                  <a:srgbClr val="FFFF00"/>
                </a:solidFill>
                <a:effectLst>
                  <a:glow rad="127000">
                    <a:srgbClr val="512507"/>
                  </a:glow>
                  <a:outerShdw blurRad="38100" dist="38100" dir="2700000" algn="tl">
                    <a:srgbClr val="000000">
                      <a:alpha val="43137"/>
                    </a:srgbClr>
                  </a:outerShdw>
                </a:effectLst>
              </a:rPr>
              <a:t>quails</a:t>
            </a:r>
            <a:r>
              <a:rPr lang="en-US" dirty="0">
                <a:effectLst>
                  <a:glow rad="127000">
                    <a:srgbClr val="512507"/>
                  </a:glow>
                  <a:outerShdw blurRad="38100" dist="38100" dir="2700000" algn="tl">
                    <a:srgbClr val="000000">
                      <a:alpha val="43137"/>
                    </a:srgbClr>
                  </a:outerShdw>
                </a:effectLst>
              </a:rPr>
              <a:t> </a:t>
            </a:r>
            <a:r>
              <a:rPr lang="en-US" dirty="0"/>
              <a:t>came up and covered the camp; and in the morning there was a layer of dew ... </a:t>
            </a:r>
            <a:r>
              <a:rPr lang="en-US" baseline="30000" dirty="0"/>
              <a:t>14</a:t>
            </a:r>
            <a:r>
              <a:rPr lang="en-US" dirty="0"/>
              <a:t> When the layer of dew lifted, there ... was a fine flaky substance, as fine as frost on the ground.</a:t>
            </a:r>
          </a:p>
          <a:p>
            <a:r>
              <a:rPr lang="en-US" dirty="0"/>
              <a:t> </a:t>
            </a:r>
          </a:p>
        </p:txBody>
      </p:sp>
    </p:spTree>
    <p:extLst>
      <p:ext uri="{BB962C8B-B14F-4D97-AF65-F5344CB8AC3E}">
        <p14:creationId xmlns:p14="http://schemas.microsoft.com/office/powerpoint/2010/main" val="213282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Three Stories</a:t>
            </a:r>
          </a:p>
        </p:txBody>
      </p:sp>
      <p:sp>
        <p:nvSpPr>
          <p:cNvPr id="5" name="Content Placeholder 4"/>
          <p:cNvSpPr>
            <a:spLocks noGrp="1"/>
          </p:cNvSpPr>
          <p:nvPr>
            <p:ph idx="1"/>
          </p:nvPr>
        </p:nvSpPr>
        <p:spPr>
          <a:xfrm>
            <a:off x="449705" y="1417693"/>
            <a:ext cx="11257613" cy="4351338"/>
          </a:xfrm>
        </p:spPr>
        <p:txBody>
          <a:bodyPr/>
          <a:lstStyle/>
          <a:p>
            <a:pPr marL="573088" indent="-573088">
              <a:buAutoNum type="arabicParenR"/>
            </a:pPr>
            <a:r>
              <a:rPr lang="en-US" dirty="0"/>
              <a:t>Bitter Water	    2) No </a:t>
            </a:r>
            <a:r>
              <a:rPr lang="en-US" u="sng" dirty="0">
                <a:solidFill>
                  <a:srgbClr val="FFFF00"/>
                </a:solidFill>
              </a:rPr>
              <a:t>Food</a:t>
            </a:r>
            <a:r>
              <a:rPr lang="en-US" dirty="0"/>
              <a:t>		</a:t>
            </a:r>
          </a:p>
          <a:p>
            <a:pPr marL="742950" indent="-742950">
              <a:buAutoNum type="arabicParenR"/>
            </a:pPr>
            <a:endParaRPr lang="en-US" dirty="0"/>
          </a:p>
        </p:txBody>
      </p:sp>
      <p:pic>
        <p:nvPicPr>
          <p:cNvPr id="6" name="Picture 5"/>
          <p:cNvPicPr>
            <a:picLocks noChangeAspect="1"/>
          </p:cNvPicPr>
          <p:nvPr/>
        </p:nvPicPr>
        <p:blipFill>
          <a:blip r:embed="rId2"/>
          <a:stretch>
            <a:fillRect/>
          </a:stretch>
        </p:blipFill>
        <p:spPr>
          <a:xfrm>
            <a:off x="-560832" y="2435700"/>
            <a:ext cx="4426727" cy="4422300"/>
          </a:xfrm>
          <a:prstGeom prst="rect">
            <a:avLst/>
          </a:prstGeom>
        </p:spPr>
      </p:pic>
      <p:pic>
        <p:nvPicPr>
          <p:cNvPr id="7" name="Picture 2" descr="https://upload.wikimedia.org/wikipedia/commons/5/51/Tissot_The_Gathering_of_the_Manna_%28color%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073" y="2423948"/>
            <a:ext cx="4001115" cy="48912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192" y="2255520"/>
            <a:ext cx="8156448" cy="17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3852672" y="2377440"/>
            <a:ext cx="146304" cy="448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91856" y="2377440"/>
            <a:ext cx="146304" cy="448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713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523999"/>
            <a:ext cx="6401668" cy="4622983"/>
          </a:xfrm>
        </p:spPr>
        <p:txBody>
          <a:bodyPr/>
          <a:lstStyle/>
          <a:p>
            <a:r>
              <a:rPr lang="en-US" baseline="30000" dirty="0"/>
              <a:t>13</a:t>
            </a:r>
            <a:r>
              <a:rPr lang="en-US" dirty="0"/>
              <a:t> In the evening </a:t>
            </a:r>
            <a:r>
              <a:rPr lang="en-US" dirty="0">
                <a:effectLst>
                  <a:glow rad="127000">
                    <a:srgbClr val="512507"/>
                  </a:glow>
                  <a:outerShdw blurRad="38100" dist="38100" dir="2700000" algn="tl">
                    <a:srgbClr val="000000">
                      <a:alpha val="43137"/>
                    </a:srgbClr>
                  </a:outerShdw>
                </a:effectLst>
              </a:rPr>
              <a:t>quails </a:t>
            </a:r>
            <a:r>
              <a:rPr lang="en-US" dirty="0"/>
              <a:t>came up and covered the camp; and in the morning there was a layer of dew ... </a:t>
            </a:r>
            <a:r>
              <a:rPr lang="en-US" baseline="30000" dirty="0"/>
              <a:t>14</a:t>
            </a:r>
            <a:r>
              <a:rPr lang="en-US" dirty="0"/>
              <a:t> When the layer of dew lifted, there ... was </a:t>
            </a:r>
            <a:r>
              <a:rPr lang="en-US" dirty="0">
                <a:solidFill>
                  <a:srgbClr val="FFFF00"/>
                </a:solidFill>
                <a:effectLst>
                  <a:glow rad="127000">
                    <a:srgbClr val="512507"/>
                  </a:glow>
                  <a:outerShdw blurRad="38100" dist="38100" dir="2700000" algn="tl">
                    <a:srgbClr val="000000">
                      <a:alpha val="43137"/>
                    </a:srgbClr>
                  </a:outerShdw>
                </a:effectLst>
              </a:rPr>
              <a:t>a fine flaky substance</a:t>
            </a:r>
            <a:r>
              <a:rPr lang="en-US" dirty="0"/>
              <a:t>, as fine as frost on the ground.</a:t>
            </a:r>
          </a:p>
          <a:p>
            <a:r>
              <a:rPr lang="en-US" dirty="0"/>
              <a:t> </a:t>
            </a:r>
          </a:p>
        </p:txBody>
      </p:sp>
    </p:spTree>
    <p:extLst>
      <p:ext uri="{BB962C8B-B14F-4D97-AF65-F5344CB8AC3E}">
        <p14:creationId xmlns:p14="http://schemas.microsoft.com/office/powerpoint/2010/main" val="2468209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523999"/>
            <a:ext cx="6401668" cy="4622983"/>
          </a:xfrm>
        </p:spPr>
        <p:txBody>
          <a:bodyPr/>
          <a:lstStyle/>
          <a:p>
            <a:r>
              <a:rPr lang="en-US" baseline="30000" dirty="0"/>
              <a:t>15</a:t>
            </a:r>
            <a:r>
              <a:rPr lang="en-US" dirty="0"/>
              <a:t> ... they said to one another, </a:t>
            </a:r>
            <a:r>
              <a:rPr lang="en-US" dirty="0">
                <a:solidFill>
                  <a:srgbClr val="FFFF00"/>
                </a:solidFill>
                <a:effectLst>
                  <a:glow rad="127000">
                    <a:srgbClr val="512507"/>
                  </a:glow>
                  <a:outerShdw blurRad="38100" dist="38100" dir="2700000" algn="tl">
                    <a:srgbClr val="000000">
                      <a:alpha val="43137"/>
                    </a:srgbClr>
                  </a:outerShdw>
                </a:effectLst>
              </a:rPr>
              <a:t>"What is it?" </a:t>
            </a:r>
            <a:r>
              <a:rPr lang="en-US" dirty="0"/>
              <a:t>For they did not know what it was. </a:t>
            </a:r>
          </a:p>
          <a:p>
            <a:r>
              <a:rPr lang="en-US" dirty="0"/>
              <a:t>Moses said to them, "It is the bread that the LORD has given you to eat. </a:t>
            </a:r>
          </a:p>
        </p:txBody>
      </p:sp>
    </p:spTree>
    <p:extLst>
      <p:ext uri="{BB962C8B-B14F-4D97-AF65-F5344CB8AC3E}">
        <p14:creationId xmlns:p14="http://schemas.microsoft.com/office/powerpoint/2010/main" val="2034382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219" y="0"/>
            <a:ext cx="5676781" cy="6941016"/>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449706" y="1523999"/>
            <a:ext cx="6401668" cy="4622983"/>
          </a:xfrm>
        </p:spPr>
        <p:txBody>
          <a:bodyPr/>
          <a:lstStyle/>
          <a:p>
            <a:r>
              <a:rPr lang="en-US" baseline="30000" dirty="0"/>
              <a:t>15</a:t>
            </a:r>
            <a:r>
              <a:rPr lang="en-US" dirty="0"/>
              <a:t> ... they said to one another, </a:t>
            </a:r>
            <a:r>
              <a:rPr lang="en-US" dirty="0">
                <a:effectLst>
                  <a:glow rad="127000">
                    <a:srgbClr val="512507">
                      <a:alpha val="0"/>
                    </a:srgbClr>
                  </a:glow>
                  <a:outerShdw blurRad="38100" dist="38100" dir="2700000" algn="tl">
                    <a:srgbClr val="000000">
                      <a:alpha val="43137"/>
                    </a:srgbClr>
                  </a:outerShdw>
                </a:effectLst>
              </a:rPr>
              <a:t>"What is it?" </a:t>
            </a:r>
            <a:r>
              <a:rPr lang="en-US" dirty="0"/>
              <a:t>For they did not know what it was. </a:t>
            </a:r>
          </a:p>
          <a:p>
            <a:r>
              <a:rPr lang="en-US" dirty="0"/>
              <a:t>Moses said to them, "It is </a:t>
            </a:r>
            <a:r>
              <a:rPr lang="en-US" dirty="0">
                <a:solidFill>
                  <a:srgbClr val="FFFF00"/>
                </a:solidFill>
                <a:effectLst>
                  <a:glow rad="127000">
                    <a:srgbClr val="512507"/>
                  </a:glow>
                  <a:outerShdw blurRad="38100" dist="38100" dir="2700000" algn="tl">
                    <a:srgbClr val="000000">
                      <a:alpha val="43137"/>
                    </a:srgbClr>
                  </a:outerShdw>
                </a:effectLst>
              </a:rPr>
              <a:t>the bread that the LORD has given </a:t>
            </a:r>
            <a:r>
              <a:rPr lang="en-US" dirty="0"/>
              <a:t>you to eat.” </a:t>
            </a:r>
          </a:p>
        </p:txBody>
      </p:sp>
    </p:spTree>
    <p:extLst>
      <p:ext uri="{BB962C8B-B14F-4D97-AF65-F5344CB8AC3E}">
        <p14:creationId xmlns:p14="http://schemas.microsoft.com/office/powerpoint/2010/main" val="2979058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66254"/>
            <a:ext cx="12233061" cy="6539345"/>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705243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289" y="203974"/>
            <a:ext cx="12317082" cy="6450051"/>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0" y="5948035"/>
            <a:ext cx="12192000" cy="909965"/>
          </a:xfrm>
        </p:spPr>
        <p:txBody>
          <a:bodyPr/>
          <a:lstStyle/>
          <a:p>
            <a:pPr algn="ctr"/>
            <a:r>
              <a:rPr lang="en-US" dirty="0"/>
              <a:t>When it is, “</a:t>
            </a:r>
            <a:r>
              <a:rPr lang="en-US" u="sng" dirty="0">
                <a:solidFill>
                  <a:srgbClr val="FFFF00"/>
                </a:solidFill>
              </a:rPr>
              <a:t>Draw</a:t>
            </a:r>
            <a:r>
              <a:rPr lang="en-US" dirty="0"/>
              <a:t> </a:t>
            </a:r>
            <a:r>
              <a:rPr lang="en-US" u="sng" dirty="0">
                <a:solidFill>
                  <a:srgbClr val="FFFF00"/>
                </a:solidFill>
              </a:rPr>
              <a:t>near</a:t>
            </a:r>
            <a:r>
              <a:rPr lang="en-US" dirty="0"/>
              <a:t> to the LORD” (Exo 16:9)</a:t>
            </a:r>
          </a:p>
        </p:txBody>
      </p:sp>
    </p:spTree>
    <p:extLst>
      <p:ext uri="{BB962C8B-B14F-4D97-AF65-F5344CB8AC3E}">
        <p14:creationId xmlns:p14="http://schemas.microsoft.com/office/powerpoint/2010/main" val="3901521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41" y="203974"/>
            <a:ext cx="12317082" cy="6450051"/>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0" y="5948035"/>
            <a:ext cx="12192000" cy="909965"/>
          </a:xfrm>
        </p:spPr>
        <p:txBody>
          <a:bodyPr/>
          <a:lstStyle/>
          <a:p>
            <a:pPr algn="ctr"/>
            <a:r>
              <a:rPr lang="en-US" dirty="0"/>
              <a:t>When it is, “</a:t>
            </a:r>
            <a:r>
              <a:rPr lang="en-US" u="sng" dirty="0">
                <a:solidFill>
                  <a:srgbClr val="FFFF00"/>
                </a:solidFill>
              </a:rPr>
              <a:t>Draw</a:t>
            </a:r>
            <a:r>
              <a:rPr lang="en-US" dirty="0">
                <a:solidFill>
                  <a:srgbClr val="FFFF00"/>
                </a:solidFill>
              </a:rPr>
              <a:t> </a:t>
            </a:r>
            <a:r>
              <a:rPr lang="en-US" u="sng" dirty="0">
                <a:solidFill>
                  <a:srgbClr val="FFFF00"/>
                </a:solidFill>
              </a:rPr>
              <a:t>near</a:t>
            </a:r>
            <a:r>
              <a:rPr lang="en-US" dirty="0">
                <a:solidFill>
                  <a:srgbClr val="FFFF00"/>
                </a:solidFill>
              </a:rPr>
              <a:t> </a:t>
            </a:r>
            <a:r>
              <a:rPr lang="en-US" dirty="0"/>
              <a:t>to the LORD” (Exo 16:9)</a:t>
            </a:r>
          </a:p>
        </p:txBody>
      </p:sp>
      <p:sp>
        <p:nvSpPr>
          <p:cNvPr id="3" name="Rectangle 2"/>
          <p:cNvSpPr/>
          <p:nvPr/>
        </p:nvSpPr>
        <p:spPr>
          <a:xfrm>
            <a:off x="720436" y="1662545"/>
            <a:ext cx="10086109" cy="3740728"/>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t>  Jesus said to them, </a:t>
            </a:r>
          </a:p>
          <a:p>
            <a:r>
              <a:rPr lang="en-US" sz="4800" b="1" dirty="0"/>
              <a:t>  "I am the bread of life.</a:t>
            </a:r>
          </a:p>
          <a:p>
            <a:r>
              <a:rPr lang="en-US" sz="4800" b="1" dirty="0"/>
              <a:t>  Whoever </a:t>
            </a:r>
            <a:r>
              <a:rPr lang="en-US" sz="4800" b="1" dirty="0">
                <a:solidFill>
                  <a:srgbClr val="FFFF00"/>
                </a:solidFill>
              </a:rPr>
              <a:t>comes to me</a:t>
            </a:r>
          </a:p>
          <a:p>
            <a:r>
              <a:rPr lang="en-US" sz="4800" b="1" dirty="0"/>
              <a:t>  will never be hungry....”</a:t>
            </a:r>
          </a:p>
          <a:p>
            <a:r>
              <a:rPr lang="en-US" sz="2800" b="1" dirty="0"/>
              <a:t>    (John 6:35)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186" y="1749287"/>
            <a:ext cx="3368057" cy="3650974"/>
          </a:xfrm>
          <a:prstGeom prst="rect">
            <a:avLst/>
          </a:prstGeom>
        </p:spPr>
      </p:pic>
    </p:spTree>
    <p:extLst>
      <p:ext uri="{BB962C8B-B14F-4D97-AF65-F5344CB8AC3E}">
        <p14:creationId xmlns:p14="http://schemas.microsoft.com/office/powerpoint/2010/main" val="2139317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41" y="203974"/>
            <a:ext cx="12317082" cy="6450051"/>
          </a:xfrm>
          <a:prstGeom prst="rect">
            <a:avLst/>
          </a:prstGeom>
        </p:spPr>
      </p:pic>
      <p:sp>
        <p:nvSpPr>
          <p:cNvPr id="5" name="Title 4"/>
          <p:cNvSpPr>
            <a:spLocks noGrp="1"/>
          </p:cNvSpPr>
          <p:nvPr>
            <p:ph type="title"/>
          </p:nvPr>
        </p:nvSpPr>
        <p:spPr/>
        <p:txBody>
          <a:bodyPr/>
          <a:lstStyle/>
          <a:p>
            <a:pPr algn="l"/>
            <a:r>
              <a:rPr lang="en-US" dirty="0"/>
              <a:t> 2) Life can be EMPTY </a:t>
            </a:r>
            <a:r>
              <a:rPr lang="en-US" sz="4000" dirty="0"/>
              <a:t>16:1-36</a:t>
            </a:r>
          </a:p>
        </p:txBody>
      </p:sp>
      <p:sp>
        <p:nvSpPr>
          <p:cNvPr id="6" name="Content Placeholder 5"/>
          <p:cNvSpPr>
            <a:spLocks noGrp="1"/>
          </p:cNvSpPr>
          <p:nvPr>
            <p:ph idx="1"/>
          </p:nvPr>
        </p:nvSpPr>
        <p:spPr>
          <a:xfrm>
            <a:off x="0" y="5948035"/>
            <a:ext cx="12192000" cy="909965"/>
          </a:xfrm>
        </p:spPr>
        <p:txBody>
          <a:bodyPr/>
          <a:lstStyle/>
          <a:p>
            <a:pPr algn="ctr"/>
            <a:r>
              <a:rPr lang="en-US" dirty="0"/>
              <a:t>When it is, “</a:t>
            </a:r>
            <a:r>
              <a:rPr lang="en-US" u="sng" dirty="0">
                <a:solidFill>
                  <a:srgbClr val="FFFF00"/>
                </a:solidFill>
              </a:rPr>
              <a:t>Draw</a:t>
            </a:r>
            <a:r>
              <a:rPr lang="en-US" dirty="0">
                <a:solidFill>
                  <a:srgbClr val="FFFF00"/>
                </a:solidFill>
              </a:rPr>
              <a:t> </a:t>
            </a:r>
            <a:r>
              <a:rPr lang="en-US" u="sng" dirty="0">
                <a:solidFill>
                  <a:srgbClr val="FFFF00"/>
                </a:solidFill>
              </a:rPr>
              <a:t>near</a:t>
            </a:r>
            <a:r>
              <a:rPr lang="en-US" dirty="0">
                <a:solidFill>
                  <a:srgbClr val="FFFF00"/>
                </a:solidFill>
              </a:rPr>
              <a:t> </a:t>
            </a:r>
            <a:r>
              <a:rPr lang="en-US" dirty="0"/>
              <a:t>to the LORD” (Exo 16:9)</a:t>
            </a:r>
          </a:p>
        </p:txBody>
      </p:sp>
      <p:sp>
        <p:nvSpPr>
          <p:cNvPr id="3" name="Rectangle 2"/>
          <p:cNvSpPr/>
          <p:nvPr/>
        </p:nvSpPr>
        <p:spPr>
          <a:xfrm>
            <a:off x="720436" y="1662545"/>
            <a:ext cx="10086109" cy="3740728"/>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t>  “I have come that they </a:t>
            </a:r>
          </a:p>
          <a:p>
            <a:r>
              <a:rPr lang="en-US" sz="4800" b="1" dirty="0"/>
              <a:t>  may have life, and</a:t>
            </a:r>
          </a:p>
          <a:p>
            <a:r>
              <a:rPr lang="en-US" sz="4800" b="1" dirty="0"/>
              <a:t>  have it to the </a:t>
            </a:r>
            <a:r>
              <a:rPr lang="en-US" sz="4800" b="1" dirty="0">
                <a:solidFill>
                  <a:srgbClr val="FFFF00"/>
                </a:solidFill>
              </a:rPr>
              <a:t>full</a:t>
            </a:r>
            <a:r>
              <a:rPr lang="en-US" sz="4800" b="1" dirty="0"/>
              <a:t>.” </a:t>
            </a:r>
            <a:br>
              <a:rPr lang="en-US" sz="4800" b="1" dirty="0"/>
            </a:br>
            <a:r>
              <a:rPr lang="en-US" sz="4800" b="1" dirty="0"/>
              <a:t>                        --Jesus</a:t>
            </a:r>
          </a:p>
          <a:p>
            <a:r>
              <a:rPr lang="en-US" sz="4800" b="1" dirty="0"/>
              <a:t>  </a:t>
            </a:r>
            <a:r>
              <a:rPr lang="en-US" sz="4800" b="1" baseline="30000" dirty="0"/>
              <a:t>(John 10:10 NIV)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186" y="1749287"/>
            <a:ext cx="3368057" cy="3650974"/>
          </a:xfrm>
          <a:prstGeom prst="rect">
            <a:avLst/>
          </a:prstGeom>
        </p:spPr>
      </p:pic>
    </p:spTree>
    <p:extLst>
      <p:ext uri="{BB962C8B-B14F-4D97-AF65-F5344CB8AC3E}">
        <p14:creationId xmlns:p14="http://schemas.microsoft.com/office/powerpoint/2010/main" val="4410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 3) Life can be </a:t>
            </a:r>
            <a:r>
              <a:rPr lang="en-US" u="sng" dirty="0">
                <a:solidFill>
                  <a:srgbClr val="FFFF00"/>
                </a:solidFill>
              </a:rPr>
              <a:t>THREATENING</a:t>
            </a:r>
            <a:r>
              <a:rPr lang="en-US" dirty="0"/>
              <a:t> </a:t>
            </a:r>
            <a:r>
              <a:rPr lang="en-US" sz="4000" dirty="0"/>
              <a:t>17:1-7</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406705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541" y="492416"/>
            <a:ext cx="12317082" cy="5873167"/>
          </a:xfrm>
          <a:prstGeom prst="rect">
            <a:avLst/>
          </a:prstGeom>
        </p:spPr>
      </p:pic>
      <p:sp>
        <p:nvSpPr>
          <p:cNvPr id="5" name="Title 4"/>
          <p:cNvSpPr>
            <a:spLocks noGrp="1"/>
          </p:cNvSpPr>
          <p:nvPr>
            <p:ph type="title"/>
          </p:nvPr>
        </p:nvSpPr>
        <p:spPr/>
        <p:txBody>
          <a:bodyPr/>
          <a:lstStyle/>
          <a:p>
            <a:pPr algn="l"/>
            <a:r>
              <a:rPr lang="en-US" dirty="0"/>
              <a:t> 3) Life can be THREATENING </a:t>
            </a:r>
            <a:r>
              <a:rPr lang="en-US" sz="4000" dirty="0"/>
              <a:t>17:1-7</a:t>
            </a:r>
          </a:p>
        </p:txBody>
      </p:sp>
      <p:sp>
        <p:nvSpPr>
          <p:cNvPr id="2" name="Content Placeholder 1"/>
          <p:cNvSpPr>
            <a:spLocks noGrp="1"/>
          </p:cNvSpPr>
          <p:nvPr>
            <p:ph idx="1"/>
          </p:nvPr>
        </p:nvSpPr>
        <p:spPr>
          <a:xfrm>
            <a:off x="0" y="6031162"/>
            <a:ext cx="12191999" cy="826838"/>
          </a:xfrm>
        </p:spPr>
        <p:txBody>
          <a:bodyPr/>
          <a:lstStyle/>
          <a:p>
            <a:pPr algn="ctr"/>
            <a:r>
              <a:rPr lang="en-US" dirty="0"/>
              <a:t>That is, “circumstances can be life threatening”</a:t>
            </a:r>
          </a:p>
        </p:txBody>
      </p:sp>
    </p:spTree>
    <p:extLst>
      <p:ext uri="{BB962C8B-B14F-4D97-AF65-F5344CB8AC3E}">
        <p14:creationId xmlns:p14="http://schemas.microsoft.com/office/powerpoint/2010/main" val="2358860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baseline="30000" dirty="0"/>
              <a:t>17:1</a:t>
            </a:r>
            <a:r>
              <a:rPr lang="en-US" dirty="0"/>
              <a:t> ... the Israelites ... camped at </a:t>
            </a:r>
            <a:r>
              <a:rPr lang="en-US" dirty="0" err="1"/>
              <a:t>Rephidim</a:t>
            </a:r>
            <a:r>
              <a:rPr lang="en-US" dirty="0"/>
              <a:t>, but there was </a:t>
            </a:r>
            <a:r>
              <a:rPr lang="en-US" dirty="0">
                <a:solidFill>
                  <a:srgbClr val="FFFF00"/>
                </a:solidFill>
                <a:effectLst>
                  <a:glow rad="127000">
                    <a:srgbClr val="1F0302"/>
                  </a:glow>
                  <a:outerShdw blurRad="38100" dist="38100" dir="2700000" algn="tl">
                    <a:srgbClr val="000000">
                      <a:alpha val="43137"/>
                    </a:srgbClr>
                  </a:outerShdw>
                </a:effectLst>
              </a:rPr>
              <a:t>no water </a:t>
            </a:r>
            <a:r>
              <a:rPr lang="en-US" dirty="0"/>
              <a:t>for the people to drink.   </a:t>
            </a:r>
            <a:r>
              <a:rPr lang="en-US" baseline="30000" dirty="0"/>
              <a:t>2</a:t>
            </a:r>
            <a:r>
              <a:rPr lang="en-US" dirty="0"/>
              <a:t> The people quarreled with Moses, and said, "Give us water to drink." Moses said to them, "Why do you quarrel with me? Why do you test the LORD?"</a:t>
            </a:r>
          </a:p>
        </p:txBody>
      </p:sp>
    </p:spTree>
    <p:extLst>
      <p:ext uri="{BB962C8B-B14F-4D97-AF65-F5344CB8AC3E}">
        <p14:creationId xmlns:p14="http://schemas.microsoft.com/office/powerpoint/2010/main" val="1999808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Three Stories</a:t>
            </a:r>
          </a:p>
        </p:txBody>
      </p:sp>
      <p:sp>
        <p:nvSpPr>
          <p:cNvPr id="5" name="Content Placeholder 4"/>
          <p:cNvSpPr>
            <a:spLocks noGrp="1"/>
          </p:cNvSpPr>
          <p:nvPr>
            <p:ph idx="1"/>
          </p:nvPr>
        </p:nvSpPr>
        <p:spPr>
          <a:xfrm>
            <a:off x="449705" y="1417693"/>
            <a:ext cx="11257613" cy="4351338"/>
          </a:xfrm>
        </p:spPr>
        <p:txBody>
          <a:bodyPr/>
          <a:lstStyle/>
          <a:p>
            <a:pPr marL="573088" indent="-573088">
              <a:buAutoNum type="arabicParenR"/>
            </a:pPr>
            <a:r>
              <a:rPr lang="en-US" dirty="0"/>
              <a:t>Bitter Water	    2) No Food		        3) No </a:t>
            </a:r>
            <a:r>
              <a:rPr lang="en-US" u="sng" dirty="0">
                <a:solidFill>
                  <a:srgbClr val="FFFF00"/>
                </a:solidFill>
              </a:rPr>
              <a:t>Water</a:t>
            </a:r>
          </a:p>
          <a:p>
            <a:pPr marL="742950" indent="-742950">
              <a:buAutoNum type="arabicParenR"/>
            </a:pPr>
            <a:endParaRPr lang="en-US" dirty="0"/>
          </a:p>
          <a:p>
            <a:pPr marL="742950" indent="-742950">
              <a:buAutoNum type="arabicParenR"/>
            </a:pPr>
            <a:endParaRPr lang="en-US" dirty="0"/>
          </a:p>
        </p:txBody>
      </p:sp>
      <p:pic>
        <p:nvPicPr>
          <p:cNvPr id="6" name="Picture 5"/>
          <p:cNvPicPr>
            <a:picLocks noChangeAspect="1"/>
          </p:cNvPicPr>
          <p:nvPr/>
        </p:nvPicPr>
        <p:blipFill>
          <a:blip r:embed="rId2"/>
          <a:stretch>
            <a:fillRect/>
          </a:stretch>
        </p:blipFill>
        <p:spPr>
          <a:xfrm>
            <a:off x="-560832" y="2435700"/>
            <a:ext cx="4426727" cy="4422300"/>
          </a:xfrm>
          <a:prstGeom prst="rect">
            <a:avLst/>
          </a:prstGeom>
        </p:spPr>
      </p:pic>
      <p:pic>
        <p:nvPicPr>
          <p:cNvPr id="7" name="Picture 2" descr="https://upload.wikimedia.org/wikipedia/commons/5/51/Tissot_The_Gathering_of_the_Manna_%28color%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073" y="2423948"/>
            <a:ext cx="4001115" cy="48912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Tissot Moses Strikes the R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144" y="2412959"/>
            <a:ext cx="4181856" cy="54693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2255520"/>
            <a:ext cx="12192000" cy="17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3852672" y="2377440"/>
            <a:ext cx="146304" cy="448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91856" y="2377440"/>
            <a:ext cx="146304" cy="448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841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baseline="30000" dirty="0"/>
              <a:t>17:1</a:t>
            </a:r>
            <a:r>
              <a:rPr lang="en-US" dirty="0"/>
              <a:t> ... the Israelites ... camped at </a:t>
            </a:r>
            <a:r>
              <a:rPr lang="en-US" dirty="0" err="1"/>
              <a:t>Rephidim</a:t>
            </a:r>
            <a:r>
              <a:rPr lang="en-US" dirty="0"/>
              <a:t>, but there was no water for the people to drink.   </a:t>
            </a:r>
            <a:r>
              <a:rPr lang="en-US" baseline="30000" dirty="0"/>
              <a:t>2</a:t>
            </a:r>
            <a:r>
              <a:rPr lang="en-US" dirty="0"/>
              <a:t> The people </a:t>
            </a:r>
            <a:r>
              <a:rPr lang="en-US" dirty="0">
                <a:solidFill>
                  <a:srgbClr val="FFFF00"/>
                </a:solidFill>
                <a:effectLst>
                  <a:glow rad="127000">
                    <a:srgbClr val="512507"/>
                  </a:glow>
                  <a:outerShdw blurRad="38100" dist="38100" dir="2700000" algn="tl">
                    <a:srgbClr val="000000">
                      <a:alpha val="43137"/>
                    </a:srgbClr>
                  </a:outerShdw>
                </a:effectLst>
              </a:rPr>
              <a:t>quarreled</a:t>
            </a:r>
            <a:r>
              <a:rPr lang="en-US" dirty="0">
                <a:effectLst>
                  <a:glow rad="127000">
                    <a:srgbClr val="512507"/>
                  </a:glow>
                  <a:outerShdw blurRad="38100" dist="38100" dir="2700000" algn="tl">
                    <a:srgbClr val="000000">
                      <a:alpha val="43137"/>
                    </a:srgbClr>
                  </a:outerShdw>
                </a:effectLst>
              </a:rPr>
              <a:t> </a:t>
            </a:r>
            <a:r>
              <a:rPr lang="en-US" dirty="0"/>
              <a:t>with Moses, and said, </a:t>
            </a:r>
            <a:r>
              <a:rPr lang="en-US" dirty="0">
                <a:solidFill>
                  <a:srgbClr val="FFFF00"/>
                </a:solidFill>
                <a:effectLst>
                  <a:glow rad="127000">
                    <a:srgbClr val="512507"/>
                  </a:glow>
                  <a:outerShdw blurRad="38100" dist="38100" dir="2700000" algn="tl">
                    <a:srgbClr val="000000">
                      <a:alpha val="43137"/>
                    </a:srgbClr>
                  </a:outerShdw>
                </a:effectLst>
              </a:rPr>
              <a:t>"Give us water to drink." </a:t>
            </a:r>
            <a:r>
              <a:rPr lang="en-US" dirty="0"/>
              <a:t>Moses said to them, "Why do you quarrel with me? Why do you test the LORD?"</a:t>
            </a:r>
          </a:p>
        </p:txBody>
      </p:sp>
    </p:spTree>
    <p:extLst>
      <p:ext uri="{BB962C8B-B14F-4D97-AF65-F5344CB8AC3E}">
        <p14:creationId xmlns:p14="http://schemas.microsoft.com/office/powerpoint/2010/main" val="467776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baseline="30000" dirty="0"/>
              <a:t>17:1</a:t>
            </a:r>
            <a:r>
              <a:rPr lang="en-US" dirty="0"/>
              <a:t> ... the Israelites ... camped at </a:t>
            </a:r>
            <a:r>
              <a:rPr lang="en-US" dirty="0" err="1"/>
              <a:t>Rephidim</a:t>
            </a:r>
            <a:r>
              <a:rPr lang="en-US" dirty="0"/>
              <a:t>, but there was no water for the people to drink.   </a:t>
            </a:r>
            <a:r>
              <a:rPr lang="en-US" baseline="30000" dirty="0"/>
              <a:t>2</a:t>
            </a:r>
            <a:r>
              <a:rPr lang="en-US" dirty="0"/>
              <a:t> The people </a:t>
            </a:r>
            <a:r>
              <a:rPr lang="en-US" dirty="0">
                <a:effectLst>
                  <a:glow rad="127000">
                    <a:srgbClr val="512507">
                      <a:alpha val="0"/>
                    </a:srgbClr>
                  </a:glow>
                  <a:outerShdw blurRad="38100" dist="38100" dir="2700000" algn="tl">
                    <a:srgbClr val="000000">
                      <a:alpha val="43137"/>
                    </a:srgbClr>
                  </a:outerShdw>
                </a:effectLst>
              </a:rPr>
              <a:t>quarreled with Moses, and said, "Give us water to drink." </a:t>
            </a:r>
            <a:r>
              <a:rPr lang="en-US" dirty="0"/>
              <a:t>Moses said to them, </a:t>
            </a:r>
            <a:r>
              <a:rPr lang="en-US" dirty="0">
                <a:solidFill>
                  <a:srgbClr val="FFFF00"/>
                </a:solidFill>
                <a:effectLst>
                  <a:glow rad="127000">
                    <a:srgbClr val="512507"/>
                  </a:glow>
                  <a:outerShdw blurRad="38100" dist="38100" dir="2700000" algn="tl">
                    <a:srgbClr val="000000">
                      <a:alpha val="43137"/>
                    </a:srgbClr>
                  </a:outerShdw>
                </a:effectLst>
              </a:rPr>
              <a:t>"Why do you quarrel with me? Why do you test the LORD?"</a:t>
            </a:r>
            <a:endParaRPr lang="en-US" dirty="0"/>
          </a:p>
        </p:txBody>
      </p:sp>
    </p:spTree>
    <p:extLst>
      <p:ext uri="{BB962C8B-B14F-4D97-AF65-F5344CB8AC3E}">
        <p14:creationId xmlns:p14="http://schemas.microsoft.com/office/powerpoint/2010/main" val="3410678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baseline="30000" dirty="0"/>
              <a:t>3</a:t>
            </a:r>
            <a:r>
              <a:rPr lang="en-US" dirty="0"/>
              <a:t> ... and the people </a:t>
            </a:r>
            <a:r>
              <a:rPr lang="en-US" dirty="0">
                <a:solidFill>
                  <a:srgbClr val="FFFF00"/>
                </a:solidFill>
                <a:effectLst>
                  <a:glow rad="127000">
                    <a:srgbClr val="512507"/>
                  </a:glow>
                  <a:outerShdw blurRad="38100" dist="38100" dir="2700000" algn="tl">
                    <a:srgbClr val="000000">
                      <a:alpha val="43137"/>
                    </a:srgbClr>
                  </a:outerShdw>
                </a:effectLst>
              </a:rPr>
              <a:t>complained</a:t>
            </a:r>
            <a:r>
              <a:rPr lang="en-US" dirty="0"/>
              <a:t> against Moses and said, "Why did you bring us out of Egypt, to kill us and our children and livestock with thirst?"</a:t>
            </a:r>
          </a:p>
        </p:txBody>
      </p:sp>
    </p:spTree>
    <p:extLst>
      <p:ext uri="{BB962C8B-B14F-4D97-AF65-F5344CB8AC3E}">
        <p14:creationId xmlns:p14="http://schemas.microsoft.com/office/powerpoint/2010/main" val="480630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dirty="0"/>
              <a:t> </a:t>
            </a:r>
            <a:r>
              <a:rPr lang="en-US" baseline="30000" dirty="0"/>
              <a:t>4</a:t>
            </a:r>
            <a:r>
              <a:rPr lang="en-US" dirty="0"/>
              <a:t> So Moses cried out to the LORD, "What shall I do with this people? They are almost ready to stone me.“</a:t>
            </a:r>
          </a:p>
        </p:txBody>
      </p:sp>
    </p:spTree>
    <p:extLst>
      <p:ext uri="{BB962C8B-B14F-4D97-AF65-F5344CB8AC3E}">
        <p14:creationId xmlns:p14="http://schemas.microsoft.com/office/powerpoint/2010/main" val="3700793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dirty="0"/>
              <a:t> </a:t>
            </a:r>
            <a:r>
              <a:rPr lang="en-US" baseline="30000" dirty="0"/>
              <a:t>5</a:t>
            </a:r>
            <a:r>
              <a:rPr lang="en-US" dirty="0"/>
              <a:t> The LORD said to Moses, "Go ... and ... </a:t>
            </a:r>
            <a:r>
              <a:rPr lang="en-US" baseline="30000" dirty="0"/>
              <a:t>6</a:t>
            </a:r>
            <a:r>
              <a:rPr lang="en-US" dirty="0"/>
              <a:t> </a:t>
            </a:r>
            <a:r>
              <a:rPr lang="en-US" dirty="0">
                <a:solidFill>
                  <a:srgbClr val="FFFF00"/>
                </a:solidFill>
              </a:rPr>
              <a:t>I will be standing there in front of you on the rock at </a:t>
            </a:r>
            <a:r>
              <a:rPr lang="en-US" dirty="0" err="1">
                <a:solidFill>
                  <a:srgbClr val="FFFF00"/>
                </a:solidFill>
              </a:rPr>
              <a:t>Horeb</a:t>
            </a:r>
            <a:r>
              <a:rPr lang="en-US" dirty="0"/>
              <a:t>. Strike the rock, and water will come out of it, so that the people may drink."</a:t>
            </a:r>
          </a:p>
        </p:txBody>
      </p:sp>
    </p:spTree>
    <p:extLst>
      <p:ext uri="{BB962C8B-B14F-4D97-AF65-F5344CB8AC3E}">
        <p14:creationId xmlns:p14="http://schemas.microsoft.com/office/powerpoint/2010/main" val="4093255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dirty="0"/>
              <a:t> </a:t>
            </a:r>
            <a:r>
              <a:rPr lang="en-US" baseline="30000" dirty="0"/>
              <a:t>5</a:t>
            </a:r>
            <a:r>
              <a:rPr lang="en-US" dirty="0"/>
              <a:t> The LORD said to Moses, "Go ... and ... </a:t>
            </a:r>
            <a:r>
              <a:rPr lang="en-US" baseline="30000" dirty="0"/>
              <a:t>6</a:t>
            </a:r>
            <a:r>
              <a:rPr lang="en-US" dirty="0"/>
              <a:t> I will be standing there in front of you on the rock at </a:t>
            </a:r>
            <a:r>
              <a:rPr lang="en-US" dirty="0" err="1"/>
              <a:t>Horeb</a:t>
            </a:r>
            <a:r>
              <a:rPr lang="en-US" dirty="0"/>
              <a:t>. </a:t>
            </a:r>
            <a:r>
              <a:rPr lang="en-US" dirty="0">
                <a:solidFill>
                  <a:srgbClr val="FFFF00"/>
                </a:solidFill>
              </a:rPr>
              <a:t>Strike the rock, and water will come out of it</a:t>
            </a:r>
            <a:r>
              <a:rPr lang="en-US" dirty="0"/>
              <a:t>, so that the people may drink."</a:t>
            </a:r>
          </a:p>
        </p:txBody>
      </p:sp>
    </p:spTree>
    <p:extLst>
      <p:ext uri="{BB962C8B-B14F-4D97-AF65-F5344CB8AC3E}">
        <p14:creationId xmlns:p14="http://schemas.microsoft.com/office/powerpoint/2010/main" val="1418265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4127" y="-46194"/>
            <a:ext cx="5277873" cy="6904194"/>
          </a:xfrm>
          <a:prstGeom prst="rect">
            <a:avLst/>
          </a:prstGeom>
        </p:spPr>
      </p:pic>
      <p:sp>
        <p:nvSpPr>
          <p:cNvPr id="5" name="Title 4"/>
          <p:cNvSpPr>
            <a:spLocks noGrp="1"/>
          </p:cNvSpPr>
          <p:nvPr>
            <p:ph type="title"/>
          </p:nvPr>
        </p:nvSpPr>
        <p:spPr/>
        <p:txBody>
          <a:bodyPr/>
          <a:lstStyle/>
          <a:p>
            <a:pPr algn="l"/>
            <a:r>
              <a:rPr lang="en-US" dirty="0"/>
              <a:t> 3) Life can be THREATENING</a:t>
            </a:r>
            <a:endParaRPr lang="en-US" sz="4000" dirty="0"/>
          </a:p>
        </p:txBody>
      </p:sp>
      <p:sp>
        <p:nvSpPr>
          <p:cNvPr id="6" name="Content Placeholder 5"/>
          <p:cNvSpPr>
            <a:spLocks noGrp="1"/>
          </p:cNvSpPr>
          <p:nvPr>
            <p:ph idx="1"/>
          </p:nvPr>
        </p:nvSpPr>
        <p:spPr>
          <a:xfrm>
            <a:off x="449706" y="1795645"/>
            <a:ext cx="6971512" cy="4351338"/>
          </a:xfrm>
        </p:spPr>
        <p:txBody>
          <a:bodyPr/>
          <a:lstStyle/>
          <a:p>
            <a:r>
              <a:rPr lang="en-US" dirty="0"/>
              <a:t> </a:t>
            </a:r>
            <a:r>
              <a:rPr lang="en-US" baseline="30000" dirty="0"/>
              <a:t>5</a:t>
            </a:r>
            <a:r>
              <a:rPr lang="en-US" dirty="0"/>
              <a:t> The LORD said to Moses, "Go ... and ... </a:t>
            </a:r>
            <a:r>
              <a:rPr lang="en-US" baseline="30000" dirty="0"/>
              <a:t>6</a:t>
            </a:r>
            <a:r>
              <a:rPr lang="en-US" dirty="0"/>
              <a:t> I will be standing there in front of you on the rock at </a:t>
            </a:r>
            <a:r>
              <a:rPr lang="en-US" dirty="0" err="1"/>
              <a:t>Horeb</a:t>
            </a:r>
            <a:r>
              <a:rPr lang="en-US" dirty="0"/>
              <a:t>. Strike the rock, and water will come out of it, so that the people may drink." </a:t>
            </a:r>
            <a:r>
              <a:rPr lang="en-US" dirty="0">
                <a:solidFill>
                  <a:srgbClr val="FFFF00"/>
                </a:solidFill>
              </a:rPr>
              <a:t>Moses did so, in the sight of the elders of Israel.</a:t>
            </a:r>
          </a:p>
        </p:txBody>
      </p:sp>
    </p:spTree>
    <p:extLst>
      <p:ext uri="{BB962C8B-B14F-4D97-AF65-F5344CB8AC3E}">
        <p14:creationId xmlns:p14="http://schemas.microsoft.com/office/powerpoint/2010/main" val="944340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 3) Life can be THREATENING </a:t>
            </a:r>
            <a:r>
              <a:rPr lang="en-US" sz="4000" dirty="0"/>
              <a:t>17:1-7</a:t>
            </a:r>
          </a:p>
        </p:txBody>
      </p:sp>
      <p:pic>
        <p:nvPicPr>
          <p:cNvPr id="4" name="Picture 3"/>
          <p:cNvPicPr>
            <a:picLocks noChangeAspect="1"/>
          </p:cNvPicPr>
          <p:nvPr/>
        </p:nvPicPr>
        <p:blipFill>
          <a:blip r:embed="rId2"/>
          <a:stretch>
            <a:fillRect/>
          </a:stretch>
        </p:blipFill>
        <p:spPr>
          <a:xfrm>
            <a:off x="-62541" y="492416"/>
            <a:ext cx="12317082" cy="5873167"/>
          </a:xfrm>
          <a:prstGeom prst="rect">
            <a:avLst/>
          </a:prstGeom>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45096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541" y="492416"/>
            <a:ext cx="12317082" cy="5873167"/>
          </a:xfrm>
          <a:prstGeom prst="rect">
            <a:avLst/>
          </a:prstGeom>
        </p:spPr>
      </p:pic>
      <p:sp>
        <p:nvSpPr>
          <p:cNvPr id="7" name="Oval 6"/>
          <p:cNvSpPr/>
          <p:nvPr/>
        </p:nvSpPr>
        <p:spPr>
          <a:xfrm>
            <a:off x="4849090" y="1302327"/>
            <a:ext cx="2854037" cy="2798618"/>
          </a:xfrm>
          <a:prstGeom prst="ellipse">
            <a:avLst/>
          </a:prstGeom>
          <a:solidFill>
            <a:srgbClr val="1501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504570" y="1061098"/>
            <a:ext cx="6961186" cy="9501765"/>
          </a:xfrm>
          <a:prstGeom prst="rect">
            <a:avLst/>
          </a:prstGeom>
        </p:spPr>
      </p:pic>
      <p:sp>
        <p:nvSpPr>
          <p:cNvPr id="5" name="Title 4"/>
          <p:cNvSpPr>
            <a:spLocks noGrp="1"/>
          </p:cNvSpPr>
          <p:nvPr>
            <p:ph type="title"/>
          </p:nvPr>
        </p:nvSpPr>
        <p:spPr/>
        <p:txBody>
          <a:bodyPr/>
          <a:lstStyle/>
          <a:p>
            <a:pPr algn="l"/>
            <a:r>
              <a:rPr lang="en-US" dirty="0"/>
              <a:t> 3) Life can be THREATENING </a:t>
            </a:r>
            <a:r>
              <a:rPr lang="en-US" sz="4000" dirty="0"/>
              <a:t>17:1-7</a:t>
            </a:r>
          </a:p>
        </p:txBody>
      </p:sp>
      <p:sp>
        <p:nvSpPr>
          <p:cNvPr id="6" name="Content Placeholder 5"/>
          <p:cNvSpPr>
            <a:spLocks noGrp="1"/>
          </p:cNvSpPr>
          <p:nvPr>
            <p:ph idx="1"/>
          </p:nvPr>
        </p:nvSpPr>
        <p:spPr>
          <a:xfrm>
            <a:off x="0" y="5878763"/>
            <a:ext cx="12191999" cy="979237"/>
          </a:xfrm>
        </p:spPr>
        <p:txBody>
          <a:bodyPr>
            <a:normAutofit/>
          </a:bodyPr>
          <a:lstStyle/>
          <a:p>
            <a:pPr algn="ctr"/>
            <a:r>
              <a:rPr lang="en-US" sz="4400" dirty="0">
                <a:effectLst>
                  <a:glow rad="127000">
                    <a:srgbClr val="3D1509"/>
                  </a:glow>
                  <a:outerShdw blurRad="38100" dist="38100" dir="2700000" algn="tl">
                    <a:srgbClr val="000000">
                      <a:alpha val="43137"/>
                    </a:srgbClr>
                  </a:outerShdw>
                </a:effectLst>
              </a:rPr>
              <a:t>When it is, realize ‘I will </a:t>
            </a:r>
            <a:r>
              <a:rPr lang="en-US" sz="4400" u="sng" dirty="0">
                <a:solidFill>
                  <a:srgbClr val="FFFF00"/>
                </a:solidFill>
                <a:effectLst>
                  <a:glow rad="127000">
                    <a:srgbClr val="3D1509"/>
                  </a:glow>
                  <a:outerShdw blurRad="38100" dist="38100" dir="2700000" algn="tl">
                    <a:srgbClr val="000000">
                      <a:alpha val="43137"/>
                    </a:srgbClr>
                  </a:outerShdw>
                </a:effectLst>
              </a:rPr>
              <a:t>stand</a:t>
            </a:r>
            <a:r>
              <a:rPr lang="en-US" sz="4400" dirty="0">
                <a:effectLst>
                  <a:glow rad="127000">
                    <a:srgbClr val="3D1509"/>
                  </a:glow>
                  <a:outerShdw blurRad="38100" dist="38100" dir="2700000" algn="tl">
                    <a:srgbClr val="000000">
                      <a:alpha val="43137"/>
                    </a:srgbClr>
                  </a:outerShdw>
                </a:effectLst>
              </a:rPr>
              <a:t> there before you” </a:t>
            </a:r>
          </a:p>
        </p:txBody>
      </p:sp>
    </p:spTree>
    <p:extLst>
      <p:ext uri="{BB962C8B-B14F-4D97-AF65-F5344CB8AC3E}">
        <p14:creationId xmlns:p14="http://schemas.microsoft.com/office/powerpoint/2010/main" val="731943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541" y="492416"/>
            <a:ext cx="12317082" cy="5873167"/>
          </a:xfrm>
          <a:prstGeom prst="rect">
            <a:avLst/>
          </a:prstGeom>
        </p:spPr>
      </p:pic>
      <p:sp>
        <p:nvSpPr>
          <p:cNvPr id="7" name="Oval 6"/>
          <p:cNvSpPr/>
          <p:nvPr/>
        </p:nvSpPr>
        <p:spPr>
          <a:xfrm>
            <a:off x="4849090" y="1302327"/>
            <a:ext cx="2854037" cy="2798618"/>
          </a:xfrm>
          <a:prstGeom prst="ellipse">
            <a:avLst/>
          </a:prstGeom>
          <a:solidFill>
            <a:srgbClr val="1501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504570" y="1061098"/>
            <a:ext cx="6961186" cy="9501765"/>
          </a:xfrm>
          <a:prstGeom prst="rect">
            <a:avLst/>
          </a:prstGeom>
        </p:spPr>
      </p:pic>
      <p:sp>
        <p:nvSpPr>
          <p:cNvPr id="5" name="Title 4"/>
          <p:cNvSpPr>
            <a:spLocks noGrp="1"/>
          </p:cNvSpPr>
          <p:nvPr>
            <p:ph type="title"/>
          </p:nvPr>
        </p:nvSpPr>
        <p:spPr/>
        <p:txBody>
          <a:bodyPr/>
          <a:lstStyle/>
          <a:p>
            <a:pPr algn="l"/>
            <a:r>
              <a:rPr lang="en-US" dirty="0"/>
              <a:t> 3) Life can be THREATENING </a:t>
            </a:r>
            <a:r>
              <a:rPr lang="en-US" sz="4000" dirty="0"/>
              <a:t>17:1-7</a:t>
            </a:r>
          </a:p>
        </p:txBody>
      </p:sp>
      <p:sp>
        <p:nvSpPr>
          <p:cNvPr id="9" name="Rectangle 8"/>
          <p:cNvSpPr/>
          <p:nvPr/>
        </p:nvSpPr>
        <p:spPr>
          <a:xfrm>
            <a:off x="1391478" y="1662545"/>
            <a:ext cx="9488557" cy="3740728"/>
          </a:xfrm>
          <a:prstGeom prst="rect">
            <a:avLst/>
          </a:prstGeom>
          <a:solidFill>
            <a:schemeClr val="accent5">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[They] all drank the same spiritual drink. For they drank from the spiritual rock that followed them, and the rock was Christ. (1Cor 10:4)</a:t>
            </a:r>
          </a:p>
        </p:txBody>
      </p:sp>
      <p:sp>
        <p:nvSpPr>
          <p:cNvPr id="2" name="Content Placeholder 1"/>
          <p:cNvSpPr>
            <a:spLocks noGrp="1"/>
          </p:cNvSpPr>
          <p:nvPr>
            <p:ph idx="1"/>
          </p:nvPr>
        </p:nvSpPr>
        <p:spPr/>
        <p:txBody>
          <a:bodyPr/>
          <a:lstStyle/>
          <a:p>
            <a:endParaRPr lang="en-US"/>
          </a:p>
        </p:txBody>
      </p:sp>
      <p:sp>
        <p:nvSpPr>
          <p:cNvPr id="10" name="Content Placeholder 5"/>
          <p:cNvSpPr txBox="1">
            <a:spLocks/>
          </p:cNvSpPr>
          <p:nvPr/>
        </p:nvSpPr>
        <p:spPr>
          <a:xfrm>
            <a:off x="0" y="5878763"/>
            <a:ext cx="12191999" cy="9792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effectLst>
                  <a:glow rad="127000">
                    <a:srgbClr val="3D1509"/>
                  </a:glow>
                  <a:outerShdw blurRad="38100" dist="38100" dir="2700000" algn="tl">
                    <a:srgbClr val="000000">
                      <a:alpha val="43137"/>
                    </a:srgbClr>
                  </a:outerShdw>
                </a:effectLst>
              </a:rPr>
              <a:t>When it is, realize ‘I will </a:t>
            </a:r>
            <a:r>
              <a:rPr lang="en-US" sz="4400" u="sng">
                <a:solidFill>
                  <a:srgbClr val="FFFF00"/>
                </a:solidFill>
                <a:effectLst>
                  <a:glow rad="127000">
                    <a:srgbClr val="3D1509"/>
                  </a:glow>
                  <a:outerShdw blurRad="38100" dist="38100" dir="2700000" algn="tl">
                    <a:srgbClr val="000000">
                      <a:alpha val="43137"/>
                    </a:srgbClr>
                  </a:outerShdw>
                </a:effectLst>
              </a:rPr>
              <a:t>stand</a:t>
            </a:r>
            <a:r>
              <a:rPr lang="en-US" sz="4400">
                <a:effectLst>
                  <a:glow rad="127000">
                    <a:srgbClr val="3D1509"/>
                  </a:glow>
                  <a:outerShdw blurRad="38100" dist="38100" dir="2700000" algn="tl">
                    <a:srgbClr val="000000">
                      <a:alpha val="43137"/>
                    </a:srgbClr>
                  </a:outerShdw>
                </a:effectLst>
              </a:rPr>
              <a:t> there before you” </a:t>
            </a:r>
            <a:endParaRPr lang="en-US" sz="4400" dirty="0">
              <a:effectLst>
                <a:glow rad="127000">
                  <a:srgbClr val="3D1509"/>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051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latin typeface="+mn-lt"/>
              </a:rPr>
              <a:t>Unified by two concepts: </a:t>
            </a:r>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spTree>
    <p:extLst>
      <p:ext uri="{BB962C8B-B14F-4D97-AF65-F5344CB8AC3E}">
        <p14:creationId xmlns:p14="http://schemas.microsoft.com/office/powerpoint/2010/main" val="4158032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541" y="492416"/>
            <a:ext cx="12317082" cy="5873167"/>
          </a:xfrm>
          <a:prstGeom prst="rect">
            <a:avLst/>
          </a:prstGeom>
        </p:spPr>
      </p:pic>
      <p:sp>
        <p:nvSpPr>
          <p:cNvPr id="7" name="Oval 6"/>
          <p:cNvSpPr/>
          <p:nvPr/>
        </p:nvSpPr>
        <p:spPr>
          <a:xfrm>
            <a:off x="4849090" y="1302327"/>
            <a:ext cx="2854037" cy="2798618"/>
          </a:xfrm>
          <a:prstGeom prst="ellipse">
            <a:avLst/>
          </a:prstGeom>
          <a:solidFill>
            <a:srgbClr val="1501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504570" y="1061098"/>
            <a:ext cx="6961186" cy="9501765"/>
          </a:xfrm>
          <a:prstGeom prst="rect">
            <a:avLst/>
          </a:prstGeom>
        </p:spPr>
      </p:pic>
      <p:sp>
        <p:nvSpPr>
          <p:cNvPr id="5" name="Title 4"/>
          <p:cNvSpPr>
            <a:spLocks noGrp="1"/>
          </p:cNvSpPr>
          <p:nvPr>
            <p:ph type="title"/>
          </p:nvPr>
        </p:nvSpPr>
        <p:spPr/>
        <p:txBody>
          <a:bodyPr/>
          <a:lstStyle/>
          <a:p>
            <a:pPr algn="l"/>
            <a:r>
              <a:rPr lang="en-US" dirty="0"/>
              <a:t> 3) Life can be THREATENING </a:t>
            </a:r>
            <a:r>
              <a:rPr lang="en-US" sz="4000" dirty="0"/>
              <a:t>17:1-7</a:t>
            </a:r>
          </a:p>
        </p:txBody>
      </p:sp>
      <p:sp>
        <p:nvSpPr>
          <p:cNvPr id="9" name="Rectangle 8"/>
          <p:cNvSpPr/>
          <p:nvPr/>
        </p:nvSpPr>
        <p:spPr>
          <a:xfrm>
            <a:off x="720436" y="1662545"/>
            <a:ext cx="10529455" cy="3740728"/>
          </a:xfrm>
          <a:prstGeom prst="rect">
            <a:avLst/>
          </a:prstGeom>
          <a:solidFill>
            <a:schemeClr val="accent5">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t>  “The water that I will give </a:t>
            </a:r>
          </a:p>
          <a:p>
            <a:r>
              <a:rPr lang="en-US" sz="4800" b="1" dirty="0"/>
              <a:t>  will become in them a </a:t>
            </a:r>
          </a:p>
          <a:p>
            <a:r>
              <a:rPr lang="en-US" sz="4800" b="1" dirty="0"/>
              <a:t>  spring of water gushing </a:t>
            </a:r>
          </a:p>
          <a:p>
            <a:r>
              <a:rPr lang="en-US" sz="4800" b="1" dirty="0"/>
              <a:t>  up to eternal life.“  --Jesus</a:t>
            </a:r>
          </a:p>
          <a:p>
            <a:r>
              <a:rPr lang="en-US" sz="2800" b="1" dirty="0"/>
              <a:t>   (John 4:14)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3282" y="1736034"/>
            <a:ext cx="3368057" cy="3650974"/>
          </a:xfrm>
          <a:prstGeom prst="rect">
            <a:avLst/>
          </a:prstGeom>
        </p:spPr>
      </p:pic>
      <p:sp>
        <p:nvSpPr>
          <p:cNvPr id="11" name="Content Placeholder 5"/>
          <p:cNvSpPr txBox="1">
            <a:spLocks/>
          </p:cNvSpPr>
          <p:nvPr/>
        </p:nvSpPr>
        <p:spPr>
          <a:xfrm>
            <a:off x="0" y="5878763"/>
            <a:ext cx="12191999" cy="9792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effectLst>
                  <a:glow rad="127000">
                    <a:srgbClr val="3D1509"/>
                  </a:glow>
                  <a:outerShdw blurRad="38100" dist="38100" dir="2700000" algn="tl">
                    <a:srgbClr val="000000">
                      <a:alpha val="43137"/>
                    </a:srgbClr>
                  </a:outerShdw>
                </a:effectLst>
              </a:rPr>
              <a:t>When it is, realize ‘I will </a:t>
            </a:r>
            <a:r>
              <a:rPr lang="en-US" sz="4400" u="sng">
                <a:solidFill>
                  <a:srgbClr val="FFFF00"/>
                </a:solidFill>
                <a:effectLst>
                  <a:glow rad="127000">
                    <a:srgbClr val="3D1509"/>
                  </a:glow>
                  <a:outerShdw blurRad="38100" dist="38100" dir="2700000" algn="tl">
                    <a:srgbClr val="000000">
                      <a:alpha val="43137"/>
                    </a:srgbClr>
                  </a:outerShdw>
                </a:effectLst>
              </a:rPr>
              <a:t>stand</a:t>
            </a:r>
            <a:r>
              <a:rPr lang="en-US" sz="4400">
                <a:effectLst>
                  <a:glow rad="127000">
                    <a:srgbClr val="3D1509"/>
                  </a:glow>
                  <a:outerShdw blurRad="38100" dist="38100" dir="2700000" algn="tl">
                    <a:srgbClr val="000000">
                      <a:alpha val="43137"/>
                    </a:srgbClr>
                  </a:outerShdw>
                </a:effectLst>
              </a:rPr>
              <a:t> there before you” </a:t>
            </a:r>
            <a:endParaRPr lang="en-US" sz="4400" dirty="0">
              <a:effectLst>
                <a:glow rad="127000">
                  <a:srgbClr val="3D1509"/>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32860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1498" y="3128292"/>
            <a:ext cx="9273099" cy="3332424"/>
          </a:xfrm>
          <a:prstGeom prst="rect">
            <a:avLst/>
          </a:prstGeom>
        </p:spPr>
      </p:pic>
      <p:sp>
        <p:nvSpPr>
          <p:cNvPr id="2" name="Title 1"/>
          <p:cNvSpPr>
            <a:spLocks noGrp="1"/>
          </p:cNvSpPr>
          <p:nvPr>
            <p:ph type="title"/>
          </p:nvPr>
        </p:nvSpPr>
        <p:spPr/>
        <p:txBody>
          <a:bodyPr/>
          <a:lstStyle/>
          <a:p>
            <a:r>
              <a:rPr lang="en-US" dirty="0"/>
              <a:t>The place was named:</a:t>
            </a:r>
          </a:p>
        </p:txBody>
      </p:sp>
      <p:sp>
        <p:nvSpPr>
          <p:cNvPr id="3" name="Content Placeholder 2"/>
          <p:cNvSpPr>
            <a:spLocks noGrp="1"/>
          </p:cNvSpPr>
          <p:nvPr>
            <p:ph idx="1"/>
          </p:nvPr>
        </p:nvSpPr>
        <p:spPr>
          <a:xfrm>
            <a:off x="449705" y="1795645"/>
            <a:ext cx="11132695" cy="4351338"/>
          </a:xfrm>
        </p:spPr>
        <p:txBody>
          <a:bodyPr/>
          <a:lstStyle/>
          <a:p>
            <a:r>
              <a:rPr lang="en-US" dirty="0"/>
              <a:t> </a:t>
            </a:r>
            <a:r>
              <a:rPr lang="en-US" baseline="30000" dirty="0"/>
              <a:t>7</a:t>
            </a:r>
            <a:r>
              <a:rPr lang="en-US" dirty="0"/>
              <a:t> He called the place </a:t>
            </a:r>
            <a:r>
              <a:rPr lang="en-US" dirty="0" err="1">
                <a:solidFill>
                  <a:srgbClr val="FFFF00"/>
                </a:solidFill>
              </a:rPr>
              <a:t>Massah</a:t>
            </a:r>
            <a:r>
              <a:rPr lang="en-US" dirty="0"/>
              <a:t> and </a:t>
            </a:r>
            <a:r>
              <a:rPr lang="en-US" dirty="0" err="1">
                <a:solidFill>
                  <a:srgbClr val="FFFF00"/>
                </a:solidFill>
              </a:rPr>
              <a:t>Meribah</a:t>
            </a:r>
            <a:r>
              <a:rPr lang="en-US" dirty="0"/>
              <a:t>, because the Israelites </a:t>
            </a:r>
            <a:r>
              <a:rPr lang="en-US" dirty="0">
                <a:solidFill>
                  <a:srgbClr val="FFFF00"/>
                </a:solidFill>
              </a:rPr>
              <a:t>quarreled</a:t>
            </a:r>
            <a:r>
              <a:rPr lang="en-US" dirty="0"/>
              <a:t> and </a:t>
            </a:r>
            <a:r>
              <a:rPr lang="en-US" dirty="0">
                <a:solidFill>
                  <a:srgbClr val="FFFF00"/>
                </a:solidFill>
              </a:rPr>
              <a:t>tested</a:t>
            </a:r>
            <a:r>
              <a:rPr lang="en-US" dirty="0"/>
              <a:t> the LORD, saying, </a:t>
            </a:r>
            <a:br>
              <a:rPr lang="en-US" dirty="0"/>
            </a:br>
            <a:endParaRPr lang="en-US" dirty="0"/>
          </a:p>
          <a:p>
            <a:pPr algn="ctr"/>
            <a:r>
              <a:rPr lang="en-US" dirty="0">
                <a:solidFill>
                  <a:srgbClr val="150100"/>
                </a:solidFill>
              </a:rPr>
              <a:t>"Is the LORD among us or not?" (17:7)</a:t>
            </a:r>
          </a:p>
          <a:p>
            <a:endParaRPr lang="en-US" dirty="0"/>
          </a:p>
        </p:txBody>
      </p:sp>
    </p:spTree>
    <p:extLst>
      <p:ext uri="{BB962C8B-B14F-4D97-AF65-F5344CB8AC3E}">
        <p14:creationId xmlns:p14="http://schemas.microsoft.com/office/powerpoint/2010/main" val="3274922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1498" y="3128292"/>
            <a:ext cx="9273099" cy="3332424"/>
          </a:xfrm>
          <a:prstGeom prst="rect">
            <a:avLst/>
          </a:prstGeom>
        </p:spPr>
      </p:pic>
      <p:sp>
        <p:nvSpPr>
          <p:cNvPr id="2" name="Title 1"/>
          <p:cNvSpPr>
            <a:spLocks noGrp="1"/>
          </p:cNvSpPr>
          <p:nvPr>
            <p:ph type="title"/>
          </p:nvPr>
        </p:nvSpPr>
        <p:spPr/>
        <p:txBody>
          <a:bodyPr/>
          <a:lstStyle/>
          <a:p>
            <a:r>
              <a:rPr lang="en-US" dirty="0"/>
              <a:t>The place was named:</a:t>
            </a:r>
          </a:p>
        </p:txBody>
      </p:sp>
      <p:sp>
        <p:nvSpPr>
          <p:cNvPr id="3" name="Content Placeholder 2"/>
          <p:cNvSpPr>
            <a:spLocks noGrp="1"/>
          </p:cNvSpPr>
          <p:nvPr>
            <p:ph idx="1"/>
          </p:nvPr>
        </p:nvSpPr>
        <p:spPr>
          <a:xfrm>
            <a:off x="449705" y="1795645"/>
            <a:ext cx="11132695" cy="4351338"/>
          </a:xfrm>
        </p:spPr>
        <p:txBody>
          <a:bodyPr/>
          <a:lstStyle/>
          <a:p>
            <a:r>
              <a:rPr lang="en-US" dirty="0"/>
              <a:t> </a:t>
            </a:r>
            <a:r>
              <a:rPr lang="en-US" baseline="30000" dirty="0"/>
              <a:t>7</a:t>
            </a:r>
            <a:r>
              <a:rPr lang="en-US" dirty="0"/>
              <a:t> He called the place </a:t>
            </a:r>
            <a:r>
              <a:rPr lang="en-US" dirty="0" err="1">
                <a:solidFill>
                  <a:srgbClr val="FFFF00"/>
                </a:solidFill>
              </a:rPr>
              <a:t>Massah</a:t>
            </a:r>
            <a:r>
              <a:rPr lang="en-US" dirty="0"/>
              <a:t> and </a:t>
            </a:r>
            <a:r>
              <a:rPr lang="en-US" dirty="0" err="1">
                <a:solidFill>
                  <a:srgbClr val="FFFF00"/>
                </a:solidFill>
              </a:rPr>
              <a:t>Meribah</a:t>
            </a:r>
            <a:r>
              <a:rPr lang="en-US" dirty="0"/>
              <a:t>, because the Israelites </a:t>
            </a:r>
            <a:r>
              <a:rPr lang="en-US" dirty="0">
                <a:solidFill>
                  <a:srgbClr val="FFFF00"/>
                </a:solidFill>
              </a:rPr>
              <a:t>quarreled</a:t>
            </a:r>
            <a:r>
              <a:rPr lang="en-US" dirty="0"/>
              <a:t> and </a:t>
            </a:r>
            <a:r>
              <a:rPr lang="en-US" dirty="0">
                <a:solidFill>
                  <a:srgbClr val="FFFF00"/>
                </a:solidFill>
              </a:rPr>
              <a:t>tested</a:t>
            </a:r>
            <a:r>
              <a:rPr lang="en-US" dirty="0"/>
              <a:t> the LORD, saying, </a:t>
            </a:r>
            <a:br>
              <a:rPr lang="en-US" dirty="0"/>
            </a:br>
            <a:endParaRPr lang="en-US" dirty="0"/>
          </a:p>
          <a:p>
            <a:pPr algn="ctr"/>
            <a:r>
              <a:rPr lang="en-US" dirty="0">
                <a:solidFill>
                  <a:srgbClr val="150100"/>
                </a:solidFill>
              </a:rPr>
              <a:t>"Is the LORD among us or not?" (17:7)</a:t>
            </a:r>
          </a:p>
          <a:p>
            <a:endParaRPr lang="en-US" dirty="0"/>
          </a:p>
        </p:txBody>
      </p:sp>
      <p:sp>
        <p:nvSpPr>
          <p:cNvPr id="4" name="TextBox 3"/>
          <p:cNvSpPr txBox="1"/>
          <p:nvPr/>
        </p:nvSpPr>
        <p:spPr>
          <a:xfrm>
            <a:off x="1711708" y="3505465"/>
            <a:ext cx="13021056" cy="769441"/>
          </a:xfrm>
          <a:prstGeom prst="rect">
            <a:avLst/>
          </a:prstGeom>
          <a:noFill/>
        </p:spPr>
        <p:txBody>
          <a:bodyPr wrap="square" rtlCol="0">
            <a:spAutoFit/>
          </a:bodyPr>
          <a:lstStyle/>
          <a:p>
            <a:r>
              <a:rPr lang="en-US" sz="4400" b="1" dirty="0">
                <a:solidFill>
                  <a:srgbClr val="C00000"/>
                </a:solidFill>
                <a:effectLst>
                  <a:glow rad="381000">
                    <a:srgbClr val="FFFF00"/>
                  </a:glow>
                </a:effectLst>
              </a:rPr>
              <a:t>Where is God when you need Him?</a:t>
            </a:r>
          </a:p>
        </p:txBody>
      </p:sp>
    </p:spTree>
    <p:extLst>
      <p:ext uri="{BB962C8B-B14F-4D97-AF65-F5344CB8AC3E}">
        <p14:creationId xmlns:p14="http://schemas.microsoft.com/office/powerpoint/2010/main" val="2107820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 </a:t>
            </a:r>
          </a:p>
        </p:txBody>
      </p:sp>
      <p:sp>
        <p:nvSpPr>
          <p:cNvPr id="3" name="Content Placeholder 2"/>
          <p:cNvSpPr>
            <a:spLocks noGrp="1"/>
          </p:cNvSpPr>
          <p:nvPr>
            <p:ph idx="1"/>
          </p:nvPr>
        </p:nvSpPr>
        <p:spPr>
          <a:xfrm>
            <a:off x="449705" y="1487424"/>
            <a:ext cx="11257613" cy="4659559"/>
          </a:xfrm>
        </p:spPr>
        <p:txBody>
          <a:bodyPr/>
          <a:lstStyle/>
          <a:p>
            <a:r>
              <a:rPr lang="en-US" dirty="0"/>
              <a:t> ... the LORD your God who </a:t>
            </a:r>
            <a:r>
              <a:rPr lang="en-US" dirty="0">
                <a:solidFill>
                  <a:srgbClr val="FFFF00"/>
                </a:solidFill>
              </a:rPr>
              <a:t>goes with you</a:t>
            </a:r>
            <a:r>
              <a:rPr lang="en-US" dirty="0"/>
              <a:t>; he will not fail you or forsake you." (Deuteronomy 31:6)</a:t>
            </a:r>
          </a:p>
        </p:txBody>
      </p:sp>
    </p:spTree>
    <p:extLst>
      <p:ext uri="{BB962C8B-B14F-4D97-AF65-F5344CB8AC3E}">
        <p14:creationId xmlns:p14="http://schemas.microsoft.com/office/powerpoint/2010/main" val="3746759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 </a:t>
            </a:r>
          </a:p>
        </p:txBody>
      </p:sp>
      <p:sp>
        <p:nvSpPr>
          <p:cNvPr id="3" name="Content Placeholder 2"/>
          <p:cNvSpPr>
            <a:spLocks noGrp="1"/>
          </p:cNvSpPr>
          <p:nvPr>
            <p:ph idx="1"/>
          </p:nvPr>
        </p:nvSpPr>
        <p:spPr>
          <a:xfrm>
            <a:off x="449705" y="1487424"/>
            <a:ext cx="11257613" cy="4659559"/>
          </a:xfrm>
        </p:spPr>
        <p:txBody>
          <a:bodyPr/>
          <a:lstStyle/>
          <a:p>
            <a:r>
              <a:rPr lang="en-US" dirty="0"/>
              <a:t> ... the LORD your God who </a:t>
            </a:r>
            <a:r>
              <a:rPr lang="en-US" dirty="0">
                <a:solidFill>
                  <a:srgbClr val="FFFF00"/>
                </a:solidFill>
              </a:rPr>
              <a:t>goes with you</a:t>
            </a:r>
            <a:r>
              <a:rPr lang="en-US" dirty="0"/>
              <a:t>; he will not fail you or forsake you." (Deuteronomy 31:6)</a:t>
            </a:r>
          </a:p>
          <a:p>
            <a:endParaRPr lang="en-US" dirty="0"/>
          </a:p>
          <a:p>
            <a:r>
              <a:rPr lang="en-US" dirty="0"/>
              <a:t>... He will be </a:t>
            </a:r>
            <a:r>
              <a:rPr lang="en-US" dirty="0">
                <a:solidFill>
                  <a:srgbClr val="FFFF00"/>
                </a:solidFill>
              </a:rPr>
              <a:t>with you</a:t>
            </a:r>
            <a:r>
              <a:rPr lang="en-US" dirty="0"/>
              <a:t>; he will not fail you or forsake you. (Deuteronomy 31:8)</a:t>
            </a:r>
          </a:p>
        </p:txBody>
      </p:sp>
    </p:spTree>
    <p:extLst>
      <p:ext uri="{BB962C8B-B14F-4D97-AF65-F5344CB8AC3E}">
        <p14:creationId xmlns:p14="http://schemas.microsoft.com/office/powerpoint/2010/main" val="4018955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 </a:t>
            </a:r>
          </a:p>
        </p:txBody>
      </p:sp>
      <p:sp>
        <p:nvSpPr>
          <p:cNvPr id="3" name="Content Placeholder 2"/>
          <p:cNvSpPr>
            <a:spLocks noGrp="1"/>
          </p:cNvSpPr>
          <p:nvPr>
            <p:ph idx="1"/>
          </p:nvPr>
        </p:nvSpPr>
        <p:spPr>
          <a:xfrm>
            <a:off x="449705" y="1487424"/>
            <a:ext cx="11257613" cy="4659559"/>
          </a:xfrm>
        </p:spPr>
        <p:txBody>
          <a:bodyPr/>
          <a:lstStyle/>
          <a:p>
            <a:r>
              <a:rPr lang="en-US" dirty="0"/>
              <a:t> ... the LORD your God who </a:t>
            </a:r>
            <a:r>
              <a:rPr lang="en-US" dirty="0">
                <a:solidFill>
                  <a:srgbClr val="FFFF00"/>
                </a:solidFill>
              </a:rPr>
              <a:t>goes with you</a:t>
            </a:r>
            <a:r>
              <a:rPr lang="en-US" dirty="0"/>
              <a:t>; he will not fail you or forsake you." (Deuteronomy 31:6)</a:t>
            </a:r>
          </a:p>
          <a:p>
            <a:endParaRPr lang="en-US" dirty="0"/>
          </a:p>
          <a:p>
            <a:r>
              <a:rPr lang="en-US" dirty="0"/>
              <a:t>... He will be </a:t>
            </a:r>
            <a:r>
              <a:rPr lang="en-US" dirty="0">
                <a:solidFill>
                  <a:srgbClr val="FFFF00"/>
                </a:solidFill>
              </a:rPr>
              <a:t>with you</a:t>
            </a:r>
            <a:r>
              <a:rPr lang="en-US" dirty="0"/>
              <a:t>; he will not fail you or forsake you. (Deuteronomy 31:8)</a:t>
            </a:r>
          </a:p>
          <a:p>
            <a:endParaRPr lang="en-US" dirty="0"/>
          </a:p>
          <a:p>
            <a:r>
              <a:rPr lang="en-US" dirty="0"/>
              <a:t>"I will </a:t>
            </a:r>
            <a:r>
              <a:rPr lang="en-US" dirty="0">
                <a:solidFill>
                  <a:srgbClr val="FFFF00"/>
                </a:solidFill>
              </a:rPr>
              <a:t>never leave you or forsake you</a:t>
            </a:r>
            <a:r>
              <a:rPr lang="en-US" dirty="0"/>
              <a:t>." (Hebrews 13:5)</a:t>
            </a:r>
          </a:p>
        </p:txBody>
      </p:sp>
    </p:spTree>
    <p:extLst>
      <p:ext uri="{BB962C8B-B14F-4D97-AF65-F5344CB8AC3E}">
        <p14:creationId xmlns:p14="http://schemas.microsoft.com/office/powerpoint/2010/main" val="1646525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451104" y="3340608"/>
            <a:ext cx="6096000" cy="2767584"/>
          </a:xfrm>
          <a:prstGeom prst="wedgeRoundRectCallout">
            <a:avLst>
              <a:gd name="adj1" fmla="val 91167"/>
              <a:gd name="adj2" fmla="val -5191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Get the picture? </a:t>
            </a:r>
          </a:p>
        </p:txBody>
      </p:sp>
      <p:sp>
        <p:nvSpPr>
          <p:cNvPr id="3" name="Content Placeholder 2"/>
          <p:cNvSpPr>
            <a:spLocks noGrp="1"/>
          </p:cNvSpPr>
          <p:nvPr>
            <p:ph idx="1"/>
          </p:nvPr>
        </p:nvSpPr>
        <p:spPr>
          <a:xfrm>
            <a:off x="474089" y="3547872"/>
            <a:ext cx="5963287" cy="3793926"/>
          </a:xfrm>
        </p:spPr>
        <p:txBody>
          <a:bodyPr/>
          <a:lstStyle/>
          <a:p>
            <a:pPr algn="ctr"/>
            <a:r>
              <a:rPr lang="en-US" dirty="0"/>
              <a:t>“And be sure of this: </a:t>
            </a:r>
            <a:br>
              <a:rPr lang="en-US" dirty="0"/>
            </a:br>
            <a:r>
              <a:rPr lang="en-US" dirty="0"/>
              <a:t>I am with you always, </a:t>
            </a:r>
            <a:br>
              <a:rPr lang="en-US" dirty="0"/>
            </a:br>
            <a:r>
              <a:rPr lang="en-US" dirty="0"/>
              <a:t>even to the end of the age." </a:t>
            </a:r>
            <a:br>
              <a:rPr lang="en-US" dirty="0"/>
            </a:br>
            <a:r>
              <a:rPr lang="en-US" sz="3200" dirty="0"/>
              <a:t>(Matthew 28:20)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072" y="1364974"/>
            <a:ext cx="6326568" cy="6858000"/>
          </a:xfrm>
          <a:prstGeom prst="rect">
            <a:avLst/>
          </a:prstGeom>
        </p:spPr>
      </p:pic>
    </p:spTree>
    <p:extLst>
      <p:ext uri="{BB962C8B-B14F-4D97-AF65-F5344CB8AC3E}">
        <p14:creationId xmlns:p14="http://schemas.microsoft.com/office/powerpoint/2010/main" val="3034639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51104" y="3340608"/>
            <a:ext cx="6096000" cy="2767584"/>
          </a:xfrm>
          <a:prstGeom prst="wedgeRoundRectCallout">
            <a:avLst>
              <a:gd name="adj1" fmla="val 91167"/>
              <a:gd name="adj2" fmla="val -5191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072" y="1364974"/>
            <a:ext cx="6326568" cy="6858000"/>
          </a:xfrm>
          <a:prstGeom prst="rect">
            <a:avLst/>
          </a:prstGeom>
        </p:spPr>
      </p:pic>
      <p:sp>
        <p:nvSpPr>
          <p:cNvPr id="2" name="Title 1"/>
          <p:cNvSpPr>
            <a:spLocks noGrp="1"/>
          </p:cNvSpPr>
          <p:nvPr>
            <p:ph type="title"/>
          </p:nvPr>
        </p:nvSpPr>
        <p:spPr/>
        <p:txBody>
          <a:bodyPr/>
          <a:lstStyle/>
          <a:p>
            <a:r>
              <a:rPr lang="en-US" dirty="0"/>
              <a:t>Here’s the point:</a:t>
            </a:r>
          </a:p>
        </p:txBody>
      </p:sp>
      <p:sp>
        <p:nvSpPr>
          <p:cNvPr id="3" name="Content Placeholder 2"/>
          <p:cNvSpPr>
            <a:spLocks noGrp="1"/>
          </p:cNvSpPr>
          <p:nvPr>
            <p:ph idx="1"/>
          </p:nvPr>
        </p:nvSpPr>
        <p:spPr>
          <a:xfrm>
            <a:off x="304800" y="1795645"/>
            <a:ext cx="6785114" cy="4351338"/>
          </a:xfrm>
        </p:spPr>
        <p:txBody>
          <a:bodyPr/>
          <a:lstStyle/>
          <a:p>
            <a:pPr algn="ctr"/>
            <a:r>
              <a:rPr lang="en-US" dirty="0"/>
              <a:t>Even when life seems BITTER, EMPTY, &amp; THREATENING ...</a:t>
            </a:r>
          </a:p>
        </p:txBody>
      </p:sp>
      <p:sp>
        <p:nvSpPr>
          <p:cNvPr id="9" name="Content Placeholder 2"/>
          <p:cNvSpPr txBox="1">
            <a:spLocks/>
          </p:cNvSpPr>
          <p:nvPr/>
        </p:nvSpPr>
        <p:spPr>
          <a:xfrm>
            <a:off x="474089" y="3547872"/>
            <a:ext cx="5963287" cy="37939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70C0"/>
                </a:solidFill>
              </a:rPr>
              <a:t>.</a:t>
            </a:r>
            <a:br>
              <a:rPr lang="en-US" dirty="0"/>
            </a:br>
            <a:r>
              <a:rPr lang="en-US" dirty="0">
                <a:solidFill>
                  <a:srgbClr val="FFFF00"/>
                </a:solidFill>
              </a:rPr>
              <a:t>I am with you always</a:t>
            </a:r>
            <a:r>
              <a:rPr lang="en-US" dirty="0"/>
              <a:t>, </a:t>
            </a:r>
            <a:br>
              <a:rPr lang="en-US" dirty="0"/>
            </a:br>
            <a:r>
              <a:rPr lang="en-US" dirty="0"/>
              <a:t>even to the end of the age." </a:t>
            </a:r>
            <a:br>
              <a:rPr lang="en-US" dirty="0"/>
            </a:br>
            <a:r>
              <a:rPr lang="en-US" sz="3200" dirty="0"/>
              <a:t>(Matthew 28:20)</a:t>
            </a:r>
          </a:p>
        </p:txBody>
      </p:sp>
    </p:spTree>
    <p:extLst>
      <p:ext uri="{BB962C8B-B14F-4D97-AF65-F5344CB8AC3E}">
        <p14:creationId xmlns:p14="http://schemas.microsoft.com/office/powerpoint/2010/main" val="4058052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pPr algn="ctr"/>
            <a:endParaRPr lang="en-US" sz="6000" dirty="0"/>
          </a:p>
        </p:txBody>
      </p:sp>
    </p:spTree>
    <p:extLst>
      <p:ext uri="{BB962C8B-B14F-4D97-AF65-F5344CB8AC3E}">
        <p14:creationId xmlns:p14="http://schemas.microsoft.com/office/powerpoint/2010/main" val="309733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latin typeface="+mn-lt"/>
              </a:rPr>
              <a:t>Unified by two concepts: </a:t>
            </a:r>
          </a:p>
        </p:txBody>
      </p:sp>
      <p:sp>
        <p:nvSpPr>
          <p:cNvPr id="3" name="Content Placeholder 2"/>
          <p:cNvSpPr>
            <a:spLocks noGrp="1"/>
          </p:cNvSpPr>
          <p:nvPr>
            <p:ph sz="half" idx="1"/>
          </p:nvPr>
        </p:nvSpPr>
        <p:spPr>
          <a:xfrm>
            <a:off x="438912" y="1219200"/>
            <a:ext cx="5580888" cy="4957763"/>
          </a:xfrm>
        </p:spPr>
        <p:txBody>
          <a:bodyPr/>
          <a:lstStyle/>
          <a:p>
            <a:pPr marL="682625" indent="-682625" algn="ctr"/>
            <a:r>
              <a:rPr lang="en-US" b="0" dirty="0">
                <a:latin typeface="Arial Black" panose="020B0A04020102020204" pitchFamily="34" charset="0"/>
              </a:rPr>
              <a:t>“</a:t>
            </a:r>
            <a:r>
              <a:rPr lang="en-US" b="0" u="sng" dirty="0">
                <a:solidFill>
                  <a:srgbClr val="FFFF00"/>
                </a:solidFill>
                <a:latin typeface="Arial Black" panose="020B0A04020102020204" pitchFamily="34" charset="0"/>
              </a:rPr>
              <a:t>TEST</a:t>
            </a:r>
            <a:r>
              <a:rPr lang="en-US" b="0" dirty="0">
                <a:latin typeface="Arial Black" panose="020B0A04020102020204" pitchFamily="34" charset="0"/>
              </a:rPr>
              <a:t>”</a:t>
            </a:r>
          </a:p>
          <a:p>
            <a:pPr marL="682625" indent="-682625"/>
            <a:endParaRPr lang="en-US" dirty="0"/>
          </a:p>
        </p:txBody>
      </p:sp>
      <p:sp>
        <p:nvSpPr>
          <p:cNvPr id="4" name="Content Placeholder 3"/>
          <p:cNvSpPr>
            <a:spLocks noGrp="1"/>
          </p:cNvSpPr>
          <p:nvPr>
            <p:ph sz="half" idx="2"/>
          </p:nvPr>
        </p:nvSpPr>
        <p:spPr>
          <a:xfrm>
            <a:off x="6071616" y="1219200"/>
            <a:ext cx="5669280" cy="4957763"/>
          </a:xfrm>
        </p:spPr>
        <p:txBody>
          <a:bodyPr/>
          <a:lstStyle/>
          <a:p>
            <a:pPr algn="ctr"/>
            <a:r>
              <a:rPr lang="en-US" b="0" dirty="0">
                <a:latin typeface="Arial Black" panose="020B0A04020102020204" pitchFamily="34" charset="0"/>
              </a:rPr>
              <a:t>“</a:t>
            </a:r>
            <a:r>
              <a:rPr lang="en-US" b="0" u="sng" dirty="0">
                <a:solidFill>
                  <a:srgbClr val="FFFF00"/>
                </a:solidFill>
                <a:latin typeface="Arial Black" panose="020B0A04020102020204" pitchFamily="34" charset="0"/>
              </a:rPr>
              <a:t>DISSATIFACTION</a:t>
            </a:r>
            <a:r>
              <a:rPr lang="en-US" b="0" dirty="0">
                <a:latin typeface="Arial Black" panose="020B0A04020102020204" pitchFamily="34" charset="0"/>
              </a:rPr>
              <a:t>”</a:t>
            </a:r>
          </a:p>
        </p:txBody>
      </p:sp>
    </p:spTree>
    <p:extLst>
      <p:ext uri="{BB962C8B-B14F-4D97-AF65-F5344CB8AC3E}">
        <p14:creationId xmlns:p14="http://schemas.microsoft.com/office/powerpoint/2010/main" val="3559866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latin typeface="+mn-lt"/>
              </a:rPr>
              <a:t>Unified by two concepts: </a:t>
            </a:r>
          </a:p>
        </p:txBody>
      </p:sp>
      <p:sp>
        <p:nvSpPr>
          <p:cNvPr id="3" name="Content Placeholder 2"/>
          <p:cNvSpPr>
            <a:spLocks noGrp="1"/>
          </p:cNvSpPr>
          <p:nvPr>
            <p:ph sz="half" idx="1"/>
          </p:nvPr>
        </p:nvSpPr>
        <p:spPr>
          <a:xfrm>
            <a:off x="438912" y="1219200"/>
            <a:ext cx="5580888" cy="4957763"/>
          </a:xfrm>
        </p:spPr>
        <p:txBody>
          <a:bodyPr/>
          <a:lstStyle/>
          <a:p>
            <a:pPr marL="682625" indent="-682625" algn="ctr"/>
            <a:r>
              <a:rPr lang="en-US" b="0" dirty="0">
                <a:latin typeface="Arial Black" panose="020B0A04020102020204" pitchFamily="34" charset="0"/>
              </a:rPr>
              <a:t>“TEST”</a:t>
            </a:r>
          </a:p>
          <a:p>
            <a:pPr marL="682625" indent="-682625"/>
            <a:r>
              <a:rPr lang="en-US" dirty="0"/>
              <a:t>“... there [the LORD] put them to the </a:t>
            </a:r>
            <a:r>
              <a:rPr lang="en-US" dirty="0">
                <a:solidFill>
                  <a:srgbClr val="FFFF00"/>
                </a:solidFill>
              </a:rPr>
              <a:t>test</a:t>
            </a:r>
            <a:r>
              <a:rPr lang="en-US" dirty="0"/>
              <a:t>.” </a:t>
            </a:r>
            <a:br>
              <a:rPr lang="en-US" dirty="0"/>
            </a:br>
            <a:r>
              <a:rPr lang="en-US" dirty="0"/>
              <a:t>(15:25)</a:t>
            </a:r>
          </a:p>
          <a:p>
            <a:pPr marL="682625" indent="-682625"/>
            <a:endParaRPr lang="en-US" dirty="0"/>
          </a:p>
        </p:txBody>
      </p:sp>
      <p:sp>
        <p:nvSpPr>
          <p:cNvPr id="4" name="Content Placeholder 3"/>
          <p:cNvSpPr>
            <a:spLocks noGrp="1"/>
          </p:cNvSpPr>
          <p:nvPr>
            <p:ph sz="half" idx="2"/>
          </p:nvPr>
        </p:nvSpPr>
        <p:spPr>
          <a:xfrm>
            <a:off x="6071616" y="1219200"/>
            <a:ext cx="5669280" cy="4957763"/>
          </a:xfrm>
        </p:spPr>
        <p:txBody>
          <a:bodyPr/>
          <a:lstStyle/>
          <a:p>
            <a:pPr algn="ctr"/>
            <a:r>
              <a:rPr lang="en-US" b="0" dirty="0">
                <a:latin typeface="Arial Black" panose="020B0A04020102020204" pitchFamily="34" charset="0"/>
              </a:rPr>
              <a:t>“DISSATIFACTION”</a:t>
            </a:r>
          </a:p>
          <a:p>
            <a:pPr marL="573088" indent="-573088"/>
            <a:r>
              <a:rPr lang="en-US" dirty="0"/>
              <a:t>“And the people </a:t>
            </a:r>
            <a:r>
              <a:rPr lang="en-US" dirty="0">
                <a:solidFill>
                  <a:srgbClr val="FFFF00"/>
                </a:solidFill>
              </a:rPr>
              <a:t>complained</a:t>
            </a:r>
            <a:r>
              <a:rPr lang="en-US" dirty="0"/>
              <a:t> against Moses” (15:24)</a:t>
            </a:r>
          </a:p>
        </p:txBody>
      </p:sp>
    </p:spTree>
    <p:extLst>
      <p:ext uri="{BB962C8B-B14F-4D97-AF65-F5344CB8AC3E}">
        <p14:creationId xmlns:p14="http://schemas.microsoft.com/office/powerpoint/2010/main" val="198301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latin typeface="+mn-lt"/>
              </a:rPr>
              <a:t>Unified by two concepts: </a:t>
            </a:r>
          </a:p>
        </p:txBody>
      </p:sp>
      <p:sp>
        <p:nvSpPr>
          <p:cNvPr id="3" name="Content Placeholder 2"/>
          <p:cNvSpPr>
            <a:spLocks noGrp="1"/>
          </p:cNvSpPr>
          <p:nvPr>
            <p:ph sz="half" idx="1"/>
          </p:nvPr>
        </p:nvSpPr>
        <p:spPr>
          <a:xfrm>
            <a:off x="438912" y="1219200"/>
            <a:ext cx="5580888" cy="4957763"/>
          </a:xfrm>
        </p:spPr>
        <p:txBody>
          <a:bodyPr/>
          <a:lstStyle/>
          <a:p>
            <a:pPr marL="682625" indent="-682625" algn="ctr"/>
            <a:r>
              <a:rPr lang="en-US" b="0" dirty="0">
                <a:latin typeface="Arial Black" panose="020B0A04020102020204" pitchFamily="34" charset="0"/>
              </a:rPr>
              <a:t>“TEST”</a:t>
            </a:r>
          </a:p>
          <a:p>
            <a:pPr marL="682625" indent="-682625"/>
            <a:r>
              <a:rPr lang="en-US" dirty="0"/>
              <a:t>“... there [the LORD] put them to the </a:t>
            </a:r>
            <a:r>
              <a:rPr lang="en-US" dirty="0">
                <a:solidFill>
                  <a:srgbClr val="FFFF00"/>
                </a:solidFill>
              </a:rPr>
              <a:t>test</a:t>
            </a:r>
            <a:r>
              <a:rPr lang="en-US" dirty="0"/>
              <a:t>.” </a:t>
            </a:r>
            <a:br>
              <a:rPr lang="en-US" dirty="0"/>
            </a:br>
            <a:r>
              <a:rPr lang="en-US" dirty="0"/>
              <a:t>(15:25)</a:t>
            </a:r>
          </a:p>
          <a:p>
            <a:pPr marL="682625" indent="-682625"/>
            <a:r>
              <a:rPr lang="en-US" dirty="0"/>
              <a:t>“In that way I will </a:t>
            </a:r>
            <a:r>
              <a:rPr lang="en-US" dirty="0">
                <a:solidFill>
                  <a:srgbClr val="FFFF00"/>
                </a:solidFill>
              </a:rPr>
              <a:t>test</a:t>
            </a:r>
            <a:r>
              <a:rPr lang="en-US" dirty="0"/>
              <a:t> them ...” (16:4)</a:t>
            </a:r>
          </a:p>
        </p:txBody>
      </p:sp>
      <p:sp>
        <p:nvSpPr>
          <p:cNvPr id="4" name="Content Placeholder 3"/>
          <p:cNvSpPr>
            <a:spLocks noGrp="1"/>
          </p:cNvSpPr>
          <p:nvPr>
            <p:ph sz="half" idx="2"/>
          </p:nvPr>
        </p:nvSpPr>
        <p:spPr>
          <a:xfrm>
            <a:off x="6071616" y="1219200"/>
            <a:ext cx="5669280" cy="4957763"/>
          </a:xfrm>
        </p:spPr>
        <p:txBody>
          <a:bodyPr/>
          <a:lstStyle/>
          <a:p>
            <a:pPr algn="ctr"/>
            <a:r>
              <a:rPr lang="en-US" b="0" dirty="0">
                <a:latin typeface="Arial Black" panose="020B0A04020102020204" pitchFamily="34" charset="0"/>
              </a:rPr>
              <a:t>“DISSATIFACTION”</a:t>
            </a:r>
          </a:p>
          <a:p>
            <a:pPr marL="573088" indent="-573088"/>
            <a:r>
              <a:rPr lang="en-US" dirty="0"/>
              <a:t>“And the people </a:t>
            </a:r>
            <a:r>
              <a:rPr lang="en-US" dirty="0">
                <a:solidFill>
                  <a:srgbClr val="FFFF00"/>
                </a:solidFill>
              </a:rPr>
              <a:t>complained</a:t>
            </a:r>
            <a:r>
              <a:rPr lang="en-US" dirty="0"/>
              <a:t> against Moses” (15:24)</a:t>
            </a:r>
          </a:p>
          <a:p>
            <a:pPr marL="573088" indent="-573088"/>
            <a:r>
              <a:rPr lang="en-US" dirty="0"/>
              <a:t>“The whole congregation of </a:t>
            </a:r>
            <a:r>
              <a:rPr lang="en-US" dirty="0">
                <a:solidFill>
                  <a:srgbClr val="FFFF00"/>
                </a:solidFill>
              </a:rPr>
              <a:t>complained”</a:t>
            </a:r>
            <a:r>
              <a:rPr lang="en-US" dirty="0"/>
              <a:t> (16:2)</a:t>
            </a:r>
          </a:p>
        </p:txBody>
      </p:sp>
    </p:spTree>
    <p:extLst>
      <p:ext uri="{BB962C8B-B14F-4D97-AF65-F5344CB8AC3E}">
        <p14:creationId xmlns:p14="http://schemas.microsoft.com/office/powerpoint/2010/main" val="2511395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4828</TotalTime>
  <Words>3877</Words>
  <Application>Microsoft Office PowerPoint</Application>
  <PresentationFormat>Widescreen</PresentationFormat>
  <Paragraphs>250</Paragraphs>
  <Slides>68</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 Black</vt:lpstr>
      <vt:lpstr>Arial Narrow</vt:lpstr>
      <vt:lpstr>Calibri</vt:lpstr>
      <vt:lpstr>Calibri Light</vt:lpstr>
      <vt:lpstr>Symbol</vt:lpstr>
      <vt:lpstr>Office Theme</vt:lpstr>
      <vt:lpstr>Snapshots  from a  Spiritual Journey</vt:lpstr>
      <vt:lpstr>Lessons from the School of Life</vt:lpstr>
      <vt:lpstr>Three Stories</vt:lpstr>
      <vt:lpstr>Three Stories</vt:lpstr>
      <vt:lpstr>Three Stories</vt:lpstr>
      <vt:lpstr>Unified by two concepts: </vt:lpstr>
      <vt:lpstr>Unified by two concepts: </vt:lpstr>
      <vt:lpstr>Unified by two concepts: </vt:lpstr>
      <vt:lpstr>Unified by two concepts: </vt:lpstr>
      <vt:lpstr>Unified by two concepts: </vt:lpstr>
      <vt:lpstr>Three lessons</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1) Life can be BITTER 15:22-27</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2) Life can be EMPTY 16:1-36</vt:lpstr>
      <vt:lpstr> 3) Life can be THREATENING 17:1-7</vt:lpstr>
      <vt:lpstr> 3) Life can be THREATENING 17:1-7</vt:lpstr>
      <vt:lpstr> 3) Life can be THREATENING</vt:lpstr>
      <vt:lpstr> 3) Life can be THREATENING</vt:lpstr>
      <vt:lpstr> 3) Life can be THREATENING</vt:lpstr>
      <vt:lpstr> 3) Life can be THREATENING</vt:lpstr>
      <vt:lpstr> 3) Life can be THREATENING</vt:lpstr>
      <vt:lpstr> 3) Life can be THREATENING</vt:lpstr>
      <vt:lpstr> 3) Life can be THREATENING</vt:lpstr>
      <vt:lpstr> 3) Life can be THREATENING</vt:lpstr>
      <vt:lpstr> 3) Life can be THREATENING 17:1-7</vt:lpstr>
      <vt:lpstr> 3) Life can be THREATENING 17:1-7</vt:lpstr>
      <vt:lpstr> 3) Life can be THREATENING 17:1-7</vt:lpstr>
      <vt:lpstr> 3) Life can be THREATENING 17:1-7</vt:lpstr>
      <vt:lpstr>The place was named:</vt:lpstr>
      <vt:lpstr>The place was named:</vt:lpstr>
      <vt:lpstr>The Answer: </vt:lpstr>
      <vt:lpstr>The Answer: </vt:lpstr>
      <vt:lpstr>The Answer: </vt:lpstr>
      <vt:lpstr>Get the picture? </vt:lpstr>
      <vt:lpstr>Here’s the point:</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381</cp:revision>
  <dcterms:created xsi:type="dcterms:W3CDTF">2016-03-01T15:18:39Z</dcterms:created>
  <dcterms:modified xsi:type="dcterms:W3CDTF">2021-05-20T00:53:58Z</dcterms:modified>
</cp:coreProperties>
</file>