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60" r:id="rId3"/>
    <p:sldId id="533" r:id="rId4"/>
    <p:sldId id="259" r:id="rId5"/>
    <p:sldId id="261" r:id="rId6"/>
    <p:sldId id="265" r:id="rId7"/>
    <p:sldId id="262" r:id="rId8"/>
    <p:sldId id="536" r:id="rId9"/>
    <p:sldId id="263" r:id="rId10"/>
    <p:sldId id="528" r:id="rId11"/>
    <p:sldId id="264" r:id="rId12"/>
    <p:sldId id="266" r:id="rId13"/>
    <p:sldId id="267" r:id="rId14"/>
    <p:sldId id="268" r:id="rId15"/>
    <p:sldId id="270" r:id="rId16"/>
    <p:sldId id="269" r:id="rId17"/>
    <p:sldId id="535" r:id="rId18"/>
    <p:sldId id="537" r:id="rId19"/>
    <p:sldId id="278" r:id="rId20"/>
    <p:sldId id="272" r:id="rId21"/>
    <p:sldId id="273" r:id="rId22"/>
    <p:sldId id="274" r:id="rId23"/>
    <p:sldId id="275" r:id="rId24"/>
    <p:sldId id="277" r:id="rId25"/>
    <p:sldId id="529" r:id="rId26"/>
    <p:sldId id="530" r:id="rId27"/>
    <p:sldId id="531" r:id="rId28"/>
    <p:sldId id="322" r:id="rId29"/>
    <p:sldId id="526" r:id="rId30"/>
    <p:sldId id="532" r:id="rId31"/>
    <p:sldId id="3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0" autoAdjust="0"/>
    <p:restoredTop sz="88099" autoAdjust="0"/>
  </p:normalViewPr>
  <p:slideViewPr>
    <p:cSldViewPr snapToGrid="0">
      <p:cViewPr varScale="1">
        <p:scale>
          <a:sx n="72" d="100"/>
          <a:sy n="72" d="100"/>
        </p:scale>
        <p:origin x="6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dirty="0"/>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2977310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don’t get to drive to church—it’s the parents that bring them.  My parents, etc.</a:t>
            </a:r>
            <a:r>
              <a:rPr lang="en-US" baseline="0" dirty="0"/>
              <a:t>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15</a:t>
            </a:fld>
            <a:endParaRPr lang="en-US"/>
          </a:p>
        </p:txBody>
      </p:sp>
    </p:spTree>
    <p:extLst>
      <p:ext uri="{BB962C8B-B14F-4D97-AF65-F5344CB8AC3E}">
        <p14:creationId xmlns:p14="http://schemas.microsoft.com/office/powerpoint/2010/main" val="177736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The Egyptian hieroglyphic </a:t>
            </a:r>
            <a:r>
              <a:rPr lang="en-US" sz="1200" b="0" i="1" u="none" strike="noStrike" kern="1200" baseline="0" dirty="0" err="1">
                <a:solidFill>
                  <a:schemeClr val="tx1"/>
                </a:solidFill>
                <a:latin typeface="+mn-lt"/>
                <a:ea typeface="+mn-ea"/>
                <a:cs typeface="+mn-cs"/>
              </a:rPr>
              <a:t>ms</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can be the noun "child" or the perfective verb "be born." This was often connected with divine elements for names: Ptah-</a:t>
            </a:r>
            <a:r>
              <a:rPr lang="en-US" sz="1200" b="0" i="0" u="none" strike="noStrike" kern="1200" baseline="0" dirty="0" err="1">
                <a:solidFill>
                  <a:schemeClr val="tx1"/>
                </a:solidFill>
                <a:latin typeface="+mn-lt"/>
                <a:ea typeface="+mn-ea"/>
                <a:cs typeface="+mn-cs"/>
              </a:rPr>
              <a:t>mose</a:t>
            </a:r>
            <a:r>
              <a:rPr lang="en-US" sz="1200" b="0" i="0" u="none" strike="noStrike" kern="1200" baseline="0" dirty="0">
                <a:solidFill>
                  <a:schemeClr val="tx1"/>
                </a:solidFill>
                <a:latin typeface="+mn-lt"/>
                <a:ea typeface="+mn-ea"/>
                <a:cs typeface="+mn-cs"/>
              </a:rPr>
              <a:t>, "Ptah is born." Also the name Rameses (</a:t>
            </a:r>
            <a:r>
              <a:rPr lang="en-US" sz="1200" b="0" i="1" u="none" strike="noStrike" kern="1200" baseline="0" dirty="0">
                <a:solidFill>
                  <a:schemeClr val="tx1"/>
                </a:solidFill>
                <a:latin typeface="+mn-lt"/>
                <a:ea typeface="+mn-ea"/>
                <a:cs typeface="+mn-cs"/>
              </a:rPr>
              <a:t>R</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-m-</a:t>
            </a:r>
            <a:r>
              <a:rPr lang="en-US" sz="1200" b="0" i="1" u="none" strike="noStrike" kern="1200" baseline="0" dirty="0" err="1">
                <a:solidFill>
                  <a:schemeClr val="tx1"/>
                </a:solidFill>
                <a:latin typeface="+mn-lt"/>
                <a:ea typeface="+mn-ea"/>
                <a:cs typeface="+mn-cs"/>
              </a:rPr>
              <a:t>sw</a:t>
            </a:r>
            <a:r>
              <a:rPr lang="en-US" sz="1200" b="0" i="0" u="none" strike="noStrike" kern="1200" baseline="0" dirty="0">
                <a:solidFill>
                  <a:schemeClr val="tx1"/>
                </a:solidFill>
                <a:latin typeface="+mn-lt"/>
                <a:ea typeface="+mn-ea"/>
                <a:cs typeface="+mn-cs"/>
              </a:rPr>
              <a:t>) means "[the god] Re' is he who has born him."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called him 'born one’ in your [Egyptian] language and after your custom, but in our [Hebrew] language that name means 'drawing out' – which is what was to become of him. You drew him out of the water, but he would draw us out of Egypt through the water." So the circumstances of the story show Moses to be a man of destiny, and this naming episode summarizes how divine providence was at work in Israel. To the Israelites the name forever commemorated the portent of this event in the early life of the great deliverer (see Isa 63:11).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Could she have said something like, “I birthed him out of the Nile/water” which came over into Hebrew as “I drew him out of the water’.  </a:t>
            </a:r>
            <a:r>
              <a:rPr lang="en-US" sz="1200" b="0" i="0" u="none" strike="noStrike" kern="1200" baseline="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dirty="0"/>
          </a:p>
          <a:p>
            <a:r>
              <a:rPr lang="en-US" dirty="0"/>
              <a:t>Story of Philippines praying</a:t>
            </a:r>
            <a:r>
              <a:rPr lang="en-US" baseline="0" dirty="0"/>
              <a:t> for: </a:t>
            </a:r>
            <a:r>
              <a:rPr lang="en-US" dirty="0" err="1"/>
              <a:t>Appo</a:t>
            </a:r>
            <a:r>
              <a:rPr lang="en-US" dirty="0"/>
              <a:t> </a:t>
            </a:r>
            <a:r>
              <a:rPr lang="en-US" dirty="0" err="1"/>
              <a:t>Juus</a:t>
            </a:r>
            <a:r>
              <a:rPr lang="en-US" baseline="0" dirty="0"/>
              <a:t> = Apple Juice = but really in </a:t>
            </a:r>
            <a:r>
              <a:rPr lang="en-US" sz="1200" b="1" i="0" kern="1200" dirty="0">
                <a:solidFill>
                  <a:schemeClr val="tx1"/>
                </a:solidFill>
                <a:effectLst/>
                <a:latin typeface="+mn-lt"/>
                <a:ea typeface="+mn-ea"/>
                <a:cs typeface="+mn-cs"/>
              </a:rPr>
              <a:t>Ilocano </a:t>
            </a:r>
            <a:r>
              <a:rPr lang="en-US" baseline="0" dirty="0"/>
              <a:t>it meant “Lord God”</a:t>
            </a:r>
          </a:p>
          <a:p>
            <a:endParaRPr lang="en-US" baseline="0" dirty="0"/>
          </a:p>
          <a:p>
            <a:r>
              <a:rPr lang="en-US" baseline="0" dirty="0"/>
              <a:t>The pastor told me his wife’s name was “Irene” but all I ever heard him call her was” Mahal.”  etc. </a:t>
            </a:r>
          </a:p>
          <a:p>
            <a:endParaRPr lang="en-US" baseline="0" dirty="0"/>
          </a:p>
          <a:p>
            <a:r>
              <a:rPr lang="en-US" baseline="0" dirty="0"/>
              <a:t>My name is “Dennis” from Greek goddess “</a:t>
            </a:r>
            <a:r>
              <a:rPr lang="en-US" baseline="0" dirty="0" err="1"/>
              <a:t>Dionesius</a:t>
            </a:r>
            <a:r>
              <a:rPr lang="en-US" baseline="0" dirty="0"/>
              <a:t>.” = goddess of drunkenness revelry and debauchery. </a:t>
            </a:r>
          </a:p>
          <a:p>
            <a:endParaRPr lang="en-US" baseline="0" dirty="0"/>
          </a:p>
          <a:p>
            <a:r>
              <a:rPr lang="en-US" baseline="0" dirty="0"/>
              <a:t>I didn’t get to pick my name.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16</a:t>
            </a:fld>
            <a:endParaRPr lang="en-US"/>
          </a:p>
        </p:txBody>
      </p:sp>
    </p:spTree>
    <p:extLst>
      <p:ext uri="{BB962C8B-B14F-4D97-AF65-F5344CB8AC3E}">
        <p14:creationId xmlns:p14="http://schemas.microsoft.com/office/powerpoint/2010/main" val="4650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 of David = FREE = https://www.flickr.com/photos/zeevveez/6388408153</a:t>
            </a:r>
          </a:p>
          <a:p>
            <a:endParaRPr lang="en-US"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46</a:t>
            </a:r>
            <a:r>
              <a:rPr lang="en-US" sz="1200" b="0" i="0" u="none" strike="noStrike" kern="1200" baseline="0" dirty="0">
                <a:solidFill>
                  <a:schemeClr val="tx1"/>
                </a:solidFill>
                <a:latin typeface="+mn-lt"/>
                <a:ea typeface="+mn-ea"/>
                <a:cs typeface="+mn-cs"/>
              </a:rPr>
              <a:t> While he was still speaking to the crowds, his mother and his brothers were standing outside, wanting to speak to him.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47</a:t>
            </a:r>
            <a:r>
              <a:rPr lang="en-US" sz="1200" b="0" i="0" u="none" strike="noStrike" kern="1200" baseline="0" dirty="0">
                <a:solidFill>
                  <a:schemeClr val="tx1"/>
                </a:solidFill>
                <a:latin typeface="+mn-lt"/>
                <a:ea typeface="+mn-ea"/>
                <a:cs typeface="+mn-cs"/>
              </a:rPr>
              <a:t> Someone told him, "Look, your mother and your brothers are standing outside, wanting to speak to you."</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48</a:t>
            </a:r>
            <a:r>
              <a:rPr lang="en-US" sz="1200" b="0" i="0" u="none" strike="noStrike" kern="1200" baseline="0" dirty="0">
                <a:solidFill>
                  <a:schemeClr val="tx1"/>
                </a:solidFill>
                <a:latin typeface="+mn-lt"/>
                <a:ea typeface="+mn-ea"/>
                <a:cs typeface="+mn-cs"/>
              </a:rPr>
              <a:t> But to the one who had told him this, Jesus replied, "Who is my mother, and who are my brothers?"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49</a:t>
            </a:r>
            <a:r>
              <a:rPr lang="en-US" sz="1200" b="0" i="0" u="none" strike="noStrike" kern="1200" baseline="0" dirty="0">
                <a:solidFill>
                  <a:schemeClr val="tx1"/>
                </a:solidFill>
                <a:latin typeface="+mn-lt"/>
                <a:ea typeface="+mn-ea"/>
                <a:cs typeface="+mn-cs"/>
              </a:rPr>
              <a:t> And pointing to his disciples, he said, "Here are my mother and my brothers!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50</a:t>
            </a:r>
            <a:r>
              <a:rPr lang="en-US" sz="1200" b="0" i="0" u="none" strike="noStrike" kern="1200" baseline="0" dirty="0">
                <a:solidFill>
                  <a:schemeClr val="tx1"/>
                </a:solidFill>
                <a:latin typeface="+mn-lt"/>
                <a:ea typeface="+mn-ea"/>
                <a:cs typeface="+mn-cs"/>
              </a:rPr>
              <a:t> For whoever does the will of my Father in heaven is my brother and sister and mother."</a:t>
            </a:r>
          </a:p>
          <a:p>
            <a:pPr rtl="0"/>
            <a:endParaRPr lang="en-US" sz="1200" b="0" i="0" u="none" strike="noStrike" baseline="0" dirty="0"/>
          </a:p>
          <a:p>
            <a:pPr rtl="0"/>
            <a:r>
              <a:rPr lang="en-US" sz="1200" b="0" i="0" u="none" strike="noStrike" baseline="0" dirty="0"/>
              <a:t> </a:t>
            </a:r>
            <a:r>
              <a:rPr lang="en-US" sz="1200" b="0" i="0" u="none" strike="noStrike" kern="1200" baseline="0" dirty="0">
                <a:solidFill>
                  <a:schemeClr val="tx1"/>
                </a:solidFill>
                <a:latin typeface="+mn-lt"/>
                <a:ea typeface="+mn-ea"/>
                <a:cs typeface="+mn-cs"/>
              </a:rPr>
              <a:t>(Mat 12:46-1 NRS)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19</a:t>
            </a:fld>
            <a:endParaRPr lang="en-US"/>
          </a:p>
        </p:txBody>
      </p:sp>
    </p:spTree>
    <p:extLst>
      <p:ext uri="{BB962C8B-B14F-4D97-AF65-F5344CB8AC3E}">
        <p14:creationId xmlns:p14="http://schemas.microsoft.com/office/powerpoint/2010/main" val="1428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Feet sticking</a:t>
            </a:r>
            <a:r>
              <a:rPr lang="en-US" baseline="0" dirty="0"/>
              <a:t> out of sand = FREE = https://www.flickr.com/photos/hodgers/2233177410</a:t>
            </a:r>
          </a:p>
          <a:p>
            <a:endParaRPr lang="en-US" baseline="0" dirty="0"/>
          </a:p>
        </p:txBody>
      </p:sp>
      <p:sp>
        <p:nvSpPr>
          <p:cNvPr id="4" name="Slide Number Placeholder 3"/>
          <p:cNvSpPr>
            <a:spLocks noGrp="1"/>
          </p:cNvSpPr>
          <p:nvPr>
            <p:ph type="sldNum" sz="quarter" idx="10"/>
          </p:nvPr>
        </p:nvSpPr>
        <p:spPr/>
        <p:txBody>
          <a:bodyPr/>
          <a:lstStyle/>
          <a:p>
            <a:fld id="{8AC087C8-D713-4801-8ED8-6123F15A24B4}" type="slidenum">
              <a:rPr lang="en-US" smtClean="0"/>
              <a:t>20</a:t>
            </a:fld>
            <a:endParaRPr lang="en-US"/>
          </a:p>
        </p:txBody>
      </p:sp>
    </p:spTree>
    <p:extLst>
      <p:ext uri="{BB962C8B-B14F-4D97-AF65-F5344CB8AC3E}">
        <p14:creationId xmlns:p14="http://schemas.microsoft.com/office/powerpoint/2010/main" val="293677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 FREE = https://en.wikipedia.org/wiki/Water_well#/media/File:Faryab-_village_dug_well.JPG</a:t>
            </a:r>
          </a:p>
          <a:p>
            <a:endParaRPr lang="en-US" dirty="0"/>
          </a:p>
          <a:p>
            <a:pPr rtl="0"/>
            <a:r>
              <a:rPr lang="en-US" sz="1200" b="0" i="0" u="none" strike="noStrike" kern="1200" baseline="30000" dirty="0">
                <a:solidFill>
                  <a:schemeClr val="tx1"/>
                </a:solidFill>
                <a:latin typeface="+mn-lt"/>
                <a:ea typeface="+mn-ea"/>
                <a:cs typeface="+mn-cs"/>
              </a:rPr>
              <a:t>24</a:t>
            </a:r>
            <a:r>
              <a:rPr lang="en-US" sz="1200" b="0" i="0" u="none" strike="noStrike" kern="1200" baseline="0" dirty="0">
                <a:solidFill>
                  <a:schemeClr val="tx1"/>
                </a:solidFill>
                <a:latin typeface="+mn-lt"/>
                <a:ea typeface="+mn-ea"/>
                <a:cs typeface="+mn-cs"/>
              </a:rPr>
              <a:t> By faith Moses, when he was grown up, refused to be called a son of Pharaoh's daughter,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25</a:t>
            </a:r>
            <a:r>
              <a:rPr lang="en-US" sz="1200" b="0" i="0" u="none" strike="noStrike" kern="1200" baseline="0" dirty="0">
                <a:solidFill>
                  <a:schemeClr val="tx1"/>
                </a:solidFill>
                <a:latin typeface="+mn-lt"/>
                <a:ea typeface="+mn-ea"/>
                <a:cs typeface="+mn-cs"/>
              </a:rPr>
              <a:t> choosing rather to share ill-treatment with the people of God than to enjoy the fleeting pleasures of sin.</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26</a:t>
            </a:r>
            <a:r>
              <a:rPr lang="en-US" sz="1200" b="0" i="0" u="none" strike="noStrike" kern="1200" baseline="0" dirty="0">
                <a:solidFill>
                  <a:schemeClr val="tx1"/>
                </a:solidFill>
                <a:latin typeface="+mn-lt"/>
                <a:ea typeface="+mn-ea"/>
                <a:cs typeface="+mn-cs"/>
              </a:rPr>
              <a:t> He considered abuse suffered for the Christ to be greater wealth than the treasures of Egypt, for he was looking ahead to the reward.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11:24-26 NRS)</a:t>
            </a:r>
            <a:endParaRPr lang="en-US" dirty="0"/>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21</a:t>
            </a:fld>
            <a:endParaRPr lang="en-US"/>
          </a:p>
        </p:txBody>
      </p:sp>
    </p:spTree>
    <p:extLst>
      <p:ext uri="{BB962C8B-B14F-4D97-AF65-F5344CB8AC3E}">
        <p14:creationId xmlns:p14="http://schemas.microsoft.com/office/powerpoint/2010/main" val="185194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Rings = free</a:t>
            </a:r>
            <a:r>
              <a:rPr lang="en-US" baseline="0" dirty="0"/>
              <a:t> = https://commons.wikimedia.org/wiki/File:Wedding_rings.jpg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22</a:t>
            </a:fld>
            <a:endParaRPr lang="en-US"/>
          </a:p>
        </p:txBody>
      </p:sp>
    </p:spTree>
    <p:extLst>
      <p:ext uri="{BB962C8B-B14F-4D97-AF65-F5344CB8AC3E}">
        <p14:creationId xmlns:p14="http://schemas.microsoft.com/office/powerpoint/2010/main" val="225827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hands</a:t>
            </a:r>
            <a:r>
              <a:rPr lang="en-US" baseline="0" dirty="0"/>
              <a:t> = FREE = https://www.flickr.com/photos/angel_ina/4172014067</a:t>
            </a:r>
          </a:p>
          <a:p>
            <a:endParaRPr lang="en-US" baseline="0" dirty="0"/>
          </a:p>
          <a:p>
            <a:r>
              <a:rPr lang="en-US" baseline="0" dirty="0"/>
              <a:t>Serenity Prayer = </a:t>
            </a:r>
          </a:p>
          <a:p>
            <a:endParaRPr lang="en-US" baseline="0" dirty="0"/>
          </a:p>
          <a:p>
            <a:r>
              <a:rPr lang="en-US" sz="1200" b="0" i="0" kern="1200">
                <a:solidFill>
                  <a:schemeClr val="tx1"/>
                </a:solidFill>
                <a:effectLst/>
                <a:latin typeface="+mn-lt"/>
                <a:ea typeface="+mn-ea"/>
                <a:cs typeface="+mn-cs"/>
              </a:rPr>
              <a:t>authored by the American theologian Reinhold Niebuhr (1892–1971)</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28</a:t>
            </a:fld>
            <a:endParaRPr lang="en-US"/>
          </a:p>
        </p:txBody>
      </p:sp>
    </p:spTree>
    <p:extLst>
      <p:ext uri="{BB962C8B-B14F-4D97-AF65-F5344CB8AC3E}">
        <p14:creationId xmlns:p14="http://schemas.microsoft.com/office/powerpoint/2010/main" val="2575083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paraphrase</a:t>
            </a:r>
            <a:r>
              <a:rPr lang="en-US" baseline="0" dirty="0"/>
              <a:t> = “Choosing to share ill-treatment with God’s people than POLITICAL CORRECTNESS of our generation!</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29</a:t>
            </a:fld>
            <a:endParaRPr lang="en-US"/>
          </a:p>
        </p:txBody>
      </p:sp>
    </p:spTree>
    <p:extLst>
      <p:ext uri="{BB962C8B-B14F-4D97-AF65-F5344CB8AC3E}">
        <p14:creationId xmlns:p14="http://schemas.microsoft.com/office/powerpoint/2010/main" val="124494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paraphrase</a:t>
            </a:r>
            <a:r>
              <a:rPr lang="en-US" baseline="0" dirty="0"/>
              <a:t> = “Choosing to share ill-treatment with God’s people than POLITICAL CORRECTNESS of our generation!</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30</a:t>
            </a:fld>
            <a:endParaRPr lang="en-US"/>
          </a:p>
        </p:txBody>
      </p:sp>
    </p:spTree>
    <p:extLst>
      <p:ext uri="{BB962C8B-B14F-4D97-AF65-F5344CB8AC3E}">
        <p14:creationId xmlns:p14="http://schemas.microsoft.com/office/powerpoint/2010/main" val="390990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Pyramids = FREE</a:t>
            </a:r>
            <a:r>
              <a:rPr lang="en-US" baseline="0" dirty="0"/>
              <a:t> = https://en.wikipedia.org/wiki/Egypt#/media/File:Giza_Necropolis.jpg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4</a:t>
            </a:fld>
            <a:endParaRPr lang="en-US"/>
          </a:p>
        </p:txBody>
      </p:sp>
    </p:spTree>
    <p:extLst>
      <p:ext uri="{BB962C8B-B14F-4D97-AF65-F5344CB8AC3E}">
        <p14:creationId xmlns:p14="http://schemas.microsoft.com/office/powerpoint/2010/main" val="387030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Ramses</a:t>
            </a:r>
            <a:r>
              <a:rPr lang="en-US" baseline="0" dirty="0"/>
              <a:t> = FREE = https://pixabay.com/en/memphis-egypt-ramses-ii-pharaoh-582002/</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5</a:t>
            </a:fld>
            <a:endParaRPr lang="en-US"/>
          </a:p>
        </p:txBody>
      </p:sp>
    </p:spTree>
    <p:extLst>
      <p:ext uri="{BB962C8B-B14F-4D97-AF65-F5344CB8AC3E}">
        <p14:creationId xmlns:p14="http://schemas.microsoft.com/office/powerpoint/2010/main" val="218286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 FREE = </a:t>
            </a:r>
            <a:r>
              <a:rPr lang="en-US" dirty="0" err="1"/>
              <a:t>BiblePoint</a:t>
            </a:r>
            <a:r>
              <a:rPr lang="en-US" dirty="0"/>
              <a:t> photos</a:t>
            </a:r>
          </a:p>
          <a:p>
            <a:endParaRPr lang="en-US" dirty="0"/>
          </a:p>
          <a:p>
            <a:r>
              <a:rPr lang="en-US" sz="1200" b="0" i="0" u="none" strike="noStrike" kern="1200" baseline="0" dirty="0">
                <a:solidFill>
                  <a:schemeClr val="tx1"/>
                </a:solidFill>
                <a:latin typeface="+mn-lt"/>
                <a:ea typeface="+mn-ea"/>
                <a:cs typeface="+mn-cs"/>
              </a:rPr>
              <a:t>They were godly parents: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By faith Moses was hidden by his parents for three months after his birth, because they saw that the child was beautiful; and they were not afraid of the king's edict.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11:23 NRS)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7</a:t>
            </a:fld>
            <a:endParaRPr lang="en-US"/>
          </a:p>
        </p:txBody>
      </p:sp>
    </p:spTree>
    <p:extLst>
      <p:ext uri="{BB962C8B-B14F-4D97-AF65-F5344CB8AC3E}">
        <p14:creationId xmlns:p14="http://schemas.microsoft.com/office/powerpoint/2010/main" val="374422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 FREE = </a:t>
            </a:r>
            <a:r>
              <a:rPr lang="en-US" dirty="0" err="1"/>
              <a:t>BiblePoint</a:t>
            </a:r>
            <a:r>
              <a:rPr lang="en-US" dirty="0"/>
              <a:t> photos</a:t>
            </a:r>
          </a:p>
          <a:p>
            <a:endParaRPr lang="en-US" dirty="0"/>
          </a:p>
          <a:p>
            <a:r>
              <a:rPr lang="en-US" sz="1200" b="0" i="0" u="none" strike="noStrike" kern="1200" baseline="0" dirty="0">
                <a:solidFill>
                  <a:schemeClr val="tx1"/>
                </a:solidFill>
                <a:latin typeface="+mn-lt"/>
                <a:ea typeface="+mn-ea"/>
                <a:cs typeface="+mn-cs"/>
              </a:rPr>
              <a:t>They were godly parents: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23</a:t>
            </a:r>
            <a:r>
              <a:rPr lang="en-US" sz="1200" b="0" i="0" u="none" strike="noStrike" kern="1200" baseline="0" dirty="0">
                <a:solidFill>
                  <a:schemeClr val="tx1"/>
                </a:solidFill>
                <a:latin typeface="+mn-lt"/>
                <a:ea typeface="+mn-ea"/>
                <a:cs typeface="+mn-cs"/>
              </a:rPr>
              <a:t> By faith Moses was hidden by his parents for three months after his birth, because they saw that the child was beautiful; and they were not afraid of the king's edict. (</a:t>
            </a:r>
            <a:r>
              <a:rPr lang="en-US" sz="1200" b="0" i="0" u="none" strike="noStrike" kern="1200" baseline="0" dirty="0" err="1">
                <a:solidFill>
                  <a:schemeClr val="tx1"/>
                </a:solidFill>
                <a:latin typeface="+mn-lt"/>
                <a:ea typeface="+mn-ea"/>
                <a:cs typeface="+mn-cs"/>
              </a:rPr>
              <a:t>Heb</a:t>
            </a:r>
            <a:r>
              <a:rPr lang="en-US" sz="1200" b="0" i="0" u="none" strike="noStrike" kern="1200" baseline="0" dirty="0">
                <a:solidFill>
                  <a:schemeClr val="tx1"/>
                </a:solidFill>
                <a:latin typeface="+mn-lt"/>
                <a:ea typeface="+mn-ea"/>
                <a:cs typeface="+mn-cs"/>
              </a:rPr>
              <a:t> 11:23 NRS)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8</a:t>
            </a:fld>
            <a:endParaRPr lang="en-US"/>
          </a:p>
        </p:txBody>
      </p:sp>
    </p:spTree>
    <p:extLst>
      <p:ext uri="{BB962C8B-B14F-4D97-AF65-F5344CB8AC3E}">
        <p14:creationId xmlns:p14="http://schemas.microsoft.com/office/powerpoint/2010/main" val="64935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boy = FREE = https://commons.wikimedia.org/wiki/File:Baby_boy,_one_month_old.jpg</a:t>
            </a:r>
          </a:p>
          <a:p>
            <a:endParaRPr lang="en-US" dirty="0"/>
          </a:p>
          <a:p>
            <a:r>
              <a:rPr lang="en-US" dirty="0"/>
              <a:t>Watch out for those who distort the truth.</a:t>
            </a:r>
            <a:r>
              <a:rPr lang="en-US" baseline="0" dirty="0"/>
              <a:t>  God determines your gender.  We live in confusing times in the world.  They call men women, women men.  How do you know what you are?  Your DNA tells you—you don’t choose it—God assigns it.   </a:t>
            </a:r>
          </a:p>
          <a:p>
            <a:endParaRPr lang="en-US" baseline="0" dirty="0"/>
          </a:p>
          <a:p>
            <a:r>
              <a:rPr lang="en-US" baseline="0" dirty="0"/>
              <a:t>Listen to what God says, </a:t>
            </a:r>
          </a:p>
          <a:p>
            <a:endParaRPr lang="en-US" baseline="0"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Woe to those who call evil good and good evil, who put darkness for light and light for darkness, who put bitter for sweet and sweet for bitter. (Isa 5:20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25</a:t>
            </a:r>
            <a:r>
              <a:rPr lang="en-US" sz="1200" b="0" i="0" u="none" strike="noStrike" kern="1200" baseline="0" dirty="0">
                <a:solidFill>
                  <a:schemeClr val="tx1"/>
                </a:solidFill>
                <a:latin typeface="+mn-lt"/>
                <a:ea typeface="+mn-ea"/>
                <a:cs typeface="+mn-cs"/>
              </a:rPr>
              <a:t> Therefore the LORD's anger burns against his people; his hand is raised and he strikes them down.  (Isa 5:25 NIV)</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9</a:t>
            </a:fld>
            <a:endParaRPr lang="en-US"/>
          </a:p>
        </p:txBody>
      </p:sp>
    </p:spTree>
    <p:extLst>
      <p:ext uri="{BB962C8B-B14F-4D97-AF65-F5344CB8AC3E}">
        <p14:creationId xmlns:p14="http://schemas.microsoft.com/office/powerpoint/2010/main" val="325682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boy = FREE = https://commons.wikimedia.org/wiki/File:Baby_boy,_one_month_old.jpg</a:t>
            </a:r>
          </a:p>
          <a:p>
            <a:endParaRPr lang="en-US" dirty="0"/>
          </a:p>
          <a:p>
            <a:r>
              <a:rPr lang="en-US" dirty="0"/>
              <a:t>Watch out for those who distort the truth.</a:t>
            </a:r>
            <a:r>
              <a:rPr lang="en-US" baseline="0" dirty="0"/>
              <a:t>  God determines your gender.  We live in confusing times in the world.  They call men women, women men.  How do you know what you are?  Your DNA tells you—you don’t choose it—God assigns it.   </a:t>
            </a:r>
          </a:p>
          <a:p>
            <a:endParaRPr lang="en-US" baseline="0" dirty="0"/>
          </a:p>
          <a:p>
            <a:r>
              <a:rPr lang="en-US" baseline="0" dirty="0"/>
              <a:t>Listen to what God says, </a:t>
            </a:r>
          </a:p>
          <a:p>
            <a:endParaRPr lang="en-US" baseline="0" dirty="0"/>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20</a:t>
            </a:r>
            <a:r>
              <a:rPr lang="en-US" sz="1200" b="0" i="0" u="none" strike="noStrike" kern="1200" baseline="0" dirty="0">
                <a:solidFill>
                  <a:schemeClr val="tx1"/>
                </a:solidFill>
                <a:latin typeface="+mn-lt"/>
                <a:ea typeface="+mn-ea"/>
                <a:cs typeface="+mn-cs"/>
              </a:rPr>
              <a:t> Woe to those who call evil good and good evil, who put darkness for light and light for darkness, who put bitter for sweet and sweet for bitter. (Isa 5:20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25</a:t>
            </a:r>
            <a:r>
              <a:rPr lang="en-US" sz="1200" b="0" i="0" u="none" strike="noStrike" kern="1200" baseline="0" dirty="0">
                <a:solidFill>
                  <a:schemeClr val="tx1"/>
                </a:solidFill>
                <a:latin typeface="+mn-lt"/>
                <a:ea typeface="+mn-ea"/>
                <a:cs typeface="+mn-cs"/>
              </a:rPr>
              <a:t> Therefore the LORD's anger burns against his people; his hand is raised and he strikes them down.  (Isa 5:25 NIV)</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10</a:t>
            </a:fld>
            <a:endParaRPr lang="en-US"/>
          </a:p>
        </p:txBody>
      </p:sp>
    </p:spTree>
    <p:extLst>
      <p:ext uri="{BB962C8B-B14F-4D97-AF65-F5344CB8AC3E}">
        <p14:creationId xmlns:p14="http://schemas.microsoft.com/office/powerpoint/2010/main" val="415295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sister &amp; Moses = FREE = from https://en.wikipedia.org/wiki/The_Elder_Sister#/media/File:William_Bouguereau_-_The_Elder_Sister_-_Google_Art_Project.jpg</a:t>
            </a:r>
          </a:p>
          <a:p>
            <a:endParaRPr lang="en-US" baseline="0" dirty="0"/>
          </a:p>
          <a:p>
            <a:r>
              <a:rPr lang="en-US" baseline="0" dirty="0"/>
              <a:t>You don’t even get to pick your birth order.  Firstborn, middle child, baby.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11</a:t>
            </a:fld>
            <a:endParaRPr lang="en-US"/>
          </a:p>
        </p:txBody>
      </p:sp>
    </p:spTree>
    <p:extLst>
      <p:ext uri="{BB962C8B-B14F-4D97-AF65-F5344CB8AC3E}">
        <p14:creationId xmlns:p14="http://schemas.microsoft.com/office/powerpoint/2010/main" val="1215718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Pharaoh Daughter = FREE = https://en.wikipedia.org/wiki/Shemot_(parsha)#/media/File:Edwin_Long_002.jpg</a:t>
            </a:r>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192113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from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
        <p:nvSpPr>
          <p:cNvPr id="3" name="Oval 2"/>
          <p:cNvSpPr/>
          <p:nvPr/>
        </p:nvSpPr>
        <p:spPr>
          <a:xfrm>
            <a:off x="5835535" y="3158836"/>
            <a:ext cx="60960" cy="720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994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GENDER</a:t>
            </a:r>
            <a:endParaRPr lang="en-US" sz="5400" b="1" u="sng" dirty="0">
              <a:solidFill>
                <a:schemeClr val="bg1"/>
              </a:solidFill>
            </a:endParaRPr>
          </a:p>
        </p:txBody>
      </p:sp>
      <p:pic>
        <p:nvPicPr>
          <p:cNvPr id="5" name="Picture 4"/>
          <p:cNvPicPr>
            <a:picLocks noChangeAspect="1"/>
          </p:cNvPicPr>
          <p:nvPr/>
        </p:nvPicPr>
        <p:blipFill>
          <a:blip r:embed="rId3"/>
          <a:stretch>
            <a:fillRect/>
          </a:stretch>
        </p:blipFill>
        <p:spPr>
          <a:xfrm>
            <a:off x="4408514" y="1650386"/>
            <a:ext cx="8129852" cy="5386027"/>
          </a:xfrm>
          <a:prstGeom prst="rect">
            <a:avLst/>
          </a:prstGeom>
        </p:spPr>
      </p:pic>
      <p:sp>
        <p:nvSpPr>
          <p:cNvPr id="4" name="Rectangle 3"/>
          <p:cNvSpPr/>
          <p:nvPr/>
        </p:nvSpPr>
        <p:spPr>
          <a:xfrm>
            <a:off x="3048000" y="2859614"/>
            <a:ext cx="6096000" cy="707886"/>
          </a:xfrm>
          <a:prstGeom prst="rect">
            <a:avLst/>
          </a:prstGeom>
        </p:spPr>
        <p:txBody>
          <a:bodyPr>
            <a:spAutoFit/>
          </a:bodyPr>
          <a:lstStyle/>
          <a:p>
            <a:endParaRPr lang="en-US" sz="4000" dirty="0"/>
          </a:p>
        </p:txBody>
      </p:sp>
      <p:sp>
        <p:nvSpPr>
          <p:cNvPr id="8" name="Content Placeholder 7"/>
          <p:cNvSpPr>
            <a:spLocks noGrp="1"/>
          </p:cNvSpPr>
          <p:nvPr>
            <p:ph idx="1"/>
          </p:nvPr>
        </p:nvSpPr>
        <p:spPr>
          <a:xfrm>
            <a:off x="449705" y="1795645"/>
            <a:ext cx="6760564" cy="4351338"/>
          </a:xfrm>
        </p:spPr>
        <p:txBody>
          <a:bodyPr/>
          <a:lstStyle/>
          <a:p>
            <a:r>
              <a:rPr lang="en-US" dirty="0"/>
              <a:t> Woe to those who call evil good and good evil, who put darkness for light and light for darkness, who put bitter for sweet </a:t>
            </a:r>
            <a:br>
              <a:rPr lang="en-US" dirty="0"/>
            </a:br>
            <a:r>
              <a:rPr lang="en-US" dirty="0"/>
              <a:t>and sweet for bitter. </a:t>
            </a:r>
            <a:br>
              <a:rPr lang="en-US" dirty="0"/>
            </a:br>
            <a:r>
              <a:rPr lang="en-US" dirty="0"/>
              <a:t>(Isaiah 5:20 NIV)</a:t>
            </a:r>
          </a:p>
        </p:txBody>
      </p:sp>
    </p:spTree>
    <p:extLst>
      <p:ext uri="{BB962C8B-B14F-4D97-AF65-F5344CB8AC3E}">
        <p14:creationId xmlns:p14="http://schemas.microsoft.com/office/powerpoint/2010/main" val="3923836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09259" y="265604"/>
            <a:ext cx="7407777" cy="7247558"/>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SIBLINGS</a:t>
            </a:r>
            <a:endParaRPr lang="en-US" sz="5400" b="1" u="sng" dirty="0">
              <a:solidFill>
                <a:schemeClr val="bg1"/>
              </a:solidFill>
            </a:endParaRPr>
          </a:p>
        </p:txBody>
      </p:sp>
      <p:sp>
        <p:nvSpPr>
          <p:cNvPr id="8" name="Content Placeholder 7"/>
          <p:cNvSpPr>
            <a:spLocks noGrp="1"/>
          </p:cNvSpPr>
          <p:nvPr>
            <p:ph idx="1"/>
          </p:nvPr>
        </p:nvSpPr>
        <p:spPr>
          <a:xfrm>
            <a:off x="449705" y="1795645"/>
            <a:ext cx="6955436" cy="4351338"/>
          </a:xfrm>
        </p:spPr>
        <p:txBody>
          <a:bodyPr/>
          <a:lstStyle/>
          <a:p>
            <a:r>
              <a:rPr lang="en-US" baseline="30000" dirty="0"/>
              <a:t>3</a:t>
            </a:r>
            <a:r>
              <a:rPr lang="en-US" dirty="0"/>
              <a:t> When she could hide him no longer she got a papyrus basket for him, and plastered it with bitumen and pitch; she put the child in it and placed it among the reeds on the bank of the river.</a:t>
            </a:r>
          </a:p>
          <a:p>
            <a:r>
              <a:rPr lang="en-US" dirty="0"/>
              <a:t> </a:t>
            </a:r>
            <a:r>
              <a:rPr lang="en-US" baseline="30000" dirty="0"/>
              <a:t>4</a:t>
            </a:r>
            <a:r>
              <a:rPr lang="en-US" dirty="0"/>
              <a:t> His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sister</a:t>
            </a:r>
            <a:r>
              <a:rPr lang="en-US" dirty="0">
                <a:effectLst>
                  <a:glow rad="127000">
                    <a:schemeClr val="accent6">
                      <a:lumMod val="50000"/>
                    </a:schemeClr>
                  </a:glow>
                  <a:outerShdw blurRad="38100" dist="38100" dir="2700000" algn="tl">
                    <a:srgbClr val="000000">
                      <a:alpha val="43137"/>
                    </a:srgbClr>
                  </a:outerShdw>
                </a:effectLst>
              </a:rPr>
              <a:t> </a:t>
            </a:r>
            <a:r>
              <a:rPr lang="en-US" dirty="0"/>
              <a:t>stood at a distance, to see what would happen to him.</a:t>
            </a:r>
          </a:p>
        </p:txBody>
      </p:sp>
    </p:spTree>
    <p:extLst>
      <p:ext uri="{BB962C8B-B14F-4D97-AF65-F5344CB8AC3E}">
        <p14:creationId xmlns:p14="http://schemas.microsoft.com/office/powerpoint/2010/main" val="54312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2857"/>
          <a:stretch/>
        </p:blipFill>
        <p:spPr>
          <a:xfrm>
            <a:off x="6695269" y="385831"/>
            <a:ext cx="5517396" cy="6787539"/>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ADOPTION</a:t>
            </a:r>
            <a:endParaRPr lang="en-US" sz="5400" b="1" u="sng" dirty="0">
              <a:solidFill>
                <a:schemeClr val="bg1"/>
              </a:solidFill>
            </a:endParaRPr>
          </a:p>
        </p:txBody>
      </p:sp>
      <p:sp>
        <p:nvSpPr>
          <p:cNvPr id="8" name="Content Placeholder 7"/>
          <p:cNvSpPr>
            <a:spLocks noGrp="1"/>
          </p:cNvSpPr>
          <p:nvPr>
            <p:ph idx="1"/>
          </p:nvPr>
        </p:nvSpPr>
        <p:spPr>
          <a:xfrm>
            <a:off x="449705" y="1795645"/>
            <a:ext cx="7192066" cy="4351338"/>
          </a:xfrm>
        </p:spPr>
        <p:txBody>
          <a:bodyPr/>
          <a:lstStyle/>
          <a:p>
            <a:r>
              <a:rPr lang="en-US" baseline="30000" dirty="0"/>
              <a:t>5</a:t>
            </a:r>
            <a:r>
              <a:rPr lang="en-US" dirty="0"/>
              <a:t> The daughter of Pharaoh came down to bathe at the river.... She saw the basket among the reeds and sent her maid to bring it.</a:t>
            </a:r>
          </a:p>
          <a:p>
            <a:r>
              <a:rPr lang="en-US" dirty="0"/>
              <a:t> </a:t>
            </a:r>
            <a:r>
              <a:rPr lang="en-US" baseline="30000" dirty="0"/>
              <a:t>6</a:t>
            </a:r>
            <a:r>
              <a:rPr lang="en-US" dirty="0"/>
              <a:t> When she opened it, she saw the child. He was crying, and she took pity on him, "This must be one of the Hebrews' children," she said.</a:t>
            </a:r>
          </a:p>
        </p:txBody>
      </p:sp>
    </p:spTree>
    <p:extLst>
      <p:ext uri="{BB962C8B-B14F-4D97-AF65-F5344CB8AC3E}">
        <p14:creationId xmlns:p14="http://schemas.microsoft.com/office/powerpoint/2010/main" val="2408861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2857"/>
          <a:stretch/>
        </p:blipFill>
        <p:spPr>
          <a:xfrm>
            <a:off x="6695269" y="385831"/>
            <a:ext cx="5517396" cy="6787539"/>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ADOPTION</a:t>
            </a:r>
            <a:endParaRPr lang="en-US" sz="5400" b="1" u="sng" dirty="0">
              <a:solidFill>
                <a:schemeClr val="bg1"/>
              </a:solidFill>
            </a:endParaRPr>
          </a:p>
        </p:txBody>
      </p:sp>
      <p:sp>
        <p:nvSpPr>
          <p:cNvPr id="8" name="Content Placeholder 7"/>
          <p:cNvSpPr>
            <a:spLocks noGrp="1"/>
          </p:cNvSpPr>
          <p:nvPr>
            <p:ph idx="1"/>
          </p:nvPr>
        </p:nvSpPr>
        <p:spPr>
          <a:xfrm>
            <a:off x="449705" y="1795645"/>
            <a:ext cx="6955436" cy="4351338"/>
          </a:xfrm>
        </p:spPr>
        <p:txBody>
          <a:bodyPr/>
          <a:lstStyle/>
          <a:p>
            <a:r>
              <a:rPr lang="en-US" baseline="30000" dirty="0"/>
              <a:t>7</a:t>
            </a:r>
            <a:r>
              <a:rPr lang="en-US" dirty="0"/>
              <a:t> Then his sister said to Pharaoh's daughter, "Shall I go and get you a nurse from the Hebrew women to nurse the child for you?"</a:t>
            </a:r>
          </a:p>
          <a:p>
            <a:r>
              <a:rPr lang="en-US" dirty="0"/>
              <a:t> </a:t>
            </a:r>
            <a:r>
              <a:rPr lang="en-US" baseline="30000" dirty="0"/>
              <a:t>8</a:t>
            </a:r>
            <a:r>
              <a:rPr lang="en-US" dirty="0"/>
              <a:t> Pharaoh's daughter said to her, "Yes." So the girl went and called the child's mother. </a:t>
            </a:r>
          </a:p>
        </p:txBody>
      </p:sp>
    </p:spTree>
    <p:extLst>
      <p:ext uri="{BB962C8B-B14F-4D97-AF65-F5344CB8AC3E}">
        <p14:creationId xmlns:p14="http://schemas.microsoft.com/office/powerpoint/2010/main" val="78039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2857"/>
          <a:stretch/>
        </p:blipFill>
        <p:spPr>
          <a:xfrm>
            <a:off x="6695269" y="385831"/>
            <a:ext cx="5517396" cy="6787539"/>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ADOPTION</a:t>
            </a:r>
            <a:endParaRPr lang="en-US" sz="5400" b="1" u="sng" dirty="0">
              <a:solidFill>
                <a:schemeClr val="bg1"/>
              </a:solidFill>
            </a:endParaRPr>
          </a:p>
        </p:txBody>
      </p:sp>
      <p:sp>
        <p:nvSpPr>
          <p:cNvPr id="8" name="Content Placeholder 7"/>
          <p:cNvSpPr>
            <a:spLocks noGrp="1"/>
          </p:cNvSpPr>
          <p:nvPr>
            <p:ph idx="1"/>
          </p:nvPr>
        </p:nvSpPr>
        <p:spPr>
          <a:xfrm>
            <a:off x="449705" y="1795645"/>
            <a:ext cx="7279152" cy="4351338"/>
          </a:xfrm>
        </p:spPr>
        <p:txBody>
          <a:bodyPr/>
          <a:lstStyle/>
          <a:p>
            <a:r>
              <a:rPr lang="en-US" baseline="30000" dirty="0"/>
              <a:t>9</a:t>
            </a:r>
            <a:r>
              <a:rPr lang="en-US" dirty="0"/>
              <a:t> Pharaoh's daughter said to her, "Take this child and nurse it for me, and I will give you your wages." So the woman took the child and nursed it.  </a:t>
            </a:r>
          </a:p>
          <a:p>
            <a:r>
              <a:rPr lang="en-US" baseline="30000" dirty="0"/>
              <a:t>10</a:t>
            </a:r>
            <a:r>
              <a:rPr lang="en-US" dirty="0"/>
              <a:t> When the child grew up, she brought him to Pharaoh's daughter, and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she took him as her son</a:t>
            </a:r>
            <a:r>
              <a:rPr lang="en-US" dirty="0"/>
              <a:t>. </a:t>
            </a:r>
            <a:endParaRPr lang="en-US" dirty="0">
              <a:solidFill>
                <a:srgbClr val="FFFF00"/>
              </a:solidFill>
              <a:effectLst>
                <a:glow rad="127000">
                  <a:schemeClr val="accent6">
                    <a:lumMod val="5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6051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CHILDHOOD</a:t>
            </a:r>
            <a:endParaRPr lang="en-US" sz="5400" b="1" u="sng" dirty="0">
              <a:solidFill>
                <a:schemeClr val="bg1"/>
              </a:solidFill>
            </a:endParaRPr>
          </a:p>
        </p:txBody>
      </p:sp>
      <p:sp>
        <p:nvSpPr>
          <p:cNvPr id="8" name="Content Placeholder 7"/>
          <p:cNvSpPr>
            <a:spLocks noGrp="1"/>
          </p:cNvSpPr>
          <p:nvPr>
            <p:ph idx="1"/>
          </p:nvPr>
        </p:nvSpPr>
        <p:spPr>
          <a:xfrm>
            <a:off x="449704" y="1795645"/>
            <a:ext cx="7257381" cy="4351338"/>
          </a:xfrm>
        </p:spPr>
        <p:txBody>
          <a:bodyPr/>
          <a:lstStyle/>
          <a:p>
            <a:r>
              <a:rPr lang="en-US" baseline="30000" dirty="0"/>
              <a:t>9</a:t>
            </a:r>
            <a:r>
              <a:rPr lang="en-US" dirty="0"/>
              <a:t> Pharaoh's daughter said to her, "Take this child and nurse it for me, and I will give you your wages." So the woman took the child and nursed it.  </a:t>
            </a:r>
          </a:p>
          <a:p>
            <a:r>
              <a:rPr lang="en-US" baseline="30000" dirty="0"/>
              <a:t>10</a:t>
            </a:r>
            <a:r>
              <a:rPr lang="en-US" dirty="0"/>
              <a:t> When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the child grew </a:t>
            </a:r>
            <a:r>
              <a:rPr lang="en-US" dirty="0"/>
              <a:t>up, she brought him to Pharaoh's daughter, </a:t>
            </a:r>
            <a:r>
              <a:rPr lang="en-US" dirty="0">
                <a:effectLst>
                  <a:glow rad="127000">
                    <a:schemeClr val="accent1">
                      <a:alpha val="0"/>
                    </a:schemeClr>
                  </a:glow>
                  <a:outerShdw blurRad="38100" dist="38100" dir="2700000" algn="tl">
                    <a:srgbClr val="000000">
                      <a:alpha val="43137"/>
                    </a:srgbClr>
                  </a:outerShdw>
                </a:effectLst>
              </a:rPr>
              <a:t>and she took him as her son. </a:t>
            </a:r>
          </a:p>
        </p:txBody>
      </p:sp>
      <p:pic>
        <p:nvPicPr>
          <p:cNvPr id="3" name="Picture 2"/>
          <p:cNvPicPr>
            <a:picLocks noChangeAspect="1"/>
          </p:cNvPicPr>
          <p:nvPr/>
        </p:nvPicPr>
        <p:blipFill rotWithShape="1">
          <a:blip r:embed="rId3"/>
          <a:srcRect l="-1" r="25910" b="26217"/>
          <a:stretch/>
        </p:blipFill>
        <p:spPr>
          <a:xfrm>
            <a:off x="6428509" y="697393"/>
            <a:ext cx="5735782" cy="6160607"/>
          </a:xfrm>
          <a:prstGeom prst="rect">
            <a:avLst/>
          </a:prstGeom>
        </p:spPr>
      </p:pic>
    </p:spTree>
    <p:extLst>
      <p:ext uri="{BB962C8B-B14F-4D97-AF65-F5344CB8AC3E}">
        <p14:creationId xmlns:p14="http://schemas.microsoft.com/office/powerpoint/2010/main" val="3724811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NAME</a:t>
            </a:r>
            <a:endParaRPr lang="en-US" sz="5400" b="1" u="sng" dirty="0">
              <a:solidFill>
                <a:schemeClr val="bg1"/>
              </a:solidFill>
            </a:endParaRPr>
          </a:p>
        </p:txBody>
      </p:sp>
      <p:sp>
        <p:nvSpPr>
          <p:cNvPr id="8" name="Content Placeholder 7"/>
          <p:cNvSpPr>
            <a:spLocks noGrp="1"/>
          </p:cNvSpPr>
          <p:nvPr>
            <p:ph idx="1"/>
          </p:nvPr>
        </p:nvSpPr>
        <p:spPr>
          <a:xfrm>
            <a:off x="449705" y="1795645"/>
            <a:ext cx="11110924" cy="4351338"/>
          </a:xfrm>
        </p:spPr>
        <p:txBody>
          <a:bodyPr/>
          <a:lstStyle/>
          <a:p>
            <a:r>
              <a:rPr lang="en-US" baseline="30000" dirty="0"/>
              <a:t>10</a:t>
            </a:r>
            <a:r>
              <a:rPr lang="en-US" dirty="0"/>
              <a:t> When the child grew up, she brought him to Pharaoh's daughter, and she took him as her son</a:t>
            </a:r>
            <a:r>
              <a:rPr lang="en-US" dirty="0">
                <a:solidFill>
                  <a:srgbClr val="FFFF00"/>
                </a:solidFill>
              </a:rPr>
              <a:t>. </a:t>
            </a:r>
            <a:br>
              <a:rPr lang="en-US" dirty="0">
                <a:solidFill>
                  <a:srgbClr val="FFFF00"/>
                </a:solidFill>
              </a:rPr>
            </a:br>
            <a:r>
              <a:rPr lang="en-US" dirty="0">
                <a:solidFill>
                  <a:srgbClr val="FFFF00"/>
                </a:solidFill>
                <a:effectLst>
                  <a:glow rad="127000">
                    <a:schemeClr val="accent6">
                      <a:lumMod val="50000"/>
                    </a:schemeClr>
                  </a:glow>
                  <a:outerShdw blurRad="38100" dist="38100" dir="2700000" algn="tl">
                    <a:srgbClr val="000000">
                      <a:alpha val="43137"/>
                    </a:srgbClr>
                  </a:outerShdw>
                </a:effectLst>
              </a:rPr>
              <a:t>She named him Moses</a:t>
            </a:r>
            <a:r>
              <a:rPr lang="en-US" dirty="0"/>
              <a:t>, "because," she said, "I drew him out of the water."</a:t>
            </a:r>
            <a:endParaRPr lang="en-US" dirty="0">
              <a:solidFill>
                <a:srgbClr val="FFFF00"/>
              </a:solidFill>
              <a:effectLst>
                <a:glow rad="127000">
                  <a:schemeClr val="accent6">
                    <a:lumMod val="50000"/>
                  </a:schemeClr>
                </a:glow>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914400" y="4307596"/>
            <a:ext cx="10445858" cy="1854597"/>
          </a:xfrm>
          <a:prstGeom prst="rect">
            <a:avLst/>
          </a:prstGeom>
        </p:spPr>
      </p:pic>
    </p:spTree>
    <p:extLst>
      <p:ext uri="{BB962C8B-B14F-4D97-AF65-F5344CB8AC3E}">
        <p14:creationId xmlns:p14="http://schemas.microsoft.com/office/powerpoint/2010/main" val="142611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Here’s the point!</a:t>
            </a:r>
          </a:p>
        </p:txBody>
      </p:sp>
      <p:sp>
        <p:nvSpPr>
          <p:cNvPr id="4" name="Content Placeholder 3"/>
          <p:cNvSpPr>
            <a:spLocks noGrp="1"/>
          </p:cNvSpPr>
          <p:nvPr>
            <p:ph sz="half" idx="1"/>
          </p:nvPr>
        </p:nvSpPr>
        <p:spPr>
          <a:xfrm>
            <a:off x="344774" y="1420891"/>
            <a:ext cx="5630056" cy="4351338"/>
          </a:xfrm>
        </p:spPr>
        <p:txBody>
          <a:bodyPr/>
          <a:lstStyle/>
          <a:p>
            <a:r>
              <a:rPr lang="en-US" dirty="0"/>
              <a:t>Don’t Get to PICK ...</a:t>
            </a:r>
          </a:p>
          <a:p>
            <a:pPr marL="571500" indent="-571500">
              <a:buFont typeface="Arial" panose="020B0604020202020204" pitchFamily="34" charset="0"/>
              <a:buChar char="•"/>
            </a:pPr>
            <a:r>
              <a:rPr lang="en-US" dirty="0"/>
              <a:t>BIRTHDAY</a:t>
            </a:r>
          </a:p>
          <a:p>
            <a:pPr marL="571500" indent="-571500">
              <a:buFont typeface="Arial" panose="020B0604020202020204" pitchFamily="34" charset="0"/>
              <a:buChar char="•"/>
            </a:pPr>
            <a:r>
              <a:rPr lang="en-US" dirty="0"/>
              <a:t>GENDER</a:t>
            </a:r>
          </a:p>
          <a:p>
            <a:pPr marL="571500" indent="-571500">
              <a:buFont typeface="Arial" panose="020B0604020202020204" pitchFamily="34" charset="0"/>
              <a:buChar char="•"/>
            </a:pPr>
            <a:r>
              <a:rPr lang="en-US" dirty="0"/>
              <a:t>FAMILY</a:t>
            </a:r>
          </a:p>
          <a:p>
            <a:pPr marL="571500" indent="-571500">
              <a:buFont typeface="Arial" panose="020B0604020202020204" pitchFamily="34" charset="0"/>
              <a:buChar char="•"/>
            </a:pPr>
            <a:r>
              <a:rPr lang="en-US" dirty="0"/>
              <a:t>CIRCUMSTANCES</a:t>
            </a:r>
          </a:p>
          <a:p>
            <a:pPr marL="571500" indent="-571500">
              <a:buFont typeface="Arial" panose="020B0604020202020204" pitchFamily="34" charset="0"/>
              <a:buChar char="•"/>
            </a:pPr>
            <a:r>
              <a:rPr lang="en-US" dirty="0"/>
              <a:t>ADOPTION </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94637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Here’s the point!</a:t>
            </a:r>
          </a:p>
        </p:txBody>
      </p:sp>
      <p:sp>
        <p:nvSpPr>
          <p:cNvPr id="4" name="Content Placeholder 3"/>
          <p:cNvSpPr>
            <a:spLocks noGrp="1"/>
          </p:cNvSpPr>
          <p:nvPr>
            <p:ph sz="half" idx="1"/>
          </p:nvPr>
        </p:nvSpPr>
        <p:spPr>
          <a:xfrm>
            <a:off x="344774" y="1420891"/>
            <a:ext cx="5630056" cy="4351338"/>
          </a:xfrm>
        </p:spPr>
        <p:txBody>
          <a:bodyPr/>
          <a:lstStyle/>
          <a:p>
            <a:r>
              <a:rPr lang="en-US" dirty="0"/>
              <a:t>Don’t Get to PICK ...</a:t>
            </a:r>
          </a:p>
          <a:p>
            <a:pPr marL="571500" indent="-571500">
              <a:buFont typeface="Arial" panose="020B0604020202020204" pitchFamily="34" charset="0"/>
              <a:buChar char="•"/>
            </a:pPr>
            <a:r>
              <a:rPr lang="en-US" dirty="0"/>
              <a:t>BIRTHDAY</a:t>
            </a:r>
          </a:p>
          <a:p>
            <a:pPr marL="571500" indent="-571500">
              <a:buFont typeface="Arial" panose="020B0604020202020204" pitchFamily="34" charset="0"/>
              <a:buChar char="•"/>
            </a:pPr>
            <a:r>
              <a:rPr lang="en-US" dirty="0"/>
              <a:t>GENDER</a:t>
            </a:r>
          </a:p>
          <a:p>
            <a:pPr marL="571500" indent="-571500">
              <a:buFont typeface="Arial" panose="020B0604020202020204" pitchFamily="34" charset="0"/>
              <a:buChar char="•"/>
            </a:pPr>
            <a:r>
              <a:rPr lang="en-US" dirty="0"/>
              <a:t>FAMILY</a:t>
            </a:r>
          </a:p>
          <a:p>
            <a:pPr marL="571500" indent="-571500">
              <a:buFont typeface="Arial" panose="020B0604020202020204" pitchFamily="34" charset="0"/>
              <a:buChar char="•"/>
            </a:pPr>
            <a:r>
              <a:rPr lang="en-US" dirty="0"/>
              <a:t>CIRCUMSTANCES</a:t>
            </a:r>
          </a:p>
          <a:p>
            <a:pPr marL="571500" indent="-571500">
              <a:buFont typeface="Arial" panose="020B0604020202020204" pitchFamily="34" charset="0"/>
              <a:buChar char="•"/>
            </a:pPr>
            <a:r>
              <a:rPr lang="en-US" dirty="0"/>
              <a:t>ADOPTION </a:t>
            </a:r>
          </a:p>
          <a:p>
            <a:pPr marL="571500" indent="-571500">
              <a:buFont typeface="Arial" panose="020B0604020202020204" pitchFamily="34" charset="0"/>
              <a:buChar char="•"/>
            </a:pPr>
            <a:endParaRPr lang="en-US" dirty="0"/>
          </a:p>
        </p:txBody>
      </p:sp>
      <p:sp>
        <p:nvSpPr>
          <p:cNvPr id="3" name="Content Placeholder 2"/>
          <p:cNvSpPr>
            <a:spLocks noGrp="1"/>
          </p:cNvSpPr>
          <p:nvPr>
            <p:ph sz="half" idx="2"/>
          </p:nvPr>
        </p:nvSpPr>
        <p:spPr/>
        <p:txBody>
          <a:bodyPr/>
          <a:lstStyle/>
          <a:p>
            <a:endParaRPr lang="en-US"/>
          </a:p>
        </p:txBody>
      </p:sp>
      <p:sp>
        <p:nvSpPr>
          <p:cNvPr id="5" name="Title 1"/>
          <p:cNvSpPr txBox="1">
            <a:spLocks/>
          </p:cNvSpPr>
          <p:nvPr/>
        </p:nvSpPr>
        <p:spPr>
          <a:xfrm>
            <a:off x="0" y="5802271"/>
            <a:ext cx="12191999" cy="1325563"/>
          </a:xfrm>
          <a:prstGeom prst="rect">
            <a:avLst/>
          </a:prstGeom>
        </p:spPr>
        <p:txBody>
          <a:bodyPr vert="horz" lIns="91440" tIns="45720" rIns="91440" bIns="45720" rtlCol="0" anchor="ctr">
            <a:normAutofit lnSpcReduction="10000"/>
          </a:bodyPr>
          <a:lst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a:lstStyle>
          <a:p>
            <a:r>
              <a:rPr lang="en-US" sz="5400" dirty="0">
                <a:latin typeface="+mn-lt"/>
              </a:rPr>
              <a:t>HOWEVER, You DO get to pick your ...</a:t>
            </a:r>
            <a:br>
              <a:rPr lang="en-US" sz="5400" dirty="0">
                <a:latin typeface="+mn-lt"/>
              </a:rPr>
            </a:br>
            <a:endParaRPr lang="en-US" sz="5400" u="sng" dirty="0">
              <a:latin typeface="+mn-lt"/>
            </a:endParaRPr>
          </a:p>
        </p:txBody>
      </p:sp>
    </p:spTree>
    <p:extLst>
      <p:ext uri="{BB962C8B-B14F-4D97-AF65-F5344CB8AC3E}">
        <p14:creationId xmlns:p14="http://schemas.microsoft.com/office/powerpoint/2010/main" val="134243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HOWEVER, </a:t>
            </a:r>
            <a:r>
              <a:rPr lang="en-US" sz="5400" b="1" dirty="0">
                <a:solidFill>
                  <a:schemeClr val="bg1"/>
                </a:solidFill>
              </a:rPr>
              <a:t>You DO get to pick your </a:t>
            </a:r>
            <a:r>
              <a:rPr lang="en-US" sz="5400" dirty="0"/>
              <a:t>...</a:t>
            </a:r>
            <a:br>
              <a:rPr lang="en-US" sz="5400" b="1" dirty="0">
                <a:solidFill>
                  <a:schemeClr val="bg1"/>
                </a:solidFill>
              </a:rPr>
            </a:br>
            <a:r>
              <a:rPr lang="en-US" sz="5400" u="sng" dirty="0"/>
              <a:t>LOYALTIES</a:t>
            </a:r>
            <a:endParaRPr lang="en-US" sz="5400" b="1" u="sng" dirty="0">
              <a:solidFill>
                <a:schemeClr val="bg1"/>
              </a:solidFill>
            </a:endParaRPr>
          </a:p>
        </p:txBody>
      </p:sp>
      <p:sp>
        <p:nvSpPr>
          <p:cNvPr id="8" name="Content Placeholder 7"/>
          <p:cNvSpPr>
            <a:spLocks noGrp="1"/>
          </p:cNvSpPr>
          <p:nvPr>
            <p:ph idx="1"/>
          </p:nvPr>
        </p:nvSpPr>
        <p:spPr>
          <a:xfrm>
            <a:off x="449705" y="1795645"/>
            <a:ext cx="6955436" cy="4351338"/>
          </a:xfrm>
        </p:spPr>
        <p:txBody>
          <a:bodyPr/>
          <a:lstStyle/>
          <a:p>
            <a:r>
              <a:rPr lang="en-US" baseline="30000" dirty="0"/>
              <a:t>11</a:t>
            </a:r>
            <a:r>
              <a:rPr lang="en-US" dirty="0"/>
              <a:t> One day, after Moses had grown up, he went out to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his people</a:t>
            </a:r>
            <a:r>
              <a:rPr lang="en-US" dirty="0"/>
              <a:t> and saw their forced labor. He saw an Egyptian beating a Hebrew, one of his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kinsfolk</a:t>
            </a:r>
            <a:r>
              <a:rPr lang="en-US" dirty="0"/>
              <a:t>. </a:t>
            </a:r>
            <a:endParaRPr lang="en-US" dirty="0">
              <a:solidFill>
                <a:srgbClr val="FFFF00"/>
              </a:solidFill>
              <a:effectLst>
                <a:glow rad="127000">
                  <a:schemeClr val="accent6">
                    <a:lumMod val="50000"/>
                  </a:schemeClr>
                </a:glow>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6241633" y="372335"/>
            <a:ext cx="6981404" cy="7159842"/>
          </a:xfrm>
          <a:prstGeom prst="rect">
            <a:avLst/>
          </a:prstGeom>
        </p:spPr>
      </p:pic>
    </p:spTree>
    <p:extLst>
      <p:ext uri="{BB962C8B-B14F-4D97-AF65-F5344CB8AC3E}">
        <p14:creationId xmlns:p14="http://schemas.microsoft.com/office/powerpoint/2010/main" val="273137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dirty="0">
                <a:effectLst>
                  <a:glow rad="190500">
                    <a:srgbClr val="0B0100"/>
                  </a:glow>
                </a:effectLst>
              </a:rPr>
              <a:t>You Don’t Get </a:t>
            </a:r>
            <a:br>
              <a:rPr lang="en-US" dirty="0">
                <a:effectLst>
                  <a:glow rad="190500">
                    <a:srgbClr val="0B0100"/>
                  </a:glow>
                </a:effectLst>
              </a:rPr>
            </a:br>
            <a:r>
              <a:rPr lang="en-US" dirty="0">
                <a:effectLst>
                  <a:glow rad="190500">
                    <a:srgbClr val="0B0100"/>
                  </a:glow>
                </a:effectLst>
              </a:rPr>
              <a:t>to Pick Your</a:t>
            </a:r>
            <a:br>
              <a:rPr lang="en-US" dirty="0">
                <a:effectLst>
                  <a:glow rad="190500">
                    <a:srgbClr val="0B0100"/>
                  </a:glow>
                </a:effectLst>
              </a:rPr>
            </a:br>
            <a:r>
              <a:rPr lang="en-US" dirty="0">
                <a:effectLst>
                  <a:glow rad="190500">
                    <a:srgbClr val="0B0100"/>
                  </a:glow>
                </a:effectLst>
              </a:rPr>
              <a:t>FAMILY</a:t>
            </a:r>
          </a:p>
        </p:txBody>
      </p:sp>
    </p:spTree>
    <p:extLst>
      <p:ext uri="{BB962C8B-B14F-4D97-AF65-F5344CB8AC3E}">
        <p14:creationId xmlns:p14="http://schemas.microsoft.com/office/powerpoint/2010/main" val="153614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5570" b="16039"/>
          <a:stretch/>
        </p:blipFill>
        <p:spPr>
          <a:xfrm>
            <a:off x="0" y="317016"/>
            <a:ext cx="12164291" cy="6527129"/>
          </a:xfrm>
          <a:prstGeom prst="rect">
            <a:avLst/>
          </a:prstGeom>
        </p:spPr>
      </p:pic>
      <p:sp>
        <p:nvSpPr>
          <p:cNvPr id="2" name="Title 1"/>
          <p:cNvSpPr>
            <a:spLocks noGrp="1"/>
          </p:cNvSpPr>
          <p:nvPr>
            <p:ph type="title"/>
          </p:nvPr>
        </p:nvSpPr>
        <p:spPr/>
        <p:txBody>
          <a:bodyPr>
            <a:normAutofit/>
          </a:bodyPr>
          <a:lstStyle/>
          <a:p>
            <a:r>
              <a:rPr lang="en-US" sz="5400" dirty="0"/>
              <a:t>HOWEVER, </a:t>
            </a:r>
            <a:r>
              <a:rPr lang="en-US" sz="5400" b="1" dirty="0">
                <a:solidFill>
                  <a:schemeClr val="bg1"/>
                </a:solidFill>
              </a:rPr>
              <a:t>You DO get to pick </a:t>
            </a:r>
            <a:r>
              <a:rPr lang="en-US" sz="5400" dirty="0"/>
              <a:t>your ... </a:t>
            </a:r>
            <a:br>
              <a:rPr lang="en-US" sz="5400" b="1" dirty="0">
                <a:solidFill>
                  <a:schemeClr val="bg1"/>
                </a:solidFill>
              </a:rPr>
            </a:br>
            <a:r>
              <a:rPr lang="en-US" sz="5400" u="sng" dirty="0"/>
              <a:t>ACTIONS</a:t>
            </a:r>
            <a:endParaRPr lang="en-US" sz="5400" b="1" u="sng" dirty="0">
              <a:solidFill>
                <a:schemeClr val="bg1"/>
              </a:solidFill>
            </a:endParaRPr>
          </a:p>
        </p:txBody>
      </p:sp>
      <p:sp>
        <p:nvSpPr>
          <p:cNvPr id="8" name="Content Placeholder 7"/>
          <p:cNvSpPr>
            <a:spLocks noGrp="1"/>
          </p:cNvSpPr>
          <p:nvPr>
            <p:ph idx="1"/>
          </p:nvPr>
        </p:nvSpPr>
        <p:spPr>
          <a:xfrm>
            <a:off x="449705" y="1795645"/>
            <a:ext cx="6955436" cy="4351338"/>
          </a:xfrm>
        </p:spPr>
        <p:txBody>
          <a:bodyPr/>
          <a:lstStyle/>
          <a:p>
            <a:r>
              <a:rPr lang="en-US" dirty="0"/>
              <a:t> </a:t>
            </a:r>
            <a:r>
              <a:rPr lang="en-US" baseline="30000" dirty="0"/>
              <a:t>12</a:t>
            </a:r>
            <a:r>
              <a:rPr lang="en-US" dirty="0"/>
              <a:t> He looked this way and that, and seeing no one he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killed</a:t>
            </a:r>
            <a:r>
              <a:rPr lang="en-US" dirty="0">
                <a:effectLst>
                  <a:glow rad="127000">
                    <a:schemeClr val="accent6">
                      <a:lumMod val="50000"/>
                    </a:schemeClr>
                  </a:glow>
                  <a:outerShdw blurRad="38100" dist="38100" dir="2700000" algn="tl">
                    <a:srgbClr val="000000">
                      <a:alpha val="43137"/>
                    </a:srgbClr>
                  </a:outerShdw>
                </a:effectLst>
              </a:rPr>
              <a:t> </a:t>
            </a:r>
            <a:r>
              <a:rPr lang="en-US" dirty="0"/>
              <a:t>the Egyptian and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hid</a:t>
            </a:r>
            <a:r>
              <a:rPr lang="en-US" dirty="0">
                <a:effectLst>
                  <a:glow rad="127000">
                    <a:schemeClr val="accent6">
                      <a:lumMod val="50000"/>
                    </a:schemeClr>
                  </a:glow>
                  <a:outerShdw blurRad="38100" dist="38100" dir="2700000" algn="tl">
                    <a:srgbClr val="000000">
                      <a:alpha val="43137"/>
                    </a:srgbClr>
                  </a:outerShdw>
                </a:effectLst>
              </a:rPr>
              <a:t> </a:t>
            </a:r>
            <a:r>
              <a:rPr lang="en-US" dirty="0"/>
              <a:t>him in the sand. </a:t>
            </a:r>
            <a:endParaRPr lang="en-US" dirty="0">
              <a:solidFill>
                <a:srgbClr val="FFFF00"/>
              </a:solidFill>
              <a:effectLst>
                <a:glow rad="127000">
                  <a:schemeClr val="accent6">
                    <a:lumMod val="5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03715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74237" y="293913"/>
            <a:ext cx="5217763" cy="6820838"/>
          </a:xfrm>
          <a:prstGeom prst="rect">
            <a:avLst/>
          </a:prstGeom>
        </p:spPr>
      </p:pic>
      <p:sp>
        <p:nvSpPr>
          <p:cNvPr id="2" name="Title 1"/>
          <p:cNvSpPr>
            <a:spLocks noGrp="1"/>
          </p:cNvSpPr>
          <p:nvPr>
            <p:ph type="title"/>
          </p:nvPr>
        </p:nvSpPr>
        <p:spPr/>
        <p:txBody>
          <a:bodyPr>
            <a:normAutofit/>
          </a:bodyPr>
          <a:lstStyle/>
          <a:p>
            <a:r>
              <a:rPr lang="en-US" sz="5400" dirty="0"/>
              <a:t>HOWEVER, </a:t>
            </a:r>
            <a:r>
              <a:rPr lang="en-US" sz="5400" b="1" dirty="0">
                <a:solidFill>
                  <a:schemeClr val="bg1"/>
                </a:solidFill>
              </a:rPr>
              <a:t>You DO get to pick </a:t>
            </a:r>
            <a:r>
              <a:rPr lang="en-US" sz="5400" dirty="0"/>
              <a:t>your ... </a:t>
            </a:r>
            <a:br>
              <a:rPr lang="en-US" sz="5400" b="1" dirty="0">
                <a:solidFill>
                  <a:schemeClr val="bg1"/>
                </a:solidFill>
              </a:rPr>
            </a:br>
            <a:r>
              <a:rPr lang="en-US" sz="5400" u="sng" dirty="0"/>
              <a:t>REACTIONS</a:t>
            </a:r>
            <a:endParaRPr lang="en-US" sz="5400" b="1" u="sng" dirty="0">
              <a:solidFill>
                <a:schemeClr val="bg1"/>
              </a:solidFill>
            </a:endParaRPr>
          </a:p>
        </p:txBody>
      </p:sp>
      <p:sp>
        <p:nvSpPr>
          <p:cNvPr id="8" name="Content Placeholder 7"/>
          <p:cNvSpPr>
            <a:spLocks noGrp="1"/>
          </p:cNvSpPr>
          <p:nvPr>
            <p:ph idx="1"/>
          </p:nvPr>
        </p:nvSpPr>
        <p:spPr>
          <a:xfrm>
            <a:off x="449705" y="1795645"/>
            <a:ext cx="6602023" cy="4351338"/>
          </a:xfrm>
        </p:spPr>
        <p:txBody>
          <a:bodyPr/>
          <a:lstStyle/>
          <a:p>
            <a:r>
              <a:rPr lang="en-US" baseline="30000" dirty="0"/>
              <a:t>15</a:t>
            </a:r>
            <a:r>
              <a:rPr lang="en-US" dirty="0"/>
              <a:t> When Pharaoh heard of it, he sought to kill Moses. But Moses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fled</a:t>
            </a:r>
            <a:r>
              <a:rPr lang="en-US" dirty="0">
                <a:effectLst>
                  <a:glow rad="127000">
                    <a:schemeClr val="accent6">
                      <a:lumMod val="50000"/>
                    </a:schemeClr>
                  </a:glow>
                  <a:outerShdw blurRad="38100" dist="38100" dir="2700000" algn="tl">
                    <a:srgbClr val="000000">
                      <a:alpha val="43137"/>
                    </a:srgbClr>
                  </a:outerShdw>
                </a:effectLst>
              </a:rPr>
              <a:t> </a:t>
            </a:r>
            <a:r>
              <a:rPr lang="en-US" dirty="0"/>
              <a:t>from Pharaoh. He settled in the land of Midian, and sat down by a well. </a:t>
            </a:r>
          </a:p>
        </p:txBody>
      </p:sp>
    </p:spTree>
    <p:extLst>
      <p:ext uri="{BB962C8B-B14F-4D97-AF65-F5344CB8AC3E}">
        <p14:creationId xmlns:p14="http://schemas.microsoft.com/office/powerpoint/2010/main" val="189685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37994"/>
          <a:stretch/>
        </p:blipFill>
        <p:spPr>
          <a:xfrm>
            <a:off x="0" y="1188225"/>
            <a:ext cx="12192000" cy="5669775"/>
          </a:xfrm>
          <a:prstGeom prst="rect">
            <a:avLst/>
          </a:prstGeom>
        </p:spPr>
      </p:pic>
      <p:sp>
        <p:nvSpPr>
          <p:cNvPr id="2" name="Title 1"/>
          <p:cNvSpPr>
            <a:spLocks noGrp="1"/>
          </p:cNvSpPr>
          <p:nvPr>
            <p:ph type="title"/>
          </p:nvPr>
        </p:nvSpPr>
        <p:spPr/>
        <p:txBody>
          <a:bodyPr>
            <a:normAutofit/>
          </a:bodyPr>
          <a:lstStyle/>
          <a:p>
            <a:r>
              <a:rPr lang="en-US" sz="5400" dirty="0"/>
              <a:t>HOWEVER, </a:t>
            </a:r>
            <a:r>
              <a:rPr lang="en-US" sz="5400" b="1" dirty="0">
                <a:solidFill>
                  <a:schemeClr val="bg1"/>
                </a:solidFill>
              </a:rPr>
              <a:t>You DO get to pick </a:t>
            </a:r>
            <a:r>
              <a:rPr lang="en-US" sz="5400" dirty="0"/>
              <a:t>your ... </a:t>
            </a:r>
            <a:br>
              <a:rPr lang="en-US" sz="5400" b="1" dirty="0">
                <a:solidFill>
                  <a:schemeClr val="bg1"/>
                </a:solidFill>
              </a:rPr>
            </a:br>
            <a:r>
              <a:rPr lang="en-US" sz="5400" u="sng" dirty="0"/>
              <a:t>SPOUSE</a:t>
            </a:r>
            <a:endParaRPr lang="en-US" sz="5400" b="1" u="sng" dirty="0">
              <a:solidFill>
                <a:schemeClr val="bg1"/>
              </a:solidFill>
            </a:endParaRPr>
          </a:p>
        </p:txBody>
      </p:sp>
      <p:sp>
        <p:nvSpPr>
          <p:cNvPr id="8" name="Content Placeholder 7"/>
          <p:cNvSpPr>
            <a:spLocks noGrp="1"/>
          </p:cNvSpPr>
          <p:nvPr>
            <p:ph idx="1"/>
          </p:nvPr>
        </p:nvSpPr>
        <p:spPr>
          <a:xfrm>
            <a:off x="449704" y="1795645"/>
            <a:ext cx="11127529" cy="4351338"/>
          </a:xfrm>
        </p:spPr>
        <p:txBody>
          <a:bodyPr/>
          <a:lstStyle/>
          <a:p>
            <a:r>
              <a:rPr lang="en-US" dirty="0"/>
              <a:t> </a:t>
            </a:r>
            <a:r>
              <a:rPr lang="en-US" baseline="30000" dirty="0"/>
              <a:t>21</a:t>
            </a:r>
            <a:r>
              <a:rPr lang="en-US" dirty="0"/>
              <a:t> Moses agreed to stay with the man, and he gave Moses his daughter Zipporah in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marriage</a:t>
            </a:r>
          </a:p>
        </p:txBody>
      </p:sp>
    </p:spTree>
    <p:extLst>
      <p:ext uri="{BB962C8B-B14F-4D97-AF65-F5344CB8AC3E}">
        <p14:creationId xmlns:p14="http://schemas.microsoft.com/office/powerpoint/2010/main" val="1342568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6200" y="928076"/>
            <a:ext cx="5855800" cy="5929924"/>
          </a:xfrm>
          <a:prstGeom prst="rect">
            <a:avLst/>
          </a:prstGeom>
        </p:spPr>
      </p:pic>
      <p:sp>
        <p:nvSpPr>
          <p:cNvPr id="2" name="Title 1"/>
          <p:cNvSpPr>
            <a:spLocks noGrp="1"/>
          </p:cNvSpPr>
          <p:nvPr>
            <p:ph type="title"/>
          </p:nvPr>
        </p:nvSpPr>
        <p:spPr/>
        <p:txBody>
          <a:bodyPr>
            <a:normAutofit/>
          </a:bodyPr>
          <a:lstStyle/>
          <a:p>
            <a:r>
              <a:rPr lang="en-US" sz="5400" dirty="0"/>
              <a:t>HOWEVER, </a:t>
            </a:r>
            <a:r>
              <a:rPr lang="en-US" sz="5400" b="1" dirty="0">
                <a:solidFill>
                  <a:schemeClr val="bg1"/>
                </a:solidFill>
              </a:rPr>
              <a:t>You DO get to pick </a:t>
            </a:r>
            <a:r>
              <a:rPr lang="en-US" sz="5400" dirty="0"/>
              <a:t>your ... </a:t>
            </a:r>
            <a:br>
              <a:rPr lang="en-US" sz="5400" b="1" dirty="0">
                <a:solidFill>
                  <a:schemeClr val="bg1"/>
                </a:solidFill>
              </a:rPr>
            </a:br>
            <a:r>
              <a:rPr lang="en-US" sz="5400" u="sng" dirty="0"/>
              <a:t>FAITH</a:t>
            </a:r>
            <a:endParaRPr lang="en-US" sz="5400" b="1" u="sng" dirty="0">
              <a:solidFill>
                <a:schemeClr val="bg1"/>
              </a:solidFill>
            </a:endParaRPr>
          </a:p>
        </p:txBody>
      </p:sp>
      <p:sp>
        <p:nvSpPr>
          <p:cNvPr id="8" name="Content Placeholder 7"/>
          <p:cNvSpPr>
            <a:spLocks noGrp="1"/>
          </p:cNvSpPr>
          <p:nvPr>
            <p:ph idx="1"/>
          </p:nvPr>
        </p:nvSpPr>
        <p:spPr>
          <a:xfrm>
            <a:off x="449705" y="1795645"/>
            <a:ext cx="6955436" cy="4351338"/>
          </a:xfrm>
        </p:spPr>
        <p:txBody>
          <a:bodyPr/>
          <a:lstStyle/>
          <a:p>
            <a:r>
              <a:rPr lang="en-US" baseline="30000" dirty="0"/>
              <a:t>23</a:t>
            </a:r>
            <a:r>
              <a:rPr lang="en-US" dirty="0"/>
              <a:t> After ... the king of Egypt died. The Israelites groaned under their slavery, and cried out ... to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God</a:t>
            </a:r>
            <a:r>
              <a:rPr lang="en-US" dirty="0"/>
              <a:t>.   </a:t>
            </a:r>
            <a:r>
              <a:rPr lang="en-US" baseline="30000" dirty="0"/>
              <a:t>24</a:t>
            </a:r>
            <a:r>
              <a:rPr lang="en-US" dirty="0"/>
              <a:t>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God</a:t>
            </a:r>
            <a:r>
              <a:rPr lang="en-US" dirty="0">
                <a:effectLst>
                  <a:glow rad="127000">
                    <a:schemeClr val="accent6">
                      <a:lumMod val="50000"/>
                    </a:schemeClr>
                  </a:glow>
                  <a:outerShdw blurRad="38100" dist="38100" dir="2700000" algn="tl">
                    <a:srgbClr val="000000">
                      <a:alpha val="43137"/>
                    </a:srgbClr>
                  </a:outerShdw>
                </a:effectLst>
              </a:rPr>
              <a:t> </a:t>
            </a:r>
            <a:r>
              <a:rPr lang="en-US" dirty="0"/>
              <a:t>heard their groaning, and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God</a:t>
            </a:r>
            <a:r>
              <a:rPr lang="en-US" dirty="0">
                <a:effectLst>
                  <a:glow rad="127000">
                    <a:schemeClr val="accent6">
                      <a:lumMod val="50000"/>
                    </a:schemeClr>
                  </a:glow>
                  <a:outerShdw blurRad="38100" dist="38100" dir="2700000" algn="tl">
                    <a:srgbClr val="000000">
                      <a:alpha val="43137"/>
                    </a:srgbClr>
                  </a:outerShdw>
                </a:effectLst>
              </a:rPr>
              <a:t> </a:t>
            </a:r>
            <a:r>
              <a:rPr lang="en-US" dirty="0"/>
              <a:t>remembered his covenant with Abraham, Isaac, and Jacob.  </a:t>
            </a:r>
            <a:r>
              <a:rPr lang="en-US" baseline="30000" dirty="0"/>
              <a:t>25</a:t>
            </a:r>
            <a:r>
              <a:rPr lang="en-US" dirty="0"/>
              <a:t>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God</a:t>
            </a:r>
            <a:r>
              <a:rPr lang="en-US" dirty="0">
                <a:effectLst>
                  <a:glow rad="127000">
                    <a:schemeClr val="accent6">
                      <a:lumMod val="50000"/>
                    </a:schemeClr>
                  </a:glow>
                  <a:outerShdw blurRad="38100" dist="38100" dir="2700000" algn="tl">
                    <a:srgbClr val="000000">
                      <a:alpha val="43137"/>
                    </a:srgbClr>
                  </a:outerShdw>
                </a:effectLst>
              </a:rPr>
              <a:t> </a:t>
            </a:r>
            <a:r>
              <a:rPr lang="en-US" dirty="0"/>
              <a:t>looked upon the Israelites, and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God</a:t>
            </a:r>
            <a:r>
              <a:rPr lang="en-US" dirty="0">
                <a:effectLst>
                  <a:glow rad="127000">
                    <a:schemeClr val="accent6">
                      <a:lumMod val="50000"/>
                    </a:schemeClr>
                  </a:glow>
                  <a:outerShdw blurRad="38100" dist="38100" dir="2700000" algn="tl">
                    <a:srgbClr val="000000">
                      <a:alpha val="43137"/>
                    </a:srgbClr>
                  </a:outerShdw>
                </a:effectLst>
              </a:rPr>
              <a:t> </a:t>
            </a:r>
            <a:r>
              <a:rPr lang="en-US" dirty="0"/>
              <a:t>took notice of them.</a:t>
            </a:r>
          </a:p>
          <a:p>
            <a:endParaRPr lang="en-US" dirty="0"/>
          </a:p>
          <a:p>
            <a:r>
              <a:rPr lang="en-US" dirty="0"/>
              <a:t> (Exo 2:23-1 NRS)</a:t>
            </a:r>
          </a:p>
        </p:txBody>
      </p:sp>
    </p:spTree>
    <p:extLst>
      <p:ext uri="{BB962C8B-B14F-4D97-AF65-F5344CB8AC3E}">
        <p14:creationId xmlns:p14="http://schemas.microsoft.com/office/powerpoint/2010/main" val="2265842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What have we learned? </a:t>
            </a:r>
          </a:p>
        </p:txBody>
      </p:sp>
      <p:sp>
        <p:nvSpPr>
          <p:cNvPr id="3" name="Content Placeholder 2"/>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356067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What have we learned? </a:t>
            </a:r>
          </a:p>
        </p:txBody>
      </p:sp>
      <p:sp>
        <p:nvSpPr>
          <p:cNvPr id="4" name="Content Placeholder 3"/>
          <p:cNvSpPr>
            <a:spLocks noGrp="1"/>
          </p:cNvSpPr>
          <p:nvPr>
            <p:ph sz="half" idx="1"/>
          </p:nvPr>
        </p:nvSpPr>
        <p:spPr>
          <a:xfrm>
            <a:off x="344774" y="1420891"/>
            <a:ext cx="5630056" cy="4351338"/>
          </a:xfrm>
        </p:spPr>
        <p:txBody>
          <a:bodyPr/>
          <a:lstStyle/>
          <a:p>
            <a:r>
              <a:rPr lang="en-US" dirty="0"/>
              <a:t>Don’t Get to PICK ...</a:t>
            </a:r>
          </a:p>
          <a:p>
            <a:pPr marL="571500" indent="-571500">
              <a:buFont typeface="Arial" panose="020B0604020202020204" pitchFamily="34" charset="0"/>
              <a:buChar char="•"/>
            </a:pPr>
            <a:r>
              <a:rPr lang="en-US" dirty="0"/>
              <a:t>BIRTHDAY</a:t>
            </a:r>
          </a:p>
          <a:p>
            <a:pPr marL="571500" indent="-571500">
              <a:buFont typeface="Arial" panose="020B0604020202020204" pitchFamily="34" charset="0"/>
              <a:buChar char="•"/>
            </a:pPr>
            <a:r>
              <a:rPr lang="en-US" dirty="0"/>
              <a:t>GENDER</a:t>
            </a:r>
          </a:p>
          <a:p>
            <a:pPr marL="571500" indent="-571500">
              <a:buFont typeface="Arial" panose="020B0604020202020204" pitchFamily="34" charset="0"/>
              <a:buChar char="•"/>
            </a:pPr>
            <a:r>
              <a:rPr lang="en-US" dirty="0"/>
              <a:t>FAMILY</a:t>
            </a:r>
          </a:p>
          <a:p>
            <a:pPr marL="571500" indent="-571500">
              <a:buFont typeface="Arial" panose="020B0604020202020204" pitchFamily="34" charset="0"/>
              <a:buChar char="•"/>
            </a:pPr>
            <a:r>
              <a:rPr lang="en-US" dirty="0"/>
              <a:t>CIRCUMSTANCES</a:t>
            </a:r>
          </a:p>
          <a:p>
            <a:pPr marL="571500" indent="-571500">
              <a:buFont typeface="Arial" panose="020B0604020202020204" pitchFamily="34" charset="0"/>
              <a:buChar char="•"/>
            </a:pPr>
            <a:r>
              <a:rPr lang="en-US" dirty="0"/>
              <a:t>ADOPTION </a:t>
            </a:r>
          </a:p>
          <a:p>
            <a:pPr marL="571500" indent="-571500">
              <a:buFont typeface="Arial" panose="020B0604020202020204" pitchFamily="34" charset="0"/>
              <a:buChar char="•"/>
            </a:pPr>
            <a:endParaRPr lang="en-US" dirty="0"/>
          </a:p>
        </p:txBody>
      </p:sp>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2911434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What have we learned? </a:t>
            </a:r>
          </a:p>
        </p:txBody>
      </p:sp>
      <p:sp>
        <p:nvSpPr>
          <p:cNvPr id="4" name="Content Placeholder 3"/>
          <p:cNvSpPr>
            <a:spLocks noGrp="1"/>
          </p:cNvSpPr>
          <p:nvPr>
            <p:ph sz="half" idx="1"/>
          </p:nvPr>
        </p:nvSpPr>
        <p:spPr>
          <a:xfrm>
            <a:off x="344774" y="1420891"/>
            <a:ext cx="5630056" cy="4351338"/>
          </a:xfrm>
        </p:spPr>
        <p:txBody>
          <a:bodyPr/>
          <a:lstStyle/>
          <a:p>
            <a:r>
              <a:rPr lang="en-US" dirty="0"/>
              <a:t>Don’t Get to PICK ...</a:t>
            </a:r>
          </a:p>
          <a:p>
            <a:pPr marL="571500" indent="-571500">
              <a:buFont typeface="Arial" panose="020B0604020202020204" pitchFamily="34" charset="0"/>
              <a:buChar char="•"/>
            </a:pPr>
            <a:r>
              <a:rPr lang="en-US" dirty="0"/>
              <a:t>BIRTHDAY</a:t>
            </a:r>
          </a:p>
          <a:p>
            <a:pPr marL="571500" indent="-571500">
              <a:buFont typeface="Arial" panose="020B0604020202020204" pitchFamily="34" charset="0"/>
              <a:buChar char="•"/>
            </a:pPr>
            <a:r>
              <a:rPr lang="en-US" dirty="0"/>
              <a:t>GENDER</a:t>
            </a:r>
          </a:p>
          <a:p>
            <a:pPr marL="571500" indent="-571500">
              <a:buFont typeface="Arial" panose="020B0604020202020204" pitchFamily="34" charset="0"/>
              <a:buChar char="•"/>
            </a:pPr>
            <a:r>
              <a:rPr lang="en-US" dirty="0"/>
              <a:t>FAMILY</a:t>
            </a:r>
          </a:p>
          <a:p>
            <a:pPr marL="571500" indent="-571500">
              <a:buFont typeface="Arial" panose="020B0604020202020204" pitchFamily="34" charset="0"/>
              <a:buChar char="•"/>
            </a:pPr>
            <a:r>
              <a:rPr lang="en-US" dirty="0"/>
              <a:t>CIRCUMSTANCES</a:t>
            </a:r>
          </a:p>
          <a:p>
            <a:pPr marL="571500" indent="-571500">
              <a:buFont typeface="Arial" panose="020B0604020202020204" pitchFamily="34" charset="0"/>
              <a:buChar char="•"/>
            </a:pPr>
            <a:r>
              <a:rPr lang="en-US" dirty="0"/>
              <a:t>ADOPTION </a:t>
            </a:r>
          </a:p>
          <a:p>
            <a:pPr marL="571500" indent="-571500">
              <a:buFont typeface="Arial" panose="020B0604020202020204" pitchFamily="34" charset="0"/>
              <a:buChar char="•"/>
            </a:pPr>
            <a:endParaRPr lang="en-US" dirty="0"/>
          </a:p>
        </p:txBody>
      </p:sp>
      <p:sp>
        <p:nvSpPr>
          <p:cNvPr id="5" name="Content Placeholder 4"/>
          <p:cNvSpPr>
            <a:spLocks noGrp="1"/>
          </p:cNvSpPr>
          <p:nvPr>
            <p:ph sz="half" idx="2"/>
          </p:nvPr>
        </p:nvSpPr>
        <p:spPr>
          <a:xfrm>
            <a:off x="6023548" y="1420891"/>
            <a:ext cx="5630056" cy="4351338"/>
          </a:xfrm>
        </p:spPr>
        <p:txBody>
          <a:bodyPr/>
          <a:lstStyle/>
          <a:p>
            <a:r>
              <a:rPr lang="en-US" dirty="0"/>
              <a:t>Do Get to PICK ...</a:t>
            </a:r>
          </a:p>
          <a:p>
            <a:pPr marL="571500" indent="-571500">
              <a:buFont typeface="Arial" panose="020B0604020202020204" pitchFamily="34" charset="0"/>
              <a:buChar char="•"/>
            </a:pPr>
            <a:r>
              <a:rPr lang="en-US" dirty="0"/>
              <a:t>LOYALTIES</a:t>
            </a:r>
          </a:p>
          <a:p>
            <a:pPr marL="571500" indent="-571500">
              <a:buFont typeface="Arial" panose="020B0604020202020204" pitchFamily="34" charset="0"/>
              <a:buChar char="•"/>
            </a:pPr>
            <a:r>
              <a:rPr lang="en-US" dirty="0"/>
              <a:t>ACTIONS</a:t>
            </a:r>
          </a:p>
          <a:p>
            <a:pPr marL="571500" indent="-571500">
              <a:buFont typeface="Arial" panose="020B0604020202020204" pitchFamily="34" charset="0"/>
              <a:buChar char="•"/>
            </a:pPr>
            <a:r>
              <a:rPr lang="en-US" dirty="0"/>
              <a:t>REACTIONS</a:t>
            </a:r>
          </a:p>
          <a:p>
            <a:pPr marL="571500" indent="-571500">
              <a:buFont typeface="Arial" panose="020B0604020202020204" pitchFamily="34" charset="0"/>
              <a:buChar char="•"/>
            </a:pPr>
            <a:r>
              <a:rPr lang="en-US" dirty="0"/>
              <a:t>SPOUSE</a:t>
            </a:r>
          </a:p>
          <a:p>
            <a:pPr marL="571500" indent="-571500">
              <a:buFont typeface="Arial" panose="020B0604020202020204" pitchFamily="34" charset="0"/>
              <a:buChar char="•"/>
            </a:pPr>
            <a:r>
              <a:rPr lang="en-US" dirty="0"/>
              <a:t>FAITH</a:t>
            </a:r>
          </a:p>
        </p:txBody>
      </p:sp>
    </p:spTree>
    <p:extLst>
      <p:ext uri="{BB962C8B-B14F-4D97-AF65-F5344CB8AC3E}">
        <p14:creationId xmlns:p14="http://schemas.microsoft.com/office/powerpoint/2010/main" val="1625132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effectLst>
                  <a:outerShdw blurRad="38100" dist="38100" dir="2700000" algn="tl">
                    <a:srgbClr val="000000">
                      <a:alpha val="43137"/>
                    </a:srgbClr>
                  </a:outerShdw>
                </a:effectLst>
                <a:latin typeface="+mn-lt"/>
              </a:rPr>
              <a:t>What have we learned? </a:t>
            </a:r>
          </a:p>
        </p:txBody>
      </p:sp>
      <p:sp>
        <p:nvSpPr>
          <p:cNvPr id="4" name="Content Placeholder 3"/>
          <p:cNvSpPr>
            <a:spLocks noGrp="1"/>
          </p:cNvSpPr>
          <p:nvPr>
            <p:ph sz="half" idx="1"/>
          </p:nvPr>
        </p:nvSpPr>
        <p:spPr>
          <a:xfrm>
            <a:off x="344774" y="1420891"/>
            <a:ext cx="5630056" cy="4351338"/>
          </a:xfrm>
        </p:spPr>
        <p:txBody>
          <a:bodyPr/>
          <a:lstStyle/>
          <a:p>
            <a:r>
              <a:rPr lang="en-US" dirty="0"/>
              <a:t>Don’t Get to PICK ...</a:t>
            </a:r>
          </a:p>
          <a:p>
            <a:pPr marL="571500" indent="-571500">
              <a:buFont typeface="Arial" panose="020B0604020202020204" pitchFamily="34" charset="0"/>
              <a:buChar char="•"/>
            </a:pPr>
            <a:r>
              <a:rPr lang="en-US" dirty="0"/>
              <a:t>BIRTHDAY</a:t>
            </a:r>
          </a:p>
          <a:p>
            <a:pPr marL="571500" indent="-571500">
              <a:buFont typeface="Arial" panose="020B0604020202020204" pitchFamily="34" charset="0"/>
              <a:buChar char="•"/>
            </a:pPr>
            <a:r>
              <a:rPr lang="en-US" dirty="0"/>
              <a:t>GENDER</a:t>
            </a:r>
          </a:p>
          <a:p>
            <a:pPr marL="571500" indent="-571500">
              <a:buFont typeface="Arial" panose="020B0604020202020204" pitchFamily="34" charset="0"/>
              <a:buChar char="•"/>
            </a:pPr>
            <a:r>
              <a:rPr lang="en-US" dirty="0"/>
              <a:t>FAMILY</a:t>
            </a:r>
          </a:p>
          <a:p>
            <a:pPr marL="571500" indent="-571500">
              <a:buFont typeface="Arial" panose="020B0604020202020204" pitchFamily="34" charset="0"/>
              <a:buChar char="•"/>
            </a:pPr>
            <a:r>
              <a:rPr lang="en-US" dirty="0"/>
              <a:t>CIRCUMSTANCES</a:t>
            </a:r>
          </a:p>
          <a:p>
            <a:pPr marL="571500" indent="-571500">
              <a:buFont typeface="Arial" panose="020B0604020202020204" pitchFamily="34" charset="0"/>
              <a:buChar char="•"/>
            </a:pPr>
            <a:r>
              <a:rPr lang="en-US" dirty="0"/>
              <a:t>ADOPTION </a:t>
            </a:r>
          </a:p>
          <a:p>
            <a:pPr marL="571500" indent="-571500">
              <a:buFont typeface="Arial" panose="020B0604020202020204" pitchFamily="34" charset="0"/>
              <a:buChar char="•"/>
            </a:pPr>
            <a:endParaRPr lang="en-US" dirty="0"/>
          </a:p>
        </p:txBody>
      </p:sp>
      <p:sp>
        <p:nvSpPr>
          <p:cNvPr id="5" name="Content Placeholder 4"/>
          <p:cNvSpPr>
            <a:spLocks noGrp="1"/>
          </p:cNvSpPr>
          <p:nvPr>
            <p:ph sz="half" idx="2"/>
          </p:nvPr>
        </p:nvSpPr>
        <p:spPr>
          <a:xfrm>
            <a:off x="6023548" y="1420891"/>
            <a:ext cx="5630056" cy="4351338"/>
          </a:xfrm>
        </p:spPr>
        <p:txBody>
          <a:bodyPr/>
          <a:lstStyle/>
          <a:p>
            <a:r>
              <a:rPr lang="en-US" dirty="0"/>
              <a:t>Do Get to PICK ...</a:t>
            </a:r>
          </a:p>
          <a:p>
            <a:pPr marL="571500" indent="-571500">
              <a:buFont typeface="Arial" panose="020B0604020202020204" pitchFamily="34" charset="0"/>
              <a:buChar char="•"/>
            </a:pPr>
            <a:r>
              <a:rPr lang="en-US" dirty="0"/>
              <a:t>LOYALTIES</a:t>
            </a:r>
          </a:p>
          <a:p>
            <a:pPr marL="571500" indent="-571500">
              <a:buFont typeface="Arial" panose="020B0604020202020204" pitchFamily="34" charset="0"/>
              <a:buChar char="•"/>
            </a:pPr>
            <a:r>
              <a:rPr lang="en-US" dirty="0"/>
              <a:t>ACTIONS</a:t>
            </a:r>
          </a:p>
          <a:p>
            <a:pPr marL="571500" indent="-571500">
              <a:buFont typeface="Arial" panose="020B0604020202020204" pitchFamily="34" charset="0"/>
              <a:buChar char="•"/>
            </a:pPr>
            <a:r>
              <a:rPr lang="en-US" dirty="0"/>
              <a:t>REACTIONS</a:t>
            </a:r>
          </a:p>
          <a:p>
            <a:pPr marL="571500" indent="-571500">
              <a:buFont typeface="Arial" panose="020B0604020202020204" pitchFamily="34" charset="0"/>
              <a:buChar char="•"/>
            </a:pPr>
            <a:r>
              <a:rPr lang="en-US" dirty="0"/>
              <a:t>SPOUSE</a:t>
            </a:r>
          </a:p>
          <a:p>
            <a:pPr marL="571500" indent="-571500">
              <a:buFont typeface="Arial" panose="020B0604020202020204" pitchFamily="34" charset="0"/>
              <a:buChar char="•"/>
            </a:pPr>
            <a:r>
              <a:rPr lang="en-US" dirty="0"/>
              <a:t>FAITH</a:t>
            </a:r>
          </a:p>
        </p:txBody>
      </p:sp>
      <p:sp>
        <p:nvSpPr>
          <p:cNvPr id="6" name="TextBox 5"/>
          <p:cNvSpPr txBox="1"/>
          <p:nvPr/>
        </p:nvSpPr>
        <p:spPr>
          <a:xfrm>
            <a:off x="0" y="5636302"/>
            <a:ext cx="12192000"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Point: You need to know the difference</a:t>
            </a:r>
          </a:p>
        </p:txBody>
      </p:sp>
    </p:spTree>
    <p:extLst>
      <p:ext uri="{BB962C8B-B14F-4D97-AF65-F5344CB8AC3E}">
        <p14:creationId xmlns:p14="http://schemas.microsoft.com/office/powerpoint/2010/main" val="196570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a:t>
            </a:r>
            <a:r>
              <a:rPr lang="en-US" u="sng" dirty="0"/>
              <a:t>Serenit</a:t>
            </a:r>
            <a:r>
              <a:rPr lang="en-US" dirty="0"/>
              <a:t>y </a:t>
            </a:r>
            <a:r>
              <a:rPr lang="en-US" u="sng" dirty="0"/>
              <a:t>Pra</a:t>
            </a:r>
            <a:r>
              <a:rPr lang="en-US" dirty="0"/>
              <a:t>y</a:t>
            </a:r>
            <a:r>
              <a:rPr lang="en-US" u="sng" dirty="0"/>
              <a:t>er</a:t>
            </a:r>
          </a:p>
        </p:txBody>
      </p:sp>
      <p:pic>
        <p:nvPicPr>
          <p:cNvPr id="2" name="Picture 1"/>
          <p:cNvPicPr>
            <a:picLocks noChangeAspect="1"/>
          </p:cNvPicPr>
          <p:nvPr/>
        </p:nvPicPr>
        <p:blipFill>
          <a:blip r:embed="rId3"/>
          <a:stretch>
            <a:fillRect/>
          </a:stretch>
        </p:blipFill>
        <p:spPr>
          <a:xfrm>
            <a:off x="-1868095" y="1444487"/>
            <a:ext cx="6993371" cy="5599043"/>
          </a:xfrm>
          <a:prstGeom prst="rect">
            <a:avLst/>
          </a:prstGeom>
        </p:spPr>
      </p:pic>
      <p:sp>
        <p:nvSpPr>
          <p:cNvPr id="10" name="Content Placeholder 9"/>
          <p:cNvSpPr>
            <a:spLocks noGrp="1"/>
          </p:cNvSpPr>
          <p:nvPr>
            <p:ph idx="1"/>
          </p:nvPr>
        </p:nvSpPr>
        <p:spPr>
          <a:xfrm>
            <a:off x="3122644" y="3363901"/>
            <a:ext cx="8880275" cy="4351338"/>
          </a:xfrm>
        </p:spPr>
        <p:txBody>
          <a:bodyPr>
            <a:normAutofit/>
          </a:bodyPr>
          <a:lstStyle/>
          <a:p>
            <a:pPr lvl="0" algn="ctr" eaLnBrk="0" fontAlgn="base" hangingPunct="0">
              <a:lnSpc>
                <a:spcPct val="100000"/>
              </a:lnSpc>
              <a:spcBef>
                <a:spcPct val="0"/>
              </a:spcBef>
              <a:spcAft>
                <a:spcPct val="0"/>
              </a:spcAft>
            </a:pPr>
            <a:r>
              <a:rPr lang="en-US" altLang="en-US" dirty="0">
                <a:latin typeface="Arial" panose="020B0604020202020204" pitchFamily="34" charset="0"/>
                <a:cs typeface="Arial" panose="020B0604020202020204" pitchFamily="34" charset="0"/>
              </a:rPr>
              <a:t>God, grant me the </a:t>
            </a:r>
            <a:r>
              <a:rPr lang="en-US" altLang="en-US" u="sng" dirty="0">
                <a:latin typeface="Arial" panose="020B0604020202020204" pitchFamily="34" charset="0"/>
                <a:cs typeface="Arial" panose="020B0604020202020204" pitchFamily="34" charset="0"/>
              </a:rPr>
              <a:t>serenit</a:t>
            </a:r>
            <a:r>
              <a:rPr lang="en-US" altLang="en-US" dirty="0">
                <a:latin typeface="Arial" panose="020B0604020202020204" pitchFamily="34" charset="0"/>
                <a:cs typeface="Arial" panose="020B0604020202020204" pitchFamily="34" charset="0"/>
              </a:rPr>
              <a:t>y to accept the things I cannot change,</a:t>
            </a:r>
          </a:p>
          <a:p>
            <a:pPr lvl="1" indent="-457200" algn="ctr" eaLnBrk="0" fontAlgn="base" hangingPunct="0">
              <a:lnSpc>
                <a:spcPct val="100000"/>
              </a:lnSpc>
              <a:spcBef>
                <a:spcPct val="0"/>
              </a:spcBef>
              <a:spcAft>
                <a:spcPct val="0"/>
              </a:spcAft>
            </a:pPr>
            <a:r>
              <a:rPr lang="en-US" altLang="en-US" u="sng" dirty="0">
                <a:latin typeface="Arial" panose="020B0604020202020204" pitchFamily="34" charset="0"/>
                <a:cs typeface="Arial" panose="020B0604020202020204" pitchFamily="34" charset="0"/>
              </a:rPr>
              <a:t>coura</a:t>
            </a:r>
            <a:r>
              <a:rPr lang="en-US" altLang="en-US" dirty="0">
                <a:latin typeface="Arial" panose="020B0604020202020204" pitchFamily="34" charset="0"/>
                <a:cs typeface="Arial" panose="020B0604020202020204" pitchFamily="34" charset="0"/>
              </a:rPr>
              <a:t>g</a:t>
            </a:r>
            <a:r>
              <a:rPr lang="en-US" altLang="en-US" u="sng" dirty="0">
                <a:latin typeface="Arial" panose="020B0604020202020204" pitchFamily="34" charset="0"/>
                <a:cs typeface="Arial" panose="020B0604020202020204" pitchFamily="34" charset="0"/>
              </a:rPr>
              <a:t>e</a:t>
            </a:r>
            <a:r>
              <a:rPr lang="en-US" altLang="en-US" dirty="0">
                <a:latin typeface="Arial" panose="020B0604020202020204" pitchFamily="34" charset="0"/>
                <a:cs typeface="Arial" panose="020B0604020202020204" pitchFamily="34" charset="0"/>
              </a:rPr>
              <a:t> to change the things I can,</a:t>
            </a:r>
          </a:p>
          <a:p>
            <a:pPr lvl="1" indent="-457200" algn="ctr" eaLnBrk="0" fontAlgn="base" hangingPunct="0">
              <a:lnSpc>
                <a:spcPct val="100000"/>
              </a:lnSpc>
              <a:spcBef>
                <a:spcPct val="0"/>
              </a:spcBef>
              <a:spcAft>
                <a:spcPct val="0"/>
              </a:spcAft>
            </a:pPr>
            <a:r>
              <a:rPr lang="en-US" altLang="en-US" dirty="0">
                <a:latin typeface="Arial" panose="020B0604020202020204" pitchFamily="34" charset="0"/>
                <a:cs typeface="Arial" panose="020B0604020202020204" pitchFamily="34" charset="0"/>
              </a:rPr>
              <a:t>and w</a:t>
            </a:r>
            <a:r>
              <a:rPr lang="en-US" altLang="en-US" u="sng" dirty="0">
                <a:latin typeface="Arial" panose="020B0604020202020204" pitchFamily="34" charset="0"/>
                <a:cs typeface="Arial" panose="020B0604020202020204" pitchFamily="34" charset="0"/>
              </a:rPr>
              <a:t>isdom</a:t>
            </a:r>
            <a:r>
              <a:rPr lang="en-US" altLang="en-US" dirty="0">
                <a:latin typeface="Arial" panose="020B0604020202020204" pitchFamily="34" charset="0"/>
                <a:cs typeface="Arial" panose="020B0604020202020204" pitchFamily="34" charset="0"/>
              </a:rPr>
              <a:t> to know the difference.</a:t>
            </a:r>
          </a:p>
          <a:p>
            <a:pPr lvl="1" indent="-457200" algn="ctr" eaLnBrk="0" fontAlgn="base" hangingPunct="0">
              <a:lnSpc>
                <a:spcPct val="100000"/>
              </a:lnSpc>
              <a:spcBef>
                <a:spcPct val="0"/>
              </a:spcBef>
              <a:spcAft>
                <a:spcPct val="0"/>
              </a:spcAft>
            </a:pPr>
            <a:r>
              <a:rPr lang="en-US" altLang="en-US" dirty="0">
                <a:latin typeface="Arial" panose="020B0604020202020204" pitchFamily="34" charset="0"/>
                <a:cs typeface="Arial" panose="020B0604020202020204" pitchFamily="34" charset="0"/>
              </a:rPr>
              <a:t>Amen!</a:t>
            </a:r>
          </a:p>
          <a:p>
            <a:endParaRPr lang="en-US" dirty="0"/>
          </a:p>
        </p:txBody>
      </p:sp>
    </p:spTree>
    <p:extLst>
      <p:ext uri="{BB962C8B-B14F-4D97-AF65-F5344CB8AC3E}">
        <p14:creationId xmlns:p14="http://schemas.microsoft.com/office/powerpoint/2010/main" val="354928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Summed Up</a:t>
            </a:r>
          </a:p>
        </p:txBody>
      </p:sp>
      <p:sp>
        <p:nvSpPr>
          <p:cNvPr id="3" name="Content Placeholder 2"/>
          <p:cNvSpPr>
            <a:spLocks noGrp="1"/>
          </p:cNvSpPr>
          <p:nvPr>
            <p:ph idx="1"/>
          </p:nvPr>
        </p:nvSpPr>
        <p:spPr/>
        <p:txBody>
          <a:bodyPr/>
          <a:lstStyle/>
          <a:p>
            <a:r>
              <a:rPr lang="en-US" dirty="0"/>
              <a:t> </a:t>
            </a:r>
            <a:r>
              <a:rPr lang="en-US" baseline="30000" dirty="0"/>
              <a:t>24</a:t>
            </a:r>
            <a:r>
              <a:rPr lang="en-US" dirty="0"/>
              <a:t> By faith Moses, when he was grown up, refused to be called a son of Pharaoh's daughter,</a:t>
            </a:r>
          </a:p>
          <a:p>
            <a:r>
              <a:rPr lang="en-US" dirty="0"/>
              <a:t> </a:t>
            </a:r>
            <a:r>
              <a:rPr lang="en-US" baseline="30000" dirty="0"/>
              <a:t>25</a:t>
            </a:r>
            <a:r>
              <a:rPr lang="en-US" dirty="0"/>
              <a:t> </a:t>
            </a:r>
            <a:r>
              <a:rPr lang="en-US" dirty="0">
                <a:solidFill>
                  <a:srgbClr val="FFFF00"/>
                </a:solidFill>
                <a:effectLst>
                  <a:glow rad="127000">
                    <a:schemeClr val="accent6">
                      <a:lumMod val="75000"/>
                    </a:schemeClr>
                  </a:glow>
                  <a:outerShdw blurRad="38100" dist="38100" dir="2700000" algn="tl">
                    <a:srgbClr val="000000">
                      <a:alpha val="43137"/>
                    </a:srgbClr>
                  </a:outerShdw>
                </a:effectLst>
              </a:rPr>
              <a:t>choosing</a:t>
            </a:r>
            <a:r>
              <a:rPr lang="en-US" dirty="0"/>
              <a:t> rather to share ill-treatment with the people of God than to enjoy the fleeting pleasures of sin.</a:t>
            </a:r>
          </a:p>
          <a:p>
            <a:r>
              <a:rPr lang="en-US" dirty="0"/>
              <a:t> (Hebrews 11:24-25)</a:t>
            </a:r>
          </a:p>
        </p:txBody>
      </p:sp>
    </p:spTree>
    <p:extLst>
      <p:ext uri="{BB962C8B-B14F-4D97-AF65-F5344CB8AC3E}">
        <p14:creationId xmlns:p14="http://schemas.microsoft.com/office/powerpoint/2010/main" val="885258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dirty="0">
                <a:effectLst>
                  <a:glow rad="190500">
                    <a:srgbClr val="0B0100"/>
                  </a:glow>
                </a:effectLst>
              </a:rPr>
              <a:t>You Don’t Get </a:t>
            </a:r>
            <a:br>
              <a:rPr lang="en-US" dirty="0">
                <a:effectLst>
                  <a:glow rad="190500">
                    <a:srgbClr val="0B0100"/>
                  </a:glow>
                </a:effectLst>
              </a:rPr>
            </a:br>
            <a:r>
              <a:rPr lang="en-US" dirty="0">
                <a:effectLst>
                  <a:glow rad="190500">
                    <a:srgbClr val="0B0100"/>
                  </a:glow>
                </a:effectLst>
              </a:rPr>
              <a:t>to Pick Your</a:t>
            </a:r>
            <a:br>
              <a:rPr lang="en-US" dirty="0">
                <a:effectLst>
                  <a:glow rad="190500">
                    <a:srgbClr val="0B0100"/>
                  </a:glow>
                </a:effectLst>
              </a:rPr>
            </a:br>
            <a:r>
              <a:rPr lang="en-US" dirty="0">
                <a:effectLst>
                  <a:glow rad="190500">
                    <a:srgbClr val="0B0100"/>
                  </a:glow>
                </a:effectLst>
              </a:rPr>
              <a:t>FAMILY</a:t>
            </a:r>
          </a:p>
        </p:txBody>
      </p:sp>
      <p:sp>
        <p:nvSpPr>
          <p:cNvPr id="3" name="TextBox 2"/>
          <p:cNvSpPr txBox="1"/>
          <p:nvPr/>
        </p:nvSpPr>
        <p:spPr>
          <a:xfrm>
            <a:off x="4571999" y="5534561"/>
            <a:ext cx="6955436" cy="1323439"/>
          </a:xfrm>
          <a:prstGeom prst="rect">
            <a:avLst/>
          </a:prstGeom>
          <a:noFill/>
        </p:spPr>
        <p:txBody>
          <a:bodyPr wrap="square" rtlCol="0">
            <a:spAutoFit/>
          </a:bodyPr>
          <a:lstStyle/>
          <a:p>
            <a:r>
              <a:rPr lang="en-US" sz="8000" dirty="0">
                <a:solidFill>
                  <a:schemeClr val="bg1"/>
                </a:solidFill>
                <a:effectLst>
                  <a:glow rad="127000">
                    <a:srgbClr val="2D0501"/>
                  </a:glow>
                </a:effectLst>
                <a:latin typeface="Arial Black" panose="020B0A04020102020204" pitchFamily="34" charset="0"/>
              </a:rPr>
              <a:t>In Fact ...</a:t>
            </a:r>
          </a:p>
        </p:txBody>
      </p:sp>
    </p:spTree>
    <p:extLst>
      <p:ext uri="{BB962C8B-B14F-4D97-AF65-F5344CB8AC3E}">
        <p14:creationId xmlns:p14="http://schemas.microsoft.com/office/powerpoint/2010/main" val="6519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Summed Up</a:t>
            </a:r>
          </a:p>
        </p:txBody>
      </p:sp>
      <p:sp>
        <p:nvSpPr>
          <p:cNvPr id="3" name="Content Placeholder 2"/>
          <p:cNvSpPr>
            <a:spLocks noGrp="1"/>
          </p:cNvSpPr>
          <p:nvPr>
            <p:ph idx="1"/>
          </p:nvPr>
        </p:nvSpPr>
        <p:spPr/>
        <p:txBody>
          <a:bodyPr/>
          <a:lstStyle/>
          <a:p>
            <a:r>
              <a:rPr lang="en-US" dirty="0"/>
              <a:t> </a:t>
            </a:r>
            <a:r>
              <a:rPr lang="en-US" baseline="30000" dirty="0"/>
              <a:t>24</a:t>
            </a:r>
            <a:r>
              <a:rPr lang="en-US" dirty="0"/>
              <a:t> By faith Moses, when he was grown up, refused to be called a son of Pharaoh's daughter,</a:t>
            </a:r>
          </a:p>
          <a:p>
            <a:r>
              <a:rPr lang="en-US" dirty="0"/>
              <a:t> </a:t>
            </a:r>
            <a:r>
              <a:rPr lang="en-US" baseline="30000" dirty="0"/>
              <a:t>25</a:t>
            </a:r>
            <a:r>
              <a:rPr lang="en-US" dirty="0"/>
              <a:t> </a:t>
            </a:r>
            <a:r>
              <a:rPr lang="en-US" dirty="0">
                <a:solidFill>
                  <a:srgbClr val="FFFF00"/>
                </a:solidFill>
                <a:effectLst>
                  <a:glow rad="127000">
                    <a:schemeClr val="accent6">
                      <a:lumMod val="75000"/>
                    </a:schemeClr>
                  </a:glow>
                  <a:outerShdw blurRad="38100" dist="38100" dir="2700000" algn="tl">
                    <a:srgbClr val="000000">
                      <a:alpha val="43137"/>
                    </a:srgbClr>
                  </a:outerShdw>
                </a:effectLst>
              </a:rPr>
              <a:t>choosing</a:t>
            </a:r>
            <a:r>
              <a:rPr lang="en-US" dirty="0"/>
              <a:t> rather to share ill-treatment with the people of God than to enjoy the fleeting pleasures of sin.</a:t>
            </a:r>
          </a:p>
          <a:p>
            <a:r>
              <a:rPr lang="en-US" dirty="0"/>
              <a:t> (Hebrews 11:24-25)</a:t>
            </a:r>
          </a:p>
        </p:txBody>
      </p:sp>
      <p:sp>
        <p:nvSpPr>
          <p:cNvPr id="4" name="TextBox 3"/>
          <p:cNvSpPr txBox="1"/>
          <p:nvPr/>
        </p:nvSpPr>
        <p:spPr>
          <a:xfrm>
            <a:off x="928914" y="5341257"/>
            <a:ext cx="9884229" cy="1107996"/>
          </a:xfrm>
          <a:prstGeom prst="rect">
            <a:avLst/>
          </a:prstGeom>
          <a:noFill/>
        </p:spPr>
        <p:txBody>
          <a:bodyPr wrap="square" rtlCol="0">
            <a:spAutoFit/>
          </a:bodyPr>
          <a:lstStyle/>
          <a:p>
            <a:pPr algn="ctr"/>
            <a:r>
              <a:rPr lang="en-US" sz="6600" b="1" dirty="0">
                <a:solidFill>
                  <a:srgbClr val="FFFF00"/>
                </a:solidFill>
                <a:effectLst>
                  <a:outerShdw blurRad="38100" dist="38100" dir="2700000" algn="tl">
                    <a:srgbClr val="000000">
                      <a:alpha val="43137"/>
                    </a:srgbClr>
                  </a:outerShdw>
                </a:effectLst>
              </a:rPr>
              <a:t>So CHOOSE WISELY!</a:t>
            </a:r>
          </a:p>
        </p:txBody>
      </p:sp>
    </p:spTree>
    <p:extLst>
      <p:ext uri="{BB962C8B-B14F-4D97-AF65-F5344CB8AC3E}">
        <p14:creationId xmlns:p14="http://schemas.microsoft.com/office/powerpoint/2010/main" val="2866329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17928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46652" y="-1069384"/>
            <a:ext cx="11642560" cy="9361707"/>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b="1" u="sng" dirty="0">
                <a:solidFill>
                  <a:schemeClr val="bg1"/>
                </a:solidFill>
              </a:rPr>
              <a:t>PLACE OF BIRTH</a:t>
            </a:r>
          </a:p>
        </p:txBody>
      </p:sp>
      <p:sp>
        <p:nvSpPr>
          <p:cNvPr id="8" name="Content Placeholder 7"/>
          <p:cNvSpPr>
            <a:spLocks noGrp="1"/>
          </p:cNvSpPr>
          <p:nvPr>
            <p:ph idx="1"/>
          </p:nvPr>
        </p:nvSpPr>
        <p:spPr>
          <a:xfrm>
            <a:off x="449705" y="1795645"/>
            <a:ext cx="6625652" cy="4351338"/>
          </a:xfrm>
        </p:spPr>
        <p:txBody>
          <a:bodyPr/>
          <a:lstStyle/>
          <a:p>
            <a:r>
              <a:rPr lang="en-US" baseline="30000" dirty="0"/>
              <a:t>1</a:t>
            </a:r>
            <a:r>
              <a:rPr lang="en-US" dirty="0"/>
              <a:t> These are the names of the sons of Israel who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came to Egypt</a:t>
            </a:r>
            <a:r>
              <a:rPr lang="en-US" dirty="0"/>
              <a:t> with Jacob, ... </a:t>
            </a:r>
            <a:r>
              <a:rPr lang="en-US" baseline="30000" dirty="0"/>
              <a:t>5</a:t>
            </a:r>
            <a:r>
              <a:rPr lang="en-US" dirty="0"/>
              <a:t> The total number of people born to Jacob was seventy. Joseph was already in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Egypt</a:t>
            </a:r>
            <a:r>
              <a:rPr lang="en-US" dirty="0"/>
              <a:t>.   </a:t>
            </a:r>
            <a:r>
              <a:rPr lang="en-US" baseline="30000" dirty="0"/>
              <a:t>6</a:t>
            </a:r>
            <a:r>
              <a:rPr lang="en-US" dirty="0"/>
              <a:t> Then Joseph died, and all his brothers, and that whole generation.</a:t>
            </a:r>
          </a:p>
        </p:txBody>
      </p:sp>
    </p:spTree>
    <p:extLst>
      <p:ext uri="{BB962C8B-B14F-4D97-AF65-F5344CB8AC3E}">
        <p14:creationId xmlns:p14="http://schemas.microsoft.com/office/powerpoint/2010/main" val="57318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3042" b="26667"/>
          <a:stretch/>
        </p:blipFill>
        <p:spPr>
          <a:xfrm>
            <a:off x="7658100" y="45720"/>
            <a:ext cx="4503420" cy="6789420"/>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r>
              <a:rPr lang="en-US" sz="5400" b="1" u="sng" dirty="0">
                <a:solidFill>
                  <a:schemeClr val="bg1"/>
                </a:solidFill>
              </a:rPr>
              <a:t>CIRCUMSTANCES</a:t>
            </a:r>
          </a:p>
        </p:txBody>
      </p:sp>
      <p:sp>
        <p:nvSpPr>
          <p:cNvPr id="8" name="Content Placeholder 7"/>
          <p:cNvSpPr>
            <a:spLocks noGrp="1"/>
          </p:cNvSpPr>
          <p:nvPr>
            <p:ph idx="1"/>
          </p:nvPr>
        </p:nvSpPr>
        <p:spPr>
          <a:xfrm>
            <a:off x="449704" y="1795645"/>
            <a:ext cx="7634122" cy="4351338"/>
          </a:xfrm>
        </p:spPr>
        <p:txBody>
          <a:bodyPr/>
          <a:lstStyle/>
          <a:p>
            <a:r>
              <a:rPr lang="en-US" dirty="0"/>
              <a:t> </a:t>
            </a:r>
            <a:r>
              <a:rPr lang="en-US" baseline="30000" dirty="0"/>
              <a:t>8</a:t>
            </a:r>
            <a:r>
              <a:rPr lang="en-US" dirty="0"/>
              <a:t> Now a new king arose over Egypt, who did not know Joseph.   </a:t>
            </a:r>
            <a:r>
              <a:rPr lang="en-US" baseline="30000" dirty="0"/>
              <a:t>9</a:t>
            </a:r>
            <a:r>
              <a:rPr lang="en-US" dirty="0"/>
              <a:t> He said to his people, "Look, the Israelite people are more numerous and more powerful than we.  </a:t>
            </a:r>
            <a:r>
              <a:rPr lang="en-US" baseline="30000" dirty="0"/>
              <a:t>10</a:t>
            </a:r>
            <a:r>
              <a:rPr lang="en-US" dirty="0"/>
              <a:t> Come, let us deal shrewdly with them, ... </a:t>
            </a:r>
          </a:p>
          <a:p>
            <a:r>
              <a:rPr lang="en-US" dirty="0"/>
              <a:t> </a:t>
            </a:r>
            <a:r>
              <a:rPr lang="en-US" baseline="30000" dirty="0"/>
              <a:t>14</a:t>
            </a:r>
            <a:r>
              <a:rPr lang="en-US" dirty="0"/>
              <a:t> and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made their lives bitter </a:t>
            </a:r>
            <a:r>
              <a:rPr lang="en-US" dirty="0"/>
              <a:t>....</a:t>
            </a:r>
          </a:p>
        </p:txBody>
      </p:sp>
    </p:spTree>
    <p:extLst>
      <p:ext uri="{BB962C8B-B14F-4D97-AF65-F5344CB8AC3E}">
        <p14:creationId xmlns:p14="http://schemas.microsoft.com/office/powerpoint/2010/main" val="3269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4766"/>
          <a:stretch/>
        </p:blipFill>
        <p:spPr>
          <a:xfrm>
            <a:off x="6807928" y="0"/>
            <a:ext cx="6605260" cy="6858000"/>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r>
              <a:rPr lang="en-US" sz="5400" b="1" u="sng" dirty="0">
                <a:solidFill>
                  <a:schemeClr val="bg1"/>
                </a:solidFill>
              </a:rPr>
              <a:t>CIRCUMSTANCES</a:t>
            </a:r>
          </a:p>
        </p:txBody>
      </p:sp>
      <p:sp>
        <p:nvSpPr>
          <p:cNvPr id="8" name="Content Placeholder 7"/>
          <p:cNvSpPr>
            <a:spLocks noGrp="1"/>
          </p:cNvSpPr>
          <p:nvPr>
            <p:ph idx="1"/>
          </p:nvPr>
        </p:nvSpPr>
        <p:spPr>
          <a:xfrm>
            <a:off x="449705" y="1702880"/>
            <a:ext cx="7581112" cy="4351338"/>
          </a:xfrm>
        </p:spPr>
        <p:txBody>
          <a:bodyPr/>
          <a:lstStyle/>
          <a:p>
            <a:r>
              <a:rPr lang="en-US" baseline="30000" dirty="0"/>
              <a:t>15</a:t>
            </a:r>
            <a:r>
              <a:rPr lang="en-US" dirty="0"/>
              <a:t> The king of Egypt said to the Hebrew midwives, ... "When you ... see them on the </a:t>
            </a:r>
            <a:r>
              <a:rPr lang="en-US" dirty="0" err="1"/>
              <a:t>birthstool</a:t>
            </a:r>
            <a:r>
              <a:rPr lang="en-US" dirty="0"/>
              <a:t>, if it is a boy,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kill</a:t>
            </a:r>
            <a:r>
              <a:rPr lang="en-US" dirty="0"/>
              <a:t> him; but if it is a girl, she shall live."</a:t>
            </a:r>
            <a:br>
              <a:rPr lang="en-US" dirty="0"/>
            </a:br>
            <a:r>
              <a:rPr lang="en-US" baseline="30000" dirty="0"/>
              <a:t>22</a:t>
            </a:r>
            <a:r>
              <a:rPr lang="en-US" dirty="0"/>
              <a:t> Then Pharaoh commanded all his people, "Every boy that is born to the Hebrews you shall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throw into the Nile</a:t>
            </a:r>
            <a:r>
              <a:rPr lang="en-US" dirty="0"/>
              <a:t>, but you shall let every girl live."</a:t>
            </a:r>
          </a:p>
          <a:p>
            <a:endParaRPr lang="en-US" dirty="0"/>
          </a:p>
        </p:txBody>
      </p:sp>
    </p:spTree>
    <p:extLst>
      <p:ext uri="{BB962C8B-B14F-4D97-AF65-F5344CB8AC3E}">
        <p14:creationId xmlns:p14="http://schemas.microsoft.com/office/powerpoint/2010/main" val="406109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484" b="30882"/>
          <a:stretch/>
        </p:blipFill>
        <p:spPr>
          <a:xfrm rot="251021" flipH="1">
            <a:off x="5007963" y="430576"/>
            <a:ext cx="7431246" cy="6746730"/>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b="1" u="sng" dirty="0">
                <a:solidFill>
                  <a:schemeClr val="bg1"/>
                </a:solidFill>
              </a:rPr>
              <a:t>PARENTS</a:t>
            </a:r>
          </a:p>
        </p:txBody>
      </p:sp>
      <p:sp>
        <p:nvSpPr>
          <p:cNvPr id="8" name="Content Placeholder 7"/>
          <p:cNvSpPr>
            <a:spLocks noGrp="1"/>
          </p:cNvSpPr>
          <p:nvPr>
            <p:ph idx="1"/>
          </p:nvPr>
        </p:nvSpPr>
        <p:spPr>
          <a:xfrm>
            <a:off x="449705" y="1795645"/>
            <a:ext cx="7276312" cy="4351338"/>
          </a:xfrm>
        </p:spPr>
        <p:txBody>
          <a:bodyPr/>
          <a:lstStyle/>
          <a:p>
            <a:r>
              <a:rPr lang="en-US" baseline="30000" dirty="0"/>
              <a:t>1</a:t>
            </a:r>
            <a:r>
              <a:rPr lang="en-US" dirty="0"/>
              <a:t> Now a</a:t>
            </a:r>
            <a:r>
              <a:rPr lang="en-US" dirty="0">
                <a:solidFill>
                  <a:srgbClr val="FFFF00"/>
                </a:solidFill>
              </a:rPr>
              <a:t>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man</a:t>
            </a:r>
            <a:r>
              <a:rPr lang="en-US" dirty="0">
                <a:solidFill>
                  <a:srgbClr val="FFFF00"/>
                </a:solidFill>
              </a:rPr>
              <a:t> </a:t>
            </a:r>
            <a:r>
              <a:rPr lang="en-US" dirty="0"/>
              <a:t>from the house of Levi went and married a Levite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woman</a:t>
            </a:r>
            <a:r>
              <a:rPr lang="en-US" dirty="0"/>
              <a:t>.  </a:t>
            </a:r>
            <a:r>
              <a:rPr lang="en-US" baseline="30000" dirty="0"/>
              <a:t>2</a:t>
            </a:r>
            <a:r>
              <a:rPr lang="en-US" dirty="0"/>
              <a:t> The woman conceived and bore a son; and when she saw that he </a:t>
            </a:r>
            <a:br>
              <a:rPr lang="en-US" dirty="0"/>
            </a:br>
            <a:r>
              <a:rPr lang="en-US" dirty="0"/>
              <a:t>was a fine baby, she hid him </a:t>
            </a:r>
            <a:br>
              <a:rPr lang="en-US" dirty="0"/>
            </a:br>
            <a:r>
              <a:rPr lang="en-US" dirty="0"/>
              <a:t>three months. </a:t>
            </a:r>
          </a:p>
        </p:txBody>
      </p:sp>
      <p:sp>
        <p:nvSpPr>
          <p:cNvPr id="4" name="TextBox 3"/>
          <p:cNvSpPr txBox="1"/>
          <p:nvPr/>
        </p:nvSpPr>
        <p:spPr>
          <a:xfrm>
            <a:off x="503583" y="5181601"/>
            <a:ext cx="9162931" cy="1323439"/>
          </a:xfrm>
          <a:prstGeom prst="rect">
            <a:avLst/>
          </a:prstGeom>
          <a:noFill/>
        </p:spPr>
        <p:txBody>
          <a:bodyPr wrap="square" rtlCol="0">
            <a:spAutoFit/>
          </a:bodyPr>
          <a:lstStyle/>
          <a:p>
            <a:r>
              <a:rPr lang="en-US" sz="4000" b="1" baseline="30000" dirty="0">
                <a:solidFill>
                  <a:schemeClr val="bg1"/>
                </a:solidFill>
                <a:latin typeface="Arial Narrow" panose="020B0606020202030204" pitchFamily="34" charset="0"/>
              </a:rPr>
              <a:t>20</a:t>
            </a:r>
            <a:r>
              <a:rPr lang="en-US" sz="4000" b="1" dirty="0">
                <a:solidFill>
                  <a:schemeClr val="bg1"/>
                </a:solidFill>
                <a:latin typeface="Arial Narrow" panose="020B0606020202030204" pitchFamily="34" charset="0"/>
              </a:rPr>
              <a:t> </a:t>
            </a:r>
            <a:r>
              <a:rPr lang="en-US" sz="4000" b="1" dirty="0">
                <a:solidFill>
                  <a:srgbClr val="FFFF00"/>
                </a:solidFill>
                <a:effectLst>
                  <a:glow rad="127000">
                    <a:schemeClr val="accent6">
                      <a:lumMod val="50000"/>
                    </a:schemeClr>
                  </a:glow>
                </a:effectLst>
                <a:latin typeface="Arial Narrow" panose="020B0606020202030204" pitchFamily="34" charset="0"/>
              </a:rPr>
              <a:t>Amram</a:t>
            </a:r>
            <a:r>
              <a:rPr lang="en-US" sz="4000" b="1" dirty="0">
                <a:solidFill>
                  <a:srgbClr val="FFFF00"/>
                </a:solidFill>
                <a:latin typeface="Arial Narrow" panose="020B0606020202030204" pitchFamily="34" charset="0"/>
              </a:rPr>
              <a:t> </a:t>
            </a:r>
            <a:r>
              <a:rPr lang="en-US" sz="4000" b="1" dirty="0">
                <a:solidFill>
                  <a:schemeClr val="bg1"/>
                </a:solidFill>
                <a:latin typeface="Arial Narrow" panose="020B0606020202030204" pitchFamily="34" charset="0"/>
              </a:rPr>
              <a:t>married </a:t>
            </a:r>
            <a:r>
              <a:rPr lang="en-US" sz="4000" b="1" dirty="0">
                <a:solidFill>
                  <a:srgbClr val="FFFF00"/>
                </a:solidFill>
                <a:effectLst>
                  <a:glow rad="127000">
                    <a:schemeClr val="accent6">
                      <a:lumMod val="50000"/>
                    </a:schemeClr>
                  </a:glow>
                </a:effectLst>
                <a:latin typeface="Arial Narrow" panose="020B0606020202030204" pitchFamily="34" charset="0"/>
              </a:rPr>
              <a:t>Jochebed</a:t>
            </a:r>
            <a:r>
              <a:rPr lang="en-US" sz="4000" b="1" dirty="0">
                <a:solidFill>
                  <a:srgbClr val="FFFF00"/>
                </a:solidFill>
                <a:latin typeface="Arial Narrow" panose="020B0606020202030204" pitchFamily="34" charset="0"/>
              </a:rPr>
              <a:t> </a:t>
            </a:r>
            <a:r>
              <a:rPr lang="en-US" sz="4000" b="1" dirty="0">
                <a:solidFill>
                  <a:schemeClr val="bg1"/>
                </a:solidFill>
                <a:latin typeface="Arial Narrow" panose="020B0606020202030204" pitchFamily="34" charset="0"/>
              </a:rPr>
              <a:t>his father's sister and she bore him Aaron and Moses,  </a:t>
            </a:r>
          </a:p>
        </p:txBody>
      </p:sp>
    </p:spTree>
    <p:extLst>
      <p:ext uri="{BB962C8B-B14F-4D97-AF65-F5344CB8AC3E}">
        <p14:creationId xmlns:p14="http://schemas.microsoft.com/office/powerpoint/2010/main" val="346005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484" b="30882"/>
          <a:stretch/>
        </p:blipFill>
        <p:spPr>
          <a:xfrm rot="251021" flipH="1">
            <a:off x="5007963" y="430576"/>
            <a:ext cx="7431246" cy="6746730"/>
          </a:xfrm>
          <a:prstGeom prst="rect">
            <a:avLst/>
          </a:prstGeom>
        </p:spPr>
      </p:pic>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b="1" u="sng" dirty="0">
                <a:solidFill>
                  <a:schemeClr val="bg1"/>
                </a:solidFill>
              </a:rPr>
              <a:t>PARENTS</a:t>
            </a:r>
          </a:p>
        </p:txBody>
      </p:sp>
      <p:sp>
        <p:nvSpPr>
          <p:cNvPr id="8" name="Content Placeholder 7"/>
          <p:cNvSpPr>
            <a:spLocks noGrp="1"/>
          </p:cNvSpPr>
          <p:nvPr>
            <p:ph idx="1"/>
          </p:nvPr>
        </p:nvSpPr>
        <p:spPr>
          <a:xfrm>
            <a:off x="449705" y="1795645"/>
            <a:ext cx="7276312" cy="4351338"/>
          </a:xfrm>
        </p:spPr>
        <p:txBody>
          <a:bodyPr/>
          <a:lstStyle/>
          <a:p>
            <a:r>
              <a:rPr lang="en-US" baseline="30000" dirty="0"/>
              <a:t>1</a:t>
            </a:r>
            <a:r>
              <a:rPr lang="en-US" dirty="0"/>
              <a:t> Now a</a:t>
            </a:r>
            <a:r>
              <a:rPr lang="en-US" dirty="0">
                <a:solidFill>
                  <a:srgbClr val="FFFF00"/>
                </a:solidFill>
              </a:rPr>
              <a:t>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man</a:t>
            </a:r>
            <a:r>
              <a:rPr lang="en-US" dirty="0">
                <a:solidFill>
                  <a:srgbClr val="FFFF00"/>
                </a:solidFill>
              </a:rPr>
              <a:t> </a:t>
            </a:r>
            <a:r>
              <a:rPr lang="en-US" dirty="0"/>
              <a:t>from the house of Levi went and married a Levite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woman</a:t>
            </a:r>
            <a:r>
              <a:rPr lang="en-US" dirty="0"/>
              <a:t>.  </a:t>
            </a:r>
            <a:r>
              <a:rPr lang="en-US" baseline="30000" dirty="0"/>
              <a:t>2</a:t>
            </a:r>
            <a:r>
              <a:rPr lang="en-US" dirty="0"/>
              <a:t> The woman conceived and bore a son; and when she saw that he </a:t>
            </a:r>
            <a:br>
              <a:rPr lang="en-US" dirty="0"/>
            </a:br>
            <a:r>
              <a:rPr lang="en-US" dirty="0"/>
              <a:t>was a fine baby, she hid him </a:t>
            </a:r>
            <a:br>
              <a:rPr lang="en-US" dirty="0"/>
            </a:br>
            <a:r>
              <a:rPr lang="en-US" dirty="0"/>
              <a:t>three months. </a:t>
            </a:r>
          </a:p>
        </p:txBody>
      </p:sp>
    </p:spTree>
    <p:extLst>
      <p:ext uri="{BB962C8B-B14F-4D97-AF65-F5344CB8AC3E}">
        <p14:creationId xmlns:p14="http://schemas.microsoft.com/office/powerpoint/2010/main" val="359391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bg1"/>
                </a:solidFill>
              </a:rPr>
              <a:t>You don’t get to pick your </a:t>
            </a:r>
            <a:br>
              <a:rPr lang="en-US" sz="5400" b="1" dirty="0">
                <a:solidFill>
                  <a:schemeClr val="bg1"/>
                </a:solidFill>
              </a:rPr>
            </a:br>
            <a:r>
              <a:rPr lang="en-US" sz="5400" u="sng" dirty="0"/>
              <a:t>GENDER</a:t>
            </a:r>
            <a:endParaRPr lang="en-US" sz="5400" b="1" u="sng" dirty="0">
              <a:solidFill>
                <a:schemeClr val="bg1"/>
              </a:solidFill>
            </a:endParaRPr>
          </a:p>
        </p:txBody>
      </p:sp>
      <p:sp>
        <p:nvSpPr>
          <p:cNvPr id="8" name="Content Placeholder 7"/>
          <p:cNvSpPr>
            <a:spLocks noGrp="1"/>
          </p:cNvSpPr>
          <p:nvPr>
            <p:ph idx="1"/>
          </p:nvPr>
        </p:nvSpPr>
        <p:spPr>
          <a:xfrm>
            <a:off x="449705" y="1795645"/>
            <a:ext cx="6760564" cy="4351338"/>
          </a:xfrm>
        </p:spPr>
        <p:txBody>
          <a:bodyPr/>
          <a:lstStyle/>
          <a:p>
            <a:r>
              <a:rPr lang="en-US" baseline="30000" dirty="0"/>
              <a:t>2:1</a:t>
            </a:r>
            <a:r>
              <a:rPr lang="en-US" dirty="0"/>
              <a:t> Now a </a:t>
            </a:r>
            <a:r>
              <a:rPr lang="en-US" dirty="0">
                <a:effectLst>
                  <a:glow rad="127000">
                    <a:schemeClr val="accent1">
                      <a:alpha val="0"/>
                    </a:schemeClr>
                  </a:glow>
                  <a:outerShdw blurRad="38100" dist="38100" dir="2700000" algn="tl">
                    <a:srgbClr val="000000">
                      <a:alpha val="43137"/>
                    </a:srgbClr>
                  </a:outerShdw>
                </a:effectLst>
              </a:rPr>
              <a:t>man from the house of Levi went and married a Levite woman. </a:t>
            </a:r>
            <a:r>
              <a:rPr lang="en-US" dirty="0"/>
              <a:t> </a:t>
            </a:r>
            <a:r>
              <a:rPr lang="en-US" baseline="30000" dirty="0"/>
              <a:t>2</a:t>
            </a:r>
            <a:r>
              <a:rPr lang="en-US" dirty="0"/>
              <a:t> The woman conceived and bore a </a:t>
            </a:r>
            <a:r>
              <a:rPr lang="en-US" dirty="0">
                <a:solidFill>
                  <a:srgbClr val="FFFF00"/>
                </a:solidFill>
                <a:effectLst>
                  <a:glow rad="127000">
                    <a:schemeClr val="accent6">
                      <a:lumMod val="50000"/>
                    </a:schemeClr>
                  </a:glow>
                  <a:outerShdw blurRad="38100" dist="38100" dir="2700000" algn="tl">
                    <a:srgbClr val="000000">
                      <a:alpha val="43137"/>
                    </a:srgbClr>
                  </a:outerShdw>
                </a:effectLst>
              </a:rPr>
              <a:t>son</a:t>
            </a:r>
            <a:r>
              <a:rPr lang="en-US" dirty="0"/>
              <a:t>; </a:t>
            </a:r>
          </a:p>
          <a:p>
            <a:endParaRPr lang="en-US" dirty="0"/>
          </a:p>
        </p:txBody>
      </p:sp>
      <p:pic>
        <p:nvPicPr>
          <p:cNvPr id="5" name="Picture 4"/>
          <p:cNvPicPr>
            <a:picLocks noChangeAspect="1"/>
          </p:cNvPicPr>
          <p:nvPr/>
        </p:nvPicPr>
        <p:blipFill>
          <a:blip r:embed="rId3"/>
          <a:stretch>
            <a:fillRect/>
          </a:stretch>
        </p:blipFill>
        <p:spPr>
          <a:xfrm>
            <a:off x="4408514" y="1650386"/>
            <a:ext cx="8129852" cy="5386027"/>
          </a:xfrm>
          <a:prstGeom prst="rect">
            <a:avLst/>
          </a:prstGeom>
        </p:spPr>
      </p:pic>
    </p:spTree>
    <p:extLst>
      <p:ext uri="{BB962C8B-B14F-4D97-AF65-F5344CB8AC3E}">
        <p14:creationId xmlns:p14="http://schemas.microsoft.com/office/powerpoint/2010/main" val="2009968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4587</TotalTime>
  <Words>3313</Words>
  <Application>Microsoft Office PowerPoint</Application>
  <PresentationFormat>Widescreen</PresentationFormat>
  <Paragraphs>232</Paragraphs>
  <Slides>31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Black</vt:lpstr>
      <vt:lpstr>Arial Narrow</vt:lpstr>
      <vt:lpstr>Calibri</vt:lpstr>
      <vt:lpstr>Calibri Light</vt:lpstr>
      <vt:lpstr>Symbol</vt:lpstr>
      <vt:lpstr>Office Theme</vt:lpstr>
      <vt:lpstr>Snapshots  from a  Spiritual Journey</vt:lpstr>
      <vt:lpstr>You Don’t Get  to Pick Your FAMILY</vt:lpstr>
      <vt:lpstr>You Don’t Get  to Pick Your FAMILY</vt:lpstr>
      <vt:lpstr>You don’t get to pick your  PLACE OF BIRTH</vt:lpstr>
      <vt:lpstr>You don’t get to pick your CIRCUMSTANCES</vt:lpstr>
      <vt:lpstr>You don’t get to pick your CIRCUMSTANCES</vt:lpstr>
      <vt:lpstr>You don’t get to pick your  PARENTS</vt:lpstr>
      <vt:lpstr>You don’t get to pick your  PARENTS</vt:lpstr>
      <vt:lpstr>You don’t get to pick your  GENDER</vt:lpstr>
      <vt:lpstr>You don’t get to pick your  GENDER</vt:lpstr>
      <vt:lpstr>You don’t get to pick your  SIBLINGS</vt:lpstr>
      <vt:lpstr>You don’t get to pick your  ADOPTION</vt:lpstr>
      <vt:lpstr>You don’t get to pick your  ADOPTION</vt:lpstr>
      <vt:lpstr>You don’t get to pick your  ADOPTION</vt:lpstr>
      <vt:lpstr>You don’t get to pick your  CHILDHOOD</vt:lpstr>
      <vt:lpstr>You don’t get to pick your  NAME</vt:lpstr>
      <vt:lpstr>Here’s the point!</vt:lpstr>
      <vt:lpstr>Here’s the point!</vt:lpstr>
      <vt:lpstr>HOWEVER, You DO get to pick your ... LOYALTIES</vt:lpstr>
      <vt:lpstr>HOWEVER, You DO get to pick your ...  ACTIONS</vt:lpstr>
      <vt:lpstr>HOWEVER, You DO get to pick your ...  REACTIONS</vt:lpstr>
      <vt:lpstr>HOWEVER, You DO get to pick your ...  SPOUSE</vt:lpstr>
      <vt:lpstr>HOWEVER, You DO get to pick your ...  FAITH</vt:lpstr>
      <vt:lpstr>What have we learned? </vt:lpstr>
      <vt:lpstr>What have we learned? </vt:lpstr>
      <vt:lpstr>What have we learned? </vt:lpstr>
      <vt:lpstr>What have we learned? </vt:lpstr>
      <vt:lpstr>The Serenity Prayer</vt:lpstr>
      <vt:lpstr>Summed Up</vt:lpstr>
      <vt:lpstr>Summed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346</cp:revision>
  <dcterms:created xsi:type="dcterms:W3CDTF">2016-03-01T15:18:39Z</dcterms:created>
  <dcterms:modified xsi:type="dcterms:W3CDTF">2021-05-20T00:43:01Z</dcterms:modified>
</cp:coreProperties>
</file>