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6" r:id="rId2"/>
    <p:sldId id="257" r:id="rId3"/>
    <p:sldId id="270" r:id="rId4"/>
    <p:sldId id="349" r:id="rId5"/>
    <p:sldId id="267" r:id="rId6"/>
    <p:sldId id="268" r:id="rId7"/>
    <p:sldId id="351" r:id="rId8"/>
    <p:sldId id="352" r:id="rId9"/>
    <p:sldId id="269" r:id="rId10"/>
    <p:sldId id="348" r:id="rId11"/>
    <p:sldId id="353" r:id="rId12"/>
    <p:sldId id="272" r:id="rId13"/>
    <p:sldId id="354" r:id="rId14"/>
    <p:sldId id="355" r:id="rId15"/>
    <p:sldId id="356" r:id="rId16"/>
    <p:sldId id="273" r:id="rId17"/>
    <p:sldId id="275" r:id="rId18"/>
    <p:sldId id="276" r:id="rId19"/>
    <p:sldId id="358" r:id="rId20"/>
    <p:sldId id="258" r:id="rId21"/>
    <p:sldId id="346" r:id="rId22"/>
    <p:sldId id="259" r:id="rId23"/>
    <p:sldId id="316" r:id="rId24"/>
    <p:sldId id="335" r:id="rId25"/>
    <p:sldId id="260" r:id="rId26"/>
    <p:sldId id="292" r:id="rId27"/>
    <p:sldId id="359" r:id="rId28"/>
    <p:sldId id="264" r:id="rId29"/>
    <p:sldId id="360" r:id="rId30"/>
    <p:sldId id="361" r:id="rId31"/>
    <p:sldId id="317" r:id="rId32"/>
    <p:sldId id="340" r:id="rId33"/>
    <p:sldId id="297" r:id="rId34"/>
    <p:sldId id="371" r:id="rId35"/>
    <p:sldId id="370" r:id="rId36"/>
    <p:sldId id="362" r:id="rId37"/>
    <p:sldId id="363" r:id="rId38"/>
    <p:sldId id="318" r:id="rId39"/>
    <p:sldId id="364" r:id="rId40"/>
    <p:sldId id="286" r:id="rId41"/>
    <p:sldId id="319" r:id="rId42"/>
    <p:sldId id="294" r:id="rId43"/>
    <p:sldId id="320" r:id="rId44"/>
    <p:sldId id="342" r:id="rId45"/>
    <p:sldId id="336" r:id="rId46"/>
    <p:sldId id="321" r:id="rId47"/>
    <p:sldId id="322" r:id="rId48"/>
    <p:sldId id="313" r:id="rId49"/>
    <p:sldId id="369" r:id="rId50"/>
    <p:sldId id="314" r:id="rId51"/>
    <p:sldId id="315" r:id="rId52"/>
    <p:sldId id="263" r:id="rId53"/>
    <p:sldId id="343" r:id="rId54"/>
    <p:sldId id="365" r:id="rId55"/>
    <p:sldId id="366" r:id="rId56"/>
    <p:sldId id="367" r:id="rId57"/>
    <p:sldId id="368" r:id="rId58"/>
    <p:sldId id="265" r:id="rId59"/>
    <p:sldId id="266" r:id="rId60"/>
    <p:sldId id="344" r:id="rId61"/>
    <p:sldId id="32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84" autoAdjust="0"/>
    <p:restoredTop sz="88970" autoAdjust="0"/>
  </p:normalViewPr>
  <p:slideViewPr>
    <p:cSldViewPr>
      <p:cViewPr varScale="1">
        <p:scale>
          <a:sx n="73" d="100"/>
          <a:sy n="73" d="100"/>
        </p:scale>
        <p:origin x="274" y="62"/>
      </p:cViewPr>
      <p:guideLst>
        <p:guide orient="horz" pos="2160"/>
        <p:guide pos="3840"/>
      </p:guideLst>
    </p:cSldViewPr>
  </p:slideViewPr>
  <p:notesTextViewPr>
    <p:cViewPr>
      <p:scale>
        <a:sx n="100" d="100"/>
        <a:sy n="100" d="100"/>
      </p:scale>
      <p:origin x="0" y="-4253"/>
    </p:cViewPr>
  </p:notesTextViewPr>
  <p:sorterViewPr>
    <p:cViewPr>
      <p:scale>
        <a:sx n="66" d="100"/>
        <a:sy n="66" d="100"/>
      </p:scale>
      <p:origin x="0" y="390"/>
    </p:cViewPr>
  </p:sorterViewPr>
  <p:notesViewPr>
    <p:cSldViewPr>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A64B4E-608C-4E67-B4AD-481FC6269183}" type="datetimeFigureOut">
              <a:rPr lang="en-US" smtClean="0"/>
              <a:t>5/20/2021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B73BF7-36E9-4B72-B4CA-AFD8D8A0C0CB}" type="slidenum">
              <a:rPr lang="en-US" smtClean="0"/>
              <a:t>‹#›</a:t>
            </a:fld>
            <a:endParaRPr lang="en-US"/>
          </a:p>
        </p:txBody>
      </p:sp>
    </p:spTree>
    <p:extLst>
      <p:ext uri="{BB962C8B-B14F-4D97-AF65-F5344CB8AC3E}">
        <p14:creationId xmlns:p14="http://schemas.microsoft.com/office/powerpoint/2010/main" val="2815564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D15DE-7E20-410D-93A6-441126469931}" type="datetimeFigureOut">
              <a:rPr lang="en-US" smtClean="0"/>
              <a:pPr/>
              <a:t>5/20/2021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0BA331-7486-415E-ADEA-51C108AEC6C4}" type="slidenum">
              <a:rPr lang="en-US" smtClean="0"/>
              <a:pPr/>
              <a:t>‹#›</a:t>
            </a:fld>
            <a:endParaRPr lang="en-US"/>
          </a:p>
        </p:txBody>
      </p:sp>
    </p:spTree>
    <p:extLst>
      <p:ext uri="{BB962C8B-B14F-4D97-AF65-F5344CB8AC3E}">
        <p14:creationId xmlns:p14="http://schemas.microsoft.com/office/powerpoint/2010/main" val="2699315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martstepfamilies.com/view/statistic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martstepfamilies.com/view/statistic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image of earth</a:t>
            </a:r>
            <a:r>
              <a:rPr lang="en-US" baseline="0" dirty="0"/>
              <a:t> = FREE = from http://commons.wikimedia.org/wiki/File:Nasa_blue_marble.jpg</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1</a:t>
            </a:fld>
            <a:endParaRPr lang="en-US"/>
          </a:p>
        </p:txBody>
      </p:sp>
    </p:spTree>
    <p:extLst>
      <p:ext uri="{BB962C8B-B14F-4D97-AF65-F5344CB8AC3E}">
        <p14:creationId xmlns:p14="http://schemas.microsoft.com/office/powerpoint/2010/main" val="104500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Teen girl = FREE = Public domain from http://commons.wikimedia.org/wiki/File:American_teenager_with_cellphone_2011.jpg</a:t>
            </a:r>
          </a:p>
          <a:p>
            <a:endParaRPr lang="en-US" dirty="0"/>
          </a:p>
          <a:p>
            <a:r>
              <a:rPr lang="en-US" sz="1200" b="0" i="0" kern="1200" dirty="0">
                <a:solidFill>
                  <a:schemeClr val="tx1"/>
                </a:solidFill>
                <a:effectLst/>
                <a:latin typeface="+mn-lt"/>
                <a:ea typeface="+mn-ea"/>
                <a:cs typeface="+mn-cs"/>
              </a:rPr>
              <a:t>6 CDC. Youth risk behavior surveillance—United States, 2011. MMWR 2012;61(SS-4).</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7  </a:t>
            </a:r>
            <a:r>
              <a:rPr lang="en-US" sz="1200" b="0" i="0" kern="1200" dirty="0" err="1">
                <a:solidFill>
                  <a:schemeClr val="tx1"/>
                </a:solidFill>
                <a:effectLst/>
                <a:latin typeface="+mn-lt"/>
                <a:ea typeface="+mn-ea"/>
                <a:cs typeface="+mn-cs"/>
              </a:rPr>
              <a:t>Abma</a:t>
            </a:r>
            <a:r>
              <a:rPr lang="en-US" sz="1200" b="0" i="0" kern="1200" dirty="0">
                <a:solidFill>
                  <a:schemeClr val="tx1"/>
                </a:solidFill>
                <a:effectLst/>
                <a:latin typeface="+mn-lt"/>
                <a:ea typeface="+mn-ea"/>
                <a:cs typeface="+mn-cs"/>
              </a:rPr>
              <a:t> JC et al., Teenagers in the United States: sexual activity, contraceptive use, and childbearing, National Survey of Family Growth 2006–2008, Vital and Health Statistics, 2010, Series 23, No. 30.</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8 Martinez G et al., Teenagers in the United States: sexual activity, contraceptive use, and childbearing, 2006–2010 National Survey of Family Growth, Vital and Health Statistics, 2011, Series 23, No. 31.</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11</a:t>
            </a:fld>
            <a:endParaRPr lang="en-US"/>
          </a:p>
        </p:txBody>
      </p:sp>
    </p:spTree>
    <p:extLst>
      <p:ext uri="{BB962C8B-B14F-4D97-AF65-F5344CB8AC3E}">
        <p14:creationId xmlns:p14="http://schemas.microsoft.com/office/powerpoint/2010/main" val="4167587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http://www.soundvision.com/Info/teens/stat.asp</a:t>
            </a:r>
          </a:p>
          <a:p>
            <a:endParaRPr lang="en-US" dirty="0"/>
          </a:p>
          <a:p>
            <a:r>
              <a:rPr lang="en-US" dirty="0"/>
              <a:t>Young man with drink</a:t>
            </a:r>
            <a:r>
              <a:rPr lang="en-US" baseline="0" dirty="0"/>
              <a:t> = FREE = from http://www.sxc.hu/photo/1348191</a:t>
            </a:r>
          </a:p>
          <a:p>
            <a:endParaRPr lang="en-US" baseline="0" dirty="0"/>
          </a:p>
          <a:p>
            <a:r>
              <a:rPr lang="en-US" dirty="0"/>
              <a:t>Stats from :  ww.niaaa.nih.gov/alcohol-health/special-populations-co-occurring-disorders/college-drinking</a:t>
            </a:r>
          </a:p>
        </p:txBody>
      </p:sp>
      <p:sp>
        <p:nvSpPr>
          <p:cNvPr id="4" name="Slide Number Placeholder 3"/>
          <p:cNvSpPr>
            <a:spLocks noGrp="1"/>
          </p:cNvSpPr>
          <p:nvPr>
            <p:ph type="sldNum" sz="quarter" idx="10"/>
          </p:nvPr>
        </p:nvSpPr>
        <p:spPr/>
        <p:txBody>
          <a:bodyPr/>
          <a:lstStyle/>
          <a:p>
            <a:fld id="{DC0BA331-7486-415E-ADEA-51C108AEC6C4}" type="slidenum">
              <a:rPr lang="en-US" smtClean="0"/>
              <a:pPr/>
              <a:t>12</a:t>
            </a:fld>
            <a:endParaRPr lang="en-US"/>
          </a:p>
        </p:txBody>
      </p:sp>
    </p:spTree>
    <p:extLst>
      <p:ext uri="{BB962C8B-B14F-4D97-AF65-F5344CB8AC3E}">
        <p14:creationId xmlns:p14="http://schemas.microsoft.com/office/powerpoint/2010/main" val="45704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http://www.soundvision.com/Info/teens/stat.asp</a:t>
            </a:r>
          </a:p>
          <a:p>
            <a:endParaRPr lang="en-US" dirty="0"/>
          </a:p>
          <a:p>
            <a:r>
              <a:rPr lang="en-US" dirty="0"/>
              <a:t>Young man with drink</a:t>
            </a:r>
            <a:r>
              <a:rPr lang="en-US" baseline="0" dirty="0"/>
              <a:t> = FREE = from http://www.sxc.hu/photo/1348191</a:t>
            </a:r>
          </a:p>
          <a:p>
            <a:endParaRPr lang="en-US" baseline="0" dirty="0"/>
          </a:p>
          <a:p>
            <a:r>
              <a:rPr lang="en-US" dirty="0"/>
              <a:t>Stats from :  ww.niaaa.nih.gov/alcohol-health/special-populations-co-occurring-disorders/college-drinking</a:t>
            </a:r>
          </a:p>
        </p:txBody>
      </p:sp>
      <p:sp>
        <p:nvSpPr>
          <p:cNvPr id="4" name="Slide Number Placeholder 3"/>
          <p:cNvSpPr>
            <a:spLocks noGrp="1"/>
          </p:cNvSpPr>
          <p:nvPr>
            <p:ph type="sldNum" sz="quarter" idx="10"/>
          </p:nvPr>
        </p:nvSpPr>
        <p:spPr/>
        <p:txBody>
          <a:bodyPr/>
          <a:lstStyle/>
          <a:p>
            <a:fld id="{DC0BA331-7486-415E-ADEA-51C108AEC6C4}" type="slidenum">
              <a:rPr lang="en-US" smtClean="0"/>
              <a:pPr/>
              <a:t>13</a:t>
            </a:fld>
            <a:endParaRPr lang="en-US"/>
          </a:p>
        </p:txBody>
      </p:sp>
    </p:spTree>
    <p:extLst>
      <p:ext uri="{BB962C8B-B14F-4D97-AF65-F5344CB8AC3E}">
        <p14:creationId xmlns:p14="http://schemas.microsoft.com/office/powerpoint/2010/main" val="3047307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http://www.soundvision.com/Info/teens/stat.asp</a:t>
            </a:r>
          </a:p>
          <a:p>
            <a:endParaRPr lang="en-US" dirty="0"/>
          </a:p>
          <a:p>
            <a:r>
              <a:rPr lang="en-US" dirty="0"/>
              <a:t>Young man with drink</a:t>
            </a:r>
            <a:r>
              <a:rPr lang="en-US" baseline="0" dirty="0"/>
              <a:t> = FREE = from http://www.sxc.hu/photo/1348191</a:t>
            </a:r>
          </a:p>
          <a:p>
            <a:endParaRPr lang="en-US" baseline="0" dirty="0"/>
          </a:p>
          <a:p>
            <a:r>
              <a:rPr lang="en-US" dirty="0"/>
              <a:t>Stats from :  ww.niaaa.nih.gov/alcohol-health/special-populations-co-occurring-disorders/college-drinking</a:t>
            </a:r>
          </a:p>
        </p:txBody>
      </p:sp>
      <p:sp>
        <p:nvSpPr>
          <p:cNvPr id="4" name="Slide Number Placeholder 3"/>
          <p:cNvSpPr>
            <a:spLocks noGrp="1"/>
          </p:cNvSpPr>
          <p:nvPr>
            <p:ph type="sldNum" sz="quarter" idx="10"/>
          </p:nvPr>
        </p:nvSpPr>
        <p:spPr/>
        <p:txBody>
          <a:bodyPr/>
          <a:lstStyle/>
          <a:p>
            <a:fld id="{DC0BA331-7486-415E-ADEA-51C108AEC6C4}" type="slidenum">
              <a:rPr lang="en-US" smtClean="0"/>
              <a:pPr/>
              <a:t>14</a:t>
            </a:fld>
            <a:endParaRPr lang="en-US"/>
          </a:p>
        </p:txBody>
      </p:sp>
    </p:spTree>
    <p:extLst>
      <p:ext uri="{BB962C8B-B14F-4D97-AF65-F5344CB8AC3E}">
        <p14:creationId xmlns:p14="http://schemas.microsoft.com/office/powerpoint/2010/main" val="175232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http://www.soundvision.com/Info/teens/stat.asp</a:t>
            </a:r>
          </a:p>
          <a:p>
            <a:endParaRPr lang="en-US" dirty="0"/>
          </a:p>
          <a:p>
            <a:r>
              <a:rPr lang="en-US" dirty="0"/>
              <a:t>Young man with drink</a:t>
            </a:r>
            <a:r>
              <a:rPr lang="en-US" baseline="0" dirty="0"/>
              <a:t> = FREE = from http://www.sxc.hu/photo/1348191</a:t>
            </a:r>
          </a:p>
          <a:p>
            <a:endParaRPr lang="en-US" baseline="0" dirty="0"/>
          </a:p>
          <a:p>
            <a:r>
              <a:rPr lang="en-US" dirty="0"/>
              <a:t>Stats from :  ww.niaaa.nih.gov/alcohol-health/special-populations-co-occurring-disorders/college-drinking</a:t>
            </a:r>
          </a:p>
        </p:txBody>
      </p:sp>
      <p:sp>
        <p:nvSpPr>
          <p:cNvPr id="4" name="Slide Number Placeholder 3"/>
          <p:cNvSpPr>
            <a:spLocks noGrp="1"/>
          </p:cNvSpPr>
          <p:nvPr>
            <p:ph type="sldNum" sz="quarter" idx="10"/>
          </p:nvPr>
        </p:nvSpPr>
        <p:spPr/>
        <p:txBody>
          <a:bodyPr/>
          <a:lstStyle/>
          <a:p>
            <a:fld id="{DC0BA331-7486-415E-ADEA-51C108AEC6C4}" type="slidenum">
              <a:rPr lang="en-US" smtClean="0"/>
              <a:pPr/>
              <a:t>15</a:t>
            </a:fld>
            <a:endParaRPr lang="en-US"/>
          </a:p>
        </p:txBody>
      </p:sp>
    </p:spTree>
    <p:extLst>
      <p:ext uri="{BB962C8B-B14F-4D97-AF65-F5344CB8AC3E}">
        <p14:creationId xmlns:p14="http://schemas.microsoft.com/office/powerpoint/2010/main" val="214012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http://www.soundvision.com/Info/teens/stat.asp</a:t>
            </a:r>
          </a:p>
          <a:p>
            <a:endParaRPr lang="en-US" dirty="0"/>
          </a:p>
          <a:p>
            <a:r>
              <a:rPr lang="en-US" dirty="0"/>
              <a:t>Young man with drink</a:t>
            </a:r>
            <a:r>
              <a:rPr lang="en-US" baseline="0" dirty="0"/>
              <a:t> = FREE = from http://www.sxc.hu/photo/1348191</a:t>
            </a:r>
            <a:endParaRPr lang="en-US" dirty="0"/>
          </a:p>
          <a:p>
            <a:endParaRPr lang="en-US" dirty="0"/>
          </a:p>
          <a:p>
            <a:r>
              <a:rPr lang="en-US" dirty="0"/>
              <a:t>STDs stats from http://www.nursingschools.net/blog/2010/05/10-truly-shocking-stats-on-stds-and-college-students/</a:t>
            </a:r>
          </a:p>
        </p:txBody>
      </p:sp>
      <p:sp>
        <p:nvSpPr>
          <p:cNvPr id="4" name="Slide Number Placeholder 3"/>
          <p:cNvSpPr>
            <a:spLocks noGrp="1"/>
          </p:cNvSpPr>
          <p:nvPr>
            <p:ph type="sldNum" sz="quarter" idx="10"/>
          </p:nvPr>
        </p:nvSpPr>
        <p:spPr/>
        <p:txBody>
          <a:bodyPr/>
          <a:lstStyle/>
          <a:p>
            <a:fld id="{DC0BA331-7486-415E-ADEA-51C108AEC6C4}" type="slidenum">
              <a:rPr lang="en-US" smtClean="0"/>
              <a:pPr/>
              <a:t>16</a:t>
            </a:fld>
            <a:endParaRPr lang="en-US"/>
          </a:p>
        </p:txBody>
      </p:sp>
    </p:spTree>
    <p:extLst>
      <p:ext uri="{BB962C8B-B14F-4D97-AF65-F5344CB8AC3E}">
        <p14:creationId xmlns:p14="http://schemas.microsoft.com/office/powerpoint/2010/main" val="1389278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Abused woman = LICENSED</a:t>
            </a:r>
            <a:r>
              <a:rPr lang="en-US" baseline="0" dirty="0"/>
              <a:t> and NOT FOR REUSE.  To reuse elsewhere, get a license from http://www.istockphoto.com/stock-photo-2090996-abuse.php</a:t>
            </a:r>
          </a:p>
          <a:p>
            <a:endParaRPr lang="en-US" baseline="0" dirty="0"/>
          </a:p>
          <a:p>
            <a:r>
              <a:rPr lang="en-US" baseline="0" dirty="0"/>
              <a:t>Abuse fact =  from http://www.childabuse.org/facts</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17</a:t>
            </a:fld>
            <a:endParaRPr lang="en-US"/>
          </a:p>
        </p:txBody>
      </p:sp>
    </p:spTree>
    <p:extLst>
      <p:ext uri="{BB962C8B-B14F-4D97-AF65-F5344CB8AC3E}">
        <p14:creationId xmlns:p14="http://schemas.microsoft.com/office/powerpoint/2010/main" val="3127613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http://www.amchp.org/Events/Documents/Father%20Factor%20in%20Children's%20Health%20Outline.pdf</a:t>
            </a:r>
          </a:p>
          <a:p>
            <a:endParaRPr lang="en-US" dirty="0"/>
          </a:p>
          <a:p>
            <a:r>
              <a:rPr lang="en-US" dirty="0"/>
              <a:t>Man and Daughter = FREE = from http://commons.wikimedia.org/wiki/File:Father_and_Daughter_ride_The_Tide_Light_Rail_in_Norfolk,_VA.jpg</a:t>
            </a:r>
          </a:p>
        </p:txBody>
      </p:sp>
      <p:sp>
        <p:nvSpPr>
          <p:cNvPr id="4" name="Slide Number Placeholder 3"/>
          <p:cNvSpPr>
            <a:spLocks noGrp="1"/>
          </p:cNvSpPr>
          <p:nvPr>
            <p:ph type="sldNum" sz="quarter" idx="10"/>
          </p:nvPr>
        </p:nvSpPr>
        <p:spPr/>
        <p:txBody>
          <a:bodyPr/>
          <a:lstStyle/>
          <a:p>
            <a:fld id="{DC0BA331-7486-415E-ADEA-51C108AEC6C4}" type="slidenum">
              <a:rPr lang="en-US" smtClean="0"/>
              <a:pPr/>
              <a:t>18</a:t>
            </a:fld>
            <a:endParaRPr lang="en-US"/>
          </a:p>
        </p:txBody>
      </p:sp>
    </p:spTree>
    <p:extLst>
      <p:ext uri="{BB962C8B-B14F-4D97-AF65-F5344CB8AC3E}">
        <p14:creationId xmlns:p14="http://schemas.microsoft.com/office/powerpoint/2010/main" val="4150068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http://www.amchp.org/Events/Documents/Father%20Factor%20in%20Children's%20Health%20Outline.pdf</a:t>
            </a:r>
          </a:p>
          <a:p>
            <a:endParaRPr lang="en-US" dirty="0"/>
          </a:p>
          <a:p>
            <a:r>
              <a:rPr lang="en-US" dirty="0"/>
              <a:t>Man and Daughter = FREE = from http://commons.wikimedia.org/wiki/File:Father_and_Daughter_ride_The_Tide_Light_Rail_in_Norfolk,_VA.jpg</a:t>
            </a:r>
          </a:p>
        </p:txBody>
      </p:sp>
      <p:sp>
        <p:nvSpPr>
          <p:cNvPr id="4" name="Slide Number Placeholder 3"/>
          <p:cNvSpPr>
            <a:spLocks noGrp="1"/>
          </p:cNvSpPr>
          <p:nvPr>
            <p:ph type="sldNum" sz="quarter" idx="10"/>
          </p:nvPr>
        </p:nvSpPr>
        <p:spPr/>
        <p:txBody>
          <a:bodyPr/>
          <a:lstStyle/>
          <a:p>
            <a:fld id="{DC0BA331-7486-415E-ADEA-51C108AEC6C4}" type="slidenum">
              <a:rPr lang="en-US" smtClean="0"/>
              <a:pPr/>
              <a:t>19</a:t>
            </a:fld>
            <a:endParaRPr lang="en-US"/>
          </a:p>
        </p:txBody>
      </p:sp>
    </p:spTree>
    <p:extLst>
      <p:ext uri="{BB962C8B-B14F-4D97-AF65-F5344CB8AC3E}">
        <p14:creationId xmlns:p14="http://schemas.microsoft.com/office/powerpoint/2010/main" val="298831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a:t>
            </a:r>
            <a:r>
              <a:rPr lang="en-US" baseline="0" dirty="0"/>
              <a:t> FOR REUSE.   To reuse elsewhere, get a license from http://www.istockphoto.com/stock-photo-7302839-waiting-for-you.php</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20</a:t>
            </a:fld>
            <a:endParaRPr lang="en-US"/>
          </a:p>
        </p:txBody>
      </p:sp>
    </p:spTree>
    <p:extLst>
      <p:ext uri="{BB962C8B-B14F-4D97-AF65-F5344CB8AC3E}">
        <p14:creationId xmlns:p14="http://schemas.microsoft.com/office/powerpoint/2010/main" val="261528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50% Divorce rate is</a:t>
            </a:r>
            <a:r>
              <a:rPr lang="en-US" baseline="0" dirty="0"/>
              <a:t> based on US Divorce Statistics ... </a:t>
            </a:r>
          </a:p>
          <a:p>
            <a:r>
              <a:rPr lang="en-US" baseline="0" dirty="0"/>
              <a:t>“...</a:t>
            </a:r>
            <a:r>
              <a:rPr lang="en-US" sz="1200" b="0" i="0" kern="1200" dirty="0">
                <a:solidFill>
                  <a:schemeClr val="tx1"/>
                </a:solidFill>
                <a:effectLst/>
                <a:latin typeface="+mn-lt"/>
                <a:ea typeface="+mn-ea"/>
                <a:cs typeface="+mn-cs"/>
              </a:rPr>
              <a:t>in the U.S., we have about 2.4 million marriages a year and 1.2 million divorces a year. Hence, 50 percent of married couples divorce," says Scott M. Stanley of the University of Denver.  </a:t>
            </a:r>
          </a:p>
          <a:p>
            <a:r>
              <a:rPr lang="en-US" sz="1200" b="0" i="0" kern="1200" dirty="0">
                <a:solidFill>
                  <a:schemeClr val="tx1"/>
                </a:solidFill>
                <a:effectLst/>
                <a:latin typeface="+mn-lt"/>
                <a:ea typeface="+mn-ea"/>
                <a:cs typeface="+mn-cs"/>
              </a:rPr>
              <a:t>From</a:t>
            </a:r>
            <a:r>
              <a:rPr lang="en-US" sz="1200" b="0" i="0" kern="1200" baseline="0" dirty="0">
                <a:solidFill>
                  <a:schemeClr val="tx1"/>
                </a:solidFill>
                <a:effectLst/>
                <a:latin typeface="+mn-lt"/>
                <a:ea typeface="+mn-ea"/>
                <a:cs typeface="+mn-cs"/>
              </a:rPr>
              <a:t> -- http://www.divorcesource.com/ds/main/u-s-divorce-rates-and-statistics-1037.shtml</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in 2006, </a:t>
            </a:r>
            <a:r>
              <a:rPr lang="en-US" sz="1200" b="0" i="0" u="none" strike="noStrike" kern="1200" dirty="0">
                <a:solidFill>
                  <a:schemeClr val="tx1"/>
                </a:solidFill>
                <a:effectLst/>
                <a:latin typeface="+mn-lt"/>
                <a:ea typeface="+mn-ea"/>
                <a:cs typeface="+mn-cs"/>
                <a:hlinkClick r:id="rId3"/>
              </a:rPr>
              <a:t>the U.S. Census Bureau found</a:t>
            </a:r>
            <a:r>
              <a:rPr lang="en-US" sz="1200" b="0" i="0" kern="1200" dirty="0">
                <a:solidFill>
                  <a:schemeClr val="tx1"/>
                </a:solidFill>
                <a:effectLst/>
                <a:latin typeface="+mn-lt"/>
                <a:ea typeface="+mn-ea"/>
                <a:cs typeface="+mn-cs"/>
              </a:rPr>
              <a:t> that 60 percent of second marriages and 73 percent of third marriages end in divorce. </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3</a:t>
            </a:fld>
            <a:endParaRPr lang="en-US"/>
          </a:p>
        </p:txBody>
      </p:sp>
    </p:spTree>
    <p:extLst>
      <p:ext uri="{BB962C8B-B14F-4D97-AF65-F5344CB8AC3E}">
        <p14:creationId xmlns:p14="http://schemas.microsoft.com/office/powerpoint/2010/main" val="3518606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Rings = FREE = from http://commons.wikimedia.org/wiki/File:Wedding_rings.jpg</a:t>
            </a:r>
          </a:p>
        </p:txBody>
      </p:sp>
      <p:sp>
        <p:nvSpPr>
          <p:cNvPr id="4" name="Slide Number Placeholder 3"/>
          <p:cNvSpPr>
            <a:spLocks noGrp="1"/>
          </p:cNvSpPr>
          <p:nvPr>
            <p:ph type="sldNum" sz="quarter" idx="10"/>
          </p:nvPr>
        </p:nvSpPr>
        <p:spPr/>
        <p:txBody>
          <a:bodyPr/>
          <a:lstStyle/>
          <a:p>
            <a:fld id="{DC0BA331-7486-415E-ADEA-51C108AEC6C4}" type="slidenum">
              <a:rPr lang="en-US" smtClean="0"/>
              <a:pPr/>
              <a:t>21</a:t>
            </a:fld>
            <a:endParaRPr lang="en-US"/>
          </a:p>
        </p:txBody>
      </p:sp>
    </p:spTree>
    <p:extLst>
      <p:ext uri="{BB962C8B-B14F-4D97-AF65-F5344CB8AC3E}">
        <p14:creationId xmlns:p14="http://schemas.microsoft.com/office/powerpoint/2010/main" val="2458523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Rings = FREE = from http://commons.wikimedia.org/wiki/File:Wedding_rings.jpg</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22</a:t>
            </a:fld>
            <a:endParaRPr lang="en-US"/>
          </a:p>
        </p:txBody>
      </p:sp>
    </p:spTree>
    <p:extLst>
      <p:ext uri="{BB962C8B-B14F-4D97-AF65-F5344CB8AC3E}">
        <p14:creationId xmlns:p14="http://schemas.microsoft.com/office/powerpoint/2010/main" val="3041655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Family = FREE</a:t>
            </a:r>
            <a:r>
              <a:rPr lang="en-US" baseline="0" dirty="0"/>
              <a:t> = from http://www.sxc.hu/photo/1156583</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23</a:t>
            </a:fld>
            <a:endParaRPr lang="en-US"/>
          </a:p>
        </p:txBody>
      </p:sp>
    </p:spTree>
    <p:extLst>
      <p:ext uri="{BB962C8B-B14F-4D97-AF65-F5344CB8AC3E}">
        <p14:creationId xmlns:p14="http://schemas.microsoft.com/office/powerpoint/2010/main" val="3416202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Family = FREE</a:t>
            </a:r>
            <a:r>
              <a:rPr lang="en-US" baseline="0" dirty="0"/>
              <a:t> = from http://www.sxc.hu/photo/1156583</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24</a:t>
            </a:fld>
            <a:endParaRPr lang="en-US"/>
          </a:p>
        </p:txBody>
      </p:sp>
    </p:spTree>
    <p:extLst>
      <p:ext uri="{BB962C8B-B14F-4D97-AF65-F5344CB8AC3E}">
        <p14:creationId xmlns:p14="http://schemas.microsoft.com/office/powerpoint/2010/main" val="2649675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Family = FREE</a:t>
            </a:r>
            <a:r>
              <a:rPr lang="en-US" baseline="0" dirty="0"/>
              <a:t> = from http://www.sxc.hu/photo/1156583</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25</a:t>
            </a:fld>
            <a:endParaRPr lang="en-US"/>
          </a:p>
        </p:txBody>
      </p:sp>
    </p:spTree>
    <p:extLst>
      <p:ext uri="{BB962C8B-B14F-4D97-AF65-F5344CB8AC3E}">
        <p14:creationId xmlns:p14="http://schemas.microsoft.com/office/powerpoint/2010/main" val="2857678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Family = FREE</a:t>
            </a:r>
            <a:r>
              <a:rPr lang="en-US" baseline="0" dirty="0"/>
              <a:t> = from http://www.sxc.hu/photo/1156583</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26</a:t>
            </a:fld>
            <a:endParaRPr lang="en-US"/>
          </a:p>
        </p:txBody>
      </p:sp>
    </p:spTree>
    <p:extLst>
      <p:ext uri="{BB962C8B-B14F-4D97-AF65-F5344CB8AC3E}">
        <p14:creationId xmlns:p14="http://schemas.microsoft.com/office/powerpoint/2010/main" val="3380011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Family = FREE</a:t>
            </a:r>
            <a:r>
              <a:rPr lang="en-US" baseline="0" dirty="0"/>
              <a:t> = from http://www.sxc.hu/photo/1156583</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27</a:t>
            </a:fld>
            <a:endParaRPr lang="en-US"/>
          </a:p>
        </p:txBody>
      </p:sp>
    </p:spTree>
    <p:extLst>
      <p:ext uri="{BB962C8B-B14F-4D97-AF65-F5344CB8AC3E}">
        <p14:creationId xmlns:p14="http://schemas.microsoft.com/office/powerpoint/2010/main" val="44823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Finger</a:t>
            </a:r>
            <a:r>
              <a:rPr lang="en-US" baseline="0" dirty="0"/>
              <a:t> pointing = FREE= from </a:t>
            </a:r>
            <a:r>
              <a:rPr lang="en-US" baseline="0" dirty="0" err="1"/>
              <a:t>BiblePoint</a:t>
            </a:r>
            <a:r>
              <a:rPr lang="en-US" baseline="0" dirty="0"/>
              <a:t> </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28</a:t>
            </a:fld>
            <a:endParaRPr lang="en-US"/>
          </a:p>
        </p:txBody>
      </p:sp>
    </p:spTree>
    <p:extLst>
      <p:ext uri="{BB962C8B-B14F-4D97-AF65-F5344CB8AC3E}">
        <p14:creationId xmlns:p14="http://schemas.microsoft.com/office/powerpoint/2010/main" val="3902870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Finger</a:t>
            </a:r>
            <a:r>
              <a:rPr lang="en-US" baseline="0" dirty="0"/>
              <a:t> pointing = FREE= from </a:t>
            </a:r>
            <a:r>
              <a:rPr lang="en-US" baseline="0" dirty="0" err="1"/>
              <a:t>BiblePoint</a:t>
            </a:r>
            <a:r>
              <a:rPr lang="en-US" baseline="0" dirty="0"/>
              <a:t> </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29</a:t>
            </a:fld>
            <a:endParaRPr lang="en-US"/>
          </a:p>
        </p:txBody>
      </p:sp>
    </p:spTree>
    <p:extLst>
      <p:ext uri="{BB962C8B-B14F-4D97-AF65-F5344CB8AC3E}">
        <p14:creationId xmlns:p14="http://schemas.microsoft.com/office/powerpoint/2010/main" val="835764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Finger</a:t>
            </a:r>
            <a:r>
              <a:rPr lang="en-US" baseline="0" dirty="0"/>
              <a:t> pointing = FREE= from </a:t>
            </a:r>
            <a:r>
              <a:rPr lang="en-US" baseline="0" dirty="0" err="1"/>
              <a:t>BiblePoint</a:t>
            </a:r>
            <a:r>
              <a:rPr lang="en-US" baseline="0" dirty="0"/>
              <a:t> </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30</a:t>
            </a:fld>
            <a:endParaRPr lang="en-US"/>
          </a:p>
        </p:txBody>
      </p:sp>
    </p:spTree>
    <p:extLst>
      <p:ext uri="{BB962C8B-B14F-4D97-AF65-F5344CB8AC3E}">
        <p14:creationId xmlns:p14="http://schemas.microsoft.com/office/powerpoint/2010/main" val="316117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50% Divorce rate is</a:t>
            </a:r>
            <a:r>
              <a:rPr lang="en-US" baseline="0" dirty="0"/>
              <a:t> based on US Divorce Statistics ... </a:t>
            </a:r>
          </a:p>
          <a:p>
            <a:r>
              <a:rPr lang="en-US" baseline="0" dirty="0"/>
              <a:t>“...</a:t>
            </a:r>
            <a:r>
              <a:rPr lang="en-US" sz="1200" b="0" i="0" kern="1200" dirty="0">
                <a:solidFill>
                  <a:schemeClr val="tx1"/>
                </a:solidFill>
                <a:effectLst/>
                <a:latin typeface="+mn-lt"/>
                <a:ea typeface="+mn-ea"/>
                <a:cs typeface="+mn-cs"/>
              </a:rPr>
              <a:t>in the U.S., we have about 2.4 million marriages a year and 1.2 million divorces a year. Hence, 50 percent of married couples divorce," says Scott M. Stanley of the University of Denver.  </a:t>
            </a:r>
          </a:p>
          <a:p>
            <a:r>
              <a:rPr lang="en-US" sz="1200" b="0" i="0" kern="1200" dirty="0">
                <a:solidFill>
                  <a:schemeClr val="tx1"/>
                </a:solidFill>
                <a:effectLst/>
                <a:latin typeface="+mn-lt"/>
                <a:ea typeface="+mn-ea"/>
                <a:cs typeface="+mn-cs"/>
              </a:rPr>
              <a:t>From</a:t>
            </a:r>
            <a:r>
              <a:rPr lang="en-US" sz="1200" b="0" i="0" kern="1200" baseline="0" dirty="0">
                <a:solidFill>
                  <a:schemeClr val="tx1"/>
                </a:solidFill>
                <a:effectLst/>
                <a:latin typeface="+mn-lt"/>
                <a:ea typeface="+mn-ea"/>
                <a:cs typeface="+mn-cs"/>
              </a:rPr>
              <a:t> -- http://www.divorcesource.com/ds/main/u-s-divorce-rates-and-statistics-1037.shtml</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in 2006, </a:t>
            </a:r>
            <a:r>
              <a:rPr lang="en-US" sz="1200" b="0" i="0" u="none" strike="noStrike" kern="1200" dirty="0">
                <a:solidFill>
                  <a:schemeClr val="tx1"/>
                </a:solidFill>
                <a:effectLst/>
                <a:latin typeface="+mn-lt"/>
                <a:ea typeface="+mn-ea"/>
                <a:cs typeface="+mn-cs"/>
                <a:hlinkClick r:id="rId3"/>
              </a:rPr>
              <a:t>the U.S. Census Bureau found</a:t>
            </a:r>
            <a:r>
              <a:rPr lang="en-US" sz="1200" b="0" i="0" kern="1200" dirty="0">
                <a:solidFill>
                  <a:schemeClr val="tx1"/>
                </a:solidFill>
                <a:effectLst/>
                <a:latin typeface="+mn-lt"/>
                <a:ea typeface="+mn-ea"/>
                <a:cs typeface="+mn-cs"/>
              </a:rPr>
              <a:t> that 60 percent of second marriages and 73 percent of third marriages end in divorce. </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4</a:t>
            </a:fld>
            <a:endParaRPr lang="en-US"/>
          </a:p>
        </p:txBody>
      </p:sp>
    </p:spTree>
    <p:extLst>
      <p:ext uri="{BB962C8B-B14F-4D97-AF65-F5344CB8AC3E}">
        <p14:creationId xmlns:p14="http://schemas.microsoft.com/office/powerpoint/2010/main" val="3334589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Painting of Apostle = FREE</a:t>
            </a:r>
            <a:r>
              <a:rPr lang="en-US" baseline="0" dirty="0"/>
              <a:t> =from http://commons.wikimedia.org/wiki/File:Jordaens_Apostle.jpg</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42</a:t>
            </a:fld>
            <a:endParaRPr lang="en-US"/>
          </a:p>
        </p:txBody>
      </p:sp>
    </p:spTree>
    <p:extLst>
      <p:ext uri="{BB962C8B-B14F-4D97-AF65-F5344CB8AC3E}">
        <p14:creationId xmlns:p14="http://schemas.microsoft.com/office/powerpoint/2010/main" val="498026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a:t>
            </a:r>
            <a:r>
              <a:rPr lang="en-US" baseline="0" dirty="0"/>
              <a:t> FOR REUSE.   To reuse elsewhere, get a license from http://www.istockphoto.com/stock-photo-7302839-waiting-for-you.php</a:t>
            </a:r>
          </a:p>
          <a:p>
            <a:endParaRPr lang="en-US" dirty="0"/>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47</a:t>
            </a:fld>
            <a:endParaRPr lang="en-US"/>
          </a:p>
        </p:txBody>
      </p:sp>
    </p:spTree>
    <p:extLst>
      <p:ext uri="{BB962C8B-B14F-4D97-AF65-F5344CB8AC3E}">
        <p14:creationId xmlns:p14="http://schemas.microsoft.com/office/powerpoint/2010/main" val="3673574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Eye = FREE = from </a:t>
            </a:r>
            <a:r>
              <a:rPr lang="en-US" dirty="0" err="1"/>
              <a:t>GreekPhilospher</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48</a:t>
            </a:fld>
            <a:endParaRPr lang="en-US"/>
          </a:p>
        </p:txBody>
      </p:sp>
    </p:spTree>
    <p:extLst>
      <p:ext uri="{BB962C8B-B14F-4D97-AF65-F5344CB8AC3E}">
        <p14:creationId xmlns:p14="http://schemas.microsoft.com/office/powerpoint/2010/main" val="4035747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Eye = FREE = from </a:t>
            </a:r>
            <a:r>
              <a:rPr lang="en-US" dirty="0" err="1"/>
              <a:t>GreekPhilospher</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49</a:t>
            </a:fld>
            <a:endParaRPr lang="en-US"/>
          </a:p>
        </p:txBody>
      </p:sp>
    </p:spTree>
    <p:extLst>
      <p:ext uri="{BB962C8B-B14F-4D97-AF65-F5344CB8AC3E}">
        <p14:creationId xmlns:p14="http://schemas.microsoft.com/office/powerpoint/2010/main" val="3568550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a:t>
            </a:r>
            <a:r>
              <a:rPr lang="en-US" baseline="0" dirty="0"/>
              <a:t> FOR REUSE.   To reuse elsewhere, get a license from http://www.istockphoto.com/stock-photo-7302839-waiting-for-you.php</a:t>
            </a:r>
          </a:p>
          <a:p>
            <a:endParaRPr lang="en-US" dirty="0"/>
          </a:p>
          <a:p>
            <a:r>
              <a:rPr lang="en-US" dirty="0"/>
              <a:t>Heart = LICNESED</a:t>
            </a:r>
            <a:r>
              <a:rPr lang="en-US" baseline="0" dirty="0"/>
              <a:t> and NOT FOR REUSE.  To reuse elsewhere, get a license from </a:t>
            </a:r>
            <a:r>
              <a:rPr lang="en-US" dirty="0"/>
              <a:t>Dreamtime 12965431</a:t>
            </a:r>
          </a:p>
        </p:txBody>
      </p:sp>
      <p:sp>
        <p:nvSpPr>
          <p:cNvPr id="4" name="Slide Number Placeholder 3"/>
          <p:cNvSpPr>
            <a:spLocks noGrp="1"/>
          </p:cNvSpPr>
          <p:nvPr>
            <p:ph type="sldNum" sz="quarter" idx="10"/>
          </p:nvPr>
        </p:nvSpPr>
        <p:spPr/>
        <p:txBody>
          <a:bodyPr/>
          <a:lstStyle/>
          <a:p>
            <a:fld id="{DC0BA331-7486-415E-ADEA-51C108AEC6C4}" type="slidenum">
              <a:rPr lang="en-US" smtClean="0"/>
              <a:pPr/>
              <a:t>50</a:t>
            </a:fld>
            <a:endParaRPr lang="en-US"/>
          </a:p>
        </p:txBody>
      </p:sp>
    </p:spTree>
    <p:extLst>
      <p:ext uri="{BB962C8B-B14F-4D97-AF65-F5344CB8AC3E}">
        <p14:creationId xmlns:p14="http://schemas.microsoft.com/office/powerpoint/2010/main" val="3683606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a:t>
            </a:r>
            <a:r>
              <a:rPr lang="en-US" baseline="0" dirty="0"/>
              <a:t> FOR REUSE.   To reuse elsewhere, get a license from http://www.istockphoto.com/stock-photo-7302839-waiting-for-you.php</a:t>
            </a:r>
          </a:p>
          <a:p>
            <a:endParaRPr lang="en-US" dirty="0"/>
          </a:p>
          <a:p>
            <a:r>
              <a:rPr lang="en-US" dirty="0"/>
              <a:t>Crown = LICENSED and NOT FOR REUSE.  To reuse elsewhere,</a:t>
            </a:r>
            <a:r>
              <a:rPr lang="en-US" baseline="0" dirty="0"/>
              <a:t> get a license from http://www.istockphoto.com/stock-photo-9303908-crown.php</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51</a:t>
            </a:fld>
            <a:endParaRPr lang="en-US"/>
          </a:p>
        </p:txBody>
      </p:sp>
    </p:spTree>
    <p:extLst>
      <p:ext uri="{BB962C8B-B14F-4D97-AF65-F5344CB8AC3E}">
        <p14:creationId xmlns:p14="http://schemas.microsoft.com/office/powerpoint/2010/main" val="58468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Boss</a:t>
            </a:r>
            <a:r>
              <a:rPr lang="en-US" baseline="0" dirty="0"/>
              <a:t> chair = FREE = from http://www.sxc.hu/photo/256766</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53</a:t>
            </a:fld>
            <a:endParaRPr lang="en-US"/>
          </a:p>
        </p:txBody>
      </p:sp>
    </p:spTree>
    <p:extLst>
      <p:ext uri="{BB962C8B-B14F-4D97-AF65-F5344CB8AC3E}">
        <p14:creationId xmlns:p14="http://schemas.microsoft.com/office/powerpoint/2010/main" val="3622803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Boss</a:t>
            </a:r>
            <a:r>
              <a:rPr lang="en-US" baseline="0" dirty="0"/>
              <a:t> chair = FREE = from http://www.sxc.hu/photo/256766</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54</a:t>
            </a:fld>
            <a:endParaRPr lang="en-US"/>
          </a:p>
        </p:txBody>
      </p:sp>
    </p:spTree>
    <p:extLst>
      <p:ext uri="{BB962C8B-B14F-4D97-AF65-F5344CB8AC3E}">
        <p14:creationId xmlns:p14="http://schemas.microsoft.com/office/powerpoint/2010/main" val="4041045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Boss</a:t>
            </a:r>
            <a:r>
              <a:rPr lang="en-US" baseline="0" dirty="0"/>
              <a:t> chair = FREE = from http://www.sxc.hu/photo/256766</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55</a:t>
            </a:fld>
            <a:endParaRPr lang="en-US"/>
          </a:p>
        </p:txBody>
      </p:sp>
    </p:spTree>
    <p:extLst>
      <p:ext uri="{BB962C8B-B14F-4D97-AF65-F5344CB8AC3E}">
        <p14:creationId xmlns:p14="http://schemas.microsoft.com/office/powerpoint/2010/main" val="1556558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Boss</a:t>
            </a:r>
            <a:r>
              <a:rPr lang="en-US" baseline="0" dirty="0"/>
              <a:t> chair = FREE = from http://www.sxc.hu/photo/256766</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56</a:t>
            </a:fld>
            <a:endParaRPr lang="en-US"/>
          </a:p>
        </p:txBody>
      </p:sp>
    </p:spTree>
    <p:extLst>
      <p:ext uri="{BB962C8B-B14F-4D97-AF65-F5344CB8AC3E}">
        <p14:creationId xmlns:p14="http://schemas.microsoft.com/office/powerpoint/2010/main" val="260076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http://www.childhelp.org/resources/learning-center/statistics</a:t>
            </a:r>
          </a:p>
          <a:p>
            <a:endParaRPr lang="en-US" dirty="0"/>
          </a:p>
          <a:p>
            <a:r>
              <a:rPr lang="en-US" dirty="0"/>
              <a:t>Little girl = FREE = with attributing</a:t>
            </a:r>
            <a:r>
              <a:rPr lang="en-US" baseline="0" dirty="0"/>
              <a:t> that the image does not endorse the lesson from </a:t>
            </a:r>
            <a:r>
              <a:rPr lang="en-US" dirty="0"/>
              <a:t>http://commons.wikimedia.org/wiki/File:My_child.jpg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National Children's Alliance. "National Statistics on Child Abuse." Accessed February 19, 2014, http://www.nationalchildrensalliance.org/NCANationalStatistics.</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5</a:t>
            </a:fld>
            <a:endParaRPr lang="en-US"/>
          </a:p>
        </p:txBody>
      </p:sp>
    </p:spTree>
    <p:extLst>
      <p:ext uri="{BB962C8B-B14F-4D97-AF65-F5344CB8AC3E}">
        <p14:creationId xmlns:p14="http://schemas.microsoft.com/office/powerpoint/2010/main" val="2752434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Boss</a:t>
            </a:r>
            <a:r>
              <a:rPr lang="en-US" baseline="0" dirty="0"/>
              <a:t> chair = FREE = from http://www.sxc.hu/photo/256766</a:t>
            </a:r>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57</a:t>
            </a:fld>
            <a:endParaRPr lang="en-US"/>
          </a:p>
        </p:txBody>
      </p:sp>
    </p:spTree>
    <p:extLst>
      <p:ext uri="{BB962C8B-B14F-4D97-AF65-F5344CB8AC3E}">
        <p14:creationId xmlns:p14="http://schemas.microsoft.com/office/powerpoint/2010/main" val="29500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http://www.childhelp.org/resources/learning-center/statistics</a:t>
            </a:r>
          </a:p>
          <a:p>
            <a:endParaRPr lang="en-US" dirty="0"/>
          </a:p>
          <a:p>
            <a:r>
              <a:rPr lang="en-US" dirty="0"/>
              <a:t>Little girl = FREE = with attributing</a:t>
            </a:r>
            <a:r>
              <a:rPr lang="en-US" baseline="0" dirty="0"/>
              <a:t> that the image does not endorse the lesson from </a:t>
            </a:r>
            <a:r>
              <a:rPr lang="en-US" dirty="0"/>
              <a:t>http://commons.wikimedia.org/wiki/File:My_child.jpg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Safe Horizon. "Child Abuse: Statistics &amp; Facts." Accessed February 19, 2014, http://www.safehorizon.org/index/what-we-do-2/child-abuse--incest-55/child-abuse-statistics--facts-304.html.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Safe Horizon. "Child Abuse: Statistics &amp; Facts." Accessed February 19, 2014, http://www.safehorizon.org/index/what-we-do-2/child-abuse--incest-55/child-abuse-statistics--facts-304.html.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Silverman, Amy B., Helen Z. </a:t>
            </a:r>
            <a:r>
              <a:rPr lang="en-US" sz="1200" b="0" i="0" kern="1200" dirty="0" err="1">
                <a:solidFill>
                  <a:schemeClr val="tx1"/>
                </a:solidFill>
                <a:effectLst/>
                <a:latin typeface="+mn-lt"/>
                <a:ea typeface="+mn-ea"/>
                <a:cs typeface="+mn-cs"/>
              </a:rPr>
              <a:t>Reinherz</a:t>
            </a:r>
            <a:r>
              <a:rPr lang="en-US" sz="1200" b="0" i="0" kern="1200" dirty="0">
                <a:solidFill>
                  <a:schemeClr val="tx1"/>
                </a:solidFill>
                <a:effectLst/>
                <a:latin typeface="+mn-lt"/>
                <a:ea typeface="+mn-ea"/>
                <a:cs typeface="+mn-cs"/>
              </a:rPr>
              <a:t>, and Rose M. </a:t>
            </a:r>
            <a:r>
              <a:rPr lang="en-US" sz="1200" b="0" i="0" kern="1200" dirty="0" err="1">
                <a:solidFill>
                  <a:schemeClr val="tx1"/>
                </a:solidFill>
                <a:effectLst/>
                <a:latin typeface="+mn-lt"/>
                <a:ea typeface="+mn-ea"/>
                <a:cs typeface="+mn-cs"/>
              </a:rPr>
              <a:t>Giaconia</a:t>
            </a:r>
            <a:r>
              <a:rPr lang="en-US" sz="1200" b="0" i="0" kern="1200" dirty="0">
                <a:solidFill>
                  <a:schemeClr val="tx1"/>
                </a:solidFill>
                <a:effectLst/>
                <a:latin typeface="+mn-lt"/>
                <a:ea typeface="+mn-ea"/>
                <a:cs typeface="+mn-cs"/>
              </a:rPr>
              <a:t>. "The Long-term </a:t>
            </a:r>
            <a:r>
              <a:rPr lang="en-US" sz="1200" b="0" i="0" kern="1200" dirty="0" err="1">
                <a:solidFill>
                  <a:schemeClr val="tx1"/>
                </a:solidFill>
                <a:effectLst/>
                <a:latin typeface="+mn-lt"/>
                <a:ea typeface="+mn-ea"/>
                <a:cs typeface="+mn-cs"/>
              </a:rPr>
              <a:t>Sequelae</a:t>
            </a:r>
            <a:r>
              <a:rPr lang="en-US" sz="1200" b="0" i="0" kern="1200" dirty="0">
                <a:solidFill>
                  <a:schemeClr val="tx1"/>
                </a:solidFill>
                <a:effectLst/>
                <a:latin typeface="+mn-lt"/>
                <a:ea typeface="+mn-ea"/>
                <a:cs typeface="+mn-cs"/>
              </a:rPr>
              <a:t> Of Child And Adolescent Abuse: A Longitudinal Community Study." Child Abuse &amp; Neglect 20, no. 8 (1996): 709-723.</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6</a:t>
            </a:fld>
            <a:endParaRPr lang="en-US"/>
          </a:p>
        </p:txBody>
      </p:sp>
    </p:spTree>
    <p:extLst>
      <p:ext uri="{BB962C8B-B14F-4D97-AF65-F5344CB8AC3E}">
        <p14:creationId xmlns:p14="http://schemas.microsoft.com/office/powerpoint/2010/main" val="187069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http://www.childhelp.org/resources/learning-center/statistics</a:t>
            </a:r>
          </a:p>
          <a:p>
            <a:endParaRPr lang="en-US" dirty="0"/>
          </a:p>
          <a:p>
            <a:r>
              <a:rPr lang="en-US" dirty="0"/>
              <a:t>Little girl = FREE = with attributing</a:t>
            </a:r>
            <a:r>
              <a:rPr lang="en-US" baseline="0" dirty="0"/>
              <a:t> that the image does not endorse the lesson from </a:t>
            </a:r>
            <a:r>
              <a:rPr lang="en-US" dirty="0"/>
              <a:t>http://commons.wikimedia.org/wiki/File:My_child.jpg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Safe Horizon. "Child Abuse: Statistics &amp; Facts." Accessed February 19, 2014, http://www.safehorizon.org/index/what-we-do-2/child-abuse--incest-55/child-abuse-statistics--facts-304.html.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Safe Horizon. "Child Abuse: Statistics &amp; Facts." Accessed February 19, 2014, http://www.safehorizon.org/index/what-we-do-2/child-abuse--incest-55/child-abuse-statistics--facts-304.html.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Silverman, Amy B., Helen Z. </a:t>
            </a:r>
            <a:r>
              <a:rPr lang="en-US" sz="1200" b="0" i="0" kern="1200" dirty="0" err="1">
                <a:solidFill>
                  <a:schemeClr val="tx1"/>
                </a:solidFill>
                <a:effectLst/>
                <a:latin typeface="+mn-lt"/>
                <a:ea typeface="+mn-ea"/>
                <a:cs typeface="+mn-cs"/>
              </a:rPr>
              <a:t>Reinherz</a:t>
            </a:r>
            <a:r>
              <a:rPr lang="en-US" sz="1200" b="0" i="0" kern="1200" dirty="0">
                <a:solidFill>
                  <a:schemeClr val="tx1"/>
                </a:solidFill>
                <a:effectLst/>
                <a:latin typeface="+mn-lt"/>
                <a:ea typeface="+mn-ea"/>
                <a:cs typeface="+mn-cs"/>
              </a:rPr>
              <a:t>, and Rose M. </a:t>
            </a:r>
            <a:r>
              <a:rPr lang="en-US" sz="1200" b="0" i="0" kern="1200" dirty="0" err="1">
                <a:solidFill>
                  <a:schemeClr val="tx1"/>
                </a:solidFill>
                <a:effectLst/>
                <a:latin typeface="+mn-lt"/>
                <a:ea typeface="+mn-ea"/>
                <a:cs typeface="+mn-cs"/>
              </a:rPr>
              <a:t>Giaconia</a:t>
            </a:r>
            <a:r>
              <a:rPr lang="en-US" sz="1200" b="0" i="0" kern="1200" dirty="0">
                <a:solidFill>
                  <a:schemeClr val="tx1"/>
                </a:solidFill>
                <a:effectLst/>
                <a:latin typeface="+mn-lt"/>
                <a:ea typeface="+mn-ea"/>
                <a:cs typeface="+mn-cs"/>
              </a:rPr>
              <a:t>. "The Long-term </a:t>
            </a:r>
            <a:r>
              <a:rPr lang="en-US" sz="1200" b="0" i="0" kern="1200" dirty="0" err="1">
                <a:solidFill>
                  <a:schemeClr val="tx1"/>
                </a:solidFill>
                <a:effectLst/>
                <a:latin typeface="+mn-lt"/>
                <a:ea typeface="+mn-ea"/>
                <a:cs typeface="+mn-cs"/>
              </a:rPr>
              <a:t>Sequelae</a:t>
            </a:r>
            <a:r>
              <a:rPr lang="en-US" sz="1200" b="0" i="0" kern="1200" dirty="0">
                <a:solidFill>
                  <a:schemeClr val="tx1"/>
                </a:solidFill>
                <a:effectLst/>
                <a:latin typeface="+mn-lt"/>
                <a:ea typeface="+mn-ea"/>
                <a:cs typeface="+mn-cs"/>
              </a:rPr>
              <a:t> Of Child And Adolescent Abuse: A Longitudinal Community Study." Child Abuse &amp; Neglect 20, no. 8 (1996): 709-723.</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7</a:t>
            </a:fld>
            <a:endParaRPr lang="en-US"/>
          </a:p>
        </p:txBody>
      </p:sp>
    </p:spTree>
    <p:extLst>
      <p:ext uri="{BB962C8B-B14F-4D97-AF65-F5344CB8AC3E}">
        <p14:creationId xmlns:p14="http://schemas.microsoft.com/office/powerpoint/2010/main" val="4070992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http://www.childhelp.org/resources/learning-center/statistics</a:t>
            </a:r>
          </a:p>
          <a:p>
            <a:endParaRPr lang="en-US" dirty="0"/>
          </a:p>
          <a:p>
            <a:r>
              <a:rPr lang="en-US" dirty="0"/>
              <a:t>Little girl = FREE = with attributing</a:t>
            </a:r>
            <a:r>
              <a:rPr lang="en-US" baseline="0" dirty="0"/>
              <a:t> that the image does not endorse the lesson from </a:t>
            </a:r>
            <a:r>
              <a:rPr lang="en-US" dirty="0"/>
              <a:t>http://commons.wikimedia.org/wiki/File:My_child.jpg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Safe Horizon. "Child Abuse: Statistics &amp; Facts." Accessed February 19, 2014, http://www.safehorizon.org/index/what-we-do-2/child-abuse--incest-55/child-abuse-statistics--facts-304.html.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Safe Horizon. "Child Abuse: Statistics &amp; Facts." Accessed February 19, 2014, http://www.safehorizon.org/index/what-we-do-2/child-abuse--incest-55/child-abuse-statistics--facts-304.html.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Silverman, Amy B., Helen Z. </a:t>
            </a:r>
            <a:r>
              <a:rPr lang="en-US" sz="1200" b="0" i="0" kern="1200" dirty="0" err="1">
                <a:solidFill>
                  <a:schemeClr val="tx1"/>
                </a:solidFill>
                <a:effectLst/>
                <a:latin typeface="+mn-lt"/>
                <a:ea typeface="+mn-ea"/>
                <a:cs typeface="+mn-cs"/>
              </a:rPr>
              <a:t>Reinherz</a:t>
            </a:r>
            <a:r>
              <a:rPr lang="en-US" sz="1200" b="0" i="0" kern="1200" dirty="0">
                <a:solidFill>
                  <a:schemeClr val="tx1"/>
                </a:solidFill>
                <a:effectLst/>
                <a:latin typeface="+mn-lt"/>
                <a:ea typeface="+mn-ea"/>
                <a:cs typeface="+mn-cs"/>
              </a:rPr>
              <a:t>, and Rose M. </a:t>
            </a:r>
            <a:r>
              <a:rPr lang="en-US" sz="1200" b="0" i="0" kern="1200" dirty="0" err="1">
                <a:solidFill>
                  <a:schemeClr val="tx1"/>
                </a:solidFill>
                <a:effectLst/>
                <a:latin typeface="+mn-lt"/>
                <a:ea typeface="+mn-ea"/>
                <a:cs typeface="+mn-cs"/>
              </a:rPr>
              <a:t>Giaconia</a:t>
            </a:r>
            <a:r>
              <a:rPr lang="en-US" sz="1200" b="0" i="0" kern="1200" dirty="0">
                <a:solidFill>
                  <a:schemeClr val="tx1"/>
                </a:solidFill>
                <a:effectLst/>
                <a:latin typeface="+mn-lt"/>
                <a:ea typeface="+mn-ea"/>
                <a:cs typeface="+mn-cs"/>
              </a:rPr>
              <a:t>. "The Long-term </a:t>
            </a:r>
            <a:r>
              <a:rPr lang="en-US" sz="1200" b="0" i="0" kern="1200" dirty="0" err="1">
                <a:solidFill>
                  <a:schemeClr val="tx1"/>
                </a:solidFill>
                <a:effectLst/>
                <a:latin typeface="+mn-lt"/>
                <a:ea typeface="+mn-ea"/>
                <a:cs typeface="+mn-cs"/>
              </a:rPr>
              <a:t>Sequelae</a:t>
            </a:r>
            <a:r>
              <a:rPr lang="en-US" sz="1200" b="0" i="0" kern="1200" dirty="0">
                <a:solidFill>
                  <a:schemeClr val="tx1"/>
                </a:solidFill>
                <a:effectLst/>
                <a:latin typeface="+mn-lt"/>
                <a:ea typeface="+mn-ea"/>
                <a:cs typeface="+mn-cs"/>
              </a:rPr>
              <a:t> Of Child And Adolescent Abuse: A Longitudinal Community Study." Child Abuse &amp; Neglect 20, no. 8 (1996): 709-723.</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8</a:t>
            </a:fld>
            <a:endParaRPr lang="en-US"/>
          </a:p>
        </p:txBody>
      </p:sp>
    </p:spTree>
    <p:extLst>
      <p:ext uri="{BB962C8B-B14F-4D97-AF65-F5344CB8AC3E}">
        <p14:creationId xmlns:p14="http://schemas.microsoft.com/office/powerpoint/2010/main" val="14132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http://www.childhelp.org/resources/learning-center/statistics</a:t>
            </a:r>
          </a:p>
          <a:p>
            <a:endParaRPr lang="en-US" dirty="0"/>
          </a:p>
          <a:p>
            <a:r>
              <a:rPr lang="en-US" dirty="0"/>
              <a:t>Little girl = FREE = with attributing</a:t>
            </a:r>
            <a:r>
              <a:rPr lang="en-US" baseline="0" dirty="0"/>
              <a:t> that the image does not endorse the lesson from </a:t>
            </a:r>
            <a:r>
              <a:rPr lang="en-US" dirty="0"/>
              <a:t>http://commons.wikimedia.org/wiki/File:My_child.jpg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 U.S. Department of Justice. "Sexual Assault of Young Children as Reported to Law Enforcement: Victim, Incident, and Offender Characteristics." Bureau of Justice Statics. Accessed February 21, 2014, http://www.bjs.gov/content/pub/pdf/saycrle.pdf.</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9</a:t>
            </a:fld>
            <a:endParaRPr lang="en-US"/>
          </a:p>
        </p:txBody>
      </p:sp>
    </p:spTree>
    <p:extLst>
      <p:ext uri="{BB962C8B-B14F-4D97-AF65-F5344CB8AC3E}">
        <p14:creationId xmlns:p14="http://schemas.microsoft.com/office/powerpoint/2010/main" val="3607110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Teen girl = FREE = Public domain from http://commons.wikimedia.org/wiki/File:American_teenager_with_cellphone_2011.jpg</a:t>
            </a:r>
          </a:p>
          <a:p>
            <a:endParaRPr lang="en-US" dirty="0"/>
          </a:p>
          <a:p>
            <a:r>
              <a:rPr lang="en-US" sz="1200" b="0" i="0" kern="1200" dirty="0">
                <a:solidFill>
                  <a:schemeClr val="tx1"/>
                </a:solidFill>
                <a:effectLst/>
                <a:latin typeface="+mn-lt"/>
                <a:ea typeface="+mn-ea"/>
                <a:cs typeface="+mn-cs"/>
              </a:rPr>
              <a:t>6 CDC. Youth risk behavior surveillance—United States, 2011. MMWR 2012;61(SS-4).</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7  </a:t>
            </a:r>
            <a:r>
              <a:rPr lang="en-US" sz="1200" b="0" i="0" kern="1200" dirty="0" err="1">
                <a:solidFill>
                  <a:schemeClr val="tx1"/>
                </a:solidFill>
                <a:effectLst/>
                <a:latin typeface="+mn-lt"/>
                <a:ea typeface="+mn-ea"/>
                <a:cs typeface="+mn-cs"/>
              </a:rPr>
              <a:t>Abma</a:t>
            </a:r>
            <a:r>
              <a:rPr lang="en-US" sz="1200" b="0" i="0" kern="1200" dirty="0">
                <a:solidFill>
                  <a:schemeClr val="tx1"/>
                </a:solidFill>
                <a:effectLst/>
                <a:latin typeface="+mn-lt"/>
                <a:ea typeface="+mn-ea"/>
                <a:cs typeface="+mn-cs"/>
              </a:rPr>
              <a:t> JC et al., Teenagers in the United States: sexual activity, contraceptive use, and childbearing, National Survey of Family Growth 2006–2008, Vital and Health Statistics, 2010, Series 23, No. 30.</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8 Martinez G et al., Teenagers in the United States: sexual activity, contraceptive use, and childbearing, 2006–2010 National Survey of Family Growth, Vital and Health Statistics, 2011, Series 23, No. 31.</a:t>
            </a:r>
          </a:p>
          <a:p>
            <a:endParaRPr lang="en-US" dirty="0"/>
          </a:p>
        </p:txBody>
      </p:sp>
      <p:sp>
        <p:nvSpPr>
          <p:cNvPr id="4" name="Slide Number Placeholder 3"/>
          <p:cNvSpPr>
            <a:spLocks noGrp="1"/>
          </p:cNvSpPr>
          <p:nvPr>
            <p:ph type="sldNum" sz="quarter" idx="10"/>
          </p:nvPr>
        </p:nvSpPr>
        <p:spPr/>
        <p:txBody>
          <a:bodyPr/>
          <a:lstStyle/>
          <a:p>
            <a:fld id="{DC0BA331-7486-415E-ADEA-51C108AEC6C4}" type="slidenum">
              <a:rPr lang="en-US" smtClean="0"/>
              <a:pPr/>
              <a:t>10</a:t>
            </a:fld>
            <a:endParaRPr lang="en-US"/>
          </a:p>
        </p:txBody>
      </p:sp>
    </p:spTree>
    <p:extLst>
      <p:ext uri="{BB962C8B-B14F-4D97-AF65-F5344CB8AC3E}">
        <p14:creationId xmlns:p14="http://schemas.microsoft.com/office/powerpoint/2010/main" val="69559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6BC076-574A-4D98-A7BB-A731340F59C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2AF8D-62BB-497C-BCBA-7CF32AACA1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BC076-574A-4D98-A7BB-A731340F59C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2AF8D-62BB-497C-BCBA-7CF32AACA1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BC076-574A-4D98-A7BB-A731340F59C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2AF8D-62BB-497C-BCBA-7CF32AACA10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normAutofit/>
          </a:bodyPr>
          <a:lstStyle>
            <a:lvl1pPr>
              <a:lnSpc>
                <a:spcPts val="5400"/>
              </a:lnSpc>
              <a:defRPr sz="7200"/>
            </a:lvl1pPr>
          </a:lstStyle>
          <a:p>
            <a:r>
              <a:rPr lang="en-US" dirty="0"/>
              <a:t>Click to edit Master title style</a:t>
            </a:r>
          </a:p>
        </p:txBody>
      </p:sp>
      <p:sp>
        <p:nvSpPr>
          <p:cNvPr id="3" name="Content Placeholder 2"/>
          <p:cNvSpPr>
            <a:spLocks noGrp="1"/>
          </p:cNvSpPr>
          <p:nvPr>
            <p:ph idx="1"/>
          </p:nvPr>
        </p:nvSpPr>
        <p:spPr>
          <a:xfrm>
            <a:off x="609600" y="1524000"/>
            <a:ext cx="10972800" cy="4602163"/>
          </a:xfrm>
        </p:spPr>
        <p:txBody>
          <a:bodyPr>
            <a:noAutofit/>
          </a:bodyPr>
          <a:lstStyle>
            <a:lvl1pPr>
              <a:lnSpc>
                <a:spcPts val="5400"/>
              </a:lnSpc>
              <a:defRPr sz="5600">
                <a:latin typeface="Arial Narrow" panose="020B0606020202030204" pitchFamily="34" charset="0"/>
              </a:defRPr>
            </a:lvl1pPr>
            <a:lvl2pPr>
              <a:lnSpc>
                <a:spcPts val="5400"/>
              </a:lnSpc>
              <a:defRPr sz="5600">
                <a:latin typeface="Arial Narrow" panose="020B0606020202030204" pitchFamily="34" charset="0"/>
              </a:defRPr>
            </a:lvl2pPr>
            <a:lvl3pPr>
              <a:lnSpc>
                <a:spcPts val="5400"/>
              </a:lnSpc>
              <a:defRPr sz="5600">
                <a:latin typeface="Arial Narrow" panose="020B0606020202030204" pitchFamily="34" charset="0"/>
              </a:defRPr>
            </a:lvl3pPr>
            <a:lvl4pPr>
              <a:lnSpc>
                <a:spcPts val="5400"/>
              </a:lnSpc>
              <a:defRPr sz="5600">
                <a:latin typeface="Arial Narrow" panose="020B0606020202030204" pitchFamily="34" charset="0"/>
              </a:defRPr>
            </a:lvl4pPr>
            <a:lvl5pPr>
              <a:lnSpc>
                <a:spcPts val="5400"/>
              </a:lnSpc>
              <a:defRPr sz="5600">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06BC076-574A-4D98-A7BB-A731340F59C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2AF8D-62BB-497C-BCBA-7CF32AACA102}" type="slidenum">
              <a:rPr lang="en-US" smtClean="0"/>
              <a:pPr/>
              <a:t>‹#›</a:t>
            </a:fld>
            <a:endParaRPr lang="en-US"/>
          </a:p>
        </p:txBody>
      </p:sp>
      <p:sp>
        <p:nvSpPr>
          <p:cNvPr id="7" name="Rectangle 6"/>
          <p:cNvSpPr/>
          <p:nvPr userDrawn="1"/>
        </p:nvSpPr>
        <p:spPr>
          <a:xfrm>
            <a:off x="711200" y="1295400"/>
            <a:ext cx="105664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BC076-574A-4D98-A7BB-A731340F59C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2AF8D-62BB-497C-BCBA-7CF32AACA10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5400"/>
            </a:lvl1pPr>
            <a:lvl2pPr>
              <a:defRPr sz="5400"/>
            </a:lvl2pPr>
            <a:lvl3pPr>
              <a:defRPr sz="5400"/>
            </a:lvl3pPr>
            <a:lvl4pPr>
              <a:defRPr sz="5400"/>
            </a:lvl4pPr>
            <a:lvl5pPr>
              <a:defRPr sz="5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5400"/>
            </a:lvl1pPr>
            <a:lvl2pPr>
              <a:defRPr sz="5400"/>
            </a:lvl2pPr>
            <a:lvl3pPr>
              <a:defRPr sz="5400"/>
            </a:lvl3pPr>
            <a:lvl4pPr>
              <a:defRPr sz="5400"/>
            </a:lvl4pPr>
            <a:lvl5pPr>
              <a:defRPr sz="5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06BC076-574A-4D98-A7BB-A731340F59CD}"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2AF8D-62BB-497C-BCBA-7CF32AACA102}" type="slidenum">
              <a:rPr lang="en-US" smtClean="0"/>
              <a:pPr/>
              <a:t>‹#›</a:t>
            </a:fld>
            <a:endParaRPr lang="en-US"/>
          </a:p>
        </p:txBody>
      </p:sp>
      <p:sp>
        <p:nvSpPr>
          <p:cNvPr id="8" name="Title 1"/>
          <p:cNvSpPr>
            <a:spLocks noGrp="1"/>
          </p:cNvSpPr>
          <p:nvPr>
            <p:ph type="title"/>
          </p:nvPr>
        </p:nvSpPr>
        <p:spPr>
          <a:xfrm>
            <a:off x="0" y="0"/>
            <a:ext cx="12192000" cy="1295400"/>
          </a:xfrm>
        </p:spPr>
        <p:txBody>
          <a:bodyPr>
            <a:normAutofit/>
          </a:bodyPr>
          <a:lstStyle>
            <a:lvl1pPr>
              <a:lnSpc>
                <a:spcPts val="5400"/>
              </a:lnSpc>
              <a:defRPr sz="720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BC076-574A-4D98-A7BB-A731340F59CD}" type="datetimeFigureOut">
              <a:rPr lang="en-US" smtClean="0"/>
              <a:pPr/>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62AF8D-62BB-497C-BCBA-7CF32AACA10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BC076-574A-4D98-A7BB-A731340F59CD}" type="datetimeFigureOut">
              <a:rPr lang="en-US" smtClean="0"/>
              <a:pPr/>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62AF8D-62BB-497C-BCBA-7CF32AACA10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BC076-574A-4D98-A7BB-A731340F59CD}" type="datetimeFigureOut">
              <a:rPr lang="en-US" smtClean="0"/>
              <a:pPr/>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62AF8D-62BB-497C-BCBA-7CF32AACA1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BC076-574A-4D98-A7BB-A731340F59CD}"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2AF8D-62BB-497C-BCBA-7CF32AACA10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BC076-574A-4D98-A7BB-A731340F59CD}"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2AF8D-62BB-497C-BCBA-7CF32AACA1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3" cstate="print"/>
          <a:srcRect/>
          <a:stretch>
            <a:fillRect/>
          </a:stretch>
        </p:blipFill>
        <p:spPr bwMode="auto">
          <a:xfrm>
            <a:off x="2" y="0"/>
            <a:ext cx="12191999" cy="6858000"/>
          </a:xfrm>
          <a:prstGeom prst="rect">
            <a:avLst/>
          </a:prstGeom>
          <a:noFill/>
          <a:ln w="9525">
            <a:noFill/>
            <a:miter lim="800000"/>
            <a:headEnd/>
            <a:tailEnd/>
          </a:ln>
          <a:effectLst/>
        </p:spPr>
      </p:pic>
      <p:sp>
        <p:nvSpPr>
          <p:cNvPr id="2" name="Title Placeholder 1"/>
          <p:cNvSpPr>
            <a:spLocks noGrp="1"/>
          </p:cNvSpPr>
          <p:nvPr>
            <p:ph type="title"/>
          </p:nvPr>
        </p:nvSpPr>
        <p:spPr>
          <a:xfrm>
            <a:off x="0" y="0"/>
            <a:ext cx="12192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371599"/>
            <a:ext cx="11582400" cy="475456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BC076-574A-4D98-A7BB-A731340F59CD}" type="datetimeFigureOut">
              <a:rPr lang="en-US" smtClean="0"/>
              <a:pPr/>
              <a:t>5/20/2021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2AF8D-62BB-497C-BCBA-7CF32AACA1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72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lnSpc>
          <a:spcPts val="5400"/>
        </a:lnSpc>
        <a:spcBef>
          <a:spcPct val="20000"/>
        </a:spcBef>
        <a:buFont typeface="Arial" pitchFamily="34" charset="0"/>
        <a:buNone/>
        <a:defRPr sz="5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742950" indent="-285750" algn="l" defTabSz="914400" rtl="0" eaLnBrk="1" latinLnBrk="0" hangingPunct="1">
        <a:lnSpc>
          <a:spcPts val="5400"/>
        </a:lnSpc>
        <a:spcBef>
          <a:spcPct val="20000"/>
        </a:spcBef>
        <a:buFont typeface="Arial" pitchFamily="34" charset="0"/>
        <a:buNone/>
        <a:defRPr sz="5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1143000" indent="-228600" algn="l" defTabSz="914400" rtl="0" eaLnBrk="1" latinLnBrk="0" hangingPunct="1">
        <a:lnSpc>
          <a:spcPts val="5400"/>
        </a:lnSpc>
        <a:spcBef>
          <a:spcPct val="20000"/>
        </a:spcBef>
        <a:buFont typeface="Arial" pitchFamily="34" charset="0"/>
        <a:buNone/>
        <a:defRPr sz="5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600200" indent="-228600" algn="l" defTabSz="914400" rtl="0" eaLnBrk="1" latinLnBrk="0" hangingPunct="1">
        <a:lnSpc>
          <a:spcPts val="5400"/>
        </a:lnSpc>
        <a:spcBef>
          <a:spcPct val="20000"/>
        </a:spcBef>
        <a:buFont typeface="Arial" pitchFamily="34" charset="0"/>
        <a:buNone/>
        <a:defRPr sz="5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2057400" indent="-228600" algn="l" defTabSz="914400" rtl="0" eaLnBrk="1" latinLnBrk="0" hangingPunct="1">
        <a:lnSpc>
          <a:spcPts val="5400"/>
        </a:lnSpc>
        <a:spcBef>
          <a:spcPct val="20000"/>
        </a:spcBef>
        <a:buFont typeface="Arial" pitchFamily="34" charset="0"/>
        <a:buNone/>
        <a:defRPr sz="5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ctrTitle"/>
          </p:nvPr>
        </p:nvSpPr>
        <p:spPr>
          <a:xfrm>
            <a:off x="304800" y="381001"/>
            <a:ext cx="11658600" cy="1447800"/>
          </a:xfrm>
        </p:spPr>
        <p:txBody>
          <a:bodyPr/>
          <a:lstStyle/>
          <a:p>
            <a:r>
              <a:rPr lang="en-US" dirty="0"/>
              <a:t>You Can Make This </a:t>
            </a:r>
            <a:br>
              <a:rPr lang="en-US" dirty="0"/>
            </a:br>
            <a:r>
              <a:rPr lang="en-US" dirty="0"/>
              <a:t>a Better World!</a:t>
            </a:r>
          </a:p>
        </p:txBody>
      </p:sp>
      <p:sp>
        <p:nvSpPr>
          <p:cNvPr id="3" name="Subtitle 2"/>
          <p:cNvSpPr>
            <a:spLocks noGrp="1"/>
          </p:cNvSpPr>
          <p:nvPr>
            <p:ph type="subTitle" idx="1"/>
          </p:nvPr>
        </p:nvSpPr>
        <p:spPr>
          <a:xfrm>
            <a:off x="4724400" y="5091545"/>
            <a:ext cx="8534400" cy="1752600"/>
          </a:xfrm>
        </p:spPr>
        <p:txBody>
          <a:bodyPr/>
          <a:lstStyle/>
          <a:p>
            <a:r>
              <a:rPr lang="en-US" dirty="0"/>
              <a:t>Ephesians</a:t>
            </a:r>
            <a:br>
              <a:rPr lang="en-US" dirty="0"/>
            </a:br>
            <a:r>
              <a:rPr lang="en-US" dirty="0"/>
              <a:t>6:1-9</a:t>
            </a:r>
          </a:p>
        </p:txBody>
      </p:sp>
      <p:pic>
        <p:nvPicPr>
          <p:cNvPr id="5" name="Picture 6" descr="BiblePointDotLogo-WhiteText">
            <a:extLst>
              <a:ext uri="{FF2B5EF4-FFF2-40B4-BE49-F238E27FC236}">
                <a16:creationId xmlns:a16="http://schemas.microsoft.com/office/drawing/2014/main" id="{265EBD54-0282-48BB-AC7F-738C4EFD3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304800" y="651324"/>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r="9503" b="9360"/>
          <a:stretch>
            <a:fillRect/>
          </a:stretch>
        </p:blipFill>
        <p:spPr bwMode="auto">
          <a:xfrm>
            <a:off x="7848600" y="1279358"/>
            <a:ext cx="4343400" cy="554941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Teen </a:t>
            </a:r>
          </a:p>
        </p:txBody>
      </p:sp>
      <p:sp>
        <p:nvSpPr>
          <p:cNvPr id="3" name="Content Placeholder 2"/>
          <p:cNvSpPr>
            <a:spLocks noGrp="1"/>
          </p:cNvSpPr>
          <p:nvPr>
            <p:ph idx="1"/>
          </p:nvPr>
        </p:nvSpPr>
        <p:spPr/>
        <p:txBody>
          <a:bodyPr/>
          <a:lstStyle/>
          <a:p>
            <a:pPr marL="349250" indent="-349250" fontAlgn="base">
              <a:buFontTx/>
              <a:buChar char="-"/>
            </a:pPr>
            <a:r>
              <a:rPr lang="en-US" dirty="0">
                <a:effectLst/>
              </a:rPr>
              <a:t>In 2013, nearly half (46.8%) of </a:t>
            </a:r>
            <a:br>
              <a:rPr lang="en-US" dirty="0">
                <a:effectLst/>
              </a:rPr>
            </a:br>
            <a:r>
              <a:rPr lang="en-US" dirty="0">
                <a:effectLst/>
              </a:rPr>
              <a:t>all high school students </a:t>
            </a:r>
            <a:br>
              <a:rPr lang="en-US" dirty="0">
                <a:effectLst/>
              </a:rPr>
            </a:br>
            <a:r>
              <a:rPr lang="en-US" dirty="0">
                <a:effectLst/>
              </a:rPr>
              <a:t>reported ever having sexual </a:t>
            </a:r>
            <a:br>
              <a:rPr lang="en-US" dirty="0">
                <a:effectLst/>
              </a:rPr>
            </a:br>
            <a:r>
              <a:rPr lang="en-US" dirty="0">
                <a:effectLst/>
              </a:rPr>
              <a:t>intercourse. </a:t>
            </a:r>
            <a:r>
              <a:rPr lang="en-US" baseline="30000" dirty="0">
                <a:effectLst/>
              </a:rPr>
              <a:t>6 CDC</a:t>
            </a:r>
          </a:p>
        </p:txBody>
      </p:sp>
    </p:spTree>
    <p:extLst>
      <p:ext uri="{BB962C8B-B14F-4D97-AF65-F5344CB8AC3E}">
        <p14:creationId xmlns:p14="http://schemas.microsoft.com/office/powerpoint/2010/main" val="2177762586"/>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r="9503" b="9360"/>
          <a:stretch>
            <a:fillRect/>
          </a:stretch>
        </p:blipFill>
        <p:spPr bwMode="auto">
          <a:xfrm>
            <a:off x="7848600" y="1279358"/>
            <a:ext cx="4343400" cy="554941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Teen </a:t>
            </a:r>
          </a:p>
        </p:txBody>
      </p:sp>
      <p:sp>
        <p:nvSpPr>
          <p:cNvPr id="3" name="Content Placeholder 2"/>
          <p:cNvSpPr>
            <a:spLocks noGrp="1"/>
          </p:cNvSpPr>
          <p:nvPr>
            <p:ph idx="1"/>
          </p:nvPr>
        </p:nvSpPr>
        <p:spPr/>
        <p:txBody>
          <a:bodyPr/>
          <a:lstStyle/>
          <a:p>
            <a:pPr marL="349250" indent="-349250" fontAlgn="base"/>
            <a:r>
              <a:rPr lang="en-US" dirty="0">
                <a:effectLst/>
              </a:rPr>
              <a:t>- By their 19th birthday, 7 out </a:t>
            </a:r>
            <a:br>
              <a:rPr lang="en-US" dirty="0">
                <a:effectLst/>
              </a:rPr>
            </a:br>
            <a:r>
              <a:rPr lang="en-US" dirty="0">
                <a:effectLst/>
              </a:rPr>
              <a:t>of 10 teens have engaged </a:t>
            </a:r>
            <a:br>
              <a:rPr lang="en-US" dirty="0">
                <a:effectLst/>
              </a:rPr>
            </a:br>
            <a:r>
              <a:rPr lang="en-US" dirty="0">
                <a:effectLst/>
              </a:rPr>
              <a:t>in sexual intercourse. </a:t>
            </a:r>
            <a:r>
              <a:rPr lang="en-US" baseline="30000" dirty="0">
                <a:effectLst/>
              </a:rPr>
              <a:t>7</a:t>
            </a:r>
            <a:endParaRPr lang="en-US" dirty="0">
              <a:effectLst/>
            </a:endParaRPr>
          </a:p>
        </p:txBody>
      </p:sp>
    </p:spTree>
    <p:extLst>
      <p:ext uri="{BB962C8B-B14F-4D97-AF65-F5344CB8AC3E}">
        <p14:creationId xmlns:p14="http://schemas.microsoft.com/office/powerpoint/2010/main" val="2100359901"/>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54"/>
          <a:stretch>
            <a:fillRect/>
          </a:stretch>
        </p:blipFill>
        <p:spPr bwMode="auto">
          <a:xfrm>
            <a:off x="8010244" y="0"/>
            <a:ext cx="418175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Young Adults </a:t>
            </a:r>
          </a:p>
        </p:txBody>
      </p:sp>
      <p:sp>
        <p:nvSpPr>
          <p:cNvPr id="3" name="Content Placeholder 2"/>
          <p:cNvSpPr>
            <a:spLocks noGrp="1"/>
          </p:cNvSpPr>
          <p:nvPr>
            <p:ph idx="1"/>
          </p:nvPr>
        </p:nvSpPr>
        <p:spPr/>
        <p:txBody>
          <a:bodyPr/>
          <a:lstStyle/>
          <a:p>
            <a:pPr fontAlgn="base"/>
            <a:r>
              <a:rPr lang="en-US" b="1" dirty="0">
                <a:effectLst/>
              </a:rPr>
              <a:t>Death:</a:t>
            </a:r>
            <a:r>
              <a:rPr lang="en-US" dirty="0">
                <a:effectLst/>
              </a:rPr>
              <a:t> 1,825 college students between the ages of 18 and 24 die each year from alcohol-related unintentional injuries.</a:t>
            </a: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54"/>
          <a:stretch>
            <a:fillRect/>
          </a:stretch>
        </p:blipFill>
        <p:spPr bwMode="auto">
          <a:xfrm>
            <a:off x="8010244" y="0"/>
            <a:ext cx="418175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Young Adults </a:t>
            </a:r>
          </a:p>
        </p:txBody>
      </p:sp>
      <p:sp>
        <p:nvSpPr>
          <p:cNvPr id="3" name="Content Placeholder 2"/>
          <p:cNvSpPr>
            <a:spLocks noGrp="1"/>
          </p:cNvSpPr>
          <p:nvPr>
            <p:ph idx="1"/>
          </p:nvPr>
        </p:nvSpPr>
        <p:spPr/>
        <p:txBody>
          <a:bodyPr/>
          <a:lstStyle/>
          <a:p>
            <a:pPr fontAlgn="base"/>
            <a:r>
              <a:rPr lang="en-US" b="1" dirty="0">
                <a:effectLst/>
              </a:rPr>
              <a:t>Assault:</a:t>
            </a:r>
            <a:r>
              <a:rPr lang="en-US" dirty="0">
                <a:effectLst/>
              </a:rPr>
              <a:t> More than 690,000 students between the ages of 18 and 24 are assaulted by another student who has been drinking.</a:t>
            </a:r>
          </a:p>
        </p:txBody>
      </p:sp>
    </p:spTree>
    <p:extLst>
      <p:ext uri="{BB962C8B-B14F-4D97-AF65-F5344CB8AC3E}">
        <p14:creationId xmlns:p14="http://schemas.microsoft.com/office/powerpoint/2010/main" val="1527478086"/>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54"/>
          <a:stretch>
            <a:fillRect/>
          </a:stretch>
        </p:blipFill>
        <p:spPr bwMode="auto">
          <a:xfrm>
            <a:off x="8010244" y="0"/>
            <a:ext cx="418175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Young Adults </a:t>
            </a:r>
          </a:p>
        </p:txBody>
      </p:sp>
      <p:sp>
        <p:nvSpPr>
          <p:cNvPr id="3" name="Content Placeholder 2"/>
          <p:cNvSpPr>
            <a:spLocks noGrp="1"/>
          </p:cNvSpPr>
          <p:nvPr>
            <p:ph idx="1"/>
          </p:nvPr>
        </p:nvSpPr>
        <p:spPr/>
        <p:txBody>
          <a:bodyPr/>
          <a:lstStyle/>
          <a:p>
            <a:pPr fontAlgn="base"/>
            <a:r>
              <a:rPr lang="en-US" b="1" dirty="0">
                <a:effectLst/>
              </a:rPr>
              <a:t>Sexual Abuse:</a:t>
            </a:r>
            <a:r>
              <a:rPr lang="en-US" dirty="0">
                <a:effectLst/>
              </a:rPr>
              <a:t> More than 97,000 students between the ages of 18 and 24 are victims of alcohol-related sexual assault or date rape.</a:t>
            </a:r>
          </a:p>
        </p:txBody>
      </p:sp>
    </p:spTree>
    <p:extLst>
      <p:ext uri="{BB962C8B-B14F-4D97-AF65-F5344CB8AC3E}">
        <p14:creationId xmlns:p14="http://schemas.microsoft.com/office/powerpoint/2010/main" val="275752459"/>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54"/>
          <a:stretch>
            <a:fillRect/>
          </a:stretch>
        </p:blipFill>
        <p:spPr bwMode="auto">
          <a:xfrm>
            <a:off x="8010244" y="0"/>
            <a:ext cx="418175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Young Adults </a:t>
            </a:r>
          </a:p>
        </p:txBody>
      </p:sp>
      <p:sp>
        <p:nvSpPr>
          <p:cNvPr id="3" name="Content Placeholder 2"/>
          <p:cNvSpPr>
            <a:spLocks noGrp="1"/>
          </p:cNvSpPr>
          <p:nvPr>
            <p:ph idx="1"/>
          </p:nvPr>
        </p:nvSpPr>
        <p:spPr/>
        <p:txBody>
          <a:bodyPr/>
          <a:lstStyle/>
          <a:p>
            <a:pPr fontAlgn="base"/>
            <a:r>
              <a:rPr lang="en-US" b="1" dirty="0">
                <a:effectLst/>
              </a:rPr>
              <a:t>Injury:</a:t>
            </a:r>
            <a:r>
              <a:rPr lang="en-US" dirty="0">
                <a:effectLst/>
              </a:rPr>
              <a:t> 599,000 students between the ages of 18 and 24 receive unintentional injuries while under the influence of alcohol.</a:t>
            </a:r>
          </a:p>
          <a:p>
            <a:pPr fontAlgn="base"/>
            <a:endParaRPr lang="en-US" dirty="0">
              <a:effectLst/>
            </a:endParaRPr>
          </a:p>
        </p:txBody>
      </p:sp>
    </p:spTree>
    <p:extLst>
      <p:ext uri="{BB962C8B-B14F-4D97-AF65-F5344CB8AC3E}">
        <p14:creationId xmlns:p14="http://schemas.microsoft.com/office/powerpoint/2010/main" val="2603097742"/>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t="-154"/>
          <a:stretch>
            <a:fillRect/>
          </a:stretch>
        </p:blipFill>
        <p:spPr bwMode="auto">
          <a:xfrm>
            <a:off x="8010244" y="0"/>
            <a:ext cx="418175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Young Adults</a:t>
            </a:r>
          </a:p>
        </p:txBody>
      </p:sp>
      <p:sp>
        <p:nvSpPr>
          <p:cNvPr id="3" name="Content Placeholder 2"/>
          <p:cNvSpPr>
            <a:spLocks noGrp="1"/>
          </p:cNvSpPr>
          <p:nvPr>
            <p:ph idx="1"/>
          </p:nvPr>
        </p:nvSpPr>
        <p:spPr/>
        <p:txBody>
          <a:bodyPr/>
          <a:lstStyle/>
          <a:p>
            <a:pPr marL="349250" indent="-349250"/>
            <a:r>
              <a:rPr lang="en-US" dirty="0"/>
              <a:t>- </a:t>
            </a:r>
            <a:r>
              <a:rPr lang="en-US" dirty="0">
                <a:effectLst/>
              </a:rPr>
              <a:t>One in four college students has </a:t>
            </a:r>
            <a:br>
              <a:rPr lang="en-US" dirty="0">
                <a:effectLst/>
              </a:rPr>
            </a:br>
            <a:r>
              <a:rPr lang="en-US" dirty="0">
                <a:effectLst/>
              </a:rPr>
              <a:t>a STD.</a:t>
            </a:r>
          </a:p>
          <a:p>
            <a:pPr marL="396875" indent="-396875">
              <a:buFontTx/>
              <a:buChar char="-"/>
            </a:pPr>
            <a:r>
              <a:rPr lang="en-US" dirty="0">
                <a:effectLst/>
              </a:rPr>
              <a:t>As much as 60% of women ...  </a:t>
            </a:r>
            <a:br>
              <a:rPr lang="en-US" dirty="0">
                <a:effectLst/>
              </a:rPr>
            </a:br>
            <a:r>
              <a:rPr lang="en-US" dirty="0">
                <a:effectLst/>
              </a:rPr>
              <a:t>reported that they are in </a:t>
            </a:r>
            <a:br>
              <a:rPr lang="en-US" dirty="0">
                <a:effectLst/>
              </a:rPr>
            </a:br>
            <a:r>
              <a:rPr lang="en-US" dirty="0">
                <a:effectLst/>
              </a:rPr>
              <a:t>committed relationships while </a:t>
            </a:r>
            <a:br>
              <a:rPr lang="en-US" dirty="0">
                <a:effectLst/>
              </a:rPr>
            </a:br>
            <a:r>
              <a:rPr lang="en-US" dirty="0">
                <a:effectLst/>
              </a:rPr>
              <a:t>only 38% of men reported </a:t>
            </a:r>
            <a:br>
              <a:rPr lang="en-US" dirty="0">
                <a:effectLst/>
              </a:rPr>
            </a:br>
            <a:r>
              <a:rPr lang="en-US" dirty="0">
                <a:effectLst/>
              </a:rPr>
              <a:t>the same.</a:t>
            </a:r>
            <a:br>
              <a:rPr lang="en-US" sz="2400" dirty="0"/>
            </a:br>
            <a:endParaRPr lang="en-US" sz="2400" dirty="0"/>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Abusive Parents</a:t>
            </a:r>
          </a:p>
        </p:txBody>
      </p:sp>
      <p:sp>
        <p:nvSpPr>
          <p:cNvPr id="3" name="Content Placeholder 2"/>
          <p:cNvSpPr>
            <a:spLocks noGrp="1"/>
          </p:cNvSpPr>
          <p:nvPr>
            <p:ph idx="1"/>
          </p:nvPr>
        </p:nvSpPr>
        <p:spPr/>
        <p:txBody>
          <a:bodyPr/>
          <a:lstStyle/>
          <a:p>
            <a:pPr marL="349250" indent="-349250"/>
            <a:r>
              <a:rPr lang="en-US" dirty="0"/>
              <a:t>-	About 30% of abused </a:t>
            </a:r>
            <a:br>
              <a:rPr lang="en-US" dirty="0"/>
            </a:br>
            <a:r>
              <a:rPr lang="en-US" dirty="0"/>
              <a:t>and neglected children </a:t>
            </a:r>
            <a:br>
              <a:rPr lang="en-US" dirty="0"/>
            </a:br>
            <a:r>
              <a:rPr lang="en-US" dirty="0"/>
              <a:t>will later abuse their </a:t>
            </a:r>
            <a:br>
              <a:rPr lang="en-US" dirty="0"/>
            </a:br>
            <a:r>
              <a:rPr lang="en-US" dirty="0"/>
              <a:t>own children, continuing </a:t>
            </a:r>
            <a:br>
              <a:rPr lang="en-US" dirty="0"/>
            </a:br>
            <a:r>
              <a:rPr lang="en-US" dirty="0"/>
              <a:t>the horrible cycle of abuse.</a:t>
            </a:r>
          </a:p>
        </p:txBody>
      </p:sp>
      <p:pic>
        <p:nvPicPr>
          <p:cNvPr id="4098" name="Picture 2"/>
          <p:cNvPicPr>
            <a:picLocks noChangeAspect="1" noChangeArrowheads="1"/>
          </p:cNvPicPr>
          <p:nvPr/>
        </p:nvPicPr>
        <p:blipFill>
          <a:blip r:embed="rId3" cstate="print"/>
          <a:srcRect/>
          <a:stretch>
            <a:fillRect/>
          </a:stretch>
        </p:blipFill>
        <p:spPr bwMode="auto">
          <a:xfrm>
            <a:off x="8714204" y="1668379"/>
            <a:ext cx="3477796" cy="5181600"/>
          </a:xfrm>
          <a:prstGeom prst="rect">
            <a:avLst/>
          </a:prstGeom>
          <a:noFill/>
          <a:ln w="9525">
            <a:noFill/>
            <a:miter lim="800000"/>
            <a:headEnd/>
            <a:tailEnd/>
          </a:ln>
          <a:effectLst/>
        </p:spPr>
      </p:pic>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6421751" y="2117558"/>
            <a:ext cx="5770249" cy="4724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Daughters with Absent Fathers</a:t>
            </a:r>
          </a:p>
        </p:txBody>
      </p:sp>
      <p:sp>
        <p:nvSpPr>
          <p:cNvPr id="3" name="Content Placeholder 2"/>
          <p:cNvSpPr>
            <a:spLocks noGrp="1"/>
          </p:cNvSpPr>
          <p:nvPr>
            <p:ph idx="1"/>
          </p:nvPr>
        </p:nvSpPr>
        <p:spPr/>
        <p:txBody>
          <a:bodyPr>
            <a:noAutofit/>
          </a:bodyPr>
          <a:lstStyle/>
          <a:p>
            <a:r>
              <a:rPr lang="en-US" dirty="0"/>
              <a:t>• </a:t>
            </a:r>
            <a:r>
              <a:rPr lang="en-US" dirty="0">
                <a:effectLst/>
              </a:rPr>
              <a:t>Seven Times More Likely to Become Pregnant as a Teen  </a:t>
            </a:r>
            <a:br>
              <a:rPr lang="en-US" dirty="0">
                <a:effectLst/>
              </a:rPr>
            </a:br>
            <a:r>
              <a:rPr lang="en-US" sz="4800" dirty="0">
                <a:effectLst/>
              </a:rPr>
              <a:t>(Child Development Journal)</a:t>
            </a:r>
          </a:p>
          <a:p>
            <a:pPr>
              <a:buFont typeface="Arial" panose="020B0604020202020204" pitchFamily="34" charset="0"/>
              <a:buChar char="•"/>
            </a:pPr>
            <a:r>
              <a:rPr lang="en-US" dirty="0">
                <a:effectLst/>
              </a:rPr>
              <a:t>Ten Times More Likely to Face </a:t>
            </a:r>
            <a:br>
              <a:rPr lang="en-US" dirty="0">
                <a:effectLst/>
              </a:rPr>
            </a:br>
            <a:r>
              <a:rPr lang="en-US" dirty="0">
                <a:effectLst/>
              </a:rPr>
              <a:t>Abuse and Six Times Neglect</a:t>
            </a:r>
            <a:br>
              <a:rPr lang="en-US" dirty="0">
                <a:effectLst/>
              </a:rPr>
            </a:br>
            <a:r>
              <a:rPr lang="en-US" sz="4800" dirty="0">
                <a:effectLst/>
              </a:rPr>
              <a:t>(Child's Bureau)</a:t>
            </a:r>
            <a:endParaRPr lang="en-US" dirty="0">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6421751" y="2117558"/>
            <a:ext cx="5770249" cy="4724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Daughters with Absent Fathers</a:t>
            </a:r>
          </a:p>
        </p:txBody>
      </p:sp>
      <p:sp>
        <p:nvSpPr>
          <p:cNvPr id="3" name="Content Placeholder 2"/>
          <p:cNvSpPr>
            <a:spLocks noGrp="1"/>
          </p:cNvSpPr>
          <p:nvPr>
            <p:ph idx="1"/>
          </p:nvPr>
        </p:nvSpPr>
        <p:spPr/>
        <p:txBody>
          <a:bodyPr>
            <a:noAutofit/>
          </a:bodyPr>
          <a:lstStyle/>
          <a:p>
            <a:pPr marL="349250" indent="-349250">
              <a:buFont typeface="Arial" panose="020B0604020202020204" pitchFamily="34" charset="0"/>
              <a:buChar char="•"/>
            </a:pPr>
            <a:r>
              <a:rPr lang="en-US" dirty="0">
                <a:effectLst/>
              </a:rPr>
              <a:t>More Likely to Commit Crime  </a:t>
            </a:r>
            <a:br>
              <a:rPr lang="en-US" dirty="0">
                <a:effectLst/>
              </a:rPr>
            </a:br>
            <a:r>
              <a:rPr lang="en-US" sz="4800" dirty="0">
                <a:effectLst/>
              </a:rPr>
              <a:t>(Journal of Youth and Adolescence)</a:t>
            </a:r>
          </a:p>
          <a:p>
            <a:pPr marL="349250" indent="-349250">
              <a:buFont typeface="Arial" panose="020B0604020202020204" pitchFamily="34" charset="0"/>
              <a:buChar char="•"/>
            </a:pPr>
            <a:r>
              <a:rPr lang="en-US" dirty="0">
                <a:effectLst/>
              </a:rPr>
              <a:t>More Likely to Abuse Drugs and Alcohol. </a:t>
            </a:r>
            <a:br>
              <a:rPr lang="en-US" dirty="0">
                <a:effectLst/>
              </a:rPr>
            </a:br>
            <a:r>
              <a:rPr lang="en-US" sz="4800" dirty="0">
                <a:effectLst/>
              </a:rPr>
              <a:t>(Social Science Research)</a:t>
            </a:r>
          </a:p>
          <a:p>
            <a:pPr marL="349250" lvl="0" indent="-349250"/>
            <a:endParaRPr lang="en-US" dirty="0">
              <a:effectLst/>
            </a:endParaRPr>
          </a:p>
        </p:txBody>
      </p:sp>
    </p:spTree>
    <p:extLst>
      <p:ext uri="{BB962C8B-B14F-4D97-AF65-F5344CB8AC3E}">
        <p14:creationId xmlns:p14="http://schemas.microsoft.com/office/powerpoint/2010/main" val="22410057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World is in Trouble</a:t>
            </a: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6977573" y="2178886"/>
            <a:ext cx="4604827" cy="464101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That’s not the way it should be.</a:t>
            </a:r>
          </a:p>
        </p:txBody>
      </p:sp>
      <p:sp>
        <p:nvSpPr>
          <p:cNvPr id="3" name="Content Placeholder 2"/>
          <p:cNvSpPr>
            <a:spLocks noGrp="1"/>
          </p:cNvSpPr>
          <p:nvPr>
            <p:ph idx="1"/>
          </p:nvPr>
        </p:nvSpPr>
        <p:spPr/>
        <p:txBody>
          <a:bodyPr/>
          <a:lstStyle/>
          <a:p>
            <a:pPr algn="ctr"/>
            <a:r>
              <a:rPr lang="en-US" sz="5400" b="1" dirty="0"/>
              <a:t>Your world can be much</a:t>
            </a:r>
          </a:p>
          <a:p>
            <a:pPr algn="ctr">
              <a:lnSpc>
                <a:spcPct val="90000"/>
              </a:lnSpc>
            </a:pPr>
            <a:r>
              <a:rPr lang="en-US" sz="5400" b="1" dirty="0"/>
              <a:t>BETTER.</a:t>
            </a:r>
            <a:endParaRPr lang="en-US" sz="1800" b="1" dirty="0"/>
          </a:p>
          <a:p>
            <a:pPr algn="ctr">
              <a:lnSpc>
                <a:spcPct val="90000"/>
              </a:lnSpc>
            </a:pPr>
            <a:endParaRPr lang="en-US" sz="1800" b="1" dirty="0"/>
          </a:p>
          <a:p>
            <a:pPr>
              <a:lnSpc>
                <a:spcPct val="90000"/>
              </a:lnSpc>
            </a:pPr>
            <a:r>
              <a:rPr lang="en-US" sz="1800" b="1" dirty="0"/>
              <a:t>	</a:t>
            </a:r>
            <a:r>
              <a:rPr lang="en-US" sz="5400" b="1" dirty="0"/>
              <a:t>With Christ You Can</a:t>
            </a:r>
            <a:br>
              <a:rPr lang="en-US" sz="5400" b="1" dirty="0"/>
            </a:br>
            <a:r>
              <a:rPr lang="en-US" sz="5400" b="1" dirty="0"/>
              <a:t> Change the World!</a:t>
            </a:r>
          </a:p>
          <a:p>
            <a:endParaRPr lang="en-US" dirty="0"/>
          </a:p>
          <a:p>
            <a:r>
              <a:rPr lang="en-US" dirty="0"/>
              <a:t> </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srcRect b="10377"/>
          <a:stretch/>
        </p:blipFill>
        <p:spPr bwMode="auto">
          <a:xfrm>
            <a:off x="0" y="-381000"/>
            <a:ext cx="12192000" cy="7239000"/>
          </a:xfrm>
          <a:prstGeom prst="rect">
            <a:avLst/>
          </a:prstGeom>
          <a:noFill/>
          <a:ln w="9525">
            <a:noFill/>
            <a:miter lim="800000"/>
            <a:headEnd/>
            <a:tailEnd/>
          </a:ln>
          <a:effectLst/>
        </p:spPr>
      </p:pic>
      <p:sp>
        <p:nvSpPr>
          <p:cNvPr id="2" name="Title 1"/>
          <p:cNvSpPr>
            <a:spLocks noGrp="1"/>
          </p:cNvSpPr>
          <p:nvPr>
            <p:ph type="title"/>
          </p:nvPr>
        </p:nvSpPr>
        <p:spPr/>
        <p:txBody>
          <a:bodyPr>
            <a:noAutofit/>
          </a:bodyPr>
          <a:lstStyle/>
          <a:p>
            <a:r>
              <a:rPr lang="en-US" sz="7000" dirty="0"/>
              <a:t>By Having a Better </a:t>
            </a:r>
            <a:r>
              <a:rPr lang="en-US" sz="7000" u="sng" dirty="0">
                <a:effectLst>
                  <a:glow rad="127000">
                    <a:srgbClr val="FF0000"/>
                  </a:glow>
                  <a:outerShdw blurRad="38100" dist="38100" dir="2700000" algn="tl">
                    <a:srgbClr val="000000">
                      <a:alpha val="43137"/>
                    </a:srgbClr>
                  </a:outerShdw>
                </a:effectLst>
              </a:rPr>
              <a:t>Marria</a:t>
            </a:r>
            <a:r>
              <a:rPr lang="en-US" sz="7000" dirty="0">
                <a:effectLst>
                  <a:glow rad="127000">
                    <a:srgbClr val="FF0000"/>
                  </a:glow>
                  <a:outerShdw blurRad="38100" dist="38100" dir="2700000" algn="tl">
                    <a:srgbClr val="000000">
                      <a:alpha val="43137"/>
                    </a:srgbClr>
                  </a:outerShdw>
                </a:effectLst>
              </a:rPr>
              <a:t>g</a:t>
            </a:r>
            <a:r>
              <a:rPr lang="en-US" sz="7000" u="sng" dirty="0">
                <a:effectLst>
                  <a:glow rad="127000">
                    <a:srgbClr val="FF0000"/>
                  </a:glow>
                  <a:outerShdw blurRad="38100" dist="38100" dir="2700000" algn="tl">
                    <a:srgbClr val="000000">
                      <a:alpha val="43137"/>
                    </a:srgbClr>
                  </a:outerShdw>
                </a:effectLst>
              </a:rPr>
              <a:t>e</a:t>
            </a:r>
          </a:p>
        </p:txBody>
      </p:sp>
      <p:sp>
        <p:nvSpPr>
          <p:cNvPr id="3" name="Content Placeholder 2"/>
          <p:cNvSpPr>
            <a:spLocks noGrp="1"/>
          </p:cNvSpPr>
          <p:nvPr>
            <p:ph idx="1"/>
          </p:nvPr>
        </p:nvSpPr>
        <p:spPr/>
        <p:txBody>
          <a:bodyPr/>
          <a:lstStyle/>
          <a:p>
            <a:pPr marL="0" indent="0"/>
            <a:r>
              <a:rPr lang="en-US" dirty="0">
                <a:effectLst/>
              </a:rPr>
              <a:t>But those who marry will face many troubles in this life, and I want to spare you this. 1Cor 7:28 </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srcRect b="10377"/>
          <a:stretch/>
        </p:blipFill>
        <p:spPr bwMode="auto">
          <a:xfrm>
            <a:off x="0" y="-381000"/>
            <a:ext cx="12192000" cy="7239000"/>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7000" dirty="0"/>
              <a:t>By Having a Better </a:t>
            </a:r>
            <a:r>
              <a:rPr lang="en-US" sz="7000" u="sng" dirty="0">
                <a:effectLst>
                  <a:glow rad="127000">
                    <a:srgbClr val="FF0000"/>
                  </a:glow>
                  <a:outerShdw blurRad="38100" dist="38100" dir="2700000" algn="tl">
                    <a:srgbClr val="000000">
                      <a:alpha val="43137"/>
                    </a:srgbClr>
                  </a:outerShdw>
                </a:effectLst>
              </a:rPr>
              <a:t>Marria</a:t>
            </a:r>
            <a:r>
              <a:rPr lang="en-US" sz="7000" dirty="0">
                <a:effectLst>
                  <a:glow rad="127000">
                    <a:srgbClr val="FF0000"/>
                  </a:glow>
                  <a:outerShdw blurRad="38100" dist="38100" dir="2700000" algn="tl">
                    <a:srgbClr val="000000">
                      <a:alpha val="43137"/>
                    </a:srgbClr>
                  </a:outerShdw>
                </a:effectLst>
              </a:rPr>
              <a:t>g</a:t>
            </a:r>
            <a:r>
              <a:rPr lang="en-US" sz="7000" u="sng" dirty="0">
                <a:effectLst>
                  <a:glow rad="127000">
                    <a:srgbClr val="FF0000"/>
                  </a:glow>
                  <a:outerShdw blurRad="38100" dist="38100" dir="2700000" algn="tl">
                    <a:srgbClr val="000000">
                      <a:alpha val="43137"/>
                    </a:srgbClr>
                  </a:outerShdw>
                </a:effectLst>
              </a:rPr>
              <a:t>e</a:t>
            </a:r>
            <a:endParaRPr lang="en-US" sz="7000" dirty="0"/>
          </a:p>
        </p:txBody>
      </p:sp>
      <p:sp>
        <p:nvSpPr>
          <p:cNvPr id="3" name="Content Placeholder 2"/>
          <p:cNvSpPr>
            <a:spLocks noGrp="1"/>
          </p:cNvSpPr>
          <p:nvPr>
            <p:ph idx="1"/>
          </p:nvPr>
        </p:nvSpPr>
        <p:spPr/>
        <p:txBody>
          <a:bodyPr/>
          <a:lstStyle/>
          <a:p>
            <a:pPr marL="0" indent="0"/>
            <a:r>
              <a:rPr lang="en-US" baseline="30000" dirty="0">
                <a:effectLst/>
              </a:rPr>
              <a:t>33</a:t>
            </a:r>
            <a:r>
              <a:rPr lang="en-US" dirty="0">
                <a:effectLst/>
              </a:rPr>
              <a:t> However, each one of you also must love his wife as he loves himself, and the wife must respect her husband.</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r="5494"/>
          <a:stretch>
            <a:fillRect/>
          </a:stretch>
        </p:blipFill>
        <p:spPr bwMode="auto">
          <a:xfrm>
            <a:off x="5614737" y="1551477"/>
            <a:ext cx="6553200" cy="531053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By Having Better </a:t>
            </a:r>
            <a:r>
              <a:rPr lang="en-US" u="sng" dirty="0">
                <a:effectLst>
                  <a:glow rad="127000">
                    <a:srgbClr val="FF0000"/>
                  </a:glow>
                  <a:outerShdw blurRad="38100" dist="38100" dir="2700000" algn="tl">
                    <a:srgbClr val="000000">
                      <a:alpha val="43137"/>
                    </a:srgbClr>
                  </a:outerShdw>
                </a:effectLst>
              </a:rPr>
              <a:t>Kids</a:t>
            </a:r>
          </a:p>
        </p:txBody>
      </p:sp>
      <p:sp>
        <p:nvSpPr>
          <p:cNvPr id="3" name="Content Placeholder 2"/>
          <p:cNvSpPr>
            <a:spLocks noGrp="1"/>
          </p:cNvSpPr>
          <p:nvPr>
            <p:ph idx="1"/>
          </p:nvPr>
        </p:nvSpPr>
        <p:spPr/>
        <p:txBody>
          <a:bodyPr/>
          <a:lstStyle/>
          <a:p>
            <a:pPr marL="0" indent="0"/>
            <a:r>
              <a:rPr lang="en-US" dirty="0"/>
              <a:t>6:</a:t>
            </a:r>
            <a:r>
              <a:rPr lang="en-US" baseline="30000" dirty="0"/>
              <a:t>1</a:t>
            </a:r>
            <a:r>
              <a:rPr lang="en-US" dirty="0"/>
              <a:t> </a:t>
            </a:r>
            <a:r>
              <a:rPr lang="en-US" b="1" dirty="0">
                <a:effectLst>
                  <a:glow rad="127000">
                    <a:srgbClr val="FF0000"/>
                  </a:glow>
                  <a:outerShdw blurRad="38100" dist="38100" dir="2700000" algn="tl">
                    <a:srgbClr val="000000">
                      <a:alpha val="43137"/>
                    </a:srgbClr>
                  </a:outerShdw>
                </a:effectLst>
              </a:rPr>
              <a:t>Children, obey your parents </a:t>
            </a:r>
            <a:r>
              <a:rPr lang="en-US" dirty="0"/>
              <a:t>in the Lord, for this is right.</a:t>
            </a:r>
          </a:p>
          <a:p>
            <a:r>
              <a:rPr lang="en-US" dirty="0"/>
              <a:t> </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Having Better </a:t>
            </a:r>
            <a:r>
              <a:rPr lang="en-US" u="sng" dirty="0">
                <a:effectLst>
                  <a:glow rad="127000">
                    <a:srgbClr val="FF0000"/>
                  </a:glow>
                  <a:outerShdw blurRad="38100" dist="38100" dir="2700000" algn="tl">
                    <a:srgbClr val="000000">
                      <a:alpha val="43137"/>
                    </a:srgbClr>
                  </a:outerShdw>
                </a:effectLst>
              </a:rPr>
              <a:t>Kids</a:t>
            </a:r>
            <a:endParaRPr lang="en-US" dirty="0"/>
          </a:p>
        </p:txBody>
      </p:sp>
      <p:sp>
        <p:nvSpPr>
          <p:cNvPr id="3" name="Content Placeholder 2"/>
          <p:cNvSpPr>
            <a:spLocks noGrp="1"/>
          </p:cNvSpPr>
          <p:nvPr>
            <p:ph idx="1"/>
          </p:nvPr>
        </p:nvSpPr>
        <p:spPr/>
        <p:txBody>
          <a:bodyPr/>
          <a:lstStyle/>
          <a:p>
            <a:pPr marL="0" indent="0"/>
            <a:r>
              <a:rPr lang="en-US" dirty="0"/>
              <a:t>6:</a:t>
            </a:r>
            <a:r>
              <a:rPr lang="en-US" baseline="30000" dirty="0"/>
              <a:t>1</a:t>
            </a:r>
            <a:r>
              <a:rPr lang="en-US" dirty="0"/>
              <a:t> </a:t>
            </a:r>
            <a:r>
              <a:rPr lang="en-US" b="1" dirty="0">
                <a:effectLst>
                  <a:glow rad="127000">
                    <a:srgbClr val="FF0000"/>
                  </a:glow>
                  <a:outerShdw blurRad="38100" dist="38100" dir="2700000" algn="tl">
                    <a:srgbClr val="000000">
                      <a:alpha val="43137"/>
                    </a:srgbClr>
                  </a:outerShdw>
                </a:effectLst>
              </a:rPr>
              <a:t>Children, obey your parents </a:t>
            </a:r>
            <a:r>
              <a:rPr lang="en-US" dirty="0"/>
              <a:t>in the Lord, for this is right.</a:t>
            </a:r>
          </a:p>
          <a:p>
            <a:r>
              <a:rPr lang="en-US" dirty="0"/>
              <a:t> </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05200" y="3124200"/>
            <a:ext cx="1524000" cy="76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3" cstate="print"/>
          <a:srcRect r="5494"/>
          <a:stretch>
            <a:fillRect/>
          </a:stretch>
        </p:blipFill>
        <p:spPr bwMode="auto">
          <a:xfrm>
            <a:off x="5614737" y="1551477"/>
            <a:ext cx="6553200" cy="5310534"/>
          </a:xfrm>
          <a:prstGeom prst="rect">
            <a:avLst/>
          </a:prstGeom>
          <a:noFill/>
          <a:ln w="9525">
            <a:noFill/>
            <a:miter lim="800000"/>
            <a:headEnd/>
            <a:tailEnd/>
          </a:ln>
          <a:effectLst/>
        </p:spPr>
      </p:pic>
      <p:sp>
        <p:nvSpPr>
          <p:cNvPr id="6" name="TextBox 5"/>
          <p:cNvSpPr txBox="1"/>
          <p:nvPr/>
        </p:nvSpPr>
        <p:spPr>
          <a:xfrm>
            <a:off x="381000" y="3213080"/>
            <a:ext cx="7696200" cy="3442674"/>
          </a:xfrm>
          <a:prstGeom prst="rect">
            <a:avLst/>
          </a:prstGeom>
          <a:noFill/>
        </p:spPr>
        <p:txBody>
          <a:bodyPr wrap="square" rtlCol="0">
            <a:spAutoFit/>
          </a:bodyPr>
          <a:lstStyle/>
          <a:p>
            <a:pPr algn="ctr">
              <a:lnSpc>
                <a:spcPts val="5200"/>
              </a:lnSpc>
            </a:pPr>
            <a:r>
              <a:rPr lang="en-US" sz="5400" b="1" dirty="0">
                <a:solidFill>
                  <a:schemeClr val="bg1"/>
                </a:solidFill>
                <a:effectLst>
                  <a:outerShdw blurRad="38100" dist="38100" dir="2700000" algn="tl">
                    <a:srgbClr val="000000">
                      <a:alpha val="43137"/>
                    </a:srgbClr>
                  </a:outerShdw>
                </a:effectLst>
              </a:rPr>
              <a:t>NOT</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Parents, obey your children, for this will keep them happy and bring peace in the home.</a:t>
            </a: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r="5494"/>
          <a:stretch>
            <a:fillRect/>
          </a:stretch>
        </p:blipFill>
        <p:spPr bwMode="auto">
          <a:xfrm>
            <a:off x="5614737" y="1551477"/>
            <a:ext cx="6553200" cy="5310534"/>
          </a:xfrm>
          <a:prstGeom prst="rect">
            <a:avLst/>
          </a:prstGeom>
          <a:noFill/>
          <a:ln w="9525">
            <a:noFill/>
            <a:miter lim="800000"/>
            <a:headEnd/>
            <a:tailEnd/>
          </a:ln>
          <a:effectLst/>
        </p:spPr>
      </p:pic>
      <p:sp>
        <p:nvSpPr>
          <p:cNvPr id="9" name="Rectangle 8"/>
          <p:cNvSpPr/>
          <p:nvPr/>
        </p:nvSpPr>
        <p:spPr>
          <a:xfrm>
            <a:off x="1295400" y="3077767"/>
            <a:ext cx="5867400" cy="9608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By Having Better </a:t>
            </a:r>
            <a:r>
              <a:rPr lang="en-US" u="sng" dirty="0">
                <a:effectLst>
                  <a:glow rad="127000">
                    <a:srgbClr val="FF0000"/>
                  </a:glow>
                  <a:outerShdw blurRad="38100" dist="38100" dir="2700000" algn="tl">
                    <a:srgbClr val="000000">
                      <a:alpha val="43137"/>
                    </a:srgbClr>
                  </a:outerShdw>
                </a:effectLst>
              </a:rPr>
              <a:t>Kids</a:t>
            </a:r>
            <a:endParaRPr lang="en-US" dirty="0"/>
          </a:p>
        </p:txBody>
      </p:sp>
      <p:sp>
        <p:nvSpPr>
          <p:cNvPr id="3" name="Content Placeholder 2"/>
          <p:cNvSpPr>
            <a:spLocks noGrp="1"/>
          </p:cNvSpPr>
          <p:nvPr>
            <p:ph idx="1"/>
          </p:nvPr>
        </p:nvSpPr>
        <p:spPr/>
        <p:txBody>
          <a:bodyPr/>
          <a:lstStyle/>
          <a:p>
            <a:pPr marL="0" indent="0"/>
            <a:r>
              <a:rPr lang="en-US" dirty="0"/>
              <a:t>6:</a:t>
            </a:r>
            <a:r>
              <a:rPr lang="en-US" baseline="30000" dirty="0"/>
              <a:t>1</a:t>
            </a:r>
            <a:r>
              <a:rPr lang="en-US" dirty="0"/>
              <a:t> </a:t>
            </a:r>
            <a:r>
              <a:rPr lang="en-US" b="1" dirty="0">
                <a:effectLst>
                  <a:glow rad="127000">
                    <a:srgbClr val="FF0000"/>
                  </a:glow>
                  <a:outerShdw blurRad="38100" dist="38100" dir="2700000" algn="tl">
                    <a:srgbClr val="000000">
                      <a:alpha val="43137"/>
                    </a:srgbClr>
                  </a:outerShdw>
                </a:effectLst>
              </a:rPr>
              <a:t>Children, obey your parents </a:t>
            </a:r>
            <a:r>
              <a:rPr lang="en-US" dirty="0"/>
              <a:t>in the Lord, for this is right.</a:t>
            </a:r>
          </a:p>
          <a:p>
            <a:r>
              <a:rPr lang="en-US" dirty="0"/>
              <a:t> </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3077767"/>
            <a:ext cx="7391400" cy="3416320"/>
          </a:xfrm>
          <a:prstGeom prst="rect">
            <a:avLst/>
          </a:prstGeom>
          <a:noFill/>
          <a:ln>
            <a:noFill/>
          </a:ln>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This is a command!</a:t>
            </a:r>
          </a:p>
          <a:p>
            <a:pPr algn="ctr"/>
            <a:r>
              <a:rPr lang="en-US" sz="5400" b="1" dirty="0">
                <a:solidFill>
                  <a:schemeClr val="bg1"/>
                </a:solidFill>
                <a:effectLst>
                  <a:outerShdw blurRad="38100" dist="38100" dir="2700000" algn="tl">
                    <a:srgbClr val="000000">
                      <a:alpha val="43137"/>
                    </a:srgbClr>
                  </a:outerShdw>
                </a:effectLst>
              </a:rPr>
              <a:t>This means there must be boundaries—and parents must set them!</a:t>
            </a:r>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r="5494"/>
          <a:stretch>
            <a:fillRect/>
          </a:stretch>
        </p:blipFill>
        <p:spPr bwMode="auto">
          <a:xfrm>
            <a:off x="5614737" y="1551477"/>
            <a:ext cx="6553200" cy="531053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By Having Better </a:t>
            </a:r>
            <a:r>
              <a:rPr lang="en-US" u="sng" dirty="0">
                <a:effectLst>
                  <a:glow rad="127000">
                    <a:srgbClr val="FF0000"/>
                  </a:glow>
                  <a:outerShdw blurRad="38100" dist="38100" dir="2700000" algn="tl">
                    <a:srgbClr val="000000">
                      <a:alpha val="43137"/>
                    </a:srgbClr>
                  </a:outerShdw>
                </a:effectLst>
              </a:rPr>
              <a:t>Kids</a:t>
            </a:r>
            <a:endParaRPr lang="en-US" dirty="0"/>
          </a:p>
        </p:txBody>
      </p:sp>
      <p:sp>
        <p:nvSpPr>
          <p:cNvPr id="3" name="Content Placeholder 2"/>
          <p:cNvSpPr>
            <a:spLocks noGrp="1"/>
          </p:cNvSpPr>
          <p:nvPr>
            <p:ph idx="1"/>
          </p:nvPr>
        </p:nvSpPr>
        <p:spPr/>
        <p:txBody>
          <a:bodyPr/>
          <a:lstStyle/>
          <a:p>
            <a:pPr marL="0" indent="0"/>
            <a:r>
              <a:rPr lang="en-US" dirty="0"/>
              <a:t>6:</a:t>
            </a:r>
            <a:r>
              <a:rPr lang="en-US" baseline="30000" dirty="0"/>
              <a:t>1</a:t>
            </a:r>
            <a:r>
              <a:rPr lang="en-US" dirty="0"/>
              <a:t> Children, obey your parents </a:t>
            </a:r>
            <a:r>
              <a:rPr lang="en-US" b="1" dirty="0">
                <a:effectLst>
                  <a:glow rad="127000">
                    <a:srgbClr val="FF0000"/>
                  </a:glow>
                  <a:outerShdw blurRad="38100" dist="38100" dir="2700000" algn="tl">
                    <a:srgbClr val="000000">
                      <a:alpha val="43137"/>
                    </a:srgbClr>
                  </a:outerShdw>
                </a:effectLst>
              </a:rPr>
              <a:t>in the Lord</a:t>
            </a:r>
            <a:r>
              <a:rPr lang="en-US" dirty="0"/>
              <a:t>, for this is right.</a:t>
            </a:r>
          </a:p>
          <a:p>
            <a:pPr marL="0" indent="0"/>
            <a:r>
              <a:rPr lang="en-US" dirty="0"/>
              <a:t> </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3077767"/>
            <a:ext cx="6781800" cy="2585323"/>
          </a:xfrm>
          <a:prstGeom prst="rect">
            <a:avLst/>
          </a:prstGeom>
          <a:solidFill>
            <a:srgbClr val="FF0000"/>
          </a:solidFill>
        </p:spPr>
        <p:txBody>
          <a:bodyPr wrap="square" rtlCol="0">
            <a:spAutoFit/>
          </a:bodyPr>
          <a:lstStyle/>
          <a:p>
            <a:r>
              <a:rPr lang="en-US" sz="5400" b="1" baseline="30000" dirty="0">
                <a:solidFill>
                  <a:schemeClr val="bg1"/>
                </a:solidFill>
                <a:effectLst>
                  <a:outerShdw blurRad="38100" dist="38100" dir="2700000" algn="tl">
                    <a:srgbClr val="000000">
                      <a:alpha val="43137"/>
                    </a:srgbClr>
                  </a:outerShdw>
                </a:effectLst>
              </a:rPr>
              <a:t>20</a:t>
            </a:r>
            <a:r>
              <a:rPr lang="en-US" sz="5400" b="1" dirty="0">
                <a:solidFill>
                  <a:schemeClr val="bg1"/>
                </a:solidFill>
                <a:effectLst>
                  <a:outerShdw blurRad="38100" dist="38100" dir="2700000" algn="tl">
                    <a:srgbClr val="000000">
                      <a:alpha val="43137"/>
                    </a:srgbClr>
                  </a:outerShdw>
                </a:effectLst>
              </a:rPr>
              <a:t> Children, obey your parents </a:t>
            </a:r>
            <a:r>
              <a:rPr lang="en-US" sz="5400" b="1" dirty="0">
                <a:solidFill>
                  <a:schemeClr val="bg1"/>
                </a:solidFill>
                <a:effectLst>
                  <a:glow rad="127000">
                    <a:schemeClr val="tx1"/>
                  </a:glow>
                  <a:outerShdw blurRad="38100" dist="38100" dir="2700000" algn="tl">
                    <a:srgbClr val="000000">
                      <a:alpha val="43137"/>
                    </a:srgbClr>
                  </a:outerShdw>
                </a:effectLst>
              </a:rPr>
              <a:t>in everything</a:t>
            </a:r>
            <a:r>
              <a:rPr lang="en-US" sz="5400" b="1" dirty="0">
                <a:solidFill>
                  <a:schemeClr val="bg1"/>
                </a:solidFill>
                <a:effectLst>
                  <a:outerShdw blurRad="38100" dist="38100" dir="2700000" algn="tl">
                    <a:srgbClr val="000000">
                      <a:alpha val="43137"/>
                    </a:srgbClr>
                  </a:outerShdw>
                </a:effectLst>
              </a:rPr>
              <a:t>, Col 3:20</a:t>
            </a: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r="5494"/>
          <a:stretch>
            <a:fillRect/>
          </a:stretch>
        </p:blipFill>
        <p:spPr bwMode="auto">
          <a:xfrm>
            <a:off x="5614737" y="1551477"/>
            <a:ext cx="6553200" cy="531053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By Having Better </a:t>
            </a:r>
            <a:r>
              <a:rPr lang="en-US" u="sng" dirty="0">
                <a:effectLst>
                  <a:glow rad="127000">
                    <a:srgbClr val="FF0000"/>
                  </a:glow>
                  <a:outerShdw blurRad="38100" dist="38100" dir="2700000" algn="tl">
                    <a:srgbClr val="000000">
                      <a:alpha val="43137"/>
                    </a:srgbClr>
                  </a:outerShdw>
                </a:effectLst>
              </a:rPr>
              <a:t>Kids</a:t>
            </a:r>
            <a:endParaRPr lang="en-US" dirty="0"/>
          </a:p>
        </p:txBody>
      </p:sp>
      <p:sp>
        <p:nvSpPr>
          <p:cNvPr id="3" name="Content Placeholder 2"/>
          <p:cNvSpPr>
            <a:spLocks noGrp="1"/>
          </p:cNvSpPr>
          <p:nvPr>
            <p:ph idx="1"/>
          </p:nvPr>
        </p:nvSpPr>
        <p:spPr/>
        <p:txBody>
          <a:bodyPr/>
          <a:lstStyle/>
          <a:p>
            <a:pPr marL="0" indent="0"/>
            <a:r>
              <a:rPr lang="en-US" dirty="0"/>
              <a:t>6:</a:t>
            </a:r>
            <a:r>
              <a:rPr lang="en-US" baseline="30000" dirty="0"/>
              <a:t>1</a:t>
            </a:r>
            <a:r>
              <a:rPr lang="en-US" dirty="0"/>
              <a:t> Children, obey your parents in the Lord, </a:t>
            </a:r>
            <a:r>
              <a:rPr lang="en-US" b="1" dirty="0">
                <a:effectLst>
                  <a:glow rad="127000">
                    <a:srgbClr val="FF0000"/>
                  </a:glow>
                  <a:outerShdw blurRad="38100" dist="38100" dir="2700000" algn="tl">
                    <a:srgbClr val="000000">
                      <a:alpha val="43137"/>
                    </a:srgbClr>
                  </a:outerShdw>
                </a:effectLst>
              </a:rPr>
              <a:t>for this is right</a:t>
            </a:r>
            <a:r>
              <a:rPr lang="en-US" dirty="0"/>
              <a:t>.</a:t>
            </a:r>
          </a:p>
          <a:p>
            <a:pPr marL="0" indent="0"/>
            <a:r>
              <a:rPr lang="en-US" dirty="0"/>
              <a:t> </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3077767"/>
            <a:ext cx="6781800" cy="3416320"/>
          </a:xfrm>
          <a:prstGeom prst="rect">
            <a:avLst/>
          </a:prstGeom>
          <a:solidFill>
            <a:srgbClr val="FF0000"/>
          </a:solidFill>
        </p:spPr>
        <p:txBody>
          <a:bodyPr wrap="square" rtlCol="0">
            <a:spAutoFit/>
          </a:bodyPr>
          <a:lstStyle/>
          <a:p>
            <a:r>
              <a:rPr lang="en-US" sz="5400" b="1" baseline="30000" dirty="0">
                <a:solidFill>
                  <a:schemeClr val="bg1"/>
                </a:solidFill>
                <a:effectLst>
                  <a:outerShdw blurRad="38100" dist="38100" dir="2700000" algn="tl">
                    <a:srgbClr val="000000">
                      <a:alpha val="43137"/>
                    </a:srgbClr>
                  </a:outerShdw>
                </a:effectLst>
              </a:rPr>
              <a:t>20</a:t>
            </a:r>
            <a:r>
              <a:rPr lang="en-US" sz="5400" b="1" dirty="0">
                <a:solidFill>
                  <a:schemeClr val="bg1"/>
                </a:solidFill>
                <a:effectLst>
                  <a:outerShdw blurRad="38100" dist="38100" dir="2700000" algn="tl">
                    <a:srgbClr val="000000">
                      <a:alpha val="43137"/>
                    </a:srgbClr>
                  </a:outerShdw>
                </a:effectLst>
              </a:rPr>
              <a:t> Children, obey your parents in everything, </a:t>
            </a:r>
            <a:r>
              <a:rPr lang="en-US" sz="5400" b="1" dirty="0">
                <a:solidFill>
                  <a:schemeClr val="bg1"/>
                </a:solidFill>
                <a:effectLst>
                  <a:glow rad="127000">
                    <a:schemeClr val="tx1"/>
                  </a:glow>
                  <a:outerShdw blurRad="38100" dist="38100" dir="2700000" algn="tl">
                    <a:srgbClr val="000000">
                      <a:alpha val="43137"/>
                    </a:srgbClr>
                  </a:outerShdw>
                </a:effectLst>
              </a:rPr>
              <a:t>for this pleases the Lord</a:t>
            </a:r>
            <a:r>
              <a:rPr lang="en-US" sz="5400" b="1" dirty="0">
                <a:solidFill>
                  <a:schemeClr val="bg1"/>
                </a:solidFill>
                <a:effectLst>
                  <a:outerShdw blurRad="38100" dist="38100" dir="2700000" algn="tl">
                    <a:srgbClr val="000000">
                      <a:alpha val="43137"/>
                    </a:srgbClr>
                  </a:outerShdw>
                </a:effectLst>
              </a:rPr>
              <a:t>. Col 3:20</a:t>
            </a:r>
          </a:p>
        </p:txBody>
      </p:sp>
    </p:spTree>
    <p:extLst>
      <p:ext uri="{BB962C8B-B14F-4D97-AF65-F5344CB8AC3E}">
        <p14:creationId xmlns:p14="http://schemas.microsoft.com/office/powerpoint/2010/main" val="1528852497"/>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76400"/>
          </a:xfrm>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Kid</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YOURSELF</a:t>
            </a:r>
          </a:p>
        </p:txBody>
      </p:sp>
      <p:sp>
        <p:nvSpPr>
          <p:cNvPr id="3" name="Content Placeholder 2"/>
          <p:cNvSpPr>
            <a:spLocks noGrp="1"/>
          </p:cNvSpPr>
          <p:nvPr>
            <p:ph idx="1"/>
          </p:nvPr>
        </p:nvSpPr>
        <p:spPr>
          <a:xfrm>
            <a:off x="609600" y="1874837"/>
            <a:ext cx="10972800" cy="4602163"/>
          </a:xfrm>
        </p:spPr>
        <p:txBody>
          <a:bodyPr/>
          <a:lstStyle/>
          <a:p>
            <a:pPr marL="0" indent="0"/>
            <a:r>
              <a:rPr lang="en-US" baseline="30000" dirty="0"/>
              <a:t>2</a:t>
            </a:r>
            <a:r>
              <a:rPr lang="en-US" dirty="0"/>
              <a:t> "</a:t>
            </a:r>
            <a:r>
              <a:rPr lang="en-US" b="1" dirty="0">
                <a:effectLst>
                  <a:glow rad="127000">
                    <a:srgbClr val="FF0000"/>
                  </a:glow>
                  <a:outerShdw blurRad="38100" dist="38100" dir="2700000" algn="tl">
                    <a:srgbClr val="000000">
                      <a:alpha val="43137"/>
                    </a:srgbClr>
                  </a:outerShdw>
                </a:effectLst>
              </a:rPr>
              <a:t>Honor your father and mother</a:t>
            </a:r>
            <a:r>
              <a:rPr lang="en-US" dirty="0"/>
              <a:t>"--which is the first commandment </a:t>
            </a:r>
            <a:br>
              <a:rPr lang="en-US" dirty="0"/>
            </a:br>
            <a:r>
              <a:rPr lang="en-US" dirty="0"/>
              <a:t>with a promise-- </a:t>
            </a:r>
            <a:r>
              <a:rPr lang="en-US" baseline="30000" dirty="0"/>
              <a:t>3</a:t>
            </a:r>
            <a:r>
              <a:rPr lang="en-US" dirty="0"/>
              <a:t> "that it </a:t>
            </a:r>
            <a:br>
              <a:rPr lang="en-US" dirty="0"/>
            </a:br>
            <a:r>
              <a:rPr lang="en-US" dirty="0"/>
              <a:t>may go well with you </a:t>
            </a:r>
            <a:br>
              <a:rPr lang="en-US" dirty="0"/>
            </a:br>
            <a:r>
              <a:rPr lang="en-US" dirty="0"/>
              <a:t>and that you may enjoy </a:t>
            </a:r>
            <a:br>
              <a:rPr lang="en-US" dirty="0"/>
            </a:br>
            <a:r>
              <a:rPr lang="en-US" dirty="0"/>
              <a:t>long life on the earth."</a:t>
            </a:r>
          </a:p>
          <a:p>
            <a:r>
              <a:rPr lang="en-US" dirty="0"/>
              <a:t> </a:t>
            </a:r>
          </a:p>
        </p:txBody>
      </p:sp>
      <p:pic>
        <p:nvPicPr>
          <p:cNvPr id="5" name="Picture 1"/>
          <p:cNvPicPr>
            <a:picLocks noChangeAspect="1" noChangeArrowheads="1"/>
          </p:cNvPicPr>
          <p:nvPr/>
        </p:nvPicPr>
        <p:blipFill>
          <a:blip r:embed="rId3" cstate="print"/>
          <a:srcRect/>
          <a:stretch>
            <a:fillRect/>
          </a:stretch>
        </p:blipFill>
        <p:spPr bwMode="auto">
          <a:xfrm>
            <a:off x="7391400" y="2636837"/>
            <a:ext cx="3886200" cy="3721331"/>
          </a:xfrm>
          <a:prstGeom prst="rect">
            <a:avLst/>
          </a:prstGeom>
          <a:noFill/>
          <a:ln w="9525">
            <a:noFill/>
            <a:miter lim="800000"/>
            <a:headEnd/>
            <a:tailEnd/>
          </a:ln>
          <a:effectLst/>
        </p:spPr>
      </p:pic>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r="15161"/>
          <a:stretch>
            <a:fillRect/>
          </a:stretch>
        </p:blipFill>
        <p:spPr bwMode="auto">
          <a:xfrm>
            <a:off x="6781800" y="1932015"/>
            <a:ext cx="5410200" cy="4925985"/>
          </a:xfrm>
          <a:prstGeom prst="rect">
            <a:avLst/>
          </a:prstGeom>
          <a:noFill/>
          <a:ln w="9525">
            <a:noFill/>
            <a:miter lim="800000"/>
            <a:headEnd/>
            <a:tailEnd/>
          </a:ln>
          <a:effectLst/>
        </p:spPr>
      </p:pic>
      <p:sp>
        <p:nvSpPr>
          <p:cNvPr id="2" name="Title 1"/>
          <p:cNvSpPr>
            <a:spLocks noGrp="1"/>
          </p:cNvSpPr>
          <p:nvPr>
            <p:ph type="title"/>
          </p:nvPr>
        </p:nvSpPr>
        <p:spPr>
          <a:xfrm>
            <a:off x="0" y="0"/>
            <a:ext cx="12192000" cy="1676400"/>
          </a:xfrm>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Kid</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YOURSELF</a:t>
            </a:r>
            <a:endParaRPr lang="en-US" dirty="0"/>
          </a:p>
        </p:txBody>
      </p:sp>
      <p:sp>
        <p:nvSpPr>
          <p:cNvPr id="3" name="Content Placeholder 2"/>
          <p:cNvSpPr>
            <a:spLocks noGrp="1"/>
          </p:cNvSpPr>
          <p:nvPr>
            <p:ph idx="1"/>
          </p:nvPr>
        </p:nvSpPr>
        <p:spPr>
          <a:xfrm>
            <a:off x="609600" y="1874837"/>
            <a:ext cx="10972800" cy="4602163"/>
          </a:xfrm>
        </p:spPr>
        <p:txBody>
          <a:bodyPr/>
          <a:lstStyle/>
          <a:p>
            <a:pPr marL="0" indent="0"/>
            <a:r>
              <a:rPr lang="en-US" baseline="30000" dirty="0"/>
              <a:t>2</a:t>
            </a:r>
            <a:r>
              <a:rPr lang="en-US" dirty="0"/>
              <a:t> "Honor your father and mother"—</a:t>
            </a:r>
            <a:br>
              <a:rPr lang="en-US" dirty="0"/>
            </a:br>
            <a:r>
              <a:rPr lang="en-US" dirty="0"/>
              <a:t>which is </a:t>
            </a:r>
            <a:r>
              <a:rPr lang="en-US" b="1" dirty="0">
                <a:effectLst>
                  <a:glow rad="127000">
                    <a:srgbClr val="FF0000"/>
                  </a:glow>
                  <a:outerShdw blurRad="38100" dist="38100" dir="2700000" algn="tl">
                    <a:srgbClr val="000000">
                      <a:alpha val="43137"/>
                    </a:srgbClr>
                  </a:outerShdw>
                </a:effectLst>
              </a:rPr>
              <a:t>the first commandment </a:t>
            </a:r>
            <a:br>
              <a:rPr lang="en-US" dirty="0"/>
            </a:br>
            <a:r>
              <a:rPr lang="en-US" dirty="0">
                <a:solidFill>
                  <a:srgbClr val="FF0000"/>
                </a:solidFill>
                <a:effectLst>
                  <a:glow rad="127000">
                    <a:schemeClr val="bg1"/>
                  </a:glow>
                  <a:outerShdw blurRad="38100" dist="38100" dir="2700000" algn="tl">
                    <a:srgbClr val="000000">
                      <a:alpha val="43137"/>
                    </a:srgbClr>
                  </a:outerShdw>
                </a:effectLst>
              </a:rPr>
              <a:t>with a promise</a:t>
            </a:r>
            <a:r>
              <a:rPr lang="en-US" dirty="0"/>
              <a:t>-- </a:t>
            </a:r>
            <a:r>
              <a:rPr lang="en-US" baseline="30000" dirty="0"/>
              <a:t>3</a:t>
            </a:r>
            <a:r>
              <a:rPr lang="en-US" dirty="0"/>
              <a:t> "that it </a:t>
            </a:r>
            <a:br>
              <a:rPr lang="en-US" dirty="0"/>
            </a:br>
            <a:r>
              <a:rPr lang="en-US" dirty="0"/>
              <a:t>may go well with you </a:t>
            </a:r>
            <a:br>
              <a:rPr lang="en-US" dirty="0"/>
            </a:br>
            <a:r>
              <a:rPr lang="en-US" dirty="0"/>
              <a:t>and that you may enjoy </a:t>
            </a:r>
            <a:br>
              <a:rPr lang="en-US" dirty="0"/>
            </a:br>
            <a:r>
              <a:rPr lang="en-US" dirty="0"/>
              <a:t>long life on the earth."</a:t>
            </a:r>
          </a:p>
          <a:p>
            <a:r>
              <a:rPr lang="en-US" dirty="0"/>
              <a:t> </a:t>
            </a:r>
          </a:p>
        </p:txBody>
      </p:sp>
    </p:spTree>
    <p:extLst>
      <p:ext uri="{BB962C8B-B14F-4D97-AF65-F5344CB8AC3E}">
        <p14:creationId xmlns:p14="http://schemas.microsoft.com/office/powerpoint/2010/main" val="3120739987"/>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Divorce</a:t>
            </a:r>
          </a:p>
        </p:txBody>
      </p:sp>
      <p:sp>
        <p:nvSpPr>
          <p:cNvPr id="3" name="Content Placeholder 2"/>
          <p:cNvSpPr>
            <a:spLocks noGrp="1"/>
          </p:cNvSpPr>
          <p:nvPr>
            <p:ph idx="1"/>
          </p:nvPr>
        </p:nvSpPr>
        <p:spPr/>
        <p:txBody>
          <a:bodyPr/>
          <a:lstStyle/>
          <a:p>
            <a:r>
              <a:rPr lang="en-US" dirty="0"/>
              <a:t>“...</a:t>
            </a:r>
            <a:r>
              <a:rPr lang="en-US" dirty="0">
                <a:effectLst/>
              </a:rPr>
              <a:t>in the U.S., we have about 2.4 million marriages a year and 1.2 million divorces a year. Hence, 50 percent of married couples divorce.”</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76400"/>
          </a:xfrm>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Kid</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YOURSELF</a:t>
            </a:r>
            <a:endParaRPr lang="en-US" dirty="0"/>
          </a:p>
        </p:txBody>
      </p:sp>
      <p:sp>
        <p:nvSpPr>
          <p:cNvPr id="3" name="Content Placeholder 2"/>
          <p:cNvSpPr>
            <a:spLocks noGrp="1"/>
          </p:cNvSpPr>
          <p:nvPr>
            <p:ph idx="1"/>
          </p:nvPr>
        </p:nvSpPr>
        <p:spPr>
          <a:xfrm>
            <a:off x="609600" y="1874837"/>
            <a:ext cx="10972800" cy="4602163"/>
          </a:xfrm>
        </p:spPr>
        <p:txBody>
          <a:bodyPr/>
          <a:lstStyle/>
          <a:p>
            <a:pPr marL="0" indent="0"/>
            <a:r>
              <a:rPr lang="en-US" baseline="30000" dirty="0"/>
              <a:t>2</a:t>
            </a:r>
            <a:r>
              <a:rPr lang="en-US" dirty="0"/>
              <a:t> "Honor your father and mother"—</a:t>
            </a:r>
            <a:br>
              <a:rPr lang="en-US" dirty="0"/>
            </a:br>
            <a:r>
              <a:rPr lang="en-US" dirty="0"/>
              <a:t>which is the first commandment </a:t>
            </a:r>
            <a:br>
              <a:rPr lang="en-US" dirty="0"/>
            </a:br>
            <a:r>
              <a:rPr lang="en-US" dirty="0"/>
              <a:t>with a promise-- </a:t>
            </a:r>
            <a:r>
              <a:rPr lang="en-US" baseline="30000" dirty="0"/>
              <a:t>3</a:t>
            </a:r>
            <a:r>
              <a:rPr lang="en-US" dirty="0"/>
              <a:t> "</a:t>
            </a:r>
            <a:r>
              <a:rPr lang="en-US" b="1" dirty="0">
                <a:effectLst>
                  <a:glow rad="127000">
                    <a:srgbClr val="FF0000"/>
                  </a:glow>
                  <a:outerShdw blurRad="38100" dist="38100" dir="2700000" algn="tl">
                    <a:srgbClr val="000000">
                      <a:alpha val="43137"/>
                    </a:srgbClr>
                  </a:outerShdw>
                </a:effectLst>
              </a:rPr>
              <a:t>that it </a:t>
            </a:r>
            <a:br>
              <a:rPr lang="en-US" b="1" dirty="0">
                <a:effectLst>
                  <a:glow rad="127000">
                    <a:srgbClr val="FF0000"/>
                  </a:glow>
                  <a:outerShdw blurRad="38100" dist="38100" dir="2700000" algn="tl">
                    <a:srgbClr val="000000">
                      <a:alpha val="43137"/>
                    </a:srgbClr>
                  </a:outerShdw>
                </a:effectLst>
              </a:rPr>
            </a:br>
            <a:r>
              <a:rPr lang="en-US" b="1" dirty="0">
                <a:effectLst>
                  <a:glow rad="127000">
                    <a:srgbClr val="FF0000"/>
                  </a:glow>
                  <a:outerShdw blurRad="38100" dist="38100" dir="2700000" algn="tl">
                    <a:srgbClr val="000000">
                      <a:alpha val="43137"/>
                    </a:srgbClr>
                  </a:outerShdw>
                </a:effectLst>
              </a:rPr>
              <a:t>may go well with you </a:t>
            </a:r>
            <a:br>
              <a:rPr lang="en-US" b="1" dirty="0">
                <a:effectLst>
                  <a:glow rad="127000">
                    <a:srgbClr val="FF0000"/>
                  </a:glow>
                  <a:outerShdw blurRad="38100" dist="38100" dir="2700000" algn="tl">
                    <a:srgbClr val="000000">
                      <a:alpha val="43137"/>
                    </a:srgbClr>
                  </a:outerShdw>
                </a:effectLst>
              </a:rPr>
            </a:br>
            <a:r>
              <a:rPr lang="en-US" b="1" dirty="0">
                <a:effectLst>
                  <a:glow rad="127000">
                    <a:srgbClr val="FF0000"/>
                  </a:glow>
                  <a:outerShdw blurRad="38100" dist="38100" dir="2700000" algn="tl">
                    <a:srgbClr val="000000">
                      <a:alpha val="43137"/>
                    </a:srgbClr>
                  </a:outerShdw>
                </a:effectLst>
              </a:rPr>
              <a:t>and that you may enjoy </a:t>
            </a:r>
            <a:br>
              <a:rPr lang="en-US" b="1" dirty="0">
                <a:effectLst>
                  <a:glow rad="127000">
                    <a:srgbClr val="FF0000"/>
                  </a:glow>
                  <a:outerShdw blurRad="38100" dist="38100" dir="2700000" algn="tl">
                    <a:srgbClr val="000000">
                      <a:alpha val="43137"/>
                    </a:srgbClr>
                  </a:outerShdw>
                </a:effectLst>
              </a:rPr>
            </a:br>
            <a:r>
              <a:rPr lang="en-US" b="1" dirty="0">
                <a:effectLst>
                  <a:glow rad="127000">
                    <a:srgbClr val="FF0000"/>
                  </a:glow>
                  <a:outerShdw blurRad="38100" dist="38100" dir="2700000" algn="tl">
                    <a:srgbClr val="000000">
                      <a:alpha val="43137"/>
                    </a:srgbClr>
                  </a:outerShdw>
                </a:effectLst>
              </a:rPr>
              <a:t>long life on the earth</a:t>
            </a:r>
            <a:r>
              <a:rPr lang="en-US" dirty="0"/>
              <a:t>."</a:t>
            </a:r>
          </a:p>
          <a:p>
            <a:r>
              <a:rPr lang="en-US" dirty="0"/>
              <a:t> </a:t>
            </a:r>
          </a:p>
        </p:txBody>
      </p:sp>
      <p:pic>
        <p:nvPicPr>
          <p:cNvPr id="6" name="Picture 3"/>
          <p:cNvPicPr>
            <a:picLocks noChangeAspect="1" noChangeArrowheads="1"/>
          </p:cNvPicPr>
          <p:nvPr/>
        </p:nvPicPr>
        <p:blipFill>
          <a:blip r:embed="rId3" cstate="print"/>
          <a:srcRect r="15161"/>
          <a:stretch>
            <a:fillRect/>
          </a:stretch>
        </p:blipFill>
        <p:spPr bwMode="auto">
          <a:xfrm>
            <a:off x="6781800" y="1932015"/>
            <a:ext cx="5410200" cy="4925985"/>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7696200" y="2736619"/>
            <a:ext cx="3886200" cy="3721331"/>
          </a:xfrm>
          <a:prstGeom prst="rect">
            <a:avLst/>
          </a:prstGeom>
          <a:noFill/>
          <a:ln w="9525">
            <a:noFill/>
            <a:miter lim="800000"/>
            <a:headEnd/>
            <a:tailEnd/>
          </a:ln>
          <a:effectLst/>
        </p:spPr>
      </p:pic>
    </p:spTree>
    <p:extLst>
      <p:ext uri="{BB962C8B-B14F-4D97-AF65-F5344CB8AC3E}">
        <p14:creationId xmlns:p14="http://schemas.microsoft.com/office/powerpoint/2010/main" val="711465820"/>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 You Honor …</a:t>
            </a:r>
          </a:p>
        </p:txBody>
      </p:sp>
      <p:sp>
        <p:nvSpPr>
          <p:cNvPr id="3" name="Content Placeholder 2"/>
          <p:cNvSpPr>
            <a:spLocks noGrp="1"/>
          </p:cNvSpPr>
          <p:nvPr>
            <p:ph idx="1"/>
          </p:nvPr>
        </p:nvSpPr>
        <p:spPr/>
        <p:txBody>
          <a:bodyPr/>
          <a:lstStyle/>
          <a:p>
            <a:pPr algn="ctr">
              <a:lnSpc>
                <a:spcPts val="5000"/>
              </a:lnSpc>
            </a:pPr>
            <a:r>
              <a:rPr lang="en-US" b="1" dirty="0">
                <a:effectLst/>
              </a:rPr>
              <a:t>a parent that abused you</a:t>
            </a:r>
            <a:r>
              <a:rPr lang="en-US" dirty="0">
                <a:effectLst/>
              </a:rPr>
              <a:t>?</a:t>
            </a:r>
          </a:p>
          <a:p>
            <a:pPr>
              <a:lnSpc>
                <a:spcPts val="5000"/>
              </a:lnSpc>
            </a:pPr>
            <a:r>
              <a:rPr lang="en-US" dirty="0">
                <a:effectLst/>
              </a:rPr>
              <a:t>Very carefully:</a:t>
            </a:r>
          </a:p>
          <a:p>
            <a:pPr>
              <a:lnSpc>
                <a:spcPts val="5000"/>
              </a:lnSpc>
            </a:pPr>
            <a:r>
              <a:rPr lang="en-US" dirty="0">
                <a:effectLst/>
              </a:rPr>
              <a:t>	You confront them on their behavior</a:t>
            </a:r>
          </a:p>
          <a:p>
            <a:pPr>
              <a:lnSpc>
                <a:spcPts val="5000"/>
              </a:lnSpc>
            </a:pPr>
            <a:r>
              <a:rPr lang="en-US" dirty="0">
                <a:effectLst/>
              </a:rPr>
              <a:t>	So they can admit the wrong and 			ask for forgiveness. </a:t>
            </a:r>
          </a:p>
          <a:p>
            <a:pPr>
              <a:lnSpc>
                <a:spcPts val="5000"/>
              </a:lnSpc>
            </a:pPr>
            <a:r>
              <a:rPr lang="en-US" dirty="0">
                <a:effectLst/>
              </a:rPr>
              <a:t>	Then you must forgive them and 			honor them for repentance.			</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Parent</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577723"/>
            <a:ext cx="5384800" cy="3548441"/>
          </a:xfrm>
        </p:spPr>
        <p:txBody>
          <a:bodyPr>
            <a:normAutofit/>
          </a:bodyPr>
          <a:lstStyle/>
          <a:p>
            <a:pPr marL="0" indent="0">
              <a:lnSpc>
                <a:spcPct val="100000"/>
              </a:lnSpc>
            </a:pPr>
            <a:r>
              <a:rPr lang="en-US" sz="4800" b="1" baseline="30000" dirty="0"/>
              <a:t>4</a:t>
            </a:r>
            <a:r>
              <a:rPr lang="en-US" sz="4800" b="1" dirty="0"/>
              <a:t> Fathers, do not exasperate your children; </a:t>
            </a:r>
          </a:p>
          <a:p>
            <a:pPr marL="0" indent="0">
              <a:lnSpc>
                <a:spcPct val="100000"/>
              </a:lnSpc>
            </a:pPr>
            <a:endParaRPr lang="en-US" sz="4800" b="1" dirty="0"/>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Parent</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2698A6A-6AA3-4E21-96CD-6EB8B6694BEF}"/>
              </a:ext>
            </a:extLst>
          </p:cNvPr>
          <p:cNvPicPr>
            <a:picLocks noChangeAspect="1"/>
          </p:cNvPicPr>
          <p:nvPr/>
        </p:nvPicPr>
        <p:blipFill>
          <a:blip r:embed="rId2">
            <a:alphaModFix amt="85000"/>
          </a:blip>
          <a:stretch>
            <a:fillRect/>
          </a:stretch>
        </p:blipFill>
        <p:spPr>
          <a:xfrm>
            <a:off x="1905000" y="1447800"/>
            <a:ext cx="3099216" cy="1110808"/>
          </a:xfrm>
          <a:prstGeom prst="rect">
            <a:avLst/>
          </a:prstGeom>
        </p:spPr>
      </p:pic>
      <p:sp>
        <p:nvSpPr>
          <p:cNvPr id="6" name="Content Placeholder 5">
            <a:extLst>
              <a:ext uri="{FF2B5EF4-FFF2-40B4-BE49-F238E27FC236}">
                <a16:creationId xmlns:a16="http://schemas.microsoft.com/office/drawing/2014/main" id="{AC7EE18F-F4C4-4F61-AB27-327DE338FCD7}"/>
              </a:ext>
            </a:extLst>
          </p:cNvPr>
          <p:cNvSpPr>
            <a:spLocks noGrp="1"/>
          </p:cNvSpPr>
          <p:nvPr>
            <p:ph sz="half" idx="2"/>
          </p:nvPr>
        </p:nvSpPr>
        <p:spPr/>
        <p:txBody>
          <a:bodyPr/>
          <a:lstStyle/>
          <a:p>
            <a:endParaRPr lang="en-US"/>
          </a:p>
        </p:txBody>
      </p:sp>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577723"/>
            <a:ext cx="5384800" cy="3548441"/>
          </a:xfrm>
        </p:spPr>
        <p:txBody>
          <a:bodyPr>
            <a:normAutofit/>
          </a:bodyPr>
          <a:lstStyle/>
          <a:p>
            <a:pPr marL="0" indent="0">
              <a:lnSpc>
                <a:spcPct val="100000"/>
              </a:lnSpc>
            </a:pPr>
            <a:r>
              <a:rPr lang="en-US" sz="4800" b="1" dirty="0"/>
              <a:t>4 Fathers, do not </a:t>
            </a:r>
            <a:r>
              <a:rPr lang="en-US" sz="4800" b="1" dirty="0">
                <a:effectLst>
                  <a:glow rad="127000">
                    <a:srgbClr val="FF0000"/>
                  </a:glow>
                  <a:outerShdw blurRad="38100" dist="38100" dir="2700000" algn="tl">
                    <a:srgbClr val="000000">
                      <a:alpha val="43137"/>
                    </a:srgbClr>
                  </a:outerShdw>
                </a:effectLst>
              </a:rPr>
              <a:t>provoke your children to anger </a:t>
            </a:r>
            <a:r>
              <a:rPr lang="en-US" sz="4800" b="1" dirty="0"/>
              <a:t>by the way you treat them. (Eph 6:4 NLT)</a:t>
            </a:r>
            <a:endParaRPr lang="en-US" sz="4800" dirty="0"/>
          </a:p>
          <a:p>
            <a:pPr marL="0" indent="0">
              <a:lnSpc>
                <a:spcPct val="100000"/>
              </a:lnSpc>
            </a:pPr>
            <a:endParaRPr lang="en-US" sz="4800" b="1" dirty="0"/>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Parent</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2698A6A-6AA3-4E21-96CD-6EB8B6694BEF}"/>
              </a:ext>
            </a:extLst>
          </p:cNvPr>
          <p:cNvPicPr>
            <a:picLocks noChangeAspect="1"/>
          </p:cNvPicPr>
          <p:nvPr/>
        </p:nvPicPr>
        <p:blipFill>
          <a:blip r:embed="rId2">
            <a:alphaModFix amt="85000"/>
          </a:blip>
          <a:stretch>
            <a:fillRect/>
          </a:stretch>
        </p:blipFill>
        <p:spPr>
          <a:xfrm>
            <a:off x="1905000" y="1447800"/>
            <a:ext cx="3099216" cy="1110808"/>
          </a:xfrm>
          <a:prstGeom prst="rect">
            <a:avLst/>
          </a:prstGeom>
        </p:spPr>
      </p:pic>
      <p:sp>
        <p:nvSpPr>
          <p:cNvPr id="6" name="Content Placeholder 5">
            <a:extLst>
              <a:ext uri="{FF2B5EF4-FFF2-40B4-BE49-F238E27FC236}">
                <a16:creationId xmlns:a16="http://schemas.microsoft.com/office/drawing/2014/main" id="{AC7EE18F-F4C4-4F61-AB27-327DE338FCD7}"/>
              </a:ext>
            </a:extLst>
          </p:cNvPr>
          <p:cNvSpPr>
            <a:spLocks noGrp="1"/>
          </p:cNvSpPr>
          <p:nvPr>
            <p:ph sz="half" idx="2"/>
          </p:nvPr>
        </p:nvSpPr>
        <p:spPr/>
        <p:txBody>
          <a:bodyPr/>
          <a:lstStyle/>
          <a:p>
            <a:endParaRPr lang="en-US"/>
          </a:p>
        </p:txBody>
      </p:sp>
      <p:pic>
        <p:nvPicPr>
          <p:cNvPr id="11" name="Picture 2">
            <a:extLst>
              <a:ext uri="{FF2B5EF4-FFF2-40B4-BE49-F238E27FC236}">
                <a16:creationId xmlns:a16="http://schemas.microsoft.com/office/drawing/2014/main" id="{EE41978A-2C45-4CFA-9047-03DF69145515}"/>
              </a:ext>
            </a:extLst>
          </p:cNvPr>
          <p:cNvPicPr>
            <a:picLocks noChangeAspect="1" noChangeArrowheads="1"/>
          </p:cNvPicPr>
          <p:nvPr/>
        </p:nvPicPr>
        <p:blipFill>
          <a:blip r:embed="rId3" cstate="print"/>
          <a:srcRect/>
          <a:stretch>
            <a:fillRect/>
          </a:stretch>
        </p:blipFill>
        <p:spPr bwMode="auto">
          <a:xfrm>
            <a:off x="6781800" y="1449952"/>
            <a:ext cx="5410200" cy="5430649"/>
          </a:xfrm>
          <a:prstGeom prst="rect">
            <a:avLst/>
          </a:prstGeom>
          <a:noFill/>
          <a:ln w="9525">
            <a:noFill/>
            <a:miter lim="800000"/>
            <a:headEnd/>
            <a:tailEnd/>
          </a:ln>
          <a:effectLst/>
        </p:spPr>
      </p:pic>
    </p:spTree>
    <p:extLst>
      <p:ext uri="{BB962C8B-B14F-4D97-AF65-F5344CB8AC3E}">
        <p14:creationId xmlns:p14="http://schemas.microsoft.com/office/powerpoint/2010/main" val="4180640287"/>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577723"/>
            <a:ext cx="5384800" cy="3548441"/>
          </a:xfrm>
        </p:spPr>
        <p:txBody>
          <a:bodyPr>
            <a:normAutofit/>
          </a:bodyPr>
          <a:lstStyle/>
          <a:p>
            <a:pPr marL="0" indent="0">
              <a:lnSpc>
                <a:spcPct val="100000"/>
              </a:lnSpc>
            </a:pPr>
            <a:r>
              <a:rPr lang="en-US" sz="4800" b="1" dirty="0"/>
              <a:t>4 Fathers, do not provoke your children to anger by the way you treat them. (Eph 6:4 NLT)</a:t>
            </a:r>
            <a:endParaRPr lang="en-US" sz="4800" dirty="0"/>
          </a:p>
          <a:p>
            <a:pPr marL="0" indent="0">
              <a:lnSpc>
                <a:spcPct val="100000"/>
              </a:lnSpc>
            </a:pPr>
            <a:endParaRPr lang="en-US" sz="4800" b="1" dirty="0"/>
          </a:p>
        </p:txBody>
      </p:sp>
      <p:sp>
        <p:nvSpPr>
          <p:cNvPr id="9" name="Content Placeholder 8"/>
          <p:cNvSpPr>
            <a:spLocks noGrp="1"/>
          </p:cNvSpPr>
          <p:nvPr>
            <p:ph sz="half" idx="2"/>
          </p:nvPr>
        </p:nvSpPr>
        <p:spPr>
          <a:xfrm>
            <a:off x="6248400" y="2745964"/>
            <a:ext cx="5384800" cy="4525963"/>
          </a:xfrm>
        </p:spPr>
        <p:txBody>
          <a:bodyPr>
            <a:normAutofit/>
          </a:bodyPr>
          <a:lstStyle/>
          <a:p>
            <a:pPr marL="0" indent="0">
              <a:lnSpc>
                <a:spcPct val="100000"/>
              </a:lnSpc>
            </a:pPr>
            <a:r>
              <a:rPr lang="en-US" sz="4800" b="1" dirty="0"/>
              <a:t>Rather, </a:t>
            </a:r>
            <a:r>
              <a:rPr lang="en-US" sz="4800" b="1" dirty="0">
                <a:effectLst>
                  <a:glow rad="127000">
                    <a:srgbClr val="92D050"/>
                  </a:glow>
                  <a:outerShdw blurRad="38100" dist="38100" dir="2700000" algn="tl">
                    <a:srgbClr val="000000">
                      <a:alpha val="43137"/>
                    </a:srgbClr>
                  </a:outerShdw>
                </a:effectLst>
              </a:rPr>
              <a:t>bring them up </a:t>
            </a:r>
            <a:r>
              <a:rPr lang="en-US" sz="4800" b="1" dirty="0"/>
              <a:t>with the discipline and instruction that comes from the Lord. (Eph 6:4 NLT)</a:t>
            </a:r>
            <a:endParaRPr lang="en-US" sz="4800" dirty="0"/>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Parent</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2698A6A-6AA3-4E21-96CD-6EB8B6694BEF}"/>
              </a:ext>
            </a:extLst>
          </p:cNvPr>
          <p:cNvPicPr>
            <a:picLocks noChangeAspect="1"/>
          </p:cNvPicPr>
          <p:nvPr/>
        </p:nvPicPr>
        <p:blipFill>
          <a:blip r:embed="rId2">
            <a:alphaModFix amt="85000"/>
          </a:blip>
          <a:stretch>
            <a:fillRect/>
          </a:stretch>
        </p:blipFill>
        <p:spPr>
          <a:xfrm>
            <a:off x="1905000" y="1447800"/>
            <a:ext cx="3099216" cy="1110808"/>
          </a:xfrm>
          <a:prstGeom prst="rect">
            <a:avLst/>
          </a:prstGeom>
        </p:spPr>
      </p:pic>
      <p:pic>
        <p:nvPicPr>
          <p:cNvPr id="10" name="Picture 9">
            <a:extLst>
              <a:ext uri="{FF2B5EF4-FFF2-40B4-BE49-F238E27FC236}">
                <a16:creationId xmlns:a16="http://schemas.microsoft.com/office/drawing/2014/main" id="{DC490787-6064-42B5-8202-32AEDCC637B0}"/>
              </a:ext>
            </a:extLst>
          </p:cNvPr>
          <p:cNvPicPr>
            <a:picLocks noChangeAspect="1"/>
          </p:cNvPicPr>
          <p:nvPr/>
        </p:nvPicPr>
        <p:blipFill>
          <a:blip r:embed="rId3"/>
          <a:stretch>
            <a:fillRect/>
          </a:stretch>
        </p:blipFill>
        <p:spPr>
          <a:xfrm>
            <a:off x="6805447" y="1479337"/>
            <a:ext cx="3547221" cy="1098534"/>
          </a:xfrm>
          <a:prstGeom prst="rect">
            <a:avLst/>
          </a:prstGeom>
        </p:spPr>
      </p:pic>
    </p:spTree>
    <p:extLst>
      <p:ext uri="{BB962C8B-B14F-4D97-AF65-F5344CB8AC3E}">
        <p14:creationId xmlns:p14="http://schemas.microsoft.com/office/powerpoint/2010/main" val="349187147"/>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577723"/>
            <a:ext cx="5384800" cy="3548441"/>
          </a:xfrm>
        </p:spPr>
        <p:txBody>
          <a:bodyPr>
            <a:normAutofit/>
          </a:bodyPr>
          <a:lstStyle/>
          <a:p>
            <a:pPr marL="0" indent="0">
              <a:lnSpc>
                <a:spcPct val="100000"/>
              </a:lnSpc>
            </a:pPr>
            <a:r>
              <a:rPr lang="en-US" sz="4800" b="1" dirty="0"/>
              <a:t>4 Fathers, do not provoke your children to anger by the way you treat them. (Eph 6:4 NLT)</a:t>
            </a:r>
            <a:endParaRPr lang="en-US" sz="4800" dirty="0"/>
          </a:p>
          <a:p>
            <a:pPr marL="0" indent="0">
              <a:lnSpc>
                <a:spcPct val="100000"/>
              </a:lnSpc>
            </a:pPr>
            <a:endParaRPr lang="en-US" sz="4800" b="1" dirty="0"/>
          </a:p>
        </p:txBody>
      </p:sp>
      <p:sp>
        <p:nvSpPr>
          <p:cNvPr id="9" name="Content Placeholder 8"/>
          <p:cNvSpPr>
            <a:spLocks noGrp="1"/>
          </p:cNvSpPr>
          <p:nvPr>
            <p:ph sz="half" idx="2"/>
          </p:nvPr>
        </p:nvSpPr>
        <p:spPr>
          <a:xfrm>
            <a:off x="6248400" y="2745964"/>
            <a:ext cx="5384800" cy="4525963"/>
          </a:xfrm>
        </p:spPr>
        <p:txBody>
          <a:bodyPr>
            <a:normAutofit/>
          </a:bodyPr>
          <a:lstStyle/>
          <a:p>
            <a:pPr marL="0" indent="0">
              <a:lnSpc>
                <a:spcPct val="100000"/>
              </a:lnSpc>
            </a:pPr>
            <a:r>
              <a:rPr lang="en-US" sz="4800" b="1" dirty="0"/>
              <a:t>Rather, bring them up with the </a:t>
            </a:r>
            <a:r>
              <a:rPr lang="en-US" sz="4800" b="1" dirty="0">
                <a:effectLst>
                  <a:glow rad="127000">
                    <a:srgbClr val="92D050"/>
                  </a:glow>
                  <a:outerShdw blurRad="38100" dist="38100" dir="2700000" algn="tl">
                    <a:srgbClr val="000000">
                      <a:alpha val="43137"/>
                    </a:srgbClr>
                  </a:outerShdw>
                </a:effectLst>
              </a:rPr>
              <a:t>discipline</a:t>
            </a:r>
            <a:r>
              <a:rPr lang="en-US" sz="4800" b="1" dirty="0"/>
              <a:t> and instruction that comes from the Lord. (Eph 6:4 NLT)</a:t>
            </a:r>
            <a:endParaRPr lang="en-US" sz="4800" dirty="0"/>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Parent</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FB7874-156A-4322-AFBB-4AC0FBDE8D71}"/>
              </a:ext>
            </a:extLst>
          </p:cNvPr>
          <p:cNvPicPr>
            <a:picLocks noChangeAspect="1"/>
          </p:cNvPicPr>
          <p:nvPr/>
        </p:nvPicPr>
        <p:blipFill>
          <a:blip r:embed="rId2">
            <a:alphaModFix amt="85000"/>
          </a:blip>
          <a:stretch>
            <a:fillRect/>
          </a:stretch>
        </p:blipFill>
        <p:spPr>
          <a:xfrm>
            <a:off x="1905000" y="1447800"/>
            <a:ext cx="3099216" cy="1110808"/>
          </a:xfrm>
          <a:prstGeom prst="rect">
            <a:avLst/>
          </a:prstGeom>
        </p:spPr>
      </p:pic>
      <p:pic>
        <p:nvPicPr>
          <p:cNvPr id="10" name="Picture 9">
            <a:extLst>
              <a:ext uri="{FF2B5EF4-FFF2-40B4-BE49-F238E27FC236}">
                <a16:creationId xmlns:a16="http://schemas.microsoft.com/office/drawing/2014/main" id="{62D25CA5-42FF-4894-A35F-DB2D30E93313}"/>
              </a:ext>
            </a:extLst>
          </p:cNvPr>
          <p:cNvPicPr>
            <a:picLocks noChangeAspect="1"/>
          </p:cNvPicPr>
          <p:nvPr/>
        </p:nvPicPr>
        <p:blipFill>
          <a:blip r:embed="rId3"/>
          <a:stretch>
            <a:fillRect/>
          </a:stretch>
        </p:blipFill>
        <p:spPr>
          <a:xfrm>
            <a:off x="6805447" y="1479337"/>
            <a:ext cx="3547221" cy="1098534"/>
          </a:xfrm>
          <a:prstGeom prst="rect">
            <a:avLst/>
          </a:prstGeom>
        </p:spPr>
      </p:pic>
    </p:spTree>
    <p:extLst>
      <p:ext uri="{BB962C8B-B14F-4D97-AF65-F5344CB8AC3E}">
        <p14:creationId xmlns:p14="http://schemas.microsoft.com/office/powerpoint/2010/main" val="4125675200"/>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577723"/>
            <a:ext cx="5384800" cy="3548441"/>
          </a:xfrm>
        </p:spPr>
        <p:txBody>
          <a:bodyPr>
            <a:normAutofit/>
          </a:bodyPr>
          <a:lstStyle/>
          <a:p>
            <a:pPr marL="0" indent="0">
              <a:lnSpc>
                <a:spcPct val="100000"/>
              </a:lnSpc>
            </a:pPr>
            <a:r>
              <a:rPr lang="en-US" sz="4800" b="1" dirty="0"/>
              <a:t>4 Fathers, do not provoke your children to anger by the way you treat them. (Eph 6:4 NLT)</a:t>
            </a:r>
            <a:endParaRPr lang="en-US" sz="4800" dirty="0"/>
          </a:p>
          <a:p>
            <a:pPr marL="0" indent="0">
              <a:lnSpc>
                <a:spcPct val="100000"/>
              </a:lnSpc>
            </a:pPr>
            <a:endParaRPr lang="en-US" sz="4800" b="1" dirty="0"/>
          </a:p>
        </p:txBody>
      </p:sp>
      <p:sp>
        <p:nvSpPr>
          <p:cNvPr id="9" name="Content Placeholder 8"/>
          <p:cNvSpPr>
            <a:spLocks noGrp="1"/>
          </p:cNvSpPr>
          <p:nvPr>
            <p:ph sz="half" idx="2"/>
          </p:nvPr>
        </p:nvSpPr>
        <p:spPr>
          <a:xfrm>
            <a:off x="6248400" y="2745964"/>
            <a:ext cx="5384800" cy="4525963"/>
          </a:xfrm>
        </p:spPr>
        <p:txBody>
          <a:bodyPr>
            <a:normAutofit/>
          </a:bodyPr>
          <a:lstStyle/>
          <a:p>
            <a:pPr marL="0" indent="0">
              <a:lnSpc>
                <a:spcPct val="100000"/>
              </a:lnSpc>
            </a:pPr>
            <a:r>
              <a:rPr lang="en-US" sz="4800" b="1" dirty="0"/>
              <a:t>Rather, bring them up with the discipline and </a:t>
            </a:r>
            <a:r>
              <a:rPr lang="en-US" sz="4800" b="1" dirty="0">
                <a:effectLst>
                  <a:glow rad="127000">
                    <a:srgbClr val="92D050"/>
                  </a:glow>
                  <a:outerShdw blurRad="38100" dist="38100" dir="2700000" algn="tl">
                    <a:srgbClr val="000000">
                      <a:alpha val="43137"/>
                    </a:srgbClr>
                  </a:outerShdw>
                </a:effectLst>
              </a:rPr>
              <a:t>instruction</a:t>
            </a:r>
            <a:r>
              <a:rPr lang="en-US" sz="4800" b="1" dirty="0"/>
              <a:t> that comes from the Lord. (Eph 6:4 NLT)</a:t>
            </a:r>
            <a:endParaRPr lang="en-US" sz="4800" dirty="0"/>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Parent</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1CEB03-8372-411C-8F8A-2327A3728AB2}"/>
              </a:ext>
            </a:extLst>
          </p:cNvPr>
          <p:cNvPicPr>
            <a:picLocks noChangeAspect="1"/>
          </p:cNvPicPr>
          <p:nvPr/>
        </p:nvPicPr>
        <p:blipFill>
          <a:blip r:embed="rId2">
            <a:alphaModFix amt="85000"/>
          </a:blip>
          <a:stretch>
            <a:fillRect/>
          </a:stretch>
        </p:blipFill>
        <p:spPr>
          <a:xfrm>
            <a:off x="1905000" y="1447800"/>
            <a:ext cx="3099216" cy="1110808"/>
          </a:xfrm>
          <a:prstGeom prst="rect">
            <a:avLst/>
          </a:prstGeom>
        </p:spPr>
      </p:pic>
      <p:pic>
        <p:nvPicPr>
          <p:cNvPr id="10" name="Picture 9">
            <a:extLst>
              <a:ext uri="{FF2B5EF4-FFF2-40B4-BE49-F238E27FC236}">
                <a16:creationId xmlns:a16="http://schemas.microsoft.com/office/drawing/2014/main" id="{417D8971-7EE9-4C7B-BBE6-162BFBC3CC00}"/>
              </a:ext>
            </a:extLst>
          </p:cNvPr>
          <p:cNvPicPr>
            <a:picLocks noChangeAspect="1"/>
          </p:cNvPicPr>
          <p:nvPr/>
        </p:nvPicPr>
        <p:blipFill>
          <a:blip r:embed="rId3"/>
          <a:stretch>
            <a:fillRect/>
          </a:stretch>
        </p:blipFill>
        <p:spPr>
          <a:xfrm>
            <a:off x="6805447" y="1479337"/>
            <a:ext cx="3547221" cy="1098534"/>
          </a:xfrm>
          <a:prstGeom prst="rect">
            <a:avLst/>
          </a:prstGeom>
        </p:spPr>
      </p:pic>
    </p:spTree>
    <p:extLst>
      <p:ext uri="{BB962C8B-B14F-4D97-AF65-F5344CB8AC3E}">
        <p14:creationId xmlns:p14="http://schemas.microsoft.com/office/powerpoint/2010/main" val="2327593946"/>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609600" y="2603938"/>
            <a:ext cx="5384800" cy="3522226"/>
          </a:xfrm>
        </p:spPr>
        <p:txBody>
          <a:bodyPr>
            <a:normAutofit/>
          </a:bodyPr>
          <a:lstStyle/>
          <a:p>
            <a:pPr marL="0" indent="0"/>
            <a:r>
              <a:rPr lang="en-US" sz="4800" b="1" dirty="0">
                <a:solidFill>
                  <a:srgbClr val="FF0000"/>
                </a:solidFill>
                <a:effectLst>
                  <a:glow rad="127000">
                    <a:schemeClr val="bg1"/>
                  </a:glow>
                  <a:outerShdw blurRad="38100" dist="38100" dir="2700000" algn="tl">
                    <a:srgbClr val="000000">
                      <a:alpha val="43137"/>
                    </a:srgbClr>
                  </a:outerShdw>
                </a:effectLst>
              </a:rPr>
              <a:t>Fathers, do not embitter your children, or they will become </a:t>
            </a:r>
            <a:r>
              <a:rPr lang="en-US" sz="4800" b="1" dirty="0">
                <a:effectLst>
                  <a:glow rad="190500">
                    <a:srgbClr val="FF0000"/>
                  </a:glow>
                  <a:outerShdw blurRad="38100" dist="38100" dir="2700000" algn="tl">
                    <a:srgbClr val="000000">
                      <a:alpha val="43137"/>
                    </a:srgbClr>
                  </a:outerShdw>
                </a:effectLst>
              </a:rPr>
              <a:t>discouraged</a:t>
            </a:r>
            <a:r>
              <a:rPr lang="en-US" sz="4800" b="1" dirty="0">
                <a:solidFill>
                  <a:srgbClr val="FF0000"/>
                </a:solidFill>
                <a:effectLst>
                  <a:glow rad="127000">
                    <a:schemeClr val="bg1"/>
                  </a:glow>
                  <a:outerShdw blurRad="38100" dist="38100" dir="2700000" algn="tl">
                    <a:srgbClr val="000000">
                      <a:alpha val="43137"/>
                    </a:srgbClr>
                  </a:outerShdw>
                </a:effectLst>
              </a:rPr>
              <a:t>.  Col 3:21 </a:t>
            </a:r>
          </a:p>
          <a:p>
            <a:endParaRPr lang="en-US" sz="3600" dirty="0"/>
          </a:p>
        </p:txBody>
      </p:sp>
      <p:sp>
        <p:nvSpPr>
          <p:cNvPr id="3" name="Content Placeholder 2"/>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a:t>Don’t Discourage – Encourage!</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800B7E-09BE-4813-9F90-62E18A590C3E}"/>
              </a:ext>
            </a:extLst>
          </p:cNvPr>
          <p:cNvPicPr>
            <a:picLocks noChangeAspect="1"/>
          </p:cNvPicPr>
          <p:nvPr/>
        </p:nvPicPr>
        <p:blipFill>
          <a:blip r:embed="rId2">
            <a:alphaModFix amt="85000"/>
          </a:blip>
          <a:stretch>
            <a:fillRect/>
          </a:stretch>
        </p:blipFill>
        <p:spPr>
          <a:xfrm>
            <a:off x="1905000" y="1447800"/>
            <a:ext cx="3099216" cy="1110808"/>
          </a:xfrm>
          <a:prstGeom prst="rect">
            <a:avLst/>
          </a:prstGeom>
        </p:spPr>
      </p:pic>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609600" y="2603938"/>
            <a:ext cx="5384800" cy="3522226"/>
          </a:xfrm>
        </p:spPr>
        <p:txBody>
          <a:bodyPr>
            <a:normAutofit/>
          </a:bodyPr>
          <a:lstStyle/>
          <a:p>
            <a:pPr marL="0" indent="0"/>
            <a:r>
              <a:rPr lang="en-US" sz="4800" b="1" dirty="0">
                <a:solidFill>
                  <a:srgbClr val="FF0000"/>
                </a:solidFill>
                <a:effectLst>
                  <a:glow rad="127000">
                    <a:schemeClr val="bg1"/>
                  </a:glow>
                  <a:outerShdw blurRad="38100" dist="38100" dir="2700000" algn="tl">
                    <a:srgbClr val="000000">
                      <a:alpha val="43137"/>
                    </a:srgbClr>
                  </a:outerShdw>
                </a:effectLst>
              </a:rPr>
              <a:t>Fathers, do not embitter your children, or they will become </a:t>
            </a:r>
            <a:r>
              <a:rPr lang="en-US" sz="4800" b="1" dirty="0">
                <a:effectLst>
                  <a:glow rad="190500">
                    <a:srgbClr val="FF0000"/>
                  </a:glow>
                  <a:outerShdw blurRad="38100" dist="38100" dir="2700000" algn="tl">
                    <a:srgbClr val="000000">
                      <a:alpha val="43137"/>
                    </a:srgbClr>
                  </a:outerShdw>
                </a:effectLst>
              </a:rPr>
              <a:t>discouraged</a:t>
            </a:r>
            <a:r>
              <a:rPr lang="en-US" sz="4800" b="1" dirty="0">
                <a:solidFill>
                  <a:srgbClr val="FF0000"/>
                </a:solidFill>
                <a:effectLst>
                  <a:glow rad="127000">
                    <a:schemeClr val="bg1"/>
                  </a:glow>
                  <a:outerShdw blurRad="38100" dist="38100" dir="2700000" algn="tl">
                    <a:srgbClr val="000000">
                      <a:alpha val="43137"/>
                    </a:srgbClr>
                  </a:outerShdw>
                </a:effectLst>
              </a:rPr>
              <a:t>.  Col 3:21 </a:t>
            </a:r>
          </a:p>
          <a:p>
            <a:endParaRPr lang="en-US" sz="3600" dirty="0"/>
          </a:p>
          <a:p>
            <a:endParaRPr lang="en-US" sz="3600" dirty="0"/>
          </a:p>
        </p:txBody>
      </p:sp>
      <p:sp>
        <p:nvSpPr>
          <p:cNvPr id="3" name="Content Placeholder 2"/>
          <p:cNvSpPr>
            <a:spLocks noGrp="1"/>
          </p:cNvSpPr>
          <p:nvPr>
            <p:ph sz="half" idx="2"/>
          </p:nvPr>
        </p:nvSpPr>
        <p:spPr>
          <a:xfrm>
            <a:off x="6197600" y="2743200"/>
            <a:ext cx="5384800" cy="3382964"/>
          </a:xfrm>
        </p:spPr>
        <p:txBody>
          <a:bodyPr/>
          <a:lstStyle/>
          <a:p>
            <a:r>
              <a:rPr lang="en-US" sz="4800" b="1" dirty="0"/>
              <a:t>[Encouraging them]</a:t>
            </a:r>
          </a:p>
          <a:p>
            <a:endParaRPr lang="en-US" dirty="0"/>
          </a:p>
        </p:txBody>
      </p:sp>
      <p:sp>
        <p:nvSpPr>
          <p:cNvPr id="2" name="Title 1"/>
          <p:cNvSpPr>
            <a:spLocks noGrp="1"/>
          </p:cNvSpPr>
          <p:nvPr>
            <p:ph type="title"/>
          </p:nvPr>
        </p:nvSpPr>
        <p:spPr/>
        <p:txBody>
          <a:bodyPr/>
          <a:lstStyle/>
          <a:p>
            <a:r>
              <a:rPr lang="en-US" dirty="0"/>
              <a:t>Don’t Discourage – Encourage!</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8"/>
          <p:cNvSpPr txBox="1">
            <a:spLocks/>
          </p:cNvSpPr>
          <p:nvPr/>
        </p:nvSpPr>
        <p:spPr>
          <a:xfrm>
            <a:off x="6629400" y="2590801"/>
            <a:ext cx="4038600" cy="3535363"/>
          </a:xfrm>
          <a:prstGeom prst="rect">
            <a:avLst/>
          </a:prstGeom>
        </p:spPr>
        <p:txBody>
          <a:bodyPr vert="horz" lIns="91440" tIns="45720" rIns="91440" bIns="45720" rtlCol="0">
            <a:normAutofit/>
          </a:bodyPr>
          <a:lstStyle>
            <a:lvl1pPr marL="342900" indent="-342900" algn="l" defTabSz="914400" rtl="0" eaLnBrk="1" latinLnBrk="0" hangingPunct="1">
              <a:lnSpc>
                <a:spcPts val="5400"/>
              </a:lnSpc>
              <a:spcBef>
                <a:spcPct val="20000"/>
              </a:spcBef>
              <a:buFont typeface="Arial" pitchFamily="34" charset="0"/>
              <a:buNone/>
              <a:defRPr sz="28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742950" indent="-285750" algn="l" defTabSz="914400" rtl="0" eaLnBrk="1" latinLnBrk="0" hangingPunct="1">
              <a:lnSpc>
                <a:spcPts val="5400"/>
              </a:lnSpc>
              <a:spcBef>
                <a:spcPct val="20000"/>
              </a:spcBef>
              <a:buFont typeface="Arial" pitchFamily="34" charset="0"/>
              <a:buNone/>
              <a:defRPr sz="24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1143000" indent="-228600" algn="l" defTabSz="914400" rtl="0" eaLnBrk="1" latinLnBrk="0" hangingPunct="1">
              <a:lnSpc>
                <a:spcPts val="5400"/>
              </a:lnSpc>
              <a:spcBef>
                <a:spcPct val="20000"/>
              </a:spcBef>
              <a:buFont typeface="Arial" pitchFamily="34" charset="0"/>
              <a:buNone/>
              <a:defRPr sz="20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600200" indent="-228600" algn="l" defTabSz="914400" rtl="0" eaLnBrk="1" latinLnBrk="0" hangingPunct="1">
              <a:lnSpc>
                <a:spcPts val="5400"/>
              </a:lnSpc>
              <a:spcBef>
                <a:spcPct val="20000"/>
              </a:spcBef>
              <a:buFont typeface="Arial" pitchFamily="34" charset="0"/>
              <a:buNone/>
              <a:defRPr sz="18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2057400" indent="-228600" algn="l" defTabSz="914400" rtl="0" eaLnBrk="1" latinLnBrk="0" hangingPunct="1">
              <a:lnSpc>
                <a:spcPts val="5400"/>
              </a:lnSpc>
              <a:spcBef>
                <a:spcPct val="20000"/>
              </a:spcBef>
              <a:buFont typeface="Arial" pitchFamily="34" charset="0"/>
              <a:buNone/>
              <a:defRPr sz="18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ts val="3600"/>
              </a:lnSpc>
            </a:pPr>
            <a:endParaRPr lang="en-US" sz="3600" dirty="0"/>
          </a:p>
        </p:txBody>
      </p:sp>
      <p:pic>
        <p:nvPicPr>
          <p:cNvPr id="9" name="Picture 8">
            <a:extLst>
              <a:ext uri="{FF2B5EF4-FFF2-40B4-BE49-F238E27FC236}">
                <a16:creationId xmlns:a16="http://schemas.microsoft.com/office/drawing/2014/main" id="{F99743A3-C13D-4286-99AD-B2F059AE89C9}"/>
              </a:ext>
            </a:extLst>
          </p:cNvPr>
          <p:cNvPicPr>
            <a:picLocks noChangeAspect="1"/>
          </p:cNvPicPr>
          <p:nvPr/>
        </p:nvPicPr>
        <p:blipFill>
          <a:blip r:embed="rId2">
            <a:alphaModFix amt="85000"/>
          </a:blip>
          <a:stretch>
            <a:fillRect/>
          </a:stretch>
        </p:blipFill>
        <p:spPr>
          <a:xfrm>
            <a:off x="1905000" y="1447800"/>
            <a:ext cx="3099216" cy="1110808"/>
          </a:xfrm>
          <a:prstGeom prst="rect">
            <a:avLst/>
          </a:prstGeom>
        </p:spPr>
      </p:pic>
      <p:pic>
        <p:nvPicPr>
          <p:cNvPr id="11" name="Picture 10">
            <a:extLst>
              <a:ext uri="{FF2B5EF4-FFF2-40B4-BE49-F238E27FC236}">
                <a16:creationId xmlns:a16="http://schemas.microsoft.com/office/drawing/2014/main" id="{4F6280DE-639C-4E92-8C86-00FB4A6BF2C7}"/>
              </a:ext>
            </a:extLst>
          </p:cNvPr>
          <p:cNvPicPr>
            <a:picLocks noChangeAspect="1"/>
          </p:cNvPicPr>
          <p:nvPr/>
        </p:nvPicPr>
        <p:blipFill>
          <a:blip r:embed="rId3"/>
          <a:stretch>
            <a:fillRect/>
          </a:stretch>
        </p:blipFill>
        <p:spPr>
          <a:xfrm>
            <a:off x="6805447" y="1479337"/>
            <a:ext cx="3547221" cy="1098534"/>
          </a:xfrm>
          <a:prstGeom prst="rect">
            <a:avLst/>
          </a:prstGeom>
        </p:spPr>
      </p:pic>
    </p:spTree>
    <p:extLst>
      <p:ext uri="{BB962C8B-B14F-4D97-AF65-F5344CB8AC3E}">
        <p14:creationId xmlns:p14="http://schemas.microsoft.com/office/powerpoint/2010/main" val="1252186635"/>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Divorce</a:t>
            </a:r>
          </a:p>
        </p:txBody>
      </p:sp>
      <p:sp>
        <p:nvSpPr>
          <p:cNvPr id="3" name="Content Placeholder 2"/>
          <p:cNvSpPr>
            <a:spLocks noGrp="1"/>
          </p:cNvSpPr>
          <p:nvPr>
            <p:ph idx="1"/>
          </p:nvPr>
        </p:nvSpPr>
        <p:spPr/>
        <p:txBody>
          <a:bodyPr/>
          <a:lstStyle/>
          <a:p>
            <a:r>
              <a:rPr lang="en-US" dirty="0">
                <a:effectLst/>
              </a:rPr>
              <a:t>... in 2006, the U.S. Census Bureau found that 60 percent of second marriages and 73 percent of third marriages end in divorce. </a:t>
            </a:r>
            <a:endParaRPr lang="en-US" dirty="0"/>
          </a:p>
          <a:p>
            <a:endParaRPr lang="en-US" b="1" dirty="0">
              <a:effectLst/>
            </a:endParaRPr>
          </a:p>
          <a:p>
            <a:endParaRPr lang="en-US" dirty="0"/>
          </a:p>
        </p:txBody>
      </p:sp>
    </p:spTree>
    <p:extLst>
      <p:ext uri="{BB962C8B-B14F-4D97-AF65-F5344CB8AC3E}">
        <p14:creationId xmlns:p14="http://schemas.microsoft.com/office/powerpoint/2010/main" val="3533004295"/>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discourage!</a:t>
            </a:r>
          </a:p>
        </p:txBody>
      </p:sp>
      <p:sp>
        <p:nvSpPr>
          <p:cNvPr id="3" name="Content Placeholder 2"/>
          <p:cNvSpPr>
            <a:spLocks noGrp="1"/>
          </p:cNvSpPr>
          <p:nvPr>
            <p:ph idx="1"/>
          </p:nvPr>
        </p:nvSpPr>
        <p:spPr/>
        <p:txBody>
          <a:bodyPr>
            <a:noAutofit/>
          </a:bodyPr>
          <a:lstStyle/>
          <a:p>
            <a:pPr marL="0" indent="0"/>
            <a:r>
              <a:rPr lang="en-US" sz="6000" dirty="0"/>
              <a:t>Blame without praise</a:t>
            </a:r>
          </a:p>
          <a:p>
            <a:pPr marL="0" indent="0"/>
            <a:r>
              <a:rPr lang="en-US" sz="6000" dirty="0"/>
              <a:t>Be inconsistent or unfair in discipline</a:t>
            </a:r>
          </a:p>
          <a:p>
            <a:pPr marL="0" indent="0"/>
            <a:r>
              <a:rPr lang="en-US" sz="6000" dirty="0"/>
              <a:t>Show favoritism</a:t>
            </a:r>
          </a:p>
          <a:p>
            <a:pPr marL="0" indent="0"/>
            <a:r>
              <a:rPr lang="en-US" sz="6000" dirty="0"/>
              <a:t>Make promises that you do not keep</a:t>
            </a:r>
          </a:p>
          <a:p>
            <a:pPr marL="0" indent="0"/>
            <a:r>
              <a:rPr lang="en-US" sz="6000" dirty="0"/>
              <a:t>Belittle what is important to the child</a:t>
            </a:r>
          </a:p>
          <a:p>
            <a:pPr marL="0" indent="0"/>
            <a:endParaRPr lang="en-US" sz="6000" dirty="0"/>
          </a:p>
          <a:p>
            <a:pPr marL="0" indent="0"/>
            <a:br>
              <a:rPr lang="en-US" sz="6000" dirty="0"/>
            </a:br>
            <a:endParaRPr lang="en-US" sz="6000" dirty="0"/>
          </a:p>
          <a:p>
            <a:pPr marL="0" indent="0"/>
            <a:endParaRPr lang="en-US" sz="6000"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t>
            </a:r>
            <a:r>
              <a:rPr lang="en-US" dirty="0">
                <a:effectLst>
                  <a:glow rad="127000">
                    <a:srgbClr val="FF0000"/>
                  </a:glow>
                  <a:outerShdw blurRad="38100" dist="38100" dir="2700000" algn="tl">
                    <a:srgbClr val="000000">
                      <a:alpha val="43137"/>
                    </a:srgbClr>
                  </a:outerShdw>
                </a:effectLst>
              </a:rPr>
              <a:t>encourage</a:t>
            </a:r>
            <a:r>
              <a:rPr lang="en-US" dirty="0"/>
              <a:t>!</a:t>
            </a:r>
          </a:p>
        </p:txBody>
      </p:sp>
      <p:sp>
        <p:nvSpPr>
          <p:cNvPr id="3" name="Content Placeholder 2"/>
          <p:cNvSpPr>
            <a:spLocks noGrp="1"/>
          </p:cNvSpPr>
          <p:nvPr>
            <p:ph idx="1"/>
          </p:nvPr>
        </p:nvSpPr>
        <p:spPr>
          <a:xfrm>
            <a:off x="609600" y="1524000"/>
            <a:ext cx="11582400" cy="4602163"/>
          </a:xfrm>
        </p:spPr>
        <p:txBody>
          <a:bodyPr>
            <a:noAutofit/>
          </a:bodyPr>
          <a:lstStyle/>
          <a:p>
            <a:pPr marL="0" indent="0"/>
            <a:r>
              <a:rPr lang="en-US" sz="6000" strike="sngStrike" dirty="0"/>
              <a:t>Blame without </a:t>
            </a:r>
            <a:r>
              <a:rPr lang="en-US" sz="6000" b="1" dirty="0">
                <a:effectLst>
                  <a:glow rad="127000">
                    <a:srgbClr val="FF0000"/>
                  </a:glow>
                  <a:outerShdw blurRad="38100" dist="38100" dir="2700000" algn="tl">
                    <a:srgbClr val="000000">
                      <a:alpha val="43137"/>
                    </a:srgbClr>
                  </a:outerShdw>
                </a:effectLst>
              </a:rPr>
              <a:t>praise</a:t>
            </a:r>
          </a:p>
          <a:p>
            <a:pPr marL="0" indent="0"/>
            <a:r>
              <a:rPr lang="en-US" sz="6000" dirty="0"/>
              <a:t>Be </a:t>
            </a:r>
            <a:r>
              <a:rPr lang="en-US" sz="6000" strike="sngStrike" dirty="0"/>
              <a:t>in</a:t>
            </a:r>
            <a:r>
              <a:rPr lang="en-US" sz="6000" b="1" dirty="0">
                <a:effectLst>
                  <a:glow rad="127000">
                    <a:srgbClr val="FF0000"/>
                  </a:glow>
                  <a:outerShdw blurRad="38100" dist="38100" dir="2700000" algn="tl">
                    <a:srgbClr val="000000">
                      <a:alpha val="43137"/>
                    </a:srgbClr>
                  </a:outerShdw>
                </a:effectLst>
              </a:rPr>
              <a:t>consistent</a:t>
            </a:r>
            <a:r>
              <a:rPr lang="en-US" sz="6000" dirty="0"/>
              <a:t> or </a:t>
            </a:r>
            <a:r>
              <a:rPr lang="en-US" sz="6000" strike="sngStrike" dirty="0"/>
              <a:t>un</a:t>
            </a:r>
            <a:r>
              <a:rPr lang="en-US" sz="6000" b="1" dirty="0">
                <a:effectLst>
                  <a:glow rad="127000">
                    <a:srgbClr val="FF0000"/>
                  </a:glow>
                  <a:outerShdw blurRad="38100" dist="38100" dir="2700000" algn="tl">
                    <a:srgbClr val="000000">
                      <a:alpha val="43137"/>
                    </a:srgbClr>
                  </a:outerShdw>
                </a:effectLst>
              </a:rPr>
              <a:t>fair</a:t>
            </a:r>
            <a:r>
              <a:rPr lang="en-US" sz="6000" dirty="0"/>
              <a:t> in discipline</a:t>
            </a:r>
          </a:p>
          <a:p>
            <a:pPr marL="0" indent="0"/>
            <a:r>
              <a:rPr lang="en-US" sz="6000" strike="sngStrike" dirty="0"/>
              <a:t>Show favoritism </a:t>
            </a:r>
            <a:r>
              <a:rPr lang="en-US" sz="6000" dirty="0"/>
              <a:t>–</a:t>
            </a:r>
            <a:r>
              <a:rPr lang="en-US" sz="6000" b="1" dirty="0">
                <a:effectLst>
                  <a:glow rad="127000">
                    <a:srgbClr val="FF0000"/>
                  </a:glow>
                  <a:outerShdw blurRad="38100" dist="38100" dir="2700000" algn="tl">
                    <a:srgbClr val="000000">
                      <a:alpha val="43137"/>
                    </a:srgbClr>
                  </a:outerShdw>
                </a:effectLst>
              </a:rPr>
              <a:t>Treat children equal</a:t>
            </a:r>
          </a:p>
          <a:p>
            <a:pPr marL="0" indent="0"/>
            <a:r>
              <a:rPr lang="en-US" sz="6000" dirty="0"/>
              <a:t>Make </a:t>
            </a:r>
            <a:r>
              <a:rPr lang="en-US" sz="6000" b="1" dirty="0">
                <a:effectLst>
                  <a:glow rad="127000">
                    <a:srgbClr val="FF0000"/>
                  </a:glow>
                  <a:outerShdw blurRad="38100" dist="38100" dir="2700000" algn="tl">
                    <a:srgbClr val="000000">
                      <a:alpha val="43137"/>
                    </a:srgbClr>
                  </a:outerShdw>
                </a:effectLst>
              </a:rPr>
              <a:t>promise</a:t>
            </a:r>
            <a:r>
              <a:rPr lang="en-US" sz="6000" dirty="0"/>
              <a:t>s that you </a:t>
            </a:r>
            <a:r>
              <a:rPr lang="en-US" sz="6000" strike="sngStrike" dirty="0"/>
              <a:t>do</a:t>
            </a:r>
            <a:r>
              <a:rPr lang="en-US" sz="6000" dirty="0"/>
              <a:t> </a:t>
            </a:r>
            <a:r>
              <a:rPr lang="en-US" sz="6000" strike="sngStrike" dirty="0"/>
              <a:t>not</a:t>
            </a:r>
            <a:r>
              <a:rPr lang="en-US" sz="6000" dirty="0"/>
              <a:t> </a:t>
            </a:r>
            <a:r>
              <a:rPr lang="en-US" sz="6000" b="1" dirty="0">
                <a:effectLst>
                  <a:glow rad="127000">
                    <a:srgbClr val="FF0000"/>
                  </a:glow>
                  <a:outerShdw blurRad="38100" dist="38100" dir="2700000" algn="tl">
                    <a:srgbClr val="000000">
                      <a:alpha val="43137"/>
                    </a:srgbClr>
                  </a:outerShdw>
                </a:effectLst>
              </a:rPr>
              <a:t>keep</a:t>
            </a:r>
            <a:r>
              <a:rPr lang="en-US" sz="6000" strike="sngStrike" dirty="0"/>
              <a:t>er</a:t>
            </a:r>
          </a:p>
          <a:p>
            <a:pPr marL="0" indent="0"/>
            <a:r>
              <a:rPr lang="en-US" sz="6000" strike="sngStrike" dirty="0"/>
              <a:t>Belittle</a:t>
            </a:r>
            <a:r>
              <a:rPr lang="en-US" sz="6000" dirty="0"/>
              <a:t> what is </a:t>
            </a:r>
            <a:r>
              <a:rPr lang="en-US" sz="6000" b="1" dirty="0">
                <a:effectLst>
                  <a:glow rad="127000">
                    <a:srgbClr val="FF0000"/>
                  </a:glow>
                  <a:outerShdw blurRad="38100" dist="38100" dir="2700000" algn="tl">
                    <a:srgbClr val="000000">
                      <a:alpha val="43137"/>
                    </a:srgbClr>
                  </a:outerShdw>
                </a:effectLst>
              </a:rPr>
              <a:t>important</a:t>
            </a:r>
            <a:r>
              <a:rPr lang="en-US" sz="6000" dirty="0"/>
              <a:t> to the child</a:t>
            </a:r>
          </a:p>
          <a:p>
            <a:pPr marL="0" indent="0"/>
            <a:endParaRPr lang="en-US" sz="6000" dirty="0"/>
          </a:p>
          <a:p>
            <a:pPr marL="0" indent="0"/>
            <a:br>
              <a:rPr lang="en-US" sz="6000" dirty="0"/>
            </a:br>
            <a:endParaRPr lang="en-US" sz="6000" dirty="0"/>
          </a:p>
          <a:p>
            <a:pPr marL="0" indent="0"/>
            <a:endParaRPr lang="en-US" sz="6000"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b="28239"/>
          <a:stretch>
            <a:fillRect/>
          </a:stretch>
        </p:blipFill>
        <p:spPr bwMode="auto">
          <a:xfrm>
            <a:off x="6986337" y="1447800"/>
            <a:ext cx="5181600" cy="54245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outcome can be awesome</a:t>
            </a:r>
          </a:p>
        </p:txBody>
      </p:sp>
      <p:sp>
        <p:nvSpPr>
          <p:cNvPr id="3" name="Content Placeholder 2"/>
          <p:cNvSpPr>
            <a:spLocks noGrp="1"/>
          </p:cNvSpPr>
          <p:nvPr>
            <p:ph idx="1"/>
          </p:nvPr>
        </p:nvSpPr>
        <p:spPr>
          <a:xfrm>
            <a:off x="609600" y="1524000"/>
            <a:ext cx="8153400" cy="4602163"/>
          </a:xfrm>
        </p:spPr>
        <p:txBody>
          <a:bodyPr>
            <a:noAutofit/>
          </a:bodyPr>
          <a:lstStyle/>
          <a:p>
            <a:pPr marL="0" indent="0"/>
            <a:r>
              <a:rPr lang="en-US" sz="6000" dirty="0"/>
              <a:t>Like </a:t>
            </a:r>
            <a:r>
              <a:rPr lang="en-US" sz="6000" dirty="0" err="1"/>
              <a:t>Jonadab</a:t>
            </a:r>
            <a:endParaRPr lang="en-US" sz="6000" dirty="0"/>
          </a:p>
          <a:p>
            <a:pPr marL="0" indent="0">
              <a:lnSpc>
                <a:spcPct val="100000"/>
              </a:lnSpc>
            </a:pPr>
            <a:r>
              <a:rPr lang="en-US" sz="6000" dirty="0"/>
              <a:t>We have obeyed everything our forefather </a:t>
            </a:r>
            <a:r>
              <a:rPr lang="en-US" sz="6000" dirty="0" err="1"/>
              <a:t>Jonadab</a:t>
            </a:r>
            <a:r>
              <a:rPr lang="en-US" sz="6000" dirty="0"/>
              <a:t> son of </a:t>
            </a:r>
            <a:r>
              <a:rPr lang="en-US" sz="6000" dirty="0" err="1"/>
              <a:t>Recab</a:t>
            </a:r>
            <a:r>
              <a:rPr lang="en-US" sz="6000" dirty="0"/>
              <a:t> commanded us.  </a:t>
            </a:r>
          </a:p>
          <a:p>
            <a:pPr marL="0" indent="0"/>
            <a:r>
              <a:rPr lang="en-US" sz="6000" dirty="0"/>
              <a:t>Jeremiah 35:8</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Em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lo</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ee</a:t>
            </a:r>
          </a:p>
        </p:txBody>
      </p:sp>
      <p:sp>
        <p:nvSpPr>
          <p:cNvPr id="8" name="Content Placeholder 7"/>
          <p:cNvSpPr>
            <a:spLocks noGrp="1"/>
          </p:cNvSpPr>
          <p:nvPr>
            <p:ph idx="1"/>
          </p:nvPr>
        </p:nvSpPr>
        <p:spPr/>
        <p:txBody>
          <a:bodyPr/>
          <a:lstStyle/>
          <a:p>
            <a:endParaRPr lang="en-US"/>
          </a:p>
        </p:txBody>
      </p:sp>
    </p:spTree>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0" y="1828800"/>
            <a:ext cx="4114800" cy="2895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p:txBody>
          <a:bodyPr/>
          <a:lstStyle/>
          <a:p>
            <a:pPr marL="0" indent="0"/>
            <a:r>
              <a:rPr lang="en-US" sz="5400" baseline="30000" dirty="0"/>
              <a:t>5</a:t>
            </a:r>
            <a:r>
              <a:rPr lang="en-US" sz="5400" dirty="0"/>
              <a:t> </a:t>
            </a:r>
            <a:r>
              <a:rPr lang="en-US" sz="5400" b="1" dirty="0">
                <a:effectLst>
                  <a:glow rad="127000">
                    <a:srgbClr val="FF0000"/>
                  </a:glow>
                  <a:outerShdw blurRad="38100" dist="38100" dir="2700000" algn="tl">
                    <a:srgbClr val="000000">
                      <a:alpha val="43137"/>
                    </a:srgbClr>
                  </a:outerShdw>
                </a:effectLst>
              </a:rPr>
              <a:t>Slaves</a:t>
            </a:r>
            <a:r>
              <a:rPr lang="en-US" sz="5400" dirty="0"/>
              <a:t>, obey your earthly masters with respect and fear, and with sincerity of heart, just as you would obey Christ. </a:t>
            </a:r>
            <a:r>
              <a:rPr lang="en-US" sz="5400" baseline="30000" dirty="0"/>
              <a:t>6</a:t>
            </a:r>
            <a:r>
              <a:rPr lang="en-US" sz="5400" dirty="0"/>
              <a:t> Obey </a:t>
            </a:r>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Em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lo</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ee</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1200" y="4991101"/>
            <a:ext cx="6400800" cy="1588127"/>
          </a:xfrm>
          <a:prstGeom prst="rect">
            <a:avLst/>
          </a:prstGeom>
          <a:noFill/>
        </p:spPr>
        <p:txBody>
          <a:bodyPr wrap="square" rtlCol="0">
            <a:spAutoFit/>
          </a:bodyPr>
          <a:lstStyle/>
          <a:p>
            <a:pPr algn="ctr">
              <a:lnSpc>
                <a:spcPct val="90000"/>
              </a:lnSpc>
            </a:pPr>
            <a:r>
              <a:rPr lang="en-US" sz="5400" b="1" dirty="0">
                <a:solidFill>
                  <a:schemeClr val="bg1"/>
                </a:solidFill>
                <a:effectLst>
                  <a:glow rad="127000">
                    <a:srgbClr val="FF0000"/>
                  </a:glow>
                </a:effectLst>
              </a:rPr>
              <a:t>6 Million Slaves in the Roman Empire</a:t>
            </a:r>
          </a:p>
        </p:txBody>
      </p:sp>
      <p:sp>
        <p:nvSpPr>
          <p:cNvPr id="8" name="TextBox 7"/>
          <p:cNvSpPr txBox="1"/>
          <p:nvPr/>
        </p:nvSpPr>
        <p:spPr>
          <a:xfrm>
            <a:off x="6781800" y="2057400"/>
            <a:ext cx="4191000" cy="2523768"/>
          </a:xfrm>
          <a:prstGeom prst="rect">
            <a:avLst/>
          </a:prstGeom>
          <a:noFill/>
        </p:spPr>
        <p:txBody>
          <a:bodyPr wrap="square" rtlCol="0">
            <a:spAutoFit/>
          </a:bodyPr>
          <a:lstStyle/>
          <a:p>
            <a:pPr algn="ctr"/>
            <a:r>
              <a:rPr lang="en-US" sz="9600" dirty="0">
                <a:ln>
                  <a:solidFill>
                    <a:schemeClr val="tx1"/>
                  </a:solidFill>
                </a:ln>
                <a:solidFill>
                  <a:schemeClr val="bg1"/>
                </a:solidFill>
                <a:latin typeface="Arial Black" pitchFamily="34" charset="0"/>
              </a:rPr>
              <a:t>NOW</a:t>
            </a:r>
          </a:p>
          <a:p>
            <a:pPr algn="ctr"/>
            <a:r>
              <a:rPr lang="en-US" sz="6200" dirty="0">
                <a:ln>
                  <a:solidFill>
                    <a:schemeClr val="tx1"/>
                  </a:solidFill>
                </a:ln>
                <a:solidFill>
                  <a:schemeClr val="bg1"/>
                </a:solidFill>
                <a:latin typeface="Arial Black" pitchFamily="34" charset="0"/>
              </a:rPr>
              <a:t>HIRING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r>
              <a:rPr lang="en-US" sz="5400" baseline="30000" dirty="0"/>
              <a:t>5</a:t>
            </a:r>
            <a:r>
              <a:rPr lang="en-US" sz="5400" dirty="0"/>
              <a:t> Slaves, </a:t>
            </a:r>
            <a:r>
              <a:rPr lang="en-US" sz="5400" b="1" dirty="0">
                <a:effectLst>
                  <a:glow rad="127000">
                    <a:srgbClr val="FF0000"/>
                  </a:glow>
                  <a:outerShdw blurRad="38100" dist="38100" dir="2700000" algn="tl">
                    <a:srgbClr val="000000">
                      <a:alpha val="43137"/>
                    </a:srgbClr>
                  </a:outerShdw>
                </a:effectLst>
              </a:rPr>
              <a:t>obey</a:t>
            </a:r>
            <a:r>
              <a:rPr lang="en-US" sz="5400" dirty="0"/>
              <a:t> your earthly masters with respect and fear, and with sincerity of heart, just as you would </a:t>
            </a:r>
            <a:r>
              <a:rPr lang="en-US" sz="5400" b="1" dirty="0">
                <a:effectLst>
                  <a:glow rad="127000">
                    <a:srgbClr val="FF0000"/>
                  </a:glow>
                  <a:outerShdw blurRad="38100" dist="38100" dir="2700000" algn="tl">
                    <a:srgbClr val="000000">
                      <a:alpha val="43137"/>
                    </a:srgbClr>
                  </a:outerShdw>
                </a:effectLst>
              </a:rPr>
              <a:t>obey</a:t>
            </a:r>
            <a:r>
              <a:rPr lang="en-US" sz="5400" dirty="0"/>
              <a:t> Christ. </a:t>
            </a:r>
            <a:r>
              <a:rPr lang="en-US" sz="5400" baseline="30000" dirty="0"/>
              <a:t>6</a:t>
            </a:r>
            <a:r>
              <a:rPr lang="en-US" sz="5400" dirty="0"/>
              <a:t> </a:t>
            </a:r>
            <a:r>
              <a:rPr lang="en-US" sz="5400" b="1" dirty="0">
                <a:effectLst>
                  <a:glow rad="127000">
                    <a:srgbClr val="FF0000"/>
                  </a:glow>
                  <a:outerShdw blurRad="38100" dist="38100" dir="2700000" algn="tl">
                    <a:srgbClr val="000000">
                      <a:alpha val="43137"/>
                    </a:srgbClr>
                  </a:outerShdw>
                </a:effectLst>
              </a:rPr>
              <a:t>Obey</a:t>
            </a:r>
            <a:r>
              <a:rPr lang="en-US" sz="5400" dirty="0"/>
              <a:t> </a:t>
            </a:r>
          </a:p>
        </p:txBody>
      </p:sp>
      <p:sp>
        <p:nvSpPr>
          <p:cNvPr id="5" name="Content Placeholder 4"/>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Em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lo</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ee</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20613" y="4724400"/>
            <a:ext cx="4789573" cy="1754326"/>
          </a:xfrm>
          <a:prstGeom prst="rect">
            <a:avLst/>
          </a:prstGeom>
          <a:noFill/>
        </p:spPr>
        <p:txBody>
          <a:bodyPr wrap="square" rtlCol="0">
            <a:spAutoFit/>
          </a:bodyPr>
          <a:lstStyle/>
          <a:p>
            <a:pPr algn="ctr">
              <a:lnSpc>
                <a:spcPct val="90000"/>
              </a:lnSpc>
            </a:pPr>
            <a:r>
              <a:rPr lang="en-US" sz="6000" b="1" dirty="0">
                <a:solidFill>
                  <a:schemeClr val="bg1"/>
                </a:solidFill>
                <a:effectLst>
                  <a:glow rad="127000">
                    <a:srgbClr val="FF0000"/>
                  </a:glow>
                  <a:outerShdw blurRad="38100" dist="38100" dir="2700000" algn="tl">
                    <a:srgbClr val="000000">
                      <a:alpha val="43137"/>
                    </a:srgbClr>
                  </a:outerShdw>
                </a:effectLst>
              </a:rPr>
              <a:t>Do what you’re told</a:t>
            </a:r>
          </a:p>
        </p:txBody>
      </p:sp>
      <p:sp>
        <p:nvSpPr>
          <p:cNvPr id="10" name="Rectangle 9"/>
          <p:cNvSpPr/>
          <p:nvPr/>
        </p:nvSpPr>
        <p:spPr>
          <a:xfrm>
            <a:off x="6858000" y="1828800"/>
            <a:ext cx="4114800" cy="2895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781800" y="2057400"/>
            <a:ext cx="4191000" cy="2523768"/>
          </a:xfrm>
          <a:prstGeom prst="rect">
            <a:avLst/>
          </a:prstGeom>
          <a:noFill/>
        </p:spPr>
        <p:txBody>
          <a:bodyPr wrap="square" rtlCol="0">
            <a:spAutoFit/>
          </a:bodyPr>
          <a:lstStyle/>
          <a:p>
            <a:pPr algn="ctr"/>
            <a:r>
              <a:rPr lang="en-US" sz="9600" dirty="0">
                <a:ln>
                  <a:solidFill>
                    <a:schemeClr val="tx1"/>
                  </a:solidFill>
                </a:ln>
                <a:solidFill>
                  <a:schemeClr val="bg1"/>
                </a:solidFill>
                <a:latin typeface="Arial Black" pitchFamily="34" charset="0"/>
              </a:rPr>
              <a:t>NOW</a:t>
            </a:r>
          </a:p>
          <a:p>
            <a:pPr algn="ctr"/>
            <a:r>
              <a:rPr lang="en-US" sz="6200" dirty="0">
                <a:ln>
                  <a:solidFill>
                    <a:schemeClr val="tx1"/>
                  </a:solidFill>
                </a:ln>
                <a:solidFill>
                  <a:schemeClr val="bg1"/>
                </a:solidFill>
                <a:latin typeface="Arial Black" pitchFamily="34" charset="0"/>
              </a:rPr>
              <a:t>HIRING</a:t>
            </a:r>
          </a:p>
        </p:txBody>
      </p:sp>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858000" y="1828800"/>
            <a:ext cx="4114800" cy="2895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781800" y="2057400"/>
            <a:ext cx="4191000" cy="2523768"/>
          </a:xfrm>
          <a:prstGeom prst="rect">
            <a:avLst/>
          </a:prstGeom>
          <a:noFill/>
        </p:spPr>
        <p:txBody>
          <a:bodyPr wrap="square" rtlCol="0">
            <a:spAutoFit/>
          </a:bodyPr>
          <a:lstStyle/>
          <a:p>
            <a:pPr algn="ctr"/>
            <a:r>
              <a:rPr lang="en-US" sz="9600" dirty="0">
                <a:ln>
                  <a:solidFill>
                    <a:schemeClr val="tx1"/>
                  </a:solidFill>
                </a:ln>
                <a:solidFill>
                  <a:schemeClr val="bg1"/>
                </a:solidFill>
                <a:latin typeface="Arial Black" pitchFamily="34" charset="0"/>
              </a:rPr>
              <a:t>NOW</a:t>
            </a:r>
          </a:p>
          <a:p>
            <a:pPr algn="ctr"/>
            <a:r>
              <a:rPr lang="en-US" sz="6200" dirty="0">
                <a:ln>
                  <a:solidFill>
                    <a:schemeClr val="tx1"/>
                  </a:solidFill>
                </a:ln>
                <a:solidFill>
                  <a:schemeClr val="bg1"/>
                </a:solidFill>
                <a:latin typeface="Arial Black" pitchFamily="34" charset="0"/>
              </a:rPr>
              <a:t>HIRING</a:t>
            </a:r>
          </a:p>
        </p:txBody>
      </p:sp>
      <p:sp>
        <p:nvSpPr>
          <p:cNvPr id="3" name="Content Placeholder 2"/>
          <p:cNvSpPr>
            <a:spLocks noGrp="1"/>
          </p:cNvSpPr>
          <p:nvPr>
            <p:ph sz="half" idx="1"/>
          </p:nvPr>
        </p:nvSpPr>
        <p:spPr/>
        <p:txBody>
          <a:bodyPr/>
          <a:lstStyle/>
          <a:p>
            <a:pPr marL="0" indent="0"/>
            <a:r>
              <a:rPr lang="en-US" sz="5400" baseline="30000" dirty="0"/>
              <a:t>5</a:t>
            </a:r>
            <a:r>
              <a:rPr lang="en-US" sz="5400" dirty="0"/>
              <a:t> Slaves, obey your earthly masters </a:t>
            </a:r>
            <a:r>
              <a:rPr lang="en-US" sz="5400" b="1" dirty="0">
                <a:effectLst>
                  <a:glow rad="127000">
                    <a:srgbClr val="FF0000"/>
                  </a:glow>
                  <a:outerShdw blurRad="38100" dist="38100" dir="2700000" algn="tl">
                    <a:srgbClr val="000000">
                      <a:alpha val="43137"/>
                    </a:srgbClr>
                  </a:outerShdw>
                </a:effectLst>
              </a:rPr>
              <a:t>with respect</a:t>
            </a:r>
            <a:r>
              <a:rPr lang="en-US" sz="5400" dirty="0"/>
              <a:t> and </a:t>
            </a:r>
            <a:r>
              <a:rPr lang="en-US" sz="5400" b="1" dirty="0">
                <a:effectLst>
                  <a:glow rad="127000">
                    <a:srgbClr val="FF0000"/>
                  </a:glow>
                  <a:outerShdw blurRad="38100" dist="38100" dir="2700000" algn="tl">
                    <a:srgbClr val="000000">
                      <a:alpha val="43137"/>
                    </a:srgbClr>
                  </a:outerShdw>
                </a:effectLst>
              </a:rPr>
              <a:t>fear</a:t>
            </a:r>
            <a:r>
              <a:rPr lang="en-US" sz="5400" dirty="0"/>
              <a:t>, and with </a:t>
            </a:r>
            <a:r>
              <a:rPr lang="en-US" sz="5400" b="1" dirty="0">
                <a:effectLst>
                  <a:glow rad="127000">
                    <a:srgbClr val="FF0000"/>
                  </a:glow>
                  <a:outerShdw blurRad="38100" dist="38100" dir="2700000" algn="tl">
                    <a:srgbClr val="000000">
                      <a:alpha val="43137"/>
                    </a:srgbClr>
                  </a:outerShdw>
                </a:effectLst>
              </a:rPr>
              <a:t>sincerity</a:t>
            </a:r>
            <a:r>
              <a:rPr lang="en-US" sz="5400" dirty="0"/>
              <a:t> of heart, just as you would obey Christ. </a:t>
            </a:r>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Em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lo</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ee</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899443" y="4953000"/>
            <a:ext cx="6273800" cy="1588127"/>
          </a:xfrm>
          <a:prstGeom prst="rect">
            <a:avLst/>
          </a:prstGeom>
          <a:noFill/>
        </p:spPr>
        <p:txBody>
          <a:bodyPr wrap="square" rtlCol="0">
            <a:spAutoFit/>
          </a:bodyPr>
          <a:lstStyle/>
          <a:p>
            <a:pPr algn="ctr">
              <a:lnSpc>
                <a:spcPct val="90000"/>
              </a:lnSpc>
            </a:pPr>
            <a:r>
              <a:rPr lang="en-US" sz="5400" b="1" dirty="0">
                <a:solidFill>
                  <a:schemeClr val="bg1"/>
                </a:solidFill>
                <a:effectLst>
                  <a:glow rad="127000">
                    <a:srgbClr val="FF0000"/>
                  </a:glow>
                  <a:outerShdw blurRad="38100" dist="38100" dir="2700000" algn="tl">
                    <a:srgbClr val="000000">
                      <a:alpha val="43137"/>
                    </a:srgbClr>
                  </a:outerShdw>
                </a:effectLst>
              </a:rPr>
              <a:t>“Fear and trembling” and with “simplicity”</a:t>
            </a:r>
            <a:r>
              <a:rPr lang="en-US" sz="5400" dirty="0">
                <a:solidFill>
                  <a:schemeClr val="bg1"/>
                </a:solidFill>
                <a:effectLst>
                  <a:glow rad="127000">
                    <a:srgbClr val="FF0000"/>
                  </a:glow>
                </a:effectLst>
              </a:rPr>
              <a:t> </a:t>
            </a:r>
          </a:p>
        </p:txBody>
      </p:sp>
      <p:sp>
        <p:nvSpPr>
          <p:cNvPr id="8" name="Rectangle 7"/>
          <p:cNvSpPr/>
          <p:nvPr/>
        </p:nvSpPr>
        <p:spPr>
          <a:xfrm>
            <a:off x="5867400" y="1600200"/>
            <a:ext cx="6172200" cy="5105308"/>
          </a:xfrm>
          <a:prstGeom prst="rect">
            <a:avLst/>
          </a:prstGeom>
          <a:solidFill>
            <a:schemeClr val="tx1">
              <a:alpha val="67000"/>
            </a:schemeClr>
          </a:solidFill>
          <a:effectLst>
            <a:softEdge rad="127000"/>
          </a:effectLst>
        </p:spPr>
        <p:txBody>
          <a:bodyPr wrap="square">
            <a:spAutoFit/>
          </a:bodyPr>
          <a:lstStyle/>
          <a:p>
            <a:pPr algn="ctr">
              <a:lnSpc>
                <a:spcPct val="75000"/>
              </a:lnSpc>
            </a:pPr>
            <a:r>
              <a:rPr lang="en-US" sz="3600" b="1" dirty="0">
                <a:solidFill>
                  <a:srgbClr val="FFFF00"/>
                </a:solidFill>
              </a:rPr>
              <a:t> </a:t>
            </a:r>
            <a:r>
              <a:rPr lang="en-US" sz="5400" b="1" baseline="30000" dirty="0">
                <a:solidFill>
                  <a:schemeClr val="bg1"/>
                </a:solidFill>
                <a:effectLst>
                  <a:glow rad="127000">
                    <a:srgbClr val="FF0000"/>
                  </a:glow>
                </a:effectLst>
              </a:rPr>
              <a:t>18</a:t>
            </a:r>
            <a:r>
              <a:rPr lang="en-US" sz="5400" b="1" dirty="0">
                <a:solidFill>
                  <a:schemeClr val="bg1"/>
                </a:solidFill>
                <a:effectLst>
                  <a:glow rad="127000">
                    <a:srgbClr val="FF0000"/>
                  </a:glow>
                </a:effectLst>
              </a:rPr>
              <a:t> Slaves, submit yourselves to your masters with all respect, not only to those who are good and considerate, but also to those who are harsh.  </a:t>
            </a:r>
            <a:r>
              <a:rPr lang="en-US" sz="4400" b="1" dirty="0">
                <a:solidFill>
                  <a:schemeClr val="bg1"/>
                </a:solidFill>
                <a:effectLst>
                  <a:glow rad="127000">
                    <a:srgbClr val="FF0000"/>
                  </a:glow>
                </a:effectLst>
              </a:rPr>
              <a:t>1 Pet 2:18</a:t>
            </a:r>
            <a:endParaRPr lang="en-US" sz="5400" b="1" dirty="0">
              <a:solidFill>
                <a:schemeClr val="bg1"/>
              </a:solidFill>
              <a:effectLst>
                <a:glow rad="127000">
                  <a:srgbClr val="FF0000"/>
                </a:glo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00800" y="1828800"/>
            <a:ext cx="4114800" cy="2895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24600" y="2057400"/>
            <a:ext cx="4191000" cy="2523768"/>
          </a:xfrm>
          <a:prstGeom prst="rect">
            <a:avLst/>
          </a:prstGeom>
          <a:noFill/>
        </p:spPr>
        <p:txBody>
          <a:bodyPr wrap="square" rtlCol="0">
            <a:spAutoFit/>
          </a:bodyPr>
          <a:lstStyle/>
          <a:p>
            <a:pPr algn="ctr"/>
            <a:r>
              <a:rPr lang="en-US" sz="9600" dirty="0">
                <a:ln>
                  <a:solidFill>
                    <a:schemeClr val="tx1"/>
                  </a:solidFill>
                </a:ln>
                <a:solidFill>
                  <a:schemeClr val="bg1"/>
                </a:solidFill>
                <a:latin typeface="Arial Black" pitchFamily="34" charset="0"/>
              </a:rPr>
              <a:t>NOW</a:t>
            </a:r>
          </a:p>
          <a:p>
            <a:pPr algn="ctr"/>
            <a:r>
              <a:rPr lang="en-US" sz="6200" dirty="0">
                <a:ln>
                  <a:solidFill>
                    <a:schemeClr val="tx1"/>
                  </a:solidFill>
                </a:ln>
                <a:solidFill>
                  <a:schemeClr val="bg1"/>
                </a:solidFill>
                <a:latin typeface="Arial Black" pitchFamily="34" charset="0"/>
              </a:rPr>
              <a:t>HIRING</a:t>
            </a:r>
          </a:p>
        </p:txBody>
      </p:sp>
      <p:sp>
        <p:nvSpPr>
          <p:cNvPr id="3" name="Content Placeholder 2"/>
          <p:cNvSpPr>
            <a:spLocks noGrp="1"/>
          </p:cNvSpPr>
          <p:nvPr>
            <p:ph sz="half" idx="1"/>
          </p:nvPr>
        </p:nvSpPr>
        <p:spPr/>
        <p:txBody>
          <a:bodyPr/>
          <a:lstStyle/>
          <a:p>
            <a:pPr marL="0" indent="0"/>
            <a:r>
              <a:rPr lang="en-US" sz="5400" baseline="30000" dirty="0">
                <a:effectLst/>
              </a:rPr>
              <a:t>5</a:t>
            </a:r>
            <a:r>
              <a:rPr lang="en-US" sz="5400" dirty="0">
                <a:effectLst/>
              </a:rPr>
              <a:t> Slaves, obey your earthly masters with</a:t>
            </a:r>
            <a:r>
              <a:rPr lang="en-US" sz="5400" u="sng" dirty="0">
                <a:effectLst/>
              </a:rPr>
              <a:t> </a:t>
            </a:r>
            <a:r>
              <a:rPr lang="en-US" sz="5400" dirty="0">
                <a:effectLst/>
              </a:rPr>
              <a:t>respect and fear, and with sincerity of heart, just </a:t>
            </a:r>
            <a:r>
              <a:rPr lang="en-US" sz="5400" b="1" dirty="0">
                <a:effectLst>
                  <a:glow rad="127000">
                    <a:srgbClr val="FF0000"/>
                  </a:glow>
                </a:effectLst>
              </a:rPr>
              <a:t>as you would obey Christ</a:t>
            </a:r>
            <a:r>
              <a:rPr lang="en-US" sz="5400" dirty="0">
                <a:effectLst/>
              </a:rPr>
              <a:t>. </a:t>
            </a:r>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Em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lo</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ee</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Jesus.png"/>
          <p:cNvPicPr>
            <a:picLocks noChangeAspect="1"/>
          </p:cNvPicPr>
          <p:nvPr/>
        </p:nvPicPr>
        <p:blipFill>
          <a:blip r:embed="rId3" cstate="print"/>
          <a:srcRect l="19891" r="32961"/>
          <a:stretch>
            <a:fillRect/>
          </a:stretch>
        </p:blipFill>
        <p:spPr bwMode="auto">
          <a:xfrm>
            <a:off x="7886700" y="859757"/>
            <a:ext cx="4305300" cy="6010275"/>
          </a:xfrm>
          <a:prstGeom prst="rect">
            <a:avLst/>
          </a:prstGeom>
          <a:noFill/>
          <a:ln w="9525">
            <a:noFill/>
            <a:miter lim="800000"/>
            <a:headEnd/>
            <a:tailEnd/>
          </a:ln>
        </p:spPr>
      </p:pic>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9780"/>
          <a:stretch>
            <a:fillRect/>
          </a:stretch>
        </p:blipFill>
        <p:spPr bwMode="auto">
          <a:xfrm flipH="1">
            <a:off x="6629400" y="1371600"/>
            <a:ext cx="5562600" cy="5945187"/>
          </a:xfrm>
          <a:prstGeom prst="rect">
            <a:avLst/>
          </a:prstGeom>
          <a:noFill/>
          <a:ln w="9525">
            <a:noFill/>
            <a:miter lim="800000"/>
            <a:headEnd/>
            <a:tailEnd/>
          </a:ln>
          <a:effectLst/>
        </p:spPr>
      </p:pic>
      <p:sp>
        <p:nvSpPr>
          <p:cNvPr id="3" name="Content Placeholder 2"/>
          <p:cNvSpPr>
            <a:spLocks noGrp="1"/>
          </p:cNvSpPr>
          <p:nvPr>
            <p:ph sz="half" idx="1"/>
          </p:nvPr>
        </p:nvSpPr>
        <p:spPr>
          <a:xfrm>
            <a:off x="609600" y="1600201"/>
            <a:ext cx="5486400" cy="4525963"/>
          </a:xfrm>
        </p:spPr>
        <p:txBody>
          <a:bodyPr/>
          <a:lstStyle/>
          <a:p>
            <a:pPr marL="0" indent="0"/>
            <a:r>
              <a:rPr lang="en-US" baseline="30000" dirty="0"/>
              <a:t>6</a:t>
            </a:r>
            <a:r>
              <a:rPr lang="en-US" dirty="0"/>
              <a:t> Obey them </a:t>
            </a:r>
            <a:r>
              <a:rPr lang="en-US" b="1" dirty="0">
                <a:effectLst>
                  <a:glow rad="127000">
                    <a:srgbClr val="FF0000"/>
                  </a:glow>
                  <a:outerShdw blurRad="38100" dist="38100" dir="2700000" algn="tl">
                    <a:srgbClr val="000000">
                      <a:alpha val="43137"/>
                    </a:srgbClr>
                  </a:outerShdw>
                </a:effectLst>
              </a:rPr>
              <a:t>not only to win their favor when their eye is on you</a:t>
            </a:r>
            <a:r>
              <a:rPr lang="en-US" dirty="0"/>
              <a:t>, but like slaves of Christ, doing the will of God from your heart.</a:t>
            </a:r>
          </a:p>
          <a:p>
            <a:pPr marL="0" indent="0"/>
            <a:r>
              <a:rPr lang="en-US" dirty="0"/>
              <a:t> </a:t>
            </a:r>
          </a:p>
        </p:txBody>
      </p:sp>
      <p:sp>
        <p:nvSpPr>
          <p:cNvPr id="5" name="Content Placeholder 4"/>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Em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lo</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ee</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9780"/>
          <a:stretch>
            <a:fillRect/>
          </a:stretch>
        </p:blipFill>
        <p:spPr bwMode="auto">
          <a:xfrm flipH="1">
            <a:off x="6629400" y="1371600"/>
            <a:ext cx="5562600" cy="5945187"/>
          </a:xfrm>
          <a:prstGeom prst="rect">
            <a:avLst/>
          </a:prstGeom>
          <a:noFill/>
          <a:ln w="9525">
            <a:noFill/>
            <a:miter lim="800000"/>
            <a:headEnd/>
            <a:tailEnd/>
          </a:ln>
          <a:effectLst/>
        </p:spPr>
      </p:pic>
      <p:sp>
        <p:nvSpPr>
          <p:cNvPr id="3" name="Content Placeholder 2"/>
          <p:cNvSpPr>
            <a:spLocks noGrp="1"/>
          </p:cNvSpPr>
          <p:nvPr>
            <p:ph sz="half" idx="1"/>
          </p:nvPr>
        </p:nvSpPr>
        <p:spPr>
          <a:xfrm>
            <a:off x="609600" y="1600201"/>
            <a:ext cx="5791200" cy="4525963"/>
          </a:xfrm>
        </p:spPr>
        <p:txBody>
          <a:bodyPr/>
          <a:lstStyle/>
          <a:p>
            <a:pPr marL="0" indent="0"/>
            <a:r>
              <a:rPr lang="en-US" baseline="30000" dirty="0"/>
              <a:t>6</a:t>
            </a:r>
            <a:r>
              <a:rPr lang="en-US" dirty="0"/>
              <a:t> Obey them not </a:t>
            </a:r>
            <a:br>
              <a:rPr lang="en-US" dirty="0"/>
            </a:br>
            <a:r>
              <a:rPr lang="en-US" dirty="0"/>
              <a:t>only to win their </a:t>
            </a:r>
            <a:br>
              <a:rPr lang="en-US" dirty="0"/>
            </a:br>
            <a:r>
              <a:rPr lang="en-US" dirty="0"/>
              <a:t>favor when their </a:t>
            </a:r>
            <a:br>
              <a:rPr lang="en-US" dirty="0"/>
            </a:br>
            <a:r>
              <a:rPr lang="en-US" dirty="0"/>
              <a:t>eye is on you, </a:t>
            </a:r>
            <a:r>
              <a:rPr lang="en-US" b="1" u="sng" dirty="0">
                <a:effectLst>
                  <a:glow rad="127000">
                    <a:srgbClr val="FF0000"/>
                  </a:glow>
                  <a:outerShdw blurRad="38100" dist="38100" dir="2700000" algn="tl">
                    <a:srgbClr val="000000">
                      <a:alpha val="43137"/>
                    </a:srgbClr>
                  </a:outerShdw>
                </a:effectLst>
              </a:rPr>
              <a:t>but </a:t>
            </a:r>
            <a:br>
              <a:rPr lang="en-US" b="1" u="sng" dirty="0">
                <a:effectLst>
                  <a:glow rad="127000">
                    <a:srgbClr val="FF0000"/>
                  </a:glow>
                  <a:outerShdw blurRad="38100" dist="38100" dir="2700000" algn="tl">
                    <a:srgbClr val="000000">
                      <a:alpha val="43137"/>
                    </a:srgbClr>
                  </a:outerShdw>
                </a:effectLst>
              </a:rPr>
            </a:br>
            <a:r>
              <a:rPr lang="en-US" b="1" u="sng" dirty="0">
                <a:effectLst>
                  <a:glow rad="127000">
                    <a:srgbClr val="FF0000"/>
                  </a:glow>
                  <a:outerShdw blurRad="38100" dist="38100" dir="2700000" algn="tl">
                    <a:srgbClr val="000000">
                      <a:alpha val="43137"/>
                    </a:srgbClr>
                  </a:outerShdw>
                </a:effectLst>
              </a:rPr>
              <a:t>like slaves of Christ, doing the will of God from your heart</a:t>
            </a:r>
            <a:r>
              <a:rPr lang="en-US" dirty="0"/>
              <a:t>.</a:t>
            </a:r>
          </a:p>
          <a:p>
            <a:pPr marL="0" indent="0"/>
            <a:r>
              <a:rPr lang="en-US" dirty="0"/>
              <a:t> </a:t>
            </a:r>
          </a:p>
        </p:txBody>
      </p:sp>
      <p:sp>
        <p:nvSpPr>
          <p:cNvPr id="5" name="Content Placeholder 4"/>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Em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lo</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ee</a:t>
            </a:r>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Jesus.png"/>
          <p:cNvPicPr>
            <a:picLocks noChangeAspect="1"/>
          </p:cNvPicPr>
          <p:nvPr/>
        </p:nvPicPr>
        <p:blipFill>
          <a:blip r:embed="rId4" cstate="print"/>
          <a:srcRect l="19891" r="32961"/>
          <a:stretch>
            <a:fillRect/>
          </a:stretch>
        </p:blipFill>
        <p:spPr bwMode="auto">
          <a:xfrm>
            <a:off x="7914774" y="867778"/>
            <a:ext cx="4305300" cy="6010275"/>
          </a:xfrm>
          <a:prstGeom prst="rect">
            <a:avLst/>
          </a:prstGeom>
          <a:noFill/>
          <a:ln w="9525">
            <a:noFill/>
            <a:miter lim="800000"/>
            <a:headEnd/>
            <a:tailEnd/>
          </a:ln>
        </p:spPr>
      </p:pic>
    </p:spTree>
    <p:extLst>
      <p:ext uri="{BB962C8B-B14F-4D97-AF65-F5344CB8AC3E}">
        <p14:creationId xmlns:p14="http://schemas.microsoft.com/office/powerpoint/2010/main" val="925670704"/>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r="11523" b="25153"/>
          <a:stretch>
            <a:fillRect/>
          </a:stretch>
        </p:blipFill>
        <p:spPr bwMode="auto">
          <a:xfrm>
            <a:off x="7591926" y="1600200"/>
            <a:ext cx="4572000" cy="5257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Child Abuse</a:t>
            </a:r>
          </a:p>
        </p:txBody>
      </p:sp>
      <p:sp>
        <p:nvSpPr>
          <p:cNvPr id="3" name="Content Placeholder 2"/>
          <p:cNvSpPr>
            <a:spLocks noGrp="1"/>
          </p:cNvSpPr>
          <p:nvPr>
            <p:ph idx="1"/>
          </p:nvPr>
        </p:nvSpPr>
        <p:spPr/>
        <p:txBody>
          <a:bodyPr>
            <a:noAutofit/>
          </a:bodyPr>
          <a:lstStyle/>
          <a:p>
            <a:pPr fontAlgn="base"/>
            <a:r>
              <a:rPr lang="en-US" dirty="0"/>
              <a:t>- </a:t>
            </a:r>
            <a:r>
              <a:rPr lang="en-US" dirty="0">
                <a:effectLst/>
              </a:rPr>
              <a:t>Approximately 5 children die every day because of child abuse. </a:t>
            </a:r>
            <a:r>
              <a:rPr lang="en-US" baseline="30000" dirty="0">
                <a:effectLst/>
              </a:rPr>
              <a:t>1</a:t>
            </a:r>
          </a:p>
        </p:txBody>
      </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Em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lo</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ee</a:t>
            </a:r>
            <a:endParaRPr lang="en-US" dirty="0"/>
          </a:p>
        </p:txBody>
      </p:sp>
      <p:sp>
        <p:nvSpPr>
          <p:cNvPr id="3" name="Content Placeholder 2"/>
          <p:cNvSpPr>
            <a:spLocks noGrp="1"/>
          </p:cNvSpPr>
          <p:nvPr>
            <p:ph idx="1"/>
          </p:nvPr>
        </p:nvSpPr>
        <p:spPr>
          <a:xfrm>
            <a:off x="609600" y="1524000"/>
            <a:ext cx="9601200" cy="4602163"/>
          </a:xfrm>
        </p:spPr>
        <p:txBody>
          <a:bodyPr/>
          <a:lstStyle/>
          <a:p>
            <a:pPr marL="0" indent="0"/>
            <a:r>
              <a:rPr lang="en-US" baseline="30000" dirty="0"/>
              <a:t>7</a:t>
            </a:r>
            <a:r>
              <a:rPr lang="en-US" dirty="0"/>
              <a:t> Serve </a:t>
            </a:r>
            <a:r>
              <a:rPr lang="en-US" b="1" dirty="0">
                <a:effectLst>
                  <a:glow rad="127000">
                    <a:srgbClr val="FF0000"/>
                  </a:glow>
                  <a:outerShdw blurRad="38100" dist="38100" dir="2700000" algn="tl">
                    <a:srgbClr val="000000">
                      <a:alpha val="43137"/>
                    </a:srgbClr>
                  </a:outerShdw>
                </a:effectLst>
              </a:rPr>
              <a:t>wholeheartedly</a:t>
            </a:r>
            <a:r>
              <a:rPr lang="en-US" dirty="0"/>
              <a:t>, as if you were serving the Lord, not men, </a:t>
            </a:r>
          </a:p>
          <a:p>
            <a:pPr marL="0" indent="0"/>
            <a:r>
              <a:rPr lang="en-US" dirty="0"/>
              <a:t> </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3" cstate="print"/>
          <a:srcRect/>
          <a:stretch>
            <a:fillRect/>
          </a:stretch>
        </p:blipFill>
        <p:spPr bwMode="auto">
          <a:xfrm>
            <a:off x="2590800" y="3124200"/>
            <a:ext cx="3798886" cy="3575050"/>
          </a:xfrm>
          <a:prstGeom prst="rect">
            <a:avLst/>
          </a:prstGeom>
          <a:noFill/>
          <a:ln w="9525">
            <a:noFill/>
            <a:miter lim="800000"/>
            <a:headEnd/>
            <a:tailEnd/>
          </a:ln>
          <a:effectLst/>
        </p:spPr>
      </p:pic>
      <p:pic>
        <p:nvPicPr>
          <p:cNvPr id="7" name="Picture 6" descr="Jesus.png"/>
          <p:cNvPicPr>
            <a:picLocks noChangeAspect="1"/>
          </p:cNvPicPr>
          <p:nvPr/>
        </p:nvPicPr>
        <p:blipFill>
          <a:blip r:embed="rId4" cstate="print"/>
          <a:srcRect l="19891" r="32961"/>
          <a:stretch>
            <a:fillRect/>
          </a:stretch>
        </p:blipFill>
        <p:spPr bwMode="auto">
          <a:xfrm>
            <a:off x="7914774" y="867778"/>
            <a:ext cx="4305300" cy="6010275"/>
          </a:xfrm>
          <a:prstGeom prst="rect">
            <a:avLst/>
          </a:prstGeom>
          <a:noFill/>
          <a:ln w="9525">
            <a:noFill/>
            <a:miter lim="800000"/>
            <a:headEnd/>
            <a:tailEnd/>
          </a:ln>
        </p:spPr>
      </p:pic>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esus.png"/>
          <p:cNvPicPr>
            <a:picLocks noChangeAspect="1"/>
          </p:cNvPicPr>
          <p:nvPr/>
        </p:nvPicPr>
        <p:blipFill>
          <a:blip r:embed="rId3" cstate="print"/>
          <a:srcRect l="19891" r="32961"/>
          <a:stretch>
            <a:fillRect/>
          </a:stretch>
        </p:blipFill>
        <p:spPr bwMode="auto">
          <a:xfrm>
            <a:off x="7914774" y="867778"/>
            <a:ext cx="4305300" cy="60102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By Being a Better </a:t>
            </a:r>
            <a:r>
              <a:rPr lang="en-US" u="sng" dirty="0">
                <a:effectLst>
                  <a:glow rad="127000">
                    <a:srgbClr val="FF0000"/>
                  </a:glow>
                  <a:outerShdw blurRad="38100" dist="38100" dir="2700000" algn="tl">
                    <a:srgbClr val="000000">
                      <a:alpha val="43137"/>
                    </a:srgbClr>
                  </a:outerShdw>
                </a:effectLst>
              </a:rPr>
              <a:t>Em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lo</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ee</a:t>
            </a:r>
            <a:endParaRPr lang="en-US" dirty="0"/>
          </a:p>
        </p:txBody>
      </p:sp>
      <p:sp>
        <p:nvSpPr>
          <p:cNvPr id="3" name="Content Placeholder 2"/>
          <p:cNvSpPr>
            <a:spLocks noGrp="1"/>
          </p:cNvSpPr>
          <p:nvPr>
            <p:ph idx="1"/>
          </p:nvPr>
        </p:nvSpPr>
        <p:spPr>
          <a:xfrm>
            <a:off x="609600" y="1524000"/>
            <a:ext cx="9220200" cy="4602163"/>
          </a:xfrm>
        </p:spPr>
        <p:txBody>
          <a:bodyPr/>
          <a:lstStyle/>
          <a:p>
            <a:pPr marL="0" indent="0"/>
            <a:r>
              <a:rPr lang="en-US" baseline="30000" dirty="0"/>
              <a:t>8</a:t>
            </a:r>
            <a:r>
              <a:rPr lang="en-US" dirty="0"/>
              <a:t> because you know that the Lord will </a:t>
            </a:r>
            <a:r>
              <a:rPr lang="en-US" b="1" dirty="0">
                <a:effectLst>
                  <a:glow rad="127000">
                    <a:srgbClr val="FF0000"/>
                  </a:glow>
                  <a:outerShdw blurRad="38100" dist="38100" dir="2700000" algn="tl">
                    <a:srgbClr val="000000">
                      <a:alpha val="43137"/>
                    </a:srgbClr>
                  </a:outerShdw>
                </a:effectLst>
              </a:rPr>
              <a:t>reward</a:t>
            </a:r>
            <a:r>
              <a:rPr lang="en-US" dirty="0"/>
              <a:t> everyone for whatever good he does, whether he is slave or free. </a:t>
            </a:r>
          </a:p>
          <a:p>
            <a:pPr marL="0" indent="0"/>
            <a:r>
              <a:rPr lang="en-US" dirty="0"/>
              <a:t> </a:t>
            </a:r>
          </a:p>
          <a:p>
            <a:pPr marL="0" indent="0"/>
            <a:endParaRPr lang="en-US" dirty="0"/>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7" name="Picture 3"/>
          <p:cNvPicPr>
            <a:picLocks noChangeAspect="1" noChangeArrowheads="1"/>
          </p:cNvPicPr>
          <p:nvPr/>
        </p:nvPicPr>
        <p:blipFill>
          <a:blip r:embed="rId4" cstate="print"/>
          <a:srcRect/>
          <a:stretch>
            <a:fillRect/>
          </a:stretch>
        </p:blipFill>
        <p:spPr bwMode="auto">
          <a:xfrm>
            <a:off x="8534400" y="4419600"/>
            <a:ext cx="2590800" cy="1404419"/>
          </a:xfrm>
          <a:prstGeom prst="rect">
            <a:avLst/>
          </a:prstGeom>
          <a:noFill/>
          <a:ln w="9525">
            <a:noFill/>
            <a:miter lim="800000"/>
            <a:headEnd/>
            <a:tailEnd/>
          </a:ln>
          <a:effectLst/>
        </p:spPr>
      </p:pic>
    </p:spTree>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Being a Better </a:t>
            </a:r>
            <a:r>
              <a:rPr lang="en-US" u="sng" dirty="0">
                <a:solidFill>
                  <a:srgbClr val="FF0000"/>
                </a:solidFill>
                <a:effectLst>
                  <a:glow rad="190500">
                    <a:schemeClr val="bg1"/>
                  </a:glow>
                  <a:outerShdw blurRad="38100" dist="38100" dir="2700000" algn="tl">
                    <a:srgbClr val="000000">
                      <a:alpha val="43137"/>
                    </a:srgbClr>
                  </a:outerShdw>
                </a:effectLst>
              </a:rPr>
              <a:t>Em</a:t>
            </a:r>
            <a:r>
              <a:rPr lang="en-US" dirty="0">
                <a:solidFill>
                  <a:srgbClr val="FF0000"/>
                </a:solidFill>
                <a:effectLst>
                  <a:glow rad="190500">
                    <a:schemeClr val="bg1"/>
                  </a:glow>
                  <a:outerShdw blurRad="38100" dist="38100" dir="2700000" algn="tl">
                    <a:srgbClr val="000000">
                      <a:alpha val="43137"/>
                    </a:srgbClr>
                  </a:outerShdw>
                </a:effectLst>
              </a:rPr>
              <a:t>p</a:t>
            </a:r>
            <a:r>
              <a:rPr lang="en-US" u="sng" dirty="0">
                <a:solidFill>
                  <a:srgbClr val="FF0000"/>
                </a:solidFill>
                <a:effectLst>
                  <a:glow rad="190500">
                    <a:schemeClr val="bg1"/>
                  </a:glow>
                  <a:outerShdw blurRad="38100" dist="38100" dir="2700000" algn="tl">
                    <a:srgbClr val="000000">
                      <a:alpha val="43137"/>
                    </a:srgbClr>
                  </a:outerShdw>
                </a:effectLst>
              </a:rPr>
              <a:t>lo</a:t>
            </a:r>
            <a:r>
              <a:rPr lang="en-US" dirty="0">
                <a:solidFill>
                  <a:srgbClr val="FF0000"/>
                </a:solidFill>
                <a:effectLst>
                  <a:glow rad="190500">
                    <a:schemeClr val="bg1"/>
                  </a:glow>
                  <a:outerShdw blurRad="38100" dist="38100" dir="2700000" algn="tl">
                    <a:srgbClr val="000000">
                      <a:alpha val="43137"/>
                    </a:srgbClr>
                  </a:outerShdw>
                </a:effectLst>
              </a:rPr>
              <a:t>y</a:t>
            </a:r>
            <a:r>
              <a:rPr lang="en-US" u="sng" dirty="0">
                <a:solidFill>
                  <a:srgbClr val="FF0000"/>
                </a:solidFill>
                <a:effectLst>
                  <a:glow rad="190500">
                    <a:schemeClr val="bg1"/>
                  </a:glow>
                  <a:outerShdw blurRad="38100" dist="38100" dir="2700000" algn="tl">
                    <a:srgbClr val="000000">
                      <a:alpha val="43137"/>
                    </a:srgbClr>
                  </a:outerShdw>
                </a:effectLst>
              </a:rPr>
              <a:t>er</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228600" y="1600200"/>
            <a:ext cx="4953000" cy="54102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By Being a Better </a:t>
            </a:r>
            <a:r>
              <a:rPr lang="en-US" u="sng" dirty="0">
                <a:solidFill>
                  <a:srgbClr val="FF0000"/>
                </a:solidFill>
                <a:effectLst>
                  <a:glow rad="190500">
                    <a:schemeClr val="bg1"/>
                  </a:glow>
                  <a:outerShdw blurRad="38100" dist="38100" dir="2700000" algn="tl">
                    <a:srgbClr val="000000">
                      <a:alpha val="43137"/>
                    </a:srgbClr>
                  </a:outerShdw>
                </a:effectLst>
              </a:rPr>
              <a:t>Em</a:t>
            </a:r>
            <a:r>
              <a:rPr lang="en-US" dirty="0">
                <a:solidFill>
                  <a:srgbClr val="FF0000"/>
                </a:solidFill>
                <a:effectLst>
                  <a:glow rad="190500">
                    <a:schemeClr val="bg1"/>
                  </a:glow>
                  <a:outerShdw blurRad="38100" dist="38100" dir="2700000" algn="tl">
                    <a:srgbClr val="000000">
                      <a:alpha val="43137"/>
                    </a:srgbClr>
                  </a:outerShdw>
                </a:effectLst>
              </a:rPr>
              <a:t>p</a:t>
            </a:r>
            <a:r>
              <a:rPr lang="en-US" u="sng" dirty="0">
                <a:solidFill>
                  <a:srgbClr val="FF0000"/>
                </a:solidFill>
                <a:effectLst>
                  <a:glow rad="190500">
                    <a:schemeClr val="bg1"/>
                  </a:glow>
                  <a:outerShdw blurRad="38100" dist="38100" dir="2700000" algn="tl">
                    <a:srgbClr val="000000">
                      <a:alpha val="43137"/>
                    </a:srgbClr>
                  </a:outerShdw>
                </a:effectLst>
              </a:rPr>
              <a:t>lo</a:t>
            </a:r>
            <a:r>
              <a:rPr lang="en-US" dirty="0">
                <a:solidFill>
                  <a:srgbClr val="FF0000"/>
                </a:solidFill>
                <a:effectLst>
                  <a:glow rad="190500">
                    <a:schemeClr val="bg1"/>
                  </a:glow>
                  <a:outerShdw blurRad="38100" dist="38100" dir="2700000" algn="tl">
                    <a:srgbClr val="000000">
                      <a:alpha val="43137"/>
                    </a:srgbClr>
                  </a:outerShdw>
                </a:effectLst>
              </a:rPr>
              <a:t>y</a:t>
            </a:r>
            <a:r>
              <a:rPr lang="en-US" u="sng" dirty="0">
                <a:solidFill>
                  <a:srgbClr val="FF0000"/>
                </a:solidFill>
                <a:effectLst>
                  <a:glow rad="190500">
                    <a:schemeClr val="bg1"/>
                  </a:glow>
                  <a:outerShdw blurRad="38100" dist="38100" dir="2700000" algn="tl">
                    <a:srgbClr val="000000">
                      <a:alpha val="43137"/>
                    </a:srgbClr>
                  </a:outerShdw>
                </a:effectLst>
              </a:rPr>
              <a:t>er</a:t>
            </a:r>
            <a:endParaRPr lang="en-US" dirty="0">
              <a:effectLst>
                <a:glow rad="127000">
                  <a:schemeClr val="bg1"/>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4267200" y="1524000"/>
            <a:ext cx="7315200" cy="4602163"/>
          </a:xfrm>
        </p:spPr>
        <p:txBody>
          <a:bodyPr/>
          <a:lstStyle/>
          <a:p>
            <a:pPr marL="0" indent="0"/>
            <a:r>
              <a:rPr lang="en-US" baseline="30000" dirty="0"/>
              <a:t>9</a:t>
            </a:r>
            <a:r>
              <a:rPr lang="en-US" dirty="0"/>
              <a:t> And </a:t>
            </a:r>
            <a:r>
              <a:rPr lang="en-US" b="1" dirty="0">
                <a:effectLst>
                  <a:glow rad="127000">
                    <a:srgbClr val="FF0000"/>
                  </a:glow>
                  <a:outerShdw blurRad="38100" dist="38100" dir="2700000" algn="tl">
                    <a:srgbClr val="000000">
                      <a:alpha val="43137"/>
                    </a:srgbClr>
                  </a:outerShdw>
                </a:effectLst>
              </a:rPr>
              <a:t>masters</a:t>
            </a:r>
            <a:r>
              <a:rPr lang="en-US" dirty="0"/>
              <a:t>, treat your slaves in the same way. Do not threaten them, since you know that he who is both their Master and yours is in heaven, and there is no favoritism with him.</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Being a Better </a:t>
            </a:r>
            <a:r>
              <a:rPr lang="en-US" u="sng" dirty="0">
                <a:solidFill>
                  <a:srgbClr val="FF0000"/>
                </a:solidFill>
                <a:effectLst>
                  <a:glow rad="190500">
                    <a:schemeClr val="bg1"/>
                  </a:glow>
                  <a:outerShdw blurRad="38100" dist="38100" dir="2700000" algn="tl">
                    <a:srgbClr val="000000">
                      <a:alpha val="43137"/>
                    </a:srgbClr>
                  </a:outerShdw>
                </a:effectLst>
              </a:rPr>
              <a:t>Em</a:t>
            </a:r>
            <a:r>
              <a:rPr lang="en-US" dirty="0">
                <a:solidFill>
                  <a:srgbClr val="FF0000"/>
                </a:solidFill>
                <a:effectLst>
                  <a:glow rad="190500">
                    <a:schemeClr val="bg1"/>
                  </a:glow>
                  <a:outerShdw blurRad="38100" dist="38100" dir="2700000" algn="tl">
                    <a:srgbClr val="000000">
                      <a:alpha val="43137"/>
                    </a:srgbClr>
                  </a:outerShdw>
                </a:effectLst>
              </a:rPr>
              <a:t>p</a:t>
            </a:r>
            <a:r>
              <a:rPr lang="en-US" u="sng" dirty="0">
                <a:solidFill>
                  <a:srgbClr val="FF0000"/>
                </a:solidFill>
                <a:effectLst>
                  <a:glow rad="190500">
                    <a:schemeClr val="bg1"/>
                  </a:glow>
                  <a:outerShdw blurRad="38100" dist="38100" dir="2700000" algn="tl">
                    <a:srgbClr val="000000">
                      <a:alpha val="43137"/>
                    </a:srgbClr>
                  </a:outerShdw>
                </a:effectLst>
              </a:rPr>
              <a:t>lo</a:t>
            </a:r>
            <a:r>
              <a:rPr lang="en-US" dirty="0">
                <a:solidFill>
                  <a:srgbClr val="FF0000"/>
                </a:solidFill>
                <a:effectLst>
                  <a:glow rad="190500">
                    <a:schemeClr val="bg1"/>
                  </a:glow>
                  <a:outerShdw blurRad="38100" dist="38100" dir="2700000" algn="tl">
                    <a:srgbClr val="000000">
                      <a:alpha val="43137"/>
                    </a:srgbClr>
                  </a:outerShdw>
                </a:effectLst>
              </a:rPr>
              <a:t>y</a:t>
            </a:r>
            <a:r>
              <a:rPr lang="en-US" u="sng" dirty="0">
                <a:solidFill>
                  <a:srgbClr val="FF0000"/>
                </a:solidFill>
                <a:effectLst>
                  <a:glow rad="190500">
                    <a:schemeClr val="bg1"/>
                  </a:glow>
                  <a:outerShdw blurRad="38100" dist="38100" dir="2700000" algn="tl">
                    <a:srgbClr val="000000">
                      <a:alpha val="43137"/>
                    </a:srgbClr>
                  </a:outerShdw>
                </a:effectLst>
              </a:rPr>
              <a:t>er</a:t>
            </a:r>
            <a:endParaRPr lang="en-US" dirty="0"/>
          </a:p>
        </p:txBody>
      </p:sp>
      <p:sp>
        <p:nvSpPr>
          <p:cNvPr id="3" name="Content Placeholder 2"/>
          <p:cNvSpPr>
            <a:spLocks noGrp="1"/>
          </p:cNvSpPr>
          <p:nvPr>
            <p:ph idx="1"/>
          </p:nvPr>
        </p:nvSpPr>
        <p:spPr>
          <a:xfrm>
            <a:off x="4267200" y="1524000"/>
            <a:ext cx="7772400" cy="4602163"/>
          </a:xfrm>
        </p:spPr>
        <p:txBody>
          <a:bodyPr/>
          <a:lstStyle/>
          <a:p>
            <a:pPr marL="0" indent="0"/>
            <a:r>
              <a:rPr lang="en-US" baseline="30000" dirty="0"/>
              <a:t>9</a:t>
            </a:r>
            <a:r>
              <a:rPr lang="en-US" dirty="0"/>
              <a:t> And masters, </a:t>
            </a:r>
            <a:r>
              <a:rPr lang="en-US" b="1" dirty="0">
                <a:effectLst>
                  <a:glow rad="127000">
                    <a:srgbClr val="FF0000"/>
                  </a:glow>
                  <a:outerShdw blurRad="38100" dist="38100" dir="2700000" algn="tl">
                    <a:srgbClr val="000000">
                      <a:alpha val="43137"/>
                    </a:srgbClr>
                  </a:outerShdw>
                </a:effectLst>
              </a:rPr>
              <a:t>treat your slaves in the same way</a:t>
            </a:r>
            <a:r>
              <a:rPr lang="en-US" dirty="0"/>
              <a:t>. Do not threaten them, since </a:t>
            </a:r>
            <a:br>
              <a:rPr lang="en-US" dirty="0"/>
            </a:br>
            <a:r>
              <a:rPr lang="en-US" dirty="0"/>
              <a:t>you know that he who is </a:t>
            </a:r>
            <a:br>
              <a:rPr lang="en-US" dirty="0"/>
            </a:br>
            <a:r>
              <a:rPr lang="en-US" dirty="0"/>
              <a:t>both their Master and yours is in heaven, and there is </a:t>
            </a:r>
            <a:br>
              <a:rPr lang="en-US" dirty="0"/>
            </a:br>
            <a:r>
              <a:rPr lang="en-US" dirty="0"/>
              <a:t>no favoritism with him.</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Left Arrow 5"/>
          <p:cNvSpPr/>
          <p:nvPr/>
        </p:nvSpPr>
        <p:spPr>
          <a:xfrm>
            <a:off x="495300" y="1676400"/>
            <a:ext cx="3429000" cy="4724400"/>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09600" y="2514600"/>
            <a:ext cx="4800600" cy="2768130"/>
          </a:xfrm>
          <a:prstGeom prst="rect">
            <a:avLst/>
          </a:prstGeom>
          <a:noFill/>
        </p:spPr>
        <p:txBody>
          <a:bodyPr wrap="square" rtlCol="0">
            <a:spAutoFit/>
          </a:bodyPr>
          <a:lstStyle/>
          <a:p>
            <a:pPr>
              <a:lnSpc>
                <a:spcPct val="80000"/>
              </a:lnSpc>
            </a:pPr>
            <a:r>
              <a:rPr lang="en-US" sz="5400" b="1" dirty="0">
                <a:solidFill>
                  <a:schemeClr val="bg1"/>
                </a:solidFill>
                <a:effectLst>
                  <a:glow rad="127000">
                    <a:srgbClr val="FF0000"/>
                  </a:glow>
                  <a:outerShdw blurRad="38100" dist="38100" dir="2700000" algn="tl">
                    <a:srgbClr val="000000">
                      <a:alpha val="43137"/>
                    </a:srgbClr>
                  </a:outerShdw>
                </a:effectLst>
              </a:rPr>
              <a:t>“Fear and trembling” </a:t>
            </a:r>
            <a:br>
              <a:rPr lang="en-US" sz="5400" b="1" dirty="0">
                <a:solidFill>
                  <a:schemeClr val="bg1"/>
                </a:solidFill>
                <a:effectLst>
                  <a:glow rad="127000">
                    <a:srgbClr val="FF0000"/>
                  </a:glow>
                  <a:outerShdw blurRad="38100" dist="38100" dir="2700000" algn="tl">
                    <a:srgbClr val="000000">
                      <a:alpha val="43137"/>
                    </a:srgbClr>
                  </a:outerShdw>
                </a:effectLst>
              </a:rPr>
            </a:br>
            <a:r>
              <a:rPr lang="en-US" sz="5400" b="1" dirty="0">
                <a:solidFill>
                  <a:schemeClr val="bg1"/>
                </a:solidFill>
                <a:effectLst>
                  <a:glow rad="127000">
                    <a:srgbClr val="FF0000"/>
                  </a:glow>
                  <a:outerShdw blurRad="38100" dist="38100" dir="2700000" algn="tl">
                    <a:srgbClr val="000000">
                      <a:alpha val="43137"/>
                    </a:srgbClr>
                  </a:outerShdw>
                </a:effectLst>
              </a:rPr>
              <a:t>and with “simplicity”</a:t>
            </a:r>
            <a:r>
              <a:rPr lang="en-US" sz="5400" dirty="0">
                <a:solidFill>
                  <a:schemeClr val="bg1"/>
                </a:solidFill>
                <a:effectLst>
                  <a:glow rad="127000">
                    <a:srgbClr val="FF0000"/>
                  </a:glow>
                </a:effectLst>
              </a:rPr>
              <a:t> </a:t>
            </a:r>
          </a:p>
        </p:txBody>
      </p:sp>
    </p:spTree>
    <p:extLst>
      <p:ext uri="{BB962C8B-B14F-4D97-AF65-F5344CB8AC3E}">
        <p14:creationId xmlns:p14="http://schemas.microsoft.com/office/powerpoint/2010/main" val="30825792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Being a Better </a:t>
            </a:r>
            <a:r>
              <a:rPr lang="en-US" u="sng" dirty="0">
                <a:solidFill>
                  <a:srgbClr val="FF0000"/>
                </a:solidFill>
                <a:effectLst>
                  <a:glow rad="190500">
                    <a:schemeClr val="bg1"/>
                  </a:glow>
                  <a:outerShdw blurRad="38100" dist="38100" dir="2700000" algn="tl">
                    <a:srgbClr val="000000">
                      <a:alpha val="43137"/>
                    </a:srgbClr>
                  </a:outerShdw>
                </a:effectLst>
              </a:rPr>
              <a:t>Em</a:t>
            </a:r>
            <a:r>
              <a:rPr lang="en-US" dirty="0">
                <a:solidFill>
                  <a:srgbClr val="FF0000"/>
                </a:solidFill>
                <a:effectLst>
                  <a:glow rad="190500">
                    <a:schemeClr val="bg1"/>
                  </a:glow>
                  <a:outerShdw blurRad="38100" dist="38100" dir="2700000" algn="tl">
                    <a:srgbClr val="000000">
                      <a:alpha val="43137"/>
                    </a:srgbClr>
                  </a:outerShdw>
                </a:effectLst>
              </a:rPr>
              <a:t>p</a:t>
            </a:r>
            <a:r>
              <a:rPr lang="en-US" u="sng" dirty="0">
                <a:solidFill>
                  <a:srgbClr val="FF0000"/>
                </a:solidFill>
                <a:effectLst>
                  <a:glow rad="190500">
                    <a:schemeClr val="bg1"/>
                  </a:glow>
                  <a:outerShdw blurRad="38100" dist="38100" dir="2700000" algn="tl">
                    <a:srgbClr val="000000">
                      <a:alpha val="43137"/>
                    </a:srgbClr>
                  </a:outerShdw>
                </a:effectLst>
              </a:rPr>
              <a:t>lo</a:t>
            </a:r>
            <a:r>
              <a:rPr lang="en-US" dirty="0">
                <a:solidFill>
                  <a:srgbClr val="FF0000"/>
                </a:solidFill>
                <a:effectLst>
                  <a:glow rad="190500">
                    <a:schemeClr val="bg1"/>
                  </a:glow>
                  <a:outerShdw blurRad="38100" dist="38100" dir="2700000" algn="tl">
                    <a:srgbClr val="000000">
                      <a:alpha val="43137"/>
                    </a:srgbClr>
                  </a:outerShdw>
                </a:effectLst>
              </a:rPr>
              <a:t>y</a:t>
            </a:r>
            <a:r>
              <a:rPr lang="en-US" u="sng" dirty="0">
                <a:solidFill>
                  <a:srgbClr val="FF0000"/>
                </a:solidFill>
                <a:effectLst>
                  <a:glow rad="190500">
                    <a:schemeClr val="bg1"/>
                  </a:glow>
                  <a:outerShdw blurRad="38100" dist="38100" dir="2700000" algn="tl">
                    <a:srgbClr val="000000">
                      <a:alpha val="43137"/>
                    </a:srgbClr>
                  </a:outerShdw>
                </a:effectLst>
              </a:rPr>
              <a:t>er</a:t>
            </a:r>
            <a:endParaRPr lang="en-US" dirty="0"/>
          </a:p>
        </p:txBody>
      </p:sp>
      <p:sp>
        <p:nvSpPr>
          <p:cNvPr id="3" name="Content Placeholder 2"/>
          <p:cNvSpPr>
            <a:spLocks noGrp="1"/>
          </p:cNvSpPr>
          <p:nvPr>
            <p:ph idx="1"/>
          </p:nvPr>
        </p:nvSpPr>
        <p:spPr>
          <a:xfrm>
            <a:off x="4267200" y="1524000"/>
            <a:ext cx="7315200" cy="4602163"/>
          </a:xfrm>
        </p:spPr>
        <p:txBody>
          <a:bodyPr/>
          <a:lstStyle/>
          <a:p>
            <a:pPr marL="0" indent="0"/>
            <a:r>
              <a:rPr lang="en-US" baseline="30000" dirty="0"/>
              <a:t>9</a:t>
            </a:r>
            <a:r>
              <a:rPr lang="en-US" dirty="0"/>
              <a:t> And masters, treat your slaves in the same way. </a:t>
            </a:r>
            <a:r>
              <a:rPr lang="en-US" b="1" dirty="0">
                <a:effectLst>
                  <a:glow rad="127000">
                    <a:srgbClr val="FF0000"/>
                  </a:glow>
                  <a:outerShdw blurRad="38100" dist="38100" dir="2700000" algn="tl">
                    <a:srgbClr val="000000">
                      <a:alpha val="43137"/>
                    </a:srgbClr>
                  </a:outerShdw>
                </a:effectLst>
              </a:rPr>
              <a:t>Do not threaten them</a:t>
            </a:r>
            <a:r>
              <a:rPr lang="en-US" dirty="0"/>
              <a:t>, since you know that he who is both their Master and yours is in heaven, and there is no favoritism with him.</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3404" y="2263488"/>
            <a:ext cx="3667992" cy="304698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a:ln w="11430"/>
                <a:solidFill>
                  <a:schemeClr val="bg1"/>
                </a:solidFill>
                <a:effectLst>
                  <a:glow rad="127000">
                    <a:srgbClr val="00B050"/>
                  </a:glow>
                  <a:outerShdw blurRad="80000" dist="40000" dir="5040000" algn="tl">
                    <a:srgbClr val="000000">
                      <a:alpha val="30000"/>
                    </a:srgbClr>
                  </a:outerShdw>
                </a:effectLst>
              </a:rPr>
              <a:t>“…OR  </a:t>
            </a:r>
            <a:br>
              <a:rPr lang="en-US" sz="9600" b="1" dirty="0">
                <a:ln w="11430"/>
                <a:solidFill>
                  <a:schemeClr val="bg1"/>
                </a:solidFill>
                <a:effectLst>
                  <a:glow rad="127000">
                    <a:srgbClr val="00B050"/>
                  </a:glow>
                  <a:outerShdw blurRad="80000" dist="40000" dir="5040000" algn="tl">
                    <a:srgbClr val="000000">
                      <a:alpha val="30000"/>
                    </a:srgbClr>
                  </a:outerShdw>
                </a:effectLst>
              </a:rPr>
            </a:br>
            <a:r>
              <a:rPr lang="en-US" sz="9600" b="1" dirty="0">
                <a:ln w="11430"/>
                <a:solidFill>
                  <a:schemeClr val="bg1"/>
                </a:solidFill>
                <a:effectLst>
                  <a:glow rad="127000">
                    <a:srgbClr val="00B050"/>
                  </a:glow>
                  <a:outerShdw blurRad="80000" dist="40000" dir="5040000" algn="tl">
                    <a:srgbClr val="000000">
                      <a:alpha val="30000"/>
                    </a:srgbClr>
                  </a:outerShdw>
                </a:effectLst>
              </a:rPr>
              <a:t>ELSE.”</a:t>
            </a:r>
          </a:p>
        </p:txBody>
      </p:sp>
    </p:spTree>
    <p:extLst>
      <p:ext uri="{BB962C8B-B14F-4D97-AF65-F5344CB8AC3E}">
        <p14:creationId xmlns:p14="http://schemas.microsoft.com/office/powerpoint/2010/main" val="2693286475"/>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Being a Better </a:t>
            </a:r>
            <a:r>
              <a:rPr lang="en-US" u="sng" dirty="0">
                <a:solidFill>
                  <a:srgbClr val="FF0000"/>
                </a:solidFill>
                <a:effectLst>
                  <a:glow rad="190500">
                    <a:schemeClr val="bg1"/>
                  </a:glow>
                  <a:outerShdw blurRad="38100" dist="38100" dir="2700000" algn="tl">
                    <a:srgbClr val="000000">
                      <a:alpha val="43137"/>
                    </a:srgbClr>
                  </a:outerShdw>
                </a:effectLst>
              </a:rPr>
              <a:t>Em</a:t>
            </a:r>
            <a:r>
              <a:rPr lang="en-US" dirty="0">
                <a:solidFill>
                  <a:srgbClr val="FF0000"/>
                </a:solidFill>
                <a:effectLst>
                  <a:glow rad="190500">
                    <a:schemeClr val="bg1"/>
                  </a:glow>
                  <a:outerShdw blurRad="38100" dist="38100" dir="2700000" algn="tl">
                    <a:srgbClr val="000000">
                      <a:alpha val="43137"/>
                    </a:srgbClr>
                  </a:outerShdw>
                </a:effectLst>
              </a:rPr>
              <a:t>p</a:t>
            </a:r>
            <a:r>
              <a:rPr lang="en-US" u="sng" dirty="0">
                <a:solidFill>
                  <a:srgbClr val="FF0000"/>
                </a:solidFill>
                <a:effectLst>
                  <a:glow rad="190500">
                    <a:schemeClr val="bg1"/>
                  </a:glow>
                  <a:outerShdw blurRad="38100" dist="38100" dir="2700000" algn="tl">
                    <a:srgbClr val="000000">
                      <a:alpha val="43137"/>
                    </a:srgbClr>
                  </a:outerShdw>
                </a:effectLst>
              </a:rPr>
              <a:t>lo</a:t>
            </a:r>
            <a:r>
              <a:rPr lang="en-US" dirty="0">
                <a:solidFill>
                  <a:srgbClr val="FF0000"/>
                </a:solidFill>
                <a:effectLst>
                  <a:glow rad="190500">
                    <a:schemeClr val="bg1"/>
                  </a:glow>
                  <a:outerShdw blurRad="38100" dist="38100" dir="2700000" algn="tl">
                    <a:srgbClr val="000000">
                      <a:alpha val="43137"/>
                    </a:srgbClr>
                  </a:outerShdw>
                </a:effectLst>
              </a:rPr>
              <a:t>y</a:t>
            </a:r>
            <a:r>
              <a:rPr lang="en-US" u="sng" dirty="0">
                <a:solidFill>
                  <a:srgbClr val="FF0000"/>
                </a:solidFill>
                <a:effectLst>
                  <a:glow rad="190500">
                    <a:schemeClr val="bg1"/>
                  </a:glow>
                  <a:outerShdw blurRad="38100" dist="38100" dir="2700000" algn="tl">
                    <a:srgbClr val="000000">
                      <a:alpha val="43137"/>
                    </a:srgbClr>
                  </a:outerShdw>
                </a:effectLst>
              </a:rPr>
              <a:t>er</a:t>
            </a:r>
            <a:endParaRPr lang="en-US" dirty="0"/>
          </a:p>
        </p:txBody>
      </p:sp>
      <p:sp>
        <p:nvSpPr>
          <p:cNvPr id="3" name="Content Placeholder 2"/>
          <p:cNvSpPr>
            <a:spLocks noGrp="1"/>
          </p:cNvSpPr>
          <p:nvPr>
            <p:ph idx="1"/>
          </p:nvPr>
        </p:nvSpPr>
        <p:spPr>
          <a:xfrm>
            <a:off x="4267200" y="1524000"/>
            <a:ext cx="7924800" cy="4602163"/>
          </a:xfrm>
        </p:spPr>
        <p:txBody>
          <a:bodyPr/>
          <a:lstStyle/>
          <a:p>
            <a:pPr marL="0" indent="0"/>
            <a:r>
              <a:rPr lang="en-US" baseline="30000" dirty="0">
                <a:effectLst/>
              </a:rPr>
              <a:t>9</a:t>
            </a:r>
            <a:r>
              <a:rPr lang="en-US" dirty="0">
                <a:effectLst/>
              </a:rPr>
              <a:t> And masters, treat your slaves in the same way. Do not threaten them, since </a:t>
            </a:r>
            <a:br>
              <a:rPr lang="en-US" dirty="0">
                <a:effectLst/>
              </a:rPr>
            </a:br>
            <a:r>
              <a:rPr lang="en-US" dirty="0">
                <a:effectLst/>
              </a:rPr>
              <a:t>you know that </a:t>
            </a:r>
            <a:r>
              <a:rPr lang="en-US" b="1" dirty="0">
                <a:effectLst>
                  <a:glow rad="127000">
                    <a:srgbClr val="FF0000"/>
                  </a:glow>
                </a:effectLst>
              </a:rPr>
              <a:t>he who is both their Master and yours is in heaven</a:t>
            </a:r>
            <a:r>
              <a:rPr lang="en-US" dirty="0">
                <a:effectLst/>
              </a:rPr>
              <a:t>, and there is </a:t>
            </a:r>
            <a:br>
              <a:rPr lang="en-US" dirty="0">
                <a:effectLst/>
              </a:rPr>
            </a:br>
            <a:r>
              <a:rPr lang="en-US" dirty="0">
                <a:effectLst/>
              </a:rPr>
              <a:t>no favoritism with him.</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78882" y="4038600"/>
            <a:ext cx="1981200" cy="2819400"/>
          </a:xfrm>
          <a:prstGeom prst="downArrow">
            <a:avLst>
              <a:gd name="adj1" fmla="val 51759"/>
              <a:gd name="adj2" fmla="val 539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0800000">
            <a:off x="2212482" y="4038600"/>
            <a:ext cx="1981200" cy="2819400"/>
          </a:xfrm>
          <a:prstGeom prst="downArrow">
            <a:avLst>
              <a:gd name="adj1" fmla="val 51759"/>
              <a:gd name="adj2" fmla="val 539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p:cNvPicPr>
            <a:picLocks noChangeAspect="1" noChangeArrowheads="1"/>
          </p:cNvPicPr>
          <p:nvPr/>
        </p:nvPicPr>
        <p:blipFill>
          <a:blip r:embed="rId3" cstate="print"/>
          <a:srcRect/>
          <a:stretch>
            <a:fillRect/>
          </a:stretch>
        </p:blipFill>
        <p:spPr bwMode="auto">
          <a:xfrm>
            <a:off x="247158" y="-357891"/>
            <a:ext cx="4022725" cy="5507742"/>
          </a:xfrm>
          <a:prstGeom prst="rect">
            <a:avLst/>
          </a:prstGeom>
          <a:noFill/>
          <a:ln w="9525" algn="ctr">
            <a:noFill/>
            <a:miter lim="800000"/>
            <a:headEnd/>
            <a:tailEnd/>
          </a:ln>
          <a:effectLst/>
        </p:spPr>
      </p:pic>
      <p:pic>
        <p:nvPicPr>
          <p:cNvPr id="10" name="Picture 6"/>
          <p:cNvPicPr>
            <a:picLocks noChangeAspect="1" noChangeArrowheads="1"/>
          </p:cNvPicPr>
          <p:nvPr/>
        </p:nvPicPr>
        <p:blipFill>
          <a:blip r:embed="rId4" cstate="print"/>
          <a:srcRect/>
          <a:stretch>
            <a:fillRect/>
          </a:stretch>
        </p:blipFill>
        <p:spPr bwMode="auto">
          <a:xfrm>
            <a:off x="1084250" y="973070"/>
            <a:ext cx="2098355" cy="3319760"/>
          </a:xfrm>
          <a:prstGeom prst="rect">
            <a:avLst/>
          </a:prstGeom>
          <a:noFill/>
          <a:ln w="9525" algn="ctr">
            <a:noFill/>
            <a:miter lim="800000"/>
            <a:headEnd/>
            <a:tailEnd/>
          </a:ln>
          <a:effectLst/>
        </p:spPr>
      </p:pic>
      <p:pic>
        <p:nvPicPr>
          <p:cNvPr id="11" name="Picture 7"/>
          <p:cNvPicPr>
            <a:picLocks noChangeAspect="1" noChangeArrowheads="1"/>
          </p:cNvPicPr>
          <p:nvPr/>
        </p:nvPicPr>
        <p:blipFill>
          <a:blip r:embed="rId5" cstate="print"/>
          <a:srcRect/>
          <a:stretch>
            <a:fillRect/>
          </a:stretch>
        </p:blipFill>
        <p:spPr bwMode="auto">
          <a:xfrm>
            <a:off x="1221883" y="1175596"/>
            <a:ext cx="1753901" cy="2815380"/>
          </a:xfrm>
          <a:prstGeom prst="rect">
            <a:avLst/>
          </a:prstGeom>
          <a:noFill/>
          <a:ln w="9525" algn="ctr">
            <a:noFill/>
            <a:miter lim="800000"/>
            <a:headEnd/>
            <a:tailEnd/>
          </a:ln>
          <a:effectLst/>
        </p:spPr>
      </p:pic>
      <p:sp>
        <p:nvSpPr>
          <p:cNvPr id="12" name="TextBox 11"/>
          <p:cNvSpPr txBox="1"/>
          <p:nvPr/>
        </p:nvSpPr>
        <p:spPr>
          <a:xfrm>
            <a:off x="813655" y="4382632"/>
            <a:ext cx="484427" cy="2246769"/>
          </a:xfrm>
          <a:prstGeom prst="rect">
            <a:avLst/>
          </a:prstGeom>
          <a:noFill/>
        </p:spPr>
        <p:txBody>
          <a:bodyPr wrap="none" rtlCol="0">
            <a:spAutoFit/>
          </a:bodyPr>
          <a:lstStyle/>
          <a:p>
            <a:pPr algn="ctr"/>
            <a:r>
              <a:rPr lang="en-US" sz="2800" b="1" dirty="0">
                <a:solidFill>
                  <a:schemeClr val="bg1"/>
                </a:solidFill>
                <a:latin typeface="Arial Black" pitchFamily="34" charset="0"/>
              </a:rPr>
              <a:t>T</a:t>
            </a:r>
            <a:br>
              <a:rPr lang="en-US" sz="2800" b="1" dirty="0">
                <a:solidFill>
                  <a:schemeClr val="bg1"/>
                </a:solidFill>
                <a:latin typeface="Arial Black" pitchFamily="34" charset="0"/>
              </a:rPr>
            </a:br>
            <a:r>
              <a:rPr lang="en-US" sz="2800" b="1" dirty="0">
                <a:solidFill>
                  <a:schemeClr val="bg1"/>
                </a:solidFill>
                <a:latin typeface="Arial Black" pitchFamily="34" charset="0"/>
              </a:rPr>
              <a:t>H</a:t>
            </a:r>
            <a:br>
              <a:rPr lang="en-US" sz="2800" b="1" dirty="0">
                <a:solidFill>
                  <a:schemeClr val="bg1"/>
                </a:solidFill>
                <a:latin typeface="Arial Black" pitchFamily="34" charset="0"/>
              </a:rPr>
            </a:br>
            <a:r>
              <a:rPr lang="en-US" sz="2800" b="1" dirty="0">
                <a:solidFill>
                  <a:schemeClr val="bg1"/>
                </a:solidFill>
                <a:latin typeface="Arial Black" pitchFamily="34" charset="0"/>
              </a:rPr>
              <a:t>E</a:t>
            </a:r>
          </a:p>
          <a:p>
            <a:pPr algn="ctr"/>
            <a:r>
              <a:rPr lang="en-US" sz="2800" b="1" dirty="0">
                <a:solidFill>
                  <a:schemeClr val="bg1"/>
                </a:solidFill>
                <a:latin typeface="Arial Black" pitchFamily="34" charset="0"/>
              </a:rPr>
              <a:t>I</a:t>
            </a:r>
          </a:p>
          <a:p>
            <a:pPr algn="ctr"/>
            <a:r>
              <a:rPr lang="en-US" sz="2800" b="1" dirty="0">
                <a:solidFill>
                  <a:schemeClr val="bg1"/>
                </a:solidFill>
                <a:latin typeface="Arial Black" pitchFamily="34" charset="0"/>
              </a:rPr>
              <a:t>R</a:t>
            </a:r>
          </a:p>
        </p:txBody>
      </p:sp>
      <p:sp>
        <p:nvSpPr>
          <p:cNvPr id="13" name="TextBox 12"/>
          <p:cNvSpPr txBox="1"/>
          <p:nvPr/>
        </p:nvSpPr>
        <p:spPr>
          <a:xfrm>
            <a:off x="2974483" y="4508718"/>
            <a:ext cx="484427" cy="1815882"/>
          </a:xfrm>
          <a:prstGeom prst="rect">
            <a:avLst/>
          </a:prstGeom>
          <a:noFill/>
        </p:spPr>
        <p:txBody>
          <a:bodyPr wrap="none" rtlCol="0">
            <a:spAutoFit/>
          </a:bodyPr>
          <a:lstStyle/>
          <a:p>
            <a:pPr algn="ctr"/>
            <a:r>
              <a:rPr lang="en-US" sz="2800" b="1" dirty="0">
                <a:solidFill>
                  <a:schemeClr val="bg1"/>
                </a:solidFill>
                <a:latin typeface="Arial Black" pitchFamily="34" charset="0"/>
              </a:rPr>
              <a:t>Y</a:t>
            </a:r>
          </a:p>
          <a:p>
            <a:pPr algn="ctr"/>
            <a:r>
              <a:rPr lang="en-US" sz="2800" b="1" dirty="0">
                <a:solidFill>
                  <a:schemeClr val="bg1"/>
                </a:solidFill>
                <a:latin typeface="Arial Black" pitchFamily="34" charset="0"/>
              </a:rPr>
              <a:t>O</a:t>
            </a:r>
          </a:p>
          <a:p>
            <a:pPr algn="ctr"/>
            <a:r>
              <a:rPr lang="en-US" sz="2800" b="1" dirty="0">
                <a:solidFill>
                  <a:schemeClr val="bg1"/>
                </a:solidFill>
                <a:latin typeface="Arial Black" pitchFamily="34" charset="0"/>
              </a:rPr>
              <a:t>U</a:t>
            </a:r>
            <a:br>
              <a:rPr lang="en-US" sz="2800" b="1" dirty="0">
                <a:solidFill>
                  <a:schemeClr val="bg1"/>
                </a:solidFill>
                <a:latin typeface="Arial Black" pitchFamily="34" charset="0"/>
              </a:rPr>
            </a:br>
            <a:r>
              <a:rPr lang="en-US" sz="2800" b="1" dirty="0">
                <a:solidFill>
                  <a:schemeClr val="bg1"/>
                </a:solidFill>
                <a:latin typeface="Arial Black" pitchFamily="34" charset="0"/>
              </a:rPr>
              <a:t>R</a:t>
            </a:r>
          </a:p>
        </p:txBody>
      </p:sp>
    </p:spTree>
    <p:extLst>
      <p:ext uri="{BB962C8B-B14F-4D97-AF65-F5344CB8AC3E}">
        <p14:creationId xmlns:p14="http://schemas.microsoft.com/office/powerpoint/2010/main" val="380796945"/>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Being a Better </a:t>
            </a:r>
            <a:r>
              <a:rPr lang="en-US" u="sng" dirty="0">
                <a:solidFill>
                  <a:srgbClr val="FF0000"/>
                </a:solidFill>
                <a:effectLst>
                  <a:glow rad="190500">
                    <a:schemeClr val="bg1"/>
                  </a:glow>
                  <a:outerShdw blurRad="38100" dist="38100" dir="2700000" algn="tl">
                    <a:srgbClr val="000000">
                      <a:alpha val="43137"/>
                    </a:srgbClr>
                  </a:outerShdw>
                </a:effectLst>
              </a:rPr>
              <a:t>Em</a:t>
            </a:r>
            <a:r>
              <a:rPr lang="en-US" dirty="0">
                <a:solidFill>
                  <a:srgbClr val="FF0000"/>
                </a:solidFill>
                <a:effectLst>
                  <a:glow rad="190500">
                    <a:schemeClr val="bg1"/>
                  </a:glow>
                  <a:outerShdw blurRad="38100" dist="38100" dir="2700000" algn="tl">
                    <a:srgbClr val="000000">
                      <a:alpha val="43137"/>
                    </a:srgbClr>
                  </a:outerShdw>
                </a:effectLst>
              </a:rPr>
              <a:t>p</a:t>
            </a:r>
            <a:r>
              <a:rPr lang="en-US" u="sng" dirty="0">
                <a:solidFill>
                  <a:srgbClr val="FF0000"/>
                </a:solidFill>
                <a:effectLst>
                  <a:glow rad="190500">
                    <a:schemeClr val="bg1"/>
                  </a:glow>
                  <a:outerShdw blurRad="38100" dist="38100" dir="2700000" algn="tl">
                    <a:srgbClr val="000000">
                      <a:alpha val="43137"/>
                    </a:srgbClr>
                  </a:outerShdw>
                </a:effectLst>
              </a:rPr>
              <a:t>lo</a:t>
            </a:r>
            <a:r>
              <a:rPr lang="en-US" dirty="0">
                <a:solidFill>
                  <a:srgbClr val="FF0000"/>
                </a:solidFill>
                <a:effectLst>
                  <a:glow rad="190500">
                    <a:schemeClr val="bg1"/>
                  </a:glow>
                  <a:outerShdw blurRad="38100" dist="38100" dir="2700000" algn="tl">
                    <a:srgbClr val="000000">
                      <a:alpha val="43137"/>
                    </a:srgbClr>
                  </a:outerShdw>
                </a:effectLst>
              </a:rPr>
              <a:t>y</a:t>
            </a:r>
            <a:r>
              <a:rPr lang="en-US" u="sng" dirty="0">
                <a:solidFill>
                  <a:srgbClr val="FF0000"/>
                </a:solidFill>
                <a:effectLst>
                  <a:glow rad="190500">
                    <a:schemeClr val="bg1"/>
                  </a:glow>
                  <a:outerShdw blurRad="38100" dist="38100" dir="2700000" algn="tl">
                    <a:srgbClr val="000000">
                      <a:alpha val="43137"/>
                    </a:srgbClr>
                  </a:outerShdw>
                </a:effectLst>
              </a:rPr>
              <a:t>er</a:t>
            </a:r>
            <a:endParaRPr lang="en-US" dirty="0"/>
          </a:p>
        </p:txBody>
      </p:sp>
      <p:sp>
        <p:nvSpPr>
          <p:cNvPr id="3" name="Content Placeholder 2"/>
          <p:cNvSpPr>
            <a:spLocks noGrp="1"/>
          </p:cNvSpPr>
          <p:nvPr>
            <p:ph idx="1"/>
          </p:nvPr>
        </p:nvSpPr>
        <p:spPr>
          <a:xfrm>
            <a:off x="4267200" y="1524000"/>
            <a:ext cx="7315200" cy="4602163"/>
          </a:xfrm>
        </p:spPr>
        <p:txBody>
          <a:bodyPr/>
          <a:lstStyle/>
          <a:p>
            <a:pPr marL="0" indent="0"/>
            <a:r>
              <a:rPr lang="en-US" baseline="30000" dirty="0">
                <a:effectLst/>
              </a:rPr>
              <a:t>9</a:t>
            </a:r>
            <a:r>
              <a:rPr lang="en-US" dirty="0">
                <a:effectLst/>
              </a:rPr>
              <a:t> And masters, treat your slaves in the same way. Do not threaten them, since you know that he who is both their Master and yours is in heaven, and </a:t>
            </a:r>
            <a:r>
              <a:rPr lang="en-US" b="1" dirty="0">
                <a:effectLst>
                  <a:glow rad="127000">
                    <a:srgbClr val="FF0000"/>
                  </a:glow>
                </a:effectLst>
              </a:rPr>
              <a:t>there is no favoritism with him</a:t>
            </a:r>
            <a:r>
              <a:rPr lang="en-US" dirty="0">
                <a:effectLst/>
              </a:rPr>
              <a:t>.</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78882" y="4038600"/>
            <a:ext cx="1981200" cy="2819400"/>
          </a:xfrm>
          <a:prstGeom prst="downArrow">
            <a:avLst>
              <a:gd name="adj1" fmla="val 51759"/>
              <a:gd name="adj2" fmla="val 539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0800000">
            <a:off x="2212482" y="4038600"/>
            <a:ext cx="1981200" cy="2819400"/>
          </a:xfrm>
          <a:prstGeom prst="downArrow">
            <a:avLst>
              <a:gd name="adj1" fmla="val 51759"/>
              <a:gd name="adj2" fmla="val 539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p:cNvPicPr>
            <a:picLocks noChangeAspect="1" noChangeArrowheads="1"/>
          </p:cNvPicPr>
          <p:nvPr/>
        </p:nvPicPr>
        <p:blipFill>
          <a:blip r:embed="rId3" cstate="print"/>
          <a:srcRect/>
          <a:stretch>
            <a:fillRect/>
          </a:stretch>
        </p:blipFill>
        <p:spPr bwMode="auto">
          <a:xfrm>
            <a:off x="247158" y="-357891"/>
            <a:ext cx="4022725" cy="5507742"/>
          </a:xfrm>
          <a:prstGeom prst="rect">
            <a:avLst/>
          </a:prstGeom>
          <a:noFill/>
          <a:ln w="9525" algn="ctr">
            <a:noFill/>
            <a:miter lim="800000"/>
            <a:headEnd/>
            <a:tailEnd/>
          </a:ln>
          <a:effectLst/>
        </p:spPr>
      </p:pic>
      <p:pic>
        <p:nvPicPr>
          <p:cNvPr id="10" name="Picture 6"/>
          <p:cNvPicPr>
            <a:picLocks noChangeAspect="1" noChangeArrowheads="1"/>
          </p:cNvPicPr>
          <p:nvPr/>
        </p:nvPicPr>
        <p:blipFill>
          <a:blip r:embed="rId4" cstate="print"/>
          <a:srcRect/>
          <a:stretch>
            <a:fillRect/>
          </a:stretch>
        </p:blipFill>
        <p:spPr bwMode="auto">
          <a:xfrm>
            <a:off x="1084250" y="973070"/>
            <a:ext cx="2098355" cy="3319760"/>
          </a:xfrm>
          <a:prstGeom prst="rect">
            <a:avLst/>
          </a:prstGeom>
          <a:noFill/>
          <a:ln w="9525" algn="ctr">
            <a:noFill/>
            <a:miter lim="800000"/>
            <a:headEnd/>
            <a:tailEnd/>
          </a:ln>
          <a:effectLst/>
        </p:spPr>
      </p:pic>
      <p:pic>
        <p:nvPicPr>
          <p:cNvPr id="11" name="Picture 7"/>
          <p:cNvPicPr>
            <a:picLocks noChangeAspect="1" noChangeArrowheads="1"/>
          </p:cNvPicPr>
          <p:nvPr/>
        </p:nvPicPr>
        <p:blipFill>
          <a:blip r:embed="rId5" cstate="print"/>
          <a:srcRect/>
          <a:stretch>
            <a:fillRect/>
          </a:stretch>
        </p:blipFill>
        <p:spPr bwMode="auto">
          <a:xfrm>
            <a:off x="1221883" y="1175596"/>
            <a:ext cx="1753901" cy="2815380"/>
          </a:xfrm>
          <a:prstGeom prst="rect">
            <a:avLst/>
          </a:prstGeom>
          <a:noFill/>
          <a:ln w="9525" algn="ctr">
            <a:noFill/>
            <a:miter lim="800000"/>
            <a:headEnd/>
            <a:tailEnd/>
          </a:ln>
          <a:effectLst/>
        </p:spPr>
      </p:pic>
      <p:sp>
        <p:nvSpPr>
          <p:cNvPr id="12" name="TextBox 11"/>
          <p:cNvSpPr txBox="1"/>
          <p:nvPr/>
        </p:nvSpPr>
        <p:spPr>
          <a:xfrm>
            <a:off x="813655" y="4382632"/>
            <a:ext cx="484427" cy="2246769"/>
          </a:xfrm>
          <a:prstGeom prst="rect">
            <a:avLst/>
          </a:prstGeom>
          <a:noFill/>
        </p:spPr>
        <p:txBody>
          <a:bodyPr wrap="none" rtlCol="0">
            <a:spAutoFit/>
          </a:bodyPr>
          <a:lstStyle/>
          <a:p>
            <a:pPr algn="ctr"/>
            <a:r>
              <a:rPr lang="en-US" sz="2800" b="1" dirty="0">
                <a:solidFill>
                  <a:schemeClr val="bg1"/>
                </a:solidFill>
                <a:latin typeface="Arial Black" pitchFamily="34" charset="0"/>
              </a:rPr>
              <a:t>T</a:t>
            </a:r>
            <a:br>
              <a:rPr lang="en-US" sz="2800" b="1" dirty="0">
                <a:solidFill>
                  <a:schemeClr val="bg1"/>
                </a:solidFill>
                <a:latin typeface="Arial Black" pitchFamily="34" charset="0"/>
              </a:rPr>
            </a:br>
            <a:r>
              <a:rPr lang="en-US" sz="2800" b="1" dirty="0">
                <a:solidFill>
                  <a:schemeClr val="bg1"/>
                </a:solidFill>
                <a:latin typeface="Arial Black" pitchFamily="34" charset="0"/>
              </a:rPr>
              <a:t>H</a:t>
            </a:r>
            <a:br>
              <a:rPr lang="en-US" sz="2800" b="1" dirty="0">
                <a:solidFill>
                  <a:schemeClr val="bg1"/>
                </a:solidFill>
                <a:latin typeface="Arial Black" pitchFamily="34" charset="0"/>
              </a:rPr>
            </a:br>
            <a:r>
              <a:rPr lang="en-US" sz="2800" b="1" dirty="0">
                <a:solidFill>
                  <a:schemeClr val="bg1"/>
                </a:solidFill>
                <a:latin typeface="Arial Black" pitchFamily="34" charset="0"/>
              </a:rPr>
              <a:t>E</a:t>
            </a:r>
          </a:p>
          <a:p>
            <a:pPr algn="ctr"/>
            <a:r>
              <a:rPr lang="en-US" sz="2800" b="1" dirty="0">
                <a:solidFill>
                  <a:schemeClr val="bg1"/>
                </a:solidFill>
                <a:latin typeface="Arial Black" pitchFamily="34" charset="0"/>
              </a:rPr>
              <a:t>I</a:t>
            </a:r>
          </a:p>
          <a:p>
            <a:pPr algn="ctr"/>
            <a:r>
              <a:rPr lang="en-US" sz="2800" b="1" dirty="0">
                <a:solidFill>
                  <a:schemeClr val="bg1"/>
                </a:solidFill>
                <a:latin typeface="Arial Black" pitchFamily="34" charset="0"/>
              </a:rPr>
              <a:t>R</a:t>
            </a:r>
          </a:p>
        </p:txBody>
      </p:sp>
      <p:sp>
        <p:nvSpPr>
          <p:cNvPr id="13" name="TextBox 12"/>
          <p:cNvSpPr txBox="1"/>
          <p:nvPr/>
        </p:nvSpPr>
        <p:spPr>
          <a:xfrm>
            <a:off x="2974483" y="4508718"/>
            <a:ext cx="484427" cy="1815882"/>
          </a:xfrm>
          <a:prstGeom prst="rect">
            <a:avLst/>
          </a:prstGeom>
          <a:noFill/>
        </p:spPr>
        <p:txBody>
          <a:bodyPr wrap="none" rtlCol="0">
            <a:spAutoFit/>
          </a:bodyPr>
          <a:lstStyle/>
          <a:p>
            <a:pPr algn="ctr"/>
            <a:r>
              <a:rPr lang="en-US" sz="2800" b="1" dirty="0">
                <a:solidFill>
                  <a:schemeClr val="bg1"/>
                </a:solidFill>
                <a:latin typeface="Arial Black" pitchFamily="34" charset="0"/>
              </a:rPr>
              <a:t>Y</a:t>
            </a:r>
          </a:p>
          <a:p>
            <a:pPr algn="ctr"/>
            <a:r>
              <a:rPr lang="en-US" sz="2800" b="1" dirty="0">
                <a:solidFill>
                  <a:schemeClr val="bg1"/>
                </a:solidFill>
                <a:latin typeface="Arial Black" pitchFamily="34" charset="0"/>
              </a:rPr>
              <a:t>O</a:t>
            </a:r>
          </a:p>
          <a:p>
            <a:pPr algn="ctr"/>
            <a:r>
              <a:rPr lang="en-US" sz="2800" b="1" dirty="0">
                <a:solidFill>
                  <a:schemeClr val="bg1"/>
                </a:solidFill>
                <a:latin typeface="Arial Black" pitchFamily="34" charset="0"/>
              </a:rPr>
              <a:t>U</a:t>
            </a:r>
            <a:br>
              <a:rPr lang="en-US" sz="2800" b="1" dirty="0">
                <a:solidFill>
                  <a:schemeClr val="bg1"/>
                </a:solidFill>
                <a:latin typeface="Arial Black" pitchFamily="34" charset="0"/>
              </a:rPr>
            </a:br>
            <a:r>
              <a:rPr lang="en-US" sz="2800" b="1" dirty="0">
                <a:solidFill>
                  <a:schemeClr val="bg1"/>
                </a:solidFill>
                <a:latin typeface="Arial Black" pitchFamily="34" charset="0"/>
              </a:rPr>
              <a:t>R</a:t>
            </a:r>
          </a:p>
        </p:txBody>
      </p:sp>
    </p:spTree>
    <p:extLst>
      <p:ext uri="{BB962C8B-B14F-4D97-AF65-F5344CB8AC3E}">
        <p14:creationId xmlns:p14="http://schemas.microsoft.com/office/powerpoint/2010/main" val="3402022755"/>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Point is “With Christ”</a:t>
            </a:r>
          </a:p>
        </p:txBody>
      </p:sp>
      <p:sp>
        <p:nvSpPr>
          <p:cNvPr id="3" name="Content Placeholder 2"/>
          <p:cNvSpPr>
            <a:spLocks noGrp="1"/>
          </p:cNvSpPr>
          <p:nvPr>
            <p:ph idx="1"/>
          </p:nvPr>
        </p:nvSpPr>
        <p:spPr/>
        <p:txBody>
          <a:bodyPr/>
          <a:lstStyle/>
          <a:p>
            <a:r>
              <a:rPr lang="en-US" dirty="0"/>
              <a:t>You can have a better </a:t>
            </a:r>
            <a:r>
              <a:rPr lang="en-US" b="1" dirty="0"/>
              <a:t>marriage</a:t>
            </a:r>
          </a:p>
          <a:p>
            <a:r>
              <a:rPr lang="en-US" dirty="0"/>
              <a:t>You can have better </a:t>
            </a:r>
            <a:r>
              <a:rPr lang="en-US" b="1" dirty="0"/>
              <a:t>kids</a:t>
            </a:r>
          </a:p>
          <a:p>
            <a:r>
              <a:rPr lang="en-US" dirty="0"/>
              <a:t>You can be a better </a:t>
            </a:r>
            <a:r>
              <a:rPr lang="en-US" b="1" dirty="0"/>
              <a:t>son or daughter</a:t>
            </a:r>
          </a:p>
          <a:p>
            <a:r>
              <a:rPr lang="en-US" dirty="0"/>
              <a:t>You can be a better </a:t>
            </a:r>
            <a:r>
              <a:rPr lang="en-US" b="1" dirty="0"/>
              <a:t>parent</a:t>
            </a:r>
          </a:p>
          <a:p>
            <a:r>
              <a:rPr lang="en-US" dirty="0"/>
              <a:t>You can be a better </a:t>
            </a:r>
            <a:r>
              <a:rPr lang="en-US" b="1" dirty="0"/>
              <a:t>employee</a:t>
            </a:r>
          </a:p>
          <a:p>
            <a:r>
              <a:rPr lang="en-US" dirty="0"/>
              <a:t>You can be a better </a:t>
            </a:r>
            <a:r>
              <a:rPr lang="en-US" b="1" dirty="0"/>
              <a:t>employer</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fix our troubled world …</a:t>
            </a:r>
          </a:p>
        </p:txBody>
      </p:sp>
      <p:sp>
        <p:nvSpPr>
          <p:cNvPr id="3" name="Content Placeholder 2"/>
          <p:cNvSpPr>
            <a:spLocks noGrp="1"/>
          </p:cNvSpPr>
          <p:nvPr>
            <p:ph idx="1"/>
          </p:nvPr>
        </p:nvSpPr>
        <p:spPr/>
        <p:txBody>
          <a:bodyPr/>
          <a:lstStyle/>
          <a:p>
            <a:pPr algn="ctr"/>
            <a:r>
              <a:rPr lang="en-US" dirty="0"/>
              <a:t>We need Christ in our lives.</a:t>
            </a:r>
          </a:p>
          <a:p>
            <a:pPr algn="ctr"/>
            <a:r>
              <a:rPr lang="en-US" dirty="0"/>
              <a:t>We need to walk the talk</a:t>
            </a:r>
          </a:p>
          <a:p>
            <a:pPr algn="ctr"/>
            <a:r>
              <a:rPr lang="en-US" dirty="0"/>
              <a:t>and live out our faith.</a:t>
            </a:r>
            <a:br>
              <a:rPr lang="en-US" dirty="0"/>
            </a:br>
            <a:endParaRPr lang="en-US" dirty="0"/>
          </a:p>
          <a:p>
            <a:pPr algn="ctr"/>
            <a:r>
              <a:rPr lang="en-US" dirty="0"/>
              <a:t>He is the “Savior of the World.” </a:t>
            </a:r>
          </a:p>
          <a:p>
            <a:pPr algn="ctr"/>
            <a:r>
              <a:rPr lang="en-US" dirty="0"/>
              <a:t>John 4:42</a:t>
            </a:r>
          </a:p>
        </p:txBody>
      </p:sp>
      <p:sp>
        <p:nvSpPr>
          <p:cNvPr id="4" name="Rectangle 3"/>
          <p:cNvSpPr/>
          <p:nvPr/>
        </p:nvSpPr>
        <p:spPr>
          <a:xfrm>
            <a:off x="2057400" y="1295400"/>
            <a:ext cx="7924800" cy="152400"/>
          </a:xfrm>
          <a:prstGeom prst="rect">
            <a:avLst/>
          </a:prstGeom>
          <a:solidFill>
            <a:srgbClr val="0070C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1523" b="25153"/>
          <a:stretch>
            <a:fillRect/>
          </a:stretch>
        </p:blipFill>
        <p:spPr bwMode="auto">
          <a:xfrm>
            <a:off x="7591926" y="1600200"/>
            <a:ext cx="4572000" cy="5257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Child Abuse</a:t>
            </a:r>
          </a:p>
        </p:txBody>
      </p:sp>
      <p:sp>
        <p:nvSpPr>
          <p:cNvPr id="3" name="Content Placeholder 2"/>
          <p:cNvSpPr>
            <a:spLocks noGrp="1"/>
          </p:cNvSpPr>
          <p:nvPr>
            <p:ph idx="1"/>
          </p:nvPr>
        </p:nvSpPr>
        <p:spPr/>
        <p:txBody>
          <a:bodyPr>
            <a:noAutofit/>
          </a:bodyPr>
          <a:lstStyle/>
          <a:p>
            <a:pPr marL="349250" indent="-349250"/>
            <a:r>
              <a:rPr lang="en-US" dirty="0"/>
              <a:t>- </a:t>
            </a:r>
            <a:r>
              <a:rPr lang="en-US" dirty="0">
                <a:effectLst/>
              </a:rPr>
              <a:t>3.6 million cases of child abuse are reported every year in the U.S. </a:t>
            </a:r>
            <a:r>
              <a:rPr lang="en-US" baseline="30000" dirty="0">
                <a:effectLst/>
              </a:rPr>
              <a:t>2</a:t>
            </a:r>
            <a:br>
              <a:rPr lang="en-US" baseline="30000" dirty="0">
                <a:effectLst/>
              </a:rPr>
            </a:br>
            <a:endParaRPr lang="en-US" baseline="30000" dirty="0">
              <a:effectLst/>
            </a:endParaRPr>
          </a:p>
        </p:txBody>
      </p:sp>
    </p:spTree>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 can Save Your …</a:t>
            </a:r>
          </a:p>
        </p:txBody>
      </p:sp>
      <p:sp>
        <p:nvSpPr>
          <p:cNvPr id="3" name="Content Placeholder 2"/>
          <p:cNvSpPr>
            <a:spLocks noGrp="1"/>
          </p:cNvSpPr>
          <p:nvPr>
            <p:ph idx="1"/>
          </p:nvPr>
        </p:nvSpPr>
        <p:spPr/>
        <p:txBody>
          <a:bodyPr>
            <a:noAutofit/>
          </a:bodyPr>
          <a:lstStyle/>
          <a:p>
            <a:pPr algn="ctr">
              <a:lnSpc>
                <a:spcPts val="5000"/>
              </a:lnSpc>
            </a:pPr>
            <a:r>
              <a:rPr lang="en-US" sz="6000" dirty="0"/>
              <a:t>Marriage</a:t>
            </a:r>
          </a:p>
          <a:p>
            <a:pPr algn="ctr">
              <a:lnSpc>
                <a:spcPts val="5000"/>
              </a:lnSpc>
            </a:pPr>
            <a:r>
              <a:rPr lang="en-US" sz="6000" dirty="0"/>
              <a:t>Kids</a:t>
            </a:r>
          </a:p>
          <a:p>
            <a:pPr algn="ctr">
              <a:lnSpc>
                <a:spcPts val="5000"/>
              </a:lnSpc>
            </a:pPr>
            <a:r>
              <a:rPr lang="en-US" sz="6000" dirty="0"/>
              <a:t>Parents</a:t>
            </a:r>
          </a:p>
          <a:p>
            <a:pPr algn="ctr">
              <a:lnSpc>
                <a:spcPts val="5000"/>
              </a:lnSpc>
            </a:pPr>
            <a:r>
              <a:rPr lang="en-US" sz="6000" dirty="0"/>
              <a:t>Jobs</a:t>
            </a:r>
          </a:p>
          <a:p>
            <a:pPr algn="ctr">
              <a:lnSpc>
                <a:spcPts val="5000"/>
              </a:lnSpc>
            </a:pPr>
            <a:r>
              <a:rPr lang="en-US" sz="6000" dirty="0"/>
              <a:t>Companies</a:t>
            </a:r>
          </a:p>
          <a:p>
            <a:pPr algn="ctr"/>
            <a:r>
              <a:rPr lang="en-US" sz="6000" b="1" dirty="0">
                <a:effectLst>
                  <a:glow rad="127000">
                    <a:srgbClr val="FF0000"/>
                  </a:glow>
                  <a:outerShdw blurRad="38100" dist="38100" dir="2700000" algn="tl">
                    <a:srgbClr val="000000">
                      <a:alpha val="43137"/>
                    </a:srgbClr>
                  </a:outerShdw>
                </a:effectLst>
              </a:rPr>
              <a:t>“When we surrender all”</a:t>
            </a:r>
          </a:p>
          <a:p>
            <a:pPr algn="ctr"/>
            <a:endParaRPr lang="en-US" sz="6000" dirty="0"/>
          </a:p>
        </p:txBody>
      </p:sp>
      <p:sp>
        <p:nvSpPr>
          <p:cNvPr id="4" name="Rectangle 3"/>
          <p:cNvSpPr/>
          <p:nvPr/>
        </p:nvSpPr>
        <p:spPr>
          <a:xfrm>
            <a:off x="3581400" y="2057400"/>
            <a:ext cx="4922565" cy="3046988"/>
          </a:xfrm>
          <a:prstGeom prst="rect">
            <a:avLst/>
          </a:prstGeom>
          <a:solidFill>
            <a:schemeClr val="tx1">
              <a:alpha val="22000"/>
            </a:schemeClr>
          </a:solidFill>
          <a:effectLst>
            <a:softEdge rad="317500"/>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a:ln w="11430"/>
                <a:solidFill>
                  <a:schemeClr val="bg1"/>
                </a:solidFill>
                <a:effectLst>
                  <a:glow rad="127000">
                    <a:srgbClr val="FF0000"/>
                  </a:glow>
                  <a:outerShdw blurRad="80000" dist="40000" dir="5040000" algn="tl">
                    <a:srgbClr val="000000">
                      <a:alpha val="30000"/>
                    </a:srgbClr>
                  </a:outerShdw>
                </a:effectLst>
              </a:rPr>
              <a:t>“Obey” </a:t>
            </a:r>
            <a:br>
              <a:rPr lang="en-US" sz="9600" b="1" dirty="0">
                <a:ln w="11430"/>
                <a:solidFill>
                  <a:schemeClr val="bg1"/>
                </a:solidFill>
                <a:effectLst>
                  <a:glow rad="127000">
                    <a:srgbClr val="FF0000"/>
                  </a:glow>
                  <a:outerShdw blurRad="80000" dist="40000" dir="5040000" algn="tl">
                    <a:srgbClr val="000000">
                      <a:alpha val="30000"/>
                    </a:srgbClr>
                  </a:outerShdw>
                </a:effectLst>
              </a:rPr>
            </a:br>
            <a:r>
              <a:rPr lang="en-US" sz="9600" b="1" dirty="0">
                <a:ln w="11430"/>
                <a:solidFill>
                  <a:schemeClr val="bg1"/>
                </a:solidFill>
                <a:effectLst>
                  <a:glow rad="127000">
                    <a:srgbClr val="FF0000"/>
                  </a:glow>
                  <a:outerShdw blurRad="80000" dist="40000" dir="5040000" algn="tl">
                    <a:srgbClr val="000000">
                      <a:alpha val="30000"/>
                    </a:srgbClr>
                  </a:outerShdw>
                </a:effectLst>
              </a:rPr>
              <a:t>“Submit”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ctrTitle"/>
          </p:nvPr>
        </p:nvSpPr>
        <p:spPr>
          <a:xfrm>
            <a:off x="2133600" y="1"/>
            <a:ext cx="7772400" cy="1470025"/>
          </a:xfrm>
        </p:spPr>
        <p:txBody>
          <a:bodyPr/>
          <a:lstStyle/>
          <a:p>
            <a:r>
              <a:rPr lang="en-US" dirty="0"/>
              <a:t>LET’S PRAY</a:t>
            </a:r>
          </a:p>
        </p:txBody>
      </p:sp>
    </p:spTree>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1523" b="25153"/>
          <a:stretch>
            <a:fillRect/>
          </a:stretch>
        </p:blipFill>
        <p:spPr bwMode="auto">
          <a:xfrm>
            <a:off x="7591926" y="1600200"/>
            <a:ext cx="4572000" cy="5257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Child Abuse</a:t>
            </a:r>
          </a:p>
        </p:txBody>
      </p:sp>
      <p:sp>
        <p:nvSpPr>
          <p:cNvPr id="3" name="Content Placeholder 2"/>
          <p:cNvSpPr>
            <a:spLocks noGrp="1"/>
          </p:cNvSpPr>
          <p:nvPr>
            <p:ph idx="1"/>
          </p:nvPr>
        </p:nvSpPr>
        <p:spPr/>
        <p:txBody>
          <a:bodyPr>
            <a:noAutofit/>
          </a:bodyPr>
          <a:lstStyle/>
          <a:p>
            <a:pPr marL="288925" indent="-288925" fontAlgn="base"/>
            <a:r>
              <a:rPr lang="en-US" dirty="0"/>
              <a:t>- </a:t>
            </a:r>
            <a:r>
              <a:rPr lang="en-US" dirty="0">
                <a:effectLst/>
              </a:rPr>
              <a:t>Abused and neglected children </a:t>
            </a:r>
            <a:br>
              <a:rPr lang="en-US" dirty="0">
                <a:effectLst/>
              </a:rPr>
            </a:br>
            <a:r>
              <a:rPr lang="en-US" dirty="0">
                <a:effectLst/>
              </a:rPr>
              <a:t>are 11 times more likely to </a:t>
            </a:r>
            <a:br>
              <a:rPr lang="en-US" dirty="0">
                <a:effectLst/>
              </a:rPr>
            </a:br>
            <a:r>
              <a:rPr lang="en-US" dirty="0">
                <a:effectLst/>
              </a:rPr>
              <a:t>engage in criminal behavior </a:t>
            </a:r>
            <a:br>
              <a:rPr lang="en-US" dirty="0">
                <a:effectLst/>
              </a:rPr>
            </a:br>
            <a:r>
              <a:rPr lang="en-US" dirty="0">
                <a:effectLst/>
              </a:rPr>
              <a:t>as an adult. </a:t>
            </a:r>
            <a:r>
              <a:rPr lang="en-US" baseline="30000" dirty="0">
                <a:effectLst/>
              </a:rPr>
              <a:t>3</a:t>
            </a:r>
          </a:p>
        </p:txBody>
      </p:sp>
    </p:spTree>
    <p:extLst>
      <p:ext uri="{BB962C8B-B14F-4D97-AF65-F5344CB8AC3E}">
        <p14:creationId xmlns:p14="http://schemas.microsoft.com/office/powerpoint/2010/main" val="257780857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1523" b="25153"/>
          <a:stretch>
            <a:fillRect/>
          </a:stretch>
        </p:blipFill>
        <p:spPr bwMode="auto">
          <a:xfrm>
            <a:off x="7591926" y="1600200"/>
            <a:ext cx="4572000" cy="5257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Child Abuse</a:t>
            </a:r>
          </a:p>
        </p:txBody>
      </p:sp>
      <p:sp>
        <p:nvSpPr>
          <p:cNvPr id="3" name="Content Placeholder 2"/>
          <p:cNvSpPr>
            <a:spLocks noGrp="1"/>
          </p:cNvSpPr>
          <p:nvPr>
            <p:ph idx="1"/>
          </p:nvPr>
        </p:nvSpPr>
        <p:spPr/>
        <p:txBody>
          <a:bodyPr>
            <a:noAutofit/>
          </a:bodyPr>
          <a:lstStyle/>
          <a:p>
            <a:pPr fontAlgn="base"/>
            <a:r>
              <a:rPr lang="en-US" dirty="0"/>
              <a:t>- </a:t>
            </a:r>
            <a:r>
              <a:rPr lang="en-US" dirty="0">
                <a:effectLst/>
              </a:rPr>
              <a:t>About 80% of 21-year-olds who were abused as children met criteria </a:t>
            </a:r>
            <a:br>
              <a:rPr lang="en-US" dirty="0">
                <a:effectLst/>
              </a:rPr>
            </a:br>
            <a:r>
              <a:rPr lang="en-US" dirty="0">
                <a:effectLst/>
              </a:rPr>
              <a:t>for at least one psychological </a:t>
            </a:r>
            <a:br>
              <a:rPr lang="en-US" dirty="0">
                <a:effectLst/>
              </a:rPr>
            </a:br>
            <a:r>
              <a:rPr lang="en-US" dirty="0">
                <a:effectLst/>
              </a:rPr>
              <a:t>disorder. </a:t>
            </a:r>
            <a:r>
              <a:rPr lang="en-US" baseline="30000" dirty="0">
                <a:effectLst/>
              </a:rPr>
              <a:t>4</a:t>
            </a:r>
          </a:p>
        </p:txBody>
      </p:sp>
    </p:spTree>
    <p:extLst>
      <p:ext uri="{BB962C8B-B14F-4D97-AF65-F5344CB8AC3E}">
        <p14:creationId xmlns:p14="http://schemas.microsoft.com/office/powerpoint/2010/main" val="463940619"/>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1523" b="25153"/>
          <a:stretch>
            <a:fillRect/>
          </a:stretch>
        </p:blipFill>
        <p:spPr bwMode="auto">
          <a:xfrm>
            <a:off x="7591926" y="1600200"/>
            <a:ext cx="4572000" cy="5257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Child Abuse</a:t>
            </a:r>
          </a:p>
        </p:txBody>
      </p:sp>
      <p:sp>
        <p:nvSpPr>
          <p:cNvPr id="3" name="Content Placeholder 2"/>
          <p:cNvSpPr>
            <a:spLocks noGrp="1"/>
          </p:cNvSpPr>
          <p:nvPr>
            <p:ph idx="1"/>
          </p:nvPr>
        </p:nvSpPr>
        <p:spPr/>
        <p:txBody>
          <a:bodyPr>
            <a:noAutofit/>
          </a:bodyPr>
          <a:lstStyle/>
          <a:p>
            <a:r>
              <a:rPr lang="en-US" dirty="0"/>
              <a:t>-Ninety percent of child sexual abuse victims know the perpetrator in </a:t>
            </a:r>
            <a:br>
              <a:rPr lang="en-US" dirty="0"/>
            </a:br>
            <a:r>
              <a:rPr lang="en-US" dirty="0"/>
              <a:t>some way; </a:t>
            </a:r>
            <a:r>
              <a:rPr lang="en-US" baseline="30000" dirty="0"/>
              <a:t>5</a:t>
            </a:r>
          </a:p>
          <a:p>
            <a:r>
              <a:rPr lang="en-US" dirty="0"/>
              <a:t>- 68% are abused by </a:t>
            </a:r>
            <a:br>
              <a:rPr lang="en-US" dirty="0"/>
            </a:br>
            <a:r>
              <a:rPr lang="en-US" dirty="0"/>
              <a:t>family members. </a:t>
            </a:r>
            <a:r>
              <a:rPr lang="en-US" baseline="30000" dirty="0"/>
              <a:t>5</a:t>
            </a:r>
            <a:br>
              <a:rPr lang="en-US" dirty="0"/>
            </a:br>
            <a:br>
              <a:rPr lang="en-US" dirty="0"/>
            </a:br>
            <a:endParaRPr lang="en-US" dirty="0"/>
          </a:p>
        </p:txBody>
      </p:sp>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2359</TotalTime>
  <Words>4811</Words>
  <Application>Microsoft Office PowerPoint</Application>
  <PresentationFormat>Widescreen</PresentationFormat>
  <Paragraphs>398</Paragraphs>
  <Slides>61</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Arial Black</vt:lpstr>
      <vt:lpstr>Arial Narrow</vt:lpstr>
      <vt:lpstr>Calibri</vt:lpstr>
      <vt:lpstr>Symbol</vt:lpstr>
      <vt:lpstr>Office Theme</vt:lpstr>
      <vt:lpstr>You Can Make This  a Better World!</vt:lpstr>
      <vt:lpstr>Our World is in Trouble</vt:lpstr>
      <vt:lpstr>Divorce</vt:lpstr>
      <vt:lpstr>Divorce</vt:lpstr>
      <vt:lpstr>Child Abuse</vt:lpstr>
      <vt:lpstr>Child Abuse</vt:lpstr>
      <vt:lpstr>Child Abuse</vt:lpstr>
      <vt:lpstr>Child Abuse</vt:lpstr>
      <vt:lpstr>Child Abuse</vt:lpstr>
      <vt:lpstr>Teen </vt:lpstr>
      <vt:lpstr>Teen </vt:lpstr>
      <vt:lpstr>Young Adults </vt:lpstr>
      <vt:lpstr>Young Adults </vt:lpstr>
      <vt:lpstr>Young Adults </vt:lpstr>
      <vt:lpstr>Young Adults </vt:lpstr>
      <vt:lpstr>Young Adults</vt:lpstr>
      <vt:lpstr>Abusive Parents</vt:lpstr>
      <vt:lpstr>Daughters with Absent Fathers</vt:lpstr>
      <vt:lpstr>Daughters with Absent Fathers</vt:lpstr>
      <vt:lpstr>That’s not the way it should be.</vt:lpstr>
      <vt:lpstr>By Having a Better Marriage</vt:lpstr>
      <vt:lpstr>By Having a Better Marriage</vt:lpstr>
      <vt:lpstr>By Having Better Kids</vt:lpstr>
      <vt:lpstr>By Having Better Kids</vt:lpstr>
      <vt:lpstr>By Having Better Kids</vt:lpstr>
      <vt:lpstr>By Having Better Kids</vt:lpstr>
      <vt:lpstr>By Having Better Kids</vt:lpstr>
      <vt:lpstr>By Being a Better Kid YOURSELF</vt:lpstr>
      <vt:lpstr>By Being a Better Kid YOURSELF</vt:lpstr>
      <vt:lpstr>By Being a Better Kid YOURSELF</vt:lpstr>
      <vt:lpstr>So How Do You Honor …</vt:lpstr>
      <vt:lpstr>By Being a Better Parent</vt:lpstr>
      <vt:lpstr>By Being a Better Parent</vt:lpstr>
      <vt:lpstr>By Being a Better Parent</vt:lpstr>
      <vt:lpstr>By Being a Better Parent</vt:lpstr>
      <vt:lpstr>By Being a Better Parent</vt:lpstr>
      <vt:lpstr>By Being a Better Parent</vt:lpstr>
      <vt:lpstr>Don’t Discourage – Encourage!</vt:lpstr>
      <vt:lpstr>Don’t Discourage – Encourage!</vt:lpstr>
      <vt:lpstr>How to discourage!</vt:lpstr>
      <vt:lpstr>How to encourage!</vt:lpstr>
      <vt:lpstr>The outcome can be awesome</vt:lpstr>
      <vt:lpstr>By Being a Better Employee</vt:lpstr>
      <vt:lpstr>By Being a Better Employee</vt:lpstr>
      <vt:lpstr>By Being a Better Employee</vt:lpstr>
      <vt:lpstr>By Being a Better Employee</vt:lpstr>
      <vt:lpstr>By Being a Better Employee</vt:lpstr>
      <vt:lpstr>By Being a Better Employee</vt:lpstr>
      <vt:lpstr>By Being a Better Employee</vt:lpstr>
      <vt:lpstr>By Being a Better Employee</vt:lpstr>
      <vt:lpstr>By Being a Better Employee</vt:lpstr>
      <vt:lpstr>By Being a Better Employer</vt:lpstr>
      <vt:lpstr>By Being a Better Employer</vt:lpstr>
      <vt:lpstr>By Being a Better Employer</vt:lpstr>
      <vt:lpstr>By Being a Better Employer</vt:lpstr>
      <vt:lpstr>By Being a Better Employer</vt:lpstr>
      <vt:lpstr>By Being a Better Employer</vt:lpstr>
      <vt:lpstr>The Point is “With Christ”</vt:lpstr>
      <vt:lpstr>To fix our troubled world …</vt:lpstr>
      <vt:lpstr>He can Save Your …</vt:lpstr>
      <vt:lpstr>LET’S PRAY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the “Real World” Should Be!</dc:title>
  <dc:creator>od233</dc:creator>
  <cp:lastModifiedBy>Dennis Henderson</cp:lastModifiedBy>
  <cp:revision>242</cp:revision>
  <dcterms:created xsi:type="dcterms:W3CDTF">2009-09-30T16:06:09Z</dcterms:created>
  <dcterms:modified xsi:type="dcterms:W3CDTF">2021-05-20T18:52:21Z</dcterms:modified>
</cp:coreProperties>
</file>