
<file path=[Content_Types].xml><?xml version="1.0" encoding="utf-8"?>
<Types xmlns="http://schemas.openxmlformats.org/package/2006/content-types">
  <Default Extension="emf" ContentType="image/x-emf"/>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1"/>
  </p:notesMasterIdLst>
  <p:sldIdLst>
    <p:sldId id="256" r:id="rId2"/>
    <p:sldId id="284" r:id="rId3"/>
    <p:sldId id="294" r:id="rId4"/>
    <p:sldId id="335" r:id="rId5"/>
    <p:sldId id="336" r:id="rId6"/>
    <p:sldId id="298" r:id="rId7"/>
    <p:sldId id="296" r:id="rId8"/>
    <p:sldId id="337" r:id="rId9"/>
    <p:sldId id="297" r:id="rId10"/>
    <p:sldId id="300" r:id="rId11"/>
    <p:sldId id="279" r:id="rId12"/>
    <p:sldId id="301" r:id="rId13"/>
    <p:sldId id="280" r:id="rId14"/>
    <p:sldId id="281" r:id="rId15"/>
    <p:sldId id="289" r:id="rId16"/>
    <p:sldId id="290" r:id="rId17"/>
    <p:sldId id="282" r:id="rId18"/>
    <p:sldId id="380" r:id="rId19"/>
    <p:sldId id="258" r:id="rId20"/>
    <p:sldId id="259" r:id="rId21"/>
    <p:sldId id="304" r:id="rId22"/>
    <p:sldId id="303" r:id="rId23"/>
    <p:sldId id="285" r:id="rId24"/>
    <p:sldId id="262" r:id="rId25"/>
    <p:sldId id="286" r:id="rId26"/>
    <p:sldId id="287" r:id="rId27"/>
    <p:sldId id="288" r:id="rId28"/>
    <p:sldId id="260" r:id="rId29"/>
    <p:sldId id="292" r:id="rId30"/>
    <p:sldId id="293" r:id="rId31"/>
    <p:sldId id="381" r:id="rId32"/>
    <p:sldId id="379" r:id="rId33"/>
    <p:sldId id="261" r:id="rId34"/>
    <p:sldId id="270" r:id="rId35"/>
    <p:sldId id="271" r:id="rId36"/>
    <p:sldId id="272" r:id="rId37"/>
    <p:sldId id="273" r:id="rId38"/>
    <p:sldId id="274" r:id="rId39"/>
    <p:sldId id="263" r:id="rId40"/>
    <p:sldId id="275" r:id="rId41"/>
    <p:sldId id="264" r:id="rId42"/>
    <p:sldId id="276" r:id="rId43"/>
    <p:sldId id="306" r:id="rId44"/>
    <p:sldId id="277" r:id="rId45"/>
    <p:sldId id="265" r:id="rId46"/>
    <p:sldId id="305" r:id="rId47"/>
    <p:sldId id="266" r:id="rId48"/>
    <p:sldId id="267" r:id="rId49"/>
    <p:sldId id="268" r:id="rId50"/>
    <p:sldId id="269" r:id="rId51"/>
    <p:sldId id="385" r:id="rId52"/>
    <p:sldId id="386" r:id="rId53"/>
    <p:sldId id="278" r:id="rId54"/>
    <p:sldId id="309" r:id="rId55"/>
    <p:sldId id="308" r:id="rId56"/>
    <p:sldId id="342" r:id="rId57"/>
    <p:sldId id="382" r:id="rId58"/>
    <p:sldId id="383" r:id="rId59"/>
    <p:sldId id="384" r:id="rId6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82421"/>
    <a:srgbClr val="A50021"/>
    <a:srgbClr val="271F0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9416" autoAdjust="0"/>
    <p:restoredTop sz="76304" autoAdjust="0"/>
  </p:normalViewPr>
  <p:slideViewPr>
    <p:cSldViewPr>
      <p:cViewPr varScale="1">
        <p:scale>
          <a:sx n="62" d="100"/>
          <a:sy n="62" d="100"/>
        </p:scale>
        <p:origin x="749" y="67"/>
      </p:cViewPr>
      <p:guideLst>
        <p:guide orient="horz" pos="2160"/>
        <p:guide pos="3840"/>
      </p:guideLst>
    </p:cSldViewPr>
  </p:slideViewPr>
  <p:outlineViewPr>
    <p:cViewPr>
      <p:scale>
        <a:sx n="33" d="100"/>
        <a:sy n="33" d="100"/>
      </p:scale>
      <p:origin x="0" y="0"/>
    </p:cViewPr>
  </p:outlineViewPr>
  <p:notesTextViewPr>
    <p:cViewPr>
      <p:scale>
        <a:sx n="100" d="100"/>
        <a:sy n="100" d="100"/>
      </p:scale>
      <p:origin x="0" y="-4085"/>
    </p:cViewPr>
  </p:notesTextViewPr>
  <p:sorterViewPr>
    <p:cViewPr>
      <p:scale>
        <a:sx n="66" d="100"/>
        <a:sy n="66" d="100"/>
      </p:scale>
      <p:origin x="0" y="177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CB6A99E-9F3B-40B0-B499-79E38212CD08}" type="datetimeFigureOut">
              <a:rPr lang="en-US" smtClean="0"/>
              <a:pPr/>
              <a:t>5/20/2021</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103E01C-FEB6-43E5-8ECD-253130496D35}" type="slidenum">
              <a:rPr lang="en-US" smtClean="0"/>
              <a:pPr/>
              <a:t>‹#›</a:t>
            </a:fld>
            <a:endParaRPr lang="en-US"/>
          </a:p>
        </p:txBody>
      </p:sp>
    </p:spTree>
    <p:extLst>
      <p:ext uri="{BB962C8B-B14F-4D97-AF65-F5344CB8AC3E}">
        <p14:creationId xmlns:p14="http://schemas.microsoft.com/office/powerpoint/2010/main" val="2974369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Background Heart in Sand = LICENSED</a:t>
            </a:r>
            <a:r>
              <a:rPr lang="en-US" baseline="0" dirty="0"/>
              <a:t> and NOT FOR REUSE.  To reuse elsewhere, get a license from http://www.dreamstime.com/heart-on-a-beach-image7185538</a:t>
            </a:r>
          </a:p>
          <a:p>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lvl="1" eaLnBrk="1" hangingPunct="1">
              <a:lnSpc>
                <a:spcPct val="80000"/>
              </a:lnSpc>
            </a:pPr>
            <a:r>
              <a:rPr lang="en-US" altLang="en-US" sz="800" b="1" dirty="0"/>
              <a:t>Copyright</a:t>
            </a:r>
            <a:r>
              <a:rPr lang="en-US" altLang="en-US" sz="800" dirty="0"/>
              <a:t> ©</a:t>
            </a:r>
            <a:r>
              <a:rPr lang="en-US" altLang="en-US" sz="800" dirty="0">
                <a:latin typeface="Symbol" panose="05050102010706020507" pitchFamily="18" charset="2"/>
              </a:rPr>
              <a:t> 2006-</a:t>
            </a:r>
            <a:r>
              <a:rPr lang="en-US" altLang="en-US" sz="800" dirty="0"/>
              <a:t>2020. All rights reserved.  Bible Point is a registered trademark of Dennis Henderson.  All  other trademarks acknowledged. </a:t>
            </a:r>
          </a:p>
          <a:p>
            <a:pPr lvl="1" eaLnBrk="1" hangingPunct="1">
              <a:lnSpc>
                <a:spcPct val="80000"/>
              </a:lnSpc>
            </a:pPr>
            <a:r>
              <a:rPr lang="en-US" altLang="en-US" sz="800" dirty="0"/>
              <a:t>Bible Point contains graphics from Bible Point artists.  These illustrations belong to Bible Point and the respective artists.  You may use the designs and illustrations for graphical illustration of lessons free and without special permission, provided they are not used in any way that maligns the Christian faith.  Furthermore, republication or production of any illustration by any other graphic service whether it be in book, in a machine-readable form, or in any other design resource is strictly prohibited.  Furthermore, they cannot be duplicated or resold as any other form of publishing, clip art, or graphic resource.  </a:t>
            </a:r>
          </a:p>
          <a:p>
            <a:pPr lvl="1" eaLnBrk="1" hangingPunct="1">
              <a:lnSpc>
                <a:spcPct val="80000"/>
              </a:lnSpc>
            </a:pPr>
            <a:endParaRPr lang="en-US" altLang="en-US" sz="800" dirty="0"/>
          </a:p>
          <a:p>
            <a:pPr lvl="1" eaLnBrk="1" hangingPunct="1">
              <a:lnSpc>
                <a:spcPct val="80000"/>
              </a:lnSpc>
            </a:pPr>
            <a:r>
              <a:rPr lang="en-US" altLang="en-US" sz="800" b="1" dirty="0"/>
              <a:t>So What does it mean?  </a:t>
            </a:r>
            <a:r>
              <a:rPr lang="en-US" altLang="en-US" sz="800" dirty="0"/>
              <a:t>(A simple  translations of the legal jargon)</a:t>
            </a:r>
            <a:endParaRPr lang="en-US" altLang="en-US" sz="800" b="1" dirty="0"/>
          </a:p>
          <a:p>
            <a:pPr lvl="1" eaLnBrk="1" hangingPunct="1">
              <a:lnSpc>
                <a:spcPct val="80000"/>
              </a:lnSpc>
            </a:pPr>
            <a:r>
              <a:rPr lang="en-US" altLang="en-US" sz="800" i="1" dirty="0"/>
              <a:t>So, if you don’t own the presentation(s), graphic(s), and text(s) how can you legally use them?  </a:t>
            </a:r>
            <a:r>
              <a:rPr lang="en-US" altLang="en-US" sz="800" dirty="0"/>
              <a:t>The purchase of the license allows you to use all the images in the product.  However, the actual ownership and copyright of the presentation(s), graphic(s), and text(s) remain the property of Bible Point and its licensors.  If you had plans on using this product in your “for sale” work—think again!</a:t>
            </a:r>
          </a:p>
          <a:p>
            <a:pPr lvl="1" eaLnBrk="1" hangingPunct="1">
              <a:lnSpc>
                <a:spcPct val="80000"/>
              </a:lnSpc>
            </a:pPr>
            <a:r>
              <a:rPr lang="en-US" altLang="en-US" sz="800" b="1" dirty="0"/>
              <a:t>License Agreement</a:t>
            </a:r>
          </a:p>
          <a:p>
            <a:pPr eaLnBrk="1" hangingPunct="1">
              <a:lnSpc>
                <a:spcPct val="80000"/>
              </a:lnSpc>
            </a:pPr>
            <a:r>
              <a:rPr lang="en-US" altLang="en-US" sz="800" b="1" dirty="0"/>
              <a:t>   Article 1:  License Grant</a:t>
            </a:r>
            <a:r>
              <a:rPr lang="en-US" altLang="en-US" sz="800" dirty="0"/>
              <a:t>  </a:t>
            </a:r>
          </a:p>
          <a:p>
            <a:pPr lvl="1" eaLnBrk="1" hangingPunct="1">
              <a:lnSpc>
                <a:spcPct val="80000"/>
              </a:lnSpc>
            </a:pPr>
            <a:r>
              <a:rPr lang="en-US" altLang="en-US" sz="800" dirty="0"/>
              <a:t>All the graphics and text in Bible Point presentations (excluding quotes from the Bible and stated sources) are the intellectual and real property of Bible Point and its licensors, and is protected by law, including United States copyright laws and international treaties.  Bible Point grants to you a license:</a:t>
            </a:r>
          </a:p>
          <a:p>
            <a:pPr lvl="1" eaLnBrk="1" hangingPunct="1">
              <a:lnSpc>
                <a:spcPct val="80000"/>
              </a:lnSpc>
            </a:pPr>
            <a:r>
              <a:rPr lang="en-US" altLang="en-US" sz="800" dirty="0"/>
              <a:t>1.  To use the presentation in a single church, single school, or single office of a Christian organization.</a:t>
            </a:r>
          </a:p>
          <a:p>
            <a:pPr lvl="1" eaLnBrk="1" hangingPunct="1">
              <a:lnSpc>
                <a:spcPct val="80000"/>
              </a:lnSpc>
            </a:pPr>
            <a:r>
              <a:rPr lang="en-US" altLang="en-US" sz="800" dirty="0"/>
              <a:t>2.  To make a single archival back-up copy of the program.</a:t>
            </a:r>
          </a:p>
          <a:p>
            <a:pPr lvl="1" eaLnBrk="1" hangingPunct="1">
              <a:lnSpc>
                <a:spcPct val="80000"/>
              </a:lnSpc>
            </a:pPr>
            <a:r>
              <a:rPr lang="en-US" altLang="en-US" sz="800" dirty="0"/>
              <a:t>3.  To modify the presentation(s) and merge with other presentations in a single church, school, or Christian organization. </a:t>
            </a:r>
          </a:p>
          <a:p>
            <a:pPr lvl="1" eaLnBrk="1" hangingPunct="1">
              <a:lnSpc>
                <a:spcPct val="80000"/>
              </a:lnSpc>
            </a:pPr>
            <a:r>
              <a:rPr lang="en-US" altLang="en-US" sz="800" dirty="0"/>
              <a:t>4.  To transfer to another party if that party agrees to accept the terms and conditions of this agreement, and you do not retain any copies of the presentation, whether printed, machine readable, modified, or merged form. </a:t>
            </a:r>
          </a:p>
          <a:p>
            <a:pPr lvl="1" eaLnBrk="1" hangingPunct="1">
              <a:lnSpc>
                <a:spcPct val="80000"/>
              </a:lnSpc>
            </a:pPr>
            <a:endParaRPr lang="en-US" altLang="en-US" sz="800" dirty="0"/>
          </a:p>
          <a:p>
            <a:pPr lvl="1" eaLnBrk="1" hangingPunct="1">
              <a:lnSpc>
                <a:spcPct val="80000"/>
              </a:lnSpc>
            </a:pPr>
            <a:r>
              <a:rPr lang="en-US" altLang="en-US" sz="800" b="1" dirty="0"/>
              <a:t>Article 2:  Terms</a:t>
            </a:r>
            <a:r>
              <a:rPr lang="en-US" altLang="en-US" sz="800" dirty="0"/>
              <a:t>  </a:t>
            </a:r>
          </a:p>
          <a:p>
            <a:pPr lvl="1" eaLnBrk="1" hangingPunct="1">
              <a:lnSpc>
                <a:spcPct val="80000"/>
              </a:lnSpc>
            </a:pPr>
            <a:r>
              <a:rPr lang="en-US" altLang="en-US" sz="800" dirty="0"/>
              <a:t>This license is effective until terminated.  You may terminate the license at any time by destroying the presentation(s), graphic(s), or text(s) together with all copies, modifications and merged portions in any form.  Bible Point may terminate your license if you fail to comply with this Agreement. You agree, upon such termination, for any reason, to destroy the presentation(s), graphics, and text(s) with all copies, modifications, and merged portions in any form. </a:t>
            </a:r>
          </a:p>
          <a:p>
            <a:pPr lvl="1" eaLnBrk="1" hangingPunct="1">
              <a:lnSpc>
                <a:spcPct val="80000"/>
              </a:lnSpc>
            </a:pPr>
            <a:endParaRPr lang="en-US" altLang="en-US" sz="800" dirty="0"/>
          </a:p>
          <a:p>
            <a:pPr lvl="1" eaLnBrk="1" hangingPunct="1">
              <a:lnSpc>
                <a:spcPct val="80000"/>
              </a:lnSpc>
            </a:pPr>
            <a:r>
              <a:rPr lang="en-US" altLang="en-US" sz="800" b="1" dirty="0"/>
              <a:t>Article 3: Disclaimers</a:t>
            </a:r>
            <a:r>
              <a:rPr lang="en-US" altLang="en-US" sz="800" dirty="0"/>
              <a:t> </a:t>
            </a:r>
          </a:p>
          <a:p>
            <a:pPr lvl="1" eaLnBrk="1" hangingPunct="1">
              <a:lnSpc>
                <a:spcPct val="80000"/>
              </a:lnSpc>
            </a:pPr>
            <a:r>
              <a:rPr lang="en-US" altLang="en-US" sz="800" dirty="0"/>
              <a:t>1.  Bible Point presentations, graphics, and texts are licensed to you As Is.  You, the consumer, bear the entire risk relating to the quality and performance of the presentation(s), graphic(s), or text(s).  In no event will Bible Point be liable for damages resulting from any defect.  </a:t>
            </a:r>
          </a:p>
          <a:p>
            <a:pPr lvl="1" eaLnBrk="1" hangingPunct="1">
              <a:lnSpc>
                <a:spcPct val="80000"/>
              </a:lnSpc>
            </a:pPr>
            <a:r>
              <a:rPr lang="en-US" altLang="en-US" sz="800" dirty="0"/>
              <a:t>2.  Thirty-day limited warrantee on disks.  Bible Point warrants the disks to be free of defects in material and workmanship under normal use for 30 days after purchase.  During the 30-day period you may return a defective presentation, graphic, or text with proof of purchase and it will be replaced without charge, unless the presentation is damaged by misuse.  </a:t>
            </a:r>
          </a:p>
          <a:p>
            <a:pPr lvl="1" eaLnBrk="1" hangingPunct="1">
              <a:lnSpc>
                <a:spcPct val="80000"/>
              </a:lnSpc>
            </a:pPr>
            <a:endParaRPr lang="en-US" altLang="en-US" sz="800" dirty="0"/>
          </a:p>
          <a:p>
            <a:pPr lvl="1" eaLnBrk="1" hangingPunct="1">
              <a:lnSpc>
                <a:spcPct val="80000"/>
              </a:lnSpc>
            </a:pPr>
            <a:r>
              <a:rPr lang="en-US" altLang="en-US" sz="800" b="1" dirty="0"/>
              <a:t>Article 4:  General</a:t>
            </a:r>
            <a:endParaRPr lang="en-US" altLang="en-US" sz="800" dirty="0"/>
          </a:p>
          <a:p>
            <a:pPr lvl="1" eaLnBrk="1" hangingPunct="1">
              <a:lnSpc>
                <a:spcPct val="80000"/>
              </a:lnSpc>
            </a:pPr>
            <a:r>
              <a:rPr lang="en-US" altLang="en-US" sz="800" dirty="0"/>
              <a:t>1.  You may not sub-license, assign, or transfer the license of the presentation(s), graphic(s), or text(s) except as provided by this Agreement.   </a:t>
            </a:r>
          </a:p>
          <a:p>
            <a:pPr lvl="1" eaLnBrk="1" hangingPunct="1">
              <a:lnSpc>
                <a:spcPct val="80000"/>
              </a:lnSpc>
            </a:pPr>
            <a:r>
              <a:rPr lang="en-US" altLang="en-US" sz="800" dirty="0"/>
              <a:t>2.  This Agreement will be governed by the laws of the State of Michigan.</a:t>
            </a:r>
          </a:p>
          <a:p>
            <a:pPr lvl="1" eaLnBrk="1" hangingPunct="1">
              <a:lnSpc>
                <a:spcPct val="80000"/>
              </a:lnSpc>
            </a:pPr>
            <a:endParaRPr lang="en-US" altLang="en-US" sz="800" dirty="0"/>
          </a:p>
          <a:p>
            <a:pPr lvl="1" eaLnBrk="1" hangingPunct="1">
              <a:lnSpc>
                <a:spcPct val="80000"/>
              </a:lnSpc>
            </a:pPr>
            <a:r>
              <a:rPr lang="en-US" altLang="en-US" sz="800" b="1" dirty="0"/>
              <a:t>So What does it mean?  </a:t>
            </a:r>
            <a:r>
              <a:rPr lang="en-US" altLang="en-US" sz="800" dirty="0"/>
              <a:t>(A simple  translations of the legal jargon)</a:t>
            </a:r>
          </a:p>
          <a:p>
            <a:pPr lvl="1" eaLnBrk="1" hangingPunct="1">
              <a:lnSpc>
                <a:spcPct val="80000"/>
              </a:lnSpc>
            </a:pPr>
            <a:r>
              <a:rPr lang="en-US" altLang="en-US" sz="800" i="1" dirty="0"/>
              <a:t>May I let someone borrow or copy my licensed Bible Point presentation (even after I modified it)?</a:t>
            </a:r>
            <a:r>
              <a:rPr lang="en-US" altLang="en-US" sz="800" dirty="0"/>
              <a:t>  As long as it is within your local church, or single school, or the immediate office of a Christian organization you may.  Otherwise, please refer the person interested in borrowing to: http://www.biblepoint.com or E-mail: dennis@drdh.net with any related questions. </a:t>
            </a:r>
          </a:p>
          <a:p>
            <a:endParaRPr lang="en-US" dirty="0"/>
          </a:p>
        </p:txBody>
      </p:sp>
      <p:sp>
        <p:nvSpPr>
          <p:cNvPr id="4" name="Slide Number Placeholder 3"/>
          <p:cNvSpPr>
            <a:spLocks noGrp="1"/>
          </p:cNvSpPr>
          <p:nvPr>
            <p:ph type="sldNum" sz="quarter" idx="10"/>
          </p:nvPr>
        </p:nvSpPr>
        <p:spPr/>
        <p:txBody>
          <a:bodyPr/>
          <a:lstStyle/>
          <a:p>
            <a:fld id="{F103E01C-FEB6-43E5-8ECD-253130496D35}" type="slidenum">
              <a:rPr lang="en-US" smtClean="0"/>
              <a:pPr/>
              <a:t>1</a:t>
            </a:fld>
            <a:endParaRPr lang="en-US"/>
          </a:p>
        </p:txBody>
      </p:sp>
    </p:spTree>
    <p:extLst>
      <p:ext uri="{BB962C8B-B14F-4D97-AF65-F5344CB8AC3E}">
        <p14:creationId xmlns:p14="http://schemas.microsoft.com/office/powerpoint/2010/main" val="27346488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Finger Pointing = FREE = from </a:t>
            </a:r>
            <a:r>
              <a:rPr lang="en-US" dirty="0" err="1"/>
              <a:t>BiblePoint</a:t>
            </a:r>
            <a:r>
              <a:rPr lang="en-US" dirty="0"/>
              <a:t> photos. </a:t>
            </a:r>
          </a:p>
        </p:txBody>
      </p:sp>
      <p:sp>
        <p:nvSpPr>
          <p:cNvPr id="4" name="Slide Number Placeholder 3"/>
          <p:cNvSpPr>
            <a:spLocks noGrp="1"/>
          </p:cNvSpPr>
          <p:nvPr>
            <p:ph type="sldNum" sz="quarter" idx="10"/>
          </p:nvPr>
        </p:nvSpPr>
        <p:spPr/>
        <p:txBody>
          <a:bodyPr/>
          <a:lstStyle/>
          <a:p>
            <a:fld id="{F103E01C-FEB6-43E5-8ECD-253130496D35}" type="slidenum">
              <a:rPr lang="en-US" smtClean="0"/>
              <a:pPr/>
              <a:t>12</a:t>
            </a:fld>
            <a:endParaRPr lang="en-US"/>
          </a:p>
        </p:txBody>
      </p:sp>
    </p:spTree>
    <p:extLst>
      <p:ext uri="{BB962C8B-B14F-4D97-AF65-F5344CB8AC3E}">
        <p14:creationId xmlns:p14="http://schemas.microsoft.com/office/powerpoint/2010/main" val="18194863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err="1"/>
              <a:t>Eggriches</a:t>
            </a:r>
            <a:r>
              <a:rPr lang="en-US" dirty="0"/>
              <a:t>, Love and Respect, p. </a:t>
            </a:r>
          </a:p>
        </p:txBody>
      </p:sp>
      <p:sp>
        <p:nvSpPr>
          <p:cNvPr id="4" name="Slide Number Placeholder 3"/>
          <p:cNvSpPr>
            <a:spLocks noGrp="1"/>
          </p:cNvSpPr>
          <p:nvPr>
            <p:ph type="sldNum" sz="quarter" idx="10"/>
          </p:nvPr>
        </p:nvSpPr>
        <p:spPr/>
        <p:txBody>
          <a:bodyPr/>
          <a:lstStyle/>
          <a:p>
            <a:fld id="{F103E01C-FEB6-43E5-8ECD-253130496D35}" type="slidenum">
              <a:rPr lang="en-US" smtClean="0"/>
              <a:pPr/>
              <a:t>16</a:t>
            </a:fld>
            <a:endParaRPr lang="en-US"/>
          </a:p>
        </p:txBody>
      </p:sp>
    </p:spTree>
    <p:extLst>
      <p:ext uri="{BB962C8B-B14F-4D97-AF65-F5344CB8AC3E}">
        <p14:creationId xmlns:p14="http://schemas.microsoft.com/office/powerpoint/2010/main" val="34114529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Aretha Franklin = FREE = with credit to http://www.flickr.com/photos/petertea/4336555429/sizes/o/in/photostream/</a:t>
            </a:r>
          </a:p>
          <a:p>
            <a:endParaRPr lang="en-US" dirty="0"/>
          </a:p>
          <a:p>
            <a:r>
              <a:rPr lang="en-US" dirty="0"/>
              <a:t>Otis Redding = FREE =</a:t>
            </a:r>
            <a:r>
              <a:rPr lang="en-US" baseline="0" dirty="0"/>
              <a:t> with citation to http://www.flickr.com/photos/markcph/3296770817/sizes/o/in/photostream/</a:t>
            </a:r>
            <a:endParaRPr lang="en-US" dirty="0"/>
          </a:p>
        </p:txBody>
      </p:sp>
      <p:sp>
        <p:nvSpPr>
          <p:cNvPr id="4" name="Slide Number Placeholder 3"/>
          <p:cNvSpPr>
            <a:spLocks noGrp="1"/>
          </p:cNvSpPr>
          <p:nvPr>
            <p:ph type="sldNum" sz="quarter" idx="10"/>
          </p:nvPr>
        </p:nvSpPr>
        <p:spPr/>
        <p:txBody>
          <a:bodyPr/>
          <a:lstStyle/>
          <a:p>
            <a:fld id="{F103E01C-FEB6-43E5-8ECD-253130496D35}" type="slidenum">
              <a:rPr lang="en-US" smtClean="0"/>
              <a:pPr/>
              <a:t>17</a:t>
            </a:fld>
            <a:endParaRPr lang="en-US"/>
          </a:p>
        </p:txBody>
      </p:sp>
    </p:spTree>
    <p:extLst>
      <p:ext uri="{BB962C8B-B14F-4D97-AF65-F5344CB8AC3E}">
        <p14:creationId xmlns:p14="http://schemas.microsoft.com/office/powerpoint/2010/main" val="28478355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103E01C-FEB6-43E5-8ECD-253130496D35}" type="slidenum">
              <a:rPr lang="en-US" smtClean="0"/>
              <a:pPr/>
              <a:t>19</a:t>
            </a:fld>
            <a:endParaRPr lang="en-US"/>
          </a:p>
        </p:txBody>
      </p:sp>
    </p:spTree>
    <p:extLst>
      <p:ext uri="{BB962C8B-B14F-4D97-AF65-F5344CB8AC3E}">
        <p14:creationId xmlns:p14="http://schemas.microsoft.com/office/powerpoint/2010/main" val="2722252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Jesus</a:t>
            </a:r>
            <a:r>
              <a:rPr lang="en-US" baseline="0" dirty="0"/>
              <a:t> 12 years old in temple = FREE = from http://commons.wikimedia.org/wiki/File:William_Hole_Jesus_Amidst_The_Doctors_In_The_Temple_400.jpg</a:t>
            </a:r>
            <a:endParaRPr lang="en-US" dirty="0"/>
          </a:p>
        </p:txBody>
      </p:sp>
      <p:sp>
        <p:nvSpPr>
          <p:cNvPr id="4" name="Slide Number Placeholder 3"/>
          <p:cNvSpPr>
            <a:spLocks noGrp="1"/>
          </p:cNvSpPr>
          <p:nvPr>
            <p:ph type="sldNum" sz="quarter" idx="10"/>
          </p:nvPr>
        </p:nvSpPr>
        <p:spPr/>
        <p:txBody>
          <a:bodyPr/>
          <a:lstStyle/>
          <a:p>
            <a:fld id="{F103E01C-FEB6-43E5-8ECD-253130496D35}" type="slidenum">
              <a:rPr lang="en-US" smtClean="0"/>
              <a:pPr/>
              <a:t>21</a:t>
            </a:fld>
            <a:endParaRPr lang="en-US"/>
          </a:p>
        </p:txBody>
      </p:sp>
    </p:spTree>
    <p:extLst>
      <p:ext uri="{BB962C8B-B14F-4D97-AF65-F5344CB8AC3E}">
        <p14:creationId xmlns:p14="http://schemas.microsoft.com/office/powerpoint/2010/main" val="41228640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Jesus</a:t>
            </a:r>
            <a:r>
              <a:rPr lang="en-US" baseline="0" dirty="0"/>
              <a:t> 12 years old in temple = FREE = from http://commons.wikimedia.org/wiki/File:William_Hole_Jesus_Amidst_The_Doctors_In_The_Temple_400.jpg</a:t>
            </a:r>
            <a:endParaRPr lang="en-US" dirty="0"/>
          </a:p>
          <a:p>
            <a:endParaRPr lang="en-US" dirty="0"/>
          </a:p>
        </p:txBody>
      </p:sp>
      <p:sp>
        <p:nvSpPr>
          <p:cNvPr id="4" name="Slide Number Placeholder 3"/>
          <p:cNvSpPr>
            <a:spLocks noGrp="1"/>
          </p:cNvSpPr>
          <p:nvPr>
            <p:ph type="sldNum" sz="quarter" idx="10"/>
          </p:nvPr>
        </p:nvSpPr>
        <p:spPr/>
        <p:txBody>
          <a:bodyPr/>
          <a:lstStyle/>
          <a:p>
            <a:fld id="{F103E01C-FEB6-43E5-8ECD-253130496D35}" type="slidenum">
              <a:rPr lang="en-US" smtClean="0"/>
              <a:pPr/>
              <a:t>22</a:t>
            </a:fld>
            <a:endParaRPr lang="en-US"/>
          </a:p>
        </p:txBody>
      </p:sp>
    </p:spTree>
    <p:extLst>
      <p:ext uri="{BB962C8B-B14F-4D97-AF65-F5344CB8AC3E}">
        <p14:creationId xmlns:p14="http://schemas.microsoft.com/office/powerpoint/2010/main" val="21173303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Jesus = LICENSED and NOT</a:t>
            </a:r>
            <a:r>
              <a:rPr lang="en-US" baseline="0" dirty="0"/>
              <a:t> FOR REUSE.   To reuse elsewhere, get a license from http://www.istockphoto.com/stock-photo-7302839-waiting-for-you.php</a:t>
            </a:r>
            <a:endParaRPr lang="en-US" dirty="0"/>
          </a:p>
        </p:txBody>
      </p:sp>
      <p:sp>
        <p:nvSpPr>
          <p:cNvPr id="4" name="Slide Number Placeholder 3"/>
          <p:cNvSpPr>
            <a:spLocks noGrp="1"/>
          </p:cNvSpPr>
          <p:nvPr>
            <p:ph type="sldNum" sz="quarter" idx="10"/>
          </p:nvPr>
        </p:nvSpPr>
        <p:spPr/>
        <p:txBody>
          <a:bodyPr/>
          <a:lstStyle/>
          <a:p>
            <a:fld id="{F103E01C-FEB6-43E5-8ECD-253130496D35}" type="slidenum">
              <a:rPr lang="en-US" smtClean="0"/>
              <a:pPr/>
              <a:t>23</a:t>
            </a:fld>
            <a:endParaRPr lang="en-US"/>
          </a:p>
        </p:txBody>
      </p:sp>
    </p:spTree>
    <p:extLst>
      <p:ext uri="{BB962C8B-B14F-4D97-AF65-F5344CB8AC3E}">
        <p14:creationId xmlns:p14="http://schemas.microsoft.com/office/powerpoint/2010/main" val="21642345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Jesus = LICENSED and NOT</a:t>
            </a:r>
            <a:r>
              <a:rPr lang="en-US" baseline="0" dirty="0"/>
              <a:t> FOR REUSE.   To reuse elsewhere, get a license from http://www.istockphoto.com/stock-photo-7302839-waiting-for-you.php</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Church building = FREE =from </a:t>
            </a:r>
            <a:r>
              <a:rPr lang="en-US" baseline="0" dirty="0" err="1"/>
              <a:t>BiblePoint</a:t>
            </a:r>
            <a:r>
              <a:rPr lang="en-US" baseline="0" dirty="0"/>
              <a:t> photos.</a:t>
            </a:r>
            <a:endParaRPr lang="en-US" dirty="0"/>
          </a:p>
          <a:p>
            <a:endParaRPr lang="en-US" dirty="0"/>
          </a:p>
        </p:txBody>
      </p:sp>
      <p:sp>
        <p:nvSpPr>
          <p:cNvPr id="4" name="Slide Number Placeholder 3"/>
          <p:cNvSpPr>
            <a:spLocks noGrp="1"/>
          </p:cNvSpPr>
          <p:nvPr>
            <p:ph type="sldNum" sz="quarter" idx="10"/>
          </p:nvPr>
        </p:nvSpPr>
        <p:spPr/>
        <p:txBody>
          <a:bodyPr/>
          <a:lstStyle/>
          <a:p>
            <a:fld id="{F103E01C-FEB6-43E5-8ECD-253130496D35}" type="slidenum">
              <a:rPr lang="en-US" smtClean="0"/>
              <a:pPr/>
              <a:t>26</a:t>
            </a:fld>
            <a:endParaRPr lang="en-US"/>
          </a:p>
        </p:txBody>
      </p:sp>
    </p:spTree>
    <p:extLst>
      <p:ext uri="{BB962C8B-B14F-4D97-AF65-F5344CB8AC3E}">
        <p14:creationId xmlns:p14="http://schemas.microsoft.com/office/powerpoint/2010/main" val="36923215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Crucified Christ = LICENSED</a:t>
            </a:r>
            <a:r>
              <a:rPr lang="en-US" baseline="0" dirty="0"/>
              <a:t> and NOT FOR REUSE.  To reuse elsewhere get a license from http://www.bigstockphoto.com/image-1624763/stock-photo-art-jesus-portcross-sepi</a:t>
            </a:r>
            <a:endParaRPr lang="en-US" dirty="0"/>
          </a:p>
        </p:txBody>
      </p:sp>
      <p:sp>
        <p:nvSpPr>
          <p:cNvPr id="4" name="Slide Number Placeholder 3"/>
          <p:cNvSpPr>
            <a:spLocks noGrp="1"/>
          </p:cNvSpPr>
          <p:nvPr>
            <p:ph type="sldNum" sz="quarter" idx="10"/>
          </p:nvPr>
        </p:nvSpPr>
        <p:spPr/>
        <p:txBody>
          <a:bodyPr/>
          <a:lstStyle/>
          <a:p>
            <a:fld id="{F103E01C-FEB6-43E5-8ECD-253130496D35}" type="slidenum">
              <a:rPr lang="en-US" smtClean="0"/>
              <a:pPr/>
              <a:t>27</a:t>
            </a:fld>
            <a:endParaRPr lang="en-US"/>
          </a:p>
        </p:txBody>
      </p:sp>
    </p:spTree>
    <p:extLst>
      <p:ext uri="{BB962C8B-B14F-4D97-AF65-F5344CB8AC3E}">
        <p14:creationId xmlns:p14="http://schemas.microsoft.com/office/powerpoint/2010/main" val="33746168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Jesus = LICENSED and NOT</a:t>
            </a:r>
            <a:r>
              <a:rPr lang="en-US" baseline="0" dirty="0"/>
              <a:t> FOR REUSE.   To reuse elsewhere, get a license from http://www.istockphoto.com/stock-photo-7302839-waiting-for-you.php</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Church building = FREE =from </a:t>
            </a:r>
            <a:r>
              <a:rPr lang="en-US" baseline="0" dirty="0" err="1"/>
              <a:t>BiblePoint</a:t>
            </a:r>
            <a:r>
              <a:rPr lang="en-US" baseline="0" dirty="0"/>
              <a:t> photos.</a:t>
            </a:r>
            <a:endParaRPr lang="en-US" dirty="0"/>
          </a:p>
          <a:p>
            <a:endParaRPr lang="en-US" dirty="0"/>
          </a:p>
        </p:txBody>
      </p:sp>
      <p:sp>
        <p:nvSpPr>
          <p:cNvPr id="4" name="Slide Number Placeholder 3"/>
          <p:cNvSpPr>
            <a:spLocks noGrp="1"/>
          </p:cNvSpPr>
          <p:nvPr>
            <p:ph type="sldNum" sz="quarter" idx="10"/>
          </p:nvPr>
        </p:nvSpPr>
        <p:spPr/>
        <p:txBody>
          <a:bodyPr/>
          <a:lstStyle/>
          <a:p>
            <a:fld id="{F103E01C-FEB6-43E5-8ECD-253130496D35}" type="slidenum">
              <a:rPr lang="en-US" smtClean="0"/>
              <a:pPr/>
              <a:t>28</a:t>
            </a:fld>
            <a:endParaRPr lang="en-US"/>
          </a:p>
        </p:txBody>
      </p:sp>
    </p:spTree>
    <p:extLst>
      <p:ext uri="{BB962C8B-B14F-4D97-AF65-F5344CB8AC3E}">
        <p14:creationId xmlns:p14="http://schemas.microsoft.com/office/powerpoint/2010/main" val="37579461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Jerusalem</a:t>
            </a:r>
            <a:r>
              <a:rPr lang="en-US" baseline="0" dirty="0"/>
              <a:t> Model = FREE = with credit to http://www.flickr.com/photos/emeryjl/508067090/</a:t>
            </a:r>
          </a:p>
          <a:p>
            <a:endParaRPr lang="en-US" baseline="0" dirty="0"/>
          </a:p>
          <a:p>
            <a:r>
              <a:rPr lang="en-US" dirty="0"/>
              <a:t>Barclay,</a:t>
            </a:r>
            <a:r>
              <a:rPr lang="en-US" baseline="0" dirty="0"/>
              <a:t> Ephesians, P199</a:t>
            </a:r>
          </a:p>
          <a:p>
            <a:endParaRPr lang="en-US" dirty="0"/>
          </a:p>
        </p:txBody>
      </p:sp>
      <p:sp>
        <p:nvSpPr>
          <p:cNvPr id="4" name="Slide Number Placeholder 3"/>
          <p:cNvSpPr>
            <a:spLocks noGrp="1"/>
          </p:cNvSpPr>
          <p:nvPr>
            <p:ph type="sldNum" sz="quarter" idx="10"/>
          </p:nvPr>
        </p:nvSpPr>
        <p:spPr/>
        <p:txBody>
          <a:bodyPr/>
          <a:lstStyle/>
          <a:p>
            <a:fld id="{F103E01C-FEB6-43E5-8ECD-253130496D35}" type="slidenum">
              <a:rPr lang="en-US" smtClean="0"/>
              <a:pPr/>
              <a:t>3</a:t>
            </a:fld>
            <a:endParaRPr lang="en-US"/>
          </a:p>
        </p:txBody>
      </p:sp>
    </p:spTree>
    <p:extLst>
      <p:ext uri="{BB962C8B-B14F-4D97-AF65-F5344CB8AC3E}">
        <p14:creationId xmlns:p14="http://schemas.microsoft.com/office/powerpoint/2010/main" val="279026569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Crucified Christ = LICENSED</a:t>
            </a:r>
            <a:r>
              <a:rPr lang="en-US" baseline="0" dirty="0"/>
              <a:t> and NOT FOR REUSE.  To reuse elsewhere get a license from http://www.bigstockphoto.com/image-1624763/stock-photo-art-jesus-portcross-sepi</a:t>
            </a:r>
            <a:endParaRPr lang="en-US" dirty="0"/>
          </a:p>
          <a:p>
            <a:endParaRPr lang="en-US" dirty="0"/>
          </a:p>
        </p:txBody>
      </p:sp>
      <p:sp>
        <p:nvSpPr>
          <p:cNvPr id="4" name="Slide Number Placeholder 3"/>
          <p:cNvSpPr>
            <a:spLocks noGrp="1"/>
          </p:cNvSpPr>
          <p:nvPr>
            <p:ph type="sldNum" sz="quarter" idx="10"/>
          </p:nvPr>
        </p:nvSpPr>
        <p:spPr/>
        <p:txBody>
          <a:bodyPr/>
          <a:lstStyle/>
          <a:p>
            <a:fld id="{F103E01C-FEB6-43E5-8ECD-253130496D35}" type="slidenum">
              <a:rPr lang="en-US" smtClean="0"/>
              <a:pPr/>
              <a:t>36</a:t>
            </a:fld>
            <a:endParaRPr lang="en-US"/>
          </a:p>
        </p:txBody>
      </p:sp>
    </p:spTree>
    <p:extLst>
      <p:ext uri="{BB962C8B-B14F-4D97-AF65-F5344CB8AC3E}">
        <p14:creationId xmlns:p14="http://schemas.microsoft.com/office/powerpoint/2010/main" val="25025756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Crucified Christ = LICENSED</a:t>
            </a:r>
            <a:r>
              <a:rPr lang="en-US" baseline="0" dirty="0"/>
              <a:t> and NOT FOR REUSE.  To reuse elsewhere get a license from http://www.bigstockphoto.com/image-1624763/stock-photo-art-jesus-portcross-sepi</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Church building = FREE =from </a:t>
            </a:r>
            <a:r>
              <a:rPr lang="en-US" baseline="0" dirty="0" err="1"/>
              <a:t>BiblePoint</a:t>
            </a:r>
            <a:r>
              <a:rPr lang="en-US" baseline="0" dirty="0"/>
              <a:t> photos.</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F103E01C-FEB6-43E5-8ECD-253130496D35}" type="slidenum">
              <a:rPr lang="en-US" smtClean="0"/>
              <a:pPr/>
              <a:t>37</a:t>
            </a:fld>
            <a:endParaRPr lang="en-US"/>
          </a:p>
        </p:txBody>
      </p:sp>
    </p:spTree>
    <p:extLst>
      <p:ext uri="{BB962C8B-B14F-4D97-AF65-F5344CB8AC3E}">
        <p14:creationId xmlns:p14="http://schemas.microsoft.com/office/powerpoint/2010/main" val="241133332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Crucified Christ = LICENSED</a:t>
            </a:r>
            <a:r>
              <a:rPr lang="en-US" baseline="0" dirty="0"/>
              <a:t> and NOT FOR REUSE.  To reuse elsewhere get a license from http://www.bigstockphoto.com/image-1624763/stock-photo-art-jesus-portcross-sepi</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Church building = FREE =from </a:t>
            </a:r>
            <a:r>
              <a:rPr lang="en-US" baseline="0" dirty="0" err="1"/>
              <a:t>BiblePoint</a:t>
            </a:r>
            <a:r>
              <a:rPr lang="en-US" baseline="0" dirty="0"/>
              <a:t> photos.</a:t>
            </a:r>
            <a:endParaRPr lang="en-US" dirty="0"/>
          </a:p>
          <a:p>
            <a:endParaRPr lang="en-US" dirty="0"/>
          </a:p>
        </p:txBody>
      </p:sp>
      <p:sp>
        <p:nvSpPr>
          <p:cNvPr id="4" name="Slide Number Placeholder 3"/>
          <p:cNvSpPr>
            <a:spLocks noGrp="1"/>
          </p:cNvSpPr>
          <p:nvPr>
            <p:ph type="sldNum" sz="quarter" idx="10"/>
          </p:nvPr>
        </p:nvSpPr>
        <p:spPr/>
        <p:txBody>
          <a:bodyPr/>
          <a:lstStyle/>
          <a:p>
            <a:fld id="{F103E01C-FEB6-43E5-8ECD-253130496D35}" type="slidenum">
              <a:rPr lang="en-US" smtClean="0"/>
              <a:pPr/>
              <a:t>38</a:t>
            </a:fld>
            <a:endParaRPr lang="en-US"/>
          </a:p>
        </p:txBody>
      </p:sp>
    </p:spTree>
    <p:extLst>
      <p:ext uri="{BB962C8B-B14F-4D97-AF65-F5344CB8AC3E}">
        <p14:creationId xmlns:p14="http://schemas.microsoft.com/office/powerpoint/2010/main" val="428699047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Children = FREE = from http://www.sxc.hu/browse.phtml?f=download&amp;id=416472</a:t>
            </a:r>
          </a:p>
        </p:txBody>
      </p:sp>
      <p:sp>
        <p:nvSpPr>
          <p:cNvPr id="4" name="Slide Number Placeholder 3"/>
          <p:cNvSpPr>
            <a:spLocks noGrp="1"/>
          </p:cNvSpPr>
          <p:nvPr>
            <p:ph type="sldNum" sz="quarter" idx="10"/>
          </p:nvPr>
        </p:nvSpPr>
        <p:spPr/>
        <p:txBody>
          <a:bodyPr/>
          <a:lstStyle/>
          <a:p>
            <a:fld id="{F103E01C-FEB6-43E5-8ECD-253130496D35}" type="slidenum">
              <a:rPr lang="en-US" smtClean="0"/>
              <a:pPr/>
              <a:t>39</a:t>
            </a:fld>
            <a:endParaRPr lang="en-US"/>
          </a:p>
        </p:txBody>
      </p:sp>
    </p:spTree>
    <p:extLst>
      <p:ext uri="{BB962C8B-B14F-4D97-AF65-F5344CB8AC3E}">
        <p14:creationId xmlns:p14="http://schemas.microsoft.com/office/powerpoint/2010/main" val="31810747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Torah = FREE = from http://upload.wikimedia.org/wikipedia/commons/8/8b/WLA_jewishmuseum_Greek_Torah_Scroll_from_Ionnina.jpg</a:t>
            </a:r>
          </a:p>
        </p:txBody>
      </p:sp>
      <p:sp>
        <p:nvSpPr>
          <p:cNvPr id="4" name="Slide Number Placeholder 3"/>
          <p:cNvSpPr>
            <a:spLocks noGrp="1"/>
          </p:cNvSpPr>
          <p:nvPr>
            <p:ph type="sldNum" sz="quarter" idx="10"/>
          </p:nvPr>
        </p:nvSpPr>
        <p:spPr/>
        <p:txBody>
          <a:bodyPr/>
          <a:lstStyle/>
          <a:p>
            <a:fld id="{F103E01C-FEB6-43E5-8ECD-253130496D35}" type="slidenum">
              <a:rPr lang="en-US" smtClean="0"/>
              <a:pPr/>
              <a:t>40</a:t>
            </a:fld>
            <a:endParaRPr lang="en-US"/>
          </a:p>
        </p:txBody>
      </p:sp>
    </p:spTree>
    <p:extLst>
      <p:ext uri="{BB962C8B-B14F-4D97-AF65-F5344CB8AC3E}">
        <p14:creationId xmlns:p14="http://schemas.microsoft.com/office/powerpoint/2010/main" val="348066099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Church building = FREE =from </a:t>
            </a:r>
            <a:r>
              <a:rPr lang="en-US" baseline="0" dirty="0" err="1"/>
              <a:t>BiblePoint</a:t>
            </a:r>
            <a:r>
              <a:rPr lang="en-US" baseline="0" dirty="0"/>
              <a:t> photos.</a:t>
            </a:r>
            <a:endParaRPr lang="en-US" dirty="0"/>
          </a:p>
          <a:p>
            <a:endParaRPr lang="en-US" dirty="0"/>
          </a:p>
        </p:txBody>
      </p:sp>
      <p:sp>
        <p:nvSpPr>
          <p:cNvPr id="4" name="Slide Number Placeholder 3"/>
          <p:cNvSpPr>
            <a:spLocks noGrp="1"/>
          </p:cNvSpPr>
          <p:nvPr>
            <p:ph type="sldNum" sz="quarter" idx="10"/>
          </p:nvPr>
        </p:nvSpPr>
        <p:spPr/>
        <p:txBody>
          <a:bodyPr/>
          <a:lstStyle/>
          <a:p>
            <a:fld id="{F103E01C-FEB6-43E5-8ECD-253130496D35}" type="slidenum">
              <a:rPr lang="en-US" smtClean="0"/>
              <a:pPr/>
              <a:t>42</a:t>
            </a:fld>
            <a:endParaRPr lang="en-US"/>
          </a:p>
        </p:txBody>
      </p:sp>
    </p:spTree>
    <p:extLst>
      <p:ext uri="{BB962C8B-B14F-4D97-AF65-F5344CB8AC3E}">
        <p14:creationId xmlns:p14="http://schemas.microsoft.com/office/powerpoint/2010/main" val="341805487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Church building = FREE =from </a:t>
            </a:r>
            <a:r>
              <a:rPr lang="en-US" baseline="0" dirty="0" err="1"/>
              <a:t>BiblePoint</a:t>
            </a:r>
            <a:r>
              <a:rPr lang="en-US" baseline="0" dirty="0"/>
              <a:t> photos.</a:t>
            </a:r>
            <a:endParaRPr lang="en-US" dirty="0"/>
          </a:p>
          <a:p>
            <a:endParaRPr lang="en-US" dirty="0"/>
          </a:p>
        </p:txBody>
      </p:sp>
      <p:sp>
        <p:nvSpPr>
          <p:cNvPr id="4" name="Slide Number Placeholder 3"/>
          <p:cNvSpPr>
            <a:spLocks noGrp="1"/>
          </p:cNvSpPr>
          <p:nvPr>
            <p:ph type="sldNum" sz="quarter" idx="10"/>
          </p:nvPr>
        </p:nvSpPr>
        <p:spPr/>
        <p:txBody>
          <a:bodyPr/>
          <a:lstStyle/>
          <a:p>
            <a:fld id="{F103E01C-FEB6-43E5-8ECD-253130496D35}" type="slidenum">
              <a:rPr lang="en-US" smtClean="0"/>
              <a:pPr/>
              <a:t>43</a:t>
            </a:fld>
            <a:endParaRPr lang="en-US"/>
          </a:p>
        </p:txBody>
      </p:sp>
    </p:spTree>
    <p:extLst>
      <p:ext uri="{BB962C8B-B14F-4D97-AF65-F5344CB8AC3E}">
        <p14:creationId xmlns:p14="http://schemas.microsoft.com/office/powerpoint/2010/main" val="5069057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Church building = FREE =from </a:t>
            </a:r>
            <a:r>
              <a:rPr lang="en-US" baseline="0" dirty="0" err="1"/>
              <a:t>BiblePoint</a:t>
            </a:r>
            <a:r>
              <a:rPr lang="en-US" baseline="0" dirty="0"/>
              <a:t> photos.</a:t>
            </a:r>
            <a:endParaRPr lang="en-US" dirty="0"/>
          </a:p>
          <a:p>
            <a:endParaRPr lang="en-US" dirty="0"/>
          </a:p>
        </p:txBody>
      </p:sp>
      <p:sp>
        <p:nvSpPr>
          <p:cNvPr id="4" name="Slide Number Placeholder 3"/>
          <p:cNvSpPr>
            <a:spLocks noGrp="1"/>
          </p:cNvSpPr>
          <p:nvPr>
            <p:ph type="sldNum" sz="quarter" idx="10"/>
          </p:nvPr>
        </p:nvSpPr>
        <p:spPr/>
        <p:txBody>
          <a:bodyPr/>
          <a:lstStyle/>
          <a:p>
            <a:fld id="{F103E01C-FEB6-43E5-8ECD-253130496D35}" type="slidenum">
              <a:rPr lang="en-US" smtClean="0"/>
              <a:pPr/>
              <a:t>44</a:t>
            </a:fld>
            <a:endParaRPr lang="en-US"/>
          </a:p>
        </p:txBody>
      </p:sp>
    </p:spTree>
    <p:extLst>
      <p:ext uri="{BB962C8B-B14F-4D97-AF65-F5344CB8AC3E}">
        <p14:creationId xmlns:p14="http://schemas.microsoft.com/office/powerpoint/2010/main" val="392165004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gradFill>
                <a:gsLst>
                  <a:gs pos="0">
                    <a:srgbClr val="FF0000"/>
                  </a:gs>
                  <a:gs pos="25000">
                    <a:srgbClr val="FFC000"/>
                  </a:gs>
                  <a:gs pos="50000">
                    <a:srgbClr val="FF0000"/>
                  </a:gs>
                  <a:gs pos="75000">
                    <a:schemeClr val="accent6">
                      <a:tint val="93000"/>
                      <a:satMod val="120000"/>
                    </a:schemeClr>
                  </a:gs>
                  <a:gs pos="100000">
                    <a:srgbClr val="C00000"/>
                  </a:gs>
                </a:gsLst>
                <a:lin ang="5400000" scaled="0"/>
              </a:gradFill>
            </a:endParaRPr>
          </a:p>
        </p:txBody>
      </p:sp>
      <p:sp>
        <p:nvSpPr>
          <p:cNvPr id="4" name="Slide Number Placeholder 3"/>
          <p:cNvSpPr>
            <a:spLocks noGrp="1"/>
          </p:cNvSpPr>
          <p:nvPr>
            <p:ph type="sldNum" sz="quarter" idx="10"/>
          </p:nvPr>
        </p:nvSpPr>
        <p:spPr/>
        <p:txBody>
          <a:bodyPr/>
          <a:lstStyle/>
          <a:p>
            <a:fld id="{F103E01C-FEB6-43E5-8ECD-253130496D35}" type="slidenum">
              <a:rPr lang="en-US" smtClean="0"/>
              <a:pPr/>
              <a:t>45</a:t>
            </a:fld>
            <a:endParaRPr lang="en-US"/>
          </a:p>
        </p:txBody>
      </p:sp>
    </p:spTree>
    <p:extLst>
      <p:ext uri="{BB962C8B-B14F-4D97-AF65-F5344CB8AC3E}">
        <p14:creationId xmlns:p14="http://schemas.microsoft.com/office/powerpoint/2010/main" val="10669167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Flag man = FREE = from </a:t>
            </a:r>
            <a:r>
              <a:rPr lang="en-US" dirty="0" err="1"/>
              <a:t>BiblePoint</a:t>
            </a:r>
            <a:r>
              <a:rPr lang="en-US" dirty="0"/>
              <a:t> photos</a:t>
            </a:r>
          </a:p>
        </p:txBody>
      </p:sp>
      <p:sp>
        <p:nvSpPr>
          <p:cNvPr id="4" name="Slide Number Placeholder 3"/>
          <p:cNvSpPr>
            <a:spLocks noGrp="1"/>
          </p:cNvSpPr>
          <p:nvPr>
            <p:ph type="sldNum" sz="quarter" idx="10"/>
          </p:nvPr>
        </p:nvSpPr>
        <p:spPr/>
        <p:txBody>
          <a:bodyPr/>
          <a:lstStyle/>
          <a:p>
            <a:fld id="{F103E01C-FEB6-43E5-8ECD-253130496D35}" type="slidenum">
              <a:rPr lang="en-US" smtClean="0"/>
              <a:pPr/>
              <a:t>48</a:t>
            </a:fld>
            <a:endParaRPr lang="en-US"/>
          </a:p>
        </p:txBody>
      </p:sp>
    </p:spTree>
    <p:extLst>
      <p:ext uri="{BB962C8B-B14F-4D97-AF65-F5344CB8AC3E}">
        <p14:creationId xmlns:p14="http://schemas.microsoft.com/office/powerpoint/2010/main" val="1531285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Jerusalem</a:t>
            </a:r>
            <a:r>
              <a:rPr lang="en-US" baseline="0" dirty="0"/>
              <a:t> Model = FREE = with credit to http://www.flickr.com/photos/emeryjl/508067090/</a:t>
            </a:r>
          </a:p>
          <a:p>
            <a:endParaRPr lang="en-US" dirty="0"/>
          </a:p>
          <a:p>
            <a:r>
              <a:rPr lang="en-US" dirty="0"/>
              <a:t>Barclay,</a:t>
            </a:r>
            <a:r>
              <a:rPr lang="en-US" baseline="0" dirty="0"/>
              <a:t> Ephesians, P199</a:t>
            </a:r>
            <a:endParaRPr lang="en-US" dirty="0"/>
          </a:p>
        </p:txBody>
      </p:sp>
      <p:sp>
        <p:nvSpPr>
          <p:cNvPr id="4" name="Slide Number Placeholder 3"/>
          <p:cNvSpPr>
            <a:spLocks noGrp="1"/>
          </p:cNvSpPr>
          <p:nvPr>
            <p:ph type="sldNum" sz="quarter" idx="10"/>
          </p:nvPr>
        </p:nvSpPr>
        <p:spPr/>
        <p:txBody>
          <a:bodyPr/>
          <a:lstStyle/>
          <a:p>
            <a:fld id="{F103E01C-FEB6-43E5-8ECD-253130496D35}" type="slidenum">
              <a:rPr lang="en-US" smtClean="0"/>
              <a:pPr/>
              <a:t>4</a:t>
            </a:fld>
            <a:endParaRPr lang="en-US"/>
          </a:p>
        </p:txBody>
      </p:sp>
    </p:spTree>
    <p:extLst>
      <p:ext uri="{BB962C8B-B14F-4D97-AF65-F5344CB8AC3E}">
        <p14:creationId xmlns:p14="http://schemas.microsoft.com/office/powerpoint/2010/main" val="39910631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Adam</a:t>
            </a:r>
            <a:r>
              <a:rPr lang="en-US" baseline="0" dirty="0"/>
              <a:t> and Eve = FREE = From </a:t>
            </a:r>
            <a:r>
              <a:rPr lang="en-US" baseline="0" dirty="0" err="1"/>
              <a:t>BiblePoint</a:t>
            </a:r>
            <a:r>
              <a:rPr lang="en-US" baseline="0" dirty="0"/>
              <a:t> photos</a:t>
            </a:r>
            <a:endParaRPr lang="en-US" dirty="0"/>
          </a:p>
        </p:txBody>
      </p:sp>
      <p:sp>
        <p:nvSpPr>
          <p:cNvPr id="4" name="Slide Number Placeholder 3"/>
          <p:cNvSpPr>
            <a:spLocks noGrp="1"/>
          </p:cNvSpPr>
          <p:nvPr>
            <p:ph type="sldNum" sz="quarter" idx="10"/>
          </p:nvPr>
        </p:nvSpPr>
        <p:spPr/>
        <p:txBody>
          <a:bodyPr/>
          <a:lstStyle/>
          <a:p>
            <a:fld id="{F103E01C-FEB6-43E5-8ECD-253130496D35}" type="slidenum">
              <a:rPr lang="en-US" smtClean="0"/>
              <a:pPr/>
              <a:t>49</a:t>
            </a:fld>
            <a:endParaRPr lang="en-US"/>
          </a:p>
        </p:txBody>
      </p:sp>
    </p:spTree>
    <p:extLst>
      <p:ext uri="{BB962C8B-B14F-4D97-AF65-F5344CB8AC3E}">
        <p14:creationId xmlns:p14="http://schemas.microsoft.com/office/powerpoint/2010/main" val="116204308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Finger pointing = FREE = from </a:t>
            </a:r>
            <a:r>
              <a:rPr lang="en-US" dirty="0" err="1"/>
              <a:t>BiblePoint</a:t>
            </a:r>
            <a:r>
              <a:rPr lang="en-US" dirty="0"/>
              <a:t> photos.</a:t>
            </a:r>
          </a:p>
        </p:txBody>
      </p:sp>
      <p:sp>
        <p:nvSpPr>
          <p:cNvPr id="4" name="Slide Number Placeholder 3"/>
          <p:cNvSpPr>
            <a:spLocks noGrp="1"/>
          </p:cNvSpPr>
          <p:nvPr>
            <p:ph type="sldNum" sz="quarter" idx="10"/>
          </p:nvPr>
        </p:nvSpPr>
        <p:spPr/>
        <p:txBody>
          <a:bodyPr/>
          <a:lstStyle/>
          <a:p>
            <a:fld id="{F103E01C-FEB6-43E5-8ECD-253130496D35}" type="slidenum">
              <a:rPr lang="en-US" smtClean="0"/>
              <a:pPr/>
              <a:t>53</a:t>
            </a:fld>
            <a:endParaRPr lang="en-US"/>
          </a:p>
        </p:txBody>
      </p:sp>
    </p:spTree>
    <p:extLst>
      <p:ext uri="{BB962C8B-B14F-4D97-AF65-F5344CB8AC3E}">
        <p14:creationId xmlns:p14="http://schemas.microsoft.com/office/powerpoint/2010/main" val="15365823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Greek Parthenon = FREE = from http://paulbates.com/parthenon-nashville-tn-centennial-park-pictures-photos/</a:t>
            </a:r>
          </a:p>
          <a:p>
            <a:r>
              <a:rPr lang="en-US" dirty="0"/>
              <a:t>Barclay, Ephesians, p201</a:t>
            </a:r>
          </a:p>
        </p:txBody>
      </p:sp>
      <p:sp>
        <p:nvSpPr>
          <p:cNvPr id="4" name="Slide Number Placeholder 3"/>
          <p:cNvSpPr>
            <a:spLocks noGrp="1"/>
          </p:cNvSpPr>
          <p:nvPr>
            <p:ph type="sldNum" sz="quarter" idx="10"/>
          </p:nvPr>
        </p:nvSpPr>
        <p:spPr/>
        <p:txBody>
          <a:bodyPr/>
          <a:lstStyle/>
          <a:p>
            <a:fld id="{F103E01C-FEB6-43E5-8ECD-253130496D35}" type="slidenum">
              <a:rPr lang="en-US" smtClean="0"/>
              <a:pPr/>
              <a:t>5</a:t>
            </a:fld>
            <a:endParaRPr lang="en-US"/>
          </a:p>
        </p:txBody>
      </p:sp>
    </p:spTree>
    <p:extLst>
      <p:ext uri="{BB962C8B-B14F-4D97-AF65-F5344CB8AC3E}">
        <p14:creationId xmlns:p14="http://schemas.microsoft.com/office/powerpoint/2010/main" val="42047114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Greek Parthenon = FREE = from http://paulbates.com/parthenon-nashville-tn-centennial-park-pictures-photos/</a:t>
            </a:r>
          </a:p>
          <a:p>
            <a:r>
              <a:rPr lang="en-US" dirty="0"/>
              <a:t>Barclay, Ephesians, p201</a:t>
            </a:r>
          </a:p>
        </p:txBody>
      </p:sp>
      <p:sp>
        <p:nvSpPr>
          <p:cNvPr id="4" name="Slide Number Placeholder 3"/>
          <p:cNvSpPr>
            <a:spLocks noGrp="1"/>
          </p:cNvSpPr>
          <p:nvPr>
            <p:ph type="sldNum" sz="quarter" idx="10"/>
          </p:nvPr>
        </p:nvSpPr>
        <p:spPr/>
        <p:txBody>
          <a:bodyPr/>
          <a:lstStyle/>
          <a:p>
            <a:fld id="{F103E01C-FEB6-43E5-8ECD-253130496D35}" type="slidenum">
              <a:rPr lang="en-US" smtClean="0"/>
              <a:pPr/>
              <a:t>6</a:t>
            </a:fld>
            <a:endParaRPr lang="en-US"/>
          </a:p>
        </p:txBody>
      </p:sp>
    </p:spTree>
    <p:extLst>
      <p:ext uri="{BB962C8B-B14F-4D97-AF65-F5344CB8AC3E}">
        <p14:creationId xmlns:p14="http://schemas.microsoft.com/office/powerpoint/2010/main" val="14471182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Rome = FREE = Public</a:t>
            </a:r>
            <a:r>
              <a:rPr lang="en-US" baseline="0" dirty="0"/>
              <a:t> Domain = http://commons.wikimedia.org/wiki/File:Campus_Martius.jpg</a:t>
            </a:r>
            <a:endParaRPr lang="en-US" dirty="0"/>
          </a:p>
        </p:txBody>
      </p:sp>
      <p:sp>
        <p:nvSpPr>
          <p:cNvPr id="4" name="Slide Number Placeholder 3"/>
          <p:cNvSpPr>
            <a:spLocks noGrp="1"/>
          </p:cNvSpPr>
          <p:nvPr>
            <p:ph type="sldNum" sz="quarter" idx="10"/>
          </p:nvPr>
        </p:nvSpPr>
        <p:spPr/>
        <p:txBody>
          <a:bodyPr/>
          <a:lstStyle/>
          <a:p>
            <a:fld id="{F103E01C-FEB6-43E5-8ECD-253130496D35}" type="slidenum">
              <a:rPr lang="en-US" smtClean="0"/>
              <a:pPr/>
              <a:t>7</a:t>
            </a:fld>
            <a:endParaRPr lang="en-US"/>
          </a:p>
        </p:txBody>
      </p:sp>
    </p:spTree>
    <p:extLst>
      <p:ext uri="{BB962C8B-B14F-4D97-AF65-F5344CB8AC3E}">
        <p14:creationId xmlns:p14="http://schemas.microsoft.com/office/powerpoint/2010/main" val="16147248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Rome = FREE = Public</a:t>
            </a:r>
            <a:r>
              <a:rPr lang="en-US" baseline="0" dirty="0"/>
              <a:t> Domain = http://commons.wikimedia.org/wiki/File:Campus_Martius.jpg</a:t>
            </a:r>
            <a:endParaRPr lang="en-US" dirty="0"/>
          </a:p>
        </p:txBody>
      </p:sp>
      <p:sp>
        <p:nvSpPr>
          <p:cNvPr id="4" name="Slide Number Placeholder 3"/>
          <p:cNvSpPr>
            <a:spLocks noGrp="1"/>
          </p:cNvSpPr>
          <p:nvPr>
            <p:ph type="sldNum" sz="quarter" idx="10"/>
          </p:nvPr>
        </p:nvSpPr>
        <p:spPr/>
        <p:txBody>
          <a:bodyPr/>
          <a:lstStyle/>
          <a:p>
            <a:fld id="{F103E01C-FEB6-43E5-8ECD-253130496D35}" type="slidenum">
              <a:rPr lang="en-US" smtClean="0"/>
              <a:pPr/>
              <a:t>8</a:t>
            </a:fld>
            <a:endParaRPr lang="en-US"/>
          </a:p>
        </p:txBody>
      </p:sp>
    </p:spTree>
    <p:extLst>
      <p:ext uri="{BB962C8B-B14F-4D97-AF65-F5344CB8AC3E}">
        <p14:creationId xmlns:p14="http://schemas.microsoft.com/office/powerpoint/2010/main" val="5013711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Hollywood</a:t>
            </a:r>
            <a:r>
              <a:rPr lang="en-US" baseline="0" dirty="0"/>
              <a:t> sign = FREE = from http://commons.wikimedia.org/wiki/File:Hollywood_Sign_PB050006.jpg</a:t>
            </a:r>
            <a:endParaRPr lang="en-US" dirty="0"/>
          </a:p>
        </p:txBody>
      </p:sp>
      <p:sp>
        <p:nvSpPr>
          <p:cNvPr id="4" name="Slide Number Placeholder 3"/>
          <p:cNvSpPr>
            <a:spLocks noGrp="1"/>
          </p:cNvSpPr>
          <p:nvPr>
            <p:ph type="sldNum" sz="quarter" idx="10"/>
          </p:nvPr>
        </p:nvSpPr>
        <p:spPr/>
        <p:txBody>
          <a:bodyPr/>
          <a:lstStyle/>
          <a:p>
            <a:fld id="{F103E01C-FEB6-43E5-8ECD-253130496D35}" type="slidenum">
              <a:rPr lang="en-US" smtClean="0"/>
              <a:pPr/>
              <a:t>9</a:t>
            </a:fld>
            <a:endParaRPr lang="en-US"/>
          </a:p>
        </p:txBody>
      </p:sp>
    </p:spTree>
    <p:extLst>
      <p:ext uri="{BB962C8B-B14F-4D97-AF65-F5344CB8AC3E}">
        <p14:creationId xmlns:p14="http://schemas.microsoft.com/office/powerpoint/2010/main" val="20320481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Hollywood</a:t>
            </a:r>
            <a:r>
              <a:rPr lang="en-US" baseline="0" dirty="0"/>
              <a:t> sign = FREE = from http://commons.wikimedia.org/wiki/File:Hollywood_Sign_PB050006.jpg</a:t>
            </a:r>
            <a:endParaRPr lang="en-US" dirty="0"/>
          </a:p>
        </p:txBody>
      </p:sp>
      <p:sp>
        <p:nvSpPr>
          <p:cNvPr id="4" name="Slide Number Placeholder 3"/>
          <p:cNvSpPr>
            <a:spLocks noGrp="1"/>
          </p:cNvSpPr>
          <p:nvPr>
            <p:ph type="sldNum" sz="quarter" idx="10"/>
          </p:nvPr>
        </p:nvSpPr>
        <p:spPr/>
        <p:txBody>
          <a:bodyPr/>
          <a:lstStyle/>
          <a:p>
            <a:fld id="{F103E01C-FEB6-43E5-8ECD-253130496D35}" type="slidenum">
              <a:rPr lang="en-US" smtClean="0"/>
              <a:pPr/>
              <a:t>10</a:t>
            </a:fld>
            <a:endParaRPr lang="en-US"/>
          </a:p>
        </p:txBody>
      </p:sp>
    </p:spTree>
    <p:extLst>
      <p:ext uri="{BB962C8B-B14F-4D97-AF65-F5344CB8AC3E}">
        <p14:creationId xmlns:p14="http://schemas.microsoft.com/office/powerpoint/2010/main" val="31842092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lvl1pPr>
              <a:defRPr>
                <a:effectLst>
                  <a:outerShdw blurRad="38100" dist="38100" dir="2700000" algn="tl">
                    <a:srgbClr val="000000">
                      <a:alpha val="43137"/>
                    </a:srgbClr>
                  </a:outerShdw>
                </a:effectLst>
              </a:defRPr>
            </a:lvl1pPr>
          </a:lstStyle>
          <a:p>
            <a:r>
              <a:rPr lang="en-US" dirty="0"/>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solidFill>
                <a:effectLst>
                  <a:outerShdw blurRad="38100" dist="38100" dir="2700000" algn="tl">
                    <a:srgbClr val="000000">
                      <a:alpha val="43137"/>
                    </a:srgbClr>
                  </a:outerShdw>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fld id="{349904EA-965B-4588-8E14-EE7ACEC23456}" type="datetimeFigureOut">
              <a:rPr lang="en-US" smtClean="0"/>
              <a:pPr/>
              <a:t>5/20/2021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E81C28-F57D-4A90-96FB-3B6BC9D9AEC8}"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49904EA-965B-4588-8E14-EE7ACEC23456}" type="datetimeFigureOut">
              <a:rPr lang="en-US" smtClean="0"/>
              <a:pPr/>
              <a:t>5/20/2021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E81C28-F57D-4A90-96FB-3B6BC9D9AEC8}"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49904EA-965B-4588-8E14-EE7ACEC23456}" type="datetimeFigureOut">
              <a:rPr lang="en-US" smtClean="0"/>
              <a:pPr/>
              <a:t>5/20/2021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E81C28-F57D-4A90-96FB-3B6BC9D9AEC8}"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1600201"/>
            <a:ext cx="11353800" cy="45259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349904EA-965B-4588-8E14-EE7ACEC23456}" type="datetimeFigureOut">
              <a:rPr lang="en-US" smtClean="0"/>
              <a:pPr/>
              <a:t>5/20/2021</a:t>
            </a:fld>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E81C28-F57D-4A90-96FB-3B6BC9D9AEC8}"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49904EA-965B-4588-8E14-EE7ACEC23456}" type="datetimeFigureOut">
              <a:rPr lang="en-US" smtClean="0"/>
              <a:pPr/>
              <a:t>5/20/2021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EE81C28-F57D-4A90-96FB-3B6BC9D9AEC8}"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49904EA-965B-4588-8E14-EE7ACEC23456}" type="datetimeFigureOut">
              <a:rPr lang="en-US" smtClean="0"/>
              <a:pPr/>
              <a:t>5/20/2021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EE81C28-F57D-4A90-96FB-3B6BC9D9AEC8}"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49904EA-965B-4588-8E14-EE7ACEC23456}" type="datetimeFigureOut">
              <a:rPr lang="en-US" smtClean="0"/>
              <a:pPr/>
              <a:t>5/20/2021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EE81C28-F57D-4A90-96FB-3B6BC9D9AEC8}"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49904EA-965B-4588-8E14-EE7ACEC23456}" type="datetimeFigureOut">
              <a:rPr lang="en-US" smtClean="0"/>
              <a:pPr/>
              <a:t>5/20/2021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EE81C28-F57D-4A90-96FB-3B6BC9D9AEC8}"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49904EA-965B-4588-8E14-EE7ACEC23456}" type="datetimeFigureOut">
              <a:rPr lang="en-US" smtClean="0"/>
              <a:pPr/>
              <a:t>5/20/2021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EE81C28-F57D-4A90-96FB-3B6BC9D9AEC8}"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49904EA-965B-4588-8E14-EE7ACEC23456}" type="datetimeFigureOut">
              <a:rPr lang="en-US" smtClean="0"/>
              <a:pPr/>
              <a:t>5/20/2021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EE81C28-F57D-4A90-96FB-3B6BC9D9AEC8}"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49904EA-965B-4588-8E14-EE7ACEC23456}" type="datetimeFigureOut">
              <a:rPr lang="en-US" smtClean="0"/>
              <a:pPr/>
              <a:t>5/20/2021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EE81C28-F57D-4A90-96FB-3B6BC9D9AEC8}"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2"/>
          <p:cNvPicPr>
            <a:picLocks noChangeAspect="1" noChangeArrowheads="1"/>
          </p:cNvPicPr>
          <p:nvPr userDrawn="1"/>
        </p:nvPicPr>
        <p:blipFill>
          <a:blip r:embed="rId13" cstate="print">
            <a:lum bright="23000" contrast="-43000"/>
          </a:blip>
          <a:srcRect l="1475" r="10018"/>
          <a:stretch>
            <a:fillRect/>
          </a:stretch>
        </p:blipFill>
        <p:spPr bwMode="auto">
          <a:xfrm>
            <a:off x="0" y="0"/>
            <a:ext cx="12192000" cy="6858000"/>
          </a:xfrm>
          <a:prstGeom prst="rect">
            <a:avLst/>
          </a:prstGeom>
          <a:noFill/>
          <a:ln w="9525">
            <a:noFill/>
            <a:miter lim="800000"/>
            <a:headEnd/>
            <a:tailEnd/>
          </a:ln>
          <a:effectLst/>
        </p:spPr>
      </p:pic>
      <p:sp>
        <p:nvSpPr>
          <p:cNvPr id="8" name="Rounded Rectangle 7"/>
          <p:cNvSpPr/>
          <p:nvPr userDrawn="1"/>
        </p:nvSpPr>
        <p:spPr>
          <a:xfrm>
            <a:off x="304800" y="228600"/>
            <a:ext cx="11480800" cy="1143000"/>
          </a:xfrm>
          <a:prstGeom prst="roundRect">
            <a:avLst/>
          </a:prstGeom>
          <a:solidFill>
            <a:schemeClr val="bg1">
              <a:alpha val="68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Placeholder 1"/>
          <p:cNvSpPr>
            <a:spLocks noGrp="1"/>
          </p:cNvSpPr>
          <p:nvPr>
            <p:ph type="title"/>
          </p:nvPr>
        </p:nvSpPr>
        <p:spPr>
          <a:xfrm>
            <a:off x="0" y="152400"/>
            <a:ext cx="12192000" cy="1143000"/>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49904EA-965B-4588-8E14-EE7ACEC23456}" type="datetimeFigureOut">
              <a:rPr lang="en-US" smtClean="0"/>
              <a:pPr/>
              <a:t>5/20/2021</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EE81C28-F57D-4A90-96FB-3B6BC9D9AEC8}"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5400" b="1" kern="1200">
          <a:solidFill>
            <a:schemeClr val="tx1"/>
          </a:solidFill>
          <a:effectLst>
            <a:outerShdw blurRad="38100" dist="38100" dir="2700000" algn="tl">
              <a:srgbClr val="000000">
                <a:alpha val="43137"/>
              </a:srgbClr>
            </a:outerShdw>
          </a:effectLst>
          <a:latin typeface="+mj-lt"/>
          <a:ea typeface="+mj-ea"/>
          <a:cs typeface="+mj-cs"/>
        </a:defRPr>
      </a:lvl1pPr>
    </p:titleStyle>
    <p:bodyStyle>
      <a:lvl1pPr marL="342900" indent="-342900" algn="l" defTabSz="914400" rtl="0" eaLnBrk="1" latinLnBrk="0" hangingPunct="1">
        <a:spcBef>
          <a:spcPct val="20000"/>
        </a:spcBef>
        <a:buFont typeface="Arial" pitchFamily="34" charset="0"/>
        <a:buNone/>
        <a:defRPr sz="5000" b="1" kern="1200">
          <a:solidFill>
            <a:schemeClr val="tx1"/>
          </a:solidFill>
          <a:effectLst/>
          <a:latin typeface="+mn-lt"/>
          <a:ea typeface="+mn-ea"/>
          <a:cs typeface="+mn-cs"/>
        </a:defRPr>
      </a:lvl1pPr>
      <a:lvl2pPr marL="742950" indent="-285750" algn="l" defTabSz="914400" rtl="0" eaLnBrk="1" latinLnBrk="0" hangingPunct="1">
        <a:spcBef>
          <a:spcPct val="20000"/>
        </a:spcBef>
        <a:buFont typeface="Arial" pitchFamily="34" charset="0"/>
        <a:buChar char="–"/>
        <a:defRPr sz="5000" b="1" kern="1200">
          <a:solidFill>
            <a:schemeClr val="tx1"/>
          </a:solidFill>
          <a:effectLst/>
          <a:latin typeface="+mn-lt"/>
          <a:ea typeface="+mn-ea"/>
          <a:cs typeface="+mn-cs"/>
        </a:defRPr>
      </a:lvl2pPr>
      <a:lvl3pPr marL="1143000" indent="-228600" algn="l" defTabSz="914400" rtl="0" eaLnBrk="1" latinLnBrk="0" hangingPunct="1">
        <a:spcBef>
          <a:spcPct val="20000"/>
        </a:spcBef>
        <a:buFont typeface="Arial" pitchFamily="34" charset="0"/>
        <a:buChar char="•"/>
        <a:defRPr sz="5000" b="1" kern="1200">
          <a:solidFill>
            <a:schemeClr val="tx1"/>
          </a:solidFill>
          <a:effectLst/>
          <a:latin typeface="+mn-lt"/>
          <a:ea typeface="+mn-ea"/>
          <a:cs typeface="+mn-cs"/>
        </a:defRPr>
      </a:lvl3pPr>
      <a:lvl4pPr marL="1600200" indent="-228600" algn="l" defTabSz="914400" rtl="0" eaLnBrk="1" latinLnBrk="0" hangingPunct="1">
        <a:spcBef>
          <a:spcPct val="20000"/>
        </a:spcBef>
        <a:buFont typeface="Arial" pitchFamily="34" charset="0"/>
        <a:buChar char="–"/>
        <a:defRPr sz="5000" b="1" kern="1200">
          <a:solidFill>
            <a:schemeClr val="tx1"/>
          </a:solidFill>
          <a:effectLst/>
          <a:latin typeface="+mn-lt"/>
          <a:ea typeface="+mn-ea"/>
          <a:cs typeface="+mn-cs"/>
        </a:defRPr>
      </a:lvl4pPr>
      <a:lvl5pPr marL="2057400" indent="-228600" algn="l" defTabSz="914400" rtl="0" eaLnBrk="1" latinLnBrk="0" hangingPunct="1">
        <a:spcBef>
          <a:spcPct val="20000"/>
        </a:spcBef>
        <a:buFont typeface="Arial" pitchFamily="34" charset="0"/>
        <a:buChar char="»"/>
        <a:defRPr sz="5000" b="1" kern="1200">
          <a:solidFill>
            <a:schemeClr val="tx1"/>
          </a:solidFill>
          <a:effectLst/>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emf"/></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2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3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3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4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4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l="1475" r="10018"/>
          <a:stretch>
            <a:fillRect/>
          </a:stretch>
        </p:blipFill>
        <p:spPr bwMode="auto">
          <a:xfrm>
            <a:off x="0" y="0"/>
            <a:ext cx="12192000" cy="6858000"/>
          </a:xfrm>
          <a:prstGeom prst="rect">
            <a:avLst/>
          </a:prstGeom>
          <a:noFill/>
          <a:ln w="9525">
            <a:noFill/>
            <a:miter lim="800000"/>
            <a:headEnd/>
            <a:tailEnd/>
          </a:ln>
          <a:effectLst/>
        </p:spPr>
      </p:pic>
      <p:sp>
        <p:nvSpPr>
          <p:cNvPr id="8" name="Subtitle 7"/>
          <p:cNvSpPr>
            <a:spLocks noGrp="1"/>
          </p:cNvSpPr>
          <p:nvPr>
            <p:ph type="subTitle" idx="1"/>
          </p:nvPr>
        </p:nvSpPr>
        <p:spPr>
          <a:xfrm>
            <a:off x="381000" y="4800600"/>
            <a:ext cx="3657600" cy="1143000"/>
          </a:xfrm>
        </p:spPr>
        <p:txBody>
          <a:bodyPr/>
          <a:lstStyle/>
          <a:p>
            <a:r>
              <a:rPr lang="en-US" dirty="0"/>
              <a:t>Ephesians 5:22-33</a:t>
            </a:r>
          </a:p>
        </p:txBody>
      </p:sp>
      <p:sp>
        <p:nvSpPr>
          <p:cNvPr id="2" name="TextBox 1">
            <a:extLst>
              <a:ext uri="{FF2B5EF4-FFF2-40B4-BE49-F238E27FC236}">
                <a16:creationId xmlns:a16="http://schemas.microsoft.com/office/drawing/2014/main" id="{C011460A-2EDE-4BDB-A2AB-A8FF0DF7B6D6}"/>
              </a:ext>
            </a:extLst>
          </p:cNvPr>
          <p:cNvSpPr txBox="1"/>
          <p:nvPr/>
        </p:nvSpPr>
        <p:spPr>
          <a:xfrm>
            <a:off x="5638800" y="1828800"/>
            <a:ext cx="7162800" cy="2800767"/>
          </a:xfrm>
          <a:prstGeom prst="rect">
            <a:avLst/>
          </a:prstGeom>
          <a:noFill/>
        </p:spPr>
        <p:txBody>
          <a:bodyPr wrap="square" rtlCol="0">
            <a:spAutoFit/>
          </a:bodyPr>
          <a:lstStyle/>
          <a:p>
            <a:r>
              <a:rPr lang="en-US" sz="8800" b="1" dirty="0">
                <a:effectLst>
                  <a:glow rad="127000">
                    <a:schemeClr val="bg1"/>
                  </a:glow>
                </a:effectLst>
                <a:latin typeface="Arial Rounded MT Bold" panose="020F0704030504030204" pitchFamily="34" charset="0"/>
              </a:rPr>
              <a:t>Love and Respect</a:t>
            </a:r>
          </a:p>
        </p:txBody>
      </p:sp>
      <p:pic>
        <p:nvPicPr>
          <p:cNvPr id="5" name="Picture 6" descr="BiblePointDotLogo-WhiteText">
            <a:extLst>
              <a:ext uri="{FF2B5EF4-FFF2-40B4-BE49-F238E27FC236}">
                <a16:creationId xmlns:a16="http://schemas.microsoft.com/office/drawing/2014/main" id="{5A13235B-1848-4C59-86C2-46908610471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786" t="59897" r="53838" b="24545"/>
          <a:stretch>
            <a:fillRect/>
          </a:stretch>
        </p:blipFill>
        <p:spPr bwMode="auto">
          <a:xfrm>
            <a:off x="226541" y="152400"/>
            <a:ext cx="1981200" cy="907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zoom/>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3" cstate="print"/>
          <a:srcRect/>
          <a:stretch>
            <a:fillRect/>
          </a:stretch>
        </p:blipFill>
        <p:spPr bwMode="auto">
          <a:xfrm>
            <a:off x="0" y="190500"/>
            <a:ext cx="12192000" cy="6477000"/>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t>Countercultural to USA</a:t>
            </a:r>
          </a:p>
        </p:txBody>
      </p:sp>
      <p:sp>
        <p:nvSpPr>
          <p:cNvPr id="6" name="Rectangle 5"/>
          <p:cNvSpPr/>
          <p:nvPr/>
        </p:nvSpPr>
        <p:spPr>
          <a:xfrm>
            <a:off x="1600200" y="990600"/>
            <a:ext cx="8991600" cy="4114800"/>
          </a:xfrm>
          <a:prstGeom prst="rect">
            <a:avLst/>
          </a:prstGeom>
          <a:solidFill>
            <a:schemeClr val="accent6">
              <a:lumMod val="20000"/>
              <a:lumOff val="80000"/>
              <a:alpha val="71000"/>
            </a:scheme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2133600" y="1447800"/>
            <a:ext cx="8153400" cy="3416320"/>
          </a:xfrm>
          <a:prstGeom prst="rect">
            <a:avLst/>
          </a:prstGeom>
          <a:noFill/>
        </p:spPr>
        <p:txBody>
          <a:bodyPr wrap="square" rtlCol="0">
            <a:spAutoFit/>
          </a:bodyPr>
          <a:lstStyle/>
          <a:p>
            <a:r>
              <a:rPr lang="en-US" sz="3600" b="1" dirty="0">
                <a:effectLst>
                  <a:glow rad="127000">
                    <a:schemeClr val="bg1"/>
                  </a:glow>
                </a:effectLst>
              </a:rPr>
              <a:t>The divorce rate in America </a:t>
            </a:r>
            <a:br>
              <a:rPr lang="en-US" sz="3600" dirty="0">
                <a:effectLst>
                  <a:glow rad="127000">
                    <a:schemeClr val="bg1"/>
                  </a:glow>
                </a:effectLst>
              </a:rPr>
            </a:br>
            <a:r>
              <a:rPr lang="en-US" sz="3600" b="1" dirty="0">
                <a:effectLst>
                  <a:glow rad="127000">
                    <a:schemeClr val="bg1"/>
                  </a:glow>
                </a:effectLst>
              </a:rPr>
              <a:t>50% percent of first marriages, </a:t>
            </a:r>
            <a:br>
              <a:rPr lang="en-US" sz="3600" b="1" dirty="0">
                <a:effectLst>
                  <a:glow rad="127000">
                    <a:schemeClr val="bg1"/>
                  </a:glow>
                </a:effectLst>
              </a:rPr>
            </a:br>
            <a:r>
              <a:rPr lang="en-US" sz="3600" b="1" dirty="0">
                <a:effectLst>
                  <a:glow rad="127000">
                    <a:schemeClr val="bg1"/>
                  </a:glow>
                </a:effectLst>
              </a:rPr>
              <a:t>67% of second and </a:t>
            </a:r>
            <a:br>
              <a:rPr lang="en-US" sz="3600" b="1" dirty="0">
                <a:effectLst>
                  <a:glow rad="127000">
                    <a:schemeClr val="bg1"/>
                  </a:glow>
                </a:effectLst>
              </a:rPr>
            </a:br>
            <a:r>
              <a:rPr lang="en-US" sz="3600" b="1" dirty="0">
                <a:effectLst>
                  <a:glow rad="127000">
                    <a:schemeClr val="bg1"/>
                  </a:glow>
                </a:effectLst>
              </a:rPr>
              <a:t>74% of third marriages end in divorce, (according to the Institute of Professional Psychology)</a:t>
            </a:r>
          </a:p>
        </p:txBody>
      </p:sp>
      <p:sp>
        <p:nvSpPr>
          <p:cNvPr id="9" name="Rounded Rectangle 8"/>
          <p:cNvSpPr/>
          <p:nvPr/>
        </p:nvSpPr>
        <p:spPr>
          <a:xfrm>
            <a:off x="0" y="5227636"/>
            <a:ext cx="12192000" cy="1630364"/>
          </a:xfrm>
          <a:prstGeom prst="roundRect">
            <a:avLst>
              <a:gd name="adj" fmla="val 5638"/>
            </a:avLst>
          </a:prstGeom>
          <a:solidFill>
            <a:schemeClr val="bg1">
              <a:alpha val="68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ontent Placeholder 2"/>
          <p:cNvSpPr>
            <a:spLocks noGrp="1"/>
          </p:cNvSpPr>
          <p:nvPr>
            <p:ph idx="1"/>
          </p:nvPr>
        </p:nvSpPr>
        <p:spPr>
          <a:xfrm>
            <a:off x="457200" y="5227636"/>
            <a:ext cx="11430000" cy="1096964"/>
          </a:xfrm>
        </p:spPr>
        <p:txBody>
          <a:bodyPr/>
          <a:lstStyle/>
          <a:p>
            <a:pPr algn="ctr">
              <a:buNone/>
            </a:pPr>
            <a:r>
              <a:rPr lang="en-US" dirty="0"/>
              <a:t> </a:t>
            </a:r>
            <a:r>
              <a:rPr lang="en-US" baseline="30000" dirty="0"/>
              <a:t>21</a:t>
            </a:r>
            <a:r>
              <a:rPr lang="en-US" dirty="0"/>
              <a:t> Submit to one another out of reverence for Christ.</a:t>
            </a:r>
          </a:p>
        </p:txBody>
      </p:sp>
    </p:spTree>
  </p:cSld>
  <p:clrMapOvr>
    <a:masterClrMapping/>
  </p:clrMapOvr>
  <p:transition>
    <p:zoom/>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Paul goes Countercultural</a:t>
            </a:r>
          </a:p>
        </p:txBody>
      </p:sp>
      <p:sp>
        <p:nvSpPr>
          <p:cNvPr id="4" name="Rounded Rectangle 3"/>
          <p:cNvSpPr/>
          <p:nvPr/>
        </p:nvSpPr>
        <p:spPr>
          <a:xfrm>
            <a:off x="0" y="4343400"/>
            <a:ext cx="12192000" cy="2514600"/>
          </a:xfrm>
          <a:prstGeom prst="roundRect">
            <a:avLst>
              <a:gd name="adj" fmla="val 11796"/>
            </a:avLst>
          </a:prstGeom>
          <a:solidFill>
            <a:schemeClr val="bg1">
              <a:alpha val="68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2"/>
          <p:cNvSpPr txBox="1">
            <a:spLocks/>
          </p:cNvSpPr>
          <p:nvPr/>
        </p:nvSpPr>
        <p:spPr>
          <a:xfrm>
            <a:off x="0" y="4495801"/>
            <a:ext cx="12192000" cy="2438399"/>
          </a:xfrm>
          <a:prstGeom prst="rect">
            <a:avLst/>
          </a:prstGeom>
        </p:spPr>
        <p:txBody>
          <a:bodyPr vert="horz" lIns="91440" tIns="45720" rIns="91440" bIns="45720" rtlCol="0">
            <a:noAutofit/>
          </a:bodyPr>
          <a:lstStyle/>
          <a:p>
            <a:pPr marL="176213" indent="-176213">
              <a:lnSpc>
                <a:spcPts val="5400"/>
              </a:lnSpc>
              <a:spcBef>
                <a:spcPct val="20000"/>
              </a:spcBef>
              <a:defRPr/>
            </a:pPr>
            <a:r>
              <a:rPr lang="en-US" sz="5400" b="1" baseline="30000" dirty="0"/>
              <a:t>	</a:t>
            </a:r>
            <a:r>
              <a:rPr lang="en-US" sz="5400" b="1" dirty="0"/>
              <a:t> </a:t>
            </a:r>
            <a:r>
              <a:rPr lang="en-US" sz="5400" b="1" baseline="30000" dirty="0"/>
              <a:t>33</a:t>
            </a:r>
            <a:r>
              <a:rPr lang="en-US" sz="5400" b="1" dirty="0"/>
              <a:t> However, each one of you also must </a:t>
            </a:r>
            <a:r>
              <a:rPr lang="en-US" sz="5400" b="1" u="sng" dirty="0">
                <a:solidFill>
                  <a:srgbClr val="FF0000"/>
                </a:solidFill>
              </a:rPr>
              <a:t>love</a:t>
            </a:r>
            <a:r>
              <a:rPr lang="en-US" sz="5400" b="1" dirty="0"/>
              <a:t> his wife as he loves himself, </a:t>
            </a:r>
            <a:r>
              <a:rPr lang="en-US" sz="5400" b="1" dirty="0">
                <a:solidFill>
                  <a:srgbClr val="FF0000"/>
                </a:solidFill>
              </a:rPr>
              <a:t>and </a:t>
            </a:r>
            <a:r>
              <a:rPr lang="en-US" sz="5400" b="1" dirty="0"/>
              <a:t>the wife must </a:t>
            </a:r>
            <a:r>
              <a:rPr lang="en-US" sz="5400" b="1" u="sng" dirty="0">
                <a:solidFill>
                  <a:srgbClr val="FF0000"/>
                </a:solidFill>
              </a:rPr>
              <a:t>respect</a:t>
            </a:r>
            <a:r>
              <a:rPr lang="en-US" sz="5400" b="1" dirty="0"/>
              <a:t> her husband. </a:t>
            </a:r>
          </a:p>
        </p:txBody>
      </p:sp>
      <p:sp>
        <p:nvSpPr>
          <p:cNvPr id="7" name="TextBox 6">
            <a:extLst>
              <a:ext uri="{FF2B5EF4-FFF2-40B4-BE49-F238E27FC236}">
                <a16:creationId xmlns:a16="http://schemas.microsoft.com/office/drawing/2014/main" id="{BBA4E940-61E3-48E5-AB4F-0763A33ACB51}"/>
              </a:ext>
            </a:extLst>
          </p:cNvPr>
          <p:cNvSpPr txBox="1"/>
          <p:nvPr/>
        </p:nvSpPr>
        <p:spPr>
          <a:xfrm>
            <a:off x="28414" y="2133600"/>
            <a:ext cx="12192000" cy="1107996"/>
          </a:xfrm>
          <a:prstGeom prst="rect">
            <a:avLst/>
          </a:prstGeom>
          <a:noFill/>
        </p:spPr>
        <p:txBody>
          <a:bodyPr wrap="square" rtlCol="0">
            <a:spAutoFit/>
          </a:bodyPr>
          <a:lstStyle/>
          <a:p>
            <a:pPr algn="ctr"/>
            <a:r>
              <a:rPr lang="en-US" sz="6600" b="1" dirty="0">
                <a:effectLst>
                  <a:glow rad="127000">
                    <a:schemeClr val="bg1"/>
                  </a:glow>
                </a:effectLst>
                <a:latin typeface="Arial Rounded MT Bold" panose="020F0704030504030204" pitchFamily="34" charset="0"/>
              </a:rPr>
              <a:t>Love and Respect</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a:t>Individually</a:t>
            </a:r>
            <a:r>
              <a:rPr lang="en-US" dirty="0"/>
              <a:t> Countercultural</a:t>
            </a:r>
          </a:p>
        </p:txBody>
      </p:sp>
      <p:pic>
        <p:nvPicPr>
          <p:cNvPr id="6" name="Picture 1"/>
          <p:cNvPicPr>
            <a:picLocks noChangeAspect="1" noChangeArrowheads="1"/>
          </p:cNvPicPr>
          <p:nvPr/>
        </p:nvPicPr>
        <p:blipFill>
          <a:blip r:embed="rId3" cstate="print"/>
          <a:srcRect/>
          <a:stretch>
            <a:fillRect/>
          </a:stretch>
        </p:blipFill>
        <p:spPr bwMode="auto">
          <a:xfrm>
            <a:off x="4038600" y="1066801"/>
            <a:ext cx="3886200" cy="3721331"/>
          </a:xfrm>
          <a:prstGeom prst="rect">
            <a:avLst/>
          </a:prstGeom>
          <a:noFill/>
          <a:ln w="9525">
            <a:noFill/>
            <a:miter lim="800000"/>
            <a:headEnd/>
            <a:tailEnd/>
          </a:ln>
          <a:effectLst/>
        </p:spPr>
      </p:pic>
      <p:sp>
        <p:nvSpPr>
          <p:cNvPr id="7" name="Rounded Rectangle 6"/>
          <p:cNvSpPr/>
          <p:nvPr/>
        </p:nvSpPr>
        <p:spPr>
          <a:xfrm>
            <a:off x="0" y="4343400"/>
            <a:ext cx="12192000" cy="2514600"/>
          </a:xfrm>
          <a:prstGeom prst="roundRect">
            <a:avLst>
              <a:gd name="adj" fmla="val 11796"/>
            </a:avLst>
          </a:prstGeom>
          <a:solidFill>
            <a:schemeClr val="bg1">
              <a:alpha val="68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2"/>
          <p:cNvSpPr txBox="1">
            <a:spLocks/>
          </p:cNvSpPr>
          <p:nvPr/>
        </p:nvSpPr>
        <p:spPr>
          <a:xfrm>
            <a:off x="0" y="4495801"/>
            <a:ext cx="12192000" cy="2438399"/>
          </a:xfrm>
          <a:prstGeom prst="rect">
            <a:avLst/>
          </a:prstGeom>
        </p:spPr>
        <p:txBody>
          <a:bodyPr vert="horz" lIns="91440" tIns="45720" rIns="91440" bIns="45720" rtlCol="0">
            <a:noAutofit/>
          </a:bodyPr>
          <a:lstStyle/>
          <a:p>
            <a:pPr marL="176213" indent="-176213">
              <a:lnSpc>
                <a:spcPts val="5400"/>
              </a:lnSpc>
              <a:spcBef>
                <a:spcPct val="20000"/>
              </a:spcBef>
              <a:defRPr/>
            </a:pPr>
            <a:r>
              <a:rPr lang="en-US" sz="5400" b="1" baseline="30000" dirty="0"/>
              <a:t>	</a:t>
            </a:r>
            <a:r>
              <a:rPr lang="en-US" sz="5400" b="1" dirty="0"/>
              <a:t> </a:t>
            </a:r>
            <a:r>
              <a:rPr lang="en-US" sz="5400" b="1" baseline="30000" dirty="0"/>
              <a:t>33</a:t>
            </a:r>
            <a:r>
              <a:rPr lang="en-US" sz="5400" b="1" dirty="0"/>
              <a:t> However, </a:t>
            </a:r>
            <a:r>
              <a:rPr lang="en-US" sz="5400" b="1" dirty="0">
                <a:solidFill>
                  <a:schemeClr val="bg1"/>
                </a:solidFill>
                <a:effectLst>
                  <a:glow rad="127000">
                    <a:srgbClr val="FF0000"/>
                  </a:glow>
                </a:effectLst>
              </a:rPr>
              <a:t>each one</a:t>
            </a:r>
            <a:r>
              <a:rPr lang="en-US" sz="5400" b="1" dirty="0">
                <a:solidFill>
                  <a:schemeClr val="bg1"/>
                </a:solidFill>
                <a:effectLst>
                  <a:glow rad="127000">
                    <a:srgbClr val="C00000"/>
                  </a:glow>
                </a:effectLst>
              </a:rPr>
              <a:t> </a:t>
            </a:r>
            <a:r>
              <a:rPr lang="en-US" sz="5400" b="1" dirty="0">
                <a:solidFill>
                  <a:srgbClr val="FF0000"/>
                </a:solidFill>
              </a:rPr>
              <a:t>of you </a:t>
            </a:r>
            <a:r>
              <a:rPr lang="en-US" sz="5400" b="1" dirty="0"/>
              <a:t>also must love his wife as he loves himself, and</a:t>
            </a:r>
            <a:r>
              <a:rPr lang="en-US" sz="5400" b="1" dirty="0">
                <a:solidFill>
                  <a:srgbClr val="FF0000"/>
                </a:solidFill>
              </a:rPr>
              <a:t> </a:t>
            </a:r>
            <a:r>
              <a:rPr lang="en-US" sz="5400" b="1" dirty="0"/>
              <a:t>the wife must respect her husband. </a:t>
            </a:r>
          </a:p>
        </p:txBody>
      </p:sp>
    </p:spTree>
  </p:cSld>
  <p:clrMapOvr>
    <a:masterClrMapping/>
  </p:clrMapOvr>
  <p:transition>
    <p:zoom/>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a:t>Unconditionally</a:t>
            </a:r>
            <a:r>
              <a:rPr lang="en-US" dirty="0"/>
              <a:t> Countercultural</a:t>
            </a:r>
          </a:p>
        </p:txBody>
      </p:sp>
      <p:sp>
        <p:nvSpPr>
          <p:cNvPr id="8" name="Rectangle 7"/>
          <p:cNvSpPr/>
          <p:nvPr/>
        </p:nvSpPr>
        <p:spPr>
          <a:xfrm>
            <a:off x="4876801" y="1143001"/>
            <a:ext cx="2045753" cy="3170099"/>
          </a:xfrm>
          <a:prstGeom prst="rect">
            <a:avLst/>
          </a:prstGeom>
          <a:noFill/>
          <a:effectLst>
            <a:outerShdw blurRad="50800" dist="279400" dir="5400000" algn="t" rotWithShape="0">
              <a:prstClr val="black">
                <a:alpha val="40000"/>
              </a:prstClr>
            </a:outerShdw>
          </a:effectLst>
        </p:spPr>
        <p:txBody>
          <a:bodyPr wrap="non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200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38100" dist="38100" dir="2700000" algn="tl">
                    <a:srgbClr val="000000">
                      <a:alpha val="43137"/>
                    </a:srgbClr>
                  </a:outerShdw>
                </a:effectLst>
              </a:rPr>
              <a:t>IF</a:t>
            </a:r>
          </a:p>
        </p:txBody>
      </p:sp>
      <p:sp>
        <p:nvSpPr>
          <p:cNvPr id="9" name="&quot;No&quot; Symbol 8"/>
          <p:cNvSpPr/>
          <p:nvPr/>
        </p:nvSpPr>
        <p:spPr>
          <a:xfrm>
            <a:off x="3962400" y="1143000"/>
            <a:ext cx="3733800" cy="3352800"/>
          </a:xfrm>
          <a:prstGeom prst="noSmoking">
            <a:avLst>
              <a:gd name="adj" fmla="val 12686"/>
            </a:avLst>
          </a:prstGeom>
          <a:solidFill>
            <a:srgbClr val="FF0000">
              <a:alpha val="7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Rounded Rectangle 6"/>
          <p:cNvSpPr/>
          <p:nvPr/>
        </p:nvSpPr>
        <p:spPr>
          <a:xfrm>
            <a:off x="0" y="4343400"/>
            <a:ext cx="12192000" cy="2514600"/>
          </a:xfrm>
          <a:prstGeom prst="roundRect">
            <a:avLst>
              <a:gd name="adj" fmla="val 11796"/>
            </a:avLst>
          </a:prstGeom>
          <a:solidFill>
            <a:schemeClr val="bg1">
              <a:alpha val="68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ontent Placeholder 2"/>
          <p:cNvSpPr txBox="1">
            <a:spLocks/>
          </p:cNvSpPr>
          <p:nvPr/>
        </p:nvSpPr>
        <p:spPr>
          <a:xfrm>
            <a:off x="0" y="4495801"/>
            <a:ext cx="12192000" cy="2438399"/>
          </a:xfrm>
          <a:prstGeom prst="rect">
            <a:avLst/>
          </a:prstGeom>
        </p:spPr>
        <p:txBody>
          <a:bodyPr vert="horz" lIns="91440" tIns="45720" rIns="91440" bIns="45720" rtlCol="0">
            <a:noAutofit/>
          </a:bodyPr>
          <a:lstStyle/>
          <a:p>
            <a:pPr marL="176213" indent="-176213">
              <a:lnSpc>
                <a:spcPts val="5400"/>
              </a:lnSpc>
              <a:spcBef>
                <a:spcPct val="20000"/>
              </a:spcBef>
              <a:defRPr/>
            </a:pPr>
            <a:r>
              <a:rPr lang="en-US" sz="5400" b="1" baseline="30000" dirty="0"/>
              <a:t>	</a:t>
            </a:r>
            <a:r>
              <a:rPr lang="en-US" sz="5400" b="1" dirty="0"/>
              <a:t> </a:t>
            </a:r>
            <a:r>
              <a:rPr lang="en-US" sz="5400" b="1" baseline="30000" dirty="0"/>
              <a:t>33</a:t>
            </a:r>
            <a:r>
              <a:rPr lang="en-US" sz="5400" b="1" dirty="0"/>
              <a:t> However, each one of </a:t>
            </a:r>
            <a:r>
              <a:rPr lang="en-US" sz="5400" b="1" dirty="0">
                <a:solidFill>
                  <a:srgbClr val="FF0000"/>
                </a:solidFill>
              </a:rPr>
              <a:t>you</a:t>
            </a:r>
            <a:r>
              <a:rPr lang="en-US" sz="5400" b="1" dirty="0"/>
              <a:t> also </a:t>
            </a:r>
            <a:r>
              <a:rPr lang="en-US" sz="5400" b="1" u="sng" dirty="0">
                <a:solidFill>
                  <a:srgbClr val="FF0000"/>
                </a:solidFill>
              </a:rPr>
              <a:t>must</a:t>
            </a:r>
            <a:r>
              <a:rPr lang="en-US" sz="5400" b="1" dirty="0"/>
              <a:t> </a:t>
            </a:r>
            <a:r>
              <a:rPr lang="en-US" sz="5400" b="1" dirty="0">
                <a:solidFill>
                  <a:srgbClr val="FF0000"/>
                </a:solidFill>
              </a:rPr>
              <a:t>love</a:t>
            </a:r>
            <a:r>
              <a:rPr lang="en-US" sz="5400" b="1" dirty="0"/>
              <a:t> his wife as he loves himself, and the wife </a:t>
            </a:r>
            <a:r>
              <a:rPr lang="en-US" sz="5400" b="1" u="sng" dirty="0">
                <a:solidFill>
                  <a:srgbClr val="FF0000"/>
                </a:solidFill>
              </a:rPr>
              <a:t>must</a:t>
            </a:r>
            <a:r>
              <a:rPr lang="en-US" sz="5400" b="1" dirty="0"/>
              <a:t> </a:t>
            </a:r>
            <a:r>
              <a:rPr lang="en-US" sz="5400" b="1" dirty="0">
                <a:solidFill>
                  <a:srgbClr val="FF0000"/>
                </a:solidFill>
              </a:rPr>
              <a:t>respect</a:t>
            </a:r>
            <a:r>
              <a:rPr lang="en-US" sz="5400" b="1" dirty="0"/>
              <a:t> her husband. </a:t>
            </a:r>
          </a:p>
        </p:txBody>
      </p:sp>
    </p:spTree>
  </p:cSld>
  <p:clrMapOvr>
    <a:masterClrMapping/>
  </p:clrMapOvr>
  <p:transition>
    <p:zoom/>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every Woman wants!</a:t>
            </a:r>
          </a:p>
        </p:txBody>
      </p:sp>
      <p:sp>
        <p:nvSpPr>
          <p:cNvPr id="3" name="Content Placeholder 2"/>
          <p:cNvSpPr>
            <a:spLocks noGrp="1"/>
          </p:cNvSpPr>
          <p:nvPr>
            <p:ph idx="1"/>
          </p:nvPr>
        </p:nvSpPr>
        <p:spPr>
          <a:xfrm>
            <a:off x="3962400" y="4648201"/>
            <a:ext cx="3810000" cy="1477963"/>
          </a:xfrm>
          <a:solidFill>
            <a:schemeClr val="bg1">
              <a:alpha val="72000"/>
            </a:schemeClr>
          </a:solidFill>
          <a:effectLst>
            <a:softEdge rad="127000"/>
          </a:effectLst>
        </p:spPr>
        <p:txBody>
          <a:bodyPr>
            <a:normAutofit/>
          </a:bodyPr>
          <a:lstStyle/>
          <a:p>
            <a:pPr algn="ctr"/>
            <a:r>
              <a:rPr lang="en-US" sz="9600" dirty="0"/>
              <a:t>LOVE</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randombar(horizontal)">
                                      <p:cBhvr>
                                        <p:cTn id="7" dur="500"/>
                                        <p:tgtEl>
                                          <p:spTgt spid="3">
                                            <p:bg/>
                                          </p:spTgt>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randombar(horizontal)">
                                      <p:cBhvr>
                                        <p:cTn id="10"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every Man wants!</a:t>
            </a:r>
          </a:p>
        </p:txBody>
      </p:sp>
      <p:sp>
        <p:nvSpPr>
          <p:cNvPr id="3" name="Content Placeholder 2"/>
          <p:cNvSpPr>
            <a:spLocks noGrp="1"/>
          </p:cNvSpPr>
          <p:nvPr>
            <p:ph idx="1"/>
          </p:nvPr>
        </p:nvSpPr>
        <p:spPr>
          <a:xfrm>
            <a:off x="2286000" y="4572001"/>
            <a:ext cx="7848600" cy="1477963"/>
          </a:xfrm>
          <a:solidFill>
            <a:schemeClr val="bg1">
              <a:alpha val="59000"/>
            </a:schemeClr>
          </a:solidFill>
          <a:effectLst>
            <a:softEdge rad="127000"/>
          </a:effectLst>
        </p:spPr>
        <p:txBody>
          <a:bodyPr>
            <a:normAutofit/>
          </a:bodyPr>
          <a:lstStyle/>
          <a:p>
            <a:pPr algn="ctr"/>
            <a:r>
              <a:rPr lang="en-US" sz="9600" dirty="0"/>
              <a:t>R-E-S-P-E-C-T</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randombar(horizontal)">
                                      <p:cBhvr>
                                        <p:cTn id="7" dur="500"/>
                                        <p:tgtEl>
                                          <p:spTgt spid="3">
                                            <p:bg/>
                                          </p:spTgt>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randombar(horizontal)">
                                      <p:cBhvr>
                                        <p:cTn id="10"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400" y="1524000"/>
            <a:ext cx="11353800" cy="4648200"/>
          </a:xfrm>
          <a:prstGeom prst="roundRect">
            <a:avLst>
              <a:gd name="adj" fmla="val 11796"/>
            </a:avLst>
          </a:prstGeom>
          <a:solidFill>
            <a:schemeClr val="bg1">
              <a:alpha val="68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sz="4800" dirty="0"/>
              <a:t>“Respect is man’s deepest value.”</a:t>
            </a:r>
          </a:p>
        </p:txBody>
      </p:sp>
      <p:sp>
        <p:nvSpPr>
          <p:cNvPr id="3" name="Content Placeholder 2"/>
          <p:cNvSpPr>
            <a:spLocks noGrp="1"/>
          </p:cNvSpPr>
          <p:nvPr>
            <p:ph idx="1"/>
          </p:nvPr>
        </p:nvSpPr>
        <p:spPr>
          <a:xfrm>
            <a:off x="685800" y="1676401"/>
            <a:ext cx="11049000" cy="3276600"/>
          </a:xfrm>
        </p:spPr>
        <p:txBody>
          <a:bodyPr>
            <a:noAutofit/>
          </a:bodyPr>
          <a:lstStyle/>
          <a:p>
            <a:pPr indent="0"/>
            <a:r>
              <a:rPr lang="en-US" dirty="0"/>
              <a:t>When men were asked “If forced to chose to live with only one of the following, which would it be?”</a:t>
            </a:r>
          </a:p>
          <a:p>
            <a:pPr indent="0"/>
            <a:r>
              <a:rPr lang="en-US" dirty="0"/>
              <a:t>A) left alone and un</a:t>
            </a:r>
            <a:r>
              <a:rPr lang="en-US" dirty="0">
                <a:solidFill>
                  <a:srgbClr val="FF0000"/>
                </a:solidFill>
              </a:rPr>
              <a:t>love</a:t>
            </a:r>
            <a:r>
              <a:rPr lang="en-US" dirty="0"/>
              <a:t>d</a:t>
            </a:r>
          </a:p>
          <a:p>
            <a:pPr indent="0"/>
            <a:r>
              <a:rPr lang="en-US" dirty="0"/>
              <a:t>B) feel inadequate and dis</a:t>
            </a:r>
            <a:r>
              <a:rPr lang="en-US" dirty="0">
                <a:solidFill>
                  <a:srgbClr val="FF0000"/>
                </a:solidFill>
              </a:rPr>
              <a:t>respect</a:t>
            </a:r>
            <a:r>
              <a:rPr lang="en-US" dirty="0"/>
              <a:t>ed</a:t>
            </a:r>
          </a:p>
        </p:txBody>
      </p:sp>
      <p:sp>
        <p:nvSpPr>
          <p:cNvPr id="5" name="TextBox 4"/>
          <p:cNvSpPr txBox="1"/>
          <p:nvPr/>
        </p:nvSpPr>
        <p:spPr>
          <a:xfrm>
            <a:off x="1981200" y="5029200"/>
            <a:ext cx="8229600" cy="1569660"/>
          </a:xfrm>
          <a:prstGeom prst="rect">
            <a:avLst/>
          </a:prstGeom>
          <a:solidFill>
            <a:schemeClr val="bg1">
              <a:alpha val="59000"/>
            </a:schemeClr>
          </a:solidFill>
          <a:effectLst>
            <a:softEdge rad="127000"/>
          </a:effectLst>
        </p:spPr>
        <p:txBody>
          <a:bodyPr wrap="square" rtlCol="0">
            <a:spAutoFit/>
          </a:bodyPr>
          <a:lstStyle/>
          <a:p>
            <a:pPr algn="ctr"/>
            <a:r>
              <a:rPr lang="en-US" sz="9600" b="1" dirty="0">
                <a:solidFill>
                  <a:srgbClr val="FF0000"/>
                </a:solidFill>
                <a:effectLst>
                  <a:outerShdw blurRad="38100" dist="38100" dir="2700000" algn="tl">
                    <a:srgbClr val="000000">
                      <a:alpha val="43137"/>
                    </a:srgbClr>
                  </a:outerShdw>
                </a:effectLst>
              </a:rPr>
              <a:t>74 % chose “A”</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randombar(horizontal)">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randombar(horizont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cstate="print"/>
          <a:srcRect r="30174" b="63691"/>
          <a:stretch>
            <a:fillRect/>
          </a:stretch>
        </p:blipFill>
        <p:spPr bwMode="auto">
          <a:xfrm>
            <a:off x="5584990" y="1143000"/>
            <a:ext cx="6629400" cy="5715000"/>
          </a:xfrm>
          <a:prstGeom prst="rect">
            <a:avLst/>
          </a:prstGeom>
          <a:noFill/>
          <a:ln w="9525">
            <a:noFill/>
            <a:miter lim="800000"/>
            <a:headEnd/>
            <a:tailEnd/>
          </a:ln>
          <a:effectLst/>
        </p:spPr>
      </p:pic>
      <p:pic>
        <p:nvPicPr>
          <p:cNvPr id="1026" name="Picture 2"/>
          <p:cNvPicPr>
            <a:picLocks noChangeAspect="1" noChangeArrowheads="1"/>
          </p:cNvPicPr>
          <p:nvPr/>
        </p:nvPicPr>
        <p:blipFill>
          <a:blip r:embed="rId4" cstate="print"/>
          <a:srcRect l="17819"/>
          <a:stretch>
            <a:fillRect/>
          </a:stretch>
        </p:blipFill>
        <p:spPr bwMode="auto">
          <a:xfrm>
            <a:off x="22007" y="1905000"/>
            <a:ext cx="5623089" cy="4953000"/>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t>What every Man wants!</a:t>
            </a:r>
          </a:p>
        </p:txBody>
      </p:sp>
      <p:pic>
        <p:nvPicPr>
          <p:cNvPr id="6" name="Picture 6"/>
          <p:cNvPicPr>
            <a:picLocks noChangeAspect="1" noChangeArrowheads="1"/>
          </p:cNvPicPr>
          <p:nvPr/>
        </p:nvPicPr>
        <p:blipFill>
          <a:blip r:embed="rId5" cstate="print"/>
          <a:srcRect/>
          <a:stretch>
            <a:fillRect/>
          </a:stretch>
        </p:blipFill>
        <p:spPr bwMode="auto">
          <a:xfrm>
            <a:off x="3276601" y="1371601"/>
            <a:ext cx="5589587" cy="4662487"/>
          </a:xfrm>
          <a:prstGeom prst="rect">
            <a:avLst/>
          </a:prstGeom>
          <a:noFill/>
          <a:ln w="9525">
            <a:noFill/>
            <a:miter lim="800000"/>
            <a:headEnd/>
            <a:tailEnd/>
          </a:ln>
          <a:effectLst/>
        </p:spPr>
      </p:pic>
      <p:sp>
        <p:nvSpPr>
          <p:cNvPr id="10" name="Content Placeholder 2"/>
          <p:cNvSpPr>
            <a:spLocks noGrp="1"/>
          </p:cNvSpPr>
          <p:nvPr>
            <p:ph idx="1"/>
          </p:nvPr>
        </p:nvSpPr>
        <p:spPr>
          <a:xfrm>
            <a:off x="2286000" y="4572001"/>
            <a:ext cx="7848600" cy="1477963"/>
          </a:xfrm>
          <a:solidFill>
            <a:schemeClr val="bg1">
              <a:alpha val="59000"/>
            </a:schemeClr>
          </a:solidFill>
          <a:effectLst>
            <a:softEdge rad="127000"/>
          </a:effectLst>
        </p:spPr>
        <p:txBody>
          <a:bodyPr>
            <a:normAutofit/>
          </a:bodyPr>
          <a:lstStyle/>
          <a:p>
            <a:pPr algn="ctr"/>
            <a:r>
              <a:rPr lang="en-US" sz="9600" dirty="0"/>
              <a:t>R-E-S-P-E-C-T</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randombar(horizontal)">
                                      <p:cBhvr>
                                        <p:cTn id="7" dur="500"/>
                                        <p:tgtEl>
                                          <p:spTgt spid="512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randombar(horizontal)">
                                      <p:cBhvr>
                                        <p:cTn id="12" dur="500"/>
                                        <p:tgtEl>
                                          <p:spTgt spid="1026"/>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randombar(horizont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5570A8-A323-4896-BCCC-6EDCB04EB973}"/>
              </a:ext>
            </a:extLst>
          </p:cNvPr>
          <p:cNvSpPr>
            <a:spLocks noGrp="1"/>
          </p:cNvSpPr>
          <p:nvPr>
            <p:ph type="title"/>
          </p:nvPr>
        </p:nvSpPr>
        <p:spPr/>
        <p:txBody>
          <a:bodyPr/>
          <a:lstStyle/>
          <a:p>
            <a:r>
              <a:rPr lang="en-US" dirty="0"/>
              <a:t>Christian Marriage is about RESPECT!</a:t>
            </a:r>
          </a:p>
        </p:txBody>
      </p:sp>
      <p:sp>
        <p:nvSpPr>
          <p:cNvPr id="3" name="Content Placeholder 2">
            <a:extLst>
              <a:ext uri="{FF2B5EF4-FFF2-40B4-BE49-F238E27FC236}">
                <a16:creationId xmlns:a16="http://schemas.microsoft.com/office/drawing/2014/main" id="{7BC266AB-8866-46E0-87D3-6ACA02EE75A8}"/>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709593746"/>
      </p:ext>
    </p:extLst>
  </p:cSld>
  <p:clrMapOvr>
    <a:masterClrMapping/>
  </p:clrMapOvr>
  <p:transition spd="slow">
    <p:randomBa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a:t>Submissive</a:t>
            </a:r>
            <a:r>
              <a:rPr lang="en-US" dirty="0"/>
              <a:t> RESPECT</a:t>
            </a:r>
          </a:p>
        </p:txBody>
      </p:sp>
      <p:sp>
        <p:nvSpPr>
          <p:cNvPr id="4" name="Rounded Rectangle 3"/>
          <p:cNvSpPr/>
          <p:nvPr/>
        </p:nvSpPr>
        <p:spPr>
          <a:xfrm>
            <a:off x="5715000" y="3505200"/>
            <a:ext cx="6096000" cy="2971800"/>
          </a:xfrm>
          <a:prstGeom prst="roundRect">
            <a:avLst>
              <a:gd name="adj" fmla="val 11796"/>
            </a:avLst>
          </a:prstGeom>
          <a:solidFill>
            <a:schemeClr val="bg1">
              <a:alpha val="68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5791200" y="3810001"/>
            <a:ext cx="5943600" cy="2316163"/>
          </a:xfrm>
        </p:spPr>
        <p:txBody>
          <a:bodyPr/>
          <a:lstStyle/>
          <a:p>
            <a:r>
              <a:rPr lang="en-US" dirty="0"/>
              <a:t>  </a:t>
            </a:r>
            <a:r>
              <a:rPr lang="en-US" baseline="30000" dirty="0"/>
              <a:t>22</a:t>
            </a:r>
            <a:r>
              <a:rPr lang="en-US" dirty="0"/>
              <a:t> Wives, </a:t>
            </a:r>
            <a:r>
              <a:rPr lang="en-US" dirty="0">
                <a:solidFill>
                  <a:srgbClr val="FF0000"/>
                </a:solidFill>
              </a:rPr>
              <a:t>submit to your husbands </a:t>
            </a:r>
            <a:r>
              <a:rPr lang="en-US" dirty="0"/>
              <a:t>as to the Lord.</a:t>
            </a:r>
          </a:p>
        </p:txBody>
      </p:sp>
      <p:cxnSp>
        <p:nvCxnSpPr>
          <p:cNvPr id="6" name="Straight Connector 5"/>
          <p:cNvCxnSpPr/>
          <p:nvPr/>
        </p:nvCxnSpPr>
        <p:spPr>
          <a:xfrm>
            <a:off x="-76200" y="3200400"/>
            <a:ext cx="12268200" cy="0"/>
          </a:xfrm>
          <a:prstGeom prst="line">
            <a:avLst/>
          </a:prstGeom>
          <a:ln w="152400">
            <a:solidFill>
              <a:schemeClr val="bg1"/>
            </a:solidFill>
          </a:ln>
          <a:effectLst>
            <a:outerShdw blurRad="50800" dist="2032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1600200" y="1524001"/>
            <a:ext cx="2819170" cy="1323439"/>
          </a:xfrm>
          <a:prstGeom prst="rect">
            <a:avLst/>
          </a:prstGeom>
          <a:solidFill>
            <a:schemeClr val="bg1"/>
          </a:solidFill>
          <a:effectLst>
            <a:softEdge rad="127000"/>
          </a:effectLst>
        </p:spPr>
        <p:txBody>
          <a:bodyPr wrap="none" rtlCol="0">
            <a:spAutoFit/>
          </a:bodyPr>
          <a:lstStyle/>
          <a:p>
            <a:r>
              <a:rPr lang="en-US" sz="8000" b="1" dirty="0">
                <a:solidFill>
                  <a:srgbClr val="FF0000"/>
                </a:solidFill>
                <a:effectLst>
                  <a:outerShdw blurRad="38100" dist="38100" dir="2700000" algn="tl">
                    <a:srgbClr val="000000">
                      <a:alpha val="43137"/>
                    </a:srgbClr>
                  </a:outerShdw>
                </a:effectLst>
              </a:rPr>
              <a:t>PLACE</a:t>
            </a:r>
          </a:p>
        </p:txBody>
      </p:sp>
      <p:sp>
        <p:nvSpPr>
          <p:cNvPr id="10" name="TextBox 9"/>
          <p:cNvSpPr txBox="1"/>
          <p:nvPr/>
        </p:nvSpPr>
        <p:spPr>
          <a:xfrm>
            <a:off x="1371601" y="4114801"/>
            <a:ext cx="3254417" cy="1323439"/>
          </a:xfrm>
          <a:prstGeom prst="rect">
            <a:avLst/>
          </a:prstGeom>
          <a:solidFill>
            <a:schemeClr val="bg1"/>
          </a:solidFill>
          <a:effectLst>
            <a:softEdge rad="127000"/>
          </a:effectLst>
        </p:spPr>
        <p:txBody>
          <a:bodyPr wrap="none" rtlCol="0">
            <a:spAutoFit/>
          </a:bodyPr>
          <a:lstStyle/>
          <a:p>
            <a:r>
              <a:rPr lang="en-US" sz="8000" b="1" dirty="0">
                <a:solidFill>
                  <a:srgbClr val="FF0000"/>
                </a:solidFill>
                <a:effectLst>
                  <a:outerShdw blurRad="38100" dist="38100" dir="2700000" algn="tl">
                    <a:srgbClr val="000000">
                      <a:alpha val="43137"/>
                    </a:srgbClr>
                  </a:outerShdw>
                </a:effectLst>
              </a:rPr>
              <a:t>UNDER</a:t>
            </a:r>
          </a:p>
        </p:txBody>
      </p:sp>
      <p:sp>
        <p:nvSpPr>
          <p:cNvPr id="9" name="Down Arrow 8"/>
          <p:cNvSpPr/>
          <p:nvPr/>
        </p:nvSpPr>
        <p:spPr>
          <a:xfrm>
            <a:off x="1828800" y="2743200"/>
            <a:ext cx="2362200" cy="1600200"/>
          </a:xfrm>
          <a:prstGeom prst="downArrow">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spTree>
    <p:extLst>
      <p:ext uri="{BB962C8B-B14F-4D97-AF65-F5344CB8AC3E}">
        <p14:creationId xmlns:p14="http://schemas.microsoft.com/office/powerpoint/2010/main" val="1799282360"/>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up)">
                                      <p:cBhvr>
                                        <p:cTn id="11" dur="500"/>
                                        <p:tgtEl>
                                          <p:spTgt spid="8"/>
                                        </p:tgtEl>
                                      </p:cBhvr>
                                    </p:animEffect>
                                  </p:childTnLst>
                                </p:cTn>
                              </p:par>
                            </p:childTnLst>
                          </p:cTn>
                        </p:par>
                        <p:par>
                          <p:cTn id="12" fill="hold">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up)">
                                      <p:cBhvr>
                                        <p:cTn id="15" dur="500"/>
                                        <p:tgtEl>
                                          <p:spTgt spid="9"/>
                                        </p:tgtEl>
                                      </p:cBhvr>
                                    </p:animEffect>
                                  </p:childTnLst>
                                </p:cTn>
                              </p:par>
                            </p:childTnLst>
                          </p:cTn>
                        </p:par>
                        <p:par>
                          <p:cTn id="16" fill="hold">
                            <p:stCondLst>
                              <p:cond delay="1500"/>
                            </p:stCondLst>
                            <p:childTnLst>
                              <p:par>
                                <p:cTn id="17" presetID="22" presetClass="entr" presetSubtype="1"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up)">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0" y="5227636"/>
            <a:ext cx="12192000" cy="1630364"/>
          </a:xfrm>
          <a:prstGeom prst="roundRect">
            <a:avLst>
              <a:gd name="adj" fmla="val 5638"/>
            </a:avLst>
          </a:prstGeom>
          <a:solidFill>
            <a:schemeClr val="bg1">
              <a:alpha val="68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2"/>
          <p:cNvSpPr txBox="1">
            <a:spLocks/>
          </p:cNvSpPr>
          <p:nvPr/>
        </p:nvSpPr>
        <p:spPr>
          <a:xfrm>
            <a:off x="457200" y="5227636"/>
            <a:ext cx="11430000" cy="1096964"/>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None/>
              <a:defRPr sz="5000" b="1" kern="1200">
                <a:solidFill>
                  <a:schemeClr val="tx1"/>
                </a:solidFill>
                <a:effectLst/>
                <a:latin typeface="+mn-lt"/>
                <a:ea typeface="+mn-ea"/>
                <a:cs typeface="+mn-cs"/>
              </a:defRPr>
            </a:lvl1pPr>
            <a:lvl2pPr marL="742950" indent="-285750" algn="l" defTabSz="914400" rtl="0" eaLnBrk="1" latinLnBrk="0" hangingPunct="1">
              <a:spcBef>
                <a:spcPct val="20000"/>
              </a:spcBef>
              <a:buFont typeface="Arial" pitchFamily="34" charset="0"/>
              <a:buChar char="–"/>
              <a:defRPr sz="5000" b="1" kern="1200">
                <a:solidFill>
                  <a:schemeClr val="tx1"/>
                </a:solidFill>
                <a:effectLst/>
                <a:latin typeface="+mn-lt"/>
                <a:ea typeface="+mn-ea"/>
                <a:cs typeface="+mn-cs"/>
              </a:defRPr>
            </a:lvl2pPr>
            <a:lvl3pPr marL="1143000" indent="-228600" algn="l" defTabSz="914400" rtl="0" eaLnBrk="1" latinLnBrk="0" hangingPunct="1">
              <a:spcBef>
                <a:spcPct val="20000"/>
              </a:spcBef>
              <a:buFont typeface="Arial" pitchFamily="34" charset="0"/>
              <a:buChar char="•"/>
              <a:defRPr sz="5000" b="1" kern="1200">
                <a:solidFill>
                  <a:schemeClr val="tx1"/>
                </a:solidFill>
                <a:effectLst/>
                <a:latin typeface="+mn-lt"/>
                <a:ea typeface="+mn-ea"/>
                <a:cs typeface="+mn-cs"/>
              </a:defRPr>
            </a:lvl3pPr>
            <a:lvl4pPr marL="1600200" indent="-228600" algn="l" defTabSz="914400" rtl="0" eaLnBrk="1" latinLnBrk="0" hangingPunct="1">
              <a:spcBef>
                <a:spcPct val="20000"/>
              </a:spcBef>
              <a:buFont typeface="Arial" pitchFamily="34" charset="0"/>
              <a:buChar char="–"/>
              <a:defRPr sz="5000" b="1" kern="1200">
                <a:solidFill>
                  <a:schemeClr val="tx1"/>
                </a:solidFill>
                <a:effectLst/>
                <a:latin typeface="+mn-lt"/>
                <a:ea typeface="+mn-ea"/>
                <a:cs typeface="+mn-cs"/>
              </a:defRPr>
            </a:lvl4pPr>
            <a:lvl5pPr marL="2057400" indent="-228600" algn="l" defTabSz="914400" rtl="0" eaLnBrk="1" latinLnBrk="0" hangingPunct="1">
              <a:spcBef>
                <a:spcPct val="20000"/>
              </a:spcBef>
              <a:buFont typeface="Arial" pitchFamily="34" charset="0"/>
              <a:buChar char="»"/>
              <a:defRPr sz="5000" b="1" kern="1200">
                <a:solidFill>
                  <a:schemeClr val="tx1"/>
                </a:solidFill>
                <a:effectLst/>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en-US" dirty="0"/>
              <a:t> </a:t>
            </a:r>
            <a:r>
              <a:rPr lang="en-US" baseline="30000" dirty="0"/>
              <a:t>21</a:t>
            </a:r>
            <a:r>
              <a:rPr lang="en-US" dirty="0"/>
              <a:t> Submit to one another out of reverence for Christ.</a:t>
            </a:r>
          </a:p>
        </p:txBody>
      </p:sp>
      <p:sp>
        <p:nvSpPr>
          <p:cNvPr id="3" name="Rectangle: Rounded Corners 2">
            <a:extLst>
              <a:ext uri="{FF2B5EF4-FFF2-40B4-BE49-F238E27FC236}">
                <a16:creationId xmlns:a16="http://schemas.microsoft.com/office/drawing/2014/main" id="{8FF5E803-CF02-4334-8751-43B5986411AB}"/>
              </a:ext>
            </a:extLst>
          </p:cNvPr>
          <p:cNvSpPr/>
          <p:nvPr/>
        </p:nvSpPr>
        <p:spPr>
          <a:xfrm>
            <a:off x="3352800" y="685800"/>
            <a:ext cx="5562600" cy="1371600"/>
          </a:xfrm>
          <a:prstGeom prst="roundRect">
            <a:avLst/>
          </a:prstGeom>
          <a:solidFill>
            <a:schemeClr val="bg1">
              <a:alpha val="80000"/>
            </a:schemeClr>
          </a:solidFill>
          <a:ln>
            <a:solidFill>
              <a:schemeClr val="bg1"/>
            </a:solid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152400"/>
            <a:ext cx="12192000" cy="1828800"/>
          </a:xfrm>
        </p:spPr>
        <p:txBody>
          <a:bodyPr/>
          <a:lstStyle/>
          <a:p>
            <a:pPr>
              <a:lnSpc>
                <a:spcPct val="85000"/>
              </a:lnSpc>
            </a:pPr>
            <a:r>
              <a:rPr lang="en-US" dirty="0"/>
              <a:t>Christian Marriage has always been </a:t>
            </a:r>
            <a:r>
              <a:rPr lang="en-US" dirty="0">
                <a:solidFill>
                  <a:srgbClr val="FF0000"/>
                </a:solidFill>
              </a:rPr>
              <a:t>Countercultural</a:t>
            </a:r>
          </a:p>
        </p:txBody>
      </p:sp>
    </p:spTree>
  </p:cSld>
  <p:clrMapOvr>
    <a:masterClrMapping/>
  </p:clrMapOvr>
  <p:transition>
    <p:zoom/>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a:t>Christlike</a:t>
            </a:r>
            <a:r>
              <a:rPr lang="en-US" dirty="0"/>
              <a:t> RESPECT!</a:t>
            </a:r>
          </a:p>
        </p:txBody>
      </p:sp>
      <p:sp>
        <p:nvSpPr>
          <p:cNvPr id="4" name="Rounded Rectangle 3"/>
          <p:cNvSpPr/>
          <p:nvPr/>
        </p:nvSpPr>
        <p:spPr>
          <a:xfrm>
            <a:off x="304800" y="3657601"/>
            <a:ext cx="11658600" cy="3200399"/>
          </a:xfrm>
          <a:prstGeom prst="roundRect">
            <a:avLst>
              <a:gd name="adj" fmla="val 11796"/>
            </a:avLst>
          </a:prstGeom>
          <a:solidFill>
            <a:schemeClr val="bg1">
              <a:alpha val="68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395287" y="3657601"/>
            <a:ext cx="11554506" cy="1401764"/>
          </a:xfrm>
        </p:spPr>
        <p:txBody>
          <a:bodyPr/>
          <a:lstStyle/>
          <a:p>
            <a:r>
              <a:rPr lang="en-US" baseline="30000" dirty="0"/>
              <a:t> 1</a:t>
            </a:r>
            <a:r>
              <a:rPr lang="en-US" dirty="0"/>
              <a:t> In the beginning was the Word, and the Word was with God, and the Word was God…. </a:t>
            </a:r>
            <a:r>
              <a:rPr lang="en-US" baseline="30000" dirty="0"/>
              <a:t>14</a:t>
            </a:r>
            <a:r>
              <a:rPr lang="en-US" dirty="0"/>
              <a:t> The Word became flesh and made his dwelling among us. John 1:1-14</a:t>
            </a:r>
          </a:p>
        </p:txBody>
      </p:sp>
      <p:sp>
        <p:nvSpPr>
          <p:cNvPr id="6" name="TextBox 5"/>
          <p:cNvSpPr txBox="1"/>
          <p:nvPr/>
        </p:nvSpPr>
        <p:spPr>
          <a:xfrm>
            <a:off x="3429000" y="1371601"/>
            <a:ext cx="7772400" cy="2400657"/>
          </a:xfrm>
          <a:prstGeom prst="rect">
            <a:avLst/>
          </a:prstGeom>
          <a:noFill/>
        </p:spPr>
        <p:txBody>
          <a:bodyPr wrap="square" rtlCol="0">
            <a:spAutoFit/>
          </a:bodyPr>
          <a:lstStyle/>
          <a:p>
            <a:r>
              <a:rPr lang="en-US" sz="15000" b="1" dirty="0">
                <a:solidFill>
                  <a:schemeClr val="bg1"/>
                </a:solidFill>
                <a:effectLst>
                  <a:outerShdw blurRad="38100" dist="38100" dir="2700000" algn="tl">
                    <a:srgbClr val="000000">
                      <a:alpha val="43137"/>
                    </a:srgbClr>
                  </a:outerShdw>
                </a:effectLst>
                <a:latin typeface="Symbol" pitchFamily="18" charset="2"/>
              </a:rPr>
              <a:t>logo</a:t>
            </a:r>
            <a:r>
              <a:rPr lang="en-US" sz="15000" b="1" dirty="0">
                <a:solidFill>
                  <a:schemeClr val="bg1"/>
                </a:solidFill>
                <a:effectLst>
                  <a:outerShdw blurRad="38100" dist="38100" dir="2700000" algn="tl">
                    <a:srgbClr val="000000">
                      <a:alpha val="43137"/>
                    </a:srgbClr>
                  </a:outerShdw>
                </a:effectLst>
                <a:latin typeface="+mj-lt"/>
              </a:rPr>
              <a:t>s</a:t>
            </a:r>
          </a:p>
        </p:txBody>
      </p:sp>
    </p:spTree>
    <p:extLst>
      <p:ext uri="{BB962C8B-B14F-4D97-AF65-F5344CB8AC3E}">
        <p14:creationId xmlns:p14="http://schemas.microsoft.com/office/powerpoint/2010/main" val="308855131"/>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randombar(horizontal)">
                                      <p:cBhvr>
                                        <p:cTn id="10" dur="500"/>
                                        <p:tgtEl>
                                          <p:spTgt spid="3">
                                            <p:txEl>
                                              <p:pRg st="0" end="0"/>
                                            </p:txEl>
                                          </p:spTgt>
                                        </p:tgtEl>
                                      </p:cBhvr>
                                    </p:animEffect>
                                  </p:childTnLst>
                                </p:cTn>
                              </p:par>
                            </p:childTnLst>
                          </p:cTn>
                        </p:par>
                        <p:par>
                          <p:cTn id="11" fill="hold">
                            <p:stCondLst>
                              <p:cond delay="500"/>
                            </p:stCondLst>
                            <p:childTnLst>
                              <p:par>
                                <p:cTn id="12" presetID="14" presetClass="entr" presetSubtype="10" fill="hold" grpId="0"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randombar(horizontal)">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build="p"/>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p:cNvPicPr>
            <a:picLocks noChangeAspect="1" noChangeArrowheads="1"/>
          </p:cNvPicPr>
          <p:nvPr/>
        </p:nvPicPr>
        <p:blipFill>
          <a:blip r:embed="rId3" cstate="print"/>
          <a:srcRect/>
          <a:stretch>
            <a:fillRect/>
          </a:stretch>
        </p:blipFill>
        <p:spPr bwMode="auto">
          <a:xfrm>
            <a:off x="2815432" y="990600"/>
            <a:ext cx="6561137" cy="6419850"/>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u="sng" dirty="0"/>
              <a:t>Christlike</a:t>
            </a:r>
            <a:r>
              <a:rPr lang="en-US" dirty="0"/>
              <a:t> RESPECT!</a:t>
            </a:r>
          </a:p>
        </p:txBody>
      </p:sp>
    </p:spTree>
  </p:cSld>
  <p:clrMapOvr>
    <a:masterClrMapping/>
  </p:clrMapOvr>
  <p:transition>
    <p:randomBa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p:cNvPicPr>
            <a:picLocks noChangeAspect="1" noChangeArrowheads="1"/>
          </p:cNvPicPr>
          <p:nvPr/>
        </p:nvPicPr>
        <p:blipFill>
          <a:blip r:embed="rId3" cstate="print"/>
          <a:srcRect/>
          <a:stretch>
            <a:fillRect/>
          </a:stretch>
        </p:blipFill>
        <p:spPr bwMode="auto">
          <a:xfrm>
            <a:off x="2815432" y="990600"/>
            <a:ext cx="6561137" cy="6419850"/>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u="sng" dirty="0"/>
              <a:t>Christlike</a:t>
            </a:r>
            <a:r>
              <a:rPr lang="en-US" dirty="0"/>
              <a:t> RESPECT!</a:t>
            </a:r>
          </a:p>
        </p:txBody>
      </p:sp>
      <p:sp>
        <p:nvSpPr>
          <p:cNvPr id="4" name="Rounded Rectangle 3"/>
          <p:cNvSpPr/>
          <p:nvPr/>
        </p:nvSpPr>
        <p:spPr>
          <a:xfrm>
            <a:off x="304800" y="3430022"/>
            <a:ext cx="11582400" cy="3123178"/>
          </a:xfrm>
          <a:prstGeom prst="roundRect">
            <a:avLst>
              <a:gd name="adj" fmla="val 11796"/>
            </a:avLst>
          </a:prstGeom>
          <a:solidFill>
            <a:schemeClr val="bg1">
              <a:alpha val="68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152400" y="3430022"/>
            <a:ext cx="11887200" cy="1629343"/>
          </a:xfrm>
        </p:spPr>
        <p:txBody>
          <a:bodyPr/>
          <a:lstStyle/>
          <a:p>
            <a:pPr>
              <a:buNone/>
            </a:pPr>
            <a:r>
              <a:rPr lang="en-US" dirty="0"/>
              <a:t>	Then He went down with them and came to Nazareth, and was </a:t>
            </a:r>
            <a:r>
              <a:rPr lang="en-US" dirty="0">
                <a:solidFill>
                  <a:srgbClr val="FF0000"/>
                </a:solidFill>
              </a:rPr>
              <a:t>subject to </a:t>
            </a:r>
            <a:r>
              <a:rPr lang="en-US" dirty="0"/>
              <a:t>them, but His mother kept all these things in her heart.  Luke 2:51 NKJ</a:t>
            </a:r>
          </a:p>
        </p:txBody>
      </p:sp>
    </p:spTree>
  </p:cSld>
  <p:clrMapOvr>
    <a:masterClrMapping/>
  </p:clrMapOvr>
  <p:transition>
    <p:zoom/>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a:t>Christlike</a:t>
            </a:r>
            <a:r>
              <a:rPr lang="en-US" dirty="0"/>
              <a:t> RESPECT!</a:t>
            </a:r>
            <a:endParaRPr lang="en-US" u="sng" dirty="0"/>
          </a:p>
        </p:txBody>
      </p:sp>
      <p:sp>
        <p:nvSpPr>
          <p:cNvPr id="4" name="Rounded Rectangle 3"/>
          <p:cNvSpPr/>
          <p:nvPr/>
        </p:nvSpPr>
        <p:spPr>
          <a:xfrm>
            <a:off x="6781800" y="3505200"/>
            <a:ext cx="5410200" cy="2971800"/>
          </a:xfrm>
          <a:prstGeom prst="roundRect">
            <a:avLst>
              <a:gd name="adj" fmla="val 11796"/>
            </a:avLst>
          </a:prstGeom>
          <a:solidFill>
            <a:schemeClr val="bg1">
              <a:alpha val="68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6781800" y="3810001"/>
            <a:ext cx="5257800" cy="2316163"/>
          </a:xfrm>
        </p:spPr>
        <p:txBody>
          <a:bodyPr/>
          <a:lstStyle/>
          <a:p>
            <a:r>
              <a:rPr lang="en-US" dirty="0"/>
              <a:t>  </a:t>
            </a:r>
            <a:r>
              <a:rPr lang="en-US" baseline="30000" dirty="0"/>
              <a:t>22</a:t>
            </a:r>
            <a:r>
              <a:rPr lang="en-US" dirty="0"/>
              <a:t> Wives, </a:t>
            </a:r>
            <a:r>
              <a:rPr lang="en-US" dirty="0">
                <a:solidFill>
                  <a:srgbClr val="FF0000"/>
                </a:solidFill>
              </a:rPr>
              <a:t>submit</a:t>
            </a:r>
            <a:r>
              <a:rPr lang="en-US" dirty="0"/>
              <a:t> to your husbands </a:t>
            </a:r>
            <a:r>
              <a:rPr lang="en-US" dirty="0">
                <a:solidFill>
                  <a:srgbClr val="FF0000"/>
                </a:solidFill>
              </a:rPr>
              <a:t>as to the Lord</a:t>
            </a:r>
            <a:r>
              <a:rPr lang="en-US" dirty="0"/>
              <a:t>.</a:t>
            </a:r>
          </a:p>
        </p:txBody>
      </p:sp>
      <p:pic>
        <p:nvPicPr>
          <p:cNvPr id="3075" name="Picture 3"/>
          <p:cNvPicPr>
            <a:picLocks noChangeAspect="1" noChangeArrowheads="1"/>
          </p:cNvPicPr>
          <p:nvPr/>
        </p:nvPicPr>
        <p:blipFill>
          <a:blip r:embed="rId3" cstate="print"/>
          <a:srcRect/>
          <a:stretch>
            <a:fillRect/>
          </a:stretch>
        </p:blipFill>
        <p:spPr bwMode="auto">
          <a:xfrm>
            <a:off x="1524001" y="1981200"/>
            <a:ext cx="5519227" cy="4876800"/>
          </a:xfrm>
          <a:prstGeom prst="rect">
            <a:avLst/>
          </a:prstGeom>
          <a:noFill/>
          <a:ln w="9525">
            <a:noFill/>
            <a:miter lim="800000"/>
            <a:headEnd/>
            <a:tailEnd/>
          </a:ln>
          <a:effectLst/>
        </p:spPr>
      </p:pic>
    </p:spTree>
  </p:cSld>
  <p:clrMapOvr>
    <a:masterClrMapping/>
  </p:clrMapOvr>
  <p:transition>
    <p:zoom/>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5791200" y="1524000"/>
            <a:ext cx="6172200" cy="5181600"/>
          </a:xfrm>
          <a:prstGeom prst="roundRect">
            <a:avLst>
              <a:gd name="adj" fmla="val 11796"/>
            </a:avLst>
          </a:prstGeom>
          <a:solidFill>
            <a:schemeClr val="bg1">
              <a:alpha val="68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a:t>Why Respect?</a:t>
            </a:r>
          </a:p>
        </p:txBody>
      </p:sp>
      <p:sp>
        <p:nvSpPr>
          <p:cNvPr id="6" name="Rectangle 5"/>
          <p:cNvSpPr/>
          <p:nvPr/>
        </p:nvSpPr>
        <p:spPr>
          <a:xfrm>
            <a:off x="762000" y="4556504"/>
            <a:ext cx="5076643" cy="1569660"/>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9600" b="1" spc="50" dirty="0">
                <a:ln w="11430"/>
                <a:solidFill>
                  <a:srgbClr val="FF0000"/>
                </a:solidFill>
                <a:effectLst>
                  <a:outerShdw blurRad="76200" dist="50800" dir="5400000" algn="tl" rotWithShape="0">
                    <a:srgbClr val="000000">
                      <a:alpha val="65000"/>
                    </a:srgbClr>
                  </a:outerShdw>
                </a:effectLst>
              </a:rPr>
              <a:t>BECAUSE</a:t>
            </a:r>
          </a:p>
        </p:txBody>
      </p:sp>
      <p:sp>
        <p:nvSpPr>
          <p:cNvPr id="7" name="Content Placeholder 2"/>
          <p:cNvSpPr>
            <a:spLocks noGrp="1"/>
          </p:cNvSpPr>
          <p:nvPr>
            <p:ph idx="1"/>
          </p:nvPr>
        </p:nvSpPr>
        <p:spPr>
          <a:xfrm>
            <a:off x="5943600" y="1600201"/>
            <a:ext cx="6019800" cy="4525963"/>
          </a:xfrm>
        </p:spPr>
        <p:txBody>
          <a:bodyPr/>
          <a:lstStyle/>
          <a:p>
            <a:r>
              <a:rPr lang="en-US" dirty="0"/>
              <a:t>   </a:t>
            </a:r>
            <a:r>
              <a:rPr lang="en-US" baseline="30000" dirty="0"/>
              <a:t>23</a:t>
            </a:r>
            <a:r>
              <a:rPr lang="en-US" dirty="0"/>
              <a:t> </a:t>
            </a:r>
            <a:r>
              <a:rPr lang="en-US" dirty="0">
                <a:solidFill>
                  <a:srgbClr val="FF0000"/>
                </a:solidFill>
              </a:rPr>
              <a:t>For </a:t>
            </a:r>
            <a:r>
              <a:rPr lang="en-US" dirty="0"/>
              <a:t>the husband is the head of the wife as Christ is the head of the church, his body, of which he is the Savior.</a:t>
            </a:r>
          </a:p>
          <a:p>
            <a:endParaRPr lang="en-US" dirty="0"/>
          </a:p>
        </p:txBody>
      </p:sp>
    </p:spTree>
  </p:cSld>
  <p:clrMapOvr>
    <a:masterClrMapping/>
  </p:clrMapOvr>
  <p:transition>
    <p:zoom/>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76200" y="4191000"/>
            <a:ext cx="12268200" cy="0"/>
          </a:xfrm>
          <a:prstGeom prst="line">
            <a:avLst/>
          </a:prstGeom>
          <a:ln w="152400">
            <a:solidFill>
              <a:schemeClr val="bg1"/>
            </a:solidFill>
          </a:ln>
          <a:effectLst>
            <a:outerShdw blurRad="50800" dist="2032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dirty="0"/>
              <a:t>Why Respect?</a:t>
            </a:r>
          </a:p>
        </p:txBody>
      </p:sp>
      <p:sp>
        <p:nvSpPr>
          <p:cNvPr id="4" name="Rounded Rectangle 3"/>
          <p:cNvSpPr/>
          <p:nvPr/>
        </p:nvSpPr>
        <p:spPr>
          <a:xfrm>
            <a:off x="5791200" y="1524000"/>
            <a:ext cx="6172200" cy="5181600"/>
          </a:xfrm>
          <a:prstGeom prst="roundRect">
            <a:avLst>
              <a:gd name="adj" fmla="val 11796"/>
            </a:avLst>
          </a:prstGeom>
          <a:solidFill>
            <a:schemeClr val="bg1">
              <a:alpha val="68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5943600" y="1600201"/>
            <a:ext cx="6019800" cy="4525963"/>
          </a:xfrm>
        </p:spPr>
        <p:txBody>
          <a:bodyPr/>
          <a:lstStyle/>
          <a:p>
            <a:r>
              <a:rPr lang="en-US" dirty="0"/>
              <a:t>   </a:t>
            </a:r>
            <a:r>
              <a:rPr lang="en-US" baseline="30000" dirty="0"/>
              <a:t>23</a:t>
            </a:r>
            <a:r>
              <a:rPr lang="en-US" dirty="0"/>
              <a:t> </a:t>
            </a:r>
            <a:r>
              <a:rPr lang="en-US" dirty="0">
                <a:solidFill>
                  <a:srgbClr val="FF0000"/>
                </a:solidFill>
              </a:rPr>
              <a:t>For the husband is the head of the wife</a:t>
            </a:r>
            <a:r>
              <a:rPr lang="en-US" dirty="0"/>
              <a:t> as Christ is the head of the church, his body, of which he is the Savior.</a:t>
            </a:r>
          </a:p>
          <a:p>
            <a:endParaRPr lang="en-US" dirty="0"/>
          </a:p>
        </p:txBody>
      </p:sp>
      <p:sp>
        <p:nvSpPr>
          <p:cNvPr id="6" name="TextBox 5"/>
          <p:cNvSpPr txBox="1"/>
          <p:nvPr/>
        </p:nvSpPr>
        <p:spPr>
          <a:xfrm>
            <a:off x="838200" y="1447801"/>
            <a:ext cx="4497963" cy="2554545"/>
          </a:xfrm>
          <a:prstGeom prst="rect">
            <a:avLst/>
          </a:prstGeom>
          <a:solidFill>
            <a:schemeClr val="bg1"/>
          </a:solidFill>
          <a:effectLst>
            <a:softEdge rad="127000"/>
          </a:effectLst>
        </p:spPr>
        <p:txBody>
          <a:bodyPr wrap="none" rtlCol="0">
            <a:spAutoFit/>
          </a:bodyPr>
          <a:lstStyle/>
          <a:p>
            <a:pPr algn="ctr"/>
            <a:r>
              <a:rPr lang="en-US" sz="8000" b="1" dirty="0">
                <a:solidFill>
                  <a:srgbClr val="FF0000"/>
                </a:solidFill>
                <a:effectLst>
                  <a:outerShdw blurRad="38100" dist="38100" dir="2700000" algn="tl">
                    <a:srgbClr val="000000">
                      <a:alpha val="43137"/>
                    </a:srgbClr>
                  </a:outerShdw>
                </a:effectLst>
              </a:rPr>
              <a:t>HUSBAND</a:t>
            </a:r>
            <a:br>
              <a:rPr lang="en-US" sz="8000" b="1" dirty="0">
                <a:solidFill>
                  <a:srgbClr val="FF0000"/>
                </a:solidFill>
                <a:effectLst>
                  <a:outerShdw blurRad="38100" dist="38100" dir="2700000" algn="tl">
                    <a:srgbClr val="000000">
                      <a:alpha val="43137"/>
                    </a:srgbClr>
                  </a:outerShdw>
                </a:effectLst>
              </a:rPr>
            </a:br>
            <a:r>
              <a:rPr lang="en-US" sz="8000" b="1" dirty="0">
                <a:solidFill>
                  <a:srgbClr val="FF0000"/>
                </a:solidFill>
                <a:effectLst>
                  <a:outerShdw blurRad="38100" dist="38100" dir="2700000" algn="tl">
                    <a:srgbClr val="000000">
                      <a:alpha val="43137"/>
                    </a:srgbClr>
                  </a:outerShdw>
                </a:effectLst>
              </a:rPr>
              <a:t>HEAD</a:t>
            </a:r>
          </a:p>
        </p:txBody>
      </p:sp>
      <p:sp>
        <p:nvSpPr>
          <p:cNvPr id="7" name="TextBox 6"/>
          <p:cNvSpPr txBox="1"/>
          <p:nvPr/>
        </p:nvSpPr>
        <p:spPr>
          <a:xfrm>
            <a:off x="1907259" y="5105401"/>
            <a:ext cx="2359941" cy="1323439"/>
          </a:xfrm>
          <a:prstGeom prst="rect">
            <a:avLst/>
          </a:prstGeom>
          <a:solidFill>
            <a:schemeClr val="bg1"/>
          </a:solidFill>
          <a:effectLst>
            <a:softEdge rad="127000"/>
          </a:effectLst>
        </p:spPr>
        <p:txBody>
          <a:bodyPr wrap="none" rtlCol="0">
            <a:spAutoFit/>
          </a:bodyPr>
          <a:lstStyle/>
          <a:p>
            <a:r>
              <a:rPr lang="en-US" sz="8000" b="1" dirty="0">
                <a:solidFill>
                  <a:srgbClr val="FF0000"/>
                </a:solidFill>
                <a:effectLst>
                  <a:outerShdw blurRad="38100" dist="38100" dir="2700000" algn="tl">
                    <a:srgbClr val="000000">
                      <a:alpha val="43137"/>
                    </a:srgbClr>
                  </a:outerShdw>
                </a:effectLst>
              </a:rPr>
              <a:t>WIFE</a:t>
            </a:r>
          </a:p>
        </p:txBody>
      </p:sp>
      <p:sp>
        <p:nvSpPr>
          <p:cNvPr id="8" name="Down Arrow 7"/>
          <p:cNvSpPr/>
          <p:nvPr/>
        </p:nvSpPr>
        <p:spPr>
          <a:xfrm rot="10800000">
            <a:off x="1904999" y="3733800"/>
            <a:ext cx="2362200" cy="1600200"/>
          </a:xfrm>
          <a:prstGeom prst="downArrow">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down)">
                                      <p:cBhvr>
                                        <p:cTn id="11" dur="500"/>
                                        <p:tgtEl>
                                          <p:spTgt spid="7"/>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childTnLst>
                          </p:cTn>
                        </p:par>
                        <p:par>
                          <p:cTn id="16" fill="hold">
                            <p:stCondLst>
                              <p:cond delay="1500"/>
                            </p:stCondLst>
                            <p:childTnLst>
                              <p:par>
                                <p:cTn id="17" presetID="22" presetClass="entr" presetSubtype="4"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down)">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p:cNvPicPr>
            <a:picLocks noChangeAspect="1" noChangeArrowheads="1"/>
          </p:cNvPicPr>
          <p:nvPr/>
        </p:nvPicPr>
        <p:blipFill>
          <a:blip r:embed="rId3" cstate="print"/>
          <a:srcRect/>
          <a:stretch>
            <a:fillRect/>
          </a:stretch>
        </p:blipFill>
        <p:spPr bwMode="auto">
          <a:xfrm>
            <a:off x="189242" y="1602378"/>
            <a:ext cx="5519227" cy="5257800"/>
          </a:xfrm>
          <a:prstGeom prst="rect">
            <a:avLst/>
          </a:prstGeom>
          <a:noFill/>
          <a:ln w="9525">
            <a:noFill/>
            <a:miter lim="800000"/>
            <a:headEnd/>
            <a:tailEnd/>
          </a:ln>
          <a:effectLst/>
        </p:spPr>
      </p:pic>
      <p:pic>
        <p:nvPicPr>
          <p:cNvPr id="11" name="Picture 10">
            <a:extLst>
              <a:ext uri="{FF2B5EF4-FFF2-40B4-BE49-F238E27FC236}">
                <a16:creationId xmlns:a16="http://schemas.microsoft.com/office/drawing/2014/main" id="{20DD3711-D36A-48F3-BD39-88A91BE33AB7}"/>
              </a:ext>
            </a:extLst>
          </p:cNvPr>
          <p:cNvPicPr>
            <a:picLocks noChangeAspect="1"/>
          </p:cNvPicPr>
          <p:nvPr/>
        </p:nvPicPr>
        <p:blipFill>
          <a:blip r:embed="rId4"/>
          <a:stretch>
            <a:fillRect/>
          </a:stretch>
        </p:blipFill>
        <p:spPr>
          <a:xfrm>
            <a:off x="-762000" y="3886200"/>
            <a:ext cx="7020798" cy="3682237"/>
          </a:xfrm>
          <a:prstGeom prst="rect">
            <a:avLst/>
          </a:prstGeom>
        </p:spPr>
      </p:pic>
      <p:sp>
        <p:nvSpPr>
          <p:cNvPr id="2" name="Title 1"/>
          <p:cNvSpPr>
            <a:spLocks noGrp="1"/>
          </p:cNvSpPr>
          <p:nvPr>
            <p:ph type="title"/>
          </p:nvPr>
        </p:nvSpPr>
        <p:spPr/>
        <p:txBody>
          <a:bodyPr/>
          <a:lstStyle/>
          <a:p>
            <a:r>
              <a:rPr lang="en-US" dirty="0"/>
              <a:t>Why Respect?</a:t>
            </a:r>
          </a:p>
        </p:txBody>
      </p:sp>
      <p:cxnSp>
        <p:nvCxnSpPr>
          <p:cNvPr id="7" name="Straight Connector 6"/>
          <p:cNvCxnSpPr/>
          <p:nvPr/>
        </p:nvCxnSpPr>
        <p:spPr>
          <a:xfrm>
            <a:off x="-76200" y="4191000"/>
            <a:ext cx="12268200" cy="0"/>
          </a:xfrm>
          <a:prstGeom prst="line">
            <a:avLst/>
          </a:prstGeom>
          <a:ln w="152400">
            <a:solidFill>
              <a:schemeClr val="bg1"/>
            </a:solidFill>
          </a:ln>
          <a:effectLst>
            <a:outerShdw blurRad="50800" dist="2032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9" name="Rounded Rectangle 8"/>
          <p:cNvSpPr/>
          <p:nvPr/>
        </p:nvSpPr>
        <p:spPr>
          <a:xfrm>
            <a:off x="5791200" y="1524000"/>
            <a:ext cx="6172200" cy="5181600"/>
          </a:xfrm>
          <a:prstGeom prst="roundRect">
            <a:avLst>
              <a:gd name="adj" fmla="val 11796"/>
            </a:avLst>
          </a:prstGeom>
          <a:solidFill>
            <a:schemeClr val="bg1">
              <a:alpha val="68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ontent Placeholder 2"/>
          <p:cNvSpPr txBox="1">
            <a:spLocks/>
          </p:cNvSpPr>
          <p:nvPr/>
        </p:nvSpPr>
        <p:spPr>
          <a:xfrm>
            <a:off x="5943600" y="1600201"/>
            <a:ext cx="6019800" cy="4525963"/>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None/>
              <a:defRPr sz="5000" b="1" kern="1200">
                <a:solidFill>
                  <a:schemeClr val="tx1"/>
                </a:solidFill>
                <a:effectLst/>
                <a:latin typeface="+mn-lt"/>
                <a:ea typeface="+mn-ea"/>
                <a:cs typeface="+mn-cs"/>
              </a:defRPr>
            </a:lvl1pPr>
            <a:lvl2pPr marL="742950" indent="-285750" algn="l" defTabSz="914400" rtl="0" eaLnBrk="1" latinLnBrk="0" hangingPunct="1">
              <a:spcBef>
                <a:spcPct val="20000"/>
              </a:spcBef>
              <a:buFont typeface="Arial" pitchFamily="34" charset="0"/>
              <a:buChar char="–"/>
              <a:defRPr sz="5000" b="1" kern="1200">
                <a:solidFill>
                  <a:schemeClr val="tx1"/>
                </a:solidFill>
                <a:effectLst/>
                <a:latin typeface="+mn-lt"/>
                <a:ea typeface="+mn-ea"/>
                <a:cs typeface="+mn-cs"/>
              </a:defRPr>
            </a:lvl2pPr>
            <a:lvl3pPr marL="1143000" indent="-228600" algn="l" defTabSz="914400" rtl="0" eaLnBrk="1" latinLnBrk="0" hangingPunct="1">
              <a:spcBef>
                <a:spcPct val="20000"/>
              </a:spcBef>
              <a:buFont typeface="Arial" pitchFamily="34" charset="0"/>
              <a:buChar char="•"/>
              <a:defRPr sz="5000" b="1" kern="1200">
                <a:solidFill>
                  <a:schemeClr val="tx1"/>
                </a:solidFill>
                <a:effectLst/>
                <a:latin typeface="+mn-lt"/>
                <a:ea typeface="+mn-ea"/>
                <a:cs typeface="+mn-cs"/>
              </a:defRPr>
            </a:lvl3pPr>
            <a:lvl4pPr marL="1600200" indent="-228600" algn="l" defTabSz="914400" rtl="0" eaLnBrk="1" latinLnBrk="0" hangingPunct="1">
              <a:spcBef>
                <a:spcPct val="20000"/>
              </a:spcBef>
              <a:buFont typeface="Arial" pitchFamily="34" charset="0"/>
              <a:buChar char="–"/>
              <a:defRPr sz="5000" b="1" kern="1200">
                <a:solidFill>
                  <a:schemeClr val="tx1"/>
                </a:solidFill>
                <a:effectLst/>
                <a:latin typeface="+mn-lt"/>
                <a:ea typeface="+mn-ea"/>
                <a:cs typeface="+mn-cs"/>
              </a:defRPr>
            </a:lvl4pPr>
            <a:lvl5pPr marL="2057400" indent="-228600" algn="l" defTabSz="914400" rtl="0" eaLnBrk="1" latinLnBrk="0" hangingPunct="1">
              <a:spcBef>
                <a:spcPct val="20000"/>
              </a:spcBef>
              <a:buFont typeface="Arial" pitchFamily="34" charset="0"/>
              <a:buChar char="»"/>
              <a:defRPr sz="5000" b="1" kern="1200">
                <a:solidFill>
                  <a:schemeClr val="tx1"/>
                </a:solidFill>
                <a:effectLst/>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t>   </a:t>
            </a:r>
            <a:r>
              <a:rPr lang="en-US" baseline="30000" dirty="0"/>
              <a:t>23</a:t>
            </a:r>
            <a:r>
              <a:rPr lang="en-US" dirty="0"/>
              <a:t> </a:t>
            </a:r>
            <a:r>
              <a:rPr lang="en-US" dirty="0">
                <a:solidFill>
                  <a:srgbClr val="282421"/>
                </a:solidFill>
              </a:rPr>
              <a:t>For the husband is the head of the wife </a:t>
            </a:r>
            <a:r>
              <a:rPr lang="en-US" dirty="0">
                <a:solidFill>
                  <a:srgbClr val="FF0000"/>
                </a:solidFill>
              </a:rPr>
              <a:t>as Christ is the head of the church, his body</a:t>
            </a:r>
            <a:r>
              <a:rPr lang="en-US" dirty="0"/>
              <a:t>, of which he is the Savior.</a:t>
            </a:r>
          </a:p>
          <a:p>
            <a:endParaRPr lang="en-US" dirty="0"/>
          </a:p>
        </p:txBody>
      </p:sp>
    </p:spTree>
  </p:cSld>
  <p:clrMapOvr>
    <a:masterClrMapping/>
  </p:clrMapOvr>
  <p:transition>
    <p:randomBa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Respect?</a:t>
            </a:r>
          </a:p>
        </p:txBody>
      </p:sp>
      <p:pic>
        <p:nvPicPr>
          <p:cNvPr id="5122" name="Picture 2"/>
          <p:cNvPicPr>
            <a:picLocks noChangeAspect="1" noChangeArrowheads="1"/>
          </p:cNvPicPr>
          <p:nvPr/>
        </p:nvPicPr>
        <p:blipFill>
          <a:blip r:embed="rId3" cstate="print"/>
          <a:srcRect/>
          <a:stretch>
            <a:fillRect/>
          </a:stretch>
        </p:blipFill>
        <p:spPr bwMode="auto">
          <a:xfrm flipH="1">
            <a:off x="304800" y="1752600"/>
            <a:ext cx="5257801" cy="4800600"/>
          </a:xfrm>
          <a:prstGeom prst="rect">
            <a:avLst/>
          </a:prstGeom>
          <a:noFill/>
          <a:ln w="9525">
            <a:noFill/>
            <a:miter lim="800000"/>
            <a:headEnd/>
            <a:tailEnd/>
          </a:ln>
          <a:effectLst/>
        </p:spPr>
      </p:pic>
      <p:sp>
        <p:nvSpPr>
          <p:cNvPr id="7" name="Rounded Rectangle 6"/>
          <p:cNvSpPr/>
          <p:nvPr/>
        </p:nvSpPr>
        <p:spPr>
          <a:xfrm>
            <a:off x="5791200" y="1524000"/>
            <a:ext cx="6172200" cy="5181600"/>
          </a:xfrm>
          <a:prstGeom prst="roundRect">
            <a:avLst>
              <a:gd name="adj" fmla="val 11796"/>
            </a:avLst>
          </a:prstGeom>
          <a:solidFill>
            <a:schemeClr val="bg1">
              <a:alpha val="68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2"/>
          <p:cNvSpPr>
            <a:spLocks noGrp="1"/>
          </p:cNvSpPr>
          <p:nvPr>
            <p:ph idx="1"/>
          </p:nvPr>
        </p:nvSpPr>
        <p:spPr>
          <a:xfrm>
            <a:off x="5943600" y="1600201"/>
            <a:ext cx="6019800" cy="4525963"/>
          </a:xfrm>
        </p:spPr>
        <p:txBody>
          <a:bodyPr/>
          <a:lstStyle/>
          <a:p>
            <a:r>
              <a:rPr lang="en-US" dirty="0"/>
              <a:t>   </a:t>
            </a:r>
            <a:r>
              <a:rPr lang="en-US" baseline="30000" dirty="0"/>
              <a:t>23</a:t>
            </a:r>
            <a:r>
              <a:rPr lang="en-US" dirty="0"/>
              <a:t> For the husband is the head of the wife as Christ is the head of the church, his body, of which </a:t>
            </a:r>
            <a:r>
              <a:rPr lang="en-US" dirty="0">
                <a:solidFill>
                  <a:srgbClr val="FF0000"/>
                </a:solidFill>
              </a:rPr>
              <a:t>he is the Savior</a:t>
            </a:r>
            <a:r>
              <a:rPr lang="en-US" dirty="0"/>
              <a:t>.</a:t>
            </a:r>
          </a:p>
          <a:p>
            <a:endParaRPr lang="en-US" dirty="0"/>
          </a:p>
        </p:txBody>
      </p:sp>
    </p:spTree>
  </p:cSld>
  <p:clrMapOvr>
    <a:masterClrMapping/>
  </p:clrMapOvr>
  <p:transition>
    <p:randomBa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p:cNvPicPr>
            <a:picLocks noChangeAspect="1" noChangeArrowheads="1"/>
          </p:cNvPicPr>
          <p:nvPr/>
        </p:nvPicPr>
        <p:blipFill>
          <a:blip r:embed="rId3" cstate="print"/>
          <a:srcRect/>
          <a:stretch>
            <a:fillRect/>
          </a:stretch>
        </p:blipFill>
        <p:spPr bwMode="auto">
          <a:xfrm>
            <a:off x="271973" y="1615440"/>
            <a:ext cx="5519227" cy="5257800"/>
          </a:xfrm>
          <a:prstGeom prst="rect">
            <a:avLst/>
          </a:prstGeom>
          <a:noFill/>
          <a:ln w="9525">
            <a:noFill/>
            <a:miter lim="800000"/>
            <a:headEnd/>
            <a:tailEnd/>
          </a:ln>
          <a:effectLst/>
        </p:spPr>
      </p:pic>
      <p:pic>
        <p:nvPicPr>
          <p:cNvPr id="8" name="Picture 7">
            <a:extLst>
              <a:ext uri="{FF2B5EF4-FFF2-40B4-BE49-F238E27FC236}">
                <a16:creationId xmlns:a16="http://schemas.microsoft.com/office/drawing/2014/main" id="{115B69A5-5077-43FF-92BE-F7517CC407E5}"/>
              </a:ext>
            </a:extLst>
          </p:cNvPr>
          <p:cNvPicPr>
            <a:picLocks noChangeAspect="1"/>
          </p:cNvPicPr>
          <p:nvPr/>
        </p:nvPicPr>
        <p:blipFill>
          <a:blip r:embed="rId4"/>
          <a:stretch>
            <a:fillRect/>
          </a:stretch>
        </p:blipFill>
        <p:spPr>
          <a:xfrm>
            <a:off x="-762000" y="3886200"/>
            <a:ext cx="7020798" cy="3682237"/>
          </a:xfrm>
          <a:prstGeom prst="rect">
            <a:avLst/>
          </a:prstGeom>
        </p:spPr>
      </p:pic>
      <p:cxnSp>
        <p:nvCxnSpPr>
          <p:cNvPr id="7" name="Straight Connector 6"/>
          <p:cNvCxnSpPr/>
          <p:nvPr/>
        </p:nvCxnSpPr>
        <p:spPr>
          <a:xfrm>
            <a:off x="-76200" y="4191000"/>
            <a:ext cx="12268200" cy="0"/>
          </a:xfrm>
          <a:prstGeom prst="line">
            <a:avLst/>
          </a:prstGeom>
          <a:ln w="152400">
            <a:solidFill>
              <a:schemeClr val="bg1"/>
            </a:solidFill>
          </a:ln>
          <a:effectLst>
            <a:outerShdw blurRad="50800" dist="2032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9" name="Rounded Rectangle 8"/>
          <p:cNvSpPr/>
          <p:nvPr/>
        </p:nvSpPr>
        <p:spPr>
          <a:xfrm>
            <a:off x="5791200" y="1524000"/>
            <a:ext cx="6172200" cy="5181600"/>
          </a:xfrm>
          <a:prstGeom prst="roundRect">
            <a:avLst>
              <a:gd name="adj" fmla="val 11796"/>
            </a:avLst>
          </a:prstGeom>
          <a:solidFill>
            <a:schemeClr val="bg1">
              <a:alpha val="68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a:t>Why Respect?</a:t>
            </a:r>
          </a:p>
        </p:txBody>
      </p:sp>
      <p:sp>
        <p:nvSpPr>
          <p:cNvPr id="3" name="Content Placeholder 2"/>
          <p:cNvSpPr>
            <a:spLocks noGrp="1"/>
          </p:cNvSpPr>
          <p:nvPr>
            <p:ph idx="1"/>
          </p:nvPr>
        </p:nvSpPr>
        <p:spPr>
          <a:xfrm>
            <a:off x="6019800" y="1828801"/>
            <a:ext cx="5562600" cy="4297363"/>
          </a:xfrm>
        </p:spPr>
        <p:txBody>
          <a:bodyPr/>
          <a:lstStyle/>
          <a:p>
            <a:pPr marL="0" indent="0"/>
            <a:r>
              <a:rPr lang="en-US" baseline="30000" dirty="0"/>
              <a:t>24</a:t>
            </a:r>
            <a:r>
              <a:rPr lang="en-US" dirty="0"/>
              <a:t> </a:t>
            </a:r>
            <a:r>
              <a:rPr lang="en-US" dirty="0">
                <a:solidFill>
                  <a:srgbClr val="FF0000"/>
                </a:solidFill>
              </a:rPr>
              <a:t>Now as the church submits to Christ</a:t>
            </a:r>
            <a:r>
              <a:rPr lang="en-US" dirty="0"/>
              <a:t>, so also wives should submit to their husbands in everything.</a:t>
            </a:r>
          </a:p>
        </p:txBody>
      </p:sp>
    </p:spTree>
  </p:cSld>
  <p:clrMapOvr>
    <a:masterClrMapping/>
  </p:clrMapOvr>
  <p:transition>
    <p:zoom/>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Respect?</a:t>
            </a:r>
          </a:p>
        </p:txBody>
      </p:sp>
      <p:cxnSp>
        <p:nvCxnSpPr>
          <p:cNvPr id="7" name="Straight Connector 6"/>
          <p:cNvCxnSpPr/>
          <p:nvPr/>
        </p:nvCxnSpPr>
        <p:spPr>
          <a:xfrm>
            <a:off x="0" y="4191000"/>
            <a:ext cx="12192000" cy="0"/>
          </a:xfrm>
          <a:prstGeom prst="line">
            <a:avLst/>
          </a:prstGeom>
          <a:ln w="152400">
            <a:solidFill>
              <a:schemeClr val="bg1"/>
            </a:solidFill>
          </a:ln>
          <a:effectLst>
            <a:outerShdw blurRad="50800" dist="2032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762000" y="2514601"/>
            <a:ext cx="4497963" cy="1323439"/>
          </a:xfrm>
          <a:prstGeom prst="rect">
            <a:avLst/>
          </a:prstGeom>
          <a:solidFill>
            <a:schemeClr val="bg1"/>
          </a:solidFill>
          <a:effectLst>
            <a:softEdge rad="127000"/>
          </a:effectLst>
        </p:spPr>
        <p:txBody>
          <a:bodyPr wrap="none" rtlCol="0">
            <a:spAutoFit/>
          </a:bodyPr>
          <a:lstStyle/>
          <a:p>
            <a:r>
              <a:rPr lang="en-US" sz="8000" b="1" dirty="0">
                <a:solidFill>
                  <a:srgbClr val="FF0000"/>
                </a:solidFill>
                <a:effectLst>
                  <a:outerShdw blurRad="38100" dist="38100" dir="2700000" algn="tl">
                    <a:srgbClr val="000000">
                      <a:alpha val="43137"/>
                    </a:srgbClr>
                  </a:outerShdw>
                </a:effectLst>
              </a:rPr>
              <a:t>HUSBAND</a:t>
            </a:r>
          </a:p>
        </p:txBody>
      </p:sp>
      <p:sp>
        <p:nvSpPr>
          <p:cNvPr id="10" name="TextBox 9"/>
          <p:cNvSpPr txBox="1"/>
          <p:nvPr/>
        </p:nvSpPr>
        <p:spPr>
          <a:xfrm>
            <a:off x="1831059" y="5105401"/>
            <a:ext cx="2359941" cy="1323439"/>
          </a:xfrm>
          <a:prstGeom prst="rect">
            <a:avLst/>
          </a:prstGeom>
          <a:solidFill>
            <a:schemeClr val="bg1"/>
          </a:solidFill>
          <a:effectLst>
            <a:softEdge rad="127000"/>
          </a:effectLst>
        </p:spPr>
        <p:txBody>
          <a:bodyPr wrap="none" rtlCol="0">
            <a:spAutoFit/>
          </a:bodyPr>
          <a:lstStyle/>
          <a:p>
            <a:r>
              <a:rPr lang="en-US" sz="8000" b="1" dirty="0">
                <a:solidFill>
                  <a:srgbClr val="FF0000"/>
                </a:solidFill>
                <a:effectLst>
                  <a:outerShdw blurRad="38100" dist="38100" dir="2700000" algn="tl">
                    <a:srgbClr val="000000">
                      <a:alpha val="43137"/>
                    </a:srgbClr>
                  </a:outerShdw>
                </a:effectLst>
              </a:rPr>
              <a:t>WIFE</a:t>
            </a:r>
          </a:p>
        </p:txBody>
      </p:sp>
      <p:sp>
        <p:nvSpPr>
          <p:cNvPr id="11" name="Down Arrow 10"/>
          <p:cNvSpPr/>
          <p:nvPr/>
        </p:nvSpPr>
        <p:spPr>
          <a:xfrm rot="10800000">
            <a:off x="1828799" y="3733800"/>
            <a:ext cx="2362200" cy="1600200"/>
          </a:xfrm>
          <a:prstGeom prst="downArrow">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sp>
        <p:nvSpPr>
          <p:cNvPr id="12" name="Rounded Rectangle 11"/>
          <p:cNvSpPr/>
          <p:nvPr/>
        </p:nvSpPr>
        <p:spPr>
          <a:xfrm>
            <a:off x="5791200" y="1524000"/>
            <a:ext cx="6172200" cy="5181600"/>
          </a:xfrm>
          <a:prstGeom prst="roundRect">
            <a:avLst>
              <a:gd name="adj" fmla="val 11796"/>
            </a:avLst>
          </a:prstGeom>
          <a:solidFill>
            <a:schemeClr val="bg1">
              <a:alpha val="68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ontent Placeholder 2"/>
          <p:cNvSpPr>
            <a:spLocks noGrp="1"/>
          </p:cNvSpPr>
          <p:nvPr>
            <p:ph idx="1"/>
          </p:nvPr>
        </p:nvSpPr>
        <p:spPr>
          <a:xfrm>
            <a:off x="6019800" y="1828801"/>
            <a:ext cx="5562600" cy="4297363"/>
          </a:xfrm>
        </p:spPr>
        <p:txBody>
          <a:bodyPr/>
          <a:lstStyle/>
          <a:p>
            <a:pPr marL="0" indent="0"/>
            <a:r>
              <a:rPr lang="en-US" baseline="30000" dirty="0"/>
              <a:t>24</a:t>
            </a:r>
            <a:r>
              <a:rPr lang="en-US" dirty="0"/>
              <a:t> Now as the church submits to Christ, </a:t>
            </a:r>
            <a:r>
              <a:rPr lang="en-US" dirty="0">
                <a:solidFill>
                  <a:srgbClr val="FF0000"/>
                </a:solidFill>
              </a:rPr>
              <a:t>so also wives should submit to their husbands </a:t>
            </a:r>
            <a:r>
              <a:rPr lang="en-US" dirty="0"/>
              <a:t>in everything.</a:t>
            </a:r>
          </a:p>
        </p:txBody>
      </p:sp>
    </p:spTree>
  </p:cSld>
  <p:clrMapOvr>
    <a:masterClrMapping/>
  </p:clrMapOvr>
  <p:transition>
    <p:randomBa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p:cNvPicPr>
            <a:picLocks noChangeAspect="1" noChangeArrowheads="1"/>
          </p:cNvPicPr>
          <p:nvPr/>
        </p:nvPicPr>
        <p:blipFill>
          <a:blip r:embed="rId3" cstate="print"/>
          <a:srcRect l="8361" r="8027"/>
          <a:stretch>
            <a:fillRect/>
          </a:stretch>
        </p:blipFill>
        <p:spPr bwMode="auto">
          <a:xfrm>
            <a:off x="0" y="914401"/>
            <a:ext cx="12192000" cy="4751009"/>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t>Countercultural to the Jews</a:t>
            </a:r>
          </a:p>
        </p:txBody>
      </p:sp>
      <p:sp>
        <p:nvSpPr>
          <p:cNvPr id="15" name="Rounded Rectangle 14"/>
          <p:cNvSpPr/>
          <p:nvPr/>
        </p:nvSpPr>
        <p:spPr>
          <a:xfrm>
            <a:off x="0" y="5227636"/>
            <a:ext cx="12192000" cy="1630364"/>
          </a:xfrm>
          <a:prstGeom prst="roundRect">
            <a:avLst>
              <a:gd name="adj" fmla="val 5638"/>
            </a:avLst>
          </a:prstGeom>
          <a:solidFill>
            <a:schemeClr val="bg1">
              <a:alpha val="68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Content Placeholder 2"/>
          <p:cNvSpPr>
            <a:spLocks noGrp="1"/>
          </p:cNvSpPr>
          <p:nvPr>
            <p:ph idx="1"/>
          </p:nvPr>
        </p:nvSpPr>
        <p:spPr>
          <a:xfrm>
            <a:off x="457200" y="5227636"/>
            <a:ext cx="11430000" cy="1096964"/>
          </a:xfrm>
        </p:spPr>
        <p:txBody>
          <a:bodyPr/>
          <a:lstStyle/>
          <a:p>
            <a:pPr algn="ctr">
              <a:buNone/>
            </a:pPr>
            <a:r>
              <a:rPr lang="en-US" dirty="0"/>
              <a:t> </a:t>
            </a:r>
            <a:r>
              <a:rPr lang="en-US" baseline="30000" dirty="0"/>
              <a:t>21</a:t>
            </a:r>
            <a:r>
              <a:rPr lang="en-US" dirty="0"/>
              <a:t> Submit to one another out of reverence for Christ.</a:t>
            </a:r>
          </a:p>
        </p:txBody>
      </p:sp>
    </p:spTree>
  </p:cSld>
  <p:clrMapOvr>
    <a:masterClrMapping/>
  </p:clrMapOvr>
  <p:transition>
    <p:zoom/>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ounded Rectangle 12"/>
          <p:cNvSpPr/>
          <p:nvPr/>
        </p:nvSpPr>
        <p:spPr>
          <a:xfrm>
            <a:off x="228600" y="1524000"/>
            <a:ext cx="5410200" cy="3505200"/>
          </a:xfrm>
          <a:prstGeom prst="roundRect">
            <a:avLst>
              <a:gd name="adj" fmla="val 11796"/>
            </a:avLst>
          </a:prstGeom>
          <a:solidFill>
            <a:schemeClr val="bg1">
              <a:alpha val="68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a:t>Why Respect?</a:t>
            </a:r>
          </a:p>
        </p:txBody>
      </p:sp>
      <p:sp>
        <p:nvSpPr>
          <p:cNvPr id="12" name="TextBox 11"/>
          <p:cNvSpPr txBox="1"/>
          <p:nvPr/>
        </p:nvSpPr>
        <p:spPr>
          <a:xfrm>
            <a:off x="381000" y="1630501"/>
            <a:ext cx="5410200" cy="3170099"/>
          </a:xfrm>
          <a:prstGeom prst="rect">
            <a:avLst/>
          </a:prstGeom>
          <a:noFill/>
        </p:spPr>
        <p:txBody>
          <a:bodyPr wrap="square" rtlCol="0">
            <a:spAutoFit/>
          </a:bodyPr>
          <a:lstStyle/>
          <a:p>
            <a:r>
              <a:rPr lang="en-US" sz="5000" b="1" dirty="0">
                <a:effectLst>
                  <a:outerShdw blurRad="38100" dist="38100" dir="2700000" algn="tl">
                    <a:srgbClr val="000000">
                      <a:alpha val="43137"/>
                    </a:srgbClr>
                  </a:outerShdw>
                </a:effectLst>
              </a:rPr>
              <a:t>Wives, submit to your husbands, </a:t>
            </a:r>
            <a:r>
              <a:rPr lang="en-US" sz="5000" b="1" dirty="0">
                <a:solidFill>
                  <a:schemeClr val="bg1"/>
                </a:solidFill>
                <a:effectLst>
                  <a:glow rad="127000">
                    <a:srgbClr val="FF0000"/>
                  </a:glow>
                  <a:outerShdw blurRad="38100" dist="38100" dir="2700000" algn="tl">
                    <a:srgbClr val="000000">
                      <a:alpha val="43137"/>
                    </a:srgbClr>
                  </a:outerShdw>
                </a:effectLst>
              </a:rPr>
              <a:t>as is fitting in the Lord</a:t>
            </a:r>
            <a:r>
              <a:rPr lang="en-US" sz="5000" b="1" dirty="0">
                <a:effectLst>
                  <a:outerShdw blurRad="38100" dist="38100" dir="2700000" algn="tl">
                    <a:srgbClr val="000000">
                      <a:alpha val="43137"/>
                    </a:srgbClr>
                  </a:outerShdw>
                </a:effectLst>
              </a:rPr>
              <a:t>.  </a:t>
            </a:r>
            <a:r>
              <a:rPr lang="en-US" sz="5000" b="1" dirty="0"/>
              <a:t>Col 3:18 </a:t>
            </a:r>
          </a:p>
        </p:txBody>
      </p:sp>
      <p:sp>
        <p:nvSpPr>
          <p:cNvPr id="18" name="Rectangle 17"/>
          <p:cNvSpPr/>
          <p:nvPr/>
        </p:nvSpPr>
        <p:spPr>
          <a:xfrm>
            <a:off x="609600" y="4572001"/>
            <a:ext cx="4038601" cy="1200329"/>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7200" b="1" spc="50" dirty="0">
                <a:ln w="11430"/>
                <a:solidFill>
                  <a:srgbClr val="FF0000"/>
                </a:solidFill>
                <a:effectLst>
                  <a:outerShdw blurRad="76200" dist="50800" dir="5400000" algn="tl" rotWithShape="0">
                    <a:srgbClr val="000000">
                      <a:alpha val="65000"/>
                    </a:srgbClr>
                  </a:outerShdw>
                </a:effectLst>
              </a:rPr>
              <a:t>Domestic</a:t>
            </a:r>
          </a:p>
        </p:txBody>
      </p:sp>
      <p:sp>
        <p:nvSpPr>
          <p:cNvPr id="19" name="Rectangle 18"/>
          <p:cNvSpPr/>
          <p:nvPr/>
        </p:nvSpPr>
        <p:spPr>
          <a:xfrm>
            <a:off x="304800" y="5486401"/>
            <a:ext cx="5410200" cy="1200329"/>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7200" b="1" spc="50" dirty="0">
                <a:ln w="11430"/>
                <a:solidFill>
                  <a:srgbClr val="FF0000"/>
                </a:solidFill>
                <a:effectLst>
                  <a:outerShdw blurRad="76200" dist="50800" dir="5400000" algn="tl" rotWithShape="0">
                    <a:srgbClr val="000000">
                      <a:alpha val="65000"/>
                    </a:srgbClr>
                  </a:outerShdw>
                </a:effectLst>
              </a:rPr>
              <a:t>Disobedience</a:t>
            </a:r>
          </a:p>
        </p:txBody>
      </p:sp>
      <p:sp>
        <p:nvSpPr>
          <p:cNvPr id="11" name="Rounded Rectangle 10"/>
          <p:cNvSpPr/>
          <p:nvPr/>
        </p:nvSpPr>
        <p:spPr>
          <a:xfrm>
            <a:off x="5791200" y="1524000"/>
            <a:ext cx="6172200" cy="5181600"/>
          </a:xfrm>
          <a:prstGeom prst="roundRect">
            <a:avLst>
              <a:gd name="adj" fmla="val 11796"/>
            </a:avLst>
          </a:prstGeom>
          <a:solidFill>
            <a:schemeClr val="bg1">
              <a:alpha val="68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ontent Placeholder 2"/>
          <p:cNvSpPr>
            <a:spLocks noGrp="1"/>
          </p:cNvSpPr>
          <p:nvPr>
            <p:ph idx="1"/>
          </p:nvPr>
        </p:nvSpPr>
        <p:spPr>
          <a:xfrm>
            <a:off x="6019800" y="1828801"/>
            <a:ext cx="5562600" cy="4297363"/>
          </a:xfrm>
        </p:spPr>
        <p:txBody>
          <a:bodyPr/>
          <a:lstStyle/>
          <a:p>
            <a:pPr marL="0" indent="0"/>
            <a:r>
              <a:rPr lang="en-US" baseline="30000" dirty="0"/>
              <a:t>24</a:t>
            </a:r>
            <a:r>
              <a:rPr lang="en-US" dirty="0"/>
              <a:t> Now as the church submits to Christ, so also wives should submit to their husbands </a:t>
            </a:r>
            <a:r>
              <a:rPr lang="en-US" dirty="0">
                <a:solidFill>
                  <a:srgbClr val="FF0000"/>
                </a:solidFill>
              </a:rPr>
              <a:t>in everything.</a:t>
            </a:r>
          </a:p>
        </p:txBody>
      </p:sp>
      <p:cxnSp>
        <p:nvCxnSpPr>
          <p:cNvPr id="16" name="Straight Arrow Connector 15"/>
          <p:cNvCxnSpPr>
            <a:cxnSpLocks/>
          </p:cNvCxnSpPr>
          <p:nvPr/>
        </p:nvCxnSpPr>
        <p:spPr>
          <a:xfrm flipH="1" flipV="1">
            <a:off x="4419600" y="3962400"/>
            <a:ext cx="1600200" cy="2057400"/>
          </a:xfrm>
          <a:prstGeom prst="straightConnector1">
            <a:avLst/>
          </a:prstGeom>
          <a:ln w="152400">
            <a:solidFill>
              <a:srgbClr val="FF0000"/>
            </a:solidFill>
            <a:tailEnd type="arrow"/>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3" name="&quot;No&quot; Symbol 2"/>
          <p:cNvSpPr/>
          <p:nvPr/>
        </p:nvSpPr>
        <p:spPr>
          <a:xfrm>
            <a:off x="1524000" y="4648200"/>
            <a:ext cx="2285999" cy="2133600"/>
          </a:xfrm>
          <a:prstGeom prst="noSmoking">
            <a:avLst>
              <a:gd name="adj" fmla="val 12309"/>
            </a:avLst>
          </a:prstGeom>
          <a:solidFill>
            <a:srgbClr val="C0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randombar(horizontal)">
                                      <p:cBhvr>
                                        <p:cTn id="7" dur="500"/>
                                        <p:tgtEl>
                                          <p:spTgt spid="18"/>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randombar(horizontal)">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down)">
                                      <p:cBhvr>
                                        <p:cTn id="15" dur="500"/>
                                        <p:tgtEl>
                                          <p:spTgt spid="16"/>
                                        </p:tgtEl>
                                      </p:cBhvr>
                                    </p:animEffect>
                                  </p:childTnLst>
                                </p:cTn>
                              </p:par>
                            </p:childTnLst>
                          </p:cTn>
                        </p:par>
                        <p:par>
                          <p:cTn id="16" fill="hold">
                            <p:stCondLst>
                              <p:cond delay="500"/>
                            </p:stCondLst>
                            <p:childTnLst>
                              <p:par>
                                <p:cTn id="17" presetID="14" presetClass="entr" presetSubtype="10" fill="hold" grpId="0"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randombar(horizontal)">
                                      <p:cBhvr>
                                        <p:cTn id="19" dur="500"/>
                                        <p:tgtEl>
                                          <p:spTgt spid="12"/>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randombar(horizontal)">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randombar(horizontal)">
                                      <p:cBhvr>
                                        <p:cTn id="2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2" grpId="0"/>
      <p:bldP spid="18" grpId="0"/>
      <p:bldP spid="19" grpId="0"/>
      <p:bldP spid="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8FF5E803-CF02-4334-8751-43B5986411AB}"/>
              </a:ext>
            </a:extLst>
          </p:cNvPr>
          <p:cNvSpPr/>
          <p:nvPr/>
        </p:nvSpPr>
        <p:spPr>
          <a:xfrm>
            <a:off x="3352800" y="685800"/>
            <a:ext cx="5562600" cy="1371600"/>
          </a:xfrm>
          <a:prstGeom prst="roundRect">
            <a:avLst/>
          </a:prstGeom>
          <a:solidFill>
            <a:schemeClr val="bg1">
              <a:alpha val="80000"/>
            </a:schemeClr>
          </a:solidFill>
          <a:ln>
            <a:solidFill>
              <a:schemeClr val="bg1"/>
            </a:solid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152400"/>
            <a:ext cx="12192000" cy="1828800"/>
          </a:xfrm>
        </p:spPr>
        <p:txBody>
          <a:bodyPr/>
          <a:lstStyle/>
          <a:p>
            <a:pPr>
              <a:lnSpc>
                <a:spcPct val="85000"/>
              </a:lnSpc>
            </a:pPr>
            <a:r>
              <a:rPr lang="en-US" dirty="0"/>
              <a:t>Christian Marriage has always been </a:t>
            </a:r>
            <a:br>
              <a:rPr lang="en-US" dirty="0"/>
            </a:br>
            <a:r>
              <a:rPr lang="en-US" dirty="0"/>
              <a:t>about LOVE</a:t>
            </a:r>
          </a:p>
        </p:txBody>
      </p:sp>
    </p:spTree>
    <p:extLst>
      <p:ext uri="{BB962C8B-B14F-4D97-AF65-F5344CB8AC3E}">
        <p14:creationId xmlns:p14="http://schemas.microsoft.com/office/powerpoint/2010/main" val="4200995770"/>
      </p:ext>
    </p:extLst>
  </p:cSld>
  <p:clrMapOvr>
    <a:masterClrMapping/>
  </p:clrMapOvr>
  <p:transition>
    <p:zoom/>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every Woman wants!</a:t>
            </a:r>
          </a:p>
        </p:txBody>
      </p:sp>
      <p:sp>
        <p:nvSpPr>
          <p:cNvPr id="3" name="Content Placeholder 2"/>
          <p:cNvSpPr>
            <a:spLocks noGrp="1"/>
          </p:cNvSpPr>
          <p:nvPr>
            <p:ph idx="1"/>
          </p:nvPr>
        </p:nvSpPr>
        <p:spPr>
          <a:xfrm>
            <a:off x="3962400" y="4648201"/>
            <a:ext cx="4419600" cy="1477963"/>
          </a:xfrm>
          <a:solidFill>
            <a:schemeClr val="bg1">
              <a:alpha val="72000"/>
            </a:schemeClr>
          </a:solidFill>
          <a:effectLst>
            <a:softEdge rad="127000"/>
          </a:effectLst>
        </p:spPr>
        <p:txBody>
          <a:bodyPr>
            <a:normAutofit/>
          </a:bodyPr>
          <a:lstStyle/>
          <a:p>
            <a:pPr algn="ctr"/>
            <a:r>
              <a:rPr lang="en-US" sz="9600" dirty="0"/>
              <a:t>L-O-V-E</a:t>
            </a:r>
          </a:p>
        </p:txBody>
      </p:sp>
    </p:spTree>
    <p:extLst>
      <p:ext uri="{BB962C8B-B14F-4D97-AF65-F5344CB8AC3E}">
        <p14:creationId xmlns:p14="http://schemas.microsoft.com/office/powerpoint/2010/main" val="1256543092"/>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randombar(horizontal)">
                                      <p:cBhvr>
                                        <p:cTn id="7" dur="500"/>
                                        <p:tgtEl>
                                          <p:spTgt spid="3">
                                            <p:bg/>
                                          </p:spTgt>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randombar(horizontal)">
                                      <p:cBhvr>
                                        <p:cTn id="10"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Husbands Love Your Wives with ...</a:t>
            </a:r>
          </a:p>
        </p:txBody>
      </p:sp>
    </p:spTree>
  </p:cSld>
  <p:clrMapOvr>
    <a:masterClrMapping/>
  </p:clrMapOvr>
  <p:transition>
    <p:zoom/>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0" y="4114800"/>
            <a:ext cx="12192000" cy="0"/>
          </a:xfrm>
          <a:prstGeom prst="line">
            <a:avLst/>
          </a:prstGeom>
          <a:ln w="152400">
            <a:solidFill>
              <a:schemeClr val="bg1"/>
            </a:solidFill>
          </a:ln>
          <a:effectLst>
            <a:outerShdw blurRad="50800" dist="2032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u="sng" dirty="0"/>
              <a:t>Obedient</a:t>
            </a:r>
            <a:r>
              <a:rPr lang="en-US" dirty="0"/>
              <a:t> Love</a:t>
            </a:r>
          </a:p>
        </p:txBody>
      </p:sp>
      <p:sp>
        <p:nvSpPr>
          <p:cNvPr id="4" name="Rounded Rectangle 3"/>
          <p:cNvSpPr/>
          <p:nvPr/>
        </p:nvSpPr>
        <p:spPr>
          <a:xfrm>
            <a:off x="378837" y="1524000"/>
            <a:ext cx="5712837" cy="4343400"/>
          </a:xfrm>
          <a:prstGeom prst="roundRect">
            <a:avLst>
              <a:gd name="adj" fmla="val 11796"/>
            </a:avLst>
          </a:prstGeom>
          <a:solidFill>
            <a:schemeClr val="bg1">
              <a:alpha val="68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609600" y="1752601"/>
            <a:ext cx="5334000" cy="4373563"/>
          </a:xfrm>
        </p:spPr>
        <p:txBody>
          <a:bodyPr/>
          <a:lstStyle/>
          <a:p>
            <a:pPr marL="0" indent="0"/>
            <a:r>
              <a:rPr lang="en-US" dirty="0"/>
              <a:t> </a:t>
            </a:r>
            <a:r>
              <a:rPr lang="en-US" baseline="30000" dirty="0"/>
              <a:t>25</a:t>
            </a:r>
            <a:r>
              <a:rPr lang="en-US" dirty="0"/>
              <a:t> </a:t>
            </a:r>
            <a:r>
              <a:rPr lang="en-US" dirty="0">
                <a:solidFill>
                  <a:srgbClr val="FF0000"/>
                </a:solidFill>
              </a:rPr>
              <a:t>Husbands, love your wives</a:t>
            </a:r>
            <a:r>
              <a:rPr lang="en-US" dirty="0"/>
              <a:t>, just as Christ loved the church and gave himself up for her</a:t>
            </a:r>
          </a:p>
        </p:txBody>
      </p:sp>
      <p:sp>
        <p:nvSpPr>
          <p:cNvPr id="6" name="TextBox 5"/>
          <p:cNvSpPr txBox="1"/>
          <p:nvPr/>
        </p:nvSpPr>
        <p:spPr>
          <a:xfrm>
            <a:off x="8227437" y="1981201"/>
            <a:ext cx="2359941" cy="1323439"/>
          </a:xfrm>
          <a:prstGeom prst="rect">
            <a:avLst/>
          </a:prstGeom>
          <a:solidFill>
            <a:schemeClr val="bg1"/>
          </a:solidFill>
          <a:effectLst>
            <a:softEdge rad="127000"/>
          </a:effectLst>
        </p:spPr>
        <p:txBody>
          <a:bodyPr wrap="none" rtlCol="0">
            <a:spAutoFit/>
          </a:bodyPr>
          <a:lstStyle/>
          <a:p>
            <a:r>
              <a:rPr lang="en-US" sz="8000" b="1" dirty="0">
                <a:solidFill>
                  <a:srgbClr val="FF0000"/>
                </a:solidFill>
                <a:effectLst>
                  <a:outerShdw blurRad="38100" dist="38100" dir="2700000" algn="tl">
                    <a:srgbClr val="000000">
                      <a:alpha val="43137"/>
                    </a:srgbClr>
                  </a:outerShdw>
                </a:effectLst>
              </a:rPr>
              <a:t>WIFE</a:t>
            </a:r>
          </a:p>
        </p:txBody>
      </p:sp>
      <p:sp>
        <p:nvSpPr>
          <p:cNvPr id="7" name="TextBox 6"/>
          <p:cNvSpPr txBox="1"/>
          <p:nvPr/>
        </p:nvSpPr>
        <p:spPr>
          <a:xfrm>
            <a:off x="7160637" y="5257801"/>
            <a:ext cx="4497963" cy="1323439"/>
          </a:xfrm>
          <a:prstGeom prst="rect">
            <a:avLst/>
          </a:prstGeom>
          <a:solidFill>
            <a:schemeClr val="bg1"/>
          </a:solidFill>
          <a:effectLst>
            <a:softEdge rad="127000"/>
          </a:effectLst>
        </p:spPr>
        <p:txBody>
          <a:bodyPr wrap="none" rtlCol="0">
            <a:spAutoFit/>
          </a:bodyPr>
          <a:lstStyle/>
          <a:p>
            <a:r>
              <a:rPr lang="en-US" sz="8000" b="1" dirty="0">
                <a:solidFill>
                  <a:srgbClr val="FF0000"/>
                </a:solidFill>
                <a:effectLst>
                  <a:outerShdw blurRad="38100" dist="38100" dir="2700000" algn="tl">
                    <a:srgbClr val="000000">
                      <a:alpha val="43137"/>
                    </a:srgbClr>
                  </a:outerShdw>
                </a:effectLst>
              </a:rPr>
              <a:t>HUSBAND</a:t>
            </a:r>
          </a:p>
        </p:txBody>
      </p:sp>
      <p:sp>
        <p:nvSpPr>
          <p:cNvPr id="8" name="Down Arrow 7"/>
          <p:cNvSpPr/>
          <p:nvPr/>
        </p:nvSpPr>
        <p:spPr>
          <a:xfrm rot="10800000">
            <a:off x="8227437" y="3124200"/>
            <a:ext cx="2362200" cy="2438400"/>
          </a:xfrm>
          <a:prstGeom prst="downArrow">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sp>
        <p:nvSpPr>
          <p:cNvPr id="9" name="TextBox 8"/>
          <p:cNvSpPr txBox="1"/>
          <p:nvPr/>
        </p:nvSpPr>
        <p:spPr>
          <a:xfrm>
            <a:off x="9105848" y="3276600"/>
            <a:ext cx="569388" cy="2308324"/>
          </a:xfrm>
          <a:prstGeom prst="rect">
            <a:avLst/>
          </a:prstGeom>
          <a:noFill/>
        </p:spPr>
        <p:txBody>
          <a:bodyPr wrap="none" rtlCol="0">
            <a:spAutoFit/>
          </a:bodyPr>
          <a:lstStyle/>
          <a:p>
            <a:pPr algn="ctr"/>
            <a:r>
              <a:rPr lang="en-US" sz="3600" b="1" dirty="0">
                <a:solidFill>
                  <a:schemeClr val="bg1"/>
                </a:solidFill>
                <a:latin typeface="Arial Black" pitchFamily="34" charset="0"/>
              </a:rPr>
              <a:t>L</a:t>
            </a:r>
          </a:p>
          <a:p>
            <a:pPr algn="ctr"/>
            <a:r>
              <a:rPr lang="en-US" sz="3600" b="1" dirty="0">
                <a:solidFill>
                  <a:schemeClr val="bg1"/>
                </a:solidFill>
                <a:latin typeface="Arial Black" pitchFamily="34" charset="0"/>
              </a:rPr>
              <a:t>O</a:t>
            </a:r>
          </a:p>
          <a:p>
            <a:pPr algn="ctr"/>
            <a:r>
              <a:rPr lang="en-US" sz="3600" b="1" dirty="0">
                <a:solidFill>
                  <a:schemeClr val="bg1"/>
                </a:solidFill>
                <a:latin typeface="Arial Black" pitchFamily="34" charset="0"/>
              </a:rPr>
              <a:t>V</a:t>
            </a:r>
          </a:p>
          <a:p>
            <a:pPr algn="ctr"/>
            <a:r>
              <a:rPr lang="en-US" sz="3600" b="1" dirty="0">
                <a:solidFill>
                  <a:schemeClr val="bg1"/>
                </a:solidFill>
                <a:latin typeface="Arial Black" pitchFamily="34" charset="0"/>
              </a:rPr>
              <a:t>E</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down)">
                                      <p:cBhvr>
                                        <p:cTn id="11" dur="500"/>
                                        <p:tgtEl>
                                          <p:spTgt spid="7"/>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childTnLst>
                          </p:cTn>
                        </p:par>
                        <p:par>
                          <p:cTn id="19" fill="hold">
                            <p:stCondLst>
                              <p:cond delay="1500"/>
                            </p:stCondLst>
                            <p:childTnLst>
                              <p:par>
                                <p:cTn id="20" presetID="22" presetClass="entr" presetSubtype="4" fill="hold" grpId="0" nodeType="after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down)">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a:t>Unconditional</a:t>
            </a:r>
            <a:r>
              <a:rPr lang="en-US" dirty="0"/>
              <a:t> Love</a:t>
            </a:r>
            <a:endParaRPr lang="en-US" u="sng" dirty="0"/>
          </a:p>
        </p:txBody>
      </p:sp>
      <p:cxnSp>
        <p:nvCxnSpPr>
          <p:cNvPr id="11" name="Straight Connector 10"/>
          <p:cNvCxnSpPr/>
          <p:nvPr/>
        </p:nvCxnSpPr>
        <p:spPr>
          <a:xfrm>
            <a:off x="0" y="4114800"/>
            <a:ext cx="12192000" cy="0"/>
          </a:xfrm>
          <a:prstGeom prst="line">
            <a:avLst/>
          </a:prstGeom>
          <a:ln w="152400">
            <a:solidFill>
              <a:schemeClr val="bg1"/>
            </a:solidFill>
          </a:ln>
          <a:effectLst>
            <a:outerShdw blurRad="50800" dist="2032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2" name="Rounded Rectangle 11"/>
          <p:cNvSpPr/>
          <p:nvPr/>
        </p:nvSpPr>
        <p:spPr>
          <a:xfrm>
            <a:off x="378837" y="1524000"/>
            <a:ext cx="5712837" cy="4343400"/>
          </a:xfrm>
          <a:prstGeom prst="roundRect">
            <a:avLst>
              <a:gd name="adj" fmla="val 11796"/>
            </a:avLst>
          </a:prstGeom>
          <a:solidFill>
            <a:schemeClr val="bg1">
              <a:alpha val="68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ontent Placeholder 2"/>
          <p:cNvSpPr>
            <a:spLocks noGrp="1"/>
          </p:cNvSpPr>
          <p:nvPr>
            <p:ph idx="1"/>
          </p:nvPr>
        </p:nvSpPr>
        <p:spPr>
          <a:xfrm>
            <a:off x="609600" y="1752601"/>
            <a:ext cx="5334000" cy="4373563"/>
          </a:xfrm>
        </p:spPr>
        <p:txBody>
          <a:bodyPr/>
          <a:lstStyle/>
          <a:p>
            <a:pPr marL="0" indent="0"/>
            <a:r>
              <a:rPr lang="en-US" dirty="0"/>
              <a:t> </a:t>
            </a:r>
            <a:r>
              <a:rPr lang="en-US" baseline="30000" dirty="0"/>
              <a:t>25</a:t>
            </a:r>
            <a:r>
              <a:rPr lang="en-US" dirty="0"/>
              <a:t> </a:t>
            </a:r>
            <a:r>
              <a:rPr lang="en-US" dirty="0">
                <a:solidFill>
                  <a:srgbClr val="FF0000"/>
                </a:solidFill>
              </a:rPr>
              <a:t>Husbands, love your wives</a:t>
            </a:r>
            <a:r>
              <a:rPr lang="en-US" dirty="0"/>
              <a:t>, just as Christ loved the church and gave himself up for her</a:t>
            </a:r>
          </a:p>
        </p:txBody>
      </p:sp>
      <p:sp>
        <p:nvSpPr>
          <p:cNvPr id="14" name="TextBox 13"/>
          <p:cNvSpPr txBox="1"/>
          <p:nvPr/>
        </p:nvSpPr>
        <p:spPr>
          <a:xfrm>
            <a:off x="8227437" y="1981201"/>
            <a:ext cx="2359941" cy="1323439"/>
          </a:xfrm>
          <a:prstGeom prst="rect">
            <a:avLst/>
          </a:prstGeom>
          <a:solidFill>
            <a:schemeClr val="bg1"/>
          </a:solidFill>
          <a:effectLst>
            <a:softEdge rad="127000"/>
          </a:effectLst>
        </p:spPr>
        <p:txBody>
          <a:bodyPr wrap="none" rtlCol="0">
            <a:spAutoFit/>
          </a:bodyPr>
          <a:lstStyle/>
          <a:p>
            <a:r>
              <a:rPr lang="en-US" sz="8000" b="1" dirty="0">
                <a:solidFill>
                  <a:srgbClr val="FF0000"/>
                </a:solidFill>
                <a:effectLst>
                  <a:outerShdw blurRad="38100" dist="38100" dir="2700000" algn="tl">
                    <a:srgbClr val="000000">
                      <a:alpha val="43137"/>
                    </a:srgbClr>
                  </a:outerShdw>
                </a:effectLst>
              </a:rPr>
              <a:t>WIFE</a:t>
            </a:r>
          </a:p>
        </p:txBody>
      </p:sp>
      <p:sp>
        <p:nvSpPr>
          <p:cNvPr id="15" name="TextBox 14"/>
          <p:cNvSpPr txBox="1"/>
          <p:nvPr/>
        </p:nvSpPr>
        <p:spPr>
          <a:xfrm>
            <a:off x="7160637" y="5257801"/>
            <a:ext cx="4497963" cy="1323439"/>
          </a:xfrm>
          <a:prstGeom prst="rect">
            <a:avLst/>
          </a:prstGeom>
          <a:solidFill>
            <a:schemeClr val="bg1"/>
          </a:solidFill>
          <a:effectLst>
            <a:softEdge rad="127000"/>
          </a:effectLst>
        </p:spPr>
        <p:txBody>
          <a:bodyPr wrap="none" rtlCol="0">
            <a:spAutoFit/>
          </a:bodyPr>
          <a:lstStyle/>
          <a:p>
            <a:r>
              <a:rPr lang="en-US" sz="8000" b="1" dirty="0">
                <a:solidFill>
                  <a:srgbClr val="FF0000"/>
                </a:solidFill>
                <a:effectLst>
                  <a:outerShdw blurRad="38100" dist="38100" dir="2700000" algn="tl">
                    <a:srgbClr val="000000">
                      <a:alpha val="43137"/>
                    </a:srgbClr>
                  </a:outerShdw>
                </a:effectLst>
              </a:rPr>
              <a:t>HUSBAND</a:t>
            </a:r>
          </a:p>
        </p:txBody>
      </p:sp>
      <p:sp>
        <p:nvSpPr>
          <p:cNvPr id="16" name="Down Arrow 15"/>
          <p:cNvSpPr/>
          <p:nvPr/>
        </p:nvSpPr>
        <p:spPr>
          <a:xfrm rot="10800000">
            <a:off x="8227437" y="3124200"/>
            <a:ext cx="2362200" cy="2438400"/>
          </a:xfrm>
          <a:prstGeom prst="downArrow">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sp>
        <p:nvSpPr>
          <p:cNvPr id="17" name="TextBox 16"/>
          <p:cNvSpPr txBox="1"/>
          <p:nvPr/>
        </p:nvSpPr>
        <p:spPr>
          <a:xfrm>
            <a:off x="9105848" y="3276600"/>
            <a:ext cx="569388" cy="2308324"/>
          </a:xfrm>
          <a:prstGeom prst="rect">
            <a:avLst/>
          </a:prstGeom>
          <a:noFill/>
        </p:spPr>
        <p:txBody>
          <a:bodyPr wrap="none" rtlCol="0">
            <a:spAutoFit/>
          </a:bodyPr>
          <a:lstStyle/>
          <a:p>
            <a:pPr algn="ctr"/>
            <a:r>
              <a:rPr lang="en-US" sz="3600" b="1" dirty="0">
                <a:solidFill>
                  <a:schemeClr val="bg1"/>
                </a:solidFill>
                <a:latin typeface="Arial Black" pitchFamily="34" charset="0"/>
              </a:rPr>
              <a:t>L</a:t>
            </a:r>
          </a:p>
          <a:p>
            <a:pPr algn="ctr"/>
            <a:r>
              <a:rPr lang="en-US" sz="3600" b="1" dirty="0">
                <a:solidFill>
                  <a:schemeClr val="bg1"/>
                </a:solidFill>
                <a:latin typeface="Arial Black" pitchFamily="34" charset="0"/>
              </a:rPr>
              <a:t>O</a:t>
            </a:r>
          </a:p>
          <a:p>
            <a:pPr algn="ctr"/>
            <a:r>
              <a:rPr lang="en-US" sz="3600" b="1" dirty="0">
                <a:solidFill>
                  <a:schemeClr val="bg1"/>
                </a:solidFill>
                <a:latin typeface="Arial Black" pitchFamily="34" charset="0"/>
              </a:rPr>
              <a:t>V</a:t>
            </a:r>
          </a:p>
          <a:p>
            <a:pPr algn="ctr"/>
            <a:r>
              <a:rPr lang="en-US" sz="3600" b="1" dirty="0">
                <a:solidFill>
                  <a:schemeClr val="bg1"/>
                </a:solidFill>
                <a:latin typeface="Arial Black" pitchFamily="34" charset="0"/>
              </a:rPr>
              <a:t>E</a:t>
            </a:r>
          </a:p>
        </p:txBody>
      </p:sp>
    </p:spTree>
  </p:cSld>
  <p:clrMapOvr>
    <a:masterClrMapping/>
  </p:clrMapOvr>
  <p:transition>
    <p:randomBa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a:t>Comparable</a:t>
            </a:r>
            <a:r>
              <a:rPr lang="en-US" dirty="0"/>
              <a:t> Love</a:t>
            </a:r>
          </a:p>
        </p:txBody>
      </p:sp>
      <p:pic>
        <p:nvPicPr>
          <p:cNvPr id="5" name="Picture 2"/>
          <p:cNvPicPr>
            <a:picLocks noChangeAspect="1" noChangeArrowheads="1"/>
          </p:cNvPicPr>
          <p:nvPr/>
        </p:nvPicPr>
        <p:blipFill>
          <a:blip r:embed="rId3" cstate="print"/>
          <a:srcRect/>
          <a:stretch>
            <a:fillRect/>
          </a:stretch>
        </p:blipFill>
        <p:spPr bwMode="auto">
          <a:xfrm>
            <a:off x="6174363" y="1489587"/>
            <a:ext cx="5943600" cy="5368413"/>
          </a:xfrm>
          <a:prstGeom prst="rect">
            <a:avLst/>
          </a:prstGeom>
          <a:noFill/>
          <a:ln w="9525">
            <a:noFill/>
            <a:miter lim="800000"/>
            <a:headEnd/>
            <a:tailEnd/>
          </a:ln>
          <a:effectLst/>
        </p:spPr>
      </p:pic>
      <p:sp>
        <p:nvSpPr>
          <p:cNvPr id="8" name="Rounded Rectangle 7"/>
          <p:cNvSpPr/>
          <p:nvPr/>
        </p:nvSpPr>
        <p:spPr>
          <a:xfrm>
            <a:off x="378837" y="1524000"/>
            <a:ext cx="5712837" cy="4343400"/>
          </a:xfrm>
          <a:prstGeom prst="roundRect">
            <a:avLst>
              <a:gd name="adj" fmla="val 11796"/>
            </a:avLst>
          </a:prstGeom>
          <a:solidFill>
            <a:schemeClr val="bg1">
              <a:alpha val="68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2"/>
          <p:cNvSpPr>
            <a:spLocks noGrp="1"/>
          </p:cNvSpPr>
          <p:nvPr>
            <p:ph idx="1"/>
          </p:nvPr>
        </p:nvSpPr>
        <p:spPr>
          <a:xfrm>
            <a:off x="609600" y="1752601"/>
            <a:ext cx="5334000" cy="4373563"/>
          </a:xfrm>
        </p:spPr>
        <p:txBody>
          <a:bodyPr/>
          <a:lstStyle/>
          <a:p>
            <a:pPr marL="0" indent="0"/>
            <a:r>
              <a:rPr lang="en-US" dirty="0"/>
              <a:t> </a:t>
            </a:r>
            <a:r>
              <a:rPr lang="en-US" baseline="30000" dirty="0"/>
              <a:t>25</a:t>
            </a:r>
            <a:r>
              <a:rPr lang="en-US" dirty="0"/>
              <a:t> Husbands, love your wives, </a:t>
            </a:r>
            <a:r>
              <a:rPr lang="en-US" dirty="0">
                <a:solidFill>
                  <a:srgbClr val="FF0000"/>
                </a:solidFill>
              </a:rPr>
              <a:t>just as Christ loved</a:t>
            </a:r>
            <a:r>
              <a:rPr lang="en-US" dirty="0"/>
              <a:t> the church and gave himself up for her</a:t>
            </a:r>
          </a:p>
        </p:txBody>
      </p:sp>
    </p:spTree>
  </p:cSld>
  <p:clrMapOvr>
    <a:masterClrMapping/>
  </p:clrMapOvr>
  <p:transition>
    <p:randomBa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3" cstate="print"/>
          <a:srcRect/>
          <a:stretch>
            <a:fillRect/>
          </a:stretch>
        </p:blipFill>
        <p:spPr bwMode="auto">
          <a:xfrm>
            <a:off x="6174363" y="1489587"/>
            <a:ext cx="5943600" cy="5368413"/>
          </a:xfrm>
          <a:prstGeom prst="rect">
            <a:avLst/>
          </a:prstGeom>
          <a:noFill/>
          <a:ln w="9525">
            <a:noFill/>
            <a:miter lim="800000"/>
            <a:headEnd/>
            <a:tailEnd/>
          </a:ln>
          <a:effectLst/>
        </p:spPr>
      </p:pic>
      <p:sp>
        <p:nvSpPr>
          <p:cNvPr id="9" name="Rounded Rectangle 8"/>
          <p:cNvSpPr/>
          <p:nvPr/>
        </p:nvSpPr>
        <p:spPr>
          <a:xfrm>
            <a:off x="378837" y="1524000"/>
            <a:ext cx="5712837" cy="4343400"/>
          </a:xfrm>
          <a:prstGeom prst="roundRect">
            <a:avLst>
              <a:gd name="adj" fmla="val 11796"/>
            </a:avLst>
          </a:prstGeom>
          <a:solidFill>
            <a:schemeClr val="bg1">
              <a:alpha val="68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ontent Placeholder 2"/>
          <p:cNvSpPr>
            <a:spLocks noGrp="1"/>
          </p:cNvSpPr>
          <p:nvPr>
            <p:ph idx="1"/>
          </p:nvPr>
        </p:nvSpPr>
        <p:spPr>
          <a:xfrm>
            <a:off x="609600" y="1752601"/>
            <a:ext cx="5334000" cy="4373563"/>
          </a:xfrm>
        </p:spPr>
        <p:txBody>
          <a:bodyPr/>
          <a:lstStyle/>
          <a:p>
            <a:pPr marL="0" indent="0"/>
            <a:r>
              <a:rPr lang="en-US" dirty="0"/>
              <a:t> </a:t>
            </a:r>
            <a:r>
              <a:rPr lang="en-US" baseline="30000" dirty="0"/>
              <a:t>25</a:t>
            </a:r>
            <a:r>
              <a:rPr lang="en-US" dirty="0"/>
              <a:t> Husbands, love your wives, </a:t>
            </a:r>
            <a:r>
              <a:rPr lang="en-US" dirty="0">
                <a:solidFill>
                  <a:srgbClr val="FF0000"/>
                </a:solidFill>
              </a:rPr>
              <a:t>just as Christ loved the church </a:t>
            </a:r>
            <a:r>
              <a:rPr lang="en-US" dirty="0"/>
              <a:t>and gave himself up for her</a:t>
            </a:r>
          </a:p>
        </p:txBody>
      </p:sp>
      <p:sp>
        <p:nvSpPr>
          <p:cNvPr id="2" name="Title 1"/>
          <p:cNvSpPr>
            <a:spLocks noGrp="1"/>
          </p:cNvSpPr>
          <p:nvPr>
            <p:ph type="title"/>
          </p:nvPr>
        </p:nvSpPr>
        <p:spPr/>
        <p:txBody>
          <a:bodyPr/>
          <a:lstStyle/>
          <a:p>
            <a:r>
              <a:rPr lang="en-US" u="sng" dirty="0"/>
              <a:t>Unfathomable</a:t>
            </a:r>
            <a:r>
              <a:rPr lang="en-US" dirty="0"/>
              <a:t> Love</a:t>
            </a:r>
            <a:endParaRPr lang="en-US" u="sng" dirty="0"/>
          </a:p>
        </p:txBody>
      </p:sp>
      <p:pic>
        <p:nvPicPr>
          <p:cNvPr id="12" name="Picture 11">
            <a:extLst>
              <a:ext uri="{FF2B5EF4-FFF2-40B4-BE49-F238E27FC236}">
                <a16:creationId xmlns:a16="http://schemas.microsoft.com/office/drawing/2014/main" id="{4462413E-B932-4CCF-8CA8-4B8E0D73F42D}"/>
              </a:ext>
            </a:extLst>
          </p:cNvPr>
          <p:cNvPicPr>
            <a:picLocks noChangeAspect="1"/>
          </p:cNvPicPr>
          <p:nvPr/>
        </p:nvPicPr>
        <p:blipFill>
          <a:blip r:embed="rId4"/>
          <a:stretch>
            <a:fillRect/>
          </a:stretch>
        </p:blipFill>
        <p:spPr>
          <a:xfrm>
            <a:off x="6172200" y="4038600"/>
            <a:ext cx="5877798" cy="3082761"/>
          </a:xfrm>
          <a:prstGeom prst="rect">
            <a:avLst/>
          </a:prstGeom>
        </p:spPr>
      </p:pic>
    </p:spTree>
  </p:cSld>
  <p:clrMapOvr>
    <a:masterClrMapping/>
  </p:clrMapOvr>
  <p:transition>
    <p:randomBa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a:t>Demonstrable</a:t>
            </a:r>
            <a:r>
              <a:rPr lang="en-US" dirty="0"/>
              <a:t> Love</a:t>
            </a:r>
            <a:endParaRPr lang="en-US" u="sng" dirty="0"/>
          </a:p>
        </p:txBody>
      </p:sp>
      <p:pic>
        <p:nvPicPr>
          <p:cNvPr id="8" name="Picture 2"/>
          <p:cNvPicPr>
            <a:picLocks noChangeAspect="1" noChangeArrowheads="1"/>
          </p:cNvPicPr>
          <p:nvPr/>
        </p:nvPicPr>
        <p:blipFill>
          <a:blip r:embed="rId3" cstate="print"/>
          <a:srcRect/>
          <a:stretch>
            <a:fillRect/>
          </a:stretch>
        </p:blipFill>
        <p:spPr bwMode="auto">
          <a:xfrm>
            <a:off x="6174363" y="1489587"/>
            <a:ext cx="5943600" cy="5368413"/>
          </a:xfrm>
          <a:prstGeom prst="rect">
            <a:avLst/>
          </a:prstGeom>
          <a:noFill/>
          <a:ln w="9525">
            <a:noFill/>
            <a:miter lim="800000"/>
            <a:headEnd/>
            <a:tailEnd/>
          </a:ln>
          <a:effectLst/>
        </p:spPr>
      </p:pic>
      <p:sp>
        <p:nvSpPr>
          <p:cNvPr id="9" name="Rounded Rectangle 8"/>
          <p:cNvSpPr/>
          <p:nvPr/>
        </p:nvSpPr>
        <p:spPr>
          <a:xfrm>
            <a:off x="378837" y="1524000"/>
            <a:ext cx="5712837" cy="4343400"/>
          </a:xfrm>
          <a:prstGeom prst="roundRect">
            <a:avLst>
              <a:gd name="adj" fmla="val 11796"/>
            </a:avLst>
          </a:prstGeom>
          <a:solidFill>
            <a:schemeClr val="bg1">
              <a:alpha val="68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ontent Placeholder 2"/>
          <p:cNvSpPr>
            <a:spLocks noGrp="1"/>
          </p:cNvSpPr>
          <p:nvPr>
            <p:ph idx="1"/>
          </p:nvPr>
        </p:nvSpPr>
        <p:spPr>
          <a:xfrm>
            <a:off x="609600" y="1752601"/>
            <a:ext cx="5334000" cy="4373563"/>
          </a:xfrm>
        </p:spPr>
        <p:txBody>
          <a:bodyPr/>
          <a:lstStyle/>
          <a:p>
            <a:pPr marL="0" indent="0"/>
            <a:r>
              <a:rPr lang="en-US" dirty="0"/>
              <a:t> </a:t>
            </a:r>
            <a:r>
              <a:rPr lang="en-US" baseline="30000" dirty="0"/>
              <a:t>25</a:t>
            </a:r>
            <a:r>
              <a:rPr lang="en-US" dirty="0"/>
              <a:t> Husbands, love your wives, just as Christ loved the church and </a:t>
            </a:r>
            <a:r>
              <a:rPr lang="en-US" dirty="0">
                <a:solidFill>
                  <a:srgbClr val="FF0000"/>
                </a:solidFill>
              </a:rPr>
              <a:t>gave himself up for her</a:t>
            </a:r>
            <a:endParaRPr lang="en-US" dirty="0"/>
          </a:p>
        </p:txBody>
      </p:sp>
      <p:pic>
        <p:nvPicPr>
          <p:cNvPr id="11" name="Picture 10">
            <a:extLst>
              <a:ext uri="{FF2B5EF4-FFF2-40B4-BE49-F238E27FC236}">
                <a16:creationId xmlns:a16="http://schemas.microsoft.com/office/drawing/2014/main" id="{AABD3CAD-ED32-41C6-81B6-260C361AC0EF}"/>
              </a:ext>
            </a:extLst>
          </p:cNvPr>
          <p:cNvPicPr>
            <a:picLocks noChangeAspect="1"/>
          </p:cNvPicPr>
          <p:nvPr/>
        </p:nvPicPr>
        <p:blipFill>
          <a:blip r:embed="rId4"/>
          <a:stretch>
            <a:fillRect/>
          </a:stretch>
        </p:blipFill>
        <p:spPr>
          <a:xfrm>
            <a:off x="6172200" y="4038600"/>
            <a:ext cx="5877798" cy="3082761"/>
          </a:xfrm>
          <a:prstGeom prst="rect">
            <a:avLst/>
          </a:prstGeom>
        </p:spPr>
      </p:pic>
    </p:spTree>
  </p:cSld>
  <p:clrMapOvr>
    <a:masterClrMapping/>
  </p:clrMapOvr>
  <p:transition>
    <p:randomBa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cstate="print"/>
          <a:srcRect/>
          <a:stretch>
            <a:fillRect/>
          </a:stretch>
        </p:blipFill>
        <p:spPr bwMode="auto">
          <a:xfrm>
            <a:off x="5913538" y="1563190"/>
            <a:ext cx="6278462" cy="4999038"/>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u="sng" dirty="0"/>
              <a:t>Purposeful</a:t>
            </a:r>
            <a:r>
              <a:rPr lang="en-US" dirty="0"/>
              <a:t> Love</a:t>
            </a:r>
            <a:endParaRPr lang="en-US" u="sng" dirty="0"/>
          </a:p>
        </p:txBody>
      </p:sp>
      <p:sp>
        <p:nvSpPr>
          <p:cNvPr id="4" name="Rounded Rectangle 3"/>
          <p:cNvSpPr/>
          <p:nvPr/>
        </p:nvSpPr>
        <p:spPr>
          <a:xfrm>
            <a:off x="381000" y="1524000"/>
            <a:ext cx="5867400" cy="4495800"/>
          </a:xfrm>
          <a:prstGeom prst="roundRect">
            <a:avLst>
              <a:gd name="adj" fmla="val 11796"/>
            </a:avLst>
          </a:prstGeom>
          <a:solidFill>
            <a:schemeClr val="bg1">
              <a:alpha val="68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457200" y="1722437"/>
            <a:ext cx="5562600" cy="4525963"/>
          </a:xfrm>
        </p:spPr>
        <p:txBody>
          <a:bodyPr/>
          <a:lstStyle/>
          <a:p>
            <a:r>
              <a:rPr lang="en-US" dirty="0"/>
              <a:t>  </a:t>
            </a:r>
            <a:r>
              <a:rPr lang="en-US" baseline="30000" dirty="0"/>
              <a:t>26</a:t>
            </a:r>
            <a:r>
              <a:rPr lang="en-US" dirty="0"/>
              <a:t> </a:t>
            </a:r>
            <a:r>
              <a:rPr lang="en-US" dirty="0">
                <a:solidFill>
                  <a:srgbClr val="FF0000"/>
                </a:solidFill>
              </a:rPr>
              <a:t>to make her holy</a:t>
            </a:r>
            <a:r>
              <a:rPr lang="en-US" dirty="0"/>
              <a:t>, cleansing her by the washing with water through the word,</a:t>
            </a:r>
          </a:p>
        </p:txBody>
      </p:sp>
    </p:spTree>
  </p:cSld>
  <p:clrMapOvr>
    <a:masterClrMapping/>
  </p:clrMapOvr>
  <p:transition>
    <p:zoom/>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p:cNvPicPr>
            <a:picLocks noChangeAspect="1" noChangeArrowheads="1"/>
          </p:cNvPicPr>
          <p:nvPr/>
        </p:nvPicPr>
        <p:blipFill>
          <a:blip r:embed="rId3" cstate="print"/>
          <a:srcRect l="8361" r="8027"/>
          <a:stretch>
            <a:fillRect/>
          </a:stretch>
        </p:blipFill>
        <p:spPr bwMode="auto">
          <a:xfrm>
            <a:off x="0" y="914401"/>
            <a:ext cx="12192000" cy="4751009"/>
          </a:xfrm>
          <a:prstGeom prst="rect">
            <a:avLst/>
          </a:prstGeom>
          <a:noFill/>
          <a:ln w="9525">
            <a:noFill/>
            <a:miter lim="800000"/>
            <a:headEnd/>
            <a:tailEnd/>
          </a:ln>
          <a:effectLst/>
        </p:spPr>
      </p:pic>
      <p:grpSp>
        <p:nvGrpSpPr>
          <p:cNvPr id="8" name="Group 7"/>
          <p:cNvGrpSpPr/>
          <p:nvPr/>
        </p:nvGrpSpPr>
        <p:grpSpPr>
          <a:xfrm>
            <a:off x="1905000" y="1143000"/>
            <a:ext cx="8153400" cy="2438400"/>
            <a:chOff x="228600" y="1371600"/>
            <a:chExt cx="8153400" cy="2438400"/>
          </a:xfrm>
        </p:grpSpPr>
        <p:sp>
          <p:nvSpPr>
            <p:cNvPr id="6" name="Rectangle 5"/>
            <p:cNvSpPr/>
            <p:nvPr/>
          </p:nvSpPr>
          <p:spPr>
            <a:xfrm>
              <a:off x="228600" y="1371600"/>
              <a:ext cx="8153400" cy="2438400"/>
            </a:xfrm>
            <a:prstGeom prst="rect">
              <a:avLst/>
            </a:prstGeom>
            <a:solidFill>
              <a:schemeClr val="accent6">
                <a:lumMod val="20000"/>
                <a:lumOff val="80000"/>
                <a:alpha val="71000"/>
              </a:scheme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990600" y="1752600"/>
              <a:ext cx="7391400" cy="1754326"/>
            </a:xfrm>
            <a:prstGeom prst="rect">
              <a:avLst/>
            </a:prstGeom>
            <a:noFill/>
          </p:spPr>
          <p:txBody>
            <a:bodyPr wrap="square" rtlCol="0">
              <a:spAutoFit/>
            </a:bodyPr>
            <a:lstStyle/>
            <a:p>
              <a:r>
                <a:rPr lang="en-US" sz="3600" b="1" dirty="0">
                  <a:effectLst>
                    <a:glow rad="127000">
                      <a:schemeClr val="bg1"/>
                    </a:glow>
                  </a:effectLst>
                </a:rPr>
                <a:t>Jewish man every morning gave thanks that God had not made him </a:t>
              </a:r>
              <a:br>
                <a:rPr lang="en-US" sz="3600" b="1" dirty="0">
                  <a:effectLst>
                    <a:glow rad="127000">
                      <a:schemeClr val="bg1"/>
                    </a:glow>
                  </a:effectLst>
                </a:rPr>
              </a:br>
              <a:r>
                <a:rPr lang="en-US" sz="3600" b="1" dirty="0">
                  <a:effectLst>
                    <a:glow rad="127000">
                      <a:schemeClr val="bg1"/>
                    </a:glow>
                  </a:effectLst>
                </a:rPr>
                <a:t>“a Gentile, a slave, or a woman.”</a:t>
              </a:r>
            </a:p>
          </p:txBody>
        </p:sp>
      </p:grpSp>
      <p:sp>
        <p:nvSpPr>
          <p:cNvPr id="2" name="Title 1"/>
          <p:cNvSpPr>
            <a:spLocks noGrp="1"/>
          </p:cNvSpPr>
          <p:nvPr>
            <p:ph type="title"/>
          </p:nvPr>
        </p:nvSpPr>
        <p:spPr/>
        <p:txBody>
          <a:bodyPr/>
          <a:lstStyle/>
          <a:p>
            <a:r>
              <a:rPr lang="en-US" dirty="0"/>
              <a:t>Countercultural to the Jews</a:t>
            </a:r>
          </a:p>
        </p:txBody>
      </p:sp>
      <p:grpSp>
        <p:nvGrpSpPr>
          <p:cNvPr id="9" name="Group 8"/>
          <p:cNvGrpSpPr/>
          <p:nvPr/>
        </p:nvGrpSpPr>
        <p:grpSpPr>
          <a:xfrm>
            <a:off x="1905000" y="2971800"/>
            <a:ext cx="8153400" cy="2438400"/>
            <a:chOff x="228600" y="1371600"/>
            <a:chExt cx="8153400" cy="2438400"/>
          </a:xfrm>
        </p:grpSpPr>
        <p:sp>
          <p:nvSpPr>
            <p:cNvPr id="10" name="Rectangle 9"/>
            <p:cNvSpPr/>
            <p:nvPr/>
          </p:nvSpPr>
          <p:spPr>
            <a:xfrm>
              <a:off x="228600" y="1371600"/>
              <a:ext cx="8153400" cy="2438400"/>
            </a:xfrm>
            <a:prstGeom prst="rect">
              <a:avLst/>
            </a:prstGeom>
            <a:solidFill>
              <a:schemeClr val="accent6">
                <a:lumMod val="20000"/>
                <a:lumOff val="80000"/>
                <a:alpha val="71000"/>
              </a:scheme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990600" y="1752600"/>
              <a:ext cx="7391400" cy="1754326"/>
            </a:xfrm>
            <a:prstGeom prst="rect">
              <a:avLst/>
            </a:prstGeom>
            <a:noFill/>
          </p:spPr>
          <p:txBody>
            <a:bodyPr wrap="square" rtlCol="0">
              <a:spAutoFit/>
            </a:bodyPr>
            <a:lstStyle/>
            <a:p>
              <a:r>
                <a:rPr lang="en-US" sz="3600" b="1" dirty="0">
                  <a:effectLst>
                    <a:glow rad="127000">
                      <a:schemeClr val="bg1"/>
                    </a:glow>
                  </a:effectLst>
                </a:rPr>
                <a:t>Divorce was rampant:</a:t>
              </a:r>
            </a:p>
            <a:p>
              <a:r>
                <a:rPr lang="en-US" sz="3600" b="1" dirty="0">
                  <a:effectLst>
                    <a:glow rad="127000">
                      <a:schemeClr val="bg1"/>
                    </a:glow>
                  </a:effectLst>
                </a:rPr>
                <a:t>	1—Shammai – only adultery</a:t>
              </a:r>
            </a:p>
            <a:p>
              <a:r>
                <a:rPr lang="en-US" sz="3600" b="1" dirty="0">
                  <a:effectLst>
                    <a:glow rad="127000">
                      <a:schemeClr val="bg1"/>
                    </a:glow>
                  </a:effectLst>
                </a:rPr>
                <a:t>	2—Hillel – finds no pleasure</a:t>
              </a:r>
            </a:p>
          </p:txBody>
        </p:sp>
      </p:grpSp>
      <p:sp>
        <p:nvSpPr>
          <p:cNvPr id="15" name="Rounded Rectangle 14"/>
          <p:cNvSpPr/>
          <p:nvPr/>
        </p:nvSpPr>
        <p:spPr>
          <a:xfrm>
            <a:off x="0" y="5227636"/>
            <a:ext cx="12192000" cy="1630364"/>
          </a:xfrm>
          <a:prstGeom prst="roundRect">
            <a:avLst>
              <a:gd name="adj" fmla="val 5638"/>
            </a:avLst>
          </a:prstGeom>
          <a:solidFill>
            <a:schemeClr val="bg1">
              <a:alpha val="68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Content Placeholder 2"/>
          <p:cNvSpPr>
            <a:spLocks noGrp="1"/>
          </p:cNvSpPr>
          <p:nvPr>
            <p:ph idx="1"/>
          </p:nvPr>
        </p:nvSpPr>
        <p:spPr>
          <a:xfrm>
            <a:off x="457200" y="5227636"/>
            <a:ext cx="11430000" cy="1096964"/>
          </a:xfrm>
        </p:spPr>
        <p:txBody>
          <a:bodyPr/>
          <a:lstStyle/>
          <a:p>
            <a:pPr algn="ctr">
              <a:buNone/>
            </a:pPr>
            <a:r>
              <a:rPr lang="en-US" dirty="0"/>
              <a:t> </a:t>
            </a:r>
            <a:r>
              <a:rPr lang="en-US" baseline="30000" dirty="0"/>
              <a:t>21</a:t>
            </a:r>
            <a:r>
              <a:rPr lang="en-US" dirty="0"/>
              <a:t> Submit to one another out of reverence for Christ.</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cstate="print"/>
          <a:srcRect r="18447"/>
          <a:stretch>
            <a:fillRect/>
          </a:stretch>
        </p:blipFill>
        <p:spPr bwMode="auto">
          <a:xfrm>
            <a:off x="5995851" y="1766433"/>
            <a:ext cx="6172200" cy="5113338"/>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u="sng" dirty="0"/>
              <a:t>Practical</a:t>
            </a:r>
            <a:r>
              <a:rPr lang="en-US" dirty="0"/>
              <a:t> Love</a:t>
            </a:r>
            <a:endParaRPr lang="en-US" u="sng" dirty="0"/>
          </a:p>
        </p:txBody>
      </p:sp>
      <p:sp>
        <p:nvSpPr>
          <p:cNvPr id="7" name="Rounded Rectangle 6"/>
          <p:cNvSpPr/>
          <p:nvPr/>
        </p:nvSpPr>
        <p:spPr>
          <a:xfrm>
            <a:off x="381000" y="1524000"/>
            <a:ext cx="5867400" cy="4495800"/>
          </a:xfrm>
          <a:prstGeom prst="roundRect">
            <a:avLst>
              <a:gd name="adj" fmla="val 11796"/>
            </a:avLst>
          </a:prstGeom>
          <a:solidFill>
            <a:schemeClr val="bg1">
              <a:alpha val="68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2"/>
          <p:cNvSpPr>
            <a:spLocks noGrp="1"/>
          </p:cNvSpPr>
          <p:nvPr>
            <p:ph idx="1"/>
          </p:nvPr>
        </p:nvSpPr>
        <p:spPr>
          <a:xfrm>
            <a:off x="457200" y="1722437"/>
            <a:ext cx="5562600" cy="4525963"/>
          </a:xfrm>
        </p:spPr>
        <p:txBody>
          <a:bodyPr/>
          <a:lstStyle/>
          <a:p>
            <a:r>
              <a:rPr lang="en-US" dirty="0"/>
              <a:t>  </a:t>
            </a:r>
            <a:r>
              <a:rPr lang="en-US" baseline="30000" dirty="0"/>
              <a:t>26</a:t>
            </a:r>
            <a:r>
              <a:rPr lang="en-US" dirty="0"/>
              <a:t> to make her holy, </a:t>
            </a:r>
            <a:r>
              <a:rPr lang="en-US" dirty="0">
                <a:solidFill>
                  <a:srgbClr val="FF0000"/>
                </a:solidFill>
              </a:rPr>
              <a:t>cleansing her by the washing with water through the word</a:t>
            </a:r>
            <a:r>
              <a:rPr lang="en-US" dirty="0"/>
              <a:t>,</a:t>
            </a:r>
          </a:p>
        </p:txBody>
      </p:sp>
    </p:spTree>
  </p:cSld>
  <p:clrMapOvr>
    <a:masterClrMapping/>
  </p:clrMapOvr>
  <p:transition>
    <p:zoom/>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381000" y="1524000"/>
            <a:ext cx="6858000" cy="4953000"/>
          </a:xfrm>
          <a:prstGeom prst="roundRect">
            <a:avLst>
              <a:gd name="adj" fmla="val 11796"/>
            </a:avLst>
          </a:prstGeom>
          <a:solidFill>
            <a:schemeClr val="bg1">
              <a:alpha val="68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u="sng" dirty="0"/>
              <a:t>Reciprocal</a:t>
            </a:r>
            <a:r>
              <a:rPr lang="en-US" dirty="0"/>
              <a:t> Love</a:t>
            </a:r>
            <a:endParaRPr lang="en-US" u="sng" dirty="0"/>
          </a:p>
        </p:txBody>
      </p:sp>
      <p:sp>
        <p:nvSpPr>
          <p:cNvPr id="3" name="Content Placeholder 2"/>
          <p:cNvSpPr>
            <a:spLocks noGrp="1"/>
          </p:cNvSpPr>
          <p:nvPr>
            <p:ph idx="1"/>
          </p:nvPr>
        </p:nvSpPr>
        <p:spPr>
          <a:xfrm>
            <a:off x="381000" y="1600201"/>
            <a:ext cx="6553200" cy="4525963"/>
          </a:xfrm>
        </p:spPr>
        <p:txBody>
          <a:bodyPr/>
          <a:lstStyle/>
          <a:p>
            <a:pPr marL="176213" indent="-176213"/>
            <a:r>
              <a:rPr lang="en-US" dirty="0"/>
              <a:t>   </a:t>
            </a:r>
            <a:r>
              <a:rPr lang="en-US" baseline="30000" dirty="0"/>
              <a:t>27</a:t>
            </a:r>
            <a:r>
              <a:rPr lang="en-US" dirty="0"/>
              <a:t> </a:t>
            </a:r>
            <a:r>
              <a:rPr lang="en-US" dirty="0">
                <a:solidFill>
                  <a:srgbClr val="FF0000"/>
                </a:solidFill>
              </a:rPr>
              <a:t>and to present her to himself </a:t>
            </a:r>
            <a:r>
              <a:rPr lang="en-US" dirty="0"/>
              <a:t>as a radiant church, without stain or wrinkle or any other blemish, but holy and blameless.</a:t>
            </a:r>
          </a:p>
        </p:txBody>
      </p:sp>
      <p:sp>
        <p:nvSpPr>
          <p:cNvPr id="12" name="Curved Left Arrow 11"/>
          <p:cNvSpPr/>
          <p:nvPr/>
        </p:nvSpPr>
        <p:spPr>
          <a:xfrm>
            <a:off x="7574280" y="2116183"/>
            <a:ext cx="3810000" cy="3886200"/>
          </a:xfrm>
          <a:prstGeom prst="curvedLef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cSld>
  <p:clrMapOvr>
    <a:masterClrMapping/>
  </p:clrMapOvr>
  <p:transition>
    <p:zoom/>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a:t>Radiant</a:t>
            </a:r>
            <a:r>
              <a:rPr lang="en-US" dirty="0"/>
              <a:t> Love</a:t>
            </a:r>
            <a:endParaRPr lang="en-US" u="sng" dirty="0"/>
          </a:p>
        </p:txBody>
      </p:sp>
      <p:sp>
        <p:nvSpPr>
          <p:cNvPr id="7" name="Rounded Rectangle 6"/>
          <p:cNvSpPr/>
          <p:nvPr/>
        </p:nvSpPr>
        <p:spPr>
          <a:xfrm>
            <a:off x="381000" y="1524000"/>
            <a:ext cx="6858000" cy="4953000"/>
          </a:xfrm>
          <a:prstGeom prst="roundRect">
            <a:avLst>
              <a:gd name="adj" fmla="val 11796"/>
            </a:avLst>
          </a:prstGeom>
          <a:solidFill>
            <a:schemeClr val="bg1">
              <a:alpha val="68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2"/>
          <p:cNvSpPr>
            <a:spLocks noGrp="1"/>
          </p:cNvSpPr>
          <p:nvPr>
            <p:ph idx="1"/>
          </p:nvPr>
        </p:nvSpPr>
        <p:spPr>
          <a:xfrm>
            <a:off x="381000" y="1600201"/>
            <a:ext cx="6553200" cy="4525963"/>
          </a:xfrm>
        </p:spPr>
        <p:txBody>
          <a:bodyPr/>
          <a:lstStyle/>
          <a:p>
            <a:pPr marL="176213" indent="-176213"/>
            <a:r>
              <a:rPr lang="en-US" dirty="0"/>
              <a:t>   </a:t>
            </a:r>
            <a:r>
              <a:rPr lang="en-US" baseline="30000" dirty="0"/>
              <a:t>27</a:t>
            </a:r>
            <a:r>
              <a:rPr lang="en-US" dirty="0"/>
              <a:t> and to present her to himself </a:t>
            </a:r>
            <a:r>
              <a:rPr lang="en-US" dirty="0">
                <a:solidFill>
                  <a:srgbClr val="FF0000"/>
                </a:solidFill>
              </a:rPr>
              <a:t>as a radiant church</a:t>
            </a:r>
            <a:r>
              <a:rPr lang="en-US" dirty="0"/>
              <a:t>, without stain or wrinkle or any other blemish, but holy and blameless.</a:t>
            </a:r>
          </a:p>
        </p:txBody>
      </p:sp>
      <p:pic>
        <p:nvPicPr>
          <p:cNvPr id="3" name="Picture 2"/>
          <p:cNvPicPr>
            <a:picLocks noChangeAspect="1"/>
          </p:cNvPicPr>
          <p:nvPr/>
        </p:nvPicPr>
        <p:blipFill>
          <a:blip r:embed="rId3"/>
          <a:stretch>
            <a:fillRect/>
          </a:stretch>
        </p:blipFill>
        <p:spPr>
          <a:xfrm>
            <a:off x="6400800" y="1095367"/>
            <a:ext cx="6259802" cy="5535629"/>
          </a:xfrm>
          <a:prstGeom prst="rect">
            <a:avLst/>
          </a:prstGeom>
        </p:spPr>
      </p:pic>
      <p:pic>
        <p:nvPicPr>
          <p:cNvPr id="9" name="Picture 8">
            <a:extLst>
              <a:ext uri="{FF2B5EF4-FFF2-40B4-BE49-F238E27FC236}">
                <a16:creationId xmlns:a16="http://schemas.microsoft.com/office/drawing/2014/main" id="{4417D28E-0C44-4F20-B1CF-9055912F279F}"/>
              </a:ext>
            </a:extLst>
          </p:cNvPr>
          <p:cNvPicPr>
            <a:picLocks noChangeAspect="1"/>
          </p:cNvPicPr>
          <p:nvPr/>
        </p:nvPicPr>
        <p:blipFill>
          <a:blip r:embed="rId4"/>
          <a:stretch>
            <a:fillRect/>
          </a:stretch>
        </p:blipFill>
        <p:spPr>
          <a:xfrm>
            <a:off x="6934200" y="2743200"/>
            <a:ext cx="5058697" cy="2653163"/>
          </a:xfrm>
          <a:prstGeom prst="rect">
            <a:avLst/>
          </a:prstGeom>
        </p:spPr>
      </p:pic>
    </p:spTree>
  </p:cSld>
  <p:clrMapOvr>
    <a:masterClrMapping/>
  </p:clrMapOvr>
  <p:transition>
    <p:zoom/>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a:t>Radiant</a:t>
            </a:r>
            <a:r>
              <a:rPr lang="en-US" dirty="0"/>
              <a:t> Love</a:t>
            </a:r>
            <a:endParaRPr lang="en-US" u="sng" dirty="0"/>
          </a:p>
        </p:txBody>
      </p:sp>
      <p:sp>
        <p:nvSpPr>
          <p:cNvPr id="7" name="Rounded Rectangle 6"/>
          <p:cNvSpPr/>
          <p:nvPr/>
        </p:nvSpPr>
        <p:spPr>
          <a:xfrm>
            <a:off x="381000" y="1524000"/>
            <a:ext cx="6858000" cy="4953000"/>
          </a:xfrm>
          <a:prstGeom prst="roundRect">
            <a:avLst>
              <a:gd name="adj" fmla="val 11796"/>
            </a:avLst>
          </a:prstGeom>
          <a:solidFill>
            <a:schemeClr val="bg1">
              <a:alpha val="68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2"/>
          <p:cNvSpPr>
            <a:spLocks noGrp="1"/>
          </p:cNvSpPr>
          <p:nvPr>
            <p:ph idx="1"/>
          </p:nvPr>
        </p:nvSpPr>
        <p:spPr>
          <a:xfrm>
            <a:off x="381000" y="1600201"/>
            <a:ext cx="6553200" cy="4525963"/>
          </a:xfrm>
        </p:spPr>
        <p:txBody>
          <a:bodyPr/>
          <a:lstStyle/>
          <a:p>
            <a:pPr marL="176213" indent="-176213"/>
            <a:r>
              <a:rPr lang="en-US" dirty="0"/>
              <a:t>   </a:t>
            </a:r>
            <a:r>
              <a:rPr lang="en-US" baseline="30000" dirty="0"/>
              <a:t>27</a:t>
            </a:r>
            <a:r>
              <a:rPr lang="en-US" dirty="0"/>
              <a:t> and to present her to himself as a radiant church, </a:t>
            </a:r>
            <a:r>
              <a:rPr lang="en-US" dirty="0">
                <a:solidFill>
                  <a:srgbClr val="FF0000"/>
                </a:solidFill>
              </a:rPr>
              <a:t>without stain or wrinkle or any other blemish,</a:t>
            </a:r>
            <a:r>
              <a:rPr lang="en-US" dirty="0"/>
              <a:t> but holy and blameless.</a:t>
            </a:r>
          </a:p>
        </p:txBody>
      </p:sp>
      <p:pic>
        <p:nvPicPr>
          <p:cNvPr id="6" name="Picture 5"/>
          <p:cNvPicPr>
            <a:picLocks noChangeAspect="1"/>
          </p:cNvPicPr>
          <p:nvPr/>
        </p:nvPicPr>
        <p:blipFill>
          <a:blip r:embed="rId3"/>
          <a:stretch>
            <a:fillRect/>
          </a:stretch>
        </p:blipFill>
        <p:spPr>
          <a:xfrm>
            <a:off x="6400800" y="1095367"/>
            <a:ext cx="6259802" cy="5535629"/>
          </a:xfrm>
          <a:prstGeom prst="rect">
            <a:avLst/>
          </a:prstGeom>
        </p:spPr>
      </p:pic>
      <p:pic>
        <p:nvPicPr>
          <p:cNvPr id="9" name="Picture 8">
            <a:extLst>
              <a:ext uri="{FF2B5EF4-FFF2-40B4-BE49-F238E27FC236}">
                <a16:creationId xmlns:a16="http://schemas.microsoft.com/office/drawing/2014/main" id="{DC5CBD67-C112-43A4-8463-6310E6FCE6A1}"/>
              </a:ext>
            </a:extLst>
          </p:cNvPr>
          <p:cNvPicPr>
            <a:picLocks noChangeAspect="1"/>
          </p:cNvPicPr>
          <p:nvPr/>
        </p:nvPicPr>
        <p:blipFill>
          <a:blip r:embed="rId4"/>
          <a:stretch>
            <a:fillRect/>
          </a:stretch>
        </p:blipFill>
        <p:spPr>
          <a:xfrm>
            <a:off x="6934200" y="2743200"/>
            <a:ext cx="5058697" cy="2653163"/>
          </a:xfrm>
          <a:prstGeom prst="rect">
            <a:avLst/>
          </a:prstGeom>
        </p:spPr>
      </p:pic>
    </p:spTree>
  </p:cSld>
  <p:clrMapOvr>
    <a:masterClrMapping/>
  </p:clrMapOvr>
  <p:transition>
    <p:zoom/>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a:t>Holy</a:t>
            </a:r>
            <a:r>
              <a:rPr lang="en-US" dirty="0"/>
              <a:t> Love</a:t>
            </a:r>
            <a:endParaRPr lang="en-US" u="sng" dirty="0"/>
          </a:p>
        </p:txBody>
      </p:sp>
      <p:sp>
        <p:nvSpPr>
          <p:cNvPr id="9" name="Rounded Rectangle 8"/>
          <p:cNvSpPr/>
          <p:nvPr/>
        </p:nvSpPr>
        <p:spPr>
          <a:xfrm>
            <a:off x="381000" y="1524000"/>
            <a:ext cx="6858000" cy="4953000"/>
          </a:xfrm>
          <a:prstGeom prst="roundRect">
            <a:avLst>
              <a:gd name="adj" fmla="val 11796"/>
            </a:avLst>
          </a:prstGeom>
          <a:solidFill>
            <a:schemeClr val="bg1">
              <a:alpha val="68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Content Placeholder 2"/>
          <p:cNvSpPr>
            <a:spLocks noGrp="1"/>
          </p:cNvSpPr>
          <p:nvPr>
            <p:ph idx="1"/>
          </p:nvPr>
        </p:nvSpPr>
        <p:spPr>
          <a:xfrm>
            <a:off x="381000" y="1600201"/>
            <a:ext cx="6553200" cy="4525963"/>
          </a:xfrm>
        </p:spPr>
        <p:txBody>
          <a:bodyPr/>
          <a:lstStyle/>
          <a:p>
            <a:pPr marL="176213" indent="-176213"/>
            <a:r>
              <a:rPr lang="en-US" dirty="0"/>
              <a:t>   </a:t>
            </a:r>
            <a:r>
              <a:rPr lang="en-US" baseline="30000" dirty="0"/>
              <a:t>27</a:t>
            </a:r>
            <a:r>
              <a:rPr lang="en-US" dirty="0"/>
              <a:t> and to present her to himself as a radiant church, without stain or wrinkle or any other blemish, </a:t>
            </a:r>
            <a:r>
              <a:rPr lang="en-US" dirty="0">
                <a:solidFill>
                  <a:srgbClr val="FF0000"/>
                </a:solidFill>
              </a:rPr>
              <a:t>but holy and blameless.</a:t>
            </a:r>
          </a:p>
        </p:txBody>
      </p:sp>
      <p:pic>
        <p:nvPicPr>
          <p:cNvPr id="6" name="Picture 5"/>
          <p:cNvPicPr>
            <a:picLocks noChangeAspect="1"/>
          </p:cNvPicPr>
          <p:nvPr/>
        </p:nvPicPr>
        <p:blipFill>
          <a:blip r:embed="rId3"/>
          <a:stretch>
            <a:fillRect/>
          </a:stretch>
        </p:blipFill>
        <p:spPr>
          <a:xfrm>
            <a:off x="6400800" y="1095367"/>
            <a:ext cx="6259802" cy="5535629"/>
          </a:xfrm>
          <a:prstGeom prst="rect">
            <a:avLst/>
          </a:prstGeom>
        </p:spPr>
      </p:pic>
      <p:pic>
        <p:nvPicPr>
          <p:cNvPr id="7" name="Picture 6">
            <a:extLst>
              <a:ext uri="{FF2B5EF4-FFF2-40B4-BE49-F238E27FC236}">
                <a16:creationId xmlns:a16="http://schemas.microsoft.com/office/drawing/2014/main" id="{23A98D47-CE3D-4E0C-82F9-A45AB45A2BC3}"/>
              </a:ext>
            </a:extLst>
          </p:cNvPr>
          <p:cNvPicPr>
            <a:picLocks noChangeAspect="1"/>
          </p:cNvPicPr>
          <p:nvPr/>
        </p:nvPicPr>
        <p:blipFill>
          <a:blip r:embed="rId4"/>
          <a:stretch>
            <a:fillRect/>
          </a:stretch>
        </p:blipFill>
        <p:spPr>
          <a:xfrm>
            <a:off x="6934200" y="2743200"/>
            <a:ext cx="5058697" cy="2653163"/>
          </a:xfrm>
          <a:prstGeom prst="rect">
            <a:avLst/>
          </a:prstGeom>
        </p:spPr>
      </p:pic>
    </p:spTree>
  </p:cSld>
  <p:clrMapOvr>
    <a:masterClrMapping/>
  </p:clrMapOvr>
  <p:transition>
    <p:zoom/>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a:t>Obligatory</a:t>
            </a:r>
            <a:r>
              <a:rPr lang="en-US" dirty="0"/>
              <a:t> Love</a:t>
            </a:r>
            <a:endParaRPr lang="en-US" u="sng" dirty="0"/>
          </a:p>
        </p:txBody>
      </p:sp>
      <p:sp>
        <p:nvSpPr>
          <p:cNvPr id="4" name="Rounded Rectangle 3"/>
          <p:cNvSpPr/>
          <p:nvPr/>
        </p:nvSpPr>
        <p:spPr>
          <a:xfrm>
            <a:off x="304800" y="1524000"/>
            <a:ext cx="6400800" cy="5029200"/>
          </a:xfrm>
          <a:prstGeom prst="roundRect">
            <a:avLst>
              <a:gd name="adj" fmla="val 11796"/>
            </a:avLst>
          </a:prstGeom>
          <a:solidFill>
            <a:schemeClr val="bg1">
              <a:alpha val="68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457200" y="1600201"/>
            <a:ext cx="6248400" cy="4800599"/>
          </a:xfrm>
        </p:spPr>
        <p:txBody>
          <a:bodyPr/>
          <a:lstStyle/>
          <a:p>
            <a:pPr marL="176213" indent="-176213"/>
            <a:r>
              <a:rPr lang="en-US" baseline="30000" dirty="0"/>
              <a:t>  28</a:t>
            </a:r>
            <a:r>
              <a:rPr lang="en-US" dirty="0"/>
              <a:t> In this same way, </a:t>
            </a:r>
            <a:r>
              <a:rPr lang="en-US" dirty="0">
                <a:solidFill>
                  <a:srgbClr val="FF0000"/>
                </a:solidFill>
              </a:rPr>
              <a:t>husbands </a:t>
            </a:r>
            <a:r>
              <a:rPr lang="en-US" dirty="0">
                <a:solidFill>
                  <a:schemeClr val="bg1"/>
                </a:solidFill>
                <a:effectLst>
                  <a:glow rad="127000">
                    <a:srgbClr val="FF0000"/>
                  </a:glow>
                </a:effectLst>
              </a:rPr>
              <a:t>ought to </a:t>
            </a:r>
            <a:r>
              <a:rPr lang="en-US" dirty="0">
                <a:solidFill>
                  <a:srgbClr val="FF0000"/>
                </a:solidFill>
              </a:rPr>
              <a:t>love their wives as their own bodies. </a:t>
            </a:r>
            <a:r>
              <a:rPr lang="en-US" dirty="0"/>
              <a:t>He who loves his wife loves himself.</a:t>
            </a:r>
          </a:p>
        </p:txBody>
      </p:sp>
      <p:sp>
        <p:nvSpPr>
          <p:cNvPr id="6" name="Rectangle 5"/>
          <p:cNvSpPr/>
          <p:nvPr/>
        </p:nvSpPr>
        <p:spPr>
          <a:xfrm>
            <a:off x="6858000" y="2607439"/>
            <a:ext cx="4935070" cy="2862322"/>
          </a:xfrm>
          <a:prstGeom prst="rect">
            <a:avLst/>
          </a:prstGeom>
          <a:noFill/>
        </p:spPr>
        <p:txBody>
          <a:bodyPr wrap="non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18000" b="1" dirty="0">
                <a:ln w="11430"/>
                <a:gradFill>
                  <a:gsLst>
                    <a:gs pos="0">
                      <a:srgbClr val="FF0000"/>
                    </a:gs>
                    <a:gs pos="25000">
                      <a:srgbClr val="FF0000"/>
                    </a:gs>
                    <a:gs pos="50000">
                      <a:srgbClr val="C00000"/>
                    </a:gs>
                    <a:gs pos="75000">
                      <a:srgbClr val="C00000"/>
                    </a:gs>
                    <a:gs pos="100000">
                      <a:srgbClr val="C00000"/>
                    </a:gs>
                  </a:gsLst>
                  <a:lin ang="5400000"/>
                </a:gradFill>
                <a:effectLst>
                  <a:outerShdw blurRad="80000" dist="40000" dir="5040000" algn="tl">
                    <a:srgbClr val="000000">
                      <a:alpha val="30000"/>
                    </a:srgbClr>
                  </a:outerShdw>
                </a:effectLst>
              </a:rPr>
              <a:t>OWE</a:t>
            </a:r>
          </a:p>
        </p:txBody>
      </p:sp>
    </p:spTree>
  </p:cSld>
  <p:clrMapOvr>
    <a:masterClrMapping/>
  </p:clrMapOvr>
  <p:transition>
    <p:zoom/>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0" y="4114800"/>
            <a:ext cx="12192000" cy="0"/>
          </a:xfrm>
          <a:prstGeom prst="line">
            <a:avLst/>
          </a:prstGeom>
          <a:ln w="152400">
            <a:solidFill>
              <a:schemeClr val="bg1"/>
            </a:solidFill>
          </a:ln>
          <a:effectLst>
            <a:outerShdw blurRad="50800" dist="2032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8227437" y="1981201"/>
            <a:ext cx="2359941" cy="1323439"/>
          </a:xfrm>
          <a:prstGeom prst="rect">
            <a:avLst/>
          </a:prstGeom>
          <a:solidFill>
            <a:schemeClr val="bg1"/>
          </a:solidFill>
          <a:effectLst>
            <a:softEdge rad="127000"/>
          </a:effectLst>
        </p:spPr>
        <p:txBody>
          <a:bodyPr wrap="none" rtlCol="0">
            <a:spAutoFit/>
          </a:bodyPr>
          <a:lstStyle/>
          <a:p>
            <a:r>
              <a:rPr lang="en-US" sz="8000" b="1" dirty="0">
                <a:solidFill>
                  <a:srgbClr val="FF0000"/>
                </a:solidFill>
                <a:effectLst>
                  <a:outerShdw blurRad="38100" dist="38100" dir="2700000" algn="tl">
                    <a:srgbClr val="000000">
                      <a:alpha val="43137"/>
                    </a:srgbClr>
                  </a:outerShdw>
                </a:effectLst>
              </a:rPr>
              <a:t>WIFE</a:t>
            </a:r>
          </a:p>
        </p:txBody>
      </p:sp>
      <p:sp>
        <p:nvSpPr>
          <p:cNvPr id="7" name="TextBox 6"/>
          <p:cNvSpPr txBox="1"/>
          <p:nvPr/>
        </p:nvSpPr>
        <p:spPr>
          <a:xfrm>
            <a:off x="7160637" y="5257801"/>
            <a:ext cx="4497963" cy="1323439"/>
          </a:xfrm>
          <a:prstGeom prst="rect">
            <a:avLst/>
          </a:prstGeom>
          <a:solidFill>
            <a:schemeClr val="bg1"/>
          </a:solidFill>
          <a:effectLst>
            <a:softEdge rad="127000"/>
          </a:effectLst>
        </p:spPr>
        <p:txBody>
          <a:bodyPr wrap="none" rtlCol="0">
            <a:spAutoFit/>
          </a:bodyPr>
          <a:lstStyle/>
          <a:p>
            <a:r>
              <a:rPr lang="en-US" sz="8000" b="1" dirty="0">
                <a:solidFill>
                  <a:srgbClr val="FF0000"/>
                </a:solidFill>
                <a:effectLst>
                  <a:outerShdw blurRad="38100" dist="38100" dir="2700000" algn="tl">
                    <a:srgbClr val="000000">
                      <a:alpha val="43137"/>
                    </a:srgbClr>
                  </a:outerShdw>
                </a:effectLst>
              </a:rPr>
              <a:t>HUSBAND</a:t>
            </a:r>
          </a:p>
        </p:txBody>
      </p:sp>
      <p:sp>
        <p:nvSpPr>
          <p:cNvPr id="8" name="Down Arrow 7"/>
          <p:cNvSpPr/>
          <p:nvPr/>
        </p:nvSpPr>
        <p:spPr>
          <a:xfrm rot="10800000">
            <a:off x="7008236" y="3048000"/>
            <a:ext cx="2362200" cy="2438400"/>
          </a:xfrm>
          <a:prstGeom prst="downArrow">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sp>
        <p:nvSpPr>
          <p:cNvPr id="9" name="TextBox 8"/>
          <p:cNvSpPr txBox="1"/>
          <p:nvPr/>
        </p:nvSpPr>
        <p:spPr>
          <a:xfrm>
            <a:off x="7886647" y="3200400"/>
            <a:ext cx="569388" cy="2308324"/>
          </a:xfrm>
          <a:prstGeom prst="rect">
            <a:avLst/>
          </a:prstGeom>
          <a:noFill/>
        </p:spPr>
        <p:txBody>
          <a:bodyPr wrap="none" rtlCol="0">
            <a:spAutoFit/>
          </a:bodyPr>
          <a:lstStyle/>
          <a:p>
            <a:pPr algn="ctr"/>
            <a:r>
              <a:rPr lang="en-US" sz="3600" b="1" dirty="0">
                <a:solidFill>
                  <a:schemeClr val="bg1"/>
                </a:solidFill>
                <a:latin typeface="Arial Black" pitchFamily="34" charset="0"/>
              </a:rPr>
              <a:t>L</a:t>
            </a:r>
          </a:p>
          <a:p>
            <a:pPr algn="ctr"/>
            <a:r>
              <a:rPr lang="en-US" sz="3600" b="1" dirty="0">
                <a:solidFill>
                  <a:schemeClr val="bg1"/>
                </a:solidFill>
                <a:latin typeface="Arial Black" pitchFamily="34" charset="0"/>
              </a:rPr>
              <a:t>O</a:t>
            </a:r>
          </a:p>
          <a:p>
            <a:pPr algn="ctr"/>
            <a:r>
              <a:rPr lang="en-US" sz="3600" b="1" dirty="0">
                <a:solidFill>
                  <a:schemeClr val="bg1"/>
                </a:solidFill>
                <a:latin typeface="Arial Black" pitchFamily="34" charset="0"/>
              </a:rPr>
              <a:t>V</a:t>
            </a:r>
          </a:p>
          <a:p>
            <a:pPr algn="ctr"/>
            <a:r>
              <a:rPr lang="en-US" sz="3600" b="1" dirty="0">
                <a:solidFill>
                  <a:schemeClr val="bg1"/>
                </a:solidFill>
                <a:latin typeface="Arial Black" pitchFamily="34" charset="0"/>
              </a:rPr>
              <a:t>E</a:t>
            </a:r>
          </a:p>
        </p:txBody>
      </p:sp>
      <p:sp>
        <p:nvSpPr>
          <p:cNvPr id="10" name="Down Arrow 9"/>
          <p:cNvSpPr/>
          <p:nvPr/>
        </p:nvSpPr>
        <p:spPr>
          <a:xfrm>
            <a:off x="9294236" y="3048000"/>
            <a:ext cx="2362200" cy="2438400"/>
          </a:xfrm>
          <a:prstGeom prst="downArrow">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sp>
        <p:nvSpPr>
          <p:cNvPr id="11" name="TextBox 10"/>
          <p:cNvSpPr txBox="1"/>
          <p:nvPr/>
        </p:nvSpPr>
        <p:spPr>
          <a:xfrm>
            <a:off x="10172647" y="3101876"/>
            <a:ext cx="569388" cy="2308324"/>
          </a:xfrm>
          <a:prstGeom prst="rect">
            <a:avLst/>
          </a:prstGeom>
          <a:noFill/>
        </p:spPr>
        <p:txBody>
          <a:bodyPr wrap="none" rtlCol="0">
            <a:spAutoFit/>
          </a:bodyPr>
          <a:lstStyle/>
          <a:p>
            <a:pPr algn="ctr"/>
            <a:r>
              <a:rPr lang="en-US" sz="3600" b="1" dirty="0">
                <a:solidFill>
                  <a:schemeClr val="bg1"/>
                </a:solidFill>
                <a:latin typeface="Arial Black" pitchFamily="34" charset="0"/>
              </a:rPr>
              <a:t>L</a:t>
            </a:r>
          </a:p>
          <a:p>
            <a:pPr algn="ctr"/>
            <a:r>
              <a:rPr lang="en-US" sz="3600" b="1" dirty="0">
                <a:solidFill>
                  <a:schemeClr val="bg1"/>
                </a:solidFill>
                <a:latin typeface="Arial Black" pitchFamily="34" charset="0"/>
              </a:rPr>
              <a:t>O</a:t>
            </a:r>
          </a:p>
          <a:p>
            <a:pPr algn="ctr"/>
            <a:r>
              <a:rPr lang="en-US" sz="3600" b="1" dirty="0">
                <a:solidFill>
                  <a:schemeClr val="bg1"/>
                </a:solidFill>
                <a:latin typeface="Arial Black" pitchFamily="34" charset="0"/>
              </a:rPr>
              <a:t>V</a:t>
            </a:r>
          </a:p>
          <a:p>
            <a:pPr algn="ctr"/>
            <a:r>
              <a:rPr lang="en-US" sz="3600" b="1" dirty="0">
                <a:solidFill>
                  <a:schemeClr val="bg1"/>
                </a:solidFill>
                <a:latin typeface="Arial Black" pitchFamily="34" charset="0"/>
              </a:rPr>
              <a:t>E</a:t>
            </a:r>
          </a:p>
        </p:txBody>
      </p:sp>
      <p:sp>
        <p:nvSpPr>
          <p:cNvPr id="2" name="Title 1"/>
          <p:cNvSpPr>
            <a:spLocks noGrp="1"/>
          </p:cNvSpPr>
          <p:nvPr>
            <p:ph type="title"/>
          </p:nvPr>
        </p:nvSpPr>
        <p:spPr/>
        <p:txBody>
          <a:bodyPr/>
          <a:lstStyle/>
          <a:p>
            <a:r>
              <a:rPr lang="en-US" u="sng" dirty="0"/>
              <a:t>Rewarded</a:t>
            </a:r>
            <a:r>
              <a:rPr lang="en-US" dirty="0"/>
              <a:t> Love</a:t>
            </a:r>
            <a:endParaRPr lang="en-US" u="sng" dirty="0"/>
          </a:p>
        </p:txBody>
      </p:sp>
      <p:sp>
        <p:nvSpPr>
          <p:cNvPr id="14" name="Rounded Rectangle 13"/>
          <p:cNvSpPr/>
          <p:nvPr/>
        </p:nvSpPr>
        <p:spPr>
          <a:xfrm>
            <a:off x="304800" y="1524000"/>
            <a:ext cx="6400800" cy="5029200"/>
          </a:xfrm>
          <a:prstGeom prst="roundRect">
            <a:avLst>
              <a:gd name="adj" fmla="val 11796"/>
            </a:avLst>
          </a:prstGeom>
          <a:solidFill>
            <a:schemeClr val="bg1">
              <a:alpha val="68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ontent Placeholder 2"/>
          <p:cNvSpPr>
            <a:spLocks noGrp="1"/>
          </p:cNvSpPr>
          <p:nvPr>
            <p:ph idx="1"/>
          </p:nvPr>
        </p:nvSpPr>
        <p:spPr>
          <a:xfrm>
            <a:off x="457200" y="1600201"/>
            <a:ext cx="6248400" cy="4800599"/>
          </a:xfrm>
        </p:spPr>
        <p:txBody>
          <a:bodyPr/>
          <a:lstStyle/>
          <a:p>
            <a:pPr marL="176213" indent="-176213"/>
            <a:r>
              <a:rPr lang="en-US" baseline="30000" dirty="0"/>
              <a:t>  28</a:t>
            </a:r>
            <a:r>
              <a:rPr lang="en-US" dirty="0"/>
              <a:t> In this same way, husbands ought to love their wives as their own bodies. </a:t>
            </a:r>
            <a:r>
              <a:rPr lang="en-US" dirty="0">
                <a:solidFill>
                  <a:srgbClr val="FF0000"/>
                </a:solidFill>
              </a:rPr>
              <a:t>He who loves his wife loves himself</a:t>
            </a:r>
            <a:r>
              <a:rPr lang="en-US" dirty="0"/>
              <a:t>.</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down)">
                                      <p:cBhvr>
                                        <p:cTn id="11" dur="500"/>
                                        <p:tgtEl>
                                          <p:spTgt spid="7"/>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childTnLst>
                          </p:cTn>
                        </p:par>
                        <p:par>
                          <p:cTn id="19" fill="hold">
                            <p:stCondLst>
                              <p:cond delay="1500"/>
                            </p:stCondLst>
                            <p:childTnLst>
                              <p:par>
                                <p:cTn id="20" presetID="22" presetClass="entr" presetSubtype="4" fill="hold" grpId="0" nodeType="after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down)">
                                      <p:cBhvr>
                                        <p:cTn id="22" dur="500"/>
                                        <p:tgtEl>
                                          <p:spTgt spid="6"/>
                                        </p:tgtEl>
                                      </p:cBhvr>
                                    </p:animEffect>
                                  </p:childTnLst>
                                </p:cTn>
                              </p:par>
                            </p:childTnLst>
                          </p:cTn>
                        </p:par>
                        <p:par>
                          <p:cTn id="23" fill="hold">
                            <p:stCondLst>
                              <p:cond delay="2000"/>
                            </p:stCondLst>
                            <p:childTnLst>
                              <p:par>
                                <p:cTn id="24" presetID="22" presetClass="entr" presetSubtype="1" fill="hold" grpId="0" nodeType="after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wipe(up)">
                                      <p:cBhvr>
                                        <p:cTn id="26" dur="500"/>
                                        <p:tgtEl>
                                          <p:spTgt spid="10"/>
                                        </p:tgtEl>
                                      </p:cBhvr>
                                    </p:animEffect>
                                  </p:childTnLst>
                                </p:cTn>
                              </p:par>
                              <p:par>
                                <p:cTn id="27" presetID="22" presetClass="entr" presetSubtype="1"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wipe(up)">
                                      <p:cBhvr>
                                        <p:cTn id="2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p:bldP spid="10" grpId="0" animBg="1"/>
      <p:bldP spid="11"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0" y="5867400"/>
            <a:ext cx="12192000" cy="990600"/>
          </a:xfrm>
          <a:prstGeom prst="roundRect">
            <a:avLst>
              <a:gd name="adj" fmla="val 11796"/>
            </a:avLst>
          </a:prstGeom>
          <a:solidFill>
            <a:schemeClr val="bg1">
              <a:alpha val="68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u="sng" dirty="0"/>
              <a:t>Reasonable</a:t>
            </a:r>
            <a:r>
              <a:rPr lang="en-US" dirty="0"/>
              <a:t> Love</a:t>
            </a:r>
            <a:endParaRPr lang="en-US" u="sng" dirty="0"/>
          </a:p>
        </p:txBody>
      </p:sp>
      <p:sp>
        <p:nvSpPr>
          <p:cNvPr id="4" name="Rounded Rectangle 3"/>
          <p:cNvSpPr/>
          <p:nvPr/>
        </p:nvSpPr>
        <p:spPr>
          <a:xfrm>
            <a:off x="381000" y="1371600"/>
            <a:ext cx="6934200" cy="4343400"/>
          </a:xfrm>
          <a:prstGeom prst="roundRect">
            <a:avLst>
              <a:gd name="adj" fmla="val 11796"/>
            </a:avLst>
          </a:prstGeom>
          <a:solidFill>
            <a:schemeClr val="bg1">
              <a:alpha val="68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381000" y="1600201"/>
            <a:ext cx="6477000" cy="4525963"/>
          </a:xfrm>
        </p:spPr>
        <p:txBody>
          <a:bodyPr/>
          <a:lstStyle/>
          <a:p>
            <a:pPr marL="176213" indent="-176213"/>
            <a:r>
              <a:rPr lang="en-US" baseline="30000" dirty="0"/>
              <a:t>	29</a:t>
            </a:r>
            <a:r>
              <a:rPr lang="en-US" dirty="0"/>
              <a:t> </a:t>
            </a:r>
            <a:r>
              <a:rPr lang="en-US" dirty="0">
                <a:solidFill>
                  <a:schemeClr val="bg1"/>
                </a:solidFill>
                <a:effectLst>
                  <a:glow rad="127000">
                    <a:srgbClr val="FF0000"/>
                  </a:glow>
                </a:effectLst>
              </a:rPr>
              <a:t>After all</a:t>
            </a:r>
            <a:r>
              <a:rPr lang="en-US" dirty="0"/>
              <a:t>, no one ever hated his own body, but he </a:t>
            </a:r>
            <a:r>
              <a:rPr lang="en-US" dirty="0">
                <a:solidFill>
                  <a:srgbClr val="FF0000"/>
                </a:solidFill>
                <a:effectLst>
                  <a:glow rad="127000">
                    <a:schemeClr val="bg1"/>
                  </a:glow>
                </a:effectLst>
              </a:rPr>
              <a:t>feeds</a:t>
            </a:r>
            <a:r>
              <a:rPr lang="en-US" dirty="0"/>
              <a:t> and </a:t>
            </a:r>
            <a:r>
              <a:rPr lang="en-US" dirty="0">
                <a:solidFill>
                  <a:srgbClr val="FF0000"/>
                </a:solidFill>
                <a:effectLst>
                  <a:glow rad="127000">
                    <a:schemeClr val="bg1"/>
                  </a:glow>
                </a:effectLst>
              </a:rPr>
              <a:t>cares</a:t>
            </a:r>
            <a:r>
              <a:rPr lang="en-US" dirty="0"/>
              <a:t> for it, just as Christ does the church--</a:t>
            </a:r>
          </a:p>
        </p:txBody>
      </p:sp>
      <p:cxnSp>
        <p:nvCxnSpPr>
          <p:cNvPr id="5" name="Straight Connector 4"/>
          <p:cNvCxnSpPr/>
          <p:nvPr/>
        </p:nvCxnSpPr>
        <p:spPr>
          <a:xfrm>
            <a:off x="0" y="5562600"/>
            <a:ext cx="12192000" cy="0"/>
          </a:xfrm>
          <a:prstGeom prst="line">
            <a:avLst/>
          </a:prstGeom>
          <a:ln w="152400">
            <a:solidFill>
              <a:srgbClr val="FF0000"/>
            </a:solidFill>
          </a:ln>
          <a:effectLst>
            <a:outerShdw blurRad="50800" dist="2032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114300" y="5943601"/>
            <a:ext cx="11963400" cy="830997"/>
          </a:xfrm>
          <a:prstGeom prst="rect">
            <a:avLst/>
          </a:prstGeom>
          <a:noFill/>
        </p:spPr>
        <p:txBody>
          <a:bodyPr wrap="square" rtlCol="0">
            <a:spAutoFit/>
          </a:bodyPr>
          <a:lstStyle/>
          <a:p>
            <a:r>
              <a:rPr lang="en-US" sz="4800" b="1" dirty="0"/>
              <a:t>The Bottom Line = Love, feed, and care for self</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randombar(horizontal)">
                                      <p:cBhvr>
                                        <p:cTn id="11" dur="500"/>
                                        <p:tgtEl>
                                          <p:spTgt spid="6"/>
                                        </p:tgtEl>
                                      </p:cBhvr>
                                    </p:animEffect>
                                  </p:childTnLst>
                                </p:cTn>
                              </p:par>
                              <p:par>
                                <p:cTn id="12" presetID="14" presetClass="entr" presetSubtype="10"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randombar(horizontal)">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4"/>
          <p:cNvPicPr>
            <a:picLocks noChangeAspect="1" noChangeArrowheads="1"/>
          </p:cNvPicPr>
          <p:nvPr/>
        </p:nvPicPr>
        <p:blipFill>
          <a:blip r:embed="rId3" cstate="print"/>
          <a:srcRect/>
          <a:stretch>
            <a:fillRect/>
          </a:stretch>
        </p:blipFill>
        <p:spPr bwMode="auto">
          <a:xfrm>
            <a:off x="6705600" y="1342577"/>
            <a:ext cx="4642897" cy="4448623"/>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u="sng" dirty="0"/>
              <a:t>Reasonable </a:t>
            </a:r>
            <a:r>
              <a:rPr lang="en-US" dirty="0"/>
              <a:t> Love</a:t>
            </a:r>
            <a:endParaRPr lang="en-US" u="sng" dirty="0"/>
          </a:p>
        </p:txBody>
      </p:sp>
      <p:sp>
        <p:nvSpPr>
          <p:cNvPr id="4" name="Rounded Rectangle 3"/>
          <p:cNvSpPr/>
          <p:nvPr/>
        </p:nvSpPr>
        <p:spPr>
          <a:xfrm>
            <a:off x="457200" y="1524000"/>
            <a:ext cx="5257800" cy="2743200"/>
          </a:xfrm>
          <a:prstGeom prst="roundRect">
            <a:avLst>
              <a:gd name="adj" fmla="val 11796"/>
            </a:avLst>
          </a:prstGeom>
          <a:solidFill>
            <a:schemeClr val="bg1">
              <a:alpha val="68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609600" y="1600201"/>
            <a:ext cx="5791200" cy="4525963"/>
          </a:xfrm>
        </p:spPr>
        <p:txBody>
          <a:bodyPr/>
          <a:lstStyle/>
          <a:p>
            <a:pPr marL="176213" indent="-176213"/>
            <a:r>
              <a:rPr lang="en-US" baseline="30000" dirty="0"/>
              <a:t>	</a:t>
            </a:r>
            <a:r>
              <a:rPr lang="en-US" dirty="0"/>
              <a:t> </a:t>
            </a:r>
            <a:r>
              <a:rPr lang="en-US" baseline="30000" dirty="0"/>
              <a:t>30</a:t>
            </a:r>
            <a:r>
              <a:rPr lang="en-US" dirty="0"/>
              <a:t> for we are members of his body.</a:t>
            </a:r>
          </a:p>
          <a:p>
            <a:r>
              <a:rPr lang="en-US" dirty="0"/>
              <a:t> </a:t>
            </a:r>
          </a:p>
        </p:txBody>
      </p:sp>
      <p:sp>
        <p:nvSpPr>
          <p:cNvPr id="11" name="Rounded Rectangle 10"/>
          <p:cNvSpPr/>
          <p:nvPr/>
        </p:nvSpPr>
        <p:spPr>
          <a:xfrm>
            <a:off x="0" y="5867400"/>
            <a:ext cx="12192000" cy="990600"/>
          </a:xfrm>
          <a:prstGeom prst="roundRect">
            <a:avLst>
              <a:gd name="adj" fmla="val 11796"/>
            </a:avLst>
          </a:prstGeom>
          <a:solidFill>
            <a:schemeClr val="bg1">
              <a:alpha val="68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p:cNvCxnSpPr/>
          <p:nvPr/>
        </p:nvCxnSpPr>
        <p:spPr>
          <a:xfrm>
            <a:off x="0" y="5562600"/>
            <a:ext cx="12192000" cy="0"/>
          </a:xfrm>
          <a:prstGeom prst="line">
            <a:avLst/>
          </a:prstGeom>
          <a:ln w="152400">
            <a:solidFill>
              <a:srgbClr val="FF0000"/>
            </a:solidFill>
          </a:ln>
          <a:effectLst>
            <a:outerShdw blurRad="50800" dist="2032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114300" y="5943601"/>
            <a:ext cx="11963400" cy="830997"/>
          </a:xfrm>
          <a:prstGeom prst="rect">
            <a:avLst/>
          </a:prstGeom>
          <a:noFill/>
        </p:spPr>
        <p:txBody>
          <a:bodyPr wrap="square" rtlCol="0">
            <a:spAutoFit/>
          </a:bodyPr>
          <a:lstStyle/>
          <a:p>
            <a:pPr algn="ctr"/>
            <a:r>
              <a:rPr lang="en-US" sz="4800" b="1" dirty="0"/>
              <a:t>The Bottom Line = </a:t>
            </a:r>
            <a:r>
              <a:rPr lang="en-US" sz="4800" b="1" dirty="0">
                <a:solidFill>
                  <a:srgbClr val="FF0000"/>
                </a:solidFill>
              </a:rPr>
              <a:t>We’re One</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500"/>
                                        <p:tgtEl>
                                          <p:spTgt spid="12"/>
                                        </p:tgtEl>
                                      </p:cBhvr>
                                    </p:animEffect>
                                  </p:childTnLst>
                                </p:cTn>
                              </p:par>
                            </p:childTnLst>
                          </p:cTn>
                        </p:par>
                        <p:par>
                          <p:cTn id="13" fill="hold">
                            <p:stCondLst>
                              <p:cond delay="500"/>
                            </p:stCondLst>
                            <p:childTnLst>
                              <p:par>
                                <p:cTn id="14" presetID="14" presetClass="entr" presetSubtype="10" fill="hold" grpId="0" nodeType="after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randombar(horizontal)">
                                      <p:cBhvr>
                                        <p:cTn id="16" dur="500"/>
                                        <p:tgtEl>
                                          <p:spTgt spid="13"/>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randombar(horizontal)">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a:t>Biblical</a:t>
            </a:r>
            <a:r>
              <a:rPr lang="en-US" dirty="0"/>
              <a:t> Love</a:t>
            </a:r>
            <a:endParaRPr lang="en-US" u="sng" dirty="0"/>
          </a:p>
        </p:txBody>
      </p:sp>
      <p:sp>
        <p:nvSpPr>
          <p:cNvPr id="4" name="Rounded Rectangle 3"/>
          <p:cNvSpPr/>
          <p:nvPr/>
        </p:nvSpPr>
        <p:spPr>
          <a:xfrm>
            <a:off x="304800" y="1524000"/>
            <a:ext cx="6934200" cy="5029200"/>
          </a:xfrm>
          <a:prstGeom prst="roundRect">
            <a:avLst>
              <a:gd name="adj" fmla="val 11796"/>
            </a:avLst>
          </a:prstGeom>
          <a:solidFill>
            <a:schemeClr val="bg1">
              <a:alpha val="68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304799" y="1600201"/>
            <a:ext cx="6836535" cy="4525963"/>
          </a:xfrm>
        </p:spPr>
        <p:txBody>
          <a:bodyPr/>
          <a:lstStyle/>
          <a:p>
            <a:pPr marL="176213" indent="-176213"/>
            <a:r>
              <a:rPr lang="en-US" baseline="30000" dirty="0"/>
              <a:t>	</a:t>
            </a:r>
            <a:r>
              <a:rPr lang="en-US" dirty="0"/>
              <a:t> </a:t>
            </a:r>
            <a:r>
              <a:rPr lang="en-US" baseline="30000" dirty="0"/>
              <a:t>31</a:t>
            </a:r>
            <a:r>
              <a:rPr lang="en-US" dirty="0"/>
              <a:t> "For this reason a man will leave his father and mother and be united to his wife, and the two will become one flesh.”</a:t>
            </a:r>
          </a:p>
        </p:txBody>
      </p:sp>
      <p:pic>
        <p:nvPicPr>
          <p:cNvPr id="7169" name="Picture 1"/>
          <p:cNvPicPr>
            <a:picLocks noChangeAspect="1" noChangeArrowheads="1"/>
          </p:cNvPicPr>
          <p:nvPr/>
        </p:nvPicPr>
        <p:blipFill>
          <a:blip r:embed="rId3" cstate="print"/>
          <a:srcRect/>
          <a:stretch>
            <a:fillRect/>
          </a:stretch>
        </p:blipFill>
        <p:spPr bwMode="auto">
          <a:xfrm>
            <a:off x="7239000" y="1574075"/>
            <a:ext cx="4743450" cy="5095875"/>
          </a:xfrm>
          <a:prstGeom prst="rect">
            <a:avLst/>
          </a:prstGeom>
          <a:noFill/>
          <a:ln w="9525">
            <a:noFill/>
            <a:miter lim="800000"/>
            <a:headEnd/>
            <a:tailEnd/>
          </a:ln>
          <a:effectLst/>
        </p:spPr>
      </p:pic>
      <p:sp>
        <p:nvSpPr>
          <p:cNvPr id="6" name="TextBox 5"/>
          <p:cNvSpPr txBox="1"/>
          <p:nvPr/>
        </p:nvSpPr>
        <p:spPr>
          <a:xfrm>
            <a:off x="3505200" y="5486401"/>
            <a:ext cx="3288080" cy="646331"/>
          </a:xfrm>
          <a:prstGeom prst="rect">
            <a:avLst/>
          </a:prstGeom>
          <a:solidFill>
            <a:schemeClr val="bg1"/>
          </a:solidFill>
        </p:spPr>
        <p:txBody>
          <a:bodyPr wrap="none" rtlCol="0">
            <a:spAutoFit/>
          </a:bodyPr>
          <a:lstStyle/>
          <a:p>
            <a:r>
              <a:rPr lang="en-US" sz="3600" b="1" dirty="0">
                <a:solidFill>
                  <a:srgbClr val="FF0000"/>
                </a:solidFill>
                <a:latin typeface="Arial Black" pitchFamily="34" charset="0"/>
              </a:rPr>
              <a:t>GEN 2:24-25</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7169"/>
                                        </p:tgtEl>
                                        <p:attrNameLst>
                                          <p:attrName>style.visibility</p:attrName>
                                        </p:attrNameLst>
                                      </p:cBhvr>
                                      <p:to>
                                        <p:strVal val="visible"/>
                                      </p:to>
                                    </p:set>
                                    <p:animEffect transition="in" filter="randombar(horizontal)">
                                      <p:cBhvr>
                                        <p:cTn id="11" dur="500"/>
                                        <p:tgtEl>
                                          <p:spTgt spid="71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srcRect l="6344" r="6344"/>
          <a:stretch>
            <a:fillRect/>
          </a:stretch>
        </p:blipFill>
        <p:spPr bwMode="auto">
          <a:xfrm>
            <a:off x="0" y="162154"/>
            <a:ext cx="12192000" cy="6695846"/>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t>Countercultural to the Greeks</a:t>
            </a:r>
          </a:p>
        </p:txBody>
      </p:sp>
      <p:sp>
        <p:nvSpPr>
          <p:cNvPr id="7" name="Rounded Rectangle 6"/>
          <p:cNvSpPr/>
          <p:nvPr/>
        </p:nvSpPr>
        <p:spPr>
          <a:xfrm>
            <a:off x="0" y="5227636"/>
            <a:ext cx="12192000" cy="1630364"/>
          </a:xfrm>
          <a:prstGeom prst="roundRect">
            <a:avLst>
              <a:gd name="adj" fmla="val 5638"/>
            </a:avLst>
          </a:prstGeom>
          <a:solidFill>
            <a:schemeClr val="bg1">
              <a:alpha val="68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2"/>
          <p:cNvSpPr>
            <a:spLocks noGrp="1"/>
          </p:cNvSpPr>
          <p:nvPr>
            <p:ph idx="1"/>
          </p:nvPr>
        </p:nvSpPr>
        <p:spPr>
          <a:xfrm>
            <a:off x="457200" y="5227636"/>
            <a:ext cx="11430000" cy="1096964"/>
          </a:xfrm>
        </p:spPr>
        <p:txBody>
          <a:bodyPr/>
          <a:lstStyle/>
          <a:p>
            <a:pPr algn="ctr">
              <a:buNone/>
            </a:pPr>
            <a:r>
              <a:rPr lang="en-US" dirty="0"/>
              <a:t> </a:t>
            </a:r>
            <a:r>
              <a:rPr lang="en-US" baseline="30000" dirty="0"/>
              <a:t>21</a:t>
            </a:r>
            <a:r>
              <a:rPr lang="en-US" dirty="0"/>
              <a:t> Submit to one another out of reverence for Christ.</a:t>
            </a:r>
          </a:p>
        </p:txBody>
      </p:sp>
    </p:spTree>
  </p:cSld>
  <p:clrMapOvr>
    <a:masterClrMapping/>
  </p:clrMapOvr>
  <p:transition>
    <p:zoom/>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a:t>Theological</a:t>
            </a:r>
            <a:r>
              <a:rPr lang="en-US" dirty="0"/>
              <a:t> Love</a:t>
            </a:r>
            <a:endParaRPr lang="en-US" u="sng" dirty="0"/>
          </a:p>
        </p:txBody>
      </p:sp>
      <p:sp>
        <p:nvSpPr>
          <p:cNvPr id="4" name="Rounded Rectangle 3"/>
          <p:cNvSpPr/>
          <p:nvPr/>
        </p:nvSpPr>
        <p:spPr>
          <a:xfrm>
            <a:off x="352044" y="1524000"/>
            <a:ext cx="6217920" cy="3657600"/>
          </a:xfrm>
          <a:prstGeom prst="roundRect">
            <a:avLst>
              <a:gd name="adj" fmla="val 11796"/>
            </a:avLst>
          </a:prstGeom>
          <a:solidFill>
            <a:schemeClr val="bg1">
              <a:alpha val="68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381000" y="1600201"/>
            <a:ext cx="6096000" cy="4525963"/>
          </a:xfrm>
        </p:spPr>
        <p:txBody>
          <a:bodyPr/>
          <a:lstStyle/>
          <a:p>
            <a:pPr marL="176213" indent="-176213"/>
            <a:r>
              <a:rPr lang="en-US" baseline="30000" dirty="0"/>
              <a:t>	</a:t>
            </a:r>
            <a:r>
              <a:rPr lang="en-US" dirty="0"/>
              <a:t> </a:t>
            </a:r>
            <a:r>
              <a:rPr lang="en-US" baseline="30000" dirty="0"/>
              <a:t>32</a:t>
            </a:r>
            <a:r>
              <a:rPr lang="en-US" dirty="0"/>
              <a:t> This is a </a:t>
            </a:r>
            <a:r>
              <a:rPr lang="en-US" dirty="0">
                <a:solidFill>
                  <a:srgbClr val="FF0000"/>
                </a:solidFill>
              </a:rPr>
              <a:t>profound mystery</a:t>
            </a:r>
            <a:r>
              <a:rPr lang="en-US" dirty="0"/>
              <a:t>--but I am talking about Christ and the church.</a:t>
            </a:r>
          </a:p>
          <a:p>
            <a:r>
              <a:rPr lang="en-US" dirty="0"/>
              <a:t> </a:t>
            </a:r>
          </a:p>
        </p:txBody>
      </p:sp>
      <p:sp>
        <p:nvSpPr>
          <p:cNvPr id="7" name="Rounded Rectangular Callout 6"/>
          <p:cNvSpPr/>
          <p:nvPr/>
        </p:nvSpPr>
        <p:spPr>
          <a:xfrm>
            <a:off x="6324600" y="1600201"/>
            <a:ext cx="5334000" cy="4724399"/>
          </a:xfrm>
          <a:prstGeom prst="wedgeRoundRectCallout">
            <a:avLst>
              <a:gd name="adj1" fmla="val -115772"/>
              <a:gd name="adj2" fmla="val -23669"/>
              <a:gd name="adj3" fmla="val 16667"/>
            </a:avLst>
          </a:prstGeom>
          <a:solidFill>
            <a:schemeClr val="bg1"/>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6355915" y="1820907"/>
            <a:ext cx="5181600" cy="4404475"/>
          </a:xfrm>
          <a:prstGeom prst="rect">
            <a:avLst/>
          </a:prstGeom>
          <a:noFill/>
        </p:spPr>
        <p:txBody>
          <a:bodyPr wrap="square" rtlCol="0">
            <a:spAutoFit/>
          </a:bodyPr>
          <a:lstStyle/>
          <a:p>
            <a:pPr algn="ctr">
              <a:lnSpc>
                <a:spcPts val="5600"/>
              </a:lnSpc>
            </a:pPr>
            <a:r>
              <a:rPr lang="en-US" sz="5400" b="1" dirty="0"/>
              <a:t>“mystery”</a:t>
            </a:r>
            <a:r>
              <a:rPr lang="en-US" sz="5400" dirty="0"/>
              <a:t> = </a:t>
            </a:r>
          </a:p>
          <a:p>
            <a:pPr algn="ctr">
              <a:lnSpc>
                <a:spcPts val="5600"/>
              </a:lnSpc>
            </a:pPr>
            <a:r>
              <a:rPr lang="en-US" sz="5400" dirty="0"/>
              <a:t>an open sacred secret that was once concealed but is now revealed!</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a:t>Theological</a:t>
            </a:r>
            <a:r>
              <a:rPr lang="en-US" dirty="0"/>
              <a:t> Love</a:t>
            </a:r>
            <a:endParaRPr lang="en-US" u="sng" dirty="0"/>
          </a:p>
        </p:txBody>
      </p:sp>
      <p:sp>
        <p:nvSpPr>
          <p:cNvPr id="4" name="Rounded Rectangle 3"/>
          <p:cNvSpPr/>
          <p:nvPr/>
        </p:nvSpPr>
        <p:spPr>
          <a:xfrm>
            <a:off x="352044" y="1524000"/>
            <a:ext cx="6217920" cy="3657600"/>
          </a:xfrm>
          <a:prstGeom prst="roundRect">
            <a:avLst>
              <a:gd name="adj" fmla="val 11796"/>
            </a:avLst>
          </a:prstGeom>
          <a:solidFill>
            <a:schemeClr val="bg1">
              <a:alpha val="68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381000" y="1600201"/>
            <a:ext cx="6096000" cy="4525963"/>
          </a:xfrm>
        </p:spPr>
        <p:txBody>
          <a:bodyPr/>
          <a:lstStyle/>
          <a:p>
            <a:pPr marL="176213" indent="-176213"/>
            <a:r>
              <a:rPr lang="en-US" baseline="30000" dirty="0"/>
              <a:t>	</a:t>
            </a:r>
            <a:r>
              <a:rPr lang="en-US" dirty="0"/>
              <a:t> </a:t>
            </a:r>
            <a:r>
              <a:rPr lang="en-US" baseline="30000" dirty="0"/>
              <a:t>32</a:t>
            </a:r>
            <a:r>
              <a:rPr lang="en-US" dirty="0"/>
              <a:t> This is a profound mystery--</a:t>
            </a:r>
            <a:r>
              <a:rPr lang="en-US" dirty="0">
                <a:solidFill>
                  <a:srgbClr val="FF0000"/>
                </a:solidFill>
              </a:rPr>
              <a:t>but I am talking about Christ </a:t>
            </a:r>
            <a:r>
              <a:rPr lang="en-US" dirty="0"/>
              <a:t>and the church.</a:t>
            </a:r>
          </a:p>
          <a:p>
            <a:r>
              <a:rPr lang="en-US" dirty="0"/>
              <a:t> </a:t>
            </a:r>
          </a:p>
        </p:txBody>
      </p:sp>
      <p:pic>
        <p:nvPicPr>
          <p:cNvPr id="9" name="Picture 3">
            <a:extLst>
              <a:ext uri="{FF2B5EF4-FFF2-40B4-BE49-F238E27FC236}">
                <a16:creationId xmlns:a16="http://schemas.microsoft.com/office/drawing/2014/main" id="{C3FD2E16-4EDE-40C9-A218-C7612C2EA10A}"/>
              </a:ext>
            </a:extLst>
          </p:cNvPr>
          <p:cNvPicPr>
            <a:picLocks noChangeAspect="1" noChangeArrowheads="1"/>
          </p:cNvPicPr>
          <p:nvPr/>
        </p:nvPicPr>
        <p:blipFill>
          <a:blip r:embed="rId2" cstate="print"/>
          <a:srcRect/>
          <a:stretch>
            <a:fillRect/>
          </a:stretch>
        </p:blipFill>
        <p:spPr bwMode="auto">
          <a:xfrm>
            <a:off x="6096000" y="1981200"/>
            <a:ext cx="5519227" cy="5562600"/>
          </a:xfrm>
          <a:prstGeom prst="rect">
            <a:avLst/>
          </a:prstGeom>
          <a:noFill/>
          <a:ln w="9525">
            <a:noFill/>
            <a:miter lim="800000"/>
            <a:headEnd/>
            <a:tailEnd/>
          </a:ln>
          <a:effectLst/>
        </p:spPr>
      </p:pic>
    </p:spTree>
    <p:extLst>
      <p:ext uri="{BB962C8B-B14F-4D97-AF65-F5344CB8AC3E}">
        <p14:creationId xmlns:p14="http://schemas.microsoft.com/office/powerpoint/2010/main" val="3523020102"/>
      </p:ext>
    </p:extLst>
  </p:cSld>
  <p:clrMapOvr>
    <a:masterClrMapping/>
  </p:clrMapOvr>
  <p:transition>
    <p:zoom/>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a:t>Theological</a:t>
            </a:r>
            <a:r>
              <a:rPr lang="en-US" dirty="0"/>
              <a:t> Love</a:t>
            </a:r>
            <a:endParaRPr lang="en-US" u="sng" dirty="0"/>
          </a:p>
        </p:txBody>
      </p:sp>
      <p:sp>
        <p:nvSpPr>
          <p:cNvPr id="4" name="Rounded Rectangle 3"/>
          <p:cNvSpPr/>
          <p:nvPr/>
        </p:nvSpPr>
        <p:spPr>
          <a:xfrm>
            <a:off x="352044" y="1524000"/>
            <a:ext cx="6217920" cy="3657600"/>
          </a:xfrm>
          <a:prstGeom prst="roundRect">
            <a:avLst>
              <a:gd name="adj" fmla="val 11796"/>
            </a:avLst>
          </a:prstGeom>
          <a:solidFill>
            <a:schemeClr val="bg1">
              <a:alpha val="68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381000" y="1600201"/>
            <a:ext cx="6096000" cy="4525963"/>
          </a:xfrm>
        </p:spPr>
        <p:txBody>
          <a:bodyPr/>
          <a:lstStyle/>
          <a:p>
            <a:pPr marL="176213" indent="-176213"/>
            <a:r>
              <a:rPr lang="en-US" baseline="30000" dirty="0"/>
              <a:t>	</a:t>
            </a:r>
            <a:r>
              <a:rPr lang="en-US" dirty="0"/>
              <a:t> </a:t>
            </a:r>
            <a:r>
              <a:rPr lang="en-US" baseline="30000" dirty="0"/>
              <a:t>32</a:t>
            </a:r>
            <a:r>
              <a:rPr lang="en-US" dirty="0"/>
              <a:t> This is a profound mystery--but I am talking about Christ </a:t>
            </a:r>
            <a:r>
              <a:rPr lang="en-US" dirty="0">
                <a:solidFill>
                  <a:srgbClr val="FF0000"/>
                </a:solidFill>
              </a:rPr>
              <a:t>and the church</a:t>
            </a:r>
            <a:r>
              <a:rPr lang="en-US" dirty="0"/>
              <a:t>.</a:t>
            </a:r>
          </a:p>
          <a:p>
            <a:r>
              <a:rPr lang="en-US" dirty="0"/>
              <a:t> </a:t>
            </a:r>
          </a:p>
        </p:txBody>
      </p:sp>
      <p:pic>
        <p:nvPicPr>
          <p:cNvPr id="9" name="Picture 3">
            <a:extLst>
              <a:ext uri="{FF2B5EF4-FFF2-40B4-BE49-F238E27FC236}">
                <a16:creationId xmlns:a16="http://schemas.microsoft.com/office/drawing/2014/main" id="{C3FD2E16-4EDE-40C9-A218-C7612C2EA10A}"/>
              </a:ext>
            </a:extLst>
          </p:cNvPr>
          <p:cNvPicPr>
            <a:picLocks noChangeAspect="1" noChangeArrowheads="1"/>
          </p:cNvPicPr>
          <p:nvPr/>
        </p:nvPicPr>
        <p:blipFill>
          <a:blip r:embed="rId2" cstate="print"/>
          <a:srcRect/>
          <a:stretch>
            <a:fillRect/>
          </a:stretch>
        </p:blipFill>
        <p:spPr bwMode="auto">
          <a:xfrm>
            <a:off x="6096000" y="1981200"/>
            <a:ext cx="5519227" cy="5562600"/>
          </a:xfrm>
          <a:prstGeom prst="rect">
            <a:avLst/>
          </a:prstGeom>
          <a:noFill/>
          <a:ln w="9525">
            <a:noFill/>
            <a:miter lim="800000"/>
            <a:headEnd/>
            <a:tailEnd/>
          </a:ln>
          <a:effectLst/>
        </p:spPr>
      </p:pic>
      <p:pic>
        <p:nvPicPr>
          <p:cNvPr id="6" name="Picture 5">
            <a:extLst>
              <a:ext uri="{FF2B5EF4-FFF2-40B4-BE49-F238E27FC236}">
                <a16:creationId xmlns:a16="http://schemas.microsoft.com/office/drawing/2014/main" id="{B5EA8FEC-68CD-40DF-A090-465DC1537284}"/>
              </a:ext>
            </a:extLst>
          </p:cNvPr>
          <p:cNvPicPr>
            <a:picLocks noChangeAspect="1"/>
          </p:cNvPicPr>
          <p:nvPr/>
        </p:nvPicPr>
        <p:blipFill>
          <a:blip r:embed="rId3"/>
          <a:stretch>
            <a:fillRect/>
          </a:stretch>
        </p:blipFill>
        <p:spPr>
          <a:xfrm>
            <a:off x="5715001" y="3998102"/>
            <a:ext cx="6324600" cy="3317098"/>
          </a:xfrm>
          <a:prstGeom prst="rect">
            <a:avLst/>
          </a:prstGeom>
        </p:spPr>
      </p:pic>
    </p:spTree>
    <p:extLst>
      <p:ext uri="{BB962C8B-B14F-4D97-AF65-F5344CB8AC3E}">
        <p14:creationId xmlns:p14="http://schemas.microsoft.com/office/powerpoint/2010/main" val="1842840468"/>
      </p:ext>
    </p:extLst>
  </p:cSld>
  <p:clrMapOvr>
    <a:masterClrMapping/>
  </p:clrMapOvr>
  <p:transition>
    <p:zoom/>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u="sng" dirty="0"/>
              <a:t>Countercultural</a:t>
            </a:r>
            <a:r>
              <a:rPr lang="en-US" dirty="0"/>
              <a:t> Love</a:t>
            </a:r>
          </a:p>
        </p:txBody>
      </p:sp>
      <p:sp>
        <p:nvSpPr>
          <p:cNvPr id="4" name="Rounded Rectangle 3"/>
          <p:cNvSpPr/>
          <p:nvPr/>
        </p:nvSpPr>
        <p:spPr>
          <a:xfrm>
            <a:off x="352044" y="1447798"/>
            <a:ext cx="6062472" cy="5029201"/>
          </a:xfrm>
          <a:prstGeom prst="roundRect">
            <a:avLst>
              <a:gd name="adj" fmla="val 11796"/>
            </a:avLst>
          </a:prstGeom>
          <a:solidFill>
            <a:schemeClr val="bg1">
              <a:alpha val="68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381000" y="1524000"/>
            <a:ext cx="5943600" cy="4525963"/>
          </a:xfrm>
        </p:spPr>
        <p:txBody>
          <a:bodyPr/>
          <a:lstStyle/>
          <a:p>
            <a:pPr marL="176213" indent="-176213"/>
            <a:r>
              <a:rPr lang="en-US" baseline="30000" dirty="0"/>
              <a:t>	</a:t>
            </a:r>
            <a:r>
              <a:rPr lang="en-US" dirty="0"/>
              <a:t> </a:t>
            </a:r>
            <a:r>
              <a:rPr lang="en-US" baseline="30000" dirty="0"/>
              <a:t>33</a:t>
            </a:r>
            <a:r>
              <a:rPr lang="en-US" dirty="0"/>
              <a:t> However, </a:t>
            </a:r>
            <a:r>
              <a:rPr lang="en-US" dirty="0">
                <a:solidFill>
                  <a:schemeClr val="bg1"/>
                </a:solidFill>
                <a:effectLst>
                  <a:glow rad="127000">
                    <a:srgbClr val="FF0000"/>
                  </a:glow>
                </a:effectLst>
              </a:rPr>
              <a:t>each one of you </a:t>
            </a:r>
            <a:r>
              <a:rPr lang="en-US" dirty="0"/>
              <a:t>also must </a:t>
            </a:r>
            <a:r>
              <a:rPr lang="en-US" dirty="0">
                <a:solidFill>
                  <a:srgbClr val="FF0000"/>
                </a:solidFill>
              </a:rPr>
              <a:t>love</a:t>
            </a:r>
            <a:r>
              <a:rPr lang="en-US" dirty="0"/>
              <a:t> his wife as he loves himself, and the wife must </a:t>
            </a:r>
            <a:r>
              <a:rPr lang="en-US" dirty="0">
                <a:solidFill>
                  <a:srgbClr val="FF0000"/>
                </a:solidFill>
              </a:rPr>
              <a:t>respect</a:t>
            </a:r>
            <a:r>
              <a:rPr lang="en-US" dirty="0"/>
              <a:t> her husband. </a:t>
            </a:r>
          </a:p>
        </p:txBody>
      </p:sp>
      <p:pic>
        <p:nvPicPr>
          <p:cNvPr id="5121" name="Picture 1"/>
          <p:cNvPicPr>
            <a:picLocks noChangeAspect="1" noChangeArrowheads="1"/>
          </p:cNvPicPr>
          <p:nvPr/>
        </p:nvPicPr>
        <p:blipFill>
          <a:blip r:embed="rId3" cstate="print"/>
          <a:srcRect/>
          <a:stretch>
            <a:fillRect/>
          </a:stretch>
        </p:blipFill>
        <p:spPr bwMode="auto">
          <a:xfrm>
            <a:off x="7162800" y="2209800"/>
            <a:ext cx="4137949" cy="3962400"/>
          </a:xfrm>
          <a:prstGeom prst="rect">
            <a:avLst/>
          </a:prstGeom>
          <a:noFill/>
          <a:ln w="9525">
            <a:noFill/>
            <a:miter lim="800000"/>
            <a:headEnd/>
            <a:tailEnd/>
          </a:ln>
          <a:effectLst/>
        </p:spPr>
      </p:pic>
    </p:spTree>
  </p:cSld>
  <p:clrMapOvr>
    <a:masterClrMapping/>
  </p:clrMapOvr>
  <p:transition>
    <p:zoom/>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1371600" y="5105400"/>
            <a:ext cx="9144000" cy="1066800"/>
          </a:xfrm>
          <a:prstGeom prst="roundRect">
            <a:avLst>
              <a:gd name="adj" fmla="val 11796"/>
            </a:avLst>
          </a:prstGeom>
          <a:solidFill>
            <a:schemeClr val="bg1">
              <a:alpha val="68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a:t>So where do I go from here?</a:t>
            </a:r>
          </a:p>
        </p:txBody>
      </p:sp>
      <p:sp>
        <p:nvSpPr>
          <p:cNvPr id="3" name="Content Placeholder 2"/>
          <p:cNvSpPr>
            <a:spLocks noGrp="1"/>
          </p:cNvSpPr>
          <p:nvPr>
            <p:ph idx="1"/>
          </p:nvPr>
        </p:nvSpPr>
        <p:spPr>
          <a:xfrm>
            <a:off x="1524000" y="5181600"/>
            <a:ext cx="8839200" cy="1447800"/>
          </a:xfrm>
        </p:spPr>
        <p:txBody>
          <a:bodyPr/>
          <a:lstStyle/>
          <a:p>
            <a:pPr marL="0" indent="0" algn="ctr"/>
            <a:r>
              <a:rPr lang="en-US" dirty="0"/>
              <a:t>Marriage is NOT for everyone!</a:t>
            </a:r>
          </a:p>
          <a:p>
            <a:pPr marL="0" indent="0" algn="ctr"/>
            <a:r>
              <a:rPr lang="en-US" dirty="0"/>
              <a:t>1 Corinthians 7</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randombar(horizontal)">
                                      <p:cBhvr>
                                        <p:cTn id="10" dur="5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5"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 grpId="0" build="p"/>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381000" y="1371600"/>
            <a:ext cx="5486400" cy="5029200"/>
          </a:xfrm>
          <a:prstGeom prst="roundRect">
            <a:avLst>
              <a:gd name="adj" fmla="val 11796"/>
            </a:avLst>
          </a:prstGeom>
          <a:solidFill>
            <a:schemeClr val="bg1">
              <a:alpha val="68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sz="half" idx="1"/>
          </p:nvPr>
        </p:nvSpPr>
        <p:spPr/>
        <p:txBody>
          <a:bodyPr>
            <a:noAutofit/>
          </a:bodyPr>
          <a:lstStyle/>
          <a:p>
            <a:pPr marL="0" indent="0"/>
            <a:r>
              <a:rPr lang="en-US" sz="5000" baseline="30000" dirty="0"/>
              <a:t>8</a:t>
            </a:r>
            <a:r>
              <a:rPr lang="en-US" sz="5000" dirty="0"/>
              <a:t> Now to the unmarried and the widows I say: It is good for them to </a:t>
            </a:r>
            <a:r>
              <a:rPr lang="en-US" sz="5000" dirty="0">
                <a:solidFill>
                  <a:srgbClr val="FF0000"/>
                </a:solidFill>
              </a:rPr>
              <a:t>stay unmarried</a:t>
            </a:r>
            <a:r>
              <a:rPr lang="en-US" sz="5000" dirty="0"/>
              <a:t>, </a:t>
            </a:r>
            <a:br>
              <a:rPr lang="en-US" sz="5000" dirty="0"/>
            </a:br>
            <a:r>
              <a:rPr lang="en-US" sz="5000" dirty="0"/>
              <a:t>as I am. 1 Cor. 7:8 </a:t>
            </a:r>
          </a:p>
        </p:txBody>
      </p:sp>
      <p:sp>
        <p:nvSpPr>
          <p:cNvPr id="2" name="Title 1"/>
          <p:cNvSpPr>
            <a:spLocks noGrp="1"/>
          </p:cNvSpPr>
          <p:nvPr>
            <p:ph type="title"/>
          </p:nvPr>
        </p:nvSpPr>
        <p:spPr/>
        <p:txBody>
          <a:bodyPr/>
          <a:lstStyle/>
          <a:p>
            <a:r>
              <a:rPr lang="en-US" dirty="0"/>
              <a:t>So where do I go from here?</a:t>
            </a:r>
          </a:p>
        </p:txBody>
      </p:sp>
    </p:spTree>
  </p:cSld>
  <p:clrMapOvr>
    <a:masterClrMapping/>
  </p:clrMapOvr>
  <p:transition>
    <p:zoom/>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381000" y="1371600"/>
            <a:ext cx="5486400" cy="5029200"/>
          </a:xfrm>
          <a:prstGeom prst="roundRect">
            <a:avLst>
              <a:gd name="adj" fmla="val 11796"/>
            </a:avLst>
          </a:prstGeom>
          <a:solidFill>
            <a:schemeClr val="bg1">
              <a:alpha val="68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sz="half" idx="1"/>
          </p:nvPr>
        </p:nvSpPr>
        <p:spPr/>
        <p:txBody>
          <a:bodyPr>
            <a:noAutofit/>
          </a:bodyPr>
          <a:lstStyle/>
          <a:p>
            <a:pPr marL="0" indent="0"/>
            <a:r>
              <a:rPr lang="en-US" sz="5000" baseline="30000" dirty="0"/>
              <a:t>8</a:t>
            </a:r>
            <a:r>
              <a:rPr lang="en-US" sz="5000" dirty="0"/>
              <a:t> Now to the unmarried and the widows I say: It is good for them to </a:t>
            </a:r>
            <a:r>
              <a:rPr lang="en-US" sz="5000" dirty="0">
                <a:solidFill>
                  <a:srgbClr val="FF0000"/>
                </a:solidFill>
              </a:rPr>
              <a:t>stay unmarried</a:t>
            </a:r>
            <a:r>
              <a:rPr lang="en-US" sz="5000" dirty="0"/>
              <a:t>, </a:t>
            </a:r>
            <a:br>
              <a:rPr lang="en-US" sz="5000" dirty="0"/>
            </a:br>
            <a:r>
              <a:rPr lang="en-US" sz="5000" dirty="0"/>
              <a:t>as I am. 1 Cor. 7:8 </a:t>
            </a:r>
          </a:p>
        </p:txBody>
      </p:sp>
      <p:sp>
        <p:nvSpPr>
          <p:cNvPr id="2" name="Title 1"/>
          <p:cNvSpPr>
            <a:spLocks noGrp="1"/>
          </p:cNvSpPr>
          <p:nvPr>
            <p:ph type="title"/>
          </p:nvPr>
        </p:nvSpPr>
        <p:spPr/>
        <p:txBody>
          <a:bodyPr/>
          <a:lstStyle/>
          <a:p>
            <a:r>
              <a:rPr lang="en-US" dirty="0"/>
              <a:t>So where do I go from here?</a:t>
            </a:r>
          </a:p>
        </p:txBody>
      </p:sp>
      <p:sp>
        <p:nvSpPr>
          <p:cNvPr id="5" name="Rounded Rectangle 4"/>
          <p:cNvSpPr/>
          <p:nvPr/>
        </p:nvSpPr>
        <p:spPr>
          <a:xfrm>
            <a:off x="6172200" y="1371600"/>
            <a:ext cx="5638800" cy="4953000"/>
          </a:xfrm>
          <a:prstGeom prst="roundRect">
            <a:avLst>
              <a:gd name="adj" fmla="val 11796"/>
            </a:avLst>
          </a:prstGeom>
          <a:solidFill>
            <a:schemeClr val="bg1">
              <a:alpha val="68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3"/>
          <p:cNvSpPr>
            <a:spLocks noGrp="1"/>
          </p:cNvSpPr>
          <p:nvPr>
            <p:ph sz="half" idx="2"/>
          </p:nvPr>
        </p:nvSpPr>
        <p:spPr>
          <a:xfrm>
            <a:off x="6477000" y="1600201"/>
            <a:ext cx="5334000" cy="4525963"/>
          </a:xfrm>
        </p:spPr>
        <p:txBody>
          <a:bodyPr>
            <a:noAutofit/>
          </a:bodyPr>
          <a:lstStyle/>
          <a:p>
            <a:pPr marL="0" indent="0"/>
            <a:r>
              <a:rPr lang="en-US" sz="5000" dirty="0"/>
              <a:t>But </a:t>
            </a:r>
            <a:r>
              <a:rPr lang="en-US" sz="5000" dirty="0">
                <a:solidFill>
                  <a:srgbClr val="FF0000"/>
                </a:solidFill>
              </a:rPr>
              <a:t>those who marry will face many troubles in this life</a:t>
            </a:r>
            <a:r>
              <a:rPr lang="en-US" sz="5000" dirty="0"/>
              <a:t>, and I want to spare you this. </a:t>
            </a:r>
            <a:br>
              <a:rPr lang="en-US" sz="5000" dirty="0"/>
            </a:br>
            <a:r>
              <a:rPr lang="en-US" sz="5000" dirty="0"/>
              <a:t>1 </a:t>
            </a:r>
            <a:r>
              <a:rPr lang="en-US" sz="5000" dirty="0" err="1"/>
              <a:t>Cor</a:t>
            </a:r>
            <a:r>
              <a:rPr lang="en-US" sz="5000" dirty="0"/>
              <a:t> 7:28</a:t>
            </a:r>
          </a:p>
        </p:txBody>
      </p:sp>
      <p:sp>
        <p:nvSpPr>
          <p:cNvPr id="8" name="Rectangle 7"/>
          <p:cNvSpPr/>
          <p:nvPr/>
        </p:nvSpPr>
        <p:spPr>
          <a:xfrm>
            <a:off x="3048000" y="2286000"/>
            <a:ext cx="5791200" cy="2895600"/>
          </a:xfrm>
          <a:prstGeom prst="rect">
            <a:avLst/>
          </a:prstGeom>
          <a:solidFill>
            <a:srgbClr val="C00000"/>
          </a:solidFill>
          <a:ln>
            <a:solidFill>
              <a:schemeClr val="bg1"/>
            </a:solidFill>
          </a:ln>
          <a:effectLst>
            <a:outerShdw blurRad="50800" dist="292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a:solidFill>
                  <a:schemeClr val="bg1"/>
                </a:solidFill>
              </a:rPr>
              <a:t>Either way, </a:t>
            </a:r>
            <a:br>
              <a:rPr lang="en-US" sz="6000" b="1" dirty="0">
                <a:solidFill>
                  <a:schemeClr val="bg1"/>
                </a:solidFill>
              </a:rPr>
            </a:br>
            <a:r>
              <a:rPr lang="en-US" sz="6000" b="1" dirty="0">
                <a:solidFill>
                  <a:schemeClr val="bg1"/>
                </a:solidFill>
              </a:rPr>
              <a:t>You need Christ </a:t>
            </a:r>
            <a:br>
              <a:rPr lang="en-US" sz="6000" b="1" dirty="0">
                <a:solidFill>
                  <a:schemeClr val="bg1"/>
                </a:solidFill>
              </a:rPr>
            </a:br>
            <a:r>
              <a:rPr lang="en-US" sz="6000" b="1" dirty="0">
                <a:solidFill>
                  <a:schemeClr val="bg1"/>
                </a:solidFill>
              </a:rPr>
              <a:t>in your life!</a:t>
            </a:r>
          </a:p>
        </p:txBody>
      </p:sp>
    </p:spTree>
    <p:extLst>
      <p:ext uri="{BB962C8B-B14F-4D97-AF65-F5344CB8AC3E}">
        <p14:creationId xmlns:p14="http://schemas.microsoft.com/office/powerpoint/2010/main" val="1593719756"/>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89F63C6-9275-489F-A17C-EE3EC61991A3}"/>
              </a:ext>
            </a:extLst>
          </p:cNvPr>
          <p:cNvSpPr>
            <a:spLocks noGrp="1"/>
          </p:cNvSpPr>
          <p:nvPr>
            <p:ph type="title"/>
          </p:nvPr>
        </p:nvSpPr>
        <p:spPr/>
        <p:txBody>
          <a:bodyPr/>
          <a:lstStyle/>
          <a:p>
            <a:r>
              <a:rPr lang="en-US" dirty="0"/>
              <a:t>God’s Unbeatable Combination:</a:t>
            </a:r>
          </a:p>
        </p:txBody>
      </p:sp>
      <p:sp>
        <p:nvSpPr>
          <p:cNvPr id="6" name="Content Placeholder 5">
            <a:extLst>
              <a:ext uri="{FF2B5EF4-FFF2-40B4-BE49-F238E27FC236}">
                <a16:creationId xmlns:a16="http://schemas.microsoft.com/office/drawing/2014/main" id="{4DB1E318-FB90-4096-B3DE-1A2C8C615869}"/>
              </a:ext>
            </a:extLst>
          </p:cNvPr>
          <p:cNvSpPr>
            <a:spLocks noGrp="1"/>
          </p:cNvSpPr>
          <p:nvPr>
            <p:ph idx="1"/>
          </p:nvPr>
        </p:nvSpPr>
        <p:spPr/>
        <p:txBody>
          <a:bodyPr/>
          <a:lstStyle/>
          <a:p>
            <a:pPr algn="ctr"/>
            <a:r>
              <a:rPr lang="en-US" dirty="0">
                <a:effectLst>
                  <a:glow rad="127000">
                    <a:schemeClr val="bg1"/>
                  </a:glow>
                </a:effectLst>
              </a:rPr>
              <a:t>Husband who LOVES his wife, </a:t>
            </a:r>
            <a:br>
              <a:rPr lang="en-US" dirty="0">
                <a:effectLst>
                  <a:glow rad="127000">
                    <a:schemeClr val="bg1"/>
                  </a:glow>
                </a:effectLst>
              </a:rPr>
            </a:br>
            <a:r>
              <a:rPr lang="en-US" dirty="0">
                <a:effectLst>
                  <a:glow rad="127000">
                    <a:schemeClr val="bg1"/>
                  </a:glow>
                </a:effectLst>
              </a:rPr>
              <a:t>is easy to RESPECT!</a:t>
            </a:r>
          </a:p>
          <a:p>
            <a:pPr algn="ctr"/>
            <a:r>
              <a:rPr lang="en-US" dirty="0">
                <a:effectLst>
                  <a:glow rad="127000">
                    <a:schemeClr val="bg1"/>
                  </a:glow>
                </a:effectLst>
              </a:rPr>
              <a:t> </a:t>
            </a:r>
          </a:p>
          <a:p>
            <a:pPr algn="ctr"/>
            <a:r>
              <a:rPr lang="en-US" dirty="0">
                <a:effectLst>
                  <a:glow rad="127000">
                    <a:schemeClr val="bg1"/>
                  </a:glow>
                </a:effectLst>
              </a:rPr>
              <a:t>Wife who REPECTS her husband, </a:t>
            </a:r>
            <a:br>
              <a:rPr lang="en-US" dirty="0">
                <a:effectLst>
                  <a:glow rad="127000">
                    <a:schemeClr val="bg1"/>
                  </a:glow>
                </a:effectLst>
              </a:rPr>
            </a:br>
            <a:r>
              <a:rPr lang="en-US" dirty="0">
                <a:effectLst>
                  <a:glow rad="127000">
                    <a:schemeClr val="bg1"/>
                  </a:glow>
                </a:effectLst>
              </a:rPr>
              <a:t>is easy to LOVE!</a:t>
            </a:r>
          </a:p>
        </p:txBody>
      </p:sp>
    </p:spTree>
    <p:extLst>
      <p:ext uri="{BB962C8B-B14F-4D97-AF65-F5344CB8AC3E}">
        <p14:creationId xmlns:p14="http://schemas.microsoft.com/office/powerpoint/2010/main" val="421126598"/>
      </p:ext>
    </p:extLst>
  </p:cSld>
  <p:clrMapOvr>
    <a:masterClrMapping/>
  </p:clrMapOvr>
  <p:transition spd="slow">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randombar(horizont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randombar(horizontal)">
                                      <p:cBhvr>
                                        <p:cTn id="12" dur="500"/>
                                        <p:tgtEl>
                                          <p:spTgt spid="6">
                                            <p:txEl>
                                              <p:pRg st="1" end="1"/>
                                            </p:txEl>
                                          </p:spTgt>
                                        </p:tgtEl>
                                      </p:cBhvr>
                                    </p:animEffect>
                                  </p:childTnLst>
                                </p:cTn>
                              </p:par>
                              <p:par>
                                <p:cTn id="13" presetID="14" presetClass="entr" presetSubtype="10" fill="hold" nodeType="with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animEffect transition="in" filter="randombar(horizontal)">
                                      <p:cBhvr>
                                        <p:cTn id="15"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236692-C074-47E9-9BCE-57177576F92E}"/>
              </a:ext>
            </a:extLst>
          </p:cNvPr>
          <p:cNvSpPr>
            <a:spLocks noGrp="1"/>
          </p:cNvSpPr>
          <p:nvPr>
            <p:ph type="title"/>
          </p:nvPr>
        </p:nvSpPr>
        <p:spPr/>
        <p:txBody>
          <a:bodyPr/>
          <a:lstStyle/>
          <a:p>
            <a:r>
              <a:rPr lang="en-US" dirty="0"/>
              <a:t>So, </a:t>
            </a:r>
          </a:p>
        </p:txBody>
      </p:sp>
      <p:sp>
        <p:nvSpPr>
          <p:cNvPr id="3" name="Content Placeholder 2">
            <a:extLst>
              <a:ext uri="{FF2B5EF4-FFF2-40B4-BE49-F238E27FC236}">
                <a16:creationId xmlns:a16="http://schemas.microsoft.com/office/drawing/2014/main" id="{67F935CA-46EA-426A-B054-300E435FCCE1}"/>
              </a:ext>
            </a:extLst>
          </p:cNvPr>
          <p:cNvSpPr>
            <a:spLocks noGrp="1"/>
          </p:cNvSpPr>
          <p:nvPr>
            <p:ph idx="1"/>
          </p:nvPr>
        </p:nvSpPr>
        <p:spPr>
          <a:xfrm>
            <a:off x="228600" y="2667000"/>
            <a:ext cx="11658600" cy="3459164"/>
          </a:xfrm>
        </p:spPr>
        <p:txBody>
          <a:bodyPr/>
          <a:lstStyle/>
          <a:p>
            <a:pPr algn="ctr"/>
            <a:r>
              <a:rPr lang="en-US" dirty="0">
                <a:effectLst>
                  <a:glow rad="127000">
                    <a:schemeClr val="bg1"/>
                  </a:glow>
                </a:effectLst>
              </a:rPr>
              <a:t>Husbands, love your wives. </a:t>
            </a:r>
          </a:p>
          <a:p>
            <a:pPr algn="ctr"/>
            <a:r>
              <a:rPr lang="en-US" dirty="0">
                <a:effectLst>
                  <a:glow rad="127000">
                    <a:schemeClr val="bg1"/>
                  </a:glow>
                </a:effectLst>
              </a:rPr>
              <a:t>Wives, respect your husbands.  </a:t>
            </a:r>
          </a:p>
        </p:txBody>
      </p:sp>
    </p:spTree>
    <p:extLst>
      <p:ext uri="{BB962C8B-B14F-4D97-AF65-F5344CB8AC3E}">
        <p14:creationId xmlns:p14="http://schemas.microsoft.com/office/powerpoint/2010/main" val="3819163829"/>
      </p:ext>
    </p:extLst>
  </p:cSld>
  <p:clrMapOvr>
    <a:masterClrMapping/>
  </p:clrMapOvr>
  <p:transition spd="slow">
    <p:randomBa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0FD593AA-2C97-4467-8464-C9DB017A3802}"/>
              </a:ext>
            </a:extLst>
          </p:cNvPr>
          <p:cNvPicPr>
            <a:picLocks noChangeAspect="1" noChangeArrowheads="1"/>
          </p:cNvPicPr>
          <p:nvPr/>
        </p:nvPicPr>
        <p:blipFill>
          <a:blip r:embed="rId2" cstate="print">
            <a:alphaModFix amt="86000"/>
          </a:blip>
          <a:srcRect l="1475" r="10018"/>
          <a:stretch>
            <a:fillRect/>
          </a:stretch>
        </p:blipFill>
        <p:spPr bwMode="auto">
          <a:xfrm>
            <a:off x="0" y="0"/>
            <a:ext cx="12192000" cy="6858000"/>
          </a:xfrm>
          <a:prstGeom prst="rect">
            <a:avLst/>
          </a:prstGeom>
          <a:noFill/>
          <a:ln w="9525">
            <a:noFill/>
            <a:miter lim="800000"/>
            <a:headEnd/>
            <a:tailEnd/>
          </a:ln>
          <a:effectLst/>
        </p:spPr>
      </p:pic>
      <p:sp>
        <p:nvSpPr>
          <p:cNvPr id="2" name="Title 1">
            <a:extLst>
              <a:ext uri="{FF2B5EF4-FFF2-40B4-BE49-F238E27FC236}">
                <a16:creationId xmlns:a16="http://schemas.microsoft.com/office/drawing/2014/main" id="{A6193709-F54E-41D8-94E9-1260E70EB00E}"/>
              </a:ext>
            </a:extLst>
          </p:cNvPr>
          <p:cNvSpPr>
            <a:spLocks noGrp="1"/>
          </p:cNvSpPr>
          <p:nvPr>
            <p:ph type="title"/>
          </p:nvPr>
        </p:nvSpPr>
        <p:spPr>
          <a:xfrm>
            <a:off x="0" y="4953000"/>
            <a:ext cx="5181600" cy="1143000"/>
          </a:xfrm>
        </p:spPr>
        <p:txBody>
          <a:bodyPr/>
          <a:lstStyle/>
          <a:p>
            <a:r>
              <a:rPr lang="en-US" sz="7200" dirty="0">
                <a:effectLst>
                  <a:glow rad="127000">
                    <a:schemeClr val="bg1"/>
                  </a:glow>
                  <a:outerShdw blurRad="38100" dist="38100" dir="2700000" algn="tl">
                    <a:srgbClr val="000000">
                      <a:alpha val="43137"/>
                    </a:srgbClr>
                  </a:outerShdw>
                </a:effectLst>
              </a:rPr>
              <a:t>Let’s PRAY!</a:t>
            </a:r>
          </a:p>
        </p:txBody>
      </p:sp>
    </p:spTree>
    <p:extLst>
      <p:ext uri="{BB962C8B-B14F-4D97-AF65-F5344CB8AC3E}">
        <p14:creationId xmlns:p14="http://schemas.microsoft.com/office/powerpoint/2010/main" val="3273378299"/>
      </p:ext>
    </p:extLst>
  </p:cSld>
  <p:clrMapOvr>
    <a:masterClrMapping/>
  </p:clrMapOvr>
  <p:transition spd="slow">
    <p:randomBa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p:cNvPicPr>
            <a:picLocks noChangeAspect="1" noChangeArrowheads="1"/>
          </p:cNvPicPr>
          <p:nvPr/>
        </p:nvPicPr>
        <p:blipFill>
          <a:blip r:embed="rId3" cstate="print"/>
          <a:srcRect l="6344" r="6344"/>
          <a:stretch>
            <a:fillRect/>
          </a:stretch>
        </p:blipFill>
        <p:spPr bwMode="auto">
          <a:xfrm>
            <a:off x="0" y="162154"/>
            <a:ext cx="12192000" cy="6695846"/>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t>Countercultural to the Greeks</a:t>
            </a:r>
          </a:p>
        </p:txBody>
      </p:sp>
      <p:grpSp>
        <p:nvGrpSpPr>
          <p:cNvPr id="5" name="Group 11"/>
          <p:cNvGrpSpPr/>
          <p:nvPr/>
        </p:nvGrpSpPr>
        <p:grpSpPr>
          <a:xfrm>
            <a:off x="1676400" y="990600"/>
            <a:ext cx="8534400" cy="1905000"/>
            <a:chOff x="152400" y="990600"/>
            <a:chExt cx="8534400" cy="1905000"/>
          </a:xfrm>
        </p:grpSpPr>
        <p:sp>
          <p:nvSpPr>
            <p:cNvPr id="6" name="Rectangle 5"/>
            <p:cNvSpPr/>
            <p:nvPr/>
          </p:nvSpPr>
          <p:spPr>
            <a:xfrm>
              <a:off x="152400" y="990600"/>
              <a:ext cx="8534400" cy="1905000"/>
            </a:xfrm>
            <a:prstGeom prst="rect">
              <a:avLst/>
            </a:prstGeom>
            <a:solidFill>
              <a:schemeClr val="accent6">
                <a:lumMod val="20000"/>
                <a:lumOff val="80000"/>
                <a:alpha val="71000"/>
              </a:scheme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1143000" y="1424443"/>
              <a:ext cx="7391400" cy="1200329"/>
            </a:xfrm>
            <a:prstGeom prst="rect">
              <a:avLst/>
            </a:prstGeom>
            <a:noFill/>
          </p:spPr>
          <p:txBody>
            <a:bodyPr wrap="square" rtlCol="0">
              <a:spAutoFit/>
            </a:bodyPr>
            <a:lstStyle/>
            <a:p>
              <a:r>
                <a:rPr lang="en-US" sz="3600" b="1" dirty="0">
                  <a:effectLst>
                    <a:glow rad="127000">
                      <a:schemeClr val="bg1"/>
                    </a:glow>
                  </a:effectLst>
                </a:rPr>
                <a:t>Prostitution was essential part of Greek life. </a:t>
              </a:r>
            </a:p>
          </p:txBody>
        </p:sp>
      </p:grpSp>
      <p:grpSp>
        <p:nvGrpSpPr>
          <p:cNvPr id="8" name="Group 10"/>
          <p:cNvGrpSpPr/>
          <p:nvPr/>
        </p:nvGrpSpPr>
        <p:grpSpPr>
          <a:xfrm>
            <a:off x="1752600" y="2209800"/>
            <a:ext cx="8534400" cy="3124200"/>
            <a:chOff x="228600" y="2209800"/>
            <a:chExt cx="8534400" cy="3124200"/>
          </a:xfrm>
        </p:grpSpPr>
        <p:sp>
          <p:nvSpPr>
            <p:cNvPr id="9" name="Rectangle 8"/>
            <p:cNvSpPr/>
            <p:nvPr/>
          </p:nvSpPr>
          <p:spPr>
            <a:xfrm>
              <a:off x="228600" y="2209800"/>
              <a:ext cx="8534400" cy="3124200"/>
            </a:xfrm>
            <a:prstGeom prst="rect">
              <a:avLst/>
            </a:prstGeom>
            <a:solidFill>
              <a:schemeClr val="accent6">
                <a:lumMod val="20000"/>
                <a:lumOff val="80000"/>
                <a:alpha val="71000"/>
              </a:scheme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609600" y="2667000"/>
              <a:ext cx="8001000" cy="2308324"/>
            </a:xfrm>
            <a:prstGeom prst="rect">
              <a:avLst/>
            </a:prstGeom>
            <a:noFill/>
          </p:spPr>
          <p:txBody>
            <a:bodyPr wrap="square" rtlCol="0">
              <a:spAutoFit/>
            </a:bodyPr>
            <a:lstStyle/>
            <a:p>
              <a:r>
                <a:rPr lang="en-US" sz="3600" b="1" dirty="0">
                  <a:effectLst>
                    <a:glow rad="127000">
                      <a:schemeClr val="bg1"/>
                    </a:glow>
                  </a:effectLst>
                </a:rPr>
                <a:t>We have courtesans for the sake of pleasure; we have concubines for the sake of daily cohabitation; we have wives for the purpose of having children.</a:t>
              </a:r>
            </a:p>
          </p:txBody>
        </p:sp>
      </p:grpSp>
      <p:sp>
        <p:nvSpPr>
          <p:cNvPr id="19" name="Rounded Rectangle 18"/>
          <p:cNvSpPr/>
          <p:nvPr/>
        </p:nvSpPr>
        <p:spPr>
          <a:xfrm>
            <a:off x="0" y="5227636"/>
            <a:ext cx="12192000" cy="1630364"/>
          </a:xfrm>
          <a:prstGeom prst="roundRect">
            <a:avLst>
              <a:gd name="adj" fmla="val 5638"/>
            </a:avLst>
          </a:prstGeom>
          <a:solidFill>
            <a:schemeClr val="bg1">
              <a:alpha val="68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Content Placeholder 2"/>
          <p:cNvSpPr>
            <a:spLocks noGrp="1"/>
          </p:cNvSpPr>
          <p:nvPr>
            <p:ph idx="1"/>
          </p:nvPr>
        </p:nvSpPr>
        <p:spPr>
          <a:xfrm>
            <a:off x="457200" y="5227636"/>
            <a:ext cx="11430000" cy="1096964"/>
          </a:xfrm>
        </p:spPr>
        <p:txBody>
          <a:bodyPr/>
          <a:lstStyle/>
          <a:p>
            <a:pPr algn="ctr">
              <a:buNone/>
            </a:pPr>
            <a:r>
              <a:rPr lang="en-US" dirty="0"/>
              <a:t> </a:t>
            </a:r>
            <a:r>
              <a:rPr lang="en-US" baseline="30000" dirty="0"/>
              <a:t>21</a:t>
            </a:r>
            <a:r>
              <a:rPr lang="en-US" dirty="0"/>
              <a:t> Submit to one another out of reverence for Christ.</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cstate="print"/>
          <a:srcRect/>
          <a:stretch>
            <a:fillRect/>
          </a:stretch>
        </p:blipFill>
        <p:spPr bwMode="auto">
          <a:xfrm>
            <a:off x="0" y="696765"/>
            <a:ext cx="12192000" cy="6161235"/>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t>Countercultural to the Romans</a:t>
            </a:r>
          </a:p>
        </p:txBody>
      </p:sp>
      <p:sp>
        <p:nvSpPr>
          <p:cNvPr id="7" name="Rounded Rectangle 6"/>
          <p:cNvSpPr/>
          <p:nvPr/>
        </p:nvSpPr>
        <p:spPr>
          <a:xfrm>
            <a:off x="0" y="5227636"/>
            <a:ext cx="12192000" cy="1630364"/>
          </a:xfrm>
          <a:prstGeom prst="roundRect">
            <a:avLst>
              <a:gd name="adj" fmla="val 5638"/>
            </a:avLst>
          </a:prstGeom>
          <a:solidFill>
            <a:schemeClr val="bg1">
              <a:alpha val="68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2"/>
          <p:cNvSpPr>
            <a:spLocks noGrp="1"/>
          </p:cNvSpPr>
          <p:nvPr>
            <p:ph idx="1"/>
          </p:nvPr>
        </p:nvSpPr>
        <p:spPr>
          <a:xfrm>
            <a:off x="457200" y="5227636"/>
            <a:ext cx="11430000" cy="1096964"/>
          </a:xfrm>
        </p:spPr>
        <p:txBody>
          <a:bodyPr/>
          <a:lstStyle/>
          <a:p>
            <a:pPr algn="ctr">
              <a:buNone/>
            </a:pPr>
            <a:r>
              <a:rPr lang="en-US" dirty="0"/>
              <a:t> </a:t>
            </a:r>
            <a:r>
              <a:rPr lang="en-US" baseline="30000" dirty="0"/>
              <a:t>21</a:t>
            </a:r>
            <a:r>
              <a:rPr lang="en-US" dirty="0"/>
              <a:t> Submit to one another out of reverence for Christ.</a:t>
            </a:r>
          </a:p>
        </p:txBody>
      </p:sp>
    </p:spTree>
  </p:cSld>
  <p:clrMapOvr>
    <a:masterClrMapping/>
  </p:clrMapOvr>
  <p:transition>
    <p:zoom/>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p:cNvPicPr>
            <a:picLocks noChangeAspect="1" noChangeArrowheads="1"/>
          </p:cNvPicPr>
          <p:nvPr/>
        </p:nvPicPr>
        <p:blipFill>
          <a:blip r:embed="rId3" cstate="print"/>
          <a:srcRect/>
          <a:stretch>
            <a:fillRect/>
          </a:stretch>
        </p:blipFill>
        <p:spPr bwMode="auto">
          <a:xfrm>
            <a:off x="0" y="696765"/>
            <a:ext cx="12192000" cy="6161235"/>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t>Countercultural to the Romans</a:t>
            </a:r>
          </a:p>
        </p:txBody>
      </p:sp>
      <p:grpSp>
        <p:nvGrpSpPr>
          <p:cNvPr id="5" name="Group 11"/>
          <p:cNvGrpSpPr/>
          <p:nvPr/>
        </p:nvGrpSpPr>
        <p:grpSpPr>
          <a:xfrm>
            <a:off x="1600200" y="990600"/>
            <a:ext cx="8991600" cy="3048000"/>
            <a:chOff x="76200" y="990600"/>
            <a:chExt cx="8991600" cy="2333759"/>
          </a:xfrm>
        </p:grpSpPr>
        <p:sp>
          <p:nvSpPr>
            <p:cNvPr id="7" name="Rectangle 6"/>
            <p:cNvSpPr/>
            <p:nvPr/>
          </p:nvSpPr>
          <p:spPr>
            <a:xfrm>
              <a:off x="76200" y="990600"/>
              <a:ext cx="8991600" cy="2333759"/>
            </a:xfrm>
            <a:prstGeom prst="rect">
              <a:avLst/>
            </a:prstGeom>
            <a:solidFill>
              <a:schemeClr val="accent6">
                <a:lumMod val="20000"/>
                <a:lumOff val="80000"/>
                <a:alpha val="71000"/>
              </a:scheme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609600" y="1340664"/>
              <a:ext cx="8153400" cy="1767412"/>
            </a:xfrm>
            <a:prstGeom prst="rect">
              <a:avLst/>
            </a:prstGeom>
            <a:noFill/>
          </p:spPr>
          <p:txBody>
            <a:bodyPr wrap="square" rtlCol="0">
              <a:spAutoFit/>
            </a:bodyPr>
            <a:lstStyle/>
            <a:p>
              <a:r>
                <a:rPr lang="en-US" sz="3600" b="1" dirty="0">
                  <a:effectLst>
                    <a:glow rad="127000">
                      <a:schemeClr val="bg1"/>
                    </a:glow>
                  </a:effectLst>
                </a:rPr>
                <a:t>In Rome, in Paul’s day, the matter was still worse.  Seneca writes that women were married to be divorced and divorced to be married. </a:t>
              </a:r>
            </a:p>
          </p:txBody>
        </p:sp>
      </p:grpSp>
      <p:grpSp>
        <p:nvGrpSpPr>
          <p:cNvPr id="6" name="Group 10"/>
          <p:cNvGrpSpPr/>
          <p:nvPr/>
        </p:nvGrpSpPr>
        <p:grpSpPr>
          <a:xfrm>
            <a:off x="1676400" y="3352800"/>
            <a:ext cx="8991600" cy="1981200"/>
            <a:chOff x="-2667000" y="4459955"/>
            <a:chExt cx="8991600" cy="2952268"/>
          </a:xfrm>
        </p:grpSpPr>
        <p:sp>
          <p:nvSpPr>
            <p:cNvPr id="10" name="Rectangle 9"/>
            <p:cNvSpPr/>
            <p:nvPr/>
          </p:nvSpPr>
          <p:spPr>
            <a:xfrm>
              <a:off x="-2667000" y="4459955"/>
              <a:ext cx="8991600" cy="2952268"/>
            </a:xfrm>
            <a:prstGeom prst="rect">
              <a:avLst/>
            </a:prstGeom>
            <a:solidFill>
              <a:schemeClr val="accent6">
                <a:lumMod val="20000"/>
                <a:lumOff val="80000"/>
                <a:alpha val="71000"/>
              </a:schemeClr>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2209800" y="4914150"/>
              <a:ext cx="8458200" cy="1788660"/>
            </a:xfrm>
            <a:prstGeom prst="rect">
              <a:avLst/>
            </a:prstGeom>
            <a:noFill/>
          </p:spPr>
          <p:txBody>
            <a:bodyPr wrap="square" rtlCol="0">
              <a:spAutoFit/>
            </a:bodyPr>
            <a:lstStyle/>
            <a:p>
              <a:r>
                <a:rPr lang="en-US" sz="3600" b="1" dirty="0">
                  <a:effectLst>
                    <a:glow rad="127000">
                      <a:schemeClr val="bg1"/>
                    </a:glow>
                  </a:effectLst>
                </a:rPr>
                <a:t>Jerome mentioned in Rome a woman was married to her 23</a:t>
              </a:r>
              <a:r>
                <a:rPr lang="en-US" sz="3600" b="1" baseline="30000" dirty="0">
                  <a:effectLst>
                    <a:glow rad="127000">
                      <a:schemeClr val="bg1"/>
                    </a:glow>
                  </a:effectLst>
                </a:rPr>
                <a:t>rd</a:t>
              </a:r>
              <a:r>
                <a:rPr lang="en-US" sz="3600" b="1" dirty="0">
                  <a:effectLst>
                    <a:glow rad="127000">
                      <a:schemeClr val="bg1"/>
                    </a:glow>
                  </a:effectLst>
                </a:rPr>
                <a:t> husband (his 21</a:t>
              </a:r>
              <a:r>
                <a:rPr lang="en-US" sz="3600" b="1" baseline="30000" dirty="0">
                  <a:effectLst>
                    <a:glow rad="127000">
                      <a:schemeClr val="bg1"/>
                    </a:glow>
                  </a:effectLst>
                </a:rPr>
                <a:t>st</a:t>
              </a:r>
              <a:r>
                <a:rPr lang="en-US" sz="3600" b="1" dirty="0">
                  <a:effectLst>
                    <a:glow rad="127000">
                      <a:schemeClr val="bg1"/>
                    </a:glow>
                  </a:effectLst>
                </a:rPr>
                <a:t> wife)</a:t>
              </a:r>
            </a:p>
          </p:txBody>
        </p:sp>
      </p:grpSp>
      <p:sp>
        <p:nvSpPr>
          <p:cNvPr id="14" name="Rounded Rectangle 13"/>
          <p:cNvSpPr/>
          <p:nvPr/>
        </p:nvSpPr>
        <p:spPr>
          <a:xfrm>
            <a:off x="0" y="5227636"/>
            <a:ext cx="12192000" cy="1630364"/>
          </a:xfrm>
          <a:prstGeom prst="roundRect">
            <a:avLst>
              <a:gd name="adj" fmla="val 5638"/>
            </a:avLst>
          </a:prstGeom>
          <a:solidFill>
            <a:schemeClr val="bg1">
              <a:alpha val="68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ontent Placeholder 2"/>
          <p:cNvSpPr>
            <a:spLocks noGrp="1"/>
          </p:cNvSpPr>
          <p:nvPr>
            <p:ph idx="1"/>
          </p:nvPr>
        </p:nvSpPr>
        <p:spPr>
          <a:xfrm>
            <a:off x="457200" y="5227636"/>
            <a:ext cx="11430000" cy="1096964"/>
          </a:xfrm>
        </p:spPr>
        <p:txBody>
          <a:bodyPr/>
          <a:lstStyle/>
          <a:p>
            <a:pPr algn="ctr">
              <a:buNone/>
            </a:pPr>
            <a:r>
              <a:rPr lang="en-US" dirty="0"/>
              <a:t> </a:t>
            </a:r>
            <a:r>
              <a:rPr lang="en-US" baseline="30000" dirty="0"/>
              <a:t>21</a:t>
            </a:r>
            <a:r>
              <a:rPr lang="en-US" dirty="0"/>
              <a:t> Submit to one another out of reverence for Christ.</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cstate="print"/>
          <a:srcRect/>
          <a:stretch>
            <a:fillRect/>
          </a:stretch>
        </p:blipFill>
        <p:spPr bwMode="auto">
          <a:xfrm>
            <a:off x="0" y="190500"/>
            <a:ext cx="12192000" cy="6477000"/>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t>Countercultural to USA</a:t>
            </a:r>
          </a:p>
        </p:txBody>
      </p:sp>
      <p:sp>
        <p:nvSpPr>
          <p:cNvPr id="7" name="Rounded Rectangle 6"/>
          <p:cNvSpPr/>
          <p:nvPr/>
        </p:nvSpPr>
        <p:spPr>
          <a:xfrm>
            <a:off x="0" y="5227636"/>
            <a:ext cx="12192000" cy="1630364"/>
          </a:xfrm>
          <a:prstGeom prst="roundRect">
            <a:avLst>
              <a:gd name="adj" fmla="val 5638"/>
            </a:avLst>
          </a:prstGeom>
          <a:solidFill>
            <a:schemeClr val="bg1">
              <a:alpha val="68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2"/>
          <p:cNvSpPr>
            <a:spLocks noGrp="1"/>
          </p:cNvSpPr>
          <p:nvPr>
            <p:ph idx="1"/>
          </p:nvPr>
        </p:nvSpPr>
        <p:spPr>
          <a:xfrm>
            <a:off x="457200" y="5227636"/>
            <a:ext cx="11430000" cy="1096964"/>
          </a:xfrm>
        </p:spPr>
        <p:txBody>
          <a:bodyPr/>
          <a:lstStyle/>
          <a:p>
            <a:pPr algn="ctr">
              <a:buNone/>
            </a:pPr>
            <a:r>
              <a:rPr lang="en-US" dirty="0"/>
              <a:t> </a:t>
            </a:r>
            <a:r>
              <a:rPr lang="en-US" baseline="30000" dirty="0"/>
              <a:t>21</a:t>
            </a:r>
            <a:r>
              <a:rPr lang="en-US" dirty="0"/>
              <a:t> Submit to one another out of reverence for Christ.</a:t>
            </a:r>
          </a:p>
        </p:txBody>
      </p:sp>
    </p:spTree>
  </p:cSld>
  <p:clrMapOvr>
    <a:masterClrMapping/>
  </p:clrMapOvr>
  <p:transition>
    <p:zoom/>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1709</TotalTime>
  <Words>3092</Words>
  <Application>Microsoft Office PowerPoint</Application>
  <PresentationFormat>Widescreen</PresentationFormat>
  <Paragraphs>280</Paragraphs>
  <Slides>59</Slides>
  <Notes>31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59</vt:i4>
      </vt:variant>
    </vt:vector>
  </HeadingPairs>
  <TitlesOfParts>
    <vt:vector size="65" baseType="lpstr">
      <vt:lpstr>Arial</vt:lpstr>
      <vt:lpstr>Arial Black</vt:lpstr>
      <vt:lpstr>Arial Rounded MT Bold</vt:lpstr>
      <vt:lpstr>Calibri</vt:lpstr>
      <vt:lpstr>Symbol</vt:lpstr>
      <vt:lpstr>Office Theme</vt:lpstr>
      <vt:lpstr>PowerPoint Presentation</vt:lpstr>
      <vt:lpstr>Christian Marriage has always been Countercultural</vt:lpstr>
      <vt:lpstr>Countercultural to the Jews</vt:lpstr>
      <vt:lpstr>Countercultural to the Jews</vt:lpstr>
      <vt:lpstr>Countercultural to the Greeks</vt:lpstr>
      <vt:lpstr>Countercultural to the Greeks</vt:lpstr>
      <vt:lpstr>Countercultural to the Romans</vt:lpstr>
      <vt:lpstr>Countercultural to the Romans</vt:lpstr>
      <vt:lpstr>Countercultural to USA</vt:lpstr>
      <vt:lpstr>Countercultural to USA</vt:lpstr>
      <vt:lpstr>Paul goes Countercultural</vt:lpstr>
      <vt:lpstr>Individually Countercultural</vt:lpstr>
      <vt:lpstr>Unconditionally Countercultural</vt:lpstr>
      <vt:lpstr>What every Woman wants!</vt:lpstr>
      <vt:lpstr>What every Man wants!</vt:lpstr>
      <vt:lpstr>“Respect is man’s deepest value.”</vt:lpstr>
      <vt:lpstr>What every Man wants!</vt:lpstr>
      <vt:lpstr>Christian Marriage is about RESPECT!</vt:lpstr>
      <vt:lpstr>Submissive RESPECT</vt:lpstr>
      <vt:lpstr>Christlike RESPECT!</vt:lpstr>
      <vt:lpstr>Christlike RESPECT!</vt:lpstr>
      <vt:lpstr>Christlike RESPECT!</vt:lpstr>
      <vt:lpstr>Christlike RESPECT!</vt:lpstr>
      <vt:lpstr>Why Respect?</vt:lpstr>
      <vt:lpstr>Why Respect?</vt:lpstr>
      <vt:lpstr>Why Respect?</vt:lpstr>
      <vt:lpstr>Why Respect?</vt:lpstr>
      <vt:lpstr>Why Respect?</vt:lpstr>
      <vt:lpstr>Why Respect?</vt:lpstr>
      <vt:lpstr>Why Respect?</vt:lpstr>
      <vt:lpstr>Christian Marriage has always been  about LOVE</vt:lpstr>
      <vt:lpstr>What every Woman wants!</vt:lpstr>
      <vt:lpstr>Husbands Love Your Wives with ...</vt:lpstr>
      <vt:lpstr>Obedient Love</vt:lpstr>
      <vt:lpstr>Unconditional Love</vt:lpstr>
      <vt:lpstr>Comparable Love</vt:lpstr>
      <vt:lpstr>Unfathomable Love</vt:lpstr>
      <vt:lpstr>Demonstrable Love</vt:lpstr>
      <vt:lpstr>Purposeful Love</vt:lpstr>
      <vt:lpstr>Practical Love</vt:lpstr>
      <vt:lpstr>Reciprocal Love</vt:lpstr>
      <vt:lpstr>Radiant Love</vt:lpstr>
      <vt:lpstr>Radiant Love</vt:lpstr>
      <vt:lpstr>Holy Love</vt:lpstr>
      <vt:lpstr>Obligatory Love</vt:lpstr>
      <vt:lpstr>Rewarded Love</vt:lpstr>
      <vt:lpstr>Reasonable Love</vt:lpstr>
      <vt:lpstr>Reasonable  Love</vt:lpstr>
      <vt:lpstr>Biblical Love</vt:lpstr>
      <vt:lpstr>Theological Love</vt:lpstr>
      <vt:lpstr>Theological Love</vt:lpstr>
      <vt:lpstr>Theological Love</vt:lpstr>
      <vt:lpstr>Countercultural Love</vt:lpstr>
      <vt:lpstr>So where do I go from here?</vt:lpstr>
      <vt:lpstr>So where do I go from here?</vt:lpstr>
      <vt:lpstr>So where do I go from here?</vt:lpstr>
      <vt:lpstr>God’s Unbeatable Combination:</vt:lpstr>
      <vt:lpstr>So, </vt:lpstr>
      <vt:lpstr>Let’s PRAY!</vt:lpstr>
    </vt:vector>
  </TitlesOfParts>
  <Company>Toshiba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od233</dc:creator>
  <cp:lastModifiedBy>Dennis Henderson</cp:lastModifiedBy>
  <cp:revision>189</cp:revision>
  <dcterms:created xsi:type="dcterms:W3CDTF">2009-09-13T19:01:03Z</dcterms:created>
  <dcterms:modified xsi:type="dcterms:W3CDTF">2021-05-20T18:52:11Z</dcterms:modified>
</cp:coreProperties>
</file>