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0" r:id="rId2"/>
    <p:sldId id="257" r:id="rId3"/>
    <p:sldId id="259" r:id="rId4"/>
    <p:sldId id="260" r:id="rId5"/>
    <p:sldId id="261" r:id="rId6"/>
    <p:sldId id="291" r:id="rId7"/>
    <p:sldId id="292" r:id="rId8"/>
    <p:sldId id="293" r:id="rId9"/>
    <p:sldId id="294" r:id="rId10"/>
    <p:sldId id="295" r:id="rId11"/>
    <p:sldId id="296" r:id="rId12"/>
    <p:sldId id="297" r:id="rId13"/>
    <p:sldId id="307" r:id="rId14"/>
    <p:sldId id="268" r:id="rId15"/>
    <p:sldId id="298" r:id="rId16"/>
    <p:sldId id="299" r:id="rId17"/>
    <p:sldId id="300" r:id="rId18"/>
    <p:sldId id="301" r:id="rId19"/>
    <p:sldId id="302" r:id="rId20"/>
    <p:sldId id="304" r:id="rId21"/>
    <p:sldId id="308" r:id="rId22"/>
    <p:sldId id="309" r:id="rId23"/>
    <p:sldId id="305" r:id="rId24"/>
    <p:sldId id="306" r:id="rId25"/>
    <p:sldId id="269" r:id="rId26"/>
    <p:sldId id="279"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0E1824"/>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55" autoAdjust="0"/>
  </p:normalViewPr>
  <p:slideViewPr>
    <p:cSldViewPr snapToGrid="0" showGuides="1">
      <p:cViewPr varScale="1">
        <p:scale>
          <a:sx n="70" d="100"/>
          <a:sy n="70" d="100"/>
        </p:scale>
        <p:origin x="197" y="62"/>
      </p:cViewPr>
      <p:guideLst>
        <p:guide orient="horz" pos="2195"/>
        <p:guide pos="3840"/>
      </p:guideLst>
    </p:cSldViewPr>
  </p:slideViewPr>
  <p:outlineViewPr>
    <p:cViewPr>
      <p:scale>
        <a:sx n="33" d="100"/>
        <a:sy n="33" d="100"/>
      </p:scale>
      <p:origin x="0" y="0"/>
    </p:cViewPr>
  </p:outlineViewPr>
  <p:notesTextViewPr>
    <p:cViewPr>
      <p:scale>
        <a:sx n="100" d="100"/>
        <a:sy n="100" d="100"/>
      </p:scale>
      <p:origin x="0" y="-478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ABC1A3-5300-4174-AE03-80FBD70C1AFC}" type="datetimeFigureOut">
              <a:rPr lang="en-US" smtClean="0"/>
              <a:pPr/>
              <a:t>5/20/2021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1F8EC4-0CB4-47E2-9386-A29E4EE196C8}" type="slidenum">
              <a:rPr lang="en-US" smtClean="0"/>
              <a:pPr/>
              <a:t>‹#›</a:t>
            </a:fld>
            <a:endParaRPr lang="en-US" dirty="0"/>
          </a:p>
        </p:txBody>
      </p:sp>
    </p:spTree>
    <p:extLst>
      <p:ext uri="{BB962C8B-B14F-4D97-AF65-F5344CB8AC3E}">
        <p14:creationId xmlns:p14="http://schemas.microsoft.com/office/powerpoint/2010/main" val="2693944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Tightrope_walking"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n.wikipedia.org/wiki/Niagara_Gorge" TargetMode="External"/><Relationship Id="rId4" Type="http://schemas.openxmlformats.org/officeDocument/2006/relationships/hyperlink" Target="https://en.wikipedia.org/wiki/Acrobatic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Sky = FREE</a:t>
            </a:r>
            <a:r>
              <a:rPr lang="en-US" baseline="0" dirty="0"/>
              <a:t> = from </a:t>
            </a:r>
            <a:r>
              <a:rPr lang="en-US" dirty="0"/>
              <a:t>http://www.sxc.hu/browse.phtml?f=download&amp;id=1344746</a:t>
            </a:r>
          </a:p>
          <a:p>
            <a:endParaRPr lang="en-US" dirty="0"/>
          </a:p>
          <a:p>
            <a:r>
              <a:rPr lang="en-US" dirty="0"/>
              <a:t>Tightrope </a:t>
            </a:r>
            <a:r>
              <a:rPr lang="en-US" dirty="0" err="1"/>
              <a:t>woalker</a:t>
            </a:r>
            <a:r>
              <a:rPr lang="en-US" dirty="0"/>
              <a:t>  = LICENSED</a:t>
            </a:r>
            <a:r>
              <a:rPr lang="en-US" baseline="0" dirty="0"/>
              <a:t> and NOT FOR REUSE.  To reuse get a license from http://www.bigstockphoto.com/image-12124376/stock-photo-businessman-walking-a-tightrope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31F8EC4-0CB4-47E2-9386-A29E4EE196C8}" type="slidenum">
              <a:rPr lang="en-US" smtClean="0"/>
              <a:pPr/>
              <a:t>1</a:t>
            </a:fld>
            <a:endParaRPr lang="en-US" dirty="0"/>
          </a:p>
        </p:txBody>
      </p:sp>
    </p:spTree>
    <p:extLst>
      <p:ext uri="{BB962C8B-B14F-4D97-AF65-F5344CB8AC3E}">
        <p14:creationId xmlns:p14="http://schemas.microsoft.com/office/powerpoint/2010/main" val="54858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Limbo = FREE = from http://en.wikipedia.org/wiki/File:Limbo.jpg</a:t>
            </a:r>
          </a:p>
        </p:txBody>
      </p:sp>
      <p:sp>
        <p:nvSpPr>
          <p:cNvPr id="4" name="Slide Number Placeholder 3"/>
          <p:cNvSpPr>
            <a:spLocks noGrp="1"/>
          </p:cNvSpPr>
          <p:nvPr>
            <p:ph type="sldNum" sz="quarter" idx="10"/>
          </p:nvPr>
        </p:nvSpPr>
        <p:spPr/>
        <p:txBody>
          <a:bodyPr/>
          <a:lstStyle/>
          <a:p>
            <a:fld id="{631F8EC4-0CB4-47E2-9386-A29E4EE196C8}" type="slidenum">
              <a:rPr lang="en-US" smtClean="0"/>
              <a:pPr/>
              <a:t>10</a:t>
            </a:fld>
            <a:endParaRPr lang="en-US" dirty="0"/>
          </a:p>
        </p:txBody>
      </p:sp>
    </p:spTree>
    <p:extLst>
      <p:ext uri="{BB962C8B-B14F-4D97-AF65-F5344CB8AC3E}">
        <p14:creationId xmlns:p14="http://schemas.microsoft.com/office/powerpoint/2010/main" val="55505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Limbo = FREE = from http://en.wikipedia.org/wiki/File:Limbo.jpg</a:t>
            </a:r>
          </a:p>
        </p:txBody>
      </p:sp>
      <p:sp>
        <p:nvSpPr>
          <p:cNvPr id="4" name="Slide Number Placeholder 3"/>
          <p:cNvSpPr>
            <a:spLocks noGrp="1"/>
          </p:cNvSpPr>
          <p:nvPr>
            <p:ph type="sldNum" sz="quarter" idx="10"/>
          </p:nvPr>
        </p:nvSpPr>
        <p:spPr/>
        <p:txBody>
          <a:bodyPr/>
          <a:lstStyle/>
          <a:p>
            <a:fld id="{631F8EC4-0CB4-47E2-9386-A29E4EE196C8}" type="slidenum">
              <a:rPr lang="en-US" smtClean="0"/>
              <a:pPr/>
              <a:t>11</a:t>
            </a:fld>
            <a:endParaRPr lang="en-US" dirty="0"/>
          </a:p>
        </p:txBody>
      </p:sp>
    </p:spTree>
    <p:extLst>
      <p:ext uri="{BB962C8B-B14F-4D97-AF65-F5344CB8AC3E}">
        <p14:creationId xmlns:p14="http://schemas.microsoft.com/office/powerpoint/2010/main" val="1936572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Limbo = FREE = from http://en.wikipedia.org/wiki/File:Limbo.jpg</a:t>
            </a:r>
          </a:p>
        </p:txBody>
      </p:sp>
      <p:sp>
        <p:nvSpPr>
          <p:cNvPr id="4" name="Slide Number Placeholder 3"/>
          <p:cNvSpPr>
            <a:spLocks noGrp="1"/>
          </p:cNvSpPr>
          <p:nvPr>
            <p:ph type="sldNum" sz="quarter" idx="10"/>
          </p:nvPr>
        </p:nvSpPr>
        <p:spPr/>
        <p:txBody>
          <a:bodyPr/>
          <a:lstStyle/>
          <a:p>
            <a:fld id="{631F8EC4-0CB4-47E2-9386-A29E4EE196C8}" type="slidenum">
              <a:rPr lang="en-US" smtClean="0"/>
              <a:pPr/>
              <a:t>12</a:t>
            </a:fld>
            <a:endParaRPr lang="en-US" dirty="0"/>
          </a:p>
        </p:txBody>
      </p:sp>
    </p:spTree>
    <p:extLst>
      <p:ext uri="{BB962C8B-B14F-4D97-AF65-F5344CB8AC3E}">
        <p14:creationId xmlns:p14="http://schemas.microsoft.com/office/powerpoint/2010/main" val="2813496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Blondin</a:t>
            </a:r>
            <a:r>
              <a:rPr lang="en-US" dirty="0"/>
              <a:t> with Manager on back =</a:t>
            </a:r>
            <a:r>
              <a:rPr lang="en-US" baseline="0" dirty="0"/>
              <a:t> actual photo</a:t>
            </a:r>
            <a:endParaRPr lang="en-US" dirty="0"/>
          </a:p>
        </p:txBody>
      </p:sp>
      <p:sp>
        <p:nvSpPr>
          <p:cNvPr id="4" name="Slide Number Placeholder 3"/>
          <p:cNvSpPr>
            <a:spLocks noGrp="1"/>
          </p:cNvSpPr>
          <p:nvPr>
            <p:ph type="sldNum" sz="quarter" idx="10"/>
          </p:nvPr>
        </p:nvSpPr>
        <p:spPr/>
        <p:txBody>
          <a:bodyPr/>
          <a:lstStyle/>
          <a:p>
            <a:fld id="{631F8EC4-0CB4-47E2-9386-A29E4EE196C8}" type="slidenum">
              <a:rPr lang="en-US" smtClean="0"/>
              <a:pPr/>
              <a:t>25</a:t>
            </a:fld>
            <a:endParaRPr lang="en-US" dirty="0"/>
          </a:p>
        </p:txBody>
      </p:sp>
    </p:spTree>
    <p:extLst>
      <p:ext uri="{BB962C8B-B14F-4D97-AF65-F5344CB8AC3E}">
        <p14:creationId xmlns:p14="http://schemas.microsoft.com/office/powerpoint/2010/main" val="3782686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Niagara</a:t>
            </a:r>
            <a:r>
              <a:rPr lang="en-US" baseline="0" dirty="0"/>
              <a:t> Falls = FREE = from http://www.dreamstime.com/niagara-falls-free-stock-photography-imagefree2716427</a:t>
            </a:r>
          </a:p>
          <a:p>
            <a:endParaRPr lang="en-US" baseline="0" dirty="0"/>
          </a:p>
          <a:p>
            <a:r>
              <a:rPr lang="en-US" sz="1200" b="1" i="0" kern="1200" dirty="0">
                <a:solidFill>
                  <a:schemeClr val="tx1"/>
                </a:solidFill>
                <a:effectLst/>
                <a:latin typeface="+mn-lt"/>
                <a:ea typeface="+mn-ea"/>
                <a:cs typeface="+mn-cs"/>
              </a:rPr>
              <a:t>Charles </a:t>
            </a:r>
            <a:r>
              <a:rPr lang="en-US" sz="1200" b="1" i="0" kern="1200" dirty="0" err="1">
                <a:solidFill>
                  <a:schemeClr val="tx1"/>
                </a:solidFill>
                <a:effectLst/>
                <a:latin typeface="+mn-lt"/>
                <a:ea typeface="+mn-ea"/>
                <a:cs typeface="+mn-cs"/>
              </a:rPr>
              <a:t>Blondin</a:t>
            </a:r>
            <a:r>
              <a:rPr lang="en-US" sz="1200" b="0" i="0" kern="1200" dirty="0">
                <a:solidFill>
                  <a:schemeClr val="tx1"/>
                </a:solidFill>
                <a:effectLst/>
                <a:latin typeface="+mn-lt"/>
                <a:ea typeface="+mn-ea"/>
                <a:cs typeface="+mn-cs"/>
              </a:rPr>
              <a:t> (born </a:t>
            </a:r>
            <a:r>
              <a:rPr lang="en-US" sz="1200" b="1" i="0" kern="1200" dirty="0">
                <a:solidFill>
                  <a:schemeClr val="tx1"/>
                </a:solidFill>
                <a:effectLst/>
                <a:latin typeface="+mn-lt"/>
                <a:ea typeface="+mn-ea"/>
                <a:cs typeface="+mn-cs"/>
              </a:rPr>
              <a:t>Jean François </a:t>
            </a:r>
            <a:r>
              <a:rPr lang="en-US" sz="1200" b="1" i="0" kern="1200" dirty="0" err="1">
                <a:solidFill>
                  <a:schemeClr val="tx1"/>
                </a:solidFill>
                <a:effectLst/>
                <a:latin typeface="+mn-lt"/>
                <a:ea typeface="+mn-ea"/>
                <a:cs typeface="+mn-cs"/>
              </a:rPr>
              <a:t>Gravelet</a:t>
            </a:r>
            <a:r>
              <a:rPr lang="en-US" sz="1200" b="0" i="0" kern="1200" dirty="0">
                <a:solidFill>
                  <a:schemeClr val="tx1"/>
                </a:solidFill>
                <a:effectLst/>
                <a:latin typeface="+mn-lt"/>
                <a:ea typeface="+mn-ea"/>
                <a:cs typeface="+mn-cs"/>
              </a:rPr>
              <a:t>, 28 February 1824 – 22 February 1897) was a French </a:t>
            </a:r>
            <a:r>
              <a:rPr lang="en-US" sz="1200" b="0" i="0" u="none" strike="noStrike" kern="1200" dirty="0">
                <a:solidFill>
                  <a:schemeClr val="tx1"/>
                </a:solidFill>
                <a:effectLst/>
                <a:latin typeface="+mn-lt"/>
                <a:ea typeface="+mn-ea"/>
                <a:cs typeface="+mn-cs"/>
                <a:hlinkClick r:id="rId3" tooltip="Tightrope walking"/>
              </a:rPr>
              <a:t>tightrope walker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tooltip="Acrobatics"/>
              </a:rPr>
              <a:t>acrobat</a:t>
            </a:r>
            <a:r>
              <a:rPr lang="en-US" sz="1200" b="0" i="0" kern="1200" dirty="0">
                <a:solidFill>
                  <a:schemeClr val="tx1"/>
                </a:solidFill>
                <a:effectLst/>
                <a:latin typeface="+mn-lt"/>
                <a:ea typeface="+mn-ea"/>
                <a:cs typeface="+mn-cs"/>
              </a:rPr>
              <a:t>. He toured the United States, and was known for crossing the 1,100 ft (340 m) </a:t>
            </a:r>
            <a:r>
              <a:rPr lang="en-US" sz="1200" b="0" i="0" u="none" strike="noStrike" kern="1200" dirty="0">
                <a:solidFill>
                  <a:schemeClr val="tx1"/>
                </a:solidFill>
                <a:effectLst/>
                <a:latin typeface="+mn-lt"/>
                <a:ea typeface="+mn-ea"/>
                <a:cs typeface="+mn-cs"/>
                <a:hlinkClick r:id="rId5" tooltip="Niagara Gorge"/>
              </a:rPr>
              <a:t>Niagara Gorge</a:t>
            </a:r>
            <a:r>
              <a:rPr lang="en-US" sz="1200" b="0" i="0" kern="1200" dirty="0">
                <a:solidFill>
                  <a:schemeClr val="tx1"/>
                </a:solidFill>
                <a:effectLst/>
                <a:latin typeface="+mn-lt"/>
                <a:ea typeface="+mn-ea"/>
                <a:cs typeface="+mn-cs"/>
              </a:rPr>
              <a:t> on a tightrope.</a:t>
            </a:r>
            <a:endParaRPr lang="en-US" dirty="0"/>
          </a:p>
        </p:txBody>
      </p:sp>
      <p:sp>
        <p:nvSpPr>
          <p:cNvPr id="4" name="Slide Number Placeholder 3"/>
          <p:cNvSpPr>
            <a:spLocks noGrp="1"/>
          </p:cNvSpPr>
          <p:nvPr>
            <p:ph type="sldNum" sz="quarter" idx="10"/>
          </p:nvPr>
        </p:nvSpPr>
        <p:spPr/>
        <p:txBody>
          <a:bodyPr/>
          <a:lstStyle/>
          <a:p>
            <a:fld id="{631F8EC4-0CB4-47E2-9386-A29E4EE196C8}" type="slidenum">
              <a:rPr lang="en-US" smtClean="0"/>
              <a:pPr/>
              <a:t>2</a:t>
            </a:fld>
            <a:endParaRPr lang="en-US" dirty="0"/>
          </a:p>
        </p:txBody>
      </p:sp>
    </p:spTree>
    <p:extLst>
      <p:ext uri="{BB962C8B-B14F-4D97-AF65-F5344CB8AC3E}">
        <p14:creationId xmlns:p14="http://schemas.microsoft.com/office/powerpoint/2010/main" val="120668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Sky = FREE</a:t>
            </a:r>
            <a:r>
              <a:rPr lang="en-US" baseline="0" dirty="0"/>
              <a:t> = from </a:t>
            </a:r>
            <a:r>
              <a:rPr lang="en-US" dirty="0"/>
              <a:t>http://www.sxc.hu/browse.phtml?f=download&amp;id=1344746</a:t>
            </a:r>
          </a:p>
          <a:p>
            <a:endParaRPr lang="en-US" dirty="0"/>
          </a:p>
          <a:p>
            <a:r>
              <a:rPr lang="en-US" dirty="0"/>
              <a:t>Tightrope </a:t>
            </a:r>
            <a:r>
              <a:rPr lang="en-US" dirty="0" err="1"/>
              <a:t>woalker</a:t>
            </a:r>
            <a:r>
              <a:rPr lang="en-US" dirty="0"/>
              <a:t>  = LICENSED</a:t>
            </a:r>
            <a:r>
              <a:rPr lang="en-US" baseline="0" dirty="0"/>
              <a:t> and NOT FOR REUSE.  To reuse get a license from http://www.bigstockphoto.com/image-12124376/stock-photo-businessman-walking-a-tightrope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31F8EC4-0CB4-47E2-9386-A29E4EE196C8}" type="slidenum">
              <a:rPr lang="en-US" smtClean="0"/>
              <a:pPr/>
              <a:t>3</a:t>
            </a:fld>
            <a:endParaRPr lang="en-US" dirty="0"/>
          </a:p>
        </p:txBody>
      </p:sp>
    </p:spTree>
    <p:extLst>
      <p:ext uri="{BB962C8B-B14F-4D97-AF65-F5344CB8AC3E}">
        <p14:creationId xmlns:p14="http://schemas.microsoft.com/office/powerpoint/2010/main" val="386826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Balance = LICENSED</a:t>
            </a:r>
            <a:r>
              <a:rPr lang="en-US" baseline="0" dirty="0"/>
              <a:t>  and NOT FOR REUSE.  To reuse get </a:t>
            </a:r>
            <a:r>
              <a:rPr lang="en-US" baseline="0"/>
              <a:t>a license from http://www.dreamstime.com/balance-image3364763</a:t>
            </a:r>
            <a:endParaRPr lang="en-US" dirty="0"/>
          </a:p>
          <a:p>
            <a:endParaRPr lang="en-US" dirty="0"/>
          </a:p>
          <a:p>
            <a:r>
              <a:rPr lang="en-US" dirty="0"/>
              <a:t>Worthy – literally means “to bring up the other beam of the scales” and hence indicates equivalence (TDNT,</a:t>
            </a:r>
            <a:r>
              <a:rPr lang="en-US" baseline="0" dirty="0"/>
              <a:t> 1:379)</a:t>
            </a:r>
            <a:endParaRPr lang="en-US" dirty="0"/>
          </a:p>
        </p:txBody>
      </p:sp>
      <p:sp>
        <p:nvSpPr>
          <p:cNvPr id="4" name="Slide Number Placeholder 3"/>
          <p:cNvSpPr>
            <a:spLocks noGrp="1"/>
          </p:cNvSpPr>
          <p:nvPr>
            <p:ph type="sldNum" sz="quarter" idx="10"/>
          </p:nvPr>
        </p:nvSpPr>
        <p:spPr/>
        <p:txBody>
          <a:bodyPr/>
          <a:lstStyle/>
          <a:p>
            <a:fld id="{631F8EC4-0CB4-47E2-9386-A29E4EE196C8}" type="slidenum">
              <a:rPr lang="en-US" smtClean="0"/>
              <a:pPr/>
              <a:t>4</a:t>
            </a:fld>
            <a:endParaRPr lang="en-US" dirty="0"/>
          </a:p>
        </p:txBody>
      </p:sp>
    </p:spTree>
    <p:extLst>
      <p:ext uri="{BB962C8B-B14F-4D97-AF65-F5344CB8AC3E}">
        <p14:creationId xmlns:p14="http://schemas.microsoft.com/office/powerpoint/2010/main" val="314677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Limbo = FREE = from http://en.wikipedia.org/wiki/File:Limbo.jpg</a:t>
            </a:r>
          </a:p>
        </p:txBody>
      </p:sp>
      <p:sp>
        <p:nvSpPr>
          <p:cNvPr id="4" name="Slide Number Placeholder 3"/>
          <p:cNvSpPr>
            <a:spLocks noGrp="1"/>
          </p:cNvSpPr>
          <p:nvPr>
            <p:ph type="sldNum" sz="quarter" idx="10"/>
          </p:nvPr>
        </p:nvSpPr>
        <p:spPr/>
        <p:txBody>
          <a:bodyPr/>
          <a:lstStyle/>
          <a:p>
            <a:fld id="{631F8EC4-0CB4-47E2-9386-A29E4EE196C8}" type="slidenum">
              <a:rPr lang="en-US" smtClean="0"/>
              <a:pPr/>
              <a:t>5</a:t>
            </a:fld>
            <a:endParaRPr lang="en-US" dirty="0"/>
          </a:p>
        </p:txBody>
      </p:sp>
    </p:spTree>
    <p:extLst>
      <p:ext uri="{BB962C8B-B14F-4D97-AF65-F5344CB8AC3E}">
        <p14:creationId xmlns:p14="http://schemas.microsoft.com/office/powerpoint/2010/main" val="224244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Limbo = FREE = from http://en.wikipedia.org/wiki/File:Limbo.jpg</a:t>
            </a:r>
          </a:p>
        </p:txBody>
      </p:sp>
      <p:sp>
        <p:nvSpPr>
          <p:cNvPr id="4" name="Slide Number Placeholder 3"/>
          <p:cNvSpPr>
            <a:spLocks noGrp="1"/>
          </p:cNvSpPr>
          <p:nvPr>
            <p:ph type="sldNum" sz="quarter" idx="10"/>
          </p:nvPr>
        </p:nvSpPr>
        <p:spPr/>
        <p:txBody>
          <a:bodyPr/>
          <a:lstStyle/>
          <a:p>
            <a:fld id="{631F8EC4-0CB4-47E2-9386-A29E4EE196C8}" type="slidenum">
              <a:rPr lang="en-US" smtClean="0"/>
              <a:pPr/>
              <a:t>6</a:t>
            </a:fld>
            <a:endParaRPr lang="en-US" dirty="0"/>
          </a:p>
        </p:txBody>
      </p:sp>
    </p:spTree>
    <p:extLst>
      <p:ext uri="{BB962C8B-B14F-4D97-AF65-F5344CB8AC3E}">
        <p14:creationId xmlns:p14="http://schemas.microsoft.com/office/powerpoint/2010/main" val="3693379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Limbo = FREE = from http://en.wikipedia.org/wiki/File:Limbo.jpg</a:t>
            </a:r>
          </a:p>
        </p:txBody>
      </p:sp>
      <p:sp>
        <p:nvSpPr>
          <p:cNvPr id="4" name="Slide Number Placeholder 3"/>
          <p:cNvSpPr>
            <a:spLocks noGrp="1"/>
          </p:cNvSpPr>
          <p:nvPr>
            <p:ph type="sldNum" sz="quarter" idx="10"/>
          </p:nvPr>
        </p:nvSpPr>
        <p:spPr/>
        <p:txBody>
          <a:bodyPr/>
          <a:lstStyle/>
          <a:p>
            <a:fld id="{631F8EC4-0CB4-47E2-9386-A29E4EE196C8}" type="slidenum">
              <a:rPr lang="en-US" smtClean="0"/>
              <a:pPr/>
              <a:t>7</a:t>
            </a:fld>
            <a:endParaRPr lang="en-US" dirty="0"/>
          </a:p>
        </p:txBody>
      </p:sp>
    </p:spTree>
    <p:extLst>
      <p:ext uri="{BB962C8B-B14F-4D97-AF65-F5344CB8AC3E}">
        <p14:creationId xmlns:p14="http://schemas.microsoft.com/office/powerpoint/2010/main" val="1728776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Limbo = FREE = from http://en.wikipedia.org/wiki/File:Limbo.jpg</a:t>
            </a:r>
          </a:p>
        </p:txBody>
      </p:sp>
      <p:sp>
        <p:nvSpPr>
          <p:cNvPr id="4" name="Slide Number Placeholder 3"/>
          <p:cNvSpPr>
            <a:spLocks noGrp="1"/>
          </p:cNvSpPr>
          <p:nvPr>
            <p:ph type="sldNum" sz="quarter" idx="10"/>
          </p:nvPr>
        </p:nvSpPr>
        <p:spPr/>
        <p:txBody>
          <a:bodyPr/>
          <a:lstStyle/>
          <a:p>
            <a:fld id="{631F8EC4-0CB4-47E2-9386-A29E4EE196C8}" type="slidenum">
              <a:rPr lang="en-US" smtClean="0"/>
              <a:pPr/>
              <a:t>8</a:t>
            </a:fld>
            <a:endParaRPr lang="en-US" dirty="0"/>
          </a:p>
        </p:txBody>
      </p:sp>
    </p:spTree>
    <p:extLst>
      <p:ext uri="{BB962C8B-B14F-4D97-AF65-F5344CB8AC3E}">
        <p14:creationId xmlns:p14="http://schemas.microsoft.com/office/powerpoint/2010/main" val="418940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Limbo = FREE = from http://en.wikipedia.org/wiki/File:Limbo.jpg</a:t>
            </a:r>
          </a:p>
        </p:txBody>
      </p:sp>
      <p:sp>
        <p:nvSpPr>
          <p:cNvPr id="4" name="Slide Number Placeholder 3"/>
          <p:cNvSpPr>
            <a:spLocks noGrp="1"/>
          </p:cNvSpPr>
          <p:nvPr>
            <p:ph type="sldNum" sz="quarter" idx="10"/>
          </p:nvPr>
        </p:nvSpPr>
        <p:spPr/>
        <p:txBody>
          <a:bodyPr/>
          <a:lstStyle/>
          <a:p>
            <a:fld id="{631F8EC4-0CB4-47E2-9386-A29E4EE196C8}" type="slidenum">
              <a:rPr lang="en-US" smtClean="0"/>
              <a:pPr/>
              <a:t>9</a:t>
            </a:fld>
            <a:endParaRPr lang="en-US" dirty="0"/>
          </a:p>
        </p:txBody>
      </p:sp>
    </p:spTree>
    <p:extLst>
      <p:ext uri="{BB962C8B-B14F-4D97-AF65-F5344CB8AC3E}">
        <p14:creationId xmlns:p14="http://schemas.microsoft.com/office/powerpoint/2010/main" val="404558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nSpc>
                <a:spcPts val="4500"/>
              </a:lnSpc>
              <a:defRPr sz="4400" b="1">
                <a:ln>
                  <a:solidFill>
                    <a:schemeClr val="tx1">
                      <a:lumMod val="75000"/>
                      <a:lumOff val="25000"/>
                    </a:schemeClr>
                  </a:solidFill>
                </a:ln>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742950" indent="-742950">
              <a:buFont typeface="Arial" pitchFamily="34" charset="0"/>
              <a:buNone/>
              <a:defRPr sz="3600" b="1">
                <a:solidFill>
                  <a:schemeClr val="tx1"/>
                </a:solidFill>
                <a:effectLst>
                  <a:outerShdw blurRad="38100" dist="38100" dir="2700000" algn="tl">
                    <a:srgbClr val="000000">
                      <a:alpha val="43137"/>
                    </a:srgbClr>
                  </a:outerShdw>
                </a:effectLst>
              </a:defRPr>
            </a:lvl1pPr>
            <a:lvl2pPr marL="1200150" indent="-742950">
              <a:buFont typeface="Arial" pitchFamily="34" charset="0"/>
              <a:buNone/>
              <a:defRPr sz="3600" b="1">
                <a:solidFill>
                  <a:schemeClr val="tx1"/>
                </a:solidFill>
                <a:effectLst>
                  <a:outerShdw blurRad="38100" dist="38100" dir="2700000" algn="tl">
                    <a:srgbClr val="000000">
                      <a:alpha val="43137"/>
                    </a:srgbClr>
                  </a:outerShdw>
                </a:effectLst>
              </a:defRPr>
            </a:lvl2pPr>
            <a:lvl3pPr marL="1657350" indent="-742950">
              <a:buFont typeface="Arial" pitchFamily="34" charset="0"/>
              <a:buNone/>
              <a:defRPr sz="3600" b="1">
                <a:solidFill>
                  <a:schemeClr val="tx1"/>
                </a:solidFill>
                <a:effectLst>
                  <a:outerShdw blurRad="38100" dist="38100" dir="2700000" algn="tl">
                    <a:srgbClr val="000000">
                      <a:alpha val="43137"/>
                    </a:srgbClr>
                  </a:outerShdw>
                </a:effectLst>
              </a:defRPr>
            </a:lvl3pPr>
            <a:lvl4pPr marL="2114550" indent="-742950">
              <a:buFont typeface="Arial" pitchFamily="34" charset="0"/>
              <a:buNone/>
              <a:defRPr sz="3600" b="1">
                <a:solidFill>
                  <a:schemeClr val="tx1"/>
                </a:solidFill>
                <a:effectLst>
                  <a:outerShdw blurRad="38100" dist="38100" dir="2700000" algn="tl">
                    <a:srgbClr val="000000">
                      <a:alpha val="43137"/>
                    </a:srgbClr>
                  </a:outerShdw>
                </a:effectLst>
              </a:defRPr>
            </a:lvl4pPr>
            <a:lvl5pPr marL="2571750" indent="-742950">
              <a:buFont typeface="Arial" pitchFamily="34" charset="0"/>
              <a:buNone/>
              <a:defRPr sz="3600" b="1">
                <a:solidFill>
                  <a:schemeClr val="tx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9A70B-A4E9-4BA3-8DC6-A9FE4B9169CF}" type="datetimeFigureOut">
              <a:rPr lang="en-US" smtClean="0"/>
              <a:pPr/>
              <a:t>5/20/2021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7976C4-70D7-4855-A598-97C31BFC6EA0}" type="slidenum">
              <a:rPr lang="en-US" smtClean="0"/>
              <a:pPr/>
              <a:t>‹#›</a:t>
            </a:fld>
            <a:endParaRPr lang="en-US" dirty="0"/>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P-highwire2.jpg"/>
          <p:cNvPicPr>
            <a:picLocks noChangeAspect="1"/>
          </p:cNvPicPr>
          <p:nvPr userDrawn="1"/>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9A70B-A4E9-4BA3-8DC6-A9FE4B9169CF}" type="datetimeFigureOut">
              <a:rPr lang="en-US" smtClean="0"/>
              <a:pPr/>
              <a:t>5/20/2021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7976C4-70D7-4855-A598-97C31BFC6EA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P-highwire.jpg"/>
          <p:cNvPicPr>
            <a:picLocks noChangeAspect="1"/>
          </p:cNvPicPr>
          <p:nvPr/>
        </p:nvPicPr>
        <p:blipFill>
          <a:blip r:embed="rId3" cstate="print"/>
          <a:stretch>
            <a:fillRect/>
          </a:stretch>
        </p:blipFill>
        <p:spPr>
          <a:xfrm>
            <a:off x="0" y="22860"/>
            <a:ext cx="12192000" cy="6835140"/>
          </a:xfrm>
          <a:prstGeom prst="rect">
            <a:avLst/>
          </a:prstGeom>
        </p:spPr>
      </p:pic>
      <p:sp>
        <p:nvSpPr>
          <p:cNvPr id="3" name="Subtitle 2"/>
          <p:cNvSpPr>
            <a:spLocks noGrp="1"/>
          </p:cNvSpPr>
          <p:nvPr>
            <p:ph type="subTitle" idx="1"/>
          </p:nvPr>
        </p:nvSpPr>
        <p:spPr>
          <a:xfrm>
            <a:off x="0" y="5105400"/>
            <a:ext cx="12192000" cy="1143000"/>
          </a:xfrm>
        </p:spPr>
        <p:txBody>
          <a:bodyPr>
            <a:noAutofit/>
          </a:bodyPr>
          <a:lstStyle/>
          <a:p>
            <a:r>
              <a:rPr lang="en-US" sz="5400" b="1" dirty="0">
                <a:solidFill>
                  <a:schemeClr val="tx1"/>
                </a:solidFill>
                <a:effectLst>
                  <a:outerShdw blurRad="38100" dist="38100" dir="2700000" algn="tl">
                    <a:srgbClr val="000000">
                      <a:alpha val="43137"/>
                    </a:srgbClr>
                  </a:outerShdw>
                </a:effectLst>
              </a:rPr>
              <a:t>Ephesians 4:1-6</a:t>
            </a:r>
          </a:p>
        </p:txBody>
      </p:sp>
      <p:pic>
        <p:nvPicPr>
          <p:cNvPr id="1028" name="Picture 4"/>
          <p:cNvPicPr>
            <a:picLocks noChangeAspect="1" noChangeArrowheads="1"/>
          </p:cNvPicPr>
          <p:nvPr/>
        </p:nvPicPr>
        <p:blipFill>
          <a:blip r:embed="rId4" cstate="print"/>
          <a:srcRect/>
          <a:stretch>
            <a:fillRect/>
          </a:stretch>
        </p:blipFill>
        <p:spPr bwMode="auto">
          <a:xfrm>
            <a:off x="2247900" y="343594"/>
            <a:ext cx="7696200" cy="1193799"/>
          </a:xfrm>
          <a:prstGeom prst="rect">
            <a:avLst/>
          </a:prstGeom>
          <a:noFill/>
          <a:ln w="9525">
            <a:noFill/>
            <a:miter lim="800000"/>
            <a:headEnd/>
            <a:tailEnd/>
          </a:ln>
          <a:effectLst/>
        </p:spPr>
      </p:pic>
      <p:pic>
        <p:nvPicPr>
          <p:cNvPr id="5" name="Picture 6" descr="BiblePointDotLogo-WhiteText">
            <a:extLst>
              <a:ext uri="{FF2B5EF4-FFF2-40B4-BE49-F238E27FC236}">
                <a16:creationId xmlns:a16="http://schemas.microsoft.com/office/drawing/2014/main" id="{D8E4B553-AB76-4FA2-B545-E07A769FF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555171" y="5105400"/>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246660"/>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6000" dirty="0"/>
              <a:t>HOW? Answer: </a:t>
            </a:r>
            <a:r>
              <a:rPr lang="en-US" sz="6000" u="sng" dirty="0">
                <a:effectLst>
                  <a:glow rad="127000">
                    <a:srgbClr val="FF0000"/>
                  </a:glow>
                  <a:outerShdw blurRad="38100" dist="38100" dir="2700000" algn="tl">
                    <a:srgbClr val="000000">
                      <a:alpha val="43137"/>
                    </a:srgbClr>
                  </a:outerShdw>
                </a:effectLst>
              </a:rPr>
              <a:t>SELFLESSLY</a:t>
            </a:r>
            <a:endParaRPr lang="en-US" sz="6000" dirty="0"/>
          </a:p>
        </p:txBody>
      </p:sp>
      <p:sp>
        <p:nvSpPr>
          <p:cNvPr id="3" name="Content Placeholder 2"/>
          <p:cNvSpPr>
            <a:spLocks noGrp="1"/>
          </p:cNvSpPr>
          <p:nvPr>
            <p:ph idx="1"/>
          </p:nvPr>
        </p:nvSpPr>
        <p:spPr>
          <a:xfrm>
            <a:off x="215900" y="1519239"/>
            <a:ext cx="7827652" cy="4708526"/>
          </a:xfrm>
        </p:spPr>
        <p:txBody>
          <a:bodyPr>
            <a:noAutofit/>
          </a:bodyPr>
          <a:lstStyle/>
          <a:p>
            <a:pPr marL="0" indent="0">
              <a:lnSpc>
                <a:spcPts val="5600"/>
              </a:lnSpc>
            </a:pPr>
            <a:r>
              <a:rPr lang="en-US" sz="5400" baseline="30000" dirty="0"/>
              <a:t>2</a:t>
            </a:r>
            <a:r>
              <a:rPr lang="en-US" sz="5400" dirty="0"/>
              <a:t> Be completely </a:t>
            </a:r>
            <a:r>
              <a:rPr lang="en-US" sz="5400" dirty="0">
                <a:solidFill>
                  <a:schemeClr val="bg1"/>
                </a:solidFill>
                <a:effectLst>
                  <a:glow rad="127000">
                    <a:srgbClr val="FF0000"/>
                  </a:glow>
                  <a:outerShdw blurRad="38100" dist="38100" dir="2700000" algn="tl">
                    <a:srgbClr val="000000">
                      <a:alpha val="43137"/>
                    </a:srgbClr>
                  </a:outerShdw>
                </a:effectLst>
              </a:rPr>
              <a:t>humble</a:t>
            </a:r>
            <a:r>
              <a:rPr lang="en-US" sz="5400" dirty="0"/>
              <a:t> and </a:t>
            </a:r>
            <a:r>
              <a:rPr lang="en-US" sz="5400" dirty="0">
                <a:solidFill>
                  <a:schemeClr val="bg1"/>
                </a:solidFill>
                <a:effectLst>
                  <a:glow rad="127000">
                    <a:srgbClr val="FF0000"/>
                  </a:glow>
                  <a:outerShdw blurRad="38100" dist="38100" dir="2700000" algn="tl">
                    <a:srgbClr val="000000">
                      <a:alpha val="43137"/>
                    </a:srgbClr>
                  </a:outerShdw>
                </a:effectLst>
              </a:rPr>
              <a:t>gentle</a:t>
            </a:r>
            <a:r>
              <a:rPr lang="en-US" sz="5400" dirty="0"/>
              <a:t>; be </a:t>
            </a:r>
            <a:r>
              <a:rPr lang="en-US" sz="5400" dirty="0">
                <a:solidFill>
                  <a:schemeClr val="bg1"/>
                </a:solidFill>
                <a:effectLst>
                  <a:glow rad="127000">
                    <a:srgbClr val="FF0000"/>
                  </a:glow>
                  <a:outerShdw blurRad="38100" dist="38100" dir="2700000" algn="tl">
                    <a:srgbClr val="000000">
                      <a:alpha val="43137"/>
                    </a:srgbClr>
                  </a:outerShdw>
                </a:effectLst>
              </a:rPr>
              <a:t>patient</a:t>
            </a:r>
            <a:r>
              <a:rPr lang="en-US" sz="5400" dirty="0"/>
              <a:t>, </a:t>
            </a:r>
            <a:r>
              <a:rPr lang="en-US" sz="5400" dirty="0">
                <a:solidFill>
                  <a:schemeClr val="bg1"/>
                </a:solidFill>
                <a:effectLst>
                  <a:glow rad="127000">
                    <a:srgbClr val="FF0000"/>
                  </a:glow>
                  <a:outerShdw blurRad="38100" dist="38100" dir="2700000" algn="tl">
                    <a:srgbClr val="000000">
                      <a:alpha val="43137"/>
                    </a:srgbClr>
                  </a:outerShdw>
                </a:effectLst>
              </a:rPr>
              <a:t>bearing</a:t>
            </a:r>
            <a:r>
              <a:rPr lang="en-US" sz="5400" dirty="0"/>
              <a:t> with one another </a:t>
            </a:r>
            <a:r>
              <a:rPr lang="en-US" sz="5400" dirty="0">
                <a:solidFill>
                  <a:schemeClr val="bg1"/>
                </a:solidFill>
                <a:effectLst>
                  <a:glow rad="127000">
                    <a:srgbClr val="FF0000"/>
                  </a:glow>
                  <a:outerShdw blurRad="38100" dist="38100" dir="2700000" algn="tl">
                    <a:srgbClr val="000000">
                      <a:alpha val="43137"/>
                    </a:srgbClr>
                  </a:outerShdw>
                </a:effectLst>
              </a:rPr>
              <a:t>in love</a:t>
            </a:r>
            <a:r>
              <a:rPr lang="en-US" sz="5400" dirty="0"/>
              <a:t>.  </a:t>
            </a:r>
            <a:r>
              <a:rPr lang="en-US" sz="5400" baseline="30000" dirty="0"/>
              <a:t>3</a:t>
            </a:r>
            <a:r>
              <a:rPr lang="en-US" sz="5400" dirty="0"/>
              <a:t> Make every effort to keep the unity of the Spirit through the bond of peace.</a:t>
            </a:r>
          </a:p>
        </p:txBody>
      </p:sp>
      <p:sp>
        <p:nvSpPr>
          <p:cNvPr id="16" name="TextBox 15"/>
          <p:cNvSpPr txBox="1"/>
          <p:nvPr/>
        </p:nvSpPr>
        <p:spPr>
          <a:xfrm>
            <a:off x="7226300" y="3515932"/>
            <a:ext cx="4854083" cy="1569660"/>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rPr>
              <a:t>All depend on</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 thing:</a:t>
            </a:r>
          </a:p>
        </p:txBody>
      </p:sp>
      <p:sp>
        <p:nvSpPr>
          <p:cNvPr id="18" name="Bent Arrow 17"/>
          <p:cNvSpPr/>
          <p:nvPr/>
        </p:nvSpPr>
        <p:spPr>
          <a:xfrm flipH="1">
            <a:off x="7597283" y="1684424"/>
            <a:ext cx="2493822" cy="1961803"/>
          </a:xfrm>
          <a:prstGeom prst="bentArrow">
            <a:avLst>
              <a:gd name="adj1" fmla="val 35843"/>
              <a:gd name="adj2" fmla="val 42316"/>
              <a:gd name="adj3" fmla="val 39444"/>
              <a:gd name="adj4" fmla="val 43750"/>
            </a:avLst>
          </a:prstGeom>
          <a:effectLst>
            <a:outerShdw blurRad="50800" dist="254000" dir="3660000" algn="ctr" rotWithShape="0">
              <a:schemeClr val="tx2">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7226300" y="5085592"/>
            <a:ext cx="4854083" cy="1569660"/>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rPr>
              <a:t>“the obliteration</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of SELF.”</a:t>
            </a:r>
          </a:p>
        </p:txBody>
      </p:sp>
    </p:spTree>
    <p:extLst>
      <p:ext uri="{BB962C8B-B14F-4D97-AF65-F5344CB8AC3E}">
        <p14:creationId xmlns:p14="http://schemas.microsoft.com/office/powerpoint/2010/main" val="19516111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6000" dirty="0"/>
              <a:t>HOW? Answer: </a:t>
            </a:r>
            <a:r>
              <a:rPr lang="en-US" sz="6000" u="sng" dirty="0">
                <a:effectLst>
                  <a:glow rad="127000">
                    <a:srgbClr val="FF0000"/>
                  </a:glow>
                  <a:outerShdw blurRad="38100" dist="38100" dir="2700000" algn="tl">
                    <a:srgbClr val="000000">
                      <a:alpha val="43137"/>
                    </a:srgbClr>
                  </a:outerShdw>
                </a:effectLst>
              </a:rPr>
              <a:t>UNITINGLY</a:t>
            </a:r>
            <a:endParaRPr lang="en-US" sz="6000" dirty="0"/>
          </a:p>
        </p:txBody>
      </p:sp>
      <p:sp>
        <p:nvSpPr>
          <p:cNvPr id="3" name="Content Placeholder 2"/>
          <p:cNvSpPr>
            <a:spLocks noGrp="1"/>
          </p:cNvSpPr>
          <p:nvPr>
            <p:ph idx="1"/>
          </p:nvPr>
        </p:nvSpPr>
        <p:spPr>
          <a:xfrm>
            <a:off x="215900" y="1519239"/>
            <a:ext cx="7827652" cy="4708526"/>
          </a:xfrm>
          <a:effectLst>
            <a:glow rad="127000">
              <a:srgbClr val="FF0000"/>
            </a:glow>
          </a:effectLst>
        </p:spPr>
        <p:txBody>
          <a:bodyPr>
            <a:noAutofit/>
          </a:bodyPr>
          <a:lstStyle/>
          <a:p>
            <a:pPr marL="0" indent="0">
              <a:lnSpc>
                <a:spcPts val="5600"/>
              </a:lnSpc>
            </a:pPr>
            <a:r>
              <a:rPr lang="en-US" sz="5400" baseline="30000" dirty="0"/>
              <a:t>2</a:t>
            </a:r>
            <a:r>
              <a:rPr lang="en-US" sz="5400" dirty="0"/>
              <a:t> Be completely humble and gentle; be patient, bearing with one another in love.  </a:t>
            </a:r>
            <a:r>
              <a:rPr lang="en-US" sz="5400" baseline="30000" dirty="0"/>
              <a:t>3</a:t>
            </a:r>
            <a:r>
              <a:rPr lang="en-US" sz="5400" dirty="0"/>
              <a:t> Make every effort to keep the </a:t>
            </a:r>
            <a:r>
              <a:rPr lang="en-US" sz="5400" dirty="0">
                <a:solidFill>
                  <a:schemeClr val="bg1"/>
                </a:solidFill>
                <a:effectLst>
                  <a:glow rad="127000">
                    <a:srgbClr val="FF0000"/>
                  </a:glow>
                  <a:outerShdw blurRad="38100" dist="38100" dir="2700000" algn="tl">
                    <a:srgbClr val="000000">
                      <a:alpha val="43137"/>
                    </a:srgbClr>
                  </a:outerShdw>
                </a:effectLst>
              </a:rPr>
              <a:t>unity of the Spirit </a:t>
            </a:r>
            <a:r>
              <a:rPr lang="en-US" sz="5400" dirty="0"/>
              <a:t>through the bond of peace.</a:t>
            </a:r>
          </a:p>
        </p:txBody>
      </p:sp>
      <p:sp>
        <p:nvSpPr>
          <p:cNvPr id="20" name="TextBox 19"/>
          <p:cNvSpPr txBox="1"/>
          <p:nvPr/>
        </p:nvSpPr>
        <p:spPr>
          <a:xfrm>
            <a:off x="7569200" y="1375505"/>
            <a:ext cx="4483100" cy="2123658"/>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rPr>
              <a:t>“A state of oneness, unity, unison.” --Thayer</a:t>
            </a:r>
          </a:p>
        </p:txBody>
      </p:sp>
      <p:pic>
        <p:nvPicPr>
          <p:cNvPr id="21" name="Picture 2"/>
          <p:cNvPicPr>
            <a:picLocks noChangeAspect="1" noChangeArrowheads="1"/>
          </p:cNvPicPr>
          <p:nvPr/>
        </p:nvPicPr>
        <p:blipFill>
          <a:blip r:embed="rId3" cstate="print"/>
          <a:srcRect/>
          <a:stretch>
            <a:fillRect/>
          </a:stretch>
        </p:blipFill>
        <p:spPr bwMode="auto">
          <a:xfrm>
            <a:off x="7949902" y="3143675"/>
            <a:ext cx="4311535" cy="4087035"/>
          </a:xfrm>
          <a:prstGeom prst="rect">
            <a:avLst/>
          </a:prstGeom>
          <a:noFill/>
          <a:ln w="9525">
            <a:noFill/>
            <a:miter lim="800000"/>
            <a:headEnd/>
            <a:tailEnd/>
          </a:ln>
          <a:effectLst/>
        </p:spPr>
      </p:pic>
    </p:spTree>
    <p:extLst>
      <p:ext uri="{BB962C8B-B14F-4D97-AF65-F5344CB8AC3E}">
        <p14:creationId xmlns:p14="http://schemas.microsoft.com/office/powerpoint/2010/main" val="11021395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6000" dirty="0"/>
              <a:t>HOW? Answer: </a:t>
            </a:r>
            <a:r>
              <a:rPr lang="en-US" sz="6000" u="sng" dirty="0">
                <a:effectLst>
                  <a:glow rad="127000">
                    <a:srgbClr val="FF0000"/>
                  </a:glow>
                  <a:outerShdw blurRad="38100" dist="38100" dir="2700000" algn="tl">
                    <a:srgbClr val="000000">
                      <a:alpha val="43137"/>
                    </a:srgbClr>
                  </a:outerShdw>
                </a:effectLst>
              </a:rPr>
              <a:t>PEACEFULLY</a:t>
            </a:r>
            <a:endParaRPr lang="en-US" sz="6000" dirty="0"/>
          </a:p>
        </p:txBody>
      </p:sp>
      <p:sp>
        <p:nvSpPr>
          <p:cNvPr id="3" name="Content Placeholder 2"/>
          <p:cNvSpPr>
            <a:spLocks noGrp="1"/>
          </p:cNvSpPr>
          <p:nvPr>
            <p:ph idx="1"/>
          </p:nvPr>
        </p:nvSpPr>
        <p:spPr>
          <a:xfrm>
            <a:off x="215900" y="1519239"/>
            <a:ext cx="7827652" cy="4708526"/>
          </a:xfrm>
        </p:spPr>
        <p:txBody>
          <a:bodyPr>
            <a:noAutofit/>
          </a:bodyPr>
          <a:lstStyle/>
          <a:p>
            <a:pPr marL="0" indent="0">
              <a:lnSpc>
                <a:spcPts val="5600"/>
              </a:lnSpc>
            </a:pPr>
            <a:r>
              <a:rPr lang="en-US" sz="5400" baseline="30000" dirty="0"/>
              <a:t>2</a:t>
            </a:r>
            <a:r>
              <a:rPr lang="en-US" sz="5400" dirty="0"/>
              <a:t> Be completely humble and gentle; be patient, bearing with one another in love.  </a:t>
            </a:r>
            <a:r>
              <a:rPr lang="en-US" sz="5400" baseline="30000" dirty="0"/>
              <a:t>3</a:t>
            </a:r>
            <a:r>
              <a:rPr lang="en-US" sz="5400" dirty="0"/>
              <a:t> Make every effort to keep the unity of the Spirit through the bond of </a:t>
            </a:r>
            <a:r>
              <a:rPr lang="en-US" sz="5400" dirty="0">
                <a:solidFill>
                  <a:schemeClr val="bg1"/>
                </a:solidFill>
                <a:effectLst>
                  <a:glow rad="127000">
                    <a:srgbClr val="FF0000"/>
                  </a:glow>
                  <a:outerShdw blurRad="38100" dist="38100" dir="2700000" algn="tl">
                    <a:srgbClr val="000000">
                      <a:alpha val="43137"/>
                    </a:srgbClr>
                  </a:outerShdw>
                </a:effectLst>
              </a:rPr>
              <a:t>peace</a:t>
            </a:r>
            <a:r>
              <a:rPr lang="en-US" sz="5400" dirty="0"/>
              <a:t>.</a:t>
            </a:r>
          </a:p>
        </p:txBody>
      </p:sp>
      <p:pic>
        <p:nvPicPr>
          <p:cNvPr id="8" name="Picture 4"/>
          <p:cNvPicPr>
            <a:picLocks noChangeAspect="1" noChangeArrowheads="1"/>
          </p:cNvPicPr>
          <p:nvPr/>
        </p:nvPicPr>
        <p:blipFill>
          <a:blip r:embed="rId3" cstate="print"/>
          <a:srcRect/>
          <a:stretch>
            <a:fillRect/>
          </a:stretch>
        </p:blipFill>
        <p:spPr bwMode="auto">
          <a:xfrm>
            <a:off x="8789430" y="4333418"/>
            <a:ext cx="2324852" cy="2139483"/>
          </a:xfrm>
          <a:prstGeom prst="rect">
            <a:avLst/>
          </a:prstGeom>
          <a:noFill/>
          <a:ln w="9525">
            <a:noFill/>
            <a:miter lim="800000"/>
            <a:headEnd/>
            <a:tailEnd/>
          </a:ln>
          <a:effectLst/>
        </p:spPr>
      </p:pic>
      <p:pic>
        <p:nvPicPr>
          <p:cNvPr id="9" name="Picture 8"/>
          <p:cNvPicPr>
            <a:picLocks noChangeAspect="1" noChangeArrowheads="1"/>
          </p:cNvPicPr>
          <p:nvPr/>
        </p:nvPicPr>
        <p:blipFill>
          <a:blip r:embed="rId4" cstate="print"/>
          <a:srcRect/>
          <a:stretch>
            <a:fillRect/>
          </a:stretch>
        </p:blipFill>
        <p:spPr bwMode="auto">
          <a:xfrm>
            <a:off x="9076661" y="1719082"/>
            <a:ext cx="1887087" cy="2678920"/>
          </a:xfrm>
          <a:prstGeom prst="rect">
            <a:avLst/>
          </a:prstGeom>
          <a:noFill/>
          <a:ln w="9525">
            <a:noFill/>
            <a:miter lim="800000"/>
            <a:headEnd/>
            <a:tailEnd/>
          </a:ln>
          <a:effectLst/>
        </p:spPr>
      </p:pic>
      <p:sp>
        <p:nvSpPr>
          <p:cNvPr id="10" name="Freeform 9"/>
          <p:cNvSpPr/>
          <p:nvPr/>
        </p:nvSpPr>
        <p:spPr>
          <a:xfrm>
            <a:off x="5246087" y="4272502"/>
            <a:ext cx="9316528" cy="3191773"/>
          </a:xfrm>
          <a:custGeom>
            <a:avLst/>
            <a:gdLst>
              <a:gd name="connsiteX0" fmla="*/ 224287 w 9316528"/>
              <a:gd name="connsiteY0" fmla="*/ 2501660 h 3191773"/>
              <a:gd name="connsiteX1" fmla="*/ 224287 w 9316528"/>
              <a:gd name="connsiteY1" fmla="*/ 2501660 h 3191773"/>
              <a:gd name="connsiteX2" fmla="*/ 1380227 w 9316528"/>
              <a:gd name="connsiteY2" fmla="*/ 2053087 h 3191773"/>
              <a:gd name="connsiteX3" fmla="*/ 1639019 w 9316528"/>
              <a:gd name="connsiteY3" fmla="*/ 2018581 h 3191773"/>
              <a:gd name="connsiteX4" fmla="*/ 1777042 w 9316528"/>
              <a:gd name="connsiteY4" fmla="*/ 1984075 h 3191773"/>
              <a:gd name="connsiteX5" fmla="*/ 2087593 w 9316528"/>
              <a:gd name="connsiteY5" fmla="*/ 1949570 h 3191773"/>
              <a:gd name="connsiteX6" fmla="*/ 2294627 w 9316528"/>
              <a:gd name="connsiteY6" fmla="*/ 1880558 h 3191773"/>
              <a:gd name="connsiteX7" fmla="*/ 2380891 w 9316528"/>
              <a:gd name="connsiteY7" fmla="*/ 1863305 h 3191773"/>
              <a:gd name="connsiteX8" fmla="*/ 2432649 w 9316528"/>
              <a:gd name="connsiteY8" fmla="*/ 1828800 h 3191773"/>
              <a:gd name="connsiteX9" fmla="*/ 2484408 w 9316528"/>
              <a:gd name="connsiteY9" fmla="*/ 1777041 h 3191773"/>
              <a:gd name="connsiteX10" fmla="*/ 2863970 w 9316528"/>
              <a:gd name="connsiteY10" fmla="*/ 1000664 h 3191773"/>
              <a:gd name="connsiteX11" fmla="*/ 3088257 w 9316528"/>
              <a:gd name="connsiteY11" fmla="*/ 879894 h 3191773"/>
              <a:gd name="connsiteX12" fmla="*/ 3191774 w 9316528"/>
              <a:gd name="connsiteY12" fmla="*/ 810883 h 3191773"/>
              <a:gd name="connsiteX13" fmla="*/ 3278038 w 9316528"/>
              <a:gd name="connsiteY13" fmla="*/ 776377 h 3191773"/>
              <a:gd name="connsiteX14" fmla="*/ 3674853 w 9316528"/>
              <a:gd name="connsiteY14" fmla="*/ 396815 h 3191773"/>
              <a:gd name="connsiteX15" fmla="*/ 4572000 w 9316528"/>
              <a:gd name="connsiteY15" fmla="*/ 0 h 3191773"/>
              <a:gd name="connsiteX16" fmla="*/ 5262113 w 9316528"/>
              <a:gd name="connsiteY16" fmla="*/ 138022 h 3191773"/>
              <a:gd name="connsiteX17" fmla="*/ 5969479 w 9316528"/>
              <a:gd name="connsiteY17" fmla="*/ 724619 h 3191773"/>
              <a:gd name="connsiteX18" fmla="*/ 6090249 w 9316528"/>
              <a:gd name="connsiteY18" fmla="*/ 862641 h 3191773"/>
              <a:gd name="connsiteX19" fmla="*/ 6193766 w 9316528"/>
              <a:gd name="connsiteY19" fmla="*/ 1000664 h 3191773"/>
              <a:gd name="connsiteX20" fmla="*/ 6607834 w 9316528"/>
              <a:gd name="connsiteY20" fmla="*/ 1466490 h 3191773"/>
              <a:gd name="connsiteX21" fmla="*/ 7108166 w 9316528"/>
              <a:gd name="connsiteY21" fmla="*/ 1794294 h 3191773"/>
              <a:gd name="connsiteX22" fmla="*/ 7384212 w 9316528"/>
              <a:gd name="connsiteY22" fmla="*/ 1863305 h 3191773"/>
              <a:gd name="connsiteX23" fmla="*/ 7401464 w 9316528"/>
              <a:gd name="connsiteY23" fmla="*/ 1880558 h 3191773"/>
              <a:gd name="connsiteX24" fmla="*/ 8315864 w 9316528"/>
              <a:gd name="connsiteY24" fmla="*/ 2035834 h 3191773"/>
              <a:gd name="connsiteX25" fmla="*/ 8436634 w 9316528"/>
              <a:gd name="connsiteY25" fmla="*/ 2122098 h 3191773"/>
              <a:gd name="connsiteX26" fmla="*/ 8540151 w 9316528"/>
              <a:gd name="connsiteY26" fmla="*/ 2225615 h 3191773"/>
              <a:gd name="connsiteX27" fmla="*/ 8609162 w 9316528"/>
              <a:gd name="connsiteY27" fmla="*/ 2277373 h 3191773"/>
              <a:gd name="connsiteX28" fmla="*/ 8954219 w 9316528"/>
              <a:gd name="connsiteY28" fmla="*/ 2467155 h 3191773"/>
              <a:gd name="connsiteX29" fmla="*/ 9092242 w 9316528"/>
              <a:gd name="connsiteY29" fmla="*/ 2518913 h 3191773"/>
              <a:gd name="connsiteX30" fmla="*/ 9264770 w 9316528"/>
              <a:gd name="connsiteY30" fmla="*/ 2639683 h 3191773"/>
              <a:gd name="connsiteX31" fmla="*/ 9316528 w 9316528"/>
              <a:gd name="connsiteY31" fmla="*/ 3191773 h 3191773"/>
              <a:gd name="connsiteX32" fmla="*/ 0 w 9316528"/>
              <a:gd name="connsiteY32" fmla="*/ 3105509 h 3191773"/>
              <a:gd name="connsiteX33" fmla="*/ 17253 w 9316528"/>
              <a:gd name="connsiteY33" fmla="*/ 2536166 h 3191773"/>
              <a:gd name="connsiteX34" fmla="*/ 310551 w 9316528"/>
              <a:gd name="connsiteY34" fmla="*/ 2467155 h 3191773"/>
              <a:gd name="connsiteX0" fmla="*/ 224287 w 9316528"/>
              <a:gd name="connsiteY0" fmla="*/ 2501660 h 3191773"/>
              <a:gd name="connsiteX1" fmla="*/ 224287 w 9316528"/>
              <a:gd name="connsiteY1" fmla="*/ 2501660 h 3191773"/>
              <a:gd name="connsiteX2" fmla="*/ 1380227 w 9316528"/>
              <a:gd name="connsiteY2" fmla="*/ 2053087 h 3191773"/>
              <a:gd name="connsiteX3" fmla="*/ 1639019 w 9316528"/>
              <a:gd name="connsiteY3" fmla="*/ 2018581 h 3191773"/>
              <a:gd name="connsiteX4" fmla="*/ 1777042 w 9316528"/>
              <a:gd name="connsiteY4" fmla="*/ 1984075 h 3191773"/>
              <a:gd name="connsiteX5" fmla="*/ 2087593 w 9316528"/>
              <a:gd name="connsiteY5" fmla="*/ 1949570 h 3191773"/>
              <a:gd name="connsiteX6" fmla="*/ 2294627 w 9316528"/>
              <a:gd name="connsiteY6" fmla="*/ 1880558 h 3191773"/>
              <a:gd name="connsiteX7" fmla="*/ 2380891 w 9316528"/>
              <a:gd name="connsiteY7" fmla="*/ 1863305 h 3191773"/>
              <a:gd name="connsiteX8" fmla="*/ 2432649 w 9316528"/>
              <a:gd name="connsiteY8" fmla="*/ 1828800 h 3191773"/>
              <a:gd name="connsiteX9" fmla="*/ 2484408 w 9316528"/>
              <a:gd name="connsiteY9" fmla="*/ 1777041 h 3191773"/>
              <a:gd name="connsiteX10" fmla="*/ 2863970 w 9316528"/>
              <a:gd name="connsiteY10" fmla="*/ 1000664 h 3191773"/>
              <a:gd name="connsiteX11" fmla="*/ 3088257 w 9316528"/>
              <a:gd name="connsiteY11" fmla="*/ 879894 h 3191773"/>
              <a:gd name="connsiteX12" fmla="*/ 3191774 w 9316528"/>
              <a:gd name="connsiteY12" fmla="*/ 810883 h 3191773"/>
              <a:gd name="connsiteX13" fmla="*/ 3278038 w 9316528"/>
              <a:gd name="connsiteY13" fmla="*/ 776377 h 3191773"/>
              <a:gd name="connsiteX14" fmla="*/ 3913392 w 9316528"/>
              <a:gd name="connsiteY14" fmla="*/ 217911 h 3191773"/>
              <a:gd name="connsiteX15" fmla="*/ 4572000 w 9316528"/>
              <a:gd name="connsiteY15" fmla="*/ 0 h 3191773"/>
              <a:gd name="connsiteX16" fmla="*/ 5262113 w 9316528"/>
              <a:gd name="connsiteY16" fmla="*/ 138022 h 3191773"/>
              <a:gd name="connsiteX17" fmla="*/ 5969479 w 9316528"/>
              <a:gd name="connsiteY17" fmla="*/ 724619 h 3191773"/>
              <a:gd name="connsiteX18" fmla="*/ 6090249 w 9316528"/>
              <a:gd name="connsiteY18" fmla="*/ 862641 h 3191773"/>
              <a:gd name="connsiteX19" fmla="*/ 6193766 w 9316528"/>
              <a:gd name="connsiteY19" fmla="*/ 1000664 h 3191773"/>
              <a:gd name="connsiteX20" fmla="*/ 6607834 w 9316528"/>
              <a:gd name="connsiteY20" fmla="*/ 1466490 h 3191773"/>
              <a:gd name="connsiteX21" fmla="*/ 7108166 w 9316528"/>
              <a:gd name="connsiteY21" fmla="*/ 1794294 h 3191773"/>
              <a:gd name="connsiteX22" fmla="*/ 7384212 w 9316528"/>
              <a:gd name="connsiteY22" fmla="*/ 1863305 h 3191773"/>
              <a:gd name="connsiteX23" fmla="*/ 7401464 w 9316528"/>
              <a:gd name="connsiteY23" fmla="*/ 1880558 h 3191773"/>
              <a:gd name="connsiteX24" fmla="*/ 8315864 w 9316528"/>
              <a:gd name="connsiteY24" fmla="*/ 2035834 h 3191773"/>
              <a:gd name="connsiteX25" fmla="*/ 8436634 w 9316528"/>
              <a:gd name="connsiteY25" fmla="*/ 2122098 h 3191773"/>
              <a:gd name="connsiteX26" fmla="*/ 8540151 w 9316528"/>
              <a:gd name="connsiteY26" fmla="*/ 2225615 h 3191773"/>
              <a:gd name="connsiteX27" fmla="*/ 8609162 w 9316528"/>
              <a:gd name="connsiteY27" fmla="*/ 2277373 h 3191773"/>
              <a:gd name="connsiteX28" fmla="*/ 8954219 w 9316528"/>
              <a:gd name="connsiteY28" fmla="*/ 2467155 h 3191773"/>
              <a:gd name="connsiteX29" fmla="*/ 9092242 w 9316528"/>
              <a:gd name="connsiteY29" fmla="*/ 2518913 h 3191773"/>
              <a:gd name="connsiteX30" fmla="*/ 9264770 w 9316528"/>
              <a:gd name="connsiteY30" fmla="*/ 2639683 h 3191773"/>
              <a:gd name="connsiteX31" fmla="*/ 9316528 w 9316528"/>
              <a:gd name="connsiteY31" fmla="*/ 3191773 h 3191773"/>
              <a:gd name="connsiteX32" fmla="*/ 0 w 9316528"/>
              <a:gd name="connsiteY32" fmla="*/ 3105509 h 3191773"/>
              <a:gd name="connsiteX33" fmla="*/ 17253 w 9316528"/>
              <a:gd name="connsiteY33" fmla="*/ 2536166 h 3191773"/>
              <a:gd name="connsiteX34" fmla="*/ 310551 w 9316528"/>
              <a:gd name="connsiteY34" fmla="*/ 2467155 h 319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16528" h="3191773">
                <a:moveTo>
                  <a:pt x="224287" y="2501660"/>
                </a:moveTo>
                <a:lnTo>
                  <a:pt x="224287" y="2501660"/>
                </a:lnTo>
                <a:lnTo>
                  <a:pt x="1380227" y="2053087"/>
                </a:lnTo>
                <a:cubicBezTo>
                  <a:pt x="1466491" y="2041585"/>
                  <a:pt x="1553279" y="2033493"/>
                  <a:pt x="1639019" y="2018581"/>
                </a:cubicBezTo>
                <a:cubicBezTo>
                  <a:pt x="1685741" y="2010455"/>
                  <a:pt x="1730431" y="1992815"/>
                  <a:pt x="1777042" y="1984075"/>
                </a:cubicBezTo>
                <a:cubicBezTo>
                  <a:pt x="1832874" y="1973606"/>
                  <a:pt x="2042872" y="1954042"/>
                  <a:pt x="2087593" y="1949570"/>
                </a:cubicBezTo>
                <a:cubicBezTo>
                  <a:pt x="2156604" y="1926566"/>
                  <a:pt x="2224839" y="1901084"/>
                  <a:pt x="2294627" y="1880558"/>
                </a:cubicBezTo>
                <a:cubicBezTo>
                  <a:pt x="2322760" y="1872284"/>
                  <a:pt x="2353434" y="1873601"/>
                  <a:pt x="2380891" y="1863305"/>
                </a:cubicBezTo>
                <a:cubicBezTo>
                  <a:pt x="2400306" y="1856024"/>
                  <a:pt x="2416720" y="1842074"/>
                  <a:pt x="2432649" y="1828800"/>
                </a:cubicBezTo>
                <a:cubicBezTo>
                  <a:pt x="2451393" y="1813180"/>
                  <a:pt x="2484408" y="1777041"/>
                  <a:pt x="2484408" y="1777041"/>
                </a:cubicBezTo>
                <a:lnTo>
                  <a:pt x="2863970" y="1000664"/>
                </a:lnTo>
                <a:cubicBezTo>
                  <a:pt x="3173495" y="779575"/>
                  <a:pt x="2820792" y="1013627"/>
                  <a:pt x="3088257" y="879894"/>
                </a:cubicBezTo>
                <a:cubicBezTo>
                  <a:pt x="3125349" y="861348"/>
                  <a:pt x="3152432" y="823997"/>
                  <a:pt x="3191774" y="810883"/>
                </a:cubicBezTo>
                <a:cubicBezTo>
                  <a:pt x="3255732" y="789563"/>
                  <a:pt x="3227266" y="801763"/>
                  <a:pt x="3278038" y="776377"/>
                </a:cubicBezTo>
                <a:lnTo>
                  <a:pt x="3913392" y="217911"/>
                </a:lnTo>
                <a:lnTo>
                  <a:pt x="4572000" y="0"/>
                </a:lnTo>
                <a:lnTo>
                  <a:pt x="5262113" y="138022"/>
                </a:lnTo>
                <a:lnTo>
                  <a:pt x="5969479" y="724619"/>
                </a:lnTo>
                <a:cubicBezTo>
                  <a:pt x="6009736" y="770626"/>
                  <a:pt x="6051699" y="815195"/>
                  <a:pt x="6090249" y="862641"/>
                </a:cubicBezTo>
                <a:cubicBezTo>
                  <a:pt x="6126514" y="907275"/>
                  <a:pt x="6193766" y="1000664"/>
                  <a:pt x="6193766" y="1000664"/>
                </a:cubicBezTo>
                <a:lnTo>
                  <a:pt x="6607834" y="1466490"/>
                </a:lnTo>
                <a:lnTo>
                  <a:pt x="7108166" y="1794294"/>
                </a:lnTo>
                <a:cubicBezTo>
                  <a:pt x="7177189" y="1809633"/>
                  <a:pt x="7312842" y="1836541"/>
                  <a:pt x="7384212" y="1863305"/>
                </a:cubicBezTo>
                <a:cubicBezTo>
                  <a:pt x="7391827" y="1866161"/>
                  <a:pt x="7395713" y="1874807"/>
                  <a:pt x="7401464" y="1880558"/>
                </a:cubicBezTo>
                <a:lnTo>
                  <a:pt x="8315864" y="2035834"/>
                </a:lnTo>
                <a:cubicBezTo>
                  <a:pt x="8356121" y="2064589"/>
                  <a:pt x="8398868" y="2090142"/>
                  <a:pt x="8436634" y="2122098"/>
                </a:cubicBezTo>
                <a:cubicBezTo>
                  <a:pt x="8473886" y="2153619"/>
                  <a:pt x="8499548" y="2198547"/>
                  <a:pt x="8540151" y="2225615"/>
                </a:cubicBezTo>
                <a:cubicBezTo>
                  <a:pt x="8598677" y="2264632"/>
                  <a:pt x="8577248" y="2245459"/>
                  <a:pt x="8609162" y="2277373"/>
                </a:cubicBezTo>
                <a:lnTo>
                  <a:pt x="8954219" y="2467155"/>
                </a:lnTo>
                <a:lnTo>
                  <a:pt x="9092242" y="2518913"/>
                </a:lnTo>
                <a:lnTo>
                  <a:pt x="9264770" y="2639683"/>
                </a:lnTo>
                <a:lnTo>
                  <a:pt x="9316528" y="3191773"/>
                </a:lnTo>
                <a:lnTo>
                  <a:pt x="0" y="3105509"/>
                </a:lnTo>
                <a:lnTo>
                  <a:pt x="17253" y="2536166"/>
                </a:lnTo>
                <a:lnTo>
                  <a:pt x="310551" y="2467155"/>
                </a:lnTo>
              </a:path>
            </a:pathLst>
          </a:custGeom>
          <a:solidFill>
            <a:srgbClr val="00B050">
              <a:alpha val="74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0857102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6000" dirty="0"/>
              <a:t>WHY</a:t>
            </a:r>
            <a:br>
              <a:rPr lang="en-US" sz="6000" dirty="0"/>
            </a:br>
            <a:r>
              <a:rPr lang="en-US" sz="6000" dirty="0"/>
              <a:t>He desires us to “Balance our Lives”</a:t>
            </a:r>
          </a:p>
        </p:txBody>
      </p:sp>
      <p:grpSp>
        <p:nvGrpSpPr>
          <p:cNvPr id="13" name="Group 12"/>
          <p:cNvGrpSpPr/>
          <p:nvPr/>
        </p:nvGrpSpPr>
        <p:grpSpPr>
          <a:xfrm>
            <a:off x="-339715" y="-715225"/>
            <a:ext cx="4091185" cy="9325630"/>
            <a:chOff x="196860" y="-769812"/>
            <a:chExt cx="4091185" cy="9325630"/>
          </a:xfrm>
        </p:grpSpPr>
        <p:sp>
          <p:nvSpPr>
            <p:cNvPr id="11" name="Rectangle 10"/>
            <p:cNvSpPr/>
            <p:nvPr/>
          </p:nvSpPr>
          <p:spPr>
            <a:xfrm>
              <a:off x="196860" y="-769812"/>
              <a:ext cx="4091185" cy="93256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p>
          </p:txBody>
        </p:sp>
        <p:sp>
          <p:nvSpPr>
            <p:cNvPr id="12" name="Rectangle 11"/>
            <p:cNvSpPr/>
            <p:nvPr/>
          </p:nvSpPr>
          <p:spPr>
            <a:xfrm>
              <a:off x="1996181" y="2122509"/>
              <a:ext cx="659155" cy="417043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O</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N</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E</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N</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E</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S</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S</a:t>
              </a:r>
            </a:p>
          </p:txBody>
        </p:sp>
      </p:grpSp>
    </p:spTree>
    <p:extLst>
      <p:ext uri="{BB962C8B-B14F-4D97-AF65-F5344CB8AC3E}">
        <p14:creationId xmlns:p14="http://schemas.microsoft.com/office/powerpoint/2010/main" val="25459359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6000" dirty="0"/>
              <a:t>WHY</a:t>
            </a:r>
            <a:br>
              <a:rPr lang="en-US" sz="6000" dirty="0"/>
            </a:br>
            <a:r>
              <a:rPr lang="en-US" sz="6000" dirty="0"/>
              <a:t>He desires us to “Balance our Lives”</a:t>
            </a:r>
          </a:p>
        </p:txBody>
      </p:sp>
      <p:sp>
        <p:nvSpPr>
          <p:cNvPr id="4" name="Rounded Rectangle 3"/>
          <p:cNvSpPr/>
          <p:nvPr/>
        </p:nvSpPr>
        <p:spPr>
          <a:xfrm>
            <a:off x="6272700" y="1703010"/>
            <a:ext cx="1248563" cy="7044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0332946" y="1703576"/>
            <a:ext cx="1219981" cy="7044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4256586" y="3067386"/>
            <a:ext cx="1294205" cy="71900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8904057" y="3786388"/>
            <a:ext cx="1294205" cy="71900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6121450" y="3786388"/>
            <a:ext cx="1294205" cy="71900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7754691" y="4505390"/>
            <a:ext cx="1294205" cy="71900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3477300" y="4506925"/>
            <a:ext cx="1294205" cy="71900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a:t>
            </a:r>
            <a:r>
              <a:rPr lang="en-US" sz="5400" dirty="0">
                <a:solidFill>
                  <a:schemeClr val="bg1"/>
                </a:solidFill>
              </a:rPr>
              <a:t>one</a:t>
            </a:r>
            <a:r>
              <a:rPr lang="en-US" sz="5400" dirty="0"/>
              <a:t> body and </a:t>
            </a:r>
            <a:r>
              <a:rPr lang="en-US" sz="5400" dirty="0">
                <a:solidFill>
                  <a:schemeClr val="bg1"/>
                </a:solidFill>
              </a:rPr>
              <a:t>one</a:t>
            </a:r>
            <a:r>
              <a:rPr lang="en-US" sz="5400" dirty="0"/>
              <a:t> Spirit--just as you were called to </a:t>
            </a:r>
            <a:r>
              <a:rPr lang="en-US" sz="5400" dirty="0">
                <a:solidFill>
                  <a:schemeClr val="bg1"/>
                </a:solidFill>
              </a:rPr>
              <a:t>one</a:t>
            </a:r>
            <a:r>
              <a:rPr lang="en-US" sz="5400" dirty="0"/>
              <a:t> hope when you were called-- </a:t>
            </a:r>
            <a:r>
              <a:rPr lang="en-US" sz="5400" baseline="30000" dirty="0"/>
              <a:t>5</a:t>
            </a:r>
            <a:r>
              <a:rPr lang="en-US" sz="5400" dirty="0"/>
              <a:t> </a:t>
            </a:r>
            <a:r>
              <a:rPr lang="en-US" sz="5400" dirty="0">
                <a:solidFill>
                  <a:schemeClr val="bg1"/>
                </a:solidFill>
              </a:rPr>
              <a:t>one</a:t>
            </a:r>
            <a:r>
              <a:rPr lang="en-US" sz="5400" dirty="0"/>
              <a:t> Lord, </a:t>
            </a:r>
            <a:r>
              <a:rPr lang="en-US" sz="5400" dirty="0">
                <a:solidFill>
                  <a:schemeClr val="bg1"/>
                </a:solidFill>
              </a:rPr>
              <a:t>one</a:t>
            </a:r>
            <a:r>
              <a:rPr lang="en-US" sz="5400" dirty="0"/>
              <a:t> faith, </a:t>
            </a:r>
            <a:r>
              <a:rPr lang="en-US" sz="5400" dirty="0">
                <a:solidFill>
                  <a:schemeClr val="bg1"/>
                </a:solidFill>
              </a:rPr>
              <a:t>one</a:t>
            </a:r>
            <a:r>
              <a:rPr lang="en-US" sz="5400" dirty="0"/>
              <a:t> baptism; </a:t>
            </a:r>
            <a:r>
              <a:rPr lang="en-US" sz="5400" baseline="30000" dirty="0"/>
              <a:t>6</a:t>
            </a:r>
            <a:r>
              <a:rPr lang="en-US" sz="5400" dirty="0"/>
              <a:t> </a:t>
            </a:r>
            <a:r>
              <a:rPr lang="en-US" sz="5400" dirty="0">
                <a:solidFill>
                  <a:schemeClr val="bg1"/>
                </a:solidFill>
              </a:rPr>
              <a:t>one</a:t>
            </a:r>
            <a:r>
              <a:rPr lang="en-US" sz="5400" dirty="0"/>
              <a:t> God and Father of all, who is over all and through all and in all.</a:t>
            </a:r>
          </a:p>
        </p:txBody>
      </p:sp>
      <p:grpSp>
        <p:nvGrpSpPr>
          <p:cNvPr id="13" name="Group 12"/>
          <p:cNvGrpSpPr/>
          <p:nvPr/>
        </p:nvGrpSpPr>
        <p:grpSpPr>
          <a:xfrm>
            <a:off x="-339715" y="-715225"/>
            <a:ext cx="4091185" cy="9325630"/>
            <a:chOff x="196860" y="-769812"/>
            <a:chExt cx="4091185" cy="9325630"/>
          </a:xfrm>
        </p:grpSpPr>
        <p:sp>
          <p:nvSpPr>
            <p:cNvPr id="11" name="Rectangle 10"/>
            <p:cNvSpPr/>
            <p:nvPr/>
          </p:nvSpPr>
          <p:spPr>
            <a:xfrm>
              <a:off x="196860" y="-769812"/>
              <a:ext cx="4091185" cy="93256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p>
          </p:txBody>
        </p:sp>
        <p:sp>
          <p:nvSpPr>
            <p:cNvPr id="12" name="Rectangle 11"/>
            <p:cNvSpPr/>
            <p:nvPr/>
          </p:nvSpPr>
          <p:spPr>
            <a:xfrm>
              <a:off x="1996181" y="2122509"/>
              <a:ext cx="659155" cy="417043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O</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N</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E</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N</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E</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S</a:t>
              </a:r>
            </a:p>
            <a:p>
              <a:pPr algn="ctr">
                <a:lnSpc>
                  <a:spcPts val="4500"/>
                </a:lnSpc>
              </a:pPr>
              <a:r>
                <a:rPr lang="en-US" sz="5400" b="1" spc="50" dirty="0">
                  <a:ln w="11430"/>
                  <a:solidFill>
                    <a:srgbClr val="FFFF00"/>
                  </a:solidFill>
                  <a:effectLst>
                    <a:outerShdw blurRad="76200" dist="50800" dir="5400000" algn="tl" rotWithShape="0">
                      <a:srgbClr val="000000">
                        <a:alpha val="65000"/>
                      </a:srgbClr>
                    </a:outerShdw>
                  </a:effectLst>
                </a:rPr>
                <a:t>S</a:t>
              </a:r>
            </a:p>
          </p:txBody>
        </p:sp>
      </p:gr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2" cstate="print"/>
          <a:srcRect/>
          <a:stretch>
            <a:fillRect/>
          </a:stretch>
        </p:blipFill>
        <p:spPr bwMode="auto">
          <a:xfrm>
            <a:off x="-671641" y="1703010"/>
            <a:ext cx="4642897" cy="5593437"/>
          </a:xfrm>
          <a:prstGeom prst="rect">
            <a:avLst/>
          </a:prstGeom>
          <a:noFill/>
          <a:ln w="9525">
            <a:noFill/>
            <a:miter lim="800000"/>
            <a:headEnd/>
            <a:tailEnd/>
          </a:ln>
          <a:effectLst/>
        </p:spPr>
      </p:pic>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BODY</a:t>
            </a:r>
            <a:endParaRPr lang="en-US" sz="6000" u="sng" dirty="0"/>
          </a:p>
        </p:txBody>
      </p:sp>
      <p:sp>
        <p:nvSpPr>
          <p:cNvPr id="4" name="Rounded Rectangle 3"/>
          <p:cNvSpPr/>
          <p:nvPr/>
        </p:nvSpPr>
        <p:spPr>
          <a:xfrm>
            <a:off x="6272700" y="1703010"/>
            <a:ext cx="2897058" cy="7044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a:t>
            </a:r>
            <a:r>
              <a:rPr lang="en-US" sz="5400" dirty="0">
                <a:solidFill>
                  <a:schemeClr val="bg1"/>
                </a:solidFill>
              </a:rPr>
              <a:t>one </a:t>
            </a:r>
            <a:r>
              <a:rPr lang="en-US" sz="5400" u="sng" dirty="0">
                <a:solidFill>
                  <a:schemeClr val="bg1"/>
                </a:solidFill>
              </a:rPr>
              <a:t>body</a:t>
            </a:r>
            <a:r>
              <a:rPr lang="en-US" sz="5400" dirty="0">
                <a:solidFill>
                  <a:schemeClr val="bg1"/>
                </a:solidFill>
              </a:rPr>
              <a:t> </a:t>
            </a:r>
            <a:r>
              <a:rPr lang="en-US" sz="5400" dirty="0"/>
              <a:t>and one Spirit--just as you were called to one hope when you were called-- </a:t>
            </a:r>
            <a:r>
              <a:rPr lang="en-US" sz="5400" baseline="30000" dirty="0"/>
              <a:t>5</a:t>
            </a:r>
            <a:r>
              <a:rPr lang="en-US" sz="5400" dirty="0"/>
              <a:t> one Lord, one faith, one baptism; </a:t>
            </a:r>
            <a:r>
              <a:rPr lang="en-US" sz="5400" baseline="30000" dirty="0"/>
              <a:t>6</a:t>
            </a:r>
            <a:r>
              <a:rPr lang="en-US" sz="5400" dirty="0"/>
              <a:t> one God and Father of all, who is over all and through all and in all.</a:t>
            </a:r>
          </a:p>
        </p:txBody>
      </p:sp>
    </p:spTree>
    <p:extLst>
      <p:ext uri="{BB962C8B-B14F-4D97-AF65-F5344CB8AC3E}">
        <p14:creationId xmlns:p14="http://schemas.microsoft.com/office/powerpoint/2010/main" val="841130001"/>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389681" y="1697019"/>
            <a:ext cx="1205419" cy="7044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SPIRIT</a:t>
            </a:r>
            <a:endParaRPr lang="en-US" sz="6000" dirty="0"/>
          </a:p>
        </p:txBody>
      </p:sp>
      <p:sp>
        <p:nvSpPr>
          <p:cNvPr id="4" name="Rounded Rectangle 3"/>
          <p:cNvSpPr/>
          <p:nvPr/>
        </p:nvSpPr>
        <p:spPr>
          <a:xfrm>
            <a:off x="3337600" y="2401510"/>
            <a:ext cx="1920558" cy="7044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one body and </a:t>
            </a:r>
            <a:r>
              <a:rPr lang="en-US" sz="5400" dirty="0">
                <a:solidFill>
                  <a:schemeClr val="bg1"/>
                </a:solidFill>
              </a:rPr>
              <a:t>one </a:t>
            </a:r>
            <a:r>
              <a:rPr lang="en-US" sz="5400" u="sng" dirty="0">
                <a:solidFill>
                  <a:schemeClr val="bg1"/>
                </a:solidFill>
              </a:rPr>
              <a:t>Spirit</a:t>
            </a:r>
            <a:r>
              <a:rPr lang="en-US" sz="5400" dirty="0"/>
              <a:t>--just as you were called to one hope when you were called-- </a:t>
            </a:r>
            <a:r>
              <a:rPr lang="en-US" sz="5400" baseline="30000" dirty="0"/>
              <a:t>5</a:t>
            </a:r>
            <a:r>
              <a:rPr lang="en-US" sz="5400" dirty="0"/>
              <a:t> one Lord, one faith, one baptism; </a:t>
            </a:r>
            <a:r>
              <a:rPr lang="en-US" sz="5400" baseline="30000" dirty="0"/>
              <a:t>6</a:t>
            </a:r>
            <a:r>
              <a:rPr lang="en-US" sz="5400" dirty="0"/>
              <a:t> one God and Father of all, who is over all and through all and in all.</a:t>
            </a:r>
          </a:p>
        </p:txBody>
      </p:sp>
      <p:pic>
        <p:nvPicPr>
          <p:cNvPr id="6" name="Picture 1"/>
          <p:cNvPicPr>
            <a:picLocks noChangeAspect="1" noChangeArrowheads="1"/>
          </p:cNvPicPr>
          <p:nvPr/>
        </p:nvPicPr>
        <p:blipFill>
          <a:blip r:embed="rId2" cstate="print"/>
          <a:srcRect/>
          <a:stretch>
            <a:fillRect/>
          </a:stretch>
        </p:blipFill>
        <p:spPr bwMode="auto">
          <a:xfrm flipH="1">
            <a:off x="449492" y="2639411"/>
            <a:ext cx="2824608" cy="3366704"/>
          </a:xfrm>
          <a:prstGeom prst="rect">
            <a:avLst/>
          </a:prstGeom>
          <a:noFill/>
          <a:ln w="9525">
            <a:noFill/>
            <a:miter lim="800000"/>
            <a:headEnd/>
            <a:tailEnd/>
          </a:ln>
          <a:effectLst/>
        </p:spPr>
      </p:pic>
    </p:spTree>
    <p:extLst>
      <p:ext uri="{BB962C8B-B14F-4D97-AF65-F5344CB8AC3E}">
        <p14:creationId xmlns:p14="http://schemas.microsoft.com/office/powerpoint/2010/main" val="1358233663"/>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26928" b="8705"/>
          <a:stretch>
            <a:fillRect/>
          </a:stretch>
        </p:blipFill>
        <p:spPr bwMode="auto">
          <a:xfrm>
            <a:off x="0" y="1017354"/>
            <a:ext cx="5586153" cy="5860472"/>
          </a:xfrm>
          <a:prstGeom prst="rect">
            <a:avLst/>
          </a:prstGeom>
          <a:noFill/>
          <a:ln w="9525">
            <a:noFill/>
            <a:miter lim="800000"/>
            <a:headEnd/>
            <a:tailEnd/>
          </a:ln>
          <a:effectLst/>
        </p:spPr>
      </p:pic>
      <p:sp>
        <p:nvSpPr>
          <p:cNvPr id="7" name="Rounded Rectangle 6"/>
          <p:cNvSpPr/>
          <p:nvPr/>
        </p:nvSpPr>
        <p:spPr>
          <a:xfrm>
            <a:off x="4216736" y="3082892"/>
            <a:ext cx="2946064" cy="7044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HOPE</a:t>
            </a:r>
            <a:endParaRPr lang="en-US" sz="6000"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one body and one Spirit--just as you were called to </a:t>
            </a:r>
            <a:r>
              <a:rPr lang="en-US" sz="5400" dirty="0">
                <a:solidFill>
                  <a:schemeClr val="bg1"/>
                </a:solidFill>
              </a:rPr>
              <a:t>one </a:t>
            </a:r>
            <a:r>
              <a:rPr lang="en-US" sz="5400" u="sng" dirty="0">
                <a:solidFill>
                  <a:schemeClr val="bg1"/>
                </a:solidFill>
              </a:rPr>
              <a:t>hope</a:t>
            </a:r>
            <a:r>
              <a:rPr lang="en-US" sz="5400" dirty="0"/>
              <a:t> when you were called-- </a:t>
            </a:r>
            <a:r>
              <a:rPr lang="en-US" sz="5400" baseline="30000" dirty="0"/>
              <a:t>5</a:t>
            </a:r>
            <a:r>
              <a:rPr lang="en-US" sz="5400" dirty="0"/>
              <a:t> one Lord, one faith, one baptism; </a:t>
            </a:r>
            <a:r>
              <a:rPr lang="en-US" sz="5400" baseline="30000" dirty="0"/>
              <a:t>6</a:t>
            </a:r>
            <a:r>
              <a:rPr lang="en-US" sz="5400" dirty="0"/>
              <a:t> one God and Father of all, who is over all and through all and in all.</a:t>
            </a:r>
          </a:p>
        </p:txBody>
      </p:sp>
      <p:sp>
        <p:nvSpPr>
          <p:cNvPr id="9" name="Rectangle 8"/>
          <p:cNvSpPr/>
          <p:nvPr/>
        </p:nvSpPr>
        <p:spPr>
          <a:xfrm>
            <a:off x="10113443" y="2333482"/>
            <a:ext cx="1913242" cy="7494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77300" y="3779469"/>
            <a:ext cx="1916110" cy="7351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2767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srcRect/>
          <a:stretch>
            <a:fillRect/>
          </a:stretch>
        </p:blipFill>
        <p:spPr bwMode="auto">
          <a:xfrm>
            <a:off x="-772652" y="1684609"/>
            <a:ext cx="6462420" cy="5187662"/>
          </a:xfrm>
          <a:prstGeom prst="rect">
            <a:avLst/>
          </a:prstGeom>
          <a:noFill/>
          <a:ln w="9525">
            <a:noFill/>
            <a:miter lim="800000"/>
            <a:headEnd/>
            <a:tailEnd/>
          </a:ln>
          <a:effectLst/>
        </p:spPr>
      </p:pic>
      <p:sp>
        <p:nvSpPr>
          <p:cNvPr id="7" name="Rounded Rectangle 6"/>
          <p:cNvSpPr/>
          <p:nvPr/>
        </p:nvSpPr>
        <p:spPr>
          <a:xfrm>
            <a:off x="6096000" y="3779469"/>
            <a:ext cx="2946064" cy="7044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LORD</a:t>
            </a:r>
            <a:endParaRPr lang="en-US" sz="6000"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one body and one Spirit--just as you were called to one hope when you were called-- </a:t>
            </a:r>
            <a:r>
              <a:rPr lang="en-US" sz="5400" baseline="30000" dirty="0"/>
              <a:t>5</a:t>
            </a:r>
            <a:r>
              <a:rPr lang="en-US" sz="5400" dirty="0"/>
              <a:t> </a:t>
            </a:r>
            <a:r>
              <a:rPr lang="en-US" sz="5400" dirty="0">
                <a:solidFill>
                  <a:schemeClr val="bg1"/>
                </a:solidFill>
              </a:rPr>
              <a:t>one Lord, </a:t>
            </a:r>
            <a:r>
              <a:rPr lang="en-US" sz="5400" dirty="0"/>
              <a:t>one faith, one baptism; </a:t>
            </a:r>
            <a:r>
              <a:rPr lang="en-US" sz="5400" baseline="30000" dirty="0"/>
              <a:t>6</a:t>
            </a:r>
            <a:r>
              <a:rPr lang="en-US" sz="5400" dirty="0"/>
              <a:t> one God and Father of all, who is over all and through all and in all.</a:t>
            </a:r>
          </a:p>
        </p:txBody>
      </p:sp>
    </p:spTree>
    <p:extLst>
      <p:ext uri="{BB962C8B-B14F-4D97-AF65-F5344CB8AC3E}">
        <p14:creationId xmlns:p14="http://schemas.microsoft.com/office/powerpoint/2010/main" val="3788179683"/>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r="22166" b="7365"/>
          <a:stretch>
            <a:fillRect/>
          </a:stretch>
        </p:blipFill>
        <p:spPr bwMode="auto">
          <a:xfrm flipH="1">
            <a:off x="-1420677" y="1417638"/>
            <a:ext cx="6018415" cy="5483751"/>
          </a:xfrm>
          <a:prstGeom prst="rect">
            <a:avLst/>
          </a:prstGeom>
          <a:noFill/>
          <a:ln w="9525">
            <a:noFill/>
            <a:miter lim="800000"/>
            <a:headEnd/>
            <a:tailEnd/>
          </a:ln>
          <a:effectLst/>
        </p:spPr>
      </p:pic>
      <p:sp>
        <p:nvSpPr>
          <p:cNvPr id="7" name="Rounded Rectangle 6"/>
          <p:cNvSpPr/>
          <p:nvPr/>
        </p:nvSpPr>
        <p:spPr>
          <a:xfrm>
            <a:off x="3477300" y="4445896"/>
            <a:ext cx="3930890" cy="7044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BAPTISM</a:t>
            </a:r>
            <a:endParaRPr lang="en-US" sz="6000"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one body and one Spirit--just as you were called to one hope when you were called-- </a:t>
            </a:r>
            <a:r>
              <a:rPr lang="en-US" sz="5400" baseline="30000" dirty="0"/>
              <a:t>5</a:t>
            </a:r>
            <a:r>
              <a:rPr lang="en-US" sz="5400" dirty="0"/>
              <a:t> one Lord, one faith, </a:t>
            </a:r>
            <a:r>
              <a:rPr lang="en-US" sz="5400" dirty="0">
                <a:solidFill>
                  <a:schemeClr val="bg1"/>
                </a:solidFill>
              </a:rPr>
              <a:t>one baptism</a:t>
            </a:r>
            <a:r>
              <a:rPr lang="en-US" sz="5400" dirty="0"/>
              <a:t>; </a:t>
            </a:r>
            <a:r>
              <a:rPr lang="en-US" sz="5400" baseline="30000" dirty="0"/>
              <a:t>6</a:t>
            </a:r>
            <a:r>
              <a:rPr lang="en-US" sz="5400" dirty="0"/>
              <a:t> one God and Father of all, who is over all and through all and in all.</a:t>
            </a:r>
          </a:p>
        </p:txBody>
      </p:sp>
    </p:spTree>
    <p:extLst>
      <p:ext uri="{BB962C8B-B14F-4D97-AF65-F5344CB8AC3E}">
        <p14:creationId xmlns:p14="http://schemas.microsoft.com/office/powerpoint/2010/main" val="2424403828"/>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58738"/>
            <a:ext cx="12192000" cy="6916738"/>
          </a:xfrm>
          <a:prstGeom prst="rect">
            <a:avLst/>
          </a:prstGeom>
          <a:noFill/>
          <a:ln w="9525">
            <a:noFill/>
            <a:miter lim="800000"/>
            <a:headEnd/>
            <a:tailEnd/>
          </a:ln>
          <a:effectLst/>
        </p:spPr>
      </p:pic>
      <p:sp>
        <p:nvSpPr>
          <p:cNvPr id="5" name="Right Arrow 4"/>
          <p:cNvSpPr/>
          <p:nvPr/>
        </p:nvSpPr>
        <p:spPr>
          <a:xfrm>
            <a:off x="838200" y="1878678"/>
            <a:ext cx="10058399" cy="1024703"/>
          </a:xfrm>
          <a:prstGeom prst="rightArrow">
            <a:avLst>
              <a:gd name="adj1" fmla="val 42283"/>
              <a:gd name="adj2" fmla="val 5549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227385" y="3096171"/>
            <a:ext cx="7737230" cy="1200329"/>
          </a:xfrm>
          <a:prstGeom prst="rect">
            <a:avLst/>
          </a:prstGeom>
          <a:noFill/>
        </p:spPr>
        <p:txBody>
          <a:bodyPr wrap="square" rtlCol="0">
            <a:spAutoFit/>
          </a:bodyPr>
          <a:lstStyle/>
          <a:p>
            <a:pPr algn="ctr"/>
            <a:r>
              <a:rPr lang="en-US" sz="3600" b="1" dirty="0"/>
              <a:t>2,000 foot  @ ½ mile</a:t>
            </a:r>
          </a:p>
          <a:p>
            <a:pPr algn="ctr"/>
            <a:r>
              <a:rPr lang="en-US" sz="3600" b="1" dirty="0"/>
              <a:t>3 inch rope</a:t>
            </a:r>
            <a:endParaRPr lang="en-US" sz="4000" b="1" dirty="0">
              <a:solidFill>
                <a:schemeClr val="bg1"/>
              </a:solidFill>
              <a:effectLst>
                <a:outerShdw blurRad="38100" dist="38100" dir="2700000" algn="tl">
                  <a:srgbClr val="000000">
                    <a:alpha val="43137"/>
                  </a:srgbClr>
                </a:outerShdw>
              </a:effectLst>
            </a:endParaRPr>
          </a:p>
        </p:txBody>
      </p:sp>
      <p:sp>
        <p:nvSpPr>
          <p:cNvPr id="7" name="Oval 6"/>
          <p:cNvSpPr/>
          <p:nvPr/>
        </p:nvSpPr>
        <p:spPr>
          <a:xfrm>
            <a:off x="6844836" y="4543865"/>
            <a:ext cx="886265" cy="81592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034445" y="385158"/>
            <a:ext cx="4239491" cy="86452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981200" y="486301"/>
            <a:ext cx="8229600" cy="810486"/>
          </a:xfrm>
        </p:spPr>
        <p:txBody>
          <a:bodyPr/>
          <a:lstStyle/>
          <a:p>
            <a:pPr algn="ctr"/>
            <a:r>
              <a:rPr lang="en-US" dirty="0"/>
              <a:t> “The Great Blondin”</a:t>
            </a:r>
          </a:p>
        </p:txBody>
      </p:sp>
      <p:sp>
        <p:nvSpPr>
          <p:cNvPr id="12" name="TextBox 11"/>
          <p:cNvSpPr txBox="1"/>
          <p:nvPr/>
        </p:nvSpPr>
        <p:spPr>
          <a:xfrm>
            <a:off x="2213535" y="5659195"/>
            <a:ext cx="7737230"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25,000 onlookers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2" cstate="print"/>
          <a:srcRect l="24276" b="6457"/>
          <a:stretch/>
        </p:blipFill>
        <p:spPr bwMode="auto">
          <a:xfrm>
            <a:off x="-15498" y="-6351"/>
            <a:ext cx="4971994" cy="6864351"/>
          </a:xfrm>
          <a:prstGeom prst="rect">
            <a:avLst/>
          </a:prstGeom>
          <a:noFill/>
          <a:ln w="9525">
            <a:noFill/>
            <a:miter lim="800000"/>
            <a:headEnd/>
            <a:tailEnd/>
          </a:ln>
          <a:effectLst/>
        </p:spPr>
      </p:pic>
      <p:sp>
        <p:nvSpPr>
          <p:cNvPr id="8" name="Rounded Rectangle 7"/>
          <p:cNvSpPr/>
          <p:nvPr/>
        </p:nvSpPr>
        <p:spPr>
          <a:xfrm>
            <a:off x="3498516" y="5012067"/>
            <a:ext cx="3667700" cy="8447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212696" y="2327551"/>
            <a:ext cx="3108960" cy="2809701"/>
          </a:xfrm>
          <a:prstGeom prst="triangle">
            <a:avLst/>
          </a:prstGeom>
          <a:noFill/>
          <a:ln w="254000">
            <a:solidFill>
              <a:srgbClr val="FFC000"/>
            </a:solidFill>
          </a:ln>
          <a:effectLst>
            <a:outerShdw blurRad="50800" dist="152400" dir="39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589041" y="4402145"/>
            <a:ext cx="4158673" cy="73510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GOD</a:t>
            </a:r>
            <a:endParaRPr lang="en-US" sz="6000"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one body and one Spirit--just as you were called to one hope when you were called-- </a:t>
            </a:r>
            <a:r>
              <a:rPr lang="en-US" sz="5400" baseline="30000" dirty="0"/>
              <a:t>5</a:t>
            </a:r>
            <a:r>
              <a:rPr lang="en-US" sz="5400" dirty="0"/>
              <a:t> one Lord, one faith, one baptism; </a:t>
            </a:r>
            <a:r>
              <a:rPr lang="en-US" sz="5400" baseline="30000" dirty="0"/>
              <a:t>6</a:t>
            </a:r>
            <a:r>
              <a:rPr lang="en-US" sz="5400" dirty="0"/>
              <a:t> </a:t>
            </a:r>
            <a:r>
              <a:rPr lang="en-US" sz="5400" dirty="0">
                <a:solidFill>
                  <a:schemeClr val="bg1"/>
                </a:solidFill>
              </a:rPr>
              <a:t>one God and </a:t>
            </a:r>
            <a:r>
              <a:rPr lang="en-US" sz="5400" u="sng" dirty="0">
                <a:solidFill>
                  <a:schemeClr val="bg1"/>
                </a:solidFill>
              </a:rPr>
              <a:t>Father</a:t>
            </a:r>
            <a:r>
              <a:rPr lang="en-US" sz="5400" dirty="0">
                <a:solidFill>
                  <a:schemeClr val="bg1"/>
                </a:solidFill>
              </a:rPr>
              <a:t> of all</a:t>
            </a:r>
            <a:r>
              <a:rPr lang="en-US" sz="5400" dirty="0"/>
              <a:t>, who is over all and through all and in all.</a:t>
            </a:r>
          </a:p>
        </p:txBody>
      </p:sp>
    </p:spTree>
    <p:extLst>
      <p:ext uri="{BB962C8B-B14F-4D97-AF65-F5344CB8AC3E}">
        <p14:creationId xmlns:p14="http://schemas.microsoft.com/office/powerpoint/2010/main" val="10731014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2" cstate="print"/>
          <a:srcRect l="24276" b="6457"/>
          <a:stretch/>
        </p:blipFill>
        <p:spPr bwMode="auto">
          <a:xfrm>
            <a:off x="-15498" y="-6351"/>
            <a:ext cx="4971994" cy="6864351"/>
          </a:xfrm>
          <a:prstGeom prst="rect">
            <a:avLst/>
          </a:prstGeom>
          <a:noFill/>
          <a:ln w="9525">
            <a:noFill/>
            <a:miter lim="800000"/>
            <a:headEnd/>
            <a:tailEnd/>
          </a:ln>
          <a:effectLst/>
        </p:spPr>
      </p:pic>
      <p:sp>
        <p:nvSpPr>
          <p:cNvPr id="8" name="Rounded Rectangle 7"/>
          <p:cNvSpPr/>
          <p:nvPr/>
        </p:nvSpPr>
        <p:spPr>
          <a:xfrm>
            <a:off x="3498516" y="5012067"/>
            <a:ext cx="3667700" cy="8447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10250285" y="1591023"/>
            <a:ext cx="1533719" cy="8656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212696" y="2327551"/>
            <a:ext cx="3108960" cy="2809701"/>
          </a:xfrm>
          <a:prstGeom prst="triangle">
            <a:avLst/>
          </a:prstGeom>
          <a:noFill/>
          <a:ln w="254000">
            <a:solidFill>
              <a:srgbClr val="FFC000"/>
            </a:solidFill>
          </a:ln>
          <a:effectLst>
            <a:outerShdw blurRad="50800" dist="152400" dir="39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589041" y="4402145"/>
            <a:ext cx="4158673" cy="73510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GOD</a:t>
            </a:r>
            <a:endParaRPr lang="en-US" sz="6000" dirty="0"/>
          </a:p>
        </p:txBody>
      </p:sp>
      <p:sp>
        <p:nvSpPr>
          <p:cNvPr id="16" name="Rounded Rectangle 15"/>
          <p:cNvSpPr/>
          <p:nvPr/>
        </p:nvSpPr>
        <p:spPr>
          <a:xfrm>
            <a:off x="3514808" y="2278451"/>
            <a:ext cx="1785612" cy="8656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one body and </a:t>
            </a:r>
            <a:r>
              <a:rPr lang="en-US" sz="5400" dirty="0">
                <a:solidFill>
                  <a:schemeClr val="bg1"/>
                </a:solidFill>
              </a:rPr>
              <a:t>one Spirit</a:t>
            </a:r>
            <a:r>
              <a:rPr lang="en-US" sz="5400" dirty="0"/>
              <a:t>--just as you were called to one hope when you were called-- </a:t>
            </a:r>
            <a:r>
              <a:rPr lang="en-US" sz="5400" baseline="30000" dirty="0"/>
              <a:t>5</a:t>
            </a:r>
            <a:r>
              <a:rPr lang="en-US" sz="5400" dirty="0"/>
              <a:t> one Lord, one faith, one baptism; </a:t>
            </a:r>
            <a:r>
              <a:rPr lang="en-US" sz="5400" baseline="30000" dirty="0"/>
              <a:t>6</a:t>
            </a:r>
            <a:r>
              <a:rPr lang="en-US" sz="5400" dirty="0"/>
              <a:t> </a:t>
            </a:r>
            <a:r>
              <a:rPr lang="en-US" sz="5400" dirty="0">
                <a:solidFill>
                  <a:schemeClr val="bg1"/>
                </a:solidFill>
              </a:rPr>
              <a:t>one God and </a:t>
            </a:r>
            <a:r>
              <a:rPr lang="en-US" sz="5400" u="sng" dirty="0">
                <a:solidFill>
                  <a:schemeClr val="bg1"/>
                </a:solidFill>
              </a:rPr>
              <a:t>Father</a:t>
            </a:r>
            <a:r>
              <a:rPr lang="en-US" sz="5400" dirty="0">
                <a:solidFill>
                  <a:schemeClr val="bg1"/>
                </a:solidFill>
              </a:rPr>
              <a:t> of all</a:t>
            </a:r>
            <a:r>
              <a:rPr lang="en-US" sz="5400" dirty="0"/>
              <a:t>, who is over all and through all and in all.</a:t>
            </a:r>
          </a:p>
        </p:txBody>
      </p:sp>
    </p:spTree>
    <p:extLst>
      <p:ext uri="{BB962C8B-B14F-4D97-AF65-F5344CB8AC3E}">
        <p14:creationId xmlns:p14="http://schemas.microsoft.com/office/powerpoint/2010/main" val="1406413922"/>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2" cstate="print"/>
          <a:srcRect l="24276" b="6457"/>
          <a:stretch/>
        </p:blipFill>
        <p:spPr bwMode="auto">
          <a:xfrm>
            <a:off x="-15498" y="-6351"/>
            <a:ext cx="4971994" cy="6864351"/>
          </a:xfrm>
          <a:prstGeom prst="rect">
            <a:avLst/>
          </a:prstGeom>
          <a:noFill/>
          <a:ln w="9525">
            <a:noFill/>
            <a:miter lim="800000"/>
            <a:headEnd/>
            <a:tailEnd/>
          </a:ln>
          <a:effectLst/>
        </p:spPr>
      </p:pic>
      <p:sp>
        <p:nvSpPr>
          <p:cNvPr id="8" name="Rounded Rectangle 7"/>
          <p:cNvSpPr/>
          <p:nvPr/>
        </p:nvSpPr>
        <p:spPr>
          <a:xfrm>
            <a:off x="3498516" y="5012067"/>
            <a:ext cx="3667700" cy="8447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10250285" y="1591023"/>
            <a:ext cx="1533719" cy="8656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5833388" y="3645448"/>
            <a:ext cx="3016144" cy="101282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212696" y="2327551"/>
            <a:ext cx="3108960" cy="2809701"/>
          </a:xfrm>
          <a:prstGeom prst="triangle">
            <a:avLst/>
          </a:prstGeom>
          <a:noFill/>
          <a:ln w="254000">
            <a:solidFill>
              <a:srgbClr val="FFC000"/>
            </a:solidFill>
          </a:ln>
          <a:effectLst>
            <a:outerShdw blurRad="50800" dist="152400" dir="39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589041" y="4402145"/>
            <a:ext cx="4158673" cy="73510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GOD</a:t>
            </a:r>
            <a:endParaRPr lang="en-US" sz="6000" dirty="0"/>
          </a:p>
        </p:txBody>
      </p:sp>
      <p:sp>
        <p:nvSpPr>
          <p:cNvPr id="16" name="Rounded Rectangle 15"/>
          <p:cNvSpPr/>
          <p:nvPr/>
        </p:nvSpPr>
        <p:spPr>
          <a:xfrm>
            <a:off x="3514808" y="2278451"/>
            <a:ext cx="1785612" cy="8656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one body and </a:t>
            </a:r>
            <a:r>
              <a:rPr lang="en-US" sz="5400" dirty="0">
                <a:solidFill>
                  <a:schemeClr val="bg1"/>
                </a:solidFill>
              </a:rPr>
              <a:t>one Spirit</a:t>
            </a:r>
            <a:r>
              <a:rPr lang="en-US" sz="5400" dirty="0"/>
              <a:t>--just as you were called to one hope when you were called-- </a:t>
            </a:r>
            <a:r>
              <a:rPr lang="en-US" sz="5400" baseline="30000" dirty="0"/>
              <a:t>5</a:t>
            </a:r>
            <a:r>
              <a:rPr lang="en-US" sz="5400" dirty="0"/>
              <a:t> </a:t>
            </a:r>
            <a:r>
              <a:rPr lang="en-US" sz="5400" dirty="0">
                <a:solidFill>
                  <a:schemeClr val="bg1"/>
                </a:solidFill>
              </a:rPr>
              <a:t>one Lord</a:t>
            </a:r>
            <a:r>
              <a:rPr lang="en-US" sz="5400" dirty="0"/>
              <a:t>, one faith, one baptism; </a:t>
            </a:r>
            <a:r>
              <a:rPr lang="en-US" sz="5400" baseline="30000" dirty="0"/>
              <a:t>6</a:t>
            </a:r>
            <a:r>
              <a:rPr lang="en-US" sz="5400" dirty="0"/>
              <a:t> </a:t>
            </a:r>
            <a:r>
              <a:rPr lang="en-US" sz="5400" dirty="0">
                <a:solidFill>
                  <a:schemeClr val="bg1"/>
                </a:solidFill>
              </a:rPr>
              <a:t>one God and </a:t>
            </a:r>
            <a:r>
              <a:rPr lang="en-US" sz="5400" u="sng" dirty="0">
                <a:solidFill>
                  <a:schemeClr val="bg1"/>
                </a:solidFill>
              </a:rPr>
              <a:t>Father</a:t>
            </a:r>
            <a:r>
              <a:rPr lang="en-US" sz="5400" dirty="0">
                <a:solidFill>
                  <a:schemeClr val="bg1"/>
                </a:solidFill>
              </a:rPr>
              <a:t> of all</a:t>
            </a:r>
            <a:r>
              <a:rPr lang="en-US" sz="5400" dirty="0"/>
              <a:t>, who is over all and through all and in all.</a:t>
            </a:r>
          </a:p>
        </p:txBody>
      </p:sp>
    </p:spTree>
    <p:extLst>
      <p:ext uri="{BB962C8B-B14F-4D97-AF65-F5344CB8AC3E}">
        <p14:creationId xmlns:p14="http://schemas.microsoft.com/office/powerpoint/2010/main" val="2436258691"/>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2" cstate="print"/>
          <a:srcRect l="24276" b="6457"/>
          <a:stretch/>
        </p:blipFill>
        <p:spPr bwMode="auto">
          <a:xfrm>
            <a:off x="-15498" y="-6351"/>
            <a:ext cx="4971994" cy="6864351"/>
          </a:xfrm>
          <a:prstGeom prst="rect">
            <a:avLst/>
          </a:prstGeom>
          <a:noFill/>
          <a:ln w="9525">
            <a:noFill/>
            <a:miter lim="800000"/>
            <a:headEnd/>
            <a:tailEnd/>
          </a:ln>
          <a:effectLst/>
        </p:spPr>
      </p:pic>
      <p:sp>
        <p:nvSpPr>
          <p:cNvPr id="23" name="Rectangle 22"/>
          <p:cNvSpPr/>
          <p:nvPr/>
        </p:nvSpPr>
        <p:spPr>
          <a:xfrm>
            <a:off x="3498516" y="4999405"/>
            <a:ext cx="8249198" cy="16507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498516" y="5012067"/>
            <a:ext cx="3667700" cy="8447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7589041" y="4402145"/>
            <a:ext cx="4158673" cy="73510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GOD</a:t>
            </a:r>
            <a:endParaRPr lang="en-US" sz="6000"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one body and one Spirit--just as you were called to one hope when you were called-- </a:t>
            </a:r>
            <a:r>
              <a:rPr lang="en-US" sz="5400" baseline="30000" dirty="0"/>
              <a:t>5</a:t>
            </a:r>
            <a:r>
              <a:rPr lang="en-US" sz="5400" dirty="0"/>
              <a:t> one Lord, one faith, one baptism; </a:t>
            </a:r>
            <a:r>
              <a:rPr lang="en-US" sz="5400" baseline="30000" dirty="0"/>
              <a:t>6</a:t>
            </a:r>
            <a:r>
              <a:rPr lang="en-US" sz="5400" dirty="0"/>
              <a:t> </a:t>
            </a:r>
            <a:r>
              <a:rPr lang="en-US" sz="5400" dirty="0">
                <a:solidFill>
                  <a:schemeClr val="bg1"/>
                </a:solidFill>
              </a:rPr>
              <a:t>one God and Father of all</a:t>
            </a:r>
            <a:r>
              <a:rPr lang="en-US" sz="5400" dirty="0"/>
              <a:t>, who is over all and through all and in all.</a:t>
            </a:r>
          </a:p>
        </p:txBody>
      </p:sp>
      <p:cxnSp>
        <p:nvCxnSpPr>
          <p:cNvPr id="17" name="Straight Connector 16"/>
          <p:cNvCxnSpPr/>
          <p:nvPr/>
        </p:nvCxnSpPr>
        <p:spPr>
          <a:xfrm flipH="1">
            <a:off x="9202618" y="5813151"/>
            <a:ext cx="21731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883931" y="6442025"/>
            <a:ext cx="3066700" cy="190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344309" y="6466942"/>
            <a:ext cx="15355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71291" y="2507775"/>
            <a:ext cx="4871258" cy="923330"/>
          </a:xfrm>
          <a:prstGeom prst="rect">
            <a:avLst/>
          </a:prstGeom>
          <a:noFill/>
        </p:spPr>
        <p:txBody>
          <a:bodyPr wrap="square" lIns="91440" tIns="45720" rIns="91440" bIns="45720">
            <a:spAutoFit/>
          </a:bodyPr>
          <a:lstStyle/>
          <a:p>
            <a:pPr algn="ct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27000">
                    <a:srgbClr val="FF0000"/>
                  </a:glow>
                  <a:outerShdw blurRad="50800" dist="40000" dir="5400000" algn="tl" rotWithShape="0">
                    <a:srgbClr val="000000">
                      <a:shade val="5000"/>
                      <a:satMod val="120000"/>
                      <a:alpha val="33000"/>
                    </a:srgbClr>
                  </a:outerShdw>
                </a:effectLst>
              </a:rPr>
              <a:t>POWER</a:t>
            </a:r>
          </a:p>
        </p:txBody>
      </p:sp>
      <p:sp>
        <p:nvSpPr>
          <p:cNvPr id="21" name="Rectangle 20"/>
          <p:cNvSpPr/>
          <p:nvPr/>
        </p:nvSpPr>
        <p:spPr>
          <a:xfrm>
            <a:off x="-485141" y="3291925"/>
            <a:ext cx="4871258" cy="923330"/>
          </a:xfrm>
          <a:prstGeom prst="rect">
            <a:avLst/>
          </a:prstGeom>
          <a:noFill/>
        </p:spPr>
        <p:txBody>
          <a:bodyPr wrap="square" lIns="91440" tIns="45720" rIns="91440" bIns="45720">
            <a:spAutoFit/>
          </a:bodyPr>
          <a:lstStyle/>
          <a:p>
            <a:pPr algn="ct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27000">
                    <a:srgbClr val="FF0000"/>
                  </a:glow>
                  <a:outerShdw blurRad="50800" dist="40000" dir="5400000" algn="tl" rotWithShape="0">
                    <a:srgbClr val="000000">
                      <a:shade val="5000"/>
                      <a:satMod val="120000"/>
                      <a:alpha val="33000"/>
                    </a:srgbClr>
                  </a:outerShdw>
                </a:effectLst>
              </a:rPr>
              <a:t>PROVIDENCE</a:t>
            </a:r>
          </a:p>
        </p:txBody>
      </p:sp>
      <p:sp>
        <p:nvSpPr>
          <p:cNvPr id="22" name="Rectangle 21"/>
          <p:cNvSpPr/>
          <p:nvPr/>
        </p:nvSpPr>
        <p:spPr>
          <a:xfrm>
            <a:off x="-471291" y="4175845"/>
            <a:ext cx="4871258" cy="923330"/>
          </a:xfrm>
          <a:prstGeom prst="rect">
            <a:avLst/>
          </a:prstGeom>
          <a:noFill/>
        </p:spPr>
        <p:txBody>
          <a:bodyPr wrap="square" lIns="91440" tIns="45720" rIns="91440" bIns="45720">
            <a:spAutoFit/>
          </a:bodyPr>
          <a:lstStyle/>
          <a:p>
            <a:pPr algn="ct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27000">
                    <a:srgbClr val="FF0000"/>
                  </a:glow>
                  <a:outerShdw blurRad="50800" dist="40000" dir="5400000" algn="tl" rotWithShape="0">
                    <a:srgbClr val="000000">
                      <a:shade val="5000"/>
                      <a:satMod val="120000"/>
                      <a:alpha val="33000"/>
                    </a:srgbClr>
                  </a:outerShdw>
                </a:effectLst>
              </a:rPr>
              <a:t>PRESENCE</a:t>
            </a:r>
          </a:p>
        </p:txBody>
      </p:sp>
    </p:spTree>
    <p:extLst>
      <p:ext uri="{BB962C8B-B14F-4D97-AF65-F5344CB8AC3E}">
        <p14:creationId xmlns:p14="http://schemas.microsoft.com/office/powerpoint/2010/main" val="30944661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b="6519"/>
          <a:stretch>
            <a:fillRect/>
          </a:stretch>
        </p:blipFill>
        <p:spPr bwMode="auto">
          <a:xfrm>
            <a:off x="0" y="1612669"/>
            <a:ext cx="4083272" cy="5245331"/>
          </a:xfrm>
          <a:prstGeom prst="rect">
            <a:avLst/>
          </a:prstGeom>
          <a:noFill/>
          <a:ln w="9525">
            <a:noFill/>
            <a:miter lim="800000"/>
            <a:headEnd/>
            <a:tailEnd/>
          </a:ln>
          <a:effectLst/>
        </p:spPr>
      </p:pic>
      <p:sp>
        <p:nvSpPr>
          <p:cNvPr id="7" name="Rounded Rectangle 6"/>
          <p:cNvSpPr/>
          <p:nvPr/>
        </p:nvSpPr>
        <p:spPr>
          <a:xfrm>
            <a:off x="8911525" y="3720219"/>
            <a:ext cx="2929178" cy="73510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12192000" cy="1143000"/>
          </a:xfrm>
        </p:spPr>
        <p:txBody>
          <a:bodyPr/>
          <a:lstStyle/>
          <a:p>
            <a:r>
              <a:rPr lang="en-US" sz="6000" dirty="0"/>
              <a:t>WHY? Answer: </a:t>
            </a:r>
            <a:r>
              <a:rPr lang="en-US" sz="6000" dirty="0">
                <a:effectLst>
                  <a:glow rad="127000">
                    <a:srgbClr val="FF0000"/>
                  </a:glow>
                  <a:outerShdw blurRad="38100" dist="38100" dir="2700000" algn="tl">
                    <a:srgbClr val="000000">
                      <a:alpha val="43137"/>
                    </a:srgbClr>
                  </a:outerShdw>
                </a:effectLst>
              </a:rPr>
              <a:t>One </a:t>
            </a:r>
            <a:r>
              <a:rPr lang="en-US" sz="6000" u="sng" dirty="0">
                <a:effectLst>
                  <a:glow rad="127000">
                    <a:srgbClr val="FF0000"/>
                  </a:glow>
                  <a:outerShdw blurRad="38100" dist="38100" dir="2700000" algn="tl">
                    <a:srgbClr val="000000">
                      <a:alpha val="43137"/>
                    </a:srgbClr>
                  </a:outerShdw>
                </a:effectLst>
              </a:rPr>
              <a:t>FAITH</a:t>
            </a:r>
            <a:endParaRPr lang="en-US" sz="6000" dirty="0"/>
          </a:p>
        </p:txBody>
      </p:sp>
      <p:sp>
        <p:nvSpPr>
          <p:cNvPr id="3" name="Content Placeholder 2"/>
          <p:cNvSpPr>
            <a:spLocks noGrp="1"/>
          </p:cNvSpPr>
          <p:nvPr>
            <p:ph idx="1"/>
          </p:nvPr>
        </p:nvSpPr>
        <p:spPr>
          <a:xfrm>
            <a:off x="3477300" y="1684609"/>
            <a:ext cx="8693239" cy="4525963"/>
          </a:xfrm>
        </p:spPr>
        <p:txBody>
          <a:bodyPr>
            <a:normAutofit/>
          </a:bodyPr>
          <a:lstStyle/>
          <a:p>
            <a:pPr marL="0" indent="0">
              <a:lnSpc>
                <a:spcPts val="5400"/>
              </a:lnSpc>
            </a:pPr>
            <a:r>
              <a:rPr lang="en-US" sz="5400" baseline="30000" dirty="0"/>
              <a:t>4</a:t>
            </a:r>
            <a:r>
              <a:rPr lang="en-US" sz="5400" dirty="0"/>
              <a:t> There is one body and one Spirit--just as you were called to one hope when you were called-- </a:t>
            </a:r>
            <a:r>
              <a:rPr lang="en-US" sz="5400" baseline="30000" dirty="0"/>
              <a:t>5</a:t>
            </a:r>
            <a:r>
              <a:rPr lang="en-US" sz="5400" dirty="0"/>
              <a:t> one Lord, </a:t>
            </a:r>
            <a:r>
              <a:rPr lang="en-US" sz="5400" dirty="0">
                <a:solidFill>
                  <a:schemeClr val="bg1"/>
                </a:solidFill>
              </a:rPr>
              <a:t>one faith</a:t>
            </a:r>
            <a:r>
              <a:rPr lang="en-US" sz="5400" dirty="0"/>
              <a:t>, one baptism; </a:t>
            </a:r>
            <a:r>
              <a:rPr lang="en-US" sz="5400" baseline="30000" dirty="0"/>
              <a:t>6</a:t>
            </a:r>
            <a:r>
              <a:rPr lang="en-US" sz="5400" dirty="0"/>
              <a:t> one God and Father of all, who is over all and through all and in all.</a:t>
            </a:r>
          </a:p>
        </p:txBody>
      </p:sp>
    </p:spTree>
    <p:extLst>
      <p:ext uri="{BB962C8B-B14F-4D97-AF65-F5344CB8AC3E}">
        <p14:creationId xmlns:p14="http://schemas.microsoft.com/office/powerpoint/2010/main" val="2151429407"/>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0" y="-58738"/>
            <a:ext cx="12192000" cy="69167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5400" dirty="0"/>
              <a:t>Returning to “The Great Blondin”</a:t>
            </a:r>
          </a:p>
        </p:txBody>
      </p:sp>
      <p:sp>
        <p:nvSpPr>
          <p:cNvPr id="9" name="Rectangle 8"/>
          <p:cNvSpPr/>
          <p:nvPr/>
        </p:nvSpPr>
        <p:spPr>
          <a:xfrm>
            <a:off x="790415" y="1062707"/>
            <a:ext cx="10626872" cy="154100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0" y="1007391"/>
            <a:ext cx="12192000" cy="5118774"/>
          </a:xfrm>
        </p:spPr>
        <p:txBody>
          <a:bodyPr>
            <a:normAutofit/>
          </a:bodyPr>
          <a:lstStyle/>
          <a:p>
            <a:pPr marL="0" indent="0" algn="ctr"/>
            <a:r>
              <a:rPr lang="en-US" sz="5400" dirty="0"/>
              <a:t>In 1859 – His greatest feat</a:t>
            </a:r>
            <a:br>
              <a:rPr lang="en-US" sz="5400" dirty="0"/>
            </a:br>
            <a:r>
              <a:rPr lang="en-US" sz="5400" dirty="0"/>
              <a:t>involved his manager: Harry Colcord</a:t>
            </a:r>
          </a:p>
        </p:txBody>
      </p:sp>
      <p:sp>
        <p:nvSpPr>
          <p:cNvPr id="8" name="Right Arrow 7"/>
          <p:cNvSpPr/>
          <p:nvPr/>
        </p:nvSpPr>
        <p:spPr>
          <a:xfrm>
            <a:off x="1162373" y="2459861"/>
            <a:ext cx="9763932" cy="1024703"/>
          </a:xfrm>
          <a:prstGeom prst="rightArrow">
            <a:avLst>
              <a:gd name="adj1" fmla="val 42283"/>
              <a:gd name="adj2" fmla="val 5549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J:\Blondin.gif"/>
          <p:cNvPicPr>
            <a:picLocks noChangeAspect="1" noChangeArrowheads="1"/>
          </p:cNvPicPr>
          <p:nvPr/>
        </p:nvPicPr>
        <p:blipFill>
          <a:blip r:embed="rId4" cstate="print"/>
          <a:srcRect b="26391"/>
          <a:stretch>
            <a:fillRect/>
          </a:stretch>
        </p:blipFill>
        <p:spPr bwMode="auto">
          <a:xfrm>
            <a:off x="15498" y="-54243"/>
            <a:ext cx="12192000" cy="69411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P-highwire.jpg"/>
          <p:cNvPicPr>
            <a:picLocks noChangeAspect="1"/>
          </p:cNvPicPr>
          <p:nvPr/>
        </p:nvPicPr>
        <p:blipFill>
          <a:blip r:embed="rId2" cstate="print"/>
          <a:stretch>
            <a:fillRect/>
          </a:stretch>
        </p:blipFill>
        <p:spPr>
          <a:xfrm>
            <a:off x="0" y="11430"/>
            <a:ext cx="12192000" cy="6835140"/>
          </a:xfrm>
          <a:prstGeom prst="rect">
            <a:avLst/>
          </a:prstGeom>
        </p:spPr>
      </p:pic>
      <p:sp>
        <p:nvSpPr>
          <p:cNvPr id="6" name="Rectangle 5"/>
          <p:cNvSpPr/>
          <p:nvPr/>
        </p:nvSpPr>
        <p:spPr>
          <a:xfrm>
            <a:off x="3022169" y="4505487"/>
            <a:ext cx="6075335" cy="17789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1981200" y="3600938"/>
            <a:ext cx="8229600" cy="3373436"/>
          </a:xfrm>
          <a:prstGeom prst="rect">
            <a:avLst/>
          </a:prstGeom>
        </p:spPr>
        <p:txBody>
          <a:bodyPr vert="horz" lIns="91440" tIns="45720" rIns="91440" bIns="45720" rtlCol="0" anchor="ctr">
            <a:normAutofit/>
          </a:bodyPr>
          <a:lstStyle/>
          <a:p>
            <a:pPr algn="ctr">
              <a:spcBef>
                <a:spcPct val="0"/>
              </a:spcBef>
              <a:defRPr/>
            </a:pPr>
            <a:r>
              <a:rPr lang="en-US" sz="5400" b="1" dirty="0">
                <a:latin typeface="+mj-lt"/>
                <a:ea typeface="+mj-ea"/>
                <a:cs typeface="+mj-cs"/>
              </a:rPr>
              <a:t>So, how about it?  </a:t>
            </a:r>
            <a:br>
              <a:rPr lang="en-US" sz="5400" b="1" dirty="0">
                <a:latin typeface="+mj-lt"/>
                <a:ea typeface="+mj-ea"/>
                <a:cs typeface="+mj-cs"/>
              </a:rPr>
            </a:br>
            <a:r>
              <a:rPr lang="en-US" sz="5400" b="1" dirty="0">
                <a:latin typeface="+mj-lt"/>
                <a:ea typeface="+mj-ea"/>
                <a:cs typeface="+mj-cs"/>
              </a:rPr>
              <a:t>Will you trust Him!</a:t>
            </a: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P-highwire.jpg"/>
          <p:cNvPicPr>
            <a:picLocks noChangeAspect="1"/>
          </p:cNvPicPr>
          <p:nvPr/>
        </p:nvPicPr>
        <p:blipFill>
          <a:blip r:embed="rId2" cstate="print"/>
          <a:stretch>
            <a:fillRect/>
          </a:stretch>
        </p:blipFill>
        <p:spPr>
          <a:xfrm>
            <a:off x="0" y="11430"/>
            <a:ext cx="12192000" cy="6835140"/>
          </a:xfrm>
          <a:prstGeom prst="rect">
            <a:avLst/>
          </a:prstGeom>
        </p:spPr>
      </p:pic>
      <p:sp>
        <p:nvSpPr>
          <p:cNvPr id="3" name="Subtitle 2"/>
          <p:cNvSpPr>
            <a:spLocks noGrp="1"/>
          </p:cNvSpPr>
          <p:nvPr>
            <p:ph type="subTitle" idx="1"/>
          </p:nvPr>
        </p:nvSpPr>
        <p:spPr>
          <a:xfrm>
            <a:off x="2895600" y="5105400"/>
            <a:ext cx="6400800" cy="533400"/>
          </a:xfrm>
        </p:spPr>
        <p:txBody>
          <a:bodyPr>
            <a:noAutofit/>
          </a:bodyPr>
          <a:lstStyle/>
          <a:p>
            <a:r>
              <a:rPr lang="en-US" sz="5400" b="1" dirty="0">
                <a:solidFill>
                  <a:schemeClr val="tx1"/>
                </a:solidFill>
                <a:effectLst>
                  <a:outerShdw blurRad="38100" dist="38100" dir="2700000" algn="tl">
                    <a:srgbClr val="000000">
                      <a:alpha val="43137"/>
                    </a:srgbClr>
                  </a:outerShdw>
                </a:effectLst>
              </a:rPr>
              <a:t>Let’s Pray!</a:t>
            </a:r>
          </a:p>
        </p:txBody>
      </p:sp>
      <p:pic>
        <p:nvPicPr>
          <p:cNvPr id="1028" name="Picture 4"/>
          <p:cNvPicPr>
            <a:picLocks noChangeAspect="1" noChangeArrowheads="1"/>
          </p:cNvPicPr>
          <p:nvPr/>
        </p:nvPicPr>
        <p:blipFill>
          <a:blip r:embed="rId3" cstate="print"/>
          <a:srcRect/>
          <a:stretch>
            <a:fillRect/>
          </a:stretch>
        </p:blipFill>
        <p:spPr bwMode="auto">
          <a:xfrm>
            <a:off x="2247900" y="326976"/>
            <a:ext cx="7696200" cy="1193799"/>
          </a:xfrm>
          <a:prstGeom prst="rect">
            <a:avLst/>
          </a:prstGeom>
          <a:noFill/>
          <a:ln w="9525">
            <a:noFill/>
            <a:miter lim="800000"/>
            <a:headEnd/>
            <a:tailEnd/>
          </a:ln>
          <a:effectLst/>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P-highwire.jpg"/>
          <p:cNvPicPr>
            <a:picLocks noChangeAspect="1"/>
          </p:cNvPicPr>
          <p:nvPr/>
        </p:nvPicPr>
        <p:blipFill>
          <a:blip r:embed="rId3" cstate="print"/>
          <a:stretch>
            <a:fillRect/>
          </a:stretch>
        </p:blipFill>
        <p:spPr>
          <a:xfrm>
            <a:off x="0" y="22860"/>
            <a:ext cx="12192000" cy="6835140"/>
          </a:xfrm>
          <a:prstGeom prst="rect">
            <a:avLst/>
          </a:prstGeom>
        </p:spPr>
      </p:pic>
      <p:sp>
        <p:nvSpPr>
          <p:cNvPr id="3" name="Subtitle 2"/>
          <p:cNvSpPr>
            <a:spLocks noGrp="1"/>
          </p:cNvSpPr>
          <p:nvPr>
            <p:ph type="subTitle" idx="1"/>
          </p:nvPr>
        </p:nvSpPr>
        <p:spPr>
          <a:xfrm>
            <a:off x="0" y="5105400"/>
            <a:ext cx="12192000" cy="1143000"/>
          </a:xfrm>
        </p:spPr>
        <p:txBody>
          <a:bodyPr>
            <a:noAutofit/>
          </a:bodyPr>
          <a:lstStyle/>
          <a:p>
            <a:r>
              <a:rPr lang="en-US" sz="5400" b="1" dirty="0">
                <a:solidFill>
                  <a:schemeClr val="tx1"/>
                </a:solidFill>
                <a:effectLst>
                  <a:outerShdw blurRad="38100" dist="38100" dir="2700000" algn="tl">
                    <a:srgbClr val="000000">
                      <a:alpha val="43137"/>
                    </a:srgbClr>
                  </a:outerShdw>
                </a:effectLst>
              </a:rPr>
              <a:t>Ephesians 4:1-6</a:t>
            </a:r>
          </a:p>
        </p:txBody>
      </p:sp>
      <p:pic>
        <p:nvPicPr>
          <p:cNvPr id="1028" name="Picture 4"/>
          <p:cNvPicPr>
            <a:picLocks noChangeAspect="1" noChangeArrowheads="1"/>
          </p:cNvPicPr>
          <p:nvPr/>
        </p:nvPicPr>
        <p:blipFill>
          <a:blip r:embed="rId4" cstate="print"/>
          <a:srcRect/>
          <a:stretch>
            <a:fillRect/>
          </a:stretch>
        </p:blipFill>
        <p:spPr bwMode="auto">
          <a:xfrm>
            <a:off x="2247900" y="343594"/>
            <a:ext cx="7696200" cy="1193799"/>
          </a:xfrm>
          <a:prstGeom prst="rect">
            <a:avLst/>
          </a:prstGeom>
          <a:noFill/>
          <a:ln w="9525">
            <a:noFill/>
            <a:miter lim="800000"/>
            <a:headEnd/>
            <a:tailEnd/>
          </a:ln>
          <a:effectLst/>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srcRect b="83578"/>
          <a:stretch>
            <a:fillRect/>
          </a:stretch>
        </p:blipFill>
        <p:spPr bwMode="auto">
          <a:xfrm>
            <a:off x="3047207" y="0"/>
            <a:ext cx="6097587" cy="745374"/>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3047207" y="315884"/>
            <a:ext cx="6097587" cy="4538750"/>
          </a:xfrm>
          <a:prstGeom prst="rect">
            <a:avLst/>
          </a:prstGeom>
          <a:noFill/>
          <a:ln w="9525">
            <a:noFill/>
            <a:miter lim="800000"/>
            <a:headEnd/>
            <a:tailEnd/>
          </a:ln>
          <a:effectLst/>
        </p:spPr>
      </p:pic>
      <p:sp>
        <p:nvSpPr>
          <p:cNvPr id="16" name="Rounded Rectangle 15"/>
          <p:cNvSpPr/>
          <p:nvPr/>
        </p:nvSpPr>
        <p:spPr>
          <a:xfrm>
            <a:off x="197915" y="5704661"/>
            <a:ext cx="4078345" cy="675249"/>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225145" y="4994935"/>
            <a:ext cx="1233056" cy="735570"/>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8578380" y="5046802"/>
            <a:ext cx="2496020" cy="675249"/>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12192000" cy="1143000"/>
          </a:xfrm>
        </p:spPr>
        <p:txBody>
          <a:bodyPr/>
          <a:lstStyle/>
          <a:p>
            <a:pPr>
              <a:lnSpc>
                <a:spcPts val="4800"/>
              </a:lnSpc>
            </a:pPr>
            <a:r>
              <a:rPr lang="en-US" sz="6000" dirty="0">
                <a:latin typeface="+mn-lt"/>
              </a:rPr>
              <a:t>YES, it’s a fact, </a:t>
            </a:r>
            <a:br>
              <a:rPr lang="en-US" sz="6000" dirty="0">
                <a:latin typeface="+mn-lt"/>
              </a:rPr>
            </a:br>
            <a:r>
              <a:rPr lang="en-US" sz="6000" dirty="0">
                <a:latin typeface="+mn-lt"/>
              </a:rPr>
              <a:t>God desires us to “Balance our Lives”</a:t>
            </a:r>
          </a:p>
        </p:txBody>
      </p:sp>
      <p:sp>
        <p:nvSpPr>
          <p:cNvPr id="8" name="Rounded Rectangle 7"/>
          <p:cNvSpPr/>
          <p:nvPr/>
        </p:nvSpPr>
        <p:spPr>
          <a:xfrm>
            <a:off x="5667132" y="5737914"/>
            <a:ext cx="1775068" cy="675249"/>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41300" y="4994935"/>
            <a:ext cx="11950700" cy="1244674"/>
          </a:xfrm>
        </p:spPr>
        <p:txBody>
          <a:bodyPr>
            <a:noAutofit/>
          </a:bodyPr>
          <a:lstStyle/>
          <a:p>
            <a:pPr marL="0" indent="0"/>
            <a:r>
              <a:rPr lang="en-US" sz="4400" dirty="0"/>
              <a:t>4:1 As a prisoner for the Lord, then, I urge you to live a life worthy of the calling you have received. </a:t>
            </a:r>
          </a:p>
        </p:txBody>
      </p:sp>
      <p:sp>
        <p:nvSpPr>
          <p:cNvPr id="10" name="TextBox 9"/>
          <p:cNvSpPr txBox="1"/>
          <p:nvPr/>
        </p:nvSpPr>
        <p:spPr>
          <a:xfrm>
            <a:off x="241300" y="1825455"/>
            <a:ext cx="3626889" cy="1754326"/>
          </a:xfrm>
          <a:prstGeom prst="rect">
            <a:avLst/>
          </a:prstGeom>
          <a:noFill/>
        </p:spPr>
        <p:txBody>
          <a:bodyPr wrap="square" rtlCol="0">
            <a:spAutoFit/>
          </a:bodyPr>
          <a:lstStyle/>
          <a:p>
            <a:r>
              <a:rPr lang="en-US" sz="5400" b="1" dirty="0"/>
              <a:t>Teaching of Eph 1-3</a:t>
            </a:r>
          </a:p>
        </p:txBody>
      </p:sp>
      <p:sp>
        <p:nvSpPr>
          <p:cNvPr id="11" name="TextBox 10"/>
          <p:cNvSpPr txBox="1"/>
          <p:nvPr/>
        </p:nvSpPr>
        <p:spPr>
          <a:xfrm>
            <a:off x="8041180" y="1942831"/>
            <a:ext cx="3483130" cy="1754326"/>
          </a:xfrm>
          <a:prstGeom prst="rect">
            <a:avLst/>
          </a:prstGeom>
          <a:noFill/>
        </p:spPr>
        <p:txBody>
          <a:bodyPr wrap="square" rtlCol="0">
            <a:spAutoFit/>
          </a:bodyPr>
          <a:lstStyle/>
          <a:p>
            <a:pPr algn="r"/>
            <a:r>
              <a:rPr lang="en-US" sz="5400" b="1" dirty="0"/>
              <a:t>Living of </a:t>
            </a:r>
          </a:p>
          <a:p>
            <a:pPr algn="r"/>
            <a:r>
              <a:rPr lang="en-US" sz="5400" b="1" dirty="0"/>
              <a:t>Eph 4-6</a:t>
            </a:r>
          </a:p>
        </p:txBody>
      </p:sp>
      <p:grpSp>
        <p:nvGrpSpPr>
          <p:cNvPr id="14" name="Group 13"/>
          <p:cNvGrpSpPr/>
          <p:nvPr/>
        </p:nvGrpSpPr>
        <p:grpSpPr>
          <a:xfrm>
            <a:off x="8041180" y="4106486"/>
            <a:ext cx="2626821" cy="714895"/>
            <a:chOff x="315884" y="4139738"/>
            <a:chExt cx="2626821" cy="714895"/>
          </a:xfrm>
        </p:grpSpPr>
        <p:sp>
          <p:nvSpPr>
            <p:cNvPr id="13" name="Rectangular Callout 12"/>
            <p:cNvSpPr/>
            <p:nvPr/>
          </p:nvSpPr>
          <p:spPr>
            <a:xfrm>
              <a:off x="315884" y="4139738"/>
              <a:ext cx="2626821" cy="714895"/>
            </a:xfrm>
            <a:prstGeom prst="wedgeRectCallout">
              <a:avLst>
                <a:gd name="adj1" fmla="val -46783"/>
                <a:gd name="adj2" fmla="val 78779"/>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32012" y="4139739"/>
              <a:ext cx="2394066" cy="646331"/>
            </a:xfrm>
            <a:prstGeom prst="rect">
              <a:avLst/>
            </a:prstGeom>
            <a:noFill/>
            <a:ln>
              <a:noFill/>
            </a:ln>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Therefore,</a:t>
              </a:r>
            </a:p>
          </p:txBody>
        </p:sp>
      </p:grpSp>
      <p:cxnSp>
        <p:nvCxnSpPr>
          <p:cNvPr id="18" name="Straight Connector 17"/>
          <p:cNvCxnSpPr/>
          <p:nvPr/>
        </p:nvCxnSpPr>
        <p:spPr>
          <a:xfrm>
            <a:off x="7442200" y="6359327"/>
            <a:ext cx="4239951" cy="205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093719" y="4304660"/>
            <a:ext cx="1230283" cy="756458"/>
            <a:chOff x="3374967" y="6101542"/>
            <a:chExt cx="1230283" cy="756458"/>
          </a:xfrm>
        </p:grpSpPr>
        <p:sp>
          <p:nvSpPr>
            <p:cNvPr id="19" name="Rectangular Callout 18"/>
            <p:cNvSpPr/>
            <p:nvPr/>
          </p:nvSpPr>
          <p:spPr>
            <a:xfrm>
              <a:off x="3374967" y="6101542"/>
              <a:ext cx="1197033" cy="756458"/>
            </a:xfrm>
            <a:prstGeom prst="wedgeRectCallout">
              <a:avLst>
                <a:gd name="adj1" fmla="val -70584"/>
                <a:gd name="adj2" fmla="val 155119"/>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3408217" y="6128544"/>
              <a:ext cx="1197033"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walk</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randombar(horizontal)">
                                      <p:cBhvr>
                                        <p:cTn id="45" dur="500"/>
                                        <p:tgtEl>
                                          <p:spTgt spid="8"/>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2" grpId="0" animBg="1"/>
      <p:bldP spid="8" grpId="0" animBg="1"/>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6000" dirty="0"/>
              <a:t>HOW? Answer: </a:t>
            </a:r>
            <a:r>
              <a:rPr lang="en-US" sz="6000" u="sng" dirty="0">
                <a:effectLst>
                  <a:glow rad="127000">
                    <a:srgbClr val="FF0000"/>
                  </a:glow>
                  <a:outerShdw blurRad="38100" dist="38100" dir="2700000" algn="tl">
                    <a:srgbClr val="000000">
                      <a:alpha val="43137"/>
                    </a:srgbClr>
                  </a:outerShdw>
                </a:effectLst>
              </a:rPr>
              <a:t>HUMBLY</a:t>
            </a:r>
          </a:p>
        </p:txBody>
      </p:sp>
      <p:sp>
        <p:nvSpPr>
          <p:cNvPr id="3" name="Content Placeholder 2"/>
          <p:cNvSpPr>
            <a:spLocks noGrp="1"/>
          </p:cNvSpPr>
          <p:nvPr>
            <p:ph idx="1"/>
          </p:nvPr>
        </p:nvSpPr>
        <p:spPr>
          <a:xfrm>
            <a:off x="215900" y="1519239"/>
            <a:ext cx="7827652" cy="4708526"/>
          </a:xfrm>
        </p:spPr>
        <p:txBody>
          <a:bodyPr>
            <a:noAutofit/>
          </a:bodyPr>
          <a:lstStyle/>
          <a:p>
            <a:pPr marL="0" indent="0">
              <a:lnSpc>
                <a:spcPts val="5600"/>
              </a:lnSpc>
            </a:pPr>
            <a:r>
              <a:rPr lang="en-US" sz="5400" baseline="30000" dirty="0"/>
              <a:t>2</a:t>
            </a:r>
            <a:r>
              <a:rPr lang="en-US" sz="5400" dirty="0"/>
              <a:t> Be completely </a:t>
            </a:r>
            <a:r>
              <a:rPr lang="en-US" sz="5400" dirty="0">
                <a:solidFill>
                  <a:schemeClr val="bg1"/>
                </a:solidFill>
                <a:effectLst>
                  <a:glow rad="127000">
                    <a:srgbClr val="FF0000"/>
                  </a:glow>
                  <a:outerShdw blurRad="38100" dist="38100" dir="2700000" algn="tl">
                    <a:srgbClr val="000000">
                      <a:alpha val="43137"/>
                    </a:srgbClr>
                  </a:outerShdw>
                </a:effectLst>
              </a:rPr>
              <a:t>humble</a:t>
            </a:r>
            <a:r>
              <a:rPr lang="en-US" sz="5400" dirty="0"/>
              <a:t> and gentle; be patient, bearing with one another in love.  </a:t>
            </a:r>
            <a:r>
              <a:rPr lang="en-US" sz="5400" baseline="30000" dirty="0"/>
              <a:t>3</a:t>
            </a:r>
            <a:r>
              <a:rPr lang="en-US" sz="5400" dirty="0"/>
              <a:t> Make every effort to keep the unity of the Spirit through the bond of peace.</a:t>
            </a:r>
          </a:p>
        </p:txBody>
      </p:sp>
      <p:pic>
        <p:nvPicPr>
          <p:cNvPr id="1026" name="Picture 2"/>
          <p:cNvPicPr>
            <a:picLocks noChangeAspect="1" noChangeArrowheads="1"/>
          </p:cNvPicPr>
          <p:nvPr/>
        </p:nvPicPr>
        <p:blipFill>
          <a:blip r:embed="rId3" cstate="print"/>
          <a:srcRect/>
          <a:stretch>
            <a:fillRect/>
          </a:stretch>
        </p:blipFill>
        <p:spPr bwMode="auto">
          <a:xfrm>
            <a:off x="7594600" y="583758"/>
            <a:ext cx="4787106" cy="5145088"/>
          </a:xfrm>
          <a:prstGeom prst="rect">
            <a:avLst/>
          </a:prstGeom>
          <a:noFill/>
          <a:ln w="9525">
            <a:noFill/>
            <a:miter lim="800000"/>
            <a:headEnd/>
            <a:tailEnd/>
          </a:ln>
          <a:effectLst/>
        </p:spPr>
      </p:pic>
      <p:sp>
        <p:nvSpPr>
          <p:cNvPr id="6" name="TextBox 5"/>
          <p:cNvSpPr txBox="1"/>
          <p:nvPr/>
        </p:nvSpPr>
        <p:spPr>
          <a:xfrm>
            <a:off x="8550041" y="5728846"/>
            <a:ext cx="1755609" cy="605294"/>
          </a:xfrm>
          <a:prstGeom prst="rect">
            <a:avLst/>
          </a:prstGeom>
          <a:noFill/>
        </p:spPr>
        <p:txBody>
          <a:bodyPr wrap="none" rtlCol="0">
            <a:spAutoFit/>
          </a:bodyPr>
          <a:lstStyle/>
          <a:p>
            <a:pPr algn="ctr">
              <a:lnSpc>
                <a:spcPts val="4000"/>
              </a:lnSpc>
            </a:pPr>
            <a:r>
              <a:rPr lang="en-US" sz="4800" b="1" dirty="0">
                <a:effectLst>
                  <a:outerShdw blurRad="38100" dist="38100" dir="2700000" algn="tl">
                    <a:srgbClr val="000000">
                      <a:alpha val="43137"/>
                    </a:srgbClr>
                  </a:outerShdw>
                </a:effectLst>
              </a:rPr>
              <a:t>Limbo</a:t>
            </a:r>
          </a:p>
        </p:txBody>
      </p:sp>
      <p:sp>
        <p:nvSpPr>
          <p:cNvPr id="7" name="TextBox 6"/>
          <p:cNvSpPr txBox="1"/>
          <p:nvPr/>
        </p:nvSpPr>
        <p:spPr>
          <a:xfrm>
            <a:off x="8148846" y="6247006"/>
            <a:ext cx="2663293" cy="605294"/>
          </a:xfrm>
          <a:prstGeom prst="rect">
            <a:avLst/>
          </a:prstGeom>
          <a:noFill/>
        </p:spPr>
        <p:txBody>
          <a:bodyPr wrap="none" rtlCol="0">
            <a:spAutoFit/>
          </a:bodyPr>
          <a:lstStyle/>
          <a:p>
            <a:pPr algn="ctr">
              <a:lnSpc>
                <a:spcPts val="4000"/>
              </a:lnSpc>
            </a:pPr>
            <a:r>
              <a:rPr lang="en-US" sz="4800" b="1" dirty="0">
                <a:effectLst>
                  <a:outerShdw blurRad="38100" dist="38100" dir="2700000" algn="tl">
                    <a:srgbClr val="000000">
                      <a:alpha val="43137"/>
                    </a:srgbClr>
                  </a:outerShdw>
                </a:effectLst>
              </a:rPr>
              <a:t>Lowliness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6000" dirty="0"/>
              <a:t>HOW? Answer: </a:t>
            </a:r>
            <a:r>
              <a:rPr lang="en-US" sz="6000" u="sng" dirty="0">
                <a:effectLst>
                  <a:glow rad="127000">
                    <a:srgbClr val="FF0000"/>
                  </a:glow>
                  <a:outerShdw blurRad="38100" dist="38100" dir="2700000" algn="tl">
                    <a:srgbClr val="000000">
                      <a:alpha val="43137"/>
                    </a:srgbClr>
                  </a:outerShdw>
                </a:effectLst>
              </a:rPr>
              <a:t>GENTLY</a:t>
            </a:r>
            <a:endParaRPr lang="en-US" sz="6000" dirty="0"/>
          </a:p>
        </p:txBody>
      </p:sp>
      <p:sp>
        <p:nvSpPr>
          <p:cNvPr id="3" name="Content Placeholder 2"/>
          <p:cNvSpPr>
            <a:spLocks noGrp="1"/>
          </p:cNvSpPr>
          <p:nvPr>
            <p:ph idx="1"/>
          </p:nvPr>
        </p:nvSpPr>
        <p:spPr>
          <a:xfrm>
            <a:off x="215900" y="1519239"/>
            <a:ext cx="7827652" cy="4708526"/>
          </a:xfrm>
        </p:spPr>
        <p:txBody>
          <a:bodyPr>
            <a:noAutofit/>
          </a:bodyPr>
          <a:lstStyle/>
          <a:p>
            <a:pPr marL="0" indent="0">
              <a:lnSpc>
                <a:spcPts val="5600"/>
              </a:lnSpc>
            </a:pPr>
            <a:r>
              <a:rPr lang="en-US" sz="5400" baseline="30000" dirty="0"/>
              <a:t>2</a:t>
            </a:r>
            <a:r>
              <a:rPr lang="en-US" sz="5400" dirty="0"/>
              <a:t> Be completely humble and </a:t>
            </a:r>
            <a:r>
              <a:rPr lang="en-US" sz="5400" dirty="0">
                <a:solidFill>
                  <a:schemeClr val="bg1"/>
                </a:solidFill>
                <a:effectLst>
                  <a:glow rad="127000">
                    <a:srgbClr val="FF0000"/>
                  </a:glow>
                  <a:outerShdw blurRad="38100" dist="38100" dir="2700000" algn="tl">
                    <a:srgbClr val="000000">
                      <a:alpha val="43137"/>
                    </a:srgbClr>
                  </a:outerShdw>
                </a:effectLst>
              </a:rPr>
              <a:t>gentle</a:t>
            </a:r>
            <a:r>
              <a:rPr lang="en-US" sz="5400" dirty="0"/>
              <a:t>; be patient, bearing with one another in love.  </a:t>
            </a:r>
            <a:r>
              <a:rPr lang="en-US" sz="5400" baseline="30000" dirty="0"/>
              <a:t>3</a:t>
            </a:r>
            <a:r>
              <a:rPr lang="en-US" sz="5400" dirty="0"/>
              <a:t> Make every effort to keep the unity of the Spirit through the bond of peace.</a:t>
            </a:r>
          </a:p>
        </p:txBody>
      </p:sp>
      <p:pic>
        <p:nvPicPr>
          <p:cNvPr id="8" name="Picture 3"/>
          <p:cNvPicPr>
            <a:picLocks noChangeAspect="1" noChangeArrowheads="1"/>
          </p:cNvPicPr>
          <p:nvPr/>
        </p:nvPicPr>
        <p:blipFill>
          <a:blip r:embed="rId3" cstate="print"/>
          <a:srcRect/>
          <a:stretch>
            <a:fillRect/>
          </a:stretch>
        </p:blipFill>
        <p:spPr bwMode="auto">
          <a:xfrm>
            <a:off x="8019650" y="1281237"/>
            <a:ext cx="4572000" cy="4946528"/>
          </a:xfrm>
          <a:prstGeom prst="rect">
            <a:avLst/>
          </a:prstGeom>
          <a:noFill/>
          <a:ln w="9525">
            <a:noFill/>
            <a:miter lim="800000"/>
            <a:headEnd/>
            <a:tailEnd/>
          </a:ln>
          <a:effectLst/>
        </p:spPr>
      </p:pic>
      <p:sp>
        <p:nvSpPr>
          <p:cNvPr id="10" name="TextBox 9"/>
          <p:cNvSpPr txBox="1"/>
          <p:nvPr/>
        </p:nvSpPr>
        <p:spPr>
          <a:xfrm>
            <a:off x="8312279" y="5185646"/>
            <a:ext cx="3663823" cy="1200329"/>
          </a:xfrm>
          <a:prstGeom prst="rect">
            <a:avLst/>
          </a:prstGeom>
          <a:solidFill>
            <a:schemeClr val="bg1">
              <a:alpha val="50000"/>
            </a:schemeClr>
          </a:solidFill>
        </p:spPr>
        <p:txBody>
          <a:bodyPr wrap="none" rtlCol="0">
            <a:spAutoFit/>
          </a:bodyPr>
          <a:lstStyle/>
          <a:p>
            <a:r>
              <a:rPr lang="en-US" sz="3600" b="1" dirty="0">
                <a:effectLst>
                  <a:outerShdw blurRad="38100" dist="38100" dir="2700000" algn="tl">
                    <a:srgbClr val="000000">
                      <a:alpha val="43137"/>
                    </a:srgbClr>
                  </a:outerShdw>
                </a:effectLst>
              </a:rPr>
              <a:t>“A God-controlled</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person” </a:t>
            </a:r>
            <a:r>
              <a:rPr lang="en-US" sz="2400" b="1" dirty="0">
                <a:effectLst>
                  <a:outerShdw blurRad="38100" dist="38100" dir="2700000" algn="tl">
                    <a:srgbClr val="000000">
                      <a:alpha val="43137"/>
                    </a:srgbClr>
                  </a:outerShdw>
                </a:effectLst>
              </a:rPr>
              <a:t>--Barclay</a:t>
            </a:r>
          </a:p>
        </p:txBody>
      </p:sp>
      <p:sp>
        <p:nvSpPr>
          <p:cNvPr id="11" name="TextBox 10"/>
          <p:cNvSpPr txBox="1"/>
          <p:nvPr/>
        </p:nvSpPr>
        <p:spPr>
          <a:xfrm>
            <a:off x="8170670" y="3001560"/>
            <a:ext cx="3556102" cy="1200329"/>
          </a:xfrm>
          <a:prstGeom prst="rect">
            <a:avLst/>
          </a:prstGeom>
          <a:solidFill>
            <a:schemeClr val="bg1">
              <a:alpha val="51000"/>
            </a:schemeClr>
          </a:solidFill>
        </p:spPr>
        <p:txBody>
          <a:bodyPr wrap="none" rtlCol="0">
            <a:spAutoFit/>
          </a:bodyPr>
          <a:lstStyle/>
          <a:p>
            <a:r>
              <a:rPr lang="en-US" sz="3600" b="1" dirty="0">
                <a:effectLst>
                  <a:outerShdw blurRad="38100" dist="38100" dir="2700000" algn="tl">
                    <a:srgbClr val="000000">
                      <a:alpha val="43137"/>
                    </a:srgbClr>
                  </a:outerShdw>
                </a:effectLst>
              </a:rPr>
              <a:t>“Between two </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extremes” </a:t>
            </a:r>
            <a:r>
              <a:rPr lang="en-US" sz="2400" b="1" dirty="0">
                <a:effectLst>
                  <a:outerShdw blurRad="38100" dist="38100" dir="2700000" algn="tl">
                    <a:srgbClr val="000000">
                      <a:alpha val="43137"/>
                    </a:srgbClr>
                  </a:outerShdw>
                </a:effectLst>
              </a:rPr>
              <a:t>--Aristotle</a:t>
            </a:r>
          </a:p>
        </p:txBody>
      </p:sp>
      <p:grpSp>
        <p:nvGrpSpPr>
          <p:cNvPr id="12" name="Group 11"/>
          <p:cNvGrpSpPr/>
          <p:nvPr/>
        </p:nvGrpSpPr>
        <p:grpSpPr>
          <a:xfrm>
            <a:off x="4532326" y="5672346"/>
            <a:ext cx="3133067" cy="974329"/>
            <a:chOff x="4402407" y="1560731"/>
            <a:chExt cx="2281851" cy="665018"/>
          </a:xfrm>
        </p:grpSpPr>
        <p:sp>
          <p:nvSpPr>
            <p:cNvPr id="13" name="Rectangular Callout 12"/>
            <p:cNvSpPr/>
            <p:nvPr/>
          </p:nvSpPr>
          <p:spPr>
            <a:xfrm>
              <a:off x="4402407" y="1560731"/>
              <a:ext cx="2277687" cy="665018"/>
            </a:xfrm>
            <a:prstGeom prst="wedgeRectCallout">
              <a:avLst>
                <a:gd name="adj1" fmla="val -115445"/>
                <a:gd name="adj2" fmla="val -3349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434277" y="1570628"/>
              <a:ext cx="2249981" cy="630209"/>
            </a:xfrm>
            <a:prstGeom prst="rect">
              <a:avLst/>
            </a:prstGeom>
            <a:noFill/>
          </p:spPr>
          <p:txBody>
            <a:bodyPr wrap="none" rtlCol="0">
              <a:spAutoFit/>
            </a:bodyPr>
            <a:lstStyle/>
            <a:p>
              <a:r>
                <a:rPr lang="en-US" sz="5400" b="1" dirty="0">
                  <a:solidFill>
                    <a:schemeClr val="bg1"/>
                  </a:solidFill>
                </a:rPr>
                <a:t>Meekness</a:t>
              </a:r>
            </a:p>
          </p:txBody>
        </p:sp>
      </p:grpSp>
    </p:spTree>
    <p:extLst>
      <p:ext uri="{BB962C8B-B14F-4D97-AF65-F5344CB8AC3E}">
        <p14:creationId xmlns:p14="http://schemas.microsoft.com/office/powerpoint/2010/main" val="34907391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6000" dirty="0"/>
              <a:t>HOW? Answer: </a:t>
            </a:r>
            <a:r>
              <a:rPr lang="en-US" sz="6000" u="sng" dirty="0">
                <a:effectLst>
                  <a:glow rad="127000">
                    <a:srgbClr val="FF0000"/>
                  </a:glow>
                  <a:outerShdw blurRad="38100" dist="38100" dir="2700000" algn="tl">
                    <a:srgbClr val="000000">
                      <a:alpha val="43137"/>
                    </a:srgbClr>
                  </a:outerShdw>
                </a:effectLst>
              </a:rPr>
              <a:t>PATIENTLY</a:t>
            </a:r>
            <a:endParaRPr lang="en-US" sz="6000" dirty="0"/>
          </a:p>
        </p:txBody>
      </p:sp>
      <p:sp>
        <p:nvSpPr>
          <p:cNvPr id="3" name="Content Placeholder 2"/>
          <p:cNvSpPr>
            <a:spLocks noGrp="1"/>
          </p:cNvSpPr>
          <p:nvPr>
            <p:ph idx="1"/>
          </p:nvPr>
        </p:nvSpPr>
        <p:spPr>
          <a:xfrm>
            <a:off x="215900" y="1519239"/>
            <a:ext cx="7827652" cy="4708526"/>
          </a:xfrm>
        </p:spPr>
        <p:txBody>
          <a:bodyPr>
            <a:noAutofit/>
          </a:bodyPr>
          <a:lstStyle/>
          <a:p>
            <a:pPr marL="0" indent="0">
              <a:lnSpc>
                <a:spcPts val="5600"/>
              </a:lnSpc>
            </a:pPr>
            <a:r>
              <a:rPr lang="en-US" sz="5400" baseline="30000" dirty="0"/>
              <a:t>2</a:t>
            </a:r>
            <a:r>
              <a:rPr lang="en-US" sz="5400" dirty="0"/>
              <a:t> Be completely humble and gentle; be </a:t>
            </a:r>
            <a:r>
              <a:rPr lang="en-US" sz="5400" dirty="0">
                <a:solidFill>
                  <a:schemeClr val="bg1"/>
                </a:solidFill>
                <a:effectLst>
                  <a:glow rad="127000">
                    <a:srgbClr val="FF0000"/>
                  </a:glow>
                  <a:outerShdw blurRad="38100" dist="38100" dir="2700000" algn="tl">
                    <a:srgbClr val="000000">
                      <a:alpha val="43137"/>
                    </a:srgbClr>
                  </a:outerShdw>
                </a:effectLst>
              </a:rPr>
              <a:t>patient</a:t>
            </a:r>
            <a:r>
              <a:rPr lang="en-US" sz="5400" dirty="0"/>
              <a:t>, bearing with one another in love.  </a:t>
            </a:r>
            <a:r>
              <a:rPr lang="en-US" sz="5400" baseline="30000" dirty="0"/>
              <a:t>3</a:t>
            </a:r>
            <a:r>
              <a:rPr lang="en-US" sz="5400" dirty="0"/>
              <a:t> Make every effort to keep the unity of the Spirit through the bond of peace.</a:t>
            </a:r>
          </a:p>
        </p:txBody>
      </p:sp>
      <p:pic>
        <p:nvPicPr>
          <p:cNvPr id="15" name="Picture 2"/>
          <p:cNvPicPr>
            <a:picLocks noChangeAspect="1" noChangeArrowheads="1"/>
          </p:cNvPicPr>
          <p:nvPr/>
        </p:nvPicPr>
        <p:blipFill rotWithShape="1">
          <a:blip r:embed="rId3" cstate="print"/>
          <a:srcRect b="-65826"/>
          <a:stretch/>
        </p:blipFill>
        <p:spPr bwMode="auto">
          <a:xfrm>
            <a:off x="7136691" y="1655939"/>
            <a:ext cx="5230783" cy="5285774"/>
          </a:xfrm>
          <a:prstGeom prst="rect">
            <a:avLst/>
          </a:prstGeom>
          <a:noFill/>
          <a:ln w="9525">
            <a:noFill/>
            <a:miter lim="800000"/>
            <a:headEnd/>
            <a:tailEnd/>
          </a:ln>
          <a:effectLst/>
        </p:spPr>
      </p:pic>
      <p:sp>
        <p:nvSpPr>
          <p:cNvPr id="5" name="Rectangle 4"/>
          <p:cNvSpPr/>
          <p:nvPr/>
        </p:nvSpPr>
        <p:spPr>
          <a:xfrm>
            <a:off x="9556124" y="4675031"/>
            <a:ext cx="540913" cy="2182969"/>
          </a:xfrm>
          <a:prstGeom prst="rect">
            <a:avLst/>
          </a:prstGeom>
          <a:solidFill>
            <a:srgbClr val="0E18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659817" y="4473439"/>
            <a:ext cx="7389246" cy="1754326"/>
          </a:xfrm>
          <a:prstGeom prst="rect">
            <a:avLst/>
          </a:prstGeom>
          <a:solidFill>
            <a:srgbClr val="4F81BD"/>
          </a:solid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“never make peace</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under defeat” --Barclay</a:t>
            </a:r>
          </a:p>
        </p:txBody>
      </p:sp>
    </p:spTree>
    <p:extLst>
      <p:ext uri="{BB962C8B-B14F-4D97-AF65-F5344CB8AC3E}">
        <p14:creationId xmlns:p14="http://schemas.microsoft.com/office/powerpoint/2010/main" val="6561617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6000" dirty="0"/>
              <a:t>HOW? Answer: </a:t>
            </a:r>
            <a:r>
              <a:rPr lang="en-US" sz="6000" u="sng" dirty="0">
                <a:effectLst>
                  <a:glow rad="127000">
                    <a:srgbClr val="FF0000"/>
                  </a:glow>
                  <a:outerShdw blurRad="38100" dist="38100" dir="2700000" algn="tl">
                    <a:srgbClr val="000000">
                      <a:alpha val="43137"/>
                    </a:srgbClr>
                  </a:outerShdw>
                </a:effectLst>
              </a:rPr>
              <a:t>BEARING</a:t>
            </a:r>
            <a:r>
              <a:rPr lang="en-US" sz="6000" dirty="0">
                <a:effectLst>
                  <a:glow rad="127000">
                    <a:srgbClr val="FF0000"/>
                  </a:glow>
                  <a:outerShdw blurRad="38100" dist="38100" dir="2700000" algn="tl">
                    <a:srgbClr val="000000">
                      <a:alpha val="43137"/>
                    </a:srgbClr>
                  </a:outerShdw>
                </a:effectLst>
              </a:rPr>
              <a:t> with</a:t>
            </a:r>
            <a:endParaRPr lang="en-US" sz="6000" dirty="0"/>
          </a:p>
        </p:txBody>
      </p:sp>
      <p:sp>
        <p:nvSpPr>
          <p:cNvPr id="3" name="Content Placeholder 2"/>
          <p:cNvSpPr>
            <a:spLocks noGrp="1"/>
          </p:cNvSpPr>
          <p:nvPr>
            <p:ph idx="1"/>
          </p:nvPr>
        </p:nvSpPr>
        <p:spPr>
          <a:xfrm>
            <a:off x="215900" y="1519239"/>
            <a:ext cx="7827652" cy="4708526"/>
          </a:xfrm>
        </p:spPr>
        <p:txBody>
          <a:bodyPr>
            <a:noAutofit/>
          </a:bodyPr>
          <a:lstStyle/>
          <a:p>
            <a:pPr marL="0" indent="0">
              <a:lnSpc>
                <a:spcPts val="5600"/>
              </a:lnSpc>
            </a:pPr>
            <a:r>
              <a:rPr lang="en-US" sz="5400" baseline="30000" dirty="0"/>
              <a:t>2</a:t>
            </a:r>
            <a:r>
              <a:rPr lang="en-US" sz="5400" dirty="0"/>
              <a:t> Be completely humble and gentle; be patient, </a:t>
            </a:r>
            <a:r>
              <a:rPr lang="en-US" sz="5400" dirty="0">
                <a:solidFill>
                  <a:schemeClr val="bg1"/>
                </a:solidFill>
                <a:effectLst>
                  <a:glow rad="127000">
                    <a:srgbClr val="FF0000"/>
                  </a:glow>
                  <a:outerShdw blurRad="38100" dist="38100" dir="2700000" algn="tl">
                    <a:srgbClr val="000000">
                      <a:alpha val="43137"/>
                    </a:srgbClr>
                  </a:outerShdw>
                </a:effectLst>
              </a:rPr>
              <a:t>bearing </a:t>
            </a:r>
            <a:r>
              <a:rPr lang="en-US" sz="5400" dirty="0"/>
              <a:t>with one another in love.  </a:t>
            </a:r>
            <a:r>
              <a:rPr lang="en-US" sz="5400" baseline="30000" dirty="0"/>
              <a:t>3</a:t>
            </a:r>
            <a:r>
              <a:rPr lang="en-US" sz="5400" dirty="0"/>
              <a:t> Make every effort to keep the unity of the Spirit through the bond of peace.</a:t>
            </a:r>
          </a:p>
        </p:txBody>
      </p:sp>
      <p:pic>
        <p:nvPicPr>
          <p:cNvPr id="8" name="Picture 2"/>
          <p:cNvPicPr>
            <a:picLocks noChangeAspect="1" noChangeArrowheads="1"/>
          </p:cNvPicPr>
          <p:nvPr/>
        </p:nvPicPr>
        <p:blipFill>
          <a:blip r:embed="rId3" cstate="print"/>
          <a:srcRect b="38189"/>
          <a:stretch>
            <a:fillRect/>
          </a:stretch>
        </p:blipFill>
        <p:spPr bwMode="auto">
          <a:xfrm>
            <a:off x="6700775" y="1335731"/>
            <a:ext cx="5973825" cy="5522269"/>
          </a:xfrm>
          <a:prstGeom prst="rect">
            <a:avLst/>
          </a:prstGeom>
          <a:noFill/>
          <a:ln w="9525">
            <a:noFill/>
            <a:miter lim="800000"/>
            <a:headEnd/>
            <a:tailEnd/>
          </a:ln>
          <a:effectLst/>
        </p:spPr>
      </p:pic>
      <p:sp>
        <p:nvSpPr>
          <p:cNvPr id="17" name="TextBox 16"/>
          <p:cNvSpPr txBox="1"/>
          <p:nvPr/>
        </p:nvSpPr>
        <p:spPr>
          <a:xfrm>
            <a:off x="6669273" y="5168898"/>
            <a:ext cx="5017198" cy="1538883"/>
          </a:xfrm>
          <a:prstGeom prst="rect">
            <a:avLst/>
          </a:prstGeom>
          <a:solidFill>
            <a:srgbClr val="4F81BD"/>
          </a:solidFill>
        </p:spPr>
        <p:txBody>
          <a:bodyPr wrap="square" rtlCol="0">
            <a:spAutoFit/>
          </a:bodyPr>
          <a:lstStyle/>
          <a:p>
            <a:pPr algn="r"/>
            <a:r>
              <a:rPr lang="en-US" sz="5400" b="1" dirty="0">
                <a:solidFill>
                  <a:schemeClr val="bg1"/>
                </a:solidFill>
                <a:effectLst>
                  <a:outerShdw blurRad="38100" dist="38100" dir="2700000" algn="tl">
                    <a:srgbClr val="000000">
                      <a:alpha val="43137"/>
                    </a:srgbClr>
                  </a:outerShdw>
                </a:effectLst>
              </a:rPr>
              <a:t>“To hold/lift up” </a:t>
            </a:r>
            <a:br>
              <a:rPr lang="en-US" sz="54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--Liddell-Scott  </a:t>
            </a:r>
          </a:p>
        </p:txBody>
      </p:sp>
    </p:spTree>
    <p:extLst>
      <p:ext uri="{BB962C8B-B14F-4D97-AF65-F5344CB8AC3E}">
        <p14:creationId xmlns:p14="http://schemas.microsoft.com/office/powerpoint/2010/main" val="18533428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6611948" y="1649188"/>
            <a:ext cx="6704478" cy="5434191"/>
          </a:xfrm>
          <a:prstGeom prst="rect">
            <a:avLst/>
          </a:prstGeom>
          <a:noFill/>
          <a:ln w="9525">
            <a:noFill/>
            <a:miter lim="800000"/>
            <a:headEnd/>
            <a:tailEnd/>
          </a:ln>
          <a:effectLst/>
        </p:spPr>
      </p:pic>
      <p:sp>
        <p:nvSpPr>
          <p:cNvPr id="2" name="Title 1"/>
          <p:cNvSpPr>
            <a:spLocks noGrp="1"/>
          </p:cNvSpPr>
          <p:nvPr>
            <p:ph type="title"/>
          </p:nvPr>
        </p:nvSpPr>
        <p:spPr>
          <a:xfrm>
            <a:off x="0" y="274638"/>
            <a:ext cx="12192000" cy="1143000"/>
          </a:xfrm>
        </p:spPr>
        <p:txBody>
          <a:bodyPr/>
          <a:lstStyle/>
          <a:p>
            <a:r>
              <a:rPr lang="en-US" sz="6000" dirty="0"/>
              <a:t>HOW? Answer: </a:t>
            </a:r>
            <a:r>
              <a:rPr lang="en-US" sz="6000" u="sng" dirty="0">
                <a:effectLst>
                  <a:glow rad="127000">
                    <a:srgbClr val="FF0000"/>
                  </a:glow>
                  <a:outerShdw blurRad="38100" dist="38100" dir="2700000" algn="tl">
                    <a:srgbClr val="000000">
                      <a:alpha val="43137"/>
                    </a:srgbClr>
                  </a:outerShdw>
                </a:effectLst>
              </a:rPr>
              <a:t>LOVINGLY</a:t>
            </a:r>
            <a:endParaRPr lang="en-US" sz="6000" dirty="0"/>
          </a:p>
        </p:txBody>
      </p:sp>
      <p:sp>
        <p:nvSpPr>
          <p:cNvPr id="3" name="Content Placeholder 2"/>
          <p:cNvSpPr>
            <a:spLocks noGrp="1"/>
          </p:cNvSpPr>
          <p:nvPr>
            <p:ph idx="1"/>
          </p:nvPr>
        </p:nvSpPr>
        <p:spPr>
          <a:xfrm>
            <a:off x="215900" y="1519239"/>
            <a:ext cx="7827652" cy="4708526"/>
          </a:xfrm>
        </p:spPr>
        <p:txBody>
          <a:bodyPr>
            <a:noAutofit/>
          </a:bodyPr>
          <a:lstStyle/>
          <a:p>
            <a:pPr marL="0" indent="0">
              <a:lnSpc>
                <a:spcPts val="5600"/>
              </a:lnSpc>
            </a:pPr>
            <a:r>
              <a:rPr lang="en-US" sz="5400" baseline="30000" dirty="0"/>
              <a:t>2</a:t>
            </a:r>
            <a:r>
              <a:rPr lang="en-US" sz="5400" dirty="0"/>
              <a:t> Be completely humble and gentle; be patient, bearing with one another </a:t>
            </a:r>
            <a:r>
              <a:rPr lang="en-US" sz="5400" dirty="0">
                <a:solidFill>
                  <a:schemeClr val="bg1"/>
                </a:solidFill>
                <a:effectLst>
                  <a:glow rad="127000">
                    <a:srgbClr val="FF0000"/>
                  </a:glow>
                  <a:outerShdw blurRad="38100" dist="38100" dir="2700000" algn="tl">
                    <a:srgbClr val="000000">
                      <a:alpha val="43137"/>
                    </a:srgbClr>
                  </a:outerShdw>
                </a:effectLst>
              </a:rPr>
              <a:t>in love</a:t>
            </a:r>
            <a:r>
              <a:rPr lang="en-US" sz="5400" dirty="0"/>
              <a:t>.  </a:t>
            </a:r>
            <a:r>
              <a:rPr lang="en-US" sz="5400" baseline="30000" dirty="0"/>
              <a:t>3</a:t>
            </a:r>
            <a:r>
              <a:rPr lang="en-US" sz="5400" dirty="0"/>
              <a:t> Make every effort to keep the unity of the Spirit through the bond of peace.</a:t>
            </a:r>
          </a:p>
        </p:txBody>
      </p:sp>
      <p:sp>
        <p:nvSpPr>
          <p:cNvPr id="17" name="TextBox 16"/>
          <p:cNvSpPr txBox="1"/>
          <p:nvPr/>
        </p:nvSpPr>
        <p:spPr>
          <a:xfrm>
            <a:off x="576831" y="4575040"/>
            <a:ext cx="6880359" cy="1754326"/>
          </a:xfrm>
          <a:prstGeom prst="rect">
            <a:avLst/>
          </a:prstGeom>
          <a:solidFill>
            <a:srgbClr val="4F81BD"/>
          </a:solid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“Unconquerable </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benevolence” </a:t>
            </a:r>
            <a:r>
              <a:rPr lang="en-US" sz="4000" b="1" dirty="0">
                <a:solidFill>
                  <a:schemeClr val="bg1"/>
                </a:solidFill>
                <a:effectLst>
                  <a:outerShdw blurRad="38100" dist="38100" dir="2700000" algn="tl">
                    <a:srgbClr val="000000">
                      <a:alpha val="43137"/>
                    </a:srgbClr>
                  </a:outerShdw>
                </a:effectLst>
              </a:rPr>
              <a:t>--Barclay</a:t>
            </a:r>
          </a:p>
        </p:txBody>
      </p:sp>
      <p:sp>
        <p:nvSpPr>
          <p:cNvPr id="9" name="TextBox 8"/>
          <p:cNvSpPr txBox="1"/>
          <p:nvPr/>
        </p:nvSpPr>
        <p:spPr>
          <a:xfrm>
            <a:off x="7489302" y="2668922"/>
            <a:ext cx="4814908" cy="3488134"/>
          </a:xfrm>
          <a:prstGeom prst="rect">
            <a:avLst/>
          </a:prstGeom>
          <a:noFill/>
        </p:spPr>
        <p:txBody>
          <a:bodyPr wrap="none" rtlCol="0">
            <a:spAutoFit/>
          </a:bodyPr>
          <a:lstStyle/>
          <a:p>
            <a:pPr algn="ctr">
              <a:lnSpc>
                <a:spcPts val="4000"/>
              </a:lnSpc>
            </a:pPr>
            <a:r>
              <a:rPr lang="en-US" sz="5400" b="1" dirty="0">
                <a:solidFill>
                  <a:schemeClr val="bg1"/>
                </a:solidFill>
                <a:effectLst>
                  <a:outerShdw blurRad="38100" dist="38100" dir="2700000" algn="tl">
                    <a:srgbClr val="000000">
                      <a:alpha val="43137"/>
                    </a:srgbClr>
                  </a:outerShdw>
                </a:effectLst>
              </a:rPr>
              <a:t>“This Christian </a:t>
            </a:r>
            <a:br>
              <a:rPr lang="en-US" sz="5400" b="1" dirty="0">
                <a:solidFill>
                  <a:schemeClr val="bg1"/>
                </a:solidFill>
                <a:effectLst>
                  <a:outerShdw blurRad="38100" dist="38100" dir="2700000" algn="tl">
                    <a:srgbClr val="000000">
                      <a:alpha val="43137"/>
                    </a:srgbClr>
                  </a:outerShdw>
                </a:effectLst>
              </a:rPr>
            </a:br>
            <a:r>
              <a:rPr lang="en-US" sz="5400" b="1" i="1" dirty="0">
                <a:solidFill>
                  <a:schemeClr val="bg1"/>
                </a:solidFill>
                <a:effectLst>
                  <a:outerShdw blurRad="38100" dist="38100" dir="2700000" algn="tl">
                    <a:srgbClr val="000000">
                      <a:alpha val="43137"/>
                    </a:srgbClr>
                  </a:outerShdw>
                </a:effectLst>
              </a:rPr>
              <a:t>agape, </a:t>
            </a:r>
            <a:br>
              <a:rPr lang="en-US" sz="5400" b="1" i="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love, is not an </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emotional </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thing”</a:t>
            </a:r>
          </a:p>
          <a:p>
            <a:r>
              <a:rPr lang="en-US" sz="5400" b="1" dirty="0">
                <a:effectLst>
                  <a:outerShdw blurRad="38100" dist="38100" dir="2700000" algn="tl">
                    <a:srgbClr val="000000">
                      <a:alpha val="43137"/>
                    </a:srgbClr>
                  </a:outerShdw>
                </a:effectLst>
              </a:rPr>
              <a:t>      --Barclay</a:t>
            </a:r>
          </a:p>
        </p:txBody>
      </p:sp>
      <p:sp>
        <p:nvSpPr>
          <p:cNvPr id="10" name="TextBox 9"/>
          <p:cNvSpPr txBox="1"/>
          <p:nvPr/>
        </p:nvSpPr>
        <p:spPr>
          <a:xfrm>
            <a:off x="6869003" y="2668922"/>
            <a:ext cx="5715288" cy="3488134"/>
          </a:xfrm>
          <a:prstGeom prst="rect">
            <a:avLst/>
          </a:prstGeom>
          <a:noFill/>
        </p:spPr>
        <p:txBody>
          <a:bodyPr wrap="square" rtlCol="0">
            <a:spAutoFit/>
          </a:bodyPr>
          <a:lstStyle/>
          <a:p>
            <a:pPr algn="ctr">
              <a:lnSpc>
                <a:spcPts val="4000"/>
              </a:lnSpc>
            </a:pPr>
            <a:r>
              <a:rPr lang="en-US" sz="5400" b="1" dirty="0">
                <a:solidFill>
                  <a:schemeClr val="bg1"/>
                </a:solidFill>
                <a:effectLst>
                  <a:outerShdw blurRad="38100" dist="38100" dir="2700000" algn="tl">
                    <a:srgbClr val="000000">
                      <a:alpha val="43137"/>
                    </a:srgbClr>
                  </a:outerShdw>
                </a:effectLst>
              </a:rPr>
              <a:t>It’s a “thing, </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not only of the emotions,</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but of the </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will.”</a:t>
            </a:r>
          </a:p>
          <a:p>
            <a:r>
              <a:rPr lang="en-US" sz="5400" b="1" dirty="0">
                <a:effectLst>
                  <a:outerShdw blurRad="38100" dist="38100" dir="2700000" algn="tl">
                    <a:srgbClr val="000000">
                      <a:alpha val="43137"/>
                    </a:srgbClr>
                  </a:outerShdw>
                </a:effectLst>
              </a:rPr>
              <a:t>          --Barclay</a:t>
            </a:r>
          </a:p>
        </p:txBody>
      </p:sp>
    </p:spTree>
    <p:extLst>
      <p:ext uri="{BB962C8B-B14F-4D97-AF65-F5344CB8AC3E}">
        <p14:creationId xmlns:p14="http://schemas.microsoft.com/office/powerpoint/2010/main" val="24778382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1" nodeType="clickEffect">
                                  <p:stCondLst>
                                    <p:cond delay="0"/>
                                  </p:stCondLst>
                                  <p:childTnLst>
                                    <p:animEffect transition="out" filter="randombar(horizont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p:bldP spid="9" grpId="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2410</TotalTime>
  <Words>2374</Words>
  <Application>Microsoft Office PowerPoint</Application>
  <PresentationFormat>Widescreen</PresentationFormat>
  <Paragraphs>153</Paragraphs>
  <Slides>27</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Symbol</vt:lpstr>
      <vt:lpstr>Office Theme</vt:lpstr>
      <vt:lpstr>PowerPoint Presentation</vt:lpstr>
      <vt:lpstr>PowerPoint Presentation</vt:lpstr>
      <vt:lpstr>PowerPoint Presentation</vt:lpstr>
      <vt:lpstr>YES, it’s a fact,  God desires us to “Balance our Lives”</vt:lpstr>
      <vt:lpstr>HOW? Answer: HUMBLY</vt:lpstr>
      <vt:lpstr>HOW? Answer: GENTLY</vt:lpstr>
      <vt:lpstr>HOW? Answer: PATIENTLY</vt:lpstr>
      <vt:lpstr>HOW? Answer: BEARING with</vt:lpstr>
      <vt:lpstr>HOW? Answer: LOVINGLY</vt:lpstr>
      <vt:lpstr>HOW? Answer: SELFLESSLY</vt:lpstr>
      <vt:lpstr>HOW? Answer: UNITINGLY</vt:lpstr>
      <vt:lpstr>HOW? Answer: PEACEFULLY</vt:lpstr>
      <vt:lpstr>WHY He desires us to “Balance our Lives”</vt:lpstr>
      <vt:lpstr>WHY He desires us to “Balance our Lives”</vt:lpstr>
      <vt:lpstr>WHY? Answer: One BODY</vt:lpstr>
      <vt:lpstr>WHY? Answer: One SPIRIT</vt:lpstr>
      <vt:lpstr>WHY? Answer: One HOPE</vt:lpstr>
      <vt:lpstr>WHY? Answer: One LORD</vt:lpstr>
      <vt:lpstr>WHY? Answer: One BAPTISM</vt:lpstr>
      <vt:lpstr>WHY? Answer: One GOD</vt:lpstr>
      <vt:lpstr>WHY? Answer: One GOD</vt:lpstr>
      <vt:lpstr>WHY? Answer: One GOD</vt:lpstr>
      <vt:lpstr>WHY? Answer: One GOD</vt:lpstr>
      <vt:lpstr>WHY? Answer: One FAITH</vt:lpstr>
      <vt:lpstr>Returning to “The Great Blondin”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dc:creator>
  <cp:lastModifiedBy>Dennis Henderson</cp:lastModifiedBy>
  <cp:revision>195</cp:revision>
  <dcterms:created xsi:type="dcterms:W3CDTF">2009-08-06T20:41:13Z</dcterms:created>
  <dcterms:modified xsi:type="dcterms:W3CDTF">2021-05-20T18:50:59Z</dcterms:modified>
</cp:coreProperties>
</file>