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473" r:id="rId2"/>
    <p:sldId id="475" r:id="rId3"/>
    <p:sldId id="274" r:id="rId4"/>
    <p:sldId id="276" r:id="rId5"/>
    <p:sldId id="277" r:id="rId6"/>
    <p:sldId id="278" r:id="rId7"/>
    <p:sldId id="279" r:id="rId8"/>
    <p:sldId id="280" r:id="rId9"/>
    <p:sldId id="281" r:id="rId10"/>
    <p:sldId id="282" r:id="rId11"/>
    <p:sldId id="283" r:id="rId12"/>
    <p:sldId id="285" r:id="rId13"/>
    <p:sldId id="284" r:id="rId14"/>
    <p:sldId id="287" r:id="rId15"/>
    <p:sldId id="286" r:id="rId16"/>
    <p:sldId id="288" r:id="rId17"/>
    <p:sldId id="289" r:id="rId18"/>
    <p:sldId id="290" r:id="rId19"/>
    <p:sldId id="291" r:id="rId20"/>
    <p:sldId id="395" r:id="rId21"/>
    <p:sldId id="396" r:id="rId22"/>
    <p:sldId id="397" r:id="rId23"/>
    <p:sldId id="478" r:id="rId24"/>
    <p:sldId id="479" r:id="rId25"/>
    <p:sldId id="480" r:id="rId26"/>
    <p:sldId id="481" r:id="rId27"/>
    <p:sldId id="482" r:id="rId28"/>
    <p:sldId id="484" r:id="rId29"/>
    <p:sldId id="485" r:id="rId30"/>
    <p:sldId id="486" r:id="rId31"/>
    <p:sldId id="487" r:id="rId32"/>
    <p:sldId id="489" r:id="rId33"/>
    <p:sldId id="490" r:id="rId34"/>
    <p:sldId id="491" r:id="rId35"/>
    <p:sldId id="4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930"/>
    <a:srgbClr val="EDD828"/>
    <a:srgbClr val="EDD725"/>
    <a:srgbClr val="C8D5ED"/>
    <a:srgbClr val="D6E0F2"/>
    <a:srgbClr val="8553EF"/>
    <a:srgbClr val="8C42DD"/>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F3A82-FF34-46DC-9301-B60B9F29AFF1}" v="55" dt="2020-11-03T15:15:40.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8539" autoAdjust="0"/>
  </p:normalViewPr>
  <p:slideViewPr>
    <p:cSldViewPr snapToGrid="0">
      <p:cViewPr varScale="1">
        <p:scale>
          <a:sx n="64" d="100"/>
          <a:sy n="64" d="100"/>
        </p:scale>
        <p:origin x="682" y="58"/>
      </p:cViewPr>
      <p:guideLst/>
    </p:cSldViewPr>
  </p:slideViewPr>
  <p:notesTextViewPr>
    <p:cViewPr>
      <p:scale>
        <a:sx n="1" d="1"/>
        <a:sy n="1" d="1"/>
      </p:scale>
      <p:origin x="0" y="-4066"/>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xc.hu/browse.phtml?f=search&amp;w=1&amp;txt=waiter&amp;p=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commons.wikimedia.org/wiki/File:King_Henry_I.jp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ommons.wikimedia.org/wiki/File:King_Henry_I.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1.pxfuel.com/preview/848/570/494/apple-iphone-display-damage.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Bandages = FREE = from http://www.sxc.hu/browse.phtml?f=download&amp;id=782778</a:t>
            </a:r>
          </a:p>
          <a:p>
            <a:endParaRPr lang="en-US" dirty="0"/>
          </a:p>
          <a:p>
            <a:r>
              <a:rPr lang="en-US" dirty="0"/>
              <a:t>Success</a:t>
            </a:r>
            <a:r>
              <a:rPr lang="en-US" baseline="0" dirty="0"/>
              <a:t> arrow = FREE = from http://www.sxc.hu/browse.phtml?f=download&amp;id=952332</a:t>
            </a:r>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Lips = FREE = </a:t>
            </a:r>
            <a:r>
              <a:rPr lang="en-US" dirty="0" err="1"/>
              <a:t>BiblePoint</a:t>
            </a:r>
            <a:r>
              <a:rPr lang="en-US" dirty="0"/>
              <a:t> image</a:t>
            </a:r>
          </a:p>
          <a:p>
            <a:r>
              <a:rPr lang="en-US" dirty="0"/>
              <a:t>Salt = free =from http://www.sxc.hu/photo/106538</a:t>
            </a:r>
          </a:p>
        </p:txBody>
      </p:sp>
      <p:sp>
        <p:nvSpPr>
          <p:cNvPr id="4" name="Slide Number Placeholder 3"/>
          <p:cNvSpPr>
            <a:spLocks noGrp="1"/>
          </p:cNvSpPr>
          <p:nvPr>
            <p:ph type="sldNum" sz="quarter" idx="10"/>
          </p:nvPr>
        </p:nvSpPr>
        <p:spPr/>
        <p:txBody>
          <a:bodyPr/>
          <a:lstStyle/>
          <a:p>
            <a:fld id="{98C111C9-4DCA-4125-9C8C-73723C3E4141}"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Lips = FREE = </a:t>
            </a:r>
            <a:r>
              <a:rPr lang="en-US" dirty="0" err="1"/>
              <a:t>BiblePoint</a:t>
            </a:r>
            <a:r>
              <a:rPr lang="en-US" dirty="0"/>
              <a:t> image</a:t>
            </a:r>
          </a:p>
          <a:p>
            <a:endParaRPr lang="en-US" dirty="0"/>
          </a:p>
          <a:p>
            <a:r>
              <a:rPr lang="en-US" dirty="0" err="1"/>
              <a:t>Facebook</a:t>
            </a:r>
            <a:r>
              <a:rPr lang="en-US" dirty="0"/>
              <a:t> fools – put</a:t>
            </a:r>
            <a:r>
              <a:rPr lang="en-US" baseline="0" dirty="0"/>
              <a:t> whole life out there—that’s stupid.</a:t>
            </a:r>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Woman with map = FREE = from http://www.rgbstock.com/download/lusi/mhGv7yG.jpg</a:t>
            </a:r>
          </a:p>
          <a:p>
            <a:endParaRPr lang="en-US" dirty="0"/>
          </a:p>
          <a:p>
            <a:r>
              <a:rPr lang="en-US" dirty="0"/>
              <a:t>GPS https://www.pickpik.com/smartphone-location-lg-navigation-maps-media-photo-138415</a:t>
            </a:r>
          </a:p>
        </p:txBody>
      </p:sp>
      <p:sp>
        <p:nvSpPr>
          <p:cNvPr id="4" name="Slide Number Placeholder 3"/>
          <p:cNvSpPr>
            <a:spLocks noGrp="1"/>
          </p:cNvSpPr>
          <p:nvPr>
            <p:ph type="sldNum" sz="quarter" idx="10"/>
          </p:nvPr>
        </p:nvSpPr>
        <p:spPr/>
        <p:txBody>
          <a:bodyPr/>
          <a:lstStyle/>
          <a:p>
            <a:fld id="{98C111C9-4DCA-4125-9C8C-73723C3E4141}"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Servant = FREE = from </a:t>
            </a:r>
            <a:r>
              <a:rPr lang="en-US" dirty="0">
                <a:hlinkClick r:id="rId3"/>
              </a:rPr>
              <a:t>http://www.sxc.hu/browse.phtml?f=search&amp;w=1&amp;txt=waiter&amp;p=2</a:t>
            </a:r>
            <a:endParaRPr lang="en-US" dirty="0"/>
          </a:p>
          <a:p>
            <a:endParaRPr lang="en-US" dirty="0"/>
          </a:p>
          <a:p>
            <a:r>
              <a:rPr lang="en-US" dirty="0"/>
              <a:t>King Henry 1 = FREE</a:t>
            </a:r>
            <a:r>
              <a:rPr lang="en-US" baseline="0" dirty="0"/>
              <a:t> = from </a:t>
            </a:r>
            <a:r>
              <a:rPr lang="en-US" dirty="0">
                <a:hlinkClick r:id="rId4"/>
              </a:rPr>
              <a:t>http://commons.wikimedia.org/wiki/File:King_Henry_I.jpg</a:t>
            </a:r>
            <a:endParaRPr lang="en-US" dirty="0"/>
          </a:p>
          <a:p>
            <a:endParaRPr lang="en-US" dirty="0"/>
          </a:p>
          <a:p>
            <a:r>
              <a:rPr lang="en-US" dirty="0"/>
              <a:t>The term “servant” can also mean “slave” or even a “child.”  The point is he is inexperienced to be the king.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Drunk = FREE =</a:t>
            </a:r>
            <a:r>
              <a:rPr lang="en-US" baseline="0" dirty="0"/>
              <a:t> from http://www.sxc.hu/browse.phtml?f=download&amp;id=557070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King Henry 1 = FREE</a:t>
            </a:r>
            <a:r>
              <a:rPr lang="en-US" baseline="0" dirty="0"/>
              <a:t> = from </a:t>
            </a:r>
            <a:r>
              <a:rPr lang="en-US" dirty="0">
                <a:hlinkClick r:id="rId3"/>
              </a:rPr>
              <a:t>http://commons.wikimedia.org/wiki/File:King_Henry_I.jpg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contrast is between the one born and reared in royal ways.  He is disciplined in the schooling of leadership.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Vs. those who are undisciplined and it leads to life dominance.  </a:t>
            </a:r>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Lazy = FREE = from http://www.sxc.hu/browse.phtml?f=download&amp;id=1037355</a:t>
            </a:r>
          </a:p>
        </p:txBody>
      </p:sp>
      <p:sp>
        <p:nvSpPr>
          <p:cNvPr id="4" name="Slide Number Placeholder 3"/>
          <p:cNvSpPr>
            <a:spLocks noGrp="1"/>
          </p:cNvSpPr>
          <p:nvPr>
            <p:ph type="sldNum" sz="quarter" idx="10"/>
          </p:nvPr>
        </p:nvSpPr>
        <p:spPr/>
        <p:txBody>
          <a:bodyPr/>
          <a:lstStyle/>
          <a:p>
            <a:fld id="{98C111C9-4DCA-4125-9C8C-73723C3E4141}"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Lazy = FREE = from http://www.sxc.hu/browse.phtml?f=download&amp;id=1037355</a:t>
            </a:r>
          </a:p>
          <a:p>
            <a:endParaRPr lang="en-US" dirty="0"/>
          </a:p>
          <a:p>
            <a:r>
              <a:rPr lang="en-US" dirty="0"/>
              <a:t>Money = FREE =from http://www.sxc.hu/browse.phtml?f=download&amp;id=1377964</a:t>
            </a:r>
          </a:p>
          <a:p>
            <a:endParaRPr lang="en-US" dirty="0"/>
          </a:p>
          <a:p>
            <a:r>
              <a:rPr lang="en-US" dirty="0"/>
              <a:t>The fool believes that money is the answer to everything.  So he wants it—to waste it trying to solve all his problems.  </a:t>
            </a:r>
          </a:p>
          <a:p>
            <a:r>
              <a:rPr lang="en-US" dirty="0"/>
              <a:t>A wise man knows that money alone cannot solve everything </a:t>
            </a:r>
          </a:p>
        </p:txBody>
      </p:sp>
      <p:sp>
        <p:nvSpPr>
          <p:cNvPr id="4" name="Slide Number Placeholder 3"/>
          <p:cNvSpPr>
            <a:spLocks noGrp="1"/>
          </p:cNvSpPr>
          <p:nvPr>
            <p:ph type="sldNum" sz="quarter" idx="10"/>
          </p:nvPr>
        </p:nvSpPr>
        <p:spPr/>
        <p:txBody>
          <a:bodyPr/>
          <a:lstStyle/>
          <a:p>
            <a:fld id="{98C111C9-4DCA-4125-9C8C-73723C3E4141}"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Cannon = FREE = from http://www.sxc.hu/browse.phtml?f=download&amp;id=359095</a:t>
            </a:r>
          </a:p>
          <a:p>
            <a:endParaRPr lang="en-US" dirty="0"/>
          </a:p>
          <a:p>
            <a:r>
              <a:rPr lang="en-US" dirty="0"/>
              <a:t>Open mouth</a:t>
            </a:r>
            <a:r>
              <a:rPr lang="en-US" baseline="0" dirty="0"/>
              <a:t> = FREE = from http://www.sxc.hu/photo/837375</a:t>
            </a:r>
          </a:p>
          <a:p>
            <a:endParaRPr lang="en-US" baseline="0" dirty="0"/>
          </a:p>
          <a:p>
            <a:r>
              <a:rPr lang="en-US" baseline="0" dirty="0"/>
              <a:t>I cannot believe the nasty things some people post on Facebook about our President.  </a:t>
            </a:r>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Cannon = FREE = from http://www.sxc.hu/browse.phtml?f=download&amp;id=359095</a:t>
            </a:r>
          </a:p>
          <a:p>
            <a:endParaRPr lang="en-US" dirty="0"/>
          </a:p>
          <a:p>
            <a:r>
              <a:rPr lang="en-US" dirty="0"/>
              <a:t>Open mouth</a:t>
            </a:r>
            <a:r>
              <a:rPr lang="en-US" baseline="0" dirty="0"/>
              <a:t> = FREE = from http://www.sxc.hu/photo/837375</a:t>
            </a:r>
          </a:p>
          <a:p>
            <a:endParaRPr lang="en-US" baseline="0" dirty="0"/>
          </a:p>
          <a:p>
            <a:r>
              <a:rPr lang="en-US" baseline="0" dirty="0"/>
              <a:t>Closed mouth = FREE = from http://www.sxc.hu/photo/1359709</a:t>
            </a:r>
          </a:p>
          <a:p>
            <a:endParaRPr lang="en-US" baseline="0" dirty="0"/>
          </a:p>
          <a:p>
            <a:r>
              <a:rPr lang="en-US" baseline="0" dirty="0"/>
              <a:t>Another way of putting this is “Loose lips sinks ships” WWII slogan</a:t>
            </a:r>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Phone in hand =  </a:t>
            </a:r>
            <a:r>
              <a:rPr lang="en-US" dirty="0">
                <a:hlinkClick r:id="rId3"/>
              </a:rPr>
              <a:t>https://p1.pxfuel.com/preview/848/570/494/apple-iphone-display-damage.jpg</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a:t>
            </a:fld>
            <a:endParaRPr lang="en-US"/>
          </a:p>
        </p:txBody>
      </p:sp>
    </p:spTree>
    <p:extLst>
      <p:ext uri="{BB962C8B-B14F-4D97-AF65-F5344CB8AC3E}">
        <p14:creationId xmlns:p14="http://schemas.microsoft.com/office/powerpoint/2010/main" val="3037717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Staircase = https://www.pxfuel.com/en/free-photo-qqear</a:t>
            </a:r>
          </a:p>
        </p:txBody>
      </p:sp>
      <p:sp>
        <p:nvSpPr>
          <p:cNvPr id="4" name="Slide Number Placeholder 3"/>
          <p:cNvSpPr>
            <a:spLocks noGrp="1"/>
          </p:cNvSpPr>
          <p:nvPr>
            <p:ph type="sldNum" sz="quarter" idx="5"/>
          </p:nvPr>
        </p:nvSpPr>
        <p:spPr/>
        <p:txBody>
          <a:bodyPr/>
          <a:lstStyle/>
          <a:p>
            <a:fld id="{84226CE0-990C-46E7-85EA-49227E1A8615}" type="slidenum">
              <a:rPr lang="en-US" smtClean="0"/>
              <a:t>28</a:t>
            </a:fld>
            <a:endParaRPr lang="en-US"/>
          </a:p>
        </p:txBody>
      </p:sp>
    </p:spTree>
    <p:extLst>
      <p:ext uri="{BB962C8B-B14F-4D97-AF65-F5344CB8AC3E}">
        <p14:creationId xmlns:p14="http://schemas.microsoft.com/office/powerpoint/2010/main" val="287442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expression “a fly in the ointment” comes from here.  The dead fly causes</a:t>
            </a:r>
            <a:r>
              <a:rPr lang="en-US" baseline="0" dirty="0"/>
              <a:t> stench –vs- the perfume with pleasant aroma.</a:t>
            </a:r>
          </a:p>
          <a:p>
            <a:endParaRPr lang="en-US" baseline="0" dirty="0"/>
          </a:p>
          <a:p>
            <a:r>
              <a:rPr lang="en-US" baseline="0" dirty="0"/>
              <a:t>Fly = free = from http://www.sxc.hu/browse.phtml?f=download&amp;id=1381505</a:t>
            </a:r>
          </a:p>
          <a:p>
            <a:endParaRPr lang="en-US" baseline="0" dirty="0"/>
          </a:p>
          <a:p>
            <a:r>
              <a:rPr lang="en-US" baseline="0" dirty="0"/>
              <a:t>Perfume = free =from </a:t>
            </a:r>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Thumbs = FREE = from http://www.sxc.hu/browse.phtml?f=download&amp;id=785930</a:t>
            </a:r>
          </a:p>
          <a:p>
            <a:endParaRPr lang="en-US" dirty="0"/>
          </a:p>
          <a:p>
            <a:r>
              <a:rPr lang="en-US" dirty="0"/>
              <a:t>The idea is the “right” is right, strong, good, powerful, protective </a:t>
            </a:r>
          </a:p>
          <a:p>
            <a:endParaRPr lang="en-US" dirty="0"/>
          </a:p>
          <a:p>
            <a:r>
              <a:rPr lang="en-US" dirty="0"/>
              <a:t>The left is, as the Latin word for “left” is “sinister”, evil, weak, anarchist </a:t>
            </a:r>
          </a:p>
          <a:p>
            <a:endParaRPr lang="en-US" dirty="0"/>
          </a:p>
          <a:p>
            <a:r>
              <a:rPr lang="en-US" dirty="0"/>
              <a:t>In Jesus’s day the left were the Sadducees and the right were the Pharisees. </a:t>
            </a:r>
          </a:p>
          <a:p>
            <a:endParaRPr lang="en-US" dirty="0"/>
          </a:p>
          <a:p>
            <a:r>
              <a:rPr lang="en-US" dirty="0"/>
              <a:t>The left did not believe in the resurrection and the right did.  </a:t>
            </a:r>
          </a:p>
          <a:p>
            <a:endParaRPr lang="en-US" dirty="0"/>
          </a:p>
          <a:p>
            <a:r>
              <a:rPr lang="en-US" dirty="0"/>
              <a:t>The concept of left and right prevails to this day.  </a:t>
            </a:r>
          </a:p>
          <a:p>
            <a:endParaRPr lang="en-US" dirty="0"/>
          </a:p>
          <a:p>
            <a:r>
              <a:rPr lang="en-US" dirty="0"/>
              <a:t>The wise are inclined to the right. And the fool to the left. </a:t>
            </a:r>
          </a:p>
          <a:p>
            <a:endParaRPr lang="en-US" dirty="0"/>
          </a:p>
          <a:p>
            <a:r>
              <a:rPr lang="en-US" dirty="0"/>
              <a:t>You get the picture—it’s much like that today.  </a:t>
            </a:r>
          </a:p>
        </p:txBody>
      </p:sp>
      <p:sp>
        <p:nvSpPr>
          <p:cNvPr id="4" name="Slide Number Placeholder 3"/>
          <p:cNvSpPr>
            <a:spLocks noGrp="1"/>
          </p:cNvSpPr>
          <p:nvPr>
            <p:ph type="sldNum" sz="quarter" idx="10"/>
          </p:nvPr>
        </p:nvSpPr>
        <p:spPr/>
        <p:txBody>
          <a:bodyPr/>
          <a:lstStyle/>
          <a:p>
            <a:fld id="{98C111C9-4DCA-4125-9C8C-73723C3E4141}"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Dunce = Licensed = </a:t>
            </a:r>
            <a:r>
              <a:rPr lang="en-US" dirty="0" err="1"/>
              <a:t>Bigstock</a:t>
            </a:r>
            <a:r>
              <a:rPr lang="en-US" dirty="0"/>
              <a:t> photo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Cap = FREE = from http://www.sxc.hu/browse.phtml?f=download&amp;id=993663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Even if he takes a middle of the road position—as he journeys down that road, he is exposed for the folly of his position.  He is stupid = the fool that he is.  </a:t>
            </a:r>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Angry man = free</a:t>
            </a:r>
            <a:r>
              <a:rPr lang="en-US" baseline="0" dirty="0"/>
              <a:t> = from http://www.sxc.hu/photo/731511</a:t>
            </a:r>
          </a:p>
          <a:p>
            <a:endParaRPr lang="en-US" baseline="0" dirty="0"/>
          </a:p>
          <a:p>
            <a:r>
              <a:rPr lang="en-US" baseline="0" dirty="0"/>
              <a:t>Calm lady = LICENSED and NOT FOR REUSE.  To reuse get a license from </a:t>
            </a:r>
            <a:r>
              <a:rPr lang="en-US" baseline="0" dirty="0" err="1"/>
              <a:t>Dreamstime</a:t>
            </a:r>
            <a:r>
              <a:rPr lang="en-US" baseline="0" dirty="0"/>
              <a:t>  image 9300513</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Bandages = FREE = from http://www.sxc.hu/browse.phtml?f=download&amp;id=782778</a:t>
            </a:r>
          </a:p>
        </p:txBody>
      </p:sp>
      <p:sp>
        <p:nvSpPr>
          <p:cNvPr id="4" name="Slide Number Placeholder 3"/>
          <p:cNvSpPr>
            <a:spLocks noGrp="1"/>
          </p:cNvSpPr>
          <p:nvPr>
            <p:ph type="sldNum" sz="quarter" idx="10"/>
          </p:nvPr>
        </p:nvSpPr>
        <p:spPr/>
        <p:txBody>
          <a:bodyPr/>
          <a:lstStyle/>
          <a:p>
            <a:fld id="{98C111C9-4DCA-4125-9C8C-73723C3E4141}"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Bandages = FREE = from http://www.sxc.hu/browse.phtml?f=download&amp;id=782778</a:t>
            </a:r>
          </a:p>
          <a:p>
            <a:endParaRPr lang="en-US" dirty="0"/>
          </a:p>
          <a:p>
            <a:r>
              <a:rPr lang="en-US" dirty="0"/>
              <a:t>Give him enough</a:t>
            </a:r>
            <a:r>
              <a:rPr lang="en-US" baseline="0" dirty="0"/>
              <a:t> rope and he’ll hang himself ... </a:t>
            </a:r>
            <a:endParaRPr lang="en-US" baseline="0"/>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Bandages = FREE = from http://www.sxc.hu/browse.phtml?f=download&amp;id=782778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Success</a:t>
            </a:r>
            <a:r>
              <a:rPr lang="en-US" baseline="0" dirty="0"/>
              <a:t> arrow = FREE = from http://www.sxc.hu/browse.phtml?f=download&amp;id=952332</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Like the men</a:t>
            </a:r>
            <a:r>
              <a:rPr lang="en-US" baseline="0" dirty="0"/>
              <a:t> of </a:t>
            </a:r>
            <a:r>
              <a:rPr lang="en-US" baseline="0" dirty="0" err="1"/>
              <a:t>issacar</a:t>
            </a:r>
            <a:r>
              <a:rPr lang="en-US" baseline="0" dirty="0"/>
              <a:t> “knew the times and what to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What you sow is what you reap.</a:t>
            </a:r>
            <a:endParaRPr lang="en-US" dirty="0"/>
          </a:p>
          <a:p>
            <a:endParaRPr lang="en-US" dirty="0"/>
          </a:p>
        </p:txBody>
      </p:sp>
      <p:sp>
        <p:nvSpPr>
          <p:cNvPr id="4" name="Slide Number Placeholder 3"/>
          <p:cNvSpPr>
            <a:spLocks noGrp="1"/>
          </p:cNvSpPr>
          <p:nvPr>
            <p:ph type="sldNum" sz="quarter" idx="10"/>
          </p:nvPr>
        </p:nvSpPr>
        <p:spPr/>
        <p:txBody>
          <a:bodyPr/>
          <a:lstStyle/>
          <a:p>
            <a:fld id="{98C111C9-4DCA-4125-9C8C-73723C3E4141}"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0B2C0F-05FE-4964-88FB-D40D5F524CF6}"/>
              </a:ext>
            </a:extLst>
          </p:cNvPr>
          <p:cNvSpPr/>
          <p:nvPr userDrawn="1"/>
        </p:nvSpPr>
        <p:spPr>
          <a:xfrm>
            <a:off x="-19237" y="-1"/>
            <a:ext cx="12211238" cy="6858001"/>
          </a:xfrm>
          <a:prstGeom prst="rect">
            <a:avLst/>
          </a:prstGeom>
          <a:gradFill flip="none" rotWithShape="1">
            <a:gsLst>
              <a:gs pos="0">
                <a:srgbClr val="EED930"/>
              </a:gs>
              <a:gs pos="9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grass, photo, different, table&#10;&#10;Description automatically generated">
            <a:extLst>
              <a:ext uri="{FF2B5EF4-FFF2-40B4-BE49-F238E27FC236}">
                <a16:creationId xmlns:a16="http://schemas.microsoft.com/office/drawing/2014/main" id="{E1C7A2A5-242F-4CB9-BC7C-DD3FF9284D5B}"/>
              </a:ext>
            </a:extLst>
          </p:cNvPr>
          <p:cNvPicPr>
            <a:picLocks noChangeAspect="1"/>
          </p:cNvPicPr>
          <p:nvPr userDrawn="1"/>
        </p:nvPicPr>
        <p:blipFill>
          <a:blip r:embed="rId13">
            <a:alphaModFix amt="22000"/>
            <a:extLst>
              <a:ext uri="{28A0092B-C50C-407E-A947-70E740481C1C}">
                <a14:useLocalDpi xmlns:a14="http://schemas.microsoft.com/office/drawing/2010/main" val="0"/>
              </a:ext>
            </a:extLst>
          </a:blip>
          <a:stretch>
            <a:fillRect/>
          </a:stretch>
        </p:blipFill>
        <p:spPr>
          <a:xfrm>
            <a:off x="195876" y="-111075"/>
            <a:ext cx="11800246" cy="7080148"/>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4.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29465"/>
            <a:ext cx="12202064" cy="6887465"/>
            <a:chOff x="0" y="-6443"/>
            <a:chExt cx="12202064"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pic>
        <p:nvPicPr>
          <p:cNvPr id="4" name="Picture 3" descr="A picture containing tableware, table, sitting, photo&#10;&#10;Description automatically generated">
            <a:extLst>
              <a:ext uri="{FF2B5EF4-FFF2-40B4-BE49-F238E27FC236}">
                <a16:creationId xmlns:a16="http://schemas.microsoft.com/office/drawing/2014/main" id="{82754F8B-E5F2-4B35-B657-C54F13659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D27A8CA7-7C77-4A93-8859-89DE7118D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grpSp>
        <p:nvGrpSpPr>
          <p:cNvPr id="12" name="Group 11">
            <a:extLst>
              <a:ext uri="{FF2B5EF4-FFF2-40B4-BE49-F238E27FC236}">
                <a16:creationId xmlns:a16="http://schemas.microsoft.com/office/drawing/2014/main" id="{C6F49D47-9265-471E-AAAD-0594D75F93B5}"/>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2DF7F083-F348-4C27-8F59-F54DB6435A5D}"/>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90DAE2DD-8EFE-4A1F-8B52-EE3F9766B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95131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9B9B1A-15FC-480E-A046-C403ADC79E9E}"/>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68062ADB-4337-4825-BD04-5A6EA88C55BA}"/>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A9825158-BB82-4C58-B8CC-357F98E8A42D}"/>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2" name="Picture 8">
            <a:extLst>
              <a:ext uri="{FF2B5EF4-FFF2-40B4-BE49-F238E27FC236}">
                <a16:creationId xmlns:a16="http://schemas.microsoft.com/office/drawing/2014/main" id="{EC284B38-BC2B-4728-AAF5-230FD5136385}"/>
              </a:ext>
            </a:extLst>
          </p:cNvPr>
          <p:cNvPicPr>
            <a:picLocks noChangeAspect="1" noChangeArrowheads="1"/>
          </p:cNvPicPr>
          <p:nvPr/>
        </p:nvPicPr>
        <p:blipFill>
          <a:blip r:embed="rId4" cstate="print"/>
          <a:srcRect/>
          <a:stretch>
            <a:fillRect/>
          </a:stretch>
        </p:blipFill>
        <p:spPr bwMode="auto">
          <a:xfrm>
            <a:off x="6826736" y="2323346"/>
            <a:ext cx="2620963" cy="3259138"/>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6-The </a:t>
            </a:r>
            <a:r>
              <a:rPr lang="en-US" u="sng" dirty="0">
                <a:solidFill>
                  <a:srgbClr val="C00000"/>
                </a:solidFill>
              </a:rPr>
              <a:t>Action</a:t>
            </a:r>
            <a:r>
              <a:rPr lang="en-US" dirty="0"/>
              <a:t> Selfie </a:t>
            </a:r>
            <a:r>
              <a:rPr lang="en-US" sz="3200" dirty="0"/>
              <a:t>10:8-11</a:t>
            </a:r>
          </a:p>
        </p:txBody>
      </p:sp>
      <p:sp>
        <p:nvSpPr>
          <p:cNvPr id="5" name="Content Placeholder 4"/>
          <p:cNvSpPr>
            <a:spLocks noGrp="1"/>
          </p:cNvSpPr>
          <p:nvPr>
            <p:ph sz="half" idx="1"/>
          </p:nvPr>
        </p:nvSpPr>
        <p:spPr/>
        <p:txBody>
          <a:bodyPr>
            <a:normAutofit/>
          </a:bodyPr>
          <a:lstStyle/>
          <a:p>
            <a:pPr algn="ctr"/>
            <a:r>
              <a:rPr lang="en-US" sz="5400" dirty="0"/>
              <a:t>Own Hurt</a:t>
            </a:r>
          </a:p>
        </p:txBody>
      </p:sp>
      <p:sp>
        <p:nvSpPr>
          <p:cNvPr id="11" name="TextBox 10"/>
          <p:cNvSpPr txBox="1"/>
          <p:nvPr/>
        </p:nvSpPr>
        <p:spPr>
          <a:xfrm>
            <a:off x="1608881" y="4897465"/>
            <a:ext cx="9549114" cy="1836400"/>
          </a:xfrm>
          <a:prstGeom prst="rect">
            <a:avLst/>
          </a:prstGeom>
          <a:noFill/>
        </p:spPr>
        <p:txBody>
          <a:bodyPr wrap="square" rtlCol="0">
            <a:spAutoFit/>
          </a:bodyPr>
          <a:lstStyle/>
          <a:p>
            <a:pPr algn="ctr">
              <a:lnSpc>
                <a:spcPts val="3400"/>
              </a:lnSpc>
            </a:pPr>
            <a:r>
              <a:rPr lang="en-US" sz="4000" b="1" dirty="0">
                <a:effectLst>
                  <a:glow rad="127000">
                    <a:schemeClr val="bg1"/>
                  </a:glow>
                </a:effectLst>
                <a:latin typeface="Arial Narrow" pitchFamily="34" charset="0"/>
              </a:rPr>
              <a:t>Whoever quarries stones may be injured by them; whoever splits logs may be endangered by them.</a:t>
            </a:r>
          </a:p>
          <a:p>
            <a:pPr algn="ctr">
              <a:lnSpc>
                <a:spcPts val="3400"/>
              </a:lnSpc>
            </a:pPr>
            <a:r>
              <a:rPr lang="en-US" sz="4000" b="1" dirty="0">
                <a:effectLst>
                  <a:glow rad="127000">
                    <a:schemeClr val="bg1"/>
                  </a:glow>
                </a:effectLst>
                <a:latin typeface="Arial Narrow" pitchFamily="34" charset="0"/>
              </a:rPr>
              <a:t> </a:t>
            </a:r>
          </a:p>
        </p:txBody>
      </p:sp>
      <p:pic>
        <p:nvPicPr>
          <p:cNvPr id="8" name="Picture 2"/>
          <p:cNvPicPr>
            <a:picLocks noChangeAspect="1" noChangeArrowheads="1"/>
          </p:cNvPicPr>
          <p:nvPr/>
        </p:nvPicPr>
        <p:blipFill>
          <a:blip r:embed="rId6" cstate="print"/>
          <a:srcRect/>
          <a:stretch>
            <a:fillRect/>
          </a:stretch>
        </p:blipFill>
        <p:spPr bwMode="auto">
          <a:xfrm>
            <a:off x="2385476" y="2366264"/>
            <a:ext cx="3338566" cy="2368065"/>
          </a:xfrm>
          <a:prstGeom prst="rect">
            <a:avLst/>
          </a:prstGeom>
          <a:noFill/>
          <a:ln w="9525">
            <a:noFill/>
            <a:miter lim="800000"/>
            <a:headEnd/>
            <a:tailEnd/>
          </a:ln>
          <a:effectLst/>
        </p:spPr>
      </p:pic>
    </p:spTree>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D1094E-0579-44C1-9331-4EBC093E9F01}"/>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DC81E88D-4363-46EF-8FF7-2E0FDEEC61A1}"/>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2C8B77F8-FA8A-4AE9-A90F-512ABFECD7D4}"/>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6-The </a:t>
            </a:r>
            <a:r>
              <a:rPr lang="en-US" u="sng" dirty="0">
                <a:solidFill>
                  <a:srgbClr val="C00000"/>
                </a:solidFill>
              </a:rPr>
              <a:t>Action</a:t>
            </a:r>
            <a:r>
              <a:rPr lang="en-US" dirty="0"/>
              <a:t> Selfie </a:t>
            </a:r>
            <a:r>
              <a:rPr lang="en-US" sz="3200" dirty="0"/>
              <a:t>10:8-11</a:t>
            </a:r>
          </a:p>
        </p:txBody>
      </p:sp>
      <p:sp>
        <p:nvSpPr>
          <p:cNvPr id="5" name="Content Placeholder 4"/>
          <p:cNvSpPr>
            <a:spLocks noGrp="1"/>
          </p:cNvSpPr>
          <p:nvPr>
            <p:ph sz="half" idx="1"/>
          </p:nvPr>
        </p:nvSpPr>
        <p:spPr/>
        <p:txBody>
          <a:bodyPr>
            <a:normAutofit/>
          </a:bodyPr>
          <a:lstStyle/>
          <a:p>
            <a:pPr algn="ctr"/>
            <a:r>
              <a:rPr lang="en-US" sz="5400" dirty="0"/>
              <a:t>Own Hurt</a:t>
            </a:r>
          </a:p>
        </p:txBody>
      </p:sp>
      <p:sp>
        <p:nvSpPr>
          <p:cNvPr id="6" name="Content Placeholder 5"/>
          <p:cNvSpPr>
            <a:spLocks noGrp="1"/>
          </p:cNvSpPr>
          <p:nvPr>
            <p:ph sz="half" idx="2"/>
          </p:nvPr>
        </p:nvSpPr>
        <p:spPr/>
        <p:txBody>
          <a:bodyPr>
            <a:normAutofit/>
          </a:bodyPr>
          <a:lstStyle/>
          <a:p>
            <a:pPr algn="ctr"/>
            <a:r>
              <a:rPr lang="en-US" sz="5400" dirty="0"/>
              <a:t>Success</a:t>
            </a:r>
          </a:p>
        </p:txBody>
      </p:sp>
      <p:pic>
        <p:nvPicPr>
          <p:cNvPr id="8" name="Picture 2"/>
          <p:cNvPicPr>
            <a:picLocks noChangeAspect="1" noChangeArrowheads="1"/>
          </p:cNvPicPr>
          <p:nvPr/>
        </p:nvPicPr>
        <p:blipFill>
          <a:blip r:embed="rId5" cstate="print"/>
          <a:srcRect/>
          <a:stretch>
            <a:fillRect/>
          </a:stretch>
        </p:blipFill>
        <p:spPr bwMode="auto">
          <a:xfrm>
            <a:off x="2385476" y="2366264"/>
            <a:ext cx="3338566" cy="2368065"/>
          </a:xfrm>
          <a:prstGeom prst="rect">
            <a:avLst/>
          </a:prstGeom>
          <a:noFill/>
          <a:ln w="9525">
            <a:noFill/>
            <a:miter lim="800000"/>
            <a:headEnd/>
            <a:tailEnd/>
          </a:ln>
          <a:effectLst/>
        </p:spPr>
      </p:pic>
      <p:pic>
        <p:nvPicPr>
          <p:cNvPr id="2" name="Picture 8">
            <a:extLst>
              <a:ext uri="{FF2B5EF4-FFF2-40B4-BE49-F238E27FC236}">
                <a16:creationId xmlns:a16="http://schemas.microsoft.com/office/drawing/2014/main" id="{D7FC7667-C4BF-40B4-9D0D-740DA790D0C0}"/>
              </a:ext>
            </a:extLst>
          </p:cNvPr>
          <p:cNvPicPr>
            <a:picLocks noChangeAspect="1" noChangeArrowheads="1"/>
          </p:cNvPicPr>
          <p:nvPr/>
        </p:nvPicPr>
        <p:blipFill>
          <a:blip r:embed="rId6" cstate="print"/>
          <a:srcRect/>
          <a:stretch>
            <a:fillRect/>
          </a:stretch>
        </p:blipFill>
        <p:spPr bwMode="auto">
          <a:xfrm>
            <a:off x="6826736" y="2323346"/>
            <a:ext cx="2620963" cy="3259138"/>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cstate="print"/>
          <a:srcRect/>
          <a:stretch>
            <a:fillRect/>
          </a:stretch>
        </p:blipFill>
        <p:spPr bwMode="auto">
          <a:xfrm>
            <a:off x="6525123" y="2148564"/>
            <a:ext cx="3699190" cy="3168503"/>
          </a:xfrm>
          <a:prstGeom prst="rect">
            <a:avLst/>
          </a:prstGeom>
          <a:noFill/>
          <a:ln w="9525">
            <a:noFill/>
            <a:miter lim="800000"/>
            <a:headEnd/>
            <a:tailEnd/>
          </a:ln>
          <a:effectLst/>
        </p:spPr>
      </p:pic>
      <p:sp>
        <p:nvSpPr>
          <p:cNvPr id="11" name="TextBox 10"/>
          <p:cNvSpPr txBox="1"/>
          <p:nvPr/>
        </p:nvSpPr>
        <p:spPr>
          <a:xfrm>
            <a:off x="1562582" y="4897465"/>
            <a:ext cx="9664861" cy="1404744"/>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10 </a:t>
            </a:r>
            <a:r>
              <a:rPr lang="en-US" sz="4000" b="1" dirty="0">
                <a:effectLst>
                  <a:glow rad="127000">
                    <a:schemeClr val="bg1"/>
                  </a:glow>
                </a:effectLst>
                <a:latin typeface="Arial Narrow" pitchFamily="34" charset="0"/>
              </a:rPr>
              <a:t>If the ax is dull and its edge unsharpened, more strength is needed but </a:t>
            </a:r>
            <a:r>
              <a:rPr lang="en-US" sz="4000" b="1" dirty="0">
                <a:solidFill>
                  <a:srgbClr val="C00000"/>
                </a:solidFill>
                <a:effectLst>
                  <a:glow rad="127000">
                    <a:schemeClr val="bg1"/>
                  </a:glow>
                </a:effectLst>
                <a:latin typeface="Arial Narrow" pitchFamily="34" charset="0"/>
              </a:rPr>
              <a:t>skill will bring success</a:t>
            </a:r>
            <a:r>
              <a:rPr lang="en-US" sz="4000" b="1" dirty="0">
                <a:effectLst>
                  <a:glow rad="127000">
                    <a:schemeClr val="bg1"/>
                  </a:glow>
                </a:effectLst>
                <a:latin typeface="Arial Narrow" pitchFamily="34" charset="0"/>
              </a:rPr>
              <a:t>.</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8BF9B1D-D9C2-4137-BD26-99C7C3FB2532}"/>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BB7571CC-0BCE-4514-9863-E71CAB6846CD}"/>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9CF605DC-6248-4C6D-8015-FD768B01D9CD}"/>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6-The </a:t>
            </a:r>
            <a:r>
              <a:rPr lang="en-US" u="sng" dirty="0">
                <a:solidFill>
                  <a:srgbClr val="C00000"/>
                </a:solidFill>
              </a:rPr>
              <a:t>Action</a:t>
            </a:r>
            <a:r>
              <a:rPr lang="en-US" dirty="0"/>
              <a:t> Selfie </a:t>
            </a:r>
            <a:r>
              <a:rPr lang="en-US" sz="3200" dirty="0"/>
              <a:t>10:8-11</a:t>
            </a:r>
          </a:p>
        </p:txBody>
      </p:sp>
      <p:sp>
        <p:nvSpPr>
          <p:cNvPr id="5" name="Content Placeholder 4"/>
          <p:cNvSpPr>
            <a:spLocks noGrp="1"/>
          </p:cNvSpPr>
          <p:nvPr>
            <p:ph sz="half" idx="1"/>
          </p:nvPr>
        </p:nvSpPr>
        <p:spPr/>
        <p:txBody>
          <a:bodyPr>
            <a:normAutofit/>
          </a:bodyPr>
          <a:lstStyle/>
          <a:p>
            <a:pPr algn="ctr"/>
            <a:r>
              <a:rPr lang="en-US" sz="5400" dirty="0"/>
              <a:t>Own Hurt</a:t>
            </a:r>
          </a:p>
        </p:txBody>
      </p:sp>
      <p:pic>
        <p:nvPicPr>
          <p:cNvPr id="8" name="Picture 2"/>
          <p:cNvPicPr>
            <a:picLocks noChangeAspect="1" noChangeArrowheads="1"/>
          </p:cNvPicPr>
          <p:nvPr/>
        </p:nvPicPr>
        <p:blipFill>
          <a:blip r:embed="rId5" cstate="print"/>
          <a:srcRect/>
          <a:stretch>
            <a:fillRect/>
          </a:stretch>
        </p:blipFill>
        <p:spPr bwMode="auto">
          <a:xfrm>
            <a:off x="2385476" y="2366264"/>
            <a:ext cx="3338566" cy="2368065"/>
          </a:xfrm>
          <a:prstGeom prst="rect">
            <a:avLst/>
          </a:prstGeom>
          <a:noFill/>
          <a:ln w="9525">
            <a:noFill/>
            <a:miter lim="800000"/>
            <a:headEnd/>
            <a:tailEnd/>
          </a:ln>
          <a:effectLst/>
        </p:spPr>
      </p:pic>
      <p:sp>
        <p:nvSpPr>
          <p:cNvPr id="16" name="Content Placeholder 5">
            <a:extLst>
              <a:ext uri="{FF2B5EF4-FFF2-40B4-BE49-F238E27FC236}">
                <a16:creationId xmlns:a16="http://schemas.microsoft.com/office/drawing/2014/main" id="{9C686505-A849-45D7-B886-07F67366484D}"/>
              </a:ext>
            </a:extLst>
          </p:cNvPr>
          <p:cNvSpPr>
            <a:spLocks noGrp="1"/>
          </p:cNvSpPr>
          <p:nvPr>
            <p:ph sz="half" idx="2"/>
          </p:nvPr>
        </p:nvSpPr>
        <p:spPr>
          <a:xfrm>
            <a:off x="6172200" y="1825625"/>
            <a:ext cx="5181600" cy="4351338"/>
          </a:xfrm>
        </p:spPr>
        <p:txBody>
          <a:bodyPr>
            <a:normAutofit/>
          </a:bodyPr>
          <a:lstStyle/>
          <a:p>
            <a:pPr algn="ctr"/>
            <a:r>
              <a:rPr lang="en-US" sz="5400" dirty="0"/>
              <a:t>Success</a:t>
            </a:r>
          </a:p>
        </p:txBody>
      </p:sp>
      <p:pic>
        <p:nvPicPr>
          <p:cNvPr id="17" name="Picture 8">
            <a:extLst>
              <a:ext uri="{FF2B5EF4-FFF2-40B4-BE49-F238E27FC236}">
                <a16:creationId xmlns:a16="http://schemas.microsoft.com/office/drawing/2014/main" id="{6D77E4AC-A457-43D2-B1D5-A2B74E7C8F7B}"/>
              </a:ext>
            </a:extLst>
          </p:cNvPr>
          <p:cNvPicPr>
            <a:picLocks noChangeAspect="1" noChangeArrowheads="1"/>
          </p:cNvPicPr>
          <p:nvPr/>
        </p:nvPicPr>
        <p:blipFill>
          <a:blip r:embed="rId6" cstate="print"/>
          <a:srcRect/>
          <a:stretch>
            <a:fillRect/>
          </a:stretch>
        </p:blipFill>
        <p:spPr bwMode="auto">
          <a:xfrm>
            <a:off x="6826736" y="2323346"/>
            <a:ext cx="2620963" cy="3259138"/>
          </a:xfrm>
          <a:prstGeom prst="rect">
            <a:avLst/>
          </a:prstGeom>
          <a:noFill/>
          <a:ln w="9525">
            <a:noFill/>
            <a:miter lim="800000"/>
            <a:headEnd/>
            <a:tailEnd/>
          </a:ln>
          <a:effectLst/>
        </p:spPr>
      </p:pic>
      <p:pic>
        <p:nvPicPr>
          <p:cNvPr id="18" name="Picture 2">
            <a:extLst>
              <a:ext uri="{FF2B5EF4-FFF2-40B4-BE49-F238E27FC236}">
                <a16:creationId xmlns:a16="http://schemas.microsoft.com/office/drawing/2014/main" id="{AF40883D-310B-4CAE-8CB0-ED86EF66E31E}"/>
              </a:ext>
            </a:extLst>
          </p:cNvPr>
          <p:cNvPicPr>
            <a:picLocks noChangeAspect="1" noChangeArrowheads="1"/>
          </p:cNvPicPr>
          <p:nvPr/>
        </p:nvPicPr>
        <p:blipFill>
          <a:blip r:embed="rId7" cstate="print"/>
          <a:srcRect/>
          <a:stretch>
            <a:fillRect/>
          </a:stretch>
        </p:blipFill>
        <p:spPr bwMode="auto">
          <a:xfrm>
            <a:off x="6525123" y="2148564"/>
            <a:ext cx="3699190" cy="3168503"/>
          </a:xfrm>
          <a:prstGeom prst="rect">
            <a:avLst/>
          </a:prstGeom>
          <a:noFill/>
          <a:ln w="9525">
            <a:noFill/>
            <a:miter lim="800000"/>
            <a:headEnd/>
            <a:tailEnd/>
          </a:ln>
          <a:effectLst/>
        </p:spPr>
      </p:pic>
      <p:sp>
        <p:nvSpPr>
          <p:cNvPr id="11" name="TextBox 10"/>
          <p:cNvSpPr txBox="1"/>
          <p:nvPr/>
        </p:nvSpPr>
        <p:spPr>
          <a:xfrm>
            <a:off x="1548754" y="5231220"/>
            <a:ext cx="9641712" cy="964367"/>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11 </a:t>
            </a:r>
            <a:r>
              <a:rPr lang="en-US" sz="4000" b="1" dirty="0">
                <a:effectLst>
                  <a:glow rad="127000">
                    <a:schemeClr val="bg1"/>
                  </a:glow>
                </a:effectLst>
                <a:latin typeface="Arial Narrow" pitchFamily="34" charset="0"/>
              </a:rPr>
              <a:t>If a snake bites before it is charmed, there is no profit for the charmer.</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onitor, computer, mirror, keyboard&#10;&#10;Description automatically generated">
            <a:extLst>
              <a:ext uri="{FF2B5EF4-FFF2-40B4-BE49-F238E27FC236}">
                <a16:creationId xmlns:a16="http://schemas.microsoft.com/office/drawing/2014/main" id="{8FF1F68E-DA51-4A6B-BC61-3EAF75885294}"/>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pic>
        <p:nvPicPr>
          <p:cNvPr id="10" name="Picture 8"/>
          <p:cNvPicPr>
            <a:picLocks noChangeAspect="1" noChangeArrowheads="1"/>
          </p:cNvPicPr>
          <p:nvPr/>
        </p:nvPicPr>
        <p:blipFill>
          <a:blip r:embed="rId4"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7277773" y="2433234"/>
            <a:ext cx="1359948" cy="2733945"/>
          </a:xfrm>
          <a:prstGeom prst="rect">
            <a:avLst/>
          </a:prstGeom>
          <a:noFill/>
          <a:ln w="9525">
            <a:no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7-The </a:t>
            </a:r>
            <a:r>
              <a:rPr lang="en-US" u="sng" dirty="0">
                <a:solidFill>
                  <a:srgbClr val="C00000"/>
                </a:solidFill>
              </a:rPr>
              <a:t>S</a:t>
            </a:r>
            <a:r>
              <a:rPr lang="en-US" dirty="0">
                <a:solidFill>
                  <a:srgbClr val="C00000"/>
                </a:solidFill>
              </a:rPr>
              <a:t>p</a:t>
            </a:r>
            <a:r>
              <a:rPr lang="en-US" u="sng" dirty="0">
                <a:solidFill>
                  <a:srgbClr val="C00000"/>
                </a:solidFill>
              </a:rPr>
              <a:t>eech</a:t>
            </a:r>
            <a:r>
              <a:rPr lang="en-US" dirty="0"/>
              <a:t> Selfie </a:t>
            </a:r>
            <a:r>
              <a:rPr lang="en-US" sz="3200" dirty="0"/>
              <a:t>10:12-14</a:t>
            </a:r>
          </a:p>
        </p:txBody>
      </p:sp>
      <p:sp>
        <p:nvSpPr>
          <p:cNvPr id="6" name="Content Placeholder 5"/>
          <p:cNvSpPr>
            <a:spLocks noGrp="1"/>
          </p:cNvSpPr>
          <p:nvPr>
            <p:ph sz="half" idx="2"/>
          </p:nvPr>
        </p:nvSpPr>
        <p:spPr/>
        <p:txBody>
          <a:bodyPr>
            <a:normAutofit/>
          </a:bodyPr>
          <a:lstStyle/>
          <a:p>
            <a:pPr algn="ctr"/>
            <a:r>
              <a:rPr lang="en-US" sz="5400" dirty="0"/>
              <a:t>Grace</a:t>
            </a:r>
          </a:p>
        </p:txBody>
      </p:sp>
      <p:sp>
        <p:nvSpPr>
          <p:cNvPr id="11" name="TextBox 10"/>
          <p:cNvSpPr txBox="1"/>
          <p:nvPr/>
        </p:nvSpPr>
        <p:spPr>
          <a:xfrm>
            <a:off x="1574156" y="4897465"/>
            <a:ext cx="9641711" cy="1404744"/>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12 </a:t>
            </a:r>
            <a:r>
              <a:rPr lang="en-US" sz="4000" b="1" dirty="0">
                <a:effectLst>
                  <a:glow rad="127000">
                    <a:schemeClr val="bg1"/>
                  </a:glow>
                </a:effectLst>
                <a:latin typeface="Arial Narrow" pitchFamily="34" charset="0"/>
              </a:rPr>
              <a:t>Words from a wise man's </a:t>
            </a:r>
            <a:r>
              <a:rPr lang="en-US" sz="4000" b="1" dirty="0">
                <a:solidFill>
                  <a:srgbClr val="C00000"/>
                </a:solidFill>
                <a:effectLst>
                  <a:glow rad="127000">
                    <a:schemeClr val="bg1"/>
                  </a:glow>
                </a:effectLst>
                <a:latin typeface="Arial Narrow" pitchFamily="34" charset="0"/>
              </a:rPr>
              <a:t>mouth are gracious</a:t>
            </a:r>
            <a:r>
              <a:rPr lang="en-US" sz="4000" b="1" dirty="0">
                <a:effectLst>
                  <a:glow rad="127000">
                    <a:schemeClr val="bg1"/>
                  </a:glow>
                </a:effectLst>
                <a:latin typeface="Arial Narrow" pitchFamily="34" charset="0"/>
              </a:rPr>
              <a:t>, but a fool is </a:t>
            </a:r>
            <a:r>
              <a:rPr lang="en-US" sz="4000" b="1" dirty="0">
                <a:solidFill>
                  <a:srgbClr val="C00000"/>
                </a:solidFill>
                <a:effectLst>
                  <a:glow rad="127000">
                    <a:schemeClr val="bg1"/>
                  </a:glow>
                </a:effectLst>
                <a:latin typeface="Arial Narrow" pitchFamily="34" charset="0"/>
              </a:rPr>
              <a:t>consumed by his </a:t>
            </a:r>
            <a:br>
              <a:rPr lang="en-US" sz="4000" b="1" dirty="0">
                <a:solidFill>
                  <a:srgbClr val="C00000"/>
                </a:solidFill>
                <a:effectLst>
                  <a:glow rad="127000">
                    <a:schemeClr val="bg1"/>
                  </a:glow>
                </a:effectLst>
                <a:latin typeface="Arial Narrow" pitchFamily="34" charset="0"/>
              </a:rPr>
            </a:br>
            <a:r>
              <a:rPr lang="en-US" sz="4000" b="1" dirty="0">
                <a:solidFill>
                  <a:srgbClr val="C00000"/>
                </a:solidFill>
                <a:effectLst>
                  <a:glow rad="127000">
                    <a:schemeClr val="bg1"/>
                  </a:glow>
                </a:effectLst>
                <a:latin typeface="Arial Narrow" pitchFamily="34" charset="0"/>
              </a:rPr>
              <a:t>own lips</a:t>
            </a:r>
            <a:r>
              <a:rPr lang="en-US" sz="4000" b="1" dirty="0">
                <a:effectLst>
                  <a:glow rad="127000">
                    <a:schemeClr val="bg1"/>
                  </a:glow>
                </a:effectLst>
                <a:latin typeface="Arial Narrow" pitchFamily="34" charset="0"/>
              </a:rPr>
              <a:t>.</a:t>
            </a:r>
          </a:p>
        </p:txBody>
      </p:sp>
      <p:pic>
        <p:nvPicPr>
          <p:cNvPr id="3" name="Picture 3">
            <a:extLst>
              <a:ext uri="{FF2B5EF4-FFF2-40B4-BE49-F238E27FC236}">
                <a16:creationId xmlns:a16="http://schemas.microsoft.com/office/drawing/2014/main" id="{1E9E0984-3728-487E-8C36-34EE0DC88EB6}"/>
              </a:ext>
            </a:extLst>
          </p:cNvPr>
          <p:cNvPicPr>
            <a:picLocks noChangeAspect="1" noChangeArrowheads="1"/>
          </p:cNvPicPr>
          <p:nvPr/>
        </p:nvPicPr>
        <p:blipFill>
          <a:blip r:embed="rId7" cstate="print"/>
          <a:srcRect/>
          <a:stretch>
            <a:fillRect/>
          </a:stretch>
        </p:blipFill>
        <p:spPr bwMode="auto">
          <a:xfrm>
            <a:off x="2655512" y="2412319"/>
            <a:ext cx="3440489" cy="2003459"/>
          </a:xfrm>
          <a:prstGeom prst="rect">
            <a:avLst/>
          </a:prstGeom>
          <a:noFill/>
          <a:ln w="9525">
            <a:noFill/>
            <a:miter lim="800000"/>
            <a:headEnd/>
            <a:tailEnd/>
          </a:ln>
          <a:effectLst/>
        </p:spPr>
      </p:pic>
      <p:sp>
        <p:nvSpPr>
          <p:cNvPr id="5" name="Content Placeholder 4"/>
          <p:cNvSpPr>
            <a:spLocks noGrp="1"/>
          </p:cNvSpPr>
          <p:nvPr>
            <p:ph sz="half" idx="1"/>
          </p:nvPr>
        </p:nvSpPr>
        <p:spPr/>
        <p:txBody>
          <a:bodyPr>
            <a:normAutofit/>
          </a:bodyPr>
          <a:lstStyle/>
          <a:p>
            <a:pPr algn="ctr"/>
            <a:r>
              <a:rPr lang="en-US" sz="5400" dirty="0"/>
              <a:t>Own Hurt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645F26-0004-437F-8E54-990E695B6EE4}"/>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C37BB4AF-9FC3-485B-B71D-CD6786440662}"/>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A6C0FE75-E5A9-4499-8F08-B6CE30C9F24D}"/>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2655512" y="2412319"/>
            <a:ext cx="3440489" cy="2003459"/>
          </a:xfrm>
          <a:prstGeom prst="rect">
            <a:avLst/>
          </a:prstGeom>
          <a:noFill/>
          <a:ln w="9525">
            <a:noFill/>
            <a:miter lim="800000"/>
            <a:headEnd/>
            <a:tailEnd/>
          </a:ln>
          <a:effectLst/>
        </p:spPr>
      </p:pic>
      <p:pic>
        <p:nvPicPr>
          <p:cNvPr id="10" name="Picture 8"/>
          <p:cNvPicPr>
            <a:picLocks noChangeAspect="1" noChangeArrowheads="1"/>
          </p:cNvPicPr>
          <p:nvPr/>
        </p:nvPicPr>
        <p:blipFill>
          <a:blip r:embed="rId6"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12" name="Picture 2"/>
          <p:cNvPicPr>
            <a:picLocks noChangeAspect="1" noChangeArrowheads="1"/>
          </p:cNvPicPr>
          <p:nvPr/>
        </p:nvPicPr>
        <p:blipFill>
          <a:blip r:embed="rId7" cstate="print"/>
          <a:srcRect/>
          <a:stretch>
            <a:fillRect/>
          </a:stretch>
        </p:blipFill>
        <p:spPr bwMode="auto">
          <a:xfrm>
            <a:off x="7277773" y="2433234"/>
            <a:ext cx="1359948" cy="2733945"/>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7-The </a:t>
            </a:r>
            <a:r>
              <a:rPr lang="en-US" u="sng" dirty="0">
                <a:solidFill>
                  <a:srgbClr val="C00000"/>
                </a:solidFill>
              </a:rPr>
              <a:t>S</a:t>
            </a:r>
            <a:r>
              <a:rPr lang="en-US" dirty="0">
                <a:solidFill>
                  <a:srgbClr val="C00000"/>
                </a:solidFill>
              </a:rPr>
              <a:t>p</a:t>
            </a:r>
            <a:r>
              <a:rPr lang="en-US" u="sng" dirty="0">
                <a:solidFill>
                  <a:srgbClr val="C00000"/>
                </a:solidFill>
              </a:rPr>
              <a:t>eech</a:t>
            </a:r>
            <a:r>
              <a:rPr lang="en-US" dirty="0"/>
              <a:t> Selfie </a:t>
            </a:r>
            <a:r>
              <a:rPr lang="en-US" sz="3200" dirty="0"/>
              <a:t>10:12-14</a:t>
            </a:r>
          </a:p>
        </p:txBody>
      </p:sp>
      <p:sp>
        <p:nvSpPr>
          <p:cNvPr id="5" name="Content Placeholder 4"/>
          <p:cNvSpPr>
            <a:spLocks noGrp="1"/>
          </p:cNvSpPr>
          <p:nvPr>
            <p:ph sz="half" idx="1"/>
          </p:nvPr>
        </p:nvSpPr>
        <p:spPr/>
        <p:txBody>
          <a:bodyPr>
            <a:normAutofit/>
          </a:bodyPr>
          <a:lstStyle/>
          <a:p>
            <a:pPr algn="ctr"/>
            <a:r>
              <a:rPr lang="en-US" sz="5400" dirty="0"/>
              <a:t>Own Hurt</a:t>
            </a:r>
          </a:p>
        </p:txBody>
      </p:sp>
      <p:sp>
        <p:nvSpPr>
          <p:cNvPr id="6" name="Content Placeholder 5"/>
          <p:cNvSpPr>
            <a:spLocks noGrp="1"/>
          </p:cNvSpPr>
          <p:nvPr>
            <p:ph sz="half" idx="2"/>
          </p:nvPr>
        </p:nvSpPr>
        <p:spPr/>
        <p:txBody>
          <a:bodyPr>
            <a:normAutofit/>
          </a:bodyPr>
          <a:lstStyle/>
          <a:p>
            <a:pPr algn="ctr"/>
            <a:r>
              <a:rPr lang="en-US" sz="5400" dirty="0"/>
              <a:t>Grace</a:t>
            </a:r>
          </a:p>
        </p:txBody>
      </p:sp>
      <p:sp>
        <p:nvSpPr>
          <p:cNvPr id="11" name="TextBox 10"/>
          <p:cNvSpPr txBox="1"/>
          <p:nvPr/>
        </p:nvSpPr>
        <p:spPr>
          <a:xfrm>
            <a:off x="1574157" y="4122549"/>
            <a:ext cx="9653286" cy="2272417"/>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13 </a:t>
            </a:r>
            <a:r>
              <a:rPr lang="en-US" sz="4000" b="1" dirty="0">
                <a:effectLst>
                  <a:glow rad="127000">
                    <a:schemeClr val="bg1"/>
                  </a:glow>
                </a:effectLst>
                <a:latin typeface="Arial Narrow" pitchFamily="34" charset="0"/>
              </a:rPr>
              <a:t>At the beginning his words are folly; at the end they are wicked madness--  </a:t>
            </a:r>
            <a:r>
              <a:rPr lang="en-US" sz="4000" b="1" baseline="30000" dirty="0">
                <a:effectLst>
                  <a:glow rad="127000">
                    <a:schemeClr val="bg1"/>
                  </a:glow>
                </a:effectLst>
                <a:latin typeface="Arial Narrow" pitchFamily="34" charset="0"/>
              </a:rPr>
              <a:t>14</a:t>
            </a:r>
            <a:r>
              <a:rPr lang="en-US" sz="4000" b="1" dirty="0">
                <a:effectLst>
                  <a:glow rad="127000">
                    <a:schemeClr val="bg1"/>
                  </a:glow>
                </a:effectLst>
                <a:latin typeface="Arial Narrow" pitchFamily="34" charset="0"/>
              </a:rPr>
              <a:t> and the fool multiplies words. No one knows what is coming-- who can tell him what will happen after him?</a:t>
            </a:r>
          </a:p>
        </p:txBody>
      </p:sp>
    </p:spTree>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58DE09B-02B4-4812-8641-DE69C16FF6E9}"/>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AF152C4A-8125-47B3-990A-2AB762355C75}"/>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857BDD94-B46D-4725-8692-01A167AC8B46}"/>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8-The </a:t>
            </a:r>
            <a:r>
              <a:rPr lang="en-US" u="sng" dirty="0">
                <a:solidFill>
                  <a:srgbClr val="C00000"/>
                </a:solidFill>
              </a:rPr>
              <a:t>Pro</a:t>
            </a:r>
            <a:r>
              <a:rPr lang="en-US" dirty="0">
                <a:solidFill>
                  <a:srgbClr val="C00000"/>
                </a:solidFill>
              </a:rPr>
              <a:t>g</a:t>
            </a:r>
            <a:r>
              <a:rPr lang="en-US" u="sng" dirty="0">
                <a:solidFill>
                  <a:srgbClr val="C00000"/>
                </a:solidFill>
              </a:rPr>
              <a:t>ress</a:t>
            </a:r>
            <a:r>
              <a:rPr lang="en-US" dirty="0"/>
              <a:t> Selfie </a:t>
            </a:r>
            <a:r>
              <a:rPr lang="en-US" sz="3200" dirty="0"/>
              <a:t>10:12-14</a:t>
            </a:r>
          </a:p>
        </p:txBody>
      </p:sp>
      <p:sp>
        <p:nvSpPr>
          <p:cNvPr id="5" name="Content Placeholder 4"/>
          <p:cNvSpPr>
            <a:spLocks noGrp="1"/>
          </p:cNvSpPr>
          <p:nvPr>
            <p:ph sz="half" idx="1"/>
          </p:nvPr>
        </p:nvSpPr>
        <p:spPr/>
        <p:txBody>
          <a:bodyPr>
            <a:normAutofit/>
          </a:bodyPr>
          <a:lstStyle/>
          <a:p>
            <a:pPr algn="ctr"/>
            <a:r>
              <a:rPr lang="en-US" sz="5400" dirty="0"/>
              <a:t>Lost</a:t>
            </a:r>
          </a:p>
        </p:txBody>
      </p:sp>
      <p:sp>
        <p:nvSpPr>
          <p:cNvPr id="6" name="Content Placeholder 5"/>
          <p:cNvSpPr>
            <a:spLocks noGrp="1"/>
          </p:cNvSpPr>
          <p:nvPr>
            <p:ph sz="half" idx="2"/>
          </p:nvPr>
        </p:nvSpPr>
        <p:spPr>
          <a:xfrm>
            <a:off x="5542443" y="1858415"/>
            <a:ext cx="4932133" cy="4483100"/>
          </a:xfrm>
        </p:spPr>
        <p:txBody>
          <a:bodyPr>
            <a:normAutofit/>
          </a:bodyPr>
          <a:lstStyle/>
          <a:p>
            <a:pPr algn="ctr">
              <a:lnSpc>
                <a:spcPts val="5000"/>
              </a:lnSpc>
            </a:pPr>
            <a:r>
              <a:rPr lang="en-US" sz="4800" dirty="0"/>
              <a:t>[Knows the Way]</a:t>
            </a:r>
          </a:p>
        </p:txBody>
      </p:sp>
      <p:sp>
        <p:nvSpPr>
          <p:cNvPr id="11" name="TextBox 10"/>
          <p:cNvSpPr txBox="1"/>
          <p:nvPr/>
        </p:nvSpPr>
        <p:spPr>
          <a:xfrm>
            <a:off x="2198174" y="5289134"/>
            <a:ext cx="7795649" cy="964367"/>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15 </a:t>
            </a:r>
            <a:r>
              <a:rPr lang="en-US" sz="4000" b="1" dirty="0">
                <a:effectLst>
                  <a:glow rad="127000">
                    <a:schemeClr val="bg1"/>
                  </a:glow>
                </a:effectLst>
                <a:latin typeface="Arial Narrow" pitchFamily="34" charset="0"/>
              </a:rPr>
              <a:t>A fool's work </a:t>
            </a:r>
            <a:r>
              <a:rPr lang="en-US" sz="4000" b="1" dirty="0">
                <a:solidFill>
                  <a:srgbClr val="C00000"/>
                </a:solidFill>
                <a:effectLst>
                  <a:glow rad="127000">
                    <a:schemeClr val="bg1"/>
                  </a:glow>
                </a:effectLst>
                <a:latin typeface="Arial Narrow" pitchFamily="34" charset="0"/>
              </a:rPr>
              <a:t>wearies</a:t>
            </a:r>
            <a:r>
              <a:rPr lang="en-US" sz="4000" b="1" dirty="0">
                <a:effectLst>
                  <a:glow rad="127000">
                    <a:schemeClr val="bg1"/>
                  </a:glow>
                </a:effectLst>
                <a:latin typeface="Arial Narrow" pitchFamily="34" charset="0"/>
              </a:rPr>
              <a:t> him; he does not </a:t>
            </a:r>
            <a:r>
              <a:rPr lang="en-US" sz="4000" b="1" dirty="0">
                <a:solidFill>
                  <a:srgbClr val="C00000"/>
                </a:solidFill>
                <a:effectLst>
                  <a:glow rad="127000">
                    <a:schemeClr val="bg1"/>
                  </a:glow>
                </a:effectLst>
                <a:latin typeface="Arial Narrow" pitchFamily="34" charset="0"/>
              </a:rPr>
              <a:t>know the way </a:t>
            </a:r>
            <a:r>
              <a:rPr lang="en-US" sz="4000" b="1" dirty="0">
                <a:effectLst>
                  <a:glow rad="127000">
                    <a:schemeClr val="bg1"/>
                  </a:glow>
                </a:effectLst>
                <a:latin typeface="Arial Narrow" pitchFamily="34" charset="0"/>
              </a:rPr>
              <a:t>to town.</a:t>
            </a:r>
          </a:p>
        </p:txBody>
      </p:sp>
      <p:pic>
        <p:nvPicPr>
          <p:cNvPr id="2050" name="Picture 2"/>
          <p:cNvPicPr>
            <a:picLocks noChangeAspect="1" noChangeArrowheads="1"/>
          </p:cNvPicPr>
          <p:nvPr/>
        </p:nvPicPr>
        <p:blipFill>
          <a:blip r:embed="rId6" cstate="print"/>
          <a:srcRect/>
          <a:stretch>
            <a:fillRect/>
          </a:stretch>
        </p:blipFill>
        <p:spPr bwMode="auto">
          <a:xfrm>
            <a:off x="2390305" y="2480653"/>
            <a:ext cx="3494883" cy="2681143"/>
          </a:xfrm>
          <a:prstGeom prst="rect">
            <a:avLst/>
          </a:prstGeom>
          <a:noFill/>
          <a:ln w="9525">
            <a:noFill/>
            <a:miter lim="800000"/>
            <a:headEnd/>
            <a:tailEnd/>
          </a:ln>
          <a:effectLst/>
        </p:spPr>
      </p:pic>
      <p:pic>
        <p:nvPicPr>
          <p:cNvPr id="7" name="Picture 6" descr="A hand holding a cell phone&#10;&#10;Description automatically generated">
            <a:extLst>
              <a:ext uri="{FF2B5EF4-FFF2-40B4-BE49-F238E27FC236}">
                <a16:creationId xmlns:a16="http://schemas.microsoft.com/office/drawing/2014/main" id="{B57CB46A-7E3E-47F1-8CDA-3FD06079DD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11858" y="2509228"/>
            <a:ext cx="4010257" cy="265514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B1E1EA-6783-4A78-8C45-E41858D63E99}"/>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702B34A1-7632-4E73-AB42-D5DD31913E6C}"/>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802D278D-9A82-46F6-9F05-17FB44DEF8F4}"/>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a:stretch>
            <a:fillRect/>
          </a:stretch>
        </p:blipFill>
        <p:spPr bwMode="auto">
          <a:xfrm>
            <a:off x="6750933" y="2177403"/>
            <a:ext cx="3784848" cy="3107660"/>
          </a:xfrm>
          <a:prstGeom prst="rect">
            <a:avLst/>
          </a:prstGeom>
          <a:noFill/>
          <a:ln w="9525">
            <a:no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4098" name="Picture 2"/>
          <p:cNvPicPr>
            <a:picLocks noChangeAspect="1" noChangeArrowheads="1"/>
          </p:cNvPicPr>
          <p:nvPr/>
        </p:nvPicPr>
        <p:blipFill>
          <a:blip r:embed="rId7" cstate="print"/>
          <a:srcRect/>
          <a:stretch>
            <a:fillRect/>
          </a:stretch>
        </p:blipFill>
        <p:spPr bwMode="auto">
          <a:xfrm>
            <a:off x="2318083" y="2153869"/>
            <a:ext cx="3811587" cy="2857500"/>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9-The </a:t>
            </a:r>
            <a:r>
              <a:rPr lang="en-US" u="sng" dirty="0">
                <a:solidFill>
                  <a:srgbClr val="C00000"/>
                </a:solidFill>
              </a:rPr>
              <a:t>Ex</a:t>
            </a:r>
            <a:r>
              <a:rPr lang="en-US" dirty="0">
                <a:solidFill>
                  <a:srgbClr val="C00000"/>
                </a:solidFill>
              </a:rPr>
              <a:t>p</a:t>
            </a:r>
            <a:r>
              <a:rPr lang="en-US" u="sng" dirty="0">
                <a:solidFill>
                  <a:srgbClr val="C00000"/>
                </a:solidFill>
              </a:rPr>
              <a:t>erience</a:t>
            </a:r>
            <a:r>
              <a:rPr lang="en-US" dirty="0"/>
              <a:t> Selfie </a:t>
            </a:r>
            <a:r>
              <a:rPr lang="en-US" sz="3200" dirty="0"/>
              <a:t>10:16</a:t>
            </a:r>
          </a:p>
        </p:txBody>
      </p:sp>
      <p:sp>
        <p:nvSpPr>
          <p:cNvPr id="5" name="Content Placeholder 4"/>
          <p:cNvSpPr>
            <a:spLocks noGrp="1"/>
          </p:cNvSpPr>
          <p:nvPr>
            <p:ph sz="half" idx="1"/>
          </p:nvPr>
        </p:nvSpPr>
        <p:spPr>
          <a:xfrm>
            <a:off x="2013098" y="1643063"/>
            <a:ext cx="4318254" cy="4483100"/>
          </a:xfrm>
        </p:spPr>
        <p:txBody>
          <a:bodyPr>
            <a:normAutofit/>
          </a:bodyPr>
          <a:lstStyle/>
          <a:p>
            <a:pPr algn="ctr"/>
            <a:r>
              <a:rPr lang="en-US" sz="5400" dirty="0"/>
              <a:t>Inexperienced </a:t>
            </a:r>
          </a:p>
        </p:txBody>
      </p:sp>
      <p:sp>
        <p:nvSpPr>
          <p:cNvPr id="6" name="Content Placeholder 5"/>
          <p:cNvSpPr>
            <a:spLocks noGrp="1"/>
          </p:cNvSpPr>
          <p:nvPr>
            <p:ph sz="half" idx="2"/>
          </p:nvPr>
        </p:nvSpPr>
        <p:spPr>
          <a:xfrm>
            <a:off x="6135109" y="1610966"/>
            <a:ext cx="5181600" cy="4351338"/>
          </a:xfrm>
        </p:spPr>
        <p:txBody>
          <a:bodyPr>
            <a:normAutofit/>
          </a:bodyPr>
          <a:lstStyle/>
          <a:p>
            <a:pPr algn="ctr"/>
            <a:r>
              <a:rPr lang="en-US" sz="5400" dirty="0"/>
              <a:t>Experienced</a:t>
            </a:r>
          </a:p>
        </p:txBody>
      </p:sp>
      <p:sp>
        <p:nvSpPr>
          <p:cNvPr id="11" name="TextBox 10"/>
          <p:cNvSpPr txBox="1"/>
          <p:nvPr/>
        </p:nvSpPr>
        <p:spPr>
          <a:xfrm>
            <a:off x="1574158" y="5223620"/>
            <a:ext cx="9641710" cy="968727"/>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16 </a:t>
            </a:r>
            <a:r>
              <a:rPr lang="en-US" sz="4000" b="1" dirty="0">
                <a:effectLst>
                  <a:glow rad="127000">
                    <a:schemeClr val="bg1"/>
                  </a:glow>
                </a:effectLst>
                <a:latin typeface="Arial Narrow" pitchFamily="34" charset="0"/>
              </a:rPr>
              <a:t>Woe to you, O land whose king was a </a:t>
            </a:r>
            <a:r>
              <a:rPr lang="en-US" sz="4000" b="1" dirty="0">
                <a:solidFill>
                  <a:srgbClr val="C00000"/>
                </a:solidFill>
                <a:effectLst>
                  <a:glow rad="127000">
                    <a:schemeClr val="bg1"/>
                  </a:glow>
                </a:effectLst>
                <a:latin typeface="Arial Narrow" pitchFamily="34" charset="0"/>
              </a:rPr>
              <a:t>servant</a:t>
            </a:r>
            <a:r>
              <a:rPr lang="en-US" sz="4000" b="1" dirty="0">
                <a:effectLst>
                  <a:glow rad="127000">
                    <a:schemeClr val="bg1"/>
                  </a:glow>
                </a:effectLst>
                <a:latin typeface="Arial Narrow" pitchFamily="34" charset="0"/>
              </a:rPr>
              <a:t> and whose princes </a:t>
            </a:r>
            <a:r>
              <a:rPr lang="en-US" sz="4000" b="1" dirty="0">
                <a:solidFill>
                  <a:srgbClr val="C00000"/>
                </a:solidFill>
                <a:effectLst>
                  <a:glow rad="127000">
                    <a:schemeClr val="bg1"/>
                  </a:glow>
                </a:effectLst>
                <a:latin typeface="Arial Narrow" pitchFamily="34" charset="0"/>
              </a:rPr>
              <a:t>feast</a:t>
            </a:r>
            <a:r>
              <a:rPr lang="en-US" sz="4000" b="1" dirty="0">
                <a:effectLst>
                  <a:glow rad="127000">
                    <a:schemeClr val="bg1"/>
                  </a:glow>
                </a:effectLst>
                <a:latin typeface="Arial Narrow" pitchFamily="34" charset="0"/>
              </a:rPr>
              <a:t> in the morning.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randombar(horizontal)">
                                      <p:cBhvr>
                                        <p:cTn id="15" dur="500"/>
                                        <p:tgtEl>
                                          <p:spTgt spid="410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1E2045-39F3-420E-BF6C-4C68C1BCFB5A}"/>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BD27A38F-7C88-4CE4-9FF7-2C7733FE9C9A}"/>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B399E001-0B70-4232-863D-2C7C0AE61644}"/>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cstate="print"/>
          <a:srcRect/>
          <a:stretch>
            <a:fillRect/>
          </a:stretch>
        </p:blipFill>
        <p:spPr bwMode="auto">
          <a:xfrm>
            <a:off x="2280279" y="2041452"/>
            <a:ext cx="3864539" cy="308344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10-The </a:t>
            </a:r>
            <a:r>
              <a:rPr lang="en-US" u="sng" dirty="0">
                <a:solidFill>
                  <a:srgbClr val="C00000"/>
                </a:solidFill>
              </a:rPr>
              <a:t>Life</a:t>
            </a:r>
            <a:r>
              <a:rPr lang="en-US" dirty="0">
                <a:solidFill>
                  <a:srgbClr val="C00000"/>
                </a:solidFill>
              </a:rPr>
              <a:t>-</a:t>
            </a:r>
            <a:r>
              <a:rPr lang="en-US" u="sng" dirty="0">
                <a:solidFill>
                  <a:srgbClr val="C00000"/>
                </a:solidFill>
              </a:rPr>
              <a:t>St</a:t>
            </a:r>
            <a:r>
              <a:rPr lang="en-US" dirty="0">
                <a:solidFill>
                  <a:srgbClr val="C00000"/>
                </a:solidFill>
              </a:rPr>
              <a:t>y</a:t>
            </a:r>
            <a:r>
              <a:rPr lang="en-US" u="sng" dirty="0">
                <a:solidFill>
                  <a:srgbClr val="C00000"/>
                </a:solidFill>
              </a:rPr>
              <a:t>le</a:t>
            </a:r>
            <a:r>
              <a:rPr lang="en-US" dirty="0"/>
              <a:t> Selfie </a:t>
            </a:r>
            <a:r>
              <a:rPr lang="en-US" sz="3200" dirty="0"/>
              <a:t>10:17</a:t>
            </a:r>
          </a:p>
        </p:txBody>
      </p:sp>
      <p:sp>
        <p:nvSpPr>
          <p:cNvPr id="5" name="Content Placeholder 4"/>
          <p:cNvSpPr>
            <a:spLocks noGrp="1"/>
          </p:cNvSpPr>
          <p:nvPr>
            <p:ph sz="half" idx="1"/>
          </p:nvPr>
        </p:nvSpPr>
        <p:spPr>
          <a:xfrm>
            <a:off x="2138363" y="1531089"/>
            <a:ext cx="4085229" cy="4595075"/>
          </a:xfrm>
        </p:spPr>
        <p:txBody>
          <a:bodyPr>
            <a:normAutofit/>
          </a:bodyPr>
          <a:lstStyle/>
          <a:p>
            <a:pPr algn="ctr"/>
            <a:r>
              <a:rPr lang="en-US" sz="5400" dirty="0"/>
              <a:t>Undisciplined </a:t>
            </a:r>
          </a:p>
        </p:txBody>
      </p:sp>
      <p:sp>
        <p:nvSpPr>
          <p:cNvPr id="6" name="Content Placeholder 5"/>
          <p:cNvSpPr>
            <a:spLocks noGrp="1"/>
          </p:cNvSpPr>
          <p:nvPr>
            <p:ph sz="half" idx="2"/>
          </p:nvPr>
        </p:nvSpPr>
        <p:spPr>
          <a:xfrm>
            <a:off x="6750933" y="1509823"/>
            <a:ext cx="3667125" cy="4637605"/>
          </a:xfrm>
        </p:spPr>
        <p:txBody>
          <a:bodyPr>
            <a:normAutofit/>
          </a:bodyPr>
          <a:lstStyle/>
          <a:p>
            <a:pPr algn="ctr"/>
            <a:r>
              <a:rPr lang="en-US" sz="5400" dirty="0"/>
              <a:t>Disciplined</a:t>
            </a:r>
          </a:p>
        </p:txBody>
      </p:sp>
      <p:pic>
        <p:nvPicPr>
          <p:cNvPr id="16" name="Picture 4">
            <a:extLst>
              <a:ext uri="{FF2B5EF4-FFF2-40B4-BE49-F238E27FC236}">
                <a16:creationId xmlns:a16="http://schemas.microsoft.com/office/drawing/2014/main" id="{D6C36B20-BE39-4C5D-B1C7-DB424E73828F}"/>
              </a:ext>
            </a:extLst>
          </p:cNvPr>
          <p:cNvPicPr>
            <a:picLocks noChangeAspect="1" noChangeArrowheads="1"/>
          </p:cNvPicPr>
          <p:nvPr/>
        </p:nvPicPr>
        <p:blipFill>
          <a:blip r:embed="rId7" cstate="print"/>
          <a:srcRect/>
          <a:stretch>
            <a:fillRect/>
          </a:stretch>
        </p:blipFill>
        <p:spPr bwMode="auto">
          <a:xfrm>
            <a:off x="6750933" y="2177403"/>
            <a:ext cx="3784848" cy="3107660"/>
          </a:xfrm>
          <a:prstGeom prst="rect">
            <a:avLst/>
          </a:prstGeom>
          <a:noFill/>
          <a:ln w="9525">
            <a:noFill/>
            <a:miter lim="800000"/>
            <a:headEnd/>
            <a:tailEnd/>
          </a:ln>
          <a:effectLst/>
        </p:spPr>
      </p:pic>
      <p:sp>
        <p:nvSpPr>
          <p:cNvPr id="11" name="TextBox 10"/>
          <p:cNvSpPr txBox="1"/>
          <p:nvPr/>
        </p:nvSpPr>
        <p:spPr>
          <a:xfrm>
            <a:off x="1574158" y="4649493"/>
            <a:ext cx="9676434" cy="1400383"/>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17 </a:t>
            </a:r>
            <a:r>
              <a:rPr lang="en-US" sz="4000" b="1" dirty="0">
                <a:effectLst>
                  <a:glow rad="127000">
                    <a:schemeClr val="bg1"/>
                  </a:glow>
                </a:effectLst>
                <a:latin typeface="Arial Narrow" pitchFamily="34" charset="0"/>
              </a:rPr>
              <a:t>Blessed are you, O land whose king is of noble birth and whose princes eat at a </a:t>
            </a:r>
            <a:r>
              <a:rPr lang="en-US" sz="4000" b="1" dirty="0">
                <a:solidFill>
                  <a:srgbClr val="C00000"/>
                </a:solidFill>
                <a:effectLst>
                  <a:glow rad="127000">
                    <a:schemeClr val="bg1"/>
                  </a:glow>
                </a:effectLst>
                <a:latin typeface="Arial Narrow" pitchFamily="34" charset="0"/>
              </a:rPr>
              <a:t>proper</a:t>
            </a:r>
            <a:r>
              <a:rPr lang="en-US" sz="4000" b="1" dirty="0">
                <a:effectLst>
                  <a:glow rad="127000">
                    <a:schemeClr val="bg1"/>
                  </a:glow>
                </a:effectLst>
                <a:latin typeface="Arial Narrow" pitchFamily="34" charset="0"/>
              </a:rPr>
              <a:t> time-- for strength and not for </a:t>
            </a:r>
            <a:r>
              <a:rPr lang="en-US" sz="4000" b="1" dirty="0">
                <a:solidFill>
                  <a:srgbClr val="C00000"/>
                </a:solidFill>
                <a:effectLst>
                  <a:glow rad="127000">
                    <a:schemeClr val="bg1"/>
                  </a:glow>
                </a:effectLst>
                <a:latin typeface="Arial Narrow" pitchFamily="34" charset="0"/>
              </a:rPr>
              <a:t>drunkenness</a:t>
            </a:r>
            <a:r>
              <a:rPr lang="en-US" sz="4000" b="1" dirty="0">
                <a:effectLst>
                  <a:glow rad="127000">
                    <a:schemeClr val="bg1"/>
                  </a:glow>
                </a:effectLst>
                <a:latin typeface="Arial Narrow" pitchFamily="34" charset="0"/>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54761DD-4575-4A5C-AA96-DF6C3F5F637A}"/>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770D26AB-5966-4C27-89A4-478EFEA43027}"/>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169976F3-8709-438C-B542-63780559EA87}"/>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6146" name="Picture 2"/>
          <p:cNvPicPr>
            <a:picLocks noChangeAspect="1" noChangeArrowheads="1"/>
          </p:cNvPicPr>
          <p:nvPr/>
        </p:nvPicPr>
        <p:blipFill>
          <a:blip r:embed="rId5" cstate="print"/>
          <a:srcRect/>
          <a:stretch>
            <a:fillRect/>
          </a:stretch>
        </p:blipFill>
        <p:spPr bwMode="auto">
          <a:xfrm>
            <a:off x="2216485" y="1913860"/>
            <a:ext cx="3709395" cy="3370804"/>
          </a:xfrm>
          <a:prstGeom prst="rect">
            <a:avLst/>
          </a:prstGeom>
          <a:noFill/>
          <a:ln w="9525">
            <a:noFill/>
            <a:miter lim="800000"/>
            <a:headEnd/>
            <a:tailEnd/>
          </a:ln>
          <a:effectLst/>
        </p:spPr>
      </p:pic>
      <p:pic>
        <p:nvPicPr>
          <p:cNvPr id="10" name="Picture 8"/>
          <p:cNvPicPr>
            <a:picLocks noChangeAspect="1" noChangeArrowheads="1"/>
          </p:cNvPicPr>
          <p:nvPr/>
        </p:nvPicPr>
        <p:blipFill>
          <a:blip r:embed="rId6" cstate="print"/>
          <a:srcRect/>
          <a:stretch>
            <a:fillRect/>
          </a:stretch>
        </p:blipFill>
        <p:spPr bwMode="auto">
          <a:xfrm>
            <a:off x="7318927" y="2300182"/>
            <a:ext cx="2620963" cy="3259138"/>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11-The </a:t>
            </a:r>
            <a:r>
              <a:rPr lang="en-US" u="sng" dirty="0">
                <a:solidFill>
                  <a:srgbClr val="C00000"/>
                </a:solidFill>
              </a:rPr>
              <a:t>Work</a:t>
            </a:r>
            <a:r>
              <a:rPr lang="en-US" dirty="0"/>
              <a:t> </a:t>
            </a:r>
            <a:r>
              <a:rPr lang="en-US" u="sng" dirty="0">
                <a:solidFill>
                  <a:srgbClr val="C00000"/>
                </a:solidFill>
              </a:rPr>
              <a:t>Ethic</a:t>
            </a:r>
            <a:r>
              <a:rPr lang="en-US" dirty="0"/>
              <a:t> Selfie </a:t>
            </a:r>
            <a:r>
              <a:rPr lang="en-US" sz="3200" dirty="0"/>
              <a:t>10:18-19</a:t>
            </a:r>
          </a:p>
        </p:txBody>
      </p:sp>
      <p:sp>
        <p:nvSpPr>
          <p:cNvPr id="5" name="Content Placeholder 4"/>
          <p:cNvSpPr>
            <a:spLocks noGrp="1"/>
          </p:cNvSpPr>
          <p:nvPr>
            <p:ph sz="half" idx="1"/>
          </p:nvPr>
        </p:nvSpPr>
        <p:spPr>
          <a:xfrm>
            <a:off x="2138363" y="1558003"/>
            <a:ext cx="3881437" cy="4483100"/>
          </a:xfrm>
        </p:spPr>
        <p:txBody>
          <a:bodyPr>
            <a:normAutofit/>
          </a:bodyPr>
          <a:lstStyle/>
          <a:p>
            <a:pPr algn="ctr"/>
            <a:r>
              <a:rPr lang="en-US" sz="5400" dirty="0"/>
              <a:t>Lazy Reveler </a:t>
            </a:r>
          </a:p>
        </p:txBody>
      </p:sp>
      <p:sp>
        <p:nvSpPr>
          <p:cNvPr id="11" name="TextBox 10"/>
          <p:cNvSpPr txBox="1"/>
          <p:nvPr/>
        </p:nvSpPr>
        <p:spPr>
          <a:xfrm>
            <a:off x="1539434" y="4887785"/>
            <a:ext cx="9699584" cy="1840760"/>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18</a:t>
            </a:r>
            <a:r>
              <a:rPr lang="en-US" sz="4000" b="1" dirty="0">
                <a:effectLst>
                  <a:glow rad="127000">
                    <a:schemeClr val="bg1"/>
                  </a:glow>
                </a:effectLst>
                <a:latin typeface="Arial Narrow" pitchFamily="34" charset="0"/>
              </a:rPr>
              <a:t> If a man is </a:t>
            </a:r>
            <a:r>
              <a:rPr lang="en-US" sz="4000" b="1" dirty="0">
                <a:solidFill>
                  <a:srgbClr val="C00000"/>
                </a:solidFill>
                <a:effectLst>
                  <a:glow rad="127000">
                    <a:schemeClr val="bg1"/>
                  </a:glow>
                </a:effectLst>
                <a:latin typeface="Arial Narrow" pitchFamily="34" charset="0"/>
              </a:rPr>
              <a:t>lazy</a:t>
            </a:r>
            <a:r>
              <a:rPr lang="en-US" sz="4000" b="1" dirty="0">
                <a:effectLst>
                  <a:glow rad="127000">
                    <a:schemeClr val="bg1"/>
                  </a:glow>
                </a:effectLst>
                <a:latin typeface="Arial Narrow" pitchFamily="34" charset="0"/>
              </a:rPr>
              <a:t>, the rafters sag; if his hands are </a:t>
            </a:r>
            <a:r>
              <a:rPr lang="en-US" sz="4000" b="1" dirty="0">
                <a:solidFill>
                  <a:srgbClr val="C00000"/>
                </a:solidFill>
                <a:effectLst>
                  <a:glow rad="127000">
                    <a:schemeClr val="bg1"/>
                  </a:glow>
                </a:effectLst>
                <a:latin typeface="Arial Narrow" pitchFamily="34" charset="0"/>
              </a:rPr>
              <a:t>idle</a:t>
            </a:r>
            <a:r>
              <a:rPr lang="en-US" sz="4000" b="1" dirty="0">
                <a:effectLst>
                  <a:glow rad="127000">
                    <a:schemeClr val="bg1"/>
                  </a:glow>
                </a:effectLst>
                <a:latin typeface="Arial Narrow" pitchFamily="34" charset="0"/>
              </a:rPr>
              <a:t>, the house leaks. </a:t>
            </a:r>
            <a:r>
              <a:rPr lang="en-US" sz="4000" b="1" baseline="30000" dirty="0">
                <a:effectLst>
                  <a:glow rad="127000">
                    <a:schemeClr val="bg1"/>
                  </a:glow>
                </a:effectLst>
                <a:latin typeface="Arial Narrow" pitchFamily="34" charset="0"/>
              </a:rPr>
              <a:t>19</a:t>
            </a:r>
            <a:r>
              <a:rPr lang="en-US" sz="4000" b="1" dirty="0">
                <a:effectLst>
                  <a:glow rad="127000">
                    <a:schemeClr val="bg1"/>
                  </a:glow>
                </a:effectLst>
                <a:latin typeface="Arial Narrow" pitchFamily="34" charset="0"/>
              </a:rPr>
              <a:t>A feast is made for laughter, and wine makes life merry, ...</a:t>
            </a:r>
            <a:br>
              <a:rPr lang="en-US" sz="4000" b="1" dirty="0">
                <a:latin typeface="Arial Narrow" pitchFamily="34" charset="0"/>
              </a:rPr>
            </a:br>
            <a:endParaRPr lang="en-US" sz="4000" b="1" dirty="0">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E5AFD95-63A6-4028-A341-C6302AA6A528}"/>
              </a:ext>
            </a:extLst>
          </p:cNvPr>
          <p:cNvGrpSpPr/>
          <p:nvPr/>
        </p:nvGrpSpPr>
        <p:grpSpPr>
          <a:xfrm>
            <a:off x="1188010" y="-28575"/>
            <a:ext cx="11156390" cy="6886576"/>
            <a:chOff x="1188010" y="-28575"/>
            <a:chExt cx="11156390" cy="6886576"/>
          </a:xfrm>
        </p:grpSpPr>
        <p:sp>
          <p:nvSpPr>
            <p:cNvPr id="16" name="Freeform: Shape 15">
              <a:extLst>
                <a:ext uri="{FF2B5EF4-FFF2-40B4-BE49-F238E27FC236}">
                  <a16:creationId xmlns:a16="http://schemas.microsoft.com/office/drawing/2014/main" id="{CE103808-7B97-4005-A208-EC97AEB90627}"/>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monitor, computer, mirror, keyboard&#10;&#10;Description automatically generated">
              <a:extLst>
                <a:ext uri="{FF2B5EF4-FFF2-40B4-BE49-F238E27FC236}">
                  <a16:creationId xmlns:a16="http://schemas.microsoft.com/office/drawing/2014/main" id="{63701D89-2A3E-4D3D-8B60-0719A41F1135}"/>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6629024" y="2323346"/>
            <a:ext cx="2620963" cy="3259138"/>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6357837" y="2175251"/>
            <a:ext cx="3776035" cy="3555328"/>
          </a:xfrm>
          <a:prstGeom prst="rect">
            <a:avLst/>
          </a:prstGeom>
          <a:noFill/>
          <a:ln w="9525">
            <a:no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8" name="Picture 2"/>
          <p:cNvPicPr>
            <a:picLocks noChangeAspect="1" noChangeArrowheads="1"/>
          </p:cNvPicPr>
          <p:nvPr/>
        </p:nvPicPr>
        <p:blipFill>
          <a:blip r:embed="rId7" cstate="print"/>
          <a:srcRect/>
          <a:stretch>
            <a:fillRect/>
          </a:stretch>
        </p:blipFill>
        <p:spPr bwMode="auto">
          <a:xfrm>
            <a:off x="2216485" y="1913860"/>
            <a:ext cx="3709395" cy="3370804"/>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11-The </a:t>
            </a:r>
            <a:r>
              <a:rPr lang="en-US" u="sng" dirty="0">
                <a:solidFill>
                  <a:srgbClr val="C00000"/>
                </a:solidFill>
              </a:rPr>
              <a:t>Work</a:t>
            </a:r>
            <a:r>
              <a:rPr lang="en-US" dirty="0"/>
              <a:t> </a:t>
            </a:r>
            <a:r>
              <a:rPr lang="en-US" u="sng" dirty="0">
                <a:solidFill>
                  <a:srgbClr val="C00000"/>
                </a:solidFill>
              </a:rPr>
              <a:t>Ethic</a:t>
            </a:r>
            <a:r>
              <a:rPr lang="en-US" dirty="0"/>
              <a:t> Selfie </a:t>
            </a:r>
            <a:r>
              <a:rPr lang="en-US" sz="3200" dirty="0"/>
              <a:t>10:18-19</a:t>
            </a:r>
          </a:p>
        </p:txBody>
      </p:sp>
      <p:sp>
        <p:nvSpPr>
          <p:cNvPr id="5" name="Content Placeholder 4"/>
          <p:cNvSpPr>
            <a:spLocks noGrp="1"/>
          </p:cNvSpPr>
          <p:nvPr>
            <p:ph sz="half" idx="1"/>
          </p:nvPr>
        </p:nvSpPr>
        <p:spPr>
          <a:xfrm>
            <a:off x="2138363" y="1558003"/>
            <a:ext cx="3881437" cy="4483100"/>
          </a:xfrm>
        </p:spPr>
        <p:txBody>
          <a:bodyPr>
            <a:normAutofit/>
          </a:bodyPr>
          <a:lstStyle/>
          <a:p>
            <a:pPr algn="ctr"/>
            <a:r>
              <a:rPr lang="en-US" sz="5400" dirty="0"/>
              <a:t>Lazy Reveler </a:t>
            </a:r>
          </a:p>
        </p:txBody>
      </p:sp>
      <p:sp>
        <p:nvSpPr>
          <p:cNvPr id="6" name="Content Placeholder 5"/>
          <p:cNvSpPr>
            <a:spLocks noGrp="1"/>
          </p:cNvSpPr>
          <p:nvPr>
            <p:ph sz="half" idx="2"/>
          </p:nvPr>
        </p:nvSpPr>
        <p:spPr>
          <a:xfrm>
            <a:off x="5587212" y="1558003"/>
            <a:ext cx="5416778" cy="4483100"/>
          </a:xfrm>
        </p:spPr>
        <p:txBody>
          <a:bodyPr>
            <a:normAutofit/>
          </a:bodyPr>
          <a:lstStyle/>
          <a:p>
            <a:pPr algn="ctr">
              <a:lnSpc>
                <a:spcPct val="75000"/>
              </a:lnSpc>
            </a:pPr>
            <a:r>
              <a:rPr lang="en-US" sz="5400" dirty="0"/>
              <a:t>Fiscally Responsible</a:t>
            </a:r>
          </a:p>
        </p:txBody>
      </p:sp>
      <p:sp>
        <p:nvSpPr>
          <p:cNvPr id="11" name="TextBox 10"/>
          <p:cNvSpPr txBox="1"/>
          <p:nvPr/>
        </p:nvSpPr>
        <p:spPr>
          <a:xfrm>
            <a:off x="1619967" y="5658154"/>
            <a:ext cx="9595413" cy="532710"/>
          </a:xfrm>
          <a:prstGeom prst="rect">
            <a:avLst/>
          </a:prstGeom>
          <a:noFill/>
        </p:spPr>
        <p:txBody>
          <a:bodyPr wrap="square" rtlCol="0">
            <a:spAutoFit/>
          </a:bodyPr>
          <a:lstStyle/>
          <a:p>
            <a:pPr algn="ctr">
              <a:lnSpc>
                <a:spcPts val="3400"/>
              </a:lnSpc>
            </a:pPr>
            <a:r>
              <a:rPr lang="en-US" sz="4000" b="1" dirty="0">
                <a:effectLst>
                  <a:glow rad="127000">
                    <a:schemeClr val="bg1"/>
                  </a:glow>
                </a:effectLst>
                <a:latin typeface="Arial Narrow" pitchFamily="34" charset="0"/>
              </a:rPr>
              <a:t>but money is the answer for everything.</a:t>
            </a:r>
          </a:p>
        </p:txBody>
      </p:sp>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A3D1-0B17-4BC6-86EE-0F1B6007F043}"/>
              </a:ext>
            </a:extLst>
          </p:cNvPr>
          <p:cNvSpPr>
            <a:spLocks noGrp="1"/>
          </p:cNvSpPr>
          <p:nvPr>
            <p:ph type="title"/>
          </p:nvPr>
        </p:nvSpPr>
        <p:spPr/>
        <p:txBody>
          <a:bodyPr/>
          <a:lstStyle/>
          <a:p>
            <a:endParaRPr lang="en-US"/>
          </a:p>
        </p:txBody>
      </p:sp>
      <p:pic>
        <p:nvPicPr>
          <p:cNvPr id="11" name="Content Placeholder 10" descr="A picture containing drawing&#10;&#10;Description automatically generated">
            <a:extLst>
              <a:ext uri="{FF2B5EF4-FFF2-40B4-BE49-F238E27FC236}">
                <a16:creationId xmlns:a16="http://schemas.microsoft.com/office/drawing/2014/main" id="{0B28F334-765D-47BC-910C-6AF6D3EC29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36" y="2002062"/>
            <a:ext cx="10984127" cy="3593651"/>
          </a:xfrm>
        </p:spPr>
      </p:pic>
      <p:sp>
        <p:nvSpPr>
          <p:cNvPr id="4" name="Rectangle 3">
            <a:extLst>
              <a:ext uri="{FF2B5EF4-FFF2-40B4-BE49-F238E27FC236}">
                <a16:creationId xmlns:a16="http://schemas.microsoft.com/office/drawing/2014/main" id="{4704F977-714F-4F37-B7FB-C5E07F3555F0}"/>
              </a:ext>
            </a:extLst>
          </p:cNvPr>
          <p:cNvSpPr/>
          <p:nvPr/>
        </p:nvSpPr>
        <p:spPr>
          <a:xfrm>
            <a:off x="-19237" y="-1"/>
            <a:ext cx="12211238" cy="6858001"/>
          </a:xfrm>
          <a:prstGeom prst="rect">
            <a:avLst/>
          </a:prstGeom>
          <a:gradFill flip="none" rotWithShape="1">
            <a:gsLst>
              <a:gs pos="0">
                <a:srgbClr val="EED930"/>
              </a:gs>
              <a:gs pos="96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photo, different, table&#10;&#10;Description automatically generated">
            <a:extLst>
              <a:ext uri="{FF2B5EF4-FFF2-40B4-BE49-F238E27FC236}">
                <a16:creationId xmlns:a16="http://schemas.microsoft.com/office/drawing/2014/main" id="{D8E6EC91-30AB-49ED-A404-A454111F59B9}"/>
              </a:ext>
            </a:extLst>
          </p:cNvPr>
          <p:cNvPicPr>
            <a:picLocks noChangeAspect="1"/>
          </p:cNvPicPr>
          <p:nvPr/>
        </p:nvPicPr>
        <p:blipFill>
          <a:blip r:embed="rId3">
            <a:alphaModFix amt="58000"/>
            <a:extLst>
              <a:ext uri="{28A0092B-C50C-407E-A947-70E740481C1C}">
                <a14:useLocalDpi xmlns:a14="http://schemas.microsoft.com/office/drawing/2010/main" val="0"/>
              </a:ext>
            </a:extLst>
          </a:blip>
          <a:stretch>
            <a:fillRect/>
          </a:stretch>
        </p:blipFill>
        <p:spPr>
          <a:xfrm>
            <a:off x="195876" y="-111075"/>
            <a:ext cx="11800246" cy="7080148"/>
          </a:xfrm>
          <a:prstGeom prst="rect">
            <a:avLst/>
          </a:prstGeom>
        </p:spPr>
      </p:pic>
      <p:sp>
        <p:nvSpPr>
          <p:cNvPr id="6" name="Title 1">
            <a:extLst>
              <a:ext uri="{FF2B5EF4-FFF2-40B4-BE49-F238E27FC236}">
                <a16:creationId xmlns:a16="http://schemas.microsoft.com/office/drawing/2014/main" id="{93213AB2-5318-455F-8DE2-871C69AAF077}"/>
              </a:ext>
            </a:extLst>
          </p:cNvPr>
          <p:cNvSpPr txBox="1">
            <a:spLocks/>
          </p:cNvSpPr>
          <p:nvPr/>
        </p:nvSpPr>
        <p:spPr>
          <a:xfrm>
            <a:off x="365234" y="0"/>
            <a:ext cx="11461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a:lstStyle>
          <a:p>
            <a:r>
              <a:rPr lang="en-US"/>
              <a:t>Be happy in a …</a:t>
            </a:r>
            <a:endParaRPr lang="en-US" dirty="0"/>
          </a:p>
        </p:txBody>
      </p:sp>
      <p:pic>
        <p:nvPicPr>
          <p:cNvPr id="13" name="Picture 12" descr="A picture containing grass, photo, different, table&#10;&#10;Description automatically generated">
            <a:extLst>
              <a:ext uri="{FF2B5EF4-FFF2-40B4-BE49-F238E27FC236}">
                <a16:creationId xmlns:a16="http://schemas.microsoft.com/office/drawing/2014/main" id="{64548E33-2282-4368-91F1-C4D5CD6ECC8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1812" t="66383"/>
          <a:stretch/>
        </p:blipFill>
        <p:spPr>
          <a:xfrm>
            <a:off x="8669867" y="4578227"/>
            <a:ext cx="3326255" cy="238014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E8A33EF-34D6-47CF-8DE1-994902E4B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75" y="687320"/>
            <a:ext cx="10984127" cy="3593651"/>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A6E7B288-5BF5-4D2E-9F43-4DA1FC8FB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2261">
            <a:off x="3117161" y="3006067"/>
            <a:ext cx="7453968" cy="2171428"/>
          </a:xfrm>
          <a:prstGeom prst="rect">
            <a:avLst/>
          </a:prstGeom>
        </p:spPr>
      </p:pic>
    </p:spTree>
    <p:extLst>
      <p:ext uri="{BB962C8B-B14F-4D97-AF65-F5344CB8AC3E}">
        <p14:creationId xmlns:p14="http://schemas.microsoft.com/office/powerpoint/2010/main" val="358221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6161FDF-B252-48EB-BAFA-BF6053D1BF12}"/>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35FAAE29-ABBD-450D-BA6C-2CD8026E977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A126C283-E9C7-4026-9231-22811FDADBD9}"/>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7480786" y="2200043"/>
            <a:ext cx="2620963" cy="3259138"/>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12-The </a:t>
            </a:r>
            <a:r>
              <a:rPr lang="en-US" u="sng" dirty="0">
                <a:solidFill>
                  <a:srgbClr val="C00000"/>
                </a:solidFill>
              </a:rPr>
              <a:t>Political</a:t>
            </a:r>
            <a:r>
              <a:rPr lang="en-US" dirty="0"/>
              <a:t> Selfie </a:t>
            </a:r>
            <a:r>
              <a:rPr lang="en-US" sz="3200" dirty="0"/>
              <a:t>10:20</a:t>
            </a:r>
          </a:p>
        </p:txBody>
      </p:sp>
      <p:pic>
        <p:nvPicPr>
          <p:cNvPr id="7" name="Picture 5">
            <a:extLst>
              <a:ext uri="{FF2B5EF4-FFF2-40B4-BE49-F238E27FC236}">
                <a16:creationId xmlns:a16="http://schemas.microsoft.com/office/drawing/2014/main" id="{7E1419A7-CF0B-4FCB-A47C-802AB8204483}"/>
              </a:ext>
            </a:extLst>
          </p:cNvPr>
          <p:cNvPicPr>
            <a:picLocks noChangeAspect="1" noChangeArrowheads="1"/>
          </p:cNvPicPr>
          <p:nvPr/>
        </p:nvPicPr>
        <p:blipFill>
          <a:blip r:embed="rId5" cstate="print"/>
          <a:srcRect/>
          <a:stretch>
            <a:fillRect/>
          </a:stretch>
        </p:blipFill>
        <p:spPr bwMode="auto">
          <a:xfrm>
            <a:off x="3508965" y="2516242"/>
            <a:ext cx="2400300" cy="3135312"/>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EC30476F-5C2B-49EA-B2A1-0A40377A5315}"/>
              </a:ext>
            </a:extLst>
          </p:cNvPr>
          <p:cNvPicPr>
            <a:picLocks noChangeAspect="1" noChangeArrowheads="1"/>
          </p:cNvPicPr>
          <p:nvPr/>
        </p:nvPicPr>
        <p:blipFill>
          <a:blip r:embed="rId6" cstate="print"/>
          <a:srcRect/>
          <a:stretch>
            <a:fillRect/>
          </a:stretch>
        </p:blipFill>
        <p:spPr bwMode="auto">
          <a:xfrm>
            <a:off x="2599902" y="2100397"/>
            <a:ext cx="4061638" cy="3024497"/>
          </a:xfrm>
          <a:prstGeom prst="rect">
            <a:avLst/>
          </a:prstGeom>
          <a:noFill/>
          <a:ln w="9525">
            <a:noFill/>
            <a:miter lim="800000"/>
            <a:headEnd/>
            <a:tailEnd/>
          </a:ln>
          <a:effectLst/>
        </p:spPr>
      </p:pic>
      <p:sp>
        <p:nvSpPr>
          <p:cNvPr id="18" name="Content Placeholder 4">
            <a:extLst>
              <a:ext uri="{FF2B5EF4-FFF2-40B4-BE49-F238E27FC236}">
                <a16:creationId xmlns:a16="http://schemas.microsoft.com/office/drawing/2014/main" id="{0353014F-81C8-473D-903E-B5353181AC1C}"/>
              </a:ext>
            </a:extLst>
          </p:cNvPr>
          <p:cNvSpPr>
            <a:spLocks noGrp="1"/>
          </p:cNvSpPr>
          <p:nvPr>
            <p:ph sz="half" idx="1"/>
          </p:nvPr>
        </p:nvSpPr>
        <p:spPr>
          <a:xfrm>
            <a:off x="1233619" y="1825625"/>
            <a:ext cx="5181600" cy="4351338"/>
          </a:xfrm>
        </p:spPr>
        <p:txBody>
          <a:bodyPr>
            <a:normAutofit/>
          </a:bodyPr>
          <a:lstStyle/>
          <a:p>
            <a:pPr algn="ctr"/>
            <a:r>
              <a:rPr lang="en-US" sz="5400" dirty="0"/>
              <a:t>Loose Cannon</a:t>
            </a:r>
          </a:p>
        </p:txBody>
      </p:sp>
      <p:sp>
        <p:nvSpPr>
          <p:cNvPr id="11" name="TextBox 10"/>
          <p:cNvSpPr txBox="1"/>
          <p:nvPr/>
        </p:nvSpPr>
        <p:spPr>
          <a:xfrm>
            <a:off x="1571904" y="5228943"/>
            <a:ext cx="9595412" cy="968727"/>
          </a:xfrm>
          <a:prstGeom prst="rect">
            <a:avLst/>
          </a:prstGeom>
          <a:noFill/>
        </p:spPr>
        <p:txBody>
          <a:bodyPr wrap="square" rtlCol="0">
            <a:spAutoFit/>
          </a:bodyPr>
          <a:lstStyle/>
          <a:p>
            <a:pPr algn="ctr">
              <a:lnSpc>
                <a:spcPts val="3400"/>
              </a:lnSpc>
            </a:pPr>
            <a:r>
              <a:rPr lang="en-US" sz="4000" b="1" baseline="30000" dirty="0">
                <a:effectLst>
                  <a:glow rad="127000">
                    <a:schemeClr val="bg1"/>
                  </a:glow>
                </a:effectLst>
                <a:latin typeface="Arial Narrow" pitchFamily="34" charset="0"/>
              </a:rPr>
              <a:t>20 </a:t>
            </a:r>
            <a:r>
              <a:rPr lang="en-US" sz="4000" b="1" dirty="0">
                <a:solidFill>
                  <a:srgbClr val="C00000"/>
                </a:solidFill>
                <a:effectLst>
                  <a:glow rad="127000">
                    <a:schemeClr val="bg1"/>
                  </a:glow>
                </a:effectLst>
                <a:latin typeface="Arial Narrow" pitchFamily="34" charset="0"/>
              </a:rPr>
              <a:t>Do not revile the king </a:t>
            </a:r>
            <a:r>
              <a:rPr lang="en-US" sz="4000" b="1" dirty="0">
                <a:effectLst>
                  <a:glow rad="127000">
                    <a:schemeClr val="bg1"/>
                  </a:glow>
                </a:effectLst>
                <a:latin typeface="Arial Narrow" pitchFamily="34" charset="0"/>
              </a:rPr>
              <a:t>even in your thoughts, or </a:t>
            </a:r>
            <a:r>
              <a:rPr lang="en-US" sz="4000" b="1" dirty="0">
                <a:solidFill>
                  <a:srgbClr val="C00000"/>
                </a:solidFill>
                <a:effectLst>
                  <a:glow rad="127000">
                    <a:schemeClr val="bg1"/>
                  </a:glow>
                </a:effectLst>
                <a:latin typeface="Arial Narrow" pitchFamily="34" charset="0"/>
              </a:rPr>
              <a:t>curse</a:t>
            </a:r>
            <a:r>
              <a:rPr lang="en-US" sz="4000" b="1" u="sng" dirty="0">
                <a:effectLst>
                  <a:glow rad="127000">
                    <a:schemeClr val="bg1"/>
                  </a:glow>
                </a:effectLst>
                <a:latin typeface="Arial Narrow" pitchFamily="34" charset="0"/>
              </a:rPr>
              <a:t> </a:t>
            </a:r>
            <a:r>
              <a:rPr lang="en-US" sz="4000" b="1" dirty="0">
                <a:effectLst>
                  <a:glow rad="127000">
                    <a:schemeClr val="bg1"/>
                  </a:glow>
                </a:effectLst>
                <a:latin typeface="Arial Narrow" pitchFamily="34" charset="0"/>
              </a:rPr>
              <a:t>the rich in your bedroom, </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E5AAFE5-F8AA-44BC-9AC6-BFF7DD19C493}"/>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AE49D0CE-9D46-4166-9F58-1B2C328CD455}"/>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ECE7438E-8512-4FF4-AD76-F5F51AF40060}"/>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 name="Picture 8"/>
          <p:cNvPicPr>
            <a:picLocks noChangeAspect="1" noChangeArrowheads="1"/>
          </p:cNvPicPr>
          <p:nvPr/>
        </p:nvPicPr>
        <p:blipFill>
          <a:blip r:embed="rId4" cstate="print"/>
          <a:srcRect/>
          <a:stretch>
            <a:fillRect/>
          </a:stretch>
        </p:blipFill>
        <p:spPr bwMode="auto">
          <a:xfrm>
            <a:off x="7024443" y="2323346"/>
            <a:ext cx="2620963" cy="3259138"/>
          </a:xfrm>
          <a:prstGeom prst="rect">
            <a:avLst/>
          </a:prstGeom>
          <a:noFill/>
          <a:ln w="9525">
            <a:noFill/>
            <a:miter lim="800000"/>
            <a:headEnd/>
            <a:tailEnd/>
          </a:ln>
          <a:effectLst/>
        </p:spPr>
      </p:pic>
      <p:pic>
        <p:nvPicPr>
          <p:cNvPr id="9218" name="Picture 2"/>
          <p:cNvPicPr>
            <a:picLocks noChangeAspect="1" noChangeArrowheads="1"/>
          </p:cNvPicPr>
          <p:nvPr/>
        </p:nvPicPr>
        <p:blipFill>
          <a:blip r:embed="rId5" cstate="print"/>
          <a:srcRect/>
          <a:stretch>
            <a:fillRect/>
          </a:stretch>
        </p:blipFill>
        <p:spPr bwMode="auto">
          <a:xfrm>
            <a:off x="6505758" y="2211572"/>
            <a:ext cx="3685792" cy="2913321"/>
          </a:xfrm>
          <a:prstGeom prst="rect">
            <a:avLst/>
          </a:prstGeom>
          <a:noFill/>
          <a:ln w="9525">
            <a:no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3508965" y="2516242"/>
            <a:ext cx="2400300" cy="3135312"/>
          </a:xfrm>
          <a:prstGeom prst="rect">
            <a:avLst/>
          </a:prstGeom>
          <a:noFill/>
          <a:ln w="9525">
            <a:noFill/>
            <a:miter lim="800000"/>
            <a:headEnd/>
            <a:tailEnd/>
          </a:ln>
          <a:effectLst/>
        </p:spPr>
      </p:pic>
      <p:pic>
        <p:nvPicPr>
          <p:cNvPr id="8194" name="Picture 2"/>
          <p:cNvPicPr>
            <a:picLocks noChangeAspect="1" noChangeArrowheads="1"/>
          </p:cNvPicPr>
          <p:nvPr/>
        </p:nvPicPr>
        <p:blipFill>
          <a:blip r:embed="rId7" cstate="print"/>
          <a:srcRect/>
          <a:stretch>
            <a:fillRect/>
          </a:stretch>
        </p:blipFill>
        <p:spPr bwMode="auto">
          <a:xfrm>
            <a:off x="2599902" y="2100397"/>
            <a:ext cx="4061638" cy="3024497"/>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12-The </a:t>
            </a:r>
            <a:r>
              <a:rPr lang="en-US" u="sng" dirty="0">
                <a:solidFill>
                  <a:srgbClr val="C00000"/>
                </a:solidFill>
              </a:rPr>
              <a:t>Political</a:t>
            </a:r>
            <a:r>
              <a:rPr lang="en-US" dirty="0"/>
              <a:t> Selfie </a:t>
            </a:r>
            <a:r>
              <a:rPr lang="en-US" sz="3200" dirty="0"/>
              <a:t>10:20</a:t>
            </a:r>
          </a:p>
        </p:txBody>
      </p:sp>
      <p:sp>
        <p:nvSpPr>
          <p:cNvPr id="5" name="Content Placeholder 4"/>
          <p:cNvSpPr>
            <a:spLocks noGrp="1"/>
          </p:cNvSpPr>
          <p:nvPr>
            <p:ph sz="half" idx="1"/>
          </p:nvPr>
        </p:nvSpPr>
        <p:spPr>
          <a:xfrm>
            <a:off x="1233619" y="1825625"/>
            <a:ext cx="5181600" cy="4351338"/>
          </a:xfrm>
        </p:spPr>
        <p:txBody>
          <a:bodyPr>
            <a:normAutofit/>
          </a:bodyPr>
          <a:lstStyle/>
          <a:p>
            <a:pPr algn="ctr"/>
            <a:r>
              <a:rPr lang="en-US" sz="5400" dirty="0"/>
              <a:t>Loose Cannon</a:t>
            </a:r>
          </a:p>
        </p:txBody>
      </p:sp>
      <p:sp>
        <p:nvSpPr>
          <p:cNvPr id="6" name="Content Placeholder 5"/>
          <p:cNvSpPr>
            <a:spLocks noGrp="1"/>
          </p:cNvSpPr>
          <p:nvPr>
            <p:ph sz="half" idx="2"/>
          </p:nvPr>
        </p:nvSpPr>
        <p:spPr>
          <a:xfrm>
            <a:off x="6305439" y="1643063"/>
            <a:ext cx="4045058" cy="4483100"/>
          </a:xfrm>
        </p:spPr>
        <p:txBody>
          <a:bodyPr>
            <a:normAutofit/>
          </a:bodyPr>
          <a:lstStyle/>
          <a:p>
            <a:pPr algn="ctr"/>
            <a:r>
              <a:rPr lang="en-US" sz="5400" dirty="0"/>
              <a:t>Tight Lipped</a:t>
            </a:r>
          </a:p>
        </p:txBody>
      </p:sp>
      <p:sp>
        <p:nvSpPr>
          <p:cNvPr id="11" name="TextBox 10"/>
          <p:cNvSpPr txBox="1"/>
          <p:nvPr/>
        </p:nvSpPr>
        <p:spPr>
          <a:xfrm>
            <a:off x="1817225" y="4950087"/>
            <a:ext cx="9375494" cy="1400383"/>
          </a:xfrm>
          <a:prstGeom prst="rect">
            <a:avLst/>
          </a:prstGeom>
          <a:noFill/>
        </p:spPr>
        <p:txBody>
          <a:bodyPr wrap="square" rtlCol="0">
            <a:spAutoFit/>
          </a:bodyPr>
          <a:lstStyle/>
          <a:p>
            <a:pPr algn="ctr">
              <a:lnSpc>
                <a:spcPts val="3400"/>
              </a:lnSpc>
            </a:pPr>
            <a:r>
              <a:rPr lang="en-US" sz="4000" b="1" dirty="0">
                <a:effectLst>
                  <a:glow rad="127000">
                    <a:schemeClr val="bg1"/>
                  </a:glow>
                </a:effectLst>
                <a:latin typeface="Arial Narrow" pitchFamily="34" charset="0"/>
              </a:rPr>
              <a:t>because a bird of the air may carry your words, and a bird on the wing may report what you say.</a:t>
            </a:r>
          </a:p>
        </p:txBody>
      </p:sp>
    </p:spTree>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p:txBody>
          <a:bodyPr>
            <a:normAutofit/>
          </a:bodyPr>
          <a:lstStyle/>
          <a:p>
            <a:pPr algn="ctr"/>
            <a:r>
              <a:rPr lang="en-US" sz="5400" dirty="0"/>
              <a:t>Fool</a:t>
            </a:r>
          </a:p>
        </p:txBody>
      </p:sp>
      <p:sp>
        <p:nvSpPr>
          <p:cNvPr id="6" name="Content Placeholder 5"/>
          <p:cNvSpPr>
            <a:spLocks noGrp="1"/>
          </p:cNvSpPr>
          <p:nvPr>
            <p:ph sz="half" idx="2"/>
          </p:nvPr>
        </p:nvSpPr>
        <p:spPr/>
        <p:txBody>
          <a:bodyPr>
            <a:normAutofit/>
          </a:bodyPr>
          <a:lstStyle/>
          <a:p>
            <a:pPr algn="ctr"/>
            <a:r>
              <a:rPr lang="en-US" sz="5400" dirty="0"/>
              <a:t>Wise</a:t>
            </a:r>
          </a:p>
        </p:txBody>
      </p:sp>
      <p:pic>
        <p:nvPicPr>
          <p:cNvPr id="3075" name="Picture 3"/>
          <p:cNvPicPr>
            <a:picLocks noChangeAspect="1" noChangeArrowheads="1"/>
          </p:cNvPicPr>
          <p:nvPr/>
        </p:nvPicPr>
        <p:blipFill>
          <a:blip r:embed="rId3" cstate="print"/>
          <a:srcRect/>
          <a:stretch>
            <a:fillRect/>
          </a:stretch>
        </p:blipFill>
        <p:spPr bwMode="auto">
          <a:xfrm>
            <a:off x="3132219" y="2513524"/>
            <a:ext cx="2393950" cy="3233738"/>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cstate="print"/>
          <a:srcRect/>
          <a:stretch>
            <a:fillRect/>
          </a:stretch>
        </p:blipFill>
        <p:spPr bwMode="auto">
          <a:xfrm>
            <a:off x="6638441" y="2322109"/>
            <a:ext cx="2605949" cy="3348072"/>
          </a:xfrm>
          <a:prstGeom prst="rect">
            <a:avLst/>
          </a:prstGeom>
          <a:noFill/>
          <a:ln w="9525">
            <a:noFill/>
            <a:miter lim="800000"/>
            <a:headEnd/>
            <a:tailEnd/>
          </a:ln>
          <a:effectLst/>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p:txBody>
          <a:bodyPr>
            <a:normAutofit/>
          </a:bodyPr>
          <a:lstStyle/>
          <a:p>
            <a:pPr algn="ctr"/>
            <a:r>
              <a:rPr lang="en-US" sz="5400" dirty="0">
                <a:solidFill>
                  <a:srgbClr val="C00000"/>
                </a:solidFill>
              </a:rPr>
              <a:t>Fool</a:t>
            </a:r>
          </a:p>
        </p:txBody>
      </p:sp>
      <p:sp>
        <p:nvSpPr>
          <p:cNvPr id="6" name="Content Placeholder 5"/>
          <p:cNvSpPr>
            <a:spLocks noGrp="1"/>
          </p:cNvSpPr>
          <p:nvPr>
            <p:ph sz="half" idx="2"/>
          </p:nvPr>
        </p:nvSpPr>
        <p:spPr>
          <a:xfrm>
            <a:off x="4809625" y="1789133"/>
            <a:ext cx="5827631" cy="4351338"/>
          </a:xfrm>
        </p:spPr>
        <p:txBody>
          <a:bodyPr>
            <a:normAutofit/>
          </a:bodyPr>
          <a:lstStyle/>
          <a:p>
            <a:pPr algn="ctr">
              <a:lnSpc>
                <a:spcPct val="75000"/>
              </a:lnSpc>
            </a:pPr>
            <a:r>
              <a:rPr lang="en-US" sz="5400" dirty="0"/>
              <a:t>Stinking Reputation</a:t>
            </a:r>
          </a:p>
          <a:p>
            <a:pPr algn="ctr">
              <a:lnSpc>
                <a:spcPct val="75000"/>
              </a:lnSpc>
            </a:pPr>
            <a:r>
              <a:rPr lang="en-US" sz="5400" dirty="0"/>
              <a:t>Leaning to the Left</a:t>
            </a:r>
          </a:p>
          <a:p>
            <a:pPr algn="ctr">
              <a:lnSpc>
                <a:spcPct val="75000"/>
              </a:lnSpc>
            </a:pPr>
            <a:r>
              <a:rPr lang="en-US" sz="5400" dirty="0"/>
              <a:t>Senseless </a:t>
            </a:r>
          </a:p>
          <a:p>
            <a:pPr algn="ctr">
              <a:lnSpc>
                <a:spcPct val="75000"/>
              </a:lnSpc>
            </a:pPr>
            <a:r>
              <a:rPr lang="en-US" sz="5400" dirty="0"/>
              <a:t>Angry</a:t>
            </a:r>
          </a:p>
          <a:p>
            <a:pPr algn="ctr">
              <a:lnSpc>
                <a:spcPct val="75000"/>
              </a:lnSpc>
            </a:pPr>
            <a:r>
              <a:rPr lang="en-US" sz="5400" dirty="0"/>
              <a:t>High-Minded</a:t>
            </a:r>
          </a:p>
          <a:p>
            <a:pPr algn="ctr">
              <a:lnSpc>
                <a:spcPct val="75000"/>
              </a:lnSpc>
            </a:pPr>
            <a:r>
              <a:rPr lang="en-US" sz="5400" dirty="0"/>
              <a:t>Self Inflicted Pain</a:t>
            </a:r>
          </a:p>
          <a:p>
            <a:pPr algn="ctr">
              <a:lnSpc>
                <a:spcPct val="75000"/>
              </a:lnSpc>
            </a:pPr>
            <a:endParaRPr lang="en-US" sz="5400" dirty="0"/>
          </a:p>
          <a:p>
            <a:pPr algn="ctr">
              <a:lnSpc>
                <a:spcPct val="75000"/>
              </a:lnSpc>
            </a:pPr>
            <a:endParaRPr lang="en-US" sz="5400" dirty="0"/>
          </a:p>
          <a:p>
            <a:pPr algn="ctr"/>
            <a:endParaRPr lang="en-US" sz="5400" dirty="0"/>
          </a:p>
        </p:txBody>
      </p:sp>
      <p:pic>
        <p:nvPicPr>
          <p:cNvPr id="3075" name="Picture 3"/>
          <p:cNvPicPr>
            <a:picLocks noChangeAspect="1" noChangeArrowheads="1"/>
          </p:cNvPicPr>
          <p:nvPr/>
        </p:nvPicPr>
        <p:blipFill>
          <a:blip r:embed="rId3" cstate="print"/>
          <a:srcRect/>
          <a:stretch>
            <a:fillRect/>
          </a:stretch>
        </p:blipFill>
        <p:spPr bwMode="auto">
          <a:xfrm>
            <a:off x="2245697" y="2677828"/>
            <a:ext cx="2393950" cy="3233738"/>
          </a:xfrm>
          <a:prstGeom prst="rect">
            <a:avLst/>
          </a:prstGeom>
          <a:noFill/>
          <a:ln w="9525">
            <a:noFill/>
            <a:miter lim="800000"/>
            <a:headEnd/>
            <a:tailEnd/>
          </a:ln>
          <a:effectLst/>
        </p:spPr>
      </p:pic>
    </p:spTree>
    <p:extLst>
      <p:ext uri="{BB962C8B-B14F-4D97-AF65-F5344CB8AC3E}">
        <p14:creationId xmlns:p14="http://schemas.microsoft.com/office/powerpoint/2010/main" val="20090111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p:txBody>
          <a:bodyPr>
            <a:normAutofit/>
          </a:bodyPr>
          <a:lstStyle/>
          <a:p>
            <a:pPr algn="ctr"/>
            <a:r>
              <a:rPr lang="en-US" sz="5400" dirty="0">
                <a:solidFill>
                  <a:srgbClr val="C00000"/>
                </a:solidFill>
              </a:rPr>
              <a:t>Fool</a:t>
            </a:r>
          </a:p>
        </p:txBody>
      </p:sp>
      <p:sp>
        <p:nvSpPr>
          <p:cNvPr id="6" name="Content Placeholder 5"/>
          <p:cNvSpPr>
            <a:spLocks noGrp="1"/>
          </p:cNvSpPr>
          <p:nvPr>
            <p:ph sz="half" idx="2"/>
          </p:nvPr>
        </p:nvSpPr>
        <p:spPr>
          <a:xfrm>
            <a:off x="4809625" y="1789133"/>
            <a:ext cx="5827631" cy="4351338"/>
          </a:xfrm>
        </p:spPr>
        <p:txBody>
          <a:bodyPr>
            <a:normAutofit/>
          </a:bodyPr>
          <a:lstStyle/>
          <a:p>
            <a:pPr algn="ctr">
              <a:lnSpc>
                <a:spcPct val="75000"/>
              </a:lnSpc>
            </a:pPr>
            <a:r>
              <a:rPr lang="en-US" sz="5400" dirty="0"/>
              <a:t>Loose Lips </a:t>
            </a:r>
          </a:p>
          <a:p>
            <a:pPr algn="ctr">
              <a:lnSpc>
                <a:spcPct val="75000"/>
              </a:lnSpc>
            </a:pPr>
            <a:r>
              <a:rPr lang="en-US" sz="5400" dirty="0"/>
              <a:t>Lost</a:t>
            </a:r>
          </a:p>
          <a:p>
            <a:pPr algn="ctr">
              <a:lnSpc>
                <a:spcPct val="75000"/>
              </a:lnSpc>
            </a:pPr>
            <a:r>
              <a:rPr lang="en-US" sz="5400" dirty="0"/>
              <a:t>Inexperienced </a:t>
            </a:r>
          </a:p>
          <a:p>
            <a:pPr algn="ctr">
              <a:lnSpc>
                <a:spcPct val="75000"/>
              </a:lnSpc>
            </a:pPr>
            <a:r>
              <a:rPr lang="en-US" sz="5400" dirty="0"/>
              <a:t>Undisciplined</a:t>
            </a:r>
          </a:p>
          <a:p>
            <a:pPr algn="ctr">
              <a:lnSpc>
                <a:spcPct val="75000"/>
              </a:lnSpc>
            </a:pPr>
            <a:r>
              <a:rPr lang="en-US" sz="5400" dirty="0"/>
              <a:t>Procrastinator</a:t>
            </a:r>
          </a:p>
          <a:p>
            <a:pPr algn="ctr">
              <a:lnSpc>
                <a:spcPct val="75000"/>
              </a:lnSpc>
            </a:pPr>
            <a:r>
              <a:rPr lang="en-US" sz="5400" dirty="0"/>
              <a:t>Loose Canon</a:t>
            </a:r>
          </a:p>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pic>
        <p:nvPicPr>
          <p:cNvPr id="3075" name="Picture 3"/>
          <p:cNvPicPr>
            <a:picLocks noChangeAspect="1" noChangeArrowheads="1"/>
          </p:cNvPicPr>
          <p:nvPr/>
        </p:nvPicPr>
        <p:blipFill>
          <a:blip r:embed="rId3" cstate="print"/>
          <a:srcRect/>
          <a:stretch>
            <a:fillRect/>
          </a:stretch>
        </p:blipFill>
        <p:spPr bwMode="auto">
          <a:xfrm>
            <a:off x="2245697" y="2677828"/>
            <a:ext cx="2393950" cy="3233738"/>
          </a:xfrm>
          <a:prstGeom prst="rect">
            <a:avLst/>
          </a:prstGeom>
          <a:noFill/>
          <a:ln w="9525">
            <a:noFill/>
            <a:miter lim="800000"/>
            <a:headEnd/>
            <a:tailEnd/>
          </a:ln>
          <a:effectLst/>
        </p:spPr>
      </p:pic>
    </p:spTree>
    <p:extLst>
      <p:ext uri="{BB962C8B-B14F-4D97-AF65-F5344CB8AC3E}">
        <p14:creationId xmlns:p14="http://schemas.microsoft.com/office/powerpoint/2010/main" val="2349166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a:xfrm>
            <a:off x="1591243" y="1825625"/>
            <a:ext cx="6919711" cy="4351338"/>
          </a:xfrm>
        </p:spPr>
        <p:txBody>
          <a:bodyPr>
            <a:normAutofit/>
          </a:bodyPr>
          <a:lstStyle/>
          <a:p>
            <a:pPr algn="ctr">
              <a:lnSpc>
                <a:spcPct val="75000"/>
              </a:lnSpc>
            </a:pPr>
            <a:r>
              <a:rPr lang="en-US" sz="5400" dirty="0"/>
              <a:t>Perfumed with Grace</a:t>
            </a:r>
          </a:p>
          <a:p>
            <a:pPr algn="ctr">
              <a:lnSpc>
                <a:spcPct val="75000"/>
              </a:lnSpc>
            </a:pPr>
            <a:r>
              <a:rPr lang="en-US" sz="5400" dirty="0"/>
              <a:t>Lean to the Right</a:t>
            </a:r>
          </a:p>
          <a:p>
            <a:pPr algn="ctr">
              <a:lnSpc>
                <a:spcPct val="75000"/>
              </a:lnSpc>
            </a:pPr>
            <a:r>
              <a:rPr lang="en-US" sz="5400" dirty="0"/>
              <a:t>Known to be Smart</a:t>
            </a:r>
          </a:p>
          <a:p>
            <a:pPr algn="ctr">
              <a:lnSpc>
                <a:spcPct val="75000"/>
              </a:lnSpc>
            </a:pPr>
            <a:r>
              <a:rPr lang="en-US" sz="5400" dirty="0"/>
              <a:t>Known to be Calm</a:t>
            </a:r>
          </a:p>
          <a:p>
            <a:pPr algn="ctr">
              <a:lnSpc>
                <a:spcPct val="75000"/>
              </a:lnSpc>
            </a:pPr>
            <a:r>
              <a:rPr lang="en-US" sz="5400" dirty="0"/>
              <a:t>Known to be Humble</a:t>
            </a:r>
          </a:p>
          <a:p>
            <a:pPr algn="ctr">
              <a:lnSpc>
                <a:spcPct val="75000"/>
              </a:lnSpc>
            </a:pPr>
            <a:r>
              <a:rPr lang="en-US" sz="5400" dirty="0"/>
              <a:t>Known to be Successful</a:t>
            </a:r>
          </a:p>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pic>
        <p:nvPicPr>
          <p:cNvPr id="3079" name="Picture 7"/>
          <p:cNvPicPr>
            <a:picLocks noChangeAspect="1" noChangeArrowheads="1"/>
          </p:cNvPicPr>
          <p:nvPr/>
        </p:nvPicPr>
        <p:blipFill>
          <a:blip r:embed="rId3" cstate="print"/>
          <a:srcRect/>
          <a:stretch>
            <a:fillRect/>
          </a:stretch>
        </p:blipFill>
        <p:spPr bwMode="auto">
          <a:xfrm>
            <a:off x="7994807" y="2593570"/>
            <a:ext cx="2605949" cy="3348072"/>
          </a:xfrm>
          <a:prstGeom prst="rect">
            <a:avLst/>
          </a:prstGeom>
          <a:noFill/>
          <a:ln w="9525">
            <a:noFill/>
            <a:miter lim="800000"/>
            <a:headEnd/>
            <a:tailEnd/>
          </a:ln>
          <a:effectLst/>
        </p:spPr>
      </p:pic>
    </p:spTree>
    <p:extLst>
      <p:ext uri="{BB962C8B-B14F-4D97-AF65-F5344CB8AC3E}">
        <p14:creationId xmlns:p14="http://schemas.microsoft.com/office/powerpoint/2010/main" val="18132650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r>
              <a:rPr lang="en-US" sz="5400" dirty="0"/>
              <a:t>Known to be Graceful</a:t>
            </a:r>
          </a:p>
          <a:p>
            <a:pPr algn="ctr">
              <a:lnSpc>
                <a:spcPct val="75000"/>
              </a:lnSpc>
            </a:pPr>
            <a:r>
              <a:rPr lang="en-US" sz="5400" dirty="0"/>
              <a:t>Known to be Helpful</a:t>
            </a:r>
          </a:p>
          <a:p>
            <a:pPr algn="ctr">
              <a:lnSpc>
                <a:spcPct val="75000"/>
              </a:lnSpc>
            </a:pPr>
            <a:r>
              <a:rPr lang="en-US" sz="5400" dirty="0"/>
              <a:t>Known to be Found </a:t>
            </a:r>
          </a:p>
          <a:p>
            <a:pPr algn="ctr">
              <a:lnSpc>
                <a:spcPct val="75000"/>
              </a:lnSpc>
            </a:pPr>
            <a:r>
              <a:rPr lang="en-US" sz="5400" dirty="0"/>
              <a:t>Experienced</a:t>
            </a:r>
          </a:p>
          <a:p>
            <a:pPr algn="ctr">
              <a:lnSpc>
                <a:spcPct val="75000"/>
              </a:lnSpc>
            </a:pPr>
            <a:r>
              <a:rPr lang="en-US" sz="5400" dirty="0"/>
              <a:t>Money Maker</a:t>
            </a:r>
          </a:p>
          <a:p>
            <a:pPr algn="ctr">
              <a:lnSpc>
                <a:spcPct val="75000"/>
              </a:lnSpc>
            </a:pPr>
            <a:r>
              <a:rPr lang="en-US" sz="5400" dirty="0"/>
              <a:t>Tight Lipped</a:t>
            </a:r>
          </a:p>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pic>
        <p:nvPicPr>
          <p:cNvPr id="3079" name="Picture 7"/>
          <p:cNvPicPr>
            <a:picLocks noChangeAspect="1" noChangeArrowheads="1"/>
          </p:cNvPicPr>
          <p:nvPr/>
        </p:nvPicPr>
        <p:blipFill>
          <a:blip r:embed="rId3" cstate="print"/>
          <a:srcRect/>
          <a:stretch>
            <a:fillRect/>
          </a:stretch>
        </p:blipFill>
        <p:spPr bwMode="auto">
          <a:xfrm>
            <a:off x="7994807" y="2593570"/>
            <a:ext cx="2605949" cy="3348072"/>
          </a:xfrm>
          <a:prstGeom prst="rect">
            <a:avLst/>
          </a:prstGeom>
          <a:noFill/>
          <a:ln w="9525">
            <a:noFill/>
            <a:miter lim="800000"/>
            <a:headEnd/>
            <a:tailEnd/>
          </a:ln>
          <a:effectLst/>
        </p:spPr>
      </p:pic>
    </p:spTree>
    <p:extLst>
      <p:ext uri="{BB962C8B-B14F-4D97-AF65-F5344CB8AC3E}">
        <p14:creationId xmlns:p14="http://schemas.microsoft.com/office/powerpoint/2010/main" val="963272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Selfies—which are you?</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pic>
        <p:nvPicPr>
          <p:cNvPr id="3079" name="Picture 7"/>
          <p:cNvPicPr>
            <a:picLocks noChangeAspect="1" noChangeArrowheads="1"/>
          </p:cNvPicPr>
          <p:nvPr/>
        </p:nvPicPr>
        <p:blipFill>
          <a:blip r:embed="rId3" cstate="print"/>
          <a:srcRect/>
          <a:stretch>
            <a:fillRect/>
          </a:stretch>
        </p:blipFill>
        <p:spPr bwMode="auto">
          <a:xfrm>
            <a:off x="7994807" y="2593570"/>
            <a:ext cx="2605949" cy="3348072"/>
          </a:xfrm>
          <a:prstGeom prst="rect">
            <a:avLst/>
          </a:prstGeom>
          <a:noFill/>
          <a:ln w="9525">
            <a:noFill/>
            <a:miter lim="800000"/>
            <a:headEnd/>
            <a:tailEnd/>
          </a:ln>
          <a:effectLst/>
        </p:spPr>
      </p:pic>
      <p:sp>
        <p:nvSpPr>
          <p:cNvPr id="10" name="Content Placeholder 4">
            <a:extLst>
              <a:ext uri="{FF2B5EF4-FFF2-40B4-BE49-F238E27FC236}">
                <a16:creationId xmlns:a16="http://schemas.microsoft.com/office/drawing/2014/main" id="{E2B1B01B-9151-42D1-BD79-35CAD607C87E}"/>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a:solidFill>
                  <a:srgbClr val="C00000"/>
                </a:solidFill>
              </a:rPr>
              <a:t>Fool</a:t>
            </a:r>
            <a:endParaRPr lang="en-US" sz="5400" dirty="0">
              <a:solidFill>
                <a:srgbClr val="C00000"/>
              </a:solidFill>
            </a:endParaRPr>
          </a:p>
        </p:txBody>
      </p:sp>
      <p:pic>
        <p:nvPicPr>
          <p:cNvPr id="11" name="Picture 3">
            <a:extLst>
              <a:ext uri="{FF2B5EF4-FFF2-40B4-BE49-F238E27FC236}">
                <a16:creationId xmlns:a16="http://schemas.microsoft.com/office/drawing/2014/main" id="{F4EA4CB4-66CC-4CB8-A5F6-01320F6F3FEC}"/>
              </a:ext>
            </a:extLst>
          </p:cNvPr>
          <p:cNvPicPr>
            <a:picLocks noChangeAspect="1" noChangeArrowheads="1"/>
          </p:cNvPicPr>
          <p:nvPr/>
        </p:nvPicPr>
        <p:blipFill>
          <a:blip r:embed="rId4" cstate="print"/>
          <a:srcRect/>
          <a:stretch>
            <a:fillRect/>
          </a:stretch>
        </p:blipFill>
        <p:spPr bwMode="auto">
          <a:xfrm>
            <a:off x="2245697" y="2677828"/>
            <a:ext cx="2393950" cy="3233738"/>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98F28F64-1F88-48A8-A4E1-039A1813A837}"/>
              </a:ext>
            </a:extLst>
          </p:cNvPr>
          <p:cNvSpPr txBox="1"/>
          <p:nvPr/>
        </p:nvSpPr>
        <p:spPr>
          <a:xfrm>
            <a:off x="4697214" y="1912532"/>
            <a:ext cx="3451637" cy="3785652"/>
          </a:xfrm>
          <a:prstGeom prst="rect">
            <a:avLst/>
          </a:prstGeom>
          <a:noFill/>
        </p:spPr>
        <p:txBody>
          <a:bodyPr wrap="square" rtlCol="0">
            <a:spAutoFit/>
          </a:bodyPr>
          <a:lstStyle/>
          <a:p>
            <a:pPr algn="ctr"/>
            <a:r>
              <a:rPr lang="en-US" sz="4000" b="1" dirty="0">
                <a:effectLst>
                  <a:glow rad="127000">
                    <a:schemeClr val="bg1"/>
                  </a:glow>
                </a:effectLst>
              </a:rPr>
              <a:t>Probably some of both!</a:t>
            </a:r>
          </a:p>
          <a:p>
            <a:pPr algn="ctr"/>
            <a:endParaRPr lang="en-US" sz="4000" b="1" dirty="0">
              <a:effectLst>
                <a:glow rad="127000">
                  <a:schemeClr val="bg1"/>
                </a:glow>
              </a:effectLst>
            </a:endParaRPr>
          </a:p>
          <a:p>
            <a:pPr algn="ctr"/>
            <a:r>
              <a:rPr lang="en-US" sz="4000" b="1" dirty="0">
                <a:effectLst>
                  <a:glow rad="127000">
                    <a:schemeClr val="bg1"/>
                  </a:glow>
                </a:effectLst>
              </a:rPr>
              <a:t>That gives you something to work on!</a:t>
            </a:r>
          </a:p>
        </p:txBody>
      </p:sp>
    </p:spTree>
    <p:extLst>
      <p:ext uri="{BB962C8B-B14F-4D97-AF65-F5344CB8AC3E}">
        <p14:creationId xmlns:p14="http://schemas.microsoft.com/office/powerpoint/2010/main" val="67041999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pic>
        <p:nvPicPr>
          <p:cNvPr id="3079" name="Picture 7"/>
          <p:cNvPicPr>
            <a:picLocks noChangeAspect="1" noChangeArrowheads="1"/>
          </p:cNvPicPr>
          <p:nvPr/>
        </p:nvPicPr>
        <p:blipFill>
          <a:blip r:embed="rId4" cstate="print"/>
          <a:srcRect/>
          <a:stretch>
            <a:fillRect/>
          </a:stretch>
        </p:blipFill>
        <p:spPr bwMode="auto">
          <a:xfrm>
            <a:off x="7994807" y="2593570"/>
            <a:ext cx="2605949" cy="3348072"/>
          </a:xfrm>
          <a:prstGeom prst="rect">
            <a:avLst/>
          </a:prstGeom>
          <a:noFill/>
          <a:ln w="9525">
            <a:noFill/>
            <a:miter lim="800000"/>
            <a:headEnd/>
            <a:tailEnd/>
          </a:ln>
          <a:effectLst/>
        </p:spPr>
      </p:pic>
      <p:pic>
        <p:nvPicPr>
          <p:cNvPr id="13" name="Picture 12" descr="A picture containing light, blurry&#10;&#10;Description automatically generated">
            <a:extLst>
              <a:ext uri="{FF2B5EF4-FFF2-40B4-BE49-F238E27FC236}">
                <a16:creationId xmlns:a16="http://schemas.microsoft.com/office/drawing/2014/main" id="{648FCD42-BA7C-42FA-85FE-ACA4E401F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459" y="1513863"/>
            <a:ext cx="4902355" cy="4859726"/>
          </a:xfrm>
          <a:prstGeom prst="rect">
            <a:avLst/>
          </a:prstGeom>
        </p:spPr>
      </p:pic>
      <p:sp>
        <p:nvSpPr>
          <p:cNvPr id="6" name="Content Placeholder 5"/>
          <p:cNvSpPr>
            <a:spLocks noGrp="1"/>
          </p:cNvSpPr>
          <p:nvPr>
            <p:ph sz="half" idx="2"/>
          </p:nvPr>
        </p:nvSpPr>
        <p:spPr>
          <a:xfrm>
            <a:off x="6645165" y="1855701"/>
            <a:ext cx="5181600" cy="737869"/>
          </a:xfrm>
        </p:spPr>
        <p:txBody>
          <a:bodyPr>
            <a:normAutofit/>
          </a:bodyPr>
          <a:lstStyle/>
          <a:p>
            <a:pPr algn="ctr"/>
            <a:r>
              <a:rPr lang="en-US" sz="5400" dirty="0">
                <a:solidFill>
                  <a:srgbClr val="C00000"/>
                </a:solidFill>
              </a:rPr>
              <a:t>Wise</a:t>
            </a:r>
          </a:p>
        </p:txBody>
      </p:sp>
      <p:sp>
        <p:nvSpPr>
          <p:cNvPr id="2" name="TextBox 1">
            <a:extLst>
              <a:ext uri="{FF2B5EF4-FFF2-40B4-BE49-F238E27FC236}">
                <a16:creationId xmlns:a16="http://schemas.microsoft.com/office/drawing/2014/main" id="{98F28F64-1F88-48A8-A4E1-039A1813A837}"/>
              </a:ext>
            </a:extLst>
          </p:cNvPr>
          <p:cNvSpPr txBox="1"/>
          <p:nvPr/>
        </p:nvSpPr>
        <p:spPr>
          <a:xfrm>
            <a:off x="1693333" y="1754716"/>
            <a:ext cx="6721482" cy="4401205"/>
          </a:xfrm>
          <a:prstGeom prst="rect">
            <a:avLst/>
          </a:prstGeom>
          <a:noFill/>
        </p:spPr>
        <p:txBody>
          <a:bodyPr wrap="square" rtlCol="0">
            <a:spAutoFit/>
          </a:bodyPr>
          <a:lstStyle/>
          <a:p>
            <a:pPr algn="ctr"/>
            <a:r>
              <a:rPr lang="en-US" sz="4000" b="1" i="0" u="none" strike="noStrike" baseline="0" dirty="0">
                <a:solidFill>
                  <a:schemeClr val="bg1">
                    <a:lumMod val="65000"/>
                  </a:schemeClr>
                </a:solidFill>
                <a:effectLst>
                  <a:glow rad="127000">
                    <a:schemeClr val="bg1"/>
                  </a:glow>
                </a:effectLst>
                <a:latin typeface="Arial" panose="020B0604020202020204" pitchFamily="34" charset="0"/>
              </a:rPr>
              <a:t> </a:t>
            </a:r>
            <a:r>
              <a:rPr lang="en-US" sz="4000" b="1" i="0" u="none" strike="noStrike" baseline="30000" dirty="0">
                <a:solidFill>
                  <a:schemeClr val="bg1">
                    <a:lumMod val="65000"/>
                  </a:schemeClr>
                </a:solidFill>
                <a:effectLst>
                  <a:glow rad="127000">
                    <a:schemeClr val="bg1"/>
                  </a:glow>
                </a:effectLst>
                <a:latin typeface="Arial" panose="020B0604020202020204" pitchFamily="34" charset="0"/>
              </a:rPr>
              <a:t>30</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 It is because of him that you are in Christ Jesus, who has become for us </a:t>
            </a:r>
            <a:r>
              <a:rPr lang="en-US" sz="4000" b="1" i="0" u="none" strike="noStrike" baseline="0" dirty="0">
                <a:solidFill>
                  <a:srgbClr val="C00000"/>
                </a:solidFill>
                <a:effectLst>
                  <a:glow rad="127000">
                    <a:schemeClr val="bg1"/>
                  </a:glow>
                </a:effectLst>
                <a:latin typeface="Arial" panose="020B0604020202020204" pitchFamily="34" charset="0"/>
              </a:rPr>
              <a:t>wisdom from God</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--that </a:t>
            </a:r>
            <a:br>
              <a:rPr lang="en-US" sz="4000" b="1" i="0" u="none" strike="noStrike" baseline="0" dirty="0">
                <a:solidFill>
                  <a:schemeClr val="bg1">
                    <a:lumMod val="65000"/>
                  </a:schemeClr>
                </a:solidFill>
                <a:effectLst>
                  <a:glow rad="127000">
                    <a:schemeClr val="bg1"/>
                  </a:glow>
                </a:effectLst>
                <a:latin typeface="Arial" panose="020B0604020202020204" pitchFamily="34" charset="0"/>
              </a:rPr>
            </a:br>
            <a:r>
              <a:rPr lang="en-US" sz="4000" b="1" i="0" u="none" strike="noStrike" baseline="0" dirty="0">
                <a:solidFill>
                  <a:schemeClr val="bg1">
                    <a:lumMod val="65000"/>
                  </a:schemeClr>
                </a:solidFill>
                <a:effectLst>
                  <a:glow rad="127000">
                    <a:schemeClr val="bg1"/>
                  </a:glow>
                </a:effectLst>
                <a:latin typeface="Arial" panose="020B0604020202020204" pitchFamily="34" charset="0"/>
              </a:rPr>
              <a:t>is, our righteousness, holiness and redemption. </a:t>
            </a:r>
            <a:r>
              <a:rPr lang="en-US" sz="4000" b="1" i="0" u="none" strike="noStrike" baseline="0" dirty="0">
                <a:effectLst>
                  <a:glow rad="127000">
                    <a:schemeClr val="bg1"/>
                  </a:glow>
                </a:effectLst>
                <a:latin typeface="Arial" panose="020B0604020202020204" pitchFamily="34" charset="0"/>
              </a:rPr>
              <a:t>(1Corinthians 1:30)</a:t>
            </a:r>
            <a:endParaRPr lang="en-US" sz="4000" b="1" dirty="0">
              <a:effectLst>
                <a:glow rad="127000">
                  <a:schemeClr val="bg1"/>
                </a:glow>
              </a:effectLst>
            </a:endParaRPr>
          </a:p>
        </p:txBody>
      </p:sp>
    </p:spTree>
    <p:extLst>
      <p:ext uri="{BB962C8B-B14F-4D97-AF65-F5344CB8AC3E}">
        <p14:creationId xmlns:p14="http://schemas.microsoft.com/office/powerpoint/2010/main" val="168984104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sp>
        <p:nvSpPr>
          <p:cNvPr id="2" name="TextBox 1">
            <a:extLst>
              <a:ext uri="{FF2B5EF4-FFF2-40B4-BE49-F238E27FC236}">
                <a16:creationId xmlns:a16="http://schemas.microsoft.com/office/drawing/2014/main" id="{98F28F64-1F88-48A8-A4E1-039A1813A837}"/>
              </a:ext>
            </a:extLst>
          </p:cNvPr>
          <p:cNvSpPr txBox="1"/>
          <p:nvPr/>
        </p:nvSpPr>
        <p:spPr>
          <a:xfrm>
            <a:off x="1693333" y="1754716"/>
            <a:ext cx="6721482" cy="4401205"/>
          </a:xfrm>
          <a:prstGeom prst="rect">
            <a:avLst/>
          </a:prstGeom>
          <a:noFill/>
        </p:spPr>
        <p:txBody>
          <a:bodyPr wrap="square" rtlCol="0">
            <a:spAutoFit/>
          </a:bodyPr>
          <a:lstStyle/>
          <a:p>
            <a:pPr algn="ctr"/>
            <a:r>
              <a:rPr lang="en-US" sz="4000" b="1" i="0" u="none" strike="noStrike" baseline="0" dirty="0">
                <a:effectLst>
                  <a:glow rad="127000">
                    <a:schemeClr val="bg1"/>
                  </a:glow>
                </a:effectLst>
                <a:latin typeface="Arial" panose="020B0604020202020204" pitchFamily="34" charset="0"/>
              </a:rPr>
              <a:t> </a:t>
            </a:r>
            <a:r>
              <a:rPr lang="en-US" sz="4000" b="1" i="0" u="none" strike="noStrike" baseline="30000" dirty="0">
                <a:solidFill>
                  <a:schemeClr val="bg1">
                    <a:lumMod val="65000"/>
                  </a:schemeClr>
                </a:solidFill>
                <a:effectLst>
                  <a:glow rad="127000">
                    <a:schemeClr val="bg1"/>
                  </a:glow>
                </a:effectLst>
                <a:latin typeface="Arial" panose="020B0604020202020204" pitchFamily="34" charset="0"/>
              </a:rPr>
              <a:t>30</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 It is because of him that you are </a:t>
            </a:r>
            <a:r>
              <a:rPr lang="en-US" sz="4000" b="1" i="0" u="none" strike="noStrike" baseline="0" dirty="0">
                <a:solidFill>
                  <a:srgbClr val="C00000"/>
                </a:solidFill>
                <a:effectLst>
                  <a:glow rad="190500">
                    <a:schemeClr val="bg1"/>
                  </a:glow>
                </a:effectLst>
                <a:latin typeface="Arial" panose="020B0604020202020204" pitchFamily="34" charset="0"/>
              </a:rPr>
              <a:t>in Christ Jesus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who has become for us wisdom from God--that </a:t>
            </a:r>
            <a:br>
              <a:rPr lang="en-US" sz="4000" b="1" i="0" u="none" strike="noStrike" baseline="0" dirty="0">
                <a:solidFill>
                  <a:schemeClr val="bg1">
                    <a:lumMod val="65000"/>
                  </a:schemeClr>
                </a:solidFill>
                <a:effectLst>
                  <a:glow rad="127000">
                    <a:schemeClr val="bg1"/>
                  </a:glow>
                </a:effectLst>
                <a:latin typeface="Arial" panose="020B0604020202020204" pitchFamily="34" charset="0"/>
              </a:rPr>
            </a:br>
            <a:r>
              <a:rPr lang="en-US" sz="4000" b="1" i="0" u="none" strike="noStrike" baseline="0" dirty="0">
                <a:solidFill>
                  <a:schemeClr val="bg1">
                    <a:lumMod val="65000"/>
                  </a:schemeClr>
                </a:solidFill>
                <a:effectLst>
                  <a:glow rad="127000">
                    <a:schemeClr val="bg1"/>
                  </a:glow>
                </a:effectLst>
                <a:latin typeface="Arial" panose="020B0604020202020204" pitchFamily="34" charset="0"/>
              </a:rPr>
              <a:t>is, our righteousness, holiness and redemption. </a:t>
            </a:r>
            <a:r>
              <a:rPr lang="en-US" sz="4000" b="1" i="0" u="none" strike="noStrike" baseline="0" dirty="0">
                <a:effectLst>
                  <a:glow rad="127000">
                    <a:schemeClr val="bg1"/>
                  </a:glow>
                </a:effectLst>
                <a:latin typeface="Arial" panose="020B0604020202020204" pitchFamily="34" charset="0"/>
              </a:rPr>
              <a:t>(1Corinthians 1:30)</a:t>
            </a:r>
            <a:endParaRPr lang="en-US" sz="4000" b="1" dirty="0">
              <a:effectLst>
                <a:glow rad="127000">
                  <a:schemeClr val="bg1"/>
                </a:glow>
              </a:effectLst>
            </a:endParaRPr>
          </a:p>
        </p:txBody>
      </p:sp>
      <p:pic>
        <p:nvPicPr>
          <p:cNvPr id="15" name="Picture 14" descr="A person looking at the camera&#10;&#10;Description automatically generated">
            <a:extLst>
              <a:ext uri="{FF2B5EF4-FFF2-40B4-BE49-F238E27FC236}">
                <a16:creationId xmlns:a16="http://schemas.microsoft.com/office/drawing/2014/main" id="{29B75349-F89B-4CAF-A69D-9A81A7730C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470475" y="2395742"/>
            <a:ext cx="3692111" cy="3951976"/>
          </a:xfrm>
          <a:prstGeom prst="rect">
            <a:avLst/>
          </a:prstGeom>
        </p:spPr>
      </p:pic>
    </p:spTree>
    <p:extLst>
      <p:ext uri="{BB962C8B-B14F-4D97-AF65-F5344CB8AC3E}">
        <p14:creationId xmlns:p14="http://schemas.microsoft.com/office/powerpoint/2010/main" val="653300449"/>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144D994-704A-4671-BA8E-2D7FA181E596}"/>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DDD63010-EEA7-4954-A6EA-FCC8403C9CE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monitor, computer, mirror, keyboard&#10;&#10;Description automatically generated">
              <a:extLst>
                <a:ext uri="{FF2B5EF4-FFF2-40B4-BE49-F238E27FC236}">
                  <a16:creationId xmlns:a16="http://schemas.microsoft.com/office/drawing/2014/main" id="{0F660F88-7E2A-4B32-A4F6-B096F83A34C9}"/>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Two Selfies:</a:t>
            </a:r>
          </a:p>
        </p:txBody>
      </p:sp>
      <p:sp>
        <p:nvSpPr>
          <p:cNvPr id="5" name="Content Placeholder 4"/>
          <p:cNvSpPr>
            <a:spLocks noGrp="1"/>
          </p:cNvSpPr>
          <p:nvPr>
            <p:ph sz="half" idx="1"/>
          </p:nvPr>
        </p:nvSpPr>
        <p:spPr/>
        <p:txBody>
          <a:bodyPr>
            <a:normAutofit/>
          </a:bodyPr>
          <a:lstStyle/>
          <a:p>
            <a:pPr algn="ctr"/>
            <a:r>
              <a:rPr lang="en-US" sz="5400" dirty="0"/>
              <a:t>Fool</a:t>
            </a:r>
          </a:p>
        </p:txBody>
      </p:sp>
      <p:sp>
        <p:nvSpPr>
          <p:cNvPr id="6" name="Content Placeholder 5"/>
          <p:cNvSpPr>
            <a:spLocks noGrp="1"/>
          </p:cNvSpPr>
          <p:nvPr>
            <p:ph sz="half" idx="2"/>
          </p:nvPr>
        </p:nvSpPr>
        <p:spPr/>
        <p:txBody>
          <a:bodyPr>
            <a:normAutofit/>
          </a:bodyPr>
          <a:lstStyle/>
          <a:p>
            <a:pPr algn="ctr"/>
            <a:r>
              <a:rPr lang="en-US" sz="5400" dirty="0"/>
              <a:t>Wise</a:t>
            </a:r>
          </a:p>
        </p:txBody>
      </p:sp>
      <p:pic>
        <p:nvPicPr>
          <p:cNvPr id="3075" name="Picture 3"/>
          <p:cNvPicPr>
            <a:picLocks noChangeAspect="1" noChangeArrowheads="1"/>
          </p:cNvPicPr>
          <p:nvPr/>
        </p:nvPicPr>
        <p:blipFill>
          <a:blip r:embed="rId4" cstate="print"/>
          <a:srcRect/>
          <a:stretch>
            <a:fillRect/>
          </a:stretch>
        </p:blipFill>
        <p:spPr bwMode="auto">
          <a:xfrm>
            <a:off x="3132219" y="2513524"/>
            <a:ext cx="2393950" cy="3233738"/>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srcRect/>
          <a:stretch>
            <a:fillRect/>
          </a:stretch>
        </p:blipFill>
        <p:spPr bwMode="auto">
          <a:xfrm>
            <a:off x="6842576" y="2327258"/>
            <a:ext cx="2605949" cy="3348072"/>
          </a:xfrm>
          <a:prstGeom prst="rect">
            <a:avLst/>
          </a:prstGeom>
          <a:noFill/>
          <a:ln w="9525">
            <a:noFill/>
            <a:miter lim="800000"/>
            <a:headEnd/>
            <a:tailEnd/>
          </a:ln>
          <a:effectLst/>
        </p:spPr>
      </p:pic>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blurry&#10;&#10;Description automatically generated">
            <a:extLst>
              <a:ext uri="{FF2B5EF4-FFF2-40B4-BE49-F238E27FC236}">
                <a16:creationId xmlns:a16="http://schemas.microsoft.com/office/drawing/2014/main" id="{A4E9E776-62DA-4EB0-8B10-F1A9D7874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459" y="1513863"/>
            <a:ext cx="4902355" cy="4859726"/>
          </a:xfrm>
          <a:prstGeom prst="rect">
            <a:avLst/>
          </a:prstGeom>
        </p:spPr>
      </p:pic>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sp>
        <p:nvSpPr>
          <p:cNvPr id="2" name="TextBox 1">
            <a:extLst>
              <a:ext uri="{FF2B5EF4-FFF2-40B4-BE49-F238E27FC236}">
                <a16:creationId xmlns:a16="http://schemas.microsoft.com/office/drawing/2014/main" id="{98F28F64-1F88-48A8-A4E1-039A1813A837}"/>
              </a:ext>
            </a:extLst>
          </p:cNvPr>
          <p:cNvSpPr txBox="1"/>
          <p:nvPr/>
        </p:nvSpPr>
        <p:spPr>
          <a:xfrm>
            <a:off x="1693333" y="1754716"/>
            <a:ext cx="6721482" cy="4401205"/>
          </a:xfrm>
          <a:prstGeom prst="rect">
            <a:avLst/>
          </a:prstGeom>
          <a:noFill/>
        </p:spPr>
        <p:txBody>
          <a:bodyPr wrap="square" rtlCol="0">
            <a:spAutoFit/>
          </a:bodyPr>
          <a:lstStyle/>
          <a:p>
            <a:pPr algn="ctr"/>
            <a:r>
              <a:rPr lang="en-US" sz="4000" b="1" i="0" u="none" strike="noStrike" baseline="0" dirty="0">
                <a:effectLst>
                  <a:glow rad="127000">
                    <a:schemeClr val="bg1"/>
                  </a:glow>
                </a:effectLst>
                <a:latin typeface="Arial" panose="020B0604020202020204" pitchFamily="34" charset="0"/>
              </a:rPr>
              <a:t> </a:t>
            </a:r>
            <a:r>
              <a:rPr lang="en-US" sz="4000" b="1" i="0" u="none" strike="noStrike" baseline="30000" dirty="0">
                <a:effectLst>
                  <a:glow rad="127000">
                    <a:schemeClr val="bg1"/>
                  </a:glow>
                </a:effectLst>
                <a:latin typeface="Arial" panose="020B0604020202020204" pitchFamily="34" charset="0"/>
              </a:rPr>
              <a:t>30</a:t>
            </a:r>
            <a:r>
              <a:rPr lang="en-US" sz="4000" b="1" i="0" u="none" strike="noStrike" baseline="0" dirty="0">
                <a:effectLst>
                  <a:glow rad="127000">
                    <a:schemeClr val="bg1"/>
                  </a:glow>
                </a:effectLst>
                <a:latin typeface="Arial" panose="020B0604020202020204" pitchFamily="34" charset="0"/>
              </a:rPr>
              <a:t> It is </a:t>
            </a:r>
            <a:r>
              <a:rPr lang="en-US" sz="4000" b="1" i="0" u="none" strike="noStrike" baseline="0" dirty="0">
                <a:solidFill>
                  <a:srgbClr val="C00000"/>
                </a:solidFill>
                <a:effectLst>
                  <a:glow rad="190500">
                    <a:schemeClr val="bg1"/>
                  </a:glow>
                </a:effectLst>
                <a:latin typeface="Arial" panose="020B0604020202020204" pitchFamily="34" charset="0"/>
              </a:rPr>
              <a:t>because of him that you are in Christ Jesus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who has become for us wisdom from God--that </a:t>
            </a:r>
            <a:br>
              <a:rPr lang="en-US" sz="4000" b="1" i="0" u="none" strike="noStrike" baseline="0" dirty="0">
                <a:solidFill>
                  <a:schemeClr val="bg1">
                    <a:lumMod val="65000"/>
                  </a:schemeClr>
                </a:solidFill>
                <a:effectLst>
                  <a:glow rad="127000">
                    <a:schemeClr val="bg1"/>
                  </a:glow>
                </a:effectLst>
                <a:latin typeface="Arial" panose="020B0604020202020204" pitchFamily="34" charset="0"/>
              </a:rPr>
            </a:br>
            <a:r>
              <a:rPr lang="en-US" sz="4000" b="1" i="0" u="none" strike="noStrike" baseline="0" dirty="0">
                <a:solidFill>
                  <a:schemeClr val="bg1">
                    <a:lumMod val="65000"/>
                  </a:schemeClr>
                </a:solidFill>
                <a:effectLst>
                  <a:glow rad="127000">
                    <a:schemeClr val="bg1"/>
                  </a:glow>
                </a:effectLst>
                <a:latin typeface="Arial" panose="020B0604020202020204" pitchFamily="34" charset="0"/>
              </a:rPr>
              <a:t>is, our righteousness, holiness and redemption. (1Corinthians 1:30)</a:t>
            </a:r>
            <a:endParaRPr lang="en-US" sz="4000" b="1" dirty="0">
              <a:solidFill>
                <a:schemeClr val="bg1">
                  <a:lumMod val="65000"/>
                </a:schemeClr>
              </a:solidFill>
              <a:effectLst>
                <a:glow rad="127000">
                  <a:schemeClr val="bg1"/>
                </a:glow>
              </a:effectLst>
            </a:endParaRPr>
          </a:p>
        </p:txBody>
      </p:sp>
      <p:pic>
        <p:nvPicPr>
          <p:cNvPr id="13" name="Picture 12" descr="A person looking at the camera&#10;&#10;Description automatically generated">
            <a:extLst>
              <a:ext uri="{FF2B5EF4-FFF2-40B4-BE49-F238E27FC236}">
                <a16:creationId xmlns:a16="http://schemas.microsoft.com/office/drawing/2014/main" id="{4A20EE32-0CFF-4E9B-B516-469D07990A8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470475" y="2395742"/>
            <a:ext cx="3692111" cy="3951976"/>
          </a:xfrm>
          <a:prstGeom prst="rect">
            <a:avLst/>
          </a:prstGeom>
        </p:spPr>
      </p:pic>
    </p:spTree>
    <p:extLst>
      <p:ext uri="{BB962C8B-B14F-4D97-AF65-F5344CB8AC3E}">
        <p14:creationId xmlns:p14="http://schemas.microsoft.com/office/powerpoint/2010/main" val="379872569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blurry&#10;&#10;Description automatically generated">
            <a:extLst>
              <a:ext uri="{FF2B5EF4-FFF2-40B4-BE49-F238E27FC236}">
                <a16:creationId xmlns:a16="http://schemas.microsoft.com/office/drawing/2014/main" id="{A23FCB99-1747-46FD-B028-62F921814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459" y="1513863"/>
            <a:ext cx="4902355" cy="4859726"/>
          </a:xfrm>
          <a:prstGeom prst="rect">
            <a:avLst/>
          </a:prstGeom>
        </p:spPr>
      </p:pic>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sp>
        <p:nvSpPr>
          <p:cNvPr id="2" name="TextBox 1">
            <a:extLst>
              <a:ext uri="{FF2B5EF4-FFF2-40B4-BE49-F238E27FC236}">
                <a16:creationId xmlns:a16="http://schemas.microsoft.com/office/drawing/2014/main" id="{98F28F64-1F88-48A8-A4E1-039A1813A837}"/>
              </a:ext>
            </a:extLst>
          </p:cNvPr>
          <p:cNvSpPr txBox="1"/>
          <p:nvPr/>
        </p:nvSpPr>
        <p:spPr>
          <a:xfrm>
            <a:off x="1693332" y="1754716"/>
            <a:ext cx="6721483" cy="4401205"/>
          </a:xfrm>
          <a:prstGeom prst="rect">
            <a:avLst/>
          </a:prstGeom>
          <a:noFill/>
        </p:spPr>
        <p:txBody>
          <a:bodyPr wrap="square" rtlCol="0">
            <a:spAutoFit/>
          </a:bodyPr>
          <a:lstStyle/>
          <a:p>
            <a:pPr algn="ctr"/>
            <a:r>
              <a:rPr lang="en-US" sz="4000" b="1" i="0" u="none" strike="noStrike" baseline="0" dirty="0">
                <a:effectLst>
                  <a:glow rad="127000">
                    <a:schemeClr val="bg1"/>
                  </a:glow>
                </a:effectLst>
                <a:latin typeface="Arial" panose="020B0604020202020204" pitchFamily="34" charset="0"/>
              </a:rPr>
              <a:t> </a:t>
            </a:r>
            <a:r>
              <a:rPr lang="en-US" sz="4000" b="1" i="0" u="none" strike="noStrike" baseline="30000" dirty="0">
                <a:solidFill>
                  <a:schemeClr val="bg1">
                    <a:lumMod val="65000"/>
                  </a:schemeClr>
                </a:solidFill>
                <a:effectLst>
                  <a:glow rad="127000">
                    <a:schemeClr val="bg1"/>
                  </a:glow>
                </a:effectLst>
                <a:latin typeface="Arial" panose="020B0604020202020204" pitchFamily="34" charset="0"/>
              </a:rPr>
              <a:t>30</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 It is </a:t>
            </a:r>
            <a:r>
              <a:rPr lang="en-US" sz="4000" b="1" i="0" u="none" strike="noStrike" baseline="0" dirty="0">
                <a:solidFill>
                  <a:schemeClr val="bg1">
                    <a:lumMod val="65000"/>
                  </a:schemeClr>
                </a:solidFill>
                <a:effectLst>
                  <a:glow rad="190500">
                    <a:schemeClr val="bg1"/>
                  </a:glow>
                </a:effectLst>
                <a:latin typeface="Arial" panose="020B0604020202020204" pitchFamily="34" charset="0"/>
              </a:rPr>
              <a:t>because of him that you are in </a:t>
            </a:r>
            <a:r>
              <a:rPr lang="en-US" sz="4000" b="1" i="0" u="none" strike="noStrike" baseline="0" dirty="0">
                <a:solidFill>
                  <a:srgbClr val="C00000"/>
                </a:solidFill>
                <a:effectLst>
                  <a:glow rad="190500">
                    <a:schemeClr val="bg1"/>
                  </a:glow>
                </a:effectLst>
                <a:latin typeface="Arial" panose="020B0604020202020204" pitchFamily="34" charset="0"/>
              </a:rPr>
              <a:t>Christ Jesus</a:t>
            </a:r>
            <a:r>
              <a:rPr lang="en-US" sz="4000" b="1" i="0" u="none" strike="noStrike" baseline="0" dirty="0">
                <a:solidFill>
                  <a:srgbClr val="C00000"/>
                </a:solidFill>
                <a:effectLst>
                  <a:glow rad="127000">
                    <a:schemeClr val="bg1"/>
                  </a:glow>
                </a:effectLst>
                <a:latin typeface="Arial" panose="020B0604020202020204" pitchFamily="34" charset="0"/>
              </a:rPr>
              <a:t>, who has become for us </a:t>
            </a:r>
            <a:r>
              <a:rPr lang="en-US" sz="4000" b="1" i="0" u="none" strike="noStrike" baseline="0" dirty="0">
                <a:solidFill>
                  <a:srgbClr val="C00000"/>
                </a:solidFill>
                <a:effectLst>
                  <a:glow rad="190500">
                    <a:schemeClr val="bg1"/>
                  </a:glow>
                </a:effectLst>
                <a:latin typeface="Arial" panose="020B0604020202020204" pitchFamily="34" charset="0"/>
              </a:rPr>
              <a:t>wisdom from God--that </a:t>
            </a:r>
            <a:br>
              <a:rPr lang="en-US" sz="4000" b="1" i="0" u="none" strike="noStrike" baseline="0" dirty="0">
                <a:solidFill>
                  <a:srgbClr val="C00000"/>
                </a:solidFill>
                <a:effectLst>
                  <a:glow rad="190500">
                    <a:schemeClr val="bg1"/>
                  </a:glow>
                </a:effectLst>
                <a:latin typeface="Arial" panose="020B0604020202020204" pitchFamily="34" charset="0"/>
              </a:rPr>
            </a:br>
            <a:r>
              <a:rPr lang="en-US" sz="4000" b="1" i="0" u="none" strike="noStrike" baseline="0" dirty="0">
                <a:solidFill>
                  <a:srgbClr val="C00000"/>
                </a:solidFill>
                <a:effectLst>
                  <a:glow rad="190500">
                    <a:schemeClr val="bg1"/>
                  </a:glow>
                </a:effectLst>
                <a:latin typeface="Arial" panose="020B0604020202020204" pitchFamily="34" charset="0"/>
              </a:rPr>
              <a:t>is,</a:t>
            </a:r>
            <a:r>
              <a:rPr lang="en-US" sz="4000" b="1" i="0" u="none" strike="noStrike" baseline="0" dirty="0">
                <a:solidFill>
                  <a:srgbClr val="C00000"/>
                </a:solidFill>
                <a:effectLst>
                  <a:glow rad="127000">
                    <a:schemeClr val="bg1"/>
                  </a:glow>
                </a:effectLst>
                <a:latin typeface="Arial" panose="020B0604020202020204" pitchFamily="34" charset="0"/>
              </a:rPr>
              <a:t> our </a:t>
            </a:r>
            <a:r>
              <a:rPr lang="en-US" sz="4000" b="1" i="0" u="none" strike="noStrike" baseline="0" dirty="0">
                <a:solidFill>
                  <a:schemeClr val="bg1"/>
                </a:solidFill>
                <a:effectLst>
                  <a:glow rad="127000">
                    <a:srgbClr val="C00000"/>
                  </a:glow>
                </a:effectLst>
                <a:latin typeface="Arial" panose="020B0604020202020204" pitchFamily="34" charset="0"/>
              </a:rPr>
              <a:t>righteousness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holiness and redemption.</a:t>
            </a:r>
            <a:r>
              <a:rPr lang="en-US" sz="4000" b="1" i="0" u="none" strike="noStrike" baseline="0" dirty="0">
                <a:effectLst>
                  <a:glow rad="127000">
                    <a:schemeClr val="bg1"/>
                  </a:glow>
                </a:effectLst>
                <a:latin typeface="Arial" panose="020B0604020202020204" pitchFamily="34" charset="0"/>
              </a:rPr>
              <a:t> (1Corinthians 1:30)</a:t>
            </a:r>
            <a:endParaRPr lang="en-US" sz="4000" b="1" dirty="0">
              <a:effectLst>
                <a:glow rad="127000">
                  <a:schemeClr val="bg1"/>
                </a:glow>
              </a:effectLst>
            </a:endParaRPr>
          </a:p>
        </p:txBody>
      </p:sp>
      <p:pic>
        <p:nvPicPr>
          <p:cNvPr id="11" name="Picture 10" descr="A person looking at the camera&#10;&#10;Description automatically generated">
            <a:extLst>
              <a:ext uri="{FF2B5EF4-FFF2-40B4-BE49-F238E27FC236}">
                <a16:creationId xmlns:a16="http://schemas.microsoft.com/office/drawing/2014/main" id="{477F105B-621E-4E15-858F-497C9E7C3B5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470475" y="2395742"/>
            <a:ext cx="3692111" cy="3951976"/>
          </a:xfrm>
          <a:prstGeom prst="rect">
            <a:avLst/>
          </a:prstGeom>
        </p:spPr>
      </p:pic>
    </p:spTree>
    <p:extLst>
      <p:ext uri="{BB962C8B-B14F-4D97-AF65-F5344CB8AC3E}">
        <p14:creationId xmlns:p14="http://schemas.microsoft.com/office/powerpoint/2010/main" val="13894037"/>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light, blurry&#10;&#10;Description automatically generated">
            <a:extLst>
              <a:ext uri="{FF2B5EF4-FFF2-40B4-BE49-F238E27FC236}">
                <a16:creationId xmlns:a16="http://schemas.microsoft.com/office/drawing/2014/main" id="{5DA187FD-8567-46B6-8FFD-149062470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459" y="1513863"/>
            <a:ext cx="4902355" cy="4859726"/>
          </a:xfrm>
          <a:prstGeom prst="rect">
            <a:avLst/>
          </a:prstGeom>
        </p:spPr>
      </p:pic>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sp>
        <p:nvSpPr>
          <p:cNvPr id="2" name="TextBox 1">
            <a:extLst>
              <a:ext uri="{FF2B5EF4-FFF2-40B4-BE49-F238E27FC236}">
                <a16:creationId xmlns:a16="http://schemas.microsoft.com/office/drawing/2014/main" id="{98F28F64-1F88-48A8-A4E1-039A1813A837}"/>
              </a:ext>
            </a:extLst>
          </p:cNvPr>
          <p:cNvSpPr txBox="1"/>
          <p:nvPr/>
        </p:nvSpPr>
        <p:spPr>
          <a:xfrm>
            <a:off x="1693332" y="1754716"/>
            <a:ext cx="6721483" cy="4401205"/>
          </a:xfrm>
          <a:prstGeom prst="rect">
            <a:avLst/>
          </a:prstGeom>
          <a:noFill/>
        </p:spPr>
        <p:txBody>
          <a:bodyPr wrap="square" rtlCol="0">
            <a:spAutoFit/>
          </a:bodyPr>
          <a:lstStyle/>
          <a:p>
            <a:pPr algn="ctr"/>
            <a:r>
              <a:rPr lang="en-US" sz="4000" b="1" i="0" u="none" strike="noStrike" baseline="0" dirty="0">
                <a:solidFill>
                  <a:schemeClr val="bg1">
                    <a:lumMod val="65000"/>
                  </a:schemeClr>
                </a:solidFill>
                <a:effectLst>
                  <a:glow rad="127000">
                    <a:schemeClr val="bg1"/>
                  </a:glow>
                </a:effectLst>
                <a:latin typeface="Arial" panose="020B0604020202020204" pitchFamily="34" charset="0"/>
              </a:rPr>
              <a:t> </a:t>
            </a:r>
            <a:r>
              <a:rPr lang="en-US" sz="4000" b="1" i="0" u="none" strike="noStrike" baseline="30000" dirty="0">
                <a:solidFill>
                  <a:schemeClr val="bg1">
                    <a:lumMod val="65000"/>
                  </a:schemeClr>
                </a:solidFill>
                <a:effectLst>
                  <a:glow rad="127000">
                    <a:schemeClr val="bg1"/>
                  </a:glow>
                </a:effectLst>
                <a:latin typeface="Arial" panose="020B0604020202020204" pitchFamily="34" charset="0"/>
              </a:rPr>
              <a:t>30</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 It is </a:t>
            </a:r>
            <a:r>
              <a:rPr lang="en-US" sz="4000" b="1" i="0" u="none" strike="noStrike" baseline="0" dirty="0">
                <a:solidFill>
                  <a:schemeClr val="bg1">
                    <a:lumMod val="65000"/>
                  </a:schemeClr>
                </a:solidFill>
                <a:effectLst>
                  <a:glow rad="190500">
                    <a:schemeClr val="bg1"/>
                  </a:glow>
                </a:effectLst>
                <a:latin typeface="Arial" panose="020B0604020202020204" pitchFamily="34" charset="0"/>
              </a:rPr>
              <a:t>because of him that you are in </a:t>
            </a:r>
            <a:r>
              <a:rPr lang="en-US" sz="4000" b="1" i="0" u="none" strike="noStrike" baseline="0" dirty="0">
                <a:solidFill>
                  <a:srgbClr val="C00000"/>
                </a:solidFill>
                <a:effectLst>
                  <a:glow rad="190500">
                    <a:schemeClr val="bg1"/>
                  </a:glow>
                </a:effectLst>
                <a:latin typeface="Arial" panose="020B0604020202020204" pitchFamily="34" charset="0"/>
              </a:rPr>
              <a:t>Christ Jesus</a:t>
            </a:r>
            <a:r>
              <a:rPr lang="en-US" sz="4000" b="1" i="0" u="none" strike="noStrike" baseline="0" dirty="0">
                <a:solidFill>
                  <a:srgbClr val="C00000"/>
                </a:solidFill>
                <a:effectLst>
                  <a:glow rad="127000">
                    <a:schemeClr val="bg1"/>
                  </a:glow>
                </a:effectLst>
                <a:latin typeface="Arial" panose="020B0604020202020204" pitchFamily="34" charset="0"/>
              </a:rPr>
              <a:t>, who has become for us </a:t>
            </a:r>
            <a:r>
              <a:rPr lang="en-US" sz="4000" b="1" i="0" u="none" strike="noStrike" baseline="0" dirty="0">
                <a:solidFill>
                  <a:srgbClr val="C00000"/>
                </a:solidFill>
                <a:effectLst>
                  <a:glow rad="190500">
                    <a:schemeClr val="bg1"/>
                  </a:glow>
                </a:effectLst>
                <a:latin typeface="Arial" panose="020B0604020202020204" pitchFamily="34" charset="0"/>
              </a:rPr>
              <a:t>wisdom from God--that </a:t>
            </a:r>
            <a:br>
              <a:rPr lang="en-US" sz="4000" b="1" i="0" u="none" strike="noStrike" baseline="0" dirty="0">
                <a:solidFill>
                  <a:srgbClr val="C00000"/>
                </a:solidFill>
                <a:effectLst>
                  <a:glow rad="190500">
                    <a:schemeClr val="bg1"/>
                  </a:glow>
                </a:effectLst>
                <a:latin typeface="Arial" panose="020B0604020202020204" pitchFamily="34" charset="0"/>
              </a:rPr>
            </a:br>
            <a:r>
              <a:rPr lang="en-US" sz="4000" b="1" i="0" u="none" strike="noStrike" baseline="0" dirty="0">
                <a:solidFill>
                  <a:srgbClr val="C00000"/>
                </a:solidFill>
                <a:effectLst>
                  <a:glow rad="190500">
                    <a:schemeClr val="bg1"/>
                  </a:glow>
                </a:effectLst>
                <a:latin typeface="Arial" panose="020B0604020202020204" pitchFamily="34" charset="0"/>
              </a:rPr>
              <a:t>is,</a:t>
            </a:r>
            <a:r>
              <a:rPr lang="en-US" sz="4000" b="1" i="0" u="none" strike="noStrike" baseline="0" dirty="0">
                <a:solidFill>
                  <a:srgbClr val="C00000"/>
                </a:solidFill>
                <a:effectLst>
                  <a:glow rad="127000">
                    <a:schemeClr val="bg1"/>
                  </a:glow>
                </a:effectLst>
                <a:latin typeface="Arial" panose="020B0604020202020204" pitchFamily="34" charset="0"/>
              </a:rPr>
              <a:t> our righteousness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chemeClr val="bg1"/>
                </a:solidFill>
                <a:effectLst>
                  <a:glow rad="127000">
                    <a:srgbClr val="C00000"/>
                  </a:glow>
                </a:effectLst>
                <a:latin typeface="Arial" panose="020B0604020202020204" pitchFamily="34" charset="0"/>
              </a:rPr>
              <a:t>holiness </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and redemption. </a:t>
            </a:r>
            <a:r>
              <a:rPr lang="en-US" sz="4000" b="1" i="0" u="none" strike="noStrike" baseline="0" dirty="0">
                <a:effectLst>
                  <a:glow rad="127000">
                    <a:schemeClr val="bg1"/>
                  </a:glow>
                </a:effectLst>
                <a:latin typeface="Arial" panose="020B0604020202020204" pitchFamily="34" charset="0"/>
              </a:rPr>
              <a:t>(1Corinthians 1:30)</a:t>
            </a:r>
            <a:endParaRPr lang="en-US" sz="4000" b="1" dirty="0">
              <a:effectLst>
                <a:glow rad="127000">
                  <a:schemeClr val="bg1"/>
                </a:glow>
              </a:effectLst>
            </a:endParaRPr>
          </a:p>
        </p:txBody>
      </p:sp>
      <p:pic>
        <p:nvPicPr>
          <p:cNvPr id="3" name="Picture 2" descr="A person looking at the camera&#10;&#10;Description automatically generated">
            <a:extLst>
              <a:ext uri="{FF2B5EF4-FFF2-40B4-BE49-F238E27FC236}">
                <a16:creationId xmlns:a16="http://schemas.microsoft.com/office/drawing/2014/main" id="{C025C809-8940-41EC-B547-9F56BD9C23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470475" y="2395742"/>
            <a:ext cx="3692111" cy="3951976"/>
          </a:xfrm>
          <a:prstGeom prst="rect">
            <a:avLst/>
          </a:prstGeom>
        </p:spPr>
      </p:pic>
    </p:spTree>
    <p:extLst>
      <p:ext uri="{BB962C8B-B14F-4D97-AF65-F5344CB8AC3E}">
        <p14:creationId xmlns:p14="http://schemas.microsoft.com/office/powerpoint/2010/main" val="233774780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How do you become wise?</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solidFill>
              </a:rPr>
              <a:t>Wise</a:t>
            </a:r>
          </a:p>
        </p:txBody>
      </p:sp>
      <p:pic>
        <p:nvPicPr>
          <p:cNvPr id="12" name="Picture 11" descr="A picture containing light, blurry&#10;&#10;Description automatically generated">
            <a:extLst>
              <a:ext uri="{FF2B5EF4-FFF2-40B4-BE49-F238E27FC236}">
                <a16:creationId xmlns:a16="http://schemas.microsoft.com/office/drawing/2014/main" id="{5ABC9439-9DA6-42F6-A8BD-DE72A40B0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59" y="1513863"/>
            <a:ext cx="4902355" cy="4859726"/>
          </a:xfrm>
          <a:prstGeom prst="rect">
            <a:avLst/>
          </a:prstGeom>
        </p:spPr>
      </p:pic>
      <p:sp>
        <p:nvSpPr>
          <p:cNvPr id="13" name="Content Placeholder 5">
            <a:extLst>
              <a:ext uri="{FF2B5EF4-FFF2-40B4-BE49-F238E27FC236}">
                <a16:creationId xmlns:a16="http://schemas.microsoft.com/office/drawing/2014/main" id="{A764CF51-FCAA-4AA2-87BE-414D1B20A47D}"/>
              </a:ext>
            </a:extLst>
          </p:cNvPr>
          <p:cNvSpPr txBox="1">
            <a:spLocks/>
          </p:cNvSpPr>
          <p:nvPr/>
        </p:nvSpPr>
        <p:spPr>
          <a:xfrm>
            <a:off x="6645165" y="1855701"/>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a:solidFill>
                  <a:srgbClr val="C00000"/>
                </a:solidFill>
              </a:rPr>
              <a:t>Wise</a:t>
            </a:r>
            <a:endParaRPr lang="en-US" sz="5400" dirty="0">
              <a:solidFill>
                <a:srgbClr val="C00000"/>
              </a:solidFill>
            </a:endParaRPr>
          </a:p>
        </p:txBody>
      </p:sp>
      <p:pic>
        <p:nvPicPr>
          <p:cNvPr id="14" name="Picture 13" descr="A person looking at the camera&#10;&#10;Description automatically generated">
            <a:extLst>
              <a:ext uri="{FF2B5EF4-FFF2-40B4-BE49-F238E27FC236}">
                <a16:creationId xmlns:a16="http://schemas.microsoft.com/office/drawing/2014/main" id="{115F3370-C288-4AE2-943F-30DE54FE01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470475" y="2395742"/>
            <a:ext cx="3692111" cy="3951976"/>
          </a:xfrm>
          <a:prstGeom prst="rect">
            <a:avLst/>
          </a:prstGeom>
        </p:spPr>
      </p:pic>
      <p:sp>
        <p:nvSpPr>
          <p:cNvPr id="2" name="TextBox 1">
            <a:extLst>
              <a:ext uri="{FF2B5EF4-FFF2-40B4-BE49-F238E27FC236}">
                <a16:creationId xmlns:a16="http://schemas.microsoft.com/office/drawing/2014/main" id="{98F28F64-1F88-48A8-A4E1-039A1813A837}"/>
              </a:ext>
            </a:extLst>
          </p:cNvPr>
          <p:cNvSpPr txBox="1"/>
          <p:nvPr/>
        </p:nvSpPr>
        <p:spPr>
          <a:xfrm>
            <a:off x="1693332" y="1754716"/>
            <a:ext cx="6721483" cy="4401205"/>
          </a:xfrm>
          <a:prstGeom prst="rect">
            <a:avLst/>
          </a:prstGeom>
          <a:noFill/>
        </p:spPr>
        <p:txBody>
          <a:bodyPr wrap="square" rtlCol="0">
            <a:spAutoFit/>
          </a:bodyPr>
          <a:lstStyle/>
          <a:p>
            <a:pPr algn="ctr"/>
            <a:r>
              <a:rPr lang="en-US" sz="4000" b="1" i="0" u="none" strike="noStrike" baseline="0" dirty="0">
                <a:effectLst>
                  <a:glow rad="127000">
                    <a:schemeClr val="bg1"/>
                  </a:glow>
                </a:effectLst>
                <a:latin typeface="Arial" panose="020B0604020202020204" pitchFamily="34" charset="0"/>
              </a:rPr>
              <a:t> </a:t>
            </a:r>
            <a:r>
              <a:rPr lang="en-US" sz="4000" b="1" i="0" u="none" strike="noStrike" baseline="30000" dirty="0">
                <a:solidFill>
                  <a:schemeClr val="bg1">
                    <a:lumMod val="65000"/>
                  </a:schemeClr>
                </a:solidFill>
                <a:effectLst>
                  <a:glow rad="127000">
                    <a:schemeClr val="bg1"/>
                  </a:glow>
                </a:effectLst>
                <a:latin typeface="Arial" panose="020B0604020202020204" pitchFamily="34" charset="0"/>
              </a:rPr>
              <a:t>30</a:t>
            </a:r>
            <a:r>
              <a:rPr lang="en-US" sz="4000" b="1" i="0" u="none" strike="noStrike" baseline="0" dirty="0">
                <a:solidFill>
                  <a:schemeClr val="bg1">
                    <a:lumMod val="65000"/>
                  </a:schemeClr>
                </a:solidFill>
                <a:effectLst>
                  <a:glow rad="127000">
                    <a:schemeClr val="bg1"/>
                  </a:glow>
                </a:effectLst>
                <a:latin typeface="Arial" panose="020B0604020202020204" pitchFamily="34" charset="0"/>
              </a:rPr>
              <a:t> It is </a:t>
            </a:r>
            <a:r>
              <a:rPr lang="en-US" sz="4000" b="1" i="0" u="none" strike="noStrike" baseline="0" dirty="0">
                <a:solidFill>
                  <a:schemeClr val="bg1">
                    <a:lumMod val="65000"/>
                  </a:schemeClr>
                </a:solidFill>
                <a:effectLst>
                  <a:glow rad="190500">
                    <a:schemeClr val="bg1"/>
                  </a:glow>
                </a:effectLst>
                <a:latin typeface="Arial" panose="020B0604020202020204" pitchFamily="34" charset="0"/>
              </a:rPr>
              <a:t>because of him that you are in </a:t>
            </a:r>
            <a:r>
              <a:rPr lang="en-US" sz="4000" b="1" i="0" u="none" strike="noStrike" baseline="0" dirty="0">
                <a:solidFill>
                  <a:srgbClr val="C00000"/>
                </a:solidFill>
                <a:effectLst>
                  <a:glow rad="190500">
                    <a:schemeClr val="bg1"/>
                  </a:glow>
                </a:effectLst>
                <a:latin typeface="Arial" panose="020B0604020202020204" pitchFamily="34" charset="0"/>
              </a:rPr>
              <a:t>Christ Jesus</a:t>
            </a:r>
            <a:r>
              <a:rPr lang="en-US" sz="4000" b="1" i="0" u="none" strike="noStrike" baseline="0" dirty="0">
                <a:solidFill>
                  <a:srgbClr val="C00000"/>
                </a:solidFill>
                <a:effectLst>
                  <a:glow rad="127000">
                    <a:schemeClr val="bg1"/>
                  </a:glow>
                </a:effectLst>
                <a:latin typeface="Arial" panose="020B0604020202020204" pitchFamily="34" charset="0"/>
              </a:rPr>
              <a:t>, who has become for us </a:t>
            </a:r>
            <a:r>
              <a:rPr lang="en-US" sz="4000" b="1" i="0" u="none" strike="noStrike" baseline="0" dirty="0">
                <a:solidFill>
                  <a:srgbClr val="C00000"/>
                </a:solidFill>
                <a:effectLst>
                  <a:glow rad="190500">
                    <a:schemeClr val="bg1"/>
                  </a:glow>
                </a:effectLst>
                <a:latin typeface="Arial" panose="020B0604020202020204" pitchFamily="34" charset="0"/>
              </a:rPr>
              <a:t>wisdom from God--that </a:t>
            </a:r>
            <a:br>
              <a:rPr lang="en-US" sz="4000" b="1" i="0" u="none" strike="noStrike" baseline="0" dirty="0">
                <a:solidFill>
                  <a:srgbClr val="C00000"/>
                </a:solidFill>
                <a:effectLst>
                  <a:glow rad="190500">
                    <a:schemeClr val="bg1"/>
                  </a:glow>
                </a:effectLst>
                <a:latin typeface="Arial" panose="020B0604020202020204" pitchFamily="34" charset="0"/>
              </a:rPr>
            </a:br>
            <a:r>
              <a:rPr lang="en-US" sz="4000" b="1" i="0" u="none" strike="noStrike" baseline="0" dirty="0">
                <a:solidFill>
                  <a:srgbClr val="C00000"/>
                </a:solidFill>
                <a:effectLst>
                  <a:glow rad="190500">
                    <a:schemeClr val="bg1"/>
                  </a:glow>
                </a:effectLst>
                <a:latin typeface="Arial" panose="020B0604020202020204" pitchFamily="34" charset="0"/>
              </a:rPr>
              <a:t>is,</a:t>
            </a:r>
            <a:r>
              <a:rPr lang="en-US" sz="4000" b="1" i="0" u="none" strike="noStrike" baseline="0" dirty="0">
                <a:solidFill>
                  <a:srgbClr val="C00000"/>
                </a:solidFill>
                <a:effectLst>
                  <a:glow rad="127000">
                    <a:schemeClr val="bg1"/>
                  </a:glow>
                </a:effectLst>
                <a:latin typeface="Arial" panose="020B0604020202020204" pitchFamily="34" charset="0"/>
              </a:rPr>
              <a:t> our righteousness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rgbClr val="C00000"/>
                </a:solidFill>
                <a:effectLst>
                  <a:glow rad="127000">
                    <a:schemeClr val="bg1"/>
                  </a:glow>
                </a:effectLst>
                <a:latin typeface="Arial" panose="020B0604020202020204" pitchFamily="34" charset="0"/>
              </a:rPr>
              <a:t>holiness</a:t>
            </a:r>
            <a:r>
              <a:rPr lang="en-US" sz="4000" b="1" i="0" u="none" strike="noStrike" baseline="0" dirty="0">
                <a:solidFill>
                  <a:schemeClr val="bg1"/>
                </a:solidFill>
                <a:effectLst>
                  <a:glow rad="127000">
                    <a:srgbClr val="C00000"/>
                  </a:glow>
                </a:effectLst>
                <a:latin typeface="Arial" panose="020B0604020202020204" pitchFamily="34" charset="0"/>
              </a:rPr>
              <a:t> </a:t>
            </a:r>
            <a:r>
              <a:rPr lang="en-US" sz="4000" b="1" i="0" u="none" strike="noStrike" baseline="0" dirty="0">
                <a:solidFill>
                  <a:srgbClr val="C00000"/>
                </a:solidFill>
                <a:effectLst>
                  <a:glow rad="127000">
                    <a:schemeClr val="bg1"/>
                  </a:glow>
                </a:effectLst>
                <a:latin typeface="Arial" panose="020B0604020202020204" pitchFamily="34" charset="0"/>
              </a:rPr>
              <a:t>and</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solidFill>
                  <a:schemeClr val="bg1"/>
                </a:solidFill>
                <a:effectLst>
                  <a:glow rad="190500">
                    <a:srgbClr val="C00000"/>
                  </a:glow>
                </a:effectLst>
                <a:latin typeface="Arial" panose="020B0604020202020204" pitchFamily="34" charset="0"/>
              </a:rPr>
              <a:t>redemption</a:t>
            </a:r>
            <a:r>
              <a:rPr lang="en-US" sz="4000" b="1" i="0" u="none" strike="noStrike" baseline="0" dirty="0">
                <a:effectLst>
                  <a:glow rad="127000">
                    <a:schemeClr val="bg1"/>
                  </a:glow>
                </a:effectLst>
                <a:latin typeface="Arial" panose="020B0604020202020204" pitchFamily="34" charset="0"/>
              </a:rPr>
              <a:t>. (1Corinthians 1:30)</a:t>
            </a:r>
            <a:endParaRPr lang="en-US" sz="4000" b="1" dirty="0">
              <a:effectLst>
                <a:glow rad="127000">
                  <a:schemeClr val="bg1"/>
                </a:glow>
              </a:effectLst>
            </a:endParaRPr>
          </a:p>
        </p:txBody>
      </p:sp>
    </p:spTree>
    <p:extLst>
      <p:ext uri="{BB962C8B-B14F-4D97-AF65-F5344CB8AC3E}">
        <p14:creationId xmlns:p14="http://schemas.microsoft.com/office/powerpoint/2010/main" val="1883369849"/>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So, are you in Christ?</a:t>
            </a:r>
          </a:p>
        </p:txBody>
      </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2" name="TextBox 1">
            <a:extLst>
              <a:ext uri="{FF2B5EF4-FFF2-40B4-BE49-F238E27FC236}">
                <a16:creationId xmlns:a16="http://schemas.microsoft.com/office/drawing/2014/main" id="{98F28F64-1F88-48A8-A4E1-039A1813A837}"/>
              </a:ext>
            </a:extLst>
          </p:cNvPr>
          <p:cNvSpPr txBox="1"/>
          <p:nvPr/>
        </p:nvSpPr>
        <p:spPr>
          <a:xfrm>
            <a:off x="1693333" y="1754716"/>
            <a:ext cx="6721482" cy="4401205"/>
          </a:xfrm>
          <a:prstGeom prst="rect">
            <a:avLst/>
          </a:prstGeom>
          <a:noFill/>
        </p:spPr>
        <p:txBody>
          <a:bodyPr wrap="square" rtlCol="0">
            <a:spAutoFit/>
          </a:bodyPr>
          <a:lstStyle/>
          <a:p>
            <a:pPr algn="ctr"/>
            <a:r>
              <a:rPr lang="en-US" sz="4000" b="1" i="0" u="none" strike="noStrike" baseline="0" dirty="0">
                <a:effectLst>
                  <a:glow rad="127000">
                    <a:schemeClr val="bg1"/>
                  </a:glow>
                </a:effectLst>
                <a:latin typeface="Arial" panose="020B0604020202020204" pitchFamily="34" charset="0"/>
              </a:rPr>
              <a:t> </a:t>
            </a:r>
            <a:r>
              <a:rPr lang="en-US" sz="4000" b="1" i="0" u="none" strike="noStrike" baseline="30000" dirty="0">
                <a:effectLst>
                  <a:glow rad="127000">
                    <a:schemeClr val="bg1"/>
                  </a:glow>
                </a:effectLst>
                <a:latin typeface="Arial" panose="020B0604020202020204" pitchFamily="34" charset="0"/>
              </a:rPr>
              <a:t>30</a:t>
            </a:r>
            <a:r>
              <a:rPr lang="en-US" sz="4000" b="1" i="0" u="none" strike="noStrike" baseline="0" dirty="0">
                <a:effectLst>
                  <a:glow rad="127000">
                    <a:schemeClr val="bg1"/>
                  </a:glow>
                </a:effectLst>
                <a:latin typeface="Arial" panose="020B0604020202020204" pitchFamily="34" charset="0"/>
              </a:rPr>
              <a:t> It is </a:t>
            </a:r>
            <a:r>
              <a:rPr lang="en-US" sz="4000" b="1" i="0" u="none" strike="noStrike" baseline="0" dirty="0">
                <a:effectLst>
                  <a:glow rad="190500">
                    <a:schemeClr val="bg1"/>
                  </a:glow>
                </a:effectLst>
                <a:latin typeface="Arial" panose="020B0604020202020204" pitchFamily="34" charset="0"/>
              </a:rPr>
              <a:t>because of him that you are </a:t>
            </a:r>
            <a:r>
              <a:rPr lang="en-US" sz="4000" b="1" i="0" u="none" strike="noStrike" baseline="0" dirty="0">
                <a:solidFill>
                  <a:schemeClr val="bg1"/>
                </a:solidFill>
                <a:effectLst>
                  <a:glow rad="190500">
                    <a:srgbClr val="C00000"/>
                  </a:glow>
                </a:effectLst>
                <a:latin typeface="Arial" panose="020B0604020202020204" pitchFamily="34" charset="0"/>
              </a:rPr>
              <a:t>in Christ </a:t>
            </a:r>
            <a:r>
              <a:rPr lang="en-US" sz="4000" b="1" i="0" u="none" strike="noStrike" baseline="0" dirty="0">
                <a:effectLst>
                  <a:glow rad="190500">
                    <a:schemeClr val="bg1"/>
                  </a:glow>
                </a:effectLst>
                <a:latin typeface="Arial" panose="020B0604020202020204" pitchFamily="34" charset="0"/>
              </a:rPr>
              <a:t>Jesus</a:t>
            </a:r>
            <a:r>
              <a:rPr lang="en-US" sz="4000" b="1" i="0" u="none" strike="noStrike" baseline="0" dirty="0">
                <a:effectLst>
                  <a:glow rad="127000">
                    <a:schemeClr val="bg1"/>
                  </a:glow>
                </a:effectLst>
                <a:latin typeface="Arial" panose="020B0604020202020204" pitchFamily="34" charset="0"/>
              </a:rPr>
              <a:t>, who has become for us </a:t>
            </a:r>
            <a:r>
              <a:rPr lang="en-US" sz="4000" b="1" i="0" u="none" strike="noStrike" baseline="0" dirty="0">
                <a:effectLst>
                  <a:glow rad="190500">
                    <a:schemeClr val="bg1"/>
                  </a:glow>
                </a:effectLst>
                <a:latin typeface="Arial" panose="020B0604020202020204" pitchFamily="34" charset="0"/>
              </a:rPr>
              <a:t>wisdom from God--that </a:t>
            </a:r>
            <a:br>
              <a:rPr lang="en-US" sz="4000" b="1" i="0" u="none" strike="noStrike" baseline="0" dirty="0">
                <a:effectLst>
                  <a:glow rad="190500">
                    <a:schemeClr val="bg1"/>
                  </a:glow>
                </a:effectLst>
                <a:latin typeface="Arial" panose="020B0604020202020204" pitchFamily="34" charset="0"/>
              </a:rPr>
            </a:br>
            <a:r>
              <a:rPr lang="en-US" sz="4000" b="1" i="0" u="none" strike="noStrike" baseline="0" dirty="0">
                <a:effectLst>
                  <a:glow rad="190500">
                    <a:schemeClr val="bg1"/>
                  </a:glow>
                </a:effectLst>
                <a:latin typeface="Arial" panose="020B0604020202020204" pitchFamily="34" charset="0"/>
              </a:rPr>
              <a:t>is,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effectLst>
                  <a:glow rad="190500">
                    <a:schemeClr val="bg1"/>
                  </a:glow>
                </a:effectLst>
                <a:latin typeface="Arial" panose="020B0604020202020204" pitchFamily="34" charset="0"/>
              </a:rPr>
              <a:t>our righteousness</a:t>
            </a:r>
            <a:r>
              <a:rPr lang="en-US" sz="4000" b="1" i="0" u="none" strike="noStrike" baseline="0" dirty="0">
                <a:effectLst>
                  <a:glow rad="127000">
                    <a:schemeClr val="bg1"/>
                  </a:glow>
                </a:effectLst>
                <a:latin typeface="Arial" panose="020B0604020202020204" pitchFamily="34" charset="0"/>
              </a:rPr>
              <a:t>, </a:t>
            </a:r>
            <a:r>
              <a:rPr lang="en-US" sz="4000" b="1" i="0" u="none" strike="noStrike" baseline="0" dirty="0">
                <a:effectLst>
                  <a:glow rad="190500">
                    <a:schemeClr val="bg1"/>
                  </a:glow>
                </a:effectLst>
                <a:latin typeface="Arial" panose="020B0604020202020204" pitchFamily="34" charset="0"/>
              </a:rPr>
              <a:t>holiness</a:t>
            </a:r>
            <a:r>
              <a:rPr lang="en-US" sz="4000" b="1" i="0" u="none" strike="noStrike" baseline="0" dirty="0">
                <a:effectLst>
                  <a:glow rad="127000">
                    <a:schemeClr val="bg1"/>
                  </a:glow>
                </a:effectLst>
                <a:latin typeface="Arial" panose="020B0604020202020204" pitchFamily="34" charset="0"/>
              </a:rPr>
              <a:t> and </a:t>
            </a:r>
            <a:r>
              <a:rPr lang="en-US" sz="4000" b="1" i="0" u="none" strike="noStrike" baseline="0" dirty="0">
                <a:effectLst>
                  <a:glow rad="190500">
                    <a:schemeClr val="bg1"/>
                  </a:glow>
                </a:effectLst>
                <a:latin typeface="Arial" panose="020B0604020202020204" pitchFamily="34" charset="0"/>
              </a:rPr>
              <a:t>redemption</a:t>
            </a:r>
            <a:r>
              <a:rPr lang="en-US" sz="4000" b="1" i="0" u="none" strike="noStrike" baseline="0" dirty="0">
                <a:effectLst>
                  <a:glow rad="127000">
                    <a:schemeClr val="bg1"/>
                  </a:glow>
                </a:effectLst>
                <a:latin typeface="Arial" panose="020B0604020202020204" pitchFamily="34" charset="0"/>
              </a:rPr>
              <a:t>. (1Corinthians 1:30)</a:t>
            </a:r>
            <a:endParaRPr lang="en-US" sz="4000" b="1" dirty="0">
              <a:effectLst>
                <a:glow rad="127000">
                  <a:schemeClr val="bg1"/>
                </a:glow>
              </a:effectLst>
            </a:endParaRPr>
          </a:p>
        </p:txBody>
      </p:sp>
      <p:pic>
        <p:nvPicPr>
          <p:cNvPr id="10" name="Picture 9" descr="A hand holding an object in his hand&#10;&#10;Description automatically generated">
            <a:extLst>
              <a:ext uri="{FF2B5EF4-FFF2-40B4-BE49-F238E27FC236}">
                <a16:creationId xmlns:a16="http://schemas.microsoft.com/office/drawing/2014/main" id="{43C25F2C-6F3E-4630-BC9C-C448AE4527F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7903703" y="2116220"/>
            <a:ext cx="3267531" cy="3200847"/>
          </a:xfrm>
          <a:prstGeom prst="rect">
            <a:avLst/>
          </a:prstGeom>
        </p:spPr>
      </p:pic>
    </p:spTree>
    <p:extLst>
      <p:ext uri="{BB962C8B-B14F-4D97-AF65-F5344CB8AC3E}">
        <p14:creationId xmlns:p14="http://schemas.microsoft.com/office/powerpoint/2010/main" val="204247281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965943-0E86-49C0-BB61-3C70B52CA787}"/>
              </a:ext>
            </a:extLst>
          </p:cNvPr>
          <p:cNvGrpSpPr/>
          <p:nvPr/>
        </p:nvGrpSpPr>
        <p:grpSpPr>
          <a:xfrm>
            <a:off x="1188010" y="-28575"/>
            <a:ext cx="11156390" cy="6886576"/>
            <a:chOff x="1188010" y="-28575"/>
            <a:chExt cx="11156390" cy="6886576"/>
          </a:xfrm>
        </p:grpSpPr>
        <p:sp>
          <p:nvSpPr>
            <p:cNvPr id="8" name="Freeform: Shape 7">
              <a:extLst>
                <a:ext uri="{FF2B5EF4-FFF2-40B4-BE49-F238E27FC236}">
                  <a16:creationId xmlns:a16="http://schemas.microsoft.com/office/drawing/2014/main" id="{384C8AF7-1F2C-4E25-8FBF-B915A33E742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monitor, computer, mirror, keyboard&#10;&#10;Description automatically generated">
              <a:extLst>
                <a:ext uri="{FF2B5EF4-FFF2-40B4-BE49-F238E27FC236}">
                  <a16:creationId xmlns:a16="http://schemas.microsoft.com/office/drawing/2014/main" id="{B2419428-DADA-46BD-9E50-C30E642797EA}"/>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5" name="Content Placeholder 4"/>
          <p:cNvSpPr>
            <a:spLocks noGrp="1"/>
          </p:cNvSpPr>
          <p:nvPr>
            <p:ph sz="half" idx="1"/>
          </p:nvPr>
        </p:nvSpPr>
        <p:spPr>
          <a:xfrm>
            <a:off x="1591243" y="1825625"/>
            <a:ext cx="6721483" cy="4351338"/>
          </a:xfrm>
        </p:spPr>
        <p:txBody>
          <a:bodyPr>
            <a:normAutofit/>
          </a:bodyPr>
          <a:lstStyle/>
          <a:p>
            <a:pPr algn="ctr">
              <a:lnSpc>
                <a:spcPct val="75000"/>
              </a:lnSpc>
            </a:pPr>
            <a:endParaRPr lang="en-US" sz="5400" dirty="0"/>
          </a:p>
          <a:p>
            <a:pPr algn="ctr">
              <a:lnSpc>
                <a:spcPct val="75000"/>
              </a:lnSpc>
            </a:pPr>
            <a:endParaRPr lang="en-US" sz="5400" dirty="0"/>
          </a:p>
          <a:p>
            <a:pPr algn="ctr">
              <a:lnSpc>
                <a:spcPct val="75000"/>
              </a:lnSpc>
            </a:pPr>
            <a:endParaRPr lang="en-US" sz="5400" dirty="0"/>
          </a:p>
          <a:p>
            <a:pPr algn="ctr"/>
            <a:endParaRPr lang="en-US" sz="5400" dirty="0"/>
          </a:p>
        </p:txBody>
      </p:sp>
      <p:sp>
        <p:nvSpPr>
          <p:cNvPr id="6" name="Content Placeholder 5"/>
          <p:cNvSpPr>
            <a:spLocks noGrp="1"/>
          </p:cNvSpPr>
          <p:nvPr>
            <p:ph sz="half" idx="2"/>
          </p:nvPr>
        </p:nvSpPr>
        <p:spPr>
          <a:xfrm>
            <a:off x="6645165" y="1855701"/>
            <a:ext cx="5181600" cy="4351338"/>
          </a:xfrm>
        </p:spPr>
        <p:txBody>
          <a:bodyPr>
            <a:normAutofit/>
          </a:bodyPr>
          <a:lstStyle/>
          <a:p>
            <a:pPr algn="ctr"/>
            <a:r>
              <a:rPr lang="en-US" sz="5400" dirty="0">
                <a:solidFill>
                  <a:srgbClr val="C00000">
                    <a:alpha val="35000"/>
                  </a:srgbClr>
                </a:solidFill>
              </a:rPr>
              <a:t>Wise</a:t>
            </a:r>
          </a:p>
        </p:txBody>
      </p:sp>
      <p:pic>
        <p:nvPicPr>
          <p:cNvPr id="3079" name="Picture 7"/>
          <p:cNvPicPr>
            <a:picLocks noChangeAspect="1" noChangeArrowheads="1"/>
          </p:cNvPicPr>
          <p:nvPr/>
        </p:nvPicPr>
        <p:blipFill>
          <a:blip r:embed="rId3" cstate="print">
            <a:alphaModFix amt="35000"/>
          </a:blip>
          <a:srcRect/>
          <a:stretch>
            <a:fillRect/>
          </a:stretch>
        </p:blipFill>
        <p:spPr bwMode="auto">
          <a:xfrm>
            <a:off x="7994807" y="2593570"/>
            <a:ext cx="2605949" cy="3348072"/>
          </a:xfrm>
          <a:prstGeom prst="rect">
            <a:avLst/>
          </a:prstGeom>
          <a:noFill/>
          <a:ln w="9525">
            <a:noFill/>
            <a:miter lim="800000"/>
            <a:headEnd/>
            <a:tailEnd/>
          </a:ln>
          <a:effectLst/>
        </p:spPr>
      </p:pic>
      <p:sp>
        <p:nvSpPr>
          <p:cNvPr id="10" name="Content Placeholder 4">
            <a:extLst>
              <a:ext uri="{FF2B5EF4-FFF2-40B4-BE49-F238E27FC236}">
                <a16:creationId xmlns:a16="http://schemas.microsoft.com/office/drawing/2014/main" id="{E2B1B01B-9151-42D1-BD79-35CAD607C87E}"/>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a:solidFill>
                  <a:srgbClr val="C00000">
                    <a:alpha val="32000"/>
                  </a:srgbClr>
                </a:solidFill>
              </a:rPr>
              <a:t>Fool</a:t>
            </a:r>
            <a:endParaRPr lang="en-US" sz="5400" dirty="0">
              <a:solidFill>
                <a:srgbClr val="C00000">
                  <a:alpha val="32000"/>
                </a:srgbClr>
              </a:solidFill>
            </a:endParaRPr>
          </a:p>
        </p:txBody>
      </p:sp>
      <p:pic>
        <p:nvPicPr>
          <p:cNvPr id="11" name="Picture 3">
            <a:extLst>
              <a:ext uri="{FF2B5EF4-FFF2-40B4-BE49-F238E27FC236}">
                <a16:creationId xmlns:a16="http://schemas.microsoft.com/office/drawing/2014/main" id="{F4EA4CB4-66CC-4CB8-A5F6-01320F6F3FEC}"/>
              </a:ext>
            </a:extLst>
          </p:cNvPr>
          <p:cNvPicPr>
            <a:picLocks noChangeAspect="1" noChangeArrowheads="1"/>
          </p:cNvPicPr>
          <p:nvPr/>
        </p:nvPicPr>
        <p:blipFill>
          <a:blip r:embed="rId4" cstate="print">
            <a:alphaModFix amt="32000"/>
          </a:blip>
          <a:srcRect/>
          <a:stretch>
            <a:fillRect/>
          </a:stretch>
        </p:blipFill>
        <p:spPr bwMode="auto">
          <a:xfrm>
            <a:off x="2245697" y="2677828"/>
            <a:ext cx="2393950" cy="3233738"/>
          </a:xfrm>
          <a:prstGeom prst="rect">
            <a:avLst/>
          </a:prstGeom>
          <a:noFill/>
          <a:ln w="9525">
            <a:noFill/>
            <a:miter lim="800000"/>
            <a:headEnd/>
            <a:tailEnd/>
          </a:ln>
          <a:effectLst/>
        </p:spPr>
      </p:pic>
      <p:sp>
        <p:nvSpPr>
          <p:cNvPr id="3" name="Title 3">
            <a:extLst>
              <a:ext uri="{FF2B5EF4-FFF2-40B4-BE49-F238E27FC236}">
                <a16:creationId xmlns:a16="http://schemas.microsoft.com/office/drawing/2014/main" id="{119E3614-578A-4FF6-A721-3BD496AFD3E1}"/>
              </a:ext>
            </a:extLst>
          </p:cNvPr>
          <p:cNvSpPr txBox="1">
            <a:spLocks/>
          </p:cNvSpPr>
          <p:nvPr/>
        </p:nvSpPr>
        <p:spPr>
          <a:xfrm>
            <a:off x="3294086" y="3300361"/>
            <a:ext cx="11461531"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a:lstStyle>
          <a:p>
            <a:r>
              <a:rPr lang="en-US" sz="9600" dirty="0"/>
              <a:t>LET’S PRAY</a:t>
            </a:r>
          </a:p>
        </p:txBody>
      </p:sp>
    </p:spTree>
    <p:extLst>
      <p:ext uri="{BB962C8B-B14F-4D97-AF65-F5344CB8AC3E}">
        <p14:creationId xmlns:p14="http://schemas.microsoft.com/office/powerpoint/2010/main" val="1821765711"/>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2693FB7-2F2E-42F4-85C8-18492AA3E435}"/>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C2FA571F-CF52-4C2B-AAEF-5B1317AA94A9}"/>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2DBC83D5-02FC-4759-92D3-09D5FF008217}"/>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10" name="Picture 8"/>
          <p:cNvPicPr>
            <a:picLocks noChangeAspect="1" noChangeArrowheads="1"/>
          </p:cNvPicPr>
          <p:nvPr/>
        </p:nvPicPr>
        <p:blipFill>
          <a:blip r:embed="rId5" cstate="print"/>
          <a:srcRect/>
          <a:stretch>
            <a:fillRect/>
          </a:stretch>
        </p:blipFill>
        <p:spPr bwMode="auto">
          <a:xfrm>
            <a:off x="6826736" y="2323346"/>
            <a:ext cx="2620963" cy="3259138"/>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1-The </a:t>
            </a:r>
            <a:r>
              <a:rPr lang="en-US" u="sng" dirty="0">
                <a:solidFill>
                  <a:srgbClr val="C00000"/>
                </a:solidFill>
              </a:rPr>
              <a:t>Re</a:t>
            </a:r>
            <a:r>
              <a:rPr lang="en-US" dirty="0">
                <a:solidFill>
                  <a:srgbClr val="C00000"/>
                </a:solidFill>
              </a:rPr>
              <a:t>p</a:t>
            </a:r>
            <a:r>
              <a:rPr lang="en-US" u="sng" dirty="0">
                <a:solidFill>
                  <a:srgbClr val="C00000"/>
                </a:solidFill>
              </a:rPr>
              <a:t>utation</a:t>
            </a:r>
            <a:r>
              <a:rPr lang="en-US" dirty="0"/>
              <a:t> Selfie</a:t>
            </a:r>
            <a:r>
              <a:rPr lang="en-US" sz="3200" dirty="0"/>
              <a:t> 10:1</a:t>
            </a:r>
          </a:p>
        </p:txBody>
      </p:sp>
      <p:sp>
        <p:nvSpPr>
          <p:cNvPr id="5" name="Content Placeholder 4"/>
          <p:cNvSpPr>
            <a:spLocks noGrp="1"/>
          </p:cNvSpPr>
          <p:nvPr>
            <p:ph sz="half" idx="1"/>
          </p:nvPr>
        </p:nvSpPr>
        <p:spPr/>
        <p:txBody>
          <a:bodyPr>
            <a:normAutofit/>
          </a:bodyPr>
          <a:lstStyle/>
          <a:p>
            <a:pPr algn="ctr"/>
            <a:r>
              <a:rPr lang="en-US" sz="5400" dirty="0"/>
              <a:t>Stinks</a:t>
            </a:r>
          </a:p>
        </p:txBody>
      </p:sp>
      <p:sp>
        <p:nvSpPr>
          <p:cNvPr id="6" name="Content Placeholder 5"/>
          <p:cNvSpPr>
            <a:spLocks noGrp="1"/>
          </p:cNvSpPr>
          <p:nvPr>
            <p:ph sz="half" idx="2"/>
          </p:nvPr>
        </p:nvSpPr>
        <p:spPr/>
        <p:txBody>
          <a:bodyPr>
            <a:normAutofit/>
          </a:bodyPr>
          <a:lstStyle/>
          <a:p>
            <a:pPr algn="ctr"/>
            <a:r>
              <a:rPr lang="en-US" sz="5400" dirty="0"/>
              <a:t>Perfumed</a:t>
            </a:r>
          </a:p>
        </p:txBody>
      </p:sp>
      <p:sp>
        <p:nvSpPr>
          <p:cNvPr id="11" name="TextBox 10"/>
          <p:cNvSpPr txBox="1"/>
          <p:nvPr/>
        </p:nvSpPr>
        <p:spPr>
          <a:xfrm>
            <a:off x="1574157" y="4835470"/>
            <a:ext cx="9583838" cy="1323439"/>
          </a:xfrm>
          <a:prstGeom prst="rect">
            <a:avLst/>
          </a:prstGeom>
          <a:noFill/>
        </p:spPr>
        <p:txBody>
          <a:bodyPr wrap="square" rtlCol="0">
            <a:spAutoFit/>
          </a:bodyPr>
          <a:lstStyle/>
          <a:p>
            <a:pPr algn="ctr"/>
            <a:r>
              <a:rPr lang="en-US" sz="4000" b="1" dirty="0">
                <a:effectLst>
                  <a:glow rad="127000">
                    <a:schemeClr val="bg1"/>
                  </a:glow>
                </a:effectLst>
              </a:rPr>
              <a:t>As dead flies give perfume a </a:t>
            </a:r>
            <a:r>
              <a:rPr lang="en-US" sz="4000" b="1" dirty="0">
                <a:solidFill>
                  <a:srgbClr val="C00000"/>
                </a:solidFill>
                <a:effectLst>
                  <a:glow rad="127000">
                    <a:schemeClr val="bg1"/>
                  </a:glow>
                </a:effectLst>
              </a:rPr>
              <a:t>bad smell</a:t>
            </a:r>
            <a:r>
              <a:rPr lang="en-US" sz="4000" b="1" dirty="0">
                <a:effectLst>
                  <a:glow rad="127000">
                    <a:schemeClr val="bg1"/>
                  </a:glow>
                </a:effectLst>
              </a:rPr>
              <a:t>, so a little folly outweighs wisdom and honor. </a:t>
            </a:r>
          </a:p>
        </p:txBody>
      </p:sp>
      <p:pic>
        <p:nvPicPr>
          <p:cNvPr id="2051" name="Picture 3"/>
          <p:cNvPicPr>
            <a:picLocks noChangeAspect="1" noChangeArrowheads="1"/>
          </p:cNvPicPr>
          <p:nvPr/>
        </p:nvPicPr>
        <p:blipFill>
          <a:blip r:embed="rId6" cstate="print"/>
          <a:srcRect/>
          <a:stretch>
            <a:fillRect/>
          </a:stretch>
        </p:blipFill>
        <p:spPr bwMode="auto">
          <a:xfrm>
            <a:off x="2441292" y="2340242"/>
            <a:ext cx="3561720" cy="2795104"/>
          </a:xfrm>
          <a:prstGeom prst="rect">
            <a:avLst/>
          </a:prstGeom>
          <a:noFill/>
          <a:ln w="9525" cap="flat">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a:off x="7359517" y="2347778"/>
            <a:ext cx="1533525" cy="25717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randombar(horizontal)">
                                      <p:cBhvr>
                                        <p:cTn id="15" dur="500"/>
                                        <p:tgtEl>
                                          <p:spTgt spid="20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5D3F2B24-A0FA-4DCA-9D57-891427E8F17A}"/>
              </a:ext>
            </a:extLst>
          </p:cNvPr>
          <p:cNvPicPr>
            <a:picLocks noChangeAspect="1" noChangeArrowheads="1"/>
          </p:cNvPicPr>
          <p:nvPr/>
        </p:nvPicPr>
        <p:blipFill>
          <a:blip r:embed="rId3" cstate="print"/>
          <a:srcRect/>
          <a:stretch>
            <a:fillRect/>
          </a:stretch>
        </p:blipFill>
        <p:spPr bwMode="auto">
          <a:xfrm>
            <a:off x="6826736" y="2323346"/>
            <a:ext cx="2620963" cy="3259138"/>
          </a:xfrm>
          <a:prstGeom prst="rect">
            <a:avLst/>
          </a:prstGeom>
          <a:noFill/>
          <a:ln w="9525">
            <a:noFill/>
            <a:miter lim="800000"/>
            <a:headEnd/>
            <a:tailEnd/>
          </a:ln>
          <a:effectLst/>
        </p:spPr>
      </p:pic>
      <p:grpSp>
        <p:nvGrpSpPr>
          <p:cNvPr id="12" name="Group 11">
            <a:extLst>
              <a:ext uri="{FF2B5EF4-FFF2-40B4-BE49-F238E27FC236}">
                <a16:creationId xmlns:a16="http://schemas.microsoft.com/office/drawing/2014/main" id="{06498C6D-D924-4ADE-9004-07DFD6BDFA37}"/>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C88AC89E-110F-47D2-AEA4-0C42E562D1AB}"/>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F66EF7AB-785B-499C-A183-DAF843AB2139}"/>
                </a:ext>
              </a:extLst>
            </p:cNvPr>
            <p:cNvPicPr>
              <a:picLocks noChangeAspect="1"/>
            </p:cNvPicPr>
            <p:nvPr/>
          </p:nvPicPr>
          <p:blipFill rotWithShape="1">
            <a:blip r:embed="rId4">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9" name="Picture 5"/>
          <p:cNvPicPr>
            <a:picLocks noChangeAspect="1" noChangeArrowheads="1"/>
          </p:cNvPicPr>
          <p:nvPr/>
        </p:nvPicPr>
        <p:blipFill>
          <a:blip r:embed="rId5"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2-The </a:t>
            </a:r>
            <a:r>
              <a:rPr lang="en-US" u="sng" dirty="0">
                <a:solidFill>
                  <a:srgbClr val="C00000"/>
                </a:solidFill>
              </a:rPr>
              <a:t>Position</a:t>
            </a:r>
            <a:r>
              <a:rPr lang="en-US" dirty="0"/>
              <a:t> Selfie </a:t>
            </a:r>
            <a:r>
              <a:rPr lang="en-US" sz="3200" dirty="0"/>
              <a:t>10:2</a:t>
            </a:r>
          </a:p>
        </p:txBody>
      </p:sp>
      <p:sp>
        <p:nvSpPr>
          <p:cNvPr id="5" name="Content Placeholder 4"/>
          <p:cNvSpPr>
            <a:spLocks noGrp="1"/>
          </p:cNvSpPr>
          <p:nvPr>
            <p:ph sz="half" idx="1"/>
          </p:nvPr>
        </p:nvSpPr>
        <p:spPr/>
        <p:txBody>
          <a:bodyPr>
            <a:normAutofit/>
          </a:bodyPr>
          <a:lstStyle/>
          <a:p>
            <a:pPr algn="ctr"/>
            <a:r>
              <a:rPr lang="en-US" sz="5400" dirty="0"/>
              <a:t>Left </a:t>
            </a:r>
          </a:p>
        </p:txBody>
      </p:sp>
      <p:sp>
        <p:nvSpPr>
          <p:cNvPr id="6" name="Content Placeholder 5"/>
          <p:cNvSpPr>
            <a:spLocks noGrp="1"/>
          </p:cNvSpPr>
          <p:nvPr>
            <p:ph sz="half" idx="2"/>
          </p:nvPr>
        </p:nvSpPr>
        <p:spPr/>
        <p:txBody>
          <a:bodyPr>
            <a:normAutofit/>
          </a:bodyPr>
          <a:lstStyle/>
          <a:p>
            <a:pPr algn="ctr"/>
            <a:r>
              <a:rPr lang="en-US" sz="5400" dirty="0"/>
              <a:t>Right</a:t>
            </a:r>
          </a:p>
        </p:txBody>
      </p:sp>
      <p:sp>
        <p:nvSpPr>
          <p:cNvPr id="11" name="TextBox 10"/>
          <p:cNvSpPr txBox="1"/>
          <p:nvPr/>
        </p:nvSpPr>
        <p:spPr>
          <a:xfrm>
            <a:off x="1585732" y="4835470"/>
            <a:ext cx="9630136" cy="1323439"/>
          </a:xfrm>
          <a:prstGeom prst="rect">
            <a:avLst/>
          </a:prstGeom>
          <a:noFill/>
        </p:spPr>
        <p:txBody>
          <a:bodyPr wrap="square" rtlCol="0">
            <a:spAutoFit/>
          </a:bodyPr>
          <a:lstStyle/>
          <a:p>
            <a:pPr algn="ctr"/>
            <a:r>
              <a:rPr lang="en-US" sz="4000" b="1" dirty="0">
                <a:effectLst>
                  <a:glow rad="127000">
                    <a:schemeClr val="bg1"/>
                  </a:glow>
                </a:effectLst>
                <a:latin typeface="Arial Narrow" pitchFamily="34" charset="0"/>
              </a:rPr>
              <a:t>The heart of the wise inclines to the </a:t>
            </a:r>
            <a:r>
              <a:rPr lang="en-US" sz="4000" b="1" dirty="0">
                <a:solidFill>
                  <a:srgbClr val="C00000"/>
                </a:solidFill>
                <a:effectLst>
                  <a:glow rad="127000">
                    <a:schemeClr val="bg1"/>
                  </a:glow>
                </a:effectLst>
                <a:latin typeface="Arial Narrow" pitchFamily="34" charset="0"/>
              </a:rPr>
              <a:t>right</a:t>
            </a:r>
            <a:r>
              <a:rPr lang="en-US" sz="4000" b="1" dirty="0">
                <a:effectLst>
                  <a:glow rad="127000">
                    <a:schemeClr val="bg1"/>
                  </a:glow>
                </a:effectLst>
                <a:latin typeface="Arial Narrow" pitchFamily="34" charset="0"/>
              </a:rPr>
              <a:t>, but the heart of the fool to the </a:t>
            </a:r>
            <a:r>
              <a:rPr lang="en-US" sz="4000" b="1" dirty="0">
                <a:solidFill>
                  <a:srgbClr val="C00000"/>
                </a:solidFill>
                <a:effectLst>
                  <a:glow rad="127000">
                    <a:schemeClr val="bg1"/>
                  </a:glow>
                </a:effectLst>
                <a:latin typeface="Arial Narrow" pitchFamily="34" charset="0"/>
              </a:rPr>
              <a:t>left</a:t>
            </a:r>
            <a:r>
              <a:rPr lang="en-US" sz="4000" b="1" dirty="0">
                <a:effectLst>
                  <a:glow rad="127000">
                    <a:schemeClr val="bg1"/>
                  </a:glow>
                </a:effectLst>
                <a:latin typeface="Arial Narrow" pitchFamily="34" charset="0"/>
              </a:rPr>
              <a:t>. </a:t>
            </a:r>
          </a:p>
        </p:txBody>
      </p:sp>
      <p:pic>
        <p:nvPicPr>
          <p:cNvPr id="3075" name="Picture 3"/>
          <p:cNvPicPr>
            <a:picLocks noChangeAspect="1" noChangeArrowheads="1"/>
          </p:cNvPicPr>
          <p:nvPr/>
        </p:nvPicPr>
        <p:blipFill>
          <a:blip r:embed="rId6" cstate="print"/>
          <a:srcRect/>
          <a:stretch>
            <a:fillRect/>
          </a:stretch>
        </p:blipFill>
        <p:spPr bwMode="auto">
          <a:xfrm>
            <a:off x="2146434" y="2415790"/>
            <a:ext cx="3267639" cy="2403349"/>
          </a:xfrm>
          <a:prstGeom prst="rect">
            <a:avLst/>
          </a:prstGeom>
          <a:noFill/>
          <a:ln w="9525">
            <a:noFill/>
            <a:miter lim="800000"/>
            <a:headEnd/>
            <a:tailEnd/>
          </a:ln>
          <a:effectLst/>
        </p:spPr>
      </p:pic>
      <p:pic>
        <p:nvPicPr>
          <p:cNvPr id="13" name="Picture 3"/>
          <p:cNvPicPr>
            <a:picLocks noChangeAspect="1" noChangeArrowheads="1"/>
          </p:cNvPicPr>
          <p:nvPr/>
        </p:nvPicPr>
        <p:blipFill>
          <a:blip r:embed="rId6" cstate="print"/>
          <a:srcRect/>
          <a:stretch>
            <a:fillRect/>
          </a:stretch>
        </p:blipFill>
        <p:spPr bwMode="auto">
          <a:xfrm flipH="1">
            <a:off x="6511873" y="2382211"/>
            <a:ext cx="3257228" cy="240334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randombar(horizontal)">
                                      <p:cBhvr>
                                        <p:cTn id="15" dur="500"/>
                                        <p:tgtEl>
                                          <p:spTgt spid="307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61F1E05C-5D08-46BB-BA4E-B6F26DE1450F}"/>
              </a:ext>
            </a:extLst>
          </p:cNvPr>
          <p:cNvPicPr>
            <a:picLocks noChangeAspect="1" noChangeArrowheads="1"/>
          </p:cNvPicPr>
          <p:nvPr/>
        </p:nvPicPr>
        <p:blipFill>
          <a:blip r:embed="rId3" cstate="print"/>
          <a:srcRect/>
          <a:stretch>
            <a:fillRect/>
          </a:stretch>
        </p:blipFill>
        <p:spPr bwMode="auto">
          <a:xfrm>
            <a:off x="6826736" y="2323346"/>
            <a:ext cx="2620963" cy="3259138"/>
          </a:xfrm>
          <a:prstGeom prst="rect">
            <a:avLst/>
          </a:prstGeom>
          <a:noFill/>
          <a:ln w="9525">
            <a:noFill/>
            <a:miter lim="800000"/>
            <a:headEnd/>
            <a:tailEnd/>
          </a:ln>
          <a:effectLst/>
        </p:spPr>
      </p:pic>
      <p:grpSp>
        <p:nvGrpSpPr>
          <p:cNvPr id="13" name="Group 12">
            <a:extLst>
              <a:ext uri="{FF2B5EF4-FFF2-40B4-BE49-F238E27FC236}">
                <a16:creationId xmlns:a16="http://schemas.microsoft.com/office/drawing/2014/main" id="{CA6AF3E5-6176-48B1-9E72-44B5B4877EF9}"/>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0C135F71-108D-468C-8E57-FD09C34E948D}"/>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999A2556-C046-48EC-81B2-71A3BB9272F1}"/>
                </a:ext>
              </a:extLst>
            </p:cNvPr>
            <p:cNvPicPr>
              <a:picLocks noChangeAspect="1"/>
            </p:cNvPicPr>
            <p:nvPr/>
          </p:nvPicPr>
          <p:blipFill rotWithShape="1">
            <a:blip r:embed="rId4">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2" name="Picture 3"/>
          <p:cNvPicPr>
            <a:picLocks noChangeAspect="1" noChangeArrowheads="1"/>
          </p:cNvPicPr>
          <p:nvPr/>
        </p:nvPicPr>
        <p:blipFill>
          <a:blip r:embed="rId5" cstate="print"/>
          <a:srcRect/>
          <a:stretch>
            <a:fillRect/>
          </a:stretch>
        </p:blipFill>
        <p:spPr bwMode="auto">
          <a:xfrm>
            <a:off x="5383214" y="2391098"/>
            <a:ext cx="4736147" cy="3160391"/>
          </a:xfrm>
          <a:prstGeom prst="rect">
            <a:avLst/>
          </a:prstGeom>
          <a:noFill/>
          <a:ln w="9525">
            <a:no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4099" name="Picture 3"/>
          <p:cNvPicPr>
            <a:picLocks noChangeAspect="1" noChangeArrowheads="1"/>
          </p:cNvPicPr>
          <p:nvPr/>
        </p:nvPicPr>
        <p:blipFill>
          <a:blip r:embed="rId7" cstate="print"/>
          <a:srcRect t="3777"/>
          <a:stretch>
            <a:fillRect/>
          </a:stretch>
        </p:blipFill>
        <p:spPr bwMode="auto">
          <a:xfrm>
            <a:off x="2753399" y="1673817"/>
            <a:ext cx="2841625" cy="3307140"/>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3-The </a:t>
            </a:r>
            <a:r>
              <a:rPr lang="en-US" u="sng" dirty="0">
                <a:solidFill>
                  <a:srgbClr val="C00000"/>
                </a:solidFill>
              </a:rPr>
              <a:t>Sensibilit</a:t>
            </a:r>
            <a:r>
              <a:rPr lang="en-US" dirty="0">
                <a:solidFill>
                  <a:srgbClr val="C00000"/>
                </a:solidFill>
              </a:rPr>
              <a:t>y </a:t>
            </a:r>
            <a:r>
              <a:rPr lang="en-US" dirty="0"/>
              <a:t>Selfie </a:t>
            </a:r>
            <a:r>
              <a:rPr lang="en-US" sz="3200" dirty="0"/>
              <a:t>10:3-5</a:t>
            </a:r>
          </a:p>
        </p:txBody>
      </p:sp>
      <p:sp>
        <p:nvSpPr>
          <p:cNvPr id="5" name="Content Placeholder 4"/>
          <p:cNvSpPr>
            <a:spLocks noGrp="1"/>
          </p:cNvSpPr>
          <p:nvPr>
            <p:ph sz="half" idx="1"/>
          </p:nvPr>
        </p:nvSpPr>
        <p:spPr/>
        <p:txBody>
          <a:bodyPr>
            <a:normAutofit/>
          </a:bodyPr>
          <a:lstStyle/>
          <a:p>
            <a:pPr algn="ctr"/>
            <a:r>
              <a:rPr lang="en-US" sz="5400" dirty="0"/>
              <a:t>Senseless</a:t>
            </a:r>
          </a:p>
        </p:txBody>
      </p:sp>
      <p:sp>
        <p:nvSpPr>
          <p:cNvPr id="6" name="Content Placeholder 5"/>
          <p:cNvSpPr>
            <a:spLocks noGrp="1"/>
          </p:cNvSpPr>
          <p:nvPr>
            <p:ph sz="half" idx="2"/>
          </p:nvPr>
        </p:nvSpPr>
        <p:spPr/>
        <p:txBody>
          <a:bodyPr>
            <a:normAutofit/>
          </a:bodyPr>
          <a:lstStyle/>
          <a:p>
            <a:pPr algn="ctr"/>
            <a:r>
              <a:rPr lang="en-US" sz="5400" dirty="0"/>
              <a:t>[Smart]</a:t>
            </a:r>
          </a:p>
        </p:txBody>
      </p:sp>
      <p:sp>
        <p:nvSpPr>
          <p:cNvPr id="11" name="TextBox 10"/>
          <p:cNvSpPr txBox="1"/>
          <p:nvPr/>
        </p:nvSpPr>
        <p:spPr>
          <a:xfrm>
            <a:off x="1597306" y="4835470"/>
            <a:ext cx="9595413" cy="1323439"/>
          </a:xfrm>
          <a:prstGeom prst="rect">
            <a:avLst/>
          </a:prstGeom>
          <a:noFill/>
        </p:spPr>
        <p:txBody>
          <a:bodyPr wrap="square" rtlCol="0">
            <a:spAutoFit/>
          </a:bodyPr>
          <a:lstStyle/>
          <a:p>
            <a:pPr algn="ctr"/>
            <a:r>
              <a:rPr lang="en-US" sz="4000" b="1" dirty="0">
                <a:effectLst>
                  <a:glow rad="127000">
                    <a:schemeClr val="bg1"/>
                  </a:glow>
                </a:effectLst>
                <a:latin typeface="Arial Narrow" pitchFamily="34" charset="0"/>
              </a:rPr>
              <a:t>Even as he walks along the road, the fool </a:t>
            </a:r>
            <a:r>
              <a:rPr lang="en-US" sz="4000" b="1" dirty="0">
                <a:solidFill>
                  <a:srgbClr val="C00000"/>
                </a:solidFill>
                <a:effectLst>
                  <a:glow rad="127000">
                    <a:schemeClr val="bg1"/>
                  </a:glow>
                </a:effectLst>
                <a:latin typeface="Arial Narrow" pitchFamily="34" charset="0"/>
              </a:rPr>
              <a:t>lacks sense</a:t>
            </a:r>
            <a:r>
              <a:rPr lang="en-US" sz="4000" b="1" dirty="0">
                <a:effectLst>
                  <a:glow rad="127000">
                    <a:schemeClr val="bg1"/>
                  </a:glow>
                </a:effectLst>
                <a:latin typeface="Arial Narrow" pitchFamily="34" charset="0"/>
              </a:rPr>
              <a:t> and shows everyone how </a:t>
            </a:r>
            <a:r>
              <a:rPr lang="en-US" sz="4000" b="1" dirty="0">
                <a:solidFill>
                  <a:srgbClr val="C00000"/>
                </a:solidFill>
                <a:effectLst>
                  <a:glow rad="127000">
                    <a:schemeClr val="bg1"/>
                  </a:glow>
                </a:effectLst>
                <a:latin typeface="Arial Narrow" pitchFamily="34" charset="0"/>
              </a:rPr>
              <a:t>stupid</a:t>
            </a:r>
            <a:r>
              <a:rPr lang="en-US" sz="4000" b="1" dirty="0">
                <a:effectLst>
                  <a:glow rad="127000">
                    <a:schemeClr val="bg1"/>
                  </a:glow>
                </a:effectLst>
                <a:latin typeface="Arial Narrow" pitchFamily="34" charset="0"/>
              </a:rPr>
              <a:t> he 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5EF5FF6-8668-470E-8A09-75675A62AB14}"/>
              </a:ext>
            </a:extLst>
          </p:cNvPr>
          <p:cNvPicPr>
            <a:picLocks noChangeAspect="1" noChangeArrowheads="1"/>
          </p:cNvPicPr>
          <p:nvPr/>
        </p:nvPicPr>
        <p:blipFill>
          <a:blip r:embed="rId3" cstate="print"/>
          <a:srcRect/>
          <a:stretch>
            <a:fillRect/>
          </a:stretch>
        </p:blipFill>
        <p:spPr bwMode="auto">
          <a:xfrm>
            <a:off x="6826736" y="2323346"/>
            <a:ext cx="2620963" cy="3259138"/>
          </a:xfrm>
          <a:prstGeom prst="rect">
            <a:avLst/>
          </a:prstGeom>
          <a:noFill/>
          <a:ln w="9525">
            <a:noFill/>
            <a:miter lim="800000"/>
            <a:headEnd/>
            <a:tailEnd/>
          </a:ln>
          <a:effectLst/>
        </p:spPr>
      </p:pic>
      <p:grpSp>
        <p:nvGrpSpPr>
          <p:cNvPr id="13" name="Group 12">
            <a:extLst>
              <a:ext uri="{FF2B5EF4-FFF2-40B4-BE49-F238E27FC236}">
                <a16:creationId xmlns:a16="http://schemas.microsoft.com/office/drawing/2014/main" id="{962361CD-001B-4019-AC4F-E25750B80411}"/>
              </a:ext>
            </a:extLst>
          </p:cNvPr>
          <p:cNvGrpSpPr/>
          <p:nvPr/>
        </p:nvGrpSpPr>
        <p:grpSpPr>
          <a:xfrm>
            <a:off x="1188010" y="-28575"/>
            <a:ext cx="11156390" cy="6886576"/>
            <a:chOff x="1188010" y="-28575"/>
            <a:chExt cx="11156390" cy="6886576"/>
          </a:xfrm>
        </p:grpSpPr>
        <p:sp>
          <p:nvSpPr>
            <p:cNvPr id="14" name="Freeform: Shape 13">
              <a:extLst>
                <a:ext uri="{FF2B5EF4-FFF2-40B4-BE49-F238E27FC236}">
                  <a16:creationId xmlns:a16="http://schemas.microsoft.com/office/drawing/2014/main" id="{2FFDD303-6E0E-4DB1-8D71-51617B5EE0A4}"/>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monitor, computer, mirror, keyboard&#10;&#10;Description automatically generated">
              <a:extLst>
                <a:ext uri="{FF2B5EF4-FFF2-40B4-BE49-F238E27FC236}">
                  <a16:creationId xmlns:a16="http://schemas.microsoft.com/office/drawing/2014/main" id="{570C20A9-A6EC-48CF-9D52-DFC36EDE7B87}"/>
                </a:ext>
              </a:extLst>
            </p:cNvPr>
            <p:cNvPicPr>
              <a:picLocks noChangeAspect="1"/>
            </p:cNvPicPr>
            <p:nvPr/>
          </p:nvPicPr>
          <p:blipFill rotWithShape="1">
            <a:blip r:embed="rId4">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1027" name="Picture 3"/>
          <p:cNvPicPr>
            <a:picLocks noChangeAspect="1" noChangeArrowheads="1"/>
          </p:cNvPicPr>
          <p:nvPr/>
        </p:nvPicPr>
        <p:blipFill>
          <a:blip r:embed="rId5" cstate="print"/>
          <a:srcRect/>
          <a:stretch>
            <a:fillRect/>
          </a:stretch>
        </p:blipFill>
        <p:spPr bwMode="auto">
          <a:xfrm>
            <a:off x="6524409" y="2257936"/>
            <a:ext cx="3225615" cy="3132057"/>
          </a:xfrm>
          <a:prstGeom prst="rect">
            <a:avLst/>
          </a:prstGeom>
          <a:noFill/>
          <a:ln w="9525">
            <a:noFill/>
            <a:miter lim="800000"/>
            <a:headEnd/>
            <a:tailEnd/>
          </a:ln>
          <a:effectLst/>
        </p:spPr>
      </p:pic>
      <p:pic>
        <p:nvPicPr>
          <p:cNvPr id="12" name="Picture 5"/>
          <p:cNvPicPr>
            <a:picLocks noChangeAspect="1" noChangeArrowheads="1"/>
          </p:cNvPicPr>
          <p:nvPr/>
        </p:nvPicPr>
        <p:blipFill>
          <a:blip r:embed="rId6" cstate="print"/>
          <a:srcRect/>
          <a:stretch>
            <a:fillRect/>
          </a:stretch>
        </p:blipFill>
        <p:spPr bwMode="auto">
          <a:xfrm>
            <a:off x="3113546" y="2516242"/>
            <a:ext cx="2400300" cy="3135312"/>
          </a:xfrm>
          <a:prstGeom prst="rect">
            <a:avLst/>
          </a:prstGeom>
          <a:noFill/>
          <a:ln w="9525">
            <a:noFill/>
            <a:miter lim="800000"/>
            <a:headEnd/>
            <a:tailEnd/>
          </a:ln>
          <a:effectLst/>
        </p:spPr>
      </p:pic>
      <p:pic>
        <p:nvPicPr>
          <p:cNvPr id="3074" name="Picture 2"/>
          <p:cNvPicPr>
            <a:picLocks noChangeAspect="1" noChangeArrowheads="1"/>
          </p:cNvPicPr>
          <p:nvPr/>
        </p:nvPicPr>
        <p:blipFill>
          <a:blip r:embed="rId7" cstate="print"/>
          <a:srcRect/>
          <a:stretch>
            <a:fillRect/>
          </a:stretch>
        </p:blipFill>
        <p:spPr bwMode="auto">
          <a:xfrm>
            <a:off x="3182939" y="1880729"/>
            <a:ext cx="2060655" cy="3023031"/>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4-The </a:t>
            </a:r>
            <a:r>
              <a:rPr lang="en-US" u="sng" dirty="0">
                <a:solidFill>
                  <a:srgbClr val="C00000"/>
                </a:solidFill>
              </a:rPr>
              <a:t>Emotions</a:t>
            </a:r>
            <a:r>
              <a:rPr lang="en-US" dirty="0"/>
              <a:t> Selfie </a:t>
            </a:r>
            <a:r>
              <a:rPr lang="en-US" sz="3200" dirty="0"/>
              <a:t>10:3-5</a:t>
            </a:r>
          </a:p>
        </p:txBody>
      </p:sp>
      <p:sp>
        <p:nvSpPr>
          <p:cNvPr id="5" name="Content Placeholder 4"/>
          <p:cNvSpPr>
            <a:spLocks noGrp="1"/>
          </p:cNvSpPr>
          <p:nvPr>
            <p:ph sz="half" idx="1"/>
          </p:nvPr>
        </p:nvSpPr>
        <p:spPr/>
        <p:txBody>
          <a:bodyPr>
            <a:normAutofit/>
          </a:bodyPr>
          <a:lstStyle/>
          <a:p>
            <a:pPr algn="ctr"/>
            <a:r>
              <a:rPr lang="en-US" sz="5400" dirty="0"/>
              <a:t>Angry</a:t>
            </a:r>
          </a:p>
        </p:txBody>
      </p:sp>
      <p:sp>
        <p:nvSpPr>
          <p:cNvPr id="6" name="Content Placeholder 5"/>
          <p:cNvSpPr>
            <a:spLocks noGrp="1"/>
          </p:cNvSpPr>
          <p:nvPr>
            <p:ph sz="half" idx="2"/>
          </p:nvPr>
        </p:nvSpPr>
        <p:spPr/>
        <p:txBody>
          <a:bodyPr>
            <a:normAutofit/>
          </a:bodyPr>
          <a:lstStyle/>
          <a:p>
            <a:pPr algn="ctr"/>
            <a:r>
              <a:rPr lang="en-US" sz="5400" dirty="0"/>
              <a:t>Calm</a:t>
            </a:r>
          </a:p>
        </p:txBody>
      </p:sp>
      <p:sp>
        <p:nvSpPr>
          <p:cNvPr id="11" name="TextBox 10"/>
          <p:cNvSpPr txBox="1"/>
          <p:nvPr/>
        </p:nvSpPr>
        <p:spPr>
          <a:xfrm>
            <a:off x="1559888" y="4939060"/>
            <a:ext cx="9756494" cy="1077218"/>
          </a:xfrm>
          <a:prstGeom prst="rect">
            <a:avLst/>
          </a:prstGeom>
          <a:noFill/>
        </p:spPr>
        <p:txBody>
          <a:bodyPr wrap="square" rtlCol="0">
            <a:spAutoFit/>
          </a:bodyPr>
          <a:lstStyle/>
          <a:p>
            <a:pPr algn="ctr">
              <a:lnSpc>
                <a:spcPct val="80000"/>
              </a:lnSpc>
            </a:pPr>
            <a:r>
              <a:rPr lang="en-US" sz="4000" b="1" dirty="0">
                <a:effectLst>
                  <a:glow rad="127000">
                    <a:schemeClr val="bg1"/>
                  </a:glow>
                </a:effectLst>
                <a:latin typeface="Arial Narrow" pitchFamily="34" charset="0"/>
              </a:rPr>
              <a:t>If a ruler's </a:t>
            </a:r>
            <a:r>
              <a:rPr lang="en-US" sz="4000" b="1" dirty="0">
                <a:solidFill>
                  <a:srgbClr val="C00000"/>
                </a:solidFill>
                <a:effectLst>
                  <a:glow rad="127000">
                    <a:schemeClr val="bg1"/>
                  </a:glow>
                </a:effectLst>
                <a:latin typeface="Arial Narrow" pitchFamily="34" charset="0"/>
              </a:rPr>
              <a:t>anger</a:t>
            </a:r>
            <a:r>
              <a:rPr lang="en-US" sz="4000" b="1" dirty="0">
                <a:effectLst>
                  <a:glow rad="127000">
                    <a:schemeClr val="bg1"/>
                  </a:glow>
                </a:effectLst>
                <a:latin typeface="Arial Narrow" pitchFamily="34" charset="0"/>
              </a:rPr>
              <a:t> rises against you, do not leave your post; </a:t>
            </a:r>
            <a:r>
              <a:rPr lang="en-US" sz="4000" b="1" dirty="0">
                <a:solidFill>
                  <a:srgbClr val="C00000"/>
                </a:solidFill>
                <a:effectLst>
                  <a:glow rad="127000">
                    <a:schemeClr val="bg1"/>
                  </a:glow>
                </a:effectLst>
                <a:latin typeface="Arial Narrow" pitchFamily="34" charset="0"/>
              </a:rPr>
              <a:t>calmness</a:t>
            </a:r>
            <a:r>
              <a:rPr lang="en-US" sz="4000" b="1" dirty="0">
                <a:effectLst>
                  <a:glow rad="127000">
                    <a:schemeClr val="bg1"/>
                  </a:glow>
                </a:effectLst>
                <a:latin typeface="Arial Narrow" pitchFamily="34" charset="0"/>
              </a:rPr>
              <a:t> can lay great errors to rest.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randombar(horizontal)">
                                      <p:cBhvr>
                                        <p:cTn id="15" dur="500"/>
                                        <p:tgtEl>
                                          <p:spTgt spid="102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CE4E555-18BF-4D08-90F0-F3FF53D2C1B0}"/>
              </a:ext>
            </a:extLst>
          </p:cNvPr>
          <p:cNvGrpSpPr/>
          <p:nvPr/>
        </p:nvGrpSpPr>
        <p:grpSpPr>
          <a:xfrm>
            <a:off x="1188010" y="-28575"/>
            <a:ext cx="11156390" cy="6886576"/>
            <a:chOff x="1188010" y="-28575"/>
            <a:chExt cx="11156390" cy="6886576"/>
          </a:xfrm>
        </p:grpSpPr>
        <p:sp>
          <p:nvSpPr>
            <p:cNvPr id="15" name="Freeform: Shape 14">
              <a:extLst>
                <a:ext uri="{FF2B5EF4-FFF2-40B4-BE49-F238E27FC236}">
                  <a16:creationId xmlns:a16="http://schemas.microsoft.com/office/drawing/2014/main" id="{7B024AF5-829B-47CB-B095-A7D16EA15B5D}"/>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monitor, computer, mirror, keyboard&#10;&#10;Description automatically generated">
              <a:extLst>
                <a:ext uri="{FF2B5EF4-FFF2-40B4-BE49-F238E27FC236}">
                  <a16:creationId xmlns:a16="http://schemas.microsoft.com/office/drawing/2014/main" id="{37E6790E-9A12-4B03-8DA3-98487401ADF9}"/>
                </a:ext>
              </a:extLst>
            </p:cNvPr>
            <p:cNvPicPr>
              <a:picLocks noChangeAspect="1"/>
            </p:cNvPicPr>
            <p:nvPr/>
          </p:nvPicPr>
          <p:blipFill rotWithShape="1">
            <a:blip r:embed="rId2">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pic>
        <p:nvPicPr>
          <p:cNvPr id="2" name="Picture 8">
            <a:extLst>
              <a:ext uri="{FF2B5EF4-FFF2-40B4-BE49-F238E27FC236}">
                <a16:creationId xmlns:a16="http://schemas.microsoft.com/office/drawing/2014/main" id="{779D9001-E417-4CD3-8560-06CD3F15E514}"/>
              </a:ext>
            </a:extLst>
          </p:cNvPr>
          <p:cNvPicPr>
            <a:picLocks noChangeAspect="1" noChangeArrowheads="1"/>
          </p:cNvPicPr>
          <p:nvPr/>
        </p:nvPicPr>
        <p:blipFill>
          <a:blip r:embed="rId3" cstate="print"/>
          <a:srcRect/>
          <a:stretch>
            <a:fillRect/>
          </a:stretch>
        </p:blipFill>
        <p:spPr bwMode="auto">
          <a:xfrm>
            <a:off x="6826736" y="2323346"/>
            <a:ext cx="2620963" cy="3259138"/>
          </a:xfrm>
          <a:prstGeom prst="rect">
            <a:avLst/>
          </a:prstGeom>
          <a:noFill/>
          <a:ln w="9525">
            <a:noFill/>
            <a:miter lim="800000"/>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4" name="Title 3"/>
          <p:cNvSpPr>
            <a:spLocks noGrp="1"/>
          </p:cNvSpPr>
          <p:nvPr>
            <p:ph type="title"/>
          </p:nvPr>
        </p:nvSpPr>
        <p:spPr/>
        <p:txBody>
          <a:bodyPr/>
          <a:lstStyle/>
          <a:p>
            <a:pPr algn="l"/>
            <a:r>
              <a:rPr lang="en-US" dirty="0"/>
              <a:t>5-The </a:t>
            </a:r>
            <a:r>
              <a:rPr lang="en-US" u="sng" dirty="0">
                <a:solidFill>
                  <a:srgbClr val="C00000"/>
                </a:solidFill>
              </a:rPr>
              <a:t>Attitude</a:t>
            </a:r>
            <a:r>
              <a:rPr lang="en-US" dirty="0"/>
              <a:t> Selfie </a:t>
            </a:r>
            <a:r>
              <a:rPr lang="en-US" sz="3200" dirty="0"/>
              <a:t>10:6,7</a:t>
            </a:r>
          </a:p>
        </p:txBody>
      </p:sp>
      <p:sp>
        <p:nvSpPr>
          <p:cNvPr id="5" name="Content Placeholder 4"/>
          <p:cNvSpPr>
            <a:spLocks noGrp="1"/>
          </p:cNvSpPr>
          <p:nvPr>
            <p:ph sz="half" idx="1"/>
          </p:nvPr>
        </p:nvSpPr>
        <p:spPr>
          <a:xfrm>
            <a:off x="2004448" y="1825625"/>
            <a:ext cx="4015352" cy="4351338"/>
          </a:xfrm>
        </p:spPr>
        <p:txBody>
          <a:bodyPr>
            <a:normAutofit/>
          </a:bodyPr>
          <a:lstStyle/>
          <a:p>
            <a:pPr algn="ctr"/>
            <a:r>
              <a:rPr lang="en-US" sz="5400" dirty="0"/>
              <a:t>High-Minded</a:t>
            </a:r>
          </a:p>
        </p:txBody>
      </p:sp>
      <p:sp>
        <p:nvSpPr>
          <p:cNvPr id="6" name="Content Placeholder 5"/>
          <p:cNvSpPr>
            <a:spLocks noGrp="1"/>
          </p:cNvSpPr>
          <p:nvPr>
            <p:ph sz="half" idx="2"/>
          </p:nvPr>
        </p:nvSpPr>
        <p:spPr>
          <a:xfrm>
            <a:off x="5639765" y="1825625"/>
            <a:ext cx="5181600" cy="4351338"/>
          </a:xfrm>
        </p:spPr>
        <p:txBody>
          <a:bodyPr>
            <a:normAutofit/>
          </a:bodyPr>
          <a:lstStyle/>
          <a:p>
            <a:pPr algn="ctr"/>
            <a:r>
              <a:rPr lang="en-US" sz="5400" dirty="0"/>
              <a:t>Humble</a:t>
            </a:r>
          </a:p>
        </p:txBody>
      </p:sp>
      <p:sp>
        <p:nvSpPr>
          <p:cNvPr id="11" name="TextBox 10"/>
          <p:cNvSpPr txBox="1"/>
          <p:nvPr/>
        </p:nvSpPr>
        <p:spPr>
          <a:xfrm>
            <a:off x="2004449" y="3983066"/>
            <a:ext cx="7935132" cy="528350"/>
          </a:xfrm>
          <a:prstGeom prst="rect">
            <a:avLst/>
          </a:prstGeom>
          <a:noFill/>
        </p:spPr>
        <p:txBody>
          <a:bodyPr wrap="square" rtlCol="0">
            <a:spAutoFit/>
          </a:bodyPr>
          <a:lstStyle/>
          <a:p>
            <a:pPr algn="ctr">
              <a:lnSpc>
                <a:spcPts val="3400"/>
              </a:lnSpc>
            </a:pPr>
            <a:r>
              <a:rPr lang="en-US" sz="3300" b="1" dirty="0">
                <a:solidFill>
                  <a:schemeClr val="bg1"/>
                </a:solidFill>
                <a:effectLst>
                  <a:outerShdw blurRad="38100" dist="38100" dir="2700000" algn="tl">
                    <a:srgbClr val="000000">
                      <a:alpha val="43137"/>
                    </a:srgbClr>
                  </a:outerShdw>
                </a:effectLst>
                <a:latin typeface="Arial Narrow" pitchFamily="34" charset="0"/>
              </a:rPr>
              <a:t> </a:t>
            </a:r>
            <a:endParaRPr lang="en-US" sz="32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8" name="TextBox 7"/>
          <p:cNvSpPr txBox="1"/>
          <p:nvPr/>
        </p:nvSpPr>
        <p:spPr>
          <a:xfrm>
            <a:off x="1556434" y="4101987"/>
            <a:ext cx="9734309" cy="2215863"/>
          </a:xfrm>
          <a:prstGeom prst="rect">
            <a:avLst/>
          </a:prstGeom>
          <a:noFill/>
        </p:spPr>
        <p:txBody>
          <a:bodyPr wrap="square" rtlCol="0">
            <a:spAutoFit/>
          </a:bodyPr>
          <a:lstStyle/>
          <a:p>
            <a:pPr algn="ctr">
              <a:lnSpc>
                <a:spcPts val="3300"/>
              </a:lnSpc>
            </a:pPr>
            <a:r>
              <a:rPr lang="en-US" sz="4000" b="1" baseline="30000" dirty="0">
                <a:effectLst>
                  <a:glow rad="127000">
                    <a:schemeClr val="bg1"/>
                  </a:glow>
                </a:effectLst>
                <a:latin typeface="Arial Narrow" pitchFamily="34" charset="0"/>
              </a:rPr>
              <a:t>5 </a:t>
            </a:r>
            <a:r>
              <a:rPr lang="en-US" sz="4000" b="1" dirty="0">
                <a:effectLst>
                  <a:glow rad="127000">
                    <a:schemeClr val="bg1"/>
                  </a:glow>
                </a:effectLst>
                <a:latin typeface="Arial Narrow" pitchFamily="34" charset="0"/>
              </a:rPr>
              <a:t>There is an evil I have seen under the sun, the sort of error that arises from a ruler </a:t>
            </a:r>
            <a:r>
              <a:rPr lang="en-US" sz="4000" b="1" baseline="30000" dirty="0">
                <a:effectLst>
                  <a:glow rad="127000">
                    <a:schemeClr val="bg1"/>
                  </a:glow>
                </a:effectLst>
                <a:latin typeface="Arial Narrow" pitchFamily="34" charset="0"/>
              </a:rPr>
              <a:t>6</a:t>
            </a:r>
            <a:r>
              <a:rPr lang="en-US" sz="4000" b="1" dirty="0">
                <a:effectLst>
                  <a:glow rad="127000">
                    <a:schemeClr val="bg1"/>
                  </a:glow>
                </a:effectLst>
                <a:latin typeface="Arial Narrow" pitchFamily="34" charset="0"/>
              </a:rPr>
              <a:t> Fools are put in many </a:t>
            </a:r>
            <a:r>
              <a:rPr lang="en-US" sz="4000" b="1" dirty="0">
                <a:solidFill>
                  <a:srgbClr val="C00000"/>
                </a:solidFill>
                <a:effectLst>
                  <a:glow rad="127000">
                    <a:schemeClr val="bg1"/>
                  </a:glow>
                </a:effectLst>
                <a:latin typeface="Arial Narrow" pitchFamily="34" charset="0"/>
              </a:rPr>
              <a:t>high positions</a:t>
            </a:r>
            <a:r>
              <a:rPr lang="en-US" sz="4000" b="1" dirty="0">
                <a:effectLst>
                  <a:glow rad="127000">
                    <a:schemeClr val="bg1"/>
                  </a:glow>
                </a:effectLst>
                <a:latin typeface="Arial Narrow" pitchFamily="34" charset="0"/>
              </a:rPr>
              <a:t>, while the rich occupy the </a:t>
            </a:r>
            <a:r>
              <a:rPr lang="en-US" sz="4000" b="1" dirty="0">
                <a:solidFill>
                  <a:srgbClr val="C00000"/>
                </a:solidFill>
                <a:effectLst>
                  <a:glow rad="127000">
                    <a:schemeClr val="bg1"/>
                  </a:glow>
                </a:effectLst>
                <a:latin typeface="Arial Narrow" pitchFamily="34" charset="0"/>
              </a:rPr>
              <a:t>low ones</a:t>
            </a:r>
            <a:r>
              <a:rPr lang="en-US" sz="4000" b="1" dirty="0">
                <a:effectLst>
                  <a:glow rad="127000">
                    <a:schemeClr val="bg1"/>
                  </a:glow>
                </a:effectLst>
                <a:latin typeface="Arial Narrow" pitchFamily="34" charset="0"/>
              </a:rPr>
              <a:t>. </a:t>
            </a:r>
            <a:r>
              <a:rPr lang="en-US" sz="4000" b="1" baseline="30000" dirty="0">
                <a:effectLst>
                  <a:glow rad="127000">
                    <a:schemeClr val="bg1"/>
                  </a:glow>
                </a:effectLst>
                <a:latin typeface="Arial Narrow" pitchFamily="34" charset="0"/>
              </a:rPr>
              <a:t> 7 </a:t>
            </a:r>
            <a:r>
              <a:rPr lang="en-US" sz="4000" b="1" dirty="0">
                <a:effectLst>
                  <a:glow rad="127000">
                    <a:schemeClr val="bg1"/>
                  </a:glow>
                </a:effectLst>
                <a:latin typeface="Arial Narrow" pitchFamily="34" charset="0"/>
              </a:rPr>
              <a:t>... slaves on horse-back, while princes go on foot like slaves.</a:t>
            </a:r>
          </a:p>
        </p:txBody>
      </p:sp>
      <p:sp>
        <p:nvSpPr>
          <p:cNvPr id="12" name="Down Arrow 11"/>
          <p:cNvSpPr/>
          <p:nvPr/>
        </p:nvSpPr>
        <p:spPr>
          <a:xfrm>
            <a:off x="7444354" y="2464233"/>
            <a:ext cx="1379349" cy="1518834"/>
          </a:xfrm>
          <a:prstGeom prst="downArrow">
            <a:avLst/>
          </a:prstGeom>
          <a:solidFill>
            <a:srgbClr val="FFFF00"/>
          </a:solidFill>
          <a:effectLst>
            <a:outerShdw blurRad="50800" dist="101600" dir="2700000" algn="ctr" rotWithShape="0">
              <a:schemeClr val="tx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3319222" y="2492644"/>
            <a:ext cx="1379349" cy="1490421"/>
          </a:xfrm>
          <a:prstGeom prst="downArrow">
            <a:avLst/>
          </a:prstGeom>
          <a:solidFill>
            <a:srgbClr val="FFFF00"/>
          </a:solidFill>
          <a:effectLst>
            <a:outerShdw blurRad="50800" dist="101600" dir="2700000" algn="ctr" rotWithShape="0">
              <a:schemeClr val="tx1">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3E9549-E914-42B1-93BC-481D853B5160}"/>
              </a:ext>
            </a:extLst>
          </p:cNvPr>
          <p:cNvGrpSpPr/>
          <p:nvPr/>
        </p:nvGrpSpPr>
        <p:grpSpPr>
          <a:xfrm>
            <a:off x="1188010" y="-28575"/>
            <a:ext cx="11156390" cy="6886576"/>
            <a:chOff x="1188010" y="-28575"/>
            <a:chExt cx="11156390" cy="6886576"/>
          </a:xfrm>
        </p:grpSpPr>
        <p:sp>
          <p:nvSpPr>
            <p:cNvPr id="13" name="Freeform: Shape 12">
              <a:extLst>
                <a:ext uri="{FF2B5EF4-FFF2-40B4-BE49-F238E27FC236}">
                  <a16:creationId xmlns:a16="http://schemas.microsoft.com/office/drawing/2014/main" id="{FDBCE70B-139A-4CA4-8699-5A3872B6418F}"/>
                </a:ext>
              </a:extLst>
            </p:cNvPr>
            <p:cNvSpPr/>
            <p:nvPr/>
          </p:nvSpPr>
          <p:spPr>
            <a:xfrm>
              <a:off x="1693333" y="5317067"/>
              <a:ext cx="10651067" cy="1188999"/>
            </a:xfrm>
            <a:custGeom>
              <a:avLst/>
              <a:gdLst>
                <a:gd name="connsiteX0" fmla="*/ 67734 w 10651067"/>
                <a:gd name="connsiteY0" fmla="*/ 846666 h 1236133"/>
                <a:gd name="connsiteX1" fmla="*/ 457200 w 10651067"/>
                <a:gd name="connsiteY1" fmla="*/ 1100666 h 1236133"/>
                <a:gd name="connsiteX2" fmla="*/ 9279467 w 10651067"/>
                <a:gd name="connsiteY2" fmla="*/ 1236133 h 1236133"/>
                <a:gd name="connsiteX3" fmla="*/ 9635067 w 10651067"/>
                <a:gd name="connsiteY3" fmla="*/ 880533 h 1236133"/>
                <a:gd name="connsiteX4" fmla="*/ 9821334 w 10651067"/>
                <a:gd name="connsiteY4" fmla="*/ 474133 h 1236133"/>
                <a:gd name="connsiteX5" fmla="*/ 9821334 w 10651067"/>
                <a:gd name="connsiteY5" fmla="*/ 203200 h 1236133"/>
                <a:gd name="connsiteX6" fmla="*/ 10227734 w 10651067"/>
                <a:gd name="connsiteY6" fmla="*/ 152400 h 1236133"/>
                <a:gd name="connsiteX7" fmla="*/ 10651067 w 10651067"/>
                <a:gd name="connsiteY7" fmla="*/ 0 h 1236133"/>
                <a:gd name="connsiteX8" fmla="*/ 9635067 w 10651067"/>
                <a:gd name="connsiteY8" fmla="*/ 84666 h 1236133"/>
                <a:gd name="connsiteX9" fmla="*/ 9482667 w 10651067"/>
                <a:gd name="connsiteY9" fmla="*/ 778933 h 1236133"/>
                <a:gd name="connsiteX10" fmla="*/ 9177867 w 10651067"/>
                <a:gd name="connsiteY10" fmla="*/ 1117600 h 1236133"/>
                <a:gd name="connsiteX11" fmla="*/ 423334 w 10651067"/>
                <a:gd name="connsiteY11" fmla="*/ 982133 h 1236133"/>
                <a:gd name="connsiteX12" fmla="*/ 0 w 10651067"/>
                <a:gd name="connsiteY12" fmla="*/ 863600 h 1236133"/>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77867 w 10651067"/>
                <a:gd name="connsiteY10" fmla="*/ 1117600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482667 w 10651067"/>
                <a:gd name="connsiteY9" fmla="*/ 778933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457200 w 10651067"/>
                <a:gd name="connsiteY1" fmla="*/ 1100666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 name="connsiteX0" fmla="*/ 67734 w 10651067"/>
                <a:gd name="connsiteY0" fmla="*/ 846666 h 1188999"/>
                <a:gd name="connsiteX1" fmla="*/ 287517 w 10651067"/>
                <a:gd name="connsiteY1" fmla="*/ 1081812 h 1188999"/>
                <a:gd name="connsiteX2" fmla="*/ 9270040 w 10651067"/>
                <a:gd name="connsiteY2" fmla="*/ 1188999 h 1188999"/>
                <a:gd name="connsiteX3" fmla="*/ 9635067 w 10651067"/>
                <a:gd name="connsiteY3" fmla="*/ 880533 h 1188999"/>
                <a:gd name="connsiteX4" fmla="*/ 9821334 w 10651067"/>
                <a:gd name="connsiteY4" fmla="*/ 474133 h 1188999"/>
                <a:gd name="connsiteX5" fmla="*/ 9821334 w 10651067"/>
                <a:gd name="connsiteY5" fmla="*/ 203200 h 1188999"/>
                <a:gd name="connsiteX6" fmla="*/ 10227734 w 10651067"/>
                <a:gd name="connsiteY6" fmla="*/ 152400 h 1188999"/>
                <a:gd name="connsiteX7" fmla="*/ 10651067 w 10651067"/>
                <a:gd name="connsiteY7" fmla="*/ 0 h 1188999"/>
                <a:gd name="connsiteX8" fmla="*/ 9635067 w 10651067"/>
                <a:gd name="connsiteY8" fmla="*/ 84666 h 1188999"/>
                <a:gd name="connsiteX9" fmla="*/ 9539227 w 10651067"/>
                <a:gd name="connsiteY9" fmla="*/ 835494 h 1188999"/>
                <a:gd name="connsiteX10" fmla="*/ 9149587 w 10651067"/>
                <a:gd name="connsiteY10" fmla="*/ 1070466 h 1188999"/>
                <a:gd name="connsiteX11" fmla="*/ 423334 w 10651067"/>
                <a:gd name="connsiteY11" fmla="*/ 982133 h 1188999"/>
                <a:gd name="connsiteX12" fmla="*/ 0 w 10651067"/>
                <a:gd name="connsiteY12" fmla="*/ 863600 h 118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1067" h="1188999">
                  <a:moveTo>
                    <a:pt x="67734" y="846666"/>
                  </a:moveTo>
                  <a:lnTo>
                    <a:pt x="287517" y="1081812"/>
                  </a:lnTo>
                  <a:cubicBezTo>
                    <a:pt x="3281691" y="1202382"/>
                    <a:pt x="6275866" y="1153270"/>
                    <a:pt x="9270040" y="1188999"/>
                  </a:cubicBezTo>
                  <a:lnTo>
                    <a:pt x="9635067" y="880533"/>
                  </a:lnTo>
                  <a:lnTo>
                    <a:pt x="9821334" y="474133"/>
                  </a:lnTo>
                  <a:lnTo>
                    <a:pt x="9821334" y="203200"/>
                  </a:lnTo>
                  <a:lnTo>
                    <a:pt x="10227734" y="152400"/>
                  </a:lnTo>
                  <a:lnTo>
                    <a:pt x="10651067" y="0"/>
                  </a:lnTo>
                  <a:lnTo>
                    <a:pt x="9635067" y="84666"/>
                  </a:lnTo>
                  <a:lnTo>
                    <a:pt x="9539227" y="835494"/>
                  </a:lnTo>
                  <a:lnTo>
                    <a:pt x="9149587" y="1070466"/>
                  </a:lnTo>
                  <a:lnTo>
                    <a:pt x="423334" y="982133"/>
                  </a:lnTo>
                  <a:lnTo>
                    <a:pt x="0" y="863600"/>
                  </a:lnTo>
                </a:path>
              </a:pathLst>
            </a:custGeom>
            <a:solidFill>
              <a:schemeClr val="tx1"/>
            </a:solidFill>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monitor, computer, mirror, keyboard&#10;&#10;Description automatically generated">
              <a:extLst>
                <a:ext uri="{FF2B5EF4-FFF2-40B4-BE49-F238E27FC236}">
                  <a16:creationId xmlns:a16="http://schemas.microsoft.com/office/drawing/2014/main" id="{EE12AF5A-26F6-4A32-A7C6-DA6012D67044}"/>
                </a:ext>
              </a:extLst>
            </p:cNvPr>
            <p:cNvPicPr>
              <a:picLocks noChangeAspect="1"/>
            </p:cNvPicPr>
            <p:nvPr/>
          </p:nvPicPr>
          <p:blipFill rotWithShape="1">
            <a:blip r:embed="rId3">
              <a:extLst>
                <a:ext uri="{28A0092B-C50C-407E-A947-70E740481C1C}">
                  <a14:useLocalDpi xmlns:a14="http://schemas.microsoft.com/office/drawing/2010/main" val="0"/>
                </a:ext>
              </a:extLst>
            </a:blip>
            <a:srcRect t="1769" b="2166"/>
            <a:stretch/>
          </p:blipFill>
          <p:spPr>
            <a:xfrm>
              <a:off x="1188010" y="-28575"/>
              <a:ext cx="11002460" cy="6886576"/>
            </a:xfrm>
            <a:prstGeom prst="rect">
              <a:avLst/>
            </a:prstGeom>
          </p:spPr>
        </p:pic>
      </p:grpSp>
      <p:sp>
        <p:nvSpPr>
          <p:cNvPr id="4" name="Title 3"/>
          <p:cNvSpPr>
            <a:spLocks noGrp="1"/>
          </p:cNvSpPr>
          <p:nvPr>
            <p:ph type="title"/>
          </p:nvPr>
        </p:nvSpPr>
        <p:spPr/>
        <p:txBody>
          <a:bodyPr/>
          <a:lstStyle/>
          <a:p>
            <a:pPr algn="l"/>
            <a:r>
              <a:rPr lang="en-US" dirty="0"/>
              <a:t>6-The </a:t>
            </a:r>
            <a:r>
              <a:rPr lang="en-US" u="sng" dirty="0">
                <a:solidFill>
                  <a:srgbClr val="C00000"/>
                </a:solidFill>
              </a:rPr>
              <a:t>Action</a:t>
            </a:r>
            <a:r>
              <a:rPr lang="en-US" dirty="0"/>
              <a:t> Selfie </a:t>
            </a:r>
            <a:r>
              <a:rPr lang="en-US" sz="3200" dirty="0"/>
              <a:t>10:8-11</a:t>
            </a:r>
          </a:p>
        </p:txBody>
      </p:sp>
      <p:pic>
        <p:nvPicPr>
          <p:cNvPr id="3" name="Picture 8">
            <a:extLst>
              <a:ext uri="{FF2B5EF4-FFF2-40B4-BE49-F238E27FC236}">
                <a16:creationId xmlns:a16="http://schemas.microsoft.com/office/drawing/2014/main" id="{D1E5EB48-0284-487B-A6D9-355168A689C3}"/>
              </a:ext>
            </a:extLst>
          </p:cNvPr>
          <p:cNvPicPr>
            <a:picLocks noChangeAspect="1" noChangeArrowheads="1"/>
          </p:cNvPicPr>
          <p:nvPr/>
        </p:nvPicPr>
        <p:blipFill>
          <a:blip r:embed="rId4" cstate="print"/>
          <a:srcRect/>
          <a:stretch>
            <a:fillRect/>
          </a:stretch>
        </p:blipFill>
        <p:spPr bwMode="auto">
          <a:xfrm>
            <a:off x="6826736" y="2323346"/>
            <a:ext cx="2620963" cy="3259138"/>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a:stretch>
            <a:fillRect/>
          </a:stretch>
        </p:blipFill>
        <p:spPr bwMode="auto">
          <a:xfrm>
            <a:off x="3113546" y="2516242"/>
            <a:ext cx="2400300" cy="3135312"/>
          </a:xfrm>
          <a:prstGeom prst="rect">
            <a:avLst/>
          </a:prstGeom>
          <a:noFill/>
          <a:ln w="9525">
            <a:noFill/>
            <a:miter lim="800000"/>
            <a:headEnd/>
            <a:tailEnd/>
          </a:ln>
          <a:effectLst/>
        </p:spPr>
      </p:pic>
      <p:sp>
        <p:nvSpPr>
          <p:cNvPr id="5" name="Content Placeholder 4"/>
          <p:cNvSpPr>
            <a:spLocks noGrp="1"/>
          </p:cNvSpPr>
          <p:nvPr>
            <p:ph sz="half" idx="1"/>
          </p:nvPr>
        </p:nvSpPr>
        <p:spPr/>
        <p:txBody>
          <a:bodyPr>
            <a:normAutofit/>
          </a:bodyPr>
          <a:lstStyle/>
          <a:p>
            <a:pPr algn="ctr"/>
            <a:r>
              <a:rPr lang="en-US" sz="5400" dirty="0"/>
              <a:t>Own Hurt</a:t>
            </a:r>
          </a:p>
        </p:txBody>
      </p:sp>
      <p:sp>
        <p:nvSpPr>
          <p:cNvPr id="11" name="TextBox 10"/>
          <p:cNvSpPr txBox="1"/>
          <p:nvPr/>
        </p:nvSpPr>
        <p:spPr>
          <a:xfrm>
            <a:off x="1562582" y="4897465"/>
            <a:ext cx="9630137" cy="1138773"/>
          </a:xfrm>
          <a:prstGeom prst="rect">
            <a:avLst/>
          </a:prstGeom>
          <a:noFill/>
        </p:spPr>
        <p:txBody>
          <a:bodyPr wrap="square" rtlCol="0">
            <a:spAutoFit/>
          </a:bodyPr>
          <a:lstStyle/>
          <a:p>
            <a:pPr algn="ctr">
              <a:lnSpc>
                <a:spcPct val="85000"/>
              </a:lnSpc>
            </a:pPr>
            <a:r>
              <a:rPr lang="en-US" sz="4000" b="1" dirty="0">
                <a:effectLst>
                  <a:glow rad="127000">
                    <a:schemeClr val="bg1"/>
                  </a:glow>
                </a:effectLst>
                <a:latin typeface="Arial Narrow" pitchFamily="34" charset="0"/>
              </a:rPr>
              <a:t> </a:t>
            </a:r>
            <a:r>
              <a:rPr lang="en-US" sz="4000" b="1" baseline="30000" dirty="0">
                <a:effectLst>
                  <a:glow rad="127000">
                    <a:schemeClr val="bg1"/>
                  </a:glow>
                </a:effectLst>
                <a:latin typeface="Arial Narrow" pitchFamily="34" charset="0"/>
              </a:rPr>
              <a:t>8</a:t>
            </a:r>
            <a:r>
              <a:rPr lang="en-US" sz="4000" b="1" dirty="0">
                <a:effectLst>
                  <a:glow rad="127000">
                    <a:schemeClr val="bg1"/>
                  </a:glow>
                </a:effectLst>
                <a:latin typeface="Arial Narrow" pitchFamily="34" charset="0"/>
              </a:rPr>
              <a:t> Whoever digs a pit may fall into it; whoever breaks through a wall may be bitten by a snake.</a:t>
            </a:r>
          </a:p>
        </p:txBody>
      </p:sp>
      <p:pic>
        <p:nvPicPr>
          <p:cNvPr id="6146" name="Picture 2"/>
          <p:cNvPicPr>
            <a:picLocks noChangeAspect="1" noChangeArrowheads="1"/>
          </p:cNvPicPr>
          <p:nvPr/>
        </p:nvPicPr>
        <p:blipFill>
          <a:blip r:embed="rId6" cstate="print"/>
          <a:srcRect/>
          <a:stretch>
            <a:fillRect/>
          </a:stretch>
        </p:blipFill>
        <p:spPr bwMode="auto">
          <a:xfrm>
            <a:off x="2385476" y="2366264"/>
            <a:ext cx="3338566" cy="236806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TotalTime>
  <Words>2819</Words>
  <Application>Microsoft Office PowerPoint</Application>
  <PresentationFormat>Widescreen</PresentationFormat>
  <Paragraphs>300</Paragraphs>
  <Slides>35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Narrow</vt:lpstr>
      <vt:lpstr>Calibri</vt:lpstr>
      <vt:lpstr>Symbol</vt:lpstr>
      <vt:lpstr>Office Theme</vt:lpstr>
      <vt:lpstr>Be happy in an …</vt:lpstr>
      <vt:lpstr>PowerPoint Presentation</vt:lpstr>
      <vt:lpstr>Two Selfies:</vt:lpstr>
      <vt:lpstr>1-The Reputation Selfie 10:1</vt:lpstr>
      <vt:lpstr>2-The Position Selfie 10:2</vt:lpstr>
      <vt:lpstr>3-The Sensibility Selfie 10:3-5</vt:lpstr>
      <vt:lpstr>4-The Emotions Selfie 10:3-5</vt:lpstr>
      <vt:lpstr>5-The Attitude Selfie 10:6,7</vt:lpstr>
      <vt:lpstr>6-The Action Selfie 10:8-11</vt:lpstr>
      <vt:lpstr>6-The Action Selfie 10:8-11</vt:lpstr>
      <vt:lpstr>6-The Action Selfie 10:8-11</vt:lpstr>
      <vt:lpstr>6-The Action Selfie 10:8-11</vt:lpstr>
      <vt:lpstr>7-The Speech Selfie 10:12-14</vt:lpstr>
      <vt:lpstr>7-The Speech Selfie 10:12-14</vt:lpstr>
      <vt:lpstr>8-The Progress Selfie 10:12-14</vt:lpstr>
      <vt:lpstr>9-The Experience Selfie 10:16</vt:lpstr>
      <vt:lpstr>10-The Life-Style Selfie 10:17</vt:lpstr>
      <vt:lpstr>11-The Work Ethic Selfie 10:18-19</vt:lpstr>
      <vt:lpstr>11-The Work Ethic Selfie 10:18-19</vt:lpstr>
      <vt:lpstr>12-The Political Selfie 10:20</vt:lpstr>
      <vt:lpstr>12-The Political Selfie 10:20</vt:lpstr>
      <vt:lpstr>Two Selfies—which are you?</vt:lpstr>
      <vt:lpstr>Two Selfies—which are you?</vt:lpstr>
      <vt:lpstr>Two Selfies—which are you?</vt:lpstr>
      <vt:lpstr>Two Selfies—which are you?</vt:lpstr>
      <vt:lpstr>Two Selfies—which are you?</vt:lpstr>
      <vt:lpstr>Two Selfies—which are you?</vt:lpstr>
      <vt:lpstr>How do you become wise?</vt:lpstr>
      <vt:lpstr>How do you become wise?</vt:lpstr>
      <vt:lpstr>How do you become wise?</vt:lpstr>
      <vt:lpstr>How do you become wise?</vt:lpstr>
      <vt:lpstr>How do you become wise?</vt:lpstr>
      <vt:lpstr>How do you become wise?</vt:lpstr>
      <vt:lpstr>So, are you in Christ?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152</cp:revision>
  <dcterms:created xsi:type="dcterms:W3CDTF">2020-07-13T15:12:28Z</dcterms:created>
  <dcterms:modified xsi:type="dcterms:W3CDTF">2021-05-21T02:01:44Z</dcterms:modified>
</cp:coreProperties>
</file>