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470" r:id="rId2"/>
    <p:sldId id="474" r:id="rId3"/>
    <p:sldId id="475" r:id="rId4"/>
    <p:sldId id="478" r:id="rId5"/>
    <p:sldId id="479" r:id="rId6"/>
    <p:sldId id="476" r:id="rId7"/>
    <p:sldId id="477" r:id="rId8"/>
    <p:sldId id="480" r:id="rId9"/>
    <p:sldId id="501" r:id="rId10"/>
    <p:sldId id="481" r:id="rId11"/>
    <p:sldId id="503" r:id="rId12"/>
    <p:sldId id="502" r:id="rId13"/>
    <p:sldId id="504" r:id="rId14"/>
    <p:sldId id="505" r:id="rId15"/>
    <p:sldId id="482" r:id="rId16"/>
    <p:sldId id="483" r:id="rId17"/>
    <p:sldId id="484" r:id="rId18"/>
    <p:sldId id="485" r:id="rId19"/>
    <p:sldId id="486" r:id="rId20"/>
    <p:sldId id="487" r:id="rId21"/>
    <p:sldId id="508" r:id="rId22"/>
    <p:sldId id="488" r:id="rId23"/>
    <p:sldId id="489" r:id="rId24"/>
    <p:sldId id="490" r:id="rId25"/>
    <p:sldId id="491" r:id="rId26"/>
    <p:sldId id="511" r:id="rId27"/>
    <p:sldId id="512" r:id="rId28"/>
    <p:sldId id="492" r:id="rId29"/>
    <p:sldId id="499" r:id="rId30"/>
    <p:sldId id="493" r:id="rId31"/>
    <p:sldId id="494" r:id="rId32"/>
    <p:sldId id="495" r:id="rId33"/>
    <p:sldId id="500" r:id="rId34"/>
    <p:sldId id="496" r:id="rId35"/>
    <p:sldId id="507" r:id="rId36"/>
    <p:sldId id="513" r:id="rId37"/>
    <p:sldId id="509" r:id="rId38"/>
    <p:sldId id="497" r:id="rId39"/>
    <p:sldId id="498" r:id="rId40"/>
    <p:sldId id="42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C8D5ED"/>
    <a:srgbClr val="D6E0F2"/>
    <a:srgbClr val="8553EF"/>
    <a:srgbClr val="8C42DD"/>
    <a:srgbClr val="5DD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98" autoAdjust="0"/>
    <p:restoredTop sz="76256" autoAdjust="0"/>
  </p:normalViewPr>
  <p:slideViewPr>
    <p:cSldViewPr snapToGrid="0">
      <p:cViewPr varScale="1">
        <p:scale>
          <a:sx n="62" d="100"/>
          <a:sy n="62" d="100"/>
        </p:scale>
        <p:origin x="744" y="58"/>
      </p:cViewPr>
      <p:guideLst/>
    </p:cSldViewPr>
  </p:slideViewPr>
  <p:notesTextViewPr>
    <p:cViewPr>
      <p:scale>
        <a:sx n="1" d="1"/>
        <a:sy n="1" d="1"/>
      </p:scale>
      <p:origin x="0" y="-3979"/>
    </p:cViewPr>
  </p:notesTextViewPr>
  <p:sorterViewPr>
    <p:cViewPr>
      <p:scale>
        <a:sx n="100" d="100"/>
        <a:sy n="100" d="100"/>
      </p:scale>
      <p:origin x="0" y="-1838"/>
    </p:cViewPr>
  </p:sorterViewPr>
  <p:notesViewPr>
    <p:cSldViewPr snapToGrid="0">
      <p:cViewPr varScale="1">
        <p:scale>
          <a:sx n="62" d="100"/>
          <a:sy n="62" d="100"/>
        </p:scale>
        <p:origin x="2299"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9174BD-63A9-4939-8FB9-5690145638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1A5B277-17F6-4BF0-BC9F-346B9BA05E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E9709E-7FC3-4B7A-8EDB-B62CA75D99BC}" type="datetimeFigureOut">
              <a:rPr lang="en-US" smtClean="0"/>
              <a:t>5/20/2021</a:t>
            </a:fld>
            <a:endParaRPr lang="en-US"/>
          </a:p>
        </p:txBody>
      </p:sp>
      <p:sp>
        <p:nvSpPr>
          <p:cNvPr id="4" name="Footer Placeholder 3">
            <a:extLst>
              <a:ext uri="{FF2B5EF4-FFF2-40B4-BE49-F238E27FC236}">
                <a16:creationId xmlns:a16="http://schemas.microsoft.com/office/drawing/2014/main" id="{58F93E18-F1BD-4F79-BA7C-80B111878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EAF5C6C-6B3C-4169-AB05-4E04BDA2EA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4AA653-7E43-47CC-91C4-656DB9D2E11B}" type="slidenum">
              <a:rPr lang="en-US" smtClean="0"/>
              <a:t>‹#›</a:t>
            </a:fld>
            <a:endParaRPr lang="en-US"/>
          </a:p>
        </p:txBody>
      </p:sp>
    </p:spTree>
    <p:extLst>
      <p:ext uri="{BB962C8B-B14F-4D97-AF65-F5344CB8AC3E}">
        <p14:creationId xmlns:p14="http://schemas.microsoft.com/office/powerpoint/2010/main" val="3202308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FC01F5-6E2C-4914-9949-E238DD030732}"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26CE0-990C-46E7-85EA-49227E1A8615}" type="slidenum">
              <a:rPr lang="en-US" smtClean="0"/>
              <a:t>‹#›</a:t>
            </a:fld>
            <a:endParaRPr lang="en-US"/>
          </a:p>
        </p:txBody>
      </p:sp>
    </p:spTree>
    <p:extLst>
      <p:ext uri="{BB962C8B-B14F-4D97-AF65-F5344CB8AC3E}">
        <p14:creationId xmlns:p14="http://schemas.microsoft.com/office/powerpoint/2010/main" val="2233799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1.pxfuel.com/preview/310/297/182/hand-smartphone-mockup-bokeh-colorful-color.jp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pixabay.com/photos/planet-earth-earth-planet-global-4427436/"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Camera Phone = </a:t>
            </a:r>
            <a:r>
              <a:rPr lang="en-US" dirty="0">
                <a:hlinkClick r:id="rId3"/>
              </a:rPr>
              <a:t>https://p1.pxfuel.com/preview/310/297/182/hand-smartphone-mockup-bokeh-colorful-color.jpg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World = edited from </a:t>
            </a:r>
            <a:r>
              <a:rPr lang="en-US" dirty="0">
                <a:hlinkClick r:id="rId4"/>
              </a:rPr>
              <a:t>https://pixabay.com/photos/planet-earth-earth-planet-global-4427436/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a:t>
            </a:fld>
            <a:endParaRPr lang="en-US"/>
          </a:p>
        </p:txBody>
      </p:sp>
    </p:spTree>
    <p:extLst>
      <p:ext uri="{BB962C8B-B14F-4D97-AF65-F5344CB8AC3E}">
        <p14:creationId xmlns:p14="http://schemas.microsoft.com/office/powerpoint/2010/main" val="306708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cs typeface="Times New Roman" panose="02020603050405020304" pitchFamily="18" charset="0"/>
              </a:rPr>
              <a:t>That’s what makes the Dot and Line analogy so important. </a:t>
            </a:r>
          </a:p>
          <a:p>
            <a:endParaRPr lang="en-US" sz="1800" dirty="0">
              <a:effectLst/>
              <a:latin typeface="Calibri" panose="020F0502020204030204" pitchFamily="34" charset="0"/>
              <a:cs typeface="Times New Roman" panose="02020603050405020304" pitchFamily="18" charset="0"/>
            </a:endParaRPr>
          </a:p>
          <a:p>
            <a:r>
              <a:rPr lang="en-US" sz="1800" dirty="0">
                <a:effectLst/>
                <a:latin typeface="Calibri" panose="020F0502020204030204" pitchFamily="34" charset="0"/>
                <a:cs typeface="Times New Roman" panose="02020603050405020304" pitchFamily="18" charset="0"/>
              </a:rPr>
              <a:t>There are no </a:t>
            </a:r>
            <a:r>
              <a:rPr lang="en-US" sz="1800" dirty="0" err="1">
                <a:effectLst/>
                <a:latin typeface="Calibri" panose="020F0502020204030204" pitchFamily="34" charset="0"/>
                <a:cs typeface="Times New Roman" panose="02020603050405020304" pitchFamily="18" charset="0"/>
              </a:rPr>
              <a:t>redos</a:t>
            </a:r>
            <a:r>
              <a:rPr lang="en-US" sz="1800" dirty="0">
                <a:effectLst/>
                <a:latin typeface="Calibri" panose="020F0502020204030204" pitchFamily="34" charset="0"/>
                <a:cs typeface="Times New Roman" panose="02020603050405020304" pitchFamily="18" charset="0"/>
              </a:rPr>
              <a:t> on the dot.  </a:t>
            </a:r>
          </a:p>
          <a:p>
            <a:endParaRPr lang="en-US" sz="1800" dirty="0">
              <a:effectLst/>
              <a:latin typeface="Calibri" panose="020F0502020204030204" pitchFamily="34" charset="0"/>
              <a:cs typeface="Times New Roman" panose="02020603050405020304" pitchFamily="18" charset="0"/>
            </a:endParaRPr>
          </a:p>
          <a:p>
            <a:r>
              <a:rPr lang="en-US" sz="1800" dirty="0">
                <a:effectLst/>
                <a:latin typeface="Calibri" panose="020F0502020204030204" pitchFamily="34" charset="0"/>
                <a:cs typeface="Times New Roman" panose="02020603050405020304" pitchFamily="18" charset="0"/>
              </a:rPr>
              <a:t>But the dot determines the line.  </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14</a:t>
            </a:fld>
            <a:endParaRPr lang="en-US"/>
          </a:p>
        </p:txBody>
      </p:sp>
    </p:spTree>
    <p:extLst>
      <p:ext uri="{BB962C8B-B14F-4D97-AF65-F5344CB8AC3E}">
        <p14:creationId xmlns:p14="http://schemas.microsoft.com/office/powerpoint/2010/main" val="574619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https://pxhere.com/en/photo/830129</a:t>
            </a:r>
          </a:p>
        </p:txBody>
      </p:sp>
      <p:sp>
        <p:nvSpPr>
          <p:cNvPr id="4" name="Slide Number Placeholder 3"/>
          <p:cNvSpPr>
            <a:spLocks noGrp="1"/>
          </p:cNvSpPr>
          <p:nvPr>
            <p:ph type="sldNum" sz="quarter" idx="5"/>
          </p:nvPr>
        </p:nvSpPr>
        <p:spPr/>
        <p:txBody>
          <a:bodyPr/>
          <a:lstStyle/>
          <a:p>
            <a:fld id="{84226CE0-990C-46E7-85EA-49227E1A8615}" type="slidenum">
              <a:rPr lang="en-US" smtClean="0"/>
              <a:t>16</a:t>
            </a:fld>
            <a:endParaRPr lang="en-US"/>
          </a:p>
        </p:txBody>
      </p:sp>
    </p:spTree>
    <p:extLst>
      <p:ext uri="{BB962C8B-B14F-4D97-AF65-F5344CB8AC3E}">
        <p14:creationId xmlns:p14="http://schemas.microsoft.com/office/powerpoint/2010/main" val="1041665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Wine glasses = https://www.pxfuel.com/en/free-photo-qsfml</a:t>
            </a:r>
            <a:br>
              <a:rPr lang="en-US" dirty="0"/>
            </a:br>
            <a:r>
              <a:rPr lang="en-US" dirty="0"/>
              <a:t>Joyful heart = https://www.needpix.com/photo/download/746780/heart-cute-beautiful-love-together-care-lifestyle-happiness-family</a:t>
            </a:r>
          </a:p>
        </p:txBody>
      </p:sp>
      <p:sp>
        <p:nvSpPr>
          <p:cNvPr id="4" name="Slide Number Placeholder 3"/>
          <p:cNvSpPr>
            <a:spLocks noGrp="1"/>
          </p:cNvSpPr>
          <p:nvPr>
            <p:ph type="sldNum" sz="quarter" idx="5"/>
          </p:nvPr>
        </p:nvSpPr>
        <p:spPr/>
        <p:txBody>
          <a:bodyPr/>
          <a:lstStyle/>
          <a:p>
            <a:fld id="{84226CE0-990C-46E7-85EA-49227E1A8615}" type="slidenum">
              <a:rPr lang="en-US" smtClean="0"/>
              <a:t>17</a:t>
            </a:fld>
            <a:endParaRPr lang="en-US"/>
          </a:p>
        </p:txBody>
      </p:sp>
    </p:spTree>
    <p:extLst>
      <p:ext uri="{BB962C8B-B14F-4D97-AF65-F5344CB8AC3E}">
        <p14:creationId xmlns:p14="http://schemas.microsoft.com/office/powerpoint/2010/main" val="3701595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https://pixabay.com/illustrations/praise-feedback-well-done-emotion-5257999/</a:t>
            </a:r>
          </a:p>
        </p:txBody>
      </p:sp>
      <p:sp>
        <p:nvSpPr>
          <p:cNvPr id="4" name="Slide Number Placeholder 3"/>
          <p:cNvSpPr>
            <a:spLocks noGrp="1"/>
          </p:cNvSpPr>
          <p:nvPr>
            <p:ph type="sldNum" sz="quarter" idx="5"/>
          </p:nvPr>
        </p:nvSpPr>
        <p:spPr/>
        <p:txBody>
          <a:bodyPr/>
          <a:lstStyle/>
          <a:p>
            <a:fld id="{84226CE0-990C-46E7-85EA-49227E1A8615}" type="slidenum">
              <a:rPr lang="en-US" smtClean="0"/>
              <a:t>18</a:t>
            </a:fld>
            <a:endParaRPr lang="en-US"/>
          </a:p>
        </p:txBody>
      </p:sp>
    </p:spTree>
    <p:extLst>
      <p:ext uri="{BB962C8B-B14F-4D97-AF65-F5344CB8AC3E}">
        <p14:creationId xmlns:p14="http://schemas.microsoft.com/office/powerpoint/2010/main" val="1637834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https://www.needpix.com/photo/download/1880588/bride-wedding-prague-st-vitus-cathedral-romantic-female-romance-dress-white</a:t>
            </a:r>
          </a:p>
          <a:p>
            <a:endParaRPr lang="en-US" dirty="0"/>
          </a:p>
          <a:p>
            <a:r>
              <a:rPr lang="en-US" dirty="0"/>
              <a:t>https://pxhere.com/en/photo/871569</a:t>
            </a:r>
          </a:p>
          <a:p>
            <a:endParaRPr lang="en-US" dirty="0"/>
          </a:p>
          <a:p>
            <a:r>
              <a:rPr lang="en-US" dirty="0"/>
              <a:t>Clothed and refreshed</a:t>
            </a:r>
          </a:p>
          <a:p>
            <a:endParaRPr lang="en-US" dirty="0"/>
          </a:p>
          <a:p>
            <a:r>
              <a:rPr lang="en-US" dirty="0"/>
              <a:t>“White garments” metaphorically symbolized sinlessness (Like white wedding dress represented virginity (in generations before us). </a:t>
            </a:r>
          </a:p>
          <a:p>
            <a:r>
              <a:rPr lang="en-US" dirty="0"/>
              <a:t>“Anointed head” ceremonially meant consecrated you to God – mundane, common use – refreshed and perfumed.  </a:t>
            </a:r>
          </a:p>
          <a:p>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19</a:t>
            </a:fld>
            <a:endParaRPr lang="en-US"/>
          </a:p>
        </p:txBody>
      </p:sp>
    </p:spTree>
    <p:extLst>
      <p:ext uri="{BB962C8B-B14F-4D97-AF65-F5344CB8AC3E}">
        <p14:creationId xmlns:p14="http://schemas.microsoft.com/office/powerpoint/2010/main" val="2607945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Life is fleeting so you must enjoy in for the duration of the DOT.  You will not be married in heaven!  </a:t>
            </a:r>
          </a:p>
        </p:txBody>
      </p:sp>
      <p:sp>
        <p:nvSpPr>
          <p:cNvPr id="4" name="Slide Number Placeholder 3"/>
          <p:cNvSpPr>
            <a:spLocks noGrp="1"/>
          </p:cNvSpPr>
          <p:nvPr>
            <p:ph type="sldNum" sz="quarter" idx="5"/>
          </p:nvPr>
        </p:nvSpPr>
        <p:spPr/>
        <p:txBody>
          <a:bodyPr/>
          <a:lstStyle/>
          <a:p>
            <a:fld id="{84226CE0-990C-46E7-85EA-49227E1A8615}" type="slidenum">
              <a:rPr lang="en-US" smtClean="0"/>
              <a:t>21</a:t>
            </a:fld>
            <a:endParaRPr lang="en-US"/>
          </a:p>
        </p:txBody>
      </p:sp>
    </p:spTree>
    <p:extLst>
      <p:ext uri="{BB962C8B-B14F-4D97-AF65-F5344CB8AC3E}">
        <p14:creationId xmlns:p14="http://schemas.microsoft.com/office/powerpoint/2010/main" val="2461823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https://www.pikist.com/free-photo-ssdcw</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22</a:t>
            </a:fld>
            <a:endParaRPr lang="en-US"/>
          </a:p>
        </p:txBody>
      </p:sp>
    </p:spTree>
    <p:extLst>
      <p:ext uri="{BB962C8B-B14F-4D97-AF65-F5344CB8AC3E}">
        <p14:creationId xmlns:p14="http://schemas.microsoft.com/office/powerpoint/2010/main" val="3763512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only have this one life—make it count!</a:t>
            </a:r>
          </a:p>
          <a:p>
            <a:endParaRPr lang="en-US" dirty="0"/>
          </a:p>
          <a:p>
            <a:r>
              <a:rPr lang="en-US" dirty="0"/>
              <a:t>You need to make the dot count.  </a:t>
            </a:r>
          </a:p>
        </p:txBody>
      </p:sp>
      <p:sp>
        <p:nvSpPr>
          <p:cNvPr id="4" name="Slide Number Placeholder 3"/>
          <p:cNvSpPr>
            <a:spLocks noGrp="1"/>
          </p:cNvSpPr>
          <p:nvPr>
            <p:ph type="sldNum" sz="quarter" idx="5"/>
          </p:nvPr>
        </p:nvSpPr>
        <p:spPr/>
        <p:txBody>
          <a:bodyPr/>
          <a:lstStyle/>
          <a:p>
            <a:fld id="{84226CE0-990C-46E7-85EA-49227E1A8615}" type="slidenum">
              <a:rPr lang="en-US" smtClean="0"/>
              <a:t>23</a:t>
            </a:fld>
            <a:endParaRPr lang="en-US"/>
          </a:p>
        </p:txBody>
      </p:sp>
    </p:spTree>
    <p:extLst>
      <p:ext uri="{BB962C8B-B14F-4D97-AF65-F5344CB8AC3E}">
        <p14:creationId xmlns:p14="http://schemas.microsoft.com/office/powerpoint/2010/main" val="1987683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2002 Gold Medal Olympian </a:t>
            </a:r>
            <a:br>
              <a:rPr lang="en-US" dirty="0"/>
            </a:br>
            <a:r>
              <a:rPr lang="en-US" dirty="0"/>
              <a:t>speed skater, Steven Bradbury</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25</a:t>
            </a:fld>
            <a:endParaRPr lang="en-US"/>
          </a:p>
        </p:txBody>
      </p:sp>
    </p:spTree>
    <p:extLst>
      <p:ext uri="{BB962C8B-B14F-4D97-AF65-F5344CB8AC3E}">
        <p14:creationId xmlns:p14="http://schemas.microsoft.com/office/powerpoint/2010/main" val="1284610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https://www.flickr.com/photos/42787780@N04/4975296555</a:t>
            </a:r>
          </a:p>
        </p:txBody>
      </p:sp>
      <p:sp>
        <p:nvSpPr>
          <p:cNvPr id="4" name="Slide Number Placeholder 3"/>
          <p:cNvSpPr>
            <a:spLocks noGrp="1"/>
          </p:cNvSpPr>
          <p:nvPr>
            <p:ph type="sldNum" sz="quarter" idx="5"/>
          </p:nvPr>
        </p:nvSpPr>
        <p:spPr/>
        <p:txBody>
          <a:bodyPr/>
          <a:lstStyle/>
          <a:p>
            <a:fld id="{84226CE0-990C-46E7-85EA-49227E1A8615}" type="slidenum">
              <a:rPr lang="en-US" smtClean="0"/>
              <a:t>28</a:t>
            </a:fld>
            <a:endParaRPr lang="en-US"/>
          </a:p>
        </p:txBody>
      </p:sp>
    </p:spTree>
    <p:extLst>
      <p:ext uri="{BB962C8B-B14F-4D97-AF65-F5344CB8AC3E}">
        <p14:creationId xmlns:p14="http://schemas.microsoft.com/office/powerpoint/2010/main" val="13323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3</a:t>
            </a:fld>
            <a:endParaRPr lang="en-US"/>
          </a:p>
        </p:txBody>
      </p:sp>
    </p:spTree>
    <p:extLst>
      <p:ext uri="{BB962C8B-B14F-4D97-AF65-F5344CB8AC3E}">
        <p14:creationId xmlns:p14="http://schemas.microsoft.com/office/powerpoint/2010/main" val="2128570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Elijah https://www.flickr.com/photos/gandalfsgallery/6013588711/</a:t>
            </a:r>
          </a:p>
          <a:p>
            <a:endParaRPr lang="en-US" dirty="0"/>
          </a:p>
          <a:p>
            <a:r>
              <a:rPr lang="en-US" sz="1800" b="0" i="0" u="none" strike="noStrike" baseline="30000" dirty="0">
                <a:latin typeface="Arial" panose="020B0604020202020204" pitchFamily="34" charset="0"/>
              </a:rPr>
              <a:t>6</a:t>
            </a:r>
            <a:r>
              <a:rPr lang="en-US" sz="1800" b="0" i="0" u="none" strike="noStrike" baseline="0" dirty="0">
                <a:latin typeface="Arial" panose="020B0604020202020204" pitchFamily="34" charset="0"/>
              </a:rPr>
              <a:t> The ravens brought him bread and meat in the morning and bread and meat in the evening, and he drank from the brook. (1Ki 17:6 NIV)</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29</a:t>
            </a:fld>
            <a:endParaRPr lang="en-US"/>
          </a:p>
        </p:txBody>
      </p:sp>
    </p:spTree>
    <p:extLst>
      <p:ext uri="{BB962C8B-B14F-4D97-AF65-F5344CB8AC3E}">
        <p14:creationId xmlns:p14="http://schemas.microsoft.com/office/powerpoint/2010/main" val="1580904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16</a:t>
            </a:r>
            <a:r>
              <a:rPr lang="en-US" sz="1800" b="0" i="0" u="none" strike="noStrike" baseline="0" dirty="0">
                <a:latin typeface="Arial" panose="020B0604020202020204" pitchFamily="34" charset="0"/>
              </a:rPr>
              <a:t> And he told them this parable: "The ground of a certain rich man produced a good crop.</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17</a:t>
            </a:r>
            <a:r>
              <a:rPr lang="en-US" sz="1800" b="0" i="0" u="none" strike="noStrike" baseline="0" dirty="0">
                <a:latin typeface="Arial" panose="020B0604020202020204" pitchFamily="34" charset="0"/>
              </a:rPr>
              <a:t> He thought to himself, 'What shall I do? I have no place to store my crops.'</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18</a:t>
            </a:r>
            <a:r>
              <a:rPr lang="en-US" sz="1800" b="0" i="0" u="none" strike="noStrike" baseline="0" dirty="0">
                <a:latin typeface="Arial" panose="020B0604020202020204" pitchFamily="34" charset="0"/>
              </a:rPr>
              <a:t> "Then he said, 'This is what I'll do. I will tear down my barns and build bigger ones, and there I will store all my grain and my goods.</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19</a:t>
            </a:r>
            <a:r>
              <a:rPr lang="en-US" sz="1800" b="0" i="0" u="none" strike="noStrike" baseline="0" dirty="0">
                <a:latin typeface="Arial" panose="020B0604020202020204" pitchFamily="34" charset="0"/>
              </a:rPr>
              <a:t> And I'll say to myself, "You have plenty of good things laid up for many years. Take life easy; eat, drink and be merry."'</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20</a:t>
            </a:r>
            <a:r>
              <a:rPr lang="en-US" sz="1800" b="0" i="0" u="none" strike="noStrike" baseline="0" dirty="0">
                <a:latin typeface="Arial" panose="020B0604020202020204" pitchFamily="34" charset="0"/>
              </a:rPr>
              <a:t> "But God said to him, </a:t>
            </a:r>
            <a:r>
              <a:rPr lang="en-US" sz="2400" b="1" i="0" u="none" strike="noStrike" baseline="0" dirty="0">
                <a:latin typeface="Arial" panose="020B0604020202020204" pitchFamily="34" charset="0"/>
              </a:rPr>
              <a:t>'You fool! </a:t>
            </a:r>
            <a:r>
              <a:rPr lang="en-US" sz="1800" b="0" i="0" u="none" strike="noStrike" baseline="0" dirty="0">
                <a:latin typeface="Arial" panose="020B0604020202020204" pitchFamily="34" charset="0"/>
              </a:rPr>
              <a:t>This very night your life will be demanded from you. Then who will get what you have prepared for yourself?'</a:t>
            </a:r>
          </a:p>
          <a:p>
            <a:pPr algn="l" rtl="0"/>
            <a:r>
              <a:rPr lang="en-US" sz="1800" b="0" i="0" u="none" strike="noStrike" baseline="0" dirty="0"/>
              <a:t> </a:t>
            </a:r>
            <a:r>
              <a:rPr lang="en-US" sz="1800" b="0" i="0" u="none" strike="noStrike" baseline="0" dirty="0">
                <a:latin typeface="Arial" panose="020B0604020202020204" pitchFamily="34" charset="0"/>
              </a:rPr>
              <a:t>(</a:t>
            </a:r>
            <a:r>
              <a:rPr lang="en-US" sz="1800" b="0" i="0" u="none" strike="noStrike" baseline="0" dirty="0" err="1">
                <a:latin typeface="Arial" panose="020B0604020202020204" pitchFamily="34" charset="0"/>
              </a:rPr>
              <a:t>Luk</a:t>
            </a:r>
            <a:r>
              <a:rPr lang="en-US" sz="1800" b="0" i="0" u="none" strike="noStrike" baseline="0" dirty="0">
                <a:latin typeface="Arial" panose="020B0604020202020204" pitchFamily="34" charset="0"/>
              </a:rPr>
              <a:t> 12:16-20 NIV)</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30</a:t>
            </a:fld>
            <a:endParaRPr lang="en-US"/>
          </a:p>
        </p:txBody>
      </p:sp>
    </p:spTree>
    <p:extLst>
      <p:ext uri="{BB962C8B-B14F-4D97-AF65-F5344CB8AC3E}">
        <p14:creationId xmlns:p14="http://schemas.microsoft.com/office/powerpoint/2010/main" val="244943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52</a:t>
            </a:r>
            <a:r>
              <a:rPr lang="en-US" sz="1800" b="0" i="0" u="none" strike="noStrike" baseline="0" dirty="0">
                <a:latin typeface="Arial" panose="020B0604020202020204" pitchFamily="34" charset="0"/>
              </a:rPr>
              <a:t> "Woe to you experts in the law, because you have taken away the key to knowledge. You yourselves have not entered, and you have hindered those who were entering." (</a:t>
            </a:r>
            <a:r>
              <a:rPr lang="en-US" sz="1800" b="0" i="0" u="none" strike="noStrike" baseline="0" dirty="0" err="1">
                <a:latin typeface="Arial" panose="020B0604020202020204" pitchFamily="34" charset="0"/>
              </a:rPr>
              <a:t>Luk</a:t>
            </a:r>
            <a:r>
              <a:rPr lang="en-US" sz="1800" b="0" i="0" u="none" strike="noStrike" baseline="0" dirty="0">
                <a:latin typeface="Arial" panose="020B0604020202020204" pitchFamily="34" charset="0"/>
              </a:rPr>
              <a:t> 11:52 NIV)</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31</a:t>
            </a:fld>
            <a:endParaRPr lang="en-US"/>
          </a:p>
        </p:txBody>
      </p:sp>
    </p:spTree>
    <p:extLst>
      <p:ext uri="{BB962C8B-B14F-4D97-AF65-F5344CB8AC3E}">
        <p14:creationId xmlns:p14="http://schemas.microsoft.com/office/powerpoint/2010/main" val="3021080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https://pixabay.com/vectors/dice-red-two-game-rolling-chance-25637/</a:t>
            </a:r>
          </a:p>
          <a:p>
            <a:endParaRPr lang="en-US" dirty="0"/>
          </a:p>
          <a:p>
            <a:r>
              <a:rPr lang="en-US" dirty="0"/>
              <a:t>The appointed time (by God) </a:t>
            </a:r>
          </a:p>
          <a:p>
            <a:r>
              <a:rPr lang="en-US" dirty="0"/>
              <a:t>And happenstance (what God has secretly determined to happen) happens to all. </a:t>
            </a:r>
          </a:p>
        </p:txBody>
      </p:sp>
      <p:sp>
        <p:nvSpPr>
          <p:cNvPr id="4" name="Slide Number Placeholder 3"/>
          <p:cNvSpPr>
            <a:spLocks noGrp="1"/>
          </p:cNvSpPr>
          <p:nvPr>
            <p:ph type="sldNum" sz="quarter" idx="5"/>
          </p:nvPr>
        </p:nvSpPr>
        <p:spPr/>
        <p:txBody>
          <a:bodyPr/>
          <a:lstStyle/>
          <a:p>
            <a:fld id="{84226CE0-990C-46E7-85EA-49227E1A8615}" type="slidenum">
              <a:rPr lang="en-US" smtClean="0"/>
              <a:t>32</a:t>
            </a:fld>
            <a:endParaRPr lang="en-US"/>
          </a:p>
        </p:txBody>
      </p:sp>
    </p:spTree>
    <p:extLst>
      <p:ext uri="{BB962C8B-B14F-4D97-AF65-F5344CB8AC3E}">
        <p14:creationId xmlns:p14="http://schemas.microsoft.com/office/powerpoint/2010/main" val="3427946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point:  you do not know when your time is coming.  </a:t>
            </a:r>
          </a:p>
          <a:p>
            <a:endParaRPr lang="en-US" dirty="0"/>
          </a:p>
          <a:p>
            <a:r>
              <a:rPr lang="en-US" dirty="0"/>
              <a:t>Even when you expect it—it comes unexpectantly. </a:t>
            </a:r>
          </a:p>
        </p:txBody>
      </p:sp>
      <p:sp>
        <p:nvSpPr>
          <p:cNvPr id="4" name="Slide Number Placeholder 3"/>
          <p:cNvSpPr>
            <a:spLocks noGrp="1"/>
          </p:cNvSpPr>
          <p:nvPr>
            <p:ph type="sldNum" sz="quarter" idx="5"/>
          </p:nvPr>
        </p:nvSpPr>
        <p:spPr/>
        <p:txBody>
          <a:bodyPr/>
          <a:lstStyle/>
          <a:p>
            <a:fld id="{84226CE0-990C-46E7-85EA-49227E1A8615}" type="slidenum">
              <a:rPr lang="en-US" smtClean="0"/>
              <a:t>33</a:t>
            </a:fld>
            <a:endParaRPr lang="en-US"/>
          </a:p>
        </p:txBody>
      </p:sp>
    </p:spTree>
    <p:extLst>
      <p:ext uri="{BB962C8B-B14F-4D97-AF65-F5344CB8AC3E}">
        <p14:creationId xmlns:p14="http://schemas.microsoft.com/office/powerpoint/2010/main" val="1801719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https://www.pikist.com/free-photo-vwbgi</a:t>
            </a:r>
          </a:p>
        </p:txBody>
      </p:sp>
      <p:sp>
        <p:nvSpPr>
          <p:cNvPr id="4" name="Slide Number Placeholder 3"/>
          <p:cNvSpPr>
            <a:spLocks noGrp="1"/>
          </p:cNvSpPr>
          <p:nvPr>
            <p:ph type="sldNum" sz="quarter" idx="5"/>
          </p:nvPr>
        </p:nvSpPr>
        <p:spPr/>
        <p:txBody>
          <a:bodyPr/>
          <a:lstStyle/>
          <a:p>
            <a:fld id="{84226CE0-990C-46E7-85EA-49227E1A8615}" type="slidenum">
              <a:rPr lang="en-US" smtClean="0"/>
              <a:t>35</a:t>
            </a:fld>
            <a:endParaRPr lang="en-US"/>
          </a:p>
        </p:txBody>
      </p:sp>
    </p:spTree>
    <p:extLst>
      <p:ext uri="{BB962C8B-B14F-4D97-AF65-F5344CB8AC3E}">
        <p14:creationId xmlns:p14="http://schemas.microsoft.com/office/powerpoint/2010/main" val="1394262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https://www.flickr.com/photos/cayusa/2344645894</a:t>
            </a:r>
          </a:p>
          <a:p>
            <a:endParaRPr lang="en-US"/>
          </a:p>
          <a:p>
            <a:r>
              <a:rPr lang="en-US"/>
              <a:t>Whoever </a:t>
            </a:r>
            <a:r>
              <a:rPr lang="en-US" dirty="0"/>
              <a:t>speaks the softest wins!</a:t>
            </a:r>
          </a:p>
        </p:txBody>
      </p:sp>
      <p:sp>
        <p:nvSpPr>
          <p:cNvPr id="4" name="Slide Number Placeholder 3"/>
          <p:cNvSpPr>
            <a:spLocks noGrp="1"/>
          </p:cNvSpPr>
          <p:nvPr>
            <p:ph type="sldNum" sz="quarter" idx="5"/>
          </p:nvPr>
        </p:nvSpPr>
        <p:spPr/>
        <p:txBody>
          <a:bodyPr/>
          <a:lstStyle/>
          <a:p>
            <a:fld id="{84226CE0-990C-46E7-85EA-49227E1A8615}" type="slidenum">
              <a:rPr lang="en-US" smtClean="0"/>
              <a:t>38</a:t>
            </a:fld>
            <a:endParaRPr lang="en-US"/>
          </a:p>
        </p:txBody>
      </p:sp>
    </p:spTree>
    <p:extLst>
      <p:ext uri="{BB962C8B-B14F-4D97-AF65-F5344CB8AC3E}">
        <p14:creationId xmlns:p14="http://schemas.microsoft.com/office/powerpoint/2010/main" val="2893959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https://pixabay.com/photos/hands-earth-next-generation-4087018/</a:t>
            </a:r>
          </a:p>
        </p:txBody>
      </p:sp>
      <p:sp>
        <p:nvSpPr>
          <p:cNvPr id="4" name="Slide Number Placeholder 3"/>
          <p:cNvSpPr>
            <a:spLocks noGrp="1"/>
          </p:cNvSpPr>
          <p:nvPr>
            <p:ph type="sldNum" sz="quarter" idx="5"/>
          </p:nvPr>
        </p:nvSpPr>
        <p:spPr/>
        <p:txBody>
          <a:bodyPr/>
          <a:lstStyle/>
          <a:p>
            <a:fld id="{84226CE0-990C-46E7-85EA-49227E1A8615}" type="slidenum">
              <a:rPr lang="en-US" smtClean="0"/>
              <a:t>6</a:t>
            </a:fld>
            <a:endParaRPr lang="en-US"/>
          </a:p>
        </p:txBody>
      </p:sp>
    </p:spTree>
    <p:extLst>
      <p:ext uri="{BB962C8B-B14F-4D97-AF65-F5344CB8AC3E}">
        <p14:creationId xmlns:p14="http://schemas.microsoft.com/office/powerpoint/2010/main" val="1985691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https://commons.wikimedia.org/wiki/File:Thomas_Jefferson%27s_grave_site.jpg</a:t>
            </a:r>
          </a:p>
        </p:txBody>
      </p:sp>
      <p:sp>
        <p:nvSpPr>
          <p:cNvPr id="4" name="Slide Number Placeholder 3"/>
          <p:cNvSpPr>
            <a:spLocks noGrp="1"/>
          </p:cNvSpPr>
          <p:nvPr>
            <p:ph type="sldNum" sz="quarter" idx="5"/>
          </p:nvPr>
        </p:nvSpPr>
        <p:spPr/>
        <p:txBody>
          <a:bodyPr/>
          <a:lstStyle/>
          <a:p>
            <a:fld id="{84226CE0-990C-46E7-85EA-49227E1A8615}" type="slidenum">
              <a:rPr lang="en-US" smtClean="0"/>
              <a:t>8</a:t>
            </a:fld>
            <a:endParaRPr lang="en-US"/>
          </a:p>
        </p:txBody>
      </p:sp>
    </p:spTree>
    <p:extLst>
      <p:ext uri="{BB962C8B-B14F-4D97-AF65-F5344CB8AC3E}">
        <p14:creationId xmlns:p14="http://schemas.microsoft.com/office/powerpoint/2010/main" val="1314884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started with the tree of the knowledge of “good and evil” </a:t>
            </a:r>
          </a:p>
          <a:p>
            <a:endParaRPr lang="en-US" dirty="0"/>
          </a:p>
          <a:p>
            <a:r>
              <a:rPr lang="en-US" dirty="0"/>
              <a:t>This is the evil the same destiny = “death” –”the grave overtakes all,”</a:t>
            </a:r>
          </a:p>
          <a:p>
            <a:endParaRPr lang="en-US" dirty="0"/>
          </a:p>
          <a:p>
            <a:r>
              <a:rPr lang="en-US" dirty="0"/>
              <a:t>So evil people live as it this is all there is and do all sorts of evil and then join the dead. </a:t>
            </a:r>
          </a:p>
          <a:p>
            <a:endParaRPr lang="en-US" dirty="0"/>
          </a:p>
          <a:p>
            <a:r>
              <a:rPr lang="en-US" dirty="0"/>
              <a:t>No so for the Christian!  1 </a:t>
            </a:r>
            <a:r>
              <a:rPr lang="en-US" dirty="0" err="1"/>
              <a:t>cor</a:t>
            </a:r>
            <a:r>
              <a:rPr lang="en-US" dirty="0"/>
              <a:t> 15:51-58</a:t>
            </a:r>
          </a:p>
        </p:txBody>
      </p:sp>
      <p:sp>
        <p:nvSpPr>
          <p:cNvPr id="4" name="Slide Number Placeholder 3"/>
          <p:cNvSpPr>
            <a:spLocks noGrp="1"/>
          </p:cNvSpPr>
          <p:nvPr>
            <p:ph type="sldNum" sz="quarter" idx="5"/>
          </p:nvPr>
        </p:nvSpPr>
        <p:spPr/>
        <p:txBody>
          <a:bodyPr/>
          <a:lstStyle/>
          <a:p>
            <a:fld id="{84226CE0-990C-46E7-85EA-49227E1A8615}" type="slidenum">
              <a:rPr lang="en-US" smtClean="0"/>
              <a:t>9</a:t>
            </a:fld>
            <a:endParaRPr lang="en-US"/>
          </a:p>
        </p:txBody>
      </p:sp>
    </p:spTree>
    <p:extLst>
      <p:ext uri="{BB962C8B-B14F-4D97-AF65-F5344CB8AC3E}">
        <p14:creationId xmlns:p14="http://schemas.microsoft.com/office/powerpoint/2010/main" val="2534885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https://www.flickr.com/photos/elycefeliz/6039314863/</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Nothing sure but death and taxes. –Ben Franklin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Nothing sure but death and living hope. -- Solomon</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10</a:t>
            </a:fld>
            <a:endParaRPr lang="en-US"/>
          </a:p>
        </p:txBody>
      </p:sp>
    </p:spTree>
    <p:extLst>
      <p:ext uri="{BB962C8B-B14F-4D97-AF65-F5344CB8AC3E}">
        <p14:creationId xmlns:p14="http://schemas.microsoft.com/office/powerpoint/2010/main" val="3758965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Nothing sure but death and taxes. –Ben Franklin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Nothing sure but death and living hope. -- Solomon</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11</a:t>
            </a:fld>
            <a:endParaRPr lang="en-US"/>
          </a:p>
        </p:txBody>
      </p:sp>
    </p:spTree>
    <p:extLst>
      <p:ext uri="{BB962C8B-B14F-4D97-AF65-F5344CB8AC3E}">
        <p14:creationId xmlns:p14="http://schemas.microsoft.com/office/powerpoint/2010/main" val="1730060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Dog = https://commons.wikimedia.org/wiki/File:Sable_and_White_Female_OTFS_Dog.JPG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Lion = https://www.pickpik.com/mannequin-lying-down-street-dead-ignoring-uncaring-41740</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Nothing sure but death and taxes. –Ben Franklin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Nothing sure but death and living hope. -- Solomon</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12</a:t>
            </a:fld>
            <a:endParaRPr lang="en-US"/>
          </a:p>
        </p:txBody>
      </p:sp>
    </p:spTree>
    <p:extLst>
      <p:ext uri="{BB962C8B-B14F-4D97-AF65-F5344CB8AC3E}">
        <p14:creationId xmlns:p14="http://schemas.microsoft.com/office/powerpoint/2010/main" val="503181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Nothing sure but death and taxes. –Ben Franklin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Nothing sure but death and living hope. -- Solomon</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13</a:t>
            </a:fld>
            <a:endParaRPr lang="en-US"/>
          </a:p>
        </p:txBody>
      </p:sp>
    </p:spTree>
    <p:extLst>
      <p:ext uri="{BB962C8B-B14F-4D97-AF65-F5344CB8AC3E}">
        <p14:creationId xmlns:p14="http://schemas.microsoft.com/office/powerpoint/2010/main" val="395585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259B-228E-4593-AA8D-3487BD2D79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DCED23-A684-449E-8D9B-2E12482C32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B4C48F-E1DE-41B8-937A-7A9F74F3A983}"/>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3CB1D7A9-E385-4163-8245-E86BC425F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9BCB8-BD38-4541-A163-8A9238C7EC1E}"/>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1808312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C2338-43B2-4555-A412-0F7D908728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B9BADF-52D5-4E52-A640-A2F77C5D74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F8314-4A72-4008-8C44-667FE113C728}"/>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77EE1F2B-31C9-4106-8580-EAD13B652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58BC1-C91C-4E57-9524-E7125F0E7C00}"/>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3948093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1F09B-0BEC-43A2-B2DA-10F4BBBF67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CDF0F0-EC9B-4B02-98B1-1DA2E9C49A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5535E-969B-45C8-86E4-634065F9749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BF659F34-9719-42D5-885A-6A2989DFA4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9DB84-7B70-4EFA-B1F0-70ABF5FA1F29}"/>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95561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C6CF-4A46-42EE-8F82-BE7840196330}"/>
              </a:ext>
            </a:extLst>
          </p:cNvPr>
          <p:cNvSpPr>
            <a:spLocks noGrp="1"/>
          </p:cNvSpPr>
          <p:nvPr>
            <p:ph type="title"/>
          </p:nvPr>
        </p:nvSpPr>
        <p:spPr/>
        <p:txBody>
          <a:bodyPr/>
          <a:lstStyle>
            <a:lvl1pPr>
              <a:defRPr>
                <a:effectLst>
                  <a:glow rad="190500">
                    <a:schemeClr val="bg1"/>
                  </a:glow>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11FEE3-4FA3-4366-B2C4-B83FE25D16F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219102-5B02-4B01-A4B2-931AEC896853}"/>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124267F8-B2BF-4067-9C5C-5C9E22D9F6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742E2-2403-457E-8439-48FCC2C21CB9}"/>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3944373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AA33C-3912-469F-8BD9-0752E340AD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C8A04C-24EF-42A7-A083-3A98184886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9E5C23-F64D-4809-895C-5A3D8AF7C695}"/>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40861CA9-B627-47C1-8149-A6E538E9E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42E6F5-F4BE-4FCD-BD92-D8279467DC8A}"/>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916251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AE46E-CE32-48FF-8B01-D7A2B1BF6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8E804D-9FAA-4B28-A665-161D2B99F1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45DA75-EBD1-47F3-8A52-697CBC600D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5CB578-26A8-4A33-A32B-68AC3188FF0F}"/>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98BC1133-9309-4775-8D20-6EB27EA41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ABA246-B284-4530-B782-F6BC472EF47D}"/>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969881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308-889D-47A7-96EC-9A5E5E337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26E148-6BAC-420B-A795-76262E9D71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D55549-A2EE-4231-888D-55B3DE1D40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19CAA7-6722-48C2-A5CC-2DA2E97ABD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E12262-AE87-449E-987C-961C2C58A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B2278C-8766-4720-A0EB-661E65216FD5}"/>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8" name="Footer Placeholder 7">
            <a:extLst>
              <a:ext uri="{FF2B5EF4-FFF2-40B4-BE49-F238E27FC236}">
                <a16:creationId xmlns:a16="http://schemas.microsoft.com/office/drawing/2014/main" id="{67BE07E3-EDCB-40FD-96F8-64B41141DD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098067-B159-491A-95EA-BF4AE21FB7FD}"/>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4047617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DA5C7-7987-4F5A-A648-27E4F4DF8E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03C89D-CEC6-4409-BFDA-8718B2FD37A9}"/>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4" name="Footer Placeholder 3">
            <a:extLst>
              <a:ext uri="{FF2B5EF4-FFF2-40B4-BE49-F238E27FC236}">
                <a16:creationId xmlns:a16="http://schemas.microsoft.com/office/drawing/2014/main" id="{E82F7A51-B91D-4D9F-B707-61CA88E18A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F861C3-BD1B-4F88-BE3F-366F533BC663}"/>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65936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31F4B0-7876-410B-B2AA-E6856F6CA9E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3" name="Footer Placeholder 2">
            <a:extLst>
              <a:ext uri="{FF2B5EF4-FFF2-40B4-BE49-F238E27FC236}">
                <a16:creationId xmlns:a16="http://schemas.microsoft.com/office/drawing/2014/main" id="{88254F5C-ACDA-449D-8D1C-BEEB597C1A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5698A1-662C-40C3-9BDC-65552A1C26C7}"/>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1595358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958C-4D98-419A-B75A-FE03ABED9D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DE5E41-FD29-4E81-8772-E516FE4479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1B164F-F275-4559-90F1-707579DD6D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5208F5-6D56-4614-B368-2FC15180839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E0EB7FBC-C2EB-402D-8E69-233787DDC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A158B-A846-4F1D-8405-4F2C477D6EB1}"/>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462603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E384-6D80-43B6-A0E1-E2F808A1A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5C01FE-6B16-4DB3-89F9-D2049B48B3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8C10D1-C4F3-4828-9853-A3C96F7CC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4C5FF9-5F42-4CC1-8FCB-24FE6691B37C}"/>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1D6E09A6-44EE-4F65-A6F0-C14DA149D8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91C77E-FE8B-4AC3-BD70-20164D488EF1}"/>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434594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E095B35B-A8F4-4E36-B997-622D2CE1BEA1}"/>
              </a:ext>
            </a:extLst>
          </p:cNvPr>
          <p:cNvPicPr>
            <a:picLocks noChangeAspect="1"/>
          </p:cNvPicPr>
          <p:nvPr userDrawn="1"/>
        </p:nvPicPr>
        <p:blipFill>
          <a:blip r:embed="rId13">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737631E-1ACA-4C40-A080-04CB34E8AFDC}"/>
              </a:ext>
            </a:extLst>
          </p:cNvPr>
          <p:cNvSpPr>
            <a:spLocks noGrp="1"/>
          </p:cNvSpPr>
          <p:nvPr>
            <p:ph type="title"/>
          </p:nvPr>
        </p:nvSpPr>
        <p:spPr>
          <a:xfrm>
            <a:off x="365234" y="0"/>
            <a:ext cx="1146153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90256C-7B0F-4C3A-A200-EAA4C0736B60}"/>
              </a:ext>
            </a:extLst>
          </p:cNvPr>
          <p:cNvSpPr>
            <a:spLocks noGrp="1"/>
          </p:cNvSpPr>
          <p:nvPr>
            <p:ph type="body" idx="1"/>
          </p:nvPr>
        </p:nvSpPr>
        <p:spPr>
          <a:xfrm>
            <a:off x="365235" y="1372862"/>
            <a:ext cx="11461530" cy="485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12BD2B-1961-4EE0-B8AC-B16A2D0989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D932EF33-D96A-4B7F-9721-03EF16AD8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EC8B78-048D-4A35-80A9-35FC7918EF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A0AE5E-9D5E-45FA-B25A-6A05A9F3D5C5}" type="slidenum">
              <a:rPr lang="en-US" smtClean="0"/>
              <a:t>‹#›</a:t>
            </a:fld>
            <a:endParaRPr lang="en-US"/>
          </a:p>
        </p:txBody>
      </p:sp>
    </p:spTree>
    <p:extLst>
      <p:ext uri="{BB962C8B-B14F-4D97-AF65-F5344CB8AC3E}">
        <p14:creationId xmlns:p14="http://schemas.microsoft.com/office/powerpoint/2010/main" val="1477928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600" b="1" kern="1200">
          <a:solidFill>
            <a:schemeClr val="tx1"/>
          </a:solidFill>
          <a:effectLst>
            <a:glow rad="127000">
              <a:schemeClr val="bg1"/>
            </a:glo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F585CCE-A0DE-49DA-9D3A-534600C1CC5B}"/>
              </a:ext>
            </a:extLst>
          </p:cNvPr>
          <p:cNvGrpSpPr/>
          <p:nvPr/>
        </p:nvGrpSpPr>
        <p:grpSpPr>
          <a:xfrm>
            <a:off x="0" y="-6443"/>
            <a:ext cx="12557235" cy="6887465"/>
            <a:chOff x="0" y="-6443"/>
            <a:chExt cx="12557235" cy="6887465"/>
          </a:xfrm>
        </p:grpSpPr>
        <p:pic>
          <p:nvPicPr>
            <p:cNvPr id="8" name="Picture 7" descr="A picture containing table&#10;&#10;Description automatically generated">
              <a:extLst>
                <a:ext uri="{FF2B5EF4-FFF2-40B4-BE49-F238E27FC236}">
                  <a16:creationId xmlns:a16="http://schemas.microsoft.com/office/drawing/2014/main" id="{D71576D6-B7AC-4BB5-8E5E-C7150813C490}"/>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10064" y="5068"/>
              <a:ext cx="12192000" cy="6870886"/>
            </a:xfrm>
            <a:prstGeom prst="rect">
              <a:avLst/>
            </a:prstGeom>
          </p:spPr>
        </p:pic>
        <p:sp>
          <p:nvSpPr>
            <p:cNvPr id="11" name="Rectangle 10">
              <a:extLst>
                <a:ext uri="{FF2B5EF4-FFF2-40B4-BE49-F238E27FC236}">
                  <a16:creationId xmlns:a16="http://schemas.microsoft.com/office/drawing/2014/main" id="{5C936FAB-DAB8-4C5F-9539-151644DF416B}"/>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able&#10;&#10;Description automatically generated">
              <a:extLst>
                <a:ext uri="{FF2B5EF4-FFF2-40B4-BE49-F238E27FC236}">
                  <a16:creationId xmlns:a16="http://schemas.microsoft.com/office/drawing/2014/main" id="{3F567C08-87E3-4E4E-A125-5C928BE0B330}"/>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0" y="10136"/>
              <a:ext cx="12192000" cy="6870886"/>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106B83C9-0001-4253-816B-2CD0121A417F}"/>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0" y="0"/>
              <a:ext cx="12192000" cy="6870886"/>
            </a:xfrm>
            <a:prstGeom prst="rect">
              <a:avLst/>
            </a:prstGeom>
          </p:spPr>
        </p:pic>
        <p:pic>
          <p:nvPicPr>
            <p:cNvPr id="18" name="Picture 17" descr="A picture containing table&#10;&#10;Description automatically generated">
              <a:extLst>
                <a:ext uri="{FF2B5EF4-FFF2-40B4-BE49-F238E27FC236}">
                  <a16:creationId xmlns:a16="http://schemas.microsoft.com/office/drawing/2014/main" id="{BA0FB5D4-AA98-4A54-A296-4C9D0050C5DF}"/>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10064" y="-6443"/>
              <a:ext cx="12192000" cy="6870886"/>
            </a:xfrm>
            <a:prstGeom prst="rect">
              <a:avLst/>
            </a:prstGeom>
          </p:spPr>
        </p:pic>
        <p:pic>
          <p:nvPicPr>
            <p:cNvPr id="9" name="Picture 8" descr="A drawing of a face&#10;&#10;Description automatically generated">
              <a:extLst>
                <a:ext uri="{FF2B5EF4-FFF2-40B4-BE49-F238E27FC236}">
                  <a16:creationId xmlns:a16="http://schemas.microsoft.com/office/drawing/2014/main" id="{F1A82D6C-A657-4171-94F9-58B3057B7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0338" y="858677"/>
              <a:ext cx="5962249" cy="2450242"/>
            </a:xfrm>
            <a:prstGeom prst="rect">
              <a:avLst/>
            </a:prstGeom>
          </p:spPr>
        </p:pic>
        <p:pic>
          <p:nvPicPr>
            <p:cNvPr id="16" name="Picture 15" descr="A picture containing tableware, table, sitting, photo&#10;&#10;Description automatically generated">
              <a:extLst>
                <a:ext uri="{FF2B5EF4-FFF2-40B4-BE49-F238E27FC236}">
                  <a16:creationId xmlns:a16="http://schemas.microsoft.com/office/drawing/2014/main" id="{3812FB43-E300-43D9-88BF-6BB5A9C4A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0513" y="2662639"/>
              <a:ext cx="7396722" cy="4195361"/>
            </a:xfrm>
            <a:prstGeom prst="rect">
              <a:avLst/>
            </a:prstGeom>
          </p:spPr>
        </p:pic>
      </p:grpSp>
      <p:sp>
        <p:nvSpPr>
          <p:cNvPr id="2" name="Title 1">
            <a:extLst>
              <a:ext uri="{FF2B5EF4-FFF2-40B4-BE49-F238E27FC236}">
                <a16:creationId xmlns:a16="http://schemas.microsoft.com/office/drawing/2014/main" id="{64D552FB-1DC6-444D-A1C5-44A1136C3BE8}"/>
              </a:ext>
            </a:extLst>
          </p:cNvPr>
          <p:cNvSpPr>
            <a:spLocks noGrp="1"/>
          </p:cNvSpPr>
          <p:nvPr>
            <p:ph type="title"/>
          </p:nvPr>
        </p:nvSpPr>
        <p:spPr/>
        <p:txBody>
          <a:bodyPr/>
          <a:lstStyle/>
          <a:p>
            <a:r>
              <a:rPr lang="en-US" dirty="0"/>
              <a:t>Be happy in an …</a:t>
            </a:r>
          </a:p>
        </p:txBody>
      </p:sp>
      <p:grpSp>
        <p:nvGrpSpPr>
          <p:cNvPr id="12" name="Group 11">
            <a:extLst>
              <a:ext uri="{FF2B5EF4-FFF2-40B4-BE49-F238E27FC236}">
                <a16:creationId xmlns:a16="http://schemas.microsoft.com/office/drawing/2014/main" id="{85941E3B-C9CF-48DC-B15C-059C23107D40}"/>
              </a:ext>
            </a:extLst>
          </p:cNvPr>
          <p:cNvGrpSpPr/>
          <p:nvPr/>
        </p:nvGrpSpPr>
        <p:grpSpPr>
          <a:xfrm>
            <a:off x="639883" y="4662022"/>
            <a:ext cx="2336800" cy="1086830"/>
            <a:chOff x="1109440" y="4807343"/>
            <a:chExt cx="2336800" cy="1086830"/>
          </a:xfrm>
          <a:effectLst>
            <a:glow rad="127000">
              <a:srgbClr val="7030A0"/>
            </a:glow>
          </a:effectLst>
        </p:grpSpPr>
        <p:sp>
          <p:nvSpPr>
            <p:cNvPr id="13" name="Oval 12">
              <a:extLst>
                <a:ext uri="{FF2B5EF4-FFF2-40B4-BE49-F238E27FC236}">
                  <a16:creationId xmlns:a16="http://schemas.microsoft.com/office/drawing/2014/main" id="{1C1D8C22-4FE2-48FC-A09E-703A71350750}"/>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5">
              <a:extLst>
                <a:ext uri="{FF2B5EF4-FFF2-40B4-BE49-F238E27FC236}">
                  <a16:creationId xmlns:a16="http://schemas.microsoft.com/office/drawing/2014/main" id="{ACB39B2E-71C5-4FCE-9208-2DC9284B74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61706938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looking at the camera&#10;&#10;Description automatically generated">
            <a:extLst>
              <a:ext uri="{FF2B5EF4-FFF2-40B4-BE49-F238E27FC236}">
                <a16:creationId xmlns:a16="http://schemas.microsoft.com/office/drawing/2014/main" id="{6D25E073-1B45-4BA9-BB53-55ADD4E22A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701" y="-114300"/>
            <a:ext cx="5816306" cy="7388280"/>
          </a:xfrm>
          <a:prstGeom prst="rect">
            <a:avLst/>
          </a:prstGeom>
        </p:spPr>
      </p:pic>
      <p:sp>
        <p:nvSpPr>
          <p:cNvPr id="2" name="Title 1">
            <a:extLst>
              <a:ext uri="{FF2B5EF4-FFF2-40B4-BE49-F238E27FC236}">
                <a16:creationId xmlns:a16="http://schemas.microsoft.com/office/drawing/2014/main" id="{58FF6844-F476-434B-B5FC-91F685840E0C}"/>
              </a:ext>
            </a:extLst>
          </p:cNvPr>
          <p:cNvSpPr>
            <a:spLocks noGrp="1"/>
          </p:cNvSpPr>
          <p:nvPr>
            <p:ph type="title"/>
          </p:nvPr>
        </p:nvSpPr>
        <p:spPr/>
        <p:txBody>
          <a:bodyPr/>
          <a:lstStyle/>
          <a:p>
            <a:r>
              <a:rPr lang="en-US" dirty="0"/>
              <a:t>2. Life Gives Hope 9:4-6</a:t>
            </a:r>
          </a:p>
        </p:txBody>
      </p:sp>
      <p:sp>
        <p:nvSpPr>
          <p:cNvPr id="3" name="Content Placeholder 2">
            <a:extLst>
              <a:ext uri="{FF2B5EF4-FFF2-40B4-BE49-F238E27FC236}">
                <a16:creationId xmlns:a16="http://schemas.microsoft.com/office/drawing/2014/main" id="{BAC61786-6FA5-4818-B9CC-15A0FB6F7026}"/>
              </a:ext>
            </a:extLst>
          </p:cNvPr>
          <p:cNvSpPr>
            <a:spLocks noGrp="1"/>
          </p:cNvSpPr>
          <p:nvPr>
            <p:ph idx="1"/>
          </p:nvPr>
        </p:nvSpPr>
        <p:spPr>
          <a:xfrm>
            <a:off x="365234" y="1372862"/>
            <a:ext cx="11461531" cy="4851400"/>
          </a:xfrm>
        </p:spPr>
        <p:txBody>
          <a:bodyPr>
            <a:noAutofit/>
          </a:bodyPr>
          <a:lstStyle/>
          <a:p>
            <a:pPr marL="0" marR="0">
              <a:lnSpc>
                <a:spcPct val="107000"/>
              </a:lnSpc>
              <a:spcBef>
                <a:spcPts val="0"/>
              </a:spcBef>
              <a:spcAft>
                <a:spcPts val="800"/>
              </a:spcAft>
            </a:pPr>
            <a:r>
              <a:rPr lang="en-US" sz="4400" dirty="0">
                <a:latin typeface="Calibri" panose="020F0502020204030204" pitchFamily="34" charset="0"/>
                <a:ea typeface="Calibri" panose="020F0502020204030204" pitchFamily="34" charset="0"/>
                <a:cs typeface="Times New Roman" panose="02020603050405020304" pitchFamily="18" charset="0"/>
              </a:rPr>
              <a:t>Nothing sure but death and taxes. </a:t>
            </a:r>
            <a:br>
              <a:rPr lang="en-US" sz="4400" dirty="0">
                <a:latin typeface="Calibri" panose="020F0502020204030204" pitchFamily="34" charset="0"/>
                <a:ea typeface="Calibri" panose="020F0502020204030204" pitchFamily="34" charset="0"/>
                <a:cs typeface="Times New Roman" panose="02020603050405020304" pitchFamily="18" charset="0"/>
              </a:rPr>
            </a:br>
            <a:r>
              <a:rPr lang="en-US" sz="4400" dirty="0">
                <a:latin typeface="Calibri" panose="020F0502020204030204" pitchFamily="34" charset="0"/>
                <a:ea typeface="Calibri" panose="020F0502020204030204" pitchFamily="34" charset="0"/>
                <a:cs typeface="Times New Roman" panose="02020603050405020304" pitchFamily="18" charset="0"/>
              </a:rPr>
              <a:t>–Ben Franklin</a:t>
            </a:r>
          </a:p>
          <a:p>
            <a:pPr algn="l" rtl="0"/>
            <a:endParaRPr lang="en-US" dirty="0"/>
          </a:p>
        </p:txBody>
      </p:sp>
    </p:spTree>
    <p:extLst>
      <p:ext uri="{BB962C8B-B14F-4D97-AF65-F5344CB8AC3E}">
        <p14:creationId xmlns:p14="http://schemas.microsoft.com/office/powerpoint/2010/main" val="244913205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91DE17D-83F6-4DEA-BFBC-D305DD58F589}"/>
              </a:ext>
            </a:extLst>
          </p:cNvPr>
          <p:cNvPicPr>
            <a:picLocks noChangeAspect="1" noChangeArrowheads="1"/>
          </p:cNvPicPr>
          <p:nvPr/>
        </p:nvPicPr>
        <p:blipFill>
          <a:blip r:embed="rId3" cstate="print"/>
          <a:srcRect/>
          <a:stretch>
            <a:fillRect/>
          </a:stretch>
        </p:blipFill>
        <p:spPr bwMode="auto">
          <a:xfrm>
            <a:off x="-746741" y="1894114"/>
            <a:ext cx="6732931" cy="7738666"/>
          </a:xfrm>
          <a:prstGeom prst="rect">
            <a:avLst/>
          </a:prstGeom>
          <a:noFill/>
          <a:ln w="9525">
            <a:noFill/>
            <a:miter lim="800000"/>
            <a:headEnd/>
            <a:tailEnd/>
          </a:ln>
          <a:effectLst/>
        </p:spPr>
      </p:pic>
      <p:pic>
        <p:nvPicPr>
          <p:cNvPr id="7" name="Picture 6" descr="A person looking at the camera&#10;&#10;Description automatically generated">
            <a:extLst>
              <a:ext uri="{FF2B5EF4-FFF2-40B4-BE49-F238E27FC236}">
                <a16:creationId xmlns:a16="http://schemas.microsoft.com/office/drawing/2014/main" id="{6D25E073-1B45-4BA9-BB53-55ADD4E22A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3701" y="-114300"/>
            <a:ext cx="5816306" cy="7388280"/>
          </a:xfrm>
          <a:prstGeom prst="rect">
            <a:avLst/>
          </a:prstGeom>
        </p:spPr>
      </p:pic>
      <p:sp>
        <p:nvSpPr>
          <p:cNvPr id="2" name="Title 1">
            <a:extLst>
              <a:ext uri="{FF2B5EF4-FFF2-40B4-BE49-F238E27FC236}">
                <a16:creationId xmlns:a16="http://schemas.microsoft.com/office/drawing/2014/main" id="{58FF6844-F476-434B-B5FC-91F685840E0C}"/>
              </a:ext>
            </a:extLst>
          </p:cNvPr>
          <p:cNvSpPr>
            <a:spLocks noGrp="1"/>
          </p:cNvSpPr>
          <p:nvPr>
            <p:ph type="title"/>
          </p:nvPr>
        </p:nvSpPr>
        <p:spPr/>
        <p:txBody>
          <a:bodyPr/>
          <a:lstStyle/>
          <a:p>
            <a:r>
              <a:rPr lang="en-US" dirty="0"/>
              <a:t>2. Life Gives Hope 9:4-6</a:t>
            </a:r>
          </a:p>
        </p:txBody>
      </p:sp>
      <p:sp>
        <p:nvSpPr>
          <p:cNvPr id="3" name="Content Placeholder 2">
            <a:extLst>
              <a:ext uri="{FF2B5EF4-FFF2-40B4-BE49-F238E27FC236}">
                <a16:creationId xmlns:a16="http://schemas.microsoft.com/office/drawing/2014/main" id="{BAC61786-6FA5-4818-B9CC-15A0FB6F7026}"/>
              </a:ext>
            </a:extLst>
          </p:cNvPr>
          <p:cNvSpPr>
            <a:spLocks noGrp="1"/>
          </p:cNvSpPr>
          <p:nvPr>
            <p:ph idx="1"/>
          </p:nvPr>
        </p:nvSpPr>
        <p:spPr>
          <a:xfrm>
            <a:off x="365234" y="1372862"/>
            <a:ext cx="11461531" cy="4851400"/>
          </a:xfrm>
        </p:spPr>
        <p:txBody>
          <a:bodyPr>
            <a:noAutofit/>
          </a:bodyPr>
          <a:lstStyle/>
          <a:p>
            <a:pPr marL="0" marR="0">
              <a:lnSpc>
                <a:spcPct val="107000"/>
              </a:lnSpc>
              <a:spcBef>
                <a:spcPts val="0"/>
              </a:spcBef>
              <a:spcAft>
                <a:spcPts val="800"/>
              </a:spcAft>
            </a:pPr>
            <a:r>
              <a:rPr lang="en-US" sz="4400" dirty="0">
                <a:latin typeface="Calibri" panose="020F0502020204030204" pitchFamily="34" charset="0"/>
                <a:ea typeface="Calibri" panose="020F0502020204030204" pitchFamily="34" charset="0"/>
                <a:cs typeface="Times New Roman" panose="02020603050405020304" pitchFamily="18" charset="0"/>
              </a:rPr>
              <a:t>Nothing sure but death and taxes. </a:t>
            </a:r>
            <a:br>
              <a:rPr lang="en-US" sz="4400" dirty="0">
                <a:latin typeface="Calibri" panose="020F0502020204030204" pitchFamily="34" charset="0"/>
                <a:ea typeface="Calibri" panose="020F0502020204030204" pitchFamily="34" charset="0"/>
                <a:cs typeface="Times New Roman" panose="02020603050405020304" pitchFamily="18" charset="0"/>
              </a:rPr>
            </a:br>
            <a:r>
              <a:rPr lang="en-US" sz="4400" dirty="0">
                <a:latin typeface="Calibri" panose="020F0502020204030204" pitchFamily="34" charset="0"/>
                <a:ea typeface="Calibri" panose="020F0502020204030204" pitchFamily="34" charset="0"/>
                <a:cs typeface="Times New Roman" panose="02020603050405020304" pitchFamily="18" charset="0"/>
              </a:rPr>
              <a:t>–Ben Franklin</a:t>
            </a:r>
          </a:p>
          <a:p>
            <a:pPr marL="0" marR="0">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07000"/>
              </a:lnSpc>
              <a:spcBef>
                <a:spcPts val="0"/>
              </a:spcBef>
              <a:spcAft>
                <a:spcPts val="800"/>
              </a:spcAft>
            </a:pPr>
            <a:r>
              <a:rPr lang="en-US" sz="4400" dirty="0">
                <a:latin typeface="Calibri" panose="020F0502020204030204" pitchFamily="34" charset="0"/>
                <a:ea typeface="Calibri" panose="020F0502020204030204" pitchFamily="34" charset="0"/>
                <a:cs typeface="Times New Roman" panose="02020603050405020304" pitchFamily="18" charset="0"/>
              </a:rPr>
              <a:t>Nothing sure but death and living hope. </a:t>
            </a:r>
            <a:br>
              <a:rPr lang="en-US" sz="4400" dirty="0">
                <a:latin typeface="Calibri" panose="020F0502020204030204" pitchFamily="34" charset="0"/>
                <a:ea typeface="Calibri" panose="020F0502020204030204" pitchFamily="34" charset="0"/>
                <a:cs typeface="Times New Roman" panose="02020603050405020304" pitchFamily="18" charset="0"/>
              </a:rPr>
            </a:br>
            <a:r>
              <a:rPr lang="en-US" sz="4400" dirty="0">
                <a:latin typeface="Calibri" panose="020F0502020204030204" pitchFamily="34" charset="0"/>
                <a:ea typeface="Calibri" panose="020F0502020204030204" pitchFamily="34" charset="0"/>
                <a:cs typeface="Times New Roman" panose="02020603050405020304" pitchFamily="18" charset="0"/>
              </a:rPr>
              <a:t>–Solomon</a:t>
            </a:r>
          </a:p>
          <a:p>
            <a:pPr algn="l" rtl="0"/>
            <a:endParaRPr lang="en-US" dirty="0"/>
          </a:p>
        </p:txBody>
      </p:sp>
    </p:spTree>
    <p:extLst>
      <p:ext uri="{BB962C8B-B14F-4D97-AF65-F5344CB8AC3E}">
        <p14:creationId xmlns:p14="http://schemas.microsoft.com/office/powerpoint/2010/main" val="426168221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F6844-F476-434B-B5FC-91F685840E0C}"/>
              </a:ext>
            </a:extLst>
          </p:cNvPr>
          <p:cNvSpPr>
            <a:spLocks noGrp="1"/>
          </p:cNvSpPr>
          <p:nvPr>
            <p:ph type="title"/>
          </p:nvPr>
        </p:nvSpPr>
        <p:spPr/>
        <p:txBody>
          <a:bodyPr/>
          <a:lstStyle/>
          <a:p>
            <a:r>
              <a:rPr lang="en-US" dirty="0"/>
              <a:t>2. Life Gives Hope 9:4-6</a:t>
            </a:r>
          </a:p>
        </p:txBody>
      </p:sp>
      <p:pic>
        <p:nvPicPr>
          <p:cNvPr id="6" name="Picture 5" descr="A cat lying on top of a lion&#10;&#10;Description automatically generated">
            <a:extLst>
              <a:ext uri="{FF2B5EF4-FFF2-40B4-BE49-F238E27FC236}">
                <a16:creationId xmlns:a16="http://schemas.microsoft.com/office/drawing/2014/main" id="{C415054B-D657-4D77-8800-95D2E57CCCDF}"/>
              </a:ext>
            </a:extLst>
          </p:cNvPr>
          <p:cNvPicPr>
            <a:picLocks noChangeAspect="1"/>
          </p:cNvPicPr>
          <p:nvPr/>
        </p:nvPicPr>
        <p:blipFill rotWithShape="1">
          <a:blip r:embed="rId3">
            <a:extLst>
              <a:ext uri="{28A0092B-C50C-407E-A947-70E740481C1C}">
                <a14:useLocalDpi xmlns:a14="http://schemas.microsoft.com/office/drawing/2010/main" val="0"/>
              </a:ext>
            </a:extLst>
          </a:blip>
          <a:srcRect b="2283"/>
          <a:stretch/>
        </p:blipFill>
        <p:spPr>
          <a:xfrm>
            <a:off x="5470071" y="2478997"/>
            <a:ext cx="6721929" cy="4379004"/>
          </a:xfrm>
          <a:prstGeom prst="rect">
            <a:avLst/>
          </a:prstGeom>
        </p:spPr>
      </p:pic>
      <p:pic>
        <p:nvPicPr>
          <p:cNvPr id="8" name="Picture 7" descr="A large brown dog standing on grass&#10;&#10;Description automatically generated">
            <a:extLst>
              <a:ext uri="{FF2B5EF4-FFF2-40B4-BE49-F238E27FC236}">
                <a16:creationId xmlns:a16="http://schemas.microsoft.com/office/drawing/2014/main" id="{71802277-EC1C-41E4-B8E8-EF977A1C637C}"/>
              </a:ext>
            </a:extLst>
          </p:cNvPr>
          <p:cNvPicPr>
            <a:picLocks noChangeAspect="1"/>
          </p:cNvPicPr>
          <p:nvPr/>
        </p:nvPicPr>
        <p:blipFill rotWithShape="1">
          <a:blip r:embed="rId4">
            <a:extLst>
              <a:ext uri="{28A0092B-C50C-407E-A947-70E740481C1C}">
                <a14:useLocalDpi xmlns:a14="http://schemas.microsoft.com/office/drawing/2010/main" val="0"/>
              </a:ext>
            </a:extLst>
          </a:blip>
          <a:srcRect l="14950" b="29982"/>
          <a:stretch/>
        </p:blipFill>
        <p:spPr>
          <a:xfrm>
            <a:off x="-1" y="2056138"/>
            <a:ext cx="7779115" cy="4801862"/>
          </a:xfrm>
          <a:prstGeom prst="rect">
            <a:avLst/>
          </a:prstGeom>
        </p:spPr>
      </p:pic>
      <p:sp>
        <p:nvSpPr>
          <p:cNvPr id="3" name="Content Placeholder 2">
            <a:extLst>
              <a:ext uri="{FF2B5EF4-FFF2-40B4-BE49-F238E27FC236}">
                <a16:creationId xmlns:a16="http://schemas.microsoft.com/office/drawing/2014/main" id="{BAC61786-6FA5-4818-B9CC-15A0FB6F7026}"/>
              </a:ext>
            </a:extLst>
          </p:cNvPr>
          <p:cNvSpPr>
            <a:spLocks noGrp="1"/>
          </p:cNvSpPr>
          <p:nvPr>
            <p:ph idx="1"/>
          </p:nvPr>
        </p:nvSpPr>
        <p:spPr>
          <a:xfrm>
            <a:off x="365235" y="1372862"/>
            <a:ext cx="11461530" cy="4851400"/>
          </a:xfrm>
        </p:spPr>
        <p:txBody>
          <a:bodyPr>
            <a:noAutofit/>
          </a:bodyPr>
          <a:lstStyle/>
          <a:p>
            <a:pPr algn="l" rtl="0"/>
            <a:r>
              <a:rPr lang="en-US" i="0" u="none" strike="noStrike" baseline="0" dirty="0"/>
              <a:t> </a:t>
            </a:r>
            <a:r>
              <a:rPr lang="en-US" i="0" u="none" strike="noStrike" baseline="30000" dirty="0"/>
              <a:t>4</a:t>
            </a:r>
            <a:r>
              <a:rPr lang="en-US" i="0" u="none" strike="noStrike" baseline="0" dirty="0"/>
              <a:t> </a:t>
            </a:r>
            <a:r>
              <a:rPr lang="en-US" i="0" u="none" strike="noStrike" baseline="0" dirty="0">
                <a:solidFill>
                  <a:srgbClr val="C00000"/>
                </a:solidFill>
              </a:rPr>
              <a:t>Anyone who is among the living has hope</a:t>
            </a:r>
            <a:r>
              <a:rPr lang="en-US" i="0" u="none" strike="noStrike" baseline="0" dirty="0"/>
              <a:t>--even a live dog is better off than a dead lion!</a:t>
            </a:r>
          </a:p>
          <a:p>
            <a:pPr algn="l" rtl="0"/>
            <a:r>
              <a:rPr lang="en-US" i="0" u="none" strike="noStrike" baseline="0" dirty="0"/>
              <a:t> </a:t>
            </a:r>
            <a:endParaRPr lang="en-US" dirty="0"/>
          </a:p>
        </p:txBody>
      </p:sp>
    </p:spTree>
    <p:extLst>
      <p:ext uri="{BB962C8B-B14F-4D97-AF65-F5344CB8AC3E}">
        <p14:creationId xmlns:p14="http://schemas.microsoft.com/office/powerpoint/2010/main" val="89261001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in a park&#10;&#10;Description automatically generated">
            <a:extLst>
              <a:ext uri="{FF2B5EF4-FFF2-40B4-BE49-F238E27FC236}">
                <a16:creationId xmlns:a16="http://schemas.microsoft.com/office/drawing/2014/main" id="{ED683EE6-B8C3-4659-9E63-74132E01C410}"/>
              </a:ext>
            </a:extLst>
          </p:cNvPr>
          <p:cNvPicPr>
            <a:picLocks noChangeAspect="1"/>
          </p:cNvPicPr>
          <p:nvPr/>
        </p:nvPicPr>
        <p:blipFill rotWithShape="1">
          <a:blip r:embed="rId3">
            <a:extLst>
              <a:ext uri="{28A0092B-C50C-407E-A947-70E740481C1C}">
                <a14:useLocalDpi xmlns:a14="http://schemas.microsoft.com/office/drawing/2010/main" val="0"/>
              </a:ext>
            </a:extLst>
          </a:blip>
          <a:srcRect l="23774" r="19083"/>
          <a:stretch/>
        </p:blipFill>
        <p:spPr>
          <a:xfrm>
            <a:off x="6400800" y="0"/>
            <a:ext cx="5791200" cy="6858000"/>
          </a:xfrm>
          <a:prstGeom prst="rect">
            <a:avLst/>
          </a:prstGeom>
        </p:spPr>
      </p:pic>
      <p:sp>
        <p:nvSpPr>
          <p:cNvPr id="2" name="Title 1">
            <a:extLst>
              <a:ext uri="{FF2B5EF4-FFF2-40B4-BE49-F238E27FC236}">
                <a16:creationId xmlns:a16="http://schemas.microsoft.com/office/drawing/2014/main" id="{58FF6844-F476-434B-B5FC-91F685840E0C}"/>
              </a:ext>
            </a:extLst>
          </p:cNvPr>
          <p:cNvSpPr>
            <a:spLocks noGrp="1"/>
          </p:cNvSpPr>
          <p:nvPr>
            <p:ph type="title"/>
          </p:nvPr>
        </p:nvSpPr>
        <p:spPr/>
        <p:txBody>
          <a:bodyPr/>
          <a:lstStyle/>
          <a:p>
            <a:r>
              <a:rPr lang="en-US" dirty="0"/>
              <a:t>2. Life Gives Hope 9:4-6</a:t>
            </a:r>
          </a:p>
        </p:txBody>
      </p:sp>
      <p:sp>
        <p:nvSpPr>
          <p:cNvPr id="3" name="Content Placeholder 2">
            <a:extLst>
              <a:ext uri="{FF2B5EF4-FFF2-40B4-BE49-F238E27FC236}">
                <a16:creationId xmlns:a16="http://schemas.microsoft.com/office/drawing/2014/main" id="{BAC61786-6FA5-4818-B9CC-15A0FB6F7026}"/>
              </a:ext>
            </a:extLst>
          </p:cNvPr>
          <p:cNvSpPr>
            <a:spLocks noGrp="1"/>
          </p:cNvSpPr>
          <p:nvPr>
            <p:ph idx="1"/>
          </p:nvPr>
        </p:nvSpPr>
        <p:spPr>
          <a:xfrm>
            <a:off x="365235" y="1372862"/>
            <a:ext cx="7684751" cy="4851400"/>
          </a:xfrm>
        </p:spPr>
        <p:txBody>
          <a:bodyPr>
            <a:noAutofit/>
          </a:bodyPr>
          <a:lstStyle/>
          <a:p>
            <a:pPr algn="l" rtl="0"/>
            <a:r>
              <a:rPr lang="en-US" i="0" u="none" strike="noStrike" baseline="30000" dirty="0"/>
              <a:t>5</a:t>
            </a:r>
            <a:r>
              <a:rPr lang="en-US" i="0" u="none" strike="noStrike" baseline="0" dirty="0"/>
              <a:t> For the living know that they will die, but the dead know nothing; they have no further reward, and even the memory of them is forgotten. </a:t>
            </a:r>
            <a:r>
              <a:rPr lang="en-US" i="0" u="none" strike="noStrike" baseline="30000" dirty="0"/>
              <a:t>6</a:t>
            </a:r>
            <a:r>
              <a:rPr lang="en-US" i="0" u="none" strike="noStrike" baseline="0" dirty="0"/>
              <a:t> Their love, their hate and their jealousy have long since vanished; …</a:t>
            </a:r>
            <a:endParaRPr lang="en-US" dirty="0"/>
          </a:p>
        </p:txBody>
      </p:sp>
    </p:spTree>
    <p:extLst>
      <p:ext uri="{BB962C8B-B14F-4D97-AF65-F5344CB8AC3E}">
        <p14:creationId xmlns:p14="http://schemas.microsoft.com/office/powerpoint/2010/main" val="276152994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F372451-7947-4E6F-A4CF-5B8CADC9CC9C}"/>
              </a:ext>
            </a:extLst>
          </p:cNvPr>
          <p:cNvPicPr>
            <a:picLocks noChangeAspect="1" noChangeArrowheads="1"/>
          </p:cNvPicPr>
          <p:nvPr/>
        </p:nvPicPr>
        <p:blipFill rotWithShape="1">
          <a:blip r:embed="rId3" cstate="print"/>
          <a:srcRect b="50947"/>
          <a:stretch/>
        </p:blipFill>
        <p:spPr bwMode="auto">
          <a:xfrm>
            <a:off x="-61913" y="2919133"/>
            <a:ext cx="12253913" cy="3938868"/>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58FF6844-F476-434B-B5FC-91F685840E0C}"/>
              </a:ext>
            </a:extLst>
          </p:cNvPr>
          <p:cNvSpPr>
            <a:spLocks noGrp="1"/>
          </p:cNvSpPr>
          <p:nvPr>
            <p:ph type="title"/>
          </p:nvPr>
        </p:nvSpPr>
        <p:spPr/>
        <p:txBody>
          <a:bodyPr/>
          <a:lstStyle/>
          <a:p>
            <a:r>
              <a:rPr lang="en-US" dirty="0"/>
              <a:t>2. Life Gives Hope 9:4-6</a:t>
            </a:r>
          </a:p>
        </p:txBody>
      </p:sp>
      <p:sp>
        <p:nvSpPr>
          <p:cNvPr id="3" name="Content Placeholder 2">
            <a:extLst>
              <a:ext uri="{FF2B5EF4-FFF2-40B4-BE49-F238E27FC236}">
                <a16:creationId xmlns:a16="http://schemas.microsoft.com/office/drawing/2014/main" id="{BAC61786-6FA5-4818-B9CC-15A0FB6F7026}"/>
              </a:ext>
            </a:extLst>
          </p:cNvPr>
          <p:cNvSpPr>
            <a:spLocks noGrp="1"/>
          </p:cNvSpPr>
          <p:nvPr>
            <p:ph idx="1"/>
          </p:nvPr>
        </p:nvSpPr>
        <p:spPr>
          <a:xfrm>
            <a:off x="365235" y="1372862"/>
            <a:ext cx="7684751" cy="4851400"/>
          </a:xfrm>
        </p:spPr>
        <p:txBody>
          <a:bodyPr>
            <a:noAutofit/>
          </a:bodyPr>
          <a:lstStyle/>
          <a:p>
            <a:pPr algn="l" rtl="0"/>
            <a:r>
              <a:rPr lang="en-US" i="0" u="none" strike="noStrike" baseline="0" dirty="0"/>
              <a:t>never again will they have a part in anything that happens </a:t>
            </a:r>
            <a:r>
              <a:rPr lang="en-US" i="0" u="none" strike="noStrike" baseline="0" dirty="0">
                <a:solidFill>
                  <a:srgbClr val="C00000"/>
                </a:solidFill>
              </a:rPr>
              <a:t>under the sun</a:t>
            </a:r>
            <a:r>
              <a:rPr lang="en-US" i="0" u="none" strike="noStrike" baseline="0" dirty="0"/>
              <a:t>.</a:t>
            </a:r>
          </a:p>
        </p:txBody>
      </p:sp>
      <p:cxnSp>
        <p:nvCxnSpPr>
          <p:cNvPr id="8" name="Straight Arrow Connector 7">
            <a:extLst>
              <a:ext uri="{FF2B5EF4-FFF2-40B4-BE49-F238E27FC236}">
                <a16:creationId xmlns:a16="http://schemas.microsoft.com/office/drawing/2014/main" id="{41FF2B6C-EEA2-4A85-916F-65AA06578A0A}"/>
              </a:ext>
            </a:extLst>
          </p:cNvPr>
          <p:cNvCxnSpPr>
            <a:cxnSpLocks/>
          </p:cNvCxnSpPr>
          <p:nvPr/>
        </p:nvCxnSpPr>
        <p:spPr>
          <a:xfrm>
            <a:off x="1104337" y="5045535"/>
            <a:ext cx="10537934" cy="0"/>
          </a:xfrm>
          <a:prstGeom prst="straightConnector1">
            <a:avLst/>
          </a:prstGeom>
          <a:ln w="381000">
            <a:solidFill>
              <a:srgbClr val="FFFF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A60ACC-B8FE-479D-AC49-A38D395EC830}"/>
              </a:ext>
            </a:extLst>
          </p:cNvPr>
          <p:cNvSpPr/>
          <p:nvPr/>
        </p:nvSpPr>
        <p:spPr>
          <a:xfrm>
            <a:off x="800100" y="4751620"/>
            <a:ext cx="555172" cy="555172"/>
          </a:xfrm>
          <a:prstGeom prst="ellipse">
            <a:avLst/>
          </a:prstGeom>
          <a:solidFill>
            <a:schemeClr val="bg1"/>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55CA918-C9EF-4C01-981A-0C6BF8F18440}"/>
              </a:ext>
            </a:extLst>
          </p:cNvPr>
          <p:cNvSpPr txBox="1"/>
          <p:nvPr/>
        </p:nvSpPr>
        <p:spPr>
          <a:xfrm>
            <a:off x="376401" y="3270599"/>
            <a:ext cx="7477642" cy="707886"/>
          </a:xfrm>
          <a:prstGeom prst="rect">
            <a:avLst/>
          </a:prstGeom>
          <a:noFill/>
        </p:spPr>
        <p:txBody>
          <a:bodyPr wrap="square" rtlCol="0">
            <a:spAutoFit/>
          </a:bodyPr>
          <a:lstStyle/>
          <a:p>
            <a:r>
              <a:rPr lang="en-US" sz="4000" b="1" dirty="0">
                <a:solidFill>
                  <a:schemeClr val="bg1"/>
                </a:solidFill>
                <a:effectLst>
                  <a:glow rad="127000">
                    <a:schemeClr val="tx1"/>
                  </a:glow>
                </a:effectLst>
              </a:rPr>
              <a:t>What you Believe in the dot …</a:t>
            </a:r>
          </a:p>
        </p:txBody>
      </p:sp>
      <p:sp>
        <p:nvSpPr>
          <p:cNvPr id="12" name="TextBox 11">
            <a:extLst>
              <a:ext uri="{FF2B5EF4-FFF2-40B4-BE49-F238E27FC236}">
                <a16:creationId xmlns:a16="http://schemas.microsoft.com/office/drawing/2014/main" id="{1B345E7C-8E41-46FC-9C00-504B6439B45B}"/>
              </a:ext>
            </a:extLst>
          </p:cNvPr>
          <p:cNvSpPr txBox="1"/>
          <p:nvPr/>
        </p:nvSpPr>
        <p:spPr>
          <a:xfrm>
            <a:off x="599820" y="6023776"/>
            <a:ext cx="5773484" cy="707886"/>
          </a:xfrm>
          <a:prstGeom prst="rect">
            <a:avLst/>
          </a:prstGeom>
          <a:noFill/>
        </p:spPr>
        <p:txBody>
          <a:bodyPr wrap="square" rtlCol="0">
            <a:spAutoFit/>
          </a:bodyPr>
          <a:lstStyle/>
          <a:p>
            <a:r>
              <a:rPr lang="en-US" sz="4000" b="1" dirty="0">
                <a:solidFill>
                  <a:schemeClr val="bg1"/>
                </a:solidFill>
                <a:effectLst>
                  <a:glow rad="127000">
                    <a:schemeClr val="tx1"/>
                  </a:glow>
                </a:effectLst>
              </a:rPr>
              <a:t>What you Do in the dot …</a:t>
            </a:r>
          </a:p>
        </p:txBody>
      </p:sp>
      <p:sp>
        <p:nvSpPr>
          <p:cNvPr id="14" name="TextBox 13">
            <a:extLst>
              <a:ext uri="{FF2B5EF4-FFF2-40B4-BE49-F238E27FC236}">
                <a16:creationId xmlns:a16="http://schemas.microsoft.com/office/drawing/2014/main" id="{4C51AE4E-0F7F-419D-AF69-6FEB5736E17A}"/>
              </a:ext>
            </a:extLst>
          </p:cNvPr>
          <p:cNvSpPr txBox="1"/>
          <p:nvPr/>
        </p:nvSpPr>
        <p:spPr>
          <a:xfrm>
            <a:off x="1689383" y="3912737"/>
            <a:ext cx="10319658" cy="707886"/>
          </a:xfrm>
          <a:prstGeom prst="rect">
            <a:avLst/>
          </a:prstGeom>
          <a:noFill/>
        </p:spPr>
        <p:txBody>
          <a:bodyPr wrap="square" rtlCol="0">
            <a:spAutoFit/>
          </a:bodyPr>
          <a:lstStyle/>
          <a:p>
            <a:r>
              <a:rPr lang="en-US" sz="4000" b="1" dirty="0">
                <a:solidFill>
                  <a:schemeClr val="bg1"/>
                </a:solidFill>
                <a:effectLst>
                  <a:glow rad="127000">
                    <a:schemeClr val="tx1"/>
                  </a:glow>
                </a:effectLst>
              </a:rPr>
              <a:t>determines where you spend the line.</a:t>
            </a:r>
          </a:p>
        </p:txBody>
      </p:sp>
      <p:sp>
        <p:nvSpPr>
          <p:cNvPr id="16" name="TextBox 15">
            <a:extLst>
              <a:ext uri="{FF2B5EF4-FFF2-40B4-BE49-F238E27FC236}">
                <a16:creationId xmlns:a16="http://schemas.microsoft.com/office/drawing/2014/main" id="{1DB1DA6A-11CB-4CC8-9449-320A00410023}"/>
              </a:ext>
            </a:extLst>
          </p:cNvPr>
          <p:cNvSpPr txBox="1"/>
          <p:nvPr/>
        </p:nvSpPr>
        <p:spPr>
          <a:xfrm>
            <a:off x="1872342" y="5352470"/>
            <a:ext cx="10319658" cy="707886"/>
          </a:xfrm>
          <a:prstGeom prst="rect">
            <a:avLst/>
          </a:prstGeom>
          <a:noFill/>
        </p:spPr>
        <p:txBody>
          <a:bodyPr wrap="square" rtlCol="0">
            <a:spAutoFit/>
          </a:bodyPr>
          <a:lstStyle/>
          <a:p>
            <a:r>
              <a:rPr lang="en-US" sz="4000" b="1" dirty="0">
                <a:solidFill>
                  <a:schemeClr val="bg1"/>
                </a:solidFill>
                <a:effectLst>
                  <a:glow rad="127000">
                    <a:schemeClr val="tx1"/>
                  </a:glow>
                </a:effectLst>
              </a:rPr>
              <a:t>determines how you spend the line.</a:t>
            </a:r>
          </a:p>
        </p:txBody>
      </p:sp>
      <p:sp>
        <p:nvSpPr>
          <p:cNvPr id="17" name="Star: 32 Points 16">
            <a:extLst>
              <a:ext uri="{FF2B5EF4-FFF2-40B4-BE49-F238E27FC236}">
                <a16:creationId xmlns:a16="http://schemas.microsoft.com/office/drawing/2014/main" id="{7F2F97A6-AC9A-4F90-895E-7B63D7541772}"/>
              </a:ext>
            </a:extLst>
          </p:cNvPr>
          <p:cNvSpPr/>
          <p:nvPr/>
        </p:nvSpPr>
        <p:spPr>
          <a:xfrm rot="21125733">
            <a:off x="6337494" y="342226"/>
            <a:ext cx="5855587" cy="3132974"/>
          </a:xfrm>
          <a:prstGeom prst="star3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The DOT is so important!</a:t>
            </a:r>
          </a:p>
        </p:txBody>
      </p:sp>
    </p:spTree>
    <p:extLst>
      <p:ext uri="{BB962C8B-B14F-4D97-AF65-F5344CB8AC3E}">
        <p14:creationId xmlns:p14="http://schemas.microsoft.com/office/powerpoint/2010/main" val="154057419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randombar(horizont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2" grpId="0"/>
      <p:bldP spid="14" grpId="0"/>
      <p:bldP spid="16"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F6844-F476-434B-B5FC-91F685840E0C}"/>
              </a:ext>
            </a:extLst>
          </p:cNvPr>
          <p:cNvSpPr>
            <a:spLocks noGrp="1"/>
          </p:cNvSpPr>
          <p:nvPr>
            <p:ph type="title"/>
          </p:nvPr>
        </p:nvSpPr>
        <p:spPr>
          <a:xfrm>
            <a:off x="365234" y="0"/>
            <a:ext cx="11826766" cy="1325563"/>
          </a:xfrm>
        </p:spPr>
        <p:txBody>
          <a:bodyPr/>
          <a:lstStyle/>
          <a:p>
            <a:r>
              <a:rPr lang="en-US" dirty="0"/>
              <a:t>II. Here’s How We Should Live </a:t>
            </a:r>
            <a:r>
              <a:rPr lang="en-US" sz="4000" dirty="0"/>
              <a:t>9:7-9</a:t>
            </a:r>
            <a:endParaRPr lang="en-US" dirty="0"/>
          </a:p>
        </p:txBody>
      </p:sp>
      <p:sp>
        <p:nvSpPr>
          <p:cNvPr id="3" name="Content Placeholder 2">
            <a:extLst>
              <a:ext uri="{FF2B5EF4-FFF2-40B4-BE49-F238E27FC236}">
                <a16:creationId xmlns:a16="http://schemas.microsoft.com/office/drawing/2014/main" id="{BAC61786-6FA5-4818-B9CC-15A0FB6F7026}"/>
              </a:ext>
            </a:extLst>
          </p:cNvPr>
          <p:cNvSpPr>
            <a:spLocks noGrp="1"/>
          </p:cNvSpPr>
          <p:nvPr>
            <p:ph idx="1"/>
          </p:nvPr>
        </p:nvSpPr>
        <p:spPr/>
        <p:txBody>
          <a:bodyPr>
            <a:normAutofit/>
          </a:bodyPr>
          <a:lstStyle/>
          <a:p>
            <a:pPr algn="ctr"/>
            <a:r>
              <a:rPr lang="en-US" sz="6000" dirty="0"/>
              <a:t>UNDER THE SUN …</a:t>
            </a:r>
          </a:p>
        </p:txBody>
      </p:sp>
      <p:pic>
        <p:nvPicPr>
          <p:cNvPr id="7" name="Picture 2">
            <a:extLst>
              <a:ext uri="{FF2B5EF4-FFF2-40B4-BE49-F238E27FC236}">
                <a16:creationId xmlns:a16="http://schemas.microsoft.com/office/drawing/2014/main" id="{20142B69-1638-427B-BFE1-688A6E553356}"/>
              </a:ext>
            </a:extLst>
          </p:cNvPr>
          <p:cNvPicPr>
            <a:picLocks noChangeAspect="1" noChangeArrowheads="1"/>
          </p:cNvPicPr>
          <p:nvPr/>
        </p:nvPicPr>
        <p:blipFill rotWithShape="1">
          <a:blip r:embed="rId2" cstate="print"/>
          <a:srcRect b="50947"/>
          <a:stretch/>
        </p:blipFill>
        <p:spPr bwMode="auto">
          <a:xfrm>
            <a:off x="-61913" y="2919133"/>
            <a:ext cx="12253913" cy="3938868"/>
          </a:xfrm>
          <a:prstGeom prst="rect">
            <a:avLst/>
          </a:prstGeom>
          <a:noFill/>
          <a:ln w="9525">
            <a:noFill/>
            <a:miter lim="800000"/>
            <a:headEnd/>
            <a:tailEnd/>
          </a:ln>
          <a:effectLst/>
        </p:spPr>
      </p:pic>
    </p:spTree>
    <p:extLst>
      <p:ext uri="{BB962C8B-B14F-4D97-AF65-F5344CB8AC3E}">
        <p14:creationId xmlns:p14="http://schemas.microsoft.com/office/powerpoint/2010/main" val="153903251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F6844-F476-434B-B5FC-91F685840E0C}"/>
              </a:ext>
            </a:extLst>
          </p:cNvPr>
          <p:cNvSpPr>
            <a:spLocks noGrp="1"/>
          </p:cNvSpPr>
          <p:nvPr>
            <p:ph type="title"/>
          </p:nvPr>
        </p:nvSpPr>
        <p:spPr>
          <a:xfrm>
            <a:off x="365234" y="0"/>
            <a:ext cx="11826766" cy="1325563"/>
          </a:xfrm>
        </p:spPr>
        <p:txBody>
          <a:bodyPr/>
          <a:lstStyle/>
          <a:p>
            <a:r>
              <a:rPr lang="en-US" dirty="0"/>
              <a:t>Live with Gladness</a:t>
            </a:r>
          </a:p>
        </p:txBody>
      </p:sp>
      <p:sp>
        <p:nvSpPr>
          <p:cNvPr id="3" name="Content Placeholder 2">
            <a:extLst>
              <a:ext uri="{FF2B5EF4-FFF2-40B4-BE49-F238E27FC236}">
                <a16:creationId xmlns:a16="http://schemas.microsoft.com/office/drawing/2014/main" id="{BAC61786-6FA5-4818-B9CC-15A0FB6F7026}"/>
              </a:ext>
            </a:extLst>
          </p:cNvPr>
          <p:cNvSpPr>
            <a:spLocks noGrp="1"/>
          </p:cNvSpPr>
          <p:nvPr>
            <p:ph idx="1"/>
          </p:nvPr>
        </p:nvSpPr>
        <p:spPr/>
        <p:txBody>
          <a:bodyPr/>
          <a:lstStyle/>
          <a:p>
            <a:pPr algn="l" rtl="0"/>
            <a:r>
              <a:rPr lang="en-US" i="0" u="none" strike="noStrike" baseline="30000" dirty="0"/>
              <a:t>7</a:t>
            </a:r>
            <a:r>
              <a:rPr lang="en-US" i="0" u="none" strike="noStrike" baseline="0" dirty="0"/>
              <a:t> Go, eat your food with </a:t>
            </a:r>
            <a:r>
              <a:rPr lang="en-US" i="0" u="none" strike="noStrike" baseline="0" dirty="0">
                <a:solidFill>
                  <a:srgbClr val="C00000"/>
                </a:solidFill>
              </a:rPr>
              <a:t>gladness</a:t>
            </a:r>
            <a:r>
              <a:rPr lang="en-US" i="0" u="none" strike="noStrike" baseline="0" dirty="0"/>
              <a:t>, </a:t>
            </a:r>
            <a:endParaRPr lang="en-US" dirty="0"/>
          </a:p>
        </p:txBody>
      </p:sp>
      <p:pic>
        <p:nvPicPr>
          <p:cNvPr id="8" name="Picture 7" descr="A bowl of food on a plate&#10;&#10;Description automatically generated">
            <a:extLst>
              <a:ext uri="{FF2B5EF4-FFF2-40B4-BE49-F238E27FC236}">
                <a16:creationId xmlns:a16="http://schemas.microsoft.com/office/drawing/2014/main" id="{6FC9039C-5812-429E-8C0E-ED5577747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1" y="1487162"/>
            <a:ext cx="8779892" cy="5853261"/>
          </a:xfrm>
          <a:prstGeom prst="rect">
            <a:avLst/>
          </a:prstGeom>
        </p:spPr>
      </p:pic>
      <p:pic>
        <p:nvPicPr>
          <p:cNvPr id="5" name="Picture 2">
            <a:extLst>
              <a:ext uri="{FF2B5EF4-FFF2-40B4-BE49-F238E27FC236}">
                <a16:creationId xmlns:a16="http://schemas.microsoft.com/office/drawing/2014/main" id="{E50648A9-F43C-4C85-9054-44162DCA97B1}"/>
              </a:ext>
            </a:extLst>
          </p:cNvPr>
          <p:cNvPicPr>
            <a:picLocks noChangeAspect="1" noChangeArrowheads="1"/>
          </p:cNvPicPr>
          <p:nvPr/>
        </p:nvPicPr>
        <p:blipFill>
          <a:blip r:embed="rId4" cstate="print"/>
          <a:srcRect/>
          <a:stretch>
            <a:fillRect/>
          </a:stretch>
        </p:blipFill>
        <p:spPr bwMode="auto">
          <a:xfrm>
            <a:off x="7915636" y="2434136"/>
            <a:ext cx="2578194" cy="2696196"/>
          </a:xfrm>
          <a:prstGeom prst="rect">
            <a:avLst/>
          </a:prstGeom>
          <a:noFill/>
          <a:ln w="9525">
            <a:noFill/>
            <a:miter lim="800000"/>
            <a:headEnd/>
            <a:tailEnd/>
          </a:ln>
          <a:effectLst/>
        </p:spPr>
      </p:pic>
    </p:spTree>
    <p:extLst>
      <p:ext uri="{BB962C8B-B14F-4D97-AF65-F5344CB8AC3E}">
        <p14:creationId xmlns:p14="http://schemas.microsoft.com/office/powerpoint/2010/main" val="255086498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F6844-F476-434B-B5FC-91F685840E0C}"/>
              </a:ext>
            </a:extLst>
          </p:cNvPr>
          <p:cNvSpPr>
            <a:spLocks noGrp="1"/>
          </p:cNvSpPr>
          <p:nvPr>
            <p:ph type="title"/>
          </p:nvPr>
        </p:nvSpPr>
        <p:spPr>
          <a:xfrm>
            <a:off x="365234" y="0"/>
            <a:ext cx="11826766" cy="1325563"/>
          </a:xfrm>
        </p:spPr>
        <p:txBody>
          <a:bodyPr/>
          <a:lstStyle/>
          <a:p>
            <a:r>
              <a:rPr lang="en-US" dirty="0"/>
              <a:t>Live with Joy</a:t>
            </a:r>
          </a:p>
        </p:txBody>
      </p:sp>
      <p:sp>
        <p:nvSpPr>
          <p:cNvPr id="3" name="Content Placeholder 2">
            <a:extLst>
              <a:ext uri="{FF2B5EF4-FFF2-40B4-BE49-F238E27FC236}">
                <a16:creationId xmlns:a16="http://schemas.microsoft.com/office/drawing/2014/main" id="{BAC61786-6FA5-4818-B9CC-15A0FB6F7026}"/>
              </a:ext>
            </a:extLst>
          </p:cNvPr>
          <p:cNvSpPr>
            <a:spLocks noGrp="1"/>
          </p:cNvSpPr>
          <p:nvPr>
            <p:ph idx="1"/>
          </p:nvPr>
        </p:nvSpPr>
        <p:spPr/>
        <p:txBody>
          <a:bodyPr/>
          <a:lstStyle/>
          <a:p>
            <a:pPr algn="l" rtl="0"/>
            <a:r>
              <a:rPr lang="en-US" i="0" u="none" strike="noStrike" baseline="0" dirty="0"/>
              <a:t>and drink your wine with a </a:t>
            </a:r>
            <a:r>
              <a:rPr lang="en-US" i="0" u="none" strike="noStrike" baseline="0" dirty="0">
                <a:solidFill>
                  <a:srgbClr val="C00000"/>
                </a:solidFill>
              </a:rPr>
              <a:t>joy</a:t>
            </a:r>
            <a:r>
              <a:rPr lang="en-US" i="0" u="none" strike="noStrike" baseline="0" dirty="0"/>
              <a:t>ful heart, </a:t>
            </a:r>
            <a:endParaRPr lang="en-US" dirty="0"/>
          </a:p>
        </p:txBody>
      </p:sp>
      <p:pic>
        <p:nvPicPr>
          <p:cNvPr id="5" name="Picture 4" descr="A close up of a wine glass&#10;&#10;Description automatically generated">
            <a:extLst>
              <a:ext uri="{FF2B5EF4-FFF2-40B4-BE49-F238E27FC236}">
                <a16:creationId xmlns:a16="http://schemas.microsoft.com/office/drawing/2014/main" id="{6D40DAFC-4F80-4CAF-A970-753E8BFE6AC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33000"/>
                    </a14:imgEffect>
                  </a14:imgLayer>
                </a14:imgProps>
              </a:ext>
              <a:ext uri="{28A0092B-C50C-407E-A947-70E740481C1C}">
                <a14:useLocalDpi xmlns:a14="http://schemas.microsoft.com/office/drawing/2010/main" val="0"/>
              </a:ext>
            </a:extLst>
          </a:blip>
          <a:stretch>
            <a:fillRect/>
          </a:stretch>
        </p:blipFill>
        <p:spPr>
          <a:xfrm>
            <a:off x="633006" y="1325563"/>
            <a:ext cx="7086600" cy="5532437"/>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B137F010-19A0-452A-90CC-9D06EC08F5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7871" y="3215890"/>
            <a:ext cx="3906666" cy="3454655"/>
          </a:xfrm>
          <a:prstGeom prst="rect">
            <a:avLst/>
          </a:prstGeom>
          <a:effectLst>
            <a:glow rad="127000">
              <a:schemeClr val="bg1"/>
            </a:glow>
          </a:effectLst>
        </p:spPr>
      </p:pic>
      <p:pic>
        <p:nvPicPr>
          <p:cNvPr id="9" name="Picture 8" descr="A picture containing mirror&#10;&#10;Description automatically generated">
            <a:extLst>
              <a:ext uri="{FF2B5EF4-FFF2-40B4-BE49-F238E27FC236}">
                <a16:creationId xmlns:a16="http://schemas.microsoft.com/office/drawing/2014/main" id="{CF1179E5-ACFA-493C-BCF2-BEF42E839C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8969" y="2928945"/>
            <a:ext cx="1202235" cy="1739233"/>
          </a:xfrm>
          <a:prstGeom prst="rect">
            <a:avLst/>
          </a:prstGeom>
          <a:effectLst>
            <a:glow rad="127000">
              <a:schemeClr val="bg1"/>
            </a:glow>
          </a:effectLst>
        </p:spPr>
      </p:pic>
      <p:pic>
        <p:nvPicPr>
          <p:cNvPr id="11" name="Picture 10" descr="A close up of a logo&#10;&#10;Description automatically generated">
            <a:extLst>
              <a:ext uri="{FF2B5EF4-FFF2-40B4-BE49-F238E27FC236}">
                <a16:creationId xmlns:a16="http://schemas.microsoft.com/office/drawing/2014/main" id="{1D006E8B-F340-49B1-8BB3-A4196AF397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7560" y="1976827"/>
            <a:ext cx="1585581" cy="2478126"/>
          </a:xfrm>
          <a:prstGeom prst="rect">
            <a:avLst/>
          </a:prstGeom>
          <a:effectLst>
            <a:glow rad="127000">
              <a:schemeClr val="bg1"/>
            </a:glow>
          </a:effectLst>
        </p:spPr>
      </p:pic>
    </p:spTree>
    <p:extLst>
      <p:ext uri="{BB962C8B-B14F-4D97-AF65-F5344CB8AC3E}">
        <p14:creationId xmlns:p14="http://schemas.microsoft.com/office/powerpoint/2010/main" val="414336039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F6844-F476-434B-B5FC-91F685840E0C}"/>
              </a:ext>
            </a:extLst>
          </p:cNvPr>
          <p:cNvSpPr>
            <a:spLocks noGrp="1"/>
          </p:cNvSpPr>
          <p:nvPr>
            <p:ph type="title"/>
          </p:nvPr>
        </p:nvSpPr>
        <p:spPr>
          <a:xfrm>
            <a:off x="365234" y="0"/>
            <a:ext cx="11826766" cy="1325563"/>
          </a:xfrm>
        </p:spPr>
        <p:txBody>
          <a:bodyPr/>
          <a:lstStyle/>
          <a:p>
            <a:r>
              <a:rPr lang="en-US" dirty="0"/>
              <a:t>Live with God’s Favor</a:t>
            </a:r>
          </a:p>
        </p:txBody>
      </p:sp>
      <p:sp>
        <p:nvSpPr>
          <p:cNvPr id="3" name="Content Placeholder 2">
            <a:extLst>
              <a:ext uri="{FF2B5EF4-FFF2-40B4-BE49-F238E27FC236}">
                <a16:creationId xmlns:a16="http://schemas.microsoft.com/office/drawing/2014/main" id="{BAC61786-6FA5-4818-B9CC-15A0FB6F7026}"/>
              </a:ext>
            </a:extLst>
          </p:cNvPr>
          <p:cNvSpPr>
            <a:spLocks noGrp="1"/>
          </p:cNvSpPr>
          <p:nvPr>
            <p:ph idx="1"/>
          </p:nvPr>
        </p:nvSpPr>
        <p:spPr/>
        <p:txBody>
          <a:bodyPr/>
          <a:lstStyle/>
          <a:p>
            <a:pPr algn="l" rtl="0"/>
            <a:r>
              <a:rPr lang="en-US" i="0" u="none" strike="noStrike" baseline="0" dirty="0"/>
              <a:t>for it is now that </a:t>
            </a:r>
            <a:r>
              <a:rPr lang="en-US" i="0" u="none" strike="noStrike" baseline="0" dirty="0">
                <a:solidFill>
                  <a:srgbClr val="C00000"/>
                </a:solidFill>
              </a:rPr>
              <a:t>God favors </a:t>
            </a:r>
            <a:r>
              <a:rPr lang="en-US" i="0" u="none" strike="noStrike" baseline="0" dirty="0"/>
              <a:t>what you do.</a:t>
            </a:r>
          </a:p>
          <a:p>
            <a:endParaRPr lang="en-US" dirty="0"/>
          </a:p>
        </p:txBody>
      </p:sp>
      <p:pic>
        <p:nvPicPr>
          <p:cNvPr id="5" name="Picture 4" descr="Logo&#10;&#10;Description automatically generated">
            <a:extLst>
              <a:ext uri="{FF2B5EF4-FFF2-40B4-BE49-F238E27FC236}">
                <a16:creationId xmlns:a16="http://schemas.microsoft.com/office/drawing/2014/main" id="{A09A53C4-B99B-42F3-AA47-BBEB9E68E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99441">
            <a:off x="3062826" y="1373620"/>
            <a:ext cx="5805088" cy="5805088"/>
          </a:xfrm>
          <a:prstGeom prst="rect">
            <a:avLst/>
          </a:prstGeom>
          <a:effectLst>
            <a:glow rad="190500">
              <a:schemeClr val="bg1"/>
            </a:glow>
          </a:effectLst>
        </p:spPr>
      </p:pic>
    </p:spTree>
    <p:extLst>
      <p:ext uri="{BB962C8B-B14F-4D97-AF65-F5344CB8AC3E}">
        <p14:creationId xmlns:p14="http://schemas.microsoft.com/office/powerpoint/2010/main" val="275293801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dress&#10;&#10;Description automatically generated">
            <a:extLst>
              <a:ext uri="{FF2B5EF4-FFF2-40B4-BE49-F238E27FC236}">
                <a16:creationId xmlns:a16="http://schemas.microsoft.com/office/drawing/2014/main" id="{7BCF7701-6EC6-46D1-9A47-AE5E0A8FB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508826"/>
            <a:ext cx="10940143" cy="7835863"/>
          </a:xfrm>
          <a:prstGeom prst="rect">
            <a:avLst/>
          </a:prstGeom>
        </p:spPr>
      </p:pic>
      <p:sp>
        <p:nvSpPr>
          <p:cNvPr id="2" name="Title 1">
            <a:extLst>
              <a:ext uri="{FF2B5EF4-FFF2-40B4-BE49-F238E27FC236}">
                <a16:creationId xmlns:a16="http://schemas.microsoft.com/office/drawing/2014/main" id="{58FF6844-F476-434B-B5FC-91F685840E0C}"/>
              </a:ext>
            </a:extLst>
          </p:cNvPr>
          <p:cNvSpPr>
            <a:spLocks noGrp="1"/>
          </p:cNvSpPr>
          <p:nvPr>
            <p:ph type="title"/>
          </p:nvPr>
        </p:nvSpPr>
        <p:spPr>
          <a:xfrm>
            <a:off x="365234" y="0"/>
            <a:ext cx="11826766" cy="1325563"/>
          </a:xfrm>
        </p:spPr>
        <p:txBody>
          <a:bodyPr/>
          <a:lstStyle/>
          <a:p>
            <a:r>
              <a:rPr lang="en-US" dirty="0"/>
              <a:t>Live with Style</a:t>
            </a:r>
          </a:p>
        </p:txBody>
      </p:sp>
      <p:sp>
        <p:nvSpPr>
          <p:cNvPr id="3" name="Content Placeholder 2">
            <a:extLst>
              <a:ext uri="{FF2B5EF4-FFF2-40B4-BE49-F238E27FC236}">
                <a16:creationId xmlns:a16="http://schemas.microsoft.com/office/drawing/2014/main" id="{BAC61786-6FA5-4818-B9CC-15A0FB6F7026}"/>
              </a:ext>
            </a:extLst>
          </p:cNvPr>
          <p:cNvSpPr>
            <a:spLocks noGrp="1"/>
          </p:cNvSpPr>
          <p:nvPr>
            <p:ph idx="1"/>
          </p:nvPr>
        </p:nvSpPr>
        <p:spPr>
          <a:xfrm>
            <a:off x="365235" y="1372862"/>
            <a:ext cx="5557648" cy="4851400"/>
          </a:xfrm>
        </p:spPr>
        <p:txBody>
          <a:bodyPr/>
          <a:lstStyle/>
          <a:p>
            <a:pPr algn="l" rtl="0"/>
            <a:r>
              <a:rPr lang="en-US" i="0" u="none" strike="noStrike" baseline="0" dirty="0"/>
              <a:t> </a:t>
            </a:r>
            <a:r>
              <a:rPr lang="en-US" i="0" u="none" strike="noStrike" baseline="30000" dirty="0"/>
              <a:t>8</a:t>
            </a:r>
            <a:r>
              <a:rPr lang="en-US" i="0" u="none" strike="noStrike" baseline="0" dirty="0"/>
              <a:t> Always be </a:t>
            </a:r>
            <a:r>
              <a:rPr lang="en-US" i="0" u="none" strike="noStrike" baseline="0" dirty="0">
                <a:solidFill>
                  <a:srgbClr val="C00000"/>
                </a:solidFill>
              </a:rPr>
              <a:t>clothed</a:t>
            </a:r>
            <a:r>
              <a:rPr lang="en-US" i="0" u="none" strike="noStrike" baseline="0" dirty="0"/>
              <a:t> in white, and always </a:t>
            </a:r>
            <a:r>
              <a:rPr lang="en-US" i="0" u="none" strike="noStrike" baseline="0" dirty="0">
                <a:solidFill>
                  <a:srgbClr val="C00000"/>
                </a:solidFill>
              </a:rPr>
              <a:t>anoint</a:t>
            </a:r>
            <a:r>
              <a:rPr lang="en-US" i="0" u="none" strike="noStrike" baseline="0" dirty="0"/>
              <a:t> your head </a:t>
            </a:r>
            <a:br>
              <a:rPr lang="en-US" i="0" u="none" strike="noStrike" baseline="0" dirty="0"/>
            </a:br>
            <a:r>
              <a:rPr lang="en-US" i="0" u="none" strike="noStrike" baseline="0" dirty="0"/>
              <a:t>with oil.</a:t>
            </a:r>
          </a:p>
          <a:p>
            <a:endParaRPr lang="en-US" dirty="0"/>
          </a:p>
        </p:txBody>
      </p:sp>
      <p:pic>
        <p:nvPicPr>
          <p:cNvPr id="7" name="Picture 6" descr="A picture containing glass&#10;&#10;Description automatically generated">
            <a:extLst>
              <a:ext uri="{FF2B5EF4-FFF2-40B4-BE49-F238E27FC236}">
                <a16:creationId xmlns:a16="http://schemas.microsoft.com/office/drawing/2014/main" id="{C4CA7F4C-A417-420A-9335-31C23AF0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3573" y="-408215"/>
            <a:ext cx="5017259" cy="7592785"/>
          </a:xfrm>
          <a:prstGeom prst="rect">
            <a:avLst/>
          </a:prstGeom>
        </p:spPr>
      </p:pic>
    </p:spTree>
    <p:extLst>
      <p:ext uri="{BB962C8B-B14F-4D97-AF65-F5344CB8AC3E}">
        <p14:creationId xmlns:p14="http://schemas.microsoft.com/office/powerpoint/2010/main" val="11860516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0FF2C30D-6D4F-4667-8461-753C502876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6262D02-F349-49D4-9194-395F4F8AE0C4}"/>
              </a:ext>
            </a:extLst>
          </p:cNvPr>
          <p:cNvSpPr>
            <a:spLocks noGrp="1"/>
          </p:cNvSpPr>
          <p:nvPr>
            <p:ph type="title"/>
          </p:nvPr>
        </p:nvSpPr>
        <p:spPr/>
        <p:txBody>
          <a:bodyPr>
            <a:normAutofit/>
          </a:bodyPr>
          <a:lstStyle/>
          <a:p>
            <a:r>
              <a:rPr lang="en-US" sz="7200" dirty="0">
                <a:effectLst>
                  <a:glow rad="254000">
                    <a:schemeClr val="bg1"/>
                  </a:glow>
                </a:effectLst>
              </a:rPr>
              <a:t>Be happy in an …</a:t>
            </a:r>
          </a:p>
        </p:txBody>
      </p:sp>
      <p:pic>
        <p:nvPicPr>
          <p:cNvPr id="13" name="Picture 12" descr="A picture containing tableware, table, sitting, photo&#10;&#10;Description automatically generated">
            <a:extLst>
              <a:ext uri="{FF2B5EF4-FFF2-40B4-BE49-F238E27FC236}">
                <a16:creationId xmlns:a16="http://schemas.microsoft.com/office/drawing/2014/main" id="{295C63D1-2380-4B37-AACC-2902C81AF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937" y="3160887"/>
            <a:ext cx="7396722" cy="4195361"/>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016D1C1D-A8F3-4AD2-876A-7DDD51C84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685">
            <a:off x="434212" y="687225"/>
            <a:ext cx="11401968" cy="2620159"/>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39739D83-4AB7-4302-B9ED-BFD51A139D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7752" y="2137205"/>
            <a:ext cx="5647049" cy="1710602"/>
          </a:xfrm>
          <a:prstGeom prst="rect">
            <a:avLst/>
          </a:prstGeom>
        </p:spPr>
      </p:pic>
      <p:sp>
        <p:nvSpPr>
          <p:cNvPr id="9" name="Content Placeholder 8">
            <a:extLst>
              <a:ext uri="{FF2B5EF4-FFF2-40B4-BE49-F238E27FC236}">
                <a16:creationId xmlns:a16="http://schemas.microsoft.com/office/drawing/2014/main" id="{C180F1CC-C27E-4B71-9C6C-DB5136EE5F9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5532915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F6844-F476-434B-B5FC-91F685840E0C}"/>
              </a:ext>
            </a:extLst>
          </p:cNvPr>
          <p:cNvSpPr>
            <a:spLocks noGrp="1"/>
          </p:cNvSpPr>
          <p:nvPr>
            <p:ph type="title"/>
          </p:nvPr>
        </p:nvSpPr>
        <p:spPr>
          <a:xfrm>
            <a:off x="365234" y="0"/>
            <a:ext cx="11826766" cy="1325563"/>
          </a:xfrm>
        </p:spPr>
        <p:txBody>
          <a:bodyPr/>
          <a:lstStyle/>
          <a:p>
            <a:r>
              <a:rPr lang="en-US" dirty="0"/>
              <a:t>Live with Spouse</a:t>
            </a:r>
          </a:p>
        </p:txBody>
      </p:sp>
      <p:sp>
        <p:nvSpPr>
          <p:cNvPr id="3" name="Content Placeholder 2">
            <a:extLst>
              <a:ext uri="{FF2B5EF4-FFF2-40B4-BE49-F238E27FC236}">
                <a16:creationId xmlns:a16="http://schemas.microsoft.com/office/drawing/2014/main" id="{BAC61786-6FA5-4818-B9CC-15A0FB6F7026}"/>
              </a:ext>
            </a:extLst>
          </p:cNvPr>
          <p:cNvSpPr>
            <a:spLocks noGrp="1"/>
          </p:cNvSpPr>
          <p:nvPr>
            <p:ph idx="1"/>
          </p:nvPr>
        </p:nvSpPr>
        <p:spPr>
          <a:xfrm>
            <a:off x="365235" y="1372862"/>
            <a:ext cx="7619436" cy="4851400"/>
          </a:xfrm>
        </p:spPr>
        <p:txBody>
          <a:bodyPr/>
          <a:lstStyle/>
          <a:p>
            <a:r>
              <a:rPr lang="en-US" i="0" u="none" strike="noStrike" baseline="0" dirty="0"/>
              <a:t> </a:t>
            </a:r>
            <a:r>
              <a:rPr lang="en-US" i="0" u="none" strike="noStrike" baseline="30000" dirty="0"/>
              <a:t>9</a:t>
            </a:r>
            <a:r>
              <a:rPr lang="en-US" i="0" u="none" strike="noStrike" baseline="0" dirty="0"/>
              <a:t> </a:t>
            </a:r>
            <a:r>
              <a:rPr lang="en-US" i="0" u="none" strike="noStrike" baseline="0" dirty="0">
                <a:solidFill>
                  <a:srgbClr val="C00000"/>
                </a:solidFill>
              </a:rPr>
              <a:t>Enjoy life with your wife</a:t>
            </a:r>
            <a:r>
              <a:rPr lang="en-US" i="0" u="none" strike="noStrike" baseline="0" dirty="0"/>
              <a:t>, whom you love, …</a:t>
            </a:r>
          </a:p>
          <a:p>
            <a:pPr algn="l" rtl="0"/>
            <a:endParaRPr lang="en-US" dirty="0"/>
          </a:p>
        </p:txBody>
      </p:sp>
      <p:pic>
        <p:nvPicPr>
          <p:cNvPr id="5" name="Picture 4" descr="A person wearing a dress&#10;&#10;Description automatically generated">
            <a:extLst>
              <a:ext uri="{FF2B5EF4-FFF2-40B4-BE49-F238E27FC236}">
                <a16:creationId xmlns:a16="http://schemas.microsoft.com/office/drawing/2014/main" id="{90050BE3-5053-48C3-970B-BFB13753D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2970" y="-361869"/>
            <a:ext cx="10940143" cy="7835863"/>
          </a:xfrm>
          <a:prstGeom prst="rect">
            <a:avLst/>
          </a:prstGeom>
        </p:spPr>
      </p:pic>
    </p:spTree>
    <p:extLst>
      <p:ext uri="{BB962C8B-B14F-4D97-AF65-F5344CB8AC3E}">
        <p14:creationId xmlns:p14="http://schemas.microsoft.com/office/powerpoint/2010/main" val="81889815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earing a dress&#10;&#10;Description automatically generated">
            <a:extLst>
              <a:ext uri="{FF2B5EF4-FFF2-40B4-BE49-F238E27FC236}">
                <a16:creationId xmlns:a16="http://schemas.microsoft.com/office/drawing/2014/main" id="{FA1EC7AB-CF08-4B78-BD40-804939E7C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970" y="-361869"/>
            <a:ext cx="10940143" cy="7835863"/>
          </a:xfrm>
          <a:prstGeom prst="rect">
            <a:avLst/>
          </a:prstGeom>
        </p:spPr>
      </p:pic>
      <p:sp>
        <p:nvSpPr>
          <p:cNvPr id="2" name="Title 1">
            <a:extLst>
              <a:ext uri="{FF2B5EF4-FFF2-40B4-BE49-F238E27FC236}">
                <a16:creationId xmlns:a16="http://schemas.microsoft.com/office/drawing/2014/main" id="{58FF6844-F476-434B-B5FC-91F685840E0C}"/>
              </a:ext>
            </a:extLst>
          </p:cNvPr>
          <p:cNvSpPr>
            <a:spLocks noGrp="1"/>
          </p:cNvSpPr>
          <p:nvPr>
            <p:ph type="title"/>
          </p:nvPr>
        </p:nvSpPr>
        <p:spPr>
          <a:xfrm>
            <a:off x="365234" y="0"/>
            <a:ext cx="11826766" cy="1325563"/>
          </a:xfrm>
        </p:spPr>
        <p:txBody>
          <a:bodyPr/>
          <a:lstStyle/>
          <a:p>
            <a:r>
              <a:rPr lang="en-US" dirty="0"/>
              <a:t>Live with Spouse</a:t>
            </a:r>
          </a:p>
        </p:txBody>
      </p:sp>
      <p:pic>
        <p:nvPicPr>
          <p:cNvPr id="5" name="Picture 2">
            <a:extLst>
              <a:ext uri="{FF2B5EF4-FFF2-40B4-BE49-F238E27FC236}">
                <a16:creationId xmlns:a16="http://schemas.microsoft.com/office/drawing/2014/main" id="{DE83BA45-9F9C-46F1-91A6-6B12C5EF31BA}"/>
              </a:ext>
            </a:extLst>
          </p:cNvPr>
          <p:cNvPicPr>
            <a:picLocks noChangeAspect="1" noChangeArrowheads="1"/>
          </p:cNvPicPr>
          <p:nvPr/>
        </p:nvPicPr>
        <p:blipFill rotWithShape="1">
          <a:blip r:embed="rId4" cstate="print"/>
          <a:srcRect b="50947"/>
          <a:stretch/>
        </p:blipFill>
        <p:spPr bwMode="auto">
          <a:xfrm>
            <a:off x="-61913" y="2919133"/>
            <a:ext cx="12253913" cy="3938868"/>
          </a:xfrm>
          <a:prstGeom prst="rect">
            <a:avLst/>
          </a:prstGeom>
          <a:noFill/>
          <a:ln w="9525">
            <a:noFill/>
            <a:miter lim="800000"/>
            <a:headEnd/>
            <a:tailEnd/>
          </a:ln>
          <a:effectLst/>
        </p:spPr>
      </p:pic>
      <p:sp>
        <p:nvSpPr>
          <p:cNvPr id="3" name="Content Placeholder 2">
            <a:extLst>
              <a:ext uri="{FF2B5EF4-FFF2-40B4-BE49-F238E27FC236}">
                <a16:creationId xmlns:a16="http://schemas.microsoft.com/office/drawing/2014/main" id="{BAC61786-6FA5-4818-B9CC-15A0FB6F7026}"/>
              </a:ext>
            </a:extLst>
          </p:cNvPr>
          <p:cNvSpPr>
            <a:spLocks noGrp="1"/>
          </p:cNvSpPr>
          <p:nvPr>
            <p:ph idx="1"/>
          </p:nvPr>
        </p:nvSpPr>
        <p:spPr>
          <a:xfrm>
            <a:off x="365235" y="1372862"/>
            <a:ext cx="7619436" cy="4851400"/>
          </a:xfrm>
        </p:spPr>
        <p:txBody>
          <a:bodyPr/>
          <a:lstStyle/>
          <a:p>
            <a:r>
              <a:rPr lang="en-US" i="0" u="none" strike="noStrike" baseline="0" dirty="0"/>
              <a:t> </a:t>
            </a:r>
            <a:r>
              <a:rPr lang="en-US" i="0" u="none" strike="noStrike" baseline="30000" dirty="0"/>
              <a:t>9</a:t>
            </a:r>
            <a:r>
              <a:rPr lang="en-US" i="0" u="none" strike="noStrike" baseline="0" dirty="0"/>
              <a:t> </a:t>
            </a:r>
            <a:r>
              <a:rPr lang="en-US" i="0" u="none" strike="noStrike" baseline="0" dirty="0">
                <a:solidFill>
                  <a:schemeClr val="bg1">
                    <a:lumMod val="65000"/>
                  </a:schemeClr>
                </a:solidFill>
              </a:rPr>
              <a:t>Enjoy life with your wife, whom you love</a:t>
            </a:r>
            <a:r>
              <a:rPr lang="en-US" i="0" u="none" strike="noStrike" baseline="0" dirty="0"/>
              <a:t>, all the days of this meaningless life that God has given you </a:t>
            </a:r>
            <a:r>
              <a:rPr lang="en-US" i="0" u="none" strike="noStrike" baseline="0" dirty="0">
                <a:solidFill>
                  <a:srgbClr val="C00000"/>
                </a:solidFill>
              </a:rPr>
              <a:t>under the sun</a:t>
            </a:r>
            <a:r>
              <a:rPr lang="en-US" i="0" u="none" strike="noStrike" baseline="0" dirty="0"/>
              <a:t>--all your meaningless days. For this is your lot in life and in your toilsome labor </a:t>
            </a:r>
            <a:r>
              <a:rPr lang="en-US" i="0" u="none" strike="noStrike" baseline="0" dirty="0">
                <a:solidFill>
                  <a:srgbClr val="C00000"/>
                </a:solidFill>
              </a:rPr>
              <a:t>under the sun</a:t>
            </a:r>
            <a:r>
              <a:rPr lang="en-US" i="0" u="none" strike="noStrike" baseline="0" dirty="0"/>
              <a:t>.</a:t>
            </a:r>
          </a:p>
          <a:p>
            <a:pPr algn="l" rtl="0"/>
            <a:endParaRPr lang="en-US" dirty="0"/>
          </a:p>
        </p:txBody>
      </p:sp>
    </p:spTree>
    <p:extLst>
      <p:ext uri="{BB962C8B-B14F-4D97-AF65-F5344CB8AC3E}">
        <p14:creationId xmlns:p14="http://schemas.microsoft.com/office/powerpoint/2010/main" val="1622960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 wheel, table&#10;&#10;Description automatically generated">
            <a:extLst>
              <a:ext uri="{FF2B5EF4-FFF2-40B4-BE49-F238E27FC236}">
                <a16:creationId xmlns:a16="http://schemas.microsoft.com/office/drawing/2014/main" id="{7FDE07D5-83F9-41A1-8570-1DA7A3D6B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0486" y="-478527"/>
            <a:ext cx="10944026" cy="7810055"/>
          </a:xfrm>
          <a:prstGeom prst="rect">
            <a:avLst/>
          </a:prstGeom>
        </p:spPr>
      </p:pic>
      <p:sp>
        <p:nvSpPr>
          <p:cNvPr id="2" name="Title 1">
            <a:extLst>
              <a:ext uri="{FF2B5EF4-FFF2-40B4-BE49-F238E27FC236}">
                <a16:creationId xmlns:a16="http://schemas.microsoft.com/office/drawing/2014/main" id="{58FF6844-F476-434B-B5FC-91F685840E0C}"/>
              </a:ext>
            </a:extLst>
          </p:cNvPr>
          <p:cNvSpPr>
            <a:spLocks noGrp="1"/>
          </p:cNvSpPr>
          <p:nvPr>
            <p:ph type="title"/>
          </p:nvPr>
        </p:nvSpPr>
        <p:spPr>
          <a:xfrm>
            <a:off x="365234" y="0"/>
            <a:ext cx="11826766" cy="1325563"/>
          </a:xfrm>
        </p:spPr>
        <p:txBody>
          <a:bodyPr/>
          <a:lstStyle/>
          <a:p>
            <a:r>
              <a:rPr lang="en-US" dirty="0"/>
              <a:t>Live with Purpose </a:t>
            </a:r>
          </a:p>
        </p:txBody>
      </p:sp>
      <p:sp>
        <p:nvSpPr>
          <p:cNvPr id="3" name="Content Placeholder 2">
            <a:extLst>
              <a:ext uri="{FF2B5EF4-FFF2-40B4-BE49-F238E27FC236}">
                <a16:creationId xmlns:a16="http://schemas.microsoft.com/office/drawing/2014/main" id="{BAC61786-6FA5-4818-B9CC-15A0FB6F7026}"/>
              </a:ext>
            </a:extLst>
          </p:cNvPr>
          <p:cNvSpPr>
            <a:spLocks noGrp="1"/>
          </p:cNvSpPr>
          <p:nvPr>
            <p:ph idx="1"/>
          </p:nvPr>
        </p:nvSpPr>
        <p:spPr/>
        <p:txBody>
          <a:bodyPr/>
          <a:lstStyle/>
          <a:p>
            <a:pPr algn="l" rtl="0"/>
            <a:r>
              <a:rPr lang="en-US" i="0" u="none" strike="noStrike" baseline="30000" dirty="0"/>
              <a:t>10</a:t>
            </a:r>
            <a:r>
              <a:rPr lang="en-US" i="0" u="none" strike="noStrike" baseline="0" dirty="0"/>
              <a:t> Whatever your hand </a:t>
            </a:r>
            <a:r>
              <a:rPr lang="en-US" i="0" u="none" strike="noStrike" baseline="0" dirty="0">
                <a:solidFill>
                  <a:srgbClr val="C00000"/>
                </a:solidFill>
              </a:rPr>
              <a:t>finds to do</a:t>
            </a:r>
            <a:r>
              <a:rPr lang="en-US" i="0" u="none" strike="noStrike" baseline="0" dirty="0"/>
              <a:t>, do it with all your might,</a:t>
            </a:r>
          </a:p>
          <a:p>
            <a:pPr algn="l" rtl="0"/>
            <a:endParaRPr lang="en-US" dirty="0"/>
          </a:p>
          <a:p>
            <a:pPr algn="l" rtl="0"/>
            <a:endParaRPr lang="en-US" i="0" u="none" strike="noStrike" baseline="0" dirty="0"/>
          </a:p>
          <a:p>
            <a:pPr algn="l" rtl="0"/>
            <a:endParaRPr lang="en-US" dirty="0"/>
          </a:p>
          <a:p>
            <a:pPr algn="l" rtl="0"/>
            <a:r>
              <a:rPr lang="en-US" i="0" u="none" strike="noStrike" baseline="0" dirty="0"/>
              <a:t>Whatever you do, work at it with all your heart, as working for the Lord, not for men (Col 3:23)</a:t>
            </a:r>
          </a:p>
          <a:p>
            <a:endParaRPr lang="en-US" dirty="0"/>
          </a:p>
        </p:txBody>
      </p:sp>
    </p:spTree>
    <p:extLst>
      <p:ext uri="{BB962C8B-B14F-4D97-AF65-F5344CB8AC3E}">
        <p14:creationId xmlns:p14="http://schemas.microsoft.com/office/powerpoint/2010/main" val="394341456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F6844-F476-434B-B5FC-91F685840E0C}"/>
              </a:ext>
            </a:extLst>
          </p:cNvPr>
          <p:cNvSpPr>
            <a:spLocks noGrp="1"/>
          </p:cNvSpPr>
          <p:nvPr>
            <p:ph type="title"/>
          </p:nvPr>
        </p:nvSpPr>
        <p:spPr>
          <a:xfrm>
            <a:off x="365234" y="0"/>
            <a:ext cx="11826766" cy="1325563"/>
          </a:xfrm>
        </p:spPr>
        <p:txBody>
          <a:bodyPr/>
          <a:lstStyle/>
          <a:p>
            <a:r>
              <a:rPr lang="en-US" dirty="0"/>
              <a:t>WHY?</a:t>
            </a:r>
          </a:p>
        </p:txBody>
      </p:sp>
      <p:sp>
        <p:nvSpPr>
          <p:cNvPr id="3" name="Content Placeholder 2">
            <a:extLst>
              <a:ext uri="{FF2B5EF4-FFF2-40B4-BE49-F238E27FC236}">
                <a16:creationId xmlns:a16="http://schemas.microsoft.com/office/drawing/2014/main" id="{BAC61786-6FA5-4818-B9CC-15A0FB6F7026}"/>
              </a:ext>
            </a:extLst>
          </p:cNvPr>
          <p:cNvSpPr>
            <a:spLocks noGrp="1"/>
          </p:cNvSpPr>
          <p:nvPr>
            <p:ph idx="1"/>
          </p:nvPr>
        </p:nvSpPr>
        <p:spPr>
          <a:xfrm>
            <a:off x="365235" y="1372862"/>
            <a:ext cx="7358179" cy="4851400"/>
          </a:xfrm>
        </p:spPr>
        <p:txBody>
          <a:bodyPr>
            <a:normAutofit/>
          </a:bodyPr>
          <a:lstStyle/>
          <a:p>
            <a:r>
              <a:rPr lang="en-US" i="0" u="none" strike="noStrike" baseline="0" dirty="0"/>
              <a:t>for in the grave, where you are going, there is neither working nor planning nor knowledge nor wisdom. (</a:t>
            </a:r>
            <a:r>
              <a:rPr lang="en-US" i="0" u="none" strike="noStrike" baseline="0" dirty="0" err="1"/>
              <a:t>Ecc</a:t>
            </a:r>
            <a:r>
              <a:rPr lang="en-US" i="0" u="none" strike="noStrike" baseline="0" dirty="0"/>
              <a:t> 9:10 NIV)</a:t>
            </a:r>
            <a:endParaRPr lang="en-US" dirty="0"/>
          </a:p>
        </p:txBody>
      </p:sp>
      <p:pic>
        <p:nvPicPr>
          <p:cNvPr id="5" name="Picture 4" descr="A statue in a park&#10;&#10;Description automatically generated">
            <a:extLst>
              <a:ext uri="{FF2B5EF4-FFF2-40B4-BE49-F238E27FC236}">
                <a16:creationId xmlns:a16="http://schemas.microsoft.com/office/drawing/2014/main" id="{685918E7-DB05-4A8A-8410-D012348A598A}"/>
              </a:ext>
            </a:extLst>
          </p:cNvPr>
          <p:cNvPicPr>
            <a:picLocks noChangeAspect="1"/>
          </p:cNvPicPr>
          <p:nvPr/>
        </p:nvPicPr>
        <p:blipFill rotWithShape="1">
          <a:blip r:embed="rId3">
            <a:extLst>
              <a:ext uri="{28A0092B-C50C-407E-A947-70E740481C1C}">
                <a14:useLocalDpi xmlns:a14="http://schemas.microsoft.com/office/drawing/2010/main" val="0"/>
              </a:ext>
            </a:extLst>
          </a:blip>
          <a:srcRect r="22179"/>
          <a:stretch/>
        </p:blipFill>
        <p:spPr>
          <a:xfrm>
            <a:off x="5076094" y="0"/>
            <a:ext cx="7115906" cy="6858000"/>
          </a:xfrm>
          <a:prstGeom prst="rect">
            <a:avLst/>
          </a:prstGeom>
        </p:spPr>
      </p:pic>
      <p:cxnSp>
        <p:nvCxnSpPr>
          <p:cNvPr id="6" name="Straight Arrow Connector 5">
            <a:extLst>
              <a:ext uri="{FF2B5EF4-FFF2-40B4-BE49-F238E27FC236}">
                <a16:creationId xmlns:a16="http://schemas.microsoft.com/office/drawing/2014/main" id="{C54F5E04-0887-424B-883A-EEF8AC2C2924}"/>
              </a:ext>
            </a:extLst>
          </p:cNvPr>
          <p:cNvCxnSpPr>
            <a:cxnSpLocks/>
          </p:cNvCxnSpPr>
          <p:nvPr/>
        </p:nvCxnSpPr>
        <p:spPr>
          <a:xfrm>
            <a:off x="1104337" y="5045535"/>
            <a:ext cx="10537934" cy="0"/>
          </a:xfrm>
          <a:prstGeom prst="straightConnector1">
            <a:avLst/>
          </a:prstGeom>
          <a:ln w="381000">
            <a:solidFill>
              <a:srgbClr val="FFFF00"/>
            </a:solidFill>
            <a:tailEnd type="triangle"/>
          </a:ln>
          <a:effectLst>
            <a:glow rad="127000">
              <a:schemeClr val="tx1"/>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FDBBB430-A6BA-426B-8D96-B6FDEA652D7C}"/>
              </a:ext>
            </a:extLst>
          </p:cNvPr>
          <p:cNvSpPr/>
          <p:nvPr/>
        </p:nvSpPr>
        <p:spPr>
          <a:xfrm>
            <a:off x="800100" y="4751620"/>
            <a:ext cx="555172" cy="555172"/>
          </a:xfrm>
          <a:prstGeom prst="ellipse">
            <a:avLst/>
          </a:prstGeom>
          <a:solidFill>
            <a:schemeClr val="bg1"/>
          </a:solidFill>
          <a:ln>
            <a:solidFill>
              <a:srgbClr val="C00000"/>
            </a:solidFill>
          </a:ln>
          <a:effectLst>
            <a:glow rad="127000">
              <a:srgbClr val="C00000"/>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27000">
                  <a:srgbClr val="C00000"/>
                </a:glow>
              </a:effectLst>
            </a:endParaRPr>
          </a:p>
        </p:txBody>
      </p:sp>
    </p:spTree>
    <p:extLst>
      <p:ext uri="{BB962C8B-B14F-4D97-AF65-F5344CB8AC3E}">
        <p14:creationId xmlns:p14="http://schemas.microsoft.com/office/powerpoint/2010/main" val="371381839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E4B83-813B-4CCC-8B79-0B86F7090789}"/>
              </a:ext>
            </a:extLst>
          </p:cNvPr>
          <p:cNvSpPr>
            <a:spLocks noGrp="1"/>
          </p:cNvSpPr>
          <p:nvPr>
            <p:ph type="title"/>
          </p:nvPr>
        </p:nvSpPr>
        <p:spPr/>
        <p:txBody>
          <a:bodyPr/>
          <a:lstStyle/>
          <a:p>
            <a:r>
              <a:rPr lang="en-US" dirty="0"/>
              <a:t>III. Here’s the PARADOX 9:11-16 </a:t>
            </a:r>
          </a:p>
        </p:txBody>
      </p:sp>
      <p:sp>
        <p:nvSpPr>
          <p:cNvPr id="3" name="Content Placeholder 2">
            <a:extLst>
              <a:ext uri="{FF2B5EF4-FFF2-40B4-BE49-F238E27FC236}">
                <a16:creationId xmlns:a16="http://schemas.microsoft.com/office/drawing/2014/main" id="{D5427A00-7012-431D-A8F8-8BA210455EB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6357813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E4B83-813B-4CCC-8B79-0B86F7090789}"/>
              </a:ext>
            </a:extLst>
          </p:cNvPr>
          <p:cNvSpPr>
            <a:spLocks noGrp="1"/>
          </p:cNvSpPr>
          <p:nvPr>
            <p:ph type="title"/>
          </p:nvPr>
        </p:nvSpPr>
        <p:spPr/>
        <p:txBody>
          <a:bodyPr/>
          <a:lstStyle/>
          <a:p>
            <a:r>
              <a:rPr lang="en-US" dirty="0"/>
              <a:t>1. The Race Paradox</a:t>
            </a:r>
          </a:p>
        </p:txBody>
      </p:sp>
      <p:sp>
        <p:nvSpPr>
          <p:cNvPr id="3" name="Content Placeholder 2">
            <a:extLst>
              <a:ext uri="{FF2B5EF4-FFF2-40B4-BE49-F238E27FC236}">
                <a16:creationId xmlns:a16="http://schemas.microsoft.com/office/drawing/2014/main" id="{D5427A00-7012-431D-A8F8-8BA210455EB8}"/>
              </a:ext>
            </a:extLst>
          </p:cNvPr>
          <p:cNvSpPr>
            <a:spLocks noGrp="1"/>
          </p:cNvSpPr>
          <p:nvPr>
            <p:ph idx="1"/>
          </p:nvPr>
        </p:nvSpPr>
        <p:spPr>
          <a:xfrm>
            <a:off x="365235" y="1215130"/>
            <a:ext cx="11461530" cy="4851400"/>
          </a:xfrm>
        </p:spPr>
        <p:txBody>
          <a:bodyPr>
            <a:noAutofit/>
          </a:bodyPr>
          <a:lstStyle/>
          <a:p>
            <a:pPr algn="l" rtl="0">
              <a:lnSpc>
                <a:spcPct val="80000"/>
              </a:lnSpc>
            </a:pPr>
            <a:r>
              <a:rPr lang="en-US" i="0" u="none" strike="noStrike" baseline="30000" dirty="0"/>
              <a:t>11</a:t>
            </a:r>
            <a:r>
              <a:rPr lang="en-US" i="0" u="none" strike="noStrike" baseline="0" dirty="0"/>
              <a:t> I have seen something else under the sun: </a:t>
            </a:r>
          </a:p>
          <a:p>
            <a:pPr algn="l" rtl="0">
              <a:lnSpc>
                <a:spcPct val="80000"/>
              </a:lnSpc>
            </a:pPr>
            <a:r>
              <a:rPr lang="en-US" i="0" u="none" strike="noStrike" baseline="0" dirty="0"/>
              <a:t>The </a:t>
            </a:r>
            <a:r>
              <a:rPr lang="en-US" i="0" u="none" strike="noStrike" baseline="0" dirty="0">
                <a:solidFill>
                  <a:srgbClr val="C00000"/>
                </a:solidFill>
              </a:rPr>
              <a:t>race</a:t>
            </a:r>
            <a:r>
              <a:rPr lang="en-US" i="0" u="none" strike="noStrike" baseline="0" dirty="0"/>
              <a:t> is not to the swift</a:t>
            </a:r>
            <a:endParaRPr lang="en-US" dirty="0"/>
          </a:p>
        </p:txBody>
      </p:sp>
      <p:pic>
        <p:nvPicPr>
          <p:cNvPr id="5" name="Picture 4" descr="http://unclutteredwhitespaces.com/wp-content/uploads/2010/10/600-GALL-WINTER-MEM-SS3-600x400.jpg">
            <a:extLst>
              <a:ext uri="{FF2B5EF4-FFF2-40B4-BE49-F238E27FC236}">
                <a16:creationId xmlns:a16="http://schemas.microsoft.com/office/drawing/2014/main" id="{C55B2F39-2D9D-4359-A114-139233673609}"/>
              </a:ext>
            </a:extLst>
          </p:cNvPr>
          <p:cNvPicPr>
            <a:picLocks noChangeAspect="1" noChangeArrowheads="1"/>
          </p:cNvPicPr>
          <p:nvPr/>
        </p:nvPicPr>
        <p:blipFill>
          <a:blip r:embed="rId3" cstate="print"/>
          <a:srcRect r="3716"/>
          <a:stretch>
            <a:fillRect/>
          </a:stretch>
        </p:blipFill>
        <p:spPr bwMode="auto">
          <a:xfrm>
            <a:off x="3019496" y="2540693"/>
            <a:ext cx="6153006" cy="4260273"/>
          </a:xfrm>
          <a:prstGeom prst="rect">
            <a:avLst/>
          </a:prstGeom>
          <a:noFill/>
        </p:spPr>
      </p:pic>
      <p:sp>
        <p:nvSpPr>
          <p:cNvPr id="4" name="Content Placeholder 2">
            <a:extLst>
              <a:ext uri="{FF2B5EF4-FFF2-40B4-BE49-F238E27FC236}">
                <a16:creationId xmlns:a16="http://schemas.microsoft.com/office/drawing/2014/main" id="{5038B0BC-D9EF-47EC-86BB-0FD3A6827CF0}"/>
              </a:ext>
            </a:extLst>
          </p:cNvPr>
          <p:cNvSpPr txBox="1">
            <a:spLocks/>
          </p:cNvSpPr>
          <p:nvPr/>
        </p:nvSpPr>
        <p:spPr>
          <a:xfrm>
            <a:off x="1" y="5351754"/>
            <a:ext cx="12191999" cy="9307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Ask 2002 Gold Medal Olympian </a:t>
            </a:r>
            <a:br>
              <a:rPr lang="en-US" dirty="0"/>
            </a:br>
            <a:r>
              <a:rPr lang="en-US" dirty="0"/>
              <a:t>speed skater, Steven Bradbury</a:t>
            </a:r>
          </a:p>
        </p:txBody>
      </p:sp>
    </p:spTree>
    <p:extLst>
      <p:ext uri="{BB962C8B-B14F-4D97-AF65-F5344CB8AC3E}">
        <p14:creationId xmlns:p14="http://schemas.microsoft.com/office/powerpoint/2010/main" val="66766463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E4B83-813B-4CCC-8B79-0B86F7090789}"/>
              </a:ext>
            </a:extLst>
          </p:cNvPr>
          <p:cNvSpPr>
            <a:spLocks noGrp="1"/>
          </p:cNvSpPr>
          <p:nvPr>
            <p:ph type="title"/>
          </p:nvPr>
        </p:nvSpPr>
        <p:spPr/>
        <p:txBody>
          <a:bodyPr/>
          <a:lstStyle/>
          <a:p>
            <a:r>
              <a:rPr lang="en-US" dirty="0"/>
              <a:t>1. The Race Paradox</a:t>
            </a:r>
          </a:p>
        </p:txBody>
      </p:sp>
      <p:sp>
        <p:nvSpPr>
          <p:cNvPr id="3" name="Content Placeholder 2">
            <a:extLst>
              <a:ext uri="{FF2B5EF4-FFF2-40B4-BE49-F238E27FC236}">
                <a16:creationId xmlns:a16="http://schemas.microsoft.com/office/drawing/2014/main" id="{D5427A00-7012-431D-A8F8-8BA210455EB8}"/>
              </a:ext>
            </a:extLst>
          </p:cNvPr>
          <p:cNvSpPr>
            <a:spLocks noGrp="1"/>
          </p:cNvSpPr>
          <p:nvPr>
            <p:ph idx="1"/>
          </p:nvPr>
        </p:nvSpPr>
        <p:spPr>
          <a:xfrm>
            <a:off x="365235" y="1215130"/>
            <a:ext cx="11461530" cy="4851400"/>
          </a:xfrm>
        </p:spPr>
        <p:txBody>
          <a:bodyPr>
            <a:noAutofit/>
          </a:bodyPr>
          <a:lstStyle/>
          <a:p>
            <a:pPr algn="l" rtl="0">
              <a:lnSpc>
                <a:spcPct val="80000"/>
              </a:lnSpc>
            </a:pPr>
            <a:r>
              <a:rPr lang="en-US" i="0" u="none" strike="noStrike" baseline="30000" dirty="0"/>
              <a:t>11</a:t>
            </a:r>
            <a:r>
              <a:rPr lang="en-US" i="0" u="none" strike="noStrike" baseline="0" dirty="0"/>
              <a:t> I have seen something else under the sun: </a:t>
            </a:r>
          </a:p>
          <a:p>
            <a:pPr algn="l" rtl="0">
              <a:lnSpc>
                <a:spcPct val="80000"/>
              </a:lnSpc>
            </a:pPr>
            <a:r>
              <a:rPr lang="en-US" i="0" u="none" strike="noStrike" baseline="0" dirty="0"/>
              <a:t>The </a:t>
            </a:r>
            <a:r>
              <a:rPr lang="en-US" i="0" u="none" strike="noStrike" baseline="0" dirty="0">
                <a:solidFill>
                  <a:srgbClr val="C00000"/>
                </a:solidFill>
              </a:rPr>
              <a:t>race</a:t>
            </a:r>
            <a:r>
              <a:rPr lang="en-US" i="0" u="none" strike="noStrike" baseline="0" dirty="0"/>
              <a:t> is not to the swift</a:t>
            </a:r>
            <a:endParaRPr lang="en-US" dirty="0"/>
          </a:p>
        </p:txBody>
      </p:sp>
      <p:sp>
        <p:nvSpPr>
          <p:cNvPr id="4" name="Content Placeholder 2">
            <a:extLst>
              <a:ext uri="{FF2B5EF4-FFF2-40B4-BE49-F238E27FC236}">
                <a16:creationId xmlns:a16="http://schemas.microsoft.com/office/drawing/2014/main" id="{5038B0BC-D9EF-47EC-86BB-0FD3A6827CF0}"/>
              </a:ext>
            </a:extLst>
          </p:cNvPr>
          <p:cNvSpPr txBox="1">
            <a:spLocks/>
          </p:cNvSpPr>
          <p:nvPr/>
        </p:nvSpPr>
        <p:spPr>
          <a:xfrm>
            <a:off x="-111211" y="7117492"/>
            <a:ext cx="12191999" cy="9307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Ask 2002 Gold Medal Olympian </a:t>
            </a:r>
            <a:br>
              <a:rPr lang="en-US"/>
            </a:br>
            <a:r>
              <a:rPr lang="en-US"/>
              <a:t>speed skater, Steven Bradbury</a:t>
            </a:r>
            <a:endParaRPr lang="en-US" dirty="0"/>
          </a:p>
        </p:txBody>
      </p:sp>
      <p:pic>
        <p:nvPicPr>
          <p:cNvPr id="8" name="Picture 7" descr="http://unclutteredwhitespaces.com/wp-content/uploads/2010/10/600-GALL-WINTER-MEM-SS3-600x400.jpg">
            <a:extLst>
              <a:ext uri="{FF2B5EF4-FFF2-40B4-BE49-F238E27FC236}">
                <a16:creationId xmlns:a16="http://schemas.microsoft.com/office/drawing/2014/main" id="{C54BF95E-3D6E-4727-9272-DEC2FBEA1572}"/>
              </a:ext>
            </a:extLst>
          </p:cNvPr>
          <p:cNvPicPr>
            <a:picLocks noChangeAspect="1" noChangeArrowheads="1"/>
          </p:cNvPicPr>
          <p:nvPr/>
        </p:nvPicPr>
        <p:blipFill>
          <a:blip r:embed="rId4" cstate="print"/>
          <a:srcRect r="3716"/>
          <a:stretch>
            <a:fillRect/>
          </a:stretch>
        </p:blipFill>
        <p:spPr bwMode="auto">
          <a:xfrm>
            <a:off x="3019496" y="2540693"/>
            <a:ext cx="6153006" cy="4260273"/>
          </a:xfrm>
          <a:prstGeom prst="rect">
            <a:avLst/>
          </a:prstGeom>
          <a:noFill/>
        </p:spPr>
      </p:pic>
      <p:pic>
        <p:nvPicPr>
          <p:cNvPr id="6" name="Bradbury">
            <a:hlinkClick r:id="" action="ppaction://media"/>
            <a:extLst>
              <a:ext uri="{FF2B5EF4-FFF2-40B4-BE49-F238E27FC236}">
                <a16:creationId xmlns:a16="http://schemas.microsoft.com/office/drawing/2014/main" id="{5532D3D6-6C0F-410E-A67C-0AF86C7CDBA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6539"/>
          <a:stretch/>
        </p:blipFill>
        <p:spPr>
          <a:xfrm>
            <a:off x="2982718" y="2527905"/>
            <a:ext cx="6189784" cy="4273061"/>
          </a:xfrm>
          <a:prstGeom prst="rect">
            <a:avLst/>
          </a:prstGeom>
        </p:spPr>
      </p:pic>
    </p:spTree>
    <p:extLst>
      <p:ext uri="{BB962C8B-B14F-4D97-AF65-F5344CB8AC3E}">
        <p14:creationId xmlns:p14="http://schemas.microsoft.com/office/powerpoint/2010/main" val="201668431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unclutteredwhitespaces.com/wp-content/uploads/2010/10/bradbury.jpg">
            <a:extLst>
              <a:ext uri="{FF2B5EF4-FFF2-40B4-BE49-F238E27FC236}">
                <a16:creationId xmlns:a16="http://schemas.microsoft.com/office/drawing/2014/main" id="{F1DCF7CB-805B-4714-B17B-25A169D0D332}"/>
              </a:ext>
            </a:extLst>
          </p:cNvPr>
          <p:cNvPicPr>
            <a:picLocks noChangeAspect="1" noChangeArrowheads="1"/>
          </p:cNvPicPr>
          <p:nvPr/>
        </p:nvPicPr>
        <p:blipFill>
          <a:blip r:embed="rId2" cstate="print"/>
          <a:srcRect/>
          <a:stretch>
            <a:fillRect/>
          </a:stretch>
        </p:blipFill>
        <p:spPr bwMode="auto">
          <a:xfrm>
            <a:off x="3002728" y="2543608"/>
            <a:ext cx="6169774" cy="4259213"/>
          </a:xfrm>
          <a:prstGeom prst="rect">
            <a:avLst/>
          </a:prstGeom>
          <a:noFill/>
        </p:spPr>
      </p:pic>
      <p:sp>
        <p:nvSpPr>
          <p:cNvPr id="2" name="Title 1">
            <a:extLst>
              <a:ext uri="{FF2B5EF4-FFF2-40B4-BE49-F238E27FC236}">
                <a16:creationId xmlns:a16="http://schemas.microsoft.com/office/drawing/2014/main" id="{3C4E4B83-813B-4CCC-8B79-0B86F7090789}"/>
              </a:ext>
            </a:extLst>
          </p:cNvPr>
          <p:cNvSpPr>
            <a:spLocks noGrp="1"/>
          </p:cNvSpPr>
          <p:nvPr>
            <p:ph type="title"/>
          </p:nvPr>
        </p:nvSpPr>
        <p:spPr/>
        <p:txBody>
          <a:bodyPr/>
          <a:lstStyle/>
          <a:p>
            <a:r>
              <a:rPr lang="en-US" dirty="0"/>
              <a:t>1. The Race Paradox</a:t>
            </a:r>
          </a:p>
        </p:txBody>
      </p:sp>
      <p:sp>
        <p:nvSpPr>
          <p:cNvPr id="3" name="Content Placeholder 2">
            <a:extLst>
              <a:ext uri="{FF2B5EF4-FFF2-40B4-BE49-F238E27FC236}">
                <a16:creationId xmlns:a16="http://schemas.microsoft.com/office/drawing/2014/main" id="{D5427A00-7012-431D-A8F8-8BA210455EB8}"/>
              </a:ext>
            </a:extLst>
          </p:cNvPr>
          <p:cNvSpPr>
            <a:spLocks noGrp="1"/>
          </p:cNvSpPr>
          <p:nvPr>
            <p:ph idx="1"/>
          </p:nvPr>
        </p:nvSpPr>
        <p:spPr>
          <a:xfrm>
            <a:off x="365235" y="1215130"/>
            <a:ext cx="11461530" cy="4851400"/>
          </a:xfrm>
        </p:spPr>
        <p:txBody>
          <a:bodyPr>
            <a:noAutofit/>
          </a:bodyPr>
          <a:lstStyle/>
          <a:p>
            <a:pPr algn="l" rtl="0">
              <a:lnSpc>
                <a:spcPct val="80000"/>
              </a:lnSpc>
            </a:pPr>
            <a:r>
              <a:rPr lang="en-US" i="0" u="none" strike="noStrike" baseline="30000" dirty="0"/>
              <a:t>11</a:t>
            </a:r>
            <a:r>
              <a:rPr lang="en-US" i="0" u="none" strike="noStrike" baseline="0" dirty="0"/>
              <a:t> I have seen something else under the sun: </a:t>
            </a:r>
          </a:p>
          <a:p>
            <a:pPr algn="l" rtl="0">
              <a:lnSpc>
                <a:spcPct val="80000"/>
              </a:lnSpc>
            </a:pPr>
            <a:r>
              <a:rPr lang="en-US" i="0" u="none" strike="noStrike" baseline="0" dirty="0"/>
              <a:t>The </a:t>
            </a:r>
            <a:r>
              <a:rPr lang="en-US" i="0" u="none" strike="noStrike" baseline="0" dirty="0">
                <a:solidFill>
                  <a:srgbClr val="C00000"/>
                </a:solidFill>
              </a:rPr>
              <a:t>race</a:t>
            </a:r>
            <a:r>
              <a:rPr lang="en-US" i="0" u="none" strike="noStrike" baseline="0" dirty="0"/>
              <a:t> is not to the swift</a:t>
            </a:r>
            <a:endParaRPr lang="en-US" dirty="0"/>
          </a:p>
        </p:txBody>
      </p:sp>
      <p:sp>
        <p:nvSpPr>
          <p:cNvPr id="4" name="Content Placeholder 2">
            <a:extLst>
              <a:ext uri="{FF2B5EF4-FFF2-40B4-BE49-F238E27FC236}">
                <a16:creationId xmlns:a16="http://schemas.microsoft.com/office/drawing/2014/main" id="{5038B0BC-D9EF-47EC-86BB-0FD3A6827CF0}"/>
              </a:ext>
            </a:extLst>
          </p:cNvPr>
          <p:cNvSpPr txBox="1">
            <a:spLocks/>
          </p:cNvSpPr>
          <p:nvPr/>
        </p:nvSpPr>
        <p:spPr>
          <a:xfrm>
            <a:off x="-111211" y="7117492"/>
            <a:ext cx="12191999" cy="9307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Ask 2002 Gold Medal Olympian </a:t>
            </a:r>
            <a:br>
              <a:rPr lang="en-US"/>
            </a:br>
            <a:r>
              <a:rPr lang="en-US"/>
              <a:t>speed skater, Steven Bradbury</a:t>
            </a:r>
            <a:endParaRPr lang="en-US" dirty="0"/>
          </a:p>
        </p:txBody>
      </p:sp>
    </p:spTree>
    <p:extLst>
      <p:ext uri="{BB962C8B-B14F-4D97-AF65-F5344CB8AC3E}">
        <p14:creationId xmlns:p14="http://schemas.microsoft.com/office/powerpoint/2010/main" val="60118854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427A00-7012-431D-A8F8-8BA210455EB8}"/>
              </a:ext>
            </a:extLst>
          </p:cNvPr>
          <p:cNvSpPr>
            <a:spLocks noGrp="1"/>
          </p:cNvSpPr>
          <p:nvPr>
            <p:ph idx="1"/>
          </p:nvPr>
        </p:nvSpPr>
        <p:spPr/>
        <p:txBody>
          <a:bodyPr/>
          <a:lstStyle/>
          <a:p>
            <a:pPr algn="l" rtl="0"/>
            <a:r>
              <a:rPr lang="en-US" i="0" u="none" strike="noStrike" baseline="0" dirty="0"/>
              <a:t>or the </a:t>
            </a:r>
            <a:r>
              <a:rPr lang="en-US" i="0" u="none" strike="noStrike" baseline="0" dirty="0">
                <a:solidFill>
                  <a:srgbClr val="C00000"/>
                </a:solidFill>
              </a:rPr>
              <a:t>battle</a:t>
            </a:r>
            <a:r>
              <a:rPr lang="en-US" i="0" u="none" strike="noStrike" baseline="0" dirty="0"/>
              <a:t> to the strong, </a:t>
            </a:r>
            <a:endParaRPr lang="en-US" dirty="0"/>
          </a:p>
        </p:txBody>
      </p:sp>
      <p:pic>
        <p:nvPicPr>
          <p:cNvPr id="5" name="Picture 4" descr="A group of people on a beach&#10;&#10;Description automatically generated">
            <a:extLst>
              <a:ext uri="{FF2B5EF4-FFF2-40B4-BE49-F238E27FC236}">
                <a16:creationId xmlns:a16="http://schemas.microsoft.com/office/drawing/2014/main" id="{EF756E7E-AC45-4113-9FA3-B5BF7F19E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173" y="-691020"/>
            <a:ext cx="6297827" cy="7647874"/>
          </a:xfrm>
          <a:prstGeom prst="rect">
            <a:avLst/>
          </a:prstGeom>
        </p:spPr>
      </p:pic>
      <p:sp>
        <p:nvSpPr>
          <p:cNvPr id="2" name="Title 1">
            <a:extLst>
              <a:ext uri="{FF2B5EF4-FFF2-40B4-BE49-F238E27FC236}">
                <a16:creationId xmlns:a16="http://schemas.microsoft.com/office/drawing/2014/main" id="{3C4E4B83-813B-4CCC-8B79-0B86F7090789}"/>
              </a:ext>
            </a:extLst>
          </p:cNvPr>
          <p:cNvSpPr>
            <a:spLocks noGrp="1"/>
          </p:cNvSpPr>
          <p:nvPr>
            <p:ph type="title"/>
          </p:nvPr>
        </p:nvSpPr>
        <p:spPr/>
        <p:txBody>
          <a:bodyPr/>
          <a:lstStyle/>
          <a:p>
            <a:r>
              <a:rPr lang="en-US" dirty="0"/>
              <a:t>2. The Battle Paradox</a:t>
            </a:r>
          </a:p>
        </p:txBody>
      </p:sp>
    </p:spTree>
    <p:extLst>
      <p:ext uri="{BB962C8B-B14F-4D97-AF65-F5344CB8AC3E}">
        <p14:creationId xmlns:p14="http://schemas.microsoft.com/office/powerpoint/2010/main" val="428478364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book, bird, sitting&#10;&#10;Description automatically generated">
            <a:extLst>
              <a:ext uri="{FF2B5EF4-FFF2-40B4-BE49-F238E27FC236}">
                <a16:creationId xmlns:a16="http://schemas.microsoft.com/office/drawing/2014/main" id="{EF0ACE01-5B2A-477A-AD40-5EF2C5534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169" y="0"/>
            <a:ext cx="5434831" cy="6858000"/>
          </a:xfrm>
          <a:prstGeom prst="rect">
            <a:avLst/>
          </a:prstGeom>
        </p:spPr>
      </p:pic>
      <p:sp>
        <p:nvSpPr>
          <p:cNvPr id="2" name="Title 1">
            <a:extLst>
              <a:ext uri="{FF2B5EF4-FFF2-40B4-BE49-F238E27FC236}">
                <a16:creationId xmlns:a16="http://schemas.microsoft.com/office/drawing/2014/main" id="{3C4E4B83-813B-4CCC-8B79-0B86F7090789}"/>
              </a:ext>
            </a:extLst>
          </p:cNvPr>
          <p:cNvSpPr>
            <a:spLocks noGrp="1"/>
          </p:cNvSpPr>
          <p:nvPr>
            <p:ph type="title"/>
          </p:nvPr>
        </p:nvSpPr>
        <p:spPr/>
        <p:txBody>
          <a:bodyPr/>
          <a:lstStyle/>
          <a:p>
            <a:r>
              <a:rPr lang="en-US" dirty="0"/>
              <a:t>3. The Meal Paradox</a:t>
            </a:r>
          </a:p>
        </p:txBody>
      </p:sp>
      <p:sp>
        <p:nvSpPr>
          <p:cNvPr id="3" name="Content Placeholder 2">
            <a:extLst>
              <a:ext uri="{FF2B5EF4-FFF2-40B4-BE49-F238E27FC236}">
                <a16:creationId xmlns:a16="http://schemas.microsoft.com/office/drawing/2014/main" id="{D5427A00-7012-431D-A8F8-8BA210455EB8}"/>
              </a:ext>
            </a:extLst>
          </p:cNvPr>
          <p:cNvSpPr>
            <a:spLocks noGrp="1"/>
          </p:cNvSpPr>
          <p:nvPr>
            <p:ph idx="1"/>
          </p:nvPr>
        </p:nvSpPr>
        <p:spPr/>
        <p:txBody>
          <a:bodyPr/>
          <a:lstStyle/>
          <a:p>
            <a:pPr algn="l" rtl="0"/>
            <a:r>
              <a:rPr lang="en-US" i="0" u="none" strike="noStrike" baseline="0" dirty="0"/>
              <a:t>nor does </a:t>
            </a:r>
            <a:r>
              <a:rPr lang="en-US" i="0" u="none" strike="noStrike" baseline="0" dirty="0">
                <a:solidFill>
                  <a:srgbClr val="C00000"/>
                </a:solidFill>
              </a:rPr>
              <a:t>food</a:t>
            </a:r>
            <a:r>
              <a:rPr lang="en-US" i="0" u="none" strike="noStrike" baseline="0" dirty="0"/>
              <a:t> come to the wise</a:t>
            </a:r>
            <a:endParaRPr lang="en-US" dirty="0"/>
          </a:p>
        </p:txBody>
      </p:sp>
    </p:spTree>
    <p:extLst>
      <p:ext uri="{BB962C8B-B14F-4D97-AF65-F5344CB8AC3E}">
        <p14:creationId xmlns:p14="http://schemas.microsoft.com/office/powerpoint/2010/main" val="52610439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A628B-43AE-4456-A1ED-7F2924F57550}"/>
              </a:ext>
            </a:extLst>
          </p:cNvPr>
          <p:cNvSpPr>
            <a:spLocks noGrp="1"/>
          </p:cNvSpPr>
          <p:nvPr>
            <p:ph type="title"/>
          </p:nvPr>
        </p:nvSpPr>
        <p:spPr/>
        <p:txBody>
          <a:bodyPr/>
          <a:lstStyle/>
          <a:p>
            <a:r>
              <a:rPr lang="en-US" dirty="0"/>
              <a:t>What is a PARADOX?</a:t>
            </a:r>
          </a:p>
        </p:txBody>
      </p:sp>
      <p:sp>
        <p:nvSpPr>
          <p:cNvPr id="3" name="Content Placeholder 2">
            <a:extLst>
              <a:ext uri="{FF2B5EF4-FFF2-40B4-BE49-F238E27FC236}">
                <a16:creationId xmlns:a16="http://schemas.microsoft.com/office/drawing/2014/main" id="{8B40BA3D-10B3-4BE7-9F07-ACB194B145AB}"/>
              </a:ext>
            </a:extLst>
          </p:cNvPr>
          <p:cNvSpPr>
            <a:spLocks noGrp="1"/>
          </p:cNvSpPr>
          <p:nvPr>
            <p:ph idx="1"/>
          </p:nvPr>
        </p:nvSpPr>
        <p:spPr>
          <a:xfrm>
            <a:off x="365235" y="3943350"/>
            <a:ext cx="11461530" cy="2280912"/>
          </a:xfrm>
        </p:spPr>
        <p:txBody>
          <a:bodyPr/>
          <a:lstStyle/>
          <a:p>
            <a:pPr algn="ctr"/>
            <a:r>
              <a:rPr lang="en-US" sz="4800" dirty="0"/>
              <a:t>It is “a statement that is seemingly contradictory or opposed to common sense and yet is perhaps true.”</a:t>
            </a:r>
          </a:p>
          <a:p>
            <a:endParaRPr lang="en-US" dirty="0"/>
          </a:p>
          <a:p>
            <a:endParaRPr lang="en-US" dirty="0"/>
          </a:p>
        </p:txBody>
      </p:sp>
    </p:spTree>
    <p:extLst>
      <p:ext uri="{BB962C8B-B14F-4D97-AF65-F5344CB8AC3E}">
        <p14:creationId xmlns:p14="http://schemas.microsoft.com/office/powerpoint/2010/main" val="726492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cutting food on a table&#10;&#10;Description automatically generated">
            <a:extLst>
              <a:ext uri="{FF2B5EF4-FFF2-40B4-BE49-F238E27FC236}">
                <a16:creationId xmlns:a16="http://schemas.microsoft.com/office/drawing/2014/main" id="{887225DB-9DAD-44A4-9783-ED31DB6E8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7241" y="815873"/>
            <a:ext cx="8671035" cy="5916001"/>
          </a:xfrm>
          <a:prstGeom prst="rect">
            <a:avLst/>
          </a:prstGeom>
        </p:spPr>
      </p:pic>
      <p:sp>
        <p:nvSpPr>
          <p:cNvPr id="2" name="Title 1">
            <a:extLst>
              <a:ext uri="{FF2B5EF4-FFF2-40B4-BE49-F238E27FC236}">
                <a16:creationId xmlns:a16="http://schemas.microsoft.com/office/drawing/2014/main" id="{3C4E4B83-813B-4CCC-8B79-0B86F7090789}"/>
              </a:ext>
            </a:extLst>
          </p:cNvPr>
          <p:cNvSpPr>
            <a:spLocks noGrp="1"/>
          </p:cNvSpPr>
          <p:nvPr>
            <p:ph type="title"/>
          </p:nvPr>
        </p:nvSpPr>
        <p:spPr/>
        <p:txBody>
          <a:bodyPr/>
          <a:lstStyle/>
          <a:p>
            <a:r>
              <a:rPr lang="en-US" dirty="0"/>
              <a:t>4. The Wealth Paradox</a:t>
            </a:r>
          </a:p>
        </p:txBody>
      </p:sp>
      <p:sp>
        <p:nvSpPr>
          <p:cNvPr id="3" name="Content Placeholder 2">
            <a:extLst>
              <a:ext uri="{FF2B5EF4-FFF2-40B4-BE49-F238E27FC236}">
                <a16:creationId xmlns:a16="http://schemas.microsoft.com/office/drawing/2014/main" id="{D5427A00-7012-431D-A8F8-8BA210455EB8}"/>
              </a:ext>
            </a:extLst>
          </p:cNvPr>
          <p:cNvSpPr>
            <a:spLocks noGrp="1"/>
          </p:cNvSpPr>
          <p:nvPr>
            <p:ph idx="1"/>
          </p:nvPr>
        </p:nvSpPr>
        <p:spPr/>
        <p:txBody>
          <a:bodyPr/>
          <a:lstStyle/>
          <a:p>
            <a:pPr algn="l" rtl="0"/>
            <a:r>
              <a:rPr lang="en-US" i="0" u="none" strike="noStrike" baseline="0" dirty="0"/>
              <a:t>or </a:t>
            </a:r>
            <a:r>
              <a:rPr lang="en-US" i="0" u="none" strike="noStrike" baseline="0" dirty="0">
                <a:solidFill>
                  <a:srgbClr val="C00000"/>
                </a:solidFill>
              </a:rPr>
              <a:t>wealth</a:t>
            </a:r>
            <a:r>
              <a:rPr lang="en-US" i="0" u="none" strike="noStrike" baseline="0" dirty="0"/>
              <a:t> to the brilliant</a:t>
            </a:r>
            <a:endParaRPr lang="en-US" dirty="0"/>
          </a:p>
        </p:txBody>
      </p:sp>
    </p:spTree>
    <p:extLst>
      <p:ext uri="{BB962C8B-B14F-4D97-AF65-F5344CB8AC3E}">
        <p14:creationId xmlns:p14="http://schemas.microsoft.com/office/powerpoint/2010/main" val="280853730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hat&#10;&#10;Description automatically generated">
            <a:extLst>
              <a:ext uri="{FF2B5EF4-FFF2-40B4-BE49-F238E27FC236}">
                <a16:creationId xmlns:a16="http://schemas.microsoft.com/office/drawing/2014/main" id="{579C0C87-863F-4AA1-918B-33A597EBB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3781" y="0"/>
            <a:ext cx="6998219" cy="6858000"/>
          </a:xfrm>
          <a:prstGeom prst="rect">
            <a:avLst/>
          </a:prstGeom>
        </p:spPr>
      </p:pic>
      <p:sp>
        <p:nvSpPr>
          <p:cNvPr id="2" name="Title 1">
            <a:extLst>
              <a:ext uri="{FF2B5EF4-FFF2-40B4-BE49-F238E27FC236}">
                <a16:creationId xmlns:a16="http://schemas.microsoft.com/office/drawing/2014/main" id="{3C4E4B83-813B-4CCC-8B79-0B86F7090789}"/>
              </a:ext>
            </a:extLst>
          </p:cNvPr>
          <p:cNvSpPr>
            <a:spLocks noGrp="1"/>
          </p:cNvSpPr>
          <p:nvPr>
            <p:ph type="title"/>
          </p:nvPr>
        </p:nvSpPr>
        <p:spPr/>
        <p:txBody>
          <a:bodyPr/>
          <a:lstStyle/>
          <a:p>
            <a:r>
              <a:rPr lang="en-US" dirty="0"/>
              <a:t>5. The Favor Paradox</a:t>
            </a:r>
          </a:p>
        </p:txBody>
      </p:sp>
      <p:sp>
        <p:nvSpPr>
          <p:cNvPr id="3" name="Content Placeholder 2">
            <a:extLst>
              <a:ext uri="{FF2B5EF4-FFF2-40B4-BE49-F238E27FC236}">
                <a16:creationId xmlns:a16="http://schemas.microsoft.com/office/drawing/2014/main" id="{D5427A00-7012-431D-A8F8-8BA210455EB8}"/>
              </a:ext>
            </a:extLst>
          </p:cNvPr>
          <p:cNvSpPr>
            <a:spLocks noGrp="1"/>
          </p:cNvSpPr>
          <p:nvPr>
            <p:ph idx="1"/>
          </p:nvPr>
        </p:nvSpPr>
        <p:spPr/>
        <p:txBody>
          <a:bodyPr/>
          <a:lstStyle/>
          <a:p>
            <a:pPr algn="l" rtl="0"/>
            <a:r>
              <a:rPr lang="en-US" i="0" u="none" strike="noStrike" baseline="0" dirty="0"/>
              <a:t>or </a:t>
            </a:r>
            <a:r>
              <a:rPr lang="en-US" i="0" u="none" strike="noStrike" baseline="0" dirty="0">
                <a:solidFill>
                  <a:srgbClr val="C00000"/>
                </a:solidFill>
              </a:rPr>
              <a:t>favor</a:t>
            </a:r>
            <a:r>
              <a:rPr lang="en-US" i="0" u="none" strike="noStrike" baseline="0" dirty="0"/>
              <a:t> to the learned; </a:t>
            </a:r>
            <a:endParaRPr lang="en-US" dirty="0"/>
          </a:p>
        </p:txBody>
      </p:sp>
    </p:spTree>
    <p:extLst>
      <p:ext uri="{BB962C8B-B14F-4D97-AF65-F5344CB8AC3E}">
        <p14:creationId xmlns:p14="http://schemas.microsoft.com/office/powerpoint/2010/main" val="408949001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E4B83-813B-4CCC-8B79-0B86F7090789}"/>
              </a:ext>
            </a:extLst>
          </p:cNvPr>
          <p:cNvSpPr>
            <a:spLocks noGrp="1"/>
          </p:cNvSpPr>
          <p:nvPr>
            <p:ph type="title"/>
          </p:nvPr>
        </p:nvSpPr>
        <p:spPr/>
        <p:txBody>
          <a:bodyPr/>
          <a:lstStyle/>
          <a:p>
            <a:r>
              <a:rPr lang="en-US" dirty="0"/>
              <a:t>6. The Random Paradox</a:t>
            </a:r>
          </a:p>
        </p:txBody>
      </p:sp>
      <p:sp>
        <p:nvSpPr>
          <p:cNvPr id="3" name="Content Placeholder 2">
            <a:extLst>
              <a:ext uri="{FF2B5EF4-FFF2-40B4-BE49-F238E27FC236}">
                <a16:creationId xmlns:a16="http://schemas.microsoft.com/office/drawing/2014/main" id="{D5427A00-7012-431D-A8F8-8BA210455EB8}"/>
              </a:ext>
            </a:extLst>
          </p:cNvPr>
          <p:cNvSpPr>
            <a:spLocks noGrp="1"/>
          </p:cNvSpPr>
          <p:nvPr>
            <p:ph idx="1"/>
          </p:nvPr>
        </p:nvSpPr>
        <p:spPr>
          <a:xfrm>
            <a:off x="365234" y="1325563"/>
            <a:ext cx="11461530" cy="4851400"/>
          </a:xfrm>
        </p:spPr>
        <p:txBody>
          <a:bodyPr/>
          <a:lstStyle/>
          <a:p>
            <a:pPr algn="l" rtl="0"/>
            <a:r>
              <a:rPr lang="en-US" i="0" u="none" strike="noStrike" baseline="0" dirty="0"/>
              <a:t>but time and </a:t>
            </a:r>
            <a:r>
              <a:rPr lang="en-US" i="0" u="none" strike="noStrike" baseline="0" dirty="0">
                <a:solidFill>
                  <a:srgbClr val="C00000"/>
                </a:solidFill>
              </a:rPr>
              <a:t>chance</a:t>
            </a:r>
            <a:r>
              <a:rPr lang="en-US" i="0" u="none" strike="noStrike" baseline="0" dirty="0"/>
              <a:t> happen to them all.</a:t>
            </a:r>
          </a:p>
          <a:p>
            <a:pPr algn="l" rtl="0"/>
            <a:r>
              <a:rPr lang="en-US" i="0" u="none" strike="noStrike" baseline="0" dirty="0"/>
              <a:t> </a:t>
            </a:r>
            <a:endParaRPr lang="en-US" dirty="0"/>
          </a:p>
          <a:p>
            <a:endParaRPr lang="en-US" dirty="0"/>
          </a:p>
        </p:txBody>
      </p:sp>
      <p:sp>
        <p:nvSpPr>
          <p:cNvPr id="6" name="Oval 5">
            <a:extLst>
              <a:ext uri="{FF2B5EF4-FFF2-40B4-BE49-F238E27FC236}">
                <a16:creationId xmlns:a16="http://schemas.microsoft.com/office/drawing/2014/main" id="{2B98393F-BDD0-4CAA-8117-CA4F3AF564A7}"/>
              </a:ext>
            </a:extLst>
          </p:cNvPr>
          <p:cNvSpPr/>
          <p:nvPr/>
        </p:nvSpPr>
        <p:spPr>
          <a:xfrm>
            <a:off x="1718441" y="5642897"/>
            <a:ext cx="4603531" cy="915661"/>
          </a:xfrm>
          <a:prstGeom prst="ellipse">
            <a:avLst/>
          </a:prstGeom>
          <a:solidFill>
            <a:schemeClr val="tx1">
              <a:alpha val="46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B3C4FE2-8527-47AD-943C-6DDD6B8F3375}"/>
              </a:ext>
            </a:extLst>
          </p:cNvPr>
          <p:cNvSpPr/>
          <p:nvPr/>
        </p:nvSpPr>
        <p:spPr>
          <a:xfrm>
            <a:off x="5373412" y="5933580"/>
            <a:ext cx="5362905" cy="1129372"/>
          </a:xfrm>
          <a:prstGeom prst="ellipse">
            <a:avLst/>
          </a:prstGeom>
          <a:solidFill>
            <a:schemeClr val="tx1">
              <a:alpha val="46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BF2E6A3D-7CC2-44AB-8131-3D14292645C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2000"/>
                    </a14:imgEffect>
                  </a14:imgLayer>
                </a14:imgProps>
              </a:ext>
              <a:ext uri="{28A0092B-C50C-407E-A947-70E740481C1C}">
                <a14:useLocalDpi xmlns:a14="http://schemas.microsoft.com/office/drawing/2010/main" val="0"/>
              </a:ext>
            </a:extLst>
          </a:blip>
          <a:stretch>
            <a:fillRect/>
          </a:stretch>
        </p:blipFill>
        <p:spPr>
          <a:xfrm>
            <a:off x="1718441" y="1707158"/>
            <a:ext cx="7528647" cy="4693641"/>
          </a:xfrm>
          <a:prstGeom prst="rect">
            <a:avLst/>
          </a:prstGeom>
        </p:spPr>
      </p:pic>
    </p:spTree>
    <p:extLst>
      <p:ext uri="{BB962C8B-B14F-4D97-AF65-F5344CB8AC3E}">
        <p14:creationId xmlns:p14="http://schemas.microsoft.com/office/powerpoint/2010/main" val="56436558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E4B83-813B-4CCC-8B79-0B86F7090789}"/>
              </a:ext>
            </a:extLst>
          </p:cNvPr>
          <p:cNvSpPr>
            <a:spLocks noGrp="1"/>
          </p:cNvSpPr>
          <p:nvPr>
            <p:ph type="title"/>
          </p:nvPr>
        </p:nvSpPr>
        <p:spPr/>
        <p:txBody>
          <a:bodyPr/>
          <a:lstStyle/>
          <a:p>
            <a:r>
              <a:rPr lang="en-US" dirty="0"/>
              <a:t>7. The Time Paradox</a:t>
            </a:r>
          </a:p>
        </p:txBody>
      </p:sp>
      <p:sp>
        <p:nvSpPr>
          <p:cNvPr id="3" name="Content Placeholder 2">
            <a:extLst>
              <a:ext uri="{FF2B5EF4-FFF2-40B4-BE49-F238E27FC236}">
                <a16:creationId xmlns:a16="http://schemas.microsoft.com/office/drawing/2014/main" id="{D5427A00-7012-431D-A8F8-8BA210455EB8}"/>
              </a:ext>
            </a:extLst>
          </p:cNvPr>
          <p:cNvSpPr>
            <a:spLocks noGrp="1"/>
          </p:cNvSpPr>
          <p:nvPr>
            <p:ph idx="1"/>
          </p:nvPr>
        </p:nvSpPr>
        <p:spPr>
          <a:xfrm>
            <a:off x="365235" y="1372862"/>
            <a:ext cx="6429703" cy="4851400"/>
          </a:xfrm>
        </p:spPr>
        <p:txBody>
          <a:bodyPr/>
          <a:lstStyle/>
          <a:p>
            <a:pPr algn="l" rtl="0"/>
            <a:r>
              <a:rPr lang="en-US" i="0" u="none" strike="noStrike" baseline="30000" dirty="0"/>
              <a:t>12</a:t>
            </a:r>
            <a:r>
              <a:rPr lang="en-US" i="0" u="none" strike="noStrike" baseline="0" dirty="0"/>
              <a:t> Moreover, no man knows when his </a:t>
            </a:r>
            <a:r>
              <a:rPr lang="en-US" i="0" u="none" strike="noStrike" baseline="0" dirty="0">
                <a:solidFill>
                  <a:srgbClr val="C00000"/>
                </a:solidFill>
              </a:rPr>
              <a:t>hour</a:t>
            </a:r>
            <a:r>
              <a:rPr lang="en-US" i="0" u="none" strike="noStrike" baseline="0" dirty="0"/>
              <a:t> will come: As fish are caught in a cruel net, or birds are taken in a snare, so men are trapped by evil times that fall unexpectedly upon them.</a:t>
            </a:r>
          </a:p>
          <a:p>
            <a:endParaRPr lang="en-US" dirty="0"/>
          </a:p>
        </p:txBody>
      </p:sp>
      <p:pic>
        <p:nvPicPr>
          <p:cNvPr id="5" name="Picture 4" descr="A large clock mounted to the side&#10;&#10;Description automatically generated">
            <a:extLst>
              <a:ext uri="{FF2B5EF4-FFF2-40B4-BE49-F238E27FC236}">
                <a16:creationId xmlns:a16="http://schemas.microsoft.com/office/drawing/2014/main" id="{9ADE5529-23AA-41EB-93E7-01CEE147A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6013" y="633738"/>
            <a:ext cx="5930462" cy="5930462"/>
          </a:xfrm>
          <a:prstGeom prst="rect">
            <a:avLst/>
          </a:prstGeom>
        </p:spPr>
      </p:pic>
    </p:spTree>
    <p:extLst>
      <p:ext uri="{BB962C8B-B14F-4D97-AF65-F5344CB8AC3E}">
        <p14:creationId xmlns:p14="http://schemas.microsoft.com/office/powerpoint/2010/main" val="81620477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E4B83-813B-4CCC-8B79-0B86F7090789}"/>
              </a:ext>
            </a:extLst>
          </p:cNvPr>
          <p:cNvSpPr>
            <a:spLocks noGrp="1"/>
          </p:cNvSpPr>
          <p:nvPr>
            <p:ph type="title"/>
          </p:nvPr>
        </p:nvSpPr>
        <p:spPr/>
        <p:txBody>
          <a:bodyPr/>
          <a:lstStyle/>
          <a:p>
            <a:r>
              <a:rPr lang="en-US" dirty="0"/>
              <a:t>8. The Story Paradox</a:t>
            </a:r>
          </a:p>
        </p:txBody>
      </p:sp>
      <p:sp>
        <p:nvSpPr>
          <p:cNvPr id="3" name="Content Placeholder 2">
            <a:extLst>
              <a:ext uri="{FF2B5EF4-FFF2-40B4-BE49-F238E27FC236}">
                <a16:creationId xmlns:a16="http://schemas.microsoft.com/office/drawing/2014/main" id="{D5427A00-7012-431D-A8F8-8BA210455EB8}"/>
              </a:ext>
            </a:extLst>
          </p:cNvPr>
          <p:cNvSpPr>
            <a:spLocks noGrp="1"/>
          </p:cNvSpPr>
          <p:nvPr>
            <p:ph idx="1"/>
          </p:nvPr>
        </p:nvSpPr>
        <p:spPr/>
        <p:txBody>
          <a:bodyPr>
            <a:noAutofit/>
          </a:bodyPr>
          <a:lstStyle/>
          <a:p>
            <a:pPr algn="l" rtl="0"/>
            <a:r>
              <a:rPr lang="en-US" i="0" u="none" strike="noStrike" baseline="30000" dirty="0">
                <a:latin typeface="Arial" panose="020B0604020202020204" pitchFamily="34" charset="0"/>
              </a:rPr>
              <a:t>13</a:t>
            </a:r>
            <a:r>
              <a:rPr lang="en-US" i="0" u="none" strike="noStrike" baseline="0" dirty="0">
                <a:latin typeface="Arial" panose="020B0604020202020204" pitchFamily="34" charset="0"/>
              </a:rPr>
              <a:t> I also saw under the sun this example of wisdom that greatly impressed me:</a:t>
            </a:r>
          </a:p>
        </p:txBody>
      </p:sp>
      <p:pic>
        <p:nvPicPr>
          <p:cNvPr id="5" name="Picture 2">
            <a:extLst>
              <a:ext uri="{FF2B5EF4-FFF2-40B4-BE49-F238E27FC236}">
                <a16:creationId xmlns:a16="http://schemas.microsoft.com/office/drawing/2014/main" id="{15FA4650-7F3C-405B-81FD-F52616A10495}"/>
              </a:ext>
            </a:extLst>
          </p:cNvPr>
          <p:cNvPicPr>
            <a:picLocks noChangeAspect="1" noChangeArrowheads="1"/>
          </p:cNvPicPr>
          <p:nvPr/>
        </p:nvPicPr>
        <p:blipFill rotWithShape="1">
          <a:blip r:embed="rId2" cstate="print"/>
          <a:srcRect b="50947"/>
          <a:stretch/>
        </p:blipFill>
        <p:spPr bwMode="auto">
          <a:xfrm>
            <a:off x="-61913" y="2919133"/>
            <a:ext cx="12253913" cy="3938868"/>
          </a:xfrm>
          <a:prstGeom prst="rect">
            <a:avLst/>
          </a:prstGeom>
          <a:noFill/>
          <a:ln w="9525">
            <a:noFill/>
            <a:miter lim="800000"/>
            <a:headEnd/>
            <a:tailEnd/>
          </a:ln>
          <a:effectLst/>
        </p:spPr>
      </p:pic>
    </p:spTree>
    <p:extLst>
      <p:ext uri="{BB962C8B-B14F-4D97-AF65-F5344CB8AC3E}">
        <p14:creationId xmlns:p14="http://schemas.microsoft.com/office/powerpoint/2010/main" val="190209072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a stone building&#10;&#10;Description automatically generated">
            <a:extLst>
              <a:ext uri="{FF2B5EF4-FFF2-40B4-BE49-F238E27FC236}">
                <a16:creationId xmlns:a16="http://schemas.microsoft.com/office/drawing/2014/main" id="{7FB44E3E-77BD-43B5-9F03-DC694EE80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857"/>
            <a:ext cx="12192000" cy="6514285"/>
          </a:xfrm>
          <a:prstGeom prst="rect">
            <a:avLst/>
          </a:prstGeom>
        </p:spPr>
      </p:pic>
      <p:sp>
        <p:nvSpPr>
          <p:cNvPr id="2" name="Title 1">
            <a:extLst>
              <a:ext uri="{FF2B5EF4-FFF2-40B4-BE49-F238E27FC236}">
                <a16:creationId xmlns:a16="http://schemas.microsoft.com/office/drawing/2014/main" id="{3C4E4B83-813B-4CCC-8B79-0B86F7090789}"/>
              </a:ext>
            </a:extLst>
          </p:cNvPr>
          <p:cNvSpPr>
            <a:spLocks noGrp="1"/>
          </p:cNvSpPr>
          <p:nvPr>
            <p:ph type="title"/>
          </p:nvPr>
        </p:nvSpPr>
        <p:spPr/>
        <p:txBody>
          <a:bodyPr/>
          <a:lstStyle/>
          <a:p>
            <a:r>
              <a:rPr lang="en-US" dirty="0"/>
              <a:t>8. The Story Paradox</a:t>
            </a:r>
          </a:p>
        </p:txBody>
      </p:sp>
      <p:sp>
        <p:nvSpPr>
          <p:cNvPr id="3" name="Content Placeholder 2">
            <a:extLst>
              <a:ext uri="{FF2B5EF4-FFF2-40B4-BE49-F238E27FC236}">
                <a16:creationId xmlns:a16="http://schemas.microsoft.com/office/drawing/2014/main" id="{D5427A00-7012-431D-A8F8-8BA210455EB8}"/>
              </a:ext>
            </a:extLst>
          </p:cNvPr>
          <p:cNvSpPr>
            <a:spLocks noGrp="1"/>
          </p:cNvSpPr>
          <p:nvPr>
            <p:ph idx="1"/>
          </p:nvPr>
        </p:nvSpPr>
        <p:spPr/>
        <p:txBody>
          <a:bodyPr>
            <a:noAutofit/>
          </a:bodyPr>
          <a:lstStyle/>
          <a:p>
            <a:pPr algn="l" rtl="0"/>
            <a:r>
              <a:rPr lang="en-US" i="0" u="none" strike="noStrike" baseline="30000" dirty="0">
                <a:latin typeface="Arial" panose="020B0604020202020204" pitchFamily="34" charset="0"/>
              </a:rPr>
              <a:t>14</a:t>
            </a:r>
            <a:r>
              <a:rPr lang="en-US" i="0" u="none" strike="noStrike" baseline="0" dirty="0">
                <a:latin typeface="Arial" panose="020B0604020202020204" pitchFamily="34" charset="0"/>
              </a:rPr>
              <a:t> There was once a small city with only a few people in it. </a:t>
            </a:r>
          </a:p>
          <a:p>
            <a:pPr algn="l" rtl="0"/>
            <a:endParaRPr lang="en-US" dirty="0">
              <a:latin typeface="Arial" panose="020B0604020202020204" pitchFamily="34" charset="0"/>
            </a:endParaRPr>
          </a:p>
          <a:p>
            <a:pPr algn="l" rtl="0"/>
            <a:endParaRPr lang="en-US" i="0" u="none" strike="noStrike" baseline="0" dirty="0">
              <a:latin typeface="Arial" panose="020B0604020202020204" pitchFamily="34" charset="0"/>
            </a:endParaRPr>
          </a:p>
          <a:p>
            <a:pPr algn="l" rtl="0"/>
            <a:endParaRPr lang="en-US" dirty="0">
              <a:latin typeface="Arial" panose="020B0604020202020204" pitchFamily="34" charset="0"/>
            </a:endParaRPr>
          </a:p>
          <a:p>
            <a:pPr algn="l" rtl="0"/>
            <a:r>
              <a:rPr lang="en-US" i="0" u="none" strike="noStrike" baseline="0" dirty="0">
                <a:latin typeface="Arial" panose="020B0604020202020204" pitchFamily="34" charset="0"/>
              </a:rPr>
              <a:t>And a powerful king came against it, surrounded it and built huge siegeworks against it.</a:t>
            </a:r>
          </a:p>
        </p:txBody>
      </p:sp>
    </p:spTree>
    <p:extLst>
      <p:ext uri="{BB962C8B-B14F-4D97-AF65-F5344CB8AC3E}">
        <p14:creationId xmlns:p14="http://schemas.microsoft.com/office/powerpoint/2010/main" val="333218999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a stone building&#10;&#10;Description automatically generated">
            <a:extLst>
              <a:ext uri="{FF2B5EF4-FFF2-40B4-BE49-F238E27FC236}">
                <a16:creationId xmlns:a16="http://schemas.microsoft.com/office/drawing/2014/main" id="{7FB44E3E-77BD-43B5-9F03-DC694EE80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857"/>
            <a:ext cx="12192000" cy="6514285"/>
          </a:xfrm>
          <a:prstGeom prst="rect">
            <a:avLst/>
          </a:prstGeom>
        </p:spPr>
      </p:pic>
      <p:sp>
        <p:nvSpPr>
          <p:cNvPr id="2" name="Title 1">
            <a:extLst>
              <a:ext uri="{FF2B5EF4-FFF2-40B4-BE49-F238E27FC236}">
                <a16:creationId xmlns:a16="http://schemas.microsoft.com/office/drawing/2014/main" id="{3C4E4B83-813B-4CCC-8B79-0B86F7090789}"/>
              </a:ext>
            </a:extLst>
          </p:cNvPr>
          <p:cNvSpPr>
            <a:spLocks noGrp="1"/>
          </p:cNvSpPr>
          <p:nvPr>
            <p:ph type="title"/>
          </p:nvPr>
        </p:nvSpPr>
        <p:spPr/>
        <p:txBody>
          <a:bodyPr/>
          <a:lstStyle/>
          <a:p>
            <a:r>
              <a:rPr lang="en-US" dirty="0"/>
              <a:t>8. The Story Paradox</a:t>
            </a:r>
          </a:p>
        </p:txBody>
      </p:sp>
      <p:sp>
        <p:nvSpPr>
          <p:cNvPr id="3" name="Content Placeholder 2">
            <a:extLst>
              <a:ext uri="{FF2B5EF4-FFF2-40B4-BE49-F238E27FC236}">
                <a16:creationId xmlns:a16="http://schemas.microsoft.com/office/drawing/2014/main" id="{D5427A00-7012-431D-A8F8-8BA210455EB8}"/>
              </a:ext>
            </a:extLst>
          </p:cNvPr>
          <p:cNvSpPr>
            <a:spLocks noGrp="1"/>
          </p:cNvSpPr>
          <p:nvPr>
            <p:ph idx="1"/>
          </p:nvPr>
        </p:nvSpPr>
        <p:spPr/>
        <p:txBody>
          <a:bodyPr>
            <a:noAutofit/>
          </a:bodyPr>
          <a:lstStyle/>
          <a:p>
            <a:pPr algn="l" rtl="0"/>
            <a:r>
              <a:rPr lang="en-US" i="0" u="none" strike="noStrike" baseline="30000" dirty="0">
                <a:latin typeface="Arial" panose="020B0604020202020204" pitchFamily="34" charset="0"/>
              </a:rPr>
              <a:t>15</a:t>
            </a:r>
            <a:r>
              <a:rPr lang="en-US" i="0" u="none" strike="noStrike" baseline="0" dirty="0">
                <a:latin typeface="Arial" panose="020B0604020202020204" pitchFamily="34" charset="0"/>
              </a:rPr>
              <a:t> Now there lived in that city </a:t>
            </a:r>
            <a:r>
              <a:rPr lang="en-US" i="0" u="none" strike="noStrike" baseline="0" dirty="0">
                <a:solidFill>
                  <a:srgbClr val="C00000"/>
                </a:solidFill>
                <a:latin typeface="Arial" panose="020B0604020202020204" pitchFamily="34" charset="0"/>
              </a:rPr>
              <a:t>a man poor but wise</a:t>
            </a:r>
            <a:r>
              <a:rPr lang="en-US" i="0" u="none" strike="noStrike" baseline="0" dirty="0">
                <a:latin typeface="Arial" panose="020B0604020202020204" pitchFamily="34" charset="0"/>
              </a:rPr>
              <a:t>, </a:t>
            </a:r>
            <a:br>
              <a:rPr lang="en-US" i="0" u="none" strike="noStrike" baseline="0" dirty="0">
                <a:latin typeface="Arial" panose="020B0604020202020204" pitchFamily="34" charset="0"/>
              </a:rPr>
            </a:br>
            <a:br>
              <a:rPr lang="en-US" i="0" u="none" strike="noStrike" baseline="0" dirty="0">
                <a:latin typeface="Arial" panose="020B0604020202020204" pitchFamily="34" charset="0"/>
              </a:rPr>
            </a:br>
            <a:br>
              <a:rPr lang="en-US" i="0" u="none" strike="noStrike" baseline="0" dirty="0">
                <a:latin typeface="Arial" panose="020B0604020202020204" pitchFamily="34" charset="0"/>
              </a:rPr>
            </a:br>
            <a:br>
              <a:rPr lang="en-US" i="0" u="none" strike="noStrike" baseline="0" dirty="0">
                <a:latin typeface="Arial" panose="020B0604020202020204" pitchFamily="34" charset="0"/>
              </a:rPr>
            </a:br>
            <a:br>
              <a:rPr lang="en-US" i="0" u="none" strike="noStrike" baseline="0" dirty="0">
                <a:latin typeface="Arial" panose="020B0604020202020204" pitchFamily="34" charset="0"/>
              </a:rPr>
            </a:br>
            <a:r>
              <a:rPr lang="en-US" i="0" u="none" strike="noStrike" baseline="0" dirty="0">
                <a:latin typeface="Arial" panose="020B0604020202020204" pitchFamily="34" charset="0"/>
              </a:rPr>
              <a:t>and he saved the city by his wisdom. But nobody remembered that poor man.</a:t>
            </a:r>
          </a:p>
        </p:txBody>
      </p:sp>
    </p:spTree>
    <p:extLst>
      <p:ext uri="{BB962C8B-B14F-4D97-AF65-F5344CB8AC3E}">
        <p14:creationId xmlns:p14="http://schemas.microsoft.com/office/powerpoint/2010/main" val="237348692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a stone building&#10;&#10;Description automatically generated">
            <a:extLst>
              <a:ext uri="{FF2B5EF4-FFF2-40B4-BE49-F238E27FC236}">
                <a16:creationId xmlns:a16="http://schemas.microsoft.com/office/drawing/2014/main" id="{B43847B2-8FDA-425C-ADBA-D819819EE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857"/>
            <a:ext cx="12192000" cy="6514285"/>
          </a:xfrm>
          <a:prstGeom prst="rect">
            <a:avLst/>
          </a:prstGeom>
        </p:spPr>
      </p:pic>
      <p:sp>
        <p:nvSpPr>
          <p:cNvPr id="2" name="Title 1">
            <a:extLst>
              <a:ext uri="{FF2B5EF4-FFF2-40B4-BE49-F238E27FC236}">
                <a16:creationId xmlns:a16="http://schemas.microsoft.com/office/drawing/2014/main" id="{3C4E4B83-813B-4CCC-8B79-0B86F7090789}"/>
              </a:ext>
            </a:extLst>
          </p:cNvPr>
          <p:cNvSpPr>
            <a:spLocks noGrp="1"/>
          </p:cNvSpPr>
          <p:nvPr>
            <p:ph type="title"/>
          </p:nvPr>
        </p:nvSpPr>
        <p:spPr/>
        <p:txBody>
          <a:bodyPr/>
          <a:lstStyle/>
          <a:p>
            <a:r>
              <a:rPr lang="en-US" dirty="0"/>
              <a:t>8. The Story Paradox</a:t>
            </a:r>
          </a:p>
        </p:txBody>
      </p:sp>
      <p:sp>
        <p:nvSpPr>
          <p:cNvPr id="3" name="Content Placeholder 2">
            <a:extLst>
              <a:ext uri="{FF2B5EF4-FFF2-40B4-BE49-F238E27FC236}">
                <a16:creationId xmlns:a16="http://schemas.microsoft.com/office/drawing/2014/main" id="{D5427A00-7012-431D-A8F8-8BA210455EB8}"/>
              </a:ext>
            </a:extLst>
          </p:cNvPr>
          <p:cNvSpPr>
            <a:spLocks noGrp="1"/>
          </p:cNvSpPr>
          <p:nvPr>
            <p:ph idx="1"/>
          </p:nvPr>
        </p:nvSpPr>
        <p:spPr/>
        <p:txBody>
          <a:bodyPr>
            <a:noAutofit/>
          </a:bodyPr>
          <a:lstStyle/>
          <a:p>
            <a:pPr algn="l" rtl="0"/>
            <a:r>
              <a:rPr lang="en-US" i="0" u="none" strike="noStrike" baseline="0" dirty="0"/>
              <a:t> </a:t>
            </a:r>
            <a:r>
              <a:rPr lang="en-US" i="0" u="none" strike="noStrike" baseline="30000" dirty="0"/>
              <a:t>16</a:t>
            </a:r>
            <a:r>
              <a:rPr lang="en-US" i="0" u="none" strike="noStrike" baseline="0" dirty="0"/>
              <a:t> So I said, "</a:t>
            </a:r>
            <a:r>
              <a:rPr lang="en-US" i="0" u="none" strike="noStrike" baseline="0" dirty="0">
                <a:solidFill>
                  <a:srgbClr val="C00000"/>
                </a:solidFill>
              </a:rPr>
              <a:t>Wisdom is better than strength</a:t>
            </a:r>
            <a:r>
              <a:rPr lang="en-US" i="0" u="none" strike="noStrike" baseline="0" dirty="0"/>
              <a:t>.“</a:t>
            </a:r>
          </a:p>
          <a:p>
            <a:pPr algn="l" rtl="0"/>
            <a:endParaRPr lang="en-US" dirty="0"/>
          </a:p>
          <a:p>
            <a:pPr algn="l" rtl="0"/>
            <a:endParaRPr lang="en-US" i="0" u="none" strike="noStrike" baseline="0" dirty="0"/>
          </a:p>
          <a:p>
            <a:pPr algn="l" rtl="0"/>
            <a:endParaRPr lang="en-US" dirty="0"/>
          </a:p>
          <a:p>
            <a:pPr algn="l" rtl="0"/>
            <a:endParaRPr lang="en-US" dirty="0"/>
          </a:p>
          <a:p>
            <a:pPr algn="l" rtl="0"/>
            <a:r>
              <a:rPr lang="en-US" i="0" u="none" strike="noStrike" baseline="0" dirty="0"/>
              <a:t>But the poor man's wisdom is despised, and his words are no longer heeded. </a:t>
            </a:r>
          </a:p>
        </p:txBody>
      </p:sp>
    </p:spTree>
    <p:extLst>
      <p:ext uri="{BB962C8B-B14F-4D97-AF65-F5344CB8AC3E}">
        <p14:creationId xmlns:p14="http://schemas.microsoft.com/office/powerpoint/2010/main" val="278433324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0B33-381F-4E26-8CD0-F4BAA4734A31}"/>
              </a:ext>
            </a:extLst>
          </p:cNvPr>
          <p:cNvSpPr>
            <a:spLocks noGrp="1"/>
          </p:cNvSpPr>
          <p:nvPr>
            <p:ph type="title"/>
          </p:nvPr>
        </p:nvSpPr>
        <p:spPr/>
        <p:txBody>
          <a:bodyPr/>
          <a:lstStyle/>
          <a:p>
            <a:r>
              <a:rPr lang="en-US" dirty="0"/>
              <a:t>The Conclusion:  9:17-18</a:t>
            </a:r>
          </a:p>
        </p:txBody>
      </p:sp>
      <p:sp>
        <p:nvSpPr>
          <p:cNvPr id="3" name="Content Placeholder 2">
            <a:extLst>
              <a:ext uri="{FF2B5EF4-FFF2-40B4-BE49-F238E27FC236}">
                <a16:creationId xmlns:a16="http://schemas.microsoft.com/office/drawing/2014/main" id="{5080F7C1-083F-4B91-9048-38AE36E6E379}"/>
              </a:ext>
            </a:extLst>
          </p:cNvPr>
          <p:cNvSpPr>
            <a:spLocks noGrp="1"/>
          </p:cNvSpPr>
          <p:nvPr>
            <p:ph idx="1"/>
          </p:nvPr>
        </p:nvSpPr>
        <p:spPr>
          <a:xfrm>
            <a:off x="365235" y="1372862"/>
            <a:ext cx="7080594" cy="4851400"/>
          </a:xfrm>
        </p:spPr>
        <p:txBody>
          <a:bodyPr>
            <a:normAutofit/>
          </a:bodyPr>
          <a:lstStyle/>
          <a:p>
            <a:pPr algn="l" rtl="0"/>
            <a:r>
              <a:rPr lang="en-US" i="0" u="none" strike="noStrike" baseline="30000" dirty="0"/>
              <a:t>17</a:t>
            </a:r>
            <a:r>
              <a:rPr lang="en-US" i="0" u="none" strike="noStrike" baseline="0" dirty="0"/>
              <a:t> The quiet </a:t>
            </a:r>
            <a:r>
              <a:rPr lang="en-US" i="0" u="none" strike="noStrike" baseline="0" dirty="0">
                <a:solidFill>
                  <a:srgbClr val="C00000"/>
                </a:solidFill>
              </a:rPr>
              <a:t>words of the wise </a:t>
            </a:r>
            <a:r>
              <a:rPr lang="en-US" i="0" u="none" strike="noStrike" baseline="0" dirty="0"/>
              <a:t>are more to be heeded than the shouts of a ruler of fools.</a:t>
            </a:r>
          </a:p>
          <a:p>
            <a:pPr algn="l" rtl="0"/>
            <a:r>
              <a:rPr lang="en-US" i="0" u="none" strike="noStrike" baseline="0" dirty="0"/>
              <a:t> </a:t>
            </a:r>
            <a:r>
              <a:rPr lang="en-US" i="0" u="none" strike="noStrike" baseline="30000" dirty="0"/>
              <a:t>18</a:t>
            </a:r>
            <a:r>
              <a:rPr lang="en-US" i="0" u="none" strike="noStrike" baseline="0" dirty="0"/>
              <a:t> </a:t>
            </a:r>
            <a:r>
              <a:rPr lang="en-US" i="0" u="none" strike="noStrike" baseline="0" dirty="0">
                <a:solidFill>
                  <a:srgbClr val="C00000"/>
                </a:solidFill>
              </a:rPr>
              <a:t>Wisdom is better </a:t>
            </a:r>
            <a:r>
              <a:rPr lang="en-US" i="0" u="none" strike="noStrike" baseline="0" dirty="0"/>
              <a:t>than weapons of war, but one sinner destroys much good.</a:t>
            </a:r>
          </a:p>
        </p:txBody>
      </p:sp>
      <p:pic>
        <p:nvPicPr>
          <p:cNvPr id="5" name="Picture 4" descr="A person wearing a hat and glasses&#10;&#10;Description automatically generated">
            <a:extLst>
              <a:ext uri="{FF2B5EF4-FFF2-40B4-BE49-F238E27FC236}">
                <a16:creationId xmlns:a16="http://schemas.microsoft.com/office/drawing/2014/main" id="{913B07E3-B94D-4279-BC73-803E6EC9A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2631" y="369562"/>
            <a:ext cx="8570407" cy="6858000"/>
          </a:xfrm>
          <a:prstGeom prst="rect">
            <a:avLst/>
          </a:prstGeom>
        </p:spPr>
      </p:pic>
    </p:spTree>
    <p:extLst>
      <p:ext uri="{BB962C8B-B14F-4D97-AF65-F5344CB8AC3E}">
        <p14:creationId xmlns:p14="http://schemas.microsoft.com/office/powerpoint/2010/main" val="93697832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1345A-4D3E-4750-A563-BE75A4FAC8FB}"/>
              </a:ext>
            </a:extLst>
          </p:cNvPr>
          <p:cNvSpPr>
            <a:spLocks noGrp="1"/>
          </p:cNvSpPr>
          <p:nvPr>
            <p:ph type="title"/>
          </p:nvPr>
        </p:nvSpPr>
        <p:spPr/>
        <p:txBody>
          <a:bodyPr/>
          <a:lstStyle/>
          <a:p>
            <a:r>
              <a:rPr lang="en-US" dirty="0"/>
              <a:t>So what should we learn? </a:t>
            </a:r>
          </a:p>
        </p:txBody>
      </p:sp>
      <p:sp>
        <p:nvSpPr>
          <p:cNvPr id="3" name="Content Placeholder 2">
            <a:extLst>
              <a:ext uri="{FF2B5EF4-FFF2-40B4-BE49-F238E27FC236}">
                <a16:creationId xmlns:a16="http://schemas.microsoft.com/office/drawing/2014/main" id="{5124A980-C453-4F4B-A93C-146365DF5D51}"/>
              </a:ext>
            </a:extLst>
          </p:cNvPr>
          <p:cNvSpPr>
            <a:spLocks noGrp="1"/>
          </p:cNvSpPr>
          <p:nvPr>
            <p:ph idx="1"/>
          </p:nvPr>
        </p:nvSpPr>
        <p:spPr/>
        <p:txBody>
          <a:bodyPr/>
          <a:lstStyle/>
          <a:p>
            <a:r>
              <a:rPr lang="en-US" dirty="0"/>
              <a:t>Two things are certain: </a:t>
            </a:r>
          </a:p>
          <a:p>
            <a:pPr marL="914400"/>
            <a:r>
              <a:rPr lang="en-US" dirty="0"/>
              <a:t>1) Death with Judgement that follows</a:t>
            </a:r>
          </a:p>
          <a:p>
            <a:pPr marL="914400"/>
            <a:r>
              <a:rPr lang="en-US" dirty="0"/>
              <a:t>2) Hope as long as we live </a:t>
            </a:r>
            <a:endParaRPr lang="en-US" sz="1600" dirty="0"/>
          </a:p>
          <a:p>
            <a:endParaRPr lang="en-US" sz="1600" dirty="0"/>
          </a:p>
          <a:p>
            <a:r>
              <a:rPr lang="en-US" dirty="0"/>
              <a:t>Therefore, in your uncertainty …</a:t>
            </a:r>
            <a:br>
              <a:rPr lang="en-US" dirty="0"/>
            </a:br>
            <a:r>
              <a:rPr lang="en-US" dirty="0"/>
              <a:t>make each day of the dot count for the line!</a:t>
            </a:r>
          </a:p>
        </p:txBody>
      </p:sp>
      <p:cxnSp>
        <p:nvCxnSpPr>
          <p:cNvPr id="4" name="Straight Arrow Connector 3">
            <a:extLst>
              <a:ext uri="{FF2B5EF4-FFF2-40B4-BE49-F238E27FC236}">
                <a16:creationId xmlns:a16="http://schemas.microsoft.com/office/drawing/2014/main" id="{06DA83A9-EA86-4DB6-B1DD-76EF93311FE8}"/>
              </a:ext>
            </a:extLst>
          </p:cNvPr>
          <p:cNvCxnSpPr>
            <a:cxnSpLocks/>
          </p:cNvCxnSpPr>
          <p:nvPr/>
        </p:nvCxnSpPr>
        <p:spPr>
          <a:xfrm>
            <a:off x="1022694" y="5779053"/>
            <a:ext cx="10537934" cy="0"/>
          </a:xfrm>
          <a:prstGeom prst="straightConnector1">
            <a:avLst/>
          </a:prstGeom>
          <a:ln w="381000">
            <a:solidFill>
              <a:srgbClr val="FFFF00"/>
            </a:solidFill>
            <a:tailEnd type="triangle"/>
          </a:ln>
          <a:effectLst>
            <a:glow rad="127000">
              <a:schemeClr val="tx1"/>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EDF77958-396C-4006-9C4B-7CF6DC917E66}"/>
              </a:ext>
            </a:extLst>
          </p:cNvPr>
          <p:cNvSpPr/>
          <p:nvPr/>
        </p:nvSpPr>
        <p:spPr>
          <a:xfrm>
            <a:off x="718457" y="5485138"/>
            <a:ext cx="555172" cy="555172"/>
          </a:xfrm>
          <a:prstGeom prst="ellipse">
            <a:avLst/>
          </a:prstGeom>
          <a:solidFill>
            <a:schemeClr val="bg1"/>
          </a:solidFill>
          <a:ln>
            <a:solidFill>
              <a:srgbClr val="C00000"/>
            </a:solidFill>
          </a:ln>
          <a:effectLst>
            <a:glow rad="127000">
              <a:srgbClr val="C00000"/>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27000">
                  <a:srgbClr val="C00000"/>
                </a:glow>
              </a:effectLst>
            </a:endParaRPr>
          </a:p>
        </p:txBody>
      </p:sp>
    </p:spTree>
    <p:extLst>
      <p:ext uri="{BB962C8B-B14F-4D97-AF65-F5344CB8AC3E}">
        <p14:creationId xmlns:p14="http://schemas.microsoft.com/office/powerpoint/2010/main" val="408411916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F5DCB-B66B-4D3F-92C4-9C53DB61595D}"/>
              </a:ext>
            </a:extLst>
          </p:cNvPr>
          <p:cNvSpPr>
            <a:spLocks noGrp="1"/>
          </p:cNvSpPr>
          <p:nvPr>
            <p:ph type="title"/>
          </p:nvPr>
        </p:nvSpPr>
        <p:spPr/>
        <p:txBody>
          <a:bodyPr/>
          <a:lstStyle/>
          <a:p>
            <a:r>
              <a:rPr lang="en-US" dirty="0"/>
              <a:t>The Paradox: </a:t>
            </a:r>
          </a:p>
        </p:txBody>
      </p:sp>
      <p:sp>
        <p:nvSpPr>
          <p:cNvPr id="3" name="Content Placeholder 2">
            <a:extLst>
              <a:ext uri="{FF2B5EF4-FFF2-40B4-BE49-F238E27FC236}">
                <a16:creationId xmlns:a16="http://schemas.microsoft.com/office/drawing/2014/main" id="{C1E4A442-CE15-446F-89DD-8CDF8E669E3D}"/>
              </a:ext>
            </a:extLst>
          </p:cNvPr>
          <p:cNvSpPr>
            <a:spLocks noGrp="1"/>
          </p:cNvSpPr>
          <p:nvPr>
            <p:ph idx="1"/>
          </p:nvPr>
        </p:nvSpPr>
        <p:spPr>
          <a:xfrm>
            <a:off x="365235" y="1372862"/>
            <a:ext cx="6626115" cy="4851400"/>
          </a:xfrm>
        </p:spPr>
        <p:txBody>
          <a:bodyPr/>
          <a:lstStyle/>
          <a:p>
            <a:r>
              <a:rPr lang="en-US" baseline="30000" dirty="0"/>
              <a:t>1</a:t>
            </a:r>
            <a:r>
              <a:rPr lang="en-US" dirty="0"/>
              <a:t> So I reflected on all this and concluded that the righteous and the wise and what they do are </a:t>
            </a:r>
            <a:r>
              <a:rPr lang="en-US" dirty="0">
                <a:solidFill>
                  <a:srgbClr val="C00000"/>
                </a:solidFill>
              </a:rPr>
              <a:t>in God's hands</a:t>
            </a:r>
            <a:r>
              <a:rPr lang="en-US" dirty="0"/>
              <a:t>, </a:t>
            </a:r>
          </a:p>
        </p:txBody>
      </p:sp>
      <p:pic>
        <p:nvPicPr>
          <p:cNvPr id="10" name="Picture 9" descr="A picture containing person, holding, hand, person&#10;&#10;Description automatically generated">
            <a:extLst>
              <a:ext uri="{FF2B5EF4-FFF2-40B4-BE49-F238E27FC236}">
                <a16:creationId xmlns:a16="http://schemas.microsoft.com/office/drawing/2014/main" id="{53A59BF6-F598-4632-988F-12ED3CDCE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1350" y="731081"/>
            <a:ext cx="6104164" cy="6126919"/>
          </a:xfrm>
          <a:prstGeom prst="rect">
            <a:avLst/>
          </a:prstGeom>
        </p:spPr>
      </p:pic>
    </p:spTree>
    <p:extLst>
      <p:ext uri="{BB962C8B-B14F-4D97-AF65-F5344CB8AC3E}">
        <p14:creationId xmlns:p14="http://schemas.microsoft.com/office/powerpoint/2010/main" val="80130108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188563-079C-427F-9028-775F1D173D20}"/>
              </a:ext>
            </a:extLst>
          </p:cNvPr>
          <p:cNvSpPr txBox="1">
            <a:spLocks/>
          </p:cNvSpPr>
          <p:nvPr/>
        </p:nvSpPr>
        <p:spPr>
          <a:xfrm>
            <a:off x="2098258" y="2905453"/>
            <a:ext cx="7995484" cy="14676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effectLst>
                  <a:glow rad="127000">
                    <a:schemeClr val="bg1"/>
                  </a:glow>
                </a:effectLst>
                <a:latin typeface="+mn-lt"/>
                <a:ea typeface="+mj-ea"/>
                <a:cs typeface="+mj-cs"/>
              </a:defRPr>
            </a:lvl1pPr>
          </a:lstStyle>
          <a:p>
            <a:pPr lvl="1"/>
            <a:r>
              <a:rPr lang="en-US" sz="11500" b="1" dirty="0">
                <a:solidFill>
                  <a:schemeClr val="bg1"/>
                </a:solidFill>
                <a:effectLst>
                  <a:glow rad="127000">
                    <a:schemeClr val="tx1"/>
                  </a:glow>
                </a:effectLst>
              </a:rPr>
              <a:t>LET’S PRAY!</a:t>
            </a:r>
          </a:p>
        </p:txBody>
      </p:sp>
    </p:spTree>
    <p:extLst>
      <p:ext uri="{BB962C8B-B14F-4D97-AF65-F5344CB8AC3E}">
        <p14:creationId xmlns:p14="http://schemas.microsoft.com/office/powerpoint/2010/main" val="160974818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F5DCB-B66B-4D3F-92C4-9C53DB61595D}"/>
              </a:ext>
            </a:extLst>
          </p:cNvPr>
          <p:cNvSpPr>
            <a:spLocks noGrp="1"/>
          </p:cNvSpPr>
          <p:nvPr>
            <p:ph type="title"/>
          </p:nvPr>
        </p:nvSpPr>
        <p:spPr/>
        <p:txBody>
          <a:bodyPr/>
          <a:lstStyle/>
          <a:p>
            <a:r>
              <a:rPr lang="en-US" dirty="0"/>
              <a:t>The Paradox: </a:t>
            </a:r>
          </a:p>
        </p:txBody>
      </p:sp>
      <p:sp>
        <p:nvSpPr>
          <p:cNvPr id="3" name="Content Placeholder 2">
            <a:extLst>
              <a:ext uri="{FF2B5EF4-FFF2-40B4-BE49-F238E27FC236}">
                <a16:creationId xmlns:a16="http://schemas.microsoft.com/office/drawing/2014/main" id="{C1E4A442-CE15-446F-89DD-8CDF8E669E3D}"/>
              </a:ext>
            </a:extLst>
          </p:cNvPr>
          <p:cNvSpPr>
            <a:spLocks noGrp="1"/>
          </p:cNvSpPr>
          <p:nvPr>
            <p:ph idx="1"/>
          </p:nvPr>
        </p:nvSpPr>
        <p:spPr>
          <a:xfrm>
            <a:off x="365235" y="1372862"/>
            <a:ext cx="6626115" cy="4799338"/>
          </a:xfrm>
        </p:spPr>
        <p:txBody>
          <a:bodyPr/>
          <a:lstStyle/>
          <a:p>
            <a:r>
              <a:rPr lang="en-US" baseline="30000" dirty="0">
                <a:solidFill>
                  <a:srgbClr val="C0C0C0"/>
                </a:solidFill>
              </a:rPr>
              <a:t>1</a:t>
            </a:r>
            <a:r>
              <a:rPr lang="en-US" dirty="0">
                <a:solidFill>
                  <a:srgbClr val="C0C0C0"/>
                </a:solidFill>
              </a:rPr>
              <a:t> So I reflected on all this and concluded that the righteous and the wise and what they do are in God's hands</a:t>
            </a:r>
            <a:r>
              <a:rPr lang="en-US" dirty="0"/>
              <a:t>, whether it is love or hate, man does not know; both are before him.</a:t>
            </a:r>
          </a:p>
        </p:txBody>
      </p:sp>
      <p:pic>
        <p:nvPicPr>
          <p:cNvPr id="4" name="Picture 3" descr="A picture containing person, holding, hand, person&#10;&#10;Description automatically generated">
            <a:extLst>
              <a:ext uri="{FF2B5EF4-FFF2-40B4-BE49-F238E27FC236}">
                <a16:creationId xmlns:a16="http://schemas.microsoft.com/office/drawing/2014/main" id="{46783FBA-B341-4F7B-BBD1-70559DE49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1350" y="731081"/>
            <a:ext cx="6104164" cy="6126919"/>
          </a:xfrm>
          <a:prstGeom prst="rect">
            <a:avLst/>
          </a:prstGeom>
        </p:spPr>
      </p:pic>
    </p:spTree>
    <p:extLst>
      <p:ext uri="{BB962C8B-B14F-4D97-AF65-F5344CB8AC3E}">
        <p14:creationId xmlns:p14="http://schemas.microsoft.com/office/powerpoint/2010/main" val="133487871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holding, hand, person&#10;&#10;Description automatically generated">
            <a:extLst>
              <a:ext uri="{FF2B5EF4-FFF2-40B4-BE49-F238E27FC236}">
                <a16:creationId xmlns:a16="http://schemas.microsoft.com/office/drawing/2014/main" id="{F2A454C6-82B7-4D76-9A03-A71A18833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1350" y="731081"/>
            <a:ext cx="6104164" cy="6126919"/>
          </a:xfrm>
          <a:prstGeom prst="rect">
            <a:avLst/>
          </a:prstGeom>
        </p:spPr>
      </p:pic>
      <p:sp>
        <p:nvSpPr>
          <p:cNvPr id="2" name="Title 1">
            <a:extLst>
              <a:ext uri="{FF2B5EF4-FFF2-40B4-BE49-F238E27FC236}">
                <a16:creationId xmlns:a16="http://schemas.microsoft.com/office/drawing/2014/main" id="{3EDF5DCB-B66B-4D3F-92C4-9C53DB61595D}"/>
              </a:ext>
            </a:extLst>
          </p:cNvPr>
          <p:cNvSpPr>
            <a:spLocks noGrp="1"/>
          </p:cNvSpPr>
          <p:nvPr>
            <p:ph type="title"/>
          </p:nvPr>
        </p:nvSpPr>
        <p:spPr/>
        <p:txBody>
          <a:bodyPr/>
          <a:lstStyle/>
          <a:p>
            <a:r>
              <a:rPr lang="en-US" dirty="0"/>
              <a:t>The Paradox: </a:t>
            </a:r>
          </a:p>
        </p:txBody>
      </p:sp>
      <p:sp>
        <p:nvSpPr>
          <p:cNvPr id="3" name="Content Placeholder 2">
            <a:extLst>
              <a:ext uri="{FF2B5EF4-FFF2-40B4-BE49-F238E27FC236}">
                <a16:creationId xmlns:a16="http://schemas.microsoft.com/office/drawing/2014/main" id="{C1E4A442-CE15-446F-89DD-8CDF8E669E3D}"/>
              </a:ext>
            </a:extLst>
          </p:cNvPr>
          <p:cNvSpPr>
            <a:spLocks noGrp="1"/>
          </p:cNvSpPr>
          <p:nvPr>
            <p:ph idx="1"/>
          </p:nvPr>
        </p:nvSpPr>
        <p:spPr>
          <a:xfrm>
            <a:off x="365235" y="1372862"/>
            <a:ext cx="8148570" cy="1741041"/>
          </a:xfrm>
        </p:spPr>
        <p:txBody>
          <a:bodyPr/>
          <a:lstStyle/>
          <a:p>
            <a:r>
              <a:rPr lang="en-US" dirty="0"/>
              <a:t>Everything is in God’s hands … yet </a:t>
            </a:r>
          </a:p>
          <a:p>
            <a:r>
              <a:rPr lang="en-US" dirty="0"/>
              <a:t>I don’t know what is in his hands!</a:t>
            </a:r>
          </a:p>
          <a:p>
            <a:endParaRPr lang="en-US" dirty="0"/>
          </a:p>
          <a:p>
            <a:endParaRPr lang="en-US" dirty="0"/>
          </a:p>
        </p:txBody>
      </p:sp>
      <p:sp>
        <p:nvSpPr>
          <p:cNvPr id="4" name="TextBox 3">
            <a:extLst>
              <a:ext uri="{FF2B5EF4-FFF2-40B4-BE49-F238E27FC236}">
                <a16:creationId xmlns:a16="http://schemas.microsoft.com/office/drawing/2014/main" id="{346D9E24-8AD6-4791-AE9E-BE0DCADB7A62}"/>
              </a:ext>
            </a:extLst>
          </p:cNvPr>
          <p:cNvSpPr txBox="1"/>
          <p:nvPr/>
        </p:nvSpPr>
        <p:spPr>
          <a:xfrm>
            <a:off x="365234" y="3429000"/>
            <a:ext cx="6381555" cy="3077766"/>
          </a:xfrm>
          <a:prstGeom prst="rect">
            <a:avLst/>
          </a:prstGeom>
          <a:noFill/>
        </p:spPr>
        <p:txBody>
          <a:bodyPr wrap="square" rtlCol="0">
            <a:spAutoFit/>
          </a:bodyPr>
          <a:lstStyle/>
          <a:p>
            <a:pPr algn="ctr"/>
            <a:r>
              <a:rPr lang="en-US" sz="4400" b="1" dirty="0">
                <a:effectLst>
                  <a:glow rad="190500">
                    <a:schemeClr val="bg1"/>
                  </a:glow>
                </a:effectLst>
              </a:rPr>
              <a:t>To God everything is </a:t>
            </a:r>
            <a:br>
              <a:rPr lang="en-US" sz="4400" b="1" dirty="0">
                <a:effectLst>
                  <a:glow rad="190500">
                    <a:schemeClr val="bg1"/>
                  </a:glow>
                </a:effectLst>
              </a:rPr>
            </a:br>
            <a:r>
              <a:rPr lang="en-US" sz="4400" b="1" dirty="0">
                <a:effectLst>
                  <a:glow rad="190500">
                    <a:schemeClr val="bg1"/>
                  </a:glow>
                </a:effectLst>
              </a:rPr>
              <a:t>CERTAIN …</a:t>
            </a:r>
            <a:br>
              <a:rPr lang="en-US" sz="4400" b="1" dirty="0">
                <a:effectLst>
                  <a:glow rad="190500">
                    <a:schemeClr val="bg1"/>
                  </a:glow>
                </a:effectLst>
              </a:rPr>
            </a:br>
            <a:r>
              <a:rPr lang="en-US" sz="4400" b="1" dirty="0">
                <a:effectLst>
                  <a:glow rad="190500">
                    <a:schemeClr val="bg1"/>
                  </a:glow>
                </a:effectLst>
              </a:rPr>
              <a:t>Still, I live in a world of </a:t>
            </a:r>
          </a:p>
          <a:p>
            <a:pPr algn="ctr"/>
            <a:r>
              <a:rPr lang="en-US" sz="4400" b="1" dirty="0">
                <a:effectLst>
                  <a:glow rad="190500">
                    <a:schemeClr val="bg1"/>
                  </a:glow>
                </a:effectLst>
              </a:rPr>
              <a:t>UNCERTAINTY!</a:t>
            </a:r>
          </a:p>
          <a:p>
            <a:endParaRPr lang="en-US" dirty="0"/>
          </a:p>
        </p:txBody>
      </p:sp>
    </p:spTree>
    <p:extLst>
      <p:ext uri="{BB962C8B-B14F-4D97-AF65-F5344CB8AC3E}">
        <p14:creationId xmlns:p14="http://schemas.microsoft.com/office/powerpoint/2010/main" val="113682213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F6844-F476-434B-B5FC-91F685840E0C}"/>
              </a:ext>
            </a:extLst>
          </p:cNvPr>
          <p:cNvSpPr>
            <a:spLocks noGrp="1"/>
          </p:cNvSpPr>
          <p:nvPr>
            <p:ph type="title"/>
          </p:nvPr>
        </p:nvSpPr>
        <p:spPr/>
        <p:txBody>
          <a:bodyPr/>
          <a:lstStyle/>
          <a:p>
            <a:r>
              <a:rPr lang="en-US" dirty="0"/>
              <a:t>I. Here’s what we do know …</a:t>
            </a:r>
          </a:p>
        </p:txBody>
      </p:sp>
      <p:sp>
        <p:nvSpPr>
          <p:cNvPr id="3" name="Content Placeholder 2">
            <a:extLst>
              <a:ext uri="{FF2B5EF4-FFF2-40B4-BE49-F238E27FC236}">
                <a16:creationId xmlns:a16="http://schemas.microsoft.com/office/drawing/2014/main" id="{BAC61786-6FA5-4818-B9CC-15A0FB6F702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3677841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in a park&#10;&#10;Description automatically generated">
            <a:extLst>
              <a:ext uri="{FF2B5EF4-FFF2-40B4-BE49-F238E27FC236}">
                <a16:creationId xmlns:a16="http://schemas.microsoft.com/office/drawing/2014/main" id="{E1F782DE-0592-4802-BC86-0B822256FACD}"/>
              </a:ext>
            </a:extLst>
          </p:cNvPr>
          <p:cNvPicPr>
            <a:picLocks noChangeAspect="1"/>
          </p:cNvPicPr>
          <p:nvPr/>
        </p:nvPicPr>
        <p:blipFill rotWithShape="1">
          <a:blip r:embed="rId3">
            <a:extLst>
              <a:ext uri="{28A0092B-C50C-407E-A947-70E740481C1C}">
                <a14:useLocalDpi xmlns:a14="http://schemas.microsoft.com/office/drawing/2010/main" val="0"/>
              </a:ext>
            </a:extLst>
          </a:blip>
          <a:srcRect l="23773" r="22179"/>
          <a:stretch/>
        </p:blipFill>
        <p:spPr>
          <a:xfrm>
            <a:off x="7249886" y="0"/>
            <a:ext cx="4942114" cy="6858000"/>
          </a:xfrm>
          <a:prstGeom prst="rect">
            <a:avLst/>
          </a:prstGeom>
        </p:spPr>
      </p:pic>
      <p:sp>
        <p:nvSpPr>
          <p:cNvPr id="2" name="Title 1">
            <a:extLst>
              <a:ext uri="{FF2B5EF4-FFF2-40B4-BE49-F238E27FC236}">
                <a16:creationId xmlns:a16="http://schemas.microsoft.com/office/drawing/2014/main" id="{58FF6844-F476-434B-B5FC-91F685840E0C}"/>
              </a:ext>
            </a:extLst>
          </p:cNvPr>
          <p:cNvSpPr>
            <a:spLocks noGrp="1"/>
          </p:cNvSpPr>
          <p:nvPr>
            <p:ph type="title"/>
          </p:nvPr>
        </p:nvSpPr>
        <p:spPr/>
        <p:txBody>
          <a:bodyPr/>
          <a:lstStyle/>
          <a:p>
            <a:r>
              <a:rPr lang="en-US" dirty="0"/>
              <a:t>1. Death is inevitable 9:2-3</a:t>
            </a:r>
          </a:p>
        </p:txBody>
      </p:sp>
      <p:sp>
        <p:nvSpPr>
          <p:cNvPr id="3" name="Content Placeholder 2">
            <a:extLst>
              <a:ext uri="{FF2B5EF4-FFF2-40B4-BE49-F238E27FC236}">
                <a16:creationId xmlns:a16="http://schemas.microsoft.com/office/drawing/2014/main" id="{BAC61786-6FA5-4818-B9CC-15A0FB6F7026}"/>
              </a:ext>
            </a:extLst>
          </p:cNvPr>
          <p:cNvSpPr>
            <a:spLocks noGrp="1"/>
          </p:cNvSpPr>
          <p:nvPr>
            <p:ph idx="1"/>
          </p:nvPr>
        </p:nvSpPr>
        <p:spPr>
          <a:xfrm>
            <a:off x="365235" y="1372862"/>
            <a:ext cx="8075380" cy="4851400"/>
          </a:xfrm>
        </p:spPr>
        <p:txBody>
          <a:bodyPr>
            <a:noAutofit/>
          </a:bodyPr>
          <a:lstStyle/>
          <a:p>
            <a:pPr algn="l" rtl="0">
              <a:lnSpc>
                <a:spcPct val="87000"/>
              </a:lnSpc>
            </a:pPr>
            <a:r>
              <a:rPr lang="en-US" i="0" u="none" strike="noStrike" baseline="30000" dirty="0"/>
              <a:t>2</a:t>
            </a:r>
            <a:r>
              <a:rPr lang="en-US" i="0" u="none" strike="noStrike" baseline="0" dirty="0"/>
              <a:t> All share </a:t>
            </a:r>
            <a:r>
              <a:rPr lang="en-US" i="0" u="none" strike="noStrike" baseline="0" dirty="0">
                <a:solidFill>
                  <a:srgbClr val="C00000"/>
                </a:solidFill>
              </a:rPr>
              <a:t>a common destiny</a:t>
            </a:r>
            <a:r>
              <a:rPr lang="en-US" i="0" u="none" strike="noStrike" baseline="0" dirty="0"/>
              <a:t>--the righteous and the wicked, the good and the bad, the clean and the unclean, those who offer sacrifices and those who do not. As it is with the good man, so with the sinner; as it is with those who take oaths, so with those who are afraid to take them.</a:t>
            </a:r>
          </a:p>
        </p:txBody>
      </p:sp>
    </p:spTree>
    <p:extLst>
      <p:ext uri="{BB962C8B-B14F-4D97-AF65-F5344CB8AC3E}">
        <p14:creationId xmlns:p14="http://schemas.microsoft.com/office/powerpoint/2010/main" val="167145622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tue in a park&#10;&#10;Description automatically generated">
            <a:extLst>
              <a:ext uri="{FF2B5EF4-FFF2-40B4-BE49-F238E27FC236}">
                <a16:creationId xmlns:a16="http://schemas.microsoft.com/office/drawing/2014/main" id="{89458FD4-4782-46FC-BA72-7F873158C6E8}"/>
              </a:ext>
            </a:extLst>
          </p:cNvPr>
          <p:cNvPicPr>
            <a:picLocks noChangeAspect="1"/>
          </p:cNvPicPr>
          <p:nvPr/>
        </p:nvPicPr>
        <p:blipFill rotWithShape="1">
          <a:blip r:embed="rId3">
            <a:extLst>
              <a:ext uri="{28A0092B-C50C-407E-A947-70E740481C1C}">
                <a14:useLocalDpi xmlns:a14="http://schemas.microsoft.com/office/drawing/2010/main" val="0"/>
              </a:ext>
            </a:extLst>
          </a:blip>
          <a:srcRect l="23773" r="22179"/>
          <a:stretch/>
        </p:blipFill>
        <p:spPr>
          <a:xfrm>
            <a:off x="7249886" y="0"/>
            <a:ext cx="4942114" cy="6858000"/>
          </a:xfrm>
          <a:prstGeom prst="rect">
            <a:avLst/>
          </a:prstGeom>
        </p:spPr>
      </p:pic>
      <p:sp>
        <p:nvSpPr>
          <p:cNvPr id="2" name="Title 1">
            <a:extLst>
              <a:ext uri="{FF2B5EF4-FFF2-40B4-BE49-F238E27FC236}">
                <a16:creationId xmlns:a16="http://schemas.microsoft.com/office/drawing/2014/main" id="{58FF6844-F476-434B-B5FC-91F685840E0C}"/>
              </a:ext>
            </a:extLst>
          </p:cNvPr>
          <p:cNvSpPr>
            <a:spLocks noGrp="1"/>
          </p:cNvSpPr>
          <p:nvPr>
            <p:ph type="title"/>
          </p:nvPr>
        </p:nvSpPr>
        <p:spPr/>
        <p:txBody>
          <a:bodyPr/>
          <a:lstStyle/>
          <a:p>
            <a:r>
              <a:rPr lang="en-US" dirty="0"/>
              <a:t>1. Death is inevitable 9:2-3</a:t>
            </a:r>
          </a:p>
        </p:txBody>
      </p:sp>
      <p:sp>
        <p:nvSpPr>
          <p:cNvPr id="3" name="Content Placeholder 2">
            <a:extLst>
              <a:ext uri="{FF2B5EF4-FFF2-40B4-BE49-F238E27FC236}">
                <a16:creationId xmlns:a16="http://schemas.microsoft.com/office/drawing/2014/main" id="{BAC61786-6FA5-4818-B9CC-15A0FB6F7026}"/>
              </a:ext>
            </a:extLst>
          </p:cNvPr>
          <p:cNvSpPr>
            <a:spLocks noGrp="1"/>
          </p:cNvSpPr>
          <p:nvPr>
            <p:ph idx="1"/>
          </p:nvPr>
        </p:nvSpPr>
        <p:spPr>
          <a:xfrm>
            <a:off x="365235" y="1372862"/>
            <a:ext cx="8075380" cy="4851400"/>
          </a:xfrm>
        </p:spPr>
        <p:txBody>
          <a:bodyPr>
            <a:noAutofit/>
          </a:bodyPr>
          <a:lstStyle/>
          <a:p>
            <a:pPr algn="l" rtl="0"/>
            <a:r>
              <a:rPr lang="en-US" i="0" u="none" strike="noStrike" baseline="30000" dirty="0"/>
              <a:t>3</a:t>
            </a:r>
            <a:r>
              <a:rPr lang="en-US" i="0" u="none" strike="noStrike" baseline="0" dirty="0"/>
              <a:t> </a:t>
            </a:r>
            <a:r>
              <a:rPr lang="en-US" i="0" u="none" strike="noStrike" baseline="0" dirty="0">
                <a:solidFill>
                  <a:srgbClr val="C00000"/>
                </a:solidFill>
              </a:rPr>
              <a:t>This is the evil in everything </a:t>
            </a:r>
            <a:r>
              <a:rPr lang="en-US" i="0" u="none" strike="noStrike" baseline="0" dirty="0"/>
              <a:t>that happens under the sun: The same destiny overtakes all. The hearts of men, moreover, are full of evil and there is madness in their hearts while they live, and afterward they join the dead.</a:t>
            </a:r>
          </a:p>
        </p:txBody>
      </p:sp>
    </p:spTree>
    <p:extLst>
      <p:ext uri="{BB962C8B-B14F-4D97-AF65-F5344CB8AC3E}">
        <p14:creationId xmlns:p14="http://schemas.microsoft.com/office/powerpoint/2010/main" val="173717093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2708</TotalTime>
  <Words>2721</Words>
  <Application>Microsoft Office PowerPoint</Application>
  <PresentationFormat>Widescreen</PresentationFormat>
  <Paragraphs>234</Paragraphs>
  <Slides>40</Slides>
  <Notes>26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Symbol</vt:lpstr>
      <vt:lpstr>Office Theme</vt:lpstr>
      <vt:lpstr>Be happy in an …</vt:lpstr>
      <vt:lpstr>Be happy in an …</vt:lpstr>
      <vt:lpstr>What is a PARADOX?</vt:lpstr>
      <vt:lpstr>The Paradox: </vt:lpstr>
      <vt:lpstr>The Paradox: </vt:lpstr>
      <vt:lpstr>The Paradox: </vt:lpstr>
      <vt:lpstr>I. Here’s what we do know …</vt:lpstr>
      <vt:lpstr>1. Death is inevitable 9:2-3</vt:lpstr>
      <vt:lpstr>1. Death is inevitable 9:2-3</vt:lpstr>
      <vt:lpstr>2. Life Gives Hope 9:4-6</vt:lpstr>
      <vt:lpstr>2. Life Gives Hope 9:4-6</vt:lpstr>
      <vt:lpstr>2. Life Gives Hope 9:4-6</vt:lpstr>
      <vt:lpstr>2. Life Gives Hope 9:4-6</vt:lpstr>
      <vt:lpstr>2. Life Gives Hope 9:4-6</vt:lpstr>
      <vt:lpstr>II. Here’s How We Should Live 9:7-9</vt:lpstr>
      <vt:lpstr>Live with Gladness</vt:lpstr>
      <vt:lpstr>Live with Joy</vt:lpstr>
      <vt:lpstr>Live with God’s Favor</vt:lpstr>
      <vt:lpstr>Live with Style</vt:lpstr>
      <vt:lpstr>Live with Spouse</vt:lpstr>
      <vt:lpstr>Live with Spouse</vt:lpstr>
      <vt:lpstr>Live with Purpose </vt:lpstr>
      <vt:lpstr>WHY?</vt:lpstr>
      <vt:lpstr>III. Here’s the PARADOX 9:11-16 </vt:lpstr>
      <vt:lpstr>1. The Race Paradox</vt:lpstr>
      <vt:lpstr>1. The Race Paradox</vt:lpstr>
      <vt:lpstr>1. The Race Paradox</vt:lpstr>
      <vt:lpstr>2. The Battle Paradox</vt:lpstr>
      <vt:lpstr>3. The Meal Paradox</vt:lpstr>
      <vt:lpstr>4. The Wealth Paradox</vt:lpstr>
      <vt:lpstr>5. The Favor Paradox</vt:lpstr>
      <vt:lpstr>6. The Random Paradox</vt:lpstr>
      <vt:lpstr>7. The Time Paradox</vt:lpstr>
      <vt:lpstr>8. The Story Paradox</vt:lpstr>
      <vt:lpstr>8. The Story Paradox</vt:lpstr>
      <vt:lpstr>8. The Story Paradox</vt:lpstr>
      <vt:lpstr>8. The Story Paradox</vt:lpstr>
      <vt:lpstr>The Conclusion:  9:17-18</vt:lpstr>
      <vt:lpstr>So what should we learn?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190</cp:revision>
  <dcterms:created xsi:type="dcterms:W3CDTF">2020-07-13T15:12:28Z</dcterms:created>
  <dcterms:modified xsi:type="dcterms:W3CDTF">2021-05-21T02:01:23Z</dcterms:modified>
</cp:coreProperties>
</file>