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444" r:id="rId2"/>
    <p:sldId id="442" r:id="rId3"/>
    <p:sldId id="258" r:id="rId4"/>
    <p:sldId id="259" r:id="rId5"/>
    <p:sldId id="260" r:id="rId6"/>
    <p:sldId id="443" r:id="rId7"/>
    <p:sldId id="261" r:id="rId8"/>
    <p:sldId id="445" r:id="rId9"/>
    <p:sldId id="446" r:id="rId10"/>
    <p:sldId id="447" r:id="rId11"/>
    <p:sldId id="257" r:id="rId12"/>
    <p:sldId id="265" r:id="rId13"/>
    <p:sldId id="266" r:id="rId14"/>
    <p:sldId id="267" r:id="rId15"/>
    <p:sldId id="448" r:id="rId16"/>
    <p:sldId id="449" r:id="rId17"/>
    <p:sldId id="278" r:id="rId18"/>
    <p:sldId id="269" r:id="rId19"/>
    <p:sldId id="270" r:id="rId20"/>
    <p:sldId id="334" r:id="rId21"/>
    <p:sldId id="271" r:id="rId22"/>
    <p:sldId id="272" r:id="rId23"/>
    <p:sldId id="273" r:id="rId24"/>
    <p:sldId id="274" r:id="rId25"/>
    <p:sldId id="275" r:id="rId26"/>
    <p:sldId id="450" r:id="rId27"/>
    <p:sldId id="276" r:id="rId28"/>
    <p:sldId id="277" r:id="rId29"/>
    <p:sldId id="335" r:id="rId30"/>
    <p:sldId id="42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D5ED"/>
    <a:srgbClr val="D6E0F2"/>
    <a:srgbClr val="8553EF"/>
    <a:srgbClr val="8C42DD"/>
    <a:srgbClr val="5DD5FF"/>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498" autoAdjust="0"/>
    <p:restoredTop sz="76256" autoAdjust="0"/>
  </p:normalViewPr>
  <p:slideViewPr>
    <p:cSldViewPr snapToGrid="0">
      <p:cViewPr varScale="1">
        <p:scale>
          <a:sx n="62" d="100"/>
          <a:sy n="62" d="100"/>
        </p:scale>
        <p:origin x="744" y="58"/>
      </p:cViewPr>
      <p:guideLst/>
    </p:cSldViewPr>
  </p:slideViewPr>
  <p:notesTextViewPr>
    <p:cViewPr>
      <p:scale>
        <a:sx n="1" d="1"/>
        <a:sy n="1" d="1"/>
      </p:scale>
      <p:origin x="0" y="-3979"/>
    </p:cViewPr>
  </p:notesTextViewPr>
  <p:sorterViewPr>
    <p:cViewPr>
      <p:scale>
        <a:sx n="100" d="100"/>
        <a:sy n="100" d="100"/>
      </p:scale>
      <p:origin x="0" y="-1838"/>
    </p:cViewPr>
  </p:sorterViewPr>
  <p:notesViewPr>
    <p:cSldViewPr snapToGrid="0">
      <p:cViewPr varScale="1">
        <p:scale>
          <a:sx n="62" d="100"/>
          <a:sy n="62" d="100"/>
        </p:scale>
        <p:origin x="2299"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9174BD-63A9-4939-8FB9-5690145638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1A5B277-17F6-4BF0-BC9F-346B9BA05E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E9709E-7FC3-4B7A-8EDB-B62CA75D99BC}" type="datetimeFigureOut">
              <a:rPr lang="en-US" smtClean="0"/>
              <a:t>5/20/2021</a:t>
            </a:fld>
            <a:endParaRPr lang="en-US"/>
          </a:p>
        </p:txBody>
      </p:sp>
      <p:sp>
        <p:nvSpPr>
          <p:cNvPr id="4" name="Footer Placeholder 3">
            <a:extLst>
              <a:ext uri="{FF2B5EF4-FFF2-40B4-BE49-F238E27FC236}">
                <a16:creationId xmlns:a16="http://schemas.microsoft.com/office/drawing/2014/main" id="{58F93E18-F1BD-4F79-BA7C-80B111878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EAF5C6C-6B3C-4169-AB05-4E04BDA2EA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4AA653-7E43-47CC-91C4-656DB9D2E11B}" type="slidenum">
              <a:rPr lang="en-US" smtClean="0"/>
              <a:t>‹#›</a:t>
            </a:fld>
            <a:endParaRPr lang="en-US"/>
          </a:p>
        </p:txBody>
      </p:sp>
    </p:spTree>
    <p:extLst>
      <p:ext uri="{BB962C8B-B14F-4D97-AF65-F5344CB8AC3E}">
        <p14:creationId xmlns:p14="http://schemas.microsoft.com/office/powerpoint/2010/main" val="3202308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FC01F5-6E2C-4914-9949-E238DD030732}" type="datetimeFigureOut">
              <a:rPr lang="en-US" smtClean="0"/>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226CE0-990C-46E7-85EA-49227E1A8615}" type="slidenum">
              <a:rPr lang="en-US" smtClean="0"/>
              <a:t>‹#›</a:t>
            </a:fld>
            <a:endParaRPr lang="en-US"/>
          </a:p>
        </p:txBody>
      </p:sp>
    </p:spTree>
    <p:extLst>
      <p:ext uri="{BB962C8B-B14F-4D97-AF65-F5344CB8AC3E}">
        <p14:creationId xmlns:p14="http://schemas.microsoft.com/office/powerpoint/2010/main" val="2233799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1.pxfuel.com/preview/310/297/182/hand-smartphone-mockup-bokeh-colorful-color.jpg"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pixabay.com/photos/planet-earth-earth-planet-global-4427436/"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0.pikist.com/photos/309/975/us-dollars-american-background-bank-banking-banknote-bill-business-cash.jpg"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pixabay.com/photos/planet-earth-earth-planet-global-4427436/"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0.pikist.com/photos/309/975/us-dollars-american-background-bank-banking-banknote-bill-business-cash.jpg"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pixabay.com/photos/planet-earth-earth-planet-global-4427436/"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en.wikipedia.org/wiki/Pilot_in_command"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en.wikipedia.org/wiki/Chesley_Sullenberge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Camera Phone = </a:t>
            </a:r>
            <a:r>
              <a:rPr lang="en-US" dirty="0">
                <a:hlinkClick r:id="rId3"/>
              </a:rPr>
              <a:t>https://p1.pxfuel.com/preview/310/297/182/hand-smartphone-mockup-bokeh-colorful-color.jpg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World = edited from </a:t>
            </a:r>
            <a:r>
              <a:rPr lang="en-US" dirty="0">
                <a:hlinkClick r:id="rId4"/>
              </a:rPr>
              <a:t>https://pixabay.com/photos/planet-earth-earth-planet-global-4427436/</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a:t>
            </a:fld>
            <a:endParaRPr lang="en-US"/>
          </a:p>
        </p:txBody>
      </p:sp>
    </p:spTree>
    <p:extLst>
      <p:ext uri="{BB962C8B-B14F-4D97-AF65-F5344CB8AC3E}">
        <p14:creationId xmlns:p14="http://schemas.microsoft.com/office/powerpoint/2010/main" val="3067083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Solomon = FREE = from http://upload.wikimedia.org/wikipedia/commons/4/4d/Isaak_Asknaziy_02.jpeg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Job = FREE = from http://commons.wikimedia.org/wiki/File:Eberhard_von_W%C3%A4chter_Hiob_und_seine_Freunde.jpg</a:t>
            </a:r>
          </a:p>
          <a:p>
            <a:r>
              <a:rPr lang="en-US" dirty="0"/>
              <a:t>Jesus</a:t>
            </a:r>
            <a:r>
              <a:rPr lang="en-US" baseline="0" dirty="0"/>
              <a:t> and Blind man = FREE = from http://upload.wikimedia.org/wikipedia/commons/b/b7/Ottheinrich_Folio126v_Jn9.jpg</a:t>
            </a:r>
          </a:p>
          <a:p>
            <a:r>
              <a:rPr lang="en-US" baseline="0" dirty="0"/>
              <a:t>Apostle Paul = FREE = from http://upload.wikimedia.org/wikipedia/commons/f/ff/El_Greco_-_Apostles_Peter_and_Paul_-_WGA10496.jpg</a:t>
            </a:r>
            <a:endParaRPr lang="en-US" dirty="0"/>
          </a:p>
        </p:txBody>
      </p:sp>
      <p:sp>
        <p:nvSpPr>
          <p:cNvPr id="4" name="Slide Number Placeholder 3"/>
          <p:cNvSpPr>
            <a:spLocks noGrp="1"/>
          </p:cNvSpPr>
          <p:nvPr>
            <p:ph type="sldNum" sz="quarter" idx="10"/>
          </p:nvPr>
        </p:nvSpPr>
        <p:spPr/>
        <p:txBody>
          <a:bodyPr/>
          <a:lstStyle/>
          <a:p>
            <a:fld id="{7776AC50-FDB4-46D2-95DD-B7C5936DC97C}" type="slidenum">
              <a:rPr lang="en-US" smtClean="0"/>
              <a:pPr/>
              <a:t>24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Apostle Paul = FREE = from http://upload.wikimedia.org/wikipedia/commons/f/ff/El_Greco_-_Apostles_Peter_and_Paul_-_WGA10496.jpg</a:t>
            </a:r>
            <a:endParaRPr lang="en-US" dirty="0"/>
          </a:p>
          <a:p>
            <a:endParaRPr lang="en-US" dirty="0"/>
          </a:p>
        </p:txBody>
      </p:sp>
      <p:sp>
        <p:nvSpPr>
          <p:cNvPr id="4" name="Slide Number Placeholder 3"/>
          <p:cNvSpPr>
            <a:spLocks noGrp="1"/>
          </p:cNvSpPr>
          <p:nvPr>
            <p:ph type="sldNum" sz="quarter" idx="10"/>
          </p:nvPr>
        </p:nvSpPr>
        <p:spPr/>
        <p:txBody>
          <a:bodyPr/>
          <a:lstStyle/>
          <a:p>
            <a:fld id="{7776AC50-FDB4-46D2-95DD-B7C5936DC97C}" type="slidenum">
              <a:rPr lang="en-US" smtClean="0"/>
              <a:pPr/>
              <a:t>28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Money = </a:t>
            </a:r>
            <a:r>
              <a:rPr lang="en-US" dirty="0">
                <a:hlinkClick r:id="rId3"/>
              </a:rPr>
              <a:t>https://p0.pikist.com/photos/309/975/us-dollars-american-background-bank-banking-banknote-bill-business-cash.jpg</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World = edited from </a:t>
            </a:r>
            <a:r>
              <a:rPr lang="en-US" dirty="0">
                <a:hlinkClick r:id="rId4"/>
              </a:rPr>
              <a:t>https://pixabay.com/photos/planet-earth-earth-planet-global-4427436/</a:t>
            </a:r>
            <a:endParaRPr lang="en-US" dirty="0"/>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a:t>
            </a:fld>
            <a:endParaRPr lang="en-US"/>
          </a:p>
        </p:txBody>
      </p:sp>
    </p:spTree>
    <p:extLst>
      <p:ext uri="{BB962C8B-B14F-4D97-AF65-F5344CB8AC3E}">
        <p14:creationId xmlns:p14="http://schemas.microsoft.com/office/powerpoint/2010/main" val="223695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guy has really fallen into it.  </a:t>
            </a:r>
          </a:p>
          <a:p>
            <a:endParaRPr lang="en-US" dirty="0"/>
          </a:p>
          <a:p>
            <a:r>
              <a:rPr lang="en-US" dirty="0"/>
              <a:t>That’s how some people feel.  Life is to bad that I can’t be happy!</a:t>
            </a:r>
          </a:p>
          <a:p>
            <a:endParaRPr lang="en-US" dirty="0"/>
          </a:p>
          <a:p>
            <a:r>
              <a:rPr lang="en-US" dirty="0"/>
              <a:t>Nothing is going right in my life!</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9</a:t>
            </a:fld>
            <a:endParaRPr lang="en-US"/>
          </a:p>
        </p:txBody>
      </p:sp>
    </p:spTree>
    <p:extLst>
      <p:ext uri="{BB962C8B-B14F-4D97-AF65-F5344CB8AC3E}">
        <p14:creationId xmlns:p14="http://schemas.microsoft.com/office/powerpoint/2010/main" val="982470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Money = </a:t>
            </a:r>
            <a:r>
              <a:rPr lang="en-US" dirty="0">
                <a:hlinkClick r:id="rId3"/>
              </a:rPr>
              <a:t>https://p0.pikist.com/photos/309/975/us-dollars-american-background-bank-banking-banknote-bill-business-cash.jpg</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World = edited from </a:t>
            </a:r>
            <a:r>
              <a:rPr lang="en-US" dirty="0">
                <a:hlinkClick r:id="rId4"/>
              </a:rPr>
              <a:t>https://pixabay.com/photos/planet-earth-earth-planet-global-4427436/</a:t>
            </a:r>
            <a:endParaRPr lang="en-US" dirty="0"/>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10</a:t>
            </a:fld>
            <a:endParaRPr lang="en-US"/>
          </a:p>
        </p:txBody>
      </p:sp>
    </p:spTree>
    <p:extLst>
      <p:ext uri="{BB962C8B-B14F-4D97-AF65-F5344CB8AC3E}">
        <p14:creationId xmlns:p14="http://schemas.microsoft.com/office/powerpoint/2010/main" val="1835567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https://www.flickr.com/photos/7954439@N06/13000280074</a:t>
            </a:r>
          </a:p>
          <a:p>
            <a:endParaRPr lang="en-US" dirty="0"/>
          </a:p>
          <a:p>
            <a:r>
              <a:rPr lang="en-US" dirty="0"/>
              <a:t>It matters more how you are on the inside than what you look like on the outside.  </a:t>
            </a:r>
          </a:p>
          <a:p>
            <a:endParaRPr lang="en-US" dirty="0"/>
          </a:p>
          <a:p>
            <a:r>
              <a:rPr lang="en-US" dirty="0"/>
              <a:t>Single ministry I would say, All dating starts on a lie—you don’t act like your real self.  No, you pretend to be some great and wonderful person.  You whitewash the outside, and slowly let the whitewash wash off.  </a:t>
            </a:r>
          </a:p>
        </p:txBody>
      </p:sp>
      <p:sp>
        <p:nvSpPr>
          <p:cNvPr id="4" name="Slide Number Placeholder 3"/>
          <p:cNvSpPr>
            <a:spLocks noGrp="1"/>
          </p:cNvSpPr>
          <p:nvPr>
            <p:ph type="sldNum" sz="quarter" idx="5"/>
          </p:nvPr>
        </p:nvSpPr>
        <p:spPr/>
        <p:txBody>
          <a:bodyPr/>
          <a:lstStyle/>
          <a:p>
            <a:fld id="{84226CE0-990C-46E7-85EA-49227E1A8615}" type="slidenum">
              <a:rPr lang="en-US" smtClean="0"/>
              <a:t>16</a:t>
            </a:fld>
            <a:endParaRPr lang="en-US"/>
          </a:p>
        </p:txBody>
      </p:sp>
    </p:spTree>
    <p:extLst>
      <p:ext uri="{BB962C8B-B14F-4D97-AF65-F5344CB8AC3E}">
        <p14:creationId xmlns:p14="http://schemas.microsoft.com/office/powerpoint/2010/main" val="4007897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Grave</a:t>
            </a:r>
            <a:r>
              <a:rPr lang="en-US" baseline="0" dirty="0"/>
              <a:t> stone = FREE = From </a:t>
            </a:r>
            <a:r>
              <a:rPr lang="en-US" baseline="0" dirty="0" err="1"/>
              <a:t>BiblePoint</a:t>
            </a:r>
            <a:r>
              <a:rPr lang="en-US" baseline="0" dirty="0"/>
              <a:t> photos. </a:t>
            </a:r>
          </a:p>
          <a:p>
            <a:endParaRPr lang="en-US" dirty="0"/>
          </a:p>
        </p:txBody>
      </p:sp>
      <p:sp>
        <p:nvSpPr>
          <p:cNvPr id="4" name="Slide Number Placeholder 3"/>
          <p:cNvSpPr>
            <a:spLocks noGrp="1"/>
          </p:cNvSpPr>
          <p:nvPr>
            <p:ph type="sldNum" sz="quarter" idx="10"/>
          </p:nvPr>
        </p:nvSpPr>
        <p:spPr/>
        <p:txBody>
          <a:bodyPr/>
          <a:lstStyle/>
          <a:p>
            <a:fld id="{7776AC50-FDB4-46D2-95DD-B7C5936DC97C}" type="slidenum">
              <a:rPr lang="en-US" smtClean="0"/>
              <a:pPr/>
              <a:t>17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Casket = LICENSED</a:t>
            </a:r>
            <a:r>
              <a:rPr lang="en-US" baseline="0" dirty="0"/>
              <a:t> and NOT FOR REUSE.  To reuse elsewhere, get a license from </a:t>
            </a:r>
            <a:r>
              <a:rPr lang="en-US" baseline="0" dirty="0" err="1"/>
              <a:t>istock</a:t>
            </a:r>
            <a:r>
              <a:rPr lang="en-US" baseline="0" dirty="0"/>
              <a:t> </a:t>
            </a:r>
          </a:p>
          <a:p>
            <a:endParaRPr lang="en-US" baseline="0" dirty="0"/>
          </a:p>
          <a:p>
            <a:r>
              <a:rPr lang="en-US" baseline="0" dirty="0"/>
              <a:t>Death or even the death of a relationship (separation or divorce). </a:t>
            </a:r>
            <a:endParaRPr lang="en-US" dirty="0"/>
          </a:p>
        </p:txBody>
      </p:sp>
      <p:sp>
        <p:nvSpPr>
          <p:cNvPr id="4" name="Slide Number Placeholder 3"/>
          <p:cNvSpPr>
            <a:spLocks noGrp="1"/>
          </p:cNvSpPr>
          <p:nvPr>
            <p:ph type="sldNum" sz="quarter" idx="10"/>
          </p:nvPr>
        </p:nvSpPr>
        <p:spPr/>
        <p:txBody>
          <a:bodyPr/>
          <a:lstStyle/>
          <a:p>
            <a:fld id="{7776AC50-FDB4-46D2-95DD-B7C5936DC97C}" type="slidenum">
              <a:rPr lang="en-US" smtClean="0"/>
              <a:pPr/>
              <a:t>18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White</a:t>
            </a:r>
            <a:r>
              <a:rPr lang="en-US" baseline="0" dirty="0"/>
              <a:t> heart = FREE = from http://commons.wikimedia.org/wiki/File:White_heart.svg</a:t>
            </a:r>
            <a:endParaRPr lang="en-US" dirty="0"/>
          </a:p>
        </p:txBody>
      </p:sp>
      <p:sp>
        <p:nvSpPr>
          <p:cNvPr id="4" name="Slide Number Placeholder 3"/>
          <p:cNvSpPr>
            <a:spLocks noGrp="1"/>
          </p:cNvSpPr>
          <p:nvPr>
            <p:ph type="sldNum" sz="quarter" idx="10"/>
          </p:nvPr>
        </p:nvSpPr>
        <p:spPr/>
        <p:txBody>
          <a:bodyPr/>
          <a:lstStyle/>
          <a:p>
            <a:fld id="{7776AC50-FDB4-46D2-95DD-B7C5936DC97C}" type="slidenum">
              <a:rPr lang="en-US" smtClean="0"/>
              <a:pPr/>
              <a:t>20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Captain who</a:t>
            </a:r>
            <a:r>
              <a:rPr lang="en-US" baseline="0" dirty="0"/>
              <a:t> has sailed through the storm.  </a:t>
            </a:r>
          </a:p>
          <a:p>
            <a:endParaRPr lang="en-US" baseline="0" dirty="0"/>
          </a:p>
          <a:p>
            <a:r>
              <a:rPr lang="en-US" b="0" dirty="0"/>
              <a:t>US Airways Flight 1549 = FREE = from http://en.wikipedia.org/wiki/US_Airways_Flight_1549</a:t>
            </a:r>
          </a:p>
          <a:p>
            <a:endParaRPr lang="en-US" b="0" dirty="0"/>
          </a:p>
          <a:p>
            <a:r>
              <a:rPr lang="en-US" dirty="0"/>
              <a:t>The </a:t>
            </a:r>
            <a:r>
              <a:rPr lang="en-US" dirty="0">
                <a:hlinkClick r:id="rId3" tooltip="Pilot in command"/>
              </a:rPr>
              <a:t>pilot in command</a:t>
            </a:r>
            <a:r>
              <a:rPr lang="en-US" dirty="0"/>
              <a:t> was 57-year-old </a:t>
            </a:r>
            <a:r>
              <a:rPr lang="en-US" dirty="0">
                <a:hlinkClick r:id="rId4" tooltip="Chesley Sullenberger"/>
              </a:rPr>
              <a:t>Capt. </a:t>
            </a:r>
            <a:r>
              <a:rPr lang="en-US" dirty="0" err="1">
                <a:hlinkClick r:id="rId4" tooltip="Chesley Sullenberger"/>
              </a:rPr>
              <a:t>Chesley</a:t>
            </a:r>
            <a:r>
              <a:rPr lang="en-US" dirty="0">
                <a:hlinkClick r:id="rId4" tooltip="Chesley Sullenberger"/>
              </a:rPr>
              <a:t> B. "Sully" </a:t>
            </a:r>
            <a:r>
              <a:rPr lang="en-US" dirty="0" err="1">
                <a:hlinkClick r:id="rId4" tooltip="Chesley Sullenberger"/>
              </a:rPr>
              <a:t>Sullenberger</a:t>
            </a:r>
            <a:r>
              <a:rPr lang="en-US" dirty="0"/>
              <a:t>, of US Airways Flight 1549.</a:t>
            </a:r>
            <a:endParaRPr lang="en-US" b="0" dirty="0"/>
          </a:p>
        </p:txBody>
      </p:sp>
      <p:sp>
        <p:nvSpPr>
          <p:cNvPr id="4" name="Slide Number Placeholder 3"/>
          <p:cNvSpPr>
            <a:spLocks noGrp="1"/>
          </p:cNvSpPr>
          <p:nvPr>
            <p:ph type="sldNum" sz="quarter" idx="10"/>
          </p:nvPr>
        </p:nvSpPr>
        <p:spPr/>
        <p:txBody>
          <a:bodyPr/>
          <a:lstStyle/>
          <a:p>
            <a:fld id="{7776AC50-FDB4-46D2-95DD-B7C5936DC97C}" type="slidenum">
              <a:rPr lang="en-US" smtClean="0"/>
              <a:pPr/>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259B-228E-4593-AA8D-3487BD2D79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DCED23-A684-449E-8D9B-2E12482C32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B4C48F-E1DE-41B8-937A-7A9F74F3A983}"/>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3CB1D7A9-E385-4163-8245-E86BC425FF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A9BCB8-BD38-4541-A163-8A9238C7EC1E}"/>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1808312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C2338-43B2-4555-A412-0F7D908728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B9BADF-52D5-4E52-A640-A2F77C5D74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AF8314-4A72-4008-8C44-667FE113C728}"/>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77EE1F2B-31C9-4106-8580-EAD13B652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58BC1-C91C-4E57-9524-E7125F0E7C00}"/>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3948093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1F09B-0BEC-43A2-B2DA-10F4BBBF67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CDF0F0-EC9B-4B02-98B1-1DA2E9C49A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E5535E-969B-45C8-86E4-634065F9749A}"/>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BF659F34-9719-42D5-885A-6A2989DFA4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9DB84-7B70-4EFA-B1F0-70ABF5FA1F29}"/>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955614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1C6CF-4A46-42EE-8F82-BE7840196330}"/>
              </a:ext>
            </a:extLst>
          </p:cNvPr>
          <p:cNvSpPr>
            <a:spLocks noGrp="1"/>
          </p:cNvSpPr>
          <p:nvPr>
            <p:ph type="title"/>
          </p:nvPr>
        </p:nvSpPr>
        <p:spPr>
          <a:xfrm>
            <a:off x="0" y="0"/>
            <a:ext cx="12192000" cy="1325563"/>
          </a:xfrm>
        </p:spPr>
        <p:txBody>
          <a:bodyPr>
            <a:normAutofit/>
          </a:bodyPr>
          <a:lstStyle>
            <a:lvl1pPr algn="ctr">
              <a:defRPr sz="5600"/>
            </a:lvl1pPr>
          </a:lstStyle>
          <a:p>
            <a:r>
              <a:rPr lang="en-US" dirty="0"/>
              <a:t>Click to edit Master title style</a:t>
            </a:r>
          </a:p>
        </p:txBody>
      </p:sp>
      <p:sp>
        <p:nvSpPr>
          <p:cNvPr id="3" name="Content Placeholder 2">
            <a:extLst>
              <a:ext uri="{FF2B5EF4-FFF2-40B4-BE49-F238E27FC236}">
                <a16:creationId xmlns:a16="http://schemas.microsoft.com/office/drawing/2014/main" id="{A811FEE3-4FA3-4366-B2C4-B83FE25D16F2}"/>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8219102-5B02-4B01-A4B2-931AEC896853}"/>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124267F8-B2BF-4067-9C5C-5C9E22D9F6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742E2-2403-457E-8439-48FCC2C21CB9}"/>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3944373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AA33C-3912-469F-8BD9-0752E340AD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C8A04C-24EF-42A7-A083-3A98184886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9E5C23-F64D-4809-895C-5A3D8AF7C695}"/>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40861CA9-B627-47C1-8149-A6E538E9EB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42E6F5-F4BE-4FCD-BD92-D8279467DC8A}"/>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916251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AE46E-CE32-48FF-8B01-D7A2B1BF6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8E804D-9FAA-4B28-A665-161D2B99F1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45DA75-EBD1-47F3-8A52-697CBC600D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5CB578-26A8-4A33-A32B-68AC3188FF0F}"/>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6" name="Footer Placeholder 5">
            <a:extLst>
              <a:ext uri="{FF2B5EF4-FFF2-40B4-BE49-F238E27FC236}">
                <a16:creationId xmlns:a16="http://schemas.microsoft.com/office/drawing/2014/main" id="{98BC1133-9309-4775-8D20-6EB27EA41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ABA246-B284-4530-B782-F6BC472EF47D}"/>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2969881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03308-889D-47A7-96EC-9A5E5E3373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26E148-6BAC-420B-A795-76262E9D71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D55549-A2EE-4231-888D-55B3DE1D40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19CAA7-6722-48C2-A5CC-2DA2E97ABD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E12262-AE87-449E-987C-961C2C58A0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B2278C-8766-4720-A0EB-661E65216FD5}"/>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8" name="Footer Placeholder 7">
            <a:extLst>
              <a:ext uri="{FF2B5EF4-FFF2-40B4-BE49-F238E27FC236}">
                <a16:creationId xmlns:a16="http://schemas.microsoft.com/office/drawing/2014/main" id="{67BE07E3-EDCB-40FD-96F8-64B41141DD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098067-B159-491A-95EA-BF4AE21FB7FD}"/>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4047617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DA5C7-7987-4F5A-A648-27E4F4DF8E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03C89D-CEC6-4409-BFDA-8718B2FD37A9}"/>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4" name="Footer Placeholder 3">
            <a:extLst>
              <a:ext uri="{FF2B5EF4-FFF2-40B4-BE49-F238E27FC236}">
                <a16:creationId xmlns:a16="http://schemas.microsoft.com/office/drawing/2014/main" id="{E82F7A51-B91D-4D9F-B707-61CA88E18A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F861C3-BD1B-4F88-BE3F-366F533BC663}"/>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65936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31F4B0-7876-410B-B2AA-E6856F6CA9EA}"/>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3" name="Footer Placeholder 2">
            <a:extLst>
              <a:ext uri="{FF2B5EF4-FFF2-40B4-BE49-F238E27FC236}">
                <a16:creationId xmlns:a16="http://schemas.microsoft.com/office/drawing/2014/main" id="{88254F5C-ACDA-449D-8D1C-BEEB597C1A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5698A1-662C-40C3-9BDC-65552A1C26C7}"/>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1595358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1958C-4D98-419A-B75A-FE03ABED9D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DE5E41-FD29-4E81-8772-E516FE4479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1B164F-F275-4559-90F1-707579DD6D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5208F5-6D56-4614-B368-2FC15180839A}"/>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6" name="Footer Placeholder 5">
            <a:extLst>
              <a:ext uri="{FF2B5EF4-FFF2-40B4-BE49-F238E27FC236}">
                <a16:creationId xmlns:a16="http://schemas.microsoft.com/office/drawing/2014/main" id="{E0EB7FBC-C2EB-402D-8E69-233787DDC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A158B-A846-4F1D-8405-4F2C477D6EB1}"/>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2462603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BE384-6D80-43B6-A0E1-E2F808A1A4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5C01FE-6B16-4DB3-89F9-D2049B48B3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8C10D1-C4F3-4828-9853-A3C96F7CCE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4C5FF9-5F42-4CC1-8FCB-24FE6691B37C}"/>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6" name="Footer Placeholder 5">
            <a:extLst>
              <a:ext uri="{FF2B5EF4-FFF2-40B4-BE49-F238E27FC236}">
                <a16:creationId xmlns:a16="http://schemas.microsoft.com/office/drawing/2014/main" id="{1D6E09A6-44EE-4F65-A6F0-C14DA149D8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91C77E-FE8B-4AC3-BD70-20164D488EF1}"/>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2434594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905FF75-160E-4648-B0B1-4698E11BEA92}"/>
              </a:ext>
            </a:extLst>
          </p:cNvPr>
          <p:cNvPicPr>
            <a:picLocks noChangeAspect="1"/>
          </p:cNvPicPr>
          <p:nvPr userDrawn="1"/>
        </p:nvPicPr>
        <p:blipFill rotWithShape="1">
          <a:blip r:embed="rId13">
            <a:alphaModFix amt="75000"/>
            <a:extLst>
              <a:ext uri="{28A0092B-C50C-407E-A947-70E740481C1C}">
                <a14:useLocalDpi xmlns:a14="http://schemas.microsoft.com/office/drawing/2010/main" val="0"/>
              </a:ext>
            </a:extLst>
          </a:blip>
          <a:srcRect r="17371"/>
          <a:stretch/>
        </p:blipFill>
        <p:spPr>
          <a:xfrm flipH="1">
            <a:off x="-97971" y="-5945"/>
            <a:ext cx="6189592" cy="6887593"/>
          </a:xfrm>
          <a:prstGeom prst="rect">
            <a:avLst/>
          </a:prstGeom>
        </p:spPr>
      </p:pic>
      <p:pic>
        <p:nvPicPr>
          <p:cNvPr id="7" name="Picture 6">
            <a:extLst>
              <a:ext uri="{FF2B5EF4-FFF2-40B4-BE49-F238E27FC236}">
                <a16:creationId xmlns:a16="http://schemas.microsoft.com/office/drawing/2014/main" id="{B2743007-3372-4027-B777-9EEA707E4F0F}"/>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22348"/>
          <a:stretch/>
        </p:blipFill>
        <p:spPr>
          <a:xfrm>
            <a:off x="6063342" y="-5945"/>
            <a:ext cx="6220623" cy="6863945"/>
          </a:xfrm>
          <a:prstGeom prst="rect">
            <a:avLst/>
          </a:prstGeom>
        </p:spPr>
      </p:pic>
      <p:pic>
        <p:nvPicPr>
          <p:cNvPr id="11" name="Picture 2">
            <a:extLst>
              <a:ext uri="{FF2B5EF4-FFF2-40B4-BE49-F238E27FC236}">
                <a16:creationId xmlns:a16="http://schemas.microsoft.com/office/drawing/2014/main" id="{02A96214-FEBF-4F92-BBF5-748D61978412}"/>
              </a:ext>
            </a:extLst>
          </p:cNvPr>
          <p:cNvPicPr>
            <a:picLocks noChangeAspect="1" noChangeArrowheads="1"/>
          </p:cNvPicPr>
          <p:nvPr userDrawn="1"/>
        </p:nvPicPr>
        <p:blipFill>
          <a:blip r:embed="rId14">
            <a:alphaModFix amt="30000"/>
            <a:extLst>
              <a:ext uri="{28A0092B-C50C-407E-A947-70E740481C1C}">
                <a14:useLocalDpi xmlns:a14="http://schemas.microsoft.com/office/drawing/2010/main" val="0"/>
              </a:ext>
            </a:extLst>
          </a:blip>
          <a:srcRect/>
          <a:stretch>
            <a:fillRect/>
          </a:stretch>
        </p:blipFill>
        <p:spPr bwMode="auto">
          <a:xfrm>
            <a:off x="4380" y="-5945"/>
            <a:ext cx="12178857"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3737631E-1ACA-4C40-A080-04CB34E8AFDC}"/>
              </a:ext>
            </a:extLst>
          </p:cNvPr>
          <p:cNvSpPr>
            <a:spLocks noGrp="1"/>
          </p:cNvSpPr>
          <p:nvPr>
            <p:ph type="title"/>
          </p:nvPr>
        </p:nvSpPr>
        <p:spPr>
          <a:xfrm>
            <a:off x="365234" y="0"/>
            <a:ext cx="1146153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190256C-7B0F-4C3A-A200-EAA4C0736B60}"/>
              </a:ext>
            </a:extLst>
          </p:cNvPr>
          <p:cNvSpPr>
            <a:spLocks noGrp="1"/>
          </p:cNvSpPr>
          <p:nvPr>
            <p:ph type="body" idx="1"/>
          </p:nvPr>
        </p:nvSpPr>
        <p:spPr>
          <a:xfrm>
            <a:off x="365235" y="1372862"/>
            <a:ext cx="11461530" cy="4851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412BD2B-1961-4EE0-B8AC-B16A2D0989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D932EF33-D96A-4B7F-9721-03EF16AD8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EC8B78-048D-4A35-80A9-35FC7918EF0E}"/>
              </a:ext>
            </a:extLst>
          </p:cNvPr>
          <p:cNvSpPr>
            <a:spLocks noGrp="1"/>
          </p:cNvSpPr>
          <p:nvPr>
            <p:ph type="sldNum" sz="quarter" idx="4"/>
          </p:nvPr>
        </p:nvSpPr>
        <p:spPr>
          <a:xfrm>
            <a:off x="8610600" y="6356350"/>
            <a:ext cx="29138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A0AE5E-9D5E-45FA-B25A-6A05A9F3D5C5}" type="slidenum">
              <a:rPr lang="en-US" smtClean="0"/>
              <a:t>‹#›</a:t>
            </a:fld>
            <a:endParaRPr lang="en-US"/>
          </a:p>
        </p:txBody>
      </p:sp>
    </p:spTree>
    <p:extLst>
      <p:ext uri="{BB962C8B-B14F-4D97-AF65-F5344CB8AC3E}">
        <p14:creationId xmlns:p14="http://schemas.microsoft.com/office/powerpoint/2010/main" val="1477928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6600" b="1" kern="1200">
          <a:solidFill>
            <a:schemeClr val="tx1"/>
          </a:solidFill>
          <a:effectLst>
            <a:glow rad="127000">
              <a:schemeClr val="bg1"/>
            </a:glow>
          </a:effectLst>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F585CCE-A0DE-49DA-9D3A-534600C1CC5B}"/>
              </a:ext>
            </a:extLst>
          </p:cNvPr>
          <p:cNvGrpSpPr/>
          <p:nvPr/>
        </p:nvGrpSpPr>
        <p:grpSpPr>
          <a:xfrm>
            <a:off x="0" y="-6443"/>
            <a:ext cx="12557235" cy="6887465"/>
            <a:chOff x="0" y="-6443"/>
            <a:chExt cx="12557235" cy="6887465"/>
          </a:xfrm>
        </p:grpSpPr>
        <p:pic>
          <p:nvPicPr>
            <p:cNvPr id="8" name="Picture 7" descr="A picture containing table&#10;&#10;Description automatically generated">
              <a:extLst>
                <a:ext uri="{FF2B5EF4-FFF2-40B4-BE49-F238E27FC236}">
                  <a16:creationId xmlns:a16="http://schemas.microsoft.com/office/drawing/2014/main" id="{D71576D6-B7AC-4BB5-8E5E-C7150813C490}"/>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10064" y="5068"/>
              <a:ext cx="12192000" cy="6870886"/>
            </a:xfrm>
            <a:prstGeom prst="rect">
              <a:avLst/>
            </a:prstGeom>
          </p:spPr>
        </p:pic>
        <p:sp>
          <p:nvSpPr>
            <p:cNvPr id="11" name="Rectangle 10">
              <a:extLst>
                <a:ext uri="{FF2B5EF4-FFF2-40B4-BE49-F238E27FC236}">
                  <a16:creationId xmlns:a16="http://schemas.microsoft.com/office/drawing/2014/main" id="{5C936FAB-DAB8-4C5F-9539-151644DF416B}"/>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able&#10;&#10;Description automatically generated">
              <a:extLst>
                <a:ext uri="{FF2B5EF4-FFF2-40B4-BE49-F238E27FC236}">
                  <a16:creationId xmlns:a16="http://schemas.microsoft.com/office/drawing/2014/main" id="{3F567C08-87E3-4E4E-A125-5C928BE0B330}"/>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0" y="10136"/>
              <a:ext cx="12192000" cy="6870886"/>
            </a:xfrm>
            <a:prstGeom prst="rect">
              <a:avLst/>
            </a:prstGeom>
          </p:spPr>
        </p:pic>
        <p:pic>
          <p:nvPicPr>
            <p:cNvPr id="10" name="Picture 9" descr="A picture containing table&#10;&#10;Description automatically generated">
              <a:extLst>
                <a:ext uri="{FF2B5EF4-FFF2-40B4-BE49-F238E27FC236}">
                  <a16:creationId xmlns:a16="http://schemas.microsoft.com/office/drawing/2014/main" id="{106B83C9-0001-4253-816B-2CD0121A417F}"/>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0" y="0"/>
              <a:ext cx="12192000" cy="6870886"/>
            </a:xfrm>
            <a:prstGeom prst="rect">
              <a:avLst/>
            </a:prstGeom>
          </p:spPr>
        </p:pic>
        <p:pic>
          <p:nvPicPr>
            <p:cNvPr id="18" name="Picture 17" descr="A picture containing table&#10;&#10;Description automatically generated">
              <a:extLst>
                <a:ext uri="{FF2B5EF4-FFF2-40B4-BE49-F238E27FC236}">
                  <a16:creationId xmlns:a16="http://schemas.microsoft.com/office/drawing/2014/main" id="{BA0FB5D4-AA98-4A54-A296-4C9D0050C5DF}"/>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10064" y="-6443"/>
              <a:ext cx="12192000" cy="6870886"/>
            </a:xfrm>
            <a:prstGeom prst="rect">
              <a:avLst/>
            </a:prstGeom>
          </p:spPr>
        </p:pic>
        <p:pic>
          <p:nvPicPr>
            <p:cNvPr id="9" name="Picture 8" descr="A drawing of a face&#10;&#10;Description automatically generated">
              <a:extLst>
                <a:ext uri="{FF2B5EF4-FFF2-40B4-BE49-F238E27FC236}">
                  <a16:creationId xmlns:a16="http://schemas.microsoft.com/office/drawing/2014/main" id="{F1A82D6C-A657-4171-94F9-58B3057B7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0338" y="858677"/>
              <a:ext cx="5962249" cy="2450242"/>
            </a:xfrm>
            <a:prstGeom prst="rect">
              <a:avLst/>
            </a:prstGeom>
          </p:spPr>
        </p:pic>
        <p:pic>
          <p:nvPicPr>
            <p:cNvPr id="16" name="Picture 15" descr="A picture containing tableware, table, sitting, photo&#10;&#10;Description automatically generated">
              <a:extLst>
                <a:ext uri="{FF2B5EF4-FFF2-40B4-BE49-F238E27FC236}">
                  <a16:creationId xmlns:a16="http://schemas.microsoft.com/office/drawing/2014/main" id="{3812FB43-E300-43D9-88BF-6BB5A9C4A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0513" y="2662639"/>
              <a:ext cx="7396722" cy="4195361"/>
            </a:xfrm>
            <a:prstGeom prst="rect">
              <a:avLst/>
            </a:prstGeom>
          </p:spPr>
        </p:pic>
      </p:grpSp>
      <p:sp>
        <p:nvSpPr>
          <p:cNvPr id="2" name="Title 1">
            <a:extLst>
              <a:ext uri="{FF2B5EF4-FFF2-40B4-BE49-F238E27FC236}">
                <a16:creationId xmlns:a16="http://schemas.microsoft.com/office/drawing/2014/main" id="{64D552FB-1DC6-444D-A1C5-44A1136C3BE8}"/>
              </a:ext>
            </a:extLst>
          </p:cNvPr>
          <p:cNvSpPr>
            <a:spLocks noGrp="1"/>
          </p:cNvSpPr>
          <p:nvPr>
            <p:ph type="title"/>
          </p:nvPr>
        </p:nvSpPr>
        <p:spPr/>
        <p:txBody>
          <a:bodyPr/>
          <a:lstStyle/>
          <a:p>
            <a:r>
              <a:rPr lang="en-US" dirty="0"/>
              <a:t>Be happy in an …</a:t>
            </a:r>
          </a:p>
        </p:txBody>
      </p:sp>
      <p:grpSp>
        <p:nvGrpSpPr>
          <p:cNvPr id="12" name="Group 11">
            <a:extLst>
              <a:ext uri="{FF2B5EF4-FFF2-40B4-BE49-F238E27FC236}">
                <a16:creationId xmlns:a16="http://schemas.microsoft.com/office/drawing/2014/main" id="{CA2597B7-3908-4211-A2A0-8610B97264FC}"/>
              </a:ext>
            </a:extLst>
          </p:cNvPr>
          <p:cNvGrpSpPr/>
          <p:nvPr/>
        </p:nvGrpSpPr>
        <p:grpSpPr>
          <a:xfrm>
            <a:off x="639883" y="4662022"/>
            <a:ext cx="2336800" cy="1086830"/>
            <a:chOff x="1109440" y="4807343"/>
            <a:chExt cx="2336800" cy="1086830"/>
          </a:xfrm>
          <a:effectLst>
            <a:glow rad="127000">
              <a:srgbClr val="7030A0"/>
            </a:glow>
          </a:effectLst>
        </p:grpSpPr>
        <p:sp>
          <p:nvSpPr>
            <p:cNvPr id="13" name="Oval 12">
              <a:extLst>
                <a:ext uri="{FF2B5EF4-FFF2-40B4-BE49-F238E27FC236}">
                  <a16:creationId xmlns:a16="http://schemas.microsoft.com/office/drawing/2014/main" id="{EC9849DA-A43F-4BD4-8B5D-C18B61817106}"/>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5">
              <a:extLst>
                <a:ext uri="{FF2B5EF4-FFF2-40B4-BE49-F238E27FC236}">
                  <a16:creationId xmlns:a16="http://schemas.microsoft.com/office/drawing/2014/main" id="{6C6085AF-8F52-48AC-A1D9-635BBFCD36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617069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ware, table, sitting, photo&#10;&#10;Description automatically generated">
            <a:extLst>
              <a:ext uri="{FF2B5EF4-FFF2-40B4-BE49-F238E27FC236}">
                <a16:creationId xmlns:a16="http://schemas.microsoft.com/office/drawing/2014/main" id="{E5BE2DD3-D012-4677-BC33-684320469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6673" y="2720147"/>
            <a:ext cx="7910722" cy="4486898"/>
          </a:xfrm>
          <a:prstGeom prst="rect">
            <a:avLst/>
          </a:prstGeom>
        </p:spPr>
      </p:pic>
      <p:sp>
        <p:nvSpPr>
          <p:cNvPr id="6" name="Title 1">
            <a:extLst>
              <a:ext uri="{FF2B5EF4-FFF2-40B4-BE49-F238E27FC236}">
                <a16:creationId xmlns:a16="http://schemas.microsoft.com/office/drawing/2014/main" id="{C9188563-079C-427F-9028-775F1D173D20}"/>
              </a:ext>
            </a:extLst>
          </p:cNvPr>
          <p:cNvSpPr txBox="1">
            <a:spLocks/>
          </p:cNvSpPr>
          <p:nvPr/>
        </p:nvSpPr>
        <p:spPr>
          <a:xfrm>
            <a:off x="471947" y="508355"/>
            <a:ext cx="8858865" cy="8557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effectLst>
                  <a:glow rad="127000">
                    <a:schemeClr val="bg1"/>
                  </a:glow>
                </a:effectLst>
                <a:latin typeface="+mn-lt"/>
                <a:ea typeface="+mj-ea"/>
                <a:cs typeface="+mj-cs"/>
              </a:defRPr>
            </a:lvl1pPr>
          </a:lstStyle>
          <a:p>
            <a:pPr algn="l"/>
            <a:r>
              <a:rPr lang="en-US" sz="6600" dirty="0">
                <a:latin typeface="Gill Sans MT" panose="020B0502020104020203" pitchFamily="34" charset="0"/>
              </a:rPr>
              <a:t>Be happy in an…</a:t>
            </a:r>
          </a:p>
        </p:txBody>
      </p:sp>
      <p:sp>
        <p:nvSpPr>
          <p:cNvPr id="3" name="Rectangle 2">
            <a:extLst>
              <a:ext uri="{FF2B5EF4-FFF2-40B4-BE49-F238E27FC236}">
                <a16:creationId xmlns:a16="http://schemas.microsoft.com/office/drawing/2014/main" id="{D22182BD-32B8-4E22-8858-6CB06B1C099F}"/>
              </a:ext>
            </a:extLst>
          </p:cNvPr>
          <p:cNvSpPr/>
          <p:nvPr/>
        </p:nvSpPr>
        <p:spPr>
          <a:xfrm>
            <a:off x="884903" y="2477729"/>
            <a:ext cx="132736" cy="242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drawing&#10;&#10;Description automatically generated">
            <a:extLst>
              <a:ext uri="{FF2B5EF4-FFF2-40B4-BE49-F238E27FC236}">
                <a16:creationId xmlns:a16="http://schemas.microsoft.com/office/drawing/2014/main" id="{E5BAB1CF-E254-48DE-B119-ED55692F61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3149" y="2598938"/>
            <a:ext cx="5745701" cy="1740486"/>
          </a:xfrm>
          <a:prstGeom prst="rect">
            <a:avLst/>
          </a:prstGeom>
        </p:spPr>
      </p:pic>
      <p:pic>
        <p:nvPicPr>
          <p:cNvPr id="2" name="Picture 1" descr="A picture containing drawing, clock&#10;&#10;Description automatically generated">
            <a:extLst>
              <a:ext uri="{FF2B5EF4-FFF2-40B4-BE49-F238E27FC236}">
                <a16:creationId xmlns:a16="http://schemas.microsoft.com/office/drawing/2014/main" id="{FC6A5251-5EC3-48B9-B4D1-CC7C1B3155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08893">
            <a:off x="231487" y="1215314"/>
            <a:ext cx="11288888" cy="1942857"/>
          </a:xfrm>
          <a:prstGeom prst="rect">
            <a:avLst/>
          </a:prstGeom>
        </p:spPr>
      </p:pic>
    </p:spTree>
    <p:extLst>
      <p:ext uri="{BB962C8B-B14F-4D97-AF65-F5344CB8AC3E}">
        <p14:creationId xmlns:p14="http://schemas.microsoft.com/office/powerpoint/2010/main" val="570291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Notice </a:t>
            </a:r>
            <a:r>
              <a:rPr lang="en-US" dirty="0" err="1"/>
              <a:t>Ecclesiates</a:t>
            </a:r>
            <a:r>
              <a:rPr lang="en-US" dirty="0"/>
              <a:t> 6:12</a:t>
            </a:r>
          </a:p>
        </p:txBody>
      </p:sp>
      <p:sp>
        <p:nvSpPr>
          <p:cNvPr id="3" name="Content Placeholder 2"/>
          <p:cNvSpPr>
            <a:spLocks noGrp="1"/>
          </p:cNvSpPr>
          <p:nvPr>
            <p:ph idx="1"/>
          </p:nvPr>
        </p:nvSpPr>
        <p:spPr/>
        <p:txBody>
          <a:bodyPr/>
          <a:lstStyle/>
          <a:p>
            <a:r>
              <a:rPr lang="en-US" baseline="30000" dirty="0"/>
              <a:t>12</a:t>
            </a:r>
            <a:r>
              <a:rPr lang="en-US" dirty="0"/>
              <a:t> For who knows what is </a:t>
            </a:r>
            <a:r>
              <a:rPr lang="en-US" dirty="0">
                <a:solidFill>
                  <a:srgbClr val="C00000"/>
                </a:solidFill>
              </a:rPr>
              <a:t>g</a:t>
            </a:r>
            <a:r>
              <a:rPr lang="en-US" u="sng" dirty="0">
                <a:solidFill>
                  <a:srgbClr val="C00000"/>
                </a:solidFill>
              </a:rPr>
              <a:t>ood</a:t>
            </a:r>
            <a:r>
              <a:rPr lang="en-US" dirty="0"/>
              <a:t> for a man in life...? </a:t>
            </a:r>
          </a:p>
          <a:p>
            <a:endParaRPr lang="en-US" dirty="0"/>
          </a:p>
          <a:p>
            <a:pPr algn="ctr"/>
            <a:r>
              <a:rPr lang="en-US" dirty="0"/>
              <a:t>“</a:t>
            </a:r>
            <a:r>
              <a:rPr lang="en-US" dirty="0">
                <a:solidFill>
                  <a:srgbClr val="C00000"/>
                </a:solidFill>
              </a:rPr>
              <a:t>GOOD</a:t>
            </a:r>
            <a:r>
              <a:rPr lang="en-US" dirty="0"/>
              <a:t>” or “</a:t>
            </a:r>
            <a:r>
              <a:rPr lang="en-US" dirty="0">
                <a:solidFill>
                  <a:srgbClr val="C00000"/>
                </a:solidFill>
              </a:rPr>
              <a:t>BETTER</a:t>
            </a:r>
            <a:r>
              <a:rPr lang="en-US" dirty="0"/>
              <a:t>” </a:t>
            </a:r>
          </a:p>
          <a:p>
            <a:pPr algn="ctr"/>
            <a:r>
              <a:rPr lang="en-US" dirty="0"/>
              <a:t>occurs 12 times in 7:1-14</a:t>
            </a:r>
          </a:p>
          <a:p>
            <a:pPr algn="ctr"/>
            <a:r>
              <a:rPr lang="en-US" dirty="0"/>
              <a:t>in a list of proverbs...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0" dur="500"/>
                                        <p:tgtEl>
                                          <p:spTgt spid="3">
                                            <p:txEl>
                                              <p:pRg st="3" end="3"/>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Few Modern-Day PROVERBS:</a:t>
            </a:r>
          </a:p>
        </p:txBody>
      </p:sp>
      <p:sp>
        <p:nvSpPr>
          <p:cNvPr id="3" name="Content Placeholder 2"/>
          <p:cNvSpPr>
            <a:spLocks noGrp="1"/>
          </p:cNvSpPr>
          <p:nvPr>
            <p:ph idx="1"/>
          </p:nvPr>
        </p:nvSpPr>
        <p:spPr>
          <a:xfrm>
            <a:off x="365235" y="1143000"/>
            <a:ext cx="11461530" cy="5081262"/>
          </a:xfrm>
        </p:spPr>
        <p:txBody>
          <a:bodyPr>
            <a:noAutofit/>
          </a:bodyPr>
          <a:lstStyle/>
          <a:p>
            <a:pPr marL="687388" indent="-687388">
              <a:buAutoNum type="arabicPeriod"/>
            </a:pPr>
            <a:r>
              <a:rPr lang="en-US" dirty="0"/>
              <a:t> Febreze is better than smelly cheese</a:t>
            </a:r>
          </a:p>
          <a:p>
            <a:pPr marL="687388" indent="-687388">
              <a:buAutoNum type="arabicPeriod"/>
            </a:pPr>
            <a:r>
              <a:rPr lang="en-US" dirty="0"/>
              <a:t> A birthday is better than a funeral.</a:t>
            </a:r>
          </a:p>
          <a:p>
            <a:pPr marL="687388" indent="-687388">
              <a:buAutoNum type="arabicPeriod"/>
            </a:pPr>
            <a:r>
              <a:rPr lang="en-US" dirty="0"/>
              <a:t> A party is better than a wake.</a:t>
            </a:r>
          </a:p>
          <a:p>
            <a:pPr marL="687388" indent="-687388">
              <a:buAutoNum type="arabicPeriod"/>
            </a:pPr>
            <a:r>
              <a:rPr lang="en-US" dirty="0"/>
              <a:t> A wise man will be happy; a fool will be sad. </a:t>
            </a:r>
          </a:p>
          <a:p>
            <a:pPr marL="687388" indent="-687388">
              <a:buAutoNum type="arabicPeriod"/>
            </a:pPr>
            <a:r>
              <a:rPr lang="en-US" dirty="0"/>
              <a:t> Laughter is better than crying.</a:t>
            </a:r>
          </a:p>
          <a:p>
            <a:pPr marL="687388" indent="-687388">
              <a:buAutoNum type="arabicPeriod"/>
            </a:pPr>
            <a:r>
              <a:rPr lang="en-US" dirty="0"/>
              <a:t> Ones beginning is better than ones end. </a:t>
            </a:r>
          </a:p>
          <a:p>
            <a:pPr marL="687388" indent="-687388">
              <a:buAutoNum type="arabicPeriod"/>
            </a:pPr>
            <a:r>
              <a:rPr lang="en-US" dirty="0"/>
              <a:t> An aggressive spirit is better than a passive one. </a:t>
            </a:r>
          </a:p>
        </p:txBody>
      </p:sp>
      <p:grpSp>
        <p:nvGrpSpPr>
          <p:cNvPr id="6" name="Group 5"/>
          <p:cNvGrpSpPr/>
          <p:nvPr/>
        </p:nvGrpSpPr>
        <p:grpSpPr>
          <a:xfrm>
            <a:off x="3352801" y="1848679"/>
            <a:ext cx="6301409" cy="4154557"/>
            <a:chOff x="1828800" y="1848678"/>
            <a:chExt cx="6301409" cy="4154557"/>
          </a:xfrm>
        </p:grpSpPr>
        <p:sp>
          <p:nvSpPr>
            <p:cNvPr id="4" name="Explosion 2 3"/>
            <p:cNvSpPr/>
            <p:nvPr/>
          </p:nvSpPr>
          <p:spPr>
            <a:xfrm>
              <a:off x="1828800" y="1848678"/>
              <a:ext cx="6301409" cy="4154557"/>
            </a:xfrm>
            <a:prstGeom prst="irregularSeal2">
              <a:avLst/>
            </a:prstGeom>
            <a:solidFill>
              <a:srgbClr val="FFFF00"/>
            </a:solidFill>
            <a:ln w="76200">
              <a:solidFill>
                <a:srgbClr val="FF0000"/>
              </a:solidFill>
            </a:ln>
            <a:effectLst>
              <a:outerShdw blurRad="50800" dist="152400" dir="5400000" algn="ctr" rotWithShape="0">
                <a:schemeClr val="tx1">
                  <a:alpha val="5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20178428">
              <a:off x="2995001" y="3359425"/>
              <a:ext cx="3352777" cy="1200329"/>
            </a:xfrm>
            <a:prstGeom prst="rect">
              <a:avLst/>
            </a:prstGeom>
            <a:noFill/>
          </p:spPr>
          <p:txBody>
            <a:bodyPr wrap="none" rtlCol="0">
              <a:spAutoFit/>
            </a:bodyPr>
            <a:lstStyle/>
            <a:p>
              <a:r>
                <a:rPr lang="en-US" sz="7200" b="1" dirty="0"/>
                <a:t>WRONG</a:t>
              </a: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a:t>
            </a:r>
          </a:p>
        </p:txBody>
      </p:sp>
      <p:sp>
        <p:nvSpPr>
          <p:cNvPr id="3" name="Content Placeholder 2"/>
          <p:cNvSpPr>
            <a:spLocks noGrp="1"/>
          </p:cNvSpPr>
          <p:nvPr>
            <p:ph idx="1"/>
          </p:nvPr>
        </p:nvSpPr>
        <p:spPr>
          <a:xfrm>
            <a:off x="1981200" y="1451113"/>
            <a:ext cx="8229600" cy="4675050"/>
          </a:xfrm>
        </p:spPr>
        <p:txBody>
          <a:bodyPr/>
          <a:lstStyle/>
          <a:p>
            <a:pPr algn="ctr"/>
            <a:r>
              <a:rPr lang="en-US" dirty="0"/>
              <a:t>Prosperity is not always GOOD ... and</a:t>
            </a:r>
            <a:br>
              <a:rPr lang="en-US" dirty="0"/>
            </a:br>
            <a:r>
              <a:rPr lang="en-US" dirty="0"/>
              <a:t>ADVERSITY is not always BAD!</a:t>
            </a:r>
          </a:p>
          <a:p>
            <a:pPr algn="ctr"/>
            <a:endParaRPr lang="en-US" dirty="0"/>
          </a:p>
          <a:p>
            <a:pPr algn="ctr"/>
            <a:r>
              <a:rPr lang="en-US" dirty="0"/>
              <a:t>Let’s see what Ecclesiastes says about</a:t>
            </a:r>
            <a:br>
              <a:rPr lang="en-US" dirty="0"/>
            </a:br>
            <a:r>
              <a:rPr lang="en-US" sz="6000" dirty="0"/>
              <a:t>ADVERSITY!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Autofit/>
          </a:bodyPr>
          <a:lstStyle/>
          <a:p>
            <a:pPr algn="ctr"/>
            <a:r>
              <a:rPr lang="en-US" sz="5600" dirty="0"/>
              <a:t>1.  It brings out a person’s CHARACTER! </a:t>
            </a:r>
          </a:p>
        </p:txBody>
      </p:sp>
      <p:sp>
        <p:nvSpPr>
          <p:cNvPr id="4" name="Content Placeholder 3"/>
          <p:cNvSpPr>
            <a:spLocks noGrp="1"/>
          </p:cNvSpPr>
          <p:nvPr>
            <p:ph idx="1"/>
          </p:nvPr>
        </p:nvSpPr>
        <p:spPr/>
        <p:txBody>
          <a:bodyPr/>
          <a:lstStyle/>
          <a:p>
            <a:r>
              <a:rPr lang="en-US" dirty="0"/>
              <a:t> </a:t>
            </a:r>
            <a:r>
              <a:rPr lang="en-US" baseline="30000" dirty="0"/>
              <a:t>7:1</a:t>
            </a:r>
            <a:r>
              <a:rPr lang="en-US" dirty="0"/>
              <a:t> A good name is better than fine perfume, </a:t>
            </a:r>
          </a:p>
          <a:p>
            <a:r>
              <a:rPr lang="en-US" dirty="0"/>
              <a:t> </a:t>
            </a:r>
          </a:p>
        </p:txBody>
      </p:sp>
    </p:spTree>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Autofit/>
          </a:bodyPr>
          <a:lstStyle/>
          <a:p>
            <a:pPr algn="ctr"/>
            <a:r>
              <a:rPr lang="en-US" sz="5600" dirty="0"/>
              <a:t>1.  It brings out a person’s CHARACTER! </a:t>
            </a:r>
          </a:p>
        </p:txBody>
      </p:sp>
      <p:sp>
        <p:nvSpPr>
          <p:cNvPr id="4" name="Content Placeholder 3"/>
          <p:cNvSpPr>
            <a:spLocks noGrp="1"/>
          </p:cNvSpPr>
          <p:nvPr>
            <p:ph idx="1"/>
          </p:nvPr>
        </p:nvSpPr>
        <p:spPr/>
        <p:txBody>
          <a:bodyPr/>
          <a:lstStyle/>
          <a:p>
            <a:r>
              <a:rPr lang="en-US" dirty="0"/>
              <a:t> </a:t>
            </a:r>
            <a:r>
              <a:rPr lang="en-US" baseline="30000" dirty="0"/>
              <a:t>7:1</a:t>
            </a:r>
            <a:r>
              <a:rPr lang="en-US" dirty="0"/>
              <a:t> A good name is better than fine perfume, </a:t>
            </a:r>
          </a:p>
          <a:p>
            <a:r>
              <a:rPr lang="en-US" dirty="0"/>
              <a:t> </a:t>
            </a:r>
          </a:p>
        </p:txBody>
      </p:sp>
      <p:pic>
        <p:nvPicPr>
          <p:cNvPr id="3" name="Febreze Experiment Commercial- HD-Oj34uz1Kjuc">
            <a:hlinkClick r:id="" action="ppaction://media"/>
            <a:extLst>
              <a:ext uri="{FF2B5EF4-FFF2-40B4-BE49-F238E27FC236}">
                <a16:creationId xmlns:a16="http://schemas.microsoft.com/office/drawing/2014/main" id="{3B127D32-EA59-47BB-8BB3-6816E1BA989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1762" b="12956"/>
          <a:stretch/>
        </p:blipFill>
        <p:spPr>
          <a:xfrm>
            <a:off x="904649" y="2221684"/>
            <a:ext cx="10191720" cy="4265613"/>
          </a:xfrm>
          <a:prstGeom prst="rect">
            <a:avLst/>
          </a:prstGeom>
        </p:spPr>
      </p:pic>
    </p:spTree>
    <p:extLst>
      <p:ext uri="{BB962C8B-B14F-4D97-AF65-F5344CB8AC3E}">
        <p14:creationId xmlns:p14="http://schemas.microsoft.com/office/powerpoint/2010/main" val="253239764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able, sitting, person, mirror&#10;&#10;Description automatically generated">
            <a:extLst>
              <a:ext uri="{FF2B5EF4-FFF2-40B4-BE49-F238E27FC236}">
                <a16:creationId xmlns:a16="http://schemas.microsoft.com/office/drawing/2014/main" id="{47E8CFDB-E9C7-4166-B7A8-F973E45F369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1000" contrast="-23000"/>
                    </a14:imgEffect>
                  </a14:imgLayer>
                </a14:imgProps>
              </a:ext>
              <a:ext uri="{28A0092B-C50C-407E-A947-70E740481C1C}">
                <a14:useLocalDpi xmlns:a14="http://schemas.microsoft.com/office/drawing/2010/main" val="0"/>
              </a:ext>
            </a:extLst>
          </a:blip>
          <a:stretch>
            <a:fillRect/>
          </a:stretch>
        </p:blipFill>
        <p:spPr>
          <a:xfrm>
            <a:off x="-97740" y="1682057"/>
            <a:ext cx="3472367" cy="5251621"/>
          </a:xfrm>
          <a:prstGeom prst="rect">
            <a:avLst/>
          </a:prstGeom>
        </p:spPr>
      </p:pic>
      <p:pic>
        <p:nvPicPr>
          <p:cNvPr id="8" name="Picture 7" descr="A person looking at the camera&#10;&#10;Description automatically generated">
            <a:extLst>
              <a:ext uri="{FF2B5EF4-FFF2-40B4-BE49-F238E27FC236}">
                <a16:creationId xmlns:a16="http://schemas.microsoft.com/office/drawing/2014/main" id="{91144EA3-96C3-4D68-A0D1-3BC0104D8C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8012" y="1530698"/>
            <a:ext cx="6768733" cy="5402980"/>
          </a:xfrm>
          <a:prstGeom prst="rect">
            <a:avLst/>
          </a:prstGeom>
        </p:spPr>
      </p:pic>
      <p:sp>
        <p:nvSpPr>
          <p:cNvPr id="2" name="Title 1"/>
          <p:cNvSpPr>
            <a:spLocks noGrp="1"/>
          </p:cNvSpPr>
          <p:nvPr>
            <p:ph type="title"/>
          </p:nvPr>
        </p:nvSpPr>
        <p:spPr>
          <a:xfrm>
            <a:off x="0" y="0"/>
            <a:ext cx="12192000" cy="1325563"/>
          </a:xfrm>
        </p:spPr>
        <p:txBody>
          <a:bodyPr>
            <a:noAutofit/>
          </a:bodyPr>
          <a:lstStyle/>
          <a:p>
            <a:pPr algn="ctr"/>
            <a:r>
              <a:rPr lang="en-US" sz="5600" dirty="0"/>
              <a:t>1.  It brings out a person’s CHARACTER! </a:t>
            </a:r>
          </a:p>
        </p:txBody>
      </p:sp>
      <p:sp>
        <p:nvSpPr>
          <p:cNvPr id="4" name="Content Placeholder 3"/>
          <p:cNvSpPr>
            <a:spLocks noGrp="1"/>
          </p:cNvSpPr>
          <p:nvPr>
            <p:ph idx="1"/>
          </p:nvPr>
        </p:nvSpPr>
        <p:spPr/>
        <p:txBody>
          <a:bodyPr/>
          <a:lstStyle/>
          <a:p>
            <a:r>
              <a:rPr lang="en-US" dirty="0"/>
              <a:t> </a:t>
            </a:r>
            <a:r>
              <a:rPr lang="en-US" baseline="30000" dirty="0"/>
              <a:t>7:1</a:t>
            </a:r>
            <a:r>
              <a:rPr lang="en-US" dirty="0"/>
              <a:t> A good name is better than fine perfume, </a:t>
            </a:r>
          </a:p>
          <a:p>
            <a:r>
              <a:rPr lang="en-US" dirty="0"/>
              <a:t> </a:t>
            </a:r>
          </a:p>
        </p:txBody>
      </p:sp>
      <p:sp>
        <p:nvSpPr>
          <p:cNvPr id="9" name="Freeform: Shape 8">
            <a:extLst>
              <a:ext uri="{FF2B5EF4-FFF2-40B4-BE49-F238E27FC236}">
                <a16:creationId xmlns:a16="http://schemas.microsoft.com/office/drawing/2014/main" id="{92B29E11-C363-4041-87AA-3F4A5EC6BE06}"/>
              </a:ext>
            </a:extLst>
          </p:cNvPr>
          <p:cNvSpPr/>
          <p:nvPr/>
        </p:nvSpPr>
        <p:spPr>
          <a:xfrm>
            <a:off x="1892300" y="2090718"/>
            <a:ext cx="7721601" cy="4076700"/>
          </a:xfrm>
          <a:custGeom>
            <a:avLst/>
            <a:gdLst>
              <a:gd name="connsiteX0" fmla="*/ 7112000 w 7112000"/>
              <a:gd name="connsiteY0" fmla="*/ 1689100 h 4076700"/>
              <a:gd name="connsiteX1" fmla="*/ 6045200 w 7112000"/>
              <a:gd name="connsiteY1" fmla="*/ 1320800 h 4076700"/>
              <a:gd name="connsiteX2" fmla="*/ 6019800 w 7112000"/>
              <a:gd name="connsiteY2" fmla="*/ 12700 h 4076700"/>
              <a:gd name="connsiteX3" fmla="*/ 0 w 7112000"/>
              <a:gd name="connsiteY3" fmla="*/ 0 h 4076700"/>
              <a:gd name="connsiteX4" fmla="*/ 38100 w 7112000"/>
              <a:gd name="connsiteY4" fmla="*/ 4076700 h 4076700"/>
              <a:gd name="connsiteX5" fmla="*/ 4775200 w 7112000"/>
              <a:gd name="connsiteY5" fmla="*/ 4076700 h 4076700"/>
              <a:gd name="connsiteX6" fmla="*/ 4927600 w 7112000"/>
              <a:gd name="connsiteY6" fmla="*/ 2565400 h 4076700"/>
              <a:gd name="connsiteX7" fmla="*/ 7099300 w 7112000"/>
              <a:gd name="connsiteY7" fmla="*/ 1778000 h 4076700"/>
              <a:gd name="connsiteX0" fmla="*/ 7112000 w 7264400"/>
              <a:gd name="connsiteY0" fmla="*/ 1689100 h 4076700"/>
              <a:gd name="connsiteX1" fmla="*/ 6045200 w 7264400"/>
              <a:gd name="connsiteY1" fmla="*/ 1320800 h 4076700"/>
              <a:gd name="connsiteX2" fmla="*/ 6019800 w 7264400"/>
              <a:gd name="connsiteY2" fmla="*/ 12700 h 4076700"/>
              <a:gd name="connsiteX3" fmla="*/ 0 w 7264400"/>
              <a:gd name="connsiteY3" fmla="*/ 0 h 4076700"/>
              <a:gd name="connsiteX4" fmla="*/ 38100 w 7264400"/>
              <a:gd name="connsiteY4" fmla="*/ 4076700 h 4076700"/>
              <a:gd name="connsiteX5" fmla="*/ 4775200 w 7264400"/>
              <a:gd name="connsiteY5" fmla="*/ 4076700 h 4076700"/>
              <a:gd name="connsiteX6" fmla="*/ 4927600 w 7264400"/>
              <a:gd name="connsiteY6" fmla="*/ 2565400 h 4076700"/>
              <a:gd name="connsiteX7" fmla="*/ 7264400 w 7264400"/>
              <a:gd name="connsiteY7" fmla="*/ 1714500 h 4076700"/>
              <a:gd name="connsiteX0" fmla="*/ 7315200 w 7315200"/>
              <a:gd name="connsiteY0" fmla="*/ 1765300 h 4076700"/>
              <a:gd name="connsiteX1" fmla="*/ 6045200 w 7315200"/>
              <a:gd name="connsiteY1" fmla="*/ 1320800 h 4076700"/>
              <a:gd name="connsiteX2" fmla="*/ 6019800 w 7315200"/>
              <a:gd name="connsiteY2" fmla="*/ 12700 h 4076700"/>
              <a:gd name="connsiteX3" fmla="*/ 0 w 7315200"/>
              <a:gd name="connsiteY3" fmla="*/ 0 h 4076700"/>
              <a:gd name="connsiteX4" fmla="*/ 38100 w 7315200"/>
              <a:gd name="connsiteY4" fmla="*/ 4076700 h 4076700"/>
              <a:gd name="connsiteX5" fmla="*/ 4775200 w 7315200"/>
              <a:gd name="connsiteY5" fmla="*/ 4076700 h 4076700"/>
              <a:gd name="connsiteX6" fmla="*/ 4927600 w 7315200"/>
              <a:gd name="connsiteY6" fmla="*/ 2565400 h 4076700"/>
              <a:gd name="connsiteX7" fmla="*/ 7264400 w 7315200"/>
              <a:gd name="connsiteY7" fmla="*/ 1714500 h 4076700"/>
              <a:gd name="connsiteX0" fmla="*/ 7315200 w 7315200"/>
              <a:gd name="connsiteY0" fmla="*/ 1765300 h 4076700"/>
              <a:gd name="connsiteX1" fmla="*/ 6045200 w 7315200"/>
              <a:gd name="connsiteY1" fmla="*/ 1320800 h 4076700"/>
              <a:gd name="connsiteX2" fmla="*/ 6019800 w 7315200"/>
              <a:gd name="connsiteY2" fmla="*/ 12700 h 4076700"/>
              <a:gd name="connsiteX3" fmla="*/ 0 w 7315200"/>
              <a:gd name="connsiteY3" fmla="*/ 0 h 4076700"/>
              <a:gd name="connsiteX4" fmla="*/ 38100 w 7315200"/>
              <a:gd name="connsiteY4" fmla="*/ 4076700 h 4076700"/>
              <a:gd name="connsiteX5" fmla="*/ 4775200 w 7315200"/>
              <a:gd name="connsiteY5" fmla="*/ 4076700 h 4076700"/>
              <a:gd name="connsiteX6" fmla="*/ 5490308 w 7315200"/>
              <a:gd name="connsiteY6" fmla="*/ 2336800 h 4076700"/>
              <a:gd name="connsiteX7" fmla="*/ 7264400 w 7315200"/>
              <a:gd name="connsiteY7" fmla="*/ 1714500 h 4076700"/>
              <a:gd name="connsiteX0" fmla="*/ 7315200 w 7315200"/>
              <a:gd name="connsiteY0" fmla="*/ 1765300 h 4076700"/>
              <a:gd name="connsiteX1" fmla="*/ 6045200 w 7315200"/>
              <a:gd name="connsiteY1" fmla="*/ 1320800 h 4076700"/>
              <a:gd name="connsiteX2" fmla="*/ 6019800 w 7315200"/>
              <a:gd name="connsiteY2" fmla="*/ 12700 h 4076700"/>
              <a:gd name="connsiteX3" fmla="*/ 0 w 7315200"/>
              <a:gd name="connsiteY3" fmla="*/ 0 h 4076700"/>
              <a:gd name="connsiteX4" fmla="*/ 38100 w 7315200"/>
              <a:gd name="connsiteY4" fmla="*/ 4076700 h 4076700"/>
              <a:gd name="connsiteX5" fmla="*/ 5225367 w 7315200"/>
              <a:gd name="connsiteY5" fmla="*/ 3619500 h 4076700"/>
              <a:gd name="connsiteX6" fmla="*/ 5490308 w 7315200"/>
              <a:gd name="connsiteY6" fmla="*/ 2336800 h 4076700"/>
              <a:gd name="connsiteX7" fmla="*/ 7264400 w 7315200"/>
              <a:gd name="connsiteY7" fmla="*/ 1714500 h 4076700"/>
              <a:gd name="connsiteX0" fmla="*/ 7315200 w 7315200"/>
              <a:gd name="connsiteY0" fmla="*/ 1765300 h 4076700"/>
              <a:gd name="connsiteX1" fmla="*/ 6032695 w 7315200"/>
              <a:gd name="connsiteY1" fmla="*/ 1193800 h 4076700"/>
              <a:gd name="connsiteX2" fmla="*/ 6019800 w 7315200"/>
              <a:gd name="connsiteY2" fmla="*/ 12700 h 4076700"/>
              <a:gd name="connsiteX3" fmla="*/ 0 w 7315200"/>
              <a:gd name="connsiteY3" fmla="*/ 0 h 4076700"/>
              <a:gd name="connsiteX4" fmla="*/ 38100 w 7315200"/>
              <a:gd name="connsiteY4" fmla="*/ 4076700 h 4076700"/>
              <a:gd name="connsiteX5" fmla="*/ 5225367 w 7315200"/>
              <a:gd name="connsiteY5" fmla="*/ 3619500 h 4076700"/>
              <a:gd name="connsiteX6" fmla="*/ 5490308 w 7315200"/>
              <a:gd name="connsiteY6" fmla="*/ 2336800 h 4076700"/>
              <a:gd name="connsiteX7" fmla="*/ 7264400 w 7315200"/>
              <a:gd name="connsiteY7" fmla="*/ 1714500 h 4076700"/>
              <a:gd name="connsiteX0" fmla="*/ 7315200 w 7315200"/>
              <a:gd name="connsiteY0" fmla="*/ 1765300 h 4076700"/>
              <a:gd name="connsiteX1" fmla="*/ 6032695 w 7315200"/>
              <a:gd name="connsiteY1" fmla="*/ 1193800 h 4076700"/>
              <a:gd name="connsiteX2" fmla="*/ 6019800 w 7315200"/>
              <a:gd name="connsiteY2" fmla="*/ 12700 h 4076700"/>
              <a:gd name="connsiteX3" fmla="*/ 0 w 7315200"/>
              <a:gd name="connsiteY3" fmla="*/ 0 h 4076700"/>
              <a:gd name="connsiteX4" fmla="*/ 38100 w 7315200"/>
              <a:gd name="connsiteY4" fmla="*/ 4076700 h 4076700"/>
              <a:gd name="connsiteX5" fmla="*/ 5225367 w 7315200"/>
              <a:gd name="connsiteY5" fmla="*/ 3619500 h 4076700"/>
              <a:gd name="connsiteX6" fmla="*/ 5190197 w 7315200"/>
              <a:gd name="connsiteY6" fmla="*/ 2578100 h 4076700"/>
              <a:gd name="connsiteX7" fmla="*/ 7264400 w 7315200"/>
              <a:gd name="connsiteY7" fmla="*/ 1714500 h 4076700"/>
              <a:gd name="connsiteX0" fmla="*/ 7315200 w 7315200"/>
              <a:gd name="connsiteY0" fmla="*/ 1765300 h 4076700"/>
              <a:gd name="connsiteX1" fmla="*/ 6032695 w 7315200"/>
              <a:gd name="connsiteY1" fmla="*/ 1193800 h 4076700"/>
              <a:gd name="connsiteX2" fmla="*/ 6019800 w 7315200"/>
              <a:gd name="connsiteY2" fmla="*/ 12700 h 4076700"/>
              <a:gd name="connsiteX3" fmla="*/ 0 w 7315200"/>
              <a:gd name="connsiteY3" fmla="*/ 0 h 4076700"/>
              <a:gd name="connsiteX4" fmla="*/ 38100 w 7315200"/>
              <a:gd name="connsiteY4" fmla="*/ 4076700 h 4076700"/>
              <a:gd name="connsiteX5" fmla="*/ 4312531 w 7315200"/>
              <a:gd name="connsiteY5" fmla="*/ 3975100 h 4076700"/>
              <a:gd name="connsiteX6" fmla="*/ 5190197 w 7315200"/>
              <a:gd name="connsiteY6" fmla="*/ 2578100 h 4076700"/>
              <a:gd name="connsiteX7" fmla="*/ 7264400 w 7315200"/>
              <a:gd name="connsiteY7" fmla="*/ 1714500 h 4076700"/>
              <a:gd name="connsiteX0" fmla="*/ 7315200 w 7602024"/>
              <a:gd name="connsiteY0" fmla="*/ 1765300 h 4076700"/>
              <a:gd name="connsiteX1" fmla="*/ 6032695 w 7602024"/>
              <a:gd name="connsiteY1" fmla="*/ 1193800 h 4076700"/>
              <a:gd name="connsiteX2" fmla="*/ 6019800 w 7602024"/>
              <a:gd name="connsiteY2" fmla="*/ 12700 h 4076700"/>
              <a:gd name="connsiteX3" fmla="*/ 0 w 7602024"/>
              <a:gd name="connsiteY3" fmla="*/ 0 h 4076700"/>
              <a:gd name="connsiteX4" fmla="*/ 38100 w 7602024"/>
              <a:gd name="connsiteY4" fmla="*/ 4076700 h 4076700"/>
              <a:gd name="connsiteX5" fmla="*/ 4312531 w 7602024"/>
              <a:gd name="connsiteY5" fmla="*/ 3975100 h 4076700"/>
              <a:gd name="connsiteX6" fmla="*/ 5190197 w 7602024"/>
              <a:gd name="connsiteY6" fmla="*/ 2578100 h 4076700"/>
              <a:gd name="connsiteX7" fmla="*/ 7602024 w 7602024"/>
              <a:gd name="connsiteY7" fmla="*/ 1714500 h 4076700"/>
              <a:gd name="connsiteX0" fmla="*/ 7602807 w 7602807"/>
              <a:gd name="connsiteY0" fmla="*/ 1701800 h 4076700"/>
              <a:gd name="connsiteX1" fmla="*/ 6032695 w 7602807"/>
              <a:gd name="connsiteY1" fmla="*/ 1193800 h 4076700"/>
              <a:gd name="connsiteX2" fmla="*/ 6019800 w 7602807"/>
              <a:gd name="connsiteY2" fmla="*/ 12700 h 4076700"/>
              <a:gd name="connsiteX3" fmla="*/ 0 w 7602807"/>
              <a:gd name="connsiteY3" fmla="*/ 0 h 4076700"/>
              <a:gd name="connsiteX4" fmla="*/ 38100 w 7602807"/>
              <a:gd name="connsiteY4" fmla="*/ 4076700 h 4076700"/>
              <a:gd name="connsiteX5" fmla="*/ 4312531 w 7602807"/>
              <a:gd name="connsiteY5" fmla="*/ 3975100 h 4076700"/>
              <a:gd name="connsiteX6" fmla="*/ 5190197 w 7602807"/>
              <a:gd name="connsiteY6" fmla="*/ 2578100 h 4076700"/>
              <a:gd name="connsiteX7" fmla="*/ 7602024 w 7602807"/>
              <a:gd name="connsiteY7" fmla="*/ 1714500 h 4076700"/>
              <a:gd name="connsiteX0" fmla="*/ 7602807 w 7602807"/>
              <a:gd name="connsiteY0" fmla="*/ 1701800 h 4076700"/>
              <a:gd name="connsiteX1" fmla="*/ 6032695 w 7602807"/>
              <a:gd name="connsiteY1" fmla="*/ 1193800 h 4076700"/>
              <a:gd name="connsiteX2" fmla="*/ 6257388 w 7602807"/>
              <a:gd name="connsiteY2" fmla="*/ 25400 h 4076700"/>
              <a:gd name="connsiteX3" fmla="*/ 0 w 7602807"/>
              <a:gd name="connsiteY3" fmla="*/ 0 h 4076700"/>
              <a:gd name="connsiteX4" fmla="*/ 38100 w 7602807"/>
              <a:gd name="connsiteY4" fmla="*/ 4076700 h 4076700"/>
              <a:gd name="connsiteX5" fmla="*/ 4312531 w 7602807"/>
              <a:gd name="connsiteY5" fmla="*/ 3975100 h 4076700"/>
              <a:gd name="connsiteX6" fmla="*/ 5190197 w 7602807"/>
              <a:gd name="connsiteY6" fmla="*/ 2578100 h 4076700"/>
              <a:gd name="connsiteX7" fmla="*/ 7602024 w 7602807"/>
              <a:gd name="connsiteY7" fmla="*/ 1714500 h 4076700"/>
              <a:gd name="connsiteX0" fmla="*/ 7602807 w 7602807"/>
              <a:gd name="connsiteY0" fmla="*/ 1701800 h 4076700"/>
              <a:gd name="connsiteX1" fmla="*/ 6032695 w 7602807"/>
              <a:gd name="connsiteY1" fmla="*/ 1193800 h 4076700"/>
              <a:gd name="connsiteX2" fmla="*/ 6419948 w 7602807"/>
              <a:gd name="connsiteY2" fmla="*/ 0 h 4076700"/>
              <a:gd name="connsiteX3" fmla="*/ 0 w 7602807"/>
              <a:gd name="connsiteY3" fmla="*/ 0 h 4076700"/>
              <a:gd name="connsiteX4" fmla="*/ 38100 w 7602807"/>
              <a:gd name="connsiteY4" fmla="*/ 4076700 h 4076700"/>
              <a:gd name="connsiteX5" fmla="*/ 4312531 w 7602807"/>
              <a:gd name="connsiteY5" fmla="*/ 3975100 h 4076700"/>
              <a:gd name="connsiteX6" fmla="*/ 5190197 w 7602807"/>
              <a:gd name="connsiteY6" fmla="*/ 2578100 h 4076700"/>
              <a:gd name="connsiteX7" fmla="*/ 7602024 w 7602807"/>
              <a:gd name="connsiteY7" fmla="*/ 1714500 h 4076700"/>
              <a:gd name="connsiteX0" fmla="*/ 7602807 w 7602807"/>
              <a:gd name="connsiteY0" fmla="*/ 1701800 h 4076700"/>
              <a:gd name="connsiteX1" fmla="*/ 6032695 w 7602807"/>
              <a:gd name="connsiteY1" fmla="*/ 1193800 h 4076700"/>
              <a:gd name="connsiteX2" fmla="*/ 6419948 w 7602807"/>
              <a:gd name="connsiteY2" fmla="*/ 0 h 4076700"/>
              <a:gd name="connsiteX3" fmla="*/ 0 w 7602807"/>
              <a:gd name="connsiteY3" fmla="*/ 0 h 4076700"/>
              <a:gd name="connsiteX4" fmla="*/ 38100 w 7602807"/>
              <a:gd name="connsiteY4" fmla="*/ 4076700 h 4076700"/>
              <a:gd name="connsiteX5" fmla="*/ 4312531 w 7602807"/>
              <a:gd name="connsiteY5" fmla="*/ 3975100 h 4076700"/>
              <a:gd name="connsiteX6" fmla="*/ 5240216 w 7602807"/>
              <a:gd name="connsiteY6" fmla="*/ 2578100 h 4076700"/>
              <a:gd name="connsiteX7" fmla="*/ 7602024 w 7602807"/>
              <a:gd name="connsiteY7" fmla="*/ 1714500 h 4076700"/>
              <a:gd name="connsiteX0" fmla="*/ 7602807 w 7602807"/>
              <a:gd name="connsiteY0" fmla="*/ 1701800 h 4076700"/>
              <a:gd name="connsiteX1" fmla="*/ 6032695 w 7602807"/>
              <a:gd name="connsiteY1" fmla="*/ 1193800 h 4076700"/>
              <a:gd name="connsiteX2" fmla="*/ 6419948 w 7602807"/>
              <a:gd name="connsiteY2" fmla="*/ 0 h 4076700"/>
              <a:gd name="connsiteX3" fmla="*/ 0 w 7602807"/>
              <a:gd name="connsiteY3" fmla="*/ 0 h 4076700"/>
              <a:gd name="connsiteX4" fmla="*/ 38100 w 7602807"/>
              <a:gd name="connsiteY4" fmla="*/ 4076700 h 4076700"/>
              <a:gd name="connsiteX5" fmla="*/ 4462587 w 7602807"/>
              <a:gd name="connsiteY5" fmla="*/ 4051300 h 4076700"/>
              <a:gd name="connsiteX6" fmla="*/ 5240216 w 7602807"/>
              <a:gd name="connsiteY6" fmla="*/ 2578100 h 4076700"/>
              <a:gd name="connsiteX7" fmla="*/ 7602024 w 7602807"/>
              <a:gd name="connsiteY7" fmla="*/ 1714500 h 407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02807" h="4076700">
                <a:moveTo>
                  <a:pt x="7602807" y="1701800"/>
                </a:moveTo>
                <a:lnTo>
                  <a:pt x="6032695" y="1193800"/>
                </a:lnTo>
                <a:lnTo>
                  <a:pt x="6419948" y="0"/>
                </a:lnTo>
                <a:lnTo>
                  <a:pt x="0" y="0"/>
                </a:lnTo>
                <a:lnTo>
                  <a:pt x="38100" y="4076700"/>
                </a:lnTo>
                <a:lnTo>
                  <a:pt x="4462587" y="4051300"/>
                </a:lnTo>
                <a:lnTo>
                  <a:pt x="5240216" y="2578100"/>
                </a:lnTo>
                <a:lnTo>
                  <a:pt x="7602024" y="1714500"/>
                </a:lnTo>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FCF8E4-807B-49A6-8252-BA68280CF5C1}"/>
              </a:ext>
            </a:extLst>
          </p:cNvPr>
          <p:cNvSpPr txBox="1"/>
          <p:nvPr/>
        </p:nvSpPr>
        <p:spPr>
          <a:xfrm>
            <a:off x="2040724" y="2197100"/>
            <a:ext cx="6430176" cy="3970318"/>
          </a:xfrm>
          <a:prstGeom prst="rect">
            <a:avLst/>
          </a:prstGeom>
          <a:noFill/>
        </p:spPr>
        <p:txBody>
          <a:bodyPr wrap="square" rtlCol="0">
            <a:spAutoFit/>
          </a:bodyPr>
          <a:lstStyle/>
          <a:p>
            <a:pPr>
              <a:lnSpc>
                <a:spcPct val="90000"/>
              </a:lnSpc>
            </a:pPr>
            <a:r>
              <a:rPr lang="en-US" sz="4000" b="1" i="0" u="none" strike="noStrike" baseline="0" dirty="0"/>
              <a:t>You hypocrites! You are like whitewashed tombs, which look beautiful on the outside but on the inside are full of dead men’s bones and everything unclean. (Matthew 23:27)</a:t>
            </a:r>
            <a:endParaRPr lang="en-US" sz="4000" b="1" dirty="0"/>
          </a:p>
        </p:txBody>
      </p:sp>
    </p:spTree>
    <p:extLst>
      <p:ext uri="{BB962C8B-B14F-4D97-AF65-F5344CB8AC3E}">
        <p14:creationId xmlns:p14="http://schemas.microsoft.com/office/powerpoint/2010/main" val="628364185"/>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It brings out a person’s MORTALITY! ! </a:t>
            </a:r>
            <a:endParaRPr lang="en-US" sz="3200" dirty="0"/>
          </a:p>
        </p:txBody>
      </p:sp>
      <p:sp>
        <p:nvSpPr>
          <p:cNvPr id="4" name="Content Placeholder 3"/>
          <p:cNvSpPr>
            <a:spLocks noGrp="1"/>
          </p:cNvSpPr>
          <p:nvPr>
            <p:ph idx="1"/>
          </p:nvPr>
        </p:nvSpPr>
        <p:spPr/>
        <p:txBody>
          <a:bodyPr/>
          <a:lstStyle/>
          <a:p>
            <a:r>
              <a:rPr lang="en-US" dirty="0"/>
              <a:t> </a:t>
            </a:r>
            <a:r>
              <a:rPr lang="en-US" baseline="30000" dirty="0">
                <a:solidFill>
                  <a:schemeClr val="tx1">
                    <a:lumMod val="50000"/>
                    <a:lumOff val="50000"/>
                  </a:schemeClr>
                </a:solidFill>
              </a:rPr>
              <a:t>1</a:t>
            </a:r>
            <a:r>
              <a:rPr lang="en-US" dirty="0">
                <a:solidFill>
                  <a:schemeClr val="tx1">
                    <a:lumMod val="50000"/>
                    <a:lumOff val="50000"/>
                  </a:schemeClr>
                </a:solidFill>
              </a:rPr>
              <a:t> A good name is better than fine perfume, </a:t>
            </a:r>
            <a:r>
              <a:rPr lang="en-US" dirty="0"/>
              <a:t>and the day of death better than the day of birth.</a:t>
            </a:r>
          </a:p>
          <a:p>
            <a:r>
              <a:rPr lang="en-US" dirty="0"/>
              <a:t> </a:t>
            </a:r>
          </a:p>
        </p:txBody>
      </p:sp>
      <p:pic>
        <p:nvPicPr>
          <p:cNvPr id="4098" name="Picture 2"/>
          <p:cNvPicPr>
            <a:picLocks noChangeAspect="1" noChangeArrowheads="1"/>
          </p:cNvPicPr>
          <p:nvPr/>
        </p:nvPicPr>
        <p:blipFill>
          <a:blip r:embed="rId3" cstate="print"/>
          <a:srcRect/>
          <a:stretch>
            <a:fillRect/>
          </a:stretch>
        </p:blipFill>
        <p:spPr bwMode="auto">
          <a:xfrm>
            <a:off x="4065106" y="2610197"/>
            <a:ext cx="4418013" cy="3989387"/>
          </a:xfrm>
          <a:prstGeom prst="rect">
            <a:avLst/>
          </a:prstGeom>
          <a:noFill/>
          <a:ln w="9525">
            <a:noFill/>
            <a:miter lim="800000"/>
            <a:headEnd/>
            <a:tailEnd/>
          </a:ln>
          <a:effectLst/>
        </p:spPr>
      </p:pic>
      <p:sp>
        <p:nvSpPr>
          <p:cNvPr id="6" name="TextBox 5"/>
          <p:cNvSpPr txBox="1"/>
          <p:nvPr/>
        </p:nvSpPr>
        <p:spPr>
          <a:xfrm>
            <a:off x="2020956" y="5112179"/>
            <a:ext cx="8289856" cy="1631216"/>
          </a:xfrm>
          <a:prstGeom prst="rect">
            <a:avLst/>
          </a:prstGeom>
          <a:solidFill>
            <a:srgbClr val="C00000"/>
          </a:solidFill>
          <a:effectLst>
            <a:softEdge rad="127000"/>
          </a:effectLst>
        </p:spPr>
        <p:txBody>
          <a:bodyPr wrap="square" rtlCol="0">
            <a:spAutoFit/>
          </a:bodyPr>
          <a:lstStyle/>
          <a:p>
            <a:pPr algn="ctr"/>
            <a:br>
              <a:rPr lang="en-US" sz="1200" b="1" dirty="0">
                <a:solidFill>
                  <a:schemeClr val="bg1"/>
                </a:solidFill>
                <a:latin typeface="Arial Narrow" pitchFamily="34" charset="0"/>
              </a:rPr>
            </a:br>
            <a:r>
              <a:rPr lang="en-US" sz="3600" b="1" dirty="0">
                <a:solidFill>
                  <a:schemeClr val="bg1"/>
                </a:solidFill>
                <a:latin typeface="Arial Narrow" pitchFamily="34" charset="0"/>
              </a:rPr>
              <a:t>POINT:  Death with character and integrity is better than birth and life without it!</a:t>
            </a:r>
            <a:endParaRPr lang="en-US" sz="800" b="1" dirty="0">
              <a:solidFill>
                <a:schemeClr val="bg1"/>
              </a:solidFill>
              <a:latin typeface="Arial Narrow" pitchFamily="34" charset="0"/>
            </a:endParaRPr>
          </a:p>
          <a:p>
            <a:pPr algn="ctr"/>
            <a:br>
              <a:rPr lang="en-US" sz="800" b="1" dirty="0">
                <a:solidFill>
                  <a:schemeClr val="bg1"/>
                </a:solidFill>
                <a:latin typeface="Arial Narrow" pitchFamily="34" charset="0"/>
              </a:rPr>
            </a:br>
            <a:endParaRPr lang="en-US" sz="800" b="1" dirty="0">
              <a:solidFill>
                <a:schemeClr val="bg1"/>
              </a:solidFill>
              <a:latin typeface="Arial Narrow" pitchFamily="34"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srcRect/>
          <a:stretch>
            <a:fillRect/>
          </a:stretch>
        </p:blipFill>
        <p:spPr bwMode="auto">
          <a:xfrm>
            <a:off x="6557500" y="2162432"/>
            <a:ext cx="5822359" cy="514041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3.  It brings out a person’s SOBRIETY!</a:t>
            </a:r>
            <a:endParaRPr lang="en-US" sz="3200" dirty="0"/>
          </a:p>
        </p:txBody>
      </p:sp>
      <p:sp>
        <p:nvSpPr>
          <p:cNvPr id="4" name="Content Placeholder 3"/>
          <p:cNvSpPr>
            <a:spLocks noGrp="1"/>
          </p:cNvSpPr>
          <p:nvPr>
            <p:ph idx="1"/>
          </p:nvPr>
        </p:nvSpPr>
        <p:spPr/>
        <p:txBody>
          <a:bodyPr/>
          <a:lstStyle/>
          <a:p>
            <a:r>
              <a:rPr lang="en-US" dirty="0"/>
              <a:t> </a:t>
            </a:r>
            <a:r>
              <a:rPr lang="en-US" baseline="30000" dirty="0"/>
              <a:t>2</a:t>
            </a:r>
            <a:r>
              <a:rPr lang="en-US" dirty="0"/>
              <a:t> It is better to go to a house of mourning than to go to a house of feasting, for death is the destiny of every man; </a:t>
            </a:r>
            <a:br>
              <a:rPr lang="en-US" dirty="0"/>
            </a:br>
            <a:r>
              <a:rPr lang="en-US" dirty="0">
                <a:solidFill>
                  <a:srgbClr val="C00000"/>
                </a:solidFill>
              </a:rPr>
              <a:t>the living should take this </a:t>
            </a:r>
            <a:br>
              <a:rPr lang="en-US" dirty="0">
                <a:solidFill>
                  <a:srgbClr val="C00000"/>
                </a:solidFill>
              </a:rPr>
            </a:br>
            <a:r>
              <a:rPr lang="en-US" dirty="0">
                <a:solidFill>
                  <a:srgbClr val="C00000"/>
                </a:solidFill>
              </a:rPr>
              <a:t>to heart. </a:t>
            </a:r>
            <a:r>
              <a:rPr lang="en-US" dirty="0">
                <a:solidFill>
                  <a:srgbClr val="FFFF00"/>
                </a:solidFill>
              </a:rPr>
              <a:t> </a:t>
            </a:r>
            <a:r>
              <a:rPr lang="en-US" baseline="30000" dirty="0"/>
              <a:t>3</a:t>
            </a:r>
            <a:r>
              <a:rPr lang="en-US" dirty="0"/>
              <a:t> Sorrow is better </a:t>
            </a:r>
            <a:br>
              <a:rPr lang="en-US" dirty="0"/>
            </a:br>
            <a:r>
              <a:rPr lang="en-US" dirty="0"/>
              <a:t>than laughter, because </a:t>
            </a:r>
            <a:br>
              <a:rPr lang="en-US" dirty="0"/>
            </a:br>
            <a:r>
              <a:rPr lang="en-US" dirty="0">
                <a:solidFill>
                  <a:srgbClr val="C00000"/>
                </a:solidFill>
              </a:rPr>
              <a:t>a sad face is good </a:t>
            </a:r>
            <a:br>
              <a:rPr lang="en-US" dirty="0">
                <a:solidFill>
                  <a:srgbClr val="C00000"/>
                </a:solidFill>
              </a:rPr>
            </a:br>
            <a:r>
              <a:rPr lang="en-US" dirty="0">
                <a:solidFill>
                  <a:srgbClr val="C00000"/>
                </a:solidFill>
              </a:rPr>
              <a:t>for the heart</a:t>
            </a:r>
            <a:r>
              <a:rPr lang="en-US" dirty="0"/>
              <a:t>.</a:t>
            </a:r>
          </a:p>
          <a:p>
            <a:endParaRPr lang="en-US" dirty="0"/>
          </a:p>
          <a:p>
            <a:r>
              <a:rPr lang="en-US" dirty="0"/>
              <a:t> </a:t>
            </a:r>
          </a:p>
        </p:txBody>
      </p:sp>
      <p:sp>
        <p:nvSpPr>
          <p:cNvPr id="5" name="TextBox 4"/>
          <p:cNvSpPr txBox="1"/>
          <p:nvPr/>
        </p:nvSpPr>
        <p:spPr>
          <a:xfrm>
            <a:off x="2120348" y="1490863"/>
            <a:ext cx="7692886" cy="1569660"/>
          </a:xfrm>
          <a:prstGeom prst="rect">
            <a:avLst/>
          </a:prstGeom>
          <a:solidFill>
            <a:srgbClr val="C00000"/>
          </a:solidFill>
          <a:effectLst>
            <a:softEdge rad="127000"/>
          </a:effectLst>
        </p:spPr>
        <p:txBody>
          <a:bodyPr wrap="square" rtlCol="0">
            <a:spAutoFit/>
          </a:bodyPr>
          <a:lstStyle/>
          <a:p>
            <a:pPr algn="ctr"/>
            <a:br>
              <a:rPr lang="en-US" sz="1200" b="1" dirty="0">
                <a:solidFill>
                  <a:schemeClr val="bg1"/>
                </a:solidFill>
                <a:latin typeface="Arial Narrow" pitchFamily="34" charset="0"/>
              </a:rPr>
            </a:br>
            <a:r>
              <a:rPr lang="en-US" sz="3600" b="1" dirty="0">
                <a:solidFill>
                  <a:schemeClr val="bg1"/>
                </a:solidFill>
                <a:latin typeface="Arial Narrow" pitchFamily="34" charset="0"/>
              </a:rPr>
              <a:t>POINT:  Nothing gets our attention like a severe adversity (death).</a:t>
            </a:r>
            <a:br>
              <a:rPr lang="en-US" sz="1200" b="1" dirty="0">
                <a:solidFill>
                  <a:schemeClr val="bg1"/>
                </a:solidFill>
                <a:latin typeface="Arial Narrow" pitchFamily="34" charset="0"/>
              </a:rPr>
            </a:br>
            <a:endParaRPr lang="en-US" sz="1200" b="1" dirty="0">
              <a:solidFill>
                <a:schemeClr val="bg1"/>
              </a:solidFill>
              <a:latin typeface="Arial Narrow" pitchFamily="34"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8010672" y="2456059"/>
            <a:ext cx="3098052" cy="396129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4.  It brings out a person’s SENSIBILTY! </a:t>
            </a:r>
            <a:endParaRPr lang="en-US" sz="3200" dirty="0"/>
          </a:p>
        </p:txBody>
      </p:sp>
      <p:sp>
        <p:nvSpPr>
          <p:cNvPr id="4" name="Content Placeholder 3"/>
          <p:cNvSpPr>
            <a:spLocks noGrp="1"/>
          </p:cNvSpPr>
          <p:nvPr>
            <p:ph idx="1"/>
          </p:nvPr>
        </p:nvSpPr>
        <p:spPr/>
        <p:txBody>
          <a:bodyPr/>
          <a:lstStyle/>
          <a:p>
            <a:pPr>
              <a:lnSpc>
                <a:spcPts val="3800"/>
              </a:lnSpc>
            </a:pPr>
            <a:r>
              <a:rPr lang="en-US" baseline="30000" dirty="0"/>
              <a:t>4</a:t>
            </a:r>
            <a:r>
              <a:rPr lang="en-US" dirty="0"/>
              <a:t> The heart of the wise is </a:t>
            </a:r>
            <a:r>
              <a:rPr lang="en-US" dirty="0">
                <a:solidFill>
                  <a:srgbClr val="C00000"/>
                </a:solidFill>
              </a:rPr>
              <a:t>in the house of mourning</a:t>
            </a:r>
            <a:r>
              <a:rPr lang="en-US" dirty="0"/>
              <a:t>, but the heart of fools is in the </a:t>
            </a:r>
            <a:br>
              <a:rPr lang="en-US" dirty="0"/>
            </a:br>
            <a:r>
              <a:rPr lang="en-US" dirty="0"/>
              <a:t>house of pleasure.</a:t>
            </a:r>
          </a:p>
          <a:p>
            <a:pPr>
              <a:lnSpc>
                <a:spcPts val="3800"/>
              </a:lnSpc>
            </a:pPr>
            <a:r>
              <a:rPr lang="en-US" dirty="0"/>
              <a:t> </a:t>
            </a:r>
            <a:r>
              <a:rPr lang="en-US" baseline="30000" dirty="0"/>
              <a:t>5</a:t>
            </a:r>
            <a:r>
              <a:rPr lang="en-US" dirty="0"/>
              <a:t> It is better to heed a wise </a:t>
            </a:r>
            <a:br>
              <a:rPr lang="en-US" dirty="0"/>
            </a:br>
            <a:r>
              <a:rPr lang="en-US" dirty="0"/>
              <a:t>man's rebuke than to listen </a:t>
            </a:r>
            <a:br>
              <a:rPr lang="en-US" dirty="0"/>
            </a:br>
            <a:r>
              <a:rPr lang="en-US" dirty="0"/>
              <a:t>to the song of fools.</a:t>
            </a:r>
          </a:p>
          <a:p>
            <a:pPr>
              <a:lnSpc>
                <a:spcPts val="3800"/>
              </a:lnSpc>
            </a:pPr>
            <a:r>
              <a:rPr lang="en-US" dirty="0"/>
              <a:t> </a:t>
            </a:r>
            <a:r>
              <a:rPr lang="en-US" baseline="30000" dirty="0"/>
              <a:t>6</a:t>
            </a:r>
            <a:r>
              <a:rPr lang="en-US" dirty="0"/>
              <a:t> Like the crackling of thorns </a:t>
            </a:r>
            <a:br>
              <a:rPr lang="en-US" dirty="0"/>
            </a:br>
            <a:r>
              <a:rPr lang="en-US" dirty="0"/>
              <a:t>under the pot, so is the </a:t>
            </a:r>
            <a:br>
              <a:rPr lang="en-US" dirty="0"/>
            </a:br>
            <a:r>
              <a:rPr lang="en-US" dirty="0"/>
              <a:t>laughter of fools. This too is </a:t>
            </a:r>
            <a:br>
              <a:rPr lang="en-US" dirty="0"/>
            </a:br>
            <a:r>
              <a:rPr lang="en-US" dirty="0"/>
              <a:t>meaningless.</a:t>
            </a:r>
          </a:p>
          <a:p>
            <a:pPr>
              <a:lnSpc>
                <a:spcPts val="3800"/>
              </a:lnSpc>
            </a:pPr>
            <a:r>
              <a:rPr lang="en-US" dirty="0"/>
              <a:t> </a:t>
            </a:r>
          </a:p>
        </p:txBody>
      </p:sp>
      <p:sp>
        <p:nvSpPr>
          <p:cNvPr id="5" name="TextBox 4"/>
          <p:cNvSpPr txBox="1"/>
          <p:nvPr/>
        </p:nvSpPr>
        <p:spPr>
          <a:xfrm>
            <a:off x="2160104" y="4293697"/>
            <a:ext cx="7692886" cy="2123658"/>
          </a:xfrm>
          <a:prstGeom prst="rect">
            <a:avLst/>
          </a:prstGeom>
          <a:solidFill>
            <a:srgbClr val="C00000"/>
          </a:solidFill>
          <a:effectLst>
            <a:softEdge rad="127000"/>
          </a:effectLst>
        </p:spPr>
        <p:txBody>
          <a:bodyPr wrap="square" rtlCol="0">
            <a:spAutoFit/>
          </a:bodyPr>
          <a:lstStyle/>
          <a:p>
            <a:pPr algn="ctr"/>
            <a:br>
              <a:rPr lang="en-US" sz="1200" b="1" dirty="0">
                <a:solidFill>
                  <a:schemeClr val="bg1"/>
                </a:solidFill>
                <a:latin typeface="Arial Narrow" pitchFamily="34" charset="0"/>
              </a:rPr>
            </a:br>
            <a:r>
              <a:rPr lang="en-US" sz="3600" b="1" dirty="0">
                <a:solidFill>
                  <a:schemeClr val="bg1"/>
                </a:solidFill>
                <a:latin typeface="Arial Narrow" pitchFamily="34" charset="0"/>
              </a:rPr>
              <a:t>POINT:  Adversity gets our attention and moves us from fun and games to listening to wise counsel!</a:t>
            </a:r>
            <a:br>
              <a:rPr lang="en-US" sz="1200" b="1" dirty="0">
                <a:solidFill>
                  <a:schemeClr val="bg1"/>
                </a:solidFill>
                <a:latin typeface="Arial Narrow" pitchFamily="34" charset="0"/>
              </a:rPr>
            </a:br>
            <a:endParaRPr lang="en-US" sz="1200" b="1" dirty="0">
              <a:solidFill>
                <a:schemeClr val="bg1"/>
              </a:solidFill>
              <a:latin typeface="Arial Narrow" pitchFamily="34"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54000"/>
          </a:schemeClr>
        </a:solidFill>
        <a:effectLst/>
      </p:bgPr>
    </p:bg>
    <p:spTree>
      <p:nvGrpSpPr>
        <p:cNvPr id="1" name=""/>
        <p:cNvGrpSpPr/>
        <p:nvPr/>
      </p:nvGrpSpPr>
      <p:grpSpPr>
        <a:xfrm>
          <a:off x="0" y="0"/>
          <a:ext cx="0" cy="0"/>
          <a:chOff x="0" y="0"/>
          <a:chExt cx="0" cy="0"/>
        </a:xfrm>
      </p:grpSpPr>
      <p:pic>
        <p:nvPicPr>
          <p:cNvPr id="4" name="Picture 3" descr="A picture containing tableware, table, sitting, photo&#10;&#10;Description automatically generated">
            <a:extLst>
              <a:ext uri="{FF2B5EF4-FFF2-40B4-BE49-F238E27FC236}">
                <a16:creationId xmlns:a16="http://schemas.microsoft.com/office/drawing/2014/main" id="{E5BE2DD3-D012-4677-BC33-684320469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6673" y="2720147"/>
            <a:ext cx="7910722" cy="4486898"/>
          </a:xfrm>
          <a:prstGeom prst="rect">
            <a:avLst/>
          </a:prstGeom>
        </p:spPr>
      </p:pic>
      <p:sp>
        <p:nvSpPr>
          <p:cNvPr id="6" name="Title 1">
            <a:extLst>
              <a:ext uri="{FF2B5EF4-FFF2-40B4-BE49-F238E27FC236}">
                <a16:creationId xmlns:a16="http://schemas.microsoft.com/office/drawing/2014/main" id="{C9188563-079C-427F-9028-775F1D173D20}"/>
              </a:ext>
            </a:extLst>
          </p:cNvPr>
          <p:cNvSpPr txBox="1">
            <a:spLocks/>
          </p:cNvSpPr>
          <p:nvPr/>
        </p:nvSpPr>
        <p:spPr>
          <a:xfrm>
            <a:off x="471947" y="508355"/>
            <a:ext cx="8858865" cy="8557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effectLst>
                  <a:glow rad="127000">
                    <a:schemeClr val="bg1"/>
                  </a:glow>
                </a:effectLst>
                <a:latin typeface="+mn-lt"/>
                <a:ea typeface="+mj-ea"/>
                <a:cs typeface="+mj-cs"/>
              </a:defRPr>
            </a:lvl1pPr>
          </a:lstStyle>
          <a:p>
            <a:pPr algn="l"/>
            <a:r>
              <a:rPr lang="en-US" sz="6600" dirty="0">
                <a:latin typeface="Gill Sans MT" panose="020B0502020104020203" pitchFamily="34" charset="0"/>
              </a:rPr>
              <a:t>Be happy in an…</a:t>
            </a:r>
          </a:p>
        </p:txBody>
      </p:sp>
      <p:sp>
        <p:nvSpPr>
          <p:cNvPr id="3" name="Rectangle 2">
            <a:extLst>
              <a:ext uri="{FF2B5EF4-FFF2-40B4-BE49-F238E27FC236}">
                <a16:creationId xmlns:a16="http://schemas.microsoft.com/office/drawing/2014/main" id="{D22182BD-32B8-4E22-8858-6CB06B1C099F}"/>
              </a:ext>
            </a:extLst>
          </p:cNvPr>
          <p:cNvSpPr/>
          <p:nvPr/>
        </p:nvSpPr>
        <p:spPr>
          <a:xfrm>
            <a:off x="884903" y="2477729"/>
            <a:ext cx="132736" cy="242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drawing&#10;&#10;Description automatically generated">
            <a:extLst>
              <a:ext uri="{FF2B5EF4-FFF2-40B4-BE49-F238E27FC236}">
                <a16:creationId xmlns:a16="http://schemas.microsoft.com/office/drawing/2014/main" id="{E5BAB1CF-E254-48DE-B119-ED55692F61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3149" y="2598938"/>
            <a:ext cx="5745701" cy="1740486"/>
          </a:xfrm>
          <a:prstGeom prst="rect">
            <a:avLst/>
          </a:prstGeom>
        </p:spPr>
      </p:pic>
      <p:pic>
        <p:nvPicPr>
          <p:cNvPr id="12" name="Picture 11" descr="A picture containing drawing, clock&#10;&#10;Description automatically generated">
            <a:extLst>
              <a:ext uri="{FF2B5EF4-FFF2-40B4-BE49-F238E27FC236}">
                <a16:creationId xmlns:a16="http://schemas.microsoft.com/office/drawing/2014/main" id="{FB19C536-B1C8-43BD-AB92-988E6F86A0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08893">
            <a:off x="231487" y="1215314"/>
            <a:ext cx="11288888" cy="1942857"/>
          </a:xfrm>
          <a:prstGeom prst="rect">
            <a:avLst/>
          </a:prstGeom>
        </p:spPr>
      </p:pic>
    </p:spTree>
    <p:extLst>
      <p:ext uri="{BB962C8B-B14F-4D97-AF65-F5344CB8AC3E}">
        <p14:creationId xmlns:p14="http://schemas.microsoft.com/office/powerpoint/2010/main" val="3086867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 It brings out a person’s INTEGRITY! </a:t>
            </a:r>
            <a:endParaRPr lang="en-US" sz="3200" dirty="0"/>
          </a:p>
        </p:txBody>
      </p:sp>
      <p:sp>
        <p:nvSpPr>
          <p:cNvPr id="4" name="Content Placeholder 3"/>
          <p:cNvSpPr>
            <a:spLocks noGrp="1"/>
          </p:cNvSpPr>
          <p:nvPr>
            <p:ph idx="1"/>
          </p:nvPr>
        </p:nvSpPr>
        <p:spPr/>
        <p:txBody>
          <a:bodyPr/>
          <a:lstStyle/>
          <a:p>
            <a:r>
              <a:rPr lang="en-US" dirty="0"/>
              <a:t> </a:t>
            </a:r>
            <a:r>
              <a:rPr lang="en-US" baseline="30000" dirty="0"/>
              <a:t>7</a:t>
            </a:r>
            <a:r>
              <a:rPr lang="en-US" dirty="0"/>
              <a:t> Extortion turns a wise man into a fool, and a bribe corrupts </a:t>
            </a:r>
            <a:r>
              <a:rPr lang="en-US" dirty="0">
                <a:solidFill>
                  <a:srgbClr val="C00000"/>
                </a:solidFill>
              </a:rPr>
              <a:t>the heart</a:t>
            </a:r>
            <a:r>
              <a:rPr lang="en-US" dirty="0"/>
              <a:t>.</a:t>
            </a:r>
          </a:p>
        </p:txBody>
      </p:sp>
      <p:pic>
        <p:nvPicPr>
          <p:cNvPr id="6148" name="Picture 4"/>
          <p:cNvPicPr>
            <a:picLocks noChangeAspect="1" noChangeArrowheads="1"/>
          </p:cNvPicPr>
          <p:nvPr/>
        </p:nvPicPr>
        <p:blipFill>
          <a:blip r:embed="rId3" cstate="print"/>
          <a:srcRect/>
          <a:stretch>
            <a:fillRect/>
          </a:stretch>
        </p:blipFill>
        <p:spPr bwMode="auto">
          <a:xfrm>
            <a:off x="4054888" y="2500520"/>
            <a:ext cx="4660986" cy="4357480"/>
          </a:xfrm>
          <a:prstGeom prst="rect">
            <a:avLst/>
          </a:prstGeom>
          <a:noFill/>
          <a:ln w="9525">
            <a:noFill/>
            <a:miter lim="800000"/>
            <a:headEnd/>
            <a:tailEnd/>
          </a:ln>
          <a:effectLst/>
        </p:spPr>
      </p:pic>
    </p:spTree>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a:off x="9965635" y="4823791"/>
            <a:ext cx="1689653" cy="1431236"/>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a:off x="9945757" y="3034747"/>
            <a:ext cx="1689653" cy="1431236"/>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a:off x="9932505" y="1371600"/>
            <a:ext cx="1689653" cy="1431236"/>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6.  It brings out a person’s PATIENCE! </a:t>
            </a:r>
            <a:endParaRPr lang="en-US" sz="3200" dirty="0"/>
          </a:p>
        </p:txBody>
      </p:sp>
      <p:sp>
        <p:nvSpPr>
          <p:cNvPr id="4" name="Content Placeholder 3"/>
          <p:cNvSpPr>
            <a:spLocks noGrp="1"/>
          </p:cNvSpPr>
          <p:nvPr>
            <p:ph idx="1"/>
          </p:nvPr>
        </p:nvSpPr>
        <p:spPr>
          <a:xfrm>
            <a:off x="365235" y="1372862"/>
            <a:ext cx="9275722" cy="4851400"/>
          </a:xfrm>
        </p:spPr>
        <p:txBody>
          <a:bodyPr/>
          <a:lstStyle/>
          <a:p>
            <a:pPr>
              <a:lnSpc>
                <a:spcPct val="85000"/>
              </a:lnSpc>
            </a:pPr>
            <a:r>
              <a:rPr lang="en-US" baseline="30000" dirty="0"/>
              <a:t>8</a:t>
            </a:r>
            <a:r>
              <a:rPr lang="en-US" dirty="0"/>
              <a:t> The end of a matter is better than its beginning, and </a:t>
            </a:r>
            <a:r>
              <a:rPr lang="en-US" dirty="0">
                <a:solidFill>
                  <a:srgbClr val="C00000"/>
                </a:solidFill>
              </a:rPr>
              <a:t>patience</a:t>
            </a:r>
            <a:r>
              <a:rPr lang="en-US" dirty="0">
                <a:solidFill>
                  <a:srgbClr val="FFFF00"/>
                </a:solidFill>
              </a:rPr>
              <a:t> </a:t>
            </a:r>
            <a:r>
              <a:rPr lang="en-US" dirty="0"/>
              <a:t>is better than pride.</a:t>
            </a:r>
          </a:p>
          <a:p>
            <a:pPr>
              <a:lnSpc>
                <a:spcPct val="85000"/>
              </a:lnSpc>
            </a:pPr>
            <a:r>
              <a:rPr lang="en-US" dirty="0"/>
              <a:t> </a:t>
            </a:r>
            <a:r>
              <a:rPr lang="en-US" baseline="30000" dirty="0"/>
              <a:t>9</a:t>
            </a:r>
            <a:r>
              <a:rPr lang="en-US" dirty="0"/>
              <a:t> Do not be quickly provoked in your spirit, for anger resides in the lap of fools.</a:t>
            </a:r>
          </a:p>
          <a:p>
            <a:pPr>
              <a:lnSpc>
                <a:spcPct val="85000"/>
              </a:lnSpc>
            </a:pPr>
            <a:r>
              <a:rPr lang="en-US" dirty="0"/>
              <a:t> </a:t>
            </a:r>
            <a:r>
              <a:rPr lang="en-US" baseline="30000" dirty="0"/>
              <a:t>10</a:t>
            </a:r>
            <a:r>
              <a:rPr lang="en-US" dirty="0"/>
              <a:t> Do not say, "Why were the old days better than these?" For it is not wise to ask such questions. </a:t>
            </a:r>
          </a:p>
        </p:txBody>
      </p:sp>
      <p:sp>
        <p:nvSpPr>
          <p:cNvPr id="5" name="TextBox 4"/>
          <p:cNvSpPr txBox="1"/>
          <p:nvPr/>
        </p:nvSpPr>
        <p:spPr>
          <a:xfrm>
            <a:off x="9693966" y="1550505"/>
            <a:ext cx="2286000" cy="1200329"/>
          </a:xfrm>
          <a:prstGeom prst="rect">
            <a:avLst/>
          </a:prstGeom>
          <a:noFill/>
        </p:spPr>
        <p:txBody>
          <a:bodyPr wrap="square" rtlCol="0">
            <a:spAutoFit/>
          </a:bodyPr>
          <a:lstStyle/>
          <a:p>
            <a:pPr algn="ctr"/>
            <a:r>
              <a:rPr lang="en-US" sz="3600" b="1" dirty="0">
                <a:solidFill>
                  <a:schemeClr val="bg1"/>
                </a:solidFill>
                <a:effectLst>
                  <a:glow rad="63500">
                    <a:schemeClr val="tx1"/>
                  </a:glow>
                </a:effectLst>
                <a:latin typeface="Arial Narrow" pitchFamily="34" charset="0"/>
              </a:rPr>
              <a:t>1-Wait for the end...</a:t>
            </a:r>
          </a:p>
        </p:txBody>
      </p:sp>
      <p:sp>
        <p:nvSpPr>
          <p:cNvPr id="6" name="TextBox 5"/>
          <p:cNvSpPr txBox="1"/>
          <p:nvPr/>
        </p:nvSpPr>
        <p:spPr>
          <a:xfrm>
            <a:off x="9693966" y="3180523"/>
            <a:ext cx="2286000" cy="1200329"/>
          </a:xfrm>
          <a:prstGeom prst="rect">
            <a:avLst/>
          </a:prstGeom>
          <a:noFill/>
        </p:spPr>
        <p:txBody>
          <a:bodyPr wrap="square" rtlCol="0">
            <a:spAutoFit/>
          </a:bodyPr>
          <a:lstStyle/>
          <a:p>
            <a:pPr algn="ctr"/>
            <a:r>
              <a:rPr lang="en-US" sz="3600" b="1" dirty="0">
                <a:solidFill>
                  <a:schemeClr val="bg1"/>
                </a:solidFill>
                <a:effectLst>
                  <a:glow rad="63500">
                    <a:schemeClr val="tx1"/>
                  </a:glow>
                </a:effectLst>
                <a:latin typeface="Arial Narrow" pitchFamily="34" charset="0"/>
              </a:rPr>
              <a:t>2-Be SLOW </a:t>
            </a:r>
            <a:br>
              <a:rPr lang="en-US" sz="3600" b="1" dirty="0">
                <a:solidFill>
                  <a:schemeClr val="bg1"/>
                </a:solidFill>
                <a:effectLst>
                  <a:glow rad="63500">
                    <a:schemeClr val="tx1"/>
                  </a:glow>
                </a:effectLst>
                <a:latin typeface="Arial Narrow" pitchFamily="34" charset="0"/>
              </a:rPr>
            </a:br>
            <a:r>
              <a:rPr lang="en-US" sz="3600" b="1" dirty="0">
                <a:solidFill>
                  <a:schemeClr val="bg1"/>
                </a:solidFill>
                <a:effectLst>
                  <a:glow rad="63500">
                    <a:schemeClr val="tx1"/>
                  </a:glow>
                </a:effectLst>
                <a:latin typeface="Arial Narrow" pitchFamily="34" charset="0"/>
              </a:rPr>
              <a:t>to anger...</a:t>
            </a:r>
          </a:p>
        </p:txBody>
      </p:sp>
      <p:sp>
        <p:nvSpPr>
          <p:cNvPr id="7" name="TextBox 6"/>
          <p:cNvSpPr txBox="1"/>
          <p:nvPr/>
        </p:nvSpPr>
        <p:spPr>
          <a:xfrm>
            <a:off x="9693966" y="5002697"/>
            <a:ext cx="2286000" cy="1200329"/>
          </a:xfrm>
          <a:prstGeom prst="rect">
            <a:avLst/>
          </a:prstGeom>
          <a:noFill/>
        </p:spPr>
        <p:txBody>
          <a:bodyPr wrap="square" rtlCol="0">
            <a:spAutoFit/>
          </a:bodyPr>
          <a:lstStyle/>
          <a:p>
            <a:pPr algn="ctr"/>
            <a:r>
              <a:rPr lang="en-US" sz="3600" b="1" dirty="0">
                <a:solidFill>
                  <a:schemeClr val="bg1"/>
                </a:solidFill>
                <a:effectLst>
                  <a:glow rad="63500">
                    <a:schemeClr val="tx1"/>
                  </a:glow>
                </a:effectLst>
                <a:latin typeface="Arial Narrow" pitchFamily="34" charset="0"/>
              </a:rPr>
              <a:t>3-Be content...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1" dur="500"/>
                                        <p:tgtEl>
                                          <p:spTgt spid="4">
                                            <p:txEl>
                                              <p:pRg st="2" end="2"/>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randombar(horizont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8" grpId="0" animBg="1"/>
      <p:bldP spid="4" grpId="0" uiExpand="1" build="p"/>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904762A-F4B4-4FCA-AC07-70C73AD6D809}"/>
              </a:ext>
            </a:extLst>
          </p:cNvPr>
          <p:cNvGrpSpPr/>
          <p:nvPr/>
        </p:nvGrpSpPr>
        <p:grpSpPr>
          <a:xfrm>
            <a:off x="0" y="2743201"/>
            <a:ext cx="12192000" cy="4114800"/>
            <a:chOff x="764586" y="3695580"/>
            <a:chExt cx="10477665" cy="3162420"/>
          </a:xfrm>
        </p:grpSpPr>
        <p:pic>
          <p:nvPicPr>
            <p:cNvPr id="5" name="Picture 5">
              <a:extLst>
                <a:ext uri="{FF2B5EF4-FFF2-40B4-BE49-F238E27FC236}">
                  <a16:creationId xmlns:a16="http://schemas.microsoft.com/office/drawing/2014/main" id="{C100C0A8-93B7-4B92-B3AE-59A78A033AD7}"/>
                </a:ext>
              </a:extLst>
            </p:cNvPr>
            <p:cNvPicPr>
              <a:picLocks noChangeAspect="1" noChangeArrowheads="1"/>
            </p:cNvPicPr>
            <p:nvPr/>
          </p:nvPicPr>
          <p:blipFill rotWithShape="1">
            <a:blip r:embed="rId3" cstate="print"/>
            <a:srcRect r="95631" b="30942"/>
            <a:stretch/>
          </p:blipFill>
          <p:spPr bwMode="auto">
            <a:xfrm>
              <a:off x="764586" y="3847980"/>
              <a:ext cx="891219" cy="3010020"/>
            </a:xfrm>
            <a:prstGeom prst="rect">
              <a:avLst/>
            </a:prstGeom>
            <a:noFill/>
            <a:ln w="9525">
              <a:noFill/>
              <a:miter lim="800000"/>
              <a:headEnd/>
              <a:tailEnd/>
            </a:ln>
            <a:effectLst/>
          </p:spPr>
        </p:pic>
        <p:pic>
          <p:nvPicPr>
            <p:cNvPr id="2053" name="Picture 5"/>
            <p:cNvPicPr>
              <a:picLocks noChangeAspect="1" noChangeArrowheads="1"/>
            </p:cNvPicPr>
            <p:nvPr/>
          </p:nvPicPr>
          <p:blipFill>
            <a:blip r:embed="rId3" cstate="print"/>
            <a:srcRect b="30942"/>
            <a:stretch>
              <a:fillRect/>
            </a:stretch>
          </p:blipFill>
          <p:spPr bwMode="auto">
            <a:xfrm>
              <a:off x="1524000" y="3695580"/>
              <a:ext cx="9144000" cy="3162420"/>
            </a:xfrm>
            <a:prstGeom prst="rect">
              <a:avLst/>
            </a:prstGeom>
            <a:noFill/>
            <a:ln w="9525">
              <a:noFill/>
              <a:miter lim="800000"/>
              <a:headEnd/>
              <a:tailEnd/>
            </a:ln>
            <a:effectLst/>
          </p:spPr>
        </p:pic>
        <p:pic>
          <p:nvPicPr>
            <p:cNvPr id="6" name="Picture 5">
              <a:extLst>
                <a:ext uri="{FF2B5EF4-FFF2-40B4-BE49-F238E27FC236}">
                  <a16:creationId xmlns:a16="http://schemas.microsoft.com/office/drawing/2014/main" id="{AF48054B-0075-4744-BF1B-D0EA140A4FB1}"/>
                </a:ext>
              </a:extLst>
            </p:cNvPr>
            <p:cNvPicPr>
              <a:picLocks noChangeAspect="1" noChangeArrowheads="1"/>
            </p:cNvPicPr>
            <p:nvPr/>
          </p:nvPicPr>
          <p:blipFill rotWithShape="1">
            <a:blip r:embed="rId3" cstate="print"/>
            <a:srcRect l="96396" b="30942"/>
            <a:stretch/>
          </p:blipFill>
          <p:spPr bwMode="auto">
            <a:xfrm>
              <a:off x="10503243" y="3695580"/>
              <a:ext cx="739008" cy="3162420"/>
            </a:xfrm>
            <a:prstGeom prst="rect">
              <a:avLst/>
            </a:prstGeom>
            <a:noFill/>
            <a:ln w="9525">
              <a:noFill/>
              <a:miter lim="800000"/>
              <a:headEnd/>
              <a:tailEnd/>
            </a:ln>
            <a:effectLst/>
          </p:spPr>
        </p:pic>
      </p:grpSp>
      <p:sp>
        <p:nvSpPr>
          <p:cNvPr id="2" name="Title 1"/>
          <p:cNvSpPr>
            <a:spLocks noGrp="1"/>
          </p:cNvSpPr>
          <p:nvPr>
            <p:ph type="title"/>
          </p:nvPr>
        </p:nvSpPr>
        <p:spPr/>
        <p:txBody>
          <a:bodyPr/>
          <a:lstStyle/>
          <a:p>
            <a:r>
              <a:rPr lang="en-US" dirty="0"/>
              <a:t>7.  It brings out a person’s WISDOM! </a:t>
            </a:r>
            <a:endParaRPr lang="en-US" sz="3200" dirty="0"/>
          </a:p>
        </p:txBody>
      </p:sp>
      <p:sp>
        <p:nvSpPr>
          <p:cNvPr id="4" name="Content Placeholder 3"/>
          <p:cNvSpPr>
            <a:spLocks noGrp="1"/>
          </p:cNvSpPr>
          <p:nvPr>
            <p:ph idx="1"/>
          </p:nvPr>
        </p:nvSpPr>
        <p:spPr>
          <a:xfrm>
            <a:off x="365235" y="1372862"/>
            <a:ext cx="11461530" cy="2877862"/>
          </a:xfrm>
        </p:spPr>
        <p:txBody>
          <a:bodyPr/>
          <a:lstStyle/>
          <a:p>
            <a:pPr>
              <a:lnSpc>
                <a:spcPts val="3800"/>
              </a:lnSpc>
            </a:pPr>
            <a:r>
              <a:rPr lang="en-US" baseline="30000" dirty="0"/>
              <a:t>11</a:t>
            </a:r>
            <a:r>
              <a:rPr lang="en-US" dirty="0"/>
              <a:t> </a:t>
            </a:r>
            <a:r>
              <a:rPr lang="en-US" dirty="0">
                <a:solidFill>
                  <a:srgbClr val="C00000"/>
                </a:solidFill>
              </a:rPr>
              <a:t>Wisdom, like an inheritance</a:t>
            </a:r>
            <a:r>
              <a:rPr lang="en-US" dirty="0">
                <a:solidFill>
                  <a:srgbClr val="FFFF00"/>
                </a:solidFill>
              </a:rPr>
              <a:t>,</a:t>
            </a:r>
            <a:r>
              <a:rPr lang="en-US" dirty="0"/>
              <a:t> is a good thing and benefits those who see the sun.</a:t>
            </a:r>
          </a:p>
          <a:p>
            <a:pPr>
              <a:lnSpc>
                <a:spcPts val="3800"/>
              </a:lnSpc>
            </a:pPr>
            <a:r>
              <a:rPr lang="en-US" dirty="0"/>
              <a:t> </a:t>
            </a:r>
            <a:r>
              <a:rPr lang="en-US" baseline="30000" dirty="0"/>
              <a:t>12</a:t>
            </a:r>
            <a:r>
              <a:rPr lang="en-US" dirty="0"/>
              <a:t> </a:t>
            </a:r>
            <a:r>
              <a:rPr lang="en-US" dirty="0">
                <a:solidFill>
                  <a:srgbClr val="C00000"/>
                </a:solidFill>
              </a:rPr>
              <a:t>Wisdom is a shelter </a:t>
            </a:r>
            <a:r>
              <a:rPr lang="en-US" dirty="0"/>
              <a:t>as money is a shelter, but the advantage of knowledge is this: that </a:t>
            </a:r>
            <a:r>
              <a:rPr lang="en-US" dirty="0">
                <a:solidFill>
                  <a:srgbClr val="C00000"/>
                </a:solidFill>
              </a:rPr>
              <a:t>wisdom</a:t>
            </a:r>
            <a:r>
              <a:rPr lang="en-US" dirty="0">
                <a:solidFill>
                  <a:srgbClr val="FFFF00"/>
                </a:solidFill>
              </a:rPr>
              <a:t> </a:t>
            </a:r>
            <a:r>
              <a:rPr lang="en-US" dirty="0">
                <a:solidFill>
                  <a:srgbClr val="C00000"/>
                </a:solidFill>
              </a:rPr>
              <a:t>preserves the life </a:t>
            </a:r>
            <a:r>
              <a:rPr lang="en-US" dirty="0"/>
              <a:t>of its possessor.</a:t>
            </a:r>
          </a:p>
          <a:p>
            <a:r>
              <a:rPr lang="en-US" dirty="0"/>
              <a:t> </a:t>
            </a:r>
          </a:p>
          <a:p>
            <a:endParaRPr lang="en-US" dirty="0"/>
          </a:p>
          <a:p>
            <a:endParaRPr lang="en-US" dirty="0"/>
          </a:p>
          <a:p>
            <a:endParaRPr lang="en-US" dirty="0"/>
          </a:p>
        </p:txBody>
      </p:sp>
    </p:spTree>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  It brings out a person’s DEPENDENCY! </a:t>
            </a:r>
            <a:endParaRPr lang="en-US" sz="3200" dirty="0"/>
          </a:p>
        </p:txBody>
      </p:sp>
      <p:sp>
        <p:nvSpPr>
          <p:cNvPr id="4" name="Content Placeholder 3"/>
          <p:cNvSpPr>
            <a:spLocks noGrp="1"/>
          </p:cNvSpPr>
          <p:nvPr>
            <p:ph idx="1"/>
          </p:nvPr>
        </p:nvSpPr>
        <p:spPr>
          <a:xfrm>
            <a:off x="365235" y="1372862"/>
            <a:ext cx="9958636" cy="4851400"/>
          </a:xfrm>
        </p:spPr>
        <p:txBody>
          <a:bodyPr/>
          <a:lstStyle/>
          <a:p>
            <a:r>
              <a:rPr lang="en-US" baseline="30000" dirty="0"/>
              <a:t>13</a:t>
            </a:r>
            <a:r>
              <a:rPr lang="en-US" dirty="0"/>
              <a:t> Consider what </a:t>
            </a:r>
            <a:r>
              <a:rPr lang="en-US" dirty="0">
                <a:solidFill>
                  <a:srgbClr val="C00000"/>
                </a:solidFill>
              </a:rPr>
              <a:t>God has done</a:t>
            </a:r>
            <a:r>
              <a:rPr lang="en-US" dirty="0"/>
              <a:t>: Who can straighten what he has made crooked?</a:t>
            </a:r>
          </a:p>
          <a:p>
            <a:r>
              <a:rPr lang="en-US" dirty="0"/>
              <a:t> </a:t>
            </a:r>
            <a:r>
              <a:rPr lang="en-US" baseline="30000" dirty="0"/>
              <a:t>14</a:t>
            </a:r>
            <a:r>
              <a:rPr lang="en-US" dirty="0"/>
              <a:t> When times are good, be happy; but when times are bad, consider: </a:t>
            </a:r>
            <a:r>
              <a:rPr lang="en-US" dirty="0">
                <a:solidFill>
                  <a:srgbClr val="C00000"/>
                </a:solidFill>
              </a:rPr>
              <a:t>God has made </a:t>
            </a:r>
            <a:r>
              <a:rPr lang="en-US" dirty="0"/>
              <a:t>the one as well as the other. Therefore, a man cannot discover anything about his future.</a:t>
            </a:r>
          </a:p>
          <a:p>
            <a:endParaRPr lang="en-US" dirty="0"/>
          </a:p>
        </p:txBody>
      </p:sp>
      <p:sp>
        <p:nvSpPr>
          <p:cNvPr id="5" name="Down Arrow 4"/>
          <p:cNvSpPr/>
          <p:nvPr/>
        </p:nvSpPr>
        <p:spPr>
          <a:xfrm rot="10800000">
            <a:off x="9555457" y="1530626"/>
            <a:ext cx="2186610" cy="5327374"/>
          </a:xfrm>
          <a:prstGeom prst="downArrow">
            <a:avLst>
              <a:gd name="adj1" fmla="val 50000"/>
              <a:gd name="adj2" fmla="val 102439"/>
            </a:avLst>
          </a:prstGeom>
          <a:solidFill>
            <a:srgbClr val="C00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r="20290"/>
          <a:stretch>
            <a:fillRect/>
          </a:stretch>
        </p:blipFill>
        <p:spPr bwMode="auto">
          <a:xfrm>
            <a:off x="7818781" y="1868487"/>
            <a:ext cx="4373219" cy="498951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“ADVERSITY is always bad is a </a:t>
            </a:r>
            <a:r>
              <a:rPr lang="en-US" dirty="0" err="1"/>
              <a:t>dilusion</a:t>
            </a:r>
            <a:r>
              <a:rPr lang="en-US" dirty="0"/>
              <a:t>.”</a:t>
            </a:r>
          </a:p>
        </p:txBody>
      </p:sp>
      <p:sp>
        <p:nvSpPr>
          <p:cNvPr id="3" name="Content Placeholder 2"/>
          <p:cNvSpPr>
            <a:spLocks noGrp="1"/>
          </p:cNvSpPr>
          <p:nvPr>
            <p:ph idx="1"/>
          </p:nvPr>
        </p:nvSpPr>
        <p:spPr/>
        <p:txBody>
          <a:bodyPr/>
          <a:lstStyle/>
          <a:p>
            <a:pPr algn="ctr"/>
            <a:r>
              <a:rPr lang="en-US" dirty="0"/>
              <a:t>If that statement is not true then  ...</a:t>
            </a:r>
          </a:p>
          <a:p>
            <a:br>
              <a:rPr lang="en-US" dirty="0"/>
            </a:br>
            <a:r>
              <a:rPr lang="en-US" dirty="0"/>
              <a:t>Solomon was wrong!  (Eccl 7)</a:t>
            </a:r>
          </a:p>
          <a:p>
            <a:r>
              <a:rPr lang="en-US" dirty="0"/>
              <a:t>Job was wrong!	(Job)</a:t>
            </a:r>
          </a:p>
          <a:p>
            <a:r>
              <a:rPr lang="en-US" dirty="0"/>
              <a:t>Jesus was wrong!  (John 9)</a:t>
            </a:r>
          </a:p>
          <a:p>
            <a:r>
              <a:rPr lang="en-US" dirty="0"/>
              <a:t>Paul was wrong! (Romans 8:28)</a:t>
            </a:r>
          </a:p>
          <a:p>
            <a:endParaRPr lang="en-US" dirty="0"/>
          </a:p>
        </p:txBody>
      </p:sp>
      <p:pic>
        <p:nvPicPr>
          <p:cNvPr id="7" name="Picture 2"/>
          <p:cNvPicPr>
            <a:picLocks noChangeAspect="1" noChangeArrowheads="1"/>
          </p:cNvPicPr>
          <p:nvPr/>
        </p:nvPicPr>
        <p:blipFill>
          <a:blip r:embed="rId4" cstate="print"/>
          <a:srcRect r="8711"/>
          <a:stretch>
            <a:fillRect/>
          </a:stretch>
        </p:blipFill>
        <p:spPr bwMode="auto">
          <a:xfrm>
            <a:off x="5353878" y="1514510"/>
            <a:ext cx="6838122" cy="5486872"/>
          </a:xfrm>
          <a:prstGeom prst="rect">
            <a:avLst/>
          </a:prstGeom>
          <a:noFill/>
          <a:ln w="9525">
            <a:noFill/>
            <a:miter lim="800000"/>
            <a:headEnd/>
            <a:tailEnd/>
          </a:ln>
          <a:effectLst/>
        </p:spPr>
      </p:pic>
      <p:pic>
        <p:nvPicPr>
          <p:cNvPr id="5" name="Picture 4" descr="A picture containing person, person, looking, wearing&#10;&#10;Description automatically generated">
            <a:extLst>
              <a:ext uri="{FF2B5EF4-FFF2-40B4-BE49-F238E27FC236}">
                <a16:creationId xmlns:a16="http://schemas.microsoft.com/office/drawing/2014/main" id="{6A6FBAD2-5E2A-4380-B041-7DF37687C6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3177" y="1868487"/>
            <a:ext cx="6048423" cy="4989513"/>
          </a:xfrm>
          <a:prstGeom prst="rect">
            <a:avLst/>
          </a:prstGeom>
        </p:spPr>
      </p:pic>
      <p:pic>
        <p:nvPicPr>
          <p:cNvPr id="8" name="Picture 7" descr="A person looking at the camera&#10;&#10;Description automatically generated">
            <a:extLst>
              <a:ext uri="{FF2B5EF4-FFF2-40B4-BE49-F238E27FC236}">
                <a16:creationId xmlns:a16="http://schemas.microsoft.com/office/drawing/2014/main" id="{6EFCC755-62C4-49F0-B7BC-6E34526915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4656" y="2506757"/>
            <a:ext cx="5656616" cy="4351243"/>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randombar(horizontal)">
                                      <p:cBhvr>
                                        <p:cTn id="10" dur="5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par>
                                <p:cTn id="16" presetID="14" presetClass="exit" presetSubtype="10" fill="hold" nodeType="withEffect">
                                  <p:stCondLst>
                                    <p:cond delay="0"/>
                                  </p:stCondLst>
                                  <p:childTnLst>
                                    <p:animEffect transition="out" filter="randombar(horizontal)">
                                      <p:cBhvr>
                                        <p:cTn id="17" dur="500"/>
                                        <p:tgtEl>
                                          <p:spTgt spid="7170"/>
                                        </p:tgtEl>
                                      </p:cBhvr>
                                    </p:animEffect>
                                    <p:set>
                                      <p:cBhvr>
                                        <p:cTn id="18" dur="1" fill="hold">
                                          <p:stCondLst>
                                            <p:cond delay="499"/>
                                          </p:stCondLst>
                                        </p:cTn>
                                        <p:tgtEl>
                                          <p:spTgt spid="7170"/>
                                        </p:tgtEl>
                                        <p:attrNameLst>
                                          <p:attrName>style.visibility</p:attrName>
                                        </p:attrNameLst>
                                      </p:cBhvr>
                                      <p:to>
                                        <p:strVal val="hidden"/>
                                      </p:to>
                                    </p:set>
                                  </p:childTnLst>
                                </p:cTn>
                              </p:par>
                              <p:par>
                                <p:cTn id="19" presetID="14"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6" dur="500"/>
                                        <p:tgtEl>
                                          <p:spTgt spid="3">
                                            <p:txEl>
                                              <p:pRg st="3" end="3"/>
                                            </p:txEl>
                                          </p:spTgt>
                                        </p:tgtEl>
                                      </p:cBhvr>
                                    </p:animEffect>
                                  </p:childTnLst>
                                </p:cTn>
                              </p:par>
                              <p:par>
                                <p:cTn id="27" presetID="14" presetClass="exit" presetSubtype="10" fill="hold" nodeType="withEffect">
                                  <p:stCondLst>
                                    <p:cond delay="0"/>
                                  </p:stCondLst>
                                  <p:childTnLst>
                                    <p:animEffect transition="out" filter="randombar(horizontal)">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par>
                                <p:cTn id="30" presetID="14" presetClass="entr" presetSubtype="1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7" dur="500"/>
                                        <p:tgtEl>
                                          <p:spTgt spid="3">
                                            <p:txEl>
                                              <p:pRg st="4" end="4"/>
                                            </p:txEl>
                                          </p:spTgt>
                                        </p:tgtEl>
                                      </p:cBhvr>
                                    </p:animEffect>
                                  </p:childTnLst>
                                </p:cTn>
                              </p:par>
                              <p:par>
                                <p:cTn id="38" presetID="14" presetClass="exit" presetSubtype="10" fill="hold" nodeType="withEffect">
                                  <p:stCondLst>
                                    <p:cond delay="0"/>
                                  </p:stCondLst>
                                  <p:childTnLst>
                                    <p:animEffect transition="out" filter="randombar(horizontal)">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par>
                                <p:cTn id="41" presetID="14" presetClass="entr" presetSubtype="1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randombar(horizont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POINT:  Prosperity </a:t>
            </a:r>
          </a:p>
        </p:txBody>
      </p:sp>
      <p:sp>
        <p:nvSpPr>
          <p:cNvPr id="3" name="Content Placeholder 2"/>
          <p:cNvSpPr>
            <a:spLocks noGrp="1"/>
          </p:cNvSpPr>
          <p:nvPr>
            <p:ph idx="1"/>
          </p:nvPr>
        </p:nvSpPr>
        <p:spPr/>
        <p:txBody>
          <a:bodyPr/>
          <a:lstStyle/>
          <a:p>
            <a:pPr marL="457200" indent="-457200">
              <a:buAutoNum type="arabicPeriod"/>
            </a:pPr>
            <a:r>
              <a:rPr lang="en-US" sz="4000" dirty="0"/>
              <a:t>Doesn’t develop CHARACTER ––––Adversity does.</a:t>
            </a:r>
          </a:p>
          <a:p>
            <a:pPr marL="457200" indent="-457200">
              <a:buAutoNum type="arabicPeriod"/>
            </a:pPr>
            <a:r>
              <a:rPr lang="en-US" sz="4000" dirty="0"/>
              <a:t>Gives false sense of IMMORTALITY––vs Mortality</a:t>
            </a:r>
          </a:p>
          <a:p>
            <a:pPr marL="457200" indent="-457200">
              <a:buAutoNum type="arabicPeriod"/>
            </a:pPr>
            <a:r>
              <a:rPr lang="en-US" sz="4000" dirty="0"/>
              <a:t>Shows up in frivolous FROLIC –––––– vs Sobriety</a:t>
            </a:r>
          </a:p>
          <a:p>
            <a:pPr marL="457200" indent="-457200">
              <a:buAutoNum type="arabicPeriod"/>
            </a:pPr>
            <a:r>
              <a:rPr lang="en-US" sz="4000" dirty="0"/>
              <a:t>Leads to SENSELESS activities –––––– vs Sensible</a:t>
            </a:r>
          </a:p>
          <a:p>
            <a:pPr marL="457200" indent="-457200">
              <a:buAutoNum type="arabicPeriod"/>
            </a:pPr>
            <a:r>
              <a:rPr lang="en-US" sz="4000" dirty="0"/>
              <a:t>Inclines to give in to EXTORTION ––––– vs Integrity</a:t>
            </a:r>
          </a:p>
          <a:p>
            <a:pPr marL="457200" indent="-457200">
              <a:buAutoNum type="arabicPeriod"/>
            </a:pPr>
            <a:r>
              <a:rPr lang="en-US" sz="4000" dirty="0"/>
              <a:t>Fosters IMPATIENCE –––––––––––––––  vs Patience </a:t>
            </a:r>
          </a:p>
          <a:p>
            <a:pPr marL="457200" indent="-457200">
              <a:buAutoNum type="arabicPeriod"/>
            </a:pPr>
            <a:r>
              <a:rPr lang="en-US" sz="4000" dirty="0"/>
              <a:t>Can be FOOLISH ––––––––––––––––	vs Perspective</a:t>
            </a:r>
          </a:p>
          <a:p>
            <a:pPr marL="457200" indent="-457200">
              <a:buAutoNum type="arabicPeriod"/>
            </a:pPr>
            <a:r>
              <a:rPr lang="en-US" sz="4000" dirty="0"/>
              <a:t>Promotes INDEPENDENCE –––– vs God Dependent</a:t>
            </a:r>
          </a:p>
          <a:p>
            <a:pPr marL="742950" indent="-742950">
              <a:buAutoNum type="arabicPeriod"/>
            </a:pPr>
            <a:endParaRPr lang="en-US" dirty="0"/>
          </a:p>
          <a:p>
            <a:pPr marL="742950" indent="-742950">
              <a:buAutoNum type="arabicPeriod"/>
            </a:pP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81771-43E5-4D98-9848-FB21AA667DE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8953871-A6AD-4341-9BC3-31490770147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5697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adversity to  </a:t>
            </a:r>
          </a:p>
        </p:txBody>
      </p:sp>
      <p:sp>
        <p:nvSpPr>
          <p:cNvPr id="3" name="Content Placeholder 2"/>
          <p:cNvSpPr>
            <a:spLocks noGrp="1"/>
          </p:cNvSpPr>
          <p:nvPr>
            <p:ph idx="1"/>
          </p:nvPr>
        </p:nvSpPr>
        <p:spPr/>
        <p:txBody>
          <a:bodyPr>
            <a:normAutofit/>
          </a:bodyPr>
          <a:lstStyle/>
          <a:p>
            <a:pPr algn="ctr"/>
            <a:r>
              <a:rPr lang="en-US" sz="4800" dirty="0"/>
              <a:t>Keep us Trusting in God</a:t>
            </a:r>
          </a:p>
        </p:txBody>
      </p:sp>
    </p:spTree>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looking at the camera&#10;&#10;Description automatically generated">
            <a:extLst>
              <a:ext uri="{FF2B5EF4-FFF2-40B4-BE49-F238E27FC236}">
                <a16:creationId xmlns:a16="http://schemas.microsoft.com/office/drawing/2014/main" id="{C7ECBC3D-5C15-48C9-B503-FAE061796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1232" y="2963957"/>
            <a:ext cx="5656616" cy="4351243"/>
          </a:xfrm>
          <a:prstGeom prst="rect">
            <a:avLst/>
          </a:prstGeom>
        </p:spPr>
      </p:pic>
      <p:sp>
        <p:nvSpPr>
          <p:cNvPr id="2" name="Title 1"/>
          <p:cNvSpPr>
            <a:spLocks noGrp="1"/>
          </p:cNvSpPr>
          <p:nvPr>
            <p:ph type="title"/>
          </p:nvPr>
        </p:nvSpPr>
        <p:spPr/>
        <p:txBody>
          <a:bodyPr/>
          <a:lstStyle/>
          <a:p>
            <a:r>
              <a:rPr lang="en-US" dirty="0"/>
              <a:t>2 Corinthians 12: 9-10</a:t>
            </a:r>
          </a:p>
        </p:txBody>
      </p:sp>
      <p:sp>
        <p:nvSpPr>
          <p:cNvPr id="3" name="Content Placeholder 2"/>
          <p:cNvSpPr>
            <a:spLocks noGrp="1"/>
          </p:cNvSpPr>
          <p:nvPr>
            <p:ph idx="1"/>
          </p:nvPr>
        </p:nvSpPr>
        <p:spPr/>
        <p:txBody>
          <a:bodyPr>
            <a:noAutofit/>
          </a:bodyPr>
          <a:lstStyle/>
          <a:p>
            <a:pPr>
              <a:lnSpc>
                <a:spcPct val="85000"/>
              </a:lnSpc>
            </a:pPr>
            <a:r>
              <a:rPr lang="en-US" baseline="30000" dirty="0"/>
              <a:t>9</a:t>
            </a:r>
            <a:r>
              <a:rPr lang="en-US" dirty="0"/>
              <a:t> But he said to me, "My grace is sufficient for you, for my power is made perfect in weak-ness." Therefore I will boast all the more gladly about my weaknesses, so that Christ’s </a:t>
            </a:r>
            <a:br>
              <a:rPr lang="en-US" dirty="0"/>
            </a:br>
            <a:r>
              <a:rPr lang="en-US" dirty="0"/>
              <a:t>power may rest on me.   </a:t>
            </a:r>
            <a:r>
              <a:rPr lang="en-US" baseline="30000" dirty="0"/>
              <a:t>10</a:t>
            </a:r>
            <a:r>
              <a:rPr lang="en-US" dirty="0"/>
              <a:t> That is why, </a:t>
            </a:r>
            <a:br>
              <a:rPr lang="en-US" dirty="0"/>
            </a:br>
            <a:r>
              <a:rPr lang="en-US" dirty="0"/>
              <a:t>for Christ's sake, I delight in weak-</a:t>
            </a:r>
            <a:br>
              <a:rPr lang="en-US" dirty="0"/>
            </a:br>
            <a:r>
              <a:rPr lang="en-US" dirty="0"/>
              <a:t>nesses, in insults, in hardships, in </a:t>
            </a:r>
            <a:br>
              <a:rPr lang="en-US" dirty="0"/>
            </a:br>
            <a:r>
              <a:rPr lang="en-US" dirty="0"/>
              <a:t>persecutions, in difficulties. </a:t>
            </a:r>
            <a:r>
              <a:rPr lang="en-US" dirty="0">
                <a:solidFill>
                  <a:srgbClr val="C00000"/>
                </a:solidFill>
              </a:rPr>
              <a:t>For </a:t>
            </a:r>
            <a:br>
              <a:rPr lang="en-US" dirty="0">
                <a:solidFill>
                  <a:srgbClr val="C00000"/>
                </a:solidFill>
              </a:rPr>
            </a:br>
            <a:r>
              <a:rPr lang="en-US" dirty="0">
                <a:solidFill>
                  <a:srgbClr val="C00000"/>
                </a:solidFill>
              </a:rPr>
              <a:t>when I am weak, then I am strong.</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9738" y="377687"/>
            <a:ext cx="8786812" cy="3051313"/>
          </a:xfrm>
        </p:spPr>
        <p:txBody>
          <a:bodyPr/>
          <a:lstStyle/>
          <a:p>
            <a:r>
              <a:rPr lang="en-US" dirty="0"/>
              <a:t>So </a:t>
            </a:r>
            <a:r>
              <a:rPr lang="en-US" dirty="0">
                <a:solidFill>
                  <a:schemeClr val="bg1"/>
                </a:solidFill>
                <a:effectLst>
                  <a:glow rad="127000">
                    <a:schemeClr val="tx1"/>
                  </a:glow>
                </a:effectLst>
              </a:rPr>
              <a:t>Let’s Pray </a:t>
            </a:r>
            <a:br>
              <a:rPr lang="en-US" dirty="0"/>
            </a:br>
            <a:r>
              <a:rPr lang="en-US" dirty="0"/>
              <a:t>that we will take all that God intended us to take</a:t>
            </a:r>
            <a:br>
              <a:rPr lang="en-US" dirty="0"/>
            </a:br>
            <a:r>
              <a:rPr lang="en-US" dirty="0"/>
              <a:t>from our ADVERSITY.</a:t>
            </a:r>
          </a:p>
        </p:txBody>
      </p:sp>
    </p:spTree>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35426" y="1050324"/>
            <a:ext cx="7549979" cy="6030097"/>
          </a:xfrm>
          <a:prstGeom prst="rect">
            <a:avLst/>
          </a:prstGeom>
          <a:solidFill>
            <a:schemeClr val="bg1"/>
          </a:solidFill>
          <a:ln>
            <a:solidFill>
              <a:srgbClr val="C00000"/>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What do you see?</a:t>
            </a:r>
          </a:p>
        </p:txBody>
      </p:sp>
      <p:pic>
        <p:nvPicPr>
          <p:cNvPr id="3074" name="Picture 2"/>
          <p:cNvPicPr>
            <a:picLocks noChangeAspect="1" noChangeArrowheads="1"/>
          </p:cNvPicPr>
          <p:nvPr/>
        </p:nvPicPr>
        <p:blipFill>
          <a:blip r:embed="rId2" cstate="print"/>
          <a:srcRect l="9774" t="2938" r="15047" b="1921"/>
          <a:stretch>
            <a:fillRect/>
          </a:stretch>
        </p:blipFill>
        <p:spPr bwMode="auto">
          <a:xfrm>
            <a:off x="3197217" y="1619706"/>
            <a:ext cx="5797563" cy="4891331"/>
          </a:xfrm>
          <a:prstGeom prst="rect">
            <a:avLst/>
          </a:prstGeom>
          <a:noFill/>
          <a:ln w="9525">
            <a:noFill/>
            <a:miter lim="800000"/>
            <a:headEnd/>
            <a:tailEnd/>
          </a:ln>
        </p:spPr>
      </p:pic>
    </p:spTree>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188563-079C-427F-9028-775F1D173D20}"/>
              </a:ext>
            </a:extLst>
          </p:cNvPr>
          <p:cNvSpPr txBox="1">
            <a:spLocks/>
          </p:cNvSpPr>
          <p:nvPr/>
        </p:nvSpPr>
        <p:spPr>
          <a:xfrm>
            <a:off x="1666566" y="3773979"/>
            <a:ext cx="8858865" cy="7988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effectLst>
                  <a:glow rad="127000">
                    <a:schemeClr val="bg1"/>
                  </a:glow>
                </a:effectLst>
                <a:latin typeface="+mn-lt"/>
                <a:ea typeface="+mj-ea"/>
                <a:cs typeface="+mj-cs"/>
              </a:defRPr>
            </a:lvl1pPr>
          </a:lstStyle>
          <a:p>
            <a:pPr lvl="1"/>
            <a:r>
              <a:rPr lang="en-US" sz="11500" b="1" dirty="0">
                <a:solidFill>
                  <a:schemeClr val="bg1"/>
                </a:solidFill>
                <a:effectLst>
                  <a:glow rad="127000">
                    <a:schemeClr val="tx1"/>
                  </a:glow>
                </a:effectLst>
              </a:rPr>
              <a:t>LET’S PRAY!</a:t>
            </a:r>
          </a:p>
        </p:txBody>
      </p:sp>
    </p:spTree>
    <p:extLst>
      <p:ext uri="{BB962C8B-B14F-4D97-AF65-F5344CB8AC3E}">
        <p14:creationId xmlns:p14="http://schemas.microsoft.com/office/powerpoint/2010/main" val="1609748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0E1E06-400C-4CFB-8DA3-B4C1C4472951}"/>
              </a:ext>
            </a:extLst>
          </p:cNvPr>
          <p:cNvSpPr/>
          <p:nvPr/>
        </p:nvSpPr>
        <p:spPr>
          <a:xfrm>
            <a:off x="1594022" y="1050325"/>
            <a:ext cx="9045146" cy="5807676"/>
          </a:xfrm>
          <a:prstGeom prst="rect">
            <a:avLst/>
          </a:prstGeom>
          <a:solidFill>
            <a:schemeClr val="bg1"/>
          </a:solidFill>
          <a:ln>
            <a:solidFill>
              <a:srgbClr val="C00000"/>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p:txBody>
          <a:bodyPr/>
          <a:lstStyle/>
          <a:p>
            <a:r>
              <a:rPr lang="en-US" dirty="0"/>
              <a:t>Which is longer?</a:t>
            </a:r>
          </a:p>
        </p:txBody>
      </p:sp>
      <p:grpSp>
        <p:nvGrpSpPr>
          <p:cNvPr id="6" name="Group 5"/>
          <p:cNvGrpSpPr/>
          <p:nvPr/>
        </p:nvGrpSpPr>
        <p:grpSpPr>
          <a:xfrm>
            <a:off x="2500389" y="1723751"/>
            <a:ext cx="7160217" cy="4640746"/>
            <a:chOff x="929238" y="1596325"/>
            <a:chExt cx="7408850" cy="4801892"/>
          </a:xfrm>
        </p:grpSpPr>
        <p:pic>
          <p:nvPicPr>
            <p:cNvPr id="1028" name="Picture 4"/>
            <p:cNvPicPr>
              <a:picLocks noChangeAspect="1" noChangeArrowheads="1"/>
            </p:cNvPicPr>
            <p:nvPr/>
          </p:nvPicPr>
          <p:blipFill>
            <a:blip r:embed="rId2" cstate="print"/>
            <a:srcRect/>
            <a:stretch>
              <a:fillRect/>
            </a:stretch>
          </p:blipFill>
          <p:spPr bwMode="auto">
            <a:xfrm>
              <a:off x="947316" y="1596325"/>
              <a:ext cx="7249367" cy="4649492"/>
            </a:xfrm>
            <a:prstGeom prst="rect">
              <a:avLst/>
            </a:prstGeom>
            <a:noFill/>
            <a:ln w="9525">
              <a:noFill/>
              <a:miter lim="800000"/>
              <a:headEnd/>
              <a:tailEnd/>
            </a:ln>
            <a:effectLst/>
          </p:spPr>
        </p:pic>
        <p:pic>
          <p:nvPicPr>
            <p:cNvPr id="10" name="Picture 4"/>
            <p:cNvPicPr>
              <a:picLocks noChangeAspect="1" noChangeArrowheads="1"/>
            </p:cNvPicPr>
            <p:nvPr/>
          </p:nvPicPr>
          <p:blipFill>
            <a:blip r:embed="rId2" cstate="print"/>
            <a:srcRect t="44722"/>
            <a:stretch>
              <a:fillRect/>
            </a:stretch>
          </p:blipFill>
          <p:spPr bwMode="auto">
            <a:xfrm>
              <a:off x="929238" y="3828081"/>
              <a:ext cx="7408850" cy="2570136"/>
            </a:xfrm>
            <a:prstGeom prst="rect">
              <a:avLst/>
            </a:prstGeom>
            <a:noFill/>
            <a:ln w="9525">
              <a:noFill/>
              <a:miter lim="800000"/>
              <a:headEnd/>
              <a:tailEnd/>
            </a:ln>
            <a:effectLst/>
          </p:spPr>
        </p:pic>
      </p:grpSp>
      <p:cxnSp>
        <p:nvCxnSpPr>
          <p:cNvPr id="9" name="Straight Connector 8"/>
          <p:cNvCxnSpPr/>
          <p:nvPr/>
        </p:nvCxnSpPr>
        <p:spPr>
          <a:xfrm rot="5400000">
            <a:off x="1028056" y="4091552"/>
            <a:ext cx="51144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5907441" y="4073470"/>
            <a:ext cx="51144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397B1E-027F-4D81-92F7-55E9B450E2ED}"/>
              </a:ext>
            </a:extLst>
          </p:cNvPr>
          <p:cNvSpPr/>
          <p:nvPr/>
        </p:nvSpPr>
        <p:spPr>
          <a:xfrm>
            <a:off x="1581666" y="939115"/>
            <a:ext cx="8872150" cy="5918886"/>
          </a:xfrm>
          <a:prstGeom prst="rect">
            <a:avLst/>
          </a:prstGeom>
          <a:solidFill>
            <a:schemeClr val="bg1"/>
          </a:solidFill>
          <a:ln>
            <a:solidFill>
              <a:srgbClr val="C00000"/>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How many boards?</a:t>
            </a:r>
          </a:p>
        </p:txBody>
      </p:sp>
      <p:pic>
        <p:nvPicPr>
          <p:cNvPr id="4098" name="Picture 2"/>
          <p:cNvPicPr>
            <a:picLocks noChangeAspect="1" noChangeArrowheads="1"/>
          </p:cNvPicPr>
          <p:nvPr/>
        </p:nvPicPr>
        <p:blipFill>
          <a:blip r:embed="rId2" cstate="print"/>
          <a:srcRect/>
          <a:stretch>
            <a:fillRect/>
          </a:stretch>
        </p:blipFill>
        <p:spPr bwMode="auto">
          <a:xfrm>
            <a:off x="2414725" y="1469272"/>
            <a:ext cx="7362551" cy="4869535"/>
          </a:xfrm>
          <a:prstGeom prst="rect">
            <a:avLst/>
          </a:prstGeom>
          <a:noFill/>
          <a:ln w="9525">
            <a:noFill/>
            <a:miter lim="800000"/>
            <a:headEnd/>
            <a:tailEnd/>
          </a:ln>
        </p:spPr>
      </p:pic>
      <p:cxnSp>
        <p:nvCxnSpPr>
          <p:cNvPr id="7" name="Straight Connector 6"/>
          <p:cNvCxnSpPr/>
          <p:nvPr/>
        </p:nvCxnSpPr>
        <p:spPr>
          <a:xfrm>
            <a:off x="3790123" y="3250098"/>
            <a:ext cx="5724939" cy="0"/>
          </a:xfrm>
          <a:prstGeom prst="line">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723862" y="4326837"/>
            <a:ext cx="5724939" cy="0"/>
          </a:xfrm>
          <a:prstGeom prst="line">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798DCF16-93B5-4D82-B44A-F3220A98BC8F}"/>
              </a:ext>
            </a:extLst>
          </p:cNvPr>
          <p:cNvGrpSpPr/>
          <p:nvPr/>
        </p:nvGrpSpPr>
        <p:grpSpPr>
          <a:xfrm>
            <a:off x="1877802" y="2071129"/>
            <a:ext cx="744797" cy="3086677"/>
            <a:chOff x="1877802" y="2071129"/>
            <a:chExt cx="744797" cy="3086677"/>
          </a:xfrm>
        </p:grpSpPr>
        <p:sp>
          <p:nvSpPr>
            <p:cNvPr id="3" name="TextBox 2">
              <a:extLst>
                <a:ext uri="{FF2B5EF4-FFF2-40B4-BE49-F238E27FC236}">
                  <a16:creationId xmlns:a16="http://schemas.microsoft.com/office/drawing/2014/main" id="{2852D2C8-53DD-4698-BBC1-332080316E08}"/>
                </a:ext>
              </a:extLst>
            </p:cNvPr>
            <p:cNvSpPr txBox="1"/>
            <p:nvPr/>
          </p:nvSpPr>
          <p:spPr>
            <a:xfrm>
              <a:off x="1905907" y="2071129"/>
              <a:ext cx="716692" cy="769441"/>
            </a:xfrm>
            <a:prstGeom prst="rect">
              <a:avLst/>
            </a:prstGeom>
            <a:noFill/>
          </p:spPr>
          <p:txBody>
            <a:bodyPr wrap="square" rtlCol="0">
              <a:spAutoFit/>
            </a:bodyPr>
            <a:lstStyle/>
            <a:p>
              <a:r>
                <a:rPr lang="en-US" sz="4400" dirty="0">
                  <a:solidFill>
                    <a:srgbClr val="C00000"/>
                  </a:solidFill>
                </a:rPr>
                <a:t>1</a:t>
              </a:r>
            </a:p>
          </p:txBody>
        </p:sp>
        <p:sp>
          <p:nvSpPr>
            <p:cNvPr id="10" name="TextBox 9">
              <a:extLst>
                <a:ext uri="{FF2B5EF4-FFF2-40B4-BE49-F238E27FC236}">
                  <a16:creationId xmlns:a16="http://schemas.microsoft.com/office/drawing/2014/main" id="{CD57A534-6B2C-474F-9BE0-52BACC73BC0C}"/>
                </a:ext>
              </a:extLst>
            </p:cNvPr>
            <p:cNvSpPr txBox="1"/>
            <p:nvPr/>
          </p:nvSpPr>
          <p:spPr>
            <a:xfrm>
              <a:off x="1905907" y="2816476"/>
              <a:ext cx="716692" cy="769441"/>
            </a:xfrm>
            <a:prstGeom prst="rect">
              <a:avLst/>
            </a:prstGeom>
            <a:noFill/>
          </p:spPr>
          <p:txBody>
            <a:bodyPr wrap="square" rtlCol="0">
              <a:spAutoFit/>
            </a:bodyPr>
            <a:lstStyle/>
            <a:p>
              <a:r>
                <a:rPr lang="en-US" sz="4400" dirty="0">
                  <a:solidFill>
                    <a:srgbClr val="C00000"/>
                  </a:solidFill>
                </a:rPr>
                <a:t>2</a:t>
              </a:r>
            </a:p>
          </p:txBody>
        </p:sp>
        <p:sp>
          <p:nvSpPr>
            <p:cNvPr id="11" name="TextBox 10">
              <a:extLst>
                <a:ext uri="{FF2B5EF4-FFF2-40B4-BE49-F238E27FC236}">
                  <a16:creationId xmlns:a16="http://schemas.microsoft.com/office/drawing/2014/main" id="{EECD2C48-4D60-46A4-B8E7-36BC98E39785}"/>
                </a:ext>
              </a:extLst>
            </p:cNvPr>
            <p:cNvSpPr txBox="1"/>
            <p:nvPr/>
          </p:nvSpPr>
          <p:spPr>
            <a:xfrm>
              <a:off x="1877802" y="4388365"/>
              <a:ext cx="716692" cy="769441"/>
            </a:xfrm>
            <a:prstGeom prst="rect">
              <a:avLst/>
            </a:prstGeom>
            <a:noFill/>
          </p:spPr>
          <p:txBody>
            <a:bodyPr wrap="square" rtlCol="0">
              <a:spAutoFit/>
            </a:bodyPr>
            <a:lstStyle/>
            <a:p>
              <a:r>
                <a:rPr lang="en-US" sz="4400" dirty="0">
                  <a:solidFill>
                    <a:srgbClr val="C00000"/>
                  </a:solidFill>
                </a:rPr>
                <a:t>4</a:t>
              </a:r>
            </a:p>
          </p:txBody>
        </p:sp>
        <p:sp>
          <p:nvSpPr>
            <p:cNvPr id="12" name="TextBox 11">
              <a:extLst>
                <a:ext uri="{FF2B5EF4-FFF2-40B4-BE49-F238E27FC236}">
                  <a16:creationId xmlns:a16="http://schemas.microsoft.com/office/drawing/2014/main" id="{947DE19A-3FC7-4724-8768-E7B667698A87}"/>
                </a:ext>
              </a:extLst>
            </p:cNvPr>
            <p:cNvSpPr txBox="1"/>
            <p:nvPr/>
          </p:nvSpPr>
          <p:spPr>
            <a:xfrm>
              <a:off x="1886539" y="3557396"/>
              <a:ext cx="716692" cy="769441"/>
            </a:xfrm>
            <a:prstGeom prst="rect">
              <a:avLst/>
            </a:prstGeom>
            <a:noFill/>
          </p:spPr>
          <p:txBody>
            <a:bodyPr wrap="square" rtlCol="0">
              <a:spAutoFit/>
            </a:bodyPr>
            <a:lstStyle/>
            <a:p>
              <a:r>
                <a:rPr lang="en-US" sz="4400" dirty="0">
                  <a:solidFill>
                    <a:srgbClr val="C00000"/>
                  </a:solidFill>
                </a:rPr>
                <a:t>3</a:t>
              </a:r>
            </a:p>
          </p:txBody>
        </p:sp>
      </p:grpSp>
      <p:grpSp>
        <p:nvGrpSpPr>
          <p:cNvPr id="25" name="Group 24">
            <a:extLst>
              <a:ext uri="{FF2B5EF4-FFF2-40B4-BE49-F238E27FC236}">
                <a16:creationId xmlns:a16="http://schemas.microsoft.com/office/drawing/2014/main" id="{4AFAE146-333D-4E08-B772-C56BD20A0A65}"/>
              </a:ext>
            </a:extLst>
          </p:cNvPr>
          <p:cNvGrpSpPr/>
          <p:nvPr/>
        </p:nvGrpSpPr>
        <p:grpSpPr>
          <a:xfrm>
            <a:off x="9476906" y="2262081"/>
            <a:ext cx="754848" cy="3032391"/>
            <a:chOff x="1905907" y="1877361"/>
            <a:chExt cx="754848" cy="3032391"/>
          </a:xfrm>
        </p:grpSpPr>
        <p:sp>
          <p:nvSpPr>
            <p:cNvPr id="26" name="TextBox 25">
              <a:extLst>
                <a:ext uri="{FF2B5EF4-FFF2-40B4-BE49-F238E27FC236}">
                  <a16:creationId xmlns:a16="http://schemas.microsoft.com/office/drawing/2014/main" id="{C2577C2F-2005-4FBA-B979-05C5CA0CA729}"/>
                </a:ext>
              </a:extLst>
            </p:cNvPr>
            <p:cNvSpPr txBox="1"/>
            <p:nvPr/>
          </p:nvSpPr>
          <p:spPr>
            <a:xfrm>
              <a:off x="1905907" y="1877361"/>
              <a:ext cx="716692" cy="769441"/>
            </a:xfrm>
            <a:prstGeom prst="rect">
              <a:avLst/>
            </a:prstGeom>
            <a:noFill/>
          </p:spPr>
          <p:txBody>
            <a:bodyPr wrap="square" rtlCol="0">
              <a:spAutoFit/>
            </a:bodyPr>
            <a:lstStyle/>
            <a:p>
              <a:r>
                <a:rPr lang="en-US" sz="4400" dirty="0">
                  <a:solidFill>
                    <a:srgbClr val="C00000"/>
                  </a:solidFill>
                </a:rPr>
                <a:t>1</a:t>
              </a:r>
            </a:p>
          </p:txBody>
        </p:sp>
        <p:sp>
          <p:nvSpPr>
            <p:cNvPr id="27" name="TextBox 26">
              <a:extLst>
                <a:ext uri="{FF2B5EF4-FFF2-40B4-BE49-F238E27FC236}">
                  <a16:creationId xmlns:a16="http://schemas.microsoft.com/office/drawing/2014/main" id="{0620A30F-5592-44D2-A6A7-49AAF3A0A1CC}"/>
                </a:ext>
              </a:extLst>
            </p:cNvPr>
            <p:cNvSpPr txBox="1"/>
            <p:nvPr/>
          </p:nvSpPr>
          <p:spPr>
            <a:xfrm>
              <a:off x="1914300" y="3019027"/>
              <a:ext cx="716692" cy="769441"/>
            </a:xfrm>
            <a:prstGeom prst="rect">
              <a:avLst/>
            </a:prstGeom>
            <a:noFill/>
          </p:spPr>
          <p:txBody>
            <a:bodyPr wrap="square" rtlCol="0">
              <a:spAutoFit/>
            </a:bodyPr>
            <a:lstStyle/>
            <a:p>
              <a:r>
                <a:rPr lang="en-US" sz="4400" dirty="0">
                  <a:solidFill>
                    <a:srgbClr val="C00000"/>
                  </a:solidFill>
                </a:rPr>
                <a:t>2</a:t>
              </a:r>
            </a:p>
          </p:txBody>
        </p:sp>
        <p:sp>
          <p:nvSpPr>
            <p:cNvPr id="29" name="TextBox 28">
              <a:extLst>
                <a:ext uri="{FF2B5EF4-FFF2-40B4-BE49-F238E27FC236}">
                  <a16:creationId xmlns:a16="http://schemas.microsoft.com/office/drawing/2014/main" id="{E49230B7-626A-4ACC-9900-F4C46AD8FD49}"/>
                </a:ext>
              </a:extLst>
            </p:cNvPr>
            <p:cNvSpPr txBox="1"/>
            <p:nvPr/>
          </p:nvSpPr>
          <p:spPr>
            <a:xfrm>
              <a:off x="1944063" y="4140311"/>
              <a:ext cx="716692" cy="769441"/>
            </a:xfrm>
            <a:prstGeom prst="rect">
              <a:avLst/>
            </a:prstGeom>
            <a:noFill/>
          </p:spPr>
          <p:txBody>
            <a:bodyPr wrap="square" rtlCol="0">
              <a:spAutoFit/>
            </a:bodyPr>
            <a:lstStyle/>
            <a:p>
              <a:r>
                <a:rPr lang="en-US" sz="4400" dirty="0">
                  <a:solidFill>
                    <a:srgbClr val="C00000"/>
                  </a:solidFill>
                </a:rPr>
                <a:t>3</a:t>
              </a: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2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397B1E-027F-4D81-92F7-55E9B450E2ED}"/>
              </a:ext>
            </a:extLst>
          </p:cNvPr>
          <p:cNvSpPr/>
          <p:nvPr/>
        </p:nvSpPr>
        <p:spPr>
          <a:xfrm>
            <a:off x="1581666" y="939115"/>
            <a:ext cx="8872150" cy="5918886"/>
          </a:xfrm>
          <a:prstGeom prst="rect">
            <a:avLst/>
          </a:prstGeom>
          <a:solidFill>
            <a:schemeClr val="bg1"/>
          </a:solidFill>
          <a:ln>
            <a:solidFill>
              <a:srgbClr val="C00000"/>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How many legs?</a:t>
            </a:r>
          </a:p>
        </p:txBody>
      </p:sp>
      <p:pic>
        <p:nvPicPr>
          <p:cNvPr id="5122" name="Picture 2">
            <a:extLst>
              <a:ext uri="{FF2B5EF4-FFF2-40B4-BE49-F238E27FC236}">
                <a16:creationId xmlns:a16="http://schemas.microsoft.com/office/drawing/2014/main" id="{F3512876-13B2-4A6D-9FF2-CF31601089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3446" y="1401014"/>
            <a:ext cx="6960306" cy="451787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8EC6C97-433C-411D-91D1-CE59652CABF2}"/>
              </a:ext>
            </a:extLst>
          </p:cNvPr>
          <p:cNvGrpSpPr/>
          <p:nvPr/>
        </p:nvGrpSpPr>
        <p:grpSpPr>
          <a:xfrm>
            <a:off x="3789571" y="5619001"/>
            <a:ext cx="4862974" cy="780135"/>
            <a:chOff x="3789571" y="5619001"/>
            <a:chExt cx="4862974" cy="780135"/>
          </a:xfrm>
        </p:grpSpPr>
        <p:sp>
          <p:nvSpPr>
            <p:cNvPr id="6" name="TextBox 5">
              <a:extLst>
                <a:ext uri="{FF2B5EF4-FFF2-40B4-BE49-F238E27FC236}">
                  <a16:creationId xmlns:a16="http://schemas.microsoft.com/office/drawing/2014/main" id="{14D3B753-A4D3-4C65-B529-3456E1A8B903}"/>
                </a:ext>
              </a:extLst>
            </p:cNvPr>
            <p:cNvSpPr txBox="1"/>
            <p:nvPr/>
          </p:nvSpPr>
          <p:spPr>
            <a:xfrm>
              <a:off x="3789571" y="5619001"/>
              <a:ext cx="716692" cy="769441"/>
            </a:xfrm>
            <a:prstGeom prst="rect">
              <a:avLst/>
            </a:prstGeom>
            <a:noFill/>
          </p:spPr>
          <p:txBody>
            <a:bodyPr wrap="square" rtlCol="0">
              <a:spAutoFit/>
            </a:bodyPr>
            <a:lstStyle/>
            <a:p>
              <a:r>
                <a:rPr lang="en-US" sz="4400" dirty="0">
                  <a:solidFill>
                    <a:srgbClr val="C00000"/>
                  </a:solidFill>
                </a:rPr>
                <a:t>1</a:t>
              </a:r>
            </a:p>
          </p:txBody>
        </p:sp>
        <p:sp>
          <p:nvSpPr>
            <p:cNvPr id="9" name="TextBox 8">
              <a:extLst>
                <a:ext uri="{FF2B5EF4-FFF2-40B4-BE49-F238E27FC236}">
                  <a16:creationId xmlns:a16="http://schemas.microsoft.com/office/drawing/2014/main" id="{A0267610-1FC4-4556-BEF5-B24788D127E3}"/>
                </a:ext>
              </a:extLst>
            </p:cNvPr>
            <p:cNvSpPr txBox="1"/>
            <p:nvPr/>
          </p:nvSpPr>
          <p:spPr>
            <a:xfrm>
              <a:off x="5006003" y="5619001"/>
              <a:ext cx="716692" cy="769441"/>
            </a:xfrm>
            <a:prstGeom prst="rect">
              <a:avLst/>
            </a:prstGeom>
            <a:noFill/>
          </p:spPr>
          <p:txBody>
            <a:bodyPr wrap="square" rtlCol="0">
              <a:spAutoFit/>
            </a:bodyPr>
            <a:lstStyle/>
            <a:p>
              <a:r>
                <a:rPr lang="en-US" sz="4400" dirty="0">
                  <a:solidFill>
                    <a:srgbClr val="C00000"/>
                  </a:solidFill>
                </a:rPr>
                <a:t>2</a:t>
              </a:r>
            </a:p>
          </p:txBody>
        </p:sp>
        <p:sp>
          <p:nvSpPr>
            <p:cNvPr id="10" name="TextBox 9">
              <a:extLst>
                <a:ext uri="{FF2B5EF4-FFF2-40B4-BE49-F238E27FC236}">
                  <a16:creationId xmlns:a16="http://schemas.microsoft.com/office/drawing/2014/main" id="{A427BCC2-307F-4EE8-BBF0-7E153DA3BB89}"/>
                </a:ext>
              </a:extLst>
            </p:cNvPr>
            <p:cNvSpPr txBox="1"/>
            <p:nvPr/>
          </p:nvSpPr>
          <p:spPr>
            <a:xfrm>
              <a:off x="6095999" y="5619001"/>
              <a:ext cx="716692" cy="769441"/>
            </a:xfrm>
            <a:prstGeom prst="rect">
              <a:avLst/>
            </a:prstGeom>
            <a:noFill/>
          </p:spPr>
          <p:txBody>
            <a:bodyPr wrap="square" rtlCol="0">
              <a:spAutoFit/>
            </a:bodyPr>
            <a:lstStyle/>
            <a:p>
              <a:r>
                <a:rPr lang="en-US" sz="4400" dirty="0">
                  <a:solidFill>
                    <a:srgbClr val="C00000"/>
                  </a:solidFill>
                </a:rPr>
                <a:t>3</a:t>
              </a:r>
            </a:p>
          </p:txBody>
        </p:sp>
        <p:sp>
          <p:nvSpPr>
            <p:cNvPr id="12" name="TextBox 11">
              <a:extLst>
                <a:ext uri="{FF2B5EF4-FFF2-40B4-BE49-F238E27FC236}">
                  <a16:creationId xmlns:a16="http://schemas.microsoft.com/office/drawing/2014/main" id="{399313CD-D521-4E42-A797-FAC8C1033C0E}"/>
                </a:ext>
              </a:extLst>
            </p:cNvPr>
            <p:cNvSpPr txBox="1"/>
            <p:nvPr/>
          </p:nvSpPr>
          <p:spPr>
            <a:xfrm>
              <a:off x="7164647" y="5629695"/>
              <a:ext cx="716692" cy="769441"/>
            </a:xfrm>
            <a:prstGeom prst="rect">
              <a:avLst/>
            </a:prstGeom>
            <a:noFill/>
          </p:spPr>
          <p:txBody>
            <a:bodyPr wrap="square" rtlCol="0">
              <a:spAutoFit/>
            </a:bodyPr>
            <a:lstStyle/>
            <a:p>
              <a:r>
                <a:rPr lang="en-US" sz="4400" dirty="0">
                  <a:solidFill>
                    <a:srgbClr val="C00000"/>
                  </a:solidFill>
                </a:rPr>
                <a:t>4</a:t>
              </a:r>
            </a:p>
          </p:txBody>
        </p:sp>
        <p:sp>
          <p:nvSpPr>
            <p:cNvPr id="14" name="TextBox 13">
              <a:extLst>
                <a:ext uri="{FF2B5EF4-FFF2-40B4-BE49-F238E27FC236}">
                  <a16:creationId xmlns:a16="http://schemas.microsoft.com/office/drawing/2014/main" id="{4585054C-7EE0-475E-A4EA-ADE392AC6BCA}"/>
                </a:ext>
              </a:extLst>
            </p:cNvPr>
            <p:cNvSpPr txBox="1"/>
            <p:nvPr/>
          </p:nvSpPr>
          <p:spPr>
            <a:xfrm>
              <a:off x="7935853" y="5629695"/>
              <a:ext cx="716692" cy="769441"/>
            </a:xfrm>
            <a:prstGeom prst="rect">
              <a:avLst/>
            </a:prstGeom>
            <a:noFill/>
          </p:spPr>
          <p:txBody>
            <a:bodyPr wrap="square" rtlCol="0">
              <a:spAutoFit/>
            </a:bodyPr>
            <a:lstStyle/>
            <a:p>
              <a:r>
                <a:rPr lang="en-US" sz="4400" dirty="0">
                  <a:solidFill>
                    <a:srgbClr val="C00000"/>
                  </a:solidFill>
                </a:rPr>
                <a:t>5</a:t>
              </a:r>
            </a:p>
          </p:txBody>
        </p:sp>
      </p:grpSp>
    </p:spTree>
    <p:extLst>
      <p:ext uri="{BB962C8B-B14F-4D97-AF65-F5344CB8AC3E}">
        <p14:creationId xmlns:p14="http://schemas.microsoft.com/office/powerpoint/2010/main" val="126753273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640B05-197F-4C6C-B467-6A366264DAED}"/>
              </a:ext>
            </a:extLst>
          </p:cNvPr>
          <p:cNvSpPr/>
          <p:nvPr/>
        </p:nvSpPr>
        <p:spPr>
          <a:xfrm>
            <a:off x="2335426" y="1050324"/>
            <a:ext cx="7549979" cy="6030097"/>
          </a:xfrm>
          <a:prstGeom prst="rect">
            <a:avLst/>
          </a:prstGeom>
          <a:solidFill>
            <a:schemeClr val="bg1"/>
          </a:solidFill>
          <a:ln>
            <a:solidFill>
              <a:srgbClr val="C00000"/>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Count the black dots …</a:t>
            </a:r>
          </a:p>
        </p:txBody>
      </p:sp>
      <p:pic>
        <p:nvPicPr>
          <p:cNvPr id="2050" name="Picture 2">
            <a:extLst>
              <a:ext uri="{FF2B5EF4-FFF2-40B4-BE49-F238E27FC236}">
                <a16:creationId xmlns:a16="http://schemas.microsoft.com/office/drawing/2014/main" id="{1AF1A4C0-4DC1-4DB7-9D6E-FA0F45AB56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3491" y="1690810"/>
            <a:ext cx="6185018" cy="47160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itting&#10;&#10;Description automatically generated">
            <a:extLst>
              <a:ext uri="{FF2B5EF4-FFF2-40B4-BE49-F238E27FC236}">
                <a16:creationId xmlns:a16="http://schemas.microsoft.com/office/drawing/2014/main" id="{8369A811-ABF7-4DD0-8985-C41318714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7599" y="1177477"/>
            <a:ext cx="7029145" cy="4503046"/>
          </a:xfrm>
          <a:prstGeom prst="rect">
            <a:avLst/>
          </a:prstGeom>
        </p:spPr>
      </p:pic>
      <p:sp>
        <p:nvSpPr>
          <p:cNvPr id="2" name="Title 1">
            <a:extLst>
              <a:ext uri="{FF2B5EF4-FFF2-40B4-BE49-F238E27FC236}">
                <a16:creationId xmlns:a16="http://schemas.microsoft.com/office/drawing/2014/main" id="{DB6589C6-B9B1-4214-8CA0-62C340C37672}"/>
              </a:ext>
            </a:extLst>
          </p:cNvPr>
          <p:cNvSpPr>
            <a:spLocks noGrp="1"/>
          </p:cNvSpPr>
          <p:nvPr>
            <p:ph type="title"/>
          </p:nvPr>
        </p:nvSpPr>
        <p:spPr>
          <a:xfrm>
            <a:off x="365234" y="0"/>
            <a:ext cx="11461531" cy="2182761"/>
          </a:xfrm>
        </p:spPr>
        <p:txBody>
          <a:bodyPr/>
          <a:lstStyle/>
          <a:p>
            <a:pPr algn="ctr"/>
            <a:r>
              <a:rPr lang="en-US" dirty="0"/>
              <a:t>Some things are NOT as they appear!</a:t>
            </a:r>
          </a:p>
        </p:txBody>
      </p:sp>
      <p:sp>
        <p:nvSpPr>
          <p:cNvPr id="7" name="Content Placeholder 2">
            <a:extLst>
              <a:ext uri="{FF2B5EF4-FFF2-40B4-BE49-F238E27FC236}">
                <a16:creationId xmlns:a16="http://schemas.microsoft.com/office/drawing/2014/main" id="{9BF38301-A3E7-4627-A8A2-9AD6FA87A762}"/>
              </a:ext>
            </a:extLst>
          </p:cNvPr>
          <p:cNvSpPr txBox="1">
            <a:spLocks/>
          </p:cNvSpPr>
          <p:nvPr/>
        </p:nvSpPr>
        <p:spPr>
          <a:xfrm>
            <a:off x="0" y="5202647"/>
            <a:ext cx="11461530" cy="25514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Last week – the FINANCIAL delusion</a:t>
            </a:r>
          </a:p>
          <a:p>
            <a:pPr algn="ctr"/>
            <a:r>
              <a:rPr lang="en-US" dirty="0"/>
              <a:t>“Without MONEY I can’t be happy!”</a:t>
            </a:r>
            <a:br>
              <a:rPr lang="en-US" dirty="0"/>
            </a:br>
            <a:endParaRPr lang="en-US" dirty="0"/>
          </a:p>
          <a:p>
            <a:pPr algn="ctr"/>
            <a:endParaRPr lang="en-US" dirty="0"/>
          </a:p>
        </p:txBody>
      </p:sp>
    </p:spTree>
    <p:extLst>
      <p:ext uri="{BB962C8B-B14F-4D97-AF65-F5344CB8AC3E}">
        <p14:creationId xmlns:p14="http://schemas.microsoft.com/office/powerpoint/2010/main" val="109925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hydrant, outdoor, object, fire&#10;&#10;Description automatically generated">
            <a:extLst>
              <a:ext uri="{FF2B5EF4-FFF2-40B4-BE49-F238E27FC236}">
                <a16:creationId xmlns:a16="http://schemas.microsoft.com/office/drawing/2014/main" id="{376922D6-E87F-4392-AA4B-6F5C13954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79458"/>
            <a:ext cx="8632802" cy="5748007"/>
          </a:xfrm>
          <a:prstGeom prst="rect">
            <a:avLst/>
          </a:prstGeom>
        </p:spPr>
      </p:pic>
      <p:sp>
        <p:nvSpPr>
          <p:cNvPr id="2" name="Title 1">
            <a:extLst>
              <a:ext uri="{FF2B5EF4-FFF2-40B4-BE49-F238E27FC236}">
                <a16:creationId xmlns:a16="http://schemas.microsoft.com/office/drawing/2014/main" id="{6B06C881-024A-47A4-8098-02C008372867}"/>
              </a:ext>
            </a:extLst>
          </p:cNvPr>
          <p:cNvSpPr>
            <a:spLocks noGrp="1"/>
          </p:cNvSpPr>
          <p:nvPr>
            <p:ph type="title"/>
          </p:nvPr>
        </p:nvSpPr>
        <p:spPr/>
        <p:txBody>
          <a:bodyPr/>
          <a:lstStyle/>
          <a:p>
            <a:r>
              <a:rPr lang="en-US" dirty="0"/>
              <a:t>TODAY …</a:t>
            </a:r>
          </a:p>
        </p:txBody>
      </p:sp>
      <p:sp>
        <p:nvSpPr>
          <p:cNvPr id="4" name="Content Placeholder 2">
            <a:extLst>
              <a:ext uri="{FF2B5EF4-FFF2-40B4-BE49-F238E27FC236}">
                <a16:creationId xmlns:a16="http://schemas.microsoft.com/office/drawing/2014/main" id="{827265B8-B5F0-4360-86EA-2C088FB2D751}"/>
              </a:ext>
            </a:extLst>
          </p:cNvPr>
          <p:cNvSpPr txBox="1">
            <a:spLocks/>
          </p:cNvSpPr>
          <p:nvPr/>
        </p:nvSpPr>
        <p:spPr>
          <a:xfrm>
            <a:off x="0" y="4557252"/>
            <a:ext cx="11461530" cy="25514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The ADVERSITY delusion</a:t>
            </a:r>
          </a:p>
          <a:p>
            <a:pPr algn="ctr"/>
            <a:r>
              <a:rPr lang="en-US" dirty="0"/>
              <a:t>“Life is so bad I can’t be happy!”</a:t>
            </a:r>
            <a:br>
              <a:rPr lang="en-US" dirty="0"/>
            </a:br>
            <a:r>
              <a:rPr lang="en-US" dirty="0"/>
              <a:t>Eccl 7:1-14</a:t>
            </a:r>
          </a:p>
          <a:p>
            <a:pPr algn="ctr"/>
            <a:endParaRPr lang="en-US" dirty="0"/>
          </a:p>
        </p:txBody>
      </p:sp>
    </p:spTree>
    <p:extLst>
      <p:ext uri="{BB962C8B-B14F-4D97-AF65-F5344CB8AC3E}">
        <p14:creationId xmlns:p14="http://schemas.microsoft.com/office/powerpoint/2010/main" val="6058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1628</TotalTime>
  <Words>2316</Words>
  <Application>Microsoft Office PowerPoint</Application>
  <PresentationFormat>Widescreen</PresentationFormat>
  <Paragraphs>180</Paragraphs>
  <Slides>30</Slides>
  <Notes>11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Arial Narrow</vt:lpstr>
      <vt:lpstr>Calibri</vt:lpstr>
      <vt:lpstr>Gill Sans MT</vt:lpstr>
      <vt:lpstr>Symbol</vt:lpstr>
      <vt:lpstr>Office Theme</vt:lpstr>
      <vt:lpstr>Be happy in an …</vt:lpstr>
      <vt:lpstr>PowerPoint Presentation</vt:lpstr>
      <vt:lpstr>What do you see?</vt:lpstr>
      <vt:lpstr>Which is longer?</vt:lpstr>
      <vt:lpstr>How many boards?</vt:lpstr>
      <vt:lpstr>How many legs?</vt:lpstr>
      <vt:lpstr>Count the black dots …</vt:lpstr>
      <vt:lpstr>Some things are NOT as they appear!</vt:lpstr>
      <vt:lpstr>TODAY …</vt:lpstr>
      <vt:lpstr>PowerPoint Presentation</vt:lpstr>
      <vt:lpstr>Notice Ecclesiates 6:12</vt:lpstr>
      <vt:lpstr>A Few Modern-Day PROVERBS:</vt:lpstr>
      <vt:lpstr>WHY?</vt:lpstr>
      <vt:lpstr>1.  It brings out a person’s CHARACTER! </vt:lpstr>
      <vt:lpstr>1.  It brings out a person’s CHARACTER! </vt:lpstr>
      <vt:lpstr>1.  It brings out a person’s CHARACTER! </vt:lpstr>
      <vt:lpstr>2.  It brings out a person’s MORTALITY! ! </vt:lpstr>
      <vt:lpstr>3.  It brings out a person’s SOBRIETY!</vt:lpstr>
      <vt:lpstr>4.  It brings out a person’s SENSIBILTY! </vt:lpstr>
      <vt:lpstr>5 - It brings out a person’s INTEGRITY! </vt:lpstr>
      <vt:lpstr>6.  It brings out a person’s PATIENCE! </vt:lpstr>
      <vt:lpstr>7.  It brings out a person’s WISDOM! </vt:lpstr>
      <vt:lpstr>8.  It brings out a person’s DEPENDENCY! </vt:lpstr>
      <vt:lpstr>“ADVERSITY is always bad is a dilusion.”</vt:lpstr>
      <vt:lpstr>The POINT:  Prosperity </vt:lpstr>
      <vt:lpstr>PowerPoint Presentation</vt:lpstr>
      <vt:lpstr>We need adversity to  </vt:lpstr>
      <vt:lpstr>2 Corinthians 12: 9-10</vt:lpstr>
      <vt:lpstr>So Let’s Pray  that we will take all that God intended us to take from our ADVERSITY.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137</cp:revision>
  <dcterms:created xsi:type="dcterms:W3CDTF">2020-07-13T15:12:28Z</dcterms:created>
  <dcterms:modified xsi:type="dcterms:W3CDTF">2021-05-21T02:00:32Z</dcterms:modified>
</cp:coreProperties>
</file>