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440" r:id="rId2"/>
    <p:sldId id="413" r:id="rId3"/>
    <p:sldId id="414" r:id="rId4"/>
    <p:sldId id="446" r:id="rId5"/>
    <p:sldId id="441" r:id="rId6"/>
    <p:sldId id="443" r:id="rId7"/>
    <p:sldId id="442" r:id="rId8"/>
    <p:sldId id="444" r:id="rId9"/>
    <p:sldId id="412" r:id="rId10"/>
    <p:sldId id="415" r:id="rId11"/>
    <p:sldId id="416" r:id="rId12"/>
    <p:sldId id="417" r:id="rId13"/>
    <p:sldId id="418" r:id="rId14"/>
    <p:sldId id="432" r:id="rId15"/>
    <p:sldId id="421" r:id="rId16"/>
    <p:sldId id="433" r:id="rId17"/>
    <p:sldId id="420" r:id="rId18"/>
    <p:sldId id="426" r:id="rId19"/>
    <p:sldId id="435" r:id="rId20"/>
    <p:sldId id="428" r:id="rId21"/>
    <p:sldId id="437" r:id="rId22"/>
    <p:sldId id="436" r:id="rId23"/>
    <p:sldId id="422" r:id="rId24"/>
    <p:sldId id="438" r:id="rId25"/>
    <p:sldId id="439" r:id="rId26"/>
    <p:sldId id="430" r:id="rId27"/>
    <p:sldId id="434" r:id="rId28"/>
    <p:sldId id="445" r:id="rId29"/>
    <p:sldId id="447" r:id="rId30"/>
    <p:sldId id="423" r:id="rId31"/>
    <p:sldId id="43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0C0C0"/>
    <a:srgbClr val="C8D5ED"/>
    <a:srgbClr val="D6E0F2"/>
    <a:srgbClr val="8553EF"/>
    <a:srgbClr val="8C42DD"/>
    <a:srgbClr val="5DD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065" autoAdjust="0"/>
    <p:restoredTop sz="65452" autoAdjust="0"/>
  </p:normalViewPr>
  <p:slideViewPr>
    <p:cSldViewPr snapToGrid="0">
      <p:cViewPr varScale="1">
        <p:scale>
          <a:sx n="53" d="100"/>
          <a:sy n="53" d="100"/>
        </p:scale>
        <p:origin x="1027" y="58"/>
      </p:cViewPr>
      <p:guideLst/>
    </p:cSldViewPr>
  </p:slideViewPr>
  <p:notesTextViewPr>
    <p:cViewPr>
      <p:scale>
        <a:sx n="1" d="1"/>
        <a:sy n="1" d="1"/>
      </p:scale>
      <p:origin x="0" y="0"/>
    </p:cViewPr>
  </p:notesTextViewPr>
  <p:sorterViewPr>
    <p:cViewPr>
      <p:scale>
        <a:sx n="100" d="100"/>
        <a:sy n="100" d="100"/>
      </p:scale>
      <p:origin x="0" y="-1838"/>
    </p:cViewPr>
  </p:sorterViewPr>
  <p:notesViewPr>
    <p:cSldViewPr snapToGrid="0">
      <p:cViewPr varScale="1">
        <p:scale>
          <a:sx n="62" d="100"/>
          <a:sy n="62" d="100"/>
        </p:scale>
        <p:origin x="2299"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9174BD-63A9-4939-8FB9-5690145638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1A5B277-17F6-4BF0-BC9F-346B9BA05E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E9709E-7FC3-4B7A-8EDB-B62CA75D99BC}" type="datetimeFigureOut">
              <a:rPr lang="en-US" smtClean="0"/>
              <a:t>5/20/2021</a:t>
            </a:fld>
            <a:endParaRPr lang="en-US"/>
          </a:p>
        </p:txBody>
      </p:sp>
      <p:sp>
        <p:nvSpPr>
          <p:cNvPr id="4" name="Footer Placeholder 3">
            <a:extLst>
              <a:ext uri="{FF2B5EF4-FFF2-40B4-BE49-F238E27FC236}">
                <a16:creationId xmlns:a16="http://schemas.microsoft.com/office/drawing/2014/main" id="{58F93E18-F1BD-4F79-BA7C-80B111878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EAF5C6C-6B3C-4169-AB05-4E04BDA2EA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4AA653-7E43-47CC-91C4-656DB9D2E11B}" type="slidenum">
              <a:rPr lang="en-US" smtClean="0"/>
              <a:t>‹#›</a:t>
            </a:fld>
            <a:endParaRPr lang="en-US"/>
          </a:p>
        </p:txBody>
      </p:sp>
    </p:spTree>
    <p:extLst>
      <p:ext uri="{BB962C8B-B14F-4D97-AF65-F5344CB8AC3E}">
        <p14:creationId xmlns:p14="http://schemas.microsoft.com/office/powerpoint/2010/main" val="3202308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FC01F5-6E2C-4914-9949-E238DD030732}"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226CE0-990C-46E7-85EA-49227E1A8615}" type="slidenum">
              <a:rPr lang="en-US" smtClean="0"/>
              <a:t>‹#›</a:t>
            </a:fld>
            <a:endParaRPr lang="en-US"/>
          </a:p>
        </p:txBody>
      </p:sp>
    </p:spTree>
    <p:extLst>
      <p:ext uri="{BB962C8B-B14F-4D97-AF65-F5344CB8AC3E}">
        <p14:creationId xmlns:p14="http://schemas.microsoft.com/office/powerpoint/2010/main" val="2233799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1.pxfuel.com/preview/310/297/182/hand-smartphone-mockup-bokeh-colorful-color.jp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pixabay.com/photos/planet-earth-earth-planet-global-4427436/"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orange.biz/love-money-1674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lickr.com/photos/30478819@N08/4014469321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pxfuel.com/en/free-photo-ezvyz"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pikist.com/free-photo-vvop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pikist.com/free-photo-vvop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0.pikist.com/photos/309/975/us-dollars-american-background-bank-banking-banknote-bill-business-cash.jpg"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pixabay.com/photos/planet-earth-earth-planet-global-4427436/"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lickr.com/photos/pictures-of-money/17301073405"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lickr.com/photos/pictures-of-money/17301073405"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lickr.com/photos/pictures-of-money/17301073405"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pexels.com/photo/crop-woman-counting-money-at-modern-office-table-4475524/"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pexels.com/photo/crop-woman-counting-money-at-modern-office-table-4475524/"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exels.com/photo/crop-woman-counting-money-at-modern-office-table-4475524/"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lickr.com/photos/ervins_strauhmanis/31095385103"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lickr.com/photos/ervins_strauhmanis/31095385103"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0.pikist.com/photos/309/975/us-dollars-american-background-bank-banking-banknote-bill-business-cash.jp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pixabay.com/photos/planet-earth-earth-planet-global-4427436/"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en.wikipedia.org/wiki/Misappropriation" TargetMode="External"/><Relationship Id="rId3" Type="http://schemas.openxmlformats.org/officeDocument/2006/relationships/hyperlink" Target="https://en.wikipedia.org/wiki/Ancient_Greek" TargetMode="External"/><Relationship Id="rId7" Type="http://schemas.openxmlformats.org/officeDocument/2006/relationships/hyperlink" Target="https://en.wikipedia.org/wiki/Embezzlement"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n.wikipedia.org/wiki/Power_(social_and_political)" TargetMode="External"/><Relationship Id="rId5" Type="http://schemas.openxmlformats.org/officeDocument/2006/relationships/hyperlink" Target="https://en.wikipedia.org/wiki/Corruption" TargetMode="External"/><Relationship Id="rId10" Type="http://schemas.openxmlformats.org/officeDocument/2006/relationships/hyperlink" Target="https://en.wikipedia.org/wiki/Kleptocracy#cite_note-auto-2" TargetMode="External"/><Relationship Id="rId4" Type="http://schemas.openxmlformats.org/officeDocument/2006/relationships/hyperlink" Target="https://en.wikipedia.org/wiki/Government" TargetMode="External"/><Relationship Id="rId9" Type="http://schemas.openxmlformats.org/officeDocument/2006/relationships/hyperlink" Target="https://en.wikipedia.org/wiki/Kleptocracy#cite_note-dictionary-1"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Misappropriation" TargetMode="External"/><Relationship Id="rId3" Type="http://schemas.openxmlformats.org/officeDocument/2006/relationships/hyperlink" Target="https://en.wikipedia.org/wiki/Ancient_Greek" TargetMode="External"/><Relationship Id="rId7" Type="http://schemas.openxmlformats.org/officeDocument/2006/relationships/hyperlink" Target="https://en.wikipedia.org/wiki/Embezzlement"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n.wikipedia.org/wiki/Power_(social_and_political)" TargetMode="External"/><Relationship Id="rId5" Type="http://schemas.openxmlformats.org/officeDocument/2006/relationships/hyperlink" Target="https://en.wikipedia.org/wiki/Corruption" TargetMode="External"/><Relationship Id="rId10" Type="http://schemas.openxmlformats.org/officeDocument/2006/relationships/hyperlink" Target="https://en.wikipedia.org/wiki/Kleptocracy#cite_note-auto-2" TargetMode="External"/><Relationship Id="rId4" Type="http://schemas.openxmlformats.org/officeDocument/2006/relationships/hyperlink" Target="https://en.wikipedia.org/wiki/Government" TargetMode="External"/><Relationship Id="rId9" Type="http://schemas.openxmlformats.org/officeDocument/2006/relationships/hyperlink" Target="https://en.wikipedia.org/wiki/Kleptocracy#cite_note-dictionary-1"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Misappropriation" TargetMode="External"/><Relationship Id="rId3" Type="http://schemas.openxmlformats.org/officeDocument/2006/relationships/hyperlink" Target="https://en.wikipedia.org/wiki/Ancient_Greek" TargetMode="External"/><Relationship Id="rId7" Type="http://schemas.openxmlformats.org/officeDocument/2006/relationships/hyperlink" Target="https://en.wikipedia.org/wiki/Embezzlement"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en.wikipedia.org/wiki/Power_(social_and_political)" TargetMode="External"/><Relationship Id="rId5" Type="http://schemas.openxmlformats.org/officeDocument/2006/relationships/hyperlink" Target="https://en.wikipedia.org/wiki/Corruption" TargetMode="External"/><Relationship Id="rId10" Type="http://schemas.openxmlformats.org/officeDocument/2006/relationships/hyperlink" Target="https://en.wikipedia.org/wiki/Kleptocracy#cite_note-auto-2" TargetMode="External"/><Relationship Id="rId4" Type="http://schemas.openxmlformats.org/officeDocument/2006/relationships/hyperlink" Target="https://en.wikipedia.org/wiki/Government" TargetMode="External"/><Relationship Id="rId9" Type="http://schemas.openxmlformats.org/officeDocument/2006/relationships/hyperlink" Target="https://en.wikipedia.org/wiki/Kleptocracy#cite_note-dictionary-1"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en.wikipedia.org/wiki/Misappropriation" TargetMode="External"/><Relationship Id="rId3" Type="http://schemas.openxmlformats.org/officeDocument/2006/relationships/hyperlink" Target="https://en.wikipedia.org/wiki/Ancient_Greek" TargetMode="External"/><Relationship Id="rId7" Type="http://schemas.openxmlformats.org/officeDocument/2006/relationships/hyperlink" Target="https://en.wikipedia.org/wiki/Embezzlement"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en.wikipedia.org/wiki/Power_(social_and_political)" TargetMode="External"/><Relationship Id="rId5" Type="http://schemas.openxmlformats.org/officeDocument/2006/relationships/hyperlink" Target="https://en.wikipedia.org/wiki/Corruption" TargetMode="External"/><Relationship Id="rId10" Type="http://schemas.openxmlformats.org/officeDocument/2006/relationships/hyperlink" Target="https://en.wikipedia.org/wiki/Kleptocracy#cite_note-auto-2" TargetMode="External"/><Relationship Id="rId4" Type="http://schemas.openxmlformats.org/officeDocument/2006/relationships/hyperlink" Target="https://en.wikipedia.org/wiki/Government" TargetMode="External"/><Relationship Id="rId9" Type="http://schemas.openxmlformats.org/officeDocument/2006/relationships/hyperlink" Target="https://en.wikipedia.org/wiki/Kleptocracy#cite_note-dictionary-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Camera Phone = </a:t>
            </a:r>
            <a:r>
              <a:rPr lang="en-US" dirty="0">
                <a:hlinkClick r:id="rId3"/>
              </a:rPr>
              <a:t>https://p1.pxfuel.com/preview/310/297/182/hand-smartphone-mockup-bokeh-colorful-color.jpg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World = edited from </a:t>
            </a:r>
            <a:r>
              <a:rPr lang="en-US" dirty="0">
                <a:hlinkClick r:id="rId4"/>
              </a:rPr>
              <a:t>https://pixabay.com/photos/planet-earth-earth-planet-global-4427436/</a:t>
            </a:r>
            <a:endParaRPr lang="en-US" dirty="0"/>
          </a:p>
          <a:p>
            <a:endParaRPr lang="en-US" dirty="0"/>
          </a:p>
          <a:p>
            <a:r>
              <a:rPr lang="en-US" dirty="0"/>
              <a:t>World = edited from </a:t>
            </a:r>
            <a:r>
              <a:rPr lang="en-US" dirty="0">
                <a:hlinkClick r:id="rId4"/>
              </a:rPr>
              <a:t>https://pixabay.com/photos/planet-earth-earth-planet-global-4427436/</a:t>
            </a:r>
            <a:endParaRPr lang="en-US" dirty="0"/>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eaLnBrk="1" hangingPunct="1">
              <a:lnSpc>
                <a:spcPct val="80000"/>
              </a:lnSpc>
            </a:pPr>
            <a:endParaRPr lang="en-US" altLang="en-US" sz="800" dirty="0"/>
          </a:p>
          <a:p>
            <a:pPr eaLnBrk="1" hangingPunct="1">
              <a:lnSpc>
                <a:spcPct val="80000"/>
              </a:lnSpc>
            </a:pPr>
            <a:endParaRPr lang="en-US" altLang="en-US" sz="1000" dirty="0"/>
          </a:p>
          <a:p>
            <a:pPr eaLnBrk="1" hangingPunct="1">
              <a:lnSpc>
                <a:spcPct val="80000"/>
              </a:lnSpc>
            </a:pPr>
            <a:endParaRPr lang="en-US" altLang="en-US" sz="800" dirty="0"/>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a:t>
            </a:fld>
            <a:endParaRPr lang="en-US"/>
          </a:p>
        </p:txBody>
      </p:sp>
    </p:spTree>
    <p:extLst>
      <p:ext uri="{BB962C8B-B14F-4D97-AF65-F5344CB8AC3E}">
        <p14:creationId xmlns:p14="http://schemas.microsoft.com/office/powerpoint/2010/main" val="306708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effectLst/>
                <a:latin typeface="Calibri" panose="020F0502020204030204" pitchFamily="34" charset="0"/>
                <a:ea typeface="Calibri" panose="020F0502020204030204" pitchFamily="34" charset="0"/>
                <a:cs typeface="Times New Roman" panose="02020603050405020304" pitchFamily="18" charset="0"/>
              </a:rPr>
              <a:t>Love of Money  = </a:t>
            </a:r>
            <a:r>
              <a:rPr lang="en-US" sz="2800" dirty="0">
                <a:hlinkClick r:id="rId3"/>
              </a:rPr>
              <a:t>https://torange.biz/love-money-16741</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Financial principles to live by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Love God--not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Money</a:t>
            </a:r>
            <a:r>
              <a:rPr lang="en-US" sz="1800" dirty="0">
                <a:effectLst/>
                <a:latin typeface="Calibri" panose="020F0502020204030204" pitchFamily="34" charset="0"/>
                <a:ea typeface="Calibri" panose="020F0502020204030204" pitchFamily="34" charset="0"/>
                <a:cs typeface="Times New Roman" panose="02020603050405020304" pitchFamily="18" charset="0"/>
              </a:rPr>
              <a:t>  5:10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Be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Content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Never Enough 5:11</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Can’t Buy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Sleep</a:t>
            </a:r>
            <a:r>
              <a:rPr lang="en-US" sz="1800" dirty="0">
                <a:effectLst/>
                <a:latin typeface="Calibri" panose="020F0502020204030204" pitchFamily="34" charset="0"/>
                <a:ea typeface="Calibri" panose="020F0502020204030204" pitchFamily="34" charset="0"/>
                <a:cs typeface="Times New Roman" panose="02020603050405020304" pitchFamily="18" charset="0"/>
              </a:rPr>
              <a:t> 5:12</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Hoarder</a:t>
            </a:r>
            <a:r>
              <a:rPr lang="en-US" sz="1800" dirty="0">
                <a:effectLst/>
                <a:latin typeface="Calibri" panose="020F0502020204030204" pitchFamily="34" charset="0"/>
                <a:ea typeface="Calibri" panose="020F0502020204030204" pitchFamily="34" charset="0"/>
                <a:cs typeface="Times New Roman" panose="02020603050405020304" pitchFamily="18" charset="0"/>
              </a:rPr>
              <a:t> Beware 5:13</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Can’t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take</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with you 5:14-15</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never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satisfies</a:t>
            </a:r>
            <a:r>
              <a:rPr lang="en-US" sz="1800" dirty="0">
                <a:effectLst/>
                <a:latin typeface="Calibri" panose="020F0502020204030204" pitchFamily="34" charset="0"/>
                <a:ea typeface="Calibri" panose="020F0502020204030204" pitchFamily="34" charset="0"/>
                <a:cs typeface="Times New Roman" panose="02020603050405020304" pitchFamily="18" charset="0"/>
              </a:rPr>
              <a:t> 5:16-7</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matters to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God</a:t>
            </a:r>
            <a:r>
              <a:rPr lang="en-US" sz="1800" dirty="0">
                <a:effectLst/>
                <a:latin typeface="Calibri" panose="020F0502020204030204" pitchFamily="34" charset="0"/>
                <a:ea typeface="Calibri" panose="020F0502020204030204" pitchFamily="34" charset="0"/>
                <a:cs typeface="Times New Roman" panose="02020603050405020304" pitchFamily="18" charset="0"/>
              </a:rPr>
              <a:t> 5:18-20</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Really, you can’t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keep</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6:1-6</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Summary 6:7-12</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10</a:t>
            </a:fld>
            <a:endParaRPr lang="en-US"/>
          </a:p>
        </p:txBody>
      </p:sp>
    </p:spTree>
    <p:extLst>
      <p:ext uri="{BB962C8B-B14F-4D97-AF65-F5344CB8AC3E}">
        <p14:creationId xmlns:p14="http://schemas.microsoft.com/office/powerpoint/2010/main" val="388309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Wallet = </a:t>
            </a:r>
            <a:r>
              <a:rPr lang="en-US" sz="2800" dirty="0">
                <a:hlinkClick r:id="rId3"/>
              </a:rPr>
              <a:t>https://www.flickr.com/photos/30478819@N08/40144693214</a:t>
            </a:r>
            <a:r>
              <a:rPr lang="en-US" sz="1800" dirty="0">
                <a:effectLst/>
                <a:latin typeface="Calibri" panose="020F0502020204030204" pitchFamily="34" charset="0"/>
                <a:ea typeface="Calibri" panose="020F0502020204030204" pitchFamily="34" charset="0"/>
                <a:cs typeface="Times New Roman" panose="02020603050405020304" pitchFamily="18" charset="0"/>
              </a:rPr>
              <a:t>Financial principles to live by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Love God--not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Money</a:t>
            </a:r>
            <a:r>
              <a:rPr lang="en-US" sz="1800" dirty="0">
                <a:effectLst/>
                <a:latin typeface="Calibri" panose="020F0502020204030204" pitchFamily="34" charset="0"/>
                <a:ea typeface="Calibri" panose="020F0502020204030204" pitchFamily="34" charset="0"/>
                <a:cs typeface="Times New Roman" panose="02020603050405020304" pitchFamily="18" charset="0"/>
              </a:rPr>
              <a:t>  5:10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Be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Content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Never Enough 5:11</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Can’t Buy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Sleep</a:t>
            </a:r>
            <a:r>
              <a:rPr lang="en-US" sz="1800" dirty="0">
                <a:effectLst/>
                <a:latin typeface="Calibri" panose="020F0502020204030204" pitchFamily="34" charset="0"/>
                <a:ea typeface="Calibri" panose="020F0502020204030204" pitchFamily="34" charset="0"/>
                <a:cs typeface="Times New Roman" panose="02020603050405020304" pitchFamily="18" charset="0"/>
              </a:rPr>
              <a:t> 5:12</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Hoarder</a:t>
            </a:r>
            <a:r>
              <a:rPr lang="en-US" sz="1800" dirty="0">
                <a:effectLst/>
                <a:latin typeface="Calibri" panose="020F0502020204030204" pitchFamily="34" charset="0"/>
                <a:ea typeface="Calibri" panose="020F0502020204030204" pitchFamily="34" charset="0"/>
                <a:cs typeface="Times New Roman" panose="02020603050405020304" pitchFamily="18" charset="0"/>
              </a:rPr>
              <a:t> Beware 5:13</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Can’t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take</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with you 5:14-15</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never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satisfies</a:t>
            </a:r>
            <a:r>
              <a:rPr lang="en-US" sz="1800" dirty="0">
                <a:effectLst/>
                <a:latin typeface="Calibri" panose="020F0502020204030204" pitchFamily="34" charset="0"/>
                <a:ea typeface="Calibri" panose="020F0502020204030204" pitchFamily="34" charset="0"/>
                <a:cs typeface="Times New Roman" panose="02020603050405020304" pitchFamily="18" charset="0"/>
              </a:rPr>
              <a:t> 5:16-7</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matters to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God</a:t>
            </a:r>
            <a:r>
              <a:rPr lang="en-US" sz="1800" dirty="0">
                <a:effectLst/>
                <a:latin typeface="Calibri" panose="020F0502020204030204" pitchFamily="34" charset="0"/>
                <a:ea typeface="Calibri" panose="020F0502020204030204" pitchFamily="34" charset="0"/>
                <a:cs typeface="Times New Roman" panose="02020603050405020304" pitchFamily="18" charset="0"/>
              </a:rPr>
              <a:t> 5:18-20</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Really, you can’t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keep</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6:1-6</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Summary 6:7-12</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11</a:t>
            </a:fld>
            <a:endParaRPr lang="en-US"/>
          </a:p>
        </p:txBody>
      </p:sp>
    </p:spTree>
    <p:extLst>
      <p:ext uri="{BB962C8B-B14F-4D97-AF65-F5344CB8AC3E}">
        <p14:creationId xmlns:p14="http://schemas.microsoft.com/office/powerpoint/2010/main" val="1597175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Sleepless man = LICENSED and NOT FOR REUSE ELSEWHERE.  To reuse elsewhere,</a:t>
            </a:r>
            <a:r>
              <a:rPr lang="en-US" sz="1800" baseline="0" dirty="0"/>
              <a:t> get a license from http://www.bigstockphoto.com/image-6628461/stock-photo-insomnia</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Financial principles to live by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Love God--not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Money</a:t>
            </a:r>
            <a:r>
              <a:rPr lang="en-US" sz="1800" dirty="0">
                <a:effectLst/>
                <a:latin typeface="Calibri" panose="020F0502020204030204" pitchFamily="34" charset="0"/>
                <a:ea typeface="Calibri" panose="020F0502020204030204" pitchFamily="34" charset="0"/>
                <a:cs typeface="Times New Roman" panose="02020603050405020304" pitchFamily="18" charset="0"/>
              </a:rPr>
              <a:t>  5:10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Be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Content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Never Enough 5:11</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Can’t Buy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Sleep</a:t>
            </a:r>
            <a:r>
              <a:rPr lang="en-US" sz="1800" dirty="0">
                <a:effectLst/>
                <a:latin typeface="Calibri" panose="020F0502020204030204" pitchFamily="34" charset="0"/>
                <a:ea typeface="Calibri" panose="020F0502020204030204" pitchFamily="34" charset="0"/>
                <a:cs typeface="Times New Roman" panose="02020603050405020304" pitchFamily="18" charset="0"/>
              </a:rPr>
              <a:t> 5:12</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Hoarder</a:t>
            </a:r>
            <a:r>
              <a:rPr lang="en-US" sz="1800" dirty="0">
                <a:effectLst/>
                <a:latin typeface="Calibri" panose="020F0502020204030204" pitchFamily="34" charset="0"/>
                <a:ea typeface="Calibri" panose="020F0502020204030204" pitchFamily="34" charset="0"/>
                <a:cs typeface="Times New Roman" panose="02020603050405020304" pitchFamily="18" charset="0"/>
              </a:rPr>
              <a:t> Beware 5:13</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Can’t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take</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with you 5:14-15</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never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satisfies</a:t>
            </a:r>
            <a:r>
              <a:rPr lang="en-US" sz="1800" dirty="0">
                <a:effectLst/>
                <a:latin typeface="Calibri" panose="020F0502020204030204" pitchFamily="34" charset="0"/>
                <a:ea typeface="Calibri" panose="020F0502020204030204" pitchFamily="34" charset="0"/>
                <a:cs typeface="Times New Roman" panose="02020603050405020304" pitchFamily="18" charset="0"/>
              </a:rPr>
              <a:t> 5:16-7</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matters to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God</a:t>
            </a:r>
            <a:r>
              <a:rPr lang="en-US" sz="1800" dirty="0">
                <a:effectLst/>
                <a:latin typeface="Calibri" panose="020F0502020204030204" pitchFamily="34" charset="0"/>
                <a:ea typeface="Calibri" panose="020F0502020204030204" pitchFamily="34" charset="0"/>
                <a:cs typeface="Times New Roman" panose="02020603050405020304" pitchFamily="18" charset="0"/>
              </a:rPr>
              <a:t> 5:18-20</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Really, you can’t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keep</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6:1-6</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Summary 6:7-12</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12</a:t>
            </a:fld>
            <a:endParaRPr lang="en-US"/>
          </a:p>
        </p:txBody>
      </p:sp>
    </p:spTree>
    <p:extLst>
      <p:ext uri="{BB962C8B-B14F-4D97-AF65-F5344CB8AC3E}">
        <p14:creationId xmlns:p14="http://schemas.microsoft.com/office/powerpoint/2010/main" val="1116887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Financial principles to live by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Love God--not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Money</a:t>
            </a:r>
            <a:r>
              <a:rPr lang="en-US" sz="1800" dirty="0">
                <a:effectLst/>
                <a:latin typeface="Calibri" panose="020F0502020204030204" pitchFamily="34" charset="0"/>
                <a:ea typeface="Calibri" panose="020F0502020204030204" pitchFamily="34" charset="0"/>
                <a:cs typeface="Times New Roman" panose="02020603050405020304" pitchFamily="18" charset="0"/>
              </a:rPr>
              <a:t>  5:10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Be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Content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Never Enough 5:11</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Can’t Buy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Sleep</a:t>
            </a:r>
            <a:r>
              <a:rPr lang="en-US" sz="1800" dirty="0">
                <a:effectLst/>
                <a:latin typeface="Calibri" panose="020F0502020204030204" pitchFamily="34" charset="0"/>
                <a:ea typeface="Calibri" panose="020F0502020204030204" pitchFamily="34" charset="0"/>
                <a:cs typeface="Times New Roman" panose="02020603050405020304" pitchFamily="18" charset="0"/>
              </a:rPr>
              <a:t> 5:12</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Hoarder</a:t>
            </a:r>
            <a:r>
              <a:rPr lang="en-US" sz="1800" dirty="0">
                <a:effectLst/>
                <a:latin typeface="Calibri" panose="020F0502020204030204" pitchFamily="34" charset="0"/>
                <a:ea typeface="Calibri" panose="020F0502020204030204" pitchFamily="34" charset="0"/>
                <a:cs typeface="Times New Roman" panose="02020603050405020304" pitchFamily="18" charset="0"/>
              </a:rPr>
              <a:t> Beware 5:13</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Can’t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take</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with you 5:14-15</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never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satisfies</a:t>
            </a:r>
            <a:r>
              <a:rPr lang="en-US" sz="1800" dirty="0">
                <a:effectLst/>
                <a:latin typeface="Calibri" panose="020F0502020204030204" pitchFamily="34" charset="0"/>
                <a:ea typeface="Calibri" panose="020F0502020204030204" pitchFamily="34" charset="0"/>
                <a:cs typeface="Times New Roman" panose="02020603050405020304" pitchFamily="18" charset="0"/>
              </a:rPr>
              <a:t> 5:16-7</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matters to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God</a:t>
            </a:r>
            <a:r>
              <a:rPr lang="en-US" sz="1800" dirty="0">
                <a:effectLst/>
                <a:latin typeface="Calibri" panose="020F0502020204030204" pitchFamily="34" charset="0"/>
                <a:ea typeface="Calibri" panose="020F0502020204030204" pitchFamily="34" charset="0"/>
                <a:cs typeface="Times New Roman" panose="02020603050405020304" pitchFamily="18" charset="0"/>
              </a:rPr>
              <a:t> 5:18-20</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Really, you can’t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keep</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6:1-6</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Summary 6:7-12</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13</a:t>
            </a:fld>
            <a:endParaRPr lang="en-US"/>
          </a:p>
        </p:txBody>
      </p:sp>
    </p:spTree>
    <p:extLst>
      <p:ext uri="{BB962C8B-B14F-4D97-AF65-F5344CB8AC3E}">
        <p14:creationId xmlns:p14="http://schemas.microsoft.com/office/powerpoint/2010/main" val="1963261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Financial principles to live by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Love God--not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Money</a:t>
            </a:r>
            <a:r>
              <a:rPr lang="en-US" sz="1800" dirty="0">
                <a:effectLst/>
                <a:latin typeface="Calibri" panose="020F0502020204030204" pitchFamily="34" charset="0"/>
                <a:ea typeface="Calibri" panose="020F0502020204030204" pitchFamily="34" charset="0"/>
                <a:cs typeface="Times New Roman" panose="02020603050405020304" pitchFamily="18" charset="0"/>
              </a:rPr>
              <a:t>  5:10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Be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Content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Never Enough 5:11</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Can’t Buy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Sleep</a:t>
            </a:r>
            <a:r>
              <a:rPr lang="en-US" sz="1800" dirty="0">
                <a:effectLst/>
                <a:latin typeface="Calibri" panose="020F0502020204030204" pitchFamily="34" charset="0"/>
                <a:ea typeface="Calibri" panose="020F0502020204030204" pitchFamily="34" charset="0"/>
                <a:cs typeface="Times New Roman" panose="02020603050405020304" pitchFamily="18" charset="0"/>
              </a:rPr>
              <a:t> 5:12</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Hoarder</a:t>
            </a:r>
            <a:r>
              <a:rPr lang="en-US" sz="1800" dirty="0">
                <a:effectLst/>
                <a:latin typeface="Calibri" panose="020F0502020204030204" pitchFamily="34" charset="0"/>
                <a:ea typeface="Calibri" panose="020F0502020204030204" pitchFamily="34" charset="0"/>
                <a:cs typeface="Times New Roman" panose="02020603050405020304" pitchFamily="18" charset="0"/>
              </a:rPr>
              <a:t> Beware 5:13</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Can’t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take</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with you 5:14-15</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never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satisfies</a:t>
            </a:r>
            <a:r>
              <a:rPr lang="en-US" sz="1800" dirty="0">
                <a:effectLst/>
                <a:latin typeface="Calibri" panose="020F0502020204030204" pitchFamily="34" charset="0"/>
                <a:ea typeface="Calibri" panose="020F0502020204030204" pitchFamily="34" charset="0"/>
                <a:cs typeface="Times New Roman" panose="02020603050405020304" pitchFamily="18" charset="0"/>
              </a:rPr>
              <a:t> 5:16-7</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matters to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God</a:t>
            </a:r>
            <a:r>
              <a:rPr lang="en-US" sz="1800" dirty="0">
                <a:effectLst/>
                <a:latin typeface="Calibri" panose="020F0502020204030204" pitchFamily="34" charset="0"/>
                <a:ea typeface="Calibri" panose="020F0502020204030204" pitchFamily="34" charset="0"/>
                <a:cs typeface="Times New Roman" panose="02020603050405020304" pitchFamily="18" charset="0"/>
              </a:rPr>
              <a:t> 5:18-20</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Really, you can’t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keep</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6:1-6</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Summary 6:7-12</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14</a:t>
            </a:fld>
            <a:endParaRPr lang="en-US"/>
          </a:p>
        </p:txBody>
      </p:sp>
    </p:spTree>
    <p:extLst>
      <p:ext uri="{BB962C8B-B14F-4D97-AF65-F5344CB8AC3E}">
        <p14:creationId xmlns:p14="http://schemas.microsoft.com/office/powerpoint/2010/main" val="626466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Financial principles to live by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Love God--not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Money</a:t>
            </a:r>
            <a:r>
              <a:rPr lang="en-US" sz="1800" dirty="0">
                <a:effectLst/>
                <a:latin typeface="Calibri" panose="020F0502020204030204" pitchFamily="34" charset="0"/>
                <a:ea typeface="Calibri" panose="020F0502020204030204" pitchFamily="34" charset="0"/>
                <a:cs typeface="Times New Roman" panose="02020603050405020304" pitchFamily="18" charset="0"/>
              </a:rPr>
              <a:t>  5:10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Be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Content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Never Enough 5:11</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Can’t Buy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Sleep</a:t>
            </a:r>
            <a:r>
              <a:rPr lang="en-US" sz="1800" dirty="0">
                <a:effectLst/>
                <a:latin typeface="Calibri" panose="020F0502020204030204" pitchFamily="34" charset="0"/>
                <a:ea typeface="Calibri" panose="020F0502020204030204" pitchFamily="34" charset="0"/>
                <a:cs typeface="Times New Roman" panose="02020603050405020304" pitchFamily="18" charset="0"/>
              </a:rPr>
              <a:t> 5:12</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Hoarder</a:t>
            </a:r>
            <a:r>
              <a:rPr lang="en-US" sz="1800" dirty="0">
                <a:effectLst/>
                <a:latin typeface="Calibri" panose="020F0502020204030204" pitchFamily="34" charset="0"/>
                <a:ea typeface="Calibri" panose="020F0502020204030204" pitchFamily="34" charset="0"/>
                <a:cs typeface="Times New Roman" panose="02020603050405020304" pitchFamily="18" charset="0"/>
              </a:rPr>
              <a:t> Beware 5:13</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Can’t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take</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with you 5:14-15</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never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satisfies</a:t>
            </a:r>
            <a:r>
              <a:rPr lang="en-US" sz="1800" dirty="0">
                <a:effectLst/>
                <a:latin typeface="Calibri" panose="020F0502020204030204" pitchFamily="34" charset="0"/>
                <a:ea typeface="Calibri" panose="020F0502020204030204" pitchFamily="34" charset="0"/>
                <a:cs typeface="Times New Roman" panose="02020603050405020304" pitchFamily="18" charset="0"/>
              </a:rPr>
              <a:t> 5:16-7</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matters to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God</a:t>
            </a:r>
            <a:r>
              <a:rPr lang="en-US" sz="1800" dirty="0">
                <a:effectLst/>
                <a:latin typeface="Calibri" panose="020F0502020204030204" pitchFamily="34" charset="0"/>
                <a:ea typeface="Calibri" panose="020F0502020204030204" pitchFamily="34" charset="0"/>
                <a:cs typeface="Times New Roman" panose="02020603050405020304" pitchFamily="18" charset="0"/>
              </a:rPr>
              <a:t> 5:18-20</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Really, you can’t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keep</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6:1-6</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Summary 6:7-12</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15</a:t>
            </a:fld>
            <a:endParaRPr lang="en-US"/>
          </a:p>
        </p:txBody>
      </p:sp>
    </p:spTree>
    <p:extLst>
      <p:ext uri="{BB962C8B-B14F-4D97-AF65-F5344CB8AC3E}">
        <p14:creationId xmlns:p14="http://schemas.microsoft.com/office/powerpoint/2010/main" val="139541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Financial principles to live by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Love God--not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Money</a:t>
            </a:r>
            <a:r>
              <a:rPr lang="en-US" sz="1800" dirty="0">
                <a:effectLst/>
                <a:latin typeface="Calibri" panose="020F0502020204030204" pitchFamily="34" charset="0"/>
                <a:ea typeface="Calibri" panose="020F0502020204030204" pitchFamily="34" charset="0"/>
                <a:cs typeface="Times New Roman" panose="02020603050405020304" pitchFamily="18" charset="0"/>
              </a:rPr>
              <a:t>  5:10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Be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Content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Never Enough 5:11</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Can’t Buy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Sleep</a:t>
            </a:r>
            <a:r>
              <a:rPr lang="en-US" sz="1800" dirty="0">
                <a:effectLst/>
                <a:latin typeface="Calibri" panose="020F0502020204030204" pitchFamily="34" charset="0"/>
                <a:ea typeface="Calibri" panose="020F0502020204030204" pitchFamily="34" charset="0"/>
                <a:cs typeface="Times New Roman" panose="02020603050405020304" pitchFamily="18" charset="0"/>
              </a:rPr>
              <a:t> 5:12</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Hoarder</a:t>
            </a:r>
            <a:r>
              <a:rPr lang="en-US" sz="1800" dirty="0">
                <a:effectLst/>
                <a:latin typeface="Calibri" panose="020F0502020204030204" pitchFamily="34" charset="0"/>
                <a:ea typeface="Calibri" panose="020F0502020204030204" pitchFamily="34" charset="0"/>
                <a:cs typeface="Times New Roman" panose="02020603050405020304" pitchFamily="18" charset="0"/>
              </a:rPr>
              <a:t> Beware 5:13</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Can’t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take</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with you 5:14-15</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never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satisfies</a:t>
            </a:r>
            <a:r>
              <a:rPr lang="en-US" sz="1800" dirty="0">
                <a:effectLst/>
                <a:latin typeface="Calibri" panose="020F0502020204030204" pitchFamily="34" charset="0"/>
                <a:ea typeface="Calibri" panose="020F0502020204030204" pitchFamily="34" charset="0"/>
                <a:cs typeface="Times New Roman" panose="02020603050405020304" pitchFamily="18" charset="0"/>
              </a:rPr>
              <a:t> 5:16-7</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matters to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God</a:t>
            </a:r>
            <a:r>
              <a:rPr lang="en-US" sz="1800" dirty="0">
                <a:effectLst/>
                <a:latin typeface="Calibri" panose="020F0502020204030204" pitchFamily="34" charset="0"/>
                <a:ea typeface="Calibri" panose="020F0502020204030204" pitchFamily="34" charset="0"/>
                <a:cs typeface="Times New Roman" panose="02020603050405020304" pitchFamily="18" charset="0"/>
              </a:rPr>
              <a:t> 5:18-20</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Really, you can’t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keep</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6:1-6</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Summary 6:7-12</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16</a:t>
            </a:fld>
            <a:endParaRPr lang="en-US"/>
          </a:p>
        </p:txBody>
      </p:sp>
    </p:spTree>
    <p:extLst>
      <p:ext uri="{BB962C8B-B14F-4D97-AF65-F5344CB8AC3E}">
        <p14:creationId xmlns:p14="http://schemas.microsoft.com/office/powerpoint/2010/main" val="2913713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Good Health =  </a:t>
            </a:r>
            <a:r>
              <a:rPr lang="en-US" sz="2800" dirty="0">
                <a:hlinkClick r:id="rId3"/>
              </a:rPr>
              <a:t>https://www.pxfuel.com/en/free-photo-ezvyz</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Financial principles to live by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Love God--not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Money</a:t>
            </a:r>
            <a:r>
              <a:rPr lang="en-US" sz="1800" dirty="0">
                <a:effectLst/>
                <a:latin typeface="Calibri" panose="020F0502020204030204" pitchFamily="34" charset="0"/>
                <a:ea typeface="Calibri" panose="020F0502020204030204" pitchFamily="34" charset="0"/>
                <a:cs typeface="Times New Roman" panose="02020603050405020304" pitchFamily="18" charset="0"/>
              </a:rPr>
              <a:t>  5:10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Be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Content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Never Enough 5:11</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Can’t Buy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Sleep</a:t>
            </a:r>
            <a:r>
              <a:rPr lang="en-US" sz="1800" dirty="0">
                <a:effectLst/>
                <a:latin typeface="Calibri" panose="020F0502020204030204" pitchFamily="34" charset="0"/>
                <a:ea typeface="Calibri" panose="020F0502020204030204" pitchFamily="34" charset="0"/>
                <a:cs typeface="Times New Roman" panose="02020603050405020304" pitchFamily="18" charset="0"/>
              </a:rPr>
              <a:t> 5:12</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Hoarder</a:t>
            </a:r>
            <a:r>
              <a:rPr lang="en-US" sz="1800" dirty="0">
                <a:effectLst/>
                <a:latin typeface="Calibri" panose="020F0502020204030204" pitchFamily="34" charset="0"/>
                <a:ea typeface="Calibri" panose="020F0502020204030204" pitchFamily="34" charset="0"/>
                <a:cs typeface="Times New Roman" panose="02020603050405020304" pitchFamily="18" charset="0"/>
              </a:rPr>
              <a:t> Beware 5:13</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Can’t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take</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with you 5:14-15</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never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satisfies</a:t>
            </a:r>
            <a:r>
              <a:rPr lang="en-US" sz="1800" dirty="0">
                <a:effectLst/>
                <a:latin typeface="Calibri" panose="020F0502020204030204" pitchFamily="34" charset="0"/>
                <a:ea typeface="Calibri" panose="020F0502020204030204" pitchFamily="34" charset="0"/>
                <a:cs typeface="Times New Roman" panose="02020603050405020304" pitchFamily="18" charset="0"/>
              </a:rPr>
              <a:t> 5:16-7</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matters to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God</a:t>
            </a:r>
            <a:r>
              <a:rPr lang="en-US" sz="1800" dirty="0">
                <a:effectLst/>
                <a:latin typeface="Calibri" panose="020F0502020204030204" pitchFamily="34" charset="0"/>
                <a:ea typeface="Calibri" panose="020F0502020204030204" pitchFamily="34" charset="0"/>
                <a:cs typeface="Times New Roman" panose="02020603050405020304" pitchFamily="18" charset="0"/>
              </a:rPr>
              <a:t> 5:18-20</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Really, you can’t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keep</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6:1-6</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Summary 6:7-12</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17</a:t>
            </a:fld>
            <a:endParaRPr lang="en-US"/>
          </a:p>
        </p:txBody>
      </p:sp>
    </p:spTree>
    <p:extLst>
      <p:ext uri="{BB962C8B-B14F-4D97-AF65-F5344CB8AC3E}">
        <p14:creationId xmlns:p14="http://schemas.microsoft.com/office/powerpoint/2010/main" val="747094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Old Man = </a:t>
            </a:r>
            <a:r>
              <a:rPr lang="en-US" sz="2800" dirty="0">
                <a:hlinkClick r:id="rId3"/>
              </a:rPr>
              <a:t>https://www.pikist.com/free-photo-vvopl</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Financial principles to live by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Love God--not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Money</a:t>
            </a:r>
            <a:r>
              <a:rPr lang="en-US" sz="1800" dirty="0">
                <a:effectLst/>
                <a:latin typeface="Calibri" panose="020F0502020204030204" pitchFamily="34" charset="0"/>
                <a:ea typeface="Calibri" panose="020F0502020204030204" pitchFamily="34" charset="0"/>
                <a:cs typeface="Times New Roman" panose="02020603050405020304" pitchFamily="18" charset="0"/>
              </a:rPr>
              <a:t>  5:10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Be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Content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Never Enough 5:11</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Can’t Buy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Sleep</a:t>
            </a:r>
            <a:r>
              <a:rPr lang="en-US" sz="1800" dirty="0">
                <a:effectLst/>
                <a:latin typeface="Calibri" panose="020F0502020204030204" pitchFamily="34" charset="0"/>
                <a:ea typeface="Calibri" panose="020F0502020204030204" pitchFamily="34" charset="0"/>
                <a:cs typeface="Times New Roman" panose="02020603050405020304" pitchFamily="18" charset="0"/>
              </a:rPr>
              <a:t> 5:12</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Hoarder</a:t>
            </a:r>
            <a:r>
              <a:rPr lang="en-US" sz="1800" dirty="0">
                <a:effectLst/>
                <a:latin typeface="Calibri" panose="020F0502020204030204" pitchFamily="34" charset="0"/>
                <a:ea typeface="Calibri" panose="020F0502020204030204" pitchFamily="34" charset="0"/>
                <a:cs typeface="Times New Roman" panose="02020603050405020304" pitchFamily="18" charset="0"/>
              </a:rPr>
              <a:t> Beware 5:13</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Can’t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take</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with you 5:14-15</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never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satisfies</a:t>
            </a:r>
            <a:r>
              <a:rPr lang="en-US" sz="1800" dirty="0">
                <a:effectLst/>
                <a:latin typeface="Calibri" panose="020F0502020204030204" pitchFamily="34" charset="0"/>
                <a:ea typeface="Calibri" panose="020F0502020204030204" pitchFamily="34" charset="0"/>
                <a:cs typeface="Times New Roman" panose="02020603050405020304" pitchFamily="18" charset="0"/>
              </a:rPr>
              <a:t> 5:16-7</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matters to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God</a:t>
            </a:r>
            <a:r>
              <a:rPr lang="en-US" sz="1800" dirty="0">
                <a:effectLst/>
                <a:latin typeface="Calibri" panose="020F0502020204030204" pitchFamily="34" charset="0"/>
                <a:ea typeface="Calibri" panose="020F0502020204030204" pitchFamily="34" charset="0"/>
                <a:cs typeface="Times New Roman" panose="02020603050405020304" pitchFamily="18" charset="0"/>
              </a:rPr>
              <a:t> 5:18-20</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Can’t Buy Health 6:1-6</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Can’t Extend Life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Summary 6:7-12</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18</a:t>
            </a:fld>
            <a:endParaRPr lang="en-US"/>
          </a:p>
        </p:txBody>
      </p:sp>
    </p:spTree>
    <p:extLst>
      <p:ext uri="{BB962C8B-B14F-4D97-AF65-F5344CB8AC3E}">
        <p14:creationId xmlns:p14="http://schemas.microsoft.com/office/powerpoint/2010/main" val="1962588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Old Man = </a:t>
            </a:r>
            <a:r>
              <a:rPr lang="en-US" sz="1800" dirty="0">
                <a:hlinkClick r:id="rId3"/>
              </a:rPr>
              <a:t>https://www.pikist.com/free-photo-vvopl</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Financial principles to live by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Love God--not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Money</a:t>
            </a:r>
            <a:r>
              <a:rPr lang="en-US" sz="1800" dirty="0">
                <a:effectLst/>
                <a:latin typeface="Calibri" panose="020F0502020204030204" pitchFamily="34" charset="0"/>
                <a:ea typeface="Calibri" panose="020F0502020204030204" pitchFamily="34" charset="0"/>
                <a:cs typeface="Times New Roman" panose="02020603050405020304" pitchFamily="18" charset="0"/>
              </a:rPr>
              <a:t>  5:10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Be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Content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Never Enough 5:11</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Can’t Buy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Sleep</a:t>
            </a:r>
            <a:r>
              <a:rPr lang="en-US" sz="1800" dirty="0">
                <a:effectLst/>
                <a:latin typeface="Calibri" panose="020F0502020204030204" pitchFamily="34" charset="0"/>
                <a:ea typeface="Calibri" panose="020F0502020204030204" pitchFamily="34" charset="0"/>
                <a:cs typeface="Times New Roman" panose="02020603050405020304" pitchFamily="18" charset="0"/>
              </a:rPr>
              <a:t> 5:12</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Hoarder</a:t>
            </a:r>
            <a:r>
              <a:rPr lang="en-US" sz="1800" dirty="0">
                <a:effectLst/>
                <a:latin typeface="Calibri" panose="020F0502020204030204" pitchFamily="34" charset="0"/>
                <a:ea typeface="Calibri" panose="020F0502020204030204" pitchFamily="34" charset="0"/>
                <a:cs typeface="Times New Roman" panose="02020603050405020304" pitchFamily="18" charset="0"/>
              </a:rPr>
              <a:t> Beware 5:13</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Can’t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take</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with you 5:14-15</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never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satisfies</a:t>
            </a:r>
            <a:r>
              <a:rPr lang="en-US" sz="1800" dirty="0">
                <a:effectLst/>
                <a:latin typeface="Calibri" panose="020F0502020204030204" pitchFamily="34" charset="0"/>
                <a:ea typeface="Calibri" panose="020F0502020204030204" pitchFamily="34" charset="0"/>
                <a:cs typeface="Times New Roman" panose="02020603050405020304" pitchFamily="18" charset="0"/>
              </a:rPr>
              <a:t> 5:16-7</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matters to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God</a:t>
            </a:r>
            <a:r>
              <a:rPr lang="en-US" sz="1800" dirty="0">
                <a:effectLst/>
                <a:latin typeface="Calibri" panose="020F0502020204030204" pitchFamily="34" charset="0"/>
                <a:ea typeface="Calibri" panose="020F0502020204030204" pitchFamily="34" charset="0"/>
                <a:cs typeface="Times New Roman" panose="02020603050405020304" pitchFamily="18" charset="0"/>
              </a:rPr>
              <a:t> 5:18-20</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Can’t Buy Health 6:1-6</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Can’t Extend Life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Summary 6:7-12</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19</a:t>
            </a:fld>
            <a:endParaRPr lang="en-US"/>
          </a:p>
        </p:txBody>
      </p:sp>
    </p:spTree>
    <p:extLst>
      <p:ext uri="{BB962C8B-B14F-4D97-AF65-F5344CB8AC3E}">
        <p14:creationId xmlns:p14="http://schemas.microsoft.com/office/powerpoint/2010/main" val="836698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Money = </a:t>
            </a:r>
            <a:r>
              <a:rPr lang="en-US" dirty="0">
                <a:hlinkClick r:id="rId3"/>
              </a:rPr>
              <a:t>https://p0.pikist.com/photos/309/975/us-dollars-american-background-bank-banking-banknote-bill-business-cash.jpg</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t>World = edited from </a:t>
            </a:r>
            <a:r>
              <a:rPr lang="en-US">
                <a:hlinkClick r:id="rId4"/>
              </a:rPr>
              <a:t>https://pixabay.com/photos/planet-earth-earth-planet-global-4427436/</a:t>
            </a:r>
            <a:endParaRPr lang="en-US"/>
          </a:p>
          <a:p>
            <a:endParaRPr lang="en-US"/>
          </a:p>
        </p:txBody>
      </p:sp>
      <p:sp>
        <p:nvSpPr>
          <p:cNvPr id="4" name="Slide Number Placeholder 3"/>
          <p:cNvSpPr>
            <a:spLocks noGrp="1"/>
          </p:cNvSpPr>
          <p:nvPr>
            <p:ph type="sldNum" sz="quarter" idx="5"/>
          </p:nvPr>
        </p:nvSpPr>
        <p:spPr/>
        <p:txBody>
          <a:bodyPr/>
          <a:lstStyle/>
          <a:p>
            <a:fld id="{84226CE0-990C-46E7-85EA-49227E1A8615}" type="slidenum">
              <a:rPr lang="en-US" smtClean="0"/>
              <a:t>2</a:t>
            </a:fld>
            <a:endParaRPr lang="en-US"/>
          </a:p>
        </p:txBody>
      </p:sp>
    </p:spTree>
    <p:extLst>
      <p:ext uri="{BB962C8B-B14F-4D97-AF65-F5344CB8AC3E}">
        <p14:creationId xmlns:p14="http://schemas.microsoft.com/office/powerpoint/2010/main" val="3518197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Money on Plate = </a:t>
            </a:r>
            <a:r>
              <a:rPr lang="en-US" dirty="0">
                <a:hlinkClick r:id="rId3"/>
              </a:rPr>
              <a:t>https://www.flickr.com/photos/pictures-of-money/17301073405</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20</a:t>
            </a:fld>
            <a:endParaRPr lang="en-US"/>
          </a:p>
        </p:txBody>
      </p:sp>
    </p:spTree>
    <p:extLst>
      <p:ext uri="{BB962C8B-B14F-4D97-AF65-F5344CB8AC3E}">
        <p14:creationId xmlns:p14="http://schemas.microsoft.com/office/powerpoint/2010/main" val="1202902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Money on Plate = </a:t>
            </a:r>
            <a:r>
              <a:rPr lang="en-US" dirty="0">
                <a:hlinkClick r:id="rId3"/>
              </a:rPr>
              <a:t>https://www.flickr.com/photos/pictures-of-money/17301073405</a:t>
            </a:r>
            <a:endParaRPr lang="en-US" dirty="0"/>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21</a:t>
            </a:fld>
            <a:endParaRPr lang="en-US"/>
          </a:p>
        </p:txBody>
      </p:sp>
    </p:spTree>
    <p:extLst>
      <p:ext uri="{BB962C8B-B14F-4D97-AF65-F5344CB8AC3E}">
        <p14:creationId xmlns:p14="http://schemas.microsoft.com/office/powerpoint/2010/main" val="4204630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Money on Plate = </a:t>
            </a:r>
            <a:r>
              <a:rPr lang="en-US" dirty="0">
                <a:hlinkClick r:id="rId3"/>
              </a:rPr>
              <a:t>https://www.flickr.com/photos/pictures-of-money/17301073405</a:t>
            </a:r>
            <a:endParaRPr lang="en-US" dirty="0"/>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22</a:t>
            </a:fld>
            <a:endParaRPr lang="en-US"/>
          </a:p>
        </p:txBody>
      </p:sp>
    </p:spTree>
    <p:extLst>
      <p:ext uri="{BB962C8B-B14F-4D97-AF65-F5344CB8AC3E}">
        <p14:creationId xmlns:p14="http://schemas.microsoft.com/office/powerpoint/2010/main" val="897466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Make your money Count – </a:t>
            </a:r>
            <a:r>
              <a:rPr lang="en-US" sz="2800" dirty="0">
                <a:hlinkClick r:id="rId3"/>
              </a:rPr>
              <a:t>https://www.pexels.com/photo/crop-woman-counting-money-at-modern-office-table-4475524/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23</a:t>
            </a:fld>
            <a:endParaRPr lang="en-US"/>
          </a:p>
        </p:txBody>
      </p:sp>
    </p:spTree>
    <p:extLst>
      <p:ext uri="{BB962C8B-B14F-4D97-AF65-F5344CB8AC3E}">
        <p14:creationId xmlns:p14="http://schemas.microsoft.com/office/powerpoint/2010/main" val="3151041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Make your money Count – </a:t>
            </a:r>
            <a:r>
              <a:rPr lang="en-US" sz="2800" dirty="0">
                <a:hlinkClick r:id="rId3"/>
              </a:rPr>
              <a:t>https://www.pexels.com/photo/crop-woman-counting-money-at-modern-office-table-4475524/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24</a:t>
            </a:fld>
            <a:endParaRPr lang="en-US"/>
          </a:p>
        </p:txBody>
      </p:sp>
    </p:spTree>
    <p:extLst>
      <p:ext uri="{BB962C8B-B14F-4D97-AF65-F5344CB8AC3E}">
        <p14:creationId xmlns:p14="http://schemas.microsoft.com/office/powerpoint/2010/main" val="1582311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Make your money Count </a:t>
            </a:r>
            <a:r>
              <a:rPr lang="en-US" sz="1800">
                <a:effectLst/>
                <a:latin typeface="Calibri" panose="020F0502020204030204" pitchFamily="34" charset="0"/>
                <a:ea typeface="Calibri" panose="020F0502020204030204" pitchFamily="34" charset="0"/>
                <a:cs typeface="Times New Roman" panose="02020603050405020304" pitchFamily="18" charset="0"/>
              </a:rPr>
              <a:t>– </a:t>
            </a:r>
            <a:r>
              <a:rPr lang="en-US" sz="2800">
                <a:hlinkClick r:id="rId3"/>
              </a:rPr>
              <a:t>https://www.pexels.com/photo/crop-woman-counting-money-at-modern-office-table-4475524/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25</a:t>
            </a:fld>
            <a:endParaRPr lang="en-US"/>
          </a:p>
        </p:txBody>
      </p:sp>
    </p:spTree>
    <p:extLst>
      <p:ext uri="{BB962C8B-B14F-4D97-AF65-F5344CB8AC3E}">
        <p14:creationId xmlns:p14="http://schemas.microsoft.com/office/powerpoint/2010/main" val="2411980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effectLst/>
                <a:latin typeface="Calibri" panose="020F0502020204030204" pitchFamily="34" charset="0"/>
                <a:ea typeface="Calibri" panose="020F0502020204030204" pitchFamily="34" charset="0"/>
                <a:cs typeface="Times New Roman" panose="02020603050405020304" pitchFamily="18" charset="0"/>
              </a:rPr>
              <a:t>Money Gift =</a:t>
            </a:r>
            <a:r>
              <a:rPr lang="en-US" sz="2800" dirty="0">
                <a:hlinkClick r:id="rId3"/>
              </a:rPr>
              <a:t>https://www.flickr.com/photos/ervins_strauhmanis/31095385103</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Financial principles to live by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Love God--not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Money</a:t>
            </a:r>
            <a:r>
              <a:rPr lang="en-US" sz="1800" dirty="0">
                <a:effectLst/>
                <a:latin typeface="Calibri" panose="020F0502020204030204" pitchFamily="34" charset="0"/>
                <a:ea typeface="Calibri" panose="020F0502020204030204" pitchFamily="34" charset="0"/>
                <a:cs typeface="Times New Roman" panose="02020603050405020304" pitchFamily="18" charset="0"/>
              </a:rPr>
              <a:t>  5:10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Be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Content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Never Enough 5:11</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Can’t Buy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Sleep</a:t>
            </a:r>
            <a:r>
              <a:rPr lang="en-US" sz="1800" dirty="0">
                <a:effectLst/>
                <a:latin typeface="Calibri" panose="020F0502020204030204" pitchFamily="34" charset="0"/>
                <a:ea typeface="Calibri" panose="020F0502020204030204" pitchFamily="34" charset="0"/>
                <a:cs typeface="Times New Roman" panose="02020603050405020304" pitchFamily="18" charset="0"/>
              </a:rPr>
              <a:t> 5:12</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Hoarder</a:t>
            </a:r>
            <a:r>
              <a:rPr lang="en-US" sz="1800" dirty="0">
                <a:effectLst/>
                <a:latin typeface="Calibri" panose="020F0502020204030204" pitchFamily="34" charset="0"/>
                <a:ea typeface="Calibri" panose="020F0502020204030204" pitchFamily="34" charset="0"/>
                <a:cs typeface="Times New Roman" panose="02020603050405020304" pitchFamily="18" charset="0"/>
              </a:rPr>
              <a:t> Beware 5:13</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Can’t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take</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with you 5:14-15</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never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satisfies</a:t>
            </a:r>
            <a:r>
              <a:rPr lang="en-US" sz="1800" dirty="0">
                <a:effectLst/>
                <a:latin typeface="Calibri" panose="020F0502020204030204" pitchFamily="34" charset="0"/>
                <a:ea typeface="Calibri" panose="020F0502020204030204" pitchFamily="34" charset="0"/>
                <a:cs typeface="Times New Roman" panose="02020603050405020304" pitchFamily="18" charset="0"/>
              </a:rPr>
              <a:t> 5:16-7</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matters to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God</a:t>
            </a:r>
            <a:r>
              <a:rPr lang="en-US" sz="1800" dirty="0">
                <a:effectLst/>
                <a:latin typeface="Calibri" panose="020F0502020204030204" pitchFamily="34" charset="0"/>
                <a:ea typeface="Calibri" panose="020F0502020204030204" pitchFamily="34" charset="0"/>
                <a:cs typeface="Times New Roman" panose="02020603050405020304" pitchFamily="18" charset="0"/>
              </a:rPr>
              <a:t> 5:18-20</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Really, you can’t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keep</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6:1-6</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Summary 6:7-12</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26</a:t>
            </a:fld>
            <a:endParaRPr lang="en-US"/>
          </a:p>
        </p:txBody>
      </p:sp>
    </p:spTree>
    <p:extLst>
      <p:ext uri="{BB962C8B-B14F-4D97-AF65-F5344CB8AC3E}">
        <p14:creationId xmlns:p14="http://schemas.microsoft.com/office/powerpoint/2010/main" val="744486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Money Gift =</a:t>
            </a:r>
            <a:r>
              <a:rPr lang="en-US" sz="1800" dirty="0">
                <a:hlinkClick r:id="rId3"/>
              </a:rPr>
              <a:t>https://www.flickr.com/photos/ervins_strauhmanis/31095385103</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Financial principles to live by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Love God--not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Money</a:t>
            </a:r>
            <a:r>
              <a:rPr lang="en-US" sz="1800" dirty="0">
                <a:effectLst/>
                <a:latin typeface="Calibri" panose="020F0502020204030204" pitchFamily="34" charset="0"/>
                <a:ea typeface="Calibri" panose="020F0502020204030204" pitchFamily="34" charset="0"/>
                <a:cs typeface="Times New Roman" panose="02020603050405020304" pitchFamily="18" charset="0"/>
              </a:rPr>
              <a:t>  5:10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Be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Content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Never Enough 5:11</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Can’t Buy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Sleep</a:t>
            </a:r>
            <a:r>
              <a:rPr lang="en-US" sz="1800" dirty="0">
                <a:effectLst/>
                <a:latin typeface="Calibri" panose="020F0502020204030204" pitchFamily="34" charset="0"/>
                <a:ea typeface="Calibri" panose="020F0502020204030204" pitchFamily="34" charset="0"/>
                <a:cs typeface="Times New Roman" panose="02020603050405020304" pitchFamily="18" charset="0"/>
              </a:rPr>
              <a:t> 5:12</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Hoarder</a:t>
            </a:r>
            <a:r>
              <a:rPr lang="en-US" sz="1800" dirty="0">
                <a:effectLst/>
                <a:latin typeface="Calibri" panose="020F0502020204030204" pitchFamily="34" charset="0"/>
                <a:ea typeface="Calibri" panose="020F0502020204030204" pitchFamily="34" charset="0"/>
                <a:cs typeface="Times New Roman" panose="02020603050405020304" pitchFamily="18" charset="0"/>
              </a:rPr>
              <a:t> Beware 5:13</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Can’t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take</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with you 5:14-15</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never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satisfies</a:t>
            </a:r>
            <a:r>
              <a:rPr lang="en-US" sz="1800" dirty="0">
                <a:effectLst/>
                <a:latin typeface="Calibri" panose="020F0502020204030204" pitchFamily="34" charset="0"/>
                <a:ea typeface="Calibri" panose="020F0502020204030204" pitchFamily="34" charset="0"/>
                <a:cs typeface="Times New Roman" panose="02020603050405020304" pitchFamily="18" charset="0"/>
              </a:rPr>
              <a:t> 5:16-7</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Money matters to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God</a:t>
            </a:r>
            <a:r>
              <a:rPr lang="en-US" sz="1800" dirty="0">
                <a:effectLst/>
                <a:latin typeface="Calibri" panose="020F0502020204030204" pitchFamily="34" charset="0"/>
                <a:ea typeface="Calibri" panose="020F0502020204030204" pitchFamily="34" charset="0"/>
                <a:cs typeface="Times New Roman" panose="02020603050405020304" pitchFamily="18" charset="0"/>
              </a:rPr>
              <a:t> 5:18-20</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Really, you can’t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keep</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6:1-6</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Summary 6:7-12</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27</a:t>
            </a:fld>
            <a:endParaRPr lang="en-US"/>
          </a:p>
        </p:txBody>
      </p:sp>
    </p:spTree>
    <p:extLst>
      <p:ext uri="{BB962C8B-B14F-4D97-AF65-F5344CB8AC3E}">
        <p14:creationId xmlns:p14="http://schemas.microsoft.com/office/powerpoint/2010/main" val="3353024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Love God--not </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Money</a:t>
            </a:r>
            <a:r>
              <a:rPr lang="en-US" sz="1200" dirty="0">
                <a:effectLst/>
                <a:latin typeface="Calibri" panose="020F0502020204030204" pitchFamily="34" charset="0"/>
                <a:ea typeface="Calibri" panose="020F0502020204030204" pitchFamily="34" charset="0"/>
                <a:cs typeface="Times New Roman" panose="02020603050405020304" pitchFamily="18" charset="0"/>
              </a:rPr>
              <a:t>  5:10		</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		Be </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Content</a:t>
            </a:r>
            <a:r>
              <a:rPr lang="en-US" sz="1200" dirty="0">
                <a:effectLst/>
                <a:latin typeface="Calibri" panose="020F0502020204030204" pitchFamily="34" charset="0"/>
                <a:ea typeface="Calibri" panose="020F0502020204030204" pitchFamily="34" charset="0"/>
                <a:cs typeface="Times New Roman" panose="02020603050405020304" pitchFamily="18" charset="0"/>
              </a:rPr>
              <a:t> or Never Enough 5:11</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		Can’t Buy </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Sleep</a:t>
            </a:r>
            <a:r>
              <a:rPr lang="en-US" sz="1200" dirty="0">
                <a:effectLst/>
                <a:latin typeface="Calibri" panose="020F0502020204030204" pitchFamily="34" charset="0"/>
                <a:ea typeface="Calibri" panose="020F0502020204030204" pitchFamily="34" charset="0"/>
                <a:cs typeface="Times New Roman" panose="02020603050405020304" pitchFamily="18" charset="0"/>
              </a:rPr>
              <a:t> 5:12</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Hoarder</a:t>
            </a:r>
            <a:r>
              <a:rPr lang="en-US" sz="1200" dirty="0">
                <a:effectLst/>
                <a:latin typeface="Calibri" panose="020F0502020204030204" pitchFamily="34" charset="0"/>
                <a:ea typeface="Calibri" panose="020F0502020204030204" pitchFamily="34" charset="0"/>
                <a:cs typeface="Times New Roman" panose="02020603050405020304" pitchFamily="18" charset="0"/>
              </a:rPr>
              <a:t> Beware 5:13</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		Can’t </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take</a:t>
            </a:r>
            <a:r>
              <a:rPr lang="en-US" sz="1200" dirty="0">
                <a:effectLst/>
                <a:latin typeface="Calibri" panose="020F0502020204030204" pitchFamily="34" charset="0"/>
                <a:ea typeface="Calibri" panose="020F0502020204030204" pitchFamily="34" charset="0"/>
                <a:cs typeface="Times New Roman" panose="02020603050405020304" pitchFamily="18" charset="0"/>
              </a:rPr>
              <a:t> it with you 5:14-15</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		Money never </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satisfies</a:t>
            </a:r>
            <a:r>
              <a:rPr lang="en-US" sz="1200" dirty="0">
                <a:effectLst/>
                <a:latin typeface="Calibri" panose="020F0502020204030204" pitchFamily="34" charset="0"/>
                <a:ea typeface="Calibri" panose="020F0502020204030204" pitchFamily="34" charset="0"/>
                <a:cs typeface="Times New Roman" panose="02020603050405020304" pitchFamily="18" charset="0"/>
              </a:rPr>
              <a:t> 5:16-7</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		Money matters to </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God</a:t>
            </a:r>
            <a:r>
              <a:rPr lang="en-US" sz="1200" dirty="0">
                <a:effectLst/>
                <a:latin typeface="Calibri" panose="020F0502020204030204" pitchFamily="34" charset="0"/>
                <a:ea typeface="Calibri" panose="020F0502020204030204" pitchFamily="34" charset="0"/>
                <a:cs typeface="Times New Roman" panose="02020603050405020304" pitchFamily="18" charset="0"/>
              </a:rPr>
              <a:t> 5:18-20</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		Really, you can’t </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keep</a:t>
            </a:r>
            <a:r>
              <a:rPr lang="en-US" sz="1200" dirty="0">
                <a:effectLst/>
                <a:latin typeface="Calibri" panose="020F0502020204030204" pitchFamily="34" charset="0"/>
                <a:ea typeface="Calibri" panose="020F0502020204030204" pitchFamily="34" charset="0"/>
                <a:cs typeface="Times New Roman" panose="02020603050405020304" pitchFamily="18" charset="0"/>
              </a:rPr>
              <a:t> it 6:1-6</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		Summary 6:7-12</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29</a:t>
            </a:fld>
            <a:endParaRPr lang="en-US"/>
          </a:p>
        </p:txBody>
      </p:sp>
    </p:spTree>
    <p:extLst>
      <p:ext uri="{BB962C8B-B14F-4D97-AF65-F5344CB8AC3E}">
        <p14:creationId xmlns:p14="http://schemas.microsoft.com/office/powerpoint/2010/main" val="277047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Money = </a:t>
            </a:r>
            <a:r>
              <a:rPr lang="en-US" dirty="0">
                <a:hlinkClick r:id="rId3"/>
              </a:rPr>
              <a:t>https://p0.pikist.com/photos/309/975/us-dollars-american-background-bank-banking-banknote-bill-business-cash.jpg</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World = edited from </a:t>
            </a:r>
            <a:r>
              <a:rPr lang="en-US" dirty="0">
                <a:hlinkClick r:id="rId4"/>
              </a:rPr>
              <a:t>https://pixabay.com/photos/planet-earth-earth-planet-global-4427436/</a:t>
            </a:r>
            <a:endParaRPr lang="en-US" dirty="0"/>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3</a:t>
            </a:fld>
            <a:endParaRPr lang="en-US"/>
          </a:p>
        </p:txBody>
      </p:sp>
    </p:spTree>
    <p:extLst>
      <p:ext uri="{BB962C8B-B14F-4D97-AF65-F5344CB8AC3E}">
        <p14:creationId xmlns:p14="http://schemas.microsoft.com/office/powerpoint/2010/main" val="2214212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the politicians get so rich while their constituents get so poor? </a:t>
            </a:r>
          </a:p>
          <a:p>
            <a:r>
              <a:rPr lang="en-US" dirty="0"/>
              <a:t>Kleptocracy!</a:t>
            </a:r>
          </a:p>
        </p:txBody>
      </p:sp>
      <p:sp>
        <p:nvSpPr>
          <p:cNvPr id="4" name="Slide Number Placeholder 3"/>
          <p:cNvSpPr>
            <a:spLocks noGrp="1"/>
          </p:cNvSpPr>
          <p:nvPr>
            <p:ph type="sldNum" sz="quarter" idx="5"/>
          </p:nvPr>
        </p:nvSpPr>
        <p:spPr/>
        <p:txBody>
          <a:bodyPr/>
          <a:lstStyle/>
          <a:p>
            <a:fld id="{84226CE0-990C-46E7-85EA-49227E1A8615}" type="slidenum">
              <a:rPr lang="en-US" smtClean="0"/>
              <a:t>4</a:t>
            </a:fld>
            <a:endParaRPr lang="en-US"/>
          </a:p>
        </p:txBody>
      </p:sp>
    </p:spTree>
    <p:extLst>
      <p:ext uri="{BB962C8B-B14F-4D97-AF65-F5344CB8AC3E}">
        <p14:creationId xmlns:p14="http://schemas.microsoft.com/office/powerpoint/2010/main" val="3416127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02122"/>
                </a:solidFill>
                <a:effectLst/>
                <a:latin typeface="Arial" panose="020B0604020202020204" pitchFamily="34" charset="0"/>
              </a:rPr>
              <a:t>Kleptocracy</a:t>
            </a:r>
            <a:r>
              <a:rPr lang="en-US" b="0" i="0" dirty="0">
                <a:solidFill>
                  <a:srgbClr val="202122"/>
                </a:solidFill>
                <a:effectLst/>
                <a:latin typeface="Arial" panose="020B0604020202020204" pitchFamily="34" charset="0"/>
              </a:rPr>
              <a:t> (from </a:t>
            </a:r>
            <a:r>
              <a:rPr lang="en-US" b="0" i="0" u="none" strike="noStrike" dirty="0">
                <a:solidFill>
                  <a:srgbClr val="0B0080"/>
                </a:solidFill>
                <a:effectLst/>
                <a:latin typeface="Arial" panose="020B0604020202020204" pitchFamily="34" charset="0"/>
                <a:hlinkClick r:id="rId3" tooltip="Ancient Greek"/>
              </a:rPr>
              <a:t>Greek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κλέ</a:t>
            </a:r>
            <a:r>
              <a:rPr lang="en-US" b="0" i="0" dirty="0">
                <a:solidFill>
                  <a:srgbClr val="202122"/>
                </a:solidFill>
                <a:effectLst/>
                <a:latin typeface="Arial" panose="020B0604020202020204" pitchFamily="34" charset="0"/>
              </a:rPr>
              <a:t>πτης </a:t>
            </a:r>
            <a:r>
              <a:rPr lang="en-US" b="0" i="1" dirty="0">
                <a:solidFill>
                  <a:srgbClr val="202122"/>
                </a:solidFill>
                <a:effectLst/>
                <a:latin typeface="Arial" panose="020B0604020202020204" pitchFamily="34" charset="0"/>
              </a:rPr>
              <a:t>kléptēs</a:t>
            </a:r>
            <a:r>
              <a:rPr lang="en-US" b="0" i="0" dirty="0">
                <a:solidFill>
                  <a:srgbClr val="202122"/>
                </a:solidFill>
                <a:effectLst/>
                <a:latin typeface="Arial" panose="020B0604020202020204" pitchFamily="34" charset="0"/>
              </a:rPr>
              <a:t>, "thief", κλέπτω </a:t>
            </a:r>
            <a:r>
              <a:rPr lang="en-US" b="0" i="1" dirty="0">
                <a:solidFill>
                  <a:srgbClr val="202122"/>
                </a:solidFill>
                <a:effectLst/>
                <a:latin typeface="Arial" panose="020B0604020202020204" pitchFamily="34" charset="0"/>
              </a:rPr>
              <a:t>kléptō</a:t>
            </a:r>
            <a:r>
              <a:rPr lang="en-US" b="0" i="0" dirty="0">
                <a:solidFill>
                  <a:srgbClr val="202122"/>
                </a:solidFill>
                <a:effectLst/>
                <a:latin typeface="Arial" panose="020B0604020202020204" pitchFamily="34" charset="0"/>
              </a:rPr>
              <a:t>, "I steal", and -κρατία -</a:t>
            </a:r>
            <a:r>
              <a:rPr lang="en-US" b="0" i="1" dirty="0">
                <a:solidFill>
                  <a:srgbClr val="202122"/>
                </a:solidFill>
                <a:effectLst/>
                <a:latin typeface="Arial" panose="020B0604020202020204" pitchFamily="34" charset="0"/>
              </a:rPr>
              <a:t>kratía</a:t>
            </a:r>
            <a:r>
              <a:rPr lang="en-US" b="0" i="0" dirty="0">
                <a:solidFill>
                  <a:srgbClr val="202122"/>
                </a:solidFill>
                <a:effectLst/>
                <a:latin typeface="Arial" panose="020B0604020202020204" pitchFamily="34" charset="0"/>
              </a:rPr>
              <a:t> from κράτος </a:t>
            </a:r>
            <a:r>
              <a:rPr lang="en-US" b="0" i="1" dirty="0">
                <a:solidFill>
                  <a:srgbClr val="202122"/>
                </a:solidFill>
                <a:effectLst/>
                <a:latin typeface="Arial" panose="020B0604020202020204" pitchFamily="34" charset="0"/>
              </a:rPr>
              <a:t>krátos</a:t>
            </a:r>
            <a:r>
              <a:rPr lang="en-US" b="0" i="0" dirty="0">
                <a:solidFill>
                  <a:srgbClr val="202122"/>
                </a:solidFill>
                <a:effectLst/>
                <a:latin typeface="Arial" panose="020B0604020202020204" pitchFamily="34" charset="0"/>
              </a:rPr>
              <a:t>, "power, rule") is a </a:t>
            </a:r>
            <a:r>
              <a:rPr lang="en-US" b="0" i="0" u="none" strike="noStrike" dirty="0">
                <a:solidFill>
                  <a:srgbClr val="0B0080"/>
                </a:solidFill>
                <a:effectLst/>
                <a:latin typeface="Arial" panose="020B0604020202020204" pitchFamily="34" charset="0"/>
                <a:hlinkClick r:id="rId4" tooltip="Government"/>
              </a:rPr>
              <a:t>government</a:t>
            </a:r>
            <a:r>
              <a:rPr lang="en-US" b="0" i="0" dirty="0">
                <a:solidFill>
                  <a:srgbClr val="202122"/>
                </a:solidFill>
                <a:effectLst/>
                <a:latin typeface="Arial" panose="020B0604020202020204" pitchFamily="34" charset="0"/>
              </a:rPr>
              <a:t> whose </a:t>
            </a:r>
            <a:r>
              <a:rPr lang="en-US" b="0" i="0" u="none" strike="noStrike" dirty="0">
                <a:solidFill>
                  <a:srgbClr val="0B0080"/>
                </a:solidFill>
                <a:effectLst/>
                <a:latin typeface="Arial" panose="020B0604020202020204" pitchFamily="34" charset="0"/>
                <a:hlinkClick r:id="rId5" tooltip="Corruption"/>
              </a:rPr>
              <a:t>corrupt</a:t>
            </a:r>
            <a:r>
              <a:rPr lang="en-US" b="0" i="0" dirty="0">
                <a:solidFill>
                  <a:srgbClr val="202122"/>
                </a:solidFill>
                <a:effectLst/>
                <a:latin typeface="Arial" panose="020B0604020202020204" pitchFamily="34" charset="0"/>
              </a:rPr>
              <a:t> leaders (kleptocrats) use </a:t>
            </a:r>
            <a:r>
              <a:rPr lang="en-US" b="0" i="0" u="none" strike="noStrike" dirty="0">
                <a:solidFill>
                  <a:srgbClr val="0B0080"/>
                </a:solidFill>
                <a:effectLst/>
                <a:latin typeface="Arial" panose="020B0604020202020204" pitchFamily="34" charset="0"/>
                <a:hlinkClick r:id="rId6" tooltip="Power (social and political)"/>
              </a:rPr>
              <a:t>political power</a:t>
            </a:r>
            <a:r>
              <a:rPr lang="en-US" b="0" i="0" dirty="0">
                <a:solidFill>
                  <a:srgbClr val="202122"/>
                </a:solidFill>
                <a:effectLst/>
                <a:latin typeface="Arial" panose="020B0604020202020204" pitchFamily="34" charset="0"/>
              </a:rPr>
              <a:t> to appropriate the wealth of their nation, typically by </a:t>
            </a:r>
            <a:r>
              <a:rPr lang="en-US" b="0" i="0" u="none" strike="noStrike" dirty="0">
                <a:solidFill>
                  <a:srgbClr val="0B0080"/>
                </a:solidFill>
                <a:effectLst/>
                <a:latin typeface="Arial" panose="020B0604020202020204" pitchFamily="34" charset="0"/>
                <a:hlinkClick r:id="rId7" tooltip="Embezzlement"/>
              </a:rPr>
              <a:t>embezzling</a:t>
            </a:r>
            <a:r>
              <a:rPr lang="en-US" b="0" i="0" dirty="0">
                <a:solidFill>
                  <a:srgbClr val="202122"/>
                </a:solidFill>
                <a:effectLst/>
                <a:latin typeface="Arial" panose="020B0604020202020204" pitchFamily="34" charset="0"/>
              </a:rPr>
              <a:t> or </a:t>
            </a:r>
            <a:r>
              <a:rPr lang="en-US" b="0" i="0" u="none" strike="noStrike" dirty="0">
                <a:solidFill>
                  <a:srgbClr val="0B0080"/>
                </a:solidFill>
                <a:effectLst/>
                <a:latin typeface="Arial" panose="020B0604020202020204" pitchFamily="34" charset="0"/>
                <a:hlinkClick r:id="rId8" tooltip="Misappropriation"/>
              </a:rPr>
              <a:t>misappropriating</a:t>
            </a:r>
            <a:r>
              <a:rPr lang="en-US" b="0" i="0" dirty="0">
                <a:solidFill>
                  <a:srgbClr val="202122"/>
                </a:solidFill>
                <a:effectLst/>
                <a:latin typeface="Arial" panose="020B0604020202020204" pitchFamily="34" charset="0"/>
              </a:rPr>
              <a:t> government funds at the expense of the wider population.</a:t>
            </a:r>
            <a:r>
              <a:rPr lang="en-US" b="0" i="0" u="none" strike="noStrike" baseline="30000" dirty="0">
                <a:solidFill>
                  <a:srgbClr val="0B0080"/>
                </a:solidFill>
                <a:effectLst/>
                <a:latin typeface="Arial" panose="020B0604020202020204" pitchFamily="34" charset="0"/>
                <a:hlinkClick r:id="rId9"/>
              </a:rPr>
              <a:t>[1]</a:t>
            </a:r>
            <a:r>
              <a:rPr lang="en-US" b="0" i="0" u="none" strike="noStrike" baseline="30000" dirty="0">
                <a:solidFill>
                  <a:srgbClr val="0B0080"/>
                </a:solidFill>
                <a:effectLst/>
                <a:latin typeface="Arial" panose="020B0604020202020204" pitchFamily="34" charset="0"/>
                <a:hlinkClick r:id="rId10"/>
              </a:rPr>
              <a:t>[2]</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5</a:t>
            </a:fld>
            <a:endParaRPr lang="en-US"/>
          </a:p>
        </p:txBody>
      </p:sp>
    </p:spTree>
    <p:extLst>
      <p:ext uri="{BB962C8B-B14F-4D97-AF65-F5344CB8AC3E}">
        <p14:creationId xmlns:p14="http://schemas.microsoft.com/office/powerpoint/2010/main" val="3574094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02122"/>
                </a:solidFill>
                <a:effectLst/>
                <a:latin typeface="Arial" panose="020B0604020202020204" pitchFamily="34" charset="0"/>
              </a:rPr>
              <a:t>Kleptocracy</a:t>
            </a:r>
            <a:r>
              <a:rPr lang="en-US" b="0" i="0" dirty="0">
                <a:solidFill>
                  <a:srgbClr val="202122"/>
                </a:solidFill>
                <a:effectLst/>
                <a:latin typeface="Arial" panose="020B0604020202020204" pitchFamily="34" charset="0"/>
              </a:rPr>
              <a:t> (from </a:t>
            </a:r>
            <a:r>
              <a:rPr lang="en-US" b="0" i="0" u="none" strike="noStrike" dirty="0">
                <a:solidFill>
                  <a:srgbClr val="0B0080"/>
                </a:solidFill>
                <a:effectLst/>
                <a:latin typeface="Arial" panose="020B0604020202020204" pitchFamily="34" charset="0"/>
                <a:hlinkClick r:id="rId3" tooltip="Ancient Greek"/>
              </a:rPr>
              <a:t>Greek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κλέ</a:t>
            </a:r>
            <a:r>
              <a:rPr lang="en-US" b="0" i="0" dirty="0">
                <a:solidFill>
                  <a:srgbClr val="202122"/>
                </a:solidFill>
                <a:effectLst/>
                <a:latin typeface="Arial" panose="020B0604020202020204" pitchFamily="34" charset="0"/>
              </a:rPr>
              <a:t>πτης </a:t>
            </a:r>
            <a:r>
              <a:rPr lang="en-US" b="0" i="1" dirty="0">
                <a:solidFill>
                  <a:srgbClr val="202122"/>
                </a:solidFill>
                <a:effectLst/>
                <a:latin typeface="Arial" panose="020B0604020202020204" pitchFamily="34" charset="0"/>
              </a:rPr>
              <a:t>kléptēs</a:t>
            </a:r>
            <a:r>
              <a:rPr lang="en-US" b="0" i="0" dirty="0">
                <a:solidFill>
                  <a:srgbClr val="202122"/>
                </a:solidFill>
                <a:effectLst/>
                <a:latin typeface="Arial" panose="020B0604020202020204" pitchFamily="34" charset="0"/>
              </a:rPr>
              <a:t>, "thief", κλέπτω </a:t>
            </a:r>
            <a:r>
              <a:rPr lang="en-US" b="0" i="1" dirty="0">
                <a:solidFill>
                  <a:srgbClr val="202122"/>
                </a:solidFill>
                <a:effectLst/>
                <a:latin typeface="Arial" panose="020B0604020202020204" pitchFamily="34" charset="0"/>
              </a:rPr>
              <a:t>kléptō</a:t>
            </a:r>
            <a:r>
              <a:rPr lang="en-US" b="0" i="0" dirty="0">
                <a:solidFill>
                  <a:srgbClr val="202122"/>
                </a:solidFill>
                <a:effectLst/>
                <a:latin typeface="Arial" panose="020B0604020202020204" pitchFamily="34" charset="0"/>
              </a:rPr>
              <a:t>, "I steal", and -κρατία -</a:t>
            </a:r>
            <a:r>
              <a:rPr lang="en-US" b="0" i="1" dirty="0">
                <a:solidFill>
                  <a:srgbClr val="202122"/>
                </a:solidFill>
                <a:effectLst/>
                <a:latin typeface="Arial" panose="020B0604020202020204" pitchFamily="34" charset="0"/>
              </a:rPr>
              <a:t>kratía</a:t>
            </a:r>
            <a:r>
              <a:rPr lang="en-US" b="0" i="0" dirty="0">
                <a:solidFill>
                  <a:srgbClr val="202122"/>
                </a:solidFill>
                <a:effectLst/>
                <a:latin typeface="Arial" panose="020B0604020202020204" pitchFamily="34" charset="0"/>
              </a:rPr>
              <a:t> from κράτος </a:t>
            </a:r>
            <a:r>
              <a:rPr lang="en-US" b="0" i="1" dirty="0">
                <a:solidFill>
                  <a:srgbClr val="202122"/>
                </a:solidFill>
                <a:effectLst/>
                <a:latin typeface="Arial" panose="020B0604020202020204" pitchFamily="34" charset="0"/>
              </a:rPr>
              <a:t>krátos</a:t>
            </a:r>
            <a:r>
              <a:rPr lang="en-US" b="0" i="0" dirty="0">
                <a:solidFill>
                  <a:srgbClr val="202122"/>
                </a:solidFill>
                <a:effectLst/>
                <a:latin typeface="Arial" panose="020B0604020202020204" pitchFamily="34" charset="0"/>
              </a:rPr>
              <a:t>, "power, rule") is a </a:t>
            </a:r>
            <a:r>
              <a:rPr lang="en-US" b="0" i="0" u="none" strike="noStrike" dirty="0">
                <a:solidFill>
                  <a:srgbClr val="0B0080"/>
                </a:solidFill>
                <a:effectLst/>
                <a:latin typeface="Arial" panose="020B0604020202020204" pitchFamily="34" charset="0"/>
                <a:hlinkClick r:id="rId4" tooltip="Government"/>
              </a:rPr>
              <a:t>government</a:t>
            </a:r>
            <a:r>
              <a:rPr lang="en-US" b="0" i="0" dirty="0">
                <a:solidFill>
                  <a:srgbClr val="202122"/>
                </a:solidFill>
                <a:effectLst/>
                <a:latin typeface="Arial" panose="020B0604020202020204" pitchFamily="34" charset="0"/>
              </a:rPr>
              <a:t> whose </a:t>
            </a:r>
            <a:r>
              <a:rPr lang="en-US" b="0" i="0" u="none" strike="noStrike" dirty="0">
                <a:solidFill>
                  <a:srgbClr val="0B0080"/>
                </a:solidFill>
                <a:effectLst/>
                <a:latin typeface="Arial" panose="020B0604020202020204" pitchFamily="34" charset="0"/>
                <a:hlinkClick r:id="rId5" tooltip="Corruption"/>
              </a:rPr>
              <a:t>corrupt</a:t>
            </a:r>
            <a:r>
              <a:rPr lang="en-US" b="0" i="0" dirty="0">
                <a:solidFill>
                  <a:srgbClr val="202122"/>
                </a:solidFill>
                <a:effectLst/>
                <a:latin typeface="Arial" panose="020B0604020202020204" pitchFamily="34" charset="0"/>
              </a:rPr>
              <a:t> leaders (kleptocrats) use </a:t>
            </a:r>
            <a:r>
              <a:rPr lang="en-US" b="0" i="0" u="none" strike="noStrike" dirty="0">
                <a:solidFill>
                  <a:srgbClr val="0B0080"/>
                </a:solidFill>
                <a:effectLst/>
                <a:latin typeface="Arial" panose="020B0604020202020204" pitchFamily="34" charset="0"/>
                <a:hlinkClick r:id="rId6" tooltip="Power (social and political)"/>
              </a:rPr>
              <a:t>political power</a:t>
            </a:r>
            <a:r>
              <a:rPr lang="en-US" b="0" i="0" dirty="0">
                <a:solidFill>
                  <a:srgbClr val="202122"/>
                </a:solidFill>
                <a:effectLst/>
                <a:latin typeface="Arial" panose="020B0604020202020204" pitchFamily="34" charset="0"/>
              </a:rPr>
              <a:t> to appropriate the wealth of their nation, typically by </a:t>
            </a:r>
            <a:r>
              <a:rPr lang="en-US" b="0" i="0" u="none" strike="noStrike" dirty="0">
                <a:solidFill>
                  <a:srgbClr val="0B0080"/>
                </a:solidFill>
                <a:effectLst/>
                <a:latin typeface="Arial" panose="020B0604020202020204" pitchFamily="34" charset="0"/>
                <a:hlinkClick r:id="rId7" tooltip="Embezzlement"/>
              </a:rPr>
              <a:t>embezzling</a:t>
            </a:r>
            <a:r>
              <a:rPr lang="en-US" b="0" i="0" dirty="0">
                <a:solidFill>
                  <a:srgbClr val="202122"/>
                </a:solidFill>
                <a:effectLst/>
                <a:latin typeface="Arial" panose="020B0604020202020204" pitchFamily="34" charset="0"/>
              </a:rPr>
              <a:t> or </a:t>
            </a:r>
            <a:r>
              <a:rPr lang="en-US" b="0" i="0" u="none" strike="noStrike" dirty="0">
                <a:solidFill>
                  <a:srgbClr val="0B0080"/>
                </a:solidFill>
                <a:effectLst/>
                <a:latin typeface="Arial" panose="020B0604020202020204" pitchFamily="34" charset="0"/>
                <a:hlinkClick r:id="rId8" tooltip="Misappropriation"/>
              </a:rPr>
              <a:t>misappropriating</a:t>
            </a:r>
            <a:r>
              <a:rPr lang="en-US" b="0" i="0" dirty="0">
                <a:solidFill>
                  <a:srgbClr val="202122"/>
                </a:solidFill>
                <a:effectLst/>
                <a:latin typeface="Arial" panose="020B0604020202020204" pitchFamily="34" charset="0"/>
              </a:rPr>
              <a:t> government funds at the expense of the wider population.</a:t>
            </a:r>
            <a:r>
              <a:rPr lang="en-US" b="0" i="0" u="none" strike="noStrike" baseline="30000" dirty="0">
                <a:solidFill>
                  <a:srgbClr val="0B0080"/>
                </a:solidFill>
                <a:effectLst/>
                <a:latin typeface="Arial" panose="020B0604020202020204" pitchFamily="34" charset="0"/>
                <a:hlinkClick r:id="rId9"/>
              </a:rPr>
              <a:t>[1]</a:t>
            </a:r>
            <a:r>
              <a:rPr lang="en-US" b="0" i="0" u="none" strike="noStrike" baseline="30000" dirty="0">
                <a:solidFill>
                  <a:srgbClr val="0B0080"/>
                </a:solidFill>
                <a:effectLst/>
                <a:latin typeface="Arial" panose="020B0604020202020204" pitchFamily="34" charset="0"/>
                <a:hlinkClick r:id="rId10"/>
              </a:rPr>
              <a:t>[2]</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6</a:t>
            </a:fld>
            <a:endParaRPr lang="en-US"/>
          </a:p>
        </p:txBody>
      </p:sp>
    </p:spTree>
    <p:extLst>
      <p:ext uri="{BB962C8B-B14F-4D97-AF65-F5344CB8AC3E}">
        <p14:creationId xmlns:p14="http://schemas.microsoft.com/office/powerpoint/2010/main" val="2167506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02122"/>
                </a:solidFill>
                <a:effectLst/>
                <a:latin typeface="Arial" panose="020B0604020202020204" pitchFamily="34" charset="0"/>
              </a:rPr>
              <a:t>Kleptocracy</a:t>
            </a:r>
            <a:r>
              <a:rPr lang="en-US" b="0" i="0" dirty="0">
                <a:solidFill>
                  <a:srgbClr val="202122"/>
                </a:solidFill>
                <a:effectLst/>
                <a:latin typeface="Arial" panose="020B0604020202020204" pitchFamily="34" charset="0"/>
              </a:rPr>
              <a:t> (from </a:t>
            </a:r>
            <a:r>
              <a:rPr lang="en-US" b="0" i="0" u="none" strike="noStrike" dirty="0">
                <a:solidFill>
                  <a:srgbClr val="0B0080"/>
                </a:solidFill>
                <a:effectLst/>
                <a:latin typeface="Arial" panose="020B0604020202020204" pitchFamily="34" charset="0"/>
                <a:hlinkClick r:id="rId3" tooltip="Ancient Greek"/>
              </a:rPr>
              <a:t>Greek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κλέ</a:t>
            </a:r>
            <a:r>
              <a:rPr lang="en-US" b="0" i="0" dirty="0">
                <a:solidFill>
                  <a:srgbClr val="202122"/>
                </a:solidFill>
                <a:effectLst/>
                <a:latin typeface="Arial" panose="020B0604020202020204" pitchFamily="34" charset="0"/>
              </a:rPr>
              <a:t>πτης </a:t>
            </a:r>
            <a:r>
              <a:rPr lang="en-US" b="0" i="1" dirty="0">
                <a:solidFill>
                  <a:srgbClr val="202122"/>
                </a:solidFill>
                <a:effectLst/>
                <a:latin typeface="Arial" panose="020B0604020202020204" pitchFamily="34" charset="0"/>
              </a:rPr>
              <a:t>kléptēs</a:t>
            </a:r>
            <a:r>
              <a:rPr lang="en-US" b="0" i="0" dirty="0">
                <a:solidFill>
                  <a:srgbClr val="202122"/>
                </a:solidFill>
                <a:effectLst/>
                <a:latin typeface="Arial" panose="020B0604020202020204" pitchFamily="34" charset="0"/>
              </a:rPr>
              <a:t>, "thief", κλέπτω </a:t>
            </a:r>
            <a:r>
              <a:rPr lang="en-US" b="0" i="1" dirty="0">
                <a:solidFill>
                  <a:srgbClr val="202122"/>
                </a:solidFill>
                <a:effectLst/>
                <a:latin typeface="Arial" panose="020B0604020202020204" pitchFamily="34" charset="0"/>
              </a:rPr>
              <a:t>kléptō</a:t>
            </a:r>
            <a:r>
              <a:rPr lang="en-US" b="0" i="0" dirty="0">
                <a:solidFill>
                  <a:srgbClr val="202122"/>
                </a:solidFill>
                <a:effectLst/>
                <a:latin typeface="Arial" panose="020B0604020202020204" pitchFamily="34" charset="0"/>
              </a:rPr>
              <a:t>, "I steal", and -κρατία -</a:t>
            </a:r>
            <a:r>
              <a:rPr lang="en-US" b="0" i="1" dirty="0">
                <a:solidFill>
                  <a:srgbClr val="202122"/>
                </a:solidFill>
                <a:effectLst/>
                <a:latin typeface="Arial" panose="020B0604020202020204" pitchFamily="34" charset="0"/>
              </a:rPr>
              <a:t>kratía</a:t>
            </a:r>
            <a:r>
              <a:rPr lang="en-US" b="0" i="0" dirty="0">
                <a:solidFill>
                  <a:srgbClr val="202122"/>
                </a:solidFill>
                <a:effectLst/>
                <a:latin typeface="Arial" panose="020B0604020202020204" pitchFamily="34" charset="0"/>
              </a:rPr>
              <a:t> from κράτος </a:t>
            </a:r>
            <a:r>
              <a:rPr lang="en-US" b="0" i="1" dirty="0">
                <a:solidFill>
                  <a:srgbClr val="202122"/>
                </a:solidFill>
                <a:effectLst/>
                <a:latin typeface="Arial" panose="020B0604020202020204" pitchFamily="34" charset="0"/>
              </a:rPr>
              <a:t>krátos</a:t>
            </a:r>
            <a:r>
              <a:rPr lang="en-US" b="0" i="0" dirty="0">
                <a:solidFill>
                  <a:srgbClr val="202122"/>
                </a:solidFill>
                <a:effectLst/>
                <a:latin typeface="Arial" panose="020B0604020202020204" pitchFamily="34" charset="0"/>
              </a:rPr>
              <a:t>, "power, rule") is a </a:t>
            </a:r>
            <a:r>
              <a:rPr lang="en-US" b="0" i="0" u="none" strike="noStrike" dirty="0">
                <a:solidFill>
                  <a:srgbClr val="0B0080"/>
                </a:solidFill>
                <a:effectLst/>
                <a:latin typeface="Arial" panose="020B0604020202020204" pitchFamily="34" charset="0"/>
                <a:hlinkClick r:id="rId4" tooltip="Government"/>
              </a:rPr>
              <a:t>government</a:t>
            </a:r>
            <a:r>
              <a:rPr lang="en-US" b="0" i="0" dirty="0">
                <a:solidFill>
                  <a:srgbClr val="202122"/>
                </a:solidFill>
                <a:effectLst/>
                <a:latin typeface="Arial" panose="020B0604020202020204" pitchFamily="34" charset="0"/>
              </a:rPr>
              <a:t> whose </a:t>
            </a:r>
            <a:r>
              <a:rPr lang="en-US" b="0" i="0" u="none" strike="noStrike" dirty="0">
                <a:solidFill>
                  <a:srgbClr val="0B0080"/>
                </a:solidFill>
                <a:effectLst/>
                <a:latin typeface="Arial" panose="020B0604020202020204" pitchFamily="34" charset="0"/>
                <a:hlinkClick r:id="rId5" tooltip="Corruption"/>
              </a:rPr>
              <a:t>corrupt</a:t>
            </a:r>
            <a:r>
              <a:rPr lang="en-US" b="0" i="0" dirty="0">
                <a:solidFill>
                  <a:srgbClr val="202122"/>
                </a:solidFill>
                <a:effectLst/>
                <a:latin typeface="Arial" panose="020B0604020202020204" pitchFamily="34" charset="0"/>
              </a:rPr>
              <a:t> leaders (kleptocrats) use </a:t>
            </a:r>
            <a:r>
              <a:rPr lang="en-US" b="0" i="0" u="none" strike="noStrike" dirty="0">
                <a:solidFill>
                  <a:srgbClr val="0B0080"/>
                </a:solidFill>
                <a:effectLst/>
                <a:latin typeface="Arial" panose="020B0604020202020204" pitchFamily="34" charset="0"/>
                <a:hlinkClick r:id="rId6" tooltip="Power (social and political)"/>
              </a:rPr>
              <a:t>political power</a:t>
            </a:r>
            <a:r>
              <a:rPr lang="en-US" b="0" i="0" dirty="0">
                <a:solidFill>
                  <a:srgbClr val="202122"/>
                </a:solidFill>
                <a:effectLst/>
                <a:latin typeface="Arial" panose="020B0604020202020204" pitchFamily="34" charset="0"/>
              </a:rPr>
              <a:t> to appropriate the wealth of their nation, typically by </a:t>
            </a:r>
            <a:r>
              <a:rPr lang="en-US" b="0" i="0" u="none" strike="noStrike" dirty="0">
                <a:solidFill>
                  <a:srgbClr val="0B0080"/>
                </a:solidFill>
                <a:effectLst/>
                <a:latin typeface="Arial" panose="020B0604020202020204" pitchFamily="34" charset="0"/>
                <a:hlinkClick r:id="rId7" tooltip="Embezzlement"/>
              </a:rPr>
              <a:t>embezzleng</a:t>
            </a:r>
            <a:r>
              <a:rPr lang="en-US" b="0" i="0" dirty="0">
                <a:solidFill>
                  <a:srgbClr val="202122"/>
                </a:solidFill>
                <a:effectLst/>
                <a:latin typeface="Arial" panose="020B0604020202020204" pitchFamily="34" charset="0"/>
              </a:rPr>
              <a:t> or </a:t>
            </a:r>
            <a:r>
              <a:rPr lang="en-US" b="0" i="0" u="none" strike="noStrike" dirty="0">
                <a:solidFill>
                  <a:srgbClr val="0B0080"/>
                </a:solidFill>
                <a:effectLst/>
                <a:latin typeface="Arial" panose="020B0604020202020204" pitchFamily="34" charset="0"/>
                <a:hlinkClick r:id="rId8" tooltip="Misappropriation"/>
              </a:rPr>
              <a:t>misappropriating</a:t>
            </a:r>
            <a:r>
              <a:rPr lang="en-US" b="0" i="0" dirty="0">
                <a:solidFill>
                  <a:srgbClr val="202122"/>
                </a:solidFill>
                <a:effectLst/>
                <a:latin typeface="Arial" panose="020B0604020202020204" pitchFamily="34" charset="0"/>
              </a:rPr>
              <a:t> government funds at the expense of the wider population.</a:t>
            </a:r>
            <a:r>
              <a:rPr lang="en-US" b="0" i="0" u="none" strike="noStrike" baseline="30000" dirty="0">
                <a:solidFill>
                  <a:srgbClr val="0B0080"/>
                </a:solidFill>
                <a:effectLst/>
                <a:latin typeface="Arial" panose="020B0604020202020204" pitchFamily="34" charset="0"/>
                <a:hlinkClick r:id="rId9"/>
              </a:rPr>
              <a:t>[1]</a:t>
            </a:r>
            <a:r>
              <a:rPr lang="en-US" b="0" i="0" u="none" strike="noStrike" baseline="30000" dirty="0">
                <a:solidFill>
                  <a:srgbClr val="0B0080"/>
                </a:solidFill>
                <a:effectLst/>
                <a:latin typeface="Arial" panose="020B0604020202020204" pitchFamily="34" charset="0"/>
                <a:hlinkClick r:id="rId10"/>
              </a:rPr>
              <a:t>[2]</a:t>
            </a:r>
            <a:endParaRPr lang="en-US" b="0" i="0" u="none" strike="noStrike" baseline="30000" dirty="0">
              <a:solidFill>
                <a:srgbClr val="0B0080"/>
              </a:solidFill>
              <a:effectLst/>
              <a:latin typeface="Arial" panose="020B0604020202020204" pitchFamily="34" charset="0"/>
            </a:endParaRPr>
          </a:p>
          <a:p>
            <a:endParaRPr lang="en-US" b="0" i="0" u="none" strike="noStrike" baseline="30000" dirty="0">
              <a:solidFill>
                <a:srgbClr val="0B0080"/>
              </a:solidFill>
              <a:effectLst/>
              <a:latin typeface="Arial" panose="020B0604020202020204" pitchFamily="34" charset="0"/>
            </a:endParaRPr>
          </a:p>
          <a:p>
            <a:r>
              <a:rPr lang="en-US" b="0" i="0" dirty="0">
                <a:solidFill>
                  <a:srgbClr val="202122"/>
                </a:solidFill>
                <a:effectLst/>
                <a:latin typeface="Arial" panose="020B0604020202020204" pitchFamily="34" charset="0"/>
              </a:rPr>
              <a:t>Isn’t great that we have a president that takes no salary!  It’s not about corruption to make you kids rich by threatening to withhold money like Joe Biden. </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7</a:t>
            </a:fld>
            <a:endParaRPr lang="en-US"/>
          </a:p>
        </p:txBody>
      </p:sp>
    </p:spTree>
    <p:extLst>
      <p:ext uri="{BB962C8B-B14F-4D97-AF65-F5344CB8AC3E}">
        <p14:creationId xmlns:p14="http://schemas.microsoft.com/office/powerpoint/2010/main" val="1663731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02122"/>
                </a:solidFill>
                <a:effectLst/>
                <a:latin typeface="Arial" panose="020B0604020202020204" pitchFamily="34" charset="0"/>
              </a:rPr>
              <a:t>Kleptocracy</a:t>
            </a:r>
            <a:r>
              <a:rPr lang="en-US" b="0" i="0" dirty="0">
                <a:solidFill>
                  <a:srgbClr val="202122"/>
                </a:solidFill>
                <a:effectLst/>
                <a:latin typeface="Arial" panose="020B0604020202020204" pitchFamily="34" charset="0"/>
              </a:rPr>
              <a:t> (from </a:t>
            </a:r>
            <a:r>
              <a:rPr lang="en-US" b="0" i="0" u="none" strike="noStrike" dirty="0">
                <a:solidFill>
                  <a:srgbClr val="0B0080"/>
                </a:solidFill>
                <a:effectLst/>
                <a:latin typeface="Arial" panose="020B0604020202020204" pitchFamily="34" charset="0"/>
                <a:hlinkClick r:id="rId3" tooltip="Ancient Greek"/>
              </a:rPr>
              <a:t>Greek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κλέ</a:t>
            </a:r>
            <a:r>
              <a:rPr lang="en-US" b="0" i="0" dirty="0">
                <a:solidFill>
                  <a:srgbClr val="202122"/>
                </a:solidFill>
                <a:effectLst/>
                <a:latin typeface="Arial" panose="020B0604020202020204" pitchFamily="34" charset="0"/>
              </a:rPr>
              <a:t>πτης </a:t>
            </a:r>
            <a:r>
              <a:rPr lang="en-US" b="0" i="1" dirty="0">
                <a:solidFill>
                  <a:srgbClr val="202122"/>
                </a:solidFill>
                <a:effectLst/>
                <a:latin typeface="Arial" panose="020B0604020202020204" pitchFamily="34" charset="0"/>
              </a:rPr>
              <a:t>kléptēs</a:t>
            </a:r>
            <a:r>
              <a:rPr lang="en-US" b="0" i="0" dirty="0">
                <a:solidFill>
                  <a:srgbClr val="202122"/>
                </a:solidFill>
                <a:effectLst/>
                <a:latin typeface="Arial" panose="020B0604020202020204" pitchFamily="34" charset="0"/>
              </a:rPr>
              <a:t>, "thief", κλέπτω </a:t>
            </a:r>
            <a:r>
              <a:rPr lang="en-US" b="0" i="1" dirty="0">
                <a:solidFill>
                  <a:srgbClr val="202122"/>
                </a:solidFill>
                <a:effectLst/>
                <a:latin typeface="Arial" panose="020B0604020202020204" pitchFamily="34" charset="0"/>
              </a:rPr>
              <a:t>kléptō</a:t>
            </a:r>
            <a:r>
              <a:rPr lang="en-US" b="0" i="0" dirty="0">
                <a:solidFill>
                  <a:srgbClr val="202122"/>
                </a:solidFill>
                <a:effectLst/>
                <a:latin typeface="Arial" panose="020B0604020202020204" pitchFamily="34" charset="0"/>
              </a:rPr>
              <a:t>, "I steal", and -κρατία -</a:t>
            </a:r>
            <a:r>
              <a:rPr lang="en-US" b="0" i="1" dirty="0">
                <a:solidFill>
                  <a:srgbClr val="202122"/>
                </a:solidFill>
                <a:effectLst/>
                <a:latin typeface="Arial" panose="020B0604020202020204" pitchFamily="34" charset="0"/>
              </a:rPr>
              <a:t>kratía</a:t>
            </a:r>
            <a:r>
              <a:rPr lang="en-US" b="0" i="0" dirty="0">
                <a:solidFill>
                  <a:srgbClr val="202122"/>
                </a:solidFill>
                <a:effectLst/>
                <a:latin typeface="Arial" panose="020B0604020202020204" pitchFamily="34" charset="0"/>
              </a:rPr>
              <a:t> from κράτος </a:t>
            </a:r>
            <a:r>
              <a:rPr lang="en-US" b="0" i="1" dirty="0">
                <a:solidFill>
                  <a:srgbClr val="202122"/>
                </a:solidFill>
                <a:effectLst/>
                <a:latin typeface="Arial" panose="020B0604020202020204" pitchFamily="34" charset="0"/>
              </a:rPr>
              <a:t>krátos</a:t>
            </a:r>
            <a:r>
              <a:rPr lang="en-US" b="0" i="0" dirty="0">
                <a:solidFill>
                  <a:srgbClr val="202122"/>
                </a:solidFill>
                <a:effectLst/>
                <a:latin typeface="Arial" panose="020B0604020202020204" pitchFamily="34" charset="0"/>
              </a:rPr>
              <a:t>, "power, rule") is a </a:t>
            </a:r>
            <a:r>
              <a:rPr lang="en-US" b="0" i="0" u="none" strike="noStrike" dirty="0">
                <a:solidFill>
                  <a:srgbClr val="0B0080"/>
                </a:solidFill>
                <a:effectLst/>
                <a:latin typeface="Arial" panose="020B0604020202020204" pitchFamily="34" charset="0"/>
                <a:hlinkClick r:id="rId4" tooltip="Government"/>
              </a:rPr>
              <a:t>government</a:t>
            </a:r>
            <a:r>
              <a:rPr lang="en-US" b="0" i="0" dirty="0">
                <a:solidFill>
                  <a:srgbClr val="202122"/>
                </a:solidFill>
                <a:effectLst/>
                <a:latin typeface="Arial" panose="020B0604020202020204" pitchFamily="34" charset="0"/>
              </a:rPr>
              <a:t> whose </a:t>
            </a:r>
            <a:r>
              <a:rPr lang="en-US" b="0" i="0" u="none" strike="noStrike" dirty="0">
                <a:solidFill>
                  <a:srgbClr val="0B0080"/>
                </a:solidFill>
                <a:effectLst/>
                <a:latin typeface="Arial" panose="020B0604020202020204" pitchFamily="34" charset="0"/>
                <a:hlinkClick r:id="rId5" tooltip="Corruption"/>
              </a:rPr>
              <a:t>corrupt</a:t>
            </a:r>
            <a:r>
              <a:rPr lang="en-US" b="0" i="0" dirty="0">
                <a:solidFill>
                  <a:srgbClr val="202122"/>
                </a:solidFill>
                <a:effectLst/>
                <a:latin typeface="Arial" panose="020B0604020202020204" pitchFamily="34" charset="0"/>
              </a:rPr>
              <a:t> leaders (kleptocrats) use </a:t>
            </a:r>
            <a:r>
              <a:rPr lang="en-US" b="0" i="0" u="none" strike="noStrike" dirty="0">
                <a:solidFill>
                  <a:srgbClr val="0B0080"/>
                </a:solidFill>
                <a:effectLst/>
                <a:latin typeface="Arial" panose="020B0604020202020204" pitchFamily="34" charset="0"/>
                <a:hlinkClick r:id="rId6" tooltip="Power (social and political)"/>
              </a:rPr>
              <a:t>political power</a:t>
            </a:r>
            <a:r>
              <a:rPr lang="en-US" b="0" i="0" dirty="0">
                <a:solidFill>
                  <a:srgbClr val="202122"/>
                </a:solidFill>
                <a:effectLst/>
                <a:latin typeface="Arial" panose="020B0604020202020204" pitchFamily="34" charset="0"/>
              </a:rPr>
              <a:t> to appropriate the wealth of their nation, typically by </a:t>
            </a:r>
            <a:r>
              <a:rPr lang="en-US" b="0" i="0" u="none" strike="noStrike" dirty="0">
                <a:solidFill>
                  <a:srgbClr val="0B0080"/>
                </a:solidFill>
                <a:effectLst/>
                <a:latin typeface="Arial" panose="020B0604020202020204" pitchFamily="34" charset="0"/>
                <a:hlinkClick r:id="rId7" tooltip="Embezzlement"/>
              </a:rPr>
              <a:t>embezzleng</a:t>
            </a:r>
            <a:r>
              <a:rPr lang="en-US" b="0" i="0" dirty="0">
                <a:solidFill>
                  <a:srgbClr val="202122"/>
                </a:solidFill>
                <a:effectLst/>
                <a:latin typeface="Arial" panose="020B0604020202020204" pitchFamily="34" charset="0"/>
              </a:rPr>
              <a:t> or </a:t>
            </a:r>
            <a:r>
              <a:rPr lang="en-US" b="0" i="0" u="none" strike="noStrike" dirty="0">
                <a:solidFill>
                  <a:srgbClr val="0B0080"/>
                </a:solidFill>
                <a:effectLst/>
                <a:latin typeface="Arial" panose="020B0604020202020204" pitchFamily="34" charset="0"/>
                <a:hlinkClick r:id="rId8" tooltip="Misappropriation"/>
              </a:rPr>
              <a:t>misappropriating</a:t>
            </a:r>
            <a:r>
              <a:rPr lang="en-US" b="0" i="0" dirty="0">
                <a:solidFill>
                  <a:srgbClr val="202122"/>
                </a:solidFill>
                <a:effectLst/>
                <a:latin typeface="Arial" panose="020B0604020202020204" pitchFamily="34" charset="0"/>
              </a:rPr>
              <a:t> government funds at the expense of the wider population.</a:t>
            </a:r>
            <a:r>
              <a:rPr lang="en-US" b="0" i="0" u="none" strike="noStrike" baseline="30000" dirty="0">
                <a:solidFill>
                  <a:srgbClr val="0B0080"/>
                </a:solidFill>
                <a:effectLst/>
                <a:latin typeface="Arial" panose="020B0604020202020204" pitchFamily="34" charset="0"/>
                <a:hlinkClick r:id="rId9"/>
              </a:rPr>
              <a:t>[1]</a:t>
            </a:r>
            <a:r>
              <a:rPr lang="en-US" b="0" i="0" u="none" strike="noStrike" baseline="30000" dirty="0">
                <a:solidFill>
                  <a:srgbClr val="0B0080"/>
                </a:solidFill>
                <a:effectLst/>
                <a:latin typeface="Arial" panose="020B0604020202020204" pitchFamily="34" charset="0"/>
                <a:hlinkClick r:id="rId10"/>
              </a:rPr>
              <a:t>[2]</a:t>
            </a:r>
            <a:endParaRPr lang="en-US" b="0" i="0" u="none" strike="noStrike" baseline="30000" dirty="0">
              <a:solidFill>
                <a:srgbClr val="0B0080"/>
              </a:solidFill>
              <a:effectLst/>
              <a:latin typeface="Arial" panose="020B0604020202020204" pitchFamily="34" charset="0"/>
            </a:endParaRPr>
          </a:p>
          <a:p>
            <a:endParaRPr lang="en-US" b="0" i="0" u="none" strike="noStrike" baseline="30000" dirty="0">
              <a:solidFill>
                <a:srgbClr val="0B0080"/>
              </a:solidFill>
              <a:effectLst/>
              <a:latin typeface="Arial" panose="020B0604020202020204" pitchFamily="34" charset="0"/>
            </a:endParaRPr>
          </a:p>
          <a:p>
            <a:r>
              <a:rPr lang="en-US" b="0" i="0" dirty="0">
                <a:solidFill>
                  <a:srgbClr val="202122"/>
                </a:solidFill>
                <a:effectLst/>
                <a:latin typeface="Arial" panose="020B0604020202020204" pitchFamily="34" charset="0"/>
              </a:rPr>
              <a:t>Isn’t great that we have a president that takes no salary!  It’s not about corruption to make you kids rich by threatening to withhold money like Joe Biden. </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8</a:t>
            </a:fld>
            <a:endParaRPr lang="en-US"/>
          </a:p>
        </p:txBody>
      </p:sp>
    </p:spTree>
    <p:extLst>
      <p:ext uri="{BB962C8B-B14F-4D97-AF65-F5344CB8AC3E}">
        <p14:creationId xmlns:p14="http://schemas.microsoft.com/office/powerpoint/2010/main" val="3229307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9</a:t>
            </a:fld>
            <a:endParaRPr lang="en-US"/>
          </a:p>
        </p:txBody>
      </p:sp>
    </p:spTree>
    <p:extLst>
      <p:ext uri="{BB962C8B-B14F-4D97-AF65-F5344CB8AC3E}">
        <p14:creationId xmlns:p14="http://schemas.microsoft.com/office/powerpoint/2010/main" val="1614129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259B-228E-4593-AA8D-3487BD2D79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DCED23-A684-449E-8D9B-2E12482C32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B4C48F-E1DE-41B8-937A-7A9F74F3A983}"/>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3CB1D7A9-E385-4163-8245-E86BC425F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A9BCB8-BD38-4541-A163-8A9238C7EC1E}"/>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1808312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C2338-43B2-4555-A412-0F7D908728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B9BADF-52D5-4E52-A640-A2F77C5D74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AF8314-4A72-4008-8C44-667FE113C728}"/>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77EE1F2B-31C9-4106-8580-EAD13B652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58BC1-C91C-4E57-9524-E7125F0E7C00}"/>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3948093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1F09B-0BEC-43A2-B2DA-10F4BBBF67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CDF0F0-EC9B-4B02-98B1-1DA2E9C49A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5535E-969B-45C8-86E4-634065F9749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BF659F34-9719-42D5-885A-6A2989DFA4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9DB84-7B70-4EFA-B1F0-70ABF5FA1F29}"/>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955614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C6CF-4A46-42EE-8F82-BE78401963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11FEE3-4FA3-4366-B2C4-B83FE25D16F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8219102-5B02-4B01-A4B2-931AEC896853}"/>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124267F8-B2BF-4067-9C5C-5C9E22D9F6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742E2-2403-457E-8439-48FCC2C21CB9}"/>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3944373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AA33C-3912-469F-8BD9-0752E340AD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C8A04C-24EF-42A7-A083-3A98184886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9E5C23-F64D-4809-895C-5A3D8AF7C695}"/>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40861CA9-B627-47C1-8149-A6E538E9E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42E6F5-F4BE-4FCD-BD92-D8279467DC8A}"/>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916251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AE46E-CE32-48FF-8B01-D7A2B1BF6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8E804D-9FAA-4B28-A665-161D2B99F1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45DA75-EBD1-47F3-8A52-697CBC600D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5CB578-26A8-4A33-A32B-68AC3188FF0F}"/>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98BC1133-9309-4775-8D20-6EB27EA41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ABA246-B284-4530-B782-F6BC472EF47D}"/>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969881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3308-889D-47A7-96EC-9A5E5E3373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26E148-6BAC-420B-A795-76262E9D71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D55549-A2EE-4231-888D-55B3DE1D40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19CAA7-6722-48C2-A5CC-2DA2E97ABD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E12262-AE87-449E-987C-961C2C58A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B2278C-8766-4720-A0EB-661E65216FD5}"/>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8" name="Footer Placeholder 7">
            <a:extLst>
              <a:ext uri="{FF2B5EF4-FFF2-40B4-BE49-F238E27FC236}">
                <a16:creationId xmlns:a16="http://schemas.microsoft.com/office/drawing/2014/main" id="{67BE07E3-EDCB-40FD-96F8-64B41141DD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098067-B159-491A-95EA-BF4AE21FB7FD}"/>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4047617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DA5C7-7987-4F5A-A648-27E4F4DF8E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03C89D-CEC6-4409-BFDA-8718B2FD37A9}"/>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4" name="Footer Placeholder 3">
            <a:extLst>
              <a:ext uri="{FF2B5EF4-FFF2-40B4-BE49-F238E27FC236}">
                <a16:creationId xmlns:a16="http://schemas.microsoft.com/office/drawing/2014/main" id="{E82F7A51-B91D-4D9F-B707-61CA88E18A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F861C3-BD1B-4F88-BE3F-366F533BC663}"/>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65936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31F4B0-7876-410B-B2AA-E6856F6CA9E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3" name="Footer Placeholder 2">
            <a:extLst>
              <a:ext uri="{FF2B5EF4-FFF2-40B4-BE49-F238E27FC236}">
                <a16:creationId xmlns:a16="http://schemas.microsoft.com/office/drawing/2014/main" id="{88254F5C-ACDA-449D-8D1C-BEEB597C1A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5698A1-662C-40C3-9BDC-65552A1C26C7}"/>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1595358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1958C-4D98-419A-B75A-FE03ABED9D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DE5E41-FD29-4E81-8772-E516FE4479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1B164F-F275-4559-90F1-707579DD6D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5208F5-6D56-4614-B368-2FC15180839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E0EB7FBC-C2EB-402D-8E69-233787DDC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A158B-A846-4F1D-8405-4F2C477D6EB1}"/>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462603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BE384-6D80-43B6-A0E1-E2F808A1A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5C01FE-6B16-4DB3-89F9-D2049B48B3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8C10D1-C4F3-4828-9853-A3C96F7CCE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4C5FF9-5F42-4CC1-8FCB-24FE6691B37C}"/>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1D6E09A6-44EE-4F65-A6F0-C14DA149D8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91C77E-FE8B-4AC3-BD70-20164D488EF1}"/>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434594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close up of a piece of paper&#10;&#10;Description automatically generated">
            <a:extLst>
              <a:ext uri="{FF2B5EF4-FFF2-40B4-BE49-F238E27FC236}">
                <a16:creationId xmlns:a16="http://schemas.microsoft.com/office/drawing/2014/main" id="{7EFEA170-9B9D-4002-A75B-203F7FCFA56A}"/>
              </a:ext>
            </a:extLst>
          </p:cNvPr>
          <p:cNvPicPr>
            <a:picLocks noChangeAspect="1"/>
          </p:cNvPicPr>
          <p:nvPr userDrawn="1"/>
        </p:nvPicPr>
        <p:blipFill>
          <a:blip r:embed="rId13">
            <a:alphaModFix amt="50000"/>
            <a:extLst>
              <a:ext uri="{28A0092B-C50C-407E-A947-70E740481C1C}">
                <a14:useLocalDpi xmlns:a14="http://schemas.microsoft.com/office/drawing/2010/main" val="0"/>
              </a:ext>
            </a:extLst>
          </a:blip>
          <a:stretch>
            <a:fillRect/>
          </a:stretch>
        </p:blipFill>
        <p:spPr>
          <a:xfrm flipH="1">
            <a:off x="25294" y="0"/>
            <a:ext cx="12141411" cy="6858000"/>
          </a:xfrm>
          <a:prstGeom prst="rect">
            <a:avLst/>
          </a:prstGeom>
        </p:spPr>
      </p:pic>
      <p:sp>
        <p:nvSpPr>
          <p:cNvPr id="2" name="Title Placeholder 1">
            <a:extLst>
              <a:ext uri="{FF2B5EF4-FFF2-40B4-BE49-F238E27FC236}">
                <a16:creationId xmlns:a16="http://schemas.microsoft.com/office/drawing/2014/main" id="{3737631E-1ACA-4C40-A080-04CB34E8AFDC}"/>
              </a:ext>
            </a:extLst>
          </p:cNvPr>
          <p:cNvSpPr>
            <a:spLocks noGrp="1"/>
          </p:cNvSpPr>
          <p:nvPr>
            <p:ph type="title"/>
          </p:nvPr>
        </p:nvSpPr>
        <p:spPr>
          <a:xfrm>
            <a:off x="365234" y="0"/>
            <a:ext cx="1146153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90256C-7B0F-4C3A-A200-EAA4C0736B60}"/>
              </a:ext>
            </a:extLst>
          </p:cNvPr>
          <p:cNvSpPr>
            <a:spLocks noGrp="1"/>
          </p:cNvSpPr>
          <p:nvPr>
            <p:ph type="body" idx="1"/>
          </p:nvPr>
        </p:nvSpPr>
        <p:spPr>
          <a:xfrm>
            <a:off x="365235" y="1372862"/>
            <a:ext cx="11461530" cy="485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412BD2B-1961-4EE0-B8AC-B16A2D0989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D932EF33-D96A-4B7F-9721-03EF16AD8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EC8B78-048D-4A35-80A9-35FC7918EF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A0AE5E-9D5E-45FA-B25A-6A05A9F3D5C5}" type="slidenum">
              <a:rPr lang="en-US" smtClean="0"/>
              <a:t>‹#›</a:t>
            </a:fld>
            <a:endParaRPr lang="en-US"/>
          </a:p>
        </p:txBody>
      </p:sp>
    </p:spTree>
    <p:extLst>
      <p:ext uri="{BB962C8B-B14F-4D97-AF65-F5344CB8AC3E}">
        <p14:creationId xmlns:p14="http://schemas.microsoft.com/office/powerpoint/2010/main" val="1477928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6600" b="1" kern="1200">
          <a:solidFill>
            <a:schemeClr val="tx1"/>
          </a:solidFill>
          <a:effectLst>
            <a:glow rad="127000">
              <a:schemeClr val="bg1"/>
            </a:glow>
          </a:effectLst>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F585CCE-A0DE-49DA-9D3A-534600C1CC5B}"/>
              </a:ext>
            </a:extLst>
          </p:cNvPr>
          <p:cNvGrpSpPr/>
          <p:nvPr/>
        </p:nvGrpSpPr>
        <p:grpSpPr>
          <a:xfrm>
            <a:off x="0" y="-29465"/>
            <a:ext cx="12202064" cy="6887465"/>
            <a:chOff x="0" y="-6443"/>
            <a:chExt cx="12202064" cy="6887465"/>
          </a:xfrm>
        </p:grpSpPr>
        <p:pic>
          <p:nvPicPr>
            <p:cNvPr id="8" name="Picture 7" descr="A picture containing table&#10;&#10;Description automatically generated">
              <a:extLst>
                <a:ext uri="{FF2B5EF4-FFF2-40B4-BE49-F238E27FC236}">
                  <a16:creationId xmlns:a16="http://schemas.microsoft.com/office/drawing/2014/main" id="{D71576D6-B7AC-4BB5-8E5E-C7150813C490}"/>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10064" y="5068"/>
              <a:ext cx="12192000" cy="6870886"/>
            </a:xfrm>
            <a:prstGeom prst="rect">
              <a:avLst/>
            </a:prstGeom>
          </p:spPr>
        </p:pic>
        <p:sp>
          <p:nvSpPr>
            <p:cNvPr id="11" name="Rectangle 10">
              <a:extLst>
                <a:ext uri="{FF2B5EF4-FFF2-40B4-BE49-F238E27FC236}">
                  <a16:creationId xmlns:a16="http://schemas.microsoft.com/office/drawing/2014/main" id="{5C936FAB-DAB8-4C5F-9539-151644DF416B}"/>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able&#10;&#10;Description automatically generated">
              <a:extLst>
                <a:ext uri="{FF2B5EF4-FFF2-40B4-BE49-F238E27FC236}">
                  <a16:creationId xmlns:a16="http://schemas.microsoft.com/office/drawing/2014/main" id="{3F567C08-87E3-4E4E-A125-5C928BE0B330}"/>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0" y="10136"/>
              <a:ext cx="12192000" cy="6870886"/>
            </a:xfrm>
            <a:prstGeom prst="rect">
              <a:avLst/>
            </a:prstGeom>
          </p:spPr>
        </p:pic>
        <p:pic>
          <p:nvPicPr>
            <p:cNvPr id="10" name="Picture 9" descr="A picture containing table&#10;&#10;Description automatically generated">
              <a:extLst>
                <a:ext uri="{FF2B5EF4-FFF2-40B4-BE49-F238E27FC236}">
                  <a16:creationId xmlns:a16="http://schemas.microsoft.com/office/drawing/2014/main" id="{106B83C9-0001-4253-816B-2CD0121A417F}"/>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0" y="0"/>
              <a:ext cx="12192000" cy="6870886"/>
            </a:xfrm>
            <a:prstGeom prst="rect">
              <a:avLst/>
            </a:prstGeom>
          </p:spPr>
        </p:pic>
        <p:pic>
          <p:nvPicPr>
            <p:cNvPr id="18" name="Picture 17" descr="A picture containing table&#10;&#10;Description automatically generated">
              <a:extLst>
                <a:ext uri="{FF2B5EF4-FFF2-40B4-BE49-F238E27FC236}">
                  <a16:creationId xmlns:a16="http://schemas.microsoft.com/office/drawing/2014/main" id="{BA0FB5D4-AA98-4A54-A296-4C9D0050C5DF}"/>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10064" y="-6443"/>
              <a:ext cx="12192000" cy="6870886"/>
            </a:xfrm>
            <a:prstGeom prst="rect">
              <a:avLst/>
            </a:prstGeom>
          </p:spPr>
        </p:pic>
      </p:grpSp>
      <p:sp>
        <p:nvSpPr>
          <p:cNvPr id="2" name="Title 1">
            <a:extLst>
              <a:ext uri="{FF2B5EF4-FFF2-40B4-BE49-F238E27FC236}">
                <a16:creationId xmlns:a16="http://schemas.microsoft.com/office/drawing/2014/main" id="{64D552FB-1DC6-444D-A1C5-44A1136C3BE8}"/>
              </a:ext>
            </a:extLst>
          </p:cNvPr>
          <p:cNvSpPr>
            <a:spLocks noGrp="1"/>
          </p:cNvSpPr>
          <p:nvPr>
            <p:ph type="title"/>
          </p:nvPr>
        </p:nvSpPr>
        <p:spPr/>
        <p:txBody>
          <a:bodyPr/>
          <a:lstStyle/>
          <a:p>
            <a:r>
              <a:rPr lang="en-US" dirty="0"/>
              <a:t>Be happy in an …</a:t>
            </a:r>
          </a:p>
        </p:txBody>
      </p:sp>
      <p:pic>
        <p:nvPicPr>
          <p:cNvPr id="4" name="Picture 3" descr="A picture containing tableware, table, sitting, photo&#10;&#10;Description automatically generated">
            <a:extLst>
              <a:ext uri="{FF2B5EF4-FFF2-40B4-BE49-F238E27FC236}">
                <a16:creationId xmlns:a16="http://schemas.microsoft.com/office/drawing/2014/main" id="{82754F8B-E5F2-4B35-B657-C54F13659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73" y="2720147"/>
            <a:ext cx="7910722" cy="4486898"/>
          </a:xfrm>
          <a:prstGeom prst="rect">
            <a:avLst/>
          </a:prstGeom>
        </p:spPr>
      </p:pic>
      <p:pic>
        <p:nvPicPr>
          <p:cNvPr id="5" name="Picture 4" descr="A drawing of a face&#10;&#10;Description automatically generated">
            <a:extLst>
              <a:ext uri="{FF2B5EF4-FFF2-40B4-BE49-F238E27FC236}">
                <a16:creationId xmlns:a16="http://schemas.microsoft.com/office/drawing/2014/main" id="{D27A8CA7-7C77-4A93-8859-89DE7118D9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6270" y="1234242"/>
            <a:ext cx="7126530" cy="2928714"/>
          </a:xfrm>
          <a:prstGeom prst="rect">
            <a:avLst/>
          </a:prstGeom>
        </p:spPr>
      </p:pic>
      <p:grpSp>
        <p:nvGrpSpPr>
          <p:cNvPr id="12" name="Group 11">
            <a:extLst>
              <a:ext uri="{FF2B5EF4-FFF2-40B4-BE49-F238E27FC236}">
                <a16:creationId xmlns:a16="http://schemas.microsoft.com/office/drawing/2014/main" id="{E182F3F0-D1F4-4019-8C59-FD8D13B693EE}"/>
              </a:ext>
            </a:extLst>
          </p:cNvPr>
          <p:cNvGrpSpPr/>
          <p:nvPr/>
        </p:nvGrpSpPr>
        <p:grpSpPr>
          <a:xfrm>
            <a:off x="639883" y="4662022"/>
            <a:ext cx="2336800" cy="1086830"/>
            <a:chOff x="1109440" y="4807343"/>
            <a:chExt cx="2336800" cy="1086830"/>
          </a:xfrm>
          <a:effectLst>
            <a:glow rad="127000">
              <a:srgbClr val="7030A0"/>
            </a:glow>
          </a:effectLst>
        </p:grpSpPr>
        <p:sp>
          <p:nvSpPr>
            <p:cNvPr id="13" name="Oval 12">
              <a:extLst>
                <a:ext uri="{FF2B5EF4-FFF2-40B4-BE49-F238E27FC236}">
                  <a16:creationId xmlns:a16="http://schemas.microsoft.com/office/drawing/2014/main" id="{ECAF11ED-8AD5-4EA3-8153-FBCFD13DFAB2}"/>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5">
              <a:extLst>
                <a:ext uri="{FF2B5EF4-FFF2-40B4-BE49-F238E27FC236}">
                  <a16:creationId xmlns:a16="http://schemas.microsoft.com/office/drawing/2014/main" id="{E54FF07B-4440-4FA2-BC4C-4B91C5F131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617069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FB8A8A27-658D-4596-AC38-A65C2AFA1E2B}"/>
              </a:ext>
            </a:extLst>
          </p:cNvPr>
          <p:cNvSpPr/>
          <p:nvPr/>
        </p:nvSpPr>
        <p:spPr>
          <a:xfrm>
            <a:off x="0" y="1050324"/>
            <a:ext cx="8328454" cy="4670854"/>
          </a:xfrm>
          <a:custGeom>
            <a:avLst/>
            <a:gdLst>
              <a:gd name="connsiteX0" fmla="*/ 0 w 7562335"/>
              <a:gd name="connsiteY0" fmla="*/ 0 h 3744097"/>
              <a:gd name="connsiteX1" fmla="*/ 7562335 w 7562335"/>
              <a:gd name="connsiteY1" fmla="*/ 0 h 3744097"/>
              <a:gd name="connsiteX2" fmla="*/ 4188940 w 7562335"/>
              <a:gd name="connsiteY2" fmla="*/ 3744097 h 3744097"/>
              <a:gd name="connsiteX3" fmla="*/ 98854 w 7562335"/>
              <a:gd name="connsiteY3" fmla="*/ 3707027 h 3744097"/>
              <a:gd name="connsiteX4" fmla="*/ 61783 w 7562335"/>
              <a:gd name="connsiteY4" fmla="*/ 24714 h 3744097"/>
              <a:gd name="connsiteX5" fmla="*/ 49427 w 7562335"/>
              <a:gd name="connsiteY5" fmla="*/ 37070 h 3744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2335" h="3744097">
                <a:moveTo>
                  <a:pt x="0" y="0"/>
                </a:moveTo>
                <a:lnTo>
                  <a:pt x="7562335" y="0"/>
                </a:lnTo>
                <a:lnTo>
                  <a:pt x="4188940" y="3744097"/>
                </a:lnTo>
                <a:lnTo>
                  <a:pt x="98854" y="3707027"/>
                </a:lnTo>
                <a:lnTo>
                  <a:pt x="61783" y="24714"/>
                </a:lnTo>
                <a:lnTo>
                  <a:pt x="49427" y="37070"/>
                </a:lnTo>
              </a:path>
            </a:pathLst>
          </a:custGeom>
          <a:solidFill>
            <a:schemeClr val="bg1">
              <a:alpha val="52000"/>
            </a:schemeClr>
          </a:solidFill>
          <a:ln>
            <a:solidFill>
              <a:srgbClr val="FFFFFF"/>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itting, pair, table, person&#10;&#10;Description automatically generated">
            <a:extLst>
              <a:ext uri="{FF2B5EF4-FFF2-40B4-BE49-F238E27FC236}">
                <a16:creationId xmlns:a16="http://schemas.microsoft.com/office/drawing/2014/main" id="{A6322593-5085-4FF9-B72D-513082286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9014" y="633738"/>
            <a:ext cx="6882832" cy="6598507"/>
          </a:xfrm>
          <a:prstGeom prst="rect">
            <a:avLst/>
          </a:prstGeom>
        </p:spPr>
      </p:pic>
      <p:sp>
        <p:nvSpPr>
          <p:cNvPr id="2" name="Title 1">
            <a:extLst>
              <a:ext uri="{FF2B5EF4-FFF2-40B4-BE49-F238E27FC236}">
                <a16:creationId xmlns:a16="http://schemas.microsoft.com/office/drawing/2014/main" id="{7CA9828E-98DF-4C60-8434-A4CAE891E6FA}"/>
              </a:ext>
            </a:extLst>
          </p:cNvPr>
          <p:cNvSpPr>
            <a:spLocks noGrp="1"/>
          </p:cNvSpPr>
          <p:nvPr>
            <p:ph type="title"/>
          </p:nvPr>
        </p:nvSpPr>
        <p:spPr/>
        <p:txBody>
          <a:bodyPr/>
          <a:lstStyle/>
          <a:p>
            <a:r>
              <a:rPr lang="en-US" dirty="0"/>
              <a:t>1- Love God—Not Money</a:t>
            </a:r>
          </a:p>
        </p:txBody>
      </p:sp>
      <p:sp>
        <p:nvSpPr>
          <p:cNvPr id="3" name="Content Placeholder 2">
            <a:extLst>
              <a:ext uri="{FF2B5EF4-FFF2-40B4-BE49-F238E27FC236}">
                <a16:creationId xmlns:a16="http://schemas.microsoft.com/office/drawing/2014/main" id="{C4C9C935-E5A3-41C0-8EA4-5CB51C4D3523}"/>
              </a:ext>
            </a:extLst>
          </p:cNvPr>
          <p:cNvSpPr>
            <a:spLocks noGrp="1"/>
          </p:cNvSpPr>
          <p:nvPr>
            <p:ph idx="1"/>
          </p:nvPr>
        </p:nvSpPr>
        <p:spPr/>
        <p:txBody>
          <a:bodyPr/>
          <a:lstStyle/>
          <a:p>
            <a:r>
              <a:rPr lang="en-US" baseline="30000" dirty="0"/>
              <a:t>10 </a:t>
            </a:r>
            <a:r>
              <a:rPr lang="en-US" dirty="0"/>
              <a:t>Whoever </a:t>
            </a:r>
            <a:r>
              <a:rPr lang="en-US" dirty="0">
                <a:solidFill>
                  <a:srgbClr val="C00000"/>
                </a:solidFill>
              </a:rPr>
              <a:t>loves money </a:t>
            </a:r>
            <a:r>
              <a:rPr lang="en-US" dirty="0"/>
              <a:t>never </a:t>
            </a:r>
            <a:br>
              <a:rPr lang="en-US" dirty="0"/>
            </a:br>
            <a:r>
              <a:rPr lang="en-US" dirty="0"/>
              <a:t>has money enough; whoever </a:t>
            </a:r>
            <a:br>
              <a:rPr lang="en-US" dirty="0"/>
            </a:br>
            <a:r>
              <a:rPr lang="en-US" dirty="0"/>
              <a:t>loves wealth is never </a:t>
            </a:r>
            <a:br>
              <a:rPr lang="en-US" dirty="0"/>
            </a:br>
            <a:r>
              <a:rPr lang="en-US" dirty="0"/>
              <a:t>satisfied with his </a:t>
            </a:r>
            <a:br>
              <a:rPr lang="en-US" dirty="0"/>
            </a:br>
            <a:r>
              <a:rPr lang="en-US" dirty="0"/>
              <a:t>income. This too is </a:t>
            </a:r>
            <a:br>
              <a:rPr lang="en-US" dirty="0"/>
            </a:br>
            <a:r>
              <a:rPr lang="en-US" dirty="0"/>
              <a:t>meaningless.</a:t>
            </a:r>
          </a:p>
          <a:p>
            <a:endParaRPr lang="en-US" dirty="0"/>
          </a:p>
        </p:txBody>
      </p:sp>
    </p:spTree>
    <p:extLst>
      <p:ext uri="{BB962C8B-B14F-4D97-AF65-F5344CB8AC3E}">
        <p14:creationId xmlns:p14="http://schemas.microsoft.com/office/powerpoint/2010/main" val="3264313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A9A7C03-4703-479E-A963-24368751BEDE}"/>
              </a:ext>
            </a:extLst>
          </p:cNvPr>
          <p:cNvSpPr/>
          <p:nvPr/>
        </p:nvSpPr>
        <p:spPr>
          <a:xfrm>
            <a:off x="98854" y="1078701"/>
            <a:ext cx="6363729" cy="4162965"/>
          </a:xfrm>
          <a:custGeom>
            <a:avLst/>
            <a:gdLst>
              <a:gd name="connsiteX0" fmla="*/ 61784 w 6030097"/>
              <a:gd name="connsiteY0" fmla="*/ 0 h 3855308"/>
              <a:gd name="connsiteX1" fmla="*/ 5684108 w 6030097"/>
              <a:gd name="connsiteY1" fmla="*/ 0 h 3855308"/>
              <a:gd name="connsiteX2" fmla="*/ 6030097 w 6030097"/>
              <a:gd name="connsiteY2" fmla="*/ 1853513 h 3855308"/>
              <a:gd name="connsiteX3" fmla="*/ 3768811 w 6030097"/>
              <a:gd name="connsiteY3" fmla="*/ 3855308 h 3855308"/>
              <a:gd name="connsiteX4" fmla="*/ 111211 w 6030097"/>
              <a:gd name="connsiteY4" fmla="*/ 3805881 h 3855308"/>
              <a:gd name="connsiteX5" fmla="*/ 0 w 6030097"/>
              <a:gd name="connsiteY5" fmla="*/ 37070 h 3855308"/>
              <a:gd name="connsiteX0" fmla="*/ 130039 w 6098352"/>
              <a:gd name="connsiteY0" fmla="*/ 0 h 3855308"/>
              <a:gd name="connsiteX1" fmla="*/ 5752363 w 6098352"/>
              <a:gd name="connsiteY1" fmla="*/ 0 h 3855308"/>
              <a:gd name="connsiteX2" fmla="*/ 6098352 w 6098352"/>
              <a:gd name="connsiteY2" fmla="*/ 1853513 h 3855308"/>
              <a:gd name="connsiteX3" fmla="*/ 3837066 w 6098352"/>
              <a:gd name="connsiteY3" fmla="*/ 3855308 h 3855308"/>
              <a:gd name="connsiteX4" fmla="*/ 6471 w 6098352"/>
              <a:gd name="connsiteY4" fmla="*/ 3830595 h 3855308"/>
              <a:gd name="connsiteX5" fmla="*/ 68255 w 6098352"/>
              <a:gd name="connsiteY5" fmla="*/ 37070 h 3855308"/>
              <a:gd name="connsiteX0" fmla="*/ 123568 w 6091881"/>
              <a:gd name="connsiteY0" fmla="*/ 0 h 3855308"/>
              <a:gd name="connsiteX1" fmla="*/ 5745892 w 6091881"/>
              <a:gd name="connsiteY1" fmla="*/ 0 h 3855308"/>
              <a:gd name="connsiteX2" fmla="*/ 6091881 w 6091881"/>
              <a:gd name="connsiteY2" fmla="*/ 1853513 h 3855308"/>
              <a:gd name="connsiteX3" fmla="*/ 3830595 w 6091881"/>
              <a:gd name="connsiteY3" fmla="*/ 3855308 h 3855308"/>
              <a:gd name="connsiteX4" fmla="*/ 0 w 6091881"/>
              <a:gd name="connsiteY4" fmla="*/ 3830595 h 3855308"/>
              <a:gd name="connsiteX5" fmla="*/ 61784 w 6091881"/>
              <a:gd name="connsiteY5" fmla="*/ 37070 h 3855308"/>
              <a:gd name="connsiteX0" fmla="*/ 74141 w 6042454"/>
              <a:gd name="connsiteY0" fmla="*/ 0 h 3855308"/>
              <a:gd name="connsiteX1" fmla="*/ 5696465 w 6042454"/>
              <a:gd name="connsiteY1" fmla="*/ 0 h 3855308"/>
              <a:gd name="connsiteX2" fmla="*/ 6042454 w 6042454"/>
              <a:gd name="connsiteY2" fmla="*/ 1853513 h 3855308"/>
              <a:gd name="connsiteX3" fmla="*/ 3781168 w 6042454"/>
              <a:gd name="connsiteY3" fmla="*/ 3855308 h 3855308"/>
              <a:gd name="connsiteX4" fmla="*/ 0 w 6042454"/>
              <a:gd name="connsiteY4" fmla="*/ 3793525 h 3855308"/>
              <a:gd name="connsiteX5" fmla="*/ 12357 w 6042454"/>
              <a:gd name="connsiteY5" fmla="*/ 37070 h 385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2454" h="3855308">
                <a:moveTo>
                  <a:pt x="74141" y="0"/>
                </a:moveTo>
                <a:lnTo>
                  <a:pt x="5696465" y="0"/>
                </a:lnTo>
                <a:lnTo>
                  <a:pt x="6042454" y="1853513"/>
                </a:lnTo>
                <a:lnTo>
                  <a:pt x="3781168" y="3855308"/>
                </a:lnTo>
                <a:lnTo>
                  <a:pt x="0" y="3793525"/>
                </a:lnTo>
                <a:cubicBezTo>
                  <a:pt x="24714" y="2549612"/>
                  <a:pt x="49427" y="1293340"/>
                  <a:pt x="12357" y="37070"/>
                </a:cubicBezTo>
              </a:path>
            </a:pathLst>
          </a:custGeom>
          <a:solidFill>
            <a:schemeClr val="bg1">
              <a:alpha val="55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hand, holding, wearing&#10;&#10;Description automatically generated">
            <a:extLst>
              <a:ext uri="{FF2B5EF4-FFF2-40B4-BE49-F238E27FC236}">
                <a16:creationId xmlns:a16="http://schemas.microsoft.com/office/drawing/2014/main" id="{CB9E8DBF-9B95-4CFC-9D51-A034FF70C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760" y="926756"/>
            <a:ext cx="7477851" cy="6030097"/>
          </a:xfrm>
          <a:prstGeom prst="rect">
            <a:avLst/>
          </a:prstGeom>
        </p:spPr>
      </p:pic>
      <p:sp>
        <p:nvSpPr>
          <p:cNvPr id="2" name="Title 1">
            <a:extLst>
              <a:ext uri="{FF2B5EF4-FFF2-40B4-BE49-F238E27FC236}">
                <a16:creationId xmlns:a16="http://schemas.microsoft.com/office/drawing/2014/main" id="{7CA9828E-98DF-4C60-8434-A4CAE891E6FA}"/>
              </a:ext>
            </a:extLst>
          </p:cNvPr>
          <p:cNvSpPr>
            <a:spLocks noGrp="1"/>
          </p:cNvSpPr>
          <p:nvPr>
            <p:ph type="title"/>
          </p:nvPr>
        </p:nvSpPr>
        <p:spPr>
          <a:xfrm>
            <a:off x="365234" y="0"/>
            <a:ext cx="11925378" cy="1325563"/>
          </a:xfrm>
        </p:spPr>
        <p:txBody>
          <a:bodyPr/>
          <a:lstStyle/>
          <a:p>
            <a:r>
              <a:rPr lang="en-US" dirty="0"/>
              <a:t>2- Be a Saver—Not a Spender</a:t>
            </a:r>
          </a:p>
        </p:txBody>
      </p:sp>
      <p:sp>
        <p:nvSpPr>
          <p:cNvPr id="3" name="Content Placeholder 2">
            <a:extLst>
              <a:ext uri="{FF2B5EF4-FFF2-40B4-BE49-F238E27FC236}">
                <a16:creationId xmlns:a16="http://schemas.microsoft.com/office/drawing/2014/main" id="{C4C9C935-E5A3-41C0-8EA4-5CB51C4D3523}"/>
              </a:ext>
            </a:extLst>
          </p:cNvPr>
          <p:cNvSpPr>
            <a:spLocks noGrp="1"/>
          </p:cNvSpPr>
          <p:nvPr>
            <p:ph idx="1"/>
          </p:nvPr>
        </p:nvSpPr>
        <p:spPr/>
        <p:txBody>
          <a:bodyPr/>
          <a:lstStyle/>
          <a:p>
            <a:r>
              <a:rPr lang="en-US" baseline="30000" dirty="0"/>
              <a:t>11 </a:t>
            </a:r>
            <a:r>
              <a:rPr lang="en-US" dirty="0"/>
              <a:t>As goods increase, so </a:t>
            </a:r>
            <a:br>
              <a:rPr lang="en-US" dirty="0"/>
            </a:br>
            <a:r>
              <a:rPr lang="en-US" dirty="0"/>
              <a:t>do those who consume </a:t>
            </a:r>
            <a:br>
              <a:rPr lang="en-US" dirty="0"/>
            </a:br>
            <a:r>
              <a:rPr lang="en-US" dirty="0"/>
              <a:t>them. And what benefit </a:t>
            </a:r>
            <a:br>
              <a:rPr lang="en-US" dirty="0"/>
            </a:br>
            <a:r>
              <a:rPr lang="en-US" dirty="0"/>
              <a:t>are they to the owner </a:t>
            </a:r>
            <a:br>
              <a:rPr lang="en-US" dirty="0"/>
            </a:br>
            <a:r>
              <a:rPr lang="en-US" dirty="0"/>
              <a:t>except to feast his </a:t>
            </a:r>
            <a:br>
              <a:rPr lang="en-US" dirty="0"/>
            </a:br>
            <a:r>
              <a:rPr lang="en-US" dirty="0"/>
              <a:t>eyes on them?</a:t>
            </a:r>
          </a:p>
          <a:p>
            <a:r>
              <a:rPr lang="en-US" dirty="0"/>
              <a:t> </a:t>
            </a:r>
          </a:p>
        </p:txBody>
      </p:sp>
    </p:spTree>
    <p:extLst>
      <p:ext uri="{BB962C8B-B14F-4D97-AF65-F5344CB8AC3E}">
        <p14:creationId xmlns:p14="http://schemas.microsoft.com/office/powerpoint/2010/main" val="3193974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93A25D5-1966-4BBB-9878-DB9F1110A902}"/>
              </a:ext>
            </a:extLst>
          </p:cNvPr>
          <p:cNvPicPr>
            <a:picLocks noChangeAspect="1" noChangeArrowheads="1"/>
          </p:cNvPicPr>
          <p:nvPr/>
        </p:nvPicPr>
        <p:blipFill>
          <a:blip r:embed="rId3" cstate="print"/>
          <a:srcRect b="15125"/>
          <a:stretch>
            <a:fillRect/>
          </a:stretch>
        </p:blipFill>
        <p:spPr bwMode="auto">
          <a:xfrm>
            <a:off x="0" y="-482200"/>
            <a:ext cx="12192000" cy="8031252"/>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7CA9828E-98DF-4C60-8434-A4CAE891E6FA}"/>
              </a:ext>
            </a:extLst>
          </p:cNvPr>
          <p:cNvSpPr>
            <a:spLocks noGrp="1"/>
          </p:cNvSpPr>
          <p:nvPr>
            <p:ph type="title"/>
          </p:nvPr>
        </p:nvSpPr>
        <p:spPr/>
        <p:txBody>
          <a:bodyPr/>
          <a:lstStyle/>
          <a:p>
            <a:r>
              <a:rPr lang="en-US" dirty="0"/>
              <a:t>3- Sleep Well—</a:t>
            </a:r>
            <a:r>
              <a:rPr lang="en-US" sz="6000" dirty="0"/>
              <a:t>Not an Insomniac</a:t>
            </a:r>
            <a:endParaRPr lang="en-US" dirty="0"/>
          </a:p>
        </p:txBody>
      </p:sp>
      <p:sp>
        <p:nvSpPr>
          <p:cNvPr id="3" name="Content Placeholder 2">
            <a:extLst>
              <a:ext uri="{FF2B5EF4-FFF2-40B4-BE49-F238E27FC236}">
                <a16:creationId xmlns:a16="http://schemas.microsoft.com/office/drawing/2014/main" id="{C4C9C935-E5A3-41C0-8EA4-5CB51C4D3523}"/>
              </a:ext>
            </a:extLst>
          </p:cNvPr>
          <p:cNvSpPr>
            <a:spLocks noGrp="1"/>
          </p:cNvSpPr>
          <p:nvPr>
            <p:ph idx="1"/>
          </p:nvPr>
        </p:nvSpPr>
        <p:spPr/>
        <p:txBody>
          <a:bodyPr/>
          <a:lstStyle/>
          <a:p>
            <a:r>
              <a:rPr lang="en-US" dirty="0"/>
              <a:t>12 The </a:t>
            </a:r>
            <a:r>
              <a:rPr lang="en-US" dirty="0">
                <a:solidFill>
                  <a:srgbClr val="C00000"/>
                </a:solidFill>
              </a:rPr>
              <a:t>sleep</a:t>
            </a:r>
            <a:r>
              <a:rPr lang="en-US" dirty="0"/>
              <a:t> of a laborer is sweet, whether he eats little or much, but the abundance of a rich man permits him no sleep.</a:t>
            </a:r>
          </a:p>
          <a:p>
            <a:endParaRPr lang="en-US" dirty="0"/>
          </a:p>
        </p:txBody>
      </p:sp>
    </p:spTree>
    <p:extLst>
      <p:ext uri="{BB962C8B-B14F-4D97-AF65-F5344CB8AC3E}">
        <p14:creationId xmlns:p14="http://schemas.microsoft.com/office/powerpoint/2010/main" val="208760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37DBE34-7BD2-4E44-B5C7-AC641C8E89B7}"/>
              </a:ext>
            </a:extLst>
          </p:cNvPr>
          <p:cNvPicPr>
            <a:picLocks noChangeAspect="1" noChangeArrowheads="1"/>
          </p:cNvPicPr>
          <p:nvPr/>
        </p:nvPicPr>
        <p:blipFill>
          <a:blip r:embed="rId3" cstate="print"/>
          <a:srcRect b="35483"/>
          <a:stretch>
            <a:fillRect/>
          </a:stretch>
        </p:blipFill>
        <p:spPr bwMode="auto">
          <a:xfrm>
            <a:off x="5974" y="2083531"/>
            <a:ext cx="12186026" cy="4774470"/>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7CA9828E-98DF-4C60-8434-A4CAE891E6FA}"/>
              </a:ext>
            </a:extLst>
          </p:cNvPr>
          <p:cNvSpPr>
            <a:spLocks noGrp="1"/>
          </p:cNvSpPr>
          <p:nvPr>
            <p:ph type="title"/>
          </p:nvPr>
        </p:nvSpPr>
        <p:spPr>
          <a:xfrm>
            <a:off x="365234" y="0"/>
            <a:ext cx="11826766" cy="1325563"/>
          </a:xfrm>
        </p:spPr>
        <p:txBody>
          <a:bodyPr/>
          <a:lstStyle/>
          <a:p>
            <a:r>
              <a:rPr lang="en-US" dirty="0"/>
              <a:t>4- Share—Don’t Hoard</a:t>
            </a:r>
          </a:p>
        </p:txBody>
      </p:sp>
      <p:sp>
        <p:nvSpPr>
          <p:cNvPr id="3" name="Content Placeholder 2">
            <a:extLst>
              <a:ext uri="{FF2B5EF4-FFF2-40B4-BE49-F238E27FC236}">
                <a16:creationId xmlns:a16="http://schemas.microsoft.com/office/drawing/2014/main" id="{C4C9C935-E5A3-41C0-8EA4-5CB51C4D3523}"/>
              </a:ext>
            </a:extLst>
          </p:cNvPr>
          <p:cNvSpPr>
            <a:spLocks noGrp="1"/>
          </p:cNvSpPr>
          <p:nvPr>
            <p:ph idx="1"/>
          </p:nvPr>
        </p:nvSpPr>
        <p:spPr/>
        <p:txBody>
          <a:bodyPr/>
          <a:lstStyle/>
          <a:p>
            <a:r>
              <a:rPr lang="en-US" dirty="0"/>
              <a:t>13 I have seen a grievous evil under the sun: wealth </a:t>
            </a:r>
            <a:r>
              <a:rPr lang="en-US" dirty="0">
                <a:solidFill>
                  <a:srgbClr val="C00000"/>
                </a:solidFill>
              </a:rPr>
              <a:t>hoarded</a:t>
            </a:r>
            <a:r>
              <a:rPr lang="en-US" dirty="0"/>
              <a:t> to the harm of its owner,</a:t>
            </a:r>
          </a:p>
          <a:p>
            <a:endParaRPr lang="en-US" dirty="0"/>
          </a:p>
        </p:txBody>
      </p:sp>
      <p:pic>
        <p:nvPicPr>
          <p:cNvPr id="5" name="Picture 2">
            <a:extLst>
              <a:ext uri="{FF2B5EF4-FFF2-40B4-BE49-F238E27FC236}">
                <a16:creationId xmlns:a16="http://schemas.microsoft.com/office/drawing/2014/main" id="{58388522-1145-4752-BC5D-03A7E575A7C5}"/>
              </a:ext>
            </a:extLst>
          </p:cNvPr>
          <p:cNvPicPr>
            <a:picLocks noChangeAspect="1" noChangeArrowheads="1"/>
          </p:cNvPicPr>
          <p:nvPr/>
        </p:nvPicPr>
        <p:blipFill>
          <a:blip r:embed="rId4" cstate="print"/>
          <a:srcRect/>
          <a:stretch>
            <a:fillRect/>
          </a:stretch>
        </p:blipFill>
        <p:spPr bwMode="auto">
          <a:xfrm>
            <a:off x="7090007" y="3150973"/>
            <a:ext cx="4919376" cy="3707027"/>
          </a:xfrm>
          <a:prstGeom prst="rect">
            <a:avLst/>
          </a:prstGeom>
          <a:noFill/>
          <a:ln w="9525">
            <a:noFill/>
            <a:miter lim="800000"/>
            <a:headEnd/>
            <a:tailEnd/>
          </a:ln>
          <a:effectLst/>
        </p:spPr>
      </p:pic>
    </p:spTree>
    <p:extLst>
      <p:ext uri="{BB962C8B-B14F-4D97-AF65-F5344CB8AC3E}">
        <p14:creationId xmlns:p14="http://schemas.microsoft.com/office/powerpoint/2010/main" val="114586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37DBE34-7BD2-4E44-B5C7-AC641C8E89B7}"/>
              </a:ext>
            </a:extLst>
          </p:cNvPr>
          <p:cNvPicPr>
            <a:picLocks noChangeAspect="1" noChangeArrowheads="1"/>
          </p:cNvPicPr>
          <p:nvPr/>
        </p:nvPicPr>
        <p:blipFill>
          <a:blip r:embed="rId3" cstate="print"/>
          <a:srcRect b="35483"/>
          <a:stretch>
            <a:fillRect/>
          </a:stretch>
        </p:blipFill>
        <p:spPr bwMode="auto">
          <a:xfrm>
            <a:off x="5974" y="2083531"/>
            <a:ext cx="12186026" cy="4774470"/>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7CA9828E-98DF-4C60-8434-A4CAE891E6FA}"/>
              </a:ext>
            </a:extLst>
          </p:cNvPr>
          <p:cNvSpPr>
            <a:spLocks noGrp="1"/>
          </p:cNvSpPr>
          <p:nvPr>
            <p:ph type="title"/>
          </p:nvPr>
        </p:nvSpPr>
        <p:spPr>
          <a:xfrm>
            <a:off x="365234" y="0"/>
            <a:ext cx="11826766" cy="1325563"/>
          </a:xfrm>
        </p:spPr>
        <p:txBody>
          <a:bodyPr/>
          <a:lstStyle/>
          <a:p>
            <a:r>
              <a:rPr lang="en-US" dirty="0"/>
              <a:t>4- Share—Don’t Hoard</a:t>
            </a:r>
          </a:p>
        </p:txBody>
      </p:sp>
      <p:pic>
        <p:nvPicPr>
          <p:cNvPr id="5" name="Picture 2">
            <a:extLst>
              <a:ext uri="{FF2B5EF4-FFF2-40B4-BE49-F238E27FC236}">
                <a16:creationId xmlns:a16="http://schemas.microsoft.com/office/drawing/2014/main" id="{58388522-1145-4752-BC5D-03A7E575A7C5}"/>
              </a:ext>
            </a:extLst>
          </p:cNvPr>
          <p:cNvPicPr>
            <a:picLocks noChangeAspect="1" noChangeArrowheads="1"/>
          </p:cNvPicPr>
          <p:nvPr/>
        </p:nvPicPr>
        <p:blipFill>
          <a:blip r:embed="rId4" cstate="print"/>
          <a:srcRect/>
          <a:stretch>
            <a:fillRect/>
          </a:stretch>
        </p:blipFill>
        <p:spPr bwMode="auto">
          <a:xfrm>
            <a:off x="7090007" y="3150973"/>
            <a:ext cx="4919376" cy="3707027"/>
          </a:xfrm>
          <a:prstGeom prst="rect">
            <a:avLst/>
          </a:prstGeom>
          <a:noFill/>
          <a:ln w="9525">
            <a:noFill/>
            <a:miter lim="800000"/>
            <a:headEnd/>
            <a:tailEnd/>
          </a:ln>
          <a:effectLst/>
        </p:spPr>
      </p:pic>
      <p:sp>
        <p:nvSpPr>
          <p:cNvPr id="3" name="Content Placeholder 2">
            <a:extLst>
              <a:ext uri="{FF2B5EF4-FFF2-40B4-BE49-F238E27FC236}">
                <a16:creationId xmlns:a16="http://schemas.microsoft.com/office/drawing/2014/main" id="{C4C9C935-E5A3-41C0-8EA4-5CB51C4D3523}"/>
              </a:ext>
            </a:extLst>
          </p:cNvPr>
          <p:cNvSpPr>
            <a:spLocks noGrp="1"/>
          </p:cNvSpPr>
          <p:nvPr>
            <p:ph idx="1"/>
          </p:nvPr>
        </p:nvSpPr>
        <p:spPr/>
        <p:txBody>
          <a:bodyPr/>
          <a:lstStyle/>
          <a:p>
            <a:r>
              <a:rPr lang="en-US" dirty="0"/>
              <a:t>13 I have seen a grievous evil under the sun: wealth hoarded to the harm of its owner, 14 or wealth lost through some misfortune, so that when he has a son there is nothing left for him.</a:t>
            </a:r>
          </a:p>
          <a:p>
            <a:endParaRPr lang="en-US" dirty="0"/>
          </a:p>
          <a:p>
            <a:endParaRPr lang="en-US" dirty="0"/>
          </a:p>
        </p:txBody>
      </p:sp>
    </p:spTree>
    <p:extLst>
      <p:ext uri="{BB962C8B-B14F-4D97-AF65-F5344CB8AC3E}">
        <p14:creationId xmlns:p14="http://schemas.microsoft.com/office/powerpoint/2010/main" val="227096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8CF8112C-667A-45F2-96CC-E15B84F79879}"/>
              </a:ext>
            </a:extLst>
          </p:cNvPr>
          <p:cNvSpPr/>
          <p:nvPr/>
        </p:nvSpPr>
        <p:spPr>
          <a:xfrm>
            <a:off x="321276" y="1334530"/>
            <a:ext cx="11430000" cy="5461686"/>
          </a:xfrm>
          <a:custGeom>
            <a:avLst/>
            <a:gdLst>
              <a:gd name="connsiteX0" fmla="*/ 0 w 11430000"/>
              <a:gd name="connsiteY0" fmla="*/ 0 h 5461686"/>
              <a:gd name="connsiteX1" fmla="*/ 11430000 w 11430000"/>
              <a:gd name="connsiteY1" fmla="*/ 12356 h 5461686"/>
              <a:gd name="connsiteX2" fmla="*/ 11405286 w 11430000"/>
              <a:gd name="connsiteY2" fmla="*/ 1865870 h 5461686"/>
              <a:gd name="connsiteX3" fmla="*/ 5263978 w 11430000"/>
              <a:gd name="connsiteY3" fmla="*/ 1804086 h 5461686"/>
              <a:gd name="connsiteX4" fmla="*/ 4646140 w 11430000"/>
              <a:gd name="connsiteY4" fmla="*/ 2990335 h 5461686"/>
              <a:gd name="connsiteX5" fmla="*/ 4670854 w 11430000"/>
              <a:gd name="connsiteY5" fmla="*/ 4448432 h 5461686"/>
              <a:gd name="connsiteX6" fmla="*/ 4695567 w 11430000"/>
              <a:gd name="connsiteY6" fmla="*/ 5461686 h 5461686"/>
              <a:gd name="connsiteX7" fmla="*/ 86497 w 11430000"/>
              <a:gd name="connsiteY7" fmla="*/ 5424616 h 5461686"/>
              <a:gd name="connsiteX8" fmla="*/ 86497 w 11430000"/>
              <a:gd name="connsiteY8" fmla="*/ 98854 h 5461686"/>
              <a:gd name="connsiteX0" fmla="*/ 0 w 11430000"/>
              <a:gd name="connsiteY0" fmla="*/ 0 h 5461686"/>
              <a:gd name="connsiteX1" fmla="*/ 11430000 w 11430000"/>
              <a:gd name="connsiteY1" fmla="*/ 12356 h 5461686"/>
              <a:gd name="connsiteX2" fmla="*/ 11405286 w 11430000"/>
              <a:gd name="connsiteY2" fmla="*/ 1865870 h 5461686"/>
              <a:gd name="connsiteX3" fmla="*/ 5263978 w 11430000"/>
              <a:gd name="connsiteY3" fmla="*/ 1804086 h 5461686"/>
              <a:gd name="connsiteX4" fmla="*/ 4646140 w 11430000"/>
              <a:gd name="connsiteY4" fmla="*/ 2990335 h 5461686"/>
              <a:gd name="connsiteX5" fmla="*/ 4670854 w 11430000"/>
              <a:gd name="connsiteY5" fmla="*/ 4448432 h 5461686"/>
              <a:gd name="connsiteX6" fmla="*/ 4695567 w 11430000"/>
              <a:gd name="connsiteY6" fmla="*/ 5461686 h 5461686"/>
              <a:gd name="connsiteX7" fmla="*/ 0 w 11430000"/>
              <a:gd name="connsiteY7" fmla="*/ 5399902 h 5461686"/>
              <a:gd name="connsiteX8" fmla="*/ 86497 w 11430000"/>
              <a:gd name="connsiteY8" fmla="*/ 98854 h 546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00" h="5461686">
                <a:moveTo>
                  <a:pt x="0" y="0"/>
                </a:moveTo>
                <a:lnTo>
                  <a:pt x="11430000" y="12356"/>
                </a:lnTo>
                <a:lnTo>
                  <a:pt x="11405286" y="1865870"/>
                </a:lnTo>
                <a:lnTo>
                  <a:pt x="5263978" y="1804086"/>
                </a:lnTo>
                <a:lnTo>
                  <a:pt x="4646140" y="2990335"/>
                </a:lnTo>
                <a:lnTo>
                  <a:pt x="4670854" y="4448432"/>
                </a:lnTo>
                <a:lnTo>
                  <a:pt x="4695567" y="5461686"/>
                </a:lnTo>
                <a:lnTo>
                  <a:pt x="0" y="5399902"/>
                </a:lnTo>
                <a:cubicBezTo>
                  <a:pt x="0" y="3624648"/>
                  <a:pt x="86497" y="1874108"/>
                  <a:pt x="86497" y="98854"/>
                </a:cubicBezTo>
              </a:path>
            </a:pathLst>
          </a:custGeom>
          <a:solidFill>
            <a:schemeClr val="bg1">
              <a:alpha val="52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C3441FD-DDB2-45B6-8F73-B617281D8DA3}"/>
              </a:ext>
            </a:extLst>
          </p:cNvPr>
          <p:cNvSpPr/>
          <p:nvPr/>
        </p:nvSpPr>
        <p:spPr>
          <a:xfrm>
            <a:off x="0" y="-111211"/>
            <a:ext cx="12192000" cy="6969211"/>
          </a:xfrm>
          <a:prstGeom prst="rect">
            <a:avLst/>
          </a:prstGeom>
          <a:gradFill flip="none" rotWithShape="1">
            <a:gsLst>
              <a:gs pos="30000">
                <a:schemeClr val="accent1">
                  <a:lumMod val="5000"/>
                  <a:lumOff val="95000"/>
                  <a:alpha val="0"/>
                </a:schemeClr>
              </a:gs>
              <a:gs pos="100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2">
            <a:extLst>
              <a:ext uri="{FF2B5EF4-FFF2-40B4-BE49-F238E27FC236}">
                <a16:creationId xmlns:a16="http://schemas.microsoft.com/office/drawing/2014/main" id="{64B8E88B-9EC2-475A-832D-DF78CA71FE94}"/>
              </a:ext>
            </a:extLst>
          </p:cNvPr>
          <p:cNvPicPr>
            <a:picLocks noChangeAspect="1" noChangeArrowheads="1"/>
          </p:cNvPicPr>
          <p:nvPr/>
        </p:nvPicPr>
        <p:blipFill>
          <a:blip r:embed="rId3" cstate="print"/>
          <a:srcRect/>
          <a:stretch>
            <a:fillRect/>
          </a:stretch>
        </p:blipFill>
        <p:spPr bwMode="auto">
          <a:xfrm>
            <a:off x="6653390" y="3384798"/>
            <a:ext cx="5295594" cy="3054102"/>
          </a:xfrm>
          <a:prstGeom prst="rect">
            <a:avLst/>
          </a:prstGeom>
          <a:noFill/>
          <a:ln w="9525">
            <a:noFill/>
            <a:miter lim="800000"/>
            <a:headEnd/>
            <a:tailEnd/>
          </a:ln>
          <a:effectLst/>
        </p:spPr>
      </p:pic>
      <p:pic>
        <p:nvPicPr>
          <p:cNvPr id="5" name="Picture 3">
            <a:extLst>
              <a:ext uri="{FF2B5EF4-FFF2-40B4-BE49-F238E27FC236}">
                <a16:creationId xmlns:a16="http://schemas.microsoft.com/office/drawing/2014/main" id="{2FC7F3E7-D3F5-4CA2-B22B-F0DE536EC499}"/>
              </a:ext>
            </a:extLst>
          </p:cNvPr>
          <p:cNvPicPr>
            <a:picLocks noChangeAspect="1" noChangeArrowheads="1"/>
          </p:cNvPicPr>
          <p:nvPr/>
        </p:nvPicPr>
        <p:blipFill>
          <a:blip r:embed="rId4" cstate="print"/>
          <a:srcRect/>
          <a:stretch>
            <a:fillRect/>
          </a:stretch>
        </p:blipFill>
        <p:spPr bwMode="auto">
          <a:xfrm>
            <a:off x="5205042" y="3323968"/>
            <a:ext cx="4190300" cy="3534032"/>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7CA9828E-98DF-4C60-8434-A4CAE891E6FA}"/>
              </a:ext>
            </a:extLst>
          </p:cNvPr>
          <p:cNvSpPr>
            <a:spLocks noGrp="1"/>
          </p:cNvSpPr>
          <p:nvPr>
            <p:ph type="title"/>
          </p:nvPr>
        </p:nvSpPr>
        <p:spPr>
          <a:xfrm>
            <a:off x="0" y="0"/>
            <a:ext cx="12192000" cy="1325563"/>
          </a:xfrm>
        </p:spPr>
        <p:txBody>
          <a:bodyPr/>
          <a:lstStyle/>
          <a:p>
            <a:r>
              <a:rPr lang="en-US" dirty="0"/>
              <a:t>5- Invest Now--Can’t Taken It</a:t>
            </a:r>
          </a:p>
        </p:txBody>
      </p:sp>
      <p:sp>
        <p:nvSpPr>
          <p:cNvPr id="3" name="Content Placeholder 2">
            <a:extLst>
              <a:ext uri="{FF2B5EF4-FFF2-40B4-BE49-F238E27FC236}">
                <a16:creationId xmlns:a16="http://schemas.microsoft.com/office/drawing/2014/main" id="{C4C9C935-E5A3-41C0-8EA4-5CB51C4D3523}"/>
              </a:ext>
            </a:extLst>
          </p:cNvPr>
          <p:cNvSpPr>
            <a:spLocks noGrp="1"/>
          </p:cNvSpPr>
          <p:nvPr>
            <p:ph idx="1"/>
          </p:nvPr>
        </p:nvSpPr>
        <p:spPr>
          <a:xfrm>
            <a:off x="365235" y="1311077"/>
            <a:ext cx="11461530" cy="4851400"/>
          </a:xfrm>
        </p:spPr>
        <p:txBody>
          <a:bodyPr/>
          <a:lstStyle/>
          <a:p>
            <a:r>
              <a:rPr lang="en-US" dirty="0"/>
              <a:t>15 Naked a man comes from his mother's womb, and </a:t>
            </a:r>
            <a:r>
              <a:rPr lang="en-US" dirty="0">
                <a:solidFill>
                  <a:srgbClr val="C00000"/>
                </a:solidFill>
              </a:rPr>
              <a:t>as he comes, so he departs</a:t>
            </a:r>
            <a:r>
              <a:rPr lang="en-US" dirty="0"/>
              <a:t>. He takes nothing from his labor that he can carry in his hand. 16 This too is a </a:t>
            </a:r>
            <a:br>
              <a:rPr lang="en-US" dirty="0"/>
            </a:br>
            <a:r>
              <a:rPr lang="en-US" dirty="0"/>
              <a:t>grievous evil: </a:t>
            </a:r>
            <a:r>
              <a:rPr lang="en-US" dirty="0">
                <a:solidFill>
                  <a:srgbClr val="C00000"/>
                </a:solidFill>
              </a:rPr>
              <a:t>As a </a:t>
            </a:r>
            <a:br>
              <a:rPr lang="en-US" dirty="0">
                <a:solidFill>
                  <a:srgbClr val="C00000"/>
                </a:solidFill>
              </a:rPr>
            </a:br>
            <a:r>
              <a:rPr lang="en-US" dirty="0">
                <a:solidFill>
                  <a:srgbClr val="C00000"/>
                </a:solidFill>
              </a:rPr>
              <a:t>man comes, so he </a:t>
            </a:r>
            <a:br>
              <a:rPr lang="en-US" dirty="0">
                <a:solidFill>
                  <a:srgbClr val="C00000"/>
                </a:solidFill>
              </a:rPr>
            </a:br>
            <a:r>
              <a:rPr lang="en-US" dirty="0">
                <a:solidFill>
                  <a:srgbClr val="C00000"/>
                </a:solidFill>
              </a:rPr>
              <a:t>departs</a:t>
            </a:r>
            <a:r>
              <a:rPr lang="en-US" dirty="0"/>
              <a:t>, and what </a:t>
            </a:r>
            <a:br>
              <a:rPr lang="en-US" dirty="0"/>
            </a:br>
            <a:r>
              <a:rPr lang="en-US" dirty="0"/>
              <a:t>does he gain, since </a:t>
            </a:r>
            <a:br>
              <a:rPr lang="en-US" dirty="0"/>
            </a:br>
            <a:r>
              <a:rPr lang="en-US" dirty="0"/>
              <a:t>he toils for the wind?</a:t>
            </a:r>
          </a:p>
        </p:txBody>
      </p:sp>
    </p:spTree>
    <p:extLst>
      <p:ext uri="{BB962C8B-B14F-4D97-AF65-F5344CB8AC3E}">
        <p14:creationId xmlns:p14="http://schemas.microsoft.com/office/powerpoint/2010/main" val="373141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04E8C7-BF86-4666-A505-818A369A067A}"/>
              </a:ext>
            </a:extLst>
          </p:cNvPr>
          <p:cNvSpPr/>
          <p:nvPr/>
        </p:nvSpPr>
        <p:spPr>
          <a:xfrm>
            <a:off x="365235" y="1325563"/>
            <a:ext cx="10694062" cy="1302882"/>
          </a:xfrm>
          <a:prstGeom prst="rect">
            <a:avLst/>
          </a:prstGeom>
          <a:solidFill>
            <a:schemeClr val="bg1">
              <a:alpha val="53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F3F096F-C6D6-40CC-A204-25A0B355DA59}"/>
              </a:ext>
            </a:extLst>
          </p:cNvPr>
          <p:cNvSpPr/>
          <p:nvPr/>
        </p:nvSpPr>
        <p:spPr>
          <a:xfrm>
            <a:off x="0" y="-111211"/>
            <a:ext cx="12192000" cy="6969211"/>
          </a:xfrm>
          <a:prstGeom prst="rect">
            <a:avLst/>
          </a:prstGeom>
          <a:gradFill flip="none" rotWithShape="1">
            <a:gsLst>
              <a:gs pos="30000">
                <a:schemeClr val="accent1">
                  <a:lumMod val="5000"/>
                  <a:lumOff val="95000"/>
                  <a:alpha val="0"/>
                </a:schemeClr>
              </a:gs>
              <a:gs pos="100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2">
            <a:extLst>
              <a:ext uri="{FF2B5EF4-FFF2-40B4-BE49-F238E27FC236}">
                <a16:creationId xmlns:a16="http://schemas.microsoft.com/office/drawing/2014/main" id="{64B8E88B-9EC2-475A-832D-DF78CA71FE94}"/>
              </a:ext>
            </a:extLst>
          </p:cNvPr>
          <p:cNvPicPr>
            <a:picLocks noChangeAspect="1" noChangeArrowheads="1"/>
          </p:cNvPicPr>
          <p:nvPr/>
        </p:nvPicPr>
        <p:blipFill>
          <a:blip r:embed="rId3" cstate="print"/>
          <a:srcRect/>
          <a:stretch>
            <a:fillRect/>
          </a:stretch>
        </p:blipFill>
        <p:spPr bwMode="auto">
          <a:xfrm>
            <a:off x="6653390" y="3384798"/>
            <a:ext cx="5295594" cy="3054102"/>
          </a:xfrm>
          <a:prstGeom prst="rect">
            <a:avLst/>
          </a:prstGeom>
          <a:noFill/>
          <a:ln w="9525">
            <a:noFill/>
            <a:miter lim="800000"/>
            <a:headEnd/>
            <a:tailEnd/>
          </a:ln>
          <a:effectLst/>
        </p:spPr>
      </p:pic>
      <p:pic>
        <p:nvPicPr>
          <p:cNvPr id="5" name="Picture 3">
            <a:extLst>
              <a:ext uri="{FF2B5EF4-FFF2-40B4-BE49-F238E27FC236}">
                <a16:creationId xmlns:a16="http://schemas.microsoft.com/office/drawing/2014/main" id="{2FC7F3E7-D3F5-4CA2-B22B-F0DE536EC499}"/>
              </a:ext>
            </a:extLst>
          </p:cNvPr>
          <p:cNvPicPr>
            <a:picLocks noChangeAspect="1" noChangeArrowheads="1"/>
          </p:cNvPicPr>
          <p:nvPr/>
        </p:nvPicPr>
        <p:blipFill>
          <a:blip r:embed="rId4" cstate="print"/>
          <a:srcRect/>
          <a:stretch>
            <a:fillRect/>
          </a:stretch>
        </p:blipFill>
        <p:spPr bwMode="auto">
          <a:xfrm>
            <a:off x="5205042" y="3323968"/>
            <a:ext cx="4190300" cy="3534032"/>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7CA9828E-98DF-4C60-8434-A4CAE891E6FA}"/>
              </a:ext>
            </a:extLst>
          </p:cNvPr>
          <p:cNvSpPr>
            <a:spLocks noGrp="1"/>
          </p:cNvSpPr>
          <p:nvPr>
            <p:ph type="title"/>
          </p:nvPr>
        </p:nvSpPr>
        <p:spPr>
          <a:xfrm>
            <a:off x="0" y="0"/>
            <a:ext cx="12192000" cy="1325563"/>
          </a:xfrm>
        </p:spPr>
        <p:txBody>
          <a:bodyPr/>
          <a:lstStyle/>
          <a:p>
            <a:r>
              <a:rPr lang="en-US" dirty="0"/>
              <a:t>5- Invest Now--Can’t Taken It</a:t>
            </a:r>
          </a:p>
        </p:txBody>
      </p:sp>
      <p:sp>
        <p:nvSpPr>
          <p:cNvPr id="3" name="Content Placeholder 2">
            <a:extLst>
              <a:ext uri="{FF2B5EF4-FFF2-40B4-BE49-F238E27FC236}">
                <a16:creationId xmlns:a16="http://schemas.microsoft.com/office/drawing/2014/main" id="{C4C9C935-E5A3-41C0-8EA4-5CB51C4D3523}"/>
              </a:ext>
            </a:extLst>
          </p:cNvPr>
          <p:cNvSpPr>
            <a:spLocks noGrp="1"/>
          </p:cNvSpPr>
          <p:nvPr>
            <p:ph idx="1"/>
          </p:nvPr>
        </p:nvSpPr>
        <p:spPr>
          <a:xfrm>
            <a:off x="365235" y="1311077"/>
            <a:ext cx="11461530" cy="4851400"/>
          </a:xfrm>
        </p:spPr>
        <p:txBody>
          <a:bodyPr/>
          <a:lstStyle/>
          <a:p>
            <a:r>
              <a:rPr lang="en-US" dirty="0"/>
              <a:t>17 All his days he eats in darkness, with great frustration, affliction and anger.</a:t>
            </a:r>
          </a:p>
          <a:p>
            <a:endParaRPr lang="en-US" dirty="0"/>
          </a:p>
          <a:p>
            <a:endParaRPr lang="en-US" dirty="0"/>
          </a:p>
        </p:txBody>
      </p:sp>
    </p:spTree>
    <p:extLst>
      <p:ext uri="{BB962C8B-B14F-4D97-AF65-F5344CB8AC3E}">
        <p14:creationId xmlns:p14="http://schemas.microsoft.com/office/powerpoint/2010/main" val="76252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36AD2998-D2A6-47D6-ACFA-67F7E5252B4B}"/>
              </a:ext>
            </a:extLst>
          </p:cNvPr>
          <p:cNvSpPr/>
          <p:nvPr/>
        </p:nvSpPr>
        <p:spPr>
          <a:xfrm>
            <a:off x="457200" y="1193800"/>
            <a:ext cx="8674100" cy="5499100"/>
          </a:xfrm>
          <a:custGeom>
            <a:avLst/>
            <a:gdLst>
              <a:gd name="connsiteX0" fmla="*/ 101600 w 8674100"/>
              <a:gd name="connsiteY0" fmla="*/ 0 h 5499100"/>
              <a:gd name="connsiteX1" fmla="*/ 8674100 w 8674100"/>
              <a:gd name="connsiteY1" fmla="*/ 76200 h 5499100"/>
              <a:gd name="connsiteX2" fmla="*/ 7378700 w 8674100"/>
              <a:gd name="connsiteY2" fmla="*/ 2298700 h 5499100"/>
              <a:gd name="connsiteX3" fmla="*/ 6375400 w 8674100"/>
              <a:gd name="connsiteY3" fmla="*/ 3543300 h 5499100"/>
              <a:gd name="connsiteX4" fmla="*/ 6108700 w 8674100"/>
              <a:gd name="connsiteY4" fmla="*/ 4114800 h 5499100"/>
              <a:gd name="connsiteX5" fmla="*/ 6591300 w 8674100"/>
              <a:gd name="connsiteY5" fmla="*/ 5499100 h 5499100"/>
              <a:gd name="connsiteX6" fmla="*/ 0 w 8674100"/>
              <a:gd name="connsiteY6" fmla="*/ 5486400 h 5499100"/>
              <a:gd name="connsiteX7" fmla="*/ 101600 w 8674100"/>
              <a:gd name="connsiteY7" fmla="*/ 0 h 549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74100" h="5499100">
                <a:moveTo>
                  <a:pt x="101600" y="0"/>
                </a:moveTo>
                <a:lnTo>
                  <a:pt x="8674100" y="76200"/>
                </a:lnTo>
                <a:lnTo>
                  <a:pt x="7378700" y="2298700"/>
                </a:lnTo>
                <a:lnTo>
                  <a:pt x="6375400" y="3543300"/>
                </a:lnTo>
                <a:lnTo>
                  <a:pt x="6108700" y="4114800"/>
                </a:lnTo>
                <a:lnTo>
                  <a:pt x="6591300" y="5499100"/>
                </a:lnTo>
                <a:lnTo>
                  <a:pt x="0" y="5486400"/>
                </a:lnTo>
                <a:lnTo>
                  <a:pt x="101600" y="0"/>
                </a:lnTo>
                <a:close/>
              </a:path>
            </a:pathLst>
          </a:custGeom>
          <a:solidFill>
            <a:schemeClr val="bg1">
              <a:alpha val="5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outdoor, holding, baseball&#10;&#10;Description automatically generated">
            <a:extLst>
              <a:ext uri="{FF2B5EF4-FFF2-40B4-BE49-F238E27FC236}">
                <a16:creationId xmlns:a16="http://schemas.microsoft.com/office/drawing/2014/main" id="{7562CCAD-610B-4C9A-A8F8-39BCEA7FA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1739" y="0"/>
            <a:ext cx="7028034" cy="6858000"/>
          </a:xfrm>
          <a:prstGeom prst="rect">
            <a:avLst/>
          </a:prstGeom>
        </p:spPr>
      </p:pic>
      <p:sp>
        <p:nvSpPr>
          <p:cNvPr id="2" name="Title 1">
            <a:extLst>
              <a:ext uri="{FF2B5EF4-FFF2-40B4-BE49-F238E27FC236}">
                <a16:creationId xmlns:a16="http://schemas.microsoft.com/office/drawing/2014/main" id="{7CA9828E-98DF-4C60-8434-A4CAE891E6FA}"/>
              </a:ext>
            </a:extLst>
          </p:cNvPr>
          <p:cNvSpPr>
            <a:spLocks noGrp="1"/>
          </p:cNvSpPr>
          <p:nvPr>
            <p:ph type="title"/>
          </p:nvPr>
        </p:nvSpPr>
        <p:spPr>
          <a:xfrm>
            <a:off x="0" y="0"/>
            <a:ext cx="12192000" cy="1325563"/>
          </a:xfrm>
        </p:spPr>
        <p:txBody>
          <a:bodyPr/>
          <a:lstStyle/>
          <a:p>
            <a:r>
              <a:rPr lang="en-US" dirty="0"/>
              <a:t>6- Value Health—Not Money</a:t>
            </a:r>
          </a:p>
        </p:txBody>
      </p:sp>
      <p:sp>
        <p:nvSpPr>
          <p:cNvPr id="3" name="Content Placeholder 2">
            <a:extLst>
              <a:ext uri="{FF2B5EF4-FFF2-40B4-BE49-F238E27FC236}">
                <a16:creationId xmlns:a16="http://schemas.microsoft.com/office/drawing/2014/main" id="{C4C9C935-E5A3-41C0-8EA4-5CB51C4D3523}"/>
              </a:ext>
            </a:extLst>
          </p:cNvPr>
          <p:cNvSpPr>
            <a:spLocks noGrp="1"/>
          </p:cNvSpPr>
          <p:nvPr>
            <p:ph idx="1"/>
          </p:nvPr>
        </p:nvSpPr>
        <p:spPr>
          <a:xfrm>
            <a:off x="365235" y="1173892"/>
            <a:ext cx="11461530" cy="5050370"/>
          </a:xfrm>
        </p:spPr>
        <p:txBody>
          <a:bodyPr/>
          <a:lstStyle/>
          <a:p>
            <a:r>
              <a:rPr lang="en-US" dirty="0"/>
              <a:t> 6</a:t>
            </a:r>
            <a:r>
              <a:rPr lang="en-US" baseline="30000" dirty="0"/>
              <a:t>1</a:t>
            </a:r>
            <a:r>
              <a:rPr lang="en-US" dirty="0"/>
              <a:t> I have seen another evil under the </a:t>
            </a:r>
            <a:br>
              <a:rPr lang="en-US" dirty="0"/>
            </a:br>
            <a:r>
              <a:rPr lang="en-US" dirty="0"/>
              <a:t>sun, and it weighs heavily on men:</a:t>
            </a:r>
          </a:p>
          <a:p>
            <a:r>
              <a:rPr lang="en-US" dirty="0"/>
              <a:t> </a:t>
            </a:r>
            <a:r>
              <a:rPr lang="en-US" baseline="30000" dirty="0"/>
              <a:t>2</a:t>
            </a:r>
            <a:r>
              <a:rPr lang="en-US" dirty="0"/>
              <a:t> God gives a man wealth, possess- </a:t>
            </a:r>
            <a:br>
              <a:rPr lang="en-US" dirty="0"/>
            </a:br>
            <a:r>
              <a:rPr lang="en-US" dirty="0"/>
              <a:t>ions and honor, so that he lacks </a:t>
            </a:r>
            <a:br>
              <a:rPr lang="en-US" dirty="0"/>
            </a:br>
            <a:r>
              <a:rPr lang="en-US" dirty="0"/>
              <a:t>nothing his heart desires, but </a:t>
            </a:r>
            <a:br>
              <a:rPr lang="en-US" dirty="0"/>
            </a:br>
            <a:r>
              <a:rPr lang="en-US" dirty="0">
                <a:solidFill>
                  <a:srgbClr val="C00000"/>
                </a:solidFill>
              </a:rPr>
              <a:t>God does not enable him to </a:t>
            </a:r>
            <a:br>
              <a:rPr lang="en-US" dirty="0">
                <a:solidFill>
                  <a:srgbClr val="C00000"/>
                </a:solidFill>
              </a:rPr>
            </a:br>
            <a:r>
              <a:rPr lang="en-US" dirty="0">
                <a:solidFill>
                  <a:srgbClr val="C00000"/>
                </a:solidFill>
              </a:rPr>
              <a:t>enjoy them</a:t>
            </a:r>
            <a:r>
              <a:rPr lang="en-US" dirty="0"/>
              <a:t>, and a stranger </a:t>
            </a:r>
            <a:br>
              <a:rPr lang="en-US" dirty="0"/>
            </a:br>
            <a:r>
              <a:rPr lang="en-US" dirty="0"/>
              <a:t>enjoys them instead. This is </a:t>
            </a:r>
            <a:br>
              <a:rPr lang="en-US" dirty="0"/>
            </a:br>
            <a:r>
              <a:rPr lang="en-US" dirty="0"/>
              <a:t>meaningless, a grievous evil.</a:t>
            </a:r>
          </a:p>
          <a:p>
            <a:endParaRPr lang="en-US" dirty="0"/>
          </a:p>
        </p:txBody>
      </p:sp>
    </p:spTree>
    <p:extLst>
      <p:ext uri="{BB962C8B-B14F-4D97-AF65-F5344CB8AC3E}">
        <p14:creationId xmlns:p14="http://schemas.microsoft.com/office/powerpoint/2010/main" val="2648797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F3845597-CC7B-4857-9045-C4B6209EB0D6}"/>
              </a:ext>
            </a:extLst>
          </p:cNvPr>
          <p:cNvSpPr/>
          <p:nvPr/>
        </p:nvSpPr>
        <p:spPr>
          <a:xfrm>
            <a:off x="368300" y="1371600"/>
            <a:ext cx="8839200" cy="4965700"/>
          </a:xfrm>
          <a:custGeom>
            <a:avLst/>
            <a:gdLst>
              <a:gd name="connsiteX0" fmla="*/ 0 w 8839200"/>
              <a:gd name="connsiteY0" fmla="*/ 12700 h 4965700"/>
              <a:gd name="connsiteX1" fmla="*/ 8839200 w 8839200"/>
              <a:gd name="connsiteY1" fmla="*/ 0 h 4965700"/>
              <a:gd name="connsiteX2" fmla="*/ 8178800 w 8839200"/>
              <a:gd name="connsiteY2" fmla="*/ 1016000 h 4965700"/>
              <a:gd name="connsiteX3" fmla="*/ 8585200 w 8839200"/>
              <a:gd name="connsiteY3" fmla="*/ 1866900 h 4965700"/>
              <a:gd name="connsiteX4" fmla="*/ 6604000 w 8839200"/>
              <a:gd name="connsiteY4" fmla="*/ 1879600 h 4965700"/>
              <a:gd name="connsiteX5" fmla="*/ 4991100 w 8839200"/>
              <a:gd name="connsiteY5" fmla="*/ 4965700 h 4965700"/>
              <a:gd name="connsiteX6" fmla="*/ 139700 w 8839200"/>
              <a:gd name="connsiteY6" fmla="*/ 4813300 h 4965700"/>
              <a:gd name="connsiteX7" fmla="*/ 38100 w 8839200"/>
              <a:gd name="connsiteY7" fmla="*/ 88900 h 4965700"/>
              <a:gd name="connsiteX8" fmla="*/ 38100 w 8839200"/>
              <a:gd name="connsiteY8" fmla="*/ 88900 h 4965700"/>
              <a:gd name="connsiteX0" fmla="*/ 0 w 8839200"/>
              <a:gd name="connsiteY0" fmla="*/ 12700 h 4965700"/>
              <a:gd name="connsiteX1" fmla="*/ 8839200 w 8839200"/>
              <a:gd name="connsiteY1" fmla="*/ 0 h 4965700"/>
              <a:gd name="connsiteX2" fmla="*/ 8178800 w 8839200"/>
              <a:gd name="connsiteY2" fmla="*/ 1016000 h 4965700"/>
              <a:gd name="connsiteX3" fmla="*/ 8585200 w 8839200"/>
              <a:gd name="connsiteY3" fmla="*/ 1866900 h 4965700"/>
              <a:gd name="connsiteX4" fmla="*/ 6604000 w 8839200"/>
              <a:gd name="connsiteY4" fmla="*/ 1879600 h 4965700"/>
              <a:gd name="connsiteX5" fmla="*/ 4991100 w 8839200"/>
              <a:gd name="connsiteY5" fmla="*/ 4965700 h 4965700"/>
              <a:gd name="connsiteX6" fmla="*/ 63500 w 8839200"/>
              <a:gd name="connsiteY6" fmla="*/ 4851400 h 4965700"/>
              <a:gd name="connsiteX7" fmla="*/ 38100 w 8839200"/>
              <a:gd name="connsiteY7" fmla="*/ 88900 h 4965700"/>
              <a:gd name="connsiteX8" fmla="*/ 38100 w 8839200"/>
              <a:gd name="connsiteY8" fmla="*/ 88900 h 496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200" h="4965700">
                <a:moveTo>
                  <a:pt x="0" y="12700"/>
                </a:moveTo>
                <a:lnTo>
                  <a:pt x="8839200" y="0"/>
                </a:lnTo>
                <a:lnTo>
                  <a:pt x="8178800" y="1016000"/>
                </a:lnTo>
                <a:lnTo>
                  <a:pt x="8585200" y="1866900"/>
                </a:lnTo>
                <a:lnTo>
                  <a:pt x="6604000" y="1879600"/>
                </a:lnTo>
                <a:lnTo>
                  <a:pt x="4991100" y="4965700"/>
                </a:lnTo>
                <a:lnTo>
                  <a:pt x="63500" y="4851400"/>
                </a:lnTo>
                <a:lnTo>
                  <a:pt x="38100" y="88900"/>
                </a:lnTo>
                <a:lnTo>
                  <a:pt x="38100" y="88900"/>
                </a:lnTo>
              </a:path>
            </a:pathLst>
          </a:custGeom>
          <a:solidFill>
            <a:schemeClr val="bg1">
              <a:alpha val="5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earing a hat posing for the camera&#10;&#10;Description automatically generated">
            <a:extLst>
              <a:ext uri="{FF2B5EF4-FFF2-40B4-BE49-F238E27FC236}">
                <a16:creationId xmlns:a16="http://schemas.microsoft.com/office/drawing/2014/main" id="{DD218A00-30EA-4F24-9AD0-ECBBFD35B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5593" y="0"/>
            <a:ext cx="8964553" cy="6858000"/>
          </a:xfrm>
          <a:prstGeom prst="rect">
            <a:avLst/>
          </a:prstGeom>
        </p:spPr>
      </p:pic>
      <p:sp>
        <p:nvSpPr>
          <p:cNvPr id="2" name="Title 1">
            <a:extLst>
              <a:ext uri="{FF2B5EF4-FFF2-40B4-BE49-F238E27FC236}">
                <a16:creationId xmlns:a16="http://schemas.microsoft.com/office/drawing/2014/main" id="{7CA9828E-98DF-4C60-8434-A4CAE891E6FA}"/>
              </a:ext>
            </a:extLst>
          </p:cNvPr>
          <p:cNvSpPr>
            <a:spLocks noGrp="1"/>
          </p:cNvSpPr>
          <p:nvPr>
            <p:ph type="title"/>
          </p:nvPr>
        </p:nvSpPr>
        <p:spPr>
          <a:xfrm>
            <a:off x="0" y="0"/>
            <a:ext cx="12192000" cy="1325563"/>
          </a:xfrm>
        </p:spPr>
        <p:txBody>
          <a:bodyPr/>
          <a:lstStyle/>
          <a:p>
            <a:r>
              <a:rPr lang="en-US" dirty="0"/>
              <a:t>7-Spend Time Wisely--Can’t Buy It</a:t>
            </a:r>
          </a:p>
        </p:txBody>
      </p:sp>
      <p:sp>
        <p:nvSpPr>
          <p:cNvPr id="3" name="Content Placeholder 2">
            <a:extLst>
              <a:ext uri="{FF2B5EF4-FFF2-40B4-BE49-F238E27FC236}">
                <a16:creationId xmlns:a16="http://schemas.microsoft.com/office/drawing/2014/main" id="{C4C9C935-E5A3-41C0-8EA4-5CB51C4D3523}"/>
              </a:ext>
            </a:extLst>
          </p:cNvPr>
          <p:cNvSpPr>
            <a:spLocks noGrp="1"/>
          </p:cNvSpPr>
          <p:nvPr>
            <p:ph idx="1"/>
          </p:nvPr>
        </p:nvSpPr>
        <p:spPr/>
        <p:txBody>
          <a:bodyPr/>
          <a:lstStyle/>
          <a:p>
            <a:r>
              <a:rPr lang="en-US" baseline="30000" dirty="0"/>
              <a:t>3</a:t>
            </a:r>
            <a:r>
              <a:rPr lang="en-US" dirty="0"/>
              <a:t> A man may have a hundred children </a:t>
            </a:r>
            <a:br>
              <a:rPr lang="en-US" dirty="0"/>
            </a:br>
            <a:r>
              <a:rPr lang="en-US" dirty="0"/>
              <a:t>and live many years; yet no matter </a:t>
            </a:r>
            <a:br>
              <a:rPr lang="en-US" dirty="0"/>
            </a:br>
            <a:r>
              <a:rPr lang="en-US" dirty="0"/>
              <a:t>how long he lives, if he cannot enjoy </a:t>
            </a:r>
            <a:br>
              <a:rPr lang="en-US" dirty="0"/>
            </a:br>
            <a:r>
              <a:rPr lang="en-US" dirty="0"/>
              <a:t>his prosperity and does not </a:t>
            </a:r>
            <a:br>
              <a:rPr lang="en-US" dirty="0"/>
            </a:br>
            <a:r>
              <a:rPr lang="en-US" dirty="0"/>
              <a:t>receive proper burial, I say </a:t>
            </a:r>
            <a:br>
              <a:rPr lang="en-US" dirty="0"/>
            </a:br>
            <a:r>
              <a:rPr lang="en-US" dirty="0"/>
              <a:t>that a stillborn child is </a:t>
            </a:r>
            <a:br>
              <a:rPr lang="en-US" dirty="0"/>
            </a:br>
            <a:r>
              <a:rPr lang="en-US" dirty="0"/>
              <a:t>better off than he. </a:t>
            </a:r>
            <a:r>
              <a:rPr lang="en-US" baseline="30000" dirty="0"/>
              <a:t>4</a:t>
            </a:r>
            <a:r>
              <a:rPr lang="en-US" dirty="0"/>
              <a:t> It comes </a:t>
            </a:r>
            <a:br>
              <a:rPr lang="en-US" dirty="0"/>
            </a:br>
            <a:r>
              <a:rPr lang="en-US" dirty="0"/>
              <a:t>without meaning, …</a:t>
            </a:r>
          </a:p>
          <a:p>
            <a:endParaRPr lang="en-US" dirty="0"/>
          </a:p>
        </p:txBody>
      </p:sp>
    </p:spTree>
    <p:extLst>
      <p:ext uri="{BB962C8B-B14F-4D97-AF65-F5344CB8AC3E}">
        <p14:creationId xmlns:p14="http://schemas.microsoft.com/office/powerpoint/2010/main" val="3883625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B0A9DC4-4351-4B95-8DAB-BD34BED4444B}"/>
              </a:ext>
            </a:extLst>
          </p:cNvPr>
          <p:cNvSpPr/>
          <p:nvPr/>
        </p:nvSpPr>
        <p:spPr>
          <a:xfrm>
            <a:off x="431800" y="1282700"/>
            <a:ext cx="8178800" cy="5334000"/>
          </a:xfrm>
          <a:custGeom>
            <a:avLst/>
            <a:gdLst>
              <a:gd name="connsiteX0" fmla="*/ 25400 w 8178800"/>
              <a:gd name="connsiteY0" fmla="*/ 0 h 5334000"/>
              <a:gd name="connsiteX1" fmla="*/ 8039100 w 8178800"/>
              <a:gd name="connsiteY1" fmla="*/ 50800 h 5334000"/>
              <a:gd name="connsiteX2" fmla="*/ 8178800 w 8178800"/>
              <a:gd name="connsiteY2" fmla="*/ 1028700 h 5334000"/>
              <a:gd name="connsiteX3" fmla="*/ 7607300 w 8178800"/>
              <a:gd name="connsiteY3" fmla="*/ 1612900 h 5334000"/>
              <a:gd name="connsiteX4" fmla="*/ 6337300 w 8178800"/>
              <a:gd name="connsiteY4" fmla="*/ 1701800 h 5334000"/>
              <a:gd name="connsiteX5" fmla="*/ 5918200 w 8178800"/>
              <a:gd name="connsiteY5" fmla="*/ 4737100 h 5334000"/>
              <a:gd name="connsiteX6" fmla="*/ 4025900 w 8178800"/>
              <a:gd name="connsiteY6" fmla="*/ 4787900 h 5334000"/>
              <a:gd name="connsiteX7" fmla="*/ 3835400 w 8178800"/>
              <a:gd name="connsiteY7" fmla="*/ 5334000 h 5334000"/>
              <a:gd name="connsiteX8" fmla="*/ 50800 w 8178800"/>
              <a:gd name="connsiteY8" fmla="*/ 5295900 h 5334000"/>
              <a:gd name="connsiteX9" fmla="*/ 0 w 8178800"/>
              <a:gd name="connsiteY9" fmla="*/ 50800 h 53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78800" h="5334000">
                <a:moveTo>
                  <a:pt x="25400" y="0"/>
                </a:moveTo>
                <a:lnTo>
                  <a:pt x="8039100" y="50800"/>
                </a:lnTo>
                <a:lnTo>
                  <a:pt x="8178800" y="1028700"/>
                </a:lnTo>
                <a:lnTo>
                  <a:pt x="7607300" y="1612900"/>
                </a:lnTo>
                <a:lnTo>
                  <a:pt x="6337300" y="1701800"/>
                </a:lnTo>
                <a:lnTo>
                  <a:pt x="5918200" y="4737100"/>
                </a:lnTo>
                <a:lnTo>
                  <a:pt x="4025900" y="4787900"/>
                </a:lnTo>
                <a:lnTo>
                  <a:pt x="3835400" y="5334000"/>
                </a:lnTo>
                <a:lnTo>
                  <a:pt x="50800" y="5295900"/>
                </a:lnTo>
                <a:lnTo>
                  <a:pt x="0" y="50800"/>
                </a:lnTo>
              </a:path>
            </a:pathLst>
          </a:custGeom>
          <a:solidFill>
            <a:schemeClr val="bg1">
              <a:alpha val="55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earing a hat posing for the camera&#10;&#10;Description automatically generated">
            <a:extLst>
              <a:ext uri="{FF2B5EF4-FFF2-40B4-BE49-F238E27FC236}">
                <a16:creationId xmlns:a16="http://schemas.microsoft.com/office/drawing/2014/main" id="{DD218A00-30EA-4F24-9AD0-ECBBFD35B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5593" y="0"/>
            <a:ext cx="8964553" cy="6858000"/>
          </a:xfrm>
          <a:prstGeom prst="rect">
            <a:avLst/>
          </a:prstGeom>
        </p:spPr>
      </p:pic>
      <p:sp>
        <p:nvSpPr>
          <p:cNvPr id="2" name="Title 1">
            <a:extLst>
              <a:ext uri="{FF2B5EF4-FFF2-40B4-BE49-F238E27FC236}">
                <a16:creationId xmlns:a16="http://schemas.microsoft.com/office/drawing/2014/main" id="{7CA9828E-98DF-4C60-8434-A4CAE891E6FA}"/>
              </a:ext>
            </a:extLst>
          </p:cNvPr>
          <p:cNvSpPr>
            <a:spLocks noGrp="1"/>
          </p:cNvSpPr>
          <p:nvPr>
            <p:ph type="title"/>
          </p:nvPr>
        </p:nvSpPr>
        <p:spPr>
          <a:xfrm>
            <a:off x="0" y="0"/>
            <a:ext cx="12192000" cy="1325563"/>
          </a:xfrm>
        </p:spPr>
        <p:txBody>
          <a:bodyPr/>
          <a:lstStyle/>
          <a:p>
            <a:r>
              <a:rPr lang="en-US" dirty="0"/>
              <a:t>7-Spend Time Wisely--Can’t Buy It</a:t>
            </a:r>
          </a:p>
        </p:txBody>
      </p:sp>
      <p:sp>
        <p:nvSpPr>
          <p:cNvPr id="3" name="Content Placeholder 2">
            <a:extLst>
              <a:ext uri="{FF2B5EF4-FFF2-40B4-BE49-F238E27FC236}">
                <a16:creationId xmlns:a16="http://schemas.microsoft.com/office/drawing/2014/main" id="{C4C9C935-E5A3-41C0-8EA4-5CB51C4D3523}"/>
              </a:ext>
            </a:extLst>
          </p:cNvPr>
          <p:cNvSpPr>
            <a:spLocks noGrp="1"/>
          </p:cNvSpPr>
          <p:nvPr>
            <p:ph idx="1"/>
          </p:nvPr>
        </p:nvSpPr>
        <p:spPr>
          <a:xfrm>
            <a:off x="365235" y="1223319"/>
            <a:ext cx="11461530" cy="5000943"/>
          </a:xfrm>
        </p:spPr>
        <p:txBody>
          <a:bodyPr/>
          <a:lstStyle/>
          <a:p>
            <a:r>
              <a:rPr lang="en-US" dirty="0"/>
              <a:t>it departs in darkness, and in dark-</a:t>
            </a:r>
            <a:br>
              <a:rPr lang="en-US" dirty="0"/>
            </a:br>
            <a:r>
              <a:rPr lang="en-US" dirty="0"/>
              <a:t>ness its name is shrouded.</a:t>
            </a:r>
            <a:r>
              <a:rPr lang="en-US" baseline="30000" dirty="0"/>
              <a:t> 5 </a:t>
            </a:r>
            <a:r>
              <a:rPr lang="en-US" dirty="0"/>
              <a:t>Though </a:t>
            </a:r>
            <a:br>
              <a:rPr lang="en-US" dirty="0"/>
            </a:br>
            <a:r>
              <a:rPr lang="en-US" dirty="0"/>
              <a:t>it never saw the sun or knew any-</a:t>
            </a:r>
            <a:br>
              <a:rPr lang="en-US" dirty="0"/>
            </a:br>
            <a:r>
              <a:rPr lang="en-US" dirty="0"/>
              <a:t>thing, it has more rest than </a:t>
            </a:r>
            <a:br>
              <a:rPr lang="en-US" dirty="0"/>
            </a:br>
            <a:r>
              <a:rPr lang="en-US" dirty="0"/>
              <a:t>does that man--</a:t>
            </a:r>
            <a:r>
              <a:rPr lang="en-US" baseline="30000" dirty="0"/>
              <a:t> 6 </a:t>
            </a:r>
            <a:r>
              <a:rPr lang="en-US" dirty="0"/>
              <a:t>even if he </a:t>
            </a:r>
            <a:br>
              <a:rPr lang="en-US" dirty="0"/>
            </a:br>
            <a:r>
              <a:rPr lang="en-US" dirty="0"/>
              <a:t>lives a thousand years twice </a:t>
            </a:r>
            <a:br>
              <a:rPr lang="en-US" dirty="0"/>
            </a:br>
            <a:r>
              <a:rPr lang="en-US" dirty="0"/>
              <a:t>over but fails to enjoy his </a:t>
            </a:r>
            <a:br>
              <a:rPr lang="en-US" dirty="0"/>
            </a:br>
            <a:r>
              <a:rPr lang="en-US" dirty="0"/>
              <a:t>prosperity. Do not all go to </a:t>
            </a:r>
            <a:br>
              <a:rPr lang="en-US" dirty="0"/>
            </a:br>
            <a:r>
              <a:rPr lang="en-US" dirty="0"/>
              <a:t>the same place?</a:t>
            </a:r>
          </a:p>
          <a:p>
            <a:endParaRPr lang="en-US" dirty="0"/>
          </a:p>
        </p:txBody>
      </p:sp>
    </p:spTree>
    <p:extLst>
      <p:ext uri="{BB962C8B-B14F-4D97-AF65-F5344CB8AC3E}">
        <p14:creationId xmlns:p14="http://schemas.microsoft.com/office/powerpoint/2010/main" val="3188948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iece of paper&#10;&#10;Description automatically generated">
            <a:extLst>
              <a:ext uri="{FF2B5EF4-FFF2-40B4-BE49-F238E27FC236}">
                <a16:creationId xmlns:a16="http://schemas.microsoft.com/office/drawing/2014/main" id="{BE8F18B0-A9D6-40FB-841F-604B6411A8C0}"/>
              </a:ext>
            </a:extLst>
          </p:cNvPr>
          <p:cNvPicPr>
            <a:picLocks noChangeAspect="1"/>
          </p:cNvPicPr>
          <p:nvPr/>
        </p:nvPicPr>
        <p:blipFill>
          <a:blip r:embed="rId3">
            <a:alphaModFix amt="45000"/>
            <a:extLst>
              <a:ext uri="{28A0092B-C50C-407E-A947-70E740481C1C}">
                <a14:useLocalDpi xmlns:a14="http://schemas.microsoft.com/office/drawing/2010/main" val="0"/>
              </a:ext>
            </a:extLst>
          </a:blip>
          <a:stretch>
            <a:fillRect/>
          </a:stretch>
        </p:blipFill>
        <p:spPr>
          <a:xfrm flipH="1">
            <a:off x="25293" y="0"/>
            <a:ext cx="12141411" cy="6858000"/>
          </a:xfrm>
          <a:prstGeom prst="rect">
            <a:avLst/>
          </a:prstGeom>
        </p:spPr>
      </p:pic>
      <p:pic>
        <p:nvPicPr>
          <p:cNvPr id="5" name="Picture 4" descr="A close up of a piece of paper&#10;&#10;Description automatically generated">
            <a:extLst>
              <a:ext uri="{FF2B5EF4-FFF2-40B4-BE49-F238E27FC236}">
                <a16:creationId xmlns:a16="http://schemas.microsoft.com/office/drawing/2014/main" id="{9161F716-82FE-4EE6-B5CA-5BF268BAB001}"/>
              </a:ext>
            </a:extLst>
          </p:cNvPr>
          <p:cNvPicPr>
            <a:picLocks noChangeAspect="1"/>
          </p:cNvPicPr>
          <p:nvPr/>
        </p:nvPicPr>
        <p:blipFill>
          <a:blip r:embed="rId3">
            <a:alphaModFix amt="45000"/>
            <a:extLst>
              <a:ext uri="{28A0092B-C50C-407E-A947-70E740481C1C}">
                <a14:useLocalDpi xmlns:a14="http://schemas.microsoft.com/office/drawing/2010/main" val="0"/>
              </a:ext>
            </a:extLst>
          </a:blip>
          <a:stretch>
            <a:fillRect/>
          </a:stretch>
        </p:blipFill>
        <p:spPr>
          <a:xfrm flipH="1">
            <a:off x="-1" y="0"/>
            <a:ext cx="12141411" cy="6858000"/>
          </a:xfrm>
          <a:prstGeom prst="rect">
            <a:avLst/>
          </a:prstGeom>
        </p:spPr>
      </p:pic>
      <p:pic>
        <p:nvPicPr>
          <p:cNvPr id="9" name="Picture 8" descr="A close up of a piece of paper&#10;&#10;Description automatically generated">
            <a:extLst>
              <a:ext uri="{FF2B5EF4-FFF2-40B4-BE49-F238E27FC236}">
                <a16:creationId xmlns:a16="http://schemas.microsoft.com/office/drawing/2014/main" id="{DC24C765-5959-458D-B66F-E9BA5FDD734C}"/>
              </a:ext>
            </a:extLst>
          </p:cNvPr>
          <p:cNvPicPr>
            <a:picLocks noChangeAspect="1"/>
          </p:cNvPicPr>
          <p:nvPr/>
        </p:nvPicPr>
        <p:blipFill>
          <a:blip r:embed="rId3">
            <a:alphaModFix amt="45000"/>
            <a:extLst>
              <a:ext uri="{28A0092B-C50C-407E-A947-70E740481C1C}">
                <a14:useLocalDpi xmlns:a14="http://schemas.microsoft.com/office/drawing/2010/main" val="0"/>
              </a:ext>
            </a:extLst>
          </a:blip>
          <a:stretch>
            <a:fillRect/>
          </a:stretch>
        </p:blipFill>
        <p:spPr>
          <a:xfrm flipH="1">
            <a:off x="25294" y="0"/>
            <a:ext cx="12141411" cy="6858000"/>
          </a:xfrm>
          <a:prstGeom prst="rect">
            <a:avLst/>
          </a:prstGeom>
        </p:spPr>
      </p:pic>
      <p:pic>
        <p:nvPicPr>
          <p:cNvPr id="4" name="Picture 3" descr="A picture containing tableware, table, sitting, photo&#10;&#10;Description automatically generated">
            <a:extLst>
              <a:ext uri="{FF2B5EF4-FFF2-40B4-BE49-F238E27FC236}">
                <a16:creationId xmlns:a16="http://schemas.microsoft.com/office/drawing/2014/main" id="{E5BE2DD3-D012-4677-BC33-6843204691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73" y="2720147"/>
            <a:ext cx="7910722" cy="4486898"/>
          </a:xfrm>
          <a:prstGeom prst="rect">
            <a:avLst/>
          </a:prstGeom>
        </p:spPr>
      </p:pic>
      <p:sp>
        <p:nvSpPr>
          <p:cNvPr id="6" name="Title 1">
            <a:extLst>
              <a:ext uri="{FF2B5EF4-FFF2-40B4-BE49-F238E27FC236}">
                <a16:creationId xmlns:a16="http://schemas.microsoft.com/office/drawing/2014/main" id="{C9188563-079C-427F-9028-775F1D173D20}"/>
              </a:ext>
            </a:extLst>
          </p:cNvPr>
          <p:cNvSpPr txBox="1">
            <a:spLocks/>
          </p:cNvSpPr>
          <p:nvPr/>
        </p:nvSpPr>
        <p:spPr>
          <a:xfrm>
            <a:off x="471947" y="508355"/>
            <a:ext cx="8858865" cy="8557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effectLst>
                  <a:glow rad="127000">
                    <a:schemeClr val="bg1"/>
                  </a:glow>
                </a:effectLst>
                <a:latin typeface="+mn-lt"/>
                <a:ea typeface="+mj-ea"/>
                <a:cs typeface="+mj-cs"/>
              </a:defRPr>
            </a:lvl1pPr>
          </a:lstStyle>
          <a:p>
            <a:pPr algn="l"/>
            <a:r>
              <a:rPr lang="en-US" sz="6600" dirty="0">
                <a:latin typeface="Gill Sans MT" panose="020B0502020104020203" pitchFamily="34" charset="0"/>
              </a:rPr>
              <a:t>Be happy in an…</a:t>
            </a:r>
          </a:p>
        </p:txBody>
      </p:sp>
      <p:pic>
        <p:nvPicPr>
          <p:cNvPr id="8" name="Picture 7" descr="A drawing of a face&#10;&#10;Description automatically generated">
            <a:extLst>
              <a:ext uri="{FF2B5EF4-FFF2-40B4-BE49-F238E27FC236}">
                <a16:creationId xmlns:a16="http://schemas.microsoft.com/office/drawing/2014/main" id="{F5055409-AD9C-4F4C-A577-463BCEDA9F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6270" y="1234242"/>
            <a:ext cx="7126530" cy="2928714"/>
          </a:xfrm>
          <a:prstGeom prst="rect">
            <a:avLst/>
          </a:prstGeom>
        </p:spPr>
      </p:pic>
    </p:spTree>
    <p:extLst>
      <p:ext uri="{BB962C8B-B14F-4D97-AF65-F5344CB8AC3E}">
        <p14:creationId xmlns:p14="http://schemas.microsoft.com/office/powerpoint/2010/main" val="3977912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E2716E-AA63-453D-A3A7-82BFFC56BF81}"/>
              </a:ext>
            </a:extLst>
          </p:cNvPr>
          <p:cNvSpPr/>
          <p:nvPr/>
        </p:nvSpPr>
        <p:spPr>
          <a:xfrm>
            <a:off x="365234" y="1372862"/>
            <a:ext cx="10187436" cy="1184987"/>
          </a:xfrm>
          <a:prstGeom prst="rect">
            <a:avLst/>
          </a:prstGeom>
          <a:solidFill>
            <a:schemeClr val="bg1">
              <a:alpha val="5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late with a fork and knife&#10;&#10;Description automatically generated">
            <a:extLst>
              <a:ext uri="{FF2B5EF4-FFF2-40B4-BE49-F238E27FC236}">
                <a16:creationId xmlns:a16="http://schemas.microsoft.com/office/drawing/2014/main" id="{C6080833-BCB7-40B6-A9D8-C96E4D46722F}"/>
              </a:ext>
            </a:extLst>
          </p:cNvPr>
          <p:cNvPicPr>
            <a:picLocks noChangeAspect="1"/>
          </p:cNvPicPr>
          <p:nvPr/>
        </p:nvPicPr>
        <p:blipFill rotWithShape="1">
          <a:blip r:embed="rId3">
            <a:extLst>
              <a:ext uri="{28A0092B-C50C-407E-A947-70E740481C1C}">
                <a14:useLocalDpi xmlns:a14="http://schemas.microsoft.com/office/drawing/2010/main" val="0"/>
              </a:ext>
            </a:extLst>
          </a:blip>
          <a:srcRect l="7576" r="10044" b="50000"/>
          <a:stretch/>
        </p:blipFill>
        <p:spPr>
          <a:xfrm>
            <a:off x="0" y="2189747"/>
            <a:ext cx="12192000" cy="4668253"/>
          </a:xfrm>
          <a:prstGeom prst="rect">
            <a:avLst/>
          </a:prstGeom>
        </p:spPr>
      </p:pic>
      <p:sp>
        <p:nvSpPr>
          <p:cNvPr id="2" name="Title 1">
            <a:extLst>
              <a:ext uri="{FF2B5EF4-FFF2-40B4-BE49-F238E27FC236}">
                <a16:creationId xmlns:a16="http://schemas.microsoft.com/office/drawing/2014/main" id="{2E3AB8BF-2C33-4D75-A9A9-3A283BF4FC21}"/>
              </a:ext>
            </a:extLst>
          </p:cNvPr>
          <p:cNvSpPr>
            <a:spLocks noGrp="1"/>
          </p:cNvSpPr>
          <p:nvPr>
            <p:ph type="title"/>
          </p:nvPr>
        </p:nvSpPr>
        <p:spPr>
          <a:xfrm>
            <a:off x="365234" y="0"/>
            <a:ext cx="11826766" cy="1325563"/>
          </a:xfrm>
        </p:spPr>
        <p:txBody>
          <a:bodyPr/>
          <a:lstStyle/>
          <a:p>
            <a:r>
              <a:rPr lang="en-US" dirty="0"/>
              <a:t>8- </a:t>
            </a:r>
            <a:r>
              <a:rPr lang="en-US" sz="6000" dirty="0"/>
              <a:t>Be satisfied– not money hungry</a:t>
            </a:r>
            <a:endParaRPr lang="en-US" dirty="0"/>
          </a:p>
        </p:txBody>
      </p:sp>
      <p:sp>
        <p:nvSpPr>
          <p:cNvPr id="3" name="Content Placeholder 2">
            <a:extLst>
              <a:ext uri="{FF2B5EF4-FFF2-40B4-BE49-F238E27FC236}">
                <a16:creationId xmlns:a16="http://schemas.microsoft.com/office/drawing/2014/main" id="{075FA9DA-E99F-4BDA-AD2F-0B645C4A01BE}"/>
              </a:ext>
            </a:extLst>
          </p:cNvPr>
          <p:cNvSpPr>
            <a:spLocks noGrp="1"/>
          </p:cNvSpPr>
          <p:nvPr>
            <p:ph idx="1"/>
          </p:nvPr>
        </p:nvSpPr>
        <p:spPr/>
        <p:txBody>
          <a:bodyPr/>
          <a:lstStyle/>
          <a:p>
            <a:r>
              <a:rPr lang="en-US" baseline="30000" dirty="0"/>
              <a:t> 7 </a:t>
            </a:r>
            <a:r>
              <a:rPr lang="en-US" dirty="0"/>
              <a:t>All man's efforts are for his mouth, yet his </a:t>
            </a:r>
            <a:r>
              <a:rPr lang="en-US" dirty="0">
                <a:solidFill>
                  <a:srgbClr val="C00000"/>
                </a:solidFill>
              </a:rPr>
              <a:t>appetite</a:t>
            </a:r>
            <a:r>
              <a:rPr lang="en-US" dirty="0"/>
              <a:t> is never satisfied.</a:t>
            </a:r>
          </a:p>
        </p:txBody>
      </p:sp>
    </p:spTree>
    <p:extLst>
      <p:ext uri="{BB962C8B-B14F-4D97-AF65-F5344CB8AC3E}">
        <p14:creationId xmlns:p14="http://schemas.microsoft.com/office/powerpoint/2010/main" val="2662684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F3EDEF-495F-40F6-9986-FB32087C467B}"/>
              </a:ext>
            </a:extLst>
          </p:cNvPr>
          <p:cNvSpPr/>
          <p:nvPr/>
        </p:nvSpPr>
        <p:spPr>
          <a:xfrm>
            <a:off x="365234" y="1325563"/>
            <a:ext cx="10990625" cy="1800696"/>
          </a:xfrm>
          <a:prstGeom prst="rect">
            <a:avLst/>
          </a:prstGeom>
          <a:solidFill>
            <a:schemeClr val="bg1">
              <a:alpha val="5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late with a fork and knife&#10;&#10;Description automatically generated">
            <a:extLst>
              <a:ext uri="{FF2B5EF4-FFF2-40B4-BE49-F238E27FC236}">
                <a16:creationId xmlns:a16="http://schemas.microsoft.com/office/drawing/2014/main" id="{1FF66CAA-332D-438E-BBCF-3C8CCB925FEA}"/>
              </a:ext>
            </a:extLst>
          </p:cNvPr>
          <p:cNvPicPr>
            <a:picLocks noChangeAspect="1"/>
          </p:cNvPicPr>
          <p:nvPr/>
        </p:nvPicPr>
        <p:blipFill rotWithShape="1">
          <a:blip r:embed="rId3">
            <a:extLst>
              <a:ext uri="{28A0092B-C50C-407E-A947-70E740481C1C}">
                <a14:useLocalDpi xmlns:a14="http://schemas.microsoft.com/office/drawing/2010/main" val="0"/>
              </a:ext>
            </a:extLst>
          </a:blip>
          <a:srcRect l="7576" r="10044" b="50000"/>
          <a:stretch/>
        </p:blipFill>
        <p:spPr>
          <a:xfrm>
            <a:off x="0" y="2189747"/>
            <a:ext cx="12192000" cy="4668253"/>
          </a:xfrm>
          <a:prstGeom prst="rect">
            <a:avLst/>
          </a:prstGeom>
        </p:spPr>
      </p:pic>
      <p:sp>
        <p:nvSpPr>
          <p:cNvPr id="2" name="Title 1">
            <a:extLst>
              <a:ext uri="{FF2B5EF4-FFF2-40B4-BE49-F238E27FC236}">
                <a16:creationId xmlns:a16="http://schemas.microsoft.com/office/drawing/2014/main" id="{2E3AB8BF-2C33-4D75-A9A9-3A283BF4FC21}"/>
              </a:ext>
            </a:extLst>
          </p:cNvPr>
          <p:cNvSpPr>
            <a:spLocks noGrp="1"/>
          </p:cNvSpPr>
          <p:nvPr>
            <p:ph type="title"/>
          </p:nvPr>
        </p:nvSpPr>
        <p:spPr>
          <a:xfrm>
            <a:off x="365234" y="0"/>
            <a:ext cx="11826766" cy="1325563"/>
          </a:xfrm>
        </p:spPr>
        <p:txBody>
          <a:bodyPr/>
          <a:lstStyle/>
          <a:p>
            <a:r>
              <a:rPr lang="en-US" dirty="0"/>
              <a:t>8- </a:t>
            </a:r>
            <a:r>
              <a:rPr lang="en-US" sz="6000" dirty="0"/>
              <a:t>Be satisfied– not money hungry</a:t>
            </a:r>
            <a:endParaRPr lang="en-US" dirty="0"/>
          </a:p>
        </p:txBody>
      </p:sp>
      <p:sp>
        <p:nvSpPr>
          <p:cNvPr id="3" name="Content Placeholder 2">
            <a:extLst>
              <a:ext uri="{FF2B5EF4-FFF2-40B4-BE49-F238E27FC236}">
                <a16:creationId xmlns:a16="http://schemas.microsoft.com/office/drawing/2014/main" id="{075FA9DA-E99F-4BDA-AD2F-0B645C4A01BE}"/>
              </a:ext>
            </a:extLst>
          </p:cNvPr>
          <p:cNvSpPr>
            <a:spLocks noGrp="1"/>
          </p:cNvSpPr>
          <p:nvPr>
            <p:ph idx="1"/>
          </p:nvPr>
        </p:nvSpPr>
        <p:spPr/>
        <p:txBody>
          <a:bodyPr/>
          <a:lstStyle/>
          <a:p>
            <a:r>
              <a:rPr lang="en-US" baseline="30000" dirty="0"/>
              <a:t>8 </a:t>
            </a:r>
            <a:r>
              <a:rPr lang="en-US" dirty="0"/>
              <a:t>What advantage has a wise man over a fool? What does a poor man gain by knowing how to conduct himself before others?</a:t>
            </a:r>
          </a:p>
        </p:txBody>
      </p:sp>
    </p:spTree>
    <p:extLst>
      <p:ext uri="{BB962C8B-B14F-4D97-AF65-F5344CB8AC3E}">
        <p14:creationId xmlns:p14="http://schemas.microsoft.com/office/powerpoint/2010/main" val="3582754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9A3315-09FC-4CE0-8CFC-DC07986FECFE}"/>
              </a:ext>
            </a:extLst>
          </p:cNvPr>
          <p:cNvSpPr/>
          <p:nvPr/>
        </p:nvSpPr>
        <p:spPr>
          <a:xfrm>
            <a:off x="365234" y="1325563"/>
            <a:ext cx="10990625" cy="1800696"/>
          </a:xfrm>
          <a:prstGeom prst="rect">
            <a:avLst/>
          </a:prstGeom>
          <a:solidFill>
            <a:schemeClr val="bg1">
              <a:alpha val="5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late with a fork and knife&#10;&#10;Description automatically generated">
            <a:extLst>
              <a:ext uri="{FF2B5EF4-FFF2-40B4-BE49-F238E27FC236}">
                <a16:creationId xmlns:a16="http://schemas.microsoft.com/office/drawing/2014/main" id="{DF61A6A3-094F-407A-B24F-B65F829CBBA2}"/>
              </a:ext>
            </a:extLst>
          </p:cNvPr>
          <p:cNvPicPr>
            <a:picLocks noChangeAspect="1"/>
          </p:cNvPicPr>
          <p:nvPr/>
        </p:nvPicPr>
        <p:blipFill rotWithShape="1">
          <a:blip r:embed="rId3">
            <a:extLst>
              <a:ext uri="{28A0092B-C50C-407E-A947-70E740481C1C}">
                <a14:useLocalDpi xmlns:a14="http://schemas.microsoft.com/office/drawing/2010/main" val="0"/>
              </a:ext>
            </a:extLst>
          </a:blip>
          <a:srcRect l="7576" r="10044" b="50000"/>
          <a:stretch/>
        </p:blipFill>
        <p:spPr>
          <a:xfrm>
            <a:off x="0" y="2189747"/>
            <a:ext cx="12192000" cy="4668253"/>
          </a:xfrm>
          <a:prstGeom prst="rect">
            <a:avLst/>
          </a:prstGeom>
        </p:spPr>
      </p:pic>
      <p:sp>
        <p:nvSpPr>
          <p:cNvPr id="2" name="Title 1">
            <a:extLst>
              <a:ext uri="{FF2B5EF4-FFF2-40B4-BE49-F238E27FC236}">
                <a16:creationId xmlns:a16="http://schemas.microsoft.com/office/drawing/2014/main" id="{2E3AB8BF-2C33-4D75-A9A9-3A283BF4FC21}"/>
              </a:ext>
            </a:extLst>
          </p:cNvPr>
          <p:cNvSpPr>
            <a:spLocks noGrp="1"/>
          </p:cNvSpPr>
          <p:nvPr>
            <p:ph type="title"/>
          </p:nvPr>
        </p:nvSpPr>
        <p:spPr>
          <a:xfrm>
            <a:off x="365234" y="0"/>
            <a:ext cx="11826766" cy="1325563"/>
          </a:xfrm>
        </p:spPr>
        <p:txBody>
          <a:bodyPr/>
          <a:lstStyle/>
          <a:p>
            <a:r>
              <a:rPr lang="en-US" dirty="0"/>
              <a:t>8- </a:t>
            </a:r>
            <a:r>
              <a:rPr lang="en-US" sz="6000" dirty="0"/>
              <a:t>Be satisfied– not money hungry</a:t>
            </a:r>
            <a:endParaRPr lang="en-US" dirty="0"/>
          </a:p>
        </p:txBody>
      </p:sp>
      <p:sp>
        <p:nvSpPr>
          <p:cNvPr id="3" name="Content Placeholder 2">
            <a:extLst>
              <a:ext uri="{FF2B5EF4-FFF2-40B4-BE49-F238E27FC236}">
                <a16:creationId xmlns:a16="http://schemas.microsoft.com/office/drawing/2014/main" id="{075FA9DA-E99F-4BDA-AD2F-0B645C4A01BE}"/>
              </a:ext>
            </a:extLst>
          </p:cNvPr>
          <p:cNvSpPr>
            <a:spLocks noGrp="1"/>
          </p:cNvSpPr>
          <p:nvPr>
            <p:ph idx="1"/>
          </p:nvPr>
        </p:nvSpPr>
        <p:spPr/>
        <p:txBody>
          <a:bodyPr/>
          <a:lstStyle/>
          <a:p>
            <a:r>
              <a:rPr lang="en-US" baseline="30000" dirty="0"/>
              <a:t>9 </a:t>
            </a:r>
            <a:r>
              <a:rPr lang="en-US" dirty="0"/>
              <a:t>Better what the eye sees than the roving of the </a:t>
            </a:r>
            <a:r>
              <a:rPr lang="en-US" dirty="0">
                <a:solidFill>
                  <a:srgbClr val="C00000"/>
                </a:solidFill>
              </a:rPr>
              <a:t>appetite</a:t>
            </a:r>
            <a:r>
              <a:rPr lang="en-US" dirty="0"/>
              <a:t>. This too is meaningless, a chasing after the wind.</a:t>
            </a:r>
          </a:p>
        </p:txBody>
      </p:sp>
    </p:spTree>
    <p:extLst>
      <p:ext uri="{BB962C8B-B14F-4D97-AF65-F5344CB8AC3E}">
        <p14:creationId xmlns:p14="http://schemas.microsoft.com/office/powerpoint/2010/main" val="274947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53FA6E-AA1B-42B3-9276-45680E4010E8}"/>
              </a:ext>
            </a:extLst>
          </p:cNvPr>
          <p:cNvSpPr/>
          <p:nvPr/>
        </p:nvSpPr>
        <p:spPr>
          <a:xfrm>
            <a:off x="365234" y="1325563"/>
            <a:ext cx="10990625" cy="1800696"/>
          </a:xfrm>
          <a:prstGeom prst="rect">
            <a:avLst/>
          </a:prstGeom>
          <a:solidFill>
            <a:schemeClr val="bg1">
              <a:alpha val="5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holding a book&#10;&#10;Description automatically generated">
            <a:extLst>
              <a:ext uri="{FF2B5EF4-FFF2-40B4-BE49-F238E27FC236}">
                <a16:creationId xmlns:a16="http://schemas.microsoft.com/office/drawing/2014/main" id="{884D5CB2-776A-47E2-AB85-E0BEC2AF4347}"/>
              </a:ext>
            </a:extLst>
          </p:cNvPr>
          <p:cNvPicPr>
            <a:picLocks noChangeAspect="1"/>
          </p:cNvPicPr>
          <p:nvPr/>
        </p:nvPicPr>
        <p:blipFill rotWithShape="1">
          <a:blip r:embed="rId3">
            <a:extLst>
              <a:ext uri="{28A0092B-C50C-407E-A947-70E740481C1C}">
                <a14:useLocalDpi xmlns:a14="http://schemas.microsoft.com/office/drawing/2010/main" val="0"/>
              </a:ext>
            </a:extLst>
          </a:blip>
          <a:srcRect t="1" b="33120"/>
          <a:stretch/>
        </p:blipFill>
        <p:spPr>
          <a:xfrm>
            <a:off x="0" y="1418464"/>
            <a:ext cx="12203266" cy="5439535"/>
          </a:xfrm>
          <a:prstGeom prst="rect">
            <a:avLst/>
          </a:prstGeom>
        </p:spPr>
      </p:pic>
      <p:sp>
        <p:nvSpPr>
          <p:cNvPr id="2" name="Title 1">
            <a:extLst>
              <a:ext uri="{FF2B5EF4-FFF2-40B4-BE49-F238E27FC236}">
                <a16:creationId xmlns:a16="http://schemas.microsoft.com/office/drawing/2014/main" id="{7CA9828E-98DF-4C60-8434-A4CAE891E6FA}"/>
              </a:ext>
            </a:extLst>
          </p:cNvPr>
          <p:cNvSpPr>
            <a:spLocks noGrp="1"/>
          </p:cNvSpPr>
          <p:nvPr>
            <p:ph type="title"/>
          </p:nvPr>
        </p:nvSpPr>
        <p:spPr>
          <a:xfrm>
            <a:off x="365234" y="0"/>
            <a:ext cx="11826766" cy="1325563"/>
          </a:xfrm>
        </p:spPr>
        <p:txBody>
          <a:bodyPr/>
          <a:lstStyle/>
          <a:p>
            <a:r>
              <a:rPr lang="en-US" dirty="0"/>
              <a:t>9- </a:t>
            </a:r>
            <a:r>
              <a:rPr lang="en-US" sz="6000" dirty="0"/>
              <a:t>Make Money Count– Don’t Waste</a:t>
            </a:r>
            <a:endParaRPr lang="en-US" dirty="0"/>
          </a:p>
        </p:txBody>
      </p:sp>
      <p:sp>
        <p:nvSpPr>
          <p:cNvPr id="3" name="Content Placeholder 2">
            <a:extLst>
              <a:ext uri="{FF2B5EF4-FFF2-40B4-BE49-F238E27FC236}">
                <a16:creationId xmlns:a16="http://schemas.microsoft.com/office/drawing/2014/main" id="{C4C9C935-E5A3-41C0-8EA4-5CB51C4D3523}"/>
              </a:ext>
            </a:extLst>
          </p:cNvPr>
          <p:cNvSpPr>
            <a:spLocks noGrp="1"/>
          </p:cNvSpPr>
          <p:nvPr>
            <p:ph idx="1"/>
          </p:nvPr>
        </p:nvSpPr>
        <p:spPr/>
        <p:txBody>
          <a:bodyPr/>
          <a:lstStyle/>
          <a:p>
            <a:r>
              <a:rPr lang="en-US" baseline="30000" dirty="0"/>
              <a:t> 10 </a:t>
            </a:r>
            <a:r>
              <a:rPr lang="en-US" dirty="0"/>
              <a:t>Whatever exists has already been named, and what man is has been known; no man can </a:t>
            </a:r>
            <a:r>
              <a:rPr lang="en-US" dirty="0">
                <a:solidFill>
                  <a:srgbClr val="C00000"/>
                </a:solidFill>
              </a:rPr>
              <a:t>contend</a:t>
            </a:r>
            <a:r>
              <a:rPr lang="en-US" dirty="0"/>
              <a:t> with one who is stronger than he.</a:t>
            </a:r>
          </a:p>
          <a:p>
            <a:endParaRPr lang="en-US" dirty="0"/>
          </a:p>
        </p:txBody>
      </p:sp>
    </p:spTree>
    <p:extLst>
      <p:ext uri="{BB962C8B-B14F-4D97-AF65-F5344CB8AC3E}">
        <p14:creationId xmlns:p14="http://schemas.microsoft.com/office/powerpoint/2010/main" val="2414241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627EC3-AA0D-4DC4-A90A-21F3E4CD21E8}"/>
              </a:ext>
            </a:extLst>
          </p:cNvPr>
          <p:cNvSpPr/>
          <p:nvPr/>
        </p:nvSpPr>
        <p:spPr>
          <a:xfrm>
            <a:off x="365234" y="1325563"/>
            <a:ext cx="10990625" cy="1800696"/>
          </a:xfrm>
          <a:prstGeom prst="rect">
            <a:avLst/>
          </a:prstGeom>
          <a:solidFill>
            <a:schemeClr val="bg1">
              <a:alpha val="5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holding a book&#10;&#10;Description automatically generated">
            <a:extLst>
              <a:ext uri="{FF2B5EF4-FFF2-40B4-BE49-F238E27FC236}">
                <a16:creationId xmlns:a16="http://schemas.microsoft.com/office/drawing/2014/main" id="{884D5CB2-776A-47E2-AB85-E0BEC2AF4347}"/>
              </a:ext>
            </a:extLst>
          </p:cNvPr>
          <p:cNvPicPr>
            <a:picLocks noChangeAspect="1"/>
          </p:cNvPicPr>
          <p:nvPr/>
        </p:nvPicPr>
        <p:blipFill rotWithShape="1">
          <a:blip r:embed="rId3">
            <a:extLst>
              <a:ext uri="{28A0092B-C50C-407E-A947-70E740481C1C}">
                <a14:useLocalDpi xmlns:a14="http://schemas.microsoft.com/office/drawing/2010/main" val="0"/>
              </a:ext>
            </a:extLst>
          </a:blip>
          <a:srcRect t="1" b="33120"/>
          <a:stretch/>
        </p:blipFill>
        <p:spPr>
          <a:xfrm>
            <a:off x="0" y="1418464"/>
            <a:ext cx="12203266" cy="5439535"/>
          </a:xfrm>
          <a:prstGeom prst="rect">
            <a:avLst/>
          </a:prstGeom>
        </p:spPr>
      </p:pic>
      <p:sp>
        <p:nvSpPr>
          <p:cNvPr id="2" name="Title 1">
            <a:extLst>
              <a:ext uri="{FF2B5EF4-FFF2-40B4-BE49-F238E27FC236}">
                <a16:creationId xmlns:a16="http://schemas.microsoft.com/office/drawing/2014/main" id="{7CA9828E-98DF-4C60-8434-A4CAE891E6FA}"/>
              </a:ext>
            </a:extLst>
          </p:cNvPr>
          <p:cNvSpPr>
            <a:spLocks noGrp="1"/>
          </p:cNvSpPr>
          <p:nvPr>
            <p:ph type="title"/>
          </p:nvPr>
        </p:nvSpPr>
        <p:spPr>
          <a:xfrm>
            <a:off x="365234" y="0"/>
            <a:ext cx="11826766" cy="1325563"/>
          </a:xfrm>
        </p:spPr>
        <p:txBody>
          <a:bodyPr/>
          <a:lstStyle/>
          <a:p>
            <a:r>
              <a:rPr lang="en-US" dirty="0"/>
              <a:t>9- </a:t>
            </a:r>
            <a:r>
              <a:rPr lang="en-US" sz="6000" dirty="0"/>
              <a:t>Make Money Count– Don’t Waste</a:t>
            </a:r>
            <a:endParaRPr lang="en-US" dirty="0"/>
          </a:p>
        </p:txBody>
      </p:sp>
      <p:sp>
        <p:nvSpPr>
          <p:cNvPr id="3" name="Content Placeholder 2">
            <a:extLst>
              <a:ext uri="{FF2B5EF4-FFF2-40B4-BE49-F238E27FC236}">
                <a16:creationId xmlns:a16="http://schemas.microsoft.com/office/drawing/2014/main" id="{C4C9C935-E5A3-41C0-8EA4-5CB51C4D3523}"/>
              </a:ext>
            </a:extLst>
          </p:cNvPr>
          <p:cNvSpPr>
            <a:spLocks noGrp="1"/>
          </p:cNvSpPr>
          <p:nvPr>
            <p:ph idx="1"/>
          </p:nvPr>
        </p:nvSpPr>
        <p:spPr/>
        <p:txBody>
          <a:bodyPr/>
          <a:lstStyle/>
          <a:p>
            <a:r>
              <a:rPr lang="en-US" baseline="30000" dirty="0"/>
              <a:t>11 </a:t>
            </a:r>
            <a:r>
              <a:rPr lang="en-US" dirty="0"/>
              <a:t>The more the words, the less the meaning, and how does that </a:t>
            </a:r>
            <a:r>
              <a:rPr lang="en-US" dirty="0">
                <a:solidFill>
                  <a:srgbClr val="C00000"/>
                </a:solidFill>
              </a:rPr>
              <a:t>profit</a:t>
            </a:r>
            <a:r>
              <a:rPr lang="en-US" dirty="0"/>
              <a:t> anyone?</a:t>
            </a:r>
          </a:p>
          <a:p>
            <a:r>
              <a:rPr lang="en-US" baseline="30000" dirty="0"/>
              <a:t> </a:t>
            </a:r>
            <a:endParaRPr lang="en-US" dirty="0"/>
          </a:p>
        </p:txBody>
      </p:sp>
    </p:spTree>
    <p:extLst>
      <p:ext uri="{BB962C8B-B14F-4D97-AF65-F5344CB8AC3E}">
        <p14:creationId xmlns:p14="http://schemas.microsoft.com/office/powerpoint/2010/main" val="1539335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059CEE-AC67-4F99-B178-82C08FA398E9}"/>
              </a:ext>
            </a:extLst>
          </p:cNvPr>
          <p:cNvSpPr/>
          <p:nvPr/>
        </p:nvSpPr>
        <p:spPr>
          <a:xfrm>
            <a:off x="365234" y="1325563"/>
            <a:ext cx="10990625" cy="2443248"/>
          </a:xfrm>
          <a:prstGeom prst="rect">
            <a:avLst/>
          </a:prstGeom>
          <a:solidFill>
            <a:schemeClr val="bg1">
              <a:alpha val="5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holding a book&#10;&#10;Description automatically generated">
            <a:extLst>
              <a:ext uri="{FF2B5EF4-FFF2-40B4-BE49-F238E27FC236}">
                <a16:creationId xmlns:a16="http://schemas.microsoft.com/office/drawing/2014/main" id="{884D5CB2-776A-47E2-AB85-E0BEC2AF4347}"/>
              </a:ext>
            </a:extLst>
          </p:cNvPr>
          <p:cNvPicPr>
            <a:picLocks noChangeAspect="1"/>
          </p:cNvPicPr>
          <p:nvPr/>
        </p:nvPicPr>
        <p:blipFill rotWithShape="1">
          <a:blip r:embed="rId3">
            <a:extLst>
              <a:ext uri="{28A0092B-C50C-407E-A947-70E740481C1C}">
                <a14:useLocalDpi xmlns:a14="http://schemas.microsoft.com/office/drawing/2010/main" val="0"/>
              </a:ext>
            </a:extLst>
          </a:blip>
          <a:srcRect t="1" b="33120"/>
          <a:stretch/>
        </p:blipFill>
        <p:spPr>
          <a:xfrm>
            <a:off x="0" y="1418464"/>
            <a:ext cx="12203266" cy="5439535"/>
          </a:xfrm>
          <a:prstGeom prst="rect">
            <a:avLst/>
          </a:prstGeom>
        </p:spPr>
      </p:pic>
      <p:sp>
        <p:nvSpPr>
          <p:cNvPr id="2" name="Title 1">
            <a:extLst>
              <a:ext uri="{FF2B5EF4-FFF2-40B4-BE49-F238E27FC236}">
                <a16:creationId xmlns:a16="http://schemas.microsoft.com/office/drawing/2014/main" id="{7CA9828E-98DF-4C60-8434-A4CAE891E6FA}"/>
              </a:ext>
            </a:extLst>
          </p:cNvPr>
          <p:cNvSpPr>
            <a:spLocks noGrp="1"/>
          </p:cNvSpPr>
          <p:nvPr>
            <p:ph type="title"/>
          </p:nvPr>
        </p:nvSpPr>
        <p:spPr>
          <a:xfrm>
            <a:off x="365234" y="0"/>
            <a:ext cx="11826766" cy="1325563"/>
          </a:xfrm>
        </p:spPr>
        <p:txBody>
          <a:bodyPr/>
          <a:lstStyle/>
          <a:p>
            <a:r>
              <a:rPr lang="en-US" dirty="0"/>
              <a:t>9- </a:t>
            </a:r>
            <a:r>
              <a:rPr lang="en-US" sz="6000" dirty="0"/>
              <a:t>Make Money Count– Don’t Waste</a:t>
            </a:r>
            <a:endParaRPr lang="en-US" dirty="0"/>
          </a:p>
        </p:txBody>
      </p:sp>
      <p:sp>
        <p:nvSpPr>
          <p:cNvPr id="3" name="Content Placeholder 2">
            <a:extLst>
              <a:ext uri="{FF2B5EF4-FFF2-40B4-BE49-F238E27FC236}">
                <a16:creationId xmlns:a16="http://schemas.microsoft.com/office/drawing/2014/main" id="{C4C9C935-E5A3-41C0-8EA4-5CB51C4D3523}"/>
              </a:ext>
            </a:extLst>
          </p:cNvPr>
          <p:cNvSpPr>
            <a:spLocks noGrp="1"/>
          </p:cNvSpPr>
          <p:nvPr>
            <p:ph idx="1"/>
          </p:nvPr>
        </p:nvSpPr>
        <p:spPr/>
        <p:txBody>
          <a:bodyPr/>
          <a:lstStyle/>
          <a:p>
            <a:r>
              <a:rPr lang="en-US" baseline="30000" dirty="0"/>
              <a:t>12 </a:t>
            </a:r>
            <a:r>
              <a:rPr lang="en-US" dirty="0"/>
              <a:t>For who knows what is good for a man in life, during the few and meaningless days he passes through like a shadow? Who can tell him what will happen under the sun after he is gone?</a:t>
            </a:r>
          </a:p>
          <a:p>
            <a:endParaRPr lang="en-US" dirty="0"/>
          </a:p>
        </p:txBody>
      </p:sp>
    </p:spTree>
    <p:extLst>
      <p:ext uri="{BB962C8B-B14F-4D97-AF65-F5344CB8AC3E}">
        <p14:creationId xmlns:p14="http://schemas.microsoft.com/office/powerpoint/2010/main" val="1146578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690ADE4F-12A6-40A3-A04F-ED3F138F215E}"/>
              </a:ext>
            </a:extLst>
          </p:cNvPr>
          <p:cNvSpPr/>
          <p:nvPr/>
        </p:nvSpPr>
        <p:spPr>
          <a:xfrm>
            <a:off x="406400" y="1358900"/>
            <a:ext cx="10756900" cy="3632200"/>
          </a:xfrm>
          <a:custGeom>
            <a:avLst/>
            <a:gdLst>
              <a:gd name="connsiteX0" fmla="*/ 0 w 10756900"/>
              <a:gd name="connsiteY0" fmla="*/ 0 h 3632200"/>
              <a:gd name="connsiteX1" fmla="*/ 10756900 w 10756900"/>
              <a:gd name="connsiteY1" fmla="*/ 50800 h 3632200"/>
              <a:gd name="connsiteX2" fmla="*/ 4737100 w 10756900"/>
              <a:gd name="connsiteY2" fmla="*/ 3632200 h 3632200"/>
              <a:gd name="connsiteX3" fmla="*/ 50800 w 10756900"/>
              <a:gd name="connsiteY3" fmla="*/ 3606800 h 3632200"/>
              <a:gd name="connsiteX4" fmla="*/ 25400 w 10756900"/>
              <a:gd name="connsiteY4" fmla="*/ 63500 h 363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6900" h="3632200">
                <a:moveTo>
                  <a:pt x="0" y="0"/>
                </a:moveTo>
                <a:lnTo>
                  <a:pt x="10756900" y="50800"/>
                </a:lnTo>
                <a:lnTo>
                  <a:pt x="4737100" y="3632200"/>
                </a:lnTo>
                <a:lnTo>
                  <a:pt x="50800" y="3606800"/>
                </a:lnTo>
                <a:lnTo>
                  <a:pt x="25400" y="63500"/>
                </a:lnTo>
              </a:path>
            </a:pathLst>
          </a:custGeom>
          <a:solidFill>
            <a:schemeClr val="bg1">
              <a:alpha val="5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C9C935-E5A3-41C0-8EA4-5CB51C4D3523}"/>
              </a:ext>
            </a:extLst>
          </p:cNvPr>
          <p:cNvSpPr>
            <a:spLocks noGrp="1"/>
          </p:cNvSpPr>
          <p:nvPr>
            <p:ph idx="1"/>
          </p:nvPr>
        </p:nvSpPr>
        <p:spPr/>
        <p:txBody>
          <a:bodyPr/>
          <a:lstStyle/>
          <a:p>
            <a:r>
              <a:rPr lang="en-US" dirty="0">
                <a:solidFill>
                  <a:srgbClr val="C00000"/>
                </a:solidFill>
              </a:rPr>
              <a:t>5:18</a:t>
            </a:r>
            <a:r>
              <a:rPr lang="en-US" dirty="0"/>
              <a:t> Then I realized that it is good and proper for a man to eat and drink, and to find satisfaction in his toilsome labor </a:t>
            </a:r>
            <a:br>
              <a:rPr lang="en-US" dirty="0"/>
            </a:br>
            <a:r>
              <a:rPr lang="en-US" dirty="0"/>
              <a:t>under the sun during the few </a:t>
            </a:r>
            <a:br>
              <a:rPr lang="en-US" dirty="0"/>
            </a:br>
            <a:r>
              <a:rPr lang="en-US" dirty="0"/>
              <a:t>days of life </a:t>
            </a:r>
            <a:r>
              <a:rPr lang="en-US" dirty="0">
                <a:solidFill>
                  <a:srgbClr val="C00000"/>
                </a:solidFill>
              </a:rPr>
              <a:t>God has given </a:t>
            </a:r>
            <a:br>
              <a:rPr lang="en-US" dirty="0">
                <a:solidFill>
                  <a:srgbClr val="C00000"/>
                </a:solidFill>
              </a:rPr>
            </a:br>
            <a:r>
              <a:rPr lang="en-US" dirty="0"/>
              <a:t>him--for this is his lot.</a:t>
            </a:r>
          </a:p>
        </p:txBody>
      </p:sp>
      <p:pic>
        <p:nvPicPr>
          <p:cNvPr id="6" name="Picture 5" descr="A picture containing food&#10;&#10;Description automatically generated">
            <a:extLst>
              <a:ext uri="{FF2B5EF4-FFF2-40B4-BE49-F238E27FC236}">
                <a16:creationId xmlns:a16="http://schemas.microsoft.com/office/drawing/2014/main" id="{F34E0E55-4289-4524-BB74-C864AA6D2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0825" y="1124465"/>
            <a:ext cx="10274458" cy="6858000"/>
          </a:xfrm>
          <a:prstGeom prst="rect">
            <a:avLst/>
          </a:prstGeom>
        </p:spPr>
      </p:pic>
      <p:sp>
        <p:nvSpPr>
          <p:cNvPr id="2" name="Title 1">
            <a:extLst>
              <a:ext uri="{FF2B5EF4-FFF2-40B4-BE49-F238E27FC236}">
                <a16:creationId xmlns:a16="http://schemas.microsoft.com/office/drawing/2014/main" id="{7CA9828E-98DF-4C60-8434-A4CAE891E6FA}"/>
              </a:ext>
            </a:extLst>
          </p:cNvPr>
          <p:cNvSpPr>
            <a:spLocks noGrp="1"/>
          </p:cNvSpPr>
          <p:nvPr>
            <p:ph type="title"/>
          </p:nvPr>
        </p:nvSpPr>
        <p:spPr>
          <a:xfrm>
            <a:off x="0" y="0"/>
            <a:ext cx="12192000" cy="1325563"/>
          </a:xfrm>
        </p:spPr>
        <p:txBody>
          <a:bodyPr/>
          <a:lstStyle/>
          <a:p>
            <a:r>
              <a:rPr lang="en-US" dirty="0"/>
              <a:t>10- View as God’s Gift – Not Yours</a:t>
            </a:r>
          </a:p>
        </p:txBody>
      </p:sp>
    </p:spTree>
    <p:extLst>
      <p:ext uri="{BB962C8B-B14F-4D97-AF65-F5344CB8AC3E}">
        <p14:creationId xmlns:p14="http://schemas.microsoft.com/office/powerpoint/2010/main" val="3395585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6A205EE6-CA84-430E-9EE2-198DA2EEB099}"/>
              </a:ext>
            </a:extLst>
          </p:cNvPr>
          <p:cNvSpPr/>
          <p:nvPr/>
        </p:nvSpPr>
        <p:spPr>
          <a:xfrm>
            <a:off x="393700" y="1358900"/>
            <a:ext cx="10769600" cy="5486400"/>
          </a:xfrm>
          <a:custGeom>
            <a:avLst/>
            <a:gdLst>
              <a:gd name="connsiteX0" fmla="*/ 0 w 10756900"/>
              <a:gd name="connsiteY0" fmla="*/ 0 h 3632200"/>
              <a:gd name="connsiteX1" fmla="*/ 10756900 w 10756900"/>
              <a:gd name="connsiteY1" fmla="*/ 50800 h 3632200"/>
              <a:gd name="connsiteX2" fmla="*/ 4737100 w 10756900"/>
              <a:gd name="connsiteY2" fmla="*/ 3632200 h 3632200"/>
              <a:gd name="connsiteX3" fmla="*/ 50800 w 10756900"/>
              <a:gd name="connsiteY3" fmla="*/ 3606800 h 3632200"/>
              <a:gd name="connsiteX4" fmla="*/ 25400 w 10756900"/>
              <a:gd name="connsiteY4" fmla="*/ 63500 h 3632200"/>
              <a:gd name="connsiteX0" fmla="*/ 0 w 10756900"/>
              <a:gd name="connsiteY0" fmla="*/ 0 h 3632200"/>
              <a:gd name="connsiteX1" fmla="*/ 10756900 w 10756900"/>
              <a:gd name="connsiteY1" fmla="*/ 50800 h 3632200"/>
              <a:gd name="connsiteX2" fmla="*/ 4737100 w 10756900"/>
              <a:gd name="connsiteY2" fmla="*/ 3632200 h 3632200"/>
              <a:gd name="connsiteX3" fmla="*/ 3657600 w 10756900"/>
              <a:gd name="connsiteY3" fmla="*/ 3619500 h 3632200"/>
              <a:gd name="connsiteX4" fmla="*/ 50800 w 10756900"/>
              <a:gd name="connsiteY4" fmla="*/ 3606800 h 3632200"/>
              <a:gd name="connsiteX5" fmla="*/ 25400 w 10756900"/>
              <a:gd name="connsiteY5" fmla="*/ 63500 h 3632200"/>
              <a:gd name="connsiteX0" fmla="*/ 0 w 10756900"/>
              <a:gd name="connsiteY0" fmla="*/ 0 h 3632200"/>
              <a:gd name="connsiteX1" fmla="*/ 10756900 w 10756900"/>
              <a:gd name="connsiteY1" fmla="*/ 50800 h 3632200"/>
              <a:gd name="connsiteX2" fmla="*/ 4737100 w 10756900"/>
              <a:gd name="connsiteY2" fmla="*/ 3632200 h 3632200"/>
              <a:gd name="connsiteX3" fmla="*/ 3657600 w 10756900"/>
              <a:gd name="connsiteY3" fmla="*/ 3619500 h 3632200"/>
              <a:gd name="connsiteX4" fmla="*/ 1041400 w 10756900"/>
              <a:gd name="connsiteY4" fmla="*/ 3606800 h 3632200"/>
              <a:gd name="connsiteX5" fmla="*/ 50800 w 10756900"/>
              <a:gd name="connsiteY5" fmla="*/ 3606800 h 3632200"/>
              <a:gd name="connsiteX6" fmla="*/ 25400 w 10756900"/>
              <a:gd name="connsiteY6" fmla="*/ 63500 h 3632200"/>
              <a:gd name="connsiteX0" fmla="*/ 12700 w 10769600"/>
              <a:gd name="connsiteY0" fmla="*/ 0 h 5486400"/>
              <a:gd name="connsiteX1" fmla="*/ 10769600 w 10769600"/>
              <a:gd name="connsiteY1" fmla="*/ 50800 h 5486400"/>
              <a:gd name="connsiteX2" fmla="*/ 4749800 w 10769600"/>
              <a:gd name="connsiteY2" fmla="*/ 3632200 h 5486400"/>
              <a:gd name="connsiteX3" fmla="*/ 3670300 w 10769600"/>
              <a:gd name="connsiteY3" fmla="*/ 3619500 h 5486400"/>
              <a:gd name="connsiteX4" fmla="*/ 0 w 10769600"/>
              <a:gd name="connsiteY4" fmla="*/ 5486400 h 5486400"/>
              <a:gd name="connsiteX5" fmla="*/ 63500 w 10769600"/>
              <a:gd name="connsiteY5" fmla="*/ 3606800 h 5486400"/>
              <a:gd name="connsiteX6" fmla="*/ 38100 w 10769600"/>
              <a:gd name="connsiteY6" fmla="*/ 63500 h 5486400"/>
              <a:gd name="connsiteX0" fmla="*/ 12700 w 10769600"/>
              <a:gd name="connsiteY0" fmla="*/ 0 h 5486400"/>
              <a:gd name="connsiteX1" fmla="*/ 10769600 w 10769600"/>
              <a:gd name="connsiteY1" fmla="*/ 50800 h 5486400"/>
              <a:gd name="connsiteX2" fmla="*/ 4749800 w 10769600"/>
              <a:gd name="connsiteY2" fmla="*/ 3632200 h 5486400"/>
              <a:gd name="connsiteX3" fmla="*/ 4686300 w 10769600"/>
              <a:gd name="connsiteY3" fmla="*/ 5410200 h 5486400"/>
              <a:gd name="connsiteX4" fmla="*/ 0 w 10769600"/>
              <a:gd name="connsiteY4" fmla="*/ 5486400 h 5486400"/>
              <a:gd name="connsiteX5" fmla="*/ 63500 w 10769600"/>
              <a:gd name="connsiteY5" fmla="*/ 3606800 h 5486400"/>
              <a:gd name="connsiteX6" fmla="*/ 38100 w 10769600"/>
              <a:gd name="connsiteY6" fmla="*/ 6350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9600" h="5486400">
                <a:moveTo>
                  <a:pt x="12700" y="0"/>
                </a:moveTo>
                <a:lnTo>
                  <a:pt x="10769600" y="50800"/>
                </a:lnTo>
                <a:lnTo>
                  <a:pt x="4749800" y="3632200"/>
                </a:lnTo>
                <a:lnTo>
                  <a:pt x="4686300" y="5410200"/>
                </a:lnTo>
                <a:lnTo>
                  <a:pt x="0" y="5486400"/>
                </a:lnTo>
                <a:lnTo>
                  <a:pt x="63500" y="3606800"/>
                </a:lnTo>
                <a:lnTo>
                  <a:pt x="38100" y="63500"/>
                </a:lnTo>
              </a:path>
            </a:pathLst>
          </a:custGeom>
          <a:solidFill>
            <a:schemeClr val="bg1">
              <a:alpha val="5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10;&#10;Description automatically generated">
            <a:extLst>
              <a:ext uri="{FF2B5EF4-FFF2-40B4-BE49-F238E27FC236}">
                <a16:creationId xmlns:a16="http://schemas.microsoft.com/office/drawing/2014/main" id="{F34E0E55-4289-4524-BB74-C864AA6D2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0825" y="1124465"/>
            <a:ext cx="10274458" cy="6858000"/>
          </a:xfrm>
          <a:prstGeom prst="rect">
            <a:avLst/>
          </a:prstGeom>
        </p:spPr>
      </p:pic>
      <p:sp>
        <p:nvSpPr>
          <p:cNvPr id="2" name="Title 1">
            <a:extLst>
              <a:ext uri="{FF2B5EF4-FFF2-40B4-BE49-F238E27FC236}">
                <a16:creationId xmlns:a16="http://schemas.microsoft.com/office/drawing/2014/main" id="{7CA9828E-98DF-4C60-8434-A4CAE891E6FA}"/>
              </a:ext>
            </a:extLst>
          </p:cNvPr>
          <p:cNvSpPr>
            <a:spLocks noGrp="1"/>
          </p:cNvSpPr>
          <p:nvPr>
            <p:ph type="title"/>
          </p:nvPr>
        </p:nvSpPr>
        <p:spPr>
          <a:xfrm>
            <a:off x="0" y="0"/>
            <a:ext cx="12192000" cy="1325563"/>
          </a:xfrm>
        </p:spPr>
        <p:txBody>
          <a:bodyPr/>
          <a:lstStyle/>
          <a:p>
            <a:r>
              <a:rPr lang="en-US" dirty="0"/>
              <a:t>10- View as God’s Gift – Not Yours</a:t>
            </a:r>
          </a:p>
        </p:txBody>
      </p:sp>
      <p:sp>
        <p:nvSpPr>
          <p:cNvPr id="3" name="Content Placeholder 2">
            <a:extLst>
              <a:ext uri="{FF2B5EF4-FFF2-40B4-BE49-F238E27FC236}">
                <a16:creationId xmlns:a16="http://schemas.microsoft.com/office/drawing/2014/main" id="{C4C9C935-E5A3-41C0-8EA4-5CB51C4D3523}"/>
              </a:ext>
            </a:extLst>
          </p:cNvPr>
          <p:cNvSpPr>
            <a:spLocks noGrp="1"/>
          </p:cNvSpPr>
          <p:nvPr>
            <p:ph idx="1"/>
          </p:nvPr>
        </p:nvSpPr>
        <p:spPr>
          <a:xfrm>
            <a:off x="365235" y="1124465"/>
            <a:ext cx="11461530" cy="5099797"/>
          </a:xfrm>
        </p:spPr>
        <p:txBody>
          <a:bodyPr/>
          <a:lstStyle/>
          <a:p>
            <a:r>
              <a:rPr lang="en-US" baseline="30000" dirty="0"/>
              <a:t> 19</a:t>
            </a:r>
            <a:r>
              <a:rPr lang="en-US" dirty="0"/>
              <a:t> Moreover, when God </a:t>
            </a:r>
            <a:r>
              <a:rPr lang="en-US" dirty="0">
                <a:solidFill>
                  <a:srgbClr val="C00000"/>
                </a:solidFill>
              </a:rPr>
              <a:t>gives</a:t>
            </a:r>
            <a:r>
              <a:rPr lang="en-US" dirty="0"/>
              <a:t> any man wealth and possessions, and enables him to enjoy them, to accept his lot and be happy </a:t>
            </a:r>
            <a:br>
              <a:rPr lang="en-US" dirty="0"/>
            </a:br>
            <a:r>
              <a:rPr lang="en-US" dirty="0"/>
              <a:t>in his work--this is </a:t>
            </a:r>
            <a:r>
              <a:rPr lang="en-US" dirty="0">
                <a:solidFill>
                  <a:srgbClr val="C00000"/>
                </a:solidFill>
              </a:rPr>
              <a:t>a gift of God</a:t>
            </a:r>
            <a:r>
              <a:rPr lang="en-US" dirty="0"/>
              <a:t>.</a:t>
            </a:r>
          </a:p>
          <a:p>
            <a:r>
              <a:rPr lang="en-US" baseline="30000" dirty="0"/>
              <a:t> 20 </a:t>
            </a:r>
            <a:r>
              <a:rPr lang="en-US" dirty="0"/>
              <a:t>He seldom reflects on </a:t>
            </a:r>
            <a:br>
              <a:rPr lang="en-US" dirty="0"/>
            </a:br>
            <a:r>
              <a:rPr lang="en-US" dirty="0"/>
              <a:t>the days of his life, </a:t>
            </a:r>
            <a:br>
              <a:rPr lang="en-US" dirty="0"/>
            </a:br>
            <a:r>
              <a:rPr lang="en-US" dirty="0"/>
              <a:t>because God keeps </a:t>
            </a:r>
            <a:br>
              <a:rPr lang="en-US" dirty="0"/>
            </a:br>
            <a:r>
              <a:rPr lang="en-US" dirty="0"/>
              <a:t>him occupied with </a:t>
            </a:r>
            <a:br>
              <a:rPr lang="en-US" dirty="0"/>
            </a:br>
            <a:r>
              <a:rPr lang="en-US" dirty="0">
                <a:solidFill>
                  <a:srgbClr val="C00000"/>
                </a:solidFill>
              </a:rPr>
              <a:t>gladness of heart.</a:t>
            </a:r>
          </a:p>
          <a:p>
            <a:endParaRPr lang="en-US" dirty="0"/>
          </a:p>
        </p:txBody>
      </p:sp>
    </p:spTree>
    <p:extLst>
      <p:ext uri="{BB962C8B-B14F-4D97-AF65-F5344CB8AC3E}">
        <p14:creationId xmlns:p14="http://schemas.microsoft.com/office/powerpoint/2010/main" val="631970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42CC1-A364-4CAE-8A89-C66470B8D58A}"/>
              </a:ext>
            </a:extLst>
          </p:cNvPr>
          <p:cNvSpPr>
            <a:spLocks noGrp="1"/>
          </p:cNvSpPr>
          <p:nvPr>
            <p:ph type="title"/>
          </p:nvPr>
        </p:nvSpPr>
        <p:spPr/>
        <p:txBody>
          <a:bodyPr/>
          <a:lstStyle/>
          <a:p>
            <a:r>
              <a:rPr lang="en-US" dirty="0"/>
              <a:t>Kleptocracy is real …</a:t>
            </a:r>
          </a:p>
        </p:txBody>
      </p:sp>
      <p:sp>
        <p:nvSpPr>
          <p:cNvPr id="3" name="Content Placeholder 2">
            <a:extLst>
              <a:ext uri="{FF2B5EF4-FFF2-40B4-BE49-F238E27FC236}">
                <a16:creationId xmlns:a16="http://schemas.microsoft.com/office/drawing/2014/main" id="{D4D0B067-2ECF-41DF-9DD9-D1B328645E6F}"/>
              </a:ext>
            </a:extLst>
          </p:cNvPr>
          <p:cNvSpPr>
            <a:spLocks noGrp="1"/>
          </p:cNvSpPr>
          <p:nvPr>
            <p:ph idx="1"/>
          </p:nvPr>
        </p:nvSpPr>
        <p:spPr/>
        <p:txBody>
          <a:bodyPr>
            <a:normAutofit/>
          </a:bodyPr>
          <a:lstStyle/>
          <a:p>
            <a:r>
              <a:rPr lang="en-US" sz="5400" dirty="0"/>
              <a:t>But you don’t have to be a Kleptocrat!</a:t>
            </a:r>
          </a:p>
          <a:p>
            <a:endParaRPr lang="en-US" sz="4800" dirty="0"/>
          </a:p>
          <a:p>
            <a:endParaRPr lang="en-US" sz="4800" dirty="0"/>
          </a:p>
          <a:p>
            <a:endParaRPr lang="en-US" sz="4800" dirty="0"/>
          </a:p>
          <a:p>
            <a:endParaRPr lang="en-US" sz="4800" dirty="0"/>
          </a:p>
          <a:p>
            <a:r>
              <a:rPr lang="en-US" sz="5400" dirty="0"/>
              <a:t>Instead, you can … </a:t>
            </a:r>
          </a:p>
        </p:txBody>
      </p:sp>
      <p:pic>
        <p:nvPicPr>
          <p:cNvPr id="5" name="Picture 4" descr="A hand holding an object in his hand&#10;&#10;Description automatically generated">
            <a:extLst>
              <a:ext uri="{FF2B5EF4-FFF2-40B4-BE49-F238E27FC236}">
                <a16:creationId xmlns:a16="http://schemas.microsoft.com/office/drawing/2014/main" id="{8EF804E1-2ED0-48A8-841A-D89A26DA305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365175" y="1963360"/>
            <a:ext cx="4845241" cy="4746359"/>
          </a:xfrm>
          <a:prstGeom prst="rect">
            <a:avLst/>
          </a:prstGeom>
        </p:spPr>
      </p:pic>
    </p:spTree>
    <p:extLst>
      <p:ext uri="{BB962C8B-B14F-4D97-AF65-F5344CB8AC3E}">
        <p14:creationId xmlns:p14="http://schemas.microsoft.com/office/powerpoint/2010/main" val="2262685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58D5AA-321D-45A1-B866-4FAF7D305E19}"/>
              </a:ext>
            </a:extLst>
          </p:cNvPr>
          <p:cNvSpPr>
            <a:spLocks noGrp="1"/>
          </p:cNvSpPr>
          <p:nvPr>
            <p:ph idx="1"/>
          </p:nvPr>
        </p:nvSpPr>
        <p:spPr>
          <a:xfrm>
            <a:off x="562943" y="185351"/>
            <a:ext cx="11461530" cy="5025657"/>
          </a:xfrm>
        </p:spPr>
        <p:txBody>
          <a:bodyPr/>
          <a:lstStyle/>
          <a:p>
            <a:pPr marL="742950" indent="-742950">
              <a:lnSpc>
                <a:spcPct val="80000"/>
              </a:lnSpc>
              <a:buFont typeface="+mj-lt"/>
              <a:buAutoNum type="arabicPeriod"/>
            </a:pPr>
            <a:r>
              <a:rPr lang="en-US" dirty="0"/>
              <a:t>Love God– not money</a:t>
            </a:r>
          </a:p>
          <a:p>
            <a:pPr marL="742950" indent="-742950">
              <a:lnSpc>
                <a:spcPct val="80000"/>
              </a:lnSpc>
              <a:buFont typeface="+mj-lt"/>
              <a:buAutoNum type="arabicPeriod"/>
            </a:pPr>
            <a:r>
              <a:rPr lang="en-US" dirty="0"/>
              <a:t>Be a Saver– not a spender</a:t>
            </a:r>
          </a:p>
          <a:p>
            <a:pPr marL="742950" indent="-742950">
              <a:lnSpc>
                <a:spcPct val="80000"/>
              </a:lnSpc>
              <a:buFont typeface="+mj-lt"/>
              <a:buAutoNum type="arabicPeriod"/>
            </a:pPr>
            <a:r>
              <a:rPr lang="en-US" dirty="0"/>
              <a:t>Sleep well– not an insomniac </a:t>
            </a:r>
          </a:p>
          <a:p>
            <a:pPr marL="742950" indent="-742950">
              <a:lnSpc>
                <a:spcPct val="80000"/>
              </a:lnSpc>
              <a:buFont typeface="+mj-lt"/>
              <a:buAutoNum type="arabicPeriod"/>
            </a:pPr>
            <a:r>
              <a:rPr lang="en-US" dirty="0"/>
              <a:t>Share</a:t>
            </a:r>
            <a:r>
              <a:rPr lang="en-US"/>
              <a:t>– not hoard </a:t>
            </a:r>
            <a:endParaRPr lang="en-US" dirty="0"/>
          </a:p>
          <a:p>
            <a:pPr marL="742950" indent="-742950">
              <a:lnSpc>
                <a:spcPct val="80000"/>
              </a:lnSpc>
              <a:buFont typeface="+mj-lt"/>
              <a:buAutoNum type="arabicPeriod"/>
            </a:pPr>
            <a:r>
              <a:rPr lang="en-US" dirty="0"/>
              <a:t>Invest now– can’t take it</a:t>
            </a:r>
          </a:p>
          <a:p>
            <a:pPr marL="742950" indent="-742950">
              <a:lnSpc>
                <a:spcPct val="80000"/>
              </a:lnSpc>
              <a:buFont typeface="+mj-lt"/>
              <a:buAutoNum type="arabicPeriod"/>
            </a:pPr>
            <a:r>
              <a:rPr lang="en-US" dirty="0"/>
              <a:t>Value health– not money</a:t>
            </a:r>
          </a:p>
          <a:p>
            <a:pPr marL="742950" indent="-742950">
              <a:lnSpc>
                <a:spcPct val="80000"/>
              </a:lnSpc>
              <a:buFont typeface="+mj-lt"/>
              <a:buAutoNum type="arabicPeriod"/>
            </a:pPr>
            <a:r>
              <a:rPr lang="en-US" dirty="0"/>
              <a:t>Spend time wisely– can’t buy it</a:t>
            </a:r>
          </a:p>
          <a:p>
            <a:pPr marL="742950" indent="-742950">
              <a:lnSpc>
                <a:spcPct val="80000"/>
              </a:lnSpc>
              <a:buFont typeface="+mj-lt"/>
              <a:buAutoNum type="arabicPeriod"/>
            </a:pPr>
            <a:r>
              <a:rPr lang="en-US" dirty="0"/>
              <a:t>Be satisfied– not money hungry</a:t>
            </a:r>
          </a:p>
          <a:p>
            <a:pPr marL="742950" indent="-742950">
              <a:lnSpc>
                <a:spcPct val="80000"/>
              </a:lnSpc>
              <a:buFont typeface="+mj-lt"/>
              <a:buAutoNum type="arabicPeriod"/>
            </a:pPr>
            <a:r>
              <a:rPr lang="en-US" dirty="0"/>
              <a:t>Make money count– don’t waste</a:t>
            </a:r>
          </a:p>
          <a:p>
            <a:pPr marL="742950" indent="-742950">
              <a:lnSpc>
                <a:spcPct val="80000"/>
              </a:lnSpc>
              <a:buFont typeface="+mj-lt"/>
              <a:buAutoNum type="arabicPeriod"/>
            </a:pPr>
            <a:r>
              <a:rPr lang="en-US" dirty="0"/>
              <a:t>View as God’s gift– not yours</a:t>
            </a:r>
          </a:p>
          <a:p>
            <a:pPr marL="742950" indent="-742950">
              <a:lnSpc>
                <a:spcPct val="80000"/>
              </a:lnSpc>
              <a:buFont typeface="+mj-lt"/>
              <a:buAutoNum type="arabicPeriod"/>
            </a:pPr>
            <a:endParaRPr lang="en-US" dirty="0"/>
          </a:p>
          <a:p>
            <a:pPr marL="742950" indent="-742950">
              <a:lnSpc>
                <a:spcPct val="80000"/>
              </a:lnSpc>
              <a:buFont typeface="+mj-lt"/>
              <a:buAutoNum type="arabicPeriod"/>
            </a:pPr>
            <a:endParaRPr lang="en-US" dirty="0"/>
          </a:p>
          <a:p>
            <a:pPr marL="742950" indent="-742950">
              <a:lnSpc>
                <a:spcPct val="80000"/>
              </a:lnSpc>
              <a:buFont typeface="+mj-lt"/>
              <a:buAutoNum type="arabicPeriod"/>
            </a:pPr>
            <a:endParaRPr lang="en-US" dirty="0"/>
          </a:p>
          <a:p>
            <a:pPr marL="742950" indent="-742950">
              <a:lnSpc>
                <a:spcPct val="80000"/>
              </a:lnSpc>
              <a:buFont typeface="+mj-lt"/>
              <a:buAutoNum type="arabicPeriod"/>
            </a:pPr>
            <a:endParaRPr lang="en-US" dirty="0"/>
          </a:p>
          <a:p>
            <a:pPr marL="742950" indent="-742950">
              <a:lnSpc>
                <a:spcPct val="80000"/>
              </a:lnSpc>
              <a:buFont typeface="+mj-lt"/>
              <a:buAutoNum type="arabicPeriod"/>
            </a:pPr>
            <a:endParaRPr lang="en-US" dirty="0"/>
          </a:p>
          <a:p>
            <a:pPr marL="742950" indent="-742950">
              <a:lnSpc>
                <a:spcPct val="80000"/>
              </a:lnSpc>
              <a:buFont typeface="+mj-lt"/>
              <a:buAutoNum type="arabicPeriod"/>
            </a:pPr>
            <a:endParaRPr lang="en-US" dirty="0"/>
          </a:p>
          <a:p>
            <a:pPr marL="742950" indent="-742950">
              <a:lnSpc>
                <a:spcPct val="80000"/>
              </a:lnSpc>
              <a:buFont typeface="+mj-lt"/>
              <a:buAutoNum type="arabicPeriod"/>
            </a:pPr>
            <a:endParaRPr lang="en-US" dirty="0"/>
          </a:p>
        </p:txBody>
      </p:sp>
    </p:spTree>
    <p:extLst>
      <p:ext uri="{BB962C8B-B14F-4D97-AF65-F5344CB8AC3E}">
        <p14:creationId xmlns:p14="http://schemas.microsoft.com/office/powerpoint/2010/main" val="1127319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piece of paper&#10;&#10;Description automatically generated">
            <a:extLst>
              <a:ext uri="{FF2B5EF4-FFF2-40B4-BE49-F238E27FC236}">
                <a16:creationId xmlns:a16="http://schemas.microsoft.com/office/drawing/2014/main" id="{ACAFC821-7F92-4D10-ACD0-3501921F7BA2}"/>
              </a:ext>
            </a:extLst>
          </p:cNvPr>
          <p:cNvPicPr>
            <a:picLocks noChangeAspect="1"/>
          </p:cNvPicPr>
          <p:nvPr/>
        </p:nvPicPr>
        <p:blipFill>
          <a:blip r:embed="rId3">
            <a:alphaModFix amt="45000"/>
            <a:extLst>
              <a:ext uri="{28A0092B-C50C-407E-A947-70E740481C1C}">
                <a14:useLocalDpi xmlns:a14="http://schemas.microsoft.com/office/drawing/2010/main" val="0"/>
              </a:ext>
            </a:extLst>
          </a:blip>
          <a:stretch>
            <a:fillRect/>
          </a:stretch>
        </p:blipFill>
        <p:spPr>
          <a:xfrm flipH="1">
            <a:off x="-1" y="0"/>
            <a:ext cx="12141411" cy="6858000"/>
          </a:xfrm>
          <a:prstGeom prst="rect">
            <a:avLst/>
          </a:prstGeom>
        </p:spPr>
      </p:pic>
      <p:pic>
        <p:nvPicPr>
          <p:cNvPr id="7" name="Picture 6" descr="A close up of a piece of paper&#10;&#10;Description automatically generated">
            <a:extLst>
              <a:ext uri="{FF2B5EF4-FFF2-40B4-BE49-F238E27FC236}">
                <a16:creationId xmlns:a16="http://schemas.microsoft.com/office/drawing/2014/main" id="{2DFCA373-585D-43DF-9E02-83719B8FE8C2}"/>
              </a:ext>
            </a:extLst>
          </p:cNvPr>
          <p:cNvPicPr>
            <a:picLocks noChangeAspect="1"/>
          </p:cNvPicPr>
          <p:nvPr/>
        </p:nvPicPr>
        <p:blipFill>
          <a:blip r:embed="rId3">
            <a:alphaModFix amt="45000"/>
            <a:extLst>
              <a:ext uri="{28A0092B-C50C-407E-A947-70E740481C1C}">
                <a14:useLocalDpi xmlns:a14="http://schemas.microsoft.com/office/drawing/2010/main" val="0"/>
              </a:ext>
            </a:extLst>
          </a:blip>
          <a:stretch>
            <a:fillRect/>
          </a:stretch>
        </p:blipFill>
        <p:spPr>
          <a:xfrm flipH="1">
            <a:off x="25294" y="0"/>
            <a:ext cx="12141411" cy="6858000"/>
          </a:xfrm>
          <a:prstGeom prst="rect">
            <a:avLst/>
          </a:prstGeom>
        </p:spPr>
      </p:pic>
      <p:pic>
        <p:nvPicPr>
          <p:cNvPr id="4" name="Picture 3" descr="A picture containing tableware, table, sitting, photo&#10;&#10;Description automatically generated">
            <a:extLst>
              <a:ext uri="{FF2B5EF4-FFF2-40B4-BE49-F238E27FC236}">
                <a16:creationId xmlns:a16="http://schemas.microsoft.com/office/drawing/2014/main" id="{E5BE2DD3-D012-4677-BC33-6843204691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73" y="2720147"/>
            <a:ext cx="7910722" cy="4486898"/>
          </a:xfrm>
          <a:prstGeom prst="rect">
            <a:avLst/>
          </a:prstGeom>
        </p:spPr>
      </p:pic>
      <p:sp>
        <p:nvSpPr>
          <p:cNvPr id="6" name="Title 1">
            <a:extLst>
              <a:ext uri="{FF2B5EF4-FFF2-40B4-BE49-F238E27FC236}">
                <a16:creationId xmlns:a16="http://schemas.microsoft.com/office/drawing/2014/main" id="{C9188563-079C-427F-9028-775F1D173D20}"/>
              </a:ext>
            </a:extLst>
          </p:cNvPr>
          <p:cNvSpPr txBox="1">
            <a:spLocks/>
          </p:cNvSpPr>
          <p:nvPr/>
        </p:nvSpPr>
        <p:spPr>
          <a:xfrm>
            <a:off x="471947" y="508355"/>
            <a:ext cx="8858865" cy="8557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effectLst>
                  <a:glow rad="127000">
                    <a:schemeClr val="bg1"/>
                  </a:glow>
                </a:effectLst>
                <a:latin typeface="+mn-lt"/>
                <a:ea typeface="+mj-ea"/>
                <a:cs typeface="+mj-cs"/>
              </a:defRPr>
            </a:lvl1pPr>
          </a:lstStyle>
          <a:p>
            <a:pPr algn="l"/>
            <a:r>
              <a:rPr lang="en-US" sz="6600" dirty="0">
                <a:latin typeface="Gill Sans MT" panose="020B0502020104020203" pitchFamily="34" charset="0"/>
              </a:rPr>
              <a:t>Be happy in a …</a:t>
            </a:r>
          </a:p>
        </p:txBody>
      </p:sp>
      <p:pic>
        <p:nvPicPr>
          <p:cNvPr id="15" name="Picture 14" descr="A drawing of a face&#10;&#10;Description automatically generated">
            <a:extLst>
              <a:ext uri="{FF2B5EF4-FFF2-40B4-BE49-F238E27FC236}">
                <a16:creationId xmlns:a16="http://schemas.microsoft.com/office/drawing/2014/main" id="{A9768D31-4AA4-41B1-B981-BBE7F5D7B7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26383"/>
            <a:ext cx="12192000" cy="3262074"/>
          </a:xfrm>
          <a:prstGeom prst="rect">
            <a:avLst/>
          </a:prstGeom>
        </p:spPr>
      </p:pic>
    </p:spTree>
    <p:extLst>
      <p:ext uri="{BB962C8B-B14F-4D97-AF65-F5344CB8AC3E}">
        <p14:creationId xmlns:p14="http://schemas.microsoft.com/office/powerpoint/2010/main" val="3648215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iece of paper&#10;&#10;Description automatically generated">
            <a:extLst>
              <a:ext uri="{FF2B5EF4-FFF2-40B4-BE49-F238E27FC236}">
                <a16:creationId xmlns:a16="http://schemas.microsoft.com/office/drawing/2014/main" id="{2DFCA373-585D-43DF-9E02-83719B8FE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5294" y="0"/>
            <a:ext cx="12141411" cy="6858000"/>
          </a:xfrm>
          <a:prstGeom prst="rect">
            <a:avLst/>
          </a:prstGeom>
        </p:spPr>
      </p:pic>
      <p:sp>
        <p:nvSpPr>
          <p:cNvPr id="6" name="Title 1">
            <a:extLst>
              <a:ext uri="{FF2B5EF4-FFF2-40B4-BE49-F238E27FC236}">
                <a16:creationId xmlns:a16="http://schemas.microsoft.com/office/drawing/2014/main" id="{C9188563-079C-427F-9028-775F1D173D20}"/>
              </a:ext>
            </a:extLst>
          </p:cNvPr>
          <p:cNvSpPr txBox="1">
            <a:spLocks/>
          </p:cNvSpPr>
          <p:nvPr/>
        </p:nvSpPr>
        <p:spPr>
          <a:xfrm>
            <a:off x="1666566" y="3773979"/>
            <a:ext cx="8858865" cy="7988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effectLst>
                  <a:glow rad="127000">
                    <a:schemeClr val="bg1"/>
                  </a:glow>
                </a:effectLst>
                <a:latin typeface="+mn-lt"/>
                <a:ea typeface="+mj-ea"/>
                <a:cs typeface="+mj-cs"/>
              </a:defRPr>
            </a:lvl1pPr>
          </a:lstStyle>
          <a:p>
            <a:pPr lvl="1"/>
            <a:r>
              <a:rPr lang="en-US" sz="11500" b="1" dirty="0">
                <a:solidFill>
                  <a:schemeClr val="bg1"/>
                </a:solidFill>
                <a:effectLst>
                  <a:glow rad="127000">
                    <a:schemeClr val="tx1"/>
                  </a:glow>
                </a:effectLst>
              </a:rPr>
              <a:t>LET’S PRAY!</a:t>
            </a:r>
          </a:p>
        </p:txBody>
      </p:sp>
    </p:spTree>
    <p:extLst>
      <p:ext uri="{BB962C8B-B14F-4D97-AF65-F5344CB8AC3E}">
        <p14:creationId xmlns:p14="http://schemas.microsoft.com/office/powerpoint/2010/main" val="1609748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A742C-0234-427D-BFCF-D49DC6846BD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C2328A-8495-4084-AAA5-B5AF28D0C2DB}"/>
              </a:ext>
            </a:extLst>
          </p:cNvPr>
          <p:cNvSpPr>
            <a:spLocks noGrp="1"/>
          </p:cNvSpPr>
          <p:nvPr>
            <p:ph idx="1"/>
          </p:nvPr>
        </p:nvSpPr>
        <p:spPr/>
        <p:txBody>
          <a:bodyPr/>
          <a:lstStyle/>
          <a:p>
            <a:r>
              <a:rPr lang="en-US" dirty="0"/>
              <a:t>Song:  He has made me glad</a:t>
            </a:r>
          </a:p>
        </p:txBody>
      </p:sp>
    </p:spTree>
    <p:extLst>
      <p:ext uri="{BB962C8B-B14F-4D97-AF65-F5344CB8AC3E}">
        <p14:creationId xmlns:p14="http://schemas.microsoft.com/office/powerpoint/2010/main" val="750221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0D335-AA69-4132-8C5B-185723BA0304}"/>
              </a:ext>
            </a:extLst>
          </p:cNvPr>
          <p:cNvSpPr>
            <a:spLocks noGrp="1"/>
          </p:cNvSpPr>
          <p:nvPr>
            <p:ph type="title"/>
          </p:nvPr>
        </p:nvSpPr>
        <p:spPr>
          <a:xfrm>
            <a:off x="0" y="0"/>
            <a:ext cx="12393827" cy="1325563"/>
          </a:xfrm>
        </p:spPr>
        <p:txBody>
          <a:bodyPr/>
          <a:lstStyle/>
          <a:p>
            <a:r>
              <a:rPr lang="en-US" dirty="0"/>
              <a:t>Don’t let Kleptocracy surprise you!</a:t>
            </a:r>
          </a:p>
        </p:txBody>
      </p:sp>
      <p:sp>
        <p:nvSpPr>
          <p:cNvPr id="3" name="Content Placeholder 2">
            <a:extLst>
              <a:ext uri="{FF2B5EF4-FFF2-40B4-BE49-F238E27FC236}">
                <a16:creationId xmlns:a16="http://schemas.microsoft.com/office/drawing/2014/main" id="{AB061867-501D-4022-B0E0-851B8F70959D}"/>
              </a:ext>
            </a:extLst>
          </p:cNvPr>
          <p:cNvSpPr>
            <a:spLocks noGrp="1"/>
          </p:cNvSpPr>
          <p:nvPr>
            <p:ph idx="1"/>
          </p:nvPr>
        </p:nvSpPr>
        <p:spPr>
          <a:xfrm>
            <a:off x="365235" y="1372862"/>
            <a:ext cx="8512065" cy="4851400"/>
          </a:xfrm>
        </p:spPr>
        <p:txBody>
          <a:bodyPr/>
          <a:lstStyle/>
          <a:p>
            <a:r>
              <a:rPr lang="en-US" dirty="0"/>
              <a:t>Kleptocracy ” is a government whose corrupt leaders (kleptocrats) use political to appropriate the wealth of their nation, typically by embezzling or misappropriating government funds at the expense of the wider population.</a:t>
            </a:r>
          </a:p>
          <a:p>
            <a:endParaRPr lang="en-US" dirty="0"/>
          </a:p>
        </p:txBody>
      </p:sp>
    </p:spTree>
    <p:extLst>
      <p:ext uri="{BB962C8B-B14F-4D97-AF65-F5344CB8AC3E}">
        <p14:creationId xmlns:p14="http://schemas.microsoft.com/office/powerpoint/2010/main" val="2471621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035DC6-D766-4575-830A-FFE6A9F79F20}"/>
              </a:ext>
            </a:extLst>
          </p:cNvPr>
          <p:cNvSpPr/>
          <p:nvPr/>
        </p:nvSpPr>
        <p:spPr>
          <a:xfrm>
            <a:off x="365234" y="1186249"/>
            <a:ext cx="5528938" cy="4127156"/>
          </a:xfrm>
          <a:prstGeom prst="rect">
            <a:avLst/>
          </a:prstGeom>
          <a:solidFill>
            <a:schemeClr val="bg1">
              <a:alpha val="5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EE22ED-B0F7-49FC-BE4A-8D44F4418396}"/>
              </a:ext>
            </a:extLst>
          </p:cNvPr>
          <p:cNvSpPr>
            <a:spLocks noGrp="1"/>
          </p:cNvSpPr>
          <p:nvPr>
            <p:ph type="title"/>
          </p:nvPr>
        </p:nvSpPr>
        <p:spPr/>
        <p:txBody>
          <a:bodyPr/>
          <a:lstStyle/>
          <a:p>
            <a:r>
              <a:rPr lang="en-US" dirty="0"/>
              <a:t>Don’t be surprised that …</a:t>
            </a:r>
          </a:p>
        </p:txBody>
      </p:sp>
      <p:sp>
        <p:nvSpPr>
          <p:cNvPr id="3" name="Content Placeholder 2">
            <a:extLst>
              <a:ext uri="{FF2B5EF4-FFF2-40B4-BE49-F238E27FC236}">
                <a16:creationId xmlns:a16="http://schemas.microsoft.com/office/drawing/2014/main" id="{A7C4788C-D913-4DC6-8853-557D21E6BE9D}"/>
              </a:ext>
            </a:extLst>
          </p:cNvPr>
          <p:cNvSpPr>
            <a:spLocks noGrp="1"/>
          </p:cNvSpPr>
          <p:nvPr>
            <p:ph idx="1"/>
          </p:nvPr>
        </p:nvSpPr>
        <p:spPr>
          <a:xfrm>
            <a:off x="365235" y="1372862"/>
            <a:ext cx="5528938" cy="4851400"/>
          </a:xfrm>
        </p:spPr>
        <p:txBody>
          <a:bodyPr>
            <a:normAutofit/>
          </a:bodyPr>
          <a:lstStyle/>
          <a:p>
            <a:pPr algn="l" rtl="0"/>
            <a:r>
              <a:rPr lang="en-US" i="0" u="none" strike="noStrike" baseline="0" dirty="0">
                <a:solidFill>
                  <a:srgbClr val="C0C0C0"/>
                </a:solidFill>
              </a:rPr>
              <a:t> </a:t>
            </a:r>
            <a:r>
              <a:rPr lang="en-US" i="0" u="none" strike="noStrike" baseline="30000" dirty="0">
                <a:solidFill>
                  <a:srgbClr val="C0C0C0"/>
                </a:solidFill>
              </a:rPr>
              <a:t>5:8</a:t>
            </a:r>
            <a:r>
              <a:rPr lang="en-US" i="0" u="none" strike="noStrike" baseline="0" dirty="0">
                <a:solidFill>
                  <a:srgbClr val="C0C0C0"/>
                </a:solidFill>
              </a:rPr>
              <a:t> If you see the poor oppressed in a district, and justice and rights denied, </a:t>
            </a:r>
            <a:r>
              <a:rPr lang="en-US" i="0" u="none" strike="noStrike" baseline="0" dirty="0">
                <a:solidFill>
                  <a:srgbClr val="C00000"/>
                </a:solidFill>
              </a:rPr>
              <a:t>do not be surprised </a:t>
            </a:r>
            <a:r>
              <a:rPr lang="en-US" i="0" u="none" strike="noStrike" baseline="0" dirty="0">
                <a:solidFill>
                  <a:srgbClr val="C0C0C0"/>
                </a:solidFill>
              </a:rPr>
              <a:t>at such things ….</a:t>
            </a:r>
          </a:p>
        </p:txBody>
      </p:sp>
    </p:spTree>
    <p:extLst>
      <p:ext uri="{BB962C8B-B14F-4D97-AF65-F5344CB8AC3E}">
        <p14:creationId xmlns:p14="http://schemas.microsoft.com/office/powerpoint/2010/main" val="2508654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7BD606-10BA-49A3-A1E5-74D85988CA85}"/>
              </a:ext>
            </a:extLst>
          </p:cNvPr>
          <p:cNvSpPr/>
          <p:nvPr/>
        </p:nvSpPr>
        <p:spPr>
          <a:xfrm>
            <a:off x="365234" y="1186249"/>
            <a:ext cx="5528938" cy="4127156"/>
          </a:xfrm>
          <a:prstGeom prst="rect">
            <a:avLst/>
          </a:prstGeom>
          <a:solidFill>
            <a:schemeClr val="bg1">
              <a:alpha val="5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EE22ED-B0F7-49FC-BE4A-8D44F4418396}"/>
              </a:ext>
            </a:extLst>
          </p:cNvPr>
          <p:cNvSpPr>
            <a:spLocks noGrp="1"/>
          </p:cNvSpPr>
          <p:nvPr>
            <p:ph type="title"/>
          </p:nvPr>
        </p:nvSpPr>
        <p:spPr/>
        <p:txBody>
          <a:bodyPr/>
          <a:lstStyle/>
          <a:p>
            <a:r>
              <a:rPr lang="en-US" dirty="0"/>
              <a:t>the poor are oppressed … </a:t>
            </a:r>
          </a:p>
        </p:txBody>
      </p:sp>
      <p:sp>
        <p:nvSpPr>
          <p:cNvPr id="3" name="Content Placeholder 2">
            <a:extLst>
              <a:ext uri="{FF2B5EF4-FFF2-40B4-BE49-F238E27FC236}">
                <a16:creationId xmlns:a16="http://schemas.microsoft.com/office/drawing/2014/main" id="{A7C4788C-D913-4DC6-8853-557D21E6BE9D}"/>
              </a:ext>
            </a:extLst>
          </p:cNvPr>
          <p:cNvSpPr>
            <a:spLocks noGrp="1"/>
          </p:cNvSpPr>
          <p:nvPr>
            <p:ph idx="1"/>
          </p:nvPr>
        </p:nvSpPr>
        <p:spPr>
          <a:xfrm>
            <a:off x="365235" y="1372862"/>
            <a:ext cx="5603079" cy="4851400"/>
          </a:xfrm>
        </p:spPr>
        <p:txBody>
          <a:bodyPr>
            <a:normAutofit/>
          </a:bodyPr>
          <a:lstStyle/>
          <a:p>
            <a:pPr algn="l" rtl="0"/>
            <a:r>
              <a:rPr lang="en-US" i="0" u="none" strike="noStrike" baseline="0" dirty="0"/>
              <a:t> </a:t>
            </a:r>
            <a:r>
              <a:rPr lang="en-US" i="0" u="none" strike="noStrike" baseline="30000" dirty="0"/>
              <a:t>5:8</a:t>
            </a:r>
            <a:r>
              <a:rPr lang="en-US" i="0" u="none" strike="noStrike" baseline="0" dirty="0"/>
              <a:t> </a:t>
            </a:r>
            <a:r>
              <a:rPr lang="en-US" i="0" u="none" strike="noStrike" baseline="0" dirty="0">
                <a:solidFill>
                  <a:srgbClr val="C00000"/>
                </a:solidFill>
              </a:rPr>
              <a:t>If you see the poor oppressed in a district, and justice and rights denied</a:t>
            </a:r>
            <a:r>
              <a:rPr lang="en-US" i="0" u="none" strike="noStrike" baseline="0" dirty="0"/>
              <a:t>, do not be surprised at such things ….</a:t>
            </a:r>
          </a:p>
        </p:txBody>
      </p:sp>
    </p:spTree>
    <p:extLst>
      <p:ext uri="{BB962C8B-B14F-4D97-AF65-F5344CB8AC3E}">
        <p14:creationId xmlns:p14="http://schemas.microsoft.com/office/powerpoint/2010/main" val="598007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0C3F06-0E6D-4FBC-8650-672711F990B5}"/>
              </a:ext>
            </a:extLst>
          </p:cNvPr>
          <p:cNvSpPr/>
          <p:nvPr/>
        </p:nvSpPr>
        <p:spPr>
          <a:xfrm>
            <a:off x="365234" y="1186249"/>
            <a:ext cx="5528938" cy="5165124"/>
          </a:xfrm>
          <a:prstGeom prst="rect">
            <a:avLst/>
          </a:prstGeom>
          <a:solidFill>
            <a:schemeClr val="bg1">
              <a:alpha val="5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EE22ED-B0F7-49FC-BE4A-8D44F4418396}"/>
              </a:ext>
            </a:extLst>
          </p:cNvPr>
          <p:cNvSpPr>
            <a:spLocks noGrp="1"/>
          </p:cNvSpPr>
          <p:nvPr>
            <p:ph type="title"/>
          </p:nvPr>
        </p:nvSpPr>
        <p:spPr/>
        <p:txBody>
          <a:bodyPr/>
          <a:lstStyle/>
          <a:p>
            <a:r>
              <a:rPr lang="en-US" dirty="0"/>
              <a:t>by politicians ...</a:t>
            </a:r>
          </a:p>
        </p:txBody>
      </p:sp>
      <p:sp>
        <p:nvSpPr>
          <p:cNvPr id="3" name="Content Placeholder 2">
            <a:extLst>
              <a:ext uri="{FF2B5EF4-FFF2-40B4-BE49-F238E27FC236}">
                <a16:creationId xmlns:a16="http://schemas.microsoft.com/office/drawing/2014/main" id="{A7C4788C-D913-4DC6-8853-557D21E6BE9D}"/>
              </a:ext>
            </a:extLst>
          </p:cNvPr>
          <p:cNvSpPr>
            <a:spLocks noGrp="1"/>
          </p:cNvSpPr>
          <p:nvPr>
            <p:ph idx="1"/>
          </p:nvPr>
        </p:nvSpPr>
        <p:spPr>
          <a:xfrm>
            <a:off x="365236" y="1372862"/>
            <a:ext cx="5491868" cy="4851400"/>
          </a:xfrm>
        </p:spPr>
        <p:txBody>
          <a:bodyPr>
            <a:normAutofit/>
          </a:bodyPr>
          <a:lstStyle/>
          <a:p>
            <a:pPr algn="l" rtl="0"/>
            <a:r>
              <a:rPr lang="en-US" i="0" u="none" strike="noStrike" baseline="0" dirty="0"/>
              <a:t>… for one </a:t>
            </a:r>
            <a:r>
              <a:rPr lang="en-US" i="0" u="none" strike="noStrike" baseline="0" dirty="0">
                <a:solidFill>
                  <a:srgbClr val="C00000"/>
                </a:solidFill>
              </a:rPr>
              <a:t>official</a:t>
            </a:r>
            <a:r>
              <a:rPr lang="en-US" i="0" u="none" strike="noStrike" baseline="0" dirty="0"/>
              <a:t> is eyed by a </a:t>
            </a:r>
            <a:r>
              <a:rPr lang="en-US" i="0" u="none" strike="noStrike" baseline="0" dirty="0">
                <a:solidFill>
                  <a:srgbClr val="C00000"/>
                </a:solidFill>
              </a:rPr>
              <a:t>higher one</a:t>
            </a:r>
            <a:r>
              <a:rPr lang="en-US" i="0" u="none" strike="noStrike" baseline="0" dirty="0"/>
              <a:t>, and over them both are others </a:t>
            </a:r>
            <a:r>
              <a:rPr lang="en-US" i="0" u="none" strike="noStrike" baseline="0" dirty="0">
                <a:solidFill>
                  <a:srgbClr val="C00000"/>
                </a:solidFill>
              </a:rPr>
              <a:t>higher still</a:t>
            </a:r>
            <a:r>
              <a:rPr lang="en-US" i="0" u="none" strike="noStrike" baseline="0" dirty="0"/>
              <a:t>.  </a:t>
            </a:r>
            <a:r>
              <a:rPr lang="en-US" i="0" u="none" strike="noStrike" baseline="30000" dirty="0"/>
              <a:t>9</a:t>
            </a:r>
            <a:r>
              <a:rPr lang="en-US" i="0" u="none" strike="noStrike" baseline="0" dirty="0"/>
              <a:t> The increase from the land is taken by </a:t>
            </a:r>
            <a:r>
              <a:rPr lang="en-US" i="0" u="none" strike="noStrike" baseline="0" dirty="0">
                <a:solidFill>
                  <a:srgbClr val="C00000"/>
                </a:solidFill>
              </a:rPr>
              <a:t>all</a:t>
            </a:r>
            <a:r>
              <a:rPr lang="en-US" i="0" u="none" strike="noStrike" baseline="0" dirty="0"/>
              <a:t>; the </a:t>
            </a:r>
            <a:r>
              <a:rPr lang="en-US" i="0" u="none" strike="noStrike" baseline="0" dirty="0">
                <a:solidFill>
                  <a:srgbClr val="C00000"/>
                </a:solidFill>
              </a:rPr>
              <a:t>king himself profits</a:t>
            </a:r>
            <a:r>
              <a:rPr lang="en-US" i="0" u="none" strike="noStrike" baseline="0" dirty="0"/>
              <a:t> from the fields.</a:t>
            </a:r>
          </a:p>
        </p:txBody>
      </p:sp>
    </p:spTree>
    <p:extLst>
      <p:ext uri="{BB962C8B-B14F-4D97-AF65-F5344CB8AC3E}">
        <p14:creationId xmlns:p14="http://schemas.microsoft.com/office/powerpoint/2010/main" val="3017018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iece of paper&#10;&#10;Description automatically generated">
            <a:extLst>
              <a:ext uri="{FF2B5EF4-FFF2-40B4-BE49-F238E27FC236}">
                <a16:creationId xmlns:a16="http://schemas.microsoft.com/office/drawing/2014/main" id="{4B9ADAE8-BCE0-418D-91F2-7C48028F9D34}"/>
              </a:ext>
            </a:extLst>
          </p:cNvPr>
          <p:cNvPicPr>
            <a:picLocks noChangeAspect="1"/>
          </p:cNvPicPr>
          <p:nvPr/>
        </p:nvPicPr>
        <p:blipFill>
          <a:blip r:embed="rId3">
            <a:alphaModFix amt="45000"/>
            <a:extLst>
              <a:ext uri="{28A0092B-C50C-407E-A947-70E740481C1C}">
                <a14:useLocalDpi xmlns:a14="http://schemas.microsoft.com/office/drawing/2010/main" val="0"/>
              </a:ext>
            </a:extLst>
          </a:blip>
          <a:stretch>
            <a:fillRect/>
          </a:stretch>
        </p:blipFill>
        <p:spPr>
          <a:xfrm flipH="1">
            <a:off x="50589" y="0"/>
            <a:ext cx="12141411" cy="6858000"/>
          </a:xfrm>
          <a:prstGeom prst="rect">
            <a:avLst/>
          </a:prstGeom>
        </p:spPr>
      </p:pic>
      <p:pic>
        <p:nvPicPr>
          <p:cNvPr id="5" name="Picture 4" descr="A close up of a piece of paper&#10;&#10;Description automatically generated">
            <a:extLst>
              <a:ext uri="{FF2B5EF4-FFF2-40B4-BE49-F238E27FC236}">
                <a16:creationId xmlns:a16="http://schemas.microsoft.com/office/drawing/2014/main" id="{E09FE18F-02C9-4994-A0DE-EAE43F1506CB}"/>
              </a:ext>
            </a:extLst>
          </p:cNvPr>
          <p:cNvPicPr>
            <a:picLocks noChangeAspect="1"/>
          </p:cNvPicPr>
          <p:nvPr/>
        </p:nvPicPr>
        <p:blipFill>
          <a:blip r:embed="rId3">
            <a:alphaModFix amt="45000"/>
            <a:extLst>
              <a:ext uri="{28A0092B-C50C-407E-A947-70E740481C1C}">
                <a14:useLocalDpi xmlns:a14="http://schemas.microsoft.com/office/drawing/2010/main" val="0"/>
              </a:ext>
            </a:extLst>
          </a:blip>
          <a:stretch>
            <a:fillRect/>
          </a:stretch>
        </p:blipFill>
        <p:spPr>
          <a:xfrm flipH="1">
            <a:off x="25294" y="0"/>
            <a:ext cx="12141411" cy="6858000"/>
          </a:xfrm>
          <a:prstGeom prst="rect">
            <a:avLst/>
          </a:prstGeom>
        </p:spPr>
      </p:pic>
      <p:sp>
        <p:nvSpPr>
          <p:cNvPr id="2" name="Title 1">
            <a:extLst>
              <a:ext uri="{FF2B5EF4-FFF2-40B4-BE49-F238E27FC236}">
                <a16:creationId xmlns:a16="http://schemas.microsoft.com/office/drawing/2014/main" id="{4FEE22ED-B0F7-49FC-BE4A-8D44F4418396}"/>
              </a:ext>
            </a:extLst>
          </p:cNvPr>
          <p:cNvSpPr>
            <a:spLocks noGrp="1"/>
          </p:cNvSpPr>
          <p:nvPr>
            <p:ph type="title"/>
          </p:nvPr>
        </p:nvSpPr>
        <p:spPr>
          <a:xfrm>
            <a:off x="365234" y="0"/>
            <a:ext cx="11461531" cy="1952368"/>
          </a:xfrm>
        </p:spPr>
        <p:txBody>
          <a:bodyPr>
            <a:normAutofit/>
          </a:bodyPr>
          <a:lstStyle/>
          <a:p>
            <a:pPr algn="ctr"/>
            <a:r>
              <a:rPr lang="en-US" sz="7000" dirty="0">
                <a:effectLst>
                  <a:glow rad="190500">
                    <a:schemeClr val="bg1"/>
                  </a:glow>
                </a:effectLst>
                <a:latin typeface="Oreos" panose="02000000000000000000" pitchFamily="2" charset="0"/>
              </a:rPr>
              <a:t>Money corrupts!</a:t>
            </a:r>
            <a:r>
              <a:rPr lang="en-US" sz="7000" dirty="0">
                <a:effectLst>
                  <a:glow rad="190500">
                    <a:schemeClr val="bg1"/>
                  </a:glow>
                </a:effectLst>
              </a:rPr>
              <a:t> </a:t>
            </a:r>
          </a:p>
        </p:txBody>
      </p:sp>
      <p:sp>
        <p:nvSpPr>
          <p:cNvPr id="9" name="Rectangle 8">
            <a:extLst>
              <a:ext uri="{FF2B5EF4-FFF2-40B4-BE49-F238E27FC236}">
                <a16:creationId xmlns:a16="http://schemas.microsoft.com/office/drawing/2014/main" id="{0294B8CF-E14B-4007-9FFE-DF323D095439}"/>
              </a:ext>
            </a:extLst>
          </p:cNvPr>
          <p:cNvSpPr/>
          <p:nvPr/>
        </p:nvSpPr>
        <p:spPr>
          <a:xfrm>
            <a:off x="3356825" y="4794422"/>
            <a:ext cx="5528938" cy="1476632"/>
          </a:xfrm>
          <a:prstGeom prst="rect">
            <a:avLst/>
          </a:prstGeom>
          <a:solidFill>
            <a:schemeClr val="bg1">
              <a:alpha val="5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7C4788C-D913-4DC6-8853-557D21E6BE9D}"/>
              </a:ext>
            </a:extLst>
          </p:cNvPr>
          <p:cNvSpPr>
            <a:spLocks noGrp="1"/>
          </p:cNvSpPr>
          <p:nvPr>
            <p:ph idx="1"/>
          </p:nvPr>
        </p:nvSpPr>
        <p:spPr>
          <a:xfrm>
            <a:off x="365235" y="4905632"/>
            <a:ext cx="11461529" cy="1318629"/>
          </a:xfrm>
        </p:spPr>
        <p:txBody>
          <a:bodyPr>
            <a:normAutofit/>
          </a:bodyPr>
          <a:lstStyle/>
          <a:p>
            <a:pPr algn="ctr" rtl="0"/>
            <a:r>
              <a:rPr lang="en-US" sz="6600" dirty="0"/>
              <a:t>So we need …</a:t>
            </a:r>
            <a:endParaRPr lang="en-US" sz="6600" i="0" u="none" strike="noStrike" baseline="0" dirty="0"/>
          </a:p>
        </p:txBody>
      </p:sp>
    </p:spTree>
    <p:extLst>
      <p:ext uri="{BB962C8B-B14F-4D97-AF65-F5344CB8AC3E}">
        <p14:creationId xmlns:p14="http://schemas.microsoft.com/office/powerpoint/2010/main" val="1402634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9828E-98DF-4C60-8434-A4CAE891E6FA}"/>
              </a:ext>
            </a:extLst>
          </p:cNvPr>
          <p:cNvSpPr>
            <a:spLocks noGrp="1"/>
          </p:cNvSpPr>
          <p:nvPr>
            <p:ph type="title"/>
          </p:nvPr>
        </p:nvSpPr>
        <p:spPr/>
        <p:txBody>
          <a:bodyPr/>
          <a:lstStyle/>
          <a:p>
            <a:r>
              <a:rPr lang="en-US" dirty="0"/>
              <a:t>Financial Principles to live by …</a:t>
            </a:r>
          </a:p>
        </p:txBody>
      </p:sp>
      <p:sp>
        <p:nvSpPr>
          <p:cNvPr id="3" name="Content Placeholder 2">
            <a:extLst>
              <a:ext uri="{FF2B5EF4-FFF2-40B4-BE49-F238E27FC236}">
                <a16:creationId xmlns:a16="http://schemas.microsoft.com/office/drawing/2014/main" id="{C4C9C935-E5A3-41C0-8EA4-5CB51C4D3523}"/>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8123205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1573</TotalTime>
  <Words>3628</Words>
  <Application>Microsoft Office PowerPoint</Application>
  <PresentationFormat>Widescreen</PresentationFormat>
  <Paragraphs>189</Paragraphs>
  <Slides>31</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Gill Sans MT</vt:lpstr>
      <vt:lpstr>Oreos</vt:lpstr>
      <vt:lpstr>Symbol</vt:lpstr>
      <vt:lpstr>Office Theme</vt:lpstr>
      <vt:lpstr>Be happy in an …</vt:lpstr>
      <vt:lpstr>PowerPoint Presentation</vt:lpstr>
      <vt:lpstr>PowerPoint Presentation</vt:lpstr>
      <vt:lpstr>Don’t let Kleptocracy surprise you!</vt:lpstr>
      <vt:lpstr>Don’t be surprised that …</vt:lpstr>
      <vt:lpstr>the poor are oppressed … </vt:lpstr>
      <vt:lpstr>by politicians ...</vt:lpstr>
      <vt:lpstr>Money corrupts! </vt:lpstr>
      <vt:lpstr>Financial Principles to live by …</vt:lpstr>
      <vt:lpstr>1- Love God—Not Money</vt:lpstr>
      <vt:lpstr>2- Be a Saver—Not a Spender</vt:lpstr>
      <vt:lpstr>3- Sleep Well—Not an Insomniac</vt:lpstr>
      <vt:lpstr>4- Share—Don’t Hoard</vt:lpstr>
      <vt:lpstr>4- Share—Don’t Hoard</vt:lpstr>
      <vt:lpstr>5- Invest Now--Can’t Taken It</vt:lpstr>
      <vt:lpstr>5- Invest Now--Can’t Taken It</vt:lpstr>
      <vt:lpstr>6- Value Health—Not Money</vt:lpstr>
      <vt:lpstr>7-Spend Time Wisely--Can’t Buy It</vt:lpstr>
      <vt:lpstr>7-Spend Time Wisely--Can’t Buy It</vt:lpstr>
      <vt:lpstr>8- Be satisfied– not money hungry</vt:lpstr>
      <vt:lpstr>8- Be satisfied– not money hungry</vt:lpstr>
      <vt:lpstr>8- Be satisfied– not money hungry</vt:lpstr>
      <vt:lpstr>9- Make Money Count– Don’t Waste</vt:lpstr>
      <vt:lpstr>9- Make Money Count– Don’t Waste</vt:lpstr>
      <vt:lpstr>9- Make Money Count– Don’t Waste</vt:lpstr>
      <vt:lpstr>10- View as God’s Gift – Not Yours</vt:lpstr>
      <vt:lpstr>10- View as God’s Gift – Not Yours</vt:lpstr>
      <vt:lpstr>Kleptocracy is real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124</cp:revision>
  <dcterms:created xsi:type="dcterms:W3CDTF">2020-07-13T15:12:28Z</dcterms:created>
  <dcterms:modified xsi:type="dcterms:W3CDTF">2021-05-21T02:00:08Z</dcterms:modified>
</cp:coreProperties>
</file>