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07" r:id="rId2"/>
    <p:sldId id="396" r:id="rId3"/>
    <p:sldId id="398" r:id="rId4"/>
    <p:sldId id="399" r:id="rId5"/>
    <p:sldId id="400" r:id="rId6"/>
    <p:sldId id="409" r:id="rId7"/>
    <p:sldId id="410" r:id="rId8"/>
    <p:sldId id="408" r:id="rId9"/>
    <p:sldId id="401" r:id="rId10"/>
    <p:sldId id="411" r:id="rId11"/>
    <p:sldId id="412" r:id="rId12"/>
    <p:sldId id="413" r:id="rId13"/>
    <p:sldId id="414" r:id="rId14"/>
    <p:sldId id="402" r:id="rId15"/>
    <p:sldId id="415" r:id="rId16"/>
    <p:sldId id="417" r:id="rId17"/>
    <p:sldId id="416" r:id="rId18"/>
    <p:sldId id="403" r:id="rId19"/>
    <p:sldId id="404" r:id="rId20"/>
    <p:sldId id="418" r:id="rId21"/>
    <p:sldId id="419" r:id="rId22"/>
    <p:sldId id="420" r:id="rId23"/>
    <p:sldId id="421" r:id="rId24"/>
    <p:sldId id="422" r:id="rId25"/>
    <p:sldId id="405" r:id="rId26"/>
    <p:sldId id="423" r:id="rId27"/>
    <p:sldId id="424" r:id="rId28"/>
    <p:sldId id="425" r:id="rId29"/>
    <p:sldId id="426" r:id="rId30"/>
    <p:sldId id="427" r:id="rId31"/>
    <p:sldId id="4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1886"/>
    <a:srgbClr val="8C42DD"/>
    <a:srgbClr val="C8D5ED"/>
    <a:srgbClr val="B4C7F7"/>
    <a:srgbClr val="D6E0F2"/>
    <a:srgbClr val="8553EF"/>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6256" autoAdjust="0"/>
  </p:normalViewPr>
  <p:slideViewPr>
    <p:cSldViewPr snapToGrid="0">
      <p:cViewPr varScale="1">
        <p:scale>
          <a:sx n="62" d="100"/>
          <a:sy n="62" d="100"/>
        </p:scale>
        <p:origin x="744" y="53"/>
      </p:cViewPr>
      <p:guideLst/>
    </p:cSldViewPr>
  </p:slideViewPr>
  <p:notesTextViewPr>
    <p:cViewPr>
      <p:scale>
        <a:sx n="1" d="1"/>
        <a:sy n="1" d="1"/>
      </p:scale>
      <p:origin x="0" y="-4219"/>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load.wikimedia.org/wikipedia/commons/a/a7/Dog_costume_2.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pload.wikimedia.org/wikipedia/commons/a/a7/Dog_costume_2.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pload.wikimedia.org/wikipedia/commons/a/a7/Dog_costume_2.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5/5f/Wandbild_Portrait_George_Floyd_von_Eme_Street_Art_im_Mauerpark_%28Berlin%29.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pload.wikimedia.org/wikipedia/commons/c/c8/Subtle_envy.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61423903@N06/738223936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pload.wikimedia.org/wikipedia/commons/a/a7/Dog_costume_2.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grave-graves-grave-with-a-dog-statue-507818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https://upload.wikimedia.org/wikipedia/commons/a/a7/Dog_costume_2.jpg</a:t>
            </a:r>
            <a:endParaRPr lang="en-US" dirty="0"/>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11</a:t>
            </a:fld>
            <a:endParaRPr lang="en-US"/>
          </a:p>
        </p:txBody>
      </p:sp>
    </p:spTree>
    <p:extLst>
      <p:ext uri="{BB962C8B-B14F-4D97-AF65-F5344CB8AC3E}">
        <p14:creationId xmlns:p14="http://schemas.microsoft.com/office/powerpoint/2010/main" val="389511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https://upload.wikimedia.org/wikipedia/commons/a/a7/Dog_costume_2.jpg</a:t>
            </a:r>
            <a:endParaRPr lang="en-US" dirty="0"/>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12</a:t>
            </a:fld>
            <a:endParaRPr lang="en-US"/>
          </a:p>
        </p:txBody>
      </p:sp>
    </p:spTree>
    <p:extLst>
      <p:ext uri="{BB962C8B-B14F-4D97-AF65-F5344CB8AC3E}">
        <p14:creationId xmlns:p14="http://schemas.microsoft.com/office/powerpoint/2010/main" val="315979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https://upload.wikimedia.org/wikipedia/commons/a/a7/Dog_costume_2.jpg</a:t>
            </a:r>
            <a:endParaRPr lang="en-US" dirty="0"/>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13</a:t>
            </a:fld>
            <a:endParaRPr lang="en-US"/>
          </a:p>
        </p:txBody>
      </p:sp>
    </p:spTree>
    <p:extLst>
      <p:ext uri="{BB962C8B-B14F-4D97-AF65-F5344CB8AC3E}">
        <p14:creationId xmlns:p14="http://schemas.microsoft.com/office/powerpoint/2010/main" val="25149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https://upload.wikimedia.org/wikipedia/commons/5/5f/Wandbild_Portrait_George_Floyd_von_Eme_Street_Art_im_Mauerpark_%28Berlin%29.jpg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cruel</a:t>
            </a:r>
            <a:r>
              <a:rPr lang="en-US" dirty="0">
                <a:effectLst/>
                <a:latin typeface="Calibri" panose="020F0502020204030204" pitchFamily="34" charset="0"/>
                <a:ea typeface="Calibri" panose="020F0502020204030204" pitchFamily="34" charset="0"/>
                <a:cs typeface="Times New Roman" panose="02020603050405020304" pitchFamily="18" charset="0"/>
              </a:rPr>
              <a:t>? 4:1-3</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14</a:t>
            </a:fld>
            <a:endParaRPr lang="en-US"/>
          </a:p>
        </p:txBody>
      </p:sp>
    </p:spTree>
    <p:extLst>
      <p:ext uri="{BB962C8B-B14F-4D97-AF65-F5344CB8AC3E}">
        <p14:creationId xmlns:p14="http://schemas.microsoft.com/office/powerpoint/2010/main" val="319925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cruel</a:t>
            </a:r>
            <a:r>
              <a:rPr lang="en-US" dirty="0">
                <a:effectLst/>
                <a:latin typeface="Calibri" panose="020F0502020204030204" pitchFamily="34" charset="0"/>
                <a:ea typeface="Calibri" panose="020F0502020204030204" pitchFamily="34" charset="0"/>
                <a:cs typeface="Times New Roman" panose="02020603050405020304" pitchFamily="18" charset="0"/>
              </a:rPr>
              <a:t>? 4:1-3</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15</a:t>
            </a:fld>
            <a:endParaRPr lang="en-US"/>
          </a:p>
        </p:txBody>
      </p:sp>
    </p:spTree>
    <p:extLst>
      <p:ext uri="{BB962C8B-B14F-4D97-AF65-F5344CB8AC3E}">
        <p14:creationId xmlns:p14="http://schemas.microsoft.com/office/powerpoint/2010/main" val="1233330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cruel</a:t>
            </a:r>
            <a:r>
              <a:rPr lang="en-US" dirty="0">
                <a:effectLst/>
                <a:latin typeface="Calibri" panose="020F0502020204030204" pitchFamily="34" charset="0"/>
                <a:ea typeface="Calibri" panose="020F0502020204030204" pitchFamily="34" charset="0"/>
                <a:cs typeface="Times New Roman" panose="02020603050405020304" pitchFamily="18" charset="0"/>
              </a:rPr>
              <a:t>? 4:1-3</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4165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cruel</a:t>
            </a:r>
            <a:r>
              <a:rPr lang="en-US" dirty="0">
                <a:effectLst/>
                <a:latin typeface="Calibri" panose="020F0502020204030204" pitchFamily="34" charset="0"/>
                <a:ea typeface="Calibri" panose="020F0502020204030204" pitchFamily="34" charset="0"/>
                <a:cs typeface="Times New Roman" panose="02020603050405020304" pitchFamily="18" charset="0"/>
              </a:rPr>
              <a:t>? 4:1-3</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17</a:t>
            </a:fld>
            <a:endParaRPr lang="en-US"/>
          </a:p>
        </p:txBody>
      </p:sp>
    </p:spTree>
    <p:extLst>
      <p:ext uri="{BB962C8B-B14F-4D97-AF65-F5344CB8AC3E}">
        <p14:creationId xmlns:p14="http://schemas.microsoft.com/office/powerpoint/2010/main" val="150110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https://upload.wikimedia.org/wikipedia/commons/c/c8/Subtle_envy.jpg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envious</a:t>
            </a:r>
            <a:r>
              <a:rPr lang="en-US" dirty="0">
                <a:effectLst/>
                <a:latin typeface="Calibri" panose="020F0502020204030204" pitchFamily="34" charset="0"/>
                <a:ea typeface="Calibri" panose="020F0502020204030204" pitchFamily="34" charset="0"/>
                <a:cs typeface="Times New Roman" panose="02020603050405020304" pitchFamily="18" charset="0"/>
              </a:rPr>
              <a:t>? 4:4-6</a:t>
            </a:r>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18</a:t>
            </a:fld>
            <a:endParaRPr lang="en-US"/>
          </a:p>
        </p:txBody>
      </p:sp>
    </p:spTree>
    <p:extLst>
      <p:ext uri="{BB962C8B-B14F-4D97-AF65-F5344CB8AC3E}">
        <p14:creationId xmlns:p14="http://schemas.microsoft.com/office/powerpoint/2010/main" val="1427943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19</a:t>
            </a:fld>
            <a:endParaRPr lang="en-US"/>
          </a:p>
        </p:txBody>
      </p:sp>
    </p:spTree>
    <p:extLst>
      <p:ext uri="{BB962C8B-B14F-4D97-AF65-F5344CB8AC3E}">
        <p14:creationId xmlns:p14="http://schemas.microsoft.com/office/powerpoint/2010/main" val="306547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20</a:t>
            </a:fld>
            <a:endParaRPr lang="en-US"/>
          </a:p>
        </p:txBody>
      </p:sp>
    </p:spTree>
    <p:extLst>
      <p:ext uri="{BB962C8B-B14F-4D97-AF65-F5344CB8AC3E}">
        <p14:creationId xmlns:p14="http://schemas.microsoft.com/office/powerpoint/2010/main" val="340020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 = </a:t>
            </a:r>
            <a:r>
              <a:rPr lang="en-US" dirty="0">
                <a:hlinkClick r:id="rId3"/>
              </a:rPr>
              <a:t>https://www.flickr.com/photos/61423903@N06/7382239368</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105511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21</a:t>
            </a:fld>
            <a:endParaRPr lang="en-US"/>
          </a:p>
        </p:txBody>
      </p:sp>
    </p:spTree>
    <p:extLst>
      <p:ext uri="{BB962C8B-B14F-4D97-AF65-F5344CB8AC3E}">
        <p14:creationId xmlns:p14="http://schemas.microsoft.com/office/powerpoint/2010/main" val="2313508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22</a:t>
            </a:fld>
            <a:endParaRPr lang="en-US"/>
          </a:p>
        </p:txBody>
      </p:sp>
    </p:spTree>
    <p:extLst>
      <p:ext uri="{BB962C8B-B14F-4D97-AF65-F5344CB8AC3E}">
        <p14:creationId xmlns:p14="http://schemas.microsoft.com/office/powerpoint/2010/main" val="3845509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23</a:t>
            </a:fld>
            <a:endParaRPr lang="en-US"/>
          </a:p>
        </p:txBody>
      </p:sp>
    </p:spTree>
    <p:extLst>
      <p:ext uri="{BB962C8B-B14F-4D97-AF65-F5344CB8AC3E}">
        <p14:creationId xmlns:p14="http://schemas.microsoft.com/office/powerpoint/2010/main" val="1524782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24</a:t>
            </a:fld>
            <a:endParaRPr lang="en-US"/>
          </a:p>
        </p:txBody>
      </p:sp>
    </p:spTree>
    <p:extLst>
      <p:ext uri="{BB962C8B-B14F-4D97-AF65-F5344CB8AC3E}">
        <p14:creationId xmlns:p14="http://schemas.microsoft.com/office/powerpoint/2010/main" val="4279588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25</a:t>
            </a:fld>
            <a:endParaRPr lang="en-US"/>
          </a:p>
        </p:txBody>
      </p:sp>
    </p:spTree>
    <p:extLst>
      <p:ext uri="{BB962C8B-B14F-4D97-AF65-F5344CB8AC3E}">
        <p14:creationId xmlns:p14="http://schemas.microsoft.com/office/powerpoint/2010/main" val="169415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26</a:t>
            </a:fld>
            <a:endParaRPr lang="en-US"/>
          </a:p>
        </p:txBody>
      </p:sp>
    </p:spTree>
    <p:extLst>
      <p:ext uri="{BB962C8B-B14F-4D97-AF65-F5344CB8AC3E}">
        <p14:creationId xmlns:p14="http://schemas.microsoft.com/office/powerpoint/2010/main" val="4160863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27</a:t>
            </a:fld>
            <a:endParaRPr lang="en-US"/>
          </a:p>
        </p:txBody>
      </p:sp>
    </p:spTree>
    <p:extLst>
      <p:ext uri="{BB962C8B-B14F-4D97-AF65-F5344CB8AC3E}">
        <p14:creationId xmlns:p14="http://schemas.microsoft.com/office/powerpoint/2010/main" val="3489588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28</a:t>
            </a:fld>
            <a:endParaRPr lang="en-US"/>
          </a:p>
        </p:txBody>
      </p:sp>
    </p:spTree>
    <p:extLst>
      <p:ext uri="{BB962C8B-B14F-4D97-AF65-F5344CB8AC3E}">
        <p14:creationId xmlns:p14="http://schemas.microsoft.com/office/powerpoint/2010/main" val="2991715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29</a:t>
            </a:fld>
            <a:endParaRPr lang="en-US"/>
          </a:p>
        </p:txBody>
      </p:sp>
    </p:spTree>
    <p:extLst>
      <p:ext uri="{BB962C8B-B14F-4D97-AF65-F5344CB8AC3E}">
        <p14:creationId xmlns:p14="http://schemas.microsoft.com/office/powerpoint/2010/main" val="276590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If God rules, why is there so many seemingly contrary issues?  Like…</a:t>
            </a:r>
          </a:p>
          <a:p>
            <a:pPr marL="342900" marR="0" lvl="0" indent="-342900">
              <a:lnSpc>
                <a:spcPct val="107000"/>
              </a:lnSpc>
              <a:spcBef>
                <a:spcPts val="0"/>
              </a:spcBef>
              <a:spcAft>
                <a:spcPts val="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so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unjust</a:t>
            </a:r>
            <a:r>
              <a:rPr lang="en-US" dirty="0">
                <a:effectLst/>
                <a:latin typeface="Calibri" panose="020F0502020204030204" pitchFamily="34" charset="0"/>
                <a:ea typeface="Calibri" panose="020F0502020204030204" pitchFamily="34" charset="0"/>
                <a:cs typeface="Times New Roman" panose="02020603050405020304" pitchFamily="18" charset="0"/>
              </a:rPr>
              <a:t>? 3:16-17</a:t>
            </a:r>
          </a:p>
          <a:p>
            <a:pPr marL="342900" marR="0" lvl="0" indent="-342900">
              <a:lnSpc>
                <a:spcPct val="107000"/>
              </a:lnSpc>
              <a:spcBef>
                <a:spcPts val="0"/>
              </a:spcBef>
              <a:spcAft>
                <a:spcPts val="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p>
          <a:p>
            <a:pPr marL="342900" marR="0" lvl="0" indent="-342900">
              <a:lnSpc>
                <a:spcPct val="107000"/>
              </a:lnSpc>
              <a:spcBef>
                <a:spcPts val="0"/>
              </a:spcBef>
              <a:spcAft>
                <a:spcPts val="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cruel</a:t>
            </a:r>
            <a:r>
              <a:rPr lang="en-US" dirty="0">
                <a:effectLst/>
                <a:latin typeface="Calibri" panose="020F0502020204030204" pitchFamily="34" charset="0"/>
                <a:ea typeface="Calibri" panose="020F0502020204030204" pitchFamily="34" charset="0"/>
                <a:cs typeface="Times New Roman" panose="02020603050405020304" pitchFamily="18" charset="0"/>
              </a:rPr>
              <a:t>? 4:1-3</a:t>
            </a:r>
          </a:p>
          <a:p>
            <a:pPr marL="342900" marR="0" lvl="0" indent="-342900">
              <a:lnSpc>
                <a:spcPct val="107000"/>
              </a:lnSpc>
              <a:spcBef>
                <a:spcPts val="0"/>
              </a:spcBef>
              <a:spcAft>
                <a:spcPts val="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envious</a:t>
            </a:r>
            <a:r>
              <a:rPr lang="en-US" dirty="0">
                <a:effectLst/>
                <a:latin typeface="Calibri" panose="020F0502020204030204" pitchFamily="34" charset="0"/>
                <a:ea typeface="Calibri" panose="020F0502020204030204" pitchFamily="34" charset="0"/>
                <a:cs typeface="Times New Roman" panose="02020603050405020304" pitchFamily="18" charset="0"/>
              </a:rPr>
              <a:t>? 4:4-6</a:t>
            </a:r>
          </a:p>
          <a:p>
            <a:pPr marL="342900" marR="0" lvl="0" indent="-342900">
              <a:lnSpc>
                <a:spcPct val="107000"/>
              </a:lnSpc>
              <a:spcBef>
                <a:spcPts val="0"/>
              </a:spcBef>
              <a:spcAft>
                <a:spcPts val="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a:t>
            </a:r>
            <a:r>
              <a:rPr lang="en-US" u="sng" dirty="0">
                <a:effectLst/>
                <a:latin typeface="Calibri" panose="020F0502020204030204" pitchFamily="34" charset="0"/>
                <a:ea typeface="Calibri" panose="020F0502020204030204" pitchFamily="34" charset="0"/>
                <a:cs typeface="Times New Roman" panose="02020603050405020304" pitchFamily="18" charset="0"/>
              </a:rPr>
              <a:t>lonely</a:t>
            </a:r>
            <a:r>
              <a:rPr lang="en-US" dirty="0">
                <a:effectLst/>
                <a:latin typeface="Calibri" panose="020F0502020204030204" pitchFamily="34" charset="0"/>
                <a:ea typeface="Calibri" panose="020F0502020204030204" pitchFamily="34" charset="0"/>
                <a:cs typeface="Times New Roman" panose="02020603050405020304" pitchFamily="18" charset="0"/>
              </a:rPr>
              <a:t>? 4:7-12</a:t>
            </a:r>
          </a:p>
          <a:p>
            <a:pPr marL="342900" marR="0" lvl="0" indent="-342900">
              <a:lnSpc>
                <a:spcPct val="107000"/>
              </a:lnSpc>
              <a:spcBef>
                <a:spcPts val="0"/>
              </a:spcBef>
              <a:spcAft>
                <a:spcPts val="800"/>
              </a:spcAft>
              <a:buFont typeface="+mj-lt"/>
              <a:buAutoNum type="arabicPeriod"/>
              <a:tabLst>
                <a:tab pos="2286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Why are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fickle</a:t>
            </a:r>
            <a:r>
              <a:rPr lang="en-US" dirty="0">
                <a:effectLst/>
                <a:latin typeface="Calibri" panose="020F0502020204030204" pitchFamily="34" charset="0"/>
                <a:ea typeface="Calibri" panose="020F0502020204030204" pitchFamily="34" charset="0"/>
                <a:cs typeface="Times New Roman" panose="02020603050405020304" pitchFamily="18" charset="0"/>
              </a:rPr>
              <a:t>? 4:13-16</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a:t>
            </a:fld>
            <a:endParaRPr lang="en-US"/>
          </a:p>
        </p:txBody>
      </p:sp>
    </p:spTree>
    <p:extLst>
      <p:ext uri="{BB962C8B-B14F-4D97-AF65-F5344CB8AC3E}">
        <p14:creationId xmlns:p14="http://schemas.microsoft.com/office/powerpoint/2010/main" val="303847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Several Things that Solomon SAW “under the earth_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so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unjust</a:t>
            </a:r>
            <a:r>
              <a:rPr lang="en-US" dirty="0">
                <a:effectLst/>
                <a:latin typeface="Calibri" panose="020F0502020204030204" pitchFamily="34" charset="0"/>
                <a:ea typeface="Calibri" panose="020F0502020204030204" pitchFamily="34" charset="0"/>
                <a:cs typeface="Times New Roman" panose="02020603050405020304" pitchFamily="18" charset="0"/>
              </a:rPr>
              <a:t>? 3:16-17</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5</a:t>
            </a:fld>
            <a:endParaRPr lang="en-US"/>
          </a:p>
        </p:txBody>
      </p:sp>
    </p:spTree>
    <p:extLst>
      <p:ext uri="{BB962C8B-B14F-4D97-AF65-F5344CB8AC3E}">
        <p14:creationId xmlns:p14="http://schemas.microsoft.com/office/powerpoint/2010/main" val="195225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so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unjust</a:t>
            </a:r>
            <a:r>
              <a:rPr lang="en-US" dirty="0">
                <a:effectLst/>
                <a:latin typeface="Calibri" panose="020F0502020204030204" pitchFamily="34" charset="0"/>
                <a:ea typeface="Calibri" panose="020F0502020204030204" pitchFamily="34" charset="0"/>
                <a:cs typeface="Times New Roman" panose="02020603050405020304" pitchFamily="18" charset="0"/>
              </a:rPr>
              <a:t>? 3:16-17</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6</a:t>
            </a:fld>
            <a:endParaRPr lang="en-US"/>
          </a:p>
        </p:txBody>
      </p:sp>
    </p:spTree>
    <p:extLst>
      <p:ext uri="{BB962C8B-B14F-4D97-AF65-F5344CB8AC3E}">
        <p14:creationId xmlns:p14="http://schemas.microsoft.com/office/powerpoint/2010/main" val="29381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so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unjust</a:t>
            </a:r>
            <a:r>
              <a:rPr lang="en-US" dirty="0">
                <a:effectLst/>
                <a:latin typeface="Calibri" panose="020F0502020204030204" pitchFamily="34" charset="0"/>
                <a:ea typeface="Calibri" panose="020F0502020204030204" pitchFamily="34" charset="0"/>
                <a:cs typeface="Times New Roman" panose="02020603050405020304" pitchFamily="18" charset="0"/>
              </a:rPr>
              <a:t>? 3:16-17</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7</a:t>
            </a:fld>
            <a:endParaRPr lang="en-US"/>
          </a:p>
        </p:txBody>
      </p:sp>
    </p:spTree>
    <p:extLst>
      <p:ext uri="{BB962C8B-B14F-4D97-AF65-F5344CB8AC3E}">
        <p14:creationId xmlns:p14="http://schemas.microsoft.com/office/powerpoint/2010/main" val="245147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Why so people so </a:t>
            </a:r>
            <a:r>
              <a:rPr lang="en-US" u="sng" dirty="0">
                <a:effectLst/>
                <a:latin typeface="Calibri" panose="020F0502020204030204" pitchFamily="34" charset="0"/>
                <a:ea typeface="Calibri" panose="020F0502020204030204" pitchFamily="34" charset="0"/>
                <a:cs typeface="Times New Roman" panose="02020603050405020304" pitchFamily="18" charset="0"/>
              </a:rPr>
              <a:t>unjust</a:t>
            </a:r>
            <a:r>
              <a:rPr lang="en-US" dirty="0">
                <a:effectLst/>
                <a:latin typeface="Calibri" panose="020F0502020204030204" pitchFamily="34" charset="0"/>
                <a:ea typeface="Calibri" panose="020F0502020204030204" pitchFamily="34" charset="0"/>
                <a:cs typeface="Times New Roman" panose="02020603050405020304" pitchFamily="18" charset="0"/>
              </a:rPr>
              <a:t>? 3:16-17</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8</a:t>
            </a:fld>
            <a:endParaRPr lang="en-US"/>
          </a:p>
        </p:txBody>
      </p:sp>
    </p:spTree>
    <p:extLst>
      <p:ext uri="{BB962C8B-B14F-4D97-AF65-F5344CB8AC3E}">
        <p14:creationId xmlns:p14="http://schemas.microsoft.com/office/powerpoint/2010/main" val="401614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https://upload.wikimedia.org/wikipedia/commons/a/a7/Dog_costume_2.jpg</a:t>
            </a:r>
            <a:endParaRPr lang="en-US" dirty="0"/>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9</a:t>
            </a:fld>
            <a:endParaRPr lang="en-US"/>
          </a:p>
        </p:txBody>
      </p:sp>
    </p:spTree>
    <p:extLst>
      <p:ext uri="{BB962C8B-B14F-4D97-AF65-F5344CB8AC3E}">
        <p14:creationId xmlns:p14="http://schemas.microsoft.com/office/powerpoint/2010/main" val="46034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https://pixabay.com/photos/grave-graves-grave-with-a-dog-statue-5078182/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Why do people die like a </a:t>
            </a:r>
            <a:r>
              <a:rPr lang="en-US" u="sng" dirty="0">
                <a:effectLst/>
                <a:latin typeface="Calibri" panose="020F0502020204030204" pitchFamily="34" charset="0"/>
                <a:ea typeface="Calibri" panose="020F0502020204030204" pitchFamily="34" charset="0"/>
                <a:cs typeface="Times New Roman" panose="02020603050405020304" pitchFamily="18" charset="0"/>
              </a:rPr>
              <a:t>dog</a:t>
            </a:r>
            <a:r>
              <a:rPr lang="en-US" dirty="0">
                <a:effectLst/>
                <a:latin typeface="Calibri" panose="020F0502020204030204" pitchFamily="34" charset="0"/>
                <a:ea typeface="Calibri" panose="020F0502020204030204" pitchFamily="34" charset="0"/>
                <a:cs typeface="Times New Roman" panose="02020603050405020304" pitchFamily="18" charset="0"/>
              </a:rPr>
              <a:t>?  3:18-22</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10</a:t>
            </a:fld>
            <a:endParaRPr lang="en-US"/>
          </a:p>
        </p:txBody>
      </p:sp>
    </p:spTree>
    <p:extLst>
      <p:ext uri="{BB962C8B-B14F-4D97-AF65-F5344CB8AC3E}">
        <p14:creationId xmlns:p14="http://schemas.microsoft.com/office/powerpoint/2010/main" val="48691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a:xfrm>
            <a:off x="365235" y="1203158"/>
            <a:ext cx="11461530" cy="50211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2ADD44-58B7-4C23-9340-CF4621CAF6A0}"/>
              </a:ext>
            </a:extLst>
          </p:cNvPr>
          <p:cNvSpPr/>
          <p:nvPr userDrawn="1"/>
        </p:nvSpPr>
        <p:spPr>
          <a:xfrm>
            <a:off x="0" y="0"/>
            <a:ext cx="12192000" cy="6858000"/>
          </a:xfrm>
          <a:prstGeom prst="rect">
            <a:avLst/>
          </a:prstGeom>
          <a:gradFill flip="none" rotWithShape="1">
            <a:gsLst>
              <a:gs pos="51000">
                <a:schemeClr val="accent1">
                  <a:lumMod val="5000"/>
                  <a:lumOff val="95000"/>
                </a:schemeClr>
              </a:gs>
              <a:gs pos="19000">
                <a:srgbClr val="D6E0F2"/>
              </a:gs>
              <a:gs pos="90000">
                <a:srgbClr val="C8D5ED"/>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close up of a sign&#10;&#10;Description automatically generated">
            <a:extLst>
              <a:ext uri="{FF2B5EF4-FFF2-40B4-BE49-F238E27FC236}">
                <a16:creationId xmlns:a16="http://schemas.microsoft.com/office/drawing/2014/main" id="{5A627670-3656-4D50-864E-941DEE1C68BB}"/>
              </a:ext>
            </a:extLst>
          </p:cNvPr>
          <p:cNvPicPr>
            <a:picLocks noChangeAspect="1"/>
          </p:cNvPicPr>
          <p:nvPr userDrawn="1"/>
        </p:nvPicPr>
        <p:blipFill>
          <a:blip r:embed="rId13">
            <a:alphaModFix amt="40000"/>
            <a:extLst>
              <a:ext uri="{28A0092B-C50C-407E-A947-70E740481C1C}">
                <a14:useLocalDpi xmlns:a14="http://schemas.microsoft.com/office/drawing/2010/main" val="0"/>
              </a:ext>
            </a:extLst>
          </a:blip>
          <a:stretch>
            <a:fillRect/>
          </a:stretch>
        </p:blipFill>
        <p:spPr>
          <a:xfrm>
            <a:off x="0" y="5527"/>
            <a:ext cx="12238346" cy="6830259"/>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29465"/>
            <a:ext cx="12202064" cy="6887465"/>
            <a:chOff x="0" y="-6443"/>
            <a:chExt cx="12202064"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pic>
        <p:nvPicPr>
          <p:cNvPr id="4" name="Picture 3" descr="A picture containing tableware, table, sitting, photo&#10;&#10;Description automatically generated">
            <a:extLst>
              <a:ext uri="{FF2B5EF4-FFF2-40B4-BE49-F238E27FC236}">
                <a16:creationId xmlns:a16="http://schemas.microsoft.com/office/drawing/2014/main" id="{82754F8B-E5F2-4B35-B657-C54F13659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D27A8CA7-7C77-4A93-8859-89DE7118D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grpSp>
        <p:nvGrpSpPr>
          <p:cNvPr id="12" name="Group 11">
            <a:extLst>
              <a:ext uri="{FF2B5EF4-FFF2-40B4-BE49-F238E27FC236}">
                <a16:creationId xmlns:a16="http://schemas.microsoft.com/office/drawing/2014/main" id="{52B225EE-A248-4580-8086-4F2A7E287D0B}"/>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0A91F765-729D-4806-9E04-C1533D8D712E}"/>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51C5984F-45D2-4813-86AA-49D257E16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building, sitting, cat&#10;&#10;Description automatically generated">
            <a:extLst>
              <a:ext uri="{FF2B5EF4-FFF2-40B4-BE49-F238E27FC236}">
                <a16:creationId xmlns:a16="http://schemas.microsoft.com/office/drawing/2014/main" id="{D61DD61B-D58B-431A-836E-9D2E973F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01" y="1325563"/>
            <a:ext cx="5381699" cy="7175599"/>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2. Why do people </a:t>
            </a:r>
            <a:r>
              <a:rPr lang="en-US" u="sng" dirty="0">
                <a:solidFill>
                  <a:srgbClr val="C00000"/>
                </a:solidFill>
              </a:rPr>
              <a:t>DIE</a:t>
            </a:r>
            <a:r>
              <a:rPr lang="en-US" dirty="0"/>
              <a:t> like a dog?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11483865" cy="4851400"/>
          </a:xfrm>
        </p:spPr>
        <p:txBody>
          <a:bodyPr>
            <a:noAutofit/>
          </a:bodyPr>
          <a:lstStyle/>
          <a:p>
            <a:pPr algn="l" rtl="0"/>
            <a:r>
              <a:rPr lang="en-US" i="0" u="none" strike="noStrike" baseline="30000" dirty="0"/>
              <a:t>19</a:t>
            </a:r>
            <a:r>
              <a:rPr lang="en-US" i="0" u="none" strike="noStrike" baseline="0" dirty="0"/>
              <a:t> Man's fate is like that of the </a:t>
            </a:r>
            <a:br>
              <a:rPr lang="en-US" i="0" u="none" strike="noStrike" baseline="0" dirty="0"/>
            </a:br>
            <a:r>
              <a:rPr lang="en-US" i="0" u="none" strike="noStrike" baseline="0" dirty="0"/>
              <a:t>animals; the same fate awaits </a:t>
            </a:r>
            <a:br>
              <a:rPr lang="en-US" i="0" u="none" strike="noStrike" baseline="0" dirty="0"/>
            </a:br>
            <a:r>
              <a:rPr lang="en-US" i="0" u="none" strike="noStrike" baseline="0" dirty="0"/>
              <a:t>them both: </a:t>
            </a:r>
            <a:r>
              <a:rPr lang="en-US" i="0" u="none" strike="noStrike" baseline="0" dirty="0">
                <a:solidFill>
                  <a:srgbClr val="C00000"/>
                </a:solidFill>
              </a:rPr>
              <a:t>As one dies, so dies </a:t>
            </a:r>
            <a:br>
              <a:rPr lang="en-US" i="0" u="none" strike="noStrike" baseline="0" dirty="0">
                <a:solidFill>
                  <a:srgbClr val="C00000"/>
                </a:solidFill>
              </a:rPr>
            </a:br>
            <a:r>
              <a:rPr lang="en-US" i="0" u="none" strike="noStrike" baseline="0" dirty="0">
                <a:solidFill>
                  <a:srgbClr val="C00000"/>
                </a:solidFill>
              </a:rPr>
              <a:t>the other. </a:t>
            </a:r>
            <a:r>
              <a:rPr lang="en-US" i="0" u="none" strike="noStrike" baseline="0" dirty="0"/>
              <a:t>All have the same </a:t>
            </a:r>
            <a:br>
              <a:rPr lang="en-US" i="0" u="none" strike="noStrike" baseline="0" dirty="0"/>
            </a:br>
            <a:r>
              <a:rPr lang="en-US" i="0" u="none" strike="noStrike" baseline="0" dirty="0"/>
              <a:t>breath; man has no advantage </a:t>
            </a:r>
            <a:br>
              <a:rPr lang="en-US" i="0" u="none" strike="noStrike" baseline="0" dirty="0"/>
            </a:br>
            <a:r>
              <a:rPr lang="en-US" i="0" u="none" strike="noStrike" baseline="0" dirty="0"/>
              <a:t>over the animal. Everything </a:t>
            </a:r>
            <a:br>
              <a:rPr lang="en-US" i="0" u="none" strike="noStrike" baseline="0" dirty="0"/>
            </a:br>
            <a:r>
              <a:rPr lang="en-US" i="0" u="none" strike="noStrike" baseline="0" dirty="0"/>
              <a:t>is meaningless.</a:t>
            </a:r>
          </a:p>
          <a:p>
            <a:pPr algn="l" rtl="0"/>
            <a:r>
              <a:rPr lang="en-US" i="0" u="none" strike="noStrike" baseline="0" dirty="0"/>
              <a:t> </a:t>
            </a:r>
            <a:endParaRPr lang="en-US" sz="8800" dirty="0"/>
          </a:p>
        </p:txBody>
      </p:sp>
    </p:spTree>
    <p:extLst>
      <p:ext uri="{BB962C8B-B14F-4D97-AF65-F5344CB8AC3E}">
        <p14:creationId xmlns:p14="http://schemas.microsoft.com/office/powerpoint/2010/main" val="19580156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893B1D8-6C96-4354-8CA4-395BE323FD36}"/>
              </a:ext>
            </a:extLst>
          </p:cNvPr>
          <p:cNvPicPr>
            <a:picLocks noChangeAspect="1" noChangeArrowheads="1"/>
          </p:cNvPicPr>
          <p:nvPr/>
        </p:nvPicPr>
        <p:blipFill>
          <a:blip r:embed="rId3" cstate="print"/>
          <a:srcRect r="10014" b="21188"/>
          <a:stretch>
            <a:fillRect/>
          </a:stretch>
        </p:blipFill>
        <p:spPr bwMode="auto">
          <a:xfrm>
            <a:off x="0" y="1325563"/>
            <a:ext cx="12192000" cy="6367471"/>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2. Why do people </a:t>
            </a:r>
            <a:r>
              <a:rPr lang="en-US" u="sng" dirty="0">
                <a:solidFill>
                  <a:srgbClr val="C00000"/>
                </a:solidFill>
              </a:rPr>
              <a:t>DIE</a:t>
            </a:r>
            <a:r>
              <a:rPr lang="en-US" dirty="0"/>
              <a:t> like a dog?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11483865" cy="4851400"/>
          </a:xfrm>
        </p:spPr>
        <p:txBody>
          <a:bodyPr>
            <a:noAutofit/>
          </a:bodyPr>
          <a:lstStyle/>
          <a:p>
            <a:pPr algn="l" rtl="0"/>
            <a:r>
              <a:rPr lang="en-US" i="0" u="none" strike="noStrike" baseline="30000" dirty="0"/>
              <a:t>20</a:t>
            </a:r>
            <a:r>
              <a:rPr lang="en-US" i="0" u="none" strike="noStrike" baseline="0" dirty="0"/>
              <a:t> All go to the same place; all come from dust, and to dust all return.</a:t>
            </a:r>
          </a:p>
        </p:txBody>
      </p:sp>
    </p:spTree>
    <p:extLst>
      <p:ext uri="{BB962C8B-B14F-4D97-AF65-F5344CB8AC3E}">
        <p14:creationId xmlns:p14="http://schemas.microsoft.com/office/powerpoint/2010/main" val="322170148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2. Why do people </a:t>
            </a:r>
            <a:r>
              <a:rPr lang="en-US" u="sng" dirty="0">
                <a:solidFill>
                  <a:srgbClr val="C00000"/>
                </a:solidFill>
              </a:rPr>
              <a:t>DIE</a:t>
            </a:r>
            <a:r>
              <a:rPr lang="en-US" dirty="0"/>
              <a:t> like a dog?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6" y="1372862"/>
            <a:ext cx="7661742" cy="4851400"/>
          </a:xfrm>
        </p:spPr>
        <p:txBody>
          <a:bodyPr>
            <a:noAutofit/>
          </a:bodyPr>
          <a:lstStyle/>
          <a:p>
            <a:pPr algn="l" rtl="0"/>
            <a:r>
              <a:rPr lang="en-US" i="0" u="none" strike="noStrike" baseline="0" dirty="0"/>
              <a:t> </a:t>
            </a:r>
            <a:r>
              <a:rPr lang="en-US" i="0" u="none" strike="noStrike" baseline="30000" dirty="0"/>
              <a:t>21</a:t>
            </a:r>
            <a:r>
              <a:rPr lang="en-US" i="0" u="none" strike="noStrike" baseline="0" dirty="0"/>
              <a:t> Who knows if the spirit of man rises upward and if the spirit of the animal goes down into the earth?“</a:t>
            </a:r>
          </a:p>
          <a:p>
            <a:pPr algn="l" rtl="0"/>
            <a:endParaRPr lang="en-US" dirty="0"/>
          </a:p>
          <a:p>
            <a:pPr algn="l" rtl="0"/>
            <a:endParaRPr lang="en-US" i="0" u="none" strike="noStrike" baseline="0" dirty="0"/>
          </a:p>
          <a:p>
            <a:pPr algn="l" rtl="0"/>
            <a:endParaRPr lang="en-US" dirty="0"/>
          </a:p>
        </p:txBody>
      </p:sp>
      <p:sp>
        <p:nvSpPr>
          <p:cNvPr id="5" name="TextBox 4">
            <a:extLst>
              <a:ext uri="{FF2B5EF4-FFF2-40B4-BE49-F238E27FC236}">
                <a16:creationId xmlns:a16="http://schemas.microsoft.com/office/drawing/2014/main" id="{3AC99EC0-5F77-4954-882C-40C1066676B9}"/>
              </a:ext>
            </a:extLst>
          </p:cNvPr>
          <p:cNvSpPr txBox="1"/>
          <p:nvPr/>
        </p:nvSpPr>
        <p:spPr>
          <a:xfrm>
            <a:off x="7989570" y="1562580"/>
            <a:ext cx="3291831" cy="4708981"/>
          </a:xfrm>
          <a:prstGeom prst="rect">
            <a:avLst/>
          </a:prstGeom>
          <a:noFill/>
        </p:spPr>
        <p:txBody>
          <a:bodyPr wrap="square" rtlCol="0">
            <a:spAutoFit/>
          </a:bodyPr>
          <a:lstStyle/>
          <a:p>
            <a:pPr algn="ctr">
              <a:lnSpc>
                <a:spcPts val="6000"/>
              </a:lnSpc>
            </a:pPr>
            <a:r>
              <a:rPr lang="en-US" sz="5400" b="1" dirty="0">
                <a:solidFill>
                  <a:srgbClr val="4C1886"/>
                </a:solidFill>
                <a:effectLst>
                  <a:glow rad="127000">
                    <a:schemeClr val="bg1"/>
                  </a:glow>
                  <a:outerShdw blurRad="38100" dist="38100" dir="2700000" algn="tl">
                    <a:srgbClr val="000000">
                      <a:alpha val="43137"/>
                    </a:srgbClr>
                  </a:outerShdw>
                </a:effectLst>
              </a:rPr>
              <a:t>IS THERE ANYTHING FOR MAN BEYOND THE GRAVE?</a:t>
            </a:r>
          </a:p>
        </p:txBody>
      </p:sp>
      <p:sp>
        <p:nvSpPr>
          <p:cNvPr id="6" name="TextBox 5">
            <a:extLst>
              <a:ext uri="{FF2B5EF4-FFF2-40B4-BE49-F238E27FC236}">
                <a16:creationId xmlns:a16="http://schemas.microsoft.com/office/drawing/2014/main" id="{76822C36-2C79-464D-8D40-96F9D72E0B07}"/>
              </a:ext>
            </a:extLst>
          </p:cNvPr>
          <p:cNvSpPr txBox="1"/>
          <p:nvPr/>
        </p:nvSpPr>
        <p:spPr>
          <a:xfrm>
            <a:off x="8026977" y="1821660"/>
            <a:ext cx="3291831" cy="4247317"/>
          </a:xfrm>
          <a:prstGeom prst="rect">
            <a:avLst/>
          </a:prstGeom>
          <a:noFill/>
        </p:spPr>
        <p:txBody>
          <a:bodyPr wrap="square" rtlCol="0">
            <a:spAutoFit/>
          </a:bodyPr>
          <a:lstStyle/>
          <a:p>
            <a:pPr algn="ctr"/>
            <a:r>
              <a:rPr lang="en-US" sz="5400" b="1" dirty="0">
                <a:solidFill>
                  <a:srgbClr val="4C1886"/>
                </a:solidFill>
                <a:effectLst>
                  <a:glow rad="127000">
                    <a:schemeClr val="bg1"/>
                  </a:glow>
                  <a:outerShdw blurRad="38100" dist="38100" dir="2700000" algn="tl">
                    <a:srgbClr val="000000">
                      <a:alpha val="43137"/>
                    </a:srgbClr>
                  </a:outerShdw>
                </a:effectLst>
              </a:rPr>
              <a:t>IF SO, WHERE WILL I SPEND ETERNITY?</a:t>
            </a:r>
          </a:p>
        </p:txBody>
      </p:sp>
      <p:sp>
        <p:nvSpPr>
          <p:cNvPr id="8" name="TextBox 7">
            <a:extLst>
              <a:ext uri="{FF2B5EF4-FFF2-40B4-BE49-F238E27FC236}">
                <a16:creationId xmlns:a16="http://schemas.microsoft.com/office/drawing/2014/main" id="{2B926993-FDB4-49A9-99C9-519A6E319415}"/>
              </a:ext>
            </a:extLst>
          </p:cNvPr>
          <p:cNvSpPr txBox="1"/>
          <p:nvPr/>
        </p:nvSpPr>
        <p:spPr>
          <a:xfrm>
            <a:off x="4781550" y="3063749"/>
            <a:ext cx="3657600" cy="3939540"/>
          </a:xfrm>
          <a:prstGeom prst="rect">
            <a:avLst/>
          </a:prstGeom>
          <a:noFill/>
        </p:spPr>
        <p:txBody>
          <a:bodyPr wrap="square" rtlCol="0">
            <a:spAutoFit/>
          </a:bodyPr>
          <a:lstStyle/>
          <a:p>
            <a:r>
              <a:rPr lang="en-US" sz="25000" dirty="0">
                <a:solidFill>
                  <a:srgbClr val="4C1886"/>
                </a:solidFill>
                <a:effectLst>
                  <a:glow rad="127000">
                    <a:schemeClr val="bg1"/>
                  </a:glow>
                </a:effectLst>
                <a:latin typeface="Arial Black" panose="020B0A04020102020204" pitchFamily="34" charset="0"/>
              </a:rPr>
              <a:t>?</a:t>
            </a:r>
          </a:p>
        </p:txBody>
      </p:sp>
    </p:spTree>
    <p:extLst>
      <p:ext uri="{BB962C8B-B14F-4D97-AF65-F5344CB8AC3E}">
        <p14:creationId xmlns:p14="http://schemas.microsoft.com/office/powerpoint/2010/main" val="268372986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2. Why do people </a:t>
            </a:r>
            <a:r>
              <a:rPr lang="en-US" u="sng" dirty="0">
                <a:solidFill>
                  <a:srgbClr val="C00000"/>
                </a:solidFill>
              </a:rPr>
              <a:t>DIE</a:t>
            </a:r>
            <a:r>
              <a:rPr lang="en-US" dirty="0"/>
              <a:t> like a dog?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6" y="1372862"/>
            <a:ext cx="7661742" cy="4851400"/>
          </a:xfrm>
        </p:spPr>
        <p:txBody>
          <a:bodyPr>
            <a:noAutofit/>
          </a:bodyPr>
          <a:lstStyle/>
          <a:p>
            <a:pPr algn="l" rtl="0"/>
            <a:r>
              <a:rPr lang="en-US" i="0" u="none" strike="noStrike" baseline="0" dirty="0"/>
              <a:t>  </a:t>
            </a:r>
            <a:r>
              <a:rPr lang="en-US" i="0" u="none" strike="noStrike" baseline="30000" dirty="0"/>
              <a:t>22</a:t>
            </a:r>
            <a:r>
              <a:rPr lang="en-US" i="0" u="none" strike="noStrike" baseline="0" dirty="0"/>
              <a:t> So I saw that there is nothing better for a man than to enjoy his work, because that is his lot. For who can bring him to see what will happen after him?</a:t>
            </a:r>
          </a:p>
        </p:txBody>
      </p:sp>
    </p:spTree>
    <p:extLst>
      <p:ext uri="{BB962C8B-B14F-4D97-AF65-F5344CB8AC3E}">
        <p14:creationId xmlns:p14="http://schemas.microsoft.com/office/powerpoint/2010/main" val="2590146586"/>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graffiti covered wall&#10;&#10;Description automatically generated">
            <a:extLst>
              <a:ext uri="{FF2B5EF4-FFF2-40B4-BE49-F238E27FC236}">
                <a16:creationId xmlns:a16="http://schemas.microsoft.com/office/drawing/2014/main" id="{95828BDE-2452-4635-9CEC-F38D4E5B94D2}"/>
              </a:ext>
            </a:extLst>
          </p:cNvPr>
          <p:cNvPicPr>
            <a:picLocks noChangeAspect="1"/>
          </p:cNvPicPr>
          <p:nvPr/>
        </p:nvPicPr>
        <p:blipFill rotWithShape="1">
          <a:blip r:embed="rId3">
            <a:extLst>
              <a:ext uri="{28A0092B-C50C-407E-A947-70E740481C1C}">
                <a14:useLocalDpi xmlns:a14="http://schemas.microsoft.com/office/drawing/2010/main" val="0"/>
              </a:ext>
            </a:extLst>
          </a:blip>
          <a:srcRect r="35188"/>
          <a:stretch/>
        </p:blipFill>
        <p:spPr>
          <a:xfrm>
            <a:off x="5523213" y="0"/>
            <a:ext cx="6668787" cy="6858000"/>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3. Why are people so </a:t>
            </a:r>
            <a:r>
              <a:rPr lang="en-US" u="sng" dirty="0">
                <a:solidFill>
                  <a:srgbClr val="C00000"/>
                </a:solidFill>
              </a:rPr>
              <a:t>CRUEL</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6359415" cy="5021104"/>
          </a:xfrm>
        </p:spPr>
        <p:txBody>
          <a:bodyPr>
            <a:noAutofit/>
          </a:bodyPr>
          <a:lstStyle/>
          <a:p>
            <a:pPr algn="l" rtl="0"/>
            <a:r>
              <a:rPr lang="en-US" i="0" u="none" strike="noStrike" baseline="0" dirty="0"/>
              <a:t> </a:t>
            </a:r>
            <a:r>
              <a:rPr lang="en-US" i="0" u="none" strike="noStrike" baseline="30000" dirty="0"/>
              <a:t>4:1</a:t>
            </a:r>
            <a:r>
              <a:rPr lang="en-US" i="0" u="none" strike="noStrike" baseline="0" dirty="0"/>
              <a:t> Again I looked and saw all the </a:t>
            </a:r>
            <a:r>
              <a:rPr lang="en-US" i="0" u="none" strike="noStrike" baseline="0" dirty="0">
                <a:solidFill>
                  <a:srgbClr val="C00000"/>
                </a:solidFill>
              </a:rPr>
              <a:t>oppression</a:t>
            </a:r>
            <a:r>
              <a:rPr lang="en-US" i="0" u="none" strike="noStrike" baseline="0" dirty="0"/>
              <a:t> that was taking place under the sun: I saw the tears of the </a:t>
            </a:r>
            <a:r>
              <a:rPr lang="en-US" i="0" u="none" strike="noStrike" baseline="0" dirty="0">
                <a:solidFill>
                  <a:srgbClr val="C00000"/>
                </a:solidFill>
              </a:rPr>
              <a:t>oppressed-</a:t>
            </a:r>
            <a:r>
              <a:rPr lang="en-US" i="0" u="none" strike="noStrike" baseline="0" dirty="0"/>
              <a:t>- and they have no comforter; power was on the side of their </a:t>
            </a:r>
            <a:r>
              <a:rPr lang="en-US" i="0" u="none" strike="noStrike" baseline="0" dirty="0">
                <a:solidFill>
                  <a:srgbClr val="C00000"/>
                </a:solidFill>
              </a:rPr>
              <a:t>oppressors-</a:t>
            </a:r>
            <a:r>
              <a:rPr lang="en-US" i="0" u="none" strike="noStrike" baseline="0" dirty="0"/>
              <a:t>- and they have no comforter.</a:t>
            </a:r>
            <a:endParaRPr lang="en-US" dirty="0"/>
          </a:p>
        </p:txBody>
      </p:sp>
    </p:spTree>
    <p:extLst>
      <p:ext uri="{BB962C8B-B14F-4D97-AF65-F5344CB8AC3E}">
        <p14:creationId xmlns:p14="http://schemas.microsoft.com/office/powerpoint/2010/main" val="423700164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building, sitting&#10;&#10;Description automatically generated">
            <a:extLst>
              <a:ext uri="{FF2B5EF4-FFF2-40B4-BE49-F238E27FC236}">
                <a16:creationId xmlns:a16="http://schemas.microsoft.com/office/drawing/2014/main" id="{620B76A8-E195-4690-97F0-E3CBC3DE4167}"/>
              </a:ext>
            </a:extLst>
          </p:cNvPr>
          <p:cNvPicPr>
            <a:picLocks noChangeAspect="1"/>
          </p:cNvPicPr>
          <p:nvPr/>
        </p:nvPicPr>
        <p:blipFill rotWithShape="1">
          <a:blip r:embed="rId3">
            <a:extLst>
              <a:ext uri="{28A0092B-C50C-407E-A947-70E740481C1C}">
                <a14:useLocalDpi xmlns:a14="http://schemas.microsoft.com/office/drawing/2010/main" val="0"/>
              </a:ext>
            </a:extLst>
          </a:blip>
          <a:srcRect b="29166"/>
          <a:stretch/>
        </p:blipFill>
        <p:spPr>
          <a:xfrm>
            <a:off x="0" y="2000250"/>
            <a:ext cx="12192000" cy="4857750"/>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3. Why are people so </a:t>
            </a:r>
            <a:r>
              <a:rPr lang="en-US" u="sng" dirty="0">
                <a:solidFill>
                  <a:srgbClr val="C00000"/>
                </a:solidFill>
              </a:rPr>
              <a:t>CRUEL</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11461530" cy="5021104"/>
          </a:xfrm>
        </p:spPr>
        <p:txBody>
          <a:bodyPr>
            <a:noAutofit/>
          </a:bodyPr>
          <a:lstStyle/>
          <a:p>
            <a:pPr algn="l" rtl="0"/>
            <a:r>
              <a:rPr lang="en-US" i="0" u="none" strike="noStrike" baseline="30000" dirty="0"/>
              <a:t>2</a:t>
            </a:r>
            <a:r>
              <a:rPr lang="en-US" i="0" u="none" strike="noStrike" baseline="0" dirty="0"/>
              <a:t> And I declared that the dead, who had </a:t>
            </a:r>
            <a:r>
              <a:rPr lang="en-US" i="0" u="none" strike="noStrike" baseline="0" dirty="0">
                <a:solidFill>
                  <a:srgbClr val="C00000"/>
                </a:solidFill>
              </a:rPr>
              <a:t>already died, are happier than the living, </a:t>
            </a:r>
            <a:r>
              <a:rPr lang="en-US" i="0" u="none" strike="noStrike" baseline="0" dirty="0"/>
              <a:t>who are still alive.</a:t>
            </a:r>
          </a:p>
          <a:p>
            <a:pPr algn="l" rtl="0"/>
            <a:r>
              <a:rPr lang="en-US" i="0" u="none" strike="noStrike" baseline="0" dirty="0"/>
              <a:t> </a:t>
            </a:r>
            <a:endParaRPr lang="en-US" dirty="0"/>
          </a:p>
        </p:txBody>
      </p:sp>
    </p:spTree>
    <p:extLst>
      <p:ext uri="{BB962C8B-B14F-4D97-AF65-F5344CB8AC3E}">
        <p14:creationId xmlns:p14="http://schemas.microsoft.com/office/powerpoint/2010/main" val="338027839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96BE6-91E2-4AA0-BEAC-EC57891345B7}"/>
              </a:ext>
            </a:extLst>
          </p:cNvPr>
          <p:cNvPicPr>
            <a:picLocks noChangeAspect="1" noChangeArrowheads="1"/>
          </p:cNvPicPr>
          <p:nvPr/>
        </p:nvPicPr>
        <p:blipFill>
          <a:blip r:embed="rId3" cstate="print"/>
          <a:srcRect/>
          <a:stretch>
            <a:fillRect/>
          </a:stretch>
        </p:blipFill>
        <p:spPr bwMode="auto">
          <a:xfrm>
            <a:off x="4957627" y="662780"/>
            <a:ext cx="7060668" cy="5947569"/>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3. Why are people so </a:t>
            </a:r>
            <a:r>
              <a:rPr lang="en-US" u="sng" dirty="0">
                <a:solidFill>
                  <a:srgbClr val="C00000"/>
                </a:solidFill>
              </a:rPr>
              <a:t>CRUEL</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6511815" cy="5021104"/>
          </a:xfrm>
        </p:spPr>
        <p:txBody>
          <a:bodyPr>
            <a:noAutofit/>
          </a:bodyPr>
          <a:lstStyle/>
          <a:p>
            <a:pPr algn="l" rtl="0"/>
            <a:r>
              <a:rPr lang="en-US" i="0" u="none" strike="noStrike" baseline="30000" dirty="0"/>
              <a:t>3</a:t>
            </a:r>
            <a:r>
              <a:rPr lang="en-US" i="0" u="none" strike="noStrike" baseline="0" dirty="0"/>
              <a:t> But better than both is he </a:t>
            </a:r>
            <a:r>
              <a:rPr lang="en-US" i="0" u="none" strike="noStrike" baseline="0" dirty="0">
                <a:solidFill>
                  <a:srgbClr val="C00000"/>
                </a:solidFill>
              </a:rPr>
              <a:t>who has not yet been</a:t>
            </a:r>
            <a:r>
              <a:rPr lang="en-US" i="0" u="none" strike="noStrike" baseline="0" dirty="0"/>
              <a:t>, who has not seen the evil that is done under the sun.</a:t>
            </a:r>
          </a:p>
          <a:p>
            <a:pPr algn="l" rtl="0"/>
            <a:r>
              <a:rPr lang="en-US" i="0" u="none" strike="noStrike" baseline="0" dirty="0"/>
              <a:t> </a:t>
            </a:r>
            <a:endParaRPr lang="en-US" dirty="0"/>
          </a:p>
        </p:txBody>
      </p:sp>
    </p:spTree>
    <p:extLst>
      <p:ext uri="{BB962C8B-B14F-4D97-AF65-F5344CB8AC3E}">
        <p14:creationId xmlns:p14="http://schemas.microsoft.com/office/powerpoint/2010/main" val="334162666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8490FE-420A-47C4-B676-26720C14FDF1}"/>
              </a:ext>
            </a:extLst>
          </p:cNvPr>
          <p:cNvPicPr>
            <a:picLocks noChangeAspect="1" noChangeArrowheads="1"/>
          </p:cNvPicPr>
          <p:nvPr/>
        </p:nvPicPr>
        <p:blipFill>
          <a:blip r:embed="rId3" cstate="print"/>
          <a:srcRect/>
          <a:stretch>
            <a:fillRect/>
          </a:stretch>
        </p:blipFill>
        <p:spPr bwMode="auto">
          <a:xfrm>
            <a:off x="4957627" y="662780"/>
            <a:ext cx="7060668" cy="5947569"/>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3. Why are people so </a:t>
            </a:r>
            <a:r>
              <a:rPr lang="en-US" u="sng" dirty="0">
                <a:solidFill>
                  <a:srgbClr val="C00000"/>
                </a:solidFill>
              </a:rPr>
              <a:t>CRUEL</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6511815" cy="5021104"/>
          </a:xfrm>
        </p:spPr>
        <p:txBody>
          <a:bodyPr>
            <a:noAutofit/>
          </a:bodyPr>
          <a:lstStyle/>
          <a:p>
            <a:pPr algn="l" rtl="0"/>
            <a:r>
              <a:rPr lang="en-US" i="0" u="none" strike="noStrike" baseline="30000" dirty="0"/>
              <a:t>3</a:t>
            </a:r>
            <a:r>
              <a:rPr lang="en-US" i="0" u="none" strike="noStrike" baseline="0" dirty="0"/>
              <a:t> But better than both is he </a:t>
            </a:r>
            <a:r>
              <a:rPr lang="en-US" i="0" u="none" strike="noStrike" baseline="0" dirty="0">
                <a:solidFill>
                  <a:srgbClr val="C00000"/>
                </a:solidFill>
              </a:rPr>
              <a:t>who has not yet been</a:t>
            </a:r>
            <a:r>
              <a:rPr lang="en-US" i="0" u="none" strike="noStrike" baseline="0" dirty="0"/>
              <a:t>, who has not seen </a:t>
            </a:r>
            <a:r>
              <a:rPr lang="en-US" i="0" u="none" strike="noStrike" baseline="0" dirty="0">
                <a:solidFill>
                  <a:srgbClr val="C00000"/>
                </a:solidFill>
              </a:rPr>
              <a:t>the evil that is done under the sun</a:t>
            </a:r>
            <a:r>
              <a:rPr lang="en-US" i="0" u="none" strike="noStrike" baseline="0" dirty="0"/>
              <a:t>.</a:t>
            </a:r>
          </a:p>
          <a:p>
            <a:pPr algn="l" rtl="0"/>
            <a:r>
              <a:rPr lang="en-US" i="0" u="none" strike="noStrike" baseline="0" dirty="0"/>
              <a:t> </a:t>
            </a:r>
            <a:endParaRPr lang="en-US" dirty="0"/>
          </a:p>
        </p:txBody>
      </p:sp>
      <p:pic>
        <p:nvPicPr>
          <p:cNvPr id="4" name="Picture 2">
            <a:extLst>
              <a:ext uri="{FF2B5EF4-FFF2-40B4-BE49-F238E27FC236}">
                <a16:creationId xmlns:a16="http://schemas.microsoft.com/office/drawing/2014/main" id="{DC62E732-89EF-4AFB-A2A7-438287D76BE6}"/>
              </a:ext>
            </a:extLst>
          </p:cNvPr>
          <p:cNvPicPr>
            <a:picLocks noChangeAspect="1" noChangeArrowheads="1"/>
          </p:cNvPicPr>
          <p:nvPr/>
        </p:nvPicPr>
        <p:blipFill rotWithShape="1">
          <a:blip r:embed="rId4" cstate="print"/>
          <a:srcRect b="37627"/>
          <a:stretch/>
        </p:blipFill>
        <p:spPr bwMode="auto">
          <a:xfrm>
            <a:off x="-1" y="3703642"/>
            <a:ext cx="12192000" cy="4983154"/>
          </a:xfrm>
          <a:prstGeom prst="rect">
            <a:avLst/>
          </a:prstGeom>
          <a:noFill/>
          <a:ln w="9525">
            <a:noFill/>
            <a:miter lim="800000"/>
            <a:headEnd/>
            <a:tailEnd/>
          </a:ln>
          <a:effectLst/>
        </p:spPr>
      </p:pic>
    </p:spTree>
    <p:extLst>
      <p:ext uri="{BB962C8B-B14F-4D97-AF65-F5344CB8AC3E}">
        <p14:creationId xmlns:p14="http://schemas.microsoft.com/office/powerpoint/2010/main" val="5014459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 with dark hair&#10;&#10;Description automatically generated">
            <a:extLst>
              <a:ext uri="{FF2B5EF4-FFF2-40B4-BE49-F238E27FC236}">
                <a16:creationId xmlns:a16="http://schemas.microsoft.com/office/drawing/2014/main" id="{737B9A48-F115-429A-AC01-5FE7DDD93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4. Why are people so </a:t>
            </a:r>
            <a:r>
              <a:rPr lang="en-US" u="sng" dirty="0">
                <a:solidFill>
                  <a:srgbClr val="C00000"/>
                </a:solidFill>
              </a:rPr>
              <a:t>ENVIOUS</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7959615" cy="5021104"/>
          </a:xfrm>
        </p:spPr>
        <p:txBody>
          <a:bodyPr>
            <a:normAutofit/>
          </a:bodyPr>
          <a:lstStyle/>
          <a:p>
            <a:pPr algn="l" rtl="0"/>
            <a:r>
              <a:rPr lang="en-US" i="0" u="none" strike="noStrike" baseline="0" dirty="0"/>
              <a:t> </a:t>
            </a:r>
            <a:r>
              <a:rPr lang="en-US" i="0" u="none" strike="noStrike" baseline="30000" dirty="0"/>
              <a:t>4</a:t>
            </a:r>
            <a:r>
              <a:rPr lang="en-US" i="0" u="none" strike="noStrike" baseline="0" dirty="0"/>
              <a:t> And I saw that all labor and all achievement spring from man's </a:t>
            </a:r>
            <a:r>
              <a:rPr lang="en-US" i="0" u="none" strike="noStrike" baseline="0" dirty="0">
                <a:solidFill>
                  <a:srgbClr val="C00000"/>
                </a:solidFill>
              </a:rPr>
              <a:t>envy</a:t>
            </a:r>
            <a:r>
              <a:rPr lang="en-US" i="0" u="none" strike="noStrike" baseline="0" dirty="0"/>
              <a:t> of his neighbor. This too is meaningless, a chasing after the wind.   </a:t>
            </a:r>
            <a:r>
              <a:rPr lang="en-US" i="0" u="none" strike="noStrike" baseline="30000" dirty="0"/>
              <a:t>5</a:t>
            </a:r>
            <a:r>
              <a:rPr lang="en-US" i="0" u="none" strike="noStrike" baseline="0" dirty="0"/>
              <a:t> The fool folds his hands and ruins himself.  </a:t>
            </a:r>
            <a:r>
              <a:rPr lang="en-US" i="0" u="none" strike="noStrike" baseline="30000" dirty="0"/>
              <a:t>6</a:t>
            </a:r>
            <a:r>
              <a:rPr lang="en-US" i="0" u="none" strike="noStrike" baseline="0" dirty="0"/>
              <a:t> Better one handful with </a:t>
            </a:r>
            <a:r>
              <a:rPr lang="en-US" i="0" u="none" strike="noStrike" baseline="0" dirty="0" err="1"/>
              <a:t>tranquillity</a:t>
            </a:r>
            <a:r>
              <a:rPr lang="en-US" i="0" u="none" strike="noStrike" baseline="0" dirty="0"/>
              <a:t> than two handfuls with toil and chasing after the wind.</a:t>
            </a:r>
          </a:p>
          <a:p>
            <a:pPr algn="l" rtl="0"/>
            <a:r>
              <a:rPr lang="en-US" i="0" u="none" strike="noStrike" baseline="0" dirty="0"/>
              <a:t> </a:t>
            </a:r>
            <a:endParaRPr lang="en-US" dirty="0"/>
          </a:p>
        </p:txBody>
      </p:sp>
    </p:spTree>
    <p:extLst>
      <p:ext uri="{BB962C8B-B14F-4D97-AF65-F5344CB8AC3E}">
        <p14:creationId xmlns:p14="http://schemas.microsoft.com/office/powerpoint/2010/main" val="383050881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FC17516-D0C7-4F2E-8677-8EF8D7ED6E36}"/>
              </a:ext>
            </a:extLst>
          </p:cNvPr>
          <p:cNvPicPr>
            <a:picLocks noChangeAspect="1" noChangeArrowheads="1"/>
          </p:cNvPicPr>
          <p:nvPr/>
        </p:nvPicPr>
        <p:blipFill>
          <a:blip r:embed="rId3" cstate="print"/>
          <a:srcRect/>
          <a:stretch>
            <a:fillRect/>
          </a:stretch>
        </p:blipFill>
        <p:spPr bwMode="auto">
          <a:xfrm>
            <a:off x="5648065" y="914400"/>
            <a:ext cx="6905885" cy="59436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7273815" cy="5021104"/>
          </a:xfrm>
        </p:spPr>
        <p:txBody>
          <a:bodyPr>
            <a:noAutofit/>
          </a:bodyPr>
          <a:lstStyle/>
          <a:p>
            <a:pPr algn="l" rtl="0"/>
            <a:r>
              <a:rPr lang="en-US" sz="4800" i="0" u="none" strike="noStrike" baseline="30000" dirty="0"/>
              <a:t>7</a:t>
            </a:r>
            <a:r>
              <a:rPr lang="en-US" sz="4800" i="0" u="none" strike="noStrike" baseline="0" dirty="0"/>
              <a:t> Again I saw something meaningless under the sun:</a:t>
            </a:r>
          </a:p>
          <a:p>
            <a:pPr algn="l" rtl="0"/>
            <a:r>
              <a:rPr lang="en-US" sz="4800" i="0" u="none" strike="noStrike" baseline="0" dirty="0"/>
              <a:t> </a:t>
            </a:r>
            <a:r>
              <a:rPr lang="en-US" sz="4800" i="0" u="none" strike="noStrike" baseline="30000" dirty="0"/>
              <a:t>8</a:t>
            </a:r>
            <a:r>
              <a:rPr lang="en-US" sz="4800" i="0" u="none" strike="noStrike" baseline="0" dirty="0"/>
              <a:t> There was </a:t>
            </a:r>
            <a:r>
              <a:rPr lang="en-US" sz="4800" i="0" u="none" strike="noStrike" baseline="0" dirty="0">
                <a:solidFill>
                  <a:srgbClr val="C00000"/>
                </a:solidFill>
              </a:rPr>
              <a:t>a man all alone</a:t>
            </a:r>
            <a:r>
              <a:rPr lang="en-US" sz="4800" i="0" u="none" strike="noStrike" baseline="0" dirty="0"/>
              <a:t>; he had neither son nor brother. There was no end to his toil, yet his eyes were not content with his wealth. </a:t>
            </a:r>
            <a:endParaRPr lang="en-US" sz="4800" dirty="0"/>
          </a:p>
        </p:txBody>
      </p:sp>
    </p:spTree>
    <p:extLst>
      <p:ext uri="{BB962C8B-B14F-4D97-AF65-F5344CB8AC3E}">
        <p14:creationId xmlns:p14="http://schemas.microsoft.com/office/powerpoint/2010/main" val="336888206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a sign&#10;&#10;Description automatically generated">
            <a:extLst>
              <a:ext uri="{FF2B5EF4-FFF2-40B4-BE49-F238E27FC236}">
                <a16:creationId xmlns:a16="http://schemas.microsoft.com/office/drawing/2014/main" id="{776F1B1F-35B7-4872-9B26-544B268EB8AA}"/>
              </a:ext>
            </a:extLst>
          </p:cNvPr>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a:off x="0" y="-14159"/>
            <a:ext cx="12192000" cy="6830259"/>
          </a:xfrm>
          <a:prstGeom prst="rect">
            <a:avLst/>
          </a:prstGeom>
        </p:spPr>
      </p:pic>
      <p:sp>
        <p:nvSpPr>
          <p:cNvPr id="14" name="Title 1">
            <a:extLst>
              <a:ext uri="{FF2B5EF4-FFF2-40B4-BE49-F238E27FC236}">
                <a16:creationId xmlns:a16="http://schemas.microsoft.com/office/drawing/2014/main" id="{80A04E61-ED2E-4403-974A-FD578F02AE1F}"/>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a:latin typeface="Gill Sans MT" panose="020B0502020104020203" pitchFamily="34" charset="0"/>
              </a:rPr>
              <a:t>Be happy in an…</a:t>
            </a:r>
            <a:endParaRPr lang="en-US" sz="6600" dirty="0">
              <a:latin typeface="Gill Sans MT" panose="020B0502020104020203" pitchFamily="34" charset="0"/>
            </a:endParaRPr>
          </a:p>
        </p:txBody>
      </p:sp>
      <p:pic>
        <p:nvPicPr>
          <p:cNvPr id="4" name="Picture 3" descr="A picture containing tableware, table, sitting, photo&#10;&#10;Description automatically generated">
            <a:extLst>
              <a:ext uri="{FF2B5EF4-FFF2-40B4-BE49-F238E27FC236}">
                <a16:creationId xmlns:a16="http://schemas.microsoft.com/office/drawing/2014/main" id="{E970D025-B5F8-4219-8F85-D61D74666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74F6642D-7B42-4730-A644-D9004F42D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spTree>
    <p:extLst>
      <p:ext uri="{BB962C8B-B14F-4D97-AF65-F5344CB8AC3E}">
        <p14:creationId xmlns:p14="http://schemas.microsoft.com/office/powerpoint/2010/main" val="84517286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FC17516-D0C7-4F2E-8677-8EF8D7ED6E36}"/>
              </a:ext>
            </a:extLst>
          </p:cNvPr>
          <p:cNvPicPr>
            <a:picLocks noChangeAspect="1" noChangeArrowheads="1"/>
          </p:cNvPicPr>
          <p:nvPr/>
        </p:nvPicPr>
        <p:blipFill>
          <a:blip r:embed="rId3" cstate="print"/>
          <a:srcRect/>
          <a:stretch>
            <a:fillRect/>
          </a:stretch>
        </p:blipFill>
        <p:spPr bwMode="auto">
          <a:xfrm>
            <a:off x="5648065" y="914400"/>
            <a:ext cx="6905885" cy="59436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7273815" cy="5021104"/>
          </a:xfrm>
        </p:spPr>
        <p:txBody>
          <a:bodyPr>
            <a:noAutofit/>
          </a:bodyPr>
          <a:lstStyle/>
          <a:p>
            <a:pPr algn="l" rtl="0"/>
            <a:r>
              <a:rPr lang="en-US" sz="4800" i="0" u="none" strike="noStrike" baseline="0" dirty="0"/>
              <a:t>"For whom am I toiling,“</a:t>
            </a:r>
            <a:br>
              <a:rPr lang="en-US" sz="4800" i="0" u="none" strike="noStrike" baseline="0" dirty="0"/>
            </a:br>
            <a:r>
              <a:rPr lang="en-US" sz="4800" i="0" u="none" strike="noStrike" baseline="0" dirty="0"/>
              <a:t> he asked, "and why am I depriving myself of enjoyment?" </a:t>
            </a:r>
            <a:br>
              <a:rPr lang="en-US" sz="4800" i="0" u="none" strike="noStrike" baseline="0" dirty="0"/>
            </a:br>
            <a:r>
              <a:rPr lang="en-US" sz="4800" i="0" u="none" strike="noStrike" baseline="0" dirty="0"/>
              <a:t>This too is meaningless– </a:t>
            </a:r>
            <a:br>
              <a:rPr lang="en-US" sz="4800" i="0" u="none" strike="noStrike" baseline="0" dirty="0"/>
            </a:br>
            <a:r>
              <a:rPr lang="en-US" sz="4800" i="0" u="none" strike="noStrike" baseline="0" dirty="0"/>
              <a:t>a miserable business!</a:t>
            </a:r>
          </a:p>
          <a:p>
            <a:pPr algn="l" rtl="0"/>
            <a:endParaRPr lang="en-US" sz="4800" dirty="0"/>
          </a:p>
        </p:txBody>
      </p:sp>
    </p:spTree>
    <p:extLst>
      <p:ext uri="{BB962C8B-B14F-4D97-AF65-F5344CB8AC3E}">
        <p14:creationId xmlns:p14="http://schemas.microsoft.com/office/powerpoint/2010/main" val="428089554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11312415" cy="5021104"/>
          </a:xfrm>
        </p:spPr>
        <p:txBody>
          <a:bodyPr>
            <a:noAutofit/>
          </a:bodyPr>
          <a:lstStyle/>
          <a:p>
            <a:pPr algn="l" rtl="0"/>
            <a:r>
              <a:rPr lang="en-US" sz="4800" i="0" u="none" strike="noStrike" baseline="0" dirty="0"/>
              <a:t> </a:t>
            </a:r>
            <a:r>
              <a:rPr lang="en-US" sz="4800" i="0" u="none" strike="noStrike" baseline="30000" dirty="0"/>
              <a:t>9</a:t>
            </a:r>
            <a:r>
              <a:rPr lang="en-US" sz="4800" i="0" u="none" strike="noStrike" baseline="0" dirty="0"/>
              <a:t> Two are better than one, because they have a good return for their work:</a:t>
            </a:r>
          </a:p>
          <a:p>
            <a:pPr algn="l" rtl="0"/>
            <a:endParaRPr lang="en-US" sz="4800" dirty="0"/>
          </a:p>
          <a:p>
            <a:pPr algn="l" rtl="0"/>
            <a:endParaRPr lang="en-US" sz="4800" i="0" u="none" strike="noStrike" baseline="0" dirty="0"/>
          </a:p>
          <a:p>
            <a:pPr algn="l" rtl="0"/>
            <a:endParaRPr lang="en-US" sz="4800" dirty="0"/>
          </a:p>
          <a:p>
            <a:pPr algn="l" rtl="0"/>
            <a:endParaRPr lang="en-US" sz="4800" i="0" u="none" strike="noStrike" baseline="0" dirty="0"/>
          </a:p>
          <a:p>
            <a:pPr algn="l" rtl="0"/>
            <a:endParaRPr lang="en-US" sz="4800" dirty="0"/>
          </a:p>
        </p:txBody>
      </p:sp>
      <p:pic>
        <p:nvPicPr>
          <p:cNvPr id="4" name="Picture 2">
            <a:extLst>
              <a:ext uri="{FF2B5EF4-FFF2-40B4-BE49-F238E27FC236}">
                <a16:creationId xmlns:a16="http://schemas.microsoft.com/office/drawing/2014/main" id="{1D36A264-E0BC-4F8E-9D03-89AAEED338E2}"/>
              </a:ext>
            </a:extLst>
          </p:cNvPr>
          <p:cNvPicPr>
            <a:picLocks noChangeAspect="1" noChangeArrowheads="1"/>
          </p:cNvPicPr>
          <p:nvPr/>
        </p:nvPicPr>
        <p:blipFill>
          <a:blip r:embed="rId3" cstate="print"/>
          <a:srcRect/>
          <a:stretch>
            <a:fillRect/>
          </a:stretch>
        </p:blipFill>
        <p:spPr bwMode="auto">
          <a:xfrm>
            <a:off x="365234" y="2671930"/>
            <a:ext cx="11673435" cy="2990850"/>
          </a:xfrm>
          <a:prstGeom prst="rect">
            <a:avLst/>
          </a:prstGeom>
          <a:noFill/>
          <a:ln w="9525">
            <a:noFill/>
            <a:miter lim="800000"/>
            <a:headEnd/>
            <a:tailEnd/>
          </a:ln>
          <a:effectLst/>
        </p:spPr>
      </p:pic>
    </p:spTree>
    <p:extLst>
      <p:ext uri="{BB962C8B-B14F-4D97-AF65-F5344CB8AC3E}">
        <p14:creationId xmlns:p14="http://schemas.microsoft.com/office/powerpoint/2010/main" val="423675845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9197865" cy="5021104"/>
          </a:xfrm>
        </p:spPr>
        <p:txBody>
          <a:bodyPr>
            <a:noAutofit/>
          </a:bodyPr>
          <a:lstStyle/>
          <a:p>
            <a:pPr algn="l" rtl="0"/>
            <a:r>
              <a:rPr lang="en-US" sz="4800" i="0" u="none" strike="noStrike" baseline="0" dirty="0"/>
              <a:t> </a:t>
            </a:r>
            <a:r>
              <a:rPr lang="en-US" sz="4800" i="0" u="none" strike="noStrike" baseline="30000" dirty="0"/>
              <a:t>10</a:t>
            </a:r>
            <a:r>
              <a:rPr lang="en-US" sz="4800" i="0" u="none" strike="noStrike" baseline="0" dirty="0"/>
              <a:t> If one falls down, his friend can help him up. But pity the man who falls and has no one to help him up!</a:t>
            </a:r>
            <a:endParaRPr lang="en-US" sz="4800" dirty="0"/>
          </a:p>
        </p:txBody>
      </p:sp>
      <p:pic>
        <p:nvPicPr>
          <p:cNvPr id="6" name="Picture 3">
            <a:extLst>
              <a:ext uri="{FF2B5EF4-FFF2-40B4-BE49-F238E27FC236}">
                <a16:creationId xmlns:a16="http://schemas.microsoft.com/office/drawing/2014/main" id="{64A50941-D646-47F9-B769-F4420031A01B}"/>
              </a:ext>
            </a:extLst>
          </p:cNvPr>
          <p:cNvPicPr>
            <a:picLocks noChangeAspect="1" noChangeArrowheads="1"/>
          </p:cNvPicPr>
          <p:nvPr/>
        </p:nvPicPr>
        <p:blipFill>
          <a:blip r:embed="rId3" cstate="print"/>
          <a:srcRect/>
          <a:stretch>
            <a:fillRect/>
          </a:stretch>
        </p:blipFill>
        <p:spPr bwMode="auto">
          <a:xfrm>
            <a:off x="8907088" y="-916839"/>
            <a:ext cx="4051509" cy="7774839"/>
          </a:xfrm>
          <a:prstGeom prst="rect">
            <a:avLst/>
          </a:prstGeom>
          <a:noFill/>
          <a:ln w="9525">
            <a:noFill/>
            <a:miter lim="800000"/>
            <a:headEnd/>
            <a:tailEnd/>
          </a:ln>
          <a:effectLst/>
        </p:spPr>
      </p:pic>
    </p:spTree>
    <p:extLst>
      <p:ext uri="{BB962C8B-B14F-4D97-AF65-F5344CB8AC3E}">
        <p14:creationId xmlns:p14="http://schemas.microsoft.com/office/powerpoint/2010/main" val="299489147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9C46496-9B09-4391-91A5-FB9A2DDB75EA}"/>
              </a:ext>
            </a:extLst>
          </p:cNvPr>
          <p:cNvPicPr>
            <a:picLocks noChangeAspect="1" noChangeArrowheads="1"/>
          </p:cNvPicPr>
          <p:nvPr/>
        </p:nvPicPr>
        <p:blipFill>
          <a:blip r:embed="rId3" cstate="print"/>
          <a:srcRect b="25911"/>
          <a:stretch>
            <a:fillRect/>
          </a:stretch>
        </p:blipFill>
        <p:spPr bwMode="auto">
          <a:xfrm>
            <a:off x="0" y="1751755"/>
            <a:ext cx="12192000" cy="600734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11461530" cy="5021104"/>
          </a:xfrm>
        </p:spPr>
        <p:txBody>
          <a:bodyPr>
            <a:noAutofit/>
          </a:bodyPr>
          <a:lstStyle/>
          <a:p>
            <a:pPr algn="l" rtl="0"/>
            <a:r>
              <a:rPr lang="en-US" sz="4800" i="0" u="none" strike="noStrike" baseline="30000" dirty="0"/>
              <a:t>11</a:t>
            </a:r>
            <a:r>
              <a:rPr lang="en-US" sz="4800" i="0" u="none" strike="noStrike" baseline="0" dirty="0"/>
              <a:t> Also, if two lie down together, they will keep warm. But how can one keep warm alone?</a:t>
            </a:r>
          </a:p>
          <a:p>
            <a:pPr algn="l" rtl="0"/>
            <a:endParaRPr lang="en-US" sz="4800" dirty="0"/>
          </a:p>
          <a:p>
            <a:pPr algn="l" rtl="0"/>
            <a:endParaRPr lang="en-US" sz="4800" i="0" u="none" strike="noStrike" baseline="0" dirty="0"/>
          </a:p>
          <a:p>
            <a:pPr algn="l" rtl="0"/>
            <a:endParaRPr lang="en-US" sz="4800" dirty="0"/>
          </a:p>
          <a:p>
            <a:pPr algn="l" rtl="0"/>
            <a:endParaRPr lang="en-US" sz="4800" i="0" u="none" strike="noStrike" baseline="0" dirty="0"/>
          </a:p>
          <a:p>
            <a:pPr algn="l" rtl="0"/>
            <a:endParaRPr lang="en-US" sz="4800" i="0" u="none" strike="noStrike" baseline="0" dirty="0"/>
          </a:p>
          <a:p>
            <a:pPr algn="l" rtl="0"/>
            <a:r>
              <a:rPr lang="en-US" sz="4800" i="0" u="none" strike="noStrike" baseline="0" dirty="0"/>
              <a:t> </a:t>
            </a:r>
            <a:endParaRPr lang="en-US" sz="4800" dirty="0"/>
          </a:p>
        </p:txBody>
      </p:sp>
    </p:spTree>
    <p:extLst>
      <p:ext uri="{BB962C8B-B14F-4D97-AF65-F5344CB8AC3E}">
        <p14:creationId xmlns:p14="http://schemas.microsoft.com/office/powerpoint/2010/main" val="196027308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92DC15E-D47C-42A7-AF11-65F6540CF658}"/>
              </a:ext>
            </a:extLst>
          </p:cNvPr>
          <p:cNvPicPr>
            <a:picLocks noChangeAspect="1" noChangeArrowheads="1"/>
          </p:cNvPicPr>
          <p:nvPr/>
        </p:nvPicPr>
        <p:blipFill>
          <a:blip r:embed="rId3" cstate="print"/>
          <a:srcRect/>
          <a:stretch>
            <a:fillRect/>
          </a:stretch>
        </p:blipFill>
        <p:spPr bwMode="auto">
          <a:xfrm>
            <a:off x="-187326" y="4875247"/>
            <a:ext cx="12379326" cy="1349015"/>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5. Why are people </a:t>
            </a:r>
            <a:r>
              <a:rPr lang="en-US" u="sng" dirty="0">
                <a:solidFill>
                  <a:srgbClr val="C00000"/>
                </a:solidFill>
              </a:rPr>
              <a:t>LONELY</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11461530" cy="5021104"/>
          </a:xfrm>
        </p:spPr>
        <p:txBody>
          <a:bodyPr>
            <a:noAutofit/>
          </a:bodyPr>
          <a:lstStyle/>
          <a:p>
            <a:pPr algn="l" rtl="0"/>
            <a:r>
              <a:rPr lang="en-US" sz="4800" i="0" u="none" strike="noStrike" baseline="0" dirty="0"/>
              <a:t> </a:t>
            </a:r>
            <a:r>
              <a:rPr lang="en-US" sz="4800" i="0" u="none" strike="noStrike" baseline="30000" dirty="0"/>
              <a:t>12</a:t>
            </a:r>
            <a:r>
              <a:rPr lang="en-US" sz="4800" i="0" u="none" strike="noStrike" baseline="0" dirty="0"/>
              <a:t> Though one may be overpowered, two can defend themselves. A cord of three strands is not quickly broken.</a:t>
            </a:r>
          </a:p>
        </p:txBody>
      </p:sp>
      <p:pic>
        <p:nvPicPr>
          <p:cNvPr id="8" name="Picture 4">
            <a:extLst>
              <a:ext uri="{FF2B5EF4-FFF2-40B4-BE49-F238E27FC236}">
                <a16:creationId xmlns:a16="http://schemas.microsoft.com/office/drawing/2014/main" id="{23CDEEFD-0011-4CB1-A111-D7D98F3689E9}"/>
              </a:ext>
            </a:extLst>
          </p:cNvPr>
          <p:cNvPicPr>
            <a:picLocks noChangeAspect="1" noChangeArrowheads="1"/>
          </p:cNvPicPr>
          <p:nvPr/>
        </p:nvPicPr>
        <p:blipFill>
          <a:blip r:embed="rId4" cstate="print"/>
          <a:srcRect b="31653"/>
          <a:stretch>
            <a:fillRect/>
          </a:stretch>
        </p:blipFill>
        <p:spPr bwMode="auto">
          <a:xfrm>
            <a:off x="-15875" y="3084400"/>
            <a:ext cx="9144000" cy="3773600"/>
          </a:xfrm>
          <a:prstGeom prst="rect">
            <a:avLst/>
          </a:prstGeom>
          <a:noFill/>
          <a:ln w="9525">
            <a:noFill/>
            <a:miter lim="800000"/>
            <a:headEnd/>
            <a:tailEnd/>
          </a:ln>
          <a:effectLst/>
        </p:spPr>
      </p:pic>
    </p:spTree>
    <p:extLst>
      <p:ext uri="{BB962C8B-B14F-4D97-AF65-F5344CB8AC3E}">
        <p14:creationId xmlns:p14="http://schemas.microsoft.com/office/powerpoint/2010/main" val="102011752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6. Why are people so </a:t>
            </a:r>
            <a:r>
              <a:rPr lang="en-US" u="sng" dirty="0">
                <a:solidFill>
                  <a:srgbClr val="C00000"/>
                </a:solidFill>
              </a:rPr>
              <a:t>FICKLE</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8893065" cy="5021104"/>
          </a:xfrm>
        </p:spPr>
        <p:txBody>
          <a:bodyPr>
            <a:noAutofit/>
          </a:bodyPr>
          <a:lstStyle/>
          <a:p>
            <a:pPr algn="l" rtl="0"/>
            <a:r>
              <a:rPr lang="en-US" i="0" u="none" strike="noStrike" baseline="0" dirty="0"/>
              <a:t> </a:t>
            </a:r>
            <a:r>
              <a:rPr lang="en-US" i="0" u="none" strike="noStrike" baseline="30000" dirty="0"/>
              <a:t>13</a:t>
            </a:r>
            <a:r>
              <a:rPr lang="en-US" i="0" u="none" strike="noStrike" baseline="0" dirty="0"/>
              <a:t> Better a poor but wise youth than an old but foolish king who no longer knows how to take warning.</a:t>
            </a:r>
          </a:p>
          <a:p>
            <a:pPr algn="l" rtl="0"/>
            <a:endParaRPr lang="en-US" dirty="0"/>
          </a:p>
          <a:p>
            <a:pPr algn="l" rtl="0"/>
            <a:endParaRPr lang="en-US" i="0" u="none" strike="noStrike" baseline="0" dirty="0"/>
          </a:p>
          <a:p>
            <a:pPr algn="l" rtl="0"/>
            <a:endParaRPr lang="en-US" dirty="0"/>
          </a:p>
          <a:p>
            <a:pPr algn="l" rtl="0"/>
            <a:endParaRPr lang="en-US" i="0" u="none" strike="noStrike" baseline="0" dirty="0"/>
          </a:p>
          <a:p>
            <a:pPr algn="l" rtl="0"/>
            <a:endParaRPr lang="en-US" dirty="0"/>
          </a:p>
        </p:txBody>
      </p:sp>
      <p:pic>
        <p:nvPicPr>
          <p:cNvPr id="4" name="Picture 3">
            <a:extLst>
              <a:ext uri="{FF2B5EF4-FFF2-40B4-BE49-F238E27FC236}">
                <a16:creationId xmlns:a16="http://schemas.microsoft.com/office/drawing/2014/main" id="{70A87AE3-CA57-49EA-8C1C-47C2A951238D}"/>
              </a:ext>
            </a:extLst>
          </p:cNvPr>
          <p:cNvPicPr>
            <a:picLocks noChangeAspect="1" noChangeArrowheads="1"/>
          </p:cNvPicPr>
          <p:nvPr/>
        </p:nvPicPr>
        <p:blipFill>
          <a:blip r:embed="rId3" cstate="print"/>
          <a:srcRect b="36074"/>
          <a:stretch>
            <a:fillRect/>
          </a:stretch>
        </p:blipFill>
        <p:spPr bwMode="auto">
          <a:xfrm>
            <a:off x="-2086069" y="2952750"/>
            <a:ext cx="8158718" cy="3905250"/>
          </a:xfrm>
          <a:prstGeom prst="rect">
            <a:avLst/>
          </a:prstGeom>
          <a:noFill/>
          <a:ln w="9525">
            <a:noFill/>
            <a:miter lim="800000"/>
            <a:headEnd/>
            <a:tailEnd/>
          </a:ln>
          <a:effectLst/>
        </p:spPr>
      </p:pic>
      <p:pic>
        <p:nvPicPr>
          <p:cNvPr id="6" name="Picture 5" descr="A person looking at the camera&#10;&#10;Description automatically generated">
            <a:extLst>
              <a:ext uri="{FF2B5EF4-FFF2-40B4-BE49-F238E27FC236}">
                <a16:creationId xmlns:a16="http://schemas.microsoft.com/office/drawing/2014/main" id="{C29EED7B-DBDC-466C-9A67-89B102D98DAC}"/>
              </a:ext>
            </a:extLst>
          </p:cNvPr>
          <p:cNvPicPr>
            <a:picLocks noChangeAspect="1"/>
          </p:cNvPicPr>
          <p:nvPr/>
        </p:nvPicPr>
        <p:blipFill rotWithShape="1">
          <a:blip r:embed="rId4">
            <a:extLst>
              <a:ext uri="{28A0092B-C50C-407E-A947-70E740481C1C}">
                <a14:useLocalDpi xmlns:a14="http://schemas.microsoft.com/office/drawing/2010/main" val="0"/>
              </a:ext>
            </a:extLst>
          </a:blip>
          <a:srcRect t="1988"/>
          <a:stretch/>
        </p:blipFill>
        <p:spPr>
          <a:xfrm>
            <a:off x="7648575" y="1203158"/>
            <a:ext cx="4543425" cy="6721642"/>
          </a:xfrm>
          <a:prstGeom prst="rect">
            <a:avLst/>
          </a:prstGeom>
        </p:spPr>
      </p:pic>
    </p:spTree>
    <p:extLst>
      <p:ext uri="{BB962C8B-B14F-4D97-AF65-F5344CB8AC3E}">
        <p14:creationId xmlns:p14="http://schemas.microsoft.com/office/powerpoint/2010/main" val="1607737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660F2B-4549-43BF-B3C7-B87C2D87ACFA}"/>
              </a:ext>
            </a:extLst>
          </p:cNvPr>
          <p:cNvPicPr>
            <a:picLocks noChangeAspect="1" noChangeArrowheads="1"/>
          </p:cNvPicPr>
          <p:nvPr/>
        </p:nvPicPr>
        <p:blipFill>
          <a:blip r:embed="rId3" cstate="print"/>
          <a:srcRect b="36074"/>
          <a:stretch>
            <a:fillRect/>
          </a:stretch>
        </p:blipFill>
        <p:spPr bwMode="auto">
          <a:xfrm>
            <a:off x="-2086069" y="2952750"/>
            <a:ext cx="8158718" cy="3905250"/>
          </a:xfrm>
          <a:prstGeom prst="rect">
            <a:avLst/>
          </a:prstGeom>
          <a:noFill/>
          <a:ln w="9525">
            <a:noFill/>
            <a:miter lim="800000"/>
            <a:headEnd/>
            <a:tailEnd/>
          </a:ln>
          <a:effectLst/>
        </p:spPr>
      </p:pic>
      <p:pic>
        <p:nvPicPr>
          <p:cNvPr id="6" name="Picture 5" descr="A person looking at the camera&#10;&#10;Description automatically generated">
            <a:extLst>
              <a:ext uri="{FF2B5EF4-FFF2-40B4-BE49-F238E27FC236}">
                <a16:creationId xmlns:a16="http://schemas.microsoft.com/office/drawing/2014/main" id="{C29EED7B-DBDC-466C-9A67-89B102D98DAC}"/>
              </a:ext>
            </a:extLst>
          </p:cNvPr>
          <p:cNvPicPr>
            <a:picLocks noChangeAspect="1"/>
          </p:cNvPicPr>
          <p:nvPr/>
        </p:nvPicPr>
        <p:blipFill rotWithShape="1">
          <a:blip r:embed="rId4">
            <a:extLst>
              <a:ext uri="{28A0092B-C50C-407E-A947-70E740481C1C}">
                <a14:useLocalDpi xmlns:a14="http://schemas.microsoft.com/office/drawing/2010/main" val="0"/>
              </a:ext>
            </a:extLst>
          </a:blip>
          <a:srcRect t="1988"/>
          <a:stretch/>
        </p:blipFill>
        <p:spPr>
          <a:xfrm>
            <a:off x="7648575" y="1203158"/>
            <a:ext cx="4543425" cy="6721642"/>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6. Why are people so </a:t>
            </a:r>
            <a:r>
              <a:rPr lang="en-US" u="sng" dirty="0">
                <a:solidFill>
                  <a:srgbClr val="C00000"/>
                </a:solidFill>
              </a:rPr>
              <a:t>FICKLE</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9102615" cy="5021104"/>
          </a:xfrm>
        </p:spPr>
        <p:txBody>
          <a:bodyPr>
            <a:noAutofit/>
          </a:bodyPr>
          <a:lstStyle/>
          <a:p>
            <a:pPr algn="l" rtl="0"/>
            <a:r>
              <a:rPr lang="en-US" i="0" u="none" strike="noStrike" baseline="0" dirty="0"/>
              <a:t> </a:t>
            </a:r>
            <a:r>
              <a:rPr lang="en-US" i="0" u="none" strike="noStrike" baseline="30000" dirty="0"/>
              <a:t>14</a:t>
            </a:r>
            <a:r>
              <a:rPr lang="en-US" i="0" u="none" strike="noStrike" baseline="0" dirty="0"/>
              <a:t> The youth may have come from prison to the kingship, or he may have been born in poverty within his kingdom.</a:t>
            </a:r>
            <a:endParaRPr lang="en-US" dirty="0"/>
          </a:p>
        </p:txBody>
      </p:sp>
    </p:spTree>
    <p:extLst>
      <p:ext uri="{BB962C8B-B14F-4D97-AF65-F5344CB8AC3E}">
        <p14:creationId xmlns:p14="http://schemas.microsoft.com/office/powerpoint/2010/main" val="3468828450"/>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5CD8F6-9622-4433-8212-376DA1F83785}"/>
              </a:ext>
            </a:extLst>
          </p:cNvPr>
          <p:cNvPicPr>
            <a:picLocks noChangeAspect="1" noChangeArrowheads="1"/>
          </p:cNvPicPr>
          <p:nvPr/>
        </p:nvPicPr>
        <p:blipFill>
          <a:blip r:embed="rId3" cstate="print"/>
          <a:srcRect b="36074"/>
          <a:stretch>
            <a:fillRect/>
          </a:stretch>
        </p:blipFill>
        <p:spPr bwMode="auto">
          <a:xfrm>
            <a:off x="-2086069" y="2952750"/>
            <a:ext cx="8158718" cy="39052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6. Why are people so </a:t>
            </a:r>
            <a:r>
              <a:rPr lang="en-US" u="sng" dirty="0">
                <a:solidFill>
                  <a:srgbClr val="C00000"/>
                </a:solidFill>
              </a:rPr>
              <a:t>FICKLE</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8835915" cy="5021104"/>
          </a:xfrm>
        </p:spPr>
        <p:txBody>
          <a:bodyPr>
            <a:noAutofit/>
          </a:bodyPr>
          <a:lstStyle/>
          <a:p>
            <a:pPr algn="l" rtl="0"/>
            <a:r>
              <a:rPr lang="en-US" i="0" u="none" strike="noStrike" baseline="30000" dirty="0"/>
              <a:t>15</a:t>
            </a:r>
            <a:r>
              <a:rPr lang="en-US" i="0" u="none" strike="noStrike" baseline="0" dirty="0"/>
              <a:t> I saw that all who lived and walked under the sun followed the youth, the king's successor.</a:t>
            </a:r>
          </a:p>
          <a:p>
            <a:pPr algn="l" rtl="0"/>
            <a:r>
              <a:rPr lang="en-US" i="0" u="none" strike="noStrike" baseline="0" dirty="0"/>
              <a:t> </a:t>
            </a:r>
            <a:endParaRPr lang="en-US" dirty="0"/>
          </a:p>
        </p:txBody>
      </p:sp>
      <p:pic>
        <p:nvPicPr>
          <p:cNvPr id="6" name="Picture 5" descr="A person looking at the camera&#10;&#10;Description automatically generated">
            <a:extLst>
              <a:ext uri="{FF2B5EF4-FFF2-40B4-BE49-F238E27FC236}">
                <a16:creationId xmlns:a16="http://schemas.microsoft.com/office/drawing/2014/main" id="{C29EED7B-DBDC-466C-9A67-89B102D98DAC}"/>
              </a:ext>
            </a:extLst>
          </p:cNvPr>
          <p:cNvPicPr>
            <a:picLocks noChangeAspect="1"/>
          </p:cNvPicPr>
          <p:nvPr/>
        </p:nvPicPr>
        <p:blipFill rotWithShape="1">
          <a:blip r:embed="rId4">
            <a:extLst>
              <a:ext uri="{28A0092B-C50C-407E-A947-70E740481C1C}">
                <a14:useLocalDpi xmlns:a14="http://schemas.microsoft.com/office/drawing/2010/main" val="0"/>
              </a:ext>
            </a:extLst>
          </a:blip>
          <a:srcRect t="1988"/>
          <a:stretch/>
        </p:blipFill>
        <p:spPr>
          <a:xfrm>
            <a:off x="7648575" y="1203158"/>
            <a:ext cx="4543425" cy="6721642"/>
          </a:xfrm>
          <a:prstGeom prst="rect">
            <a:avLst/>
          </a:prstGeom>
        </p:spPr>
      </p:pic>
      <p:pic>
        <p:nvPicPr>
          <p:cNvPr id="5" name="Picture 2">
            <a:extLst>
              <a:ext uri="{FF2B5EF4-FFF2-40B4-BE49-F238E27FC236}">
                <a16:creationId xmlns:a16="http://schemas.microsoft.com/office/drawing/2014/main" id="{6A421537-7B75-4E53-BC1F-A89177169B6E}"/>
              </a:ext>
            </a:extLst>
          </p:cNvPr>
          <p:cNvPicPr>
            <a:picLocks noChangeAspect="1" noChangeArrowheads="1"/>
          </p:cNvPicPr>
          <p:nvPr/>
        </p:nvPicPr>
        <p:blipFill rotWithShape="1">
          <a:blip r:embed="rId5" cstate="print"/>
          <a:srcRect b="64847"/>
          <a:stretch/>
        </p:blipFill>
        <p:spPr bwMode="auto">
          <a:xfrm>
            <a:off x="0" y="4049555"/>
            <a:ext cx="12192000" cy="2808445"/>
          </a:xfrm>
          <a:prstGeom prst="rect">
            <a:avLst/>
          </a:prstGeom>
          <a:noFill/>
          <a:ln w="9525">
            <a:noFill/>
            <a:miter lim="800000"/>
            <a:headEnd/>
            <a:tailEnd/>
          </a:ln>
          <a:effectLst/>
        </p:spPr>
      </p:pic>
    </p:spTree>
    <p:extLst>
      <p:ext uri="{BB962C8B-B14F-4D97-AF65-F5344CB8AC3E}">
        <p14:creationId xmlns:p14="http://schemas.microsoft.com/office/powerpoint/2010/main" val="250363396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3483E7-7D30-4CAE-94C6-DF74AC8D07EB}"/>
              </a:ext>
            </a:extLst>
          </p:cNvPr>
          <p:cNvPicPr>
            <a:picLocks noChangeAspect="1" noChangeArrowheads="1"/>
          </p:cNvPicPr>
          <p:nvPr/>
        </p:nvPicPr>
        <p:blipFill>
          <a:blip r:embed="rId3" cstate="print"/>
          <a:srcRect b="36074"/>
          <a:stretch>
            <a:fillRect/>
          </a:stretch>
        </p:blipFill>
        <p:spPr bwMode="auto">
          <a:xfrm>
            <a:off x="-2086069" y="2952750"/>
            <a:ext cx="8158718" cy="3905250"/>
          </a:xfrm>
          <a:prstGeom prst="rect">
            <a:avLst/>
          </a:prstGeom>
          <a:noFill/>
          <a:ln w="9525">
            <a:noFill/>
            <a:miter lim="800000"/>
            <a:headEnd/>
            <a:tailEnd/>
          </a:ln>
          <a:effectLst/>
        </p:spPr>
      </p:pic>
      <p:pic>
        <p:nvPicPr>
          <p:cNvPr id="6" name="Picture 5" descr="A person looking at the camera&#10;&#10;Description automatically generated">
            <a:extLst>
              <a:ext uri="{FF2B5EF4-FFF2-40B4-BE49-F238E27FC236}">
                <a16:creationId xmlns:a16="http://schemas.microsoft.com/office/drawing/2014/main" id="{C29EED7B-DBDC-466C-9A67-89B102D98DAC}"/>
              </a:ext>
            </a:extLst>
          </p:cNvPr>
          <p:cNvPicPr>
            <a:picLocks noChangeAspect="1"/>
          </p:cNvPicPr>
          <p:nvPr/>
        </p:nvPicPr>
        <p:blipFill rotWithShape="1">
          <a:blip r:embed="rId4">
            <a:extLst>
              <a:ext uri="{28A0092B-C50C-407E-A947-70E740481C1C}">
                <a14:useLocalDpi xmlns:a14="http://schemas.microsoft.com/office/drawing/2010/main" val="0"/>
              </a:ext>
            </a:extLst>
          </a:blip>
          <a:srcRect t="1988"/>
          <a:stretch/>
        </p:blipFill>
        <p:spPr>
          <a:xfrm>
            <a:off x="7648575" y="1203158"/>
            <a:ext cx="4543425" cy="6721642"/>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6. Why are people so </a:t>
            </a:r>
            <a:r>
              <a:rPr lang="en-US" u="sng" dirty="0">
                <a:solidFill>
                  <a:srgbClr val="C00000"/>
                </a:solidFill>
              </a:rPr>
              <a:t>FICKLE</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9178815" cy="5021104"/>
          </a:xfrm>
        </p:spPr>
        <p:txBody>
          <a:bodyPr>
            <a:noAutofit/>
          </a:bodyPr>
          <a:lstStyle/>
          <a:p>
            <a:pPr algn="l" rtl="0"/>
            <a:r>
              <a:rPr lang="en-US" i="0" u="none" strike="noStrike" baseline="30000" dirty="0"/>
              <a:t>16</a:t>
            </a:r>
            <a:r>
              <a:rPr lang="en-US" i="0" u="none" strike="noStrike" baseline="0" dirty="0"/>
              <a:t> There was no end to all the people who were before them. But those who came later were not pleased with the 			successor. </a:t>
            </a:r>
          </a:p>
          <a:p>
            <a:pPr algn="l" rtl="0"/>
            <a:endParaRPr lang="en-US" dirty="0"/>
          </a:p>
        </p:txBody>
      </p:sp>
    </p:spTree>
    <p:extLst>
      <p:ext uri="{BB962C8B-B14F-4D97-AF65-F5344CB8AC3E}">
        <p14:creationId xmlns:p14="http://schemas.microsoft.com/office/powerpoint/2010/main" val="1785216915"/>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8E8141-DADB-4605-94A4-54380BC7B7E9}"/>
              </a:ext>
            </a:extLst>
          </p:cNvPr>
          <p:cNvPicPr>
            <a:picLocks noChangeAspect="1" noChangeArrowheads="1"/>
          </p:cNvPicPr>
          <p:nvPr/>
        </p:nvPicPr>
        <p:blipFill>
          <a:blip r:embed="rId3" cstate="print"/>
          <a:srcRect b="36074"/>
          <a:stretch>
            <a:fillRect/>
          </a:stretch>
        </p:blipFill>
        <p:spPr bwMode="auto">
          <a:xfrm>
            <a:off x="-2086069" y="2952750"/>
            <a:ext cx="8158718" cy="3905250"/>
          </a:xfrm>
          <a:prstGeom prst="rect">
            <a:avLst/>
          </a:prstGeom>
          <a:noFill/>
          <a:ln w="9525">
            <a:noFill/>
            <a:miter lim="800000"/>
            <a:headEnd/>
            <a:tailEnd/>
          </a:ln>
          <a:effectLst/>
        </p:spPr>
      </p:pic>
      <p:pic>
        <p:nvPicPr>
          <p:cNvPr id="6" name="Picture 5" descr="A person looking at the camera&#10;&#10;Description automatically generated">
            <a:extLst>
              <a:ext uri="{FF2B5EF4-FFF2-40B4-BE49-F238E27FC236}">
                <a16:creationId xmlns:a16="http://schemas.microsoft.com/office/drawing/2014/main" id="{C29EED7B-DBDC-466C-9A67-89B102D98DAC}"/>
              </a:ext>
            </a:extLst>
          </p:cNvPr>
          <p:cNvPicPr>
            <a:picLocks noChangeAspect="1"/>
          </p:cNvPicPr>
          <p:nvPr/>
        </p:nvPicPr>
        <p:blipFill rotWithShape="1">
          <a:blip r:embed="rId4">
            <a:extLst>
              <a:ext uri="{28A0092B-C50C-407E-A947-70E740481C1C}">
                <a14:useLocalDpi xmlns:a14="http://schemas.microsoft.com/office/drawing/2010/main" val="0"/>
              </a:ext>
            </a:extLst>
          </a:blip>
          <a:srcRect t="1988"/>
          <a:stretch/>
        </p:blipFill>
        <p:spPr>
          <a:xfrm>
            <a:off x="7648575" y="1203158"/>
            <a:ext cx="4543425" cy="6721642"/>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p:txBody>
          <a:bodyPr/>
          <a:lstStyle/>
          <a:p>
            <a:r>
              <a:rPr lang="en-US" dirty="0"/>
              <a:t>6. Why are people so </a:t>
            </a:r>
            <a:r>
              <a:rPr lang="en-US" u="sng" dirty="0">
                <a:solidFill>
                  <a:srgbClr val="C00000"/>
                </a:solidFill>
              </a:rPr>
              <a:t>FICKLE</a:t>
            </a:r>
            <a:r>
              <a:rPr lang="en-US" dirty="0"/>
              <a:t>?</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203158"/>
            <a:ext cx="9178815" cy="5021104"/>
          </a:xfrm>
        </p:spPr>
        <p:txBody>
          <a:bodyPr>
            <a:noAutofit/>
          </a:bodyPr>
          <a:lstStyle/>
          <a:p>
            <a:pPr algn="l" rtl="0"/>
            <a:r>
              <a:rPr lang="en-US" i="0" u="none" strike="noStrike" baseline="0" dirty="0"/>
              <a:t>This too is meaningless, </a:t>
            </a:r>
            <a:br>
              <a:rPr lang="en-US" i="0" u="none" strike="noStrike" baseline="0" dirty="0"/>
            </a:br>
            <a:r>
              <a:rPr lang="en-US" i="0" u="none" strike="noStrike" baseline="0" dirty="0"/>
              <a:t>a chasing after the wind.</a:t>
            </a:r>
          </a:p>
        </p:txBody>
      </p:sp>
      <p:pic>
        <p:nvPicPr>
          <p:cNvPr id="7" name="Picture 6" descr="A picture containing tableware, table, sitting, photo&#10;&#10;Description automatically generated">
            <a:extLst>
              <a:ext uri="{FF2B5EF4-FFF2-40B4-BE49-F238E27FC236}">
                <a16:creationId xmlns:a16="http://schemas.microsoft.com/office/drawing/2014/main" id="{1C050AFD-D2E4-4B5A-9C07-648B9083A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436" y="3429000"/>
            <a:ext cx="7160061" cy="4061129"/>
          </a:xfrm>
          <a:prstGeom prst="rect">
            <a:avLst/>
          </a:prstGeom>
        </p:spPr>
      </p:pic>
      <p:pic>
        <p:nvPicPr>
          <p:cNvPr id="8" name="Picture 7" descr="A picture containing nature, dark, coming, looking&#10;&#10;Description automatically generated">
            <a:extLst>
              <a:ext uri="{FF2B5EF4-FFF2-40B4-BE49-F238E27FC236}">
                <a16:creationId xmlns:a16="http://schemas.microsoft.com/office/drawing/2014/main" id="{6CE92495-06B5-426B-8D07-E6A4E1643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8120" y="-1992508"/>
            <a:ext cx="7988589" cy="8126276"/>
          </a:xfrm>
          <a:prstGeom prst="rect">
            <a:avLst/>
          </a:prstGeom>
        </p:spPr>
      </p:pic>
    </p:spTree>
    <p:extLst>
      <p:ext uri="{BB962C8B-B14F-4D97-AF65-F5344CB8AC3E}">
        <p14:creationId xmlns:p14="http://schemas.microsoft.com/office/powerpoint/2010/main" val="408009034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24D22803-3C2E-4017-ABF9-973488E954E9}"/>
              </a:ext>
            </a:extLst>
          </p:cNvPr>
          <p:cNvPicPr>
            <a:picLocks noChangeAspect="1"/>
          </p:cNvPicPr>
          <p:nvPr/>
        </p:nvPicPr>
        <p:blipFill>
          <a:blip r:embed="rId2">
            <a:alphaModFix amt="86000"/>
            <a:extLst>
              <a:ext uri="{28A0092B-C50C-407E-A947-70E740481C1C}">
                <a14:useLocalDpi xmlns:a14="http://schemas.microsoft.com/office/drawing/2010/main" val="0"/>
              </a:ext>
            </a:extLst>
          </a:blip>
          <a:stretch>
            <a:fillRect/>
          </a:stretch>
        </p:blipFill>
        <p:spPr>
          <a:xfrm>
            <a:off x="0" y="-14159"/>
            <a:ext cx="12192000" cy="6830259"/>
          </a:xfrm>
          <a:prstGeom prst="rect">
            <a:avLst/>
          </a:prstGeom>
        </p:spPr>
      </p:pic>
      <p:pic>
        <p:nvPicPr>
          <p:cNvPr id="13" name="Picture 12" descr="A picture containing tableware, table, sitting, photo&#10;&#10;Description automatically generated">
            <a:extLst>
              <a:ext uri="{FF2B5EF4-FFF2-40B4-BE49-F238E27FC236}">
                <a16:creationId xmlns:a16="http://schemas.microsoft.com/office/drawing/2014/main" id="{9DAFDCF2-6176-41D1-8441-1E06375DF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14" name="Title 1">
            <a:extLst>
              <a:ext uri="{FF2B5EF4-FFF2-40B4-BE49-F238E27FC236}">
                <a16:creationId xmlns:a16="http://schemas.microsoft.com/office/drawing/2014/main" id="{80A04E61-ED2E-4403-974A-FD578F02AE1F}"/>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a:latin typeface="Gill Sans MT" panose="020B0502020104020203" pitchFamily="34" charset="0"/>
              </a:rPr>
              <a:t>Be happy in an…</a:t>
            </a:r>
            <a:endParaRPr lang="en-US" sz="6600" dirty="0">
              <a:latin typeface="Gill Sans MT" panose="020B0502020104020203"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B30173DA-F406-4D00-AABD-3A77A13AF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29" y="909976"/>
            <a:ext cx="11030858" cy="3219005"/>
          </a:xfrm>
          <a:prstGeom prst="rect">
            <a:avLst/>
          </a:prstGeom>
        </p:spPr>
      </p:pic>
    </p:spTree>
    <p:extLst>
      <p:ext uri="{BB962C8B-B14F-4D97-AF65-F5344CB8AC3E}">
        <p14:creationId xmlns:p14="http://schemas.microsoft.com/office/powerpoint/2010/main" val="163498227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B25-2767-4D8B-8AE4-CFB7692D7794}"/>
              </a:ext>
            </a:extLst>
          </p:cNvPr>
          <p:cNvSpPr>
            <a:spLocks noGrp="1"/>
          </p:cNvSpPr>
          <p:nvPr>
            <p:ph type="title"/>
          </p:nvPr>
        </p:nvSpPr>
        <p:spPr/>
        <p:txBody>
          <a:bodyPr/>
          <a:lstStyle/>
          <a:p>
            <a:r>
              <a:rPr lang="en-US" dirty="0"/>
              <a:t>Take this with you today …</a:t>
            </a:r>
          </a:p>
        </p:txBody>
      </p:sp>
      <p:sp>
        <p:nvSpPr>
          <p:cNvPr id="3" name="Content Placeholder 2">
            <a:extLst>
              <a:ext uri="{FF2B5EF4-FFF2-40B4-BE49-F238E27FC236}">
                <a16:creationId xmlns:a16="http://schemas.microsoft.com/office/drawing/2014/main" id="{73EAABFF-F93E-4F0B-BBEC-2DBBB911C1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4364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24D22803-3C2E-4017-ABF9-973488E954E9}"/>
              </a:ext>
            </a:extLst>
          </p:cNvPr>
          <p:cNvPicPr>
            <a:picLocks noChangeAspect="1"/>
          </p:cNvPicPr>
          <p:nvPr/>
        </p:nvPicPr>
        <p:blipFill>
          <a:blip r:embed="rId2">
            <a:alphaModFix amt="86000"/>
            <a:extLst>
              <a:ext uri="{28A0092B-C50C-407E-A947-70E740481C1C}">
                <a14:useLocalDpi xmlns:a14="http://schemas.microsoft.com/office/drawing/2010/main" val="0"/>
              </a:ext>
            </a:extLst>
          </a:blip>
          <a:stretch>
            <a:fillRect/>
          </a:stretch>
        </p:blipFill>
        <p:spPr>
          <a:xfrm>
            <a:off x="0" y="-14159"/>
            <a:ext cx="12192000" cy="6830259"/>
          </a:xfrm>
          <a:prstGeom prst="rect">
            <a:avLst/>
          </a:prstGeom>
        </p:spPr>
      </p:pic>
      <p:sp>
        <p:nvSpPr>
          <p:cNvPr id="14" name="Title 1">
            <a:extLst>
              <a:ext uri="{FF2B5EF4-FFF2-40B4-BE49-F238E27FC236}">
                <a16:creationId xmlns:a16="http://schemas.microsoft.com/office/drawing/2014/main" id="{80A04E61-ED2E-4403-974A-FD578F02AE1F}"/>
              </a:ext>
            </a:extLst>
          </p:cNvPr>
          <p:cNvSpPr txBox="1">
            <a:spLocks/>
          </p:cNvSpPr>
          <p:nvPr/>
        </p:nvSpPr>
        <p:spPr>
          <a:xfrm>
            <a:off x="1" y="2786743"/>
            <a:ext cx="12192000" cy="10595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r>
              <a:rPr lang="en-US" sz="8800" dirty="0">
                <a:latin typeface="Gill Sans MT" panose="020B0502020104020203" pitchFamily="34" charset="0"/>
              </a:rPr>
              <a:t>LET’S PRAY!</a:t>
            </a:r>
          </a:p>
        </p:txBody>
      </p:sp>
    </p:spTree>
    <p:extLst>
      <p:ext uri="{BB962C8B-B14F-4D97-AF65-F5344CB8AC3E}">
        <p14:creationId xmlns:p14="http://schemas.microsoft.com/office/powerpoint/2010/main" val="270633150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A73A-F9A1-438F-BB86-E21E35EA45F0}"/>
              </a:ext>
            </a:extLst>
          </p:cNvPr>
          <p:cNvSpPr>
            <a:spLocks noGrp="1"/>
          </p:cNvSpPr>
          <p:nvPr>
            <p:ph type="title"/>
          </p:nvPr>
        </p:nvSpPr>
        <p:spPr>
          <a:xfrm>
            <a:off x="365234" y="0"/>
            <a:ext cx="11461531" cy="6224262"/>
          </a:xfrm>
        </p:spPr>
        <p:txBody>
          <a:bodyPr/>
          <a:lstStyle/>
          <a:p>
            <a:pPr algn="ct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glow rad="190500">
                    <a:schemeClr val="bg1"/>
                  </a:glow>
                </a:effectLst>
                <a:latin typeface="Calibri" panose="020F0502020204030204" pitchFamily="34" charset="0"/>
                <a:ea typeface="Calibri" panose="020F0502020204030204" pitchFamily="34" charset="0"/>
                <a:cs typeface="Times New Roman" panose="02020603050405020304" pitchFamily="18" charset="0"/>
              </a:rPr>
              <a:t>If God rules, why are there so many seemingly contrary issues?  Like…</a:t>
            </a:r>
            <a:br>
              <a:rPr lang="en-US" dirty="0">
                <a:effectLst>
                  <a:glow rad="190500">
                    <a:schemeClr val="bg1"/>
                  </a:glow>
                </a:effectLst>
                <a:latin typeface="Calibri" panose="020F0502020204030204" pitchFamily="34" charset="0"/>
                <a:ea typeface="Calibri" panose="020F0502020204030204" pitchFamily="34" charset="0"/>
                <a:cs typeface="Times New Roman" panose="02020603050405020304" pitchFamily="18" charset="0"/>
              </a:rPr>
            </a:br>
            <a:endParaRPr lang="en-US" dirty="0">
              <a:effectLst>
                <a:glow rad="190500">
                  <a:schemeClr val="bg1"/>
                </a:glow>
              </a:effectLst>
            </a:endParaRPr>
          </a:p>
        </p:txBody>
      </p:sp>
    </p:spTree>
    <p:extLst>
      <p:ext uri="{BB962C8B-B14F-4D97-AF65-F5344CB8AC3E}">
        <p14:creationId xmlns:p14="http://schemas.microsoft.com/office/powerpoint/2010/main" val="912657820"/>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2FAC3E-A0E0-44C8-B8E1-4A06CB7E17F8}"/>
              </a:ext>
            </a:extLst>
          </p:cNvPr>
          <p:cNvPicPr>
            <a:picLocks noChangeAspect="1" noChangeArrowheads="1"/>
          </p:cNvPicPr>
          <p:nvPr/>
        </p:nvPicPr>
        <p:blipFill rotWithShape="1">
          <a:blip r:embed="rId3" cstate="print"/>
          <a:srcRect b="37627"/>
          <a:stretch/>
        </p:blipFill>
        <p:spPr bwMode="auto">
          <a:xfrm>
            <a:off x="0" y="1922145"/>
            <a:ext cx="12192000" cy="4983154"/>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11461530" cy="4851400"/>
          </a:xfrm>
        </p:spPr>
        <p:txBody>
          <a:bodyPr>
            <a:normAutofit/>
          </a:bodyPr>
          <a:lstStyle/>
          <a:p>
            <a:pPr algn="l" rtl="0"/>
            <a:r>
              <a:rPr lang="en-US" i="0" u="none" strike="noStrike" baseline="30000" dirty="0"/>
              <a:t>3:16</a:t>
            </a:r>
            <a:r>
              <a:rPr lang="en-US" i="0" u="none" strike="noStrike" baseline="0" dirty="0"/>
              <a:t> And I saw something else </a:t>
            </a:r>
            <a:r>
              <a:rPr lang="en-US" i="0" u="none" strike="noStrike" baseline="0" dirty="0">
                <a:solidFill>
                  <a:srgbClr val="C00000"/>
                </a:solidFill>
              </a:rPr>
              <a:t>under the sun</a:t>
            </a:r>
          </a:p>
        </p:txBody>
      </p:sp>
      <p:sp>
        <p:nvSpPr>
          <p:cNvPr id="9" name="Title 8">
            <a:extLst>
              <a:ext uri="{FF2B5EF4-FFF2-40B4-BE49-F238E27FC236}">
                <a16:creationId xmlns:a16="http://schemas.microsoft.com/office/drawing/2014/main" id="{B855AC73-6C8E-4069-A282-F8A78C8D48D3}"/>
              </a:ext>
            </a:extLst>
          </p:cNvPr>
          <p:cNvSpPr>
            <a:spLocks noGrp="1"/>
          </p:cNvSpPr>
          <p:nvPr>
            <p:ph type="title"/>
          </p:nvPr>
        </p:nvSpPr>
        <p:spPr/>
        <p:txBody>
          <a:bodyPr/>
          <a:lstStyle/>
          <a:p>
            <a:r>
              <a:rPr lang="en-US" dirty="0"/>
              <a:t>The Perspective … </a:t>
            </a:r>
          </a:p>
        </p:txBody>
      </p:sp>
    </p:spTree>
    <p:extLst>
      <p:ext uri="{BB962C8B-B14F-4D97-AF65-F5344CB8AC3E}">
        <p14:creationId xmlns:p14="http://schemas.microsoft.com/office/powerpoint/2010/main" val="288329795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2FAC3E-A0E0-44C8-B8E1-4A06CB7E17F8}"/>
              </a:ext>
            </a:extLst>
          </p:cNvPr>
          <p:cNvPicPr>
            <a:picLocks noChangeAspect="1" noChangeArrowheads="1"/>
          </p:cNvPicPr>
          <p:nvPr/>
        </p:nvPicPr>
        <p:blipFill rotWithShape="1">
          <a:blip r:embed="rId3" cstate="print"/>
          <a:srcRect b="37627"/>
          <a:stretch/>
        </p:blipFill>
        <p:spPr bwMode="auto">
          <a:xfrm>
            <a:off x="0" y="1922145"/>
            <a:ext cx="12192000" cy="4983154"/>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1. Why are people so </a:t>
            </a:r>
            <a:r>
              <a:rPr lang="en-US" u="sng" dirty="0">
                <a:solidFill>
                  <a:srgbClr val="C00000"/>
                </a:solidFill>
              </a:rPr>
              <a:t>UNJUST</a:t>
            </a:r>
            <a:r>
              <a:rPr lang="en-US" dirty="0"/>
              <a:t>?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8677165" cy="4851400"/>
          </a:xfrm>
        </p:spPr>
        <p:txBody>
          <a:bodyPr>
            <a:normAutofit/>
          </a:bodyPr>
          <a:lstStyle/>
          <a:p>
            <a:r>
              <a:rPr lang="en-US" i="0" u="none" strike="noStrike" baseline="30000" dirty="0"/>
              <a:t>3:16</a:t>
            </a:r>
            <a:r>
              <a:rPr lang="en-US" i="0" u="none" strike="noStrike" baseline="0" dirty="0"/>
              <a:t> And I saw something else under the sun:</a:t>
            </a:r>
            <a:r>
              <a:rPr lang="en-US" i="0" u="none" strike="noStrike" baseline="0" dirty="0">
                <a:solidFill>
                  <a:srgbClr val="C00000"/>
                </a:solidFill>
              </a:rPr>
              <a:t> In the place of judgment--</a:t>
            </a:r>
            <a:r>
              <a:rPr lang="en-US" i="0" u="none" strike="noStrike" baseline="0" dirty="0">
                <a:solidFill>
                  <a:schemeClr val="bg1"/>
                </a:solidFill>
                <a:effectLst>
                  <a:glow rad="190500">
                    <a:srgbClr val="C00000"/>
                  </a:glow>
                </a:effectLst>
              </a:rPr>
              <a:t>wickedness</a:t>
            </a:r>
            <a:r>
              <a:rPr lang="en-US" i="0" u="none" strike="noStrike" baseline="0" dirty="0">
                <a:solidFill>
                  <a:srgbClr val="C00000"/>
                </a:solidFill>
              </a:rPr>
              <a:t> was there</a:t>
            </a:r>
            <a:r>
              <a:rPr lang="en-US" i="0" u="none" strike="noStrike" baseline="0" dirty="0"/>
              <a:t>, in the place of justice--wickedness was there.</a:t>
            </a:r>
          </a:p>
          <a:p>
            <a:pPr algn="l" rtl="0"/>
            <a:endParaRPr lang="en-US" i="0" u="none" strike="noStrike" baseline="0" dirty="0"/>
          </a:p>
        </p:txBody>
      </p:sp>
      <p:pic>
        <p:nvPicPr>
          <p:cNvPr id="6" name="Picture 5" descr="A picture containing scale, device, sitting, front&#10;&#10;Description automatically generated">
            <a:extLst>
              <a:ext uri="{FF2B5EF4-FFF2-40B4-BE49-F238E27FC236}">
                <a16:creationId xmlns:a16="http://schemas.microsoft.com/office/drawing/2014/main" id="{50F5DA94-13C4-49EB-9842-9A17E46E8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842" y="1213975"/>
            <a:ext cx="3599875" cy="5644025"/>
          </a:xfrm>
          <a:prstGeom prst="rect">
            <a:avLst/>
          </a:prstGeom>
          <a:effectLst>
            <a:glow rad="127000">
              <a:schemeClr val="bg1"/>
            </a:glow>
          </a:effectLst>
        </p:spPr>
      </p:pic>
    </p:spTree>
    <p:extLst>
      <p:ext uri="{BB962C8B-B14F-4D97-AF65-F5344CB8AC3E}">
        <p14:creationId xmlns:p14="http://schemas.microsoft.com/office/powerpoint/2010/main" val="214471206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2FAC3E-A0E0-44C8-B8E1-4A06CB7E17F8}"/>
              </a:ext>
            </a:extLst>
          </p:cNvPr>
          <p:cNvPicPr>
            <a:picLocks noChangeAspect="1" noChangeArrowheads="1"/>
          </p:cNvPicPr>
          <p:nvPr/>
        </p:nvPicPr>
        <p:blipFill rotWithShape="1">
          <a:blip r:embed="rId3" cstate="print"/>
          <a:srcRect b="37627"/>
          <a:stretch/>
        </p:blipFill>
        <p:spPr bwMode="auto">
          <a:xfrm>
            <a:off x="0" y="1922145"/>
            <a:ext cx="12192000" cy="4983154"/>
          </a:xfrm>
          <a:prstGeom prst="rect">
            <a:avLst/>
          </a:prstGeom>
          <a:noFill/>
          <a:ln w="9525">
            <a:noFill/>
            <a:miter lim="800000"/>
            <a:headEnd/>
            <a:tailEnd/>
          </a:ln>
          <a:effectLst/>
        </p:spPr>
      </p:pic>
      <p:pic>
        <p:nvPicPr>
          <p:cNvPr id="6" name="Picture 5" descr="A picture containing scale, device, sitting, front&#10;&#10;Description automatically generated">
            <a:extLst>
              <a:ext uri="{FF2B5EF4-FFF2-40B4-BE49-F238E27FC236}">
                <a16:creationId xmlns:a16="http://schemas.microsoft.com/office/drawing/2014/main" id="{50F5DA94-13C4-49EB-9842-9A17E46E8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842" y="1213975"/>
            <a:ext cx="3599875" cy="5644025"/>
          </a:xfrm>
          <a:prstGeom prst="rect">
            <a:avLst/>
          </a:prstGeom>
          <a:effectLst>
            <a:glow rad="127000">
              <a:schemeClr val="bg1"/>
            </a:glow>
          </a:effectLst>
        </p:spPr>
      </p:pic>
      <p:pic>
        <p:nvPicPr>
          <p:cNvPr id="8" name="Picture 3">
            <a:extLst>
              <a:ext uri="{FF2B5EF4-FFF2-40B4-BE49-F238E27FC236}">
                <a16:creationId xmlns:a16="http://schemas.microsoft.com/office/drawing/2014/main" id="{2DDAB749-6DB7-42B6-A15D-9CF78828778E}"/>
              </a:ext>
            </a:extLst>
          </p:cNvPr>
          <p:cNvPicPr>
            <a:picLocks noChangeAspect="1" noChangeArrowheads="1"/>
          </p:cNvPicPr>
          <p:nvPr/>
        </p:nvPicPr>
        <p:blipFill>
          <a:blip r:embed="rId5" cstate="print"/>
          <a:srcRect/>
          <a:stretch>
            <a:fillRect/>
          </a:stretch>
        </p:blipFill>
        <p:spPr bwMode="auto">
          <a:xfrm>
            <a:off x="7490617" y="857430"/>
            <a:ext cx="4860298" cy="647994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1. Why are people so </a:t>
            </a:r>
            <a:r>
              <a:rPr lang="en-US" u="sng" dirty="0">
                <a:solidFill>
                  <a:srgbClr val="C00000"/>
                </a:solidFill>
              </a:rPr>
              <a:t>UNJUST</a:t>
            </a:r>
            <a:r>
              <a:rPr lang="en-US" dirty="0"/>
              <a:t>?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8677165" cy="4851400"/>
          </a:xfrm>
        </p:spPr>
        <p:txBody>
          <a:bodyPr>
            <a:normAutofit/>
          </a:bodyPr>
          <a:lstStyle/>
          <a:p>
            <a:r>
              <a:rPr lang="en-US" i="0" u="none" strike="noStrike" baseline="30000" dirty="0"/>
              <a:t>3:16</a:t>
            </a:r>
            <a:r>
              <a:rPr lang="en-US" i="0" u="none" strike="noStrike" baseline="0" dirty="0"/>
              <a:t> And I saw something else under the sun</a:t>
            </a:r>
            <a:r>
              <a:rPr lang="en-US" i="0" u="none" strike="noStrike" baseline="0" dirty="0">
                <a:solidFill>
                  <a:srgbClr val="C00000"/>
                </a:solidFill>
              </a:rPr>
              <a:t>: In the place of judgment--</a:t>
            </a:r>
            <a:r>
              <a:rPr lang="en-US" i="0" u="none" strike="noStrike" baseline="0" dirty="0">
                <a:solidFill>
                  <a:schemeClr val="bg1"/>
                </a:solidFill>
                <a:effectLst>
                  <a:glow rad="190500">
                    <a:srgbClr val="C00000"/>
                  </a:glow>
                </a:effectLst>
              </a:rPr>
              <a:t>wickedness</a:t>
            </a:r>
            <a:r>
              <a:rPr lang="en-US" i="0" u="none" strike="noStrike" baseline="0" dirty="0">
                <a:solidFill>
                  <a:srgbClr val="C00000"/>
                </a:solidFill>
              </a:rPr>
              <a:t> was there</a:t>
            </a:r>
            <a:r>
              <a:rPr lang="en-US" i="0" u="none" strike="noStrike" baseline="0" dirty="0"/>
              <a:t>, </a:t>
            </a:r>
            <a:r>
              <a:rPr lang="en-US" i="0" u="none" strike="noStrike" baseline="0" dirty="0">
                <a:solidFill>
                  <a:srgbClr val="C00000"/>
                </a:solidFill>
              </a:rPr>
              <a:t>in the place of justice--</a:t>
            </a:r>
            <a:r>
              <a:rPr lang="en-US" i="0" u="none" strike="noStrike" baseline="0" dirty="0">
                <a:solidFill>
                  <a:schemeClr val="bg1"/>
                </a:solidFill>
                <a:effectLst>
                  <a:glow rad="190500">
                    <a:srgbClr val="C00000"/>
                  </a:glow>
                </a:effectLst>
              </a:rPr>
              <a:t>wickedness</a:t>
            </a:r>
            <a:r>
              <a:rPr lang="en-US" i="0" u="none" strike="noStrike" baseline="0" dirty="0">
                <a:solidFill>
                  <a:srgbClr val="C00000"/>
                </a:solidFill>
              </a:rPr>
              <a:t> was there.</a:t>
            </a:r>
          </a:p>
          <a:p>
            <a:pPr algn="l" rtl="0"/>
            <a:endParaRPr lang="en-US" i="0" u="none" strike="noStrike" baseline="0" dirty="0"/>
          </a:p>
        </p:txBody>
      </p:sp>
      <p:sp>
        <p:nvSpPr>
          <p:cNvPr id="9" name="TextBox 8">
            <a:extLst>
              <a:ext uri="{FF2B5EF4-FFF2-40B4-BE49-F238E27FC236}">
                <a16:creationId xmlns:a16="http://schemas.microsoft.com/office/drawing/2014/main" id="{9A31F426-9FD9-4AFE-AAA1-C5E18F24CCC5}"/>
              </a:ext>
            </a:extLst>
          </p:cNvPr>
          <p:cNvSpPr txBox="1"/>
          <p:nvPr/>
        </p:nvSpPr>
        <p:spPr>
          <a:xfrm>
            <a:off x="8167382" y="1410335"/>
            <a:ext cx="3690851" cy="6006773"/>
          </a:xfrm>
          <a:prstGeom prst="rect">
            <a:avLst/>
          </a:prstGeom>
          <a:noFill/>
        </p:spPr>
        <p:txBody>
          <a:bodyPr wrap="square" rtlCol="0">
            <a:spAutoFit/>
          </a:bodyPr>
          <a:lstStyle/>
          <a:p>
            <a:pPr algn="ctr">
              <a:lnSpc>
                <a:spcPts val="3800"/>
              </a:lnSpc>
            </a:pPr>
            <a:r>
              <a:rPr lang="en-US" sz="3600" b="1" u="sng" dirty="0">
                <a:solidFill>
                  <a:srgbClr val="FFFF00"/>
                </a:solidFill>
              </a:rPr>
              <a:t>COURTS</a:t>
            </a:r>
          </a:p>
          <a:p>
            <a:pPr algn="ctr">
              <a:lnSpc>
                <a:spcPts val="3800"/>
              </a:lnSpc>
            </a:pPr>
            <a:r>
              <a:rPr lang="en-US" sz="3600" dirty="0">
                <a:solidFill>
                  <a:schemeClr val="bg1"/>
                </a:solidFill>
              </a:rPr>
              <a:t>OJ Simpson</a:t>
            </a:r>
          </a:p>
          <a:p>
            <a:pPr algn="ctr">
              <a:lnSpc>
                <a:spcPts val="3800"/>
              </a:lnSpc>
            </a:pPr>
            <a:r>
              <a:rPr lang="en-US" sz="3600" dirty="0">
                <a:solidFill>
                  <a:schemeClr val="bg1"/>
                </a:solidFill>
              </a:rPr>
              <a:t>Casey Anthony</a:t>
            </a:r>
          </a:p>
          <a:p>
            <a:pPr algn="ctr">
              <a:lnSpc>
                <a:spcPts val="3800"/>
              </a:lnSpc>
            </a:pPr>
            <a:r>
              <a:rPr lang="en-US" sz="3600" dirty="0">
                <a:solidFill>
                  <a:schemeClr val="bg1"/>
                </a:solidFill>
              </a:rPr>
              <a:t>Gay Marriage</a:t>
            </a:r>
          </a:p>
          <a:p>
            <a:pPr algn="ctr">
              <a:lnSpc>
                <a:spcPts val="3800"/>
              </a:lnSpc>
            </a:pPr>
            <a:r>
              <a:rPr lang="en-US" sz="3600" b="1" u="sng" dirty="0">
                <a:solidFill>
                  <a:srgbClr val="FFFF00"/>
                </a:solidFill>
              </a:rPr>
              <a:t>JUSTICE DEPT</a:t>
            </a:r>
          </a:p>
          <a:p>
            <a:pPr algn="ctr">
              <a:lnSpc>
                <a:spcPts val="3800"/>
              </a:lnSpc>
            </a:pPr>
            <a:r>
              <a:rPr lang="en-US" sz="3600" dirty="0">
                <a:solidFill>
                  <a:schemeClr val="bg1"/>
                </a:solidFill>
              </a:rPr>
              <a:t>Voter Intimidation</a:t>
            </a:r>
          </a:p>
          <a:p>
            <a:pPr algn="ctr">
              <a:lnSpc>
                <a:spcPts val="3800"/>
              </a:lnSpc>
            </a:pPr>
            <a:r>
              <a:rPr lang="en-US" sz="3600" u="sng" dirty="0">
                <a:solidFill>
                  <a:schemeClr val="bg1"/>
                </a:solidFill>
              </a:rPr>
              <a:t>Illegal</a:t>
            </a:r>
            <a:r>
              <a:rPr lang="en-US" sz="3600" dirty="0">
                <a:solidFill>
                  <a:schemeClr val="bg1"/>
                </a:solidFill>
              </a:rPr>
              <a:t> Aliens</a:t>
            </a:r>
          </a:p>
          <a:p>
            <a:pPr algn="ctr">
              <a:lnSpc>
                <a:spcPts val="3800"/>
              </a:lnSpc>
            </a:pPr>
            <a:r>
              <a:rPr lang="en-US" sz="3600" dirty="0">
                <a:solidFill>
                  <a:schemeClr val="bg1"/>
                </a:solidFill>
              </a:rPr>
              <a:t>Fast and Furious</a:t>
            </a:r>
          </a:p>
          <a:p>
            <a:pPr algn="ctr">
              <a:lnSpc>
                <a:spcPts val="3800"/>
              </a:lnSpc>
            </a:pPr>
            <a:r>
              <a:rPr lang="en-US" sz="3600" b="1" u="sng" dirty="0">
                <a:solidFill>
                  <a:srgbClr val="FFFF00"/>
                </a:solidFill>
              </a:rPr>
              <a:t>EXECUTIVE</a:t>
            </a:r>
            <a:r>
              <a:rPr lang="en-US" sz="3600" dirty="0">
                <a:solidFill>
                  <a:schemeClr val="bg1"/>
                </a:solidFill>
              </a:rPr>
              <a:t> </a:t>
            </a:r>
          </a:p>
          <a:p>
            <a:pPr algn="ctr">
              <a:lnSpc>
                <a:spcPts val="3800"/>
              </a:lnSpc>
            </a:pPr>
            <a:r>
              <a:rPr lang="en-US" sz="3600" dirty="0">
                <a:solidFill>
                  <a:schemeClr val="bg1"/>
                </a:solidFill>
              </a:rPr>
              <a:t>Abortion</a:t>
            </a:r>
          </a:p>
          <a:p>
            <a:pPr algn="ctr">
              <a:lnSpc>
                <a:spcPts val="3800"/>
              </a:lnSpc>
            </a:pPr>
            <a:r>
              <a:rPr lang="en-US" sz="3600" dirty="0">
                <a:solidFill>
                  <a:schemeClr val="bg1"/>
                </a:solidFill>
              </a:rPr>
              <a:t>Conscience</a:t>
            </a:r>
          </a:p>
          <a:p>
            <a:pPr algn="ctr"/>
            <a:endParaRPr lang="en-US" sz="3600" dirty="0">
              <a:solidFill>
                <a:schemeClr val="bg1"/>
              </a:solidFill>
            </a:endParaRPr>
          </a:p>
        </p:txBody>
      </p:sp>
    </p:spTree>
    <p:extLst>
      <p:ext uri="{BB962C8B-B14F-4D97-AF65-F5344CB8AC3E}">
        <p14:creationId xmlns:p14="http://schemas.microsoft.com/office/powerpoint/2010/main" val="3183317109"/>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6" dur="500"/>
                                        <p:tgtEl>
                                          <p:spTgt spid="9">
                                            <p:txEl>
                                              <p:pRg st="4" end="4"/>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randombar(horizontal)">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randombar(horizontal)">
                                      <p:cBhvr>
                                        <p:cTn id="40" dur="5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randombar(horizontal)">
                                      <p:cBhvr>
                                        <p:cTn id="45" dur="500"/>
                                        <p:tgtEl>
                                          <p:spTgt spid="9">
                                            <p:txEl>
                                              <p:pRg st="8" end="8"/>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randombar(horizontal)">
                                      <p:cBhvr>
                                        <p:cTn id="49" dur="500"/>
                                        <p:tgtEl>
                                          <p:spTgt spid="9">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9">
                                            <p:txEl>
                                              <p:pRg st="10" end="10"/>
                                            </p:txEl>
                                          </p:spTgt>
                                        </p:tgtEl>
                                        <p:attrNameLst>
                                          <p:attrName>style.visibility</p:attrName>
                                        </p:attrNameLst>
                                      </p:cBhvr>
                                      <p:to>
                                        <p:strVal val="visible"/>
                                      </p:to>
                                    </p:set>
                                    <p:animEffect transition="in" filter="randombar(horizontal)">
                                      <p:cBhvr>
                                        <p:cTn id="54"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ainting of a person&#10;&#10;Description automatically generated">
            <a:extLst>
              <a:ext uri="{FF2B5EF4-FFF2-40B4-BE49-F238E27FC236}">
                <a16:creationId xmlns:a16="http://schemas.microsoft.com/office/drawing/2014/main" id="{8CAF3E11-C9C3-4D3D-94FB-38301ECBB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964" y="633738"/>
            <a:ext cx="4969036" cy="6224262"/>
          </a:xfrm>
          <a:prstGeom prst="rect">
            <a:avLst/>
          </a:prstGeom>
        </p:spPr>
      </p:pic>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1. Why are people so </a:t>
            </a:r>
            <a:r>
              <a:rPr lang="en-US" u="sng" dirty="0">
                <a:solidFill>
                  <a:srgbClr val="C00000"/>
                </a:solidFill>
              </a:rPr>
              <a:t>UNJUST</a:t>
            </a:r>
            <a:r>
              <a:rPr lang="en-US" dirty="0"/>
              <a:t>?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7506019" cy="4851400"/>
          </a:xfrm>
        </p:spPr>
        <p:txBody>
          <a:bodyPr>
            <a:normAutofit/>
          </a:bodyPr>
          <a:lstStyle/>
          <a:p>
            <a:pPr algn="l" rtl="0"/>
            <a:r>
              <a:rPr lang="en-US" i="0" u="none" strike="noStrike" baseline="30000" dirty="0"/>
              <a:t>17</a:t>
            </a:r>
            <a:r>
              <a:rPr lang="en-US" i="0" u="none" strike="noStrike" baseline="0" dirty="0"/>
              <a:t> I thought in my heart, "</a:t>
            </a:r>
            <a:r>
              <a:rPr lang="en-US" i="0" u="none" strike="noStrike" baseline="0" dirty="0">
                <a:solidFill>
                  <a:srgbClr val="C00000"/>
                </a:solidFill>
              </a:rPr>
              <a:t>God will bring to judgment</a:t>
            </a:r>
            <a:r>
              <a:rPr lang="en-US" i="0" u="none" strike="noStrike" baseline="0" dirty="0"/>
              <a:t> both the righteous and the wicked, for there will be a time for every activity, a time for every deed."</a:t>
            </a:r>
          </a:p>
        </p:txBody>
      </p:sp>
    </p:spTree>
    <p:extLst>
      <p:ext uri="{BB962C8B-B14F-4D97-AF65-F5344CB8AC3E}">
        <p14:creationId xmlns:p14="http://schemas.microsoft.com/office/powerpoint/2010/main" val="32767006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8DB-5273-4705-A989-3B854EDF935B}"/>
              </a:ext>
            </a:extLst>
          </p:cNvPr>
          <p:cNvSpPr>
            <a:spLocks noGrp="1"/>
          </p:cNvSpPr>
          <p:nvPr>
            <p:ph type="title"/>
          </p:nvPr>
        </p:nvSpPr>
        <p:spPr>
          <a:xfrm>
            <a:off x="365234" y="0"/>
            <a:ext cx="11826766" cy="1325563"/>
          </a:xfrm>
        </p:spPr>
        <p:txBody>
          <a:bodyPr/>
          <a:lstStyle/>
          <a:p>
            <a:r>
              <a:rPr lang="en-US" dirty="0"/>
              <a:t>2. Why do people </a:t>
            </a:r>
            <a:r>
              <a:rPr lang="en-US" u="sng" dirty="0">
                <a:solidFill>
                  <a:srgbClr val="C00000"/>
                </a:solidFill>
              </a:rPr>
              <a:t>DIE</a:t>
            </a:r>
            <a:r>
              <a:rPr lang="en-US" dirty="0"/>
              <a:t> like a dog?  </a:t>
            </a:r>
          </a:p>
        </p:txBody>
      </p:sp>
      <p:sp>
        <p:nvSpPr>
          <p:cNvPr id="3" name="Content Placeholder 2">
            <a:extLst>
              <a:ext uri="{FF2B5EF4-FFF2-40B4-BE49-F238E27FC236}">
                <a16:creationId xmlns:a16="http://schemas.microsoft.com/office/drawing/2014/main" id="{570A9138-F6E8-40A5-9876-64067B6B4899}"/>
              </a:ext>
            </a:extLst>
          </p:cNvPr>
          <p:cNvSpPr>
            <a:spLocks noGrp="1"/>
          </p:cNvSpPr>
          <p:nvPr>
            <p:ph idx="1"/>
          </p:nvPr>
        </p:nvSpPr>
        <p:spPr>
          <a:xfrm>
            <a:off x="365235" y="1372862"/>
            <a:ext cx="8880365" cy="4851400"/>
          </a:xfrm>
        </p:spPr>
        <p:txBody>
          <a:bodyPr>
            <a:noAutofit/>
          </a:bodyPr>
          <a:lstStyle/>
          <a:p>
            <a:pPr algn="l" rtl="0"/>
            <a:r>
              <a:rPr lang="en-US" i="0" u="none" strike="noStrike" baseline="30000" dirty="0"/>
              <a:t>18</a:t>
            </a:r>
            <a:r>
              <a:rPr lang="en-US" i="0" u="none" strike="noStrike" baseline="0" dirty="0"/>
              <a:t> I also thought, "As for men, God tests them so that they may see that </a:t>
            </a:r>
            <a:r>
              <a:rPr lang="en-US" i="0" u="none" strike="noStrike" baseline="0" dirty="0">
                <a:solidFill>
                  <a:srgbClr val="C00000"/>
                </a:solidFill>
              </a:rPr>
              <a:t>they are like the animals</a:t>
            </a:r>
            <a:r>
              <a:rPr lang="en-US" i="0" u="none" strike="noStrike" baseline="0" dirty="0"/>
              <a:t>.  </a:t>
            </a:r>
            <a:endParaRPr lang="en-US" sz="8800" dirty="0"/>
          </a:p>
        </p:txBody>
      </p:sp>
      <p:pic>
        <p:nvPicPr>
          <p:cNvPr id="5" name="Picture 4" descr="A close up of a stuffed animal&#10;&#10;Description automatically generated">
            <a:extLst>
              <a:ext uri="{FF2B5EF4-FFF2-40B4-BE49-F238E27FC236}">
                <a16:creationId xmlns:a16="http://schemas.microsoft.com/office/drawing/2014/main" id="{FE44905F-0AF8-4D0C-9C60-AA77F5246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670" y="345368"/>
            <a:ext cx="4430330" cy="9636832"/>
          </a:xfrm>
          <a:prstGeom prst="rect">
            <a:avLst/>
          </a:prstGeom>
        </p:spPr>
      </p:pic>
    </p:spTree>
    <p:extLst>
      <p:ext uri="{BB962C8B-B14F-4D97-AF65-F5344CB8AC3E}">
        <p14:creationId xmlns:p14="http://schemas.microsoft.com/office/powerpoint/2010/main" val="75713442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2301</Words>
  <Application>Microsoft Office PowerPoint</Application>
  <PresentationFormat>Widescreen</PresentationFormat>
  <Paragraphs>210</Paragraphs>
  <Slides>31</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Black</vt:lpstr>
      <vt:lpstr>Calibri</vt:lpstr>
      <vt:lpstr>Gill Sans MT</vt:lpstr>
      <vt:lpstr>Symbol</vt:lpstr>
      <vt:lpstr>Office Theme</vt:lpstr>
      <vt:lpstr>Be happy in an …</vt:lpstr>
      <vt:lpstr>PowerPoint Presentation</vt:lpstr>
      <vt:lpstr>PowerPoint Presentation</vt:lpstr>
      <vt:lpstr> If God rules, why are there so many seemingly contrary issues?  Like… </vt:lpstr>
      <vt:lpstr>The Perspective … </vt:lpstr>
      <vt:lpstr>1. Why are people so UNJUST? </vt:lpstr>
      <vt:lpstr>1. Why are people so UNJUST? </vt:lpstr>
      <vt:lpstr>1. Why are people so UNJUST? </vt:lpstr>
      <vt:lpstr>2. Why do people DIE like a dog?  </vt:lpstr>
      <vt:lpstr>2. Why do people DIE like a dog?  </vt:lpstr>
      <vt:lpstr>2. Why do people DIE like a dog?  </vt:lpstr>
      <vt:lpstr>2. Why do people DIE like a dog?  </vt:lpstr>
      <vt:lpstr>2. Why do people DIE like a dog?  </vt:lpstr>
      <vt:lpstr>3. Why are people so CRUEL?</vt:lpstr>
      <vt:lpstr>3. Why are people so CRUEL?</vt:lpstr>
      <vt:lpstr>3. Why are people so CRUEL?</vt:lpstr>
      <vt:lpstr>3. Why are people so CRUEL?</vt:lpstr>
      <vt:lpstr>4. Why are people so ENVIOUS?</vt:lpstr>
      <vt:lpstr>5. Why are people LONELY?</vt:lpstr>
      <vt:lpstr>5. Why are people LONELY?</vt:lpstr>
      <vt:lpstr>5. Why are people LONELY?</vt:lpstr>
      <vt:lpstr>5. Why are people LONELY?</vt:lpstr>
      <vt:lpstr>5. Why are people LONELY?</vt:lpstr>
      <vt:lpstr>5. Why are people LONELY?</vt:lpstr>
      <vt:lpstr>6. Why are people so FICKLE?</vt:lpstr>
      <vt:lpstr>6. Why are people so FICKLE?</vt:lpstr>
      <vt:lpstr>6. Why are people so FICKLE?</vt:lpstr>
      <vt:lpstr>6. Why are people so FICKLE?</vt:lpstr>
      <vt:lpstr>6. Why are people so FICKLE?</vt:lpstr>
      <vt:lpstr>Take this with you today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92</cp:revision>
  <dcterms:created xsi:type="dcterms:W3CDTF">2020-07-13T15:12:28Z</dcterms:created>
  <dcterms:modified xsi:type="dcterms:W3CDTF">2021-05-21T01:59:49Z</dcterms:modified>
</cp:coreProperties>
</file>