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60" r:id="rId2"/>
    <p:sldId id="256" r:id="rId3"/>
    <p:sldId id="315" r:id="rId4"/>
    <p:sldId id="316" r:id="rId5"/>
    <p:sldId id="317"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2" r:id="rId19"/>
    <p:sldId id="381" r:id="rId20"/>
    <p:sldId id="383" r:id="rId21"/>
    <p:sldId id="343" r:id="rId22"/>
    <p:sldId id="347" r:id="rId23"/>
    <p:sldId id="258" r:id="rId24"/>
    <p:sldId id="266" r:id="rId25"/>
    <p:sldId id="290" r:id="rId26"/>
    <p:sldId id="293" r:id="rId27"/>
    <p:sldId id="306" r:id="rId28"/>
    <p:sldId id="307" r:id="rId29"/>
    <p:sldId id="294" r:id="rId30"/>
    <p:sldId id="291" r:id="rId31"/>
    <p:sldId id="296" r:id="rId32"/>
    <p:sldId id="297" r:id="rId33"/>
    <p:sldId id="387" r:id="rId34"/>
    <p:sldId id="348" r:id="rId35"/>
    <p:sldId id="267" r:id="rId36"/>
    <p:sldId id="289" r:id="rId37"/>
    <p:sldId id="384" r:id="rId38"/>
    <p:sldId id="268" r:id="rId39"/>
    <p:sldId id="269" r:id="rId40"/>
    <p:sldId id="270" r:id="rId41"/>
    <p:sldId id="271" r:id="rId42"/>
    <p:sldId id="272" r:id="rId43"/>
    <p:sldId id="279" r:id="rId44"/>
    <p:sldId id="277" r:id="rId45"/>
    <p:sldId id="278" r:id="rId46"/>
    <p:sldId id="273" r:id="rId47"/>
    <p:sldId id="274" r:id="rId48"/>
    <p:sldId id="275" r:id="rId49"/>
    <p:sldId id="276" r:id="rId50"/>
    <p:sldId id="280" r:id="rId51"/>
    <p:sldId id="388" r:id="rId52"/>
    <p:sldId id="385" r:id="rId53"/>
    <p:sldId id="281" r:id="rId54"/>
    <p:sldId id="282" r:id="rId55"/>
    <p:sldId id="304" r:id="rId56"/>
    <p:sldId id="305" r:id="rId57"/>
    <p:sldId id="285" r:id="rId58"/>
    <p:sldId id="344" r:id="rId59"/>
    <p:sldId id="345" r:id="rId60"/>
    <p:sldId id="286" r:id="rId61"/>
    <p:sldId id="302" r:id="rId62"/>
    <p:sldId id="303" r:id="rId63"/>
    <p:sldId id="288" r:id="rId64"/>
    <p:sldId id="295" r:id="rId65"/>
    <p:sldId id="292" r:id="rId66"/>
    <p:sldId id="386" r:id="rId67"/>
    <p:sldId id="389" r:id="rId68"/>
    <p:sldId id="309" r:id="rId69"/>
  </p:sldIdLst>
  <p:sldSz cx="9144000" cy="5143500" type="screen16x9"/>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764">
          <p15:clr>
            <a:srgbClr val="A4A3A4"/>
          </p15:clr>
        </p15:guide>
        <p15:guide id="2" pos="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6600"/>
    <a:srgbClr val="FF9933"/>
    <a:srgbClr val="FFCC00"/>
    <a:srgbClr val="6A0000"/>
    <a:srgbClr val="FFCCCC"/>
    <a:srgbClr val="FFCC99"/>
    <a:srgbClr val="3333FF"/>
    <a:srgbClr val="008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84942" autoAdjust="0"/>
  </p:normalViewPr>
  <p:slideViewPr>
    <p:cSldViewPr snapToGrid="0" showGuides="1">
      <p:cViewPr varScale="1">
        <p:scale>
          <a:sx n="92" d="100"/>
          <a:sy n="92" d="100"/>
        </p:scale>
        <p:origin x="1109" y="62"/>
      </p:cViewPr>
      <p:guideLst>
        <p:guide orient="horz" pos="1764"/>
        <p:guide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9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04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04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0E0134-A474-48E3-84EF-0F867099FD6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Map background = FREE = from http://www.sxc.hu/browse.phtml?f=download&amp;id=1129385</a:t>
            </a:r>
          </a:p>
        </p:txBody>
      </p:sp>
      <p:sp>
        <p:nvSpPr>
          <p:cNvPr id="4" name="Slide Number Placeholder 3"/>
          <p:cNvSpPr>
            <a:spLocks noGrp="1"/>
          </p:cNvSpPr>
          <p:nvPr>
            <p:ph type="sldNum" sz="quarter" idx="10"/>
          </p:nvPr>
        </p:nvSpPr>
        <p:spPr/>
        <p:txBody>
          <a:bodyPr/>
          <a:lstStyle/>
          <a:p>
            <a:pPr>
              <a:defRPr/>
            </a:pPr>
            <a:fld id="{CE0E0134-A474-48E3-84EF-0F867099FD6C}"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0E0134-A474-48E3-84EF-0F867099FD6C}" type="slidenum">
              <a:rPr lang="en-US" smtClean="0"/>
              <a:pPr>
                <a:defRPr/>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C6F3B9-22C9-4E91-9B27-3F69085DFD58}" type="slidenum">
              <a:rPr lang="en-US"/>
              <a:pPr>
                <a:defRPr/>
              </a:pPr>
              <a:t>‹#›</a:t>
            </a:fld>
            <a:endParaRPr lang="en-US"/>
          </a:p>
        </p:txBody>
      </p:sp>
    </p:spTree>
  </p:cSld>
  <p:clrMapOvr>
    <a:masterClrMapping/>
  </p:clrMapOvr>
  <p:transition>
    <p:zoom/>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E6FDD-4DD6-4CB7-B84F-6E3EDFF41624}" type="slidenum">
              <a:rPr lang="en-US"/>
              <a:pPr>
                <a:defRPr/>
              </a:pPr>
              <a:t>‹#›</a:t>
            </a:fld>
            <a:endParaRPr lang="en-US"/>
          </a:p>
        </p:txBody>
      </p:sp>
    </p:spTree>
  </p:cSld>
  <p:clrMapOvr>
    <a:masterClrMapping/>
  </p:clrMapOvr>
  <p:transition>
    <p:zoom/>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4743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28600"/>
            <a:ext cx="6362700" cy="474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18A2F-26DE-4F42-895C-6929D64FD560}" type="slidenum">
              <a:rPr lang="en-US"/>
              <a:pPr>
                <a:defRPr/>
              </a:pPr>
              <a:t>‹#›</a:t>
            </a:fld>
            <a:endParaRPr lang="en-US"/>
          </a:p>
        </p:txBody>
      </p:sp>
    </p:spTree>
  </p:cSld>
  <p:clrMapOvr>
    <a:masterClrMapping/>
  </p:clrMapOvr>
  <p:transition>
    <p:zoom/>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4591"/>
            <a:ext cx="8686800" cy="800100"/>
          </a:xfrm>
        </p:spPr>
        <p:txBody>
          <a:bodyPr/>
          <a:lstStyle/>
          <a:p>
            <a:r>
              <a:rPr lang="en-US" dirty="0"/>
              <a:t>Click to edit Master title style</a:t>
            </a:r>
          </a:p>
        </p:txBody>
      </p:sp>
      <p:sp>
        <p:nvSpPr>
          <p:cNvPr id="3" name="Content Placeholder 2"/>
          <p:cNvSpPr>
            <a:spLocks noGrp="1"/>
          </p:cNvSpPr>
          <p:nvPr>
            <p:ph idx="1"/>
          </p:nvPr>
        </p:nvSpPr>
        <p:spPr>
          <a:xfrm>
            <a:off x="304800" y="1089788"/>
            <a:ext cx="8610600" cy="3771900"/>
          </a:xfrm>
        </p:spPr>
        <p:txBody>
          <a:bodyPr/>
          <a:lstStyle>
            <a:lvl1pPr marL="0" indent="0">
              <a:defRPr sz="3200"/>
            </a:lvl1pPr>
            <a:lvl2pPr marL="752475" indent="-295275">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4B1864-2F0D-4087-A222-CAC1E5432A2E}" type="slidenum">
              <a:rPr lang="en-US"/>
              <a:pPr>
                <a:defRPr/>
              </a:pPr>
              <a:t>‹#›</a:t>
            </a:fld>
            <a:endParaRPr lang="en-US"/>
          </a:p>
        </p:txBody>
      </p:sp>
    </p:spTree>
  </p:cSld>
  <p:clrMapOvr>
    <a:masterClrMapping/>
  </p:clrMapOvr>
  <p:transition>
    <p:zoom/>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71BEBC-8661-405E-9FA1-467E6D803AFA}" type="slidenum">
              <a:rPr lang="en-US"/>
              <a:pPr>
                <a:defRPr/>
              </a:pPr>
              <a:t>‹#›</a:t>
            </a:fld>
            <a:endParaRPr lang="en-US"/>
          </a:p>
        </p:txBody>
      </p:sp>
    </p:spTree>
  </p:cSld>
  <p:clrMapOvr>
    <a:masterClrMapping/>
  </p:clrMapOvr>
  <p:transition>
    <p:zoom/>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00150"/>
            <a:ext cx="42291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00150"/>
            <a:ext cx="42291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248184-11D5-4C91-BE08-0D86BA61F87A}" type="slidenum">
              <a:rPr lang="en-US"/>
              <a:pPr>
                <a:defRPr/>
              </a:pPr>
              <a:t>‹#›</a:t>
            </a:fld>
            <a:endParaRPr lang="en-US"/>
          </a:p>
        </p:txBody>
      </p:sp>
    </p:spTree>
  </p:cSld>
  <p:clrMapOvr>
    <a:masterClrMapping/>
  </p:clrMapOvr>
  <p:transition>
    <p:zoom/>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11EDA1-E0CE-44B3-83DB-73C9AECC3DB8}" type="slidenum">
              <a:rPr lang="en-US"/>
              <a:pPr>
                <a:defRPr/>
              </a:pPr>
              <a:t>‹#›</a:t>
            </a:fld>
            <a:endParaRPr lang="en-US"/>
          </a:p>
        </p:txBody>
      </p:sp>
    </p:spTree>
  </p:cSld>
  <p:clrMapOvr>
    <a:masterClrMapping/>
  </p:clrMapOvr>
  <p:transition>
    <p:zoom/>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BF9C6E-BF8F-4854-B7EA-FBB1CD096725}" type="slidenum">
              <a:rPr lang="en-US"/>
              <a:pPr>
                <a:defRPr/>
              </a:pPr>
              <a:t>‹#›</a:t>
            </a:fld>
            <a:endParaRPr lang="en-US"/>
          </a:p>
        </p:txBody>
      </p:sp>
    </p:spTree>
  </p:cSld>
  <p:clrMapOvr>
    <a:masterClrMapping/>
  </p:clrMapOvr>
  <p:transition>
    <p:zo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A48C31-2C37-41D0-8C9B-C6E99F1DC156}" type="slidenum">
              <a:rPr lang="en-US"/>
              <a:pPr>
                <a:defRPr/>
              </a:pPr>
              <a:t>‹#›</a:t>
            </a:fld>
            <a:endParaRPr lang="en-US"/>
          </a:p>
        </p:txBody>
      </p:sp>
    </p:spTree>
  </p:cSld>
  <p:clrMapOvr>
    <a:masterClrMapping/>
  </p:clrMapOvr>
  <p:transition>
    <p:zoom/>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7CBE2D-5A41-4C02-9C1D-894400B78755}" type="slidenum">
              <a:rPr lang="en-US"/>
              <a:pPr>
                <a:defRPr/>
              </a:pPr>
              <a:t>‹#›</a:t>
            </a:fld>
            <a:endParaRPr lang="en-US"/>
          </a:p>
        </p:txBody>
      </p:sp>
    </p:spTree>
  </p:cSld>
  <p:clrMapOvr>
    <a:masterClrMapping/>
  </p:clrMapOvr>
  <p:transition>
    <p:zoom/>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3A6F5-4497-455B-8D41-B85416014836}" type="slidenum">
              <a:rPr lang="en-US"/>
              <a:pPr>
                <a:defRPr/>
              </a:pPr>
              <a:t>‹#›</a:t>
            </a:fld>
            <a:endParaRPr lang="en-US"/>
          </a:p>
        </p:txBody>
      </p:sp>
    </p:spTree>
  </p:cSld>
  <p:clrMapOvr>
    <a:masterClrMapping/>
  </p:clrMapOvr>
  <p:transition>
    <p:zoom/>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A0000"/>
        </a:solidFill>
        <a:effectLst/>
      </p:bgPr>
    </p:bg>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14" cstate="print">
            <a:lum bright="-16000" contrast="2000"/>
          </a:blip>
          <a:srcRect/>
          <a:stretch>
            <a:fillRect/>
          </a:stretch>
        </p:blipFill>
        <p:spPr bwMode="auto">
          <a:xfrm>
            <a:off x="0" y="0"/>
            <a:ext cx="9144000" cy="5143769"/>
          </a:xfrm>
          <a:prstGeom prst="rect">
            <a:avLst/>
          </a:prstGeom>
          <a:noFill/>
          <a:ln w="9525">
            <a:noFill/>
            <a:miter lim="800000"/>
            <a:headEnd/>
            <a:tailEnd/>
          </a:ln>
          <a:effectLst/>
        </p:spPr>
      </p:pic>
      <p:sp>
        <p:nvSpPr>
          <p:cNvPr id="1026" name="Rectangle 2"/>
          <p:cNvSpPr>
            <a:spLocks noGrp="1" noChangeArrowheads="1"/>
          </p:cNvSpPr>
          <p:nvPr>
            <p:ph type="title"/>
          </p:nvPr>
        </p:nvSpPr>
        <p:spPr bwMode="auto">
          <a:xfrm>
            <a:off x="228600" y="228600"/>
            <a:ext cx="8686800" cy="800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27" name="Rectangle 3"/>
          <p:cNvSpPr>
            <a:spLocks noGrp="1" noChangeArrowheads="1"/>
          </p:cNvSpPr>
          <p:nvPr>
            <p:ph type="body" idx="1"/>
          </p:nvPr>
        </p:nvSpPr>
        <p:spPr bwMode="auto">
          <a:xfrm>
            <a:off x="304800" y="1200150"/>
            <a:ext cx="8610600" cy="3771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C219D078-D95F-491F-A630-B53E703EA1C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sndAc>
      <p:stSnd>
        <p:snd r:embed="rId13" name="CAMERA.WAV"/>
      </p:stSnd>
    </p:sndAc>
  </p:transition>
  <p:txStyles>
    <p:titleStyle>
      <a:lvl1pPr algn="ctr" rtl="0" eaLnBrk="0" fontAlgn="base" hangingPunct="0">
        <a:spcBef>
          <a:spcPct val="0"/>
        </a:spcBef>
        <a:spcAft>
          <a:spcPct val="0"/>
        </a:spcAft>
        <a:defRPr sz="5400" b="1">
          <a:solidFill>
            <a:srgbClr val="FFFF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5400" b="1">
          <a:solidFill>
            <a:srgbClr val="FFFF00"/>
          </a:solidFill>
          <a:latin typeface="Times New Roman" pitchFamily="18" charset="0"/>
        </a:defRPr>
      </a:lvl2pPr>
      <a:lvl3pPr algn="ctr" rtl="0" eaLnBrk="0" fontAlgn="base" hangingPunct="0">
        <a:spcBef>
          <a:spcPct val="0"/>
        </a:spcBef>
        <a:spcAft>
          <a:spcPct val="0"/>
        </a:spcAft>
        <a:defRPr sz="5400" b="1">
          <a:solidFill>
            <a:srgbClr val="FFFF00"/>
          </a:solidFill>
          <a:latin typeface="Times New Roman" pitchFamily="18" charset="0"/>
        </a:defRPr>
      </a:lvl3pPr>
      <a:lvl4pPr algn="ctr" rtl="0" eaLnBrk="0" fontAlgn="base" hangingPunct="0">
        <a:spcBef>
          <a:spcPct val="0"/>
        </a:spcBef>
        <a:spcAft>
          <a:spcPct val="0"/>
        </a:spcAft>
        <a:defRPr sz="5400" b="1">
          <a:solidFill>
            <a:srgbClr val="FFFF00"/>
          </a:solidFill>
          <a:latin typeface="Times New Roman" pitchFamily="18" charset="0"/>
        </a:defRPr>
      </a:lvl4pPr>
      <a:lvl5pPr algn="ctr" rtl="0" eaLnBrk="0" fontAlgn="base" hangingPunct="0">
        <a:spcBef>
          <a:spcPct val="0"/>
        </a:spcBef>
        <a:spcAft>
          <a:spcPct val="0"/>
        </a:spcAft>
        <a:defRPr sz="5400" b="1">
          <a:solidFill>
            <a:srgbClr val="FFFF00"/>
          </a:solidFill>
          <a:latin typeface="Times New Roman" pitchFamily="18" charset="0"/>
        </a:defRPr>
      </a:lvl5pPr>
      <a:lvl6pPr marL="457200" algn="ctr" rtl="0" fontAlgn="base">
        <a:spcBef>
          <a:spcPct val="0"/>
        </a:spcBef>
        <a:spcAft>
          <a:spcPct val="0"/>
        </a:spcAft>
        <a:defRPr sz="5400" b="1">
          <a:solidFill>
            <a:srgbClr val="FFFF00"/>
          </a:solidFill>
          <a:latin typeface="Times New Roman" pitchFamily="18" charset="0"/>
        </a:defRPr>
      </a:lvl6pPr>
      <a:lvl7pPr marL="914400" algn="ctr" rtl="0" fontAlgn="base">
        <a:spcBef>
          <a:spcPct val="0"/>
        </a:spcBef>
        <a:spcAft>
          <a:spcPct val="0"/>
        </a:spcAft>
        <a:defRPr sz="5400" b="1">
          <a:solidFill>
            <a:srgbClr val="FFFF00"/>
          </a:solidFill>
          <a:latin typeface="Times New Roman" pitchFamily="18" charset="0"/>
        </a:defRPr>
      </a:lvl7pPr>
      <a:lvl8pPr marL="1371600" algn="ctr" rtl="0" fontAlgn="base">
        <a:spcBef>
          <a:spcPct val="0"/>
        </a:spcBef>
        <a:spcAft>
          <a:spcPct val="0"/>
        </a:spcAft>
        <a:defRPr sz="5400" b="1">
          <a:solidFill>
            <a:srgbClr val="FFFF00"/>
          </a:solidFill>
          <a:latin typeface="Times New Roman" pitchFamily="18" charset="0"/>
        </a:defRPr>
      </a:lvl8pPr>
      <a:lvl9pPr marL="1828800" algn="ctr" rtl="0" fontAlgn="base">
        <a:spcBef>
          <a:spcPct val="0"/>
        </a:spcBef>
        <a:spcAft>
          <a:spcPct val="0"/>
        </a:spcAft>
        <a:defRPr sz="5400" b="1">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None/>
        <a:defRPr sz="3600" b="1">
          <a:solidFill>
            <a:schemeClr val="tx1"/>
          </a:solidFill>
          <a:effectLst>
            <a:outerShdw blurRad="38100" dist="38100" dir="2700000" algn="tl">
              <a:srgbClr val="000000">
                <a:alpha val="43137"/>
              </a:srgbClr>
            </a:outerShdw>
          </a:effectLst>
          <a:latin typeface="Arial Narrow" pitchFamily="34" charset="0"/>
          <a:ea typeface="+mn-ea"/>
          <a:cs typeface="+mn-cs"/>
        </a:defRPr>
      </a:lvl1pPr>
      <a:lvl2pPr marL="742950" indent="-285750" algn="l" rtl="0" eaLnBrk="0" fontAlgn="base" hangingPunct="0">
        <a:spcBef>
          <a:spcPct val="20000"/>
        </a:spcBef>
        <a:spcAft>
          <a:spcPct val="0"/>
        </a:spcAft>
        <a:buNone/>
        <a:defRPr sz="3600" b="1">
          <a:solidFill>
            <a:schemeClr val="tx1"/>
          </a:solidFill>
          <a:effectLst>
            <a:outerShdw blurRad="38100" dist="38100" dir="2700000" algn="tl">
              <a:srgbClr val="000000">
                <a:alpha val="43137"/>
              </a:srgbClr>
            </a:outerShdw>
          </a:effectLst>
          <a:latin typeface="Arial Narrow" pitchFamily="34" charset="0"/>
        </a:defRPr>
      </a:lvl2pPr>
      <a:lvl3pPr marL="1143000" indent="-228600" algn="l" rtl="0" eaLnBrk="0" fontAlgn="base" hangingPunct="0">
        <a:spcBef>
          <a:spcPct val="20000"/>
        </a:spcBef>
        <a:spcAft>
          <a:spcPct val="0"/>
        </a:spcAft>
        <a:buNone/>
        <a:defRPr sz="3600" b="1">
          <a:solidFill>
            <a:schemeClr val="tx1"/>
          </a:solidFill>
          <a:effectLst>
            <a:outerShdw blurRad="38100" dist="38100" dir="2700000" algn="tl">
              <a:srgbClr val="000000">
                <a:alpha val="43137"/>
              </a:srgbClr>
            </a:outerShdw>
          </a:effectLst>
          <a:latin typeface="Arial Narrow" pitchFamily="34" charset="0"/>
        </a:defRPr>
      </a:lvl3pPr>
      <a:lvl4pPr marL="1600200" indent="-228600" algn="l" rtl="0" eaLnBrk="0" fontAlgn="base" hangingPunct="0">
        <a:spcBef>
          <a:spcPct val="20000"/>
        </a:spcBef>
        <a:spcAft>
          <a:spcPct val="0"/>
        </a:spcAft>
        <a:buNone/>
        <a:defRPr sz="3600" b="1">
          <a:solidFill>
            <a:schemeClr val="tx1"/>
          </a:solidFill>
          <a:effectLst>
            <a:outerShdw blurRad="38100" dist="38100" dir="2700000" algn="tl">
              <a:srgbClr val="000000">
                <a:alpha val="43137"/>
              </a:srgbClr>
            </a:outerShdw>
          </a:effectLst>
          <a:latin typeface="Arial Narrow" pitchFamily="34" charset="0"/>
        </a:defRPr>
      </a:lvl4pPr>
      <a:lvl5pPr marL="2057400" indent="-228600" algn="l" rtl="0" eaLnBrk="0" fontAlgn="base" hangingPunct="0">
        <a:spcBef>
          <a:spcPct val="20000"/>
        </a:spcBef>
        <a:spcAft>
          <a:spcPct val="0"/>
        </a:spcAft>
        <a:buNone/>
        <a:defRPr sz="3600" b="1">
          <a:solidFill>
            <a:schemeClr val="tx1"/>
          </a:solidFill>
          <a:effectLst>
            <a:outerShdw blurRad="38100" dist="38100" dir="2700000" algn="tl">
              <a:srgbClr val="000000">
                <a:alpha val="43137"/>
              </a:srgbClr>
            </a:outerShdw>
          </a:effectLst>
          <a:latin typeface="Arial Narrow" pitchFamily="34" charset="0"/>
        </a:defRPr>
      </a:lvl5pPr>
      <a:lvl6pPr marL="2514600" indent="-228600" algn="l" rtl="0" fontAlgn="base">
        <a:spcBef>
          <a:spcPct val="20000"/>
        </a:spcBef>
        <a:spcAft>
          <a:spcPct val="0"/>
        </a:spcAft>
        <a:buChar char="»"/>
        <a:defRPr sz="2800" b="1">
          <a:solidFill>
            <a:schemeClr val="tx1"/>
          </a:solidFill>
          <a:latin typeface="+mn-lt"/>
        </a:defRPr>
      </a:lvl6pPr>
      <a:lvl7pPr marL="2971800" indent="-228600" algn="l" rtl="0" fontAlgn="base">
        <a:spcBef>
          <a:spcPct val="20000"/>
        </a:spcBef>
        <a:spcAft>
          <a:spcPct val="0"/>
        </a:spcAft>
        <a:buChar char="»"/>
        <a:defRPr sz="2800" b="1">
          <a:solidFill>
            <a:schemeClr val="tx1"/>
          </a:solidFill>
          <a:latin typeface="+mn-lt"/>
        </a:defRPr>
      </a:lvl7pPr>
      <a:lvl8pPr marL="3429000" indent="-228600" algn="l" rtl="0" fontAlgn="base">
        <a:spcBef>
          <a:spcPct val="20000"/>
        </a:spcBef>
        <a:spcAft>
          <a:spcPct val="0"/>
        </a:spcAft>
        <a:buChar char="»"/>
        <a:defRPr sz="2800" b="1">
          <a:solidFill>
            <a:schemeClr val="tx1"/>
          </a:solidFill>
          <a:latin typeface="+mn-lt"/>
        </a:defRPr>
      </a:lvl8pPr>
      <a:lvl9pPr marL="3886200" indent="-228600" algn="l" rtl="0" fontAlgn="base">
        <a:spcBef>
          <a:spcPct val="20000"/>
        </a:spcBef>
        <a:spcAft>
          <a:spcPct val="0"/>
        </a:spcAft>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2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wmf"/><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2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wmf"/><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wmf"/><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6.wmf"/></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DEA6A86-D0E6-43A4-9E5F-46722D896710}"/>
              </a:ext>
            </a:extLst>
          </p:cNvPr>
          <p:cNvSpPr/>
          <p:nvPr/>
        </p:nvSpPr>
        <p:spPr bwMode="auto">
          <a:xfrm>
            <a:off x="1483822" y="515390"/>
            <a:ext cx="6176356" cy="3607723"/>
          </a:xfrm>
          <a:prstGeom prst="ellipse">
            <a:avLst/>
          </a:prstGeom>
          <a:solidFill>
            <a:schemeClr val="tx1"/>
          </a:solidFill>
          <a:ln w="9525" cap="flat" cmpd="sng" algn="ctr">
            <a:noFill/>
            <a:prstDash val="solid"/>
            <a:round/>
            <a:headEnd type="none" w="med" len="med"/>
            <a:tailEnd type="none" w="med" len="med"/>
          </a:ln>
          <a:effectLst>
            <a:softEdge rad="3175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2" name="Picture 16" descr="Daniel-Name">
            <a:extLst>
              <a:ext uri="{FF2B5EF4-FFF2-40B4-BE49-F238E27FC236}">
                <a16:creationId xmlns:a16="http://schemas.microsoft.com/office/drawing/2014/main" id="{E8CAD181-0BFF-4E66-ACBD-CC7A62FA41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663" y="1203267"/>
            <a:ext cx="36385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sndAc>
      <p:stSnd>
        <p:snd r:embed="rId3" name="CAMERA.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srcRect/>
          <a:stretch>
            <a:fillRect/>
          </a:stretch>
        </p:blipFill>
        <p:spPr bwMode="auto">
          <a:xfrm>
            <a:off x="-1" y="0"/>
            <a:ext cx="9143999" cy="5143500"/>
          </a:xfrm>
          <a:prstGeom prst="rect">
            <a:avLst/>
          </a:prstGeom>
          <a:noFill/>
          <a:ln w="9525">
            <a:noFill/>
            <a:miter lim="800000"/>
            <a:headEnd/>
            <a:tailEnd/>
          </a:ln>
          <a:effectLst/>
        </p:spPr>
      </p:pic>
      <p:sp>
        <p:nvSpPr>
          <p:cNvPr id="5" name="Rectangle 4"/>
          <p:cNvSpPr/>
          <p:nvPr/>
        </p:nvSpPr>
        <p:spPr bwMode="auto">
          <a:xfrm>
            <a:off x="2851688" y="0"/>
            <a:ext cx="6292311"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cSld>
  <p:clrMapOvr>
    <a:masterClrMapping/>
  </p:clrMapOvr>
  <p:transition>
    <p:zoom/>
    <p:sndAc>
      <p:stSnd>
        <p:snd r:embed="rId2"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srcRect/>
          <a:stretch>
            <a:fillRect/>
          </a:stretch>
        </p:blipFill>
        <p:spPr bwMode="auto">
          <a:xfrm>
            <a:off x="-1" y="0"/>
            <a:ext cx="9143999" cy="5143500"/>
          </a:xfrm>
          <a:prstGeom prst="rect">
            <a:avLst/>
          </a:prstGeom>
          <a:noFill/>
          <a:ln w="9525">
            <a:noFill/>
            <a:miter lim="800000"/>
            <a:headEnd/>
            <a:tailEnd/>
          </a:ln>
          <a:effectLst/>
        </p:spPr>
      </p:pic>
      <p:sp>
        <p:nvSpPr>
          <p:cNvPr id="5" name="Rectangle 4"/>
          <p:cNvSpPr/>
          <p:nvPr/>
        </p:nvSpPr>
        <p:spPr bwMode="auto">
          <a:xfrm>
            <a:off x="7036233" y="0"/>
            <a:ext cx="2107767"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 name="Rectangle 5"/>
          <p:cNvSpPr/>
          <p:nvPr/>
        </p:nvSpPr>
        <p:spPr bwMode="auto">
          <a:xfrm>
            <a:off x="2851688" y="-30996"/>
            <a:ext cx="4432515" cy="35646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cSld>
  <p:clrMapOvr>
    <a:masterClrMapping/>
  </p:clrMapOvr>
  <p:transition>
    <p:zoom/>
    <p:sndAc>
      <p:stSnd>
        <p:snd r:embed="rId2"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srcRect/>
          <a:stretch>
            <a:fillRect/>
          </a:stretch>
        </p:blipFill>
        <p:spPr bwMode="auto">
          <a:xfrm>
            <a:off x="-1" y="0"/>
            <a:ext cx="9143999" cy="5143500"/>
          </a:xfrm>
          <a:prstGeom prst="rect">
            <a:avLst/>
          </a:prstGeom>
          <a:noFill/>
          <a:ln w="9525">
            <a:noFill/>
            <a:miter lim="800000"/>
            <a:headEnd/>
            <a:tailEnd/>
          </a:ln>
          <a:effectLst/>
        </p:spPr>
      </p:pic>
      <p:sp>
        <p:nvSpPr>
          <p:cNvPr id="5" name="Rectangle 4"/>
          <p:cNvSpPr/>
          <p:nvPr/>
        </p:nvSpPr>
        <p:spPr bwMode="auto">
          <a:xfrm>
            <a:off x="7036233" y="0"/>
            <a:ext cx="2107767"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 name="Rectangle 5"/>
          <p:cNvSpPr/>
          <p:nvPr/>
        </p:nvSpPr>
        <p:spPr bwMode="auto">
          <a:xfrm>
            <a:off x="3874577" y="-61992"/>
            <a:ext cx="3378630" cy="35646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cSld>
  <p:clrMapOvr>
    <a:masterClrMapping/>
  </p:clrMapOvr>
  <p:transition>
    <p:zoom/>
    <p:sndAc>
      <p:stSnd>
        <p:snd r:embed="rId2"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srcRect/>
          <a:stretch>
            <a:fillRect/>
          </a:stretch>
        </p:blipFill>
        <p:spPr bwMode="auto">
          <a:xfrm>
            <a:off x="-1" y="0"/>
            <a:ext cx="9143999" cy="5143500"/>
          </a:xfrm>
          <a:prstGeom prst="rect">
            <a:avLst/>
          </a:prstGeom>
          <a:noFill/>
          <a:ln w="9525">
            <a:noFill/>
            <a:miter lim="800000"/>
            <a:headEnd/>
            <a:tailEnd/>
          </a:ln>
          <a:effectLst/>
        </p:spPr>
      </p:pic>
      <p:sp>
        <p:nvSpPr>
          <p:cNvPr id="5" name="Rectangle 4"/>
          <p:cNvSpPr/>
          <p:nvPr/>
        </p:nvSpPr>
        <p:spPr bwMode="auto">
          <a:xfrm>
            <a:off x="7036233" y="0"/>
            <a:ext cx="2107767"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 name="Rectangle 5"/>
          <p:cNvSpPr/>
          <p:nvPr/>
        </p:nvSpPr>
        <p:spPr bwMode="auto">
          <a:xfrm>
            <a:off x="4912963" y="-61992"/>
            <a:ext cx="2340243" cy="35646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cSld>
  <p:clrMapOvr>
    <a:masterClrMapping/>
  </p:clrMapOvr>
  <p:transition>
    <p:zoom/>
    <p:sndAc>
      <p:stSnd>
        <p:snd r:embed="rId2"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srcRect/>
          <a:stretch>
            <a:fillRect/>
          </a:stretch>
        </p:blipFill>
        <p:spPr bwMode="auto">
          <a:xfrm>
            <a:off x="-1" y="0"/>
            <a:ext cx="9143999" cy="5143500"/>
          </a:xfrm>
          <a:prstGeom prst="rect">
            <a:avLst/>
          </a:prstGeom>
          <a:noFill/>
          <a:ln w="9525">
            <a:noFill/>
            <a:miter lim="800000"/>
            <a:headEnd/>
            <a:tailEnd/>
          </a:ln>
          <a:effectLst/>
        </p:spPr>
      </p:pic>
      <p:sp>
        <p:nvSpPr>
          <p:cNvPr id="5" name="Rectangle 4"/>
          <p:cNvSpPr/>
          <p:nvPr/>
        </p:nvSpPr>
        <p:spPr bwMode="auto">
          <a:xfrm>
            <a:off x="7036233" y="0"/>
            <a:ext cx="2107767"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 name="Rectangle 5"/>
          <p:cNvSpPr/>
          <p:nvPr/>
        </p:nvSpPr>
        <p:spPr bwMode="auto">
          <a:xfrm>
            <a:off x="4912963" y="-61992"/>
            <a:ext cx="2340243" cy="35646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cSld>
  <p:clrMapOvr>
    <a:masterClrMapping/>
  </p:clrMapOvr>
  <p:transition>
    <p:zoom/>
    <p:sndAc>
      <p:stSnd>
        <p:snd r:embed="rId2"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srcRect/>
          <a:stretch>
            <a:fillRect/>
          </a:stretch>
        </p:blipFill>
        <p:spPr bwMode="auto">
          <a:xfrm>
            <a:off x="-1" y="0"/>
            <a:ext cx="9143999" cy="5143500"/>
          </a:xfrm>
          <a:prstGeom prst="rect">
            <a:avLst/>
          </a:prstGeom>
          <a:noFill/>
          <a:ln w="9525">
            <a:noFill/>
            <a:miter lim="800000"/>
            <a:headEnd/>
            <a:tailEnd/>
          </a:ln>
          <a:effectLst/>
        </p:spPr>
      </p:pic>
      <p:sp>
        <p:nvSpPr>
          <p:cNvPr id="5" name="Rectangle 4"/>
          <p:cNvSpPr/>
          <p:nvPr/>
        </p:nvSpPr>
        <p:spPr bwMode="auto">
          <a:xfrm>
            <a:off x="7036233" y="0"/>
            <a:ext cx="2107767"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 name="Rectangle 5"/>
          <p:cNvSpPr/>
          <p:nvPr/>
        </p:nvSpPr>
        <p:spPr bwMode="auto">
          <a:xfrm>
            <a:off x="5997844" y="-61992"/>
            <a:ext cx="1255362" cy="35646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cSld>
  <p:clrMapOvr>
    <a:masterClrMapping/>
  </p:clrMapOvr>
  <p:transition>
    <p:zoom/>
    <p:sndAc>
      <p:stSnd>
        <p:snd r:embed="rId2"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srcRect/>
          <a:stretch>
            <a:fillRect/>
          </a:stretch>
        </p:blipFill>
        <p:spPr bwMode="auto">
          <a:xfrm>
            <a:off x="-1" y="0"/>
            <a:ext cx="9143999" cy="5143500"/>
          </a:xfrm>
          <a:prstGeom prst="rect">
            <a:avLst/>
          </a:prstGeom>
          <a:noFill/>
          <a:ln w="9525">
            <a:noFill/>
            <a:miter lim="800000"/>
            <a:headEnd/>
            <a:tailEnd/>
          </a:ln>
          <a:effectLst/>
        </p:spPr>
      </p:pic>
      <p:sp>
        <p:nvSpPr>
          <p:cNvPr id="5" name="Rectangle 4"/>
          <p:cNvSpPr/>
          <p:nvPr/>
        </p:nvSpPr>
        <p:spPr bwMode="auto">
          <a:xfrm>
            <a:off x="7036233" y="0"/>
            <a:ext cx="2107767"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cSld>
  <p:clrMapOvr>
    <a:masterClrMapping/>
  </p:clrMapOvr>
  <p:transition>
    <p:zoom/>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srcRect/>
          <a:stretch>
            <a:fillRect/>
          </a:stretch>
        </p:blipFill>
        <p:spPr bwMode="auto">
          <a:xfrm>
            <a:off x="-1" y="0"/>
            <a:ext cx="9143999" cy="5143500"/>
          </a:xfrm>
          <a:prstGeom prst="rect">
            <a:avLst/>
          </a:prstGeom>
          <a:noFill/>
          <a:ln w="9525">
            <a:noFill/>
            <a:miter lim="800000"/>
            <a:headEnd/>
            <a:tailEnd/>
          </a:ln>
          <a:effectLst/>
        </p:spPr>
      </p:pic>
      <p:sp>
        <p:nvSpPr>
          <p:cNvPr id="5" name="Rectangle 4"/>
          <p:cNvSpPr/>
          <p:nvPr/>
        </p:nvSpPr>
        <p:spPr bwMode="auto">
          <a:xfrm>
            <a:off x="7501180" y="0"/>
            <a:ext cx="1642820"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cSld>
  <p:clrMapOvr>
    <a:masterClrMapping/>
  </p:clrMapOvr>
  <p:transition>
    <p:zoom/>
    <p:sndAc>
      <p:stSnd>
        <p:snd r:embed="rId2"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742480" y="0"/>
            <a:ext cx="2076773"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4" name="Picture 4"/>
          <p:cNvPicPr>
            <a:picLocks noChangeAspect="1" noChangeArrowheads="1"/>
          </p:cNvPicPr>
          <p:nvPr/>
        </p:nvPicPr>
        <p:blipFill>
          <a:blip r:embed="rId3"/>
          <a:srcRect r="46378"/>
          <a:stretch>
            <a:fillRect/>
          </a:stretch>
        </p:blipFill>
        <p:spPr bwMode="auto">
          <a:xfrm>
            <a:off x="-1" y="0"/>
            <a:ext cx="4903201" cy="5143500"/>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l="54317"/>
          <a:stretch>
            <a:fillRect/>
          </a:stretch>
        </p:blipFill>
        <p:spPr bwMode="auto">
          <a:xfrm>
            <a:off x="6609600" y="0"/>
            <a:ext cx="4177220" cy="5143500"/>
          </a:xfrm>
          <a:prstGeom prst="rect">
            <a:avLst/>
          </a:prstGeom>
          <a:noFill/>
          <a:ln w="9525">
            <a:noFill/>
            <a:miter lim="800000"/>
            <a:headEnd/>
            <a:tailEnd/>
          </a:ln>
          <a:effectLst/>
        </p:spPr>
      </p:pic>
      <p:sp>
        <p:nvSpPr>
          <p:cNvPr id="10" name="TextBox 9"/>
          <p:cNvSpPr txBox="1"/>
          <p:nvPr/>
        </p:nvSpPr>
        <p:spPr>
          <a:xfrm>
            <a:off x="4910400" y="3016800"/>
            <a:ext cx="1692000" cy="461665"/>
          </a:xfrm>
          <a:prstGeom prst="rect">
            <a:avLst/>
          </a:prstGeom>
          <a:noFill/>
        </p:spPr>
        <p:txBody>
          <a:bodyPr wrap="square" rtlCol="0">
            <a:spAutoFit/>
          </a:bodyPr>
          <a:lstStyle/>
          <a:p>
            <a:pPr algn="ctr"/>
            <a:r>
              <a:rPr lang="en-US" dirty="0">
                <a:latin typeface="Arial Black" pitchFamily="34" charset="0"/>
              </a:rPr>
              <a:t>DELAY</a:t>
            </a:r>
          </a:p>
        </p:txBody>
      </p:sp>
    </p:spTree>
  </p:cSld>
  <p:clrMapOvr>
    <a:masterClrMapping/>
  </p:clrMapOvr>
  <p:transition>
    <p:zoom/>
    <p:sndAc>
      <p:stSnd>
        <p:snd r:embed="rId2" name="CAMERA.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98352"/>
            <a:ext cx="9144000" cy="5241852"/>
            <a:chOff x="0" y="-98352"/>
            <a:chExt cx="9144000" cy="5241852"/>
          </a:xfrm>
        </p:grpSpPr>
        <p:sp>
          <p:nvSpPr>
            <p:cNvPr id="5" name="Rectangle 4"/>
            <p:cNvSpPr/>
            <p:nvPr/>
          </p:nvSpPr>
          <p:spPr bwMode="auto">
            <a:xfrm>
              <a:off x="4742480" y="0"/>
              <a:ext cx="2076773"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0" name="Freeform 19"/>
            <p:cNvSpPr/>
            <p:nvPr/>
          </p:nvSpPr>
          <p:spPr bwMode="auto">
            <a:xfrm>
              <a:off x="5015753" y="-98352"/>
              <a:ext cx="1546412" cy="3630706"/>
            </a:xfrm>
            <a:custGeom>
              <a:avLst/>
              <a:gdLst>
                <a:gd name="connsiteX0" fmla="*/ 1546412 w 1546412"/>
                <a:gd name="connsiteY0" fmla="*/ 3630706 h 3630706"/>
                <a:gd name="connsiteX1" fmla="*/ 1546412 w 1546412"/>
                <a:gd name="connsiteY1" fmla="*/ 0 h 3630706"/>
                <a:gd name="connsiteX2" fmla="*/ 0 w 1546412"/>
                <a:gd name="connsiteY2" fmla="*/ 13447 h 3630706"/>
                <a:gd name="connsiteX3" fmla="*/ 1546412 w 1546412"/>
                <a:gd name="connsiteY3" fmla="*/ 3630706 h 3630706"/>
              </a:gdLst>
              <a:ahLst/>
              <a:cxnLst>
                <a:cxn ang="0">
                  <a:pos x="connsiteX0" y="connsiteY0"/>
                </a:cxn>
                <a:cxn ang="0">
                  <a:pos x="connsiteX1" y="connsiteY1"/>
                </a:cxn>
                <a:cxn ang="0">
                  <a:pos x="connsiteX2" y="connsiteY2"/>
                </a:cxn>
                <a:cxn ang="0">
                  <a:pos x="connsiteX3" y="connsiteY3"/>
                </a:cxn>
              </a:cxnLst>
              <a:rect l="l" t="t" r="r" b="b"/>
              <a:pathLst>
                <a:path w="1546412" h="3630706">
                  <a:moveTo>
                    <a:pt x="1546412" y="3630706"/>
                  </a:moveTo>
                  <a:lnTo>
                    <a:pt x="1546412" y="0"/>
                  </a:lnTo>
                  <a:lnTo>
                    <a:pt x="0" y="13447"/>
                  </a:lnTo>
                  <a:lnTo>
                    <a:pt x="1546412" y="3630706"/>
                  </a:lnTo>
                  <a:close/>
                </a:path>
              </a:pathLst>
            </a:cu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4" name="Picture 4"/>
            <p:cNvPicPr>
              <a:picLocks noChangeAspect="1" noChangeArrowheads="1"/>
            </p:cNvPicPr>
            <p:nvPr/>
          </p:nvPicPr>
          <p:blipFill>
            <a:blip r:embed="rId3"/>
            <a:srcRect r="46378"/>
            <a:stretch>
              <a:fillRect/>
            </a:stretch>
          </p:blipFill>
          <p:spPr bwMode="auto">
            <a:xfrm>
              <a:off x="0" y="0"/>
              <a:ext cx="4903201" cy="5143500"/>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l="54317" r="17966"/>
            <a:stretch>
              <a:fillRect/>
            </a:stretch>
          </p:blipFill>
          <p:spPr bwMode="auto">
            <a:xfrm>
              <a:off x="6609600" y="0"/>
              <a:ext cx="2534400" cy="5143500"/>
            </a:xfrm>
            <a:prstGeom prst="rect">
              <a:avLst/>
            </a:prstGeom>
            <a:noFill/>
            <a:ln w="9525">
              <a:noFill/>
              <a:miter lim="800000"/>
              <a:headEnd/>
              <a:tailEnd/>
            </a:ln>
            <a:effectLst/>
          </p:spPr>
        </p:pic>
        <p:sp>
          <p:nvSpPr>
            <p:cNvPr id="7" name="Rectangle 6"/>
            <p:cNvSpPr/>
            <p:nvPr/>
          </p:nvSpPr>
          <p:spPr bwMode="auto">
            <a:xfrm>
              <a:off x="4969952" y="3518115"/>
              <a:ext cx="1574848" cy="1625385"/>
            </a:xfrm>
            <a:prstGeom prst="rect">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8" name="Freeform 7"/>
            <p:cNvSpPr/>
            <p:nvPr/>
          </p:nvSpPr>
          <p:spPr bwMode="auto">
            <a:xfrm>
              <a:off x="4961654" y="-30997"/>
              <a:ext cx="1565329" cy="3564611"/>
            </a:xfrm>
            <a:custGeom>
              <a:avLst/>
              <a:gdLst>
                <a:gd name="connsiteX0" fmla="*/ 0 w 1627322"/>
                <a:gd name="connsiteY0" fmla="*/ 3549112 h 3564611"/>
                <a:gd name="connsiteX1" fmla="*/ 30997 w 1627322"/>
                <a:gd name="connsiteY1" fmla="*/ 0 h 3564611"/>
                <a:gd name="connsiteX2" fmla="*/ 1627322 w 1627322"/>
                <a:gd name="connsiteY2" fmla="*/ 3564611 h 3564611"/>
                <a:gd name="connsiteX3" fmla="*/ 0 w 1627322"/>
                <a:gd name="connsiteY3" fmla="*/ 3549112 h 3564611"/>
              </a:gdLst>
              <a:ahLst/>
              <a:cxnLst>
                <a:cxn ang="0">
                  <a:pos x="connsiteX0" y="connsiteY0"/>
                </a:cxn>
                <a:cxn ang="0">
                  <a:pos x="connsiteX1" y="connsiteY1"/>
                </a:cxn>
                <a:cxn ang="0">
                  <a:pos x="connsiteX2" y="connsiteY2"/>
                </a:cxn>
                <a:cxn ang="0">
                  <a:pos x="connsiteX3" y="connsiteY3"/>
                </a:cxn>
              </a:cxnLst>
              <a:rect l="l" t="t" r="r" b="b"/>
              <a:pathLst>
                <a:path w="1627322" h="3564611">
                  <a:moveTo>
                    <a:pt x="0" y="3549112"/>
                  </a:moveTo>
                  <a:lnTo>
                    <a:pt x="30997" y="0"/>
                  </a:lnTo>
                  <a:lnTo>
                    <a:pt x="1627322" y="3564611"/>
                  </a:lnTo>
                  <a:lnTo>
                    <a:pt x="0" y="3549112"/>
                  </a:lnTo>
                  <a:close/>
                </a:path>
              </a:pathLst>
            </a:cu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9" name="TextBox 8"/>
            <p:cNvSpPr txBox="1"/>
            <p:nvPr/>
          </p:nvSpPr>
          <p:spPr>
            <a:xfrm rot="19393439">
              <a:off x="4928461" y="3967565"/>
              <a:ext cx="2014779" cy="461665"/>
            </a:xfrm>
            <a:prstGeom prst="rect">
              <a:avLst/>
            </a:prstGeom>
            <a:noFill/>
          </p:spPr>
          <p:txBody>
            <a:bodyPr wrap="square" rtlCol="0">
              <a:spAutoFit/>
            </a:bodyPr>
            <a:lstStyle/>
            <a:p>
              <a:r>
                <a:rPr lang="en-US" dirty="0">
                  <a:latin typeface="Arial Black" pitchFamily="34" charset="0"/>
                </a:rPr>
                <a:t>CHURCH</a:t>
              </a:r>
            </a:p>
          </p:txBody>
        </p:sp>
        <p:sp>
          <p:nvSpPr>
            <p:cNvPr id="13" name="AutoShape 41"/>
            <p:cNvSpPr>
              <a:spLocks noChangeArrowheads="1"/>
            </p:cNvSpPr>
            <p:nvPr/>
          </p:nvSpPr>
          <p:spPr bwMode="auto">
            <a:xfrm rot="16200000">
              <a:off x="5666109" y="600567"/>
              <a:ext cx="429333" cy="327106"/>
            </a:xfrm>
            <a:prstGeom prst="homePlate">
              <a:avLst>
                <a:gd name="adj" fmla="val 35531"/>
              </a:avLst>
            </a:prstGeom>
            <a:solidFill>
              <a:schemeClr val="tx1"/>
            </a:solidFill>
            <a:ln w="9525">
              <a:solidFill>
                <a:schemeClr val="bg1"/>
              </a:solidFill>
              <a:miter lim="800000"/>
              <a:headEnd/>
              <a:tailEnd/>
            </a:ln>
            <a:effectLst/>
          </p:spPr>
          <p:txBody>
            <a:bodyPr wrap="none" anchor="ctr"/>
            <a:lstStyle/>
            <a:p>
              <a:endParaRPr lang="en-US"/>
            </a:p>
          </p:txBody>
        </p:sp>
        <p:sp>
          <p:nvSpPr>
            <p:cNvPr id="14" name="Rectangle 42"/>
            <p:cNvSpPr>
              <a:spLocks noChangeArrowheads="1"/>
            </p:cNvSpPr>
            <p:nvPr/>
          </p:nvSpPr>
          <p:spPr bwMode="auto">
            <a:xfrm>
              <a:off x="5812521" y="470960"/>
              <a:ext cx="127494" cy="136768"/>
            </a:xfrm>
            <a:prstGeom prst="rect">
              <a:avLst/>
            </a:prstGeom>
            <a:solidFill>
              <a:schemeClr val="tx1"/>
            </a:solidFill>
            <a:ln w="9525">
              <a:solidFill>
                <a:schemeClr val="bg1"/>
              </a:solidFill>
              <a:miter lim="800000"/>
              <a:headEnd/>
              <a:tailEnd/>
            </a:ln>
            <a:effectLst/>
          </p:spPr>
          <p:txBody>
            <a:bodyPr wrap="none" anchor="ctr"/>
            <a:lstStyle/>
            <a:p>
              <a:endParaRPr lang="en-US"/>
            </a:p>
          </p:txBody>
        </p:sp>
        <p:sp>
          <p:nvSpPr>
            <p:cNvPr id="15" name="Freeform 43"/>
            <p:cNvSpPr>
              <a:spLocks/>
            </p:cNvSpPr>
            <p:nvPr/>
          </p:nvSpPr>
          <p:spPr bwMode="auto">
            <a:xfrm>
              <a:off x="5822824" y="197423"/>
              <a:ext cx="105601" cy="273537"/>
            </a:xfrm>
            <a:custGeom>
              <a:avLst/>
              <a:gdLst/>
              <a:ahLst/>
              <a:cxnLst>
                <a:cxn ang="0">
                  <a:pos x="41" y="0"/>
                </a:cxn>
                <a:cxn ang="0">
                  <a:pos x="0" y="230"/>
                </a:cxn>
                <a:cxn ang="0">
                  <a:pos x="82" y="230"/>
                </a:cxn>
                <a:cxn ang="0">
                  <a:pos x="41" y="0"/>
                </a:cxn>
              </a:cxnLst>
              <a:rect l="0" t="0" r="r" b="b"/>
              <a:pathLst>
                <a:path w="82" h="230">
                  <a:moveTo>
                    <a:pt x="41" y="0"/>
                  </a:moveTo>
                  <a:lnTo>
                    <a:pt x="0" y="230"/>
                  </a:lnTo>
                  <a:lnTo>
                    <a:pt x="82" y="230"/>
                  </a:lnTo>
                  <a:lnTo>
                    <a:pt x="41" y="0"/>
                  </a:lnTo>
                  <a:close/>
                </a:path>
              </a:pathLst>
            </a:custGeom>
            <a:solidFill>
              <a:schemeClr val="tx1"/>
            </a:solidFill>
            <a:ln w="9525">
              <a:solidFill>
                <a:schemeClr val="bg1"/>
              </a:solidFill>
              <a:round/>
              <a:headEnd/>
              <a:tailEnd/>
            </a:ln>
            <a:effectLst/>
          </p:spPr>
          <p:txBody>
            <a:bodyPr wrap="none" anchor="ctr"/>
            <a:lstStyle/>
            <a:p>
              <a:endParaRPr lang="en-US"/>
            </a:p>
          </p:txBody>
        </p:sp>
        <p:sp>
          <p:nvSpPr>
            <p:cNvPr id="16" name="AutoShape 44"/>
            <p:cNvSpPr>
              <a:spLocks noChangeArrowheads="1"/>
            </p:cNvSpPr>
            <p:nvPr/>
          </p:nvSpPr>
          <p:spPr bwMode="auto">
            <a:xfrm rot="16200000">
              <a:off x="5739105" y="783514"/>
              <a:ext cx="264022" cy="83709"/>
            </a:xfrm>
            <a:prstGeom prst="homePlate">
              <a:avLst>
                <a:gd name="adj" fmla="val 85384"/>
              </a:avLst>
            </a:prstGeom>
            <a:solidFill>
              <a:srgbClr val="FF6699"/>
            </a:solidFill>
            <a:ln w="9525">
              <a:solidFill>
                <a:schemeClr val="bg1"/>
              </a:solidFill>
              <a:miter lim="800000"/>
              <a:headEnd/>
              <a:tailEnd/>
            </a:ln>
            <a:effectLst/>
          </p:spPr>
          <p:txBody>
            <a:bodyPr wrap="none" anchor="ctr"/>
            <a:lstStyle/>
            <a:p>
              <a:endParaRPr lang="en-US"/>
            </a:p>
          </p:txBody>
        </p:sp>
        <p:sp>
          <p:nvSpPr>
            <p:cNvPr id="17" name="AutoShape 45"/>
            <p:cNvSpPr>
              <a:spLocks noChangeArrowheads="1"/>
            </p:cNvSpPr>
            <p:nvPr/>
          </p:nvSpPr>
          <p:spPr bwMode="auto">
            <a:xfrm flipV="1">
              <a:off x="5413298" y="331813"/>
              <a:ext cx="338696" cy="60653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sp>
          <p:nvSpPr>
            <p:cNvPr id="18" name="AutoShape 47"/>
            <p:cNvSpPr>
              <a:spLocks noChangeArrowheads="1"/>
            </p:cNvSpPr>
            <p:nvPr/>
          </p:nvSpPr>
          <p:spPr bwMode="auto">
            <a:xfrm flipV="1">
              <a:off x="6059783" y="0"/>
              <a:ext cx="466191" cy="419820"/>
            </a:xfrm>
            <a:prstGeom prst="cloudCallout">
              <a:avLst>
                <a:gd name="adj1" fmla="val -60500"/>
                <a:gd name="adj2" fmla="val 69259"/>
              </a:avLst>
            </a:prstGeom>
            <a:solidFill>
              <a:srgbClr val="6699FF"/>
            </a:solidFill>
            <a:ln w="9525">
              <a:solidFill>
                <a:schemeClr val="bg1"/>
              </a:solidFill>
              <a:round/>
              <a:headEnd/>
              <a:tailEnd/>
            </a:ln>
            <a:effectLst/>
          </p:spPr>
          <p:txBody>
            <a:bodyPr rot="10800000" wrap="none" anchor="ctr"/>
            <a:lstStyle/>
            <a:p>
              <a:pPr algn="ctr"/>
              <a:endParaRPr lang="en-US"/>
            </a:p>
          </p:txBody>
        </p:sp>
        <p:sp>
          <p:nvSpPr>
            <p:cNvPr id="19" name="AutoShape 48"/>
            <p:cNvSpPr>
              <a:spLocks noChangeArrowheads="1"/>
            </p:cNvSpPr>
            <p:nvPr/>
          </p:nvSpPr>
          <p:spPr bwMode="auto">
            <a:xfrm rot="16200000" flipV="1">
              <a:off x="5942523" y="406385"/>
              <a:ext cx="526855" cy="41339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sp>
          <p:nvSpPr>
            <p:cNvPr id="21" name="AutoShape 47"/>
            <p:cNvSpPr>
              <a:spLocks noChangeArrowheads="1"/>
            </p:cNvSpPr>
            <p:nvPr/>
          </p:nvSpPr>
          <p:spPr bwMode="auto">
            <a:xfrm flipV="1">
              <a:off x="5169313" y="0"/>
              <a:ext cx="466191" cy="419820"/>
            </a:xfrm>
            <a:prstGeom prst="cloudCallout">
              <a:avLst>
                <a:gd name="adj1" fmla="val -60500"/>
                <a:gd name="adj2" fmla="val 69259"/>
              </a:avLst>
            </a:prstGeom>
            <a:solidFill>
              <a:srgbClr val="6699FF"/>
            </a:solidFill>
            <a:ln w="9525">
              <a:solidFill>
                <a:schemeClr val="bg1"/>
              </a:solidFill>
              <a:round/>
              <a:headEnd/>
              <a:tailEnd/>
            </a:ln>
            <a:effectLst/>
          </p:spPr>
          <p:txBody>
            <a:bodyPr rot="10800000" wrap="none" anchor="ctr"/>
            <a:lstStyle/>
            <a:p>
              <a:pPr algn="ctr"/>
              <a:endParaRPr lang="en-US"/>
            </a:p>
          </p:txBody>
        </p:sp>
        <p:sp>
          <p:nvSpPr>
            <p:cNvPr id="22" name="WordArt 25"/>
            <p:cNvSpPr>
              <a:spLocks noChangeArrowheads="1" noChangeShapeType="1" noTextEdit="1"/>
            </p:cNvSpPr>
            <p:nvPr/>
          </p:nvSpPr>
          <p:spPr bwMode="auto">
            <a:xfrm rot="5400000">
              <a:off x="4604547" y="2381399"/>
              <a:ext cx="1471925" cy="245821"/>
            </a:xfrm>
            <a:prstGeom prst="rect">
              <a:avLst/>
            </a:prstGeom>
          </p:spPr>
          <p:txBody>
            <a:bodyPr vert="vert270" wrap="none" fromWordArt="1">
              <a:prstTxWarp prst="textPlain">
                <a:avLst>
                  <a:gd name="adj" fmla="val 50000"/>
                </a:avLst>
              </a:prstTxWarp>
            </a:bodyPr>
            <a:lstStyle/>
            <a:p>
              <a:pPr algn="ctr" fontAlgn="auto"/>
              <a:r>
                <a:rPr lang="en-US" sz="3600" kern="10" dirty="0">
                  <a:ln w="9525">
                    <a:solidFill>
                      <a:srgbClr val="000000"/>
                    </a:solidFill>
                    <a:round/>
                    <a:headEnd/>
                    <a:tailEnd/>
                  </a:ln>
                  <a:latin typeface="Arial Black"/>
                </a:rPr>
                <a:t>CHURCH</a:t>
              </a:r>
            </a:p>
          </p:txBody>
        </p:sp>
      </p:grpSp>
    </p:spTree>
  </p:cSld>
  <p:clrMapOvr>
    <a:masterClrMapping/>
  </p:clrMapOvr>
  <p:transition>
    <p:zoom/>
    <p:sndAc>
      <p:stSnd>
        <p:snd r:embed="rId2"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en-US" sz="6000" dirty="0"/>
              <a:t>Beyond the Now Age</a:t>
            </a:r>
          </a:p>
        </p:txBody>
      </p:sp>
      <p:sp>
        <p:nvSpPr>
          <p:cNvPr id="3" name="Content Placeholder 2"/>
          <p:cNvSpPr>
            <a:spLocks noGrp="1"/>
          </p:cNvSpPr>
          <p:nvPr>
            <p:ph idx="1"/>
          </p:nvPr>
        </p:nvSpPr>
        <p:spPr/>
        <p:txBody>
          <a:bodyPr/>
          <a:lstStyle/>
          <a:p>
            <a:pPr algn="ctr"/>
            <a:r>
              <a:rPr lang="en-US" dirty="0"/>
              <a:t>MY PREMISE: </a:t>
            </a:r>
            <a:br>
              <a:rPr lang="en-US" dirty="0"/>
            </a:br>
            <a:r>
              <a:rPr lang="en-US" dirty="0"/>
              <a:t>A consistent literal, grammatical, and historical interpretation of the Scriptures leads to “</a:t>
            </a:r>
            <a:r>
              <a:rPr lang="en-US" u="sng" dirty="0" err="1">
                <a:solidFill>
                  <a:schemeClr val="tx2"/>
                </a:solidFill>
              </a:rPr>
              <a:t>Dispensationalism</a:t>
            </a:r>
            <a:r>
              <a:rPr lang="en-US" dirty="0"/>
              <a:t>.”  </a:t>
            </a:r>
          </a:p>
          <a:p>
            <a:pPr algn="ctr"/>
            <a:r>
              <a:rPr lang="en-US" sz="7200" dirty="0">
                <a:solidFill>
                  <a:schemeClr val="tx2"/>
                </a:solidFill>
                <a:latin typeface="Arial Black" pitchFamily="34" charset="0"/>
              </a:rPr>
              <a:t>WHAT IS THAT?</a:t>
            </a:r>
          </a:p>
          <a:p>
            <a:r>
              <a:rPr lang="en-US" dirty="0"/>
              <a:t> </a:t>
            </a:r>
          </a:p>
        </p:txBody>
      </p:sp>
    </p:spTree>
  </p:cSld>
  <p:clrMapOvr>
    <a:masterClrMapping/>
  </p:clrMapOvr>
  <p:transition>
    <p:zo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98352"/>
            <a:ext cx="9144000" cy="5241852"/>
            <a:chOff x="0" y="-98352"/>
            <a:chExt cx="9144000" cy="5241852"/>
          </a:xfrm>
        </p:grpSpPr>
        <p:sp>
          <p:nvSpPr>
            <p:cNvPr id="5" name="Rectangle 4"/>
            <p:cNvSpPr/>
            <p:nvPr/>
          </p:nvSpPr>
          <p:spPr bwMode="auto">
            <a:xfrm>
              <a:off x="4742480" y="0"/>
              <a:ext cx="2076773"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0" name="Freeform 19"/>
            <p:cNvSpPr/>
            <p:nvPr/>
          </p:nvSpPr>
          <p:spPr bwMode="auto">
            <a:xfrm>
              <a:off x="5015753" y="-98352"/>
              <a:ext cx="1546412" cy="3630706"/>
            </a:xfrm>
            <a:custGeom>
              <a:avLst/>
              <a:gdLst>
                <a:gd name="connsiteX0" fmla="*/ 1546412 w 1546412"/>
                <a:gd name="connsiteY0" fmla="*/ 3630706 h 3630706"/>
                <a:gd name="connsiteX1" fmla="*/ 1546412 w 1546412"/>
                <a:gd name="connsiteY1" fmla="*/ 0 h 3630706"/>
                <a:gd name="connsiteX2" fmla="*/ 0 w 1546412"/>
                <a:gd name="connsiteY2" fmla="*/ 13447 h 3630706"/>
                <a:gd name="connsiteX3" fmla="*/ 1546412 w 1546412"/>
                <a:gd name="connsiteY3" fmla="*/ 3630706 h 3630706"/>
              </a:gdLst>
              <a:ahLst/>
              <a:cxnLst>
                <a:cxn ang="0">
                  <a:pos x="connsiteX0" y="connsiteY0"/>
                </a:cxn>
                <a:cxn ang="0">
                  <a:pos x="connsiteX1" y="connsiteY1"/>
                </a:cxn>
                <a:cxn ang="0">
                  <a:pos x="connsiteX2" y="connsiteY2"/>
                </a:cxn>
                <a:cxn ang="0">
                  <a:pos x="connsiteX3" y="connsiteY3"/>
                </a:cxn>
              </a:cxnLst>
              <a:rect l="l" t="t" r="r" b="b"/>
              <a:pathLst>
                <a:path w="1546412" h="3630706">
                  <a:moveTo>
                    <a:pt x="1546412" y="3630706"/>
                  </a:moveTo>
                  <a:lnTo>
                    <a:pt x="1546412" y="0"/>
                  </a:lnTo>
                  <a:lnTo>
                    <a:pt x="0" y="13447"/>
                  </a:lnTo>
                  <a:lnTo>
                    <a:pt x="1546412" y="3630706"/>
                  </a:lnTo>
                  <a:close/>
                </a:path>
              </a:pathLst>
            </a:cu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4" name="Picture 4"/>
            <p:cNvPicPr>
              <a:picLocks noChangeAspect="1" noChangeArrowheads="1"/>
            </p:cNvPicPr>
            <p:nvPr/>
          </p:nvPicPr>
          <p:blipFill>
            <a:blip r:embed="rId3"/>
            <a:srcRect r="46378"/>
            <a:stretch>
              <a:fillRect/>
            </a:stretch>
          </p:blipFill>
          <p:spPr bwMode="auto">
            <a:xfrm>
              <a:off x="0" y="0"/>
              <a:ext cx="4903201" cy="5143500"/>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l="54317" r="17966"/>
            <a:stretch>
              <a:fillRect/>
            </a:stretch>
          </p:blipFill>
          <p:spPr bwMode="auto">
            <a:xfrm>
              <a:off x="6609600" y="0"/>
              <a:ext cx="2534400" cy="5143500"/>
            </a:xfrm>
            <a:prstGeom prst="rect">
              <a:avLst/>
            </a:prstGeom>
            <a:noFill/>
            <a:ln w="9525">
              <a:noFill/>
              <a:miter lim="800000"/>
              <a:headEnd/>
              <a:tailEnd/>
            </a:ln>
            <a:effectLst/>
          </p:spPr>
        </p:pic>
        <p:sp>
          <p:nvSpPr>
            <p:cNvPr id="7" name="Rectangle 6"/>
            <p:cNvSpPr/>
            <p:nvPr/>
          </p:nvSpPr>
          <p:spPr bwMode="auto">
            <a:xfrm>
              <a:off x="4969952" y="3518115"/>
              <a:ext cx="1574848" cy="1625385"/>
            </a:xfrm>
            <a:prstGeom prst="rect">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8" name="Freeform 7"/>
            <p:cNvSpPr/>
            <p:nvPr/>
          </p:nvSpPr>
          <p:spPr bwMode="auto">
            <a:xfrm>
              <a:off x="4961654" y="-30997"/>
              <a:ext cx="1565329" cy="3564611"/>
            </a:xfrm>
            <a:custGeom>
              <a:avLst/>
              <a:gdLst>
                <a:gd name="connsiteX0" fmla="*/ 0 w 1627322"/>
                <a:gd name="connsiteY0" fmla="*/ 3549112 h 3564611"/>
                <a:gd name="connsiteX1" fmla="*/ 30997 w 1627322"/>
                <a:gd name="connsiteY1" fmla="*/ 0 h 3564611"/>
                <a:gd name="connsiteX2" fmla="*/ 1627322 w 1627322"/>
                <a:gd name="connsiteY2" fmla="*/ 3564611 h 3564611"/>
                <a:gd name="connsiteX3" fmla="*/ 0 w 1627322"/>
                <a:gd name="connsiteY3" fmla="*/ 3549112 h 3564611"/>
              </a:gdLst>
              <a:ahLst/>
              <a:cxnLst>
                <a:cxn ang="0">
                  <a:pos x="connsiteX0" y="connsiteY0"/>
                </a:cxn>
                <a:cxn ang="0">
                  <a:pos x="connsiteX1" y="connsiteY1"/>
                </a:cxn>
                <a:cxn ang="0">
                  <a:pos x="connsiteX2" y="connsiteY2"/>
                </a:cxn>
                <a:cxn ang="0">
                  <a:pos x="connsiteX3" y="connsiteY3"/>
                </a:cxn>
              </a:cxnLst>
              <a:rect l="l" t="t" r="r" b="b"/>
              <a:pathLst>
                <a:path w="1627322" h="3564611">
                  <a:moveTo>
                    <a:pt x="0" y="3549112"/>
                  </a:moveTo>
                  <a:lnTo>
                    <a:pt x="30997" y="0"/>
                  </a:lnTo>
                  <a:lnTo>
                    <a:pt x="1627322" y="3564611"/>
                  </a:lnTo>
                  <a:lnTo>
                    <a:pt x="0" y="3549112"/>
                  </a:lnTo>
                  <a:close/>
                </a:path>
              </a:pathLst>
            </a:cu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9" name="TextBox 8"/>
            <p:cNvSpPr txBox="1"/>
            <p:nvPr/>
          </p:nvSpPr>
          <p:spPr>
            <a:xfrm rot="19393439">
              <a:off x="4928461" y="3967565"/>
              <a:ext cx="2014779" cy="461665"/>
            </a:xfrm>
            <a:prstGeom prst="rect">
              <a:avLst/>
            </a:prstGeom>
            <a:noFill/>
          </p:spPr>
          <p:txBody>
            <a:bodyPr wrap="square" rtlCol="0">
              <a:spAutoFit/>
            </a:bodyPr>
            <a:lstStyle/>
            <a:p>
              <a:r>
                <a:rPr lang="en-US" dirty="0">
                  <a:latin typeface="Arial Black" pitchFamily="34" charset="0"/>
                </a:rPr>
                <a:t>CHURCH</a:t>
              </a:r>
            </a:p>
          </p:txBody>
        </p:sp>
        <p:sp>
          <p:nvSpPr>
            <p:cNvPr id="13" name="AutoShape 41"/>
            <p:cNvSpPr>
              <a:spLocks noChangeArrowheads="1"/>
            </p:cNvSpPr>
            <p:nvPr/>
          </p:nvSpPr>
          <p:spPr bwMode="auto">
            <a:xfrm rot="16200000">
              <a:off x="5666109" y="600567"/>
              <a:ext cx="429333" cy="327106"/>
            </a:xfrm>
            <a:prstGeom prst="homePlate">
              <a:avLst>
                <a:gd name="adj" fmla="val 35531"/>
              </a:avLst>
            </a:prstGeom>
            <a:solidFill>
              <a:schemeClr val="tx1"/>
            </a:solidFill>
            <a:ln w="9525">
              <a:solidFill>
                <a:schemeClr val="bg1"/>
              </a:solidFill>
              <a:miter lim="800000"/>
              <a:headEnd/>
              <a:tailEnd/>
            </a:ln>
            <a:effectLst/>
          </p:spPr>
          <p:txBody>
            <a:bodyPr wrap="none" anchor="ctr"/>
            <a:lstStyle/>
            <a:p>
              <a:endParaRPr lang="en-US"/>
            </a:p>
          </p:txBody>
        </p:sp>
        <p:sp>
          <p:nvSpPr>
            <p:cNvPr id="14" name="Rectangle 42"/>
            <p:cNvSpPr>
              <a:spLocks noChangeArrowheads="1"/>
            </p:cNvSpPr>
            <p:nvPr/>
          </p:nvSpPr>
          <p:spPr bwMode="auto">
            <a:xfrm>
              <a:off x="5812521" y="470960"/>
              <a:ext cx="127494" cy="136768"/>
            </a:xfrm>
            <a:prstGeom prst="rect">
              <a:avLst/>
            </a:prstGeom>
            <a:solidFill>
              <a:schemeClr val="tx1"/>
            </a:solidFill>
            <a:ln w="9525">
              <a:solidFill>
                <a:schemeClr val="bg1"/>
              </a:solidFill>
              <a:miter lim="800000"/>
              <a:headEnd/>
              <a:tailEnd/>
            </a:ln>
            <a:effectLst/>
          </p:spPr>
          <p:txBody>
            <a:bodyPr wrap="none" anchor="ctr"/>
            <a:lstStyle/>
            <a:p>
              <a:endParaRPr lang="en-US"/>
            </a:p>
          </p:txBody>
        </p:sp>
        <p:sp>
          <p:nvSpPr>
            <p:cNvPr id="15" name="Freeform 43"/>
            <p:cNvSpPr>
              <a:spLocks/>
            </p:cNvSpPr>
            <p:nvPr/>
          </p:nvSpPr>
          <p:spPr bwMode="auto">
            <a:xfrm>
              <a:off x="5822824" y="197423"/>
              <a:ext cx="105601" cy="273537"/>
            </a:xfrm>
            <a:custGeom>
              <a:avLst/>
              <a:gdLst/>
              <a:ahLst/>
              <a:cxnLst>
                <a:cxn ang="0">
                  <a:pos x="41" y="0"/>
                </a:cxn>
                <a:cxn ang="0">
                  <a:pos x="0" y="230"/>
                </a:cxn>
                <a:cxn ang="0">
                  <a:pos x="82" y="230"/>
                </a:cxn>
                <a:cxn ang="0">
                  <a:pos x="41" y="0"/>
                </a:cxn>
              </a:cxnLst>
              <a:rect l="0" t="0" r="r" b="b"/>
              <a:pathLst>
                <a:path w="82" h="230">
                  <a:moveTo>
                    <a:pt x="41" y="0"/>
                  </a:moveTo>
                  <a:lnTo>
                    <a:pt x="0" y="230"/>
                  </a:lnTo>
                  <a:lnTo>
                    <a:pt x="82" y="230"/>
                  </a:lnTo>
                  <a:lnTo>
                    <a:pt x="41" y="0"/>
                  </a:lnTo>
                  <a:close/>
                </a:path>
              </a:pathLst>
            </a:custGeom>
            <a:solidFill>
              <a:schemeClr val="tx1"/>
            </a:solidFill>
            <a:ln w="9525">
              <a:solidFill>
                <a:schemeClr val="bg1"/>
              </a:solidFill>
              <a:round/>
              <a:headEnd/>
              <a:tailEnd/>
            </a:ln>
            <a:effectLst/>
          </p:spPr>
          <p:txBody>
            <a:bodyPr wrap="none" anchor="ctr"/>
            <a:lstStyle/>
            <a:p>
              <a:endParaRPr lang="en-US"/>
            </a:p>
          </p:txBody>
        </p:sp>
        <p:sp>
          <p:nvSpPr>
            <p:cNvPr id="16" name="AutoShape 44"/>
            <p:cNvSpPr>
              <a:spLocks noChangeArrowheads="1"/>
            </p:cNvSpPr>
            <p:nvPr/>
          </p:nvSpPr>
          <p:spPr bwMode="auto">
            <a:xfrm rot="16200000">
              <a:off x="5739105" y="783514"/>
              <a:ext cx="264022" cy="83709"/>
            </a:xfrm>
            <a:prstGeom prst="homePlate">
              <a:avLst>
                <a:gd name="adj" fmla="val 85384"/>
              </a:avLst>
            </a:prstGeom>
            <a:solidFill>
              <a:srgbClr val="FF6699"/>
            </a:solidFill>
            <a:ln w="9525">
              <a:solidFill>
                <a:schemeClr val="bg1"/>
              </a:solidFill>
              <a:miter lim="800000"/>
              <a:headEnd/>
              <a:tailEnd/>
            </a:ln>
            <a:effectLst/>
          </p:spPr>
          <p:txBody>
            <a:bodyPr wrap="none" anchor="ctr"/>
            <a:lstStyle/>
            <a:p>
              <a:endParaRPr lang="en-US"/>
            </a:p>
          </p:txBody>
        </p:sp>
        <p:sp>
          <p:nvSpPr>
            <p:cNvPr id="17" name="AutoShape 45"/>
            <p:cNvSpPr>
              <a:spLocks noChangeArrowheads="1"/>
            </p:cNvSpPr>
            <p:nvPr/>
          </p:nvSpPr>
          <p:spPr bwMode="auto">
            <a:xfrm flipV="1">
              <a:off x="5413298" y="331813"/>
              <a:ext cx="338696" cy="60653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sp>
          <p:nvSpPr>
            <p:cNvPr id="18" name="AutoShape 47"/>
            <p:cNvSpPr>
              <a:spLocks noChangeArrowheads="1"/>
            </p:cNvSpPr>
            <p:nvPr/>
          </p:nvSpPr>
          <p:spPr bwMode="auto">
            <a:xfrm flipV="1">
              <a:off x="6059783" y="0"/>
              <a:ext cx="466191" cy="419820"/>
            </a:xfrm>
            <a:prstGeom prst="cloudCallout">
              <a:avLst>
                <a:gd name="adj1" fmla="val -60500"/>
                <a:gd name="adj2" fmla="val 69259"/>
              </a:avLst>
            </a:prstGeom>
            <a:solidFill>
              <a:srgbClr val="6699FF"/>
            </a:solidFill>
            <a:ln w="9525">
              <a:solidFill>
                <a:schemeClr val="bg1"/>
              </a:solidFill>
              <a:round/>
              <a:headEnd/>
              <a:tailEnd/>
            </a:ln>
            <a:effectLst/>
          </p:spPr>
          <p:txBody>
            <a:bodyPr rot="10800000" wrap="none" anchor="ctr"/>
            <a:lstStyle/>
            <a:p>
              <a:pPr algn="ctr"/>
              <a:endParaRPr lang="en-US"/>
            </a:p>
          </p:txBody>
        </p:sp>
        <p:sp>
          <p:nvSpPr>
            <p:cNvPr id="19" name="AutoShape 48"/>
            <p:cNvSpPr>
              <a:spLocks noChangeArrowheads="1"/>
            </p:cNvSpPr>
            <p:nvPr/>
          </p:nvSpPr>
          <p:spPr bwMode="auto">
            <a:xfrm rot="16200000" flipV="1">
              <a:off x="5942523" y="406385"/>
              <a:ext cx="526855" cy="41339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sp>
          <p:nvSpPr>
            <p:cNvPr id="21" name="AutoShape 47"/>
            <p:cNvSpPr>
              <a:spLocks noChangeArrowheads="1"/>
            </p:cNvSpPr>
            <p:nvPr/>
          </p:nvSpPr>
          <p:spPr bwMode="auto">
            <a:xfrm flipV="1">
              <a:off x="5169313" y="0"/>
              <a:ext cx="466191" cy="419820"/>
            </a:xfrm>
            <a:prstGeom prst="cloudCallout">
              <a:avLst>
                <a:gd name="adj1" fmla="val -60500"/>
                <a:gd name="adj2" fmla="val 69259"/>
              </a:avLst>
            </a:prstGeom>
            <a:solidFill>
              <a:srgbClr val="6699FF"/>
            </a:solidFill>
            <a:ln w="9525">
              <a:solidFill>
                <a:schemeClr val="bg1"/>
              </a:solidFill>
              <a:round/>
              <a:headEnd/>
              <a:tailEnd/>
            </a:ln>
            <a:effectLst/>
          </p:spPr>
          <p:txBody>
            <a:bodyPr rot="10800000" wrap="none" anchor="ctr"/>
            <a:lstStyle/>
            <a:p>
              <a:pPr algn="ctr"/>
              <a:endParaRPr lang="en-US"/>
            </a:p>
          </p:txBody>
        </p:sp>
        <p:sp>
          <p:nvSpPr>
            <p:cNvPr id="22" name="WordArt 25"/>
            <p:cNvSpPr>
              <a:spLocks noChangeArrowheads="1" noChangeShapeType="1" noTextEdit="1"/>
            </p:cNvSpPr>
            <p:nvPr/>
          </p:nvSpPr>
          <p:spPr bwMode="auto">
            <a:xfrm rot="5400000">
              <a:off x="4604547" y="2381399"/>
              <a:ext cx="1471925" cy="245821"/>
            </a:xfrm>
            <a:prstGeom prst="rect">
              <a:avLst/>
            </a:prstGeom>
          </p:spPr>
          <p:txBody>
            <a:bodyPr vert="vert270" wrap="none" fromWordArt="1">
              <a:prstTxWarp prst="textPlain">
                <a:avLst>
                  <a:gd name="adj" fmla="val 50000"/>
                </a:avLst>
              </a:prstTxWarp>
            </a:bodyPr>
            <a:lstStyle/>
            <a:p>
              <a:pPr algn="ctr" fontAlgn="auto"/>
              <a:r>
                <a:rPr lang="en-US" sz="3600" kern="10" dirty="0">
                  <a:ln w="9525">
                    <a:solidFill>
                      <a:srgbClr val="000000"/>
                    </a:solidFill>
                    <a:round/>
                    <a:headEnd/>
                    <a:tailEnd/>
                  </a:ln>
                  <a:latin typeface="Arial Black"/>
                </a:rPr>
                <a:t>CHURCH</a:t>
              </a:r>
            </a:p>
          </p:txBody>
        </p:sp>
      </p:grpSp>
      <p:sp>
        <p:nvSpPr>
          <p:cNvPr id="2" name="Rectangle 1">
            <a:extLst>
              <a:ext uri="{FF2B5EF4-FFF2-40B4-BE49-F238E27FC236}">
                <a16:creationId xmlns:a16="http://schemas.microsoft.com/office/drawing/2014/main" id="{C2B17CF5-B45D-41E6-BC41-A3781C9D1E38}"/>
              </a:ext>
            </a:extLst>
          </p:cNvPr>
          <p:cNvSpPr/>
          <p:nvPr/>
        </p:nvSpPr>
        <p:spPr bwMode="auto">
          <a:xfrm>
            <a:off x="0" y="0"/>
            <a:ext cx="4952587" cy="35181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4" name="Rectangle 23">
            <a:extLst>
              <a:ext uri="{FF2B5EF4-FFF2-40B4-BE49-F238E27FC236}">
                <a16:creationId xmlns:a16="http://schemas.microsoft.com/office/drawing/2014/main" id="{3318913B-B47C-4D64-9485-19EEDCEC7D5F}"/>
              </a:ext>
            </a:extLst>
          </p:cNvPr>
          <p:cNvSpPr/>
          <p:nvPr/>
        </p:nvSpPr>
        <p:spPr bwMode="auto">
          <a:xfrm>
            <a:off x="-1" y="3333404"/>
            <a:ext cx="3923607" cy="18100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88389271"/>
      </p:ext>
    </p:extLst>
  </p:cSld>
  <p:clrMapOvr>
    <a:masterClrMapping/>
  </p:clrMapOvr>
  <p:transition>
    <p:zoom/>
    <p:sndAc>
      <p:stSnd>
        <p:snd r:embed="rId2" name="CAMERA.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 </a:t>
            </a:r>
          </a:p>
        </p:txBody>
      </p:sp>
      <p:sp>
        <p:nvSpPr>
          <p:cNvPr id="3" name="Content Placeholder 2"/>
          <p:cNvSpPr>
            <a:spLocks noGrp="1"/>
          </p:cNvSpPr>
          <p:nvPr>
            <p:ph idx="1"/>
          </p:nvPr>
        </p:nvSpPr>
        <p:spPr/>
        <p:txBody>
          <a:bodyPr/>
          <a:lstStyle/>
          <a:p>
            <a:endParaRPr lang="en-US"/>
          </a:p>
        </p:txBody>
      </p:sp>
    </p:spTree>
  </p:cSld>
  <p:clrMapOvr>
    <a:masterClrMapping/>
  </p:clrMapOvr>
  <p:transition>
    <p:zoom/>
    <p:sndAc>
      <p:stSnd>
        <p:snd r:embed="rId2" name="CAMERA.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0" y="-98352"/>
            <a:ext cx="9144000" cy="5241852"/>
            <a:chOff x="0" y="-98352"/>
            <a:chExt cx="9144000" cy="5241852"/>
          </a:xfrm>
        </p:grpSpPr>
        <p:sp>
          <p:nvSpPr>
            <p:cNvPr id="65" name="Rectangle 64"/>
            <p:cNvSpPr/>
            <p:nvPr/>
          </p:nvSpPr>
          <p:spPr bwMode="auto">
            <a:xfrm>
              <a:off x="4742480" y="0"/>
              <a:ext cx="2076773"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6" name="Freeform 65"/>
            <p:cNvSpPr/>
            <p:nvPr/>
          </p:nvSpPr>
          <p:spPr bwMode="auto">
            <a:xfrm>
              <a:off x="5015753" y="-98352"/>
              <a:ext cx="1546412" cy="3630706"/>
            </a:xfrm>
            <a:custGeom>
              <a:avLst/>
              <a:gdLst>
                <a:gd name="connsiteX0" fmla="*/ 1546412 w 1546412"/>
                <a:gd name="connsiteY0" fmla="*/ 3630706 h 3630706"/>
                <a:gd name="connsiteX1" fmla="*/ 1546412 w 1546412"/>
                <a:gd name="connsiteY1" fmla="*/ 0 h 3630706"/>
                <a:gd name="connsiteX2" fmla="*/ 0 w 1546412"/>
                <a:gd name="connsiteY2" fmla="*/ 13447 h 3630706"/>
                <a:gd name="connsiteX3" fmla="*/ 1546412 w 1546412"/>
                <a:gd name="connsiteY3" fmla="*/ 3630706 h 3630706"/>
              </a:gdLst>
              <a:ahLst/>
              <a:cxnLst>
                <a:cxn ang="0">
                  <a:pos x="connsiteX0" y="connsiteY0"/>
                </a:cxn>
                <a:cxn ang="0">
                  <a:pos x="connsiteX1" y="connsiteY1"/>
                </a:cxn>
                <a:cxn ang="0">
                  <a:pos x="connsiteX2" y="connsiteY2"/>
                </a:cxn>
                <a:cxn ang="0">
                  <a:pos x="connsiteX3" y="connsiteY3"/>
                </a:cxn>
              </a:cxnLst>
              <a:rect l="l" t="t" r="r" b="b"/>
              <a:pathLst>
                <a:path w="1546412" h="3630706">
                  <a:moveTo>
                    <a:pt x="1546412" y="3630706"/>
                  </a:moveTo>
                  <a:lnTo>
                    <a:pt x="1546412" y="0"/>
                  </a:lnTo>
                  <a:lnTo>
                    <a:pt x="0" y="13447"/>
                  </a:lnTo>
                  <a:lnTo>
                    <a:pt x="1546412" y="3630706"/>
                  </a:lnTo>
                  <a:close/>
                </a:path>
              </a:pathLst>
            </a:cu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67" name="Picture 4"/>
            <p:cNvPicPr>
              <a:picLocks noChangeAspect="1" noChangeArrowheads="1"/>
            </p:cNvPicPr>
            <p:nvPr/>
          </p:nvPicPr>
          <p:blipFill>
            <a:blip r:embed="rId3"/>
            <a:srcRect r="46378"/>
            <a:stretch>
              <a:fillRect/>
            </a:stretch>
          </p:blipFill>
          <p:spPr bwMode="auto">
            <a:xfrm>
              <a:off x="0" y="0"/>
              <a:ext cx="4903201" cy="5143500"/>
            </a:xfrm>
            <a:prstGeom prst="rect">
              <a:avLst/>
            </a:prstGeom>
            <a:noFill/>
            <a:ln w="9525">
              <a:noFill/>
              <a:miter lim="800000"/>
              <a:headEnd/>
              <a:tailEnd/>
            </a:ln>
            <a:effectLst/>
          </p:spPr>
        </p:pic>
        <p:pic>
          <p:nvPicPr>
            <p:cNvPr id="68" name="Picture 4"/>
            <p:cNvPicPr>
              <a:picLocks noChangeAspect="1" noChangeArrowheads="1"/>
            </p:cNvPicPr>
            <p:nvPr/>
          </p:nvPicPr>
          <p:blipFill>
            <a:blip r:embed="rId3"/>
            <a:srcRect l="54317" r="17966"/>
            <a:stretch>
              <a:fillRect/>
            </a:stretch>
          </p:blipFill>
          <p:spPr bwMode="auto">
            <a:xfrm>
              <a:off x="6609600" y="0"/>
              <a:ext cx="2534400" cy="5143500"/>
            </a:xfrm>
            <a:prstGeom prst="rect">
              <a:avLst/>
            </a:prstGeom>
            <a:noFill/>
            <a:ln w="9525">
              <a:noFill/>
              <a:miter lim="800000"/>
              <a:headEnd/>
              <a:tailEnd/>
            </a:ln>
            <a:effectLst/>
          </p:spPr>
        </p:pic>
        <p:sp>
          <p:nvSpPr>
            <p:cNvPr id="69" name="Rectangle 68"/>
            <p:cNvSpPr/>
            <p:nvPr/>
          </p:nvSpPr>
          <p:spPr bwMode="auto">
            <a:xfrm>
              <a:off x="4969952" y="3518115"/>
              <a:ext cx="1574848" cy="1625385"/>
            </a:xfrm>
            <a:prstGeom prst="rect">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70" name="Freeform 69"/>
            <p:cNvSpPr/>
            <p:nvPr/>
          </p:nvSpPr>
          <p:spPr bwMode="auto">
            <a:xfrm>
              <a:off x="4961654" y="-30997"/>
              <a:ext cx="1565329" cy="3564611"/>
            </a:xfrm>
            <a:custGeom>
              <a:avLst/>
              <a:gdLst>
                <a:gd name="connsiteX0" fmla="*/ 0 w 1627322"/>
                <a:gd name="connsiteY0" fmla="*/ 3549112 h 3564611"/>
                <a:gd name="connsiteX1" fmla="*/ 30997 w 1627322"/>
                <a:gd name="connsiteY1" fmla="*/ 0 h 3564611"/>
                <a:gd name="connsiteX2" fmla="*/ 1627322 w 1627322"/>
                <a:gd name="connsiteY2" fmla="*/ 3564611 h 3564611"/>
                <a:gd name="connsiteX3" fmla="*/ 0 w 1627322"/>
                <a:gd name="connsiteY3" fmla="*/ 3549112 h 3564611"/>
              </a:gdLst>
              <a:ahLst/>
              <a:cxnLst>
                <a:cxn ang="0">
                  <a:pos x="connsiteX0" y="connsiteY0"/>
                </a:cxn>
                <a:cxn ang="0">
                  <a:pos x="connsiteX1" y="connsiteY1"/>
                </a:cxn>
                <a:cxn ang="0">
                  <a:pos x="connsiteX2" y="connsiteY2"/>
                </a:cxn>
                <a:cxn ang="0">
                  <a:pos x="connsiteX3" y="connsiteY3"/>
                </a:cxn>
              </a:cxnLst>
              <a:rect l="l" t="t" r="r" b="b"/>
              <a:pathLst>
                <a:path w="1627322" h="3564611">
                  <a:moveTo>
                    <a:pt x="0" y="3549112"/>
                  </a:moveTo>
                  <a:lnTo>
                    <a:pt x="30997" y="0"/>
                  </a:lnTo>
                  <a:lnTo>
                    <a:pt x="1627322" y="3564611"/>
                  </a:lnTo>
                  <a:lnTo>
                    <a:pt x="0" y="3549112"/>
                  </a:lnTo>
                  <a:close/>
                </a:path>
              </a:pathLst>
            </a:cu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71" name="TextBox 70"/>
            <p:cNvSpPr txBox="1"/>
            <p:nvPr/>
          </p:nvSpPr>
          <p:spPr>
            <a:xfrm rot="19393439">
              <a:off x="4928461" y="3967565"/>
              <a:ext cx="2014779" cy="461665"/>
            </a:xfrm>
            <a:prstGeom prst="rect">
              <a:avLst/>
            </a:prstGeom>
            <a:noFill/>
          </p:spPr>
          <p:txBody>
            <a:bodyPr wrap="square" rtlCol="0">
              <a:spAutoFit/>
            </a:bodyPr>
            <a:lstStyle/>
            <a:p>
              <a:r>
                <a:rPr lang="en-US" dirty="0">
                  <a:latin typeface="Arial Black" pitchFamily="34" charset="0"/>
                </a:rPr>
                <a:t>CHURCH</a:t>
              </a:r>
            </a:p>
          </p:txBody>
        </p:sp>
        <p:sp>
          <p:nvSpPr>
            <p:cNvPr id="72" name="AutoShape 41"/>
            <p:cNvSpPr>
              <a:spLocks noChangeArrowheads="1"/>
            </p:cNvSpPr>
            <p:nvPr/>
          </p:nvSpPr>
          <p:spPr bwMode="auto">
            <a:xfrm rot="16200000">
              <a:off x="5666109" y="600567"/>
              <a:ext cx="429333" cy="327106"/>
            </a:xfrm>
            <a:prstGeom prst="homePlate">
              <a:avLst>
                <a:gd name="adj" fmla="val 35531"/>
              </a:avLst>
            </a:prstGeom>
            <a:solidFill>
              <a:schemeClr val="tx1"/>
            </a:solidFill>
            <a:ln w="9525">
              <a:solidFill>
                <a:schemeClr val="bg1"/>
              </a:solidFill>
              <a:miter lim="800000"/>
              <a:headEnd/>
              <a:tailEnd/>
            </a:ln>
            <a:effectLst/>
          </p:spPr>
          <p:txBody>
            <a:bodyPr wrap="none" anchor="ctr"/>
            <a:lstStyle/>
            <a:p>
              <a:endParaRPr lang="en-US"/>
            </a:p>
          </p:txBody>
        </p:sp>
        <p:sp>
          <p:nvSpPr>
            <p:cNvPr id="73" name="Rectangle 42"/>
            <p:cNvSpPr>
              <a:spLocks noChangeArrowheads="1"/>
            </p:cNvSpPr>
            <p:nvPr/>
          </p:nvSpPr>
          <p:spPr bwMode="auto">
            <a:xfrm>
              <a:off x="5812521" y="470960"/>
              <a:ext cx="127494" cy="136768"/>
            </a:xfrm>
            <a:prstGeom prst="rect">
              <a:avLst/>
            </a:prstGeom>
            <a:solidFill>
              <a:schemeClr val="tx1"/>
            </a:solidFill>
            <a:ln w="9525">
              <a:solidFill>
                <a:schemeClr val="bg1"/>
              </a:solidFill>
              <a:miter lim="800000"/>
              <a:headEnd/>
              <a:tailEnd/>
            </a:ln>
            <a:effectLst/>
          </p:spPr>
          <p:txBody>
            <a:bodyPr wrap="none" anchor="ctr"/>
            <a:lstStyle/>
            <a:p>
              <a:endParaRPr lang="en-US"/>
            </a:p>
          </p:txBody>
        </p:sp>
        <p:sp>
          <p:nvSpPr>
            <p:cNvPr id="74" name="Freeform 43"/>
            <p:cNvSpPr>
              <a:spLocks/>
            </p:cNvSpPr>
            <p:nvPr/>
          </p:nvSpPr>
          <p:spPr bwMode="auto">
            <a:xfrm>
              <a:off x="5822824" y="197423"/>
              <a:ext cx="105601" cy="273537"/>
            </a:xfrm>
            <a:custGeom>
              <a:avLst/>
              <a:gdLst/>
              <a:ahLst/>
              <a:cxnLst>
                <a:cxn ang="0">
                  <a:pos x="41" y="0"/>
                </a:cxn>
                <a:cxn ang="0">
                  <a:pos x="0" y="230"/>
                </a:cxn>
                <a:cxn ang="0">
                  <a:pos x="82" y="230"/>
                </a:cxn>
                <a:cxn ang="0">
                  <a:pos x="41" y="0"/>
                </a:cxn>
              </a:cxnLst>
              <a:rect l="0" t="0" r="r" b="b"/>
              <a:pathLst>
                <a:path w="82" h="230">
                  <a:moveTo>
                    <a:pt x="41" y="0"/>
                  </a:moveTo>
                  <a:lnTo>
                    <a:pt x="0" y="230"/>
                  </a:lnTo>
                  <a:lnTo>
                    <a:pt x="82" y="230"/>
                  </a:lnTo>
                  <a:lnTo>
                    <a:pt x="41" y="0"/>
                  </a:lnTo>
                  <a:close/>
                </a:path>
              </a:pathLst>
            </a:custGeom>
            <a:solidFill>
              <a:schemeClr val="tx1"/>
            </a:solidFill>
            <a:ln w="9525">
              <a:solidFill>
                <a:schemeClr val="bg1"/>
              </a:solidFill>
              <a:round/>
              <a:headEnd/>
              <a:tailEnd/>
            </a:ln>
            <a:effectLst/>
          </p:spPr>
          <p:txBody>
            <a:bodyPr wrap="none" anchor="ctr"/>
            <a:lstStyle/>
            <a:p>
              <a:endParaRPr lang="en-US"/>
            </a:p>
          </p:txBody>
        </p:sp>
        <p:sp>
          <p:nvSpPr>
            <p:cNvPr id="75" name="AutoShape 44"/>
            <p:cNvSpPr>
              <a:spLocks noChangeArrowheads="1"/>
            </p:cNvSpPr>
            <p:nvPr/>
          </p:nvSpPr>
          <p:spPr bwMode="auto">
            <a:xfrm rot="16200000">
              <a:off x="5739105" y="783514"/>
              <a:ext cx="264022" cy="83709"/>
            </a:xfrm>
            <a:prstGeom prst="homePlate">
              <a:avLst>
                <a:gd name="adj" fmla="val 85384"/>
              </a:avLst>
            </a:prstGeom>
            <a:solidFill>
              <a:srgbClr val="FF6699"/>
            </a:solidFill>
            <a:ln w="9525">
              <a:solidFill>
                <a:schemeClr val="bg1"/>
              </a:solidFill>
              <a:miter lim="800000"/>
              <a:headEnd/>
              <a:tailEnd/>
            </a:ln>
            <a:effectLst/>
          </p:spPr>
          <p:txBody>
            <a:bodyPr wrap="none" anchor="ctr"/>
            <a:lstStyle/>
            <a:p>
              <a:endParaRPr lang="en-US"/>
            </a:p>
          </p:txBody>
        </p:sp>
        <p:sp>
          <p:nvSpPr>
            <p:cNvPr id="76" name="AutoShape 45"/>
            <p:cNvSpPr>
              <a:spLocks noChangeArrowheads="1"/>
            </p:cNvSpPr>
            <p:nvPr/>
          </p:nvSpPr>
          <p:spPr bwMode="auto">
            <a:xfrm flipV="1">
              <a:off x="5413298" y="331813"/>
              <a:ext cx="338696" cy="60653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sp>
          <p:nvSpPr>
            <p:cNvPr id="77" name="AutoShape 47"/>
            <p:cNvSpPr>
              <a:spLocks noChangeArrowheads="1"/>
            </p:cNvSpPr>
            <p:nvPr/>
          </p:nvSpPr>
          <p:spPr bwMode="auto">
            <a:xfrm flipV="1">
              <a:off x="6059783" y="0"/>
              <a:ext cx="466191" cy="419820"/>
            </a:xfrm>
            <a:prstGeom prst="cloudCallout">
              <a:avLst>
                <a:gd name="adj1" fmla="val -60500"/>
                <a:gd name="adj2" fmla="val 69259"/>
              </a:avLst>
            </a:prstGeom>
            <a:solidFill>
              <a:srgbClr val="6699FF"/>
            </a:solidFill>
            <a:ln w="9525">
              <a:solidFill>
                <a:schemeClr val="bg1"/>
              </a:solidFill>
              <a:round/>
              <a:headEnd/>
              <a:tailEnd/>
            </a:ln>
            <a:effectLst/>
          </p:spPr>
          <p:txBody>
            <a:bodyPr rot="10800000" wrap="none" anchor="ctr"/>
            <a:lstStyle/>
            <a:p>
              <a:pPr algn="ctr"/>
              <a:endParaRPr lang="en-US"/>
            </a:p>
          </p:txBody>
        </p:sp>
        <p:sp>
          <p:nvSpPr>
            <p:cNvPr id="78" name="AutoShape 48"/>
            <p:cNvSpPr>
              <a:spLocks noChangeArrowheads="1"/>
            </p:cNvSpPr>
            <p:nvPr/>
          </p:nvSpPr>
          <p:spPr bwMode="auto">
            <a:xfrm rot="16200000" flipV="1">
              <a:off x="5942523" y="406385"/>
              <a:ext cx="526855" cy="41339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sp>
          <p:nvSpPr>
            <p:cNvPr id="79" name="AutoShape 47"/>
            <p:cNvSpPr>
              <a:spLocks noChangeArrowheads="1"/>
            </p:cNvSpPr>
            <p:nvPr/>
          </p:nvSpPr>
          <p:spPr bwMode="auto">
            <a:xfrm flipV="1">
              <a:off x="5169313" y="0"/>
              <a:ext cx="466191" cy="419820"/>
            </a:xfrm>
            <a:prstGeom prst="cloudCallout">
              <a:avLst>
                <a:gd name="adj1" fmla="val -60500"/>
                <a:gd name="adj2" fmla="val 69259"/>
              </a:avLst>
            </a:prstGeom>
            <a:solidFill>
              <a:srgbClr val="6699FF"/>
            </a:solidFill>
            <a:ln w="9525">
              <a:solidFill>
                <a:schemeClr val="bg1"/>
              </a:solidFill>
              <a:round/>
              <a:headEnd/>
              <a:tailEnd/>
            </a:ln>
            <a:effectLst/>
          </p:spPr>
          <p:txBody>
            <a:bodyPr rot="10800000" wrap="none" anchor="ctr"/>
            <a:lstStyle/>
            <a:p>
              <a:pPr algn="ctr"/>
              <a:endParaRPr lang="en-US"/>
            </a:p>
          </p:txBody>
        </p:sp>
        <p:sp>
          <p:nvSpPr>
            <p:cNvPr id="80" name="WordArt 25"/>
            <p:cNvSpPr>
              <a:spLocks noChangeArrowheads="1" noChangeShapeType="1" noTextEdit="1"/>
            </p:cNvSpPr>
            <p:nvPr/>
          </p:nvSpPr>
          <p:spPr bwMode="auto">
            <a:xfrm rot="5400000">
              <a:off x="4604547" y="2381399"/>
              <a:ext cx="1471925" cy="245821"/>
            </a:xfrm>
            <a:prstGeom prst="rect">
              <a:avLst/>
            </a:prstGeom>
          </p:spPr>
          <p:txBody>
            <a:bodyPr vert="vert270" wrap="none" fromWordArt="1">
              <a:prstTxWarp prst="textPlain">
                <a:avLst>
                  <a:gd name="adj" fmla="val 50000"/>
                </a:avLst>
              </a:prstTxWarp>
            </a:bodyPr>
            <a:lstStyle/>
            <a:p>
              <a:pPr algn="ctr" fontAlgn="auto"/>
              <a:r>
                <a:rPr lang="en-US" sz="3600" kern="10" dirty="0">
                  <a:ln w="9525">
                    <a:solidFill>
                      <a:srgbClr val="000000"/>
                    </a:solidFill>
                    <a:round/>
                    <a:headEnd/>
                    <a:tailEnd/>
                  </a:ln>
                  <a:latin typeface="Arial Black"/>
                </a:rPr>
                <a:t>CHURCH</a:t>
              </a:r>
            </a:p>
          </p:txBody>
        </p:sp>
      </p:grpSp>
      <p:sp>
        <p:nvSpPr>
          <p:cNvPr id="2" name="Rectangle 1">
            <a:extLst>
              <a:ext uri="{FF2B5EF4-FFF2-40B4-BE49-F238E27FC236}">
                <a16:creationId xmlns:a16="http://schemas.microsoft.com/office/drawing/2014/main" id="{6F3936F7-AD3F-4FEB-B8E3-14A921B749CE}"/>
              </a:ext>
            </a:extLst>
          </p:cNvPr>
          <p:cNvSpPr/>
          <p:nvPr/>
        </p:nvSpPr>
        <p:spPr bwMode="auto">
          <a:xfrm>
            <a:off x="0" y="0"/>
            <a:ext cx="4952587" cy="35323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0" name="Rectangle 19">
            <a:extLst>
              <a:ext uri="{FF2B5EF4-FFF2-40B4-BE49-F238E27FC236}">
                <a16:creationId xmlns:a16="http://schemas.microsoft.com/office/drawing/2014/main" id="{245498AF-9644-44C3-BD05-FBFDCF88005D}"/>
              </a:ext>
            </a:extLst>
          </p:cNvPr>
          <p:cNvSpPr/>
          <p:nvPr/>
        </p:nvSpPr>
        <p:spPr bwMode="auto">
          <a:xfrm>
            <a:off x="-1" y="3333404"/>
            <a:ext cx="3923607" cy="18100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cSld>
  <p:clrMapOvr>
    <a:masterClrMapping/>
  </p:clrMapOvr>
  <p:transition>
    <p:zoom/>
    <p:sndAc>
      <p:stSnd>
        <p:snd r:embed="rId2" name="CAMERA.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z="6000" dirty="0"/>
              <a:t>Keys Terms include:</a:t>
            </a:r>
          </a:p>
        </p:txBody>
      </p:sp>
      <p:sp>
        <p:nvSpPr>
          <p:cNvPr id="4099" name="Rectangle 3"/>
          <p:cNvSpPr>
            <a:spLocks noGrp="1" noChangeArrowheads="1"/>
          </p:cNvSpPr>
          <p:nvPr>
            <p:ph idx="1"/>
          </p:nvPr>
        </p:nvSpPr>
        <p:spPr>
          <a:xfrm>
            <a:off x="228600" y="1200150"/>
            <a:ext cx="8915400" cy="3771900"/>
          </a:xfrm>
        </p:spPr>
        <p:txBody>
          <a:bodyPr/>
          <a:lstStyle/>
          <a:p>
            <a:pPr eaLnBrk="1" hangingPunct="1">
              <a:lnSpc>
                <a:spcPct val="80000"/>
              </a:lnSpc>
              <a:defRPr/>
            </a:pPr>
            <a:r>
              <a:rPr lang="en-US" sz="3200" dirty="0"/>
              <a:t>Second Coming </a:t>
            </a:r>
            <a:r>
              <a:rPr lang="en-US" sz="3200" dirty="0">
                <a:solidFill>
                  <a:srgbClr val="FFCC00"/>
                </a:solidFill>
              </a:rPr>
              <a:t>(Rapture and Revelation) </a:t>
            </a:r>
          </a:p>
          <a:p>
            <a:pPr eaLnBrk="1" hangingPunct="1">
              <a:lnSpc>
                <a:spcPct val="80000"/>
              </a:lnSpc>
              <a:defRPr/>
            </a:pPr>
            <a:r>
              <a:rPr lang="en-US" sz="3200" dirty="0"/>
              <a:t>Resurrection</a:t>
            </a:r>
            <a:r>
              <a:rPr lang="en-US" sz="3200" dirty="0">
                <a:solidFill>
                  <a:srgbClr val="FFCC00"/>
                </a:solidFill>
              </a:rPr>
              <a:t> (Life, Damnation)</a:t>
            </a:r>
          </a:p>
          <a:p>
            <a:pPr eaLnBrk="1" hangingPunct="1">
              <a:lnSpc>
                <a:spcPct val="80000"/>
              </a:lnSpc>
              <a:defRPr/>
            </a:pPr>
            <a:r>
              <a:rPr lang="en-US" sz="3200" dirty="0"/>
              <a:t>Millennium </a:t>
            </a:r>
            <a:r>
              <a:rPr lang="en-US" sz="3200" dirty="0">
                <a:solidFill>
                  <a:srgbClr val="FFCC00"/>
                </a:solidFill>
              </a:rPr>
              <a:t>(Pre-, Post-, A-)</a:t>
            </a:r>
          </a:p>
          <a:p>
            <a:pPr eaLnBrk="1" hangingPunct="1">
              <a:lnSpc>
                <a:spcPct val="80000"/>
              </a:lnSpc>
              <a:defRPr/>
            </a:pPr>
            <a:r>
              <a:rPr lang="en-US" sz="3200" dirty="0"/>
              <a:t>Tribulation </a:t>
            </a:r>
            <a:r>
              <a:rPr lang="en-US" sz="3200" dirty="0">
                <a:solidFill>
                  <a:srgbClr val="FFCC00"/>
                </a:solidFill>
              </a:rPr>
              <a:t>(Pre-, Mid-, Post-, </a:t>
            </a:r>
            <a:r>
              <a:rPr lang="en-US" sz="3200" dirty="0" err="1">
                <a:solidFill>
                  <a:srgbClr val="FFCC00"/>
                </a:solidFill>
              </a:rPr>
              <a:t>Prewrath</a:t>
            </a:r>
            <a:r>
              <a:rPr lang="en-US" sz="3200" dirty="0">
                <a:solidFill>
                  <a:srgbClr val="FFCC00"/>
                </a:solidFill>
              </a:rPr>
              <a:t>-, Partial-,Great-)</a:t>
            </a:r>
          </a:p>
          <a:p>
            <a:pPr eaLnBrk="1" hangingPunct="1">
              <a:lnSpc>
                <a:spcPct val="80000"/>
              </a:lnSpc>
              <a:defRPr/>
            </a:pPr>
            <a:r>
              <a:rPr lang="en-US" sz="3200" dirty="0"/>
              <a:t>Judgment </a:t>
            </a:r>
            <a:r>
              <a:rPr lang="en-US" sz="3200" dirty="0">
                <a:solidFill>
                  <a:srgbClr val="FFCC00"/>
                </a:solidFill>
              </a:rPr>
              <a:t>(Seat, of the Nations, Great White)</a:t>
            </a:r>
            <a:r>
              <a:rPr lang="en-US" sz="3200" dirty="0"/>
              <a:t> </a:t>
            </a:r>
          </a:p>
          <a:p>
            <a:pPr eaLnBrk="1" hangingPunct="1">
              <a:lnSpc>
                <a:spcPct val="80000"/>
              </a:lnSpc>
              <a:defRPr/>
            </a:pPr>
            <a:r>
              <a:rPr lang="en-US" sz="3200" dirty="0"/>
              <a:t>Judgment day </a:t>
            </a:r>
            <a:r>
              <a:rPr lang="en-US" sz="3200" dirty="0">
                <a:solidFill>
                  <a:srgbClr val="FFCC00"/>
                </a:solidFill>
              </a:rPr>
              <a:t>(of Lord, of Christ)</a:t>
            </a:r>
          </a:p>
          <a:p>
            <a:pPr eaLnBrk="1" hangingPunct="1">
              <a:lnSpc>
                <a:spcPct val="80000"/>
              </a:lnSpc>
              <a:defRPr/>
            </a:pPr>
            <a:r>
              <a:rPr lang="en-US" sz="3200" dirty="0"/>
              <a:t>Destinies </a:t>
            </a:r>
            <a:r>
              <a:rPr lang="en-US" sz="3200" dirty="0">
                <a:solidFill>
                  <a:srgbClr val="FFCC00"/>
                </a:solidFill>
              </a:rPr>
              <a:t>(Heaven and Hell)</a:t>
            </a:r>
            <a:r>
              <a:rPr lang="en-US" sz="3200" dirty="0"/>
              <a:t> </a:t>
            </a:r>
          </a:p>
        </p:txBody>
      </p:sp>
    </p:spTree>
  </p:cSld>
  <p:clrMapOvr>
    <a:masterClrMapping/>
  </p:clrMapOvr>
  <p:transition>
    <p:zoom/>
    <p:sndAc>
      <p:stSnd>
        <p:snd r:embed="rId2" name="CAMERA.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a:t>The Second Coming</a:t>
            </a:r>
          </a:p>
        </p:txBody>
      </p:sp>
      <p:sp>
        <p:nvSpPr>
          <p:cNvPr id="14339" name="Rectangle 3"/>
          <p:cNvSpPr>
            <a:spLocks noGrp="1" noChangeArrowheads="1"/>
          </p:cNvSpPr>
          <p:nvPr>
            <p:ph type="body" idx="1"/>
          </p:nvPr>
        </p:nvSpPr>
        <p:spPr>
          <a:xfrm>
            <a:off x="609600" y="971550"/>
            <a:ext cx="8153400" cy="4000500"/>
          </a:xfrm>
        </p:spPr>
        <p:txBody>
          <a:bodyPr/>
          <a:lstStyle/>
          <a:p>
            <a:pPr eaLnBrk="1" hangingPunct="1">
              <a:defRPr/>
            </a:pPr>
            <a:r>
              <a:rPr lang="en-US" sz="2800" u="sng" dirty="0">
                <a:solidFill>
                  <a:schemeClr val="tx2"/>
                </a:solidFill>
              </a:rPr>
              <a:t>Predicted</a:t>
            </a:r>
            <a:r>
              <a:rPr lang="en-US" sz="2800" dirty="0"/>
              <a:t>—John 14:3; Acts 1:11</a:t>
            </a:r>
          </a:p>
          <a:p>
            <a:pPr eaLnBrk="1" hangingPunct="1">
              <a:buFontTx/>
              <a:buNone/>
              <a:defRPr/>
            </a:pPr>
            <a:r>
              <a:rPr lang="en-US" dirty="0"/>
              <a:t>John 14:3 And if I go and prepare a place for you, </a:t>
            </a:r>
            <a:r>
              <a:rPr lang="en-US" dirty="0">
                <a:solidFill>
                  <a:schemeClr val="tx2"/>
                </a:solidFill>
              </a:rPr>
              <a:t>I will come back </a:t>
            </a:r>
            <a:r>
              <a:rPr lang="en-US" dirty="0"/>
              <a:t>and take you to be with me that you also may be where I am.</a:t>
            </a:r>
          </a:p>
          <a:p>
            <a:pPr eaLnBrk="1" hangingPunct="1">
              <a:buFontTx/>
              <a:buNone/>
              <a:defRPr/>
            </a:pPr>
            <a:r>
              <a:rPr lang="en-US" dirty="0"/>
              <a:t>Acts 1:11 This same Jesus, who has been taken from you into heaven, </a:t>
            </a:r>
            <a:r>
              <a:rPr lang="en-US" dirty="0">
                <a:solidFill>
                  <a:schemeClr val="tx2"/>
                </a:solidFill>
              </a:rPr>
              <a:t>will come back </a:t>
            </a:r>
            <a:r>
              <a:rPr lang="en-US" dirty="0"/>
              <a:t>in the same way you have seen him go into heaven."</a:t>
            </a:r>
          </a:p>
        </p:txBody>
      </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randombar(horizontal)">
                                      <p:cBhvr>
                                        <p:cTn id="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pPr eaLnBrk="1" hangingPunct="1">
              <a:defRPr/>
            </a:pPr>
            <a:r>
              <a:rPr lang="en-US" dirty="0"/>
              <a:t>The Second Coming</a:t>
            </a:r>
          </a:p>
        </p:txBody>
      </p:sp>
      <p:sp>
        <p:nvSpPr>
          <p:cNvPr id="38915" name="Rectangle 1027"/>
          <p:cNvSpPr>
            <a:spLocks noGrp="1" noChangeArrowheads="1"/>
          </p:cNvSpPr>
          <p:nvPr>
            <p:ph type="body" sz="half" idx="1"/>
          </p:nvPr>
        </p:nvSpPr>
        <p:spPr>
          <a:xfrm>
            <a:off x="304800" y="914400"/>
            <a:ext cx="4229100" cy="4057650"/>
          </a:xfrm>
        </p:spPr>
        <p:txBody>
          <a:bodyPr/>
          <a:lstStyle/>
          <a:p>
            <a:pPr eaLnBrk="1" hangingPunct="1">
              <a:buFontTx/>
              <a:buNone/>
              <a:defRPr/>
            </a:pPr>
            <a:r>
              <a:rPr lang="en-US" sz="3600" dirty="0"/>
              <a:t>…is in </a:t>
            </a:r>
            <a:r>
              <a:rPr lang="en-US" sz="3600" u="sng" dirty="0">
                <a:solidFill>
                  <a:schemeClr val="tx2"/>
                </a:solidFill>
              </a:rPr>
              <a:t>phases</a:t>
            </a:r>
            <a:br>
              <a:rPr lang="en-US" sz="3600" dirty="0"/>
            </a:br>
            <a:r>
              <a:rPr lang="en-US" sz="3200" dirty="0"/>
              <a:t>1- Rapture (in the</a:t>
            </a:r>
            <a:r>
              <a:rPr lang="en-US" sz="3200" dirty="0">
                <a:solidFill>
                  <a:srgbClr val="FFCCCC"/>
                </a:solidFill>
              </a:rPr>
              <a:t> </a:t>
            </a:r>
            <a:r>
              <a:rPr lang="en-US" sz="3200" dirty="0">
                <a:solidFill>
                  <a:schemeClr val="tx2"/>
                </a:solidFill>
              </a:rPr>
              <a:t>air</a:t>
            </a:r>
            <a:r>
              <a:rPr lang="en-US" sz="3200" dirty="0"/>
              <a:t>): 1 </a:t>
            </a:r>
            <a:r>
              <a:rPr lang="en-US" sz="3200" dirty="0" err="1"/>
              <a:t>Thes</a:t>
            </a:r>
            <a:r>
              <a:rPr lang="en-US" sz="3200" dirty="0"/>
              <a:t> 4:16-18; 1 </a:t>
            </a:r>
            <a:r>
              <a:rPr lang="en-US" sz="3200" dirty="0" err="1"/>
              <a:t>Cor</a:t>
            </a:r>
            <a:r>
              <a:rPr lang="en-US" sz="3200" dirty="0"/>
              <a:t> 15:51-52; 2 </a:t>
            </a:r>
            <a:r>
              <a:rPr lang="en-US" sz="3200" dirty="0" err="1"/>
              <a:t>Cor</a:t>
            </a:r>
            <a:r>
              <a:rPr lang="en-US" sz="3200" dirty="0"/>
              <a:t> 5:1-10</a:t>
            </a:r>
          </a:p>
        </p:txBody>
      </p:sp>
      <p:sp>
        <p:nvSpPr>
          <p:cNvPr id="38916" name="Rectangle 1028"/>
          <p:cNvSpPr>
            <a:spLocks noGrp="1" noChangeArrowheads="1"/>
          </p:cNvSpPr>
          <p:nvPr>
            <p:ph type="body" sz="half" idx="2"/>
          </p:nvPr>
        </p:nvSpPr>
        <p:spPr>
          <a:xfrm>
            <a:off x="4648200" y="1371600"/>
            <a:ext cx="4229100" cy="3771900"/>
          </a:xfrm>
        </p:spPr>
        <p:txBody>
          <a:bodyPr/>
          <a:lstStyle/>
          <a:p>
            <a:pPr lvl="1" eaLnBrk="1" hangingPunct="1">
              <a:defRPr/>
            </a:pPr>
            <a:r>
              <a:rPr lang="en-US" sz="3200" dirty="0"/>
              <a:t>2- Revelation (to the</a:t>
            </a:r>
            <a:r>
              <a:rPr lang="en-US" sz="3200" dirty="0">
                <a:solidFill>
                  <a:srgbClr val="FFCCCC"/>
                </a:solidFill>
              </a:rPr>
              <a:t> </a:t>
            </a:r>
            <a:r>
              <a:rPr lang="en-US" sz="3200" dirty="0">
                <a:solidFill>
                  <a:schemeClr val="tx2"/>
                </a:solidFill>
              </a:rPr>
              <a:t>earth</a:t>
            </a:r>
            <a:r>
              <a:rPr lang="en-US" sz="3200" dirty="0"/>
              <a:t>): Matt 24:30-31; Rev 19:11-21</a:t>
            </a:r>
          </a:p>
        </p:txBody>
      </p:sp>
      <p:grpSp>
        <p:nvGrpSpPr>
          <p:cNvPr id="22" name="Group 21"/>
          <p:cNvGrpSpPr/>
          <p:nvPr/>
        </p:nvGrpSpPr>
        <p:grpSpPr>
          <a:xfrm>
            <a:off x="460062" y="3771900"/>
            <a:ext cx="8144265" cy="1085850"/>
            <a:chOff x="460062" y="5029200"/>
            <a:chExt cx="8144265" cy="1447800"/>
          </a:xfrm>
        </p:grpSpPr>
        <p:pic>
          <p:nvPicPr>
            <p:cNvPr id="10247" name="Picture 7"/>
            <p:cNvPicPr>
              <a:picLocks noChangeAspect="1" noChangeArrowheads="1"/>
            </p:cNvPicPr>
            <p:nvPr/>
          </p:nvPicPr>
          <p:blipFill>
            <a:blip r:embed="rId4" cstate="print"/>
            <a:srcRect/>
            <a:stretch>
              <a:fillRect/>
            </a:stretch>
          </p:blipFill>
          <p:spPr bwMode="auto">
            <a:xfrm>
              <a:off x="460062" y="5105400"/>
              <a:ext cx="695637" cy="668337"/>
            </a:xfrm>
            <a:prstGeom prst="rect">
              <a:avLst/>
            </a:prstGeom>
            <a:noFill/>
            <a:ln w="9525">
              <a:noFill/>
              <a:miter lim="800000"/>
              <a:headEnd/>
              <a:tailEnd/>
            </a:ln>
            <a:effectLst/>
          </p:spPr>
        </p:pic>
        <p:cxnSp>
          <p:nvCxnSpPr>
            <p:cNvPr id="7" name="Straight Arrow Connector 6"/>
            <p:cNvCxnSpPr/>
            <p:nvPr/>
          </p:nvCxnSpPr>
          <p:spPr bwMode="auto">
            <a:xfrm>
              <a:off x="533400" y="6400800"/>
              <a:ext cx="8001000" cy="76200"/>
            </a:xfrm>
            <a:prstGeom prst="straightConnector1">
              <a:avLst/>
            </a:prstGeom>
            <a:solidFill>
              <a:schemeClr val="accent1"/>
            </a:solidFill>
            <a:ln w="76200" cap="flat" cmpd="sng" algn="ctr">
              <a:solidFill>
                <a:schemeClr val="tx1"/>
              </a:solidFill>
              <a:prstDash val="solid"/>
              <a:round/>
              <a:headEnd type="triangle" w="med" len="med"/>
              <a:tailEnd type="triangle" w="med" len="med"/>
            </a:ln>
            <a:effectLst/>
          </p:spPr>
        </p:cxnSp>
        <p:sp>
          <p:nvSpPr>
            <p:cNvPr id="15" name="AutoShape 48"/>
            <p:cNvSpPr>
              <a:spLocks noChangeArrowheads="1"/>
            </p:cNvSpPr>
            <p:nvPr/>
          </p:nvSpPr>
          <p:spPr bwMode="auto">
            <a:xfrm rot="16200000" flipV="1">
              <a:off x="2797175" y="5638800"/>
              <a:ext cx="703262" cy="5095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pic>
          <p:nvPicPr>
            <p:cNvPr id="10248" name="Picture 8"/>
            <p:cNvPicPr>
              <a:picLocks noChangeAspect="1" noChangeArrowheads="1"/>
            </p:cNvPicPr>
            <p:nvPr/>
          </p:nvPicPr>
          <p:blipFill>
            <a:blip r:embed="rId5" cstate="print"/>
            <a:srcRect/>
            <a:stretch>
              <a:fillRect/>
            </a:stretch>
          </p:blipFill>
          <p:spPr bwMode="auto">
            <a:xfrm>
              <a:off x="1143000" y="5486400"/>
              <a:ext cx="1822450" cy="982662"/>
            </a:xfrm>
            <a:prstGeom prst="rect">
              <a:avLst/>
            </a:prstGeom>
            <a:noFill/>
            <a:ln w="9525">
              <a:noFill/>
              <a:miter lim="800000"/>
              <a:headEnd/>
              <a:tailEnd/>
            </a:ln>
            <a:effectLst/>
          </p:spPr>
        </p:pic>
        <p:sp>
          <p:nvSpPr>
            <p:cNvPr id="12" name="AutoShape 45"/>
            <p:cNvSpPr>
              <a:spLocks noChangeArrowheads="1"/>
            </p:cNvSpPr>
            <p:nvPr/>
          </p:nvSpPr>
          <p:spPr bwMode="auto">
            <a:xfrm flipV="1">
              <a:off x="762000" y="5486400"/>
              <a:ext cx="417512" cy="8096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pic>
          <p:nvPicPr>
            <p:cNvPr id="19" name="Picture 7"/>
            <p:cNvPicPr>
              <a:picLocks noChangeAspect="1" noChangeArrowheads="1"/>
            </p:cNvPicPr>
            <p:nvPr/>
          </p:nvPicPr>
          <p:blipFill>
            <a:blip r:embed="rId4" cstate="print"/>
            <a:srcRect/>
            <a:stretch>
              <a:fillRect/>
            </a:stretch>
          </p:blipFill>
          <p:spPr bwMode="auto">
            <a:xfrm>
              <a:off x="2895600" y="5029200"/>
              <a:ext cx="695637" cy="668337"/>
            </a:xfrm>
            <a:prstGeom prst="rect">
              <a:avLst/>
            </a:prstGeom>
            <a:noFill/>
            <a:ln w="9525">
              <a:noFill/>
              <a:miter lim="800000"/>
              <a:headEnd/>
              <a:tailEnd/>
            </a:ln>
            <a:effectLst/>
          </p:spPr>
        </p:pic>
        <p:sp>
          <p:nvSpPr>
            <p:cNvPr id="20" name="TextBox 19"/>
            <p:cNvSpPr txBox="1"/>
            <p:nvPr/>
          </p:nvSpPr>
          <p:spPr>
            <a:xfrm>
              <a:off x="3465398" y="5546843"/>
              <a:ext cx="2740879" cy="861775"/>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rPr>
                <a:t>(Tribulation)</a:t>
              </a:r>
            </a:p>
          </p:txBody>
        </p:sp>
        <p:sp>
          <p:nvSpPr>
            <p:cNvPr id="21" name="TextBox 20"/>
            <p:cNvSpPr txBox="1"/>
            <p:nvPr/>
          </p:nvSpPr>
          <p:spPr>
            <a:xfrm>
              <a:off x="7175731" y="5571439"/>
              <a:ext cx="1428596" cy="861775"/>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rPr>
                <a:t>(Mill.)</a:t>
              </a:r>
            </a:p>
          </p:txBody>
        </p:sp>
      </p:grpSp>
      <p:sp>
        <p:nvSpPr>
          <p:cNvPr id="38918" name="AutoShape 1030"/>
          <p:cNvSpPr>
            <a:spLocks noChangeArrowheads="1"/>
          </p:cNvSpPr>
          <p:nvPr/>
        </p:nvSpPr>
        <p:spPr bwMode="auto">
          <a:xfrm flipV="1">
            <a:off x="2768138" y="2917766"/>
            <a:ext cx="1346662" cy="854134"/>
          </a:xfrm>
          <a:custGeom>
            <a:avLst/>
            <a:gdLst>
              <a:gd name="T0" fmla="*/ 66308137 w 21600"/>
              <a:gd name="T1" fmla="*/ 0 h 21600"/>
              <a:gd name="T2" fmla="*/ 21899623 w 21600"/>
              <a:gd name="T3" fmla="*/ 142204006 h 21600"/>
              <a:gd name="T4" fmla="*/ 69713090 w 21600"/>
              <a:gd name="T5" fmla="*/ 54709032 h 21600"/>
              <a:gd name="T6" fmla="*/ 112272150 w 21600"/>
              <a:gd name="T7" fmla="*/ 94045577 h 21600"/>
              <a:gd name="T8" fmla="*/ 154838386 w 21600"/>
              <a:gd name="T9" fmla="*/ 54709032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a:effectLst>
            <a:outerShdw blurRad="50800" dist="101600" dir="5400000" algn="ctr" rotWithShape="0">
              <a:schemeClr val="bg1">
                <a:alpha val="57000"/>
              </a:schemeClr>
            </a:outerShdw>
          </a:effectLst>
        </p:spPr>
        <p:txBody>
          <a:bodyPr wrap="none" anchor="ctr"/>
          <a:lstStyle/>
          <a:p>
            <a:endParaRPr lang="en-US"/>
          </a:p>
        </p:txBody>
      </p:sp>
      <p:sp>
        <p:nvSpPr>
          <p:cNvPr id="38919" name="AutoShape 1031"/>
          <p:cNvSpPr>
            <a:spLocks noChangeArrowheads="1"/>
          </p:cNvSpPr>
          <p:nvPr/>
        </p:nvSpPr>
        <p:spPr bwMode="auto">
          <a:xfrm>
            <a:off x="6172200" y="2917766"/>
            <a:ext cx="990600" cy="1768534"/>
          </a:xfrm>
          <a:prstGeom prst="downArrow">
            <a:avLst>
              <a:gd name="adj1" fmla="val 50000"/>
              <a:gd name="adj2" fmla="val 57813"/>
            </a:avLst>
          </a:prstGeom>
          <a:solidFill>
            <a:schemeClr val="accent1"/>
          </a:solidFill>
          <a:ln w="9525">
            <a:solidFill>
              <a:schemeClr val="tx1"/>
            </a:solidFill>
            <a:miter lim="800000"/>
            <a:headEnd/>
            <a:tailEnd/>
          </a:ln>
          <a:effectLst>
            <a:outerShdw blurRad="50800" dist="101600" dir="5400000" algn="ctr" rotWithShape="0">
              <a:schemeClr val="bg1">
                <a:alpha val="57000"/>
              </a:schemeClr>
            </a:outerShdw>
          </a:effectLst>
        </p:spPr>
        <p:txBody>
          <a:bodyPr wrap="none" anchor="ctr"/>
          <a:lstStyle/>
          <a:p>
            <a:endParaRPr lang="en-US"/>
          </a:p>
        </p:txBody>
      </p:sp>
      <p:sp>
        <p:nvSpPr>
          <p:cNvPr id="16" name="AutoShape 1030"/>
          <p:cNvSpPr>
            <a:spLocks noChangeArrowheads="1"/>
          </p:cNvSpPr>
          <p:nvPr/>
        </p:nvSpPr>
        <p:spPr bwMode="auto">
          <a:xfrm flipV="1">
            <a:off x="2768138" y="2917766"/>
            <a:ext cx="1334136" cy="829081"/>
          </a:xfrm>
          <a:custGeom>
            <a:avLst/>
            <a:gdLst>
              <a:gd name="T0" fmla="*/ 66308137 w 21600"/>
              <a:gd name="T1" fmla="*/ 0 h 21600"/>
              <a:gd name="T2" fmla="*/ 21899623 w 21600"/>
              <a:gd name="T3" fmla="*/ 142204006 h 21600"/>
              <a:gd name="T4" fmla="*/ 69713090 w 21600"/>
              <a:gd name="T5" fmla="*/ 54709032 h 21600"/>
              <a:gd name="T6" fmla="*/ 112272150 w 21600"/>
              <a:gd name="T7" fmla="*/ 94045577 h 21600"/>
              <a:gd name="T8" fmla="*/ 154838386 w 21600"/>
              <a:gd name="T9" fmla="*/ 54709032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a:effectLst>
            <a:outerShdw blurRad="50800" dist="101600" dir="5400000" algn="ctr" rotWithShape="0">
              <a:schemeClr val="bg1">
                <a:alpha val="57000"/>
              </a:schemeClr>
            </a:outerShdw>
          </a:effectLst>
        </p:spPr>
        <p:txBody>
          <a:bodyPr wrap="none" anchor="ctr"/>
          <a:lstStyle/>
          <a:p>
            <a:endParaRPr lang="en-US"/>
          </a:p>
        </p:txBody>
      </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918"/>
                                        </p:tgtEl>
                                        <p:attrNameLst>
                                          <p:attrName>style.visibility</p:attrName>
                                        </p:attrNameLst>
                                      </p:cBhvr>
                                      <p:to>
                                        <p:strVal val="visible"/>
                                      </p:to>
                                    </p:set>
                                    <p:animEffect transition="in" filter="wipe(up)">
                                      <p:cBhvr>
                                        <p:cTn id="11" dur="500"/>
                                        <p:tgtEl>
                                          <p:spTgt spid="389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916">
                                            <p:txEl>
                                              <p:pRg st="0" end="0"/>
                                            </p:txEl>
                                          </p:spTgt>
                                        </p:tgtEl>
                                        <p:attrNameLst>
                                          <p:attrName>style.visibility</p:attrName>
                                        </p:attrNameLst>
                                      </p:cBhvr>
                                      <p:to>
                                        <p:strVal val="visible"/>
                                      </p:to>
                                    </p:set>
                                    <p:animEffect transition="in" filter="wipe(left)">
                                      <p:cBhvr>
                                        <p:cTn id="16" dur="500"/>
                                        <p:tgtEl>
                                          <p:spTgt spid="38916">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whoosh.wav"/>
                                        </p:tgtEl>
                                      </p:cMediaNode>
                                    </p:audio>
                                  </p:sub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wipe(up)">
                                      <p:cBhvr>
                                        <p:cTn id="20" dur="500"/>
                                        <p:tgtEl>
                                          <p:spTgt spid="389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1000"/>
                                        <p:tgtEl>
                                          <p:spTgt spid="22"/>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6" grpId="0" build="p" autoUpdateAnimBg="0"/>
      <p:bldP spid="38918" grpId="0" animBg="1"/>
      <p:bldP spid="38919"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228600"/>
            <a:ext cx="4267200" cy="800100"/>
          </a:xfrm>
        </p:spPr>
        <p:txBody>
          <a:bodyPr/>
          <a:lstStyle/>
          <a:p>
            <a:pPr eaLnBrk="1" hangingPunct="1">
              <a:defRPr/>
            </a:pPr>
            <a:r>
              <a:rPr lang="en-US"/>
              <a:t>Rapture</a:t>
            </a:r>
          </a:p>
        </p:txBody>
      </p:sp>
      <p:sp>
        <p:nvSpPr>
          <p:cNvPr id="44035" name="Rectangle 3"/>
          <p:cNvSpPr>
            <a:spLocks noGrp="1" noChangeArrowheads="1"/>
          </p:cNvSpPr>
          <p:nvPr>
            <p:ph type="body" idx="1"/>
          </p:nvPr>
        </p:nvSpPr>
        <p:spPr>
          <a:xfrm>
            <a:off x="609600" y="1200150"/>
            <a:ext cx="8305800" cy="3771900"/>
          </a:xfrm>
        </p:spPr>
        <p:txBody>
          <a:bodyPr/>
          <a:lstStyle/>
          <a:p>
            <a:pPr eaLnBrk="1" hangingPunct="1">
              <a:defRPr/>
            </a:pPr>
            <a:r>
              <a:rPr lang="en-US" dirty="0"/>
              <a:t>The term “rapture” </a:t>
            </a:r>
            <a:br>
              <a:rPr lang="en-US" dirty="0"/>
            </a:br>
            <a:r>
              <a:rPr lang="en-US" dirty="0"/>
              <a:t>is from the Latin </a:t>
            </a:r>
            <a:br>
              <a:rPr lang="en-US" dirty="0"/>
            </a:br>
            <a:r>
              <a:rPr lang="en-US" dirty="0"/>
              <a:t>Vulgate  (</a:t>
            </a:r>
            <a:r>
              <a:rPr lang="en-US" dirty="0" err="1"/>
              <a:t>rapiemur</a:t>
            </a:r>
            <a:r>
              <a:rPr lang="en-US" dirty="0"/>
              <a:t>)</a:t>
            </a:r>
            <a:br>
              <a:rPr lang="en-US" dirty="0"/>
            </a:br>
            <a:r>
              <a:rPr lang="en-US" dirty="0"/>
              <a:t>for “</a:t>
            </a:r>
            <a:r>
              <a:rPr lang="en-US" u="sng" dirty="0">
                <a:solidFill>
                  <a:schemeClr val="tx2"/>
                </a:solidFill>
              </a:rPr>
              <a:t>caught up</a:t>
            </a:r>
            <a:r>
              <a:rPr lang="en-US" dirty="0"/>
              <a:t>” </a:t>
            </a:r>
            <a:br>
              <a:rPr lang="en-US" dirty="0"/>
            </a:br>
            <a:r>
              <a:rPr lang="en-US" dirty="0"/>
              <a:t>in 1 </a:t>
            </a:r>
            <a:r>
              <a:rPr lang="en-US" dirty="0" err="1"/>
              <a:t>Thes</a:t>
            </a:r>
            <a:r>
              <a:rPr lang="en-US" dirty="0"/>
              <a:t> 4:17.</a:t>
            </a:r>
          </a:p>
        </p:txBody>
      </p:sp>
      <p:sp>
        <p:nvSpPr>
          <p:cNvPr id="11268" name="Rectangle 4"/>
          <p:cNvSpPr>
            <a:spLocks noChangeArrowheads="1"/>
          </p:cNvSpPr>
          <p:nvPr/>
        </p:nvSpPr>
        <p:spPr bwMode="auto">
          <a:xfrm>
            <a:off x="4572000" y="0"/>
            <a:ext cx="4572000" cy="3771900"/>
          </a:xfrm>
          <a:prstGeom prst="rect">
            <a:avLst/>
          </a:prstGeom>
          <a:gradFill rotWithShape="0">
            <a:gsLst>
              <a:gs pos="0">
                <a:srgbClr val="6666FF"/>
              </a:gs>
              <a:gs pos="100000">
                <a:srgbClr val="99CCFF"/>
              </a:gs>
            </a:gsLst>
            <a:lin ang="5400000" scaled="1"/>
          </a:gradFill>
          <a:ln w="9525">
            <a:noFill/>
            <a:miter lim="800000"/>
            <a:headEnd/>
            <a:tailEnd/>
          </a:ln>
        </p:spPr>
        <p:txBody>
          <a:bodyPr wrap="none" anchor="ctr"/>
          <a:lstStyle/>
          <a:p>
            <a:endParaRPr lang="en-US"/>
          </a:p>
        </p:txBody>
      </p:sp>
      <p:sp>
        <p:nvSpPr>
          <p:cNvPr id="11269" name="Rectangle 5"/>
          <p:cNvSpPr>
            <a:spLocks noChangeArrowheads="1"/>
          </p:cNvSpPr>
          <p:nvPr/>
        </p:nvSpPr>
        <p:spPr bwMode="auto">
          <a:xfrm>
            <a:off x="4572000" y="3771900"/>
            <a:ext cx="4572000" cy="1371600"/>
          </a:xfrm>
          <a:prstGeom prst="rect">
            <a:avLst/>
          </a:prstGeom>
          <a:gradFill rotWithShape="0">
            <a:gsLst>
              <a:gs pos="0">
                <a:srgbClr val="33CC33"/>
              </a:gs>
              <a:gs pos="100000">
                <a:srgbClr val="185E18"/>
              </a:gs>
            </a:gsLst>
            <a:lin ang="5400000" scaled="1"/>
          </a:gradFill>
          <a:ln w="9525">
            <a:noFill/>
            <a:miter lim="800000"/>
            <a:headEnd/>
            <a:tailEnd/>
          </a:ln>
        </p:spPr>
        <p:txBody>
          <a:bodyPr wrap="none" anchor="ctr"/>
          <a:lstStyle/>
          <a:p>
            <a:endParaRPr lang="en-US"/>
          </a:p>
        </p:txBody>
      </p:sp>
      <p:grpSp>
        <p:nvGrpSpPr>
          <p:cNvPr id="11270" name="Group 6"/>
          <p:cNvGrpSpPr>
            <a:grpSpLocks/>
          </p:cNvGrpSpPr>
          <p:nvPr/>
        </p:nvGrpSpPr>
        <p:grpSpPr bwMode="auto">
          <a:xfrm>
            <a:off x="6248400" y="4061223"/>
            <a:ext cx="2438400" cy="1025128"/>
            <a:chOff x="3840" y="3459"/>
            <a:chExt cx="1536" cy="861"/>
          </a:xfrm>
        </p:grpSpPr>
        <p:sp>
          <p:nvSpPr>
            <p:cNvPr id="11274" name="Freeform 7"/>
            <p:cNvSpPr>
              <a:spLocks/>
            </p:cNvSpPr>
            <p:nvPr/>
          </p:nvSpPr>
          <p:spPr bwMode="auto">
            <a:xfrm>
              <a:off x="3840" y="3459"/>
              <a:ext cx="1536" cy="861"/>
            </a:xfrm>
            <a:custGeom>
              <a:avLst/>
              <a:gdLst>
                <a:gd name="T0" fmla="*/ 115 w 16896"/>
                <a:gd name="T1" fmla="*/ 822 h 9471"/>
                <a:gd name="T2" fmla="*/ 79 w 16896"/>
                <a:gd name="T3" fmla="*/ 799 h 9471"/>
                <a:gd name="T4" fmla="*/ 44 w 16896"/>
                <a:gd name="T5" fmla="*/ 788 h 9471"/>
                <a:gd name="T6" fmla="*/ 10 w 16896"/>
                <a:gd name="T7" fmla="*/ 755 h 9471"/>
                <a:gd name="T8" fmla="*/ 0 w 16896"/>
                <a:gd name="T9" fmla="*/ 692 h 9471"/>
                <a:gd name="T10" fmla="*/ 6 w 16896"/>
                <a:gd name="T11" fmla="*/ 600 h 9471"/>
                <a:gd name="T12" fmla="*/ 33 w 16896"/>
                <a:gd name="T13" fmla="*/ 538 h 9471"/>
                <a:gd name="T14" fmla="*/ 84 w 16896"/>
                <a:gd name="T15" fmla="*/ 520 h 9471"/>
                <a:gd name="T16" fmla="*/ 119 w 16896"/>
                <a:gd name="T17" fmla="*/ 568 h 9471"/>
                <a:gd name="T18" fmla="*/ 143 w 16896"/>
                <a:gd name="T19" fmla="*/ 559 h 9471"/>
                <a:gd name="T20" fmla="*/ 187 w 16896"/>
                <a:gd name="T21" fmla="*/ 542 h 9471"/>
                <a:gd name="T22" fmla="*/ 266 w 16896"/>
                <a:gd name="T23" fmla="*/ 503 h 9471"/>
                <a:gd name="T24" fmla="*/ 329 w 16896"/>
                <a:gd name="T25" fmla="*/ 473 h 9471"/>
                <a:gd name="T26" fmla="*/ 384 w 16896"/>
                <a:gd name="T27" fmla="*/ 440 h 9471"/>
                <a:gd name="T28" fmla="*/ 440 w 16896"/>
                <a:gd name="T29" fmla="*/ 422 h 9471"/>
                <a:gd name="T30" fmla="*/ 533 w 16896"/>
                <a:gd name="T31" fmla="*/ 395 h 9471"/>
                <a:gd name="T32" fmla="*/ 553 w 16896"/>
                <a:gd name="T33" fmla="*/ 377 h 9471"/>
                <a:gd name="T34" fmla="*/ 582 w 16896"/>
                <a:gd name="T35" fmla="*/ 343 h 9471"/>
                <a:gd name="T36" fmla="*/ 620 w 16896"/>
                <a:gd name="T37" fmla="*/ 309 h 9471"/>
                <a:gd name="T38" fmla="*/ 687 w 16896"/>
                <a:gd name="T39" fmla="*/ 287 h 9471"/>
                <a:gd name="T40" fmla="*/ 729 w 16896"/>
                <a:gd name="T41" fmla="*/ 261 h 9471"/>
                <a:gd name="T42" fmla="*/ 776 w 16896"/>
                <a:gd name="T43" fmla="*/ 241 h 9471"/>
                <a:gd name="T44" fmla="*/ 889 w 16896"/>
                <a:gd name="T45" fmla="*/ 197 h 9471"/>
                <a:gd name="T46" fmla="*/ 955 w 16896"/>
                <a:gd name="T47" fmla="*/ 174 h 9471"/>
                <a:gd name="T48" fmla="*/ 1038 w 16896"/>
                <a:gd name="T49" fmla="*/ 147 h 9471"/>
                <a:gd name="T50" fmla="*/ 1099 w 16896"/>
                <a:gd name="T51" fmla="*/ 147 h 9471"/>
                <a:gd name="T52" fmla="*/ 1182 w 16896"/>
                <a:gd name="T53" fmla="*/ 162 h 9471"/>
                <a:gd name="T54" fmla="*/ 1214 w 16896"/>
                <a:gd name="T55" fmla="*/ 162 h 9471"/>
                <a:gd name="T56" fmla="*/ 1231 w 16896"/>
                <a:gd name="T57" fmla="*/ 135 h 9471"/>
                <a:gd name="T58" fmla="*/ 1232 w 16896"/>
                <a:gd name="T59" fmla="*/ 89 h 9471"/>
                <a:gd name="T60" fmla="*/ 1257 w 16896"/>
                <a:gd name="T61" fmla="*/ 63 h 9471"/>
                <a:gd name="T62" fmla="*/ 1316 w 16896"/>
                <a:gd name="T63" fmla="*/ 41 h 9471"/>
                <a:gd name="T64" fmla="*/ 1361 w 16896"/>
                <a:gd name="T65" fmla="*/ 26 h 9471"/>
                <a:gd name="T66" fmla="*/ 1419 w 16896"/>
                <a:gd name="T67" fmla="*/ 4 h 9471"/>
                <a:gd name="T68" fmla="*/ 1463 w 16896"/>
                <a:gd name="T69" fmla="*/ 1 h 9471"/>
                <a:gd name="T70" fmla="*/ 1519 w 16896"/>
                <a:gd name="T71" fmla="*/ 51 h 9471"/>
                <a:gd name="T72" fmla="*/ 1534 w 16896"/>
                <a:gd name="T73" fmla="*/ 98 h 9471"/>
                <a:gd name="T74" fmla="*/ 1534 w 16896"/>
                <a:gd name="T75" fmla="*/ 147 h 9471"/>
                <a:gd name="T76" fmla="*/ 1516 w 16896"/>
                <a:gd name="T77" fmla="*/ 195 h 9471"/>
                <a:gd name="T78" fmla="*/ 1470 w 16896"/>
                <a:gd name="T79" fmla="*/ 237 h 9471"/>
                <a:gd name="T80" fmla="*/ 1427 w 16896"/>
                <a:gd name="T81" fmla="*/ 256 h 9471"/>
                <a:gd name="T82" fmla="*/ 1427 w 16896"/>
                <a:gd name="T83" fmla="*/ 273 h 9471"/>
                <a:gd name="T84" fmla="*/ 1442 w 16896"/>
                <a:gd name="T85" fmla="*/ 302 h 9471"/>
                <a:gd name="T86" fmla="*/ 1446 w 16896"/>
                <a:gd name="T87" fmla="*/ 338 h 9471"/>
                <a:gd name="T88" fmla="*/ 1431 w 16896"/>
                <a:gd name="T89" fmla="*/ 368 h 9471"/>
                <a:gd name="T90" fmla="*/ 1398 w 16896"/>
                <a:gd name="T91" fmla="*/ 391 h 9471"/>
                <a:gd name="T92" fmla="*/ 1265 w 16896"/>
                <a:gd name="T93" fmla="*/ 444 h 9471"/>
                <a:gd name="T94" fmla="*/ 1087 w 16896"/>
                <a:gd name="T95" fmla="*/ 518 h 9471"/>
                <a:gd name="T96" fmla="*/ 1004 w 16896"/>
                <a:gd name="T97" fmla="*/ 554 h 9471"/>
                <a:gd name="T98" fmla="*/ 971 w 16896"/>
                <a:gd name="T99" fmla="*/ 580 h 9471"/>
                <a:gd name="T100" fmla="*/ 930 w 16896"/>
                <a:gd name="T101" fmla="*/ 602 h 9471"/>
                <a:gd name="T102" fmla="*/ 867 w 16896"/>
                <a:gd name="T103" fmla="*/ 609 h 9471"/>
                <a:gd name="T104" fmla="*/ 806 w 16896"/>
                <a:gd name="T105" fmla="*/ 621 h 9471"/>
                <a:gd name="T106" fmla="*/ 775 w 16896"/>
                <a:gd name="T107" fmla="*/ 617 h 9471"/>
                <a:gd name="T108" fmla="*/ 742 w 16896"/>
                <a:gd name="T109" fmla="*/ 624 h 9471"/>
                <a:gd name="T110" fmla="*/ 691 w 16896"/>
                <a:gd name="T111" fmla="*/ 655 h 9471"/>
                <a:gd name="T112" fmla="*/ 567 w 16896"/>
                <a:gd name="T113" fmla="*/ 710 h 9471"/>
                <a:gd name="T114" fmla="*/ 410 w 16896"/>
                <a:gd name="T115" fmla="*/ 769 h 9471"/>
                <a:gd name="T116" fmla="*/ 338 w 16896"/>
                <a:gd name="T117" fmla="*/ 809 h 9471"/>
                <a:gd name="T118" fmla="*/ 270 w 16896"/>
                <a:gd name="T119" fmla="*/ 841 h 9471"/>
                <a:gd name="T120" fmla="*/ 231 w 16896"/>
                <a:gd name="T121" fmla="*/ 854 h 94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896"/>
                <a:gd name="T184" fmla="*/ 0 h 9471"/>
                <a:gd name="T185" fmla="*/ 16896 w 16896"/>
                <a:gd name="T186" fmla="*/ 9471 h 94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896" h="9471">
                  <a:moveTo>
                    <a:pt x="2006" y="9471"/>
                  </a:moveTo>
                  <a:lnTo>
                    <a:pt x="1961" y="9452"/>
                  </a:lnTo>
                  <a:lnTo>
                    <a:pt x="1915" y="9431"/>
                  </a:lnTo>
                  <a:lnTo>
                    <a:pt x="1869" y="9410"/>
                  </a:lnTo>
                  <a:lnTo>
                    <a:pt x="1824" y="9388"/>
                  </a:lnTo>
                  <a:lnTo>
                    <a:pt x="1733" y="9342"/>
                  </a:lnTo>
                  <a:lnTo>
                    <a:pt x="1645" y="9297"/>
                  </a:lnTo>
                  <a:lnTo>
                    <a:pt x="1559" y="9250"/>
                  </a:lnTo>
                  <a:lnTo>
                    <a:pt x="1475" y="9206"/>
                  </a:lnTo>
                  <a:lnTo>
                    <a:pt x="1396" y="9164"/>
                  </a:lnTo>
                  <a:lnTo>
                    <a:pt x="1320" y="9126"/>
                  </a:lnTo>
                  <a:lnTo>
                    <a:pt x="1293" y="9084"/>
                  </a:lnTo>
                  <a:lnTo>
                    <a:pt x="1266" y="9043"/>
                  </a:lnTo>
                  <a:lnTo>
                    <a:pt x="1239" y="9003"/>
                  </a:lnTo>
                  <a:lnTo>
                    <a:pt x="1212" y="8962"/>
                  </a:lnTo>
                  <a:lnTo>
                    <a:pt x="1186" y="8923"/>
                  </a:lnTo>
                  <a:lnTo>
                    <a:pt x="1159" y="8883"/>
                  </a:lnTo>
                  <a:lnTo>
                    <a:pt x="1134" y="8842"/>
                  </a:lnTo>
                  <a:lnTo>
                    <a:pt x="1109" y="8803"/>
                  </a:lnTo>
                  <a:lnTo>
                    <a:pt x="1072" y="8802"/>
                  </a:lnTo>
                  <a:lnTo>
                    <a:pt x="1036" y="8801"/>
                  </a:lnTo>
                  <a:lnTo>
                    <a:pt x="1001" y="8800"/>
                  </a:lnTo>
                  <a:lnTo>
                    <a:pt x="966" y="8797"/>
                  </a:lnTo>
                  <a:lnTo>
                    <a:pt x="932" y="8794"/>
                  </a:lnTo>
                  <a:lnTo>
                    <a:pt x="899" y="8791"/>
                  </a:lnTo>
                  <a:lnTo>
                    <a:pt x="866" y="8785"/>
                  </a:lnTo>
                  <a:lnTo>
                    <a:pt x="833" y="8780"/>
                  </a:lnTo>
                  <a:lnTo>
                    <a:pt x="802" y="8775"/>
                  </a:lnTo>
                  <a:lnTo>
                    <a:pt x="771" y="8767"/>
                  </a:lnTo>
                  <a:lnTo>
                    <a:pt x="740" y="8760"/>
                  </a:lnTo>
                  <a:lnTo>
                    <a:pt x="710" y="8753"/>
                  </a:lnTo>
                  <a:lnTo>
                    <a:pt x="680" y="8744"/>
                  </a:lnTo>
                  <a:lnTo>
                    <a:pt x="652" y="8735"/>
                  </a:lnTo>
                  <a:lnTo>
                    <a:pt x="622" y="8725"/>
                  </a:lnTo>
                  <a:lnTo>
                    <a:pt x="593" y="8715"/>
                  </a:lnTo>
                  <a:lnTo>
                    <a:pt x="566" y="8703"/>
                  </a:lnTo>
                  <a:lnTo>
                    <a:pt x="538" y="8691"/>
                  </a:lnTo>
                  <a:lnTo>
                    <a:pt x="511" y="8679"/>
                  </a:lnTo>
                  <a:lnTo>
                    <a:pt x="484" y="8666"/>
                  </a:lnTo>
                  <a:lnTo>
                    <a:pt x="457" y="8652"/>
                  </a:lnTo>
                  <a:lnTo>
                    <a:pt x="431" y="8639"/>
                  </a:lnTo>
                  <a:lnTo>
                    <a:pt x="404" y="8624"/>
                  </a:lnTo>
                  <a:lnTo>
                    <a:pt x="378" y="8609"/>
                  </a:lnTo>
                  <a:lnTo>
                    <a:pt x="353" y="8593"/>
                  </a:lnTo>
                  <a:lnTo>
                    <a:pt x="326" y="8576"/>
                  </a:lnTo>
                  <a:lnTo>
                    <a:pt x="301" y="8559"/>
                  </a:lnTo>
                  <a:lnTo>
                    <a:pt x="277" y="8542"/>
                  </a:lnTo>
                  <a:lnTo>
                    <a:pt x="226" y="8506"/>
                  </a:lnTo>
                  <a:lnTo>
                    <a:pt x="176" y="8466"/>
                  </a:lnTo>
                  <a:lnTo>
                    <a:pt x="154" y="8413"/>
                  </a:lnTo>
                  <a:lnTo>
                    <a:pt x="133" y="8359"/>
                  </a:lnTo>
                  <a:lnTo>
                    <a:pt x="114" y="8304"/>
                  </a:lnTo>
                  <a:lnTo>
                    <a:pt x="96" y="8250"/>
                  </a:lnTo>
                  <a:lnTo>
                    <a:pt x="81" y="8196"/>
                  </a:lnTo>
                  <a:lnTo>
                    <a:pt x="67" y="8142"/>
                  </a:lnTo>
                  <a:lnTo>
                    <a:pt x="55" y="8088"/>
                  </a:lnTo>
                  <a:lnTo>
                    <a:pt x="44" y="8034"/>
                  </a:lnTo>
                  <a:lnTo>
                    <a:pt x="35" y="7982"/>
                  </a:lnTo>
                  <a:lnTo>
                    <a:pt x="26" y="7928"/>
                  </a:lnTo>
                  <a:lnTo>
                    <a:pt x="19" y="7875"/>
                  </a:lnTo>
                  <a:lnTo>
                    <a:pt x="14" y="7821"/>
                  </a:lnTo>
                  <a:lnTo>
                    <a:pt x="10" y="7768"/>
                  </a:lnTo>
                  <a:lnTo>
                    <a:pt x="5" y="7714"/>
                  </a:lnTo>
                  <a:lnTo>
                    <a:pt x="3" y="7662"/>
                  </a:lnTo>
                  <a:lnTo>
                    <a:pt x="1" y="7608"/>
                  </a:lnTo>
                  <a:lnTo>
                    <a:pt x="0" y="7555"/>
                  </a:lnTo>
                  <a:lnTo>
                    <a:pt x="0" y="7502"/>
                  </a:lnTo>
                  <a:lnTo>
                    <a:pt x="0" y="7449"/>
                  </a:lnTo>
                  <a:lnTo>
                    <a:pt x="1" y="7395"/>
                  </a:lnTo>
                  <a:lnTo>
                    <a:pt x="4" y="7290"/>
                  </a:lnTo>
                  <a:lnTo>
                    <a:pt x="10" y="7183"/>
                  </a:lnTo>
                  <a:lnTo>
                    <a:pt x="14" y="7077"/>
                  </a:lnTo>
                  <a:lnTo>
                    <a:pt x="19" y="6971"/>
                  </a:lnTo>
                  <a:lnTo>
                    <a:pt x="24" y="6864"/>
                  </a:lnTo>
                  <a:lnTo>
                    <a:pt x="27" y="6756"/>
                  </a:lnTo>
                  <a:lnTo>
                    <a:pt x="37" y="6708"/>
                  </a:lnTo>
                  <a:lnTo>
                    <a:pt x="49" y="6658"/>
                  </a:lnTo>
                  <a:lnTo>
                    <a:pt x="61" y="6605"/>
                  </a:lnTo>
                  <a:lnTo>
                    <a:pt x="75" y="6551"/>
                  </a:lnTo>
                  <a:lnTo>
                    <a:pt x="90" y="6496"/>
                  </a:lnTo>
                  <a:lnTo>
                    <a:pt x="107" y="6440"/>
                  </a:lnTo>
                  <a:lnTo>
                    <a:pt x="126" y="6384"/>
                  </a:lnTo>
                  <a:lnTo>
                    <a:pt x="145" y="6327"/>
                  </a:lnTo>
                  <a:lnTo>
                    <a:pt x="166" y="6271"/>
                  </a:lnTo>
                  <a:lnTo>
                    <a:pt x="189" y="6216"/>
                  </a:lnTo>
                  <a:lnTo>
                    <a:pt x="213" y="6162"/>
                  </a:lnTo>
                  <a:lnTo>
                    <a:pt x="239" y="6109"/>
                  </a:lnTo>
                  <a:lnTo>
                    <a:pt x="266" y="6057"/>
                  </a:lnTo>
                  <a:lnTo>
                    <a:pt x="296" y="6006"/>
                  </a:lnTo>
                  <a:lnTo>
                    <a:pt x="325" y="5959"/>
                  </a:lnTo>
                  <a:lnTo>
                    <a:pt x="358" y="5914"/>
                  </a:lnTo>
                  <a:lnTo>
                    <a:pt x="392" y="5872"/>
                  </a:lnTo>
                  <a:lnTo>
                    <a:pt x="427" y="5833"/>
                  </a:lnTo>
                  <a:lnTo>
                    <a:pt x="464" y="5798"/>
                  </a:lnTo>
                  <a:lnTo>
                    <a:pt x="503" y="5766"/>
                  </a:lnTo>
                  <a:lnTo>
                    <a:pt x="543" y="5740"/>
                  </a:lnTo>
                  <a:lnTo>
                    <a:pt x="584" y="5718"/>
                  </a:lnTo>
                  <a:lnTo>
                    <a:pt x="628" y="5700"/>
                  </a:lnTo>
                  <a:lnTo>
                    <a:pt x="674" y="5688"/>
                  </a:lnTo>
                  <a:lnTo>
                    <a:pt x="720" y="5682"/>
                  </a:lnTo>
                  <a:lnTo>
                    <a:pt x="769" y="5682"/>
                  </a:lnTo>
                  <a:lnTo>
                    <a:pt x="819" y="5688"/>
                  </a:lnTo>
                  <a:lnTo>
                    <a:pt x="872" y="5701"/>
                  </a:lnTo>
                  <a:lnTo>
                    <a:pt x="926" y="5720"/>
                  </a:lnTo>
                  <a:lnTo>
                    <a:pt x="982" y="5747"/>
                  </a:lnTo>
                  <a:lnTo>
                    <a:pt x="1039" y="5782"/>
                  </a:lnTo>
                  <a:lnTo>
                    <a:pt x="1098" y="5825"/>
                  </a:lnTo>
                  <a:lnTo>
                    <a:pt x="1144" y="5923"/>
                  </a:lnTo>
                  <a:lnTo>
                    <a:pt x="1177" y="5999"/>
                  </a:lnTo>
                  <a:lnTo>
                    <a:pt x="1203" y="6058"/>
                  </a:lnTo>
                  <a:lnTo>
                    <a:pt x="1223" y="6104"/>
                  </a:lnTo>
                  <a:lnTo>
                    <a:pt x="1239" y="6145"/>
                  </a:lnTo>
                  <a:lnTo>
                    <a:pt x="1253" y="6183"/>
                  </a:lnTo>
                  <a:lnTo>
                    <a:pt x="1268" y="6225"/>
                  </a:lnTo>
                  <a:lnTo>
                    <a:pt x="1286" y="6276"/>
                  </a:lnTo>
                  <a:lnTo>
                    <a:pt x="1299" y="6264"/>
                  </a:lnTo>
                  <a:lnTo>
                    <a:pt x="1310" y="6252"/>
                  </a:lnTo>
                  <a:lnTo>
                    <a:pt x="1323" y="6242"/>
                  </a:lnTo>
                  <a:lnTo>
                    <a:pt x="1336" y="6232"/>
                  </a:lnTo>
                  <a:lnTo>
                    <a:pt x="1347" y="6223"/>
                  </a:lnTo>
                  <a:lnTo>
                    <a:pt x="1360" y="6215"/>
                  </a:lnTo>
                  <a:lnTo>
                    <a:pt x="1372" y="6207"/>
                  </a:lnTo>
                  <a:lnTo>
                    <a:pt x="1384" y="6201"/>
                  </a:lnTo>
                  <a:lnTo>
                    <a:pt x="1409" y="6188"/>
                  </a:lnTo>
                  <a:lnTo>
                    <a:pt x="1434" y="6177"/>
                  </a:lnTo>
                  <a:lnTo>
                    <a:pt x="1459" y="6170"/>
                  </a:lnTo>
                  <a:lnTo>
                    <a:pt x="1486" y="6163"/>
                  </a:lnTo>
                  <a:lnTo>
                    <a:pt x="1513" y="6157"/>
                  </a:lnTo>
                  <a:lnTo>
                    <a:pt x="1542" y="6153"/>
                  </a:lnTo>
                  <a:lnTo>
                    <a:pt x="1571" y="6149"/>
                  </a:lnTo>
                  <a:lnTo>
                    <a:pt x="1603" y="6146"/>
                  </a:lnTo>
                  <a:lnTo>
                    <a:pt x="1671" y="6139"/>
                  </a:lnTo>
                  <a:lnTo>
                    <a:pt x="1747" y="6132"/>
                  </a:lnTo>
                  <a:lnTo>
                    <a:pt x="1758" y="6111"/>
                  </a:lnTo>
                  <a:lnTo>
                    <a:pt x="1772" y="6090"/>
                  </a:lnTo>
                  <a:lnTo>
                    <a:pt x="1786" y="6070"/>
                  </a:lnTo>
                  <a:lnTo>
                    <a:pt x="1800" y="6051"/>
                  </a:lnTo>
                  <a:lnTo>
                    <a:pt x="1843" y="6039"/>
                  </a:lnTo>
                  <a:lnTo>
                    <a:pt x="1885" y="6025"/>
                  </a:lnTo>
                  <a:lnTo>
                    <a:pt x="1928" y="6012"/>
                  </a:lnTo>
                  <a:lnTo>
                    <a:pt x="1970" y="5997"/>
                  </a:lnTo>
                  <a:lnTo>
                    <a:pt x="2014" y="5981"/>
                  </a:lnTo>
                  <a:lnTo>
                    <a:pt x="2057" y="5965"/>
                  </a:lnTo>
                  <a:lnTo>
                    <a:pt x="2100" y="5947"/>
                  </a:lnTo>
                  <a:lnTo>
                    <a:pt x="2145" y="5929"/>
                  </a:lnTo>
                  <a:lnTo>
                    <a:pt x="2188" y="5910"/>
                  </a:lnTo>
                  <a:lnTo>
                    <a:pt x="2231" y="5891"/>
                  </a:lnTo>
                  <a:lnTo>
                    <a:pt x="2276" y="5871"/>
                  </a:lnTo>
                  <a:lnTo>
                    <a:pt x="2319" y="5850"/>
                  </a:lnTo>
                  <a:lnTo>
                    <a:pt x="2407" y="5808"/>
                  </a:lnTo>
                  <a:lnTo>
                    <a:pt x="2494" y="5762"/>
                  </a:lnTo>
                  <a:lnTo>
                    <a:pt x="2581" y="5717"/>
                  </a:lnTo>
                  <a:lnTo>
                    <a:pt x="2669" y="5670"/>
                  </a:lnTo>
                  <a:lnTo>
                    <a:pt x="2754" y="5623"/>
                  </a:lnTo>
                  <a:lnTo>
                    <a:pt x="2840" y="5575"/>
                  </a:lnTo>
                  <a:lnTo>
                    <a:pt x="2925" y="5528"/>
                  </a:lnTo>
                  <a:lnTo>
                    <a:pt x="3009" y="5481"/>
                  </a:lnTo>
                  <a:lnTo>
                    <a:pt x="3092" y="5436"/>
                  </a:lnTo>
                  <a:lnTo>
                    <a:pt x="3173" y="5393"/>
                  </a:lnTo>
                  <a:lnTo>
                    <a:pt x="3198" y="5386"/>
                  </a:lnTo>
                  <a:lnTo>
                    <a:pt x="3222" y="5379"/>
                  </a:lnTo>
                  <a:lnTo>
                    <a:pt x="3247" y="5370"/>
                  </a:lnTo>
                  <a:lnTo>
                    <a:pt x="3274" y="5361"/>
                  </a:lnTo>
                  <a:lnTo>
                    <a:pt x="3329" y="5340"/>
                  </a:lnTo>
                  <a:lnTo>
                    <a:pt x="3384" y="5315"/>
                  </a:lnTo>
                  <a:lnTo>
                    <a:pt x="3444" y="5289"/>
                  </a:lnTo>
                  <a:lnTo>
                    <a:pt x="3503" y="5260"/>
                  </a:lnTo>
                  <a:lnTo>
                    <a:pt x="3564" y="5231"/>
                  </a:lnTo>
                  <a:lnTo>
                    <a:pt x="3624" y="5199"/>
                  </a:lnTo>
                  <a:lnTo>
                    <a:pt x="3685" y="5168"/>
                  </a:lnTo>
                  <a:lnTo>
                    <a:pt x="3746" y="5135"/>
                  </a:lnTo>
                  <a:lnTo>
                    <a:pt x="3805" y="5103"/>
                  </a:lnTo>
                  <a:lnTo>
                    <a:pt x="3863" y="5071"/>
                  </a:lnTo>
                  <a:lnTo>
                    <a:pt x="3919" y="5041"/>
                  </a:lnTo>
                  <a:lnTo>
                    <a:pt x="3973" y="5011"/>
                  </a:lnTo>
                  <a:lnTo>
                    <a:pt x="4024" y="4985"/>
                  </a:lnTo>
                  <a:lnTo>
                    <a:pt x="4072" y="4959"/>
                  </a:lnTo>
                  <a:lnTo>
                    <a:pt x="4125" y="4915"/>
                  </a:lnTo>
                  <a:lnTo>
                    <a:pt x="4166" y="4881"/>
                  </a:lnTo>
                  <a:lnTo>
                    <a:pt x="4185" y="4868"/>
                  </a:lnTo>
                  <a:lnTo>
                    <a:pt x="4202" y="4855"/>
                  </a:lnTo>
                  <a:lnTo>
                    <a:pt x="4220" y="4844"/>
                  </a:lnTo>
                  <a:lnTo>
                    <a:pt x="4237" y="4835"/>
                  </a:lnTo>
                  <a:lnTo>
                    <a:pt x="4256" y="4826"/>
                  </a:lnTo>
                  <a:lnTo>
                    <a:pt x="4275" y="4818"/>
                  </a:lnTo>
                  <a:lnTo>
                    <a:pt x="4297" y="4810"/>
                  </a:lnTo>
                  <a:lnTo>
                    <a:pt x="4321" y="4803"/>
                  </a:lnTo>
                  <a:lnTo>
                    <a:pt x="4380" y="4787"/>
                  </a:lnTo>
                  <a:lnTo>
                    <a:pt x="4456" y="4767"/>
                  </a:lnTo>
                  <a:lnTo>
                    <a:pt x="4503" y="4749"/>
                  </a:lnTo>
                  <a:lnTo>
                    <a:pt x="4549" y="4732"/>
                  </a:lnTo>
                  <a:lnTo>
                    <a:pt x="4597" y="4715"/>
                  </a:lnTo>
                  <a:lnTo>
                    <a:pt x="4644" y="4700"/>
                  </a:lnTo>
                  <a:lnTo>
                    <a:pt x="4739" y="4669"/>
                  </a:lnTo>
                  <a:lnTo>
                    <a:pt x="4836" y="4641"/>
                  </a:lnTo>
                  <a:lnTo>
                    <a:pt x="4934" y="4614"/>
                  </a:lnTo>
                  <a:lnTo>
                    <a:pt x="5031" y="4589"/>
                  </a:lnTo>
                  <a:lnTo>
                    <a:pt x="5130" y="4563"/>
                  </a:lnTo>
                  <a:lnTo>
                    <a:pt x="5228" y="4538"/>
                  </a:lnTo>
                  <a:lnTo>
                    <a:pt x="5326" y="4513"/>
                  </a:lnTo>
                  <a:lnTo>
                    <a:pt x="5426" y="4486"/>
                  </a:lnTo>
                  <a:lnTo>
                    <a:pt x="5524" y="4459"/>
                  </a:lnTo>
                  <a:lnTo>
                    <a:pt x="5622" y="4430"/>
                  </a:lnTo>
                  <a:lnTo>
                    <a:pt x="5671" y="4414"/>
                  </a:lnTo>
                  <a:lnTo>
                    <a:pt x="5719" y="4399"/>
                  </a:lnTo>
                  <a:lnTo>
                    <a:pt x="5768" y="4382"/>
                  </a:lnTo>
                  <a:lnTo>
                    <a:pt x="5816" y="4365"/>
                  </a:lnTo>
                  <a:lnTo>
                    <a:pt x="5864" y="4347"/>
                  </a:lnTo>
                  <a:lnTo>
                    <a:pt x="5913" y="4328"/>
                  </a:lnTo>
                  <a:lnTo>
                    <a:pt x="5960" y="4308"/>
                  </a:lnTo>
                  <a:lnTo>
                    <a:pt x="6008" y="4288"/>
                  </a:lnTo>
                  <a:lnTo>
                    <a:pt x="6022" y="4283"/>
                  </a:lnTo>
                  <a:lnTo>
                    <a:pt x="6037" y="4280"/>
                  </a:lnTo>
                  <a:lnTo>
                    <a:pt x="6053" y="4278"/>
                  </a:lnTo>
                  <a:lnTo>
                    <a:pt x="6070" y="4277"/>
                  </a:lnTo>
                  <a:lnTo>
                    <a:pt x="6062" y="4257"/>
                  </a:lnTo>
                  <a:lnTo>
                    <a:pt x="6056" y="4237"/>
                  </a:lnTo>
                  <a:lnTo>
                    <a:pt x="6050" y="4219"/>
                  </a:lnTo>
                  <a:lnTo>
                    <a:pt x="6046" y="4201"/>
                  </a:lnTo>
                  <a:lnTo>
                    <a:pt x="6064" y="4175"/>
                  </a:lnTo>
                  <a:lnTo>
                    <a:pt x="6083" y="4149"/>
                  </a:lnTo>
                  <a:lnTo>
                    <a:pt x="6103" y="4125"/>
                  </a:lnTo>
                  <a:lnTo>
                    <a:pt x="6124" y="4101"/>
                  </a:lnTo>
                  <a:lnTo>
                    <a:pt x="6145" y="4078"/>
                  </a:lnTo>
                  <a:lnTo>
                    <a:pt x="6167" y="4055"/>
                  </a:lnTo>
                  <a:lnTo>
                    <a:pt x="6190" y="4033"/>
                  </a:lnTo>
                  <a:lnTo>
                    <a:pt x="6212" y="4012"/>
                  </a:lnTo>
                  <a:lnTo>
                    <a:pt x="6259" y="3968"/>
                  </a:lnTo>
                  <a:lnTo>
                    <a:pt x="6304" y="3923"/>
                  </a:lnTo>
                  <a:lnTo>
                    <a:pt x="6325" y="3900"/>
                  </a:lnTo>
                  <a:lnTo>
                    <a:pt x="6347" y="3876"/>
                  </a:lnTo>
                  <a:lnTo>
                    <a:pt x="6368" y="3851"/>
                  </a:lnTo>
                  <a:lnTo>
                    <a:pt x="6387" y="3826"/>
                  </a:lnTo>
                  <a:lnTo>
                    <a:pt x="6407" y="3778"/>
                  </a:lnTo>
                  <a:lnTo>
                    <a:pt x="6429" y="3735"/>
                  </a:lnTo>
                  <a:lnTo>
                    <a:pt x="6453" y="3694"/>
                  </a:lnTo>
                  <a:lnTo>
                    <a:pt x="6480" y="3656"/>
                  </a:lnTo>
                  <a:lnTo>
                    <a:pt x="6507" y="3620"/>
                  </a:lnTo>
                  <a:lnTo>
                    <a:pt x="6536" y="3587"/>
                  </a:lnTo>
                  <a:lnTo>
                    <a:pt x="6566" y="3556"/>
                  </a:lnTo>
                  <a:lnTo>
                    <a:pt x="6598" y="3527"/>
                  </a:lnTo>
                  <a:lnTo>
                    <a:pt x="6632" y="3501"/>
                  </a:lnTo>
                  <a:lnTo>
                    <a:pt x="6667" y="3476"/>
                  </a:lnTo>
                  <a:lnTo>
                    <a:pt x="6702" y="3454"/>
                  </a:lnTo>
                  <a:lnTo>
                    <a:pt x="6739" y="3433"/>
                  </a:lnTo>
                  <a:lnTo>
                    <a:pt x="6777" y="3413"/>
                  </a:lnTo>
                  <a:lnTo>
                    <a:pt x="6816" y="3395"/>
                  </a:lnTo>
                  <a:lnTo>
                    <a:pt x="6857" y="3378"/>
                  </a:lnTo>
                  <a:lnTo>
                    <a:pt x="6897" y="3362"/>
                  </a:lnTo>
                  <a:lnTo>
                    <a:pt x="6939" y="3347"/>
                  </a:lnTo>
                  <a:lnTo>
                    <a:pt x="6981" y="3334"/>
                  </a:lnTo>
                  <a:lnTo>
                    <a:pt x="7023" y="3320"/>
                  </a:lnTo>
                  <a:lnTo>
                    <a:pt x="7067" y="3307"/>
                  </a:lnTo>
                  <a:lnTo>
                    <a:pt x="7155" y="3283"/>
                  </a:lnTo>
                  <a:lnTo>
                    <a:pt x="7244" y="3259"/>
                  </a:lnTo>
                  <a:lnTo>
                    <a:pt x="7335" y="3233"/>
                  </a:lnTo>
                  <a:lnTo>
                    <a:pt x="7425" y="3207"/>
                  </a:lnTo>
                  <a:lnTo>
                    <a:pt x="7469" y="3192"/>
                  </a:lnTo>
                  <a:lnTo>
                    <a:pt x="7513" y="3177"/>
                  </a:lnTo>
                  <a:lnTo>
                    <a:pt x="7558" y="3162"/>
                  </a:lnTo>
                  <a:lnTo>
                    <a:pt x="7602" y="3144"/>
                  </a:lnTo>
                  <a:lnTo>
                    <a:pt x="7638" y="3115"/>
                  </a:lnTo>
                  <a:lnTo>
                    <a:pt x="7674" y="3087"/>
                  </a:lnTo>
                  <a:lnTo>
                    <a:pt x="7710" y="3057"/>
                  </a:lnTo>
                  <a:lnTo>
                    <a:pt x="7746" y="3028"/>
                  </a:lnTo>
                  <a:lnTo>
                    <a:pt x="7782" y="3000"/>
                  </a:lnTo>
                  <a:lnTo>
                    <a:pt x="7819" y="2970"/>
                  </a:lnTo>
                  <a:lnTo>
                    <a:pt x="7855" y="2942"/>
                  </a:lnTo>
                  <a:lnTo>
                    <a:pt x="7890" y="2913"/>
                  </a:lnTo>
                  <a:lnTo>
                    <a:pt x="7922" y="2905"/>
                  </a:lnTo>
                  <a:lnTo>
                    <a:pt x="7955" y="2896"/>
                  </a:lnTo>
                  <a:lnTo>
                    <a:pt x="7988" y="2886"/>
                  </a:lnTo>
                  <a:lnTo>
                    <a:pt x="8019" y="2875"/>
                  </a:lnTo>
                  <a:lnTo>
                    <a:pt x="8085" y="2850"/>
                  </a:lnTo>
                  <a:lnTo>
                    <a:pt x="8150" y="2824"/>
                  </a:lnTo>
                  <a:lnTo>
                    <a:pt x="8217" y="2796"/>
                  </a:lnTo>
                  <a:lnTo>
                    <a:pt x="8285" y="2768"/>
                  </a:lnTo>
                  <a:lnTo>
                    <a:pt x="8320" y="2754"/>
                  </a:lnTo>
                  <a:lnTo>
                    <a:pt x="8355" y="2741"/>
                  </a:lnTo>
                  <a:lnTo>
                    <a:pt x="8391" y="2728"/>
                  </a:lnTo>
                  <a:lnTo>
                    <a:pt x="8428" y="2716"/>
                  </a:lnTo>
                  <a:lnTo>
                    <a:pt x="8435" y="2707"/>
                  </a:lnTo>
                  <a:lnTo>
                    <a:pt x="8450" y="2696"/>
                  </a:lnTo>
                  <a:lnTo>
                    <a:pt x="8472" y="2682"/>
                  </a:lnTo>
                  <a:lnTo>
                    <a:pt x="8500" y="2666"/>
                  </a:lnTo>
                  <a:lnTo>
                    <a:pt x="8534" y="2648"/>
                  </a:lnTo>
                  <a:lnTo>
                    <a:pt x="8573" y="2629"/>
                  </a:lnTo>
                  <a:lnTo>
                    <a:pt x="8617" y="2608"/>
                  </a:lnTo>
                  <a:lnTo>
                    <a:pt x="8667" y="2586"/>
                  </a:lnTo>
                  <a:lnTo>
                    <a:pt x="8775" y="2538"/>
                  </a:lnTo>
                  <a:lnTo>
                    <a:pt x="8897" y="2487"/>
                  </a:lnTo>
                  <a:lnTo>
                    <a:pt x="9028" y="2434"/>
                  </a:lnTo>
                  <a:lnTo>
                    <a:pt x="9162" y="2381"/>
                  </a:lnTo>
                  <a:lnTo>
                    <a:pt x="9298" y="2329"/>
                  </a:lnTo>
                  <a:lnTo>
                    <a:pt x="9432" y="2281"/>
                  </a:lnTo>
                  <a:lnTo>
                    <a:pt x="9559" y="2235"/>
                  </a:lnTo>
                  <a:lnTo>
                    <a:pt x="9675" y="2196"/>
                  </a:lnTo>
                  <a:lnTo>
                    <a:pt x="9729" y="2179"/>
                  </a:lnTo>
                  <a:lnTo>
                    <a:pt x="9779" y="2163"/>
                  </a:lnTo>
                  <a:lnTo>
                    <a:pt x="9823" y="2151"/>
                  </a:lnTo>
                  <a:lnTo>
                    <a:pt x="9863" y="2140"/>
                  </a:lnTo>
                  <a:lnTo>
                    <a:pt x="9898" y="2133"/>
                  </a:lnTo>
                  <a:lnTo>
                    <a:pt x="9926" y="2127"/>
                  </a:lnTo>
                  <a:lnTo>
                    <a:pt x="9950" y="2124"/>
                  </a:lnTo>
                  <a:lnTo>
                    <a:pt x="9965" y="2125"/>
                  </a:lnTo>
                  <a:lnTo>
                    <a:pt x="10042" y="2096"/>
                  </a:lnTo>
                  <a:lnTo>
                    <a:pt x="10118" y="2065"/>
                  </a:lnTo>
                  <a:lnTo>
                    <a:pt x="10195" y="2034"/>
                  </a:lnTo>
                  <a:lnTo>
                    <a:pt x="10271" y="2004"/>
                  </a:lnTo>
                  <a:lnTo>
                    <a:pt x="10348" y="1973"/>
                  </a:lnTo>
                  <a:lnTo>
                    <a:pt x="10425" y="1944"/>
                  </a:lnTo>
                  <a:lnTo>
                    <a:pt x="10502" y="1913"/>
                  </a:lnTo>
                  <a:lnTo>
                    <a:pt x="10580" y="1883"/>
                  </a:lnTo>
                  <a:lnTo>
                    <a:pt x="10658" y="1855"/>
                  </a:lnTo>
                  <a:lnTo>
                    <a:pt x="10736" y="1826"/>
                  </a:lnTo>
                  <a:lnTo>
                    <a:pt x="10816" y="1799"/>
                  </a:lnTo>
                  <a:lnTo>
                    <a:pt x="10896" y="1773"/>
                  </a:lnTo>
                  <a:lnTo>
                    <a:pt x="10976" y="1747"/>
                  </a:lnTo>
                  <a:lnTo>
                    <a:pt x="11057" y="1723"/>
                  </a:lnTo>
                  <a:lnTo>
                    <a:pt x="11140" y="1700"/>
                  </a:lnTo>
                  <a:lnTo>
                    <a:pt x="11223" y="1678"/>
                  </a:lnTo>
                  <a:lnTo>
                    <a:pt x="11273" y="1661"/>
                  </a:lnTo>
                  <a:lnTo>
                    <a:pt x="11322" y="1645"/>
                  </a:lnTo>
                  <a:lnTo>
                    <a:pt x="11372" y="1631"/>
                  </a:lnTo>
                  <a:lnTo>
                    <a:pt x="11422" y="1619"/>
                  </a:lnTo>
                  <a:lnTo>
                    <a:pt x="11471" y="1610"/>
                  </a:lnTo>
                  <a:lnTo>
                    <a:pt x="11522" y="1602"/>
                  </a:lnTo>
                  <a:lnTo>
                    <a:pt x="11573" y="1596"/>
                  </a:lnTo>
                  <a:lnTo>
                    <a:pt x="11623" y="1593"/>
                  </a:lnTo>
                  <a:lnTo>
                    <a:pt x="11674" y="1590"/>
                  </a:lnTo>
                  <a:lnTo>
                    <a:pt x="11725" y="1590"/>
                  </a:lnTo>
                  <a:lnTo>
                    <a:pt x="11777" y="1590"/>
                  </a:lnTo>
                  <a:lnTo>
                    <a:pt x="11828" y="1592"/>
                  </a:lnTo>
                  <a:lnTo>
                    <a:pt x="11880" y="1595"/>
                  </a:lnTo>
                  <a:lnTo>
                    <a:pt x="11932" y="1599"/>
                  </a:lnTo>
                  <a:lnTo>
                    <a:pt x="11983" y="1605"/>
                  </a:lnTo>
                  <a:lnTo>
                    <a:pt x="12035" y="1611"/>
                  </a:lnTo>
                  <a:lnTo>
                    <a:pt x="12088" y="1617"/>
                  </a:lnTo>
                  <a:lnTo>
                    <a:pt x="12141" y="1626"/>
                  </a:lnTo>
                  <a:lnTo>
                    <a:pt x="12194" y="1634"/>
                  </a:lnTo>
                  <a:lnTo>
                    <a:pt x="12246" y="1643"/>
                  </a:lnTo>
                  <a:lnTo>
                    <a:pt x="12353" y="1662"/>
                  </a:lnTo>
                  <a:lnTo>
                    <a:pt x="12460" y="1682"/>
                  </a:lnTo>
                  <a:lnTo>
                    <a:pt x="12567" y="1702"/>
                  </a:lnTo>
                  <a:lnTo>
                    <a:pt x="12676" y="1722"/>
                  </a:lnTo>
                  <a:lnTo>
                    <a:pt x="12731" y="1730"/>
                  </a:lnTo>
                  <a:lnTo>
                    <a:pt x="12785" y="1740"/>
                  </a:lnTo>
                  <a:lnTo>
                    <a:pt x="12840" y="1748"/>
                  </a:lnTo>
                  <a:lnTo>
                    <a:pt x="12895" y="1756"/>
                  </a:lnTo>
                  <a:lnTo>
                    <a:pt x="12951" y="1768"/>
                  </a:lnTo>
                  <a:lnTo>
                    <a:pt x="13001" y="1779"/>
                  </a:lnTo>
                  <a:lnTo>
                    <a:pt x="13048" y="1787"/>
                  </a:lnTo>
                  <a:lnTo>
                    <a:pt x="13090" y="1795"/>
                  </a:lnTo>
                  <a:lnTo>
                    <a:pt x="13130" y="1800"/>
                  </a:lnTo>
                  <a:lnTo>
                    <a:pt x="13168" y="1802"/>
                  </a:lnTo>
                  <a:lnTo>
                    <a:pt x="13186" y="1803"/>
                  </a:lnTo>
                  <a:lnTo>
                    <a:pt x="13205" y="1802"/>
                  </a:lnTo>
                  <a:lnTo>
                    <a:pt x="13223" y="1802"/>
                  </a:lnTo>
                  <a:lnTo>
                    <a:pt x="13241" y="1800"/>
                  </a:lnTo>
                  <a:lnTo>
                    <a:pt x="13259" y="1798"/>
                  </a:lnTo>
                  <a:lnTo>
                    <a:pt x="13278" y="1796"/>
                  </a:lnTo>
                  <a:lnTo>
                    <a:pt x="13296" y="1793"/>
                  </a:lnTo>
                  <a:lnTo>
                    <a:pt x="13315" y="1788"/>
                  </a:lnTo>
                  <a:lnTo>
                    <a:pt x="13355" y="1779"/>
                  </a:lnTo>
                  <a:lnTo>
                    <a:pt x="13396" y="1765"/>
                  </a:lnTo>
                  <a:lnTo>
                    <a:pt x="13442" y="1749"/>
                  </a:lnTo>
                  <a:lnTo>
                    <a:pt x="13491" y="1730"/>
                  </a:lnTo>
                  <a:lnTo>
                    <a:pt x="13545" y="1709"/>
                  </a:lnTo>
                  <a:lnTo>
                    <a:pt x="13606" y="1683"/>
                  </a:lnTo>
                  <a:lnTo>
                    <a:pt x="13606" y="1666"/>
                  </a:lnTo>
                  <a:lnTo>
                    <a:pt x="13604" y="1650"/>
                  </a:lnTo>
                  <a:lnTo>
                    <a:pt x="13602" y="1635"/>
                  </a:lnTo>
                  <a:lnTo>
                    <a:pt x="13597" y="1619"/>
                  </a:lnTo>
                  <a:lnTo>
                    <a:pt x="13590" y="1598"/>
                  </a:lnTo>
                  <a:lnTo>
                    <a:pt x="13577" y="1571"/>
                  </a:lnTo>
                  <a:lnTo>
                    <a:pt x="13561" y="1534"/>
                  </a:lnTo>
                  <a:lnTo>
                    <a:pt x="13539" y="1486"/>
                  </a:lnTo>
                  <a:lnTo>
                    <a:pt x="13535" y="1447"/>
                  </a:lnTo>
                  <a:lnTo>
                    <a:pt x="13532" y="1407"/>
                  </a:lnTo>
                  <a:lnTo>
                    <a:pt x="13527" y="1368"/>
                  </a:lnTo>
                  <a:lnTo>
                    <a:pt x="13524" y="1328"/>
                  </a:lnTo>
                  <a:lnTo>
                    <a:pt x="13520" y="1290"/>
                  </a:lnTo>
                  <a:lnTo>
                    <a:pt x="13517" y="1251"/>
                  </a:lnTo>
                  <a:lnTo>
                    <a:pt x="13514" y="1212"/>
                  </a:lnTo>
                  <a:lnTo>
                    <a:pt x="13509" y="1174"/>
                  </a:lnTo>
                  <a:lnTo>
                    <a:pt x="13516" y="1130"/>
                  </a:lnTo>
                  <a:lnTo>
                    <a:pt x="13523" y="1088"/>
                  </a:lnTo>
                  <a:lnTo>
                    <a:pt x="13533" y="1049"/>
                  </a:lnTo>
                  <a:lnTo>
                    <a:pt x="13543" y="1012"/>
                  </a:lnTo>
                  <a:lnTo>
                    <a:pt x="13556" y="978"/>
                  </a:lnTo>
                  <a:lnTo>
                    <a:pt x="13569" y="945"/>
                  </a:lnTo>
                  <a:lnTo>
                    <a:pt x="13583" y="915"/>
                  </a:lnTo>
                  <a:lnTo>
                    <a:pt x="13600" y="887"/>
                  </a:lnTo>
                  <a:lnTo>
                    <a:pt x="13617" y="861"/>
                  </a:lnTo>
                  <a:lnTo>
                    <a:pt x="13636" y="836"/>
                  </a:lnTo>
                  <a:lnTo>
                    <a:pt x="13656" y="813"/>
                  </a:lnTo>
                  <a:lnTo>
                    <a:pt x="13677" y="792"/>
                  </a:lnTo>
                  <a:lnTo>
                    <a:pt x="13701" y="772"/>
                  </a:lnTo>
                  <a:lnTo>
                    <a:pt x="13724" y="754"/>
                  </a:lnTo>
                  <a:lnTo>
                    <a:pt x="13749" y="737"/>
                  </a:lnTo>
                  <a:lnTo>
                    <a:pt x="13776" y="721"/>
                  </a:lnTo>
                  <a:lnTo>
                    <a:pt x="13802" y="708"/>
                  </a:lnTo>
                  <a:lnTo>
                    <a:pt x="13830" y="694"/>
                  </a:lnTo>
                  <a:lnTo>
                    <a:pt x="13860" y="681"/>
                  </a:lnTo>
                  <a:lnTo>
                    <a:pt x="13890" y="671"/>
                  </a:lnTo>
                  <a:lnTo>
                    <a:pt x="13921" y="659"/>
                  </a:lnTo>
                  <a:lnTo>
                    <a:pt x="13953" y="650"/>
                  </a:lnTo>
                  <a:lnTo>
                    <a:pt x="13987" y="640"/>
                  </a:lnTo>
                  <a:lnTo>
                    <a:pt x="14021" y="632"/>
                  </a:lnTo>
                  <a:lnTo>
                    <a:pt x="14091" y="615"/>
                  </a:lnTo>
                  <a:lnTo>
                    <a:pt x="14165" y="600"/>
                  </a:lnTo>
                  <a:lnTo>
                    <a:pt x="14241" y="584"/>
                  </a:lnTo>
                  <a:lnTo>
                    <a:pt x="14321" y="568"/>
                  </a:lnTo>
                  <a:lnTo>
                    <a:pt x="14380" y="526"/>
                  </a:lnTo>
                  <a:lnTo>
                    <a:pt x="14430" y="488"/>
                  </a:lnTo>
                  <a:lnTo>
                    <a:pt x="14474" y="453"/>
                  </a:lnTo>
                  <a:lnTo>
                    <a:pt x="14514" y="423"/>
                  </a:lnTo>
                  <a:lnTo>
                    <a:pt x="14551" y="394"/>
                  </a:lnTo>
                  <a:lnTo>
                    <a:pt x="14587" y="368"/>
                  </a:lnTo>
                  <a:lnTo>
                    <a:pt x="14604" y="355"/>
                  </a:lnTo>
                  <a:lnTo>
                    <a:pt x="14622" y="342"/>
                  </a:lnTo>
                  <a:lnTo>
                    <a:pt x="14642" y="331"/>
                  </a:lnTo>
                  <a:lnTo>
                    <a:pt x="14663" y="319"/>
                  </a:lnTo>
                  <a:lnTo>
                    <a:pt x="14713" y="314"/>
                  </a:lnTo>
                  <a:lnTo>
                    <a:pt x="14763" y="308"/>
                  </a:lnTo>
                  <a:lnTo>
                    <a:pt x="14814" y="303"/>
                  </a:lnTo>
                  <a:lnTo>
                    <a:pt x="14864" y="298"/>
                  </a:lnTo>
                  <a:lnTo>
                    <a:pt x="14916" y="293"/>
                  </a:lnTo>
                  <a:lnTo>
                    <a:pt x="14967" y="288"/>
                  </a:lnTo>
                  <a:lnTo>
                    <a:pt x="15018" y="284"/>
                  </a:lnTo>
                  <a:lnTo>
                    <a:pt x="15070" y="280"/>
                  </a:lnTo>
                  <a:lnTo>
                    <a:pt x="15142" y="244"/>
                  </a:lnTo>
                  <a:lnTo>
                    <a:pt x="15214" y="209"/>
                  </a:lnTo>
                  <a:lnTo>
                    <a:pt x="15285" y="175"/>
                  </a:lnTo>
                  <a:lnTo>
                    <a:pt x="15355" y="143"/>
                  </a:lnTo>
                  <a:lnTo>
                    <a:pt x="15391" y="127"/>
                  </a:lnTo>
                  <a:lnTo>
                    <a:pt x="15426" y="112"/>
                  </a:lnTo>
                  <a:lnTo>
                    <a:pt x="15462" y="98"/>
                  </a:lnTo>
                  <a:lnTo>
                    <a:pt x="15497" y="85"/>
                  </a:lnTo>
                  <a:lnTo>
                    <a:pt x="15533" y="72"/>
                  </a:lnTo>
                  <a:lnTo>
                    <a:pt x="15569" y="59"/>
                  </a:lnTo>
                  <a:lnTo>
                    <a:pt x="15605" y="49"/>
                  </a:lnTo>
                  <a:lnTo>
                    <a:pt x="15641" y="38"/>
                  </a:lnTo>
                  <a:lnTo>
                    <a:pt x="15677" y="30"/>
                  </a:lnTo>
                  <a:lnTo>
                    <a:pt x="15714" y="21"/>
                  </a:lnTo>
                  <a:lnTo>
                    <a:pt x="15750" y="15"/>
                  </a:lnTo>
                  <a:lnTo>
                    <a:pt x="15788" y="10"/>
                  </a:lnTo>
                  <a:lnTo>
                    <a:pt x="15825" y="4"/>
                  </a:lnTo>
                  <a:lnTo>
                    <a:pt x="15863" y="2"/>
                  </a:lnTo>
                  <a:lnTo>
                    <a:pt x="15901" y="0"/>
                  </a:lnTo>
                  <a:lnTo>
                    <a:pt x="15939" y="0"/>
                  </a:lnTo>
                  <a:lnTo>
                    <a:pt x="15978" y="1"/>
                  </a:lnTo>
                  <a:lnTo>
                    <a:pt x="16017" y="4"/>
                  </a:lnTo>
                  <a:lnTo>
                    <a:pt x="16056" y="10"/>
                  </a:lnTo>
                  <a:lnTo>
                    <a:pt x="16097" y="16"/>
                  </a:lnTo>
                  <a:lnTo>
                    <a:pt x="16137" y="23"/>
                  </a:lnTo>
                  <a:lnTo>
                    <a:pt x="16178" y="34"/>
                  </a:lnTo>
                  <a:lnTo>
                    <a:pt x="16220" y="45"/>
                  </a:lnTo>
                  <a:lnTo>
                    <a:pt x="16261" y="59"/>
                  </a:lnTo>
                  <a:lnTo>
                    <a:pt x="16311" y="107"/>
                  </a:lnTo>
                  <a:lnTo>
                    <a:pt x="16363" y="157"/>
                  </a:lnTo>
                  <a:lnTo>
                    <a:pt x="16416" y="212"/>
                  </a:lnTo>
                  <a:lnTo>
                    <a:pt x="16469" y="270"/>
                  </a:lnTo>
                  <a:lnTo>
                    <a:pt x="16524" y="332"/>
                  </a:lnTo>
                  <a:lnTo>
                    <a:pt x="16580" y="394"/>
                  </a:lnTo>
                  <a:lnTo>
                    <a:pt x="16636" y="460"/>
                  </a:lnTo>
                  <a:lnTo>
                    <a:pt x="16694" y="525"/>
                  </a:lnTo>
                  <a:lnTo>
                    <a:pt x="16713" y="566"/>
                  </a:lnTo>
                  <a:lnTo>
                    <a:pt x="16732" y="606"/>
                  </a:lnTo>
                  <a:lnTo>
                    <a:pt x="16750" y="646"/>
                  </a:lnTo>
                  <a:lnTo>
                    <a:pt x="16766" y="687"/>
                  </a:lnTo>
                  <a:lnTo>
                    <a:pt x="16782" y="726"/>
                  </a:lnTo>
                  <a:lnTo>
                    <a:pt x="16797" y="766"/>
                  </a:lnTo>
                  <a:lnTo>
                    <a:pt x="16810" y="805"/>
                  </a:lnTo>
                  <a:lnTo>
                    <a:pt x="16823" y="844"/>
                  </a:lnTo>
                  <a:lnTo>
                    <a:pt x="16834" y="882"/>
                  </a:lnTo>
                  <a:lnTo>
                    <a:pt x="16844" y="921"/>
                  </a:lnTo>
                  <a:lnTo>
                    <a:pt x="16854" y="960"/>
                  </a:lnTo>
                  <a:lnTo>
                    <a:pt x="16862" y="999"/>
                  </a:lnTo>
                  <a:lnTo>
                    <a:pt x="16870" y="1038"/>
                  </a:lnTo>
                  <a:lnTo>
                    <a:pt x="16877" y="1077"/>
                  </a:lnTo>
                  <a:lnTo>
                    <a:pt x="16882" y="1117"/>
                  </a:lnTo>
                  <a:lnTo>
                    <a:pt x="16886" y="1157"/>
                  </a:lnTo>
                  <a:lnTo>
                    <a:pt x="16891" y="1197"/>
                  </a:lnTo>
                  <a:lnTo>
                    <a:pt x="16893" y="1237"/>
                  </a:lnTo>
                  <a:lnTo>
                    <a:pt x="16895" y="1277"/>
                  </a:lnTo>
                  <a:lnTo>
                    <a:pt x="16896" y="1318"/>
                  </a:lnTo>
                  <a:lnTo>
                    <a:pt x="16896" y="1359"/>
                  </a:lnTo>
                  <a:lnTo>
                    <a:pt x="16895" y="1402"/>
                  </a:lnTo>
                  <a:lnTo>
                    <a:pt x="16893" y="1444"/>
                  </a:lnTo>
                  <a:lnTo>
                    <a:pt x="16891" y="1487"/>
                  </a:lnTo>
                  <a:lnTo>
                    <a:pt x="16886" y="1531"/>
                  </a:lnTo>
                  <a:lnTo>
                    <a:pt x="16882" y="1575"/>
                  </a:lnTo>
                  <a:lnTo>
                    <a:pt x="16877" y="1619"/>
                  </a:lnTo>
                  <a:lnTo>
                    <a:pt x="16871" y="1665"/>
                  </a:lnTo>
                  <a:lnTo>
                    <a:pt x="16864" y="1711"/>
                  </a:lnTo>
                  <a:lnTo>
                    <a:pt x="16856" y="1759"/>
                  </a:lnTo>
                  <a:lnTo>
                    <a:pt x="16847" y="1807"/>
                  </a:lnTo>
                  <a:lnTo>
                    <a:pt x="16838" y="1856"/>
                  </a:lnTo>
                  <a:lnTo>
                    <a:pt x="16818" y="1891"/>
                  </a:lnTo>
                  <a:lnTo>
                    <a:pt x="16799" y="1926"/>
                  </a:lnTo>
                  <a:lnTo>
                    <a:pt x="16779" y="1961"/>
                  </a:lnTo>
                  <a:lnTo>
                    <a:pt x="16759" y="1996"/>
                  </a:lnTo>
                  <a:lnTo>
                    <a:pt x="16739" y="2031"/>
                  </a:lnTo>
                  <a:lnTo>
                    <a:pt x="16720" y="2067"/>
                  </a:lnTo>
                  <a:lnTo>
                    <a:pt x="16700" y="2103"/>
                  </a:lnTo>
                  <a:lnTo>
                    <a:pt x="16680" y="2140"/>
                  </a:lnTo>
                  <a:lnTo>
                    <a:pt x="16620" y="2203"/>
                  </a:lnTo>
                  <a:lnTo>
                    <a:pt x="16561" y="2265"/>
                  </a:lnTo>
                  <a:lnTo>
                    <a:pt x="16502" y="2325"/>
                  </a:lnTo>
                  <a:lnTo>
                    <a:pt x="16443" y="2382"/>
                  </a:lnTo>
                  <a:lnTo>
                    <a:pt x="16413" y="2409"/>
                  </a:lnTo>
                  <a:lnTo>
                    <a:pt x="16384" y="2436"/>
                  </a:lnTo>
                  <a:lnTo>
                    <a:pt x="16353" y="2462"/>
                  </a:lnTo>
                  <a:lnTo>
                    <a:pt x="16323" y="2488"/>
                  </a:lnTo>
                  <a:lnTo>
                    <a:pt x="16292" y="2513"/>
                  </a:lnTo>
                  <a:lnTo>
                    <a:pt x="16261" y="2537"/>
                  </a:lnTo>
                  <a:lnTo>
                    <a:pt x="16230" y="2561"/>
                  </a:lnTo>
                  <a:lnTo>
                    <a:pt x="16198" y="2583"/>
                  </a:lnTo>
                  <a:lnTo>
                    <a:pt x="16166" y="2605"/>
                  </a:lnTo>
                  <a:lnTo>
                    <a:pt x="16134" y="2626"/>
                  </a:lnTo>
                  <a:lnTo>
                    <a:pt x="16100" y="2646"/>
                  </a:lnTo>
                  <a:lnTo>
                    <a:pt x="16066" y="2666"/>
                  </a:lnTo>
                  <a:lnTo>
                    <a:pt x="16032" y="2684"/>
                  </a:lnTo>
                  <a:lnTo>
                    <a:pt x="15997" y="2702"/>
                  </a:lnTo>
                  <a:lnTo>
                    <a:pt x="15961" y="2719"/>
                  </a:lnTo>
                  <a:lnTo>
                    <a:pt x="15926" y="2736"/>
                  </a:lnTo>
                  <a:lnTo>
                    <a:pt x="15889" y="2751"/>
                  </a:lnTo>
                  <a:lnTo>
                    <a:pt x="15852" y="2765"/>
                  </a:lnTo>
                  <a:lnTo>
                    <a:pt x="15814" y="2778"/>
                  </a:lnTo>
                  <a:lnTo>
                    <a:pt x="15773" y="2791"/>
                  </a:lnTo>
                  <a:lnTo>
                    <a:pt x="15734" y="2802"/>
                  </a:lnTo>
                  <a:lnTo>
                    <a:pt x="15693" y="2813"/>
                  </a:lnTo>
                  <a:lnTo>
                    <a:pt x="15651" y="2822"/>
                  </a:lnTo>
                  <a:lnTo>
                    <a:pt x="15609" y="2831"/>
                  </a:lnTo>
                  <a:lnTo>
                    <a:pt x="15594" y="2839"/>
                  </a:lnTo>
                  <a:lnTo>
                    <a:pt x="15580" y="2849"/>
                  </a:lnTo>
                  <a:lnTo>
                    <a:pt x="15568" y="2859"/>
                  </a:lnTo>
                  <a:lnTo>
                    <a:pt x="15556" y="2870"/>
                  </a:lnTo>
                  <a:lnTo>
                    <a:pt x="15577" y="2888"/>
                  </a:lnTo>
                  <a:lnTo>
                    <a:pt x="15598" y="2906"/>
                  </a:lnTo>
                  <a:lnTo>
                    <a:pt x="15618" y="2925"/>
                  </a:lnTo>
                  <a:lnTo>
                    <a:pt x="15638" y="2944"/>
                  </a:lnTo>
                  <a:lnTo>
                    <a:pt x="15657" y="2963"/>
                  </a:lnTo>
                  <a:lnTo>
                    <a:pt x="15675" y="2983"/>
                  </a:lnTo>
                  <a:lnTo>
                    <a:pt x="15693" y="3004"/>
                  </a:lnTo>
                  <a:lnTo>
                    <a:pt x="15710" y="3025"/>
                  </a:lnTo>
                  <a:lnTo>
                    <a:pt x="15727" y="3046"/>
                  </a:lnTo>
                  <a:lnTo>
                    <a:pt x="15743" y="3069"/>
                  </a:lnTo>
                  <a:lnTo>
                    <a:pt x="15759" y="3092"/>
                  </a:lnTo>
                  <a:lnTo>
                    <a:pt x="15773" y="3114"/>
                  </a:lnTo>
                  <a:lnTo>
                    <a:pt x="15787" y="3138"/>
                  </a:lnTo>
                  <a:lnTo>
                    <a:pt x="15801" y="3162"/>
                  </a:lnTo>
                  <a:lnTo>
                    <a:pt x="15814" y="3187"/>
                  </a:lnTo>
                  <a:lnTo>
                    <a:pt x="15825" y="3211"/>
                  </a:lnTo>
                  <a:lnTo>
                    <a:pt x="15837" y="3238"/>
                  </a:lnTo>
                  <a:lnTo>
                    <a:pt x="15847" y="3263"/>
                  </a:lnTo>
                  <a:lnTo>
                    <a:pt x="15857" y="3290"/>
                  </a:lnTo>
                  <a:lnTo>
                    <a:pt x="15865" y="3317"/>
                  </a:lnTo>
                  <a:lnTo>
                    <a:pt x="15874" y="3345"/>
                  </a:lnTo>
                  <a:lnTo>
                    <a:pt x="15881" y="3373"/>
                  </a:lnTo>
                  <a:lnTo>
                    <a:pt x="15889" y="3402"/>
                  </a:lnTo>
                  <a:lnTo>
                    <a:pt x="15894" y="3431"/>
                  </a:lnTo>
                  <a:lnTo>
                    <a:pt x="15899" y="3462"/>
                  </a:lnTo>
                  <a:lnTo>
                    <a:pt x="15903" y="3492"/>
                  </a:lnTo>
                  <a:lnTo>
                    <a:pt x="15907" y="3523"/>
                  </a:lnTo>
                  <a:lnTo>
                    <a:pt x="15910" y="3555"/>
                  </a:lnTo>
                  <a:lnTo>
                    <a:pt x="15911" y="3586"/>
                  </a:lnTo>
                  <a:lnTo>
                    <a:pt x="15912" y="3619"/>
                  </a:lnTo>
                  <a:lnTo>
                    <a:pt x="15912" y="3653"/>
                  </a:lnTo>
                  <a:lnTo>
                    <a:pt x="15911" y="3687"/>
                  </a:lnTo>
                  <a:lnTo>
                    <a:pt x="15903" y="3719"/>
                  </a:lnTo>
                  <a:lnTo>
                    <a:pt x="15895" y="3751"/>
                  </a:lnTo>
                  <a:lnTo>
                    <a:pt x="15886" y="3781"/>
                  </a:lnTo>
                  <a:lnTo>
                    <a:pt x="15876" y="3810"/>
                  </a:lnTo>
                  <a:lnTo>
                    <a:pt x="15865" y="3838"/>
                  </a:lnTo>
                  <a:lnTo>
                    <a:pt x="15854" y="3864"/>
                  </a:lnTo>
                  <a:lnTo>
                    <a:pt x="15842" y="3890"/>
                  </a:lnTo>
                  <a:lnTo>
                    <a:pt x="15829" y="3915"/>
                  </a:lnTo>
                  <a:lnTo>
                    <a:pt x="15816" y="3939"/>
                  </a:lnTo>
                  <a:lnTo>
                    <a:pt x="15801" y="3961"/>
                  </a:lnTo>
                  <a:lnTo>
                    <a:pt x="15786" y="3983"/>
                  </a:lnTo>
                  <a:lnTo>
                    <a:pt x="15770" y="4005"/>
                  </a:lnTo>
                  <a:lnTo>
                    <a:pt x="15753" y="4026"/>
                  </a:lnTo>
                  <a:lnTo>
                    <a:pt x="15737" y="4046"/>
                  </a:lnTo>
                  <a:lnTo>
                    <a:pt x="15719" y="4065"/>
                  </a:lnTo>
                  <a:lnTo>
                    <a:pt x="15701" y="4083"/>
                  </a:lnTo>
                  <a:lnTo>
                    <a:pt x="15682" y="4101"/>
                  </a:lnTo>
                  <a:lnTo>
                    <a:pt x="15662" y="4119"/>
                  </a:lnTo>
                  <a:lnTo>
                    <a:pt x="15641" y="4136"/>
                  </a:lnTo>
                  <a:lnTo>
                    <a:pt x="15620" y="4152"/>
                  </a:lnTo>
                  <a:lnTo>
                    <a:pt x="15598" y="4168"/>
                  </a:lnTo>
                  <a:lnTo>
                    <a:pt x="15576" y="4184"/>
                  </a:lnTo>
                  <a:lnTo>
                    <a:pt x="15553" y="4200"/>
                  </a:lnTo>
                  <a:lnTo>
                    <a:pt x="15530" y="4215"/>
                  </a:lnTo>
                  <a:lnTo>
                    <a:pt x="15481" y="4245"/>
                  </a:lnTo>
                  <a:lnTo>
                    <a:pt x="15429" y="4275"/>
                  </a:lnTo>
                  <a:lnTo>
                    <a:pt x="15376" y="4305"/>
                  </a:lnTo>
                  <a:lnTo>
                    <a:pt x="15320" y="4335"/>
                  </a:lnTo>
                  <a:lnTo>
                    <a:pt x="15231" y="4366"/>
                  </a:lnTo>
                  <a:lnTo>
                    <a:pt x="15141" y="4396"/>
                  </a:lnTo>
                  <a:lnTo>
                    <a:pt x="15051" y="4427"/>
                  </a:lnTo>
                  <a:lnTo>
                    <a:pt x="14962" y="4460"/>
                  </a:lnTo>
                  <a:lnTo>
                    <a:pt x="14874" y="4493"/>
                  </a:lnTo>
                  <a:lnTo>
                    <a:pt x="14785" y="4525"/>
                  </a:lnTo>
                  <a:lnTo>
                    <a:pt x="14697" y="4559"/>
                  </a:lnTo>
                  <a:lnTo>
                    <a:pt x="14609" y="4594"/>
                  </a:lnTo>
                  <a:lnTo>
                    <a:pt x="14433" y="4665"/>
                  </a:lnTo>
                  <a:lnTo>
                    <a:pt x="14259" y="4737"/>
                  </a:lnTo>
                  <a:lnTo>
                    <a:pt x="14086" y="4809"/>
                  </a:lnTo>
                  <a:lnTo>
                    <a:pt x="13913" y="4884"/>
                  </a:lnTo>
                  <a:lnTo>
                    <a:pt x="13740" y="4960"/>
                  </a:lnTo>
                  <a:lnTo>
                    <a:pt x="13569" y="5038"/>
                  </a:lnTo>
                  <a:lnTo>
                    <a:pt x="13396" y="5115"/>
                  </a:lnTo>
                  <a:lnTo>
                    <a:pt x="13226" y="5193"/>
                  </a:lnTo>
                  <a:lnTo>
                    <a:pt x="13055" y="5270"/>
                  </a:lnTo>
                  <a:lnTo>
                    <a:pt x="12884" y="5348"/>
                  </a:lnTo>
                  <a:lnTo>
                    <a:pt x="12714" y="5425"/>
                  </a:lnTo>
                  <a:lnTo>
                    <a:pt x="12544" y="5502"/>
                  </a:lnTo>
                  <a:lnTo>
                    <a:pt x="12429" y="5538"/>
                  </a:lnTo>
                  <a:lnTo>
                    <a:pt x="12312" y="5575"/>
                  </a:lnTo>
                  <a:lnTo>
                    <a:pt x="12195" y="5613"/>
                  </a:lnTo>
                  <a:lnTo>
                    <a:pt x="12076" y="5653"/>
                  </a:lnTo>
                  <a:lnTo>
                    <a:pt x="11958" y="5695"/>
                  </a:lnTo>
                  <a:lnTo>
                    <a:pt x="11839" y="5738"/>
                  </a:lnTo>
                  <a:lnTo>
                    <a:pt x="11722" y="5783"/>
                  </a:lnTo>
                  <a:lnTo>
                    <a:pt x="11604" y="5830"/>
                  </a:lnTo>
                  <a:lnTo>
                    <a:pt x="11546" y="5854"/>
                  </a:lnTo>
                  <a:lnTo>
                    <a:pt x="11488" y="5879"/>
                  </a:lnTo>
                  <a:lnTo>
                    <a:pt x="11431" y="5905"/>
                  </a:lnTo>
                  <a:lnTo>
                    <a:pt x="11374" y="5930"/>
                  </a:lnTo>
                  <a:lnTo>
                    <a:pt x="11317" y="5957"/>
                  </a:lnTo>
                  <a:lnTo>
                    <a:pt x="11261" y="5984"/>
                  </a:lnTo>
                  <a:lnTo>
                    <a:pt x="11206" y="6012"/>
                  </a:lnTo>
                  <a:lnTo>
                    <a:pt x="11151" y="6040"/>
                  </a:lnTo>
                  <a:lnTo>
                    <a:pt x="11098" y="6069"/>
                  </a:lnTo>
                  <a:lnTo>
                    <a:pt x="11045" y="6098"/>
                  </a:lnTo>
                  <a:lnTo>
                    <a:pt x="10992" y="6129"/>
                  </a:lnTo>
                  <a:lnTo>
                    <a:pt x="10940" y="6159"/>
                  </a:lnTo>
                  <a:lnTo>
                    <a:pt x="10889" y="6191"/>
                  </a:lnTo>
                  <a:lnTo>
                    <a:pt x="10840" y="6224"/>
                  </a:lnTo>
                  <a:lnTo>
                    <a:pt x="10791" y="6257"/>
                  </a:lnTo>
                  <a:lnTo>
                    <a:pt x="10743" y="6290"/>
                  </a:lnTo>
                  <a:lnTo>
                    <a:pt x="10738" y="6302"/>
                  </a:lnTo>
                  <a:lnTo>
                    <a:pt x="10732" y="6315"/>
                  </a:lnTo>
                  <a:lnTo>
                    <a:pt x="10724" y="6326"/>
                  </a:lnTo>
                  <a:lnTo>
                    <a:pt x="10714" y="6339"/>
                  </a:lnTo>
                  <a:lnTo>
                    <a:pt x="10704" y="6351"/>
                  </a:lnTo>
                  <a:lnTo>
                    <a:pt x="10691" y="6363"/>
                  </a:lnTo>
                  <a:lnTo>
                    <a:pt x="10677" y="6375"/>
                  </a:lnTo>
                  <a:lnTo>
                    <a:pt x="10662" y="6388"/>
                  </a:lnTo>
                  <a:lnTo>
                    <a:pt x="10647" y="6400"/>
                  </a:lnTo>
                  <a:lnTo>
                    <a:pt x="10629" y="6412"/>
                  </a:lnTo>
                  <a:lnTo>
                    <a:pt x="10612" y="6425"/>
                  </a:lnTo>
                  <a:lnTo>
                    <a:pt x="10593" y="6436"/>
                  </a:lnTo>
                  <a:lnTo>
                    <a:pt x="10554" y="6460"/>
                  </a:lnTo>
                  <a:lnTo>
                    <a:pt x="10514" y="6484"/>
                  </a:lnTo>
                  <a:lnTo>
                    <a:pt x="10471" y="6506"/>
                  </a:lnTo>
                  <a:lnTo>
                    <a:pt x="10430" y="6527"/>
                  </a:lnTo>
                  <a:lnTo>
                    <a:pt x="10390" y="6547"/>
                  </a:lnTo>
                  <a:lnTo>
                    <a:pt x="10351" y="6565"/>
                  </a:lnTo>
                  <a:lnTo>
                    <a:pt x="10281" y="6598"/>
                  </a:lnTo>
                  <a:lnTo>
                    <a:pt x="10229" y="6622"/>
                  </a:lnTo>
                  <a:lnTo>
                    <a:pt x="10195" y="6628"/>
                  </a:lnTo>
                  <a:lnTo>
                    <a:pt x="10154" y="6635"/>
                  </a:lnTo>
                  <a:lnTo>
                    <a:pt x="10108" y="6641"/>
                  </a:lnTo>
                  <a:lnTo>
                    <a:pt x="10058" y="6647"/>
                  </a:lnTo>
                  <a:lnTo>
                    <a:pt x="10006" y="6654"/>
                  </a:lnTo>
                  <a:lnTo>
                    <a:pt x="9949" y="6660"/>
                  </a:lnTo>
                  <a:lnTo>
                    <a:pt x="9890" y="6666"/>
                  </a:lnTo>
                  <a:lnTo>
                    <a:pt x="9830" y="6673"/>
                  </a:lnTo>
                  <a:lnTo>
                    <a:pt x="9770" y="6679"/>
                  </a:lnTo>
                  <a:lnTo>
                    <a:pt x="9710" y="6685"/>
                  </a:lnTo>
                  <a:lnTo>
                    <a:pt x="9650" y="6692"/>
                  </a:lnTo>
                  <a:lnTo>
                    <a:pt x="9592" y="6698"/>
                  </a:lnTo>
                  <a:lnTo>
                    <a:pt x="9536" y="6704"/>
                  </a:lnTo>
                  <a:lnTo>
                    <a:pt x="9483" y="6711"/>
                  </a:lnTo>
                  <a:lnTo>
                    <a:pt x="9433" y="6717"/>
                  </a:lnTo>
                  <a:lnTo>
                    <a:pt x="9389" y="6722"/>
                  </a:lnTo>
                  <a:lnTo>
                    <a:pt x="9340" y="6737"/>
                  </a:lnTo>
                  <a:lnTo>
                    <a:pt x="9289" y="6752"/>
                  </a:lnTo>
                  <a:lnTo>
                    <a:pt x="9233" y="6766"/>
                  </a:lnTo>
                  <a:lnTo>
                    <a:pt x="9175" y="6779"/>
                  </a:lnTo>
                  <a:lnTo>
                    <a:pt x="9114" y="6792"/>
                  </a:lnTo>
                  <a:lnTo>
                    <a:pt x="9053" y="6804"/>
                  </a:lnTo>
                  <a:lnTo>
                    <a:pt x="8991" y="6813"/>
                  </a:lnTo>
                  <a:lnTo>
                    <a:pt x="8928" y="6821"/>
                  </a:lnTo>
                  <a:lnTo>
                    <a:pt x="8898" y="6824"/>
                  </a:lnTo>
                  <a:lnTo>
                    <a:pt x="8867" y="6826"/>
                  </a:lnTo>
                  <a:lnTo>
                    <a:pt x="8837" y="6828"/>
                  </a:lnTo>
                  <a:lnTo>
                    <a:pt x="8806" y="6829"/>
                  </a:lnTo>
                  <a:lnTo>
                    <a:pt x="8776" y="6829"/>
                  </a:lnTo>
                  <a:lnTo>
                    <a:pt x="8748" y="6828"/>
                  </a:lnTo>
                  <a:lnTo>
                    <a:pt x="8719" y="6827"/>
                  </a:lnTo>
                  <a:lnTo>
                    <a:pt x="8692" y="6825"/>
                  </a:lnTo>
                  <a:lnTo>
                    <a:pt x="8664" y="6822"/>
                  </a:lnTo>
                  <a:lnTo>
                    <a:pt x="8638" y="6818"/>
                  </a:lnTo>
                  <a:lnTo>
                    <a:pt x="8614" y="6812"/>
                  </a:lnTo>
                  <a:lnTo>
                    <a:pt x="8590" y="6807"/>
                  </a:lnTo>
                  <a:lnTo>
                    <a:pt x="8566" y="6800"/>
                  </a:lnTo>
                  <a:lnTo>
                    <a:pt x="8544" y="6791"/>
                  </a:lnTo>
                  <a:lnTo>
                    <a:pt x="8524" y="6782"/>
                  </a:lnTo>
                  <a:lnTo>
                    <a:pt x="8505" y="6771"/>
                  </a:lnTo>
                  <a:lnTo>
                    <a:pt x="8477" y="6772"/>
                  </a:lnTo>
                  <a:lnTo>
                    <a:pt x="8447" y="6774"/>
                  </a:lnTo>
                  <a:lnTo>
                    <a:pt x="8418" y="6777"/>
                  </a:lnTo>
                  <a:lnTo>
                    <a:pt x="8390" y="6783"/>
                  </a:lnTo>
                  <a:lnTo>
                    <a:pt x="8361" y="6788"/>
                  </a:lnTo>
                  <a:lnTo>
                    <a:pt x="8333" y="6795"/>
                  </a:lnTo>
                  <a:lnTo>
                    <a:pt x="8305" y="6804"/>
                  </a:lnTo>
                  <a:lnTo>
                    <a:pt x="8277" y="6813"/>
                  </a:lnTo>
                  <a:lnTo>
                    <a:pt x="8249" y="6823"/>
                  </a:lnTo>
                  <a:lnTo>
                    <a:pt x="8221" y="6834"/>
                  </a:lnTo>
                  <a:lnTo>
                    <a:pt x="8194" y="6846"/>
                  </a:lnTo>
                  <a:lnTo>
                    <a:pt x="8166" y="6859"/>
                  </a:lnTo>
                  <a:lnTo>
                    <a:pt x="8139" y="6872"/>
                  </a:lnTo>
                  <a:lnTo>
                    <a:pt x="8112" y="6886"/>
                  </a:lnTo>
                  <a:lnTo>
                    <a:pt x="8085" y="6901"/>
                  </a:lnTo>
                  <a:lnTo>
                    <a:pt x="8058" y="6917"/>
                  </a:lnTo>
                  <a:lnTo>
                    <a:pt x="8006" y="6947"/>
                  </a:lnTo>
                  <a:lnTo>
                    <a:pt x="7954" y="6980"/>
                  </a:lnTo>
                  <a:lnTo>
                    <a:pt x="7903" y="7013"/>
                  </a:lnTo>
                  <a:lnTo>
                    <a:pt x="7853" y="7047"/>
                  </a:lnTo>
                  <a:lnTo>
                    <a:pt x="7806" y="7079"/>
                  </a:lnTo>
                  <a:lnTo>
                    <a:pt x="7758" y="7111"/>
                  </a:lnTo>
                  <a:lnTo>
                    <a:pt x="7713" y="7142"/>
                  </a:lnTo>
                  <a:lnTo>
                    <a:pt x="7670" y="7169"/>
                  </a:lnTo>
                  <a:lnTo>
                    <a:pt x="7606" y="7202"/>
                  </a:lnTo>
                  <a:lnTo>
                    <a:pt x="7543" y="7236"/>
                  </a:lnTo>
                  <a:lnTo>
                    <a:pt x="7481" y="7269"/>
                  </a:lnTo>
                  <a:lnTo>
                    <a:pt x="7417" y="7302"/>
                  </a:lnTo>
                  <a:lnTo>
                    <a:pt x="7355" y="7336"/>
                  </a:lnTo>
                  <a:lnTo>
                    <a:pt x="7293" y="7370"/>
                  </a:lnTo>
                  <a:lnTo>
                    <a:pt x="7231" y="7405"/>
                  </a:lnTo>
                  <a:lnTo>
                    <a:pt x="7169" y="7439"/>
                  </a:lnTo>
                  <a:lnTo>
                    <a:pt x="7015" y="7502"/>
                  </a:lnTo>
                  <a:lnTo>
                    <a:pt x="6860" y="7565"/>
                  </a:lnTo>
                  <a:lnTo>
                    <a:pt x="6705" y="7628"/>
                  </a:lnTo>
                  <a:lnTo>
                    <a:pt x="6549" y="7689"/>
                  </a:lnTo>
                  <a:lnTo>
                    <a:pt x="6394" y="7749"/>
                  </a:lnTo>
                  <a:lnTo>
                    <a:pt x="6239" y="7809"/>
                  </a:lnTo>
                  <a:lnTo>
                    <a:pt x="6085" y="7868"/>
                  </a:lnTo>
                  <a:lnTo>
                    <a:pt x="5929" y="7927"/>
                  </a:lnTo>
                  <a:lnTo>
                    <a:pt x="5774" y="7984"/>
                  </a:lnTo>
                  <a:lnTo>
                    <a:pt x="5620" y="8042"/>
                  </a:lnTo>
                  <a:lnTo>
                    <a:pt x="5465" y="8098"/>
                  </a:lnTo>
                  <a:lnTo>
                    <a:pt x="5311" y="8154"/>
                  </a:lnTo>
                  <a:lnTo>
                    <a:pt x="5156" y="8209"/>
                  </a:lnTo>
                  <a:lnTo>
                    <a:pt x="5003" y="8264"/>
                  </a:lnTo>
                  <a:lnTo>
                    <a:pt x="4849" y="8317"/>
                  </a:lnTo>
                  <a:lnTo>
                    <a:pt x="4696" y="8370"/>
                  </a:lnTo>
                  <a:lnTo>
                    <a:pt x="4633" y="8401"/>
                  </a:lnTo>
                  <a:lnTo>
                    <a:pt x="4569" y="8432"/>
                  </a:lnTo>
                  <a:lnTo>
                    <a:pt x="4506" y="8462"/>
                  </a:lnTo>
                  <a:lnTo>
                    <a:pt x="4444" y="8494"/>
                  </a:lnTo>
                  <a:lnTo>
                    <a:pt x="4380" y="8526"/>
                  </a:lnTo>
                  <a:lnTo>
                    <a:pt x="4319" y="8558"/>
                  </a:lnTo>
                  <a:lnTo>
                    <a:pt x="4257" y="8591"/>
                  </a:lnTo>
                  <a:lnTo>
                    <a:pt x="4197" y="8624"/>
                  </a:lnTo>
                  <a:lnTo>
                    <a:pt x="4135" y="8658"/>
                  </a:lnTo>
                  <a:lnTo>
                    <a:pt x="4075" y="8691"/>
                  </a:lnTo>
                  <a:lnTo>
                    <a:pt x="4015" y="8725"/>
                  </a:lnTo>
                  <a:lnTo>
                    <a:pt x="3955" y="8760"/>
                  </a:lnTo>
                  <a:lnTo>
                    <a:pt x="3896" y="8795"/>
                  </a:lnTo>
                  <a:lnTo>
                    <a:pt x="3838" y="8830"/>
                  </a:lnTo>
                  <a:lnTo>
                    <a:pt x="3779" y="8865"/>
                  </a:lnTo>
                  <a:lnTo>
                    <a:pt x="3721" y="8900"/>
                  </a:lnTo>
                  <a:lnTo>
                    <a:pt x="3637" y="8937"/>
                  </a:lnTo>
                  <a:lnTo>
                    <a:pt x="3552" y="8976"/>
                  </a:lnTo>
                  <a:lnTo>
                    <a:pt x="3469" y="9016"/>
                  </a:lnTo>
                  <a:lnTo>
                    <a:pt x="3387" y="9056"/>
                  </a:lnTo>
                  <a:lnTo>
                    <a:pt x="3303" y="9096"/>
                  </a:lnTo>
                  <a:lnTo>
                    <a:pt x="3221" y="9134"/>
                  </a:lnTo>
                  <a:lnTo>
                    <a:pt x="3181" y="9152"/>
                  </a:lnTo>
                  <a:lnTo>
                    <a:pt x="3139" y="9170"/>
                  </a:lnTo>
                  <a:lnTo>
                    <a:pt x="3099" y="9186"/>
                  </a:lnTo>
                  <a:lnTo>
                    <a:pt x="3058" y="9202"/>
                  </a:lnTo>
                  <a:lnTo>
                    <a:pt x="3029" y="9220"/>
                  </a:lnTo>
                  <a:lnTo>
                    <a:pt x="2998" y="9238"/>
                  </a:lnTo>
                  <a:lnTo>
                    <a:pt x="2967" y="9253"/>
                  </a:lnTo>
                  <a:lnTo>
                    <a:pt x="2936" y="9268"/>
                  </a:lnTo>
                  <a:lnTo>
                    <a:pt x="2904" y="9283"/>
                  </a:lnTo>
                  <a:lnTo>
                    <a:pt x="2871" y="9297"/>
                  </a:lnTo>
                  <a:lnTo>
                    <a:pt x="2839" y="9310"/>
                  </a:lnTo>
                  <a:lnTo>
                    <a:pt x="2806" y="9322"/>
                  </a:lnTo>
                  <a:lnTo>
                    <a:pt x="2773" y="9334"/>
                  </a:lnTo>
                  <a:lnTo>
                    <a:pt x="2739" y="9345"/>
                  </a:lnTo>
                  <a:lnTo>
                    <a:pt x="2707" y="9355"/>
                  </a:lnTo>
                  <a:lnTo>
                    <a:pt x="2673" y="9364"/>
                  </a:lnTo>
                  <a:lnTo>
                    <a:pt x="2638" y="9374"/>
                  </a:lnTo>
                  <a:lnTo>
                    <a:pt x="2604" y="9382"/>
                  </a:lnTo>
                  <a:lnTo>
                    <a:pt x="2570" y="9391"/>
                  </a:lnTo>
                  <a:lnTo>
                    <a:pt x="2537" y="9398"/>
                  </a:lnTo>
                  <a:lnTo>
                    <a:pt x="2468" y="9411"/>
                  </a:lnTo>
                  <a:lnTo>
                    <a:pt x="2399" y="9423"/>
                  </a:lnTo>
                  <a:lnTo>
                    <a:pt x="2332" y="9433"/>
                  </a:lnTo>
                  <a:lnTo>
                    <a:pt x="2264" y="9442"/>
                  </a:lnTo>
                  <a:lnTo>
                    <a:pt x="2198" y="9451"/>
                  </a:lnTo>
                  <a:lnTo>
                    <a:pt x="2132" y="9458"/>
                  </a:lnTo>
                  <a:lnTo>
                    <a:pt x="2069" y="9465"/>
                  </a:lnTo>
                  <a:lnTo>
                    <a:pt x="2006" y="9471"/>
                  </a:lnTo>
                  <a:close/>
                </a:path>
              </a:pathLst>
            </a:custGeom>
            <a:solidFill>
              <a:srgbClr val="131516">
                <a:alpha val="50195"/>
              </a:srgbClr>
            </a:solidFill>
            <a:ln w="9525">
              <a:noFill/>
              <a:round/>
              <a:headEnd/>
              <a:tailEnd/>
            </a:ln>
          </p:spPr>
          <p:txBody>
            <a:bodyPr/>
            <a:lstStyle/>
            <a:p>
              <a:endParaRPr lang="en-US"/>
            </a:p>
          </p:txBody>
        </p:sp>
        <p:sp>
          <p:nvSpPr>
            <p:cNvPr id="11275" name="Freeform 8"/>
            <p:cNvSpPr>
              <a:spLocks/>
            </p:cNvSpPr>
            <p:nvPr/>
          </p:nvSpPr>
          <p:spPr bwMode="auto">
            <a:xfrm>
              <a:off x="3950" y="4035"/>
              <a:ext cx="106" cy="264"/>
            </a:xfrm>
            <a:custGeom>
              <a:avLst/>
              <a:gdLst>
                <a:gd name="T0" fmla="*/ 70 w 1172"/>
                <a:gd name="T1" fmla="*/ 263 h 2906"/>
                <a:gd name="T2" fmla="*/ 60 w 1172"/>
                <a:gd name="T3" fmla="*/ 259 h 2906"/>
                <a:gd name="T4" fmla="*/ 49 w 1172"/>
                <a:gd name="T5" fmla="*/ 254 h 2906"/>
                <a:gd name="T6" fmla="*/ 39 w 1172"/>
                <a:gd name="T7" fmla="*/ 249 h 2906"/>
                <a:gd name="T8" fmla="*/ 30 w 1172"/>
                <a:gd name="T9" fmla="*/ 242 h 2906"/>
                <a:gd name="T10" fmla="*/ 22 w 1172"/>
                <a:gd name="T11" fmla="*/ 235 h 2906"/>
                <a:gd name="T12" fmla="*/ 15 w 1172"/>
                <a:gd name="T13" fmla="*/ 227 h 2906"/>
                <a:gd name="T14" fmla="*/ 9 w 1172"/>
                <a:gd name="T15" fmla="*/ 220 h 2906"/>
                <a:gd name="T16" fmla="*/ 8 w 1172"/>
                <a:gd name="T17" fmla="*/ 214 h 2906"/>
                <a:gd name="T18" fmla="*/ 7 w 1172"/>
                <a:gd name="T19" fmla="*/ 209 h 2906"/>
                <a:gd name="T20" fmla="*/ 5 w 1172"/>
                <a:gd name="T21" fmla="*/ 206 h 2906"/>
                <a:gd name="T22" fmla="*/ 1 w 1172"/>
                <a:gd name="T23" fmla="*/ 197 h 2906"/>
                <a:gd name="T24" fmla="*/ 0 w 1172"/>
                <a:gd name="T25" fmla="*/ 176 h 2906"/>
                <a:gd name="T26" fmla="*/ 0 w 1172"/>
                <a:gd name="T27" fmla="*/ 154 h 2906"/>
                <a:gd name="T28" fmla="*/ 1 w 1172"/>
                <a:gd name="T29" fmla="*/ 127 h 2906"/>
                <a:gd name="T30" fmla="*/ 5 w 1172"/>
                <a:gd name="T31" fmla="*/ 85 h 2906"/>
                <a:gd name="T32" fmla="*/ 10 w 1172"/>
                <a:gd name="T33" fmla="*/ 43 h 2906"/>
                <a:gd name="T34" fmla="*/ 15 w 1172"/>
                <a:gd name="T35" fmla="*/ 19 h 2906"/>
                <a:gd name="T36" fmla="*/ 19 w 1172"/>
                <a:gd name="T37" fmla="*/ 10 h 2906"/>
                <a:gd name="T38" fmla="*/ 23 w 1172"/>
                <a:gd name="T39" fmla="*/ 6 h 2906"/>
                <a:gd name="T40" fmla="*/ 27 w 1172"/>
                <a:gd name="T41" fmla="*/ 2 h 2906"/>
                <a:gd name="T42" fmla="*/ 31 w 1172"/>
                <a:gd name="T43" fmla="*/ 0 h 2906"/>
                <a:gd name="T44" fmla="*/ 46 w 1172"/>
                <a:gd name="T45" fmla="*/ 1 h 2906"/>
                <a:gd name="T46" fmla="*/ 61 w 1172"/>
                <a:gd name="T47" fmla="*/ 6 h 2906"/>
                <a:gd name="T48" fmla="*/ 72 w 1172"/>
                <a:gd name="T49" fmla="*/ 15 h 2906"/>
                <a:gd name="T50" fmla="*/ 80 w 1172"/>
                <a:gd name="T51" fmla="*/ 26 h 2906"/>
                <a:gd name="T52" fmla="*/ 87 w 1172"/>
                <a:gd name="T53" fmla="*/ 39 h 2906"/>
                <a:gd name="T54" fmla="*/ 92 w 1172"/>
                <a:gd name="T55" fmla="*/ 54 h 2906"/>
                <a:gd name="T56" fmla="*/ 98 w 1172"/>
                <a:gd name="T57" fmla="*/ 83 h 2906"/>
                <a:gd name="T58" fmla="*/ 100 w 1172"/>
                <a:gd name="T59" fmla="*/ 108 h 2906"/>
                <a:gd name="T60" fmla="*/ 102 w 1172"/>
                <a:gd name="T61" fmla="*/ 129 h 2906"/>
                <a:gd name="T62" fmla="*/ 103 w 1172"/>
                <a:gd name="T63" fmla="*/ 151 h 2906"/>
                <a:gd name="T64" fmla="*/ 104 w 1172"/>
                <a:gd name="T65" fmla="*/ 172 h 2906"/>
                <a:gd name="T66" fmla="*/ 101 w 1172"/>
                <a:gd name="T67" fmla="*/ 175 h 2906"/>
                <a:gd name="T68" fmla="*/ 93 w 1172"/>
                <a:gd name="T69" fmla="*/ 173 h 2906"/>
                <a:gd name="T70" fmla="*/ 74 w 1172"/>
                <a:gd name="T71" fmla="*/ 163 h 2906"/>
                <a:gd name="T72" fmla="*/ 53 w 1172"/>
                <a:gd name="T73" fmla="*/ 150 h 2906"/>
                <a:gd name="T74" fmla="*/ 35 w 1172"/>
                <a:gd name="T75" fmla="*/ 140 h 2906"/>
                <a:gd name="T76" fmla="*/ 25 w 1172"/>
                <a:gd name="T77" fmla="*/ 135 h 2906"/>
                <a:gd name="T78" fmla="*/ 15 w 1172"/>
                <a:gd name="T79" fmla="*/ 132 h 2906"/>
                <a:gd name="T80" fmla="*/ 8 w 1172"/>
                <a:gd name="T81" fmla="*/ 132 h 2906"/>
                <a:gd name="T82" fmla="*/ 7 w 1172"/>
                <a:gd name="T83" fmla="*/ 137 h 2906"/>
                <a:gd name="T84" fmla="*/ 9 w 1172"/>
                <a:gd name="T85" fmla="*/ 149 h 2906"/>
                <a:gd name="T86" fmla="*/ 19 w 1172"/>
                <a:gd name="T87" fmla="*/ 151 h 2906"/>
                <a:gd name="T88" fmla="*/ 31 w 1172"/>
                <a:gd name="T89" fmla="*/ 155 h 2906"/>
                <a:gd name="T90" fmla="*/ 50 w 1172"/>
                <a:gd name="T91" fmla="*/ 164 h 2906"/>
                <a:gd name="T92" fmla="*/ 70 w 1172"/>
                <a:gd name="T93" fmla="*/ 175 h 2906"/>
                <a:gd name="T94" fmla="*/ 91 w 1172"/>
                <a:gd name="T95" fmla="*/ 183 h 2906"/>
                <a:gd name="T96" fmla="*/ 101 w 1172"/>
                <a:gd name="T97" fmla="*/ 182 h 2906"/>
                <a:gd name="T98" fmla="*/ 105 w 1172"/>
                <a:gd name="T99" fmla="*/ 184 h 2906"/>
                <a:gd name="T100" fmla="*/ 106 w 1172"/>
                <a:gd name="T101" fmla="*/ 194 h 2906"/>
                <a:gd name="T102" fmla="*/ 106 w 1172"/>
                <a:gd name="T103" fmla="*/ 204 h 2906"/>
                <a:gd name="T104" fmla="*/ 105 w 1172"/>
                <a:gd name="T105" fmla="*/ 214 h 2906"/>
                <a:gd name="T106" fmla="*/ 103 w 1172"/>
                <a:gd name="T107" fmla="*/ 224 h 2906"/>
                <a:gd name="T108" fmla="*/ 101 w 1172"/>
                <a:gd name="T109" fmla="*/ 234 h 2906"/>
                <a:gd name="T110" fmla="*/ 97 w 1172"/>
                <a:gd name="T111" fmla="*/ 244 h 2906"/>
                <a:gd name="T112" fmla="*/ 91 w 1172"/>
                <a:gd name="T113" fmla="*/ 257 h 2906"/>
                <a:gd name="T114" fmla="*/ 81 w 1172"/>
                <a:gd name="T115" fmla="*/ 263 h 29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72"/>
                <a:gd name="T175" fmla="*/ 0 h 2906"/>
                <a:gd name="T176" fmla="*/ 1172 w 1172"/>
                <a:gd name="T177" fmla="*/ 2906 h 29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72" h="2906">
                  <a:moveTo>
                    <a:pt x="867" y="2906"/>
                  </a:moveTo>
                  <a:lnTo>
                    <a:pt x="837" y="2903"/>
                  </a:lnTo>
                  <a:lnTo>
                    <a:pt x="808" y="2897"/>
                  </a:lnTo>
                  <a:lnTo>
                    <a:pt x="778" y="2891"/>
                  </a:lnTo>
                  <a:lnTo>
                    <a:pt x="749" y="2883"/>
                  </a:lnTo>
                  <a:lnTo>
                    <a:pt x="719" y="2874"/>
                  </a:lnTo>
                  <a:lnTo>
                    <a:pt x="690" y="2865"/>
                  </a:lnTo>
                  <a:lnTo>
                    <a:pt x="661" y="2853"/>
                  </a:lnTo>
                  <a:lnTo>
                    <a:pt x="631" y="2842"/>
                  </a:lnTo>
                  <a:lnTo>
                    <a:pt x="603" y="2829"/>
                  </a:lnTo>
                  <a:lnTo>
                    <a:pt x="573" y="2815"/>
                  </a:lnTo>
                  <a:lnTo>
                    <a:pt x="545" y="2800"/>
                  </a:lnTo>
                  <a:lnTo>
                    <a:pt x="517" y="2786"/>
                  </a:lnTo>
                  <a:lnTo>
                    <a:pt x="489" y="2770"/>
                  </a:lnTo>
                  <a:lnTo>
                    <a:pt x="463" y="2753"/>
                  </a:lnTo>
                  <a:lnTo>
                    <a:pt x="435" y="2736"/>
                  </a:lnTo>
                  <a:lnTo>
                    <a:pt x="409" y="2718"/>
                  </a:lnTo>
                  <a:lnTo>
                    <a:pt x="382" y="2699"/>
                  </a:lnTo>
                  <a:lnTo>
                    <a:pt x="357" y="2681"/>
                  </a:lnTo>
                  <a:lnTo>
                    <a:pt x="333" y="2662"/>
                  </a:lnTo>
                  <a:lnTo>
                    <a:pt x="308" y="2642"/>
                  </a:lnTo>
                  <a:lnTo>
                    <a:pt x="285" y="2623"/>
                  </a:lnTo>
                  <a:lnTo>
                    <a:pt x="262" y="2603"/>
                  </a:lnTo>
                  <a:lnTo>
                    <a:pt x="240" y="2583"/>
                  </a:lnTo>
                  <a:lnTo>
                    <a:pt x="219" y="2563"/>
                  </a:lnTo>
                  <a:lnTo>
                    <a:pt x="199" y="2543"/>
                  </a:lnTo>
                  <a:lnTo>
                    <a:pt x="180" y="2523"/>
                  </a:lnTo>
                  <a:lnTo>
                    <a:pt x="161" y="2503"/>
                  </a:lnTo>
                  <a:lnTo>
                    <a:pt x="144" y="2483"/>
                  </a:lnTo>
                  <a:lnTo>
                    <a:pt x="127" y="2463"/>
                  </a:lnTo>
                  <a:lnTo>
                    <a:pt x="111" y="2444"/>
                  </a:lnTo>
                  <a:lnTo>
                    <a:pt x="97" y="2425"/>
                  </a:lnTo>
                  <a:lnTo>
                    <a:pt x="83" y="2406"/>
                  </a:lnTo>
                  <a:lnTo>
                    <a:pt x="88" y="2387"/>
                  </a:lnTo>
                  <a:lnTo>
                    <a:pt x="90" y="2370"/>
                  </a:lnTo>
                  <a:lnTo>
                    <a:pt x="90" y="2355"/>
                  </a:lnTo>
                  <a:lnTo>
                    <a:pt x="90" y="2340"/>
                  </a:lnTo>
                  <a:lnTo>
                    <a:pt x="88" y="2326"/>
                  </a:lnTo>
                  <a:lnTo>
                    <a:pt x="84" y="2314"/>
                  </a:lnTo>
                  <a:lnTo>
                    <a:pt x="80" y="2303"/>
                  </a:lnTo>
                  <a:lnTo>
                    <a:pt x="76" y="2293"/>
                  </a:lnTo>
                  <a:lnTo>
                    <a:pt x="71" y="2284"/>
                  </a:lnTo>
                  <a:lnTo>
                    <a:pt x="64" y="2275"/>
                  </a:lnTo>
                  <a:lnTo>
                    <a:pt x="58" y="2267"/>
                  </a:lnTo>
                  <a:lnTo>
                    <a:pt x="51" y="2259"/>
                  </a:lnTo>
                  <a:lnTo>
                    <a:pt x="36" y="2247"/>
                  </a:lnTo>
                  <a:lnTo>
                    <a:pt x="21" y="2233"/>
                  </a:lnTo>
                  <a:lnTo>
                    <a:pt x="16" y="2173"/>
                  </a:lnTo>
                  <a:lnTo>
                    <a:pt x="11" y="2113"/>
                  </a:lnTo>
                  <a:lnTo>
                    <a:pt x="6" y="2052"/>
                  </a:lnTo>
                  <a:lnTo>
                    <a:pt x="4" y="1992"/>
                  </a:lnTo>
                  <a:lnTo>
                    <a:pt x="2" y="1932"/>
                  </a:lnTo>
                  <a:lnTo>
                    <a:pt x="0" y="1872"/>
                  </a:lnTo>
                  <a:lnTo>
                    <a:pt x="0" y="1813"/>
                  </a:lnTo>
                  <a:lnTo>
                    <a:pt x="0" y="1752"/>
                  </a:lnTo>
                  <a:lnTo>
                    <a:pt x="1" y="1693"/>
                  </a:lnTo>
                  <a:lnTo>
                    <a:pt x="2" y="1634"/>
                  </a:lnTo>
                  <a:lnTo>
                    <a:pt x="4" y="1575"/>
                  </a:lnTo>
                  <a:lnTo>
                    <a:pt x="7" y="1517"/>
                  </a:lnTo>
                  <a:lnTo>
                    <a:pt x="14" y="1399"/>
                  </a:lnTo>
                  <a:lnTo>
                    <a:pt x="22" y="1281"/>
                  </a:lnTo>
                  <a:lnTo>
                    <a:pt x="33" y="1165"/>
                  </a:lnTo>
                  <a:lnTo>
                    <a:pt x="44" y="1049"/>
                  </a:lnTo>
                  <a:lnTo>
                    <a:pt x="56" y="933"/>
                  </a:lnTo>
                  <a:lnTo>
                    <a:pt x="69" y="817"/>
                  </a:lnTo>
                  <a:lnTo>
                    <a:pt x="81" y="701"/>
                  </a:lnTo>
                  <a:lnTo>
                    <a:pt x="94" y="586"/>
                  </a:lnTo>
                  <a:lnTo>
                    <a:pt x="106" y="470"/>
                  </a:lnTo>
                  <a:lnTo>
                    <a:pt x="117" y="355"/>
                  </a:lnTo>
                  <a:lnTo>
                    <a:pt x="138" y="298"/>
                  </a:lnTo>
                  <a:lnTo>
                    <a:pt x="157" y="241"/>
                  </a:lnTo>
                  <a:lnTo>
                    <a:pt x="167" y="213"/>
                  </a:lnTo>
                  <a:lnTo>
                    <a:pt x="177" y="187"/>
                  </a:lnTo>
                  <a:lnTo>
                    <a:pt x="188" y="161"/>
                  </a:lnTo>
                  <a:lnTo>
                    <a:pt x="201" y="136"/>
                  </a:lnTo>
                  <a:lnTo>
                    <a:pt x="213" y="113"/>
                  </a:lnTo>
                  <a:lnTo>
                    <a:pt x="228" y="91"/>
                  </a:lnTo>
                  <a:lnTo>
                    <a:pt x="237" y="80"/>
                  </a:lnTo>
                  <a:lnTo>
                    <a:pt x="245" y="71"/>
                  </a:lnTo>
                  <a:lnTo>
                    <a:pt x="253" y="61"/>
                  </a:lnTo>
                  <a:lnTo>
                    <a:pt x="263" y="52"/>
                  </a:lnTo>
                  <a:lnTo>
                    <a:pt x="274" y="43"/>
                  </a:lnTo>
                  <a:lnTo>
                    <a:pt x="284" y="35"/>
                  </a:lnTo>
                  <a:lnTo>
                    <a:pt x="296" y="27"/>
                  </a:lnTo>
                  <a:lnTo>
                    <a:pt x="307" y="21"/>
                  </a:lnTo>
                  <a:lnTo>
                    <a:pt x="320" y="15"/>
                  </a:lnTo>
                  <a:lnTo>
                    <a:pt x="334" y="10"/>
                  </a:lnTo>
                  <a:lnTo>
                    <a:pt x="347" y="4"/>
                  </a:lnTo>
                  <a:lnTo>
                    <a:pt x="362" y="0"/>
                  </a:lnTo>
                  <a:lnTo>
                    <a:pt x="415" y="1"/>
                  </a:lnTo>
                  <a:lnTo>
                    <a:pt x="465" y="5"/>
                  </a:lnTo>
                  <a:lnTo>
                    <a:pt x="511" y="13"/>
                  </a:lnTo>
                  <a:lnTo>
                    <a:pt x="555" y="22"/>
                  </a:lnTo>
                  <a:lnTo>
                    <a:pt x="597" y="35"/>
                  </a:lnTo>
                  <a:lnTo>
                    <a:pt x="636" y="50"/>
                  </a:lnTo>
                  <a:lnTo>
                    <a:pt x="673" y="68"/>
                  </a:lnTo>
                  <a:lnTo>
                    <a:pt x="706" y="87"/>
                  </a:lnTo>
                  <a:lnTo>
                    <a:pt x="739" y="109"/>
                  </a:lnTo>
                  <a:lnTo>
                    <a:pt x="769" y="133"/>
                  </a:lnTo>
                  <a:lnTo>
                    <a:pt x="797" y="160"/>
                  </a:lnTo>
                  <a:lnTo>
                    <a:pt x="823" y="187"/>
                  </a:lnTo>
                  <a:lnTo>
                    <a:pt x="847" y="218"/>
                  </a:lnTo>
                  <a:lnTo>
                    <a:pt x="869" y="249"/>
                  </a:lnTo>
                  <a:lnTo>
                    <a:pt x="890" y="282"/>
                  </a:lnTo>
                  <a:lnTo>
                    <a:pt x="910" y="317"/>
                  </a:lnTo>
                  <a:lnTo>
                    <a:pt x="928" y="354"/>
                  </a:lnTo>
                  <a:lnTo>
                    <a:pt x="944" y="392"/>
                  </a:lnTo>
                  <a:lnTo>
                    <a:pt x="960" y="431"/>
                  </a:lnTo>
                  <a:lnTo>
                    <a:pt x="975" y="471"/>
                  </a:lnTo>
                  <a:lnTo>
                    <a:pt x="987" y="512"/>
                  </a:lnTo>
                  <a:lnTo>
                    <a:pt x="1000" y="555"/>
                  </a:lnTo>
                  <a:lnTo>
                    <a:pt x="1012" y="598"/>
                  </a:lnTo>
                  <a:lnTo>
                    <a:pt x="1023" y="642"/>
                  </a:lnTo>
                  <a:lnTo>
                    <a:pt x="1043" y="732"/>
                  </a:lnTo>
                  <a:lnTo>
                    <a:pt x="1061" y="825"/>
                  </a:lnTo>
                  <a:lnTo>
                    <a:pt x="1079" y="919"/>
                  </a:lnTo>
                  <a:lnTo>
                    <a:pt x="1097" y="1013"/>
                  </a:lnTo>
                  <a:lnTo>
                    <a:pt x="1100" y="1072"/>
                  </a:lnTo>
                  <a:lnTo>
                    <a:pt x="1105" y="1130"/>
                  </a:lnTo>
                  <a:lnTo>
                    <a:pt x="1108" y="1189"/>
                  </a:lnTo>
                  <a:lnTo>
                    <a:pt x="1112" y="1248"/>
                  </a:lnTo>
                  <a:lnTo>
                    <a:pt x="1115" y="1306"/>
                  </a:lnTo>
                  <a:lnTo>
                    <a:pt x="1119" y="1365"/>
                  </a:lnTo>
                  <a:lnTo>
                    <a:pt x="1123" y="1423"/>
                  </a:lnTo>
                  <a:lnTo>
                    <a:pt x="1127" y="1482"/>
                  </a:lnTo>
                  <a:lnTo>
                    <a:pt x="1131" y="1540"/>
                  </a:lnTo>
                  <a:lnTo>
                    <a:pt x="1134" y="1599"/>
                  </a:lnTo>
                  <a:lnTo>
                    <a:pt x="1138" y="1657"/>
                  </a:lnTo>
                  <a:lnTo>
                    <a:pt x="1143" y="1715"/>
                  </a:lnTo>
                  <a:lnTo>
                    <a:pt x="1147" y="1775"/>
                  </a:lnTo>
                  <a:lnTo>
                    <a:pt x="1151" y="1833"/>
                  </a:lnTo>
                  <a:lnTo>
                    <a:pt x="1155" y="1892"/>
                  </a:lnTo>
                  <a:lnTo>
                    <a:pt x="1159" y="1950"/>
                  </a:lnTo>
                  <a:lnTo>
                    <a:pt x="1142" y="1940"/>
                  </a:lnTo>
                  <a:lnTo>
                    <a:pt x="1127" y="1933"/>
                  </a:lnTo>
                  <a:lnTo>
                    <a:pt x="1113" y="1927"/>
                  </a:lnTo>
                  <a:lnTo>
                    <a:pt x="1098" y="1920"/>
                  </a:lnTo>
                  <a:lnTo>
                    <a:pt x="1079" y="1915"/>
                  </a:lnTo>
                  <a:lnTo>
                    <a:pt x="1055" y="1908"/>
                  </a:lnTo>
                  <a:lnTo>
                    <a:pt x="1023" y="1899"/>
                  </a:lnTo>
                  <a:lnTo>
                    <a:pt x="982" y="1888"/>
                  </a:lnTo>
                  <a:lnTo>
                    <a:pt x="930" y="1858"/>
                  </a:lnTo>
                  <a:lnTo>
                    <a:pt x="876" y="1826"/>
                  </a:lnTo>
                  <a:lnTo>
                    <a:pt x="822" y="1794"/>
                  </a:lnTo>
                  <a:lnTo>
                    <a:pt x="765" y="1759"/>
                  </a:lnTo>
                  <a:lnTo>
                    <a:pt x="706" y="1723"/>
                  </a:lnTo>
                  <a:lnTo>
                    <a:pt x="648" y="1687"/>
                  </a:lnTo>
                  <a:lnTo>
                    <a:pt x="589" y="1652"/>
                  </a:lnTo>
                  <a:lnTo>
                    <a:pt x="530" y="1617"/>
                  </a:lnTo>
                  <a:lnTo>
                    <a:pt x="472" y="1584"/>
                  </a:lnTo>
                  <a:lnTo>
                    <a:pt x="413" y="1554"/>
                  </a:lnTo>
                  <a:lnTo>
                    <a:pt x="384" y="1539"/>
                  </a:lnTo>
                  <a:lnTo>
                    <a:pt x="356" y="1525"/>
                  </a:lnTo>
                  <a:lnTo>
                    <a:pt x="327" y="1513"/>
                  </a:lnTo>
                  <a:lnTo>
                    <a:pt x="300" y="1500"/>
                  </a:lnTo>
                  <a:lnTo>
                    <a:pt x="272" y="1488"/>
                  </a:lnTo>
                  <a:lnTo>
                    <a:pt x="245" y="1478"/>
                  </a:lnTo>
                  <a:lnTo>
                    <a:pt x="219" y="1469"/>
                  </a:lnTo>
                  <a:lnTo>
                    <a:pt x="192" y="1461"/>
                  </a:lnTo>
                  <a:lnTo>
                    <a:pt x="167" y="1454"/>
                  </a:lnTo>
                  <a:lnTo>
                    <a:pt x="142" y="1448"/>
                  </a:lnTo>
                  <a:lnTo>
                    <a:pt x="117" y="1444"/>
                  </a:lnTo>
                  <a:lnTo>
                    <a:pt x="93" y="1441"/>
                  </a:lnTo>
                  <a:lnTo>
                    <a:pt x="87" y="1452"/>
                  </a:lnTo>
                  <a:lnTo>
                    <a:pt x="82" y="1463"/>
                  </a:lnTo>
                  <a:lnTo>
                    <a:pt x="79" y="1475"/>
                  </a:lnTo>
                  <a:lnTo>
                    <a:pt x="77" y="1490"/>
                  </a:lnTo>
                  <a:lnTo>
                    <a:pt x="76" y="1512"/>
                  </a:lnTo>
                  <a:lnTo>
                    <a:pt x="76" y="1541"/>
                  </a:lnTo>
                  <a:lnTo>
                    <a:pt x="77" y="1580"/>
                  </a:lnTo>
                  <a:lnTo>
                    <a:pt x="79" y="1633"/>
                  </a:lnTo>
                  <a:lnTo>
                    <a:pt x="103" y="1636"/>
                  </a:lnTo>
                  <a:lnTo>
                    <a:pt x="129" y="1640"/>
                  </a:lnTo>
                  <a:lnTo>
                    <a:pt x="154" y="1646"/>
                  </a:lnTo>
                  <a:lnTo>
                    <a:pt x="180" y="1652"/>
                  </a:lnTo>
                  <a:lnTo>
                    <a:pt x="206" y="1658"/>
                  </a:lnTo>
                  <a:lnTo>
                    <a:pt x="231" y="1667"/>
                  </a:lnTo>
                  <a:lnTo>
                    <a:pt x="258" y="1675"/>
                  </a:lnTo>
                  <a:lnTo>
                    <a:pt x="284" y="1685"/>
                  </a:lnTo>
                  <a:lnTo>
                    <a:pt x="338" y="1705"/>
                  </a:lnTo>
                  <a:lnTo>
                    <a:pt x="392" y="1728"/>
                  </a:lnTo>
                  <a:lnTo>
                    <a:pt x="446" y="1753"/>
                  </a:lnTo>
                  <a:lnTo>
                    <a:pt x="501" y="1780"/>
                  </a:lnTo>
                  <a:lnTo>
                    <a:pt x="555" y="1808"/>
                  </a:lnTo>
                  <a:lnTo>
                    <a:pt x="610" y="1838"/>
                  </a:lnTo>
                  <a:lnTo>
                    <a:pt x="666" y="1869"/>
                  </a:lnTo>
                  <a:lnTo>
                    <a:pt x="722" y="1898"/>
                  </a:lnTo>
                  <a:lnTo>
                    <a:pt x="777" y="1929"/>
                  </a:lnTo>
                  <a:lnTo>
                    <a:pt x="833" y="1959"/>
                  </a:lnTo>
                  <a:lnTo>
                    <a:pt x="888" y="1989"/>
                  </a:lnTo>
                  <a:lnTo>
                    <a:pt x="944" y="2018"/>
                  </a:lnTo>
                  <a:lnTo>
                    <a:pt x="1002" y="2015"/>
                  </a:lnTo>
                  <a:lnTo>
                    <a:pt x="1047" y="2014"/>
                  </a:lnTo>
                  <a:lnTo>
                    <a:pt x="1079" y="2012"/>
                  </a:lnTo>
                  <a:lnTo>
                    <a:pt x="1104" y="2011"/>
                  </a:lnTo>
                  <a:lnTo>
                    <a:pt x="1120" y="2008"/>
                  </a:lnTo>
                  <a:lnTo>
                    <a:pt x="1133" y="2005"/>
                  </a:lnTo>
                  <a:lnTo>
                    <a:pt x="1144" y="2000"/>
                  </a:lnTo>
                  <a:lnTo>
                    <a:pt x="1155" y="1993"/>
                  </a:lnTo>
                  <a:lnTo>
                    <a:pt x="1159" y="2022"/>
                  </a:lnTo>
                  <a:lnTo>
                    <a:pt x="1163" y="2050"/>
                  </a:lnTo>
                  <a:lnTo>
                    <a:pt x="1166" y="2078"/>
                  </a:lnTo>
                  <a:lnTo>
                    <a:pt x="1168" y="2105"/>
                  </a:lnTo>
                  <a:lnTo>
                    <a:pt x="1170" y="2134"/>
                  </a:lnTo>
                  <a:lnTo>
                    <a:pt x="1171" y="2161"/>
                  </a:lnTo>
                  <a:lnTo>
                    <a:pt x="1172" y="2189"/>
                  </a:lnTo>
                  <a:lnTo>
                    <a:pt x="1172" y="2216"/>
                  </a:lnTo>
                  <a:lnTo>
                    <a:pt x="1171" y="2244"/>
                  </a:lnTo>
                  <a:lnTo>
                    <a:pt x="1170" y="2271"/>
                  </a:lnTo>
                  <a:lnTo>
                    <a:pt x="1168" y="2299"/>
                  </a:lnTo>
                  <a:lnTo>
                    <a:pt x="1166" y="2325"/>
                  </a:lnTo>
                  <a:lnTo>
                    <a:pt x="1163" y="2352"/>
                  </a:lnTo>
                  <a:lnTo>
                    <a:pt x="1158" y="2380"/>
                  </a:lnTo>
                  <a:lnTo>
                    <a:pt x="1154" y="2407"/>
                  </a:lnTo>
                  <a:lnTo>
                    <a:pt x="1149" y="2434"/>
                  </a:lnTo>
                  <a:lnTo>
                    <a:pt x="1144" y="2461"/>
                  </a:lnTo>
                  <a:lnTo>
                    <a:pt x="1136" y="2489"/>
                  </a:lnTo>
                  <a:lnTo>
                    <a:pt x="1130" y="2516"/>
                  </a:lnTo>
                  <a:lnTo>
                    <a:pt x="1123" y="2544"/>
                  </a:lnTo>
                  <a:lnTo>
                    <a:pt x="1114" y="2571"/>
                  </a:lnTo>
                  <a:lnTo>
                    <a:pt x="1105" y="2599"/>
                  </a:lnTo>
                  <a:lnTo>
                    <a:pt x="1095" y="2626"/>
                  </a:lnTo>
                  <a:lnTo>
                    <a:pt x="1085" y="2655"/>
                  </a:lnTo>
                  <a:lnTo>
                    <a:pt x="1074" y="2682"/>
                  </a:lnTo>
                  <a:lnTo>
                    <a:pt x="1062" y="2711"/>
                  </a:lnTo>
                  <a:lnTo>
                    <a:pt x="1050" y="2738"/>
                  </a:lnTo>
                  <a:lnTo>
                    <a:pt x="1036" y="2767"/>
                  </a:lnTo>
                  <a:lnTo>
                    <a:pt x="1008" y="2825"/>
                  </a:lnTo>
                  <a:lnTo>
                    <a:pt x="977" y="2882"/>
                  </a:lnTo>
                  <a:lnTo>
                    <a:pt x="948" y="2887"/>
                  </a:lnTo>
                  <a:lnTo>
                    <a:pt x="920" y="2892"/>
                  </a:lnTo>
                  <a:lnTo>
                    <a:pt x="892" y="2899"/>
                  </a:lnTo>
                  <a:lnTo>
                    <a:pt x="867" y="2906"/>
                  </a:lnTo>
                  <a:close/>
                </a:path>
              </a:pathLst>
            </a:custGeom>
            <a:solidFill>
              <a:srgbClr val="71635D">
                <a:alpha val="50195"/>
              </a:srgbClr>
            </a:solidFill>
            <a:ln w="9525">
              <a:noFill/>
              <a:round/>
              <a:headEnd/>
              <a:tailEnd/>
            </a:ln>
          </p:spPr>
          <p:txBody>
            <a:bodyPr/>
            <a:lstStyle/>
            <a:p>
              <a:endParaRPr lang="en-US"/>
            </a:p>
          </p:txBody>
        </p:sp>
        <p:sp>
          <p:nvSpPr>
            <p:cNvPr id="11276" name="Freeform 9"/>
            <p:cNvSpPr>
              <a:spLocks/>
            </p:cNvSpPr>
            <p:nvPr/>
          </p:nvSpPr>
          <p:spPr bwMode="auto">
            <a:xfrm>
              <a:off x="4036" y="4044"/>
              <a:ext cx="59" cy="250"/>
            </a:xfrm>
            <a:custGeom>
              <a:avLst/>
              <a:gdLst>
                <a:gd name="T0" fmla="*/ 27 w 648"/>
                <a:gd name="T1" fmla="*/ 248 h 2744"/>
                <a:gd name="T2" fmla="*/ 28 w 648"/>
                <a:gd name="T3" fmla="*/ 244 h 2744"/>
                <a:gd name="T4" fmla="*/ 29 w 648"/>
                <a:gd name="T5" fmla="*/ 239 h 2744"/>
                <a:gd name="T6" fmla="*/ 33 w 648"/>
                <a:gd name="T7" fmla="*/ 229 h 2744"/>
                <a:gd name="T8" fmla="*/ 35 w 648"/>
                <a:gd name="T9" fmla="*/ 216 h 2744"/>
                <a:gd name="T10" fmla="*/ 36 w 648"/>
                <a:gd name="T11" fmla="*/ 203 h 2744"/>
                <a:gd name="T12" fmla="*/ 36 w 648"/>
                <a:gd name="T13" fmla="*/ 190 h 2744"/>
                <a:gd name="T14" fmla="*/ 36 w 648"/>
                <a:gd name="T15" fmla="*/ 177 h 2744"/>
                <a:gd name="T16" fmla="*/ 36 w 648"/>
                <a:gd name="T17" fmla="*/ 164 h 2744"/>
                <a:gd name="T18" fmla="*/ 35 w 648"/>
                <a:gd name="T19" fmla="*/ 150 h 2744"/>
                <a:gd name="T20" fmla="*/ 34 w 648"/>
                <a:gd name="T21" fmla="*/ 137 h 2744"/>
                <a:gd name="T22" fmla="*/ 33 w 648"/>
                <a:gd name="T23" fmla="*/ 124 h 2744"/>
                <a:gd name="T24" fmla="*/ 32 w 648"/>
                <a:gd name="T25" fmla="*/ 111 h 2744"/>
                <a:gd name="T26" fmla="*/ 31 w 648"/>
                <a:gd name="T27" fmla="*/ 98 h 2744"/>
                <a:gd name="T28" fmla="*/ 28 w 648"/>
                <a:gd name="T29" fmla="*/ 79 h 2744"/>
                <a:gd name="T30" fmla="*/ 24 w 648"/>
                <a:gd name="T31" fmla="*/ 54 h 2744"/>
                <a:gd name="T32" fmla="*/ 20 w 648"/>
                <a:gd name="T33" fmla="*/ 30 h 2744"/>
                <a:gd name="T34" fmla="*/ 15 w 648"/>
                <a:gd name="T35" fmla="*/ 16 h 2744"/>
                <a:gd name="T36" fmla="*/ 11 w 648"/>
                <a:gd name="T37" fmla="*/ 11 h 2744"/>
                <a:gd name="T38" fmla="*/ 6 w 648"/>
                <a:gd name="T39" fmla="*/ 7 h 2744"/>
                <a:gd name="T40" fmla="*/ 2 w 648"/>
                <a:gd name="T41" fmla="*/ 2 h 2744"/>
                <a:gd name="T42" fmla="*/ 2 w 648"/>
                <a:gd name="T43" fmla="*/ 0 h 2744"/>
                <a:gd name="T44" fmla="*/ 7 w 648"/>
                <a:gd name="T45" fmla="*/ 1 h 2744"/>
                <a:gd name="T46" fmla="*/ 11 w 648"/>
                <a:gd name="T47" fmla="*/ 3 h 2744"/>
                <a:gd name="T48" fmla="*/ 16 w 648"/>
                <a:gd name="T49" fmla="*/ 5 h 2744"/>
                <a:gd name="T50" fmla="*/ 20 w 648"/>
                <a:gd name="T51" fmla="*/ 8 h 2744"/>
                <a:gd name="T52" fmla="*/ 23 w 648"/>
                <a:gd name="T53" fmla="*/ 12 h 2744"/>
                <a:gd name="T54" fmla="*/ 27 w 648"/>
                <a:gd name="T55" fmla="*/ 16 h 2744"/>
                <a:gd name="T56" fmla="*/ 30 w 648"/>
                <a:gd name="T57" fmla="*/ 20 h 2744"/>
                <a:gd name="T58" fmla="*/ 33 w 648"/>
                <a:gd name="T59" fmla="*/ 25 h 2744"/>
                <a:gd name="T60" fmla="*/ 36 w 648"/>
                <a:gd name="T61" fmla="*/ 30 h 2744"/>
                <a:gd name="T62" fmla="*/ 39 w 648"/>
                <a:gd name="T63" fmla="*/ 35 h 2744"/>
                <a:gd name="T64" fmla="*/ 41 w 648"/>
                <a:gd name="T65" fmla="*/ 41 h 2744"/>
                <a:gd name="T66" fmla="*/ 44 w 648"/>
                <a:gd name="T67" fmla="*/ 49 h 2744"/>
                <a:gd name="T68" fmla="*/ 48 w 648"/>
                <a:gd name="T69" fmla="*/ 59 h 2744"/>
                <a:gd name="T70" fmla="*/ 50 w 648"/>
                <a:gd name="T71" fmla="*/ 68 h 2744"/>
                <a:gd name="T72" fmla="*/ 50 w 648"/>
                <a:gd name="T73" fmla="*/ 78 h 2744"/>
                <a:gd name="T74" fmla="*/ 51 w 648"/>
                <a:gd name="T75" fmla="*/ 87 h 2744"/>
                <a:gd name="T76" fmla="*/ 52 w 648"/>
                <a:gd name="T77" fmla="*/ 98 h 2744"/>
                <a:gd name="T78" fmla="*/ 53 w 648"/>
                <a:gd name="T79" fmla="*/ 108 h 2744"/>
                <a:gd name="T80" fmla="*/ 54 w 648"/>
                <a:gd name="T81" fmla="*/ 119 h 2744"/>
                <a:gd name="T82" fmla="*/ 54 w 648"/>
                <a:gd name="T83" fmla="*/ 130 h 2744"/>
                <a:gd name="T84" fmla="*/ 55 w 648"/>
                <a:gd name="T85" fmla="*/ 141 h 2744"/>
                <a:gd name="T86" fmla="*/ 56 w 648"/>
                <a:gd name="T87" fmla="*/ 152 h 2744"/>
                <a:gd name="T88" fmla="*/ 57 w 648"/>
                <a:gd name="T89" fmla="*/ 162 h 2744"/>
                <a:gd name="T90" fmla="*/ 58 w 648"/>
                <a:gd name="T91" fmla="*/ 174 h 2744"/>
                <a:gd name="T92" fmla="*/ 58 w 648"/>
                <a:gd name="T93" fmla="*/ 186 h 2744"/>
                <a:gd name="T94" fmla="*/ 58 w 648"/>
                <a:gd name="T95" fmla="*/ 198 h 2744"/>
                <a:gd name="T96" fmla="*/ 58 w 648"/>
                <a:gd name="T97" fmla="*/ 210 h 2744"/>
                <a:gd name="T98" fmla="*/ 59 w 648"/>
                <a:gd name="T99" fmla="*/ 222 h 2744"/>
                <a:gd name="T100" fmla="*/ 59 w 648"/>
                <a:gd name="T101" fmla="*/ 235 h 2744"/>
                <a:gd name="T102" fmla="*/ 51 w 648"/>
                <a:gd name="T103" fmla="*/ 244 h 2744"/>
                <a:gd name="T104" fmla="*/ 40 w 648"/>
                <a:gd name="T105" fmla="*/ 247 h 2744"/>
                <a:gd name="T106" fmla="*/ 34 w 648"/>
                <a:gd name="T107" fmla="*/ 249 h 2744"/>
                <a:gd name="T108" fmla="*/ 29 w 648"/>
                <a:gd name="T109" fmla="*/ 250 h 27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8"/>
                <a:gd name="T166" fmla="*/ 0 h 2744"/>
                <a:gd name="T167" fmla="*/ 648 w 648"/>
                <a:gd name="T168" fmla="*/ 2744 h 27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8" h="2744">
                  <a:moveTo>
                    <a:pt x="297" y="2744"/>
                  </a:moveTo>
                  <a:lnTo>
                    <a:pt x="298" y="2721"/>
                  </a:lnTo>
                  <a:lnTo>
                    <a:pt x="301" y="2701"/>
                  </a:lnTo>
                  <a:lnTo>
                    <a:pt x="305" y="2680"/>
                  </a:lnTo>
                  <a:lnTo>
                    <a:pt x="311" y="2655"/>
                  </a:lnTo>
                  <a:lnTo>
                    <a:pt x="322" y="2621"/>
                  </a:lnTo>
                  <a:lnTo>
                    <a:pt x="336" y="2577"/>
                  </a:lnTo>
                  <a:lnTo>
                    <a:pt x="357" y="2515"/>
                  </a:lnTo>
                  <a:lnTo>
                    <a:pt x="383" y="2436"/>
                  </a:lnTo>
                  <a:lnTo>
                    <a:pt x="388" y="2367"/>
                  </a:lnTo>
                  <a:lnTo>
                    <a:pt x="391" y="2297"/>
                  </a:lnTo>
                  <a:lnTo>
                    <a:pt x="395" y="2226"/>
                  </a:lnTo>
                  <a:lnTo>
                    <a:pt x="396" y="2155"/>
                  </a:lnTo>
                  <a:lnTo>
                    <a:pt x="397" y="2083"/>
                  </a:lnTo>
                  <a:lnTo>
                    <a:pt x="398" y="2013"/>
                  </a:lnTo>
                  <a:lnTo>
                    <a:pt x="397" y="1941"/>
                  </a:lnTo>
                  <a:lnTo>
                    <a:pt x="396" y="1868"/>
                  </a:lnTo>
                  <a:lnTo>
                    <a:pt x="393" y="1796"/>
                  </a:lnTo>
                  <a:lnTo>
                    <a:pt x="390" y="1723"/>
                  </a:lnTo>
                  <a:lnTo>
                    <a:pt x="387" y="1651"/>
                  </a:lnTo>
                  <a:lnTo>
                    <a:pt x="383" y="1578"/>
                  </a:lnTo>
                  <a:lnTo>
                    <a:pt x="378" y="1507"/>
                  </a:lnTo>
                  <a:lnTo>
                    <a:pt x="372" y="1434"/>
                  </a:lnTo>
                  <a:lnTo>
                    <a:pt x="366" y="1362"/>
                  </a:lnTo>
                  <a:lnTo>
                    <a:pt x="360" y="1290"/>
                  </a:lnTo>
                  <a:lnTo>
                    <a:pt x="352" y="1218"/>
                  </a:lnTo>
                  <a:lnTo>
                    <a:pt x="344" y="1146"/>
                  </a:lnTo>
                  <a:lnTo>
                    <a:pt x="336" y="1076"/>
                  </a:lnTo>
                  <a:lnTo>
                    <a:pt x="327" y="1004"/>
                  </a:lnTo>
                  <a:lnTo>
                    <a:pt x="308" y="863"/>
                  </a:lnTo>
                  <a:lnTo>
                    <a:pt x="288" y="725"/>
                  </a:lnTo>
                  <a:lnTo>
                    <a:pt x="266" y="589"/>
                  </a:lnTo>
                  <a:lnTo>
                    <a:pt x="241" y="455"/>
                  </a:lnTo>
                  <a:lnTo>
                    <a:pt x="217" y="325"/>
                  </a:lnTo>
                  <a:lnTo>
                    <a:pt x="192" y="198"/>
                  </a:lnTo>
                  <a:lnTo>
                    <a:pt x="166" y="173"/>
                  </a:lnTo>
                  <a:lnTo>
                    <a:pt x="142" y="147"/>
                  </a:lnTo>
                  <a:lnTo>
                    <a:pt x="118" y="122"/>
                  </a:lnTo>
                  <a:lnTo>
                    <a:pt x="94" y="98"/>
                  </a:lnTo>
                  <a:lnTo>
                    <a:pt x="69" y="72"/>
                  </a:lnTo>
                  <a:lnTo>
                    <a:pt x="46" y="48"/>
                  </a:lnTo>
                  <a:lnTo>
                    <a:pt x="23" y="25"/>
                  </a:lnTo>
                  <a:lnTo>
                    <a:pt x="0" y="0"/>
                  </a:lnTo>
                  <a:lnTo>
                    <a:pt x="26" y="1"/>
                  </a:lnTo>
                  <a:lnTo>
                    <a:pt x="51" y="6"/>
                  </a:lnTo>
                  <a:lnTo>
                    <a:pt x="77" y="11"/>
                  </a:lnTo>
                  <a:lnTo>
                    <a:pt x="102" y="19"/>
                  </a:lnTo>
                  <a:lnTo>
                    <a:pt x="126" y="30"/>
                  </a:lnTo>
                  <a:lnTo>
                    <a:pt x="150" y="42"/>
                  </a:lnTo>
                  <a:lnTo>
                    <a:pt x="172" y="55"/>
                  </a:lnTo>
                  <a:lnTo>
                    <a:pt x="194" y="71"/>
                  </a:lnTo>
                  <a:lnTo>
                    <a:pt x="215" y="89"/>
                  </a:lnTo>
                  <a:lnTo>
                    <a:pt x="236" y="108"/>
                  </a:lnTo>
                  <a:lnTo>
                    <a:pt x="256" y="128"/>
                  </a:lnTo>
                  <a:lnTo>
                    <a:pt x="276" y="150"/>
                  </a:lnTo>
                  <a:lnTo>
                    <a:pt x="295" y="173"/>
                  </a:lnTo>
                  <a:lnTo>
                    <a:pt x="313" y="197"/>
                  </a:lnTo>
                  <a:lnTo>
                    <a:pt x="331" y="222"/>
                  </a:lnTo>
                  <a:lnTo>
                    <a:pt x="348" y="248"/>
                  </a:lnTo>
                  <a:lnTo>
                    <a:pt x="364" y="275"/>
                  </a:lnTo>
                  <a:lnTo>
                    <a:pt x="381" y="302"/>
                  </a:lnTo>
                  <a:lnTo>
                    <a:pt x="396" y="330"/>
                  </a:lnTo>
                  <a:lnTo>
                    <a:pt x="410" y="358"/>
                  </a:lnTo>
                  <a:lnTo>
                    <a:pt x="424" y="387"/>
                  </a:lnTo>
                  <a:lnTo>
                    <a:pt x="438" y="417"/>
                  </a:lnTo>
                  <a:lnTo>
                    <a:pt x="450" y="445"/>
                  </a:lnTo>
                  <a:lnTo>
                    <a:pt x="463" y="475"/>
                  </a:lnTo>
                  <a:lnTo>
                    <a:pt x="486" y="533"/>
                  </a:lnTo>
                  <a:lnTo>
                    <a:pt x="506" y="590"/>
                  </a:lnTo>
                  <a:lnTo>
                    <a:pt x="525" y="645"/>
                  </a:lnTo>
                  <a:lnTo>
                    <a:pt x="542" y="698"/>
                  </a:lnTo>
                  <a:lnTo>
                    <a:pt x="544" y="747"/>
                  </a:lnTo>
                  <a:lnTo>
                    <a:pt x="549" y="799"/>
                  </a:lnTo>
                  <a:lnTo>
                    <a:pt x="553" y="852"/>
                  </a:lnTo>
                  <a:lnTo>
                    <a:pt x="557" y="906"/>
                  </a:lnTo>
                  <a:lnTo>
                    <a:pt x="561" y="959"/>
                  </a:lnTo>
                  <a:lnTo>
                    <a:pt x="567" y="1015"/>
                  </a:lnTo>
                  <a:lnTo>
                    <a:pt x="572" y="1073"/>
                  </a:lnTo>
                  <a:lnTo>
                    <a:pt x="577" y="1130"/>
                  </a:lnTo>
                  <a:lnTo>
                    <a:pt x="581" y="1188"/>
                  </a:lnTo>
                  <a:lnTo>
                    <a:pt x="587" y="1246"/>
                  </a:lnTo>
                  <a:lnTo>
                    <a:pt x="591" y="1305"/>
                  </a:lnTo>
                  <a:lnTo>
                    <a:pt x="594" y="1365"/>
                  </a:lnTo>
                  <a:lnTo>
                    <a:pt x="598" y="1424"/>
                  </a:lnTo>
                  <a:lnTo>
                    <a:pt x="600" y="1484"/>
                  </a:lnTo>
                  <a:lnTo>
                    <a:pt x="603" y="1545"/>
                  </a:lnTo>
                  <a:lnTo>
                    <a:pt x="605" y="1605"/>
                  </a:lnTo>
                  <a:lnTo>
                    <a:pt x="613" y="1663"/>
                  </a:lnTo>
                  <a:lnTo>
                    <a:pt x="621" y="1723"/>
                  </a:lnTo>
                  <a:lnTo>
                    <a:pt x="627" y="1783"/>
                  </a:lnTo>
                  <a:lnTo>
                    <a:pt x="631" y="1846"/>
                  </a:lnTo>
                  <a:lnTo>
                    <a:pt x="635" y="1909"/>
                  </a:lnTo>
                  <a:lnTo>
                    <a:pt x="637" y="1973"/>
                  </a:lnTo>
                  <a:lnTo>
                    <a:pt x="640" y="2037"/>
                  </a:lnTo>
                  <a:lnTo>
                    <a:pt x="641" y="2103"/>
                  </a:lnTo>
                  <a:lnTo>
                    <a:pt x="641" y="2169"/>
                  </a:lnTo>
                  <a:lnTo>
                    <a:pt x="642" y="2237"/>
                  </a:lnTo>
                  <a:lnTo>
                    <a:pt x="642" y="2304"/>
                  </a:lnTo>
                  <a:lnTo>
                    <a:pt x="643" y="2372"/>
                  </a:lnTo>
                  <a:lnTo>
                    <a:pt x="643" y="2440"/>
                  </a:lnTo>
                  <a:lnTo>
                    <a:pt x="644" y="2509"/>
                  </a:lnTo>
                  <a:lnTo>
                    <a:pt x="645" y="2579"/>
                  </a:lnTo>
                  <a:lnTo>
                    <a:pt x="648" y="2647"/>
                  </a:lnTo>
                  <a:lnTo>
                    <a:pt x="557" y="2676"/>
                  </a:lnTo>
                  <a:lnTo>
                    <a:pt x="489" y="2698"/>
                  </a:lnTo>
                  <a:lnTo>
                    <a:pt x="437" y="2714"/>
                  </a:lnTo>
                  <a:lnTo>
                    <a:pt x="399" y="2725"/>
                  </a:lnTo>
                  <a:lnTo>
                    <a:pt x="369" y="2732"/>
                  </a:lnTo>
                  <a:lnTo>
                    <a:pt x="346" y="2737"/>
                  </a:lnTo>
                  <a:lnTo>
                    <a:pt x="323" y="2740"/>
                  </a:lnTo>
                  <a:lnTo>
                    <a:pt x="297" y="2744"/>
                  </a:lnTo>
                  <a:close/>
                </a:path>
              </a:pathLst>
            </a:custGeom>
            <a:solidFill>
              <a:srgbClr val="8F5545">
                <a:alpha val="50195"/>
              </a:srgbClr>
            </a:solidFill>
            <a:ln w="9525">
              <a:noFill/>
              <a:round/>
              <a:headEnd/>
              <a:tailEnd/>
            </a:ln>
          </p:spPr>
          <p:txBody>
            <a:bodyPr/>
            <a:lstStyle/>
            <a:p>
              <a:endParaRPr lang="en-US"/>
            </a:p>
          </p:txBody>
        </p:sp>
        <p:sp>
          <p:nvSpPr>
            <p:cNvPr id="11277" name="Freeform 10"/>
            <p:cNvSpPr>
              <a:spLocks/>
            </p:cNvSpPr>
            <p:nvPr/>
          </p:nvSpPr>
          <p:spPr bwMode="auto">
            <a:xfrm>
              <a:off x="4015" y="3810"/>
              <a:ext cx="697" cy="468"/>
            </a:xfrm>
            <a:custGeom>
              <a:avLst/>
              <a:gdLst>
                <a:gd name="T0" fmla="*/ 99 w 7675"/>
                <a:gd name="T1" fmla="*/ 428 h 5141"/>
                <a:gd name="T2" fmla="*/ 95 w 7675"/>
                <a:gd name="T3" fmla="*/ 365 h 5141"/>
                <a:gd name="T4" fmla="*/ 105 w 7675"/>
                <a:gd name="T5" fmla="*/ 278 h 5141"/>
                <a:gd name="T6" fmla="*/ 193 w 7675"/>
                <a:gd name="T7" fmla="*/ 236 h 5141"/>
                <a:gd name="T8" fmla="*/ 227 w 7675"/>
                <a:gd name="T9" fmla="*/ 219 h 5141"/>
                <a:gd name="T10" fmla="*/ 283 w 7675"/>
                <a:gd name="T11" fmla="*/ 188 h 5141"/>
                <a:gd name="T12" fmla="*/ 293 w 7675"/>
                <a:gd name="T13" fmla="*/ 181 h 5141"/>
                <a:gd name="T14" fmla="*/ 317 w 7675"/>
                <a:gd name="T15" fmla="*/ 166 h 5141"/>
                <a:gd name="T16" fmla="*/ 364 w 7675"/>
                <a:gd name="T17" fmla="*/ 146 h 5141"/>
                <a:gd name="T18" fmla="*/ 449 w 7675"/>
                <a:gd name="T19" fmla="*/ 115 h 5141"/>
                <a:gd name="T20" fmla="*/ 504 w 7675"/>
                <a:gd name="T21" fmla="*/ 91 h 5141"/>
                <a:gd name="T22" fmla="*/ 555 w 7675"/>
                <a:gd name="T23" fmla="*/ 67 h 5141"/>
                <a:gd name="T24" fmla="*/ 560 w 7675"/>
                <a:gd name="T25" fmla="*/ 51 h 5141"/>
                <a:gd name="T26" fmla="*/ 517 w 7675"/>
                <a:gd name="T27" fmla="*/ 71 h 5141"/>
                <a:gd name="T28" fmla="*/ 426 w 7675"/>
                <a:gd name="T29" fmla="*/ 109 h 5141"/>
                <a:gd name="T30" fmla="*/ 349 w 7675"/>
                <a:gd name="T31" fmla="*/ 136 h 5141"/>
                <a:gd name="T32" fmla="*/ 310 w 7675"/>
                <a:gd name="T33" fmla="*/ 151 h 5141"/>
                <a:gd name="T34" fmla="*/ 289 w 7675"/>
                <a:gd name="T35" fmla="*/ 164 h 5141"/>
                <a:gd name="T36" fmla="*/ 257 w 7675"/>
                <a:gd name="T37" fmla="*/ 186 h 5141"/>
                <a:gd name="T38" fmla="*/ 193 w 7675"/>
                <a:gd name="T39" fmla="*/ 219 h 5141"/>
                <a:gd name="T40" fmla="*/ 140 w 7675"/>
                <a:gd name="T41" fmla="*/ 244 h 5141"/>
                <a:gd name="T42" fmla="*/ 103 w 7675"/>
                <a:gd name="T43" fmla="*/ 263 h 5141"/>
                <a:gd name="T44" fmla="*/ 67 w 7675"/>
                <a:gd name="T45" fmla="*/ 255 h 5141"/>
                <a:gd name="T46" fmla="*/ 48 w 7675"/>
                <a:gd name="T47" fmla="*/ 234 h 5141"/>
                <a:gd name="T48" fmla="*/ 29 w 7675"/>
                <a:gd name="T49" fmla="*/ 221 h 5141"/>
                <a:gd name="T50" fmla="*/ 5 w 7675"/>
                <a:gd name="T51" fmla="*/ 217 h 5141"/>
                <a:gd name="T52" fmla="*/ 36 w 7675"/>
                <a:gd name="T53" fmla="*/ 196 h 5141"/>
                <a:gd name="T54" fmla="*/ 134 w 7675"/>
                <a:gd name="T55" fmla="*/ 146 h 5141"/>
                <a:gd name="T56" fmla="*/ 208 w 7675"/>
                <a:gd name="T57" fmla="*/ 109 h 5141"/>
                <a:gd name="T58" fmla="*/ 242 w 7675"/>
                <a:gd name="T59" fmla="*/ 94 h 5141"/>
                <a:gd name="T60" fmla="*/ 309 w 7675"/>
                <a:gd name="T61" fmla="*/ 73 h 5141"/>
                <a:gd name="T62" fmla="*/ 404 w 7675"/>
                <a:gd name="T63" fmla="*/ 42 h 5141"/>
                <a:gd name="T64" fmla="*/ 440 w 7675"/>
                <a:gd name="T65" fmla="*/ 30 h 5141"/>
                <a:gd name="T66" fmla="*/ 449 w 7675"/>
                <a:gd name="T67" fmla="*/ 24 h 5141"/>
                <a:gd name="T68" fmla="*/ 482 w 7675"/>
                <a:gd name="T69" fmla="*/ 9 h 5141"/>
                <a:gd name="T70" fmla="*/ 507 w 7675"/>
                <a:gd name="T71" fmla="*/ 1 h 5141"/>
                <a:gd name="T72" fmla="*/ 519 w 7675"/>
                <a:gd name="T73" fmla="*/ 4 h 5141"/>
                <a:gd name="T74" fmla="*/ 563 w 7675"/>
                <a:gd name="T75" fmla="*/ 10 h 5141"/>
                <a:gd name="T76" fmla="*/ 607 w 7675"/>
                <a:gd name="T77" fmla="*/ 24 h 5141"/>
                <a:gd name="T78" fmla="*/ 647 w 7675"/>
                <a:gd name="T79" fmla="*/ 46 h 5141"/>
                <a:gd name="T80" fmla="*/ 675 w 7675"/>
                <a:gd name="T81" fmla="*/ 76 h 5141"/>
                <a:gd name="T82" fmla="*/ 679 w 7675"/>
                <a:gd name="T83" fmla="*/ 95 h 5141"/>
                <a:gd name="T84" fmla="*/ 692 w 7675"/>
                <a:gd name="T85" fmla="*/ 126 h 5141"/>
                <a:gd name="T86" fmla="*/ 692 w 7675"/>
                <a:gd name="T87" fmla="*/ 150 h 5141"/>
                <a:gd name="T88" fmla="*/ 673 w 7675"/>
                <a:gd name="T89" fmla="*/ 163 h 5141"/>
                <a:gd name="T90" fmla="*/ 646 w 7675"/>
                <a:gd name="T91" fmla="*/ 189 h 5141"/>
                <a:gd name="T92" fmla="*/ 631 w 7675"/>
                <a:gd name="T93" fmla="*/ 208 h 5141"/>
                <a:gd name="T94" fmla="*/ 621 w 7675"/>
                <a:gd name="T95" fmla="*/ 218 h 5141"/>
                <a:gd name="T96" fmla="*/ 615 w 7675"/>
                <a:gd name="T97" fmla="*/ 226 h 5141"/>
                <a:gd name="T98" fmla="*/ 604 w 7675"/>
                <a:gd name="T99" fmla="*/ 233 h 5141"/>
                <a:gd name="T100" fmla="*/ 594 w 7675"/>
                <a:gd name="T101" fmla="*/ 241 h 5141"/>
                <a:gd name="T102" fmla="*/ 572 w 7675"/>
                <a:gd name="T103" fmla="*/ 252 h 5141"/>
                <a:gd name="T104" fmla="*/ 536 w 7675"/>
                <a:gd name="T105" fmla="*/ 269 h 5141"/>
                <a:gd name="T106" fmla="*/ 476 w 7675"/>
                <a:gd name="T107" fmla="*/ 305 h 5141"/>
                <a:gd name="T108" fmla="*/ 369 w 7675"/>
                <a:gd name="T109" fmla="*/ 347 h 5141"/>
                <a:gd name="T110" fmla="*/ 262 w 7675"/>
                <a:gd name="T111" fmla="*/ 388 h 5141"/>
                <a:gd name="T112" fmla="*/ 187 w 7675"/>
                <a:gd name="T113" fmla="*/ 424 h 5141"/>
                <a:gd name="T114" fmla="*/ 121 w 7675"/>
                <a:gd name="T115" fmla="*/ 457 h 51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75"/>
                <a:gd name="T175" fmla="*/ 0 h 5141"/>
                <a:gd name="T176" fmla="*/ 7675 w 7675"/>
                <a:gd name="T177" fmla="*/ 5141 h 51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75" h="5141">
                  <a:moveTo>
                    <a:pt x="1081" y="5141"/>
                  </a:moveTo>
                  <a:lnTo>
                    <a:pt x="1084" y="5080"/>
                  </a:lnTo>
                  <a:lnTo>
                    <a:pt x="1087" y="5019"/>
                  </a:lnTo>
                  <a:lnTo>
                    <a:pt x="1091" y="4957"/>
                  </a:lnTo>
                  <a:lnTo>
                    <a:pt x="1092" y="4895"/>
                  </a:lnTo>
                  <a:lnTo>
                    <a:pt x="1093" y="4833"/>
                  </a:lnTo>
                  <a:lnTo>
                    <a:pt x="1092" y="4769"/>
                  </a:lnTo>
                  <a:lnTo>
                    <a:pt x="1092" y="4707"/>
                  </a:lnTo>
                  <a:lnTo>
                    <a:pt x="1090" y="4644"/>
                  </a:lnTo>
                  <a:lnTo>
                    <a:pt x="1087" y="4581"/>
                  </a:lnTo>
                  <a:lnTo>
                    <a:pt x="1084" y="4518"/>
                  </a:lnTo>
                  <a:lnTo>
                    <a:pt x="1081" y="4455"/>
                  </a:lnTo>
                  <a:lnTo>
                    <a:pt x="1077" y="4391"/>
                  </a:lnTo>
                  <a:lnTo>
                    <a:pt x="1068" y="4264"/>
                  </a:lnTo>
                  <a:lnTo>
                    <a:pt x="1057" y="4138"/>
                  </a:lnTo>
                  <a:lnTo>
                    <a:pt x="1044" y="4012"/>
                  </a:lnTo>
                  <a:lnTo>
                    <a:pt x="1029" y="3886"/>
                  </a:lnTo>
                  <a:lnTo>
                    <a:pt x="1015" y="3762"/>
                  </a:lnTo>
                  <a:lnTo>
                    <a:pt x="999" y="3639"/>
                  </a:lnTo>
                  <a:lnTo>
                    <a:pt x="982" y="3518"/>
                  </a:lnTo>
                  <a:lnTo>
                    <a:pt x="965" y="3398"/>
                  </a:lnTo>
                  <a:lnTo>
                    <a:pt x="948" y="3281"/>
                  </a:lnTo>
                  <a:lnTo>
                    <a:pt x="932" y="3167"/>
                  </a:lnTo>
                  <a:lnTo>
                    <a:pt x="1155" y="3058"/>
                  </a:lnTo>
                  <a:lnTo>
                    <a:pt x="1350" y="2963"/>
                  </a:lnTo>
                  <a:lnTo>
                    <a:pt x="1520" y="2881"/>
                  </a:lnTo>
                  <a:lnTo>
                    <a:pt x="1667" y="2810"/>
                  </a:lnTo>
                  <a:lnTo>
                    <a:pt x="1793" y="2750"/>
                  </a:lnTo>
                  <a:lnTo>
                    <a:pt x="1898" y="2698"/>
                  </a:lnTo>
                  <a:lnTo>
                    <a:pt x="1988" y="2656"/>
                  </a:lnTo>
                  <a:lnTo>
                    <a:pt x="2062" y="2621"/>
                  </a:lnTo>
                  <a:lnTo>
                    <a:pt x="2122" y="2592"/>
                  </a:lnTo>
                  <a:lnTo>
                    <a:pt x="2173" y="2569"/>
                  </a:lnTo>
                  <a:lnTo>
                    <a:pt x="2214" y="2550"/>
                  </a:lnTo>
                  <a:lnTo>
                    <a:pt x="2249" y="2535"/>
                  </a:lnTo>
                  <a:lnTo>
                    <a:pt x="2279" y="2523"/>
                  </a:lnTo>
                  <a:lnTo>
                    <a:pt x="2307" y="2511"/>
                  </a:lnTo>
                  <a:lnTo>
                    <a:pt x="2334" y="2500"/>
                  </a:lnTo>
                  <a:lnTo>
                    <a:pt x="2363" y="2489"/>
                  </a:lnTo>
                  <a:lnTo>
                    <a:pt x="2504" y="2411"/>
                  </a:lnTo>
                  <a:lnTo>
                    <a:pt x="2627" y="2340"/>
                  </a:lnTo>
                  <a:lnTo>
                    <a:pt x="2735" y="2280"/>
                  </a:lnTo>
                  <a:lnTo>
                    <a:pt x="2829" y="2226"/>
                  </a:lnTo>
                  <a:lnTo>
                    <a:pt x="2908" y="2180"/>
                  </a:lnTo>
                  <a:lnTo>
                    <a:pt x="2976" y="2141"/>
                  </a:lnTo>
                  <a:lnTo>
                    <a:pt x="3032" y="2110"/>
                  </a:lnTo>
                  <a:lnTo>
                    <a:pt x="3078" y="2082"/>
                  </a:lnTo>
                  <a:lnTo>
                    <a:pt x="3116" y="2061"/>
                  </a:lnTo>
                  <a:lnTo>
                    <a:pt x="3146" y="2044"/>
                  </a:lnTo>
                  <a:lnTo>
                    <a:pt x="3169" y="2030"/>
                  </a:lnTo>
                  <a:lnTo>
                    <a:pt x="3187" y="2021"/>
                  </a:lnTo>
                  <a:lnTo>
                    <a:pt x="3201" y="2013"/>
                  </a:lnTo>
                  <a:lnTo>
                    <a:pt x="3211" y="2009"/>
                  </a:lnTo>
                  <a:lnTo>
                    <a:pt x="3220" y="2006"/>
                  </a:lnTo>
                  <a:lnTo>
                    <a:pt x="3228" y="2004"/>
                  </a:lnTo>
                  <a:lnTo>
                    <a:pt x="3228" y="1993"/>
                  </a:lnTo>
                  <a:lnTo>
                    <a:pt x="3228" y="1985"/>
                  </a:lnTo>
                  <a:lnTo>
                    <a:pt x="3228" y="1977"/>
                  </a:lnTo>
                  <a:lnTo>
                    <a:pt x="3228" y="1970"/>
                  </a:lnTo>
                  <a:lnTo>
                    <a:pt x="3279" y="1940"/>
                  </a:lnTo>
                  <a:lnTo>
                    <a:pt x="3329" y="1912"/>
                  </a:lnTo>
                  <a:lnTo>
                    <a:pt x="3382" y="1883"/>
                  </a:lnTo>
                  <a:lnTo>
                    <a:pt x="3436" y="1856"/>
                  </a:lnTo>
                  <a:lnTo>
                    <a:pt x="3491" y="1829"/>
                  </a:lnTo>
                  <a:lnTo>
                    <a:pt x="3546" y="1802"/>
                  </a:lnTo>
                  <a:lnTo>
                    <a:pt x="3602" y="1776"/>
                  </a:lnTo>
                  <a:lnTo>
                    <a:pt x="3659" y="1749"/>
                  </a:lnTo>
                  <a:lnTo>
                    <a:pt x="3716" y="1724"/>
                  </a:lnTo>
                  <a:lnTo>
                    <a:pt x="3774" y="1700"/>
                  </a:lnTo>
                  <a:lnTo>
                    <a:pt x="3832" y="1675"/>
                  </a:lnTo>
                  <a:lnTo>
                    <a:pt x="3891" y="1651"/>
                  </a:lnTo>
                  <a:lnTo>
                    <a:pt x="4009" y="1604"/>
                  </a:lnTo>
                  <a:lnTo>
                    <a:pt x="4130" y="1558"/>
                  </a:lnTo>
                  <a:lnTo>
                    <a:pt x="4249" y="1514"/>
                  </a:lnTo>
                  <a:lnTo>
                    <a:pt x="4368" y="1470"/>
                  </a:lnTo>
                  <a:lnTo>
                    <a:pt x="4488" y="1428"/>
                  </a:lnTo>
                  <a:lnTo>
                    <a:pt x="4605" y="1386"/>
                  </a:lnTo>
                  <a:lnTo>
                    <a:pt x="4721" y="1346"/>
                  </a:lnTo>
                  <a:lnTo>
                    <a:pt x="4835" y="1306"/>
                  </a:lnTo>
                  <a:lnTo>
                    <a:pt x="4945" y="1266"/>
                  </a:lnTo>
                  <a:lnTo>
                    <a:pt x="5053" y="1225"/>
                  </a:lnTo>
                  <a:lnTo>
                    <a:pt x="5124" y="1193"/>
                  </a:lnTo>
                  <a:lnTo>
                    <a:pt x="5193" y="1161"/>
                  </a:lnTo>
                  <a:lnTo>
                    <a:pt x="5264" y="1128"/>
                  </a:lnTo>
                  <a:lnTo>
                    <a:pt x="5335" y="1095"/>
                  </a:lnTo>
                  <a:lnTo>
                    <a:pt x="5405" y="1064"/>
                  </a:lnTo>
                  <a:lnTo>
                    <a:pt x="5476" y="1031"/>
                  </a:lnTo>
                  <a:lnTo>
                    <a:pt x="5547" y="998"/>
                  </a:lnTo>
                  <a:lnTo>
                    <a:pt x="5618" y="967"/>
                  </a:lnTo>
                  <a:lnTo>
                    <a:pt x="5688" y="934"/>
                  </a:lnTo>
                  <a:lnTo>
                    <a:pt x="5759" y="901"/>
                  </a:lnTo>
                  <a:lnTo>
                    <a:pt x="5831" y="868"/>
                  </a:lnTo>
                  <a:lnTo>
                    <a:pt x="5902" y="837"/>
                  </a:lnTo>
                  <a:lnTo>
                    <a:pt x="5973" y="804"/>
                  </a:lnTo>
                  <a:lnTo>
                    <a:pt x="6044" y="771"/>
                  </a:lnTo>
                  <a:lnTo>
                    <a:pt x="6115" y="739"/>
                  </a:lnTo>
                  <a:lnTo>
                    <a:pt x="6186" y="707"/>
                  </a:lnTo>
                  <a:lnTo>
                    <a:pt x="6190" y="678"/>
                  </a:lnTo>
                  <a:lnTo>
                    <a:pt x="6193" y="652"/>
                  </a:lnTo>
                  <a:lnTo>
                    <a:pt x="6197" y="626"/>
                  </a:lnTo>
                  <a:lnTo>
                    <a:pt x="6201" y="601"/>
                  </a:lnTo>
                  <a:lnTo>
                    <a:pt x="6187" y="587"/>
                  </a:lnTo>
                  <a:lnTo>
                    <a:pt x="6175" y="575"/>
                  </a:lnTo>
                  <a:lnTo>
                    <a:pt x="6164" y="564"/>
                  </a:lnTo>
                  <a:lnTo>
                    <a:pt x="6153" y="552"/>
                  </a:lnTo>
                  <a:lnTo>
                    <a:pt x="6088" y="586"/>
                  </a:lnTo>
                  <a:lnTo>
                    <a:pt x="6022" y="620"/>
                  </a:lnTo>
                  <a:lnTo>
                    <a:pt x="5957" y="653"/>
                  </a:lnTo>
                  <a:lnTo>
                    <a:pt x="5891" y="685"/>
                  </a:lnTo>
                  <a:lnTo>
                    <a:pt x="5826" y="716"/>
                  </a:lnTo>
                  <a:lnTo>
                    <a:pt x="5759" y="748"/>
                  </a:lnTo>
                  <a:lnTo>
                    <a:pt x="5693" y="777"/>
                  </a:lnTo>
                  <a:lnTo>
                    <a:pt x="5626" y="808"/>
                  </a:lnTo>
                  <a:lnTo>
                    <a:pt x="5493" y="867"/>
                  </a:lnTo>
                  <a:lnTo>
                    <a:pt x="5359" y="924"/>
                  </a:lnTo>
                  <a:lnTo>
                    <a:pt x="5225" y="979"/>
                  </a:lnTo>
                  <a:lnTo>
                    <a:pt x="5091" y="1034"/>
                  </a:lnTo>
                  <a:lnTo>
                    <a:pt x="4957" y="1087"/>
                  </a:lnTo>
                  <a:lnTo>
                    <a:pt x="4822" y="1140"/>
                  </a:lnTo>
                  <a:lnTo>
                    <a:pt x="4687" y="1192"/>
                  </a:lnTo>
                  <a:lnTo>
                    <a:pt x="4554" y="1242"/>
                  </a:lnTo>
                  <a:lnTo>
                    <a:pt x="4420" y="1294"/>
                  </a:lnTo>
                  <a:lnTo>
                    <a:pt x="4288" y="1345"/>
                  </a:lnTo>
                  <a:lnTo>
                    <a:pt x="4156" y="1395"/>
                  </a:lnTo>
                  <a:lnTo>
                    <a:pt x="4025" y="1446"/>
                  </a:lnTo>
                  <a:lnTo>
                    <a:pt x="3965" y="1461"/>
                  </a:lnTo>
                  <a:lnTo>
                    <a:pt x="3903" y="1478"/>
                  </a:lnTo>
                  <a:lnTo>
                    <a:pt x="3838" y="1497"/>
                  </a:lnTo>
                  <a:lnTo>
                    <a:pt x="3773" y="1517"/>
                  </a:lnTo>
                  <a:lnTo>
                    <a:pt x="3705" y="1540"/>
                  </a:lnTo>
                  <a:lnTo>
                    <a:pt x="3639" y="1564"/>
                  </a:lnTo>
                  <a:lnTo>
                    <a:pt x="3572" y="1590"/>
                  </a:lnTo>
                  <a:lnTo>
                    <a:pt x="3507" y="1618"/>
                  </a:lnTo>
                  <a:lnTo>
                    <a:pt x="3474" y="1633"/>
                  </a:lnTo>
                  <a:lnTo>
                    <a:pt x="3442" y="1648"/>
                  </a:lnTo>
                  <a:lnTo>
                    <a:pt x="3411" y="1664"/>
                  </a:lnTo>
                  <a:lnTo>
                    <a:pt x="3380" y="1680"/>
                  </a:lnTo>
                  <a:lnTo>
                    <a:pt x="3349" y="1695"/>
                  </a:lnTo>
                  <a:lnTo>
                    <a:pt x="3321" y="1712"/>
                  </a:lnTo>
                  <a:lnTo>
                    <a:pt x="3291" y="1729"/>
                  </a:lnTo>
                  <a:lnTo>
                    <a:pt x="3264" y="1746"/>
                  </a:lnTo>
                  <a:lnTo>
                    <a:pt x="3236" y="1764"/>
                  </a:lnTo>
                  <a:lnTo>
                    <a:pt x="3211" y="1782"/>
                  </a:lnTo>
                  <a:lnTo>
                    <a:pt x="3186" y="1801"/>
                  </a:lnTo>
                  <a:lnTo>
                    <a:pt x="3161" y="1820"/>
                  </a:lnTo>
                  <a:lnTo>
                    <a:pt x="3139" y="1839"/>
                  </a:lnTo>
                  <a:lnTo>
                    <a:pt x="3117" y="1858"/>
                  </a:lnTo>
                  <a:lnTo>
                    <a:pt x="3097" y="1878"/>
                  </a:lnTo>
                  <a:lnTo>
                    <a:pt x="3079" y="1898"/>
                  </a:lnTo>
                  <a:lnTo>
                    <a:pt x="2996" y="1949"/>
                  </a:lnTo>
                  <a:lnTo>
                    <a:pt x="2912" y="2000"/>
                  </a:lnTo>
                  <a:lnTo>
                    <a:pt x="2828" y="2048"/>
                  </a:lnTo>
                  <a:lnTo>
                    <a:pt x="2742" y="2097"/>
                  </a:lnTo>
                  <a:lnTo>
                    <a:pt x="2656" y="2144"/>
                  </a:lnTo>
                  <a:lnTo>
                    <a:pt x="2569" y="2191"/>
                  </a:lnTo>
                  <a:lnTo>
                    <a:pt x="2481" y="2236"/>
                  </a:lnTo>
                  <a:lnTo>
                    <a:pt x="2394" y="2282"/>
                  </a:lnTo>
                  <a:lnTo>
                    <a:pt x="2305" y="2325"/>
                  </a:lnTo>
                  <a:lnTo>
                    <a:pt x="2217" y="2367"/>
                  </a:lnTo>
                  <a:lnTo>
                    <a:pt x="2129" y="2410"/>
                  </a:lnTo>
                  <a:lnTo>
                    <a:pt x="2041" y="2450"/>
                  </a:lnTo>
                  <a:lnTo>
                    <a:pt x="1952" y="2489"/>
                  </a:lnTo>
                  <a:lnTo>
                    <a:pt x="1865" y="2527"/>
                  </a:lnTo>
                  <a:lnTo>
                    <a:pt x="1777" y="2564"/>
                  </a:lnTo>
                  <a:lnTo>
                    <a:pt x="1690" y="2600"/>
                  </a:lnTo>
                  <a:lnTo>
                    <a:pt x="1642" y="2627"/>
                  </a:lnTo>
                  <a:lnTo>
                    <a:pt x="1592" y="2654"/>
                  </a:lnTo>
                  <a:lnTo>
                    <a:pt x="1542" y="2681"/>
                  </a:lnTo>
                  <a:lnTo>
                    <a:pt x="1492" y="2708"/>
                  </a:lnTo>
                  <a:lnTo>
                    <a:pt x="1440" y="2735"/>
                  </a:lnTo>
                  <a:lnTo>
                    <a:pt x="1390" y="2761"/>
                  </a:lnTo>
                  <a:lnTo>
                    <a:pt x="1338" y="2788"/>
                  </a:lnTo>
                  <a:lnTo>
                    <a:pt x="1285" y="2813"/>
                  </a:lnTo>
                  <a:lnTo>
                    <a:pt x="1233" y="2837"/>
                  </a:lnTo>
                  <a:lnTo>
                    <a:pt x="1181" y="2862"/>
                  </a:lnTo>
                  <a:lnTo>
                    <a:pt x="1129" y="2884"/>
                  </a:lnTo>
                  <a:lnTo>
                    <a:pt x="1077" y="2906"/>
                  </a:lnTo>
                  <a:lnTo>
                    <a:pt x="1024" y="2926"/>
                  </a:lnTo>
                  <a:lnTo>
                    <a:pt x="972" y="2945"/>
                  </a:lnTo>
                  <a:lnTo>
                    <a:pt x="921" y="2963"/>
                  </a:lnTo>
                  <a:lnTo>
                    <a:pt x="869" y="2979"/>
                  </a:lnTo>
                  <a:lnTo>
                    <a:pt x="827" y="2917"/>
                  </a:lnTo>
                  <a:lnTo>
                    <a:pt x="784" y="2855"/>
                  </a:lnTo>
                  <a:lnTo>
                    <a:pt x="741" y="2797"/>
                  </a:lnTo>
                  <a:lnTo>
                    <a:pt x="697" y="2740"/>
                  </a:lnTo>
                  <a:lnTo>
                    <a:pt x="675" y="2713"/>
                  </a:lnTo>
                  <a:lnTo>
                    <a:pt x="652" y="2686"/>
                  </a:lnTo>
                  <a:lnTo>
                    <a:pt x="629" y="2660"/>
                  </a:lnTo>
                  <a:lnTo>
                    <a:pt x="606" y="2636"/>
                  </a:lnTo>
                  <a:lnTo>
                    <a:pt x="583" y="2611"/>
                  </a:lnTo>
                  <a:lnTo>
                    <a:pt x="558" y="2588"/>
                  </a:lnTo>
                  <a:lnTo>
                    <a:pt x="533" y="2566"/>
                  </a:lnTo>
                  <a:lnTo>
                    <a:pt x="509" y="2545"/>
                  </a:lnTo>
                  <a:lnTo>
                    <a:pt x="483" y="2524"/>
                  </a:lnTo>
                  <a:lnTo>
                    <a:pt x="457" y="2505"/>
                  </a:lnTo>
                  <a:lnTo>
                    <a:pt x="430" y="2488"/>
                  </a:lnTo>
                  <a:lnTo>
                    <a:pt x="403" y="2471"/>
                  </a:lnTo>
                  <a:lnTo>
                    <a:pt x="375" y="2455"/>
                  </a:lnTo>
                  <a:lnTo>
                    <a:pt x="346" y="2441"/>
                  </a:lnTo>
                  <a:lnTo>
                    <a:pt x="317" y="2429"/>
                  </a:lnTo>
                  <a:lnTo>
                    <a:pt x="286" y="2417"/>
                  </a:lnTo>
                  <a:lnTo>
                    <a:pt x="255" y="2407"/>
                  </a:lnTo>
                  <a:lnTo>
                    <a:pt x="224" y="2399"/>
                  </a:lnTo>
                  <a:lnTo>
                    <a:pt x="191" y="2392"/>
                  </a:lnTo>
                  <a:lnTo>
                    <a:pt x="158" y="2387"/>
                  </a:lnTo>
                  <a:lnTo>
                    <a:pt x="123" y="2383"/>
                  </a:lnTo>
                  <a:lnTo>
                    <a:pt x="89" y="2382"/>
                  </a:lnTo>
                  <a:lnTo>
                    <a:pt x="52" y="2382"/>
                  </a:lnTo>
                  <a:lnTo>
                    <a:pt x="15" y="2383"/>
                  </a:lnTo>
                  <a:lnTo>
                    <a:pt x="10" y="2374"/>
                  </a:lnTo>
                  <a:lnTo>
                    <a:pt x="7" y="2365"/>
                  </a:lnTo>
                  <a:lnTo>
                    <a:pt x="4" y="2357"/>
                  </a:lnTo>
                  <a:lnTo>
                    <a:pt x="0" y="2349"/>
                  </a:lnTo>
                  <a:lnTo>
                    <a:pt x="131" y="2284"/>
                  </a:lnTo>
                  <a:lnTo>
                    <a:pt x="263" y="2218"/>
                  </a:lnTo>
                  <a:lnTo>
                    <a:pt x="395" y="2151"/>
                  </a:lnTo>
                  <a:lnTo>
                    <a:pt x="528" y="2083"/>
                  </a:lnTo>
                  <a:lnTo>
                    <a:pt x="662" y="2014"/>
                  </a:lnTo>
                  <a:lnTo>
                    <a:pt x="796" y="1946"/>
                  </a:lnTo>
                  <a:lnTo>
                    <a:pt x="930" y="1877"/>
                  </a:lnTo>
                  <a:lnTo>
                    <a:pt x="1065" y="1808"/>
                  </a:lnTo>
                  <a:lnTo>
                    <a:pt x="1200" y="1739"/>
                  </a:lnTo>
                  <a:lnTo>
                    <a:pt x="1336" y="1671"/>
                  </a:lnTo>
                  <a:lnTo>
                    <a:pt x="1472" y="1602"/>
                  </a:lnTo>
                  <a:lnTo>
                    <a:pt x="1607" y="1535"/>
                  </a:lnTo>
                  <a:lnTo>
                    <a:pt x="1743" y="1468"/>
                  </a:lnTo>
                  <a:lnTo>
                    <a:pt x="1879" y="1402"/>
                  </a:lnTo>
                  <a:lnTo>
                    <a:pt x="2016" y="1337"/>
                  </a:lnTo>
                  <a:lnTo>
                    <a:pt x="2152" y="1274"/>
                  </a:lnTo>
                  <a:lnTo>
                    <a:pt x="2197" y="1249"/>
                  </a:lnTo>
                  <a:lnTo>
                    <a:pt x="2243" y="1224"/>
                  </a:lnTo>
                  <a:lnTo>
                    <a:pt x="2289" y="1200"/>
                  </a:lnTo>
                  <a:lnTo>
                    <a:pt x="2335" y="1178"/>
                  </a:lnTo>
                  <a:lnTo>
                    <a:pt x="2381" y="1156"/>
                  </a:lnTo>
                  <a:lnTo>
                    <a:pt x="2428" y="1133"/>
                  </a:lnTo>
                  <a:lnTo>
                    <a:pt x="2474" y="1113"/>
                  </a:lnTo>
                  <a:lnTo>
                    <a:pt x="2522" y="1093"/>
                  </a:lnTo>
                  <a:lnTo>
                    <a:pt x="2568" y="1073"/>
                  </a:lnTo>
                  <a:lnTo>
                    <a:pt x="2616" y="1054"/>
                  </a:lnTo>
                  <a:lnTo>
                    <a:pt x="2663" y="1036"/>
                  </a:lnTo>
                  <a:lnTo>
                    <a:pt x="2711" y="1018"/>
                  </a:lnTo>
                  <a:lnTo>
                    <a:pt x="2807" y="983"/>
                  </a:lnTo>
                  <a:lnTo>
                    <a:pt x="2903" y="951"/>
                  </a:lnTo>
                  <a:lnTo>
                    <a:pt x="3000" y="919"/>
                  </a:lnTo>
                  <a:lnTo>
                    <a:pt x="3098" y="888"/>
                  </a:lnTo>
                  <a:lnTo>
                    <a:pt x="3197" y="859"/>
                  </a:lnTo>
                  <a:lnTo>
                    <a:pt x="3298" y="829"/>
                  </a:lnTo>
                  <a:lnTo>
                    <a:pt x="3399" y="801"/>
                  </a:lnTo>
                  <a:lnTo>
                    <a:pt x="3502" y="771"/>
                  </a:lnTo>
                  <a:lnTo>
                    <a:pt x="3604" y="742"/>
                  </a:lnTo>
                  <a:lnTo>
                    <a:pt x="3707" y="711"/>
                  </a:lnTo>
                  <a:lnTo>
                    <a:pt x="3899" y="647"/>
                  </a:lnTo>
                  <a:lnTo>
                    <a:pt x="4066" y="589"/>
                  </a:lnTo>
                  <a:lnTo>
                    <a:pt x="4212" y="540"/>
                  </a:lnTo>
                  <a:lnTo>
                    <a:pt x="4337" y="498"/>
                  </a:lnTo>
                  <a:lnTo>
                    <a:pt x="4445" y="462"/>
                  </a:lnTo>
                  <a:lnTo>
                    <a:pt x="4534" y="431"/>
                  </a:lnTo>
                  <a:lnTo>
                    <a:pt x="4610" y="406"/>
                  </a:lnTo>
                  <a:lnTo>
                    <a:pt x="4673" y="386"/>
                  </a:lnTo>
                  <a:lnTo>
                    <a:pt x="4723" y="369"/>
                  </a:lnTo>
                  <a:lnTo>
                    <a:pt x="4764" y="356"/>
                  </a:lnTo>
                  <a:lnTo>
                    <a:pt x="4797" y="347"/>
                  </a:lnTo>
                  <a:lnTo>
                    <a:pt x="4825" y="339"/>
                  </a:lnTo>
                  <a:lnTo>
                    <a:pt x="4848" y="334"/>
                  </a:lnTo>
                  <a:lnTo>
                    <a:pt x="4869" y="330"/>
                  </a:lnTo>
                  <a:lnTo>
                    <a:pt x="4888" y="325"/>
                  </a:lnTo>
                  <a:lnTo>
                    <a:pt x="4909" y="322"/>
                  </a:lnTo>
                  <a:lnTo>
                    <a:pt x="4909" y="313"/>
                  </a:lnTo>
                  <a:lnTo>
                    <a:pt x="4909" y="303"/>
                  </a:lnTo>
                  <a:lnTo>
                    <a:pt x="4909" y="296"/>
                  </a:lnTo>
                  <a:lnTo>
                    <a:pt x="4909" y="288"/>
                  </a:lnTo>
                  <a:lnTo>
                    <a:pt x="4949" y="269"/>
                  </a:lnTo>
                  <a:lnTo>
                    <a:pt x="4990" y="249"/>
                  </a:lnTo>
                  <a:lnTo>
                    <a:pt x="5034" y="228"/>
                  </a:lnTo>
                  <a:lnTo>
                    <a:pt x="5078" y="206"/>
                  </a:lnTo>
                  <a:lnTo>
                    <a:pt x="5122" y="183"/>
                  </a:lnTo>
                  <a:lnTo>
                    <a:pt x="5169" y="161"/>
                  </a:lnTo>
                  <a:lnTo>
                    <a:pt x="5215" y="137"/>
                  </a:lnTo>
                  <a:lnTo>
                    <a:pt x="5264" y="115"/>
                  </a:lnTo>
                  <a:lnTo>
                    <a:pt x="5311" y="95"/>
                  </a:lnTo>
                  <a:lnTo>
                    <a:pt x="5360" y="75"/>
                  </a:lnTo>
                  <a:lnTo>
                    <a:pt x="5410" y="56"/>
                  </a:lnTo>
                  <a:lnTo>
                    <a:pt x="5459" y="40"/>
                  </a:lnTo>
                  <a:lnTo>
                    <a:pt x="5484" y="33"/>
                  </a:lnTo>
                  <a:lnTo>
                    <a:pt x="5509" y="25"/>
                  </a:lnTo>
                  <a:lnTo>
                    <a:pt x="5533" y="20"/>
                  </a:lnTo>
                  <a:lnTo>
                    <a:pt x="5559" y="15"/>
                  </a:lnTo>
                  <a:lnTo>
                    <a:pt x="5584" y="10"/>
                  </a:lnTo>
                  <a:lnTo>
                    <a:pt x="5608" y="5"/>
                  </a:lnTo>
                  <a:lnTo>
                    <a:pt x="5634" y="2"/>
                  </a:lnTo>
                  <a:lnTo>
                    <a:pt x="5658" y="0"/>
                  </a:lnTo>
                  <a:lnTo>
                    <a:pt x="5658" y="7"/>
                  </a:lnTo>
                  <a:lnTo>
                    <a:pt x="5658" y="16"/>
                  </a:lnTo>
                  <a:lnTo>
                    <a:pt x="5658" y="24"/>
                  </a:lnTo>
                  <a:lnTo>
                    <a:pt x="5658" y="34"/>
                  </a:lnTo>
                  <a:lnTo>
                    <a:pt x="5717" y="39"/>
                  </a:lnTo>
                  <a:lnTo>
                    <a:pt x="5776" y="45"/>
                  </a:lnTo>
                  <a:lnTo>
                    <a:pt x="5836" y="52"/>
                  </a:lnTo>
                  <a:lnTo>
                    <a:pt x="5897" y="60"/>
                  </a:lnTo>
                  <a:lnTo>
                    <a:pt x="5958" y="69"/>
                  </a:lnTo>
                  <a:lnTo>
                    <a:pt x="6018" y="78"/>
                  </a:lnTo>
                  <a:lnTo>
                    <a:pt x="6079" y="89"/>
                  </a:lnTo>
                  <a:lnTo>
                    <a:pt x="6142" y="100"/>
                  </a:lnTo>
                  <a:lnTo>
                    <a:pt x="6203" y="113"/>
                  </a:lnTo>
                  <a:lnTo>
                    <a:pt x="6264" y="127"/>
                  </a:lnTo>
                  <a:lnTo>
                    <a:pt x="6325" y="142"/>
                  </a:lnTo>
                  <a:lnTo>
                    <a:pt x="6386" y="158"/>
                  </a:lnTo>
                  <a:lnTo>
                    <a:pt x="6447" y="176"/>
                  </a:lnTo>
                  <a:lnTo>
                    <a:pt x="6508" y="194"/>
                  </a:lnTo>
                  <a:lnTo>
                    <a:pt x="6567" y="216"/>
                  </a:lnTo>
                  <a:lnTo>
                    <a:pt x="6627" y="237"/>
                  </a:lnTo>
                  <a:lnTo>
                    <a:pt x="6685" y="260"/>
                  </a:lnTo>
                  <a:lnTo>
                    <a:pt x="6744" y="285"/>
                  </a:lnTo>
                  <a:lnTo>
                    <a:pt x="6802" y="312"/>
                  </a:lnTo>
                  <a:lnTo>
                    <a:pt x="6859" y="339"/>
                  </a:lnTo>
                  <a:lnTo>
                    <a:pt x="6914" y="370"/>
                  </a:lnTo>
                  <a:lnTo>
                    <a:pt x="6968" y="400"/>
                  </a:lnTo>
                  <a:lnTo>
                    <a:pt x="7022" y="434"/>
                  </a:lnTo>
                  <a:lnTo>
                    <a:pt x="7075" y="469"/>
                  </a:lnTo>
                  <a:lnTo>
                    <a:pt x="7127" y="506"/>
                  </a:lnTo>
                  <a:lnTo>
                    <a:pt x="7176" y="545"/>
                  </a:lnTo>
                  <a:lnTo>
                    <a:pt x="7225" y="586"/>
                  </a:lnTo>
                  <a:lnTo>
                    <a:pt x="7272" y="629"/>
                  </a:lnTo>
                  <a:lnTo>
                    <a:pt x="7318" y="674"/>
                  </a:lnTo>
                  <a:lnTo>
                    <a:pt x="7362" y="722"/>
                  </a:lnTo>
                  <a:lnTo>
                    <a:pt x="7404" y="770"/>
                  </a:lnTo>
                  <a:lnTo>
                    <a:pt x="7445" y="822"/>
                  </a:lnTo>
                  <a:lnTo>
                    <a:pt x="7438" y="831"/>
                  </a:lnTo>
                  <a:lnTo>
                    <a:pt x="7433" y="840"/>
                  </a:lnTo>
                  <a:lnTo>
                    <a:pt x="7430" y="848"/>
                  </a:lnTo>
                  <a:lnTo>
                    <a:pt x="7426" y="858"/>
                  </a:lnTo>
                  <a:lnTo>
                    <a:pt x="7419" y="886"/>
                  </a:lnTo>
                  <a:lnTo>
                    <a:pt x="7411" y="937"/>
                  </a:lnTo>
                  <a:lnTo>
                    <a:pt x="7435" y="971"/>
                  </a:lnTo>
                  <a:lnTo>
                    <a:pt x="7457" y="1006"/>
                  </a:lnTo>
                  <a:lnTo>
                    <a:pt x="7479" y="1042"/>
                  </a:lnTo>
                  <a:lnTo>
                    <a:pt x="7500" y="1080"/>
                  </a:lnTo>
                  <a:lnTo>
                    <a:pt x="7520" y="1119"/>
                  </a:lnTo>
                  <a:lnTo>
                    <a:pt x="7538" y="1160"/>
                  </a:lnTo>
                  <a:lnTo>
                    <a:pt x="7555" y="1201"/>
                  </a:lnTo>
                  <a:lnTo>
                    <a:pt x="7572" y="1244"/>
                  </a:lnTo>
                  <a:lnTo>
                    <a:pt x="7588" y="1288"/>
                  </a:lnTo>
                  <a:lnTo>
                    <a:pt x="7603" y="1333"/>
                  </a:lnTo>
                  <a:lnTo>
                    <a:pt x="7617" y="1379"/>
                  </a:lnTo>
                  <a:lnTo>
                    <a:pt x="7629" y="1426"/>
                  </a:lnTo>
                  <a:lnTo>
                    <a:pt x="7642" y="1474"/>
                  </a:lnTo>
                  <a:lnTo>
                    <a:pt x="7654" y="1521"/>
                  </a:lnTo>
                  <a:lnTo>
                    <a:pt x="7665" y="1570"/>
                  </a:lnTo>
                  <a:lnTo>
                    <a:pt x="7675" y="1619"/>
                  </a:lnTo>
                  <a:lnTo>
                    <a:pt x="7657" y="1625"/>
                  </a:lnTo>
                  <a:lnTo>
                    <a:pt x="7637" y="1632"/>
                  </a:lnTo>
                  <a:lnTo>
                    <a:pt x="7616" y="1643"/>
                  </a:lnTo>
                  <a:lnTo>
                    <a:pt x="7592" y="1655"/>
                  </a:lnTo>
                  <a:lnTo>
                    <a:pt x="7568" y="1669"/>
                  </a:lnTo>
                  <a:lnTo>
                    <a:pt x="7544" y="1686"/>
                  </a:lnTo>
                  <a:lnTo>
                    <a:pt x="7517" y="1704"/>
                  </a:lnTo>
                  <a:lnTo>
                    <a:pt x="7490" y="1724"/>
                  </a:lnTo>
                  <a:lnTo>
                    <a:pt x="7463" y="1745"/>
                  </a:lnTo>
                  <a:lnTo>
                    <a:pt x="7434" y="1767"/>
                  </a:lnTo>
                  <a:lnTo>
                    <a:pt x="7406" y="1792"/>
                  </a:lnTo>
                  <a:lnTo>
                    <a:pt x="7376" y="1817"/>
                  </a:lnTo>
                  <a:lnTo>
                    <a:pt x="7346" y="1842"/>
                  </a:lnTo>
                  <a:lnTo>
                    <a:pt x="7318" y="1870"/>
                  </a:lnTo>
                  <a:lnTo>
                    <a:pt x="7288" y="1897"/>
                  </a:lnTo>
                  <a:lnTo>
                    <a:pt x="7259" y="1926"/>
                  </a:lnTo>
                  <a:lnTo>
                    <a:pt x="7201" y="1984"/>
                  </a:lnTo>
                  <a:lnTo>
                    <a:pt x="7145" y="2043"/>
                  </a:lnTo>
                  <a:lnTo>
                    <a:pt x="7118" y="2071"/>
                  </a:lnTo>
                  <a:lnTo>
                    <a:pt x="7092" y="2101"/>
                  </a:lnTo>
                  <a:lnTo>
                    <a:pt x="7067" y="2131"/>
                  </a:lnTo>
                  <a:lnTo>
                    <a:pt x="7043" y="2158"/>
                  </a:lnTo>
                  <a:lnTo>
                    <a:pt x="7020" y="2187"/>
                  </a:lnTo>
                  <a:lnTo>
                    <a:pt x="6999" y="2214"/>
                  </a:lnTo>
                  <a:lnTo>
                    <a:pt x="6979" y="2240"/>
                  </a:lnTo>
                  <a:lnTo>
                    <a:pt x="6961" y="2266"/>
                  </a:lnTo>
                  <a:lnTo>
                    <a:pt x="6944" y="2290"/>
                  </a:lnTo>
                  <a:lnTo>
                    <a:pt x="6930" y="2312"/>
                  </a:lnTo>
                  <a:lnTo>
                    <a:pt x="6918" y="2335"/>
                  </a:lnTo>
                  <a:lnTo>
                    <a:pt x="6907" y="2355"/>
                  </a:lnTo>
                  <a:lnTo>
                    <a:pt x="6891" y="2362"/>
                  </a:lnTo>
                  <a:lnTo>
                    <a:pt x="6878" y="2369"/>
                  </a:lnTo>
                  <a:lnTo>
                    <a:pt x="6864" y="2378"/>
                  </a:lnTo>
                  <a:lnTo>
                    <a:pt x="6851" y="2385"/>
                  </a:lnTo>
                  <a:lnTo>
                    <a:pt x="6840" y="2395"/>
                  </a:lnTo>
                  <a:lnTo>
                    <a:pt x="6828" y="2403"/>
                  </a:lnTo>
                  <a:lnTo>
                    <a:pt x="6817" y="2414"/>
                  </a:lnTo>
                  <a:lnTo>
                    <a:pt x="6808" y="2423"/>
                  </a:lnTo>
                  <a:lnTo>
                    <a:pt x="6798" y="2435"/>
                  </a:lnTo>
                  <a:lnTo>
                    <a:pt x="6790" y="2446"/>
                  </a:lnTo>
                  <a:lnTo>
                    <a:pt x="6781" y="2458"/>
                  </a:lnTo>
                  <a:lnTo>
                    <a:pt x="6774" y="2472"/>
                  </a:lnTo>
                  <a:lnTo>
                    <a:pt x="6767" y="2486"/>
                  </a:lnTo>
                  <a:lnTo>
                    <a:pt x="6760" y="2500"/>
                  </a:lnTo>
                  <a:lnTo>
                    <a:pt x="6754" y="2515"/>
                  </a:lnTo>
                  <a:lnTo>
                    <a:pt x="6749" y="2532"/>
                  </a:lnTo>
                  <a:lnTo>
                    <a:pt x="6730" y="2536"/>
                  </a:lnTo>
                  <a:lnTo>
                    <a:pt x="6711" y="2542"/>
                  </a:lnTo>
                  <a:lnTo>
                    <a:pt x="6692" y="2547"/>
                  </a:lnTo>
                  <a:lnTo>
                    <a:pt x="6674" y="2553"/>
                  </a:lnTo>
                  <a:lnTo>
                    <a:pt x="6656" y="2562"/>
                  </a:lnTo>
                  <a:lnTo>
                    <a:pt x="6639" y="2569"/>
                  </a:lnTo>
                  <a:lnTo>
                    <a:pt x="6622" y="2579"/>
                  </a:lnTo>
                  <a:lnTo>
                    <a:pt x="6606" y="2588"/>
                  </a:lnTo>
                  <a:lnTo>
                    <a:pt x="6591" y="2599"/>
                  </a:lnTo>
                  <a:lnTo>
                    <a:pt x="6578" y="2610"/>
                  </a:lnTo>
                  <a:lnTo>
                    <a:pt x="6565" y="2622"/>
                  </a:lnTo>
                  <a:lnTo>
                    <a:pt x="6553" y="2635"/>
                  </a:lnTo>
                  <a:lnTo>
                    <a:pt x="6544" y="2647"/>
                  </a:lnTo>
                  <a:lnTo>
                    <a:pt x="6535" y="2661"/>
                  </a:lnTo>
                  <a:lnTo>
                    <a:pt x="6528" y="2676"/>
                  </a:lnTo>
                  <a:lnTo>
                    <a:pt x="6523" y="2690"/>
                  </a:lnTo>
                  <a:lnTo>
                    <a:pt x="6476" y="2704"/>
                  </a:lnTo>
                  <a:lnTo>
                    <a:pt x="6430" y="2718"/>
                  </a:lnTo>
                  <a:lnTo>
                    <a:pt x="6383" y="2734"/>
                  </a:lnTo>
                  <a:lnTo>
                    <a:pt x="6338" y="2750"/>
                  </a:lnTo>
                  <a:lnTo>
                    <a:pt x="6294" y="2768"/>
                  </a:lnTo>
                  <a:lnTo>
                    <a:pt x="6248" y="2786"/>
                  </a:lnTo>
                  <a:lnTo>
                    <a:pt x="6204" y="2805"/>
                  </a:lnTo>
                  <a:lnTo>
                    <a:pt x="6161" y="2825"/>
                  </a:lnTo>
                  <a:lnTo>
                    <a:pt x="6116" y="2846"/>
                  </a:lnTo>
                  <a:lnTo>
                    <a:pt x="6073" y="2867"/>
                  </a:lnTo>
                  <a:lnTo>
                    <a:pt x="6030" y="2889"/>
                  </a:lnTo>
                  <a:lnTo>
                    <a:pt x="5986" y="2911"/>
                  </a:lnTo>
                  <a:lnTo>
                    <a:pt x="5901" y="2958"/>
                  </a:lnTo>
                  <a:lnTo>
                    <a:pt x="5816" y="3005"/>
                  </a:lnTo>
                  <a:lnTo>
                    <a:pt x="5733" y="3055"/>
                  </a:lnTo>
                  <a:lnTo>
                    <a:pt x="5649" y="3105"/>
                  </a:lnTo>
                  <a:lnTo>
                    <a:pt x="5566" y="3154"/>
                  </a:lnTo>
                  <a:lnTo>
                    <a:pt x="5484" y="3204"/>
                  </a:lnTo>
                  <a:lnTo>
                    <a:pt x="5401" y="3254"/>
                  </a:lnTo>
                  <a:lnTo>
                    <a:pt x="5319" y="3301"/>
                  </a:lnTo>
                  <a:lnTo>
                    <a:pt x="5237" y="3348"/>
                  </a:lnTo>
                  <a:lnTo>
                    <a:pt x="5154" y="3392"/>
                  </a:lnTo>
                  <a:lnTo>
                    <a:pt x="5044" y="3437"/>
                  </a:lnTo>
                  <a:lnTo>
                    <a:pt x="4936" y="3482"/>
                  </a:lnTo>
                  <a:lnTo>
                    <a:pt x="4827" y="3525"/>
                  </a:lnTo>
                  <a:lnTo>
                    <a:pt x="4717" y="3567"/>
                  </a:lnTo>
                  <a:lnTo>
                    <a:pt x="4499" y="3651"/>
                  </a:lnTo>
                  <a:lnTo>
                    <a:pt x="4281" y="3732"/>
                  </a:lnTo>
                  <a:lnTo>
                    <a:pt x="4063" y="3811"/>
                  </a:lnTo>
                  <a:lnTo>
                    <a:pt x="3847" y="3892"/>
                  </a:lnTo>
                  <a:lnTo>
                    <a:pt x="3630" y="3972"/>
                  </a:lnTo>
                  <a:lnTo>
                    <a:pt x="3416" y="4053"/>
                  </a:lnTo>
                  <a:lnTo>
                    <a:pt x="3308" y="4094"/>
                  </a:lnTo>
                  <a:lnTo>
                    <a:pt x="3202" y="4136"/>
                  </a:lnTo>
                  <a:lnTo>
                    <a:pt x="3095" y="4178"/>
                  </a:lnTo>
                  <a:lnTo>
                    <a:pt x="2989" y="4221"/>
                  </a:lnTo>
                  <a:lnTo>
                    <a:pt x="2884" y="4265"/>
                  </a:lnTo>
                  <a:lnTo>
                    <a:pt x="2778" y="4310"/>
                  </a:lnTo>
                  <a:lnTo>
                    <a:pt x="2674" y="4356"/>
                  </a:lnTo>
                  <a:lnTo>
                    <a:pt x="2569" y="4403"/>
                  </a:lnTo>
                  <a:lnTo>
                    <a:pt x="2465" y="4451"/>
                  </a:lnTo>
                  <a:lnTo>
                    <a:pt x="2361" y="4500"/>
                  </a:lnTo>
                  <a:lnTo>
                    <a:pt x="2259" y="4552"/>
                  </a:lnTo>
                  <a:lnTo>
                    <a:pt x="2156" y="4603"/>
                  </a:lnTo>
                  <a:lnTo>
                    <a:pt x="2055" y="4657"/>
                  </a:lnTo>
                  <a:lnTo>
                    <a:pt x="1953" y="4712"/>
                  </a:lnTo>
                  <a:lnTo>
                    <a:pt x="1853" y="4769"/>
                  </a:lnTo>
                  <a:lnTo>
                    <a:pt x="1753" y="4828"/>
                  </a:lnTo>
                  <a:lnTo>
                    <a:pt x="1668" y="4867"/>
                  </a:lnTo>
                  <a:lnTo>
                    <a:pt x="1584" y="4906"/>
                  </a:lnTo>
                  <a:lnTo>
                    <a:pt x="1499" y="4944"/>
                  </a:lnTo>
                  <a:lnTo>
                    <a:pt x="1415" y="4983"/>
                  </a:lnTo>
                  <a:lnTo>
                    <a:pt x="1331" y="5023"/>
                  </a:lnTo>
                  <a:lnTo>
                    <a:pt x="1247" y="5062"/>
                  </a:lnTo>
                  <a:lnTo>
                    <a:pt x="1164" y="5101"/>
                  </a:lnTo>
                  <a:lnTo>
                    <a:pt x="1081" y="5141"/>
                  </a:lnTo>
                  <a:close/>
                </a:path>
              </a:pathLst>
            </a:custGeom>
            <a:solidFill>
              <a:srgbClr val="9AC868">
                <a:alpha val="50195"/>
              </a:srgbClr>
            </a:solidFill>
            <a:ln w="9525">
              <a:noFill/>
              <a:round/>
              <a:headEnd/>
              <a:tailEnd/>
            </a:ln>
          </p:spPr>
          <p:txBody>
            <a:bodyPr/>
            <a:lstStyle/>
            <a:p>
              <a:endParaRPr lang="en-US"/>
            </a:p>
          </p:txBody>
        </p:sp>
        <p:sp>
          <p:nvSpPr>
            <p:cNvPr id="11278" name="Freeform 11"/>
            <p:cNvSpPr>
              <a:spLocks/>
            </p:cNvSpPr>
            <p:nvPr/>
          </p:nvSpPr>
          <p:spPr bwMode="auto">
            <a:xfrm>
              <a:off x="3858" y="3994"/>
              <a:ext cx="88" cy="249"/>
            </a:xfrm>
            <a:custGeom>
              <a:avLst/>
              <a:gdLst>
                <a:gd name="T0" fmla="*/ 58 w 971"/>
                <a:gd name="T1" fmla="*/ 247 h 2737"/>
                <a:gd name="T2" fmla="*/ 45 w 971"/>
                <a:gd name="T3" fmla="*/ 243 h 2737"/>
                <a:gd name="T4" fmla="*/ 36 w 971"/>
                <a:gd name="T5" fmla="*/ 239 h 2737"/>
                <a:gd name="T6" fmla="*/ 29 w 971"/>
                <a:gd name="T7" fmla="*/ 236 h 2737"/>
                <a:gd name="T8" fmla="*/ 23 w 971"/>
                <a:gd name="T9" fmla="*/ 232 h 2737"/>
                <a:gd name="T10" fmla="*/ 18 w 971"/>
                <a:gd name="T11" fmla="*/ 228 h 2737"/>
                <a:gd name="T12" fmla="*/ 13 w 971"/>
                <a:gd name="T13" fmla="*/ 224 h 2737"/>
                <a:gd name="T14" fmla="*/ 9 w 971"/>
                <a:gd name="T15" fmla="*/ 220 h 2737"/>
                <a:gd name="T16" fmla="*/ 7 w 971"/>
                <a:gd name="T17" fmla="*/ 215 h 2737"/>
                <a:gd name="T18" fmla="*/ 5 w 971"/>
                <a:gd name="T19" fmla="*/ 203 h 2737"/>
                <a:gd name="T20" fmla="*/ 2 w 971"/>
                <a:gd name="T21" fmla="*/ 184 h 2737"/>
                <a:gd name="T22" fmla="*/ 1 w 971"/>
                <a:gd name="T23" fmla="*/ 173 h 2737"/>
                <a:gd name="T24" fmla="*/ 1 w 971"/>
                <a:gd name="T25" fmla="*/ 163 h 2737"/>
                <a:gd name="T26" fmla="*/ 1 w 971"/>
                <a:gd name="T27" fmla="*/ 158 h 2737"/>
                <a:gd name="T28" fmla="*/ 12 w 971"/>
                <a:gd name="T29" fmla="*/ 157 h 2737"/>
                <a:gd name="T30" fmla="*/ 21 w 971"/>
                <a:gd name="T31" fmla="*/ 157 h 2737"/>
                <a:gd name="T32" fmla="*/ 31 w 971"/>
                <a:gd name="T33" fmla="*/ 156 h 2737"/>
                <a:gd name="T34" fmla="*/ 40 w 971"/>
                <a:gd name="T35" fmla="*/ 154 h 2737"/>
                <a:gd name="T36" fmla="*/ 45 w 971"/>
                <a:gd name="T37" fmla="*/ 153 h 2737"/>
                <a:gd name="T38" fmla="*/ 47 w 971"/>
                <a:gd name="T39" fmla="*/ 150 h 2737"/>
                <a:gd name="T40" fmla="*/ 47 w 971"/>
                <a:gd name="T41" fmla="*/ 147 h 2737"/>
                <a:gd name="T42" fmla="*/ 29 w 971"/>
                <a:gd name="T43" fmla="*/ 142 h 2737"/>
                <a:gd name="T44" fmla="*/ 12 w 971"/>
                <a:gd name="T45" fmla="*/ 138 h 2737"/>
                <a:gd name="T46" fmla="*/ 0 w 971"/>
                <a:gd name="T47" fmla="*/ 125 h 2737"/>
                <a:gd name="T48" fmla="*/ 0 w 971"/>
                <a:gd name="T49" fmla="*/ 107 h 2737"/>
                <a:gd name="T50" fmla="*/ 1 w 971"/>
                <a:gd name="T51" fmla="*/ 93 h 2737"/>
                <a:gd name="T52" fmla="*/ 2 w 971"/>
                <a:gd name="T53" fmla="*/ 80 h 2737"/>
                <a:gd name="T54" fmla="*/ 4 w 971"/>
                <a:gd name="T55" fmla="*/ 67 h 2737"/>
                <a:gd name="T56" fmla="*/ 7 w 971"/>
                <a:gd name="T57" fmla="*/ 55 h 2737"/>
                <a:gd name="T58" fmla="*/ 11 w 971"/>
                <a:gd name="T59" fmla="*/ 43 h 2737"/>
                <a:gd name="T60" fmla="*/ 16 w 971"/>
                <a:gd name="T61" fmla="*/ 32 h 2737"/>
                <a:gd name="T62" fmla="*/ 24 w 971"/>
                <a:gd name="T63" fmla="*/ 21 h 2737"/>
                <a:gd name="T64" fmla="*/ 32 w 971"/>
                <a:gd name="T65" fmla="*/ 10 h 2737"/>
                <a:gd name="T66" fmla="*/ 42 w 971"/>
                <a:gd name="T67" fmla="*/ 2 h 2737"/>
                <a:gd name="T68" fmla="*/ 51 w 971"/>
                <a:gd name="T69" fmla="*/ 0 h 2737"/>
                <a:gd name="T70" fmla="*/ 57 w 971"/>
                <a:gd name="T71" fmla="*/ 0 h 2737"/>
                <a:gd name="T72" fmla="*/ 63 w 971"/>
                <a:gd name="T73" fmla="*/ 1 h 2737"/>
                <a:gd name="T74" fmla="*/ 68 w 971"/>
                <a:gd name="T75" fmla="*/ 3 h 2737"/>
                <a:gd name="T76" fmla="*/ 71 w 971"/>
                <a:gd name="T77" fmla="*/ 6 h 2737"/>
                <a:gd name="T78" fmla="*/ 75 w 971"/>
                <a:gd name="T79" fmla="*/ 11 h 2737"/>
                <a:gd name="T80" fmla="*/ 78 w 971"/>
                <a:gd name="T81" fmla="*/ 16 h 2737"/>
                <a:gd name="T82" fmla="*/ 82 w 971"/>
                <a:gd name="T83" fmla="*/ 25 h 2737"/>
                <a:gd name="T84" fmla="*/ 88 w 971"/>
                <a:gd name="T85" fmla="*/ 43 h 2737"/>
                <a:gd name="T86" fmla="*/ 86 w 971"/>
                <a:gd name="T87" fmla="*/ 62 h 2737"/>
                <a:gd name="T88" fmla="*/ 83 w 971"/>
                <a:gd name="T89" fmla="*/ 93 h 2737"/>
                <a:gd name="T90" fmla="*/ 78 w 971"/>
                <a:gd name="T91" fmla="*/ 132 h 2737"/>
                <a:gd name="T92" fmla="*/ 76 w 971"/>
                <a:gd name="T93" fmla="*/ 158 h 2737"/>
                <a:gd name="T94" fmla="*/ 74 w 971"/>
                <a:gd name="T95" fmla="*/ 177 h 2737"/>
                <a:gd name="T96" fmla="*/ 73 w 971"/>
                <a:gd name="T97" fmla="*/ 197 h 2737"/>
                <a:gd name="T98" fmla="*/ 73 w 971"/>
                <a:gd name="T99" fmla="*/ 216 h 2737"/>
                <a:gd name="T100" fmla="*/ 74 w 971"/>
                <a:gd name="T101" fmla="*/ 235 h 2737"/>
                <a:gd name="T102" fmla="*/ 73 w 971"/>
                <a:gd name="T103" fmla="*/ 248 h 2737"/>
                <a:gd name="T104" fmla="*/ 67 w 971"/>
                <a:gd name="T105" fmla="*/ 249 h 27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71"/>
                <a:gd name="T160" fmla="*/ 0 h 2737"/>
                <a:gd name="T161" fmla="*/ 971 w 971"/>
                <a:gd name="T162" fmla="*/ 2737 h 27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71" h="2737">
                  <a:moveTo>
                    <a:pt x="741" y="2737"/>
                  </a:moveTo>
                  <a:lnTo>
                    <a:pt x="693" y="2727"/>
                  </a:lnTo>
                  <a:lnTo>
                    <a:pt x="645" y="2716"/>
                  </a:lnTo>
                  <a:lnTo>
                    <a:pt x="595" y="2702"/>
                  </a:lnTo>
                  <a:lnTo>
                    <a:pt x="543" y="2686"/>
                  </a:lnTo>
                  <a:lnTo>
                    <a:pt x="492" y="2668"/>
                  </a:lnTo>
                  <a:lnTo>
                    <a:pt x="442" y="2649"/>
                  </a:lnTo>
                  <a:lnTo>
                    <a:pt x="416" y="2638"/>
                  </a:lnTo>
                  <a:lnTo>
                    <a:pt x="392" y="2627"/>
                  </a:lnTo>
                  <a:lnTo>
                    <a:pt x="368" y="2616"/>
                  </a:lnTo>
                  <a:lnTo>
                    <a:pt x="344" y="2604"/>
                  </a:lnTo>
                  <a:lnTo>
                    <a:pt x="320" y="2592"/>
                  </a:lnTo>
                  <a:lnTo>
                    <a:pt x="297" y="2579"/>
                  </a:lnTo>
                  <a:lnTo>
                    <a:pt x="275" y="2566"/>
                  </a:lnTo>
                  <a:lnTo>
                    <a:pt x="253" y="2553"/>
                  </a:lnTo>
                  <a:lnTo>
                    <a:pt x="233" y="2539"/>
                  </a:lnTo>
                  <a:lnTo>
                    <a:pt x="213" y="2524"/>
                  </a:lnTo>
                  <a:lnTo>
                    <a:pt x="194" y="2511"/>
                  </a:lnTo>
                  <a:lnTo>
                    <a:pt x="175" y="2496"/>
                  </a:lnTo>
                  <a:lnTo>
                    <a:pt x="158" y="2480"/>
                  </a:lnTo>
                  <a:lnTo>
                    <a:pt x="142" y="2465"/>
                  </a:lnTo>
                  <a:lnTo>
                    <a:pt x="127" y="2449"/>
                  </a:lnTo>
                  <a:lnTo>
                    <a:pt x="113" y="2433"/>
                  </a:lnTo>
                  <a:lnTo>
                    <a:pt x="101" y="2417"/>
                  </a:lnTo>
                  <a:lnTo>
                    <a:pt x="90" y="2401"/>
                  </a:lnTo>
                  <a:lnTo>
                    <a:pt x="81" y="2384"/>
                  </a:lnTo>
                  <a:lnTo>
                    <a:pt x="73" y="2367"/>
                  </a:lnTo>
                  <a:lnTo>
                    <a:pt x="68" y="2320"/>
                  </a:lnTo>
                  <a:lnTo>
                    <a:pt x="62" y="2275"/>
                  </a:lnTo>
                  <a:lnTo>
                    <a:pt x="55" y="2231"/>
                  </a:lnTo>
                  <a:lnTo>
                    <a:pt x="49" y="2187"/>
                  </a:lnTo>
                  <a:lnTo>
                    <a:pt x="35" y="2104"/>
                  </a:lnTo>
                  <a:lnTo>
                    <a:pt x="23" y="2023"/>
                  </a:lnTo>
                  <a:lnTo>
                    <a:pt x="17" y="1984"/>
                  </a:lnTo>
                  <a:lnTo>
                    <a:pt x="12" y="1944"/>
                  </a:lnTo>
                  <a:lnTo>
                    <a:pt x="9" y="1905"/>
                  </a:lnTo>
                  <a:lnTo>
                    <a:pt x="7" y="1867"/>
                  </a:lnTo>
                  <a:lnTo>
                    <a:pt x="6" y="1829"/>
                  </a:lnTo>
                  <a:lnTo>
                    <a:pt x="7" y="1792"/>
                  </a:lnTo>
                  <a:lnTo>
                    <a:pt x="8" y="1773"/>
                  </a:lnTo>
                  <a:lnTo>
                    <a:pt x="10" y="1755"/>
                  </a:lnTo>
                  <a:lnTo>
                    <a:pt x="12" y="1736"/>
                  </a:lnTo>
                  <a:lnTo>
                    <a:pt x="15" y="1718"/>
                  </a:lnTo>
                  <a:lnTo>
                    <a:pt x="68" y="1720"/>
                  </a:lnTo>
                  <a:lnTo>
                    <a:pt x="130" y="1722"/>
                  </a:lnTo>
                  <a:lnTo>
                    <a:pt x="163" y="1723"/>
                  </a:lnTo>
                  <a:lnTo>
                    <a:pt x="198" y="1723"/>
                  </a:lnTo>
                  <a:lnTo>
                    <a:pt x="234" y="1722"/>
                  </a:lnTo>
                  <a:lnTo>
                    <a:pt x="270" y="1720"/>
                  </a:lnTo>
                  <a:lnTo>
                    <a:pt x="304" y="1718"/>
                  </a:lnTo>
                  <a:lnTo>
                    <a:pt x="340" y="1715"/>
                  </a:lnTo>
                  <a:lnTo>
                    <a:pt x="374" y="1711"/>
                  </a:lnTo>
                  <a:lnTo>
                    <a:pt x="408" y="1705"/>
                  </a:lnTo>
                  <a:lnTo>
                    <a:pt x="439" y="1697"/>
                  </a:lnTo>
                  <a:lnTo>
                    <a:pt x="468" y="1689"/>
                  </a:lnTo>
                  <a:lnTo>
                    <a:pt x="482" y="1684"/>
                  </a:lnTo>
                  <a:lnTo>
                    <a:pt x="496" y="1678"/>
                  </a:lnTo>
                  <a:lnTo>
                    <a:pt x="508" y="1672"/>
                  </a:lnTo>
                  <a:lnTo>
                    <a:pt x="520" y="1666"/>
                  </a:lnTo>
                  <a:lnTo>
                    <a:pt x="520" y="1651"/>
                  </a:lnTo>
                  <a:lnTo>
                    <a:pt x="520" y="1637"/>
                  </a:lnTo>
                  <a:lnTo>
                    <a:pt x="520" y="1624"/>
                  </a:lnTo>
                  <a:lnTo>
                    <a:pt x="520" y="1613"/>
                  </a:lnTo>
                  <a:lnTo>
                    <a:pt x="454" y="1596"/>
                  </a:lnTo>
                  <a:lnTo>
                    <a:pt x="390" y="1580"/>
                  </a:lnTo>
                  <a:lnTo>
                    <a:pt x="325" y="1564"/>
                  </a:lnTo>
                  <a:lnTo>
                    <a:pt x="260" y="1548"/>
                  </a:lnTo>
                  <a:lnTo>
                    <a:pt x="196" y="1532"/>
                  </a:lnTo>
                  <a:lnTo>
                    <a:pt x="130" y="1518"/>
                  </a:lnTo>
                  <a:lnTo>
                    <a:pt x="66" y="1502"/>
                  </a:lnTo>
                  <a:lnTo>
                    <a:pt x="0" y="1487"/>
                  </a:lnTo>
                  <a:lnTo>
                    <a:pt x="0" y="1379"/>
                  </a:lnTo>
                  <a:lnTo>
                    <a:pt x="0" y="1274"/>
                  </a:lnTo>
                  <a:lnTo>
                    <a:pt x="0" y="1222"/>
                  </a:lnTo>
                  <a:lnTo>
                    <a:pt x="1" y="1171"/>
                  </a:lnTo>
                  <a:lnTo>
                    <a:pt x="4" y="1120"/>
                  </a:lnTo>
                  <a:lnTo>
                    <a:pt x="6" y="1071"/>
                  </a:lnTo>
                  <a:lnTo>
                    <a:pt x="8" y="1022"/>
                  </a:lnTo>
                  <a:lnTo>
                    <a:pt x="12" y="974"/>
                  </a:lnTo>
                  <a:lnTo>
                    <a:pt x="16" y="925"/>
                  </a:lnTo>
                  <a:lnTo>
                    <a:pt x="21" y="879"/>
                  </a:lnTo>
                  <a:lnTo>
                    <a:pt x="28" y="831"/>
                  </a:lnTo>
                  <a:lnTo>
                    <a:pt x="35" y="786"/>
                  </a:lnTo>
                  <a:lnTo>
                    <a:pt x="44" y="739"/>
                  </a:lnTo>
                  <a:lnTo>
                    <a:pt x="53" y="694"/>
                  </a:lnTo>
                  <a:lnTo>
                    <a:pt x="64" y="649"/>
                  </a:lnTo>
                  <a:lnTo>
                    <a:pt x="76" y="605"/>
                  </a:lnTo>
                  <a:lnTo>
                    <a:pt x="90" y="562"/>
                  </a:lnTo>
                  <a:lnTo>
                    <a:pt x="105" y="518"/>
                  </a:lnTo>
                  <a:lnTo>
                    <a:pt x="122" y="475"/>
                  </a:lnTo>
                  <a:lnTo>
                    <a:pt x="140" y="433"/>
                  </a:lnTo>
                  <a:lnTo>
                    <a:pt x="161" y="391"/>
                  </a:lnTo>
                  <a:lnTo>
                    <a:pt x="182" y="349"/>
                  </a:lnTo>
                  <a:lnTo>
                    <a:pt x="206" y="308"/>
                  </a:lnTo>
                  <a:lnTo>
                    <a:pt x="232" y="267"/>
                  </a:lnTo>
                  <a:lnTo>
                    <a:pt x="260" y="226"/>
                  </a:lnTo>
                  <a:lnTo>
                    <a:pt x="290" y="186"/>
                  </a:lnTo>
                  <a:lnTo>
                    <a:pt x="322" y="145"/>
                  </a:lnTo>
                  <a:lnTo>
                    <a:pt x="357" y="106"/>
                  </a:lnTo>
                  <a:lnTo>
                    <a:pt x="393" y="66"/>
                  </a:lnTo>
                  <a:lnTo>
                    <a:pt x="433" y="27"/>
                  </a:lnTo>
                  <a:lnTo>
                    <a:pt x="467" y="19"/>
                  </a:lnTo>
                  <a:lnTo>
                    <a:pt x="499" y="12"/>
                  </a:lnTo>
                  <a:lnTo>
                    <a:pt x="529" y="7"/>
                  </a:lnTo>
                  <a:lnTo>
                    <a:pt x="558" y="4"/>
                  </a:lnTo>
                  <a:lnTo>
                    <a:pt x="584" y="1"/>
                  </a:lnTo>
                  <a:lnTo>
                    <a:pt x="610" y="0"/>
                  </a:lnTo>
                  <a:lnTo>
                    <a:pt x="633" y="1"/>
                  </a:lnTo>
                  <a:lnTo>
                    <a:pt x="655" y="2"/>
                  </a:lnTo>
                  <a:lnTo>
                    <a:pt x="675" y="5"/>
                  </a:lnTo>
                  <a:lnTo>
                    <a:pt x="695" y="10"/>
                  </a:lnTo>
                  <a:lnTo>
                    <a:pt x="713" y="16"/>
                  </a:lnTo>
                  <a:lnTo>
                    <a:pt x="730" y="23"/>
                  </a:lnTo>
                  <a:lnTo>
                    <a:pt x="746" y="32"/>
                  </a:lnTo>
                  <a:lnTo>
                    <a:pt x="761" y="42"/>
                  </a:lnTo>
                  <a:lnTo>
                    <a:pt x="775" y="55"/>
                  </a:lnTo>
                  <a:lnTo>
                    <a:pt x="788" y="67"/>
                  </a:lnTo>
                  <a:lnTo>
                    <a:pt x="801" y="82"/>
                  </a:lnTo>
                  <a:lnTo>
                    <a:pt x="813" y="98"/>
                  </a:lnTo>
                  <a:lnTo>
                    <a:pt x="825" y="116"/>
                  </a:lnTo>
                  <a:lnTo>
                    <a:pt x="837" y="134"/>
                  </a:lnTo>
                  <a:lnTo>
                    <a:pt x="847" y="155"/>
                  </a:lnTo>
                  <a:lnTo>
                    <a:pt x="858" y="177"/>
                  </a:lnTo>
                  <a:lnTo>
                    <a:pt x="868" y="200"/>
                  </a:lnTo>
                  <a:lnTo>
                    <a:pt x="879" y="225"/>
                  </a:lnTo>
                  <a:lnTo>
                    <a:pt x="900" y="280"/>
                  </a:lnTo>
                  <a:lnTo>
                    <a:pt x="922" y="340"/>
                  </a:lnTo>
                  <a:lnTo>
                    <a:pt x="945" y="406"/>
                  </a:lnTo>
                  <a:lnTo>
                    <a:pt x="971" y="478"/>
                  </a:lnTo>
                  <a:lnTo>
                    <a:pt x="966" y="545"/>
                  </a:lnTo>
                  <a:lnTo>
                    <a:pt x="960" y="611"/>
                  </a:lnTo>
                  <a:lnTo>
                    <a:pt x="954" y="679"/>
                  </a:lnTo>
                  <a:lnTo>
                    <a:pt x="948" y="747"/>
                  </a:lnTo>
                  <a:lnTo>
                    <a:pt x="932" y="884"/>
                  </a:lnTo>
                  <a:lnTo>
                    <a:pt x="916" y="1023"/>
                  </a:lnTo>
                  <a:lnTo>
                    <a:pt x="898" y="1164"/>
                  </a:lnTo>
                  <a:lnTo>
                    <a:pt x="881" y="1305"/>
                  </a:lnTo>
                  <a:lnTo>
                    <a:pt x="864" y="1448"/>
                  </a:lnTo>
                  <a:lnTo>
                    <a:pt x="848" y="1592"/>
                  </a:lnTo>
                  <a:lnTo>
                    <a:pt x="841" y="1663"/>
                  </a:lnTo>
                  <a:lnTo>
                    <a:pt x="834" y="1735"/>
                  </a:lnTo>
                  <a:lnTo>
                    <a:pt x="827" y="1807"/>
                  </a:lnTo>
                  <a:lnTo>
                    <a:pt x="822" y="1879"/>
                  </a:lnTo>
                  <a:lnTo>
                    <a:pt x="818" y="1950"/>
                  </a:lnTo>
                  <a:lnTo>
                    <a:pt x="813" y="2022"/>
                  </a:lnTo>
                  <a:lnTo>
                    <a:pt x="810" y="2093"/>
                  </a:lnTo>
                  <a:lnTo>
                    <a:pt x="808" y="2164"/>
                  </a:lnTo>
                  <a:lnTo>
                    <a:pt x="807" y="2235"/>
                  </a:lnTo>
                  <a:lnTo>
                    <a:pt x="807" y="2306"/>
                  </a:lnTo>
                  <a:lnTo>
                    <a:pt x="808" y="2376"/>
                  </a:lnTo>
                  <a:lnTo>
                    <a:pt x="811" y="2446"/>
                  </a:lnTo>
                  <a:lnTo>
                    <a:pt x="816" y="2516"/>
                  </a:lnTo>
                  <a:lnTo>
                    <a:pt x="821" y="2586"/>
                  </a:lnTo>
                  <a:lnTo>
                    <a:pt x="828" y="2654"/>
                  </a:lnTo>
                  <a:lnTo>
                    <a:pt x="837" y="2722"/>
                  </a:lnTo>
                  <a:lnTo>
                    <a:pt x="811" y="2726"/>
                  </a:lnTo>
                  <a:lnTo>
                    <a:pt x="787" y="2729"/>
                  </a:lnTo>
                  <a:lnTo>
                    <a:pt x="763" y="2733"/>
                  </a:lnTo>
                  <a:lnTo>
                    <a:pt x="741" y="2737"/>
                  </a:lnTo>
                  <a:close/>
                </a:path>
              </a:pathLst>
            </a:custGeom>
            <a:solidFill>
              <a:srgbClr val="71635D">
                <a:alpha val="50195"/>
              </a:srgbClr>
            </a:solidFill>
            <a:ln w="9525">
              <a:noFill/>
              <a:round/>
              <a:headEnd/>
              <a:tailEnd/>
            </a:ln>
          </p:spPr>
          <p:txBody>
            <a:bodyPr/>
            <a:lstStyle/>
            <a:p>
              <a:endParaRPr lang="en-US"/>
            </a:p>
          </p:txBody>
        </p:sp>
        <p:sp>
          <p:nvSpPr>
            <p:cNvPr id="11279" name="Freeform 12"/>
            <p:cNvSpPr>
              <a:spLocks/>
            </p:cNvSpPr>
            <p:nvPr/>
          </p:nvSpPr>
          <p:spPr bwMode="auto">
            <a:xfrm>
              <a:off x="4327" y="4005"/>
              <a:ext cx="11" cy="62"/>
            </a:xfrm>
            <a:custGeom>
              <a:avLst/>
              <a:gdLst>
                <a:gd name="T0" fmla="*/ 4 w 125"/>
                <a:gd name="T1" fmla="*/ 62 h 682"/>
                <a:gd name="T2" fmla="*/ 3 w 125"/>
                <a:gd name="T3" fmla="*/ 59 h 682"/>
                <a:gd name="T4" fmla="*/ 2 w 125"/>
                <a:gd name="T5" fmla="*/ 55 h 682"/>
                <a:gd name="T6" fmla="*/ 2 w 125"/>
                <a:gd name="T7" fmla="*/ 51 h 682"/>
                <a:gd name="T8" fmla="*/ 1 w 125"/>
                <a:gd name="T9" fmla="*/ 46 h 682"/>
                <a:gd name="T10" fmla="*/ 1 w 125"/>
                <a:gd name="T11" fmla="*/ 41 h 682"/>
                <a:gd name="T12" fmla="*/ 0 w 125"/>
                <a:gd name="T13" fmla="*/ 36 h 682"/>
                <a:gd name="T14" fmla="*/ 0 w 125"/>
                <a:gd name="T15" fmla="*/ 33 h 682"/>
                <a:gd name="T16" fmla="*/ 0 w 125"/>
                <a:gd name="T17" fmla="*/ 30 h 682"/>
                <a:gd name="T18" fmla="*/ 0 w 125"/>
                <a:gd name="T19" fmla="*/ 28 h 682"/>
                <a:gd name="T20" fmla="*/ 0 w 125"/>
                <a:gd name="T21" fmla="*/ 25 h 682"/>
                <a:gd name="T22" fmla="*/ 0 w 125"/>
                <a:gd name="T23" fmla="*/ 23 h 682"/>
                <a:gd name="T24" fmla="*/ 0 w 125"/>
                <a:gd name="T25" fmla="*/ 20 h 682"/>
                <a:gd name="T26" fmla="*/ 0 w 125"/>
                <a:gd name="T27" fmla="*/ 18 h 682"/>
                <a:gd name="T28" fmla="*/ 1 w 125"/>
                <a:gd name="T29" fmla="*/ 15 h 682"/>
                <a:gd name="T30" fmla="*/ 1 w 125"/>
                <a:gd name="T31" fmla="*/ 13 h 682"/>
                <a:gd name="T32" fmla="*/ 1 w 125"/>
                <a:gd name="T33" fmla="*/ 11 h 682"/>
                <a:gd name="T34" fmla="*/ 2 w 125"/>
                <a:gd name="T35" fmla="*/ 9 h 682"/>
                <a:gd name="T36" fmla="*/ 3 w 125"/>
                <a:gd name="T37" fmla="*/ 7 h 682"/>
                <a:gd name="T38" fmla="*/ 3 w 125"/>
                <a:gd name="T39" fmla="*/ 6 h 682"/>
                <a:gd name="T40" fmla="*/ 4 w 125"/>
                <a:gd name="T41" fmla="*/ 4 h 682"/>
                <a:gd name="T42" fmla="*/ 5 w 125"/>
                <a:gd name="T43" fmla="*/ 3 h 682"/>
                <a:gd name="T44" fmla="*/ 6 w 125"/>
                <a:gd name="T45" fmla="*/ 2 h 682"/>
                <a:gd name="T46" fmla="*/ 7 w 125"/>
                <a:gd name="T47" fmla="*/ 1 h 682"/>
                <a:gd name="T48" fmla="*/ 8 w 125"/>
                <a:gd name="T49" fmla="*/ 1 h 682"/>
                <a:gd name="T50" fmla="*/ 9 w 125"/>
                <a:gd name="T51" fmla="*/ 0 h 682"/>
                <a:gd name="T52" fmla="*/ 10 w 125"/>
                <a:gd name="T53" fmla="*/ 0 h 682"/>
                <a:gd name="T54" fmla="*/ 10 w 125"/>
                <a:gd name="T55" fmla="*/ 0 h 682"/>
                <a:gd name="T56" fmla="*/ 11 w 125"/>
                <a:gd name="T57" fmla="*/ 1 h 682"/>
                <a:gd name="T58" fmla="*/ 11 w 125"/>
                <a:gd name="T59" fmla="*/ 2 h 682"/>
                <a:gd name="T60" fmla="*/ 11 w 125"/>
                <a:gd name="T61" fmla="*/ 3 h 682"/>
                <a:gd name="T62" fmla="*/ 11 w 125"/>
                <a:gd name="T63" fmla="*/ 6 h 682"/>
                <a:gd name="T64" fmla="*/ 11 w 125"/>
                <a:gd name="T65" fmla="*/ 9 h 682"/>
                <a:gd name="T66" fmla="*/ 11 w 125"/>
                <a:gd name="T67" fmla="*/ 13 h 682"/>
                <a:gd name="T68" fmla="*/ 10 w 125"/>
                <a:gd name="T69" fmla="*/ 17 h 682"/>
                <a:gd name="T70" fmla="*/ 10 w 125"/>
                <a:gd name="T71" fmla="*/ 22 h 682"/>
                <a:gd name="T72" fmla="*/ 10 w 125"/>
                <a:gd name="T73" fmla="*/ 27 h 682"/>
                <a:gd name="T74" fmla="*/ 9 w 125"/>
                <a:gd name="T75" fmla="*/ 37 h 682"/>
                <a:gd name="T76" fmla="*/ 8 w 125"/>
                <a:gd name="T77" fmla="*/ 46 h 682"/>
                <a:gd name="T78" fmla="*/ 8 w 125"/>
                <a:gd name="T79" fmla="*/ 50 h 682"/>
                <a:gd name="T80" fmla="*/ 8 w 125"/>
                <a:gd name="T81" fmla="*/ 54 h 682"/>
                <a:gd name="T82" fmla="*/ 7 w 125"/>
                <a:gd name="T83" fmla="*/ 57 h 682"/>
                <a:gd name="T84" fmla="*/ 7 w 125"/>
                <a:gd name="T85" fmla="*/ 59 h 682"/>
                <a:gd name="T86" fmla="*/ 6 w 125"/>
                <a:gd name="T87" fmla="*/ 60 h 682"/>
                <a:gd name="T88" fmla="*/ 5 w 125"/>
                <a:gd name="T89" fmla="*/ 61 h 682"/>
                <a:gd name="T90" fmla="*/ 5 w 125"/>
                <a:gd name="T91" fmla="*/ 61 h 682"/>
                <a:gd name="T92" fmla="*/ 4 w 125"/>
                <a:gd name="T93" fmla="*/ 62 h 6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5"/>
                <a:gd name="T142" fmla="*/ 0 h 682"/>
                <a:gd name="T143" fmla="*/ 125 w 125"/>
                <a:gd name="T144" fmla="*/ 682 h 6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5" h="682">
                  <a:moveTo>
                    <a:pt x="45" y="682"/>
                  </a:moveTo>
                  <a:lnTo>
                    <a:pt x="36" y="647"/>
                  </a:lnTo>
                  <a:lnTo>
                    <a:pt x="28" y="603"/>
                  </a:lnTo>
                  <a:lnTo>
                    <a:pt x="19" y="556"/>
                  </a:lnTo>
                  <a:lnTo>
                    <a:pt x="13" y="503"/>
                  </a:lnTo>
                  <a:lnTo>
                    <a:pt x="6" y="448"/>
                  </a:lnTo>
                  <a:lnTo>
                    <a:pt x="2" y="391"/>
                  </a:lnTo>
                  <a:lnTo>
                    <a:pt x="1" y="362"/>
                  </a:lnTo>
                  <a:lnTo>
                    <a:pt x="0" y="333"/>
                  </a:lnTo>
                  <a:lnTo>
                    <a:pt x="0" y="304"/>
                  </a:lnTo>
                  <a:lnTo>
                    <a:pt x="0" y="277"/>
                  </a:lnTo>
                  <a:lnTo>
                    <a:pt x="1" y="249"/>
                  </a:lnTo>
                  <a:lnTo>
                    <a:pt x="2" y="222"/>
                  </a:lnTo>
                  <a:lnTo>
                    <a:pt x="4" y="195"/>
                  </a:lnTo>
                  <a:lnTo>
                    <a:pt x="7" y="170"/>
                  </a:lnTo>
                  <a:lnTo>
                    <a:pt x="12" y="147"/>
                  </a:lnTo>
                  <a:lnTo>
                    <a:pt x="16" y="124"/>
                  </a:lnTo>
                  <a:lnTo>
                    <a:pt x="22" y="102"/>
                  </a:lnTo>
                  <a:lnTo>
                    <a:pt x="29" y="82"/>
                  </a:lnTo>
                  <a:lnTo>
                    <a:pt x="36" y="64"/>
                  </a:lnTo>
                  <a:lnTo>
                    <a:pt x="44" y="49"/>
                  </a:lnTo>
                  <a:lnTo>
                    <a:pt x="53" y="35"/>
                  </a:lnTo>
                  <a:lnTo>
                    <a:pt x="63" y="22"/>
                  </a:lnTo>
                  <a:lnTo>
                    <a:pt x="75" y="13"/>
                  </a:lnTo>
                  <a:lnTo>
                    <a:pt x="88" y="6"/>
                  </a:lnTo>
                  <a:lnTo>
                    <a:pt x="103" y="2"/>
                  </a:lnTo>
                  <a:lnTo>
                    <a:pt x="117" y="0"/>
                  </a:lnTo>
                  <a:lnTo>
                    <a:pt x="119" y="4"/>
                  </a:lnTo>
                  <a:lnTo>
                    <a:pt x="122" y="12"/>
                  </a:lnTo>
                  <a:lnTo>
                    <a:pt x="123" y="20"/>
                  </a:lnTo>
                  <a:lnTo>
                    <a:pt x="124" y="32"/>
                  </a:lnTo>
                  <a:lnTo>
                    <a:pt x="125" y="62"/>
                  </a:lnTo>
                  <a:lnTo>
                    <a:pt x="124" y="99"/>
                  </a:lnTo>
                  <a:lnTo>
                    <a:pt x="123" y="143"/>
                  </a:lnTo>
                  <a:lnTo>
                    <a:pt x="119" y="190"/>
                  </a:lnTo>
                  <a:lnTo>
                    <a:pt x="115" y="242"/>
                  </a:lnTo>
                  <a:lnTo>
                    <a:pt x="111" y="297"/>
                  </a:lnTo>
                  <a:lnTo>
                    <a:pt x="101" y="406"/>
                  </a:lnTo>
                  <a:lnTo>
                    <a:pt x="93" y="509"/>
                  </a:lnTo>
                  <a:lnTo>
                    <a:pt x="89" y="555"/>
                  </a:lnTo>
                  <a:lnTo>
                    <a:pt x="87" y="595"/>
                  </a:lnTo>
                  <a:lnTo>
                    <a:pt x="85" y="629"/>
                  </a:lnTo>
                  <a:lnTo>
                    <a:pt x="84" y="654"/>
                  </a:lnTo>
                  <a:lnTo>
                    <a:pt x="73" y="661"/>
                  </a:lnTo>
                  <a:lnTo>
                    <a:pt x="62" y="668"/>
                  </a:lnTo>
                  <a:lnTo>
                    <a:pt x="53" y="675"/>
                  </a:lnTo>
                  <a:lnTo>
                    <a:pt x="45" y="682"/>
                  </a:lnTo>
                  <a:close/>
                </a:path>
              </a:pathLst>
            </a:custGeom>
            <a:solidFill>
              <a:srgbClr val="131516">
                <a:alpha val="50195"/>
              </a:srgbClr>
            </a:solidFill>
            <a:ln w="9525">
              <a:noFill/>
              <a:round/>
              <a:headEnd/>
              <a:tailEnd/>
            </a:ln>
          </p:spPr>
          <p:txBody>
            <a:bodyPr/>
            <a:lstStyle/>
            <a:p>
              <a:endParaRPr lang="en-US"/>
            </a:p>
          </p:txBody>
        </p:sp>
        <p:sp>
          <p:nvSpPr>
            <p:cNvPr id="11280" name="Freeform 13"/>
            <p:cNvSpPr>
              <a:spLocks/>
            </p:cNvSpPr>
            <p:nvPr/>
          </p:nvSpPr>
          <p:spPr bwMode="auto">
            <a:xfrm>
              <a:off x="4646" y="3965"/>
              <a:ext cx="135" cy="94"/>
            </a:xfrm>
            <a:custGeom>
              <a:avLst/>
              <a:gdLst>
                <a:gd name="T0" fmla="*/ 19 w 1481"/>
                <a:gd name="T1" fmla="*/ 93 h 1036"/>
                <a:gd name="T2" fmla="*/ 20 w 1481"/>
                <a:gd name="T3" fmla="*/ 90 h 1036"/>
                <a:gd name="T4" fmla="*/ 24 w 1481"/>
                <a:gd name="T5" fmla="*/ 88 h 1036"/>
                <a:gd name="T6" fmla="*/ 26 w 1481"/>
                <a:gd name="T7" fmla="*/ 83 h 1036"/>
                <a:gd name="T8" fmla="*/ 26 w 1481"/>
                <a:gd name="T9" fmla="*/ 80 h 1036"/>
                <a:gd name="T10" fmla="*/ 25 w 1481"/>
                <a:gd name="T11" fmla="*/ 79 h 1036"/>
                <a:gd name="T12" fmla="*/ 22 w 1481"/>
                <a:gd name="T13" fmla="*/ 79 h 1036"/>
                <a:gd name="T14" fmla="*/ 16 w 1481"/>
                <a:gd name="T15" fmla="*/ 79 h 1036"/>
                <a:gd name="T16" fmla="*/ 9 w 1481"/>
                <a:gd name="T17" fmla="*/ 80 h 1036"/>
                <a:gd name="T18" fmla="*/ 3 w 1481"/>
                <a:gd name="T19" fmla="*/ 80 h 1036"/>
                <a:gd name="T20" fmla="*/ 0 w 1481"/>
                <a:gd name="T21" fmla="*/ 79 h 1036"/>
                <a:gd name="T22" fmla="*/ 2 w 1481"/>
                <a:gd name="T23" fmla="*/ 76 h 1036"/>
                <a:gd name="T24" fmla="*/ 3 w 1481"/>
                <a:gd name="T25" fmla="*/ 73 h 1036"/>
                <a:gd name="T26" fmla="*/ 6 w 1481"/>
                <a:gd name="T27" fmla="*/ 70 h 1036"/>
                <a:gd name="T28" fmla="*/ 10 w 1481"/>
                <a:gd name="T29" fmla="*/ 64 h 1036"/>
                <a:gd name="T30" fmla="*/ 16 w 1481"/>
                <a:gd name="T31" fmla="*/ 57 h 1036"/>
                <a:gd name="T32" fmla="*/ 24 w 1481"/>
                <a:gd name="T33" fmla="*/ 49 h 1036"/>
                <a:gd name="T34" fmla="*/ 31 w 1481"/>
                <a:gd name="T35" fmla="*/ 42 h 1036"/>
                <a:gd name="T36" fmla="*/ 41 w 1481"/>
                <a:gd name="T37" fmla="*/ 33 h 1036"/>
                <a:gd name="T38" fmla="*/ 48 w 1481"/>
                <a:gd name="T39" fmla="*/ 27 h 1036"/>
                <a:gd name="T40" fmla="*/ 53 w 1481"/>
                <a:gd name="T41" fmla="*/ 24 h 1036"/>
                <a:gd name="T42" fmla="*/ 60 w 1481"/>
                <a:gd name="T43" fmla="*/ 18 h 1036"/>
                <a:gd name="T44" fmla="*/ 70 w 1481"/>
                <a:gd name="T45" fmla="*/ 8 h 1036"/>
                <a:gd name="T46" fmla="*/ 82 w 1481"/>
                <a:gd name="T47" fmla="*/ 0 h 1036"/>
                <a:gd name="T48" fmla="*/ 90 w 1481"/>
                <a:gd name="T49" fmla="*/ 0 h 1036"/>
                <a:gd name="T50" fmla="*/ 98 w 1481"/>
                <a:gd name="T51" fmla="*/ 1 h 1036"/>
                <a:gd name="T52" fmla="*/ 104 w 1481"/>
                <a:gd name="T53" fmla="*/ 2 h 1036"/>
                <a:gd name="T54" fmla="*/ 110 w 1481"/>
                <a:gd name="T55" fmla="*/ 4 h 1036"/>
                <a:gd name="T56" fmla="*/ 116 w 1481"/>
                <a:gd name="T57" fmla="*/ 8 h 1036"/>
                <a:gd name="T58" fmla="*/ 121 w 1481"/>
                <a:gd name="T59" fmla="*/ 11 h 1036"/>
                <a:gd name="T60" fmla="*/ 125 w 1481"/>
                <a:gd name="T61" fmla="*/ 16 h 1036"/>
                <a:gd name="T62" fmla="*/ 128 w 1481"/>
                <a:gd name="T63" fmla="*/ 21 h 1036"/>
                <a:gd name="T64" fmla="*/ 131 w 1481"/>
                <a:gd name="T65" fmla="*/ 26 h 1036"/>
                <a:gd name="T66" fmla="*/ 133 w 1481"/>
                <a:gd name="T67" fmla="*/ 33 h 1036"/>
                <a:gd name="T68" fmla="*/ 134 w 1481"/>
                <a:gd name="T69" fmla="*/ 39 h 1036"/>
                <a:gd name="T70" fmla="*/ 135 w 1481"/>
                <a:gd name="T71" fmla="*/ 46 h 1036"/>
                <a:gd name="T72" fmla="*/ 135 w 1481"/>
                <a:gd name="T73" fmla="*/ 54 h 1036"/>
                <a:gd name="T74" fmla="*/ 134 w 1481"/>
                <a:gd name="T75" fmla="*/ 62 h 1036"/>
                <a:gd name="T76" fmla="*/ 132 w 1481"/>
                <a:gd name="T77" fmla="*/ 70 h 1036"/>
                <a:gd name="T78" fmla="*/ 127 w 1481"/>
                <a:gd name="T79" fmla="*/ 75 h 1036"/>
                <a:gd name="T80" fmla="*/ 120 w 1481"/>
                <a:gd name="T81" fmla="*/ 77 h 1036"/>
                <a:gd name="T82" fmla="*/ 109 w 1481"/>
                <a:gd name="T83" fmla="*/ 79 h 1036"/>
                <a:gd name="T84" fmla="*/ 95 w 1481"/>
                <a:gd name="T85" fmla="*/ 81 h 1036"/>
                <a:gd name="T86" fmla="*/ 81 w 1481"/>
                <a:gd name="T87" fmla="*/ 83 h 1036"/>
                <a:gd name="T88" fmla="*/ 67 w 1481"/>
                <a:gd name="T89" fmla="*/ 85 h 1036"/>
                <a:gd name="T90" fmla="*/ 54 w 1481"/>
                <a:gd name="T91" fmla="*/ 87 h 1036"/>
                <a:gd name="T92" fmla="*/ 40 w 1481"/>
                <a:gd name="T93" fmla="*/ 89 h 1036"/>
                <a:gd name="T94" fmla="*/ 30 w 1481"/>
                <a:gd name="T95" fmla="*/ 91 h 1036"/>
                <a:gd name="T96" fmla="*/ 23 w 1481"/>
                <a:gd name="T97" fmla="*/ 93 h 10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81"/>
                <a:gd name="T148" fmla="*/ 0 h 1036"/>
                <a:gd name="T149" fmla="*/ 1481 w 1481"/>
                <a:gd name="T150" fmla="*/ 1036 h 10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81" h="1036">
                  <a:moveTo>
                    <a:pt x="216" y="1036"/>
                  </a:moveTo>
                  <a:lnTo>
                    <a:pt x="209" y="1022"/>
                  </a:lnTo>
                  <a:lnTo>
                    <a:pt x="206" y="1012"/>
                  </a:lnTo>
                  <a:lnTo>
                    <a:pt x="224" y="997"/>
                  </a:lnTo>
                  <a:lnTo>
                    <a:pt x="243" y="983"/>
                  </a:lnTo>
                  <a:lnTo>
                    <a:pt x="262" y="968"/>
                  </a:lnTo>
                  <a:lnTo>
                    <a:pt x="283" y="954"/>
                  </a:lnTo>
                  <a:lnTo>
                    <a:pt x="286" y="915"/>
                  </a:lnTo>
                  <a:lnTo>
                    <a:pt x="286" y="892"/>
                  </a:lnTo>
                  <a:lnTo>
                    <a:pt x="284" y="886"/>
                  </a:lnTo>
                  <a:lnTo>
                    <a:pt x="282" y="880"/>
                  </a:lnTo>
                  <a:lnTo>
                    <a:pt x="278" y="874"/>
                  </a:lnTo>
                  <a:lnTo>
                    <a:pt x="274" y="868"/>
                  </a:lnTo>
                  <a:lnTo>
                    <a:pt x="239" y="869"/>
                  </a:lnTo>
                  <a:lnTo>
                    <a:pt x="205" y="871"/>
                  </a:lnTo>
                  <a:lnTo>
                    <a:pt x="171" y="873"/>
                  </a:lnTo>
                  <a:lnTo>
                    <a:pt x="137" y="874"/>
                  </a:lnTo>
                  <a:lnTo>
                    <a:pt x="103" y="877"/>
                  </a:lnTo>
                  <a:lnTo>
                    <a:pt x="68" y="879"/>
                  </a:lnTo>
                  <a:lnTo>
                    <a:pt x="34" y="881"/>
                  </a:lnTo>
                  <a:lnTo>
                    <a:pt x="0" y="882"/>
                  </a:lnTo>
                  <a:lnTo>
                    <a:pt x="4" y="868"/>
                  </a:lnTo>
                  <a:lnTo>
                    <a:pt x="10" y="853"/>
                  </a:lnTo>
                  <a:lnTo>
                    <a:pt x="17" y="837"/>
                  </a:lnTo>
                  <a:lnTo>
                    <a:pt x="27" y="821"/>
                  </a:lnTo>
                  <a:lnTo>
                    <a:pt x="36" y="804"/>
                  </a:lnTo>
                  <a:lnTo>
                    <a:pt x="49" y="786"/>
                  </a:lnTo>
                  <a:lnTo>
                    <a:pt x="62" y="767"/>
                  </a:lnTo>
                  <a:lnTo>
                    <a:pt x="76" y="748"/>
                  </a:lnTo>
                  <a:lnTo>
                    <a:pt x="107" y="709"/>
                  </a:lnTo>
                  <a:lnTo>
                    <a:pt x="142" y="667"/>
                  </a:lnTo>
                  <a:lnTo>
                    <a:pt x="180" y="626"/>
                  </a:lnTo>
                  <a:lnTo>
                    <a:pt x="219" y="585"/>
                  </a:lnTo>
                  <a:lnTo>
                    <a:pt x="259" y="544"/>
                  </a:lnTo>
                  <a:lnTo>
                    <a:pt x="299" y="504"/>
                  </a:lnTo>
                  <a:lnTo>
                    <a:pt x="339" y="466"/>
                  </a:lnTo>
                  <a:lnTo>
                    <a:pt x="377" y="430"/>
                  </a:lnTo>
                  <a:lnTo>
                    <a:pt x="446" y="367"/>
                  </a:lnTo>
                  <a:lnTo>
                    <a:pt x="500" y="320"/>
                  </a:lnTo>
                  <a:lnTo>
                    <a:pt x="532" y="299"/>
                  </a:lnTo>
                  <a:lnTo>
                    <a:pt x="559" y="280"/>
                  </a:lnTo>
                  <a:lnTo>
                    <a:pt x="586" y="260"/>
                  </a:lnTo>
                  <a:lnTo>
                    <a:pt x="616" y="234"/>
                  </a:lnTo>
                  <a:lnTo>
                    <a:pt x="655" y="199"/>
                  </a:lnTo>
                  <a:lnTo>
                    <a:pt x="706" y="153"/>
                  </a:lnTo>
                  <a:lnTo>
                    <a:pt x="772" y="91"/>
                  </a:lnTo>
                  <a:lnTo>
                    <a:pt x="860" y="7"/>
                  </a:lnTo>
                  <a:lnTo>
                    <a:pt x="905" y="3"/>
                  </a:lnTo>
                  <a:lnTo>
                    <a:pt x="950" y="0"/>
                  </a:lnTo>
                  <a:lnTo>
                    <a:pt x="992" y="0"/>
                  </a:lnTo>
                  <a:lnTo>
                    <a:pt x="1032" y="3"/>
                  </a:lnTo>
                  <a:lnTo>
                    <a:pt x="1072" y="7"/>
                  </a:lnTo>
                  <a:lnTo>
                    <a:pt x="1109" y="15"/>
                  </a:lnTo>
                  <a:lnTo>
                    <a:pt x="1145" y="24"/>
                  </a:lnTo>
                  <a:lnTo>
                    <a:pt x="1179" y="36"/>
                  </a:lnTo>
                  <a:lnTo>
                    <a:pt x="1212" y="49"/>
                  </a:lnTo>
                  <a:lnTo>
                    <a:pt x="1242" y="65"/>
                  </a:lnTo>
                  <a:lnTo>
                    <a:pt x="1272" y="83"/>
                  </a:lnTo>
                  <a:lnTo>
                    <a:pt x="1298" y="103"/>
                  </a:lnTo>
                  <a:lnTo>
                    <a:pt x="1324" y="124"/>
                  </a:lnTo>
                  <a:lnTo>
                    <a:pt x="1348" y="149"/>
                  </a:lnTo>
                  <a:lnTo>
                    <a:pt x="1369" y="173"/>
                  </a:lnTo>
                  <a:lnTo>
                    <a:pt x="1389" y="201"/>
                  </a:lnTo>
                  <a:lnTo>
                    <a:pt x="1407" y="229"/>
                  </a:lnTo>
                  <a:lnTo>
                    <a:pt x="1423" y="260"/>
                  </a:lnTo>
                  <a:lnTo>
                    <a:pt x="1438" y="291"/>
                  </a:lnTo>
                  <a:lnTo>
                    <a:pt x="1449" y="324"/>
                  </a:lnTo>
                  <a:lnTo>
                    <a:pt x="1460" y="359"/>
                  </a:lnTo>
                  <a:lnTo>
                    <a:pt x="1468" y="395"/>
                  </a:lnTo>
                  <a:lnTo>
                    <a:pt x="1475" y="432"/>
                  </a:lnTo>
                  <a:lnTo>
                    <a:pt x="1479" y="471"/>
                  </a:lnTo>
                  <a:lnTo>
                    <a:pt x="1481" y="510"/>
                  </a:lnTo>
                  <a:lnTo>
                    <a:pt x="1481" y="551"/>
                  </a:lnTo>
                  <a:lnTo>
                    <a:pt x="1479" y="592"/>
                  </a:lnTo>
                  <a:lnTo>
                    <a:pt x="1475" y="636"/>
                  </a:lnTo>
                  <a:lnTo>
                    <a:pt x="1468" y="679"/>
                  </a:lnTo>
                  <a:lnTo>
                    <a:pt x="1460" y="723"/>
                  </a:lnTo>
                  <a:lnTo>
                    <a:pt x="1449" y="769"/>
                  </a:lnTo>
                  <a:lnTo>
                    <a:pt x="1437" y="815"/>
                  </a:lnTo>
                  <a:lnTo>
                    <a:pt x="1396" y="826"/>
                  </a:lnTo>
                  <a:lnTo>
                    <a:pt x="1356" y="836"/>
                  </a:lnTo>
                  <a:lnTo>
                    <a:pt x="1316" y="846"/>
                  </a:lnTo>
                  <a:lnTo>
                    <a:pt x="1277" y="855"/>
                  </a:lnTo>
                  <a:lnTo>
                    <a:pt x="1199" y="871"/>
                  </a:lnTo>
                  <a:lnTo>
                    <a:pt x="1121" y="885"/>
                  </a:lnTo>
                  <a:lnTo>
                    <a:pt x="1044" y="898"/>
                  </a:lnTo>
                  <a:lnTo>
                    <a:pt x="968" y="908"/>
                  </a:lnTo>
                  <a:lnTo>
                    <a:pt x="891" y="918"/>
                  </a:lnTo>
                  <a:lnTo>
                    <a:pt x="816" y="927"/>
                  </a:lnTo>
                  <a:lnTo>
                    <a:pt x="740" y="937"/>
                  </a:lnTo>
                  <a:lnTo>
                    <a:pt x="665" y="946"/>
                  </a:lnTo>
                  <a:lnTo>
                    <a:pt x="590" y="957"/>
                  </a:lnTo>
                  <a:lnTo>
                    <a:pt x="515" y="968"/>
                  </a:lnTo>
                  <a:lnTo>
                    <a:pt x="440" y="981"/>
                  </a:lnTo>
                  <a:lnTo>
                    <a:pt x="366" y="997"/>
                  </a:lnTo>
                  <a:lnTo>
                    <a:pt x="328" y="1005"/>
                  </a:lnTo>
                  <a:lnTo>
                    <a:pt x="291" y="1015"/>
                  </a:lnTo>
                  <a:lnTo>
                    <a:pt x="254" y="1026"/>
                  </a:lnTo>
                  <a:lnTo>
                    <a:pt x="216" y="1036"/>
                  </a:lnTo>
                  <a:close/>
                </a:path>
              </a:pathLst>
            </a:custGeom>
            <a:solidFill>
              <a:srgbClr val="F5C592">
                <a:alpha val="50195"/>
              </a:srgbClr>
            </a:solidFill>
            <a:ln w="9525">
              <a:noFill/>
              <a:round/>
              <a:headEnd/>
              <a:tailEnd/>
            </a:ln>
          </p:spPr>
          <p:txBody>
            <a:bodyPr/>
            <a:lstStyle/>
            <a:p>
              <a:endParaRPr lang="en-US"/>
            </a:p>
          </p:txBody>
        </p:sp>
        <p:sp>
          <p:nvSpPr>
            <p:cNvPr id="11281" name="Freeform 14"/>
            <p:cNvSpPr>
              <a:spLocks/>
            </p:cNvSpPr>
            <p:nvPr/>
          </p:nvSpPr>
          <p:spPr bwMode="auto">
            <a:xfrm>
              <a:off x="4378" y="4028"/>
              <a:ext cx="41" cy="27"/>
            </a:xfrm>
            <a:custGeom>
              <a:avLst/>
              <a:gdLst>
                <a:gd name="T0" fmla="*/ 39 w 451"/>
                <a:gd name="T1" fmla="*/ 27 h 297"/>
                <a:gd name="T2" fmla="*/ 33 w 451"/>
                <a:gd name="T3" fmla="*/ 24 h 297"/>
                <a:gd name="T4" fmla="*/ 27 w 451"/>
                <a:gd name="T5" fmla="*/ 22 h 297"/>
                <a:gd name="T6" fmla="*/ 24 w 451"/>
                <a:gd name="T7" fmla="*/ 20 h 297"/>
                <a:gd name="T8" fmla="*/ 20 w 451"/>
                <a:gd name="T9" fmla="*/ 19 h 297"/>
                <a:gd name="T10" fmla="*/ 17 w 451"/>
                <a:gd name="T11" fmla="*/ 17 h 297"/>
                <a:gd name="T12" fmla="*/ 14 w 451"/>
                <a:gd name="T13" fmla="*/ 16 h 297"/>
                <a:gd name="T14" fmla="*/ 11 w 451"/>
                <a:gd name="T15" fmla="*/ 14 h 297"/>
                <a:gd name="T16" fmla="*/ 9 w 451"/>
                <a:gd name="T17" fmla="*/ 12 h 297"/>
                <a:gd name="T18" fmla="*/ 7 w 451"/>
                <a:gd name="T19" fmla="*/ 11 h 297"/>
                <a:gd name="T20" fmla="*/ 6 w 451"/>
                <a:gd name="T21" fmla="*/ 10 h 297"/>
                <a:gd name="T22" fmla="*/ 5 w 451"/>
                <a:gd name="T23" fmla="*/ 9 h 297"/>
                <a:gd name="T24" fmla="*/ 4 w 451"/>
                <a:gd name="T25" fmla="*/ 8 h 297"/>
                <a:gd name="T26" fmla="*/ 3 w 451"/>
                <a:gd name="T27" fmla="*/ 7 h 297"/>
                <a:gd name="T28" fmla="*/ 2 w 451"/>
                <a:gd name="T29" fmla="*/ 6 h 297"/>
                <a:gd name="T30" fmla="*/ 2 w 451"/>
                <a:gd name="T31" fmla="*/ 5 h 297"/>
                <a:gd name="T32" fmla="*/ 1 w 451"/>
                <a:gd name="T33" fmla="*/ 4 h 297"/>
                <a:gd name="T34" fmla="*/ 1 w 451"/>
                <a:gd name="T35" fmla="*/ 3 h 297"/>
                <a:gd name="T36" fmla="*/ 0 w 451"/>
                <a:gd name="T37" fmla="*/ 2 h 297"/>
                <a:gd name="T38" fmla="*/ 0 w 451"/>
                <a:gd name="T39" fmla="*/ 1 h 297"/>
                <a:gd name="T40" fmla="*/ 0 w 451"/>
                <a:gd name="T41" fmla="*/ 0 h 297"/>
                <a:gd name="T42" fmla="*/ 3 w 451"/>
                <a:gd name="T43" fmla="*/ 0 h 297"/>
                <a:gd name="T44" fmla="*/ 5 w 451"/>
                <a:gd name="T45" fmla="*/ 0 h 297"/>
                <a:gd name="T46" fmla="*/ 8 w 451"/>
                <a:gd name="T47" fmla="*/ 1 h 297"/>
                <a:gd name="T48" fmla="*/ 11 w 451"/>
                <a:gd name="T49" fmla="*/ 1 h 297"/>
                <a:gd name="T50" fmla="*/ 14 w 451"/>
                <a:gd name="T51" fmla="*/ 2 h 297"/>
                <a:gd name="T52" fmla="*/ 16 w 451"/>
                <a:gd name="T53" fmla="*/ 3 h 297"/>
                <a:gd name="T54" fmla="*/ 19 w 451"/>
                <a:gd name="T55" fmla="*/ 4 h 297"/>
                <a:gd name="T56" fmla="*/ 22 w 451"/>
                <a:gd name="T57" fmla="*/ 5 h 297"/>
                <a:gd name="T58" fmla="*/ 24 w 451"/>
                <a:gd name="T59" fmla="*/ 7 h 297"/>
                <a:gd name="T60" fmla="*/ 27 w 451"/>
                <a:gd name="T61" fmla="*/ 8 h 297"/>
                <a:gd name="T62" fmla="*/ 29 w 451"/>
                <a:gd name="T63" fmla="*/ 10 h 297"/>
                <a:gd name="T64" fmla="*/ 32 w 451"/>
                <a:gd name="T65" fmla="*/ 12 h 297"/>
                <a:gd name="T66" fmla="*/ 33 w 451"/>
                <a:gd name="T67" fmla="*/ 13 h 297"/>
                <a:gd name="T68" fmla="*/ 34 w 451"/>
                <a:gd name="T69" fmla="*/ 15 h 297"/>
                <a:gd name="T70" fmla="*/ 35 w 451"/>
                <a:gd name="T71" fmla="*/ 16 h 297"/>
                <a:gd name="T72" fmla="*/ 37 w 451"/>
                <a:gd name="T73" fmla="*/ 17 h 297"/>
                <a:gd name="T74" fmla="*/ 38 w 451"/>
                <a:gd name="T75" fmla="*/ 18 h 297"/>
                <a:gd name="T76" fmla="*/ 39 w 451"/>
                <a:gd name="T77" fmla="*/ 20 h 297"/>
                <a:gd name="T78" fmla="*/ 40 w 451"/>
                <a:gd name="T79" fmla="*/ 21 h 297"/>
                <a:gd name="T80" fmla="*/ 41 w 451"/>
                <a:gd name="T81" fmla="*/ 23 h 297"/>
                <a:gd name="T82" fmla="*/ 41 w 451"/>
                <a:gd name="T83" fmla="*/ 24 h 297"/>
                <a:gd name="T84" fmla="*/ 41 w 451"/>
                <a:gd name="T85" fmla="*/ 25 h 297"/>
                <a:gd name="T86" fmla="*/ 41 w 451"/>
                <a:gd name="T87" fmla="*/ 25 h 297"/>
                <a:gd name="T88" fmla="*/ 40 w 451"/>
                <a:gd name="T89" fmla="*/ 26 h 297"/>
                <a:gd name="T90" fmla="*/ 40 w 451"/>
                <a:gd name="T91" fmla="*/ 26 h 297"/>
                <a:gd name="T92" fmla="*/ 40 w 451"/>
                <a:gd name="T93" fmla="*/ 26 h 297"/>
                <a:gd name="T94" fmla="*/ 39 w 451"/>
                <a:gd name="T95" fmla="*/ 27 h 297"/>
                <a:gd name="T96" fmla="*/ 39 w 451"/>
                <a:gd name="T97" fmla="*/ 27 h 2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1"/>
                <a:gd name="T148" fmla="*/ 0 h 297"/>
                <a:gd name="T149" fmla="*/ 451 w 451"/>
                <a:gd name="T150" fmla="*/ 297 h 2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1" h="297">
                  <a:moveTo>
                    <a:pt x="428" y="297"/>
                  </a:moveTo>
                  <a:lnTo>
                    <a:pt x="365" y="269"/>
                  </a:lnTo>
                  <a:lnTo>
                    <a:pt x="296" y="237"/>
                  </a:lnTo>
                  <a:lnTo>
                    <a:pt x="260" y="221"/>
                  </a:lnTo>
                  <a:lnTo>
                    <a:pt x="225" y="206"/>
                  </a:lnTo>
                  <a:lnTo>
                    <a:pt x="190" y="189"/>
                  </a:lnTo>
                  <a:lnTo>
                    <a:pt x="156" y="171"/>
                  </a:lnTo>
                  <a:lnTo>
                    <a:pt x="125" y="152"/>
                  </a:lnTo>
                  <a:lnTo>
                    <a:pt x="95" y="133"/>
                  </a:lnTo>
                  <a:lnTo>
                    <a:pt x="81" y="123"/>
                  </a:lnTo>
                  <a:lnTo>
                    <a:pt x="68" y="114"/>
                  </a:lnTo>
                  <a:lnTo>
                    <a:pt x="56" y="103"/>
                  </a:lnTo>
                  <a:lnTo>
                    <a:pt x="45" y="93"/>
                  </a:lnTo>
                  <a:lnTo>
                    <a:pt x="35" y="82"/>
                  </a:lnTo>
                  <a:lnTo>
                    <a:pt x="26" y="70"/>
                  </a:lnTo>
                  <a:lnTo>
                    <a:pt x="18" y="60"/>
                  </a:lnTo>
                  <a:lnTo>
                    <a:pt x="12" y="48"/>
                  </a:lnTo>
                  <a:lnTo>
                    <a:pt x="6" y="37"/>
                  </a:lnTo>
                  <a:lnTo>
                    <a:pt x="3" y="25"/>
                  </a:lnTo>
                  <a:lnTo>
                    <a:pt x="1" y="12"/>
                  </a:lnTo>
                  <a:lnTo>
                    <a:pt x="0" y="0"/>
                  </a:lnTo>
                  <a:lnTo>
                    <a:pt x="30" y="1"/>
                  </a:lnTo>
                  <a:lnTo>
                    <a:pt x="60" y="4"/>
                  </a:lnTo>
                  <a:lnTo>
                    <a:pt x="90" y="8"/>
                  </a:lnTo>
                  <a:lnTo>
                    <a:pt x="119" y="14"/>
                  </a:lnTo>
                  <a:lnTo>
                    <a:pt x="150" y="22"/>
                  </a:lnTo>
                  <a:lnTo>
                    <a:pt x="180" y="32"/>
                  </a:lnTo>
                  <a:lnTo>
                    <a:pt x="209" y="44"/>
                  </a:lnTo>
                  <a:lnTo>
                    <a:pt x="239" y="58"/>
                  </a:lnTo>
                  <a:lnTo>
                    <a:pt x="267" y="75"/>
                  </a:lnTo>
                  <a:lnTo>
                    <a:pt x="296" y="93"/>
                  </a:lnTo>
                  <a:lnTo>
                    <a:pt x="323" y="113"/>
                  </a:lnTo>
                  <a:lnTo>
                    <a:pt x="351" y="136"/>
                  </a:lnTo>
                  <a:lnTo>
                    <a:pt x="363" y="147"/>
                  </a:lnTo>
                  <a:lnTo>
                    <a:pt x="377" y="161"/>
                  </a:lnTo>
                  <a:lnTo>
                    <a:pt x="390" y="174"/>
                  </a:lnTo>
                  <a:lnTo>
                    <a:pt x="402" y="188"/>
                  </a:lnTo>
                  <a:lnTo>
                    <a:pt x="415" y="202"/>
                  </a:lnTo>
                  <a:lnTo>
                    <a:pt x="428" y="217"/>
                  </a:lnTo>
                  <a:lnTo>
                    <a:pt x="439" y="233"/>
                  </a:lnTo>
                  <a:lnTo>
                    <a:pt x="451" y="250"/>
                  </a:lnTo>
                  <a:lnTo>
                    <a:pt x="450" y="263"/>
                  </a:lnTo>
                  <a:lnTo>
                    <a:pt x="449" y="272"/>
                  </a:lnTo>
                  <a:lnTo>
                    <a:pt x="447" y="280"/>
                  </a:lnTo>
                  <a:lnTo>
                    <a:pt x="445" y="285"/>
                  </a:lnTo>
                  <a:lnTo>
                    <a:pt x="442" y="289"/>
                  </a:lnTo>
                  <a:lnTo>
                    <a:pt x="438" y="291"/>
                  </a:lnTo>
                  <a:lnTo>
                    <a:pt x="434" y="294"/>
                  </a:lnTo>
                  <a:lnTo>
                    <a:pt x="428" y="297"/>
                  </a:lnTo>
                  <a:close/>
                </a:path>
              </a:pathLst>
            </a:custGeom>
            <a:solidFill>
              <a:srgbClr val="131516">
                <a:alpha val="50195"/>
              </a:srgbClr>
            </a:solidFill>
            <a:ln w="9525">
              <a:noFill/>
              <a:round/>
              <a:headEnd/>
              <a:tailEnd/>
            </a:ln>
          </p:spPr>
          <p:txBody>
            <a:bodyPr/>
            <a:lstStyle/>
            <a:p>
              <a:endParaRPr lang="en-US"/>
            </a:p>
          </p:txBody>
        </p:sp>
        <p:sp>
          <p:nvSpPr>
            <p:cNvPr id="11282" name="Freeform 15"/>
            <p:cNvSpPr>
              <a:spLocks/>
            </p:cNvSpPr>
            <p:nvPr/>
          </p:nvSpPr>
          <p:spPr bwMode="auto">
            <a:xfrm>
              <a:off x="4418" y="3620"/>
              <a:ext cx="852" cy="399"/>
            </a:xfrm>
            <a:custGeom>
              <a:avLst/>
              <a:gdLst>
                <a:gd name="T0" fmla="*/ 365 w 9375"/>
                <a:gd name="T1" fmla="*/ 355 h 4381"/>
                <a:gd name="T2" fmla="*/ 347 w 9375"/>
                <a:gd name="T3" fmla="*/ 337 h 4381"/>
                <a:gd name="T4" fmla="*/ 323 w 9375"/>
                <a:gd name="T5" fmla="*/ 320 h 4381"/>
                <a:gd name="T6" fmla="*/ 357 w 9375"/>
                <a:gd name="T7" fmla="*/ 299 h 4381"/>
                <a:gd name="T8" fmla="*/ 417 w 9375"/>
                <a:gd name="T9" fmla="*/ 278 h 4381"/>
                <a:gd name="T10" fmla="*/ 567 w 9375"/>
                <a:gd name="T11" fmla="*/ 203 h 4381"/>
                <a:gd name="T12" fmla="*/ 690 w 9375"/>
                <a:gd name="T13" fmla="*/ 140 h 4381"/>
                <a:gd name="T14" fmla="*/ 706 w 9375"/>
                <a:gd name="T15" fmla="*/ 127 h 4381"/>
                <a:gd name="T16" fmla="*/ 691 w 9375"/>
                <a:gd name="T17" fmla="*/ 122 h 4381"/>
                <a:gd name="T18" fmla="*/ 616 w 9375"/>
                <a:gd name="T19" fmla="*/ 155 h 4381"/>
                <a:gd name="T20" fmla="*/ 579 w 9375"/>
                <a:gd name="T21" fmla="*/ 179 h 4381"/>
                <a:gd name="T22" fmla="*/ 464 w 9375"/>
                <a:gd name="T23" fmla="*/ 239 h 4381"/>
                <a:gd name="T24" fmla="*/ 409 w 9375"/>
                <a:gd name="T25" fmla="*/ 261 h 4381"/>
                <a:gd name="T26" fmla="*/ 382 w 9375"/>
                <a:gd name="T27" fmla="*/ 274 h 4381"/>
                <a:gd name="T28" fmla="*/ 353 w 9375"/>
                <a:gd name="T29" fmla="*/ 259 h 4381"/>
                <a:gd name="T30" fmla="*/ 334 w 9375"/>
                <a:gd name="T31" fmla="*/ 228 h 4381"/>
                <a:gd name="T32" fmla="*/ 289 w 9375"/>
                <a:gd name="T33" fmla="*/ 185 h 4381"/>
                <a:gd name="T34" fmla="*/ 244 w 9375"/>
                <a:gd name="T35" fmla="*/ 160 h 4381"/>
                <a:gd name="T36" fmla="*/ 210 w 9375"/>
                <a:gd name="T37" fmla="*/ 152 h 4381"/>
                <a:gd name="T38" fmla="*/ 196 w 9375"/>
                <a:gd name="T39" fmla="*/ 144 h 4381"/>
                <a:gd name="T40" fmla="*/ 249 w 9375"/>
                <a:gd name="T41" fmla="*/ 115 h 4381"/>
                <a:gd name="T42" fmla="*/ 334 w 9375"/>
                <a:gd name="T43" fmla="*/ 83 h 4381"/>
                <a:gd name="T44" fmla="*/ 392 w 9375"/>
                <a:gd name="T45" fmla="*/ 57 h 4381"/>
                <a:gd name="T46" fmla="*/ 449 w 9375"/>
                <a:gd name="T47" fmla="*/ 36 h 4381"/>
                <a:gd name="T48" fmla="*/ 450 w 9375"/>
                <a:gd name="T49" fmla="*/ 22 h 4381"/>
                <a:gd name="T50" fmla="*/ 429 w 9375"/>
                <a:gd name="T51" fmla="*/ 28 h 4381"/>
                <a:gd name="T52" fmla="*/ 389 w 9375"/>
                <a:gd name="T53" fmla="*/ 43 h 4381"/>
                <a:gd name="T54" fmla="*/ 344 w 9375"/>
                <a:gd name="T55" fmla="*/ 66 h 4381"/>
                <a:gd name="T56" fmla="*/ 309 w 9375"/>
                <a:gd name="T57" fmla="*/ 78 h 4381"/>
                <a:gd name="T58" fmla="*/ 283 w 9375"/>
                <a:gd name="T59" fmla="*/ 87 h 4381"/>
                <a:gd name="T60" fmla="*/ 248 w 9375"/>
                <a:gd name="T61" fmla="*/ 102 h 4381"/>
                <a:gd name="T62" fmla="*/ 216 w 9375"/>
                <a:gd name="T63" fmla="*/ 119 h 4381"/>
                <a:gd name="T64" fmla="*/ 176 w 9375"/>
                <a:gd name="T65" fmla="*/ 143 h 4381"/>
                <a:gd name="T66" fmla="*/ 164 w 9375"/>
                <a:gd name="T67" fmla="*/ 154 h 4381"/>
                <a:gd name="T68" fmla="*/ 134 w 9375"/>
                <a:gd name="T69" fmla="*/ 165 h 4381"/>
                <a:gd name="T70" fmla="*/ 111 w 9375"/>
                <a:gd name="T71" fmla="*/ 171 h 4381"/>
                <a:gd name="T72" fmla="*/ 95 w 9375"/>
                <a:gd name="T73" fmla="*/ 180 h 4381"/>
                <a:gd name="T74" fmla="*/ 52 w 9375"/>
                <a:gd name="T75" fmla="*/ 197 h 4381"/>
                <a:gd name="T76" fmla="*/ 2 w 9375"/>
                <a:gd name="T77" fmla="*/ 216 h 4381"/>
                <a:gd name="T78" fmla="*/ 8 w 9375"/>
                <a:gd name="T79" fmla="*/ 199 h 4381"/>
                <a:gd name="T80" fmla="*/ 17 w 9375"/>
                <a:gd name="T81" fmla="*/ 182 h 4381"/>
                <a:gd name="T82" fmla="*/ 49 w 9375"/>
                <a:gd name="T83" fmla="*/ 161 h 4381"/>
                <a:gd name="T84" fmla="*/ 101 w 9375"/>
                <a:gd name="T85" fmla="*/ 145 h 4381"/>
                <a:gd name="T86" fmla="*/ 173 w 9375"/>
                <a:gd name="T87" fmla="*/ 106 h 4381"/>
                <a:gd name="T88" fmla="*/ 283 w 9375"/>
                <a:gd name="T89" fmla="*/ 60 h 4381"/>
                <a:gd name="T90" fmla="*/ 453 w 9375"/>
                <a:gd name="T91" fmla="*/ 5 h 4381"/>
                <a:gd name="T92" fmla="*/ 523 w 9375"/>
                <a:gd name="T93" fmla="*/ 4 h 4381"/>
                <a:gd name="T94" fmla="*/ 596 w 9375"/>
                <a:gd name="T95" fmla="*/ 20 h 4381"/>
                <a:gd name="T96" fmla="*/ 555 w 9375"/>
                <a:gd name="T97" fmla="*/ 40 h 4381"/>
                <a:gd name="T98" fmla="*/ 539 w 9375"/>
                <a:gd name="T99" fmla="*/ 59 h 4381"/>
                <a:gd name="T100" fmla="*/ 579 w 9375"/>
                <a:gd name="T101" fmla="*/ 58 h 4381"/>
                <a:gd name="T102" fmla="*/ 619 w 9375"/>
                <a:gd name="T103" fmla="*/ 52 h 4381"/>
                <a:gd name="T104" fmla="*/ 659 w 9375"/>
                <a:gd name="T105" fmla="*/ 57 h 4381"/>
                <a:gd name="T106" fmla="*/ 732 w 9375"/>
                <a:gd name="T107" fmla="*/ 69 h 4381"/>
                <a:gd name="T108" fmla="*/ 815 w 9375"/>
                <a:gd name="T109" fmla="*/ 103 h 4381"/>
                <a:gd name="T110" fmla="*/ 852 w 9375"/>
                <a:gd name="T111" fmla="*/ 175 h 4381"/>
                <a:gd name="T112" fmla="*/ 828 w 9375"/>
                <a:gd name="T113" fmla="*/ 207 h 4381"/>
                <a:gd name="T114" fmla="*/ 770 w 9375"/>
                <a:gd name="T115" fmla="*/ 229 h 4381"/>
                <a:gd name="T116" fmla="*/ 685 w 9375"/>
                <a:gd name="T117" fmla="*/ 264 h 4381"/>
                <a:gd name="T118" fmla="*/ 530 w 9375"/>
                <a:gd name="T119" fmla="*/ 333 h 4381"/>
                <a:gd name="T120" fmla="*/ 411 w 9375"/>
                <a:gd name="T121" fmla="*/ 384 h 43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75"/>
                <a:gd name="T184" fmla="*/ 0 h 4381"/>
                <a:gd name="T185" fmla="*/ 9375 w 9375"/>
                <a:gd name="T186" fmla="*/ 4381 h 43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75" h="4381">
                  <a:moveTo>
                    <a:pt x="4155" y="4381"/>
                  </a:moveTo>
                  <a:lnTo>
                    <a:pt x="4147" y="4286"/>
                  </a:lnTo>
                  <a:lnTo>
                    <a:pt x="4140" y="4213"/>
                  </a:lnTo>
                  <a:lnTo>
                    <a:pt x="4135" y="4158"/>
                  </a:lnTo>
                  <a:lnTo>
                    <a:pt x="4130" y="4117"/>
                  </a:lnTo>
                  <a:lnTo>
                    <a:pt x="4125" y="4085"/>
                  </a:lnTo>
                  <a:lnTo>
                    <a:pt x="4119" y="4059"/>
                  </a:lnTo>
                  <a:lnTo>
                    <a:pt x="4112" y="4033"/>
                  </a:lnTo>
                  <a:lnTo>
                    <a:pt x="4102" y="4001"/>
                  </a:lnTo>
                  <a:lnTo>
                    <a:pt x="4057" y="3944"/>
                  </a:lnTo>
                  <a:lnTo>
                    <a:pt x="4017" y="3894"/>
                  </a:lnTo>
                  <a:lnTo>
                    <a:pt x="3980" y="3851"/>
                  </a:lnTo>
                  <a:lnTo>
                    <a:pt x="3947" y="3814"/>
                  </a:lnTo>
                  <a:lnTo>
                    <a:pt x="3931" y="3797"/>
                  </a:lnTo>
                  <a:lnTo>
                    <a:pt x="3917" y="3782"/>
                  </a:lnTo>
                  <a:lnTo>
                    <a:pt x="3902" y="3768"/>
                  </a:lnTo>
                  <a:lnTo>
                    <a:pt x="3887" y="3755"/>
                  </a:lnTo>
                  <a:lnTo>
                    <a:pt x="3873" y="3743"/>
                  </a:lnTo>
                  <a:lnTo>
                    <a:pt x="3860" y="3733"/>
                  </a:lnTo>
                  <a:lnTo>
                    <a:pt x="3845" y="3722"/>
                  </a:lnTo>
                  <a:lnTo>
                    <a:pt x="3831" y="3714"/>
                  </a:lnTo>
                  <a:lnTo>
                    <a:pt x="3816" y="3705"/>
                  </a:lnTo>
                  <a:lnTo>
                    <a:pt x="3801" y="3697"/>
                  </a:lnTo>
                  <a:lnTo>
                    <a:pt x="3786" y="3689"/>
                  </a:lnTo>
                  <a:lnTo>
                    <a:pt x="3770" y="3683"/>
                  </a:lnTo>
                  <a:lnTo>
                    <a:pt x="3736" y="3671"/>
                  </a:lnTo>
                  <a:lnTo>
                    <a:pt x="3699" y="3660"/>
                  </a:lnTo>
                  <a:lnTo>
                    <a:pt x="3612" y="3638"/>
                  </a:lnTo>
                  <a:lnTo>
                    <a:pt x="3502" y="3612"/>
                  </a:lnTo>
                  <a:lnTo>
                    <a:pt x="3509" y="3588"/>
                  </a:lnTo>
                  <a:lnTo>
                    <a:pt x="3522" y="3565"/>
                  </a:lnTo>
                  <a:lnTo>
                    <a:pt x="3536" y="3540"/>
                  </a:lnTo>
                  <a:lnTo>
                    <a:pt x="3555" y="3517"/>
                  </a:lnTo>
                  <a:lnTo>
                    <a:pt x="3578" y="3495"/>
                  </a:lnTo>
                  <a:lnTo>
                    <a:pt x="3602" y="3472"/>
                  </a:lnTo>
                  <a:lnTo>
                    <a:pt x="3630" y="3450"/>
                  </a:lnTo>
                  <a:lnTo>
                    <a:pt x="3660" y="3428"/>
                  </a:lnTo>
                  <a:lnTo>
                    <a:pt x="3693" y="3406"/>
                  </a:lnTo>
                  <a:lnTo>
                    <a:pt x="3728" y="3385"/>
                  </a:lnTo>
                  <a:lnTo>
                    <a:pt x="3765" y="3365"/>
                  </a:lnTo>
                  <a:lnTo>
                    <a:pt x="3803" y="3345"/>
                  </a:lnTo>
                  <a:lnTo>
                    <a:pt x="3843" y="3325"/>
                  </a:lnTo>
                  <a:lnTo>
                    <a:pt x="3884" y="3306"/>
                  </a:lnTo>
                  <a:lnTo>
                    <a:pt x="3926" y="3287"/>
                  </a:lnTo>
                  <a:lnTo>
                    <a:pt x="3968" y="3269"/>
                  </a:lnTo>
                  <a:lnTo>
                    <a:pt x="4012" y="3251"/>
                  </a:lnTo>
                  <a:lnTo>
                    <a:pt x="4056" y="3234"/>
                  </a:lnTo>
                  <a:lnTo>
                    <a:pt x="4100" y="3217"/>
                  </a:lnTo>
                  <a:lnTo>
                    <a:pt x="4144" y="3201"/>
                  </a:lnTo>
                  <a:lnTo>
                    <a:pt x="4231" y="3171"/>
                  </a:lnTo>
                  <a:lnTo>
                    <a:pt x="4315" y="3142"/>
                  </a:lnTo>
                  <a:lnTo>
                    <a:pt x="4394" y="3117"/>
                  </a:lnTo>
                  <a:lnTo>
                    <a:pt x="4467" y="3094"/>
                  </a:lnTo>
                  <a:lnTo>
                    <a:pt x="4532" y="3072"/>
                  </a:lnTo>
                  <a:lnTo>
                    <a:pt x="4587" y="3056"/>
                  </a:lnTo>
                  <a:lnTo>
                    <a:pt x="4742" y="2985"/>
                  </a:lnTo>
                  <a:lnTo>
                    <a:pt x="4896" y="2913"/>
                  </a:lnTo>
                  <a:lnTo>
                    <a:pt x="5048" y="2841"/>
                  </a:lnTo>
                  <a:lnTo>
                    <a:pt x="5198" y="2767"/>
                  </a:lnTo>
                  <a:lnTo>
                    <a:pt x="5347" y="2693"/>
                  </a:lnTo>
                  <a:lnTo>
                    <a:pt x="5496" y="2619"/>
                  </a:lnTo>
                  <a:lnTo>
                    <a:pt x="5645" y="2543"/>
                  </a:lnTo>
                  <a:lnTo>
                    <a:pt x="5793" y="2467"/>
                  </a:lnTo>
                  <a:lnTo>
                    <a:pt x="5940" y="2390"/>
                  </a:lnTo>
                  <a:lnTo>
                    <a:pt x="6088" y="2312"/>
                  </a:lnTo>
                  <a:lnTo>
                    <a:pt x="6236" y="2233"/>
                  </a:lnTo>
                  <a:lnTo>
                    <a:pt x="6383" y="2153"/>
                  </a:lnTo>
                  <a:lnTo>
                    <a:pt x="6532" y="2072"/>
                  </a:lnTo>
                  <a:lnTo>
                    <a:pt x="6682" y="1991"/>
                  </a:lnTo>
                  <a:lnTo>
                    <a:pt x="6832" y="1908"/>
                  </a:lnTo>
                  <a:lnTo>
                    <a:pt x="6984" y="1825"/>
                  </a:lnTo>
                  <a:lnTo>
                    <a:pt x="7116" y="1765"/>
                  </a:lnTo>
                  <a:lnTo>
                    <a:pt x="7237" y="1711"/>
                  </a:lnTo>
                  <a:lnTo>
                    <a:pt x="7343" y="1661"/>
                  </a:lnTo>
                  <a:lnTo>
                    <a:pt x="7438" y="1616"/>
                  </a:lnTo>
                  <a:lnTo>
                    <a:pt x="7521" y="1576"/>
                  </a:lnTo>
                  <a:lnTo>
                    <a:pt x="7591" y="1540"/>
                  </a:lnTo>
                  <a:lnTo>
                    <a:pt x="7622" y="1523"/>
                  </a:lnTo>
                  <a:lnTo>
                    <a:pt x="7650" y="1506"/>
                  </a:lnTo>
                  <a:lnTo>
                    <a:pt x="7674" y="1491"/>
                  </a:lnTo>
                  <a:lnTo>
                    <a:pt x="7696" y="1476"/>
                  </a:lnTo>
                  <a:lnTo>
                    <a:pt x="7716" y="1463"/>
                  </a:lnTo>
                  <a:lnTo>
                    <a:pt x="7732" y="1449"/>
                  </a:lnTo>
                  <a:lnTo>
                    <a:pt x="7746" y="1436"/>
                  </a:lnTo>
                  <a:lnTo>
                    <a:pt x="7756" y="1424"/>
                  </a:lnTo>
                  <a:lnTo>
                    <a:pt x="7765" y="1412"/>
                  </a:lnTo>
                  <a:lnTo>
                    <a:pt x="7770" y="1400"/>
                  </a:lnTo>
                  <a:lnTo>
                    <a:pt x="7773" y="1390"/>
                  </a:lnTo>
                  <a:lnTo>
                    <a:pt x="7773" y="1378"/>
                  </a:lnTo>
                  <a:lnTo>
                    <a:pt x="7771" y="1368"/>
                  </a:lnTo>
                  <a:lnTo>
                    <a:pt x="7766" y="1358"/>
                  </a:lnTo>
                  <a:lnTo>
                    <a:pt x="7758" y="1347"/>
                  </a:lnTo>
                  <a:lnTo>
                    <a:pt x="7749" y="1337"/>
                  </a:lnTo>
                  <a:lnTo>
                    <a:pt x="7736" y="1327"/>
                  </a:lnTo>
                  <a:lnTo>
                    <a:pt x="7721" y="1317"/>
                  </a:lnTo>
                  <a:lnTo>
                    <a:pt x="7704" y="1307"/>
                  </a:lnTo>
                  <a:lnTo>
                    <a:pt x="7685" y="1297"/>
                  </a:lnTo>
                  <a:lnTo>
                    <a:pt x="7645" y="1317"/>
                  </a:lnTo>
                  <a:lnTo>
                    <a:pt x="7605" y="1337"/>
                  </a:lnTo>
                  <a:lnTo>
                    <a:pt x="7564" y="1356"/>
                  </a:lnTo>
                  <a:lnTo>
                    <a:pt x="7523" y="1375"/>
                  </a:lnTo>
                  <a:lnTo>
                    <a:pt x="7437" y="1413"/>
                  </a:lnTo>
                  <a:lnTo>
                    <a:pt x="7351" y="1451"/>
                  </a:lnTo>
                  <a:lnTo>
                    <a:pt x="7263" y="1488"/>
                  </a:lnTo>
                  <a:lnTo>
                    <a:pt x="7174" y="1526"/>
                  </a:lnTo>
                  <a:lnTo>
                    <a:pt x="7087" y="1563"/>
                  </a:lnTo>
                  <a:lnTo>
                    <a:pt x="6998" y="1602"/>
                  </a:lnTo>
                  <a:lnTo>
                    <a:pt x="6910" y="1641"/>
                  </a:lnTo>
                  <a:lnTo>
                    <a:pt x="6825" y="1681"/>
                  </a:lnTo>
                  <a:lnTo>
                    <a:pt x="6783" y="1702"/>
                  </a:lnTo>
                  <a:lnTo>
                    <a:pt x="6741" y="1724"/>
                  </a:lnTo>
                  <a:lnTo>
                    <a:pt x="6700" y="1745"/>
                  </a:lnTo>
                  <a:lnTo>
                    <a:pt x="6660" y="1767"/>
                  </a:lnTo>
                  <a:lnTo>
                    <a:pt x="6620" y="1789"/>
                  </a:lnTo>
                  <a:lnTo>
                    <a:pt x="6581" y="1812"/>
                  </a:lnTo>
                  <a:lnTo>
                    <a:pt x="6543" y="1837"/>
                  </a:lnTo>
                  <a:lnTo>
                    <a:pt x="6506" y="1861"/>
                  </a:lnTo>
                  <a:lnTo>
                    <a:pt x="6470" y="1885"/>
                  </a:lnTo>
                  <a:lnTo>
                    <a:pt x="6435" y="1912"/>
                  </a:lnTo>
                  <a:lnTo>
                    <a:pt x="6401" y="1937"/>
                  </a:lnTo>
                  <a:lnTo>
                    <a:pt x="6369" y="1964"/>
                  </a:lnTo>
                  <a:lnTo>
                    <a:pt x="6259" y="2026"/>
                  </a:lnTo>
                  <a:lnTo>
                    <a:pt x="6148" y="2088"/>
                  </a:lnTo>
                  <a:lnTo>
                    <a:pt x="6035" y="2150"/>
                  </a:lnTo>
                  <a:lnTo>
                    <a:pt x="5921" y="2212"/>
                  </a:lnTo>
                  <a:lnTo>
                    <a:pt x="5807" y="2274"/>
                  </a:lnTo>
                  <a:lnTo>
                    <a:pt x="5691" y="2334"/>
                  </a:lnTo>
                  <a:lnTo>
                    <a:pt x="5575" y="2394"/>
                  </a:lnTo>
                  <a:lnTo>
                    <a:pt x="5457" y="2453"/>
                  </a:lnTo>
                  <a:lnTo>
                    <a:pt x="5340" y="2511"/>
                  </a:lnTo>
                  <a:lnTo>
                    <a:pt x="5223" y="2566"/>
                  </a:lnTo>
                  <a:lnTo>
                    <a:pt x="5106" y="2620"/>
                  </a:lnTo>
                  <a:lnTo>
                    <a:pt x="4988" y="2671"/>
                  </a:lnTo>
                  <a:lnTo>
                    <a:pt x="4930" y="2696"/>
                  </a:lnTo>
                  <a:lnTo>
                    <a:pt x="4871" y="2720"/>
                  </a:lnTo>
                  <a:lnTo>
                    <a:pt x="4813" y="2743"/>
                  </a:lnTo>
                  <a:lnTo>
                    <a:pt x="4755" y="2766"/>
                  </a:lnTo>
                  <a:lnTo>
                    <a:pt x="4697" y="2788"/>
                  </a:lnTo>
                  <a:lnTo>
                    <a:pt x="4640" y="2808"/>
                  </a:lnTo>
                  <a:lnTo>
                    <a:pt x="4582" y="2830"/>
                  </a:lnTo>
                  <a:lnTo>
                    <a:pt x="4525" y="2849"/>
                  </a:lnTo>
                  <a:lnTo>
                    <a:pt x="4513" y="2859"/>
                  </a:lnTo>
                  <a:lnTo>
                    <a:pt x="4501" y="2870"/>
                  </a:lnTo>
                  <a:lnTo>
                    <a:pt x="4487" y="2880"/>
                  </a:lnTo>
                  <a:lnTo>
                    <a:pt x="4473" y="2890"/>
                  </a:lnTo>
                  <a:lnTo>
                    <a:pt x="4457" y="2899"/>
                  </a:lnTo>
                  <a:lnTo>
                    <a:pt x="4441" y="2909"/>
                  </a:lnTo>
                  <a:lnTo>
                    <a:pt x="4425" y="2918"/>
                  </a:lnTo>
                  <a:lnTo>
                    <a:pt x="4407" y="2927"/>
                  </a:lnTo>
                  <a:lnTo>
                    <a:pt x="4370" y="2945"/>
                  </a:lnTo>
                  <a:lnTo>
                    <a:pt x="4331" y="2961"/>
                  </a:lnTo>
                  <a:lnTo>
                    <a:pt x="4289" y="2976"/>
                  </a:lnTo>
                  <a:lnTo>
                    <a:pt x="4247" y="2991"/>
                  </a:lnTo>
                  <a:lnTo>
                    <a:pt x="4205" y="3006"/>
                  </a:lnTo>
                  <a:lnTo>
                    <a:pt x="4162" y="3019"/>
                  </a:lnTo>
                  <a:lnTo>
                    <a:pt x="4120" y="3031"/>
                  </a:lnTo>
                  <a:lnTo>
                    <a:pt x="4079" y="3043"/>
                  </a:lnTo>
                  <a:lnTo>
                    <a:pt x="4001" y="3065"/>
                  </a:lnTo>
                  <a:lnTo>
                    <a:pt x="3933" y="3084"/>
                  </a:lnTo>
                  <a:lnTo>
                    <a:pt x="3929" y="3041"/>
                  </a:lnTo>
                  <a:lnTo>
                    <a:pt x="3923" y="2999"/>
                  </a:lnTo>
                  <a:lnTo>
                    <a:pt x="3916" y="2958"/>
                  </a:lnTo>
                  <a:lnTo>
                    <a:pt x="3906" y="2918"/>
                  </a:lnTo>
                  <a:lnTo>
                    <a:pt x="3895" y="2880"/>
                  </a:lnTo>
                  <a:lnTo>
                    <a:pt x="3884" y="2844"/>
                  </a:lnTo>
                  <a:lnTo>
                    <a:pt x="3870" y="2808"/>
                  </a:lnTo>
                  <a:lnTo>
                    <a:pt x="3855" y="2774"/>
                  </a:lnTo>
                  <a:lnTo>
                    <a:pt x="3840" y="2740"/>
                  </a:lnTo>
                  <a:lnTo>
                    <a:pt x="3823" y="2707"/>
                  </a:lnTo>
                  <a:lnTo>
                    <a:pt x="3805" y="2675"/>
                  </a:lnTo>
                  <a:lnTo>
                    <a:pt x="3786" y="2645"/>
                  </a:lnTo>
                  <a:lnTo>
                    <a:pt x="3766" y="2615"/>
                  </a:lnTo>
                  <a:lnTo>
                    <a:pt x="3744" y="2586"/>
                  </a:lnTo>
                  <a:lnTo>
                    <a:pt x="3723" y="2557"/>
                  </a:lnTo>
                  <a:lnTo>
                    <a:pt x="3701" y="2530"/>
                  </a:lnTo>
                  <a:lnTo>
                    <a:pt x="3679" y="2502"/>
                  </a:lnTo>
                  <a:lnTo>
                    <a:pt x="3656" y="2475"/>
                  </a:lnTo>
                  <a:lnTo>
                    <a:pt x="3631" y="2448"/>
                  </a:lnTo>
                  <a:lnTo>
                    <a:pt x="3608" y="2422"/>
                  </a:lnTo>
                  <a:lnTo>
                    <a:pt x="3559" y="2371"/>
                  </a:lnTo>
                  <a:lnTo>
                    <a:pt x="3509" y="2320"/>
                  </a:lnTo>
                  <a:lnTo>
                    <a:pt x="3459" y="2271"/>
                  </a:lnTo>
                  <a:lnTo>
                    <a:pt x="3410" y="2220"/>
                  </a:lnTo>
                  <a:lnTo>
                    <a:pt x="3361" y="2169"/>
                  </a:lnTo>
                  <a:lnTo>
                    <a:pt x="3315" y="2119"/>
                  </a:lnTo>
                  <a:lnTo>
                    <a:pt x="3246" y="2073"/>
                  </a:lnTo>
                  <a:lnTo>
                    <a:pt x="3180" y="2030"/>
                  </a:lnTo>
                  <a:lnTo>
                    <a:pt x="3113" y="1987"/>
                  </a:lnTo>
                  <a:lnTo>
                    <a:pt x="3048" y="1945"/>
                  </a:lnTo>
                  <a:lnTo>
                    <a:pt x="2982" y="1906"/>
                  </a:lnTo>
                  <a:lnTo>
                    <a:pt x="2918" y="1868"/>
                  </a:lnTo>
                  <a:lnTo>
                    <a:pt x="2885" y="1850"/>
                  </a:lnTo>
                  <a:lnTo>
                    <a:pt x="2852" y="1832"/>
                  </a:lnTo>
                  <a:lnTo>
                    <a:pt x="2820" y="1817"/>
                  </a:lnTo>
                  <a:lnTo>
                    <a:pt x="2788" y="1800"/>
                  </a:lnTo>
                  <a:lnTo>
                    <a:pt x="2755" y="1785"/>
                  </a:lnTo>
                  <a:lnTo>
                    <a:pt x="2722" y="1770"/>
                  </a:lnTo>
                  <a:lnTo>
                    <a:pt x="2690" y="1756"/>
                  </a:lnTo>
                  <a:lnTo>
                    <a:pt x="2657" y="1743"/>
                  </a:lnTo>
                  <a:lnTo>
                    <a:pt x="2624" y="1731"/>
                  </a:lnTo>
                  <a:lnTo>
                    <a:pt x="2590" y="1719"/>
                  </a:lnTo>
                  <a:lnTo>
                    <a:pt x="2556" y="1709"/>
                  </a:lnTo>
                  <a:lnTo>
                    <a:pt x="2524" y="1699"/>
                  </a:lnTo>
                  <a:lnTo>
                    <a:pt x="2489" y="1691"/>
                  </a:lnTo>
                  <a:lnTo>
                    <a:pt x="2455" y="1683"/>
                  </a:lnTo>
                  <a:lnTo>
                    <a:pt x="2420" y="1677"/>
                  </a:lnTo>
                  <a:lnTo>
                    <a:pt x="2386" y="1672"/>
                  </a:lnTo>
                  <a:lnTo>
                    <a:pt x="2351" y="1668"/>
                  </a:lnTo>
                  <a:lnTo>
                    <a:pt x="2316" y="1664"/>
                  </a:lnTo>
                  <a:lnTo>
                    <a:pt x="2280" y="1662"/>
                  </a:lnTo>
                  <a:lnTo>
                    <a:pt x="2243" y="1662"/>
                  </a:lnTo>
                  <a:lnTo>
                    <a:pt x="2208" y="1635"/>
                  </a:lnTo>
                  <a:lnTo>
                    <a:pt x="2183" y="1615"/>
                  </a:lnTo>
                  <a:lnTo>
                    <a:pt x="2177" y="1609"/>
                  </a:lnTo>
                  <a:lnTo>
                    <a:pt x="2173" y="1605"/>
                  </a:lnTo>
                  <a:lnTo>
                    <a:pt x="2170" y="1600"/>
                  </a:lnTo>
                  <a:lnTo>
                    <a:pt x="2167" y="1595"/>
                  </a:lnTo>
                  <a:lnTo>
                    <a:pt x="2165" y="1589"/>
                  </a:lnTo>
                  <a:lnTo>
                    <a:pt x="2163" y="1584"/>
                  </a:lnTo>
                  <a:lnTo>
                    <a:pt x="2162" y="1578"/>
                  </a:lnTo>
                  <a:lnTo>
                    <a:pt x="2162" y="1570"/>
                  </a:lnTo>
                  <a:lnTo>
                    <a:pt x="2216" y="1533"/>
                  </a:lnTo>
                  <a:lnTo>
                    <a:pt x="2272" y="1497"/>
                  </a:lnTo>
                  <a:lnTo>
                    <a:pt x="2328" y="1464"/>
                  </a:lnTo>
                  <a:lnTo>
                    <a:pt x="2385" y="1431"/>
                  </a:lnTo>
                  <a:lnTo>
                    <a:pt x="2443" y="1400"/>
                  </a:lnTo>
                  <a:lnTo>
                    <a:pt x="2502" y="1370"/>
                  </a:lnTo>
                  <a:lnTo>
                    <a:pt x="2561" y="1341"/>
                  </a:lnTo>
                  <a:lnTo>
                    <a:pt x="2621" y="1314"/>
                  </a:lnTo>
                  <a:lnTo>
                    <a:pt x="2681" y="1287"/>
                  </a:lnTo>
                  <a:lnTo>
                    <a:pt x="2741" y="1262"/>
                  </a:lnTo>
                  <a:lnTo>
                    <a:pt x="2801" y="1237"/>
                  </a:lnTo>
                  <a:lnTo>
                    <a:pt x="2863" y="1212"/>
                  </a:lnTo>
                  <a:lnTo>
                    <a:pt x="2986" y="1165"/>
                  </a:lnTo>
                  <a:lnTo>
                    <a:pt x="3111" y="1119"/>
                  </a:lnTo>
                  <a:lnTo>
                    <a:pt x="3235" y="1074"/>
                  </a:lnTo>
                  <a:lnTo>
                    <a:pt x="3360" y="1028"/>
                  </a:lnTo>
                  <a:lnTo>
                    <a:pt x="3422" y="1005"/>
                  </a:lnTo>
                  <a:lnTo>
                    <a:pt x="3485" y="982"/>
                  </a:lnTo>
                  <a:lnTo>
                    <a:pt x="3547" y="958"/>
                  </a:lnTo>
                  <a:lnTo>
                    <a:pt x="3609" y="933"/>
                  </a:lnTo>
                  <a:lnTo>
                    <a:pt x="3671" y="908"/>
                  </a:lnTo>
                  <a:lnTo>
                    <a:pt x="3732" y="882"/>
                  </a:lnTo>
                  <a:lnTo>
                    <a:pt x="3793" y="854"/>
                  </a:lnTo>
                  <a:lnTo>
                    <a:pt x="3854" y="827"/>
                  </a:lnTo>
                  <a:lnTo>
                    <a:pt x="3914" y="797"/>
                  </a:lnTo>
                  <a:lnTo>
                    <a:pt x="3974" y="767"/>
                  </a:lnTo>
                  <a:lnTo>
                    <a:pt x="4034" y="735"/>
                  </a:lnTo>
                  <a:lnTo>
                    <a:pt x="4092" y="701"/>
                  </a:lnTo>
                  <a:lnTo>
                    <a:pt x="4145" y="681"/>
                  </a:lnTo>
                  <a:lnTo>
                    <a:pt x="4200" y="661"/>
                  </a:lnTo>
                  <a:lnTo>
                    <a:pt x="4255" y="641"/>
                  </a:lnTo>
                  <a:lnTo>
                    <a:pt x="4309" y="622"/>
                  </a:lnTo>
                  <a:lnTo>
                    <a:pt x="4366" y="603"/>
                  </a:lnTo>
                  <a:lnTo>
                    <a:pt x="4423" y="584"/>
                  </a:lnTo>
                  <a:lnTo>
                    <a:pt x="4481" y="564"/>
                  </a:lnTo>
                  <a:lnTo>
                    <a:pt x="4539" y="545"/>
                  </a:lnTo>
                  <a:lnTo>
                    <a:pt x="4597" y="526"/>
                  </a:lnTo>
                  <a:lnTo>
                    <a:pt x="4655" y="506"/>
                  </a:lnTo>
                  <a:lnTo>
                    <a:pt x="4712" y="486"/>
                  </a:lnTo>
                  <a:lnTo>
                    <a:pt x="4770" y="464"/>
                  </a:lnTo>
                  <a:lnTo>
                    <a:pt x="4827" y="443"/>
                  </a:lnTo>
                  <a:lnTo>
                    <a:pt x="4884" y="421"/>
                  </a:lnTo>
                  <a:lnTo>
                    <a:pt x="4940" y="398"/>
                  </a:lnTo>
                  <a:lnTo>
                    <a:pt x="4996" y="375"/>
                  </a:lnTo>
                  <a:lnTo>
                    <a:pt x="4995" y="341"/>
                  </a:lnTo>
                  <a:lnTo>
                    <a:pt x="4993" y="317"/>
                  </a:lnTo>
                  <a:lnTo>
                    <a:pt x="4991" y="306"/>
                  </a:lnTo>
                  <a:lnTo>
                    <a:pt x="4989" y="298"/>
                  </a:lnTo>
                  <a:lnTo>
                    <a:pt x="4987" y="290"/>
                  </a:lnTo>
                  <a:lnTo>
                    <a:pt x="4984" y="284"/>
                  </a:lnTo>
                  <a:lnTo>
                    <a:pt x="4979" y="272"/>
                  </a:lnTo>
                  <a:lnTo>
                    <a:pt x="4970" y="263"/>
                  </a:lnTo>
                  <a:lnTo>
                    <a:pt x="4962" y="252"/>
                  </a:lnTo>
                  <a:lnTo>
                    <a:pt x="4953" y="239"/>
                  </a:lnTo>
                  <a:lnTo>
                    <a:pt x="4936" y="240"/>
                  </a:lnTo>
                  <a:lnTo>
                    <a:pt x="4920" y="242"/>
                  </a:lnTo>
                  <a:lnTo>
                    <a:pt x="4903" y="244"/>
                  </a:lnTo>
                  <a:lnTo>
                    <a:pt x="4886" y="246"/>
                  </a:lnTo>
                  <a:lnTo>
                    <a:pt x="4869" y="250"/>
                  </a:lnTo>
                  <a:lnTo>
                    <a:pt x="4852" y="253"/>
                  </a:lnTo>
                  <a:lnTo>
                    <a:pt x="4835" y="258"/>
                  </a:lnTo>
                  <a:lnTo>
                    <a:pt x="4818" y="264"/>
                  </a:lnTo>
                  <a:lnTo>
                    <a:pt x="4785" y="275"/>
                  </a:lnTo>
                  <a:lnTo>
                    <a:pt x="4751" y="289"/>
                  </a:lnTo>
                  <a:lnTo>
                    <a:pt x="4716" y="304"/>
                  </a:lnTo>
                  <a:lnTo>
                    <a:pt x="4682" y="320"/>
                  </a:lnTo>
                  <a:lnTo>
                    <a:pt x="4614" y="353"/>
                  </a:lnTo>
                  <a:lnTo>
                    <a:pt x="4547" y="387"/>
                  </a:lnTo>
                  <a:lnTo>
                    <a:pt x="4514" y="404"/>
                  </a:lnTo>
                  <a:lnTo>
                    <a:pt x="4482" y="420"/>
                  </a:lnTo>
                  <a:lnTo>
                    <a:pt x="4450" y="434"/>
                  </a:lnTo>
                  <a:lnTo>
                    <a:pt x="4419" y="446"/>
                  </a:lnTo>
                  <a:lnTo>
                    <a:pt x="4385" y="448"/>
                  </a:lnTo>
                  <a:lnTo>
                    <a:pt x="4351" y="452"/>
                  </a:lnTo>
                  <a:lnTo>
                    <a:pt x="4316" y="458"/>
                  </a:lnTo>
                  <a:lnTo>
                    <a:pt x="4281" y="468"/>
                  </a:lnTo>
                  <a:lnTo>
                    <a:pt x="4245" y="478"/>
                  </a:lnTo>
                  <a:lnTo>
                    <a:pt x="4210" y="491"/>
                  </a:lnTo>
                  <a:lnTo>
                    <a:pt x="4174" y="506"/>
                  </a:lnTo>
                  <a:lnTo>
                    <a:pt x="4138" y="521"/>
                  </a:lnTo>
                  <a:lnTo>
                    <a:pt x="4102" y="538"/>
                  </a:lnTo>
                  <a:lnTo>
                    <a:pt x="4067" y="557"/>
                  </a:lnTo>
                  <a:lnTo>
                    <a:pt x="4030" y="576"/>
                  </a:lnTo>
                  <a:lnTo>
                    <a:pt x="3994" y="596"/>
                  </a:lnTo>
                  <a:lnTo>
                    <a:pt x="3922" y="638"/>
                  </a:lnTo>
                  <a:lnTo>
                    <a:pt x="3851" y="680"/>
                  </a:lnTo>
                  <a:lnTo>
                    <a:pt x="3780" y="721"/>
                  </a:lnTo>
                  <a:lnTo>
                    <a:pt x="3712" y="759"/>
                  </a:lnTo>
                  <a:lnTo>
                    <a:pt x="3678" y="777"/>
                  </a:lnTo>
                  <a:lnTo>
                    <a:pt x="3645" y="793"/>
                  </a:lnTo>
                  <a:lnTo>
                    <a:pt x="3612" y="808"/>
                  </a:lnTo>
                  <a:lnTo>
                    <a:pt x="3580" y="821"/>
                  </a:lnTo>
                  <a:lnTo>
                    <a:pt x="3548" y="833"/>
                  </a:lnTo>
                  <a:lnTo>
                    <a:pt x="3517" y="843"/>
                  </a:lnTo>
                  <a:lnTo>
                    <a:pt x="3487" y="849"/>
                  </a:lnTo>
                  <a:lnTo>
                    <a:pt x="3457" y="854"/>
                  </a:lnTo>
                  <a:lnTo>
                    <a:pt x="3429" y="856"/>
                  </a:lnTo>
                  <a:lnTo>
                    <a:pt x="3401" y="855"/>
                  </a:lnTo>
                  <a:lnTo>
                    <a:pt x="3374" y="852"/>
                  </a:lnTo>
                  <a:lnTo>
                    <a:pt x="3347" y="845"/>
                  </a:lnTo>
                  <a:lnTo>
                    <a:pt x="3328" y="858"/>
                  </a:lnTo>
                  <a:lnTo>
                    <a:pt x="3307" y="872"/>
                  </a:lnTo>
                  <a:lnTo>
                    <a:pt x="3285" y="884"/>
                  </a:lnTo>
                  <a:lnTo>
                    <a:pt x="3263" y="896"/>
                  </a:lnTo>
                  <a:lnTo>
                    <a:pt x="3240" y="908"/>
                  </a:lnTo>
                  <a:lnTo>
                    <a:pt x="3216" y="919"/>
                  </a:lnTo>
                  <a:lnTo>
                    <a:pt x="3192" y="929"/>
                  </a:lnTo>
                  <a:lnTo>
                    <a:pt x="3167" y="940"/>
                  </a:lnTo>
                  <a:lnTo>
                    <a:pt x="3116" y="960"/>
                  </a:lnTo>
                  <a:lnTo>
                    <a:pt x="3065" y="979"/>
                  </a:lnTo>
                  <a:lnTo>
                    <a:pt x="3014" y="997"/>
                  </a:lnTo>
                  <a:lnTo>
                    <a:pt x="2962" y="1016"/>
                  </a:lnTo>
                  <a:lnTo>
                    <a:pt x="2911" y="1035"/>
                  </a:lnTo>
                  <a:lnTo>
                    <a:pt x="2863" y="1054"/>
                  </a:lnTo>
                  <a:lnTo>
                    <a:pt x="2838" y="1063"/>
                  </a:lnTo>
                  <a:lnTo>
                    <a:pt x="2815" y="1074"/>
                  </a:lnTo>
                  <a:lnTo>
                    <a:pt x="2793" y="1084"/>
                  </a:lnTo>
                  <a:lnTo>
                    <a:pt x="2772" y="1095"/>
                  </a:lnTo>
                  <a:lnTo>
                    <a:pt x="2751" y="1107"/>
                  </a:lnTo>
                  <a:lnTo>
                    <a:pt x="2732" y="1118"/>
                  </a:lnTo>
                  <a:lnTo>
                    <a:pt x="2713" y="1130"/>
                  </a:lnTo>
                  <a:lnTo>
                    <a:pt x="2695" y="1144"/>
                  </a:lnTo>
                  <a:lnTo>
                    <a:pt x="2679" y="1156"/>
                  </a:lnTo>
                  <a:lnTo>
                    <a:pt x="2663" y="1170"/>
                  </a:lnTo>
                  <a:lnTo>
                    <a:pt x="2649" y="1185"/>
                  </a:lnTo>
                  <a:lnTo>
                    <a:pt x="2637" y="1201"/>
                  </a:lnTo>
                  <a:lnTo>
                    <a:pt x="2593" y="1214"/>
                  </a:lnTo>
                  <a:lnTo>
                    <a:pt x="2549" y="1230"/>
                  </a:lnTo>
                  <a:lnTo>
                    <a:pt x="2506" y="1247"/>
                  </a:lnTo>
                  <a:lnTo>
                    <a:pt x="2462" y="1264"/>
                  </a:lnTo>
                  <a:lnTo>
                    <a:pt x="2376" y="1302"/>
                  </a:lnTo>
                  <a:lnTo>
                    <a:pt x="2291" y="1341"/>
                  </a:lnTo>
                  <a:lnTo>
                    <a:pt x="2207" y="1381"/>
                  </a:lnTo>
                  <a:lnTo>
                    <a:pt x="2124" y="1419"/>
                  </a:lnTo>
                  <a:lnTo>
                    <a:pt x="2082" y="1438"/>
                  </a:lnTo>
                  <a:lnTo>
                    <a:pt x="2041" y="1456"/>
                  </a:lnTo>
                  <a:lnTo>
                    <a:pt x="2000" y="1473"/>
                  </a:lnTo>
                  <a:lnTo>
                    <a:pt x="1960" y="1489"/>
                  </a:lnTo>
                  <a:lnTo>
                    <a:pt x="1955" y="1510"/>
                  </a:lnTo>
                  <a:lnTo>
                    <a:pt x="1949" y="1529"/>
                  </a:lnTo>
                  <a:lnTo>
                    <a:pt x="1942" y="1548"/>
                  </a:lnTo>
                  <a:lnTo>
                    <a:pt x="1934" y="1565"/>
                  </a:lnTo>
                  <a:lnTo>
                    <a:pt x="1926" y="1581"/>
                  </a:lnTo>
                  <a:lnTo>
                    <a:pt x="1917" y="1596"/>
                  </a:lnTo>
                  <a:lnTo>
                    <a:pt x="1906" y="1609"/>
                  </a:lnTo>
                  <a:lnTo>
                    <a:pt x="1895" y="1622"/>
                  </a:lnTo>
                  <a:lnTo>
                    <a:pt x="1884" y="1635"/>
                  </a:lnTo>
                  <a:lnTo>
                    <a:pt x="1871" y="1645"/>
                  </a:lnTo>
                  <a:lnTo>
                    <a:pt x="1858" y="1656"/>
                  </a:lnTo>
                  <a:lnTo>
                    <a:pt x="1845" y="1665"/>
                  </a:lnTo>
                  <a:lnTo>
                    <a:pt x="1831" y="1675"/>
                  </a:lnTo>
                  <a:lnTo>
                    <a:pt x="1816" y="1683"/>
                  </a:lnTo>
                  <a:lnTo>
                    <a:pt x="1800" y="1691"/>
                  </a:lnTo>
                  <a:lnTo>
                    <a:pt x="1786" y="1698"/>
                  </a:lnTo>
                  <a:lnTo>
                    <a:pt x="1753" y="1711"/>
                  </a:lnTo>
                  <a:lnTo>
                    <a:pt x="1718" y="1722"/>
                  </a:lnTo>
                  <a:lnTo>
                    <a:pt x="1683" y="1734"/>
                  </a:lnTo>
                  <a:lnTo>
                    <a:pt x="1647" y="1745"/>
                  </a:lnTo>
                  <a:lnTo>
                    <a:pt x="1610" y="1755"/>
                  </a:lnTo>
                  <a:lnTo>
                    <a:pt x="1573" y="1766"/>
                  </a:lnTo>
                  <a:lnTo>
                    <a:pt x="1535" y="1778"/>
                  </a:lnTo>
                  <a:lnTo>
                    <a:pt x="1498" y="1791"/>
                  </a:lnTo>
                  <a:lnTo>
                    <a:pt x="1485" y="1804"/>
                  </a:lnTo>
                  <a:lnTo>
                    <a:pt x="1469" y="1815"/>
                  </a:lnTo>
                  <a:lnTo>
                    <a:pt x="1453" y="1825"/>
                  </a:lnTo>
                  <a:lnTo>
                    <a:pt x="1435" y="1832"/>
                  </a:lnTo>
                  <a:lnTo>
                    <a:pt x="1417" y="1840"/>
                  </a:lnTo>
                  <a:lnTo>
                    <a:pt x="1399" y="1845"/>
                  </a:lnTo>
                  <a:lnTo>
                    <a:pt x="1380" y="1849"/>
                  </a:lnTo>
                  <a:lnTo>
                    <a:pt x="1361" y="1852"/>
                  </a:lnTo>
                  <a:lnTo>
                    <a:pt x="1324" y="1858"/>
                  </a:lnTo>
                  <a:lnTo>
                    <a:pt x="1290" y="1861"/>
                  </a:lnTo>
                  <a:lnTo>
                    <a:pt x="1260" y="1862"/>
                  </a:lnTo>
                  <a:lnTo>
                    <a:pt x="1234" y="1864"/>
                  </a:lnTo>
                  <a:lnTo>
                    <a:pt x="1223" y="1878"/>
                  </a:lnTo>
                  <a:lnTo>
                    <a:pt x="1209" y="1890"/>
                  </a:lnTo>
                  <a:lnTo>
                    <a:pt x="1195" y="1903"/>
                  </a:lnTo>
                  <a:lnTo>
                    <a:pt x="1181" y="1915"/>
                  </a:lnTo>
                  <a:lnTo>
                    <a:pt x="1166" y="1925"/>
                  </a:lnTo>
                  <a:lnTo>
                    <a:pt x="1150" y="1936"/>
                  </a:lnTo>
                  <a:lnTo>
                    <a:pt x="1133" y="1944"/>
                  </a:lnTo>
                  <a:lnTo>
                    <a:pt x="1117" y="1953"/>
                  </a:lnTo>
                  <a:lnTo>
                    <a:pt x="1100" y="1960"/>
                  </a:lnTo>
                  <a:lnTo>
                    <a:pt x="1083" y="1966"/>
                  </a:lnTo>
                  <a:lnTo>
                    <a:pt x="1066" y="1972"/>
                  </a:lnTo>
                  <a:lnTo>
                    <a:pt x="1050" y="1976"/>
                  </a:lnTo>
                  <a:lnTo>
                    <a:pt x="1033" y="1979"/>
                  </a:lnTo>
                  <a:lnTo>
                    <a:pt x="1017" y="1981"/>
                  </a:lnTo>
                  <a:lnTo>
                    <a:pt x="1000" y="1983"/>
                  </a:lnTo>
                  <a:lnTo>
                    <a:pt x="985" y="1983"/>
                  </a:lnTo>
                  <a:lnTo>
                    <a:pt x="961" y="1994"/>
                  </a:lnTo>
                  <a:lnTo>
                    <a:pt x="921" y="2011"/>
                  </a:lnTo>
                  <a:lnTo>
                    <a:pt x="869" y="2034"/>
                  </a:lnTo>
                  <a:lnTo>
                    <a:pt x="807" y="2063"/>
                  </a:lnTo>
                  <a:lnTo>
                    <a:pt x="736" y="2094"/>
                  </a:lnTo>
                  <a:lnTo>
                    <a:pt x="658" y="2128"/>
                  </a:lnTo>
                  <a:lnTo>
                    <a:pt x="576" y="2164"/>
                  </a:lnTo>
                  <a:lnTo>
                    <a:pt x="492" y="2201"/>
                  </a:lnTo>
                  <a:lnTo>
                    <a:pt x="409" y="2236"/>
                  </a:lnTo>
                  <a:lnTo>
                    <a:pt x="327" y="2271"/>
                  </a:lnTo>
                  <a:lnTo>
                    <a:pt x="249" y="2301"/>
                  </a:lnTo>
                  <a:lnTo>
                    <a:pt x="178" y="2329"/>
                  </a:lnTo>
                  <a:lnTo>
                    <a:pt x="146" y="2340"/>
                  </a:lnTo>
                  <a:lnTo>
                    <a:pt x="116" y="2351"/>
                  </a:lnTo>
                  <a:lnTo>
                    <a:pt x="89" y="2361"/>
                  </a:lnTo>
                  <a:lnTo>
                    <a:pt x="63" y="2368"/>
                  </a:lnTo>
                  <a:lnTo>
                    <a:pt x="42" y="2373"/>
                  </a:lnTo>
                  <a:lnTo>
                    <a:pt x="24" y="2376"/>
                  </a:lnTo>
                  <a:lnTo>
                    <a:pt x="10" y="2378"/>
                  </a:lnTo>
                  <a:lnTo>
                    <a:pt x="0" y="2377"/>
                  </a:lnTo>
                  <a:lnTo>
                    <a:pt x="15" y="2352"/>
                  </a:lnTo>
                  <a:lnTo>
                    <a:pt x="29" y="2328"/>
                  </a:lnTo>
                  <a:lnTo>
                    <a:pt x="45" y="2305"/>
                  </a:lnTo>
                  <a:lnTo>
                    <a:pt x="62" y="2281"/>
                  </a:lnTo>
                  <a:lnTo>
                    <a:pt x="65" y="2260"/>
                  </a:lnTo>
                  <a:lnTo>
                    <a:pt x="69" y="2240"/>
                  </a:lnTo>
                  <a:lnTo>
                    <a:pt x="73" y="2220"/>
                  </a:lnTo>
                  <a:lnTo>
                    <a:pt x="78" y="2200"/>
                  </a:lnTo>
                  <a:lnTo>
                    <a:pt x="83" y="2181"/>
                  </a:lnTo>
                  <a:lnTo>
                    <a:pt x="90" y="2163"/>
                  </a:lnTo>
                  <a:lnTo>
                    <a:pt x="96" y="2144"/>
                  </a:lnTo>
                  <a:lnTo>
                    <a:pt x="104" y="2126"/>
                  </a:lnTo>
                  <a:lnTo>
                    <a:pt x="112" y="2109"/>
                  </a:lnTo>
                  <a:lnTo>
                    <a:pt x="121" y="2091"/>
                  </a:lnTo>
                  <a:lnTo>
                    <a:pt x="131" y="2075"/>
                  </a:lnTo>
                  <a:lnTo>
                    <a:pt x="140" y="2058"/>
                  </a:lnTo>
                  <a:lnTo>
                    <a:pt x="151" y="2043"/>
                  </a:lnTo>
                  <a:lnTo>
                    <a:pt x="161" y="2027"/>
                  </a:lnTo>
                  <a:lnTo>
                    <a:pt x="173" y="2012"/>
                  </a:lnTo>
                  <a:lnTo>
                    <a:pt x="185" y="1997"/>
                  </a:lnTo>
                  <a:lnTo>
                    <a:pt x="197" y="1982"/>
                  </a:lnTo>
                  <a:lnTo>
                    <a:pt x="210" y="1969"/>
                  </a:lnTo>
                  <a:lnTo>
                    <a:pt x="224" y="1955"/>
                  </a:lnTo>
                  <a:lnTo>
                    <a:pt x="237" y="1941"/>
                  </a:lnTo>
                  <a:lnTo>
                    <a:pt x="265" y="1916"/>
                  </a:lnTo>
                  <a:lnTo>
                    <a:pt x="295" y="1892"/>
                  </a:lnTo>
                  <a:lnTo>
                    <a:pt x="325" y="1868"/>
                  </a:lnTo>
                  <a:lnTo>
                    <a:pt x="357" y="1846"/>
                  </a:lnTo>
                  <a:lnTo>
                    <a:pt x="390" y="1825"/>
                  </a:lnTo>
                  <a:lnTo>
                    <a:pt x="423" y="1806"/>
                  </a:lnTo>
                  <a:lnTo>
                    <a:pt x="535" y="1772"/>
                  </a:lnTo>
                  <a:lnTo>
                    <a:pt x="633" y="1743"/>
                  </a:lnTo>
                  <a:lnTo>
                    <a:pt x="720" y="1716"/>
                  </a:lnTo>
                  <a:lnTo>
                    <a:pt x="794" y="1694"/>
                  </a:lnTo>
                  <a:lnTo>
                    <a:pt x="858" y="1674"/>
                  </a:lnTo>
                  <a:lnTo>
                    <a:pt x="913" y="1657"/>
                  </a:lnTo>
                  <a:lnTo>
                    <a:pt x="961" y="1643"/>
                  </a:lnTo>
                  <a:lnTo>
                    <a:pt x="1000" y="1630"/>
                  </a:lnTo>
                  <a:lnTo>
                    <a:pt x="1035" y="1619"/>
                  </a:lnTo>
                  <a:lnTo>
                    <a:pt x="1064" y="1608"/>
                  </a:lnTo>
                  <a:lnTo>
                    <a:pt x="1091" y="1599"/>
                  </a:lnTo>
                  <a:lnTo>
                    <a:pt x="1114" y="1590"/>
                  </a:lnTo>
                  <a:lnTo>
                    <a:pt x="1137" y="1582"/>
                  </a:lnTo>
                  <a:lnTo>
                    <a:pt x="1160" y="1572"/>
                  </a:lnTo>
                  <a:lnTo>
                    <a:pt x="1184" y="1562"/>
                  </a:lnTo>
                  <a:lnTo>
                    <a:pt x="1210" y="1551"/>
                  </a:lnTo>
                  <a:lnTo>
                    <a:pt x="1303" y="1491"/>
                  </a:lnTo>
                  <a:lnTo>
                    <a:pt x="1398" y="1433"/>
                  </a:lnTo>
                  <a:lnTo>
                    <a:pt x="1494" y="1376"/>
                  </a:lnTo>
                  <a:lnTo>
                    <a:pt x="1593" y="1320"/>
                  </a:lnTo>
                  <a:lnTo>
                    <a:pt x="1694" y="1266"/>
                  </a:lnTo>
                  <a:lnTo>
                    <a:pt x="1796" y="1213"/>
                  </a:lnTo>
                  <a:lnTo>
                    <a:pt x="1900" y="1162"/>
                  </a:lnTo>
                  <a:lnTo>
                    <a:pt x="2005" y="1111"/>
                  </a:lnTo>
                  <a:lnTo>
                    <a:pt x="2112" y="1061"/>
                  </a:lnTo>
                  <a:lnTo>
                    <a:pt x="2221" y="1014"/>
                  </a:lnTo>
                  <a:lnTo>
                    <a:pt x="2329" y="966"/>
                  </a:lnTo>
                  <a:lnTo>
                    <a:pt x="2440" y="920"/>
                  </a:lnTo>
                  <a:lnTo>
                    <a:pt x="2551" y="874"/>
                  </a:lnTo>
                  <a:lnTo>
                    <a:pt x="2663" y="830"/>
                  </a:lnTo>
                  <a:lnTo>
                    <a:pt x="2776" y="787"/>
                  </a:lnTo>
                  <a:lnTo>
                    <a:pt x="2890" y="744"/>
                  </a:lnTo>
                  <a:lnTo>
                    <a:pt x="3004" y="702"/>
                  </a:lnTo>
                  <a:lnTo>
                    <a:pt x="3118" y="661"/>
                  </a:lnTo>
                  <a:lnTo>
                    <a:pt x="3233" y="621"/>
                  </a:lnTo>
                  <a:lnTo>
                    <a:pt x="3348" y="581"/>
                  </a:lnTo>
                  <a:lnTo>
                    <a:pt x="3578" y="501"/>
                  </a:lnTo>
                  <a:lnTo>
                    <a:pt x="3808" y="424"/>
                  </a:lnTo>
                  <a:lnTo>
                    <a:pt x="4036" y="348"/>
                  </a:lnTo>
                  <a:lnTo>
                    <a:pt x="4261" y="273"/>
                  </a:lnTo>
                  <a:lnTo>
                    <a:pt x="4484" y="199"/>
                  </a:lnTo>
                  <a:lnTo>
                    <a:pt x="4702" y="124"/>
                  </a:lnTo>
                  <a:lnTo>
                    <a:pt x="4822" y="93"/>
                  </a:lnTo>
                  <a:lnTo>
                    <a:pt x="4913" y="68"/>
                  </a:lnTo>
                  <a:lnTo>
                    <a:pt x="4985" y="50"/>
                  </a:lnTo>
                  <a:lnTo>
                    <a:pt x="5044" y="37"/>
                  </a:lnTo>
                  <a:lnTo>
                    <a:pt x="5095" y="26"/>
                  </a:lnTo>
                  <a:lnTo>
                    <a:pt x="5146" y="18"/>
                  </a:lnTo>
                  <a:lnTo>
                    <a:pt x="5204" y="9"/>
                  </a:lnTo>
                  <a:lnTo>
                    <a:pt x="5274" y="0"/>
                  </a:lnTo>
                  <a:lnTo>
                    <a:pt x="5354" y="4"/>
                  </a:lnTo>
                  <a:lnTo>
                    <a:pt x="5433" y="9"/>
                  </a:lnTo>
                  <a:lnTo>
                    <a:pt x="5513" y="17"/>
                  </a:lnTo>
                  <a:lnTo>
                    <a:pt x="5594" y="25"/>
                  </a:lnTo>
                  <a:lnTo>
                    <a:pt x="5675" y="34"/>
                  </a:lnTo>
                  <a:lnTo>
                    <a:pt x="5756" y="46"/>
                  </a:lnTo>
                  <a:lnTo>
                    <a:pt x="5839" y="58"/>
                  </a:lnTo>
                  <a:lnTo>
                    <a:pt x="5921" y="71"/>
                  </a:lnTo>
                  <a:lnTo>
                    <a:pt x="6003" y="85"/>
                  </a:lnTo>
                  <a:lnTo>
                    <a:pt x="6087" y="101"/>
                  </a:lnTo>
                  <a:lnTo>
                    <a:pt x="6171" y="117"/>
                  </a:lnTo>
                  <a:lnTo>
                    <a:pt x="6256" y="134"/>
                  </a:lnTo>
                  <a:lnTo>
                    <a:pt x="6340" y="152"/>
                  </a:lnTo>
                  <a:lnTo>
                    <a:pt x="6426" y="171"/>
                  </a:lnTo>
                  <a:lnTo>
                    <a:pt x="6512" y="191"/>
                  </a:lnTo>
                  <a:lnTo>
                    <a:pt x="6600" y="211"/>
                  </a:lnTo>
                  <a:lnTo>
                    <a:pt x="6560" y="225"/>
                  </a:lnTo>
                  <a:lnTo>
                    <a:pt x="6513" y="242"/>
                  </a:lnTo>
                  <a:lnTo>
                    <a:pt x="6461" y="262"/>
                  </a:lnTo>
                  <a:lnTo>
                    <a:pt x="6402" y="285"/>
                  </a:lnTo>
                  <a:lnTo>
                    <a:pt x="6342" y="311"/>
                  </a:lnTo>
                  <a:lnTo>
                    <a:pt x="6281" y="340"/>
                  </a:lnTo>
                  <a:lnTo>
                    <a:pt x="6250" y="355"/>
                  </a:lnTo>
                  <a:lnTo>
                    <a:pt x="6221" y="370"/>
                  </a:lnTo>
                  <a:lnTo>
                    <a:pt x="6190" y="387"/>
                  </a:lnTo>
                  <a:lnTo>
                    <a:pt x="6162" y="404"/>
                  </a:lnTo>
                  <a:lnTo>
                    <a:pt x="6133" y="421"/>
                  </a:lnTo>
                  <a:lnTo>
                    <a:pt x="6106" y="439"/>
                  </a:lnTo>
                  <a:lnTo>
                    <a:pt x="6079" y="457"/>
                  </a:lnTo>
                  <a:lnTo>
                    <a:pt x="6055" y="475"/>
                  </a:lnTo>
                  <a:lnTo>
                    <a:pt x="6032" y="494"/>
                  </a:lnTo>
                  <a:lnTo>
                    <a:pt x="6011" y="513"/>
                  </a:lnTo>
                  <a:lnTo>
                    <a:pt x="5992" y="532"/>
                  </a:lnTo>
                  <a:lnTo>
                    <a:pt x="5976" y="552"/>
                  </a:lnTo>
                  <a:lnTo>
                    <a:pt x="5961" y="572"/>
                  </a:lnTo>
                  <a:lnTo>
                    <a:pt x="5949" y="592"/>
                  </a:lnTo>
                  <a:lnTo>
                    <a:pt x="5941" y="612"/>
                  </a:lnTo>
                  <a:lnTo>
                    <a:pt x="5935" y="632"/>
                  </a:lnTo>
                  <a:lnTo>
                    <a:pt x="5933" y="653"/>
                  </a:lnTo>
                  <a:lnTo>
                    <a:pt x="5934" y="674"/>
                  </a:lnTo>
                  <a:lnTo>
                    <a:pt x="5938" y="695"/>
                  </a:lnTo>
                  <a:lnTo>
                    <a:pt x="5946" y="716"/>
                  </a:lnTo>
                  <a:lnTo>
                    <a:pt x="5979" y="716"/>
                  </a:lnTo>
                  <a:lnTo>
                    <a:pt x="6011" y="716"/>
                  </a:lnTo>
                  <a:lnTo>
                    <a:pt x="6043" y="716"/>
                  </a:lnTo>
                  <a:lnTo>
                    <a:pt x="6076" y="716"/>
                  </a:lnTo>
                  <a:lnTo>
                    <a:pt x="6145" y="695"/>
                  </a:lnTo>
                  <a:lnTo>
                    <a:pt x="6218" y="675"/>
                  </a:lnTo>
                  <a:lnTo>
                    <a:pt x="6292" y="655"/>
                  </a:lnTo>
                  <a:lnTo>
                    <a:pt x="6369" y="636"/>
                  </a:lnTo>
                  <a:lnTo>
                    <a:pt x="6408" y="627"/>
                  </a:lnTo>
                  <a:lnTo>
                    <a:pt x="6448" y="619"/>
                  </a:lnTo>
                  <a:lnTo>
                    <a:pt x="6488" y="611"/>
                  </a:lnTo>
                  <a:lnTo>
                    <a:pt x="6528" y="604"/>
                  </a:lnTo>
                  <a:lnTo>
                    <a:pt x="6568" y="598"/>
                  </a:lnTo>
                  <a:lnTo>
                    <a:pt x="6609" y="591"/>
                  </a:lnTo>
                  <a:lnTo>
                    <a:pt x="6651" y="586"/>
                  </a:lnTo>
                  <a:lnTo>
                    <a:pt x="6692" y="582"/>
                  </a:lnTo>
                  <a:lnTo>
                    <a:pt x="6733" y="577"/>
                  </a:lnTo>
                  <a:lnTo>
                    <a:pt x="6773" y="575"/>
                  </a:lnTo>
                  <a:lnTo>
                    <a:pt x="6814" y="573"/>
                  </a:lnTo>
                  <a:lnTo>
                    <a:pt x="6855" y="572"/>
                  </a:lnTo>
                  <a:lnTo>
                    <a:pt x="6897" y="572"/>
                  </a:lnTo>
                  <a:lnTo>
                    <a:pt x="6938" y="573"/>
                  </a:lnTo>
                  <a:lnTo>
                    <a:pt x="6978" y="575"/>
                  </a:lnTo>
                  <a:lnTo>
                    <a:pt x="7018" y="578"/>
                  </a:lnTo>
                  <a:lnTo>
                    <a:pt x="7058" y="583"/>
                  </a:lnTo>
                  <a:lnTo>
                    <a:pt x="7097" y="589"/>
                  </a:lnTo>
                  <a:lnTo>
                    <a:pt x="7136" y="595"/>
                  </a:lnTo>
                  <a:lnTo>
                    <a:pt x="7175" y="604"/>
                  </a:lnTo>
                  <a:lnTo>
                    <a:pt x="7213" y="614"/>
                  </a:lnTo>
                  <a:lnTo>
                    <a:pt x="7251" y="625"/>
                  </a:lnTo>
                  <a:lnTo>
                    <a:pt x="7288" y="639"/>
                  </a:lnTo>
                  <a:lnTo>
                    <a:pt x="7324" y="652"/>
                  </a:lnTo>
                  <a:lnTo>
                    <a:pt x="7394" y="659"/>
                  </a:lnTo>
                  <a:lnTo>
                    <a:pt x="7467" y="666"/>
                  </a:lnTo>
                  <a:lnTo>
                    <a:pt x="7543" y="675"/>
                  </a:lnTo>
                  <a:lnTo>
                    <a:pt x="7622" y="684"/>
                  </a:lnTo>
                  <a:lnTo>
                    <a:pt x="7704" y="696"/>
                  </a:lnTo>
                  <a:lnTo>
                    <a:pt x="7789" y="709"/>
                  </a:lnTo>
                  <a:lnTo>
                    <a:pt x="7876" y="724"/>
                  </a:lnTo>
                  <a:lnTo>
                    <a:pt x="7964" y="741"/>
                  </a:lnTo>
                  <a:lnTo>
                    <a:pt x="8053" y="760"/>
                  </a:lnTo>
                  <a:lnTo>
                    <a:pt x="8143" y="781"/>
                  </a:lnTo>
                  <a:lnTo>
                    <a:pt x="8231" y="805"/>
                  </a:lnTo>
                  <a:lnTo>
                    <a:pt x="8321" y="830"/>
                  </a:lnTo>
                  <a:lnTo>
                    <a:pt x="8410" y="858"/>
                  </a:lnTo>
                  <a:lnTo>
                    <a:pt x="8496" y="889"/>
                  </a:lnTo>
                  <a:lnTo>
                    <a:pt x="8582" y="922"/>
                  </a:lnTo>
                  <a:lnTo>
                    <a:pt x="8666" y="959"/>
                  </a:lnTo>
                  <a:lnTo>
                    <a:pt x="8747" y="998"/>
                  </a:lnTo>
                  <a:lnTo>
                    <a:pt x="8825" y="1040"/>
                  </a:lnTo>
                  <a:lnTo>
                    <a:pt x="8900" y="1086"/>
                  </a:lnTo>
                  <a:lnTo>
                    <a:pt x="8971" y="1134"/>
                  </a:lnTo>
                  <a:lnTo>
                    <a:pt x="9037" y="1186"/>
                  </a:lnTo>
                  <a:lnTo>
                    <a:pt x="9099" y="1242"/>
                  </a:lnTo>
                  <a:lnTo>
                    <a:pt x="9156" y="1301"/>
                  </a:lnTo>
                  <a:lnTo>
                    <a:pt x="9208" y="1364"/>
                  </a:lnTo>
                  <a:lnTo>
                    <a:pt x="9254" y="1431"/>
                  </a:lnTo>
                  <a:lnTo>
                    <a:pt x="9292" y="1502"/>
                  </a:lnTo>
                  <a:lnTo>
                    <a:pt x="9324" y="1577"/>
                  </a:lnTo>
                  <a:lnTo>
                    <a:pt x="9349" y="1656"/>
                  </a:lnTo>
                  <a:lnTo>
                    <a:pt x="9366" y="1739"/>
                  </a:lnTo>
                  <a:lnTo>
                    <a:pt x="9375" y="1828"/>
                  </a:lnTo>
                  <a:lnTo>
                    <a:pt x="9375" y="1920"/>
                  </a:lnTo>
                  <a:lnTo>
                    <a:pt x="9366" y="2017"/>
                  </a:lnTo>
                  <a:lnTo>
                    <a:pt x="9341" y="2051"/>
                  </a:lnTo>
                  <a:lnTo>
                    <a:pt x="9317" y="2083"/>
                  </a:lnTo>
                  <a:lnTo>
                    <a:pt x="9292" y="2112"/>
                  </a:lnTo>
                  <a:lnTo>
                    <a:pt x="9267" y="2141"/>
                  </a:lnTo>
                  <a:lnTo>
                    <a:pt x="9243" y="2167"/>
                  </a:lnTo>
                  <a:lnTo>
                    <a:pt x="9219" y="2191"/>
                  </a:lnTo>
                  <a:lnTo>
                    <a:pt x="9192" y="2214"/>
                  </a:lnTo>
                  <a:lnTo>
                    <a:pt x="9167" y="2236"/>
                  </a:lnTo>
                  <a:lnTo>
                    <a:pt x="9140" y="2257"/>
                  </a:lnTo>
                  <a:lnTo>
                    <a:pt x="9111" y="2276"/>
                  </a:lnTo>
                  <a:lnTo>
                    <a:pt x="9083" y="2295"/>
                  </a:lnTo>
                  <a:lnTo>
                    <a:pt x="9051" y="2313"/>
                  </a:lnTo>
                  <a:lnTo>
                    <a:pt x="9019" y="2331"/>
                  </a:lnTo>
                  <a:lnTo>
                    <a:pt x="8984" y="2348"/>
                  </a:lnTo>
                  <a:lnTo>
                    <a:pt x="8948" y="2366"/>
                  </a:lnTo>
                  <a:lnTo>
                    <a:pt x="8909" y="2383"/>
                  </a:lnTo>
                  <a:lnTo>
                    <a:pt x="8822" y="2407"/>
                  </a:lnTo>
                  <a:lnTo>
                    <a:pt x="8734" y="2432"/>
                  </a:lnTo>
                  <a:lnTo>
                    <a:pt x="8646" y="2460"/>
                  </a:lnTo>
                  <a:lnTo>
                    <a:pt x="8559" y="2488"/>
                  </a:lnTo>
                  <a:lnTo>
                    <a:pt x="8472" y="2518"/>
                  </a:lnTo>
                  <a:lnTo>
                    <a:pt x="8386" y="2547"/>
                  </a:lnTo>
                  <a:lnTo>
                    <a:pt x="8299" y="2579"/>
                  </a:lnTo>
                  <a:lnTo>
                    <a:pt x="8212" y="2612"/>
                  </a:lnTo>
                  <a:lnTo>
                    <a:pt x="8127" y="2645"/>
                  </a:lnTo>
                  <a:lnTo>
                    <a:pt x="8041" y="2680"/>
                  </a:lnTo>
                  <a:lnTo>
                    <a:pt x="7956" y="2714"/>
                  </a:lnTo>
                  <a:lnTo>
                    <a:pt x="7870" y="2749"/>
                  </a:lnTo>
                  <a:lnTo>
                    <a:pt x="7785" y="2786"/>
                  </a:lnTo>
                  <a:lnTo>
                    <a:pt x="7700" y="2822"/>
                  </a:lnTo>
                  <a:lnTo>
                    <a:pt x="7616" y="2860"/>
                  </a:lnTo>
                  <a:lnTo>
                    <a:pt x="7532" y="2898"/>
                  </a:lnTo>
                  <a:lnTo>
                    <a:pt x="7364" y="2974"/>
                  </a:lnTo>
                  <a:lnTo>
                    <a:pt x="7198" y="3052"/>
                  </a:lnTo>
                  <a:lnTo>
                    <a:pt x="7032" y="3132"/>
                  </a:lnTo>
                  <a:lnTo>
                    <a:pt x="6867" y="3211"/>
                  </a:lnTo>
                  <a:lnTo>
                    <a:pt x="6702" y="3290"/>
                  </a:lnTo>
                  <a:lnTo>
                    <a:pt x="6540" y="3368"/>
                  </a:lnTo>
                  <a:lnTo>
                    <a:pt x="6377" y="3445"/>
                  </a:lnTo>
                  <a:lnTo>
                    <a:pt x="6216" y="3521"/>
                  </a:lnTo>
                  <a:lnTo>
                    <a:pt x="6087" y="3566"/>
                  </a:lnTo>
                  <a:lnTo>
                    <a:pt x="5960" y="3610"/>
                  </a:lnTo>
                  <a:lnTo>
                    <a:pt x="5834" y="3655"/>
                  </a:lnTo>
                  <a:lnTo>
                    <a:pt x="5711" y="3700"/>
                  </a:lnTo>
                  <a:lnTo>
                    <a:pt x="5587" y="3746"/>
                  </a:lnTo>
                  <a:lnTo>
                    <a:pt x="5465" y="3793"/>
                  </a:lnTo>
                  <a:lnTo>
                    <a:pt x="5344" y="3840"/>
                  </a:lnTo>
                  <a:lnTo>
                    <a:pt x="5224" y="3890"/>
                  </a:lnTo>
                  <a:lnTo>
                    <a:pt x="5105" y="3940"/>
                  </a:lnTo>
                  <a:lnTo>
                    <a:pt x="4986" y="3991"/>
                  </a:lnTo>
                  <a:lnTo>
                    <a:pt x="4869" y="4044"/>
                  </a:lnTo>
                  <a:lnTo>
                    <a:pt x="4753" y="4099"/>
                  </a:lnTo>
                  <a:lnTo>
                    <a:pt x="4637" y="4156"/>
                  </a:lnTo>
                  <a:lnTo>
                    <a:pt x="4522" y="4214"/>
                  </a:lnTo>
                  <a:lnTo>
                    <a:pt x="4465" y="4245"/>
                  </a:lnTo>
                  <a:lnTo>
                    <a:pt x="4408" y="4275"/>
                  </a:lnTo>
                  <a:lnTo>
                    <a:pt x="4351" y="4306"/>
                  </a:lnTo>
                  <a:lnTo>
                    <a:pt x="4294" y="4338"/>
                  </a:lnTo>
                  <a:lnTo>
                    <a:pt x="4258" y="4349"/>
                  </a:lnTo>
                  <a:lnTo>
                    <a:pt x="4223" y="4359"/>
                  </a:lnTo>
                  <a:lnTo>
                    <a:pt x="4188" y="4371"/>
                  </a:lnTo>
                  <a:lnTo>
                    <a:pt x="4155" y="4381"/>
                  </a:lnTo>
                  <a:close/>
                </a:path>
              </a:pathLst>
            </a:custGeom>
            <a:solidFill>
              <a:srgbClr val="F8C400">
                <a:alpha val="50195"/>
              </a:srgbClr>
            </a:solidFill>
            <a:ln w="9525">
              <a:noFill/>
              <a:round/>
              <a:headEnd/>
              <a:tailEnd/>
            </a:ln>
          </p:spPr>
          <p:txBody>
            <a:bodyPr/>
            <a:lstStyle/>
            <a:p>
              <a:endParaRPr lang="en-US"/>
            </a:p>
          </p:txBody>
        </p:sp>
        <p:sp>
          <p:nvSpPr>
            <p:cNvPr id="11283" name="Freeform 16"/>
            <p:cNvSpPr>
              <a:spLocks/>
            </p:cNvSpPr>
            <p:nvPr/>
          </p:nvSpPr>
          <p:spPr bwMode="auto">
            <a:xfrm>
              <a:off x="4675" y="3825"/>
              <a:ext cx="90" cy="113"/>
            </a:xfrm>
            <a:custGeom>
              <a:avLst/>
              <a:gdLst>
                <a:gd name="T0" fmla="*/ 44 w 985"/>
                <a:gd name="T1" fmla="*/ 108 h 1248"/>
                <a:gd name="T2" fmla="*/ 39 w 985"/>
                <a:gd name="T3" fmla="*/ 97 h 1248"/>
                <a:gd name="T4" fmla="*/ 36 w 985"/>
                <a:gd name="T5" fmla="*/ 89 h 1248"/>
                <a:gd name="T6" fmla="*/ 35 w 985"/>
                <a:gd name="T7" fmla="*/ 84 h 1248"/>
                <a:gd name="T8" fmla="*/ 33 w 985"/>
                <a:gd name="T9" fmla="*/ 80 h 1248"/>
                <a:gd name="T10" fmla="*/ 33 w 985"/>
                <a:gd name="T11" fmla="*/ 75 h 1248"/>
                <a:gd name="T12" fmla="*/ 34 w 985"/>
                <a:gd name="T13" fmla="*/ 72 h 1248"/>
                <a:gd name="T14" fmla="*/ 35 w 985"/>
                <a:gd name="T15" fmla="*/ 69 h 1248"/>
                <a:gd name="T16" fmla="*/ 36 w 985"/>
                <a:gd name="T17" fmla="*/ 65 h 1248"/>
                <a:gd name="T18" fmla="*/ 35 w 985"/>
                <a:gd name="T19" fmla="*/ 61 h 1248"/>
                <a:gd name="T20" fmla="*/ 33 w 985"/>
                <a:gd name="T21" fmla="*/ 57 h 1248"/>
                <a:gd name="T22" fmla="*/ 31 w 985"/>
                <a:gd name="T23" fmla="*/ 52 h 1248"/>
                <a:gd name="T24" fmla="*/ 28 w 985"/>
                <a:gd name="T25" fmla="*/ 48 h 1248"/>
                <a:gd name="T26" fmla="*/ 24 w 985"/>
                <a:gd name="T27" fmla="*/ 44 h 1248"/>
                <a:gd name="T28" fmla="*/ 14 w 985"/>
                <a:gd name="T29" fmla="*/ 33 h 1248"/>
                <a:gd name="T30" fmla="*/ 6 w 985"/>
                <a:gd name="T31" fmla="*/ 23 h 1248"/>
                <a:gd name="T32" fmla="*/ 3 w 985"/>
                <a:gd name="T33" fmla="*/ 20 h 1248"/>
                <a:gd name="T34" fmla="*/ 1 w 985"/>
                <a:gd name="T35" fmla="*/ 17 h 1248"/>
                <a:gd name="T36" fmla="*/ 0 w 985"/>
                <a:gd name="T37" fmla="*/ 15 h 1248"/>
                <a:gd name="T38" fmla="*/ 4 w 985"/>
                <a:gd name="T39" fmla="*/ 12 h 1248"/>
                <a:gd name="T40" fmla="*/ 10 w 985"/>
                <a:gd name="T41" fmla="*/ 9 h 1248"/>
                <a:gd name="T42" fmla="*/ 18 w 985"/>
                <a:gd name="T43" fmla="*/ 5 h 1248"/>
                <a:gd name="T44" fmla="*/ 23 w 985"/>
                <a:gd name="T45" fmla="*/ 2 h 1248"/>
                <a:gd name="T46" fmla="*/ 27 w 985"/>
                <a:gd name="T47" fmla="*/ 1 h 1248"/>
                <a:gd name="T48" fmla="*/ 29 w 985"/>
                <a:gd name="T49" fmla="*/ 0 h 1248"/>
                <a:gd name="T50" fmla="*/ 31 w 985"/>
                <a:gd name="T51" fmla="*/ 0 h 1248"/>
                <a:gd name="T52" fmla="*/ 34 w 985"/>
                <a:gd name="T53" fmla="*/ 1 h 1248"/>
                <a:gd name="T54" fmla="*/ 36 w 985"/>
                <a:gd name="T55" fmla="*/ 2 h 1248"/>
                <a:gd name="T56" fmla="*/ 38 w 985"/>
                <a:gd name="T57" fmla="*/ 4 h 1248"/>
                <a:gd name="T58" fmla="*/ 41 w 985"/>
                <a:gd name="T59" fmla="*/ 7 h 1248"/>
                <a:gd name="T60" fmla="*/ 47 w 985"/>
                <a:gd name="T61" fmla="*/ 13 h 1248"/>
                <a:gd name="T62" fmla="*/ 57 w 985"/>
                <a:gd name="T63" fmla="*/ 25 h 1248"/>
                <a:gd name="T64" fmla="*/ 65 w 985"/>
                <a:gd name="T65" fmla="*/ 35 h 1248"/>
                <a:gd name="T66" fmla="*/ 69 w 985"/>
                <a:gd name="T67" fmla="*/ 41 h 1248"/>
                <a:gd name="T68" fmla="*/ 73 w 985"/>
                <a:gd name="T69" fmla="*/ 48 h 1248"/>
                <a:gd name="T70" fmla="*/ 76 w 985"/>
                <a:gd name="T71" fmla="*/ 54 h 1248"/>
                <a:gd name="T72" fmla="*/ 79 w 985"/>
                <a:gd name="T73" fmla="*/ 57 h 1248"/>
                <a:gd name="T74" fmla="*/ 80 w 985"/>
                <a:gd name="T75" fmla="*/ 57 h 1248"/>
                <a:gd name="T76" fmla="*/ 82 w 985"/>
                <a:gd name="T77" fmla="*/ 58 h 1248"/>
                <a:gd name="T78" fmla="*/ 84 w 985"/>
                <a:gd name="T79" fmla="*/ 61 h 1248"/>
                <a:gd name="T80" fmla="*/ 86 w 985"/>
                <a:gd name="T81" fmla="*/ 63 h 1248"/>
                <a:gd name="T82" fmla="*/ 88 w 985"/>
                <a:gd name="T83" fmla="*/ 67 h 1248"/>
                <a:gd name="T84" fmla="*/ 89 w 985"/>
                <a:gd name="T85" fmla="*/ 70 h 1248"/>
                <a:gd name="T86" fmla="*/ 90 w 985"/>
                <a:gd name="T87" fmla="*/ 74 h 1248"/>
                <a:gd name="T88" fmla="*/ 90 w 985"/>
                <a:gd name="T89" fmla="*/ 77 h 1248"/>
                <a:gd name="T90" fmla="*/ 90 w 985"/>
                <a:gd name="T91" fmla="*/ 79 h 1248"/>
                <a:gd name="T92" fmla="*/ 86 w 985"/>
                <a:gd name="T93" fmla="*/ 82 h 1248"/>
                <a:gd name="T94" fmla="*/ 80 w 985"/>
                <a:gd name="T95" fmla="*/ 85 h 1248"/>
                <a:gd name="T96" fmla="*/ 74 w 985"/>
                <a:gd name="T97" fmla="*/ 89 h 1248"/>
                <a:gd name="T98" fmla="*/ 69 w 985"/>
                <a:gd name="T99" fmla="*/ 93 h 1248"/>
                <a:gd name="T100" fmla="*/ 64 w 985"/>
                <a:gd name="T101" fmla="*/ 97 h 1248"/>
                <a:gd name="T102" fmla="*/ 58 w 985"/>
                <a:gd name="T103" fmla="*/ 102 h 1248"/>
                <a:gd name="T104" fmla="*/ 53 w 985"/>
                <a:gd name="T105" fmla="*/ 106 h 1248"/>
                <a:gd name="T106" fmla="*/ 48 w 985"/>
                <a:gd name="T107" fmla="*/ 111 h 1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5"/>
                <a:gd name="T163" fmla="*/ 0 h 1248"/>
                <a:gd name="T164" fmla="*/ 985 w 985"/>
                <a:gd name="T165" fmla="*/ 1248 h 12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5" h="1248">
                  <a:moveTo>
                    <a:pt x="504" y="1248"/>
                  </a:moveTo>
                  <a:lnTo>
                    <a:pt x="482" y="1191"/>
                  </a:lnTo>
                  <a:lnTo>
                    <a:pt x="456" y="1133"/>
                  </a:lnTo>
                  <a:lnTo>
                    <a:pt x="432" y="1075"/>
                  </a:lnTo>
                  <a:lnTo>
                    <a:pt x="408" y="1017"/>
                  </a:lnTo>
                  <a:lnTo>
                    <a:pt x="397" y="988"/>
                  </a:lnTo>
                  <a:lnTo>
                    <a:pt x="388" y="961"/>
                  </a:lnTo>
                  <a:lnTo>
                    <a:pt x="378" y="933"/>
                  </a:lnTo>
                  <a:lnTo>
                    <a:pt x="371" y="907"/>
                  </a:lnTo>
                  <a:lnTo>
                    <a:pt x="365" y="882"/>
                  </a:lnTo>
                  <a:lnTo>
                    <a:pt x="359" y="856"/>
                  </a:lnTo>
                  <a:lnTo>
                    <a:pt x="356" y="833"/>
                  </a:lnTo>
                  <a:lnTo>
                    <a:pt x="355" y="811"/>
                  </a:lnTo>
                  <a:lnTo>
                    <a:pt x="370" y="794"/>
                  </a:lnTo>
                  <a:lnTo>
                    <a:pt x="380" y="776"/>
                  </a:lnTo>
                  <a:lnTo>
                    <a:pt x="387" y="757"/>
                  </a:lnTo>
                  <a:lnTo>
                    <a:pt x="390" y="738"/>
                  </a:lnTo>
                  <a:lnTo>
                    <a:pt x="390" y="717"/>
                  </a:lnTo>
                  <a:lnTo>
                    <a:pt x="387" y="696"/>
                  </a:lnTo>
                  <a:lnTo>
                    <a:pt x="381" y="673"/>
                  </a:lnTo>
                  <a:lnTo>
                    <a:pt x="373" y="650"/>
                  </a:lnTo>
                  <a:lnTo>
                    <a:pt x="362" y="627"/>
                  </a:lnTo>
                  <a:lnTo>
                    <a:pt x="350" y="604"/>
                  </a:lnTo>
                  <a:lnTo>
                    <a:pt x="335" y="579"/>
                  </a:lnTo>
                  <a:lnTo>
                    <a:pt x="319" y="556"/>
                  </a:lnTo>
                  <a:lnTo>
                    <a:pt x="301" y="532"/>
                  </a:lnTo>
                  <a:lnTo>
                    <a:pt x="282" y="507"/>
                  </a:lnTo>
                  <a:lnTo>
                    <a:pt x="263" y="482"/>
                  </a:lnTo>
                  <a:lnTo>
                    <a:pt x="242" y="458"/>
                  </a:lnTo>
                  <a:lnTo>
                    <a:pt x="158" y="364"/>
                  </a:lnTo>
                  <a:lnTo>
                    <a:pt x="79" y="277"/>
                  </a:lnTo>
                  <a:lnTo>
                    <a:pt x="63" y="258"/>
                  </a:lnTo>
                  <a:lnTo>
                    <a:pt x="48" y="239"/>
                  </a:lnTo>
                  <a:lnTo>
                    <a:pt x="34" y="222"/>
                  </a:lnTo>
                  <a:lnTo>
                    <a:pt x="22" y="206"/>
                  </a:lnTo>
                  <a:lnTo>
                    <a:pt x="13" y="191"/>
                  </a:lnTo>
                  <a:lnTo>
                    <a:pt x="5" y="176"/>
                  </a:lnTo>
                  <a:lnTo>
                    <a:pt x="1" y="164"/>
                  </a:lnTo>
                  <a:lnTo>
                    <a:pt x="0" y="153"/>
                  </a:lnTo>
                  <a:lnTo>
                    <a:pt x="40" y="135"/>
                  </a:lnTo>
                  <a:lnTo>
                    <a:pt x="77" y="117"/>
                  </a:lnTo>
                  <a:lnTo>
                    <a:pt x="111" y="101"/>
                  </a:lnTo>
                  <a:lnTo>
                    <a:pt x="142" y="85"/>
                  </a:lnTo>
                  <a:lnTo>
                    <a:pt x="195" y="58"/>
                  </a:lnTo>
                  <a:lnTo>
                    <a:pt x="239" y="34"/>
                  </a:lnTo>
                  <a:lnTo>
                    <a:pt x="257" y="25"/>
                  </a:lnTo>
                  <a:lnTo>
                    <a:pt x="275" y="16"/>
                  </a:lnTo>
                  <a:lnTo>
                    <a:pt x="291" y="10"/>
                  </a:lnTo>
                  <a:lnTo>
                    <a:pt x="304" y="5"/>
                  </a:lnTo>
                  <a:lnTo>
                    <a:pt x="318" y="2"/>
                  </a:lnTo>
                  <a:lnTo>
                    <a:pt x="331" y="0"/>
                  </a:lnTo>
                  <a:lnTo>
                    <a:pt x="343" y="0"/>
                  </a:lnTo>
                  <a:lnTo>
                    <a:pt x="355" y="2"/>
                  </a:lnTo>
                  <a:lnTo>
                    <a:pt x="368" y="6"/>
                  </a:lnTo>
                  <a:lnTo>
                    <a:pt x="379" y="12"/>
                  </a:lnTo>
                  <a:lnTo>
                    <a:pt x="392" y="21"/>
                  </a:lnTo>
                  <a:lnTo>
                    <a:pt x="405" y="31"/>
                  </a:lnTo>
                  <a:lnTo>
                    <a:pt x="419" y="44"/>
                  </a:lnTo>
                  <a:lnTo>
                    <a:pt x="434" y="59"/>
                  </a:lnTo>
                  <a:lnTo>
                    <a:pt x="451" y="77"/>
                  </a:lnTo>
                  <a:lnTo>
                    <a:pt x="469" y="97"/>
                  </a:lnTo>
                  <a:lnTo>
                    <a:pt x="510" y="145"/>
                  </a:lnTo>
                  <a:lnTo>
                    <a:pt x="561" y="204"/>
                  </a:lnTo>
                  <a:lnTo>
                    <a:pt x="622" y="275"/>
                  </a:lnTo>
                  <a:lnTo>
                    <a:pt x="696" y="360"/>
                  </a:lnTo>
                  <a:lnTo>
                    <a:pt x="716" y="391"/>
                  </a:lnTo>
                  <a:lnTo>
                    <a:pt x="736" y="425"/>
                  </a:lnTo>
                  <a:lnTo>
                    <a:pt x="756" y="458"/>
                  </a:lnTo>
                  <a:lnTo>
                    <a:pt x="775" y="492"/>
                  </a:lnTo>
                  <a:lnTo>
                    <a:pt x="795" y="526"/>
                  </a:lnTo>
                  <a:lnTo>
                    <a:pt x="815" y="560"/>
                  </a:lnTo>
                  <a:lnTo>
                    <a:pt x="835" y="594"/>
                  </a:lnTo>
                  <a:lnTo>
                    <a:pt x="855" y="628"/>
                  </a:lnTo>
                  <a:lnTo>
                    <a:pt x="861" y="629"/>
                  </a:lnTo>
                  <a:lnTo>
                    <a:pt x="867" y="631"/>
                  </a:lnTo>
                  <a:lnTo>
                    <a:pt x="875" y="634"/>
                  </a:lnTo>
                  <a:lnTo>
                    <a:pt x="881" y="638"/>
                  </a:lnTo>
                  <a:lnTo>
                    <a:pt x="894" y="646"/>
                  </a:lnTo>
                  <a:lnTo>
                    <a:pt x="907" y="657"/>
                  </a:lnTo>
                  <a:lnTo>
                    <a:pt x="919" y="669"/>
                  </a:lnTo>
                  <a:lnTo>
                    <a:pt x="932" y="684"/>
                  </a:lnTo>
                  <a:lnTo>
                    <a:pt x="943" y="701"/>
                  </a:lnTo>
                  <a:lnTo>
                    <a:pt x="954" y="719"/>
                  </a:lnTo>
                  <a:lnTo>
                    <a:pt x="962" y="738"/>
                  </a:lnTo>
                  <a:lnTo>
                    <a:pt x="971" y="758"/>
                  </a:lnTo>
                  <a:lnTo>
                    <a:pt x="977" y="778"/>
                  </a:lnTo>
                  <a:lnTo>
                    <a:pt x="982" y="800"/>
                  </a:lnTo>
                  <a:lnTo>
                    <a:pt x="984" y="821"/>
                  </a:lnTo>
                  <a:lnTo>
                    <a:pt x="985" y="844"/>
                  </a:lnTo>
                  <a:lnTo>
                    <a:pt x="985" y="855"/>
                  </a:lnTo>
                  <a:lnTo>
                    <a:pt x="983" y="866"/>
                  </a:lnTo>
                  <a:lnTo>
                    <a:pt x="982" y="877"/>
                  </a:lnTo>
                  <a:lnTo>
                    <a:pt x="980" y="888"/>
                  </a:lnTo>
                  <a:lnTo>
                    <a:pt x="945" y="905"/>
                  </a:lnTo>
                  <a:lnTo>
                    <a:pt x="913" y="924"/>
                  </a:lnTo>
                  <a:lnTo>
                    <a:pt x="880" y="943"/>
                  </a:lnTo>
                  <a:lnTo>
                    <a:pt x="847" y="963"/>
                  </a:lnTo>
                  <a:lnTo>
                    <a:pt x="815" y="984"/>
                  </a:lnTo>
                  <a:lnTo>
                    <a:pt x="785" y="1005"/>
                  </a:lnTo>
                  <a:lnTo>
                    <a:pt x="754" y="1027"/>
                  </a:lnTo>
                  <a:lnTo>
                    <a:pt x="724" y="1050"/>
                  </a:lnTo>
                  <a:lnTo>
                    <a:pt x="695" y="1073"/>
                  </a:lnTo>
                  <a:lnTo>
                    <a:pt x="665" y="1097"/>
                  </a:lnTo>
                  <a:lnTo>
                    <a:pt x="637" y="1121"/>
                  </a:lnTo>
                  <a:lnTo>
                    <a:pt x="610" y="1146"/>
                  </a:lnTo>
                  <a:lnTo>
                    <a:pt x="582" y="1171"/>
                  </a:lnTo>
                  <a:lnTo>
                    <a:pt x="556" y="1196"/>
                  </a:lnTo>
                  <a:lnTo>
                    <a:pt x="529" y="1222"/>
                  </a:lnTo>
                  <a:lnTo>
                    <a:pt x="504" y="1248"/>
                  </a:lnTo>
                  <a:close/>
                </a:path>
              </a:pathLst>
            </a:custGeom>
            <a:solidFill>
              <a:srgbClr val="8F5545">
                <a:alpha val="50195"/>
              </a:srgbClr>
            </a:solidFill>
            <a:ln w="9525">
              <a:noFill/>
              <a:round/>
              <a:headEnd/>
              <a:tailEnd/>
            </a:ln>
          </p:spPr>
          <p:txBody>
            <a:bodyPr/>
            <a:lstStyle/>
            <a:p>
              <a:endParaRPr lang="en-US"/>
            </a:p>
          </p:txBody>
        </p:sp>
        <p:sp>
          <p:nvSpPr>
            <p:cNvPr id="11284" name="Freeform 17"/>
            <p:cNvSpPr>
              <a:spLocks/>
            </p:cNvSpPr>
            <p:nvPr/>
          </p:nvSpPr>
          <p:spPr bwMode="auto">
            <a:xfrm>
              <a:off x="4641" y="3808"/>
              <a:ext cx="55" cy="23"/>
            </a:xfrm>
            <a:custGeom>
              <a:avLst/>
              <a:gdLst>
                <a:gd name="T0" fmla="*/ 16 w 605"/>
                <a:gd name="T1" fmla="*/ 23 h 256"/>
                <a:gd name="T2" fmla="*/ 14 w 605"/>
                <a:gd name="T3" fmla="*/ 22 h 256"/>
                <a:gd name="T4" fmla="*/ 12 w 605"/>
                <a:gd name="T5" fmla="*/ 21 h 256"/>
                <a:gd name="T6" fmla="*/ 10 w 605"/>
                <a:gd name="T7" fmla="*/ 20 h 256"/>
                <a:gd name="T8" fmla="*/ 8 w 605"/>
                <a:gd name="T9" fmla="*/ 19 h 256"/>
                <a:gd name="T10" fmla="*/ 6 w 605"/>
                <a:gd name="T11" fmla="*/ 18 h 256"/>
                <a:gd name="T12" fmla="*/ 4 w 605"/>
                <a:gd name="T13" fmla="*/ 17 h 256"/>
                <a:gd name="T14" fmla="*/ 2 w 605"/>
                <a:gd name="T15" fmla="*/ 17 h 256"/>
                <a:gd name="T16" fmla="*/ 0 w 605"/>
                <a:gd name="T17" fmla="*/ 16 h 256"/>
                <a:gd name="T18" fmla="*/ 0 w 605"/>
                <a:gd name="T19" fmla="*/ 15 h 256"/>
                <a:gd name="T20" fmla="*/ 0 w 605"/>
                <a:gd name="T21" fmla="*/ 14 h 256"/>
                <a:gd name="T22" fmla="*/ 1 w 605"/>
                <a:gd name="T23" fmla="*/ 13 h 256"/>
                <a:gd name="T24" fmla="*/ 1 w 605"/>
                <a:gd name="T25" fmla="*/ 13 h 256"/>
                <a:gd name="T26" fmla="*/ 2 w 605"/>
                <a:gd name="T27" fmla="*/ 12 h 256"/>
                <a:gd name="T28" fmla="*/ 2 w 605"/>
                <a:gd name="T29" fmla="*/ 11 h 256"/>
                <a:gd name="T30" fmla="*/ 3 w 605"/>
                <a:gd name="T31" fmla="*/ 10 h 256"/>
                <a:gd name="T32" fmla="*/ 4 w 605"/>
                <a:gd name="T33" fmla="*/ 10 h 256"/>
                <a:gd name="T34" fmla="*/ 5 w 605"/>
                <a:gd name="T35" fmla="*/ 9 h 256"/>
                <a:gd name="T36" fmla="*/ 6 w 605"/>
                <a:gd name="T37" fmla="*/ 8 h 256"/>
                <a:gd name="T38" fmla="*/ 7 w 605"/>
                <a:gd name="T39" fmla="*/ 8 h 256"/>
                <a:gd name="T40" fmla="*/ 8 w 605"/>
                <a:gd name="T41" fmla="*/ 7 h 256"/>
                <a:gd name="T42" fmla="*/ 11 w 605"/>
                <a:gd name="T43" fmla="*/ 6 h 256"/>
                <a:gd name="T44" fmla="*/ 13 w 605"/>
                <a:gd name="T45" fmla="*/ 4 h 256"/>
                <a:gd name="T46" fmla="*/ 16 w 605"/>
                <a:gd name="T47" fmla="*/ 3 h 256"/>
                <a:gd name="T48" fmla="*/ 19 w 605"/>
                <a:gd name="T49" fmla="*/ 2 h 256"/>
                <a:gd name="T50" fmla="*/ 22 w 605"/>
                <a:gd name="T51" fmla="*/ 2 h 256"/>
                <a:gd name="T52" fmla="*/ 25 w 605"/>
                <a:gd name="T53" fmla="*/ 1 h 256"/>
                <a:gd name="T54" fmla="*/ 28 w 605"/>
                <a:gd name="T55" fmla="*/ 0 h 256"/>
                <a:gd name="T56" fmla="*/ 31 w 605"/>
                <a:gd name="T57" fmla="*/ 0 h 256"/>
                <a:gd name="T58" fmla="*/ 32 w 605"/>
                <a:gd name="T59" fmla="*/ 0 h 256"/>
                <a:gd name="T60" fmla="*/ 34 w 605"/>
                <a:gd name="T61" fmla="*/ 0 h 256"/>
                <a:gd name="T62" fmla="*/ 35 w 605"/>
                <a:gd name="T63" fmla="*/ 0 h 256"/>
                <a:gd name="T64" fmla="*/ 36 w 605"/>
                <a:gd name="T65" fmla="*/ 0 h 256"/>
                <a:gd name="T66" fmla="*/ 38 w 605"/>
                <a:gd name="T67" fmla="*/ 1 h 256"/>
                <a:gd name="T68" fmla="*/ 40 w 605"/>
                <a:gd name="T69" fmla="*/ 3 h 256"/>
                <a:gd name="T70" fmla="*/ 43 w 605"/>
                <a:gd name="T71" fmla="*/ 4 h 256"/>
                <a:gd name="T72" fmla="*/ 45 w 605"/>
                <a:gd name="T73" fmla="*/ 6 h 256"/>
                <a:gd name="T74" fmla="*/ 48 w 605"/>
                <a:gd name="T75" fmla="*/ 7 h 256"/>
                <a:gd name="T76" fmla="*/ 50 w 605"/>
                <a:gd name="T77" fmla="*/ 8 h 256"/>
                <a:gd name="T78" fmla="*/ 53 w 605"/>
                <a:gd name="T79" fmla="*/ 10 h 256"/>
                <a:gd name="T80" fmla="*/ 55 w 605"/>
                <a:gd name="T81" fmla="*/ 11 h 256"/>
                <a:gd name="T82" fmla="*/ 47 w 605"/>
                <a:gd name="T83" fmla="*/ 13 h 256"/>
                <a:gd name="T84" fmla="*/ 41 w 605"/>
                <a:gd name="T85" fmla="*/ 15 h 256"/>
                <a:gd name="T86" fmla="*/ 36 w 605"/>
                <a:gd name="T87" fmla="*/ 16 h 256"/>
                <a:gd name="T88" fmla="*/ 32 w 605"/>
                <a:gd name="T89" fmla="*/ 17 h 256"/>
                <a:gd name="T90" fmla="*/ 29 w 605"/>
                <a:gd name="T91" fmla="*/ 18 h 256"/>
                <a:gd name="T92" fmla="*/ 25 w 605"/>
                <a:gd name="T93" fmla="*/ 20 h 256"/>
                <a:gd name="T94" fmla="*/ 21 w 605"/>
                <a:gd name="T95" fmla="*/ 21 h 256"/>
                <a:gd name="T96" fmla="*/ 16 w 605"/>
                <a:gd name="T97" fmla="*/ 23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5"/>
                <a:gd name="T148" fmla="*/ 0 h 256"/>
                <a:gd name="T149" fmla="*/ 605 w 605"/>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5" h="256">
                  <a:moveTo>
                    <a:pt x="178" y="256"/>
                  </a:moveTo>
                  <a:lnTo>
                    <a:pt x="154" y="246"/>
                  </a:lnTo>
                  <a:lnTo>
                    <a:pt x="132" y="235"/>
                  </a:lnTo>
                  <a:lnTo>
                    <a:pt x="109" y="224"/>
                  </a:lnTo>
                  <a:lnTo>
                    <a:pt x="87" y="214"/>
                  </a:lnTo>
                  <a:lnTo>
                    <a:pt x="66" y="203"/>
                  </a:lnTo>
                  <a:lnTo>
                    <a:pt x="44" y="194"/>
                  </a:lnTo>
                  <a:lnTo>
                    <a:pt x="21" y="184"/>
                  </a:lnTo>
                  <a:lnTo>
                    <a:pt x="0" y="175"/>
                  </a:lnTo>
                  <a:lnTo>
                    <a:pt x="1" y="166"/>
                  </a:lnTo>
                  <a:lnTo>
                    <a:pt x="3" y="158"/>
                  </a:lnTo>
                  <a:lnTo>
                    <a:pt x="7" y="148"/>
                  </a:lnTo>
                  <a:lnTo>
                    <a:pt x="12" y="140"/>
                  </a:lnTo>
                  <a:lnTo>
                    <a:pt x="18" y="131"/>
                  </a:lnTo>
                  <a:lnTo>
                    <a:pt x="26" y="123"/>
                  </a:lnTo>
                  <a:lnTo>
                    <a:pt x="34" y="116"/>
                  </a:lnTo>
                  <a:lnTo>
                    <a:pt x="44" y="107"/>
                  </a:lnTo>
                  <a:lnTo>
                    <a:pt x="54" y="99"/>
                  </a:lnTo>
                  <a:lnTo>
                    <a:pt x="66" y="91"/>
                  </a:lnTo>
                  <a:lnTo>
                    <a:pt x="77" y="84"/>
                  </a:lnTo>
                  <a:lnTo>
                    <a:pt x="91" y="75"/>
                  </a:lnTo>
                  <a:lnTo>
                    <a:pt x="119" y="62"/>
                  </a:lnTo>
                  <a:lnTo>
                    <a:pt x="148" y="48"/>
                  </a:lnTo>
                  <a:lnTo>
                    <a:pt x="180" y="36"/>
                  </a:lnTo>
                  <a:lnTo>
                    <a:pt x="213" y="26"/>
                  </a:lnTo>
                  <a:lnTo>
                    <a:pt x="245" y="17"/>
                  </a:lnTo>
                  <a:lnTo>
                    <a:pt x="278" y="10"/>
                  </a:lnTo>
                  <a:lnTo>
                    <a:pt x="310" y="5"/>
                  </a:lnTo>
                  <a:lnTo>
                    <a:pt x="340" y="2"/>
                  </a:lnTo>
                  <a:lnTo>
                    <a:pt x="354" y="0"/>
                  </a:lnTo>
                  <a:lnTo>
                    <a:pt x="369" y="0"/>
                  </a:lnTo>
                  <a:lnTo>
                    <a:pt x="382" y="0"/>
                  </a:lnTo>
                  <a:lnTo>
                    <a:pt x="394" y="2"/>
                  </a:lnTo>
                  <a:lnTo>
                    <a:pt x="420" y="16"/>
                  </a:lnTo>
                  <a:lnTo>
                    <a:pt x="445" y="31"/>
                  </a:lnTo>
                  <a:lnTo>
                    <a:pt x="471" y="47"/>
                  </a:lnTo>
                  <a:lnTo>
                    <a:pt x="498" y="62"/>
                  </a:lnTo>
                  <a:lnTo>
                    <a:pt x="525" y="79"/>
                  </a:lnTo>
                  <a:lnTo>
                    <a:pt x="552" y="94"/>
                  </a:lnTo>
                  <a:lnTo>
                    <a:pt x="578" y="110"/>
                  </a:lnTo>
                  <a:lnTo>
                    <a:pt x="605" y="126"/>
                  </a:lnTo>
                  <a:lnTo>
                    <a:pt x="520" y="148"/>
                  </a:lnTo>
                  <a:lnTo>
                    <a:pt x="453" y="166"/>
                  </a:lnTo>
                  <a:lnTo>
                    <a:pt x="401" y="181"/>
                  </a:lnTo>
                  <a:lnTo>
                    <a:pt x="357" y="193"/>
                  </a:lnTo>
                  <a:lnTo>
                    <a:pt x="319" y="205"/>
                  </a:lnTo>
                  <a:lnTo>
                    <a:pt x="279" y="219"/>
                  </a:lnTo>
                  <a:lnTo>
                    <a:pt x="234" y="235"/>
                  </a:lnTo>
                  <a:lnTo>
                    <a:pt x="178" y="256"/>
                  </a:lnTo>
                  <a:close/>
                </a:path>
              </a:pathLst>
            </a:custGeom>
            <a:solidFill>
              <a:srgbClr val="DFDFDE">
                <a:alpha val="50195"/>
              </a:srgbClr>
            </a:solidFill>
            <a:ln w="9525">
              <a:noFill/>
              <a:round/>
              <a:headEnd/>
              <a:tailEnd/>
            </a:ln>
          </p:spPr>
          <p:txBody>
            <a:bodyPr/>
            <a:lstStyle/>
            <a:p>
              <a:endParaRPr lang="en-US"/>
            </a:p>
          </p:txBody>
        </p:sp>
        <p:sp>
          <p:nvSpPr>
            <p:cNvPr id="11285" name="Freeform 18"/>
            <p:cNvSpPr>
              <a:spLocks/>
            </p:cNvSpPr>
            <p:nvPr/>
          </p:nvSpPr>
          <p:spPr bwMode="auto">
            <a:xfrm>
              <a:off x="4554" y="3787"/>
              <a:ext cx="102" cy="26"/>
            </a:xfrm>
            <a:custGeom>
              <a:avLst/>
              <a:gdLst>
                <a:gd name="T0" fmla="*/ 64 w 1119"/>
                <a:gd name="T1" fmla="*/ 26 h 291"/>
                <a:gd name="T2" fmla="*/ 55 w 1119"/>
                <a:gd name="T3" fmla="*/ 23 h 291"/>
                <a:gd name="T4" fmla="*/ 47 w 1119"/>
                <a:gd name="T5" fmla="*/ 21 h 291"/>
                <a:gd name="T6" fmla="*/ 39 w 1119"/>
                <a:gd name="T7" fmla="*/ 19 h 291"/>
                <a:gd name="T8" fmla="*/ 31 w 1119"/>
                <a:gd name="T9" fmla="*/ 17 h 291"/>
                <a:gd name="T10" fmla="*/ 23 w 1119"/>
                <a:gd name="T11" fmla="*/ 16 h 291"/>
                <a:gd name="T12" fmla="*/ 15 w 1119"/>
                <a:gd name="T13" fmla="*/ 14 h 291"/>
                <a:gd name="T14" fmla="*/ 7 w 1119"/>
                <a:gd name="T15" fmla="*/ 13 h 291"/>
                <a:gd name="T16" fmla="*/ 0 w 1119"/>
                <a:gd name="T17" fmla="*/ 11 h 291"/>
                <a:gd name="T18" fmla="*/ 2 w 1119"/>
                <a:gd name="T19" fmla="*/ 10 h 291"/>
                <a:gd name="T20" fmla="*/ 5 w 1119"/>
                <a:gd name="T21" fmla="*/ 9 h 291"/>
                <a:gd name="T22" fmla="*/ 7 w 1119"/>
                <a:gd name="T23" fmla="*/ 8 h 291"/>
                <a:gd name="T24" fmla="*/ 10 w 1119"/>
                <a:gd name="T25" fmla="*/ 7 h 291"/>
                <a:gd name="T26" fmla="*/ 13 w 1119"/>
                <a:gd name="T27" fmla="*/ 6 h 291"/>
                <a:gd name="T28" fmla="*/ 16 w 1119"/>
                <a:gd name="T29" fmla="*/ 5 h 291"/>
                <a:gd name="T30" fmla="*/ 19 w 1119"/>
                <a:gd name="T31" fmla="*/ 4 h 291"/>
                <a:gd name="T32" fmla="*/ 22 w 1119"/>
                <a:gd name="T33" fmla="*/ 4 h 291"/>
                <a:gd name="T34" fmla="*/ 25 w 1119"/>
                <a:gd name="T35" fmla="*/ 3 h 291"/>
                <a:gd name="T36" fmla="*/ 28 w 1119"/>
                <a:gd name="T37" fmla="*/ 3 h 291"/>
                <a:gd name="T38" fmla="*/ 32 w 1119"/>
                <a:gd name="T39" fmla="*/ 2 h 291"/>
                <a:gd name="T40" fmla="*/ 35 w 1119"/>
                <a:gd name="T41" fmla="*/ 1 h 291"/>
                <a:gd name="T42" fmla="*/ 38 w 1119"/>
                <a:gd name="T43" fmla="*/ 1 h 291"/>
                <a:gd name="T44" fmla="*/ 42 w 1119"/>
                <a:gd name="T45" fmla="*/ 1 h 291"/>
                <a:gd name="T46" fmla="*/ 45 w 1119"/>
                <a:gd name="T47" fmla="*/ 0 h 291"/>
                <a:gd name="T48" fmla="*/ 49 w 1119"/>
                <a:gd name="T49" fmla="*/ 0 h 291"/>
                <a:gd name="T50" fmla="*/ 52 w 1119"/>
                <a:gd name="T51" fmla="*/ 0 h 291"/>
                <a:gd name="T52" fmla="*/ 56 w 1119"/>
                <a:gd name="T53" fmla="*/ 0 h 291"/>
                <a:gd name="T54" fmla="*/ 59 w 1119"/>
                <a:gd name="T55" fmla="*/ 0 h 291"/>
                <a:gd name="T56" fmla="*/ 63 w 1119"/>
                <a:gd name="T57" fmla="*/ 0 h 291"/>
                <a:gd name="T58" fmla="*/ 66 w 1119"/>
                <a:gd name="T59" fmla="*/ 0 h 291"/>
                <a:gd name="T60" fmla="*/ 70 w 1119"/>
                <a:gd name="T61" fmla="*/ 0 h 291"/>
                <a:gd name="T62" fmla="*/ 73 w 1119"/>
                <a:gd name="T63" fmla="*/ 1 h 291"/>
                <a:gd name="T64" fmla="*/ 77 w 1119"/>
                <a:gd name="T65" fmla="*/ 1 h 291"/>
                <a:gd name="T66" fmla="*/ 80 w 1119"/>
                <a:gd name="T67" fmla="*/ 2 h 291"/>
                <a:gd name="T68" fmla="*/ 83 w 1119"/>
                <a:gd name="T69" fmla="*/ 2 h 291"/>
                <a:gd name="T70" fmla="*/ 87 w 1119"/>
                <a:gd name="T71" fmla="*/ 3 h 291"/>
                <a:gd name="T72" fmla="*/ 90 w 1119"/>
                <a:gd name="T73" fmla="*/ 3 h 291"/>
                <a:gd name="T74" fmla="*/ 93 w 1119"/>
                <a:gd name="T75" fmla="*/ 4 h 291"/>
                <a:gd name="T76" fmla="*/ 96 w 1119"/>
                <a:gd name="T77" fmla="*/ 5 h 291"/>
                <a:gd name="T78" fmla="*/ 99 w 1119"/>
                <a:gd name="T79" fmla="*/ 6 h 291"/>
                <a:gd name="T80" fmla="*/ 102 w 1119"/>
                <a:gd name="T81" fmla="*/ 7 h 291"/>
                <a:gd name="T82" fmla="*/ 102 w 1119"/>
                <a:gd name="T83" fmla="*/ 7 h 291"/>
                <a:gd name="T84" fmla="*/ 102 w 1119"/>
                <a:gd name="T85" fmla="*/ 8 h 291"/>
                <a:gd name="T86" fmla="*/ 102 w 1119"/>
                <a:gd name="T87" fmla="*/ 9 h 291"/>
                <a:gd name="T88" fmla="*/ 102 w 1119"/>
                <a:gd name="T89" fmla="*/ 10 h 291"/>
                <a:gd name="T90" fmla="*/ 99 w 1119"/>
                <a:gd name="T91" fmla="*/ 12 h 291"/>
                <a:gd name="T92" fmla="*/ 97 w 1119"/>
                <a:gd name="T93" fmla="*/ 13 h 291"/>
                <a:gd name="T94" fmla="*/ 94 w 1119"/>
                <a:gd name="T95" fmla="*/ 14 h 291"/>
                <a:gd name="T96" fmla="*/ 92 w 1119"/>
                <a:gd name="T97" fmla="*/ 15 h 291"/>
                <a:gd name="T98" fmla="*/ 90 w 1119"/>
                <a:gd name="T99" fmla="*/ 17 h 291"/>
                <a:gd name="T100" fmla="*/ 87 w 1119"/>
                <a:gd name="T101" fmla="*/ 18 h 291"/>
                <a:gd name="T102" fmla="*/ 85 w 1119"/>
                <a:gd name="T103" fmla="*/ 19 h 291"/>
                <a:gd name="T104" fmla="*/ 82 w 1119"/>
                <a:gd name="T105" fmla="*/ 19 h 291"/>
                <a:gd name="T106" fmla="*/ 78 w 1119"/>
                <a:gd name="T107" fmla="*/ 21 h 291"/>
                <a:gd name="T108" fmla="*/ 73 w 1119"/>
                <a:gd name="T109" fmla="*/ 23 h 291"/>
                <a:gd name="T110" fmla="*/ 68 w 1119"/>
                <a:gd name="T111" fmla="*/ 24 h 291"/>
                <a:gd name="T112" fmla="*/ 64 w 1119"/>
                <a:gd name="T113" fmla="*/ 26 h 2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19"/>
                <a:gd name="T172" fmla="*/ 0 h 291"/>
                <a:gd name="T173" fmla="*/ 1119 w 1119"/>
                <a:gd name="T174" fmla="*/ 291 h 2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19" h="291">
                  <a:moveTo>
                    <a:pt x="701" y="291"/>
                  </a:moveTo>
                  <a:lnTo>
                    <a:pt x="605" y="263"/>
                  </a:lnTo>
                  <a:lnTo>
                    <a:pt x="513" y="238"/>
                  </a:lnTo>
                  <a:lnTo>
                    <a:pt x="423" y="216"/>
                  </a:lnTo>
                  <a:lnTo>
                    <a:pt x="335" y="195"/>
                  </a:lnTo>
                  <a:lnTo>
                    <a:pt x="250" y="176"/>
                  </a:lnTo>
                  <a:lnTo>
                    <a:pt x="165" y="159"/>
                  </a:lnTo>
                  <a:lnTo>
                    <a:pt x="82" y="143"/>
                  </a:lnTo>
                  <a:lnTo>
                    <a:pt x="0" y="128"/>
                  </a:lnTo>
                  <a:lnTo>
                    <a:pt x="25" y="114"/>
                  </a:lnTo>
                  <a:lnTo>
                    <a:pt x="52" y="102"/>
                  </a:lnTo>
                  <a:lnTo>
                    <a:pt x="81" y="90"/>
                  </a:lnTo>
                  <a:lnTo>
                    <a:pt x="112" y="80"/>
                  </a:lnTo>
                  <a:lnTo>
                    <a:pt x="142" y="69"/>
                  </a:lnTo>
                  <a:lnTo>
                    <a:pt x="174" y="60"/>
                  </a:lnTo>
                  <a:lnTo>
                    <a:pt x="208" y="50"/>
                  </a:lnTo>
                  <a:lnTo>
                    <a:pt x="241" y="42"/>
                  </a:lnTo>
                  <a:lnTo>
                    <a:pt x="276" y="34"/>
                  </a:lnTo>
                  <a:lnTo>
                    <a:pt x="311" y="28"/>
                  </a:lnTo>
                  <a:lnTo>
                    <a:pt x="348" y="21"/>
                  </a:lnTo>
                  <a:lnTo>
                    <a:pt x="384" y="16"/>
                  </a:lnTo>
                  <a:lnTo>
                    <a:pt x="422" y="11"/>
                  </a:lnTo>
                  <a:lnTo>
                    <a:pt x="459" y="8"/>
                  </a:lnTo>
                  <a:lnTo>
                    <a:pt x="497" y="5"/>
                  </a:lnTo>
                  <a:lnTo>
                    <a:pt x="536" y="2"/>
                  </a:lnTo>
                  <a:lnTo>
                    <a:pt x="574" y="0"/>
                  </a:lnTo>
                  <a:lnTo>
                    <a:pt x="613" y="0"/>
                  </a:lnTo>
                  <a:lnTo>
                    <a:pt x="651" y="0"/>
                  </a:lnTo>
                  <a:lnTo>
                    <a:pt x="690" y="0"/>
                  </a:lnTo>
                  <a:lnTo>
                    <a:pt x="728" y="2"/>
                  </a:lnTo>
                  <a:lnTo>
                    <a:pt x="766" y="5"/>
                  </a:lnTo>
                  <a:lnTo>
                    <a:pt x="804" y="8"/>
                  </a:lnTo>
                  <a:lnTo>
                    <a:pt x="841" y="12"/>
                  </a:lnTo>
                  <a:lnTo>
                    <a:pt x="879" y="17"/>
                  </a:lnTo>
                  <a:lnTo>
                    <a:pt x="915" y="23"/>
                  </a:lnTo>
                  <a:lnTo>
                    <a:pt x="951" y="29"/>
                  </a:lnTo>
                  <a:lnTo>
                    <a:pt x="986" y="36"/>
                  </a:lnTo>
                  <a:lnTo>
                    <a:pt x="1021" y="45"/>
                  </a:lnTo>
                  <a:lnTo>
                    <a:pt x="1055" y="54"/>
                  </a:lnTo>
                  <a:lnTo>
                    <a:pt x="1087" y="64"/>
                  </a:lnTo>
                  <a:lnTo>
                    <a:pt x="1119" y="74"/>
                  </a:lnTo>
                  <a:lnTo>
                    <a:pt x="1119" y="83"/>
                  </a:lnTo>
                  <a:lnTo>
                    <a:pt x="1119" y="92"/>
                  </a:lnTo>
                  <a:lnTo>
                    <a:pt x="1119" y="103"/>
                  </a:lnTo>
                  <a:lnTo>
                    <a:pt x="1119" y="113"/>
                  </a:lnTo>
                  <a:lnTo>
                    <a:pt x="1090" y="130"/>
                  </a:lnTo>
                  <a:lnTo>
                    <a:pt x="1063" y="145"/>
                  </a:lnTo>
                  <a:lnTo>
                    <a:pt x="1036" y="160"/>
                  </a:lnTo>
                  <a:lnTo>
                    <a:pt x="1009" y="173"/>
                  </a:lnTo>
                  <a:lnTo>
                    <a:pt x="982" y="185"/>
                  </a:lnTo>
                  <a:lnTo>
                    <a:pt x="955" y="197"/>
                  </a:lnTo>
                  <a:lnTo>
                    <a:pt x="929" y="208"/>
                  </a:lnTo>
                  <a:lnTo>
                    <a:pt x="903" y="218"/>
                  </a:lnTo>
                  <a:lnTo>
                    <a:pt x="851" y="238"/>
                  </a:lnTo>
                  <a:lnTo>
                    <a:pt x="800" y="256"/>
                  </a:lnTo>
                  <a:lnTo>
                    <a:pt x="749" y="273"/>
                  </a:lnTo>
                  <a:lnTo>
                    <a:pt x="701" y="291"/>
                  </a:lnTo>
                  <a:close/>
                </a:path>
              </a:pathLst>
            </a:custGeom>
            <a:solidFill>
              <a:srgbClr val="8F5545">
                <a:alpha val="50195"/>
              </a:srgbClr>
            </a:solidFill>
            <a:ln w="9525">
              <a:noFill/>
              <a:round/>
              <a:headEnd/>
              <a:tailEnd/>
            </a:ln>
          </p:spPr>
          <p:txBody>
            <a:bodyPr/>
            <a:lstStyle/>
            <a:p>
              <a:endParaRPr lang="en-US"/>
            </a:p>
          </p:txBody>
        </p:sp>
        <p:sp>
          <p:nvSpPr>
            <p:cNvPr id="11286" name="Freeform 19"/>
            <p:cNvSpPr>
              <a:spLocks/>
            </p:cNvSpPr>
            <p:nvPr/>
          </p:nvSpPr>
          <p:spPr bwMode="auto">
            <a:xfrm>
              <a:off x="5224" y="3492"/>
              <a:ext cx="137" cy="214"/>
            </a:xfrm>
            <a:custGeom>
              <a:avLst/>
              <a:gdLst>
                <a:gd name="T0" fmla="*/ 5 w 1510"/>
                <a:gd name="T1" fmla="*/ 208 h 2350"/>
                <a:gd name="T2" fmla="*/ 0 w 1510"/>
                <a:gd name="T3" fmla="*/ 205 h 2350"/>
                <a:gd name="T4" fmla="*/ 4 w 1510"/>
                <a:gd name="T5" fmla="*/ 199 h 2350"/>
                <a:gd name="T6" fmla="*/ 11 w 1510"/>
                <a:gd name="T7" fmla="*/ 191 h 2350"/>
                <a:gd name="T8" fmla="*/ 15 w 1510"/>
                <a:gd name="T9" fmla="*/ 185 h 2350"/>
                <a:gd name="T10" fmla="*/ 20 w 1510"/>
                <a:gd name="T11" fmla="*/ 179 h 2350"/>
                <a:gd name="T12" fmla="*/ 25 w 1510"/>
                <a:gd name="T13" fmla="*/ 178 h 2350"/>
                <a:gd name="T14" fmla="*/ 37 w 1510"/>
                <a:gd name="T15" fmla="*/ 175 h 2350"/>
                <a:gd name="T16" fmla="*/ 56 w 1510"/>
                <a:gd name="T17" fmla="*/ 165 h 2350"/>
                <a:gd name="T18" fmla="*/ 66 w 1510"/>
                <a:gd name="T19" fmla="*/ 159 h 2350"/>
                <a:gd name="T20" fmla="*/ 74 w 1510"/>
                <a:gd name="T21" fmla="*/ 152 h 2350"/>
                <a:gd name="T22" fmla="*/ 80 w 1510"/>
                <a:gd name="T23" fmla="*/ 144 h 2350"/>
                <a:gd name="T24" fmla="*/ 84 w 1510"/>
                <a:gd name="T25" fmla="*/ 135 h 2350"/>
                <a:gd name="T26" fmla="*/ 84 w 1510"/>
                <a:gd name="T27" fmla="*/ 124 h 2350"/>
                <a:gd name="T28" fmla="*/ 81 w 1510"/>
                <a:gd name="T29" fmla="*/ 112 h 2350"/>
                <a:gd name="T30" fmla="*/ 74 w 1510"/>
                <a:gd name="T31" fmla="*/ 108 h 2350"/>
                <a:gd name="T32" fmla="*/ 66 w 1510"/>
                <a:gd name="T33" fmla="*/ 108 h 2350"/>
                <a:gd name="T34" fmla="*/ 57 w 1510"/>
                <a:gd name="T35" fmla="*/ 110 h 2350"/>
                <a:gd name="T36" fmla="*/ 46 w 1510"/>
                <a:gd name="T37" fmla="*/ 114 h 2350"/>
                <a:gd name="T38" fmla="*/ 31 w 1510"/>
                <a:gd name="T39" fmla="*/ 120 h 2350"/>
                <a:gd name="T40" fmla="*/ 23 w 1510"/>
                <a:gd name="T41" fmla="*/ 122 h 2350"/>
                <a:gd name="T42" fmla="*/ 18 w 1510"/>
                <a:gd name="T43" fmla="*/ 120 h 2350"/>
                <a:gd name="T44" fmla="*/ 22 w 1510"/>
                <a:gd name="T45" fmla="*/ 113 h 2350"/>
                <a:gd name="T46" fmla="*/ 38 w 1510"/>
                <a:gd name="T47" fmla="*/ 108 h 2350"/>
                <a:gd name="T48" fmla="*/ 51 w 1510"/>
                <a:gd name="T49" fmla="*/ 101 h 2350"/>
                <a:gd name="T50" fmla="*/ 62 w 1510"/>
                <a:gd name="T51" fmla="*/ 94 h 2350"/>
                <a:gd name="T52" fmla="*/ 71 w 1510"/>
                <a:gd name="T53" fmla="*/ 86 h 2350"/>
                <a:gd name="T54" fmla="*/ 79 w 1510"/>
                <a:gd name="T55" fmla="*/ 76 h 2350"/>
                <a:gd name="T56" fmla="*/ 87 w 1510"/>
                <a:gd name="T57" fmla="*/ 64 h 2350"/>
                <a:gd name="T58" fmla="*/ 93 w 1510"/>
                <a:gd name="T59" fmla="*/ 49 h 2350"/>
                <a:gd name="T60" fmla="*/ 98 w 1510"/>
                <a:gd name="T61" fmla="*/ 32 h 2350"/>
                <a:gd name="T62" fmla="*/ 99 w 1510"/>
                <a:gd name="T63" fmla="*/ 14 h 2350"/>
                <a:gd name="T64" fmla="*/ 103 w 1510"/>
                <a:gd name="T65" fmla="*/ 3 h 2350"/>
                <a:gd name="T66" fmla="*/ 114 w 1510"/>
                <a:gd name="T67" fmla="*/ 17 h 2350"/>
                <a:gd name="T68" fmla="*/ 123 w 1510"/>
                <a:gd name="T69" fmla="*/ 32 h 2350"/>
                <a:gd name="T70" fmla="*/ 130 w 1510"/>
                <a:gd name="T71" fmla="*/ 47 h 2350"/>
                <a:gd name="T72" fmla="*/ 134 w 1510"/>
                <a:gd name="T73" fmla="*/ 64 h 2350"/>
                <a:gd name="T74" fmla="*/ 137 w 1510"/>
                <a:gd name="T75" fmla="*/ 81 h 2350"/>
                <a:gd name="T76" fmla="*/ 137 w 1510"/>
                <a:gd name="T77" fmla="*/ 99 h 2350"/>
                <a:gd name="T78" fmla="*/ 134 w 1510"/>
                <a:gd name="T79" fmla="*/ 118 h 2350"/>
                <a:gd name="T80" fmla="*/ 130 w 1510"/>
                <a:gd name="T81" fmla="*/ 134 h 2350"/>
                <a:gd name="T82" fmla="*/ 123 w 1510"/>
                <a:gd name="T83" fmla="*/ 146 h 2350"/>
                <a:gd name="T84" fmla="*/ 110 w 1510"/>
                <a:gd name="T85" fmla="*/ 165 h 2350"/>
                <a:gd name="T86" fmla="*/ 94 w 1510"/>
                <a:gd name="T87" fmla="*/ 179 h 2350"/>
                <a:gd name="T88" fmla="*/ 74 w 1510"/>
                <a:gd name="T89" fmla="*/ 192 h 2350"/>
                <a:gd name="T90" fmla="*/ 61 w 1510"/>
                <a:gd name="T91" fmla="*/ 199 h 2350"/>
                <a:gd name="T92" fmla="*/ 51 w 1510"/>
                <a:gd name="T93" fmla="*/ 203 h 2350"/>
                <a:gd name="T94" fmla="*/ 41 w 1510"/>
                <a:gd name="T95" fmla="*/ 206 h 2350"/>
                <a:gd name="T96" fmla="*/ 31 w 1510"/>
                <a:gd name="T97" fmla="*/ 207 h 2350"/>
                <a:gd name="T98" fmla="*/ 18 w 1510"/>
                <a:gd name="T99" fmla="*/ 212 h 23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0"/>
                <a:gd name="T151" fmla="*/ 0 h 2350"/>
                <a:gd name="T152" fmla="*/ 1510 w 1510"/>
                <a:gd name="T153" fmla="*/ 2350 h 23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0" h="2350">
                  <a:moveTo>
                    <a:pt x="160" y="2350"/>
                  </a:moveTo>
                  <a:lnTo>
                    <a:pt x="111" y="2322"/>
                  </a:lnTo>
                  <a:lnTo>
                    <a:pt x="75" y="2302"/>
                  </a:lnTo>
                  <a:lnTo>
                    <a:pt x="50" y="2286"/>
                  </a:lnTo>
                  <a:lnTo>
                    <a:pt x="31" y="2275"/>
                  </a:lnTo>
                  <a:lnTo>
                    <a:pt x="19" y="2265"/>
                  </a:lnTo>
                  <a:lnTo>
                    <a:pt x="11" y="2257"/>
                  </a:lnTo>
                  <a:lnTo>
                    <a:pt x="5" y="2248"/>
                  </a:lnTo>
                  <a:lnTo>
                    <a:pt x="0" y="2239"/>
                  </a:lnTo>
                  <a:lnTo>
                    <a:pt x="14" y="2221"/>
                  </a:lnTo>
                  <a:lnTo>
                    <a:pt x="26" y="2204"/>
                  </a:lnTo>
                  <a:lnTo>
                    <a:pt x="39" y="2187"/>
                  </a:lnTo>
                  <a:lnTo>
                    <a:pt x="53" y="2172"/>
                  </a:lnTo>
                  <a:lnTo>
                    <a:pt x="79" y="2143"/>
                  </a:lnTo>
                  <a:lnTo>
                    <a:pt x="106" y="2114"/>
                  </a:lnTo>
                  <a:lnTo>
                    <a:pt x="119" y="2099"/>
                  </a:lnTo>
                  <a:lnTo>
                    <a:pt x="132" y="2084"/>
                  </a:lnTo>
                  <a:lnTo>
                    <a:pt x="144" y="2069"/>
                  </a:lnTo>
                  <a:lnTo>
                    <a:pt x="156" y="2053"/>
                  </a:lnTo>
                  <a:lnTo>
                    <a:pt x="167" y="2035"/>
                  </a:lnTo>
                  <a:lnTo>
                    <a:pt x="177" y="2017"/>
                  </a:lnTo>
                  <a:lnTo>
                    <a:pt x="188" y="1997"/>
                  </a:lnTo>
                  <a:lnTo>
                    <a:pt x="198" y="1975"/>
                  </a:lnTo>
                  <a:lnTo>
                    <a:pt x="215" y="1968"/>
                  </a:lnTo>
                  <a:lnTo>
                    <a:pt x="229" y="1964"/>
                  </a:lnTo>
                  <a:lnTo>
                    <a:pt x="243" y="1960"/>
                  </a:lnTo>
                  <a:lnTo>
                    <a:pt x="257" y="1958"/>
                  </a:lnTo>
                  <a:lnTo>
                    <a:pt x="273" y="1957"/>
                  </a:lnTo>
                  <a:lnTo>
                    <a:pt x="292" y="1956"/>
                  </a:lnTo>
                  <a:lnTo>
                    <a:pt x="318" y="1956"/>
                  </a:lnTo>
                  <a:lnTo>
                    <a:pt x="351" y="1956"/>
                  </a:lnTo>
                  <a:lnTo>
                    <a:pt x="412" y="1922"/>
                  </a:lnTo>
                  <a:lnTo>
                    <a:pt x="472" y="1890"/>
                  </a:lnTo>
                  <a:lnTo>
                    <a:pt x="531" y="1858"/>
                  </a:lnTo>
                  <a:lnTo>
                    <a:pt x="589" y="1828"/>
                  </a:lnTo>
                  <a:lnTo>
                    <a:pt x="617" y="1812"/>
                  </a:lnTo>
                  <a:lnTo>
                    <a:pt x="644" y="1796"/>
                  </a:lnTo>
                  <a:lnTo>
                    <a:pt x="671" y="1779"/>
                  </a:lnTo>
                  <a:lnTo>
                    <a:pt x="697" y="1763"/>
                  </a:lnTo>
                  <a:lnTo>
                    <a:pt x="722" y="1746"/>
                  </a:lnTo>
                  <a:lnTo>
                    <a:pt x="746" y="1728"/>
                  </a:lnTo>
                  <a:lnTo>
                    <a:pt x="769" y="1711"/>
                  </a:lnTo>
                  <a:lnTo>
                    <a:pt x="791" y="1691"/>
                  </a:lnTo>
                  <a:lnTo>
                    <a:pt x="811" y="1672"/>
                  </a:lnTo>
                  <a:lnTo>
                    <a:pt x="830" y="1652"/>
                  </a:lnTo>
                  <a:lnTo>
                    <a:pt x="848" y="1631"/>
                  </a:lnTo>
                  <a:lnTo>
                    <a:pt x="865" y="1609"/>
                  </a:lnTo>
                  <a:lnTo>
                    <a:pt x="879" y="1586"/>
                  </a:lnTo>
                  <a:lnTo>
                    <a:pt x="892" y="1562"/>
                  </a:lnTo>
                  <a:lnTo>
                    <a:pt x="904" y="1536"/>
                  </a:lnTo>
                  <a:lnTo>
                    <a:pt x="914" y="1510"/>
                  </a:lnTo>
                  <a:lnTo>
                    <a:pt x="921" y="1482"/>
                  </a:lnTo>
                  <a:lnTo>
                    <a:pt x="926" y="1453"/>
                  </a:lnTo>
                  <a:lnTo>
                    <a:pt x="929" y="1422"/>
                  </a:lnTo>
                  <a:lnTo>
                    <a:pt x="931" y="1390"/>
                  </a:lnTo>
                  <a:lnTo>
                    <a:pt x="930" y="1357"/>
                  </a:lnTo>
                  <a:lnTo>
                    <a:pt x="927" y="1321"/>
                  </a:lnTo>
                  <a:lnTo>
                    <a:pt x="921" y="1284"/>
                  </a:lnTo>
                  <a:lnTo>
                    <a:pt x="914" y="1245"/>
                  </a:lnTo>
                  <a:lnTo>
                    <a:pt x="896" y="1228"/>
                  </a:lnTo>
                  <a:lnTo>
                    <a:pt x="877" y="1215"/>
                  </a:lnTo>
                  <a:lnTo>
                    <a:pt x="856" y="1205"/>
                  </a:lnTo>
                  <a:lnTo>
                    <a:pt x="836" y="1196"/>
                  </a:lnTo>
                  <a:lnTo>
                    <a:pt x="815" y="1191"/>
                  </a:lnTo>
                  <a:lnTo>
                    <a:pt x="794" y="1187"/>
                  </a:lnTo>
                  <a:lnTo>
                    <a:pt x="772" y="1186"/>
                  </a:lnTo>
                  <a:lnTo>
                    <a:pt x="749" y="1186"/>
                  </a:lnTo>
                  <a:lnTo>
                    <a:pt x="727" y="1188"/>
                  </a:lnTo>
                  <a:lnTo>
                    <a:pt x="702" y="1191"/>
                  </a:lnTo>
                  <a:lnTo>
                    <a:pt x="679" y="1196"/>
                  </a:lnTo>
                  <a:lnTo>
                    <a:pt x="655" y="1202"/>
                  </a:lnTo>
                  <a:lnTo>
                    <a:pt x="631" y="1209"/>
                  </a:lnTo>
                  <a:lnTo>
                    <a:pt x="606" y="1217"/>
                  </a:lnTo>
                  <a:lnTo>
                    <a:pt x="582" y="1226"/>
                  </a:lnTo>
                  <a:lnTo>
                    <a:pt x="557" y="1235"/>
                  </a:lnTo>
                  <a:lnTo>
                    <a:pt x="508" y="1255"/>
                  </a:lnTo>
                  <a:lnTo>
                    <a:pt x="459" y="1275"/>
                  </a:lnTo>
                  <a:lnTo>
                    <a:pt x="411" y="1294"/>
                  </a:lnTo>
                  <a:lnTo>
                    <a:pt x="364" y="1311"/>
                  </a:lnTo>
                  <a:lnTo>
                    <a:pt x="341" y="1319"/>
                  </a:lnTo>
                  <a:lnTo>
                    <a:pt x="319" y="1325"/>
                  </a:lnTo>
                  <a:lnTo>
                    <a:pt x="297" y="1329"/>
                  </a:lnTo>
                  <a:lnTo>
                    <a:pt x="276" y="1333"/>
                  </a:lnTo>
                  <a:lnTo>
                    <a:pt x="255" y="1336"/>
                  </a:lnTo>
                  <a:lnTo>
                    <a:pt x="236" y="1336"/>
                  </a:lnTo>
                  <a:lnTo>
                    <a:pt x="215" y="1334"/>
                  </a:lnTo>
                  <a:lnTo>
                    <a:pt x="198" y="1331"/>
                  </a:lnTo>
                  <a:lnTo>
                    <a:pt x="198" y="1313"/>
                  </a:lnTo>
                  <a:lnTo>
                    <a:pt x="198" y="1294"/>
                  </a:lnTo>
                  <a:lnTo>
                    <a:pt x="198" y="1276"/>
                  </a:lnTo>
                  <a:lnTo>
                    <a:pt x="198" y="1258"/>
                  </a:lnTo>
                  <a:lnTo>
                    <a:pt x="244" y="1244"/>
                  </a:lnTo>
                  <a:lnTo>
                    <a:pt x="289" y="1229"/>
                  </a:lnTo>
                  <a:lnTo>
                    <a:pt x="333" y="1213"/>
                  </a:lnTo>
                  <a:lnTo>
                    <a:pt x="374" y="1197"/>
                  </a:lnTo>
                  <a:lnTo>
                    <a:pt x="414" y="1181"/>
                  </a:lnTo>
                  <a:lnTo>
                    <a:pt x="452" y="1165"/>
                  </a:lnTo>
                  <a:lnTo>
                    <a:pt x="489" y="1149"/>
                  </a:lnTo>
                  <a:lnTo>
                    <a:pt x="525" y="1131"/>
                  </a:lnTo>
                  <a:lnTo>
                    <a:pt x="559" y="1113"/>
                  </a:lnTo>
                  <a:lnTo>
                    <a:pt x="591" y="1094"/>
                  </a:lnTo>
                  <a:lnTo>
                    <a:pt x="622" y="1075"/>
                  </a:lnTo>
                  <a:lnTo>
                    <a:pt x="653" y="1055"/>
                  </a:lnTo>
                  <a:lnTo>
                    <a:pt x="681" y="1033"/>
                  </a:lnTo>
                  <a:lnTo>
                    <a:pt x="709" y="1011"/>
                  </a:lnTo>
                  <a:lnTo>
                    <a:pt x="736" y="989"/>
                  </a:lnTo>
                  <a:lnTo>
                    <a:pt x="761" y="965"/>
                  </a:lnTo>
                  <a:lnTo>
                    <a:pt x="786" y="940"/>
                  </a:lnTo>
                  <a:lnTo>
                    <a:pt x="810" y="915"/>
                  </a:lnTo>
                  <a:lnTo>
                    <a:pt x="832" y="888"/>
                  </a:lnTo>
                  <a:lnTo>
                    <a:pt x="854" y="859"/>
                  </a:lnTo>
                  <a:lnTo>
                    <a:pt x="875" y="831"/>
                  </a:lnTo>
                  <a:lnTo>
                    <a:pt x="897" y="799"/>
                  </a:lnTo>
                  <a:lnTo>
                    <a:pt x="917" y="767"/>
                  </a:lnTo>
                  <a:lnTo>
                    <a:pt x="936" y="733"/>
                  </a:lnTo>
                  <a:lnTo>
                    <a:pt x="955" y="699"/>
                  </a:lnTo>
                  <a:lnTo>
                    <a:pt x="973" y="663"/>
                  </a:lnTo>
                  <a:lnTo>
                    <a:pt x="991" y="625"/>
                  </a:lnTo>
                  <a:lnTo>
                    <a:pt x="1009" y="584"/>
                  </a:lnTo>
                  <a:lnTo>
                    <a:pt x="1025" y="543"/>
                  </a:lnTo>
                  <a:lnTo>
                    <a:pt x="1042" y="500"/>
                  </a:lnTo>
                  <a:lnTo>
                    <a:pt x="1059" y="456"/>
                  </a:lnTo>
                  <a:lnTo>
                    <a:pt x="1076" y="408"/>
                  </a:lnTo>
                  <a:lnTo>
                    <a:pt x="1078" y="356"/>
                  </a:lnTo>
                  <a:lnTo>
                    <a:pt x="1080" y="305"/>
                  </a:lnTo>
                  <a:lnTo>
                    <a:pt x="1082" y="254"/>
                  </a:lnTo>
                  <a:lnTo>
                    <a:pt x="1085" y="202"/>
                  </a:lnTo>
                  <a:lnTo>
                    <a:pt x="1087" y="151"/>
                  </a:lnTo>
                  <a:lnTo>
                    <a:pt x="1089" y="101"/>
                  </a:lnTo>
                  <a:lnTo>
                    <a:pt x="1092" y="51"/>
                  </a:lnTo>
                  <a:lnTo>
                    <a:pt x="1095" y="0"/>
                  </a:lnTo>
                  <a:lnTo>
                    <a:pt x="1130" y="36"/>
                  </a:lnTo>
                  <a:lnTo>
                    <a:pt x="1164" y="73"/>
                  </a:lnTo>
                  <a:lnTo>
                    <a:pt x="1195" y="110"/>
                  </a:lnTo>
                  <a:lnTo>
                    <a:pt x="1226" y="148"/>
                  </a:lnTo>
                  <a:lnTo>
                    <a:pt x="1255" y="187"/>
                  </a:lnTo>
                  <a:lnTo>
                    <a:pt x="1282" y="226"/>
                  </a:lnTo>
                  <a:lnTo>
                    <a:pt x="1307" y="267"/>
                  </a:lnTo>
                  <a:lnTo>
                    <a:pt x="1332" y="308"/>
                  </a:lnTo>
                  <a:lnTo>
                    <a:pt x="1355" y="349"/>
                  </a:lnTo>
                  <a:lnTo>
                    <a:pt x="1376" y="391"/>
                  </a:lnTo>
                  <a:lnTo>
                    <a:pt x="1396" y="434"/>
                  </a:lnTo>
                  <a:lnTo>
                    <a:pt x="1414" y="478"/>
                  </a:lnTo>
                  <a:lnTo>
                    <a:pt x="1430" y="521"/>
                  </a:lnTo>
                  <a:lnTo>
                    <a:pt x="1446" y="565"/>
                  </a:lnTo>
                  <a:lnTo>
                    <a:pt x="1458" y="611"/>
                  </a:lnTo>
                  <a:lnTo>
                    <a:pt x="1471" y="656"/>
                  </a:lnTo>
                  <a:lnTo>
                    <a:pt x="1482" y="703"/>
                  </a:lnTo>
                  <a:lnTo>
                    <a:pt x="1490" y="749"/>
                  </a:lnTo>
                  <a:lnTo>
                    <a:pt x="1497" y="796"/>
                  </a:lnTo>
                  <a:lnTo>
                    <a:pt x="1503" y="843"/>
                  </a:lnTo>
                  <a:lnTo>
                    <a:pt x="1507" y="892"/>
                  </a:lnTo>
                  <a:lnTo>
                    <a:pt x="1509" y="940"/>
                  </a:lnTo>
                  <a:lnTo>
                    <a:pt x="1510" y="989"/>
                  </a:lnTo>
                  <a:lnTo>
                    <a:pt x="1510" y="1039"/>
                  </a:lnTo>
                  <a:lnTo>
                    <a:pt x="1507" y="1088"/>
                  </a:lnTo>
                  <a:lnTo>
                    <a:pt x="1504" y="1138"/>
                  </a:lnTo>
                  <a:lnTo>
                    <a:pt x="1497" y="1189"/>
                  </a:lnTo>
                  <a:lnTo>
                    <a:pt x="1491" y="1239"/>
                  </a:lnTo>
                  <a:lnTo>
                    <a:pt x="1482" y="1291"/>
                  </a:lnTo>
                  <a:lnTo>
                    <a:pt x="1472" y="1342"/>
                  </a:lnTo>
                  <a:lnTo>
                    <a:pt x="1459" y="1394"/>
                  </a:lnTo>
                  <a:lnTo>
                    <a:pt x="1446" y="1446"/>
                  </a:lnTo>
                  <a:lnTo>
                    <a:pt x="1433" y="1472"/>
                  </a:lnTo>
                  <a:lnTo>
                    <a:pt x="1419" y="1497"/>
                  </a:lnTo>
                  <a:lnTo>
                    <a:pt x="1405" y="1522"/>
                  </a:lnTo>
                  <a:lnTo>
                    <a:pt x="1390" y="1548"/>
                  </a:lnTo>
                  <a:lnTo>
                    <a:pt x="1357" y="1600"/>
                  </a:lnTo>
                  <a:lnTo>
                    <a:pt x="1322" y="1651"/>
                  </a:lnTo>
                  <a:lnTo>
                    <a:pt x="1285" y="1703"/>
                  </a:lnTo>
                  <a:lnTo>
                    <a:pt x="1248" y="1755"/>
                  </a:lnTo>
                  <a:lnTo>
                    <a:pt x="1210" y="1807"/>
                  </a:lnTo>
                  <a:lnTo>
                    <a:pt x="1172" y="1859"/>
                  </a:lnTo>
                  <a:lnTo>
                    <a:pt x="1129" y="1894"/>
                  </a:lnTo>
                  <a:lnTo>
                    <a:pt x="1082" y="1930"/>
                  </a:lnTo>
                  <a:lnTo>
                    <a:pt x="1033" y="1966"/>
                  </a:lnTo>
                  <a:lnTo>
                    <a:pt x="982" y="2002"/>
                  </a:lnTo>
                  <a:lnTo>
                    <a:pt x="929" y="2037"/>
                  </a:lnTo>
                  <a:lnTo>
                    <a:pt x="874" y="2072"/>
                  </a:lnTo>
                  <a:lnTo>
                    <a:pt x="820" y="2106"/>
                  </a:lnTo>
                  <a:lnTo>
                    <a:pt x="763" y="2137"/>
                  </a:lnTo>
                  <a:lnTo>
                    <a:pt x="735" y="2152"/>
                  </a:lnTo>
                  <a:lnTo>
                    <a:pt x="707" y="2166"/>
                  </a:lnTo>
                  <a:lnTo>
                    <a:pt x="677" y="2181"/>
                  </a:lnTo>
                  <a:lnTo>
                    <a:pt x="648" y="2193"/>
                  </a:lnTo>
                  <a:lnTo>
                    <a:pt x="620" y="2206"/>
                  </a:lnTo>
                  <a:lnTo>
                    <a:pt x="591" y="2218"/>
                  </a:lnTo>
                  <a:lnTo>
                    <a:pt x="563" y="2228"/>
                  </a:lnTo>
                  <a:lnTo>
                    <a:pt x="534" y="2238"/>
                  </a:lnTo>
                  <a:lnTo>
                    <a:pt x="507" y="2246"/>
                  </a:lnTo>
                  <a:lnTo>
                    <a:pt x="478" y="2255"/>
                  </a:lnTo>
                  <a:lnTo>
                    <a:pt x="451" y="2261"/>
                  </a:lnTo>
                  <a:lnTo>
                    <a:pt x="424" y="2267"/>
                  </a:lnTo>
                  <a:lnTo>
                    <a:pt x="396" y="2271"/>
                  </a:lnTo>
                  <a:lnTo>
                    <a:pt x="370" y="2275"/>
                  </a:lnTo>
                  <a:lnTo>
                    <a:pt x="343" y="2277"/>
                  </a:lnTo>
                  <a:lnTo>
                    <a:pt x="318" y="2278"/>
                  </a:lnTo>
                  <a:lnTo>
                    <a:pt x="278" y="2296"/>
                  </a:lnTo>
                  <a:lnTo>
                    <a:pt x="239" y="2314"/>
                  </a:lnTo>
                  <a:lnTo>
                    <a:pt x="199" y="2332"/>
                  </a:lnTo>
                  <a:lnTo>
                    <a:pt x="160" y="2350"/>
                  </a:lnTo>
                  <a:close/>
                </a:path>
              </a:pathLst>
            </a:custGeom>
            <a:solidFill>
              <a:srgbClr val="B7683E">
                <a:alpha val="50195"/>
              </a:srgbClr>
            </a:solidFill>
            <a:ln w="9525">
              <a:noFill/>
              <a:round/>
              <a:headEnd/>
              <a:tailEnd/>
            </a:ln>
          </p:spPr>
          <p:txBody>
            <a:bodyPr/>
            <a:lstStyle/>
            <a:p>
              <a:endParaRPr lang="en-US"/>
            </a:p>
          </p:txBody>
        </p:sp>
        <p:sp>
          <p:nvSpPr>
            <p:cNvPr id="11287" name="Freeform 20"/>
            <p:cNvSpPr>
              <a:spLocks/>
            </p:cNvSpPr>
            <p:nvPr/>
          </p:nvSpPr>
          <p:spPr bwMode="auto">
            <a:xfrm>
              <a:off x="5014" y="3477"/>
              <a:ext cx="295" cy="211"/>
            </a:xfrm>
            <a:custGeom>
              <a:avLst/>
              <a:gdLst>
                <a:gd name="T0" fmla="*/ 177 w 3239"/>
                <a:gd name="T1" fmla="*/ 204 h 2317"/>
                <a:gd name="T2" fmla="*/ 161 w 3239"/>
                <a:gd name="T3" fmla="*/ 199 h 2317"/>
                <a:gd name="T4" fmla="*/ 130 w 3239"/>
                <a:gd name="T5" fmla="*/ 195 h 2317"/>
                <a:gd name="T6" fmla="*/ 112 w 3239"/>
                <a:gd name="T7" fmla="*/ 192 h 2317"/>
                <a:gd name="T8" fmla="*/ 91 w 3239"/>
                <a:gd name="T9" fmla="*/ 189 h 2317"/>
                <a:gd name="T10" fmla="*/ 78 w 3239"/>
                <a:gd name="T11" fmla="*/ 186 h 2317"/>
                <a:gd name="T12" fmla="*/ 66 w 3239"/>
                <a:gd name="T13" fmla="*/ 182 h 2317"/>
                <a:gd name="T14" fmla="*/ 45 w 3239"/>
                <a:gd name="T15" fmla="*/ 179 h 2317"/>
                <a:gd name="T16" fmla="*/ 10 w 3239"/>
                <a:gd name="T17" fmla="*/ 181 h 2317"/>
                <a:gd name="T18" fmla="*/ 0 w 3239"/>
                <a:gd name="T19" fmla="*/ 182 h 2317"/>
                <a:gd name="T20" fmla="*/ 16 w 3239"/>
                <a:gd name="T21" fmla="*/ 175 h 2317"/>
                <a:gd name="T22" fmla="*/ 35 w 3239"/>
                <a:gd name="T23" fmla="*/ 166 h 2317"/>
                <a:gd name="T24" fmla="*/ 43 w 3239"/>
                <a:gd name="T25" fmla="*/ 159 h 2317"/>
                <a:gd name="T26" fmla="*/ 53 w 3239"/>
                <a:gd name="T27" fmla="*/ 155 h 2317"/>
                <a:gd name="T28" fmla="*/ 74 w 3239"/>
                <a:gd name="T29" fmla="*/ 150 h 2317"/>
                <a:gd name="T30" fmla="*/ 81 w 3239"/>
                <a:gd name="T31" fmla="*/ 144 h 2317"/>
                <a:gd name="T32" fmla="*/ 74 w 3239"/>
                <a:gd name="T33" fmla="*/ 125 h 2317"/>
                <a:gd name="T34" fmla="*/ 66 w 3239"/>
                <a:gd name="T35" fmla="*/ 102 h 2317"/>
                <a:gd name="T36" fmla="*/ 67 w 3239"/>
                <a:gd name="T37" fmla="*/ 83 h 2317"/>
                <a:gd name="T38" fmla="*/ 77 w 3239"/>
                <a:gd name="T39" fmla="*/ 68 h 2317"/>
                <a:gd name="T40" fmla="*/ 96 w 3239"/>
                <a:gd name="T41" fmla="*/ 59 h 2317"/>
                <a:gd name="T42" fmla="*/ 120 w 3239"/>
                <a:gd name="T43" fmla="*/ 56 h 2317"/>
                <a:gd name="T44" fmla="*/ 129 w 3239"/>
                <a:gd name="T45" fmla="*/ 50 h 2317"/>
                <a:gd name="T46" fmla="*/ 141 w 3239"/>
                <a:gd name="T47" fmla="*/ 67 h 2317"/>
                <a:gd name="T48" fmla="*/ 153 w 3239"/>
                <a:gd name="T49" fmla="*/ 79 h 2317"/>
                <a:gd name="T50" fmla="*/ 153 w 3239"/>
                <a:gd name="T51" fmla="*/ 70 h 2317"/>
                <a:gd name="T52" fmla="*/ 147 w 3239"/>
                <a:gd name="T53" fmla="*/ 52 h 2317"/>
                <a:gd name="T54" fmla="*/ 145 w 3239"/>
                <a:gd name="T55" fmla="*/ 41 h 2317"/>
                <a:gd name="T56" fmla="*/ 156 w 3239"/>
                <a:gd name="T57" fmla="*/ 33 h 2317"/>
                <a:gd name="T58" fmla="*/ 169 w 3239"/>
                <a:gd name="T59" fmla="*/ 28 h 2317"/>
                <a:gd name="T60" fmla="*/ 194 w 3239"/>
                <a:gd name="T61" fmla="*/ 23 h 2317"/>
                <a:gd name="T62" fmla="*/ 216 w 3239"/>
                <a:gd name="T63" fmla="*/ 16 h 2317"/>
                <a:gd name="T64" fmla="*/ 231 w 3239"/>
                <a:gd name="T65" fmla="*/ 9 h 2317"/>
                <a:gd name="T66" fmla="*/ 238 w 3239"/>
                <a:gd name="T67" fmla="*/ 13 h 2317"/>
                <a:gd name="T68" fmla="*/ 244 w 3239"/>
                <a:gd name="T69" fmla="*/ 19 h 2317"/>
                <a:gd name="T70" fmla="*/ 249 w 3239"/>
                <a:gd name="T71" fmla="*/ 29 h 2317"/>
                <a:gd name="T72" fmla="*/ 254 w 3239"/>
                <a:gd name="T73" fmla="*/ 45 h 2317"/>
                <a:gd name="T74" fmla="*/ 262 w 3239"/>
                <a:gd name="T75" fmla="*/ 41 h 2317"/>
                <a:gd name="T76" fmla="*/ 263 w 3239"/>
                <a:gd name="T77" fmla="*/ 31 h 2317"/>
                <a:gd name="T78" fmla="*/ 261 w 3239"/>
                <a:gd name="T79" fmla="*/ 23 h 2317"/>
                <a:gd name="T80" fmla="*/ 255 w 3239"/>
                <a:gd name="T81" fmla="*/ 15 h 2317"/>
                <a:gd name="T82" fmla="*/ 261 w 3239"/>
                <a:gd name="T83" fmla="*/ 1 h 2317"/>
                <a:gd name="T84" fmla="*/ 269 w 3239"/>
                <a:gd name="T85" fmla="*/ 0 h 2317"/>
                <a:gd name="T86" fmla="*/ 276 w 3239"/>
                <a:gd name="T87" fmla="*/ 3 h 2317"/>
                <a:gd name="T88" fmla="*/ 292 w 3239"/>
                <a:gd name="T89" fmla="*/ 18 h 2317"/>
                <a:gd name="T90" fmla="*/ 295 w 3239"/>
                <a:gd name="T91" fmla="*/ 38 h 2317"/>
                <a:gd name="T92" fmla="*/ 292 w 3239"/>
                <a:gd name="T93" fmla="*/ 57 h 2317"/>
                <a:gd name="T94" fmla="*/ 284 w 3239"/>
                <a:gd name="T95" fmla="*/ 74 h 2317"/>
                <a:gd name="T96" fmla="*/ 271 w 3239"/>
                <a:gd name="T97" fmla="*/ 89 h 2317"/>
                <a:gd name="T98" fmla="*/ 255 w 3239"/>
                <a:gd name="T99" fmla="*/ 102 h 2317"/>
                <a:gd name="T100" fmla="*/ 240 w 3239"/>
                <a:gd name="T101" fmla="*/ 107 h 2317"/>
                <a:gd name="T102" fmla="*/ 227 w 3239"/>
                <a:gd name="T103" fmla="*/ 111 h 2317"/>
                <a:gd name="T104" fmla="*/ 214 w 3239"/>
                <a:gd name="T105" fmla="*/ 115 h 2317"/>
                <a:gd name="T106" fmla="*/ 208 w 3239"/>
                <a:gd name="T107" fmla="*/ 121 h 2317"/>
                <a:gd name="T108" fmla="*/ 209 w 3239"/>
                <a:gd name="T109" fmla="*/ 131 h 2317"/>
                <a:gd name="T110" fmla="*/ 217 w 3239"/>
                <a:gd name="T111" fmla="*/ 165 h 2317"/>
                <a:gd name="T112" fmla="*/ 214 w 3239"/>
                <a:gd name="T113" fmla="*/ 184 h 2317"/>
                <a:gd name="T114" fmla="*/ 211 w 3239"/>
                <a:gd name="T115" fmla="*/ 192 h 2317"/>
                <a:gd name="T116" fmla="*/ 203 w 3239"/>
                <a:gd name="T117" fmla="*/ 199 h 2317"/>
                <a:gd name="T118" fmla="*/ 190 w 3239"/>
                <a:gd name="T119" fmla="*/ 209 h 23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39"/>
                <a:gd name="T181" fmla="*/ 0 h 2317"/>
                <a:gd name="T182" fmla="*/ 3239 w 3239"/>
                <a:gd name="T183" fmla="*/ 2317 h 23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39" h="2317">
                  <a:moveTo>
                    <a:pt x="2075" y="2317"/>
                  </a:moveTo>
                  <a:lnTo>
                    <a:pt x="2051" y="2299"/>
                  </a:lnTo>
                  <a:lnTo>
                    <a:pt x="2026" y="2282"/>
                  </a:lnTo>
                  <a:lnTo>
                    <a:pt x="2000" y="2267"/>
                  </a:lnTo>
                  <a:lnTo>
                    <a:pt x="1973" y="2253"/>
                  </a:lnTo>
                  <a:lnTo>
                    <a:pt x="1945" y="2240"/>
                  </a:lnTo>
                  <a:lnTo>
                    <a:pt x="1917" y="2229"/>
                  </a:lnTo>
                  <a:lnTo>
                    <a:pt x="1888" y="2218"/>
                  </a:lnTo>
                  <a:lnTo>
                    <a:pt x="1859" y="2209"/>
                  </a:lnTo>
                  <a:lnTo>
                    <a:pt x="1828" y="2200"/>
                  </a:lnTo>
                  <a:lnTo>
                    <a:pt x="1797" y="2193"/>
                  </a:lnTo>
                  <a:lnTo>
                    <a:pt x="1767" y="2185"/>
                  </a:lnTo>
                  <a:lnTo>
                    <a:pt x="1735" y="2179"/>
                  </a:lnTo>
                  <a:lnTo>
                    <a:pt x="1673" y="2168"/>
                  </a:lnTo>
                  <a:lnTo>
                    <a:pt x="1608" y="2160"/>
                  </a:lnTo>
                  <a:lnTo>
                    <a:pt x="1546" y="2153"/>
                  </a:lnTo>
                  <a:lnTo>
                    <a:pt x="1483" y="2145"/>
                  </a:lnTo>
                  <a:lnTo>
                    <a:pt x="1423" y="2139"/>
                  </a:lnTo>
                  <a:lnTo>
                    <a:pt x="1363" y="2130"/>
                  </a:lnTo>
                  <a:lnTo>
                    <a:pt x="1334" y="2126"/>
                  </a:lnTo>
                  <a:lnTo>
                    <a:pt x="1306" y="2122"/>
                  </a:lnTo>
                  <a:lnTo>
                    <a:pt x="1279" y="2117"/>
                  </a:lnTo>
                  <a:lnTo>
                    <a:pt x="1253" y="2111"/>
                  </a:lnTo>
                  <a:lnTo>
                    <a:pt x="1227" y="2105"/>
                  </a:lnTo>
                  <a:lnTo>
                    <a:pt x="1203" y="2098"/>
                  </a:lnTo>
                  <a:lnTo>
                    <a:pt x="1180" y="2090"/>
                  </a:lnTo>
                  <a:lnTo>
                    <a:pt x="1157" y="2082"/>
                  </a:lnTo>
                  <a:lnTo>
                    <a:pt x="1088" y="2076"/>
                  </a:lnTo>
                  <a:lnTo>
                    <a:pt x="1034" y="2073"/>
                  </a:lnTo>
                  <a:lnTo>
                    <a:pt x="994" y="2070"/>
                  </a:lnTo>
                  <a:lnTo>
                    <a:pt x="962" y="2067"/>
                  </a:lnTo>
                  <a:lnTo>
                    <a:pt x="937" y="2064"/>
                  </a:lnTo>
                  <a:lnTo>
                    <a:pt x="915" y="2060"/>
                  </a:lnTo>
                  <a:lnTo>
                    <a:pt x="891" y="2054"/>
                  </a:lnTo>
                  <a:lnTo>
                    <a:pt x="865" y="2048"/>
                  </a:lnTo>
                  <a:lnTo>
                    <a:pt x="852" y="2038"/>
                  </a:lnTo>
                  <a:lnTo>
                    <a:pt x="838" y="2029"/>
                  </a:lnTo>
                  <a:lnTo>
                    <a:pt x="820" y="2021"/>
                  </a:lnTo>
                  <a:lnTo>
                    <a:pt x="799" y="2013"/>
                  </a:lnTo>
                  <a:lnTo>
                    <a:pt x="776" y="2006"/>
                  </a:lnTo>
                  <a:lnTo>
                    <a:pt x="752" y="1999"/>
                  </a:lnTo>
                  <a:lnTo>
                    <a:pt x="725" y="1994"/>
                  </a:lnTo>
                  <a:lnTo>
                    <a:pt x="696" y="1989"/>
                  </a:lnTo>
                  <a:lnTo>
                    <a:pt x="665" y="1985"/>
                  </a:lnTo>
                  <a:lnTo>
                    <a:pt x="634" y="1980"/>
                  </a:lnTo>
                  <a:lnTo>
                    <a:pt x="601" y="1977"/>
                  </a:lnTo>
                  <a:lnTo>
                    <a:pt x="566" y="1974"/>
                  </a:lnTo>
                  <a:lnTo>
                    <a:pt x="496" y="1971"/>
                  </a:lnTo>
                  <a:lnTo>
                    <a:pt x="426" y="1969"/>
                  </a:lnTo>
                  <a:lnTo>
                    <a:pt x="355" y="1969"/>
                  </a:lnTo>
                  <a:lnTo>
                    <a:pt x="285" y="1971"/>
                  </a:lnTo>
                  <a:lnTo>
                    <a:pt x="220" y="1974"/>
                  </a:lnTo>
                  <a:lnTo>
                    <a:pt x="160" y="1978"/>
                  </a:lnTo>
                  <a:lnTo>
                    <a:pt x="107" y="1984"/>
                  </a:lnTo>
                  <a:lnTo>
                    <a:pt x="62" y="1990"/>
                  </a:lnTo>
                  <a:lnTo>
                    <a:pt x="43" y="1993"/>
                  </a:lnTo>
                  <a:lnTo>
                    <a:pt x="28" y="1997"/>
                  </a:lnTo>
                  <a:lnTo>
                    <a:pt x="15" y="2000"/>
                  </a:lnTo>
                  <a:lnTo>
                    <a:pt x="4" y="2005"/>
                  </a:lnTo>
                  <a:lnTo>
                    <a:pt x="2" y="1995"/>
                  </a:lnTo>
                  <a:lnTo>
                    <a:pt x="0" y="1987"/>
                  </a:lnTo>
                  <a:lnTo>
                    <a:pt x="0" y="1978"/>
                  </a:lnTo>
                  <a:lnTo>
                    <a:pt x="0" y="1971"/>
                  </a:lnTo>
                  <a:lnTo>
                    <a:pt x="75" y="1951"/>
                  </a:lnTo>
                  <a:lnTo>
                    <a:pt x="133" y="1934"/>
                  </a:lnTo>
                  <a:lnTo>
                    <a:pt x="179" y="1920"/>
                  </a:lnTo>
                  <a:lnTo>
                    <a:pt x="216" y="1909"/>
                  </a:lnTo>
                  <a:lnTo>
                    <a:pt x="250" y="1896"/>
                  </a:lnTo>
                  <a:lnTo>
                    <a:pt x="285" y="1881"/>
                  </a:lnTo>
                  <a:lnTo>
                    <a:pt x="325" y="1864"/>
                  </a:lnTo>
                  <a:lnTo>
                    <a:pt x="375" y="1842"/>
                  </a:lnTo>
                  <a:lnTo>
                    <a:pt x="387" y="1823"/>
                  </a:lnTo>
                  <a:lnTo>
                    <a:pt x="398" y="1807"/>
                  </a:lnTo>
                  <a:lnTo>
                    <a:pt x="411" y="1792"/>
                  </a:lnTo>
                  <a:lnTo>
                    <a:pt x="425" y="1779"/>
                  </a:lnTo>
                  <a:lnTo>
                    <a:pt x="438" y="1766"/>
                  </a:lnTo>
                  <a:lnTo>
                    <a:pt x="453" y="1754"/>
                  </a:lnTo>
                  <a:lnTo>
                    <a:pt x="468" y="1745"/>
                  </a:lnTo>
                  <a:lnTo>
                    <a:pt x="483" y="1735"/>
                  </a:lnTo>
                  <a:lnTo>
                    <a:pt x="499" y="1728"/>
                  </a:lnTo>
                  <a:lnTo>
                    <a:pt x="515" y="1721"/>
                  </a:lnTo>
                  <a:lnTo>
                    <a:pt x="531" y="1714"/>
                  </a:lnTo>
                  <a:lnTo>
                    <a:pt x="548" y="1709"/>
                  </a:lnTo>
                  <a:lnTo>
                    <a:pt x="582" y="1699"/>
                  </a:lnTo>
                  <a:lnTo>
                    <a:pt x="617" y="1691"/>
                  </a:lnTo>
                  <a:lnTo>
                    <a:pt x="688" y="1677"/>
                  </a:lnTo>
                  <a:lnTo>
                    <a:pt x="758" y="1661"/>
                  </a:lnTo>
                  <a:lnTo>
                    <a:pt x="775" y="1656"/>
                  </a:lnTo>
                  <a:lnTo>
                    <a:pt x="792" y="1651"/>
                  </a:lnTo>
                  <a:lnTo>
                    <a:pt x="809" y="1644"/>
                  </a:lnTo>
                  <a:lnTo>
                    <a:pt x="826" y="1638"/>
                  </a:lnTo>
                  <a:lnTo>
                    <a:pt x="842" y="1631"/>
                  </a:lnTo>
                  <a:lnTo>
                    <a:pt x="858" y="1621"/>
                  </a:lnTo>
                  <a:lnTo>
                    <a:pt x="873" y="1612"/>
                  </a:lnTo>
                  <a:lnTo>
                    <a:pt x="888" y="1601"/>
                  </a:lnTo>
                  <a:lnTo>
                    <a:pt x="888" y="1577"/>
                  </a:lnTo>
                  <a:lnTo>
                    <a:pt x="889" y="1554"/>
                  </a:lnTo>
                  <a:lnTo>
                    <a:pt x="890" y="1531"/>
                  </a:lnTo>
                  <a:lnTo>
                    <a:pt x="893" y="1510"/>
                  </a:lnTo>
                  <a:lnTo>
                    <a:pt x="864" y="1464"/>
                  </a:lnTo>
                  <a:lnTo>
                    <a:pt x="838" y="1419"/>
                  </a:lnTo>
                  <a:lnTo>
                    <a:pt x="813" y="1374"/>
                  </a:lnTo>
                  <a:lnTo>
                    <a:pt x="792" y="1331"/>
                  </a:lnTo>
                  <a:lnTo>
                    <a:pt x="774" y="1286"/>
                  </a:lnTo>
                  <a:lnTo>
                    <a:pt x="758" y="1244"/>
                  </a:lnTo>
                  <a:lnTo>
                    <a:pt x="746" y="1202"/>
                  </a:lnTo>
                  <a:lnTo>
                    <a:pt x="735" y="1162"/>
                  </a:lnTo>
                  <a:lnTo>
                    <a:pt x="728" y="1122"/>
                  </a:lnTo>
                  <a:lnTo>
                    <a:pt x="722" y="1082"/>
                  </a:lnTo>
                  <a:lnTo>
                    <a:pt x="720" y="1044"/>
                  </a:lnTo>
                  <a:lnTo>
                    <a:pt x="720" y="1009"/>
                  </a:lnTo>
                  <a:lnTo>
                    <a:pt x="723" y="973"/>
                  </a:lnTo>
                  <a:lnTo>
                    <a:pt x="730" y="939"/>
                  </a:lnTo>
                  <a:lnTo>
                    <a:pt x="738" y="906"/>
                  </a:lnTo>
                  <a:lnTo>
                    <a:pt x="750" y="875"/>
                  </a:lnTo>
                  <a:lnTo>
                    <a:pt x="764" y="846"/>
                  </a:lnTo>
                  <a:lnTo>
                    <a:pt x="780" y="818"/>
                  </a:lnTo>
                  <a:lnTo>
                    <a:pt x="801" y="792"/>
                  </a:lnTo>
                  <a:lnTo>
                    <a:pt x="823" y="768"/>
                  </a:lnTo>
                  <a:lnTo>
                    <a:pt x="847" y="744"/>
                  </a:lnTo>
                  <a:lnTo>
                    <a:pt x="874" y="724"/>
                  </a:lnTo>
                  <a:lnTo>
                    <a:pt x="905" y="705"/>
                  </a:lnTo>
                  <a:lnTo>
                    <a:pt x="939" y="690"/>
                  </a:lnTo>
                  <a:lnTo>
                    <a:pt x="975" y="675"/>
                  </a:lnTo>
                  <a:lnTo>
                    <a:pt x="1013" y="663"/>
                  </a:lnTo>
                  <a:lnTo>
                    <a:pt x="1054" y="653"/>
                  </a:lnTo>
                  <a:lnTo>
                    <a:pt x="1098" y="645"/>
                  </a:lnTo>
                  <a:lnTo>
                    <a:pt x="1145" y="640"/>
                  </a:lnTo>
                  <a:lnTo>
                    <a:pt x="1194" y="638"/>
                  </a:lnTo>
                  <a:lnTo>
                    <a:pt x="1246" y="638"/>
                  </a:lnTo>
                  <a:lnTo>
                    <a:pt x="1301" y="641"/>
                  </a:lnTo>
                  <a:lnTo>
                    <a:pt x="1320" y="616"/>
                  </a:lnTo>
                  <a:lnTo>
                    <a:pt x="1338" y="593"/>
                  </a:lnTo>
                  <a:lnTo>
                    <a:pt x="1357" y="571"/>
                  </a:lnTo>
                  <a:lnTo>
                    <a:pt x="1378" y="549"/>
                  </a:lnTo>
                  <a:lnTo>
                    <a:pt x="1389" y="549"/>
                  </a:lnTo>
                  <a:lnTo>
                    <a:pt x="1400" y="549"/>
                  </a:lnTo>
                  <a:lnTo>
                    <a:pt x="1411" y="549"/>
                  </a:lnTo>
                  <a:lnTo>
                    <a:pt x="1421" y="549"/>
                  </a:lnTo>
                  <a:lnTo>
                    <a:pt x="1444" y="580"/>
                  </a:lnTo>
                  <a:lnTo>
                    <a:pt x="1468" y="615"/>
                  </a:lnTo>
                  <a:lnTo>
                    <a:pt x="1494" y="654"/>
                  </a:lnTo>
                  <a:lnTo>
                    <a:pt x="1521" y="695"/>
                  </a:lnTo>
                  <a:lnTo>
                    <a:pt x="1550" y="738"/>
                  </a:lnTo>
                  <a:lnTo>
                    <a:pt x="1580" y="782"/>
                  </a:lnTo>
                  <a:lnTo>
                    <a:pt x="1611" y="826"/>
                  </a:lnTo>
                  <a:lnTo>
                    <a:pt x="1642" y="866"/>
                  </a:lnTo>
                  <a:lnTo>
                    <a:pt x="1657" y="866"/>
                  </a:lnTo>
                  <a:lnTo>
                    <a:pt x="1672" y="867"/>
                  </a:lnTo>
                  <a:lnTo>
                    <a:pt x="1685" y="868"/>
                  </a:lnTo>
                  <a:lnTo>
                    <a:pt x="1700" y="871"/>
                  </a:lnTo>
                  <a:lnTo>
                    <a:pt x="1699" y="853"/>
                  </a:lnTo>
                  <a:lnTo>
                    <a:pt x="1697" y="835"/>
                  </a:lnTo>
                  <a:lnTo>
                    <a:pt x="1695" y="818"/>
                  </a:lnTo>
                  <a:lnTo>
                    <a:pt x="1692" y="800"/>
                  </a:lnTo>
                  <a:lnTo>
                    <a:pt x="1684" y="767"/>
                  </a:lnTo>
                  <a:lnTo>
                    <a:pt x="1676" y="734"/>
                  </a:lnTo>
                  <a:lnTo>
                    <a:pt x="1665" y="702"/>
                  </a:lnTo>
                  <a:lnTo>
                    <a:pt x="1655" y="672"/>
                  </a:lnTo>
                  <a:lnTo>
                    <a:pt x="1643" y="643"/>
                  </a:lnTo>
                  <a:lnTo>
                    <a:pt x="1632" y="616"/>
                  </a:lnTo>
                  <a:lnTo>
                    <a:pt x="1609" y="566"/>
                  </a:lnTo>
                  <a:lnTo>
                    <a:pt x="1589" y="524"/>
                  </a:lnTo>
                  <a:lnTo>
                    <a:pt x="1582" y="506"/>
                  </a:lnTo>
                  <a:lnTo>
                    <a:pt x="1576" y="491"/>
                  </a:lnTo>
                  <a:lnTo>
                    <a:pt x="1571" y="478"/>
                  </a:lnTo>
                  <a:lnTo>
                    <a:pt x="1570" y="468"/>
                  </a:lnTo>
                  <a:lnTo>
                    <a:pt x="1591" y="450"/>
                  </a:lnTo>
                  <a:lnTo>
                    <a:pt x="1613" y="433"/>
                  </a:lnTo>
                  <a:lnTo>
                    <a:pt x="1634" y="417"/>
                  </a:lnTo>
                  <a:lnTo>
                    <a:pt x="1654" y="402"/>
                  </a:lnTo>
                  <a:lnTo>
                    <a:pt x="1675" y="388"/>
                  </a:lnTo>
                  <a:lnTo>
                    <a:pt x="1695" y="377"/>
                  </a:lnTo>
                  <a:lnTo>
                    <a:pt x="1716" y="365"/>
                  </a:lnTo>
                  <a:lnTo>
                    <a:pt x="1736" y="355"/>
                  </a:lnTo>
                  <a:lnTo>
                    <a:pt x="1756" y="345"/>
                  </a:lnTo>
                  <a:lnTo>
                    <a:pt x="1777" y="337"/>
                  </a:lnTo>
                  <a:lnTo>
                    <a:pt x="1797" y="329"/>
                  </a:lnTo>
                  <a:lnTo>
                    <a:pt x="1819" y="322"/>
                  </a:lnTo>
                  <a:lnTo>
                    <a:pt x="1861" y="309"/>
                  </a:lnTo>
                  <a:lnTo>
                    <a:pt x="1902" y="299"/>
                  </a:lnTo>
                  <a:lnTo>
                    <a:pt x="1945" y="289"/>
                  </a:lnTo>
                  <a:lnTo>
                    <a:pt x="1990" y="281"/>
                  </a:lnTo>
                  <a:lnTo>
                    <a:pt x="2034" y="272"/>
                  </a:lnTo>
                  <a:lnTo>
                    <a:pt x="2080" y="265"/>
                  </a:lnTo>
                  <a:lnTo>
                    <a:pt x="2128" y="256"/>
                  </a:lnTo>
                  <a:lnTo>
                    <a:pt x="2178" y="247"/>
                  </a:lnTo>
                  <a:lnTo>
                    <a:pt x="2228" y="235"/>
                  </a:lnTo>
                  <a:lnTo>
                    <a:pt x="2281" y="223"/>
                  </a:lnTo>
                  <a:lnTo>
                    <a:pt x="2311" y="207"/>
                  </a:lnTo>
                  <a:lnTo>
                    <a:pt x="2340" y="190"/>
                  </a:lnTo>
                  <a:lnTo>
                    <a:pt x="2370" y="174"/>
                  </a:lnTo>
                  <a:lnTo>
                    <a:pt x="2399" y="158"/>
                  </a:lnTo>
                  <a:lnTo>
                    <a:pt x="2430" y="142"/>
                  </a:lnTo>
                  <a:lnTo>
                    <a:pt x="2461" y="128"/>
                  </a:lnTo>
                  <a:lnTo>
                    <a:pt x="2491" y="112"/>
                  </a:lnTo>
                  <a:lnTo>
                    <a:pt x="2522" y="98"/>
                  </a:lnTo>
                  <a:lnTo>
                    <a:pt x="2538" y="103"/>
                  </a:lnTo>
                  <a:lnTo>
                    <a:pt x="2552" y="110"/>
                  </a:lnTo>
                  <a:lnTo>
                    <a:pt x="2566" y="116"/>
                  </a:lnTo>
                  <a:lnTo>
                    <a:pt x="2580" y="122"/>
                  </a:lnTo>
                  <a:lnTo>
                    <a:pt x="2594" y="131"/>
                  </a:lnTo>
                  <a:lnTo>
                    <a:pt x="2605" y="138"/>
                  </a:lnTo>
                  <a:lnTo>
                    <a:pt x="2617" y="147"/>
                  </a:lnTo>
                  <a:lnTo>
                    <a:pt x="2628" y="155"/>
                  </a:lnTo>
                  <a:lnTo>
                    <a:pt x="2639" y="165"/>
                  </a:lnTo>
                  <a:lnTo>
                    <a:pt x="2649" y="174"/>
                  </a:lnTo>
                  <a:lnTo>
                    <a:pt x="2658" y="184"/>
                  </a:lnTo>
                  <a:lnTo>
                    <a:pt x="2667" y="194"/>
                  </a:lnTo>
                  <a:lnTo>
                    <a:pt x="2675" y="206"/>
                  </a:lnTo>
                  <a:lnTo>
                    <a:pt x="2682" y="216"/>
                  </a:lnTo>
                  <a:lnTo>
                    <a:pt x="2691" y="228"/>
                  </a:lnTo>
                  <a:lnTo>
                    <a:pt x="2697" y="241"/>
                  </a:lnTo>
                  <a:lnTo>
                    <a:pt x="2711" y="266"/>
                  </a:lnTo>
                  <a:lnTo>
                    <a:pt x="2722" y="293"/>
                  </a:lnTo>
                  <a:lnTo>
                    <a:pt x="2733" y="322"/>
                  </a:lnTo>
                  <a:lnTo>
                    <a:pt x="2743" y="353"/>
                  </a:lnTo>
                  <a:lnTo>
                    <a:pt x="2751" y="385"/>
                  </a:lnTo>
                  <a:lnTo>
                    <a:pt x="2759" y="419"/>
                  </a:lnTo>
                  <a:lnTo>
                    <a:pt x="2768" y="455"/>
                  </a:lnTo>
                  <a:lnTo>
                    <a:pt x="2776" y="492"/>
                  </a:lnTo>
                  <a:lnTo>
                    <a:pt x="2794" y="496"/>
                  </a:lnTo>
                  <a:lnTo>
                    <a:pt x="2812" y="502"/>
                  </a:lnTo>
                  <a:lnTo>
                    <a:pt x="2830" y="509"/>
                  </a:lnTo>
                  <a:lnTo>
                    <a:pt x="2848" y="515"/>
                  </a:lnTo>
                  <a:lnTo>
                    <a:pt x="2859" y="493"/>
                  </a:lnTo>
                  <a:lnTo>
                    <a:pt x="2867" y="472"/>
                  </a:lnTo>
                  <a:lnTo>
                    <a:pt x="2875" y="452"/>
                  </a:lnTo>
                  <a:lnTo>
                    <a:pt x="2880" y="432"/>
                  </a:lnTo>
                  <a:lnTo>
                    <a:pt x="2884" y="413"/>
                  </a:lnTo>
                  <a:lnTo>
                    <a:pt x="2887" y="394"/>
                  </a:lnTo>
                  <a:lnTo>
                    <a:pt x="2889" y="376"/>
                  </a:lnTo>
                  <a:lnTo>
                    <a:pt x="2889" y="359"/>
                  </a:lnTo>
                  <a:lnTo>
                    <a:pt x="2888" y="342"/>
                  </a:lnTo>
                  <a:lnTo>
                    <a:pt x="2886" y="326"/>
                  </a:lnTo>
                  <a:lnTo>
                    <a:pt x="2883" y="311"/>
                  </a:lnTo>
                  <a:lnTo>
                    <a:pt x="2879" y="296"/>
                  </a:lnTo>
                  <a:lnTo>
                    <a:pt x="2875" y="281"/>
                  </a:lnTo>
                  <a:lnTo>
                    <a:pt x="2868" y="267"/>
                  </a:lnTo>
                  <a:lnTo>
                    <a:pt x="2862" y="253"/>
                  </a:lnTo>
                  <a:lnTo>
                    <a:pt x="2854" y="240"/>
                  </a:lnTo>
                  <a:lnTo>
                    <a:pt x="2846" y="227"/>
                  </a:lnTo>
                  <a:lnTo>
                    <a:pt x="2837" y="214"/>
                  </a:lnTo>
                  <a:lnTo>
                    <a:pt x="2827" y="202"/>
                  </a:lnTo>
                  <a:lnTo>
                    <a:pt x="2818" y="190"/>
                  </a:lnTo>
                  <a:lnTo>
                    <a:pt x="2796" y="167"/>
                  </a:lnTo>
                  <a:lnTo>
                    <a:pt x="2774" y="143"/>
                  </a:lnTo>
                  <a:lnTo>
                    <a:pt x="2727" y="99"/>
                  </a:lnTo>
                  <a:lnTo>
                    <a:pt x="2680" y="55"/>
                  </a:lnTo>
                  <a:lnTo>
                    <a:pt x="2770" y="31"/>
                  </a:lnTo>
                  <a:lnTo>
                    <a:pt x="2840" y="13"/>
                  </a:lnTo>
                  <a:lnTo>
                    <a:pt x="2869" y="7"/>
                  </a:lnTo>
                  <a:lnTo>
                    <a:pt x="2896" y="2"/>
                  </a:lnTo>
                  <a:lnTo>
                    <a:pt x="2908" y="1"/>
                  </a:lnTo>
                  <a:lnTo>
                    <a:pt x="2921" y="0"/>
                  </a:lnTo>
                  <a:lnTo>
                    <a:pt x="2933" y="0"/>
                  </a:lnTo>
                  <a:lnTo>
                    <a:pt x="2944" y="1"/>
                  </a:lnTo>
                  <a:lnTo>
                    <a:pt x="2957" y="3"/>
                  </a:lnTo>
                  <a:lnTo>
                    <a:pt x="2969" y="5"/>
                  </a:lnTo>
                  <a:lnTo>
                    <a:pt x="2980" y="8"/>
                  </a:lnTo>
                  <a:lnTo>
                    <a:pt x="2993" y="13"/>
                  </a:lnTo>
                  <a:lnTo>
                    <a:pt x="3005" y="19"/>
                  </a:lnTo>
                  <a:lnTo>
                    <a:pt x="3018" y="25"/>
                  </a:lnTo>
                  <a:lnTo>
                    <a:pt x="3032" y="33"/>
                  </a:lnTo>
                  <a:lnTo>
                    <a:pt x="3047" y="42"/>
                  </a:lnTo>
                  <a:lnTo>
                    <a:pt x="3078" y="63"/>
                  </a:lnTo>
                  <a:lnTo>
                    <a:pt x="3113" y="90"/>
                  </a:lnTo>
                  <a:lnTo>
                    <a:pt x="3153" y="122"/>
                  </a:lnTo>
                  <a:lnTo>
                    <a:pt x="3199" y="160"/>
                  </a:lnTo>
                  <a:lnTo>
                    <a:pt x="3210" y="197"/>
                  </a:lnTo>
                  <a:lnTo>
                    <a:pt x="3220" y="235"/>
                  </a:lnTo>
                  <a:lnTo>
                    <a:pt x="3227" y="272"/>
                  </a:lnTo>
                  <a:lnTo>
                    <a:pt x="3234" y="309"/>
                  </a:lnTo>
                  <a:lnTo>
                    <a:pt x="3237" y="346"/>
                  </a:lnTo>
                  <a:lnTo>
                    <a:pt x="3239" y="382"/>
                  </a:lnTo>
                  <a:lnTo>
                    <a:pt x="3239" y="419"/>
                  </a:lnTo>
                  <a:lnTo>
                    <a:pt x="3238" y="454"/>
                  </a:lnTo>
                  <a:lnTo>
                    <a:pt x="3235" y="490"/>
                  </a:lnTo>
                  <a:lnTo>
                    <a:pt x="3229" y="525"/>
                  </a:lnTo>
                  <a:lnTo>
                    <a:pt x="3223" y="559"/>
                  </a:lnTo>
                  <a:lnTo>
                    <a:pt x="3215" y="593"/>
                  </a:lnTo>
                  <a:lnTo>
                    <a:pt x="3204" y="626"/>
                  </a:lnTo>
                  <a:lnTo>
                    <a:pt x="3193" y="660"/>
                  </a:lnTo>
                  <a:lnTo>
                    <a:pt x="3180" y="692"/>
                  </a:lnTo>
                  <a:lnTo>
                    <a:pt x="3166" y="724"/>
                  </a:lnTo>
                  <a:lnTo>
                    <a:pt x="3150" y="755"/>
                  </a:lnTo>
                  <a:lnTo>
                    <a:pt x="3132" y="786"/>
                  </a:lnTo>
                  <a:lnTo>
                    <a:pt x="3113" y="816"/>
                  </a:lnTo>
                  <a:lnTo>
                    <a:pt x="3094" y="846"/>
                  </a:lnTo>
                  <a:lnTo>
                    <a:pt x="3072" y="874"/>
                  </a:lnTo>
                  <a:lnTo>
                    <a:pt x="3050" y="903"/>
                  </a:lnTo>
                  <a:lnTo>
                    <a:pt x="3026" y="930"/>
                  </a:lnTo>
                  <a:lnTo>
                    <a:pt x="3001" y="957"/>
                  </a:lnTo>
                  <a:lnTo>
                    <a:pt x="2975" y="982"/>
                  </a:lnTo>
                  <a:lnTo>
                    <a:pt x="2947" y="1007"/>
                  </a:lnTo>
                  <a:lnTo>
                    <a:pt x="2919" y="1032"/>
                  </a:lnTo>
                  <a:lnTo>
                    <a:pt x="2889" y="1055"/>
                  </a:lnTo>
                  <a:lnTo>
                    <a:pt x="2859" y="1078"/>
                  </a:lnTo>
                  <a:lnTo>
                    <a:pt x="2827" y="1099"/>
                  </a:lnTo>
                  <a:lnTo>
                    <a:pt x="2795" y="1121"/>
                  </a:lnTo>
                  <a:lnTo>
                    <a:pt x="2762" y="1141"/>
                  </a:lnTo>
                  <a:lnTo>
                    <a:pt x="2721" y="1151"/>
                  </a:lnTo>
                  <a:lnTo>
                    <a:pt x="2692" y="1160"/>
                  </a:lnTo>
                  <a:lnTo>
                    <a:pt x="2669" y="1167"/>
                  </a:lnTo>
                  <a:lnTo>
                    <a:pt x="2652" y="1173"/>
                  </a:lnTo>
                  <a:lnTo>
                    <a:pt x="2638" y="1179"/>
                  </a:lnTo>
                  <a:lnTo>
                    <a:pt x="2627" y="1185"/>
                  </a:lnTo>
                  <a:lnTo>
                    <a:pt x="2616" y="1193"/>
                  </a:lnTo>
                  <a:lnTo>
                    <a:pt x="2603" y="1203"/>
                  </a:lnTo>
                  <a:lnTo>
                    <a:pt x="2562" y="1209"/>
                  </a:lnTo>
                  <a:lnTo>
                    <a:pt x="2524" y="1217"/>
                  </a:lnTo>
                  <a:lnTo>
                    <a:pt x="2490" y="1224"/>
                  </a:lnTo>
                  <a:lnTo>
                    <a:pt x="2458" y="1230"/>
                  </a:lnTo>
                  <a:lnTo>
                    <a:pt x="2430" y="1238"/>
                  </a:lnTo>
                  <a:lnTo>
                    <a:pt x="2405" y="1245"/>
                  </a:lnTo>
                  <a:lnTo>
                    <a:pt x="2382" y="1253"/>
                  </a:lnTo>
                  <a:lnTo>
                    <a:pt x="2362" y="1260"/>
                  </a:lnTo>
                  <a:lnTo>
                    <a:pt x="2345" y="1267"/>
                  </a:lnTo>
                  <a:lnTo>
                    <a:pt x="2331" y="1276"/>
                  </a:lnTo>
                  <a:lnTo>
                    <a:pt x="2318" y="1285"/>
                  </a:lnTo>
                  <a:lnTo>
                    <a:pt x="2307" y="1295"/>
                  </a:lnTo>
                  <a:lnTo>
                    <a:pt x="2299" y="1304"/>
                  </a:lnTo>
                  <a:lnTo>
                    <a:pt x="2293" y="1316"/>
                  </a:lnTo>
                  <a:lnTo>
                    <a:pt x="2288" y="1328"/>
                  </a:lnTo>
                  <a:lnTo>
                    <a:pt x="2286" y="1339"/>
                  </a:lnTo>
                  <a:lnTo>
                    <a:pt x="2285" y="1353"/>
                  </a:lnTo>
                  <a:lnTo>
                    <a:pt x="2285" y="1367"/>
                  </a:lnTo>
                  <a:lnTo>
                    <a:pt x="2287" y="1382"/>
                  </a:lnTo>
                  <a:lnTo>
                    <a:pt x="2291" y="1398"/>
                  </a:lnTo>
                  <a:lnTo>
                    <a:pt x="2300" y="1435"/>
                  </a:lnTo>
                  <a:lnTo>
                    <a:pt x="2314" y="1476"/>
                  </a:lnTo>
                  <a:lnTo>
                    <a:pt x="2331" y="1524"/>
                  </a:lnTo>
                  <a:lnTo>
                    <a:pt x="2349" y="1578"/>
                  </a:lnTo>
                  <a:lnTo>
                    <a:pt x="2368" y="1639"/>
                  </a:lnTo>
                  <a:lnTo>
                    <a:pt x="2387" y="1707"/>
                  </a:lnTo>
                  <a:lnTo>
                    <a:pt x="2380" y="1816"/>
                  </a:lnTo>
                  <a:lnTo>
                    <a:pt x="2374" y="1904"/>
                  </a:lnTo>
                  <a:lnTo>
                    <a:pt x="2371" y="1942"/>
                  </a:lnTo>
                  <a:lnTo>
                    <a:pt x="2366" y="1977"/>
                  </a:lnTo>
                  <a:lnTo>
                    <a:pt x="2362" y="1993"/>
                  </a:lnTo>
                  <a:lnTo>
                    <a:pt x="2358" y="2009"/>
                  </a:lnTo>
                  <a:lnTo>
                    <a:pt x="2354" y="2024"/>
                  </a:lnTo>
                  <a:lnTo>
                    <a:pt x="2349" y="2038"/>
                  </a:lnTo>
                  <a:lnTo>
                    <a:pt x="2343" y="2052"/>
                  </a:lnTo>
                  <a:lnTo>
                    <a:pt x="2337" y="2065"/>
                  </a:lnTo>
                  <a:lnTo>
                    <a:pt x="2330" y="2079"/>
                  </a:lnTo>
                  <a:lnTo>
                    <a:pt x="2321" y="2091"/>
                  </a:lnTo>
                  <a:lnTo>
                    <a:pt x="2313" y="2104"/>
                  </a:lnTo>
                  <a:lnTo>
                    <a:pt x="2302" y="2117"/>
                  </a:lnTo>
                  <a:lnTo>
                    <a:pt x="2291" y="2129"/>
                  </a:lnTo>
                  <a:lnTo>
                    <a:pt x="2278" y="2142"/>
                  </a:lnTo>
                  <a:lnTo>
                    <a:pt x="2264" y="2154"/>
                  </a:lnTo>
                  <a:lnTo>
                    <a:pt x="2249" y="2166"/>
                  </a:lnTo>
                  <a:lnTo>
                    <a:pt x="2232" y="2180"/>
                  </a:lnTo>
                  <a:lnTo>
                    <a:pt x="2215" y="2193"/>
                  </a:lnTo>
                  <a:lnTo>
                    <a:pt x="2174" y="2220"/>
                  </a:lnTo>
                  <a:lnTo>
                    <a:pt x="2128" y="2250"/>
                  </a:lnTo>
                  <a:lnTo>
                    <a:pt x="2113" y="2266"/>
                  </a:lnTo>
                  <a:lnTo>
                    <a:pt x="2099" y="2281"/>
                  </a:lnTo>
                  <a:lnTo>
                    <a:pt x="2087" y="2299"/>
                  </a:lnTo>
                  <a:lnTo>
                    <a:pt x="2075" y="2317"/>
                  </a:lnTo>
                  <a:close/>
                </a:path>
              </a:pathLst>
            </a:custGeom>
            <a:solidFill>
              <a:srgbClr val="F5C592">
                <a:alpha val="50195"/>
              </a:srgbClr>
            </a:solidFill>
            <a:ln w="9525">
              <a:noFill/>
              <a:round/>
              <a:headEnd/>
              <a:tailEnd/>
            </a:ln>
          </p:spPr>
          <p:txBody>
            <a:bodyPr/>
            <a:lstStyle/>
            <a:p>
              <a:endParaRPr lang="en-US"/>
            </a:p>
          </p:txBody>
        </p:sp>
        <p:sp>
          <p:nvSpPr>
            <p:cNvPr id="11288" name="Freeform 21"/>
            <p:cNvSpPr>
              <a:spLocks/>
            </p:cNvSpPr>
            <p:nvPr/>
          </p:nvSpPr>
          <p:spPr bwMode="auto">
            <a:xfrm>
              <a:off x="5247" y="3615"/>
              <a:ext cx="48" cy="35"/>
            </a:xfrm>
            <a:custGeom>
              <a:avLst/>
              <a:gdLst>
                <a:gd name="T0" fmla="*/ 0 w 528"/>
                <a:gd name="T1" fmla="*/ 33 h 384"/>
                <a:gd name="T2" fmla="*/ 0 w 528"/>
                <a:gd name="T3" fmla="*/ 30 h 384"/>
                <a:gd name="T4" fmla="*/ 4 w 528"/>
                <a:gd name="T5" fmla="*/ 28 h 384"/>
                <a:gd name="T6" fmla="*/ 9 w 528"/>
                <a:gd name="T7" fmla="*/ 25 h 384"/>
                <a:gd name="T8" fmla="*/ 15 w 528"/>
                <a:gd name="T9" fmla="*/ 23 h 384"/>
                <a:gd name="T10" fmla="*/ 19 w 528"/>
                <a:gd name="T11" fmla="*/ 20 h 384"/>
                <a:gd name="T12" fmla="*/ 22 w 528"/>
                <a:gd name="T13" fmla="*/ 18 h 384"/>
                <a:gd name="T14" fmla="*/ 23 w 528"/>
                <a:gd name="T15" fmla="*/ 15 h 384"/>
                <a:gd name="T16" fmla="*/ 23 w 528"/>
                <a:gd name="T17" fmla="*/ 12 h 384"/>
                <a:gd name="T18" fmla="*/ 21 w 528"/>
                <a:gd name="T19" fmla="*/ 11 h 384"/>
                <a:gd name="T20" fmla="*/ 19 w 528"/>
                <a:gd name="T21" fmla="*/ 11 h 384"/>
                <a:gd name="T22" fmla="*/ 17 w 528"/>
                <a:gd name="T23" fmla="*/ 10 h 384"/>
                <a:gd name="T24" fmla="*/ 18 w 528"/>
                <a:gd name="T25" fmla="*/ 9 h 384"/>
                <a:gd name="T26" fmla="*/ 19 w 528"/>
                <a:gd name="T27" fmla="*/ 8 h 384"/>
                <a:gd name="T28" fmla="*/ 20 w 528"/>
                <a:gd name="T29" fmla="*/ 7 h 384"/>
                <a:gd name="T30" fmla="*/ 23 w 528"/>
                <a:gd name="T31" fmla="*/ 6 h 384"/>
                <a:gd name="T32" fmla="*/ 27 w 528"/>
                <a:gd name="T33" fmla="*/ 5 h 384"/>
                <a:gd name="T34" fmla="*/ 35 w 528"/>
                <a:gd name="T35" fmla="*/ 3 h 384"/>
                <a:gd name="T36" fmla="*/ 44 w 528"/>
                <a:gd name="T37" fmla="*/ 1 h 384"/>
                <a:gd name="T38" fmla="*/ 47 w 528"/>
                <a:gd name="T39" fmla="*/ 2 h 384"/>
                <a:gd name="T40" fmla="*/ 46 w 528"/>
                <a:gd name="T41" fmla="*/ 7 h 384"/>
                <a:gd name="T42" fmla="*/ 44 w 528"/>
                <a:gd name="T43" fmla="*/ 11 h 384"/>
                <a:gd name="T44" fmla="*/ 42 w 528"/>
                <a:gd name="T45" fmla="*/ 14 h 384"/>
                <a:gd name="T46" fmla="*/ 40 w 528"/>
                <a:gd name="T47" fmla="*/ 18 h 384"/>
                <a:gd name="T48" fmla="*/ 38 w 528"/>
                <a:gd name="T49" fmla="*/ 21 h 384"/>
                <a:gd name="T50" fmla="*/ 35 w 528"/>
                <a:gd name="T51" fmla="*/ 23 h 384"/>
                <a:gd name="T52" fmla="*/ 32 w 528"/>
                <a:gd name="T53" fmla="*/ 25 h 384"/>
                <a:gd name="T54" fmla="*/ 29 w 528"/>
                <a:gd name="T55" fmla="*/ 27 h 384"/>
                <a:gd name="T56" fmla="*/ 26 w 528"/>
                <a:gd name="T57" fmla="*/ 29 h 384"/>
                <a:gd name="T58" fmla="*/ 22 w 528"/>
                <a:gd name="T59" fmla="*/ 30 h 384"/>
                <a:gd name="T60" fmla="*/ 18 w 528"/>
                <a:gd name="T61" fmla="*/ 32 h 384"/>
                <a:gd name="T62" fmla="*/ 13 w 528"/>
                <a:gd name="T63" fmla="*/ 33 h 384"/>
                <a:gd name="T64" fmla="*/ 4 w 528"/>
                <a:gd name="T65" fmla="*/ 35 h 3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8"/>
                <a:gd name="T100" fmla="*/ 0 h 384"/>
                <a:gd name="T101" fmla="*/ 528 w 528"/>
                <a:gd name="T102" fmla="*/ 384 h 3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8" h="384">
                  <a:moveTo>
                    <a:pt x="0" y="384"/>
                  </a:moveTo>
                  <a:lnTo>
                    <a:pt x="0" y="366"/>
                  </a:lnTo>
                  <a:lnTo>
                    <a:pt x="2" y="348"/>
                  </a:lnTo>
                  <a:lnTo>
                    <a:pt x="5" y="330"/>
                  </a:lnTo>
                  <a:lnTo>
                    <a:pt x="9" y="312"/>
                  </a:lnTo>
                  <a:lnTo>
                    <a:pt x="40" y="302"/>
                  </a:lnTo>
                  <a:lnTo>
                    <a:pt x="70" y="290"/>
                  </a:lnTo>
                  <a:lnTo>
                    <a:pt x="102" y="277"/>
                  </a:lnTo>
                  <a:lnTo>
                    <a:pt x="134" y="264"/>
                  </a:lnTo>
                  <a:lnTo>
                    <a:pt x="165" y="249"/>
                  </a:lnTo>
                  <a:lnTo>
                    <a:pt x="196" y="231"/>
                  </a:lnTo>
                  <a:lnTo>
                    <a:pt x="212" y="221"/>
                  </a:lnTo>
                  <a:lnTo>
                    <a:pt x="228" y="211"/>
                  </a:lnTo>
                  <a:lnTo>
                    <a:pt x="244" y="199"/>
                  </a:lnTo>
                  <a:lnTo>
                    <a:pt x="258" y="188"/>
                  </a:lnTo>
                  <a:lnTo>
                    <a:pt x="255" y="170"/>
                  </a:lnTo>
                  <a:lnTo>
                    <a:pt x="252" y="152"/>
                  </a:lnTo>
                  <a:lnTo>
                    <a:pt x="250" y="135"/>
                  </a:lnTo>
                  <a:lnTo>
                    <a:pt x="249" y="120"/>
                  </a:lnTo>
                  <a:lnTo>
                    <a:pt x="234" y="117"/>
                  </a:lnTo>
                  <a:lnTo>
                    <a:pt x="220" y="116"/>
                  </a:lnTo>
                  <a:lnTo>
                    <a:pt x="206" y="116"/>
                  </a:lnTo>
                  <a:lnTo>
                    <a:pt x="191" y="115"/>
                  </a:lnTo>
                  <a:lnTo>
                    <a:pt x="192" y="109"/>
                  </a:lnTo>
                  <a:lnTo>
                    <a:pt x="194" y="104"/>
                  </a:lnTo>
                  <a:lnTo>
                    <a:pt x="197" y="100"/>
                  </a:lnTo>
                  <a:lnTo>
                    <a:pt x="202" y="95"/>
                  </a:lnTo>
                  <a:lnTo>
                    <a:pt x="208" y="89"/>
                  </a:lnTo>
                  <a:lnTo>
                    <a:pt x="215" y="85"/>
                  </a:lnTo>
                  <a:lnTo>
                    <a:pt x="222" y="80"/>
                  </a:lnTo>
                  <a:lnTo>
                    <a:pt x="232" y="76"/>
                  </a:lnTo>
                  <a:lnTo>
                    <a:pt x="252" y="67"/>
                  </a:lnTo>
                  <a:lnTo>
                    <a:pt x="275" y="59"/>
                  </a:lnTo>
                  <a:lnTo>
                    <a:pt x="300" y="50"/>
                  </a:lnTo>
                  <a:lnTo>
                    <a:pt x="327" y="43"/>
                  </a:lnTo>
                  <a:lnTo>
                    <a:pt x="383" y="29"/>
                  </a:lnTo>
                  <a:lnTo>
                    <a:pt x="439" y="17"/>
                  </a:lnTo>
                  <a:lnTo>
                    <a:pt x="489" y="8"/>
                  </a:lnTo>
                  <a:lnTo>
                    <a:pt x="528" y="0"/>
                  </a:lnTo>
                  <a:lnTo>
                    <a:pt x="520" y="26"/>
                  </a:lnTo>
                  <a:lnTo>
                    <a:pt x="513" y="50"/>
                  </a:lnTo>
                  <a:lnTo>
                    <a:pt x="505" y="75"/>
                  </a:lnTo>
                  <a:lnTo>
                    <a:pt x="496" y="97"/>
                  </a:lnTo>
                  <a:lnTo>
                    <a:pt x="486" y="118"/>
                  </a:lnTo>
                  <a:lnTo>
                    <a:pt x="476" y="138"/>
                  </a:lnTo>
                  <a:lnTo>
                    <a:pt x="464" y="157"/>
                  </a:lnTo>
                  <a:lnTo>
                    <a:pt x="453" y="176"/>
                  </a:lnTo>
                  <a:lnTo>
                    <a:pt x="440" y="193"/>
                  </a:lnTo>
                  <a:lnTo>
                    <a:pt x="427" y="209"/>
                  </a:lnTo>
                  <a:lnTo>
                    <a:pt x="414" y="225"/>
                  </a:lnTo>
                  <a:lnTo>
                    <a:pt x="399" y="238"/>
                  </a:lnTo>
                  <a:lnTo>
                    <a:pt x="384" y="252"/>
                  </a:lnTo>
                  <a:lnTo>
                    <a:pt x="368" y="265"/>
                  </a:lnTo>
                  <a:lnTo>
                    <a:pt x="352" y="276"/>
                  </a:lnTo>
                  <a:lnTo>
                    <a:pt x="335" y="288"/>
                  </a:lnTo>
                  <a:lnTo>
                    <a:pt x="317" y="297"/>
                  </a:lnTo>
                  <a:lnTo>
                    <a:pt x="300" y="308"/>
                  </a:lnTo>
                  <a:lnTo>
                    <a:pt x="282" y="316"/>
                  </a:lnTo>
                  <a:lnTo>
                    <a:pt x="263" y="325"/>
                  </a:lnTo>
                  <a:lnTo>
                    <a:pt x="243" y="332"/>
                  </a:lnTo>
                  <a:lnTo>
                    <a:pt x="223" y="340"/>
                  </a:lnTo>
                  <a:lnTo>
                    <a:pt x="202" y="346"/>
                  </a:lnTo>
                  <a:lnTo>
                    <a:pt x="181" y="352"/>
                  </a:lnTo>
                  <a:lnTo>
                    <a:pt x="138" y="362"/>
                  </a:lnTo>
                  <a:lnTo>
                    <a:pt x="94" y="371"/>
                  </a:lnTo>
                  <a:lnTo>
                    <a:pt x="47" y="379"/>
                  </a:lnTo>
                  <a:lnTo>
                    <a:pt x="0" y="384"/>
                  </a:lnTo>
                  <a:close/>
                </a:path>
              </a:pathLst>
            </a:custGeom>
            <a:solidFill>
              <a:srgbClr val="F5C592">
                <a:alpha val="50195"/>
              </a:srgbClr>
            </a:solidFill>
            <a:ln w="9525">
              <a:noFill/>
              <a:round/>
              <a:headEnd/>
              <a:tailEnd/>
            </a:ln>
          </p:spPr>
          <p:txBody>
            <a:bodyPr/>
            <a:lstStyle/>
            <a:p>
              <a:endParaRPr lang="en-US"/>
            </a:p>
          </p:txBody>
        </p:sp>
        <p:sp>
          <p:nvSpPr>
            <p:cNvPr id="11289" name="Freeform 22"/>
            <p:cNvSpPr>
              <a:spLocks/>
            </p:cNvSpPr>
            <p:nvPr/>
          </p:nvSpPr>
          <p:spPr bwMode="auto">
            <a:xfrm>
              <a:off x="5236" y="3494"/>
              <a:ext cx="22" cy="41"/>
            </a:xfrm>
            <a:custGeom>
              <a:avLst/>
              <a:gdLst>
                <a:gd name="T0" fmla="*/ 17 w 237"/>
                <a:gd name="T1" fmla="*/ 41 h 457"/>
                <a:gd name="T2" fmla="*/ 15 w 237"/>
                <a:gd name="T3" fmla="*/ 40 h 457"/>
                <a:gd name="T4" fmla="*/ 14 w 237"/>
                <a:gd name="T5" fmla="*/ 39 h 457"/>
                <a:gd name="T6" fmla="*/ 13 w 237"/>
                <a:gd name="T7" fmla="*/ 38 h 457"/>
                <a:gd name="T8" fmla="*/ 12 w 237"/>
                <a:gd name="T9" fmla="*/ 37 h 457"/>
                <a:gd name="T10" fmla="*/ 11 w 237"/>
                <a:gd name="T11" fmla="*/ 36 h 457"/>
                <a:gd name="T12" fmla="*/ 10 w 237"/>
                <a:gd name="T13" fmla="*/ 35 h 457"/>
                <a:gd name="T14" fmla="*/ 9 w 237"/>
                <a:gd name="T15" fmla="*/ 34 h 457"/>
                <a:gd name="T16" fmla="*/ 8 w 237"/>
                <a:gd name="T17" fmla="*/ 33 h 457"/>
                <a:gd name="T18" fmla="*/ 8 w 237"/>
                <a:gd name="T19" fmla="*/ 31 h 457"/>
                <a:gd name="T20" fmla="*/ 7 w 237"/>
                <a:gd name="T21" fmla="*/ 30 h 457"/>
                <a:gd name="T22" fmla="*/ 6 w 237"/>
                <a:gd name="T23" fmla="*/ 28 h 457"/>
                <a:gd name="T24" fmla="*/ 6 w 237"/>
                <a:gd name="T25" fmla="*/ 27 h 457"/>
                <a:gd name="T26" fmla="*/ 4 w 237"/>
                <a:gd name="T27" fmla="*/ 24 h 457"/>
                <a:gd name="T28" fmla="*/ 3 w 237"/>
                <a:gd name="T29" fmla="*/ 21 h 457"/>
                <a:gd name="T30" fmla="*/ 2 w 237"/>
                <a:gd name="T31" fmla="*/ 18 h 457"/>
                <a:gd name="T32" fmla="*/ 2 w 237"/>
                <a:gd name="T33" fmla="*/ 15 h 457"/>
                <a:gd name="T34" fmla="*/ 1 w 237"/>
                <a:gd name="T35" fmla="*/ 12 h 457"/>
                <a:gd name="T36" fmla="*/ 1 w 237"/>
                <a:gd name="T37" fmla="*/ 9 h 457"/>
                <a:gd name="T38" fmla="*/ 0 w 237"/>
                <a:gd name="T39" fmla="*/ 7 h 457"/>
                <a:gd name="T40" fmla="*/ 0 w 237"/>
                <a:gd name="T41" fmla="*/ 4 h 457"/>
                <a:gd name="T42" fmla="*/ 0 w 237"/>
                <a:gd name="T43" fmla="*/ 2 h 457"/>
                <a:gd name="T44" fmla="*/ 0 w 237"/>
                <a:gd name="T45" fmla="*/ 0 h 457"/>
                <a:gd name="T46" fmla="*/ 2 w 237"/>
                <a:gd name="T47" fmla="*/ 0 h 457"/>
                <a:gd name="T48" fmla="*/ 3 w 237"/>
                <a:gd name="T49" fmla="*/ 0 h 457"/>
                <a:gd name="T50" fmla="*/ 5 w 237"/>
                <a:gd name="T51" fmla="*/ 0 h 457"/>
                <a:gd name="T52" fmla="*/ 7 w 237"/>
                <a:gd name="T53" fmla="*/ 0 h 457"/>
                <a:gd name="T54" fmla="*/ 8 w 237"/>
                <a:gd name="T55" fmla="*/ 1 h 457"/>
                <a:gd name="T56" fmla="*/ 9 w 237"/>
                <a:gd name="T57" fmla="*/ 3 h 457"/>
                <a:gd name="T58" fmla="*/ 10 w 237"/>
                <a:gd name="T59" fmla="*/ 5 h 457"/>
                <a:gd name="T60" fmla="*/ 12 w 237"/>
                <a:gd name="T61" fmla="*/ 7 h 457"/>
                <a:gd name="T62" fmla="*/ 13 w 237"/>
                <a:gd name="T63" fmla="*/ 9 h 457"/>
                <a:gd name="T64" fmla="*/ 14 w 237"/>
                <a:gd name="T65" fmla="*/ 11 h 457"/>
                <a:gd name="T66" fmla="*/ 16 w 237"/>
                <a:gd name="T67" fmla="*/ 14 h 457"/>
                <a:gd name="T68" fmla="*/ 17 w 237"/>
                <a:gd name="T69" fmla="*/ 17 h 457"/>
                <a:gd name="T70" fmla="*/ 18 w 237"/>
                <a:gd name="T71" fmla="*/ 20 h 457"/>
                <a:gd name="T72" fmla="*/ 20 w 237"/>
                <a:gd name="T73" fmla="*/ 22 h 457"/>
                <a:gd name="T74" fmla="*/ 21 w 237"/>
                <a:gd name="T75" fmla="*/ 25 h 457"/>
                <a:gd name="T76" fmla="*/ 21 w 237"/>
                <a:gd name="T77" fmla="*/ 28 h 457"/>
                <a:gd name="T78" fmla="*/ 22 w 237"/>
                <a:gd name="T79" fmla="*/ 30 h 457"/>
                <a:gd name="T80" fmla="*/ 22 w 237"/>
                <a:gd name="T81" fmla="*/ 31 h 457"/>
                <a:gd name="T82" fmla="*/ 22 w 237"/>
                <a:gd name="T83" fmla="*/ 32 h 457"/>
                <a:gd name="T84" fmla="*/ 22 w 237"/>
                <a:gd name="T85" fmla="*/ 33 h 457"/>
                <a:gd name="T86" fmla="*/ 22 w 237"/>
                <a:gd name="T87" fmla="*/ 35 h 457"/>
                <a:gd name="T88" fmla="*/ 22 w 237"/>
                <a:gd name="T89" fmla="*/ 36 h 457"/>
                <a:gd name="T90" fmla="*/ 22 w 237"/>
                <a:gd name="T91" fmla="*/ 37 h 457"/>
                <a:gd name="T92" fmla="*/ 22 w 237"/>
                <a:gd name="T93" fmla="*/ 38 h 457"/>
                <a:gd name="T94" fmla="*/ 20 w 237"/>
                <a:gd name="T95" fmla="*/ 39 h 457"/>
                <a:gd name="T96" fmla="*/ 19 w 237"/>
                <a:gd name="T97" fmla="*/ 40 h 457"/>
                <a:gd name="T98" fmla="*/ 18 w 237"/>
                <a:gd name="T99" fmla="*/ 40 h 457"/>
                <a:gd name="T100" fmla="*/ 17 w 237"/>
                <a:gd name="T101" fmla="*/ 41 h 4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7"/>
                <a:gd name="T154" fmla="*/ 0 h 457"/>
                <a:gd name="T155" fmla="*/ 237 w 237"/>
                <a:gd name="T156" fmla="*/ 457 h 4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7" h="457">
                  <a:moveTo>
                    <a:pt x="180" y="457"/>
                  </a:moveTo>
                  <a:lnTo>
                    <a:pt x="166" y="447"/>
                  </a:lnTo>
                  <a:lnTo>
                    <a:pt x="155" y="438"/>
                  </a:lnTo>
                  <a:lnTo>
                    <a:pt x="143" y="427"/>
                  </a:lnTo>
                  <a:lnTo>
                    <a:pt x="131" y="415"/>
                  </a:lnTo>
                  <a:lnTo>
                    <a:pt x="121" y="403"/>
                  </a:lnTo>
                  <a:lnTo>
                    <a:pt x="110" y="390"/>
                  </a:lnTo>
                  <a:lnTo>
                    <a:pt x="101" y="376"/>
                  </a:lnTo>
                  <a:lnTo>
                    <a:pt x="91" y="363"/>
                  </a:lnTo>
                  <a:lnTo>
                    <a:pt x="83" y="348"/>
                  </a:lnTo>
                  <a:lnTo>
                    <a:pt x="74" y="333"/>
                  </a:lnTo>
                  <a:lnTo>
                    <a:pt x="67" y="317"/>
                  </a:lnTo>
                  <a:lnTo>
                    <a:pt x="60" y="301"/>
                  </a:lnTo>
                  <a:lnTo>
                    <a:pt x="46" y="269"/>
                  </a:lnTo>
                  <a:lnTo>
                    <a:pt x="35" y="236"/>
                  </a:lnTo>
                  <a:lnTo>
                    <a:pt x="25" y="202"/>
                  </a:lnTo>
                  <a:lnTo>
                    <a:pt x="17" y="169"/>
                  </a:lnTo>
                  <a:lnTo>
                    <a:pt x="11" y="137"/>
                  </a:lnTo>
                  <a:lnTo>
                    <a:pt x="6" y="105"/>
                  </a:lnTo>
                  <a:lnTo>
                    <a:pt x="3" y="75"/>
                  </a:lnTo>
                  <a:lnTo>
                    <a:pt x="1" y="48"/>
                  </a:lnTo>
                  <a:lnTo>
                    <a:pt x="0" y="23"/>
                  </a:lnTo>
                  <a:lnTo>
                    <a:pt x="1" y="0"/>
                  </a:lnTo>
                  <a:lnTo>
                    <a:pt x="19" y="0"/>
                  </a:lnTo>
                  <a:lnTo>
                    <a:pt x="37" y="0"/>
                  </a:lnTo>
                  <a:lnTo>
                    <a:pt x="55" y="0"/>
                  </a:lnTo>
                  <a:lnTo>
                    <a:pt x="74" y="0"/>
                  </a:lnTo>
                  <a:lnTo>
                    <a:pt x="85" y="14"/>
                  </a:lnTo>
                  <a:lnTo>
                    <a:pt x="98" y="31"/>
                  </a:lnTo>
                  <a:lnTo>
                    <a:pt x="111" y="51"/>
                  </a:lnTo>
                  <a:lnTo>
                    <a:pt x="126" y="74"/>
                  </a:lnTo>
                  <a:lnTo>
                    <a:pt x="141" y="100"/>
                  </a:lnTo>
                  <a:lnTo>
                    <a:pt x="156" y="127"/>
                  </a:lnTo>
                  <a:lnTo>
                    <a:pt x="171" y="157"/>
                  </a:lnTo>
                  <a:lnTo>
                    <a:pt x="185" y="187"/>
                  </a:lnTo>
                  <a:lnTo>
                    <a:pt x="199" y="218"/>
                  </a:lnTo>
                  <a:lnTo>
                    <a:pt x="211" y="250"/>
                  </a:lnTo>
                  <a:lnTo>
                    <a:pt x="221" y="281"/>
                  </a:lnTo>
                  <a:lnTo>
                    <a:pt x="230" y="313"/>
                  </a:lnTo>
                  <a:lnTo>
                    <a:pt x="233" y="329"/>
                  </a:lnTo>
                  <a:lnTo>
                    <a:pt x="235" y="344"/>
                  </a:lnTo>
                  <a:lnTo>
                    <a:pt x="236" y="358"/>
                  </a:lnTo>
                  <a:lnTo>
                    <a:pt x="237" y="373"/>
                  </a:lnTo>
                  <a:lnTo>
                    <a:pt x="237" y="388"/>
                  </a:lnTo>
                  <a:lnTo>
                    <a:pt x="237" y="402"/>
                  </a:lnTo>
                  <a:lnTo>
                    <a:pt x="235" y="415"/>
                  </a:lnTo>
                  <a:lnTo>
                    <a:pt x="233" y="428"/>
                  </a:lnTo>
                  <a:lnTo>
                    <a:pt x="218" y="436"/>
                  </a:lnTo>
                  <a:lnTo>
                    <a:pt x="204" y="442"/>
                  </a:lnTo>
                  <a:lnTo>
                    <a:pt x="192" y="449"/>
                  </a:lnTo>
                  <a:lnTo>
                    <a:pt x="180" y="457"/>
                  </a:lnTo>
                  <a:close/>
                </a:path>
              </a:pathLst>
            </a:custGeom>
            <a:solidFill>
              <a:srgbClr val="131516">
                <a:alpha val="50195"/>
              </a:srgbClr>
            </a:solidFill>
            <a:ln w="9525">
              <a:noFill/>
              <a:round/>
              <a:headEnd/>
              <a:tailEnd/>
            </a:ln>
          </p:spPr>
          <p:txBody>
            <a:bodyPr/>
            <a:lstStyle/>
            <a:p>
              <a:endParaRPr lang="en-US"/>
            </a:p>
          </p:txBody>
        </p:sp>
        <p:sp>
          <p:nvSpPr>
            <p:cNvPr id="11290" name="Freeform 23"/>
            <p:cNvSpPr>
              <a:spLocks/>
            </p:cNvSpPr>
            <p:nvPr/>
          </p:nvSpPr>
          <p:spPr bwMode="auto">
            <a:xfrm>
              <a:off x="5176" y="3514"/>
              <a:ext cx="14" cy="14"/>
            </a:xfrm>
            <a:custGeom>
              <a:avLst/>
              <a:gdLst>
                <a:gd name="T0" fmla="*/ 4 w 158"/>
                <a:gd name="T1" fmla="*/ 14 h 149"/>
                <a:gd name="T2" fmla="*/ 3 w 158"/>
                <a:gd name="T3" fmla="*/ 12 h 149"/>
                <a:gd name="T4" fmla="*/ 2 w 158"/>
                <a:gd name="T5" fmla="*/ 11 h 149"/>
                <a:gd name="T6" fmla="*/ 1 w 158"/>
                <a:gd name="T7" fmla="*/ 9 h 149"/>
                <a:gd name="T8" fmla="*/ 0 w 158"/>
                <a:gd name="T9" fmla="*/ 7 h 149"/>
                <a:gd name="T10" fmla="*/ 1 w 158"/>
                <a:gd name="T11" fmla="*/ 5 h 149"/>
                <a:gd name="T12" fmla="*/ 2 w 158"/>
                <a:gd name="T13" fmla="*/ 3 h 149"/>
                <a:gd name="T14" fmla="*/ 2 w 158"/>
                <a:gd name="T15" fmla="*/ 2 h 149"/>
                <a:gd name="T16" fmla="*/ 3 w 158"/>
                <a:gd name="T17" fmla="*/ 0 h 149"/>
                <a:gd name="T18" fmla="*/ 5 w 158"/>
                <a:gd name="T19" fmla="*/ 0 h 149"/>
                <a:gd name="T20" fmla="*/ 7 w 158"/>
                <a:gd name="T21" fmla="*/ 0 h 149"/>
                <a:gd name="T22" fmla="*/ 8 w 158"/>
                <a:gd name="T23" fmla="*/ 0 h 149"/>
                <a:gd name="T24" fmla="*/ 10 w 158"/>
                <a:gd name="T25" fmla="*/ 0 h 149"/>
                <a:gd name="T26" fmla="*/ 12 w 158"/>
                <a:gd name="T27" fmla="*/ 2 h 149"/>
                <a:gd name="T28" fmla="*/ 13 w 158"/>
                <a:gd name="T29" fmla="*/ 3 h 149"/>
                <a:gd name="T30" fmla="*/ 13 w 158"/>
                <a:gd name="T31" fmla="*/ 4 h 149"/>
                <a:gd name="T32" fmla="*/ 13 w 158"/>
                <a:gd name="T33" fmla="*/ 4 h 149"/>
                <a:gd name="T34" fmla="*/ 14 w 158"/>
                <a:gd name="T35" fmla="*/ 5 h 149"/>
                <a:gd name="T36" fmla="*/ 14 w 158"/>
                <a:gd name="T37" fmla="*/ 6 h 149"/>
                <a:gd name="T38" fmla="*/ 14 w 158"/>
                <a:gd name="T39" fmla="*/ 6 h 149"/>
                <a:gd name="T40" fmla="*/ 14 w 158"/>
                <a:gd name="T41" fmla="*/ 7 h 149"/>
                <a:gd name="T42" fmla="*/ 14 w 158"/>
                <a:gd name="T43" fmla="*/ 8 h 149"/>
                <a:gd name="T44" fmla="*/ 14 w 158"/>
                <a:gd name="T45" fmla="*/ 8 h 149"/>
                <a:gd name="T46" fmla="*/ 14 w 158"/>
                <a:gd name="T47" fmla="*/ 8 h 149"/>
                <a:gd name="T48" fmla="*/ 14 w 158"/>
                <a:gd name="T49" fmla="*/ 9 h 149"/>
                <a:gd name="T50" fmla="*/ 13 w 158"/>
                <a:gd name="T51" fmla="*/ 9 h 149"/>
                <a:gd name="T52" fmla="*/ 13 w 158"/>
                <a:gd name="T53" fmla="*/ 10 h 149"/>
                <a:gd name="T54" fmla="*/ 13 w 158"/>
                <a:gd name="T55" fmla="*/ 11 h 149"/>
                <a:gd name="T56" fmla="*/ 12 w 158"/>
                <a:gd name="T57" fmla="*/ 11 h 149"/>
                <a:gd name="T58" fmla="*/ 11 w 158"/>
                <a:gd name="T59" fmla="*/ 12 h 149"/>
                <a:gd name="T60" fmla="*/ 10 w 158"/>
                <a:gd name="T61" fmla="*/ 13 h 149"/>
                <a:gd name="T62" fmla="*/ 8 w 158"/>
                <a:gd name="T63" fmla="*/ 13 h 149"/>
                <a:gd name="T64" fmla="*/ 7 w 158"/>
                <a:gd name="T65" fmla="*/ 14 h 149"/>
                <a:gd name="T66" fmla="*/ 5 w 158"/>
                <a:gd name="T67" fmla="*/ 14 h 149"/>
                <a:gd name="T68" fmla="*/ 4 w 158"/>
                <a:gd name="T69" fmla="*/ 14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49"/>
                <a:gd name="T107" fmla="*/ 158 w 158"/>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49">
                  <a:moveTo>
                    <a:pt x="43" y="149"/>
                  </a:moveTo>
                  <a:lnTo>
                    <a:pt x="33" y="131"/>
                  </a:lnTo>
                  <a:lnTo>
                    <a:pt x="22" y="113"/>
                  </a:lnTo>
                  <a:lnTo>
                    <a:pt x="11" y="95"/>
                  </a:lnTo>
                  <a:lnTo>
                    <a:pt x="0" y="76"/>
                  </a:lnTo>
                  <a:lnTo>
                    <a:pt x="9" y="56"/>
                  </a:lnTo>
                  <a:lnTo>
                    <a:pt x="18" y="36"/>
                  </a:lnTo>
                  <a:lnTo>
                    <a:pt x="28" y="18"/>
                  </a:lnTo>
                  <a:lnTo>
                    <a:pt x="39" y="0"/>
                  </a:lnTo>
                  <a:lnTo>
                    <a:pt x="57" y="0"/>
                  </a:lnTo>
                  <a:lnTo>
                    <a:pt x="75" y="0"/>
                  </a:lnTo>
                  <a:lnTo>
                    <a:pt x="95" y="0"/>
                  </a:lnTo>
                  <a:lnTo>
                    <a:pt x="115" y="0"/>
                  </a:lnTo>
                  <a:lnTo>
                    <a:pt x="131" y="16"/>
                  </a:lnTo>
                  <a:lnTo>
                    <a:pt x="143" y="32"/>
                  </a:lnTo>
                  <a:lnTo>
                    <a:pt x="147" y="39"/>
                  </a:lnTo>
                  <a:lnTo>
                    <a:pt x="151" y="47"/>
                  </a:lnTo>
                  <a:lnTo>
                    <a:pt x="154" y="54"/>
                  </a:lnTo>
                  <a:lnTo>
                    <a:pt x="156" y="61"/>
                  </a:lnTo>
                  <a:lnTo>
                    <a:pt x="157" y="67"/>
                  </a:lnTo>
                  <a:lnTo>
                    <a:pt x="158" y="73"/>
                  </a:lnTo>
                  <a:lnTo>
                    <a:pt x="158" y="80"/>
                  </a:lnTo>
                  <a:lnTo>
                    <a:pt x="158" y="85"/>
                  </a:lnTo>
                  <a:lnTo>
                    <a:pt x="156" y="90"/>
                  </a:lnTo>
                  <a:lnTo>
                    <a:pt x="155" y="95"/>
                  </a:lnTo>
                  <a:lnTo>
                    <a:pt x="152" y="101"/>
                  </a:lnTo>
                  <a:lnTo>
                    <a:pt x="150" y="105"/>
                  </a:lnTo>
                  <a:lnTo>
                    <a:pt x="142" y="114"/>
                  </a:lnTo>
                  <a:lnTo>
                    <a:pt x="132" y="122"/>
                  </a:lnTo>
                  <a:lnTo>
                    <a:pt x="122" y="128"/>
                  </a:lnTo>
                  <a:lnTo>
                    <a:pt x="108" y="135"/>
                  </a:lnTo>
                  <a:lnTo>
                    <a:pt x="94" y="140"/>
                  </a:lnTo>
                  <a:lnTo>
                    <a:pt x="78" y="144"/>
                  </a:lnTo>
                  <a:lnTo>
                    <a:pt x="61" y="147"/>
                  </a:lnTo>
                  <a:lnTo>
                    <a:pt x="43" y="149"/>
                  </a:lnTo>
                  <a:close/>
                </a:path>
              </a:pathLst>
            </a:custGeom>
            <a:solidFill>
              <a:srgbClr val="131516">
                <a:alpha val="50195"/>
              </a:srgbClr>
            </a:solidFill>
            <a:ln w="9525">
              <a:noFill/>
              <a:round/>
              <a:headEnd/>
              <a:tailEnd/>
            </a:ln>
          </p:spPr>
          <p:txBody>
            <a:bodyPr/>
            <a:lstStyle/>
            <a:p>
              <a:endParaRPr lang="en-US"/>
            </a:p>
          </p:txBody>
        </p:sp>
      </p:grpSp>
      <p:pic>
        <p:nvPicPr>
          <p:cNvPr id="44056" name="Picture 24" descr="Jeususinclouds02"/>
          <p:cNvPicPr>
            <a:picLocks noChangeAspect="1" noChangeArrowheads="1"/>
          </p:cNvPicPr>
          <p:nvPr/>
        </p:nvPicPr>
        <p:blipFill>
          <a:blip r:embed="rId3" cstate="print"/>
          <a:srcRect/>
          <a:stretch>
            <a:fillRect/>
          </a:stretch>
        </p:blipFill>
        <p:spPr bwMode="auto">
          <a:xfrm>
            <a:off x="5867400" y="0"/>
            <a:ext cx="2382838" cy="2000250"/>
          </a:xfrm>
          <a:prstGeom prst="rect">
            <a:avLst/>
          </a:prstGeom>
          <a:noFill/>
          <a:ln w="9525">
            <a:noFill/>
            <a:miter lim="800000"/>
            <a:headEnd/>
            <a:tailEnd/>
          </a:ln>
        </p:spPr>
      </p:pic>
      <p:pic>
        <p:nvPicPr>
          <p:cNvPr id="11272" name="Picture 25" descr="grave-02"/>
          <p:cNvPicPr>
            <a:picLocks noChangeAspect="1" noChangeArrowheads="1"/>
          </p:cNvPicPr>
          <p:nvPr/>
        </p:nvPicPr>
        <p:blipFill>
          <a:blip r:embed="rId4" cstate="print"/>
          <a:srcRect/>
          <a:stretch>
            <a:fillRect/>
          </a:stretch>
        </p:blipFill>
        <p:spPr bwMode="auto">
          <a:xfrm>
            <a:off x="5638800" y="2571750"/>
            <a:ext cx="3354388" cy="1959769"/>
          </a:xfrm>
          <a:prstGeom prst="rect">
            <a:avLst/>
          </a:prstGeom>
          <a:noFill/>
          <a:ln w="9525">
            <a:noFill/>
            <a:miter lim="800000"/>
            <a:headEnd/>
            <a:tailEnd/>
          </a:ln>
        </p:spPr>
      </p:pic>
      <p:pic>
        <p:nvPicPr>
          <p:cNvPr id="11273" name="Picture 26" descr="mourner"/>
          <p:cNvPicPr>
            <a:picLocks noChangeAspect="1" noChangeArrowheads="1"/>
          </p:cNvPicPr>
          <p:nvPr/>
        </p:nvPicPr>
        <p:blipFill>
          <a:blip r:embed="rId5" cstate="print"/>
          <a:srcRect/>
          <a:stretch>
            <a:fillRect/>
          </a:stretch>
        </p:blipFill>
        <p:spPr bwMode="auto">
          <a:xfrm>
            <a:off x="4648200" y="2686051"/>
            <a:ext cx="2743200" cy="1583531"/>
          </a:xfrm>
          <a:prstGeom prst="rect">
            <a:avLst/>
          </a:prstGeom>
          <a:noFill/>
          <a:ln w="9525">
            <a:noFill/>
            <a:miter lim="800000"/>
            <a:headEnd/>
            <a:tailEnd/>
          </a:ln>
        </p:spPr>
      </p:pic>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44056"/>
                                        </p:tgtEl>
                                        <p:attrNameLst>
                                          <p:attrName>style.visibility</p:attrName>
                                        </p:attrNameLst>
                                      </p:cBhvr>
                                      <p:to>
                                        <p:strVal val="visible"/>
                                      </p:to>
                                    </p:set>
                                    <p:anim calcmode="lin" valueType="num">
                                      <p:cBhvr additive="base">
                                        <p:cTn id="7" dur="500" fill="hold"/>
                                        <p:tgtEl>
                                          <p:spTgt spid="44056"/>
                                        </p:tgtEl>
                                        <p:attrNameLst>
                                          <p:attrName>ppt_x</p:attrName>
                                        </p:attrNameLst>
                                      </p:cBhvr>
                                      <p:tavLst>
                                        <p:tav tm="0">
                                          <p:val>
                                            <p:strVal val="#ppt_x"/>
                                          </p:val>
                                        </p:tav>
                                        <p:tav tm="100000">
                                          <p:val>
                                            <p:strVal val="#ppt_x"/>
                                          </p:val>
                                        </p:tav>
                                      </p:tavLst>
                                    </p:anim>
                                    <p:anim calcmode="lin" valueType="num">
                                      <p:cBhvr additive="base">
                                        <p:cTn id="8" dur="500" fill="hold"/>
                                        <p:tgtEl>
                                          <p:spTgt spid="440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228600"/>
            <a:ext cx="4267200" cy="800100"/>
          </a:xfrm>
        </p:spPr>
        <p:txBody>
          <a:bodyPr/>
          <a:lstStyle/>
          <a:p>
            <a:pPr eaLnBrk="1" hangingPunct="1">
              <a:defRPr/>
            </a:pPr>
            <a:r>
              <a:rPr lang="en-US"/>
              <a:t>Rapture</a:t>
            </a:r>
          </a:p>
        </p:txBody>
      </p:sp>
      <p:sp>
        <p:nvSpPr>
          <p:cNvPr id="57347" name="Rectangle 3"/>
          <p:cNvSpPr>
            <a:spLocks noGrp="1" noChangeArrowheads="1"/>
          </p:cNvSpPr>
          <p:nvPr>
            <p:ph type="body" idx="1"/>
          </p:nvPr>
        </p:nvSpPr>
        <p:spPr>
          <a:xfrm>
            <a:off x="609600" y="1200150"/>
            <a:ext cx="8305800" cy="3771900"/>
          </a:xfrm>
        </p:spPr>
        <p:txBody>
          <a:bodyPr/>
          <a:lstStyle/>
          <a:p>
            <a:pPr eaLnBrk="1" hangingPunct="1">
              <a:defRPr/>
            </a:pPr>
            <a:r>
              <a:rPr lang="en-US" dirty="0"/>
              <a:t>The term “rapture” </a:t>
            </a:r>
            <a:br>
              <a:rPr lang="en-US" dirty="0"/>
            </a:br>
            <a:r>
              <a:rPr lang="en-US" dirty="0"/>
              <a:t>is from the Latin </a:t>
            </a:r>
            <a:br>
              <a:rPr lang="en-US" dirty="0"/>
            </a:br>
            <a:r>
              <a:rPr lang="en-US" dirty="0"/>
              <a:t>Vulgate  (</a:t>
            </a:r>
            <a:r>
              <a:rPr lang="en-US" dirty="0" err="1"/>
              <a:t>rapiemur</a:t>
            </a:r>
            <a:r>
              <a:rPr lang="en-US" dirty="0"/>
              <a:t>)</a:t>
            </a:r>
            <a:br>
              <a:rPr lang="en-US" dirty="0"/>
            </a:br>
            <a:r>
              <a:rPr lang="en-US" dirty="0"/>
              <a:t>for “</a:t>
            </a:r>
            <a:r>
              <a:rPr lang="en-US" u="sng" dirty="0">
                <a:solidFill>
                  <a:schemeClr val="tx2"/>
                </a:solidFill>
              </a:rPr>
              <a:t>caught up</a:t>
            </a:r>
            <a:r>
              <a:rPr lang="en-US" dirty="0"/>
              <a:t>” </a:t>
            </a:r>
            <a:br>
              <a:rPr lang="en-US" dirty="0"/>
            </a:br>
            <a:r>
              <a:rPr lang="en-US" dirty="0"/>
              <a:t>in 1 </a:t>
            </a:r>
            <a:r>
              <a:rPr lang="en-US" dirty="0" err="1"/>
              <a:t>Thes</a:t>
            </a:r>
            <a:r>
              <a:rPr lang="en-US" dirty="0"/>
              <a:t> 4:17.</a:t>
            </a:r>
          </a:p>
        </p:txBody>
      </p:sp>
      <p:sp>
        <p:nvSpPr>
          <p:cNvPr id="12292" name="Rectangle 4"/>
          <p:cNvSpPr>
            <a:spLocks noChangeArrowheads="1"/>
          </p:cNvSpPr>
          <p:nvPr/>
        </p:nvSpPr>
        <p:spPr bwMode="auto">
          <a:xfrm>
            <a:off x="4572000" y="0"/>
            <a:ext cx="4572000" cy="3771900"/>
          </a:xfrm>
          <a:prstGeom prst="rect">
            <a:avLst/>
          </a:prstGeom>
          <a:gradFill rotWithShape="0">
            <a:gsLst>
              <a:gs pos="0">
                <a:srgbClr val="6666FF"/>
              </a:gs>
              <a:gs pos="100000">
                <a:srgbClr val="99CCFF"/>
              </a:gs>
            </a:gsLst>
            <a:lin ang="5400000" scaled="1"/>
          </a:gradFill>
          <a:ln w="9525">
            <a:noFill/>
            <a:miter lim="800000"/>
            <a:headEnd/>
            <a:tailEnd/>
          </a:ln>
        </p:spPr>
        <p:txBody>
          <a:bodyPr wrap="none" anchor="ctr"/>
          <a:lstStyle/>
          <a:p>
            <a:endParaRPr lang="en-US"/>
          </a:p>
        </p:txBody>
      </p:sp>
      <p:sp>
        <p:nvSpPr>
          <p:cNvPr id="12293" name="Rectangle 5"/>
          <p:cNvSpPr>
            <a:spLocks noChangeArrowheads="1"/>
          </p:cNvSpPr>
          <p:nvPr/>
        </p:nvSpPr>
        <p:spPr bwMode="auto">
          <a:xfrm>
            <a:off x="4572000" y="3771900"/>
            <a:ext cx="4572000" cy="1371600"/>
          </a:xfrm>
          <a:prstGeom prst="rect">
            <a:avLst/>
          </a:prstGeom>
          <a:gradFill rotWithShape="0">
            <a:gsLst>
              <a:gs pos="0">
                <a:srgbClr val="33CC33"/>
              </a:gs>
              <a:gs pos="100000">
                <a:srgbClr val="185E18"/>
              </a:gs>
            </a:gsLst>
            <a:lin ang="5400000" scaled="1"/>
          </a:gradFill>
          <a:ln w="9525">
            <a:noFill/>
            <a:miter lim="800000"/>
            <a:headEnd/>
            <a:tailEnd/>
          </a:ln>
        </p:spPr>
        <p:txBody>
          <a:bodyPr wrap="none" anchor="ctr"/>
          <a:lstStyle/>
          <a:p>
            <a:endParaRPr lang="en-US"/>
          </a:p>
        </p:txBody>
      </p:sp>
      <p:pic>
        <p:nvPicPr>
          <p:cNvPr id="12294" name="Picture 25" descr="grave-02"/>
          <p:cNvPicPr>
            <a:picLocks noChangeAspect="1" noChangeArrowheads="1"/>
          </p:cNvPicPr>
          <p:nvPr/>
        </p:nvPicPr>
        <p:blipFill>
          <a:blip r:embed="rId2" cstate="print"/>
          <a:srcRect/>
          <a:stretch>
            <a:fillRect/>
          </a:stretch>
        </p:blipFill>
        <p:spPr bwMode="auto">
          <a:xfrm>
            <a:off x="5638800" y="2571750"/>
            <a:ext cx="3354388" cy="1959769"/>
          </a:xfrm>
          <a:prstGeom prst="rect">
            <a:avLst/>
          </a:prstGeom>
          <a:noFill/>
          <a:ln w="9525">
            <a:noFill/>
            <a:miter lim="800000"/>
            <a:headEnd/>
            <a:tailEnd/>
          </a:ln>
        </p:spPr>
      </p:pic>
      <p:pic>
        <p:nvPicPr>
          <p:cNvPr id="12295" name="Picture 27" descr="Jeususinclouds02"/>
          <p:cNvPicPr>
            <a:picLocks noChangeAspect="1" noChangeArrowheads="1"/>
          </p:cNvPicPr>
          <p:nvPr/>
        </p:nvPicPr>
        <p:blipFill>
          <a:blip r:embed="rId3" cstate="print"/>
          <a:srcRect/>
          <a:stretch>
            <a:fillRect/>
          </a:stretch>
        </p:blipFill>
        <p:spPr bwMode="auto">
          <a:xfrm>
            <a:off x="5867400" y="0"/>
            <a:ext cx="2382838" cy="2000250"/>
          </a:xfrm>
          <a:prstGeom prst="rect">
            <a:avLst/>
          </a:prstGeom>
          <a:noFill/>
          <a:ln w="9525">
            <a:noFill/>
            <a:miter lim="800000"/>
            <a:headEnd/>
            <a:tailEnd/>
          </a:ln>
        </p:spPr>
      </p:pic>
      <p:pic>
        <p:nvPicPr>
          <p:cNvPr id="12296" name="Picture 28" descr="raptured-01"/>
          <p:cNvPicPr>
            <a:picLocks noChangeAspect="1" noChangeArrowheads="1"/>
          </p:cNvPicPr>
          <p:nvPr/>
        </p:nvPicPr>
        <p:blipFill>
          <a:blip r:embed="rId4" cstate="print"/>
          <a:srcRect/>
          <a:stretch>
            <a:fillRect/>
          </a:stretch>
        </p:blipFill>
        <p:spPr bwMode="auto">
          <a:xfrm>
            <a:off x="7315200" y="914401"/>
            <a:ext cx="1035050" cy="1935956"/>
          </a:xfrm>
          <a:prstGeom prst="rect">
            <a:avLst/>
          </a:prstGeom>
          <a:noFill/>
          <a:ln w="9525">
            <a:noFill/>
            <a:miter lim="800000"/>
            <a:headEnd/>
            <a:tailEnd/>
          </a:ln>
        </p:spPr>
      </p:pic>
      <p:pic>
        <p:nvPicPr>
          <p:cNvPr id="12297" name="Picture 29" descr="raptured-02"/>
          <p:cNvPicPr>
            <a:picLocks noChangeAspect="1" noChangeArrowheads="1"/>
          </p:cNvPicPr>
          <p:nvPr/>
        </p:nvPicPr>
        <p:blipFill>
          <a:blip r:embed="rId5" cstate="print"/>
          <a:srcRect/>
          <a:stretch>
            <a:fillRect/>
          </a:stretch>
        </p:blipFill>
        <p:spPr bwMode="auto">
          <a:xfrm>
            <a:off x="5638800" y="1428751"/>
            <a:ext cx="1143000" cy="1935956"/>
          </a:xfrm>
          <a:prstGeom prst="rect">
            <a:avLst/>
          </a:prstGeom>
          <a:noFill/>
          <a:ln w="9525">
            <a:noFill/>
            <a:miter lim="800000"/>
            <a:headEnd/>
            <a:tailEnd/>
          </a:ln>
        </p:spPr>
      </p:pic>
    </p:spTree>
  </p:cSld>
  <p:clrMapOvr>
    <a:masterClrMapping/>
  </p:clrMapOvr>
  <p:transition advTm="0">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8600" y="228600"/>
            <a:ext cx="4267200" cy="800100"/>
          </a:xfrm>
        </p:spPr>
        <p:txBody>
          <a:bodyPr/>
          <a:lstStyle/>
          <a:p>
            <a:pPr eaLnBrk="1" hangingPunct="1">
              <a:defRPr/>
            </a:pPr>
            <a:r>
              <a:rPr lang="en-US"/>
              <a:t>Rapture</a:t>
            </a:r>
          </a:p>
        </p:txBody>
      </p:sp>
      <p:sp>
        <p:nvSpPr>
          <p:cNvPr id="58371" name="Rectangle 3"/>
          <p:cNvSpPr>
            <a:spLocks noGrp="1" noChangeArrowheads="1"/>
          </p:cNvSpPr>
          <p:nvPr>
            <p:ph type="body" idx="1"/>
          </p:nvPr>
        </p:nvSpPr>
        <p:spPr>
          <a:xfrm>
            <a:off x="609600" y="1200150"/>
            <a:ext cx="8305800" cy="3771900"/>
          </a:xfrm>
        </p:spPr>
        <p:txBody>
          <a:bodyPr/>
          <a:lstStyle/>
          <a:p>
            <a:pPr eaLnBrk="1" hangingPunct="1">
              <a:defRPr/>
            </a:pPr>
            <a:r>
              <a:rPr lang="en-US" dirty="0"/>
              <a:t>The term “rapture” </a:t>
            </a:r>
            <a:br>
              <a:rPr lang="en-US" dirty="0"/>
            </a:br>
            <a:r>
              <a:rPr lang="en-US" dirty="0"/>
              <a:t>is from the Latin </a:t>
            </a:r>
            <a:br>
              <a:rPr lang="en-US" dirty="0"/>
            </a:br>
            <a:r>
              <a:rPr lang="en-US" dirty="0"/>
              <a:t>Vulgate  (</a:t>
            </a:r>
            <a:r>
              <a:rPr lang="en-US" dirty="0" err="1"/>
              <a:t>rapiemur</a:t>
            </a:r>
            <a:r>
              <a:rPr lang="en-US" dirty="0"/>
              <a:t>)</a:t>
            </a:r>
            <a:br>
              <a:rPr lang="en-US" dirty="0"/>
            </a:br>
            <a:r>
              <a:rPr lang="en-US" dirty="0"/>
              <a:t>for “</a:t>
            </a:r>
            <a:r>
              <a:rPr lang="en-US" u="sng" dirty="0">
                <a:solidFill>
                  <a:schemeClr val="tx2"/>
                </a:solidFill>
              </a:rPr>
              <a:t>caught up</a:t>
            </a:r>
            <a:r>
              <a:rPr lang="en-US" dirty="0"/>
              <a:t>” </a:t>
            </a:r>
            <a:br>
              <a:rPr lang="en-US" dirty="0"/>
            </a:br>
            <a:r>
              <a:rPr lang="en-US" dirty="0"/>
              <a:t>in 1 </a:t>
            </a:r>
            <a:r>
              <a:rPr lang="en-US" dirty="0" err="1"/>
              <a:t>Thes</a:t>
            </a:r>
            <a:r>
              <a:rPr lang="en-US" dirty="0"/>
              <a:t> 4:17.</a:t>
            </a:r>
          </a:p>
        </p:txBody>
      </p:sp>
      <p:sp>
        <p:nvSpPr>
          <p:cNvPr id="13316" name="Rectangle 4"/>
          <p:cNvSpPr>
            <a:spLocks noChangeArrowheads="1"/>
          </p:cNvSpPr>
          <p:nvPr/>
        </p:nvSpPr>
        <p:spPr bwMode="auto">
          <a:xfrm>
            <a:off x="4572000" y="0"/>
            <a:ext cx="4572000" cy="3771900"/>
          </a:xfrm>
          <a:prstGeom prst="rect">
            <a:avLst/>
          </a:prstGeom>
          <a:gradFill rotWithShape="0">
            <a:gsLst>
              <a:gs pos="0">
                <a:srgbClr val="6666FF"/>
              </a:gs>
              <a:gs pos="100000">
                <a:srgbClr val="99CCFF"/>
              </a:gs>
            </a:gsLst>
            <a:lin ang="5400000" scaled="1"/>
          </a:gradFill>
          <a:ln w="9525">
            <a:noFill/>
            <a:miter lim="800000"/>
            <a:headEnd/>
            <a:tailEnd/>
          </a:ln>
        </p:spPr>
        <p:txBody>
          <a:bodyPr wrap="none" anchor="ctr"/>
          <a:lstStyle/>
          <a:p>
            <a:endParaRPr lang="en-US"/>
          </a:p>
        </p:txBody>
      </p:sp>
      <p:sp>
        <p:nvSpPr>
          <p:cNvPr id="13317" name="Rectangle 5"/>
          <p:cNvSpPr>
            <a:spLocks noChangeArrowheads="1"/>
          </p:cNvSpPr>
          <p:nvPr/>
        </p:nvSpPr>
        <p:spPr bwMode="auto">
          <a:xfrm>
            <a:off x="4572000" y="3771900"/>
            <a:ext cx="4572000" cy="1371600"/>
          </a:xfrm>
          <a:prstGeom prst="rect">
            <a:avLst/>
          </a:prstGeom>
          <a:gradFill rotWithShape="0">
            <a:gsLst>
              <a:gs pos="0">
                <a:srgbClr val="33CC33"/>
              </a:gs>
              <a:gs pos="100000">
                <a:srgbClr val="185E18"/>
              </a:gs>
            </a:gsLst>
            <a:lin ang="5400000" scaled="1"/>
          </a:gradFill>
          <a:ln w="9525">
            <a:noFill/>
            <a:miter lim="800000"/>
            <a:headEnd/>
            <a:tailEnd/>
          </a:ln>
        </p:spPr>
        <p:txBody>
          <a:bodyPr wrap="none" anchor="ctr"/>
          <a:lstStyle/>
          <a:p>
            <a:endParaRPr lang="en-US"/>
          </a:p>
        </p:txBody>
      </p:sp>
      <p:pic>
        <p:nvPicPr>
          <p:cNvPr id="13318" name="Picture 6" descr="grave-02"/>
          <p:cNvPicPr>
            <a:picLocks noChangeAspect="1" noChangeArrowheads="1"/>
          </p:cNvPicPr>
          <p:nvPr/>
        </p:nvPicPr>
        <p:blipFill>
          <a:blip r:embed="rId2" cstate="print"/>
          <a:srcRect/>
          <a:stretch>
            <a:fillRect/>
          </a:stretch>
        </p:blipFill>
        <p:spPr bwMode="auto">
          <a:xfrm>
            <a:off x="5638800" y="2571750"/>
            <a:ext cx="3354388" cy="1959769"/>
          </a:xfrm>
          <a:prstGeom prst="rect">
            <a:avLst/>
          </a:prstGeom>
          <a:noFill/>
          <a:ln w="9525">
            <a:noFill/>
            <a:miter lim="800000"/>
            <a:headEnd/>
            <a:tailEnd/>
          </a:ln>
        </p:spPr>
      </p:pic>
      <p:pic>
        <p:nvPicPr>
          <p:cNvPr id="13319" name="Picture 10" descr="Jeususinclouds02"/>
          <p:cNvPicPr>
            <a:picLocks noChangeAspect="1" noChangeArrowheads="1"/>
          </p:cNvPicPr>
          <p:nvPr/>
        </p:nvPicPr>
        <p:blipFill>
          <a:blip r:embed="rId3" cstate="print"/>
          <a:srcRect/>
          <a:stretch>
            <a:fillRect/>
          </a:stretch>
        </p:blipFill>
        <p:spPr bwMode="auto">
          <a:xfrm>
            <a:off x="5867400" y="0"/>
            <a:ext cx="2382838" cy="2000250"/>
          </a:xfrm>
          <a:prstGeom prst="rect">
            <a:avLst/>
          </a:prstGeom>
          <a:noFill/>
          <a:ln w="9525">
            <a:noFill/>
            <a:miter lim="800000"/>
            <a:headEnd/>
            <a:tailEnd/>
          </a:ln>
        </p:spPr>
      </p:pic>
      <p:pic>
        <p:nvPicPr>
          <p:cNvPr id="13320" name="Picture 11" descr="raptured-01"/>
          <p:cNvPicPr>
            <a:picLocks noChangeAspect="1" noChangeArrowheads="1"/>
          </p:cNvPicPr>
          <p:nvPr/>
        </p:nvPicPr>
        <p:blipFill>
          <a:blip r:embed="rId4" cstate="print"/>
          <a:srcRect/>
          <a:stretch>
            <a:fillRect/>
          </a:stretch>
        </p:blipFill>
        <p:spPr bwMode="auto">
          <a:xfrm>
            <a:off x="7315200" y="285751"/>
            <a:ext cx="1035050" cy="1935956"/>
          </a:xfrm>
          <a:prstGeom prst="rect">
            <a:avLst/>
          </a:prstGeom>
          <a:noFill/>
          <a:ln w="9525">
            <a:noFill/>
            <a:miter lim="800000"/>
            <a:headEnd/>
            <a:tailEnd/>
          </a:ln>
        </p:spPr>
      </p:pic>
      <p:pic>
        <p:nvPicPr>
          <p:cNvPr id="13321" name="Picture 12" descr="raptured-02"/>
          <p:cNvPicPr>
            <a:picLocks noChangeAspect="1" noChangeArrowheads="1"/>
          </p:cNvPicPr>
          <p:nvPr/>
        </p:nvPicPr>
        <p:blipFill>
          <a:blip r:embed="rId5" cstate="print"/>
          <a:srcRect/>
          <a:stretch>
            <a:fillRect/>
          </a:stretch>
        </p:blipFill>
        <p:spPr bwMode="auto">
          <a:xfrm>
            <a:off x="5638800" y="285751"/>
            <a:ext cx="1143000" cy="1935956"/>
          </a:xfrm>
          <a:prstGeom prst="rect">
            <a:avLst/>
          </a:prstGeom>
          <a:noFill/>
          <a:ln w="9525">
            <a:noFill/>
            <a:miter lim="800000"/>
            <a:headEnd/>
            <a:tailEnd/>
          </a:ln>
        </p:spPr>
      </p:pic>
    </p:spTree>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dirty="0"/>
              <a:t>Revelation</a:t>
            </a:r>
          </a:p>
        </p:txBody>
      </p:sp>
      <p:sp>
        <p:nvSpPr>
          <p:cNvPr id="45059" name="Rectangle 3"/>
          <p:cNvSpPr>
            <a:spLocks noGrp="1" noChangeArrowheads="1"/>
          </p:cNvSpPr>
          <p:nvPr>
            <p:ph type="body" idx="1"/>
          </p:nvPr>
        </p:nvSpPr>
        <p:spPr>
          <a:xfrm>
            <a:off x="609600" y="1200150"/>
            <a:ext cx="5715000" cy="3771900"/>
          </a:xfrm>
        </p:spPr>
        <p:txBody>
          <a:bodyPr/>
          <a:lstStyle/>
          <a:p>
            <a:pPr eaLnBrk="1" hangingPunct="1">
              <a:defRPr/>
            </a:pPr>
            <a:r>
              <a:rPr lang="en-US" sz="3200" dirty="0"/>
              <a:t>The word “revelation” is used for both the last </a:t>
            </a:r>
            <a:r>
              <a:rPr lang="en-US" sz="3200" u="sng" dirty="0">
                <a:solidFill>
                  <a:schemeClr val="tx2"/>
                </a:solidFill>
              </a:rPr>
              <a:t>book</a:t>
            </a:r>
            <a:r>
              <a:rPr lang="en-US" sz="3200" dirty="0"/>
              <a:t> of the Bible and the grand </a:t>
            </a:r>
            <a:r>
              <a:rPr lang="en-US" sz="3200" u="sng" dirty="0">
                <a:solidFill>
                  <a:schemeClr val="tx2"/>
                </a:solidFill>
              </a:rPr>
              <a:t>event</a:t>
            </a:r>
            <a:r>
              <a:rPr lang="en-US" sz="3200" dirty="0"/>
              <a:t> of that book: the return of Christ to the earth to establish His kingdom (Rev.19:11). </a:t>
            </a:r>
          </a:p>
        </p:txBody>
      </p:sp>
      <p:grpSp>
        <p:nvGrpSpPr>
          <p:cNvPr id="7" name="Group 6"/>
          <p:cNvGrpSpPr/>
          <p:nvPr/>
        </p:nvGrpSpPr>
        <p:grpSpPr>
          <a:xfrm>
            <a:off x="460062" y="3771900"/>
            <a:ext cx="8401914" cy="1085850"/>
            <a:chOff x="460062" y="5029200"/>
            <a:chExt cx="8099040" cy="1447800"/>
          </a:xfrm>
        </p:grpSpPr>
        <p:pic>
          <p:nvPicPr>
            <p:cNvPr id="8" name="Picture 7"/>
            <p:cNvPicPr>
              <a:picLocks noChangeAspect="1" noChangeArrowheads="1"/>
            </p:cNvPicPr>
            <p:nvPr/>
          </p:nvPicPr>
          <p:blipFill>
            <a:blip r:embed="rId3" cstate="print"/>
            <a:srcRect/>
            <a:stretch>
              <a:fillRect/>
            </a:stretch>
          </p:blipFill>
          <p:spPr bwMode="auto">
            <a:xfrm>
              <a:off x="460062" y="5105400"/>
              <a:ext cx="695637" cy="668337"/>
            </a:xfrm>
            <a:prstGeom prst="rect">
              <a:avLst/>
            </a:prstGeom>
            <a:noFill/>
            <a:ln w="9525">
              <a:noFill/>
              <a:miter lim="800000"/>
              <a:headEnd/>
              <a:tailEnd/>
            </a:ln>
            <a:effectLst/>
          </p:spPr>
        </p:pic>
        <p:cxnSp>
          <p:nvCxnSpPr>
            <p:cNvPr id="9" name="Straight Arrow Connector 8"/>
            <p:cNvCxnSpPr/>
            <p:nvPr/>
          </p:nvCxnSpPr>
          <p:spPr bwMode="auto">
            <a:xfrm>
              <a:off x="533400" y="6400800"/>
              <a:ext cx="8001000" cy="76200"/>
            </a:xfrm>
            <a:prstGeom prst="straightConnector1">
              <a:avLst/>
            </a:prstGeom>
            <a:solidFill>
              <a:schemeClr val="accent1"/>
            </a:solidFill>
            <a:ln w="76200" cap="flat" cmpd="sng" algn="ctr">
              <a:solidFill>
                <a:schemeClr val="tx1"/>
              </a:solidFill>
              <a:prstDash val="solid"/>
              <a:round/>
              <a:headEnd type="triangle" w="med" len="med"/>
              <a:tailEnd type="triangle" w="med" len="med"/>
            </a:ln>
            <a:effectLst/>
          </p:spPr>
        </p:cxnSp>
        <p:sp>
          <p:nvSpPr>
            <p:cNvPr id="10" name="AutoShape 48"/>
            <p:cNvSpPr>
              <a:spLocks noChangeArrowheads="1"/>
            </p:cNvSpPr>
            <p:nvPr/>
          </p:nvSpPr>
          <p:spPr bwMode="auto">
            <a:xfrm rot="16200000" flipV="1">
              <a:off x="2797175" y="5638800"/>
              <a:ext cx="703262" cy="5095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pic>
          <p:nvPicPr>
            <p:cNvPr id="11" name="Picture 8"/>
            <p:cNvPicPr>
              <a:picLocks noChangeAspect="1" noChangeArrowheads="1"/>
            </p:cNvPicPr>
            <p:nvPr/>
          </p:nvPicPr>
          <p:blipFill>
            <a:blip r:embed="rId4" cstate="print"/>
            <a:srcRect/>
            <a:stretch>
              <a:fillRect/>
            </a:stretch>
          </p:blipFill>
          <p:spPr bwMode="auto">
            <a:xfrm>
              <a:off x="1143000" y="5486400"/>
              <a:ext cx="1822450" cy="982662"/>
            </a:xfrm>
            <a:prstGeom prst="rect">
              <a:avLst/>
            </a:prstGeom>
            <a:noFill/>
            <a:ln w="9525">
              <a:noFill/>
              <a:miter lim="800000"/>
              <a:headEnd/>
              <a:tailEnd/>
            </a:ln>
            <a:effectLst/>
          </p:spPr>
        </p:pic>
        <p:sp>
          <p:nvSpPr>
            <p:cNvPr id="12" name="AutoShape 45"/>
            <p:cNvSpPr>
              <a:spLocks noChangeArrowheads="1"/>
            </p:cNvSpPr>
            <p:nvPr/>
          </p:nvSpPr>
          <p:spPr bwMode="auto">
            <a:xfrm flipV="1">
              <a:off x="762000" y="5486400"/>
              <a:ext cx="417512" cy="8096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pic>
          <p:nvPicPr>
            <p:cNvPr id="13" name="Picture 7"/>
            <p:cNvPicPr>
              <a:picLocks noChangeAspect="1" noChangeArrowheads="1"/>
            </p:cNvPicPr>
            <p:nvPr/>
          </p:nvPicPr>
          <p:blipFill>
            <a:blip r:embed="rId3" cstate="print"/>
            <a:srcRect/>
            <a:stretch>
              <a:fillRect/>
            </a:stretch>
          </p:blipFill>
          <p:spPr bwMode="auto">
            <a:xfrm>
              <a:off x="2895600" y="5029200"/>
              <a:ext cx="695637" cy="668337"/>
            </a:xfrm>
            <a:prstGeom prst="rect">
              <a:avLst/>
            </a:prstGeom>
            <a:noFill/>
            <a:ln w="9525">
              <a:noFill/>
              <a:miter lim="800000"/>
              <a:headEnd/>
              <a:tailEnd/>
            </a:ln>
            <a:effectLst/>
          </p:spPr>
        </p:pic>
        <p:sp>
          <p:nvSpPr>
            <p:cNvPr id="14" name="TextBox 13"/>
            <p:cNvSpPr txBox="1"/>
            <p:nvPr/>
          </p:nvSpPr>
          <p:spPr>
            <a:xfrm>
              <a:off x="3505200" y="5536268"/>
              <a:ext cx="2642075" cy="861775"/>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rPr>
                <a:t>(Tribulation)</a:t>
              </a:r>
            </a:p>
          </p:txBody>
        </p:sp>
        <p:sp>
          <p:nvSpPr>
            <p:cNvPr id="15" name="TextBox 14"/>
            <p:cNvSpPr txBox="1"/>
            <p:nvPr/>
          </p:nvSpPr>
          <p:spPr>
            <a:xfrm>
              <a:off x="7182004" y="5493331"/>
              <a:ext cx="1377098" cy="861776"/>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rPr>
                <a:t>(Mill.)</a:t>
              </a:r>
            </a:p>
          </p:txBody>
        </p:sp>
      </p:grpSp>
      <p:sp>
        <p:nvSpPr>
          <p:cNvPr id="16" name="AutoShape 1031"/>
          <p:cNvSpPr>
            <a:spLocks noChangeArrowheads="1"/>
          </p:cNvSpPr>
          <p:nvPr/>
        </p:nvSpPr>
        <p:spPr bwMode="auto">
          <a:xfrm>
            <a:off x="6477000" y="2571750"/>
            <a:ext cx="990600" cy="2114550"/>
          </a:xfrm>
          <a:prstGeom prst="downArrow">
            <a:avLst>
              <a:gd name="adj1" fmla="val 50000"/>
              <a:gd name="adj2" fmla="val 57813"/>
            </a:avLst>
          </a:prstGeom>
          <a:solidFill>
            <a:schemeClr val="accent1"/>
          </a:solidFill>
          <a:ln w="9525">
            <a:solidFill>
              <a:schemeClr val="tx1"/>
            </a:solidFill>
            <a:miter lim="800000"/>
            <a:headEnd/>
            <a:tailEnd/>
          </a:ln>
          <a:effectLst>
            <a:outerShdw blurRad="50800" dist="101600" dir="5400000" algn="ctr" rotWithShape="0">
              <a:schemeClr val="bg1">
                <a:alpha val="57000"/>
              </a:schemeClr>
            </a:outerShdw>
          </a:effectLst>
        </p:spPr>
        <p:txBody>
          <a:bodyPr wrap="none" anchor="ctr"/>
          <a:lstStyle/>
          <a:p>
            <a:endParaRPr lang="en-US"/>
          </a:p>
        </p:txBody>
      </p:sp>
      <p:pic>
        <p:nvPicPr>
          <p:cNvPr id="17" name="Picture 7"/>
          <p:cNvPicPr>
            <a:picLocks noChangeAspect="1" noChangeArrowheads="1"/>
          </p:cNvPicPr>
          <p:nvPr/>
        </p:nvPicPr>
        <p:blipFill>
          <a:blip r:embed="rId5" cstate="print"/>
          <a:srcRect/>
          <a:stretch>
            <a:fillRect/>
          </a:stretch>
        </p:blipFill>
        <p:spPr bwMode="auto">
          <a:xfrm>
            <a:off x="6324601" y="628650"/>
            <a:ext cx="2213353" cy="2960421"/>
          </a:xfrm>
          <a:prstGeom prst="rect">
            <a:avLst/>
          </a:prstGeom>
          <a:noFill/>
          <a:ln w="9525">
            <a:noFill/>
            <a:miter lim="800000"/>
            <a:headEnd/>
            <a:tailEnd/>
          </a:ln>
        </p:spPr>
      </p:pic>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4000" b="1" dirty="0"/>
              <a:t>The Word </a:t>
            </a:r>
            <a:r>
              <a:rPr lang="en-US" sz="4000" b="1" dirty="0" err="1"/>
              <a:t>Dispensationalism</a:t>
            </a:r>
            <a:r>
              <a:rPr lang="en-US" sz="4000" b="1" dirty="0"/>
              <a:t>...</a:t>
            </a:r>
          </a:p>
        </p:txBody>
      </p:sp>
      <p:sp>
        <p:nvSpPr>
          <p:cNvPr id="112643" name="Rectangle 3"/>
          <p:cNvSpPr>
            <a:spLocks noGrp="1" noChangeArrowheads="1"/>
          </p:cNvSpPr>
          <p:nvPr>
            <p:ph idx="1"/>
          </p:nvPr>
        </p:nvSpPr>
        <p:spPr>
          <a:xfrm>
            <a:off x="304800" y="895739"/>
            <a:ext cx="8839200" cy="4076311"/>
          </a:xfrm>
        </p:spPr>
        <p:txBody>
          <a:bodyPr/>
          <a:lstStyle/>
          <a:p>
            <a:pPr marL="0" indent="0">
              <a:buFontTx/>
              <a:buNone/>
            </a:pPr>
            <a:r>
              <a:rPr lang="en-US" sz="3200" b="1" dirty="0"/>
              <a:t>comes from the Greek word for a “</a:t>
            </a:r>
            <a:r>
              <a:rPr lang="en-US" sz="3200" b="1" u="sng" dirty="0">
                <a:solidFill>
                  <a:schemeClr val="tx2"/>
                </a:solidFill>
              </a:rPr>
              <a:t>steward</a:t>
            </a:r>
            <a:r>
              <a:rPr lang="en-US" sz="3200" b="1" dirty="0"/>
              <a:t>.”  Three things are involved:  </a:t>
            </a:r>
          </a:p>
          <a:p>
            <a:pPr marL="0" indent="0">
              <a:buFontTx/>
              <a:buNone/>
            </a:pPr>
            <a:r>
              <a:rPr lang="en-US" sz="3200" b="1" dirty="0"/>
              <a:t>1) A </a:t>
            </a:r>
            <a:r>
              <a:rPr lang="en-US" sz="3200" b="1" u="sng" dirty="0">
                <a:solidFill>
                  <a:schemeClr val="tx2"/>
                </a:solidFill>
              </a:rPr>
              <a:t>Master</a:t>
            </a:r>
            <a:r>
              <a:rPr lang="en-US" sz="3200" dirty="0">
                <a:solidFill>
                  <a:schemeClr val="tx2"/>
                </a:solidFill>
              </a:rPr>
              <a:t>: </a:t>
            </a:r>
            <a:r>
              <a:rPr lang="en-US" sz="3200" b="1" dirty="0"/>
              <a:t>who gives a responsibility to the steward.</a:t>
            </a:r>
          </a:p>
          <a:p>
            <a:pPr marL="0" indent="0">
              <a:buFontTx/>
              <a:buNone/>
            </a:pPr>
            <a:r>
              <a:rPr lang="en-US" sz="3200" b="1" dirty="0"/>
              <a:t>2) A </a:t>
            </a:r>
            <a:r>
              <a:rPr lang="en-US" sz="3200" b="1" u="sng" dirty="0">
                <a:solidFill>
                  <a:schemeClr val="tx2"/>
                </a:solidFill>
              </a:rPr>
              <a:t>Steward</a:t>
            </a:r>
            <a:r>
              <a:rPr lang="en-US" sz="3200" dirty="0">
                <a:solidFill>
                  <a:schemeClr val="tx2"/>
                </a:solidFill>
              </a:rPr>
              <a:t>: </a:t>
            </a:r>
            <a:r>
              <a:rPr lang="en-US" sz="3200" b="1" dirty="0"/>
              <a:t>who receives a responsibility from his </a:t>
            </a:r>
            <a:br>
              <a:rPr lang="en-US" sz="3200" b="1" dirty="0"/>
            </a:br>
            <a:r>
              <a:rPr lang="en-US" sz="3200" b="1" dirty="0"/>
              <a:t>    master.</a:t>
            </a:r>
          </a:p>
          <a:p>
            <a:pPr marL="0" indent="0">
              <a:buFontTx/>
              <a:buNone/>
            </a:pPr>
            <a:r>
              <a:rPr lang="en-US" sz="3200" b="1" dirty="0"/>
              <a:t>3) And a </a:t>
            </a:r>
            <a:r>
              <a:rPr lang="en-US" sz="3200" b="1" u="sng" dirty="0">
                <a:solidFill>
                  <a:schemeClr val="tx2"/>
                </a:solidFill>
              </a:rPr>
              <a:t>Stewardship</a:t>
            </a:r>
            <a:r>
              <a:rPr lang="en-US" sz="3200" dirty="0">
                <a:solidFill>
                  <a:schemeClr val="tx2"/>
                </a:solidFill>
              </a:rPr>
              <a:t>: </a:t>
            </a:r>
            <a:r>
              <a:rPr lang="en-US" sz="3200" b="1" dirty="0"/>
              <a:t>responsibility--what must be </a:t>
            </a:r>
            <a:br>
              <a:rPr lang="en-US" sz="3200" b="1" dirty="0"/>
            </a:br>
            <a:r>
              <a:rPr lang="en-US" sz="3200" b="1" dirty="0"/>
              <a:t>    accounted for.</a:t>
            </a:r>
          </a:p>
          <a:p>
            <a:pPr marL="0" indent="0"/>
            <a:endParaRPr lang="en-US" sz="3200" dirty="0"/>
          </a:p>
        </p:txBody>
      </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wipe(up)">
                                      <p:cBhvr>
                                        <p:cTn id="7" dur="500"/>
                                        <p:tgtEl>
                                          <p:spTgt spid="1126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wipe(up)">
                                      <p:cBhvr>
                                        <p:cTn id="12" dur="500"/>
                                        <p:tgtEl>
                                          <p:spTgt spid="11264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2643">
                                            <p:txEl>
                                              <p:pRg st="2" end="2"/>
                                            </p:txEl>
                                          </p:spTgt>
                                        </p:tgtEl>
                                        <p:attrNameLst>
                                          <p:attrName>style.visibility</p:attrName>
                                        </p:attrNameLst>
                                      </p:cBhvr>
                                      <p:to>
                                        <p:strVal val="visible"/>
                                      </p:to>
                                    </p:set>
                                    <p:animEffect transition="in" filter="wipe(up)">
                                      <p:cBhvr>
                                        <p:cTn id="17" dur="500"/>
                                        <p:tgtEl>
                                          <p:spTgt spid="11264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2643">
                                            <p:txEl>
                                              <p:pRg st="3" end="3"/>
                                            </p:txEl>
                                          </p:spTgt>
                                        </p:tgtEl>
                                        <p:attrNameLst>
                                          <p:attrName>style.visibility</p:attrName>
                                        </p:attrNameLst>
                                      </p:cBhvr>
                                      <p:to>
                                        <p:strVal val="visible"/>
                                      </p:to>
                                    </p:set>
                                    <p:animEffect transition="in" filter="wipe(up)">
                                      <p:cBhvr>
                                        <p:cTn id="22" dur="500"/>
                                        <p:tgtEl>
                                          <p:spTgt spid="11264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p:txBody>
          <a:bodyPr/>
          <a:lstStyle/>
          <a:p>
            <a:pPr eaLnBrk="1" hangingPunct="1">
              <a:defRPr/>
            </a:pPr>
            <a:r>
              <a:rPr lang="en-US"/>
              <a:t>The Resurrection</a:t>
            </a:r>
          </a:p>
        </p:txBody>
      </p:sp>
      <p:pic>
        <p:nvPicPr>
          <p:cNvPr id="39940" name="Picture 1028" descr="empty tomb-01"/>
          <p:cNvPicPr>
            <a:picLocks noChangeAspect="1" noChangeArrowheads="1"/>
          </p:cNvPicPr>
          <p:nvPr/>
        </p:nvPicPr>
        <p:blipFill>
          <a:blip r:embed="rId5" cstate="print"/>
          <a:srcRect/>
          <a:stretch>
            <a:fillRect/>
          </a:stretch>
        </p:blipFill>
        <p:spPr bwMode="auto">
          <a:xfrm>
            <a:off x="4191001" y="1485900"/>
            <a:ext cx="4354513" cy="3371850"/>
          </a:xfrm>
          <a:prstGeom prst="rect">
            <a:avLst/>
          </a:prstGeom>
          <a:noFill/>
          <a:ln w="9525">
            <a:noFill/>
            <a:miter lim="800000"/>
            <a:headEnd/>
            <a:tailEnd/>
          </a:ln>
        </p:spPr>
      </p:pic>
      <p:pic>
        <p:nvPicPr>
          <p:cNvPr id="39941" name="Picture 1029" descr="empty tomb-01"/>
          <p:cNvPicPr>
            <a:picLocks noChangeAspect="1" noChangeArrowheads="1"/>
          </p:cNvPicPr>
          <p:nvPr/>
        </p:nvPicPr>
        <p:blipFill>
          <a:blip r:embed="rId6" cstate="print"/>
          <a:srcRect/>
          <a:stretch>
            <a:fillRect/>
          </a:stretch>
        </p:blipFill>
        <p:spPr bwMode="auto">
          <a:xfrm>
            <a:off x="4191001" y="1485900"/>
            <a:ext cx="4354513" cy="3371850"/>
          </a:xfrm>
          <a:prstGeom prst="rect">
            <a:avLst/>
          </a:prstGeom>
          <a:noFill/>
          <a:ln w="9525">
            <a:noFill/>
            <a:miter lim="800000"/>
            <a:headEnd/>
            <a:tailEnd/>
          </a:ln>
        </p:spPr>
      </p:pic>
      <p:sp>
        <p:nvSpPr>
          <p:cNvPr id="39939" name="Rectangle 1027"/>
          <p:cNvSpPr>
            <a:spLocks noGrp="1" noChangeArrowheads="1"/>
          </p:cNvSpPr>
          <p:nvPr>
            <p:ph type="body" idx="1"/>
          </p:nvPr>
        </p:nvSpPr>
        <p:spPr>
          <a:xfrm>
            <a:off x="304800" y="1028700"/>
            <a:ext cx="8610600" cy="1028700"/>
          </a:xfrm>
        </p:spPr>
        <p:txBody>
          <a:bodyPr/>
          <a:lstStyle/>
          <a:p>
            <a:pPr eaLnBrk="1" hangingPunct="1">
              <a:buFontTx/>
              <a:buNone/>
              <a:defRPr/>
            </a:pPr>
            <a:r>
              <a:rPr lang="en-US" dirty="0"/>
              <a:t>Two Kinds:  </a:t>
            </a:r>
          </a:p>
          <a:p>
            <a:pPr lvl="1" eaLnBrk="1" hangingPunct="1">
              <a:buFontTx/>
              <a:buNone/>
              <a:defRPr/>
            </a:pPr>
            <a:r>
              <a:rPr lang="en-US" dirty="0"/>
              <a:t>--To </a:t>
            </a:r>
            <a:r>
              <a:rPr lang="en-US" u="sng" dirty="0">
                <a:solidFill>
                  <a:schemeClr val="tx2"/>
                </a:solidFill>
              </a:rPr>
              <a:t>Life</a:t>
            </a:r>
            <a:r>
              <a:rPr lang="en-US" dirty="0"/>
              <a:t> 		--To </a:t>
            </a:r>
            <a:r>
              <a:rPr lang="en-US" u="sng" dirty="0">
                <a:solidFill>
                  <a:schemeClr val="tx2"/>
                </a:solidFill>
              </a:rPr>
              <a:t>Damnation</a:t>
            </a:r>
          </a:p>
          <a:p>
            <a:pPr eaLnBrk="1" hangingPunct="1">
              <a:buFontTx/>
              <a:buNone/>
              <a:defRPr/>
            </a:pPr>
            <a:r>
              <a:rPr lang="en-US" sz="3600" dirty="0"/>
              <a:t>  </a:t>
            </a:r>
            <a:endParaRPr lang="en-US" dirty="0"/>
          </a:p>
        </p:txBody>
      </p:sp>
      <p:sp>
        <p:nvSpPr>
          <p:cNvPr id="39942" name="Rectangle 1030"/>
          <p:cNvSpPr>
            <a:spLocks noChangeArrowheads="1"/>
          </p:cNvSpPr>
          <p:nvPr/>
        </p:nvSpPr>
        <p:spPr bwMode="auto">
          <a:xfrm>
            <a:off x="228600" y="2057400"/>
            <a:ext cx="8610600" cy="3028950"/>
          </a:xfrm>
          <a:prstGeom prst="rect">
            <a:avLst/>
          </a:prstGeom>
          <a:noFill/>
          <a:ln w="9525">
            <a:noFill/>
            <a:miter lim="800000"/>
            <a:headEnd/>
            <a:tailEnd/>
          </a:ln>
          <a:effectLst/>
        </p:spPr>
        <p:txBody>
          <a:bodyPr/>
          <a:lstStyle/>
          <a:p>
            <a:pPr marL="342900" indent="-342900">
              <a:spcBef>
                <a:spcPct val="20000"/>
              </a:spcBef>
              <a:defRPr/>
            </a:pPr>
            <a:r>
              <a:rPr lang="en-US" sz="3600" dirty="0">
                <a:effectLst>
                  <a:outerShdw blurRad="38100" dist="38100" dir="2700000" algn="tl">
                    <a:srgbClr val="000000">
                      <a:alpha val="43137"/>
                    </a:srgbClr>
                  </a:outerShdw>
                </a:effectLst>
                <a:latin typeface="Arial" charset="0"/>
              </a:rPr>
              <a:t>	</a:t>
            </a:r>
            <a:r>
              <a:rPr lang="en-US" sz="2800" dirty="0">
                <a:effectLst>
                  <a:outerShdw blurRad="38100" dist="38100" dir="2700000" algn="tl">
                    <a:srgbClr val="000000">
                      <a:alpha val="43137"/>
                    </a:srgbClr>
                  </a:outerShdw>
                </a:effectLst>
                <a:latin typeface="Arial" charset="0"/>
              </a:rPr>
              <a:t>John 5:28-29 "Do not be amazed at this, for a time is coming when all who are in their graves will hear his voice  29 and come out-- those who have done good will rise </a:t>
            </a:r>
            <a:r>
              <a:rPr lang="en-US" sz="2800" dirty="0">
                <a:solidFill>
                  <a:schemeClr val="tx2"/>
                </a:solidFill>
                <a:effectLst>
                  <a:outerShdw blurRad="38100" dist="38100" dir="2700000" algn="tl">
                    <a:srgbClr val="000000">
                      <a:alpha val="43137"/>
                    </a:srgbClr>
                  </a:outerShdw>
                </a:effectLst>
                <a:latin typeface="Arial" charset="0"/>
              </a:rPr>
              <a:t>to live</a:t>
            </a:r>
            <a:r>
              <a:rPr lang="en-US" sz="2800" dirty="0">
                <a:effectLst>
                  <a:outerShdw blurRad="38100" dist="38100" dir="2700000" algn="tl">
                    <a:srgbClr val="000000">
                      <a:alpha val="43137"/>
                    </a:srgbClr>
                  </a:outerShdw>
                </a:effectLst>
                <a:latin typeface="Arial" charset="0"/>
              </a:rPr>
              <a:t>, and those who have done evil will rise </a:t>
            </a:r>
            <a:r>
              <a:rPr lang="en-US" sz="2800" dirty="0">
                <a:solidFill>
                  <a:schemeClr val="tx2"/>
                </a:solidFill>
                <a:effectLst>
                  <a:outerShdw blurRad="38100" dist="38100" dir="2700000" algn="tl">
                    <a:srgbClr val="000000">
                      <a:alpha val="43137"/>
                    </a:srgbClr>
                  </a:outerShdw>
                </a:effectLst>
                <a:latin typeface="Arial" charset="0"/>
              </a:rPr>
              <a:t>to be condemned</a:t>
            </a:r>
            <a:r>
              <a:rPr lang="en-US" sz="2800" dirty="0">
                <a:effectLst>
                  <a:outerShdw blurRad="38100" dist="38100" dir="2700000" algn="tl">
                    <a:srgbClr val="000000">
                      <a:alpha val="43137"/>
                    </a:srgbClr>
                  </a:outerShdw>
                </a:effectLst>
                <a:latin typeface="Arial" charset="0"/>
              </a:rPr>
              <a:t>.</a:t>
            </a:r>
            <a:endParaRPr lang="en-US" sz="4000" dirty="0">
              <a:effectLst>
                <a:outerShdw blurRad="38100" dist="38100" dir="2700000" algn="tl">
                  <a:srgbClr val="000000">
                    <a:alpha val="43137"/>
                  </a:srgbClr>
                </a:outerShdw>
              </a:effectLst>
              <a:latin typeface="Arial" charset="0"/>
            </a:endParaRPr>
          </a:p>
        </p:txBody>
      </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randombar(horizontal)">
                                      <p:cBhvr>
                                        <p:cTn id="7" dur="500"/>
                                        <p:tgtEl>
                                          <p:spTgt spid="39940"/>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9941"/>
                                        </p:tgtEl>
                                        <p:attrNameLst>
                                          <p:attrName>style.visibility</p:attrName>
                                        </p:attrNameLst>
                                      </p:cBhvr>
                                      <p:to>
                                        <p:strVal val="visible"/>
                                      </p:to>
                                    </p:set>
                                    <p:animEffect transition="in" filter="randombar(horizontal)">
                                      <p:cBhvr>
                                        <p:cTn id="12" dur="500"/>
                                        <p:tgtEl>
                                          <p:spTgt spid="3994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9939">
                                            <p:txEl>
                                              <p:pRg st="0" end="0"/>
                                            </p:txEl>
                                          </p:spTgt>
                                        </p:tgtEl>
                                        <p:attrNameLst>
                                          <p:attrName>style.visibility</p:attrName>
                                        </p:attrNameLst>
                                      </p:cBhvr>
                                      <p:to>
                                        <p:strVal val="visible"/>
                                      </p:to>
                                    </p:set>
                                    <p:animEffect transition="in" filter="wipe(left)">
                                      <p:cBhvr>
                                        <p:cTn id="16" dur="500"/>
                                        <p:tgtEl>
                                          <p:spTgt spid="39939">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4" name="whoosh.wav"/>
                                        </p:tgtEl>
                                      </p:cMediaNode>
                                    </p:audio>
                                  </p:subTnLst>
                                </p:cTn>
                              </p:par>
                              <p:par>
                                <p:cTn id="17" presetID="22" presetClass="entr" presetSubtype="8" fill="hold" grpId="0" nodeType="with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animEffect transition="in" filter="wipe(left)">
                                      <p:cBhvr>
                                        <p:cTn id="19" dur="500"/>
                                        <p:tgtEl>
                                          <p:spTgt spid="39939">
                                            <p:txEl>
                                              <p:pRg st="1" end="1"/>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9939">
                                            <p:txEl>
                                              <p:pRg st="2" end="2"/>
                                            </p:txEl>
                                          </p:spTgt>
                                        </p:tgtEl>
                                        <p:attrNameLst>
                                          <p:attrName>style.visibility</p:attrName>
                                        </p:attrNameLst>
                                      </p:cBhvr>
                                      <p:to>
                                        <p:strVal val="visible"/>
                                      </p:to>
                                    </p:set>
                                    <p:animEffect transition="in" filter="wipe(left)">
                                      <p:cBhvr>
                                        <p:cTn id="23" dur="500"/>
                                        <p:tgtEl>
                                          <p:spTgt spid="39939">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4" name="whoosh.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9942">
                                            <p:txEl>
                                              <p:pRg st="0" end="0"/>
                                            </p:txEl>
                                          </p:spTgt>
                                        </p:tgtEl>
                                        <p:attrNameLst>
                                          <p:attrName>style.visibility</p:attrName>
                                        </p:attrNameLst>
                                      </p:cBhvr>
                                      <p:to>
                                        <p:strVal val="visible"/>
                                      </p:to>
                                    </p:set>
                                    <p:animEffect transition="in" filter="wipe(left)">
                                      <p:cBhvr>
                                        <p:cTn id="28" dur="500"/>
                                        <p:tgtEl>
                                          <p:spTgt spid="39942">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advAuto="0"/>
      <p:bldP spid="3994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dirty="0"/>
              <a:t>The Resurrection to </a:t>
            </a:r>
            <a:r>
              <a:rPr lang="en-US" dirty="0">
                <a:solidFill>
                  <a:schemeClr val="tx2"/>
                </a:solidFill>
              </a:rPr>
              <a:t>Life</a:t>
            </a:r>
          </a:p>
        </p:txBody>
      </p:sp>
      <p:sp>
        <p:nvSpPr>
          <p:cNvPr id="47107" name="Rectangle 3"/>
          <p:cNvSpPr>
            <a:spLocks noGrp="1" noChangeArrowheads="1"/>
          </p:cNvSpPr>
          <p:nvPr>
            <p:ph type="body" idx="1"/>
          </p:nvPr>
        </p:nvSpPr>
        <p:spPr>
          <a:xfrm>
            <a:off x="149629" y="1028700"/>
            <a:ext cx="8994371" cy="3943350"/>
          </a:xfrm>
        </p:spPr>
        <p:txBody>
          <a:bodyPr/>
          <a:lstStyle/>
          <a:p>
            <a:pPr eaLnBrk="1" hangingPunct="1">
              <a:lnSpc>
                <a:spcPts val="3600"/>
              </a:lnSpc>
              <a:buFontTx/>
              <a:buNone/>
              <a:defRPr/>
            </a:pPr>
            <a:r>
              <a:rPr lang="en-US" sz="2800" dirty="0"/>
              <a:t>Takes place in phases:  Resurrection Program</a:t>
            </a:r>
          </a:p>
          <a:p>
            <a:pPr lvl="1" eaLnBrk="1" hangingPunct="1">
              <a:lnSpc>
                <a:spcPts val="3600"/>
              </a:lnSpc>
              <a:buFontTx/>
              <a:buNone/>
              <a:defRPr/>
            </a:pPr>
            <a:r>
              <a:rPr lang="en-US" sz="2800" dirty="0"/>
              <a:t>	1- Christ’s (first fruits) 1 </a:t>
            </a:r>
            <a:r>
              <a:rPr lang="en-US" sz="2800" dirty="0" err="1"/>
              <a:t>Cor</a:t>
            </a:r>
            <a:r>
              <a:rPr lang="en-US" sz="2800" dirty="0"/>
              <a:t> 15:20</a:t>
            </a:r>
          </a:p>
          <a:p>
            <a:pPr lvl="1" eaLnBrk="1" hangingPunct="1">
              <a:lnSpc>
                <a:spcPts val="3600"/>
              </a:lnSpc>
              <a:buFontTx/>
              <a:buNone/>
              <a:defRPr/>
            </a:pPr>
            <a:r>
              <a:rPr lang="en-US" sz="2800" dirty="0"/>
              <a:t>	2- Rapture (at Christ’s coming) </a:t>
            </a:r>
            <a:r>
              <a:rPr lang="en-US" sz="2400" dirty="0"/>
              <a:t>1 Cor 15:51-52; 1 </a:t>
            </a:r>
            <a:r>
              <a:rPr lang="en-US" sz="2400" dirty="0" err="1"/>
              <a:t>Thes</a:t>
            </a:r>
            <a:r>
              <a:rPr lang="en-US" sz="2400" dirty="0"/>
              <a:t> 4:16-17</a:t>
            </a:r>
            <a:endParaRPr lang="en-US" sz="2800" dirty="0"/>
          </a:p>
          <a:p>
            <a:pPr lvl="1" eaLnBrk="1" hangingPunct="1">
              <a:lnSpc>
                <a:spcPts val="3600"/>
              </a:lnSpc>
              <a:buFontTx/>
              <a:buNone/>
              <a:defRPr/>
            </a:pPr>
            <a:r>
              <a:rPr lang="en-US" sz="2800" dirty="0"/>
              <a:t>	3- </a:t>
            </a:r>
            <a:r>
              <a:rPr lang="en-US" sz="2800" dirty="0">
                <a:solidFill>
                  <a:schemeClr val="tx2"/>
                </a:solidFill>
              </a:rPr>
              <a:t>Tribulation</a:t>
            </a:r>
            <a:r>
              <a:rPr lang="en-US" sz="2800" dirty="0"/>
              <a:t> Saints (end of </a:t>
            </a:r>
            <a:r>
              <a:rPr lang="en-US" sz="2800" dirty="0" err="1"/>
              <a:t>Trib</a:t>
            </a:r>
            <a:r>
              <a:rPr lang="en-US" sz="2800" dirty="0"/>
              <a:t>) Daniel 12:2; Rev 20:3-5</a:t>
            </a:r>
          </a:p>
          <a:p>
            <a:pPr lvl="1" eaLnBrk="1" hangingPunct="1">
              <a:lnSpc>
                <a:spcPts val="3600"/>
              </a:lnSpc>
              <a:buFontTx/>
              <a:buNone/>
              <a:defRPr/>
            </a:pPr>
            <a:r>
              <a:rPr lang="en-US" dirty="0"/>
              <a:t>	</a:t>
            </a:r>
            <a:r>
              <a:rPr lang="en-US" sz="2800" dirty="0"/>
              <a:t>4- </a:t>
            </a:r>
            <a:r>
              <a:rPr lang="en-US" sz="2800" dirty="0">
                <a:solidFill>
                  <a:schemeClr val="tx2"/>
                </a:solidFill>
              </a:rPr>
              <a:t>Millennial</a:t>
            </a:r>
            <a:r>
              <a:rPr lang="en-US" sz="2800" dirty="0"/>
              <a:t> Saints 			Rev 20:12-15</a:t>
            </a:r>
            <a:endParaRPr lang="en-US" dirty="0"/>
          </a:p>
        </p:txBody>
      </p:sp>
      <p:cxnSp>
        <p:nvCxnSpPr>
          <p:cNvPr id="6" name="Straight Arrow Connector 5"/>
          <p:cNvCxnSpPr/>
          <p:nvPr/>
        </p:nvCxnSpPr>
        <p:spPr bwMode="auto">
          <a:xfrm>
            <a:off x="536143" y="4800600"/>
            <a:ext cx="8300208" cy="57150"/>
          </a:xfrm>
          <a:prstGeom prst="straightConnector1">
            <a:avLst/>
          </a:prstGeom>
          <a:solidFill>
            <a:schemeClr val="accent1"/>
          </a:solidFill>
          <a:ln w="76200" cap="flat" cmpd="sng" algn="ctr">
            <a:solidFill>
              <a:schemeClr val="tx1"/>
            </a:solidFill>
            <a:prstDash val="solid"/>
            <a:round/>
            <a:headEnd type="triangle" w="med" len="med"/>
            <a:tailEnd type="triangle" w="med" len="med"/>
          </a:ln>
          <a:effectLst/>
        </p:spPr>
      </p:cxnSp>
      <p:grpSp>
        <p:nvGrpSpPr>
          <p:cNvPr id="24" name="Group 23"/>
          <p:cNvGrpSpPr/>
          <p:nvPr/>
        </p:nvGrpSpPr>
        <p:grpSpPr>
          <a:xfrm>
            <a:off x="1295401" y="3886200"/>
            <a:ext cx="2412931" cy="965597"/>
            <a:chOff x="1295400" y="5029200"/>
            <a:chExt cx="2412931" cy="1439862"/>
          </a:xfrm>
        </p:grpSpPr>
        <p:pic>
          <p:nvPicPr>
            <p:cNvPr id="5" name="Picture 4"/>
            <p:cNvPicPr>
              <a:picLocks noChangeAspect="1" noChangeArrowheads="1"/>
            </p:cNvPicPr>
            <p:nvPr/>
          </p:nvPicPr>
          <p:blipFill>
            <a:blip r:embed="rId4" cstate="print"/>
            <a:srcRect/>
            <a:stretch>
              <a:fillRect/>
            </a:stretch>
          </p:blipFill>
          <p:spPr bwMode="auto">
            <a:xfrm>
              <a:off x="1295400" y="5181600"/>
              <a:ext cx="721651" cy="668337"/>
            </a:xfrm>
            <a:prstGeom prst="rect">
              <a:avLst/>
            </a:prstGeom>
            <a:noFill/>
            <a:ln w="9525">
              <a:noFill/>
              <a:miter lim="800000"/>
              <a:headEnd/>
              <a:tailEnd/>
            </a:ln>
            <a:effectLst/>
          </p:spPr>
        </p:pic>
        <p:sp>
          <p:nvSpPr>
            <p:cNvPr id="7" name="AutoShape 48"/>
            <p:cNvSpPr>
              <a:spLocks noChangeArrowheads="1"/>
            </p:cNvSpPr>
            <p:nvPr/>
          </p:nvSpPr>
          <p:spPr bwMode="auto">
            <a:xfrm rot="16200000" flipV="1">
              <a:off x="2897724" y="5629272"/>
              <a:ext cx="703262" cy="52864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pic>
          <p:nvPicPr>
            <p:cNvPr id="8" name="Picture 8"/>
            <p:cNvPicPr>
              <a:picLocks noChangeAspect="1" noChangeArrowheads="1"/>
            </p:cNvPicPr>
            <p:nvPr/>
          </p:nvPicPr>
          <p:blipFill>
            <a:blip r:embed="rId5" cstate="print"/>
            <a:srcRect/>
            <a:stretch>
              <a:fillRect/>
            </a:stretch>
          </p:blipFill>
          <p:spPr bwMode="auto">
            <a:xfrm>
              <a:off x="2057400" y="5486400"/>
              <a:ext cx="888861" cy="982662"/>
            </a:xfrm>
            <a:prstGeom prst="rect">
              <a:avLst/>
            </a:prstGeom>
            <a:noFill/>
            <a:ln w="9525">
              <a:noFill/>
              <a:miter lim="800000"/>
              <a:headEnd/>
              <a:tailEnd/>
            </a:ln>
            <a:effectLst/>
          </p:spPr>
        </p:pic>
        <p:sp>
          <p:nvSpPr>
            <p:cNvPr id="9" name="AutoShape 45"/>
            <p:cNvSpPr>
              <a:spLocks noChangeArrowheads="1"/>
            </p:cNvSpPr>
            <p:nvPr/>
          </p:nvSpPr>
          <p:spPr bwMode="auto">
            <a:xfrm flipV="1">
              <a:off x="1608629" y="5562600"/>
              <a:ext cx="433125" cy="8096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pic>
          <p:nvPicPr>
            <p:cNvPr id="10" name="Picture 7"/>
            <p:cNvPicPr>
              <a:picLocks noChangeAspect="1" noChangeArrowheads="1"/>
            </p:cNvPicPr>
            <p:nvPr/>
          </p:nvPicPr>
          <p:blipFill>
            <a:blip r:embed="rId4" cstate="print"/>
            <a:srcRect/>
            <a:stretch>
              <a:fillRect/>
            </a:stretch>
          </p:blipFill>
          <p:spPr bwMode="auto">
            <a:xfrm>
              <a:off x="2986680" y="5029200"/>
              <a:ext cx="721651" cy="668337"/>
            </a:xfrm>
            <a:prstGeom prst="rect">
              <a:avLst/>
            </a:prstGeom>
            <a:noFill/>
            <a:ln w="9525">
              <a:noFill/>
              <a:miter lim="800000"/>
              <a:headEnd/>
              <a:tailEnd/>
            </a:ln>
            <a:effectLst/>
          </p:spPr>
        </p:pic>
      </p:grpSp>
      <p:sp>
        <p:nvSpPr>
          <p:cNvPr id="11" name="TextBox 10"/>
          <p:cNvSpPr txBox="1"/>
          <p:nvPr/>
        </p:nvSpPr>
        <p:spPr>
          <a:xfrm>
            <a:off x="3460954" y="4117932"/>
            <a:ext cx="1676400" cy="646331"/>
          </a:xfrm>
          <a:prstGeom prst="rect">
            <a:avLst/>
          </a:prstGeom>
          <a:noFill/>
        </p:spPr>
        <p:txBody>
          <a:bodyPr wrap="square" rtlCol="0">
            <a:spAutoFit/>
          </a:bodyPr>
          <a:lstStyle/>
          <a:p>
            <a:r>
              <a:rPr lang="en-US" sz="3600" dirty="0">
                <a:solidFill>
                  <a:schemeClr val="tx2"/>
                </a:solidFill>
                <a:effectLst>
                  <a:outerShdw blurRad="38100" dist="38100" dir="2700000" algn="tl">
                    <a:srgbClr val="000000">
                      <a:alpha val="43137"/>
                    </a:srgbClr>
                  </a:outerShdw>
                </a:effectLst>
              </a:rPr>
              <a:t>(Trib.)</a:t>
            </a:r>
          </a:p>
        </p:txBody>
      </p:sp>
      <p:sp>
        <p:nvSpPr>
          <p:cNvPr id="12" name="TextBox 11"/>
          <p:cNvSpPr txBox="1"/>
          <p:nvPr/>
        </p:nvSpPr>
        <p:spPr>
          <a:xfrm>
            <a:off x="5364761" y="4133241"/>
            <a:ext cx="2800767" cy="646331"/>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rPr>
              <a:t>(Millennium)</a:t>
            </a:r>
          </a:p>
        </p:txBody>
      </p:sp>
      <p:grpSp>
        <p:nvGrpSpPr>
          <p:cNvPr id="23" name="Group 22"/>
          <p:cNvGrpSpPr/>
          <p:nvPr/>
        </p:nvGrpSpPr>
        <p:grpSpPr>
          <a:xfrm>
            <a:off x="381001" y="4057651"/>
            <a:ext cx="1006475" cy="689372"/>
            <a:chOff x="304800" y="5308602"/>
            <a:chExt cx="1006475" cy="919163"/>
          </a:xfrm>
        </p:grpSpPr>
        <p:sp>
          <p:nvSpPr>
            <p:cNvPr id="14" name="AutoShape 27"/>
            <p:cNvSpPr>
              <a:spLocks noChangeArrowheads="1"/>
            </p:cNvSpPr>
            <p:nvPr/>
          </p:nvSpPr>
          <p:spPr bwMode="auto">
            <a:xfrm rot="16205482">
              <a:off x="626269" y="5641182"/>
              <a:ext cx="588962" cy="571500"/>
            </a:xfrm>
            <a:prstGeom prst="flowChartDelay">
              <a:avLst/>
            </a:prstGeom>
            <a:solidFill>
              <a:srgbClr val="339933"/>
            </a:solidFill>
            <a:ln w="9525">
              <a:solidFill>
                <a:schemeClr val="bg1"/>
              </a:solidFill>
              <a:miter lim="800000"/>
              <a:headEnd/>
              <a:tailEnd/>
            </a:ln>
            <a:effectLst/>
          </p:spPr>
          <p:txBody>
            <a:bodyPr wrap="none" anchor="ctr"/>
            <a:lstStyle/>
            <a:p>
              <a:endParaRPr lang="en-US"/>
            </a:p>
          </p:txBody>
        </p:sp>
        <p:grpSp>
          <p:nvGrpSpPr>
            <p:cNvPr id="15" name="Group 28"/>
            <p:cNvGrpSpPr>
              <a:grpSpLocks/>
            </p:cNvGrpSpPr>
            <p:nvPr/>
          </p:nvGrpSpPr>
          <p:grpSpPr bwMode="auto">
            <a:xfrm>
              <a:off x="304800" y="5308602"/>
              <a:ext cx="454025" cy="919163"/>
              <a:chOff x="3180" y="173"/>
              <a:chExt cx="327" cy="579"/>
            </a:xfrm>
          </p:grpSpPr>
          <p:sp>
            <p:nvSpPr>
              <p:cNvPr id="20" name="AutoShape 29"/>
              <p:cNvSpPr>
                <a:spLocks noChangeArrowheads="1"/>
              </p:cNvSpPr>
              <p:nvPr/>
            </p:nvSpPr>
            <p:spPr bwMode="auto">
              <a:xfrm rot="-5394518">
                <a:off x="3249" y="503"/>
                <a:ext cx="180" cy="318"/>
              </a:xfrm>
              <a:prstGeom prst="flowChartDelay">
                <a:avLst/>
              </a:prstGeom>
              <a:solidFill>
                <a:srgbClr val="00CC00"/>
              </a:solidFill>
              <a:ln w="9525">
                <a:solidFill>
                  <a:schemeClr val="bg1"/>
                </a:solidFill>
                <a:miter lim="800000"/>
                <a:headEnd/>
                <a:tailEnd/>
              </a:ln>
              <a:effectLst/>
            </p:spPr>
            <p:txBody>
              <a:bodyPr wrap="none" anchor="ctr"/>
              <a:lstStyle/>
              <a:p>
                <a:endParaRPr lang="en-US"/>
              </a:p>
            </p:txBody>
          </p:sp>
          <p:sp>
            <p:nvSpPr>
              <p:cNvPr id="21" name="Rectangle 30"/>
              <p:cNvSpPr>
                <a:spLocks noChangeArrowheads="1"/>
              </p:cNvSpPr>
              <p:nvPr/>
            </p:nvSpPr>
            <p:spPr bwMode="auto">
              <a:xfrm>
                <a:off x="3314" y="173"/>
                <a:ext cx="47" cy="410"/>
              </a:xfrm>
              <a:prstGeom prst="rect">
                <a:avLst/>
              </a:prstGeom>
              <a:solidFill>
                <a:srgbClr val="996600"/>
              </a:solidFill>
              <a:ln w="9525">
                <a:solidFill>
                  <a:schemeClr val="bg1"/>
                </a:solidFill>
                <a:miter lim="800000"/>
                <a:headEnd/>
                <a:tailEnd/>
              </a:ln>
              <a:effectLst/>
            </p:spPr>
            <p:txBody>
              <a:bodyPr wrap="none" anchor="ctr"/>
              <a:lstStyle/>
              <a:p>
                <a:endParaRPr lang="en-US"/>
              </a:p>
            </p:txBody>
          </p:sp>
          <p:sp>
            <p:nvSpPr>
              <p:cNvPr id="22" name="Rectangle 31"/>
              <p:cNvSpPr>
                <a:spLocks noChangeArrowheads="1"/>
              </p:cNvSpPr>
              <p:nvPr/>
            </p:nvSpPr>
            <p:spPr bwMode="auto">
              <a:xfrm rot="-5740425">
                <a:off x="3320" y="133"/>
                <a:ext cx="47" cy="327"/>
              </a:xfrm>
              <a:prstGeom prst="rect">
                <a:avLst/>
              </a:prstGeom>
              <a:solidFill>
                <a:srgbClr val="996600"/>
              </a:solidFill>
              <a:ln w="9525">
                <a:solidFill>
                  <a:schemeClr val="bg1"/>
                </a:solidFill>
                <a:miter lim="800000"/>
                <a:headEnd/>
                <a:tailEnd/>
              </a:ln>
              <a:effectLst/>
            </p:spPr>
            <p:txBody>
              <a:bodyPr wrap="none" anchor="ctr"/>
              <a:lstStyle/>
              <a:p>
                <a:endParaRPr lang="en-US"/>
              </a:p>
            </p:txBody>
          </p:sp>
        </p:grpSp>
        <p:sp>
          <p:nvSpPr>
            <p:cNvPr id="16" name="Rectangle 32"/>
            <p:cNvSpPr>
              <a:spLocks noChangeArrowheads="1"/>
            </p:cNvSpPr>
            <p:nvPr/>
          </p:nvSpPr>
          <p:spPr bwMode="auto">
            <a:xfrm>
              <a:off x="814388" y="5829301"/>
              <a:ext cx="182562" cy="352425"/>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7" name="Oval 33"/>
            <p:cNvSpPr>
              <a:spLocks noChangeArrowheads="1"/>
            </p:cNvSpPr>
            <p:nvPr/>
          </p:nvSpPr>
          <p:spPr bwMode="auto">
            <a:xfrm>
              <a:off x="1009650" y="5803901"/>
              <a:ext cx="301625" cy="417512"/>
            </a:xfrm>
            <a:prstGeom prst="ellipse">
              <a:avLst/>
            </a:prstGeom>
            <a:solidFill>
              <a:schemeClr val="bg2"/>
            </a:solidFill>
            <a:ln w="9525">
              <a:solidFill>
                <a:schemeClr val="tx1"/>
              </a:solidFill>
              <a:round/>
              <a:headEnd/>
              <a:tailEnd/>
            </a:ln>
            <a:effectLst/>
          </p:spPr>
          <p:txBody>
            <a:bodyPr wrap="none" anchor="ctr"/>
            <a:lstStyle/>
            <a:p>
              <a:endParaRPr lang="en-US"/>
            </a:p>
          </p:txBody>
        </p:sp>
        <p:sp>
          <p:nvSpPr>
            <p:cNvPr id="18" name="AutoShape 34"/>
            <p:cNvSpPr>
              <a:spLocks noChangeArrowheads="1"/>
            </p:cNvSpPr>
            <p:nvPr/>
          </p:nvSpPr>
          <p:spPr bwMode="auto">
            <a:xfrm rot="5400000" flipH="1">
              <a:off x="749301" y="5608638"/>
              <a:ext cx="690562" cy="31273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bg1"/>
              </a:solidFill>
              <a:miter lim="800000"/>
              <a:headEnd/>
              <a:tailEnd/>
            </a:ln>
            <a:effectLst/>
          </p:spPr>
          <p:txBody>
            <a:bodyPr wrap="none" anchor="ctr"/>
            <a:lstStyle/>
            <a:p>
              <a:endParaRPr lang="en-US"/>
            </a:p>
          </p:txBody>
        </p:sp>
      </p:grpSp>
      <p:sp>
        <p:nvSpPr>
          <p:cNvPr id="25" name="AutoShape 1030"/>
          <p:cNvSpPr>
            <a:spLocks noChangeArrowheads="1"/>
          </p:cNvSpPr>
          <p:nvPr/>
        </p:nvSpPr>
        <p:spPr bwMode="auto">
          <a:xfrm flipV="1">
            <a:off x="3048000" y="3771900"/>
            <a:ext cx="685800" cy="540068"/>
          </a:xfrm>
          <a:custGeom>
            <a:avLst/>
            <a:gdLst>
              <a:gd name="T0" fmla="*/ 66308137 w 21600"/>
              <a:gd name="T1" fmla="*/ 0 h 21600"/>
              <a:gd name="T2" fmla="*/ 21899623 w 21600"/>
              <a:gd name="T3" fmla="*/ 142204006 h 21600"/>
              <a:gd name="T4" fmla="*/ 69713090 w 21600"/>
              <a:gd name="T5" fmla="*/ 54709032 h 21600"/>
              <a:gd name="T6" fmla="*/ 112272150 w 21600"/>
              <a:gd name="T7" fmla="*/ 94045577 h 21600"/>
              <a:gd name="T8" fmla="*/ 154838386 w 21600"/>
              <a:gd name="T9" fmla="*/ 54709032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a:effectLst>
            <a:outerShdw blurRad="50800" dist="101600" dir="5400000" algn="ctr" rotWithShape="0">
              <a:schemeClr val="bg1">
                <a:alpha val="57000"/>
              </a:schemeClr>
            </a:outerShdw>
          </a:effectLst>
        </p:spPr>
        <p:txBody>
          <a:bodyPr wrap="none" anchor="ctr"/>
          <a:lstStyle/>
          <a:p>
            <a:endParaRPr lang="en-US"/>
          </a:p>
        </p:txBody>
      </p:sp>
      <p:grpSp>
        <p:nvGrpSpPr>
          <p:cNvPr id="39" name="Group 38"/>
          <p:cNvGrpSpPr/>
          <p:nvPr/>
        </p:nvGrpSpPr>
        <p:grpSpPr>
          <a:xfrm>
            <a:off x="7391400" y="2857500"/>
            <a:ext cx="1943100" cy="1995307"/>
            <a:chOff x="7391400" y="3810000"/>
            <a:chExt cx="1943100" cy="2660409"/>
          </a:xfrm>
        </p:grpSpPr>
        <p:grpSp>
          <p:nvGrpSpPr>
            <p:cNvPr id="35" name="Group 34"/>
            <p:cNvGrpSpPr/>
            <p:nvPr/>
          </p:nvGrpSpPr>
          <p:grpSpPr>
            <a:xfrm>
              <a:off x="7391400" y="3810000"/>
              <a:ext cx="1943100" cy="2660409"/>
              <a:chOff x="2805113" y="306388"/>
              <a:chExt cx="3633787" cy="4975225"/>
            </a:xfrm>
          </p:grpSpPr>
          <p:pic>
            <p:nvPicPr>
              <p:cNvPr id="32" name="Picture 7"/>
              <p:cNvPicPr>
                <a:picLocks noChangeAspect="1" noChangeArrowheads="1"/>
              </p:cNvPicPr>
              <p:nvPr/>
            </p:nvPicPr>
            <p:blipFill>
              <a:blip r:embed="rId6" cstate="print"/>
              <a:srcRect/>
              <a:stretch>
                <a:fillRect/>
              </a:stretch>
            </p:blipFill>
            <p:spPr bwMode="auto">
              <a:xfrm>
                <a:off x="2805113" y="306388"/>
                <a:ext cx="3633787" cy="4975225"/>
              </a:xfrm>
              <a:prstGeom prst="rect">
                <a:avLst/>
              </a:prstGeom>
              <a:noFill/>
              <a:ln w="9525" algn="ctr">
                <a:noFill/>
                <a:miter lim="800000"/>
                <a:headEnd/>
                <a:tailEnd/>
              </a:ln>
            </p:spPr>
          </p:pic>
          <p:pic>
            <p:nvPicPr>
              <p:cNvPr id="33" name="Picture 4"/>
              <p:cNvPicPr>
                <a:picLocks noChangeAspect="1" noChangeArrowheads="1"/>
              </p:cNvPicPr>
              <p:nvPr/>
            </p:nvPicPr>
            <p:blipFill>
              <a:blip r:embed="rId7" cstate="print"/>
              <a:srcRect/>
              <a:stretch>
                <a:fillRect/>
              </a:stretch>
            </p:blipFill>
            <p:spPr bwMode="auto">
              <a:xfrm>
                <a:off x="3713163" y="1282700"/>
                <a:ext cx="1895475" cy="2998788"/>
              </a:xfrm>
              <a:prstGeom prst="rect">
                <a:avLst/>
              </a:prstGeom>
              <a:noFill/>
              <a:ln w="9525" algn="ctr">
                <a:noFill/>
                <a:miter lim="800000"/>
                <a:headEnd/>
                <a:tailEnd/>
              </a:ln>
            </p:spPr>
          </p:pic>
          <p:pic>
            <p:nvPicPr>
              <p:cNvPr id="34" name="Picture 5"/>
              <p:cNvPicPr>
                <a:picLocks noChangeAspect="1" noChangeArrowheads="1"/>
              </p:cNvPicPr>
              <p:nvPr/>
            </p:nvPicPr>
            <p:blipFill>
              <a:blip r:embed="rId8" cstate="print"/>
              <a:srcRect/>
              <a:stretch>
                <a:fillRect/>
              </a:stretch>
            </p:blipFill>
            <p:spPr bwMode="auto">
              <a:xfrm>
                <a:off x="3779838" y="1579563"/>
                <a:ext cx="1584325" cy="2543175"/>
              </a:xfrm>
              <a:prstGeom prst="rect">
                <a:avLst/>
              </a:prstGeom>
              <a:noFill/>
              <a:ln w="9525" algn="ctr">
                <a:noFill/>
                <a:miter lim="800000"/>
                <a:headEnd/>
                <a:tailEnd/>
              </a:ln>
            </p:spPr>
          </p:pic>
        </p:grpSp>
        <p:sp>
          <p:nvSpPr>
            <p:cNvPr id="36" name="Down Arrow 35"/>
            <p:cNvSpPr/>
            <p:nvPr/>
          </p:nvSpPr>
          <p:spPr bwMode="auto">
            <a:xfrm rot="10800000">
              <a:off x="8153400" y="5867400"/>
              <a:ext cx="3810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grpSp>
        <p:nvGrpSpPr>
          <p:cNvPr id="38" name="Group 37"/>
          <p:cNvGrpSpPr/>
          <p:nvPr/>
        </p:nvGrpSpPr>
        <p:grpSpPr>
          <a:xfrm>
            <a:off x="4781938" y="2937978"/>
            <a:ext cx="914400" cy="1870073"/>
            <a:chOff x="6077338" y="3841103"/>
            <a:chExt cx="914400" cy="2493430"/>
          </a:xfrm>
        </p:grpSpPr>
        <p:sp>
          <p:nvSpPr>
            <p:cNvPr id="27" name="AutoShape 1031"/>
            <p:cNvSpPr>
              <a:spLocks noChangeArrowheads="1"/>
            </p:cNvSpPr>
            <p:nvPr/>
          </p:nvSpPr>
          <p:spPr bwMode="auto">
            <a:xfrm>
              <a:off x="6158961" y="5185134"/>
              <a:ext cx="409245" cy="834666"/>
            </a:xfrm>
            <a:prstGeom prst="downArrow">
              <a:avLst>
                <a:gd name="adj1" fmla="val 50000"/>
                <a:gd name="adj2" fmla="val 57813"/>
              </a:avLst>
            </a:prstGeom>
            <a:solidFill>
              <a:schemeClr val="accent1"/>
            </a:solidFill>
            <a:ln w="9525">
              <a:solidFill>
                <a:schemeClr val="tx1"/>
              </a:solidFill>
              <a:miter lim="800000"/>
              <a:headEnd/>
              <a:tailEnd/>
            </a:ln>
            <a:effectLst>
              <a:outerShdw blurRad="50800" dist="101600" dir="5400000" algn="ctr" rotWithShape="0">
                <a:schemeClr val="bg1">
                  <a:alpha val="57000"/>
                </a:schemeClr>
              </a:outerShdw>
            </a:effectLst>
          </p:spPr>
          <p:txBody>
            <a:bodyPr wrap="none" anchor="ctr"/>
            <a:lstStyle/>
            <a:p>
              <a:endParaRPr lang="en-US"/>
            </a:p>
          </p:txBody>
        </p:sp>
        <p:pic>
          <p:nvPicPr>
            <p:cNvPr id="28" name="Picture 7"/>
            <p:cNvPicPr>
              <a:picLocks noChangeAspect="1" noChangeArrowheads="1"/>
            </p:cNvPicPr>
            <p:nvPr/>
          </p:nvPicPr>
          <p:blipFill>
            <a:blip r:embed="rId9" cstate="print"/>
            <a:srcRect/>
            <a:stretch>
              <a:fillRect/>
            </a:stretch>
          </p:blipFill>
          <p:spPr bwMode="auto">
            <a:xfrm>
              <a:off x="6077338" y="3841103"/>
              <a:ext cx="914400" cy="1630715"/>
            </a:xfrm>
            <a:prstGeom prst="rect">
              <a:avLst/>
            </a:prstGeom>
            <a:noFill/>
            <a:ln w="9525">
              <a:noFill/>
              <a:miter lim="800000"/>
              <a:headEnd/>
              <a:tailEnd/>
            </a:ln>
          </p:spPr>
        </p:pic>
        <p:sp>
          <p:nvSpPr>
            <p:cNvPr id="37" name="Down Arrow 36"/>
            <p:cNvSpPr/>
            <p:nvPr/>
          </p:nvSpPr>
          <p:spPr bwMode="auto">
            <a:xfrm rot="10800000">
              <a:off x="6432689" y="5953533"/>
              <a:ext cx="381000" cy="381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Effect transition="in" filter="wipe(left)">
                                      <p:cBhvr>
                                        <p:cTn id="7" dur="500"/>
                                        <p:tgtEl>
                                          <p:spTgt spid="47107">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7107">
                                            <p:txEl>
                                              <p:pRg st="2" end="2"/>
                                            </p:txEl>
                                          </p:spTgt>
                                        </p:tgtEl>
                                        <p:attrNameLst>
                                          <p:attrName>style.visibility</p:attrName>
                                        </p:attrNameLst>
                                      </p:cBhvr>
                                      <p:to>
                                        <p:strVal val="visible"/>
                                      </p:to>
                                    </p:set>
                                    <p:animEffect transition="in" filter="wipe(left)">
                                      <p:cBhvr>
                                        <p:cTn id="16" dur="500"/>
                                        <p:tgtEl>
                                          <p:spTgt spid="47107">
                                            <p:txEl>
                                              <p:pRg st="2" end="2"/>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whoosh.wav"/>
                                        </p:tgtEl>
                                      </p:cMediaNode>
                                    </p:audio>
                                  </p:sub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7107">
                                            <p:txEl>
                                              <p:pRg st="3" end="3"/>
                                            </p:txEl>
                                          </p:spTgt>
                                        </p:tgtEl>
                                        <p:attrNameLst>
                                          <p:attrName>style.visibility</p:attrName>
                                        </p:attrNameLst>
                                      </p:cBhvr>
                                      <p:to>
                                        <p:strVal val="visible"/>
                                      </p:to>
                                    </p:set>
                                    <p:animEffect transition="in" filter="wipe(left)">
                                      <p:cBhvr>
                                        <p:cTn id="29" dur="500"/>
                                        <p:tgtEl>
                                          <p:spTgt spid="47107">
                                            <p:txEl>
                                              <p:pRg st="3" end="3"/>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1000"/>
                            </p:stCondLst>
                            <p:childTnLst>
                              <p:par>
                                <p:cTn id="35" presetID="14" presetClass="entr" presetSubtype="1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randombar(horizontal)">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7107">
                                            <p:txEl>
                                              <p:pRg st="4" end="4"/>
                                            </p:txEl>
                                          </p:spTgt>
                                        </p:tgtEl>
                                        <p:attrNameLst>
                                          <p:attrName>style.visibility</p:attrName>
                                        </p:attrNameLst>
                                      </p:cBhvr>
                                      <p:to>
                                        <p:strVal val="visible"/>
                                      </p:to>
                                    </p:set>
                                    <p:animEffect transition="in" filter="wipe(left)">
                                      <p:cBhvr>
                                        <p:cTn id="42" dur="500"/>
                                        <p:tgtEl>
                                          <p:spTgt spid="47107">
                                            <p:txEl>
                                              <p:pRg st="4" end="4"/>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whoosh.wav"/>
                                        </p:tgtEl>
                                      </p:cMediaNode>
                                    </p:audio>
                                  </p:sub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1000"/>
                            </p:stCondLst>
                            <p:childTnLst>
                              <p:par>
                                <p:cTn id="48" presetID="14" presetClass="entr" presetSubtype="10"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randombar(horizontal)">
                                      <p:cBhvr>
                                        <p:cTn id="5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bldLvl="2" autoUpdateAnimBg="0"/>
      <p:bldP spid="11" grpId="0"/>
      <p:bldP spid="12" grpId="0"/>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28600"/>
            <a:ext cx="9144000" cy="800100"/>
          </a:xfrm>
        </p:spPr>
        <p:txBody>
          <a:bodyPr/>
          <a:lstStyle/>
          <a:p>
            <a:pPr eaLnBrk="1" hangingPunct="1">
              <a:defRPr/>
            </a:pPr>
            <a:r>
              <a:rPr lang="en-US" dirty="0"/>
              <a:t>Resurrection </a:t>
            </a:r>
            <a:r>
              <a:rPr lang="en-US" sz="4000" dirty="0"/>
              <a:t>to</a:t>
            </a:r>
            <a:r>
              <a:rPr lang="en-US" dirty="0"/>
              <a:t> Damnation</a:t>
            </a:r>
          </a:p>
        </p:txBody>
      </p:sp>
      <p:sp>
        <p:nvSpPr>
          <p:cNvPr id="48131" name="Rectangle 3"/>
          <p:cNvSpPr>
            <a:spLocks noGrp="1" noChangeArrowheads="1"/>
          </p:cNvSpPr>
          <p:nvPr>
            <p:ph type="body" idx="1"/>
          </p:nvPr>
        </p:nvSpPr>
        <p:spPr>
          <a:xfrm>
            <a:off x="304800" y="1028700"/>
            <a:ext cx="8610600" cy="3943350"/>
          </a:xfrm>
        </p:spPr>
        <p:txBody>
          <a:bodyPr/>
          <a:lstStyle/>
          <a:p>
            <a:pPr eaLnBrk="1" hangingPunct="1">
              <a:buFontTx/>
              <a:buNone/>
              <a:defRPr/>
            </a:pPr>
            <a:r>
              <a:rPr lang="en-US" sz="2800" dirty="0"/>
              <a:t>John 5:29 “those who have done evil will rise to be condemned.”</a:t>
            </a:r>
          </a:p>
          <a:p>
            <a:pPr eaLnBrk="1" hangingPunct="1">
              <a:buFontTx/>
              <a:buNone/>
              <a:defRPr/>
            </a:pPr>
            <a:endParaRPr lang="en-US" sz="2800" dirty="0"/>
          </a:p>
          <a:p>
            <a:pPr eaLnBrk="1" hangingPunct="1">
              <a:buFontTx/>
              <a:buNone/>
              <a:defRPr/>
            </a:pPr>
            <a:r>
              <a:rPr lang="en-US" sz="2800" dirty="0"/>
              <a:t>Revelation 20:12-15  12 And I saw the dead, great and small, standing before the throne … The dead were judged …. 15 If anyone's name was not found written in the book of life, he was thrown into the lake of fire.</a:t>
            </a:r>
          </a:p>
          <a:p>
            <a:pPr eaLnBrk="1" hangingPunct="1">
              <a:buFontTx/>
              <a:buNone/>
              <a:defRPr/>
            </a:pPr>
            <a:endParaRPr lang="en-US" sz="3600" dirty="0"/>
          </a:p>
        </p:txBody>
      </p:sp>
      <p:grpSp>
        <p:nvGrpSpPr>
          <p:cNvPr id="11" name="Group 34"/>
          <p:cNvGrpSpPr/>
          <p:nvPr/>
        </p:nvGrpSpPr>
        <p:grpSpPr>
          <a:xfrm>
            <a:off x="1752600" y="-228600"/>
            <a:ext cx="5981700" cy="6142415"/>
            <a:chOff x="2805113" y="306388"/>
            <a:chExt cx="3633787" cy="4975225"/>
          </a:xfrm>
        </p:grpSpPr>
        <p:pic>
          <p:nvPicPr>
            <p:cNvPr id="12" name="Picture 11"/>
            <p:cNvPicPr>
              <a:picLocks noChangeAspect="1" noChangeArrowheads="1"/>
            </p:cNvPicPr>
            <p:nvPr/>
          </p:nvPicPr>
          <p:blipFill>
            <a:blip r:embed="rId3" cstate="print"/>
            <a:srcRect/>
            <a:stretch>
              <a:fillRect/>
            </a:stretch>
          </p:blipFill>
          <p:spPr bwMode="auto">
            <a:xfrm>
              <a:off x="2805113" y="306388"/>
              <a:ext cx="3633787" cy="4975225"/>
            </a:xfrm>
            <a:prstGeom prst="rect">
              <a:avLst/>
            </a:prstGeom>
            <a:noFill/>
            <a:ln w="9525" algn="ctr">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a:off x="3713163" y="1282700"/>
              <a:ext cx="1895475" cy="2998788"/>
            </a:xfrm>
            <a:prstGeom prst="rect">
              <a:avLst/>
            </a:prstGeom>
            <a:noFill/>
            <a:ln w="9525" algn="ctr">
              <a:noFill/>
              <a:miter lim="800000"/>
              <a:headEnd/>
              <a:tailEnd/>
            </a:ln>
          </p:spPr>
        </p:pic>
        <p:pic>
          <p:nvPicPr>
            <p:cNvPr id="14" name="Picture 5"/>
            <p:cNvPicPr>
              <a:picLocks noChangeAspect="1" noChangeArrowheads="1"/>
            </p:cNvPicPr>
            <p:nvPr/>
          </p:nvPicPr>
          <p:blipFill>
            <a:blip r:embed="rId5" cstate="print"/>
            <a:srcRect/>
            <a:stretch>
              <a:fillRect/>
            </a:stretch>
          </p:blipFill>
          <p:spPr bwMode="auto">
            <a:xfrm>
              <a:off x="3779838" y="1579563"/>
              <a:ext cx="1584325" cy="2543175"/>
            </a:xfrm>
            <a:prstGeom prst="rect">
              <a:avLst/>
            </a:prstGeom>
            <a:noFill/>
            <a:ln w="9525" algn="ctr">
              <a:noFill/>
              <a:miter lim="800000"/>
              <a:headEnd/>
              <a:tailEnd/>
            </a:ln>
          </p:spPr>
        </p:pic>
      </p:gr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animEffect transition="in" filter="randombar(horizontal)">
                                      <p:cBhvr>
                                        <p:cTn id="7" dur="500"/>
                                        <p:tgtEl>
                                          <p:spTgt spid="481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97190547"/>
      </p:ext>
    </p:extLst>
  </p:cSld>
  <p:clrMapOvr>
    <a:masterClrMapping/>
  </p:clrMapOvr>
  <p:transition>
    <p:zoom/>
    <p:sndAc>
      <p:stSnd>
        <p:snd r:embed="rId2" name="CAMERA.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0" y="-98352"/>
            <a:ext cx="9144000" cy="5241852"/>
            <a:chOff x="0" y="-98352"/>
            <a:chExt cx="9144000" cy="5241852"/>
          </a:xfrm>
        </p:grpSpPr>
        <p:sp>
          <p:nvSpPr>
            <p:cNvPr id="56" name="Rectangle 55"/>
            <p:cNvSpPr/>
            <p:nvPr/>
          </p:nvSpPr>
          <p:spPr bwMode="auto">
            <a:xfrm>
              <a:off x="4742480" y="0"/>
              <a:ext cx="2076773"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57" name="Freeform 56"/>
            <p:cNvSpPr/>
            <p:nvPr/>
          </p:nvSpPr>
          <p:spPr bwMode="auto">
            <a:xfrm>
              <a:off x="5015753" y="-98352"/>
              <a:ext cx="1546412" cy="3630706"/>
            </a:xfrm>
            <a:custGeom>
              <a:avLst/>
              <a:gdLst>
                <a:gd name="connsiteX0" fmla="*/ 1546412 w 1546412"/>
                <a:gd name="connsiteY0" fmla="*/ 3630706 h 3630706"/>
                <a:gd name="connsiteX1" fmla="*/ 1546412 w 1546412"/>
                <a:gd name="connsiteY1" fmla="*/ 0 h 3630706"/>
                <a:gd name="connsiteX2" fmla="*/ 0 w 1546412"/>
                <a:gd name="connsiteY2" fmla="*/ 13447 h 3630706"/>
                <a:gd name="connsiteX3" fmla="*/ 1546412 w 1546412"/>
                <a:gd name="connsiteY3" fmla="*/ 3630706 h 3630706"/>
              </a:gdLst>
              <a:ahLst/>
              <a:cxnLst>
                <a:cxn ang="0">
                  <a:pos x="connsiteX0" y="connsiteY0"/>
                </a:cxn>
                <a:cxn ang="0">
                  <a:pos x="connsiteX1" y="connsiteY1"/>
                </a:cxn>
                <a:cxn ang="0">
                  <a:pos x="connsiteX2" y="connsiteY2"/>
                </a:cxn>
                <a:cxn ang="0">
                  <a:pos x="connsiteX3" y="connsiteY3"/>
                </a:cxn>
              </a:cxnLst>
              <a:rect l="l" t="t" r="r" b="b"/>
              <a:pathLst>
                <a:path w="1546412" h="3630706">
                  <a:moveTo>
                    <a:pt x="1546412" y="3630706"/>
                  </a:moveTo>
                  <a:lnTo>
                    <a:pt x="1546412" y="0"/>
                  </a:lnTo>
                  <a:lnTo>
                    <a:pt x="0" y="13447"/>
                  </a:lnTo>
                  <a:lnTo>
                    <a:pt x="1546412" y="3630706"/>
                  </a:lnTo>
                  <a:close/>
                </a:path>
              </a:pathLst>
            </a:cu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58" name="Picture 4"/>
            <p:cNvPicPr>
              <a:picLocks noChangeAspect="1" noChangeArrowheads="1"/>
            </p:cNvPicPr>
            <p:nvPr/>
          </p:nvPicPr>
          <p:blipFill>
            <a:blip r:embed="rId3"/>
            <a:srcRect r="46378"/>
            <a:stretch>
              <a:fillRect/>
            </a:stretch>
          </p:blipFill>
          <p:spPr bwMode="auto">
            <a:xfrm>
              <a:off x="0" y="0"/>
              <a:ext cx="4903201" cy="5143500"/>
            </a:xfrm>
            <a:prstGeom prst="rect">
              <a:avLst/>
            </a:prstGeom>
            <a:noFill/>
            <a:ln w="9525">
              <a:noFill/>
              <a:miter lim="800000"/>
              <a:headEnd/>
              <a:tailEnd/>
            </a:ln>
            <a:effectLst/>
          </p:spPr>
        </p:pic>
        <p:pic>
          <p:nvPicPr>
            <p:cNvPr id="59" name="Picture 4"/>
            <p:cNvPicPr>
              <a:picLocks noChangeAspect="1" noChangeArrowheads="1"/>
            </p:cNvPicPr>
            <p:nvPr/>
          </p:nvPicPr>
          <p:blipFill>
            <a:blip r:embed="rId3"/>
            <a:srcRect l="54317" r="17966"/>
            <a:stretch>
              <a:fillRect/>
            </a:stretch>
          </p:blipFill>
          <p:spPr bwMode="auto">
            <a:xfrm>
              <a:off x="6609600" y="0"/>
              <a:ext cx="2534400" cy="5143500"/>
            </a:xfrm>
            <a:prstGeom prst="rect">
              <a:avLst/>
            </a:prstGeom>
            <a:noFill/>
            <a:ln w="9525">
              <a:noFill/>
              <a:miter lim="800000"/>
              <a:headEnd/>
              <a:tailEnd/>
            </a:ln>
            <a:effectLst/>
          </p:spPr>
        </p:pic>
        <p:sp>
          <p:nvSpPr>
            <p:cNvPr id="60" name="Rectangle 59"/>
            <p:cNvSpPr/>
            <p:nvPr/>
          </p:nvSpPr>
          <p:spPr bwMode="auto">
            <a:xfrm>
              <a:off x="4969952" y="3518115"/>
              <a:ext cx="1574848" cy="1625385"/>
            </a:xfrm>
            <a:prstGeom prst="rect">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1" name="Freeform 60"/>
            <p:cNvSpPr/>
            <p:nvPr/>
          </p:nvSpPr>
          <p:spPr bwMode="auto">
            <a:xfrm>
              <a:off x="4961654" y="-30997"/>
              <a:ext cx="1565329" cy="3564611"/>
            </a:xfrm>
            <a:custGeom>
              <a:avLst/>
              <a:gdLst>
                <a:gd name="connsiteX0" fmla="*/ 0 w 1627322"/>
                <a:gd name="connsiteY0" fmla="*/ 3549112 h 3564611"/>
                <a:gd name="connsiteX1" fmla="*/ 30997 w 1627322"/>
                <a:gd name="connsiteY1" fmla="*/ 0 h 3564611"/>
                <a:gd name="connsiteX2" fmla="*/ 1627322 w 1627322"/>
                <a:gd name="connsiteY2" fmla="*/ 3564611 h 3564611"/>
                <a:gd name="connsiteX3" fmla="*/ 0 w 1627322"/>
                <a:gd name="connsiteY3" fmla="*/ 3549112 h 3564611"/>
              </a:gdLst>
              <a:ahLst/>
              <a:cxnLst>
                <a:cxn ang="0">
                  <a:pos x="connsiteX0" y="connsiteY0"/>
                </a:cxn>
                <a:cxn ang="0">
                  <a:pos x="connsiteX1" y="connsiteY1"/>
                </a:cxn>
                <a:cxn ang="0">
                  <a:pos x="connsiteX2" y="connsiteY2"/>
                </a:cxn>
                <a:cxn ang="0">
                  <a:pos x="connsiteX3" y="connsiteY3"/>
                </a:cxn>
              </a:cxnLst>
              <a:rect l="l" t="t" r="r" b="b"/>
              <a:pathLst>
                <a:path w="1627322" h="3564611">
                  <a:moveTo>
                    <a:pt x="0" y="3549112"/>
                  </a:moveTo>
                  <a:lnTo>
                    <a:pt x="30997" y="0"/>
                  </a:lnTo>
                  <a:lnTo>
                    <a:pt x="1627322" y="3564611"/>
                  </a:lnTo>
                  <a:lnTo>
                    <a:pt x="0" y="3549112"/>
                  </a:lnTo>
                  <a:close/>
                </a:path>
              </a:pathLst>
            </a:cu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2" name="TextBox 61"/>
            <p:cNvSpPr txBox="1"/>
            <p:nvPr/>
          </p:nvSpPr>
          <p:spPr>
            <a:xfrm rot="19393439">
              <a:off x="4928461" y="3967565"/>
              <a:ext cx="2014779" cy="461665"/>
            </a:xfrm>
            <a:prstGeom prst="rect">
              <a:avLst/>
            </a:prstGeom>
            <a:noFill/>
          </p:spPr>
          <p:txBody>
            <a:bodyPr wrap="square" rtlCol="0">
              <a:spAutoFit/>
            </a:bodyPr>
            <a:lstStyle/>
            <a:p>
              <a:r>
                <a:rPr lang="en-US" dirty="0">
                  <a:latin typeface="Arial Black" pitchFamily="34" charset="0"/>
                </a:rPr>
                <a:t>CHURCH</a:t>
              </a:r>
            </a:p>
          </p:txBody>
        </p:sp>
        <p:sp>
          <p:nvSpPr>
            <p:cNvPr id="63" name="AutoShape 41"/>
            <p:cNvSpPr>
              <a:spLocks noChangeArrowheads="1"/>
            </p:cNvSpPr>
            <p:nvPr/>
          </p:nvSpPr>
          <p:spPr bwMode="auto">
            <a:xfrm rot="16200000">
              <a:off x="5666109" y="600567"/>
              <a:ext cx="429333" cy="327106"/>
            </a:xfrm>
            <a:prstGeom prst="homePlate">
              <a:avLst>
                <a:gd name="adj" fmla="val 35531"/>
              </a:avLst>
            </a:prstGeom>
            <a:solidFill>
              <a:schemeClr val="tx1"/>
            </a:solidFill>
            <a:ln w="9525">
              <a:solidFill>
                <a:schemeClr val="bg1"/>
              </a:solidFill>
              <a:miter lim="800000"/>
              <a:headEnd/>
              <a:tailEnd/>
            </a:ln>
            <a:effectLst/>
          </p:spPr>
          <p:txBody>
            <a:bodyPr wrap="none" anchor="ctr"/>
            <a:lstStyle/>
            <a:p>
              <a:endParaRPr lang="en-US"/>
            </a:p>
          </p:txBody>
        </p:sp>
        <p:sp>
          <p:nvSpPr>
            <p:cNvPr id="64" name="Rectangle 42"/>
            <p:cNvSpPr>
              <a:spLocks noChangeArrowheads="1"/>
            </p:cNvSpPr>
            <p:nvPr/>
          </p:nvSpPr>
          <p:spPr bwMode="auto">
            <a:xfrm>
              <a:off x="5812521" y="470960"/>
              <a:ext cx="127494" cy="136768"/>
            </a:xfrm>
            <a:prstGeom prst="rect">
              <a:avLst/>
            </a:prstGeom>
            <a:solidFill>
              <a:schemeClr val="tx1"/>
            </a:solidFill>
            <a:ln w="9525">
              <a:solidFill>
                <a:schemeClr val="bg1"/>
              </a:solidFill>
              <a:miter lim="800000"/>
              <a:headEnd/>
              <a:tailEnd/>
            </a:ln>
            <a:effectLst/>
          </p:spPr>
          <p:txBody>
            <a:bodyPr wrap="none" anchor="ctr"/>
            <a:lstStyle/>
            <a:p>
              <a:endParaRPr lang="en-US"/>
            </a:p>
          </p:txBody>
        </p:sp>
        <p:sp>
          <p:nvSpPr>
            <p:cNvPr id="65" name="Freeform 43"/>
            <p:cNvSpPr>
              <a:spLocks/>
            </p:cNvSpPr>
            <p:nvPr/>
          </p:nvSpPr>
          <p:spPr bwMode="auto">
            <a:xfrm>
              <a:off x="5822824" y="197423"/>
              <a:ext cx="105601" cy="273537"/>
            </a:xfrm>
            <a:custGeom>
              <a:avLst/>
              <a:gdLst/>
              <a:ahLst/>
              <a:cxnLst>
                <a:cxn ang="0">
                  <a:pos x="41" y="0"/>
                </a:cxn>
                <a:cxn ang="0">
                  <a:pos x="0" y="230"/>
                </a:cxn>
                <a:cxn ang="0">
                  <a:pos x="82" y="230"/>
                </a:cxn>
                <a:cxn ang="0">
                  <a:pos x="41" y="0"/>
                </a:cxn>
              </a:cxnLst>
              <a:rect l="0" t="0" r="r" b="b"/>
              <a:pathLst>
                <a:path w="82" h="230">
                  <a:moveTo>
                    <a:pt x="41" y="0"/>
                  </a:moveTo>
                  <a:lnTo>
                    <a:pt x="0" y="230"/>
                  </a:lnTo>
                  <a:lnTo>
                    <a:pt x="82" y="230"/>
                  </a:lnTo>
                  <a:lnTo>
                    <a:pt x="41" y="0"/>
                  </a:lnTo>
                  <a:close/>
                </a:path>
              </a:pathLst>
            </a:custGeom>
            <a:solidFill>
              <a:schemeClr val="tx1"/>
            </a:solidFill>
            <a:ln w="9525">
              <a:solidFill>
                <a:schemeClr val="bg1"/>
              </a:solidFill>
              <a:round/>
              <a:headEnd/>
              <a:tailEnd/>
            </a:ln>
            <a:effectLst/>
          </p:spPr>
          <p:txBody>
            <a:bodyPr wrap="none" anchor="ctr"/>
            <a:lstStyle/>
            <a:p>
              <a:endParaRPr lang="en-US"/>
            </a:p>
          </p:txBody>
        </p:sp>
        <p:sp>
          <p:nvSpPr>
            <p:cNvPr id="66" name="AutoShape 44"/>
            <p:cNvSpPr>
              <a:spLocks noChangeArrowheads="1"/>
            </p:cNvSpPr>
            <p:nvPr/>
          </p:nvSpPr>
          <p:spPr bwMode="auto">
            <a:xfrm rot="16200000">
              <a:off x="5739105" y="783514"/>
              <a:ext cx="264022" cy="83709"/>
            </a:xfrm>
            <a:prstGeom prst="homePlate">
              <a:avLst>
                <a:gd name="adj" fmla="val 85384"/>
              </a:avLst>
            </a:prstGeom>
            <a:solidFill>
              <a:srgbClr val="FF6699"/>
            </a:solidFill>
            <a:ln w="9525">
              <a:solidFill>
                <a:schemeClr val="bg1"/>
              </a:solidFill>
              <a:miter lim="800000"/>
              <a:headEnd/>
              <a:tailEnd/>
            </a:ln>
            <a:effectLst/>
          </p:spPr>
          <p:txBody>
            <a:bodyPr wrap="none" anchor="ctr"/>
            <a:lstStyle/>
            <a:p>
              <a:endParaRPr lang="en-US"/>
            </a:p>
          </p:txBody>
        </p:sp>
        <p:sp>
          <p:nvSpPr>
            <p:cNvPr id="67" name="AutoShape 45"/>
            <p:cNvSpPr>
              <a:spLocks noChangeArrowheads="1"/>
            </p:cNvSpPr>
            <p:nvPr/>
          </p:nvSpPr>
          <p:spPr bwMode="auto">
            <a:xfrm flipV="1">
              <a:off x="5413298" y="331813"/>
              <a:ext cx="338696" cy="60653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sp>
          <p:nvSpPr>
            <p:cNvPr id="68" name="AutoShape 47"/>
            <p:cNvSpPr>
              <a:spLocks noChangeArrowheads="1"/>
            </p:cNvSpPr>
            <p:nvPr/>
          </p:nvSpPr>
          <p:spPr bwMode="auto">
            <a:xfrm flipV="1">
              <a:off x="6059783" y="0"/>
              <a:ext cx="466191" cy="419820"/>
            </a:xfrm>
            <a:prstGeom prst="cloudCallout">
              <a:avLst>
                <a:gd name="adj1" fmla="val -60500"/>
                <a:gd name="adj2" fmla="val 69259"/>
              </a:avLst>
            </a:prstGeom>
            <a:solidFill>
              <a:srgbClr val="6699FF"/>
            </a:solidFill>
            <a:ln w="9525">
              <a:solidFill>
                <a:schemeClr val="bg1"/>
              </a:solidFill>
              <a:round/>
              <a:headEnd/>
              <a:tailEnd/>
            </a:ln>
            <a:effectLst/>
          </p:spPr>
          <p:txBody>
            <a:bodyPr rot="10800000" wrap="none" anchor="ctr"/>
            <a:lstStyle/>
            <a:p>
              <a:pPr algn="ctr"/>
              <a:endParaRPr lang="en-US"/>
            </a:p>
          </p:txBody>
        </p:sp>
        <p:sp>
          <p:nvSpPr>
            <p:cNvPr id="69" name="AutoShape 48"/>
            <p:cNvSpPr>
              <a:spLocks noChangeArrowheads="1"/>
            </p:cNvSpPr>
            <p:nvPr/>
          </p:nvSpPr>
          <p:spPr bwMode="auto">
            <a:xfrm rot="16200000" flipV="1">
              <a:off x="5942523" y="406385"/>
              <a:ext cx="526855" cy="41339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sp>
          <p:nvSpPr>
            <p:cNvPr id="70" name="AutoShape 47"/>
            <p:cNvSpPr>
              <a:spLocks noChangeArrowheads="1"/>
            </p:cNvSpPr>
            <p:nvPr/>
          </p:nvSpPr>
          <p:spPr bwMode="auto">
            <a:xfrm flipV="1">
              <a:off x="5169313" y="0"/>
              <a:ext cx="466191" cy="419820"/>
            </a:xfrm>
            <a:prstGeom prst="cloudCallout">
              <a:avLst>
                <a:gd name="adj1" fmla="val -60500"/>
                <a:gd name="adj2" fmla="val 69259"/>
              </a:avLst>
            </a:prstGeom>
            <a:solidFill>
              <a:srgbClr val="6699FF"/>
            </a:solidFill>
            <a:ln w="9525">
              <a:solidFill>
                <a:schemeClr val="bg1"/>
              </a:solidFill>
              <a:round/>
              <a:headEnd/>
              <a:tailEnd/>
            </a:ln>
            <a:effectLst/>
          </p:spPr>
          <p:txBody>
            <a:bodyPr rot="10800000" wrap="none" anchor="ctr"/>
            <a:lstStyle/>
            <a:p>
              <a:pPr algn="ctr"/>
              <a:endParaRPr lang="en-US"/>
            </a:p>
          </p:txBody>
        </p:sp>
        <p:sp>
          <p:nvSpPr>
            <p:cNvPr id="71" name="WordArt 25"/>
            <p:cNvSpPr>
              <a:spLocks noChangeArrowheads="1" noChangeShapeType="1" noTextEdit="1"/>
            </p:cNvSpPr>
            <p:nvPr/>
          </p:nvSpPr>
          <p:spPr bwMode="auto">
            <a:xfrm rot="5400000">
              <a:off x="4604547" y="2381399"/>
              <a:ext cx="1471925" cy="245821"/>
            </a:xfrm>
            <a:prstGeom prst="rect">
              <a:avLst/>
            </a:prstGeom>
          </p:spPr>
          <p:txBody>
            <a:bodyPr vert="vert270" wrap="none" fromWordArt="1">
              <a:prstTxWarp prst="textPlain">
                <a:avLst>
                  <a:gd name="adj" fmla="val 50000"/>
                </a:avLst>
              </a:prstTxWarp>
            </a:bodyPr>
            <a:lstStyle/>
            <a:p>
              <a:pPr algn="ctr" fontAlgn="auto"/>
              <a:r>
                <a:rPr lang="en-US" sz="3600" kern="10" dirty="0">
                  <a:ln w="9525">
                    <a:solidFill>
                      <a:srgbClr val="000000"/>
                    </a:solidFill>
                    <a:round/>
                    <a:headEnd/>
                    <a:tailEnd/>
                  </a:ln>
                  <a:latin typeface="Arial Black"/>
                </a:rPr>
                <a:t>CHURCH</a:t>
              </a:r>
            </a:p>
          </p:txBody>
        </p:sp>
      </p:grpSp>
      <p:sp>
        <p:nvSpPr>
          <p:cNvPr id="2" name="Rectangle 1">
            <a:extLst>
              <a:ext uri="{FF2B5EF4-FFF2-40B4-BE49-F238E27FC236}">
                <a16:creationId xmlns:a16="http://schemas.microsoft.com/office/drawing/2014/main" id="{674CFC5C-A42A-4C68-BC38-7E4FB3779184}"/>
              </a:ext>
            </a:extLst>
          </p:cNvPr>
          <p:cNvSpPr/>
          <p:nvPr/>
        </p:nvSpPr>
        <p:spPr bwMode="auto">
          <a:xfrm>
            <a:off x="0" y="0"/>
            <a:ext cx="4952587" cy="35646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3" name="TextBox 2">
            <a:extLst>
              <a:ext uri="{FF2B5EF4-FFF2-40B4-BE49-F238E27FC236}">
                <a16:creationId xmlns:a16="http://schemas.microsoft.com/office/drawing/2014/main" id="{548F0E34-7242-44C9-8F4B-F57380F8DECF}"/>
              </a:ext>
            </a:extLst>
          </p:cNvPr>
          <p:cNvSpPr txBox="1"/>
          <p:nvPr/>
        </p:nvSpPr>
        <p:spPr>
          <a:xfrm>
            <a:off x="6131484" y="969685"/>
            <a:ext cx="472631" cy="1708866"/>
          </a:xfrm>
          <a:prstGeom prst="rect">
            <a:avLst/>
          </a:prstGeom>
          <a:noFill/>
        </p:spPr>
        <p:txBody>
          <a:bodyPr wrap="square" rtlCol="0">
            <a:spAutoFit/>
          </a:bodyPr>
          <a:lstStyle/>
          <a:p>
            <a:pPr>
              <a:lnSpc>
                <a:spcPct val="75000"/>
              </a:lnSpc>
            </a:pPr>
            <a:r>
              <a:rPr lang="en-US" sz="2000" dirty="0">
                <a:solidFill>
                  <a:schemeClr val="bg1"/>
                </a:solidFill>
                <a:latin typeface="+mn-lt"/>
              </a:rPr>
              <a:t>RAPTURE</a:t>
            </a:r>
          </a:p>
        </p:txBody>
      </p:sp>
      <p:sp>
        <p:nvSpPr>
          <p:cNvPr id="6" name="Oval 5">
            <a:extLst>
              <a:ext uri="{FF2B5EF4-FFF2-40B4-BE49-F238E27FC236}">
                <a16:creationId xmlns:a16="http://schemas.microsoft.com/office/drawing/2014/main" id="{1871342D-9D32-48BB-9880-3396E5210C6C}"/>
              </a:ext>
            </a:extLst>
          </p:cNvPr>
          <p:cNvSpPr/>
          <p:nvPr/>
        </p:nvSpPr>
        <p:spPr bwMode="auto">
          <a:xfrm>
            <a:off x="7160060" y="1404851"/>
            <a:ext cx="436128" cy="3634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5" name="Arrow: Down 4">
            <a:extLst>
              <a:ext uri="{FF2B5EF4-FFF2-40B4-BE49-F238E27FC236}">
                <a16:creationId xmlns:a16="http://schemas.microsoft.com/office/drawing/2014/main" id="{5C6B4A06-24E2-4074-B9D5-C0D4C7A30386}"/>
              </a:ext>
            </a:extLst>
          </p:cNvPr>
          <p:cNvSpPr/>
          <p:nvPr/>
        </p:nvSpPr>
        <p:spPr bwMode="auto">
          <a:xfrm>
            <a:off x="7160060" y="0"/>
            <a:ext cx="481645" cy="2194560"/>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4" name="TextBox 3">
            <a:extLst>
              <a:ext uri="{FF2B5EF4-FFF2-40B4-BE49-F238E27FC236}">
                <a16:creationId xmlns:a16="http://schemas.microsoft.com/office/drawing/2014/main" id="{746FD39C-5A3F-439C-919E-7C25489684A8}"/>
              </a:ext>
            </a:extLst>
          </p:cNvPr>
          <p:cNvSpPr txBox="1"/>
          <p:nvPr/>
        </p:nvSpPr>
        <p:spPr>
          <a:xfrm>
            <a:off x="7183578" y="34542"/>
            <a:ext cx="436128" cy="2170466"/>
          </a:xfrm>
          <a:prstGeom prst="rect">
            <a:avLst/>
          </a:prstGeom>
          <a:noFill/>
        </p:spPr>
        <p:txBody>
          <a:bodyPr wrap="square" rtlCol="0">
            <a:spAutoFit/>
          </a:bodyPr>
          <a:lstStyle/>
          <a:p>
            <a:pPr algn="ctr">
              <a:lnSpc>
                <a:spcPct val="75000"/>
              </a:lnSpc>
            </a:pPr>
            <a:r>
              <a:rPr lang="en-US" sz="1800" dirty="0">
                <a:latin typeface="+mn-lt"/>
              </a:rPr>
              <a:t>REVELAT</a:t>
            </a:r>
            <a:br>
              <a:rPr lang="en-US" sz="1800" dirty="0">
                <a:latin typeface="+mn-lt"/>
              </a:rPr>
            </a:br>
            <a:r>
              <a:rPr lang="en-US" sz="1800" dirty="0">
                <a:latin typeface="+mn-lt"/>
              </a:rPr>
              <a:t>I</a:t>
            </a:r>
            <a:br>
              <a:rPr lang="en-US" sz="1800" dirty="0">
                <a:latin typeface="+mn-lt"/>
              </a:rPr>
            </a:br>
            <a:r>
              <a:rPr lang="en-US" sz="1800" dirty="0">
                <a:latin typeface="+mn-lt"/>
              </a:rPr>
              <a:t>ON</a:t>
            </a:r>
          </a:p>
        </p:txBody>
      </p:sp>
      <p:sp>
        <p:nvSpPr>
          <p:cNvPr id="8" name="TextBox 7">
            <a:extLst>
              <a:ext uri="{FF2B5EF4-FFF2-40B4-BE49-F238E27FC236}">
                <a16:creationId xmlns:a16="http://schemas.microsoft.com/office/drawing/2014/main" id="{6DAE3B84-6C68-4527-B067-E145AE9607BD}"/>
              </a:ext>
            </a:extLst>
          </p:cNvPr>
          <p:cNvSpPr txBox="1"/>
          <p:nvPr/>
        </p:nvSpPr>
        <p:spPr>
          <a:xfrm>
            <a:off x="7717758" y="225582"/>
            <a:ext cx="846444" cy="323871"/>
          </a:xfrm>
          <a:prstGeom prst="rect">
            <a:avLst/>
          </a:prstGeom>
          <a:noFill/>
        </p:spPr>
        <p:txBody>
          <a:bodyPr wrap="square" rtlCol="0">
            <a:spAutoFit/>
          </a:bodyPr>
          <a:lstStyle/>
          <a:p>
            <a:pPr>
              <a:lnSpc>
                <a:spcPct val="75000"/>
              </a:lnSpc>
            </a:pPr>
            <a:r>
              <a:rPr lang="en-US" sz="2000" dirty="0">
                <a:solidFill>
                  <a:schemeClr val="bg1"/>
                </a:solidFill>
                <a:latin typeface="+mn-lt"/>
              </a:rPr>
              <a:t>GWT</a:t>
            </a:r>
          </a:p>
        </p:txBody>
      </p:sp>
      <p:sp>
        <p:nvSpPr>
          <p:cNvPr id="7" name="Rectangle 6">
            <a:extLst>
              <a:ext uri="{FF2B5EF4-FFF2-40B4-BE49-F238E27FC236}">
                <a16:creationId xmlns:a16="http://schemas.microsoft.com/office/drawing/2014/main" id="{0707AAC3-9B72-4947-95CE-59A1499D0FD0}"/>
              </a:ext>
            </a:extLst>
          </p:cNvPr>
          <p:cNvSpPr/>
          <p:nvPr/>
        </p:nvSpPr>
        <p:spPr bwMode="auto">
          <a:xfrm>
            <a:off x="-1" y="3333404"/>
            <a:ext cx="3923607" cy="18100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5" grpId="0" animBg="1"/>
      <p:bldP spid="4" grpId="0"/>
      <p:bldP spid="8" grpId="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t>Millennium</a:t>
            </a:r>
          </a:p>
        </p:txBody>
      </p:sp>
      <p:sp>
        <p:nvSpPr>
          <p:cNvPr id="15363" name="Rectangle 3"/>
          <p:cNvSpPr>
            <a:spLocks noGrp="1" noChangeArrowheads="1"/>
          </p:cNvSpPr>
          <p:nvPr>
            <p:ph type="body" idx="1"/>
          </p:nvPr>
        </p:nvSpPr>
        <p:spPr>
          <a:xfrm>
            <a:off x="304800" y="1028700"/>
            <a:ext cx="8534400" cy="1028700"/>
          </a:xfrm>
        </p:spPr>
        <p:txBody>
          <a:bodyPr/>
          <a:lstStyle/>
          <a:p>
            <a:pPr algn="ctr" eaLnBrk="1" hangingPunct="1">
              <a:buFontTx/>
              <a:buNone/>
              <a:defRPr/>
            </a:pPr>
            <a:r>
              <a:rPr lang="en-US" sz="3200" dirty="0"/>
              <a:t>The Word “millennium” is not found in the Bible</a:t>
            </a:r>
            <a:r>
              <a:rPr lang="en-US" dirty="0"/>
              <a:t>!</a:t>
            </a:r>
          </a:p>
        </p:txBody>
      </p:sp>
      <p:pic>
        <p:nvPicPr>
          <p:cNvPr id="15364" name="Picture 4" descr="bible-01"/>
          <p:cNvPicPr>
            <a:picLocks noChangeAspect="1" noChangeArrowheads="1"/>
          </p:cNvPicPr>
          <p:nvPr/>
        </p:nvPicPr>
        <p:blipFill>
          <a:blip r:embed="rId4" cstate="print"/>
          <a:srcRect/>
          <a:stretch>
            <a:fillRect/>
          </a:stretch>
        </p:blipFill>
        <p:spPr bwMode="auto">
          <a:xfrm>
            <a:off x="2209800" y="2000250"/>
            <a:ext cx="4572000" cy="990600"/>
          </a:xfrm>
          <a:prstGeom prst="rect">
            <a:avLst/>
          </a:prstGeom>
          <a:noFill/>
          <a:ln w="9525">
            <a:noFill/>
            <a:miter lim="800000"/>
            <a:headEnd/>
            <a:tailEnd/>
          </a:ln>
        </p:spPr>
      </p:pic>
      <p:sp>
        <p:nvSpPr>
          <p:cNvPr id="15367" name="Rectangle 7"/>
          <p:cNvSpPr>
            <a:spLocks noChangeArrowheads="1"/>
          </p:cNvSpPr>
          <p:nvPr/>
        </p:nvSpPr>
        <p:spPr bwMode="auto">
          <a:xfrm>
            <a:off x="228600" y="2971800"/>
            <a:ext cx="8915400" cy="2171700"/>
          </a:xfrm>
          <a:prstGeom prst="rect">
            <a:avLst/>
          </a:prstGeom>
          <a:noFill/>
          <a:ln w="9525">
            <a:noFill/>
            <a:miter lim="800000"/>
            <a:headEnd/>
            <a:tailEnd/>
          </a:ln>
          <a:effectLst/>
        </p:spPr>
        <p:txBody>
          <a:bodyPr/>
          <a:lstStyle/>
          <a:p>
            <a:pPr marL="742950" lvl="1" indent="-285750">
              <a:lnSpc>
                <a:spcPct val="90000"/>
              </a:lnSpc>
              <a:spcBef>
                <a:spcPct val="20000"/>
              </a:spcBef>
              <a:buFontTx/>
              <a:buChar char="–"/>
              <a:defRPr/>
            </a:pPr>
            <a:r>
              <a:rPr lang="en-US" sz="2800" dirty="0">
                <a:effectLst>
                  <a:outerShdw blurRad="38100" dist="38100" dir="2700000" algn="tl">
                    <a:srgbClr val="000000">
                      <a:alpha val="43137"/>
                    </a:srgbClr>
                  </a:outerShdw>
                </a:effectLst>
                <a:latin typeface="Arial Narrow" pitchFamily="34" charset="0"/>
              </a:rPr>
              <a:t>The Latin </a:t>
            </a:r>
            <a:r>
              <a:rPr lang="en-US" sz="2800" i="1" dirty="0">
                <a:effectLst>
                  <a:outerShdw blurRad="38100" dist="38100" dir="2700000" algn="tl">
                    <a:srgbClr val="000000">
                      <a:alpha val="43137"/>
                    </a:srgbClr>
                  </a:outerShdw>
                </a:effectLst>
                <a:latin typeface="Arial Narrow" pitchFamily="34" charset="0"/>
              </a:rPr>
              <a:t>mille</a:t>
            </a:r>
            <a:r>
              <a:rPr lang="en-US" sz="2800" dirty="0">
                <a:effectLst>
                  <a:outerShdw blurRad="38100" dist="38100" dir="2700000" algn="tl">
                    <a:srgbClr val="000000">
                      <a:alpha val="43137"/>
                    </a:srgbClr>
                  </a:outerShdw>
                </a:effectLst>
                <a:latin typeface="Arial Narrow" pitchFamily="34" charset="0"/>
              </a:rPr>
              <a:t> = </a:t>
            </a:r>
            <a:r>
              <a:rPr lang="en-US" sz="2800" dirty="0">
                <a:solidFill>
                  <a:schemeClr val="tx2"/>
                </a:solidFill>
                <a:effectLst>
                  <a:outerShdw blurRad="38100" dist="38100" dir="2700000" algn="tl">
                    <a:srgbClr val="000000">
                      <a:alpha val="43137"/>
                    </a:srgbClr>
                  </a:outerShdw>
                </a:effectLst>
                <a:latin typeface="Arial Narrow" pitchFamily="34" charset="0"/>
              </a:rPr>
              <a:t>1,000</a:t>
            </a:r>
            <a:r>
              <a:rPr lang="en-US" sz="2800" dirty="0">
                <a:solidFill>
                  <a:srgbClr val="FFCC99"/>
                </a:solidFill>
                <a:effectLst>
                  <a:outerShdw blurRad="38100" dist="38100" dir="2700000" algn="tl">
                    <a:srgbClr val="000000">
                      <a:alpha val="43137"/>
                    </a:srgbClr>
                  </a:outerShdw>
                </a:effectLst>
                <a:latin typeface="Arial Narrow" pitchFamily="34" charset="0"/>
              </a:rPr>
              <a:t>  </a:t>
            </a:r>
          </a:p>
          <a:p>
            <a:pPr marL="742950" lvl="1" indent="-285750">
              <a:lnSpc>
                <a:spcPct val="90000"/>
              </a:lnSpc>
              <a:spcBef>
                <a:spcPct val="20000"/>
              </a:spcBef>
              <a:buFontTx/>
              <a:buChar char="–"/>
              <a:defRPr/>
            </a:pPr>
            <a:r>
              <a:rPr lang="en-US" sz="2800" dirty="0">
                <a:effectLst>
                  <a:outerShdw blurRad="38100" dist="38100" dir="2700000" algn="tl">
                    <a:srgbClr val="000000">
                      <a:alpha val="43137"/>
                    </a:srgbClr>
                  </a:outerShdw>
                </a:effectLst>
                <a:latin typeface="Arial Narrow" pitchFamily="34" charset="0"/>
              </a:rPr>
              <a:t>The Latin </a:t>
            </a:r>
            <a:r>
              <a:rPr lang="en-US" sz="2800" i="1" dirty="0" err="1">
                <a:effectLst>
                  <a:outerShdw blurRad="38100" dist="38100" dir="2700000" algn="tl">
                    <a:srgbClr val="000000">
                      <a:alpha val="43137"/>
                    </a:srgbClr>
                  </a:outerShdw>
                </a:effectLst>
                <a:latin typeface="Arial Narrow" pitchFamily="34" charset="0"/>
              </a:rPr>
              <a:t>annus</a:t>
            </a:r>
            <a:r>
              <a:rPr lang="en-US" sz="2800" dirty="0">
                <a:effectLst>
                  <a:outerShdw blurRad="38100" dist="38100" dir="2700000" algn="tl">
                    <a:srgbClr val="000000">
                      <a:alpha val="43137"/>
                    </a:srgbClr>
                  </a:outerShdw>
                </a:effectLst>
                <a:latin typeface="Arial Narrow" pitchFamily="34" charset="0"/>
              </a:rPr>
              <a:t> = </a:t>
            </a:r>
            <a:r>
              <a:rPr lang="en-US" sz="2800" dirty="0">
                <a:solidFill>
                  <a:schemeClr val="tx2"/>
                </a:solidFill>
                <a:effectLst>
                  <a:outerShdw blurRad="38100" dist="38100" dir="2700000" algn="tl">
                    <a:srgbClr val="000000">
                      <a:alpha val="43137"/>
                    </a:srgbClr>
                  </a:outerShdw>
                </a:effectLst>
                <a:latin typeface="Arial Narrow" pitchFamily="34" charset="0"/>
              </a:rPr>
              <a:t>year</a:t>
            </a:r>
          </a:p>
          <a:p>
            <a:pPr marL="742950" lvl="1" indent="-285750">
              <a:lnSpc>
                <a:spcPct val="90000"/>
              </a:lnSpc>
              <a:spcBef>
                <a:spcPct val="20000"/>
              </a:spcBef>
              <a:buFontTx/>
              <a:buChar char="–"/>
              <a:defRPr/>
            </a:pPr>
            <a:r>
              <a:rPr lang="en-US" sz="2800" dirty="0">
                <a:effectLst>
                  <a:outerShdw blurRad="38100" dist="38100" dir="2700000" algn="tl">
                    <a:srgbClr val="000000">
                      <a:alpha val="43137"/>
                    </a:srgbClr>
                  </a:outerShdw>
                </a:effectLst>
                <a:latin typeface="Arial Narrow" pitchFamily="34" charset="0"/>
              </a:rPr>
              <a:t>The Greek = </a:t>
            </a:r>
            <a:r>
              <a:rPr lang="en-US" sz="2800" dirty="0" err="1">
                <a:effectLst>
                  <a:outerShdw blurRad="38100" dist="38100" dir="2700000" algn="tl">
                    <a:srgbClr val="000000">
                      <a:alpha val="43137"/>
                    </a:srgbClr>
                  </a:outerShdw>
                </a:effectLst>
                <a:latin typeface="Arial Narrow" pitchFamily="34" charset="0"/>
              </a:rPr>
              <a:t>chilia</a:t>
            </a:r>
            <a:r>
              <a:rPr lang="en-US" sz="2800" dirty="0">
                <a:effectLst>
                  <a:outerShdw blurRad="38100" dist="38100" dir="2700000" algn="tl">
                    <a:srgbClr val="000000">
                      <a:alpha val="43137"/>
                    </a:srgbClr>
                  </a:outerShdw>
                </a:effectLst>
                <a:latin typeface="Arial Narrow" pitchFamily="34" charset="0"/>
              </a:rPr>
              <a:t> occurs only in  Rev. 20:2, 3</a:t>
            </a:r>
          </a:p>
        </p:txBody>
      </p:sp>
      <p:sp>
        <p:nvSpPr>
          <p:cNvPr id="15368" name="AutoShape 8"/>
          <p:cNvSpPr>
            <a:spLocks noChangeArrowheads="1"/>
          </p:cNvSpPr>
          <p:nvPr/>
        </p:nvSpPr>
        <p:spPr bwMode="auto">
          <a:xfrm>
            <a:off x="3886200" y="1809091"/>
            <a:ext cx="1219200" cy="1105559"/>
          </a:xfrm>
          <a:custGeom>
            <a:avLst/>
            <a:gdLst>
              <a:gd name="T0" fmla="*/ 34408535 w 21600"/>
              <a:gd name="T1" fmla="*/ 0 h 21600"/>
              <a:gd name="T2" fmla="*/ 10077252 w 21600"/>
              <a:gd name="T3" fmla="*/ 10077252 h 21600"/>
              <a:gd name="T4" fmla="*/ 0 w 21600"/>
              <a:gd name="T5" fmla="*/ 34408535 h 21600"/>
              <a:gd name="T6" fmla="*/ 10077252 w 21600"/>
              <a:gd name="T7" fmla="*/ 58739807 h 21600"/>
              <a:gd name="T8" fmla="*/ 34408535 w 21600"/>
              <a:gd name="T9" fmla="*/ 68817070 h 21600"/>
              <a:gd name="T10" fmla="*/ 58739807 w 21600"/>
              <a:gd name="T11" fmla="*/ 58739807 h 21600"/>
              <a:gd name="T12" fmla="*/ 68817070 w 21600"/>
              <a:gd name="T13" fmla="*/ 34408535 h 21600"/>
              <a:gd name="T14" fmla="*/ 58739807 w 21600"/>
              <a:gd name="T15" fmla="*/ 1007725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accent1">
              <a:alpha val="50195"/>
            </a:schemeClr>
          </a:solidFill>
          <a:ln w="9525">
            <a:solidFill>
              <a:schemeClr val="tx1"/>
            </a:solidFill>
            <a:miter lim="800000"/>
            <a:headEnd/>
            <a:tailEnd/>
          </a:ln>
        </p:spPr>
        <p:txBody>
          <a:bodyPr wrap="none" anchor="ctr"/>
          <a:lstStyle/>
          <a:p>
            <a:endParaRPr lang="en-US" dirty="0"/>
          </a:p>
        </p:txBody>
      </p:sp>
      <p:cxnSp>
        <p:nvCxnSpPr>
          <p:cNvPr id="9" name="Straight Arrow Connector 8"/>
          <p:cNvCxnSpPr/>
          <p:nvPr/>
        </p:nvCxnSpPr>
        <p:spPr bwMode="auto">
          <a:xfrm>
            <a:off x="536143" y="4800600"/>
            <a:ext cx="8300208" cy="57150"/>
          </a:xfrm>
          <a:prstGeom prst="straightConnector1">
            <a:avLst/>
          </a:prstGeom>
          <a:solidFill>
            <a:schemeClr val="accent1"/>
          </a:solidFill>
          <a:ln w="76200" cap="flat" cmpd="sng" algn="ctr">
            <a:solidFill>
              <a:schemeClr val="tx1"/>
            </a:solidFill>
            <a:prstDash val="solid"/>
            <a:round/>
            <a:headEnd type="triangle" w="med" len="med"/>
            <a:tailEnd type="triangle" w="med" len="med"/>
          </a:ln>
          <a:effectLst/>
        </p:spPr>
      </p:cxnSp>
      <p:sp>
        <p:nvSpPr>
          <p:cNvPr id="15" name="TextBox 14"/>
          <p:cNvSpPr txBox="1"/>
          <p:nvPr/>
        </p:nvSpPr>
        <p:spPr>
          <a:xfrm>
            <a:off x="1821888" y="4211419"/>
            <a:ext cx="5500224" cy="646331"/>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rPr>
              <a:t>(Millennium = 1,000 years)</a:t>
            </a:r>
          </a:p>
        </p:txBody>
      </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randombar(horizontal)">
                                      <p:cBhvr>
                                        <p:cTn id="7" dur="500"/>
                                        <p:tgtEl>
                                          <p:spTgt spid="1536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368"/>
                                        </p:tgtEl>
                                        <p:attrNameLst>
                                          <p:attrName>style.visibility</p:attrName>
                                        </p:attrNameLst>
                                      </p:cBhvr>
                                      <p:to>
                                        <p:strVal val="visible"/>
                                      </p:to>
                                    </p:set>
                                    <p:animEffect transition="in" filter="randombar(horizontal)">
                                      <p:cBhvr>
                                        <p:cTn id="11" dur="500"/>
                                        <p:tgtEl>
                                          <p:spTgt spid="1536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367">
                                            <p:txEl>
                                              <p:pRg st="0" end="0"/>
                                            </p:txEl>
                                          </p:spTgt>
                                        </p:tgtEl>
                                        <p:attrNameLst>
                                          <p:attrName>style.visibility</p:attrName>
                                        </p:attrNameLst>
                                      </p:cBhvr>
                                      <p:to>
                                        <p:strVal val="visible"/>
                                      </p:to>
                                    </p:set>
                                    <p:animEffect transition="in" filter="wipe(left)">
                                      <p:cBhvr>
                                        <p:cTn id="16" dur="500"/>
                                        <p:tgtEl>
                                          <p:spTgt spid="15367">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whoosh.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367">
                                            <p:txEl>
                                              <p:pRg st="1" end="1"/>
                                            </p:txEl>
                                          </p:spTgt>
                                        </p:tgtEl>
                                        <p:attrNameLst>
                                          <p:attrName>style.visibility</p:attrName>
                                        </p:attrNameLst>
                                      </p:cBhvr>
                                      <p:to>
                                        <p:strVal val="visible"/>
                                      </p:to>
                                    </p:set>
                                    <p:animEffect transition="in" filter="wipe(left)">
                                      <p:cBhvr>
                                        <p:cTn id="21" dur="500"/>
                                        <p:tgtEl>
                                          <p:spTgt spid="15367">
                                            <p:txEl>
                                              <p:pRg st="1" end="1"/>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367">
                                            <p:txEl>
                                              <p:pRg st="2" end="2"/>
                                            </p:txEl>
                                          </p:spTgt>
                                        </p:tgtEl>
                                        <p:attrNameLst>
                                          <p:attrName>style.visibility</p:attrName>
                                        </p:attrNameLst>
                                      </p:cBhvr>
                                      <p:to>
                                        <p:strVal val="visible"/>
                                      </p:to>
                                    </p:set>
                                    <p:animEffect transition="in" filter="wipe(left)">
                                      <p:cBhvr>
                                        <p:cTn id="26" dur="500"/>
                                        <p:tgtEl>
                                          <p:spTgt spid="15367">
                                            <p:txEl>
                                              <p:pRg st="2" end="2"/>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build="p" bldLvl="2" autoUpdateAnimBg="0"/>
      <p:bldP spid="1536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304800" y="1200150"/>
            <a:ext cx="8534400" cy="1314450"/>
          </a:xfrm>
        </p:spPr>
        <p:txBody>
          <a:bodyPr/>
          <a:lstStyle/>
          <a:p>
            <a:pPr algn="ctr" eaLnBrk="1" hangingPunct="1">
              <a:buFontTx/>
              <a:buNone/>
              <a:defRPr/>
            </a:pPr>
            <a:r>
              <a:rPr lang="en-US"/>
              <a:t>The Word “millennium” is not found in the Bible!</a:t>
            </a:r>
          </a:p>
          <a:p>
            <a:pPr eaLnBrk="1" hangingPunct="1">
              <a:buFontTx/>
              <a:buNone/>
              <a:defRPr/>
            </a:pPr>
            <a:br>
              <a:rPr lang="en-US" sz="3200"/>
            </a:br>
            <a:endParaRPr lang="en-US"/>
          </a:p>
        </p:txBody>
      </p:sp>
      <p:pic>
        <p:nvPicPr>
          <p:cNvPr id="18437" name="Picture 4" descr="bible-01"/>
          <p:cNvPicPr>
            <a:picLocks noChangeAspect="1" noChangeArrowheads="1"/>
          </p:cNvPicPr>
          <p:nvPr/>
        </p:nvPicPr>
        <p:blipFill>
          <a:blip r:embed="rId3" cstate="print"/>
          <a:srcRect/>
          <a:stretch>
            <a:fillRect/>
          </a:stretch>
        </p:blipFill>
        <p:spPr bwMode="auto">
          <a:xfrm>
            <a:off x="2209800" y="2114550"/>
            <a:ext cx="4572000" cy="990600"/>
          </a:xfrm>
          <a:prstGeom prst="rect">
            <a:avLst/>
          </a:prstGeom>
          <a:noFill/>
          <a:ln w="9525">
            <a:noFill/>
            <a:miter lim="800000"/>
            <a:headEnd/>
            <a:tailEnd/>
          </a:ln>
        </p:spPr>
      </p:pic>
      <p:pic>
        <p:nvPicPr>
          <p:cNvPr id="18438" name="Picture 5" descr="Bible-04"/>
          <p:cNvPicPr>
            <a:picLocks noChangeAspect="1" noChangeArrowheads="1"/>
          </p:cNvPicPr>
          <p:nvPr/>
        </p:nvPicPr>
        <p:blipFill>
          <a:blip r:embed="rId4" cstate="print"/>
          <a:srcRect/>
          <a:stretch>
            <a:fillRect/>
          </a:stretch>
        </p:blipFill>
        <p:spPr bwMode="auto">
          <a:xfrm>
            <a:off x="304800" y="285750"/>
            <a:ext cx="8458200" cy="4335066"/>
          </a:xfrm>
          <a:prstGeom prst="rect">
            <a:avLst/>
          </a:prstGeom>
          <a:noFill/>
          <a:ln w="9525">
            <a:noFill/>
            <a:miter lim="800000"/>
            <a:headEnd/>
            <a:tailEnd/>
          </a:ln>
        </p:spPr>
      </p:pic>
      <p:sp>
        <p:nvSpPr>
          <p:cNvPr id="18439" name="Text Box 6"/>
          <p:cNvSpPr txBox="1">
            <a:spLocks noChangeArrowheads="1"/>
          </p:cNvSpPr>
          <p:nvPr/>
        </p:nvSpPr>
        <p:spPr bwMode="auto">
          <a:xfrm>
            <a:off x="914400" y="457201"/>
            <a:ext cx="7315200" cy="4278094"/>
          </a:xfrm>
          <a:prstGeom prst="rect">
            <a:avLst/>
          </a:prstGeom>
          <a:noFill/>
          <a:ln w="9525">
            <a:noFill/>
            <a:miter lim="800000"/>
            <a:headEnd/>
            <a:tailEnd/>
          </a:ln>
        </p:spPr>
        <p:txBody>
          <a:bodyPr>
            <a:spAutoFit/>
          </a:bodyPr>
          <a:lstStyle/>
          <a:p>
            <a:pPr>
              <a:spcBef>
                <a:spcPct val="50000"/>
              </a:spcBef>
            </a:pPr>
            <a:r>
              <a:rPr lang="en-US" sz="2800" dirty="0">
                <a:solidFill>
                  <a:srgbClr val="339933"/>
                </a:solidFill>
                <a:latin typeface="Arial" pitchFamily="34" charset="0"/>
              </a:rPr>
              <a:t>2 He seized the dragon, that ancient serpent, who is the devil, or Satan, and bound him for a </a:t>
            </a:r>
            <a:r>
              <a:rPr lang="en-US" sz="2800" dirty="0">
                <a:solidFill>
                  <a:srgbClr val="C00000"/>
                </a:solidFill>
                <a:latin typeface="Arial" pitchFamily="34" charset="0"/>
              </a:rPr>
              <a:t>thousand years</a:t>
            </a:r>
            <a:r>
              <a:rPr lang="en-US" sz="2800" dirty="0">
                <a:solidFill>
                  <a:srgbClr val="339933"/>
                </a:solidFill>
                <a:latin typeface="Arial" pitchFamily="34" charset="0"/>
              </a:rPr>
              <a:t>.  3 He threw him into the Abyss, and locked and sealed it over him, to keep him from deceiving the nations anymore until the </a:t>
            </a:r>
            <a:r>
              <a:rPr lang="en-US" sz="2800" dirty="0">
                <a:solidFill>
                  <a:srgbClr val="C00000"/>
                </a:solidFill>
                <a:latin typeface="Arial" pitchFamily="34" charset="0"/>
              </a:rPr>
              <a:t>thousand years </a:t>
            </a:r>
            <a:r>
              <a:rPr lang="en-US" sz="2800" dirty="0">
                <a:solidFill>
                  <a:srgbClr val="339933"/>
                </a:solidFill>
                <a:latin typeface="Arial" pitchFamily="34" charset="0"/>
              </a:rPr>
              <a:t>were ended. After that, he must be set free for a short time.</a:t>
            </a:r>
          </a:p>
          <a:p>
            <a:pPr>
              <a:spcBef>
                <a:spcPct val="50000"/>
              </a:spcBef>
            </a:pPr>
            <a:endParaRPr lang="en-US" sz="3200" dirty="0">
              <a:solidFill>
                <a:srgbClr val="006600"/>
              </a:solidFill>
            </a:endParaRPr>
          </a:p>
        </p:txBody>
      </p:sp>
    </p:spTree>
  </p:cSld>
  <p:clrMapOvr>
    <a:masterClrMapping/>
  </p:clrMapOvr>
  <p:transition>
    <p:randomBar/>
    <p:sndAc>
      <p:stSnd>
        <p:snd r:embed="rId2" name="chimes.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a:t>Millennium</a:t>
            </a:r>
          </a:p>
        </p:txBody>
      </p:sp>
      <p:sp>
        <p:nvSpPr>
          <p:cNvPr id="37891" name="Rectangle 3"/>
          <p:cNvSpPr>
            <a:spLocks noGrp="1" noChangeArrowheads="1"/>
          </p:cNvSpPr>
          <p:nvPr>
            <p:ph type="body" idx="1"/>
          </p:nvPr>
        </p:nvSpPr>
        <p:spPr>
          <a:xfrm>
            <a:off x="304800" y="1200150"/>
            <a:ext cx="8534400" cy="1314450"/>
          </a:xfrm>
        </p:spPr>
        <p:txBody>
          <a:bodyPr/>
          <a:lstStyle/>
          <a:p>
            <a:pPr algn="ctr" eaLnBrk="1" hangingPunct="1">
              <a:buFontTx/>
              <a:buNone/>
              <a:defRPr/>
            </a:pPr>
            <a:r>
              <a:rPr lang="en-US"/>
              <a:t>The Word “millennium” is not found in the Bible!</a:t>
            </a:r>
          </a:p>
          <a:p>
            <a:pPr eaLnBrk="1" hangingPunct="1">
              <a:buFontTx/>
              <a:buNone/>
              <a:defRPr/>
            </a:pPr>
            <a:br>
              <a:rPr lang="en-US" sz="3200"/>
            </a:br>
            <a:endParaRPr lang="en-US"/>
          </a:p>
        </p:txBody>
      </p:sp>
      <p:pic>
        <p:nvPicPr>
          <p:cNvPr id="18437" name="Picture 4" descr="bible-01"/>
          <p:cNvPicPr>
            <a:picLocks noChangeAspect="1" noChangeArrowheads="1"/>
          </p:cNvPicPr>
          <p:nvPr/>
        </p:nvPicPr>
        <p:blipFill>
          <a:blip r:embed="rId3" cstate="print"/>
          <a:srcRect/>
          <a:stretch>
            <a:fillRect/>
          </a:stretch>
        </p:blipFill>
        <p:spPr bwMode="auto">
          <a:xfrm>
            <a:off x="2209800" y="2114550"/>
            <a:ext cx="4572000" cy="990600"/>
          </a:xfrm>
          <a:prstGeom prst="rect">
            <a:avLst/>
          </a:prstGeom>
          <a:noFill/>
          <a:ln w="9525">
            <a:noFill/>
            <a:miter lim="800000"/>
            <a:headEnd/>
            <a:tailEnd/>
          </a:ln>
        </p:spPr>
      </p:pic>
      <p:pic>
        <p:nvPicPr>
          <p:cNvPr id="18438" name="Picture 5" descr="Bible-04"/>
          <p:cNvPicPr>
            <a:picLocks noChangeAspect="1" noChangeArrowheads="1"/>
          </p:cNvPicPr>
          <p:nvPr/>
        </p:nvPicPr>
        <p:blipFill>
          <a:blip r:embed="rId4" cstate="print"/>
          <a:srcRect/>
          <a:stretch>
            <a:fillRect/>
          </a:stretch>
        </p:blipFill>
        <p:spPr bwMode="auto">
          <a:xfrm>
            <a:off x="304800" y="285750"/>
            <a:ext cx="8458200" cy="4335066"/>
          </a:xfrm>
          <a:prstGeom prst="rect">
            <a:avLst/>
          </a:prstGeom>
          <a:noFill/>
          <a:ln w="9525">
            <a:noFill/>
            <a:miter lim="800000"/>
            <a:headEnd/>
            <a:tailEnd/>
          </a:ln>
        </p:spPr>
      </p:pic>
      <p:sp>
        <p:nvSpPr>
          <p:cNvPr id="18439" name="Text Box 6"/>
          <p:cNvSpPr txBox="1">
            <a:spLocks noChangeArrowheads="1"/>
          </p:cNvSpPr>
          <p:nvPr/>
        </p:nvSpPr>
        <p:spPr bwMode="auto">
          <a:xfrm>
            <a:off x="806335" y="457201"/>
            <a:ext cx="7531330" cy="3416320"/>
          </a:xfrm>
          <a:prstGeom prst="rect">
            <a:avLst/>
          </a:prstGeom>
          <a:noFill/>
          <a:ln w="9525">
            <a:noFill/>
            <a:miter lim="800000"/>
            <a:headEnd/>
            <a:tailEnd/>
          </a:ln>
        </p:spPr>
        <p:txBody>
          <a:bodyPr wrap="square">
            <a:spAutoFit/>
          </a:bodyPr>
          <a:lstStyle/>
          <a:p>
            <a:pPr>
              <a:lnSpc>
                <a:spcPct val="90000"/>
              </a:lnSpc>
              <a:spcBef>
                <a:spcPct val="50000"/>
              </a:spcBef>
            </a:pPr>
            <a:r>
              <a:rPr lang="en-US" i="0" u="none" strike="noStrike" baseline="0" dirty="0">
                <a:solidFill>
                  <a:srgbClr val="339933"/>
                </a:solidFill>
                <a:latin typeface="Arial" panose="020B0604020202020204" pitchFamily="34" charset="0"/>
              </a:rPr>
              <a:t> </a:t>
            </a:r>
            <a:r>
              <a:rPr lang="en-US" sz="3000" i="0" u="none" strike="noStrike" baseline="30000" dirty="0">
                <a:solidFill>
                  <a:srgbClr val="339933"/>
                </a:solidFill>
                <a:latin typeface="Arial" panose="020B0604020202020204" pitchFamily="34" charset="0"/>
              </a:rPr>
              <a:t>4</a:t>
            </a:r>
            <a:r>
              <a:rPr lang="en-US" sz="3000" i="0" u="none" strike="noStrike" baseline="0" dirty="0">
                <a:solidFill>
                  <a:srgbClr val="339933"/>
                </a:solidFill>
                <a:latin typeface="Arial" panose="020B0604020202020204" pitchFamily="34" charset="0"/>
              </a:rPr>
              <a:t> … And I saw the souls of those who had been beheaded because of their testimony for Jesus and because of the word of God. They had not worshiped the beast or his image and had not received his mark on their foreheads or their hands. </a:t>
            </a:r>
            <a:r>
              <a:rPr lang="en-US" sz="3000" i="0" u="none" strike="noStrike" baseline="0" dirty="0">
                <a:solidFill>
                  <a:srgbClr val="C00000"/>
                </a:solidFill>
                <a:latin typeface="Arial" panose="020B0604020202020204" pitchFamily="34" charset="0"/>
              </a:rPr>
              <a:t>They came to life and reigned with Christ a thousand years</a:t>
            </a:r>
            <a:r>
              <a:rPr lang="en-US" sz="3000" i="0" u="none" strike="noStrike" baseline="0" dirty="0">
                <a:solidFill>
                  <a:srgbClr val="339933"/>
                </a:solidFill>
                <a:latin typeface="Arial" panose="020B0604020202020204" pitchFamily="34" charset="0"/>
              </a:rPr>
              <a:t>. </a:t>
            </a:r>
            <a:endParaRPr lang="en-US" sz="3000" dirty="0">
              <a:solidFill>
                <a:srgbClr val="339933"/>
              </a:solidFill>
            </a:endParaRPr>
          </a:p>
        </p:txBody>
      </p:sp>
    </p:spTree>
    <p:extLst>
      <p:ext uri="{BB962C8B-B14F-4D97-AF65-F5344CB8AC3E}">
        <p14:creationId xmlns:p14="http://schemas.microsoft.com/office/powerpoint/2010/main" val="577265714"/>
      </p:ext>
    </p:extLst>
  </p:cSld>
  <p:clrMapOvr>
    <a:masterClrMapping/>
  </p:clrMapOvr>
  <p:transition>
    <p:randomBar/>
    <p:sndAc>
      <p:stSnd>
        <p:snd r:embed="rId2" name="chimes.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a:t>Millennium</a:t>
            </a:r>
          </a:p>
        </p:txBody>
      </p:sp>
      <p:sp>
        <p:nvSpPr>
          <p:cNvPr id="16387" name="Rectangle 3"/>
          <p:cNvSpPr>
            <a:spLocks noGrp="1" noChangeArrowheads="1"/>
          </p:cNvSpPr>
          <p:nvPr>
            <p:ph type="body" idx="1"/>
          </p:nvPr>
        </p:nvSpPr>
        <p:spPr/>
        <p:txBody>
          <a:bodyPr/>
          <a:lstStyle/>
          <a:p>
            <a:pPr eaLnBrk="1" hangingPunct="1">
              <a:lnSpc>
                <a:spcPts val="3600"/>
              </a:lnSpc>
              <a:defRPr/>
            </a:pPr>
            <a:r>
              <a:rPr lang="en-US" sz="3200" dirty="0"/>
              <a:t>It refers to a 1,000 year reign of the Christ over a literal </a:t>
            </a:r>
            <a:r>
              <a:rPr lang="en-US" sz="3200" u="sng" dirty="0">
                <a:solidFill>
                  <a:schemeClr val="tx2"/>
                </a:solidFill>
              </a:rPr>
              <a:t>KINGDOM</a:t>
            </a:r>
            <a:r>
              <a:rPr lang="en-US" sz="3200" dirty="0"/>
              <a:t> of God on the earth.</a:t>
            </a:r>
          </a:p>
          <a:p>
            <a:pPr eaLnBrk="1" hangingPunct="1">
              <a:lnSpc>
                <a:spcPts val="3600"/>
              </a:lnSpc>
              <a:defRPr/>
            </a:pPr>
            <a:r>
              <a:rPr lang="en-US" sz="3200" dirty="0"/>
              <a:t>Various views include:</a:t>
            </a:r>
          </a:p>
          <a:p>
            <a:pPr lvl="1" eaLnBrk="1" hangingPunct="1">
              <a:lnSpc>
                <a:spcPts val="3600"/>
              </a:lnSpc>
              <a:defRPr/>
            </a:pPr>
            <a:r>
              <a:rPr lang="en-US" sz="3200" dirty="0"/>
              <a:t>				</a:t>
            </a:r>
            <a:r>
              <a:rPr lang="en-US" sz="3200" u="sng" dirty="0">
                <a:solidFill>
                  <a:schemeClr val="tx2"/>
                </a:solidFill>
              </a:rPr>
              <a:t>Pre-</a:t>
            </a:r>
            <a:r>
              <a:rPr lang="en-US" sz="3200" dirty="0"/>
              <a:t>Millennialism</a:t>
            </a:r>
          </a:p>
          <a:p>
            <a:pPr lvl="1" eaLnBrk="1" hangingPunct="1">
              <a:lnSpc>
                <a:spcPts val="3600"/>
              </a:lnSpc>
              <a:defRPr/>
            </a:pPr>
            <a:r>
              <a:rPr lang="en-US" sz="3200" dirty="0"/>
              <a:t>				</a:t>
            </a:r>
            <a:r>
              <a:rPr lang="en-US" sz="3200" u="sng" dirty="0">
                <a:solidFill>
                  <a:schemeClr val="tx2"/>
                </a:solidFill>
              </a:rPr>
              <a:t>Post-</a:t>
            </a:r>
            <a:r>
              <a:rPr lang="en-US" sz="3200" dirty="0"/>
              <a:t>Millennialism</a:t>
            </a:r>
          </a:p>
          <a:p>
            <a:pPr lvl="1" eaLnBrk="1" hangingPunct="1">
              <a:lnSpc>
                <a:spcPts val="3600"/>
              </a:lnSpc>
              <a:defRPr/>
            </a:pPr>
            <a:r>
              <a:rPr lang="en-US" sz="3200" dirty="0"/>
              <a:t>				A-Millennialism</a:t>
            </a:r>
          </a:p>
        </p:txBody>
      </p:sp>
      <p:cxnSp>
        <p:nvCxnSpPr>
          <p:cNvPr id="4" name="Straight Arrow Connector 3"/>
          <p:cNvCxnSpPr/>
          <p:nvPr/>
        </p:nvCxnSpPr>
        <p:spPr bwMode="auto">
          <a:xfrm>
            <a:off x="536143" y="4800600"/>
            <a:ext cx="8300208" cy="57150"/>
          </a:xfrm>
          <a:prstGeom prst="straightConnector1">
            <a:avLst/>
          </a:prstGeom>
          <a:solidFill>
            <a:schemeClr val="accent1"/>
          </a:solidFill>
          <a:ln w="76200" cap="flat" cmpd="sng" algn="ctr">
            <a:solidFill>
              <a:schemeClr val="tx2"/>
            </a:solidFill>
            <a:prstDash val="solid"/>
            <a:round/>
            <a:headEnd type="triangle" w="med" len="med"/>
            <a:tailEnd type="triangle" w="med" len="med"/>
          </a:ln>
          <a:effectLst/>
        </p:spPr>
      </p:cxnSp>
      <p:sp>
        <p:nvSpPr>
          <p:cNvPr id="5" name="TextBox 4"/>
          <p:cNvSpPr txBox="1"/>
          <p:nvPr/>
        </p:nvSpPr>
        <p:spPr>
          <a:xfrm>
            <a:off x="2021114" y="4201470"/>
            <a:ext cx="5500224" cy="646331"/>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rPr>
              <a:t>(Millennium = 1,000 years)</a:t>
            </a:r>
          </a:p>
        </p:txBody>
      </p:sp>
      <p:grpSp>
        <p:nvGrpSpPr>
          <p:cNvPr id="10" name="Group 9"/>
          <p:cNvGrpSpPr/>
          <p:nvPr/>
        </p:nvGrpSpPr>
        <p:grpSpPr>
          <a:xfrm>
            <a:off x="932688" y="2457450"/>
            <a:ext cx="1353312" cy="2114550"/>
            <a:chOff x="1371600" y="4191000"/>
            <a:chExt cx="914400" cy="1905000"/>
          </a:xfrm>
        </p:grpSpPr>
        <p:sp>
          <p:nvSpPr>
            <p:cNvPr id="7" name="AutoShape 1031"/>
            <p:cNvSpPr>
              <a:spLocks noChangeArrowheads="1"/>
            </p:cNvSpPr>
            <p:nvPr/>
          </p:nvSpPr>
          <p:spPr bwMode="auto">
            <a:xfrm>
              <a:off x="1434561" y="5261334"/>
              <a:ext cx="409245" cy="834666"/>
            </a:xfrm>
            <a:prstGeom prst="downArrow">
              <a:avLst>
                <a:gd name="adj1" fmla="val 50000"/>
                <a:gd name="adj2" fmla="val 57813"/>
              </a:avLst>
            </a:prstGeom>
            <a:solidFill>
              <a:schemeClr val="accent1"/>
            </a:solidFill>
            <a:ln w="9525">
              <a:solidFill>
                <a:schemeClr val="tx1"/>
              </a:solidFill>
              <a:miter lim="800000"/>
              <a:headEnd/>
              <a:tailEnd/>
            </a:ln>
            <a:effectLst>
              <a:outerShdw blurRad="50800" dist="101600" dir="5400000" algn="ctr" rotWithShape="0">
                <a:schemeClr val="bg1">
                  <a:alpha val="57000"/>
                </a:schemeClr>
              </a:outerShdw>
            </a:effectLst>
          </p:spPr>
          <p:txBody>
            <a:bodyPr wrap="none" anchor="ctr"/>
            <a:lstStyle/>
            <a:p>
              <a:endParaRPr lang="en-US"/>
            </a:p>
          </p:txBody>
        </p:sp>
        <p:pic>
          <p:nvPicPr>
            <p:cNvPr id="8" name="Picture 7"/>
            <p:cNvPicPr>
              <a:picLocks noChangeAspect="1" noChangeArrowheads="1"/>
            </p:cNvPicPr>
            <p:nvPr/>
          </p:nvPicPr>
          <p:blipFill>
            <a:blip r:embed="rId3" cstate="print"/>
            <a:srcRect/>
            <a:stretch>
              <a:fillRect/>
            </a:stretch>
          </p:blipFill>
          <p:spPr bwMode="auto">
            <a:xfrm>
              <a:off x="1371600" y="4191000"/>
              <a:ext cx="914400" cy="1630714"/>
            </a:xfrm>
            <a:prstGeom prst="rect">
              <a:avLst/>
            </a:prstGeom>
            <a:noFill/>
            <a:ln w="9525">
              <a:noFill/>
              <a:miter lim="800000"/>
              <a:headEnd/>
              <a:tailEnd/>
            </a:ln>
          </p:spPr>
        </p:pic>
      </p:grpSp>
      <p:grpSp>
        <p:nvGrpSpPr>
          <p:cNvPr id="12" name="Group 11"/>
          <p:cNvGrpSpPr/>
          <p:nvPr/>
        </p:nvGrpSpPr>
        <p:grpSpPr>
          <a:xfrm>
            <a:off x="7315200" y="2400300"/>
            <a:ext cx="1353312" cy="2114550"/>
            <a:chOff x="1371600" y="4191000"/>
            <a:chExt cx="914400" cy="1905000"/>
          </a:xfrm>
        </p:grpSpPr>
        <p:sp>
          <p:nvSpPr>
            <p:cNvPr id="13" name="AutoShape 1031"/>
            <p:cNvSpPr>
              <a:spLocks noChangeArrowheads="1"/>
            </p:cNvSpPr>
            <p:nvPr/>
          </p:nvSpPr>
          <p:spPr bwMode="auto">
            <a:xfrm>
              <a:off x="1434561" y="5261334"/>
              <a:ext cx="409245" cy="834666"/>
            </a:xfrm>
            <a:prstGeom prst="downArrow">
              <a:avLst>
                <a:gd name="adj1" fmla="val 50000"/>
                <a:gd name="adj2" fmla="val 57813"/>
              </a:avLst>
            </a:prstGeom>
            <a:solidFill>
              <a:schemeClr val="accent1"/>
            </a:solidFill>
            <a:ln w="9525">
              <a:solidFill>
                <a:schemeClr val="tx1"/>
              </a:solidFill>
              <a:miter lim="800000"/>
              <a:headEnd/>
              <a:tailEnd/>
            </a:ln>
            <a:effectLst>
              <a:outerShdw blurRad="50800" dist="101600" dir="5400000" algn="ctr" rotWithShape="0">
                <a:schemeClr val="bg1">
                  <a:alpha val="57000"/>
                </a:schemeClr>
              </a:outerShdw>
            </a:effectLst>
          </p:spPr>
          <p:txBody>
            <a:bodyPr wrap="none" anchor="ctr"/>
            <a:lstStyle/>
            <a:p>
              <a:endParaRPr lang="en-US"/>
            </a:p>
          </p:txBody>
        </p:sp>
        <p:pic>
          <p:nvPicPr>
            <p:cNvPr id="14" name="Picture 13"/>
            <p:cNvPicPr>
              <a:picLocks noChangeAspect="1" noChangeArrowheads="1"/>
            </p:cNvPicPr>
            <p:nvPr/>
          </p:nvPicPr>
          <p:blipFill>
            <a:blip r:embed="rId3" cstate="print"/>
            <a:srcRect/>
            <a:stretch>
              <a:fillRect/>
            </a:stretch>
          </p:blipFill>
          <p:spPr bwMode="auto">
            <a:xfrm>
              <a:off x="1371600" y="4191000"/>
              <a:ext cx="914400" cy="1630714"/>
            </a:xfrm>
            <a:prstGeom prst="rect">
              <a:avLst/>
            </a:prstGeom>
            <a:noFill/>
            <a:ln w="9525">
              <a:noFill/>
              <a:miter lim="800000"/>
              <a:headEnd/>
              <a:tailEnd/>
            </a:ln>
          </p:spPr>
        </p:pic>
      </p:grpSp>
      <p:pic>
        <p:nvPicPr>
          <p:cNvPr id="18" name="Picture 8"/>
          <p:cNvPicPr>
            <a:picLocks noChangeAspect="1" noChangeArrowheads="1"/>
          </p:cNvPicPr>
          <p:nvPr/>
        </p:nvPicPr>
        <p:blipFill>
          <a:blip r:embed="rId4" cstate="print"/>
          <a:srcRect/>
          <a:stretch>
            <a:fillRect/>
          </a:stretch>
        </p:blipFill>
        <p:spPr bwMode="auto">
          <a:xfrm>
            <a:off x="2191657" y="2792187"/>
            <a:ext cx="4953000" cy="1173341"/>
          </a:xfrm>
          <a:prstGeom prst="rect">
            <a:avLst/>
          </a:prstGeom>
          <a:noFill/>
          <a:ln w="9525">
            <a:noFill/>
            <a:miter lim="800000"/>
            <a:headEnd/>
            <a:tailEnd/>
          </a:ln>
          <a:effectLst/>
        </p:spPr>
      </p:pic>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randombar(horizontal)">
                                      <p:cBhvr>
                                        <p:cTn id="7" dur="500"/>
                                        <p:tgtEl>
                                          <p:spTgt spid="16387">
                                            <p:txEl>
                                              <p:pRg st="2" end="2"/>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6387">
                                            <p:txEl>
                                              <p:pRg st="3" end="3"/>
                                            </p:txEl>
                                          </p:spTgt>
                                        </p:tgtEl>
                                        <p:attrNameLst>
                                          <p:attrName>style.visibility</p:attrName>
                                        </p:attrNameLst>
                                      </p:cBhvr>
                                      <p:to>
                                        <p:strVal val="visible"/>
                                      </p:to>
                                    </p:set>
                                    <p:animEffect transition="in" filter="randombar(horizontal)">
                                      <p:cBhvr>
                                        <p:cTn id="16" dur="500"/>
                                        <p:tgtEl>
                                          <p:spTgt spid="16387">
                                            <p:txEl>
                                              <p:pRg st="3" end="3"/>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randombar(horizontal)">
                                      <p:cBhvr>
                                        <p:cTn id="25" dur="500"/>
                                        <p:tgtEl>
                                          <p:spTgt spid="16387">
                                            <p:txEl>
                                              <p:pRg st="4" end="4"/>
                                            </p:tx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par>
                                <p:cTn id="30" presetID="14" presetClass="exit" presetSubtype="10" fill="hold" nodeType="withEffect">
                                  <p:stCondLst>
                                    <p:cond delay="0"/>
                                  </p:stCondLst>
                                  <p:childTnLst>
                                    <p:animEffect transition="out" filter="randombar(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4" presetClass="exit" presetSubtype="10" fill="hold" nodeType="withEffect">
                                  <p:stCondLst>
                                    <p:cond delay="0"/>
                                  </p:stCondLst>
                                  <p:childTnLst>
                                    <p:animEffect transition="out" filter="randombar(horizontal)">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a:grpSpLocks/>
          </p:cNvGrpSpPr>
          <p:nvPr/>
        </p:nvGrpSpPr>
        <p:grpSpPr bwMode="auto">
          <a:xfrm>
            <a:off x="1295400" y="2914649"/>
            <a:ext cx="7543800" cy="2018109"/>
            <a:chOff x="1152" y="2448"/>
            <a:chExt cx="4416" cy="1695"/>
          </a:xfrm>
        </p:grpSpPr>
        <p:sp>
          <p:nvSpPr>
            <p:cNvPr id="20519" name="AutoShape 39"/>
            <p:cNvSpPr>
              <a:spLocks noChangeArrowheads="1"/>
            </p:cNvSpPr>
            <p:nvPr/>
          </p:nvSpPr>
          <p:spPr bwMode="auto">
            <a:xfrm>
              <a:off x="1152" y="3072"/>
              <a:ext cx="4416" cy="960"/>
            </a:xfrm>
            <a:prstGeom prst="homePlate">
              <a:avLst>
                <a:gd name="adj" fmla="val 115000"/>
              </a:avLst>
            </a:prstGeom>
            <a:gradFill rotWithShape="0">
              <a:gsLst>
                <a:gs pos="0">
                  <a:srgbClr val="996600"/>
                </a:gs>
                <a:gs pos="50000">
                  <a:srgbClr val="FFFF00"/>
                </a:gs>
                <a:gs pos="100000">
                  <a:srgbClr val="996600"/>
                </a:gs>
              </a:gsLst>
              <a:lin ang="2700000" scaled="1"/>
            </a:gradFill>
            <a:ln w="9525">
              <a:solidFill>
                <a:schemeClr val="tx1"/>
              </a:solidFill>
              <a:miter lim="800000"/>
              <a:headEnd/>
              <a:tailEnd/>
            </a:ln>
          </p:spPr>
          <p:txBody>
            <a:bodyPr wrap="none" anchor="ctr"/>
            <a:lstStyle/>
            <a:p>
              <a:pPr algn="ctr"/>
              <a:endParaRPr lang="en-US" b="0"/>
            </a:p>
          </p:txBody>
        </p:sp>
        <p:pic>
          <p:nvPicPr>
            <p:cNvPr id="20520" name="Picture 40" descr="heaven-02"/>
            <p:cNvPicPr>
              <a:picLocks noChangeAspect="1" noChangeArrowheads="1"/>
            </p:cNvPicPr>
            <p:nvPr/>
          </p:nvPicPr>
          <p:blipFill>
            <a:blip r:embed="rId3" cstate="print"/>
            <a:srcRect/>
            <a:stretch>
              <a:fillRect/>
            </a:stretch>
          </p:blipFill>
          <p:spPr bwMode="auto">
            <a:xfrm>
              <a:off x="1584" y="2448"/>
              <a:ext cx="3120" cy="1100"/>
            </a:xfrm>
            <a:prstGeom prst="rect">
              <a:avLst/>
            </a:prstGeom>
            <a:noFill/>
            <a:ln w="9525">
              <a:noFill/>
              <a:miter lim="800000"/>
              <a:headEnd/>
              <a:tailEnd/>
            </a:ln>
          </p:spPr>
        </p:pic>
        <p:sp>
          <p:nvSpPr>
            <p:cNvPr id="17450" name="Text Box 42"/>
            <p:cNvSpPr txBox="1">
              <a:spLocks noChangeArrowheads="1"/>
            </p:cNvSpPr>
            <p:nvPr/>
          </p:nvSpPr>
          <p:spPr bwMode="auto">
            <a:xfrm>
              <a:off x="2256" y="3600"/>
              <a:ext cx="1710" cy="543"/>
            </a:xfrm>
            <a:prstGeom prst="rect">
              <a:avLst/>
            </a:prstGeom>
            <a:noFill/>
            <a:ln w="9525">
              <a:noFill/>
              <a:miter lim="800000"/>
              <a:headEnd/>
              <a:tailEnd/>
            </a:ln>
            <a:effectLst>
              <a:outerShdw dist="35921" dir="2700000" algn="ctr" rotWithShape="0">
                <a:srgbClr val="FFCC00"/>
              </a:outerShdw>
            </a:effectLst>
          </p:spPr>
          <p:txBody>
            <a:bodyPr wrap="none">
              <a:spAutoFit/>
            </a:bodyPr>
            <a:lstStyle/>
            <a:p>
              <a:pPr>
                <a:defRPr/>
              </a:pPr>
              <a:r>
                <a:rPr lang="en-US" sz="3600">
                  <a:solidFill>
                    <a:schemeClr val="bg1"/>
                  </a:solidFill>
                  <a:latin typeface="Arial" charset="0"/>
                </a:rPr>
                <a:t>1000 YEARS</a:t>
              </a:r>
            </a:p>
          </p:txBody>
        </p:sp>
      </p:grpSp>
      <p:sp>
        <p:nvSpPr>
          <p:cNvPr id="17410" name="Rectangle 2"/>
          <p:cNvSpPr>
            <a:spLocks noGrp="1" noChangeArrowheads="1"/>
          </p:cNvSpPr>
          <p:nvPr>
            <p:ph type="title"/>
          </p:nvPr>
        </p:nvSpPr>
        <p:spPr/>
        <p:txBody>
          <a:bodyPr/>
          <a:lstStyle/>
          <a:p>
            <a:pPr eaLnBrk="1" hangingPunct="1">
              <a:defRPr/>
            </a:pPr>
            <a:r>
              <a:rPr lang="en-US" u="sng" dirty="0"/>
              <a:t>PRE</a:t>
            </a:r>
            <a:r>
              <a:rPr lang="en-US" dirty="0"/>
              <a:t>-Millennialism</a:t>
            </a:r>
          </a:p>
        </p:txBody>
      </p:sp>
      <p:sp>
        <p:nvSpPr>
          <p:cNvPr id="17411" name="Rectangle 3"/>
          <p:cNvSpPr>
            <a:spLocks noGrp="1" noChangeArrowheads="1"/>
          </p:cNvSpPr>
          <p:nvPr>
            <p:ph type="body" idx="1"/>
          </p:nvPr>
        </p:nvSpPr>
        <p:spPr>
          <a:xfrm>
            <a:off x="2590800" y="1028700"/>
            <a:ext cx="6324600" cy="2400300"/>
          </a:xfrm>
        </p:spPr>
        <p:txBody>
          <a:bodyPr/>
          <a:lstStyle/>
          <a:p>
            <a:pPr eaLnBrk="1" hangingPunct="1">
              <a:defRPr/>
            </a:pPr>
            <a:r>
              <a:rPr lang="en-US" sz="3200" dirty="0"/>
              <a:t>Holds that the return of Christ will be </a:t>
            </a:r>
            <a:r>
              <a:rPr lang="en-US" sz="3200" u="sng" dirty="0">
                <a:solidFill>
                  <a:schemeClr val="tx2"/>
                </a:solidFill>
              </a:rPr>
              <a:t>BEFORE</a:t>
            </a:r>
            <a:r>
              <a:rPr lang="en-US" sz="3200" dirty="0"/>
              <a:t> a literal 1,000 year reign as king over a literal  kingdom on earth.</a:t>
            </a:r>
          </a:p>
          <a:p>
            <a:pPr eaLnBrk="1" hangingPunct="1">
              <a:defRPr/>
            </a:pPr>
            <a:endParaRPr lang="en-US" dirty="0"/>
          </a:p>
        </p:txBody>
      </p:sp>
      <p:grpSp>
        <p:nvGrpSpPr>
          <p:cNvPr id="42" name="Group 41"/>
          <p:cNvGrpSpPr/>
          <p:nvPr/>
        </p:nvGrpSpPr>
        <p:grpSpPr>
          <a:xfrm>
            <a:off x="457200" y="1314450"/>
            <a:ext cx="2286000" cy="3571875"/>
            <a:chOff x="1371600" y="4191000"/>
            <a:chExt cx="914400" cy="1905000"/>
          </a:xfrm>
        </p:grpSpPr>
        <p:sp>
          <p:nvSpPr>
            <p:cNvPr id="43" name="AutoShape 1031"/>
            <p:cNvSpPr>
              <a:spLocks noChangeArrowheads="1"/>
            </p:cNvSpPr>
            <p:nvPr/>
          </p:nvSpPr>
          <p:spPr bwMode="auto">
            <a:xfrm>
              <a:off x="1434561" y="5261334"/>
              <a:ext cx="409245" cy="834666"/>
            </a:xfrm>
            <a:prstGeom prst="downArrow">
              <a:avLst>
                <a:gd name="adj1" fmla="val 50000"/>
                <a:gd name="adj2" fmla="val 57813"/>
              </a:avLst>
            </a:prstGeom>
            <a:solidFill>
              <a:schemeClr val="accent1"/>
            </a:solidFill>
            <a:ln w="9525">
              <a:solidFill>
                <a:schemeClr val="tx1"/>
              </a:solidFill>
              <a:miter lim="800000"/>
              <a:headEnd/>
              <a:tailEnd/>
            </a:ln>
            <a:effectLst>
              <a:outerShdw blurRad="50800" dist="101600" dir="5400000" algn="ctr" rotWithShape="0">
                <a:schemeClr val="bg1">
                  <a:alpha val="57000"/>
                </a:schemeClr>
              </a:outerShdw>
            </a:effectLst>
          </p:spPr>
          <p:txBody>
            <a:bodyPr wrap="none" anchor="ctr"/>
            <a:lstStyle/>
            <a:p>
              <a:endParaRPr lang="en-US"/>
            </a:p>
          </p:txBody>
        </p:sp>
        <p:pic>
          <p:nvPicPr>
            <p:cNvPr id="44" name="Picture 43"/>
            <p:cNvPicPr>
              <a:picLocks noChangeAspect="1" noChangeArrowheads="1"/>
            </p:cNvPicPr>
            <p:nvPr/>
          </p:nvPicPr>
          <p:blipFill>
            <a:blip r:embed="rId4" cstate="print"/>
            <a:srcRect/>
            <a:stretch>
              <a:fillRect/>
            </a:stretch>
          </p:blipFill>
          <p:spPr bwMode="auto">
            <a:xfrm>
              <a:off x="1371600" y="4191000"/>
              <a:ext cx="914400" cy="1630714"/>
            </a:xfrm>
            <a:prstGeom prst="rect">
              <a:avLst/>
            </a:prstGeom>
            <a:noFill/>
            <a:ln w="9525">
              <a:noFill/>
              <a:miter lim="800000"/>
              <a:headEnd/>
              <a:tailEnd/>
            </a:ln>
          </p:spPr>
        </p:pic>
      </p:grpSp>
    </p:spTree>
  </p:cSld>
  <p:clrMapOvr>
    <a:masterClrMapping/>
  </p:clrMapOvr>
  <p:transition>
    <p:zoom/>
    <p:sndAc>
      <p:stSnd>
        <p:snd r:embed="rId2"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1026"/>
          <p:cNvSpPr>
            <a:spLocks noGrp="1" noChangeArrowheads="1"/>
          </p:cNvSpPr>
          <p:nvPr>
            <p:ph type="title"/>
          </p:nvPr>
        </p:nvSpPr>
        <p:spPr/>
        <p:txBody>
          <a:bodyPr/>
          <a:lstStyle/>
          <a:p>
            <a:r>
              <a:rPr lang="en-US" sz="4000" b="1" dirty="0"/>
              <a:t>Dispensationalists advocate ...</a:t>
            </a:r>
          </a:p>
        </p:txBody>
      </p:sp>
      <p:sp>
        <p:nvSpPr>
          <p:cNvPr id="113667" name="Rectangle 1027"/>
          <p:cNvSpPr>
            <a:spLocks noGrp="1" noChangeArrowheads="1"/>
          </p:cNvSpPr>
          <p:nvPr>
            <p:ph idx="1"/>
          </p:nvPr>
        </p:nvSpPr>
        <p:spPr>
          <a:xfrm>
            <a:off x="304800" y="1200150"/>
            <a:ext cx="8839200" cy="3771900"/>
          </a:xfrm>
        </p:spPr>
        <p:txBody>
          <a:bodyPr/>
          <a:lstStyle/>
          <a:p>
            <a:pPr marL="571500" indent="-571500">
              <a:buFontTx/>
              <a:buNone/>
            </a:pPr>
            <a:r>
              <a:rPr lang="en-US" sz="3200" b="1" dirty="0"/>
              <a:t>1) </a:t>
            </a:r>
            <a:r>
              <a:rPr lang="en-US" sz="3200" b="1" u="sng" dirty="0">
                <a:solidFill>
                  <a:schemeClr val="tx2"/>
                </a:solidFill>
              </a:rPr>
              <a:t>God</a:t>
            </a:r>
            <a:r>
              <a:rPr lang="en-US" sz="3200" b="1" dirty="0"/>
              <a:t> is the Master—he gives responsibilities (the employer) …  the “Dispenser!”</a:t>
            </a:r>
          </a:p>
          <a:p>
            <a:pPr marL="571500" indent="-571500">
              <a:buFontTx/>
              <a:buNone/>
            </a:pPr>
            <a:r>
              <a:rPr lang="en-US" sz="3200" b="1" dirty="0"/>
              <a:t>2) </a:t>
            </a:r>
            <a:r>
              <a:rPr lang="en-US" sz="3200" b="1" u="sng" dirty="0">
                <a:solidFill>
                  <a:schemeClr val="tx2"/>
                </a:solidFill>
              </a:rPr>
              <a:t>Mankind</a:t>
            </a:r>
            <a:r>
              <a:rPr lang="en-US" sz="3200" b="1" dirty="0"/>
              <a:t> is the steward—mankind receives responsibilities (the employee) … the “</a:t>
            </a:r>
            <a:r>
              <a:rPr lang="en-US" sz="3200" b="1" dirty="0" err="1"/>
              <a:t>dispensee</a:t>
            </a:r>
            <a:r>
              <a:rPr lang="en-US" sz="3200" b="1" dirty="0"/>
              <a:t>!”</a:t>
            </a:r>
          </a:p>
          <a:p>
            <a:pPr marL="571500" indent="-571500">
              <a:buFontTx/>
              <a:buNone/>
            </a:pPr>
            <a:r>
              <a:rPr lang="en-US" sz="3200" b="1" dirty="0"/>
              <a:t>3) </a:t>
            </a:r>
            <a:r>
              <a:rPr lang="en-US" sz="3200" b="1" u="sng" dirty="0">
                <a:solidFill>
                  <a:schemeClr val="tx2"/>
                </a:solidFill>
              </a:rPr>
              <a:t>Dispensations</a:t>
            </a:r>
            <a:r>
              <a:rPr lang="en-US" sz="3200" b="1" dirty="0"/>
              <a:t> = the responsibility given (steward-ship) (the employment)…the “dispensation!”</a:t>
            </a:r>
            <a:endParaRPr lang="en-US" sz="3200" dirty="0"/>
          </a:p>
        </p:txBody>
      </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667">
                                            <p:txEl>
                                              <p:pRg st="1" end="1"/>
                                            </p:txEl>
                                          </p:spTgt>
                                        </p:tgtEl>
                                        <p:attrNameLst>
                                          <p:attrName>style.visibility</p:attrName>
                                        </p:attrNameLst>
                                      </p:cBhvr>
                                      <p:to>
                                        <p:strVal val="visible"/>
                                      </p:to>
                                    </p:set>
                                    <p:animEffect transition="in" filter="wipe(up)">
                                      <p:cBhvr>
                                        <p:cTn id="7" dur="500"/>
                                        <p:tgtEl>
                                          <p:spTgt spid="113667">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667">
                                            <p:txEl>
                                              <p:pRg st="2" end="2"/>
                                            </p:txEl>
                                          </p:spTgt>
                                        </p:tgtEl>
                                        <p:attrNameLst>
                                          <p:attrName>style.visibility</p:attrName>
                                        </p:attrNameLst>
                                      </p:cBhvr>
                                      <p:to>
                                        <p:strVal val="visible"/>
                                      </p:to>
                                    </p:set>
                                    <p:animEffect transition="in" filter="wipe(up)">
                                      <p:cBhvr>
                                        <p:cTn id="12" dur="500"/>
                                        <p:tgtEl>
                                          <p:spTgt spid="113667">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uiExpand="1"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u="sng" dirty="0"/>
              <a:t>POST</a:t>
            </a:r>
            <a:r>
              <a:rPr lang="en-US" dirty="0"/>
              <a:t>-Millennialism</a:t>
            </a:r>
          </a:p>
        </p:txBody>
      </p:sp>
      <p:sp>
        <p:nvSpPr>
          <p:cNvPr id="18435" name="Rectangle 3"/>
          <p:cNvSpPr>
            <a:spLocks noGrp="1" noChangeArrowheads="1"/>
          </p:cNvSpPr>
          <p:nvPr>
            <p:ph type="body" idx="1"/>
          </p:nvPr>
        </p:nvSpPr>
        <p:spPr>
          <a:xfrm>
            <a:off x="228600" y="971550"/>
            <a:ext cx="8153400" cy="3943350"/>
          </a:xfrm>
        </p:spPr>
        <p:txBody>
          <a:bodyPr/>
          <a:lstStyle/>
          <a:p>
            <a:pPr eaLnBrk="1" hangingPunct="1">
              <a:defRPr/>
            </a:pPr>
            <a:r>
              <a:rPr lang="en-US" sz="3200" dirty="0"/>
              <a:t>Holds that the return of Christ will be </a:t>
            </a:r>
            <a:r>
              <a:rPr lang="en-US" sz="3200" u="sng" dirty="0">
                <a:solidFill>
                  <a:schemeClr val="tx2"/>
                </a:solidFill>
              </a:rPr>
              <a:t>AFTER</a:t>
            </a:r>
            <a:r>
              <a:rPr lang="en-US" sz="3200" dirty="0"/>
              <a:t> a literal 1,000 year reign of righteousness is brought about by the church as the </a:t>
            </a:r>
            <a:br>
              <a:rPr lang="en-US" sz="3200" dirty="0"/>
            </a:br>
            <a:r>
              <a:rPr lang="en-US" sz="3200" dirty="0"/>
              <a:t>kingdom of God.</a:t>
            </a:r>
          </a:p>
          <a:p>
            <a:pPr eaLnBrk="1" hangingPunct="1">
              <a:defRPr/>
            </a:pPr>
            <a:endParaRPr lang="en-US" dirty="0"/>
          </a:p>
        </p:txBody>
      </p:sp>
      <p:grpSp>
        <p:nvGrpSpPr>
          <p:cNvPr id="2" name="Group 5"/>
          <p:cNvGrpSpPr>
            <a:grpSpLocks/>
          </p:cNvGrpSpPr>
          <p:nvPr/>
        </p:nvGrpSpPr>
        <p:grpSpPr bwMode="auto">
          <a:xfrm>
            <a:off x="152400" y="3086099"/>
            <a:ext cx="7010400" cy="2018109"/>
            <a:chOff x="1152" y="2448"/>
            <a:chExt cx="4416" cy="1695"/>
          </a:xfrm>
        </p:grpSpPr>
        <p:sp>
          <p:nvSpPr>
            <p:cNvPr id="21510" name="AutoShape 6"/>
            <p:cNvSpPr>
              <a:spLocks noChangeArrowheads="1"/>
            </p:cNvSpPr>
            <p:nvPr/>
          </p:nvSpPr>
          <p:spPr bwMode="auto">
            <a:xfrm>
              <a:off x="1152" y="3072"/>
              <a:ext cx="4416" cy="960"/>
            </a:xfrm>
            <a:prstGeom prst="homePlate">
              <a:avLst>
                <a:gd name="adj" fmla="val 115000"/>
              </a:avLst>
            </a:prstGeom>
            <a:gradFill rotWithShape="0">
              <a:gsLst>
                <a:gs pos="0">
                  <a:srgbClr val="996600"/>
                </a:gs>
                <a:gs pos="50000">
                  <a:srgbClr val="FFFF00"/>
                </a:gs>
                <a:gs pos="100000">
                  <a:srgbClr val="996600"/>
                </a:gs>
              </a:gsLst>
              <a:lin ang="2700000" scaled="1"/>
            </a:gradFill>
            <a:ln w="9525">
              <a:solidFill>
                <a:schemeClr val="tx1"/>
              </a:solidFill>
              <a:miter lim="800000"/>
              <a:headEnd/>
              <a:tailEnd/>
            </a:ln>
          </p:spPr>
          <p:txBody>
            <a:bodyPr wrap="none" anchor="ctr"/>
            <a:lstStyle/>
            <a:p>
              <a:pPr algn="ctr"/>
              <a:endParaRPr lang="en-US" b="0"/>
            </a:p>
          </p:txBody>
        </p:sp>
        <p:pic>
          <p:nvPicPr>
            <p:cNvPr id="21511" name="Picture 7" descr="heaven-02"/>
            <p:cNvPicPr>
              <a:picLocks noChangeAspect="1" noChangeArrowheads="1"/>
            </p:cNvPicPr>
            <p:nvPr/>
          </p:nvPicPr>
          <p:blipFill>
            <a:blip r:embed="rId3" cstate="print"/>
            <a:srcRect/>
            <a:stretch>
              <a:fillRect/>
            </a:stretch>
          </p:blipFill>
          <p:spPr bwMode="auto">
            <a:xfrm>
              <a:off x="1584" y="2448"/>
              <a:ext cx="3120" cy="1100"/>
            </a:xfrm>
            <a:prstGeom prst="rect">
              <a:avLst/>
            </a:prstGeom>
            <a:noFill/>
            <a:ln w="9525">
              <a:noFill/>
              <a:miter lim="800000"/>
              <a:headEnd/>
              <a:tailEnd/>
            </a:ln>
          </p:spPr>
        </p:pic>
        <p:sp>
          <p:nvSpPr>
            <p:cNvPr id="18440" name="Text Box 8"/>
            <p:cNvSpPr txBox="1">
              <a:spLocks noChangeArrowheads="1"/>
            </p:cNvSpPr>
            <p:nvPr/>
          </p:nvSpPr>
          <p:spPr bwMode="auto">
            <a:xfrm>
              <a:off x="2256" y="3600"/>
              <a:ext cx="1840" cy="543"/>
            </a:xfrm>
            <a:prstGeom prst="rect">
              <a:avLst/>
            </a:prstGeom>
            <a:noFill/>
            <a:ln w="9525">
              <a:noFill/>
              <a:miter lim="800000"/>
              <a:headEnd/>
              <a:tailEnd/>
            </a:ln>
            <a:effectLst>
              <a:outerShdw dist="35921" dir="2700000" algn="ctr" rotWithShape="0">
                <a:srgbClr val="FFCC00"/>
              </a:outerShdw>
            </a:effectLst>
          </p:spPr>
          <p:txBody>
            <a:bodyPr wrap="none">
              <a:spAutoFit/>
            </a:bodyPr>
            <a:lstStyle/>
            <a:p>
              <a:pPr>
                <a:defRPr/>
              </a:pPr>
              <a:r>
                <a:rPr lang="en-US" sz="3600">
                  <a:solidFill>
                    <a:schemeClr val="bg1"/>
                  </a:solidFill>
                  <a:latin typeface="Arial" charset="0"/>
                </a:rPr>
                <a:t>1000 YEARS</a:t>
              </a:r>
            </a:p>
          </p:txBody>
        </p:sp>
      </p:grpSp>
      <p:grpSp>
        <p:nvGrpSpPr>
          <p:cNvPr id="9" name="Group 8"/>
          <p:cNvGrpSpPr/>
          <p:nvPr/>
        </p:nvGrpSpPr>
        <p:grpSpPr>
          <a:xfrm>
            <a:off x="6553200" y="1743075"/>
            <a:ext cx="2209800" cy="3400425"/>
            <a:chOff x="1371600" y="4191000"/>
            <a:chExt cx="914400" cy="1905000"/>
          </a:xfrm>
        </p:grpSpPr>
        <p:sp>
          <p:nvSpPr>
            <p:cNvPr id="10" name="AutoShape 1031"/>
            <p:cNvSpPr>
              <a:spLocks noChangeArrowheads="1"/>
            </p:cNvSpPr>
            <p:nvPr/>
          </p:nvSpPr>
          <p:spPr bwMode="auto">
            <a:xfrm>
              <a:off x="1434561" y="5261334"/>
              <a:ext cx="409245" cy="834666"/>
            </a:xfrm>
            <a:prstGeom prst="downArrow">
              <a:avLst>
                <a:gd name="adj1" fmla="val 50000"/>
                <a:gd name="adj2" fmla="val 57813"/>
              </a:avLst>
            </a:prstGeom>
            <a:solidFill>
              <a:schemeClr val="accent1"/>
            </a:solidFill>
            <a:ln w="9525">
              <a:solidFill>
                <a:schemeClr val="tx1"/>
              </a:solidFill>
              <a:miter lim="800000"/>
              <a:headEnd/>
              <a:tailEnd/>
            </a:ln>
            <a:effectLst>
              <a:outerShdw blurRad="50800" dist="101600" dir="5400000" algn="ctr" rotWithShape="0">
                <a:schemeClr val="bg1">
                  <a:alpha val="57000"/>
                </a:schemeClr>
              </a:outerShdw>
            </a:effectLst>
          </p:spPr>
          <p:txBody>
            <a:bodyPr wrap="none" anchor="ctr"/>
            <a:lstStyle/>
            <a:p>
              <a:endParaRPr lang="en-US"/>
            </a:p>
          </p:txBody>
        </p:sp>
        <p:pic>
          <p:nvPicPr>
            <p:cNvPr id="11" name="Picture 10"/>
            <p:cNvPicPr>
              <a:picLocks noChangeAspect="1" noChangeArrowheads="1"/>
            </p:cNvPicPr>
            <p:nvPr/>
          </p:nvPicPr>
          <p:blipFill>
            <a:blip r:embed="rId4" cstate="print"/>
            <a:srcRect/>
            <a:stretch>
              <a:fillRect/>
            </a:stretch>
          </p:blipFill>
          <p:spPr bwMode="auto">
            <a:xfrm>
              <a:off x="1371600" y="4191000"/>
              <a:ext cx="914400" cy="1630714"/>
            </a:xfrm>
            <a:prstGeom prst="rect">
              <a:avLst/>
            </a:prstGeom>
            <a:noFill/>
            <a:ln w="9525">
              <a:noFill/>
              <a:miter lim="800000"/>
              <a:headEnd/>
              <a:tailEnd/>
            </a:ln>
          </p:spPr>
        </p:pic>
      </p:grpSp>
    </p:spTree>
  </p:cSld>
  <p:clrMapOvr>
    <a:masterClrMapping/>
  </p:clrMapOvr>
  <p:transition>
    <p:zoom/>
    <p:sndAc>
      <p:stSnd>
        <p:snd r:embed="rId2" name="CAMERA.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a:t>A-Millennialism</a:t>
            </a:r>
          </a:p>
        </p:txBody>
      </p:sp>
      <p:sp>
        <p:nvSpPr>
          <p:cNvPr id="19459" name="Rectangle 3"/>
          <p:cNvSpPr>
            <a:spLocks noGrp="1" noChangeArrowheads="1"/>
          </p:cNvSpPr>
          <p:nvPr>
            <p:ph type="body" idx="1"/>
          </p:nvPr>
        </p:nvSpPr>
        <p:spPr/>
        <p:txBody>
          <a:bodyPr/>
          <a:lstStyle/>
          <a:p>
            <a:pPr eaLnBrk="1" hangingPunct="1">
              <a:defRPr/>
            </a:pPr>
            <a:r>
              <a:rPr lang="en-US" sz="3200" dirty="0"/>
              <a:t>Holds that the return of Christ will be </a:t>
            </a:r>
            <a:r>
              <a:rPr lang="en-US" sz="3200" u="sng" dirty="0">
                <a:solidFill>
                  <a:schemeClr val="tx2"/>
                </a:solidFill>
              </a:rPr>
              <a:t>WHENEVER</a:t>
            </a:r>
            <a:r>
              <a:rPr lang="en-US" sz="3200" dirty="0"/>
              <a:t> because the kingdom of Christ is spiritual and is going on right now in the hearts of believers.  There is no literal kingdom.  The term “1,000 years” is symbolic for a long time.</a:t>
            </a:r>
          </a:p>
        </p:txBody>
      </p:sp>
      <p:pic>
        <p:nvPicPr>
          <p:cNvPr id="4" name="Picture 8"/>
          <p:cNvPicPr>
            <a:picLocks noChangeAspect="1" noChangeArrowheads="1"/>
          </p:cNvPicPr>
          <p:nvPr/>
        </p:nvPicPr>
        <p:blipFill>
          <a:blip r:embed="rId3" cstate="print"/>
          <a:srcRect/>
          <a:stretch>
            <a:fillRect/>
          </a:stretch>
        </p:blipFill>
        <p:spPr bwMode="auto">
          <a:xfrm>
            <a:off x="2133600" y="3714750"/>
            <a:ext cx="4953000" cy="1173341"/>
          </a:xfrm>
          <a:prstGeom prst="rect">
            <a:avLst/>
          </a:prstGeom>
          <a:noFill/>
          <a:ln w="9525">
            <a:noFill/>
            <a:miter lim="800000"/>
            <a:headEnd/>
            <a:tailEnd/>
          </a:ln>
          <a:effectLst/>
        </p:spPr>
      </p:pic>
    </p:spTree>
  </p:cSld>
  <p:clrMapOvr>
    <a:masterClrMapping/>
  </p:clrMapOvr>
  <p:transition>
    <p:zoom/>
    <p:sndAc>
      <p:stSnd>
        <p:snd r:embed="rId2" name="CAMERA.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a:t>Tribulation</a:t>
            </a:r>
          </a:p>
        </p:txBody>
      </p:sp>
      <p:sp>
        <p:nvSpPr>
          <p:cNvPr id="20483" name="Rectangle 3"/>
          <p:cNvSpPr>
            <a:spLocks noGrp="1" noChangeArrowheads="1"/>
          </p:cNvSpPr>
          <p:nvPr>
            <p:ph type="body" idx="1"/>
          </p:nvPr>
        </p:nvSpPr>
        <p:spPr>
          <a:xfrm>
            <a:off x="304800" y="1085850"/>
            <a:ext cx="8610600" cy="3886200"/>
          </a:xfrm>
        </p:spPr>
        <p:txBody>
          <a:bodyPr/>
          <a:lstStyle/>
          <a:p>
            <a:pPr eaLnBrk="1" hangingPunct="1">
              <a:defRPr/>
            </a:pPr>
            <a:r>
              <a:rPr lang="en-US" sz="3200" dirty="0"/>
              <a:t>The term “tribulation” is from the King James </a:t>
            </a:r>
            <a:br>
              <a:rPr lang="en-US" sz="3200" dirty="0"/>
            </a:br>
            <a:r>
              <a:rPr lang="en-US" sz="3200" dirty="0"/>
              <a:t>version of Matthew 24-25. </a:t>
            </a:r>
            <a:br>
              <a:rPr lang="en-US" sz="3200" dirty="0"/>
            </a:br>
            <a:r>
              <a:rPr lang="en-US" sz="3200" dirty="0"/>
              <a:t> It is used to refer to a future </a:t>
            </a:r>
            <a:br>
              <a:rPr lang="en-US" sz="3200" dirty="0"/>
            </a:br>
            <a:r>
              <a:rPr lang="en-US" sz="3200" dirty="0"/>
              <a:t>time of terrible </a:t>
            </a:r>
            <a:r>
              <a:rPr lang="en-US" sz="3200" u="sng" dirty="0">
                <a:solidFill>
                  <a:schemeClr val="tx2"/>
                </a:solidFill>
              </a:rPr>
              <a:t>distress</a:t>
            </a:r>
            <a:r>
              <a:rPr lang="en-US" sz="3200" dirty="0"/>
              <a:t> to the </a:t>
            </a:r>
            <a:br>
              <a:rPr lang="en-US" sz="3200" dirty="0"/>
            </a:br>
            <a:r>
              <a:rPr lang="en-US" sz="3200" dirty="0"/>
              <a:t>world and Israel.  </a:t>
            </a:r>
          </a:p>
        </p:txBody>
      </p:sp>
      <p:sp>
        <p:nvSpPr>
          <p:cNvPr id="20484" name="AutoShape 4"/>
          <p:cNvSpPr>
            <a:spLocks noChangeArrowheads="1"/>
          </p:cNvSpPr>
          <p:nvPr/>
        </p:nvSpPr>
        <p:spPr bwMode="auto">
          <a:xfrm flipH="1">
            <a:off x="5105400" y="1714500"/>
            <a:ext cx="1244600" cy="2544366"/>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0485" name="AutoShape 5"/>
          <p:cNvSpPr>
            <a:spLocks noChangeArrowheads="1"/>
          </p:cNvSpPr>
          <p:nvPr/>
        </p:nvSpPr>
        <p:spPr bwMode="auto">
          <a:xfrm flipH="1">
            <a:off x="5994400" y="1799035"/>
            <a:ext cx="1244600" cy="2544365"/>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0486" name="AutoShape 6"/>
          <p:cNvSpPr>
            <a:spLocks noChangeArrowheads="1"/>
          </p:cNvSpPr>
          <p:nvPr/>
        </p:nvSpPr>
        <p:spPr bwMode="auto">
          <a:xfrm flipH="1">
            <a:off x="7061200" y="1799035"/>
            <a:ext cx="1244600" cy="2544365"/>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cxnSp>
        <p:nvCxnSpPr>
          <p:cNvPr id="7" name="Straight Arrow Connector 6"/>
          <p:cNvCxnSpPr/>
          <p:nvPr/>
        </p:nvCxnSpPr>
        <p:spPr bwMode="auto">
          <a:xfrm>
            <a:off x="536143" y="4800600"/>
            <a:ext cx="8300208" cy="57150"/>
          </a:xfrm>
          <a:prstGeom prst="straightConnector1">
            <a:avLst/>
          </a:prstGeom>
          <a:solidFill>
            <a:schemeClr val="accent1"/>
          </a:solidFill>
          <a:ln w="76200" cap="flat" cmpd="sng" algn="ctr">
            <a:solidFill>
              <a:schemeClr val="tx1"/>
            </a:solidFill>
            <a:prstDash val="solid"/>
            <a:round/>
            <a:headEnd type="triangle" w="med" len="med"/>
            <a:tailEnd type="triangle" w="med" len="med"/>
          </a:ln>
          <a:effectLst/>
        </p:spPr>
      </p:cxnSp>
      <p:sp>
        <p:nvSpPr>
          <p:cNvPr id="14" name="TextBox 13"/>
          <p:cNvSpPr txBox="1"/>
          <p:nvPr/>
        </p:nvSpPr>
        <p:spPr>
          <a:xfrm>
            <a:off x="4938486" y="4198259"/>
            <a:ext cx="3048000" cy="646331"/>
          </a:xfrm>
          <a:prstGeom prst="rect">
            <a:avLst/>
          </a:prstGeom>
          <a:noFill/>
        </p:spPr>
        <p:txBody>
          <a:bodyPr wrap="square" rtlCol="0">
            <a:spAutoFit/>
          </a:bodyPr>
          <a:lstStyle/>
          <a:p>
            <a:r>
              <a:rPr lang="en-US" sz="3600" dirty="0">
                <a:solidFill>
                  <a:schemeClr val="tx2"/>
                </a:solidFill>
                <a:effectLst>
                  <a:outerShdw blurRad="38100" dist="38100" dir="2700000" algn="tl">
                    <a:srgbClr val="000000">
                      <a:alpha val="43137"/>
                    </a:srgbClr>
                  </a:outerShdw>
                </a:effectLst>
              </a:rPr>
              <a:t>(Tribulation)</a:t>
            </a:r>
          </a:p>
        </p:txBody>
      </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ipe(up)">
                                      <p:cBhvr>
                                        <p:cTn id="7" dur="500"/>
                                        <p:tgtEl>
                                          <p:spTgt spid="20484"/>
                                        </p:tgtEl>
                                      </p:cBhvr>
                                    </p:animEffect>
                                  </p:childTnLst>
                                  <p:subTnLst>
                                    <p:audio>
                                      <p:cMediaNode>
                                        <p:cTn display="0" masterRel="sameClick">
                                          <p:stCondLst>
                                            <p:cond evt="begin" delay="0">
                                              <p:tn val="5"/>
                                            </p:cond>
                                          </p:stCondLst>
                                          <p:endCondLst>
                                            <p:cond evt="onStopAudio" delay="0">
                                              <p:tgtEl>
                                                <p:sldTgt/>
                                              </p:tgtEl>
                                            </p:cond>
                                          </p:endCondLst>
                                        </p:cTn>
                                        <p:tgtEl>
                                          <p:sndTgt r:embed="rId3" name="THUNDERC.WAV"/>
                                        </p:tgtEl>
                                      </p:cMediaNode>
                                    </p:audio>
                                  </p:sub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485"/>
                                        </p:tgtEl>
                                        <p:attrNameLst>
                                          <p:attrName>style.visibility</p:attrName>
                                        </p:attrNameLst>
                                      </p:cBhvr>
                                      <p:to>
                                        <p:strVal val="visible"/>
                                      </p:to>
                                    </p:set>
                                    <p:animEffect transition="in" filter="wipe(up)">
                                      <p:cBhvr>
                                        <p:cTn id="11" dur="500"/>
                                        <p:tgtEl>
                                          <p:spTgt spid="20485"/>
                                        </p:tgtEl>
                                      </p:cBhvr>
                                    </p:animEffect>
                                  </p:childTnLst>
                                  <p:subTnLst>
                                    <p:audio>
                                      <p:cMediaNode>
                                        <p:cTn display="0" masterRel="sameClick">
                                          <p:stCondLst>
                                            <p:cond evt="begin" delay="0">
                                              <p:tn val="9"/>
                                            </p:cond>
                                          </p:stCondLst>
                                          <p:endCondLst>
                                            <p:cond evt="onStopAudio" delay="0">
                                              <p:tgtEl>
                                                <p:sldTgt/>
                                              </p:tgtEl>
                                            </p:cond>
                                          </p:endCondLst>
                                        </p:cTn>
                                        <p:tgtEl>
                                          <p:sndTgt r:embed="rId3" name="THUNDERC.WAV"/>
                                        </p:tgtEl>
                                      </p:cMediaNode>
                                    </p:audio>
                                  </p:sub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wipe(up)">
                                      <p:cBhvr>
                                        <p:cTn id="15" dur="500"/>
                                        <p:tgtEl>
                                          <p:spTgt spid="2048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20486" grpId="0" animBg="1"/>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pPr eaLnBrk="1" hangingPunct="1">
              <a:defRPr/>
            </a:pPr>
            <a:r>
              <a:rPr lang="en-US"/>
              <a:t>Tribulation</a:t>
            </a:r>
          </a:p>
        </p:txBody>
      </p:sp>
      <p:sp>
        <p:nvSpPr>
          <p:cNvPr id="27651" name="Rectangle 1027"/>
          <p:cNvSpPr>
            <a:spLocks noGrp="1" noChangeArrowheads="1"/>
          </p:cNvSpPr>
          <p:nvPr>
            <p:ph type="body" idx="1"/>
          </p:nvPr>
        </p:nvSpPr>
        <p:spPr>
          <a:xfrm>
            <a:off x="304800" y="950760"/>
            <a:ext cx="8610600" cy="3771900"/>
          </a:xfrm>
        </p:spPr>
        <p:txBody>
          <a:bodyPr/>
          <a:lstStyle/>
          <a:p>
            <a:pPr eaLnBrk="1" hangingPunct="1">
              <a:defRPr/>
            </a:pPr>
            <a:r>
              <a:rPr lang="en-US" sz="3200" dirty="0"/>
              <a:t>It will last </a:t>
            </a:r>
            <a:r>
              <a:rPr lang="en-US" sz="3200" dirty="0">
                <a:solidFill>
                  <a:schemeClr val="tx2"/>
                </a:solidFill>
              </a:rPr>
              <a:t>seven</a:t>
            </a:r>
            <a:r>
              <a:rPr lang="en-US" sz="3200" dirty="0"/>
              <a:t> years (Dan 9:27)</a:t>
            </a:r>
          </a:p>
          <a:p>
            <a:pPr eaLnBrk="1" hangingPunct="1">
              <a:defRPr/>
            </a:pPr>
            <a:r>
              <a:rPr lang="en-US" sz="3200" dirty="0"/>
              <a:t>Other terms for it include:</a:t>
            </a:r>
          </a:p>
          <a:p>
            <a:pPr lvl="1" eaLnBrk="1" hangingPunct="1">
              <a:defRPr/>
            </a:pPr>
            <a:r>
              <a:rPr lang="en-US" sz="3200" dirty="0"/>
              <a:t>Daniels 70</a:t>
            </a:r>
            <a:r>
              <a:rPr lang="en-US" sz="3200" baseline="30000" dirty="0"/>
              <a:t>th</a:t>
            </a:r>
            <a:r>
              <a:rPr lang="en-US" sz="3200" dirty="0"/>
              <a:t> “Seven” (“Week” KJV) </a:t>
            </a:r>
          </a:p>
          <a:p>
            <a:pPr lvl="1" eaLnBrk="1" hangingPunct="1">
              <a:defRPr/>
            </a:pPr>
            <a:r>
              <a:rPr lang="en-US" sz="3200" dirty="0"/>
              <a:t>the Day of the LORD (</a:t>
            </a:r>
            <a:r>
              <a:rPr lang="en-US" sz="3200" dirty="0" err="1"/>
              <a:t>Ez</a:t>
            </a:r>
            <a:r>
              <a:rPr lang="en-US" sz="3200" dirty="0"/>
              <a:t> 30:3)</a:t>
            </a:r>
          </a:p>
          <a:p>
            <a:pPr lvl="1" eaLnBrk="1" hangingPunct="1">
              <a:defRPr/>
            </a:pPr>
            <a:r>
              <a:rPr lang="en-US" sz="3200" dirty="0"/>
              <a:t>Time of Jacob’s Trouble (</a:t>
            </a:r>
            <a:r>
              <a:rPr lang="en-US" sz="3200" dirty="0" err="1"/>
              <a:t>Jer</a:t>
            </a:r>
            <a:r>
              <a:rPr lang="en-US" sz="3200" dirty="0"/>
              <a:t> 30:7) </a:t>
            </a:r>
          </a:p>
          <a:p>
            <a:pPr eaLnBrk="1" hangingPunct="1">
              <a:defRPr/>
            </a:pPr>
            <a:endParaRPr lang="en-US" dirty="0"/>
          </a:p>
        </p:txBody>
      </p:sp>
      <p:sp>
        <p:nvSpPr>
          <p:cNvPr id="27652" name="Text Box 1028"/>
          <p:cNvSpPr txBox="1">
            <a:spLocks noChangeArrowheads="1"/>
          </p:cNvSpPr>
          <p:nvPr/>
        </p:nvSpPr>
        <p:spPr bwMode="auto">
          <a:xfrm>
            <a:off x="136525" y="4374356"/>
            <a:ext cx="184731" cy="461665"/>
          </a:xfrm>
          <a:prstGeom prst="rect">
            <a:avLst/>
          </a:prstGeom>
          <a:noFill/>
          <a:ln w="9525">
            <a:noFill/>
            <a:miter lim="800000"/>
            <a:headEnd/>
            <a:tailEnd/>
          </a:ln>
        </p:spPr>
        <p:txBody>
          <a:bodyPr wrap="none">
            <a:spAutoFit/>
          </a:bodyPr>
          <a:lstStyle/>
          <a:p>
            <a:endParaRPr lang="en-US" b="0"/>
          </a:p>
        </p:txBody>
      </p:sp>
      <p:sp>
        <p:nvSpPr>
          <p:cNvPr id="27653" name="AutoShape 1029"/>
          <p:cNvSpPr>
            <a:spLocks noChangeArrowheads="1"/>
          </p:cNvSpPr>
          <p:nvPr/>
        </p:nvSpPr>
        <p:spPr bwMode="auto">
          <a:xfrm>
            <a:off x="3124200" y="3771900"/>
            <a:ext cx="2819400" cy="628650"/>
          </a:xfrm>
          <a:prstGeom prst="homePlate">
            <a:avLst>
              <a:gd name="adj" fmla="val 45864"/>
            </a:avLst>
          </a:prstGeom>
          <a:solidFill>
            <a:srgbClr val="FF6600"/>
          </a:solidFill>
          <a:ln w="9525">
            <a:solidFill>
              <a:schemeClr val="tx1"/>
            </a:solidFill>
            <a:miter lim="800000"/>
            <a:headEnd/>
            <a:tailEnd/>
          </a:ln>
        </p:spPr>
        <p:txBody>
          <a:bodyPr wrap="none" anchor="ctr"/>
          <a:lstStyle/>
          <a:p>
            <a:pPr algn="ctr"/>
            <a:r>
              <a:rPr lang="en-US" sz="3200" dirty="0">
                <a:latin typeface="Arial" pitchFamily="34" charset="0"/>
              </a:rPr>
              <a:t>7 YR PERIOD</a:t>
            </a:r>
          </a:p>
        </p:txBody>
      </p:sp>
      <p:cxnSp>
        <p:nvCxnSpPr>
          <p:cNvPr id="6" name="Straight Arrow Connector 5"/>
          <p:cNvCxnSpPr/>
          <p:nvPr/>
        </p:nvCxnSpPr>
        <p:spPr bwMode="auto">
          <a:xfrm>
            <a:off x="536143" y="4800600"/>
            <a:ext cx="8300208" cy="57150"/>
          </a:xfrm>
          <a:prstGeom prst="straightConnector1">
            <a:avLst/>
          </a:prstGeom>
          <a:solidFill>
            <a:schemeClr val="accent1"/>
          </a:solidFill>
          <a:ln w="76200" cap="flat" cmpd="sng" algn="ctr">
            <a:solidFill>
              <a:schemeClr val="tx1"/>
            </a:solidFill>
            <a:prstDash val="solid"/>
            <a:round/>
            <a:headEnd type="triangle" w="med" len="med"/>
            <a:tailEnd type="triangle" w="med" len="med"/>
          </a:ln>
          <a:effectLst/>
        </p:spPr>
      </p:cxnSp>
      <p:sp>
        <p:nvSpPr>
          <p:cNvPr id="7" name="TextBox 6"/>
          <p:cNvSpPr txBox="1"/>
          <p:nvPr/>
        </p:nvSpPr>
        <p:spPr>
          <a:xfrm>
            <a:off x="2895600" y="4318462"/>
            <a:ext cx="3429000" cy="584775"/>
          </a:xfrm>
          <a:prstGeom prst="rect">
            <a:avLst/>
          </a:prstGeom>
          <a:noFill/>
        </p:spPr>
        <p:txBody>
          <a:bodyPr wrap="square" rtlCol="0">
            <a:spAutoFit/>
          </a:bodyPr>
          <a:lstStyle/>
          <a:p>
            <a:r>
              <a:rPr lang="en-US" sz="3200" dirty="0">
                <a:solidFill>
                  <a:schemeClr val="tx2"/>
                </a:solidFill>
                <a:effectLst>
                  <a:outerShdw blurRad="38100" dist="38100" dir="2700000" algn="tl">
                    <a:srgbClr val="000000">
                      <a:alpha val="43137"/>
                    </a:srgbClr>
                  </a:outerShdw>
                </a:effectLst>
              </a:rPr>
              <a:t>(  Tribulation  )</a:t>
            </a:r>
          </a:p>
        </p:txBody>
      </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left)">
                                      <p:cBhvr>
                                        <p:cTn id="7" dur="500"/>
                                        <p:tgtEl>
                                          <p:spTgt spid="276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653"/>
                                        </p:tgtEl>
                                        <p:attrNameLst>
                                          <p:attrName>style.visibility</p:attrName>
                                        </p:attrNameLst>
                                      </p:cBhvr>
                                      <p:to>
                                        <p:strVal val="visible"/>
                                      </p:to>
                                    </p:set>
                                    <p:animEffect transition="in" filter="wipe(left)">
                                      <p:cBhvr>
                                        <p:cTn id="11" dur="500"/>
                                        <p:tgtEl>
                                          <p:spTgt spid="27653"/>
                                        </p:tgtEl>
                                      </p:cBhvr>
                                    </p:animEffect>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651">
                                            <p:txEl>
                                              <p:pRg st="1" end="1"/>
                                            </p:txEl>
                                          </p:spTgt>
                                        </p:tgtEl>
                                        <p:attrNameLst>
                                          <p:attrName>style.visibility</p:attrName>
                                        </p:attrNameLst>
                                      </p:cBhvr>
                                      <p:to>
                                        <p:strVal val="visible"/>
                                      </p:to>
                                    </p:set>
                                    <p:animEffect transition="in" filter="wipe(left)">
                                      <p:cBhvr>
                                        <p:cTn id="16" dur="500"/>
                                        <p:tgtEl>
                                          <p:spTgt spid="27651">
                                            <p:txEl>
                                              <p:pRg st="1" end="1"/>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whoosh.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Effect transition="in" filter="wipe(left)">
                                      <p:cBhvr>
                                        <p:cTn id="21" dur="500"/>
                                        <p:tgtEl>
                                          <p:spTgt spid="27651">
                                            <p:txEl>
                                              <p:pRg st="2" end="2"/>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651">
                                            <p:txEl>
                                              <p:pRg st="3" end="3"/>
                                            </p:txEl>
                                          </p:spTgt>
                                        </p:tgtEl>
                                        <p:attrNameLst>
                                          <p:attrName>style.visibility</p:attrName>
                                        </p:attrNameLst>
                                      </p:cBhvr>
                                      <p:to>
                                        <p:strVal val="visible"/>
                                      </p:to>
                                    </p:set>
                                    <p:animEffect transition="in" filter="wipe(left)">
                                      <p:cBhvr>
                                        <p:cTn id="26" dur="500"/>
                                        <p:tgtEl>
                                          <p:spTgt spid="27651">
                                            <p:txEl>
                                              <p:pRg st="3" end="3"/>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Effect transition="in" filter="wipe(left)">
                                      <p:cBhvr>
                                        <p:cTn id="31" dur="500"/>
                                        <p:tgtEl>
                                          <p:spTgt spid="27651">
                                            <p:txEl>
                                              <p:pRg st="4" end="4"/>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bldLvl="2" autoUpdateAnimBg="0"/>
      <p:bldP spid="27653"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pPr eaLnBrk="1" hangingPunct="1">
              <a:defRPr/>
            </a:pPr>
            <a:r>
              <a:rPr lang="en-US" dirty="0"/>
              <a:t>GREAT-Tribulation</a:t>
            </a:r>
          </a:p>
        </p:txBody>
      </p:sp>
      <p:sp>
        <p:nvSpPr>
          <p:cNvPr id="25603" name="Rectangle 1027"/>
          <p:cNvSpPr>
            <a:spLocks noGrp="1" noChangeArrowheads="1"/>
          </p:cNvSpPr>
          <p:nvPr>
            <p:ph type="body" idx="1"/>
          </p:nvPr>
        </p:nvSpPr>
        <p:spPr>
          <a:xfrm>
            <a:off x="304800" y="1092081"/>
            <a:ext cx="8610600" cy="3771900"/>
          </a:xfrm>
        </p:spPr>
        <p:txBody>
          <a:bodyPr/>
          <a:lstStyle/>
          <a:p>
            <a:pPr eaLnBrk="1" hangingPunct="1">
              <a:defRPr/>
            </a:pPr>
            <a:r>
              <a:rPr lang="en-US" sz="3200" dirty="0"/>
              <a:t>Refers to the </a:t>
            </a:r>
            <a:r>
              <a:rPr lang="en-US" sz="3200" u="sng" dirty="0">
                <a:solidFill>
                  <a:schemeClr val="tx2"/>
                </a:solidFill>
              </a:rPr>
              <a:t>second</a:t>
            </a:r>
            <a:r>
              <a:rPr lang="en-US" sz="3200" dirty="0">
                <a:solidFill>
                  <a:schemeClr val="tx2"/>
                </a:solidFill>
              </a:rPr>
              <a:t> </a:t>
            </a:r>
            <a:r>
              <a:rPr lang="en-US" sz="3200" u="sng" dirty="0">
                <a:solidFill>
                  <a:schemeClr val="tx2"/>
                </a:solidFill>
              </a:rPr>
              <a:t>half</a:t>
            </a:r>
            <a:r>
              <a:rPr lang="en-US" sz="3200" dirty="0">
                <a:solidFill>
                  <a:schemeClr val="tx2"/>
                </a:solidFill>
              </a:rPr>
              <a:t> </a:t>
            </a:r>
            <a:r>
              <a:rPr lang="en-US" sz="3200" dirty="0"/>
              <a:t>of the  “tribulation” period and begins when the “abomination that causes desolation” appears in the temple. </a:t>
            </a:r>
            <a:br>
              <a:rPr lang="en-US" sz="3200" dirty="0"/>
            </a:br>
            <a:r>
              <a:rPr lang="en-US" sz="3200" dirty="0"/>
              <a:t>(Mat 24:15-24; Daniel 9:27). </a:t>
            </a:r>
          </a:p>
        </p:txBody>
      </p:sp>
      <p:sp>
        <p:nvSpPr>
          <p:cNvPr id="25604" name="AutoShape 1028"/>
          <p:cNvSpPr>
            <a:spLocks noChangeArrowheads="1"/>
          </p:cNvSpPr>
          <p:nvPr/>
        </p:nvSpPr>
        <p:spPr bwMode="auto">
          <a:xfrm>
            <a:off x="3124200" y="3086100"/>
            <a:ext cx="2819400" cy="628650"/>
          </a:xfrm>
          <a:prstGeom prst="homePlate">
            <a:avLst>
              <a:gd name="adj" fmla="val 45864"/>
            </a:avLst>
          </a:prstGeom>
          <a:solidFill>
            <a:srgbClr val="FF6600"/>
          </a:solidFill>
          <a:ln w="9525">
            <a:solidFill>
              <a:schemeClr val="tx1"/>
            </a:solidFill>
            <a:miter lim="800000"/>
            <a:headEnd/>
            <a:tailEnd/>
          </a:ln>
        </p:spPr>
        <p:txBody>
          <a:bodyPr wrap="none" anchor="ctr"/>
          <a:lstStyle/>
          <a:p>
            <a:endParaRPr lang="en-US" sz="3200" dirty="0">
              <a:latin typeface="Arial" pitchFamily="34" charset="0"/>
            </a:endParaRPr>
          </a:p>
          <a:p>
            <a:r>
              <a:rPr lang="en-US" sz="3200" dirty="0">
                <a:latin typeface="Arial" pitchFamily="34" charset="0"/>
              </a:rPr>
              <a:t>TRIB</a:t>
            </a:r>
          </a:p>
          <a:p>
            <a:endParaRPr lang="en-US" sz="3200" dirty="0">
              <a:latin typeface="Arial" pitchFamily="34" charset="0"/>
            </a:endParaRPr>
          </a:p>
        </p:txBody>
      </p:sp>
      <p:sp>
        <p:nvSpPr>
          <p:cNvPr id="25605" name="AutoShape 1029"/>
          <p:cNvSpPr>
            <a:spLocks noChangeArrowheads="1"/>
          </p:cNvSpPr>
          <p:nvPr/>
        </p:nvSpPr>
        <p:spPr bwMode="auto">
          <a:xfrm>
            <a:off x="4495800" y="3086100"/>
            <a:ext cx="1447800" cy="628650"/>
          </a:xfrm>
          <a:prstGeom prst="homePlate">
            <a:avLst>
              <a:gd name="adj" fmla="val 44887"/>
            </a:avLst>
          </a:prstGeom>
          <a:solidFill>
            <a:schemeClr val="accent1"/>
          </a:solidFill>
          <a:ln w="9525">
            <a:solidFill>
              <a:schemeClr val="tx1"/>
            </a:solidFill>
            <a:miter lim="800000"/>
            <a:headEnd/>
            <a:tailEnd/>
          </a:ln>
        </p:spPr>
        <p:txBody>
          <a:bodyPr wrap="none" anchor="ctr"/>
          <a:lstStyle/>
          <a:p>
            <a:pPr algn="ctr"/>
            <a:r>
              <a:rPr lang="en-US" sz="3600" dirty="0">
                <a:latin typeface="Arial" pitchFamily="34" charset="0"/>
              </a:rPr>
              <a:t>3 1/2</a:t>
            </a:r>
          </a:p>
        </p:txBody>
      </p:sp>
      <p:sp>
        <p:nvSpPr>
          <p:cNvPr id="6" name="AutoShape 1029"/>
          <p:cNvSpPr>
            <a:spLocks noChangeArrowheads="1"/>
          </p:cNvSpPr>
          <p:nvPr/>
        </p:nvSpPr>
        <p:spPr bwMode="auto">
          <a:xfrm>
            <a:off x="3124200" y="3771900"/>
            <a:ext cx="2819400" cy="628650"/>
          </a:xfrm>
          <a:prstGeom prst="homePlate">
            <a:avLst>
              <a:gd name="adj" fmla="val 45864"/>
            </a:avLst>
          </a:prstGeom>
          <a:solidFill>
            <a:srgbClr val="FF6600"/>
          </a:solidFill>
          <a:ln w="9525">
            <a:solidFill>
              <a:schemeClr val="tx1"/>
            </a:solidFill>
            <a:miter lim="800000"/>
            <a:headEnd/>
            <a:tailEnd/>
          </a:ln>
        </p:spPr>
        <p:txBody>
          <a:bodyPr wrap="none" anchor="ctr"/>
          <a:lstStyle/>
          <a:p>
            <a:pPr algn="ctr"/>
            <a:r>
              <a:rPr lang="en-US" sz="3200" dirty="0">
                <a:latin typeface="Arial" pitchFamily="34" charset="0"/>
              </a:rPr>
              <a:t>7 YR PERIOD</a:t>
            </a:r>
          </a:p>
        </p:txBody>
      </p:sp>
      <p:cxnSp>
        <p:nvCxnSpPr>
          <p:cNvPr id="7" name="Straight Arrow Connector 6"/>
          <p:cNvCxnSpPr/>
          <p:nvPr/>
        </p:nvCxnSpPr>
        <p:spPr bwMode="auto">
          <a:xfrm>
            <a:off x="536143" y="4800600"/>
            <a:ext cx="8300208" cy="57150"/>
          </a:xfrm>
          <a:prstGeom prst="straightConnector1">
            <a:avLst/>
          </a:prstGeom>
          <a:solidFill>
            <a:schemeClr val="accent1"/>
          </a:solidFill>
          <a:ln w="76200" cap="flat" cmpd="sng" algn="ctr">
            <a:solidFill>
              <a:schemeClr val="tx1"/>
            </a:solidFill>
            <a:prstDash val="solid"/>
            <a:round/>
            <a:headEnd type="triangle" w="med" len="med"/>
            <a:tailEnd type="triangle" w="med" len="med"/>
          </a:ln>
          <a:effectLst/>
        </p:spPr>
      </p:cxnSp>
      <p:sp>
        <p:nvSpPr>
          <p:cNvPr id="8" name="TextBox 7"/>
          <p:cNvSpPr txBox="1"/>
          <p:nvPr/>
        </p:nvSpPr>
        <p:spPr>
          <a:xfrm>
            <a:off x="2895600" y="4318462"/>
            <a:ext cx="3429000" cy="584775"/>
          </a:xfrm>
          <a:prstGeom prst="rect">
            <a:avLst/>
          </a:prstGeom>
          <a:noFill/>
        </p:spPr>
        <p:txBody>
          <a:bodyPr wrap="square" rtlCol="0">
            <a:spAutoFit/>
          </a:bodyPr>
          <a:lstStyle/>
          <a:p>
            <a:r>
              <a:rPr lang="en-US" sz="3200" dirty="0">
                <a:solidFill>
                  <a:schemeClr val="tx2"/>
                </a:solidFill>
                <a:effectLst>
                  <a:outerShdw blurRad="38100" dist="38100" dir="2700000" algn="tl">
                    <a:srgbClr val="000000">
                      <a:alpha val="43137"/>
                    </a:srgbClr>
                  </a:outerShdw>
                </a:effectLst>
              </a:rPr>
              <a:t>(  Tribulation  )</a:t>
            </a:r>
          </a:p>
        </p:txBody>
      </p:sp>
    </p:spTree>
  </p:cSld>
  <p:clrMapOvr>
    <a:masterClrMapping/>
  </p:clrMapOvr>
  <p:transition>
    <p:zoom/>
    <p:sndAc>
      <p:stSnd>
        <p:snd r:embed="rId2" name="CAMERA.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lstStyle/>
          <a:p>
            <a:pPr eaLnBrk="1" hangingPunct="1">
              <a:defRPr/>
            </a:pPr>
            <a:r>
              <a:rPr lang="en-US"/>
              <a:t>GREAT-Tribulation</a:t>
            </a:r>
          </a:p>
        </p:txBody>
      </p:sp>
      <p:sp>
        <p:nvSpPr>
          <p:cNvPr id="26627" name="Rectangle 1027"/>
          <p:cNvSpPr>
            <a:spLocks noGrp="1" noChangeArrowheads="1"/>
          </p:cNvSpPr>
          <p:nvPr>
            <p:ph type="body" idx="1"/>
          </p:nvPr>
        </p:nvSpPr>
        <p:spPr>
          <a:xfrm>
            <a:off x="304800" y="1076496"/>
            <a:ext cx="8610600" cy="3829050"/>
          </a:xfrm>
        </p:spPr>
        <p:txBody>
          <a:bodyPr/>
          <a:lstStyle/>
          <a:p>
            <a:pPr eaLnBrk="1" hangingPunct="1">
              <a:lnSpc>
                <a:spcPts val="3600"/>
              </a:lnSpc>
              <a:defRPr/>
            </a:pPr>
            <a:r>
              <a:rPr lang="en-US" sz="3200" dirty="0"/>
              <a:t>Other references to the “great tribulation include:</a:t>
            </a:r>
          </a:p>
          <a:p>
            <a:pPr lvl="1" eaLnBrk="1" hangingPunct="1">
              <a:lnSpc>
                <a:spcPts val="3600"/>
              </a:lnSpc>
              <a:defRPr/>
            </a:pPr>
            <a:r>
              <a:rPr lang="en-US" sz="3200" dirty="0"/>
              <a:t>Time of Jacob’s trouble (</a:t>
            </a:r>
            <a:r>
              <a:rPr lang="en-US" sz="3200" dirty="0" err="1"/>
              <a:t>Jer</a:t>
            </a:r>
            <a:r>
              <a:rPr lang="en-US" sz="3200" dirty="0"/>
              <a:t> 30:7)</a:t>
            </a:r>
          </a:p>
          <a:p>
            <a:pPr lvl="1" eaLnBrk="1" hangingPunct="1">
              <a:lnSpc>
                <a:spcPts val="3600"/>
              </a:lnSpc>
              <a:defRPr/>
            </a:pPr>
            <a:r>
              <a:rPr lang="en-US" sz="3200" dirty="0"/>
              <a:t>Time, times and ½ time (Dan 12:7)</a:t>
            </a:r>
          </a:p>
          <a:p>
            <a:pPr lvl="1" eaLnBrk="1" hangingPunct="1">
              <a:lnSpc>
                <a:spcPts val="3600"/>
              </a:lnSpc>
              <a:defRPr/>
            </a:pPr>
            <a:r>
              <a:rPr lang="en-US" sz="3200" dirty="0"/>
              <a:t>1,260 days (Rev 11:3)</a:t>
            </a:r>
          </a:p>
          <a:p>
            <a:pPr lvl="1" eaLnBrk="1" hangingPunct="1">
              <a:lnSpc>
                <a:spcPts val="3600"/>
              </a:lnSpc>
              <a:defRPr/>
            </a:pPr>
            <a:r>
              <a:rPr lang="en-US" sz="3200" dirty="0"/>
              <a:t>Great day of their wrath (Rev 6:17)</a:t>
            </a:r>
          </a:p>
        </p:txBody>
      </p:sp>
      <p:sp>
        <p:nvSpPr>
          <p:cNvPr id="6" name="AutoShape 1029"/>
          <p:cNvSpPr>
            <a:spLocks noChangeArrowheads="1"/>
          </p:cNvSpPr>
          <p:nvPr/>
        </p:nvSpPr>
        <p:spPr bwMode="auto">
          <a:xfrm>
            <a:off x="3124200" y="3771900"/>
            <a:ext cx="2819400" cy="628650"/>
          </a:xfrm>
          <a:prstGeom prst="homePlate">
            <a:avLst>
              <a:gd name="adj" fmla="val 45864"/>
            </a:avLst>
          </a:prstGeom>
          <a:solidFill>
            <a:srgbClr val="FF6600"/>
          </a:solidFill>
          <a:ln w="9525">
            <a:solidFill>
              <a:schemeClr val="tx1"/>
            </a:solidFill>
            <a:miter lim="800000"/>
            <a:headEnd/>
            <a:tailEnd/>
          </a:ln>
        </p:spPr>
        <p:txBody>
          <a:bodyPr wrap="none" anchor="ctr"/>
          <a:lstStyle/>
          <a:p>
            <a:pPr algn="ctr"/>
            <a:r>
              <a:rPr lang="en-US" sz="3200" dirty="0">
                <a:latin typeface="Arial" pitchFamily="34" charset="0"/>
              </a:rPr>
              <a:t>7 YR PERIOD</a:t>
            </a:r>
          </a:p>
        </p:txBody>
      </p:sp>
      <p:cxnSp>
        <p:nvCxnSpPr>
          <p:cNvPr id="7" name="Straight Arrow Connector 6"/>
          <p:cNvCxnSpPr/>
          <p:nvPr/>
        </p:nvCxnSpPr>
        <p:spPr bwMode="auto">
          <a:xfrm>
            <a:off x="536143" y="4800600"/>
            <a:ext cx="8300208" cy="57150"/>
          </a:xfrm>
          <a:prstGeom prst="straightConnector1">
            <a:avLst/>
          </a:prstGeom>
          <a:solidFill>
            <a:schemeClr val="accent1"/>
          </a:solidFill>
          <a:ln w="76200" cap="flat" cmpd="sng" algn="ctr">
            <a:solidFill>
              <a:schemeClr val="tx1"/>
            </a:solidFill>
            <a:prstDash val="solid"/>
            <a:round/>
            <a:headEnd type="triangle" w="med" len="med"/>
            <a:tailEnd type="triangle" w="med" len="med"/>
          </a:ln>
          <a:effectLst/>
        </p:spPr>
      </p:cxnSp>
      <p:sp>
        <p:nvSpPr>
          <p:cNvPr id="8" name="TextBox 7"/>
          <p:cNvSpPr txBox="1"/>
          <p:nvPr/>
        </p:nvSpPr>
        <p:spPr>
          <a:xfrm>
            <a:off x="2895600" y="4318462"/>
            <a:ext cx="3429000" cy="584775"/>
          </a:xfrm>
          <a:prstGeom prst="rect">
            <a:avLst/>
          </a:prstGeom>
          <a:noFill/>
        </p:spPr>
        <p:txBody>
          <a:bodyPr wrap="square" rtlCol="0">
            <a:spAutoFit/>
          </a:bodyPr>
          <a:lstStyle/>
          <a:p>
            <a:r>
              <a:rPr lang="en-US" sz="3200" dirty="0">
                <a:solidFill>
                  <a:schemeClr val="tx2"/>
                </a:solidFill>
                <a:effectLst>
                  <a:outerShdw blurRad="38100" dist="38100" dir="2700000" algn="tl">
                    <a:srgbClr val="000000">
                      <a:alpha val="43137"/>
                    </a:srgbClr>
                  </a:outerShdw>
                </a:effectLst>
              </a:rPr>
              <a:t>(  Tribulation  )</a:t>
            </a:r>
          </a:p>
        </p:txBody>
      </p:sp>
      <p:sp>
        <p:nvSpPr>
          <p:cNvPr id="4" name="AutoShape 1028"/>
          <p:cNvSpPr>
            <a:spLocks noChangeArrowheads="1"/>
          </p:cNvSpPr>
          <p:nvPr/>
        </p:nvSpPr>
        <p:spPr bwMode="auto">
          <a:xfrm>
            <a:off x="3124200" y="3771900"/>
            <a:ext cx="2819400" cy="628650"/>
          </a:xfrm>
          <a:prstGeom prst="homePlate">
            <a:avLst>
              <a:gd name="adj" fmla="val 45864"/>
            </a:avLst>
          </a:prstGeom>
          <a:solidFill>
            <a:srgbClr val="FF6600"/>
          </a:solidFill>
          <a:ln w="9525">
            <a:solidFill>
              <a:schemeClr val="tx1"/>
            </a:solidFill>
            <a:miter lim="800000"/>
            <a:headEnd/>
            <a:tailEnd/>
          </a:ln>
        </p:spPr>
        <p:txBody>
          <a:bodyPr wrap="none" anchor="ctr"/>
          <a:lstStyle/>
          <a:p>
            <a:endParaRPr lang="en-US" sz="3200" dirty="0">
              <a:latin typeface="Arial" pitchFamily="34" charset="0"/>
            </a:endParaRPr>
          </a:p>
          <a:p>
            <a:r>
              <a:rPr lang="en-US" sz="3200" dirty="0">
                <a:latin typeface="Arial" pitchFamily="34" charset="0"/>
              </a:rPr>
              <a:t>TRIB</a:t>
            </a:r>
          </a:p>
          <a:p>
            <a:endParaRPr lang="en-US" sz="3200" dirty="0">
              <a:latin typeface="Arial" pitchFamily="34" charset="0"/>
            </a:endParaRPr>
          </a:p>
        </p:txBody>
      </p:sp>
      <p:sp>
        <p:nvSpPr>
          <p:cNvPr id="5" name="AutoShape 1029"/>
          <p:cNvSpPr>
            <a:spLocks noChangeArrowheads="1"/>
          </p:cNvSpPr>
          <p:nvPr/>
        </p:nvSpPr>
        <p:spPr bwMode="auto">
          <a:xfrm>
            <a:off x="4495800" y="3771900"/>
            <a:ext cx="1447800" cy="628650"/>
          </a:xfrm>
          <a:prstGeom prst="homePlate">
            <a:avLst>
              <a:gd name="adj" fmla="val 44887"/>
            </a:avLst>
          </a:prstGeom>
          <a:solidFill>
            <a:schemeClr val="accent1"/>
          </a:solidFill>
          <a:ln w="9525">
            <a:solidFill>
              <a:schemeClr val="tx1"/>
            </a:solidFill>
            <a:miter lim="800000"/>
            <a:headEnd/>
            <a:tailEnd/>
          </a:ln>
        </p:spPr>
        <p:txBody>
          <a:bodyPr wrap="none" anchor="ctr"/>
          <a:lstStyle/>
          <a:p>
            <a:pPr algn="ctr"/>
            <a:r>
              <a:rPr lang="en-US" sz="3600" dirty="0">
                <a:latin typeface="Arial" pitchFamily="34" charset="0"/>
              </a:rPr>
              <a:t>3 1/2</a:t>
            </a:r>
          </a:p>
        </p:txBody>
      </p:sp>
    </p:spTree>
  </p:cSld>
  <p:clrMapOvr>
    <a:masterClrMapping/>
  </p:clrMapOvr>
  <p:transition>
    <p:zoom/>
    <p:sndAc>
      <p:stSnd>
        <p:snd r:embed="rId2" name="CAMERA.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a:t>PRE-Tribulation</a:t>
            </a:r>
          </a:p>
        </p:txBody>
      </p:sp>
      <p:sp>
        <p:nvSpPr>
          <p:cNvPr id="21507" name="Rectangle 3"/>
          <p:cNvSpPr>
            <a:spLocks noGrp="1" noChangeArrowheads="1"/>
          </p:cNvSpPr>
          <p:nvPr>
            <p:ph type="body" idx="1"/>
          </p:nvPr>
        </p:nvSpPr>
        <p:spPr>
          <a:xfrm>
            <a:off x="2133600" y="1200150"/>
            <a:ext cx="6781800" cy="3771900"/>
          </a:xfrm>
        </p:spPr>
        <p:txBody>
          <a:bodyPr/>
          <a:lstStyle/>
          <a:p>
            <a:pPr eaLnBrk="1" hangingPunct="1">
              <a:defRPr/>
            </a:pPr>
            <a:r>
              <a:rPr lang="en-US" sz="3200" dirty="0"/>
              <a:t>Means that the “rapture of the church” will take place </a:t>
            </a:r>
            <a:r>
              <a:rPr lang="en-US" sz="3200" u="sng" dirty="0">
                <a:solidFill>
                  <a:schemeClr val="tx2"/>
                </a:solidFill>
              </a:rPr>
              <a:t>BEFORE</a:t>
            </a:r>
            <a:r>
              <a:rPr lang="en-US" sz="3200" dirty="0"/>
              <a:t> the “tribulation” begins. </a:t>
            </a:r>
          </a:p>
        </p:txBody>
      </p:sp>
      <p:sp>
        <p:nvSpPr>
          <p:cNvPr id="21508" name="AutoShape 4"/>
          <p:cNvSpPr>
            <a:spLocks noChangeArrowheads="1"/>
          </p:cNvSpPr>
          <p:nvPr/>
        </p:nvSpPr>
        <p:spPr bwMode="auto">
          <a:xfrm flipV="1">
            <a:off x="344714" y="2148113"/>
            <a:ext cx="1106714" cy="1859643"/>
          </a:xfrm>
          <a:custGeom>
            <a:avLst/>
            <a:gdLst>
              <a:gd name="T0" fmla="*/ 96814398 w 21600"/>
              <a:gd name="T1" fmla="*/ 0 h 21600"/>
              <a:gd name="T2" fmla="*/ 31974886 w 21600"/>
              <a:gd name="T3" fmla="*/ 783869307 h 21600"/>
              <a:gd name="T4" fmla="*/ 101786037 w 21600"/>
              <a:gd name="T5" fmla="*/ 301571964 h 21600"/>
              <a:gd name="T6" fmla="*/ 163925104 w 21600"/>
              <a:gd name="T7" fmla="*/ 518406129 h 21600"/>
              <a:gd name="T8" fmla="*/ 226074837 w 21600"/>
              <a:gd name="T9" fmla="*/ 301571964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p:spPr>
        <p:txBody>
          <a:bodyPr wrap="none" anchor="ctr"/>
          <a:lstStyle/>
          <a:p>
            <a:endParaRPr lang="en-US"/>
          </a:p>
        </p:txBody>
      </p:sp>
      <p:grpSp>
        <p:nvGrpSpPr>
          <p:cNvPr id="2" name="Group 15"/>
          <p:cNvGrpSpPr>
            <a:grpSpLocks/>
          </p:cNvGrpSpPr>
          <p:nvPr/>
        </p:nvGrpSpPr>
        <p:grpSpPr bwMode="auto">
          <a:xfrm>
            <a:off x="457200" y="3086100"/>
            <a:ext cx="7848600" cy="1828800"/>
            <a:chOff x="288" y="2592"/>
            <a:chExt cx="4944" cy="1536"/>
          </a:xfrm>
        </p:grpSpPr>
        <p:sp>
          <p:nvSpPr>
            <p:cNvPr id="27688" name="AutoShape 12"/>
            <p:cNvSpPr>
              <a:spLocks noChangeArrowheads="1"/>
            </p:cNvSpPr>
            <p:nvPr/>
          </p:nvSpPr>
          <p:spPr bwMode="auto">
            <a:xfrm>
              <a:off x="288" y="3600"/>
              <a:ext cx="4944" cy="528"/>
            </a:xfrm>
            <a:prstGeom prst="homePlate">
              <a:avLst>
                <a:gd name="adj" fmla="val 45864"/>
              </a:avLst>
            </a:prstGeom>
            <a:solidFill>
              <a:srgbClr val="FF6600"/>
            </a:solidFill>
            <a:ln w="9525">
              <a:solidFill>
                <a:schemeClr val="tx1"/>
              </a:solidFill>
              <a:miter lim="800000"/>
              <a:headEnd/>
              <a:tailEnd/>
            </a:ln>
          </p:spPr>
          <p:txBody>
            <a:bodyPr wrap="none" anchor="ctr"/>
            <a:lstStyle/>
            <a:p>
              <a:r>
                <a:rPr lang="en-US" sz="3200" dirty="0">
                  <a:latin typeface="Arial" pitchFamily="34" charset="0"/>
                </a:rPr>
                <a:t>TRIBUALTATION</a:t>
              </a:r>
            </a:p>
          </p:txBody>
        </p:sp>
        <p:sp>
          <p:nvSpPr>
            <p:cNvPr id="27689" name="AutoShape 13"/>
            <p:cNvSpPr>
              <a:spLocks noChangeArrowheads="1"/>
            </p:cNvSpPr>
            <p:nvPr/>
          </p:nvSpPr>
          <p:spPr bwMode="auto">
            <a:xfrm>
              <a:off x="2736" y="3600"/>
              <a:ext cx="2496" cy="528"/>
            </a:xfrm>
            <a:prstGeom prst="homePlate">
              <a:avLst>
                <a:gd name="adj" fmla="val 44887"/>
              </a:avLst>
            </a:prstGeom>
            <a:solidFill>
              <a:schemeClr val="accent1"/>
            </a:solidFill>
            <a:ln w="9525">
              <a:solidFill>
                <a:schemeClr val="tx1"/>
              </a:solidFill>
              <a:miter lim="800000"/>
              <a:headEnd/>
              <a:tailEnd/>
            </a:ln>
          </p:spPr>
          <p:txBody>
            <a:bodyPr wrap="none" anchor="ctr"/>
            <a:lstStyle/>
            <a:p>
              <a:pPr algn="ctr"/>
              <a:r>
                <a:rPr lang="en-US" sz="3600">
                  <a:latin typeface="Arial" pitchFamily="34" charset="0"/>
                </a:rPr>
                <a:t>LAST 3 1/2</a:t>
              </a:r>
            </a:p>
          </p:txBody>
        </p:sp>
        <p:grpSp>
          <p:nvGrpSpPr>
            <p:cNvPr id="27690" name="Group 14"/>
            <p:cNvGrpSpPr>
              <a:grpSpLocks/>
            </p:cNvGrpSpPr>
            <p:nvPr/>
          </p:nvGrpSpPr>
          <p:grpSpPr bwMode="auto">
            <a:xfrm>
              <a:off x="1104" y="2592"/>
              <a:ext cx="3504" cy="1056"/>
              <a:chOff x="1104" y="2592"/>
              <a:chExt cx="3504" cy="1056"/>
            </a:xfrm>
          </p:grpSpPr>
          <p:sp>
            <p:nvSpPr>
              <p:cNvPr id="21509" name="AutoShape 5"/>
              <p:cNvSpPr>
                <a:spLocks noChangeArrowheads="1"/>
              </p:cNvSpPr>
              <p:nvPr/>
            </p:nvSpPr>
            <p:spPr bwMode="auto">
              <a:xfrm flipH="1">
                <a:off x="1104" y="2592"/>
                <a:ext cx="480" cy="1008"/>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1510" name="AutoShape 6"/>
              <p:cNvSpPr>
                <a:spLocks noChangeArrowheads="1"/>
              </p:cNvSpPr>
              <p:nvPr/>
            </p:nvSpPr>
            <p:spPr bwMode="auto">
              <a:xfrm flipH="1">
                <a:off x="1584" y="2592"/>
                <a:ext cx="480" cy="1008"/>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1511" name="AutoShape 7"/>
              <p:cNvSpPr>
                <a:spLocks noChangeArrowheads="1"/>
              </p:cNvSpPr>
              <p:nvPr/>
            </p:nvSpPr>
            <p:spPr bwMode="auto">
              <a:xfrm flipH="1">
                <a:off x="2064" y="2592"/>
                <a:ext cx="480" cy="1008"/>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1512" name="AutoShape 8"/>
              <p:cNvSpPr>
                <a:spLocks noChangeArrowheads="1"/>
              </p:cNvSpPr>
              <p:nvPr/>
            </p:nvSpPr>
            <p:spPr bwMode="auto">
              <a:xfrm flipH="1">
                <a:off x="2544" y="2592"/>
                <a:ext cx="480" cy="1008"/>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1513" name="AutoShape 9"/>
              <p:cNvSpPr>
                <a:spLocks noChangeArrowheads="1"/>
              </p:cNvSpPr>
              <p:nvPr/>
            </p:nvSpPr>
            <p:spPr bwMode="auto">
              <a:xfrm flipH="1">
                <a:off x="3072" y="2592"/>
                <a:ext cx="480" cy="1008"/>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1514" name="AutoShape 10"/>
              <p:cNvSpPr>
                <a:spLocks noChangeArrowheads="1"/>
              </p:cNvSpPr>
              <p:nvPr/>
            </p:nvSpPr>
            <p:spPr bwMode="auto">
              <a:xfrm flipH="1">
                <a:off x="3552" y="2640"/>
                <a:ext cx="480" cy="1008"/>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1515" name="AutoShape 11"/>
              <p:cNvSpPr>
                <a:spLocks noChangeArrowheads="1"/>
              </p:cNvSpPr>
              <p:nvPr/>
            </p:nvSpPr>
            <p:spPr bwMode="auto">
              <a:xfrm flipH="1">
                <a:off x="4128" y="2640"/>
                <a:ext cx="480" cy="1008"/>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grpSp>
      </p:grpSp>
      <p:grpSp>
        <p:nvGrpSpPr>
          <p:cNvPr id="50" name="Group 49"/>
          <p:cNvGrpSpPr/>
          <p:nvPr/>
        </p:nvGrpSpPr>
        <p:grpSpPr>
          <a:xfrm>
            <a:off x="7472724" y="2000250"/>
            <a:ext cx="1671277" cy="2571750"/>
            <a:chOff x="1371600" y="4191000"/>
            <a:chExt cx="914400" cy="1905000"/>
          </a:xfrm>
        </p:grpSpPr>
        <p:sp>
          <p:nvSpPr>
            <p:cNvPr id="51" name="AutoShape 1031"/>
            <p:cNvSpPr>
              <a:spLocks noChangeArrowheads="1"/>
            </p:cNvSpPr>
            <p:nvPr/>
          </p:nvSpPr>
          <p:spPr bwMode="auto">
            <a:xfrm>
              <a:off x="1434561" y="5261334"/>
              <a:ext cx="409245" cy="834666"/>
            </a:xfrm>
            <a:prstGeom prst="downArrow">
              <a:avLst>
                <a:gd name="adj1" fmla="val 50000"/>
                <a:gd name="adj2" fmla="val 57813"/>
              </a:avLst>
            </a:prstGeom>
            <a:solidFill>
              <a:schemeClr val="accent1"/>
            </a:solidFill>
            <a:ln w="9525">
              <a:solidFill>
                <a:schemeClr val="tx1"/>
              </a:solidFill>
              <a:miter lim="800000"/>
              <a:headEnd/>
              <a:tailEnd/>
            </a:ln>
            <a:effectLst>
              <a:outerShdw blurRad="50800" dist="101600" dir="5400000" algn="ctr" rotWithShape="0">
                <a:schemeClr val="bg1">
                  <a:alpha val="57000"/>
                </a:schemeClr>
              </a:outerShdw>
            </a:effectLst>
          </p:spPr>
          <p:txBody>
            <a:bodyPr wrap="none" anchor="ctr"/>
            <a:lstStyle/>
            <a:p>
              <a:endParaRPr lang="en-US"/>
            </a:p>
          </p:txBody>
        </p:sp>
        <p:pic>
          <p:nvPicPr>
            <p:cNvPr id="52" name="Picture 51"/>
            <p:cNvPicPr>
              <a:picLocks noChangeAspect="1" noChangeArrowheads="1"/>
            </p:cNvPicPr>
            <p:nvPr/>
          </p:nvPicPr>
          <p:blipFill>
            <a:blip r:embed="rId4" cstate="print"/>
            <a:srcRect/>
            <a:stretch>
              <a:fillRect/>
            </a:stretch>
          </p:blipFill>
          <p:spPr bwMode="auto">
            <a:xfrm>
              <a:off x="1371600" y="4191000"/>
              <a:ext cx="914400" cy="1630714"/>
            </a:xfrm>
            <a:prstGeom prst="rect">
              <a:avLst/>
            </a:prstGeom>
            <a:noFill/>
            <a:ln w="9525">
              <a:noFill/>
              <a:miter lim="800000"/>
              <a:headEnd/>
              <a:tailEnd/>
            </a:ln>
          </p:spPr>
        </p:pic>
      </p:gr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up)">
                                      <p:cBhvr>
                                        <p:cTn id="7" dur="500"/>
                                        <p:tgtEl>
                                          <p:spTgt spid="21508"/>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2000" fill="hold"/>
                                        <p:tgtEl>
                                          <p:spTgt spid="50"/>
                                        </p:tgtEl>
                                        <p:attrNameLst>
                                          <p:attrName>ppt_x</p:attrName>
                                        </p:attrNameLst>
                                      </p:cBhvr>
                                      <p:tavLst>
                                        <p:tav tm="0">
                                          <p:val>
                                            <p:strVal val="#ppt_x"/>
                                          </p:val>
                                        </p:tav>
                                        <p:tav tm="100000">
                                          <p:val>
                                            <p:strVal val="#ppt_x"/>
                                          </p:val>
                                        </p:tav>
                                      </p:tavLst>
                                    </p:anim>
                                    <p:anim calcmode="lin" valueType="num">
                                      <p:cBhvr additive="base">
                                        <p:cTn id="13" dur="20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t>POST-Tribulation</a:t>
            </a:r>
          </a:p>
        </p:txBody>
      </p:sp>
      <p:sp>
        <p:nvSpPr>
          <p:cNvPr id="22531" name="Rectangle 3"/>
          <p:cNvSpPr>
            <a:spLocks noGrp="1" noChangeArrowheads="1"/>
          </p:cNvSpPr>
          <p:nvPr>
            <p:ph type="body" idx="1"/>
          </p:nvPr>
        </p:nvSpPr>
        <p:spPr>
          <a:xfrm>
            <a:off x="304800" y="1200150"/>
            <a:ext cx="6629400" cy="3771900"/>
          </a:xfrm>
        </p:spPr>
        <p:txBody>
          <a:bodyPr/>
          <a:lstStyle/>
          <a:p>
            <a:pPr eaLnBrk="1" hangingPunct="1">
              <a:defRPr/>
            </a:pPr>
            <a:r>
              <a:rPr lang="en-US" sz="3200" dirty="0"/>
              <a:t>Means that the “rapture of the church” will take place at the </a:t>
            </a:r>
            <a:r>
              <a:rPr lang="en-US" sz="3200" u="sng" dirty="0">
                <a:solidFill>
                  <a:schemeClr val="tx2"/>
                </a:solidFill>
              </a:rPr>
              <a:t>END OF</a:t>
            </a:r>
            <a:r>
              <a:rPr lang="en-US" sz="3200" dirty="0">
                <a:solidFill>
                  <a:schemeClr val="tx2"/>
                </a:solidFill>
              </a:rPr>
              <a:t> </a:t>
            </a:r>
            <a:r>
              <a:rPr lang="en-US" sz="3200" dirty="0"/>
              <a:t>or </a:t>
            </a:r>
            <a:r>
              <a:rPr lang="en-US" sz="3200" u="sng" dirty="0">
                <a:solidFill>
                  <a:schemeClr val="tx2"/>
                </a:solidFill>
              </a:rPr>
              <a:t>AFTER</a:t>
            </a:r>
            <a:r>
              <a:rPr lang="en-US" sz="3200" dirty="0"/>
              <a:t> the “tribulation.” </a:t>
            </a:r>
          </a:p>
        </p:txBody>
      </p:sp>
      <p:sp>
        <p:nvSpPr>
          <p:cNvPr id="28711" name="AutoShape 4"/>
          <p:cNvSpPr>
            <a:spLocks noChangeArrowheads="1"/>
          </p:cNvSpPr>
          <p:nvPr/>
        </p:nvSpPr>
        <p:spPr bwMode="auto">
          <a:xfrm flipV="1">
            <a:off x="6908800" y="1683656"/>
            <a:ext cx="1074056" cy="1643741"/>
          </a:xfrm>
          <a:custGeom>
            <a:avLst/>
            <a:gdLst>
              <a:gd name="T0" fmla="*/ 38 w 21600"/>
              <a:gd name="T1" fmla="*/ 0 h 21600"/>
              <a:gd name="T2" fmla="*/ 13 w 21600"/>
              <a:gd name="T3" fmla="*/ 311 h 21600"/>
              <a:gd name="T4" fmla="*/ 40 w 21600"/>
              <a:gd name="T5" fmla="*/ 120 h 21600"/>
              <a:gd name="T6" fmla="*/ 65 w 21600"/>
              <a:gd name="T7" fmla="*/ 206 h 21600"/>
              <a:gd name="T8" fmla="*/ 90 w 21600"/>
              <a:gd name="T9" fmla="*/ 120 h 21600"/>
              <a:gd name="T10" fmla="*/ 17694720 60000 65536"/>
              <a:gd name="T11" fmla="*/ 5898240 60000 65536"/>
              <a:gd name="T12" fmla="*/ 5898240 60000 65536"/>
              <a:gd name="T13" fmla="*/ 5898240 60000 65536"/>
              <a:gd name="T14" fmla="*/ 0 60000 65536"/>
              <a:gd name="T15" fmla="*/ 0 w 21600"/>
              <a:gd name="T16" fmla="*/ 8308 h 21600"/>
              <a:gd name="T17" fmla="*/ 611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8712" name="AutoShape 12"/>
          <p:cNvSpPr>
            <a:spLocks noChangeArrowheads="1"/>
          </p:cNvSpPr>
          <p:nvPr/>
        </p:nvSpPr>
        <p:spPr bwMode="auto">
          <a:xfrm>
            <a:off x="457200" y="4286250"/>
            <a:ext cx="7848600" cy="628650"/>
          </a:xfrm>
          <a:prstGeom prst="homePlate">
            <a:avLst>
              <a:gd name="adj" fmla="val 45864"/>
            </a:avLst>
          </a:prstGeom>
          <a:solidFill>
            <a:srgbClr val="FF6600"/>
          </a:solidFill>
          <a:ln w="9525">
            <a:solidFill>
              <a:schemeClr val="tx1"/>
            </a:solidFill>
            <a:miter lim="800000"/>
            <a:headEnd/>
            <a:tailEnd/>
          </a:ln>
        </p:spPr>
        <p:txBody>
          <a:bodyPr wrap="none" anchor="ctr"/>
          <a:lstStyle/>
          <a:p>
            <a:r>
              <a:rPr lang="en-US" sz="3200">
                <a:latin typeface="Arial" pitchFamily="34" charset="0"/>
              </a:rPr>
              <a:t>TRIBUALTATION</a:t>
            </a:r>
          </a:p>
        </p:txBody>
      </p:sp>
      <p:sp>
        <p:nvSpPr>
          <p:cNvPr id="28713" name="AutoShape 13"/>
          <p:cNvSpPr>
            <a:spLocks noChangeArrowheads="1"/>
          </p:cNvSpPr>
          <p:nvPr/>
        </p:nvSpPr>
        <p:spPr bwMode="auto">
          <a:xfrm>
            <a:off x="4343400" y="4286250"/>
            <a:ext cx="3962400" cy="628650"/>
          </a:xfrm>
          <a:prstGeom prst="homePlate">
            <a:avLst>
              <a:gd name="adj" fmla="val 44887"/>
            </a:avLst>
          </a:prstGeom>
          <a:solidFill>
            <a:schemeClr val="accent1"/>
          </a:solidFill>
          <a:ln w="9525">
            <a:solidFill>
              <a:schemeClr val="tx1"/>
            </a:solidFill>
            <a:miter lim="800000"/>
            <a:headEnd/>
            <a:tailEnd/>
          </a:ln>
        </p:spPr>
        <p:txBody>
          <a:bodyPr wrap="none" anchor="ctr"/>
          <a:lstStyle/>
          <a:p>
            <a:pPr algn="ctr"/>
            <a:r>
              <a:rPr lang="en-US" sz="3600">
                <a:latin typeface="Arial" pitchFamily="34" charset="0"/>
              </a:rPr>
              <a:t>LAST 3 1/2</a:t>
            </a:r>
          </a:p>
        </p:txBody>
      </p:sp>
      <p:sp>
        <p:nvSpPr>
          <p:cNvPr id="22542" name="AutoShape 14"/>
          <p:cNvSpPr>
            <a:spLocks noChangeArrowheads="1"/>
          </p:cNvSpPr>
          <p:nvPr/>
        </p:nvSpPr>
        <p:spPr bwMode="auto">
          <a:xfrm flipH="1">
            <a:off x="1752600" y="308610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2543" name="AutoShape 15"/>
          <p:cNvSpPr>
            <a:spLocks noChangeArrowheads="1"/>
          </p:cNvSpPr>
          <p:nvPr/>
        </p:nvSpPr>
        <p:spPr bwMode="auto">
          <a:xfrm flipH="1">
            <a:off x="2514600" y="308610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2544" name="AutoShape 16"/>
          <p:cNvSpPr>
            <a:spLocks noChangeArrowheads="1"/>
          </p:cNvSpPr>
          <p:nvPr/>
        </p:nvSpPr>
        <p:spPr bwMode="auto">
          <a:xfrm flipH="1">
            <a:off x="3276600" y="308610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2545" name="AutoShape 17"/>
          <p:cNvSpPr>
            <a:spLocks noChangeArrowheads="1"/>
          </p:cNvSpPr>
          <p:nvPr/>
        </p:nvSpPr>
        <p:spPr bwMode="auto">
          <a:xfrm flipH="1">
            <a:off x="4038600" y="308610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2546" name="AutoShape 18"/>
          <p:cNvSpPr>
            <a:spLocks noChangeArrowheads="1"/>
          </p:cNvSpPr>
          <p:nvPr/>
        </p:nvSpPr>
        <p:spPr bwMode="auto">
          <a:xfrm flipH="1">
            <a:off x="4876800" y="308610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2547" name="AutoShape 19"/>
          <p:cNvSpPr>
            <a:spLocks noChangeArrowheads="1"/>
          </p:cNvSpPr>
          <p:nvPr/>
        </p:nvSpPr>
        <p:spPr bwMode="auto">
          <a:xfrm flipH="1">
            <a:off x="5638800" y="314325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2548" name="AutoShape 20"/>
          <p:cNvSpPr>
            <a:spLocks noChangeArrowheads="1"/>
          </p:cNvSpPr>
          <p:nvPr/>
        </p:nvSpPr>
        <p:spPr bwMode="auto">
          <a:xfrm flipH="1">
            <a:off x="6553200" y="314325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grpSp>
        <p:nvGrpSpPr>
          <p:cNvPr id="49" name="Group 48"/>
          <p:cNvGrpSpPr/>
          <p:nvPr/>
        </p:nvGrpSpPr>
        <p:grpSpPr>
          <a:xfrm>
            <a:off x="7472724" y="2000250"/>
            <a:ext cx="1671277" cy="2571750"/>
            <a:chOff x="1371600" y="4191000"/>
            <a:chExt cx="914400" cy="1905000"/>
          </a:xfrm>
        </p:grpSpPr>
        <p:sp>
          <p:nvSpPr>
            <p:cNvPr id="50" name="AutoShape 1031"/>
            <p:cNvSpPr>
              <a:spLocks noChangeArrowheads="1"/>
            </p:cNvSpPr>
            <p:nvPr/>
          </p:nvSpPr>
          <p:spPr bwMode="auto">
            <a:xfrm>
              <a:off x="1434561" y="5261334"/>
              <a:ext cx="409245" cy="834666"/>
            </a:xfrm>
            <a:prstGeom prst="downArrow">
              <a:avLst>
                <a:gd name="adj1" fmla="val 50000"/>
                <a:gd name="adj2" fmla="val 57813"/>
              </a:avLst>
            </a:prstGeom>
            <a:solidFill>
              <a:schemeClr val="accent1"/>
            </a:solidFill>
            <a:ln w="9525">
              <a:solidFill>
                <a:schemeClr val="tx1"/>
              </a:solidFill>
              <a:miter lim="800000"/>
              <a:headEnd/>
              <a:tailEnd/>
            </a:ln>
            <a:effectLst>
              <a:outerShdw blurRad="50800" dist="101600" dir="5400000" algn="ctr" rotWithShape="0">
                <a:schemeClr val="bg1">
                  <a:alpha val="57000"/>
                </a:schemeClr>
              </a:outerShdw>
            </a:effectLst>
          </p:spPr>
          <p:txBody>
            <a:bodyPr wrap="none" anchor="ctr"/>
            <a:lstStyle/>
            <a:p>
              <a:endParaRPr lang="en-US"/>
            </a:p>
          </p:txBody>
        </p:sp>
        <p:pic>
          <p:nvPicPr>
            <p:cNvPr id="51" name="Picture 50"/>
            <p:cNvPicPr>
              <a:picLocks noChangeAspect="1" noChangeArrowheads="1"/>
            </p:cNvPicPr>
            <p:nvPr/>
          </p:nvPicPr>
          <p:blipFill>
            <a:blip r:embed="rId3" cstate="print"/>
            <a:srcRect/>
            <a:stretch>
              <a:fillRect/>
            </a:stretch>
          </p:blipFill>
          <p:spPr bwMode="auto">
            <a:xfrm>
              <a:off x="1371600" y="4191000"/>
              <a:ext cx="914400" cy="1630714"/>
            </a:xfrm>
            <a:prstGeom prst="rect">
              <a:avLst/>
            </a:prstGeom>
            <a:noFill/>
            <a:ln w="9525">
              <a:noFill/>
              <a:miter lim="800000"/>
              <a:headEnd/>
              <a:tailEnd/>
            </a:ln>
          </p:spPr>
        </p:pic>
      </p:gr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711"/>
                                        </p:tgtEl>
                                        <p:attrNameLst>
                                          <p:attrName>style.visibility</p:attrName>
                                        </p:attrNameLst>
                                      </p:cBhvr>
                                      <p:to>
                                        <p:strVal val="visible"/>
                                      </p:to>
                                    </p:set>
                                    <p:animEffect transition="in" filter="wipe(left)">
                                      <p:cBhvr>
                                        <p:cTn id="7" dur="500"/>
                                        <p:tgtEl>
                                          <p:spTgt spid="287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2000" fill="hold"/>
                                        <p:tgtEl>
                                          <p:spTgt spid="49"/>
                                        </p:tgtEl>
                                        <p:attrNameLst>
                                          <p:attrName>ppt_x</p:attrName>
                                        </p:attrNameLst>
                                      </p:cBhvr>
                                      <p:tavLst>
                                        <p:tav tm="0">
                                          <p:val>
                                            <p:strVal val="#ppt_x"/>
                                          </p:val>
                                        </p:tav>
                                        <p:tav tm="100000">
                                          <p:val>
                                            <p:strVal val="#ppt_x"/>
                                          </p:val>
                                        </p:tav>
                                      </p:tavLst>
                                    </p:anim>
                                    <p:anim calcmode="lin" valueType="num">
                                      <p:cBhvr additive="base">
                                        <p:cTn id="13" dur="2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5" name="AutoShape 4"/>
          <p:cNvSpPr>
            <a:spLocks noChangeArrowheads="1"/>
          </p:cNvSpPr>
          <p:nvPr/>
        </p:nvSpPr>
        <p:spPr bwMode="auto">
          <a:xfrm flipV="1">
            <a:off x="4020470" y="1799770"/>
            <a:ext cx="997857" cy="1686379"/>
          </a:xfrm>
          <a:custGeom>
            <a:avLst/>
            <a:gdLst>
              <a:gd name="T0" fmla="*/ 38 w 21600"/>
              <a:gd name="T1" fmla="*/ 0 h 21600"/>
              <a:gd name="T2" fmla="*/ 13 w 21600"/>
              <a:gd name="T3" fmla="*/ 311 h 21600"/>
              <a:gd name="T4" fmla="*/ 40 w 21600"/>
              <a:gd name="T5" fmla="*/ 120 h 21600"/>
              <a:gd name="T6" fmla="*/ 65 w 21600"/>
              <a:gd name="T7" fmla="*/ 206 h 21600"/>
              <a:gd name="T8" fmla="*/ 90 w 21600"/>
              <a:gd name="T9" fmla="*/ 120 h 21600"/>
              <a:gd name="T10" fmla="*/ 17694720 60000 65536"/>
              <a:gd name="T11" fmla="*/ 5898240 60000 65536"/>
              <a:gd name="T12" fmla="*/ 5898240 60000 65536"/>
              <a:gd name="T13" fmla="*/ 5898240 60000 65536"/>
              <a:gd name="T14" fmla="*/ 0 60000 65536"/>
              <a:gd name="T15" fmla="*/ 0 w 21600"/>
              <a:gd name="T16" fmla="*/ 8308 h 21600"/>
              <a:gd name="T17" fmla="*/ 611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9736" name="AutoShape 12"/>
          <p:cNvSpPr>
            <a:spLocks noChangeArrowheads="1"/>
          </p:cNvSpPr>
          <p:nvPr/>
        </p:nvSpPr>
        <p:spPr bwMode="auto">
          <a:xfrm>
            <a:off x="457200" y="4286250"/>
            <a:ext cx="7848600" cy="628650"/>
          </a:xfrm>
          <a:prstGeom prst="homePlate">
            <a:avLst>
              <a:gd name="adj" fmla="val 45864"/>
            </a:avLst>
          </a:prstGeom>
          <a:solidFill>
            <a:srgbClr val="FF6600"/>
          </a:solidFill>
          <a:ln w="9525">
            <a:solidFill>
              <a:schemeClr val="tx1"/>
            </a:solidFill>
            <a:miter lim="800000"/>
            <a:headEnd/>
            <a:tailEnd/>
          </a:ln>
        </p:spPr>
        <p:txBody>
          <a:bodyPr wrap="none" anchor="ctr"/>
          <a:lstStyle/>
          <a:p>
            <a:r>
              <a:rPr lang="en-US" sz="3200">
                <a:latin typeface="Arial" pitchFamily="34" charset="0"/>
              </a:rPr>
              <a:t>TRIBUALTATION</a:t>
            </a:r>
          </a:p>
        </p:txBody>
      </p:sp>
      <p:sp>
        <p:nvSpPr>
          <p:cNvPr id="29737" name="AutoShape 13"/>
          <p:cNvSpPr>
            <a:spLocks noChangeArrowheads="1"/>
          </p:cNvSpPr>
          <p:nvPr/>
        </p:nvSpPr>
        <p:spPr bwMode="auto">
          <a:xfrm>
            <a:off x="4343400" y="4286250"/>
            <a:ext cx="3962400" cy="628650"/>
          </a:xfrm>
          <a:prstGeom prst="homePlate">
            <a:avLst>
              <a:gd name="adj" fmla="val 44887"/>
            </a:avLst>
          </a:prstGeom>
          <a:solidFill>
            <a:schemeClr val="accent1"/>
          </a:solidFill>
          <a:ln w="9525">
            <a:solidFill>
              <a:schemeClr val="tx1"/>
            </a:solidFill>
            <a:miter lim="800000"/>
            <a:headEnd/>
            <a:tailEnd/>
          </a:ln>
        </p:spPr>
        <p:txBody>
          <a:bodyPr wrap="none" anchor="ctr"/>
          <a:lstStyle/>
          <a:p>
            <a:pPr algn="ctr"/>
            <a:r>
              <a:rPr lang="en-US" sz="3600">
                <a:latin typeface="Arial" pitchFamily="34" charset="0"/>
              </a:rPr>
              <a:t>LAST 3 1/2</a:t>
            </a:r>
          </a:p>
        </p:txBody>
      </p:sp>
      <p:sp>
        <p:nvSpPr>
          <p:cNvPr id="23566" name="AutoShape 14"/>
          <p:cNvSpPr>
            <a:spLocks noChangeArrowheads="1"/>
          </p:cNvSpPr>
          <p:nvPr/>
        </p:nvSpPr>
        <p:spPr bwMode="auto">
          <a:xfrm flipH="1">
            <a:off x="1752600" y="308610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3567" name="AutoShape 15"/>
          <p:cNvSpPr>
            <a:spLocks noChangeArrowheads="1"/>
          </p:cNvSpPr>
          <p:nvPr/>
        </p:nvSpPr>
        <p:spPr bwMode="auto">
          <a:xfrm flipH="1">
            <a:off x="2514600" y="308610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3568" name="AutoShape 16"/>
          <p:cNvSpPr>
            <a:spLocks noChangeArrowheads="1"/>
          </p:cNvSpPr>
          <p:nvPr/>
        </p:nvSpPr>
        <p:spPr bwMode="auto">
          <a:xfrm flipH="1">
            <a:off x="3276600" y="308610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3569" name="AutoShape 17"/>
          <p:cNvSpPr>
            <a:spLocks noChangeArrowheads="1"/>
          </p:cNvSpPr>
          <p:nvPr/>
        </p:nvSpPr>
        <p:spPr bwMode="auto">
          <a:xfrm flipH="1">
            <a:off x="4038600" y="308610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3570" name="AutoShape 18"/>
          <p:cNvSpPr>
            <a:spLocks noChangeArrowheads="1"/>
          </p:cNvSpPr>
          <p:nvPr/>
        </p:nvSpPr>
        <p:spPr bwMode="auto">
          <a:xfrm flipH="1">
            <a:off x="4876800" y="308610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3571" name="AutoShape 19"/>
          <p:cNvSpPr>
            <a:spLocks noChangeArrowheads="1"/>
          </p:cNvSpPr>
          <p:nvPr/>
        </p:nvSpPr>
        <p:spPr bwMode="auto">
          <a:xfrm flipH="1">
            <a:off x="5638800" y="314325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3572" name="AutoShape 20"/>
          <p:cNvSpPr>
            <a:spLocks noChangeArrowheads="1"/>
          </p:cNvSpPr>
          <p:nvPr/>
        </p:nvSpPr>
        <p:spPr bwMode="auto">
          <a:xfrm flipH="1">
            <a:off x="6553200" y="314325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3554" name="Rectangle 2"/>
          <p:cNvSpPr>
            <a:spLocks noGrp="1" noChangeArrowheads="1"/>
          </p:cNvSpPr>
          <p:nvPr>
            <p:ph type="title"/>
          </p:nvPr>
        </p:nvSpPr>
        <p:spPr/>
        <p:txBody>
          <a:bodyPr/>
          <a:lstStyle/>
          <a:p>
            <a:pPr eaLnBrk="1" hangingPunct="1">
              <a:defRPr/>
            </a:pPr>
            <a:r>
              <a:rPr lang="en-US"/>
              <a:t>MID-Tribulation</a:t>
            </a:r>
          </a:p>
        </p:txBody>
      </p:sp>
      <p:sp>
        <p:nvSpPr>
          <p:cNvPr id="23555" name="Rectangle 3"/>
          <p:cNvSpPr>
            <a:spLocks noGrp="1" noChangeArrowheads="1"/>
          </p:cNvSpPr>
          <p:nvPr>
            <p:ph type="body" idx="1"/>
          </p:nvPr>
        </p:nvSpPr>
        <p:spPr/>
        <p:txBody>
          <a:bodyPr/>
          <a:lstStyle/>
          <a:p>
            <a:pPr eaLnBrk="1" hangingPunct="1">
              <a:defRPr/>
            </a:pPr>
            <a:r>
              <a:rPr lang="en-US" sz="3200" dirty="0"/>
              <a:t>Means that the “rapture of the church” will take place </a:t>
            </a:r>
            <a:r>
              <a:rPr lang="en-US" dirty="0">
                <a:solidFill>
                  <a:schemeClr val="tx2"/>
                </a:solidFill>
              </a:rPr>
              <a:t>in the </a:t>
            </a:r>
            <a:r>
              <a:rPr lang="en-US" sz="3200" u="sng" dirty="0">
                <a:solidFill>
                  <a:schemeClr val="tx2"/>
                </a:solidFill>
              </a:rPr>
              <a:t>MIDDLE</a:t>
            </a:r>
            <a:r>
              <a:rPr lang="en-US" dirty="0">
                <a:solidFill>
                  <a:schemeClr val="tx2"/>
                </a:solidFill>
              </a:rPr>
              <a:t> of </a:t>
            </a:r>
            <a:r>
              <a:rPr lang="en-US" sz="3200" dirty="0"/>
              <a:t>the “tribulation” period. </a:t>
            </a:r>
          </a:p>
        </p:txBody>
      </p:sp>
      <p:grpSp>
        <p:nvGrpSpPr>
          <p:cNvPr id="49" name="Group 48"/>
          <p:cNvGrpSpPr/>
          <p:nvPr/>
        </p:nvGrpSpPr>
        <p:grpSpPr>
          <a:xfrm>
            <a:off x="7472724" y="2000250"/>
            <a:ext cx="1671277" cy="2571750"/>
            <a:chOff x="1371600" y="4191000"/>
            <a:chExt cx="914400" cy="1905000"/>
          </a:xfrm>
        </p:grpSpPr>
        <p:sp>
          <p:nvSpPr>
            <p:cNvPr id="50" name="AutoShape 1031"/>
            <p:cNvSpPr>
              <a:spLocks noChangeArrowheads="1"/>
            </p:cNvSpPr>
            <p:nvPr/>
          </p:nvSpPr>
          <p:spPr bwMode="auto">
            <a:xfrm>
              <a:off x="1434561" y="5261334"/>
              <a:ext cx="409245" cy="834666"/>
            </a:xfrm>
            <a:prstGeom prst="downArrow">
              <a:avLst>
                <a:gd name="adj1" fmla="val 50000"/>
                <a:gd name="adj2" fmla="val 57813"/>
              </a:avLst>
            </a:prstGeom>
            <a:solidFill>
              <a:schemeClr val="accent1"/>
            </a:solidFill>
            <a:ln w="9525">
              <a:solidFill>
                <a:schemeClr val="tx1"/>
              </a:solidFill>
              <a:miter lim="800000"/>
              <a:headEnd/>
              <a:tailEnd/>
            </a:ln>
            <a:effectLst>
              <a:outerShdw blurRad="50800" dist="101600" dir="5400000" algn="ctr" rotWithShape="0">
                <a:schemeClr val="bg1">
                  <a:alpha val="57000"/>
                </a:schemeClr>
              </a:outerShdw>
            </a:effectLst>
          </p:spPr>
          <p:txBody>
            <a:bodyPr wrap="none" anchor="ctr"/>
            <a:lstStyle/>
            <a:p>
              <a:endParaRPr lang="en-US"/>
            </a:p>
          </p:txBody>
        </p:sp>
        <p:pic>
          <p:nvPicPr>
            <p:cNvPr id="51" name="Picture 50"/>
            <p:cNvPicPr>
              <a:picLocks noChangeAspect="1" noChangeArrowheads="1"/>
            </p:cNvPicPr>
            <p:nvPr/>
          </p:nvPicPr>
          <p:blipFill>
            <a:blip r:embed="rId3" cstate="print"/>
            <a:srcRect/>
            <a:stretch>
              <a:fillRect/>
            </a:stretch>
          </p:blipFill>
          <p:spPr bwMode="auto">
            <a:xfrm>
              <a:off x="1371600" y="4191000"/>
              <a:ext cx="914400" cy="1630714"/>
            </a:xfrm>
            <a:prstGeom prst="rect">
              <a:avLst/>
            </a:prstGeom>
            <a:noFill/>
            <a:ln w="9525">
              <a:noFill/>
              <a:miter lim="800000"/>
              <a:headEnd/>
              <a:tailEnd/>
            </a:ln>
          </p:spPr>
        </p:pic>
      </p:gr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35"/>
                                        </p:tgtEl>
                                        <p:attrNameLst>
                                          <p:attrName>style.visibility</p:attrName>
                                        </p:attrNameLst>
                                      </p:cBhvr>
                                      <p:to>
                                        <p:strVal val="visible"/>
                                      </p:to>
                                    </p:set>
                                    <p:animEffect transition="in" filter="wipe(left)">
                                      <p:cBhvr>
                                        <p:cTn id="7" dur="500"/>
                                        <p:tgtEl>
                                          <p:spTgt spid="2973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2000" fill="hold"/>
                                        <p:tgtEl>
                                          <p:spTgt spid="49"/>
                                        </p:tgtEl>
                                        <p:attrNameLst>
                                          <p:attrName>ppt_x</p:attrName>
                                        </p:attrNameLst>
                                      </p:cBhvr>
                                      <p:tavLst>
                                        <p:tav tm="0">
                                          <p:val>
                                            <p:strVal val="#ppt_x"/>
                                          </p:val>
                                        </p:tav>
                                        <p:tav tm="100000">
                                          <p:val>
                                            <p:strVal val="#ppt_x"/>
                                          </p:val>
                                        </p:tav>
                                      </p:tavLst>
                                    </p:anim>
                                    <p:anim calcmode="lin" valueType="num">
                                      <p:cBhvr additive="base">
                                        <p:cTn id="12" dur="2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9" name="AutoShape 4"/>
          <p:cNvSpPr>
            <a:spLocks noChangeArrowheads="1"/>
          </p:cNvSpPr>
          <p:nvPr/>
        </p:nvSpPr>
        <p:spPr bwMode="auto">
          <a:xfrm flipV="1">
            <a:off x="4953000" y="1547446"/>
            <a:ext cx="1327600" cy="1938704"/>
          </a:xfrm>
          <a:custGeom>
            <a:avLst/>
            <a:gdLst>
              <a:gd name="T0" fmla="*/ 38 w 21600"/>
              <a:gd name="T1" fmla="*/ 0 h 21600"/>
              <a:gd name="T2" fmla="*/ 13 w 21600"/>
              <a:gd name="T3" fmla="*/ 311 h 21600"/>
              <a:gd name="T4" fmla="*/ 40 w 21600"/>
              <a:gd name="T5" fmla="*/ 120 h 21600"/>
              <a:gd name="T6" fmla="*/ 65 w 21600"/>
              <a:gd name="T7" fmla="*/ 206 h 21600"/>
              <a:gd name="T8" fmla="*/ 90 w 21600"/>
              <a:gd name="T9" fmla="*/ 120 h 21600"/>
              <a:gd name="T10" fmla="*/ 17694720 60000 65536"/>
              <a:gd name="T11" fmla="*/ 5898240 60000 65536"/>
              <a:gd name="T12" fmla="*/ 5898240 60000 65536"/>
              <a:gd name="T13" fmla="*/ 5898240 60000 65536"/>
              <a:gd name="T14" fmla="*/ 0 60000 65536"/>
              <a:gd name="T15" fmla="*/ 0 w 21600"/>
              <a:gd name="T16" fmla="*/ 8308 h 21600"/>
              <a:gd name="T17" fmla="*/ 611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0760" name="AutoShape 12"/>
          <p:cNvSpPr>
            <a:spLocks noChangeArrowheads="1"/>
          </p:cNvSpPr>
          <p:nvPr/>
        </p:nvSpPr>
        <p:spPr bwMode="auto">
          <a:xfrm>
            <a:off x="457200" y="4286250"/>
            <a:ext cx="7848600" cy="628650"/>
          </a:xfrm>
          <a:prstGeom prst="homePlate">
            <a:avLst>
              <a:gd name="adj" fmla="val 45864"/>
            </a:avLst>
          </a:prstGeom>
          <a:solidFill>
            <a:srgbClr val="FF6600"/>
          </a:solidFill>
          <a:ln w="9525">
            <a:solidFill>
              <a:schemeClr val="tx1"/>
            </a:solidFill>
            <a:miter lim="800000"/>
            <a:headEnd/>
            <a:tailEnd/>
          </a:ln>
        </p:spPr>
        <p:txBody>
          <a:bodyPr wrap="none" anchor="ctr"/>
          <a:lstStyle/>
          <a:p>
            <a:r>
              <a:rPr lang="en-US" sz="3200">
                <a:latin typeface="Arial" pitchFamily="34" charset="0"/>
              </a:rPr>
              <a:t>TRIBUALTATION</a:t>
            </a:r>
          </a:p>
        </p:txBody>
      </p:sp>
      <p:sp>
        <p:nvSpPr>
          <p:cNvPr id="30761" name="AutoShape 13"/>
          <p:cNvSpPr>
            <a:spLocks noChangeArrowheads="1"/>
          </p:cNvSpPr>
          <p:nvPr/>
        </p:nvSpPr>
        <p:spPr bwMode="auto">
          <a:xfrm>
            <a:off x="4343400" y="4286250"/>
            <a:ext cx="3962400" cy="628650"/>
          </a:xfrm>
          <a:prstGeom prst="homePlate">
            <a:avLst>
              <a:gd name="adj" fmla="val 44887"/>
            </a:avLst>
          </a:prstGeom>
          <a:solidFill>
            <a:schemeClr val="accent1"/>
          </a:solidFill>
          <a:ln w="9525">
            <a:solidFill>
              <a:schemeClr val="tx1"/>
            </a:solidFill>
            <a:miter lim="800000"/>
            <a:headEnd/>
            <a:tailEnd/>
          </a:ln>
        </p:spPr>
        <p:txBody>
          <a:bodyPr wrap="none" anchor="ctr"/>
          <a:lstStyle/>
          <a:p>
            <a:pPr algn="ctr"/>
            <a:r>
              <a:rPr lang="en-US" sz="3600">
                <a:latin typeface="Arial" pitchFamily="34" charset="0"/>
              </a:rPr>
              <a:t>LAST 3 1/2</a:t>
            </a:r>
          </a:p>
        </p:txBody>
      </p:sp>
      <p:sp>
        <p:nvSpPr>
          <p:cNvPr id="24590" name="AutoShape 14"/>
          <p:cNvSpPr>
            <a:spLocks noChangeArrowheads="1"/>
          </p:cNvSpPr>
          <p:nvPr/>
        </p:nvSpPr>
        <p:spPr bwMode="auto">
          <a:xfrm flipH="1">
            <a:off x="1752600" y="308610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4591" name="AutoShape 15"/>
          <p:cNvSpPr>
            <a:spLocks noChangeArrowheads="1"/>
          </p:cNvSpPr>
          <p:nvPr/>
        </p:nvSpPr>
        <p:spPr bwMode="auto">
          <a:xfrm flipH="1">
            <a:off x="2514600" y="308610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4592" name="AutoShape 16"/>
          <p:cNvSpPr>
            <a:spLocks noChangeArrowheads="1"/>
          </p:cNvSpPr>
          <p:nvPr/>
        </p:nvSpPr>
        <p:spPr bwMode="auto">
          <a:xfrm flipH="1">
            <a:off x="3276600" y="308610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4593" name="AutoShape 17"/>
          <p:cNvSpPr>
            <a:spLocks noChangeArrowheads="1"/>
          </p:cNvSpPr>
          <p:nvPr/>
        </p:nvSpPr>
        <p:spPr bwMode="auto">
          <a:xfrm flipH="1">
            <a:off x="4038600" y="308610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4594" name="AutoShape 18"/>
          <p:cNvSpPr>
            <a:spLocks noChangeArrowheads="1"/>
          </p:cNvSpPr>
          <p:nvPr/>
        </p:nvSpPr>
        <p:spPr bwMode="auto">
          <a:xfrm flipH="1">
            <a:off x="4876800" y="308610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4595" name="AutoShape 19"/>
          <p:cNvSpPr>
            <a:spLocks noChangeArrowheads="1"/>
          </p:cNvSpPr>
          <p:nvPr/>
        </p:nvSpPr>
        <p:spPr bwMode="auto">
          <a:xfrm flipH="1">
            <a:off x="5638800" y="314325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4596" name="AutoShape 20"/>
          <p:cNvSpPr>
            <a:spLocks noChangeArrowheads="1"/>
          </p:cNvSpPr>
          <p:nvPr/>
        </p:nvSpPr>
        <p:spPr bwMode="auto">
          <a:xfrm flipH="1">
            <a:off x="6553200" y="3143250"/>
            <a:ext cx="762000" cy="1200150"/>
          </a:xfrm>
          <a:prstGeom prst="lightningBolt">
            <a:avLst/>
          </a:prstGeom>
          <a:gradFill rotWithShape="0">
            <a:gsLst>
              <a:gs pos="0">
                <a:srgbClr val="FFFF99"/>
              </a:gs>
              <a:gs pos="50000">
                <a:schemeClr val="tx1"/>
              </a:gs>
              <a:gs pos="100000">
                <a:srgbClr val="FFFF99"/>
              </a:gs>
            </a:gsLst>
            <a:lin ang="18900000" scaled="1"/>
          </a:gradFill>
          <a:ln w="19050">
            <a:solidFill>
              <a:schemeClr val="tx2"/>
            </a:solidFill>
            <a:miter lim="800000"/>
            <a:headEnd/>
            <a:tailEnd/>
          </a:ln>
          <a:effectLst/>
        </p:spPr>
        <p:txBody>
          <a:bodyPr wrap="none" anchor="ctr"/>
          <a:lstStyle/>
          <a:p>
            <a:pPr>
              <a:defRPr/>
            </a:pPr>
            <a:endParaRPr lang="en-US"/>
          </a:p>
        </p:txBody>
      </p:sp>
      <p:sp>
        <p:nvSpPr>
          <p:cNvPr id="24578" name="Rectangle 2"/>
          <p:cNvSpPr>
            <a:spLocks noGrp="1" noChangeArrowheads="1"/>
          </p:cNvSpPr>
          <p:nvPr>
            <p:ph type="title"/>
          </p:nvPr>
        </p:nvSpPr>
        <p:spPr/>
        <p:txBody>
          <a:bodyPr/>
          <a:lstStyle/>
          <a:p>
            <a:pPr eaLnBrk="1" hangingPunct="1">
              <a:defRPr/>
            </a:pPr>
            <a:r>
              <a:rPr lang="en-US" dirty="0"/>
              <a:t>PRE-WRATH-Tribulation</a:t>
            </a:r>
          </a:p>
        </p:txBody>
      </p:sp>
      <p:sp>
        <p:nvSpPr>
          <p:cNvPr id="24579" name="Rectangle 3"/>
          <p:cNvSpPr>
            <a:spLocks noGrp="1" noChangeArrowheads="1"/>
          </p:cNvSpPr>
          <p:nvPr>
            <p:ph type="body" idx="1"/>
          </p:nvPr>
        </p:nvSpPr>
        <p:spPr/>
        <p:txBody>
          <a:bodyPr/>
          <a:lstStyle/>
          <a:p>
            <a:pPr eaLnBrk="1" hangingPunct="1">
              <a:defRPr/>
            </a:pPr>
            <a:r>
              <a:rPr lang="en-US" sz="3200" dirty="0"/>
              <a:t>Means that the “rapture of the church” will take place </a:t>
            </a:r>
            <a:r>
              <a:rPr lang="en-US" sz="3200" u="sng" dirty="0">
                <a:solidFill>
                  <a:schemeClr val="tx2"/>
                </a:solidFill>
              </a:rPr>
              <a:t>PRIOR</a:t>
            </a:r>
            <a:r>
              <a:rPr lang="en-US" sz="3200" dirty="0">
                <a:solidFill>
                  <a:srgbClr val="FFCC99"/>
                </a:solidFill>
              </a:rPr>
              <a:t> </a:t>
            </a:r>
            <a:r>
              <a:rPr lang="en-US" sz="3200" dirty="0"/>
              <a:t>TO THE </a:t>
            </a:r>
            <a:r>
              <a:rPr lang="en-US" sz="3200" u="sng" dirty="0">
                <a:solidFill>
                  <a:schemeClr val="tx2"/>
                </a:solidFill>
              </a:rPr>
              <a:t>WRATH</a:t>
            </a:r>
            <a:r>
              <a:rPr lang="en-US" sz="3200" dirty="0"/>
              <a:t> associated with the “tribulation” period. </a:t>
            </a:r>
          </a:p>
        </p:txBody>
      </p:sp>
      <p:grpSp>
        <p:nvGrpSpPr>
          <p:cNvPr id="49" name="Group 48"/>
          <p:cNvGrpSpPr/>
          <p:nvPr/>
        </p:nvGrpSpPr>
        <p:grpSpPr>
          <a:xfrm>
            <a:off x="7472724" y="2000250"/>
            <a:ext cx="1671277" cy="2571750"/>
            <a:chOff x="1371600" y="4191000"/>
            <a:chExt cx="914400" cy="1905000"/>
          </a:xfrm>
        </p:grpSpPr>
        <p:sp>
          <p:nvSpPr>
            <p:cNvPr id="50" name="AutoShape 1031"/>
            <p:cNvSpPr>
              <a:spLocks noChangeArrowheads="1"/>
            </p:cNvSpPr>
            <p:nvPr/>
          </p:nvSpPr>
          <p:spPr bwMode="auto">
            <a:xfrm>
              <a:off x="1434561" y="5261334"/>
              <a:ext cx="409245" cy="834666"/>
            </a:xfrm>
            <a:prstGeom prst="downArrow">
              <a:avLst>
                <a:gd name="adj1" fmla="val 50000"/>
                <a:gd name="adj2" fmla="val 57813"/>
              </a:avLst>
            </a:prstGeom>
            <a:solidFill>
              <a:schemeClr val="accent1"/>
            </a:solidFill>
            <a:ln w="9525">
              <a:solidFill>
                <a:schemeClr val="tx1"/>
              </a:solidFill>
              <a:miter lim="800000"/>
              <a:headEnd/>
              <a:tailEnd/>
            </a:ln>
            <a:effectLst>
              <a:outerShdw blurRad="50800" dist="101600" dir="5400000" algn="ctr" rotWithShape="0">
                <a:schemeClr val="bg1">
                  <a:alpha val="57000"/>
                </a:schemeClr>
              </a:outerShdw>
            </a:effectLst>
          </p:spPr>
          <p:txBody>
            <a:bodyPr wrap="none" anchor="ctr"/>
            <a:lstStyle/>
            <a:p>
              <a:endParaRPr lang="en-US"/>
            </a:p>
          </p:txBody>
        </p:sp>
        <p:pic>
          <p:nvPicPr>
            <p:cNvPr id="51" name="Picture 50"/>
            <p:cNvPicPr>
              <a:picLocks noChangeAspect="1" noChangeArrowheads="1"/>
            </p:cNvPicPr>
            <p:nvPr/>
          </p:nvPicPr>
          <p:blipFill>
            <a:blip r:embed="rId3" cstate="print"/>
            <a:srcRect/>
            <a:stretch>
              <a:fillRect/>
            </a:stretch>
          </p:blipFill>
          <p:spPr bwMode="auto">
            <a:xfrm>
              <a:off x="1371600" y="4191000"/>
              <a:ext cx="914400" cy="1630714"/>
            </a:xfrm>
            <a:prstGeom prst="rect">
              <a:avLst/>
            </a:prstGeom>
            <a:noFill/>
            <a:ln w="9525">
              <a:noFill/>
              <a:miter lim="800000"/>
              <a:headEnd/>
              <a:tailEnd/>
            </a:ln>
          </p:spPr>
        </p:pic>
      </p:gr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9"/>
                                        </p:tgtEl>
                                        <p:attrNameLst>
                                          <p:attrName>style.visibility</p:attrName>
                                        </p:attrNameLst>
                                      </p:cBhvr>
                                      <p:to>
                                        <p:strVal val="visible"/>
                                      </p:to>
                                    </p:set>
                                    <p:animEffect transition="in" filter="wipe(left)">
                                      <p:cBhvr>
                                        <p:cTn id="7" dur="500"/>
                                        <p:tgtEl>
                                          <p:spTgt spid="307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2000" fill="hold"/>
                                        <p:tgtEl>
                                          <p:spTgt spid="49"/>
                                        </p:tgtEl>
                                        <p:attrNameLst>
                                          <p:attrName>ppt_x</p:attrName>
                                        </p:attrNameLst>
                                      </p:cBhvr>
                                      <p:tavLst>
                                        <p:tav tm="0">
                                          <p:val>
                                            <p:strVal val="#ppt_x"/>
                                          </p:val>
                                        </p:tav>
                                        <p:tav tm="100000">
                                          <p:val>
                                            <p:strVal val="#ppt_x"/>
                                          </p:val>
                                        </p:tav>
                                      </p:tavLst>
                                    </p:anim>
                                    <p:anim calcmode="lin" valueType="num">
                                      <p:cBhvr additive="base">
                                        <p:cTn id="13" dur="2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795338" y="496492"/>
            <a:ext cx="7662862" cy="2363390"/>
          </a:xfrm>
        </p:spPr>
        <p:txBody>
          <a:bodyPr/>
          <a:lstStyle/>
          <a:p>
            <a:pPr marL="0" indent="0">
              <a:buFontTx/>
              <a:buNone/>
            </a:pPr>
            <a:r>
              <a:rPr lang="en-US" sz="3200" b="1" dirty="0"/>
              <a:t>Now, because God gave His revelation “</a:t>
            </a:r>
            <a:r>
              <a:rPr lang="en-US" sz="3200" b="1" u="sng" dirty="0">
                <a:solidFill>
                  <a:schemeClr val="tx2"/>
                </a:solidFill>
              </a:rPr>
              <a:t>progressively</a:t>
            </a:r>
            <a:r>
              <a:rPr lang="en-US" sz="3200" b="1" dirty="0"/>
              <a:t>” (not a single  installment!) there are distinguishable economies (dispensations) in which He gave different responsibilities to mankind. </a:t>
            </a:r>
            <a:endParaRPr lang="en-US" sz="3200" dirty="0"/>
          </a:p>
        </p:txBody>
      </p:sp>
      <p:sp>
        <p:nvSpPr>
          <p:cNvPr id="114693" name="Rectangle 5"/>
          <p:cNvSpPr>
            <a:spLocks noChangeArrowheads="1"/>
          </p:cNvSpPr>
          <p:nvPr/>
        </p:nvSpPr>
        <p:spPr bwMode="auto">
          <a:xfrm>
            <a:off x="765176" y="3477816"/>
            <a:ext cx="7662863" cy="846534"/>
          </a:xfrm>
          <a:prstGeom prst="rect">
            <a:avLst/>
          </a:prstGeom>
          <a:noFill/>
          <a:ln w="9525">
            <a:noFill/>
            <a:miter lim="800000"/>
            <a:headEnd/>
            <a:tailEnd/>
          </a:ln>
          <a:effectLst/>
        </p:spPr>
        <p:txBody>
          <a:bodyPr/>
          <a:lstStyle/>
          <a:p>
            <a:pPr>
              <a:spcBef>
                <a:spcPct val="20000"/>
              </a:spcBef>
            </a:pPr>
            <a:r>
              <a:rPr lang="en-US" sz="3200" b="1" dirty="0">
                <a:effectLst>
                  <a:outerShdw blurRad="38100" dist="38100" dir="2700000" algn="tl">
                    <a:srgbClr val="000000">
                      <a:alpha val="43137"/>
                    </a:srgbClr>
                  </a:outerShdw>
                </a:effectLst>
                <a:latin typeface="Arial" pitchFamily="34" charset="0"/>
              </a:rPr>
              <a:t>This is most easily developed with a chart:</a:t>
            </a:r>
          </a:p>
          <a:p>
            <a:pPr>
              <a:spcBef>
                <a:spcPct val="20000"/>
              </a:spcBef>
              <a:buFontTx/>
              <a:buChar char="•"/>
            </a:pPr>
            <a:endParaRPr lang="en-US" sz="3200" dirty="0">
              <a:effectLst>
                <a:outerShdw blurRad="38100" dist="38100" dir="2700000" algn="tl">
                  <a:srgbClr val="000000">
                    <a:alpha val="43137"/>
                  </a:srgbClr>
                </a:outerShdw>
              </a:effectLst>
            </a:endParaRPr>
          </a:p>
        </p:txBody>
      </p:sp>
      <p:sp>
        <p:nvSpPr>
          <p:cNvPr id="114695" name="AutoShape 7"/>
          <p:cNvSpPr>
            <a:spLocks noChangeArrowheads="1"/>
          </p:cNvSpPr>
          <p:nvPr/>
        </p:nvSpPr>
        <p:spPr bwMode="auto">
          <a:xfrm>
            <a:off x="847725" y="2947265"/>
            <a:ext cx="7437438" cy="538163"/>
          </a:xfrm>
          <a:prstGeom prst="rightArrow">
            <a:avLst>
              <a:gd name="adj1" fmla="val 50000"/>
              <a:gd name="adj2" fmla="val 259126"/>
            </a:avLst>
          </a:prstGeom>
          <a:solidFill>
            <a:srgbClr val="990000"/>
          </a:solidFill>
          <a:ln w="9525">
            <a:solidFill>
              <a:schemeClr val="tx1"/>
            </a:solidFill>
            <a:miter lim="800000"/>
            <a:headEnd/>
            <a:tailEnd/>
          </a:ln>
          <a:effectLst>
            <a:outerShdw dist="81320" dir="3080412" algn="ctr" rotWithShape="0">
              <a:schemeClr val="folHlink"/>
            </a:outerShdw>
          </a:effectLst>
        </p:spPr>
        <p:txBody>
          <a:bodyPr wrap="none" anchor="ctr"/>
          <a:lstStyle/>
          <a:p>
            <a:endParaRPr lang="en-US"/>
          </a:p>
        </p:txBody>
      </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14695"/>
                                        </p:tgtEl>
                                        <p:attrNameLst>
                                          <p:attrName>style.visibility</p:attrName>
                                        </p:attrNameLst>
                                      </p:cBhvr>
                                      <p:to>
                                        <p:strVal val="visible"/>
                                      </p:to>
                                    </p:set>
                                    <p:anim calcmode="lin" valueType="num">
                                      <p:cBhvr>
                                        <p:cTn id="7" dur="500" fill="hold"/>
                                        <p:tgtEl>
                                          <p:spTgt spid="114695"/>
                                        </p:tgtEl>
                                        <p:attrNameLst>
                                          <p:attrName>ppt_x</p:attrName>
                                        </p:attrNameLst>
                                      </p:cBhvr>
                                      <p:tavLst>
                                        <p:tav tm="0">
                                          <p:val>
                                            <p:strVal val="#ppt_x-#ppt_w/2"/>
                                          </p:val>
                                        </p:tav>
                                        <p:tav tm="100000">
                                          <p:val>
                                            <p:strVal val="#ppt_x"/>
                                          </p:val>
                                        </p:tav>
                                      </p:tavLst>
                                    </p:anim>
                                    <p:anim calcmode="lin" valueType="num">
                                      <p:cBhvr>
                                        <p:cTn id="8" dur="500" fill="hold"/>
                                        <p:tgtEl>
                                          <p:spTgt spid="114695"/>
                                        </p:tgtEl>
                                        <p:attrNameLst>
                                          <p:attrName>ppt_y</p:attrName>
                                        </p:attrNameLst>
                                      </p:cBhvr>
                                      <p:tavLst>
                                        <p:tav tm="0">
                                          <p:val>
                                            <p:strVal val="#ppt_y"/>
                                          </p:val>
                                        </p:tav>
                                        <p:tav tm="100000">
                                          <p:val>
                                            <p:strVal val="#ppt_y"/>
                                          </p:val>
                                        </p:tav>
                                      </p:tavLst>
                                    </p:anim>
                                    <p:anim calcmode="lin" valueType="num">
                                      <p:cBhvr>
                                        <p:cTn id="9" dur="500" fill="hold"/>
                                        <p:tgtEl>
                                          <p:spTgt spid="114695"/>
                                        </p:tgtEl>
                                        <p:attrNameLst>
                                          <p:attrName>ppt_w</p:attrName>
                                        </p:attrNameLst>
                                      </p:cBhvr>
                                      <p:tavLst>
                                        <p:tav tm="0">
                                          <p:val>
                                            <p:fltVal val="0"/>
                                          </p:val>
                                        </p:tav>
                                        <p:tav tm="100000">
                                          <p:val>
                                            <p:strVal val="#ppt_w"/>
                                          </p:val>
                                        </p:tav>
                                      </p:tavLst>
                                    </p:anim>
                                    <p:anim calcmode="lin" valueType="num">
                                      <p:cBhvr>
                                        <p:cTn id="10" dur="500" fill="hold"/>
                                        <p:tgtEl>
                                          <p:spTgt spid="11469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4693"/>
                                        </p:tgtEl>
                                        <p:attrNameLst>
                                          <p:attrName>style.visibility</p:attrName>
                                        </p:attrNameLst>
                                      </p:cBhvr>
                                      <p:to>
                                        <p:strVal val="visible"/>
                                      </p:to>
                                    </p:set>
                                    <p:animEffect transition="in" filter="wipe(up)">
                                      <p:cBhvr>
                                        <p:cTn id="15" dur="500"/>
                                        <p:tgtEl>
                                          <p:spTgt spid="114693"/>
                                        </p:tgtEl>
                                      </p:cBhvr>
                                    </p:animEffect>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utoUpdateAnimBg="0"/>
      <p:bldP spid="11469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dirty="0"/>
              <a:t>PARTIAL-Tribulation</a:t>
            </a:r>
          </a:p>
        </p:txBody>
      </p:sp>
      <p:sp>
        <p:nvSpPr>
          <p:cNvPr id="28675" name="Rectangle 3"/>
          <p:cNvSpPr>
            <a:spLocks noGrp="1" noChangeArrowheads="1"/>
          </p:cNvSpPr>
          <p:nvPr>
            <p:ph type="body" idx="1"/>
          </p:nvPr>
        </p:nvSpPr>
        <p:spPr/>
        <p:txBody>
          <a:bodyPr/>
          <a:lstStyle/>
          <a:p>
            <a:pPr eaLnBrk="1" hangingPunct="1">
              <a:defRPr/>
            </a:pPr>
            <a:r>
              <a:rPr lang="en-US" sz="3200" dirty="0"/>
              <a:t>Means that only those </a:t>
            </a:r>
            <a:r>
              <a:rPr lang="en-US" sz="3200" dirty="0">
                <a:solidFill>
                  <a:schemeClr val="tx2"/>
                </a:solidFill>
              </a:rPr>
              <a:t>waiting</a:t>
            </a:r>
            <a:r>
              <a:rPr lang="en-US" sz="3200" dirty="0"/>
              <a:t> and </a:t>
            </a:r>
            <a:r>
              <a:rPr lang="en-US" sz="3200" dirty="0">
                <a:solidFill>
                  <a:schemeClr val="tx2"/>
                </a:solidFill>
              </a:rPr>
              <a:t>watching</a:t>
            </a:r>
            <a:r>
              <a:rPr lang="en-US" sz="3200" dirty="0"/>
              <a:t> for Christ will be taken in the rapture—those not ready will be left to endure the “tribulation” period. </a:t>
            </a:r>
          </a:p>
          <a:p>
            <a:pPr algn="ctr" eaLnBrk="1" hangingPunct="1">
              <a:defRPr/>
            </a:pPr>
            <a:r>
              <a:rPr lang="en-US" dirty="0"/>
              <a:t>Matthew 25:1-13 “Ten Virgins” </a:t>
            </a:r>
            <a:br>
              <a:rPr lang="en-US" dirty="0"/>
            </a:br>
            <a:r>
              <a:rPr lang="en-US" sz="1800" b="0" i="0" u="none" strike="noStrike" baseline="0" dirty="0">
                <a:latin typeface="Arial" panose="020B0604020202020204" pitchFamily="34" charset="0"/>
              </a:rPr>
              <a:t> </a:t>
            </a:r>
            <a:r>
              <a:rPr lang="en-US" sz="2400" i="0" u="none" strike="noStrike" baseline="30000" dirty="0">
                <a:latin typeface="Arial" panose="020B0604020202020204" pitchFamily="34" charset="0"/>
              </a:rPr>
              <a:t>13</a:t>
            </a:r>
            <a:r>
              <a:rPr lang="en-US" sz="2400" i="0" u="none" strike="noStrike" baseline="0" dirty="0">
                <a:latin typeface="Arial" panose="020B0604020202020204" pitchFamily="34" charset="0"/>
              </a:rPr>
              <a:t> "Therefore keep watch, </a:t>
            </a:r>
            <a:br>
              <a:rPr lang="en-US" sz="2400" i="0" u="none" strike="noStrike" baseline="0" dirty="0">
                <a:latin typeface="Arial" panose="020B0604020202020204" pitchFamily="34" charset="0"/>
              </a:rPr>
            </a:br>
            <a:r>
              <a:rPr lang="en-US" sz="2400" i="0" u="none" strike="noStrike" baseline="0" dirty="0">
                <a:latin typeface="Arial" panose="020B0604020202020204" pitchFamily="34" charset="0"/>
              </a:rPr>
              <a:t>because you do not know the day or the hour. </a:t>
            </a:r>
            <a:endParaRPr lang="en-US" sz="3200" dirty="0"/>
          </a:p>
        </p:txBody>
      </p:sp>
      <p:pic>
        <p:nvPicPr>
          <p:cNvPr id="28676" name="Picture 4" descr="eyes-02"/>
          <p:cNvPicPr>
            <a:picLocks noChangeAspect="1" noChangeArrowheads="1"/>
          </p:cNvPicPr>
          <p:nvPr/>
        </p:nvPicPr>
        <p:blipFill>
          <a:blip r:embed="rId4" cstate="print"/>
          <a:srcRect/>
          <a:stretch>
            <a:fillRect/>
          </a:stretch>
        </p:blipFill>
        <p:spPr bwMode="auto">
          <a:xfrm>
            <a:off x="2075412" y="4053712"/>
            <a:ext cx="4799013" cy="722710"/>
          </a:xfrm>
          <a:prstGeom prst="rect">
            <a:avLst/>
          </a:prstGeom>
          <a:noFill/>
          <a:ln w="9525">
            <a:noFill/>
            <a:miter lim="800000"/>
            <a:headEnd/>
            <a:tailEnd/>
          </a:ln>
        </p:spPr>
      </p:pic>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dissolve">
                                      <p:cBhvr>
                                        <p:cTn id="7" dur="500"/>
                                        <p:tgtEl>
                                          <p:spTgt spid="2867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5512385"/>
      </p:ext>
    </p:extLst>
  </p:cSld>
  <p:clrMapOvr>
    <a:masterClrMapping/>
  </p:clrMapOvr>
  <p:transition>
    <p:zoom/>
    <p:sndAc>
      <p:stSnd>
        <p:snd r:embed="rId2" name="CAMERA.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0" y="-98352"/>
            <a:ext cx="9144000" cy="5241852"/>
            <a:chOff x="0" y="-98352"/>
            <a:chExt cx="9144000" cy="5241852"/>
          </a:xfrm>
        </p:grpSpPr>
        <p:sp>
          <p:nvSpPr>
            <p:cNvPr id="56" name="Rectangle 55"/>
            <p:cNvSpPr/>
            <p:nvPr/>
          </p:nvSpPr>
          <p:spPr bwMode="auto">
            <a:xfrm>
              <a:off x="4742480" y="0"/>
              <a:ext cx="2076773"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57" name="Freeform 56"/>
            <p:cNvSpPr/>
            <p:nvPr/>
          </p:nvSpPr>
          <p:spPr bwMode="auto">
            <a:xfrm>
              <a:off x="5015753" y="-98352"/>
              <a:ext cx="1546412" cy="3630706"/>
            </a:xfrm>
            <a:custGeom>
              <a:avLst/>
              <a:gdLst>
                <a:gd name="connsiteX0" fmla="*/ 1546412 w 1546412"/>
                <a:gd name="connsiteY0" fmla="*/ 3630706 h 3630706"/>
                <a:gd name="connsiteX1" fmla="*/ 1546412 w 1546412"/>
                <a:gd name="connsiteY1" fmla="*/ 0 h 3630706"/>
                <a:gd name="connsiteX2" fmla="*/ 0 w 1546412"/>
                <a:gd name="connsiteY2" fmla="*/ 13447 h 3630706"/>
                <a:gd name="connsiteX3" fmla="*/ 1546412 w 1546412"/>
                <a:gd name="connsiteY3" fmla="*/ 3630706 h 3630706"/>
              </a:gdLst>
              <a:ahLst/>
              <a:cxnLst>
                <a:cxn ang="0">
                  <a:pos x="connsiteX0" y="connsiteY0"/>
                </a:cxn>
                <a:cxn ang="0">
                  <a:pos x="connsiteX1" y="connsiteY1"/>
                </a:cxn>
                <a:cxn ang="0">
                  <a:pos x="connsiteX2" y="connsiteY2"/>
                </a:cxn>
                <a:cxn ang="0">
                  <a:pos x="connsiteX3" y="connsiteY3"/>
                </a:cxn>
              </a:cxnLst>
              <a:rect l="l" t="t" r="r" b="b"/>
              <a:pathLst>
                <a:path w="1546412" h="3630706">
                  <a:moveTo>
                    <a:pt x="1546412" y="3630706"/>
                  </a:moveTo>
                  <a:lnTo>
                    <a:pt x="1546412" y="0"/>
                  </a:lnTo>
                  <a:lnTo>
                    <a:pt x="0" y="13447"/>
                  </a:lnTo>
                  <a:lnTo>
                    <a:pt x="1546412" y="3630706"/>
                  </a:lnTo>
                  <a:close/>
                </a:path>
              </a:pathLst>
            </a:cu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58" name="Picture 4"/>
            <p:cNvPicPr>
              <a:picLocks noChangeAspect="1" noChangeArrowheads="1"/>
            </p:cNvPicPr>
            <p:nvPr/>
          </p:nvPicPr>
          <p:blipFill>
            <a:blip r:embed="rId3"/>
            <a:srcRect r="46378"/>
            <a:stretch>
              <a:fillRect/>
            </a:stretch>
          </p:blipFill>
          <p:spPr bwMode="auto">
            <a:xfrm>
              <a:off x="0" y="0"/>
              <a:ext cx="4903201" cy="5143500"/>
            </a:xfrm>
            <a:prstGeom prst="rect">
              <a:avLst/>
            </a:prstGeom>
            <a:noFill/>
            <a:ln w="9525">
              <a:noFill/>
              <a:miter lim="800000"/>
              <a:headEnd/>
              <a:tailEnd/>
            </a:ln>
            <a:effectLst/>
          </p:spPr>
        </p:pic>
        <p:pic>
          <p:nvPicPr>
            <p:cNvPr id="59" name="Picture 4"/>
            <p:cNvPicPr>
              <a:picLocks noChangeAspect="1" noChangeArrowheads="1"/>
            </p:cNvPicPr>
            <p:nvPr/>
          </p:nvPicPr>
          <p:blipFill>
            <a:blip r:embed="rId3"/>
            <a:srcRect l="54317" r="17966"/>
            <a:stretch>
              <a:fillRect/>
            </a:stretch>
          </p:blipFill>
          <p:spPr bwMode="auto">
            <a:xfrm>
              <a:off x="6609600" y="0"/>
              <a:ext cx="2534400" cy="5143500"/>
            </a:xfrm>
            <a:prstGeom prst="rect">
              <a:avLst/>
            </a:prstGeom>
            <a:noFill/>
            <a:ln w="9525">
              <a:noFill/>
              <a:miter lim="800000"/>
              <a:headEnd/>
              <a:tailEnd/>
            </a:ln>
            <a:effectLst/>
          </p:spPr>
        </p:pic>
        <p:sp>
          <p:nvSpPr>
            <p:cNvPr id="60" name="Rectangle 59"/>
            <p:cNvSpPr/>
            <p:nvPr/>
          </p:nvSpPr>
          <p:spPr bwMode="auto">
            <a:xfrm>
              <a:off x="4969952" y="3518115"/>
              <a:ext cx="1574848" cy="1625385"/>
            </a:xfrm>
            <a:prstGeom prst="rect">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1" name="Freeform 60"/>
            <p:cNvSpPr/>
            <p:nvPr/>
          </p:nvSpPr>
          <p:spPr bwMode="auto">
            <a:xfrm>
              <a:off x="4961654" y="-30997"/>
              <a:ext cx="1565329" cy="3564611"/>
            </a:xfrm>
            <a:custGeom>
              <a:avLst/>
              <a:gdLst>
                <a:gd name="connsiteX0" fmla="*/ 0 w 1627322"/>
                <a:gd name="connsiteY0" fmla="*/ 3549112 h 3564611"/>
                <a:gd name="connsiteX1" fmla="*/ 30997 w 1627322"/>
                <a:gd name="connsiteY1" fmla="*/ 0 h 3564611"/>
                <a:gd name="connsiteX2" fmla="*/ 1627322 w 1627322"/>
                <a:gd name="connsiteY2" fmla="*/ 3564611 h 3564611"/>
                <a:gd name="connsiteX3" fmla="*/ 0 w 1627322"/>
                <a:gd name="connsiteY3" fmla="*/ 3549112 h 3564611"/>
              </a:gdLst>
              <a:ahLst/>
              <a:cxnLst>
                <a:cxn ang="0">
                  <a:pos x="connsiteX0" y="connsiteY0"/>
                </a:cxn>
                <a:cxn ang="0">
                  <a:pos x="connsiteX1" y="connsiteY1"/>
                </a:cxn>
                <a:cxn ang="0">
                  <a:pos x="connsiteX2" y="connsiteY2"/>
                </a:cxn>
                <a:cxn ang="0">
                  <a:pos x="connsiteX3" y="connsiteY3"/>
                </a:cxn>
              </a:cxnLst>
              <a:rect l="l" t="t" r="r" b="b"/>
              <a:pathLst>
                <a:path w="1627322" h="3564611">
                  <a:moveTo>
                    <a:pt x="0" y="3549112"/>
                  </a:moveTo>
                  <a:lnTo>
                    <a:pt x="30997" y="0"/>
                  </a:lnTo>
                  <a:lnTo>
                    <a:pt x="1627322" y="3564611"/>
                  </a:lnTo>
                  <a:lnTo>
                    <a:pt x="0" y="3549112"/>
                  </a:lnTo>
                  <a:close/>
                </a:path>
              </a:pathLst>
            </a:cu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2" name="TextBox 61"/>
            <p:cNvSpPr txBox="1"/>
            <p:nvPr/>
          </p:nvSpPr>
          <p:spPr>
            <a:xfrm rot="19393439">
              <a:off x="4928461" y="3967565"/>
              <a:ext cx="2014779" cy="461665"/>
            </a:xfrm>
            <a:prstGeom prst="rect">
              <a:avLst/>
            </a:prstGeom>
            <a:noFill/>
          </p:spPr>
          <p:txBody>
            <a:bodyPr wrap="square" rtlCol="0">
              <a:spAutoFit/>
            </a:bodyPr>
            <a:lstStyle/>
            <a:p>
              <a:r>
                <a:rPr lang="en-US" dirty="0">
                  <a:latin typeface="Arial Black" pitchFamily="34" charset="0"/>
                </a:rPr>
                <a:t>CHURCH</a:t>
              </a:r>
            </a:p>
          </p:txBody>
        </p:sp>
        <p:sp>
          <p:nvSpPr>
            <p:cNvPr id="63" name="AutoShape 41"/>
            <p:cNvSpPr>
              <a:spLocks noChangeArrowheads="1"/>
            </p:cNvSpPr>
            <p:nvPr/>
          </p:nvSpPr>
          <p:spPr bwMode="auto">
            <a:xfrm rot="16200000">
              <a:off x="5666109" y="600567"/>
              <a:ext cx="429333" cy="327106"/>
            </a:xfrm>
            <a:prstGeom prst="homePlate">
              <a:avLst>
                <a:gd name="adj" fmla="val 35531"/>
              </a:avLst>
            </a:prstGeom>
            <a:solidFill>
              <a:schemeClr val="tx1"/>
            </a:solidFill>
            <a:ln w="9525">
              <a:solidFill>
                <a:schemeClr val="bg1"/>
              </a:solidFill>
              <a:miter lim="800000"/>
              <a:headEnd/>
              <a:tailEnd/>
            </a:ln>
            <a:effectLst/>
          </p:spPr>
          <p:txBody>
            <a:bodyPr wrap="none" anchor="ctr"/>
            <a:lstStyle/>
            <a:p>
              <a:endParaRPr lang="en-US"/>
            </a:p>
          </p:txBody>
        </p:sp>
        <p:sp>
          <p:nvSpPr>
            <p:cNvPr id="64" name="Rectangle 42"/>
            <p:cNvSpPr>
              <a:spLocks noChangeArrowheads="1"/>
            </p:cNvSpPr>
            <p:nvPr/>
          </p:nvSpPr>
          <p:spPr bwMode="auto">
            <a:xfrm>
              <a:off x="5812521" y="470960"/>
              <a:ext cx="127494" cy="136768"/>
            </a:xfrm>
            <a:prstGeom prst="rect">
              <a:avLst/>
            </a:prstGeom>
            <a:solidFill>
              <a:schemeClr val="tx1"/>
            </a:solidFill>
            <a:ln w="9525">
              <a:solidFill>
                <a:schemeClr val="bg1"/>
              </a:solidFill>
              <a:miter lim="800000"/>
              <a:headEnd/>
              <a:tailEnd/>
            </a:ln>
            <a:effectLst/>
          </p:spPr>
          <p:txBody>
            <a:bodyPr wrap="none" anchor="ctr"/>
            <a:lstStyle/>
            <a:p>
              <a:endParaRPr lang="en-US"/>
            </a:p>
          </p:txBody>
        </p:sp>
        <p:sp>
          <p:nvSpPr>
            <p:cNvPr id="65" name="Freeform 43"/>
            <p:cNvSpPr>
              <a:spLocks/>
            </p:cNvSpPr>
            <p:nvPr/>
          </p:nvSpPr>
          <p:spPr bwMode="auto">
            <a:xfrm>
              <a:off x="5822824" y="197423"/>
              <a:ext cx="105601" cy="273537"/>
            </a:xfrm>
            <a:custGeom>
              <a:avLst/>
              <a:gdLst/>
              <a:ahLst/>
              <a:cxnLst>
                <a:cxn ang="0">
                  <a:pos x="41" y="0"/>
                </a:cxn>
                <a:cxn ang="0">
                  <a:pos x="0" y="230"/>
                </a:cxn>
                <a:cxn ang="0">
                  <a:pos x="82" y="230"/>
                </a:cxn>
                <a:cxn ang="0">
                  <a:pos x="41" y="0"/>
                </a:cxn>
              </a:cxnLst>
              <a:rect l="0" t="0" r="r" b="b"/>
              <a:pathLst>
                <a:path w="82" h="230">
                  <a:moveTo>
                    <a:pt x="41" y="0"/>
                  </a:moveTo>
                  <a:lnTo>
                    <a:pt x="0" y="230"/>
                  </a:lnTo>
                  <a:lnTo>
                    <a:pt x="82" y="230"/>
                  </a:lnTo>
                  <a:lnTo>
                    <a:pt x="41" y="0"/>
                  </a:lnTo>
                  <a:close/>
                </a:path>
              </a:pathLst>
            </a:custGeom>
            <a:solidFill>
              <a:schemeClr val="tx1"/>
            </a:solidFill>
            <a:ln w="9525">
              <a:solidFill>
                <a:schemeClr val="bg1"/>
              </a:solidFill>
              <a:round/>
              <a:headEnd/>
              <a:tailEnd/>
            </a:ln>
            <a:effectLst/>
          </p:spPr>
          <p:txBody>
            <a:bodyPr wrap="none" anchor="ctr"/>
            <a:lstStyle/>
            <a:p>
              <a:endParaRPr lang="en-US"/>
            </a:p>
          </p:txBody>
        </p:sp>
        <p:sp>
          <p:nvSpPr>
            <p:cNvPr id="66" name="AutoShape 44"/>
            <p:cNvSpPr>
              <a:spLocks noChangeArrowheads="1"/>
            </p:cNvSpPr>
            <p:nvPr/>
          </p:nvSpPr>
          <p:spPr bwMode="auto">
            <a:xfrm rot="16200000">
              <a:off x="5739105" y="783514"/>
              <a:ext cx="264022" cy="83709"/>
            </a:xfrm>
            <a:prstGeom prst="homePlate">
              <a:avLst>
                <a:gd name="adj" fmla="val 85384"/>
              </a:avLst>
            </a:prstGeom>
            <a:solidFill>
              <a:srgbClr val="FF6699"/>
            </a:solidFill>
            <a:ln w="9525">
              <a:solidFill>
                <a:schemeClr val="bg1"/>
              </a:solidFill>
              <a:miter lim="800000"/>
              <a:headEnd/>
              <a:tailEnd/>
            </a:ln>
            <a:effectLst/>
          </p:spPr>
          <p:txBody>
            <a:bodyPr wrap="none" anchor="ctr"/>
            <a:lstStyle/>
            <a:p>
              <a:endParaRPr lang="en-US"/>
            </a:p>
          </p:txBody>
        </p:sp>
        <p:sp>
          <p:nvSpPr>
            <p:cNvPr id="67" name="AutoShape 45"/>
            <p:cNvSpPr>
              <a:spLocks noChangeArrowheads="1"/>
            </p:cNvSpPr>
            <p:nvPr/>
          </p:nvSpPr>
          <p:spPr bwMode="auto">
            <a:xfrm flipV="1">
              <a:off x="5413298" y="331813"/>
              <a:ext cx="338696" cy="60653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sp>
          <p:nvSpPr>
            <p:cNvPr id="68" name="AutoShape 47"/>
            <p:cNvSpPr>
              <a:spLocks noChangeArrowheads="1"/>
            </p:cNvSpPr>
            <p:nvPr/>
          </p:nvSpPr>
          <p:spPr bwMode="auto">
            <a:xfrm flipV="1">
              <a:off x="6059783" y="0"/>
              <a:ext cx="466191" cy="419820"/>
            </a:xfrm>
            <a:prstGeom prst="cloudCallout">
              <a:avLst>
                <a:gd name="adj1" fmla="val -60500"/>
                <a:gd name="adj2" fmla="val 69259"/>
              </a:avLst>
            </a:prstGeom>
            <a:solidFill>
              <a:srgbClr val="6699FF"/>
            </a:solidFill>
            <a:ln w="9525">
              <a:solidFill>
                <a:schemeClr val="bg1"/>
              </a:solidFill>
              <a:round/>
              <a:headEnd/>
              <a:tailEnd/>
            </a:ln>
            <a:effectLst/>
          </p:spPr>
          <p:txBody>
            <a:bodyPr rot="10800000" wrap="none" anchor="ctr"/>
            <a:lstStyle/>
            <a:p>
              <a:pPr algn="ctr"/>
              <a:endParaRPr lang="en-US"/>
            </a:p>
          </p:txBody>
        </p:sp>
        <p:sp>
          <p:nvSpPr>
            <p:cNvPr id="69" name="AutoShape 48"/>
            <p:cNvSpPr>
              <a:spLocks noChangeArrowheads="1"/>
            </p:cNvSpPr>
            <p:nvPr/>
          </p:nvSpPr>
          <p:spPr bwMode="auto">
            <a:xfrm rot="16200000" flipV="1">
              <a:off x="5942523" y="406385"/>
              <a:ext cx="526855" cy="41339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sp>
          <p:nvSpPr>
            <p:cNvPr id="70" name="AutoShape 47"/>
            <p:cNvSpPr>
              <a:spLocks noChangeArrowheads="1"/>
            </p:cNvSpPr>
            <p:nvPr/>
          </p:nvSpPr>
          <p:spPr bwMode="auto">
            <a:xfrm flipV="1">
              <a:off x="5169313" y="0"/>
              <a:ext cx="466191" cy="419820"/>
            </a:xfrm>
            <a:prstGeom prst="cloudCallout">
              <a:avLst>
                <a:gd name="adj1" fmla="val -60500"/>
                <a:gd name="adj2" fmla="val 69259"/>
              </a:avLst>
            </a:prstGeom>
            <a:solidFill>
              <a:srgbClr val="6699FF"/>
            </a:solidFill>
            <a:ln w="9525">
              <a:solidFill>
                <a:schemeClr val="bg1"/>
              </a:solidFill>
              <a:round/>
              <a:headEnd/>
              <a:tailEnd/>
            </a:ln>
            <a:effectLst/>
          </p:spPr>
          <p:txBody>
            <a:bodyPr rot="10800000" wrap="none" anchor="ctr"/>
            <a:lstStyle/>
            <a:p>
              <a:pPr algn="ctr"/>
              <a:endParaRPr lang="en-US"/>
            </a:p>
          </p:txBody>
        </p:sp>
        <p:sp>
          <p:nvSpPr>
            <p:cNvPr id="71" name="WordArt 25"/>
            <p:cNvSpPr>
              <a:spLocks noChangeArrowheads="1" noChangeShapeType="1" noTextEdit="1"/>
            </p:cNvSpPr>
            <p:nvPr/>
          </p:nvSpPr>
          <p:spPr bwMode="auto">
            <a:xfrm rot="5400000">
              <a:off x="4604547" y="2381399"/>
              <a:ext cx="1471925" cy="245821"/>
            </a:xfrm>
            <a:prstGeom prst="rect">
              <a:avLst/>
            </a:prstGeom>
          </p:spPr>
          <p:txBody>
            <a:bodyPr vert="vert270" wrap="none" fromWordArt="1">
              <a:prstTxWarp prst="textPlain">
                <a:avLst>
                  <a:gd name="adj" fmla="val 50000"/>
                </a:avLst>
              </a:prstTxWarp>
            </a:bodyPr>
            <a:lstStyle/>
            <a:p>
              <a:pPr algn="ctr" fontAlgn="auto"/>
              <a:r>
                <a:rPr lang="en-US" sz="3600" kern="10" dirty="0">
                  <a:ln w="9525">
                    <a:solidFill>
                      <a:srgbClr val="000000"/>
                    </a:solidFill>
                    <a:round/>
                    <a:headEnd/>
                    <a:tailEnd/>
                  </a:ln>
                  <a:latin typeface="Arial Black"/>
                </a:rPr>
                <a:t>CHURCH</a:t>
              </a:r>
            </a:p>
          </p:txBody>
        </p:sp>
      </p:grpSp>
      <p:sp>
        <p:nvSpPr>
          <p:cNvPr id="2" name="Rectangle 1">
            <a:extLst>
              <a:ext uri="{FF2B5EF4-FFF2-40B4-BE49-F238E27FC236}">
                <a16:creationId xmlns:a16="http://schemas.microsoft.com/office/drawing/2014/main" id="{674CFC5C-A42A-4C68-BC38-7E4FB3779184}"/>
              </a:ext>
            </a:extLst>
          </p:cNvPr>
          <p:cNvSpPr/>
          <p:nvPr/>
        </p:nvSpPr>
        <p:spPr bwMode="auto">
          <a:xfrm>
            <a:off x="0" y="0"/>
            <a:ext cx="4952587" cy="35323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3" name="TextBox 2">
            <a:extLst>
              <a:ext uri="{FF2B5EF4-FFF2-40B4-BE49-F238E27FC236}">
                <a16:creationId xmlns:a16="http://schemas.microsoft.com/office/drawing/2014/main" id="{548F0E34-7242-44C9-8F4B-F57380F8DECF}"/>
              </a:ext>
            </a:extLst>
          </p:cNvPr>
          <p:cNvSpPr txBox="1"/>
          <p:nvPr/>
        </p:nvSpPr>
        <p:spPr>
          <a:xfrm>
            <a:off x="6131484" y="969685"/>
            <a:ext cx="472631" cy="1708866"/>
          </a:xfrm>
          <a:prstGeom prst="rect">
            <a:avLst/>
          </a:prstGeom>
          <a:noFill/>
        </p:spPr>
        <p:txBody>
          <a:bodyPr wrap="square" rtlCol="0">
            <a:spAutoFit/>
          </a:bodyPr>
          <a:lstStyle/>
          <a:p>
            <a:pPr>
              <a:lnSpc>
                <a:spcPct val="75000"/>
              </a:lnSpc>
            </a:pPr>
            <a:r>
              <a:rPr lang="en-US" sz="2000" dirty="0">
                <a:solidFill>
                  <a:schemeClr val="bg1"/>
                </a:solidFill>
                <a:latin typeface="+mn-lt"/>
              </a:rPr>
              <a:t>RAPTURE</a:t>
            </a:r>
          </a:p>
        </p:txBody>
      </p:sp>
      <p:sp>
        <p:nvSpPr>
          <p:cNvPr id="6" name="Oval 5">
            <a:extLst>
              <a:ext uri="{FF2B5EF4-FFF2-40B4-BE49-F238E27FC236}">
                <a16:creationId xmlns:a16="http://schemas.microsoft.com/office/drawing/2014/main" id="{1871342D-9D32-48BB-9880-3396E5210C6C}"/>
              </a:ext>
            </a:extLst>
          </p:cNvPr>
          <p:cNvSpPr/>
          <p:nvPr/>
        </p:nvSpPr>
        <p:spPr bwMode="auto">
          <a:xfrm>
            <a:off x="7160060" y="1404851"/>
            <a:ext cx="436128" cy="3634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5" name="Arrow: Down 4">
            <a:extLst>
              <a:ext uri="{FF2B5EF4-FFF2-40B4-BE49-F238E27FC236}">
                <a16:creationId xmlns:a16="http://schemas.microsoft.com/office/drawing/2014/main" id="{5C6B4A06-24E2-4074-B9D5-C0D4C7A30386}"/>
              </a:ext>
            </a:extLst>
          </p:cNvPr>
          <p:cNvSpPr/>
          <p:nvPr/>
        </p:nvSpPr>
        <p:spPr bwMode="auto">
          <a:xfrm>
            <a:off x="7160060" y="0"/>
            <a:ext cx="481645" cy="2194560"/>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4" name="TextBox 3">
            <a:extLst>
              <a:ext uri="{FF2B5EF4-FFF2-40B4-BE49-F238E27FC236}">
                <a16:creationId xmlns:a16="http://schemas.microsoft.com/office/drawing/2014/main" id="{746FD39C-5A3F-439C-919E-7C25489684A8}"/>
              </a:ext>
            </a:extLst>
          </p:cNvPr>
          <p:cNvSpPr txBox="1"/>
          <p:nvPr/>
        </p:nvSpPr>
        <p:spPr>
          <a:xfrm>
            <a:off x="7183578" y="34542"/>
            <a:ext cx="436128" cy="2170466"/>
          </a:xfrm>
          <a:prstGeom prst="rect">
            <a:avLst/>
          </a:prstGeom>
          <a:noFill/>
        </p:spPr>
        <p:txBody>
          <a:bodyPr wrap="square" rtlCol="0">
            <a:spAutoFit/>
          </a:bodyPr>
          <a:lstStyle/>
          <a:p>
            <a:pPr algn="ctr">
              <a:lnSpc>
                <a:spcPct val="75000"/>
              </a:lnSpc>
            </a:pPr>
            <a:r>
              <a:rPr lang="en-US" sz="1800" dirty="0">
                <a:latin typeface="+mn-lt"/>
              </a:rPr>
              <a:t>REVELAT</a:t>
            </a:r>
            <a:br>
              <a:rPr lang="en-US" sz="1800" dirty="0">
                <a:latin typeface="+mn-lt"/>
              </a:rPr>
            </a:br>
            <a:r>
              <a:rPr lang="en-US" sz="1800" dirty="0">
                <a:latin typeface="+mn-lt"/>
              </a:rPr>
              <a:t>I</a:t>
            </a:r>
            <a:br>
              <a:rPr lang="en-US" sz="1800" dirty="0">
                <a:latin typeface="+mn-lt"/>
              </a:rPr>
            </a:br>
            <a:r>
              <a:rPr lang="en-US" sz="1800" dirty="0">
                <a:latin typeface="+mn-lt"/>
              </a:rPr>
              <a:t>ON</a:t>
            </a:r>
          </a:p>
        </p:txBody>
      </p:sp>
      <p:sp>
        <p:nvSpPr>
          <p:cNvPr id="8" name="TextBox 7">
            <a:extLst>
              <a:ext uri="{FF2B5EF4-FFF2-40B4-BE49-F238E27FC236}">
                <a16:creationId xmlns:a16="http://schemas.microsoft.com/office/drawing/2014/main" id="{6DAE3B84-6C68-4527-B067-E145AE9607BD}"/>
              </a:ext>
            </a:extLst>
          </p:cNvPr>
          <p:cNvSpPr txBox="1"/>
          <p:nvPr/>
        </p:nvSpPr>
        <p:spPr>
          <a:xfrm>
            <a:off x="7717758" y="225582"/>
            <a:ext cx="846444" cy="323871"/>
          </a:xfrm>
          <a:prstGeom prst="rect">
            <a:avLst/>
          </a:prstGeom>
          <a:noFill/>
        </p:spPr>
        <p:txBody>
          <a:bodyPr wrap="square" rtlCol="0">
            <a:spAutoFit/>
          </a:bodyPr>
          <a:lstStyle/>
          <a:p>
            <a:pPr>
              <a:lnSpc>
                <a:spcPct val="75000"/>
              </a:lnSpc>
            </a:pPr>
            <a:r>
              <a:rPr lang="en-US" sz="2000" dirty="0">
                <a:solidFill>
                  <a:schemeClr val="bg1"/>
                </a:solidFill>
                <a:latin typeface="+mn-lt"/>
              </a:rPr>
              <a:t>GWT</a:t>
            </a:r>
          </a:p>
        </p:txBody>
      </p:sp>
      <p:sp>
        <p:nvSpPr>
          <p:cNvPr id="25" name="Rectangle 24">
            <a:extLst>
              <a:ext uri="{FF2B5EF4-FFF2-40B4-BE49-F238E27FC236}">
                <a16:creationId xmlns:a16="http://schemas.microsoft.com/office/drawing/2014/main" id="{F5D82498-6576-4B39-BE6F-F53451AC59B4}"/>
              </a:ext>
            </a:extLst>
          </p:cNvPr>
          <p:cNvSpPr/>
          <p:nvPr/>
        </p:nvSpPr>
        <p:spPr bwMode="auto">
          <a:xfrm>
            <a:off x="-1" y="3333404"/>
            <a:ext cx="3923607" cy="18100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20039409"/>
      </p:ext>
    </p:extLst>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5" grpId="0" animBg="1"/>
      <p:bldP spid="4" grpId="0"/>
      <p:bldP spid="8" grpId="0"/>
      <p:bldP spid="25"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dirty="0"/>
              <a:t>JUDGMENT</a:t>
            </a:r>
          </a:p>
        </p:txBody>
      </p:sp>
      <p:sp>
        <p:nvSpPr>
          <p:cNvPr id="29699" name="Rectangle 3"/>
          <p:cNvSpPr>
            <a:spLocks noGrp="1" noChangeArrowheads="1"/>
          </p:cNvSpPr>
          <p:nvPr>
            <p:ph type="body" idx="1"/>
          </p:nvPr>
        </p:nvSpPr>
        <p:spPr>
          <a:xfrm>
            <a:off x="304800" y="1028700"/>
            <a:ext cx="8610600" cy="3943350"/>
          </a:xfrm>
        </p:spPr>
        <p:txBody>
          <a:bodyPr/>
          <a:lstStyle/>
          <a:p>
            <a:pPr marL="0" indent="0" eaLnBrk="1" hangingPunct="1">
              <a:lnSpc>
                <a:spcPct val="90000"/>
              </a:lnSpc>
              <a:buFontTx/>
              <a:buNone/>
              <a:defRPr/>
            </a:pPr>
            <a:r>
              <a:rPr lang="en-US" sz="3200" dirty="0"/>
              <a:t>Judgment falls into different categories:</a:t>
            </a:r>
          </a:p>
          <a:p>
            <a:pPr lvl="1" eaLnBrk="1" hangingPunct="1">
              <a:lnSpc>
                <a:spcPct val="90000"/>
              </a:lnSpc>
              <a:defRPr/>
            </a:pPr>
            <a:r>
              <a:rPr lang="en-US" sz="3200" dirty="0"/>
              <a:t>The Judgment Seat of Christ</a:t>
            </a:r>
          </a:p>
          <a:p>
            <a:pPr lvl="1" eaLnBrk="1" hangingPunct="1">
              <a:lnSpc>
                <a:spcPct val="90000"/>
              </a:lnSpc>
              <a:buFontTx/>
              <a:buNone/>
              <a:defRPr/>
            </a:pPr>
            <a:r>
              <a:rPr lang="en-US" sz="3200" dirty="0"/>
              <a:t>   (For church-age believers!)</a:t>
            </a:r>
          </a:p>
          <a:p>
            <a:pPr lvl="1" eaLnBrk="1" hangingPunct="1">
              <a:lnSpc>
                <a:spcPct val="90000"/>
              </a:lnSpc>
              <a:defRPr/>
            </a:pPr>
            <a:r>
              <a:rPr lang="en-US" sz="3200" dirty="0"/>
              <a:t>The Judgment of the Nations</a:t>
            </a:r>
          </a:p>
          <a:p>
            <a:pPr lvl="1" eaLnBrk="1" hangingPunct="1">
              <a:lnSpc>
                <a:spcPct val="90000"/>
              </a:lnSpc>
              <a:buFontTx/>
              <a:buNone/>
              <a:defRPr/>
            </a:pPr>
            <a:r>
              <a:rPr lang="en-US" sz="3200" dirty="0"/>
              <a:t>   (For survivors of Tribulation)</a:t>
            </a:r>
          </a:p>
          <a:p>
            <a:pPr lvl="1" eaLnBrk="1" hangingPunct="1">
              <a:lnSpc>
                <a:spcPct val="90000"/>
              </a:lnSpc>
              <a:defRPr/>
            </a:pPr>
            <a:r>
              <a:rPr lang="en-US" sz="3200" dirty="0"/>
              <a:t>The Great White Throne Judgment</a:t>
            </a:r>
          </a:p>
          <a:p>
            <a:pPr lvl="1" eaLnBrk="1" hangingPunct="1">
              <a:lnSpc>
                <a:spcPct val="90000"/>
              </a:lnSpc>
              <a:buFontTx/>
              <a:buNone/>
              <a:defRPr/>
            </a:pPr>
            <a:r>
              <a:rPr lang="en-US" sz="3200" dirty="0"/>
              <a:t>   (For all un-judged at the end) </a:t>
            </a:r>
          </a:p>
        </p:txBody>
      </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left)">
                                      <p:cBhvr>
                                        <p:cTn id="7" dur="500"/>
                                        <p:tgtEl>
                                          <p:spTgt spid="296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wipe(left)">
                                      <p:cBhvr>
                                        <p:cTn id="12" dur="500"/>
                                        <p:tgtEl>
                                          <p:spTgt spid="2969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wipe(left)">
                                      <p:cBhvr>
                                        <p:cTn id="17" dur="500"/>
                                        <p:tgtEl>
                                          <p:spTgt spid="2969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wipe(left)">
                                      <p:cBhvr>
                                        <p:cTn id="22" dur="500"/>
                                        <p:tgtEl>
                                          <p:spTgt spid="2969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wipe(left)">
                                      <p:cBhvr>
                                        <p:cTn id="27" dur="500"/>
                                        <p:tgtEl>
                                          <p:spTgt spid="2969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wipe(left)">
                                      <p:cBhvr>
                                        <p:cTn id="32" dur="500"/>
                                        <p:tgtEl>
                                          <p:spTgt spid="2969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Effect transition="in" filter="wipe(left)">
                                      <p:cBhvr>
                                        <p:cTn id="37" dur="500"/>
                                        <p:tgtEl>
                                          <p:spTgt spid="2969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t>Judgment SEAT of Christ</a:t>
            </a:r>
          </a:p>
        </p:txBody>
      </p:sp>
      <p:sp>
        <p:nvSpPr>
          <p:cNvPr id="30723" name="Rectangle 3"/>
          <p:cNvSpPr>
            <a:spLocks noGrp="1" noChangeArrowheads="1"/>
          </p:cNvSpPr>
          <p:nvPr>
            <p:ph type="body" idx="1"/>
          </p:nvPr>
        </p:nvSpPr>
        <p:spPr>
          <a:xfrm>
            <a:off x="609600" y="1028700"/>
            <a:ext cx="8305800" cy="3943350"/>
          </a:xfrm>
        </p:spPr>
        <p:txBody>
          <a:bodyPr/>
          <a:lstStyle/>
          <a:p>
            <a:pPr eaLnBrk="1" hangingPunct="1">
              <a:defRPr/>
            </a:pPr>
            <a:r>
              <a:rPr lang="en-US" sz="3200" dirty="0"/>
              <a:t> </a:t>
            </a:r>
            <a:r>
              <a:rPr lang="en-US" sz="3200" dirty="0" err="1">
                <a:latin typeface="Symbol" pitchFamily="18" charset="2"/>
              </a:rPr>
              <a:t>Bhmato</a:t>
            </a:r>
            <a:r>
              <a:rPr lang="en-US" sz="3200" dirty="0" err="1">
                <a:latin typeface="Bwgrkl" pitchFamily="18" charset="0"/>
              </a:rPr>
              <a:t>j</a:t>
            </a:r>
            <a:r>
              <a:rPr lang="en-US" sz="3200" dirty="0">
                <a:latin typeface="Bwgrkl" pitchFamily="18" charset="0"/>
              </a:rPr>
              <a:t> </a:t>
            </a:r>
            <a:r>
              <a:rPr lang="en-US" sz="3200" dirty="0"/>
              <a:t>Place of </a:t>
            </a:r>
            <a:r>
              <a:rPr lang="en-US" sz="3200" u="sng" dirty="0">
                <a:solidFill>
                  <a:schemeClr val="tx2"/>
                </a:solidFill>
              </a:rPr>
              <a:t>reward</a:t>
            </a:r>
            <a:r>
              <a:rPr lang="en-US" sz="3200" dirty="0"/>
              <a:t>. (2 </a:t>
            </a:r>
            <a:r>
              <a:rPr lang="en-US" sz="3200" dirty="0" err="1"/>
              <a:t>Cor</a:t>
            </a:r>
            <a:r>
              <a:rPr lang="en-US" sz="3200" dirty="0"/>
              <a:t> 5:10; </a:t>
            </a:r>
            <a:br>
              <a:rPr lang="en-US" sz="3200" dirty="0"/>
            </a:br>
            <a:r>
              <a:rPr lang="en-US" sz="3200" dirty="0"/>
              <a:t>Rom 14:10; 1 </a:t>
            </a:r>
            <a:r>
              <a:rPr lang="en-US" sz="3200" dirty="0" err="1"/>
              <a:t>Cor</a:t>
            </a:r>
            <a:r>
              <a:rPr lang="en-US" sz="3200" dirty="0"/>
              <a:t> 3:9-15).  Takes place in heaven.</a:t>
            </a:r>
          </a:p>
          <a:p>
            <a:pPr eaLnBrk="1" hangingPunct="1">
              <a:defRPr/>
            </a:pPr>
            <a:r>
              <a:rPr lang="en-US" sz="3200" dirty="0"/>
              <a:t>No </a:t>
            </a:r>
            <a:r>
              <a:rPr lang="en-US" sz="3200" u="sng" dirty="0">
                <a:solidFill>
                  <a:schemeClr val="tx2"/>
                </a:solidFill>
              </a:rPr>
              <a:t>condemnation</a:t>
            </a:r>
            <a:r>
              <a:rPr lang="en-US" sz="3200" dirty="0"/>
              <a:t>  (Rom. 8:1) For the believer’s condemnation was paid for at the cross! </a:t>
            </a:r>
          </a:p>
        </p:txBody>
      </p:sp>
      <p:cxnSp>
        <p:nvCxnSpPr>
          <p:cNvPr id="18" name="Straight Arrow Connector 17"/>
          <p:cNvCxnSpPr/>
          <p:nvPr/>
        </p:nvCxnSpPr>
        <p:spPr bwMode="auto">
          <a:xfrm>
            <a:off x="536143" y="4800600"/>
            <a:ext cx="8300208" cy="57150"/>
          </a:xfrm>
          <a:prstGeom prst="straightConnector1">
            <a:avLst/>
          </a:prstGeom>
          <a:solidFill>
            <a:schemeClr val="accent1"/>
          </a:solidFill>
          <a:ln w="76200" cap="flat" cmpd="sng" algn="ctr">
            <a:solidFill>
              <a:schemeClr val="tx1"/>
            </a:solidFill>
            <a:prstDash val="solid"/>
            <a:round/>
            <a:headEnd type="triangle" w="med" len="med"/>
            <a:tailEnd type="triangle" w="med" len="med"/>
          </a:ln>
          <a:effectLst/>
        </p:spPr>
      </p:cxnSp>
      <p:sp>
        <p:nvSpPr>
          <p:cNvPr id="19" name="TextBox 18"/>
          <p:cNvSpPr txBox="1"/>
          <p:nvPr/>
        </p:nvSpPr>
        <p:spPr>
          <a:xfrm>
            <a:off x="3048000" y="4154719"/>
            <a:ext cx="3429000"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 Tribulation )</a:t>
            </a:r>
          </a:p>
        </p:txBody>
      </p:sp>
      <p:sp>
        <p:nvSpPr>
          <p:cNvPr id="20" name="TextBox 19"/>
          <p:cNvSpPr txBox="1"/>
          <p:nvPr/>
        </p:nvSpPr>
        <p:spPr>
          <a:xfrm>
            <a:off x="6644140" y="4154719"/>
            <a:ext cx="1890261" cy="646331"/>
          </a:xfrm>
          <a:prstGeom prst="rect">
            <a:avLst/>
          </a:prstGeom>
          <a:noFill/>
        </p:spPr>
        <p:txBody>
          <a:bodyPr wrap="none" rtlCol="0">
            <a:spAutoFit/>
          </a:bodyPr>
          <a:lstStyle/>
          <a:p>
            <a:r>
              <a:rPr lang="en-US" sz="3600" dirty="0">
                <a:effectLst>
                  <a:outerShdw blurRad="38100" dist="38100" dir="2700000" algn="tl">
                    <a:srgbClr val="000000">
                      <a:alpha val="43137"/>
                    </a:srgbClr>
                  </a:outerShdw>
                </a:effectLst>
              </a:rPr>
              <a:t>(Millen.)</a:t>
            </a:r>
          </a:p>
        </p:txBody>
      </p:sp>
      <p:sp>
        <p:nvSpPr>
          <p:cNvPr id="21" name="TextBox 20"/>
          <p:cNvSpPr txBox="1"/>
          <p:nvPr/>
        </p:nvSpPr>
        <p:spPr>
          <a:xfrm>
            <a:off x="762000" y="4097569"/>
            <a:ext cx="1997342" cy="646331"/>
          </a:xfrm>
          <a:prstGeom prst="rect">
            <a:avLst/>
          </a:prstGeom>
          <a:noFill/>
        </p:spPr>
        <p:txBody>
          <a:bodyPr wrap="none" rtlCol="0">
            <a:spAutoFit/>
          </a:bodyPr>
          <a:lstStyle/>
          <a:p>
            <a:r>
              <a:rPr lang="en-US" sz="3600" dirty="0">
                <a:effectLst>
                  <a:outerShdw blurRad="38100" dist="38100" dir="2700000" algn="tl">
                    <a:srgbClr val="000000">
                      <a:alpha val="43137"/>
                    </a:srgbClr>
                  </a:outerShdw>
                </a:effectLst>
              </a:rPr>
              <a:t>(Church)</a:t>
            </a:r>
          </a:p>
        </p:txBody>
      </p:sp>
      <p:grpSp>
        <p:nvGrpSpPr>
          <p:cNvPr id="17" name="Group 16"/>
          <p:cNvGrpSpPr/>
          <p:nvPr/>
        </p:nvGrpSpPr>
        <p:grpSpPr>
          <a:xfrm>
            <a:off x="2177935" y="2628900"/>
            <a:ext cx="5087390" cy="1639212"/>
            <a:chOff x="838200" y="4343400"/>
            <a:chExt cx="7696200" cy="2286000"/>
          </a:xfrm>
        </p:grpSpPr>
        <p:grpSp>
          <p:nvGrpSpPr>
            <p:cNvPr id="33794" name="Group 8"/>
            <p:cNvGrpSpPr>
              <a:grpSpLocks/>
            </p:cNvGrpSpPr>
            <p:nvPr/>
          </p:nvGrpSpPr>
          <p:grpSpPr bwMode="auto">
            <a:xfrm>
              <a:off x="990600" y="4572000"/>
              <a:ext cx="7543800" cy="2057400"/>
              <a:chOff x="624" y="2832"/>
              <a:chExt cx="4416" cy="1056"/>
            </a:xfrm>
          </p:grpSpPr>
          <p:sp>
            <p:nvSpPr>
              <p:cNvPr id="33806" name="Rectangle 9"/>
              <p:cNvSpPr>
                <a:spLocks noChangeArrowheads="1"/>
              </p:cNvSpPr>
              <p:nvPr/>
            </p:nvSpPr>
            <p:spPr bwMode="auto">
              <a:xfrm>
                <a:off x="3456" y="3408"/>
                <a:ext cx="1584" cy="480"/>
              </a:xfrm>
              <a:prstGeom prst="rect">
                <a:avLst/>
              </a:prstGeom>
              <a:solidFill>
                <a:schemeClr val="bg1"/>
              </a:solidFill>
              <a:ln w="9525">
                <a:noFill/>
                <a:miter lim="800000"/>
                <a:headEnd/>
                <a:tailEnd/>
              </a:ln>
            </p:spPr>
            <p:txBody>
              <a:bodyPr wrap="none" anchor="ctr"/>
              <a:lstStyle/>
              <a:p>
                <a:endParaRPr lang="en-US"/>
              </a:p>
            </p:txBody>
          </p:sp>
          <p:sp>
            <p:nvSpPr>
              <p:cNvPr id="33807" name="Rectangle 10"/>
              <p:cNvSpPr>
                <a:spLocks noChangeArrowheads="1"/>
              </p:cNvSpPr>
              <p:nvPr/>
            </p:nvSpPr>
            <p:spPr bwMode="auto">
              <a:xfrm>
                <a:off x="2064" y="2832"/>
                <a:ext cx="1584" cy="1056"/>
              </a:xfrm>
              <a:prstGeom prst="rect">
                <a:avLst/>
              </a:prstGeom>
              <a:solidFill>
                <a:schemeClr val="bg1"/>
              </a:solidFill>
              <a:ln w="9525">
                <a:noFill/>
                <a:miter lim="800000"/>
                <a:headEnd/>
                <a:tailEnd/>
              </a:ln>
            </p:spPr>
            <p:txBody>
              <a:bodyPr wrap="none" anchor="ctr"/>
              <a:lstStyle/>
              <a:p>
                <a:endParaRPr lang="en-US"/>
              </a:p>
            </p:txBody>
          </p:sp>
          <p:sp>
            <p:nvSpPr>
              <p:cNvPr id="33808" name="Rectangle 11"/>
              <p:cNvSpPr>
                <a:spLocks noChangeArrowheads="1"/>
              </p:cNvSpPr>
              <p:nvPr/>
            </p:nvSpPr>
            <p:spPr bwMode="auto">
              <a:xfrm>
                <a:off x="624" y="3216"/>
                <a:ext cx="1584" cy="672"/>
              </a:xfrm>
              <a:prstGeom prst="rect">
                <a:avLst/>
              </a:prstGeom>
              <a:solidFill>
                <a:schemeClr val="bg1"/>
              </a:solidFill>
              <a:ln w="9525">
                <a:noFill/>
                <a:miter lim="800000"/>
                <a:headEnd/>
                <a:tailEnd/>
              </a:ln>
            </p:spPr>
            <p:txBody>
              <a:bodyPr wrap="none" anchor="ctr"/>
              <a:lstStyle/>
              <a:p>
                <a:endParaRPr lang="en-US"/>
              </a:p>
            </p:txBody>
          </p:sp>
        </p:grpSp>
        <p:grpSp>
          <p:nvGrpSpPr>
            <p:cNvPr id="33796" name="Group 7"/>
            <p:cNvGrpSpPr>
              <a:grpSpLocks/>
            </p:cNvGrpSpPr>
            <p:nvPr/>
          </p:nvGrpSpPr>
          <p:grpSpPr bwMode="auto">
            <a:xfrm>
              <a:off x="838200" y="4343400"/>
              <a:ext cx="7543800" cy="2057400"/>
              <a:chOff x="624" y="2832"/>
              <a:chExt cx="4416" cy="1056"/>
            </a:xfrm>
          </p:grpSpPr>
          <p:sp>
            <p:nvSpPr>
              <p:cNvPr id="33803" name="Rectangle 4"/>
              <p:cNvSpPr>
                <a:spLocks noChangeArrowheads="1"/>
              </p:cNvSpPr>
              <p:nvPr/>
            </p:nvSpPr>
            <p:spPr bwMode="auto">
              <a:xfrm>
                <a:off x="3456" y="3408"/>
                <a:ext cx="1584" cy="480"/>
              </a:xfrm>
              <a:prstGeom prst="rect">
                <a:avLst/>
              </a:prstGeom>
              <a:solidFill>
                <a:srgbClr val="996633"/>
              </a:solidFill>
              <a:ln w="9525">
                <a:noFill/>
                <a:miter lim="800000"/>
                <a:headEnd/>
                <a:tailEnd/>
              </a:ln>
            </p:spPr>
            <p:txBody>
              <a:bodyPr wrap="none" anchor="ctr"/>
              <a:lstStyle/>
              <a:p>
                <a:endParaRPr lang="en-US"/>
              </a:p>
            </p:txBody>
          </p:sp>
          <p:sp>
            <p:nvSpPr>
              <p:cNvPr id="33804" name="Rectangle 5"/>
              <p:cNvSpPr>
                <a:spLocks noChangeArrowheads="1"/>
              </p:cNvSpPr>
              <p:nvPr/>
            </p:nvSpPr>
            <p:spPr bwMode="auto">
              <a:xfrm>
                <a:off x="2064" y="2832"/>
                <a:ext cx="1584" cy="1056"/>
              </a:xfrm>
              <a:prstGeom prst="rect">
                <a:avLst/>
              </a:prstGeom>
              <a:solidFill>
                <a:srgbClr val="996633"/>
              </a:solidFill>
              <a:ln w="9525">
                <a:noFill/>
                <a:miter lim="800000"/>
                <a:headEnd/>
                <a:tailEnd/>
              </a:ln>
            </p:spPr>
            <p:txBody>
              <a:bodyPr wrap="none" anchor="ctr"/>
              <a:lstStyle/>
              <a:p>
                <a:endParaRPr lang="en-US"/>
              </a:p>
            </p:txBody>
          </p:sp>
          <p:sp>
            <p:nvSpPr>
              <p:cNvPr id="33805" name="Rectangle 6"/>
              <p:cNvSpPr>
                <a:spLocks noChangeArrowheads="1"/>
              </p:cNvSpPr>
              <p:nvPr/>
            </p:nvSpPr>
            <p:spPr bwMode="auto">
              <a:xfrm>
                <a:off x="624" y="3216"/>
                <a:ext cx="1584" cy="672"/>
              </a:xfrm>
              <a:prstGeom prst="rect">
                <a:avLst/>
              </a:prstGeom>
              <a:solidFill>
                <a:srgbClr val="996633"/>
              </a:solidFill>
              <a:ln w="9525">
                <a:noFill/>
                <a:miter lim="800000"/>
                <a:headEnd/>
                <a:tailEnd/>
              </a:ln>
            </p:spPr>
            <p:txBody>
              <a:bodyPr wrap="none" anchor="ctr"/>
              <a:lstStyle/>
              <a:p>
                <a:endParaRPr lang="en-US"/>
              </a:p>
            </p:txBody>
          </p:sp>
        </p:grpSp>
        <p:sp>
          <p:nvSpPr>
            <p:cNvPr id="33797" name="Oval 12"/>
            <p:cNvSpPr>
              <a:spLocks noChangeArrowheads="1"/>
            </p:cNvSpPr>
            <p:nvPr/>
          </p:nvSpPr>
          <p:spPr bwMode="auto">
            <a:xfrm>
              <a:off x="3429000" y="4648200"/>
              <a:ext cx="762000" cy="762000"/>
            </a:xfrm>
            <a:prstGeom prst="ellipse">
              <a:avLst/>
            </a:prstGeom>
            <a:solidFill>
              <a:srgbClr val="996633"/>
            </a:solidFill>
            <a:ln w="76200">
              <a:solidFill>
                <a:srgbClr val="FFFF00"/>
              </a:solidFill>
              <a:round/>
              <a:headEnd/>
              <a:tailEnd/>
            </a:ln>
          </p:spPr>
          <p:txBody>
            <a:bodyPr wrap="none" anchor="ctr"/>
            <a:lstStyle/>
            <a:p>
              <a:endParaRPr lang="en-US"/>
            </a:p>
          </p:txBody>
        </p:sp>
        <p:sp>
          <p:nvSpPr>
            <p:cNvPr id="33798" name="Oval 13"/>
            <p:cNvSpPr>
              <a:spLocks noChangeArrowheads="1"/>
            </p:cNvSpPr>
            <p:nvPr/>
          </p:nvSpPr>
          <p:spPr bwMode="auto">
            <a:xfrm>
              <a:off x="4191000" y="4648200"/>
              <a:ext cx="762000" cy="762000"/>
            </a:xfrm>
            <a:prstGeom prst="ellipse">
              <a:avLst/>
            </a:prstGeom>
            <a:solidFill>
              <a:srgbClr val="996633"/>
            </a:solidFill>
            <a:ln w="76200">
              <a:solidFill>
                <a:schemeClr val="bg1"/>
              </a:solidFill>
              <a:round/>
              <a:headEnd/>
              <a:tailEnd/>
            </a:ln>
          </p:spPr>
          <p:txBody>
            <a:bodyPr wrap="none" anchor="ctr"/>
            <a:lstStyle/>
            <a:p>
              <a:endParaRPr lang="en-US"/>
            </a:p>
          </p:txBody>
        </p:sp>
        <p:sp>
          <p:nvSpPr>
            <p:cNvPr id="33799" name="Oval 14"/>
            <p:cNvSpPr>
              <a:spLocks noChangeArrowheads="1"/>
            </p:cNvSpPr>
            <p:nvPr/>
          </p:nvSpPr>
          <p:spPr bwMode="auto">
            <a:xfrm>
              <a:off x="4953000" y="4648200"/>
              <a:ext cx="762000" cy="762000"/>
            </a:xfrm>
            <a:prstGeom prst="ellipse">
              <a:avLst/>
            </a:prstGeom>
            <a:solidFill>
              <a:srgbClr val="996633"/>
            </a:solidFill>
            <a:ln w="76200">
              <a:solidFill>
                <a:srgbClr val="3333FF"/>
              </a:solidFill>
              <a:round/>
              <a:headEnd/>
              <a:tailEnd/>
            </a:ln>
          </p:spPr>
          <p:txBody>
            <a:bodyPr wrap="none" anchor="ctr"/>
            <a:lstStyle/>
            <a:p>
              <a:endParaRPr lang="en-US"/>
            </a:p>
          </p:txBody>
        </p:sp>
        <p:sp>
          <p:nvSpPr>
            <p:cNvPr id="33800" name="Oval 15"/>
            <p:cNvSpPr>
              <a:spLocks noChangeArrowheads="1"/>
            </p:cNvSpPr>
            <p:nvPr/>
          </p:nvSpPr>
          <p:spPr bwMode="auto">
            <a:xfrm>
              <a:off x="3810000" y="5029200"/>
              <a:ext cx="762000" cy="762000"/>
            </a:xfrm>
            <a:prstGeom prst="ellipse">
              <a:avLst/>
            </a:prstGeom>
            <a:noFill/>
            <a:ln w="76200">
              <a:solidFill>
                <a:srgbClr val="008000"/>
              </a:solidFill>
              <a:round/>
              <a:headEnd/>
              <a:tailEnd/>
            </a:ln>
          </p:spPr>
          <p:txBody>
            <a:bodyPr wrap="none" anchor="ctr"/>
            <a:lstStyle/>
            <a:p>
              <a:endParaRPr lang="en-US"/>
            </a:p>
          </p:txBody>
        </p:sp>
        <p:sp>
          <p:nvSpPr>
            <p:cNvPr id="33801" name="Oval 16"/>
            <p:cNvSpPr>
              <a:spLocks noChangeArrowheads="1"/>
            </p:cNvSpPr>
            <p:nvPr/>
          </p:nvSpPr>
          <p:spPr bwMode="auto">
            <a:xfrm>
              <a:off x="4572000" y="5029200"/>
              <a:ext cx="762000" cy="762000"/>
            </a:xfrm>
            <a:prstGeom prst="ellipse">
              <a:avLst/>
            </a:prstGeom>
            <a:noFill/>
            <a:ln w="76200">
              <a:solidFill>
                <a:schemeClr val="accent1"/>
              </a:solidFill>
              <a:round/>
              <a:headEnd/>
              <a:tailEnd/>
            </a:ln>
          </p:spPr>
          <p:txBody>
            <a:bodyPr wrap="none" anchor="ctr"/>
            <a:lstStyle/>
            <a:p>
              <a:endParaRPr lang="en-US"/>
            </a:p>
          </p:txBody>
        </p:sp>
      </p:grpSp>
      <p:sp>
        <p:nvSpPr>
          <p:cNvPr id="22" name="TextBox 21"/>
          <p:cNvSpPr txBox="1"/>
          <p:nvPr/>
        </p:nvSpPr>
        <p:spPr>
          <a:xfrm>
            <a:off x="2911742" y="3450781"/>
            <a:ext cx="3565258"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(Judgment Seat)</a:t>
            </a:r>
          </a:p>
        </p:txBody>
      </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0">
            <a:extLst>
              <a:ext uri="{FF2B5EF4-FFF2-40B4-BE49-F238E27FC236}">
                <a16:creationId xmlns:a16="http://schemas.microsoft.com/office/drawing/2014/main" id="{36522FC8-124E-49ED-852F-1A6EADAB3475}"/>
              </a:ext>
            </a:extLst>
          </p:cNvPr>
          <p:cNvGrpSpPr>
            <a:grpSpLocks/>
          </p:cNvGrpSpPr>
          <p:nvPr/>
        </p:nvGrpSpPr>
        <p:grpSpPr bwMode="auto">
          <a:xfrm>
            <a:off x="2167301" y="2622106"/>
            <a:ext cx="5087391" cy="1588856"/>
            <a:chOff x="528" y="2784"/>
            <a:chExt cx="4848" cy="1392"/>
          </a:xfrm>
        </p:grpSpPr>
        <p:grpSp>
          <p:nvGrpSpPr>
            <p:cNvPr id="19" name="Group 17">
              <a:extLst>
                <a:ext uri="{FF2B5EF4-FFF2-40B4-BE49-F238E27FC236}">
                  <a16:creationId xmlns:a16="http://schemas.microsoft.com/office/drawing/2014/main" id="{2429BEEC-E47C-4D3F-B45B-57B7DE791B4B}"/>
                </a:ext>
              </a:extLst>
            </p:cNvPr>
            <p:cNvGrpSpPr>
              <a:grpSpLocks/>
            </p:cNvGrpSpPr>
            <p:nvPr/>
          </p:nvGrpSpPr>
          <p:grpSpPr bwMode="auto">
            <a:xfrm>
              <a:off x="624" y="2880"/>
              <a:ext cx="4752" cy="1296"/>
              <a:chOff x="624" y="2832"/>
              <a:chExt cx="4416" cy="1056"/>
            </a:xfrm>
          </p:grpSpPr>
          <p:sp>
            <p:nvSpPr>
              <p:cNvPr id="29" name="Rectangle 18">
                <a:extLst>
                  <a:ext uri="{FF2B5EF4-FFF2-40B4-BE49-F238E27FC236}">
                    <a16:creationId xmlns:a16="http://schemas.microsoft.com/office/drawing/2014/main" id="{1C826D29-D612-4914-8740-67EFC3446D90}"/>
                  </a:ext>
                </a:extLst>
              </p:cNvPr>
              <p:cNvSpPr>
                <a:spLocks noChangeArrowheads="1"/>
              </p:cNvSpPr>
              <p:nvPr/>
            </p:nvSpPr>
            <p:spPr bwMode="auto">
              <a:xfrm>
                <a:off x="3456" y="3408"/>
                <a:ext cx="1584" cy="480"/>
              </a:xfrm>
              <a:prstGeom prst="rect">
                <a:avLst/>
              </a:prstGeom>
              <a:solidFill>
                <a:schemeClr val="bg1"/>
              </a:solidFill>
              <a:ln w="9525">
                <a:noFill/>
                <a:miter lim="800000"/>
                <a:headEnd/>
                <a:tailEnd/>
              </a:ln>
            </p:spPr>
            <p:txBody>
              <a:bodyPr wrap="none" anchor="ctr"/>
              <a:lstStyle/>
              <a:p>
                <a:endParaRPr lang="en-US"/>
              </a:p>
            </p:txBody>
          </p:sp>
          <p:sp>
            <p:nvSpPr>
              <p:cNvPr id="30" name="Rectangle 19">
                <a:extLst>
                  <a:ext uri="{FF2B5EF4-FFF2-40B4-BE49-F238E27FC236}">
                    <a16:creationId xmlns:a16="http://schemas.microsoft.com/office/drawing/2014/main" id="{BA4F1BCF-DB64-4D3A-A7A6-FB00F8DB5A11}"/>
                  </a:ext>
                </a:extLst>
              </p:cNvPr>
              <p:cNvSpPr>
                <a:spLocks noChangeArrowheads="1"/>
              </p:cNvSpPr>
              <p:nvPr/>
            </p:nvSpPr>
            <p:spPr bwMode="auto">
              <a:xfrm>
                <a:off x="2064" y="2832"/>
                <a:ext cx="1584" cy="1056"/>
              </a:xfrm>
              <a:prstGeom prst="rect">
                <a:avLst/>
              </a:prstGeom>
              <a:solidFill>
                <a:schemeClr val="bg1"/>
              </a:solidFill>
              <a:ln w="9525">
                <a:noFill/>
                <a:miter lim="800000"/>
                <a:headEnd/>
                <a:tailEnd/>
              </a:ln>
            </p:spPr>
            <p:txBody>
              <a:bodyPr wrap="none" anchor="ctr"/>
              <a:lstStyle/>
              <a:p>
                <a:endParaRPr lang="en-US"/>
              </a:p>
            </p:txBody>
          </p:sp>
          <p:sp>
            <p:nvSpPr>
              <p:cNvPr id="31" name="Rectangle 20">
                <a:extLst>
                  <a:ext uri="{FF2B5EF4-FFF2-40B4-BE49-F238E27FC236}">
                    <a16:creationId xmlns:a16="http://schemas.microsoft.com/office/drawing/2014/main" id="{8445B08C-F6EE-47CB-8625-49F39D00F6D9}"/>
                  </a:ext>
                </a:extLst>
              </p:cNvPr>
              <p:cNvSpPr>
                <a:spLocks noChangeArrowheads="1"/>
              </p:cNvSpPr>
              <p:nvPr/>
            </p:nvSpPr>
            <p:spPr bwMode="auto">
              <a:xfrm>
                <a:off x="624" y="3216"/>
                <a:ext cx="1584" cy="672"/>
              </a:xfrm>
              <a:prstGeom prst="rect">
                <a:avLst/>
              </a:prstGeom>
              <a:solidFill>
                <a:schemeClr val="bg1"/>
              </a:solidFill>
              <a:ln w="9525">
                <a:noFill/>
                <a:miter lim="800000"/>
                <a:headEnd/>
                <a:tailEnd/>
              </a:ln>
            </p:spPr>
            <p:txBody>
              <a:bodyPr wrap="none" anchor="ctr"/>
              <a:lstStyle/>
              <a:p>
                <a:endParaRPr lang="en-US"/>
              </a:p>
            </p:txBody>
          </p:sp>
        </p:grpSp>
        <p:grpSp>
          <p:nvGrpSpPr>
            <p:cNvPr id="20" name="Group 21">
              <a:extLst>
                <a:ext uri="{FF2B5EF4-FFF2-40B4-BE49-F238E27FC236}">
                  <a16:creationId xmlns:a16="http://schemas.microsoft.com/office/drawing/2014/main" id="{052C4032-779F-4ED5-9873-A1B55A75EFC9}"/>
                </a:ext>
              </a:extLst>
            </p:cNvPr>
            <p:cNvGrpSpPr>
              <a:grpSpLocks/>
            </p:cNvGrpSpPr>
            <p:nvPr/>
          </p:nvGrpSpPr>
          <p:grpSpPr bwMode="auto">
            <a:xfrm>
              <a:off x="528" y="2784"/>
              <a:ext cx="4752" cy="1296"/>
              <a:chOff x="624" y="2832"/>
              <a:chExt cx="4416" cy="1056"/>
            </a:xfrm>
          </p:grpSpPr>
          <p:sp>
            <p:nvSpPr>
              <p:cNvPr id="26" name="Rectangle 22">
                <a:extLst>
                  <a:ext uri="{FF2B5EF4-FFF2-40B4-BE49-F238E27FC236}">
                    <a16:creationId xmlns:a16="http://schemas.microsoft.com/office/drawing/2014/main" id="{8EB1BA20-7F0E-41FF-A9BA-AC8F42A9C61C}"/>
                  </a:ext>
                </a:extLst>
              </p:cNvPr>
              <p:cNvSpPr>
                <a:spLocks noChangeArrowheads="1"/>
              </p:cNvSpPr>
              <p:nvPr/>
            </p:nvSpPr>
            <p:spPr bwMode="auto">
              <a:xfrm>
                <a:off x="3456" y="3408"/>
                <a:ext cx="1584" cy="480"/>
              </a:xfrm>
              <a:prstGeom prst="rect">
                <a:avLst/>
              </a:prstGeom>
              <a:solidFill>
                <a:srgbClr val="720000"/>
              </a:solidFill>
              <a:ln w="9525">
                <a:noFill/>
                <a:miter lim="800000"/>
                <a:headEnd/>
                <a:tailEnd/>
              </a:ln>
            </p:spPr>
            <p:txBody>
              <a:bodyPr wrap="none" anchor="ctr"/>
              <a:lstStyle/>
              <a:p>
                <a:endParaRPr lang="en-US"/>
              </a:p>
            </p:txBody>
          </p:sp>
          <p:sp>
            <p:nvSpPr>
              <p:cNvPr id="27" name="Rectangle 23">
                <a:extLst>
                  <a:ext uri="{FF2B5EF4-FFF2-40B4-BE49-F238E27FC236}">
                    <a16:creationId xmlns:a16="http://schemas.microsoft.com/office/drawing/2014/main" id="{83D3880E-CB8F-46A7-B731-BC20AE6F64C8}"/>
                  </a:ext>
                </a:extLst>
              </p:cNvPr>
              <p:cNvSpPr>
                <a:spLocks noChangeArrowheads="1"/>
              </p:cNvSpPr>
              <p:nvPr/>
            </p:nvSpPr>
            <p:spPr bwMode="auto">
              <a:xfrm>
                <a:off x="2064" y="2832"/>
                <a:ext cx="1584" cy="1056"/>
              </a:xfrm>
              <a:prstGeom prst="rect">
                <a:avLst/>
              </a:prstGeom>
              <a:solidFill>
                <a:srgbClr val="720000"/>
              </a:solidFill>
              <a:ln w="9525">
                <a:noFill/>
                <a:miter lim="800000"/>
                <a:headEnd/>
                <a:tailEnd/>
              </a:ln>
            </p:spPr>
            <p:txBody>
              <a:bodyPr wrap="none" anchor="ctr"/>
              <a:lstStyle/>
              <a:p>
                <a:endParaRPr lang="en-US"/>
              </a:p>
            </p:txBody>
          </p:sp>
          <p:sp>
            <p:nvSpPr>
              <p:cNvPr id="28" name="Rectangle 24">
                <a:extLst>
                  <a:ext uri="{FF2B5EF4-FFF2-40B4-BE49-F238E27FC236}">
                    <a16:creationId xmlns:a16="http://schemas.microsoft.com/office/drawing/2014/main" id="{E0C17CBF-FDEC-4BBC-8E86-FAA87D76B7A7}"/>
                  </a:ext>
                </a:extLst>
              </p:cNvPr>
              <p:cNvSpPr>
                <a:spLocks noChangeArrowheads="1"/>
              </p:cNvSpPr>
              <p:nvPr/>
            </p:nvSpPr>
            <p:spPr bwMode="auto">
              <a:xfrm>
                <a:off x="624" y="3216"/>
                <a:ext cx="1584" cy="672"/>
              </a:xfrm>
              <a:prstGeom prst="rect">
                <a:avLst/>
              </a:prstGeom>
              <a:solidFill>
                <a:srgbClr val="720000"/>
              </a:solidFill>
              <a:ln w="9525">
                <a:noFill/>
                <a:miter lim="800000"/>
                <a:headEnd/>
                <a:tailEnd/>
              </a:ln>
            </p:spPr>
            <p:txBody>
              <a:bodyPr wrap="none" anchor="ctr"/>
              <a:lstStyle/>
              <a:p>
                <a:endParaRPr lang="en-US"/>
              </a:p>
            </p:txBody>
          </p:sp>
        </p:grpSp>
        <p:sp>
          <p:nvSpPr>
            <p:cNvPr id="21" name="Oval 20">
              <a:extLst>
                <a:ext uri="{FF2B5EF4-FFF2-40B4-BE49-F238E27FC236}">
                  <a16:creationId xmlns:a16="http://schemas.microsoft.com/office/drawing/2014/main" id="{52EAC82F-4589-4CE2-B44E-9C180DB5B53D}"/>
                </a:ext>
              </a:extLst>
            </p:cNvPr>
            <p:cNvSpPr>
              <a:spLocks noChangeArrowheads="1"/>
            </p:cNvSpPr>
            <p:nvPr/>
          </p:nvSpPr>
          <p:spPr bwMode="auto">
            <a:xfrm>
              <a:off x="2160" y="2928"/>
              <a:ext cx="480" cy="480"/>
            </a:xfrm>
            <a:prstGeom prst="ellipse">
              <a:avLst/>
            </a:prstGeom>
            <a:solidFill>
              <a:srgbClr val="720000"/>
            </a:solidFill>
            <a:ln w="76200">
              <a:solidFill>
                <a:schemeClr val="bg1"/>
              </a:solidFill>
              <a:round/>
              <a:headEnd/>
              <a:tailEnd/>
            </a:ln>
          </p:spPr>
          <p:txBody>
            <a:bodyPr wrap="none" anchor="ctr"/>
            <a:lstStyle/>
            <a:p>
              <a:endParaRPr lang="en-US"/>
            </a:p>
          </p:txBody>
        </p:sp>
        <p:sp>
          <p:nvSpPr>
            <p:cNvPr id="22" name="Oval 21">
              <a:extLst>
                <a:ext uri="{FF2B5EF4-FFF2-40B4-BE49-F238E27FC236}">
                  <a16:creationId xmlns:a16="http://schemas.microsoft.com/office/drawing/2014/main" id="{7DB91D58-5124-47D8-9C4D-1BC0EB37B3FB}"/>
                </a:ext>
              </a:extLst>
            </p:cNvPr>
            <p:cNvSpPr>
              <a:spLocks noChangeArrowheads="1"/>
            </p:cNvSpPr>
            <p:nvPr/>
          </p:nvSpPr>
          <p:spPr bwMode="auto">
            <a:xfrm>
              <a:off x="2640" y="2928"/>
              <a:ext cx="480" cy="480"/>
            </a:xfrm>
            <a:prstGeom prst="ellipse">
              <a:avLst/>
            </a:prstGeom>
            <a:solidFill>
              <a:srgbClr val="720000"/>
            </a:solidFill>
            <a:ln w="76200">
              <a:solidFill>
                <a:schemeClr val="bg1"/>
              </a:solidFill>
              <a:round/>
              <a:headEnd/>
              <a:tailEnd/>
            </a:ln>
          </p:spPr>
          <p:txBody>
            <a:bodyPr wrap="none" anchor="ctr"/>
            <a:lstStyle/>
            <a:p>
              <a:endParaRPr lang="en-US"/>
            </a:p>
          </p:txBody>
        </p:sp>
        <p:sp>
          <p:nvSpPr>
            <p:cNvPr id="23" name="Oval 22">
              <a:extLst>
                <a:ext uri="{FF2B5EF4-FFF2-40B4-BE49-F238E27FC236}">
                  <a16:creationId xmlns:a16="http://schemas.microsoft.com/office/drawing/2014/main" id="{000B493A-6B6D-4100-AC00-B93EC7F893EB}"/>
                </a:ext>
              </a:extLst>
            </p:cNvPr>
            <p:cNvSpPr>
              <a:spLocks noChangeArrowheads="1"/>
            </p:cNvSpPr>
            <p:nvPr/>
          </p:nvSpPr>
          <p:spPr bwMode="auto">
            <a:xfrm>
              <a:off x="3120" y="2928"/>
              <a:ext cx="480" cy="480"/>
            </a:xfrm>
            <a:prstGeom prst="ellipse">
              <a:avLst/>
            </a:prstGeom>
            <a:solidFill>
              <a:srgbClr val="720000"/>
            </a:solidFill>
            <a:ln w="76200">
              <a:solidFill>
                <a:schemeClr val="bg1"/>
              </a:solidFill>
              <a:round/>
              <a:headEnd/>
              <a:tailEnd/>
            </a:ln>
          </p:spPr>
          <p:txBody>
            <a:bodyPr wrap="none" anchor="ctr"/>
            <a:lstStyle/>
            <a:p>
              <a:endParaRPr lang="en-US"/>
            </a:p>
          </p:txBody>
        </p:sp>
        <p:sp>
          <p:nvSpPr>
            <p:cNvPr id="24" name="Oval 23">
              <a:extLst>
                <a:ext uri="{FF2B5EF4-FFF2-40B4-BE49-F238E27FC236}">
                  <a16:creationId xmlns:a16="http://schemas.microsoft.com/office/drawing/2014/main" id="{AFCC40F3-04F6-4254-8165-B005E33FA066}"/>
                </a:ext>
              </a:extLst>
            </p:cNvPr>
            <p:cNvSpPr>
              <a:spLocks noChangeArrowheads="1"/>
            </p:cNvSpPr>
            <p:nvPr/>
          </p:nvSpPr>
          <p:spPr bwMode="auto">
            <a:xfrm>
              <a:off x="2400" y="3168"/>
              <a:ext cx="480" cy="480"/>
            </a:xfrm>
            <a:prstGeom prst="ellipse">
              <a:avLst/>
            </a:prstGeom>
            <a:solidFill>
              <a:srgbClr val="720000"/>
            </a:solidFill>
            <a:ln w="76200">
              <a:solidFill>
                <a:schemeClr val="bg1"/>
              </a:solidFill>
              <a:round/>
              <a:headEnd/>
              <a:tailEnd/>
            </a:ln>
          </p:spPr>
          <p:txBody>
            <a:bodyPr wrap="none" anchor="ctr"/>
            <a:lstStyle/>
            <a:p>
              <a:endParaRPr lang="en-US"/>
            </a:p>
          </p:txBody>
        </p:sp>
        <p:sp>
          <p:nvSpPr>
            <p:cNvPr id="25" name="Oval 24">
              <a:extLst>
                <a:ext uri="{FF2B5EF4-FFF2-40B4-BE49-F238E27FC236}">
                  <a16:creationId xmlns:a16="http://schemas.microsoft.com/office/drawing/2014/main" id="{DD5677E5-254A-4D45-9194-2CFEFCE2EF72}"/>
                </a:ext>
              </a:extLst>
            </p:cNvPr>
            <p:cNvSpPr>
              <a:spLocks noChangeArrowheads="1"/>
            </p:cNvSpPr>
            <p:nvPr/>
          </p:nvSpPr>
          <p:spPr bwMode="auto">
            <a:xfrm>
              <a:off x="2880" y="3168"/>
              <a:ext cx="480" cy="480"/>
            </a:xfrm>
            <a:prstGeom prst="ellipse">
              <a:avLst/>
            </a:prstGeom>
            <a:solidFill>
              <a:srgbClr val="720000"/>
            </a:solidFill>
            <a:ln w="76200">
              <a:solidFill>
                <a:schemeClr val="bg1"/>
              </a:solidFill>
              <a:round/>
              <a:headEnd/>
              <a:tailEnd/>
            </a:ln>
          </p:spPr>
          <p:txBody>
            <a:bodyPr wrap="none" anchor="ctr"/>
            <a:lstStyle/>
            <a:p>
              <a:endParaRPr lang="en-US"/>
            </a:p>
          </p:txBody>
        </p:sp>
      </p:grpSp>
      <p:sp>
        <p:nvSpPr>
          <p:cNvPr id="55302" name="Rectangle 6"/>
          <p:cNvSpPr>
            <a:spLocks noGrp="1" noChangeArrowheads="1"/>
          </p:cNvSpPr>
          <p:nvPr>
            <p:ph type="title"/>
          </p:nvPr>
        </p:nvSpPr>
        <p:spPr/>
        <p:txBody>
          <a:bodyPr/>
          <a:lstStyle/>
          <a:p>
            <a:pPr eaLnBrk="1" hangingPunct="1">
              <a:defRPr/>
            </a:pPr>
            <a:r>
              <a:rPr lang="en-US"/>
              <a:t>Judgment SEAT of Christ</a:t>
            </a:r>
          </a:p>
        </p:txBody>
      </p:sp>
      <p:sp>
        <p:nvSpPr>
          <p:cNvPr id="55303" name="Rectangle 7"/>
          <p:cNvSpPr>
            <a:spLocks noGrp="1" noChangeArrowheads="1"/>
          </p:cNvSpPr>
          <p:nvPr>
            <p:ph type="body" idx="1"/>
          </p:nvPr>
        </p:nvSpPr>
        <p:spPr>
          <a:xfrm>
            <a:off x="490451" y="1200150"/>
            <a:ext cx="8424949" cy="3771900"/>
          </a:xfrm>
        </p:spPr>
        <p:txBody>
          <a:bodyPr/>
          <a:lstStyle/>
          <a:p>
            <a:pPr marL="0" indent="0" eaLnBrk="1" hangingPunct="1">
              <a:buFontTx/>
              <a:buNone/>
              <a:defRPr/>
            </a:pPr>
            <a:r>
              <a:rPr lang="en-US" sz="3200" dirty="0"/>
              <a:t>1 </a:t>
            </a:r>
            <a:r>
              <a:rPr lang="en-US" sz="3200" dirty="0" err="1"/>
              <a:t>Cor</a:t>
            </a:r>
            <a:r>
              <a:rPr lang="en-US" sz="3200" dirty="0"/>
              <a:t> 3: 11 For no one can lay any foundation other than the one already laid, which is Jesus Christ.  12 If any man builds on this foundation using gold, silver, costly stones, wood, hay or straw,  13 his work will be shown for what it is, because the Day will bring it to light. It will be revealed with fire, and the fire will test the quality of each man's work. </a:t>
            </a:r>
          </a:p>
        </p:txBody>
      </p:sp>
    </p:spTree>
  </p:cSld>
  <p:clrMapOvr>
    <a:masterClrMapping/>
  </p:clrMapOvr>
  <p:transition>
    <p:zoom/>
    <p:sndAc>
      <p:stSnd>
        <p:snd r:embed="rId2" name="CAMERA.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0">
            <a:extLst>
              <a:ext uri="{FF2B5EF4-FFF2-40B4-BE49-F238E27FC236}">
                <a16:creationId xmlns:a16="http://schemas.microsoft.com/office/drawing/2014/main" id="{93B21E83-3DA7-460E-B6BC-1B506E45C46C}"/>
              </a:ext>
            </a:extLst>
          </p:cNvPr>
          <p:cNvGrpSpPr>
            <a:grpSpLocks/>
          </p:cNvGrpSpPr>
          <p:nvPr/>
        </p:nvGrpSpPr>
        <p:grpSpPr bwMode="auto">
          <a:xfrm>
            <a:off x="2167301" y="2622106"/>
            <a:ext cx="5087391" cy="1588856"/>
            <a:chOff x="528" y="2784"/>
            <a:chExt cx="4848" cy="1392"/>
          </a:xfrm>
        </p:grpSpPr>
        <p:grpSp>
          <p:nvGrpSpPr>
            <p:cNvPr id="19" name="Group 17">
              <a:extLst>
                <a:ext uri="{FF2B5EF4-FFF2-40B4-BE49-F238E27FC236}">
                  <a16:creationId xmlns:a16="http://schemas.microsoft.com/office/drawing/2014/main" id="{4BBACD30-84F7-4135-8053-E6246DEE234A}"/>
                </a:ext>
              </a:extLst>
            </p:cNvPr>
            <p:cNvGrpSpPr>
              <a:grpSpLocks/>
            </p:cNvGrpSpPr>
            <p:nvPr/>
          </p:nvGrpSpPr>
          <p:grpSpPr bwMode="auto">
            <a:xfrm>
              <a:off x="624" y="2880"/>
              <a:ext cx="4752" cy="1296"/>
              <a:chOff x="624" y="2832"/>
              <a:chExt cx="4416" cy="1056"/>
            </a:xfrm>
          </p:grpSpPr>
          <p:sp>
            <p:nvSpPr>
              <p:cNvPr id="29" name="Rectangle 18">
                <a:extLst>
                  <a:ext uri="{FF2B5EF4-FFF2-40B4-BE49-F238E27FC236}">
                    <a16:creationId xmlns:a16="http://schemas.microsoft.com/office/drawing/2014/main" id="{3A64D21D-7C19-4D2C-BD3B-39A3A227C3AB}"/>
                  </a:ext>
                </a:extLst>
              </p:cNvPr>
              <p:cNvSpPr>
                <a:spLocks noChangeArrowheads="1"/>
              </p:cNvSpPr>
              <p:nvPr/>
            </p:nvSpPr>
            <p:spPr bwMode="auto">
              <a:xfrm>
                <a:off x="3456" y="3408"/>
                <a:ext cx="1584" cy="480"/>
              </a:xfrm>
              <a:prstGeom prst="rect">
                <a:avLst/>
              </a:prstGeom>
              <a:solidFill>
                <a:schemeClr val="bg1"/>
              </a:solidFill>
              <a:ln w="9525">
                <a:noFill/>
                <a:miter lim="800000"/>
                <a:headEnd/>
                <a:tailEnd/>
              </a:ln>
            </p:spPr>
            <p:txBody>
              <a:bodyPr wrap="none" anchor="ctr"/>
              <a:lstStyle/>
              <a:p>
                <a:endParaRPr lang="en-US"/>
              </a:p>
            </p:txBody>
          </p:sp>
          <p:sp>
            <p:nvSpPr>
              <p:cNvPr id="30" name="Rectangle 19">
                <a:extLst>
                  <a:ext uri="{FF2B5EF4-FFF2-40B4-BE49-F238E27FC236}">
                    <a16:creationId xmlns:a16="http://schemas.microsoft.com/office/drawing/2014/main" id="{7E4283EE-8470-4CEA-97A5-36F77ABC5C96}"/>
                  </a:ext>
                </a:extLst>
              </p:cNvPr>
              <p:cNvSpPr>
                <a:spLocks noChangeArrowheads="1"/>
              </p:cNvSpPr>
              <p:nvPr/>
            </p:nvSpPr>
            <p:spPr bwMode="auto">
              <a:xfrm>
                <a:off x="2064" y="2832"/>
                <a:ext cx="1584" cy="1056"/>
              </a:xfrm>
              <a:prstGeom prst="rect">
                <a:avLst/>
              </a:prstGeom>
              <a:solidFill>
                <a:schemeClr val="bg1"/>
              </a:solidFill>
              <a:ln w="9525">
                <a:noFill/>
                <a:miter lim="800000"/>
                <a:headEnd/>
                <a:tailEnd/>
              </a:ln>
            </p:spPr>
            <p:txBody>
              <a:bodyPr wrap="none" anchor="ctr"/>
              <a:lstStyle/>
              <a:p>
                <a:endParaRPr lang="en-US"/>
              </a:p>
            </p:txBody>
          </p:sp>
          <p:sp>
            <p:nvSpPr>
              <p:cNvPr id="31" name="Rectangle 20">
                <a:extLst>
                  <a:ext uri="{FF2B5EF4-FFF2-40B4-BE49-F238E27FC236}">
                    <a16:creationId xmlns:a16="http://schemas.microsoft.com/office/drawing/2014/main" id="{30E63429-1A0C-425D-8812-AD2174658958}"/>
                  </a:ext>
                </a:extLst>
              </p:cNvPr>
              <p:cNvSpPr>
                <a:spLocks noChangeArrowheads="1"/>
              </p:cNvSpPr>
              <p:nvPr/>
            </p:nvSpPr>
            <p:spPr bwMode="auto">
              <a:xfrm>
                <a:off x="624" y="3216"/>
                <a:ext cx="1584" cy="672"/>
              </a:xfrm>
              <a:prstGeom prst="rect">
                <a:avLst/>
              </a:prstGeom>
              <a:solidFill>
                <a:schemeClr val="bg1"/>
              </a:solidFill>
              <a:ln w="9525">
                <a:noFill/>
                <a:miter lim="800000"/>
                <a:headEnd/>
                <a:tailEnd/>
              </a:ln>
            </p:spPr>
            <p:txBody>
              <a:bodyPr wrap="none" anchor="ctr"/>
              <a:lstStyle/>
              <a:p>
                <a:endParaRPr lang="en-US"/>
              </a:p>
            </p:txBody>
          </p:sp>
        </p:grpSp>
        <p:grpSp>
          <p:nvGrpSpPr>
            <p:cNvPr id="20" name="Group 21">
              <a:extLst>
                <a:ext uri="{FF2B5EF4-FFF2-40B4-BE49-F238E27FC236}">
                  <a16:creationId xmlns:a16="http://schemas.microsoft.com/office/drawing/2014/main" id="{6B4C16F1-F1F0-48B2-BD02-7F7FBB730335}"/>
                </a:ext>
              </a:extLst>
            </p:cNvPr>
            <p:cNvGrpSpPr>
              <a:grpSpLocks/>
            </p:cNvGrpSpPr>
            <p:nvPr/>
          </p:nvGrpSpPr>
          <p:grpSpPr bwMode="auto">
            <a:xfrm>
              <a:off x="528" y="2784"/>
              <a:ext cx="4752" cy="1296"/>
              <a:chOff x="624" y="2832"/>
              <a:chExt cx="4416" cy="1056"/>
            </a:xfrm>
          </p:grpSpPr>
          <p:sp>
            <p:nvSpPr>
              <p:cNvPr id="26" name="Rectangle 22">
                <a:extLst>
                  <a:ext uri="{FF2B5EF4-FFF2-40B4-BE49-F238E27FC236}">
                    <a16:creationId xmlns:a16="http://schemas.microsoft.com/office/drawing/2014/main" id="{F79E62FE-AA31-411A-98AA-4A7115C7100C}"/>
                  </a:ext>
                </a:extLst>
              </p:cNvPr>
              <p:cNvSpPr>
                <a:spLocks noChangeArrowheads="1"/>
              </p:cNvSpPr>
              <p:nvPr/>
            </p:nvSpPr>
            <p:spPr bwMode="auto">
              <a:xfrm>
                <a:off x="3456" y="3408"/>
                <a:ext cx="1584" cy="480"/>
              </a:xfrm>
              <a:prstGeom prst="rect">
                <a:avLst/>
              </a:prstGeom>
              <a:solidFill>
                <a:srgbClr val="720000"/>
              </a:solidFill>
              <a:ln w="9525">
                <a:noFill/>
                <a:miter lim="800000"/>
                <a:headEnd/>
                <a:tailEnd/>
              </a:ln>
            </p:spPr>
            <p:txBody>
              <a:bodyPr wrap="none" anchor="ctr"/>
              <a:lstStyle/>
              <a:p>
                <a:endParaRPr lang="en-US"/>
              </a:p>
            </p:txBody>
          </p:sp>
          <p:sp>
            <p:nvSpPr>
              <p:cNvPr id="27" name="Rectangle 23">
                <a:extLst>
                  <a:ext uri="{FF2B5EF4-FFF2-40B4-BE49-F238E27FC236}">
                    <a16:creationId xmlns:a16="http://schemas.microsoft.com/office/drawing/2014/main" id="{C89A3812-A377-447C-9CE0-AF147269C195}"/>
                  </a:ext>
                </a:extLst>
              </p:cNvPr>
              <p:cNvSpPr>
                <a:spLocks noChangeArrowheads="1"/>
              </p:cNvSpPr>
              <p:nvPr/>
            </p:nvSpPr>
            <p:spPr bwMode="auto">
              <a:xfrm>
                <a:off x="2064" y="2832"/>
                <a:ext cx="1584" cy="1056"/>
              </a:xfrm>
              <a:prstGeom prst="rect">
                <a:avLst/>
              </a:prstGeom>
              <a:solidFill>
                <a:srgbClr val="720000"/>
              </a:solidFill>
              <a:ln w="9525">
                <a:noFill/>
                <a:miter lim="800000"/>
                <a:headEnd/>
                <a:tailEnd/>
              </a:ln>
            </p:spPr>
            <p:txBody>
              <a:bodyPr wrap="none" anchor="ctr"/>
              <a:lstStyle/>
              <a:p>
                <a:endParaRPr lang="en-US"/>
              </a:p>
            </p:txBody>
          </p:sp>
          <p:sp>
            <p:nvSpPr>
              <p:cNvPr id="28" name="Rectangle 24">
                <a:extLst>
                  <a:ext uri="{FF2B5EF4-FFF2-40B4-BE49-F238E27FC236}">
                    <a16:creationId xmlns:a16="http://schemas.microsoft.com/office/drawing/2014/main" id="{869BB0EB-A2BA-4F05-A6A7-E6A239353E87}"/>
                  </a:ext>
                </a:extLst>
              </p:cNvPr>
              <p:cNvSpPr>
                <a:spLocks noChangeArrowheads="1"/>
              </p:cNvSpPr>
              <p:nvPr/>
            </p:nvSpPr>
            <p:spPr bwMode="auto">
              <a:xfrm>
                <a:off x="624" y="3216"/>
                <a:ext cx="1584" cy="672"/>
              </a:xfrm>
              <a:prstGeom prst="rect">
                <a:avLst/>
              </a:prstGeom>
              <a:solidFill>
                <a:srgbClr val="720000"/>
              </a:solidFill>
              <a:ln w="9525">
                <a:noFill/>
                <a:miter lim="800000"/>
                <a:headEnd/>
                <a:tailEnd/>
              </a:ln>
            </p:spPr>
            <p:txBody>
              <a:bodyPr wrap="none" anchor="ctr"/>
              <a:lstStyle/>
              <a:p>
                <a:endParaRPr lang="en-US"/>
              </a:p>
            </p:txBody>
          </p:sp>
        </p:grpSp>
        <p:sp>
          <p:nvSpPr>
            <p:cNvPr id="21" name="Oval 20">
              <a:extLst>
                <a:ext uri="{FF2B5EF4-FFF2-40B4-BE49-F238E27FC236}">
                  <a16:creationId xmlns:a16="http://schemas.microsoft.com/office/drawing/2014/main" id="{43F292C6-7BFF-4A9A-B66E-9C5392C489AA}"/>
                </a:ext>
              </a:extLst>
            </p:cNvPr>
            <p:cNvSpPr>
              <a:spLocks noChangeArrowheads="1"/>
            </p:cNvSpPr>
            <p:nvPr/>
          </p:nvSpPr>
          <p:spPr bwMode="auto">
            <a:xfrm>
              <a:off x="2160" y="2928"/>
              <a:ext cx="480" cy="480"/>
            </a:xfrm>
            <a:prstGeom prst="ellipse">
              <a:avLst/>
            </a:prstGeom>
            <a:solidFill>
              <a:srgbClr val="720000"/>
            </a:solidFill>
            <a:ln w="76200">
              <a:solidFill>
                <a:schemeClr val="bg1"/>
              </a:solidFill>
              <a:round/>
              <a:headEnd/>
              <a:tailEnd/>
            </a:ln>
          </p:spPr>
          <p:txBody>
            <a:bodyPr wrap="none" anchor="ctr"/>
            <a:lstStyle/>
            <a:p>
              <a:endParaRPr lang="en-US"/>
            </a:p>
          </p:txBody>
        </p:sp>
        <p:sp>
          <p:nvSpPr>
            <p:cNvPr id="22" name="Oval 21">
              <a:extLst>
                <a:ext uri="{FF2B5EF4-FFF2-40B4-BE49-F238E27FC236}">
                  <a16:creationId xmlns:a16="http://schemas.microsoft.com/office/drawing/2014/main" id="{D8E03345-9DC7-4C4B-A7D0-22F2A195E020}"/>
                </a:ext>
              </a:extLst>
            </p:cNvPr>
            <p:cNvSpPr>
              <a:spLocks noChangeArrowheads="1"/>
            </p:cNvSpPr>
            <p:nvPr/>
          </p:nvSpPr>
          <p:spPr bwMode="auto">
            <a:xfrm>
              <a:off x="2640" y="2928"/>
              <a:ext cx="480" cy="480"/>
            </a:xfrm>
            <a:prstGeom prst="ellipse">
              <a:avLst/>
            </a:prstGeom>
            <a:solidFill>
              <a:srgbClr val="720000"/>
            </a:solidFill>
            <a:ln w="76200">
              <a:solidFill>
                <a:schemeClr val="bg1"/>
              </a:solidFill>
              <a:round/>
              <a:headEnd/>
              <a:tailEnd/>
            </a:ln>
          </p:spPr>
          <p:txBody>
            <a:bodyPr wrap="none" anchor="ctr"/>
            <a:lstStyle/>
            <a:p>
              <a:endParaRPr lang="en-US"/>
            </a:p>
          </p:txBody>
        </p:sp>
        <p:sp>
          <p:nvSpPr>
            <p:cNvPr id="23" name="Oval 22">
              <a:extLst>
                <a:ext uri="{FF2B5EF4-FFF2-40B4-BE49-F238E27FC236}">
                  <a16:creationId xmlns:a16="http://schemas.microsoft.com/office/drawing/2014/main" id="{2E469DB4-7A1F-46D0-A15B-71F8C1D36ED1}"/>
                </a:ext>
              </a:extLst>
            </p:cNvPr>
            <p:cNvSpPr>
              <a:spLocks noChangeArrowheads="1"/>
            </p:cNvSpPr>
            <p:nvPr/>
          </p:nvSpPr>
          <p:spPr bwMode="auto">
            <a:xfrm>
              <a:off x="3120" y="2928"/>
              <a:ext cx="480" cy="480"/>
            </a:xfrm>
            <a:prstGeom prst="ellipse">
              <a:avLst/>
            </a:prstGeom>
            <a:solidFill>
              <a:srgbClr val="720000"/>
            </a:solidFill>
            <a:ln w="76200">
              <a:solidFill>
                <a:schemeClr val="bg1"/>
              </a:solidFill>
              <a:round/>
              <a:headEnd/>
              <a:tailEnd/>
            </a:ln>
          </p:spPr>
          <p:txBody>
            <a:bodyPr wrap="none" anchor="ctr"/>
            <a:lstStyle/>
            <a:p>
              <a:endParaRPr lang="en-US"/>
            </a:p>
          </p:txBody>
        </p:sp>
        <p:sp>
          <p:nvSpPr>
            <p:cNvPr id="24" name="Oval 23">
              <a:extLst>
                <a:ext uri="{FF2B5EF4-FFF2-40B4-BE49-F238E27FC236}">
                  <a16:creationId xmlns:a16="http://schemas.microsoft.com/office/drawing/2014/main" id="{18253018-B6E1-4361-A9FF-CF5E10597167}"/>
                </a:ext>
              </a:extLst>
            </p:cNvPr>
            <p:cNvSpPr>
              <a:spLocks noChangeArrowheads="1"/>
            </p:cNvSpPr>
            <p:nvPr/>
          </p:nvSpPr>
          <p:spPr bwMode="auto">
            <a:xfrm>
              <a:off x="2400" y="3168"/>
              <a:ext cx="480" cy="480"/>
            </a:xfrm>
            <a:prstGeom prst="ellipse">
              <a:avLst/>
            </a:prstGeom>
            <a:solidFill>
              <a:srgbClr val="720000"/>
            </a:solidFill>
            <a:ln w="76200">
              <a:solidFill>
                <a:schemeClr val="bg1"/>
              </a:solidFill>
              <a:round/>
              <a:headEnd/>
              <a:tailEnd/>
            </a:ln>
          </p:spPr>
          <p:txBody>
            <a:bodyPr wrap="none" anchor="ctr"/>
            <a:lstStyle/>
            <a:p>
              <a:endParaRPr lang="en-US"/>
            </a:p>
          </p:txBody>
        </p:sp>
        <p:sp>
          <p:nvSpPr>
            <p:cNvPr id="25" name="Oval 24">
              <a:extLst>
                <a:ext uri="{FF2B5EF4-FFF2-40B4-BE49-F238E27FC236}">
                  <a16:creationId xmlns:a16="http://schemas.microsoft.com/office/drawing/2014/main" id="{B5E0C460-E96B-44E1-AB1E-3E4989DC8A45}"/>
                </a:ext>
              </a:extLst>
            </p:cNvPr>
            <p:cNvSpPr>
              <a:spLocks noChangeArrowheads="1"/>
            </p:cNvSpPr>
            <p:nvPr/>
          </p:nvSpPr>
          <p:spPr bwMode="auto">
            <a:xfrm>
              <a:off x="2880" y="3168"/>
              <a:ext cx="480" cy="480"/>
            </a:xfrm>
            <a:prstGeom prst="ellipse">
              <a:avLst/>
            </a:prstGeom>
            <a:solidFill>
              <a:srgbClr val="720000"/>
            </a:solidFill>
            <a:ln w="76200">
              <a:solidFill>
                <a:schemeClr val="bg1"/>
              </a:solidFill>
              <a:round/>
              <a:headEnd/>
              <a:tailEnd/>
            </a:ln>
          </p:spPr>
          <p:txBody>
            <a:bodyPr wrap="none" anchor="ctr"/>
            <a:lstStyle/>
            <a:p>
              <a:endParaRPr lang="en-US"/>
            </a:p>
          </p:txBody>
        </p:sp>
      </p:grpSp>
      <p:sp>
        <p:nvSpPr>
          <p:cNvPr id="56326" name="Rectangle 6"/>
          <p:cNvSpPr>
            <a:spLocks noGrp="1" noChangeArrowheads="1"/>
          </p:cNvSpPr>
          <p:nvPr>
            <p:ph type="title"/>
          </p:nvPr>
        </p:nvSpPr>
        <p:spPr/>
        <p:txBody>
          <a:bodyPr/>
          <a:lstStyle/>
          <a:p>
            <a:pPr eaLnBrk="1" hangingPunct="1">
              <a:defRPr/>
            </a:pPr>
            <a:r>
              <a:rPr lang="en-US"/>
              <a:t>Judgment SEAT of Christ</a:t>
            </a:r>
          </a:p>
        </p:txBody>
      </p:sp>
      <p:sp>
        <p:nvSpPr>
          <p:cNvPr id="56327" name="Rectangle 7"/>
          <p:cNvSpPr>
            <a:spLocks noGrp="1" noChangeArrowheads="1"/>
          </p:cNvSpPr>
          <p:nvPr>
            <p:ph type="body" idx="1"/>
          </p:nvPr>
        </p:nvSpPr>
        <p:spPr>
          <a:xfrm>
            <a:off x="609600" y="1200150"/>
            <a:ext cx="8153400" cy="3771900"/>
          </a:xfrm>
        </p:spPr>
        <p:txBody>
          <a:bodyPr/>
          <a:lstStyle/>
          <a:p>
            <a:pPr marL="0" indent="0" eaLnBrk="1" hangingPunct="1">
              <a:buFontTx/>
              <a:buNone/>
              <a:defRPr/>
            </a:pPr>
            <a:r>
              <a:rPr lang="en-US" sz="3200" dirty="0"/>
              <a:t>14 If what he has built survives, he will receive his reward.  15 If it is burned up, he will suffer loss; he himself will be saved, but only as one escaping through the flames.</a:t>
            </a:r>
          </a:p>
        </p:txBody>
      </p:sp>
    </p:spTree>
  </p:cSld>
  <p:clrMapOvr>
    <a:masterClrMapping/>
  </p:clrMapOvr>
  <p:transition>
    <p:zoom/>
    <p:sndAc>
      <p:stSnd>
        <p:snd r:embed="rId2" name="CAMERA.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a:t>Judgment of the NATIONS</a:t>
            </a:r>
          </a:p>
        </p:txBody>
      </p:sp>
      <p:grpSp>
        <p:nvGrpSpPr>
          <p:cNvPr id="36867" name="Group 12"/>
          <p:cNvGrpSpPr>
            <a:grpSpLocks/>
          </p:cNvGrpSpPr>
          <p:nvPr/>
        </p:nvGrpSpPr>
        <p:grpSpPr bwMode="auto">
          <a:xfrm>
            <a:off x="5467008" y="2343150"/>
            <a:ext cx="2209800" cy="2571750"/>
            <a:chOff x="1536" y="1584"/>
            <a:chExt cx="2304" cy="2736"/>
          </a:xfrm>
        </p:grpSpPr>
        <p:grpSp>
          <p:nvGrpSpPr>
            <p:cNvPr id="36869" name="Group 8"/>
            <p:cNvGrpSpPr>
              <a:grpSpLocks/>
            </p:cNvGrpSpPr>
            <p:nvPr/>
          </p:nvGrpSpPr>
          <p:grpSpPr bwMode="auto">
            <a:xfrm>
              <a:off x="2544" y="1584"/>
              <a:ext cx="336" cy="2736"/>
              <a:chOff x="2544" y="1584"/>
              <a:chExt cx="336" cy="2736"/>
            </a:xfrm>
          </p:grpSpPr>
          <p:sp>
            <p:nvSpPr>
              <p:cNvPr id="36874" name="Rectangle 6"/>
              <p:cNvSpPr>
                <a:spLocks noChangeArrowheads="1"/>
              </p:cNvSpPr>
              <p:nvPr/>
            </p:nvSpPr>
            <p:spPr bwMode="auto">
              <a:xfrm>
                <a:off x="2544" y="1584"/>
                <a:ext cx="240" cy="2736"/>
              </a:xfrm>
              <a:prstGeom prst="rect">
                <a:avLst/>
              </a:prstGeom>
              <a:solidFill>
                <a:srgbClr val="996633"/>
              </a:solidFill>
              <a:ln w="9525">
                <a:solidFill>
                  <a:schemeClr val="bg1"/>
                </a:solidFill>
                <a:miter lim="800000"/>
                <a:headEnd/>
                <a:tailEnd/>
              </a:ln>
            </p:spPr>
            <p:txBody>
              <a:bodyPr wrap="none" anchor="ctr"/>
              <a:lstStyle/>
              <a:p>
                <a:endParaRPr lang="en-US"/>
              </a:p>
            </p:txBody>
          </p:sp>
          <p:sp>
            <p:nvSpPr>
              <p:cNvPr id="36875" name="Rectangle 7"/>
              <p:cNvSpPr>
                <a:spLocks noChangeArrowheads="1"/>
              </p:cNvSpPr>
              <p:nvPr/>
            </p:nvSpPr>
            <p:spPr bwMode="auto">
              <a:xfrm>
                <a:off x="2784" y="1584"/>
                <a:ext cx="96" cy="2736"/>
              </a:xfrm>
              <a:prstGeom prst="rect">
                <a:avLst/>
              </a:prstGeom>
              <a:solidFill>
                <a:srgbClr val="6A0000"/>
              </a:solidFill>
              <a:ln w="9525">
                <a:solidFill>
                  <a:schemeClr val="bg1"/>
                </a:solidFill>
                <a:miter lim="800000"/>
                <a:headEnd/>
                <a:tailEnd/>
              </a:ln>
            </p:spPr>
            <p:txBody>
              <a:bodyPr wrap="none" anchor="ctr"/>
              <a:lstStyle/>
              <a:p>
                <a:endParaRPr lang="en-US"/>
              </a:p>
            </p:txBody>
          </p:sp>
        </p:grpSp>
        <p:sp>
          <p:nvSpPr>
            <p:cNvPr id="33796" name="AutoShape 4"/>
            <p:cNvSpPr>
              <a:spLocks noChangeArrowheads="1"/>
            </p:cNvSpPr>
            <p:nvPr/>
          </p:nvSpPr>
          <p:spPr bwMode="auto">
            <a:xfrm>
              <a:off x="1824" y="1968"/>
              <a:ext cx="2016" cy="720"/>
            </a:xfrm>
            <a:prstGeom prst="homePlate">
              <a:avLst>
                <a:gd name="adj" fmla="val 70000"/>
              </a:avLst>
            </a:prstGeom>
            <a:solidFill>
              <a:schemeClr val="tx1"/>
            </a:solidFill>
            <a:ln w="9525">
              <a:solidFill>
                <a:schemeClr val="bg1"/>
              </a:solidFill>
              <a:miter lim="800000"/>
              <a:headEnd/>
              <a:tailEnd/>
            </a:ln>
            <a:effectLst>
              <a:outerShdw dist="89803" dir="2700000" algn="ctr" rotWithShape="0">
                <a:srgbClr val="969696"/>
              </a:outerShdw>
            </a:effectLst>
          </p:spPr>
          <p:txBody>
            <a:bodyPr wrap="none" anchor="ctr"/>
            <a:lstStyle/>
            <a:p>
              <a:pPr algn="ctr">
                <a:defRPr/>
              </a:pPr>
              <a:endParaRPr lang="en-US" sz="3600"/>
            </a:p>
          </p:txBody>
        </p:sp>
        <p:sp>
          <p:nvSpPr>
            <p:cNvPr id="33797" name="AutoShape 5"/>
            <p:cNvSpPr>
              <a:spLocks noChangeArrowheads="1"/>
            </p:cNvSpPr>
            <p:nvPr/>
          </p:nvSpPr>
          <p:spPr bwMode="auto">
            <a:xfrm flipH="1">
              <a:off x="1536" y="2928"/>
              <a:ext cx="2016" cy="672"/>
            </a:xfrm>
            <a:prstGeom prst="homePlate">
              <a:avLst>
                <a:gd name="adj" fmla="val 75000"/>
              </a:avLst>
            </a:prstGeom>
            <a:solidFill>
              <a:schemeClr val="tx1"/>
            </a:solidFill>
            <a:ln w="9525">
              <a:solidFill>
                <a:schemeClr val="bg1"/>
              </a:solidFill>
              <a:miter lim="800000"/>
              <a:headEnd/>
              <a:tailEnd/>
            </a:ln>
            <a:effectLst>
              <a:outerShdw dist="89803" dir="2700000" algn="ctr" rotWithShape="0">
                <a:srgbClr val="969696"/>
              </a:outerShdw>
            </a:effectLst>
          </p:spPr>
          <p:txBody>
            <a:bodyPr wrap="none" anchor="ctr"/>
            <a:lstStyle/>
            <a:p>
              <a:pPr algn="ctr">
                <a:defRPr/>
              </a:pPr>
              <a:endParaRPr lang="en-US">
                <a:solidFill>
                  <a:schemeClr val="bg1"/>
                </a:solidFill>
              </a:endParaRPr>
            </a:p>
          </p:txBody>
        </p:sp>
        <p:sp>
          <p:nvSpPr>
            <p:cNvPr id="36872" name="WordArt 10"/>
            <p:cNvSpPr>
              <a:spLocks noChangeArrowheads="1" noChangeShapeType="1" noTextEdit="1"/>
            </p:cNvSpPr>
            <p:nvPr/>
          </p:nvSpPr>
          <p:spPr bwMode="auto">
            <a:xfrm>
              <a:off x="2112" y="3024"/>
              <a:ext cx="1200" cy="528"/>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6A0000"/>
                  </a:solidFill>
                  <a:latin typeface="Bradley Hand ITC"/>
                </a:rPr>
                <a:t>GOATS</a:t>
              </a:r>
            </a:p>
          </p:txBody>
        </p:sp>
        <p:sp>
          <p:nvSpPr>
            <p:cNvPr id="36873" name="WordArt 11"/>
            <p:cNvSpPr>
              <a:spLocks noChangeArrowheads="1" noChangeShapeType="1" noTextEdit="1"/>
            </p:cNvSpPr>
            <p:nvPr/>
          </p:nvSpPr>
          <p:spPr bwMode="auto">
            <a:xfrm>
              <a:off x="2064" y="2064"/>
              <a:ext cx="1200"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A0000"/>
                  </a:solidFill>
                  <a:latin typeface="Bradley Hand ITC"/>
                </a:rPr>
                <a:t>SHEEP</a:t>
              </a:r>
            </a:p>
          </p:txBody>
        </p:sp>
      </p:grpSp>
      <p:sp>
        <p:nvSpPr>
          <p:cNvPr id="33795" name="Rectangle 3"/>
          <p:cNvSpPr>
            <a:spLocks noGrp="1" noChangeArrowheads="1"/>
          </p:cNvSpPr>
          <p:nvPr>
            <p:ph type="body" idx="1"/>
          </p:nvPr>
        </p:nvSpPr>
        <p:spPr>
          <a:xfrm>
            <a:off x="609600" y="1028700"/>
            <a:ext cx="8305800" cy="3886200"/>
          </a:xfrm>
        </p:spPr>
        <p:txBody>
          <a:bodyPr/>
          <a:lstStyle/>
          <a:p>
            <a:pPr eaLnBrk="1" hangingPunct="1">
              <a:lnSpc>
                <a:spcPts val="3300"/>
              </a:lnSpc>
              <a:defRPr/>
            </a:pPr>
            <a:r>
              <a:rPr lang="en-US" sz="2800" dirty="0"/>
              <a:t>Mat 25:31-46  31 "When the Son of Man comes … he will sit on his throne in heavenly glory.  32 </a:t>
            </a:r>
            <a:r>
              <a:rPr lang="en-US" sz="2800" u="sng" dirty="0">
                <a:solidFill>
                  <a:schemeClr val="tx2"/>
                </a:solidFill>
              </a:rPr>
              <a:t>All the nations</a:t>
            </a:r>
            <a:r>
              <a:rPr lang="en-US" sz="2800" dirty="0">
                <a:solidFill>
                  <a:schemeClr val="tx2"/>
                </a:solidFill>
              </a:rPr>
              <a:t> </a:t>
            </a:r>
            <a:r>
              <a:rPr lang="en-US" sz="2800" dirty="0"/>
              <a:t>will be gathered before him, and he will Separate the people one from another as a shepherd </a:t>
            </a:r>
            <a:br>
              <a:rPr lang="en-US" sz="2800" dirty="0"/>
            </a:br>
            <a:r>
              <a:rPr lang="en-US" sz="2800" dirty="0"/>
              <a:t>separates the sheep from the goats. </a:t>
            </a:r>
            <a:br>
              <a:rPr lang="en-US" sz="2800" dirty="0"/>
            </a:br>
            <a:r>
              <a:rPr lang="en-US" sz="2800" dirty="0"/>
              <a:t>33 He will put the sheep on his right</a:t>
            </a:r>
            <a:br>
              <a:rPr lang="en-US" sz="2800" dirty="0"/>
            </a:br>
            <a:r>
              <a:rPr lang="en-US" sz="2800" dirty="0"/>
              <a:t> and the goats on his left. </a:t>
            </a:r>
            <a:endParaRPr lang="en-US" sz="2800" b="0" dirty="0"/>
          </a:p>
        </p:txBody>
      </p:sp>
      <p:sp>
        <p:nvSpPr>
          <p:cNvPr id="13" name="TextBox 12"/>
          <p:cNvSpPr txBox="1"/>
          <p:nvPr/>
        </p:nvSpPr>
        <p:spPr>
          <a:xfrm>
            <a:off x="3048000" y="4212775"/>
            <a:ext cx="3429000" cy="646331"/>
          </a:xfrm>
          <a:prstGeom prst="rect">
            <a:avLst/>
          </a:prstGeom>
          <a:noFill/>
          <a:ln>
            <a:noFill/>
          </a:ln>
        </p:spPr>
        <p:txBody>
          <a:bodyPr wrap="square" rtlCol="0">
            <a:spAutoFit/>
          </a:bodyPr>
          <a:lstStyle/>
          <a:p>
            <a:r>
              <a:rPr lang="en-US" sz="3600" dirty="0">
                <a:solidFill>
                  <a:schemeClr val="tx2"/>
                </a:solidFill>
                <a:effectLst>
                  <a:outerShdw blurRad="38100" dist="38100" dir="2700000" algn="tl">
                    <a:srgbClr val="000000">
                      <a:alpha val="43137"/>
                    </a:srgbClr>
                  </a:outerShdw>
                </a:effectLst>
              </a:rPr>
              <a:t>( Tribulation )</a:t>
            </a:r>
          </a:p>
        </p:txBody>
      </p:sp>
      <p:sp>
        <p:nvSpPr>
          <p:cNvPr id="14" name="TextBox 13"/>
          <p:cNvSpPr txBox="1"/>
          <p:nvPr/>
        </p:nvSpPr>
        <p:spPr>
          <a:xfrm>
            <a:off x="6796540" y="4212775"/>
            <a:ext cx="1890261" cy="646331"/>
          </a:xfrm>
          <a:prstGeom prst="rect">
            <a:avLst/>
          </a:prstGeom>
          <a:noFill/>
          <a:ln>
            <a:noFill/>
          </a:ln>
        </p:spPr>
        <p:txBody>
          <a:bodyPr wrap="none" rtlCol="0">
            <a:spAutoFit/>
          </a:bodyPr>
          <a:lstStyle/>
          <a:p>
            <a:r>
              <a:rPr lang="en-US" sz="3600" dirty="0">
                <a:solidFill>
                  <a:schemeClr val="tx2"/>
                </a:solidFill>
                <a:effectLst>
                  <a:outerShdw blurRad="38100" dist="38100" dir="2700000" algn="tl">
                    <a:srgbClr val="000000">
                      <a:alpha val="43137"/>
                    </a:srgbClr>
                  </a:outerShdw>
                </a:effectLst>
              </a:rPr>
              <a:t>(Millen.)</a:t>
            </a:r>
          </a:p>
        </p:txBody>
      </p:sp>
      <p:sp>
        <p:nvSpPr>
          <p:cNvPr id="15" name="TextBox 14"/>
          <p:cNvSpPr txBox="1"/>
          <p:nvPr/>
        </p:nvSpPr>
        <p:spPr>
          <a:xfrm>
            <a:off x="762000" y="4286251"/>
            <a:ext cx="1997342" cy="646331"/>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rPr>
              <a:t>(Church)</a:t>
            </a:r>
          </a:p>
        </p:txBody>
      </p:sp>
      <p:sp>
        <p:nvSpPr>
          <p:cNvPr id="2" name="TextBox 1">
            <a:extLst>
              <a:ext uri="{FF2B5EF4-FFF2-40B4-BE49-F238E27FC236}">
                <a16:creationId xmlns:a16="http://schemas.microsoft.com/office/drawing/2014/main" id="{936F1270-11D9-4C42-A754-25C0E86BDAF1}"/>
              </a:ext>
            </a:extLst>
          </p:cNvPr>
          <p:cNvSpPr txBox="1"/>
          <p:nvPr/>
        </p:nvSpPr>
        <p:spPr>
          <a:xfrm>
            <a:off x="3217990" y="3870799"/>
            <a:ext cx="3429000" cy="584775"/>
          </a:xfrm>
          <a:prstGeom prst="rect">
            <a:avLst/>
          </a:prstGeom>
          <a:noFill/>
        </p:spPr>
        <p:txBody>
          <a:bodyPr wrap="square" rtlCol="0">
            <a:spAutoFit/>
          </a:bodyPr>
          <a:lstStyle/>
          <a:p>
            <a:r>
              <a:rPr lang="en-US" sz="3200" dirty="0">
                <a:solidFill>
                  <a:schemeClr val="tx2"/>
                </a:solidFill>
                <a:effectLst>
                  <a:outerShdw blurRad="38100" dist="38100" dir="2700000" algn="tl">
                    <a:srgbClr val="000000">
                      <a:alpha val="43137"/>
                    </a:srgbClr>
                  </a:outerShdw>
                </a:effectLst>
              </a:rPr>
              <a:t>(Judg. Seat)</a:t>
            </a:r>
          </a:p>
        </p:txBody>
      </p:sp>
      <p:cxnSp>
        <p:nvCxnSpPr>
          <p:cNvPr id="19" name="Straight Arrow Connector 18">
            <a:extLst>
              <a:ext uri="{FF2B5EF4-FFF2-40B4-BE49-F238E27FC236}">
                <a16:creationId xmlns:a16="http://schemas.microsoft.com/office/drawing/2014/main" id="{B3111794-EADA-4023-95CC-E95FA63E6439}"/>
              </a:ext>
            </a:extLst>
          </p:cNvPr>
          <p:cNvCxnSpPr/>
          <p:nvPr/>
        </p:nvCxnSpPr>
        <p:spPr bwMode="auto">
          <a:xfrm>
            <a:off x="536143" y="4833852"/>
            <a:ext cx="8300208" cy="57150"/>
          </a:xfrm>
          <a:prstGeom prst="straightConnector1">
            <a:avLst/>
          </a:prstGeom>
          <a:solidFill>
            <a:schemeClr val="accent1"/>
          </a:solidFill>
          <a:ln w="76200" cap="flat" cmpd="sng" algn="ctr">
            <a:solidFill>
              <a:schemeClr val="tx1"/>
            </a:solidFill>
            <a:prstDash val="solid"/>
            <a:round/>
            <a:headEnd type="triangle" w="med" len="med"/>
            <a:tailEnd type="triangle" w="med" len="med"/>
          </a:ln>
          <a:effectLst/>
        </p:spPr>
      </p:cxnSp>
      <p:grpSp>
        <p:nvGrpSpPr>
          <p:cNvPr id="17" name="Group 16">
            <a:extLst>
              <a:ext uri="{FF2B5EF4-FFF2-40B4-BE49-F238E27FC236}">
                <a16:creationId xmlns:a16="http://schemas.microsoft.com/office/drawing/2014/main" id="{A779F0F3-776F-48D2-9305-6F97B56E4C01}"/>
              </a:ext>
            </a:extLst>
          </p:cNvPr>
          <p:cNvGrpSpPr/>
          <p:nvPr/>
        </p:nvGrpSpPr>
        <p:grpSpPr>
          <a:xfrm>
            <a:off x="5755661" y="2195098"/>
            <a:ext cx="1671277" cy="2571750"/>
            <a:chOff x="1371600" y="4191000"/>
            <a:chExt cx="914400" cy="1905000"/>
          </a:xfrm>
        </p:grpSpPr>
        <p:sp>
          <p:nvSpPr>
            <p:cNvPr id="18" name="AutoShape 1031">
              <a:extLst>
                <a:ext uri="{FF2B5EF4-FFF2-40B4-BE49-F238E27FC236}">
                  <a16:creationId xmlns:a16="http://schemas.microsoft.com/office/drawing/2014/main" id="{F2B0234D-C129-480C-8B08-F0E4BEC95E17}"/>
                </a:ext>
              </a:extLst>
            </p:cNvPr>
            <p:cNvSpPr>
              <a:spLocks noChangeArrowheads="1"/>
            </p:cNvSpPr>
            <p:nvPr/>
          </p:nvSpPr>
          <p:spPr bwMode="auto">
            <a:xfrm>
              <a:off x="1434561" y="5261334"/>
              <a:ext cx="409245" cy="834666"/>
            </a:xfrm>
            <a:prstGeom prst="downArrow">
              <a:avLst>
                <a:gd name="adj1" fmla="val 50000"/>
                <a:gd name="adj2" fmla="val 57813"/>
              </a:avLst>
            </a:prstGeom>
            <a:solidFill>
              <a:schemeClr val="accent1"/>
            </a:solidFill>
            <a:ln w="9525">
              <a:solidFill>
                <a:schemeClr val="tx1"/>
              </a:solidFill>
              <a:miter lim="800000"/>
              <a:headEnd/>
              <a:tailEnd/>
            </a:ln>
            <a:effectLst>
              <a:outerShdw blurRad="50800" dist="101600" dir="5400000" algn="ctr" rotWithShape="0">
                <a:schemeClr val="bg1">
                  <a:alpha val="57000"/>
                </a:schemeClr>
              </a:outerShdw>
            </a:effectLst>
          </p:spPr>
          <p:txBody>
            <a:bodyPr wrap="none" anchor="ctr"/>
            <a:lstStyle/>
            <a:p>
              <a:endParaRPr lang="en-US"/>
            </a:p>
          </p:txBody>
        </p:sp>
        <p:pic>
          <p:nvPicPr>
            <p:cNvPr id="20" name="Picture 19">
              <a:extLst>
                <a:ext uri="{FF2B5EF4-FFF2-40B4-BE49-F238E27FC236}">
                  <a16:creationId xmlns:a16="http://schemas.microsoft.com/office/drawing/2014/main" id="{48EC8CC8-C4E0-4D3E-A8ED-DA3709A8E5A5}"/>
                </a:ext>
              </a:extLst>
            </p:cNvPr>
            <p:cNvPicPr>
              <a:picLocks noChangeAspect="1" noChangeArrowheads="1"/>
            </p:cNvPicPr>
            <p:nvPr/>
          </p:nvPicPr>
          <p:blipFill>
            <a:blip r:embed="rId3" cstate="print"/>
            <a:srcRect/>
            <a:stretch>
              <a:fillRect/>
            </a:stretch>
          </p:blipFill>
          <p:spPr bwMode="auto">
            <a:xfrm>
              <a:off x="1371600" y="4191000"/>
              <a:ext cx="914400" cy="1630714"/>
            </a:xfrm>
            <a:prstGeom prst="rect">
              <a:avLst/>
            </a:prstGeom>
            <a:noFill/>
            <a:ln w="9525">
              <a:noFill/>
              <a:miter lim="800000"/>
              <a:headEnd/>
              <a:tailEnd/>
            </a:ln>
          </p:spPr>
        </p:pic>
      </p:grpSp>
    </p:spTree>
  </p:cSld>
  <p:clrMapOvr>
    <a:masterClrMapping/>
  </p:clrMapOvr>
  <p:transition>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randombar(horizontal)">
                                      <p:cBhvr>
                                        <p:cTn id="13" dur="500"/>
                                        <p:tgtEl>
                                          <p:spTgt spid="36867"/>
                                        </p:tgtEl>
                                      </p:cBhvr>
                                    </p:animEffect>
                                  </p:childTnLst>
                                </p:cTn>
                              </p:par>
                              <p:par>
                                <p:cTn id="14" presetID="14" presetClass="exit" presetSubtype="10" fill="hold" nodeType="withEffect">
                                  <p:stCondLst>
                                    <p:cond delay="0"/>
                                  </p:stCondLst>
                                  <p:childTnLst>
                                    <p:animEffect transition="out" filter="randombar(horizontal)">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a:t>Judgment of the NATIONS</a:t>
            </a:r>
          </a:p>
        </p:txBody>
      </p:sp>
      <p:sp>
        <p:nvSpPr>
          <p:cNvPr id="33795" name="Rectangle 3"/>
          <p:cNvSpPr>
            <a:spLocks noGrp="1" noChangeArrowheads="1"/>
          </p:cNvSpPr>
          <p:nvPr>
            <p:ph type="body" idx="1"/>
          </p:nvPr>
        </p:nvSpPr>
        <p:spPr>
          <a:xfrm>
            <a:off x="609600" y="1028700"/>
            <a:ext cx="8305800" cy="3886200"/>
          </a:xfrm>
        </p:spPr>
        <p:txBody>
          <a:bodyPr/>
          <a:lstStyle/>
          <a:p>
            <a:pPr eaLnBrk="1" hangingPunct="1">
              <a:defRPr/>
            </a:pPr>
            <a:r>
              <a:rPr lang="en-US" sz="2800" dirty="0"/>
              <a:t>34 "Then the King will say to those on his right, 'Come, …take your inheritance, the kingdom prepared for you since the creation of the world. …41 "Then he will say to those on his left, 'Depart from me, </a:t>
            </a:r>
            <a:br>
              <a:rPr lang="en-US" sz="2800" dirty="0"/>
            </a:br>
            <a:r>
              <a:rPr lang="en-US" sz="2800" dirty="0"/>
              <a:t>you who are cursed, into the </a:t>
            </a:r>
            <a:br>
              <a:rPr lang="en-US" sz="2800" dirty="0"/>
            </a:br>
            <a:r>
              <a:rPr lang="en-US" sz="2800" dirty="0"/>
              <a:t>eternal fire prepared for the </a:t>
            </a:r>
            <a:br>
              <a:rPr lang="en-US" sz="2800" dirty="0"/>
            </a:br>
            <a:r>
              <a:rPr lang="en-US" sz="2800" dirty="0"/>
              <a:t>devil and his angels. …</a:t>
            </a:r>
          </a:p>
        </p:txBody>
      </p:sp>
      <p:cxnSp>
        <p:nvCxnSpPr>
          <p:cNvPr id="12" name="Straight Arrow Connector 11"/>
          <p:cNvCxnSpPr/>
          <p:nvPr/>
        </p:nvCxnSpPr>
        <p:spPr bwMode="auto">
          <a:xfrm>
            <a:off x="536143" y="4833852"/>
            <a:ext cx="8300208" cy="57150"/>
          </a:xfrm>
          <a:prstGeom prst="straightConnector1">
            <a:avLst/>
          </a:prstGeom>
          <a:solidFill>
            <a:schemeClr val="accent1"/>
          </a:solidFill>
          <a:ln w="76200" cap="flat" cmpd="sng" algn="ctr">
            <a:solidFill>
              <a:schemeClr val="tx1"/>
            </a:solidFill>
            <a:prstDash val="solid"/>
            <a:round/>
            <a:headEnd type="triangle" w="med" len="med"/>
            <a:tailEnd type="triangle" w="med" len="med"/>
          </a:ln>
          <a:effectLst/>
        </p:spPr>
      </p:cxnSp>
      <p:sp>
        <p:nvSpPr>
          <p:cNvPr id="16" name="TextBox 15"/>
          <p:cNvSpPr txBox="1"/>
          <p:nvPr/>
        </p:nvSpPr>
        <p:spPr>
          <a:xfrm>
            <a:off x="3217990" y="3870799"/>
            <a:ext cx="3429000" cy="584775"/>
          </a:xfrm>
          <a:prstGeom prst="rect">
            <a:avLst/>
          </a:prstGeom>
          <a:noFill/>
        </p:spPr>
        <p:txBody>
          <a:bodyPr wrap="square" rtlCol="0">
            <a:spAutoFit/>
          </a:bodyPr>
          <a:lstStyle/>
          <a:p>
            <a:r>
              <a:rPr lang="en-US" sz="3200" dirty="0">
                <a:solidFill>
                  <a:schemeClr val="tx2"/>
                </a:solidFill>
                <a:effectLst>
                  <a:outerShdw blurRad="38100" dist="38100" dir="2700000" algn="tl">
                    <a:srgbClr val="000000">
                      <a:alpha val="43137"/>
                    </a:srgbClr>
                  </a:outerShdw>
                </a:effectLst>
              </a:rPr>
              <a:t>(Judg. Seat)</a:t>
            </a:r>
          </a:p>
        </p:txBody>
      </p:sp>
      <p:grpSp>
        <p:nvGrpSpPr>
          <p:cNvPr id="17" name="Group 12">
            <a:extLst>
              <a:ext uri="{FF2B5EF4-FFF2-40B4-BE49-F238E27FC236}">
                <a16:creationId xmlns:a16="http://schemas.microsoft.com/office/drawing/2014/main" id="{E32221B6-6B6C-4E04-A1CD-748321CB3AA2}"/>
              </a:ext>
            </a:extLst>
          </p:cNvPr>
          <p:cNvGrpSpPr>
            <a:grpSpLocks/>
          </p:cNvGrpSpPr>
          <p:nvPr/>
        </p:nvGrpSpPr>
        <p:grpSpPr bwMode="auto">
          <a:xfrm>
            <a:off x="5467008" y="2343150"/>
            <a:ext cx="2209800" cy="2571750"/>
            <a:chOff x="1536" y="1584"/>
            <a:chExt cx="2304" cy="2736"/>
          </a:xfrm>
        </p:grpSpPr>
        <p:grpSp>
          <p:nvGrpSpPr>
            <p:cNvPr id="18" name="Group 8">
              <a:extLst>
                <a:ext uri="{FF2B5EF4-FFF2-40B4-BE49-F238E27FC236}">
                  <a16:creationId xmlns:a16="http://schemas.microsoft.com/office/drawing/2014/main" id="{BD8CC489-B865-49D8-83C6-54893EC3D050}"/>
                </a:ext>
              </a:extLst>
            </p:cNvPr>
            <p:cNvGrpSpPr>
              <a:grpSpLocks/>
            </p:cNvGrpSpPr>
            <p:nvPr/>
          </p:nvGrpSpPr>
          <p:grpSpPr bwMode="auto">
            <a:xfrm>
              <a:off x="2544" y="1584"/>
              <a:ext cx="336" cy="2736"/>
              <a:chOff x="2544" y="1584"/>
              <a:chExt cx="336" cy="2736"/>
            </a:xfrm>
          </p:grpSpPr>
          <p:sp>
            <p:nvSpPr>
              <p:cNvPr id="23" name="Rectangle 6">
                <a:extLst>
                  <a:ext uri="{FF2B5EF4-FFF2-40B4-BE49-F238E27FC236}">
                    <a16:creationId xmlns:a16="http://schemas.microsoft.com/office/drawing/2014/main" id="{6283E571-286C-4647-AFB5-3E6799608D28}"/>
                  </a:ext>
                </a:extLst>
              </p:cNvPr>
              <p:cNvSpPr>
                <a:spLocks noChangeArrowheads="1"/>
              </p:cNvSpPr>
              <p:nvPr/>
            </p:nvSpPr>
            <p:spPr bwMode="auto">
              <a:xfrm>
                <a:off x="2544" y="1584"/>
                <a:ext cx="240" cy="2736"/>
              </a:xfrm>
              <a:prstGeom prst="rect">
                <a:avLst/>
              </a:prstGeom>
              <a:solidFill>
                <a:srgbClr val="996633"/>
              </a:solidFill>
              <a:ln w="9525">
                <a:solidFill>
                  <a:schemeClr val="bg1"/>
                </a:solidFill>
                <a:miter lim="800000"/>
                <a:headEnd/>
                <a:tailEnd/>
              </a:ln>
            </p:spPr>
            <p:txBody>
              <a:bodyPr wrap="none" anchor="ctr"/>
              <a:lstStyle/>
              <a:p>
                <a:endParaRPr lang="en-US"/>
              </a:p>
            </p:txBody>
          </p:sp>
          <p:sp>
            <p:nvSpPr>
              <p:cNvPr id="24" name="Rectangle 7">
                <a:extLst>
                  <a:ext uri="{FF2B5EF4-FFF2-40B4-BE49-F238E27FC236}">
                    <a16:creationId xmlns:a16="http://schemas.microsoft.com/office/drawing/2014/main" id="{B4620744-B01A-4C92-A567-626BD5D64F4E}"/>
                  </a:ext>
                </a:extLst>
              </p:cNvPr>
              <p:cNvSpPr>
                <a:spLocks noChangeArrowheads="1"/>
              </p:cNvSpPr>
              <p:nvPr/>
            </p:nvSpPr>
            <p:spPr bwMode="auto">
              <a:xfrm>
                <a:off x="2784" y="1584"/>
                <a:ext cx="96" cy="2736"/>
              </a:xfrm>
              <a:prstGeom prst="rect">
                <a:avLst/>
              </a:prstGeom>
              <a:solidFill>
                <a:srgbClr val="6A0000"/>
              </a:solidFill>
              <a:ln w="9525">
                <a:solidFill>
                  <a:schemeClr val="bg1"/>
                </a:solidFill>
                <a:miter lim="800000"/>
                <a:headEnd/>
                <a:tailEnd/>
              </a:ln>
            </p:spPr>
            <p:txBody>
              <a:bodyPr wrap="none" anchor="ctr"/>
              <a:lstStyle/>
              <a:p>
                <a:endParaRPr lang="en-US"/>
              </a:p>
            </p:txBody>
          </p:sp>
        </p:grpSp>
        <p:sp>
          <p:nvSpPr>
            <p:cNvPr id="19" name="AutoShape 4">
              <a:extLst>
                <a:ext uri="{FF2B5EF4-FFF2-40B4-BE49-F238E27FC236}">
                  <a16:creationId xmlns:a16="http://schemas.microsoft.com/office/drawing/2014/main" id="{3FB1FD97-0694-404B-86BB-0616C41D1279}"/>
                </a:ext>
              </a:extLst>
            </p:cNvPr>
            <p:cNvSpPr>
              <a:spLocks noChangeArrowheads="1"/>
            </p:cNvSpPr>
            <p:nvPr/>
          </p:nvSpPr>
          <p:spPr bwMode="auto">
            <a:xfrm>
              <a:off x="1824" y="1968"/>
              <a:ext cx="2016" cy="720"/>
            </a:xfrm>
            <a:prstGeom prst="homePlate">
              <a:avLst>
                <a:gd name="adj" fmla="val 70000"/>
              </a:avLst>
            </a:prstGeom>
            <a:solidFill>
              <a:schemeClr val="tx1"/>
            </a:solidFill>
            <a:ln w="9525">
              <a:solidFill>
                <a:schemeClr val="bg1"/>
              </a:solidFill>
              <a:miter lim="800000"/>
              <a:headEnd/>
              <a:tailEnd/>
            </a:ln>
            <a:effectLst>
              <a:outerShdw dist="89803" dir="2700000" algn="ctr" rotWithShape="0">
                <a:srgbClr val="969696"/>
              </a:outerShdw>
            </a:effectLst>
          </p:spPr>
          <p:txBody>
            <a:bodyPr wrap="none" anchor="ctr"/>
            <a:lstStyle/>
            <a:p>
              <a:pPr algn="ctr">
                <a:defRPr/>
              </a:pPr>
              <a:endParaRPr lang="en-US" sz="3600"/>
            </a:p>
          </p:txBody>
        </p:sp>
        <p:sp>
          <p:nvSpPr>
            <p:cNvPr id="20" name="AutoShape 5">
              <a:extLst>
                <a:ext uri="{FF2B5EF4-FFF2-40B4-BE49-F238E27FC236}">
                  <a16:creationId xmlns:a16="http://schemas.microsoft.com/office/drawing/2014/main" id="{68EF5F02-50DE-40EB-A91D-E51066F2B26B}"/>
                </a:ext>
              </a:extLst>
            </p:cNvPr>
            <p:cNvSpPr>
              <a:spLocks noChangeArrowheads="1"/>
            </p:cNvSpPr>
            <p:nvPr/>
          </p:nvSpPr>
          <p:spPr bwMode="auto">
            <a:xfrm flipH="1">
              <a:off x="1536" y="2928"/>
              <a:ext cx="2016" cy="672"/>
            </a:xfrm>
            <a:prstGeom prst="homePlate">
              <a:avLst>
                <a:gd name="adj" fmla="val 75000"/>
              </a:avLst>
            </a:prstGeom>
            <a:solidFill>
              <a:schemeClr val="tx1"/>
            </a:solidFill>
            <a:ln w="9525">
              <a:solidFill>
                <a:schemeClr val="bg1"/>
              </a:solidFill>
              <a:miter lim="800000"/>
              <a:headEnd/>
              <a:tailEnd/>
            </a:ln>
            <a:effectLst>
              <a:outerShdw dist="89803" dir="2700000" algn="ctr" rotWithShape="0">
                <a:srgbClr val="969696"/>
              </a:outerShdw>
            </a:effectLst>
          </p:spPr>
          <p:txBody>
            <a:bodyPr wrap="none" anchor="ctr"/>
            <a:lstStyle/>
            <a:p>
              <a:pPr algn="ctr">
                <a:defRPr/>
              </a:pPr>
              <a:endParaRPr lang="en-US">
                <a:solidFill>
                  <a:schemeClr val="bg1"/>
                </a:solidFill>
              </a:endParaRPr>
            </a:p>
          </p:txBody>
        </p:sp>
        <p:sp>
          <p:nvSpPr>
            <p:cNvPr id="21" name="WordArt 10">
              <a:extLst>
                <a:ext uri="{FF2B5EF4-FFF2-40B4-BE49-F238E27FC236}">
                  <a16:creationId xmlns:a16="http://schemas.microsoft.com/office/drawing/2014/main" id="{DA7B80EE-F521-4A54-B284-390715C10980}"/>
                </a:ext>
              </a:extLst>
            </p:cNvPr>
            <p:cNvSpPr>
              <a:spLocks noChangeArrowheads="1" noChangeShapeType="1" noTextEdit="1"/>
            </p:cNvSpPr>
            <p:nvPr/>
          </p:nvSpPr>
          <p:spPr bwMode="auto">
            <a:xfrm>
              <a:off x="2112" y="3024"/>
              <a:ext cx="1200"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A0000"/>
                  </a:solidFill>
                  <a:latin typeface="Bradley Hand ITC"/>
                </a:rPr>
                <a:t>GOATS</a:t>
              </a:r>
            </a:p>
          </p:txBody>
        </p:sp>
        <p:sp>
          <p:nvSpPr>
            <p:cNvPr id="22" name="WordArt 11">
              <a:extLst>
                <a:ext uri="{FF2B5EF4-FFF2-40B4-BE49-F238E27FC236}">
                  <a16:creationId xmlns:a16="http://schemas.microsoft.com/office/drawing/2014/main" id="{125A05FD-E0C0-4B1C-9CF0-3A3C79E24766}"/>
                </a:ext>
              </a:extLst>
            </p:cNvPr>
            <p:cNvSpPr>
              <a:spLocks noChangeArrowheads="1" noChangeShapeType="1" noTextEdit="1"/>
            </p:cNvSpPr>
            <p:nvPr/>
          </p:nvSpPr>
          <p:spPr bwMode="auto">
            <a:xfrm>
              <a:off x="2064" y="2064"/>
              <a:ext cx="1200"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A0000"/>
                  </a:solidFill>
                  <a:latin typeface="Bradley Hand ITC"/>
                </a:rPr>
                <a:t>SHEEP</a:t>
              </a:r>
            </a:p>
          </p:txBody>
        </p:sp>
      </p:grpSp>
      <p:sp>
        <p:nvSpPr>
          <p:cNvPr id="26" name="TextBox 25">
            <a:extLst>
              <a:ext uri="{FF2B5EF4-FFF2-40B4-BE49-F238E27FC236}">
                <a16:creationId xmlns:a16="http://schemas.microsoft.com/office/drawing/2014/main" id="{BE19C123-6F6B-46EA-AD0D-FEDA4FE15808}"/>
              </a:ext>
            </a:extLst>
          </p:cNvPr>
          <p:cNvSpPr txBox="1"/>
          <p:nvPr/>
        </p:nvSpPr>
        <p:spPr>
          <a:xfrm>
            <a:off x="3048000" y="4212775"/>
            <a:ext cx="3429000" cy="646331"/>
          </a:xfrm>
          <a:prstGeom prst="rect">
            <a:avLst/>
          </a:prstGeom>
          <a:noFill/>
          <a:ln>
            <a:noFill/>
          </a:ln>
        </p:spPr>
        <p:txBody>
          <a:bodyPr wrap="square" rtlCol="0">
            <a:spAutoFit/>
          </a:bodyPr>
          <a:lstStyle/>
          <a:p>
            <a:r>
              <a:rPr lang="en-US" sz="3600" dirty="0">
                <a:solidFill>
                  <a:schemeClr val="tx2"/>
                </a:solidFill>
                <a:effectLst>
                  <a:outerShdw blurRad="38100" dist="38100" dir="2700000" algn="tl">
                    <a:srgbClr val="000000">
                      <a:alpha val="43137"/>
                    </a:srgbClr>
                  </a:outerShdw>
                </a:effectLst>
              </a:rPr>
              <a:t>( Tribulation )</a:t>
            </a:r>
          </a:p>
        </p:txBody>
      </p:sp>
      <p:sp>
        <p:nvSpPr>
          <p:cNvPr id="27" name="TextBox 26">
            <a:extLst>
              <a:ext uri="{FF2B5EF4-FFF2-40B4-BE49-F238E27FC236}">
                <a16:creationId xmlns:a16="http://schemas.microsoft.com/office/drawing/2014/main" id="{327A251F-149E-4206-A190-F7B5C7066D68}"/>
              </a:ext>
            </a:extLst>
          </p:cNvPr>
          <p:cNvSpPr txBox="1"/>
          <p:nvPr/>
        </p:nvSpPr>
        <p:spPr>
          <a:xfrm>
            <a:off x="6796540" y="4212775"/>
            <a:ext cx="1890261" cy="646331"/>
          </a:xfrm>
          <a:prstGeom prst="rect">
            <a:avLst/>
          </a:prstGeom>
          <a:noFill/>
          <a:ln>
            <a:noFill/>
          </a:ln>
        </p:spPr>
        <p:txBody>
          <a:bodyPr wrap="none" rtlCol="0">
            <a:spAutoFit/>
          </a:bodyPr>
          <a:lstStyle/>
          <a:p>
            <a:r>
              <a:rPr lang="en-US" sz="3600" dirty="0">
                <a:solidFill>
                  <a:schemeClr val="tx2"/>
                </a:solidFill>
                <a:effectLst>
                  <a:outerShdw blurRad="38100" dist="38100" dir="2700000" algn="tl">
                    <a:srgbClr val="000000">
                      <a:alpha val="43137"/>
                    </a:srgbClr>
                  </a:outerShdw>
                </a:effectLst>
              </a:rPr>
              <a:t>(Millen.)</a:t>
            </a:r>
          </a:p>
        </p:txBody>
      </p:sp>
      <p:sp>
        <p:nvSpPr>
          <p:cNvPr id="28" name="TextBox 27">
            <a:extLst>
              <a:ext uri="{FF2B5EF4-FFF2-40B4-BE49-F238E27FC236}">
                <a16:creationId xmlns:a16="http://schemas.microsoft.com/office/drawing/2014/main" id="{A04E31FE-1F8B-4606-A7D7-9CE490CD375F}"/>
              </a:ext>
            </a:extLst>
          </p:cNvPr>
          <p:cNvSpPr txBox="1"/>
          <p:nvPr/>
        </p:nvSpPr>
        <p:spPr>
          <a:xfrm>
            <a:off x="762000" y="4286251"/>
            <a:ext cx="1997342" cy="646331"/>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rPr>
              <a:t>(Church)</a:t>
            </a:r>
          </a:p>
        </p:txBody>
      </p:sp>
    </p:spTree>
  </p:cSld>
  <p:clrMapOvr>
    <a:masterClrMapping/>
  </p:clrMapOvr>
  <p:transition>
    <p:zoom/>
    <p:sndAc>
      <p:stSnd>
        <p:snd r:embed="rId2" name="CAMERA.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a:t>Judgment of the NATIONS</a:t>
            </a:r>
          </a:p>
        </p:txBody>
      </p:sp>
      <p:sp>
        <p:nvSpPr>
          <p:cNvPr id="33795" name="Rectangle 3"/>
          <p:cNvSpPr>
            <a:spLocks noGrp="1" noChangeArrowheads="1"/>
          </p:cNvSpPr>
          <p:nvPr>
            <p:ph type="body" idx="1"/>
          </p:nvPr>
        </p:nvSpPr>
        <p:spPr>
          <a:xfrm>
            <a:off x="609600" y="1028700"/>
            <a:ext cx="8305800" cy="3886200"/>
          </a:xfrm>
        </p:spPr>
        <p:txBody>
          <a:bodyPr/>
          <a:lstStyle/>
          <a:p>
            <a:pPr eaLnBrk="1" hangingPunct="1">
              <a:defRPr/>
            </a:pPr>
            <a:r>
              <a:rPr lang="en-US" sz="3200" dirty="0"/>
              <a:t>46 "Then they will go away to eternal punishment, but the righteous to eternal life."</a:t>
            </a:r>
          </a:p>
        </p:txBody>
      </p:sp>
      <p:cxnSp>
        <p:nvCxnSpPr>
          <p:cNvPr id="17" name="Straight Arrow Connector 16">
            <a:extLst>
              <a:ext uri="{FF2B5EF4-FFF2-40B4-BE49-F238E27FC236}">
                <a16:creationId xmlns:a16="http://schemas.microsoft.com/office/drawing/2014/main" id="{4E197424-0DBA-43EF-9726-65FCC4E37C71}"/>
              </a:ext>
            </a:extLst>
          </p:cNvPr>
          <p:cNvCxnSpPr/>
          <p:nvPr/>
        </p:nvCxnSpPr>
        <p:spPr bwMode="auto">
          <a:xfrm>
            <a:off x="536143" y="4833852"/>
            <a:ext cx="8300208" cy="57150"/>
          </a:xfrm>
          <a:prstGeom prst="straightConnector1">
            <a:avLst/>
          </a:prstGeom>
          <a:solidFill>
            <a:schemeClr val="accent1"/>
          </a:solidFill>
          <a:ln w="76200" cap="flat" cmpd="sng" algn="ctr">
            <a:solidFill>
              <a:schemeClr val="tx1"/>
            </a:solidFill>
            <a:prstDash val="solid"/>
            <a:round/>
            <a:headEnd type="triangle" w="med" len="med"/>
            <a:tailEnd type="triangle" w="med" len="med"/>
          </a:ln>
          <a:effectLst/>
        </p:spPr>
      </p:cxnSp>
      <p:sp>
        <p:nvSpPr>
          <p:cNvPr id="18" name="TextBox 17">
            <a:extLst>
              <a:ext uri="{FF2B5EF4-FFF2-40B4-BE49-F238E27FC236}">
                <a16:creationId xmlns:a16="http://schemas.microsoft.com/office/drawing/2014/main" id="{030337D0-4D50-4833-AA67-B75D30A9ED9D}"/>
              </a:ext>
            </a:extLst>
          </p:cNvPr>
          <p:cNvSpPr txBox="1"/>
          <p:nvPr/>
        </p:nvSpPr>
        <p:spPr>
          <a:xfrm>
            <a:off x="3217990" y="3870799"/>
            <a:ext cx="3429000" cy="584775"/>
          </a:xfrm>
          <a:prstGeom prst="rect">
            <a:avLst/>
          </a:prstGeom>
          <a:noFill/>
        </p:spPr>
        <p:txBody>
          <a:bodyPr wrap="square" rtlCol="0">
            <a:spAutoFit/>
          </a:bodyPr>
          <a:lstStyle/>
          <a:p>
            <a:r>
              <a:rPr lang="en-US" sz="3200" dirty="0">
                <a:solidFill>
                  <a:schemeClr val="tx2"/>
                </a:solidFill>
                <a:effectLst>
                  <a:outerShdw blurRad="38100" dist="38100" dir="2700000" algn="tl">
                    <a:srgbClr val="000000">
                      <a:alpha val="43137"/>
                    </a:srgbClr>
                  </a:outerShdw>
                </a:effectLst>
              </a:rPr>
              <a:t>(Judg. Seat)</a:t>
            </a:r>
          </a:p>
        </p:txBody>
      </p:sp>
      <p:grpSp>
        <p:nvGrpSpPr>
          <p:cNvPr id="19" name="Group 12">
            <a:extLst>
              <a:ext uri="{FF2B5EF4-FFF2-40B4-BE49-F238E27FC236}">
                <a16:creationId xmlns:a16="http://schemas.microsoft.com/office/drawing/2014/main" id="{07A25E16-0AE6-43FF-86BC-B5782607A094}"/>
              </a:ext>
            </a:extLst>
          </p:cNvPr>
          <p:cNvGrpSpPr>
            <a:grpSpLocks/>
          </p:cNvGrpSpPr>
          <p:nvPr/>
        </p:nvGrpSpPr>
        <p:grpSpPr bwMode="auto">
          <a:xfrm>
            <a:off x="5467008" y="2343150"/>
            <a:ext cx="2209800" cy="2571750"/>
            <a:chOff x="1536" y="1584"/>
            <a:chExt cx="2304" cy="2736"/>
          </a:xfrm>
        </p:grpSpPr>
        <p:grpSp>
          <p:nvGrpSpPr>
            <p:cNvPr id="20" name="Group 8">
              <a:extLst>
                <a:ext uri="{FF2B5EF4-FFF2-40B4-BE49-F238E27FC236}">
                  <a16:creationId xmlns:a16="http://schemas.microsoft.com/office/drawing/2014/main" id="{571B6F93-AA2C-4070-997A-C51549BE441A}"/>
                </a:ext>
              </a:extLst>
            </p:cNvPr>
            <p:cNvGrpSpPr>
              <a:grpSpLocks/>
            </p:cNvGrpSpPr>
            <p:nvPr/>
          </p:nvGrpSpPr>
          <p:grpSpPr bwMode="auto">
            <a:xfrm>
              <a:off x="2544" y="1584"/>
              <a:ext cx="336" cy="2736"/>
              <a:chOff x="2544" y="1584"/>
              <a:chExt cx="336" cy="2736"/>
            </a:xfrm>
          </p:grpSpPr>
          <p:sp>
            <p:nvSpPr>
              <p:cNvPr id="25" name="Rectangle 6">
                <a:extLst>
                  <a:ext uri="{FF2B5EF4-FFF2-40B4-BE49-F238E27FC236}">
                    <a16:creationId xmlns:a16="http://schemas.microsoft.com/office/drawing/2014/main" id="{EC8EBC72-1176-4262-B89D-62FEF1762827}"/>
                  </a:ext>
                </a:extLst>
              </p:cNvPr>
              <p:cNvSpPr>
                <a:spLocks noChangeArrowheads="1"/>
              </p:cNvSpPr>
              <p:nvPr/>
            </p:nvSpPr>
            <p:spPr bwMode="auto">
              <a:xfrm>
                <a:off x="2544" y="1584"/>
                <a:ext cx="240" cy="2736"/>
              </a:xfrm>
              <a:prstGeom prst="rect">
                <a:avLst/>
              </a:prstGeom>
              <a:solidFill>
                <a:srgbClr val="996633"/>
              </a:solidFill>
              <a:ln w="9525">
                <a:solidFill>
                  <a:schemeClr val="bg1"/>
                </a:solidFill>
                <a:miter lim="800000"/>
                <a:headEnd/>
                <a:tailEnd/>
              </a:ln>
            </p:spPr>
            <p:txBody>
              <a:bodyPr wrap="none" anchor="ctr"/>
              <a:lstStyle/>
              <a:p>
                <a:endParaRPr lang="en-US"/>
              </a:p>
            </p:txBody>
          </p:sp>
          <p:sp>
            <p:nvSpPr>
              <p:cNvPr id="26" name="Rectangle 7">
                <a:extLst>
                  <a:ext uri="{FF2B5EF4-FFF2-40B4-BE49-F238E27FC236}">
                    <a16:creationId xmlns:a16="http://schemas.microsoft.com/office/drawing/2014/main" id="{A5AE2FAD-5563-45DB-9BC9-5331D419FBC6}"/>
                  </a:ext>
                </a:extLst>
              </p:cNvPr>
              <p:cNvSpPr>
                <a:spLocks noChangeArrowheads="1"/>
              </p:cNvSpPr>
              <p:nvPr/>
            </p:nvSpPr>
            <p:spPr bwMode="auto">
              <a:xfrm>
                <a:off x="2784" y="1584"/>
                <a:ext cx="96" cy="2736"/>
              </a:xfrm>
              <a:prstGeom prst="rect">
                <a:avLst/>
              </a:prstGeom>
              <a:solidFill>
                <a:srgbClr val="6A0000"/>
              </a:solidFill>
              <a:ln w="9525">
                <a:solidFill>
                  <a:schemeClr val="bg1"/>
                </a:solidFill>
                <a:miter lim="800000"/>
                <a:headEnd/>
                <a:tailEnd/>
              </a:ln>
            </p:spPr>
            <p:txBody>
              <a:bodyPr wrap="none" anchor="ctr"/>
              <a:lstStyle/>
              <a:p>
                <a:endParaRPr lang="en-US"/>
              </a:p>
            </p:txBody>
          </p:sp>
        </p:grpSp>
        <p:sp>
          <p:nvSpPr>
            <p:cNvPr id="21" name="AutoShape 4">
              <a:extLst>
                <a:ext uri="{FF2B5EF4-FFF2-40B4-BE49-F238E27FC236}">
                  <a16:creationId xmlns:a16="http://schemas.microsoft.com/office/drawing/2014/main" id="{10EDD7AF-DF6C-46EF-ADBA-0FD297A0FC70}"/>
                </a:ext>
              </a:extLst>
            </p:cNvPr>
            <p:cNvSpPr>
              <a:spLocks noChangeArrowheads="1"/>
            </p:cNvSpPr>
            <p:nvPr/>
          </p:nvSpPr>
          <p:spPr bwMode="auto">
            <a:xfrm>
              <a:off x="1824" y="1968"/>
              <a:ext cx="2016" cy="720"/>
            </a:xfrm>
            <a:prstGeom prst="homePlate">
              <a:avLst>
                <a:gd name="adj" fmla="val 70000"/>
              </a:avLst>
            </a:prstGeom>
            <a:solidFill>
              <a:schemeClr val="tx1"/>
            </a:solidFill>
            <a:ln w="9525">
              <a:solidFill>
                <a:schemeClr val="bg1"/>
              </a:solidFill>
              <a:miter lim="800000"/>
              <a:headEnd/>
              <a:tailEnd/>
            </a:ln>
            <a:effectLst>
              <a:outerShdw dist="89803" dir="2700000" algn="ctr" rotWithShape="0">
                <a:srgbClr val="969696"/>
              </a:outerShdw>
            </a:effectLst>
          </p:spPr>
          <p:txBody>
            <a:bodyPr wrap="none" anchor="ctr"/>
            <a:lstStyle/>
            <a:p>
              <a:pPr algn="ctr">
                <a:defRPr/>
              </a:pPr>
              <a:endParaRPr lang="en-US" sz="3600"/>
            </a:p>
          </p:txBody>
        </p:sp>
        <p:sp>
          <p:nvSpPr>
            <p:cNvPr id="22" name="AutoShape 5">
              <a:extLst>
                <a:ext uri="{FF2B5EF4-FFF2-40B4-BE49-F238E27FC236}">
                  <a16:creationId xmlns:a16="http://schemas.microsoft.com/office/drawing/2014/main" id="{EEDB3F8E-89C4-400B-8A86-D2A94839A239}"/>
                </a:ext>
              </a:extLst>
            </p:cNvPr>
            <p:cNvSpPr>
              <a:spLocks noChangeArrowheads="1"/>
            </p:cNvSpPr>
            <p:nvPr/>
          </p:nvSpPr>
          <p:spPr bwMode="auto">
            <a:xfrm flipH="1">
              <a:off x="1536" y="2928"/>
              <a:ext cx="2016" cy="672"/>
            </a:xfrm>
            <a:prstGeom prst="homePlate">
              <a:avLst>
                <a:gd name="adj" fmla="val 75000"/>
              </a:avLst>
            </a:prstGeom>
            <a:solidFill>
              <a:schemeClr val="tx1"/>
            </a:solidFill>
            <a:ln w="9525">
              <a:solidFill>
                <a:schemeClr val="bg1"/>
              </a:solidFill>
              <a:miter lim="800000"/>
              <a:headEnd/>
              <a:tailEnd/>
            </a:ln>
            <a:effectLst>
              <a:outerShdw dist="89803" dir="2700000" algn="ctr" rotWithShape="0">
                <a:srgbClr val="969696"/>
              </a:outerShdw>
            </a:effectLst>
          </p:spPr>
          <p:txBody>
            <a:bodyPr wrap="none" anchor="ctr"/>
            <a:lstStyle/>
            <a:p>
              <a:pPr algn="ctr">
                <a:defRPr/>
              </a:pPr>
              <a:endParaRPr lang="en-US">
                <a:solidFill>
                  <a:schemeClr val="bg1"/>
                </a:solidFill>
              </a:endParaRPr>
            </a:p>
          </p:txBody>
        </p:sp>
        <p:sp>
          <p:nvSpPr>
            <p:cNvPr id="23" name="WordArt 10">
              <a:extLst>
                <a:ext uri="{FF2B5EF4-FFF2-40B4-BE49-F238E27FC236}">
                  <a16:creationId xmlns:a16="http://schemas.microsoft.com/office/drawing/2014/main" id="{5B66C80D-D3FD-4753-B840-D4C2E0E2F463}"/>
                </a:ext>
              </a:extLst>
            </p:cNvPr>
            <p:cNvSpPr>
              <a:spLocks noChangeArrowheads="1" noChangeShapeType="1" noTextEdit="1"/>
            </p:cNvSpPr>
            <p:nvPr/>
          </p:nvSpPr>
          <p:spPr bwMode="auto">
            <a:xfrm>
              <a:off x="2112" y="3024"/>
              <a:ext cx="1200"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A0000"/>
                  </a:solidFill>
                  <a:latin typeface="Bradley Hand ITC"/>
                </a:rPr>
                <a:t>GOATS</a:t>
              </a:r>
            </a:p>
          </p:txBody>
        </p:sp>
        <p:sp>
          <p:nvSpPr>
            <p:cNvPr id="24" name="WordArt 11">
              <a:extLst>
                <a:ext uri="{FF2B5EF4-FFF2-40B4-BE49-F238E27FC236}">
                  <a16:creationId xmlns:a16="http://schemas.microsoft.com/office/drawing/2014/main" id="{4BA7949E-2146-4270-A88E-2060F8DF2200}"/>
                </a:ext>
              </a:extLst>
            </p:cNvPr>
            <p:cNvSpPr>
              <a:spLocks noChangeArrowheads="1" noChangeShapeType="1" noTextEdit="1"/>
            </p:cNvSpPr>
            <p:nvPr/>
          </p:nvSpPr>
          <p:spPr bwMode="auto">
            <a:xfrm>
              <a:off x="2064" y="2064"/>
              <a:ext cx="1200"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A0000"/>
                  </a:solidFill>
                  <a:latin typeface="Bradley Hand ITC"/>
                </a:rPr>
                <a:t>SHEEP</a:t>
              </a:r>
            </a:p>
          </p:txBody>
        </p:sp>
      </p:grpSp>
      <p:sp>
        <p:nvSpPr>
          <p:cNvPr id="27" name="TextBox 26">
            <a:extLst>
              <a:ext uri="{FF2B5EF4-FFF2-40B4-BE49-F238E27FC236}">
                <a16:creationId xmlns:a16="http://schemas.microsoft.com/office/drawing/2014/main" id="{224D4725-6063-4822-A14F-E5FB6823372E}"/>
              </a:ext>
            </a:extLst>
          </p:cNvPr>
          <p:cNvSpPr txBox="1"/>
          <p:nvPr/>
        </p:nvSpPr>
        <p:spPr>
          <a:xfrm>
            <a:off x="3048000" y="4212775"/>
            <a:ext cx="3429000" cy="646331"/>
          </a:xfrm>
          <a:prstGeom prst="rect">
            <a:avLst/>
          </a:prstGeom>
          <a:noFill/>
          <a:ln>
            <a:noFill/>
          </a:ln>
        </p:spPr>
        <p:txBody>
          <a:bodyPr wrap="square" rtlCol="0">
            <a:spAutoFit/>
          </a:bodyPr>
          <a:lstStyle/>
          <a:p>
            <a:r>
              <a:rPr lang="en-US" sz="3600" dirty="0">
                <a:solidFill>
                  <a:schemeClr val="tx2"/>
                </a:solidFill>
                <a:effectLst>
                  <a:outerShdw blurRad="38100" dist="38100" dir="2700000" algn="tl">
                    <a:srgbClr val="000000">
                      <a:alpha val="43137"/>
                    </a:srgbClr>
                  </a:outerShdw>
                </a:effectLst>
              </a:rPr>
              <a:t>( Tribulation )</a:t>
            </a:r>
          </a:p>
        </p:txBody>
      </p:sp>
      <p:sp>
        <p:nvSpPr>
          <p:cNvPr id="28" name="TextBox 27">
            <a:extLst>
              <a:ext uri="{FF2B5EF4-FFF2-40B4-BE49-F238E27FC236}">
                <a16:creationId xmlns:a16="http://schemas.microsoft.com/office/drawing/2014/main" id="{D92151A1-65E2-4FD8-BBAD-FB4013BAF8D4}"/>
              </a:ext>
            </a:extLst>
          </p:cNvPr>
          <p:cNvSpPr txBox="1"/>
          <p:nvPr/>
        </p:nvSpPr>
        <p:spPr>
          <a:xfrm>
            <a:off x="6796540" y="4212775"/>
            <a:ext cx="1890261" cy="646331"/>
          </a:xfrm>
          <a:prstGeom prst="rect">
            <a:avLst/>
          </a:prstGeom>
          <a:noFill/>
          <a:ln>
            <a:noFill/>
          </a:ln>
        </p:spPr>
        <p:txBody>
          <a:bodyPr wrap="none" rtlCol="0">
            <a:spAutoFit/>
          </a:bodyPr>
          <a:lstStyle/>
          <a:p>
            <a:r>
              <a:rPr lang="en-US" sz="3600" dirty="0">
                <a:solidFill>
                  <a:schemeClr val="tx2"/>
                </a:solidFill>
                <a:effectLst>
                  <a:outerShdw blurRad="38100" dist="38100" dir="2700000" algn="tl">
                    <a:srgbClr val="000000">
                      <a:alpha val="43137"/>
                    </a:srgbClr>
                  </a:outerShdw>
                </a:effectLst>
              </a:rPr>
              <a:t>(Millen.)</a:t>
            </a:r>
          </a:p>
        </p:txBody>
      </p:sp>
      <p:sp>
        <p:nvSpPr>
          <p:cNvPr id="29" name="TextBox 28">
            <a:extLst>
              <a:ext uri="{FF2B5EF4-FFF2-40B4-BE49-F238E27FC236}">
                <a16:creationId xmlns:a16="http://schemas.microsoft.com/office/drawing/2014/main" id="{BABB4ACB-ECDB-43E6-8B5E-F2F5E096335E}"/>
              </a:ext>
            </a:extLst>
          </p:cNvPr>
          <p:cNvSpPr txBox="1"/>
          <p:nvPr/>
        </p:nvSpPr>
        <p:spPr>
          <a:xfrm>
            <a:off x="762000" y="4286251"/>
            <a:ext cx="1997342" cy="646331"/>
          </a:xfrm>
          <a:prstGeom prst="rect">
            <a:avLst/>
          </a:prstGeom>
          <a:noFill/>
        </p:spPr>
        <p:txBody>
          <a:bodyPr wrap="none" rtlCol="0">
            <a:spAutoFit/>
          </a:bodyPr>
          <a:lstStyle/>
          <a:p>
            <a:r>
              <a:rPr lang="en-US" sz="3600" dirty="0">
                <a:solidFill>
                  <a:schemeClr val="tx2"/>
                </a:solidFill>
                <a:effectLst>
                  <a:outerShdw blurRad="38100" dist="38100" dir="2700000" algn="tl">
                    <a:srgbClr val="000000">
                      <a:alpha val="43137"/>
                    </a:srgbClr>
                  </a:outerShdw>
                </a:effectLst>
              </a:rPr>
              <a:t>(Church)</a:t>
            </a:r>
          </a:p>
        </p:txBody>
      </p:sp>
    </p:spTree>
  </p:cSld>
  <p:clrMapOvr>
    <a:masterClrMapping/>
  </p:clrMapOvr>
  <p:transition>
    <p:zoom/>
    <p:sndAc>
      <p:stSnd>
        <p:snd r:embed="rId2"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srcRect/>
          <a:stretch>
            <a:fillRect/>
          </a:stretch>
        </p:blipFill>
        <p:spPr bwMode="auto">
          <a:xfrm>
            <a:off x="-1" y="0"/>
            <a:ext cx="9143999" cy="5143500"/>
          </a:xfrm>
          <a:prstGeom prst="rect">
            <a:avLst/>
          </a:prstGeom>
          <a:noFill/>
          <a:ln w="9525">
            <a:noFill/>
            <a:miter lim="800000"/>
            <a:headEnd/>
            <a:tailEnd/>
          </a:ln>
          <a:effectLst/>
        </p:spPr>
      </p:pic>
      <p:sp>
        <p:nvSpPr>
          <p:cNvPr id="5" name="Rectangle 4"/>
          <p:cNvSpPr/>
          <p:nvPr/>
        </p:nvSpPr>
        <p:spPr bwMode="auto">
          <a:xfrm>
            <a:off x="345233" y="0"/>
            <a:ext cx="8798767"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cSld>
  <p:clrMapOvr>
    <a:masterClrMapping/>
  </p:clrMapOvr>
  <p:transition>
    <p:zoom/>
    <p:sndAc>
      <p:stSnd>
        <p:snd r:embed="rId2" name="CAMERA.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4"/>
          <p:cNvGrpSpPr/>
          <p:nvPr/>
        </p:nvGrpSpPr>
        <p:grpSpPr>
          <a:xfrm>
            <a:off x="5936452" y="1687135"/>
            <a:ext cx="3588549" cy="3684965"/>
            <a:chOff x="2805113" y="306388"/>
            <a:chExt cx="3633787" cy="4975225"/>
          </a:xfrm>
        </p:grpSpPr>
        <p:pic>
          <p:nvPicPr>
            <p:cNvPr id="6" name="Picture 5"/>
            <p:cNvPicPr>
              <a:picLocks noChangeAspect="1" noChangeArrowheads="1"/>
            </p:cNvPicPr>
            <p:nvPr/>
          </p:nvPicPr>
          <p:blipFill>
            <a:blip r:embed="rId3" cstate="print"/>
            <a:srcRect/>
            <a:stretch>
              <a:fillRect/>
            </a:stretch>
          </p:blipFill>
          <p:spPr bwMode="auto">
            <a:xfrm>
              <a:off x="2805113" y="306388"/>
              <a:ext cx="3633787" cy="4975225"/>
            </a:xfrm>
            <a:prstGeom prst="rect">
              <a:avLst/>
            </a:prstGeom>
            <a:noFill/>
            <a:ln w="9525" algn="ctr">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3713163" y="1282700"/>
              <a:ext cx="1895475" cy="2998788"/>
            </a:xfrm>
            <a:prstGeom prst="rect">
              <a:avLst/>
            </a:prstGeom>
            <a:noFill/>
            <a:ln w="9525" algn="ctr">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3779838" y="1579563"/>
              <a:ext cx="1584325" cy="2543175"/>
            </a:xfrm>
            <a:prstGeom prst="rect">
              <a:avLst/>
            </a:prstGeom>
            <a:noFill/>
            <a:ln w="9525" algn="ctr">
              <a:noFill/>
              <a:miter lim="800000"/>
              <a:headEnd/>
              <a:tailEnd/>
            </a:ln>
          </p:spPr>
        </p:pic>
      </p:grpSp>
      <p:sp>
        <p:nvSpPr>
          <p:cNvPr id="34818" name="Rectangle 2"/>
          <p:cNvSpPr>
            <a:spLocks noGrp="1" noChangeArrowheads="1"/>
          </p:cNvSpPr>
          <p:nvPr>
            <p:ph type="title"/>
          </p:nvPr>
        </p:nvSpPr>
        <p:spPr>
          <a:xfrm>
            <a:off x="228600" y="342900"/>
            <a:ext cx="8686800" cy="800100"/>
          </a:xfrm>
        </p:spPr>
        <p:txBody>
          <a:bodyPr/>
          <a:lstStyle/>
          <a:p>
            <a:pPr eaLnBrk="1" hangingPunct="1">
              <a:lnSpc>
                <a:spcPct val="70000"/>
              </a:lnSpc>
              <a:defRPr/>
            </a:pPr>
            <a:r>
              <a:rPr lang="en-US" dirty="0"/>
              <a:t>GREAT WHITE THRONE Judgment</a:t>
            </a:r>
          </a:p>
        </p:txBody>
      </p:sp>
      <p:sp>
        <p:nvSpPr>
          <p:cNvPr id="34819" name="Rectangle 3"/>
          <p:cNvSpPr>
            <a:spLocks noGrp="1" noChangeArrowheads="1"/>
          </p:cNvSpPr>
          <p:nvPr>
            <p:ph type="body" idx="1"/>
          </p:nvPr>
        </p:nvSpPr>
        <p:spPr>
          <a:xfrm>
            <a:off x="609600" y="1371600"/>
            <a:ext cx="8305800" cy="3600450"/>
          </a:xfrm>
        </p:spPr>
        <p:txBody>
          <a:bodyPr/>
          <a:lstStyle/>
          <a:p>
            <a:pPr marL="0" indent="0" eaLnBrk="1" hangingPunct="1">
              <a:buFontTx/>
              <a:buNone/>
              <a:defRPr/>
            </a:pPr>
            <a:r>
              <a:rPr lang="en-US" sz="3200" dirty="0"/>
              <a:t>Rev 20:11-15 Then I saw a great white throne and him who was seated on it. Earth and sky fled from his presence, and there was no place </a:t>
            </a:r>
            <a:br>
              <a:rPr lang="en-US" sz="3200" dirty="0"/>
            </a:br>
            <a:r>
              <a:rPr lang="en-US" sz="3200" dirty="0"/>
              <a:t>for them. 12 And I saw the dead, great </a:t>
            </a:r>
            <a:br>
              <a:rPr lang="en-US" sz="3200" dirty="0"/>
            </a:br>
            <a:r>
              <a:rPr lang="en-US" sz="3200" dirty="0"/>
              <a:t>and small, standing before the </a:t>
            </a:r>
            <a:br>
              <a:rPr lang="en-US" sz="3200" dirty="0"/>
            </a:br>
            <a:r>
              <a:rPr lang="en-US" sz="3200" dirty="0"/>
              <a:t>throne, and books were opened. </a:t>
            </a:r>
          </a:p>
        </p:txBody>
      </p:sp>
      <p:cxnSp>
        <p:nvCxnSpPr>
          <p:cNvPr id="9" name="Straight Arrow Connector 8"/>
          <p:cNvCxnSpPr/>
          <p:nvPr/>
        </p:nvCxnSpPr>
        <p:spPr bwMode="auto">
          <a:xfrm>
            <a:off x="536143" y="4800600"/>
            <a:ext cx="8300208" cy="57150"/>
          </a:xfrm>
          <a:prstGeom prst="straightConnector1">
            <a:avLst/>
          </a:prstGeom>
          <a:solidFill>
            <a:schemeClr val="accent1"/>
          </a:solidFill>
          <a:ln w="76200" cap="flat" cmpd="sng" algn="ctr">
            <a:solidFill>
              <a:schemeClr val="tx1"/>
            </a:solidFill>
            <a:prstDash val="solid"/>
            <a:round/>
            <a:headEnd type="triangle" w="med" len="med"/>
            <a:tailEnd type="triangle" w="med" len="med"/>
          </a:ln>
          <a:effectLst/>
        </p:spPr>
      </p:cxnSp>
      <p:sp>
        <p:nvSpPr>
          <p:cNvPr id="10" name="TextBox 9"/>
          <p:cNvSpPr txBox="1"/>
          <p:nvPr/>
        </p:nvSpPr>
        <p:spPr>
          <a:xfrm>
            <a:off x="2438400" y="4315852"/>
            <a:ext cx="3429000" cy="584775"/>
          </a:xfrm>
          <a:prstGeom prst="rect">
            <a:avLst/>
          </a:prstGeom>
          <a:noFill/>
        </p:spPr>
        <p:txBody>
          <a:bodyPr wrap="square" rtlCol="0">
            <a:spAutoFit/>
          </a:bodyPr>
          <a:lstStyle/>
          <a:p>
            <a:r>
              <a:rPr lang="en-US" sz="3200" dirty="0">
                <a:solidFill>
                  <a:schemeClr val="tx2"/>
                </a:solidFill>
                <a:effectLst>
                  <a:outerShdw blurRad="38100" dist="38100" dir="2700000" algn="tl">
                    <a:srgbClr val="000000">
                      <a:alpha val="43137"/>
                    </a:srgbClr>
                  </a:outerShdw>
                </a:effectLst>
              </a:rPr>
              <a:t>( </a:t>
            </a:r>
            <a:r>
              <a:rPr lang="en-US" sz="3200" dirty="0" err="1">
                <a:solidFill>
                  <a:schemeClr val="tx2"/>
                </a:solidFill>
                <a:effectLst>
                  <a:outerShdw blurRad="38100" dist="38100" dir="2700000" algn="tl">
                    <a:srgbClr val="000000">
                      <a:alpha val="43137"/>
                    </a:srgbClr>
                  </a:outerShdw>
                </a:effectLst>
              </a:rPr>
              <a:t>Trib</a:t>
            </a:r>
            <a:r>
              <a:rPr lang="en-US" sz="3200" dirty="0">
                <a:solidFill>
                  <a:schemeClr val="tx2"/>
                </a:solidFill>
                <a:effectLst>
                  <a:outerShdw blurRad="38100" dist="38100" dir="2700000" algn="tl">
                    <a:srgbClr val="000000">
                      <a:alpha val="43137"/>
                    </a:srgbClr>
                  </a:outerShdw>
                </a:effectLst>
              </a:rPr>
              <a:t> )</a:t>
            </a:r>
          </a:p>
        </p:txBody>
      </p:sp>
      <p:sp>
        <p:nvSpPr>
          <p:cNvPr id="11" name="TextBox 10"/>
          <p:cNvSpPr txBox="1"/>
          <p:nvPr/>
        </p:nvSpPr>
        <p:spPr>
          <a:xfrm>
            <a:off x="3962400" y="4343401"/>
            <a:ext cx="3962400" cy="584775"/>
          </a:xfrm>
          <a:prstGeom prst="rect">
            <a:avLst/>
          </a:prstGeom>
          <a:noFill/>
        </p:spPr>
        <p:txBody>
          <a:bodyPr wrap="square" rtlCol="0">
            <a:spAutoFit/>
          </a:bodyPr>
          <a:lstStyle/>
          <a:p>
            <a:r>
              <a:rPr lang="en-US" sz="3200" dirty="0">
                <a:solidFill>
                  <a:schemeClr val="tx2"/>
                </a:solidFill>
                <a:effectLst>
                  <a:outerShdw blurRad="38100" dist="38100" dir="2700000" algn="tl">
                    <a:srgbClr val="000000">
                      <a:alpha val="43137"/>
                    </a:srgbClr>
                  </a:outerShdw>
                </a:effectLst>
              </a:rPr>
              <a:t>(Millennium)</a:t>
            </a:r>
          </a:p>
        </p:txBody>
      </p:sp>
      <p:sp>
        <p:nvSpPr>
          <p:cNvPr id="12" name="TextBox 11"/>
          <p:cNvSpPr txBox="1"/>
          <p:nvPr/>
        </p:nvSpPr>
        <p:spPr>
          <a:xfrm>
            <a:off x="457200" y="4286251"/>
            <a:ext cx="1794658" cy="584775"/>
          </a:xfrm>
          <a:prstGeom prst="rect">
            <a:avLst/>
          </a:prstGeom>
          <a:noFill/>
        </p:spPr>
        <p:txBody>
          <a:bodyPr wrap="none" rtlCol="0">
            <a:spAutoFit/>
          </a:bodyPr>
          <a:lstStyle/>
          <a:p>
            <a:r>
              <a:rPr lang="en-US" sz="3200" dirty="0">
                <a:solidFill>
                  <a:schemeClr val="tx2"/>
                </a:solidFill>
                <a:effectLst>
                  <a:outerShdw blurRad="38100" dist="38100" dir="2700000" algn="tl">
                    <a:srgbClr val="000000">
                      <a:alpha val="43137"/>
                    </a:srgbClr>
                  </a:outerShdw>
                </a:effectLst>
              </a:rPr>
              <a:t>(Church)</a:t>
            </a:r>
          </a:p>
        </p:txBody>
      </p:sp>
    </p:spTree>
  </p:cSld>
  <p:clrMapOvr>
    <a:masterClrMapping/>
  </p:clrMapOvr>
  <p:transition>
    <p:zoom/>
    <p:sndAc>
      <p:stSnd>
        <p:snd r:embed="rId2" name="CAMERA.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8600" y="342900"/>
            <a:ext cx="8686800" cy="800100"/>
          </a:xfrm>
        </p:spPr>
        <p:txBody>
          <a:bodyPr/>
          <a:lstStyle/>
          <a:p>
            <a:pPr eaLnBrk="1" hangingPunct="1">
              <a:lnSpc>
                <a:spcPct val="70000"/>
              </a:lnSpc>
              <a:defRPr/>
            </a:pPr>
            <a:r>
              <a:rPr lang="en-US"/>
              <a:t>GREAT WHITE THRONE Judgment</a:t>
            </a:r>
          </a:p>
        </p:txBody>
      </p:sp>
      <p:sp>
        <p:nvSpPr>
          <p:cNvPr id="53251" name="Rectangle 3"/>
          <p:cNvSpPr>
            <a:spLocks noGrp="1" noChangeArrowheads="1"/>
          </p:cNvSpPr>
          <p:nvPr>
            <p:ph type="body" idx="1"/>
          </p:nvPr>
        </p:nvSpPr>
        <p:spPr>
          <a:xfrm>
            <a:off x="609600" y="1371600"/>
            <a:ext cx="8305800" cy="3600450"/>
          </a:xfrm>
        </p:spPr>
        <p:txBody>
          <a:bodyPr/>
          <a:lstStyle/>
          <a:p>
            <a:pPr eaLnBrk="1" hangingPunct="1">
              <a:defRPr/>
            </a:pPr>
            <a:r>
              <a:rPr lang="en-US" sz="3200" dirty="0"/>
              <a:t>Another book was opened, which is the book of life. The dead were judged according to what they had done as recorded in the books.  </a:t>
            </a:r>
            <a:br>
              <a:rPr lang="en-US" sz="3200" dirty="0"/>
            </a:br>
            <a:r>
              <a:rPr lang="en-US" sz="3200" dirty="0"/>
              <a:t>13 The sea gave up the dead that </a:t>
            </a:r>
            <a:br>
              <a:rPr lang="en-US" sz="3200" dirty="0"/>
            </a:br>
            <a:r>
              <a:rPr lang="en-US" sz="3200" dirty="0"/>
              <a:t>were in it, and death and Hades gave </a:t>
            </a:r>
            <a:br>
              <a:rPr lang="en-US" sz="3200" dirty="0"/>
            </a:br>
            <a:r>
              <a:rPr lang="en-US" sz="3200" dirty="0"/>
              <a:t>up the dead that were in them, and </a:t>
            </a:r>
            <a:br>
              <a:rPr lang="en-US" sz="3200" dirty="0"/>
            </a:br>
            <a:r>
              <a:rPr lang="en-US" sz="3200" dirty="0"/>
              <a:t>each person was judged ...</a:t>
            </a:r>
          </a:p>
        </p:txBody>
      </p:sp>
      <p:grpSp>
        <p:nvGrpSpPr>
          <p:cNvPr id="9" name="Group 34"/>
          <p:cNvGrpSpPr/>
          <p:nvPr/>
        </p:nvGrpSpPr>
        <p:grpSpPr>
          <a:xfrm>
            <a:off x="5936452" y="1687135"/>
            <a:ext cx="3588549" cy="3684965"/>
            <a:chOff x="2805113" y="306388"/>
            <a:chExt cx="3633787" cy="4975225"/>
          </a:xfrm>
        </p:grpSpPr>
        <p:pic>
          <p:nvPicPr>
            <p:cNvPr id="10" name="Picture 9"/>
            <p:cNvPicPr>
              <a:picLocks noChangeAspect="1" noChangeArrowheads="1"/>
            </p:cNvPicPr>
            <p:nvPr/>
          </p:nvPicPr>
          <p:blipFill>
            <a:blip r:embed="rId3" cstate="print"/>
            <a:srcRect/>
            <a:stretch>
              <a:fillRect/>
            </a:stretch>
          </p:blipFill>
          <p:spPr bwMode="auto">
            <a:xfrm>
              <a:off x="2805113" y="306388"/>
              <a:ext cx="3633787" cy="4975225"/>
            </a:xfrm>
            <a:prstGeom prst="rect">
              <a:avLst/>
            </a:prstGeom>
            <a:noFill/>
            <a:ln w="9525" algn="ctr">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3713163" y="1282700"/>
              <a:ext cx="1895475" cy="2998788"/>
            </a:xfrm>
            <a:prstGeom prst="rect">
              <a:avLst/>
            </a:prstGeom>
            <a:noFill/>
            <a:ln w="9525" algn="ctr">
              <a:noFill/>
              <a:miter lim="800000"/>
              <a:headEnd/>
              <a:tailEnd/>
            </a:ln>
          </p:spPr>
        </p:pic>
        <p:pic>
          <p:nvPicPr>
            <p:cNvPr id="12" name="Picture 5"/>
            <p:cNvPicPr>
              <a:picLocks noChangeAspect="1" noChangeArrowheads="1"/>
            </p:cNvPicPr>
            <p:nvPr/>
          </p:nvPicPr>
          <p:blipFill>
            <a:blip r:embed="rId5" cstate="print"/>
            <a:srcRect/>
            <a:stretch>
              <a:fillRect/>
            </a:stretch>
          </p:blipFill>
          <p:spPr bwMode="auto">
            <a:xfrm>
              <a:off x="3779838" y="1579563"/>
              <a:ext cx="1584325" cy="2543175"/>
            </a:xfrm>
            <a:prstGeom prst="rect">
              <a:avLst/>
            </a:prstGeom>
            <a:noFill/>
            <a:ln w="9525" algn="ctr">
              <a:noFill/>
              <a:miter lim="800000"/>
              <a:headEnd/>
              <a:tailEnd/>
            </a:ln>
          </p:spPr>
        </p:pic>
      </p:grpSp>
    </p:spTree>
  </p:cSld>
  <p:clrMapOvr>
    <a:masterClrMapping/>
  </p:clrMapOvr>
  <p:transition>
    <p:zoom/>
    <p:sndAc>
      <p:stSnd>
        <p:snd r:embed="rId2" name="CAMERA.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4"/>
          <p:cNvGrpSpPr/>
          <p:nvPr/>
        </p:nvGrpSpPr>
        <p:grpSpPr>
          <a:xfrm>
            <a:off x="5936452" y="1687135"/>
            <a:ext cx="3588549" cy="3684965"/>
            <a:chOff x="2805113" y="306388"/>
            <a:chExt cx="3633787" cy="4975225"/>
          </a:xfrm>
        </p:grpSpPr>
        <p:pic>
          <p:nvPicPr>
            <p:cNvPr id="10" name="Picture 9"/>
            <p:cNvPicPr>
              <a:picLocks noChangeAspect="1" noChangeArrowheads="1"/>
            </p:cNvPicPr>
            <p:nvPr/>
          </p:nvPicPr>
          <p:blipFill>
            <a:blip r:embed="rId3" cstate="print"/>
            <a:srcRect/>
            <a:stretch>
              <a:fillRect/>
            </a:stretch>
          </p:blipFill>
          <p:spPr bwMode="auto">
            <a:xfrm>
              <a:off x="2805113" y="306388"/>
              <a:ext cx="3633787" cy="4975225"/>
            </a:xfrm>
            <a:prstGeom prst="rect">
              <a:avLst/>
            </a:prstGeom>
            <a:noFill/>
            <a:ln w="9525" algn="ctr">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3713163" y="1282700"/>
              <a:ext cx="1895475" cy="2998788"/>
            </a:xfrm>
            <a:prstGeom prst="rect">
              <a:avLst/>
            </a:prstGeom>
            <a:noFill/>
            <a:ln w="9525" algn="ctr">
              <a:noFill/>
              <a:miter lim="800000"/>
              <a:headEnd/>
              <a:tailEnd/>
            </a:ln>
          </p:spPr>
        </p:pic>
        <p:pic>
          <p:nvPicPr>
            <p:cNvPr id="12" name="Picture 5"/>
            <p:cNvPicPr>
              <a:picLocks noChangeAspect="1" noChangeArrowheads="1"/>
            </p:cNvPicPr>
            <p:nvPr/>
          </p:nvPicPr>
          <p:blipFill>
            <a:blip r:embed="rId5" cstate="print"/>
            <a:srcRect/>
            <a:stretch>
              <a:fillRect/>
            </a:stretch>
          </p:blipFill>
          <p:spPr bwMode="auto">
            <a:xfrm>
              <a:off x="3779838" y="1579563"/>
              <a:ext cx="1584325" cy="2543175"/>
            </a:xfrm>
            <a:prstGeom prst="rect">
              <a:avLst/>
            </a:prstGeom>
            <a:noFill/>
            <a:ln w="9525" algn="ctr">
              <a:noFill/>
              <a:miter lim="800000"/>
              <a:headEnd/>
              <a:tailEnd/>
            </a:ln>
          </p:spPr>
        </p:pic>
      </p:grpSp>
      <p:sp>
        <p:nvSpPr>
          <p:cNvPr id="54274" name="Rectangle 2"/>
          <p:cNvSpPr>
            <a:spLocks noGrp="1" noChangeArrowheads="1"/>
          </p:cNvSpPr>
          <p:nvPr>
            <p:ph type="title"/>
          </p:nvPr>
        </p:nvSpPr>
        <p:spPr>
          <a:xfrm>
            <a:off x="228600" y="342900"/>
            <a:ext cx="8686800" cy="800100"/>
          </a:xfrm>
        </p:spPr>
        <p:txBody>
          <a:bodyPr/>
          <a:lstStyle/>
          <a:p>
            <a:pPr eaLnBrk="1" hangingPunct="1">
              <a:lnSpc>
                <a:spcPct val="70000"/>
              </a:lnSpc>
              <a:defRPr/>
            </a:pPr>
            <a:r>
              <a:rPr lang="en-US"/>
              <a:t>GREAT WHITE THRONE Judgment</a:t>
            </a:r>
          </a:p>
        </p:txBody>
      </p:sp>
      <p:sp>
        <p:nvSpPr>
          <p:cNvPr id="54275" name="Rectangle 3"/>
          <p:cNvSpPr>
            <a:spLocks noGrp="1" noChangeArrowheads="1"/>
          </p:cNvSpPr>
          <p:nvPr>
            <p:ph type="body" idx="1"/>
          </p:nvPr>
        </p:nvSpPr>
        <p:spPr>
          <a:xfrm>
            <a:off x="609600" y="1257300"/>
            <a:ext cx="8305800" cy="3714750"/>
          </a:xfrm>
        </p:spPr>
        <p:txBody>
          <a:bodyPr/>
          <a:lstStyle/>
          <a:p>
            <a:pPr marL="0" indent="0" eaLnBrk="1" hangingPunct="1">
              <a:buFontTx/>
              <a:buNone/>
              <a:defRPr/>
            </a:pPr>
            <a:r>
              <a:rPr lang="en-US" sz="3200" dirty="0"/>
              <a:t> ... according to what he had done.  14 Then death and Hades were thrown into the lake of fire. The lake of fire is the second death.  </a:t>
            </a:r>
            <a:br>
              <a:rPr lang="en-US" sz="3200" dirty="0"/>
            </a:br>
            <a:r>
              <a:rPr lang="en-US" sz="3200" dirty="0"/>
              <a:t>15 If anyone's name was not found </a:t>
            </a:r>
            <a:br>
              <a:rPr lang="en-US" sz="3200" dirty="0"/>
            </a:br>
            <a:r>
              <a:rPr lang="en-US" sz="3200" dirty="0"/>
              <a:t>written in the book of life, he was </a:t>
            </a:r>
            <a:br>
              <a:rPr lang="en-US" sz="3200" dirty="0"/>
            </a:br>
            <a:r>
              <a:rPr lang="en-US" sz="3200" dirty="0"/>
              <a:t>thrown into the lake of fire.</a:t>
            </a:r>
          </a:p>
        </p:txBody>
      </p:sp>
    </p:spTree>
  </p:cSld>
  <p:clrMapOvr>
    <a:masterClrMapping/>
  </p:clrMapOvr>
  <p:transition>
    <p:zoom/>
    <p:sndAc>
      <p:stSnd>
        <p:snd r:embed="rId2" name="CAMERA.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dirty="0"/>
              <a:t>[Judgment] Day of …</a:t>
            </a:r>
          </a:p>
        </p:txBody>
      </p:sp>
      <p:sp>
        <p:nvSpPr>
          <p:cNvPr id="36867" name="Rectangle 3"/>
          <p:cNvSpPr>
            <a:spLocks noGrp="1" noChangeArrowheads="1"/>
          </p:cNvSpPr>
          <p:nvPr>
            <p:ph type="body" idx="1"/>
          </p:nvPr>
        </p:nvSpPr>
        <p:spPr>
          <a:xfrm>
            <a:off x="304800" y="914400"/>
            <a:ext cx="8610600" cy="3943350"/>
          </a:xfrm>
        </p:spPr>
        <p:txBody>
          <a:bodyPr/>
          <a:lstStyle/>
          <a:p>
            <a:pPr eaLnBrk="1" hangingPunct="1">
              <a:buFontTx/>
              <a:buNone/>
              <a:defRPr/>
            </a:pPr>
            <a:r>
              <a:rPr lang="en-US" dirty="0"/>
              <a:t> </a:t>
            </a:r>
            <a:r>
              <a:rPr lang="en-US" sz="4000" dirty="0"/>
              <a:t>The LORD:</a:t>
            </a:r>
          </a:p>
          <a:p>
            <a:pPr lvl="1" eaLnBrk="1" hangingPunct="1">
              <a:defRPr/>
            </a:pPr>
            <a:r>
              <a:rPr lang="en-US" sz="3200" dirty="0"/>
              <a:t>Day of Darkness--</a:t>
            </a:r>
            <a:r>
              <a:rPr lang="en-US" sz="3200" u="sng" dirty="0">
                <a:solidFill>
                  <a:schemeClr val="tx2"/>
                </a:solidFill>
              </a:rPr>
              <a:t>Tribulation</a:t>
            </a:r>
          </a:p>
          <a:p>
            <a:pPr lvl="1" eaLnBrk="1" hangingPunct="1">
              <a:defRPr/>
            </a:pPr>
            <a:r>
              <a:rPr lang="en-US" sz="3200" dirty="0"/>
              <a:t>Day of Light—</a:t>
            </a:r>
            <a:r>
              <a:rPr lang="en-US" sz="3200" u="sng" dirty="0">
                <a:solidFill>
                  <a:schemeClr val="tx2"/>
                </a:solidFill>
              </a:rPr>
              <a:t>Millennial</a:t>
            </a:r>
            <a:r>
              <a:rPr lang="en-US" sz="3200" dirty="0"/>
              <a:t> blessing (ON EARTH!)</a:t>
            </a:r>
          </a:p>
        </p:txBody>
      </p:sp>
      <p:sp>
        <p:nvSpPr>
          <p:cNvPr id="43012" name="Rectangle 4"/>
          <p:cNvSpPr>
            <a:spLocks noChangeArrowheads="1"/>
          </p:cNvSpPr>
          <p:nvPr/>
        </p:nvSpPr>
        <p:spPr bwMode="auto">
          <a:xfrm>
            <a:off x="914400" y="3143250"/>
            <a:ext cx="3657600" cy="177165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3600" b="0" dirty="0">
                <a:latin typeface="Arial Black" pitchFamily="34" charset="0"/>
              </a:rPr>
              <a:t>NIGHT</a:t>
            </a:r>
            <a:r>
              <a:rPr lang="en-US" sz="1800" b="0" dirty="0">
                <a:latin typeface="Arial Black" pitchFamily="34" charset="0"/>
              </a:rPr>
              <a:t> </a:t>
            </a:r>
          </a:p>
          <a:p>
            <a:pPr algn="ctr" eaLnBrk="0" hangingPunct="0"/>
            <a:r>
              <a:rPr lang="en-US" sz="3600" dirty="0">
                <a:latin typeface="Arial" pitchFamily="34" charset="0"/>
              </a:rPr>
              <a:t>judgment</a:t>
            </a:r>
            <a:endParaRPr lang="en-US" sz="3600" b="0" dirty="0">
              <a:latin typeface="Arial Black" pitchFamily="34" charset="0"/>
            </a:endParaRPr>
          </a:p>
          <a:p>
            <a:pPr algn="ctr" eaLnBrk="0" hangingPunct="0"/>
            <a:r>
              <a:rPr lang="en-US" sz="3600" b="0" dirty="0">
                <a:latin typeface="Arial" pitchFamily="34" charset="0"/>
              </a:rPr>
              <a:t>tribulation</a:t>
            </a:r>
            <a:endParaRPr lang="en-US" sz="3600" b="0" dirty="0">
              <a:latin typeface="Arial Black" pitchFamily="34" charset="0"/>
            </a:endParaRPr>
          </a:p>
        </p:txBody>
      </p:sp>
      <p:sp>
        <p:nvSpPr>
          <p:cNvPr id="43013" name="Rectangle 5"/>
          <p:cNvSpPr>
            <a:spLocks noChangeArrowheads="1"/>
          </p:cNvSpPr>
          <p:nvPr/>
        </p:nvSpPr>
        <p:spPr bwMode="auto">
          <a:xfrm>
            <a:off x="4572000" y="3143250"/>
            <a:ext cx="3657600" cy="1771650"/>
          </a:xfrm>
          <a:prstGeom prst="rect">
            <a:avLst/>
          </a:prstGeom>
          <a:solidFill>
            <a:schemeClr val="tx1"/>
          </a:solidFill>
          <a:ln w="9525">
            <a:solidFill>
              <a:schemeClr val="bg1"/>
            </a:solidFill>
            <a:miter lim="800000"/>
            <a:headEnd/>
            <a:tailEnd/>
          </a:ln>
        </p:spPr>
        <p:txBody>
          <a:bodyPr wrap="none" anchor="ctr"/>
          <a:lstStyle/>
          <a:p>
            <a:pPr algn="ctr" eaLnBrk="0" hangingPunct="0"/>
            <a:r>
              <a:rPr lang="en-US" sz="3600" b="0" dirty="0">
                <a:solidFill>
                  <a:schemeClr val="bg1"/>
                </a:solidFill>
                <a:latin typeface="Arial Black" pitchFamily="34" charset="0"/>
              </a:rPr>
              <a:t>DAY</a:t>
            </a:r>
            <a:endParaRPr lang="en-US" sz="1800" b="0" dirty="0">
              <a:solidFill>
                <a:schemeClr val="bg1"/>
              </a:solidFill>
              <a:latin typeface="Arial Black" pitchFamily="34" charset="0"/>
            </a:endParaRPr>
          </a:p>
          <a:p>
            <a:pPr algn="ctr" eaLnBrk="0" hangingPunct="0"/>
            <a:r>
              <a:rPr lang="en-US" sz="3600" dirty="0">
                <a:solidFill>
                  <a:schemeClr val="bg1"/>
                </a:solidFill>
                <a:latin typeface="Arial" pitchFamily="34" charset="0"/>
              </a:rPr>
              <a:t>blessing</a:t>
            </a:r>
            <a:endParaRPr lang="en-US" sz="3600" b="0" dirty="0">
              <a:solidFill>
                <a:schemeClr val="bg1"/>
              </a:solidFill>
              <a:latin typeface="Arial Black" pitchFamily="34" charset="0"/>
            </a:endParaRPr>
          </a:p>
          <a:p>
            <a:pPr algn="ctr" eaLnBrk="0" hangingPunct="0"/>
            <a:r>
              <a:rPr lang="en-US" sz="3600" b="0" dirty="0">
                <a:solidFill>
                  <a:schemeClr val="bg1"/>
                </a:solidFill>
                <a:latin typeface="Arial" pitchFamily="34" charset="0"/>
              </a:rPr>
              <a:t>millennium</a:t>
            </a:r>
            <a:endParaRPr lang="en-US" sz="3600" b="0" dirty="0">
              <a:solidFill>
                <a:schemeClr val="bg1"/>
              </a:solidFill>
              <a:latin typeface="Arial Black" pitchFamily="34" charset="0"/>
            </a:endParaRPr>
          </a:p>
        </p:txBody>
      </p:sp>
    </p:spTree>
  </p:cSld>
  <p:clrMapOvr>
    <a:masterClrMapping/>
  </p:clrMapOvr>
  <p:transition>
    <p:zoom/>
    <p:sndAc>
      <p:stSnd>
        <p:snd r:embed="rId2" name="CAMERA.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fire"/>
          <p:cNvPicPr>
            <a:picLocks noChangeAspect="1" noChangeArrowheads="1"/>
          </p:cNvPicPr>
          <p:nvPr/>
        </p:nvPicPr>
        <p:blipFill>
          <a:blip r:embed="rId3" cstate="print"/>
          <a:srcRect/>
          <a:stretch>
            <a:fillRect/>
          </a:stretch>
        </p:blipFill>
        <p:spPr bwMode="auto">
          <a:xfrm>
            <a:off x="3276600" y="971551"/>
            <a:ext cx="2819400" cy="4023122"/>
          </a:xfrm>
          <a:prstGeom prst="rect">
            <a:avLst/>
          </a:prstGeom>
          <a:noFill/>
          <a:ln w="9525">
            <a:noFill/>
            <a:miter lim="800000"/>
            <a:headEnd/>
            <a:tailEnd/>
          </a:ln>
        </p:spPr>
      </p:pic>
      <p:sp>
        <p:nvSpPr>
          <p:cNvPr id="46082" name="Rectangle 2"/>
          <p:cNvSpPr>
            <a:spLocks noGrp="1" noChangeArrowheads="1"/>
          </p:cNvSpPr>
          <p:nvPr>
            <p:ph type="title"/>
          </p:nvPr>
        </p:nvSpPr>
        <p:spPr/>
        <p:txBody>
          <a:bodyPr/>
          <a:lstStyle/>
          <a:p>
            <a:pPr eaLnBrk="1" hangingPunct="1">
              <a:defRPr/>
            </a:pPr>
            <a:r>
              <a:rPr lang="en-US" dirty="0"/>
              <a:t>[Judgment] Day of …</a:t>
            </a:r>
          </a:p>
        </p:txBody>
      </p:sp>
      <p:sp>
        <p:nvSpPr>
          <p:cNvPr id="46083" name="Rectangle 3"/>
          <p:cNvSpPr>
            <a:spLocks noGrp="1" noChangeArrowheads="1"/>
          </p:cNvSpPr>
          <p:nvPr>
            <p:ph type="body" idx="1"/>
          </p:nvPr>
        </p:nvSpPr>
        <p:spPr>
          <a:xfrm>
            <a:off x="304800" y="1085850"/>
            <a:ext cx="8839200" cy="3771900"/>
          </a:xfrm>
        </p:spPr>
        <p:txBody>
          <a:bodyPr/>
          <a:lstStyle/>
          <a:p>
            <a:pPr eaLnBrk="1" hangingPunct="1">
              <a:buFontTx/>
              <a:buNone/>
              <a:defRPr/>
            </a:pPr>
            <a:r>
              <a:rPr lang="en-US" dirty="0"/>
              <a:t> </a:t>
            </a:r>
            <a:r>
              <a:rPr lang="en-US" sz="3600" dirty="0"/>
              <a:t>Christ:</a:t>
            </a:r>
            <a:endParaRPr lang="en-US" dirty="0"/>
          </a:p>
          <a:p>
            <a:pPr lvl="1" eaLnBrk="1" hangingPunct="1">
              <a:defRPr/>
            </a:pPr>
            <a:r>
              <a:rPr lang="en-US" dirty="0"/>
              <a:t>Day of </a:t>
            </a:r>
            <a:r>
              <a:rPr lang="en-US" u="sng" dirty="0">
                <a:solidFill>
                  <a:schemeClr val="tx2"/>
                </a:solidFill>
              </a:rPr>
              <a:t>Fire</a:t>
            </a:r>
            <a:r>
              <a:rPr lang="en-US" dirty="0"/>
              <a:t>  (1 </a:t>
            </a:r>
            <a:r>
              <a:rPr lang="en-US" dirty="0" err="1"/>
              <a:t>Cor</a:t>
            </a:r>
            <a:r>
              <a:rPr lang="en-US" dirty="0"/>
              <a:t> 3:11-13)</a:t>
            </a:r>
          </a:p>
          <a:p>
            <a:pPr lvl="1" eaLnBrk="1" hangingPunct="1">
              <a:defRPr/>
            </a:pPr>
            <a:r>
              <a:rPr lang="en-US" dirty="0"/>
              <a:t>Day of </a:t>
            </a:r>
            <a:r>
              <a:rPr lang="en-US" u="sng" dirty="0">
                <a:solidFill>
                  <a:schemeClr val="tx2"/>
                </a:solidFill>
              </a:rPr>
              <a:t>Reward</a:t>
            </a:r>
            <a:r>
              <a:rPr lang="en-US" dirty="0"/>
              <a:t> and </a:t>
            </a:r>
            <a:r>
              <a:rPr lang="en-US" u="sng" dirty="0">
                <a:solidFill>
                  <a:schemeClr val="bg1"/>
                </a:solidFill>
                <a:highlight>
                  <a:srgbClr val="FFFF00"/>
                </a:highlight>
              </a:rPr>
              <a:t>Loss</a:t>
            </a:r>
            <a:r>
              <a:rPr lang="en-US" dirty="0"/>
              <a:t> of Reward (1 </a:t>
            </a:r>
            <a:r>
              <a:rPr lang="en-US" dirty="0" err="1"/>
              <a:t>Cor</a:t>
            </a:r>
            <a:r>
              <a:rPr lang="en-US" dirty="0"/>
              <a:t> 11:14-15)</a:t>
            </a:r>
          </a:p>
          <a:p>
            <a:pPr lvl="1" eaLnBrk="1" hangingPunct="1">
              <a:defRPr/>
            </a:pPr>
            <a:r>
              <a:rPr lang="en-US" dirty="0"/>
              <a:t>(IN HEAVEN)</a:t>
            </a:r>
          </a:p>
        </p:txBody>
      </p:sp>
      <p:grpSp>
        <p:nvGrpSpPr>
          <p:cNvPr id="44037" name="Group 8"/>
          <p:cNvGrpSpPr>
            <a:grpSpLocks/>
          </p:cNvGrpSpPr>
          <p:nvPr/>
        </p:nvGrpSpPr>
        <p:grpSpPr bwMode="auto">
          <a:xfrm>
            <a:off x="990600" y="3714750"/>
            <a:ext cx="7543800" cy="1543050"/>
            <a:chOff x="624" y="2832"/>
            <a:chExt cx="4416" cy="1056"/>
          </a:xfrm>
        </p:grpSpPr>
        <p:sp>
          <p:nvSpPr>
            <p:cNvPr id="44047" name="Rectangle 9"/>
            <p:cNvSpPr>
              <a:spLocks noChangeArrowheads="1"/>
            </p:cNvSpPr>
            <p:nvPr/>
          </p:nvSpPr>
          <p:spPr bwMode="auto">
            <a:xfrm>
              <a:off x="3456" y="3408"/>
              <a:ext cx="1584" cy="480"/>
            </a:xfrm>
            <a:prstGeom prst="rect">
              <a:avLst/>
            </a:prstGeom>
            <a:solidFill>
              <a:schemeClr val="bg1"/>
            </a:solidFill>
            <a:ln w="9525">
              <a:noFill/>
              <a:miter lim="800000"/>
              <a:headEnd/>
              <a:tailEnd/>
            </a:ln>
          </p:spPr>
          <p:txBody>
            <a:bodyPr wrap="none" anchor="ctr"/>
            <a:lstStyle/>
            <a:p>
              <a:endParaRPr lang="en-US"/>
            </a:p>
          </p:txBody>
        </p:sp>
        <p:sp>
          <p:nvSpPr>
            <p:cNvPr id="44048" name="Rectangle 10"/>
            <p:cNvSpPr>
              <a:spLocks noChangeArrowheads="1"/>
            </p:cNvSpPr>
            <p:nvPr/>
          </p:nvSpPr>
          <p:spPr bwMode="auto">
            <a:xfrm>
              <a:off x="2064" y="2832"/>
              <a:ext cx="1584" cy="1056"/>
            </a:xfrm>
            <a:prstGeom prst="rect">
              <a:avLst/>
            </a:prstGeom>
            <a:solidFill>
              <a:schemeClr val="bg1"/>
            </a:solidFill>
            <a:ln w="9525">
              <a:noFill/>
              <a:miter lim="800000"/>
              <a:headEnd/>
              <a:tailEnd/>
            </a:ln>
          </p:spPr>
          <p:txBody>
            <a:bodyPr wrap="none" anchor="ctr"/>
            <a:lstStyle/>
            <a:p>
              <a:endParaRPr lang="en-US"/>
            </a:p>
          </p:txBody>
        </p:sp>
        <p:sp>
          <p:nvSpPr>
            <p:cNvPr id="44049" name="Rectangle 11"/>
            <p:cNvSpPr>
              <a:spLocks noChangeArrowheads="1"/>
            </p:cNvSpPr>
            <p:nvPr/>
          </p:nvSpPr>
          <p:spPr bwMode="auto">
            <a:xfrm>
              <a:off x="624" y="3216"/>
              <a:ext cx="1584" cy="672"/>
            </a:xfrm>
            <a:prstGeom prst="rect">
              <a:avLst/>
            </a:prstGeom>
            <a:solidFill>
              <a:schemeClr val="bg1"/>
            </a:solidFill>
            <a:ln w="9525">
              <a:noFill/>
              <a:miter lim="800000"/>
              <a:headEnd/>
              <a:tailEnd/>
            </a:ln>
          </p:spPr>
          <p:txBody>
            <a:bodyPr wrap="none" anchor="ctr"/>
            <a:lstStyle/>
            <a:p>
              <a:endParaRPr lang="en-US"/>
            </a:p>
          </p:txBody>
        </p:sp>
      </p:grpSp>
      <p:grpSp>
        <p:nvGrpSpPr>
          <p:cNvPr id="44038" name="Group 12"/>
          <p:cNvGrpSpPr>
            <a:grpSpLocks/>
          </p:cNvGrpSpPr>
          <p:nvPr/>
        </p:nvGrpSpPr>
        <p:grpSpPr bwMode="auto">
          <a:xfrm>
            <a:off x="838200" y="3600450"/>
            <a:ext cx="7543800" cy="1543050"/>
            <a:chOff x="624" y="2832"/>
            <a:chExt cx="4416" cy="1056"/>
          </a:xfrm>
        </p:grpSpPr>
        <p:sp>
          <p:nvSpPr>
            <p:cNvPr id="44044" name="Rectangle 13"/>
            <p:cNvSpPr>
              <a:spLocks noChangeArrowheads="1"/>
            </p:cNvSpPr>
            <p:nvPr/>
          </p:nvSpPr>
          <p:spPr bwMode="auto">
            <a:xfrm>
              <a:off x="3456" y="3408"/>
              <a:ext cx="1584" cy="480"/>
            </a:xfrm>
            <a:prstGeom prst="rect">
              <a:avLst/>
            </a:prstGeom>
            <a:solidFill>
              <a:srgbClr val="996633"/>
            </a:solidFill>
            <a:ln w="9525">
              <a:noFill/>
              <a:miter lim="800000"/>
              <a:headEnd/>
              <a:tailEnd/>
            </a:ln>
          </p:spPr>
          <p:txBody>
            <a:bodyPr wrap="none" anchor="ctr"/>
            <a:lstStyle/>
            <a:p>
              <a:endParaRPr lang="en-US"/>
            </a:p>
          </p:txBody>
        </p:sp>
        <p:sp>
          <p:nvSpPr>
            <p:cNvPr id="44045" name="Rectangle 14"/>
            <p:cNvSpPr>
              <a:spLocks noChangeArrowheads="1"/>
            </p:cNvSpPr>
            <p:nvPr/>
          </p:nvSpPr>
          <p:spPr bwMode="auto">
            <a:xfrm>
              <a:off x="2064" y="2832"/>
              <a:ext cx="1584" cy="1056"/>
            </a:xfrm>
            <a:prstGeom prst="rect">
              <a:avLst/>
            </a:prstGeom>
            <a:solidFill>
              <a:srgbClr val="996633"/>
            </a:solidFill>
            <a:ln w="9525">
              <a:noFill/>
              <a:miter lim="800000"/>
              <a:headEnd/>
              <a:tailEnd/>
            </a:ln>
          </p:spPr>
          <p:txBody>
            <a:bodyPr wrap="none" anchor="ctr"/>
            <a:lstStyle/>
            <a:p>
              <a:endParaRPr lang="en-US"/>
            </a:p>
          </p:txBody>
        </p:sp>
        <p:sp>
          <p:nvSpPr>
            <p:cNvPr id="44046" name="Rectangle 15"/>
            <p:cNvSpPr>
              <a:spLocks noChangeArrowheads="1"/>
            </p:cNvSpPr>
            <p:nvPr/>
          </p:nvSpPr>
          <p:spPr bwMode="auto">
            <a:xfrm>
              <a:off x="624" y="3216"/>
              <a:ext cx="1584" cy="672"/>
            </a:xfrm>
            <a:prstGeom prst="rect">
              <a:avLst/>
            </a:prstGeom>
            <a:solidFill>
              <a:srgbClr val="996633"/>
            </a:solidFill>
            <a:ln w="9525">
              <a:noFill/>
              <a:miter lim="800000"/>
              <a:headEnd/>
              <a:tailEnd/>
            </a:ln>
          </p:spPr>
          <p:txBody>
            <a:bodyPr wrap="none" anchor="ctr"/>
            <a:lstStyle/>
            <a:p>
              <a:endParaRPr lang="en-US"/>
            </a:p>
          </p:txBody>
        </p:sp>
      </p:grpSp>
      <p:sp>
        <p:nvSpPr>
          <p:cNvPr id="44039" name="Oval 16"/>
          <p:cNvSpPr>
            <a:spLocks noChangeArrowheads="1"/>
          </p:cNvSpPr>
          <p:nvPr/>
        </p:nvSpPr>
        <p:spPr bwMode="auto">
          <a:xfrm>
            <a:off x="3429000" y="3771900"/>
            <a:ext cx="762000" cy="571500"/>
          </a:xfrm>
          <a:prstGeom prst="ellipse">
            <a:avLst/>
          </a:prstGeom>
          <a:solidFill>
            <a:srgbClr val="996633"/>
          </a:solidFill>
          <a:ln w="76200">
            <a:solidFill>
              <a:srgbClr val="FFFF00"/>
            </a:solidFill>
            <a:round/>
            <a:headEnd/>
            <a:tailEnd/>
          </a:ln>
        </p:spPr>
        <p:txBody>
          <a:bodyPr wrap="none" anchor="ctr"/>
          <a:lstStyle/>
          <a:p>
            <a:endParaRPr lang="en-US"/>
          </a:p>
        </p:txBody>
      </p:sp>
      <p:sp>
        <p:nvSpPr>
          <p:cNvPr id="44040" name="Oval 17"/>
          <p:cNvSpPr>
            <a:spLocks noChangeArrowheads="1"/>
          </p:cNvSpPr>
          <p:nvPr/>
        </p:nvSpPr>
        <p:spPr bwMode="auto">
          <a:xfrm>
            <a:off x="4191000" y="3771900"/>
            <a:ext cx="762000" cy="571500"/>
          </a:xfrm>
          <a:prstGeom prst="ellipse">
            <a:avLst/>
          </a:prstGeom>
          <a:solidFill>
            <a:srgbClr val="996633"/>
          </a:solidFill>
          <a:ln w="76200">
            <a:solidFill>
              <a:schemeClr val="bg1"/>
            </a:solidFill>
            <a:round/>
            <a:headEnd/>
            <a:tailEnd/>
          </a:ln>
        </p:spPr>
        <p:txBody>
          <a:bodyPr wrap="none" anchor="ctr"/>
          <a:lstStyle/>
          <a:p>
            <a:endParaRPr lang="en-US"/>
          </a:p>
        </p:txBody>
      </p:sp>
      <p:sp>
        <p:nvSpPr>
          <p:cNvPr id="44041" name="Oval 18"/>
          <p:cNvSpPr>
            <a:spLocks noChangeArrowheads="1"/>
          </p:cNvSpPr>
          <p:nvPr/>
        </p:nvSpPr>
        <p:spPr bwMode="auto">
          <a:xfrm>
            <a:off x="4953000" y="3771900"/>
            <a:ext cx="762000" cy="571500"/>
          </a:xfrm>
          <a:prstGeom prst="ellipse">
            <a:avLst/>
          </a:prstGeom>
          <a:solidFill>
            <a:srgbClr val="996633"/>
          </a:solidFill>
          <a:ln w="76200">
            <a:solidFill>
              <a:srgbClr val="3333FF"/>
            </a:solidFill>
            <a:round/>
            <a:headEnd/>
            <a:tailEnd/>
          </a:ln>
        </p:spPr>
        <p:txBody>
          <a:bodyPr wrap="none" anchor="ctr"/>
          <a:lstStyle/>
          <a:p>
            <a:endParaRPr lang="en-US"/>
          </a:p>
        </p:txBody>
      </p:sp>
      <p:sp>
        <p:nvSpPr>
          <p:cNvPr id="44042" name="Oval 19"/>
          <p:cNvSpPr>
            <a:spLocks noChangeArrowheads="1"/>
          </p:cNvSpPr>
          <p:nvPr/>
        </p:nvSpPr>
        <p:spPr bwMode="auto">
          <a:xfrm>
            <a:off x="3810000" y="4057650"/>
            <a:ext cx="762000" cy="571500"/>
          </a:xfrm>
          <a:prstGeom prst="ellipse">
            <a:avLst/>
          </a:prstGeom>
          <a:noFill/>
          <a:ln w="76200">
            <a:solidFill>
              <a:srgbClr val="008000"/>
            </a:solidFill>
            <a:round/>
            <a:headEnd/>
            <a:tailEnd/>
          </a:ln>
        </p:spPr>
        <p:txBody>
          <a:bodyPr wrap="none" anchor="ctr"/>
          <a:lstStyle/>
          <a:p>
            <a:endParaRPr lang="en-US"/>
          </a:p>
        </p:txBody>
      </p:sp>
      <p:sp>
        <p:nvSpPr>
          <p:cNvPr id="44043" name="Oval 20"/>
          <p:cNvSpPr>
            <a:spLocks noChangeArrowheads="1"/>
          </p:cNvSpPr>
          <p:nvPr/>
        </p:nvSpPr>
        <p:spPr bwMode="auto">
          <a:xfrm>
            <a:off x="4572000" y="4057650"/>
            <a:ext cx="762000" cy="571500"/>
          </a:xfrm>
          <a:prstGeom prst="ellipse">
            <a:avLst/>
          </a:prstGeom>
          <a:noFill/>
          <a:ln w="76200">
            <a:solidFill>
              <a:schemeClr val="accent1"/>
            </a:solidFill>
            <a:round/>
            <a:headEnd/>
            <a:tailEnd/>
          </a:ln>
        </p:spPr>
        <p:txBody>
          <a:bodyPr wrap="none" anchor="ctr"/>
          <a:lstStyle/>
          <a:p>
            <a:endParaRPr lang="en-US"/>
          </a:p>
        </p:txBody>
      </p:sp>
    </p:spTree>
  </p:cSld>
  <p:clrMapOvr>
    <a:masterClrMapping/>
  </p:clrMapOvr>
  <p:transition>
    <p:zoom/>
    <p:sndAc>
      <p:stSnd>
        <p:snd r:embed="rId2" name="CAMERA.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heaven-02"/>
          <p:cNvPicPr>
            <a:picLocks noChangeAspect="1" noChangeArrowheads="1"/>
          </p:cNvPicPr>
          <p:nvPr/>
        </p:nvPicPr>
        <p:blipFill>
          <a:blip r:embed="rId3" cstate="print"/>
          <a:srcRect b="18504"/>
          <a:stretch>
            <a:fillRect/>
          </a:stretch>
        </p:blipFill>
        <p:spPr bwMode="auto">
          <a:xfrm>
            <a:off x="0" y="3771900"/>
            <a:ext cx="4724400" cy="1258491"/>
          </a:xfrm>
          <a:prstGeom prst="rect">
            <a:avLst/>
          </a:prstGeom>
          <a:noFill/>
          <a:ln w="9525">
            <a:noFill/>
            <a:miter lim="800000"/>
            <a:headEnd/>
            <a:tailEnd/>
          </a:ln>
        </p:spPr>
      </p:pic>
      <p:pic>
        <p:nvPicPr>
          <p:cNvPr id="45059" name="Picture 5" descr="fire"/>
          <p:cNvPicPr>
            <a:picLocks noChangeAspect="1" noChangeArrowheads="1"/>
          </p:cNvPicPr>
          <p:nvPr/>
        </p:nvPicPr>
        <p:blipFill>
          <a:blip r:embed="rId4" cstate="print"/>
          <a:srcRect b="17752"/>
          <a:stretch>
            <a:fillRect/>
          </a:stretch>
        </p:blipFill>
        <p:spPr bwMode="auto">
          <a:xfrm>
            <a:off x="4724400" y="3657600"/>
            <a:ext cx="4225925" cy="1314450"/>
          </a:xfrm>
          <a:prstGeom prst="rect">
            <a:avLst/>
          </a:prstGeom>
          <a:noFill/>
          <a:ln w="9525">
            <a:noFill/>
            <a:miter lim="800000"/>
            <a:headEnd/>
            <a:tailEnd/>
          </a:ln>
        </p:spPr>
      </p:pic>
      <p:sp>
        <p:nvSpPr>
          <p:cNvPr id="41986" name="Rectangle 2"/>
          <p:cNvSpPr>
            <a:spLocks noGrp="1" noChangeArrowheads="1"/>
          </p:cNvSpPr>
          <p:nvPr>
            <p:ph type="title"/>
          </p:nvPr>
        </p:nvSpPr>
        <p:spPr/>
        <p:txBody>
          <a:bodyPr/>
          <a:lstStyle/>
          <a:p>
            <a:pPr eaLnBrk="1" hangingPunct="1">
              <a:defRPr/>
            </a:pPr>
            <a:r>
              <a:rPr lang="en-US" dirty="0"/>
              <a:t>Final Destinies</a:t>
            </a:r>
          </a:p>
        </p:txBody>
      </p:sp>
      <p:sp>
        <p:nvSpPr>
          <p:cNvPr id="41987" name="Rectangle 3"/>
          <p:cNvSpPr>
            <a:spLocks noGrp="1" noChangeArrowheads="1"/>
          </p:cNvSpPr>
          <p:nvPr>
            <p:ph type="body" sz="half" idx="1"/>
          </p:nvPr>
        </p:nvSpPr>
        <p:spPr>
          <a:xfrm>
            <a:off x="304800" y="800100"/>
            <a:ext cx="4267200" cy="3771900"/>
          </a:xfrm>
        </p:spPr>
        <p:txBody>
          <a:bodyPr/>
          <a:lstStyle/>
          <a:p>
            <a:pPr eaLnBrk="1" hangingPunct="1">
              <a:defRPr/>
            </a:pPr>
            <a:r>
              <a:rPr lang="en-US" sz="3600" dirty="0"/>
              <a:t>Heaven</a:t>
            </a:r>
          </a:p>
          <a:p>
            <a:pPr marL="457200" lvl="1" indent="-227013" eaLnBrk="1" hangingPunct="1">
              <a:defRPr/>
            </a:pPr>
            <a:r>
              <a:rPr lang="en-US" sz="2800" dirty="0">
                <a:solidFill>
                  <a:schemeClr val="tx2"/>
                </a:solidFill>
              </a:rPr>
              <a:t>Paradise</a:t>
            </a:r>
            <a:r>
              <a:rPr lang="en-US" sz="2800" dirty="0"/>
              <a:t> </a:t>
            </a:r>
            <a:r>
              <a:rPr lang="en-US" dirty="0"/>
              <a:t>(Lk 23:43; 2 Cor 12:4)</a:t>
            </a:r>
          </a:p>
          <a:p>
            <a:pPr marL="457200" lvl="1" indent="-227013" eaLnBrk="1" hangingPunct="1">
              <a:defRPr/>
            </a:pPr>
            <a:r>
              <a:rPr lang="en-US" sz="2800" dirty="0"/>
              <a:t>3</a:t>
            </a:r>
            <a:r>
              <a:rPr lang="en-US" sz="2800" baseline="30000" dirty="0"/>
              <a:t>rd</a:t>
            </a:r>
            <a:r>
              <a:rPr lang="en-US" sz="2800" dirty="0"/>
              <a:t> </a:t>
            </a:r>
            <a:r>
              <a:rPr lang="en-US" sz="2800" dirty="0">
                <a:solidFill>
                  <a:schemeClr val="tx2"/>
                </a:solidFill>
              </a:rPr>
              <a:t>Heaven</a:t>
            </a:r>
            <a:r>
              <a:rPr lang="en-US" sz="2800" dirty="0"/>
              <a:t> </a:t>
            </a:r>
            <a:r>
              <a:rPr lang="en-US" dirty="0"/>
              <a:t>(2 Cor 12:2)</a:t>
            </a:r>
          </a:p>
          <a:p>
            <a:pPr marL="457200" lvl="1" indent="-227013" eaLnBrk="1" hangingPunct="1">
              <a:defRPr/>
            </a:pPr>
            <a:r>
              <a:rPr lang="en-US" sz="2800" dirty="0"/>
              <a:t>Father’s </a:t>
            </a:r>
            <a:r>
              <a:rPr lang="en-US" sz="2800" dirty="0">
                <a:solidFill>
                  <a:schemeClr val="tx2"/>
                </a:solidFill>
              </a:rPr>
              <a:t>House</a:t>
            </a:r>
            <a:r>
              <a:rPr lang="en-US" sz="2800" dirty="0">
                <a:solidFill>
                  <a:srgbClr val="FFCC99"/>
                </a:solidFill>
              </a:rPr>
              <a:t> </a:t>
            </a:r>
            <a:r>
              <a:rPr lang="en-US" dirty="0"/>
              <a:t>(John 14:2)</a:t>
            </a:r>
          </a:p>
          <a:p>
            <a:pPr marL="457200" lvl="1" indent="-227013" eaLnBrk="1" hangingPunct="1">
              <a:defRPr/>
            </a:pPr>
            <a:r>
              <a:rPr lang="en-US" sz="2800" dirty="0"/>
              <a:t>New </a:t>
            </a:r>
            <a:r>
              <a:rPr lang="en-US" sz="2800" dirty="0">
                <a:solidFill>
                  <a:schemeClr val="tx2"/>
                </a:solidFill>
              </a:rPr>
              <a:t>Jerusalem</a:t>
            </a:r>
            <a:r>
              <a:rPr lang="en-US" sz="2800" dirty="0"/>
              <a:t> </a:t>
            </a:r>
            <a:r>
              <a:rPr lang="en-US" dirty="0"/>
              <a:t>(Rev 21-22)</a:t>
            </a:r>
          </a:p>
        </p:txBody>
      </p:sp>
      <p:sp>
        <p:nvSpPr>
          <p:cNvPr id="41988" name="Rectangle 4"/>
          <p:cNvSpPr>
            <a:spLocks noGrp="1" noChangeArrowheads="1"/>
          </p:cNvSpPr>
          <p:nvPr>
            <p:ph type="body" sz="half" idx="2"/>
          </p:nvPr>
        </p:nvSpPr>
        <p:spPr>
          <a:xfrm>
            <a:off x="4686300" y="800100"/>
            <a:ext cx="4457700" cy="3771900"/>
          </a:xfrm>
        </p:spPr>
        <p:txBody>
          <a:bodyPr/>
          <a:lstStyle/>
          <a:p>
            <a:pPr eaLnBrk="1" hangingPunct="1">
              <a:defRPr/>
            </a:pPr>
            <a:r>
              <a:rPr lang="en-US" sz="3600" dirty="0"/>
              <a:t>Hell</a:t>
            </a:r>
          </a:p>
          <a:p>
            <a:pPr marL="457200" lvl="1" indent="-227013" eaLnBrk="1" hangingPunct="1">
              <a:defRPr/>
            </a:pPr>
            <a:r>
              <a:rPr lang="en-US" sz="2800" dirty="0"/>
              <a:t>Eternal </a:t>
            </a:r>
            <a:r>
              <a:rPr lang="en-US" sz="2800" dirty="0">
                <a:solidFill>
                  <a:schemeClr val="tx2"/>
                </a:solidFill>
              </a:rPr>
              <a:t>Fire</a:t>
            </a:r>
            <a:r>
              <a:rPr lang="en-US" sz="2800" dirty="0"/>
              <a:t> or the Lake of </a:t>
            </a:r>
            <a:r>
              <a:rPr lang="en-US" sz="2800" dirty="0">
                <a:solidFill>
                  <a:schemeClr val="tx2"/>
                </a:solidFill>
              </a:rPr>
              <a:t>Fire</a:t>
            </a:r>
            <a:r>
              <a:rPr lang="en-US" sz="2800" dirty="0"/>
              <a:t> </a:t>
            </a:r>
            <a:r>
              <a:rPr lang="en-US" dirty="0"/>
              <a:t>(Mat 25:41; Rev 20:15)</a:t>
            </a:r>
            <a:r>
              <a:rPr lang="en-US" sz="2800" dirty="0"/>
              <a:t> </a:t>
            </a:r>
          </a:p>
          <a:p>
            <a:pPr marL="457200" lvl="1" indent="-227013" eaLnBrk="1" hangingPunct="1">
              <a:defRPr/>
            </a:pPr>
            <a:r>
              <a:rPr lang="en-US" sz="2800" dirty="0">
                <a:solidFill>
                  <a:schemeClr val="tx2"/>
                </a:solidFill>
              </a:rPr>
              <a:t>Sheol/Hades </a:t>
            </a:r>
            <a:r>
              <a:rPr lang="en-US" dirty="0"/>
              <a:t>(Lk 16:23)</a:t>
            </a:r>
          </a:p>
          <a:p>
            <a:pPr marL="457200" lvl="1" indent="-227013" eaLnBrk="1" hangingPunct="1">
              <a:defRPr/>
            </a:pPr>
            <a:r>
              <a:rPr lang="en-US" sz="2800" dirty="0">
                <a:solidFill>
                  <a:schemeClr val="tx2"/>
                </a:solidFill>
              </a:rPr>
              <a:t>Gehenna</a:t>
            </a:r>
            <a:r>
              <a:rPr lang="en-US" sz="2800" dirty="0"/>
              <a:t> </a:t>
            </a:r>
            <a:r>
              <a:rPr lang="en-US" dirty="0"/>
              <a:t>(Mat 18:19)</a:t>
            </a:r>
          </a:p>
          <a:p>
            <a:pPr lvl="1" eaLnBrk="1" hangingPunct="1">
              <a:defRPr/>
            </a:pPr>
            <a:endParaRPr lang="en-US" sz="3200" dirty="0"/>
          </a:p>
        </p:txBody>
      </p:sp>
    </p:spTree>
  </p:cSld>
  <p:clrMapOvr>
    <a:masterClrMapping/>
  </p:clrMapOvr>
  <p:transition>
    <p:zoom/>
    <p:sndAc>
      <p:stSnd>
        <p:snd r:embed="rId2" name="CAMERA.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0" y="-98352"/>
            <a:ext cx="9144000" cy="5241852"/>
            <a:chOff x="0" y="-98352"/>
            <a:chExt cx="9144000" cy="5241852"/>
          </a:xfrm>
        </p:grpSpPr>
        <p:sp>
          <p:nvSpPr>
            <p:cNvPr id="56" name="Rectangle 55"/>
            <p:cNvSpPr/>
            <p:nvPr/>
          </p:nvSpPr>
          <p:spPr bwMode="auto">
            <a:xfrm>
              <a:off x="4742480" y="0"/>
              <a:ext cx="2076773"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57" name="Freeform 56"/>
            <p:cNvSpPr/>
            <p:nvPr/>
          </p:nvSpPr>
          <p:spPr bwMode="auto">
            <a:xfrm>
              <a:off x="5015753" y="-98352"/>
              <a:ext cx="1546412" cy="3630706"/>
            </a:xfrm>
            <a:custGeom>
              <a:avLst/>
              <a:gdLst>
                <a:gd name="connsiteX0" fmla="*/ 1546412 w 1546412"/>
                <a:gd name="connsiteY0" fmla="*/ 3630706 h 3630706"/>
                <a:gd name="connsiteX1" fmla="*/ 1546412 w 1546412"/>
                <a:gd name="connsiteY1" fmla="*/ 0 h 3630706"/>
                <a:gd name="connsiteX2" fmla="*/ 0 w 1546412"/>
                <a:gd name="connsiteY2" fmla="*/ 13447 h 3630706"/>
                <a:gd name="connsiteX3" fmla="*/ 1546412 w 1546412"/>
                <a:gd name="connsiteY3" fmla="*/ 3630706 h 3630706"/>
              </a:gdLst>
              <a:ahLst/>
              <a:cxnLst>
                <a:cxn ang="0">
                  <a:pos x="connsiteX0" y="connsiteY0"/>
                </a:cxn>
                <a:cxn ang="0">
                  <a:pos x="connsiteX1" y="connsiteY1"/>
                </a:cxn>
                <a:cxn ang="0">
                  <a:pos x="connsiteX2" y="connsiteY2"/>
                </a:cxn>
                <a:cxn ang="0">
                  <a:pos x="connsiteX3" y="connsiteY3"/>
                </a:cxn>
              </a:cxnLst>
              <a:rect l="l" t="t" r="r" b="b"/>
              <a:pathLst>
                <a:path w="1546412" h="3630706">
                  <a:moveTo>
                    <a:pt x="1546412" y="3630706"/>
                  </a:moveTo>
                  <a:lnTo>
                    <a:pt x="1546412" y="0"/>
                  </a:lnTo>
                  <a:lnTo>
                    <a:pt x="0" y="13447"/>
                  </a:lnTo>
                  <a:lnTo>
                    <a:pt x="1546412" y="3630706"/>
                  </a:lnTo>
                  <a:close/>
                </a:path>
              </a:pathLst>
            </a:cu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58" name="Picture 4"/>
            <p:cNvPicPr>
              <a:picLocks noChangeAspect="1" noChangeArrowheads="1"/>
            </p:cNvPicPr>
            <p:nvPr/>
          </p:nvPicPr>
          <p:blipFill>
            <a:blip r:embed="rId3"/>
            <a:srcRect r="46378"/>
            <a:stretch>
              <a:fillRect/>
            </a:stretch>
          </p:blipFill>
          <p:spPr bwMode="auto">
            <a:xfrm>
              <a:off x="0" y="0"/>
              <a:ext cx="4903201" cy="5143500"/>
            </a:xfrm>
            <a:prstGeom prst="rect">
              <a:avLst/>
            </a:prstGeom>
            <a:noFill/>
            <a:ln w="9525">
              <a:noFill/>
              <a:miter lim="800000"/>
              <a:headEnd/>
              <a:tailEnd/>
            </a:ln>
            <a:effectLst/>
          </p:spPr>
        </p:pic>
        <p:pic>
          <p:nvPicPr>
            <p:cNvPr id="59" name="Picture 4"/>
            <p:cNvPicPr>
              <a:picLocks noChangeAspect="1" noChangeArrowheads="1"/>
            </p:cNvPicPr>
            <p:nvPr/>
          </p:nvPicPr>
          <p:blipFill>
            <a:blip r:embed="rId3"/>
            <a:srcRect l="54317" r="17966"/>
            <a:stretch>
              <a:fillRect/>
            </a:stretch>
          </p:blipFill>
          <p:spPr bwMode="auto">
            <a:xfrm>
              <a:off x="6609600" y="0"/>
              <a:ext cx="2534400" cy="5143500"/>
            </a:xfrm>
            <a:prstGeom prst="rect">
              <a:avLst/>
            </a:prstGeom>
            <a:noFill/>
            <a:ln w="9525">
              <a:noFill/>
              <a:miter lim="800000"/>
              <a:headEnd/>
              <a:tailEnd/>
            </a:ln>
            <a:effectLst/>
          </p:spPr>
        </p:pic>
        <p:sp>
          <p:nvSpPr>
            <p:cNvPr id="60" name="Rectangle 59"/>
            <p:cNvSpPr/>
            <p:nvPr/>
          </p:nvSpPr>
          <p:spPr bwMode="auto">
            <a:xfrm>
              <a:off x="4969952" y="3518115"/>
              <a:ext cx="1574848" cy="1625385"/>
            </a:xfrm>
            <a:prstGeom prst="rect">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1" name="Freeform 60"/>
            <p:cNvSpPr/>
            <p:nvPr/>
          </p:nvSpPr>
          <p:spPr bwMode="auto">
            <a:xfrm>
              <a:off x="4961654" y="-30997"/>
              <a:ext cx="1565329" cy="3564611"/>
            </a:xfrm>
            <a:custGeom>
              <a:avLst/>
              <a:gdLst>
                <a:gd name="connsiteX0" fmla="*/ 0 w 1627322"/>
                <a:gd name="connsiteY0" fmla="*/ 3549112 h 3564611"/>
                <a:gd name="connsiteX1" fmla="*/ 30997 w 1627322"/>
                <a:gd name="connsiteY1" fmla="*/ 0 h 3564611"/>
                <a:gd name="connsiteX2" fmla="*/ 1627322 w 1627322"/>
                <a:gd name="connsiteY2" fmla="*/ 3564611 h 3564611"/>
                <a:gd name="connsiteX3" fmla="*/ 0 w 1627322"/>
                <a:gd name="connsiteY3" fmla="*/ 3549112 h 3564611"/>
              </a:gdLst>
              <a:ahLst/>
              <a:cxnLst>
                <a:cxn ang="0">
                  <a:pos x="connsiteX0" y="connsiteY0"/>
                </a:cxn>
                <a:cxn ang="0">
                  <a:pos x="connsiteX1" y="connsiteY1"/>
                </a:cxn>
                <a:cxn ang="0">
                  <a:pos x="connsiteX2" y="connsiteY2"/>
                </a:cxn>
                <a:cxn ang="0">
                  <a:pos x="connsiteX3" y="connsiteY3"/>
                </a:cxn>
              </a:cxnLst>
              <a:rect l="l" t="t" r="r" b="b"/>
              <a:pathLst>
                <a:path w="1627322" h="3564611">
                  <a:moveTo>
                    <a:pt x="0" y="3549112"/>
                  </a:moveTo>
                  <a:lnTo>
                    <a:pt x="30997" y="0"/>
                  </a:lnTo>
                  <a:lnTo>
                    <a:pt x="1627322" y="3564611"/>
                  </a:lnTo>
                  <a:lnTo>
                    <a:pt x="0" y="3549112"/>
                  </a:lnTo>
                  <a:close/>
                </a:path>
              </a:pathLst>
            </a:cu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2" name="TextBox 61"/>
            <p:cNvSpPr txBox="1"/>
            <p:nvPr/>
          </p:nvSpPr>
          <p:spPr>
            <a:xfrm rot="19393439">
              <a:off x="4928461" y="3967565"/>
              <a:ext cx="2014779" cy="461665"/>
            </a:xfrm>
            <a:prstGeom prst="rect">
              <a:avLst/>
            </a:prstGeom>
            <a:noFill/>
          </p:spPr>
          <p:txBody>
            <a:bodyPr wrap="square" rtlCol="0">
              <a:spAutoFit/>
            </a:bodyPr>
            <a:lstStyle/>
            <a:p>
              <a:r>
                <a:rPr lang="en-US" dirty="0">
                  <a:latin typeface="Arial Black" pitchFamily="34" charset="0"/>
                </a:rPr>
                <a:t>CHURCH</a:t>
              </a:r>
            </a:p>
          </p:txBody>
        </p:sp>
        <p:sp>
          <p:nvSpPr>
            <p:cNvPr id="63" name="AutoShape 41"/>
            <p:cNvSpPr>
              <a:spLocks noChangeArrowheads="1"/>
            </p:cNvSpPr>
            <p:nvPr/>
          </p:nvSpPr>
          <p:spPr bwMode="auto">
            <a:xfrm rot="16200000">
              <a:off x="5666109" y="600567"/>
              <a:ext cx="429333" cy="327106"/>
            </a:xfrm>
            <a:prstGeom prst="homePlate">
              <a:avLst>
                <a:gd name="adj" fmla="val 35531"/>
              </a:avLst>
            </a:prstGeom>
            <a:solidFill>
              <a:schemeClr val="tx1"/>
            </a:solidFill>
            <a:ln w="9525">
              <a:solidFill>
                <a:schemeClr val="bg1"/>
              </a:solidFill>
              <a:miter lim="800000"/>
              <a:headEnd/>
              <a:tailEnd/>
            </a:ln>
            <a:effectLst/>
          </p:spPr>
          <p:txBody>
            <a:bodyPr wrap="none" anchor="ctr"/>
            <a:lstStyle/>
            <a:p>
              <a:endParaRPr lang="en-US"/>
            </a:p>
          </p:txBody>
        </p:sp>
        <p:sp>
          <p:nvSpPr>
            <p:cNvPr id="64" name="Rectangle 42"/>
            <p:cNvSpPr>
              <a:spLocks noChangeArrowheads="1"/>
            </p:cNvSpPr>
            <p:nvPr/>
          </p:nvSpPr>
          <p:spPr bwMode="auto">
            <a:xfrm>
              <a:off x="5812521" y="470960"/>
              <a:ext cx="127494" cy="136768"/>
            </a:xfrm>
            <a:prstGeom prst="rect">
              <a:avLst/>
            </a:prstGeom>
            <a:solidFill>
              <a:schemeClr val="tx1"/>
            </a:solidFill>
            <a:ln w="9525">
              <a:solidFill>
                <a:schemeClr val="bg1"/>
              </a:solidFill>
              <a:miter lim="800000"/>
              <a:headEnd/>
              <a:tailEnd/>
            </a:ln>
            <a:effectLst/>
          </p:spPr>
          <p:txBody>
            <a:bodyPr wrap="none" anchor="ctr"/>
            <a:lstStyle/>
            <a:p>
              <a:endParaRPr lang="en-US"/>
            </a:p>
          </p:txBody>
        </p:sp>
        <p:sp>
          <p:nvSpPr>
            <p:cNvPr id="65" name="Freeform 43"/>
            <p:cNvSpPr>
              <a:spLocks/>
            </p:cNvSpPr>
            <p:nvPr/>
          </p:nvSpPr>
          <p:spPr bwMode="auto">
            <a:xfrm>
              <a:off x="5822824" y="197423"/>
              <a:ext cx="105601" cy="273537"/>
            </a:xfrm>
            <a:custGeom>
              <a:avLst/>
              <a:gdLst/>
              <a:ahLst/>
              <a:cxnLst>
                <a:cxn ang="0">
                  <a:pos x="41" y="0"/>
                </a:cxn>
                <a:cxn ang="0">
                  <a:pos x="0" y="230"/>
                </a:cxn>
                <a:cxn ang="0">
                  <a:pos x="82" y="230"/>
                </a:cxn>
                <a:cxn ang="0">
                  <a:pos x="41" y="0"/>
                </a:cxn>
              </a:cxnLst>
              <a:rect l="0" t="0" r="r" b="b"/>
              <a:pathLst>
                <a:path w="82" h="230">
                  <a:moveTo>
                    <a:pt x="41" y="0"/>
                  </a:moveTo>
                  <a:lnTo>
                    <a:pt x="0" y="230"/>
                  </a:lnTo>
                  <a:lnTo>
                    <a:pt x="82" y="230"/>
                  </a:lnTo>
                  <a:lnTo>
                    <a:pt x="41" y="0"/>
                  </a:lnTo>
                  <a:close/>
                </a:path>
              </a:pathLst>
            </a:custGeom>
            <a:solidFill>
              <a:schemeClr val="tx1"/>
            </a:solidFill>
            <a:ln w="9525">
              <a:solidFill>
                <a:schemeClr val="bg1"/>
              </a:solidFill>
              <a:round/>
              <a:headEnd/>
              <a:tailEnd/>
            </a:ln>
            <a:effectLst/>
          </p:spPr>
          <p:txBody>
            <a:bodyPr wrap="none" anchor="ctr"/>
            <a:lstStyle/>
            <a:p>
              <a:endParaRPr lang="en-US"/>
            </a:p>
          </p:txBody>
        </p:sp>
        <p:sp>
          <p:nvSpPr>
            <p:cNvPr id="66" name="AutoShape 44"/>
            <p:cNvSpPr>
              <a:spLocks noChangeArrowheads="1"/>
            </p:cNvSpPr>
            <p:nvPr/>
          </p:nvSpPr>
          <p:spPr bwMode="auto">
            <a:xfrm rot="16200000">
              <a:off x="5739105" y="783514"/>
              <a:ext cx="264022" cy="83709"/>
            </a:xfrm>
            <a:prstGeom prst="homePlate">
              <a:avLst>
                <a:gd name="adj" fmla="val 85384"/>
              </a:avLst>
            </a:prstGeom>
            <a:solidFill>
              <a:srgbClr val="FF6699"/>
            </a:solidFill>
            <a:ln w="9525">
              <a:solidFill>
                <a:schemeClr val="bg1"/>
              </a:solidFill>
              <a:miter lim="800000"/>
              <a:headEnd/>
              <a:tailEnd/>
            </a:ln>
            <a:effectLst/>
          </p:spPr>
          <p:txBody>
            <a:bodyPr wrap="none" anchor="ctr"/>
            <a:lstStyle/>
            <a:p>
              <a:endParaRPr lang="en-US"/>
            </a:p>
          </p:txBody>
        </p:sp>
        <p:sp>
          <p:nvSpPr>
            <p:cNvPr id="67" name="AutoShape 45"/>
            <p:cNvSpPr>
              <a:spLocks noChangeArrowheads="1"/>
            </p:cNvSpPr>
            <p:nvPr/>
          </p:nvSpPr>
          <p:spPr bwMode="auto">
            <a:xfrm flipV="1">
              <a:off x="5413298" y="331813"/>
              <a:ext cx="338696" cy="60653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sp>
          <p:nvSpPr>
            <p:cNvPr id="68" name="AutoShape 47"/>
            <p:cNvSpPr>
              <a:spLocks noChangeArrowheads="1"/>
            </p:cNvSpPr>
            <p:nvPr/>
          </p:nvSpPr>
          <p:spPr bwMode="auto">
            <a:xfrm flipV="1">
              <a:off x="6059783" y="0"/>
              <a:ext cx="466191" cy="419820"/>
            </a:xfrm>
            <a:prstGeom prst="cloudCallout">
              <a:avLst>
                <a:gd name="adj1" fmla="val -60500"/>
                <a:gd name="adj2" fmla="val 69259"/>
              </a:avLst>
            </a:prstGeom>
            <a:solidFill>
              <a:srgbClr val="6699FF"/>
            </a:solidFill>
            <a:ln w="9525">
              <a:solidFill>
                <a:schemeClr val="bg1"/>
              </a:solidFill>
              <a:round/>
              <a:headEnd/>
              <a:tailEnd/>
            </a:ln>
            <a:effectLst/>
          </p:spPr>
          <p:txBody>
            <a:bodyPr rot="10800000" wrap="none" anchor="ctr"/>
            <a:lstStyle/>
            <a:p>
              <a:pPr algn="ctr"/>
              <a:endParaRPr lang="en-US"/>
            </a:p>
          </p:txBody>
        </p:sp>
        <p:sp>
          <p:nvSpPr>
            <p:cNvPr id="69" name="AutoShape 48"/>
            <p:cNvSpPr>
              <a:spLocks noChangeArrowheads="1"/>
            </p:cNvSpPr>
            <p:nvPr/>
          </p:nvSpPr>
          <p:spPr bwMode="auto">
            <a:xfrm rot="16200000" flipV="1">
              <a:off x="5942523" y="406385"/>
              <a:ext cx="526855" cy="41339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bg1"/>
              </a:solidFill>
              <a:miter lim="800000"/>
              <a:headEnd/>
              <a:tailEnd/>
            </a:ln>
            <a:effectLst/>
          </p:spPr>
          <p:txBody>
            <a:bodyPr wrap="none" anchor="ctr"/>
            <a:lstStyle/>
            <a:p>
              <a:endParaRPr lang="en-US"/>
            </a:p>
          </p:txBody>
        </p:sp>
        <p:sp>
          <p:nvSpPr>
            <p:cNvPr id="70" name="AutoShape 47"/>
            <p:cNvSpPr>
              <a:spLocks noChangeArrowheads="1"/>
            </p:cNvSpPr>
            <p:nvPr/>
          </p:nvSpPr>
          <p:spPr bwMode="auto">
            <a:xfrm flipV="1">
              <a:off x="5169313" y="0"/>
              <a:ext cx="466191" cy="419820"/>
            </a:xfrm>
            <a:prstGeom prst="cloudCallout">
              <a:avLst>
                <a:gd name="adj1" fmla="val -60500"/>
                <a:gd name="adj2" fmla="val 69259"/>
              </a:avLst>
            </a:prstGeom>
            <a:solidFill>
              <a:srgbClr val="6699FF"/>
            </a:solidFill>
            <a:ln w="9525">
              <a:solidFill>
                <a:schemeClr val="bg1"/>
              </a:solidFill>
              <a:round/>
              <a:headEnd/>
              <a:tailEnd/>
            </a:ln>
            <a:effectLst/>
          </p:spPr>
          <p:txBody>
            <a:bodyPr rot="10800000" wrap="none" anchor="ctr"/>
            <a:lstStyle/>
            <a:p>
              <a:pPr algn="ctr"/>
              <a:endParaRPr lang="en-US"/>
            </a:p>
          </p:txBody>
        </p:sp>
        <p:sp>
          <p:nvSpPr>
            <p:cNvPr id="71" name="WordArt 25"/>
            <p:cNvSpPr>
              <a:spLocks noChangeArrowheads="1" noChangeShapeType="1" noTextEdit="1"/>
            </p:cNvSpPr>
            <p:nvPr/>
          </p:nvSpPr>
          <p:spPr bwMode="auto">
            <a:xfrm rot="5400000">
              <a:off x="4604547" y="2381399"/>
              <a:ext cx="1471925" cy="245821"/>
            </a:xfrm>
            <a:prstGeom prst="rect">
              <a:avLst/>
            </a:prstGeom>
          </p:spPr>
          <p:txBody>
            <a:bodyPr vert="vert270" wrap="none" fromWordArt="1">
              <a:prstTxWarp prst="textPlain">
                <a:avLst>
                  <a:gd name="adj" fmla="val 50000"/>
                </a:avLst>
              </a:prstTxWarp>
            </a:bodyPr>
            <a:lstStyle/>
            <a:p>
              <a:pPr algn="ctr" fontAlgn="auto"/>
              <a:r>
                <a:rPr lang="en-US" sz="3600" kern="10" dirty="0">
                  <a:ln w="9525">
                    <a:solidFill>
                      <a:srgbClr val="000000"/>
                    </a:solidFill>
                    <a:round/>
                    <a:headEnd/>
                    <a:tailEnd/>
                  </a:ln>
                  <a:latin typeface="Arial Black"/>
                </a:rPr>
                <a:t>CHURCH</a:t>
              </a:r>
            </a:p>
          </p:txBody>
        </p:sp>
      </p:grpSp>
      <p:sp>
        <p:nvSpPr>
          <p:cNvPr id="2" name="Rectangle 1">
            <a:extLst>
              <a:ext uri="{FF2B5EF4-FFF2-40B4-BE49-F238E27FC236}">
                <a16:creationId xmlns:a16="http://schemas.microsoft.com/office/drawing/2014/main" id="{674CFC5C-A42A-4C68-BC38-7E4FB3779184}"/>
              </a:ext>
            </a:extLst>
          </p:cNvPr>
          <p:cNvSpPr/>
          <p:nvPr/>
        </p:nvSpPr>
        <p:spPr bwMode="auto">
          <a:xfrm>
            <a:off x="0" y="0"/>
            <a:ext cx="4952587" cy="35181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3" name="TextBox 2">
            <a:extLst>
              <a:ext uri="{FF2B5EF4-FFF2-40B4-BE49-F238E27FC236}">
                <a16:creationId xmlns:a16="http://schemas.microsoft.com/office/drawing/2014/main" id="{548F0E34-7242-44C9-8F4B-F57380F8DECF}"/>
              </a:ext>
            </a:extLst>
          </p:cNvPr>
          <p:cNvSpPr txBox="1"/>
          <p:nvPr/>
        </p:nvSpPr>
        <p:spPr>
          <a:xfrm>
            <a:off x="6131484" y="969685"/>
            <a:ext cx="472631" cy="1708866"/>
          </a:xfrm>
          <a:prstGeom prst="rect">
            <a:avLst/>
          </a:prstGeom>
          <a:noFill/>
        </p:spPr>
        <p:txBody>
          <a:bodyPr wrap="square" rtlCol="0">
            <a:spAutoFit/>
          </a:bodyPr>
          <a:lstStyle/>
          <a:p>
            <a:pPr>
              <a:lnSpc>
                <a:spcPct val="75000"/>
              </a:lnSpc>
            </a:pPr>
            <a:r>
              <a:rPr lang="en-US" sz="2000" dirty="0">
                <a:solidFill>
                  <a:schemeClr val="bg1"/>
                </a:solidFill>
                <a:latin typeface="+mn-lt"/>
              </a:rPr>
              <a:t>RAPTURE</a:t>
            </a:r>
          </a:p>
        </p:txBody>
      </p:sp>
      <p:sp>
        <p:nvSpPr>
          <p:cNvPr id="6" name="Oval 5">
            <a:extLst>
              <a:ext uri="{FF2B5EF4-FFF2-40B4-BE49-F238E27FC236}">
                <a16:creationId xmlns:a16="http://schemas.microsoft.com/office/drawing/2014/main" id="{1871342D-9D32-48BB-9880-3396E5210C6C}"/>
              </a:ext>
            </a:extLst>
          </p:cNvPr>
          <p:cNvSpPr/>
          <p:nvPr/>
        </p:nvSpPr>
        <p:spPr bwMode="auto">
          <a:xfrm>
            <a:off x="7160060" y="1404851"/>
            <a:ext cx="436128" cy="36349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5" name="Arrow: Down 4">
            <a:extLst>
              <a:ext uri="{FF2B5EF4-FFF2-40B4-BE49-F238E27FC236}">
                <a16:creationId xmlns:a16="http://schemas.microsoft.com/office/drawing/2014/main" id="{5C6B4A06-24E2-4074-B9D5-C0D4C7A30386}"/>
              </a:ext>
            </a:extLst>
          </p:cNvPr>
          <p:cNvSpPr/>
          <p:nvPr/>
        </p:nvSpPr>
        <p:spPr bwMode="auto">
          <a:xfrm>
            <a:off x="7160060" y="0"/>
            <a:ext cx="481645" cy="2194560"/>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4" name="TextBox 3">
            <a:extLst>
              <a:ext uri="{FF2B5EF4-FFF2-40B4-BE49-F238E27FC236}">
                <a16:creationId xmlns:a16="http://schemas.microsoft.com/office/drawing/2014/main" id="{746FD39C-5A3F-439C-919E-7C25489684A8}"/>
              </a:ext>
            </a:extLst>
          </p:cNvPr>
          <p:cNvSpPr txBox="1"/>
          <p:nvPr/>
        </p:nvSpPr>
        <p:spPr>
          <a:xfrm>
            <a:off x="7183578" y="34542"/>
            <a:ext cx="436128" cy="2170466"/>
          </a:xfrm>
          <a:prstGeom prst="rect">
            <a:avLst/>
          </a:prstGeom>
          <a:noFill/>
        </p:spPr>
        <p:txBody>
          <a:bodyPr wrap="square" rtlCol="0">
            <a:spAutoFit/>
          </a:bodyPr>
          <a:lstStyle/>
          <a:p>
            <a:pPr algn="ctr">
              <a:lnSpc>
                <a:spcPct val="75000"/>
              </a:lnSpc>
            </a:pPr>
            <a:r>
              <a:rPr lang="en-US" sz="1800" dirty="0">
                <a:latin typeface="+mn-lt"/>
              </a:rPr>
              <a:t>REVELAT</a:t>
            </a:r>
            <a:br>
              <a:rPr lang="en-US" sz="1800" dirty="0">
                <a:latin typeface="+mn-lt"/>
              </a:rPr>
            </a:br>
            <a:r>
              <a:rPr lang="en-US" sz="1800" dirty="0">
                <a:latin typeface="+mn-lt"/>
              </a:rPr>
              <a:t>I</a:t>
            </a:r>
            <a:br>
              <a:rPr lang="en-US" sz="1800" dirty="0">
                <a:latin typeface="+mn-lt"/>
              </a:rPr>
            </a:br>
            <a:r>
              <a:rPr lang="en-US" sz="1800" dirty="0">
                <a:latin typeface="+mn-lt"/>
              </a:rPr>
              <a:t>ON</a:t>
            </a:r>
          </a:p>
        </p:txBody>
      </p:sp>
      <p:sp>
        <p:nvSpPr>
          <p:cNvPr id="8" name="TextBox 7">
            <a:extLst>
              <a:ext uri="{FF2B5EF4-FFF2-40B4-BE49-F238E27FC236}">
                <a16:creationId xmlns:a16="http://schemas.microsoft.com/office/drawing/2014/main" id="{6DAE3B84-6C68-4527-B067-E145AE9607BD}"/>
              </a:ext>
            </a:extLst>
          </p:cNvPr>
          <p:cNvSpPr txBox="1"/>
          <p:nvPr/>
        </p:nvSpPr>
        <p:spPr>
          <a:xfrm>
            <a:off x="7717758" y="225582"/>
            <a:ext cx="846444" cy="323871"/>
          </a:xfrm>
          <a:prstGeom prst="rect">
            <a:avLst/>
          </a:prstGeom>
          <a:noFill/>
        </p:spPr>
        <p:txBody>
          <a:bodyPr wrap="square" rtlCol="0">
            <a:spAutoFit/>
          </a:bodyPr>
          <a:lstStyle/>
          <a:p>
            <a:pPr>
              <a:lnSpc>
                <a:spcPct val="75000"/>
              </a:lnSpc>
            </a:pPr>
            <a:r>
              <a:rPr lang="en-US" sz="2000" dirty="0">
                <a:solidFill>
                  <a:schemeClr val="bg1"/>
                </a:solidFill>
                <a:latin typeface="+mn-lt"/>
              </a:rPr>
              <a:t>GWT</a:t>
            </a:r>
          </a:p>
        </p:txBody>
      </p:sp>
      <p:sp>
        <p:nvSpPr>
          <p:cNvPr id="25" name="Rectangle 24">
            <a:extLst>
              <a:ext uri="{FF2B5EF4-FFF2-40B4-BE49-F238E27FC236}">
                <a16:creationId xmlns:a16="http://schemas.microsoft.com/office/drawing/2014/main" id="{202A7502-3383-4F0D-8249-B2C41BBD0745}"/>
              </a:ext>
            </a:extLst>
          </p:cNvPr>
          <p:cNvSpPr/>
          <p:nvPr/>
        </p:nvSpPr>
        <p:spPr bwMode="auto">
          <a:xfrm>
            <a:off x="-1" y="3333404"/>
            <a:ext cx="3923607" cy="18100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53681242"/>
      </p:ext>
    </p:extLst>
  </p:cSld>
  <p:clrMapOvr>
    <a:masterClrMapping/>
  </p:clrMapOvr>
  <p:transition>
    <p:zoom/>
    <p:sndAc>
      <p:stSnd>
        <p:snd r:embed="rId2" name="CAMERA.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65800809"/>
      </p:ext>
    </p:extLst>
  </p:cSld>
  <p:clrMapOvr>
    <a:masterClrMapping/>
  </p:clrMapOvr>
  <p:transition>
    <p:zoom/>
    <p:sndAc>
      <p:stSnd>
        <p:snd r:embed="rId2" name="CAMERA.WAV"/>
      </p:st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343150"/>
          </a:xfrm>
        </p:spPr>
        <p:txBody>
          <a:bodyPr/>
          <a:lstStyle/>
          <a:p>
            <a:br>
              <a:rPr lang="en-US" dirty="0"/>
            </a:br>
            <a:r>
              <a:rPr lang="en-US" dirty="0"/>
              <a:t>Next Time … Daniel</a:t>
            </a:r>
            <a:br>
              <a:rPr lang="en-US" dirty="0"/>
            </a:br>
            <a:r>
              <a:rPr lang="en-US" dirty="0"/>
              <a:t>The Key to Prophecy</a:t>
            </a:r>
          </a:p>
        </p:txBody>
      </p:sp>
      <p:sp>
        <p:nvSpPr>
          <p:cNvPr id="3" name="Subtitle 2"/>
          <p:cNvSpPr>
            <a:spLocks noGrp="1"/>
          </p:cNvSpPr>
          <p:nvPr>
            <p:ph type="subTitle" idx="1"/>
          </p:nvPr>
        </p:nvSpPr>
        <p:spPr/>
        <p:txBody>
          <a:bodyPr/>
          <a:lstStyle/>
          <a:p>
            <a:r>
              <a:rPr lang="en-US"/>
              <a:t>Read Daniel 1-6</a:t>
            </a:r>
          </a:p>
        </p:txBody>
      </p:sp>
    </p:spTree>
  </p:cSld>
  <p:clrMapOvr>
    <a:masterClrMapping/>
  </p:clrMapOvr>
  <p:transition>
    <p:zoom/>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srcRect/>
          <a:stretch>
            <a:fillRect/>
          </a:stretch>
        </p:blipFill>
        <p:spPr bwMode="auto">
          <a:xfrm>
            <a:off x="-1" y="0"/>
            <a:ext cx="9143999" cy="5143500"/>
          </a:xfrm>
          <a:prstGeom prst="rect">
            <a:avLst/>
          </a:prstGeom>
          <a:noFill/>
          <a:ln w="9525">
            <a:noFill/>
            <a:miter lim="800000"/>
            <a:headEnd/>
            <a:tailEnd/>
          </a:ln>
          <a:effectLst/>
        </p:spPr>
      </p:pic>
      <p:sp>
        <p:nvSpPr>
          <p:cNvPr id="5" name="Rectangle 4"/>
          <p:cNvSpPr/>
          <p:nvPr/>
        </p:nvSpPr>
        <p:spPr bwMode="auto">
          <a:xfrm>
            <a:off x="2851688" y="0"/>
            <a:ext cx="6292311"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 name="Rectangle 5"/>
          <p:cNvSpPr/>
          <p:nvPr/>
        </p:nvSpPr>
        <p:spPr bwMode="auto">
          <a:xfrm>
            <a:off x="382555" y="-18663"/>
            <a:ext cx="2892490" cy="352127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cSld>
  <p:clrMapOvr>
    <a:masterClrMapping/>
  </p:clrMapOvr>
  <p:transition>
    <p:zoom/>
    <p:sndAc>
      <p:stSnd>
        <p:snd r:embed="rId2"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srcRect/>
          <a:stretch>
            <a:fillRect/>
          </a:stretch>
        </p:blipFill>
        <p:spPr bwMode="auto">
          <a:xfrm>
            <a:off x="-1" y="0"/>
            <a:ext cx="9143999" cy="5143500"/>
          </a:xfrm>
          <a:prstGeom prst="rect">
            <a:avLst/>
          </a:prstGeom>
          <a:noFill/>
          <a:ln w="9525">
            <a:noFill/>
            <a:miter lim="800000"/>
            <a:headEnd/>
            <a:tailEnd/>
          </a:ln>
          <a:effectLst/>
        </p:spPr>
      </p:pic>
      <p:sp>
        <p:nvSpPr>
          <p:cNvPr id="5" name="Rectangle 4"/>
          <p:cNvSpPr/>
          <p:nvPr/>
        </p:nvSpPr>
        <p:spPr bwMode="auto">
          <a:xfrm>
            <a:off x="2851688" y="0"/>
            <a:ext cx="6292311"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 name="Rectangle 5"/>
          <p:cNvSpPr/>
          <p:nvPr/>
        </p:nvSpPr>
        <p:spPr bwMode="auto">
          <a:xfrm>
            <a:off x="1131377" y="-18663"/>
            <a:ext cx="2143668" cy="352127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cSld>
  <p:clrMapOvr>
    <a:masterClrMapping/>
  </p:clrMapOvr>
  <p:transition>
    <p:zoom/>
    <p:sndAc>
      <p:stSnd>
        <p:snd r:embed="rId2"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srcRect/>
          <a:stretch>
            <a:fillRect/>
          </a:stretch>
        </p:blipFill>
        <p:spPr bwMode="auto">
          <a:xfrm>
            <a:off x="-1" y="0"/>
            <a:ext cx="9143999" cy="5143500"/>
          </a:xfrm>
          <a:prstGeom prst="rect">
            <a:avLst/>
          </a:prstGeom>
          <a:noFill/>
          <a:ln w="9525">
            <a:noFill/>
            <a:miter lim="800000"/>
            <a:headEnd/>
            <a:tailEnd/>
          </a:ln>
          <a:effectLst/>
        </p:spPr>
      </p:pic>
      <p:sp>
        <p:nvSpPr>
          <p:cNvPr id="5" name="Rectangle 4"/>
          <p:cNvSpPr/>
          <p:nvPr/>
        </p:nvSpPr>
        <p:spPr bwMode="auto">
          <a:xfrm>
            <a:off x="2851688" y="0"/>
            <a:ext cx="6292311" cy="5143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 name="Rectangle 5"/>
          <p:cNvSpPr/>
          <p:nvPr/>
        </p:nvSpPr>
        <p:spPr bwMode="auto">
          <a:xfrm>
            <a:off x="1983783" y="-18663"/>
            <a:ext cx="1291261" cy="352127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cSld>
  <p:clrMapOvr>
    <a:masterClrMapping/>
  </p:clrMapOvr>
  <p:transition>
    <p:zoom/>
    <p:sndAc>
      <p:stSnd>
        <p:snd r:embed="rId2" name="CAMERA.WAV"/>
      </p:stSnd>
    </p:sndAc>
  </p:transition>
</p:sld>
</file>

<file path=ppt/theme/theme1.xml><?xml version="1.0" encoding="utf-8"?>
<a:theme xmlns:a="http://schemas.openxmlformats.org/drawingml/2006/main" name="Default Design">
  <a:themeElements>
    <a:clrScheme name="">
      <a:dk1>
        <a:srgbClr val="000000"/>
      </a:dk1>
      <a:lt1>
        <a:srgbClr val="FFFFFF"/>
      </a:lt1>
      <a:dk2>
        <a:srgbClr val="000000"/>
      </a:dk2>
      <a:lt2>
        <a:srgbClr val="FFFF00"/>
      </a:lt2>
      <a:accent1>
        <a:srgbClr val="CC0000"/>
      </a:accent1>
      <a:accent2>
        <a:srgbClr val="FF9900"/>
      </a:accent2>
      <a:accent3>
        <a:srgbClr val="AAAAAA"/>
      </a:accent3>
      <a:accent4>
        <a:srgbClr val="DADADA"/>
      </a:accent4>
      <a:accent5>
        <a:srgbClr val="E2AAAA"/>
      </a:accent5>
      <a:accent6>
        <a:srgbClr val="E78A00"/>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2467</TotalTime>
  <Words>2265</Words>
  <Application>Microsoft Office PowerPoint</Application>
  <PresentationFormat>On-screen Show (16:9)</PresentationFormat>
  <Paragraphs>243</Paragraphs>
  <Slides>68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Arial Black</vt:lpstr>
      <vt:lpstr>Arial Narrow</vt:lpstr>
      <vt:lpstr>Bradley Hand ITC</vt:lpstr>
      <vt:lpstr>Bwgrkl</vt:lpstr>
      <vt:lpstr>Symbol</vt:lpstr>
      <vt:lpstr>Times New Roman</vt:lpstr>
      <vt:lpstr>Default Design</vt:lpstr>
      <vt:lpstr>PowerPoint Presentation</vt:lpstr>
      <vt:lpstr>Beyond the Now Age</vt:lpstr>
      <vt:lpstr>The Word Dispensationalism...</vt:lpstr>
      <vt:lpstr>Dispensationalists advocate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vt:lpstr>
      <vt:lpstr>PowerPoint Presentation</vt:lpstr>
      <vt:lpstr>Keys Terms include:</vt:lpstr>
      <vt:lpstr>The Second Coming</vt:lpstr>
      <vt:lpstr>The Second Coming</vt:lpstr>
      <vt:lpstr>Rapture</vt:lpstr>
      <vt:lpstr>Rapture</vt:lpstr>
      <vt:lpstr>Rapture</vt:lpstr>
      <vt:lpstr>Revelation</vt:lpstr>
      <vt:lpstr>The Resurrection</vt:lpstr>
      <vt:lpstr>The Resurrection to Life</vt:lpstr>
      <vt:lpstr>Resurrection to Damnation</vt:lpstr>
      <vt:lpstr>Any Questions? </vt:lpstr>
      <vt:lpstr>PowerPoint Presentation</vt:lpstr>
      <vt:lpstr>Millennium</vt:lpstr>
      <vt:lpstr>PowerPoint Presentation</vt:lpstr>
      <vt:lpstr>Millennium</vt:lpstr>
      <vt:lpstr>Millennium</vt:lpstr>
      <vt:lpstr>PRE-Millennialism</vt:lpstr>
      <vt:lpstr>POST-Millennialism</vt:lpstr>
      <vt:lpstr>A-Millennialism</vt:lpstr>
      <vt:lpstr>Tribulation</vt:lpstr>
      <vt:lpstr>Tribulation</vt:lpstr>
      <vt:lpstr>GREAT-Tribulation</vt:lpstr>
      <vt:lpstr>GREAT-Tribulation</vt:lpstr>
      <vt:lpstr>PRE-Tribulation</vt:lpstr>
      <vt:lpstr>POST-Tribulation</vt:lpstr>
      <vt:lpstr>MID-Tribulation</vt:lpstr>
      <vt:lpstr>PRE-WRATH-Tribulation</vt:lpstr>
      <vt:lpstr>PARTIAL-Tribulation</vt:lpstr>
      <vt:lpstr>Any Questions? </vt:lpstr>
      <vt:lpstr>PowerPoint Presentation</vt:lpstr>
      <vt:lpstr>JUDGMENT</vt:lpstr>
      <vt:lpstr>Judgment SEAT of Christ</vt:lpstr>
      <vt:lpstr>Judgment SEAT of Christ</vt:lpstr>
      <vt:lpstr>Judgment SEAT of Christ</vt:lpstr>
      <vt:lpstr>Judgment of the NATIONS</vt:lpstr>
      <vt:lpstr>Judgment of the NATIONS</vt:lpstr>
      <vt:lpstr>Judgment of the NATIONS</vt:lpstr>
      <vt:lpstr>GREAT WHITE THRONE Judgment</vt:lpstr>
      <vt:lpstr>GREAT WHITE THRONE Judgment</vt:lpstr>
      <vt:lpstr>GREAT WHITE THRONE Judgment</vt:lpstr>
      <vt:lpstr>[Judgment] Day of …</vt:lpstr>
      <vt:lpstr>[Judgment] Day of …</vt:lpstr>
      <vt:lpstr>Final Destinies</vt:lpstr>
      <vt:lpstr>PowerPoint Presentation</vt:lpstr>
      <vt:lpstr>Any Questions? </vt:lpstr>
      <vt:lpstr> Next Time … Daniel The Key to Prophecy</vt:lpstr>
    </vt:vector>
  </TitlesOfParts>
  <Company>BiblePoint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the End Times</dc:title>
  <dc:subject>End Time Terminology</dc:subject>
  <dc:creator>Dennis Henderson, D.MIn.</dc:creator>
  <cp:lastModifiedBy>Dennis Henderson</cp:lastModifiedBy>
  <cp:revision>220</cp:revision>
  <dcterms:created xsi:type="dcterms:W3CDTF">2001-03-09T15:49:38Z</dcterms:created>
  <dcterms:modified xsi:type="dcterms:W3CDTF">2020-10-03T15:25:44Z</dcterms:modified>
</cp:coreProperties>
</file>