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414" r:id="rId3"/>
    <p:sldId id="415" r:id="rId4"/>
    <p:sldId id="373" r:id="rId5"/>
    <p:sldId id="416" r:id="rId6"/>
    <p:sldId id="417" r:id="rId7"/>
    <p:sldId id="374" r:id="rId8"/>
    <p:sldId id="418" r:id="rId9"/>
    <p:sldId id="421" r:id="rId10"/>
    <p:sldId id="375" r:id="rId11"/>
    <p:sldId id="376" r:id="rId12"/>
    <p:sldId id="422" r:id="rId13"/>
    <p:sldId id="377" r:id="rId14"/>
    <p:sldId id="378" r:id="rId15"/>
    <p:sldId id="381" r:id="rId16"/>
    <p:sldId id="379" r:id="rId17"/>
    <p:sldId id="383" r:id="rId18"/>
    <p:sldId id="384" r:id="rId19"/>
    <p:sldId id="385" r:id="rId20"/>
    <p:sldId id="387" r:id="rId21"/>
    <p:sldId id="388" r:id="rId22"/>
    <p:sldId id="425" r:id="rId23"/>
    <p:sldId id="426" r:id="rId24"/>
    <p:sldId id="427" r:id="rId25"/>
    <p:sldId id="428" r:id="rId26"/>
    <p:sldId id="386" r:id="rId27"/>
    <p:sldId id="382" r:id="rId28"/>
    <p:sldId id="389" r:id="rId29"/>
    <p:sldId id="423" r:id="rId30"/>
    <p:sldId id="429" r:id="rId31"/>
    <p:sldId id="380" r:id="rId32"/>
    <p:sldId id="424" r:id="rId33"/>
    <p:sldId id="348"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33"/>
    <a:srgbClr val="006600"/>
    <a:srgbClr val="8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3747" autoAdjust="0"/>
    <p:restoredTop sz="88598" autoAdjust="0"/>
  </p:normalViewPr>
  <p:slideViewPr>
    <p:cSldViewPr snapToGrid="0" showGuides="1">
      <p:cViewPr>
        <p:scale>
          <a:sx n="55" d="100"/>
          <a:sy n="55" d="100"/>
        </p:scale>
        <p:origin x="-2178" y="-552"/>
      </p:cViewPr>
      <p:guideLst>
        <p:guide orient="horz" pos="4319"/>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A634C4-9B3B-40CC-BB6E-6E6241AB3A84}" type="datetimeFigureOut">
              <a:rPr lang="en-US" smtClean="0"/>
              <a:pPr/>
              <a:t>3/10/2015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4E7B01-CF4C-44A1-B3B8-D90EFBD5EB7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Star Cross = Licensed and NOT FOR REUESE</a:t>
            </a:r>
            <a:r>
              <a:rPr lang="en-US" baseline="0" dirty="0" smtClean="0"/>
              <a:t> elsewhere =  To reuse get a </a:t>
            </a:r>
            <a:r>
              <a:rPr lang="en-US" baseline="0" smtClean="0"/>
              <a:t>license from http://www.bigstockphoto.com/image-3712689/stock-photo-christian-cross-in-stars</a:t>
            </a:r>
            <a:endParaRPr lang="en-US"/>
          </a:p>
        </p:txBody>
      </p:sp>
      <p:sp>
        <p:nvSpPr>
          <p:cNvPr id="4" name="Slide Number Placeholder 3"/>
          <p:cNvSpPr>
            <a:spLocks noGrp="1"/>
          </p:cNvSpPr>
          <p:nvPr>
            <p:ph type="sldNum" sz="quarter" idx="10"/>
          </p:nvPr>
        </p:nvSpPr>
        <p:spPr/>
        <p:txBody>
          <a:bodyPr/>
          <a:lstStyle/>
          <a:p>
            <a:fld id="{F44E7B01-CF4C-44A1-B3B8-D90EFBD5EB70}"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Jesus with bible</a:t>
            </a:r>
            <a:r>
              <a:rPr lang="en-US" baseline="0" dirty="0" smtClean="0"/>
              <a:t> = LICENSED AND NOT FOR REUSE ELSEWHERE = To use get a license from istockphoto.com</a:t>
            </a:r>
            <a:endParaRPr lang="en-US" dirty="0"/>
          </a:p>
        </p:txBody>
      </p:sp>
      <p:sp>
        <p:nvSpPr>
          <p:cNvPr id="4" name="Slide Number Placeholder 3"/>
          <p:cNvSpPr>
            <a:spLocks noGrp="1"/>
          </p:cNvSpPr>
          <p:nvPr>
            <p:ph type="sldNum" sz="quarter" idx="10"/>
          </p:nvPr>
        </p:nvSpPr>
        <p:spPr/>
        <p:txBody>
          <a:bodyPr/>
          <a:lstStyle/>
          <a:p>
            <a:fld id="{F44E7B01-CF4C-44A1-B3B8-D90EFBD5EB70}" type="slidenum">
              <a:rPr lang="en-US" smtClean="0"/>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Triumphal</a:t>
            </a:r>
            <a:r>
              <a:rPr lang="en-US" baseline="0" dirty="0" smtClean="0"/>
              <a:t> entry = FREE = public domain</a:t>
            </a:r>
            <a:endParaRPr lang="en-US" dirty="0"/>
          </a:p>
        </p:txBody>
      </p:sp>
      <p:sp>
        <p:nvSpPr>
          <p:cNvPr id="4" name="Slide Number Placeholder 3"/>
          <p:cNvSpPr>
            <a:spLocks noGrp="1"/>
          </p:cNvSpPr>
          <p:nvPr>
            <p:ph type="sldNum" sz="quarter" idx="10"/>
          </p:nvPr>
        </p:nvSpPr>
        <p:spPr/>
        <p:txBody>
          <a:bodyPr/>
          <a:lstStyle/>
          <a:p>
            <a:fld id="{F44E7B01-CF4C-44A1-B3B8-D90EFBD5EB70}" type="slidenum">
              <a:rPr lang="en-US" smtClean="0"/>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4E7B01-CF4C-44A1-B3B8-D90EFBD5EB70}" type="slidenum">
              <a:rPr lang="en-US" smtClean="0"/>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Baby in manger = FREE </a:t>
            </a:r>
            <a:r>
              <a:rPr lang="en-US" smtClean="0"/>
              <a:t>= from  http://www.rgbstock.com/photo/mjBX5oc/Baby+in+a+manger+2</a:t>
            </a:r>
            <a:endParaRPr lang="en-US" dirty="0"/>
          </a:p>
        </p:txBody>
      </p:sp>
      <p:sp>
        <p:nvSpPr>
          <p:cNvPr id="4" name="Slide Number Placeholder 3"/>
          <p:cNvSpPr>
            <a:spLocks noGrp="1"/>
          </p:cNvSpPr>
          <p:nvPr>
            <p:ph type="sldNum" sz="quarter" idx="10"/>
          </p:nvPr>
        </p:nvSpPr>
        <p:spPr/>
        <p:txBody>
          <a:bodyPr/>
          <a:lstStyle/>
          <a:p>
            <a:fld id="{F44E7B01-CF4C-44A1-B3B8-D90EFBD5EB70}"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Pregnant woman</a:t>
            </a:r>
            <a:r>
              <a:rPr lang="en-US" baseline="0" dirty="0" smtClean="0"/>
              <a:t> = FREE = from http://www.rgbstock.com/download/Graphic-girl/mGucmlw.jpg</a:t>
            </a:r>
            <a:endParaRPr lang="en-US" dirty="0"/>
          </a:p>
        </p:txBody>
      </p:sp>
      <p:sp>
        <p:nvSpPr>
          <p:cNvPr id="4" name="Slide Number Placeholder 3"/>
          <p:cNvSpPr>
            <a:spLocks noGrp="1"/>
          </p:cNvSpPr>
          <p:nvPr>
            <p:ph type="sldNum" sz="quarter" idx="10"/>
          </p:nvPr>
        </p:nvSpPr>
        <p:spPr/>
        <p:txBody>
          <a:bodyPr/>
          <a:lstStyle/>
          <a:p>
            <a:fld id="{F44E7B01-CF4C-44A1-B3B8-D90EFBD5EB70}" type="slidenum">
              <a:rPr lang="en-US" smtClean="0"/>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Olive Oil = FREE = from http://www.sxc.hu/browse.phtml?f=download&amp;id=1162606</a:t>
            </a:r>
            <a:endParaRPr lang="en-US" dirty="0"/>
          </a:p>
        </p:txBody>
      </p:sp>
      <p:sp>
        <p:nvSpPr>
          <p:cNvPr id="4" name="Slide Number Placeholder 3"/>
          <p:cNvSpPr>
            <a:spLocks noGrp="1"/>
          </p:cNvSpPr>
          <p:nvPr>
            <p:ph type="sldNum" sz="quarter" idx="10"/>
          </p:nvPr>
        </p:nvSpPr>
        <p:spPr/>
        <p:txBody>
          <a:bodyPr/>
          <a:lstStyle/>
          <a:p>
            <a:fld id="{F44E7B01-CF4C-44A1-B3B8-D90EFBD5EB70}" type="slidenum">
              <a:rPr lang="en-US" smtClean="0"/>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7200" b="0">
                <a:latin typeface="Pristina" pitchFamily="66"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387CD5-B3D0-4231-9E89-18EB3FDC741B}" type="datetimeFigureOut">
              <a:rPr lang="en-US" smtClean="0"/>
              <a:pPr/>
              <a:t>3/10/2015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FFD68-5A66-4D88-BB16-FE64C922AAE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387CD5-B3D0-4231-9E89-18EB3FDC741B}" type="datetimeFigureOut">
              <a:rPr lang="en-US" smtClean="0"/>
              <a:pPr/>
              <a:t>3/10/2015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FFD68-5A66-4D88-BB16-FE64C922AAE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387CD5-B3D0-4231-9E89-18EB3FDC741B}" type="datetimeFigureOut">
              <a:rPr lang="en-US" smtClean="0"/>
              <a:pPr/>
              <a:t>3/10/2015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FFD68-5A66-4D88-BB16-FE64C922AAE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387CD5-B3D0-4231-9E89-18EB3FDC741B}" type="datetimeFigureOut">
              <a:rPr lang="en-US" smtClean="0"/>
              <a:pPr/>
              <a:t>3/10/2015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FFD68-5A66-4D88-BB16-FE64C922AAE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387CD5-B3D0-4231-9E89-18EB3FDC741B}" type="datetimeFigureOut">
              <a:rPr lang="en-US" smtClean="0"/>
              <a:pPr/>
              <a:t>3/10/2015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FFD68-5A66-4D88-BB16-FE64C922AAE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387CD5-B3D0-4231-9E89-18EB3FDC741B}" type="datetimeFigureOut">
              <a:rPr lang="en-US" smtClean="0"/>
              <a:pPr/>
              <a:t>3/10/2015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0FFD68-5A66-4D88-BB16-FE64C922AAE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387CD5-B3D0-4231-9E89-18EB3FDC741B}" type="datetimeFigureOut">
              <a:rPr lang="en-US" smtClean="0"/>
              <a:pPr/>
              <a:t>3/10/2015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0FFD68-5A66-4D88-BB16-FE64C922AAE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387CD5-B3D0-4231-9E89-18EB3FDC741B}" type="datetimeFigureOut">
              <a:rPr lang="en-US" smtClean="0"/>
              <a:pPr/>
              <a:t>3/10/2015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0FFD68-5A66-4D88-BB16-FE64C922AAE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387CD5-B3D0-4231-9E89-18EB3FDC741B}" type="datetimeFigureOut">
              <a:rPr lang="en-US" smtClean="0"/>
              <a:pPr/>
              <a:t>3/10/2015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0FFD68-5A66-4D88-BB16-FE64C922AAE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387CD5-B3D0-4231-9E89-18EB3FDC741B}" type="datetimeFigureOut">
              <a:rPr lang="en-US" smtClean="0"/>
              <a:pPr/>
              <a:t>3/10/2015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0FFD68-5A66-4D88-BB16-FE64C922AAE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387CD5-B3D0-4231-9E89-18EB3FDC741B}" type="datetimeFigureOut">
              <a:rPr lang="en-US" smtClean="0"/>
              <a:pPr/>
              <a:t>3/10/2015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0FFD68-5A66-4D88-BB16-FE64C922AAE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3" cstate="print"/>
          <a:srcRect/>
          <a:stretch>
            <a:fillRect/>
          </a:stretch>
        </p:blipFill>
        <p:spPr bwMode="auto">
          <a:xfrm>
            <a:off x="0" y="-1"/>
            <a:ext cx="9143999" cy="6858001"/>
          </a:xfrm>
          <a:prstGeom prst="rect">
            <a:avLst/>
          </a:prstGeom>
          <a:noFill/>
          <a:ln w="9525">
            <a:noFill/>
            <a:miter lim="800000"/>
            <a:headEnd/>
            <a:tailEnd/>
          </a:ln>
          <a:effec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387CD5-B3D0-4231-9E89-18EB3FDC741B}" type="datetimeFigureOut">
              <a:rPr lang="en-US" smtClean="0"/>
              <a:pPr/>
              <a:t>3/10/2015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0FFD68-5A66-4D88-BB16-FE64C922AAE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1" kern="1200">
          <a:solidFill>
            <a:schemeClr val="accent6">
              <a:lumMod val="20000"/>
              <a:lumOff val="80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600" b="1" kern="1200">
          <a:solidFill>
            <a:schemeClr val="accent6">
              <a:lumMod val="20000"/>
              <a:lumOff val="80000"/>
            </a:schemeClr>
          </a:solidFill>
          <a:effectLst>
            <a:outerShdw blurRad="38100" dist="38100" dir="2700000" algn="tl">
              <a:srgbClr val="000000">
                <a:alpha val="43137"/>
              </a:srgbClr>
            </a:outerShdw>
          </a:effectLst>
          <a:latin typeface="Arial Narrow" pitchFamily="34" charset="0"/>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accent6">
              <a:lumMod val="20000"/>
              <a:lumOff val="80000"/>
            </a:schemeClr>
          </a:solidFill>
          <a:effectLst>
            <a:outerShdw blurRad="38100" dist="38100" dir="2700000" algn="tl">
              <a:srgbClr val="000000">
                <a:alpha val="43137"/>
              </a:srgbClr>
            </a:outerShdw>
          </a:effectLst>
          <a:latin typeface="Arial Narrow" pitchFamily="34" charset="0"/>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accent6">
              <a:lumMod val="20000"/>
              <a:lumOff val="80000"/>
            </a:schemeClr>
          </a:solidFill>
          <a:effectLst>
            <a:outerShdw blurRad="38100" dist="38100" dir="2700000" algn="tl">
              <a:srgbClr val="000000">
                <a:alpha val="43137"/>
              </a:srgbClr>
            </a:outerShdw>
          </a:effectLst>
          <a:latin typeface="Arial Narrow" pitchFamily="34" charset="0"/>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accent6">
              <a:lumMod val="20000"/>
              <a:lumOff val="80000"/>
            </a:schemeClr>
          </a:solidFill>
          <a:effectLst>
            <a:outerShdw blurRad="38100" dist="38100" dir="2700000" algn="tl">
              <a:srgbClr val="000000">
                <a:alpha val="43137"/>
              </a:srgbClr>
            </a:outerShdw>
          </a:effectLst>
          <a:latin typeface="Arial Narrow" pitchFamily="34" charset="0"/>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accent6">
              <a:lumMod val="20000"/>
              <a:lumOff val="80000"/>
            </a:schemeClr>
          </a:solidFill>
          <a:effectLst>
            <a:outerShdw blurRad="38100" dist="38100" dir="2700000" algn="tl">
              <a:srgbClr val="000000">
                <a:alpha val="43137"/>
              </a:srgbClr>
            </a:outerShdw>
          </a:effectLst>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3920" y="2330824"/>
            <a:ext cx="5718874" cy="3861718"/>
          </a:xfrm>
        </p:spPr>
        <p:txBody>
          <a:bodyPr>
            <a:noAutofit/>
          </a:bodyPr>
          <a:lstStyle/>
          <a:p>
            <a:pPr>
              <a:lnSpc>
                <a:spcPts val="8000"/>
              </a:lnSpc>
            </a:pPr>
            <a:r>
              <a:rPr lang="en-US" sz="8800" dirty="0" smtClean="0">
                <a:solidFill>
                  <a:schemeClr val="accent6">
                    <a:lumMod val="20000"/>
                    <a:lumOff val="80000"/>
                  </a:schemeClr>
                </a:solidFill>
                <a:effectLst>
                  <a:outerShdw blurRad="38100" dist="76200" dir="2700000" algn="tl">
                    <a:srgbClr val="000000">
                      <a:alpha val="43137"/>
                    </a:srgbClr>
                  </a:outerShdw>
                </a:effectLst>
                <a:latin typeface="Pristina" pitchFamily="66" charset="0"/>
                <a:ea typeface="Change Tomorrow Today" pitchFamily="2" charset="0"/>
              </a:rPr>
              <a:t>The Signs of </a:t>
            </a:r>
            <a:br>
              <a:rPr lang="en-US" sz="8800" dirty="0" smtClean="0">
                <a:solidFill>
                  <a:schemeClr val="accent6">
                    <a:lumMod val="20000"/>
                    <a:lumOff val="80000"/>
                  </a:schemeClr>
                </a:solidFill>
                <a:effectLst>
                  <a:outerShdw blurRad="38100" dist="76200" dir="2700000" algn="tl">
                    <a:srgbClr val="000000">
                      <a:alpha val="43137"/>
                    </a:srgbClr>
                  </a:outerShdw>
                </a:effectLst>
                <a:latin typeface="Pristina" pitchFamily="66" charset="0"/>
                <a:ea typeface="Change Tomorrow Today" pitchFamily="2" charset="0"/>
              </a:rPr>
            </a:br>
            <a:r>
              <a:rPr lang="en-US" sz="8800" dirty="0" smtClean="0">
                <a:solidFill>
                  <a:schemeClr val="accent6">
                    <a:lumMod val="20000"/>
                    <a:lumOff val="80000"/>
                  </a:schemeClr>
                </a:solidFill>
                <a:effectLst>
                  <a:outerShdw blurRad="38100" dist="76200" dir="2700000" algn="tl">
                    <a:srgbClr val="000000">
                      <a:alpha val="43137"/>
                    </a:srgbClr>
                  </a:outerShdw>
                </a:effectLst>
                <a:latin typeface="Pristina" pitchFamily="66" charset="0"/>
                <a:ea typeface="Change Tomorrow Today" pitchFamily="2" charset="0"/>
              </a:rPr>
              <a:t>Christmas –</a:t>
            </a:r>
            <a:br>
              <a:rPr lang="en-US" sz="8800" dirty="0" smtClean="0">
                <a:solidFill>
                  <a:schemeClr val="accent6">
                    <a:lumMod val="20000"/>
                    <a:lumOff val="80000"/>
                  </a:schemeClr>
                </a:solidFill>
                <a:effectLst>
                  <a:outerShdw blurRad="38100" dist="76200" dir="2700000" algn="tl">
                    <a:srgbClr val="000000">
                      <a:alpha val="43137"/>
                    </a:srgbClr>
                  </a:outerShdw>
                </a:effectLst>
                <a:latin typeface="Pristina" pitchFamily="66" charset="0"/>
                <a:ea typeface="Change Tomorrow Today" pitchFamily="2" charset="0"/>
              </a:rPr>
            </a:br>
            <a:r>
              <a:rPr lang="en-US" sz="8800" dirty="0" smtClean="0">
                <a:effectLst>
                  <a:outerShdw blurRad="38100" dist="76200" dir="2700000" algn="tl">
                    <a:srgbClr val="000000">
                      <a:alpha val="43137"/>
                    </a:srgbClr>
                  </a:outerShdw>
                </a:effectLst>
                <a:ea typeface="Change Tomorrow Today" pitchFamily="2" charset="0"/>
              </a:rPr>
              <a:t>Then &amp; Now</a:t>
            </a:r>
            <a:endParaRPr lang="en-US" sz="8800" dirty="0">
              <a:solidFill>
                <a:schemeClr val="accent6">
                  <a:lumMod val="20000"/>
                  <a:lumOff val="80000"/>
                </a:schemeClr>
              </a:solidFill>
              <a:effectLst>
                <a:outerShdw blurRad="38100" dist="76200" dir="2700000" algn="tl">
                  <a:srgbClr val="000000">
                    <a:alpha val="43137"/>
                  </a:srgbClr>
                </a:outerShdw>
              </a:effectLst>
              <a:latin typeface="Pristina" pitchFamily="66" charset="0"/>
              <a:ea typeface="Change Tomorrow Today" pitchFamily="2" charset="0"/>
            </a:endParaRPr>
          </a:p>
        </p:txBody>
      </p:sp>
    </p:spTree>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0" y="3943804"/>
            <a:ext cx="9144000" cy="2914195"/>
          </a:xfrm>
          <a:prstGeom prst="rect">
            <a:avLst/>
          </a:prstGeom>
          <a:noFill/>
          <a:ln w="9525">
            <a:noFill/>
            <a:miter lim="800000"/>
            <a:headEnd/>
            <a:tailEnd/>
          </a:ln>
          <a:effectLst/>
        </p:spPr>
      </p:pic>
      <p:sp>
        <p:nvSpPr>
          <p:cNvPr id="7" name="Rectangle 6"/>
          <p:cNvSpPr/>
          <p:nvPr/>
        </p:nvSpPr>
        <p:spPr>
          <a:xfrm>
            <a:off x="0" y="0"/>
            <a:ext cx="9144000" cy="1595718"/>
          </a:xfrm>
          <a:prstGeom prst="rect">
            <a:avLst/>
          </a:prstGeom>
          <a:solidFill>
            <a:schemeClr val="tx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53552" y="274638"/>
            <a:ext cx="6033247" cy="1143000"/>
          </a:xfrm>
        </p:spPr>
        <p:txBody>
          <a:bodyPr/>
          <a:lstStyle/>
          <a:p>
            <a:pPr algn="l"/>
            <a:r>
              <a:rPr lang="en-US" dirty="0" smtClean="0"/>
              <a:t>2-Location: Micah 5:2</a:t>
            </a:r>
            <a:endParaRPr lang="en-US" dirty="0"/>
          </a:p>
        </p:txBody>
      </p:sp>
      <p:sp>
        <p:nvSpPr>
          <p:cNvPr id="3" name="Content Placeholder 2"/>
          <p:cNvSpPr>
            <a:spLocks noGrp="1"/>
          </p:cNvSpPr>
          <p:nvPr>
            <p:ph idx="1"/>
          </p:nvPr>
        </p:nvSpPr>
        <p:spPr>
          <a:xfrm>
            <a:off x="699246" y="2259106"/>
            <a:ext cx="6096001" cy="3867057"/>
          </a:xfrm>
        </p:spPr>
        <p:txBody>
          <a:bodyPr>
            <a:noAutofit/>
          </a:bodyPr>
          <a:lstStyle/>
          <a:p>
            <a:pPr marL="0" indent="0"/>
            <a:r>
              <a:rPr lang="en-US" baseline="30000" dirty="0" smtClean="0"/>
              <a:t>2</a:t>
            </a:r>
            <a:r>
              <a:rPr lang="en-US" dirty="0" smtClean="0"/>
              <a:t> "But you, Bethlehem ... out of you will come for me one who will be ruler over Israel, whose origins are from of old, from ancient times. “</a:t>
            </a:r>
            <a:endParaRPr lang="en-US" dirty="0"/>
          </a:p>
        </p:txBody>
      </p:sp>
      <p:pic>
        <p:nvPicPr>
          <p:cNvPr id="6" name="Picture 4"/>
          <p:cNvPicPr>
            <a:picLocks noChangeAspect="1" noChangeArrowheads="1"/>
          </p:cNvPicPr>
          <p:nvPr/>
        </p:nvPicPr>
        <p:blipFill>
          <a:blip r:embed="rId3" cstate="print"/>
          <a:srcRect/>
          <a:stretch>
            <a:fillRect/>
          </a:stretch>
        </p:blipFill>
        <p:spPr bwMode="auto">
          <a:xfrm>
            <a:off x="679638" y="406499"/>
            <a:ext cx="1794621" cy="89374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572000" y="1141412"/>
            <a:ext cx="5081587" cy="5716588"/>
          </a:xfrm>
          <a:prstGeom prst="rect">
            <a:avLst/>
          </a:prstGeom>
          <a:noFill/>
          <a:ln w="9525">
            <a:noFill/>
            <a:miter lim="800000"/>
            <a:headEnd/>
            <a:tailEnd/>
          </a:ln>
          <a:effectLst/>
        </p:spPr>
      </p:pic>
      <p:sp>
        <p:nvSpPr>
          <p:cNvPr id="5" name="Rectangle 4"/>
          <p:cNvSpPr/>
          <p:nvPr/>
        </p:nvSpPr>
        <p:spPr>
          <a:xfrm>
            <a:off x="0" y="0"/>
            <a:ext cx="9144000" cy="1595718"/>
          </a:xfrm>
          <a:prstGeom prst="rect">
            <a:avLst/>
          </a:prstGeom>
          <a:solidFill>
            <a:schemeClr val="tx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53552" y="274638"/>
            <a:ext cx="6033247" cy="1143000"/>
          </a:xfrm>
        </p:spPr>
        <p:txBody>
          <a:bodyPr/>
          <a:lstStyle/>
          <a:p>
            <a:pPr algn="l"/>
            <a:r>
              <a:rPr lang="en-US" dirty="0" smtClean="0"/>
              <a:t>3-Mission: Zechariah 9:9</a:t>
            </a:r>
            <a:endParaRPr lang="en-US" dirty="0"/>
          </a:p>
        </p:txBody>
      </p:sp>
      <p:sp>
        <p:nvSpPr>
          <p:cNvPr id="3" name="Content Placeholder 2"/>
          <p:cNvSpPr>
            <a:spLocks noGrp="1"/>
          </p:cNvSpPr>
          <p:nvPr>
            <p:ph idx="1"/>
          </p:nvPr>
        </p:nvSpPr>
        <p:spPr>
          <a:xfrm>
            <a:off x="699247" y="2259106"/>
            <a:ext cx="5719482" cy="3867057"/>
          </a:xfrm>
        </p:spPr>
        <p:txBody>
          <a:bodyPr>
            <a:noAutofit/>
          </a:bodyPr>
          <a:lstStyle/>
          <a:p>
            <a:pPr marL="0" indent="0"/>
            <a:r>
              <a:rPr lang="en-US" baseline="30000" dirty="0" smtClean="0"/>
              <a:t>9</a:t>
            </a:r>
            <a:r>
              <a:rPr lang="en-US" dirty="0" smtClean="0"/>
              <a:t> Rejoice greatly, O Daughter of Zion! Shout, Daughter of Jerusalem! See, your king comes to you, righteous and having </a:t>
            </a:r>
            <a:r>
              <a:rPr lang="en-US" u="sng" dirty="0" smtClean="0"/>
              <a:t>salvation</a:t>
            </a:r>
            <a:r>
              <a:rPr lang="en-US" dirty="0" smtClean="0"/>
              <a:t>, gentle and riding on a donkey, on a colt, the foal of a donkey. </a:t>
            </a:r>
            <a:endParaRPr lang="en-US" dirty="0"/>
          </a:p>
        </p:txBody>
      </p:sp>
      <p:pic>
        <p:nvPicPr>
          <p:cNvPr id="6" name="Picture 4"/>
          <p:cNvPicPr>
            <a:picLocks noChangeAspect="1" noChangeArrowheads="1"/>
          </p:cNvPicPr>
          <p:nvPr/>
        </p:nvPicPr>
        <p:blipFill>
          <a:blip r:embed="rId3" cstate="print"/>
          <a:srcRect/>
          <a:stretch>
            <a:fillRect/>
          </a:stretch>
        </p:blipFill>
        <p:spPr bwMode="auto">
          <a:xfrm>
            <a:off x="679638" y="406499"/>
            <a:ext cx="1794621" cy="89374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595718"/>
          </a:xfrm>
          <a:prstGeom prst="rect">
            <a:avLst/>
          </a:prstGeom>
          <a:solidFill>
            <a:schemeClr val="tx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53552" y="274638"/>
            <a:ext cx="6033247" cy="1143000"/>
          </a:xfrm>
        </p:spPr>
        <p:txBody>
          <a:bodyPr/>
          <a:lstStyle/>
          <a:p>
            <a:pPr algn="l"/>
            <a:r>
              <a:rPr lang="en-US" dirty="0" smtClean="0"/>
              <a:t>3-Mission: Isaiah 53</a:t>
            </a:r>
            <a:endParaRPr lang="en-US" dirty="0"/>
          </a:p>
        </p:txBody>
      </p:sp>
      <p:sp>
        <p:nvSpPr>
          <p:cNvPr id="3" name="Content Placeholder 2"/>
          <p:cNvSpPr>
            <a:spLocks noGrp="1"/>
          </p:cNvSpPr>
          <p:nvPr>
            <p:ph idx="1"/>
          </p:nvPr>
        </p:nvSpPr>
        <p:spPr>
          <a:xfrm>
            <a:off x="699247" y="2259106"/>
            <a:ext cx="5719482" cy="3867057"/>
          </a:xfrm>
        </p:spPr>
        <p:txBody>
          <a:bodyPr>
            <a:noAutofit/>
          </a:bodyPr>
          <a:lstStyle/>
          <a:p>
            <a:pPr marL="0" indent="0"/>
            <a:r>
              <a:rPr lang="en-US" baseline="30000" dirty="0" smtClean="0"/>
              <a:t>6</a:t>
            </a:r>
            <a:r>
              <a:rPr lang="en-US" dirty="0" smtClean="0"/>
              <a:t> We all, like sheep, have gone astray, each of us has turned to his own way; and the LORD has laid on him the iniquity of us all. (Isa 53:6 NIV)</a:t>
            </a:r>
            <a:endParaRPr lang="en-US" dirty="0"/>
          </a:p>
        </p:txBody>
      </p:sp>
      <p:pic>
        <p:nvPicPr>
          <p:cNvPr id="6" name="Picture 4"/>
          <p:cNvPicPr>
            <a:picLocks noChangeAspect="1" noChangeArrowheads="1"/>
          </p:cNvPicPr>
          <p:nvPr/>
        </p:nvPicPr>
        <p:blipFill>
          <a:blip r:embed="rId2" cstate="print"/>
          <a:srcRect/>
          <a:stretch>
            <a:fillRect/>
          </a:stretch>
        </p:blipFill>
        <p:spPr bwMode="auto">
          <a:xfrm>
            <a:off x="679638" y="406499"/>
            <a:ext cx="1794621" cy="893748"/>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print"/>
          <a:srcRect/>
          <a:stretch>
            <a:fillRect/>
          </a:stretch>
        </p:blipFill>
        <p:spPr bwMode="auto">
          <a:xfrm flipH="1">
            <a:off x="5665693" y="1045037"/>
            <a:ext cx="3478307" cy="6049687"/>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595718"/>
          </a:xfrm>
          <a:prstGeom prst="rect">
            <a:avLst/>
          </a:prstGeom>
          <a:solidFill>
            <a:schemeClr val="tx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53552" y="274638"/>
            <a:ext cx="6033247" cy="1143000"/>
          </a:xfrm>
        </p:spPr>
        <p:txBody>
          <a:bodyPr/>
          <a:lstStyle/>
          <a:p>
            <a:pPr algn="l"/>
            <a:r>
              <a:rPr lang="en-US" dirty="0" smtClean="0"/>
              <a:t>4-Method: Isaiah 7:14</a:t>
            </a:r>
            <a:endParaRPr lang="en-US" dirty="0"/>
          </a:p>
        </p:txBody>
      </p:sp>
      <p:sp>
        <p:nvSpPr>
          <p:cNvPr id="3" name="Content Placeholder 2"/>
          <p:cNvSpPr>
            <a:spLocks noGrp="1"/>
          </p:cNvSpPr>
          <p:nvPr>
            <p:ph idx="1"/>
          </p:nvPr>
        </p:nvSpPr>
        <p:spPr>
          <a:xfrm>
            <a:off x="699246" y="2259106"/>
            <a:ext cx="6096001" cy="3867057"/>
          </a:xfrm>
        </p:spPr>
        <p:txBody>
          <a:bodyPr>
            <a:noAutofit/>
          </a:bodyPr>
          <a:lstStyle/>
          <a:p>
            <a:pPr marL="0" indent="0"/>
            <a:r>
              <a:rPr lang="en-US" baseline="30000" dirty="0" smtClean="0"/>
              <a:t>14</a:t>
            </a:r>
            <a:r>
              <a:rPr lang="en-US" dirty="0" smtClean="0"/>
              <a:t> Therefore the Lord himself will give you a sign: The </a:t>
            </a:r>
            <a:r>
              <a:rPr lang="en-US" u="sng" dirty="0" smtClean="0">
                <a:solidFill>
                  <a:srgbClr val="FFFF00"/>
                </a:solidFill>
              </a:rPr>
              <a:t>virgin</a:t>
            </a:r>
            <a:r>
              <a:rPr lang="en-US" u="sng" dirty="0" smtClean="0"/>
              <a:t> will be with child</a:t>
            </a:r>
            <a:r>
              <a:rPr lang="en-US" dirty="0" smtClean="0"/>
              <a:t> and will give birth to a son, and will call </a:t>
            </a:r>
            <a:br>
              <a:rPr lang="en-US" dirty="0" smtClean="0"/>
            </a:br>
            <a:r>
              <a:rPr lang="en-US" dirty="0" smtClean="0"/>
              <a:t>him Immanuel. </a:t>
            </a:r>
            <a:endParaRPr lang="en-US" dirty="0"/>
          </a:p>
        </p:txBody>
      </p:sp>
      <p:pic>
        <p:nvPicPr>
          <p:cNvPr id="6" name="Picture 4"/>
          <p:cNvPicPr>
            <a:picLocks noChangeAspect="1" noChangeArrowheads="1"/>
          </p:cNvPicPr>
          <p:nvPr/>
        </p:nvPicPr>
        <p:blipFill>
          <a:blip r:embed="rId3" cstate="print"/>
          <a:srcRect/>
          <a:stretch>
            <a:fillRect/>
          </a:stretch>
        </p:blipFill>
        <p:spPr bwMode="auto">
          <a:xfrm>
            <a:off x="679638" y="406499"/>
            <a:ext cx="1794621" cy="893748"/>
          </a:xfrm>
          <a:prstGeom prst="rect">
            <a:avLst/>
          </a:prstGeom>
          <a:noFill/>
          <a:ln w="9525">
            <a:noFill/>
            <a:miter lim="800000"/>
            <a:headEnd/>
            <a:tailEnd/>
          </a:ln>
          <a:effectLst/>
        </p:spPr>
      </p:pic>
      <p:pic>
        <p:nvPicPr>
          <p:cNvPr id="3074" name="Picture 2"/>
          <p:cNvPicPr>
            <a:picLocks noChangeAspect="1" noChangeArrowheads="1"/>
          </p:cNvPicPr>
          <p:nvPr/>
        </p:nvPicPr>
        <p:blipFill>
          <a:blip r:embed="rId4" cstate="print"/>
          <a:srcRect t="18256" r="45080"/>
          <a:stretch>
            <a:fillRect/>
          </a:stretch>
        </p:blipFill>
        <p:spPr bwMode="auto">
          <a:xfrm>
            <a:off x="6479194" y="0"/>
            <a:ext cx="2664806" cy="685641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595718"/>
          </a:xfrm>
          <a:prstGeom prst="rect">
            <a:avLst/>
          </a:prstGeom>
          <a:solidFill>
            <a:schemeClr val="tx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53552" y="274638"/>
            <a:ext cx="6033247" cy="1143000"/>
          </a:xfrm>
        </p:spPr>
        <p:txBody>
          <a:bodyPr/>
          <a:lstStyle/>
          <a:p>
            <a:pPr algn="l"/>
            <a:r>
              <a:rPr lang="en-US" dirty="0" smtClean="0"/>
              <a:t>5-Gender: Isaiah 7:14</a:t>
            </a:r>
            <a:endParaRPr lang="en-US" dirty="0"/>
          </a:p>
        </p:txBody>
      </p:sp>
      <p:sp>
        <p:nvSpPr>
          <p:cNvPr id="3" name="Content Placeholder 2"/>
          <p:cNvSpPr>
            <a:spLocks noGrp="1"/>
          </p:cNvSpPr>
          <p:nvPr>
            <p:ph idx="1"/>
          </p:nvPr>
        </p:nvSpPr>
        <p:spPr>
          <a:xfrm>
            <a:off x="699246" y="2259106"/>
            <a:ext cx="6096001" cy="3867057"/>
          </a:xfrm>
        </p:spPr>
        <p:txBody>
          <a:bodyPr>
            <a:noAutofit/>
          </a:bodyPr>
          <a:lstStyle/>
          <a:p>
            <a:pPr marL="0" indent="0"/>
            <a:r>
              <a:rPr lang="en-US" baseline="30000" dirty="0" smtClean="0"/>
              <a:t>14</a:t>
            </a:r>
            <a:r>
              <a:rPr lang="en-US" dirty="0" smtClean="0"/>
              <a:t> Therefore the Lord himself will give you a sign: The virgin will be with child and will </a:t>
            </a:r>
            <a:r>
              <a:rPr lang="en-US" u="sng" dirty="0" smtClean="0"/>
              <a:t>give birth to </a:t>
            </a:r>
            <a:r>
              <a:rPr lang="en-US" u="sng" dirty="0" smtClean="0">
                <a:solidFill>
                  <a:srgbClr val="FFFF00"/>
                </a:solidFill>
              </a:rPr>
              <a:t>a son</a:t>
            </a:r>
            <a:r>
              <a:rPr lang="en-US" dirty="0" smtClean="0"/>
              <a:t>, and will call </a:t>
            </a:r>
            <a:br>
              <a:rPr lang="en-US" dirty="0" smtClean="0"/>
            </a:br>
            <a:r>
              <a:rPr lang="en-US" dirty="0" smtClean="0"/>
              <a:t>him Immanuel. </a:t>
            </a:r>
            <a:endParaRPr lang="en-US" dirty="0"/>
          </a:p>
        </p:txBody>
      </p:sp>
      <p:pic>
        <p:nvPicPr>
          <p:cNvPr id="6" name="Picture 4"/>
          <p:cNvPicPr>
            <a:picLocks noChangeAspect="1" noChangeArrowheads="1"/>
          </p:cNvPicPr>
          <p:nvPr/>
        </p:nvPicPr>
        <p:blipFill>
          <a:blip r:embed="rId2" cstate="print"/>
          <a:srcRect/>
          <a:stretch>
            <a:fillRect/>
          </a:stretch>
        </p:blipFill>
        <p:spPr bwMode="auto">
          <a:xfrm>
            <a:off x="679638" y="406499"/>
            <a:ext cx="1794621" cy="893748"/>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print"/>
          <a:srcRect/>
          <a:stretch>
            <a:fillRect/>
          </a:stretch>
        </p:blipFill>
        <p:spPr bwMode="auto">
          <a:xfrm>
            <a:off x="4851400" y="4221162"/>
            <a:ext cx="4292600" cy="263683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595718"/>
          </a:xfrm>
          <a:prstGeom prst="rect">
            <a:avLst/>
          </a:prstGeom>
          <a:solidFill>
            <a:schemeClr val="tx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53552" y="274638"/>
            <a:ext cx="6033247" cy="1143000"/>
          </a:xfrm>
        </p:spPr>
        <p:txBody>
          <a:bodyPr/>
          <a:lstStyle/>
          <a:p>
            <a:pPr algn="l"/>
            <a:r>
              <a:rPr lang="en-US" dirty="0" smtClean="0"/>
              <a:t>6-Messiah: Psalm 2:2</a:t>
            </a:r>
            <a:endParaRPr lang="en-US" dirty="0"/>
          </a:p>
        </p:txBody>
      </p:sp>
      <p:sp>
        <p:nvSpPr>
          <p:cNvPr id="3" name="Content Placeholder 2"/>
          <p:cNvSpPr>
            <a:spLocks noGrp="1"/>
          </p:cNvSpPr>
          <p:nvPr>
            <p:ph idx="1"/>
          </p:nvPr>
        </p:nvSpPr>
        <p:spPr>
          <a:xfrm>
            <a:off x="699247" y="1918448"/>
            <a:ext cx="5038166" cy="4207716"/>
          </a:xfrm>
        </p:spPr>
        <p:txBody>
          <a:bodyPr>
            <a:noAutofit/>
          </a:bodyPr>
          <a:lstStyle/>
          <a:p>
            <a:pPr marL="0" indent="0"/>
            <a:r>
              <a:rPr lang="en-US" dirty="0" smtClean="0"/>
              <a:t>“until the </a:t>
            </a:r>
            <a:r>
              <a:rPr lang="en-US" u="sng" dirty="0" smtClean="0">
                <a:solidFill>
                  <a:srgbClr val="FFFF00"/>
                </a:solidFill>
              </a:rPr>
              <a:t>Anointed One</a:t>
            </a:r>
            <a:r>
              <a:rPr lang="en-US" dirty="0" smtClean="0"/>
              <a:t>, </a:t>
            </a:r>
            <a:r>
              <a:rPr lang="en-US" u="sng" dirty="0" smtClean="0"/>
              <a:t>the ruler</a:t>
            </a:r>
            <a:r>
              <a:rPr lang="en-US" dirty="0" smtClean="0"/>
              <a:t>”  Dan 9:25</a:t>
            </a:r>
          </a:p>
          <a:p>
            <a:pPr marL="0" indent="0"/>
            <a:r>
              <a:rPr lang="en-US" baseline="30000" dirty="0" smtClean="0"/>
              <a:t>2</a:t>
            </a:r>
            <a:r>
              <a:rPr lang="en-US" dirty="0" smtClean="0"/>
              <a:t> The kings of the earth take their stand and the rulers gather together against the LORD and against </a:t>
            </a:r>
            <a:r>
              <a:rPr lang="en-US" u="sng" dirty="0" smtClean="0">
                <a:solidFill>
                  <a:srgbClr val="FFFF00"/>
                </a:solidFill>
              </a:rPr>
              <a:t>his Anointed One</a:t>
            </a:r>
            <a:r>
              <a:rPr lang="en-US" dirty="0" smtClean="0"/>
              <a:t>.  Ps 2:2</a:t>
            </a:r>
          </a:p>
          <a:p>
            <a:pPr marL="0" indent="0"/>
            <a:endParaRPr lang="en-US" dirty="0" smtClean="0"/>
          </a:p>
          <a:p>
            <a:pPr marL="0" indent="0"/>
            <a:endParaRPr lang="en-US" dirty="0"/>
          </a:p>
        </p:txBody>
      </p:sp>
      <p:pic>
        <p:nvPicPr>
          <p:cNvPr id="6" name="Picture 4"/>
          <p:cNvPicPr>
            <a:picLocks noChangeAspect="1" noChangeArrowheads="1"/>
          </p:cNvPicPr>
          <p:nvPr/>
        </p:nvPicPr>
        <p:blipFill>
          <a:blip r:embed="rId2" cstate="print"/>
          <a:srcRect/>
          <a:stretch>
            <a:fillRect/>
          </a:stretch>
        </p:blipFill>
        <p:spPr bwMode="auto">
          <a:xfrm>
            <a:off x="679638" y="406499"/>
            <a:ext cx="1794621" cy="893748"/>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cstate="print"/>
          <a:srcRect r="24951"/>
          <a:stretch>
            <a:fillRect/>
          </a:stretch>
        </p:blipFill>
        <p:spPr bwMode="auto">
          <a:xfrm>
            <a:off x="4844210" y="379412"/>
            <a:ext cx="4299790" cy="647858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595718"/>
          </a:xfrm>
          <a:prstGeom prst="rect">
            <a:avLst/>
          </a:prstGeom>
          <a:solidFill>
            <a:schemeClr val="tx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53552" y="274638"/>
            <a:ext cx="6033247" cy="1143000"/>
          </a:xfrm>
        </p:spPr>
        <p:txBody>
          <a:bodyPr/>
          <a:lstStyle/>
          <a:p>
            <a:pPr algn="l"/>
            <a:r>
              <a:rPr lang="en-US" dirty="0" smtClean="0"/>
              <a:t>7-Divinity: Isaiah 9:6</a:t>
            </a:r>
            <a:endParaRPr lang="en-US" dirty="0"/>
          </a:p>
        </p:txBody>
      </p:sp>
      <p:sp>
        <p:nvSpPr>
          <p:cNvPr id="3" name="Content Placeholder 2"/>
          <p:cNvSpPr>
            <a:spLocks noGrp="1"/>
          </p:cNvSpPr>
          <p:nvPr>
            <p:ph idx="1"/>
          </p:nvPr>
        </p:nvSpPr>
        <p:spPr>
          <a:xfrm>
            <a:off x="878536" y="2259106"/>
            <a:ext cx="5540189" cy="3867057"/>
          </a:xfrm>
        </p:spPr>
        <p:txBody>
          <a:bodyPr>
            <a:noAutofit/>
          </a:bodyPr>
          <a:lstStyle/>
          <a:p>
            <a:pPr marL="0" indent="0"/>
            <a:r>
              <a:rPr lang="en-US" baseline="30000" dirty="0" smtClean="0"/>
              <a:t>6</a:t>
            </a:r>
            <a:r>
              <a:rPr lang="en-US" dirty="0" smtClean="0"/>
              <a:t> For to us a child is born, to us a </a:t>
            </a:r>
            <a:r>
              <a:rPr lang="en-US" u="sng" dirty="0" smtClean="0"/>
              <a:t>son is given</a:t>
            </a:r>
            <a:r>
              <a:rPr lang="en-US" dirty="0" smtClean="0"/>
              <a:t>, and the government will be on his shoulders. And he will be called Wonderful Counselor, </a:t>
            </a:r>
            <a:r>
              <a:rPr lang="en-US" u="sng" dirty="0" smtClean="0">
                <a:solidFill>
                  <a:srgbClr val="FFFF00"/>
                </a:solidFill>
              </a:rPr>
              <a:t>Mighty God</a:t>
            </a:r>
            <a:r>
              <a:rPr lang="en-US" dirty="0" smtClean="0"/>
              <a:t>, Everlasting Father, Prince of Peace. </a:t>
            </a:r>
            <a:endParaRPr lang="en-US" dirty="0"/>
          </a:p>
        </p:txBody>
      </p:sp>
      <p:pic>
        <p:nvPicPr>
          <p:cNvPr id="6" name="Picture 4"/>
          <p:cNvPicPr>
            <a:picLocks noChangeAspect="1" noChangeArrowheads="1"/>
          </p:cNvPicPr>
          <p:nvPr/>
        </p:nvPicPr>
        <p:blipFill>
          <a:blip r:embed="rId3" cstate="print"/>
          <a:srcRect/>
          <a:stretch>
            <a:fillRect/>
          </a:stretch>
        </p:blipFill>
        <p:spPr bwMode="auto">
          <a:xfrm>
            <a:off x="679638" y="406499"/>
            <a:ext cx="1794621" cy="893748"/>
          </a:xfrm>
          <a:prstGeom prst="rect">
            <a:avLst/>
          </a:prstGeom>
          <a:noFill/>
          <a:ln w="9525">
            <a:noFill/>
            <a:miter lim="800000"/>
            <a:headEnd/>
            <a:tailEnd/>
          </a:ln>
          <a:effectLst/>
        </p:spPr>
      </p:pic>
      <p:pic>
        <p:nvPicPr>
          <p:cNvPr id="5122" name="Picture 2"/>
          <p:cNvPicPr>
            <a:picLocks noChangeAspect="1" noChangeArrowheads="1"/>
          </p:cNvPicPr>
          <p:nvPr/>
        </p:nvPicPr>
        <p:blipFill>
          <a:blip r:embed="rId4" cstate="print"/>
          <a:srcRect r="61561"/>
          <a:stretch>
            <a:fillRect/>
          </a:stretch>
        </p:blipFill>
        <p:spPr bwMode="auto">
          <a:xfrm>
            <a:off x="4792334" y="-662197"/>
            <a:ext cx="4351666" cy="751861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595718"/>
          </a:xfrm>
          <a:prstGeom prst="rect">
            <a:avLst/>
          </a:prstGeom>
          <a:solidFill>
            <a:schemeClr val="tx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53552" y="274638"/>
            <a:ext cx="6033247" cy="1143000"/>
          </a:xfrm>
        </p:spPr>
        <p:txBody>
          <a:bodyPr/>
          <a:lstStyle/>
          <a:p>
            <a:pPr algn="l"/>
            <a:r>
              <a:rPr lang="en-US" dirty="0" smtClean="0"/>
              <a:t>Seven Signs ...</a:t>
            </a:r>
            <a:endParaRPr lang="en-US" dirty="0"/>
          </a:p>
        </p:txBody>
      </p:sp>
      <p:sp>
        <p:nvSpPr>
          <p:cNvPr id="7" name="Content Placeholder 2"/>
          <p:cNvSpPr>
            <a:spLocks noGrp="1"/>
          </p:cNvSpPr>
          <p:nvPr>
            <p:ph idx="1"/>
          </p:nvPr>
        </p:nvSpPr>
        <p:spPr>
          <a:xfrm>
            <a:off x="699246" y="2026024"/>
            <a:ext cx="2617695" cy="4100140"/>
          </a:xfrm>
        </p:spPr>
        <p:txBody>
          <a:bodyPr>
            <a:noAutofit/>
          </a:bodyPr>
          <a:lstStyle/>
          <a:p>
            <a:pPr marL="0" indent="0">
              <a:lnSpc>
                <a:spcPts val="4320"/>
              </a:lnSpc>
            </a:pPr>
            <a:r>
              <a:rPr lang="en-US" dirty="0" smtClean="0"/>
              <a:t>1-Time</a:t>
            </a:r>
          </a:p>
          <a:p>
            <a:pPr marL="0" indent="0">
              <a:lnSpc>
                <a:spcPts val="4320"/>
              </a:lnSpc>
            </a:pPr>
            <a:r>
              <a:rPr lang="en-US" dirty="0" smtClean="0"/>
              <a:t>2-Location</a:t>
            </a:r>
          </a:p>
          <a:p>
            <a:pPr marL="0" indent="0">
              <a:lnSpc>
                <a:spcPts val="4320"/>
              </a:lnSpc>
            </a:pPr>
            <a:r>
              <a:rPr lang="en-US" dirty="0" smtClean="0"/>
              <a:t>3-Mission</a:t>
            </a:r>
          </a:p>
          <a:p>
            <a:pPr marL="0" indent="0">
              <a:lnSpc>
                <a:spcPts val="4320"/>
              </a:lnSpc>
            </a:pPr>
            <a:r>
              <a:rPr lang="en-US" dirty="0" smtClean="0"/>
              <a:t>4-Method</a:t>
            </a:r>
          </a:p>
          <a:p>
            <a:pPr marL="0" indent="0">
              <a:lnSpc>
                <a:spcPts val="4320"/>
              </a:lnSpc>
            </a:pPr>
            <a:r>
              <a:rPr lang="en-US" dirty="0" smtClean="0"/>
              <a:t>5-Gender</a:t>
            </a:r>
          </a:p>
          <a:p>
            <a:pPr marL="0" indent="0">
              <a:lnSpc>
                <a:spcPts val="4320"/>
              </a:lnSpc>
            </a:pPr>
            <a:r>
              <a:rPr lang="en-US" dirty="0" smtClean="0"/>
              <a:t>6-Messiah</a:t>
            </a:r>
          </a:p>
          <a:p>
            <a:pPr marL="0" indent="0">
              <a:lnSpc>
                <a:spcPts val="4320"/>
              </a:lnSpc>
            </a:pPr>
            <a:r>
              <a:rPr lang="en-US" dirty="0" smtClean="0"/>
              <a:t>7- Divinity</a:t>
            </a:r>
            <a:endParaRPr lang="en-US" dirty="0"/>
          </a:p>
        </p:txBody>
      </p:sp>
      <p:pic>
        <p:nvPicPr>
          <p:cNvPr id="6" name="Picture 4"/>
          <p:cNvPicPr>
            <a:picLocks noChangeAspect="1" noChangeArrowheads="1"/>
          </p:cNvPicPr>
          <p:nvPr/>
        </p:nvPicPr>
        <p:blipFill>
          <a:blip r:embed="rId2" cstate="print"/>
          <a:srcRect/>
          <a:stretch>
            <a:fillRect/>
          </a:stretch>
        </p:blipFill>
        <p:spPr bwMode="auto">
          <a:xfrm>
            <a:off x="679638" y="406499"/>
            <a:ext cx="1794621" cy="89374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randombar(horizont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randombar(horizontal)">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randombar(horizontal)">
                                      <p:cBhvr>
                                        <p:cTn id="3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595718"/>
          </a:xfrm>
          <a:prstGeom prst="rect">
            <a:avLst/>
          </a:prstGeom>
          <a:solidFill>
            <a:schemeClr val="tx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28800" y="274638"/>
            <a:ext cx="6857999" cy="1143000"/>
          </a:xfrm>
        </p:spPr>
        <p:txBody>
          <a:bodyPr/>
          <a:lstStyle/>
          <a:p>
            <a:pPr algn="l"/>
            <a:r>
              <a:rPr lang="en-US" dirty="0" smtClean="0"/>
              <a:t>Pointing </a:t>
            </a:r>
            <a:r>
              <a:rPr lang="en-US" u="sng" dirty="0" smtClean="0"/>
              <a:t>AT</a:t>
            </a:r>
            <a:r>
              <a:rPr lang="en-US" dirty="0" smtClean="0"/>
              <a:t>: Luke 2:11</a:t>
            </a:r>
            <a:endParaRPr lang="en-US" dirty="0"/>
          </a:p>
        </p:txBody>
      </p:sp>
      <p:sp>
        <p:nvSpPr>
          <p:cNvPr id="3" name="Content Placeholder 2"/>
          <p:cNvSpPr>
            <a:spLocks noGrp="1"/>
          </p:cNvSpPr>
          <p:nvPr>
            <p:ph idx="1"/>
          </p:nvPr>
        </p:nvSpPr>
        <p:spPr>
          <a:xfrm>
            <a:off x="699246" y="2026024"/>
            <a:ext cx="2617695" cy="4100140"/>
          </a:xfrm>
        </p:spPr>
        <p:txBody>
          <a:bodyPr>
            <a:noAutofit/>
          </a:bodyPr>
          <a:lstStyle/>
          <a:p>
            <a:pPr marL="0" indent="0">
              <a:lnSpc>
                <a:spcPts val="4320"/>
              </a:lnSpc>
            </a:pPr>
            <a:r>
              <a:rPr lang="en-US" dirty="0" smtClean="0"/>
              <a:t>1-Time ..........</a:t>
            </a:r>
          </a:p>
          <a:p>
            <a:pPr marL="0" indent="0">
              <a:lnSpc>
                <a:spcPts val="4320"/>
              </a:lnSpc>
            </a:pPr>
            <a:r>
              <a:rPr lang="en-US" dirty="0" smtClean="0"/>
              <a:t>2-Location.....</a:t>
            </a:r>
          </a:p>
          <a:p>
            <a:pPr marL="0" indent="0">
              <a:lnSpc>
                <a:spcPts val="4320"/>
              </a:lnSpc>
            </a:pPr>
            <a:r>
              <a:rPr lang="en-US" dirty="0" smtClean="0"/>
              <a:t>3-Mission......</a:t>
            </a:r>
          </a:p>
          <a:p>
            <a:pPr marL="0" indent="0">
              <a:lnSpc>
                <a:spcPts val="4320"/>
              </a:lnSpc>
            </a:pPr>
            <a:r>
              <a:rPr lang="en-US" dirty="0" smtClean="0"/>
              <a:t>4-Method.......</a:t>
            </a:r>
          </a:p>
          <a:p>
            <a:pPr marL="0" indent="0">
              <a:lnSpc>
                <a:spcPts val="4320"/>
              </a:lnSpc>
            </a:pPr>
            <a:r>
              <a:rPr lang="en-US" dirty="0" smtClean="0"/>
              <a:t>5-Gender.......</a:t>
            </a:r>
          </a:p>
          <a:p>
            <a:pPr marL="0" indent="0">
              <a:lnSpc>
                <a:spcPts val="4320"/>
              </a:lnSpc>
            </a:pPr>
            <a:r>
              <a:rPr lang="en-US" dirty="0" smtClean="0"/>
              <a:t>6-Messiah.....</a:t>
            </a:r>
          </a:p>
          <a:p>
            <a:pPr marL="0" indent="0">
              <a:lnSpc>
                <a:spcPts val="4320"/>
              </a:lnSpc>
            </a:pPr>
            <a:r>
              <a:rPr lang="en-US" dirty="0" smtClean="0"/>
              <a:t>7- Divinity......</a:t>
            </a:r>
            <a:endParaRPr lang="en-US" dirty="0"/>
          </a:p>
        </p:txBody>
      </p:sp>
      <p:sp>
        <p:nvSpPr>
          <p:cNvPr id="8" name="Content Placeholder 2"/>
          <p:cNvSpPr txBox="1">
            <a:spLocks/>
          </p:cNvSpPr>
          <p:nvPr/>
        </p:nvSpPr>
        <p:spPr>
          <a:xfrm>
            <a:off x="3263152" y="2052918"/>
            <a:ext cx="5342966" cy="4100140"/>
          </a:xfrm>
          <a:prstGeom prst="rect">
            <a:avLst/>
          </a:prstGeom>
        </p:spPr>
        <p:txBody>
          <a:bodyPr vert="horz" lIns="91440" tIns="45720" rIns="91440" bIns="45720" rtlCol="0">
            <a:noAutofit/>
          </a:bodyPr>
          <a:lstStyle/>
          <a:p>
            <a:pPr lvl="0">
              <a:lnSpc>
                <a:spcPts val="4320"/>
              </a:lnSpc>
              <a:spcBef>
                <a:spcPct val="20000"/>
              </a:spcBef>
            </a:pPr>
            <a:r>
              <a:rPr lang="en-US" sz="3600" b="1" baseline="30000" dirty="0" smtClean="0">
                <a:solidFill>
                  <a:schemeClr val="bg1"/>
                </a:solidFill>
                <a:latin typeface="Arial Narrow" pitchFamily="34" charset="0"/>
              </a:rPr>
              <a:t>11</a:t>
            </a:r>
            <a:r>
              <a:rPr lang="en-US" sz="3600" b="1" dirty="0" smtClean="0">
                <a:solidFill>
                  <a:schemeClr val="bg1"/>
                </a:solidFill>
                <a:latin typeface="Arial Narrow" pitchFamily="34" charset="0"/>
              </a:rPr>
              <a:t> </a:t>
            </a:r>
            <a:r>
              <a:rPr lang="en-US" sz="3600" b="1" u="sng" dirty="0" smtClean="0">
                <a:solidFill>
                  <a:schemeClr val="bg1"/>
                </a:solidFill>
                <a:latin typeface="Arial Narrow" pitchFamily="34" charset="0"/>
              </a:rPr>
              <a:t>Today</a:t>
            </a:r>
            <a:r>
              <a:rPr lang="en-US" sz="3600" b="1" dirty="0" smtClean="0">
                <a:solidFill>
                  <a:schemeClr val="bg1"/>
                </a:solidFill>
                <a:latin typeface="Arial Narrow" pitchFamily="34" charset="0"/>
              </a:rPr>
              <a:t> </a:t>
            </a:r>
          </a:p>
          <a:p>
            <a:pPr lvl="0">
              <a:lnSpc>
                <a:spcPts val="4320"/>
              </a:lnSpc>
              <a:spcBef>
                <a:spcPct val="20000"/>
              </a:spcBef>
            </a:pPr>
            <a:r>
              <a:rPr lang="en-US" sz="3600" b="1" dirty="0" smtClean="0">
                <a:solidFill>
                  <a:schemeClr val="bg1"/>
                </a:solidFill>
                <a:latin typeface="Arial Narrow" pitchFamily="34" charset="0"/>
              </a:rPr>
              <a:t>in the town of David </a:t>
            </a:r>
            <a:endParaRPr kumimoji="0" lang="en-US" sz="3600" b="1" i="0" u="none"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Arial Narrow" pitchFamily="34" charset="0"/>
              <a:ea typeface="+mn-ea"/>
              <a:cs typeface="+mn-cs"/>
            </a:endParaRPr>
          </a:p>
          <a:p>
            <a:pPr lvl="0">
              <a:lnSpc>
                <a:spcPts val="4320"/>
              </a:lnSpc>
              <a:spcBef>
                <a:spcPct val="20000"/>
              </a:spcBef>
            </a:pPr>
            <a:r>
              <a:rPr lang="en-US" sz="3600" b="1" dirty="0" smtClean="0">
                <a:solidFill>
                  <a:schemeClr val="bg1"/>
                </a:solidFill>
                <a:latin typeface="Arial Narrow" pitchFamily="34" charset="0"/>
              </a:rPr>
              <a:t>a Savior </a:t>
            </a:r>
            <a:endParaRPr kumimoji="0" lang="en-US" sz="3600" b="1" i="0" u="none"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Arial Narrow" pitchFamily="34" charset="0"/>
              <a:ea typeface="+mn-ea"/>
              <a:cs typeface="+mn-cs"/>
            </a:endParaRPr>
          </a:p>
          <a:p>
            <a:pPr lvl="0">
              <a:lnSpc>
                <a:spcPts val="4320"/>
              </a:lnSpc>
              <a:spcBef>
                <a:spcPct val="20000"/>
              </a:spcBef>
            </a:pPr>
            <a:r>
              <a:rPr lang="en-US" sz="3600" b="1" dirty="0" smtClean="0">
                <a:solidFill>
                  <a:schemeClr val="bg1"/>
                </a:solidFill>
                <a:latin typeface="Arial Narrow" pitchFamily="34" charset="0"/>
              </a:rPr>
              <a:t>has been born to you; </a:t>
            </a:r>
          </a:p>
          <a:p>
            <a:pPr lvl="0">
              <a:lnSpc>
                <a:spcPts val="4320"/>
              </a:lnSpc>
              <a:spcBef>
                <a:spcPct val="20000"/>
              </a:spcBef>
            </a:pPr>
            <a:r>
              <a:rPr lang="en-US" sz="3600" b="1" dirty="0" smtClean="0">
                <a:solidFill>
                  <a:schemeClr val="bg1"/>
                </a:solidFill>
                <a:latin typeface="Arial Narrow" pitchFamily="34" charset="0"/>
              </a:rPr>
              <a:t>he is </a:t>
            </a:r>
          </a:p>
          <a:p>
            <a:pPr lvl="0">
              <a:lnSpc>
                <a:spcPts val="4320"/>
              </a:lnSpc>
              <a:spcBef>
                <a:spcPct val="20000"/>
              </a:spcBef>
            </a:pPr>
            <a:r>
              <a:rPr lang="en-US" sz="3600" b="1" dirty="0" smtClean="0">
                <a:solidFill>
                  <a:schemeClr val="bg1"/>
                </a:solidFill>
                <a:latin typeface="Arial Narrow" pitchFamily="34" charset="0"/>
              </a:rPr>
              <a:t>Christ </a:t>
            </a:r>
          </a:p>
          <a:p>
            <a:pPr lvl="0">
              <a:lnSpc>
                <a:spcPts val="4320"/>
              </a:lnSpc>
              <a:spcBef>
                <a:spcPct val="20000"/>
              </a:spcBef>
            </a:pPr>
            <a:r>
              <a:rPr lang="en-US" sz="3600" b="1" dirty="0" smtClean="0">
                <a:solidFill>
                  <a:schemeClr val="bg1"/>
                </a:solidFill>
                <a:latin typeface="Arial Narrow" pitchFamily="34" charset="0"/>
              </a:rPr>
              <a:t>the Lord.</a:t>
            </a:r>
            <a:endParaRPr kumimoji="0" 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Arial Narrow" pitchFamily="34" charset="0"/>
              <a:ea typeface="+mn-ea"/>
              <a:cs typeface="+mn-cs"/>
            </a:endParaRPr>
          </a:p>
        </p:txBody>
      </p:sp>
      <p:pic>
        <p:nvPicPr>
          <p:cNvPr id="11" name="Picture 4"/>
          <p:cNvPicPr>
            <a:picLocks noChangeAspect="1" noChangeArrowheads="1"/>
          </p:cNvPicPr>
          <p:nvPr/>
        </p:nvPicPr>
        <p:blipFill>
          <a:blip r:embed="rId2" cstate="print"/>
          <a:srcRect/>
          <a:stretch>
            <a:fillRect/>
          </a:stretch>
        </p:blipFill>
        <p:spPr bwMode="auto">
          <a:xfrm rot="5400000">
            <a:off x="374845" y="532002"/>
            <a:ext cx="1794621" cy="893748"/>
          </a:xfrm>
          <a:prstGeom prst="rect">
            <a:avLst/>
          </a:prstGeom>
          <a:noFill/>
          <a:ln w="9525">
            <a:noFill/>
            <a:miter lim="800000"/>
            <a:headEnd/>
            <a:tailEnd/>
          </a:ln>
          <a:effectLst/>
        </p:spPr>
      </p:pic>
      <p:pic>
        <p:nvPicPr>
          <p:cNvPr id="12" name="Picture 4"/>
          <p:cNvPicPr>
            <a:picLocks noChangeAspect="1" noChangeArrowheads="1"/>
          </p:cNvPicPr>
          <p:nvPr/>
        </p:nvPicPr>
        <p:blipFill>
          <a:blip r:embed="rId3" cstate="print"/>
          <a:srcRect l="-6606"/>
          <a:stretch>
            <a:fillRect/>
          </a:stretch>
        </p:blipFill>
        <p:spPr bwMode="auto">
          <a:xfrm rot="5400000">
            <a:off x="4734363" y="3091682"/>
            <a:ext cx="4715769" cy="2202984"/>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randombar(horizont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randombar(horizontal)">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randombar(horizontal)">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randombar(horizontal)">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595718"/>
          </a:xfrm>
          <a:prstGeom prst="rect">
            <a:avLst/>
          </a:prstGeom>
          <a:solidFill>
            <a:schemeClr val="tx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28800" y="274638"/>
            <a:ext cx="6857999" cy="1143000"/>
          </a:xfrm>
        </p:spPr>
        <p:txBody>
          <a:bodyPr/>
          <a:lstStyle/>
          <a:p>
            <a:pPr algn="l"/>
            <a:r>
              <a:rPr lang="en-US" dirty="0" smtClean="0"/>
              <a:t>Pointing </a:t>
            </a:r>
            <a:r>
              <a:rPr lang="en-US" u="sng" dirty="0" smtClean="0"/>
              <a:t>AT</a:t>
            </a:r>
            <a:r>
              <a:rPr lang="en-US" dirty="0" smtClean="0"/>
              <a:t>: Three-fold Sign</a:t>
            </a:r>
            <a:endParaRPr lang="en-US" dirty="0"/>
          </a:p>
        </p:txBody>
      </p:sp>
      <p:sp>
        <p:nvSpPr>
          <p:cNvPr id="3" name="Content Placeholder 2"/>
          <p:cNvSpPr>
            <a:spLocks noGrp="1"/>
          </p:cNvSpPr>
          <p:nvPr>
            <p:ph idx="1"/>
          </p:nvPr>
        </p:nvSpPr>
        <p:spPr>
          <a:xfrm>
            <a:off x="699246" y="2026024"/>
            <a:ext cx="5862919" cy="4100140"/>
          </a:xfrm>
        </p:spPr>
        <p:txBody>
          <a:bodyPr>
            <a:noAutofit/>
          </a:bodyPr>
          <a:lstStyle/>
          <a:p>
            <a:pPr marL="0" indent="0">
              <a:lnSpc>
                <a:spcPts val="4320"/>
              </a:lnSpc>
            </a:pPr>
            <a:r>
              <a:rPr lang="en-US" baseline="30000" dirty="0" smtClean="0"/>
              <a:t>12</a:t>
            </a:r>
            <a:r>
              <a:rPr lang="en-US" dirty="0" smtClean="0"/>
              <a:t> This will be a sign to you: You will find a </a:t>
            </a:r>
            <a:r>
              <a:rPr lang="en-US" u="sng" dirty="0" smtClean="0"/>
              <a:t>baby</a:t>
            </a:r>
            <a:r>
              <a:rPr lang="en-US" dirty="0" smtClean="0"/>
              <a:t> wrapped in cloths and lying in a manger.”</a:t>
            </a:r>
            <a:endParaRPr lang="en-US" dirty="0"/>
          </a:p>
        </p:txBody>
      </p:sp>
      <p:pic>
        <p:nvPicPr>
          <p:cNvPr id="6" name="Picture 4"/>
          <p:cNvPicPr>
            <a:picLocks noChangeAspect="1" noChangeArrowheads="1"/>
          </p:cNvPicPr>
          <p:nvPr/>
        </p:nvPicPr>
        <p:blipFill>
          <a:blip r:embed="rId2" cstate="print"/>
          <a:srcRect/>
          <a:stretch>
            <a:fillRect/>
          </a:stretch>
        </p:blipFill>
        <p:spPr bwMode="auto">
          <a:xfrm rot="5400000">
            <a:off x="374845" y="532002"/>
            <a:ext cx="1794621" cy="893748"/>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print"/>
          <a:srcRect/>
          <a:stretch>
            <a:fillRect/>
          </a:stretch>
        </p:blipFill>
        <p:spPr bwMode="auto">
          <a:xfrm>
            <a:off x="4572000" y="4221162"/>
            <a:ext cx="4572000" cy="263683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sets of Signs: </a:t>
            </a:r>
            <a:endParaRPr lang="en-US" dirty="0"/>
          </a:p>
        </p:txBody>
      </p:sp>
      <p:sp>
        <p:nvSpPr>
          <p:cNvPr id="3" name="Content Placeholder 2"/>
          <p:cNvSpPr>
            <a:spLocks noGrp="1"/>
          </p:cNvSpPr>
          <p:nvPr>
            <p:ph idx="1"/>
          </p:nvPr>
        </p:nvSpPr>
        <p:spPr>
          <a:xfrm>
            <a:off x="887508" y="1470216"/>
            <a:ext cx="8184776" cy="4333221"/>
          </a:xfrm>
        </p:spPr>
        <p:txBody>
          <a:bodyPr/>
          <a:lstStyle/>
          <a:p>
            <a:pPr marL="520700" indent="-520700">
              <a:buAutoNum type="arabicParenR"/>
            </a:pPr>
            <a:r>
              <a:rPr lang="en-US" dirty="0" smtClean="0"/>
              <a:t>Pointing </a:t>
            </a:r>
            <a:r>
              <a:rPr lang="en-US" u="sng" dirty="0" smtClean="0"/>
              <a:t>TO</a:t>
            </a:r>
            <a:r>
              <a:rPr lang="en-US" dirty="0" smtClean="0"/>
              <a:t> Christmas:</a:t>
            </a:r>
            <a:br>
              <a:rPr lang="en-US" dirty="0" smtClean="0"/>
            </a:br>
            <a:r>
              <a:rPr lang="en-US" dirty="0" smtClean="0"/>
              <a:t>Old Testament signs </a:t>
            </a:r>
            <a:br>
              <a:rPr lang="en-US" dirty="0" smtClean="0"/>
            </a:br>
            <a:endParaRPr lang="en-US" dirty="0"/>
          </a:p>
        </p:txBody>
      </p:sp>
      <p:pic>
        <p:nvPicPr>
          <p:cNvPr id="8" name="Picture 4"/>
          <p:cNvPicPr>
            <a:picLocks noChangeAspect="1" noChangeArrowheads="1"/>
          </p:cNvPicPr>
          <p:nvPr/>
        </p:nvPicPr>
        <p:blipFill>
          <a:blip r:embed="rId2" cstate="print"/>
          <a:srcRect/>
          <a:stretch>
            <a:fillRect/>
          </a:stretch>
        </p:blipFill>
        <p:spPr bwMode="auto">
          <a:xfrm>
            <a:off x="858932" y="5319156"/>
            <a:ext cx="2798763" cy="1393825"/>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595718"/>
          </a:xfrm>
          <a:prstGeom prst="rect">
            <a:avLst/>
          </a:prstGeom>
          <a:solidFill>
            <a:schemeClr val="tx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28800" y="274638"/>
            <a:ext cx="6857999" cy="1143000"/>
          </a:xfrm>
        </p:spPr>
        <p:txBody>
          <a:bodyPr/>
          <a:lstStyle/>
          <a:p>
            <a:pPr algn="l"/>
            <a:r>
              <a:rPr lang="en-US" dirty="0" smtClean="0"/>
              <a:t>Pointing </a:t>
            </a:r>
            <a:r>
              <a:rPr lang="en-US" u="sng" dirty="0" smtClean="0"/>
              <a:t>AT</a:t>
            </a:r>
            <a:r>
              <a:rPr lang="en-US" dirty="0" smtClean="0"/>
              <a:t>: Three-fold Sign</a:t>
            </a:r>
            <a:endParaRPr lang="en-US" dirty="0"/>
          </a:p>
        </p:txBody>
      </p:sp>
      <p:sp>
        <p:nvSpPr>
          <p:cNvPr id="3" name="Content Placeholder 2"/>
          <p:cNvSpPr>
            <a:spLocks noGrp="1"/>
          </p:cNvSpPr>
          <p:nvPr>
            <p:ph idx="1"/>
          </p:nvPr>
        </p:nvSpPr>
        <p:spPr>
          <a:xfrm>
            <a:off x="699246" y="2026024"/>
            <a:ext cx="5862919" cy="4100140"/>
          </a:xfrm>
        </p:spPr>
        <p:txBody>
          <a:bodyPr>
            <a:noAutofit/>
          </a:bodyPr>
          <a:lstStyle/>
          <a:p>
            <a:pPr marL="0" indent="0">
              <a:lnSpc>
                <a:spcPts val="4320"/>
              </a:lnSpc>
            </a:pPr>
            <a:r>
              <a:rPr lang="en-US" baseline="30000" dirty="0" smtClean="0"/>
              <a:t>12</a:t>
            </a:r>
            <a:r>
              <a:rPr lang="en-US" dirty="0" smtClean="0"/>
              <a:t> This will be a sign to you: You will find a baby </a:t>
            </a:r>
            <a:r>
              <a:rPr lang="en-US" u="sng" dirty="0" smtClean="0"/>
              <a:t>wrapped in cloths</a:t>
            </a:r>
            <a:r>
              <a:rPr lang="en-US" dirty="0" smtClean="0"/>
              <a:t> and lying in a manger.”</a:t>
            </a:r>
            <a:endParaRPr lang="en-US" dirty="0"/>
          </a:p>
        </p:txBody>
      </p:sp>
      <p:pic>
        <p:nvPicPr>
          <p:cNvPr id="7" name="Picture 4"/>
          <p:cNvPicPr>
            <a:picLocks noChangeAspect="1" noChangeArrowheads="1"/>
          </p:cNvPicPr>
          <p:nvPr/>
        </p:nvPicPr>
        <p:blipFill>
          <a:blip r:embed="rId2" cstate="print"/>
          <a:srcRect/>
          <a:stretch>
            <a:fillRect/>
          </a:stretch>
        </p:blipFill>
        <p:spPr bwMode="auto">
          <a:xfrm rot="5400000">
            <a:off x="374845" y="532002"/>
            <a:ext cx="1794621" cy="893748"/>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a:stretch>
            <a:fillRect/>
          </a:stretch>
        </p:blipFill>
        <p:spPr bwMode="auto">
          <a:xfrm>
            <a:off x="4572000" y="4221162"/>
            <a:ext cx="4572000" cy="263683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595718"/>
          </a:xfrm>
          <a:prstGeom prst="rect">
            <a:avLst/>
          </a:prstGeom>
          <a:solidFill>
            <a:schemeClr val="tx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46730" y="274638"/>
            <a:ext cx="6840070" cy="1143000"/>
          </a:xfrm>
        </p:spPr>
        <p:txBody>
          <a:bodyPr/>
          <a:lstStyle/>
          <a:p>
            <a:pPr algn="l"/>
            <a:r>
              <a:rPr lang="en-US" dirty="0" smtClean="0"/>
              <a:t>Pointing </a:t>
            </a:r>
            <a:r>
              <a:rPr lang="en-US" u="sng" dirty="0" smtClean="0"/>
              <a:t>AT</a:t>
            </a:r>
            <a:r>
              <a:rPr lang="en-US" dirty="0" smtClean="0"/>
              <a:t>: Three-fold Sign</a:t>
            </a:r>
            <a:endParaRPr lang="en-US" dirty="0"/>
          </a:p>
        </p:txBody>
      </p:sp>
      <p:sp>
        <p:nvSpPr>
          <p:cNvPr id="3" name="Content Placeholder 2"/>
          <p:cNvSpPr>
            <a:spLocks noGrp="1"/>
          </p:cNvSpPr>
          <p:nvPr>
            <p:ph idx="1"/>
          </p:nvPr>
        </p:nvSpPr>
        <p:spPr>
          <a:xfrm>
            <a:off x="699246" y="2026024"/>
            <a:ext cx="5862919" cy="4100140"/>
          </a:xfrm>
        </p:spPr>
        <p:txBody>
          <a:bodyPr>
            <a:noAutofit/>
          </a:bodyPr>
          <a:lstStyle/>
          <a:p>
            <a:pPr marL="0" indent="0">
              <a:lnSpc>
                <a:spcPts val="4320"/>
              </a:lnSpc>
            </a:pPr>
            <a:r>
              <a:rPr lang="en-US" baseline="30000" dirty="0" smtClean="0"/>
              <a:t>12</a:t>
            </a:r>
            <a:r>
              <a:rPr lang="en-US" dirty="0" smtClean="0"/>
              <a:t> This will be a sign to you: You will find a baby wrapped in cloths and </a:t>
            </a:r>
            <a:r>
              <a:rPr lang="en-US" u="sng" dirty="0" smtClean="0"/>
              <a:t>lying in a manger</a:t>
            </a:r>
            <a:r>
              <a:rPr lang="en-US" dirty="0" smtClean="0"/>
              <a:t>.”</a:t>
            </a:r>
            <a:endParaRPr lang="en-US" dirty="0"/>
          </a:p>
        </p:txBody>
      </p:sp>
      <p:pic>
        <p:nvPicPr>
          <p:cNvPr id="7" name="Picture 4"/>
          <p:cNvPicPr>
            <a:picLocks noChangeAspect="1" noChangeArrowheads="1"/>
          </p:cNvPicPr>
          <p:nvPr/>
        </p:nvPicPr>
        <p:blipFill>
          <a:blip r:embed="rId2" cstate="print"/>
          <a:srcRect/>
          <a:stretch>
            <a:fillRect/>
          </a:stretch>
        </p:blipFill>
        <p:spPr bwMode="auto">
          <a:xfrm rot="5400000">
            <a:off x="374845" y="532002"/>
            <a:ext cx="1794621" cy="893748"/>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a:stretch>
            <a:fillRect/>
          </a:stretch>
        </p:blipFill>
        <p:spPr bwMode="auto">
          <a:xfrm>
            <a:off x="4572000" y="4221162"/>
            <a:ext cx="4572000" cy="263683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595718"/>
          </a:xfrm>
          <a:prstGeom prst="rect">
            <a:avLst/>
          </a:prstGeom>
          <a:solidFill>
            <a:schemeClr val="tx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46730" y="274638"/>
            <a:ext cx="6840070" cy="1143000"/>
          </a:xfrm>
        </p:spPr>
        <p:txBody>
          <a:bodyPr/>
          <a:lstStyle/>
          <a:p>
            <a:pPr algn="l"/>
            <a:r>
              <a:rPr lang="en-US" dirty="0" smtClean="0"/>
              <a:t>Pointing </a:t>
            </a:r>
            <a:r>
              <a:rPr lang="en-US" u="sng" dirty="0" smtClean="0"/>
              <a:t>AT</a:t>
            </a:r>
            <a:r>
              <a:rPr lang="en-US" dirty="0" smtClean="0"/>
              <a:t>: Three-fold Sign</a:t>
            </a:r>
            <a:endParaRPr lang="en-US" dirty="0"/>
          </a:p>
        </p:txBody>
      </p:sp>
      <p:sp>
        <p:nvSpPr>
          <p:cNvPr id="3" name="Content Placeholder 2"/>
          <p:cNvSpPr>
            <a:spLocks noGrp="1"/>
          </p:cNvSpPr>
          <p:nvPr>
            <p:ph idx="1"/>
          </p:nvPr>
        </p:nvSpPr>
        <p:spPr>
          <a:xfrm>
            <a:off x="699246" y="2026024"/>
            <a:ext cx="7996180" cy="4100140"/>
          </a:xfrm>
        </p:spPr>
        <p:txBody>
          <a:bodyPr>
            <a:noAutofit/>
          </a:bodyPr>
          <a:lstStyle/>
          <a:p>
            <a:r>
              <a:rPr lang="en-US" baseline="30000" dirty="0" smtClean="0"/>
              <a:t>15</a:t>
            </a:r>
            <a:r>
              <a:rPr lang="en-US" dirty="0" smtClean="0"/>
              <a:t> When the angels had left them and gone into heaven, the shepherds said to one another, "Let's go to Bethlehem and see this thing that has happened, which the Lord has told us </a:t>
            </a:r>
            <a:br>
              <a:rPr lang="en-US" dirty="0" smtClean="0"/>
            </a:br>
            <a:r>
              <a:rPr lang="en-US" dirty="0" smtClean="0"/>
              <a:t>about.”</a:t>
            </a:r>
            <a:endParaRPr lang="en-US" dirty="0"/>
          </a:p>
        </p:txBody>
      </p:sp>
      <p:pic>
        <p:nvPicPr>
          <p:cNvPr id="7" name="Picture 4"/>
          <p:cNvPicPr>
            <a:picLocks noChangeAspect="1" noChangeArrowheads="1"/>
          </p:cNvPicPr>
          <p:nvPr/>
        </p:nvPicPr>
        <p:blipFill>
          <a:blip r:embed="rId2" cstate="print"/>
          <a:srcRect/>
          <a:stretch>
            <a:fillRect/>
          </a:stretch>
        </p:blipFill>
        <p:spPr bwMode="auto">
          <a:xfrm rot="5400000">
            <a:off x="374845" y="532002"/>
            <a:ext cx="1794621" cy="893748"/>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a:stretch>
            <a:fillRect/>
          </a:stretch>
        </p:blipFill>
        <p:spPr bwMode="auto">
          <a:xfrm>
            <a:off x="4572000" y="4221162"/>
            <a:ext cx="4572000" cy="263683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595718"/>
          </a:xfrm>
          <a:prstGeom prst="rect">
            <a:avLst/>
          </a:prstGeom>
          <a:solidFill>
            <a:schemeClr val="tx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46730" y="274638"/>
            <a:ext cx="6840070" cy="1143000"/>
          </a:xfrm>
        </p:spPr>
        <p:txBody>
          <a:bodyPr/>
          <a:lstStyle/>
          <a:p>
            <a:pPr algn="l"/>
            <a:r>
              <a:rPr lang="en-US" dirty="0" smtClean="0"/>
              <a:t>Pointing </a:t>
            </a:r>
            <a:r>
              <a:rPr lang="en-US" u="sng" dirty="0" smtClean="0"/>
              <a:t>AT</a:t>
            </a:r>
            <a:r>
              <a:rPr lang="en-US" dirty="0" smtClean="0"/>
              <a:t>: Three-fold Sign</a:t>
            </a:r>
            <a:endParaRPr lang="en-US" dirty="0"/>
          </a:p>
        </p:txBody>
      </p:sp>
      <p:sp>
        <p:nvSpPr>
          <p:cNvPr id="3" name="Content Placeholder 2"/>
          <p:cNvSpPr>
            <a:spLocks noGrp="1"/>
          </p:cNvSpPr>
          <p:nvPr>
            <p:ph idx="1"/>
          </p:nvPr>
        </p:nvSpPr>
        <p:spPr>
          <a:xfrm>
            <a:off x="699246" y="2026024"/>
            <a:ext cx="7996180" cy="4100140"/>
          </a:xfrm>
        </p:spPr>
        <p:txBody>
          <a:bodyPr>
            <a:noAutofit/>
          </a:bodyPr>
          <a:lstStyle/>
          <a:p>
            <a:r>
              <a:rPr lang="en-US" baseline="30000" dirty="0" smtClean="0"/>
              <a:t>16</a:t>
            </a:r>
            <a:r>
              <a:rPr lang="en-US" dirty="0" smtClean="0"/>
              <a:t> So they hurried off and found Mary and Joseph, and the baby, who was lying in the manger. </a:t>
            </a:r>
            <a:r>
              <a:rPr lang="en-US" baseline="30000" dirty="0" smtClean="0"/>
              <a:t>17</a:t>
            </a:r>
            <a:r>
              <a:rPr lang="en-US" dirty="0" smtClean="0"/>
              <a:t> When they had seen him, they spread the word concerning what had been told them </a:t>
            </a:r>
            <a:br>
              <a:rPr lang="en-US" dirty="0" smtClean="0"/>
            </a:br>
            <a:r>
              <a:rPr lang="en-US" dirty="0" smtClean="0"/>
              <a:t>about this child,</a:t>
            </a:r>
          </a:p>
          <a:p>
            <a:r>
              <a:rPr lang="en-US" dirty="0" smtClean="0"/>
              <a:t> </a:t>
            </a:r>
            <a:endParaRPr lang="en-US" dirty="0"/>
          </a:p>
        </p:txBody>
      </p:sp>
      <p:pic>
        <p:nvPicPr>
          <p:cNvPr id="7" name="Picture 4"/>
          <p:cNvPicPr>
            <a:picLocks noChangeAspect="1" noChangeArrowheads="1"/>
          </p:cNvPicPr>
          <p:nvPr/>
        </p:nvPicPr>
        <p:blipFill>
          <a:blip r:embed="rId2" cstate="print"/>
          <a:srcRect/>
          <a:stretch>
            <a:fillRect/>
          </a:stretch>
        </p:blipFill>
        <p:spPr bwMode="auto">
          <a:xfrm rot="5400000">
            <a:off x="374845" y="532002"/>
            <a:ext cx="1794621" cy="893748"/>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a:stretch>
            <a:fillRect/>
          </a:stretch>
        </p:blipFill>
        <p:spPr bwMode="auto">
          <a:xfrm>
            <a:off x="4572000" y="4221162"/>
            <a:ext cx="4572000" cy="263683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595718"/>
          </a:xfrm>
          <a:prstGeom prst="rect">
            <a:avLst/>
          </a:prstGeom>
          <a:solidFill>
            <a:schemeClr val="tx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46730" y="274638"/>
            <a:ext cx="6840070" cy="1143000"/>
          </a:xfrm>
        </p:spPr>
        <p:txBody>
          <a:bodyPr/>
          <a:lstStyle/>
          <a:p>
            <a:pPr algn="l"/>
            <a:r>
              <a:rPr lang="en-US" dirty="0" smtClean="0"/>
              <a:t>Pointing </a:t>
            </a:r>
            <a:r>
              <a:rPr lang="en-US" u="sng" dirty="0" smtClean="0"/>
              <a:t>AT</a:t>
            </a:r>
            <a:r>
              <a:rPr lang="en-US" dirty="0" smtClean="0"/>
              <a:t>: Three-fold Sign</a:t>
            </a:r>
            <a:endParaRPr lang="en-US" dirty="0"/>
          </a:p>
        </p:txBody>
      </p:sp>
      <p:sp>
        <p:nvSpPr>
          <p:cNvPr id="3" name="Content Placeholder 2"/>
          <p:cNvSpPr>
            <a:spLocks noGrp="1"/>
          </p:cNvSpPr>
          <p:nvPr>
            <p:ph idx="1"/>
          </p:nvPr>
        </p:nvSpPr>
        <p:spPr>
          <a:xfrm>
            <a:off x="699246" y="1974265"/>
            <a:ext cx="6046611" cy="4100140"/>
          </a:xfrm>
        </p:spPr>
        <p:txBody>
          <a:bodyPr>
            <a:noAutofit/>
          </a:bodyPr>
          <a:lstStyle/>
          <a:p>
            <a:r>
              <a:rPr lang="en-US" baseline="30000" dirty="0" smtClean="0"/>
              <a:t>18</a:t>
            </a:r>
            <a:r>
              <a:rPr lang="en-US" dirty="0" smtClean="0"/>
              <a:t> and all who heard it were amazed at what the shepherds said to them.   </a:t>
            </a:r>
            <a:r>
              <a:rPr lang="en-US" baseline="30000" dirty="0" smtClean="0"/>
              <a:t>19</a:t>
            </a:r>
            <a:r>
              <a:rPr lang="en-US" dirty="0" smtClean="0"/>
              <a:t> But Mary treasured up all these things and pondered them</a:t>
            </a:r>
            <a:br>
              <a:rPr lang="en-US" dirty="0" smtClean="0"/>
            </a:br>
            <a:r>
              <a:rPr lang="en-US" dirty="0" smtClean="0"/>
              <a:t>in her heart.</a:t>
            </a:r>
          </a:p>
          <a:p>
            <a:r>
              <a:rPr lang="en-US" dirty="0" smtClean="0"/>
              <a:t> </a:t>
            </a:r>
          </a:p>
        </p:txBody>
      </p:sp>
      <p:pic>
        <p:nvPicPr>
          <p:cNvPr id="7" name="Picture 4"/>
          <p:cNvPicPr>
            <a:picLocks noChangeAspect="1" noChangeArrowheads="1"/>
          </p:cNvPicPr>
          <p:nvPr/>
        </p:nvPicPr>
        <p:blipFill>
          <a:blip r:embed="rId2" cstate="print"/>
          <a:srcRect/>
          <a:stretch>
            <a:fillRect/>
          </a:stretch>
        </p:blipFill>
        <p:spPr bwMode="auto">
          <a:xfrm rot="5400000">
            <a:off x="374845" y="532002"/>
            <a:ext cx="1794621" cy="893748"/>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a:stretch>
            <a:fillRect/>
          </a:stretch>
        </p:blipFill>
        <p:spPr bwMode="auto">
          <a:xfrm>
            <a:off x="4572000" y="4221162"/>
            <a:ext cx="4572000" cy="263683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595718"/>
          </a:xfrm>
          <a:prstGeom prst="rect">
            <a:avLst/>
          </a:prstGeom>
          <a:solidFill>
            <a:schemeClr val="tx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46730" y="274638"/>
            <a:ext cx="6840070" cy="1143000"/>
          </a:xfrm>
        </p:spPr>
        <p:txBody>
          <a:bodyPr/>
          <a:lstStyle/>
          <a:p>
            <a:pPr algn="l"/>
            <a:r>
              <a:rPr lang="en-US" dirty="0" smtClean="0"/>
              <a:t>Pointing </a:t>
            </a:r>
            <a:r>
              <a:rPr lang="en-US" u="sng" dirty="0" smtClean="0"/>
              <a:t>AT</a:t>
            </a:r>
            <a:r>
              <a:rPr lang="en-US" dirty="0" smtClean="0"/>
              <a:t>: Three-fold Sign</a:t>
            </a:r>
            <a:endParaRPr lang="en-US" dirty="0"/>
          </a:p>
        </p:txBody>
      </p:sp>
      <p:sp>
        <p:nvSpPr>
          <p:cNvPr id="3" name="Content Placeholder 2"/>
          <p:cNvSpPr>
            <a:spLocks noGrp="1"/>
          </p:cNvSpPr>
          <p:nvPr>
            <p:ph idx="1"/>
          </p:nvPr>
        </p:nvSpPr>
        <p:spPr>
          <a:xfrm>
            <a:off x="699246" y="2026024"/>
            <a:ext cx="5960346" cy="4100140"/>
          </a:xfrm>
        </p:spPr>
        <p:txBody>
          <a:bodyPr>
            <a:noAutofit/>
          </a:bodyPr>
          <a:lstStyle/>
          <a:p>
            <a:r>
              <a:rPr lang="en-US" baseline="30000" dirty="0" smtClean="0"/>
              <a:t>20</a:t>
            </a:r>
            <a:r>
              <a:rPr lang="en-US" dirty="0" smtClean="0"/>
              <a:t> The shepherds returned, glorifying and praising God for all the things they had heard and seen, which </a:t>
            </a:r>
            <a:br>
              <a:rPr lang="en-US" dirty="0" smtClean="0"/>
            </a:br>
            <a:r>
              <a:rPr lang="en-US" dirty="0" smtClean="0"/>
              <a:t>were just as they </a:t>
            </a:r>
            <a:br>
              <a:rPr lang="en-US" dirty="0" smtClean="0"/>
            </a:br>
            <a:r>
              <a:rPr lang="en-US" dirty="0" smtClean="0"/>
              <a:t>had been told.</a:t>
            </a:r>
          </a:p>
        </p:txBody>
      </p:sp>
      <p:pic>
        <p:nvPicPr>
          <p:cNvPr id="7" name="Picture 4"/>
          <p:cNvPicPr>
            <a:picLocks noChangeAspect="1" noChangeArrowheads="1"/>
          </p:cNvPicPr>
          <p:nvPr/>
        </p:nvPicPr>
        <p:blipFill>
          <a:blip r:embed="rId2" cstate="print"/>
          <a:srcRect/>
          <a:stretch>
            <a:fillRect/>
          </a:stretch>
        </p:blipFill>
        <p:spPr bwMode="auto">
          <a:xfrm rot="5400000">
            <a:off x="374845" y="532002"/>
            <a:ext cx="1794621" cy="893748"/>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a:stretch>
            <a:fillRect/>
          </a:stretch>
        </p:blipFill>
        <p:spPr bwMode="auto">
          <a:xfrm>
            <a:off x="4572000" y="4221162"/>
            <a:ext cx="4572000" cy="263683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595718"/>
          </a:xfrm>
          <a:prstGeom prst="rect">
            <a:avLst/>
          </a:prstGeom>
          <a:solidFill>
            <a:schemeClr val="tx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46730" y="274638"/>
            <a:ext cx="6875928" cy="1143000"/>
          </a:xfrm>
        </p:spPr>
        <p:txBody>
          <a:bodyPr/>
          <a:lstStyle/>
          <a:p>
            <a:pPr algn="l"/>
            <a:r>
              <a:rPr lang="en-US" dirty="0" smtClean="0"/>
              <a:t>Pointing </a:t>
            </a:r>
            <a:r>
              <a:rPr lang="en-US" u="sng" dirty="0" smtClean="0"/>
              <a:t>AT</a:t>
            </a:r>
            <a:r>
              <a:rPr lang="en-US" dirty="0" smtClean="0"/>
              <a:t>: Three-fold Sign</a:t>
            </a:r>
            <a:endParaRPr lang="en-US" dirty="0"/>
          </a:p>
        </p:txBody>
      </p:sp>
      <p:sp>
        <p:nvSpPr>
          <p:cNvPr id="3" name="Content Placeholder 2"/>
          <p:cNvSpPr>
            <a:spLocks noGrp="1"/>
          </p:cNvSpPr>
          <p:nvPr>
            <p:ph idx="1"/>
          </p:nvPr>
        </p:nvSpPr>
        <p:spPr>
          <a:xfrm>
            <a:off x="699246" y="2026024"/>
            <a:ext cx="5862919" cy="4100140"/>
          </a:xfrm>
        </p:spPr>
        <p:txBody>
          <a:bodyPr>
            <a:noAutofit/>
          </a:bodyPr>
          <a:lstStyle/>
          <a:p>
            <a:pPr marL="0" indent="0">
              <a:lnSpc>
                <a:spcPts val="4320"/>
              </a:lnSpc>
            </a:pPr>
            <a:r>
              <a:rPr lang="en-US" baseline="30000" dirty="0" smtClean="0"/>
              <a:t>12</a:t>
            </a:r>
            <a:r>
              <a:rPr lang="en-US" dirty="0" smtClean="0"/>
              <a:t> This will be a </a:t>
            </a:r>
            <a:r>
              <a:rPr lang="en-US" u="sng" dirty="0" smtClean="0"/>
              <a:t>sign</a:t>
            </a:r>
            <a:r>
              <a:rPr lang="en-US" dirty="0" smtClean="0"/>
              <a:t> to you: </a:t>
            </a:r>
            <a:endParaRPr lang="en-US" dirty="0"/>
          </a:p>
        </p:txBody>
      </p:sp>
      <p:sp>
        <p:nvSpPr>
          <p:cNvPr id="9" name="TextBox 8"/>
          <p:cNvSpPr txBox="1"/>
          <p:nvPr/>
        </p:nvSpPr>
        <p:spPr>
          <a:xfrm>
            <a:off x="717177" y="4966447"/>
            <a:ext cx="3137647" cy="646331"/>
          </a:xfrm>
          <a:prstGeom prst="rect">
            <a:avLst/>
          </a:prstGeom>
          <a:noFill/>
        </p:spPr>
        <p:txBody>
          <a:bodyPr wrap="square" rtlCol="0">
            <a:spAutoFit/>
          </a:bodyPr>
          <a:lstStyle/>
          <a:p>
            <a:r>
              <a:rPr lang="en-US" sz="3600" b="1" dirty="0" smtClean="0">
                <a:solidFill>
                  <a:schemeClr val="bg1"/>
                </a:solidFill>
              </a:rPr>
              <a:t>Pointing TO:</a:t>
            </a:r>
            <a:endParaRPr lang="en-US" sz="3600" b="1" dirty="0">
              <a:solidFill>
                <a:schemeClr val="bg1"/>
              </a:solidFill>
            </a:endParaRPr>
          </a:p>
        </p:txBody>
      </p:sp>
      <p:sp>
        <p:nvSpPr>
          <p:cNvPr id="10" name="TextBox 9"/>
          <p:cNvSpPr txBox="1"/>
          <p:nvPr/>
        </p:nvSpPr>
        <p:spPr>
          <a:xfrm>
            <a:off x="4110318" y="5889811"/>
            <a:ext cx="923364" cy="646331"/>
          </a:xfrm>
          <a:prstGeom prst="rect">
            <a:avLst/>
          </a:prstGeom>
          <a:noFill/>
        </p:spPr>
        <p:txBody>
          <a:bodyPr wrap="square" rtlCol="0">
            <a:spAutoFit/>
          </a:bodyPr>
          <a:lstStyle/>
          <a:p>
            <a:pPr algn="ctr"/>
            <a:r>
              <a:rPr lang="en-US" sz="3600" b="1" dirty="0" smtClean="0">
                <a:solidFill>
                  <a:schemeClr val="bg1"/>
                </a:solidFill>
              </a:rPr>
              <a:t>AT</a:t>
            </a:r>
            <a:endParaRPr lang="en-US" sz="3600" b="1" dirty="0">
              <a:solidFill>
                <a:schemeClr val="bg1"/>
              </a:solidFill>
            </a:endParaRPr>
          </a:p>
        </p:txBody>
      </p:sp>
      <p:sp>
        <p:nvSpPr>
          <p:cNvPr id="11" name="TextBox 10"/>
          <p:cNvSpPr txBox="1"/>
          <p:nvPr/>
        </p:nvSpPr>
        <p:spPr>
          <a:xfrm>
            <a:off x="5441577" y="4993337"/>
            <a:ext cx="3137647" cy="646331"/>
          </a:xfrm>
          <a:prstGeom prst="rect">
            <a:avLst/>
          </a:prstGeom>
          <a:noFill/>
        </p:spPr>
        <p:txBody>
          <a:bodyPr wrap="square" rtlCol="0">
            <a:spAutoFit/>
          </a:bodyPr>
          <a:lstStyle/>
          <a:p>
            <a:r>
              <a:rPr lang="en-US" sz="3600" b="1" dirty="0" smtClean="0">
                <a:solidFill>
                  <a:schemeClr val="bg1"/>
                </a:solidFill>
              </a:rPr>
              <a:t>Pointing BACK:</a:t>
            </a:r>
            <a:endParaRPr lang="en-US" sz="3600" b="1" dirty="0">
              <a:solidFill>
                <a:schemeClr val="bg1"/>
              </a:solidFill>
            </a:endParaRPr>
          </a:p>
        </p:txBody>
      </p:sp>
      <p:pic>
        <p:nvPicPr>
          <p:cNvPr id="13" name="Picture 4"/>
          <p:cNvPicPr>
            <a:picLocks noChangeAspect="1" noChangeArrowheads="1"/>
          </p:cNvPicPr>
          <p:nvPr/>
        </p:nvPicPr>
        <p:blipFill>
          <a:blip r:embed="rId2" cstate="print"/>
          <a:srcRect/>
          <a:stretch>
            <a:fillRect/>
          </a:stretch>
        </p:blipFill>
        <p:spPr bwMode="auto">
          <a:xfrm rot="5400000">
            <a:off x="374845" y="532002"/>
            <a:ext cx="1794621" cy="893748"/>
          </a:xfrm>
          <a:prstGeom prst="rect">
            <a:avLst/>
          </a:prstGeom>
          <a:noFill/>
          <a:ln w="9525">
            <a:noFill/>
            <a:miter lim="800000"/>
            <a:headEnd/>
            <a:tailEnd/>
          </a:ln>
          <a:effectLst/>
        </p:spPr>
      </p:pic>
      <p:pic>
        <p:nvPicPr>
          <p:cNvPr id="14" name="Picture 4"/>
          <p:cNvPicPr>
            <a:picLocks noChangeAspect="1" noChangeArrowheads="1"/>
          </p:cNvPicPr>
          <p:nvPr/>
        </p:nvPicPr>
        <p:blipFill>
          <a:blip r:embed="rId2" cstate="print"/>
          <a:srcRect/>
          <a:stretch>
            <a:fillRect/>
          </a:stretch>
        </p:blipFill>
        <p:spPr bwMode="auto">
          <a:xfrm rot="5400000">
            <a:off x="3674690" y="4413712"/>
            <a:ext cx="1794621" cy="893748"/>
          </a:xfrm>
          <a:prstGeom prst="rect">
            <a:avLst/>
          </a:prstGeom>
          <a:noFill/>
          <a:ln w="9525">
            <a:noFill/>
            <a:miter lim="800000"/>
            <a:headEnd/>
            <a:tailEnd/>
          </a:ln>
          <a:effectLst/>
        </p:spPr>
      </p:pic>
      <p:pic>
        <p:nvPicPr>
          <p:cNvPr id="15" name="Picture 4"/>
          <p:cNvPicPr>
            <a:picLocks noChangeAspect="1" noChangeArrowheads="1"/>
          </p:cNvPicPr>
          <p:nvPr/>
        </p:nvPicPr>
        <p:blipFill>
          <a:blip r:embed="rId2" cstate="print"/>
          <a:srcRect/>
          <a:stretch>
            <a:fillRect/>
          </a:stretch>
        </p:blipFill>
        <p:spPr bwMode="auto">
          <a:xfrm>
            <a:off x="1926572" y="5659808"/>
            <a:ext cx="1794621" cy="893748"/>
          </a:xfrm>
          <a:prstGeom prst="rect">
            <a:avLst/>
          </a:prstGeom>
          <a:noFill/>
          <a:ln w="9525">
            <a:noFill/>
            <a:miter lim="800000"/>
            <a:headEnd/>
            <a:tailEnd/>
          </a:ln>
          <a:effectLst/>
        </p:spPr>
      </p:pic>
      <p:pic>
        <p:nvPicPr>
          <p:cNvPr id="16" name="Picture 4"/>
          <p:cNvPicPr>
            <a:picLocks noChangeAspect="1" noChangeArrowheads="1"/>
          </p:cNvPicPr>
          <p:nvPr/>
        </p:nvPicPr>
        <p:blipFill>
          <a:blip r:embed="rId2" cstate="print"/>
          <a:srcRect/>
          <a:stretch>
            <a:fillRect/>
          </a:stretch>
        </p:blipFill>
        <p:spPr bwMode="auto">
          <a:xfrm rot="10800000">
            <a:off x="5413841" y="5632914"/>
            <a:ext cx="1794621" cy="89374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3552" y="274638"/>
            <a:ext cx="6033247" cy="1143000"/>
          </a:xfrm>
        </p:spPr>
        <p:txBody>
          <a:bodyPr/>
          <a:lstStyle/>
          <a:p>
            <a:pPr algn="l"/>
            <a:r>
              <a:rPr lang="en-US" dirty="0" smtClean="0"/>
              <a:t>Pointing Back: John 20 </a:t>
            </a:r>
            <a:endParaRPr lang="en-US" dirty="0"/>
          </a:p>
        </p:txBody>
      </p:sp>
      <p:sp>
        <p:nvSpPr>
          <p:cNvPr id="3" name="Content Placeholder 2"/>
          <p:cNvSpPr>
            <a:spLocks noGrp="1"/>
          </p:cNvSpPr>
          <p:nvPr>
            <p:ph idx="1"/>
          </p:nvPr>
        </p:nvSpPr>
        <p:spPr>
          <a:xfrm>
            <a:off x="457201" y="2139351"/>
            <a:ext cx="5184474" cy="3986812"/>
          </a:xfrm>
        </p:spPr>
        <p:txBody>
          <a:bodyPr/>
          <a:lstStyle/>
          <a:p>
            <a:r>
              <a:rPr lang="en-US" baseline="30000" dirty="0" smtClean="0"/>
              <a:t>	30 </a:t>
            </a:r>
            <a:r>
              <a:rPr lang="en-US" dirty="0" smtClean="0"/>
              <a:t>Jesus did many other miraculous </a:t>
            </a:r>
            <a:r>
              <a:rPr lang="en-US" u="sng" dirty="0" smtClean="0"/>
              <a:t>signs</a:t>
            </a:r>
            <a:r>
              <a:rPr lang="en-US" dirty="0" smtClean="0"/>
              <a:t> in the presence of his disciples, which are not recorded in this book.</a:t>
            </a:r>
            <a:endParaRPr lang="en-US" dirty="0"/>
          </a:p>
        </p:txBody>
      </p:sp>
      <p:pic>
        <p:nvPicPr>
          <p:cNvPr id="5" name="Picture 4"/>
          <p:cNvPicPr>
            <a:picLocks noChangeAspect="1" noChangeArrowheads="1"/>
          </p:cNvPicPr>
          <p:nvPr/>
        </p:nvPicPr>
        <p:blipFill>
          <a:blip r:embed="rId2" cstate="print"/>
          <a:srcRect/>
          <a:stretch>
            <a:fillRect/>
          </a:stretch>
        </p:blipFill>
        <p:spPr bwMode="auto">
          <a:xfrm rot="10800000">
            <a:off x="679638" y="406499"/>
            <a:ext cx="1794621" cy="893748"/>
          </a:xfrm>
          <a:prstGeom prst="rect">
            <a:avLst/>
          </a:prstGeom>
          <a:noFill/>
          <a:ln w="9525">
            <a:noFill/>
            <a:miter lim="800000"/>
            <a:headEnd/>
            <a:tailEnd/>
          </a:ln>
          <a:effectLst/>
        </p:spPr>
      </p:pic>
      <p:pic>
        <p:nvPicPr>
          <p:cNvPr id="6" name="Picture 5" descr="istock_000007302839.png"/>
          <p:cNvPicPr>
            <a:picLocks noChangeAspect="1"/>
          </p:cNvPicPr>
          <p:nvPr/>
        </p:nvPicPr>
        <p:blipFill>
          <a:blip r:embed="rId3" cstate="print"/>
          <a:stretch>
            <a:fillRect/>
          </a:stretch>
        </p:blipFill>
        <p:spPr>
          <a:xfrm>
            <a:off x="4577890" y="0"/>
            <a:ext cx="4566110" cy="6858000"/>
          </a:xfrm>
          <a:prstGeom prst="rect">
            <a:avLst/>
          </a:prstGeom>
        </p:spPr>
      </p:pic>
    </p:spTree>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b="20574"/>
          <a:stretch>
            <a:fillRect/>
          </a:stretch>
        </p:blipFill>
        <p:spPr bwMode="auto">
          <a:xfrm>
            <a:off x="1258093" y="0"/>
            <a:ext cx="6627813" cy="6858000"/>
          </a:xfrm>
          <a:prstGeom prst="rect">
            <a:avLst/>
          </a:prstGeom>
          <a:noFill/>
          <a:ln w="9525">
            <a:noFill/>
            <a:miter lim="800000"/>
            <a:headEnd/>
            <a:tailEnd/>
          </a:ln>
          <a:effectLst/>
        </p:spPr>
      </p:pic>
      <p:sp>
        <p:nvSpPr>
          <p:cNvPr id="2" name="Title 1"/>
          <p:cNvSpPr>
            <a:spLocks noGrp="1"/>
          </p:cNvSpPr>
          <p:nvPr>
            <p:ph type="title"/>
          </p:nvPr>
        </p:nvSpPr>
        <p:spPr>
          <a:xfrm>
            <a:off x="2653552" y="274638"/>
            <a:ext cx="6033247" cy="1143000"/>
          </a:xfrm>
        </p:spPr>
        <p:txBody>
          <a:bodyPr/>
          <a:lstStyle/>
          <a:p>
            <a:pPr algn="l"/>
            <a:r>
              <a:rPr lang="en-US" dirty="0" smtClean="0"/>
              <a:t>Pointing Back</a:t>
            </a:r>
            <a:endParaRPr lang="en-US" dirty="0"/>
          </a:p>
        </p:txBody>
      </p:sp>
      <p:pic>
        <p:nvPicPr>
          <p:cNvPr id="5" name="Picture 4"/>
          <p:cNvPicPr>
            <a:picLocks noChangeAspect="1" noChangeArrowheads="1"/>
          </p:cNvPicPr>
          <p:nvPr/>
        </p:nvPicPr>
        <p:blipFill>
          <a:blip r:embed="rId3" cstate="print"/>
          <a:srcRect/>
          <a:stretch>
            <a:fillRect/>
          </a:stretch>
        </p:blipFill>
        <p:spPr bwMode="auto">
          <a:xfrm rot="10800000">
            <a:off x="679638" y="406499"/>
            <a:ext cx="1794621" cy="893748"/>
          </a:xfrm>
          <a:prstGeom prst="rect">
            <a:avLst/>
          </a:prstGeom>
          <a:noFill/>
          <a:ln w="9525">
            <a:noFill/>
            <a:miter lim="800000"/>
            <a:headEnd/>
            <a:tailEnd/>
          </a:ln>
          <a:effectLst/>
        </p:spPr>
      </p:pic>
      <p:sp>
        <p:nvSpPr>
          <p:cNvPr id="8" name="Oval 7"/>
          <p:cNvSpPr/>
          <p:nvPr/>
        </p:nvSpPr>
        <p:spPr>
          <a:xfrm>
            <a:off x="1708030" y="2139351"/>
            <a:ext cx="3450565" cy="931653"/>
          </a:xfrm>
          <a:prstGeom prst="ellipse">
            <a:avLst/>
          </a:prstGeom>
          <a:solidFill>
            <a:srgbClr val="339933"/>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199" y="2241176"/>
            <a:ext cx="6212541" cy="3884987"/>
          </a:xfrm>
        </p:spPr>
        <p:txBody>
          <a:bodyPr/>
          <a:lstStyle/>
          <a:p>
            <a:r>
              <a:rPr lang="en-US" baseline="30000" dirty="0" smtClean="0"/>
              <a:t>	31</a:t>
            </a:r>
            <a:r>
              <a:rPr lang="en-US" dirty="0" smtClean="0"/>
              <a:t> But </a:t>
            </a:r>
            <a:r>
              <a:rPr lang="en-US" u="sng" dirty="0" smtClean="0"/>
              <a:t>these are written</a:t>
            </a:r>
            <a:r>
              <a:rPr lang="en-US" dirty="0" smtClean="0"/>
              <a:t> that you may believe that Jesus is the Christ, the Son of God, and that by believing you may have life in his name.   John 20:30-31</a:t>
            </a:r>
            <a:endParaRPr lang="en-US" dirty="0"/>
          </a:p>
        </p:txBody>
      </p:sp>
    </p:spTree>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b="20574"/>
          <a:stretch>
            <a:fillRect/>
          </a:stretch>
        </p:blipFill>
        <p:spPr bwMode="auto">
          <a:xfrm>
            <a:off x="1258093" y="0"/>
            <a:ext cx="6627813" cy="6858000"/>
          </a:xfrm>
          <a:prstGeom prst="rect">
            <a:avLst/>
          </a:prstGeom>
          <a:noFill/>
          <a:ln w="9525">
            <a:noFill/>
            <a:miter lim="800000"/>
            <a:headEnd/>
            <a:tailEnd/>
          </a:ln>
          <a:effectLst/>
        </p:spPr>
      </p:pic>
      <p:sp>
        <p:nvSpPr>
          <p:cNvPr id="2" name="Title 1"/>
          <p:cNvSpPr>
            <a:spLocks noGrp="1"/>
          </p:cNvSpPr>
          <p:nvPr>
            <p:ph type="title"/>
          </p:nvPr>
        </p:nvSpPr>
        <p:spPr>
          <a:xfrm>
            <a:off x="2653552" y="274638"/>
            <a:ext cx="6033247" cy="1143000"/>
          </a:xfrm>
        </p:spPr>
        <p:txBody>
          <a:bodyPr/>
          <a:lstStyle/>
          <a:p>
            <a:pPr algn="l"/>
            <a:r>
              <a:rPr lang="en-US" dirty="0" smtClean="0"/>
              <a:t>Pointing Back</a:t>
            </a:r>
            <a:endParaRPr lang="en-US" dirty="0"/>
          </a:p>
        </p:txBody>
      </p:sp>
      <p:pic>
        <p:nvPicPr>
          <p:cNvPr id="5" name="Picture 4"/>
          <p:cNvPicPr>
            <a:picLocks noChangeAspect="1" noChangeArrowheads="1"/>
          </p:cNvPicPr>
          <p:nvPr/>
        </p:nvPicPr>
        <p:blipFill>
          <a:blip r:embed="rId3" cstate="print"/>
          <a:srcRect/>
          <a:stretch>
            <a:fillRect/>
          </a:stretch>
        </p:blipFill>
        <p:spPr bwMode="auto">
          <a:xfrm rot="10800000">
            <a:off x="679638" y="406499"/>
            <a:ext cx="1794621" cy="893748"/>
          </a:xfrm>
          <a:prstGeom prst="rect">
            <a:avLst/>
          </a:prstGeom>
          <a:noFill/>
          <a:ln w="9525">
            <a:noFill/>
            <a:miter lim="800000"/>
            <a:headEnd/>
            <a:tailEnd/>
          </a:ln>
          <a:effectLst/>
        </p:spPr>
      </p:pic>
      <p:sp>
        <p:nvSpPr>
          <p:cNvPr id="7" name="Oval 6"/>
          <p:cNvSpPr/>
          <p:nvPr/>
        </p:nvSpPr>
        <p:spPr>
          <a:xfrm>
            <a:off x="5486400" y="2208362"/>
            <a:ext cx="1535502" cy="931653"/>
          </a:xfrm>
          <a:prstGeom prst="ellipse">
            <a:avLst/>
          </a:prstGeom>
          <a:solidFill>
            <a:srgbClr val="339933"/>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199" y="2241176"/>
            <a:ext cx="6212541" cy="3884987"/>
          </a:xfrm>
        </p:spPr>
        <p:txBody>
          <a:bodyPr/>
          <a:lstStyle/>
          <a:p>
            <a:r>
              <a:rPr lang="en-US" baseline="30000" dirty="0" smtClean="0"/>
              <a:t>	31</a:t>
            </a:r>
            <a:r>
              <a:rPr lang="en-US" dirty="0" smtClean="0"/>
              <a:t> But these are written that </a:t>
            </a:r>
            <a:r>
              <a:rPr lang="en-US" u="sng" dirty="0" smtClean="0"/>
              <a:t>you</a:t>
            </a:r>
            <a:r>
              <a:rPr lang="en-US" dirty="0" smtClean="0"/>
              <a:t> may believe that Jesus is the Christ, the Son of God, and that by believing you may have life in his name.   John 20:30-31</a:t>
            </a:r>
            <a:endParaRPr lang="en-US" dirty="0"/>
          </a:p>
        </p:txBody>
      </p:sp>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sets of Signs: </a:t>
            </a:r>
            <a:endParaRPr lang="en-US" dirty="0"/>
          </a:p>
        </p:txBody>
      </p:sp>
      <p:sp>
        <p:nvSpPr>
          <p:cNvPr id="3" name="Content Placeholder 2"/>
          <p:cNvSpPr>
            <a:spLocks noGrp="1"/>
          </p:cNvSpPr>
          <p:nvPr>
            <p:ph idx="1"/>
          </p:nvPr>
        </p:nvSpPr>
        <p:spPr>
          <a:xfrm>
            <a:off x="887508" y="1470216"/>
            <a:ext cx="8184776" cy="4333221"/>
          </a:xfrm>
        </p:spPr>
        <p:txBody>
          <a:bodyPr/>
          <a:lstStyle/>
          <a:p>
            <a:pPr marL="520700" indent="-520700">
              <a:buAutoNum type="arabicParenR"/>
            </a:pPr>
            <a:r>
              <a:rPr lang="en-US" dirty="0" smtClean="0"/>
              <a:t>Pointing </a:t>
            </a:r>
            <a:r>
              <a:rPr lang="en-US" u="sng" dirty="0" smtClean="0"/>
              <a:t>TO</a:t>
            </a:r>
            <a:r>
              <a:rPr lang="en-US" dirty="0" smtClean="0"/>
              <a:t> Christmas:</a:t>
            </a:r>
            <a:br>
              <a:rPr lang="en-US" dirty="0" smtClean="0"/>
            </a:br>
            <a:r>
              <a:rPr lang="en-US" dirty="0" smtClean="0"/>
              <a:t>Old Testament signs </a:t>
            </a:r>
          </a:p>
          <a:p>
            <a:pPr marL="520700" indent="-520700">
              <a:buAutoNum type="arabicParenR"/>
            </a:pPr>
            <a:r>
              <a:rPr lang="en-US" dirty="0" smtClean="0"/>
              <a:t>Pointing </a:t>
            </a:r>
            <a:r>
              <a:rPr lang="en-US" u="sng" dirty="0" smtClean="0"/>
              <a:t>AT</a:t>
            </a:r>
            <a:r>
              <a:rPr lang="en-US" dirty="0" smtClean="0"/>
              <a:t> Christmas:</a:t>
            </a:r>
            <a:br>
              <a:rPr lang="en-US" dirty="0" smtClean="0"/>
            </a:br>
            <a:r>
              <a:rPr lang="en-US" dirty="0" smtClean="0"/>
              <a:t>Christmas Day signs</a:t>
            </a:r>
            <a:br>
              <a:rPr lang="en-US" dirty="0" smtClean="0"/>
            </a:br>
            <a:endParaRPr lang="en-US" dirty="0"/>
          </a:p>
        </p:txBody>
      </p:sp>
      <p:pic>
        <p:nvPicPr>
          <p:cNvPr id="7" name="Picture 4"/>
          <p:cNvPicPr>
            <a:picLocks noChangeAspect="1" noChangeArrowheads="1"/>
          </p:cNvPicPr>
          <p:nvPr/>
        </p:nvPicPr>
        <p:blipFill>
          <a:blip r:embed="rId2" cstate="print"/>
          <a:srcRect l="-6606"/>
          <a:stretch>
            <a:fillRect/>
          </a:stretch>
        </p:blipFill>
        <p:spPr bwMode="auto">
          <a:xfrm rot="5400000">
            <a:off x="3080169" y="4542167"/>
            <a:ext cx="2983661" cy="1393825"/>
          </a:xfrm>
          <a:prstGeom prst="rect">
            <a:avLst/>
          </a:prstGeom>
          <a:noFill/>
          <a:ln w="9525">
            <a:noFill/>
            <a:miter lim="800000"/>
            <a:headEnd/>
            <a:tailEnd/>
          </a:ln>
          <a:effectLst/>
        </p:spPr>
      </p:pic>
      <p:pic>
        <p:nvPicPr>
          <p:cNvPr id="8" name="Picture 4"/>
          <p:cNvPicPr>
            <a:picLocks noChangeAspect="1" noChangeArrowheads="1"/>
          </p:cNvPicPr>
          <p:nvPr/>
        </p:nvPicPr>
        <p:blipFill>
          <a:blip r:embed="rId2" cstate="print"/>
          <a:srcRect/>
          <a:stretch>
            <a:fillRect/>
          </a:stretch>
        </p:blipFill>
        <p:spPr bwMode="auto">
          <a:xfrm>
            <a:off x="858932" y="5319156"/>
            <a:ext cx="2798763" cy="1393825"/>
          </a:xfrm>
          <a:prstGeom prst="rect">
            <a:avLst/>
          </a:prstGeom>
          <a:noFill/>
          <a:ln w="9525">
            <a:noFill/>
            <a:miter lim="800000"/>
            <a:headEnd/>
            <a:tailEnd/>
          </a:ln>
          <a:effectLst/>
        </p:spPr>
      </p:pic>
    </p:spTree>
  </p:cSld>
  <p:clrMapOvr>
    <a:masterClrMapping/>
  </p:clrMapOvr>
  <p:transition>
    <p:randomBa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b="20574"/>
          <a:stretch>
            <a:fillRect/>
          </a:stretch>
        </p:blipFill>
        <p:spPr bwMode="auto">
          <a:xfrm>
            <a:off x="1258093" y="0"/>
            <a:ext cx="6627813" cy="6858000"/>
          </a:xfrm>
          <a:prstGeom prst="rect">
            <a:avLst/>
          </a:prstGeom>
          <a:noFill/>
          <a:ln w="9525">
            <a:noFill/>
            <a:miter lim="800000"/>
            <a:headEnd/>
            <a:tailEnd/>
          </a:ln>
          <a:effectLst/>
        </p:spPr>
      </p:pic>
      <p:sp>
        <p:nvSpPr>
          <p:cNvPr id="2" name="Title 1"/>
          <p:cNvSpPr>
            <a:spLocks noGrp="1"/>
          </p:cNvSpPr>
          <p:nvPr>
            <p:ph type="title"/>
          </p:nvPr>
        </p:nvSpPr>
        <p:spPr>
          <a:xfrm>
            <a:off x="2653552" y="274638"/>
            <a:ext cx="6033247" cy="1143000"/>
          </a:xfrm>
        </p:spPr>
        <p:txBody>
          <a:bodyPr/>
          <a:lstStyle/>
          <a:p>
            <a:pPr algn="l"/>
            <a:r>
              <a:rPr lang="en-US" dirty="0" smtClean="0"/>
              <a:t>Pointing Back</a:t>
            </a:r>
            <a:endParaRPr lang="en-US" dirty="0"/>
          </a:p>
        </p:txBody>
      </p:sp>
      <p:pic>
        <p:nvPicPr>
          <p:cNvPr id="5" name="Picture 4"/>
          <p:cNvPicPr>
            <a:picLocks noChangeAspect="1" noChangeArrowheads="1"/>
          </p:cNvPicPr>
          <p:nvPr/>
        </p:nvPicPr>
        <p:blipFill>
          <a:blip r:embed="rId3" cstate="print"/>
          <a:srcRect/>
          <a:stretch>
            <a:fillRect/>
          </a:stretch>
        </p:blipFill>
        <p:spPr bwMode="auto">
          <a:xfrm rot="10800000">
            <a:off x="679638" y="406499"/>
            <a:ext cx="1794621" cy="893748"/>
          </a:xfrm>
          <a:prstGeom prst="rect">
            <a:avLst/>
          </a:prstGeom>
          <a:noFill/>
          <a:ln w="9525">
            <a:noFill/>
            <a:miter lim="800000"/>
            <a:headEnd/>
            <a:tailEnd/>
          </a:ln>
          <a:effectLst/>
        </p:spPr>
      </p:pic>
      <p:sp>
        <p:nvSpPr>
          <p:cNvPr id="7" name="Oval 6"/>
          <p:cNvSpPr/>
          <p:nvPr/>
        </p:nvSpPr>
        <p:spPr>
          <a:xfrm>
            <a:off x="1466450" y="2639687"/>
            <a:ext cx="1863345" cy="931653"/>
          </a:xfrm>
          <a:prstGeom prst="ellipse">
            <a:avLst/>
          </a:prstGeom>
          <a:solidFill>
            <a:srgbClr val="339933"/>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066758" y="3758246"/>
            <a:ext cx="2349302" cy="931653"/>
          </a:xfrm>
          <a:prstGeom prst="ellipse">
            <a:avLst/>
          </a:prstGeom>
          <a:solidFill>
            <a:srgbClr val="339933"/>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199" y="2241176"/>
            <a:ext cx="6212541" cy="3884987"/>
          </a:xfrm>
        </p:spPr>
        <p:txBody>
          <a:bodyPr/>
          <a:lstStyle/>
          <a:p>
            <a:r>
              <a:rPr lang="en-US" baseline="30000" dirty="0" smtClean="0"/>
              <a:t>	31</a:t>
            </a:r>
            <a:r>
              <a:rPr lang="en-US" dirty="0" smtClean="0"/>
              <a:t> But these are written that you may </a:t>
            </a:r>
            <a:r>
              <a:rPr lang="en-US" u="sng" dirty="0" smtClean="0"/>
              <a:t>believe</a:t>
            </a:r>
            <a:r>
              <a:rPr lang="en-US" dirty="0" smtClean="0"/>
              <a:t> that Jesus is the Christ, the Son of God, and that by </a:t>
            </a:r>
            <a:r>
              <a:rPr lang="en-US" u="sng" dirty="0" smtClean="0"/>
              <a:t>believing</a:t>
            </a:r>
            <a:r>
              <a:rPr lang="en-US" dirty="0" smtClean="0"/>
              <a:t> you may have life in his name.   John 20:30-31 </a:t>
            </a:r>
            <a:endParaRPr lang="en-US" dirty="0"/>
          </a:p>
        </p:txBody>
      </p:sp>
    </p:spTree>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 sum it up Christmas Signs</a:t>
            </a:r>
            <a:endParaRPr lang="en-US" dirty="0"/>
          </a:p>
        </p:txBody>
      </p:sp>
      <p:sp>
        <p:nvSpPr>
          <p:cNvPr id="3" name="Content Placeholder 2"/>
          <p:cNvSpPr>
            <a:spLocks noGrp="1"/>
          </p:cNvSpPr>
          <p:nvPr>
            <p:ph idx="1"/>
          </p:nvPr>
        </p:nvSpPr>
        <p:spPr>
          <a:xfrm>
            <a:off x="699246" y="2187388"/>
            <a:ext cx="7799295" cy="3938775"/>
          </a:xfrm>
        </p:spPr>
        <p:txBody>
          <a:bodyPr/>
          <a:lstStyle/>
          <a:p>
            <a:r>
              <a:rPr lang="en-US" dirty="0" smtClean="0"/>
              <a:t>Signs pointing </a:t>
            </a:r>
            <a:r>
              <a:rPr lang="en-US" u="sng" dirty="0" smtClean="0"/>
              <a:t>TO</a:t>
            </a:r>
            <a:r>
              <a:rPr lang="en-US" dirty="0" smtClean="0"/>
              <a:t> = Old Testament</a:t>
            </a:r>
            <a:br>
              <a:rPr lang="en-US" dirty="0" smtClean="0"/>
            </a:br>
            <a:r>
              <a:rPr lang="en-US" dirty="0" smtClean="0"/>
              <a:t>				Prophecies</a:t>
            </a:r>
          </a:p>
          <a:p>
            <a:r>
              <a:rPr lang="en-US" dirty="0" smtClean="0"/>
              <a:t>Signs pointing </a:t>
            </a:r>
            <a:r>
              <a:rPr lang="en-US" u="sng" dirty="0" smtClean="0"/>
              <a:t>AT</a:t>
            </a:r>
            <a:r>
              <a:rPr lang="en-US" dirty="0" smtClean="0"/>
              <a:t> = Luke 2</a:t>
            </a:r>
            <a:br>
              <a:rPr lang="en-US" dirty="0" smtClean="0"/>
            </a:br>
            <a:r>
              <a:rPr lang="en-US" dirty="0" smtClean="0"/>
              <a:t>				Shepherds</a:t>
            </a:r>
          </a:p>
          <a:p>
            <a:r>
              <a:rPr lang="en-US" dirty="0" smtClean="0"/>
              <a:t>Signs pointing </a:t>
            </a:r>
            <a:r>
              <a:rPr lang="en-US" u="sng" dirty="0" smtClean="0"/>
              <a:t>BACK</a:t>
            </a:r>
            <a:r>
              <a:rPr lang="en-US" dirty="0" smtClean="0"/>
              <a:t> = Rest of the Bible</a:t>
            </a:r>
            <a:br>
              <a:rPr lang="en-US" dirty="0" smtClean="0"/>
            </a:br>
            <a:r>
              <a:rPr lang="en-US" dirty="0" smtClean="0"/>
              <a:t>				YOU!</a:t>
            </a:r>
          </a:p>
          <a:p>
            <a:pPr algn="ctr"/>
            <a:r>
              <a:rPr lang="en-US" dirty="0" smtClean="0"/>
              <a:t>It’s like this ...</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2" cstate="print"/>
          <a:srcRect/>
          <a:stretch>
            <a:fillRect/>
          </a:stretch>
        </p:blipFill>
        <p:spPr bwMode="auto">
          <a:xfrm>
            <a:off x="4115004" y="2504901"/>
            <a:ext cx="913991" cy="178446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Let’ sum it up Christmas Signs</a:t>
            </a:r>
            <a:endParaRPr lang="en-US" dirty="0"/>
          </a:p>
        </p:txBody>
      </p:sp>
      <p:sp>
        <p:nvSpPr>
          <p:cNvPr id="3" name="Content Placeholder 2"/>
          <p:cNvSpPr>
            <a:spLocks noGrp="1"/>
          </p:cNvSpPr>
          <p:nvPr>
            <p:ph idx="1"/>
          </p:nvPr>
        </p:nvSpPr>
        <p:spPr>
          <a:xfrm>
            <a:off x="699246" y="2043953"/>
            <a:ext cx="7799295" cy="4082210"/>
          </a:xfrm>
        </p:spPr>
        <p:txBody>
          <a:bodyPr/>
          <a:lstStyle/>
          <a:p>
            <a:pPr algn="ctr"/>
            <a:r>
              <a:rPr lang="en-US" dirty="0" smtClean="0"/>
              <a:t>All of the past, present, and future </a:t>
            </a:r>
            <a:br>
              <a:rPr lang="en-US" dirty="0" smtClean="0"/>
            </a:br>
            <a:r>
              <a:rPr lang="en-US" dirty="0" smtClean="0"/>
              <a:t>point to HIM!</a:t>
            </a:r>
            <a:endParaRPr lang="en-US" dirty="0"/>
          </a:p>
        </p:txBody>
      </p:sp>
      <p:pic>
        <p:nvPicPr>
          <p:cNvPr id="4" name="Picture 4"/>
          <p:cNvPicPr>
            <a:picLocks noChangeAspect="1" noChangeArrowheads="1"/>
          </p:cNvPicPr>
          <p:nvPr/>
        </p:nvPicPr>
        <p:blipFill>
          <a:blip r:embed="rId3" cstate="print"/>
          <a:srcRect l="38642"/>
          <a:stretch>
            <a:fillRect/>
          </a:stretch>
        </p:blipFill>
        <p:spPr bwMode="auto">
          <a:xfrm rot="5400000">
            <a:off x="4021429" y="3290241"/>
            <a:ext cx="1101141" cy="893748"/>
          </a:xfrm>
          <a:prstGeom prst="rect">
            <a:avLst/>
          </a:prstGeom>
          <a:noFill/>
          <a:ln w="9525">
            <a:noFill/>
            <a:miter lim="800000"/>
            <a:headEnd/>
            <a:tailEnd/>
          </a:ln>
          <a:effectLst/>
        </p:spPr>
      </p:pic>
      <p:pic>
        <p:nvPicPr>
          <p:cNvPr id="5" name="Picture 4"/>
          <p:cNvPicPr>
            <a:picLocks noChangeAspect="1" noChangeArrowheads="1"/>
          </p:cNvPicPr>
          <p:nvPr/>
        </p:nvPicPr>
        <p:blipFill>
          <a:blip r:embed="rId3" cstate="print"/>
          <a:srcRect/>
          <a:stretch>
            <a:fillRect/>
          </a:stretch>
        </p:blipFill>
        <p:spPr bwMode="auto">
          <a:xfrm>
            <a:off x="761159" y="4978491"/>
            <a:ext cx="1794621" cy="893748"/>
          </a:xfrm>
          <a:prstGeom prst="rect">
            <a:avLst/>
          </a:prstGeom>
          <a:noFill/>
          <a:ln w="9525">
            <a:noFill/>
            <a:miter lim="800000"/>
            <a:headEnd/>
            <a:tailEnd/>
          </a:ln>
          <a:effectLst/>
        </p:spPr>
      </p:pic>
      <p:pic>
        <p:nvPicPr>
          <p:cNvPr id="6" name="Picture 4"/>
          <p:cNvPicPr>
            <a:picLocks noChangeAspect="1" noChangeArrowheads="1"/>
          </p:cNvPicPr>
          <p:nvPr/>
        </p:nvPicPr>
        <p:blipFill>
          <a:blip r:embed="rId3" cstate="print"/>
          <a:srcRect/>
          <a:stretch>
            <a:fillRect/>
          </a:stretch>
        </p:blipFill>
        <p:spPr bwMode="auto">
          <a:xfrm rot="10800000">
            <a:off x="6704758" y="4879879"/>
            <a:ext cx="1794621" cy="893748"/>
          </a:xfrm>
          <a:prstGeom prst="rect">
            <a:avLst/>
          </a:prstGeom>
          <a:noFill/>
          <a:ln w="9525">
            <a:noFill/>
            <a:miter lim="800000"/>
            <a:headEnd/>
            <a:tailEnd/>
          </a:ln>
          <a:effectLst/>
        </p:spPr>
      </p:pic>
      <p:pic>
        <p:nvPicPr>
          <p:cNvPr id="9" name="Picture 2"/>
          <p:cNvPicPr>
            <a:picLocks noChangeAspect="1" noChangeArrowheads="1"/>
          </p:cNvPicPr>
          <p:nvPr/>
        </p:nvPicPr>
        <p:blipFill>
          <a:blip r:embed="rId4" cstate="print"/>
          <a:srcRect/>
          <a:stretch>
            <a:fillRect/>
          </a:stretch>
        </p:blipFill>
        <p:spPr bwMode="auto">
          <a:xfrm>
            <a:off x="2618117" y="4602663"/>
            <a:ext cx="3907766" cy="225375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1150" y="2819400"/>
            <a:ext cx="5981700" cy="3287713"/>
          </a:xfrm>
        </p:spPr>
        <p:txBody>
          <a:bodyPr>
            <a:normAutofit/>
          </a:bodyPr>
          <a:lstStyle/>
          <a:p>
            <a:pPr algn="ctr"/>
            <a:r>
              <a:rPr lang="en-US" sz="8000" dirty="0" smtClean="0"/>
              <a:t>Let’s Pray</a:t>
            </a:r>
            <a:endParaRPr lang="en-US" sz="8000" dirty="0"/>
          </a:p>
        </p:txBody>
      </p:sp>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3872706" y="3950543"/>
            <a:ext cx="1398587" cy="2816225"/>
          </a:xfrm>
          <a:prstGeom prst="rect">
            <a:avLst/>
          </a:prstGeom>
          <a:noFill/>
          <a:ln w="9525">
            <a:noFill/>
            <a:miter lim="800000"/>
            <a:headEnd/>
            <a:tailEnd/>
          </a:ln>
          <a:effectLst/>
        </p:spPr>
      </p:pic>
      <p:pic>
        <p:nvPicPr>
          <p:cNvPr id="11" name="Picture 4"/>
          <p:cNvPicPr>
            <a:picLocks noChangeAspect="1" noChangeArrowheads="1"/>
          </p:cNvPicPr>
          <p:nvPr/>
        </p:nvPicPr>
        <p:blipFill>
          <a:blip r:embed="rId3" cstate="print"/>
          <a:srcRect l="46565"/>
          <a:stretch>
            <a:fillRect/>
          </a:stretch>
        </p:blipFill>
        <p:spPr bwMode="auto">
          <a:xfrm rot="5400000">
            <a:off x="3824238" y="5286237"/>
            <a:ext cx="1495522" cy="139382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Three sets of Signs: </a:t>
            </a:r>
            <a:endParaRPr lang="en-US" dirty="0"/>
          </a:p>
        </p:txBody>
      </p:sp>
      <p:sp>
        <p:nvSpPr>
          <p:cNvPr id="3" name="Content Placeholder 2"/>
          <p:cNvSpPr>
            <a:spLocks noGrp="1"/>
          </p:cNvSpPr>
          <p:nvPr>
            <p:ph idx="1"/>
          </p:nvPr>
        </p:nvSpPr>
        <p:spPr>
          <a:xfrm>
            <a:off x="887508" y="1470216"/>
            <a:ext cx="8184776" cy="4333221"/>
          </a:xfrm>
        </p:spPr>
        <p:txBody>
          <a:bodyPr/>
          <a:lstStyle/>
          <a:p>
            <a:pPr marL="520700" indent="-520700">
              <a:buAutoNum type="arabicParenR"/>
            </a:pPr>
            <a:r>
              <a:rPr lang="en-US" dirty="0" smtClean="0"/>
              <a:t>Pointing </a:t>
            </a:r>
            <a:r>
              <a:rPr lang="en-US" u="sng" dirty="0" smtClean="0"/>
              <a:t>TO</a:t>
            </a:r>
            <a:r>
              <a:rPr lang="en-US" dirty="0" smtClean="0"/>
              <a:t> Christmas:</a:t>
            </a:r>
            <a:br>
              <a:rPr lang="en-US" dirty="0" smtClean="0"/>
            </a:br>
            <a:r>
              <a:rPr lang="en-US" dirty="0" smtClean="0"/>
              <a:t>Old Testament signs </a:t>
            </a:r>
          </a:p>
          <a:p>
            <a:pPr marL="520700" indent="-520700">
              <a:buAutoNum type="arabicParenR"/>
            </a:pPr>
            <a:r>
              <a:rPr lang="en-US" dirty="0" smtClean="0"/>
              <a:t>Pointing </a:t>
            </a:r>
            <a:r>
              <a:rPr lang="en-US" u="sng" dirty="0" smtClean="0"/>
              <a:t>AT</a:t>
            </a:r>
            <a:r>
              <a:rPr lang="en-US" dirty="0" smtClean="0"/>
              <a:t> Christmas:</a:t>
            </a:r>
            <a:br>
              <a:rPr lang="en-US" dirty="0" smtClean="0"/>
            </a:br>
            <a:r>
              <a:rPr lang="en-US" dirty="0" smtClean="0"/>
              <a:t>Christmas Day signs</a:t>
            </a:r>
          </a:p>
          <a:p>
            <a:pPr marL="520700" indent="-520700">
              <a:buAutoNum type="arabicParenR"/>
            </a:pPr>
            <a:r>
              <a:rPr lang="en-US" dirty="0" smtClean="0"/>
              <a:t>Pointing </a:t>
            </a:r>
            <a:r>
              <a:rPr lang="en-US" u="sng" dirty="0" smtClean="0"/>
              <a:t>BACK TO</a:t>
            </a:r>
            <a:r>
              <a:rPr lang="en-US" dirty="0" smtClean="0"/>
              <a:t> Christmas: </a:t>
            </a:r>
            <a:br>
              <a:rPr lang="en-US" dirty="0" smtClean="0"/>
            </a:br>
            <a:r>
              <a:rPr lang="en-US" dirty="0" smtClean="0"/>
              <a:t>Present day signs</a:t>
            </a:r>
            <a:br>
              <a:rPr lang="en-US" dirty="0" smtClean="0"/>
            </a:br>
            <a:endParaRPr lang="en-US" dirty="0"/>
          </a:p>
        </p:txBody>
      </p:sp>
      <p:pic>
        <p:nvPicPr>
          <p:cNvPr id="2050" name="Picture 2"/>
          <p:cNvPicPr>
            <a:picLocks noChangeAspect="1" noChangeArrowheads="1"/>
          </p:cNvPicPr>
          <p:nvPr/>
        </p:nvPicPr>
        <p:blipFill>
          <a:blip r:embed="rId4" cstate="print"/>
          <a:srcRect/>
          <a:stretch>
            <a:fillRect/>
          </a:stretch>
        </p:blipFill>
        <p:spPr bwMode="auto">
          <a:xfrm>
            <a:off x="875363" y="5342508"/>
            <a:ext cx="2782794" cy="1370474"/>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a:stretch>
            <a:fillRect/>
          </a:stretch>
        </p:blipFill>
        <p:spPr bwMode="auto">
          <a:xfrm rot="10800000">
            <a:off x="5510123" y="5340921"/>
            <a:ext cx="2782794" cy="1370474"/>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cstate="print"/>
          <a:srcRect/>
          <a:stretch>
            <a:fillRect/>
          </a:stretch>
        </p:blipFill>
        <p:spPr bwMode="auto">
          <a:xfrm>
            <a:off x="858932" y="5319156"/>
            <a:ext cx="2798763" cy="1393825"/>
          </a:xfrm>
          <a:prstGeom prst="rect">
            <a:avLst/>
          </a:prstGeom>
          <a:noFill/>
          <a:ln w="9525">
            <a:noFill/>
            <a:miter lim="800000"/>
            <a:headEnd/>
            <a:tailEnd/>
          </a:ln>
          <a:effectLst/>
        </p:spPr>
      </p:pic>
      <p:pic>
        <p:nvPicPr>
          <p:cNvPr id="10" name="Picture 4"/>
          <p:cNvPicPr>
            <a:picLocks noChangeAspect="1" noChangeArrowheads="1"/>
          </p:cNvPicPr>
          <p:nvPr/>
        </p:nvPicPr>
        <p:blipFill>
          <a:blip r:embed="rId3" cstate="print"/>
          <a:srcRect/>
          <a:stretch>
            <a:fillRect/>
          </a:stretch>
        </p:blipFill>
        <p:spPr bwMode="auto">
          <a:xfrm rot="10800000">
            <a:off x="5475757" y="5310190"/>
            <a:ext cx="2798763" cy="1393825"/>
          </a:xfrm>
          <a:prstGeom prst="rect">
            <a:avLst/>
          </a:prstGeom>
          <a:noFill/>
          <a:ln w="9525">
            <a:noFill/>
            <a:miter lim="800000"/>
            <a:headEnd/>
            <a:tailEnd/>
          </a:ln>
          <a:effectLst/>
        </p:spPr>
      </p:pic>
    </p:spTree>
  </p:cSld>
  <p:clrMapOvr>
    <a:masterClrMapping/>
  </p:clrMapOvr>
  <p:transition>
    <p:randomBa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1237129" y="1739153"/>
            <a:ext cx="2940424" cy="3406588"/>
          </a:xfrm>
          <a:prstGeom prst="wedgeRoundRectCallout">
            <a:avLst>
              <a:gd name="adj1" fmla="val 100508"/>
              <a:gd name="adj2" fmla="val -33816"/>
              <a:gd name="adj3" fmla="val 16667"/>
            </a:avLst>
          </a:prstGeom>
          <a:solidFill>
            <a:srgbClr val="8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17694" y="274638"/>
            <a:ext cx="6069106" cy="1143000"/>
          </a:xfrm>
        </p:spPr>
        <p:txBody>
          <a:bodyPr/>
          <a:lstStyle/>
          <a:p>
            <a:pPr algn="l"/>
            <a:r>
              <a:rPr lang="en-US" dirty="0" smtClean="0"/>
              <a:t>Pointing TO ...</a:t>
            </a:r>
            <a:endParaRPr lang="en-US" dirty="0"/>
          </a:p>
        </p:txBody>
      </p:sp>
      <p:sp>
        <p:nvSpPr>
          <p:cNvPr id="5" name="Content Placeholder 4"/>
          <p:cNvSpPr>
            <a:spLocks noGrp="1"/>
          </p:cNvSpPr>
          <p:nvPr>
            <p:ph idx="1"/>
          </p:nvPr>
        </p:nvSpPr>
        <p:spPr>
          <a:xfrm>
            <a:off x="1156446" y="1936376"/>
            <a:ext cx="3415554" cy="4171857"/>
          </a:xfrm>
        </p:spPr>
        <p:txBody>
          <a:bodyPr/>
          <a:lstStyle/>
          <a:p>
            <a:r>
              <a:rPr lang="en-US" dirty="0" smtClean="0"/>
              <a:t>	These are the Scriptures </a:t>
            </a:r>
            <a:br>
              <a:rPr lang="en-US" dirty="0" smtClean="0"/>
            </a:br>
            <a:r>
              <a:rPr lang="en-US" dirty="0" smtClean="0"/>
              <a:t>that testify about me, </a:t>
            </a:r>
            <a:br>
              <a:rPr lang="en-US" dirty="0" smtClean="0"/>
            </a:br>
            <a:r>
              <a:rPr lang="en-US" dirty="0" smtClean="0"/>
              <a:t>John 5:39</a:t>
            </a:r>
            <a:endParaRPr lang="en-US" dirty="0"/>
          </a:p>
        </p:txBody>
      </p:sp>
      <p:pic>
        <p:nvPicPr>
          <p:cNvPr id="6" name="Picture 4"/>
          <p:cNvPicPr>
            <a:picLocks noChangeAspect="1" noChangeArrowheads="1"/>
          </p:cNvPicPr>
          <p:nvPr/>
        </p:nvPicPr>
        <p:blipFill>
          <a:blip r:embed="rId3" cstate="print"/>
          <a:srcRect/>
          <a:stretch>
            <a:fillRect/>
          </a:stretch>
        </p:blipFill>
        <p:spPr bwMode="auto">
          <a:xfrm>
            <a:off x="679638" y="406499"/>
            <a:ext cx="1794621" cy="893748"/>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r="7096" b="11074"/>
          <a:stretch>
            <a:fillRect/>
          </a:stretch>
        </p:blipFill>
        <p:spPr bwMode="auto">
          <a:xfrm>
            <a:off x="4177551" y="393141"/>
            <a:ext cx="4966449" cy="6464859"/>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r="7096" b="11074"/>
          <a:stretch>
            <a:fillRect/>
          </a:stretch>
        </p:blipFill>
        <p:spPr bwMode="auto">
          <a:xfrm>
            <a:off x="4177551" y="393141"/>
            <a:ext cx="4966449" cy="6464859"/>
          </a:xfrm>
          <a:prstGeom prst="rect">
            <a:avLst/>
          </a:prstGeom>
          <a:noFill/>
          <a:ln w="9525">
            <a:noFill/>
            <a:miter lim="800000"/>
            <a:headEnd/>
            <a:tailEnd/>
          </a:ln>
          <a:effectLst/>
        </p:spPr>
      </p:pic>
      <p:sp>
        <p:nvSpPr>
          <p:cNvPr id="2" name="Title 1"/>
          <p:cNvSpPr>
            <a:spLocks noGrp="1"/>
          </p:cNvSpPr>
          <p:nvPr>
            <p:ph type="title"/>
          </p:nvPr>
        </p:nvSpPr>
        <p:spPr>
          <a:xfrm>
            <a:off x="2617694" y="274638"/>
            <a:ext cx="6069106" cy="1143000"/>
          </a:xfrm>
        </p:spPr>
        <p:txBody>
          <a:bodyPr/>
          <a:lstStyle/>
          <a:p>
            <a:pPr algn="l"/>
            <a:r>
              <a:rPr lang="en-US" dirty="0" smtClean="0"/>
              <a:t>Pointing TO ...</a:t>
            </a:r>
            <a:endParaRPr lang="en-US" dirty="0"/>
          </a:p>
        </p:txBody>
      </p:sp>
      <p:sp>
        <p:nvSpPr>
          <p:cNvPr id="5" name="Content Placeholder 4"/>
          <p:cNvSpPr>
            <a:spLocks noGrp="1"/>
          </p:cNvSpPr>
          <p:nvPr>
            <p:ph idx="1"/>
          </p:nvPr>
        </p:nvSpPr>
        <p:spPr>
          <a:xfrm>
            <a:off x="457200" y="1972235"/>
            <a:ext cx="5549153" cy="4153928"/>
          </a:xfrm>
        </p:spPr>
        <p:txBody>
          <a:bodyPr/>
          <a:lstStyle/>
          <a:p>
            <a:r>
              <a:rPr lang="en-US" baseline="30000" dirty="0" smtClean="0"/>
              <a:t>27</a:t>
            </a:r>
            <a:r>
              <a:rPr lang="en-US" dirty="0" smtClean="0"/>
              <a:t> And beginning with Moses and all the Prophets, he explained to them what </a:t>
            </a:r>
            <a:br>
              <a:rPr lang="en-US" dirty="0" smtClean="0"/>
            </a:br>
            <a:r>
              <a:rPr lang="en-US" dirty="0" smtClean="0"/>
              <a:t>was said in all the Scriptures </a:t>
            </a:r>
            <a:br>
              <a:rPr lang="en-US" dirty="0" smtClean="0"/>
            </a:br>
            <a:r>
              <a:rPr lang="en-US" u="sng" dirty="0" smtClean="0"/>
              <a:t>concerning himself</a:t>
            </a:r>
            <a:r>
              <a:rPr lang="en-US" dirty="0" smtClean="0"/>
              <a:t>. </a:t>
            </a:r>
            <a:br>
              <a:rPr lang="en-US" dirty="0" smtClean="0"/>
            </a:br>
            <a:r>
              <a:rPr lang="en-US" dirty="0" smtClean="0"/>
              <a:t>Luke 24:27 </a:t>
            </a:r>
            <a:endParaRPr lang="en-US" dirty="0"/>
          </a:p>
        </p:txBody>
      </p:sp>
      <p:pic>
        <p:nvPicPr>
          <p:cNvPr id="6" name="Picture 4"/>
          <p:cNvPicPr>
            <a:picLocks noChangeAspect="1" noChangeArrowheads="1"/>
          </p:cNvPicPr>
          <p:nvPr/>
        </p:nvPicPr>
        <p:blipFill>
          <a:blip r:embed="rId3" cstate="print"/>
          <a:srcRect/>
          <a:stretch>
            <a:fillRect/>
          </a:stretch>
        </p:blipFill>
        <p:spPr bwMode="auto">
          <a:xfrm>
            <a:off x="679638" y="406499"/>
            <a:ext cx="1794621" cy="89374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srcRect/>
          <a:stretch>
            <a:fillRect/>
          </a:stretch>
        </p:blipFill>
        <p:spPr bwMode="auto">
          <a:xfrm>
            <a:off x="6372565" y="3738656"/>
            <a:ext cx="2771435" cy="3117757"/>
          </a:xfrm>
          <a:prstGeom prst="rect">
            <a:avLst/>
          </a:prstGeom>
          <a:noFill/>
          <a:ln w="9525">
            <a:noFill/>
            <a:miter lim="800000"/>
            <a:headEnd/>
            <a:tailEnd/>
          </a:ln>
          <a:effectLst/>
        </p:spPr>
      </p:pic>
      <p:sp>
        <p:nvSpPr>
          <p:cNvPr id="7" name="Rectangle 6"/>
          <p:cNvSpPr/>
          <p:nvPr/>
        </p:nvSpPr>
        <p:spPr>
          <a:xfrm>
            <a:off x="0" y="0"/>
            <a:ext cx="9144000" cy="1595718"/>
          </a:xfrm>
          <a:prstGeom prst="rect">
            <a:avLst/>
          </a:prstGeom>
          <a:solidFill>
            <a:schemeClr val="tx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53552" y="274638"/>
            <a:ext cx="6033247" cy="1143000"/>
          </a:xfrm>
        </p:spPr>
        <p:txBody>
          <a:bodyPr/>
          <a:lstStyle/>
          <a:p>
            <a:pPr algn="l"/>
            <a:r>
              <a:rPr lang="en-US" dirty="0" smtClean="0"/>
              <a:t>1-Time: Daniel 9:25-26</a:t>
            </a:r>
            <a:endParaRPr lang="en-US" dirty="0"/>
          </a:p>
        </p:txBody>
      </p:sp>
      <p:sp>
        <p:nvSpPr>
          <p:cNvPr id="3" name="Content Placeholder 2"/>
          <p:cNvSpPr>
            <a:spLocks noGrp="1"/>
          </p:cNvSpPr>
          <p:nvPr>
            <p:ph idx="1"/>
          </p:nvPr>
        </p:nvSpPr>
        <p:spPr>
          <a:xfrm>
            <a:off x="950259" y="2259106"/>
            <a:ext cx="5522258" cy="3867057"/>
          </a:xfrm>
        </p:spPr>
        <p:txBody>
          <a:bodyPr>
            <a:noAutofit/>
          </a:bodyPr>
          <a:lstStyle/>
          <a:p>
            <a:pPr marL="0" indent="0"/>
            <a:r>
              <a:rPr lang="en-US" baseline="30000" dirty="0" smtClean="0"/>
              <a:t>25</a:t>
            </a:r>
            <a:r>
              <a:rPr lang="en-US" dirty="0" smtClean="0"/>
              <a:t> From the issuing of the decree to restore and rebuild Jerusalem until the Anointed One, the ruler, comes, ...</a:t>
            </a:r>
            <a:endParaRPr lang="en-US" dirty="0"/>
          </a:p>
        </p:txBody>
      </p:sp>
      <p:sp>
        <p:nvSpPr>
          <p:cNvPr id="6" name="Right Arrow 5"/>
          <p:cNvSpPr/>
          <p:nvPr/>
        </p:nvSpPr>
        <p:spPr>
          <a:xfrm>
            <a:off x="1846729" y="4876801"/>
            <a:ext cx="5450541" cy="1488141"/>
          </a:xfrm>
          <a:prstGeom prst="rightArrow">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8" name="Picture 4"/>
          <p:cNvPicPr>
            <a:picLocks noChangeAspect="1" noChangeArrowheads="1"/>
          </p:cNvPicPr>
          <p:nvPr/>
        </p:nvPicPr>
        <p:blipFill>
          <a:blip r:embed="rId4" cstate="print"/>
          <a:srcRect/>
          <a:stretch>
            <a:fillRect/>
          </a:stretch>
        </p:blipFill>
        <p:spPr bwMode="auto">
          <a:xfrm>
            <a:off x="679638" y="406499"/>
            <a:ext cx="1794621" cy="893748"/>
          </a:xfrm>
          <a:prstGeom prst="rect">
            <a:avLst/>
          </a:prstGeom>
          <a:noFill/>
          <a:ln w="9525">
            <a:noFill/>
            <a:miter lim="800000"/>
            <a:headEnd/>
            <a:tailEnd/>
          </a:ln>
          <a:effectLst/>
        </p:spPr>
      </p:pic>
      <p:sp>
        <p:nvSpPr>
          <p:cNvPr id="9" name="TextBox 8"/>
          <p:cNvSpPr txBox="1"/>
          <p:nvPr/>
        </p:nvSpPr>
        <p:spPr>
          <a:xfrm>
            <a:off x="2008093" y="5260697"/>
            <a:ext cx="4554071" cy="646331"/>
          </a:xfrm>
          <a:prstGeom prst="rect">
            <a:avLst/>
          </a:prstGeom>
          <a:noFill/>
        </p:spPr>
        <p:txBody>
          <a:bodyPr wrap="square" rtlCol="0">
            <a:spAutoFit/>
          </a:bodyPr>
          <a:lstStyle/>
          <a:p>
            <a:pPr algn="ctr"/>
            <a:r>
              <a:rPr lang="en-US" sz="3600" b="1" dirty="0" smtClean="0"/>
              <a:t>483 years </a:t>
            </a:r>
            <a:endParaRPr lang="en-US" sz="3600" b="1" dirty="0"/>
          </a:p>
        </p:txBody>
      </p:sp>
      <p:pic>
        <p:nvPicPr>
          <p:cNvPr id="3075" name="Picture 3"/>
          <p:cNvPicPr>
            <a:picLocks noChangeAspect="1" noChangeArrowheads="1"/>
          </p:cNvPicPr>
          <p:nvPr/>
        </p:nvPicPr>
        <p:blipFill>
          <a:blip r:embed="rId5" cstate="print"/>
          <a:srcRect/>
          <a:stretch>
            <a:fillRect/>
          </a:stretch>
        </p:blipFill>
        <p:spPr bwMode="auto">
          <a:xfrm>
            <a:off x="-560667" y="4604605"/>
            <a:ext cx="3135998" cy="2000795"/>
          </a:xfrm>
          <a:prstGeom prst="rect">
            <a:avLst/>
          </a:prstGeom>
          <a:noFill/>
          <a:ln w="9525">
            <a:noFill/>
            <a:miter lim="800000"/>
            <a:headEnd/>
            <a:tailEnd/>
          </a:ln>
          <a:effectLst/>
        </p:spPr>
      </p:pic>
      <p:sp>
        <p:nvSpPr>
          <p:cNvPr id="11" name="TextBox 10"/>
          <p:cNvSpPr txBox="1"/>
          <p:nvPr/>
        </p:nvSpPr>
        <p:spPr>
          <a:xfrm>
            <a:off x="286869" y="5253318"/>
            <a:ext cx="1757083" cy="646331"/>
          </a:xfrm>
          <a:prstGeom prst="rect">
            <a:avLst/>
          </a:prstGeom>
          <a:noFill/>
        </p:spPr>
        <p:txBody>
          <a:bodyPr wrap="square" rtlCol="0">
            <a:spAutoFit/>
          </a:bodyPr>
          <a:lstStyle/>
          <a:p>
            <a:r>
              <a:rPr lang="en-US" sz="3600" b="1" dirty="0" smtClean="0"/>
              <a:t>445 BC</a:t>
            </a:r>
            <a:endParaRPr lang="en-US" sz="3600" b="1" dirty="0"/>
          </a:p>
        </p:txBody>
      </p:sp>
      <p:sp>
        <p:nvSpPr>
          <p:cNvPr id="12" name="TextBox 11"/>
          <p:cNvSpPr txBox="1"/>
          <p:nvPr/>
        </p:nvSpPr>
        <p:spPr>
          <a:xfrm>
            <a:off x="6911787" y="3774141"/>
            <a:ext cx="1757083" cy="646331"/>
          </a:xfrm>
          <a:prstGeom prst="rect">
            <a:avLst/>
          </a:prstGeom>
          <a:noFill/>
        </p:spPr>
        <p:txBody>
          <a:bodyPr wrap="square" rtlCol="0">
            <a:spAutoFit/>
          </a:bodyPr>
          <a:lstStyle/>
          <a:p>
            <a:pPr algn="ctr"/>
            <a:r>
              <a:rPr lang="en-US" sz="3600" b="1" dirty="0" smtClean="0"/>
              <a:t>32AD</a:t>
            </a:r>
            <a:endParaRPr lang="en-US" sz="3600" b="1"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3075"/>
                                        </p:tgtEl>
                                        <p:attrNameLst>
                                          <p:attrName>style.visibility</p:attrName>
                                        </p:attrNameLst>
                                      </p:cBhvr>
                                      <p:to>
                                        <p:strVal val="visible"/>
                                      </p:to>
                                    </p:set>
                                    <p:animEffect transition="in" filter="randombar(horizontal)">
                                      <p:cBhvr>
                                        <p:cTn id="15" dur="500"/>
                                        <p:tgtEl>
                                          <p:spTgt spid="307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par>
                                <p:cTn id="29" presetID="14" presetClass="entr" presetSubtype="10" fill="hold" nodeType="withEffect">
                                  <p:stCondLst>
                                    <p:cond delay="0"/>
                                  </p:stCondLst>
                                  <p:childTnLst>
                                    <p:set>
                                      <p:cBhvr>
                                        <p:cTn id="30" dur="1" fill="hold">
                                          <p:stCondLst>
                                            <p:cond delay="0"/>
                                          </p:stCondLst>
                                        </p:cTn>
                                        <p:tgtEl>
                                          <p:spTgt spid="3076"/>
                                        </p:tgtEl>
                                        <p:attrNameLst>
                                          <p:attrName>style.visibility</p:attrName>
                                        </p:attrNameLst>
                                      </p:cBhvr>
                                      <p:to>
                                        <p:strVal val="visible"/>
                                      </p:to>
                                    </p:set>
                                    <p:animEffect transition="in" filter="randombar(horizontal)">
                                      <p:cBhvr>
                                        <p:cTn id="31"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9"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a:blip r:embed="rId3" cstate="print"/>
          <a:srcRect/>
          <a:stretch>
            <a:fillRect/>
          </a:stretch>
        </p:blipFill>
        <p:spPr bwMode="auto">
          <a:xfrm>
            <a:off x="6372565" y="3738656"/>
            <a:ext cx="2771435" cy="3117757"/>
          </a:xfrm>
          <a:prstGeom prst="rect">
            <a:avLst/>
          </a:prstGeom>
          <a:noFill/>
          <a:ln w="9525">
            <a:noFill/>
            <a:miter lim="800000"/>
            <a:headEnd/>
            <a:tailEnd/>
          </a:ln>
          <a:effectLst/>
        </p:spPr>
      </p:pic>
      <p:sp>
        <p:nvSpPr>
          <p:cNvPr id="7" name="Rectangle 6"/>
          <p:cNvSpPr/>
          <p:nvPr/>
        </p:nvSpPr>
        <p:spPr>
          <a:xfrm>
            <a:off x="0" y="0"/>
            <a:ext cx="9144000" cy="1595718"/>
          </a:xfrm>
          <a:prstGeom prst="rect">
            <a:avLst/>
          </a:prstGeom>
          <a:solidFill>
            <a:schemeClr val="tx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53552" y="274638"/>
            <a:ext cx="6033247" cy="1143000"/>
          </a:xfrm>
        </p:spPr>
        <p:txBody>
          <a:bodyPr/>
          <a:lstStyle/>
          <a:p>
            <a:pPr algn="l"/>
            <a:r>
              <a:rPr lang="en-US" dirty="0" smtClean="0"/>
              <a:t>1-Time: Daniel 9:25-26</a:t>
            </a:r>
            <a:endParaRPr lang="en-US" dirty="0"/>
          </a:p>
        </p:txBody>
      </p:sp>
      <p:sp>
        <p:nvSpPr>
          <p:cNvPr id="3" name="Content Placeholder 2"/>
          <p:cNvSpPr>
            <a:spLocks noGrp="1"/>
          </p:cNvSpPr>
          <p:nvPr>
            <p:ph idx="1"/>
          </p:nvPr>
        </p:nvSpPr>
        <p:spPr>
          <a:xfrm>
            <a:off x="950259" y="2259106"/>
            <a:ext cx="5522258" cy="3867057"/>
          </a:xfrm>
        </p:spPr>
        <p:txBody>
          <a:bodyPr>
            <a:noAutofit/>
          </a:bodyPr>
          <a:lstStyle/>
          <a:p>
            <a:pPr marL="0" indent="0"/>
            <a:r>
              <a:rPr lang="en-US" baseline="30000" dirty="0" smtClean="0"/>
              <a:t>26</a:t>
            </a:r>
            <a:r>
              <a:rPr lang="en-US" dirty="0" smtClean="0"/>
              <a:t>  After ... the Anointed One will be cut off ....</a:t>
            </a:r>
            <a:endParaRPr lang="en-US" dirty="0"/>
          </a:p>
        </p:txBody>
      </p:sp>
      <p:sp>
        <p:nvSpPr>
          <p:cNvPr id="6" name="Right Arrow 5"/>
          <p:cNvSpPr/>
          <p:nvPr/>
        </p:nvSpPr>
        <p:spPr>
          <a:xfrm>
            <a:off x="1846729" y="4876801"/>
            <a:ext cx="5450541" cy="1488141"/>
          </a:xfrm>
          <a:prstGeom prst="rightArrow">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8" name="Picture 4"/>
          <p:cNvPicPr>
            <a:picLocks noChangeAspect="1" noChangeArrowheads="1"/>
          </p:cNvPicPr>
          <p:nvPr/>
        </p:nvPicPr>
        <p:blipFill>
          <a:blip r:embed="rId4" cstate="print"/>
          <a:srcRect/>
          <a:stretch>
            <a:fillRect/>
          </a:stretch>
        </p:blipFill>
        <p:spPr bwMode="auto">
          <a:xfrm>
            <a:off x="679638" y="406499"/>
            <a:ext cx="1794621" cy="893748"/>
          </a:xfrm>
          <a:prstGeom prst="rect">
            <a:avLst/>
          </a:prstGeom>
          <a:noFill/>
          <a:ln w="9525">
            <a:noFill/>
            <a:miter lim="800000"/>
            <a:headEnd/>
            <a:tailEnd/>
          </a:ln>
          <a:effectLst/>
        </p:spPr>
      </p:pic>
      <p:sp>
        <p:nvSpPr>
          <p:cNvPr id="9" name="TextBox 8"/>
          <p:cNvSpPr txBox="1"/>
          <p:nvPr/>
        </p:nvSpPr>
        <p:spPr>
          <a:xfrm>
            <a:off x="2008093" y="5260697"/>
            <a:ext cx="4554071" cy="646331"/>
          </a:xfrm>
          <a:prstGeom prst="rect">
            <a:avLst/>
          </a:prstGeom>
          <a:noFill/>
        </p:spPr>
        <p:txBody>
          <a:bodyPr wrap="square" rtlCol="0">
            <a:spAutoFit/>
          </a:bodyPr>
          <a:lstStyle/>
          <a:p>
            <a:pPr algn="ctr"/>
            <a:r>
              <a:rPr lang="en-US" sz="3600" b="1" dirty="0" smtClean="0">
                <a:solidFill>
                  <a:schemeClr val="bg1"/>
                </a:solidFill>
              </a:rPr>
              <a:t>483 years </a:t>
            </a:r>
            <a:endParaRPr lang="en-US" sz="3600" b="1" dirty="0">
              <a:solidFill>
                <a:schemeClr val="bg1"/>
              </a:solidFill>
            </a:endParaRPr>
          </a:p>
        </p:txBody>
      </p:sp>
      <p:pic>
        <p:nvPicPr>
          <p:cNvPr id="3075" name="Picture 3"/>
          <p:cNvPicPr>
            <a:picLocks noChangeAspect="1" noChangeArrowheads="1"/>
          </p:cNvPicPr>
          <p:nvPr/>
        </p:nvPicPr>
        <p:blipFill>
          <a:blip r:embed="rId5" cstate="print"/>
          <a:srcRect/>
          <a:stretch>
            <a:fillRect/>
          </a:stretch>
        </p:blipFill>
        <p:spPr bwMode="auto">
          <a:xfrm>
            <a:off x="-560667" y="4604605"/>
            <a:ext cx="3135998" cy="2000795"/>
          </a:xfrm>
          <a:prstGeom prst="rect">
            <a:avLst/>
          </a:prstGeom>
          <a:noFill/>
          <a:ln w="9525">
            <a:noFill/>
            <a:miter lim="800000"/>
            <a:headEnd/>
            <a:tailEnd/>
          </a:ln>
          <a:effectLst/>
        </p:spPr>
      </p:pic>
      <p:sp>
        <p:nvSpPr>
          <p:cNvPr id="10" name="TextBox 9"/>
          <p:cNvSpPr txBox="1"/>
          <p:nvPr/>
        </p:nvSpPr>
        <p:spPr>
          <a:xfrm>
            <a:off x="286869" y="5253318"/>
            <a:ext cx="1757083" cy="646331"/>
          </a:xfrm>
          <a:prstGeom prst="rect">
            <a:avLst/>
          </a:prstGeom>
          <a:noFill/>
        </p:spPr>
        <p:txBody>
          <a:bodyPr wrap="square" rtlCol="0">
            <a:spAutoFit/>
          </a:bodyPr>
          <a:lstStyle/>
          <a:p>
            <a:r>
              <a:rPr lang="en-US" sz="3600" b="1" dirty="0" smtClean="0"/>
              <a:t>445 BC</a:t>
            </a:r>
            <a:endParaRPr lang="en-US" sz="3600" b="1" dirty="0"/>
          </a:p>
        </p:txBody>
      </p:sp>
      <p:pic>
        <p:nvPicPr>
          <p:cNvPr id="12" name="Picture 5"/>
          <p:cNvPicPr>
            <a:picLocks noChangeAspect="1" noChangeArrowheads="1"/>
          </p:cNvPicPr>
          <p:nvPr/>
        </p:nvPicPr>
        <p:blipFill>
          <a:blip r:embed="rId6" cstate="print"/>
          <a:srcRect/>
          <a:stretch>
            <a:fillRect/>
          </a:stretch>
        </p:blipFill>
        <p:spPr bwMode="auto">
          <a:xfrm flipH="1">
            <a:off x="7562503" y="3779464"/>
            <a:ext cx="1760787" cy="3078536"/>
          </a:xfrm>
          <a:prstGeom prst="rect">
            <a:avLst/>
          </a:prstGeom>
          <a:noFill/>
          <a:ln w="9525">
            <a:noFill/>
            <a:miter lim="800000"/>
            <a:headEnd/>
            <a:tailEnd/>
          </a:ln>
          <a:effectLst/>
        </p:spPr>
      </p:pic>
    </p:spTree>
  </p:cSld>
  <p:clrMapOvr>
    <a:masterClrMapping/>
  </p:clrMapOvr>
  <p:transition>
    <p:randomBa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noChangeArrowheads="1"/>
          </p:cNvPicPr>
          <p:nvPr/>
        </p:nvPicPr>
        <p:blipFill>
          <a:blip r:embed="rId3" cstate="print"/>
          <a:srcRect/>
          <a:stretch>
            <a:fillRect/>
          </a:stretch>
        </p:blipFill>
        <p:spPr bwMode="auto">
          <a:xfrm>
            <a:off x="6372565" y="3738656"/>
            <a:ext cx="2771435" cy="3117757"/>
          </a:xfrm>
          <a:prstGeom prst="rect">
            <a:avLst/>
          </a:prstGeom>
          <a:noFill/>
          <a:ln w="9525">
            <a:noFill/>
            <a:miter lim="800000"/>
            <a:headEnd/>
            <a:tailEnd/>
          </a:ln>
          <a:effectLst/>
        </p:spPr>
      </p:pic>
      <p:sp>
        <p:nvSpPr>
          <p:cNvPr id="7" name="Rectangle 6"/>
          <p:cNvSpPr/>
          <p:nvPr/>
        </p:nvSpPr>
        <p:spPr>
          <a:xfrm>
            <a:off x="0" y="0"/>
            <a:ext cx="9144000" cy="1595718"/>
          </a:xfrm>
          <a:prstGeom prst="rect">
            <a:avLst/>
          </a:prstGeom>
          <a:solidFill>
            <a:schemeClr val="tx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53552" y="274638"/>
            <a:ext cx="6033247" cy="1143000"/>
          </a:xfrm>
        </p:spPr>
        <p:txBody>
          <a:bodyPr/>
          <a:lstStyle/>
          <a:p>
            <a:pPr algn="l"/>
            <a:r>
              <a:rPr lang="en-US" dirty="0" smtClean="0"/>
              <a:t>1-Time: Daniel 9:25-26</a:t>
            </a:r>
            <a:endParaRPr lang="en-US" dirty="0"/>
          </a:p>
        </p:txBody>
      </p:sp>
      <p:sp>
        <p:nvSpPr>
          <p:cNvPr id="3" name="Content Placeholder 2"/>
          <p:cNvSpPr>
            <a:spLocks noGrp="1"/>
          </p:cNvSpPr>
          <p:nvPr>
            <p:ph idx="1"/>
          </p:nvPr>
        </p:nvSpPr>
        <p:spPr>
          <a:xfrm>
            <a:off x="950259" y="2259106"/>
            <a:ext cx="5522258" cy="3867057"/>
          </a:xfrm>
        </p:spPr>
        <p:txBody>
          <a:bodyPr>
            <a:noAutofit/>
          </a:bodyPr>
          <a:lstStyle/>
          <a:p>
            <a:pPr marL="0" indent="0"/>
            <a:r>
              <a:rPr lang="en-US" baseline="30000" dirty="0" smtClean="0"/>
              <a:t>26</a:t>
            </a:r>
            <a:r>
              <a:rPr lang="en-US" dirty="0" smtClean="0"/>
              <a:t>  After ... the Anointed One will be cut off ....</a:t>
            </a:r>
            <a:endParaRPr lang="en-US" dirty="0"/>
          </a:p>
        </p:txBody>
      </p:sp>
      <p:sp>
        <p:nvSpPr>
          <p:cNvPr id="6" name="Right Arrow 5"/>
          <p:cNvSpPr/>
          <p:nvPr/>
        </p:nvSpPr>
        <p:spPr>
          <a:xfrm>
            <a:off x="1846729" y="4876801"/>
            <a:ext cx="5450541" cy="1488141"/>
          </a:xfrm>
          <a:prstGeom prst="rightArrow">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8" name="Picture 4"/>
          <p:cNvPicPr>
            <a:picLocks noChangeAspect="1" noChangeArrowheads="1"/>
          </p:cNvPicPr>
          <p:nvPr/>
        </p:nvPicPr>
        <p:blipFill>
          <a:blip r:embed="rId4" cstate="print"/>
          <a:srcRect/>
          <a:stretch>
            <a:fillRect/>
          </a:stretch>
        </p:blipFill>
        <p:spPr bwMode="auto">
          <a:xfrm>
            <a:off x="679638" y="406499"/>
            <a:ext cx="1794621" cy="893748"/>
          </a:xfrm>
          <a:prstGeom prst="rect">
            <a:avLst/>
          </a:prstGeom>
          <a:noFill/>
          <a:ln w="9525">
            <a:noFill/>
            <a:miter lim="800000"/>
            <a:headEnd/>
            <a:tailEnd/>
          </a:ln>
          <a:effectLst/>
        </p:spPr>
      </p:pic>
      <p:sp>
        <p:nvSpPr>
          <p:cNvPr id="9" name="TextBox 8"/>
          <p:cNvSpPr txBox="1"/>
          <p:nvPr/>
        </p:nvSpPr>
        <p:spPr>
          <a:xfrm>
            <a:off x="2008093" y="5260697"/>
            <a:ext cx="4554071" cy="646331"/>
          </a:xfrm>
          <a:prstGeom prst="rect">
            <a:avLst/>
          </a:prstGeom>
          <a:noFill/>
        </p:spPr>
        <p:txBody>
          <a:bodyPr wrap="square" rtlCol="0">
            <a:spAutoFit/>
          </a:bodyPr>
          <a:lstStyle/>
          <a:p>
            <a:pPr algn="ctr"/>
            <a:r>
              <a:rPr lang="en-US" sz="3600" b="1" dirty="0" smtClean="0">
                <a:solidFill>
                  <a:schemeClr val="bg1"/>
                </a:solidFill>
              </a:rPr>
              <a:t>483 years </a:t>
            </a:r>
            <a:endParaRPr lang="en-US" sz="3600" b="1" dirty="0">
              <a:solidFill>
                <a:schemeClr val="bg1"/>
              </a:solidFill>
            </a:endParaRPr>
          </a:p>
        </p:txBody>
      </p:sp>
      <p:pic>
        <p:nvPicPr>
          <p:cNvPr id="3075" name="Picture 3"/>
          <p:cNvPicPr>
            <a:picLocks noChangeAspect="1" noChangeArrowheads="1"/>
          </p:cNvPicPr>
          <p:nvPr/>
        </p:nvPicPr>
        <p:blipFill>
          <a:blip r:embed="rId5" cstate="print"/>
          <a:srcRect/>
          <a:stretch>
            <a:fillRect/>
          </a:stretch>
        </p:blipFill>
        <p:spPr bwMode="auto">
          <a:xfrm>
            <a:off x="-560667" y="4604605"/>
            <a:ext cx="3135998" cy="2000795"/>
          </a:xfrm>
          <a:prstGeom prst="rect">
            <a:avLst/>
          </a:prstGeom>
          <a:noFill/>
          <a:ln w="9525">
            <a:noFill/>
            <a:miter lim="800000"/>
            <a:headEnd/>
            <a:tailEnd/>
          </a:ln>
          <a:effectLst/>
        </p:spPr>
      </p:pic>
      <p:sp>
        <p:nvSpPr>
          <p:cNvPr id="10" name="TextBox 9"/>
          <p:cNvSpPr txBox="1"/>
          <p:nvPr/>
        </p:nvSpPr>
        <p:spPr>
          <a:xfrm>
            <a:off x="286869" y="5253318"/>
            <a:ext cx="1757083" cy="646331"/>
          </a:xfrm>
          <a:prstGeom prst="rect">
            <a:avLst/>
          </a:prstGeom>
          <a:noFill/>
        </p:spPr>
        <p:txBody>
          <a:bodyPr wrap="square" rtlCol="0">
            <a:spAutoFit/>
          </a:bodyPr>
          <a:lstStyle/>
          <a:p>
            <a:r>
              <a:rPr lang="en-US" sz="3600" b="1" dirty="0" smtClean="0"/>
              <a:t>445 BC</a:t>
            </a:r>
            <a:endParaRPr lang="en-US" sz="3600" b="1" dirty="0"/>
          </a:p>
        </p:txBody>
      </p:sp>
      <p:pic>
        <p:nvPicPr>
          <p:cNvPr id="12" name="Picture 5"/>
          <p:cNvPicPr>
            <a:picLocks noChangeAspect="1" noChangeArrowheads="1"/>
          </p:cNvPicPr>
          <p:nvPr/>
        </p:nvPicPr>
        <p:blipFill>
          <a:blip r:embed="rId6" cstate="print"/>
          <a:srcRect/>
          <a:stretch>
            <a:fillRect/>
          </a:stretch>
        </p:blipFill>
        <p:spPr bwMode="auto">
          <a:xfrm flipH="1">
            <a:off x="7562503" y="3779464"/>
            <a:ext cx="1760787" cy="3078536"/>
          </a:xfrm>
          <a:prstGeom prst="rect">
            <a:avLst/>
          </a:prstGeom>
          <a:noFill/>
          <a:ln w="9525">
            <a:noFill/>
            <a:miter lim="800000"/>
            <a:headEnd/>
            <a:tailEnd/>
          </a:ln>
          <a:effectLst/>
        </p:spPr>
      </p:pic>
      <p:pic>
        <p:nvPicPr>
          <p:cNvPr id="13" name="Picture 2"/>
          <p:cNvPicPr>
            <a:picLocks noChangeAspect="1" noChangeArrowheads="1"/>
          </p:cNvPicPr>
          <p:nvPr/>
        </p:nvPicPr>
        <p:blipFill>
          <a:blip r:embed="rId7" cstate="print"/>
          <a:srcRect/>
          <a:stretch>
            <a:fillRect/>
          </a:stretch>
        </p:blipFill>
        <p:spPr bwMode="auto">
          <a:xfrm>
            <a:off x="6167718" y="4818856"/>
            <a:ext cx="1953559" cy="1696898"/>
          </a:xfrm>
          <a:prstGeom prst="rect">
            <a:avLst/>
          </a:prstGeom>
          <a:noFill/>
          <a:ln w="9525">
            <a:noFill/>
            <a:miter lim="800000"/>
            <a:headEnd/>
            <a:tailEnd/>
          </a:ln>
          <a:effectLst/>
        </p:spPr>
      </p:pic>
    </p:spTree>
  </p:cSld>
  <p:clrMapOvr>
    <a:masterClrMapping/>
  </p:clrMapOvr>
  <p:transition>
    <p:randomBa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2350</TotalTime>
  <Words>824</Words>
  <Application>Microsoft Office PowerPoint</Application>
  <PresentationFormat>On-screen Show (4:3)</PresentationFormat>
  <Paragraphs>115</Paragraphs>
  <Slides>33</Slides>
  <Notes>7</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The Signs of  Christmas – Then &amp; Now</vt:lpstr>
      <vt:lpstr>Three sets of Signs: </vt:lpstr>
      <vt:lpstr>Three sets of Signs: </vt:lpstr>
      <vt:lpstr>Three sets of Signs: </vt:lpstr>
      <vt:lpstr>Pointing TO ...</vt:lpstr>
      <vt:lpstr>Pointing TO ...</vt:lpstr>
      <vt:lpstr>1-Time: Daniel 9:25-26</vt:lpstr>
      <vt:lpstr>1-Time: Daniel 9:25-26</vt:lpstr>
      <vt:lpstr>1-Time: Daniel 9:25-26</vt:lpstr>
      <vt:lpstr>2-Location: Micah 5:2</vt:lpstr>
      <vt:lpstr>3-Mission: Zechariah 9:9</vt:lpstr>
      <vt:lpstr>3-Mission: Isaiah 53</vt:lpstr>
      <vt:lpstr>4-Method: Isaiah 7:14</vt:lpstr>
      <vt:lpstr>5-Gender: Isaiah 7:14</vt:lpstr>
      <vt:lpstr>6-Messiah: Psalm 2:2</vt:lpstr>
      <vt:lpstr>7-Divinity: Isaiah 9:6</vt:lpstr>
      <vt:lpstr>Seven Signs ...</vt:lpstr>
      <vt:lpstr>Pointing AT: Luke 2:11</vt:lpstr>
      <vt:lpstr>Pointing AT: Three-fold Sign</vt:lpstr>
      <vt:lpstr>Pointing AT: Three-fold Sign</vt:lpstr>
      <vt:lpstr>Pointing AT: Three-fold Sign</vt:lpstr>
      <vt:lpstr>Pointing AT: Three-fold Sign</vt:lpstr>
      <vt:lpstr>Pointing AT: Three-fold Sign</vt:lpstr>
      <vt:lpstr>Pointing AT: Three-fold Sign</vt:lpstr>
      <vt:lpstr>Pointing AT: Three-fold Sign</vt:lpstr>
      <vt:lpstr>Pointing AT: Three-fold Sign</vt:lpstr>
      <vt:lpstr>Pointing Back: John 20 </vt:lpstr>
      <vt:lpstr>Pointing Back</vt:lpstr>
      <vt:lpstr>Pointing Back</vt:lpstr>
      <vt:lpstr>Pointing Back</vt:lpstr>
      <vt:lpstr>Let’ sum it up Christmas Signs</vt:lpstr>
      <vt:lpstr>Let’ sum it up Christmas Signs</vt:lpstr>
      <vt:lpstr>Slide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&amp; Caesar's Whim</dc:title>
  <dc:creator>DennisH</dc:creator>
  <cp:lastModifiedBy>Dennis Henderson</cp:lastModifiedBy>
  <cp:revision>273</cp:revision>
  <dcterms:created xsi:type="dcterms:W3CDTF">2012-11-21T15:32:40Z</dcterms:created>
  <dcterms:modified xsi:type="dcterms:W3CDTF">2015-03-11T01:37:23Z</dcterms:modified>
</cp:coreProperties>
</file>