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96" r:id="rId3"/>
    <p:sldId id="298" r:id="rId4"/>
    <p:sldId id="295" r:id="rId5"/>
    <p:sldId id="297" r:id="rId6"/>
    <p:sldId id="299" r:id="rId7"/>
    <p:sldId id="300" r:id="rId8"/>
    <p:sldId id="258" r:id="rId9"/>
    <p:sldId id="269" r:id="rId10"/>
    <p:sldId id="259" r:id="rId11"/>
    <p:sldId id="270" r:id="rId12"/>
    <p:sldId id="271" r:id="rId13"/>
    <p:sldId id="272" r:id="rId14"/>
    <p:sldId id="260" r:id="rId15"/>
    <p:sldId id="273" r:id="rId16"/>
    <p:sldId id="261" r:id="rId17"/>
    <p:sldId id="274" r:id="rId18"/>
    <p:sldId id="262" r:id="rId19"/>
    <p:sldId id="292" r:id="rId20"/>
    <p:sldId id="293" r:id="rId21"/>
    <p:sldId id="263" r:id="rId22"/>
    <p:sldId id="276" r:id="rId23"/>
    <p:sldId id="277" r:id="rId24"/>
    <p:sldId id="287" r:id="rId25"/>
    <p:sldId id="289" r:id="rId26"/>
    <p:sldId id="278" r:id="rId27"/>
    <p:sldId id="290" r:id="rId28"/>
    <p:sldId id="281" r:id="rId29"/>
    <p:sldId id="282" r:id="rId30"/>
    <p:sldId id="265" r:id="rId31"/>
    <p:sldId id="266" r:id="rId32"/>
    <p:sldId id="285" r:id="rId33"/>
    <p:sldId id="283" r:id="rId34"/>
    <p:sldId id="284" r:id="rId35"/>
    <p:sldId id="304" r:id="rId36"/>
    <p:sldId id="303" r:id="rId37"/>
    <p:sldId id="302" r:id="rId38"/>
    <p:sldId id="267" r:id="rId39"/>
    <p:sldId id="308" r:id="rId40"/>
    <p:sldId id="309" r:id="rId41"/>
    <p:sldId id="305" r:id="rId42"/>
    <p:sldId id="294" r:id="rId43"/>
    <p:sldId id="301" r:id="rId44"/>
    <p:sldId id="307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80AB"/>
    <a:srgbClr val="2E6A8E"/>
    <a:srgbClr val="384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57" autoAdjust="0"/>
  </p:normalViewPr>
  <p:slideViewPr>
    <p:cSldViewPr snapToGrid="0">
      <p:cViewPr>
        <p:scale>
          <a:sx n="56" d="100"/>
          <a:sy n="56" d="100"/>
        </p:scale>
        <p:origin x="811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A40AD-9AAF-40E6-919D-B909B2AF9219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02774-BF22-4BA6-A089-E2413D943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1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= pixabay.com/illustrations/fractal-blue-swirl-vortex-abstract-14680/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26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0" i="0" u="none" strike="noStrike" baseline="0" dirty="0">
                <a:latin typeface="Arial" panose="020B0604020202020204" pitchFamily="34" charset="0"/>
              </a:rPr>
              <a:t>www.flickr.com/photos/raptortheangel/187782497</a:t>
            </a:r>
          </a:p>
          <a:p>
            <a:pPr algn="l" rtl="0"/>
            <a:endParaRPr lang="en-US" sz="1200" b="0" i="0" u="none" strike="noStrike" baseline="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6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it used to be = the nation Israel, not the church!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2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it used to be = the nation Israel, not the church!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5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pixabay.com/vectors/united-nations-logo-organization-40418/</a:t>
            </a:r>
          </a:p>
          <a:p>
            <a:endParaRPr lang="en-US" dirty="0"/>
          </a:p>
          <a:p>
            <a:r>
              <a:rPr lang="en-US" dirty="0"/>
              <a:t>pixabay.com/vectors/star-david-symbol-823404/</a:t>
            </a:r>
          </a:p>
          <a:p>
            <a:endParaRPr lang="en-US" dirty="0"/>
          </a:p>
          <a:p>
            <a:r>
              <a:rPr lang="en-US" dirty="0"/>
              <a:t>Right now the world dominates Israel – day is coming when Israel will be restored and dominate the world—when King Jesus returns to set up His Kingdom for 1000 years.  </a:t>
            </a:r>
          </a:p>
          <a:p>
            <a:endParaRPr lang="en-US" dirty="0"/>
          </a:p>
          <a:p>
            <a:r>
              <a:rPr lang="en-US" dirty="0"/>
              <a:t>Haggai says as much too …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 ripped = pixabay.com/photos/ripped-paper-torn-through-broken-2034946/</a:t>
            </a:r>
          </a:p>
          <a:p>
            <a:endParaRPr lang="en-US" dirty="0"/>
          </a:p>
          <a:p>
            <a:r>
              <a:rPr lang="en-US" dirty="0"/>
              <a:t>As it used to be = the nation Israel, not the church!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it used to be = the nation Israel, not the church!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00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pixabay.com/photos/wine-splash-glass-red-alcohol-1543170/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031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www.pexels.com/photo/crop-photo-of-person-planting-seedling-in-garden-soil-4207910/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7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http://p0.pikrepo.com/preview/629/331/brown-concrete-pillar.jpg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upload.wikimedia.org/</a:t>
            </a:r>
            <a:r>
              <a:rPr lang="en-US" dirty="0" err="1"/>
              <a:t>wikipedia</a:t>
            </a:r>
            <a:r>
              <a:rPr lang="en-US" dirty="0"/>
              <a:t>/commons/9/92/Seattle_-_Hills_of_Eternity_Cemetery_08.jpg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i2.pickpik.com/photos/94/283/771/underwater-sea-ocean-plankton-blue-preview.jpg</a:t>
            </a:r>
          </a:p>
          <a:p>
            <a:endParaRPr lang="en-US" dirty="0"/>
          </a:p>
          <a:p>
            <a:r>
              <a:rPr lang="en-US" dirty="0"/>
              <a:t>Serpent = probably a sea serpent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www.flickr.com/photos/lesjameshumor/2931617679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05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https://pixabay.com/photos/justice-statue-lady-justice-2060093/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1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pixabay.com/photos/assassination-attempt-crime-scene-268910/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https://flickr.com/photos/worldbank/2183806066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4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uses three synonyms: </a:t>
            </a:r>
          </a:p>
          <a:p>
            <a:endParaRPr lang="en-US" dirty="0"/>
          </a:p>
          <a:p>
            <a:r>
              <a:rPr lang="en-US" dirty="0"/>
              <a:t>Repair  =  Wall up </a:t>
            </a:r>
          </a:p>
          <a:p>
            <a:r>
              <a:rPr lang="en-US" dirty="0"/>
              <a:t>Restore = Raise up </a:t>
            </a:r>
          </a:p>
          <a:p>
            <a:r>
              <a:rPr lang="en-US" dirty="0"/>
              <a:t>Build = Build 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2774-BF22-4BA6-A089-E2413D9436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34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F44D-ADBA-4BAE-9028-31712A2B0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B25009-AE82-4EA8-91C8-6019FA7C2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A133F-4512-408F-AD07-7F7BD4C4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53C2B-6DFC-4112-AC4D-31B393E1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FDF4-3B46-471D-A286-3E7B30E0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6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8F63-24FF-4808-9040-CE04A83E0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ED3251-A395-4D11-96CC-D31F6C6DA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228B7-0C3E-481F-BCB8-56D05A1F7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83FC5-935C-47CF-AE10-D63AF21C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E7754-93EC-43E7-BCC8-433E40D39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9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11399-F63F-4613-BFC9-94082ADFB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E6373-AB5B-4C01-8B26-FBA176520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51FBF-7B1C-427E-931C-9D298547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4D733-E130-4611-A63F-DBBEB976A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684EC-733E-41DD-A423-5584FC68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5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3E6D-2A71-4C50-A07E-7D4925AC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AE39A-A70F-4214-8F0D-8AF5775A2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237CF-6C91-4192-9A5D-539EAE11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6DA3D-54C8-4E52-8F7A-989A228E1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545FA-416C-4F99-84B5-0C564167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D7AD5-8868-49D0-882A-2EF4D746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89CC-0D2C-45E0-9708-E237B951D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D9BA9-3580-4602-B4DB-52BEDED6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1A1E0-CE84-4A26-8C23-D4495470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0114D-F4FE-44F7-8953-5A6E7D24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8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E881-7910-4A91-9E04-E8C57EEC1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99D7F-5E86-43EF-BA18-CD173B016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33884-16FF-459F-97E5-1A3C5A05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841B1-F091-4780-9F77-138A56BFC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53E76-B5F1-4A1C-8EE4-50BD8EE51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5A65-983B-4EE2-ADDC-9C7B02E6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6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D5EC-356B-4AF7-89CC-7A4FBD0F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40026-1059-4342-97C1-9E80D7140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6C114-2833-4EB1-B4C6-BFC5C63F7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8740BA-6A89-4D41-A9E7-B07B8FE38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8E2118-A929-42DD-A7F5-CFA03020C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09EC1B-5052-4A18-BF4C-958BDA30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2E680-BF1A-4D66-A2DE-81CB6B80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6BBA87-3EDD-4901-851F-66B0E388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2D9C-3984-4050-A894-6461F18C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B1A5F0-6B2D-4905-BB20-79F4CE91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0342D-5125-4C86-9F2A-C14CB97E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DD354-DA78-48EE-B2C7-7C8861EA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05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20151-B74D-4132-BEEB-D11F920D9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DDF9B2-A229-48AE-8FED-3F6B8E13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2CEDB-E67C-43BD-B9DB-A0C83EB9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6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F9B7-0BEC-4FE9-998E-DEC0C1F7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E4869-83A4-4115-8155-D3CCBD83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6F39A-6CAC-4053-AE0F-DCB20528E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5F61B-C653-479A-B9B7-2B77A5C0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B4308-5758-46B7-9A38-AD635A50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0F364-2FEB-4A94-A94A-C337B2AB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0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A7B29-8FE1-4B66-BB2D-7170316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5C97C2-DFF4-4E47-B5B6-0AA6EFF16C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A2633-351C-4EB7-8BD4-0A5DBA59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DE583-1C23-4077-A9FB-90239CED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BF0EE-32B1-4567-A7FC-4E9FB2D0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871A9-54F3-47A8-8C87-D65F55A5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ve&#10;&#10;Description automatically generated">
            <a:extLst>
              <a:ext uri="{FF2B5EF4-FFF2-40B4-BE49-F238E27FC236}">
                <a16:creationId xmlns:a16="http://schemas.microsoft.com/office/drawing/2014/main" id="{546F7954-6201-4958-ADA4-A47456C678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t="7541" r="8248" b="92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D3AFD-2715-4F42-AB57-D6E93017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C9A09-5EB2-4180-87F2-41C4AC50D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142" y="1325563"/>
            <a:ext cx="11602063" cy="485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24236-EAE6-4BFC-AEB9-D31E00588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FC167-2859-4158-A2B0-1DDCD8C0441E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FF3A-0085-4158-B632-A34EACFA3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F1B8C-929A-44A6-B56A-28687893D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CBB23-0956-402F-BE66-5C32C0A1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2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1"/>
          </a:solidFill>
          <a:effectLst>
            <a:glow rad="127000">
              <a:schemeClr val="bg1"/>
            </a:glow>
          </a:effectLst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b="1" kern="1200">
          <a:solidFill>
            <a:schemeClr val="bg1"/>
          </a:solidFill>
          <a:effectLst>
            <a:glow rad="101600">
              <a:schemeClr val="tx1"/>
            </a:glow>
          </a:effectLst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400" b="1" kern="1200">
          <a:solidFill>
            <a:schemeClr val="bg1"/>
          </a:solidFill>
          <a:effectLst>
            <a:glow rad="101600">
              <a:schemeClr val="tx1"/>
            </a:glow>
          </a:effectLst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400" b="1" kern="1200">
          <a:solidFill>
            <a:schemeClr val="bg1"/>
          </a:solidFill>
          <a:effectLst>
            <a:glow rad="101600">
              <a:schemeClr val="tx1"/>
            </a:glow>
          </a:effectLst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400" b="1" kern="1200">
          <a:solidFill>
            <a:schemeClr val="bg1"/>
          </a:solidFill>
          <a:effectLst>
            <a:glow rad="101600">
              <a:schemeClr val="tx1"/>
            </a:glow>
          </a:effectLst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400" b="1" kern="1200">
          <a:solidFill>
            <a:schemeClr val="bg1"/>
          </a:solidFill>
          <a:effectLst>
            <a:glow rad="101600">
              <a:schemeClr val="tx1"/>
            </a:glo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B9CF-7452-47C4-A970-1801B6D83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94168"/>
            <a:ext cx="12192000" cy="2523832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+mn-lt"/>
              </a:rPr>
              <a:t>“…it’s coming…</a:t>
            </a:r>
            <a:r>
              <a:rPr lang="en-US" sz="7200" dirty="0"/>
              <a:t>”</a:t>
            </a:r>
            <a:endParaRPr lang="en-US" sz="7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395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tree, rock&#10;&#10;Description automatically generated">
            <a:extLst>
              <a:ext uri="{FF2B5EF4-FFF2-40B4-BE49-F238E27FC236}">
                <a16:creationId xmlns:a16="http://schemas.microsoft.com/office/drawing/2014/main" id="{AE8D32F5-0713-4645-A420-49EF1C5E9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6"/>
          <a:stretch/>
        </p:blipFill>
        <p:spPr>
          <a:xfrm>
            <a:off x="5187387" y="1224237"/>
            <a:ext cx="7004613" cy="5633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HIDE</a:t>
            </a:r>
            <a:r>
              <a:rPr lang="en-US" dirty="0"/>
              <a:t> from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825625"/>
            <a:ext cx="6510713" cy="4351338"/>
          </a:xfrm>
        </p:spPr>
        <p:txBody>
          <a:bodyPr/>
          <a:lstStyle/>
          <a:p>
            <a:r>
              <a:rPr lang="en-US" i="0" u="none" strike="noStrike" baseline="30000" dirty="0"/>
              <a:t>2</a:t>
            </a:r>
            <a:r>
              <a:rPr lang="en-US" i="0" u="none" strike="noStrike" baseline="0" dirty="0"/>
              <a:t> Though they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dig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down</a:t>
            </a:r>
            <a:r>
              <a:rPr lang="en-US" i="0" u="none" strike="noStrike" baseline="0" dirty="0"/>
              <a:t> to the depths of the grave, from there my hand will take them. Though they climb up to the heavens, from there I will bring them down.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1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tree, rock&#10;&#10;Description automatically generated">
            <a:extLst>
              <a:ext uri="{FF2B5EF4-FFF2-40B4-BE49-F238E27FC236}">
                <a16:creationId xmlns:a16="http://schemas.microsoft.com/office/drawing/2014/main" id="{AE8D32F5-0713-4645-A420-49EF1C5E9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6"/>
          <a:stretch/>
        </p:blipFill>
        <p:spPr>
          <a:xfrm>
            <a:off x="5187387" y="1224237"/>
            <a:ext cx="7004613" cy="5633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HIDE</a:t>
            </a:r>
            <a:r>
              <a:rPr lang="en-US" dirty="0"/>
              <a:t> from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825625"/>
            <a:ext cx="6510713" cy="4351338"/>
          </a:xfrm>
        </p:spPr>
        <p:txBody>
          <a:bodyPr/>
          <a:lstStyle/>
          <a:p>
            <a:r>
              <a:rPr lang="en-US" i="0" u="none" strike="noStrike" baseline="30000" dirty="0"/>
              <a:t>2</a:t>
            </a:r>
            <a:r>
              <a:rPr lang="en-US" i="0" u="none" strike="noStrike" baseline="0" dirty="0"/>
              <a:t> Though they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dig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down</a:t>
            </a:r>
            <a:r>
              <a:rPr lang="en-US" i="0" u="none" strike="noStrike" baseline="0" dirty="0"/>
              <a:t> to the depths of the grave, from there my hand will take them. Though they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climb up </a:t>
            </a:r>
            <a:r>
              <a:rPr lang="en-US" i="0" u="none" strike="noStrike" baseline="0" dirty="0"/>
              <a:t>to the heavens, from there I will bring them down.</a:t>
            </a:r>
          </a:p>
          <a:p>
            <a:endParaRPr lang="en-US" dirty="0"/>
          </a:p>
        </p:txBody>
      </p:sp>
      <p:pic>
        <p:nvPicPr>
          <p:cNvPr id="5" name="Picture 4" descr="A picture containing close&#10;&#10;Description automatically generated">
            <a:extLst>
              <a:ext uri="{FF2B5EF4-FFF2-40B4-BE49-F238E27FC236}">
                <a16:creationId xmlns:a16="http://schemas.microsoft.com/office/drawing/2014/main" id="{B7F660A9-6CAB-4B68-BD86-83927E638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83" y="-524932"/>
            <a:ext cx="154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7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rock&#10;&#10;Description automatically generated">
            <a:extLst>
              <a:ext uri="{FF2B5EF4-FFF2-40B4-BE49-F238E27FC236}">
                <a16:creationId xmlns:a16="http://schemas.microsoft.com/office/drawing/2014/main" id="{5DD296C6-0365-4116-8819-44527DC01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70" y="0"/>
            <a:ext cx="88571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HIDE</a:t>
            </a:r>
            <a:r>
              <a:rPr lang="en-US" dirty="0"/>
              <a:t> from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325563"/>
            <a:ext cx="7323513" cy="4851400"/>
          </a:xfrm>
        </p:spPr>
        <p:txBody>
          <a:bodyPr/>
          <a:lstStyle/>
          <a:p>
            <a:r>
              <a:rPr lang="en-US" i="0" u="none" strike="noStrike" baseline="30000" dirty="0"/>
              <a:t>3</a:t>
            </a:r>
            <a:r>
              <a:rPr lang="en-US" i="0" u="none" strike="noStrike" baseline="0" dirty="0"/>
              <a:t> Though they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hide</a:t>
            </a:r>
            <a:r>
              <a:rPr lang="en-US" i="0" u="none" strike="noStrike" baseline="0" dirty="0"/>
              <a:t> themselves on the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top of Carmel</a:t>
            </a:r>
            <a:r>
              <a:rPr lang="en-US" i="0" u="none" strike="noStrike" baseline="0" dirty="0"/>
              <a:t>, there I will hunt them down and seize them. Though they hide from me at the bottom of the sea, there I will command the serpent to bite them.</a:t>
            </a:r>
          </a:p>
        </p:txBody>
      </p:sp>
    </p:spTree>
    <p:extLst>
      <p:ext uri="{BB962C8B-B14F-4D97-AF65-F5344CB8AC3E}">
        <p14:creationId xmlns:p14="http://schemas.microsoft.com/office/powerpoint/2010/main" val="57586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F635BBB7-C930-4CBB-A075-A711A61A0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8"/>
          <a:stretch/>
        </p:blipFill>
        <p:spPr>
          <a:xfrm>
            <a:off x="2200464" y="0"/>
            <a:ext cx="99915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HIDE</a:t>
            </a:r>
            <a:r>
              <a:rPr lang="en-US" dirty="0"/>
              <a:t> from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325563"/>
            <a:ext cx="7323513" cy="4851400"/>
          </a:xfrm>
        </p:spPr>
        <p:txBody>
          <a:bodyPr/>
          <a:lstStyle/>
          <a:p>
            <a:r>
              <a:rPr lang="en-US" i="0" u="none" strike="noStrike" baseline="30000" dirty="0"/>
              <a:t>3</a:t>
            </a:r>
            <a:r>
              <a:rPr lang="en-US" i="0" u="none" strike="noStrike" baseline="0" dirty="0"/>
              <a:t> Though they hide themselves on the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top of Carmel</a:t>
            </a:r>
            <a:r>
              <a:rPr lang="en-US" i="0" u="none" strike="noStrike" baseline="0" dirty="0"/>
              <a:t>, there I will hunt them down and seize them. Though they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hide</a:t>
            </a:r>
            <a:r>
              <a:rPr lang="en-US" i="0" u="none" strike="noStrike" baseline="0" dirty="0"/>
              <a:t> from me at the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bottom of the sea</a:t>
            </a:r>
            <a:r>
              <a:rPr lang="en-US" i="0" u="none" strike="noStrike" baseline="0" dirty="0"/>
              <a:t>, there I will command the serpent to bite them.</a:t>
            </a:r>
          </a:p>
        </p:txBody>
      </p:sp>
    </p:spTree>
    <p:extLst>
      <p:ext uri="{BB962C8B-B14F-4D97-AF65-F5344CB8AC3E}">
        <p14:creationId xmlns:p14="http://schemas.microsoft.com/office/powerpoint/2010/main" val="252382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EVADE</a:t>
            </a:r>
            <a:r>
              <a:rPr lang="en-US" dirty="0"/>
              <a:t> it!</a:t>
            </a:r>
          </a:p>
        </p:txBody>
      </p:sp>
      <p:pic>
        <p:nvPicPr>
          <p:cNvPr id="5" name="Picture 4" descr="A picture containing satellite, blue&#10;&#10;Description automatically generated">
            <a:extLst>
              <a:ext uri="{FF2B5EF4-FFF2-40B4-BE49-F238E27FC236}">
                <a16:creationId xmlns:a16="http://schemas.microsoft.com/office/drawing/2014/main" id="{D6B60C52-7C23-4D84-B1B7-C9284F189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91"/>
          <a:stretch/>
        </p:blipFill>
        <p:spPr>
          <a:xfrm>
            <a:off x="-432560" y="1687045"/>
            <a:ext cx="13369371" cy="51709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07" y="1253331"/>
            <a:ext cx="11600873" cy="4351338"/>
          </a:xfrm>
        </p:spPr>
        <p:txBody>
          <a:bodyPr/>
          <a:lstStyle/>
          <a:p>
            <a:r>
              <a:rPr lang="en-US" i="0" u="none" strike="noStrike" baseline="30000" dirty="0"/>
              <a:t>4</a:t>
            </a:r>
            <a:r>
              <a:rPr lang="en-US" i="0" u="none" strike="noStrike" baseline="0" dirty="0"/>
              <a:t> Though they are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driven into exile</a:t>
            </a:r>
            <a:r>
              <a:rPr lang="en-US" i="0" u="none" strike="noStrike" baseline="0" dirty="0"/>
              <a:t> by their enemies, there I will command the sword to slay them.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I will fix my eyes</a:t>
            </a:r>
            <a:r>
              <a:rPr lang="en-US" i="0" u="none" strike="noStrike" baseline="0" dirty="0"/>
              <a:t> upon them for evil and not for good."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2F0840-B9CE-4CCA-8488-CEA34B0E6B45}"/>
              </a:ext>
            </a:extLst>
          </p:cNvPr>
          <p:cNvGrpSpPr/>
          <p:nvPr/>
        </p:nvGrpSpPr>
        <p:grpSpPr>
          <a:xfrm>
            <a:off x="1730189" y="3001914"/>
            <a:ext cx="8877140" cy="3804677"/>
            <a:chOff x="1730189" y="3001914"/>
            <a:chExt cx="8877140" cy="380467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F6404B1-35F6-42E5-A028-91078B59E30C}"/>
                </a:ext>
              </a:extLst>
            </p:cNvPr>
            <p:cNvCxnSpPr/>
            <p:nvPr/>
          </p:nvCxnSpPr>
          <p:spPr>
            <a:xfrm flipV="1">
              <a:off x="5222390" y="3710055"/>
              <a:ext cx="2918012" cy="981636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414888-88CC-4FB9-95F7-2F6F274F83EC}"/>
                </a:ext>
              </a:extLst>
            </p:cNvPr>
            <p:cNvCxnSpPr>
              <a:cxnSpLocks/>
            </p:cNvCxnSpPr>
            <p:nvPr/>
          </p:nvCxnSpPr>
          <p:spPr>
            <a:xfrm>
              <a:off x="5241952" y="4983863"/>
              <a:ext cx="5365377" cy="923365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9E6533-668F-4D60-8C49-523C4E7977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0189" y="4926106"/>
              <a:ext cx="2976282" cy="1112276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69FA35-0F38-471B-8A8A-DE9626D5E0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2870" y="3973557"/>
              <a:ext cx="2133601" cy="773255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7E759C4-D74E-4578-85D6-CB608222E5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12776" y="3001914"/>
              <a:ext cx="1162723" cy="1541533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D194B07-A4F3-44B3-808D-B6726138A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435" y="3001914"/>
              <a:ext cx="999565" cy="1456204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AA29DD4-678A-4B45-90BF-3690812A1576}"/>
                </a:ext>
              </a:extLst>
            </p:cNvPr>
            <p:cNvCxnSpPr>
              <a:cxnSpLocks/>
            </p:cNvCxnSpPr>
            <p:nvPr/>
          </p:nvCxnSpPr>
          <p:spPr>
            <a:xfrm>
              <a:off x="5131142" y="5170956"/>
              <a:ext cx="651093" cy="1021741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350FE92-47DE-4B78-AE22-178CC0D1F6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9306" y="5170956"/>
              <a:ext cx="881872" cy="1635635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54C7FD2-4D0B-4CB2-917E-EF484EC2F8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453" y="3001914"/>
              <a:ext cx="0" cy="1404600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03D838-E466-4E9C-BA89-3B19A4A7D3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1997" y="5256645"/>
              <a:ext cx="11206" cy="1464255"/>
            </a:xfrm>
            <a:prstGeom prst="straightConnector1">
              <a:avLst/>
            </a:prstGeom>
            <a:ln w="152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325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1C49E9E5-EEDA-4670-B11C-48B5A7084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95" y="568672"/>
            <a:ext cx="6009349" cy="5889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F3F01-848D-41BB-BC5C-5CAFD36E8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WITHSTAND</a:t>
            </a:r>
            <a:r>
              <a:rPr lang="en-US" dirty="0"/>
              <a:t>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3F949-3537-4F41-8860-71A266CAC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9348781" cy="4851400"/>
          </a:xfrm>
        </p:spPr>
        <p:txBody>
          <a:bodyPr>
            <a:noAutofit/>
          </a:bodyPr>
          <a:lstStyle/>
          <a:p>
            <a:r>
              <a:rPr lang="en-US" sz="4000" i="0" u="none" strike="noStrike" baseline="30000" dirty="0"/>
              <a:t>5</a:t>
            </a:r>
            <a:r>
              <a:rPr lang="en-US" sz="4000" i="0" u="none" strike="noStrike" baseline="0" dirty="0"/>
              <a:t> </a:t>
            </a:r>
            <a:r>
              <a:rPr lang="en-US" sz="4000" i="0" u="none" strike="noStrike" baseline="0" dirty="0">
                <a:effectLst>
                  <a:glow rad="127000">
                    <a:srgbClr val="C00000"/>
                  </a:glow>
                </a:effectLst>
              </a:rPr>
              <a:t>The Lord, the LORD Almighty, he who touches the earth and it melts</a:t>
            </a:r>
            <a:r>
              <a:rPr lang="en-US" sz="4000" i="0" u="none" strike="noStrike" baseline="0" dirty="0"/>
              <a:t>, and all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who live in it mourn-- the whole land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rises like the Nile, then sinks like the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river of Egypt-- </a:t>
            </a:r>
            <a:r>
              <a:rPr lang="en-US" sz="4000" i="0" u="none" strike="noStrike" baseline="30000" dirty="0"/>
              <a:t>6</a:t>
            </a:r>
            <a:r>
              <a:rPr lang="en-US" sz="4000" i="0" u="none" strike="noStrike" baseline="0" dirty="0"/>
              <a:t> he who builds his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lofty palace in the heavens and sets its foundation on the earth, who calls for the waters of the sea and pours them out over the face of the land-- </a:t>
            </a:r>
            <a:r>
              <a:rPr lang="en-US" sz="4000" i="0" u="none" strike="noStrike" baseline="0" dirty="0">
                <a:effectLst>
                  <a:glow rad="190500">
                    <a:srgbClr val="C00000"/>
                  </a:glow>
                </a:effectLst>
              </a:rPr>
              <a:t>the LORD is his name</a:t>
            </a:r>
            <a:r>
              <a:rPr lang="en-US" sz="4000" i="0" u="none" strike="noStrike" baseline="0" dirty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4942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ark&#10;&#10;Description automatically generated">
            <a:extLst>
              <a:ext uri="{FF2B5EF4-FFF2-40B4-BE49-F238E27FC236}">
                <a16:creationId xmlns:a16="http://schemas.microsoft.com/office/drawing/2014/main" id="{CFA043BB-811C-489C-BDF3-83CF2B29C4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" r="-41"/>
          <a:stretch/>
        </p:blipFill>
        <p:spPr>
          <a:xfrm>
            <a:off x="3451578" y="0"/>
            <a:ext cx="10287000" cy="6858000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CLAIM </a:t>
            </a:r>
            <a:r>
              <a:rPr lang="en-US" u="sng" dirty="0">
                <a:solidFill>
                  <a:srgbClr val="C00000"/>
                </a:solidFill>
              </a:rPr>
              <a:t>PRIVILEDGE</a:t>
            </a:r>
            <a:r>
              <a:rPr lang="en-US" dirty="0"/>
              <a:t> from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7152120" cy="4851400"/>
          </a:xfrm>
        </p:spPr>
        <p:txBody>
          <a:bodyPr/>
          <a:lstStyle/>
          <a:p>
            <a:r>
              <a:rPr lang="en-US" i="0" u="none" strike="noStrike" baseline="30000" dirty="0"/>
              <a:t>7</a:t>
            </a:r>
            <a:r>
              <a:rPr lang="en-US" i="0" u="none" strike="noStrike" baseline="0" dirty="0"/>
              <a:t> "Are not you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Israelites</a:t>
            </a:r>
            <a:r>
              <a:rPr lang="en-US" i="0" u="none" strike="noStrike" baseline="0" dirty="0"/>
              <a:t> the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same to me as the </a:t>
            </a:r>
            <a:r>
              <a:rPr lang="en-US" i="0" u="none" strike="noStrike" baseline="0" dirty="0" err="1"/>
              <a:t>Cushites</a:t>
            </a:r>
            <a:r>
              <a:rPr lang="en-US" i="0" u="none" strike="noStrike" baseline="0" dirty="0"/>
              <a:t>?" declares the LORD. "Did I not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bring Israel up from Egypt, the Philistines from </a:t>
            </a:r>
            <a:r>
              <a:rPr lang="en-US" i="0" u="none" strike="noStrike" baseline="0" dirty="0" err="1"/>
              <a:t>Caphtor</a:t>
            </a:r>
            <a:r>
              <a:rPr lang="en-US" i="0" u="none" strike="noStrike" baseline="0" dirty="0"/>
              <a:t> and the Arameans from </a:t>
            </a:r>
            <a:r>
              <a:rPr lang="en-US" i="0" u="none" strike="noStrike" baseline="0" dirty="0" err="1"/>
              <a:t>Kir</a:t>
            </a:r>
            <a:r>
              <a:rPr lang="en-US" i="0" u="none" strike="noStrike" baseline="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5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eye&#10;&#10;Description automatically generated">
            <a:extLst>
              <a:ext uri="{FF2B5EF4-FFF2-40B4-BE49-F238E27FC236}">
                <a16:creationId xmlns:a16="http://schemas.microsoft.com/office/drawing/2014/main" id="{F1792B9A-0A9D-48B4-BBA5-38CE3E8A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02" y="0"/>
            <a:ext cx="94729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CLAIM </a:t>
            </a:r>
            <a:r>
              <a:rPr lang="en-US" u="sng" dirty="0">
                <a:solidFill>
                  <a:srgbClr val="C00000"/>
                </a:solidFill>
              </a:rPr>
              <a:t>PRIVILEDGE</a:t>
            </a:r>
            <a:r>
              <a:rPr lang="en-US" dirty="0"/>
              <a:t> from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7152120" cy="4851400"/>
          </a:xfrm>
        </p:spPr>
        <p:txBody>
          <a:bodyPr/>
          <a:lstStyle/>
          <a:p>
            <a:r>
              <a:rPr lang="en-US" i="0" u="none" strike="noStrike" baseline="30000" dirty="0"/>
              <a:t>8</a:t>
            </a:r>
            <a:r>
              <a:rPr lang="en-US" i="0" u="none" strike="noStrike" baseline="0" dirty="0"/>
              <a:t> "Surely the eyes of the Sovereign LORD are on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the sinful kingdom</a:t>
            </a:r>
            <a:r>
              <a:rPr lang="en-US" i="0" u="none" strike="noStrike" baseline="0" dirty="0"/>
              <a:t>. I will destroy it from the face of the earth--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6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AE5F076-A239-4C70-BFC7-1B47F1881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2" y="0"/>
            <a:ext cx="899842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OVERTAKE</a:t>
            </a:r>
            <a:r>
              <a:rPr lang="en-US" dirty="0"/>
              <a:t>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7919374" cy="4851400"/>
          </a:xfrm>
        </p:spPr>
        <p:txBody>
          <a:bodyPr/>
          <a:lstStyle/>
          <a:p>
            <a:r>
              <a:rPr lang="en-US" i="0" u="none" strike="noStrike" baseline="30000" dirty="0"/>
              <a:t>9</a:t>
            </a:r>
            <a:r>
              <a:rPr lang="en-US" i="0" u="none" strike="noStrike" baseline="0" dirty="0"/>
              <a:t> "For I will give the command, and I will shake the house of Israel among all the nations as grain is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shaken in a sieve</a:t>
            </a:r>
            <a:r>
              <a:rPr lang="en-US" i="0" u="none" strike="noStrike" baseline="0" dirty="0"/>
              <a:t>, and not a pebble will reach the ground. </a:t>
            </a:r>
            <a:r>
              <a:rPr lang="en-US" i="0" u="none" strike="noStrike" baseline="30000" dirty="0"/>
              <a:t>10</a:t>
            </a:r>
            <a:r>
              <a:rPr lang="en-US" i="0" u="none" strike="noStrike" baseline="0" dirty="0"/>
              <a:t> All the sinners among my people will die by the sword, all those who say, 'Disaster will not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overtake</a:t>
            </a:r>
            <a:r>
              <a:rPr lang="en-US" i="0" u="none" strike="noStrike" baseline="0" dirty="0"/>
              <a:t> or meet us.'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8D36-3037-4B54-ACF9-6BCDABB8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…it’s coming…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EFA9-CDE2-4BCE-9725-A2FC1DC0E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600" i="0" u="none" strike="noStrike" baseline="0" dirty="0"/>
              <a:t>“</a:t>
            </a:r>
            <a:r>
              <a:rPr lang="en-US" sz="6600" i="0" u="none" strike="noStrike" baseline="0" dirty="0">
                <a:effectLst>
                  <a:glow rad="127000">
                    <a:srgbClr val="C00000"/>
                  </a:glow>
                </a:effectLst>
              </a:rPr>
              <a:t>yet</a:t>
            </a:r>
            <a:r>
              <a:rPr lang="en-US" sz="6600" i="0" u="none" strike="noStrike" baseline="0" dirty="0"/>
              <a:t>”</a:t>
            </a:r>
          </a:p>
          <a:p>
            <a:pPr algn="ctr"/>
            <a:r>
              <a:rPr lang="en-US" sz="6600" i="0" u="none" strike="noStrike" baseline="0" dirty="0"/>
              <a:t>“but” </a:t>
            </a:r>
            <a:r>
              <a:rPr lang="en-US" sz="2400" i="0" u="none" strike="noStrike" baseline="0" dirty="0"/>
              <a:t>(NLT)</a:t>
            </a:r>
          </a:p>
          <a:p>
            <a:pPr algn="ctr"/>
            <a:r>
              <a:rPr lang="en-US" sz="6600" i="0" u="none" strike="noStrike" baseline="0" dirty="0"/>
              <a:t>“nevertheless” </a:t>
            </a:r>
            <a:r>
              <a:rPr lang="en-US" sz="2400" i="0" u="none" strike="noStrike" baseline="0" dirty="0"/>
              <a:t>(NASB)</a:t>
            </a:r>
          </a:p>
          <a:p>
            <a:pPr algn="ctr"/>
            <a:r>
              <a:rPr lang="en-US" sz="6600" dirty="0"/>
              <a:t>“saving that” </a:t>
            </a:r>
            <a:r>
              <a:rPr lang="en-US" sz="2400" i="0" u="none" strike="noStrike" baseline="0" dirty="0">
                <a:latin typeface="Arial" panose="020B0604020202020204" pitchFamily="34" charset="0"/>
              </a:rPr>
              <a:t>(KJV)</a:t>
            </a:r>
            <a:r>
              <a:rPr lang="en-US" sz="2400" i="0" u="none" strike="noStrike" baseline="0" dirty="0">
                <a:effectLst>
                  <a:glow rad="127000">
                    <a:srgbClr val="C00000"/>
                  </a:glow>
                </a:effectLst>
              </a:rPr>
              <a:t> </a:t>
            </a:r>
            <a:endParaRPr lang="en-US" sz="2400" i="0" u="none" strike="noStrike" baseline="0" dirty="0"/>
          </a:p>
          <a:p>
            <a:pPr algn="ctr"/>
            <a:r>
              <a:rPr lang="en-US" sz="6600" dirty="0">
                <a:effectLst>
                  <a:glow rad="127000">
                    <a:srgbClr val="C00000"/>
                  </a:glow>
                </a:effectLst>
              </a:rPr>
              <a:t>“except”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sz="2400" i="0" u="none" strike="noStrike" baseline="0" dirty="0">
                <a:latin typeface="Arial" panose="020B0604020202020204" pitchFamily="34" charset="0"/>
              </a:rPr>
              <a:t>(ESV)</a:t>
            </a:r>
            <a:r>
              <a:rPr lang="en-US" sz="2400" i="0" u="none" strike="noStrike" baseline="0" dirty="0">
                <a:effectLst>
                  <a:glow rad="127000">
                    <a:srgbClr val="C00000"/>
                  </a:glow>
                </a:effectLst>
              </a:rPr>
              <a:t> </a:t>
            </a:r>
          </a:p>
          <a:p>
            <a:pPr algn="ctr"/>
            <a:endParaRPr lang="en-US" dirty="0">
              <a:effectLst>
                <a:glow rad="127000">
                  <a:srgbClr val="C00000"/>
                </a:glow>
              </a:effectLst>
            </a:endParaRPr>
          </a:p>
          <a:p>
            <a:pPr algn="ctr"/>
            <a:endParaRPr lang="en-US" dirty="0">
              <a:effectLst>
                <a:glow rad="127000">
                  <a:srgbClr val="C00000"/>
                </a:glow>
              </a:effectLst>
            </a:endParaRPr>
          </a:p>
          <a:p>
            <a:pPr algn="ctr"/>
            <a:endParaRPr lang="en-US" dirty="0">
              <a:effectLst>
                <a:glow rad="127000">
                  <a:srgbClr val="C00000"/>
                </a:glow>
              </a:effectLst>
            </a:endParaRPr>
          </a:p>
          <a:p>
            <a:pPr algn="ctr"/>
            <a:r>
              <a:rPr lang="en-US" dirty="0">
                <a:effectLst>
                  <a:glow rad="127000">
                    <a:srgbClr val="C00000"/>
                  </a:glow>
                </a:effectLst>
              </a:rPr>
              <a:t> </a:t>
            </a:r>
          </a:p>
          <a:p>
            <a:r>
              <a:rPr lang="en-US" i="0" u="none" strike="noStrike" baseline="0" dirty="0"/>
              <a:t>"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yet I will not totally destroy the house of Jacob</a:t>
            </a:r>
            <a:r>
              <a:rPr lang="en-US" i="0" u="none" strike="noStrike" baseline="0" dirty="0"/>
              <a:t>," declares the LORD.</a:t>
            </a:r>
            <a:r>
              <a:rPr lang="en-US" dirty="0"/>
              <a:t> 9:8b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9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7550C-BD29-4D24-9A48-4C7D0C306702}"/>
              </a:ext>
            </a:extLst>
          </p:cNvPr>
          <p:cNvGrpSpPr/>
          <p:nvPr/>
        </p:nvGrpSpPr>
        <p:grpSpPr>
          <a:xfrm>
            <a:off x="1776846" y="876832"/>
            <a:ext cx="8489372" cy="5866868"/>
            <a:chOff x="1776846" y="876832"/>
            <a:chExt cx="8489372" cy="5866868"/>
          </a:xfrm>
        </p:grpSpPr>
        <p:pic>
          <p:nvPicPr>
            <p:cNvPr id="5" name="Picture 4" descr="A picture containing text, sign, screenshot&#10;&#10;Description automatically generated">
              <a:extLst>
                <a:ext uri="{FF2B5EF4-FFF2-40B4-BE49-F238E27FC236}">
                  <a16:creationId xmlns:a16="http://schemas.microsoft.com/office/drawing/2014/main" id="{8A6E1CAE-12DA-430D-870D-0B524D251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846" y="876832"/>
              <a:ext cx="8489372" cy="58668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CD743-945F-48AF-AEF7-7DFD7FF628B5}"/>
                </a:ext>
              </a:extLst>
            </p:cNvPr>
            <p:cNvSpPr/>
            <p:nvPr/>
          </p:nvSpPr>
          <p:spPr>
            <a:xfrm>
              <a:off x="2724282" y="3348106"/>
              <a:ext cx="6594499" cy="275152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600" b="1" cap="none" spc="50" dirty="0">
                  <a:ln w="0"/>
                  <a:solidFill>
                    <a:schemeClr val="bg1"/>
                  </a:solidFill>
                  <a:effectLst>
                    <a:innerShdw blurRad="63500" dist="76200" dir="9000000">
                      <a:srgbClr val="000000">
                        <a:alpha val="50000"/>
                      </a:srgbClr>
                    </a:innerShdw>
                  </a:effectLst>
                  <a:latin typeface="Arial Black" panose="020B0A04020102020204" pitchFamily="34" charset="0"/>
                </a:rPr>
                <a:t>ROARING</a:t>
              </a:r>
            </a:p>
            <a:p>
              <a:pPr algn="ctr">
                <a:lnSpc>
                  <a:spcPct val="90000"/>
                </a:lnSpc>
              </a:pPr>
              <a:r>
                <a:rPr lang="en-US" sz="9600" b="1" spc="50" dirty="0">
                  <a:ln w="0"/>
                  <a:solidFill>
                    <a:schemeClr val="bg1"/>
                  </a:solidFill>
                  <a:effectLst>
                    <a:innerShdw blurRad="63500" dist="76200" dir="9000000">
                      <a:srgbClr val="000000">
                        <a:alpha val="50000"/>
                      </a:srgbClr>
                    </a:innerShdw>
                  </a:effectLst>
                  <a:latin typeface="Arial Black" panose="020B0A04020102020204" pitchFamily="34" charset="0"/>
                </a:rPr>
                <a:t>LION!</a:t>
              </a:r>
              <a:endParaRPr lang="en-US" sz="96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17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8D36-3037-4B54-ACF9-6BCDABB8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…it’s coming…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EEFA9-CDE2-4BCE-9725-A2FC1DC0E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600" i="0" u="none" strike="noStrike" baseline="0" dirty="0"/>
              <a:t>“</a:t>
            </a:r>
            <a:r>
              <a:rPr lang="en-US" sz="6600" i="0" u="none" strike="noStrike" baseline="0" dirty="0">
                <a:effectLst>
                  <a:glow rad="127000">
                    <a:srgbClr val="C00000"/>
                  </a:glow>
                </a:effectLst>
              </a:rPr>
              <a:t>yet</a:t>
            </a:r>
            <a:r>
              <a:rPr lang="en-US" sz="6600" i="0" u="none" strike="noStrike" baseline="0" dirty="0"/>
              <a:t>”</a:t>
            </a:r>
            <a:br>
              <a:rPr lang="en-US" sz="6600" i="0" u="none" strike="noStrike" baseline="0" dirty="0"/>
            </a:br>
            <a:endParaRPr lang="en-US" dirty="0">
              <a:effectLst>
                <a:glow rad="127000">
                  <a:srgbClr val="C00000"/>
                </a:glow>
              </a:effectLst>
            </a:endParaRPr>
          </a:p>
          <a:p>
            <a:pPr algn="ctr"/>
            <a:r>
              <a:rPr lang="en-US" dirty="0">
                <a:effectLst>
                  <a:glow rad="127000">
                    <a:srgbClr val="C00000"/>
                  </a:glow>
                </a:effectLst>
              </a:rPr>
              <a:t> </a:t>
            </a:r>
          </a:p>
          <a:p>
            <a:pPr algn="ctr"/>
            <a:r>
              <a:rPr lang="en-US" i="0" u="none" strike="noStrike" baseline="0" dirty="0"/>
              <a:t>"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yet I will not totally destroy the house of Jacob</a:t>
            </a:r>
            <a:r>
              <a:rPr lang="en-US" i="0" u="none" strike="noStrike" baseline="0" dirty="0"/>
              <a:t>," declares the LORD.</a:t>
            </a:r>
            <a:r>
              <a:rPr lang="en-US" dirty="0"/>
              <a:t> 9:8b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3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3F80-08B4-4F9F-963F-36DCF05C0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2065468"/>
          </a:xfrm>
        </p:spPr>
        <p:txBody>
          <a:bodyPr/>
          <a:lstStyle/>
          <a:p>
            <a:r>
              <a:rPr lang="en-US" dirty="0"/>
              <a:t>HOW CAN YOU BE SAVED FROM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A9CE8-CE62-4D34-8AF7-24125D9F6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2322577"/>
            <a:ext cx="11602063" cy="3854386"/>
          </a:xfrm>
        </p:spPr>
        <p:txBody>
          <a:bodyPr>
            <a:normAutofit/>
          </a:bodyPr>
          <a:lstStyle/>
          <a:p>
            <a:pPr algn="ctr"/>
            <a:r>
              <a:rPr lang="en-US" sz="7200" u="sng" dirty="0">
                <a:solidFill>
                  <a:srgbClr val="C00000"/>
                </a:solidFill>
                <a:effectLst>
                  <a:glow rad="101600">
                    <a:schemeClr val="bg1"/>
                  </a:glow>
                </a:effectLst>
              </a:rPr>
              <a:t>RESTORATION</a:t>
            </a:r>
          </a:p>
          <a:p>
            <a:pPr algn="ctr"/>
            <a:r>
              <a:rPr lang="en-US" sz="7200" dirty="0"/>
              <a:t>IS COMING!</a:t>
            </a:r>
          </a:p>
        </p:txBody>
      </p:sp>
    </p:spTree>
    <p:extLst>
      <p:ext uri="{BB962C8B-B14F-4D97-AF65-F5344CB8AC3E}">
        <p14:creationId xmlns:p14="http://schemas.microsoft.com/office/powerpoint/2010/main" val="91059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ying in a tent&#10;&#10;Description automatically generated with low confidence">
            <a:extLst>
              <a:ext uri="{FF2B5EF4-FFF2-40B4-BE49-F238E27FC236}">
                <a16:creationId xmlns:a16="http://schemas.microsoft.com/office/drawing/2014/main" id="{6B757219-360F-41A9-A17B-ECEBDC375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5744" r="1549" b="4531"/>
          <a:stretch/>
        </p:blipFill>
        <p:spPr>
          <a:xfrm>
            <a:off x="6394177" y="1503758"/>
            <a:ext cx="6060582" cy="497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</a:t>
            </a:r>
            <a:r>
              <a:rPr lang="en-US" u="sng" dirty="0">
                <a:solidFill>
                  <a:srgbClr val="C00000"/>
                </a:solidFill>
              </a:rPr>
              <a:t>NEEDED</a:t>
            </a:r>
            <a:r>
              <a:rPr lang="en-US" dirty="0"/>
              <a:t> 9:11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88929"/>
            <a:ext cx="7730189" cy="4851400"/>
          </a:xfrm>
        </p:spPr>
        <p:txBody>
          <a:bodyPr>
            <a:noAutofit/>
          </a:bodyPr>
          <a:lstStyle/>
          <a:p>
            <a:r>
              <a:rPr lang="en-US" sz="4200" dirty="0"/>
              <a:t> </a:t>
            </a:r>
            <a:r>
              <a:rPr lang="en-US" sz="4200" i="0" u="none" strike="noStrike" baseline="30000" dirty="0"/>
              <a:t>11</a:t>
            </a:r>
            <a:r>
              <a:rPr lang="en-US" sz="4200" i="0" u="none" strike="noStrike" baseline="0" dirty="0"/>
              <a:t> "In that day I will restore 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David's fallen tent</a:t>
            </a:r>
            <a:r>
              <a:rPr lang="en-US" sz="4200" i="0" u="none" strike="noStrike" baseline="0" dirty="0"/>
              <a:t>. I will repair its broken places, restore its ruins, and build it as it used to be, </a:t>
            </a:r>
            <a:r>
              <a:rPr lang="en-US" sz="4200" i="0" u="none" strike="noStrike" baseline="30000" dirty="0"/>
              <a:t>12</a:t>
            </a:r>
            <a:r>
              <a:rPr lang="en-US" sz="4200" i="0" u="none" strike="noStrike" baseline="0" dirty="0"/>
              <a:t>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so that they may possess the remnant of Edom and all the nations that bear my name," declares the LORD, who will do these things.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2356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ent in a forest&#10;&#10;Description automatically generated with low confidence">
            <a:extLst>
              <a:ext uri="{FF2B5EF4-FFF2-40B4-BE49-F238E27FC236}">
                <a16:creationId xmlns:a16="http://schemas.microsoft.com/office/drawing/2014/main" id="{DCF74FB9-AE17-438F-B9E6-0DCC242EA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38" y="563958"/>
            <a:ext cx="778119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18DA2E-AD4C-49A9-A51E-5A3A19065936}"/>
              </a:ext>
            </a:extLst>
          </p:cNvPr>
          <p:cNvSpPr/>
          <p:nvPr/>
        </p:nvSpPr>
        <p:spPr>
          <a:xfrm>
            <a:off x="1007139" y="2817968"/>
            <a:ext cx="1630553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375CFE-0FEE-4F4C-9C15-9D1E5634E24A}"/>
              </a:ext>
            </a:extLst>
          </p:cNvPr>
          <p:cNvSpPr/>
          <p:nvPr/>
        </p:nvSpPr>
        <p:spPr>
          <a:xfrm>
            <a:off x="3391612" y="2287794"/>
            <a:ext cx="2063530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D6C2CF-F67F-4266-AA54-F5F90EF549C3}"/>
              </a:ext>
            </a:extLst>
          </p:cNvPr>
          <p:cNvSpPr/>
          <p:nvPr/>
        </p:nvSpPr>
        <p:spPr>
          <a:xfrm>
            <a:off x="5539918" y="1673274"/>
            <a:ext cx="1771376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</a:t>
            </a:r>
            <a:r>
              <a:rPr lang="en-US" u="sng" dirty="0">
                <a:solidFill>
                  <a:srgbClr val="C00000"/>
                </a:solidFill>
              </a:rPr>
              <a:t>DESCRIBED</a:t>
            </a:r>
            <a:r>
              <a:rPr lang="en-US" dirty="0"/>
              <a:t> 9:11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88929"/>
            <a:ext cx="7730189" cy="4851400"/>
          </a:xfrm>
        </p:spPr>
        <p:txBody>
          <a:bodyPr>
            <a:noAutofit/>
          </a:bodyPr>
          <a:lstStyle/>
          <a:p>
            <a:r>
              <a:rPr lang="en-US" sz="4200" dirty="0"/>
              <a:t> </a:t>
            </a:r>
            <a:r>
              <a:rPr lang="en-US" sz="4200" i="0" u="none" strike="noStrike" baseline="30000" dirty="0"/>
              <a:t>11</a:t>
            </a:r>
            <a:r>
              <a:rPr lang="en-US" sz="4200" i="0" u="none" strike="noStrike" baseline="0" dirty="0"/>
              <a:t> "In that day I will restore David's fallen tent. 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I will repair its broken places, restore its ruins, and build it as it used to be</a:t>
            </a:r>
            <a:r>
              <a:rPr lang="en-US" sz="4200" i="0" u="none" strike="noStrike" baseline="0" dirty="0"/>
              <a:t>, </a:t>
            </a:r>
            <a:r>
              <a:rPr lang="en-US" sz="4200" i="0" u="none" strike="noStrike" baseline="30000" dirty="0"/>
              <a:t>12</a:t>
            </a:r>
            <a:r>
              <a:rPr lang="en-US" sz="4200" i="0" u="none" strike="noStrike" baseline="0" dirty="0"/>
              <a:t>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so that they may possess the remnant of Edom and all the nations that bear my name," declares the LORD, who will do these things.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81044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5593DD-6E40-4402-9AC3-9A2CEE2672AB}"/>
              </a:ext>
            </a:extLst>
          </p:cNvPr>
          <p:cNvSpPr/>
          <p:nvPr/>
        </p:nvSpPr>
        <p:spPr>
          <a:xfrm>
            <a:off x="1007139" y="2817968"/>
            <a:ext cx="1630553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4AF1F5-82BA-4C22-A64D-FAC33EC556A3}"/>
              </a:ext>
            </a:extLst>
          </p:cNvPr>
          <p:cNvSpPr/>
          <p:nvPr/>
        </p:nvSpPr>
        <p:spPr>
          <a:xfrm>
            <a:off x="3391612" y="2287794"/>
            <a:ext cx="2063530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F8E7A1-6A4E-466C-A3DC-D1A47FF147CB}"/>
              </a:ext>
            </a:extLst>
          </p:cNvPr>
          <p:cNvSpPr/>
          <p:nvPr/>
        </p:nvSpPr>
        <p:spPr>
          <a:xfrm>
            <a:off x="5539918" y="1673274"/>
            <a:ext cx="1771376" cy="894080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ent in a forest&#10;&#10;Description automatically generated with low confidence">
            <a:extLst>
              <a:ext uri="{FF2B5EF4-FFF2-40B4-BE49-F238E27FC236}">
                <a16:creationId xmlns:a16="http://schemas.microsoft.com/office/drawing/2014/main" id="{E88FC560-AEB3-4B57-BD79-9E80DF0F9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38" y="563958"/>
            <a:ext cx="77811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</a:t>
            </a:r>
            <a:r>
              <a:rPr lang="en-US" u="sng" dirty="0">
                <a:solidFill>
                  <a:srgbClr val="C00000"/>
                </a:solidFill>
              </a:rPr>
              <a:t>DESCRIBED</a:t>
            </a:r>
            <a:r>
              <a:rPr lang="en-US" dirty="0"/>
              <a:t> 9:11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90904"/>
            <a:ext cx="7730189" cy="4851400"/>
          </a:xfrm>
        </p:spPr>
        <p:txBody>
          <a:bodyPr>
            <a:noAutofit/>
          </a:bodyPr>
          <a:lstStyle/>
          <a:p>
            <a:r>
              <a:rPr lang="en-US" sz="4200" dirty="0"/>
              <a:t> </a:t>
            </a:r>
            <a:r>
              <a:rPr lang="en-US" sz="4200" i="0" u="none" strike="noStrike" baseline="30000" dirty="0"/>
              <a:t>11</a:t>
            </a:r>
            <a:r>
              <a:rPr lang="en-US" sz="4200" i="0" u="none" strike="noStrike" baseline="0" dirty="0"/>
              <a:t> "In that day I will restore David's fallen tent. 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I will repair its broken places, restore its ruins, and build it </a:t>
            </a:r>
            <a:r>
              <a:rPr lang="en-US" sz="4200" i="0" u="none" strike="noStrike" baseline="0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as it used to be</a:t>
            </a:r>
            <a:r>
              <a:rPr lang="en-US" sz="4200" i="0" u="none" strike="noStrike" baseline="0" dirty="0"/>
              <a:t>, </a:t>
            </a:r>
            <a:r>
              <a:rPr lang="en-US" sz="4200" i="0" u="none" strike="noStrike" baseline="30000" dirty="0"/>
              <a:t>12</a:t>
            </a:r>
            <a:r>
              <a:rPr lang="en-US" sz="4200" i="0" u="none" strike="noStrike" baseline="0" dirty="0"/>
              <a:t>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so that they may possess the remnant of Edom and all the nations that bear my name," declares the LORD, who will do these things.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06723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</a:t>
            </a:r>
            <a:r>
              <a:rPr lang="en-US" u="sng" dirty="0">
                <a:solidFill>
                  <a:srgbClr val="C00000"/>
                </a:solidFill>
              </a:rPr>
              <a:t>PURPOSE</a:t>
            </a:r>
            <a:r>
              <a:rPr lang="en-US" dirty="0"/>
              <a:t> 9:12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82533"/>
            <a:ext cx="7730189" cy="4851400"/>
          </a:xfrm>
        </p:spPr>
        <p:txBody>
          <a:bodyPr>
            <a:noAutofit/>
          </a:bodyPr>
          <a:lstStyle/>
          <a:p>
            <a:r>
              <a:rPr lang="en-US" sz="4200" dirty="0"/>
              <a:t> </a:t>
            </a:r>
            <a:r>
              <a:rPr lang="en-US" sz="4200" i="0" u="none" strike="noStrike" baseline="30000" dirty="0"/>
              <a:t>11</a:t>
            </a:r>
            <a:r>
              <a:rPr lang="en-US" sz="4200" i="0" u="none" strike="noStrike" baseline="0" dirty="0"/>
              <a:t> "In that day I will restore David's fallen tent. I will repair its broken places, restore its ruins, and build it as it used to be, </a:t>
            </a:r>
            <a:r>
              <a:rPr lang="en-US" sz="4200" i="0" u="none" strike="noStrike" baseline="30000" dirty="0"/>
              <a:t>12</a:t>
            </a:r>
            <a:r>
              <a:rPr lang="en-US" sz="4200" i="0" u="none" strike="noStrike" baseline="0" dirty="0"/>
              <a:t>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so that they may possess the remnant of Edom and all the nations that bear my name</a:t>
            </a:r>
            <a:r>
              <a:rPr lang="en-US" sz="4200" i="0" u="none" strike="noStrike" baseline="0" dirty="0"/>
              <a:t>," declares the LORD, who will do these things.</a:t>
            </a:r>
            <a:endParaRPr lang="en-US" sz="4200" dirty="0"/>
          </a:p>
        </p:txBody>
      </p:sp>
      <p:pic>
        <p:nvPicPr>
          <p:cNvPr id="5" name="Picture 4" descr="A picture containing fan, device, vector graphics&#10;&#10;Description automatically generated">
            <a:extLst>
              <a:ext uri="{FF2B5EF4-FFF2-40B4-BE49-F238E27FC236}">
                <a16:creationId xmlns:a16="http://schemas.microsoft.com/office/drawing/2014/main" id="{A7B06C66-1067-45B4-870D-3E6922869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03" y="931364"/>
            <a:ext cx="3245323" cy="2748383"/>
          </a:xfrm>
          <a:prstGeom prst="rect">
            <a:avLst/>
          </a:prstGeom>
          <a:effectLst>
            <a:glow rad="127000">
              <a:schemeClr val="bg2">
                <a:lumMod val="10000"/>
                <a:alpha val="83000"/>
              </a:schemeClr>
            </a:glow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0E0FE30-D117-46E3-90A5-404FCF37F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62" y="3579005"/>
            <a:ext cx="2612319" cy="3015120"/>
          </a:xfrm>
          <a:prstGeom prst="rect">
            <a:avLst/>
          </a:prstGeom>
          <a:effectLst>
            <a:glow rad="127000">
              <a:schemeClr val="tx1">
                <a:alpha val="9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240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0.00209 0.4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-0.420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0B5124-85E1-4572-9ABB-09E57480471F}"/>
              </a:ext>
            </a:extLst>
          </p:cNvPr>
          <p:cNvSpPr/>
          <p:nvPr/>
        </p:nvSpPr>
        <p:spPr>
          <a:xfrm>
            <a:off x="1351280" y="2473036"/>
            <a:ext cx="9413702" cy="3917373"/>
          </a:xfrm>
          <a:prstGeom prst="rect">
            <a:avLst/>
          </a:prstGeom>
          <a:gradFill flip="none" rotWithShape="1">
            <a:gsLst>
              <a:gs pos="26000">
                <a:schemeClr val="accent1">
                  <a:lumMod val="50000"/>
                  <a:shade val="30000"/>
                  <a:satMod val="115000"/>
                </a:schemeClr>
              </a:gs>
              <a:gs pos="90000">
                <a:srgbClr val="3680AB"/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019AB5-4B83-42D5-9C38-D55E615AC04E}"/>
              </a:ext>
            </a:extLst>
          </p:cNvPr>
          <p:cNvGrpSpPr/>
          <p:nvPr/>
        </p:nvGrpSpPr>
        <p:grpSpPr>
          <a:xfrm>
            <a:off x="3550920" y="3078480"/>
            <a:ext cx="7452360" cy="3311929"/>
            <a:chOff x="3388360" y="3078480"/>
            <a:chExt cx="7452360" cy="33119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4C1DBD-AC0D-4159-9715-65B387575985}"/>
                </a:ext>
              </a:extLst>
            </p:cNvPr>
            <p:cNvSpPr/>
            <p:nvPr/>
          </p:nvSpPr>
          <p:spPr>
            <a:xfrm>
              <a:off x="9733280" y="3078480"/>
              <a:ext cx="1107440" cy="2844800"/>
            </a:xfrm>
            <a:prstGeom prst="rect">
              <a:avLst/>
            </a:prstGeom>
            <a:effectLst>
              <a:glow rad="952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FFA5A8-69BE-4701-B786-B2E85030F96F}"/>
                </a:ext>
              </a:extLst>
            </p:cNvPr>
            <p:cNvSpPr/>
            <p:nvPr/>
          </p:nvSpPr>
          <p:spPr>
            <a:xfrm>
              <a:off x="3388360" y="5699876"/>
              <a:ext cx="6659880" cy="690533"/>
            </a:xfrm>
            <a:prstGeom prst="rect">
              <a:avLst/>
            </a:prstGeom>
            <a:effectLst>
              <a:glow rad="952500">
                <a:schemeClr val="tx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nature, waterfall, wave&#10;&#10;Description automatically generated">
            <a:extLst>
              <a:ext uri="{FF2B5EF4-FFF2-40B4-BE49-F238E27FC236}">
                <a16:creationId xmlns:a16="http://schemas.microsoft.com/office/drawing/2014/main" id="{A1F1D96B-77C8-4CCA-9407-A6A915F8E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</a:t>
            </a:r>
            <a:r>
              <a:rPr lang="en-US" u="sng" dirty="0">
                <a:solidFill>
                  <a:srgbClr val="C00000"/>
                </a:solidFill>
              </a:rPr>
              <a:t>TIME</a:t>
            </a:r>
            <a:r>
              <a:rPr lang="en-US" dirty="0"/>
              <a:t> 9:11,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82533"/>
            <a:ext cx="11723403" cy="4851400"/>
          </a:xfrm>
        </p:spPr>
        <p:txBody>
          <a:bodyPr>
            <a:noAutofit/>
          </a:bodyPr>
          <a:lstStyle/>
          <a:p>
            <a:r>
              <a:rPr lang="en-US" sz="4200" dirty="0"/>
              <a:t> </a:t>
            </a:r>
            <a:r>
              <a:rPr lang="en-US" sz="4200" i="0" u="none" strike="noStrike" baseline="30000" dirty="0"/>
              <a:t>11</a:t>
            </a:r>
            <a:r>
              <a:rPr lang="en-US" sz="4200" i="0" u="none" strike="noStrike" baseline="0" dirty="0"/>
              <a:t> "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In that day </a:t>
            </a:r>
            <a:r>
              <a:rPr lang="en-US" sz="4200" i="0" u="none" strike="noStrike" baseline="0" dirty="0"/>
              <a:t>I will restore David's fallen tent. </a:t>
            </a:r>
          </a:p>
          <a:p>
            <a:r>
              <a:rPr lang="en-US" sz="4200" i="0" u="none" strike="noStrike" baseline="30000" dirty="0"/>
              <a:t>13</a:t>
            </a:r>
            <a:r>
              <a:rPr lang="en-US" sz="4200" i="0" u="none" strike="noStrike" baseline="0" dirty="0"/>
              <a:t> "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The days are coming</a:t>
            </a:r>
            <a:r>
              <a:rPr lang="en-US" sz="4200" i="0" u="none" strike="noStrike" baseline="0" dirty="0"/>
              <a:t>,"</a:t>
            </a:r>
            <a:endParaRPr lang="en-US" sz="4200" dirty="0"/>
          </a:p>
          <a:p>
            <a:endParaRPr lang="en-US" sz="4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5701A-157C-4692-9753-D8E0CB64B055}"/>
              </a:ext>
            </a:extLst>
          </p:cNvPr>
          <p:cNvSpPr txBox="1"/>
          <p:nvPr/>
        </p:nvSpPr>
        <p:spPr>
          <a:xfrm>
            <a:off x="4013200" y="3717319"/>
            <a:ext cx="52468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…it’s coming…</a:t>
            </a:r>
          </a:p>
        </p:txBody>
      </p:sp>
    </p:spTree>
    <p:extLst>
      <p:ext uri="{BB962C8B-B14F-4D97-AF65-F5344CB8AC3E}">
        <p14:creationId xmlns:p14="http://schemas.microsoft.com/office/powerpoint/2010/main" val="308931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E4173-ABF0-4398-8AC2-D669F7B36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182533"/>
            <a:ext cx="11440341" cy="4851400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200" i="0" u="none" strike="noStrike" baseline="30000" dirty="0">
                <a:solidFill>
                  <a:schemeClr val="bg1">
                    <a:lumMod val="65000"/>
                  </a:schemeClr>
                </a:solidFill>
              </a:rPr>
              <a:t>11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  <a:t> "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  <a:effectLst>
                  <a:glow rad="127000">
                    <a:srgbClr val="C00000"/>
                  </a:glow>
                </a:effectLst>
              </a:rPr>
              <a:t>In that day 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  <a:t>I will restore David's fallen tent. </a:t>
            </a:r>
          </a:p>
          <a:p>
            <a:r>
              <a:rPr lang="en-US" sz="4200" i="0" u="none" strike="noStrike" baseline="30000" dirty="0">
                <a:solidFill>
                  <a:schemeClr val="bg1">
                    <a:lumMod val="65000"/>
                  </a:schemeClr>
                </a:solidFill>
              </a:rPr>
              <a:t>13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  <a:t> "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  <a:effectLst>
                  <a:glow rad="127000">
                    <a:srgbClr val="C00000"/>
                  </a:glow>
                </a:effectLst>
              </a:rPr>
              <a:t>The days are coming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  <a:t>,“</a:t>
            </a:r>
            <a:b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4200" i="0" u="none" strike="noStrike" baseline="0" dirty="0"/>
              <a:t>declares the LORD,</a:t>
            </a:r>
            <a:r>
              <a:rPr lang="en-US" sz="4200" i="0" u="none" strike="noStrike" baseline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4200" i="0" u="none" strike="noStrike" baseline="0" dirty="0"/>
              <a:t>"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when</a:t>
            </a:r>
            <a:r>
              <a:rPr lang="en-US" sz="4200" i="0" u="none" strike="noStrike" baseline="0" dirty="0"/>
              <a:t>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the reaper will be overtaken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by the plowman and the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planter by the one treading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grapes. </a:t>
            </a: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New wine will drip from </a:t>
            </a:r>
            <a:b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</a:br>
            <a:r>
              <a:rPr lang="en-US" sz="4200" i="0" u="none" strike="noStrike" baseline="0" dirty="0">
                <a:effectLst>
                  <a:glow rad="127000">
                    <a:srgbClr val="C00000"/>
                  </a:glow>
                </a:effectLst>
              </a:rPr>
              <a:t>the mountains </a:t>
            </a:r>
            <a:r>
              <a:rPr lang="en-US" sz="4200" i="0" u="none" strike="noStrike" baseline="0" dirty="0"/>
              <a:t>and flow from all </a:t>
            </a:r>
            <a:br>
              <a:rPr lang="en-US" sz="4200" i="0" u="none" strike="noStrike" baseline="0" dirty="0"/>
            </a:br>
            <a:r>
              <a:rPr lang="en-US" sz="4200" i="0" u="none" strike="noStrike" baseline="0" dirty="0"/>
              <a:t>the hills.</a:t>
            </a:r>
            <a:endParaRPr lang="en-US" sz="4200" dirty="0"/>
          </a:p>
          <a:p>
            <a:endParaRPr lang="en-US" sz="4200" dirty="0"/>
          </a:p>
        </p:txBody>
      </p:sp>
      <p:pic>
        <p:nvPicPr>
          <p:cNvPr id="4" name="Picture 3" descr="A picture containing indoor, red, glass&#10;&#10;Description automatically generated">
            <a:extLst>
              <a:ext uri="{FF2B5EF4-FFF2-40B4-BE49-F238E27FC236}">
                <a16:creationId xmlns:a16="http://schemas.microsoft.com/office/drawing/2014/main" id="{7CEC6E5E-4DCA-486B-8492-6BE5D7478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2722" y="0"/>
            <a:ext cx="86454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9239C7-9F13-4CB6-ABA3-8C370E78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</a:t>
            </a:r>
            <a:r>
              <a:rPr lang="en-US" u="sng" dirty="0">
                <a:solidFill>
                  <a:srgbClr val="C00000"/>
                </a:solidFill>
              </a:rPr>
              <a:t>TIME</a:t>
            </a:r>
            <a:r>
              <a:rPr lang="en-US" dirty="0"/>
              <a:t> 9:11, 13</a:t>
            </a:r>
          </a:p>
        </p:txBody>
      </p:sp>
    </p:spTree>
    <p:extLst>
      <p:ext uri="{BB962C8B-B14F-4D97-AF65-F5344CB8AC3E}">
        <p14:creationId xmlns:p14="http://schemas.microsoft.com/office/powerpoint/2010/main" val="225058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atellite, blue&#10;&#10;Description automatically generated">
            <a:extLst>
              <a:ext uri="{FF2B5EF4-FFF2-40B4-BE49-F238E27FC236}">
                <a16:creationId xmlns:a16="http://schemas.microsoft.com/office/drawing/2014/main" id="{2EE915FF-B048-4773-B245-1194B19F7D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91"/>
          <a:stretch/>
        </p:blipFill>
        <p:spPr>
          <a:xfrm>
            <a:off x="-432560" y="1687045"/>
            <a:ext cx="13369371" cy="5170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37DA1F-2FC2-4362-B45C-0471A5CA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</a:t>
            </a:r>
            <a:r>
              <a:rPr lang="en-US" u="sng" dirty="0">
                <a:solidFill>
                  <a:srgbClr val="C00000"/>
                </a:solidFill>
              </a:rPr>
              <a:t>HEART</a:t>
            </a:r>
            <a:r>
              <a:rPr lang="en-US" dirty="0"/>
              <a:t> 9:14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3AE124-13E6-4B97-BDBE-D6418BEDC144}"/>
              </a:ext>
            </a:extLst>
          </p:cNvPr>
          <p:cNvGrpSpPr/>
          <p:nvPr/>
        </p:nvGrpSpPr>
        <p:grpSpPr>
          <a:xfrm>
            <a:off x="1657429" y="2303099"/>
            <a:ext cx="8877140" cy="4364381"/>
            <a:chOff x="1730189" y="2442210"/>
            <a:chExt cx="8877140" cy="436438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1A2B636-B859-45E3-9833-694A0415B085}"/>
                </a:ext>
              </a:extLst>
            </p:cNvPr>
            <p:cNvCxnSpPr/>
            <p:nvPr/>
          </p:nvCxnSpPr>
          <p:spPr>
            <a:xfrm flipV="1">
              <a:off x="5222390" y="3710055"/>
              <a:ext cx="2918012" cy="981636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B7FD825-E25E-4D27-AA43-56DBA31FFE37}"/>
                </a:ext>
              </a:extLst>
            </p:cNvPr>
            <p:cNvCxnSpPr>
              <a:cxnSpLocks/>
            </p:cNvCxnSpPr>
            <p:nvPr/>
          </p:nvCxnSpPr>
          <p:spPr>
            <a:xfrm>
              <a:off x="5241952" y="4983863"/>
              <a:ext cx="5365377" cy="923365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D0F5A53-C722-41BF-9DBE-6202E8D656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0189" y="4926106"/>
              <a:ext cx="2976282" cy="1112276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056F7C-184B-4674-8987-25C645C88E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2870" y="3973557"/>
              <a:ext cx="2133601" cy="773255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F03E916-CDF1-4D8B-8EFB-2286582E6A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12776" y="3001914"/>
              <a:ext cx="1162723" cy="1541533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3D9374A-0F13-4BB8-ADF0-3B6768D9CB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6435" y="2548380"/>
              <a:ext cx="1155690" cy="1909737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4195B1A-7DA4-4F4D-9919-902D830BED87}"/>
                </a:ext>
              </a:extLst>
            </p:cNvPr>
            <p:cNvCxnSpPr>
              <a:cxnSpLocks/>
            </p:cNvCxnSpPr>
            <p:nvPr/>
          </p:nvCxnSpPr>
          <p:spPr>
            <a:xfrm>
              <a:off x="5131142" y="5170956"/>
              <a:ext cx="651093" cy="1021741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E26932-125A-4E81-A992-409DFA9FB9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9306" y="5170956"/>
              <a:ext cx="881872" cy="1635635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E99CB36-D0C5-44F9-8560-BD94AC228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1453" y="2442210"/>
              <a:ext cx="0" cy="1964303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A5D1472-F02A-44BE-B437-7B48AEB148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1997" y="5256645"/>
              <a:ext cx="11206" cy="1464255"/>
            </a:xfrm>
            <a:prstGeom prst="straightConnector1">
              <a:avLst/>
            </a:prstGeom>
            <a:ln w="152400">
              <a:solidFill>
                <a:srgbClr val="FFFF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83614-A246-4AC2-99F7-5D2F415C2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177159"/>
            <a:ext cx="11713609" cy="4999804"/>
          </a:xfrm>
        </p:spPr>
        <p:txBody>
          <a:bodyPr>
            <a:normAutofit/>
          </a:bodyPr>
          <a:lstStyle/>
          <a:p>
            <a:r>
              <a:rPr lang="en-US" i="0" u="none" strike="noStrike" baseline="30000" dirty="0"/>
              <a:t>14</a:t>
            </a:r>
            <a:r>
              <a:rPr lang="en-US" i="0" u="none" strike="noStrike" baseline="0" dirty="0"/>
              <a:t> I will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bring back my exiled people Israel</a:t>
            </a:r>
            <a:r>
              <a:rPr lang="en-US" i="0" u="none" strike="noStrike" baseline="0" dirty="0"/>
              <a:t>; they will rebuild the ruined cities and live in them. They will plant vineyards and drink their wine; they will make gardens and eat their fruit.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0397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7DA1F-2FC2-4362-B45C-0471A5CA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 </a:t>
            </a:r>
            <a:r>
              <a:rPr lang="en-US" u="sng" dirty="0">
                <a:solidFill>
                  <a:srgbClr val="C00000"/>
                </a:solidFill>
              </a:rPr>
              <a:t>HEART</a:t>
            </a:r>
            <a:r>
              <a:rPr lang="en-US" dirty="0"/>
              <a:t> 9:14</a:t>
            </a:r>
          </a:p>
        </p:txBody>
      </p:sp>
      <p:pic>
        <p:nvPicPr>
          <p:cNvPr id="17" name="Picture 16" descr="A picture containing satellite, blue&#10;&#10;Description automatically generated">
            <a:extLst>
              <a:ext uri="{FF2B5EF4-FFF2-40B4-BE49-F238E27FC236}">
                <a16:creationId xmlns:a16="http://schemas.microsoft.com/office/drawing/2014/main" id="{B9A58002-F5A0-46A5-9913-7FEBEE670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385079" y="1506071"/>
            <a:ext cx="13369371" cy="5351930"/>
          </a:xfrm>
          <a:prstGeom prst="rect">
            <a:avLst/>
          </a:prstGeom>
        </p:spPr>
      </p:pic>
      <p:pic>
        <p:nvPicPr>
          <p:cNvPr id="18" name="Picture 17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41EAAA99-4A9A-4027-985A-D4735AFFD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4" y="-37596"/>
            <a:ext cx="11708789" cy="60705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83614-A246-4AC2-99F7-5D2F415C2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4" y="825033"/>
            <a:ext cx="3862380" cy="5351930"/>
          </a:xfrm>
        </p:spPr>
        <p:txBody>
          <a:bodyPr>
            <a:normAutofit/>
          </a:bodyPr>
          <a:lstStyle/>
          <a:p>
            <a:pPr algn="l" rtl="0">
              <a:lnSpc>
                <a:spcPct val="85000"/>
              </a:lnSpc>
            </a:pPr>
            <a:r>
              <a:rPr lang="en-US" i="0" u="none" strike="noStrike" baseline="30000" dirty="0"/>
              <a:t>15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I will plant Israel in their own land</a:t>
            </a:r>
            <a:r>
              <a:rPr lang="en-US" i="0" u="none" strike="noStrike" baseline="0" dirty="0"/>
              <a:t>, never again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to be uprooted from the land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I have given them," says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the LORD </a:t>
            </a:r>
            <a:br>
              <a:rPr lang="en-US" i="0" u="none" strike="noStrike" baseline="0" dirty="0"/>
            </a:br>
            <a:r>
              <a:rPr lang="en-US" i="0" u="none" strike="noStrike" baseline="0" dirty="0"/>
              <a:t>your God.</a:t>
            </a:r>
          </a:p>
        </p:txBody>
      </p:sp>
    </p:spTree>
    <p:extLst>
      <p:ext uri="{BB962C8B-B14F-4D97-AF65-F5344CB8AC3E}">
        <p14:creationId xmlns:p14="http://schemas.microsoft.com/office/powerpoint/2010/main" val="153930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7550C-BD29-4D24-9A48-4C7D0C306702}"/>
              </a:ext>
            </a:extLst>
          </p:cNvPr>
          <p:cNvGrpSpPr/>
          <p:nvPr/>
        </p:nvGrpSpPr>
        <p:grpSpPr>
          <a:xfrm>
            <a:off x="1776846" y="876832"/>
            <a:ext cx="8489372" cy="5866868"/>
            <a:chOff x="1776846" y="876832"/>
            <a:chExt cx="8489372" cy="5866868"/>
          </a:xfrm>
        </p:grpSpPr>
        <p:pic>
          <p:nvPicPr>
            <p:cNvPr id="5" name="Picture 4" descr="A picture containing text, sign, screenshot&#10;&#10;Description automatically generated">
              <a:extLst>
                <a:ext uri="{FF2B5EF4-FFF2-40B4-BE49-F238E27FC236}">
                  <a16:creationId xmlns:a16="http://schemas.microsoft.com/office/drawing/2014/main" id="{8A6E1CAE-12DA-430D-870D-0B524D251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846" y="876832"/>
              <a:ext cx="8489372" cy="58668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CD743-945F-48AF-AEF7-7DFD7FF628B5}"/>
                </a:ext>
              </a:extLst>
            </p:cNvPr>
            <p:cNvSpPr/>
            <p:nvPr/>
          </p:nvSpPr>
          <p:spPr>
            <a:xfrm>
              <a:off x="3311496" y="3348106"/>
              <a:ext cx="5420075" cy="275152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600" b="1" cap="none" spc="50" dirty="0">
                  <a:ln w="0"/>
                  <a:solidFill>
                    <a:schemeClr val="bg1"/>
                  </a:solidFill>
                  <a:effectLst>
                    <a:innerShdw blurRad="63500" dist="76200" dir="9000000">
                      <a:srgbClr val="000000">
                        <a:alpha val="50000"/>
                      </a:srgbClr>
                    </a:innerShdw>
                  </a:effectLst>
                  <a:latin typeface="Arial Black" panose="020B0A04020102020204" pitchFamily="34" charset="0"/>
                </a:rPr>
                <a:t>FIRE</a:t>
              </a:r>
            </a:p>
            <a:p>
              <a:pPr algn="ctr">
                <a:lnSpc>
                  <a:spcPct val="90000"/>
                </a:lnSpc>
              </a:pPr>
              <a:r>
                <a:rPr lang="en-US" sz="9600" b="1" spc="50" dirty="0">
                  <a:ln w="0"/>
                  <a:solidFill>
                    <a:schemeClr val="bg1"/>
                  </a:solidFill>
                  <a:effectLst>
                    <a:innerShdw blurRad="63500" dist="76200" dir="9000000">
                      <a:srgbClr val="000000">
                        <a:alpha val="50000"/>
                      </a:srgbClr>
                    </a:innerShdw>
                  </a:effectLst>
                  <a:latin typeface="Arial Black" panose="020B0A04020102020204" pitchFamily="34" charset="0"/>
                </a:rPr>
                <a:t>AHEAD!</a:t>
              </a:r>
              <a:endParaRPr lang="en-US" sz="96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30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lag on a pole&#10;&#10;Description automatically generated">
            <a:extLst>
              <a:ext uri="{FF2B5EF4-FFF2-40B4-BE49-F238E27FC236}">
                <a16:creationId xmlns:a16="http://schemas.microsoft.com/office/drawing/2014/main" id="{F48BF2EC-C375-4986-B216-A42C3CE9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12" b="7132"/>
          <a:stretch/>
        </p:blipFill>
        <p:spPr>
          <a:xfrm>
            <a:off x="6842235" y="735607"/>
            <a:ext cx="5349765" cy="6122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600" dirty="0"/>
              <a:t>Who is Restored?  Remnant of Israel!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8145697" cy="4851400"/>
          </a:xfrm>
        </p:spPr>
        <p:txBody>
          <a:bodyPr/>
          <a:lstStyle/>
          <a:p>
            <a:r>
              <a:rPr lang="en-US" dirty="0"/>
              <a:t>9:8b</a:t>
            </a:r>
            <a:r>
              <a:rPr lang="en-US" i="0" u="none" strike="noStrike" baseline="0" dirty="0"/>
              <a:t>"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yet I will not totally destroy the house of Jacob</a:t>
            </a:r>
            <a:r>
              <a:rPr lang="en-US" i="0" u="none" strike="noStrike" baseline="0" dirty="0"/>
              <a:t>," declares the LORD.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0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ying in a tent&#10;&#10;Description automatically generated with low confidence">
            <a:extLst>
              <a:ext uri="{FF2B5EF4-FFF2-40B4-BE49-F238E27FC236}">
                <a16:creationId xmlns:a16="http://schemas.microsoft.com/office/drawing/2014/main" id="{AB7FE88E-871B-47BD-873C-CC79743C9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5744" r="1549" b="4531"/>
          <a:stretch/>
        </p:blipFill>
        <p:spPr>
          <a:xfrm>
            <a:off x="2620830" y="2185395"/>
            <a:ext cx="6060582" cy="4978400"/>
          </a:xfrm>
          <a:prstGeom prst="rect">
            <a:avLst/>
          </a:prstGeom>
        </p:spPr>
      </p:pic>
      <p:pic>
        <p:nvPicPr>
          <p:cNvPr id="4" name="Picture 3" descr="A flag on a pole&#10;&#10;Description automatically generated">
            <a:extLst>
              <a:ext uri="{FF2B5EF4-FFF2-40B4-BE49-F238E27FC236}">
                <a16:creationId xmlns:a16="http://schemas.microsoft.com/office/drawing/2014/main" id="{72268BF8-76A4-4AEA-B660-90253501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12" b="7132"/>
          <a:stretch/>
        </p:blipFill>
        <p:spPr>
          <a:xfrm>
            <a:off x="6842235" y="735607"/>
            <a:ext cx="5349765" cy="6122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Restored?  Remnant of Israel!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325563"/>
            <a:ext cx="8571017" cy="4851400"/>
          </a:xfrm>
        </p:spPr>
        <p:txBody>
          <a:bodyPr>
            <a:normAutofit/>
          </a:bodyPr>
          <a:lstStyle/>
          <a:p>
            <a:pPr algn="l" rtl="0"/>
            <a:r>
              <a:rPr lang="en-US" i="0" u="none" strike="noStrike" baseline="0" dirty="0">
                <a:latin typeface="Arial" panose="020B0604020202020204" pitchFamily="34" charset="0"/>
              </a:rPr>
              <a:t> </a:t>
            </a:r>
            <a:r>
              <a:rPr lang="en-US" i="0" u="none" strike="noStrike" baseline="30000" dirty="0">
                <a:latin typeface="Arial" panose="020B0604020202020204" pitchFamily="34" charset="0"/>
              </a:rPr>
              <a:t>11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 "In that day I will restore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  <a:latin typeface="Arial" panose="020B0604020202020204" pitchFamily="34" charset="0"/>
              </a:rPr>
              <a:t>David's fallen tent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. I will repair its broken places, restore its ruins, and build it as it used to be…</a:t>
            </a:r>
          </a:p>
        </p:txBody>
      </p:sp>
      <p:pic>
        <p:nvPicPr>
          <p:cNvPr id="5" name="Picture 4" descr="A tent in a forest&#10;&#10;Description automatically generated with low confidence">
            <a:extLst>
              <a:ext uri="{FF2B5EF4-FFF2-40B4-BE49-F238E27FC236}">
                <a16:creationId xmlns:a16="http://schemas.microsoft.com/office/drawing/2014/main" id="{20B186DA-41E8-4A30-A209-84362D752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66" y="1570956"/>
            <a:ext cx="7781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4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518B30-479A-4E8A-9EDC-5641324D2104}"/>
              </a:ext>
            </a:extLst>
          </p:cNvPr>
          <p:cNvSpPr/>
          <p:nvPr/>
        </p:nvSpPr>
        <p:spPr>
          <a:xfrm>
            <a:off x="81023" y="4780343"/>
            <a:ext cx="4236334" cy="99542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outdoor, flag, air&#10;&#10;Description automatically generated">
            <a:extLst>
              <a:ext uri="{FF2B5EF4-FFF2-40B4-BE49-F238E27FC236}">
                <a16:creationId xmlns:a16="http://schemas.microsoft.com/office/drawing/2014/main" id="{5BE462E1-6B26-427C-AB97-34CAC7864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"/>
          <a:stretch/>
        </p:blipFill>
        <p:spPr>
          <a:xfrm>
            <a:off x="3602419" y="357352"/>
            <a:ext cx="10287000" cy="6500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600" dirty="0"/>
              <a:t>Who is Restored?  Remnant of Nations!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1325563"/>
            <a:ext cx="8571017" cy="4851400"/>
          </a:xfrm>
        </p:spPr>
        <p:txBody>
          <a:bodyPr>
            <a:normAutofit/>
          </a:bodyPr>
          <a:lstStyle/>
          <a:p>
            <a:pPr algn="l" rtl="0"/>
            <a:r>
              <a:rPr lang="en-US" i="0" u="none" strike="noStrike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i="0" u="none" strike="noStrike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11</a:t>
            </a:r>
            <a:r>
              <a:rPr lang="en-US" i="0" u="none" strike="noStrike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"In that day I will restore </a:t>
            </a:r>
            <a:r>
              <a:rPr lang="en-US" i="0" u="none" strike="noStrike" baseline="0" dirty="0">
                <a:solidFill>
                  <a:schemeClr val="bg1">
                    <a:lumMod val="65000"/>
                  </a:schemeClr>
                </a:solidFill>
                <a:effectLst>
                  <a:glow rad="127000">
                    <a:srgbClr val="C00000"/>
                  </a:glow>
                </a:effectLst>
                <a:latin typeface="Arial" panose="020B0604020202020204" pitchFamily="34" charset="0"/>
              </a:rPr>
              <a:t>David's fallen tent</a:t>
            </a:r>
            <a:r>
              <a:rPr lang="en-US" i="0" u="none" strike="noStrike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. I will repair its broken places, restore its ruins, and build it as it used to be, </a:t>
            </a:r>
            <a:r>
              <a:rPr lang="en-US" i="0" u="none" strike="noStrike" baseline="30000" dirty="0">
                <a:latin typeface="Arial" panose="020B0604020202020204" pitchFamily="34" charset="0"/>
              </a:rPr>
              <a:t>12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 so that they may possess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  <a:latin typeface="Arial" panose="020B0604020202020204" pitchFamily="34" charset="0"/>
              </a:rPr>
              <a:t>the remnant of Edom 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and </a:t>
            </a:r>
            <a:br>
              <a:rPr lang="en-US" i="0" u="none" strike="noStrike" baseline="0" dirty="0">
                <a:latin typeface="Arial" panose="020B0604020202020204" pitchFamily="34" charset="0"/>
              </a:rPr>
            </a:b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  <a:latin typeface="Arial" panose="020B0604020202020204" pitchFamily="34" charset="0"/>
              </a:rPr>
              <a:t>all the nations that bear my name</a:t>
            </a:r>
            <a:r>
              <a:rPr lang="en-US" i="0" u="none" strike="noStrike" baseline="0" dirty="0">
                <a:latin typeface="Arial" panose="020B0604020202020204" pitchFamily="34" charset="0"/>
              </a:rPr>
              <a:t>," declares the LORD, who will do these things.</a:t>
            </a:r>
          </a:p>
        </p:txBody>
      </p:sp>
    </p:spTree>
    <p:extLst>
      <p:ext uri="{BB962C8B-B14F-4D97-AF65-F5344CB8AC3E}">
        <p14:creationId xmlns:p14="http://schemas.microsoft.com/office/powerpoint/2010/main" val="191382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pink&#10;&#10;Description automatically generated">
            <a:extLst>
              <a:ext uri="{FF2B5EF4-FFF2-40B4-BE49-F238E27FC236}">
                <a16:creationId xmlns:a16="http://schemas.microsoft.com/office/drawing/2014/main" id="{3C9AA4D2-DAD9-4CC6-92BF-259CB1ED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014" y="1325563"/>
            <a:ext cx="5764728" cy="6006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always has a remnant!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6773747" cy="4851400"/>
          </a:xfrm>
        </p:spPr>
        <p:txBody>
          <a:bodyPr/>
          <a:lstStyle/>
          <a:p>
            <a:r>
              <a:rPr lang="en-US" dirty="0"/>
              <a:t>Romans 11:5 </a:t>
            </a:r>
            <a:br>
              <a:rPr lang="en-US" dirty="0"/>
            </a:br>
            <a:r>
              <a:rPr lang="en-US" dirty="0"/>
              <a:t>So too, at the present time there is a </a:t>
            </a:r>
            <a:r>
              <a:rPr lang="en-US" dirty="0">
                <a:effectLst>
                  <a:glow rad="127000">
                    <a:srgbClr val="C00000"/>
                  </a:glow>
                </a:effectLst>
              </a:rPr>
              <a:t>remnant chosen by grace</a:t>
            </a:r>
            <a:r>
              <a:rPr lang="en-US" dirty="0"/>
              <a:t>.   6 And if by grace, then it is no longer by works; if it were, grace would no longer be grace.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3337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hat&#10;&#10;Description automatically generated">
            <a:extLst>
              <a:ext uri="{FF2B5EF4-FFF2-40B4-BE49-F238E27FC236}">
                <a16:creationId xmlns:a16="http://schemas.microsoft.com/office/drawing/2014/main" id="{58EDAE8C-73AE-4F7F-A874-E619694C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9982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Jerusalem Council Acts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183" y="1325563"/>
            <a:ext cx="6517558" cy="4851400"/>
          </a:xfrm>
        </p:spPr>
        <p:txBody>
          <a:bodyPr>
            <a:noAutofit/>
          </a:bodyPr>
          <a:lstStyle/>
          <a:p>
            <a:pPr algn="l" rtl="0"/>
            <a:r>
              <a:rPr lang="en-US" sz="4000" i="0" u="none" strike="noStrike" baseline="0" dirty="0"/>
              <a:t>Pharisees stood up and said, "The Gentiles must be circumcised and required to obey the law of Moses."</a:t>
            </a:r>
            <a:endParaRPr lang="en-US" sz="4000" dirty="0"/>
          </a:p>
          <a:p>
            <a:pPr algn="l" rtl="0"/>
            <a:r>
              <a:rPr lang="en-US" sz="4000" i="0" u="none" strike="noStrike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00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CEABEC9-3565-484B-8D85-9692AAAF3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>
          <a:xfrm flipH="1">
            <a:off x="2936836" y="0"/>
            <a:ext cx="92551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Jerusalem Council Acts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6517558" cy="4851400"/>
          </a:xfrm>
        </p:spPr>
        <p:txBody>
          <a:bodyPr>
            <a:noAutofit/>
          </a:bodyPr>
          <a:lstStyle/>
          <a:p>
            <a:pPr algn="l" rtl="0"/>
            <a:r>
              <a:rPr lang="en-US" sz="4000" i="0" u="none" strike="noStrike" baseline="30000" dirty="0"/>
              <a:t> 7 </a:t>
            </a:r>
            <a:r>
              <a:rPr lang="en-US" sz="4000" i="0" u="none" strike="noStrike" baseline="0" dirty="0"/>
              <a:t>Peter … addressed them …. </a:t>
            </a:r>
          </a:p>
          <a:p>
            <a:pPr algn="l" rtl="0"/>
            <a:r>
              <a:rPr lang="en-US" sz="4000" i="0" u="none" strike="noStrike" baseline="30000" dirty="0"/>
              <a:t>11</a:t>
            </a:r>
            <a:r>
              <a:rPr lang="en-US" sz="4000" i="0" u="none" strike="noStrike" baseline="0" dirty="0"/>
              <a:t> "No! We believe it is through the grace of our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Lord Jesus that we are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saved, just as they are."</a:t>
            </a:r>
          </a:p>
        </p:txBody>
      </p:sp>
    </p:spTree>
    <p:extLst>
      <p:ext uri="{BB962C8B-B14F-4D97-AF65-F5344CB8AC3E}">
        <p14:creationId xmlns:p14="http://schemas.microsoft.com/office/powerpoint/2010/main" val="34264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155947B-406C-4A98-8F5A-866BA129CB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>
          <a:xfrm flipH="1">
            <a:off x="2936837" y="0"/>
            <a:ext cx="92551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Jerusalem Council Acts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6517558" cy="4851400"/>
          </a:xfrm>
        </p:spPr>
        <p:txBody>
          <a:bodyPr>
            <a:noAutofit/>
          </a:bodyPr>
          <a:lstStyle/>
          <a:p>
            <a:pPr algn="l" rtl="0"/>
            <a:r>
              <a:rPr lang="en-US" sz="4000" i="0" u="none" strike="noStrike" baseline="30000" dirty="0"/>
              <a:t> 7 </a:t>
            </a:r>
            <a:r>
              <a:rPr lang="en-US" sz="4000" i="0" u="none" strike="noStrike" baseline="0" dirty="0"/>
              <a:t>Peter … addressed them …. </a:t>
            </a:r>
          </a:p>
          <a:p>
            <a:pPr algn="l" rtl="0"/>
            <a:r>
              <a:rPr lang="en-US" sz="4000" i="0" u="none" strike="noStrike" baseline="30000" dirty="0"/>
              <a:t>11</a:t>
            </a:r>
            <a:r>
              <a:rPr lang="en-US" sz="4000" i="0" u="none" strike="noStrike" baseline="0" dirty="0"/>
              <a:t> "No! We believe it is through the grace of our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Lord Jesus that we are </a:t>
            </a:r>
            <a:br>
              <a:rPr lang="en-US" sz="4000" i="0" u="none" strike="noStrike" baseline="0" dirty="0"/>
            </a:br>
            <a:r>
              <a:rPr lang="en-US" sz="4000" i="0" u="none" strike="noStrike" baseline="0" dirty="0"/>
              <a:t>saved, just as they are."</a:t>
            </a:r>
          </a:p>
          <a:p>
            <a:pPr algn="l" rtl="0"/>
            <a:r>
              <a:rPr lang="en-US" sz="4000" i="0" u="none" strike="noStrike" baseline="30000" dirty="0"/>
              <a:t>15</a:t>
            </a:r>
            <a:r>
              <a:rPr lang="en-US" sz="4000" i="0" u="none" strike="noStrike" baseline="0" dirty="0"/>
              <a:t> </a:t>
            </a:r>
            <a:r>
              <a:rPr lang="en-US" sz="4000" i="0" u="none" strike="noStrike" baseline="0" dirty="0">
                <a:effectLst>
                  <a:glow rad="101600">
                    <a:srgbClr val="C00000"/>
                  </a:glow>
                </a:effectLst>
              </a:rPr>
              <a:t>The words of the </a:t>
            </a:r>
            <a:br>
              <a:rPr lang="en-US" sz="4000" i="0" u="none" strike="noStrike" baseline="0" dirty="0">
                <a:effectLst>
                  <a:glow rad="101600">
                    <a:srgbClr val="C00000"/>
                  </a:glow>
                </a:effectLst>
              </a:rPr>
            </a:br>
            <a:r>
              <a:rPr lang="en-US" sz="4000" i="0" u="none" strike="noStrike" baseline="0" dirty="0">
                <a:effectLst>
                  <a:glow rad="101600">
                    <a:srgbClr val="C00000"/>
                  </a:glow>
                </a:effectLst>
              </a:rPr>
              <a:t>prophets are in agreement </a:t>
            </a:r>
            <a:r>
              <a:rPr lang="en-US" sz="4000" i="0" u="none" strike="noStrike" baseline="0" dirty="0"/>
              <a:t>with this, as it is written: </a:t>
            </a:r>
          </a:p>
          <a:p>
            <a:pPr algn="l" rtl="0"/>
            <a:endParaRPr lang="en-US" sz="400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8632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278F35E5-0DE5-417D-A65D-31FC2ACDB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/>
          <a:stretch/>
        </p:blipFill>
        <p:spPr>
          <a:xfrm flipH="1">
            <a:off x="2936837" y="0"/>
            <a:ext cx="925516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Jerusalem Council Acts 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3" y="1325563"/>
            <a:ext cx="6865537" cy="4851400"/>
          </a:xfrm>
        </p:spPr>
        <p:txBody>
          <a:bodyPr>
            <a:noAutofit/>
          </a:bodyPr>
          <a:lstStyle/>
          <a:p>
            <a:pPr algn="l" rtl="0"/>
            <a:r>
              <a:rPr lang="en-US" sz="4000" i="0" u="none" strike="noStrike" baseline="30000" dirty="0"/>
              <a:t>16</a:t>
            </a:r>
            <a:r>
              <a:rPr lang="en-US" sz="4000" i="0" u="none" strike="noStrike" baseline="0" dirty="0"/>
              <a:t> " 'After this I will return and rebuild David's fallen tent. Its ruins I will rebuild, and I will restore it,  </a:t>
            </a:r>
            <a:r>
              <a:rPr lang="en-US" sz="4000" i="0" u="none" strike="noStrike" baseline="30000" dirty="0"/>
              <a:t>17</a:t>
            </a:r>
            <a:r>
              <a:rPr lang="en-US" sz="4000" i="0" u="none" strike="noStrike" baseline="0" dirty="0"/>
              <a:t> that </a:t>
            </a:r>
            <a:r>
              <a:rPr lang="en-US" sz="4000" i="0" u="none" strike="noStrike" baseline="0" dirty="0">
                <a:effectLst>
                  <a:glow rad="101600">
                    <a:srgbClr val="C00000"/>
                  </a:glow>
                </a:effectLst>
              </a:rPr>
              <a:t>the remnant of men may seek the Lord</a:t>
            </a:r>
            <a:r>
              <a:rPr lang="en-US" sz="4000" i="0" u="none" strike="noStrike" baseline="0" dirty="0"/>
              <a:t>, and all the Gentiles who bear my name, says the Lord …. "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09EBA-54F1-46C1-AB25-3469E5D57824}"/>
              </a:ext>
            </a:extLst>
          </p:cNvPr>
          <p:cNvSpPr txBox="1"/>
          <p:nvPr/>
        </p:nvSpPr>
        <p:spPr>
          <a:xfrm>
            <a:off x="134703" y="5344160"/>
            <a:ext cx="11739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The point: God has always intended to save a 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remnant of Gentiles by grace and through faith.  </a:t>
            </a:r>
          </a:p>
        </p:txBody>
      </p:sp>
    </p:spTree>
    <p:extLst>
      <p:ext uri="{BB962C8B-B14F-4D97-AF65-F5344CB8AC3E}">
        <p14:creationId xmlns:p14="http://schemas.microsoft.com/office/powerpoint/2010/main" val="298882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Receive Restoration?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i="0" u="none" strike="noStrike" baseline="0" dirty="0"/>
              <a:t> </a:t>
            </a:r>
            <a:r>
              <a:rPr lang="en-US" i="0" u="none" strike="noStrike" baseline="30000" dirty="0"/>
              <a:t>Ephesians 2:8 </a:t>
            </a:r>
            <a:r>
              <a:rPr lang="en-US" i="0" u="none" strike="noStrike" baseline="0" dirty="0"/>
              <a:t>For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it is by grace you have been saved</a:t>
            </a:r>
            <a:r>
              <a:rPr lang="en-US" i="0" u="none" strike="noStrike" baseline="0" dirty="0"/>
              <a:t>, through faith--and this not from yourselves, it is the gift of God-- </a:t>
            </a:r>
            <a:r>
              <a:rPr lang="en-US" i="0" u="none" strike="noStrike" baseline="30000" dirty="0"/>
              <a:t>9</a:t>
            </a:r>
            <a:r>
              <a:rPr lang="en-US" i="0" u="none" strike="noStrike" baseline="0" dirty="0"/>
              <a:t> not by works, so that no one can boast. </a:t>
            </a:r>
            <a:endParaRPr lang="en-US" dirty="0"/>
          </a:p>
        </p:txBody>
      </p:sp>
      <p:pic>
        <p:nvPicPr>
          <p:cNvPr id="4" name="Picture 3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DE687066-C6E1-4BA4-88FB-8075A463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8" y="1481959"/>
            <a:ext cx="8617171" cy="57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Receive Restoration?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i="0" u="none" strike="noStrike" baseline="0" dirty="0"/>
              <a:t> </a:t>
            </a:r>
            <a:r>
              <a:rPr lang="en-US" i="0" u="none" strike="noStrike" baseline="30000" dirty="0"/>
              <a:t>Ephesians 2:8 </a:t>
            </a:r>
            <a:r>
              <a:rPr lang="en-US" i="0" u="none" strike="noStrike" baseline="0" dirty="0"/>
              <a:t>For it is by grace you have been saved,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through faith</a:t>
            </a:r>
            <a:r>
              <a:rPr lang="en-US" i="0" u="none" strike="noStrike" baseline="0" dirty="0"/>
              <a:t>--and this not from yourselves, it is the gift of God-- </a:t>
            </a:r>
            <a:r>
              <a:rPr lang="en-US" i="0" u="none" strike="noStrike" baseline="30000" dirty="0"/>
              <a:t>9</a:t>
            </a:r>
            <a:r>
              <a:rPr lang="en-US" i="0" u="none" strike="noStrike" baseline="0" dirty="0"/>
              <a:t> not by works, so that no one can boast. </a:t>
            </a:r>
            <a:endParaRPr lang="en-US" dirty="0"/>
          </a:p>
        </p:txBody>
      </p:sp>
      <p:pic>
        <p:nvPicPr>
          <p:cNvPr id="4" name="Picture 3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DE687066-C6E1-4BA4-88FB-8075A463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8" y="1481959"/>
            <a:ext cx="8617171" cy="575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B943A-5053-4F09-B851-D9E6BDD5E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2974428"/>
            <a:ext cx="3535443" cy="411883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8094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8A6E1CAE-12DA-430D-870D-0B524D25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6" y="876832"/>
            <a:ext cx="8489372" cy="5866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CD743-945F-48AF-AEF7-7DFD7FF628B5}"/>
              </a:ext>
            </a:extLst>
          </p:cNvPr>
          <p:cNvSpPr/>
          <p:nvPr/>
        </p:nvSpPr>
        <p:spPr>
          <a:xfrm>
            <a:off x="2828932" y="3185546"/>
            <a:ext cx="6409447" cy="318324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PREPARE </a:t>
            </a:r>
            <a:b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TO MEET </a:t>
            </a:r>
            <a:b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</a:br>
            <a: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GOD!</a:t>
            </a:r>
            <a:endParaRPr lang="en-US" sz="8800" b="1" cap="none" spc="50" dirty="0">
              <a:ln w="0"/>
              <a:solidFill>
                <a:schemeClr val="bg1"/>
              </a:solidFill>
              <a:effectLst>
                <a:innerShdw blurRad="63500" dist="76200" dir="90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14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6B9C-DF0E-4634-A33A-EC411B57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Receive Restoration?</a:t>
            </a:r>
          </a:p>
        </p:txBody>
      </p:sp>
      <p:pic>
        <p:nvPicPr>
          <p:cNvPr id="4" name="Picture 3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DE687066-C6E1-4BA4-88FB-8075A463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8" y="1481959"/>
            <a:ext cx="8617171" cy="5751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B943A-5053-4F09-B851-D9E6BDD5E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9" y="2974428"/>
            <a:ext cx="3535443" cy="411883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CAB3-B65A-4870-BEF0-508A924A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07" y="1325563"/>
            <a:ext cx="11568898" cy="4851400"/>
          </a:xfrm>
        </p:spPr>
        <p:txBody>
          <a:bodyPr>
            <a:normAutofit/>
          </a:bodyPr>
          <a:lstStyle/>
          <a:p>
            <a:pPr algn="l" rtl="0"/>
            <a:r>
              <a:rPr lang="en-US" i="0" u="none" strike="noStrike" baseline="0" dirty="0"/>
              <a:t> </a:t>
            </a:r>
            <a:r>
              <a:rPr lang="en-US" i="0" u="none" strike="noStrike" baseline="30000" dirty="0"/>
              <a:t>Ephesians 2:8 </a:t>
            </a:r>
            <a:r>
              <a:rPr lang="en-US" i="0" u="none" strike="noStrike" baseline="0" dirty="0"/>
              <a:t>For it is by grace you have been saved, through faith--and this not from yourselves, it is the gift of God-- </a:t>
            </a:r>
            <a:r>
              <a:rPr lang="en-US" i="0" u="none" strike="noStrike" baseline="30000" dirty="0"/>
              <a:t>9</a:t>
            </a:r>
            <a:r>
              <a:rPr lang="en-US" i="0" u="none" strike="noStrike" baseline="0" dirty="0"/>
              <a:t> </a:t>
            </a:r>
            <a:r>
              <a:rPr lang="en-US" i="0" u="none" strike="noStrike" baseline="0" dirty="0">
                <a:effectLst>
                  <a:glow rad="101600">
                    <a:srgbClr val="C00000"/>
                  </a:glow>
                </a:effectLst>
              </a:rPr>
              <a:t>not by works</a:t>
            </a:r>
            <a:r>
              <a:rPr lang="en-US" i="0" u="none" strike="noStrike" baseline="0" dirty="0"/>
              <a:t>, so that no one can boast.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3F476-AE87-4971-BFAF-7F1251D61937}"/>
              </a:ext>
            </a:extLst>
          </p:cNvPr>
          <p:cNvSpPr txBox="1"/>
          <p:nvPr/>
        </p:nvSpPr>
        <p:spPr>
          <a:xfrm>
            <a:off x="450377" y="4357939"/>
            <a:ext cx="2856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WORKS</a:t>
            </a:r>
          </a:p>
        </p:txBody>
      </p:sp>
      <p:sp>
        <p:nvSpPr>
          <p:cNvPr id="7" name="&quot;Not Allowed&quot; Symbol 6">
            <a:extLst>
              <a:ext uri="{FF2B5EF4-FFF2-40B4-BE49-F238E27FC236}">
                <a16:creationId xmlns:a16="http://schemas.microsoft.com/office/drawing/2014/main" id="{65602DB5-C736-46B4-8FB0-640B45B51985}"/>
              </a:ext>
            </a:extLst>
          </p:cNvPr>
          <p:cNvSpPr/>
          <p:nvPr/>
        </p:nvSpPr>
        <p:spPr>
          <a:xfrm>
            <a:off x="672247" y="3848669"/>
            <a:ext cx="2248374" cy="2328294"/>
          </a:xfrm>
          <a:prstGeom prst="noSmoking">
            <a:avLst>
              <a:gd name="adj" fmla="val 10233"/>
            </a:avLst>
          </a:prstGeom>
          <a:solidFill>
            <a:srgbClr val="FF0000">
              <a:alpha val="61000"/>
            </a:srgb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0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6784-E470-40C6-9E26-0AFC9DAC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what do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A76B-1CF2-40C2-9415-BF61482AA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39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36D1BC62-7C74-46F6-BFD6-6526C48B3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2144020"/>
            <a:ext cx="7625319" cy="508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176B7-749A-42CA-BB4C-F172CACD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coming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66A5E-8AB3-4436-8185-59AAE4DE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536" y="1325563"/>
            <a:ext cx="5718464" cy="4851400"/>
          </a:xfrm>
        </p:spPr>
        <p:txBody>
          <a:bodyPr/>
          <a:lstStyle/>
          <a:p>
            <a:pPr algn="ctr"/>
            <a:r>
              <a:rPr lang="en-US" dirty="0"/>
              <a:t>Destruction</a:t>
            </a:r>
          </a:p>
          <a:p>
            <a:pPr algn="ctr"/>
            <a:r>
              <a:rPr lang="en-US" baseline="30000" dirty="0"/>
              <a:t>Romans 6:23a</a:t>
            </a:r>
          </a:p>
          <a:p>
            <a:r>
              <a:rPr lang="en-US" i="0" u="none" strike="noStrike" baseline="0" dirty="0"/>
              <a:t>For the wages of sin is death, …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7B630E-AC8F-4156-BC4C-A751F9259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718" y="1325563"/>
            <a:ext cx="5548746" cy="4851400"/>
          </a:xfrm>
        </p:spPr>
        <p:txBody>
          <a:bodyPr/>
          <a:lstStyle/>
          <a:p>
            <a:pPr algn="ctr"/>
            <a:r>
              <a:rPr lang="en-US" dirty="0"/>
              <a:t>Restoration</a:t>
            </a:r>
          </a:p>
          <a:p>
            <a:pPr algn="ctr"/>
            <a:r>
              <a:rPr lang="en-US" baseline="30000" dirty="0"/>
              <a:t>Romans 6:23b</a:t>
            </a:r>
          </a:p>
          <a:p>
            <a:r>
              <a:rPr lang="en-US" i="0" u="none" strike="noStrike" baseline="0" dirty="0"/>
              <a:t>… but the gift of God is eternal life in Christ Jesus our Lord. </a:t>
            </a:r>
            <a:endParaRPr lang="en-US" dirty="0"/>
          </a:p>
        </p:txBody>
      </p:sp>
      <p:pic>
        <p:nvPicPr>
          <p:cNvPr id="7" name="Picture 6" descr="A picture containing building, brick, stone&#10;&#10;Description automatically generated">
            <a:extLst>
              <a:ext uri="{FF2B5EF4-FFF2-40B4-BE49-F238E27FC236}">
                <a16:creationId xmlns:a16="http://schemas.microsoft.com/office/drawing/2014/main" id="{DBDF5202-663A-4E9C-A559-709E2FC76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88" y="3189923"/>
            <a:ext cx="3489152" cy="40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88D437B2-5D00-44A3-9CC4-3BAA4F28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6" b="39064"/>
          <a:stretch/>
        </p:blipFill>
        <p:spPr>
          <a:xfrm>
            <a:off x="4540469" y="3063221"/>
            <a:ext cx="7651532" cy="3794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176B7-749A-42CA-BB4C-F172CACD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coming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66A5E-8AB3-4436-8185-59AAE4DE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536" y="1325563"/>
            <a:ext cx="5718464" cy="4851400"/>
          </a:xfrm>
        </p:spPr>
        <p:txBody>
          <a:bodyPr/>
          <a:lstStyle/>
          <a:p>
            <a:pPr algn="ctr"/>
            <a:r>
              <a:rPr lang="en-US" dirty="0"/>
              <a:t>Destruction</a:t>
            </a:r>
          </a:p>
          <a:p>
            <a:pPr algn="ctr"/>
            <a:r>
              <a:rPr lang="en-US" baseline="30000" dirty="0"/>
              <a:t>John 3:18b</a:t>
            </a:r>
          </a:p>
          <a:p>
            <a:r>
              <a:rPr lang="en-US" sz="4000" i="0" u="none" strike="noStrike" baseline="0" dirty="0"/>
              <a:t>but whoever does not believe stands condemned already because he has not believed in the name of God's one and only Son. </a:t>
            </a:r>
            <a:endParaRPr 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7B630E-AC8F-4156-BC4C-A751F9259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718" y="1325563"/>
            <a:ext cx="5548746" cy="4851400"/>
          </a:xfrm>
        </p:spPr>
        <p:txBody>
          <a:bodyPr/>
          <a:lstStyle/>
          <a:p>
            <a:pPr algn="ctr"/>
            <a:r>
              <a:rPr lang="en-US" dirty="0"/>
              <a:t>Restoration</a:t>
            </a:r>
          </a:p>
          <a:p>
            <a:pPr algn="ctr"/>
            <a:r>
              <a:rPr lang="en-US" baseline="30000" dirty="0"/>
              <a:t>John 3:18a</a:t>
            </a:r>
          </a:p>
          <a:p>
            <a:r>
              <a:rPr lang="en-US" sz="4000" i="0" u="none" strike="noStrike" baseline="30000" dirty="0"/>
              <a:t>18</a:t>
            </a:r>
            <a:r>
              <a:rPr lang="en-US" sz="4000" i="0" u="none" strike="noStrike" baseline="0" dirty="0"/>
              <a:t> Whoever believes in him is not condemned,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971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88D437B2-5D00-44A3-9CC4-3BAA4F28F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6" b="39064"/>
          <a:stretch/>
        </p:blipFill>
        <p:spPr>
          <a:xfrm>
            <a:off x="4540469" y="3063221"/>
            <a:ext cx="7651532" cy="3794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176B7-749A-42CA-BB4C-F172CACD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coming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66A5E-8AB3-4436-8185-59AAE4DEA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536" y="1325563"/>
            <a:ext cx="5718464" cy="4851400"/>
          </a:xfrm>
        </p:spPr>
        <p:txBody>
          <a:bodyPr/>
          <a:lstStyle/>
          <a:p>
            <a:pPr algn="ctr"/>
            <a:r>
              <a:rPr lang="en-US" dirty="0"/>
              <a:t>Destruction</a:t>
            </a:r>
          </a:p>
          <a:p>
            <a:pPr algn="ctr"/>
            <a:r>
              <a:rPr lang="en-US" baseline="30000" dirty="0"/>
              <a:t>John 3:36b</a:t>
            </a:r>
          </a:p>
          <a:p>
            <a:r>
              <a:rPr lang="en-US" sz="4000" dirty="0"/>
              <a:t>but whoever rejects the Son will not see life, for God's wrath remains on him."</a:t>
            </a:r>
            <a:endParaRPr lang="en-US" sz="3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7B630E-AC8F-4156-BC4C-A751F9259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718" y="1325563"/>
            <a:ext cx="5548746" cy="4851400"/>
          </a:xfrm>
        </p:spPr>
        <p:txBody>
          <a:bodyPr/>
          <a:lstStyle/>
          <a:p>
            <a:pPr algn="ctr"/>
            <a:r>
              <a:rPr lang="en-US" dirty="0"/>
              <a:t>Restoration</a:t>
            </a:r>
          </a:p>
          <a:p>
            <a:pPr algn="ctr"/>
            <a:r>
              <a:rPr lang="en-US" baseline="30000" dirty="0"/>
              <a:t>John 3:36a</a:t>
            </a:r>
          </a:p>
          <a:p>
            <a:r>
              <a:rPr lang="en-US" sz="4000" dirty="0"/>
              <a:t>Whoever believes in the Son has eternal life,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724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3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23" end="1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11C259-4B95-45B1-B9BC-561FBF6DB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2234045"/>
          </a:xfrm>
        </p:spPr>
        <p:txBody>
          <a:bodyPr/>
          <a:lstStyle/>
          <a:p>
            <a:r>
              <a:rPr lang="en-US" dirty="0"/>
              <a:t>Accept Him Today!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510FA7-3769-4319-B4A2-7D3C41CF4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42" y="2850775"/>
            <a:ext cx="11602063" cy="3326187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Let’s Pray!</a:t>
            </a:r>
          </a:p>
        </p:txBody>
      </p:sp>
    </p:spTree>
    <p:extLst>
      <p:ext uri="{BB962C8B-B14F-4D97-AF65-F5344CB8AC3E}">
        <p14:creationId xmlns:p14="http://schemas.microsoft.com/office/powerpoint/2010/main" val="8072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8A6E1CAE-12DA-430D-870D-0B524D25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6" y="876832"/>
            <a:ext cx="8489372" cy="5866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CD743-945F-48AF-AEF7-7DFD7FF628B5}"/>
              </a:ext>
            </a:extLst>
          </p:cNvPr>
          <p:cNvSpPr/>
          <p:nvPr/>
        </p:nvSpPr>
        <p:spPr>
          <a:xfrm>
            <a:off x="2418591" y="3724026"/>
            <a:ext cx="7205882" cy="23799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90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WOE!</a:t>
            </a:r>
            <a:endParaRPr lang="en-US" sz="19000" b="1" cap="none" spc="50" dirty="0">
              <a:ln w="0"/>
              <a:solidFill>
                <a:schemeClr val="bg1"/>
              </a:solidFill>
              <a:effectLst>
                <a:innerShdw blurRad="63500" dist="76200" dir="90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449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8A6E1CAE-12DA-430D-870D-0B524D25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6" y="876832"/>
            <a:ext cx="8489372" cy="5866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CD743-945F-48AF-AEF7-7DFD7FF628B5}"/>
              </a:ext>
            </a:extLst>
          </p:cNvPr>
          <p:cNvSpPr/>
          <p:nvPr/>
        </p:nvSpPr>
        <p:spPr>
          <a:xfrm>
            <a:off x="2332060" y="3348106"/>
            <a:ext cx="7378943" cy="252992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RIPE FOR </a:t>
            </a:r>
          </a:p>
          <a:p>
            <a:pPr algn="ctr">
              <a:lnSpc>
                <a:spcPct val="90000"/>
              </a:lnSpc>
            </a:pPr>
            <a:r>
              <a:rPr lang="en-US" sz="8800" b="1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JUDGMENT</a:t>
            </a:r>
            <a:endParaRPr lang="en-US" sz="8800" b="1" cap="none" spc="50" dirty="0">
              <a:ln w="0"/>
              <a:solidFill>
                <a:schemeClr val="bg1"/>
              </a:solidFill>
              <a:effectLst>
                <a:innerShdw blurRad="63500" dist="76200" dir="90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3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C00000"/>
                </a:solidFill>
              </a:rPr>
              <a:t>Destruction</a:t>
            </a:r>
            <a:r>
              <a:rPr lang="en-US" dirty="0"/>
              <a:t> is coming!</a:t>
            </a:r>
          </a:p>
        </p:txBody>
      </p:sp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8A6E1CAE-12DA-430D-870D-0B524D251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6" y="876832"/>
            <a:ext cx="8489372" cy="5866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5CD743-945F-48AF-AEF7-7DFD7FF628B5}"/>
              </a:ext>
            </a:extLst>
          </p:cNvPr>
          <p:cNvSpPr/>
          <p:nvPr/>
        </p:nvSpPr>
        <p:spPr>
          <a:xfrm>
            <a:off x="2522176" y="3810266"/>
            <a:ext cx="6998711" cy="131112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800" b="1" cap="none" spc="50" dirty="0">
                <a:ln w="0"/>
                <a:solidFill>
                  <a:schemeClr val="bg1"/>
                </a:solidFill>
                <a:effectLst>
                  <a:innerShdw blurRad="63500" dist="76200" dir="90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it’s coming</a:t>
            </a:r>
            <a:endParaRPr lang="en-US" sz="8800" b="1" cap="none" spc="50" dirty="0">
              <a:ln w="0"/>
              <a:solidFill>
                <a:schemeClr val="bg1"/>
              </a:solidFill>
              <a:effectLst>
                <a:innerShdw blurRad="63500" dist="76200" dir="90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60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326E7C35-FB79-475C-97D8-1D859288F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/>
          <a:stretch/>
        </p:blipFill>
        <p:spPr>
          <a:xfrm>
            <a:off x="5244390" y="0"/>
            <a:ext cx="694761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ESCAPE</a:t>
            </a:r>
            <a:r>
              <a:rPr lang="en-US" dirty="0"/>
              <a:t>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88720"/>
            <a:ext cx="6927273" cy="4988243"/>
          </a:xfrm>
        </p:spPr>
        <p:txBody>
          <a:bodyPr/>
          <a:lstStyle/>
          <a:p>
            <a:r>
              <a:rPr lang="en-US" i="0" u="none" strike="noStrike" baseline="30000" dirty="0"/>
              <a:t>9:1  </a:t>
            </a:r>
            <a:r>
              <a:rPr lang="en-US" i="0" u="none" strike="noStrike" baseline="0" dirty="0"/>
              <a:t>I saw the Lord standing by the altar, and he said: "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Strike</a:t>
            </a:r>
            <a:r>
              <a:rPr lang="en-US" i="0" u="none" strike="noStrike" baseline="0" dirty="0"/>
              <a:t> the tops of the pillars so that the thresholds shake. Bring them down on the heads of all the people; those who are left I will kill with the sword. Not one will get away, none will escape.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92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792508-4F86-41BA-972D-374A72DE58ED}"/>
              </a:ext>
            </a:extLst>
          </p:cNvPr>
          <p:cNvSpPr/>
          <p:nvPr/>
        </p:nvSpPr>
        <p:spPr>
          <a:xfrm>
            <a:off x="1766455" y="5953991"/>
            <a:ext cx="4329545" cy="904008"/>
          </a:xfrm>
          <a:prstGeom prst="rect">
            <a:avLst/>
          </a:prstGeom>
          <a:solidFill>
            <a:srgbClr val="C00000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326E7C35-FB79-475C-97D8-1D859288F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/>
          <a:stretch/>
        </p:blipFill>
        <p:spPr>
          <a:xfrm>
            <a:off x="5244390" y="0"/>
            <a:ext cx="694761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EBD83-D18B-481F-BA6F-0B92CBA8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cannot </a:t>
            </a:r>
            <a:r>
              <a:rPr lang="en-US" u="sng" dirty="0">
                <a:solidFill>
                  <a:srgbClr val="C00000"/>
                </a:solidFill>
              </a:rPr>
              <a:t>ESCAPE</a:t>
            </a:r>
            <a:r>
              <a:rPr lang="en-US" dirty="0"/>
              <a:t>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F06E1-2EC3-4C24-8164-296847D78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188720"/>
            <a:ext cx="6927273" cy="4988243"/>
          </a:xfrm>
        </p:spPr>
        <p:txBody>
          <a:bodyPr/>
          <a:lstStyle/>
          <a:p>
            <a:r>
              <a:rPr lang="en-US" i="0" u="none" strike="noStrike" baseline="30000" dirty="0"/>
              <a:t>9:1  </a:t>
            </a:r>
            <a:r>
              <a:rPr lang="en-US" i="0" u="none" strike="noStrike" baseline="0" dirty="0"/>
              <a:t>I saw the Lord standing by the altar, and he said: "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Strike</a:t>
            </a:r>
            <a:r>
              <a:rPr lang="en-US" i="0" u="none" strike="noStrike" baseline="0" dirty="0"/>
              <a:t> the tops of the pillars so that the thresholds shake. Bring them down on the heads of all the people; those who are left I will kill with the sword. </a:t>
            </a:r>
            <a:r>
              <a:rPr lang="en-US" i="0" u="none" strike="noStrike" baseline="0" dirty="0">
                <a:effectLst>
                  <a:glow rad="127000">
                    <a:srgbClr val="C00000"/>
                  </a:glow>
                </a:effectLst>
              </a:rPr>
              <a:t>Not one will get away, none will escape</a:t>
            </a:r>
            <a:r>
              <a:rPr lang="en-US" i="0" u="none" strike="noStrike" baseline="0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7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circle/>
      </p:transition>
    </mc:Choice>
    <mc:Fallback>
      <p:transition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2110</Words>
  <Application>Microsoft Office PowerPoint</Application>
  <PresentationFormat>Widescreen</PresentationFormat>
  <Paragraphs>176</Paragraphs>
  <Slides>45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Arial Black</vt:lpstr>
      <vt:lpstr>Calibri</vt:lpstr>
      <vt:lpstr>Office Theme</vt:lpstr>
      <vt:lpstr>“…it’s coming…”</vt:lpstr>
      <vt:lpstr>Destruction is coming!</vt:lpstr>
      <vt:lpstr>Destruction is coming!</vt:lpstr>
      <vt:lpstr>Destruction is coming!</vt:lpstr>
      <vt:lpstr>Destruction is coming!</vt:lpstr>
      <vt:lpstr>Destruction is coming!</vt:lpstr>
      <vt:lpstr>Destruction is coming!</vt:lpstr>
      <vt:lpstr>You cannot ESCAPE it!</vt:lpstr>
      <vt:lpstr>You cannot ESCAPE it!</vt:lpstr>
      <vt:lpstr>You cannot HIDE from it!</vt:lpstr>
      <vt:lpstr>You cannot HIDE from it!</vt:lpstr>
      <vt:lpstr>You cannot HIDE from it!</vt:lpstr>
      <vt:lpstr>You cannot HIDE from it!</vt:lpstr>
      <vt:lpstr>You cannot EVADE it!</vt:lpstr>
      <vt:lpstr>You cannot WITHSTAND it!</vt:lpstr>
      <vt:lpstr>You cannot CLAIM PRIVILEDGE from it</vt:lpstr>
      <vt:lpstr>You cannot CLAIM PRIVILEDGE from it</vt:lpstr>
      <vt:lpstr>You cannot OVERTAKE it!</vt:lpstr>
      <vt:lpstr>…it’s coming…</vt:lpstr>
      <vt:lpstr>…it’s coming…</vt:lpstr>
      <vt:lpstr>HOW CAN YOU BE SAVED FROM IT?</vt:lpstr>
      <vt:lpstr>It’s NEEDED 9:11 </vt:lpstr>
      <vt:lpstr>It’s DESCRIBED 9:11</vt:lpstr>
      <vt:lpstr>It’s DESCRIBED 9:11</vt:lpstr>
      <vt:lpstr>Its PURPOSE 9:12</vt:lpstr>
      <vt:lpstr>Its TIME 9:11, 13</vt:lpstr>
      <vt:lpstr>Its TIME 9:11, 13</vt:lpstr>
      <vt:lpstr>Its HEART 9:14</vt:lpstr>
      <vt:lpstr>Its HEART 9:14</vt:lpstr>
      <vt:lpstr>Who is Restored?  Remnant of Israel!</vt:lpstr>
      <vt:lpstr>Who is Restored?  Remnant of Israel!</vt:lpstr>
      <vt:lpstr>Who is Restored?  Remnant of Nations!</vt:lpstr>
      <vt:lpstr>God always has a remnant!</vt:lpstr>
      <vt:lpstr>The Jerusalem Council Acts 15</vt:lpstr>
      <vt:lpstr>The Jerusalem Council Acts 15</vt:lpstr>
      <vt:lpstr>The Jerusalem Council Acts 15</vt:lpstr>
      <vt:lpstr>The Jerusalem Council Acts 15</vt:lpstr>
      <vt:lpstr>How do you Receive Restoration?</vt:lpstr>
      <vt:lpstr>How do you Receive Restoration?</vt:lpstr>
      <vt:lpstr>How do you Receive Restoration?</vt:lpstr>
      <vt:lpstr>So, what do we learn?</vt:lpstr>
      <vt:lpstr>It’s coming …</vt:lpstr>
      <vt:lpstr>It’s coming …</vt:lpstr>
      <vt:lpstr>It’s coming …</vt:lpstr>
      <vt:lpstr>Accept Him Today!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“it’s coming…”</dc:title>
  <dc:creator>Dennis Henderson</dc:creator>
  <cp:lastModifiedBy>Dennis Henderson</cp:lastModifiedBy>
  <cp:revision>58</cp:revision>
  <dcterms:created xsi:type="dcterms:W3CDTF">2021-06-07T19:13:05Z</dcterms:created>
  <dcterms:modified xsi:type="dcterms:W3CDTF">2021-06-08T17:51:20Z</dcterms:modified>
</cp:coreProperties>
</file>