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5" r:id="rId2"/>
    <p:sldId id="262" r:id="rId3"/>
    <p:sldId id="261" r:id="rId4"/>
    <p:sldId id="263" r:id="rId5"/>
    <p:sldId id="264" r:id="rId6"/>
    <p:sldId id="265" r:id="rId7"/>
    <p:sldId id="276" r:id="rId8"/>
    <p:sldId id="286" r:id="rId9"/>
    <p:sldId id="288" r:id="rId10"/>
    <p:sldId id="259" r:id="rId11"/>
    <p:sldId id="267" r:id="rId12"/>
    <p:sldId id="268" r:id="rId13"/>
    <p:sldId id="260" r:id="rId14"/>
    <p:sldId id="269" r:id="rId15"/>
    <p:sldId id="270" r:id="rId16"/>
    <p:sldId id="271" r:id="rId17"/>
    <p:sldId id="277" r:id="rId18"/>
    <p:sldId id="272" r:id="rId19"/>
    <p:sldId id="273" r:id="rId20"/>
    <p:sldId id="274" r:id="rId21"/>
    <p:sldId id="275" r:id="rId22"/>
    <p:sldId id="282" r:id="rId23"/>
    <p:sldId id="283" r:id="rId24"/>
    <p:sldId id="284" r:id="rId25"/>
    <p:sldId id="285" r:id="rId26"/>
    <p:sldId id="287"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950" autoAdjust="0"/>
  </p:normalViewPr>
  <p:slideViewPr>
    <p:cSldViewPr snapToGrid="0">
      <p:cViewPr varScale="1">
        <p:scale>
          <a:sx n="52" d="100"/>
          <a:sy n="52" d="100"/>
        </p:scale>
        <p:origin x="1795" y="72"/>
      </p:cViewPr>
      <p:guideLst/>
    </p:cSldViewPr>
  </p:slideViewPr>
  <p:notesTextViewPr>
    <p:cViewPr>
      <p:scale>
        <a:sx n="1" d="1"/>
        <a:sy n="1" d="1"/>
      </p:scale>
      <p:origin x="0" y="-301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9B65A-55F9-44ED-A685-3C2917EEF919}"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2BEE1-BE98-4D0F-A1BC-B50E7233E315}" type="slidenum">
              <a:rPr lang="en-US" smtClean="0"/>
              <a:t>‹#›</a:t>
            </a:fld>
            <a:endParaRPr lang="en-US"/>
          </a:p>
        </p:txBody>
      </p:sp>
    </p:spTree>
    <p:extLst>
      <p:ext uri="{BB962C8B-B14F-4D97-AF65-F5344CB8AC3E}">
        <p14:creationId xmlns:p14="http://schemas.microsoft.com/office/powerpoint/2010/main" val="245038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rosper.org.au/wp-content/uploads/2011/05/fall-down-stairs.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www.flickr.com/photos/volk/3404715209</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a:t>
            </a:fld>
            <a:endParaRPr lang="en-US"/>
          </a:p>
        </p:txBody>
      </p:sp>
    </p:spTree>
    <p:extLst>
      <p:ext uri="{BB962C8B-B14F-4D97-AF65-F5344CB8AC3E}">
        <p14:creationId xmlns:p14="http://schemas.microsoft.com/office/powerpoint/2010/main" val="379886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www.flickr.com/photos/8176740@N05/2401850562/</a:t>
            </a:r>
            <a:br>
              <a:rPr lang="en-US" dirty="0"/>
            </a:br>
            <a:r>
              <a:rPr lang="en-US" dirty="0"/>
              <a:t>www.publicdomainpictures.net/en/view-image.php?image=68828&amp;picture=trampled-underfoot</a:t>
            </a:r>
          </a:p>
          <a:p>
            <a:endParaRPr lang="en-US" dirty="0"/>
          </a:p>
          <a:p>
            <a:r>
              <a:rPr lang="en-US" dirty="0"/>
              <a:t>The most vulnerable—the most vulnerable in our society is the baby in the womb.  We don’t just trample—but stab in the neck and suck their brains out.  It’s horrific. </a:t>
            </a:r>
            <a:br>
              <a:rPr lang="en-US" dirty="0"/>
            </a:br>
            <a:endParaRPr lang="en-US" dirty="0"/>
          </a:p>
          <a:p>
            <a:r>
              <a:rPr lang="en-US" dirty="0"/>
              <a:t>I don’t know how a Christian could vote for a prochoice candidate without sinning against Almighty God and taking us to the brink as a nation!</a:t>
            </a:r>
          </a:p>
          <a:p>
            <a:endParaRPr lang="en-US" dirty="0"/>
          </a:p>
          <a:p>
            <a:r>
              <a:rPr lang="en-US" dirty="0"/>
              <a:t>Then there are those who are poor and needy economically, socially, even racially.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10</a:t>
            </a:fld>
            <a:endParaRPr lang="en-US"/>
          </a:p>
        </p:txBody>
      </p:sp>
    </p:spTree>
    <p:extLst>
      <p:ext uri="{BB962C8B-B14F-4D97-AF65-F5344CB8AC3E}">
        <p14:creationId xmlns:p14="http://schemas.microsoft.com/office/powerpoint/2010/main" val="98147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freepngimg.com/</a:t>
            </a:r>
            <a:r>
              <a:rPr lang="en-US" dirty="0" err="1"/>
              <a:t>png</a:t>
            </a:r>
            <a:r>
              <a:rPr lang="en-US" dirty="0"/>
              <a:t>/6122-money-in-hand-png-image-dollars-in-hands</a:t>
            </a:r>
          </a:p>
          <a:p>
            <a:endParaRPr lang="en-US" dirty="0"/>
          </a:p>
          <a:p>
            <a:r>
              <a:rPr lang="en-US" dirty="0"/>
              <a:t>All about the dollar.  Not about worshipping the Lord.  </a:t>
            </a:r>
          </a:p>
          <a:p>
            <a:endParaRPr lang="en-US" dirty="0"/>
          </a:p>
          <a:p>
            <a:r>
              <a:rPr lang="en-US" dirty="0"/>
              <a:t>Let’s get religion out of the way so we can make a buck.</a:t>
            </a:r>
          </a:p>
          <a:p>
            <a:endParaRPr lang="en-US" dirty="0"/>
          </a:p>
          <a:p>
            <a:r>
              <a:rPr lang="en-US" dirty="0"/>
              <a:t>This is a total disregard for the Lord, Worship, the holy.  It is all about profit. </a:t>
            </a:r>
          </a:p>
          <a:p>
            <a:endParaRPr lang="en-US" dirty="0"/>
          </a:p>
          <a:p>
            <a:r>
              <a:rPr lang="en-US" dirty="0"/>
              <a:t>The Lord, worship, and the sacred all are in the way of accomplishing their desire, greed for more. </a:t>
            </a:r>
          </a:p>
          <a:p>
            <a:endParaRPr lang="en-US" dirty="0"/>
          </a:p>
          <a:p>
            <a:r>
              <a:rPr lang="en-US" dirty="0"/>
              <a:t>Politicians today abuse religion both on the left and the right.  </a:t>
            </a:r>
          </a:p>
          <a:p>
            <a:endParaRPr lang="en-US" dirty="0"/>
          </a:p>
          <a:p>
            <a:r>
              <a:rPr lang="en-US" dirty="0"/>
              <a:t>President Biden pretends to be a loyal Roman Catholic—but he is not!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11</a:t>
            </a:fld>
            <a:endParaRPr lang="en-US"/>
          </a:p>
        </p:txBody>
      </p:sp>
    </p:spTree>
    <p:extLst>
      <p:ext uri="{BB962C8B-B14F-4D97-AF65-F5344CB8AC3E}">
        <p14:creationId xmlns:p14="http://schemas.microsoft.com/office/powerpoint/2010/main" val="289192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Cheating – Dishonesty – Abusing – sweeping with wheat = putting the dirt in with the wheat to make the measure heavier and more costly.  CHEATING</a:t>
            </a:r>
          </a:p>
          <a:p>
            <a:endParaRPr lang="en-US" dirty="0"/>
          </a:p>
          <a:p>
            <a:r>
              <a:rPr lang="en-US" dirty="0"/>
              <a:t>Big tech does not care about you—they only care about a profit.  They don’t care about right or wrong.  They only care about a profit.  </a:t>
            </a:r>
          </a:p>
          <a:p>
            <a:endParaRPr lang="en-US" dirty="0"/>
          </a:p>
          <a:p>
            <a:r>
              <a:rPr lang="en-US" dirty="0"/>
              <a:t>Our governments policies are inflating the cost of living and not raising the wages to compensate.  </a:t>
            </a:r>
          </a:p>
          <a:p>
            <a:endParaRPr lang="en-US" dirty="0"/>
          </a:p>
          <a:p>
            <a:r>
              <a:rPr lang="en-US" dirty="0"/>
              <a:t>Inflation since I was a kid is about ten times over.  I could get a pack of gum for a nickel – today 50 cents.  Then a bottle of pop for a dime – plus 2 cents for bottle deposit.  Not about a buck.  It goes on.. </a:t>
            </a:r>
          </a:p>
          <a:p>
            <a:endParaRPr lang="en-US" dirty="0"/>
          </a:p>
          <a:p>
            <a:r>
              <a:rPr lang="en-US" dirty="0"/>
              <a:t>Minimum wage was $1.65 and now it is 9.65 not 10.65.  Furthermore, with coming inflation and a stagnate economy we will render experience another stagnation like in the days of President Jimmy Carter.  </a:t>
            </a:r>
          </a:p>
        </p:txBody>
      </p:sp>
      <p:sp>
        <p:nvSpPr>
          <p:cNvPr id="4" name="Slide Number Placeholder 3"/>
          <p:cNvSpPr>
            <a:spLocks noGrp="1"/>
          </p:cNvSpPr>
          <p:nvPr>
            <p:ph type="sldNum" sz="quarter" idx="5"/>
          </p:nvPr>
        </p:nvSpPr>
        <p:spPr/>
        <p:txBody>
          <a:bodyPr/>
          <a:lstStyle/>
          <a:p>
            <a:fld id="{A2E2BEE1-BE98-4D0F-A1BC-B50E7233E315}" type="slidenum">
              <a:rPr lang="en-US" smtClean="0"/>
              <a:t>12</a:t>
            </a:fld>
            <a:endParaRPr lang="en-US"/>
          </a:p>
        </p:txBody>
      </p:sp>
    </p:spTree>
    <p:extLst>
      <p:ext uri="{BB962C8B-B14F-4D97-AF65-F5344CB8AC3E}">
        <p14:creationId xmlns:p14="http://schemas.microsoft.com/office/powerpoint/2010/main" val="2111776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forgets … not even when He forgives.  Remember Amos </a:t>
            </a:r>
            <a:r>
              <a:rPr lang="en-US" sz="1800" b="0" i="0" u="none" strike="noStrike" baseline="0" dirty="0">
                <a:latin typeface="Arial" panose="020B0604020202020204" pitchFamily="34" charset="0"/>
              </a:rPr>
              <a:t>"Therefore this is what I will do to you, Israel, and because I will do this to you, prepare to meet your God, O Israel." (Amo 4:12 NIV)</a:t>
            </a:r>
            <a:endParaRPr lang="en-US" dirty="0"/>
          </a:p>
          <a:p>
            <a:endParaRPr lang="en-US" dirty="0"/>
          </a:p>
          <a:p>
            <a:r>
              <a:rPr lang="en-US" dirty="0"/>
              <a:t>The expression “To forgive and to forget” is not true.  God is omniscient—he never forgot anything.  </a:t>
            </a:r>
          </a:p>
          <a:p>
            <a:endParaRPr lang="en-US" dirty="0"/>
          </a:p>
          <a:p>
            <a:r>
              <a:rPr lang="en-US" dirty="0"/>
              <a:t>When He forgives he remembers exactly what He has done with our sin.  He nailed it to the cross.  He buried it in the depths of the sea—he has removed it from us as far aa the east is from the west.  </a:t>
            </a:r>
          </a:p>
          <a:p>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13</a:t>
            </a:fld>
            <a:endParaRPr lang="en-US"/>
          </a:p>
        </p:txBody>
      </p:sp>
    </p:spTree>
    <p:extLst>
      <p:ext uri="{BB962C8B-B14F-4D97-AF65-F5344CB8AC3E}">
        <p14:creationId xmlns:p14="http://schemas.microsoft.com/office/powerpoint/2010/main" val="380492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th.bing.com/</a:t>
            </a:r>
            <a:r>
              <a:rPr lang="en-US" dirty="0" err="1"/>
              <a:t>th</a:t>
            </a:r>
            <a:r>
              <a:rPr lang="en-US" dirty="0"/>
              <a:t>/id/R294fb2a959ec4c0ca6f940b13266a537?rik=eOEb7P%2fXD8ukdw&amp;riu=http%3a%2f%2fifpnews.com%2fwp-content%2fuploads%2f2017%2f05%2fEarthquake-bojnourd-15.jpg&amp;ehk=noePX032MKCN9VOmC7J%2bRju2%2b9mx5DSAUuJyWcacsnI%3d&amp;risl=&amp;</a:t>
            </a:r>
            <a:r>
              <a:rPr lang="en-US" dirty="0" err="1"/>
              <a:t>pid</a:t>
            </a:r>
            <a:r>
              <a:rPr lang="en-US" dirty="0"/>
              <a:t>=</a:t>
            </a:r>
            <a:r>
              <a:rPr lang="en-US" dirty="0" err="1"/>
              <a:t>ImgRaw</a:t>
            </a:r>
            <a:endParaRPr lang="en-US" dirty="0"/>
          </a:p>
          <a:p>
            <a:endParaRPr lang="en-US" dirty="0"/>
          </a:p>
          <a:p>
            <a:r>
              <a:rPr lang="en-US" dirty="0"/>
              <a:t>Earthquakes 8</a:t>
            </a:r>
          </a:p>
          <a:p>
            <a:endParaRPr lang="en-US" dirty="0"/>
          </a:p>
          <a:p>
            <a:r>
              <a:rPr lang="en-US" sz="1800" b="1" i="0" u="none" strike="noStrike" baseline="0" dirty="0">
                <a:latin typeface="Arial" panose="020B0604020202020204" pitchFamily="34" charset="0"/>
              </a:rPr>
              <a:t>This is the opposite of Hebrews 12:28</a:t>
            </a:r>
            <a:r>
              <a:rPr lang="en-US" sz="1800" b="0" i="0" u="none" strike="noStrike" baseline="0" dirty="0">
                <a:latin typeface="Arial" panose="020B0604020202020204" pitchFamily="34" charset="0"/>
              </a:rPr>
              <a:t> Therefore, since we are receiving a kingdom that cannot be shaken, let us be thankful, and so worship God acceptably with reverence and awe, (Heb 12:28 NIV)</a:t>
            </a:r>
            <a:endParaRPr lang="en-US" dirty="0"/>
          </a:p>
          <a:p>
            <a:endParaRPr lang="en-US" dirty="0"/>
          </a:p>
          <a:p>
            <a:r>
              <a:rPr lang="en-US" dirty="0"/>
              <a:t>Nile River rises as much as:  </a:t>
            </a:r>
            <a:r>
              <a:rPr lang="en-US" b="0" i="0" dirty="0">
                <a:solidFill>
                  <a:srgbClr val="202124"/>
                </a:solidFill>
                <a:effectLst/>
                <a:latin typeface="Roboto" panose="02000000000000000000" pitchFamily="2" charset="0"/>
              </a:rPr>
              <a:t>Typical heights of </a:t>
            </a:r>
            <a:r>
              <a:rPr lang="en-US" b="1" i="0" dirty="0">
                <a:solidFill>
                  <a:srgbClr val="202124"/>
                </a:solidFill>
                <a:effectLst/>
                <a:latin typeface="Roboto" panose="02000000000000000000" pitchFamily="2" charset="0"/>
              </a:rPr>
              <a:t>flood</a:t>
            </a:r>
            <a:r>
              <a:rPr lang="en-US" b="0" i="0" dirty="0">
                <a:solidFill>
                  <a:srgbClr val="202124"/>
                </a:solidFill>
                <a:effectLst/>
                <a:latin typeface="Roboto" panose="02000000000000000000" pitchFamily="2" charset="0"/>
              </a:rPr>
              <a:t> were 45 feet (13.7 </a:t>
            </a:r>
            <a:r>
              <a:rPr lang="en-US" b="0" i="0" dirty="0" err="1">
                <a:solidFill>
                  <a:srgbClr val="202124"/>
                </a:solidFill>
                <a:effectLst/>
                <a:latin typeface="Roboto" panose="02000000000000000000" pitchFamily="2" charset="0"/>
              </a:rPr>
              <a:t>metres</a:t>
            </a:r>
            <a:r>
              <a:rPr lang="en-US" b="0" i="0" dirty="0">
                <a:solidFill>
                  <a:srgbClr val="202124"/>
                </a:solidFill>
                <a:effectLst/>
                <a:latin typeface="Roboto" panose="02000000000000000000" pitchFamily="2" charset="0"/>
              </a:rPr>
              <a:t>) at Aswan, 38 feet (11.6 </a:t>
            </a:r>
            <a:r>
              <a:rPr lang="en-US" b="0" i="0" dirty="0" err="1">
                <a:solidFill>
                  <a:srgbClr val="202124"/>
                </a:solidFill>
                <a:effectLst/>
                <a:latin typeface="Roboto" panose="02000000000000000000" pitchFamily="2" charset="0"/>
              </a:rPr>
              <a:t>metres</a:t>
            </a:r>
            <a:r>
              <a:rPr lang="en-US" b="0" i="0" dirty="0">
                <a:solidFill>
                  <a:srgbClr val="202124"/>
                </a:solidFill>
                <a:effectLst/>
                <a:latin typeface="Roboto" panose="02000000000000000000" pitchFamily="2" charset="0"/>
              </a:rPr>
              <a:t>) at Luxor (and Thebes) and 25 feet (7.6 </a:t>
            </a:r>
            <a:r>
              <a:rPr lang="en-US" b="0" i="0" dirty="0" err="1">
                <a:solidFill>
                  <a:srgbClr val="202124"/>
                </a:solidFill>
                <a:effectLst/>
                <a:latin typeface="Roboto" panose="02000000000000000000" pitchFamily="2" charset="0"/>
              </a:rPr>
              <a:t>metres</a:t>
            </a:r>
            <a:r>
              <a:rPr lang="en-US" b="0" i="0" dirty="0">
                <a:solidFill>
                  <a:srgbClr val="202124"/>
                </a:solidFill>
                <a:effectLst/>
                <a:latin typeface="Roboto" panose="02000000000000000000" pitchFamily="2" charset="0"/>
              </a:rPr>
              <a:t>) at Cairo.</a:t>
            </a:r>
            <a:endParaRPr lang="en-US" dirty="0"/>
          </a:p>
          <a:p>
            <a:r>
              <a:rPr lang="en-US" dirty="0"/>
              <a:t>Darkness 9</a:t>
            </a:r>
          </a:p>
          <a:p>
            <a:r>
              <a:rPr lang="en-US" dirty="0"/>
              <a:t>Mourning 10</a:t>
            </a:r>
          </a:p>
          <a:p>
            <a:r>
              <a:rPr lang="en-US" dirty="0"/>
              <a:t>Famine 11</a:t>
            </a:r>
          </a:p>
          <a:p>
            <a:r>
              <a:rPr lang="en-US" dirty="0"/>
              <a:t>Desperation 12</a:t>
            </a:r>
          </a:p>
          <a:p>
            <a:r>
              <a:rPr lang="en-US" dirty="0"/>
              <a:t>Faint 13</a:t>
            </a:r>
          </a:p>
          <a:p>
            <a:r>
              <a:rPr lang="en-US" dirty="0"/>
              <a:t>Fall 14</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He inquired of the LORD, but the LORD did not answer him by dreams or </a:t>
            </a:r>
            <a:r>
              <a:rPr lang="en-US" sz="1800" b="0" i="0" u="none" strike="noStrike" baseline="0" dirty="0" err="1">
                <a:latin typeface="Arial" panose="020B0604020202020204" pitchFamily="34" charset="0"/>
              </a:rPr>
              <a:t>Urim</a:t>
            </a:r>
            <a:r>
              <a:rPr lang="en-US" sz="1800" b="0" i="0" u="none" strike="noStrike" baseline="0" dirty="0">
                <a:latin typeface="Arial" panose="020B0604020202020204" pitchFamily="34" charset="0"/>
              </a:rPr>
              <a:t> or prophets. (1Sa 28:6 NIV)</a:t>
            </a:r>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14</a:t>
            </a:fld>
            <a:endParaRPr lang="en-US"/>
          </a:p>
        </p:txBody>
      </p:sp>
    </p:spTree>
    <p:extLst>
      <p:ext uri="{BB962C8B-B14F-4D97-AF65-F5344CB8AC3E}">
        <p14:creationId xmlns:p14="http://schemas.microsoft.com/office/powerpoint/2010/main" val="77264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www.publicdomainpictures.net/en/view-image.php?image=29235&amp;picture=blue-sunset-background</a:t>
            </a:r>
          </a:p>
          <a:p>
            <a:endParaRPr lang="en-US" dirty="0"/>
          </a:p>
          <a:p>
            <a:r>
              <a:rPr lang="en-US" dirty="0"/>
              <a:t>Earthquakes 8</a:t>
            </a:r>
          </a:p>
          <a:p>
            <a:r>
              <a:rPr lang="en-US" dirty="0"/>
              <a:t>Darkness 9</a:t>
            </a:r>
          </a:p>
          <a:p>
            <a:endParaRPr lang="en-US" dirty="0"/>
          </a:p>
          <a:p>
            <a:r>
              <a:rPr lang="en-US" dirty="0" err="1"/>
              <a:t>Thisis</a:t>
            </a:r>
            <a:r>
              <a:rPr lang="en-US" dirty="0"/>
              <a:t> the opposite of: </a:t>
            </a:r>
          </a:p>
          <a:p>
            <a:endParaRPr lang="en-US" dirty="0"/>
          </a:p>
          <a:p>
            <a:r>
              <a:rPr lang="en-US" dirty="0"/>
              <a:t>“in that day” is a reference to the Day of the Lord already mentioned in Chapter 5, 6</a:t>
            </a:r>
          </a:p>
          <a:p>
            <a:r>
              <a:rPr lang="en-US" dirty="0"/>
              <a:t>Mourning 10</a:t>
            </a:r>
          </a:p>
          <a:p>
            <a:r>
              <a:rPr lang="en-US" dirty="0"/>
              <a:t>Famine 11</a:t>
            </a:r>
          </a:p>
          <a:p>
            <a:r>
              <a:rPr lang="en-US" dirty="0"/>
              <a:t>Desperation 12</a:t>
            </a:r>
          </a:p>
          <a:p>
            <a:r>
              <a:rPr lang="en-US" dirty="0"/>
              <a:t>Faint 13</a:t>
            </a:r>
          </a:p>
          <a:p>
            <a:r>
              <a:rPr lang="en-US" dirty="0"/>
              <a:t>Fall 14</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He inquired of the LORD, but the LORD did not answer him by dreams or </a:t>
            </a:r>
            <a:r>
              <a:rPr lang="en-US" sz="1800" b="0" i="0" u="none" strike="noStrike" baseline="0" dirty="0" err="1">
                <a:latin typeface="Arial" panose="020B0604020202020204" pitchFamily="34" charset="0"/>
              </a:rPr>
              <a:t>Urim</a:t>
            </a:r>
            <a:r>
              <a:rPr lang="en-US" sz="1800" b="0" i="0" u="none" strike="noStrike" baseline="0" dirty="0">
                <a:latin typeface="Arial" panose="020B0604020202020204" pitchFamily="34" charset="0"/>
              </a:rPr>
              <a:t> or prophets. (1Sa 28:6 NIV)</a:t>
            </a:r>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15</a:t>
            </a:fld>
            <a:endParaRPr lang="en-US"/>
          </a:p>
        </p:txBody>
      </p:sp>
    </p:spTree>
    <p:extLst>
      <p:ext uri="{BB962C8B-B14F-4D97-AF65-F5344CB8AC3E}">
        <p14:creationId xmlns:p14="http://schemas.microsoft.com/office/powerpoint/2010/main" val="184510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Earthquakes 8</a:t>
            </a:r>
          </a:p>
          <a:p>
            <a:r>
              <a:rPr lang="en-US" dirty="0"/>
              <a:t>Darkness 9</a:t>
            </a:r>
          </a:p>
          <a:p>
            <a:r>
              <a:rPr lang="en-US" dirty="0"/>
              <a:t>Mourning 10</a:t>
            </a:r>
          </a:p>
          <a:p>
            <a:endParaRPr lang="en-US" dirty="0"/>
          </a:p>
          <a:p>
            <a:pPr algn="l" rtl="0"/>
            <a:r>
              <a:rPr lang="en-US" dirty="0"/>
              <a:t>This is the opposite of</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12</a:t>
            </a:r>
            <a:r>
              <a:rPr lang="en-US" sz="1800" b="0" i="0" u="none" strike="noStrike" baseline="0" dirty="0">
                <a:latin typeface="Arial" panose="020B0604020202020204" pitchFamily="34" charset="0"/>
              </a:rPr>
              <a:t> Rejoice and be glad, because great is your reward in heaven,  (Mat 5:12 NIV)</a:t>
            </a:r>
            <a:endParaRPr lang="en-US" dirty="0"/>
          </a:p>
          <a:p>
            <a:endParaRPr lang="en-US" dirty="0"/>
          </a:p>
          <a:p>
            <a:r>
              <a:rPr lang="en-US" dirty="0"/>
              <a:t>Famine 11</a:t>
            </a:r>
          </a:p>
          <a:p>
            <a:r>
              <a:rPr lang="en-US" dirty="0"/>
              <a:t>Desperation 12</a:t>
            </a:r>
          </a:p>
          <a:p>
            <a:r>
              <a:rPr lang="en-US" dirty="0"/>
              <a:t>Faint 13</a:t>
            </a:r>
          </a:p>
          <a:p>
            <a:r>
              <a:rPr lang="en-US" dirty="0"/>
              <a:t>Fall 14</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He inquired of the LORD, but the LORD did not answer him by dreams or </a:t>
            </a:r>
            <a:r>
              <a:rPr lang="en-US" sz="1800" b="0" i="0" u="none" strike="noStrike" baseline="0" dirty="0" err="1">
                <a:latin typeface="Arial" panose="020B0604020202020204" pitchFamily="34" charset="0"/>
              </a:rPr>
              <a:t>Urim</a:t>
            </a:r>
            <a:r>
              <a:rPr lang="en-US" sz="1800" b="0" i="0" u="none" strike="noStrike" baseline="0" dirty="0">
                <a:latin typeface="Arial" panose="020B0604020202020204" pitchFamily="34" charset="0"/>
              </a:rPr>
              <a:t> or prophets. (1Sa 28:6 NIV)</a:t>
            </a:r>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16</a:t>
            </a:fld>
            <a:endParaRPr lang="en-US"/>
          </a:p>
        </p:txBody>
      </p:sp>
    </p:spTree>
    <p:extLst>
      <p:ext uri="{BB962C8B-B14F-4D97-AF65-F5344CB8AC3E}">
        <p14:creationId xmlns:p14="http://schemas.microsoft.com/office/powerpoint/2010/main" val="308608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pixabay.com/photos/old-book-blank-spread-vintage-1762892/</a:t>
            </a:r>
          </a:p>
        </p:txBody>
      </p:sp>
      <p:sp>
        <p:nvSpPr>
          <p:cNvPr id="4" name="Slide Number Placeholder 3"/>
          <p:cNvSpPr>
            <a:spLocks noGrp="1"/>
          </p:cNvSpPr>
          <p:nvPr>
            <p:ph type="sldNum" sz="quarter" idx="5"/>
          </p:nvPr>
        </p:nvSpPr>
        <p:spPr/>
        <p:txBody>
          <a:bodyPr/>
          <a:lstStyle/>
          <a:p>
            <a:fld id="{A2E2BEE1-BE98-4D0F-A1BC-B50E7233E315}" type="slidenum">
              <a:rPr lang="en-US" smtClean="0"/>
              <a:t>17</a:t>
            </a:fld>
            <a:endParaRPr lang="en-US"/>
          </a:p>
        </p:txBody>
      </p:sp>
    </p:spTree>
    <p:extLst>
      <p:ext uri="{BB962C8B-B14F-4D97-AF65-F5344CB8AC3E}">
        <p14:creationId xmlns:p14="http://schemas.microsoft.com/office/powerpoint/2010/main" val="396517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Earthquakes 8</a:t>
            </a:r>
          </a:p>
          <a:p>
            <a:r>
              <a:rPr lang="en-US" dirty="0"/>
              <a:t>Darkness 9</a:t>
            </a:r>
          </a:p>
          <a:p>
            <a:r>
              <a:rPr lang="en-US" dirty="0"/>
              <a:t>Mourning 10</a:t>
            </a:r>
          </a:p>
          <a:p>
            <a:r>
              <a:rPr lang="en-US" dirty="0"/>
              <a:t>Famine 11</a:t>
            </a:r>
          </a:p>
          <a:p>
            <a:r>
              <a:rPr lang="en-US" dirty="0"/>
              <a:t>Lost 12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6</a:t>
            </a:r>
            <a:r>
              <a:rPr lang="en-US" sz="1200" b="0" i="0" u="none" strike="noStrike" baseline="0" dirty="0">
                <a:latin typeface="Arial" panose="020B0604020202020204" pitchFamily="34" charset="0"/>
              </a:rPr>
              <a:t> He inquired of the LORD, but the LORD did not answer him by dreams or </a:t>
            </a:r>
            <a:r>
              <a:rPr lang="en-US" sz="1200" b="0" i="0" u="none" strike="noStrike" baseline="0" dirty="0" err="1">
                <a:latin typeface="Arial" panose="020B0604020202020204" pitchFamily="34" charset="0"/>
              </a:rPr>
              <a:t>Urim</a:t>
            </a:r>
            <a:r>
              <a:rPr lang="en-US" sz="1200" b="0" i="0" u="none" strike="noStrike" baseline="0" dirty="0">
                <a:latin typeface="Arial" panose="020B0604020202020204" pitchFamily="34" charset="0"/>
              </a:rPr>
              <a:t> or prophets. (1Sa 28:6 NIV)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Faint 13</a:t>
            </a:r>
          </a:p>
          <a:p>
            <a:r>
              <a:rPr lang="en-US" dirty="0"/>
              <a:t>Fall 14</a:t>
            </a:r>
          </a:p>
          <a:p>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18</a:t>
            </a:fld>
            <a:endParaRPr lang="en-US"/>
          </a:p>
        </p:txBody>
      </p:sp>
    </p:spTree>
    <p:extLst>
      <p:ext uri="{BB962C8B-B14F-4D97-AF65-F5344CB8AC3E}">
        <p14:creationId xmlns:p14="http://schemas.microsoft.com/office/powerpoint/2010/main" val="4207309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www.emergency-live.com/it/wp-content/uploads/2016/07/woman-fainting-syncope.jpg</a:t>
            </a:r>
          </a:p>
          <a:p>
            <a:endParaRPr lang="en-US" dirty="0"/>
          </a:p>
          <a:p>
            <a:pPr algn="l" rtl="0"/>
            <a:r>
              <a:rPr lang="en-US" dirty="0"/>
              <a:t>Opposite of Isaiah 40:31 </a:t>
            </a:r>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31</a:t>
            </a:r>
            <a:r>
              <a:rPr lang="en-US" sz="1800" b="0" i="0" u="none" strike="noStrike" baseline="0" dirty="0">
                <a:latin typeface="Arial" panose="020B0604020202020204" pitchFamily="34" charset="0"/>
              </a:rPr>
              <a:t> but those who hope in the LORD will renew their strength. They will soar on wings like eagles; they will run and not grow weary, they will walk and not be faint.</a:t>
            </a:r>
            <a:endParaRPr lang="en-US" sz="1800" b="0" i="0" u="none" strike="noStrike" baseline="0" dirty="0"/>
          </a:p>
          <a:p>
            <a:pPr algn="l" rtl="0"/>
            <a:r>
              <a:rPr lang="en-US" sz="1800" b="0" i="0" u="none" strike="noStrike" baseline="0" dirty="0"/>
              <a:t> </a:t>
            </a:r>
            <a:r>
              <a:rPr lang="en-US" sz="1800" b="0" i="0" u="none" strike="noStrike" baseline="0" dirty="0">
                <a:latin typeface="Arial" panose="020B0604020202020204" pitchFamily="34" charset="0"/>
              </a:rPr>
              <a:t>(Isa 40:31-1 NIV)</a:t>
            </a:r>
          </a:p>
          <a:p>
            <a:pPr algn="l" rtl="0"/>
            <a:endParaRPr lang="en-US" sz="1800" b="0" i="0" u="none" strike="noStrike" baseline="0" dirty="0">
              <a:latin typeface="Arial" panose="020B0604020202020204" pitchFamily="34" charset="0"/>
            </a:endParaRPr>
          </a:p>
          <a:p>
            <a:pPr algn="l" rtl="0"/>
            <a:endParaRPr lang="en-US" dirty="0"/>
          </a:p>
          <a:p>
            <a:r>
              <a:rPr lang="en-US" dirty="0"/>
              <a:t>Earthquakes 8</a:t>
            </a:r>
          </a:p>
          <a:p>
            <a:r>
              <a:rPr lang="en-US" dirty="0"/>
              <a:t>Darkness 9</a:t>
            </a:r>
          </a:p>
          <a:p>
            <a:r>
              <a:rPr lang="en-US" dirty="0"/>
              <a:t>Mourning 10</a:t>
            </a:r>
          </a:p>
          <a:p>
            <a:r>
              <a:rPr lang="en-US" dirty="0"/>
              <a:t>Famine 11</a:t>
            </a:r>
          </a:p>
          <a:p>
            <a:r>
              <a:rPr lang="en-US" dirty="0"/>
              <a:t>Desperation 12</a:t>
            </a:r>
          </a:p>
          <a:p>
            <a:r>
              <a:rPr lang="en-US" dirty="0"/>
              <a:t>Faint 13</a:t>
            </a:r>
          </a:p>
          <a:p>
            <a:r>
              <a:rPr lang="en-US" dirty="0"/>
              <a:t>Fall 14</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He inquired of the LORD, but the LORD did not answer him by dreams or </a:t>
            </a:r>
            <a:r>
              <a:rPr lang="en-US" sz="1800" b="0" i="0" u="none" strike="noStrike" baseline="0" dirty="0" err="1">
                <a:latin typeface="Arial" panose="020B0604020202020204" pitchFamily="34" charset="0"/>
              </a:rPr>
              <a:t>Urim</a:t>
            </a:r>
            <a:r>
              <a:rPr lang="en-US" sz="1800" b="0" i="0" u="none" strike="noStrike" baseline="0" dirty="0">
                <a:latin typeface="Arial" panose="020B0604020202020204" pitchFamily="34" charset="0"/>
              </a:rPr>
              <a:t> or prophets. (1Sa 28:6 NIV)</a:t>
            </a:r>
            <a:endParaRPr lang="en-US" dirty="0"/>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19</a:t>
            </a:fld>
            <a:endParaRPr lang="en-US"/>
          </a:p>
        </p:txBody>
      </p:sp>
    </p:spTree>
    <p:extLst>
      <p:ext uri="{BB962C8B-B14F-4D97-AF65-F5344CB8AC3E}">
        <p14:creationId xmlns:p14="http://schemas.microsoft.com/office/powerpoint/2010/main" val="126867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2</a:t>
            </a:fld>
            <a:endParaRPr lang="en-US"/>
          </a:p>
        </p:txBody>
      </p:sp>
    </p:spTree>
    <p:extLst>
      <p:ext uri="{BB962C8B-B14F-4D97-AF65-F5344CB8AC3E}">
        <p14:creationId xmlns:p14="http://schemas.microsoft.com/office/powerpoint/2010/main" val="307443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fall-down-stairs.jpg (450×505) (prosper.org.au)</a:t>
            </a:r>
            <a:endParaRPr lang="en-US" dirty="0"/>
          </a:p>
          <a:p>
            <a:endParaRPr lang="en-US" dirty="0"/>
          </a:p>
          <a:p>
            <a:r>
              <a:rPr lang="en-US" dirty="0"/>
              <a:t>Appears to be a downward sequence </a:t>
            </a:r>
          </a:p>
          <a:p>
            <a:endParaRPr lang="en-US" dirty="0"/>
          </a:p>
          <a:p>
            <a:r>
              <a:rPr lang="en-US" dirty="0"/>
              <a:t>Earthquakes 8		First, shaken</a:t>
            </a:r>
          </a:p>
          <a:p>
            <a:r>
              <a:rPr lang="en-US" dirty="0"/>
              <a:t>Darkness 9		Second, In the dark</a:t>
            </a:r>
          </a:p>
          <a:p>
            <a:r>
              <a:rPr lang="en-US" dirty="0"/>
              <a:t>Mourning 10		Third, Mourning losses </a:t>
            </a:r>
          </a:p>
          <a:p>
            <a:r>
              <a:rPr lang="en-US" dirty="0"/>
              <a:t>Famine 11		Fourth, </a:t>
            </a:r>
          </a:p>
          <a:p>
            <a:r>
              <a:rPr lang="en-US" dirty="0"/>
              <a:t>Desperation 12</a:t>
            </a:r>
          </a:p>
          <a:p>
            <a:r>
              <a:rPr lang="en-US" dirty="0"/>
              <a:t>Faint 13</a:t>
            </a:r>
          </a:p>
          <a:p>
            <a:r>
              <a:rPr lang="en-US" dirty="0"/>
              <a:t>Fall 14</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20</a:t>
            </a:fld>
            <a:endParaRPr lang="en-US"/>
          </a:p>
        </p:txBody>
      </p:sp>
    </p:spTree>
    <p:extLst>
      <p:ext uri="{BB962C8B-B14F-4D97-AF65-F5344CB8AC3E}">
        <p14:creationId xmlns:p14="http://schemas.microsoft.com/office/powerpoint/2010/main" val="391989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22</a:t>
            </a:fld>
            <a:endParaRPr lang="en-US"/>
          </a:p>
        </p:txBody>
      </p:sp>
    </p:spTree>
    <p:extLst>
      <p:ext uri="{BB962C8B-B14F-4D97-AF65-F5344CB8AC3E}">
        <p14:creationId xmlns:p14="http://schemas.microsoft.com/office/powerpoint/2010/main" val="368700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23</a:t>
            </a:fld>
            <a:endParaRPr lang="en-US"/>
          </a:p>
        </p:txBody>
      </p:sp>
    </p:spTree>
    <p:extLst>
      <p:ext uri="{BB962C8B-B14F-4D97-AF65-F5344CB8AC3E}">
        <p14:creationId xmlns:p14="http://schemas.microsoft.com/office/powerpoint/2010/main" val="410547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24</a:t>
            </a:fld>
            <a:endParaRPr lang="en-US"/>
          </a:p>
        </p:txBody>
      </p:sp>
    </p:spTree>
    <p:extLst>
      <p:ext uri="{BB962C8B-B14F-4D97-AF65-F5344CB8AC3E}">
        <p14:creationId xmlns:p14="http://schemas.microsoft.com/office/powerpoint/2010/main" val="1116509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t1.daumcdn.net/thumb/R1280x0.fjpg/?</a:t>
            </a:r>
            <a:r>
              <a:rPr lang="en-US" dirty="0" err="1"/>
              <a:t>fname</a:t>
            </a:r>
            <a:r>
              <a:rPr lang="en-US" dirty="0"/>
              <a:t>=http://t1.daumcdn.net/brunch/service/user/4uTn/image/Xd2bdCIIyqunjLCN_LFUWU0wFiA.jpg</a:t>
            </a:r>
          </a:p>
        </p:txBody>
      </p:sp>
      <p:sp>
        <p:nvSpPr>
          <p:cNvPr id="4" name="Slide Number Placeholder 3"/>
          <p:cNvSpPr>
            <a:spLocks noGrp="1"/>
          </p:cNvSpPr>
          <p:nvPr>
            <p:ph type="sldNum" sz="quarter" idx="5"/>
          </p:nvPr>
        </p:nvSpPr>
        <p:spPr/>
        <p:txBody>
          <a:bodyPr/>
          <a:lstStyle/>
          <a:p>
            <a:fld id="{A2E2BEE1-BE98-4D0F-A1BC-B50E7233E315}" type="slidenum">
              <a:rPr lang="en-US" smtClean="0"/>
              <a:t>25</a:t>
            </a:fld>
            <a:endParaRPr lang="en-US"/>
          </a:p>
        </p:txBody>
      </p:sp>
    </p:spTree>
    <p:extLst>
      <p:ext uri="{BB962C8B-B14F-4D97-AF65-F5344CB8AC3E}">
        <p14:creationId xmlns:p14="http://schemas.microsoft.com/office/powerpoint/2010/main" val="73935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3</a:t>
            </a:fld>
            <a:endParaRPr lang="en-US"/>
          </a:p>
        </p:txBody>
      </p:sp>
    </p:spTree>
    <p:extLst>
      <p:ext uri="{BB962C8B-B14F-4D97-AF65-F5344CB8AC3E}">
        <p14:creationId xmlns:p14="http://schemas.microsoft.com/office/powerpoint/2010/main" val="117948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4</a:t>
            </a:fld>
            <a:endParaRPr lang="en-US"/>
          </a:p>
        </p:txBody>
      </p:sp>
    </p:spTree>
    <p:extLst>
      <p:ext uri="{BB962C8B-B14F-4D97-AF65-F5344CB8AC3E}">
        <p14:creationId xmlns:p14="http://schemas.microsoft.com/office/powerpoint/2010/main" val="41009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He says, HUSH!</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5</a:t>
            </a:fld>
            <a:endParaRPr lang="en-US"/>
          </a:p>
        </p:txBody>
      </p:sp>
    </p:spTree>
    <p:extLst>
      <p:ext uri="{BB962C8B-B14F-4D97-AF65-F5344CB8AC3E}">
        <p14:creationId xmlns:p14="http://schemas.microsoft.com/office/powerpoint/2010/main" val="53273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6</a:t>
            </a:fld>
            <a:endParaRPr lang="en-US"/>
          </a:p>
        </p:txBody>
      </p:sp>
    </p:spTree>
    <p:extLst>
      <p:ext uri="{BB962C8B-B14F-4D97-AF65-F5344CB8AC3E}">
        <p14:creationId xmlns:p14="http://schemas.microsoft.com/office/powerpoint/2010/main" val="254368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7</a:t>
            </a:fld>
            <a:endParaRPr lang="en-US"/>
          </a:p>
        </p:txBody>
      </p:sp>
    </p:spTree>
    <p:extLst>
      <p:ext uri="{BB962C8B-B14F-4D97-AF65-F5344CB8AC3E}">
        <p14:creationId xmlns:p14="http://schemas.microsoft.com/office/powerpoint/2010/main" val="214248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8</a:t>
            </a:fld>
            <a:endParaRPr lang="en-US"/>
          </a:p>
        </p:txBody>
      </p:sp>
    </p:spTree>
    <p:extLst>
      <p:ext uri="{BB962C8B-B14F-4D97-AF65-F5344CB8AC3E}">
        <p14:creationId xmlns:p14="http://schemas.microsoft.com/office/powerpoint/2010/main" val="3511345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silence directed to Amos to stop pleading for Israel?</a:t>
            </a:r>
          </a:p>
          <a:p>
            <a:endParaRPr lang="en-US" dirty="0"/>
          </a:p>
          <a:p>
            <a:r>
              <a:rPr lang="en-US" dirty="0"/>
              <a:t>Is America ripe for judgment too?  </a:t>
            </a:r>
          </a:p>
          <a:p>
            <a:endParaRPr lang="en-US" dirty="0"/>
          </a:p>
          <a:p>
            <a:r>
              <a:rPr lang="en-US" dirty="0"/>
              <a:t>What’s in our “fruit basket?” </a:t>
            </a:r>
          </a:p>
          <a:p>
            <a:endParaRPr lang="en-US" dirty="0"/>
          </a:p>
        </p:txBody>
      </p:sp>
      <p:sp>
        <p:nvSpPr>
          <p:cNvPr id="4" name="Slide Number Placeholder 3"/>
          <p:cNvSpPr>
            <a:spLocks noGrp="1"/>
          </p:cNvSpPr>
          <p:nvPr>
            <p:ph type="sldNum" sz="quarter" idx="5"/>
          </p:nvPr>
        </p:nvSpPr>
        <p:spPr/>
        <p:txBody>
          <a:bodyPr/>
          <a:lstStyle/>
          <a:p>
            <a:fld id="{A2E2BEE1-BE98-4D0F-A1BC-B50E7233E315}" type="slidenum">
              <a:rPr lang="en-US" smtClean="0"/>
              <a:t>9</a:t>
            </a:fld>
            <a:endParaRPr lang="en-US"/>
          </a:p>
        </p:txBody>
      </p:sp>
    </p:spTree>
    <p:extLst>
      <p:ext uri="{BB962C8B-B14F-4D97-AF65-F5344CB8AC3E}">
        <p14:creationId xmlns:p14="http://schemas.microsoft.com/office/powerpoint/2010/main" val="252700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C532-592C-4BC9-94D8-81B4814B84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BC7A59-073F-4286-BE37-85B1951742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2E9E3F-35A4-4FFC-97BA-803FB96B4995}"/>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DCDCBF6B-31E4-40F6-ADAB-71DB53540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FBD8C-6A0E-48D4-9866-8C62DE29908F}"/>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157485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5BF6-284F-4EB2-90B4-19E9CB5AF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E0711D-27FA-4A18-BB5E-8AD6D9FB6B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34259-EB6B-461B-A415-F12E7166D101}"/>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C63074CD-2E21-4076-8E6A-D890169BF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E19FB-E240-437C-9D1D-3E16EBDB1C0F}"/>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932590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39537-78ED-471E-B718-BBBEC2EFA7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B8EFDC-89F7-4330-A2F8-13EED5A08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48D6A-DAEE-4FF0-9D71-8381F5E67DEF}"/>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485D2AF5-43A4-4524-A74B-A6C888FDD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7FB37-AE70-4A83-A915-BBCE72967829}"/>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368185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7264-080A-49F3-A803-8CD90E950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FE83F-BDA2-4B45-B985-1C10CAA07E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D79AE-C947-45FF-92A8-DA572837110C}"/>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2A0BAC4A-EEDD-4595-9D06-B81FDA158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4F8E4-7060-4099-A6E8-E9D7B2C25E07}"/>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3097437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212A-6C68-46F7-AD77-BEAA6F18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27BD20-B4B7-4C24-B388-018D1893B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B42765-5E68-43AB-884E-449DCB25D793}"/>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24EC2A57-6523-4DD6-866A-D36231C90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32246-6AEF-40B1-9EF3-7F81848CAFAF}"/>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254576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9BB7-6AA0-4FE2-B4F3-B3982572A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5670F-64BC-4D2F-B6C0-9F232BFDE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30855-19E0-4E61-8942-3A52922305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CC15AC-9A5A-4D25-A39B-2C6F40629112}"/>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6" name="Footer Placeholder 5">
            <a:extLst>
              <a:ext uri="{FF2B5EF4-FFF2-40B4-BE49-F238E27FC236}">
                <a16:creationId xmlns:a16="http://schemas.microsoft.com/office/drawing/2014/main" id="{27D725BD-E2E0-4493-A564-9ACA77FAF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7EECC-CC7B-4298-A9D4-B0D6F04A3780}"/>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366406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3091-F60C-4E3B-8B00-12FF7D7CD8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8B9F74-ABCF-4374-9B0A-5119563BF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8E038-9BBE-43A8-8C10-DED8F4873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22C6C-0BD6-47EF-9F5D-E83BFFA5C5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D948D3-8BA8-4139-A656-D5C11C298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9DB88-2AD7-4402-B1C6-6F0AADA39C7F}"/>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8" name="Footer Placeholder 7">
            <a:extLst>
              <a:ext uri="{FF2B5EF4-FFF2-40B4-BE49-F238E27FC236}">
                <a16:creationId xmlns:a16="http://schemas.microsoft.com/office/drawing/2014/main" id="{81E88ADF-0FBD-454D-9353-123C89593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F6EE0-301D-44EF-B113-02DD8A7CCA1D}"/>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212426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295F-1252-4D71-91F8-8F63822257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487CC5-1980-4258-A975-D053EE2A5076}"/>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4" name="Footer Placeholder 3">
            <a:extLst>
              <a:ext uri="{FF2B5EF4-FFF2-40B4-BE49-F238E27FC236}">
                <a16:creationId xmlns:a16="http://schemas.microsoft.com/office/drawing/2014/main" id="{D3619B8B-A8FB-4987-A5C6-767A30E697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64EDF-C653-424F-B60B-5DFEB4324BDB}"/>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271450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B20C6-DEA2-460F-833A-2DB84342F7D0}"/>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3" name="Footer Placeholder 2">
            <a:extLst>
              <a:ext uri="{FF2B5EF4-FFF2-40B4-BE49-F238E27FC236}">
                <a16:creationId xmlns:a16="http://schemas.microsoft.com/office/drawing/2014/main" id="{ECB3B574-8470-4F11-BED3-CBED5849E1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639A8F-297C-4E39-8114-B832CC4FBFA3}"/>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82726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92C7-4981-45D0-BE9B-FD40D36B8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52BF1-864D-4AB6-A3DE-A9FB64EEB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021C3-00BD-41C7-B61D-F23596936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E7B97D-68AB-441B-A4FE-AE5442357CC8}"/>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6" name="Footer Placeholder 5">
            <a:extLst>
              <a:ext uri="{FF2B5EF4-FFF2-40B4-BE49-F238E27FC236}">
                <a16:creationId xmlns:a16="http://schemas.microsoft.com/office/drawing/2014/main" id="{2D429DA5-37EB-452F-A5A7-EFBE90E0E5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786DA-8500-4BDE-AE4B-7A3AFA139A14}"/>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181300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86BE-DBC5-49A7-8879-939B87688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F02372-B8DD-4C2B-B8DA-A608E4FB0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71D07-7B91-45B4-A507-BC0B18740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2AFB4-DB72-4DD8-9481-27C2AF5B1904}"/>
              </a:ext>
            </a:extLst>
          </p:cNvPr>
          <p:cNvSpPr>
            <a:spLocks noGrp="1"/>
          </p:cNvSpPr>
          <p:nvPr>
            <p:ph type="dt" sz="half" idx="10"/>
          </p:nvPr>
        </p:nvSpPr>
        <p:spPr/>
        <p:txBody>
          <a:bodyPr/>
          <a:lstStyle/>
          <a:p>
            <a:fld id="{AA1ED971-AE8F-4EF2-90AA-23901E55EFDB}" type="datetimeFigureOut">
              <a:rPr lang="en-US" smtClean="0"/>
              <a:t>6/4/2021</a:t>
            </a:fld>
            <a:endParaRPr lang="en-US"/>
          </a:p>
        </p:txBody>
      </p:sp>
      <p:sp>
        <p:nvSpPr>
          <p:cNvPr id="6" name="Footer Placeholder 5">
            <a:extLst>
              <a:ext uri="{FF2B5EF4-FFF2-40B4-BE49-F238E27FC236}">
                <a16:creationId xmlns:a16="http://schemas.microsoft.com/office/drawing/2014/main" id="{CFB34538-56D4-4B78-9041-EAE03984D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B8CB9-97DE-412C-B668-C9AC892AFF92}"/>
              </a:ext>
            </a:extLst>
          </p:cNvPr>
          <p:cNvSpPr>
            <a:spLocks noGrp="1"/>
          </p:cNvSpPr>
          <p:nvPr>
            <p:ph type="sldNum" sz="quarter" idx="12"/>
          </p:nvPr>
        </p:nvSpPr>
        <p:spPr/>
        <p:txBody>
          <a:bodyPr/>
          <a:lstStyle/>
          <a:p>
            <a:fld id="{B40A701C-8E43-4611-8DF3-DA845812C0F6}" type="slidenum">
              <a:rPr lang="en-US" smtClean="0"/>
              <a:t>‹#›</a:t>
            </a:fld>
            <a:endParaRPr lang="en-US"/>
          </a:p>
        </p:txBody>
      </p:sp>
    </p:spTree>
    <p:extLst>
      <p:ext uri="{BB962C8B-B14F-4D97-AF65-F5344CB8AC3E}">
        <p14:creationId xmlns:p14="http://schemas.microsoft.com/office/powerpoint/2010/main" val="21561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8E214-9444-49C7-BC6F-F0913F69AFD1}"/>
              </a:ext>
            </a:extLst>
          </p:cNvPr>
          <p:cNvSpPr>
            <a:spLocks noGrp="1"/>
          </p:cNvSpPr>
          <p:nvPr>
            <p:ph type="title"/>
          </p:nvPr>
        </p:nvSpPr>
        <p:spPr>
          <a:xfrm>
            <a:off x="0" y="18255"/>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A08E7E-29FD-4443-9ED8-F8DFE082F83C}"/>
              </a:ext>
            </a:extLst>
          </p:cNvPr>
          <p:cNvSpPr>
            <a:spLocks noGrp="1"/>
          </p:cNvSpPr>
          <p:nvPr>
            <p:ph type="body" idx="1"/>
          </p:nvPr>
        </p:nvSpPr>
        <p:spPr>
          <a:xfrm>
            <a:off x="328749" y="1343818"/>
            <a:ext cx="115345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3DA7072-75F2-4714-B121-618FDA4E3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ED971-AE8F-4EF2-90AA-23901E55EFDB}" type="datetimeFigureOut">
              <a:rPr lang="en-US" smtClean="0"/>
              <a:t>6/4/2021</a:t>
            </a:fld>
            <a:endParaRPr lang="en-US"/>
          </a:p>
        </p:txBody>
      </p:sp>
      <p:sp>
        <p:nvSpPr>
          <p:cNvPr id="5" name="Footer Placeholder 4">
            <a:extLst>
              <a:ext uri="{FF2B5EF4-FFF2-40B4-BE49-F238E27FC236}">
                <a16:creationId xmlns:a16="http://schemas.microsoft.com/office/drawing/2014/main" id="{EFCB9050-347A-47D5-A739-2BC5196D87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D999F4-64B2-4947-94B8-7C13EDA5D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A701C-8E43-4611-8DF3-DA845812C0F6}" type="slidenum">
              <a:rPr lang="en-US" smtClean="0"/>
              <a:t>‹#›</a:t>
            </a:fld>
            <a:endParaRPr lang="en-US"/>
          </a:p>
        </p:txBody>
      </p:sp>
      <p:pic>
        <p:nvPicPr>
          <p:cNvPr id="9" name="Picture 8" descr="A picture containing weapon, gun&#10;&#10;Description automatically generated">
            <a:extLst>
              <a:ext uri="{FF2B5EF4-FFF2-40B4-BE49-F238E27FC236}">
                <a16:creationId xmlns:a16="http://schemas.microsoft.com/office/drawing/2014/main" id="{9D2998A4-7DE6-4EC3-8E41-05EF368B0ED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8696"/>
          <a:stretch/>
        </p:blipFill>
        <p:spPr>
          <a:xfrm>
            <a:off x="0" y="0"/>
            <a:ext cx="12192000" cy="6858000"/>
          </a:xfrm>
          <a:prstGeom prst="rect">
            <a:avLst/>
          </a:prstGeom>
        </p:spPr>
      </p:pic>
    </p:spTree>
    <p:extLst>
      <p:ext uri="{BB962C8B-B14F-4D97-AF65-F5344CB8AC3E}">
        <p14:creationId xmlns:p14="http://schemas.microsoft.com/office/powerpoint/2010/main" val="2081998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chemeClr val="bg1"/>
          </a:solidFill>
          <a:effectLst>
            <a:glow rad="127000">
              <a:schemeClr val="tx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2E8A9-6B5F-4BB1-A794-B089483C7CBC}"/>
              </a:ext>
            </a:extLst>
          </p:cNvPr>
          <p:cNvSpPr>
            <a:spLocks noGrp="1"/>
          </p:cNvSpPr>
          <p:nvPr>
            <p:ph type="ctrTitle"/>
          </p:nvPr>
        </p:nvSpPr>
        <p:spPr>
          <a:xfrm>
            <a:off x="0" y="207963"/>
            <a:ext cx="12192000" cy="997985"/>
          </a:xfrm>
        </p:spPr>
        <p:txBody>
          <a:bodyPr>
            <a:normAutofit/>
          </a:bodyPr>
          <a:lstStyle/>
          <a:p>
            <a:r>
              <a:rPr lang="en-US" sz="7200" dirty="0"/>
              <a:t>Avoiding a Bitter End 8:1-14 </a:t>
            </a:r>
          </a:p>
        </p:txBody>
      </p:sp>
      <p:sp>
        <p:nvSpPr>
          <p:cNvPr id="4" name="Subtitle 3">
            <a:extLst>
              <a:ext uri="{FF2B5EF4-FFF2-40B4-BE49-F238E27FC236}">
                <a16:creationId xmlns:a16="http://schemas.microsoft.com/office/drawing/2014/main" id="{B413066F-B0A7-40CA-AC6E-B7C0CB7919C4}"/>
              </a:ext>
            </a:extLst>
          </p:cNvPr>
          <p:cNvSpPr>
            <a:spLocks noGrp="1"/>
          </p:cNvSpPr>
          <p:nvPr>
            <p:ph type="subTitle" idx="1"/>
          </p:nvPr>
        </p:nvSpPr>
        <p:spPr>
          <a:xfrm>
            <a:off x="0" y="4464819"/>
            <a:ext cx="12192000" cy="1655762"/>
          </a:xfrm>
        </p:spPr>
        <p:txBody>
          <a:bodyPr>
            <a:noAutofit/>
          </a:bodyPr>
          <a:lstStyle/>
          <a:p>
            <a:r>
              <a:rPr lang="en-US" sz="4400" i="0" u="none" strike="noStrike" baseline="0" dirty="0">
                <a:latin typeface="Arial" panose="020B0604020202020204" pitchFamily="34" charset="0"/>
              </a:rPr>
              <a:t>I will make that time … like a bitter day. (Amos 8:10)</a:t>
            </a:r>
            <a:endParaRPr lang="en-US" sz="9600" dirty="0"/>
          </a:p>
        </p:txBody>
      </p:sp>
      <p:grpSp>
        <p:nvGrpSpPr>
          <p:cNvPr id="5" name="Group 4">
            <a:extLst>
              <a:ext uri="{FF2B5EF4-FFF2-40B4-BE49-F238E27FC236}">
                <a16:creationId xmlns:a16="http://schemas.microsoft.com/office/drawing/2014/main" id="{41CA7C49-C23D-4E9C-9B45-6F818A7663CF}"/>
              </a:ext>
            </a:extLst>
          </p:cNvPr>
          <p:cNvGrpSpPr/>
          <p:nvPr/>
        </p:nvGrpSpPr>
        <p:grpSpPr>
          <a:xfrm>
            <a:off x="9385677" y="5399442"/>
            <a:ext cx="2336800" cy="1086830"/>
            <a:chOff x="1109440" y="4807343"/>
            <a:chExt cx="2336800" cy="1086830"/>
          </a:xfrm>
          <a:effectLst>
            <a:glow rad="127000">
              <a:schemeClr val="tx1"/>
            </a:glow>
          </a:effectLst>
        </p:grpSpPr>
        <p:sp>
          <p:nvSpPr>
            <p:cNvPr id="6" name="Oval 5">
              <a:extLst>
                <a:ext uri="{FF2B5EF4-FFF2-40B4-BE49-F238E27FC236}">
                  <a16:creationId xmlns:a16="http://schemas.microsoft.com/office/drawing/2014/main" id="{9C35C04D-AD19-4ED7-B253-5335E7556F4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AD918A01-D062-488D-8C06-295540786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59073635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ying on a bed&#10;&#10;Description automatically generated with low confidence">
            <a:extLst>
              <a:ext uri="{FF2B5EF4-FFF2-40B4-BE49-F238E27FC236}">
                <a16:creationId xmlns:a16="http://schemas.microsoft.com/office/drawing/2014/main" id="{3D411FF6-7AC6-4AC5-9EC3-FD2B9D3B3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618" y="-92765"/>
            <a:ext cx="9144000" cy="6970644"/>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FAE32403-581A-4835-9903-F74C8748D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947" y="786795"/>
            <a:ext cx="8871155" cy="6091084"/>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effectLst>
                  <a:glow rad="127000">
                    <a:srgbClr val="C00000"/>
                  </a:glow>
                </a:effectLst>
              </a:rPr>
              <a:t>Reason</a:t>
            </a:r>
            <a:r>
              <a:rPr lang="en-US" dirty="0"/>
              <a:t> for a Bitter End  8:4-6</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7211738" cy="4351338"/>
          </a:xfrm>
        </p:spPr>
        <p:txBody>
          <a:bodyPr>
            <a:noAutofit/>
          </a:bodyPr>
          <a:lstStyle/>
          <a:p>
            <a:pPr algn="l" rtl="0"/>
            <a:r>
              <a:rPr lang="en-US" i="0" u="none" strike="noStrike" baseline="0" dirty="0">
                <a:solidFill>
                  <a:srgbClr val="C00000"/>
                </a:solidFill>
              </a:rPr>
              <a:t>ABUSES:</a:t>
            </a:r>
          </a:p>
          <a:p>
            <a:pPr algn="l" rtl="0"/>
            <a:r>
              <a:rPr lang="en-US" i="0" u="none" strike="noStrike" baseline="0" dirty="0">
                <a:solidFill>
                  <a:srgbClr val="C00000"/>
                </a:solidFill>
              </a:rPr>
              <a:t>1) Of the </a:t>
            </a:r>
            <a:r>
              <a:rPr lang="en-US" i="0" u="sng" strike="noStrike" baseline="0" dirty="0">
                <a:solidFill>
                  <a:srgbClr val="C00000"/>
                </a:solidFill>
              </a:rPr>
              <a:t>Vulnerable</a:t>
            </a:r>
            <a:br>
              <a:rPr lang="en-US" i="0" u="none" strike="noStrike" baseline="0" dirty="0"/>
            </a:br>
            <a:br>
              <a:rPr lang="en-US" i="0" u="none" strike="noStrike" baseline="0" dirty="0"/>
            </a:br>
            <a:r>
              <a:rPr lang="en-US" i="0" u="none" strike="noStrike" baseline="0" dirty="0"/>
              <a:t> </a:t>
            </a:r>
            <a:r>
              <a:rPr lang="en-US" i="0" u="none" strike="noStrike" baseline="30000" dirty="0"/>
              <a:t>4</a:t>
            </a:r>
            <a:r>
              <a:rPr lang="en-US" i="0" u="none" strike="noStrike" baseline="0" dirty="0"/>
              <a:t> Hear this, you who </a:t>
            </a:r>
            <a:br>
              <a:rPr lang="en-US" i="0" u="none" strike="noStrike" baseline="0" dirty="0"/>
            </a:br>
            <a:r>
              <a:rPr lang="en-US" i="0" u="none" strike="noStrike" baseline="0" dirty="0"/>
              <a:t>trample</a:t>
            </a:r>
            <a:r>
              <a:rPr lang="en-US" i="0" u="none" strike="noStrike" baseline="0" dirty="0">
                <a:solidFill>
                  <a:srgbClr val="C00000"/>
                </a:solidFill>
              </a:rPr>
              <a:t> the needy </a:t>
            </a:r>
            <a:br>
              <a:rPr lang="en-US" i="0" u="none" strike="noStrike" baseline="0" dirty="0">
                <a:solidFill>
                  <a:srgbClr val="C00000"/>
                </a:solidFill>
              </a:rPr>
            </a:br>
            <a:r>
              <a:rPr lang="en-US" i="0" u="none" strike="noStrike" baseline="0" dirty="0"/>
              <a:t>and do away with </a:t>
            </a:r>
            <a:br>
              <a:rPr lang="en-US" i="0" u="none" strike="noStrike" baseline="0" dirty="0"/>
            </a:br>
            <a:r>
              <a:rPr lang="en-US" i="0" u="none" strike="noStrike" baseline="0" dirty="0">
                <a:solidFill>
                  <a:srgbClr val="C00000"/>
                </a:solidFill>
              </a:rPr>
              <a:t>the poor </a:t>
            </a:r>
            <a:r>
              <a:rPr lang="en-US" i="0" u="none" strike="noStrike" baseline="0" dirty="0"/>
              <a:t>of the land,</a:t>
            </a:r>
            <a:endParaRPr lang="en-US" dirty="0"/>
          </a:p>
        </p:txBody>
      </p:sp>
    </p:spTree>
    <p:extLst>
      <p:ext uri="{BB962C8B-B14F-4D97-AF65-F5344CB8AC3E}">
        <p14:creationId xmlns:p14="http://schemas.microsoft.com/office/powerpoint/2010/main" val="27138454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fanned out dollar bills&#10;&#10;Description automatically generated with medium confidence">
            <a:extLst>
              <a:ext uri="{FF2B5EF4-FFF2-40B4-BE49-F238E27FC236}">
                <a16:creationId xmlns:a16="http://schemas.microsoft.com/office/drawing/2014/main" id="{83440018-C2DC-4E53-B6A3-5141FF636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904" y="-410818"/>
            <a:ext cx="6824238" cy="6858000"/>
          </a:xfrm>
          <a:prstGeom prst="rect">
            <a:avLst/>
          </a:prstGeom>
          <a:effectLst>
            <a:outerShdw blurRad="50800" dist="152400" dir="5400000" algn="ctr" rotWithShape="0">
              <a:schemeClr val="tx1">
                <a:alpha val="73000"/>
              </a:schemeClr>
            </a:outerShdw>
          </a:effectLst>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t>Reason</a:t>
            </a:r>
            <a:r>
              <a:rPr lang="en-US" dirty="0"/>
              <a:t> for a Bitter End  8:4-6</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4985373" cy="4351338"/>
          </a:xfrm>
        </p:spPr>
        <p:txBody>
          <a:bodyPr>
            <a:noAutofit/>
          </a:bodyPr>
          <a:lstStyle/>
          <a:p>
            <a:pPr algn="l" rtl="0"/>
            <a:r>
              <a:rPr lang="en-US" i="0" u="none" strike="noStrike" baseline="0" dirty="0">
                <a:solidFill>
                  <a:srgbClr val="C00000"/>
                </a:solidFill>
              </a:rPr>
              <a:t>ABUSES: </a:t>
            </a:r>
            <a:br>
              <a:rPr lang="en-US" i="0" u="none" strike="noStrike" baseline="0" dirty="0">
                <a:solidFill>
                  <a:srgbClr val="C00000"/>
                </a:solidFill>
              </a:rPr>
            </a:br>
            <a:r>
              <a:rPr lang="en-US" i="0" u="none" strike="noStrike" baseline="0" dirty="0">
                <a:solidFill>
                  <a:srgbClr val="C00000"/>
                </a:solidFill>
              </a:rPr>
              <a:t>2) Of </a:t>
            </a:r>
            <a:r>
              <a:rPr lang="en-US" i="0" u="sng" strike="noStrike" baseline="0" dirty="0">
                <a:solidFill>
                  <a:srgbClr val="C00000"/>
                </a:solidFill>
              </a:rPr>
              <a:t>Worshi</a:t>
            </a:r>
            <a:r>
              <a:rPr lang="en-US" i="0" strike="noStrike" baseline="0" dirty="0">
                <a:solidFill>
                  <a:srgbClr val="C00000"/>
                </a:solidFill>
              </a:rPr>
              <a:t>p</a:t>
            </a:r>
            <a:br>
              <a:rPr lang="en-US" i="0" u="none" strike="noStrike" baseline="0" dirty="0"/>
            </a:br>
            <a:br>
              <a:rPr lang="en-US" i="0" u="none" strike="noStrike" baseline="0" dirty="0"/>
            </a:br>
            <a:r>
              <a:rPr lang="en-US" i="0" u="none" strike="noStrike" baseline="30000" dirty="0"/>
              <a:t>5</a:t>
            </a:r>
            <a:r>
              <a:rPr lang="en-US" i="0" u="none" strike="noStrike" baseline="0" dirty="0"/>
              <a:t> saying, "When will the New Moon be over that we may sell grain, and the </a:t>
            </a:r>
            <a:r>
              <a:rPr lang="en-US" i="0" u="none" strike="noStrike" baseline="0" dirty="0">
                <a:solidFill>
                  <a:srgbClr val="C00000"/>
                </a:solidFill>
              </a:rPr>
              <a:t>Sabbath</a:t>
            </a:r>
            <a:r>
              <a:rPr lang="en-US" i="0" u="none" strike="noStrike" baseline="0" dirty="0"/>
              <a:t> be ended that we may market wheat?"</a:t>
            </a:r>
            <a:endParaRPr lang="en-US" dirty="0"/>
          </a:p>
        </p:txBody>
      </p:sp>
    </p:spTree>
    <p:extLst>
      <p:ext uri="{BB962C8B-B14F-4D97-AF65-F5344CB8AC3E}">
        <p14:creationId xmlns:p14="http://schemas.microsoft.com/office/powerpoint/2010/main" val="14421257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DD4D8-3B0D-4566-B344-24548AC88D2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6000" contrast="10000"/>
                    </a14:imgEffect>
                  </a14:imgLayer>
                </a14:imgProps>
              </a:ext>
              <a:ext uri="{28A0092B-C50C-407E-A947-70E740481C1C}">
                <a14:useLocalDpi xmlns:a14="http://schemas.microsoft.com/office/drawing/2010/main" val="0"/>
              </a:ext>
            </a:extLst>
          </a:blip>
          <a:stretch>
            <a:fillRect/>
          </a:stretch>
        </p:blipFill>
        <p:spPr>
          <a:xfrm flipH="1">
            <a:off x="6096000" y="-18255"/>
            <a:ext cx="8117633" cy="6858000"/>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t>Reason</a:t>
            </a:r>
            <a:r>
              <a:rPr lang="en-US" dirty="0"/>
              <a:t> for a Bitter End  8:4-6</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6800921" cy="4351338"/>
          </a:xfrm>
        </p:spPr>
        <p:txBody>
          <a:bodyPr>
            <a:noAutofit/>
          </a:bodyPr>
          <a:lstStyle/>
          <a:p>
            <a:pPr algn="l" rtl="0"/>
            <a:r>
              <a:rPr lang="en-US" i="0" u="none" strike="noStrike" baseline="0" dirty="0">
                <a:solidFill>
                  <a:srgbClr val="C00000"/>
                </a:solidFill>
              </a:rPr>
              <a:t>ABUSES:</a:t>
            </a:r>
            <a:br>
              <a:rPr lang="en-US" i="0" u="none" strike="noStrike" baseline="0" dirty="0">
                <a:solidFill>
                  <a:srgbClr val="C00000"/>
                </a:solidFill>
              </a:rPr>
            </a:br>
            <a:r>
              <a:rPr lang="en-US" i="0" u="none" strike="noStrike" baseline="0" dirty="0">
                <a:solidFill>
                  <a:srgbClr val="C00000"/>
                </a:solidFill>
              </a:rPr>
              <a:t>3) Of </a:t>
            </a:r>
            <a:r>
              <a:rPr lang="en-US" i="0" u="sng" strike="noStrike" baseline="0" dirty="0">
                <a:solidFill>
                  <a:srgbClr val="C00000"/>
                </a:solidFill>
              </a:rPr>
              <a:t>Business</a:t>
            </a:r>
            <a:r>
              <a:rPr lang="en-US" i="0" u="none" strike="noStrike" baseline="0" dirty="0">
                <a:solidFill>
                  <a:srgbClr val="C00000"/>
                </a:solidFill>
              </a:rPr>
              <a:t> </a:t>
            </a:r>
            <a:br>
              <a:rPr lang="en-US" sz="1800" dirty="0">
                <a:solidFill>
                  <a:srgbClr val="FF0000"/>
                </a:solidFill>
              </a:rPr>
            </a:br>
            <a:br>
              <a:rPr lang="en-US" sz="1800" i="0" u="none" strike="noStrike" baseline="0" dirty="0"/>
            </a:br>
            <a:r>
              <a:rPr lang="en-US" i="0" u="none" strike="noStrike" baseline="30000" dirty="0"/>
              <a:t>5</a:t>
            </a:r>
            <a:r>
              <a:rPr lang="en-US" i="0" u="none" strike="noStrike" baseline="0" dirty="0"/>
              <a:t>  --skimping the measure, boosting the price and cheating with </a:t>
            </a:r>
            <a:r>
              <a:rPr lang="en-US" i="0" u="none" strike="noStrike" baseline="0" dirty="0">
                <a:solidFill>
                  <a:srgbClr val="C00000"/>
                </a:solidFill>
              </a:rPr>
              <a:t>dishonest scales</a:t>
            </a:r>
            <a:r>
              <a:rPr lang="en-US" i="0" u="none" strike="noStrike" baseline="0" dirty="0"/>
              <a:t>,  </a:t>
            </a:r>
            <a:r>
              <a:rPr lang="en-US" i="0" u="none" strike="noStrike" baseline="30000" dirty="0"/>
              <a:t>6</a:t>
            </a:r>
            <a:r>
              <a:rPr lang="en-US" i="0" u="none" strike="noStrike" baseline="0" dirty="0"/>
              <a:t> buying the poor with silver and the needy for a pair of sandals, selling even the sweepings with the wheat.</a:t>
            </a:r>
            <a:endParaRPr lang="en-US" dirty="0"/>
          </a:p>
        </p:txBody>
      </p:sp>
    </p:spTree>
    <p:extLst>
      <p:ext uri="{BB962C8B-B14F-4D97-AF65-F5344CB8AC3E}">
        <p14:creationId xmlns:p14="http://schemas.microsoft.com/office/powerpoint/2010/main" val="338057091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effectLst>
                  <a:glow rad="127000">
                    <a:srgbClr val="C00000"/>
                  </a:glow>
                </a:effectLst>
              </a:rPr>
              <a:t>Promise</a:t>
            </a:r>
            <a:r>
              <a:rPr lang="en-US" dirty="0"/>
              <a:t> of a Bitter End  8:7-14</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11439181" cy="4351338"/>
          </a:xfrm>
        </p:spPr>
        <p:txBody>
          <a:bodyPr>
            <a:noAutofit/>
          </a:bodyPr>
          <a:lstStyle/>
          <a:p>
            <a:pPr algn="l" rtl="0"/>
            <a:r>
              <a:rPr lang="en-US" i="0" u="none" strike="noStrike" baseline="0" dirty="0"/>
              <a:t> </a:t>
            </a:r>
            <a:r>
              <a:rPr lang="en-US" i="0" u="none" strike="noStrike" baseline="30000" dirty="0"/>
              <a:t>7</a:t>
            </a:r>
            <a:r>
              <a:rPr lang="en-US" i="0" u="none" strike="noStrike" baseline="0" dirty="0"/>
              <a:t> The LORD has </a:t>
            </a:r>
            <a:r>
              <a:rPr lang="en-US" i="0" u="none" strike="noStrike" baseline="0" dirty="0">
                <a:solidFill>
                  <a:srgbClr val="C00000"/>
                </a:solidFill>
              </a:rPr>
              <a:t>sworn</a:t>
            </a:r>
            <a:r>
              <a:rPr lang="en-US" i="0" u="none" strike="noStrike" baseline="0" dirty="0"/>
              <a:t> by the Pride of Jacob: </a:t>
            </a:r>
            <a:br>
              <a:rPr lang="en-US" i="0" u="none" strike="noStrike" baseline="0" dirty="0"/>
            </a:br>
            <a:r>
              <a:rPr lang="en-US" i="0" u="none" strike="noStrike" baseline="0" dirty="0"/>
              <a:t>"</a:t>
            </a:r>
            <a:r>
              <a:rPr lang="en-US" i="0" u="none" strike="noStrike" baseline="0" dirty="0">
                <a:solidFill>
                  <a:srgbClr val="C00000"/>
                </a:solidFill>
              </a:rPr>
              <a:t>I will never forget </a:t>
            </a:r>
            <a:r>
              <a:rPr lang="en-US" i="0" u="none" strike="noStrike" baseline="0" dirty="0"/>
              <a:t>anything they have done.”</a:t>
            </a:r>
            <a:endParaRPr lang="en-US" dirty="0"/>
          </a:p>
        </p:txBody>
      </p:sp>
      <p:pic>
        <p:nvPicPr>
          <p:cNvPr id="7" name="Picture 6" descr="A picture containing text, plate, tableware, sign&#10;&#10;Description automatically generated">
            <a:extLst>
              <a:ext uri="{FF2B5EF4-FFF2-40B4-BE49-F238E27FC236}">
                <a16:creationId xmlns:a16="http://schemas.microsoft.com/office/drawing/2014/main" id="{0A29E566-0B54-4D3B-AB7B-E4262C623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133" y="2669381"/>
            <a:ext cx="8037734" cy="3774896"/>
          </a:xfrm>
          <a:prstGeom prst="rect">
            <a:avLst/>
          </a:prstGeom>
          <a:effectLst>
            <a:outerShdw blurRad="50800" dist="177800" dir="2700000" algn="tl" rotWithShape="0">
              <a:prstClr val="black">
                <a:alpha val="40000"/>
              </a:prstClr>
            </a:outerShdw>
          </a:effectLst>
        </p:spPr>
      </p:pic>
    </p:spTree>
    <p:extLst>
      <p:ext uri="{BB962C8B-B14F-4D97-AF65-F5344CB8AC3E}">
        <p14:creationId xmlns:p14="http://schemas.microsoft.com/office/powerpoint/2010/main" val="20091685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tone, old, brick&#10;&#10;Description automatically generated">
            <a:extLst>
              <a:ext uri="{FF2B5EF4-FFF2-40B4-BE49-F238E27FC236}">
                <a16:creationId xmlns:a16="http://schemas.microsoft.com/office/drawing/2014/main" id="{1130C606-1BA2-4B2E-9CD9-468F546BC929}"/>
              </a:ext>
            </a:extLst>
          </p:cNvPr>
          <p:cNvPicPr>
            <a:picLocks noChangeAspect="1"/>
          </p:cNvPicPr>
          <p:nvPr/>
        </p:nvPicPr>
        <p:blipFill rotWithShape="1">
          <a:blip r:embed="rId3">
            <a:extLst>
              <a:ext uri="{28A0092B-C50C-407E-A947-70E740481C1C}">
                <a14:useLocalDpi xmlns:a14="http://schemas.microsoft.com/office/drawing/2010/main" val="0"/>
              </a:ext>
            </a:extLst>
          </a:blip>
          <a:srcRect r="9770"/>
          <a:stretch/>
        </p:blipFill>
        <p:spPr>
          <a:xfrm>
            <a:off x="3624291" y="-18255"/>
            <a:ext cx="8567709" cy="6858000"/>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u="sng" dirty="0">
                <a:effectLst>
                  <a:glow rad="127000">
                    <a:srgbClr val="C00000"/>
                  </a:glow>
                </a:effectLst>
              </a:rPr>
              <a:t>Earth</a:t>
            </a:r>
            <a:r>
              <a:rPr lang="en-US" dirty="0">
                <a:effectLst>
                  <a:glow rad="127000">
                    <a:srgbClr val="C00000"/>
                  </a:glow>
                </a:effectLst>
              </a:rPr>
              <a:t>q</a:t>
            </a:r>
            <a:r>
              <a:rPr lang="en-US" u="sng" dirty="0">
                <a:effectLst>
                  <a:glow rad="127000">
                    <a:srgbClr val="C00000"/>
                  </a:glow>
                </a:effectLst>
              </a:rPr>
              <a:t>uakes</a:t>
            </a:r>
            <a:r>
              <a:rPr lang="en-US" dirty="0"/>
              <a:t> 8:8</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6138312" cy="4351338"/>
          </a:xfrm>
        </p:spPr>
        <p:txBody>
          <a:bodyPr>
            <a:noAutofit/>
          </a:bodyPr>
          <a:lstStyle/>
          <a:p>
            <a:pPr algn="l" rtl="0"/>
            <a:r>
              <a:rPr lang="en-US" i="0" u="none" strike="noStrike" baseline="30000" dirty="0"/>
              <a:t>8</a:t>
            </a:r>
            <a:r>
              <a:rPr lang="en-US" i="0" u="none" strike="noStrike" baseline="0" dirty="0"/>
              <a:t> "Will not the </a:t>
            </a:r>
            <a:r>
              <a:rPr lang="en-US" i="0" u="none" strike="noStrike" baseline="0" dirty="0">
                <a:solidFill>
                  <a:srgbClr val="C00000"/>
                </a:solidFill>
              </a:rPr>
              <a:t>land tremble </a:t>
            </a:r>
            <a:r>
              <a:rPr lang="en-US" i="0" u="none" strike="noStrike" baseline="0" dirty="0"/>
              <a:t>for this, and all who live in it mourn? The whole land will rise like the Nile; it will be stirred up and then sink like the river of Egypt.</a:t>
            </a:r>
          </a:p>
          <a:p>
            <a:pPr algn="l" rtl="0"/>
            <a:endParaRPr lang="en-US" dirty="0"/>
          </a:p>
        </p:txBody>
      </p:sp>
      <p:sp>
        <p:nvSpPr>
          <p:cNvPr id="4" name="Rectangle 3">
            <a:extLst>
              <a:ext uri="{FF2B5EF4-FFF2-40B4-BE49-F238E27FC236}">
                <a16:creationId xmlns:a16="http://schemas.microsoft.com/office/drawing/2014/main" id="{0FCB7806-860C-47AE-8F56-14F3CBC77B8B}"/>
              </a:ext>
            </a:extLst>
          </p:cNvPr>
          <p:cNvSpPr/>
          <p:nvPr/>
        </p:nvSpPr>
        <p:spPr>
          <a:xfrm>
            <a:off x="6250119" y="2448232"/>
            <a:ext cx="5828809" cy="4203290"/>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b="1" i="0" u="none" strike="noStrike" baseline="0" dirty="0"/>
              <a:t>Hebrews 12:28 </a:t>
            </a:r>
            <a:br>
              <a:rPr lang="en-US" sz="4000" b="1" i="0" u="none" strike="noStrike" baseline="0" dirty="0"/>
            </a:br>
            <a:r>
              <a:rPr lang="en-US" sz="4000" b="1" i="0" u="none" strike="noStrike" baseline="0" dirty="0"/>
              <a:t>Therefore, since we are receiving </a:t>
            </a:r>
            <a:r>
              <a:rPr lang="en-US" sz="4000" b="1" i="0" u="none" strike="noStrike" baseline="0" dirty="0">
                <a:solidFill>
                  <a:schemeClr val="bg1"/>
                </a:solidFill>
                <a:effectLst>
                  <a:glow rad="127000">
                    <a:srgbClr val="C00000"/>
                  </a:glow>
                </a:effectLst>
              </a:rPr>
              <a:t>a kingdom that cannot be shaken</a:t>
            </a:r>
            <a:r>
              <a:rPr lang="en-US" sz="4000" b="1" i="0" u="none" strike="noStrike" baseline="0" dirty="0"/>
              <a:t>, let us be thankful, and so worship God acceptably with reverence and awe</a:t>
            </a:r>
            <a:endParaRPr lang="en-US" sz="4000" b="1" dirty="0"/>
          </a:p>
        </p:txBody>
      </p:sp>
    </p:spTree>
    <p:extLst>
      <p:ext uri="{BB962C8B-B14F-4D97-AF65-F5344CB8AC3E}">
        <p14:creationId xmlns:p14="http://schemas.microsoft.com/office/powerpoint/2010/main" val="317557525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outdoor, nature, sunset&#10;&#10;Description automatically generated">
            <a:extLst>
              <a:ext uri="{FF2B5EF4-FFF2-40B4-BE49-F238E27FC236}">
                <a16:creationId xmlns:a16="http://schemas.microsoft.com/office/drawing/2014/main" id="{8C95678D-90B7-40BA-B11C-4DB07A002584}"/>
              </a:ext>
            </a:extLst>
          </p:cNvPr>
          <p:cNvPicPr>
            <a:picLocks noChangeAspect="1"/>
          </p:cNvPicPr>
          <p:nvPr/>
        </p:nvPicPr>
        <p:blipFill rotWithShape="1">
          <a:blip r:embed="rId3">
            <a:extLst>
              <a:ext uri="{28A0092B-C50C-407E-A947-70E740481C1C}">
                <a14:useLocalDpi xmlns:a14="http://schemas.microsoft.com/office/drawing/2010/main" val="0"/>
              </a:ext>
            </a:extLst>
          </a:blip>
          <a:srcRect b="28668"/>
          <a:stretch/>
        </p:blipFill>
        <p:spPr>
          <a:xfrm>
            <a:off x="0" y="1060174"/>
            <a:ext cx="12192000" cy="5797826"/>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u="sng" dirty="0">
                <a:effectLst>
                  <a:glow rad="127000">
                    <a:srgbClr val="C00000"/>
                  </a:glow>
                </a:effectLst>
              </a:rPr>
              <a:t>Darkness</a:t>
            </a:r>
            <a:r>
              <a:rPr lang="en-US" dirty="0"/>
              <a:t> 8:9</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p:txBody>
          <a:bodyPr>
            <a:noAutofit/>
          </a:bodyPr>
          <a:lstStyle/>
          <a:p>
            <a:pPr algn="l" rtl="0"/>
            <a:r>
              <a:rPr lang="en-US" i="0" u="none" strike="noStrike" baseline="0" dirty="0"/>
              <a:t> </a:t>
            </a:r>
            <a:r>
              <a:rPr lang="en-US" i="0" u="none" strike="noStrike" baseline="30000" dirty="0"/>
              <a:t>9</a:t>
            </a:r>
            <a:r>
              <a:rPr lang="en-US" i="0" u="none" strike="noStrike" baseline="0" dirty="0"/>
              <a:t> </a:t>
            </a:r>
            <a:r>
              <a:rPr lang="en-US" i="0" u="none" strike="noStrike" baseline="0" dirty="0">
                <a:solidFill>
                  <a:srgbClr val="C00000"/>
                </a:solidFill>
              </a:rPr>
              <a:t>"In that day," </a:t>
            </a:r>
            <a:r>
              <a:rPr lang="en-US" i="0" u="none" strike="noStrike" baseline="0" dirty="0"/>
              <a:t>declares the Sovereign LORD, "I will make the sun go down at noon and </a:t>
            </a:r>
            <a:r>
              <a:rPr lang="en-US" i="0" u="none" strike="noStrike" baseline="0" dirty="0">
                <a:solidFill>
                  <a:srgbClr val="C00000"/>
                </a:solidFill>
              </a:rPr>
              <a:t>darken</a:t>
            </a:r>
            <a:r>
              <a:rPr lang="en-US" i="0" u="none" strike="noStrike" baseline="0" dirty="0"/>
              <a:t> the earth in broad daylight.</a:t>
            </a:r>
            <a:endParaRPr lang="en-US" dirty="0"/>
          </a:p>
        </p:txBody>
      </p:sp>
      <p:sp>
        <p:nvSpPr>
          <p:cNvPr id="5" name="TextBox 4">
            <a:extLst>
              <a:ext uri="{FF2B5EF4-FFF2-40B4-BE49-F238E27FC236}">
                <a16:creationId xmlns:a16="http://schemas.microsoft.com/office/drawing/2014/main" id="{8F575C94-0E3E-4CD9-9808-6C0F9CD4DC95}"/>
              </a:ext>
            </a:extLst>
          </p:cNvPr>
          <p:cNvSpPr txBox="1"/>
          <p:nvPr/>
        </p:nvSpPr>
        <p:spPr>
          <a:xfrm>
            <a:off x="496529" y="3548984"/>
            <a:ext cx="11194026" cy="2800767"/>
          </a:xfrm>
          <a:prstGeom prst="rect">
            <a:avLst/>
          </a:prstGeom>
          <a:solidFill>
            <a:schemeClr val="accent5"/>
          </a:solidFill>
        </p:spPr>
        <p:txBody>
          <a:bodyPr wrap="square" rtlCol="0">
            <a:spAutoFit/>
          </a:bodyPr>
          <a:lstStyle/>
          <a:p>
            <a:pPr algn="ctr" rtl="0"/>
            <a:r>
              <a:rPr lang="en-US" sz="4400" b="1" i="0" u="none" strike="noStrike" baseline="30000" dirty="0">
                <a:solidFill>
                  <a:schemeClr val="bg1"/>
                </a:solidFill>
                <a:effectLst>
                  <a:outerShdw blurRad="38100" dist="38100" dir="2700000" algn="tl">
                    <a:srgbClr val="000000">
                      <a:alpha val="43137"/>
                    </a:srgbClr>
                  </a:outerShdw>
                </a:effectLst>
              </a:rPr>
              <a:t>4</a:t>
            </a:r>
            <a:r>
              <a:rPr lang="en-US" sz="4400" b="1" i="0" u="none" strike="noStrike" baseline="0" dirty="0">
                <a:solidFill>
                  <a:schemeClr val="bg1"/>
                </a:solidFill>
                <a:effectLst>
                  <a:outerShdw blurRad="38100" dist="38100" dir="2700000" algn="tl">
                    <a:srgbClr val="000000">
                      <a:alpha val="43137"/>
                    </a:srgbClr>
                  </a:outerShdw>
                </a:effectLst>
              </a:rPr>
              <a:t> But you, brothers, are </a:t>
            </a:r>
            <a:r>
              <a:rPr lang="en-US" sz="4400" b="1" i="0" u="none" strike="noStrike" baseline="0" dirty="0">
                <a:solidFill>
                  <a:schemeClr val="bg1"/>
                </a:solidFill>
                <a:effectLst>
                  <a:glow rad="127000">
                    <a:srgbClr val="C00000"/>
                  </a:glow>
                  <a:outerShdw blurRad="38100" dist="38100" dir="2700000" algn="tl">
                    <a:srgbClr val="000000">
                      <a:alpha val="43137"/>
                    </a:srgbClr>
                  </a:outerShdw>
                </a:effectLst>
              </a:rPr>
              <a:t>not in darkness </a:t>
            </a:r>
            <a:r>
              <a:rPr lang="en-US" sz="4400" b="1" i="0" u="none" strike="noStrike" baseline="0" dirty="0">
                <a:solidFill>
                  <a:schemeClr val="bg1"/>
                </a:solidFill>
                <a:effectLst>
                  <a:outerShdw blurRad="38100" dist="38100" dir="2700000" algn="tl">
                    <a:srgbClr val="000000">
                      <a:alpha val="43137"/>
                    </a:srgbClr>
                  </a:outerShdw>
                </a:effectLst>
              </a:rPr>
              <a:t>so that this day should surprise you like a thief.   </a:t>
            </a:r>
            <a:r>
              <a:rPr lang="en-US" sz="4400" b="1" i="0" u="none" strike="noStrike" baseline="30000" dirty="0">
                <a:solidFill>
                  <a:schemeClr val="bg1"/>
                </a:solidFill>
                <a:effectLst>
                  <a:outerShdw blurRad="38100" dist="38100" dir="2700000" algn="tl">
                    <a:srgbClr val="000000">
                      <a:alpha val="43137"/>
                    </a:srgbClr>
                  </a:outerShdw>
                </a:effectLst>
              </a:rPr>
              <a:t>5</a:t>
            </a:r>
            <a:r>
              <a:rPr lang="en-US" sz="4400" b="1" i="0" u="none" strike="noStrike" baseline="0" dirty="0">
                <a:solidFill>
                  <a:schemeClr val="bg1"/>
                </a:solidFill>
                <a:effectLst>
                  <a:outerShdw blurRad="38100" dist="38100" dir="2700000" algn="tl">
                    <a:srgbClr val="000000">
                      <a:alpha val="43137"/>
                    </a:srgbClr>
                  </a:outerShdw>
                </a:effectLst>
              </a:rPr>
              <a:t> You are all </a:t>
            </a:r>
            <a:r>
              <a:rPr lang="en-US" sz="4400" b="1" i="0" u="none" strike="noStrike" baseline="0" dirty="0">
                <a:solidFill>
                  <a:schemeClr val="bg1"/>
                </a:solidFill>
                <a:effectLst>
                  <a:glow rad="127000">
                    <a:srgbClr val="C00000"/>
                  </a:glow>
                  <a:outerShdw blurRad="38100" dist="38100" dir="2700000" algn="tl">
                    <a:srgbClr val="000000">
                      <a:alpha val="43137"/>
                    </a:srgbClr>
                  </a:outerShdw>
                </a:effectLst>
              </a:rPr>
              <a:t>sons of the light </a:t>
            </a:r>
            <a:r>
              <a:rPr lang="en-US" sz="4400" b="1" i="0" u="none" strike="noStrike" baseline="0" dirty="0">
                <a:solidFill>
                  <a:schemeClr val="bg1"/>
                </a:solidFill>
                <a:effectLst>
                  <a:outerShdw blurRad="38100" dist="38100" dir="2700000" algn="tl">
                    <a:srgbClr val="000000">
                      <a:alpha val="43137"/>
                    </a:srgbClr>
                  </a:outerShdw>
                </a:effectLst>
              </a:rPr>
              <a:t>and sons of the day  (1Thessalonians 5:4-5 )</a:t>
            </a:r>
            <a:endParaRPr lang="en-US"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55383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3C404-C316-4CFF-A6F4-E5D19449939D}"/>
              </a:ext>
            </a:extLst>
          </p:cNvPr>
          <p:cNvPicPr>
            <a:picLocks noChangeAspect="1"/>
          </p:cNvPicPr>
          <p:nvPr/>
        </p:nvPicPr>
        <p:blipFill rotWithShape="1">
          <a:blip r:embed="rId3">
            <a:extLst>
              <a:ext uri="{28A0092B-C50C-407E-A947-70E740481C1C}">
                <a14:useLocalDpi xmlns:a14="http://schemas.microsoft.com/office/drawing/2010/main" val="0"/>
              </a:ext>
            </a:extLst>
          </a:blip>
          <a:srcRect l="15260" r="12164"/>
          <a:stretch/>
        </p:blipFill>
        <p:spPr>
          <a:xfrm>
            <a:off x="5075583" y="0"/>
            <a:ext cx="7116417" cy="6858000"/>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u="sng" dirty="0">
                <a:effectLst>
                  <a:glow rad="127000">
                    <a:srgbClr val="C00000"/>
                  </a:glow>
                </a:effectLst>
              </a:rPr>
              <a:t>Mournin</a:t>
            </a:r>
            <a:r>
              <a:rPr lang="en-US" dirty="0">
                <a:effectLst>
                  <a:glow rad="127000">
                    <a:srgbClr val="C00000"/>
                  </a:glow>
                </a:effectLst>
              </a:rPr>
              <a:t>g</a:t>
            </a:r>
            <a:r>
              <a:rPr lang="en-US" dirty="0"/>
              <a:t> 8:10</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237802"/>
            <a:ext cx="5502208" cy="4351338"/>
          </a:xfrm>
        </p:spPr>
        <p:txBody>
          <a:bodyPr>
            <a:noAutofit/>
          </a:bodyPr>
          <a:lstStyle/>
          <a:p>
            <a:pPr algn="l" rtl="0"/>
            <a:r>
              <a:rPr lang="en-US" i="0" u="none" strike="noStrike" baseline="30000" dirty="0"/>
              <a:t>10</a:t>
            </a:r>
            <a:r>
              <a:rPr lang="en-US" i="0" u="none" strike="noStrike" baseline="0" dirty="0"/>
              <a:t> I will turn your religious feasts into </a:t>
            </a:r>
            <a:r>
              <a:rPr lang="en-US" i="0" u="none" strike="noStrike" baseline="0" dirty="0">
                <a:solidFill>
                  <a:srgbClr val="C00000"/>
                </a:solidFill>
              </a:rPr>
              <a:t>mourning</a:t>
            </a:r>
            <a:r>
              <a:rPr lang="en-US" i="0" u="none" strike="noStrike" baseline="0" dirty="0"/>
              <a:t> and all your singing into weeping. I will make all of you wear sackcloth and shave your heads. </a:t>
            </a:r>
            <a:r>
              <a:rPr lang="en-US" i="0" u="none" strike="noStrike" baseline="0" dirty="0">
                <a:solidFill>
                  <a:srgbClr val="C00000"/>
                </a:solidFill>
              </a:rPr>
              <a:t>I will make that time like </a:t>
            </a:r>
            <a:r>
              <a:rPr lang="en-US" i="0" u="none" strike="noStrike" baseline="0" dirty="0">
                <a:solidFill>
                  <a:schemeClr val="bg1"/>
                </a:solidFill>
                <a:effectLst>
                  <a:glow rad="127000">
                    <a:srgbClr val="C00000"/>
                  </a:glow>
                </a:effectLst>
              </a:rPr>
              <a:t>mourning </a:t>
            </a:r>
            <a:r>
              <a:rPr lang="en-US" i="0" u="none" strike="noStrike" baseline="0" dirty="0">
                <a:solidFill>
                  <a:srgbClr val="C00000"/>
                </a:solidFill>
              </a:rPr>
              <a:t>for an only son </a:t>
            </a:r>
            <a:r>
              <a:rPr lang="en-US" i="0" u="none" strike="noStrike" baseline="0" dirty="0"/>
              <a:t>and the end of it like a bitter day.</a:t>
            </a:r>
            <a:endParaRPr lang="en-US" dirty="0"/>
          </a:p>
        </p:txBody>
      </p:sp>
      <p:grpSp>
        <p:nvGrpSpPr>
          <p:cNvPr id="7" name="Group 6">
            <a:extLst>
              <a:ext uri="{FF2B5EF4-FFF2-40B4-BE49-F238E27FC236}">
                <a16:creationId xmlns:a16="http://schemas.microsoft.com/office/drawing/2014/main" id="{15BF8D3D-56AA-43F9-9597-96738BF74BBE}"/>
              </a:ext>
            </a:extLst>
          </p:cNvPr>
          <p:cNvGrpSpPr/>
          <p:nvPr/>
        </p:nvGrpSpPr>
        <p:grpSpPr>
          <a:xfrm>
            <a:off x="6096000" y="3429000"/>
            <a:ext cx="5707627" cy="2979175"/>
            <a:chOff x="6341806" y="3288890"/>
            <a:chExt cx="5707627" cy="2979175"/>
          </a:xfrm>
        </p:grpSpPr>
        <p:sp>
          <p:nvSpPr>
            <p:cNvPr id="6" name="Rectangle 5">
              <a:extLst>
                <a:ext uri="{FF2B5EF4-FFF2-40B4-BE49-F238E27FC236}">
                  <a16:creationId xmlns:a16="http://schemas.microsoft.com/office/drawing/2014/main" id="{B1F87992-DFA2-49E6-9627-5F9E575DC84E}"/>
                </a:ext>
              </a:extLst>
            </p:cNvPr>
            <p:cNvSpPr/>
            <p:nvPr/>
          </p:nvSpPr>
          <p:spPr>
            <a:xfrm>
              <a:off x="6341806" y="3288890"/>
              <a:ext cx="5707626" cy="297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26C15A-AC12-48C7-B70F-94E76758C69C}"/>
                </a:ext>
              </a:extLst>
            </p:cNvPr>
            <p:cNvSpPr txBox="1"/>
            <p:nvPr/>
          </p:nvSpPr>
          <p:spPr>
            <a:xfrm>
              <a:off x="6341807" y="3318386"/>
              <a:ext cx="5707626" cy="2800767"/>
            </a:xfrm>
            <a:prstGeom prst="rect">
              <a:avLst/>
            </a:prstGeom>
            <a:noFill/>
          </p:spPr>
          <p:txBody>
            <a:bodyPr wrap="square" rtlCol="0">
              <a:spAutoFit/>
            </a:bodyPr>
            <a:lstStyle/>
            <a:p>
              <a:pPr algn="ctr"/>
              <a:r>
                <a:rPr lang="en-US" sz="4400" b="1" i="0" u="none" strike="noStrike" baseline="0" dirty="0">
                  <a:solidFill>
                    <a:schemeClr val="bg1"/>
                  </a:solidFill>
                </a:rPr>
                <a:t> </a:t>
              </a:r>
              <a:r>
                <a:rPr lang="en-US" sz="4400" b="1" i="0" u="none" strike="noStrike" baseline="30000" dirty="0">
                  <a:solidFill>
                    <a:schemeClr val="bg1"/>
                  </a:solidFill>
                </a:rPr>
                <a:t>12</a:t>
              </a:r>
              <a:r>
                <a:rPr lang="en-US" sz="4400" b="1" i="0" u="none" strike="noStrike" baseline="0" dirty="0">
                  <a:solidFill>
                    <a:schemeClr val="bg1"/>
                  </a:solidFill>
                </a:rPr>
                <a:t> </a:t>
              </a:r>
              <a:r>
                <a:rPr lang="en-US" sz="4400" b="1" i="0" u="none" strike="noStrike" baseline="0" dirty="0">
                  <a:solidFill>
                    <a:schemeClr val="bg1"/>
                  </a:solidFill>
                  <a:effectLst>
                    <a:glow rad="127000">
                      <a:srgbClr val="C00000"/>
                    </a:glow>
                  </a:effectLst>
                </a:rPr>
                <a:t>Rejoice</a:t>
              </a:r>
              <a:r>
                <a:rPr lang="en-US" sz="4400" b="1" i="0" u="none" strike="noStrike" baseline="0" dirty="0">
                  <a:solidFill>
                    <a:schemeClr val="bg1"/>
                  </a:solidFill>
                </a:rPr>
                <a:t> and be glad, because great is your reward in heaven,  (Matthew 5:12 )</a:t>
              </a:r>
              <a:endParaRPr lang="en-US" sz="4400" b="1" dirty="0">
                <a:solidFill>
                  <a:schemeClr val="bg1"/>
                </a:solidFill>
              </a:endParaRPr>
            </a:p>
          </p:txBody>
        </p:sp>
      </p:grpSp>
    </p:spTree>
    <p:extLst>
      <p:ext uri="{BB962C8B-B14F-4D97-AF65-F5344CB8AC3E}">
        <p14:creationId xmlns:p14="http://schemas.microsoft.com/office/powerpoint/2010/main" val="27591833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3C06-6762-4B9B-83E5-16552642E692}"/>
              </a:ext>
            </a:extLst>
          </p:cNvPr>
          <p:cNvSpPr>
            <a:spLocks noGrp="1"/>
          </p:cNvSpPr>
          <p:nvPr>
            <p:ph type="title"/>
          </p:nvPr>
        </p:nvSpPr>
        <p:spPr/>
        <p:txBody>
          <a:bodyPr/>
          <a:lstStyle/>
          <a:p>
            <a:r>
              <a:rPr lang="en-US" u="sng" dirty="0">
                <a:effectLst>
                  <a:glow rad="127000">
                    <a:srgbClr val="C00000"/>
                  </a:glow>
                </a:effectLst>
              </a:rPr>
              <a:t>Famine</a:t>
            </a:r>
            <a:r>
              <a:rPr lang="en-US" dirty="0"/>
              <a:t> 8:11</a:t>
            </a:r>
          </a:p>
        </p:txBody>
      </p:sp>
      <p:sp>
        <p:nvSpPr>
          <p:cNvPr id="3" name="Content Placeholder 2">
            <a:extLst>
              <a:ext uri="{FF2B5EF4-FFF2-40B4-BE49-F238E27FC236}">
                <a16:creationId xmlns:a16="http://schemas.microsoft.com/office/drawing/2014/main" id="{3FBE5D36-984E-436E-8929-7BC6E7315612}"/>
              </a:ext>
            </a:extLst>
          </p:cNvPr>
          <p:cNvSpPr>
            <a:spLocks noGrp="1"/>
          </p:cNvSpPr>
          <p:nvPr>
            <p:ph idx="1"/>
          </p:nvPr>
        </p:nvSpPr>
        <p:spPr>
          <a:xfrm>
            <a:off x="328749" y="1343818"/>
            <a:ext cx="5661234" cy="4351338"/>
          </a:xfrm>
        </p:spPr>
        <p:txBody>
          <a:bodyPr>
            <a:normAutofit/>
          </a:bodyPr>
          <a:lstStyle/>
          <a:p>
            <a:r>
              <a:rPr lang="en-US" i="0" u="none" strike="noStrike" baseline="0" dirty="0">
                <a:latin typeface="Calibri" panose="020F0502020204030204" pitchFamily="34" charset="0"/>
                <a:cs typeface="Calibri" panose="020F0502020204030204" pitchFamily="34" charset="0"/>
              </a:rPr>
              <a:t> </a:t>
            </a:r>
            <a:r>
              <a:rPr lang="en-US" i="0" u="none" strike="noStrike" baseline="30000" dirty="0">
                <a:latin typeface="Calibri" panose="020F0502020204030204" pitchFamily="34" charset="0"/>
                <a:cs typeface="Calibri" panose="020F0502020204030204" pitchFamily="34" charset="0"/>
              </a:rPr>
              <a:t>11</a:t>
            </a:r>
            <a:r>
              <a:rPr lang="en-US" i="0" u="none" strike="noStrike" baseline="0" dirty="0">
                <a:latin typeface="Calibri" panose="020F0502020204030204" pitchFamily="34" charset="0"/>
                <a:cs typeface="Calibri" panose="020F0502020204030204" pitchFamily="34" charset="0"/>
              </a:rPr>
              <a:t> "The days are coming," declares the Sovereign LORD, "when I will send a famine through the land-- not a famine of food or a thirst for water, but a </a:t>
            </a:r>
            <a:r>
              <a:rPr lang="en-US" i="0" u="none" strike="noStrike" baseline="0" dirty="0">
                <a:solidFill>
                  <a:srgbClr val="C00000"/>
                </a:solidFill>
                <a:latin typeface="Calibri" panose="020F0502020204030204" pitchFamily="34" charset="0"/>
                <a:cs typeface="Calibri" panose="020F0502020204030204" pitchFamily="34" charset="0"/>
              </a:rPr>
              <a:t>famine of hearing the words of the LORD</a:t>
            </a:r>
            <a:r>
              <a:rPr lang="en-US" i="0" u="none" strike="noStrike" baseline="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3AC7BAB6-C135-40EA-A164-F1403BED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956" y="1343818"/>
            <a:ext cx="6154583" cy="4709959"/>
          </a:xfrm>
          <a:prstGeom prst="rect">
            <a:avLst/>
          </a:prstGeom>
          <a:effectLst>
            <a:outerShdw blurRad="152400" dist="381000" dir="2700000" algn="ctr" rotWithShape="0">
              <a:schemeClr val="tx1">
                <a:alpha val="41000"/>
              </a:schemeClr>
            </a:outerShdw>
          </a:effectLst>
        </p:spPr>
      </p:pic>
      <p:grpSp>
        <p:nvGrpSpPr>
          <p:cNvPr id="9" name="Group 8">
            <a:extLst>
              <a:ext uri="{FF2B5EF4-FFF2-40B4-BE49-F238E27FC236}">
                <a16:creationId xmlns:a16="http://schemas.microsoft.com/office/drawing/2014/main" id="{57FF8180-1CB2-4B55-AEBD-EAB633C88467}"/>
              </a:ext>
            </a:extLst>
          </p:cNvPr>
          <p:cNvGrpSpPr/>
          <p:nvPr/>
        </p:nvGrpSpPr>
        <p:grpSpPr>
          <a:xfrm>
            <a:off x="6453808" y="1643269"/>
            <a:ext cx="4982817" cy="4124639"/>
            <a:chOff x="6453808" y="1643269"/>
            <a:chExt cx="4982817" cy="4124639"/>
          </a:xfrm>
        </p:grpSpPr>
        <p:sp>
          <p:nvSpPr>
            <p:cNvPr id="6" name="TextBox 5">
              <a:extLst>
                <a:ext uri="{FF2B5EF4-FFF2-40B4-BE49-F238E27FC236}">
                  <a16:creationId xmlns:a16="http://schemas.microsoft.com/office/drawing/2014/main" id="{9D3DAD6A-154E-400F-AFE8-241BF22D1F8F}"/>
                </a:ext>
              </a:extLst>
            </p:cNvPr>
            <p:cNvSpPr txBox="1"/>
            <p:nvPr/>
          </p:nvSpPr>
          <p:spPr>
            <a:xfrm>
              <a:off x="6453808" y="1643269"/>
              <a:ext cx="2252869" cy="3877985"/>
            </a:xfrm>
            <a:prstGeom prst="rect">
              <a:avLst/>
            </a:prstGeom>
            <a:noFill/>
          </p:spPr>
          <p:txBody>
            <a:bodyPr wrap="square" rtlCol="0">
              <a:spAutoFit/>
            </a:bodyPr>
            <a:lstStyle/>
            <a:p>
              <a:pPr algn="ctr" rtl="0"/>
              <a:r>
                <a:rPr lang="en-US" sz="1800" b="1" i="0" u="none" strike="noStrike" baseline="0" dirty="0">
                  <a:latin typeface="Arial" panose="020B0604020202020204" pitchFamily="34" charset="0"/>
                </a:rPr>
                <a:t>Psalm 23</a:t>
              </a:r>
              <a:r>
                <a:rPr lang="en-US" sz="1800" b="0" i="0" u="none" strike="noStrike" baseline="0" dirty="0">
                  <a:latin typeface="Arial" panose="020B0604020202020204" pitchFamily="34" charset="0"/>
                </a:rPr>
                <a:t> </a:t>
              </a:r>
            </a:p>
            <a:p>
              <a:pPr rtl="0"/>
              <a:br>
                <a:rPr lang="en-US" sz="1800" b="0" i="0" u="none" strike="noStrike" baseline="0" dirty="0">
                  <a:latin typeface="Arial" panose="020B0604020202020204" pitchFamily="34" charset="0"/>
                </a:rPr>
              </a:br>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1</a:t>
              </a:r>
              <a:r>
                <a:rPr lang="en-US" sz="1400" b="0" i="0" u="none" strike="noStrike" baseline="0" dirty="0">
                  <a:latin typeface="Arial" panose="020B0604020202020204" pitchFamily="34" charset="0"/>
                </a:rPr>
                <a:t>  A psalm of David. The LORD is my shepherd, I shall not be in want.</a:t>
              </a:r>
            </a:p>
            <a:p>
              <a:pPr algn="l" rtl="0"/>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2</a:t>
              </a:r>
              <a:r>
                <a:rPr lang="en-US" sz="1400" b="0" i="0" u="none" strike="noStrike" baseline="0" dirty="0">
                  <a:latin typeface="Arial" panose="020B0604020202020204" pitchFamily="34" charset="0"/>
                </a:rPr>
                <a:t> He makes me lie down in green pastures, he leads me beside quiet waters,</a:t>
              </a:r>
            </a:p>
            <a:p>
              <a:pPr algn="l" rtl="0"/>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3</a:t>
              </a:r>
              <a:r>
                <a:rPr lang="en-US" sz="1400" b="0" i="0" u="none" strike="noStrike" baseline="0" dirty="0">
                  <a:latin typeface="Arial" panose="020B0604020202020204" pitchFamily="34" charset="0"/>
                </a:rPr>
                <a:t> he restores my soul. He guides me in paths of righteousness for his name's sake.</a:t>
              </a:r>
            </a:p>
            <a:p>
              <a:pPr algn="l" rtl="0"/>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4</a:t>
              </a:r>
              <a:r>
                <a:rPr lang="en-US" sz="1400" b="0" i="0" u="none" strike="noStrike" baseline="0" dirty="0">
                  <a:latin typeface="Arial" panose="020B0604020202020204" pitchFamily="34" charset="0"/>
                </a:rPr>
                <a:t> Even though I walk through the valley of the shadow of death, I will fear no evil, </a:t>
              </a:r>
            </a:p>
          </p:txBody>
        </p:sp>
        <p:sp>
          <p:nvSpPr>
            <p:cNvPr id="8" name="TextBox 7">
              <a:extLst>
                <a:ext uri="{FF2B5EF4-FFF2-40B4-BE49-F238E27FC236}">
                  <a16:creationId xmlns:a16="http://schemas.microsoft.com/office/drawing/2014/main" id="{690477F7-F231-40CA-82AA-3EC1BE18531B}"/>
                </a:ext>
              </a:extLst>
            </p:cNvPr>
            <p:cNvSpPr txBox="1"/>
            <p:nvPr/>
          </p:nvSpPr>
          <p:spPr>
            <a:xfrm>
              <a:off x="9183756" y="1736035"/>
              <a:ext cx="2252869" cy="4031873"/>
            </a:xfrm>
            <a:prstGeom prst="rect">
              <a:avLst/>
            </a:prstGeom>
            <a:noFill/>
          </p:spPr>
          <p:txBody>
            <a:bodyPr wrap="square" rtlCol="0">
              <a:spAutoFit/>
            </a:bodyPr>
            <a:lstStyle/>
            <a:p>
              <a:pPr algn="l" rtl="0"/>
              <a:r>
                <a:rPr lang="en-US" sz="1600" b="0" i="0" u="none" strike="noStrike" baseline="0" dirty="0">
                  <a:latin typeface="Arial" panose="020B0604020202020204" pitchFamily="34" charset="0"/>
                </a:rPr>
                <a:t>for you are with me; your rod and your staff, they comfort me.</a:t>
              </a:r>
            </a:p>
            <a:p>
              <a:pPr algn="l" rtl="0"/>
              <a:r>
                <a:rPr lang="en-US" sz="1600" b="0" i="0" u="none" strike="noStrike" baseline="0" dirty="0">
                  <a:latin typeface="Arial" panose="020B0604020202020204" pitchFamily="34" charset="0"/>
                </a:rPr>
                <a:t> </a:t>
              </a:r>
              <a:r>
                <a:rPr lang="en-US" sz="1600" b="0" i="0" u="none" strike="noStrike" baseline="30000" dirty="0">
                  <a:latin typeface="Arial" panose="020B0604020202020204" pitchFamily="34" charset="0"/>
                </a:rPr>
                <a:t>5</a:t>
              </a:r>
              <a:r>
                <a:rPr lang="en-US" sz="1600" b="0" i="0" u="none" strike="noStrike" baseline="0" dirty="0">
                  <a:latin typeface="Arial" panose="020B0604020202020204" pitchFamily="34" charset="0"/>
                </a:rPr>
                <a:t> You prepare a table before me in the presence of my enemies. You anoint my head with oil; my cup overflows.</a:t>
              </a:r>
            </a:p>
            <a:p>
              <a:pPr algn="l" rtl="0"/>
              <a:r>
                <a:rPr lang="en-US" sz="1600" b="0" i="0" u="none" strike="noStrike" baseline="0" dirty="0">
                  <a:latin typeface="Arial" panose="020B0604020202020204" pitchFamily="34" charset="0"/>
                </a:rPr>
                <a:t> </a:t>
              </a:r>
              <a:r>
                <a:rPr lang="en-US" sz="1600" b="0" i="0" u="none" strike="noStrike" baseline="30000" dirty="0">
                  <a:latin typeface="Arial" panose="020B0604020202020204" pitchFamily="34" charset="0"/>
                </a:rPr>
                <a:t>6</a:t>
              </a:r>
              <a:r>
                <a:rPr lang="en-US" sz="1600" b="0" i="0" u="none" strike="noStrike" baseline="0" dirty="0">
                  <a:latin typeface="Arial" panose="020B0604020202020204" pitchFamily="34" charset="0"/>
                </a:rPr>
                <a:t> Surely goodness and love will follow me all the days of my life, and I will dwell in the house of the LORD forever.</a:t>
              </a:r>
            </a:p>
            <a:p>
              <a:pPr algn="l" rtl="0"/>
              <a:r>
                <a:rPr lang="en-US" sz="1600" b="0" i="0" u="none" strike="noStrike" baseline="0" dirty="0"/>
                <a:t> </a:t>
              </a:r>
              <a:endParaRPr lang="en-US" sz="1600" dirty="0"/>
            </a:p>
          </p:txBody>
        </p:sp>
      </p:grpSp>
      <p:sp>
        <p:nvSpPr>
          <p:cNvPr id="4" name="TextBox 3">
            <a:extLst>
              <a:ext uri="{FF2B5EF4-FFF2-40B4-BE49-F238E27FC236}">
                <a16:creationId xmlns:a16="http://schemas.microsoft.com/office/drawing/2014/main" id="{F5214BF5-CF73-402D-8425-A4FD03575010}"/>
              </a:ext>
            </a:extLst>
          </p:cNvPr>
          <p:cNvSpPr txBox="1"/>
          <p:nvPr/>
        </p:nvSpPr>
        <p:spPr>
          <a:xfrm>
            <a:off x="6835785" y="2113747"/>
            <a:ext cx="4283019" cy="3170099"/>
          </a:xfrm>
          <a:prstGeom prst="rect">
            <a:avLst/>
          </a:prstGeom>
          <a:solidFill>
            <a:srgbClr val="4472C4"/>
          </a:solidFill>
        </p:spPr>
        <p:txBody>
          <a:bodyPr wrap="square" rtlCol="0">
            <a:spAutoFit/>
          </a:bodyPr>
          <a:lstStyle/>
          <a:p>
            <a:pPr algn="ctr" rtl="0"/>
            <a:r>
              <a:rPr lang="en-US" sz="4000" b="1" i="0" u="none" strike="noStrike" baseline="0" dirty="0">
                <a:solidFill>
                  <a:schemeClr val="bg1"/>
                </a:solidFill>
                <a:effectLst>
                  <a:outerShdw blurRad="38100" dist="38100" dir="2700000" algn="tl">
                    <a:srgbClr val="000000">
                      <a:alpha val="43137"/>
                    </a:srgbClr>
                  </a:outerShdw>
                </a:effectLst>
              </a:rPr>
              <a:t>Psalm 119:11</a:t>
            </a:r>
            <a:br>
              <a:rPr lang="en-US" sz="4000" b="1" i="0" u="none" strike="noStrike" baseline="0" dirty="0">
                <a:solidFill>
                  <a:schemeClr val="bg1"/>
                </a:solidFill>
                <a:effectLst>
                  <a:outerShdw blurRad="38100" dist="38100" dir="2700000" algn="tl">
                    <a:srgbClr val="000000">
                      <a:alpha val="43137"/>
                    </a:srgbClr>
                  </a:outerShdw>
                </a:effectLst>
              </a:rPr>
            </a:br>
            <a:r>
              <a:rPr lang="en-US" sz="4000" b="1" i="0" u="none" strike="noStrike" baseline="0" dirty="0">
                <a:solidFill>
                  <a:schemeClr val="bg1"/>
                </a:solidFill>
                <a:effectLst>
                  <a:outerShdw blurRad="38100" dist="38100" dir="2700000" algn="tl">
                    <a:srgbClr val="000000">
                      <a:alpha val="43137"/>
                    </a:srgbClr>
                  </a:outerShdw>
                </a:effectLst>
              </a:rPr>
              <a:t> I have hidden your </a:t>
            </a:r>
            <a:r>
              <a:rPr lang="en-US" sz="4000" b="1" i="0" u="none" strike="noStrike" baseline="0" dirty="0">
                <a:solidFill>
                  <a:schemeClr val="bg1"/>
                </a:solidFill>
                <a:effectLst>
                  <a:glow rad="127000">
                    <a:srgbClr val="C00000"/>
                  </a:glow>
                  <a:outerShdw blurRad="38100" dist="38100" dir="2700000" algn="tl">
                    <a:srgbClr val="000000">
                      <a:alpha val="43137"/>
                    </a:srgbClr>
                  </a:outerShdw>
                </a:effectLst>
              </a:rPr>
              <a:t>word</a:t>
            </a:r>
            <a:r>
              <a:rPr lang="en-US" sz="4000" b="1" i="0" u="none" strike="noStrike" baseline="0" dirty="0">
                <a:solidFill>
                  <a:schemeClr val="bg1"/>
                </a:solidFill>
                <a:effectLst>
                  <a:outerShdw blurRad="38100" dist="38100" dir="2700000" algn="tl">
                    <a:srgbClr val="000000">
                      <a:alpha val="43137"/>
                    </a:srgbClr>
                  </a:outerShdw>
                </a:effectLst>
              </a:rPr>
              <a:t> in my heart that I might not sin against you.</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55401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cell phone&#10;&#10;Description automatically generated with medium confidence">
            <a:extLst>
              <a:ext uri="{FF2B5EF4-FFF2-40B4-BE49-F238E27FC236}">
                <a16:creationId xmlns:a16="http://schemas.microsoft.com/office/drawing/2014/main" id="{A426D6FC-6703-4D39-80A1-33A8DA06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254" y="-1259118"/>
            <a:ext cx="7357512" cy="8300134"/>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a:effectLst>
            <a:glow rad="127000">
              <a:srgbClr val="C00000"/>
            </a:glow>
          </a:effectLst>
        </p:spPr>
        <p:txBody>
          <a:bodyPr/>
          <a:lstStyle/>
          <a:p>
            <a:r>
              <a:rPr lang="en-US" u="sng" dirty="0">
                <a:effectLst>
                  <a:glow rad="127000">
                    <a:srgbClr val="C00000"/>
                  </a:glow>
                </a:effectLst>
              </a:rPr>
              <a:t>Lost</a:t>
            </a:r>
            <a:r>
              <a:rPr lang="en-US" dirty="0">
                <a:effectLst>
                  <a:glow rad="127000">
                    <a:srgbClr val="C00000"/>
                  </a:glow>
                </a:effectLst>
              </a:rPr>
              <a:t> </a:t>
            </a:r>
            <a:r>
              <a:rPr lang="en-US" dirty="0"/>
              <a:t>8:12</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6337094" cy="4351338"/>
          </a:xfrm>
        </p:spPr>
        <p:txBody>
          <a:bodyPr>
            <a:noAutofit/>
          </a:bodyPr>
          <a:lstStyle/>
          <a:p>
            <a:pPr algn="l" rtl="0"/>
            <a:r>
              <a:rPr lang="en-US" i="0" u="none" strike="noStrike" baseline="30000" dirty="0"/>
              <a:t>12</a:t>
            </a:r>
            <a:r>
              <a:rPr lang="en-US" i="0" u="none" strike="noStrike" baseline="0" dirty="0"/>
              <a:t> Men will stagger from sea to sea and wander from north to east, searching for the word of the LORD, but they will </a:t>
            </a:r>
            <a:r>
              <a:rPr lang="en-US" i="0" u="none" strike="noStrike" baseline="0" dirty="0">
                <a:solidFill>
                  <a:srgbClr val="C00000"/>
                </a:solidFill>
              </a:rPr>
              <a:t>not find </a:t>
            </a:r>
            <a:r>
              <a:rPr lang="en-US" i="0" u="none" strike="noStrike" baseline="0" dirty="0"/>
              <a:t>it.</a:t>
            </a:r>
          </a:p>
        </p:txBody>
      </p:sp>
      <p:sp>
        <p:nvSpPr>
          <p:cNvPr id="4" name="TextBox 3">
            <a:extLst>
              <a:ext uri="{FF2B5EF4-FFF2-40B4-BE49-F238E27FC236}">
                <a16:creationId xmlns:a16="http://schemas.microsoft.com/office/drawing/2014/main" id="{7741B505-1F0D-4D1C-BB84-542B2049BC88}"/>
              </a:ext>
            </a:extLst>
          </p:cNvPr>
          <p:cNvSpPr txBox="1"/>
          <p:nvPr/>
        </p:nvSpPr>
        <p:spPr>
          <a:xfrm>
            <a:off x="4890574" y="3991436"/>
            <a:ext cx="6972677" cy="2554545"/>
          </a:xfrm>
          <a:prstGeom prst="rect">
            <a:avLst/>
          </a:prstGeom>
          <a:solidFill>
            <a:schemeClr val="accent5"/>
          </a:solidFill>
        </p:spPr>
        <p:txBody>
          <a:bodyPr wrap="square" rtlCol="0">
            <a:spAutoFit/>
          </a:bodyPr>
          <a:lstStyle/>
          <a:p>
            <a:pPr algn="ctr"/>
            <a:r>
              <a:rPr lang="en-US" sz="4000" b="1" i="0" u="none" strike="noStrike" baseline="0" dirty="0">
                <a:solidFill>
                  <a:schemeClr val="bg1"/>
                </a:solidFill>
                <a:effectLst>
                  <a:outerShdw blurRad="38100" dist="38100" dir="2700000" algn="tl">
                    <a:srgbClr val="000000">
                      <a:alpha val="43137"/>
                    </a:srgbClr>
                  </a:outerShdw>
                </a:effectLst>
              </a:rPr>
              <a:t>"Ask and it will be given to you; </a:t>
            </a:r>
            <a:br>
              <a:rPr lang="en-US" sz="4000" b="1" i="0" u="none" strike="noStrike" baseline="0" dirty="0">
                <a:solidFill>
                  <a:schemeClr val="bg1"/>
                </a:solidFill>
                <a:effectLst>
                  <a:outerShdw blurRad="38100" dist="38100" dir="2700000" algn="tl">
                    <a:srgbClr val="000000">
                      <a:alpha val="43137"/>
                    </a:srgbClr>
                  </a:outerShdw>
                </a:effectLst>
              </a:rPr>
            </a:br>
            <a:r>
              <a:rPr lang="en-US" sz="4000" b="1" i="0" u="none" strike="noStrike" baseline="0" dirty="0">
                <a:solidFill>
                  <a:schemeClr val="bg1"/>
                </a:solidFill>
                <a:effectLst>
                  <a:glow rad="127000">
                    <a:srgbClr val="C00000"/>
                  </a:glow>
                  <a:outerShdw blurRad="38100" dist="38100" dir="2700000" algn="tl">
                    <a:srgbClr val="000000">
                      <a:alpha val="43137"/>
                    </a:srgbClr>
                  </a:outerShdw>
                </a:effectLst>
              </a:rPr>
              <a:t>seek and you will find</a:t>
            </a:r>
            <a:r>
              <a:rPr lang="en-US" sz="4000" b="1" i="0" u="none" strike="noStrike" baseline="0" dirty="0">
                <a:solidFill>
                  <a:schemeClr val="bg1"/>
                </a:solidFill>
                <a:effectLst>
                  <a:outerShdw blurRad="38100" dist="38100" dir="2700000" algn="tl">
                    <a:srgbClr val="000000">
                      <a:alpha val="43137"/>
                    </a:srgbClr>
                  </a:outerShdw>
                </a:effectLst>
              </a:rPr>
              <a:t>; </a:t>
            </a:r>
            <a:br>
              <a:rPr lang="en-US" sz="4000" b="1" i="0" u="none" strike="noStrike" baseline="0" dirty="0">
                <a:solidFill>
                  <a:schemeClr val="bg1"/>
                </a:solidFill>
                <a:effectLst>
                  <a:outerShdw blurRad="38100" dist="38100" dir="2700000" algn="tl">
                    <a:srgbClr val="000000">
                      <a:alpha val="43137"/>
                    </a:srgbClr>
                  </a:outerShdw>
                </a:effectLst>
              </a:rPr>
            </a:br>
            <a:r>
              <a:rPr lang="en-US" sz="4000" b="1" i="0" u="none" strike="noStrike" baseline="0" dirty="0">
                <a:solidFill>
                  <a:schemeClr val="bg1"/>
                </a:solidFill>
                <a:effectLst>
                  <a:outerShdw blurRad="38100" dist="38100" dir="2700000" algn="tl">
                    <a:srgbClr val="000000">
                      <a:alpha val="43137"/>
                    </a:srgbClr>
                  </a:outerShdw>
                </a:effectLst>
              </a:rPr>
              <a:t>knock and the door will be opened to you. (Mat 7:7 )</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90671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9DA757BC-1719-46AF-B4AA-2FF1A5465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752"/>
            <a:ext cx="12192000" cy="6955169"/>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u="sng" dirty="0">
                <a:effectLst>
                  <a:glow rad="127000">
                    <a:srgbClr val="C00000"/>
                  </a:glow>
                </a:effectLst>
              </a:rPr>
              <a:t>Faint</a:t>
            </a:r>
            <a:r>
              <a:rPr lang="en-US" dirty="0"/>
              <a:t> 8:13</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p:txBody>
          <a:bodyPr>
            <a:noAutofit/>
          </a:bodyPr>
          <a:lstStyle/>
          <a:p>
            <a:pPr algn="l" rtl="0"/>
            <a:r>
              <a:rPr lang="en-US" i="0" u="none" strike="noStrike" baseline="30000" dirty="0"/>
              <a:t>13</a:t>
            </a:r>
            <a:r>
              <a:rPr lang="en-US" i="0" u="none" strike="noStrike" baseline="0" dirty="0"/>
              <a:t> "In that day "the lovely young women and strong young men will </a:t>
            </a:r>
            <a:r>
              <a:rPr lang="en-US" i="0" u="none" strike="noStrike" baseline="0" dirty="0">
                <a:solidFill>
                  <a:srgbClr val="C00000"/>
                </a:solidFill>
              </a:rPr>
              <a:t>faint</a:t>
            </a:r>
            <a:r>
              <a:rPr lang="en-US" i="0" u="none" strike="noStrike" baseline="0" dirty="0"/>
              <a:t> because of thirst.</a:t>
            </a:r>
          </a:p>
        </p:txBody>
      </p:sp>
      <p:sp>
        <p:nvSpPr>
          <p:cNvPr id="4" name="TextBox 3">
            <a:extLst>
              <a:ext uri="{FF2B5EF4-FFF2-40B4-BE49-F238E27FC236}">
                <a16:creationId xmlns:a16="http://schemas.microsoft.com/office/drawing/2014/main" id="{CE1E279F-D3F5-435E-88A2-2FF7C8464207}"/>
              </a:ext>
            </a:extLst>
          </p:cNvPr>
          <p:cNvSpPr txBox="1"/>
          <p:nvPr/>
        </p:nvSpPr>
        <p:spPr>
          <a:xfrm>
            <a:off x="221226" y="4069993"/>
            <a:ext cx="11749548" cy="2554545"/>
          </a:xfrm>
          <a:prstGeom prst="rect">
            <a:avLst/>
          </a:prstGeom>
          <a:solidFill>
            <a:srgbClr val="4472C4"/>
          </a:solidFill>
        </p:spPr>
        <p:txBody>
          <a:bodyPr wrap="square" rtlCol="0">
            <a:spAutoFit/>
          </a:bodyPr>
          <a:lstStyle/>
          <a:p>
            <a:pPr algn="ctr" rtl="0"/>
            <a:r>
              <a:rPr lang="en-US" sz="4000" b="1" i="0" u="none" strike="noStrike" baseline="0" dirty="0">
                <a:solidFill>
                  <a:schemeClr val="bg1"/>
                </a:solidFill>
                <a:effectLst>
                  <a:outerShdw blurRad="38100" dist="38100" dir="2700000" algn="tl">
                    <a:srgbClr val="000000">
                      <a:alpha val="43137"/>
                    </a:srgbClr>
                  </a:outerShdw>
                </a:effectLst>
              </a:rPr>
              <a:t>But they who wait for the LORD shall renew their strength; they shall mount up with wings like eagles; they shall run and not be weary; they shall walk and </a:t>
            </a:r>
            <a:r>
              <a:rPr lang="en-US" sz="4000" b="1" i="0" u="none" strike="noStrike" baseline="0" dirty="0">
                <a:solidFill>
                  <a:schemeClr val="bg1"/>
                </a:solidFill>
                <a:effectLst>
                  <a:glow rad="127000">
                    <a:srgbClr val="C00000"/>
                  </a:glow>
                  <a:outerShdw blurRad="38100" dist="38100" dir="2700000" algn="tl">
                    <a:srgbClr val="000000">
                      <a:alpha val="43137"/>
                    </a:srgbClr>
                  </a:outerShdw>
                </a:effectLst>
              </a:rPr>
              <a:t>not faint</a:t>
            </a:r>
            <a:r>
              <a:rPr lang="en-US" sz="4000" b="1" i="0" u="none" strike="noStrike" baseline="0" dirty="0">
                <a:solidFill>
                  <a:schemeClr val="bg1"/>
                </a:solidFill>
                <a:effectLst>
                  <a:outerShdw blurRad="38100" dist="38100" dir="2700000" algn="tl">
                    <a:srgbClr val="000000">
                      <a:alpha val="43137"/>
                    </a:srgbClr>
                  </a:outerShdw>
                </a:effectLst>
              </a:rPr>
              <a:t>. (Isaiah 40:31 ESV)</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91515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wl of berries&#10;&#10;Description automatically generated with low confidence">
            <a:extLst>
              <a:ext uri="{FF2B5EF4-FFF2-40B4-BE49-F238E27FC236}">
                <a16:creationId xmlns:a16="http://schemas.microsoft.com/office/drawing/2014/main" id="{AC89D8BB-1B6A-43CF-9D98-2A4E4F899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effectLst>
                  <a:glow rad="127000">
                    <a:srgbClr val="C00000"/>
                  </a:glow>
                </a:effectLst>
              </a:rPr>
              <a:t>Fact</a:t>
            </a:r>
            <a:r>
              <a:rPr lang="en-US" dirty="0"/>
              <a:t> of a Bitter End  8:1-3</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p:txBody>
          <a:bodyPr>
            <a:noAutofit/>
          </a:bodyPr>
          <a:lstStyle/>
          <a:p>
            <a:pPr algn="l" rtl="0"/>
            <a:r>
              <a:rPr lang="en-US" i="0" u="none" strike="noStrike" baseline="0" dirty="0"/>
              <a:t>Amos 8:1 This is what the Sovereign LORD showed me: a basket of ripe fruit.</a:t>
            </a:r>
            <a:endParaRPr lang="en-US" dirty="0"/>
          </a:p>
        </p:txBody>
      </p:sp>
      <p:sp>
        <p:nvSpPr>
          <p:cNvPr id="4" name="TextBox 3">
            <a:extLst>
              <a:ext uri="{FF2B5EF4-FFF2-40B4-BE49-F238E27FC236}">
                <a16:creationId xmlns:a16="http://schemas.microsoft.com/office/drawing/2014/main" id="{52033259-8440-4750-97AB-936E8F7B7967}"/>
              </a:ext>
            </a:extLst>
          </p:cNvPr>
          <p:cNvSpPr txBox="1"/>
          <p:nvPr/>
        </p:nvSpPr>
        <p:spPr>
          <a:xfrm>
            <a:off x="0" y="5695156"/>
            <a:ext cx="12192000" cy="1015663"/>
          </a:xfrm>
          <a:prstGeom prst="rect">
            <a:avLst/>
          </a:prstGeom>
          <a:noFill/>
        </p:spPr>
        <p:txBody>
          <a:bodyPr wrap="square" rtlCol="0">
            <a:spAutoFit/>
          </a:bodyPr>
          <a:lstStyle/>
          <a:p>
            <a:pPr algn="ctr"/>
            <a:r>
              <a:rPr lang="en-US" sz="6000" b="1" dirty="0">
                <a:solidFill>
                  <a:schemeClr val="bg1"/>
                </a:solidFill>
                <a:effectLst>
                  <a:glow rad="165100">
                    <a:schemeClr val="tx1"/>
                  </a:glow>
                </a:effectLst>
              </a:rPr>
              <a:t>Ripe for judgment </a:t>
            </a:r>
            <a:r>
              <a:rPr lang="en-US" sz="6000" b="1" u="sng" dirty="0">
                <a:solidFill>
                  <a:schemeClr val="bg1"/>
                </a:solidFill>
                <a:effectLst>
                  <a:glow rad="165100">
                    <a:srgbClr val="C00000"/>
                  </a:glow>
                </a:effectLst>
              </a:rPr>
              <a:t>THEN</a:t>
            </a:r>
            <a:r>
              <a:rPr lang="en-US" sz="6000" b="1" dirty="0">
                <a:solidFill>
                  <a:schemeClr val="bg1"/>
                </a:solidFill>
                <a:effectLst>
                  <a:glow rad="165100">
                    <a:schemeClr val="tx1"/>
                  </a:glow>
                </a:effectLst>
              </a:rPr>
              <a:t>.</a:t>
            </a:r>
          </a:p>
        </p:txBody>
      </p:sp>
    </p:spTree>
    <p:extLst>
      <p:ext uri="{BB962C8B-B14F-4D97-AF65-F5344CB8AC3E}">
        <p14:creationId xmlns:p14="http://schemas.microsoft.com/office/powerpoint/2010/main" val="12076552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indoor&#10;&#10;Description automatically generated">
            <a:extLst>
              <a:ext uri="{FF2B5EF4-FFF2-40B4-BE49-F238E27FC236}">
                <a16:creationId xmlns:a16="http://schemas.microsoft.com/office/drawing/2014/main" id="{5C3DEC6B-1232-4745-BE3A-C183BEEC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45" y="-3313"/>
            <a:ext cx="6403355" cy="6929853"/>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u="sng" dirty="0">
                <a:effectLst>
                  <a:glow rad="127000">
                    <a:srgbClr val="C00000"/>
                  </a:glow>
                </a:effectLst>
              </a:rPr>
              <a:t>Fallen</a:t>
            </a:r>
            <a:r>
              <a:rPr lang="en-US" dirty="0"/>
              <a:t> 8:14</a:t>
            </a:r>
          </a:p>
        </p:txBody>
      </p:sp>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9" y="1343818"/>
            <a:ext cx="5131147" cy="4351338"/>
          </a:xfrm>
        </p:spPr>
        <p:txBody>
          <a:bodyPr>
            <a:noAutofit/>
          </a:bodyPr>
          <a:lstStyle/>
          <a:p>
            <a:pPr algn="l" rtl="0"/>
            <a:r>
              <a:rPr lang="en-US" i="0" u="none" strike="noStrike" baseline="30000" dirty="0"/>
              <a:t>14</a:t>
            </a:r>
            <a:r>
              <a:rPr lang="en-US" i="0" u="none" strike="noStrike" baseline="0" dirty="0"/>
              <a:t> They who swear by the shame of Samaria, or say, 'As surely as your god lives, O Dan,' or, 'As surely as the god of Beersheba lives'-- </a:t>
            </a:r>
            <a:r>
              <a:rPr lang="en-US" i="0" u="none" strike="noStrike" baseline="0" dirty="0">
                <a:solidFill>
                  <a:srgbClr val="C00000"/>
                </a:solidFill>
              </a:rPr>
              <a:t>they will fall, never to rise again</a:t>
            </a:r>
            <a:r>
              <a:rPr lang="en-US" i="0" u="none" strike="noStrike" baseline="0" dirty="0"/>
              <a:t>."</a:t>
            </a:r>
          </a:p>
        </p:txBody>
      </p:sp>
      <p:sp>
        <p:nvSpPr>
          <p:cNvPr id="4" name="TextBox 3">
            <a:extLst>
              <a:ext uri="{FF2B5EF4-FFF2-40B4-BE49-F238E27FC236}">
                <a16:creationId xmlns:a16="http://schemas.microsoft.com/office/drawing/2014/main" id="{449333B0-765E-4F23-86EB-D399678DFD76}"/>
              </a:ext>
            </a:extLst>
          </p:cNvPr>
          <p:cNvSpPr txBox="1"/>
          <p:nvPr/>
        </p:nvSpPr>
        <p:spPr>
          <a:xfrm>
            <a:off x="5788644" y="3255135"/>
            <a:ext cx="5688593" cy="3323987"/>
          </a:xfrm>
          <a:prstGeom prst="rect">
            <a:avLst/>
          </a:prstGeom>
          <a:solidFill>
            <a:srgbClr val="4472C4"/>
          </a:solidFill>
        </p:spPr>
        <p:txBody>
          <a:bodyPr wrap="square" rtlCol="0">
            <a:spAutoFit/>
          </a:bodyPr>
          <a:lstStyle/>
          <a:p>
            <a:pPr algn="ctr" rtl="0">
              <a:lnSpc>
                <a:spcPct val="85000"/>
              </a:lnSpc>
            </a:pPr>
            <a:r>
              <a:rPr lang="en-US" sz="4000" b="1" i="0" u="none" strike="noStrike" baseline="0" dirty="0">
                <a:solidFill>
                  <a:schemeClr val="bg1"/>
                </a:solidFill>
                <a:effectLst>
                  <a:outerShdw blurRad="38100" dist="38100" dir="2700000" algn="tl">
                    <a:srgbClr val="000000">
                      <a:alpha val="43137"/>
                    </a:srgbClr>
                  </a:outerShdw>
                </a:effectLst>
              </a:rPr>
              <a:t>… Be all the more eager to make your calling and election sure. For if you do these things, you will </a:t>
            </a:r>
            <a:r>
              <a:rPr lang="en-US" sz="4000" b="1" i="0" u="none" strike="noStrike" baseline="0" dirty="0">
                <a:solidFill>
                  <a:schemeClr val="bg1"/>
                </a:solidFill>
                <a:effectLst>
                  <a:glow rad="127000">
                    <a:srgbClr val="C00000"/>
                  </a:glow>
                  <a:outerShdw blurRad="38100" dist="38100" dir="2700000" algn="tl">
                    <a:srgbClr val="000000">
                      <a:alpha val="43137"/>
                    </a:srgbClr>
                  </a:outerShdw>
                </a:effectLst>
              </a:rPr>
              <a:t>never fall</a:t>
            </a:r>
            <a:r>
              <a:rPr lang="en-US" sz="4000" b="1" i="0" u="none" strike="noStrike" baseline="0" dirty="0">
                <a:solidFill>
                  <a:schemeClr val="bg1"/>
                </a:solidFill>
                <a:effectLst>
                  <a:outerShdw blurRad="38100" dist="38100" dir="2700000" algn="tl">
                    <a:srgbClr val="000000">
                      <a:alpha val="43137"/>
                    </a:srgbClr>
                  </a:outerShdw>
                </a:effectLst>
              </a:rPr>
              <a:t>,</a:t>
            </a:r>
          </a:p>
          <a:p>
            <a:pPr algn="ctr" rtl="0"/>
            <a:r>
              <a:rPr lang="en-US" sz="4000" b="1" i="0" u="none" strike="noStrike" baseline="0" dirty="0">
                <a:solidFill>
                  <a:schemeClr val="bg1"/>
                </a:solidFill>
                <a:effectLst>
                  <a:outerShdw blurRad="38100" dist="38100" dir="2700000" algn="tl">
                    <a:srgbClr val="000000">
                      <a:alpha val="43137"/>
                    </a:srgbClr>
                  </a:outerShdw>
                </a:effectLst>
              </a:rPr>
              <a:t> (2Peter 1:10)</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67298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wl of berries&#10;&#10;Description automatically generated with low confidence">
            <a:extLst>
              <a:ext uri="{FF2B5EF4-FFF2-40B4-BE49-F238E27FC236}">
                <a16:creationId xmlns:a16="http://schemas.microsoft.com/office/drawing/2014/main" id="{6ACCDB29-467B-4F9D-83E6-269381E5DD2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2" name="Title 1">
            <a:extLst>
              <a:ext uri="{FF2B5EF4-FFF2-40B4-BE49-F238E27FC236}">
                <a16:creationId xmlns:a16="http://schemas.microsoft.com/office/drawing/2014/main" id="{61759A56-26CB-4654-96C2-4388E0F0600D}"/>
              </a:ext>
            </a:extLst>
          </p:cNvPr>
          <p:cNvSpPr>
            <a:spLocks noGrp="1"/>
          </p:cNvSpPr>
          <p:nvPr>
            <p:ph type="title"/>
          </p:nvPr>
        </p:nvSpPr>
        <p:spPr>
          <a:xfrm>
            <a:off x="0" y="18255"/>
            <a:ext cx="12192000" cy="2115345"/>
          </a:xfrm>
        </p:spPr>
        <p:txBody>
          <a:bodyPr/>
          <a:lstStyle/>
          <a:p>
            <a:r>
              <a:rPr lang="en-US" dirty="0"/>
              <a:t>So, How Should We Respond </a:t>
            </a:r>
            <a:br>
              <a:rPr lang="en-US" dirty="0"/>
            </a:br>
            <a:r>
              <a:rPr lang="en-US" dirty="0"/>
              <a:t>to Bitter Days Ahead?</a:t>
            </a:r>
          </a:p>
        </p:txBody>
      </p:sp>
      <p:sp>
        <p:nvSpPr>
          <p:cNvPr id="4" name="Content Placeholder 3">
            <a:extLst>
              <a:ext uri="{FF2B5EF4-FFF2-40B4-BE49-F238E27FC236}">
                <a16:creationId xmlns:a16="http://schemas.microsoft.com/office/drawing/2014/main" id="{31186209-17F6-467B-A266-82CEEF16E04A}"/>
              </a:ext>
            </a:extLst>
          </p:cNvPr>
          <p:cNvSpPr>
            <a:spLocks noGrp="1"/>
          </p:cNvSpPr>
          <p:nvPr>
            <p:ph idx="1"/>
          </p:nvPr>
        </p:nvSpPr>
        <p:spPr>
          <a:xfrm>
            <a:off x="328748" y="2133600"/>
            <a:ext cx="11863251" cy="3561556"/>
          </a:xfrm>
        </p:spPr>
        <p:txBody>
          <a:bodyPr/>
          <a:lstStyle/>
          <a:p>
            <a:pPr marL="396875" indent="-396875">
              <a:buFont typeface="Arial" panose="020B0604020202020204" pitchFamily="34" charset="0"/>
              <a:buChar char="•"/>
            </a:pPr>
            <a:r>
              <a:rPr lang="en-US" sz="4400" dirty="0"/>
              <a:t>Do not be surprised!  </a:t>
            </a:r>
            <a:r>
              <a:rPr lang="en-US" sz="4400" dirty="0">
                <a:solidFill>
                  <a:srgbClr val="C00000"/>
                </a:solidFill>
              </a:rPr>
              <a:t>We’re ripe too!</a:t>
            </a:r>
          </a:p>
          <a:p>
            <a:pPr marL="396875" indent="-396875">
              <a:buFont typeface="Arial" panose="020B0604020202020204" pitchFamily="34" charset="0"/>
              <a:buChar char="•"/>
            </a:pPr>
            <a:endParaRPr lang="en-US" sz="4400" dirty="0"/>
          </a:p>
          <a:p>
            <a:pPr marL="396875" indent="-396875">
              <a:buFont typeface="Arial" panose="020B0604020202020204" pitchFamily="34" charset="0"/>
              <a:buChar char="•"/>
            </a:pPr>
            <a:endParaRPr lang="en-US" dirty="0"/>
          </a:p>
          <a:p>
            <a:pPr marL="396875" indent="-39687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3225577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bed&#10;&#10;Description automatically generated with low confidence">
            <a:extLst>
              <a:ext uri="{FF2B5EF4-FFF2-40B4-BE49-F238E27FC236}">
                <a16:creationId xmlns:a16="http://schemas.microsoft.com/office/drawing/2014/main" id="{3F3D6C3C-4961-4D3D-855F-96A07DF5F7E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443870" y="1733651"/>
            <a:ext cx="6748129" cy="5144227"/>
          </a:xfrm>
          <a:prstGeom prst="rect">
            <a:avLst/>
          </a:prstGeom>
        </p:spPr>
      </p:pic>
      <p:sp>
        <p:nvSpPr>
          <p:cNvPr id="2" name="Title 1">
            <a:extLst>
              <a:ext uri="{FF2B5EF4-FFF2-40B4-BE49-F238E27FC236}">
                <a16:creationId xmlns:a16="http://schemas.microsoft.com/office/drawing/2014/main" id="{61759A56-26CB-4654-96C2-4388E0F0600D}"/>
              </a:ext>
            </a:extLst>
          </p:cNvPr>
          <p:cNvSpPr>
            <a:spLocks noGrp="1"/>
          </p:cNvSpPr>
          <p:nvPr>
            <p:ph type="title"/>
          </p:nvPr>
        </p:nvSpPr>
        <p:spPr>
          <a:xfrm>
            <a:off x="0" y="18255"/>
            <a:ext cx="12192000" cy="2115345"/>
          </a:xfrm>
        </p:spPr>
        <p:txBody>
          <a:bodyPr/>
          <a:lstStyle/>
          <a:p>
            <a:r>
              <a:rPr lang="en-US" dirty="0"/>
              <a:t>So, How Should We Respond </a:t>
            </a:r>
            <a:br>
              <a:rPr lang="en-US" dirty="0"/>
            </a:br>
            <a:r>
              <a:rPr lang="en-US" dirty="0"/>
              <a:t>to Bitter Days Ahead?</a:t>
            </a:r>
          </a:p>
        </p:txBody>
      </p:sp>
      <p:sp>
        <p:nvSpPr>
          <p:cNvPr id="4" name="Content Placeholder 3">
            <a:extLst>
              <a:ext uri="{FF2B5EF4-FFF2-40B4-BE49-F238E27FC236}">
                <a16:creationId xmlns:a16="http://schemas.microsoft.com/office/drawing/2014/main" id="{31186209-17F6-467B-A266-82CEEF16E04A}"/>
              </a:ext>
            </a:extLst>
          </p:cNvPr>
          <p:cNvSpPr>
            <a:spLocks noGrp="1"/>
          </p:cNvSpPr>
          <p:nvPr>
            <p:ph idx="1"/>
          </p:nvPr>
        </p:nvSpPr>
        <p:spPr>
          <a:xfrm>
            <a:off x="328748" y="2133600"/>
            <a:ext cx="11863251" cy="3561556"/>
          </a:xfrm>
        </p:spPr>
        <p:txBody>
          <a:bodyPr/>
          <a:lstStyle/>
          <a:p>
            <a:pPr marL="396875" indent="-396875">
              <a:buFont typeface="Arial" panose="020B0604020202020204" pitchFamily="34" charset="0"/>
              <a:buChar char="•"/>
            </a:pPr>
            <a:r>
              <a:rPr lang="en-US" sz="4400" dirty="0"/>
              <a:t>Do not be surprised!  We’re ripe too!</a:t>
            </a:r>
          </a:p>
          <a:p>
            <a:pPr marL="396875" indent="-396875">
              <a:buFont typeface="Arial" panose="020B0604020202020204" pitchFamily="34" charset="0"/>
              <a:buChar char="•"/>
            </a:pPr>
            <a:r>
              <a:rPr lang="en-US" sz="4400" dirty="0"/>
              <a:t>Understand God has a </a:t>
            </a:r>
            <a:r>
              <a:rPr lang="en-US" sz="4400" dirty="0">
                <a:solidFill>
                  <a:srgbClr val="C00000"/>
                </a:solidFill>
              </a:rPr>
              <a:t>reason</a:t>
            </a:r>
            <a:r>
              <a:rPr lang="en-US" sz="4400" dirty="0"/>
              <a:t> for bitter days!</a:t>
            </a:r>
          </a:p>
          <a:p>
            <a:endParaRPr lang="en-US" dirty="0"/>
          </a:p>
          <a:p>
            <a:endParaRPr lang="en-US" dirty="0"/>
          </a:p>
        </p:txBody>
      </p:sp>
    </p:spTree>
    <p:extLst>
      <p:ext uri="{BB962C8B-B14F-4D97-AF65-F5344CB8AC3E}">
        <p14:creationId xmlns:p14="http://schemas.microsoft.com/office/powerpoint/2010/main" val="712605386"/>
      </p:ext>
    </p:extLst>
  </p:cSld>
  <p:clrMapOvr>
    <a:masterClrMapping/>
  </p:clrMapOvr>
  <p:transition spd="slow">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9A56-26CB-4654-96C2-4388E0F0600D}"/>
              </a:ext>
            </a:extLst>
          </p:cNvPr>
          <p:cNvSpPr>
            <a:spLocks noGrp="1"/>
          </p:cNvSpPr>
          <p:nvPr>
            <p:ph type="title"/>
          </p:nvPr>
        </p:nvSpPr>
        <p:spPr>
          <a:xfrm>
            <a:off x="0" y="18255"/>
            <a:ext cx="12192000" cy="2115345"/>
          </a:xfrm>
        </p:spPr>
        <p:txBody>
          <a:bodyPr/>
          <a:lstStyle/>
          <a:p>
            <a:r>
              <a:rPr lang="en-US" dirty="0"/>
              <a:t>So, How Should We Respond </a:t>
            </a:r>
            <a:br>
              <a:rPr lang="en-US" dirty="0"/>
            </a:br>
            <a:r>
              <a:rPr lang="en-US" dirty="0"/>
              <a:t>to Bitter Days Ahead?</a:t>
            </a:r>
          </a:p>
        </p:txBody>
      </p:sp>
      <p:sp>
        <p:nvSpPr>
          <p:cNvPr id="4" name="Content Placeholder 3">
            <a:extLst>
              <a:ext uri="{FF2B5EF4-FFF2-40B4-BE49-F238E27FC236}">
                <a16:creationId xmlns:a16="http://schemas.microsoft.com/office/drawing/2014/main" id="{31186209-17F6-467B-A266-82CEEF16E04A}"/>
              </a:ext>
            </a:extLst>
          </p:cNvPr>
          <p:cNvSpPr>
            <a:spLocks noGrp="1"/>
          </p:cNvSpPr>
          <p:nvPr>
            <p:ph idx="1"/>
          </p:nvPr>
        </p:nvSpPr>
        <p:spPr>
          <a:xfrm>
            <a:off x="328748" y="2133600"/>
            <a:ext cx="11863251" cy="3561556"/>
          </a:xfrm>
        </p:spPr>
        <p:txBody>
          <a:bodyPr/>
          <a:lstStyle/>
          <a:p>
            <a:pPr marL="396875" indent="-396875">
              <a:buFont typeface="Arial" panose="020B0604020202020204" pitchFamily="34" charset="0"/>
              <a:buChar char="•"/>
            </a:pPr>
            <a:r>
              <a:rPr lang="en-US" sz="4400" dirty="0"/>
              <a:t>Do not be surprised!  We’re ripe too!</a:t>
            </a:r>
          </a:p>
          <a:p>
            <a:pPr marL="396875" indent="-396875">
              <a:buFont typeface="Arial" panose="020B0604020202020204" pitchFamily="34" charset="0"/>
              <a:buChar char="•"/>
            </a:pPr>
            <a:r>
              <a:rPr lang="en-US" sz="4400" dirty="0"/>
              <a:t>Understand God has a reason for them!</a:t>
            </a:r>
          </a:p>
          <a:p>
            <a:pPr marL="396875" indent="-396875">
              <a:buFont typeface="Arial" panose="020B0604020202020204" pitchFamily="34" charset="0"/>
              <a:buChar char="•"/>
            </a:pPr>
            <a:r>
              <a:rPr lang="en-US" sz="4400" dirty="0">
                <a:solidFill>
                  <a:srgbClr val="C00000"/>
                </a:solidFill>
              </a:rPr>
              <a:t>God does not forget!</a:t>
            </a:r>
          </a:p>
          <a:p>
            <a:endParaRPr lang="en-US" dirty="0"/>
          </a:p>
          <a:p>
            <a:endParaRPr lang="en-US" dirty="0"/>
          </a:p>
        </p:txBody>
      </p:sp>
      <p:pic>
        <p:nvPicPr>
          <p:cNvPr id="5" name="Picture 4" descr="A picture containing text, plate, tableware, sign&#10;&#10;Description automatically generated">
            <a:extLst>
              <a:ext uri="{FF2B5EF4-FFF2-40B4-BE49-F238E27FC236}">
                <a16:creationId xmlns:a16="http://schemas.microsoft.com/office/drawing/2014/main" id="{1DCD1470-92BD-472E-8071-F40047134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168" y="3914378"/>
            <a:ext cx="4734793" cy="2223680"/>
          </a:xfrm>
          <a:prstGeom prst="rect">
            <a:avLst/>
          </a:prstGeom>
          <a:effectLst>
            <a:outerShdw blurRad="50800" dist="177800" dir="2700000" algn="tl" rotWithShape="0">
              <a:prstClr val="black">
                <a:alpha val="40000"/>
              </a:prstClr>
            </a:outerShdw>
          </a:effectLst>
        </p:spPr>
      </p:pic>
    </p:spTree>
    <p:extLst>
      <p:ext uri="{BB962C8B-B14F-4D97-AF65-F5344CB8AC3E}">
        <p14:creationId xmlns:p14="http://schemas.microsoft.com/office/powerpoint/2010/main" val="1383020178"/>
      </p:ext>
    </p:extLst>
  </p:cSld>
  <p:clrMapOvr>
    <a:masterClrMapping/>
  </p:clrMapOvr>
  <p:transition spd="slow">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9A56-26CB-4654-96C2-4388E0F0600D}"/>
              </a:ext>
            </a:extLst>
          </p:cNvPr>
          <p:cNvSpPr>
            <a:spLocks noGrp="1"/>
          </p:cNvSpPr>
          <p:nvPr>
            <p:ph type="title"/>
          </p:nvPr>
        </p:nvSpPr>
        <p:spPr>
          <a:xfrm>
            <a:off x="0" y="18255"/>
            <a:ext cx="12192000" cy="2115345"/>
          </a:xfrm>
        </p:spPr>
        <p:txBody>
          <a:bodyPr/>
          <a:lstStyle/>
          <a:p>
            <a:r>
              <a:rPr lang="en-US" dirty="0"/>
              <a:t>So, How Should We Respond </a:t>
            </a:r>
            <a:br>
              <a:rPr lang="en-US" dirty="0"/>
            </a:br>
            <a:r>
              <a:rPr lang="en-US" dirty="0"/>
              <a:t>to Bitter Days Ahead?</a:t>
            </a:r>
          </a:p>
        </p:txBody>
      </p:sp>
      <p:sp>
        <p:nvSpPr>
          <p:cNvPr id="4" name="Content Placeholder 3">
            <a:extLst>
              <a:ext uri="{FF2B5EF4-FFF2-40B4-BE49-F238E27FC236}">
                <a16:creationId xmlns:a16="http://schemas.microsoft.com/office/drawing/2014/main" id="{31186209-17F6-467B-A266-82CEEF16E04A}"/>
              </a:ext>
            </a:extLst>
          </p:cNvPr>
          <p:cNvSpPr>
            <a:spLocks noGrp="1"/>
          </p:cNvSpPr>
          <p:nvPr>
            <p:ph idx="1"/>
          </p:nvPr>
        </p:nvSpPr>
        <p:spPr>
          <a:xfrm>
            <a:off x="328748" y="2133600"/>
            <a:ext cx="11863251" cy="3561556"/>
          </a:xfrm>
        </p:spPr>
        <p:txBody>
          <a:bodyPr/>
          <a:lstStyle/>
          <a:p>
            <a:pPr marL="396875" indent="-396875">
              <a:buFont typeface="Arial" panose="020B0604020202020204" pitchFamily="34" charset="0"/>
              <a:buChar char="•"/>
            </a:pPr>
            <a:r>
              <a:rPr lang="en-US" sz="4400" dirty="0"/>
              <a:t>Do not be surprised!  We’re ripe too!</a:t>
            </a:r>
          </a:p>
          <a:p>
            <a:pPr marL="396875" indent="-396875">
              <a:buFont typeface="Arial" panose="020B0604020202020204" pitchFamily="34" charset="0"/>
              <a:buChar char="•"/>
            </a:pPr>
            <a:r>
              <a:rPr lang="en-US" sz="4400" dirty="0"/>
              <a:t>Understand God has a reason for them!</a:t>
            </a:r>
          </a:p>
          <a:p>
            <a:pPr marL="396875" indent="-396875">
              <a:buFont typeface="Arial" panose="020B0604020202020204" pitchFamily="34" charset="0"/>
              <a:buChar char="•"/>
            </a:pPr>
            <a:r>
              <a:rPr lang="en-US" sz="4400" dirty="0"/>
              <a:t>God does not forget!</a:t>
            </a:r>
          </a:p>
          <a:p>
            <a:pPr marL="396875" indent="-396875">
              <a:buFont typeface="Arial" panose="020B0604020202020204" pitchFamily="34" charset="0"/>
              <a:buChar char="•"/>
            </a:pPr>
            <a:r>
              <a:rPr lang="en-US" sz="4400" dirty="0">
                <a:solidFill>
                  <a:srgbClr val="C00000"/>
                </a:solidFill>
              </a:rPr>
              <a:t>Hide God’s Word in </a:t>
            </a:r>
            <a:br>
              <a:rPr lang="en-US" sz="4400" dirty="0">
                <a:solidFill>
                  <a:srgbClr val="C00000"/>
                </a:solidFill>
              </a:rPr>
            </a:br>
            <a:r>
              <a:rPr lang="en-US" sz="4400" dirty="0">
                <a:solidFill>
                  <a:srgbClr val="C00000"/>
                </a:solidFill>
              </a:rPr>
              <a:t>your heart!</a:t>
            </a:r>
          </a:p>
          <a:p>
            <a:endParaRPr lang="en-US" dirty="0"/>
          </a:p>
          <a:p>
            <a:endParaRPr lang="en-US" dirty="0"/>
          </a:p>
        </p:txBody>
      </p:sp>
      <p:grpSp>
        <p:nvGrpSpPr>
          <p:cNvPr id="3" name="Group 2">
            <a:extLst>
              <a:ext uri="{FF2B5EF4-FFF2-40B4-BE49-F238E27FC236}">
                <a16:creationId xmlns:a16="http://schemas.microsoft.com/office/drawing/2014/main" id="{1933C903-B79B-4E58-852C-059932121F8D}"/>
              </a:ext>
            </a:extLst>
          </p:cNvPr>
          <p:cNvGrpSpPr/>
          <p:nvPr/>
        </p:nvGrpSpPr>
        <p:grpSpPr>
          <a:xfrm>
            <a:off x="6096000" y="1956428"/>
            <a:ext cx="5360685" cy="4227643"/>
            <a:chOff x="5830956" y="1343818"/>
            <a:chExt cx="6154583" cy="4709959"/>
          </a:xfrm>
        </p:grpSpPr>
        <p:pic>
          <p:nvPicPr>
            <p:cNvPr id="5" name="Picture 4" descr="A picture containing text&#10;&#10;Description automatically generated">
              <a:extLst>
                <a:ext uri="{FF2B5EF4-FFF2-40B4-BE49-F238E27FC236}">
                  <a16:creationId xmlns:a16="http://schemas.microsoft.com/office/drawing/2014/main" id="{3BA0BC47-A7FB-4E40-88AA-725ED3C8F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956" y="1343818"/>
              <a:ext cx="6154583" cy="4709959"/>
            </a:xfrm>
            <a:prstGeom prst="rect">
              <a:avLst/>
            </a:prstGeom>
            <a:effectLst>
              <a:outerShdw blurRad="152400" dist="381000" dir="2700000" algn="ctr" rotWithShape="0">
                <a:schemeClr val="tx1">
                  <a:alpha val="41000"/>
                </a:schemeClr>
              </a:outerShdw>
            </a:effectLst>
          </p:spPr>
        </p:pic>
        <p:grpSp>
          <p:nvGrpSpPr>
            <p:cNvPr id="6" name="Group 5">
              <a:extLst>
                <a:ext uri="{FF2B5EF4-FFF2-40B4-BE49-F238E27FC236}">
                  <a16:creationId xmlns:a16="http://schemas.microsoft.com/office/drawing/2014/main" id="{10911F29-4270-4497-AD9A-E17ADC9FF5C5}"/>
                </a:ext>
              </a:extLst>
            </p:cNvPr>
            <p:cNvGrpSpPr/>
            <p:nvPr/>
          </p:nvGrpSpPr>
          <p:grpSpPr>
            <a:xfrm>
              <a:off x="6453808" y="1643269"/>
              <a:ext cx="4982817" cy="4124639"/>
              <a:chOff x="6453808" y="1643269"/>
              <a:chExt cx="4982817" cy="4124639"/>
            </a:xfrm>
          </p:grpSpPr>
          <p:sp>
            <p:nvSpPr>
              <p:cNvPr id="7" name="TextBox 6">
                <a:extLst>
                  <a:ext uri="{FF2B5EF4-FFF2-40B4-BE49-F238E27FC236}">
                    <a16:creationId xmlns:a16="http://schemas.microsoft.com/office/drawing/2014/main" id="{A2D9ABE9-60F2-42FF-A805-23DD9FF502B2}"/>
                  </a:ext>
                </a:extLst>
              </p:cNvPr>
              <p:cNvSpPr txBox="1"/>
              <p:nvPr/>
            </p:nvSpPr>
            <p:spPr>
              <a:xfrm>
                <a:off x="6453808" y="1643269"/>
                <a:ext cx="2252869" cy="3737497"/>
              </a:xfrm>
              <a:prstGeom prst="rect">
                <a:avLst/>
              </a:prstGeom>
              <a:noFill/>
            </p:spPr>
            <p:txBody>
              <a:bodyPr wrap="square" rtlCol="0">
                <a:spAutoFit/>
              </a:bodyPr>
              <a:lstStyle/>
              <a:p>
                <a:pPr algn="ctr" rtl="0"/>
                <a:r>
                  <a:rPr lang="en-US" sz="1600" b="1" i="0" u="none" strike="noStrike" baseline="0" dirty="0">
                    <a:latin typeface="Arial" panose="020B0604020202020204" pitchFamily="34" charset="0"/>
                  </a:rPr>
                  <a:t>Psalm 23</a:t>
                </a:r>
                <a:r>
                  <a:rPr lang="en-US" sz="1600" b="0" i="0" u="none" strike="noStrike" baseline="0" dirty="0">
                    <a:latin typeface="Arial" panose="020B0604020202020204" pitchFamily="34" charset="0"/>
                  </a:rPr>
                  <a:t> </a:t>
                </a:r>
              </a:p>
              <a:p>
                <a:pPr rtl="0"/>
                <a:br>
                  <a:rPr lang="en-US" sz="1600" b="0" i="0" u="none" strike="noStrike" baseline="0" dirty="0">
                    <a:latin typeface="Arial" panose="020B0604020202020204" pitchFamily="34" charset="0"/>
                  </a:rPr>
                </a:br>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1</a:t>
                </a:r>
                <a:r>
                  <a:rPr lang="en-US" sz="1200" b="0" i="0" u="none" strike="noStrike" baseline="0" dirty="0">
                    <a:latin typeface="Arial" panose="020B0604020202020204" pitchFamily="34" charset="0"/>
                  </a:rPr>
                  <a:t>  A psalm of David. The LORD is my shepherd, I shall not be in want.</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2</a:t>
                </a:r>
                <a:r>
                  <a:rPr lang="en-US" sz="1200" b="0" i="0" u="none" strike="noStrike" baseline="0" dirty="0">
                    <a:latin typeface="Arial" panose="020B0604020202020204" pitchFamily="34" charset="0"/>
                  </a:rPr>
                  <a:t> He makes me lie down in green pastures, he leads me beside quiet waters,</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3</a:t>
                </a:r>
                <a:r>
                  <a:rPr lang="en-US" sz="1200" b="0" i="0" u="none" strike="noStrike" baseline="0" dirty="0">
                    <a:latin typeface="Arial" panose="020B0604020202020204" pitchFamily="34" charset="0"/>
                  </a:rPr>
                  <a:t> he restores my soul. He guides me in paths of righteousness for his name's sake.</a:t>
                </a:r>
              </a:p>
              <a:p>
                <a:pPr algn="l" rtl="0"/>
                <a:r>
                  <a:rPr lang="en-US" sz="1200" b="0" i="0" u="none" strike="noStrike" baseline="0" dirty="0">
                    <a:latin typeface="Arial" panose="020B0604020202020204" pitchFamily="34" charset="0"/>
                  </a:rPr>
                  <a:t> </a:t>
                </a:r>
                <a:r>
                  <a:rPr lang="en-US" sz="1200" b="0" i="0" u="none" strike="noStrike" baseline="30000" dirty="0">
                    <a:latin typeface="Arial" panose="020B0604020202020204" pitchFamily="34" charset="0"/>
                  </a:rPr>
                  <a:t>4</a:t>
                </a:r>
                <a:r>
                  <a:rPr lang="en-US" sz="1200" b="0" i="0" u="none" strike="noStrike" baseline="0" dirty="0">
                    <a:latin typeface="Arial" panose="020B0604020202020204" pitchFamily="34" charset="0"/>
                  </a:rPr>
                  <a:t> Even though I walk through the valley of the shadow of death, I will fear no evil, </a:t>
                </a:r>
              </a:p>
            </p:txBody>
          </p:sp>
          <p:sp>
            <p:nvSpPr>
              <p:cNvPr id="8" name="TextBox 7">
                <a:extLst>
                  <a:ext uri="{FF2B5EF4-FFF2-40B4-BE49-F238E27FC236}">
                    <a16:creationId xmlns:a16="http://schemas.microsoft.com/office/drawing/2014/main" id="{05AC323D-960D-44DD-B12C-6D14D738D186}"/>
                  </a:ext>
                </a:extLst>
              </p:cNvPr>
              <p:cNvSpPr txBox="1"/>
              <p:nvPr/>
            </p:nvSpPr>
            <p:spPr>
              <a:xfrm>
                <a:off x="9183756" y="1736035"/>
                <a:ext cx="2252869" cy="4031873"/>
              </a:xfrm>
              <a:prstGeom prst="rect">
                <a:avLst/>
              </a:prstGeom>
              <a:noFill/>
            </p:spPr>
            <p:txBody>
              <a:bodyPr wrap="square" rtlCol="0">
                <a:spAutoFit/>
              </a:bodyPr>
              <a:lstStyle/>
              <a:p>
                <a:pPr algn="l" rtl="0"/>
                <a:r>
                  <a:rPr lang="en-US" sz="1400" b="0" i="0" u="none" strike="noStrike" baseline="0" dirty="0">
                    <a:latin typeface="Arial" panose="020B0604020202020204" pitchFamily="34" charset="0"/>
                  </a:rPr>
                  <a:t>for you are with me; your rod and your staff, they comfort me.</a:t>
                </a:r>
              </a:p>
              <a:p>
                <a:pPr algn="l" rtl="0"/>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5</a:t>
                </a:r>
                <a:r>
                  <a:rPr lang="en-US" sz="1400" b="0" i="0" u="none" strike="noStrike" baseline="0" dirty="0">
                    <a:latin typeface="Arial" panose="020B0604020202020204" pitchFamily="34" charset="0"/>
                  </a:rPr>
                  <a:t> You prepare a table before me in the presence of my enemies. You anoint my head with oil; my cup overflows.</a:t>
                </a:r>
              </a:p>
              <a:p>
                <a:pPr algn="l" rtl="0"/>
                <a:r>
                  <a:rPr lang="en-US" sz="1400" b="0" i="0" u="none" strike="noStrike" baseline="0" dirty="0">
                    <a:latin typeface="Arial" panose="020B0604020202020204" pitchFamily="34" charset="0"/>
                  </a:rPr>
                  <a:t> </a:t>
                </a:r>
                <a:r>
                  <a:rPr lang="en-US" sz="1400" b="0" i="0" u="none" strike="noStrike" baseline="30000" dirty="0">
                    <a:latin typeface="Arial" panose="020B0604020202020204" pitchFamily="34" charset="0"/>
                  </a:rPr>
                  <a:t>6</a:t>
                </a:r>
                <a:r>
                  <a:rPr lang="en-US" sz="1400" b="0" i="0" u="none" strike="noStrike" baseline="0" dirty="0">
                    <a:latin typeface="Arial" panose="020B0604020202020204" pitchFamily="34" charset="0"/>
                  </a:rPr>
                  <a:t> Surely goodness and love will follow me all the days of my life, and I will dwell in the house of the LORD forever.</a:t>
                </a:r>
              </a:p>
              <a:p>
                <a:pPr algn="l" rtl="0"/>
                <a:r>
                  <a:rPr lang="en-US" sz="1400" b="0" i="0" u="none" strike="noStrike" baseline="0" dirty="0"/>
                  <a:t> </a:t>
                </a:r>
                <a:endParaRPr lang="en-US" sz="1400" dirty="0"/>
              </a:p>
            </p:txBody>
          </p:sp>
        </p:grpSp>
      </p:grpSp>
    </p:spTree>
    <p:extLst>
      <p:ext uri="{BB962C8B-B14F-4D97-AF65-F5344CB8AC3E}">
        <p14:creationId xmlns:p14="http://schemas.microsoft.com/office/powerpoint/2010/main" val="112290153"/>
      </p:ext>
    </p:extLst>
  </p:cSld>
  <p:clrMapOvr>
    <a:masterClrMapping/>
  </p:clrMapOvr>
  <p:transition spd="slow">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186209-17F6-467B-A266-82CEEF16E04A}"/>
              </a:ext>
            </a:extLst>
          </p:cNvPr>
          <p:cNvSpPr>
            <a:spLocks noGrp="1"/>
          </p:cNvSpPr>
          <p:nvPr>
            <p:ph idx="1"/>
          </p:nvPr>
        </p:nvSpPr>
        <p:spPr>
          <a:xfrm>
            <a:off x="328748" y="2133600"/>
            <a:ext cx="11863251" cy="3561556"/>
          </a:xfrm>
        </p:spPr>
        <p:txBody>
          <a:bodyPr/>
          <a:lstStyle/>
          <a:p>
            <a:pPr marL="396875" indent="-396875">
              <a:buFont typeface="Arial" panose="020B0604020202020204" pitchFamily="34" charset="0"/>
              <a:buChar char="•"/>
            </a:pPr>
            <a:r>
              <a:rPr lang="en-US" sz="4400" dirty="0"/>
              <a:t>Do not be surprised!  We’re ripe too!</a:t>
            </a:r>
          </a:p>
          <a:p>
            <a:pPr marL="396875" indent="-396875">
              <a:buFont typeface="Arial" panose="020B0604020202020204" pitchFamily="34" charset="0"/>
              <a:buChar char="•"/>
            </a:pPr>
            <a:r>
              <a:rPr lang="en-US" sz="4400" dirty="0"/>
              <a:t>Understand God has a reason for them!</a:t>
            </a:r>
          </a:p>
          <a:p>
            <a:pPr marL="396875" indent="-396875">
              <a:buFont typeface="Arial" panose="020B0604020202020204" pitchFamily="34" charset="0"/>
              <a:buChar char="•"/>
            </a:pPr>
            <a:r>
              <a:rPr lang="en-US" sz="4400" dirty="0"/>
              <a:t>God does not forget His promises!</a:t>
            </a:r>
          </a:p>
          <a:p>
            <a:pPr marL="396875" indent="-396875">
              <a:buFont typeface="Arial" panose="020B0604020202020204" pitchFamily="34" charset="0"/>
              <a:buChar char="•"/>
            </a:pPr>
            <a:r>
              <a:rPr lang="en-US" sz="4400" dirty="0"/>
              <a:t>Hide God’s Word in </a:t>
            </a:r>
            <a:br>
              <a:rPr lang="en-US" sz="4400" dirty="0"/>
            </a:br>
            <a:r>
              <a:rPr lang="en-US" sz="4400" dirty="0"/>
              <a:t>your heart!</a:t>
            </a:r>
          </a:p>
          <a:p>
            <a:pPr marL="396875" indent="-396875">
              <a:buFont typeface="Arial" panose="020B0604020202020204" pitchFamily="34" charset="0"/>
              <a:buChar char="•"/>
            </a:pPr>
            <a:r>
              <a:rPr lang="en-US" sz="4400" dirty="0">
                <a:solidFill>
                  <a:srgbClr val="C00000"/>
                </a:solidFill>
              </a:rPr>
              <a:t>Wait upon the Lord!</a:t>
            </a:r>
          </a:p>
          <a:p>
            <a:endParaRPr lang="en-US" dirty="0"/>
          </a:p>
          <a:p>
            <a:endParaRPr lang="en-US" dirty="0"/>
          </a:p>
        </p:txBody>
      </p:sp>
      <p:pic>
        <p:nvPicPr>
          <p:cNvPr id="7" name="Picture 6" descr="A picture containing text, light, yellow, traffic&#10;&#10;Description automatically generated">
            <a:extLst>
              <a:ext uri="{FF2B5EF4-FFF2-40B4-BE49-F238E27FC236}">
                <a16:creationId xmlns:a16="http://schemas.microsoft.com/office/drawing/2014/main" id="{7128B7B3-50C6-4934-91E5-511A6C683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453" y="114120"/>
            <a:ext cx="7177547" cy="7267447"/>
          </a:xfrm>
          <a:prstGeom prst="rect">
            <a:avLst/>
          </a:prstGeom>
        </p:spPr>
      </p:pic>
      <p:sp>
        <p:nvSpPr>
          <p:cNvPr id="2" name="Title 1">
            <a:extLst>
              <a:ext uri="{FF2B5EF4-FFF2-40B4-BE49-F238E27FC236}">
                <a16:creationId xmlns:a16="http://schemas.microsoft.com/office/drawing/2014/main" id="{61759A56-26CB-4654-96C2-4388E0F0600D}"/>
              </a:ext>
            </a:extLst>
          </p:cNvPr>
          <p:cNvSpPr>
            <a:spLocks noGrp="1"/>
          </p:cNvSpPr>
          <p:nvPr>
            <p:ph type="title"/>
          </p:nvPr>
        </p:nvSpPr>
        <p:spPr>
          <a:xfrm>
            <a:off x="0" y="18255"/>
            <a:ext cx="12192000" cy="2115345"/>
          </a:xfrm>
        </p:spPr>
        <p:txBody>
          <a:bodyPr/>
          <a:lstStyle/>
          <a:p>
            <a:r>
              <a:rPr lang="en-US" dirty="0"/>
              <a:t>So, How Should We Respond </a:t>
            </a:r>
            <a:br>
              <a:rPr lang="en-US" dirty="0"/>
            </a:br>
            <a:r>
              <a:rPr lang="en-US" dirty="0"/>
              <a:t>to Bitter Days Ahead?</a:t>
            </a:r>
          </a:p>
        </p:txBody>
      </p:sp>
    </p:spTree>
    <p:extLst>
      <p:ext uri="{BB962C8B-B14F-4D97-AF65-F5344CB8AC3E}">
        <p14:creationId xmlns:p14="http://schemas.microsoft.com/office/powerpoint/2010/main" val="3737125564"/>
      </p:ext>
    </p:extLst>
  </p:cSld>
  <p:clrMapOvr>
    <a:masterClrMapping/>
  </p:clrMapOvr>
  <p:transition spd="slow">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5D89-A73C-4FF3-94EA-AF1B8F8EA388}"/>
              </a:ext>
            </a:extLst>
          </p:cNvPr>
          <p:cNvSpPr>
            <a:spLocks noGrp="1"/>
          </p:cNvSpPr>
          <p:nvPr>
            <p:ph type="title"/>
          </p:nvPr>
        </p:nvSpPr>
        <p:spPr/>
        <p:txBody>
          <a:bodyPr/>
          <a:lstStyle/>
          <a:p>
            <a:r>
              <a:rPr lang="en-US" dirty="0"/>
              <a:t>Is there anyway to stop it?</a:t>
            </a:r>
          </a:p>
        </p:txBody>
      </p:sp>
      <p:sp>
        <p:nvSpPr>
          <p:cNvPr id="3" name="Content Placeholder 2">
            <a:extLst>
              <a:ext uri="{FF2B5EF4-FFF2-40B4-BE49-F238E27FC236}">
                <a16:creationId xmlns:a16="http://schemas.microsoft.com/office/drawing/2014/main" id="{41BC3B94-7D4C-4A68-A9EA-A3D26A35AC4B}"/>
              </a:ext>
            </a:extLst>
          </p:cNvPr>
          <p:cNvSpPr>
            <a:spLocks noGrp="1"/>
          </p:cNvSpPr>
          <p:nvPr>
            <p:ph idx="1"/>
          </p:nvPr>
        </p:nvSpPr>
        <p:spPr>
          <a:xfrm>
            <a:off x="328749" y="3429000"/>
            <a:ext cx="11534502" cy="2266156"/>
          </a:xfrm>
        </p:spPr>
        <p:txBody>
          <a:bodyPr>
            <a:normAutofit/>
          </a:bodyPr>
          <a:lstStyle/>
          <a:p>
            <a:pPr algn="ctr"/>
            <a:r>
              <a:rPr lang="en-US" sz="4400" i="0" u="none" strike="noStrike" baseline="0" dirty="0"/>
              <a:t>If my people, who are called by my name, will humble themselves and </a:t>
            </a:r>
            <a:r>
              <a:rPr lang="en-US" sz="4400" i="0" u="none" strike="noStrike" baseline="0" dirty="0">
                <a:solidFill>
                  <a:srgbClr val="C00000"/>
                </a:solidFill>
              </a:rPr>
              <a:t>pray</a:t>
            </a:r>
            <a:r>
              <a:rPr lang="en-US" sz="4400" i="0" u="none" strike="noStrike" baseline="0" dirty="0"/>
              <a:t> and seek my face and </a:t>
            </a:r>
            <a:r>
              <a:rPr lang="en-US" sz="4400" i="0" u="none" strike="noStrike" baseline="0" dirty="0">
                <a:solidFill>
                  <a:srgbClr val="C00000"/>
                </a:solidFill>
              </a:rPr>
              <a:t>turn from their wicked ways</a:t>
            </a:r>
            <a:r>
              <a:rPr lang="en-US" sz="4400" i="0" u="none" strike="noStrike" baseline="0" dirty="0"/>
              <a:t>, then will I hear from heaven and will forgive their sin and will heal their land. (2Chronicles 7:14 )</a:t>
            </a:r>
            <a:endParaRPr lang="en-US" sz="4400" dirty="0"/>
          </a:p>
        </p:txBody>
      </p:sp>
    </p:spTree>
    <p:extLst>
      <p:ext uri="{BB962C8B-B14F-4D97-AF65-F5344CB8AC3E}">
        <p14:creationId xmlns:p14="http://schemas.microsoft.com/office/powerpoint/2010/main" val="191508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7D2169-DC6B-42D0-A718-B6682BA01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938"/>
            <a:ext cx="11017045" cy="7341372"/>
          </a:xfrm>
          <a:prstGeom prst="rect">
            <a:avLst/>
          </a:prstGeom>
        </p:spPr>
      </p:pic>
      <p:sp>
        <p:nvSpPr>
          <p:cNvPr id="2" name="Title 1">
            <a:extLst>
              <a:ext uri="{FF2B5EF4-FFF2-40B4-BE49-F238E27FC236}">
                <a16:creationId xmlns:a16="http://schemas.microsoft.com/office/drawing/2014/main" id="{8E0ACEE9-167B-40A4-9DD1-F07386FF5D2D}"/>
              </a:ext>
            </a:extLst>
          </p:cNvPr>
          <p:cNvSpPr>
            <a:spLocks noGrp="1"/>
          </p:cNvSpPr>
          <p:nvPr>
            <p:ph type="title"/>
          </p:nvPr>
        </p:nvSpPr>
        <p:spPr>
          <a:xfrm>
            <a:off x="4655128" y="18255"/>
            <a:ext cx="7536872" cy="2975668"/>
          </a:xfrm>
        </p:spPr>
        <p:txBody>
          <a:bodyPr>
            <a:normAutofit/>
          </a:bodyPr>
          <a:lstStyle/>
          <a:p>
            <a:r>
              <a:rPr lang="en-US" sz="8000" dirty="0"/>
              <a:t>Pray &amp; Repent!</a:t>
            </a:r>
          </a:p>
        </p:txBody>
      </p:sp>
    </p:spTree>
    <p:extLst>
      <p:ext uri="{BB962C8B-B14F-4D97-AF65-F5344CB8AC3E}">
        <p14:creationId xmlns:p14="http://schemas.microsoft.com/office/powerpoint/2010/main" val="8434918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berries&#10;&#10;Description automatically generated with low confidence">
            <a:extLst>
              <a:ext uri="{FF2B5EF4-FFF2-40B4-BE49-F238E27FC236}">
                <a16:creationId xmlns:a16="http://schemas.microsoft.com/office/drawing/2014/main" id="{17736BC0-128E-48D7-9172-56F09BD0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8" y="1343818"/>
            <a:ext cx="11741331" cy="4351338"/>
          </a:xfrm>
        </p:spPr>
        <p:txBody>
          <a:bodyPr>
            <a:noAutofit/>
          </a:bodyPr>
          <a:lstStyle/>
          <a:p>
            <a:pPr algn="l" rtl="0"/>
            <a:r>
              <a:rPr lang="en-US" i="0" u="none" strike="noStrike" baseline="30000" dirty="0"/>
              <a:t>2</a:t>
            </a:r>
            <a:r>
              <a:rPr lang="en-US" i="0" u="none" strike="noStrike" baseline="0" dirty="0"/>
              <a:t> "What do you see, 	</a:t>
            </a:r>
          </a:p>
          <a:p>
            <a:pPr algn="l" rtl="0"/>
            <a:r>
              <a:rPr lang="en-US" i="0" u="none" strike="noStrike" baseline="0" dirty="0"/>
              <a:t>Amos?" he asked. </a:t>
            </a:r>
          </a:p>
        </p:txBody>
      </p:sp>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t>Fact</a:t>
            </a:r>
            <a:r>
              <a:rPr lang="en-US" dirty="0"/>
              <a:t> of a Bitter End  8:1-3</a:t>
            </a:r>
          </a:p>
        </p:txBody>
      </p:sp>
      <p:sp>
        <p:nvSpPr>
          <p:cNvPr id="8" name="Content Placeholder 2">
            <a:extLst>
              <a:ext uri="{FF2B5EF4-FFF2-40B4-BE49-F238E27FC236}">
                <a16:creationId xmlns:a16="http://schemas.microsoft.com/office/drawing/2014/main" id="{4EA38749-EC6F-43A0-8EC1-1CF4636101BF}"/>
              </a:ext>
            </a:extLst>
          </p:cNvPr>
          <p:cNvSpPr txBox="1">
            <a:spLocks/>
          </p:cNvSpPr>
          <p:nvPr/>
        </p:nvSpPr>
        <p:spPr>
          <a:xfrm>
            <a:off x="7863840" y="806824"/>
            <a:ext cx="4358639" cy="5040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 basket of ripe </a:t>
            </a:r>
          </a:p>
          <a:p>
            <a:r>
              <a:rPr lang="en-US" dirty="0"/>
              <a:t>fruit," I answered. </a:t>
            </a:r>
          </a:p>
        </p:txBody>
      </p:sp>
    </p:spTree>
    <p:extLst>
      <p:ext uri="{BB962C8B-B14F-4D97-AF65-F5344CB8AC3E}">
        <p14:creationId xmlns:p14="http://schemas.microsoft.com/office/powerpoint/2010/main" val="16815977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berries&#10;&#10;Description automatically generated with low confidence">
            <a:extLst>
              <a:ext uri="{FF2B5EF4-FFF2-40B4-BE49-F238E27FC236}">
                <a16:creationId xmlns:a16="http://schemas.microsoft.com/office/drawing/2014/main" id="{17736BC0-128E-48D7-9172-56F09BD0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8" y="1343818"/>
            <a:ext cx="11741331" cy="4351338"/>
          </a:xfrm>
        </p:spPr>
        <p:txBody>
          <a:bodyPr>
            <a:noAutofit/>
          </a:bodyPr>
          <a:lstStyle/>
          <a:p>
            <a:pPr algn="l" rtl="0"/>
            <a:r>
              <a:rPr lang="en-US" i="0" u="none" strike="noStrike" baseline="0" dirty="0"/>
              <a:t>Then the LORD said to me, "The time is ripe for my people Israel; I will spare them no longer.</a:t>
            </a:r>
          </a:p>
        </p:txBody>
      </p:sp>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t>Fact</a:t>
            </a:r>
            <a:r>
              <a:rPr lang="en-US" dirty="0"/>
              <a:t> of a Bitter End  8:1-3</a:t>
            </a:r>
          </a:p>
        </p:txBody>
      </p:sp>
    </p:spTree>
    <p:extLst>
      <p:ext uri="{BB962C8B-B14F-4D97-AF65-F5344CB8AC3E}">
        <p14:creationId xmlns:p14="http://schemas.microsoft.com/office/powerpoint/2010/main" val="26473413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berries&#10;&#10;Description automatically generated with low confidence">
            <a:extLst>
              <a:ext uri="{FF2B5EF4-FFF2-40B4-BE49-F238E27FC236}">
                <a16:creationId xmlns:a16="http://schemas.microsoft.com/office/drawing/2014/main" id="{17736BC0-128E-48D7-9172-56F09BD0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8" y="1129553"/>
            <a:ext cx="11741331" cy="4565603"/>
          </a:xfrm>
        </p:spPr>
        <p:txBody>
          <a:bodyPr>
            <a:noAutofit/>
          </a:bodyPr>
          <a:lstStyle/>
          <a:p>
            <a:pPr algn="ctr" rtl="0"/>
            <a:r>
              <a:rPr lang="en-US" i="0" u="none" strike="noStrike" baseline="0" dirty="0"/>
              <a:t> </a:t>
            </a:r>
            <a:r>
              <a:rPr lang="en-US" i="0" u="none" strike="noStrike" baseline="30000" dirty="0"/>
              <a:t>3</a:t>
            </a:r>
            <a:r>
              <a:rPr lang="en-US" i="0" u="none" strike="noStrike" baseline="0" dirty="0"/>
              <a:t> "In that day," declares the Sovereign LORD, "the songs in the temple will turn to wailing. Many, many bodies--flung everywhere! Silence!"</a:t>
            </a:r>
          </a:p>
        </p:txBody>
      </p:sp>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The </a:t>
            </a:r>
            <a:r>
              <a:rPr lang="en-US" u="sng" dirty="0"/>
              <a:t>Fact</a:t>
            </a:r>
            <a:r>
              <a:rPr lang="en-US" dirty="0"/>
              <a:t> of a Bitter End  8:1-3</a:t>
            </a:r>
          </a:p>
        </p:txBody>
      </p:sp>
    </p:spTree>
    <p:extLst>
      <p:ext uri="{BB962C8B-B14F-4D97-AF65-F5344CB8AC3E}">
        <p14:creationId xmlns:p14="http://schemas.microsoft.com/office/powerpoint/2010/main" val="140367029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berries&#10;&#10;Description automatically generated with low confidence">
            <a:extLst>
              <a:ext uri="{FF2B5EF4-FFF2-40B4-BE49-F238E27FC236}">
                <a16:creationId xmlns:a16="http://schemas.microsoft.com/office/drawing/2014/main" id="{17736BC0-128E-48D7-9172-56F09BD05ED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8" y="5604386"/>
            <a:ext cx="11741331" cy="1032387"/>
          </a:xfrm>
        </p:spPr>
        <p:txBody>
          <a:bodyPr>
            <a:noAutofit/>
          </a:bodyPr>
          <a:lstStyle/>
          <a:p>
            <a:pPr algn="ctr" rtl="0"/>
            <a:r>
              <a:rPr lang="en-US" sz="6000" dirty="0">
                <a:effectLst>
                  <a:glow rad="165100">
                    <a:schemeClr val="bg1"/>
                  </a:glow>
                </a:effectLst>
              </a:rPr>
              <a:t>Is America Ripe for Judgment?</a:t>
            </a:r>
            <a:endParaRPr lang="en-US" sz="6000" i="0" u="none" strike="noStrike" baseline="0" dirty="0">
              <a:effectLst>
                <a:glow rad="165100">
                  <a:schemeClr val="bg1"/>
                </a:glow>
              </a:effectLst>
            </a:endParaRPr>
          </a:p>
        </p:txBody>
      </p:sp>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Ripe for Judgment </a:t>
            </a:r>
            <a:r>
              <a:rPr lang="en-US" u="sng" dirty="0">
                <a:effectLst>
                  <a:glow rad="165100">
                    <a:srgbClr val="C00000"/>
                  </a:glow>
                </a:effectLst>
              </a:rPr>
              <a:t>NOW</a:t>
            </a:r>
            <a:endParaRPr lang="en-US" dirty="0"/>
          </a:p>
        </p:txBody>
      </p:sp>
    </p:spTree>
    <p:extLst>
      <p:ext uri="{BB962C8B-B14F-4D97-AF65-F5344CB8AC3E}">
        <p14:creationId xmlns:p14="http://schemas.microsoft.com/office/powerpoint/2010/main" val="36273291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berries&#10;&#10;Description automatically generated with low confidence">
            <a:extLst>
              <a:ext uri="{FF2B5EF4-FFF2-40B4-BE49-F238E27FC236}">
                <a16:creationId xmlns:a16="http://schemas.microsoft.com/office/drawing/2014/main" id="{17736BC0-128E-48D7-9172-56F09BD05ED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3" name="Content Placeholder 2">
            <a:extLst>
              <a:ext uri="{FF2B5EF4-FFF2-40B4-BE49-F238E27FC236}">
                <a16:creationId xmlns:a16="http://schemas.microsoft.com/office/drawing/2014/main" id="{45DE7C77-3729-426B-9519-0EF989EBCA96}"/>
              </a:ext>
            </a:extLst>
          </p:cNvPr>
          <p:cNvSpPr>
            <a:spLocks noGrp="1"/>
          </p:cNvSpPr>
          <p:nvPr>
            <p:ph idx="1"/>
          </p:nvPr>
        </p:nvSpPr>
        <p:spPr>
          <a:xfrm>
            <a:off x="328748" y="1129553"/>
            <a:ext cx="11741331" cy="4565603"/>
          </a:xfrm>
        </p:spPr>
        <p:txBody>
          <a:bodyPr>
            <a:noAutofit/>
          </a:bodyPr>
          <a:lstStyle/>
          <a:p>
            <a:pPr rtl="0"/>
            <a:r>
              <a:rPr lang="en-US" i="0" u="none" strike="noStrike" baseline="0" dirty="0"/>
              <a:t>God has been removed from the schools</a:t>
            </a:r>
          </a:p>
          <a:p>
            <a:pPr rtl="0"/>
            <a:r>
              <a:rPr lang="en-US" i="0" u="none" strike="noStrike" baseline="0" dirty="0"/>
              <a:t>Destruction of marriage  – No fault </a:t>
            </a:r>
            <a:r>
              <a:rPr lang="en-US" dirty="0"/>
              <a:t>divorce </a:t>
            </a:r>
          </a:p>
          <a:p>
            <a:pPr rtl="0"/>
            <a:r>
              <a:rPr lang="en-US" i="0" u="none" strike="noStrike" baseline="0" dirty="0"/>
              <a:t>Break down of the family – Father absent homes</a:t>
            </a:r>
          </a:p>
          <a:p>
            <a:pPr rtl="0"/>
            <a:r>
              <a:rPr lang="en-US" dirty="0"/>
              <a:t>Abortion on demand – Murder in the womb</a:t>
            </a:r>
          </a:p>
          <a:p>
            <a:pPr rtl="0"/>
            <a:r>
              <a:rPr lang="en-US" dirty="0"/>
              <a:t>Homosexuality celebrated – Acceptable sins</a:t>
            </a:r>
          </a:p>
          <a:p>
            <a:pPr rtl="0"/>
            <a:r>
              <a:rPr lang="en-US" i="0" u="none" strike="noStrike" baseline="0" dirty="0"/>
              <a:t>Gay marriage legalized – Desecration of marriage</a:t>
            </a:r>
          </a:p>
          <a:p>
            <a:pPr rtl="0"/>
            <a:r>
              <a:rPr lang="en-US" dirty="0"/>
              <a:t>Gender Identity crisis – Compromising science</a:t>
            </a:r>
          </a:p>
          <a:p>
            <a:pPr rtl="0"/>
            <a:r>
              <a:rPr lang="en-US" dirty="0"/>
              <a:t>Transsexual operation on kids – Violent child abuse</a:t>
            </a:r>
          </a:p>
          <a:p>
            <a:pPr rtl="0"/>
            <a:endParaRPr lang="en-US" i="0" u="none" strike="noStrike" baseline="0" dirty="0"/>
          </a:p>
        </p:txBody>
      </p:sp>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Is America Ripe for Judgment?</a:t>
            </a:r>
          </a:p>
        </p:txBody>
      </p:sp>
    </p:spTree>
    <p:extLst>
      <p:ext uri="{BB962C8B-B14F-4D97-AF65-F5344CB8AC3E}">
        <p14:creationId xmlns:p14="http://schemas.microsoft.com/office/powerpoint/2010/main" val="33757393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You tell me …</a:t>
            </a:r>
          </a:p>
        </p:txBody>
      </p:sp>
      <p:sp>
        <p:nvSpPr>
          <p:cNvPr id="5" name="Content Placeholder 4">
            <a:extLst>
              <a:ext uri="{FF2B5EF4-FFF2-40B4-BE49-F238E27FC236}">
                <a16:creationId xmlns:a16="http://schemas.microsoft.com/office/drawing/2014/main" id="{91F29D99-71B9-43B1-8435-BEC2519BD7AE}"/>
              </a:ext>
            </a:extLst>
          </p:cNvPr>
          <p:cNvSpPr>
            <a:spLocks noGrp="1"/>
          </p:cNvSpPr>
          <p:nvPr>
            <p:ph idx="1"/>
          </p:nvPr>
        </p:nvSpPr>
        <p:spPr>
          <a:xfrm>
            <a:off x="328749" y="5364480"/>
            <a:ext cx="11534502" cy="1493520"/>
          </a:xfrm>
        </p:spPr>
        <p:txBody>
          <a:bodyPr>
            <a:normAutofit/>
          </a:bodyPr>
          <a:lstStyle/>
          <a:p>
            <a:pPr algn="ctr"/>
            <a:r>
              <a:rPr lang="en-US" sz="5400" dirty="0"/>
              <a:t>Are we about to go over the edge?</a:t>
            </a:r>
          </a:p>
        </p:txBody>
      </p:sp>
    </p:spTree>
    <p:extLst>
      <p:ext uri="{BB962C8B-B14F-4D97-AF65-F5344CB8AC3E}">
        <p14:creationId xmlns:p14="http://schemas.microsoft.com/office/powerpoint/2010/main" val="24691092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wl of berries&#10;&#10;Description automatically generated with low confidence">
            <a:extLst>
              <a:ext uri="{FF2B5EF4-FFF2-40B4-BE49-F238E27FC236}">
                <a16:creationId xmlns:a16="http://schemas.microsoft.com/office/drawing/2014/main" id="{EB698AB1-1022-4292-9DFD-CCF3B25FE4E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636796" y="1591709"/>
            <a:ext cx="8679787" cy="6044145"/>
          </a:xfrm>
          <a:prstGeom prst="rect">
            <a:avLst/>
          </a:prstGeom>
        </p:spPr>
      </p:pic>
      <p:sp>
        <p:nvSpPr>
          <p:cNvPr id="2" name="Title 1">
            <a:extLst>
              <a:ext uri="{FF2B5EF4-FFF2-40B4-BE49-F238E27FC236}">
                <a16:creationId xmlns:a16="http://schemas.microsoft.com/office/drawing/2014/main" id="{4F318E50-2803-4402-9155-978A61519C76}"/>
              </a:ext>
            </a:extLst>
          </p:cNvPr>
          <p:cNvSpPr>
            <a:spLocks noGrp="1"/>
          </p:cNvSpPr>
          <p:nvPr>
            <p:ph type="title"/>
          </p:nvPr>
        </p:nvSpPr>
        <p:spPr/>
        <p:txBody>
          <a:bodyPr/>
          <a:lstStyle/>
          <a:p>
            <a:r>
              <a:rPr lang="en-US" dirty="0"/>
              <a:t>You tell me …</a:t>
            </a:r>
          </a:p>
        </p:txBody>
      </p:sp>
      <p:sp>
        <p:nvSpPr>
          <p:cNvPr id="5" name="Content Placeholder 4">
            <a:extLst>
              <a:ext uri="{FF2B5EF4-FFF2-40B4-BE49-F238E27FC236}">
                <a16:creationId xmlns:a16="http://schemas.microsoft.com/office/drawing/2014/main" id="{91F29D99-71B9-43B1-8435-BEC2519BD7AE}"/>
              </a:ext>
            </a:extLst>
          </p:cNvPr>
          <p:cNvSpPr>
            <a:spLocks noGrp="1"/>
          </p:cNvSpPr>
          <p:nvPr>
            <p:ph idx="1"/>
          </p:nvPr>
        </p:nvSpPr>
        <p:spPr>
          <a:xfrm>
            <a:off x="0" y="4734232"/>
            <a:ext cx="12191999" cy="2123768"/>
          </a:xfrm>
        </p:spPr>
        <p:txBody>
          <a:bodyPr>
            <a:normAutofit/>
          </a:bodyPr>
          <a:lstStyle/>
          <a:p>
            <a:pPr algn="ctr"/>
            <a:r>
              <a:rPr lang="en-US" sz="8000" dirty="0">
                <a:effectLst>
                  <a:glow rad="165100">
                    <a:schemeClr val="bg1"/>
                  </a:glow>
                </a:effectLst>
              </a:rPr>
              <a:t>Are we RIPE?</a:t>
            </a:r>
          </a:p>
        </p:txBody>
      </p:sp>
      <p:sp>
        <p:nvSpPr>
          <p:cNvPr id="3" name="TextBox 2">
            <a:extLst>
              <a:ext uri="{FF2B5EF4-FFF2-40B4-BE49-F238E27FC236}">
                <a16:creationId xmlns:a16="http://schemas.microsoft.com/office/drawing/2014/main" id="{70B63BDF-EFF9-494A-AF5D-7775E7DCB539}"/>
              </a:ext>
            </a:extLst>
          </p:cNvPr>
          <p:cNvSpPr txBox="1"/>
          <p:nvPr/>
        </p:nvSpPr>
        <p:spPr>
          <a:xfrm>
            <a:off x="368710" y="2315750"/>
            <a:ext cx="11400503" cy="1446550"/>
          </a:xfrm>
          <a:prstGeom prst="rect">
            <a:avLst/>
          </a:prstGeom>
          <a:noFill/>
        </p:spPr>
        <p:txBody>
          <a:bodyPr wrap="square" rtlCol="0">
            <a:spAutoFit/>
          </a:bodyPr>
          <a:lstStyle/>
          <a:p>
            <a:pPr algn="ctr"/>
            <a:r>
              <a:rPr lang="en-US" sz="4400" b="1" i="0" u="none" strike="noStrike" baseline="0" dirty="0">
                <a:effectLst>
                  <a:glow rad="190500">
                    <a:schemeClr val="bg1"/>
                  </a:glow>
                </a:effectLst>
              </a:rPr>
              <a:t>The wicked shall be turned into hell, </a:t>
            </a:r>
            <a:r>
              <a:rPr lang="en-US" sz="4400" b="1" i="1" u="none" strike="noStrike" baseline="0" dirty="0">
                <a:effectLst>
                  <a:glow rad="190500">
                    <a:schemeClr val="bg1"/>
                  </a:glow>
                </a:effectLst>
              </a:rPr>
              <a:t>And </a:t>
            </a:r>
            <a:r>
              <a:rPr lang="en-US" sz="4400" b="1" i="0" u="none" strike="noStrike" baseline="0" dirty="0">
                <a:effectLst>
                  <a:glow rad="190500">
                    <a:schemeClr val="bg1"/>
                  </a:glow>
                </a:effectLst>
              </a:rPr>
              <a:t>all the nations that forget God. (Psalm 9:17 NKJ)</a:t>
            </a:r>
            <a:endParaRPr lang="en-US" sz="4400" b="1" dirty="0">
              <a:effectLst>
                <a:glow rad="190500">
                  <a:schemeClr val="bg1"/>
                </a:glow>
              </a:effectLst>
            </a:endParaRPr>
          </a:p>
        </p:txBody>
      </p:sp>
    </p:spTree>
    <p:extLst>
      <p:ext uri="{BB962C8B-B14F-4D97-AF65-F5344CB8AC3E}">
        <p14:creationId xmlns:p14="http://schemas.microsoft.com/office/powerpoint/2010/main" val="290467509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3561</Words>
  <Application>Microsoft Office PowerPoint</Application>
  <PresentationFormat>Widescreen</PresentationFormat>
  <Paragraphs>315</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Roboto</vt:lpstr>
      <vt:lpstr>Symbol</vt:lpstr>
      <vt:lpstr>Office Theme</vt:lpstr>
      <vt:lpstr>Avoiding a Bitter End 8:1-14 </vt:lpstr>
      <vt:lpstr>The Fact of a Bitter End  8:1-3</vt:lpstr>
      <vt:lpstr>The Fact of a Bitter End  8:1-3</vt:lpstr>
      <vt:lpstr>The Fact of a Bitter End  8:1-3</vt:lpstr>
      <vt:lpstr>The Fact of a Bitter End  8:1-3</vt:lpstr>
      <vt:lpstr>Ripe for Judgment NOW</vt:lpstr>
      <vt:lpstr>Is America Ripe for Judgment?</vt:lpstr>
      <vt:lpstr>You tell me …</vt:lpstr>
      <vt:lpstr>You tell me …</vt:lpstr>
      <vt:lpstr>The Reason for a Bitter End  8:4-6</vt:lpstr>
      <vt:lpstr>The Reason for a Bitter End  8:4-6</vt:lpstr>
      <vt:lpstr>The Reason for a Bitter End  8:4-6</vt:lpstr>
      <vt:lpstr>The Promise of a Bitter End  8:7-14</vt:lpstr>
      <vt:lpstr>Earthquakes 8:8</vt:lpstr>
      <vt:lpstr>Darkness 8:9</vt:lpstr>
      <vt:lpstr>Mourning 8:10</vt:lpstr>
      <vt:lpstr>Famine 8:11</vt:lpstr>
      <vt:lpstr>Lost 8:12</vt:lpstr>
      <vt:lpstr>Faint 8:13</vt:lpstr>
      <vt:lpstr>Fallen 8:14</vt:lpstr>
      <vt:lpstr>So, How Should We Respond  to Bitter Days Ahead?</vt:lpstr>
      <vt:lpstr>So, How Should We Respond  to Bitter Days Ahead?</vt:lpstr>
      <vt:lpstr>So, How Should We Respond  to Bitter Days Ahead?</vt:lpstr>
      <vt:lpstr>So, How Should We Respond  to Bitter Days Ahead?</vt:lpstr>
      <vt:lpstr>So, How Should We Respond  to Bitter Days Ahead?</vt:lpstr>
      <vt:lpstr>Is there anyway to stop it?</vt:lpstr>
      <vt:lpstr>Pray &amp; Repent!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106</cp:revision>
  <dcterms:created xsi:type="dcterms:W3CDTF">2021-02-19T19:10:13Z</dcterms:created>
  <dcterms:modified xsi:type="dcterms:W3CDTF">2021-06-04T14:29:56Z</dcterms:modified>
</cp:coreProperties>
</file>