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62" r:id="rId3"/>
    <p:sldId id="264" r:id="rId4"/>
    <p:sldId id="270" r:id="rId5"/>
    <p:sldId id="263" r:id="rId6"/>
    <p:sldId id="271" r:id="rId7"/>
    <p:sldId id="301" r:id="rId8"/>
    <p:sldId id="302" r:id="rId9"/>
    <p:sldId id="274" r:id="rId10"/>
    <p:sldId id="275" r:id="rId11"/>
    <p:sldId id="273" r:id="rId12"/>
    <p:sldId id="276" r:id="rId13"/>
    <p:sldId id="277" r:id="rId14"/>
    <p:sldId id="278" r:id="rId15"/>
    <p:sldId id="272" r:id="rId16"/>
    <p:sldId id="279" r:id="rId17"/>
    <p:sldId id="280" r:id="rId18"/>
    <p:sldId id="281" r:id="rId19"/>
    <p:sldId id="283" r:id="rId20"/>
    <p:sldId id="300" r:id="rId21"/>
    <p:sldId id="284" r:id="rId22"/>
    <p:sldId id="285" r:id="rId23"/>
    <p:sldId id="286" r:id="rId24"/>
    <p:sldId id="287" r:id="rId25"/>
    <p:sldId id="288" r:id="rId26"/>
    <p:sldId id="258" r:id="rId27"/>
    <p:sldId id="289" r:id="rId28"/>
    <p:sldId id="260" r:id="rId29"/>
    <p:sldId id="305" r:id="rId30"/>
    <p:sldId id="290" r:id="rId31"/>
    <p:sldId id="291" r:id="rId32"/>
    <p:sldId id="292" r:id="rId33"/>
    <p:sldId id="259" r:id="rId34"/>
    <p:sldId id="293" r:id="rId35"/>
    <p:sldId id="294" r:id="rId36"/>
    <p:sldId id="295" r:id="rId37"/>
    <p:sldId id="296" r:id="rId38"/>
    <p:sldId id="297" r:id="rId39"/>
    <p:sldId id="298" r:id="rId40"/>
    <p:sldId id="304" r:id="rId41"/>
    <p:sldId id="299" r:id="rId42"/>
    <p:sldId id="306"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C6D"/>
    <a:srgbClr val="E2AA0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297094-33B2-44B1-8237-99D02D4006CE}" v="2" dt="2021-05-19T14:18:16.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71859" autoAdjust="0"/>
  </p:normalViewPr>
  <p:slideViewPr>
    <p:cSldViewPr snapToGrid="0">
      <p:cViewPr varScale="1">
        <p:scale>
          <a:sx n="58" d="100"/>
          <a:sy n="58" d="100"/>
        </p:scale>
        <p:origin x="130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49ADB-5494-4748-BEC2-8D96D7A7E1F0}"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E397B-C2E6-4B87-9F10-81B4333DC6D7}" type="slidenum">
              <a:rPr lang="en-US" smtClean="0"/>
              <a:t>‹#›</a:t>
            </a:fld>
            <a:endParaRPr lang="en-US"/>
          </a:p>
        </p:txBody>
      </p:sp>
    </p:spTree>
    <p:extLst>
      <p:ext uri="{BB962C8B-B14F-4D97-AF65-F5344CB8AC3E}">
        <p14:creationId xmlns:p14="http://schemas.microsoft.com/office/powerpoint/2010/main" val="3800997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digibard/4866088107"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lickr.com/photos/digibard/486608810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grunge-danger | Dave | Flickr</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a:t>
            </a:fld>
            <a:endParaRPr lang="en-US"/>
          </a:p>
        </p:txBody>
      </p:sp>
    </p:spTree>
    <p:extLst>
      <p:ext uri="{BB962C8B-B14F-4D97-AF65-F5344CB8AC3E}">
        <p14:creationId xmlns:p14="http://schemas.microsoft.com/office/powerpoint/2010/main" val="3872745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 is not sugar coating it.  </a:t>
            </a:r>
          </a:p>
          <a:p>
            <a:endParaRPr lang="en-US" dirty="0"/>
          </a:p>
          <a:p>
            <a:r>
              <a:rPr lang="en-US" dirty="0"/>
              <a:t>Like a Dr who has to tell you that you only have days or at best a week to live.  Bad news bearer. </a:t>
            </a:r>
            <a:br>
              <a:rPr lang="en-US" dirty="0"/>
            </a:br>
            <a:r>
              <a:rPr lang="en-US" dirty="0"/>
              <a:t>False prophets lie to you—No, God will never judge like that! </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10</a:t>
            </a:fld>
            <a:endParaRPr lang="en-US"/>
          </a:p>
        </p:txBody>
      </p:sp>
    </p:spTree>
    <p:extLst>
      <p:ext uri="{BB962C8B-B14F-4D97-AF65-F5344CB8AC3E}">
        <p14:creationId xmlns:p14="http://schemas.microsoft.com/office/powerpoint/2010/main" val="1031759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 is not sugar coating it.  </a:t>
            </a:r>
          </a:p>
          <a:p>
            <a:endParaRPr lang="en-US" dirty="0"/>
          </a:p>
          <a:p>
            <a:r>
              <a:rPr lang="en-US" dirty="0"/>
              <a:t>Like a Dr who has to tell you that you only have days or at best a week to live.  Bad news bearer. </a:t>
            </a:r>
            <a:br>
              <a:rPr lang="en-US" dirty="0"/>
            </a:br>
            <a:r>
              <a:rPr lang="en-US" dirty="0"/>
              <a:t>False prophets lie to you—No, God will never judge like that! </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11</a:t>
            </a:fld>
            <a:endParaRPr lang="en-US"/>
          </a:p>
        </p:txBody>
      </p:sp>
    </p:spTree>
    <p:extLst>
      <p:ext uri="{BB962C8B-B14F-4D97-AF65-F5344CB8AC3E}">
        <p14:creationId xmlns:p14="http://schemas.microsoft.com/office/powerpoint/2010/main" val="343178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 is not sugar coating it.  </a:t>
            </a:r>
          </a:p>
          <a:p>
            <a:endParaRPr lang="en-US" dirty="0"/>
          </a:p>
          <a:p>
            <a:r>
              <a:rPr lang="en-US" dirty="0"/>
              <a:t>Like a Dr who has to tell you that you only have days or at best a week to live.  Bad news bearer. </a:t>
            </a:r>
            <a:br>
              <a:rPr lang="en-US" dirty="0"/>
            </a:br>
            <a:r>
              <a:rPr lang="en-US" dirty="0"/>
              <a:t>False prophets lie to you—No, God will never judge like that! </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12</a:t>
            </a:fld>
            <a:endParaRPr lang="en-US"/>
          </a:p>
        </p:txBody>
      </p:sp>
    </p:spTree>
    <p:extLst>
      <p:ext uri="{BB962C8B-B14F-4D97-AF65-F5344CB8AC3E}">
        <p14:creationId xmlns:p14="http://schemas.microsoft.com/office/powerpoint/2010/main" val="2786689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 is not sugar coating it.  </a:t>
            </a:r>
          </a:p>
          <a:p>
            <a:endParaRPr lang="en-US" dirty="0"/>
          </a:p>
          <a:p>
            <a:r>
              <a:rPr lang="en-US" dirty="0"/>
              <a:t>Like a Dr who has to tell you that you only have days or at best a week to live.  Bad news bearer. </a:t>
            </a:r>
            <a:br>
              <a:rPr lang="en-US" dirty="0"/>
            </a:br>
            <a:r>
              <a:rPr lang="en-US" dirty="0"/>
              <a:t>False prophets lie to you—No, God will never judge like that! </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13</a:t>
            </a:fld>
            <a:endParaRPr lang="en-US"/>
          </a:p>
        </p:txBody>
      </p:sp>
    </p:spTree>
    <p:extLst>
      <p:ext uri="{BB962C8B-B14F-4D97-AF65-F5344CB8AC3E}">
        <p14:creationId xmlns:p14="http://schemas.microsoft.com/office/powerpoint/2010/main" val="342652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 is not sugar coating it.  </a:t>
            </a:r>
          </a:p>
          <a:p>
            <a:endParaRPr lang="en-US" dirty="0"/>
          </a:p>
          <a:p>
            <a:r>
              <a:rPr lang="en-US" dirty="0"/>
              <a:t>Like a Dr who has to tell you that you only have days or at best a week to live.  Bad news bearer. </a:t>
            </a:r>
            <a:br>
              <a:rPr lang="en-US" dirty="0"/>
            </a:br>
            <a:r>
              <a:rPr lang="en-US" dirty="0"/>
              <a:t>False prophets lie to you—No, God will never judge like that! </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14</a:t>
            </a:fld>
            <a:endParaRPr lang="en-US"/>
          </a:p>
        </p:txBody>
      </p:sp>
    </p:spTree>
    <p:extLst>
      <p:ext uri="{BB962C8B-B14F-4D97-AF65-F5344CB8AC3E}">
        <p14:creationId xmlns:p14="http://schemas.microsoft.com/office/powerpoint/2010/main" val="58641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https://p1.pxfuel.com/preview/618/450/457/bear-brown-bear-teddy-bear-hairy.jpg</a:t>
            </a:r>
          </a:p>
          <a:p>
            <a:endParaRPr lang="en-US"/>
          </a:p>
          <a:p>
            <a:r>
              <a:rPr lang="en-US"/>
              <a:t>Woe </a:t>
            </a:r>
            <a:r>
              <a:rPr lang="en-US" dirty="0"/>
              <a:t>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15</a:t>
            </a:fld>
            <a:endParaRPr lang="en-US"/>
          </a:p>
        </p:txBody>
      </p:sp>
    </p:spTree>
    <p:extLst>
      <p:ext uri="{BB962C8B-B14F-4D97-AF65-F5344CB8AC3E}">
        <p14:creationId xmlns:p14="http://schemas.microsoft.com/office/powerpoint/2010/main" val="293038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https://p1.pxfuel.com/preview/618/450/457/bear-brown-bear-teddy-bear-hairy.jpg</a:t>
            </a:r>
          </a:p>
          <a:p>
            <a:endParaRPr lang="en-US"/>
          </a:p>
          <a:p>
            <a:r>
              <a:rPr lang="en-US"/>
              <a:t>Woe </a:t>
            </a:r>
            <a:r>
              <a:rPr lang="en-US" dirty="0"/>
              <a:t>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16</a:t>
            </a:fld>
            <a:endParaRPr lang="en-US"/>
          </a:p>
        </p:txBody>
      </p:sp>
    </p:spTree>
    <p:extLst>
      <p:ext uri="{BB962C8B-B14F-4D97-AF65-F5344CB8AC3E}">
        <p14:creationId xmlns:p14="http://schemas.microsoft.com/office/powerpoint/2010/main" val="4123081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https://p1.pxfuel.com/preview/618/450/457/bear-brown-bear-teddy-bear-hairy.jpg</a:t>
            </a:r>
          </a:p>
          <a:p>
            <a:endParaRPr lang="en-US"/>
          </a:p>
          <a:p>
            <a:r>
              <a:rPr lang="en-US"/>
              <a:t>Woe </a:t>
            </a:r>
            <a:r>
              <a:rPr lang="en-US" dirty="0"/>
              <a:t>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17</a:t>
            </a:fld>
            <a:endParaRPr lang="en-US"/>
          </a:p>
        </p:txBody>
      </p:sp>
    </p:spTree>
    <p:extLst>
      <p:ext uri="{BB962C8B-B14F-4D97-AF65-F5344CB8AC3E}">
        <p14:creationId xmlns:p14="http://schemas.microsoft.com/office/powerpoint/2010/main" val="212462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https://p1.pxfuel.com/preview/618/450/457/bear-brown-bear-teddy-bear-hairy.jpg</a:t>
            </a:r>
          </a:p>
          <a:p>
            <a:endParaRPr lang="en-US"/>
          </a:p>
          <a:p>
            <a:r>
              <a:rPr lang="en-US"/>
              <a:t>Woe </a:t>
            </a:r>
            <a:r>
              <a:rPr lang="en-US" dirty="0"/>
              <a:t>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18</a:t>
            </a:fld>
            <a:endParaRPr lang="en-US"/>
          </a:p>
        </p:txBody>
      </p:sp>
    </p:spTree>
    <p:extLst>
      <p:ext uri="{BB962C8B-B14F-4D97-AF65-F5344CB8AC3E}">
        <p14:creationId xmlns:p14="http://schemas.microsoft.com/office/powerpoint/2010/main" val="257502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https://c2.staticflickr.com/4/3292/2944049443_2c14e57e47_b.jpg</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19</a:t>
            </a:fld>
            <a:endParaRPr lang="en-US"/>
          </a:p>
        </p:txBody>
      </p:sp>
    </p:spTree>
    <p:extLst>
      <p:ext uri="{BB962C8B-B14F-4D97-AF65-F5344CB8AC3E}">
        <p14:creationId xmlns:p14="http://schemas.microsoft.com/office/powerpoint/2010/main" val="169241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grunge-danger | Dave | Flickr</a:t>
            </a:r>
            <a:endParaRPr lang="en-US" dirty="0"/>
          </a:p>
          <a:p>
            <a:endParaRPr lang="en-US" dirty="0"/>
          </a:p>
          <a:p>
            <a:r>
              <a:rPr lang="en-US" dirty="0">
                <a:hlinkClick r:id="rId3"/>
              </a:rPr>
              <a:t>grunge-danger | Dave | Flickr</a:t>
            </a:r>
            <a:endParaRPr lang="en-US" dirty="0"/>
          </a:p>
          <a:p>
            <a:endParaRPr lang="en-US" dirty="0"/>
          </a:p>
          <a:p>
            <a:r>
              <a:rPr lang="en-US" dirty="0"/>
              <a:t>Sermon title today is one word: WOE! </a:t>
            </a:r>
          </a:p>
          <a:p>
            <a:endParaRPr lang="en-US" dirty="0"/>
          </a:p>
          <a:p>
            <a:r>
              <a:rPr lang="en-US" dirty="0"/>
              <a:t>One word- WOE – says it all. A cry of despair.  It is the feeling of deep despair.  </a:t>
            </a:r>
          </a:p>
          <a:p>
            <a:endParaRPr lang="en-US" dirty="0"/>
          </a:p>
          <a:p>
            <a:r>
              <a:rPr lang="en-US" dirty="0"/>
              <a:t>Men, you know like when you forget your wife’s birthday or anniversary.  </a:t>
            </a:r>
          </a:p>
          <a:p>
            <a:r>
              <a:rPr lang="en-US" dirty="0"/>
              <a:t>I know this feeling, like telling the congregation to “Not call my wife” and her letting me know that I was wrong for what I have said.  That sinking feeling of despair and doom. </a:t>
            </a:r>
          </a:p>
          <a:p>
            <a:r>
              <a:rPr lang="en-US" dirty="0"/>
              <a:t>Ladies, you know when the car behind you turns on the siren and flashing lights. </a:t>
            </a:r>
          </a:p>
          <a:p>
            <a:endParaRPr lang="en-US" dirty="0"/>
          </a:p>
          <a:p>
            <a:r>
              <a:rPr lang="en-US" dirty="0"/>
              <a:t>That’s nothing compared to the WOE that is coming.  Can you imagine what it will be like when you stand before the Judgment Seat Of Christ?  When you have to give an </a:t>
            </a:r>
            <a:r>
              <a:rPr lang="en-US" dirty="0" err="1"/>
              <a:t>accoung</a:t>
            </a:r>
            <a:r>
              <a:rPr lang="en-US" dirty="0"/>
              <a:t> to Christ for everything you have ever done or said?   Well, that exactly how Isaiah the prophet felt …</a:t>
            </a:r>
          </a:p>
          <a:p>
            <a:endParaRPr lang="en-US" dirty="0"/>
          </a:p>
          <a:p>
            <a:r>
              <a:rPr lang="en-US" dirty="0"/>
              <a:t>Isaiah the prophet also had that sinking feeling of despair and doom – but for much more justified reasons: </a:t>
            </a:r>
          </a:p>
          <a:p>
            <a:endParaRPr lang="en-US" dirty="0"/>
          </a:p>
          <a:p>
            <a:r>
              <a:rPr lang="en-US" dirty="0"/>
              <a:t>The prophet Isaiah used it when he realized he has seen the Christ.  Yes, that’s right, Isaiah who lived 700 years before Christ, saw Him (John 12:41).  Isaiah 6: 1-5</a:t>
            </a:r>
          </a:p>
          <a:p>
            <a:endParaRPr lang="en-US" dirty="0"/>
          </a:p>
          <a:p>
            <a:pPr algn="l" rtl="0"/>
            <a:r>
              <a:rPr lang="en-US" sz="1800" b="0" i="0" u="none" strike="noStrike" baseline="30000" dirty="0">
                <a:latin typeface="Arial" panose="020B0604020202020204" pitchFamily="34" charset="0"/>
              </a:rPr>
              <a:t> </a:t>
            </a:r>
            <a:r>
              <a:rPr lang="en-US" sz="1800" b="1" i="0" u="none" strike="noStrike" baseline="0" dirty="0">
                <a:latin typeface="Arial" panose="020B0604020202020204" pitchFamily="34" charset="0"/>
              </a:rPr>
              <a:t>Isaiah 6:1</a:t>
            </a:r>
            <a:r>
              <a:rPr lang="en-US" sz="1800" b="0" i="0" u="none" strike="noStrike" baseline="0" dirty="0">
                <a:latin typeface="Arial" panose="020B0604020202020204" pitchFamily="34" charset="0"/>
              </a:rPr>
              <a:t> In the year that King Uzziah died, I saw the Lord seated on a throne, high and exalted, and the train of his robe filled the temple.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Above him were seraphs, each with six wings: With two wings they covered their faces, with two they covered their feet, and with two they were flying.</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And they were calling to one another: "Holy, holy, holy is the LORD Almighty; the whole earth is full of his glory."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At the sound of their voices the doorposts and thresholds shook and the temple was filled with smoke.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"Woe to me!" I cried. "I am ruined! For I am a man of unclean lips, and I live among a people of unclean lips, and my eyes have seen the King, the LORD Almighty."</a:t>
            </a:r>
          </a:p>
          <a:p>
            <a:pPr algn="l" rtl="0"/>
            <a:r>
              <a:rPr lang="en-US" sz="1800" b="0" i="0" u="none" strike="noStrike" baseline="0" dirty="0"/>
              <a:t> </a:t>
            </a:r>
            <a:r>
              <a:rPr lang="en-US" sz="1800" b="0" i="0" u="none" strike="noStrike" baseline="0" dirty="0">
                <a:latin typeface="Arial" panose="020B0604020202020204" pitchFamily="34" charset="0"/>
              </a:rPr>
              <a:t>(Isa 6:1-5 NIV)</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Woe is a word to depict your complete despair due to the fact that you are doomed.  </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Our text today has four WOES.  </a:t>
            </a:r>
          </a:p>
          <a:p>
            <a:pPr algn="l" rtl="0"/>
            <a:endParaRPr lang="en-US" sz="1800" b="0" i="0" u="none" strike="noStrike" baseline="0" dirty="0">
              <a:latin typeface="Arial" panose="020B0604020202020204" pitchFamily="34" charset="0"/>
            </a:endParaRPr>
          </a:p>
          <a:p>
            <a:pPr algn="l" rtl="0"/>
            <a:endParaRPr lang="en-US" dirty="0"/>
          </a:p>
          <a:p>
            <a:endParaRPr lang="en-US" dirty="0"/>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So I said: "Woe </a:t>
            </a:r>
            <a:r>
              <a:rPr lang="en-US" sz="1800" b="0" i="1" u="none" strike="noStrike" baseline="0" dirty="0">
                <a:latin typeface="Arial" panose="020B0604020202020204" pitchFamily="34" charset="0"/>
              </a:rPr>
              <a:t>is </a:t>
            </a:r>
            <a:r>
              <a:rPr lang="en-US" sz="1800" b="0" i="0" u="none" strike="noStrike" baseline="0" dirty="0">
                <a:latin typeface="Arial" panose="020B0604020202020204" pitchFamily="34" charset="0"/>
              </a:rPr>
              <a:t>me, for I am undone! Because I </a:t>
            </a:r>
            <a:r>
              <a:rPr lang="en-US" sz="1800" b="0" i="1" u="none" strike="noStrike" baseline="0" dirty="0">
                <a:latin typeface="Arial" panose="020B0604020202020204" pitchFamily="34" charset="0"/>
              </a:rPr>
              <a:t>am </a:t>
            </a:r>
            <a:r>
              <a:rPr lang="en-US" sz="1800" b="0" i="0" u="none" strike="noStrike" baseline="0" dirty="0">
                <a:latin typeface="Arial" panose="020B0604020202020204" pitchFamily="34" charset="0"/>
              </a:rPr>
              <a:t>a man of unclean lips, And I dwell in the midst of a people of unclean lips; For my eyes have seen the King, The LORD of hosts." (Isa 6:5 NKJ)</a:t>
            </a:r>
            <a:endParaRPr lang="en-US" dirty="0"/>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a:t>
            </a:fld>
            <a:endParaRPr lang="en-US"/>
          </a:p>
        </p:txBody>
      </p:sp>
    </p:spTree>
    <p:extLst>
      <p:ext uri="{BB962C8B-B14F-4D97-AF65-F5344CB8AC3E}">
        <p14:creationId xmlns:p14="http://schemas.microsoft.com/office/powerpoint/2010/main" val="3153069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https://www.flickr.com/photos/landerholm/6859392170/</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20</a:t>
            </a:fld>
            <a:endParaRPr lang="en-US"/>
          </a:p>
        </p:txBody>
      </p:sp>
    </p:spTree>
    <p:extLst>
      <p:ext uri="{BB962C8B-B14F-4D97-AF65-F5344CB8AC3E}">
        <p14:creationId xmlns:p14="http://schemas.microsoft.com/office/powerpoint/2010/main" val="2155447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https://pixabay.com/photos/man-singer-singing-voice-vocal-5431169/</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21</a:t>
            </a:fld>
            <a:endParaRPr lang="en-US"/>
          </a:p>
        </p:txBody>
      </p:sp>
    </p:spTree>
    <p:extLst>
      <p:ext uri="{BB962C8B-B14F-4D97-AF65-F5344CB8AC3E}">
        <p14:creationId xmlns:p14="http://schemas.microsoft.com/office/powerpoint/2010/main" val="2389596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www.deviantart.com/rick--hunter/art/Unfair-scale-1-149667590</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22</a:t>
            </a:fld>
            <a:endParaRPr lang="en-US"/>
          </a:p>
        </p:txBody>
      </p:sp>
    </p:spTree>
    <p:extLst>
      <p:ext uri="{BB962C8B-B14F-4D97-AF65-F5344CB8AC3E}">
        <p14:creationId xmlns:p14="http://schemas.microsoft.com/office/powerpoint/2010/main" val="2703184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ng.com/images/search?view=detailV2&amp;ccid=H8kOtGco&amp;id=7F2EC99318EE19064A276C2EB615DAE6D8530DF0&amp;thid=OIP.H8kOtGco8Nnk2hY6erwMxAAAAA&amp;mediaurl=https%3a%2f%2fimages-na.ssl-images-amazon.com%2fimages%2fI%2f41Zj3wTIjLL._SY291_BO1%2c204%2c203%2c200_QL40_ML2_.jpg&amp;exph=293&amp;expw=197&amp;q=historical+books+of+the+bible&amp;simid=608039353382803412&amp;ck=2D0907BB277B68F2C683E62CBC8EAA09&amp;selectedIndex=100&amp;FORM=IRPRST&amp;ajaxhist=0</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23</a:t>
            </a:fld>
            <a:endParaRPr lang="en-US"/>
          </a:p>
        </p:txBody>
      </p:sp>
    </p:spTree>
    <p:extLst>
      <p:ext uri="{BB962C8B-B14F-4D97-AF65-F5344CB8AC3E}">
        <p14:creationId xmlns:p14="http://schemas.microsoft.com/office/powerpoint/2010/main" val="1010428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en.wikipedia.org/wiki/Moloch</a:t>
            </a:r>
          </a:p>
          <a:p>
            <a:endParaRPr lang="en-US" dirty="0"/>
          </a:p>
          <a:p>
            <a:r>
              <a:rPr lang="en-US" dirty="0"/>
              <a:t>Molech was the god who required infant sacrifices—kind of like our abortion industry.  </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24</a:t>
            </a:fld>
            <a:endParaRPr lang="en-US"/>
          </a:p>
        </p:txBody>
      </p:sp>
    </p:spTree>
    <p:extLst>
      <p:ext uri="{BB962C8B-B14F-4D97-AF65-F5344CB8AC3E}">
        <p14:creationId xmlns:p14="http://schemas.microsoft.com/office/powerpoint/2010/main" val="1242131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https://p1.pxfuel.com/preview/618/450/457/bear-brown-bear-teddy-bear-hairy.jpg</a:t>
            </a:r>
          </a:p>
          <a:p>
            <a:endParaRPr lang="en-US"/>
          </a:p>
          <a:p>
            <a:r>
              <a:rPr lang="en-US"/>
              <a:t>Woe </a:t>
            </a:r>
            <a:r>
              <a:rPr lang="en-US" dirty="0"/>
              <a:t>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25</a:t>
            </a:fld>
            <a:endParaRPr lang="en-US"/>
          </a:p>
        </p:txBody>
      </p:sp>
    </p:spTree>
    <p:extLst>
      <p:ext uri="{BB962C8B-B14F-4D97-AF65-F5344CB8AC3E}">
        <p14:creationId xmlns:p14="http://schemas.microsoft.com/office/powerpoint/2010/main" val="2467584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https://live.staticflickr.com/64/185309831_31f60bbd92_b.jpg</a:t>
            </a:r>
          </a:p>
          <a:p>
            <a:endParaRPr lang="en-US" dirty="0"/>
          </a:p>
          <a:p>
            <a:r>
              <a:rPr lang="en-US" dirty="0"/>
              <a:t>Like saying, “Woe, to you who are complacent in America, feeling secure in your government, your politicians … </a:t>
            </a:r>
          </a:p>
          <a:p>
            <a:endParaRPr lang="en-US" dirty="0"/>
          </a:p>
          <a:p>
            <a:r>
              <a:rPr lang="en-US" dirty="0"/>
              <a:t>They are </a:t>
            </a:r>
            <a:r>
              <a:rPr lang="en-US" dirty="0" err="1"/>
              <a:t>advanceing</a:t>
            </a:r>
            <a:r>
              <a:rPr lang="en-US" dirty="0"/>
              <a:t> the “Critical Theory” which is nothing more that the principles of Marxism and Communism set to a new generation.  It is setting two groups against one another to divide and conquer.  When setting the bourgeoise against the proletariat, rich against the poor did not work because of the middle class—they have turned to race and boldly call it the “Critical Race Theory”—pitting white against black and black against white.  There is not place for critical theory in the church.  </a:t>
            </a:r>
          </a:p>
          <a:p>
            <a:endParaRPr lang="en-US" dirty="0"/>
          </a:p>
          <a:p>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28</a:t>
            </a:r>
            <a:r>
              <a:rPr lang="en-US" sz="1800" b="0" i="0" u="none" strike="noStrike" baseline="0" dirty="0">
                <a:latin typeface="Arial" panose="020B0604020202020204" pitchFamily="34" charset="0"/>
              </a:rPr>
              <a:t> There is neither Jew nor Greek, slave nor free, male nor female, for you are all one in Christ Jesus. (Gal 3:28 NIV)</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There is no racial, social, or gender divisions in the body of Christ.  We are all one.  </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Don’t accept it lying down.  We believe all lives, every life matters—including the unborn life no matter what race, social status, and gender.  </a:t>
            </a:r>
          </a:p>
          <a:p>
            <a:endParaRPr lang="en-US" dirty="0"/>
          </a:p>
          <a:p>
            <a:endParaRPr lang="en-US" dirty="0"/>
          </a:p>
          <a:p>
            <a:r>
              <a:rPr lang="en-US" dirty="0"/>
              <a:t>We cannot be complacent and let it go.  Why, because it is an evil.  </a:t>
            </a:r>
          </a:p>
          <a:p>
            <a:endParaRPr lang="en-US" dirty="0"/>
          </a:p>
          <a:p>
            <a:endParaRPr lang="en-US" dirty="0"/>
          </a:p>
          <a:p>
            <a:endParaRPr lang="en-US" dirty="0"/>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26</a:t>
            </a:fld>
            <a:endParaRPr lang="en-US"/>
          </a:p>
        </p:txBody>
      </p:sp>
    </p:spTree>
    <p:extLst>
      <p:ext uri="{BB962C8B-B14F-4D97-AF65-F5344CB8AC3E}">
        <p14:creationId xmlns:p14="http://schemas.microsoft.com/office/powerpoint/2010/main" val="3268168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the communist nations and see how critical theory works.  </a:t>
            </a:r>
          </a:p>
          <a:p>
            <a:endParaRPr lang="en-US" dirty="0"/>
          </a:p>
          <a:p>
            <a:r>
              <a:rPr lang="en-US" dirty="0"/>
              <a:t>In the past it was critical CLASS theory—now, replaced with critical RACE theory.  It is the same Marxism and Communism, by a new name.  </a:t>
            </a:r>
          </a:p>
          <a:p>
            <a:endParaRPr lang="en-US" dirty="0"/>
          </a:p>
          <a:p>
            <a:r>
              <a:rPr lang="en-US" dirty="0"/>
              <a:t>Go to Cuba, Go to Venezuela, Go to Russia, Go to China – see how critical theory works there.   </a:t>
            </a:r>
          </a:p>
          <a:p>
            <a:endParaRPr lang="en-US" dirty="0"/>
          </a:p>
          <a:p>
            <a:r>
              <a:rPr lang="en-US" dirty="0"/>
              <a:t>Don’t be complacent or you will be like them!</a:t>
            </a:r>
          </a:p>
          <a:p>
            <a:endParaRPr lang="en-US" dirty="0"/>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27</a:t>
            </a:fld>
            <a:endParaRPr lang="en-US"/>
          </a:p>
        </p:txBody>
      </p:sp>
    </p:spTree>
    <p:extLst>
      <p:ext uri="{BB962C8B-B14F-4D97-AF65-F5344CB8AC3E}">
        <p14:creationId xmlns:p14="http://schemas.microsoft.com/office/powerpoint/2010/main" val="2771528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28</a:t>
            </a:fld>
            <a:endParaRPr lang="en-US"/>
          </a:p>
        </p:txBody>
      </p:sp>
    </p:spTree>
    <p:extLst>
      <p:ext uri="{BB962C8B-B14F-4D97-AF65-F5344CB8AC3E}">
        <p14:creationId xmlns:p14="http://schemas.microsoft.com/office/powerpoint/2010/main" val="2754004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www.metmuseum.org/art/collection/search/249232</a:t>
            </a:r>
            <a:endParaRPr lang="en-US" dirty="0"/>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29</a:t>
            </a:fld>
            <a:endParaRPr lang="en-US"/>
          </a:p>
        </p:txBody>
      </p:sp>
    </p:spTree>
    <p:extLst>
      <p:ext uri="{BB962C8B-B14F-4D97-AF65-F5344CB8AC3E}">
        <p14:creationId xmlns:p14="http://schemas.microsoft.com/office/powerpoint/2010/main" val="93335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a:t>
            </a:fld>
            <a:endParaRPr lang="en-US"/>
          </a:p>
        </p:txBody>
      </p:sp>
    </p:spTree>
    <p:extLst>
      <p:ext uri="{BB962C8B-B14F-4D97-AF65-F5344CB8AC3E}">
        <p14:creationId xmlns:p14="http://schemas.microsoft.com/office/powerpoint/2010/main" val="4254964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Http://http://1.bp.blogspot.com/-u4JEdVgWd10/UBiB8iW3DGI/AAAAAAAADKw/mErxAUzAwEw/s1600/</a:t>
            </a:r>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30</a:t>
            </a:fld>
            <a:endParaRPr lang="en-US"/>
          </a:p>
        </p:txBody>
      </p:sp>
    </p:spTree>
    <p:extLst>
      <p:ext uri="{BB962C8B-B14F-4D97-AF65-F5344CB8AC3E}">
        <p14:creationId xmlns:p14="http://schemas.microsoft.com/office/powerpoint/2010/main" val="2894820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https://c.pxhere.com/photos/e3/e4/wine_bowl_glass_of_wine_glass_of_red_wine-1074889.jpg!d</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31</a:t>
            </a:fld>
            <a:endParaRPr lang="en-US"/>
          </a:p>
        </p:txBody>
      </p:sp>
    </p:spTree>
    <p:extLst>
      <p:ext uri="{BB962C8B-B14F-4D97-AF65-F5344CB8AC3E}">
        <p14:creationId xmlns:p14="http://schemas.microsoft.com/office/powerpoint/2010/main" val="2856770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32</a:t>
            </a:fld>
            <a:endParaRPr lang="en-US"/>
          </a:p>
        </p:txBody>
      </p:sp>
    </p:spTree>
    <p:extLst>
      <p:ext uri="{BB962C8B-B14F-4D97-AF65-F5344CB8AC3E}">
        <p14:creationId xmlns:p14="http://schemas.microsoft.com/office/powerpoint/2010/main" val="2059681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https://pxhere.com/en/photo/545374</a:t>
            </a:r>
          </a:p>
          <a:p>
            <a:endParaRPr lang="en-US" dirty="0"/>
          </a:p>
          <a:p>
            <a:r>
              <a:rPr lang="en-US" dirty="0"/>
              <a:t>Although he doesn’t say woe, this is still under the former woe—but does seem to challenge their arrogance so I call is a Woe to </a:t>
            </a:r>
            <a:r>
              <a:rPr lang="en-US"/>
              <a:t>the arrogant. </a:t>
            </a:r>
            <a:endParaRPr lang="en-US" dirty="0"/>
          </a:p>
          <a:p>
            <a:endParaRPr lang="en-US" dirty="0"/>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33</a:t>
            </a:fld>
            <a:endParaRPr lang="en-US"/>
          </a:p>
        </p:txBody>
      </p:sp>
    </p:spTree>
    <p:extLst>
      <p:ext uri="{BB962C8B-B14F-4D97-AF65-F5344CB8AC3E}">
        <p14:creationId xmlns:p14="http://schemas.microsoft.com/office/powerpoint/2010/main" val="3548597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34</a:t>
            </a:fld>
            <a:endParaRPr lang="en-US"/>
          </a:p>
        </p:txBody>
      </p:sp>
    </p:spTree>
    <p:extLst>
      <p:ext uri="{BB962C8B-B14F-4D97-AF65-F5344CB8AC3E}">
        <p14:creationId xmlns:p14="http://schemas.microsoft.com/office/powerpoint/2010/main" val="4145649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35</a:t>
            </a:fld>
            <a:endParaRPr lang="en-US"/>
          </a:p>
        </p:txBody>
      </p:sp>
    </p:spTree>
    <p:extLst>
      <p:ext uri="{BB962C8B-B14F-4D97-AF65-F5344CB8AC3E}">
        <p14:creationId xmlns:p14="http://schemas.microsoft.com/office/powerpoint/2010/main" val="468709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https://upload.wikimedia.org/wikipedia/commons/c/c3/CollapseHouse5Low9.jpg</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36</a:t>
            </a:fld>
            <a:endParaRPr lang="en-US"/>
          </a:p>
        </p:txBody>
      </p:sp>
    </p:spTree>
    <p:extLst>
      <p:ext uri="{BB962C8B-B14F-4D97-AF65-F5344CB8AC3E}">
        <p14:creationId xmlns:p14="http://schemas.microsoft.com/office/powerpoint/2010/main" val="3462240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Crags = https://upload.wikimedia.org/wikipedia/commons/6/68/Crags_on_summit_of_Mynydd_Graig_Goch_-_geograph.org.uk_-_196667.jpg</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37</a:t>
            </a:fld>
            <a:endParaRPr lang="en-US"/>
          </a:p>
        </p:txBody>
      </p:sp>
    </p:spTree>
    <p:extLst>
      <p:ext uri="{BB962C8B-B14F-4D97-AF65-F5344CB8AC3E}">
        <p14:creationId xmlns:p14="http://schemas.microsoft.com/office/powerpoint/2010/main" val="4092994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https://eol.jsc.nasa.gov/SearchPhotos/photo.pl?mission=STS41G&amp;roll=120&amp;frame=56</a:t>
            </a:r>
          </a:p>
          <a:p>
            <a:endParaRPr lang="en-US" dirty="0"/>
          </a:p>
          <a:p>
            <a:r>
              <a:rPr lang="en-US" dirty="0"/>
              <a:t>Lo Debar is pronounced by Amos with a slight change to a vowel to indicate the so-called victory as “No thing” or as we would say today, “nothing.”</a:t>
            </a:r>
          </a:p>
          <a:p>
            <a:r>
              <a:rPr lang="en-US" dirty="0"/>
              <a:t> They were arrogant to think that their victory was something.  It was nothing because it was done in their own strength.  </a:t>
            </a:r>
          </a:p>
          <a:p>
            <a:r>
              <a:rPr lang="en-US" dirty="0"/>
              <a:t>See Expositors Bible Commentary on Amos 7:13</a:t>
            </a:r>
          </a:p>
          <a:p>
            <a:endParaRPr lang="en-US" dirty="0"/>
          </a:p>
          <a:p>
            <a:endParaRPr lang="en-US" dirty="0"/>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38</a:t>
            </a:fld>
            <a:endParaRPr lang="en-US"/>
          </a:p>
        </p:txBody>
      </p:sp>
    </p:spTree>
    <p:extLst>
      <p:ext uri="{BB962C8B-B14F-4D97-AF65-F5344CB8AC3E}">
        <p14:creationId xmlns:p14="http://schemas.microsoft.com/office/powerpoint/2010/main" val="1458102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39</a:t>
            </a:fld>
            <a:endParaRPr lang="en-US"/>
          </a:p>
        </p:txBody>
      </p:sp>
    </p:spTree>
    <p:extLst>
      <p:ext uri="{BB962C8B-B14F-4D97-AF65-F5344CB8AC3E}">
        <p14:creationId xmlns:p14="http://schemas.microsoft.com/office/powerpoint/2010/main" val="3925415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4</a:t>
            </a:fld>
            <a:endParaRPr lang="en-US"/>
          </a:p>
        </p:txBody>
      </p:sp>
    </p:spTree>
    <p:extLst>
      <p:ext uri="{BB962C8B-B14F-4D97-AF65-F5344CB8AC3E}">
        <p14:creationId xmlns:p14="http://schemas.microsoft.com/office/powerpoint/2010/main" val="3570458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https://www.deviantart.com/urbanbushido/art/The-Hand-of-God-215248847</a:t>
            </a:r>
          </a:p>
          <a:p>
            <a:endParaRPr lang="en-US" dirty="0"/>
          </a:p>
          <a:p>
            <a:r>
              <a:rPr lang="en-US" dirty="0"/>
              <a:t>Quotes Deuteronomy 32:35-36</a:t>
            </a:r>
          </a:p>
        </p:txBody>
      </p:sp>
      <p:sp>
        <p:nvSpPr>
          <p:cNvPr id="4" name="Slide Number Placeholder 3"/>
          <p:cNvSpPr>
            <a:spLocks noGrp="1"/>
          </p:cNvSpPr>
          <p:nvPr>
            <p:ph type="sldNum" sz="quarter" idx="5"/>
          </p:nvPr>
        </p:nvSpPr>
        <p:spPr/>
        <p:txBody>
          <a:bodyPr/>
          <a:lstStyle/>
          <a:p>
            <a:fld id="{764E397B-C2E6-4B87-9F10-81B4333DC6D7}" type="slidenum">
              <a:rPr lang="en-US" smtClean="0"/>
              <a:t>40</a:t>
            </a:fld>
            <a:endParaRPr lang="en-US"/>
          </a:p>
        </p:txBody>
      </p:sp>
    </p:spTree>
    <p:extLst>
      <p:ext uri="{BB962C8B-B14F-4D97-AF65-F5344CB8AC3E}">
        <p14:creationId xmlns:p14="http://schemas.microsoft.com/office/powerpoint/2010/main" val="1221636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41</a:t>
            </a:fld>
            <a:endParaRPr lang="en-US"/>
          </a:p>
        </p:txBody>
      </p:sp>
    </p:spTree>
    <p:extLst>
      <p:ext uri="{BB962C8B-B14F-4D97-AF65-F5344CB8AC3E}">
        <p14:creationId xmlns:p14="http://schemas.microsoft.com/office/powerpoint/2010/main" val="748144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42</a:t>
            </a:fld>
            <a:endParaRPr lang="en-US"/>
          </a:p>
        </p:txBody>
      </p:sp>
    </p:spTree>
    <p:extLst>
      <p:ext uri="{BB962C8B-B14F-4D97-AF65-F5344CB8AC3E}">
        <p14:creationId xmlns:p14="http://schemas.microsoft.com/office/powerpoint/2010/main" val="627117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5</a:t>
            </a:fld>
            <a:endParaRPr lang="en-US"/>
          </a:p>
        </p:txBody>
      </p:sp>
    </p:spTree>
    <p:extLst>
      <p:ext uri="{BB962C8B-B14F-4D97-AF65-F5344CB8AC3E}">
        <p14:creationId xmlns:p14="http://schemas.microsoft.com/office/powerpoint/2010/main" val="59756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https://p1.pxfuel.com/preview/618/450/457/bear-brown-bear-teddy-bear-hairy.jpg</a:t>
            </a:r>
          </a:p>
          <a:p>
            <a:endParaRPr lang="en-US"/>
          </a:p>
          <a:p>
            <a:r>
              <a:rPr lang="en-US"/>
              <a:t>Woe </a:t>
            </a:r>
            <a:r>
              <a:rPr lang="en-US" dirty="0"/>
              <a:t>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6</a:t>
            </a:fld>
            <a:endParaRPr lang="en-US"/>
          </a:p>
        </p:txBody>
      </p:sp>
    </p:spTree>
    <p:extLst>
      <p:ext uri="{BB962C8B-B14F-4D97-AF65-F5344CB8AC3E}">
        <p14:creationId xmlns:p14="http://schemas.microsoft.com/office/powerpoint/2010/main" val="2033994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https://upload.wikimedia.org/wikipedia/commons/thumb/5/5f/Whole_in_gypsum_wall_%2B_plastic_foil.JPG/2048px-Whole_in_gypsum_wall_%2B_plastic_foil.JPGWoe to the Ignorance 5:18-27 </a:t>
            </a:r>
          </a:p>
          <a:p>
            <a:endParaRPr lang="en-US" dirty="0"/>
          </a:p>
          <a:p>
            <a:r>
              <a:rPr lang="en-US" dirty="0"/>
              <a:t>www.freepik.com/free-photo/man-is-reaching-his-hand-push-fire-alarm-hand-station_3806472.htm#page=1&amp;query=hand%20pushing%20wall&amp;position=3</a:t>
            </a:r>
          </a:p>
          <a:p>
            <a:endParaRPr lang="en-US" dirty="0"/>
          </a:p>
          <a:p>
            <a:r>
              <a:rPr lang="en-US" dirty="0"/>
              <a:t>www.survivalkit.com/blog/wp-content/uploads/2018/04/snake1-800x768.jpg</a:t>
            </a:r>
          </a:p>
          <a:p>
            <a:endParaRPr lang="en-US" dirty="0"/>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7</a:t>
            </a:fld>
            <a:endParaRPr lang="en-US"/>
          </a:p>
        </p:txBody>
      </p:sp>
    </p:spTree>
    <p:extLst>
      <p:ext uri="{BB962C8B-B14F-4D97-AF65-F5344CB8AC3E}">
        <p14:creationId xmlns:p14="http://schemas.microsoft.com/office/powerpoint/2010/main" val="110932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https://p1.pxfuel.com/preview/618/450/457/bear-brown-bear-teddy-bear-hairy.jpg</a:t>
            </a:r>
          </a:p>
          <a:p>
            <a:endParaRPr lang="en-US" dirty="0"/>
          </a:p>
          <a:p>
            <a:r>
              <a:rPr lang="en-US" b="0" i="0" dirty="0">
                <a:solidFill>
                  <a:srgbClr val="242729"/>
                </a:solidFill>
                <a:effectLst/>
                <a:latin typeface="Georgia" panose="02040502050405020303" pitchFamily="18" charset="0"/>
              </a:rPr>
              <a:t>From frying pan to fire</a:t>
            </a:r>
          </a:p>
          <a:p>
            <a:r>
              <a:rPr lang="en-US" b="0" i="0" dirty="0">
                <a:solidFill>
                  <a:srgbClr val="242729"/>
                </a:solidFill>
                <a:effectLst/>
                <a:latin typeface="Georgia" panose="02040502050405020303" pitchFamily="18" charset="0"/>
              </a:rPr>
              <a:t>when it rains, it pours</a:t>
            </a:r>
          </a:p>
          <a:p>
            <a:r>
              <a:rPr lang="en-US" b="0" i="0" dirty="0">
                <a:solidFill>
                  <a:srgbClr val="242729"/>
                </a:solidFill>
                <a:effectLst/>
                <a:latin typeface="Georgia" panose="02040502050405020303" pitchFamily="18" charset="0"/>
              </a:rPr>
              <a:t>to be kicked while they are down</a:t>
            </a:r>
          </a:p>
          <a:p>
            <a:r>
              <a:rPr lang="en-US" b="0" i="0" dirty="0">
                <a:solidFill>
                  <a:srgbClr val="242729"/>
                </a:solidFill>
                <a:effectLst/>
                <a:latin typeface="Georgia" panose="02040502050405020303" pitchFamily="18" charset="0"/>
              </a:rPr>
              <a:t>Misfortunes never come alone</a:t>
            </a:r>
            <a:endParaRPr lang="en-US" dirty="0"/>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8</a:t>
            </a:fld>
            <a:endParaRPr lang="en-US"/>
          </a:p>
        </p:txBody>
      </p:sp>
    </p:spTree>
    <p:extLst>
      <p:ext uri="{BB962C8B-B14F-4D97-AF65-F5344CB8AC3E}">
        <p14:creationId xmlns:p14="http://schemas.microsoft.com/office/powerpoint/2010/main" val="3703833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 is not sugar coating it.  </a:t>
            </a:r>
          </a:p>
          <a:p>
            <a:endParaRPr lang="en-US" dirty="0"/>
          </a:p>
          <a:p>
            <a:r>
              <a:rPr lang="en-US" dirty="0"/>
              <a:t>Like a Dr who has to tell you that you only have days or at best a week to live.  Bad news bearer. </a:t>
            </a:r>
            <a:br>
              <a:rPr lang="en-US" dirty="0"/>
            </a:br>
            <a:r>
              <a:rPr lang="en-US" dirty="0"/>
              <a:t>False prophets lie to you—No, God will never judge like that! </a:t>
            </a:r>
          </a:p>
          <a:p>
            <a:endParaRPr lang="en-US" dirty="0"/>
          </a:p>
          <a:p>
            <a:r>
              <a:rPr lang="en-US" dirty="0"/>
              <a:t>Woe to the Ignorance 5:18-27 </a:t>
            </a:r>
          </a:p>
          <a:p>
            <a:r>
              <a:rPr lang="en-US" dirty="0"/>
              <a:t>     About the Day of the Lord: a time of </a:t>
            </a:r>
          </a:p>
          <a:p>
            <a:r>
              <a:rPr lang="en-US" dirty="0"/>
              <a:t>	Despair 5:18</a:t>
            </a:r>
          </a:p>
          <a:p>
            <a:r>
              <a:rPr lang="en-US" dirty="0"/>
              <a:t>	Darkness 5:18, 20</a:t>
            </a:r>
          </a:p>
          <a:p>
            <a:r>
              <a:rPr lang="en-US" dirty="0"/>
              <a:t>	Doom 5:19</a:t>
            </a:r>
          </a:p>
          <a:p>
            <a:r>
              <a:rPr lang="en-US" dirty="0"/>
              <a:t>     About the Sin of their day</a:t>
            </a:r>
          </a:p>
          <a:p>
            <a:r>
              <a:rPr lang="en-US" dirty="0"/>
              <a:t>	Hypocritical Worship 5:21-24</a:t>
            </a:r>
          </a:p>
          <a:p>
            <a:r>
              <a:rPr lang="en-US" dirty="0"/>
              <a:t>	Unconcerned about people5:24</a:t>
            </a:r>
          </a:p>
          <a:p>
            <a:r>
              <a:rPr lang="en-US" dirty="0"/>
              <a:t>	Forgetting the past 5:25-27</a:t>
            </a:r>
          </a:p>
          <a:p>
            <a:r>
              <a:rPr lang="en-US" dirty="0"/>
              <a:t>Woe to the Complacent 6:1-2</a:t>
            </a:r>
          </a:p>
          <a:p>
            <a:r>
              <a:rPr lang="en-US" dirty="0"/>
              <a:t>	In False Security 6:1</a:t>
            </a:r>
          </a:p>
          <a:p>
            <a:r>
              <a:rPr lang="en-US" dirty="0"/>
              <a:t>	In False Reality 6:2</a:t>
            </a:r>
          </a:p>
          <a:p>
            <a:r>
              <a:rPr lang="en-US" dirty="0"/>
              <a:t>Woe to my Indulgence 6:3-7</a:t>
            </a:r>
          </a:p>
          <a:p>
            <a:r>
              <a:rPr lang="en-US" dirty="0"/>
              <a:t>	Indulgent Luxury 6:3-4</a:t>
            </a:r>
          </a:p>
          <a:p>
            <a:r>
              <a:rPr lang="en-US" dirty="0"/>
              <a:t>	Indulgent Entertainment 6:5</a:t>
            </a:r>
          </a:p>
          <a:p>
            <a:r>
              <a:rPr lang="en-US" dirty="0"/>
              <a:t>	Indulgent Leisure 6:6-7</a:t>
            </a:r>
          </a:p>
          <a:p>
            <a:r>
              <a:rPr lang="en-US" dirty="0"/>
              <a:t>Woe to the Arrogant 6:8-14</a:t>
            </a:r>
          </a:p>
          <a:p>
            <a:r>
              <a:rPr lang="en-US" dirty="0"/>
              <a:t>	Arrogance leads to Death 6:8-10</a:t>
            </a:r>
          </a:p>
          <a:p>
            <a:r>
              <a:rPr lang="en-US" dirty="0"/>
              <a:t>	Arrogance leads to Destruction 6:11-13</a:t>
            </a:r>
            <a:br>
              <a:rPr lang="en-US" dirty="0"/>
            </a:br>
            <a:r>
              <a:rPr lang="en-US" dirty="0"/>
              <a:t>	Arrogance leads to Defeat 6:14</a:t>
            </a:r>
          </a:p>
          <a:p>
            <a:r>
              <a:rPr lang="en-US" dirty="0"/>
              <a:t>	</a:t>
            </a:r>
          </a:p>
          <a:p>
            <a:endParaRPr lang="en-US" dirty="0"/>
          </a:p>
        </p:txBody>
      </p:sp>
      <p:sp>
        <p:nvSpPr>
          <p:cNvPr id="4" name="Slide Number Placeholder 3"/>
          <p:cNvSpPr>
            <a:spLocks noGrp="1"/>
          </p:cNvSpPr>
          <p:nvPr>
            <p:ph type="sldNum" sz="quarter" idx="5"/>
          </p:nvPr>
        </p:nvSpPr>
        <p:spPr/>
        <p:txBody>
          <a:bodyPr/>
          <a:lstStyle/>
          <a:p>
            <a:fld id="{764E397B-C2E6-4B87-9F10-81B4333DC6D7}" type="slidenum">
              <a:rPr lang="en-US" smtClean="0"/>
              <a:t>9</a:t>
            </a:fld>
            <a:endParaRPr lang="en-US"/>
          </a:p>
        </p:txBody>
      </p:sp>
    </p:spTree>
    <p:extLst>
      <p:ext uri="{BB962C8B-B14F-4D97-AF65-F5344CB8AC3E}">
        <p14:creationId xmlns:p14="http://schemas.microsoft.com/office/powerpoint/2010/main" val="114320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B809-8C23-4260-9E9A-BAFA0C4AD0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10FAAD-2D55-4E69-BDBC-32AD2953F6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1D4197-AC64-4BB0-9FB9-E702FBD16DF2}"/>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5" name="Footer Placeholder 4">
            <a:extLst>
              <a:ext uri="{FF2B5EF4-FFF2-40B4-BE49-F238E27FC236}">
                <a16:creationId xmlns:a16="http://schemas.microsoft.com/office/drawing/2014/main" id="{AFFA892E-4A21-472E-9594-924F82968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38567-3667-4782-9FB0-6B4E0FC0AFF3}"/>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110587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6CBD-AA72-4974-A4B4-8B4781D36E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66377D-83AA-46E2-A975-02F0DBA125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01422-7EE2-486F-B435-5465DD9CE5E4}"/>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5" name="Footer Placeholder 4">
            <a:extLst>
              <a:ext uri="{FF2B5EF4-FFF2-40B4-BE49-F238E27FC236}">
                <a16:creationId xmlns:a16="http://schemas.microsoft.com/office/drawing/2014/main" id="{76F24710-0D7F-4869-9A09-5F8F91BCB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48D83-09A7-45B7-939C-ED80AB72A2DF}"/>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386366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40136-8F40-4FD6-A145-3880DFA53C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8D2340-552C-4DF3-9561-1F49D0E160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939FF-B06D-49F7-86FE-76D016C6ED5A}"/>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5" name="Footer Placeholder 4">
            <a:extLst>
              <a:ext uri="{FF2B5EF4-FFF2-40B4-BE49-F238E27FC236}">
                <a16:creationId xmlns:a16="http://schemas.microsoft.com/office/drawing/2014/main" id="{59272C00-9D69-4786-85CC-116AAD6388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009F8-DD6A-4A6E-A5FB-55DC2CFA7E04}"/>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2512850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B389-300F-4E34-B305-9207EA5221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1E33E-ECF5-467E-8DD3-39C97562BD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B7716-4B27-4C98-9C86-D40BB875DA70}"/>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5" name="Footer Placeholder 4">
            <a:extLst>
              <a:ext uri="{FF2B5EF4-FFF2-40B4-BE49-F238E27FC236}">
                <a16:creationId xmlns:a16="http://schemas.microsoft.com/office/drawing/2014/main" id="{42858F1B-416F-4572-99C7-2FB6D9919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95310-7559-4CE7-86FD-8A0BA910A28F}"/>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168063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6BCE8-01E3-41D7-A627-0671FFAD54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A8E72D-4DC5-48C9-8F38-D515DD94B1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2C8CBC-EC1D-46AE-A986-01E0614689B4}"/>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5" name="Footer Placeholder 4">
            <a:extLst>
              <a:ext uri="{FF2B5EF4-FFF2-40B4-BE49-F238E27FC236}">
                <a16:creationId xmlns:a16="http://schemas.microsoft.com/office/drawing/2014/main" id="{9EBC66D4-02EB-4C55-9638-759BEE01F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07B30-A1DB-4251-A891-B1C6854F4E8D}"/>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1809323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DF26-4CC6-4E4E-AA5A-3DA7A865E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CC71F8-3F40-4FF9-88FD-67AC214A11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C424DE-0B2C-4B62-8682-713F2569FA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F4E856-BA70-40AC-9053-4315B4177580}"/>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6" name="Footer Placeholder 5">
            <a:extLst>
              <a:ext uri="{FF2B5EF4-FFF2-40B4-BE49-F238E27FC236}">
                <a16:creationId xmlns:a16="http://schemas.microsoft.com/office/drawing/2014/main" id="{4BEFC22C-F50B-4602-B4A5-50D71B286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8A24D-613A-43AE-B213-7124A36F7822}"/>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1407678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67EA-0954-4931-A87F-7AF82CC356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5E20E4-D7DA-4A54-A0E9-AB5AE9332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328089-F895-43B8-9851-4371EAA4B0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32BB87-453E-4EA9-8572-90CC41F2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B4D26C-110B-4D6A-BBAA-68E4FDCD73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354592-4563-445A-A9C8-60EF3C6E641D}"/>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8" name="Footer Placeholder 7">
            <a:extLst>
              <a:ext uri="{FF2B5EF4-FFF2-40B4-BE49-F238E27FC236}">
                <a16:creationId xmlns:a16="http://schemas.microsoft.com/office/drawing/2014/main" id="{E8AC8B9F-2245-4D55-B788-13CB1655AF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B72EBA-E540-489E-9C4A-468EB6EB1539}"/>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2115419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4A32-42CD-4318-A2CB-7A8E68691E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A72892-8437-4FF4-888D-8007BF6DA9A0}"/>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4" name="Footer Placeholder 3">
            <a:extLst>
              <a:ext uri="{FF2B5EF4-FFF2-40B4-BE49-F238E27FC236}">
                <a16:creationId xmlns:a16="http://schemas.microsoft.com/office/drawing/2014/main" id="{25154AC1-3152-4BBE-9BB2-2CA6D3D2FF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B8BC9D-3163-4F3E-A03C-B8B30E268219}"/>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2066357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C5C43-6A22-45E5-A2FE-57099678890E}"/>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3" name="Footer Placeholder 2">
            <a:extLst>
              <a:ext uri="{FF2B5EF4-FFF2-40B4-BE49-F238E27FC236}">
                <a16:creationId xmlns:a16="http://schemas.microsoft.com/office/drawing/2014/main" id="{CE8376B6-FC93-4112-B600-10935B1DE2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6EF73D-1BC9-4BBD-8155-1A55711021F7}"/>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2727395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8FF1-5EB2-4A8C-8AE5-56B9B45E72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61BC1B-7A87-4D5C-ABAC-0951FCE8E4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85247-558D-4C19-A386-CEC716443D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582B59-36F5-4FF4-BCC3-25E25DD911B0}"/>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6" name="Footer Placeholder 5">
            <a:extLst>
              <a:ext uri="{FF2B5EF4-FFF2-40B4-BE49-F238E27FC236}">
                <a16:creationId xmlns:a16="http://schemas.microsoft.com/office/drawing/2014/main" id="{874A4477-BF50-4D8B-8D9D-6E943B9CC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D1C6F-74C4-4219-B9BE-B876C7246FB6}"/>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55179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CD66-0F69-4F18-9251-EA4DAE2278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DF21D7-BAED-48B8-9EBD-EA50D7D34E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910F8F-379C-4D1F-AC2E-0F6ECE6EB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F58ED-575F-4F27-894F-2D78F9D8FFD0}"/>
              </a:ext>
            </a:extLst>
          </p:cNvPr>
          <p:cNvSpPr>
            <a:spLocks noGrp="1"/>
          </p:cNvSpPr>
          <p:nvPr>
            <p:ph type="dt" sz="half" idx="10"/>
          </p:nvPr>
        </p:nvSpPr>
        <p:spPr/>
        <p:txBody>
          <a:bodyPr/>
          <a:lstStyle/>
          <a:p>
            <a:fld id="{C75ADC94-8DFA-40AB-90D3-0A7EFF8A1A20}" type="datetimeFigureOut">
              <a:rPr lang="en-US" smtClean="0"/>
              <a:t>6/4/2021</a:t>
            </a:fld>
            <a:endParaRPr lang="en-US"/>
          </a:p>
        </p:txBody>
      </p:sp>
      <p:sp>
        <p:nvSpPr>
          <p:cNvPr id="6" name="Footer Placeholder 5">
            <a:extLst>
              <a:ext uri="{FF2B5EF4-FFF2-40B4-BE49-F238E27FC236}">
                <a16:creationId xmlns:a16="http://schemas.microsoft.com/office/drawing/2014/main" id="{EB1C4824-331B-4530-8784-39709A1412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6B1483-0B72-4338-B259-ACD8209FBAE5}"/>
              </a:ext>
            </a:extLst>
          </p:cNvPr>
          <p:cNvSpPr>
            <a:spLocks noGrp="1"/>
          </p:cNvSpPr>
          <p:nvPr>
            <p:ph type="sldNum" sz="quarter" idx="12"/>
          </p:nvPr>
        </p:nvSpPr>
        <p:spPr/>
        <p:txBody>
          <a:bodyPr/>
          <a:lstStyle/>
          <a:p>
            <a:fld id="{1D22DFFA-7F6F-4E12-9373-9FE9381215AC}" type="slidenum">
              <a:rPr lang="en-US" smtClean="0"/>
              <a:t>‹#›</a:t>
            </a:fld>
            <a:endParaRPr lang="en-US"/>
          </a:p>
        </p:txBody>
      </p:sp>
    </p:spTree>
    <p:extLst>
      <p:ext uri="{BB962C8B-B14F-4D97-AF65-F5344CB8AC3E}">
        <p14:creationId xmlns:p14="http://schemas.microsoft.com/office/powerpoint/2010/main" val="4189242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4AF7FC-DB9F-4606-8049-5802734CBA96}"/>
              </a:ext>
            </a:extLst>
          </p:cNvPr>
          <p:cNvPicPr>
            <a:picLocks noChangeAspect="1"/>
          </p:cNvPicPr>
          <p:nvPr userDrawn="1"/>
        </p:nvPicPr>
        <p:blipFill>
          <a:blip r:embed="rId13"/>
          <a:stretch>
            <a:fillRect/>
          </a:stretch>
        </p:blipFill>
        <p:spPr>
          <a:xfrm>
            <a:off x="-1" y="-14802"/>
            <a:ext cx="12195291" cy="6887603"/>
          </a:xfrm>
          <a:prstGeom prst="rect">
            <a:avLst/>
          </a:prstGeom>
        </p:spPr>
      </p:pic>
      <p:sp>
        <p:nvSpPr>
          <p:cNvPr id="2" name="Title Placeholder 1">
            <a:extLst>
              <a:ext uri="{FF2B5EF4-FFF2-40B4-BE49-F238E27FC236}">
                <a16:creationId xmlns:a16="http://schemas.microsoft.com/office/drawing/2014/main" id="{ED2704D7-A0C7-4878-8F86-3ABE42436B56}"/>
              </a:ext>
            </a:extLst>
          </p:cNvPr>
          <p:cNvSpPr>
            <a:spLocks noGrp="1"/>
          </p:cNvSpPr>
          <p:nvPr>
            <p:ph type="title"/>
          </p:nvPr>
        </p:nvSpPr>
        <p:spPr>
          <a:xfrm>
            <a:off x="-1" y="365126"/>
            <a:ext cx="12191999" cy="8725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F90B7D-D457-4DA1-8F5F-E82BFA796164}"/>
              </a:ext>
            </a:extLst>
          </p:cNvPr>
          <p:cNvSpPr>
            <a:spLocks noGrp="1"/>
          </p:cNvSpPr>
          <p:nvPr>
            <p:ph type="body" idx="1"/>
          </p:nvPr>
        </p:nvSpPr>
        <p:spPr>
          <a:xfrm>
            <a:off x="373625" y="1445342"/>
            <a:ext cx="11562735" cy="47316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6BF69B-5BE3-488D-BEE1-097DA27C05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ADC94-8DFA-40AB-90D3-0A7EFF8A1A20}" type="datetimeFigureOut">
              <a:rPr lang="en-US" smtClean="0"/>
              <a:t>6/4/2021</a:t>
            </a:fld>
            <a:endParaRPr lang="en-US"/>
          </a:p>
        </p:txBody>
      </p:sp>
      <p:sp>
        <p:nvSpPr>
          <p:cNvPr id="5" name="Footer Placeholder 4">
            <a:extLst>
              <a:ext uri="{FF2B5EF4-FFF2-40B4-BE49-F238E27FC236}">
                <a16:creationId xmlns:a16="http://schemas.microsoft.com/office/drawing/2014/main" id="{30FE9DE2-CA92-4252-85E8-7F4D0FA23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7FFC37-5E46-4B4D-9211-34522F7DD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2DFFA-7F6F-4E12-9373-9FE9381215AC}" type="slidenum">
              <a:rPr lang="en-US" smtClean="0"/>
              <a:t>‹#›</a:t>
            </a:fld>
            <a:endParaRPr lang="en-US"/>
          </a:p>
        </p:txBody>
      </p:sp>
      <p:sp>
        <p:nvSpPr>
          <p:cNvPr id="8" name="Rectangle 7">
            <a:extLst>
              <a:ext uri="{FF2B5EF4-FFF2-40B4-BE49-F238E27FC236}">
                <a16:creationId xmlns:a16="http://schemas.microsoft.com/office/drawing/2014/main" id="{7DC89D41-07AC-4B3A-B6C6-76B3B77D0BB5}"/>
              </a:ext>
            </a:extLst>
          </p:cNvPr>
          <p:cNvSpPr/>
          <p:nvPr userDrawn="1"/>
        </p:nvSpPr>
        <p:spPr>
          <a:xfrm>
            <a:off x="10476129" y="-14802"/>
            <a:ext cx="1715869" cy="120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77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000" b="1" kern="1200">
          <a:solidFill>
            <a:srgbClr val="FFDC6D"/>
          </a:solidFill>
          <a:effectLst>
            <a:glow rad="127000">
              <a:schemeClr val="tx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A46496-F877-4EB6-AA85-E1754CF24A5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845A44-9FAF-43AD-B47A-03A0D6AD1F73}"/>
              </a:ext>
            </a:extLst>
          </p:cNvPr>
          <p:cNvSpPr>
            <a:spLocks noGrp="1"/>
          </p:cNvSpPr>
          <p:nvPr>
            <p:ph type="ctrTitle"/>
          </p:nvPr>
        </p:nvSpPr>
        <p:spPr>
          <a:xfrm>
            <a:off x="1374711" y="2235200"/>
            <a:ext cx="9144000" cy="2387600"/>
          </a:xfrm>
        </p:spPr>
        <p:txBody>
          <a:bodyPr>
            <a:normAutofit/>
          </a:bodyPr>
          <a:lstStyle/>
          <a:p>
            <a:r>
              <a:rPr lang="en-US" sz="16600" b="1" dirty="0">
                <a:solidFill>
                  <a:srgbClr val="E2AA01"/>
                </a:solidFill>
                <a:latin typeface="Arial Black" panose="020B0A04020102020204" pitchFamily="34" charset="0"/>
              </a:rPr>
              <a:t>WOE</a:t>
            </a:r>
          </a:p>
        </p:txBody>
      </p:sp>
      <p:sp>
        <p:nvSpPr>
          <p:cNvPr id="5" name="Rectangle 4">
            <a:extLst>
              <a:ext uri="{FF2B5EF4-FFF2-40B4-BE49-F238E27FC236}">
                <a16:creationId xmlns:a16="http://schemas.microsoft.com/office/drawing/2014/main" id="{2A1115B4-671D-4760-9E4D-E17E97CA4F10}"/>
              </a:ext>
            </a:extLst>
          </p:cNvPr>
          <p:cNvSpPr/>
          <p:nvPr/>
        </p:nvSpPr>
        <p:spPr>
          <a:xfrm>
            <a:off x="10476129" y="-14802"/>
            <a:ext cx="1715869" cy="120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1F6A9ED-A6C4-4B55-8562-1DD4AFA56D04}"/>
              </a:ext>
            </a:extLst>
          </p:cNvPr>
          <p:cNvGrpSpPr/>
          <p:nvPr/>
        </p:nvGrpSpPr>
        <p:grpSpPr>
          <a:xfrm>
            <a:off x="719396" y="4110155"/>
            <a:ext cx="2336800" cy="1086830"/>
            <a:chOff x="1109440" y="4807343"/>
            <a:chExt cx="2336800" cy="1086830"/>
          </a:xfrm>
          <a:effectLst>
            <a:glow rad="127000">
              <a:schemeClr val="tx1"/>
            </a:glow>
          </a:effectLst>
        </p:grpSpPr>
        <p:sp>
          <p:nvSpPr>
            <p:cNvPr id="8" name="Oval 7">
              <a:extLst>
                <a:ext uri="{FF2B5EF4-FFF2-40B4-BE49-F238E27FC236}">
                  <a16:creationId xmlns:a16="http://schemas.microsoft.com/office/drawing/2014/main" id="{DCD13490-315A-4438-969C-6B1441FB2B60}"/>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a:extLst>
                <a:ext uri="{FF2B5EF4-FFF2-40B4-BE49-F238E27FC236}">
                  <a16:creationId xmlns:a16="http://schemas.microsoft.com/office/drawing/2014/main" id="{81457057-7C3C-454B-A96F-B72DC087D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34572820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a:p>
            <a:pPr algn="l" rtl="0"/>
            <a:endParaRPr lang="en-US" dirty="0"/>
          </a:p>
        </p:txBody>
      </p:sp>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486506" y="1328198"/>
            <a:ext cx="5304693" cy="4401205"/>
          </a:xfrm>
          <a:prstGeom prst="rect">
            <a:avLst/>
          </a:prstGeom>
          <a:noFill/>
        </p:spPr>
        <p:txBody>
          <a:bodyPr wrap="square" rtlCol="0">
            <a:spAutoFit/>
          </a:bodyPr>
          <a:lstStyle/>
          <a:p>
            <a:pPr algn="l" rtl="0"/>
            <a:r>
              <a:rPr lang="en-US" sz="4000" b="1" dirty="0">
                <a:solidFill>
                  <a:schemeClr val="bg1"/>
                </a:solidFill>
              </a:rPr>
              <a:t>See, the day of the LORD is coming--a cruel day, with wrath and fierce anger-- to make the land desolate and destroy the sinners within it. (Isaiah 13:9)</a:t>
            </a:r>
          </a:p>
        </p:txBody>
      </p:sp>
    </p:spTree>
    <p:extLst>
      <p:ext uri="{BB962C8B-B14F-4D97-AF65-F5344CB8AC3E}">
        <p14:creationId xmlns:p14="http://schemas.microsoft.com/office/powerpoint/2010/main" val="249953791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a:p>
            <a:pPr algn="l" rtl="0"/>
            <a:endParaRPr lang="en-US" dirty="0"/>
          </a:p>
        </p:txBody>
      </p:sp>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486507" y="1301830"/>
            <a:ext cx="5304693" cy="3785652"/>
          </a:xfrm>
          <a:prstGeom prst="rect">
            <a:avLst/>
          </a:prstGeom>
          <a:noFill/>
        </p:spPr>
        <p:txBody>
          <a:bodyPr wrap="square" rtlCol="0">
            <a:spAutoFit/>
          </a:bodyPr>
          <a:lstStyle/>
          <a:p>
            <a:pPr algn="l" rtl="0"/>
            <a:r>
              <a:rPr lang="en-US" sz="4000" b="1" i="0" u="none" strike="noStrike" baseline="0" dirty="0">
                <a:solidFill>
                  <a:schemeClr val="bg1"/>
                </a:solidFill>
              </a:rPr>
              <a:t>How awful that day will be! None will be like it. It will be a time of trouble for Jacob, but he will be saved out of it.   (Jeremiah 30:7)</a:t>
            </a:r>
            <a:endParaRPr lang="en-US" sz="4000" b="1" dirty="0">
              <a:solidFill>
                <a:schemeClr val="bg1"/>
              </a:solidFill>
            </a:endParaRPr>
          </a:p>
        </p:txBody>
      </p:sp>
    </p:spTree>
    <p:extLst>
      <p:ext uri="{BB962C8B-B14F-4D97-AF65-F5344CB8AC3E}">
        <p14:creationId xmlns:p14="http://schemas.microsoft.com/office/powerpoint/2010/main" val="298278508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p:txBody>
      </p:sp>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486506" y="1328198"/>
            <a:ext cx="5304693" cy="3785652"/>
          </a:xfrm>
          <a:prstGeom prst="rect">
            <a:avLst/>
          </a:prstGeom>
          <a:noFill/>
        </p:spPr>
        <p:txBody>
          <a:bodyPr wrap="square" rtlCol="0">
            <a:spAutoFit/>
          </a:bodyPr>
          <a:lstStyle/>
          <a:p>
            <a:pPr algn="l" rtl="0"/>
            <a:r>
              <a:rPr lang="en-US" sz="4000" b="1" dirty="0">
                <a:solidFill>
                  <a:schemeClr val="bg1"/>
                </a:solidFill>
              </a:rPr>
              <a:t>But that day belongs to the Lord, the LORD Almighty-- a day of vengeance, for vengeance on his foes.  (Jeremiah 46:10)</a:t>
            </a:r>
          </a:p>
        </p:txBody>
      </p:sp>
    </p:spTree>
    <p:extLst>
      <p:ext uri="{BB962C8B-B14F-4D97-AF65-F5344CB8AC3E}">
        <p14:creationId xmlns:p14="http://schemas.microsoft.com/office/powerpoint/2010/main" val="32326894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p:txBody>
      </p:sp>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486506" y="1328198"/>
            <a:ext cx="5304693" cy="3170099"/>
          </a:xfrm>
          <a:prstGeom prst="rect">
            <a:avLst/>
          </a:prstGeom>
          <a:noFill/>
        </p:spPr>
        <p:txBody>
          <a:bodyPr wrap="square" rtlCol="0">
            <a:spAutoFit/>
          </a:bodyPr>
          <a:lstStyle/>
          <a:p>
            <a:pPr algn="l" rtl="0"/>
            <a:r>
              <a:rPr lang="en-US" sz="4000" b="1" dirty="0">
                <a:solidFill>
                  <a:schemeClr val="bg1"/>
                </a:solidFill>
              </a:rPr>
              <a:t>For the day is near, the day of the LORD is near-- a day of clouds, a time of doom for the nations.  (Ezekiel 30:3)</a:t>
            </a:r>
          </a:p>
        </p:txBody>
      </p:sp>
    </p:spTree>
    <p:extLst>
      <p:ext uri="{BB962C8B-B14F-4D97-AF65-F5344CB8AC3E}">
        <p14:creationId xmlns:p14="http://schemas.microsoft.com/office/powerpoint/2010/main" val="80038366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p:txBody>
      </p:sp>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486506" y="1328198"/>
            <a:ext cx="5304693" cy="3170099"/>
          </a:xfrm>
          <a:prstGeom prst="rect">
            <a:avLst/>
          </a:prstGeom>
          <a:noFill/>
        </p:spPr>
        <p:txBody>
          <a:bodyPr wrap="square" rtlCol="0">
            <a:spAutoFit/>
          </a:bodyPr>
          <a:lstStyle/>
          <a:p>
            <a:pPr algn="l" rtl="0"/>
            <a:r>
              <a:rPr lang="en-US" sz="4000" b="1" dirty="0">
                <a:solidFill>
                  <a:schemeClr val="bg1"/>
                </a:solidFill>
              </a:rPr>
              <a:t>Alas for that day! For the day of the LORD is near; it will come like destruction from the Almighty. (Joel 1:15)</a:t>
            </a:r>
          </a:p>
        </p:txBody>
      </p:sp>
    </p:spTree>
    <p:extLst>
      <p:ext uri="{BB962C8B-B14F-4D97-AF65-F5344CB8AC3E}">
        <p14:creationId xmlns:p14="http://schemas.microsoft.com/office/powerpoint/2010/main" val="32460360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p:txBody>
      </p:sp>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556846" y="1237674"/>
            <a:ext cx="5304693" cy="4805931"/>
          </a:xfrm>
          <a:prstGeom prst="rect">
            <a:avLst/>
          </a:prstGeom>
          <a:noFill/>
        </p:spPr>
        <p:txBody>
          <a:bodyPr wrap="square" rtlCol="0">
            <a:spAutoFit/>
          </a:bodyPr>
          <a:lstStyle/>
          <a:p>
            <a:pPr algn="l" rtl="0">
              <a:lnSpc>
                <a:spcPct val="85000"/>
              </a:lnSpc>
            </a:pPr>
            <a:r>
              <a:rPr lang="en-US" sz="4000" b="1" i="0" u="none" strike="noStrike" baseline="0" dirty="0">
                <a:solidFill>
                  <a:schemeClr val="bg1"/>
                </a:solidFill>
              </a:rPr>
              <a:t>… for the day of the LORD is coming. It is close at hand-- </a:t>
            </a:r>
            <a:r>
              <a:rPr lang="en-US" sz="4000" b="1" i="0" u="none" strike="noStrike" baseline="30000" dirty="0">
                <a:solidFill>
                  <a:schemeClr val="bg1"/>
                </a:solidFill>
              </a:rPr>
              <a:t>2</a:t>
            </a:r>
            <a:r>
              <a:rPr lang="en-US" sz="4000" b="1" i="0" u="none" strike="noStrike" baseline="0" dirty="0">
                <a:solidFill>
                  <a:schemeClr val="bg1"/>
                </a:solidFill>
              </a:rPr>
              <a:t> a day of </a:t>
            </a:r>
            <a:r>
              <a:rPr lang="en-US" sz="4000" b="1" i="0" u="none" strike="noStrike" baseline="0" dirty="0">
                <a:solidFill>
                  <a:srgbClr val="FFDC6D"/>
                </a:solidFill>
              </a:rPr>
              <a:t>darkness</a:t>
            </a:r>
            <a:r>
              <a:rPr lang="en-US" sz="4000" b="1" i="0" u="none" strike="noStrike" baseline="0" dirty="0">
                <a:solidFill>
                  <a:schemeClr val="bg1"/>
                </a:solidFill>
              </a:rPr>
              <a:t> and gloom, a day of clouds and </a:t>
            </a:r>
            <a:r>
              <a:rPr lang="en-US" sz="4000" b="1" i="0" u="none" strike="noStrike" baseline="0" dirty="0">
                <a:solidFill>
                  <a:srgbClr val="FFDC6D"/>
                </a:solidFill>
              </a:rPr>
              <a:t>blackness</a:t>
            </a:r>
            <a:r>
              <a:rPr lang="en-US" sz="4000" b="1" i="0" u="none" strike="noStrike" baseline="0" dirty="0">
                <a:solidFill>
                  <a:schemeClr val="bg1"/>
                </a:solidFill>
              </a:rPr>
              <a:t> .… Such as never was of old nor ever will be in ages to come. </a:t>
            </a:r>
            <a:r>
              <a:rPr lang="en-US" sz="3200" b="1" i="0" u="none" strike="noStrike" baseline="0" dirty="0">
                <a:solidFill>
                  <a:schemeClr val="bg1"/>
                </a:solidFill>
              </a:rPr>
              <a:t>(Joel 2:1-2)</a:t>
            </a:r>
            <a:endParaRPr lang="en-US" sz="4000" b="1" dirty="0">
              <a:solidFill>
                <a:schemeClr val="bg1"/>
              </a:solidFill>
            </a:endParaRPr>
          </a:p>
        </p:txBody>
      </p:sp>
    </p:spTree>
    <p:extLst>
      <p:ext uri="{BB962C8B-B14F-4D97-AF65-F5344CB8AC3E}">
        <p14:creationId xmlns:p14="http://schemas.microsoft.com/office/powerpoint/2010/main" val="95716803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p:txBody>
      </p:sp>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556846" y="1237674"/>
            <a:ext cx="5304693" cy="4282711"/>
          </a:xfrm>
          <a:prstGeom prst="rect">
            <a:avLst/>
          </a:prstGeom>
          <a:noFill/>
        </p:spPr>
        <p:txBody>
          <a:bodyPr wrap="square" rtlCol="0">
            <a:spAutoFit/>
          </a:bodyPr>
          <a:lstStyle/>
          <a:p>
            <a:pPr algn="l" rtl="0">
              <a:lnSpc>
                <a:spcPct val="85000"/>
              </a:lnSpc>
            </a:pPr>
            <a:r>
              <a:rPr lang="en-US" sz="4000" b="1" i="0" u="none" strike="noStrike" baseline="0" dirty="0">
                <a:solidFill>
                  <a:schemeClr val="bg1"/>
                </a:solidFill>
              </a:rPr>
              <a:t>"The great day of the LORD is near-- near and coming quickly. Listen! The cry on the day of the LORD will be bitter, the shouting of the warrior there.</a:t>
            </a:r>
          </a:p>
          <a:p>
            <a:pPr algn="l" rtl="0">
              <a:lnSpc>
                <a:spcPct val="85000"/>
              </a:lnSpc>
            </a:pPr>
            <a:r>
              <a:rPr lang="en-US" sz="4000" b="1" i="0" u="none" strike="noStrike" baseline="0" dirty="0">
                <a:solidFill>
                  <a:schemeClr val="bg1"/>
                </a:solidFill>
              </a:rPr>
              <a:t> (Zephaniah 1:14)</a:t>
            </a:r>
            <a:endParaRPr lang="en-US" sz="4000" b="1" dirty="0">
              <a:solidFill>
                <a:schemeClr val="bg1"/>
              </a:solidFill>
            </a:endParaRPr>
          </a:p>
        </p:txBody>
      </p:sp>
    </p:spTree>
    <p:extLst>
      <p:ext uri="{BB962C8B-B14F-4D97-AF65-F5344CB8AC3E}">
        <p14:creationId xmlns:p14="http://schemas.microsoft.com/office/powerpoint/2010/main" val="21055976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a:p>
            <a:pPr algn="l" rtl="0"/>
            <a:endParaRPr lang="en-US" dirty="0"/>
          </a:p>
          <a:p>
            <a:pPr algn="l" rtl="0"/>
            <a:endParaRPr lang="en-US" i="0" u="none" strike="noStrike" baseline="0" dirty="0"/>
          </a:p>
        </p:txBody>
      </p:sp>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568569" y="831597"/>
            <a:ext cx="5304693" cy="6863417"/>
          </a:xfrm>
          <a:prstGeom prst="rect">
            <a:avLst/>
          </a:prstGeom>
          <a:noFill/>
        </p:spPr>
        <p:txBody>
          <a:bodyPr wrap="square" rtlCol="0">
            <a:spAutoFit/>
          </a:bodyPr>
          <a:lstStyle/>
          <a:p>
            <a:pPr algn="l" rtl="0"/>
            <a:r>
              <a:rPr lang="en-US" sz="4000" b="1" dirty="0">
                <a:solidFill>
                  <a:schemeClr val="bg1"/>
                </a:solidFill>
              </a:rPr>
              <a:t>1 Thessalonians 5</a:t>
            </a:r>
            <a:br>
              <a:rPr lang="en-US" sz="4000" b="1" dirty="0">
                <a:solidFill>
                  <a:schemeClr val="bg1"/>
                </a:solidFill>
              </a:rPr>
            </a:br>
            <a:r>
              <a:rPr lang="en-US" sz="4000" b="1" baseline="30000" dirty="0">
                <a:solidFill>
                  <a:schemeClr val="bg1"/>
                </a:solidFill>
              </a:rPr>
              <a:t>2 </a:t>
            </a:r>
            <a:r>
              <a:rPr lang="en-US" sz="4000" b="1" dirty="0">
                <a:solidFill>
                  <a:schemeClr val="bg1"/>
                </a:solidFill>
              </a:rPr>
              <a:t>for you know very well that the day of the Lord will come like a thief in the </a:t>
            </a:r>
            <a:r>
              <a:rPr lang="en-US" sz="4000" b="1" dirty="0">
                <a:solidFill>
                  <a:srgbClr val="FFDC6D"/>
                </a:solidFill>
              </a:rPr>
              <a:t>night</a:t>
            </a:r>
            <a:r>
              <a:rPr lang="en-US" sz="4000" b="1" dirty="0">
                <a:solidFill>
                  <a:schemeClr val="bg1"/>
                </a:solidFill>
              </a:rPr>
              <a:t>. …</a:t>
            </a:r>
          </a:p>
          <a:p>
            <a:pPr algn="l" rtl="0"/>
            <a:r>
              <a:rPr lang="en-US" sz="4000" b="1" baseline="30000" dirty="0">
                <a:solidFill>
                  <a:schemeClr val="bg1"/>
                </a:solidFill>
              </a:rPr>
              <a:t> 4 </a:t>
            </a:r>
            <a:r>
              <a:rPr lang="en-US" sz="4000" b="1" dirty="0">
                <a:solidFill>
                  <a:schemeClr val="bg1"/>
                </a:solidFill>
              </a:rPr>
              <a:t>But you, brothers, are not in </a:t>
            </a:r>
            <a:r>
              <a:rPr lang="en-US" sz="4000" b="1" dirty="0">
                <a:solidFill>
                  <a:srgbClr val="FFDC6D"/>
                </a:solidFill>
              </a:rPr>
              <a:t>darkness</a:t>
            </a:r>
            <a:r>
              <a:rPr lang="en-US" sz="4000" b="1" dirty="0">
                <a:solidFill>
                  <a:schemeClr val="bg1"/>
                </a:solidFill>
              </a:rPr>
              <a:t> so that this day should surprise you like a thief.</a:t>
            </a:r>
          </a:p>
          <a:p>
            <a:pPr algn="l" rtl="0"/>
            <a:endParaRPr lang="en-US" sz="4000" b="1" dirty="0">
              <a:solidFill>
                <a:schemeClr val="bg1"/>
              </a:solidFill>
            </a:endParaRPr>
          </a:p>
          <a:p>
            <a:pPr algn="l" rtl="0"/>
            <a:r>
              <a:rPr lang="en-US" sz="4000" b="1" dirty="0">
                <a:solidFill>
                  <a:schemeClr val="bg1"/>
                </a:solidFill>
              </a:rPr>
              <a:t> 5</a:t>
            </a:r>
          </a:p>
        </p:txBody>
      </p:sp>
    </p:spTree>
    <p:extLst>
      <p:ext uri="{BB962C8B-B14F-4D97-AF65-F5344CB8AC3E}">
        <p14:creationId xmlns:p14="http://schemas.microsoft.com/office/powerpoint/2010/main" val="292718622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p:txBody>
      </p:sp>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568569" y="831597"/>
            <a:ext cx="5527431" cy="5632311"/>
          </a:xfrm>
          <a:prstGeom prst="rect">
            <a:avLst/>
          </a:prstGeom>
          <a:noFill/>
        </p:spPr>
        <p:txBody>
          <a:bodyPr wrap="square" rtlCol="0">
            <a:spAutoFit/>
          </a:bodyPr>
          <a:lstStyle/>
          <a:p>
            <a:pPr algn="l" rtl="0"/>
            <a:r>
              <a:rPr lang="en-US" sz="4000" b="1" baseline="30000" dirty="0">
                <a:solidFill>
                  <a:schemeClr val="tx1">
                    <a:lumMod val="50000"/>
                    <a:lumOff val="50000"/>
                  </a:schemeClr>
                </a:solidFill>
              </a:rPr>
              <a:t> 5 </a:t>
            </a:r>
            <a:r>
              <a:rPr lang="en-US" sz="4000" b="1" dirty="0">
                <a:solidFill>
                  <a:schemeClr val="tx1">
                    <a:lumMod val="50000"/>
                    <a:lumOff val="50000"/>
                  </a:schemeClr>
                </a:solidFill>
              </a:rPr>
              <a:t>You are all sons of the light and sons of the day. We do not belong to the night or to the darkness .…  </a:t>
            </a:r>
            <a:r>
              <a:rPr lang="en-US" sz="4000" b="1" baseline="30000" dirty="0">
                <a:solidFill>
                  <a:schemeClr val="tx1">
                    <a:lumMod val="50000"/>
                    <a:lumOff val="50000"/>
                  </a:schemeClr>
                </a:solidFill>
              </a:rPr>
              <a:t>9 </a:t>
            </a:r>
            <a:r>
              <a:rPr lang="en-US" sz="4000" b="1" dirty="0">
                <a:solidFill>
                  <a:schemeClr val="tx1">
                    <a:lumMod val="50000"/>
                    <a:lumOff val="50000"/>
                  </a:schemeClr>
                </a:solidFill>
              </a:rPr>
              <a:t>For God did not appoint us to suffer wrath but to receive salvation through our Lord Jesus Christ. </a:t>
            </a:r>
          </a:p>
        </p:txBody>
      </p:sp>
    </p:spTree>
    <p:extLst>
      <p:ext uri="{BB962C8B-B14F-4D97-AF65-F5344CB8AC3E}">
        <p14:creationId xmlns:p14="http://schemas.microsoft.com/office/powerpoint/2010/main" val="174439276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ABCDE49F-03A3-42AF-AD5E-18BA1EF6D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76092" cy="6858000"/>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5369169" y="1445342"/>
            <a:ext cx="6447693" cy="4731621"/>
          </a:xfrm>
        </p:spPr>
        <p:txBody>
          <a:bodyPr>
            <a:noAutofit/>
          </a:bodyPr>
          <a:lstStyle/>
          <a:p>
            <a:pPr algn="l" rtl="0"/>
            <a:r>
              <a:rPr lang="en-US" i="0" u="none" strike="noStrike" baseline="0" dirty="0"/>
              <a:t>IGNORANT </a:t>
            </a:r>
            <a:r>
              <a:rPr lang="en-US" i="0" u="none" strike="noStrike" baseline="0" dirty="0">
                <a:effectLst>
                  <a:glow rad="190500">
                    <a:schemeClr val="accent4">
                      <a:lumMod val="75000"/>
                    </a:schemeClr>
                  </a:glow>
                </a:effectLst>
              </a:rPr>
              <a:t>WORSHIP</a:t>
            </a:r>
            <a:br>
              <a:rPr lang="en-US" i="0" u="none" strike="noStrike" baseline="0" dirty="0"/>
            </a:br>
            <a:br>
              <a:rPr lang="en-US" i="0" u="none" strike="noStrike" baseline="0" dirty="0"/>
            </a:br>
            <a:r>
              <a:rPr lang="en-US" i="0" u="none" strike="noStrike" baseline="0" dirty="0"/>
              <a:t> </a:t>
            </a:r>
            <a:r>
              <a:rPr lang="en-US" i="0" u="none" strike="noStrike" baseline="30000" dirty="0"/>
              <a:t>21</a:t>
            </a:r>
            <a:r>
              <a:rPr lang="en-US" i="0" u="none" strike="noStrike" baseline="0" dirty="0"/>
              <a:t> "I hate, I despise your </a:t>
            </a:r>
            <a:r>
              <a:rPr lang="en-US" i="0" u="none" strike="noStrike" baseline="0" dirty="0">
                <a:solidFill>
                  <a:srgbClr val="FFDC6D"/>
                </a:solidFill>
              </a:rPr>
              <a:t>religious</a:t>
            </a:r>
            <a:r>
              <a:rPr lang="en-US" i="0" u="none" strike="noStrike" baseline="0" dirty="0"/>
              <a:t> feasts; I cannot stand your assemblies.  </a:t>
            </a:r>
          </a:p>
          <a:p>
            <a:pPr algn="l" rtl="0"/>
            <a:endParaRPr lang="en-US" dirty="0"/>
          </a:p>
        </p:txBody>
      </p:sp>
    </p:spTree>
    <p:extLst>
      <p:ext uri="{BB962C8B-B14F-4D97-AF65-F5344CB8AC3E}">
        <p14:creationId xmlns:p14="http://schemas.microsoft.com/office/powerpoint/2010/main" val="2079720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A46496-F877-4EB6-AA85-E1754CF24A54}"/>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845A44-9FAF-43AD-B47A-03A0D6AD1F73}"/>
              </a:ext>
            </a:extLst>
          </p:cNvPr>
          <p:cNvSpPr>
            <a:spLocks noGrp="1"/>
          </p:cNvSpPr>
          <p:nvPr>
            <p:ph type="ctrTitle"/>
          </p:nvPr>
        </p:nvSpPr>
        <p:spPr>
          <a:xfrm>
            <a:off x="1374711" y="2235200"/>
            <a:ext cx="9144000" cy="2387600"/>
          </a:xfrm>
        </p:spPr>
        <p:txBody>
          <a:bodyPr>
            <a:normAutofit/>
          </a:bodyPr>
          <a:lstStyle/>
          <a:p>
            <a:r>
              <a:rPr lang="en-US" sz="16600" b="1" dirty="0">
                <a:solidFill>
                  <a:srgbClr val="E2AA01"/>
                </a:solidFill>
                <a:latin typeface="Arial Black" panose="020B0A04020102020204" pitchFamily="34" charset="0"/>
              </a:rPr>
              <a:t>WOE</a:t>
            </a:r>
          </a:p>
        </p:txBody>
      </p:sp>
      <p:sp>
        <p:nvSpPr>
          <p:cNvPr id="3" name="Subtitle 2">
            <a:extLst>
              <a:ext uri="{FF2B5EF4-FFF2-40B4-BE49-F238E27FC236}">
                <a16:creationId xmlns:a16="http://schemas.microsoft.com/office/drawing/2014/main" id="{E011831D-58D8-4DFA-972D-3AB77487A752}"/>
              </a:ext>
            </a:extLst>
          </p:cNvPr>
          <p:cNvSpPr>
            <a:spLocks noGrp="1"/>
          </p:cNvSpPr>
          <p:nvPr>
            <p:ph type="subTitle" idx="1"/>
          </p:nvPr>
        </p:nvSpPr>
        <p:spPr>
          <a:xfrm>
            <a:off x="1523999" y="4215423"/>
            <a:ext cx="9144000" cy="814754"/>
          </a:xfrm>
        </p:spPr>
        <p:txBody>
          <a:bodyPr>
            <a:noAutofit/>
          </a:bodyPr>
          <a:lstStyle/>
          <a:p>
            <a:r>
              <a:rPr lang="en-US" sz="7200" b="1" dirty="0">
                <a:solidFill>
                  <a:srgbClr val="E2AA01"/>
                </a:solidFill>
              </a:rPr>
              <a:t>To the IGNORANT!</a:t>
            </a:r>
          </a:p>
        </p:txBody>
      </p:sp>
      <p:sp>
        <p:nvSpPr>
          <p:cNvPr id="5" name="Rectangle 4">
            <a:extLst>
              <a:ext uri="{FF2B5EF4-FFF2-40B4-BE49-F238E27FC236}">
                <a16:creationId xmlns:a16="http://schemas.microsoft.com/office/drawing/2014/main" id="{2A1115B4-671D-4760-9E4D-E17E97CA4F10}"/>
              </a:ext>
            </a:extLst>
          </p:cNvPr>
          <p:cNvSpPr/>
          <p:nvPr/>
        </p:nvSpPr>
        <p:spPr>
          <a:xfrm>
            <a:off x="10476129" y="-14802"/>
            <a:ext cx="1715869" cy="1200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6333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lass of water&#10;&#10;Description automatically generated with medium confidence">
            <a:extLst>
              <a:ext uri="{FF2B5EF4-FFF2-40B4-BE49-F238E27FC236}">
                <a16:creationId xmlns:a16="http://schemas.microsoft.com/office/drawing/2014/main" id="{5FE0D01B-F7DB-4FAF-9421-1E392AEA089E}"/>
              </a:ext>
            </a:extLst>
          </p:cNvPr>
          <p:cNvPicPr>
            <a:picLocks noChangeAspect="1"/>
          </p:cNvPicPr>
          <p:nvPr/>
        </p:nvPicPr>
        <p:blipFill rotWithShape="1">
          <a:blip r:embed="rId3">
            <a:extLst>
              <a:ext uri="{28A0092B-C50C-407E-A947-70E740481C1C}">
                <a14:useLocalDpi xmlns:a14="http://schemas.microsoft.com/office/drawing/2010/main" val="0"/>
              </a:ext>
            </a:extLst>
          </a:blip>
          <a:srcRect l="25740"/>
          <a:stretch/>
        </p:blipFill>
        <p:spPr>
          <a:xfrm>
            <a:off x="-1" y="0"/>
            <a:ext cx="7607533" cy="6858000"/>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5369169" y="1445342"/>
            <a:ext cx="6447693" cy="4731621"/>
          </a:xfrm>
        </p:spPr>
        <p:txBody>
          <a:bodyPr>
            <a:noAutofit/>
          </a:bodyPr>
          <a:lstStyle/>
          <a:p>
            <a:pPr algn="l" rtl="0"/>
            <a:r>
              <a:rPr lang="en-US" i="0" u="none" strike="noStrike" baseline="0" dirty="0"/>
              <a:t>IGNORANT </a:t>
            </a:r>
            <a:r>
              <a:rPr lang="en-US" i="0" u="none" strike="noStrike" baseline="0" dirty="0">
                <a:effectLst>
                  <a:glow rad="190500">
                    <a:schemeClr val="accent4">
                      <a:lumMod val="75000"/>
                    </a:schemeClr>
                  </a:glow>
                </a:effectLst>
              </a:rPr>
              <a:t>OFFERINGS</a:t>
            </a:r>
          </a:p>
          <a:p>
            <a:pPr algn="l" rtl="0"/>
            <a:r>
              <a:rPr lang="en-US" i="0" u="none" strike="noStrike" baseline="0" dirty="0"/>
              <a:t> </a:t>
            </a:r>
            <a:r>
              <a:rPr lang="en-US" i="0" u="none" strike="noStrike" baseline="30000" dirty="0"/>
              <a:t>22</a:t>
            </a:r>
            <a:r>
              <a:rPr lang="en-US" i="0" u="none" strike="noStrike" baseline="0" dirty="0"/>
              <a:t> Even though you bring me burnt </a:t>
            </a:r>
            <a:r>
              <a:rPr lang="en-US" i="0" u="none" strike="noStrike" baseline="0" dirty="0">
                <a:solidFill>
                  <a:srgbClr val="FFDC6D"/>
                </a:solidFill>
              </a:rPr>
              <a:t>offerings</a:t>
            </a:r>
            <a:r>
              <a:rPr lang="en-US" i="0" u="none" strike="noStrike" baseline="0" dirty="0"/>
              <a:t> and grain </a:t>
            </a:r>
            <a:r>
              <a:rPr lang="en-US" i="0" u="none" strike="noStrike" baseline="0" dirty="0">
                <a:solidFill>
                  <a:srgbClr val="FFDC6D"/>
                </a:solidFill>
              </a:rPr>
              <a:t>offerings</a:t>
            </a:r>
            <a:r>
              <a:rPr lang="en-US" i="0" u="none" strike="noStrike" baseline="0" dirty="0"/>
              <a:t>, I will not accept them. Though you bring choice fellowship </a:t>
            </a:r>
            <a:r>
              <a:rPr lang="en-US" i="0" u="none" strike="noStrike" baseline="0" dirty="0">
                <a:solidFill>
                  <a:srgbClr val="FFDC6D"/>
                </a:solidFill>
              </a:rPr>
              <a:t>offerings</a:t>
            </a:r>
            <a:r>
              <a:rPr lang="en-US" i="0" u="none" strike="noStrike" baseline="0" dirty="0"/>
              <a:t>, I will have no regard for them. </a:t>
            </a:r>
            <a:br>
              <a:rPr lang="en-US" i="0" u="none" strike="noStrike" baseline="0" dirty="0"/>
            </a:br>
            <a:br>
              <a:rPr lang="en-US" i="0" u="none" strike="noStrike" baseline="0" dirty="0"/>
            </a:br>
            <a:br>
              <a:rPr lang="en-US" i="0" u="none" strike="noStrike" baseline="0" dirty="0"/>
            </a:br>
            <a:br>
              <a:rPr lang="en-US" i="0" u="none" strike="noStrike" baseline="0" dirty="0"/>
            </a:br>
            <a:r>
              <a:rPr lang="en-US" i="0" u="none" strike="noStrike" baseline="30000" dirty="0"/>
              <a:t>23</a:t>
            </a:r>
            <a:r>
              <a:rPr lang="en-US" i="0" u="none" strike="noStrike" baseline="0" dirty="0"/>
              <a:t> Away with the noise of your songs! I will not listen to the music of your harps.</a:t>
            </a:r>
          </a:p>
          <a:p>
            <a:pPr algn="l" rtl="0"/>
            <a:r>
              <a:rPr lang="en-US" i="0" u="none" strike="noStrike" baseline="0" dirty="0"/>
              <a:t> </a:t>
            </a:r>
            <a:r>
              <a:rPr lang="en-US" i="0" u="none" strike="noStrike" baseline="30000" dirty="0"/>
              <a:t>24</a:t>
            </a:r>
            <a:r>
              <a:rPr lang="en-US" i="0" u="none" strike="noStrike" baseline="0" dirty="0"/>
              <a:t> But let justice roll on like a river, righteousness like a never-failing stream!</a:t>
            </a:r>
          </a:p>
          <a:p>
            <a:pPr algn="l" rtl="0"/>
            <a:r>
              <a:rPr lang="en-US" i="0" u="none" strike="noStrike" baseline="0" dirty="0"/>
              <a:t> </a:t>
            </a:r>
            <a:r>
              <a:rPr lang="en-US" i="0" u="none" strike="noStrike" baseline="30000" dirty="0"/>
              <a:t>25</a:t>
            </a:r>
            <a:r>
              <a:rPr lang="en-US" i="0" u="none" strike="noStrike" baseline="0" dirty="0"/>
              <a:t> "Did you bring me sacrifices and offerings forty years in the desert, O house of Israel?</a:t>
            </a:r>
          </a:p>
          <a:p>
            <a:pPr algn="l" rtl="0"/>
            <a:r>
              <a:rPr lang="en-US" i="0" u="none" strike="noStrike" baseline="0" dirty="0"/>
              <a:t> </a:t>
            </a:r>
            <a:r>
              <a:rPr lang="en-US" i="0" u="none" strike="noStrike" baseline="30000" dirty="0"/>
              <a:t>26</a:t>
            </a:r>
            <a:r>
              <a:rPr lang="en-US" i="0" u="none" strike="noStrike" baseline="0" dirty="0"/>
              <a:t> You have lifted up the shrine of your king, the pedestal of your idols, the star of your god-- which you made for yourselves.</a:t>
            </a:r>
          </a:p>
          <a:p>
            <a:pPr algn="l" rtl="0"/>
            <a:r>
              <a:rPr lang="en-US" i="0" u="none" strike="noStrike" baseline="0" dirty="0"/>
              <a:t> </a:t>
            </a:r>
            <a:r>
              <a:rPr lang="en-US" i="0" u="none" strike="noStrike" baseline="30000" dirty="0"/>
              <a:t>27</a:t>
            </a:r>
            <a:r>
              <a:rPr lang="en-US" i="0" u="none" strike="noStrike" baseline="0" dirty="0"/>
              <a:t> Therefore I will send you into exile beyond Damascus," says the LORD, whose name is God Almighty.</a:t>
            </a:r>
          </a:p>
          <a:p>
            <a:pPr algn="l" rtl="0"/>
            <a:r>
              <a:rPr lang="en-US" i="0" u="none" strike="noStrike" baseline="0" dirty="0"/>
              <a:t> (Amo 5:18-27 NIV)</a:t>
            </a:r>
            <a:endParaRPr lang="en-US" dirty="0"/>
          </a:p>
        </p:txBody>
      </p:sp>
    </p:spTree>
    <p:extLst>
      <p:ext uri="{BB962C8B-B14F-4D97-AF65-F5344CB8AC3E}">
        <p14:creationId xmlns:p14="http://schemas.microsoft.com/office/powerpoint/2010/main" val="12697009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nging into a microphone&#10;&#10;Description automatically generated with medium confidence">
            <a:extLst>
              <a:ext uri="{FF2B5EF4-FFF2-40B4-BE49-F238E27FC236}">
                <a16:creationId xmlns:a16="http://schemas.microsoft.com/office/drawing/2014/main" id="{9DD86009-EFCC-4658-9B02-7C6F2E3FB867}"/>
              </a:ext>
            </a:extLst>
          </p:cNvPr>
          <p:cNvPicPr>
            <a:picLocks noChangeAspect="1"/>
          </p:cNvPicPr>
          <p:nvPr/>
        </p:nvPicPr>
        <p:blipFill rotWithShape="1">
          <a:blip r:embed="rId3">
            <a:extLst>
              <a:ext uri="{28A0092B-C50C-407E-A947-70E740481C1C}">
                <a14:useLocalDpi xmlns:a14="http://schemas.microsoft.com/office/drawing/2010/main" val="0"/>
              </a:ext>
            </a:extLst>
          </a:blip>
          <a:srcRect l="7467" t="19128" b="1930"/>
          <a:stretch/>
        </p:blipFill>
        <p:spPr>
          <a:xfrm>
            <a:off x="0" y="0"/>
            <a:ext cx="5652354" cy="6857999"/>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5369169" y="1445342"/>
            <a:ext cx="6447693" cy="4731621"/>
          </a:xfrm>
        </p:spPr>
        <p:txBody>
          <a:bodyPr>
            <a:noAutofit/>
          </a:bodyPr>
          <a:lstStyle/>
          <a:p>
            <a:pPr algn="l" rtl="0"/>
            <a:r>
              <a:rPr lang="en-US" i="0" u="none" strike="noStrike" baseline="0" dirty="0"/>
              <a:t>IGNORANT </a:t>
            </a:r>
            <a:r>
              <a:rPr lang="en-US" i="0" u="none" strike="noStrike" baseline="0" dirty="0">
                <a:effectLst>
                  <a:glow rad="190500">
                    <a:schemeClr val="accent4">
                      <a:lumMod val="75000"/>
                    </a:schemeClr>
                  </a:glow>
                </a:effectLst>
              </a:rPr>
              <a:t>SINGING</a:t>
            </a:r>
          </a:p>
          <a:p>
            <a:pPr algn="l" rtl="0"/>
            <a:r>
              <a:rPr lang="en-US" i="0" u="none" strike="noStrike" baseline="30000" dirty="0"/>
              <a:t>23</a:t>
            </a:r>
            <a:r>
              <a:rPr lang="en-US" i="0" u="none" strike="noStrike" baseline="0" dirty="0"/>
              <a:t> Away with the noise of your </a:t>
            </a:r>
            <a:r>
              <a:rPr lang="en-US" i="0" u="none" strike="noStrike" baseline="0" dirty="0">
                <a:solidFill>
                  <a:srgbClr val="FFDC6D"/>
                </a:solidFill>
              </a:rPr>
              <a:t>songs</a:t>
            </a:r>
            <a:r>
              <a:rPr lang="en-US" i="0" u="none" strike="noStrike" baseline="0" dirty="0"/>
              <a:t>! I will not listen to the music of your harps.</a:t>
            </a:r>
          </a:p>
        </p:txBody>
      </p:sp>
    </p:spTree>
    <p:extLst>
      <p:ext uri="{BB962C8B-B14F-4D97-AF65-F5344CB8AC3E}">
        <p14:creationId xmlns:p14="http://schemas.microsoft.com/office/powerpoint/2010/main" val="82349626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scale, device, night&#10;&#10;Description automatically generated">
            <a:extLst>
              <a:ext uri="{FF2B5EF4-FFF2-40B4-BE49-F238E27FC236}">
                <a16:creationId xmlns:a16="http://schemas.microsoft.com/office/drawing/2014/main" id="{C7AD06A1-F847-4BE4-8B20-51C06041E2B5}"/>
              </a:ext>
            </a:extLst>
          </p:cNvPr>
          <p:cNvPicPr>
            <a:picLocks noChangeAspect="1"/>
          </p:cNvPicPr>
          <p:nvPr/>
        </p:nvPicPr>
        <p:blipFill rotWithShape="1">
          <a:blip r:embed="rId3">
            <a:extLst>
              <a:ext uri="{28A0092B-C50C-407E-A947-70E740481C1C}">
                <a14:useLocalDpi xmlns:a14="http://schemas.microsoft.com/office/drawing/2010/main" val="0"/>
              </a:ext>
            </a:extLst>
          </a:blip>
          <a:srcRect l="28626"/>
          <a:stretch/>
        </p:blipFill>
        <p:spPr>
          <a:xfrm>
            <a:off x="0" y="0"/>
            <a:ext cx="5793831" cy="6858000"/>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5369169" y="1445342"/>
            <a:ext cx="6447693" cy="4731621"/>
          </a:xfrm>
        </p:spPr>
        <p:txBody>
          <a:bodyPr>
            <a:noAutofit/>
          </a:bodyPr>
          <a:lstStyle/>
          <a:p>
            <a:pPr algn="l" rtl="0"/>
            <a:r>
              <a:rPr lang="en-US" i="0" u="none" strike="noStrike" baseline="0" dirty="0"/>
              <a:t>IGNORANT </a:t>
            </a:r>
            <a:r>
              <a:rPr lang="en-US" i="0" u="none" strike="noStrike" baseline="0" dirty="0">
                <a:effectLst>
                  <a:glow rad="190500">
                    <a:schemeClr val="accent4">
                      <a:lumMod val="75000"/>
                    </a:schemeClr>
                  </a:glow>
                </a:effectLst>
              </a:rPr>
              <a:t>INJUSTICES</a:t>
            </a:r>
          </a:p>
          <a:p>
            <a:pPr algn="l" rtl="0"/>
            <a:r>
              <a:rPr lang="en-US" i="0" u="none" strike="noStrike" baseline="30000" dirty="0"/>
              <a:t>24</a:t>
            </a:r>
            <a:r>
              <a:rPr lang="en-US" i="0" u="none" strike="noStrike" baseline="0" dirty="0"/>
              <a:t> But let justice roll on like a river, righteousness like a never-failing stream!</a:t>
            </a:r>
          </a:p>
          <a:p>
            <a:pPr algn="l" rtl="0"/>
            <a:r>
              <a:rPr lang="en-US" i="0" u="none" strike="noStrike" baseline="0" dirty="0"/>
              <a:t> </a:t>
            </a:r>
            <a:endParaRPr lang="en-US" dirty="0"/>
          </a:p>
        </p:txBody>
      </p:sp>
    </p:spTree>
    <p:extLst>
      <p:ext uri="{BB962C8B-B14F-4D97-AF65-F5344CB8AC3E}">
        <p14:creationId xmlns:p14="http://schemas.microsoft.com/office/powerpoint/2010/main" val="13425476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5369169" y="1445342"/>
            <a:ext cx="6447693" cy="4731621"/>
          </a:xfrm>
        </p:spPr>
        <p:txBody>
          <a:bodyPr>
            <a:noAutofit/>
          </a:bodyPr>
          <a:lstStyle/>
          <a:p>
            <a:pPr algn="l" rtl="0"/>
            <a:r>
              <a:rPr lang="en-US" i="0" u="none" strike="noStrike" baseline="0" dirty="0"/>
              <a:t>IGNORANT OF </a:t>
            </a:r>
            <a:r>
              <a:rPr lang="en-US" i="0" u="none" strike="noStrike" baseline="0" dirty="0">
                <a:effectLst>
                  <a:glow rad="190500">
                    <a:schemeClr val="accent4">
                      <a:lumMod val="75000"/>
                    </a:schemeClr>
                  </a:glow>
                </a:effectLst>
              </a:rPr>
              <a:t>HISTORY</a:t>
            </a:r>
          </a:p>
          <a:p>
            <a:pPr algn="l" rtl="0"/>
            <a:r>
              <a:rPr lang="en-US" i="0" u="none" strike="noStrike" baseline="30000" dirty="0"/>
              <a:t>25</a:t>
            </a:r>
            <a:r>
              <a:rPr lang="en-US" i="0" u="none" strike="noStrike" baseline="0" dirty="0"/>
              <a:t> "Did you bring me sacrifices and offerings forty years in the desert, O house of Israel?</a:t>
            </a:r>
          </a:p>
          <a:p>
            <a:pPr algn="l" rtl="0"/>
            <a:r>
              <a:rPr lang="en-US" i="0" u="none" strike="noStrike" baseline="0" dirty="0"/>
              <a:t> </a:t>
            </a:r>
            <a:endParaRPr lang="en-US" dirty="0"/>
          </a:p>
        </p:txBody>
      </p:sp>
      <p:pic>
        <p:nvPicPr>
          <p:cNvPr id="1026" name="Picture 2" descr="See the source image">
            <a:extLst>
              <a:ext uri="{FF2B5EF4-FFF2-40B4-BE49-F238E27FC236}">
                <a16:creationId xmlns:a16="http://schemas.microsoft.com/office/drawing/2014/main" id="{0D94932E-D9AD-4545-9F40-5AC9B70EF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942" y="1445342"/>
            <a:ext cx="3181329" cy="473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949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bull&#10;&#10;Description automatically generated with medium confidence">
            <a:extLst>
              <a:ext uri="{FF2B5EF4-FFF2-40B4-BE49-F238E27FC236}">
                <a16:creationId xmlns:a16="http://schemas.microsoft.com/office/drawing/2014/main" id="{B46BBBB7-4DF6-4323-97AB-B94891A8C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9020" y="365126"/>
            <a:ext cx="4050793" cy="6323809"/>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5369169" y="1445342"/>
            <a:ext cx="6447693" cy="4731621"/>
          </a:xfrm>
        </p:spPr>
        <p:txBody>
          <a:bodyPr>
            <a:noAutofit/>
          </a:bodyPr>
          <a:lstStyle/>
          <a:p>
            <a:pPr algn="l" rtl="0"/>
            <a:r>
              <a:rPr lang="en-US" i="0" u="none" strike="noStrike" baseline="0" dirty="0"/>
              <a:t>IGNORANT </a:t>
            </a:r>
            <a:r>
              <a:rPr lang="en-US" i="0" u="none" strike="noStrike" baseline="0" dirty="0">
                <a:effectLst>
                  <a:glow rad="190500">
                    <a:schemeClr val="accent4">
                      <a:lumMod val="75000"/>
                    </a:schemeClr>
                  </a:glow>
                </a:effectLst>
              </a:rPr>
              <a:t>IDOLATRY</a:t>
            </a:r>
          </a:p>
          <a:p>
            <a:pPr algn="l" rtl="0"/>
            <a:r>
              <a:rPr lang="en-US" i="0" u="none" strike="noStrike" baseline="30000" dirty="0"/>
              <a:t>26</a:t>
            </a:r>
            <a:r>
              <a:rPr lang="en-US" i="0" u="none" strike="noStrike" baseline="0" dirty="0"/>
              <a:t> You have lifted up the shrine of your king, the pedestal of your </a:t>
            </a:r>
            <a:r>
              <a:rPr lang="en-US" i="0" u="none" strike="noStrike" baseline="0" dirty="0">
                <a:solidFill>
                  <a:srgbClr val="FFDC6D"/>
                </a:solidFill>
              </a:rPr>
              <a:t>idols</a:t>
            </a:r>
            <a:r>
              <a:rPr lang="en-US" i="0" u="none" strike="noStrike" baseline="0" dirty="0"/>
              <a:t>, the star of your god-- which you made for yourselves.</a:t>
            </a:r>
          </a:p>
          <a:p>
            <a:pPr algn="l" rtl="0"/>
            <a:r>
              <a:rPr lang="en-US" i="0" u="none" strike="noStrike" baseline="0" dirty="0"/>
              <a:t> </a:t>
            </a:r>
            <a:endParaRPr lang="en-US" dirty="0"/>
          </a:p>
        </p:txBody>
      </p:sp>
    </p:spTree>
    <p:extLst>
      <p:ext uri="{BB962C8B-B14F-4D97-AF65-F5344CB8AC3E}">
        <p14:creationId xmlns:p14="http://schemas.microsoft.com/office/powerpoint/2010/main" val="51224302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9B65CC9-B6B8-4BCE-B7AA-E6B0C646E561}"/>
              </a:ext>
            </a:extLst>
          </p:cNvPr>
          <p:cNvPicPr>
            <a:picLocks noChangeAspect="1"/>
          </p:cNvPicPr>
          <p:nvPr/>
        </p:nvPicPr>
        <p:blipFill rotWithShape="1">
          <a:blip r:embed="rId3">
            <a:extLst>
              <a:ext uri="{28A0092B-C50C-407E-A947-70E740481C1C}">
                <a14:useLocalDpi xmlns:a14="http://schemas.microsoft.com/office/drawing/2010/main" val="0"/>
              </a:ext>
            </a:extLst>
          </a:blip>
          <a:srcRect b="4564"/>
          <a:stretch/>
        </p:blipFill>
        <p:spPr>
          <a:xfrm>
            <a:off x="0" y="0"/>
            <a:ext cx="5040656" cy="6858000"/>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5369169" y="1445342"/>
            <a:ext cx="6447693" cy="4731621"/>
          </a:xfrm>
        </p:spPr>
        <p:txBody>
          <a:bodyPr>
            <a:noAutofit/>
          </a:bodyPr>
          <a:lstStyle/>
          <a:p>
            <a:pPr algn="l" rtl="0"/>
            <a:r>
              <a:rPr lang="en-US" i="0" u="none" strike="noStrike" baseline="0" dirty="0"/>
              <a:t>IGNORANT </a:t>
            </a:r>
            <a:r>
              <a:rPr lang="en-US" i="0" u="none" strike="noStrike" baseline="0" dirty="0">
                <a:effectLst>
                  <a:glow rad="190500">
                    <a:schemeClr val="accent4">
                      <a:lumMod val="75000"/>
                    </a:schemeClr>
                  </a:glow>
                </a:effectLst>
              </a:rPr>
              <a:t>CONSEQUENCES</a:t>
            </a:r>
          </a:p>
          <a:p>
            <a:pPr algn="l" rtl="0"/>
            <a:r>
              <a:rPr lang="en-US" i="0" u="none" strike="noStrike" baseline="30000" dirty="0"/>
              <a:t>27</a:t>
            </a:r>
            <a:r>
              <a:rPr lang="en-US" i="0" u="none" strike="noStrike" baseline="0" dirty="0"/>
              <a:t> Therefore I will send you into </a:t>
            </a:r>
            <a:r>
              <a:rPr lang="en-US" i="0" u="none" strike="noStrike" baseline="0" dirty="0">
                <a:solidFill>
                  <a:srgbClr val="FFDC6D"/>
                </a:solidFill>
              </a:rPr>
              <a:t>exile</a:t>
            </a:r>
            <a:r>
              <a:rPr lang="en-US" i="0" u="none" strike="noStrike" baseline="0" dirty="0"/>
              <a:t> beyond Damascus," says the LORD, whose name is God Almighty.</a:t>
            </a:r>
          </a:p>
        </p:txBody>
      </p:sp>
      <p:sp>
        <p:nvSpPr>
          <p:cNvPr id="8" name="Freeform: Shape 7">
            <a:extLst>
              <a:ext uri="{FF2B5EF4-FFF2-40B4-BE49-F238E27FC236}">
                <a16:creationId xmlns:a16="http://schemas.microsoft.com/office/drawing/2014/main" id="{C83F490C-C93E-4836-A653-BE4E7A5161B9}"/>
              </a:ext>
            </a:extLst>
          </p:cNvPr>
          <p:cNvSpPr/>
          <p:nvPr/>
        </p:nvSpPr>
        <p:spPr>
          <a:xfrm>
            <a:off x="1085716" y="2631729"/>
            <a:ext cx="250166" cy="340743"/>
          </a:xfrm>
          <a:custGeom>
            <a:avLst/>
            <a:gdLst>
              <a:gd name="connsiteX0" fmla="*/ 250166 w 250166"/>
              <a:gd name="connsiteY0" fmla="*/ 194094 h 340743"/>
              <a:gd name="connsiteX1" fmla="*/ 250166 w 250166"/>
              <a:gd name="connsiteY1" fmla="*/ 194094 h 340743"/>
              <a:gd name="connsiteX2" fmla="*/ 207033 w 250166"/>
              <a:gd name="connsiteY2" fmla="*/ 69011 h 340743"/>
              <a:gd name="connsiteX3" fmla="*/ 159588 w 250166"/>
              <a:gd name="connsiteY3" fmla="*/ 30192 h 340743"/>
              <a:gd name="connsiteX4" fmla="*/ 112143 w 250166"/>
              <a:gd name="connsiteY4" fmla="*/ 0 h 340743"/>
              <a:gd name="connsiteX5" fmla="*/ 43132 w 250166"/>
              <a:gd name="connsiteY5" fmla="*/ 120770 h 340743"/>
              <a:gd name="connsiteX6" fmla="*/ 8626 w 250166"/>
              <a:gd name="connsiteY6" fmla="*/ 219973 h 340743"/>
              <a:gd name="connsiteX7" fmla="*/ 0 w 250166"/>
              <a:gd name="connsiteY7" fmla="*/ 297611 h 340743"/>
              <a:gd name="connsiteX8" fmla="*/ 21566 w 250166"/>
              <a:gd name="connsiteY8" fmla="*/ 340743 h 340743"/>
              <a:gd name="connsiteX9" fmla="*/ 112143 w 250166"/>
              <a:gd name="connsiteY9" fmla="*/ 310551 h 340743"/>
              <a:gd name="connsiteX10" fmla="*/ 163901 w 250166"/>
              <a:gd name="connsiteY10" fmla="*/ 340743 h 340743"/>
              <a:gd name="connsiteX11" fmla="*/ 241539 w 250166"/>
              <a:gd name="connsiteY11" fmla="*/ 323490 h 340743"/>
              <a:gd name="connsiteX12" fmla="*/ 245852 w 250166"/>
              <a:gd name="connsiteY12" fmla="*/ 280358 h 340743"/>
              <a:gd name="connsiteX13" fmla="*/ 250166 w 250166"/>
              <a:gd name="connsiteY13" fmla="*/ 194094 h 3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166" h="340743">
                <a:moveTo>
                  <a:pt x="250166" y="194094"/>
                </a:moveTo>
                <a:lnTo>
                  <a:pt x="250166" y="194094"/>
                </a:lnTo>
                <a:lnTo>
                  <a:pt x="207033" y="69011"/>
                </a:lnTo>
                <a:lnTo>
                  <a:pt x="159588" y="30192"/>
                </a:lnTo>
                <a:lnTo>
                  <a:pt x="112143" y="0"/>
                </a:lnTo>
                <a:lnTo>
                  <a:pt x="43132" y="120770"/>
                </a:lnTo>
                <a:lnTo>
                  <a:pt x="8626" y="219973"/>
                </a:lnTo>
                <a:lnTo>
                  <a:pt x="0" y="297611"/>
                </a:lnTo>
                <a:lnTo>
                  <a:pt x="21566" y="340743"/>
                </a:lnTo>
                <a:lnTo>
                  <a:pt x="112143" y="310551"/>
                </a:lnTo>
                <a:lnTo>
                  <a:pt x="163901" y="340743"/>
                </a:lnTo>
                <a:lnTo>
                  <a:pt x="241539" y="323490"/>
                </a:lnTo>
                <a:cubicBezTo>
                  <a:pt x="246011" y="283243"/>
                  <a:pt x="245852" y="297691"/>
                  <a:pt x="245852" y="280358"/>
                </a:cubicBezTo>
                <a:lnTo>
                  <a:pt x="250166" y="194094"/>
                </a:lnTo>
                <a:close/>
              </a:path>
            </a:pathLst>
          </a:custGeom>
          <a:solidFill>
            <a:srgbClr val="00B050">
              <a:alpha val="62000"/>
            </a:srgb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0BEB83E-C9EE-4FC8-B12A-7F14371FFA4E}"/>
              </a:ext>
            </a:extLst>
          </p:cNvPr>
          <p:cNvSpPr/>
          <p:nvPr/>
        </p:nvSpPr>
        <p:spPr>
          <a:xfrm>
            <a:off x="914400" y="1427017"/>
            <a:ext cx="2784764" cy="1750077"/>
          </a:xfrm>
          <a:custGeom>
            <a:avLst/>
            <a:gdLst>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443345 w 2784764"/>
              <a:gd name="connsiteY4" fmla="*/ 13855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554182 w 2784764"/>
              <a:gd name="connsiteY21" fmla="*/ 387927 h 1828800"/>
              <a:gd name="connsiteX22" fmla="*/ 415636 w 2784764"/>
              <a:gd name="connsiteY22" fmla="*/ 332509 h 1828800"/>
              <a:gd name="connsiteX23" fmla="*/ 207818 w 2784764"/>
              <a:gd name="connsiteY23" fmla="*/ 387927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443345 w 2784764"/>
              <a:gd name="connsiteY4" fmla="*/ 13855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554182 w 2784764"/>
              <a:gd name="connsiteY21" fmla="*/ 387927 h 1828800"/>
              <a:gd name="connsiteX22" fmla="*/ 415636 w 2784764"/>
              <a:gd name="connsiteY22" fmla="*/ 33250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443345 w 2784764"/>
              <a:gd name="connsiteY4" fmla="*/ 13855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554182 w 2784764"/>
              <a:gd name="connsiteY21" fmla="*/ 387927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443345 w 2784764"/>
              <a:gd name="connsiteY4" fmla="*/ 13855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631070 w 2784764"/>
              <a:gd name="connsiteY4" fmla="*/ 32022 h 1828800"/>
              <a:gd name="connsiteX5" fmla="*/ 914400 w 2784764"/>
              <a:gd name="connsiteY5" fmla="*/ 166255 h 1828800"/>
              <a:gd name="connsiteX6" fmla="*/ 1440873 w 2784764"/>
              <a:gd name="connsiteY6" fmla="*/ 124691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631070 w 2784764"/>
              <a:gd name="connsiteY4" fmla="*/ 32022 h 1828800"/>
              <a:gd name="connsiteX5" fmla="*/ 914400 w 2784764"/>
              <a:gd name="connsiteY5" fmla="*/ 166255 h 1828800"/>
              <a:gd name="connsiteX6" fmla="*/ 1525652 w 2784764"/>
              <a:gd name="connsiteY6" fmla="*/ 9634 h 1828800"/>
              <a:gd name="connsiteX7" fmla="*/ 2036618 w 2784764"/>
              <a:gd name="connsiteY7" fmla="*/ 290946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631070 w 2784764"/>
              <a:gd name="connsiteY4" fmla="*/ 32022 h 1828800"/>
              <a:gd name="connsiteX5" fmla="*/ 914400 w 2784764"/>
              <a:gd name="connsiteY5" fmla="*/ 166255 h 1828800"/>
              <a:gd name="connsiteX6" fmla="*/ 1525652 w 2784764"/>
              <a:gd name="connsiteY6" fmla="*/ 9634 h 1828800"/>
              <a:gd name="connsiteX7" fmla="*/ 2315177 w 2784764"/>
              <a:gd name="connsiteY7" fmla="*/ 212223 h 1828800"/>
              <a:gd name="connsiteX8" fmla="*/ 2466109 w 2784764"/>
              <a:gd name="connsiteY8" fmla="*/ 512618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828800"/>
              <a:gd name="connsiteX1" fmla="*/ 0 w 2784764"/>
              <a:gd name="connsiteY1" fmla="*/ 304800 h 1828800"/>
              <a:gd name="connsiteX2" fmla="*/ 110836 w 2784764"/>
              <a:gd name="connsiteY2" fmla="*/ 13855 h 1828800"/>
              <a:gd name="connsiteX3" fmla="*/ 235527 w 2784764"/>
              <a:gd name="connsiteY3" fmla="*/ 0 h 1828800"/>
              <a:gd name="connsiteX4" fmla="*/ 631070 w 2784764"/>
              <a:gd name="connsiteY4" fmla="*/ 32022 h 1828800"/>
              <a:gd name="connsiteX5" fmla="*/ 914400 w 2784764"/>
              <a:gd name="connsiteY5" fmla="*/ 166255 h 1828800"/>
              <a:gd name="connsiteX6" fmla="*/ 1525652 w 2784764"/>
              <a:gd name="connsiteY6" fmla="*/ 9634 h 1828800"/>
              <a:gd name="connsiteX7" fmla="*/ 2315177 w 2784764"/>
              <a:gd name="connsiteY7" fmla="*/ 212223 h 1828800"/>
              <a:gd name="connsiteX8" fmla="*/ 2653834 w 2784764"/>
              <a:gd name="connsiteY8" fmla="*/ 561063 h 1828800"/>
              <a:gd name="connsiteX9" fmla="*/ 2784764 w 2784764"/>
              <a:gd name="connsiteY9" fmla="*/ 1025237 h 1828800"/>
              <a:gd name="connsiteX10" fmla="*/ 2757055 w 2784764"/>
              <a:gd name="connsiteY10" fmla="*/ 1371600 h 1828800"/>
              <a:gd name="connsiteX11" fmla="*/ 2535382 w 2784764"/>
              <a:gd name="connsiteY11" fmla="*/ 1427018 h 1828800"/>
              <a:gd name="connsiteX12" fmla="*/ 2424545 w 2784764"/>
              <a:gd name="connsiteY12" fmla="*/ 1690255 h 1828800"/>
              <a:gd name="connsiteX13" fmla="*/ 2313709 w 2784764"/>
              <a:gd name="connsiteY13" fmla="*/ 1828800 h 1828800"/>
              <a:gd name="connsiteX14" fmla="*/ 1814945 w 2784764"/>
              <a:gd name="connsiteY14" fmla="*/ 1634837 h 1828800"/>
              <a:gd name="connsiteX15" fmla="*/ 1648691 w 2784764"/>
              <a:gd name="connsiteY15" fmla="*/ 1274618 h 1828800"/>
              <a:gd name="connsiteX16" fmla="*/ 1191491 w 2784764"/>
              <a:gd name="connsiteY16" fmla="*/ 983673 h 1828800"/>
              <a:gd name="connsiteX17" fmla="*/ 914400 w 2784764"/>
              <a:gd name="connsiteY17" fmla="*/ 845127 h 1828800"/>
              <a:gd name="connsiteX18" fmla="*/ 706582 w 2784764"/>
              <a:gd name="connsiteY18" fmla="*/ 762000 h 1828800"/>
              <a:gd name="connsiteX19" fmla="*/ 554182 w 2784764"/>
              <a:gd name="connsiteY19" fmla="*/ 720437 h 1828800"/>
              <a:gd name="connsiteX20" fmla="*/ 443345 w 2784764"/>
              <a:gd name="connsiteY20" fmla="*/ 595746 h 1828800"/>
              <a:gd name="connsiteX21" fmla="*/ 420958 w 2784764"/>
              <a:gd name="connsiteY21" fmla="*/ 557484 h 1828800"/>
              <a:gd name="connsiteX22" fmla="*/ 397469 w 2784764"/>
              <a:gd name="connsiteY22" fmla="*/ 526289 h 1828800"/>
              <a:gd name="connsiteX23" fmla="*/ 189651 w 2784764"/>
              <a:gd name="connsiteY23" fmla="*/ 551429 h 1828800"/>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814945 w 2784764"/>
              <a:gd name="connsiteY14" fmla="*/ 1634837 h 1750077"/>
              <a:gd name="connsiteX15" fmla="*/ 1648691 w 2784764"/>
              <a:gd name="connsiteY15" fmla="*/ 1274618 h 1750077"/>
              <a:gd name="connsiteX16" fmla="*/ 1191491 w 2784764"/>
              <a:gd name="connsiteY16" fmla="*/ 983673 h 1750077"/>
              <a:gd name="connsiteX17" fmla="*/ 914400 w 2784764"/>
              <a:gd name="connsiteY17" fmla="*/ 845127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48691 w 2784764"/>
              <a:gd name="connsiteY15" fmla="*/ 1274618 h 1750077"/>
              <a:gd name="connsiteX16" fmla="*/ 1191491 w 2784764"/>
              <a:gd name="connsiteY16" fmla="*/ 983673 h 1750077"/>
              <a:gd name="connsiteX17" fmla="*/ 914400 w 2784764"/>
              <a:gd name="connsiteY17" fmla="*/ 845127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48691 w 2784764"/>
              <a:gd name="connsiteY15" fmla="*/ 1274618 h 1750077"/>
              <a:gd name="connsiteX16" fmla="*/ 1258103 w 2784764"/>
              <a:gd name="connsiteY16" fmla="*/ 947339 h 1750077"/>
              <a:gd name="connsiteX17" fmla="*/ 914400 w 2784764"/>
              <a:gd name="connsiteY17" fmla="*/ 845127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 name="connsiteX0" fmla="*/ 69273 w 2784764"/>
              <a:gd name="connsiteY0" fmla="*/ 568037 h 1750077"/>
              <a:gd name="connsiteX1" fmla="*/ 0 w 2784764"/>
              <a:gd name="connsiteY1" fmla="*/ 304800 h 1750077"/>
              <a:gd name="connsiteX2" fmla="*/ 110836 w 2784764"/>
              <a:gd name="connsiteY2" fmla="*/ 13855 h 1750077"/>
              <a:gd name="connsiteX3" fmla="*/ 235527 w 2784764"/>
              <a:gd name="connsiteY3" fmla="*/ 0 h 1750077"/>
              <a:gd name="connsiteX4" fmla="*/ 631070 w 2784764"/>
              <a:gd name="connsiteY4" fmla="*/ 32022 h 1750077"/>
              <a:gd name="connsiteX5" fmla="*/ 914400 w 2784764"/>
              <a:gd name="connsiteY5" fmla="*/ 166255 h 1750077"/>
              <a:gd name="connsiteX6" fmla="*/ 1525652 w 2784764"/>
              <a:gd name="connsiteY6" fmla="*/ 9634 h 1750077"/>
              <a:gd name="connsiteX7" fmla="*/ 2315177 w 2784764"/>
              <a:gd name="connsiteY7" fmla="*/ 212223 h 1750077"/>
              <a:gd name="connsiteX8" fmla="*/ 2653834 w 2784764"/>
              <a:gd name="connsiteY8" fmla="*/ 561063 h 1750077"/>
              <a:gd name="connsiteX9" fmla="*/ 2784764 w 2784764"/>
              <a:gd name="connsiteY9" fmla="*/ 1025237 h 1750077"/>
              <a:gd name="connsiteX10" fmla="*/ 2757055 w 2784764"/>
              <a:gd name="connsiteY10" fmla="*/ 1371600 h 1750077"/>
              <a:gd name="connsiteX11" fmla="*/ 2535382 w 2784764"/>
              <a:gd name="connsiteY11" fmla="*/ 1427018 h 1750077"/>
              <a:gd name="connsiteX12" fmla="*/ 2424545 w 2784764"/>
              <a:gd name="connsiteY12" fmla="*/ 1690255 h 1750077"/>
              <a:gd name="connsiteX13" fmla="*/ 2247097 w 2784764"/>
              <a:gd name="connsiteY13" fmla="*/ 1750077 h 1750077"/>
              <a:gd name="connsiteX14" fmla="*/ 1796778 w 2784764"/>
              <a:gd name="connsiteY14" fmla="*/ 1562170 h 1750077"/>
              <a:gd name="connsiteX15" fmla="*/ 1648691 w 2784764"/>
              <a:gd name="connsiteY15" fmla="*/ 1274618 h 1750077"/>
              <a:gd name="connsiteX16" fmla="*/ 1258103 w 2784764"/>
              <a:gd name="connsiteY16" fmla="*/ 947339 h 1750077"/>
              <a:gd name="connsiteX17" fmla="*/ 926511 w 2784764"/>
              <a:gd name="connsiteY17" fmla="*/ 814849 h 1750077"/>
              <a:gd name="connsiteX18" fmla="*/ 706582 w 2784764"/>
              <a:gd name="connsiteY18" fmla="*/ 762000 h 1750077"/>
              <a:gd name="connsiteX19" fmla="*/ 554182 w 2784764"/>
              <a:gd name="connsiteY19" fmla="*/ 720437 h 1750077"/>
              <a:gd name="connsiteX20" fmla="*/ 443345 w 2784764"/>
              <a:gd name="connsiteY20" fmla="*/ 595746 h 1750077"/>
              <a:gd name="connsiteX21" fmla="*/ 420958 w 2784764"/>
              <a:gd name="connsiteY21" fmla="*/ 557484 h 1750077"/>
              <a:gd name="connsiteX22" fmla="*/ 397469 w 2784764"/>
              <a:gd name="connsiteY22" fmla="*/ 526289 h 1750077"/>
              <a:gd name="connsiteX23" fmla="*/ 189651 w 2784764"/>
              <a:gd name="connsiteY23" fmla="*/ 551429 h 17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84764" h="1750077">
                <a:moveTo>
                  <a:pt x="69273" y="568037"/>
                </a:moveTo>
                <a:lnTo>
                  <a:pt x="0" y="304800"/>
                </a:lnTo>
                <a:lnTo>
                  <a:pt x="110836" y="13855"/>
                </a:lnTo>
                <a:lnTo>
                  <a:pt x="235527" y="0"/>
                </a:lnTo>
                <a:lnTo>
                  <a:pt x="631070" y="32022"/>
                </a:lnTo>
                <a:lnTo>
                  <a:pt x="914400" y="166255"/>
                </a:lnTo>
                <a:lnTo>
                  <a:pt x="1525652" y="9634"/>
                </a:lnTo>
                <a:lnTo>
                  <a:pt x="2315177" y="212223"/>
                </a:lnTo>
                <a:lnTo>
                  <a:pt x="2653834" y="561063"/>
                </a:lnTo>
                <a:lnTo>
                  <a:pt x="2784764" y="1025237"/>
                </a:lnTo>
                <a:lnTo>
                  <a:pt x="2757055" y="1371600"/>
                </a:lnTo>
                <a:lnTo>
                  <a:pt x="2535382" y="1427018"/>
                </a:lnTo>
                <a:lnTo>
                  <a:pt x="2424545" y="1690255"/>
                </a:lnTo>
                <a:lnTo>
                  <a:pt x="2247097" y="1750077"/>
                </a:lnTo>
                <a:lnTo>
                  <a:pt x="1796778" y="1562170"/>
                </a:lnTo>
                <a:lnTo>
                  <a:pt x="1648691" y="1274618"/>
                </a:lnTo>
                <a:lnTo>
                  <a:pt x="1258103" y="947339"/>
                </a:lnTo>
                <a:lnTo>
                  <a:pt x="926511" y="814849"/>
                </a:lnTo>
                <a:lnTo>
                  <a:pt x="706582" y="762000"/>
                </a:lnTo>
                <a:lnTo>
                  <a:pt x="554182" y="720437"/>
                </a:lnTo>
                <a:lnTo>
                  <a:pt x="443345" y="595746"/>
                </a:lnTo>
                <a:lnTo>
                  <a:pt x="420958" y="557484"/>
                </a:lnTo>
                <a:lnTo>
                  <a:pt x="397469" y="526289"/>
                </a:lnTo>
                <a:cubicBezTo>
                  <a:pt x="328196" y="544762"/>
                  <a:pt x="258924" y="532956"/>
                  <a:pt x="189651" y="551429"/>
                </a:cubicBezTo>
              </a:path>
            </a:pathLst>
          </a:custGeom>
          <a:solidFill>
            <a:srgbClr val="7030A0">
              <a:alpha val="45000"/>
            </a:srgbClr>
          </a:solidFill>
          <a:ln>
            <a:solidFill>
              <a:schemeClr val="bg1">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1" name="Freeform: Shape 10">
            <a:extLst>
              <a:ext uri="{FF2B5EF4-FFF2-40B4-BE49-F238E27FC236}">
                <a16:creationId xmlns:a16="http://schemas.microsoft.com/office/drawing/2014/main" id="{FE9CA9B3-672E-4133-A57C-620B9A411F81}"/>
              </a:ext>
            </a:extLst>
          </p:cNvPr>
          <p:cNvSpPr/>
          <p:nvPr/>
        </p:nvSpPr>
        <p:spPr>
          <a:xfrm>
            <a:off x="1286893" y="2173432"/>
            <a:ext cx="551062" cy="696398"/>
          </a:xfrm>
          <a:custGeom>
            <a:avLst/>
            <a:gdLst>
              <a:gd name="connsiteX0" fmla="*/ 236169 w 551062"/>
              <a:gd name="connsiteY0" fmla="*/ 0 h 696398"/>
              <a:gd name="connsiteX1" fmla="*/ 127168 w 551062"/>
              <a:gd name="connsiteY1" fmla="*/ 102946 h 696398"/>
              <a:gd name="connsiteX2" fmla="*/ 96890 w 551062"/>
              <a:gd name="connsiteY2" fmla="*/ 290671 h 696398"/>
              <a:gd name="connsiteX3" fmla="*/ 0 w 551062"/>
              <a:gd name="connsiteY3" fmla="*/ 526840 h 696398"/>
              <a:gd name="connsiteX4" fmla="*/ 48445 w 551062"/>
              <a:gd name="connsiteY4" fmla="*/ 599508 h 696398"/>
              <a:gd name="connsiteX5" fmla="*/ 145335 w 551062"/>
              <a:gd name="connsiteY5" fmla="*/ 696398 h 696398"/>
              <a:gd name="connsiteX6" fmla="*/ 387560 w 551062"/>
              <a:gd name="connsiteY6" fmla="*/ 690342 h 696398"/>
              <a:gd name="connsiteX7" fmla="*/ 472339 w 551062"/>
              <a:gd name="connsiteY7" fmla="*/ 538951 h 696398"/>
              <a:gd name="connsiteX8" fmla="*/ 551062 w 551062"/>
              <a:gd name="connsiteY8" fmla="*/ 357283 h 696398"/>
              <a:gd name="connsiteX9" fmla="*/ 538951 w 551062"/>
              <a:gd name="connsiteY9" fmla="*/ 205892 h 696398"/>
              <a:gd name="connsiteX10" fmla="*/ 417838 w 551062"/>
              <a:gd name="connsiteY10" fmla="*/ 78724 h 696398"/>
              <a:gd name="connsiteX11" fmla="*/ 236169 w 551062"/>
              <a:gd name="connsiteY11" fmla="*/ 0 h 696398"/>
              <a:gd name="connsiteX0" fmla="*/ 236169 w 551062"/>
              <a:gd name="connsiteY0" fmla="*/ 0 h 696398"/>
              <a:gd name="connsiteX1" fmla="*/ 127168 w 551062"/>
              <a:gd name="connsiteY1" fmla="*/ 102946 h 696398"/>
              <a:gd name="connsiteX2" fmla="*/ 96890 w 551062"/>
              <a:gd name="connsiteY2" fmla="*/ 290671 h 696398"/>
              <a:gd name="connsiteX3" fmla="*/ 0 w 551062"/>
              <a:gd name="connsiteY3" fmla="*/ 526840 h 696398"/>
              <a:gd name="connsiteX4" fmla="*/ 48445 w 551062"/>
              <a:gd name="connsiteY4" fmla="*/ 599508 h 696398"/>
              <a:gd name="connsiteX5" fmla="*/ 145335 w 551062"/>
              <a:gd name="connsiteY5" fmla="*/ 696398 h 696398"/>
              <a:gd name="connsiteX6" fmla="*/ 387560 w 551062"/>
              <a:gd name="connsiteY6" fmla="*/ 690342 h 696398"/>
              <a:gd name="connsiteX7" fmla="*/ 472339 w 551062"/>
              <a:gd name="connsiteY7" fmla="*/ 538951 h 696398"/>
              <a:gd name="connsiteX8" fmla="*/ 551062 w 551062"/>
              <a:gd name="connsiteY8" fmla="*/ 357283 h 696398"/>
              <a:gd name="connsiteX9" fmla="*/ 538951 w 551062"/>
              <a:gd name="connsiteY9" fmla="*/ 205892 h 696398"/>
              <a:gd name="connsiteX10" fmla="*/ 466283 w 551062"/>
              <a:gd name="connsiteY10" fmla="*/ 60557 h 696398"/>
              <a:gd name="connsiteX11" fmla="*/ 236169 w 551062"/>
              <a:gd name="connsiteY11" fmla="*/ 0 h 696398"/>
              <a:gd name="connsiteX0" fmla="*/ 236169 w 551062"/>
              <a:gd name="connsiteY0" fmla="*/ 0 h 696398"/>
              <a:gd name="connsiteX1" fmla="*/ 127168 w 551062"/>
              <a:gd name="connsiteY1" fmla="*/ 102946 h 696398"/>
              <a:gd name="connsiteX2" fmla="*/ 96890 w 551062"/>
              <a:gd name="connsiteY2" fmla="*/ 290671 h 696398"/>
              <a:gd name="connsiteX3" fmla="*/ 0 w 551062"/>
              <a:gd name="connsiteY3" fmla="*/ 526840 h 696398"/>
              <a:gd name="connsiteX4" fmla="*/ 39146 w 551062"/>
              <a:gd name="connsiteY4" fmla="*/ 630505 h 696398"/>
              <a:gd name="connsiteX5" fmla="*/ 145335 w 551062"/>
              <a:gd name="connsiteY5" fmla="*/ 696398 h 696398"/>
              <a:gd name="connsiteX6" fmla="*/ 387560 w 551062"/>
              <a:gd name="connsiteY6" fmla="*/ 690342 h 696398"/>
              <a:gd name="connsiteX7" fmla="*/ 472339 w 551062"/>
              <a:gd name="connsiteY7" fmla="*/ 538951 h 696398"/>
              <a:gd name="connsiteX8" fmla="*/ 551062 w 551062"/>
              <a:gd name="connsiteY8" fmla="*/ 357283 h 696398"/>
              <a:gd name="connsiteX9" fmla="*/ 538951 w 551062"/>
              <a:gd name="connsiteY9" fmla="*/ 205892 h 696398"/>
              <a:gd name="connsiteX10" fmla="*/ 466283 w 551062"/>
              <a:gd name="connsiteY10" fmla="*/ 60557 h 696398"/>
              <a:gd name="connsiteX11" fmla="*/ 236169 w 551062"/>
              <a:gd name="connsiteY11" fmla="*/ 0 h 69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062" h="696398">
                <a:moveTo>
                  <a:pt x="236169" y="0"/>
                </a:moveTo>
                <a:lnTo>
                  <a:pt x="127168" y="102946"/>
                </a:lnTo>
                <a:lnTo>
                  <a:pt x="96890" y="290671"/>
                </a:lnTo>
                <a:lnTo>
                  <a:pt x="0" y="526840"/>
                </a:lnTo>
                <a:lnTo>
                  <a:pt x="39146" y="630505"/>
                </a:lnTo>
                <a:lnTo>
                  <a:pt x="145335" y="696398"/>
                </a:lnTo>
                <a:lnTo>
                  <a:pt x="387560" y="690342"/>
                </a:lnTo>
                <a:lnTo>
                  <a:pt x="472339" y="538951"/>
                </a:lnTo>
                <a:lnTo>
                  <a:pt x="551062" y="357283"/>
                </a:lnTo>
                <a:lnTo>
                  <a:pt x="538951" y="205892"/>
                </a:lnTo>
                <a:lnTo>
                  <a:pt x="466283" y="60557"/>
                </a:lnTo>
                <a:lnTo>
                  <a:pt x="236169" y="0"/>
                </a:lnTo>
                <a:close/>
              </a:path>
            </a:pathLst>
          </a:custGeom>
          <a:solidFill>
            <a:srgbClr val="FF6600">
              <a:alpha val="48000"/>
            </a:srgbClr>
          </a:solidFill>
          <a:ln>
            <a:solidFill>
              <a:schemeClr val="bg1">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218B3E75-3E78-4D24-B71F-B6CF43D26FA0}"/>
              </a:ext>
            </a:extLst>
          </p:cNvPr>
          <p:cNvSpPr/>
          <p:nvPr/>
        </p:nvSpPr>
        <p:spPr>
          <a:xfrm rot="13521562">
            <a:off x="1607395" y="1466805"/>
            <a:ext cx="370984" cy="1437946"/>
          </a:xfrm>
          <a:prstGeom prst="downArrow">
            <a:avLst>
              <a:gd name="adj1" fmla="val 37651"/>
              <a:gd name="adj2" fmla="val 79028"/>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97231686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field, grassy&#10;&#10;Description automatically generated">
            <a:extLst>
              <a:ext uri="{FF2B5EF4-FFF2-40B4-BE49-F238E27FC236}">
                <a16:creationId xmlns:a16="http://schemas.microsoft.com/office/drawing/2014/main" id="{BD705710-1B3D-419A-BE52-22C2B144463E}"/>
              </a:ext>
            </a:extLst>
          </p:cNvPr>
          <p:cNvPicPr>
            <a:picLocks noChangeAspect="1"/>
          </p:cNvPicPr>
          <p:nvPr/>
        </p:nvPicPr>
        <p:blipFill rotWithShape="1">
          <a:blip r:embed="rId3">
            <a:extLst>
              <a:ext uri="{28A0092B-C50C-407E-A947-70E740481C1C}">
                <a14:useLocalDpi xmlns:a14="http://schemas.microsoft.com/office/drawing/2010/main" val="0"/>
              </a:ext>
            </a:extLst>
          </a:blip>
          <a:srcRect r="13814"/>
          <a:stretch/>
        </p:blipFill>
        <p:spPr>
          <a:xfrm>
            <a:off x="4361599" y="0"/>
            <a:ext cx="7830400" cy="6858000"/>
          </a:xfrm>
          <a:prstGeom prst="rect">
            <a:avLst/>
          </a:prstGeom>
        </p:spPr>
      </p:pic>
      <p:sp>
        <p:nvSpPr>
          <p:cNvPr id="2" name="Title 1">
            <a:extLst>
              <a:ext uri="{FF2B5EF4-FFF2-40B4-BE49-F238E27FC236}">
                <a16:creationId xmlns:a16="http://schemas.microsoft.com/office/drawing/2014/main" id="{07451414-9139-4465-B0BD-A56F7B0D568F}"/>
              </a:ext>
            </a:extLst>
          </p:cNvPr>
          <p:cNvSpPr>
            <a:spLocks noGrp="1"/>
          </p:cNvSpPr>
          <p:nvPr>
            <p:ph type="title"/>
          </p:nvPr>
        </p:nvSpPr>
        <p:spPr/>
        <p:txBody>
          <a:bodyPr/>
          <a:lstStyle/>
          <a:p>
            <a:r>
              <a:rPr lang="en-US" dirty="0"/>
              <a:t>Woe to the </a:t>
            </a:r>
            <a:r>
              <a:rPr lang="en-US" u="sng" dirty="0">
                <a:solidFill>
                  <a:schemeClr val="bg1"/>
                </a:solidFill>
              </a:rPr>
              <a:t>COMPLACENT</a:t>
            </a:r>
            <a:r>
              <a:rPr lang="en-US" dirty="0"/>
              <a:t>!</a:t>
            </a:r>
          </a:p>
        </p:txBody>
      </p:sp>
      <p:sp>
        <p:nvSpPr>
          <p:cNvPr id="3" name="Content Placeholder 2">
            <a:extLst>
              <a:ext uri="{FF2B5EF4-FFF2-40B4-BE49-F238E27FC236}">
                <a16:creationId xmlns:a16="http://schemas.microsoft.com/office/drawing/2014/main" id="{93C74FF1-9613-4CED-BB17-39C6119BE679}"/>
              </a:ext>
            </a:extLst>
          </p:cNvPr>
          <p:cNvSpPr>
            <a:spLocks noGrp="1"/>
          </p:cNvSpPr>
          <p:nvPr>
            <p:ph idx="1"/>
          </p:nvPr>
        </p:nvSpPr>
        <p:spPr>
          <a:xfrm>
            <a:off x="373626" y="1445342"/>
            <a:ext cx="6144405" cy="4731621"/>
          </a:xfrm>
        </p:spPr>
        <p:txBody>
          <a:bodyPr>
            <a:noAutofit/>
          </a:bodyPr>
          <a:lstStyle/>
          <a:p>
            <a:pPr algn="l" rtl="0"/>
            <a:r>
              <a:rPr lang="en-US" i="0" u="none" strike="noStrike" baseline="0" dirty="0">
                <a:latin typeface="Arial" panose="020B0604020202020204" pitchFamily="34" charset="0"/>
              </a:rPr>
              <a:t> </a:t>
            </a:r>
            <a:r>
              <a:rPr lang="en-US" i="0" u="none" strike="noStrike" baseline="30000" dirty="0"/>
              <a:t>6:1</a:t>
            </a:r>
            <a:r>
              <a:rPr lang="en-US" i="0" u="none" strike="noStrike" baseline="0" dirty="0"/>
              <a:t> Woe to you who are </a:t>
            </a:r>
            <a:r>
              <a:rPr lang="en-US" i="0" u="none" strike="noStrike" baseline="0" dirty="0">
                <a:solidFill>
                  <a:schemeClr val="tx1"/>
                </a:solidFill>
                <a:effectLst>
                  <a:glow rad="190500">
                    <a:srgbClr val="FFDC6D"/>
                  </a:glow>
                </a:effectLst>
              </a:rPr>
              <a:t>complacent</a:t>
            </a:r>
            <a:r>
              <a:rPr lang="en-US" i="0" u="none" strike="noStrike" baseline="0" dirty="0"/>
              <a:t> in Zion, and </a:t>
            </a:r>
            <a:br>
              <a:rPr lang="en-US" i="0" u="none" strike="noStrike" baseline="0" dirty="0"/>
            </a:br>
            <a:r>
              <a:rPr lang="en-US" i="0" u="none" strike="noStrike" baseline="0" dirty="0"/>
              <a:t>to you who feel secure </a:t>
            </a:r>
            <a:br>
              <a:rPr lang="en-US" i="0" u="none" strike="noStrike" baseline="0" dirty="0"/>
            </a:br>
            <a:r>
              <a:rPr lang="en-US" i="0" u="none" strike="noStrike" baseline="0" dirty="0"/>
              <a:t>on Mount Samaria, you notable men of the foremost nation, to whom the people of Israel come!</a:t>
            </a:r>
          </a:p>
          <a:p>
            <a:pPr algn="l" rtl="0"/>
            <a:r>
              <a:rPr lang="en-US" i="0" u="none" strike="noStrike" baseline="0" dirty="0"/>
              <a:t> </a:t>
            </a:r>
            <a:endParaRPr lang="en-US" dirty="0"/>
          </a:p>
        </p:txBody>
      </p:sp>
    </p:spTree>
    <p:extLst>
      <p:ext uri="{BB962C8B-B14F-4D97-AF65-F5344CB8AC3E}">
        <p14:creationId xmlns:p14="http://schemas.microsoft.com/office/powerpoint/2010/main" val="45696892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tellite view of the earth&#10;&#10;Description automatically generated with medium confidence">
            <a:extLst>
              <a:ext uri="{FF2B5EF4-FFF2-40B4-BE49-F238E27FC236}">
                <a16:creationId xmlns:a16="http://schemas.microsoft.com/office/drawing/2014/main" id="{98E9EAE2-E658-4E48-8FE7-E892739C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062" y="0"/>
            <a:ext cx="6986954" cy="6858000"/>
          </a:xfrm>
          <a:prstGeom prst="rect">
            <a:avLst/>
          </a:prstGeom>
        </p:spPr>
      </p:pic>
      <p:sp>
        <p:nvSpPr>
          <p:cNvPr id="2" name="Title 1">
            <a:extLst>
              <a:ext uri="{FF2B5EF4-FFF2-40B4-BE49-F238E27FC236}">
                <a16:creationId xmlns:a16="http://schemas.microsoft.com/office/drawing/2014/main" id="{07451414-9139-4465-B0BD-A56F7B0D568F}"/>
              </a:ext>
            </a:extLst>
          </p:cNvPr>
          <p:cNvSpPr>
            <a:spLocks noGrp="1"/>
          </p:cNvSpPr>
          <p:nvPr>
            <p:ph type="title"/>
          </p:nvPr>
        </p:nvSpPr>
        <p:spPr/>
        <p:txBody>
          <a:bodyPr/>
          <a:lstStyle/>
          <a:p>
            <a:r>
              <a:rPr lang="en-US" dirty="0"/>
              <a:t>Woe to the COMPLACENT!</a:t>
            </a:r>
          </a:p>
        </p:txBody>
      </p:sp>
      <p:sp>
        <p:nvSpPr>
          <p:cNvPr id="3" name="Content Placeholder 2">
            <a:extLst>
              <a:ext uri="{FF2B5EF4-FFF2-40B4-BE49-F238E27FC236}">
                <a16:creationId xmlns:a16="http://schemas.microsoft.com/office/drawing/2014/main" id="{93C74FF1-9613-4CED-BB17-39C6119BE679}"/>
              </a:ext>
            </a:extLst>
          </p:cNvPr>
          <p:cNvSpPr>
            <a:spLocks noGrp="1"/>
          </p:cNvSpPr>
          <p:nvPr>
            <p:ph idx="1"/>
          </p:nvPr>
        </p:nvSpPr>
        <p:spPr>
          <a:xfrm>
            <a:off x="373626" y="1445342"/>
            <a:ext cx="6285082" cy="4731621"/>
          </a:xfrm>
        </p:spPr>
        <p:txBody>
          <a:bodyPr>
            <a:noAutofit/>
          </a:bodyPr>
          <a:lstStyle/>
          <a:p>
            <a:pPr algn="l" rtl="0"/>
            <a:r>
              <a:rPr lang="en-US" i="0" u="none" strike="noStrike" baseline="30000" dirty="0"/>
              <a:t>2</a:t>
            </a:r>
            <a:r>
              <a:rPr lang="en-US" i="0" u="none" strike="noStrike" baseline="0" dirty="0"/>
              <a:t> Go to </a:t>
            </a:r>
            <a:r>
              <a:rPr lang="en-US" i="0" u="none" strike="noStrike" baseline="0" dirty="0" err="1"/>
              <a:t>Calneh</a:t>
            </a:r>
            <a:r>
              <a:rPr lang="en-US" i="0" u="none" strike="noStrike" baseline="0" dirty="0"/>
              <a:t> and look at it; go from there to great Hamath, and then go down to Gath in Philistia. Are they better off than your two kingdoms? Is their land larger than yours?</a:t>
            </a:r>
          </a:p>
        </p:txBody>
      </p:sp>
      <p:grpSp>
        <p:nvGrpSpPr>
          <p:cNvPr id="15" name="Group 14">
            <a:extLst>
              <a:ext uri="{FF2B5EF4-FFF2-40B4-BE49-F238E27FC236}">
                <a16:creationId xmlns:a16="http://schemas.microsoft.com/office/drawing/2014/main" id="{DDCBAA3B-04E1-4321-AC92-D547C893C1F2}"/>
              </a:ext>
            </a:extLst>
          </p:cNvPr>
          <p:cNvGrpSpPr/>
          <p:nvPr/>
        </p:nvGrpSpPr>
        <p:grpSpPr>
          <a:xfrm>
            <a:off x="10492154" y="281354"/>
            <a:ext cx="2567353" cy="914412"/>
            <a:chOff x="10492154" y="281354"/>
            <a:chExt cx="2567353" cy="914412"/>
          </a:xfrm>
        </p:grpSpPr>
        <p:sp>
          <p:nvSpPr>
            <p:cNvPr id="6" name="Star: 5 Points 5">
              <a:extLst>
                <a:ext uri="{FF2B5EF4-FFF2-40B4-BE49-F238E27FC236}">
                  <a16:creationId xmlns:a16="http://schemas.microsoft.com/office/drawing/2014/main" id="{F54F3F0D-2D97-4D0E-BFE7-D3590ECB1EEF}"/>
                </a:ext>
              </a:extLst>
            </p:cNvPr>
            <p:cNvSpPr/>
            <p:nvPr/>
          </p:nvSpPr>
          <p:spPr>
            <a:xfrm>
              <a:off x="10492154" y="281354"/>
              <a:ext cx="539261" cy="480646"/>
            </a:xfrm>
            <a:prstGeom prst="star5">
              <a:avLst/>
            </a:prstGeom>
            <a:solidFill>
              <a:srgbClr val="FFFF00"/>
            </a:solidFill>
            <a:ln w="38100">
              <a:solidFill>
                <a:srgbClr val="C00000"/>
              </a:solid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A90DC9D0-E0A0-44A3-8C9A-07379FADAC5E}"/>
                </a:ext>
              </a:extLst>
            </p:cNvPr>
            <p:cNvSpPr txBox="1"/>
            <p:nvPr/>
          </p:nvSpPr>
          <p:spPr>
            <a:xfrm>
              <a:off x="10674653" y="487880"/>
              <a:ext cx="2384854" cy="707886"/>
            </a:xfrm>
            <a:prstGeom prst="rect">
              <a:avLst/>
            </a:prstGeom>
            <a:noFill/>
          </p:spPr>
          <p:txBody>
            <a:bodyPr wrap="square" rtlCol="0">
              <a:spAutoFit/>
            </a:bodyPr>
            <a:lstStyle/>
            <a:p>
              <a:r>
                <a:rPr lang="en-US" sz="4000" b="1" dirty="0" err="1">
                  <a:effectLst>
                    <a:glow rad="127000">
                      <a:schemeClr val="bg1"/>
                    </a:glow>
                  </a:effectLst>
                </a:rPr>
                <a:t>Calneh</a:t>
              </a:r>
              <a:endParaRPr lang="en-US" sz="4000" b="1" dirty="0">
                <a:effectLst>
                  <a:glow rad="127000">
                    <a:schemeClr val="bg1"/>
                  </a:glow>
                </a:effectLst>
              </a:endParaRPr>
            </a:p>
          </p:txBody>
        </p:sp>
      </p:grpSp>
      <p:grpSp>
        <p:nvGrpSpPr>
          <p:cNvPr id="16" name="Group 15">
            <a:extLst>
              <a:ext uri="{FF2B5EF4-FFF2-40B4-BE49-F238E27FC236}">
                <a16:creationId xmlns:a16="http://schemas.microsoft.com/office/drawing/2014/main" id="{DA95376B-B091-4F16-9060-6282931B6D6D}"/>
              </a:ext>
            </a:extLst>
          </p:cNvPr>
          <p:cNvGrpSpPr/>
          <p:nvPr/>
        </p:nvGrpSpPr>
        <p:grpSpPr>
          <a:xfrm>
            <a:off x="10027035" y="1136381"/>
            <a:ext cx="2762842" cy="754081"/>
            <a:chOff x="10027035" y="1136381"/>
            <a:chExt cx="2762842" cy="754081"/>
          </a:xfrm>
        </p:grpSpPr>
        <p:sp>
          <p:nvSpPr>
            <p:cNvPr id="8" name="Star: 5 Points 7">
              <a:extLst>
                <a:ext uri="{FF2B5EF4-FFF2-40B4-BE49-F238E27FC236}">
                  <a16:creationId xmlns:a16="http://schemas.microsoft.com/office/drawing/2014/main" id="{83E9C5AF-811B-4A39-BADE-784F63E31636}"/>
                </a:ext>
              </a:extLst>
            </p:cNvPr>
            <p:cNvSpPr/>
            <p:nvPr/>
          </p:nvSpPr>
          <p:spPr>
            <a:xfrm>
              <a:off x="10027035" y="1136381"/>
              <a:ext cx="539261" cy="480646"/>
            </a:xfrm>
            <a:prstGeom prst="star5">
              <a:avLst/>
            </a:prstGeom>
            <a:solidFill>
              <a:srgbClr val="FFFF00"/>
            </a:solidFill>
            <a:ln w="38100">
              <a:solidFill>
                <a:srgbClr val="C00000"/>
              </a:solid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4ED30267-0FD7-420D-A003-670F87877EE2}"/>
                </a:ext>
              </a:extLst>
            </p:cNvPr>
            <p:cNvSpPr txBox="1"/>
            <p:nvPr/>
          </p:nvSpPr>
          <p:spPr>
            <a:xfrm>
              <a:off x="10393299" y="1182576"/>
              <a:ext cx="2396578" cy="707886"/>
            </a:xfrm>
            <a:prstGeom prst="rect">
              <a:avLst/>
            </a:prstGeom>
            <a:noFill/>
          </p:spPr>
          <p:txBody>
            <a:bodyPr wrap="square" rtlCol="0">
              <a:spAutoFit/>
            </a:bodyPr>
            <a:lstStyle/>
            <a:p>
              <a:r>
                <a:rPr lang="en-US" sz="4000" b="1" dirty="0">
                  <a:effectLst>
                    <a:glow rad="127000">
                      <a:schemeClr val="bg1"/>
                    </a:glow>
                  </a:effectLst>
                </a:rPr>
                <a:t>Hamath</a:t>
              </a:r>
            </a:p>
          </p:txBody>
        </p:sp>
      </p:grpSp>
      <p:sp>
        <p:nvSpPr>
          <p:cNvPr id="12" name="Freeform: Shape 11">
            <a:extLst>
              <a:ext uri="{FF2B5EF4-FFF2-40B4-BE49-F238E27FC236}">
                <a16:creationId xmlns:a16="http://schemas.microsoft.com/office/drawing/2014/main" id="{CBFD8EB4-0329-47FE-9E8F-A102DFE8BDF4}"/>
              </a:ext>
            </a:extLst>
          </p:cNvPr>
          <p:cNvSpPr/>
          <p:nvPr/>
        </p:nvSpPr>
        <p:spPr>
          <a:xfrm>
            <a:off x="9098760" y="2621914"/>
            <a:ext cx="573817" cy="855337"/>
          </a:xfrm>
          <a:custGeom>
            <a:avLst/>
            <a:gdLst>
              <a:gd name="connsiteX0" fmla="*/ 250166 w 250166"/>
              <a:gd name="connsiteY0" fmla="*/ 194094 h 340743"/>
              <a:gd name="connsiteX1" fmla="*/ 250166 w 250166"/>
              <a:gd name="connsiteY1" fmla="*/ 194094 h 340743"/>
              <a:gd name="connsiteX2" fmla="*/ 207033 w 250166"/>
              <a:gd name="connsiteY2" fmla="*/ 69011 h 340743"/>
              <a:gd name="connsiteX3" fmla="*/ 159588 w 250166"/>
              <a:gd name="connsiteY3" fmla="*/ 30192 h 340743"/>
              <a:gd name="connsiteX4" fmla="*/ 112143 w 250166"/>
              <a:gd name="connsiteY4" fmla="*/ 0 h 340743"/>
              <a:gd name="connsiteX5" fmla="*/ 43132 w 250166"/>
              <a:gd name="connsiteY5" fmla="*/ 120770 h 340743"/>
              <a:gd name="connsiteX6" fmla="*/ 8626 w 250166"/>
              <a:gd name="connsiteY6" fmla="*/ 219973 h 340743"/>
              <a:gd name="connsiteX7" fmla="*/ 0 w 250166"/>
              <a:gd name="connsiteY7" fmla="*/ 297611 h 340743"/>
              <a:gd name="connsiteX8" fmla="*/ 21566 w 250166"/>
              <a:gd name="connsiteY8" fmla="*/ 340743 h 340743"/>
              <a:gd name="connsiteX9" fmla="*/ 112143 w 250166"/>
              <a:gd name="connsiteY9" fmla="*/ 310551 h 340743"/>
              <a:gd name="connsiteX10" fmla="*/ 163901 w 250166"/>
              <a:gd name="connsiteY10" fmla="*/ 340743 h 340743"/>
              <a:gd name="connsiteX11" fmla="*/ 241539 w 250166"/>
              <a:gd name="connsiteY11" fmla="*/ 323490 h 340743"/>
              <a:gd name="connsiteX12" fmla="*/ 245852 w 250166"/>
              <a:gd name="connsiteY12" fmla="*/ 280358 h 340743"/>
              <a:gd name="connsiteX13" fmla="*/ 250166 w 250166"/>
              <a:gd name="connsiteY13" fmla="*/ 194094 h 340743"/>
              <a:gd name="connsiteX0" fmla="*/ 250166 w 250166"/>
              <a:gd name="connsiteY0" fmla="*/ 194094 h 340743"/>
              <a:gd name="connsiteX1" fmla="*/ 250166 w 250166"/>
              <a:gd name="connsiteY1" fmla="*/ 194094 h 340743"/>
              <a:gd name="connsiteX2" fmla="*/ 207033 w 250166"/>
              <a:gd name="connsiteY2" fmla="*/ 69011 h 340743"/>
              <a:gd name="connsiteX3" fmla="*/ 159588 w 250166"/>
              <a:gd name="connsiteY3" fmla="*/ 30192 h 340743"/>
              <a:gd name="connsiteX4" fmla="*/ 112143 w 250166"/>
              <a:gd name="connsiteY4" fmla="*/ 0 h 340743"/>
              <a:gd name="connsiteX5" fmla="*/ 71802 w 250166"/>
              <a:gd name="connsiteY5" fmla="*/ 33213 h 340743"/>
              <a:gd name="connsiteX6" fmla="*/ 8626 w 250166"/>
              <a:gd name="connsiteY6" fmla="*/ 219973 h 340743"/>
              <a:gd name="connsiteX7" fmla="*/ 0 w 250166"/>
              <a:gd name="connsiteY7" fmla="*/ 297611 h 340743"/>
              <a:gd name="connsiteX8" fmla="*/ 21566 w 250166"/>
              <a:gd name="connsiteY8" fmla="*/ 340743 h 340743"/>
              <a:gd name="connsiteX9" fmla="*/ 112143 w 250166"/>
              <a:gd name="connsiteY9" fmla="*/ 310551 h 340743"/>
              <a:gd name="connsiteX10" fmla="*/ 163901 w 250166"/>
              <a:gd name="connsiteY10" fmla="*/ 340743 h 340743"/>
              <a:gd name="connsiteX11" fmla="*/ 241539 w 250166"/>
              <a:gd name="connsiteY11" fmla="*/ 323490 h 340743"/>
              <a:gd name="connsiteX12" fmla="*/ 245852 w 250166"/>
              <a:gd name="connsiteY12" fmla="*/ 280358 h 340743"/>
              <a:gd name="connsiteX13" fmla="*/ 250166 w 250166"/>
              <a:gd name="connsiteY13" fmla="*/ 194094 h 340743"/>
              <a:gd name="connsiteX0" fmla="*/ 269280 w 269280"/>
              <a:gd name="connsiteY0" fmla="*/ 76160 h 340743"/>
              <a:gd name="connsiteX1" fmla="*/ 250166 w 269280"/>
              <a:gd name="connsiteY1" fmla="*/ 194094 h 340743"/>
              <a:gd name="connsiteX2" fmla="*/ 207033 w 269280"/>
              <a:gd name="connsiteY2" fmla="*/ 69011 h 340743"/>
              <a:gd name="connsiteX3" fmla="*/ 159588 w 269280"/>
              <a:gd name="connsiteY3" fmla="*/ 30192 h 340743"/>
              <a:gd name="connsiteX4" fmla="*/ 112143 w 269280"/>
              <a:gd name="connsiteY4" fmla="*/ 0 h 340743"/>
              <a:gd name="connsiteX5" fmla="*/ 71802 w 269280"/>
              <a:gd name="connsiteY5" fmla="*/ 33213 h 340743"/>
              <a:gd name="connsiteX6" fmla="*/ 8626 w 269280"/>
              <a:gd name="connsiteY6" fmla="*/ 219973 h 340743"/>
              <a:gd name="connsiteX7" fmla="*/ 0 w 269280"/>
              <a:gd name="connsiteY7" fmla="*/ 297611 h 340743"/>
              <a:gd name="connsiteX8" fmla="*/ 21566 w 269280"/>
              <a:gd name="connsiteY8" fmla="*/ 340743 h 340743"/>
              <a:gd name="connsiteX9" fmla="*/ 112143 w 269280"/>
              <a:gd name="connsiteY9" fmla="*/ 310551 h 340743"/>
              <a:gd name="connsiteX10" fmla="*/ 163901 w 269280"/>
              <a:gd name="connsiteY10" fmla="*/ 340743 h 340743"/>
              <a:gd name="connsiteX11" fmla="*/ 241539 w 269280"/>
              <a:gd name="connsiteY11" fmla="*/ 323490 h 340743"/>
              <a:gd name="connsiteX12" fmla="*/ 245852 w 269280"/>
              <a:gd name="connsiteY12" fmla="*/ 280358 h 340743"/>
              <a:gd name="connsiteX13" fmla="*/ 269280 w 269280"/>
              <a:gd name="connsiteY13" fmla="*/ 76160 h 340743"/>
              <a:gd name="connsiteX0" fmla="*/ 269280 w 269280"/>
              <a:gd name="connsiteY0" fmla="*/ 76160 h 340743"/>
              <a:gd name="connsiteX1" fmla="*/ 253988 w 269280"/>
              <a:gd name="connsiteY1" fmla="*/ 29701 h 340743"/>
              <a:gd name="connsiteX2" fmla="*/ 207033 w 269280"/>
              <a:gd name="connsiteY2" fmla="*/ 69011 h 340743"/>
              <a:gd name="connsiteX3" fmla="*/ 159588 w 269280"/>
              <a:gd name="connsiteY3" fmla="*/ 30192 h 340743"/>
              <a:gd name="connsiteX4" fmla="*/ 112143 w 269280"/>
              <a:gd name="connsiteY4" fmla="*/ 0 h 340743"/>
              <a:gd name="connsiteX5" fmla="*/ 71802 w 269280"/>
              <a:gd name="connsiteY5" fmla="*/ 33213 h 340743"/>
              <a:gd name="connsiteX6" fmla="*/ 8626 w 269280"/>
              <a:gd name="connsiteY6" fmla="*/ 219973 h 340743"/>
              <a:gd name="connsiteX7" fmla="*/ 0 w 269280"/>
              <a:gd name="connsiteY7" fmla="*/ 297611 h 340743"/>
              <a:gd name="connsiteX8" fmla="*/ 21566 w 269280"/>
              <a:gd name="connsiteY8" fmla="*/ 340743 h 340743"/>
              <a:gd name="connsiteX9" fmla="*/ 112143 w 269280"/>
              <a:gd name="connsiteY9" fmla="*/ 310551 h 340743"/>
              <a:gd name="connsiteX10" fmla="*/ 163901 w 269280"/>
              <a:gd name="connsiteY10" fmla="*/ 340743 h 340743"/>
              <a:gd name="connsiteX11" fmla="*/ 241539 w 269280"/>
              <a:gd name="connsiteY11" fmla="*/ 323490 h 340743"/>
              <a:gd name="connsiteX12" fmla="*/ 245852 w 269280"/>
              <a:gd name="connsiteY12" fmla="*/ 280358 h 340743"/>
              <a:gd name="connsiteX13" fmla="*/ 269280 w 269280"/>
              <a:gd name="connsiteY13" fmla="*/ 76160 h 340743"/>
              <a:gd name="connsiteX0" fmla="*/ 269280 w 269280"/>
              <a:gd name="connsiteY0" fmla="*/ 76160 h 340743"/>
              <a:gd name="connsiteX1" fmla="*/ 253988 w 269280"/>
              <a:gd name="connsiteY1" fmla="*/ 29701 h 340743"/>
              <a:gd name="connsiteX2" fmla="*/ 252906 w 269280"/>
              <a:gd name="connsiteY2" fmla="*/ 1110 h 340743"/>
              <a:gd name="connsiteX3" fmla="*/ 159588 w 269280"/>
              <a:gd name="connsiteY3" fmla="*/ 30192 h 340743"/>
              <a:gd name="connsiteX4" fmla="*/ 112143 w 269280"/>
              <a:gd name="connsiteY4" fmla="*/ 0 h 340743"/>
              <a:gd name="connsiteX5" fmla="*/ 71802 w 269280"/>
              <a:gd name="connsiteY5" fmla="*/ 33213 h 340743"/>
              <a:gd name="connsiteX6" fmla="*/ 8626 w 269280"/>
              <a:gd name="connsiteY6" fmla="*/ 219973 h 340743"/>
              <a:gd name="connsiteX7" fmla="*/ 0 w 269280"/>
              <a:gd name="connsiteY7" fmla="*/ 297611 h 340743"/>
              <a:gd name="connsiteX8" fmla="*/ 21566 w 269280"/>
              <a:gd name="connsiteY8" fmla="*/ 340743 h 340743"/>
              <a:gd name="connsiteX9" fmla="*/ 112143 w 269280"/>
              <a:gd name="connsiteY9" fmla="*/ 310551 h 340743"/>
              <a:gd name="connsiteX10" fmla="*/ 163901 w 269280"/>
              <a:gd name="connsiteY10" fmla="*/ 340743 h 340743"/>
              <a:gd name="connsiteX11" fmla="*/ 241539 w 269280"/>
              <a:gd name="connsiteY11" fmla="*/ 323490 h 340743"/>
              <a:gd name="connsiteX12" fmla="*/ 245852 w 269280"/>
              <a:gd name="connsiteY12" fmla="*/ 280358 h 340743"/>
              <a:gd name="connsiteX13" fmla="*/ 269280 w 269280"/>
              <a:gd name="connsiteY13" fmla="*/ 76160 h 340743"/>
              <a:gd name="connsiteX0" fmla="*/ 269280 w 291473"/>
              <a:gd name="connsiteY0" fmla="*/ 146033 h 410616"/>
              <a:gd name="connsiteX1" fmla="*/ 253988 w 291473"/>
              <a:gd name="connsiteY1" fmla="*/ 99574 h 410616"/>
              <a:gd name="connsiteX2" fmla="*/ 252906 w 291473"/>
              <a:gd name="connsiteY2" fmla="*/ 70983 h 410616"/>
              <a:gd name="connsiteX3" fmla="*/ 291473 w 291473"/>
              <a:gd name="connsiteY3" fmla="*/ 0 h 410616"/>
              <a:gd name="connsiteX4" fmla="*/ 112143 w 291473"/>
              <a:gd name="connsiteY4" fmla="*/ 69873 h 410616"/>
              <a:gd name="connsiteX5" fmla="*/ 71802 w 291473"/>
              <a:gd name="connsiteY5" fmla="*/ 103086 h 410616"/>
              <a:gd name="connsiteX6" fmla="*/ 8626 w 291473"/>
              <a:gd name="connsiteY6" fmla="*/ 289846 h 410616"/>
              <a:gd name="connsiteX7" fmla="*/ 0 w 291473"/>
              <a:gd name="connsiteY7" fmla="*/ 367484 h 410616"/>
              <a:gd name="connsiteX8" fmla="*/ 21566 w 291473"/>
              <a:gd name="connsiteY8" fmla="*/ 410616 h 410616"/>
              <a:gd name="connsiteX9" fmla="*/ 112143 w 291473"/>
              <a:gd name="connsiteY9" fmla="*/ 380424 h 410616"/>
              <a:gd name="connsiteX10" fmla="*/ 163901 w 291473"/>
              <a:gd name="connsiteY10" fmla="*/ 410616 h 410616"/>
              <a:gd name="connsiteX11" fmla="*/ 241539 w 291473"/>
              <a:gd name="connsiteY11" fmla="*/ 393363 h 410616"/>
              <a:gd name="connsiteX12" fmla="*/ 245852 w 291473"/>
              <a:gd name="connsiteY12" fmla="*/ 350231 h 410616"/>
              <a:gd name="connsiteX13" fmla="*/ 269280 w 291473"/>
              <a:gd name="connsiteY13" fmla="*/ 146033 h 410616"/>
              <a:gd name="connsiteX0" fmla="*/ 269280 w 291473"/>
              <a:gd name="connsiteY0" fmla="*/ 146033 h 410616"/>
              <a:gd name="connsiteX1" fmla="*/ 253988 w 291473"/>
              <a:gd name="connsiteY1" fmla="*/ 99574 h 410616"/>
              <a:gd name="connsiteX2" fmla="*/ 252906 w 291473"/>
              <a:gd name="connsiteY2" fmla="*/ 70983 h 410616"/>
              <a:gd name="connsiteX3" fmla="*/ 291473 w 291473"/>
              <a:gd name="connsiteY3" fmla="*/ 0 h 410616"/>
              <a:gd name="connsiteX4" fmla="*/ 123611 w 291473"/>
              <a:gd name="connsiteY4" fmla="*/ 14480 h 410616"/>
              <a:gd name="connsiteX5" fmla="*/ 71802 w 291473"/>
              <a:gd name="connsiteY5" fmla="*/ 103086 h 410616"/>
              <a:gd name="connsiteX6" fmla="*/ 8626 w 291473"/>
              <a:gd name="connsiteY6" fmla="*/ 289846 h 410616"/>
              <a:gd name="connsiteX7" fmla="*/ 0 w 291473"/>
              <a:gd name="connsiteY7" fmla="*/ 367484 h 410616"/>
              <a:gd name="connsiteX8" fmla="*/ 21566 w 291473"/>
              <a:gd name="connsiteY8" fmla="*/ 410616 h 410616"/>
              <a:gd name="connsiteX9" fmla="*/ 112143 w 291473"/>
              <a:gd name="connsiteY9" fmla="*/ 380424 h 410616"/>
              <a:gd name="connsiteX10" fmla="*/ 163901 w 291473"/>
              <a:gd name="connsiteY10" fmla="*/ 410616 h 410616"/>
              <a:gd name="connsiteX11" fmla="*/ 241539 w 291473"/>
              <a:gd name="connsiteY11" fmla="*/ 393363 h 410616"/>
              <a:gd name="connsiteX12" fmla="*/ 245852 w 291473"/>
              <a:gd name="connsiteY12" fmla="*/ 350231 h 410616"/>
              <a:gd name="connsiteX13" fmla="*/ 269280 w 291473"/>
              <a:gd name="connsiteY13" fmla="*/ 146033 h 410616"/>
              <a:gd name="connsiteX0" fmla="*/ 269280 w 269280"/>
              <a:gd name="connsiteY0" fmla="*/ 131553 h 396136"/>
              <a:gd name="connsiteX1" fmla="*/ 253988 w 269280"/>
              <a:gd name="connsiteY1" fmla="*/ 85094 h 396136"/>
              <a:gd name="connsiteX2" fmla="*/ 252906 w 269280"/>
              <a:gd name="connsiteY2" fmla="*/ 56503 h 396136"/>
              <a:gd name="connsiteX3" fmla="*/ 260891 w 269280"/>
              <a:gd name="connsiteY3" fmla="*/ 1602 h 396136"/>
              <a:gd name="connsiteX4" fmla="*/ 123611 w 269280"/>
              <a:gd name="connsiteY4" fmla="*/ 0 h 396136"/>
              <a:gd name="connsiteX5" fmla="*/ 71802 w 269280"/>
              <a:gd name="connsiteY5" fmla="*/ 88606 h 396136"/>
              <a:gd name="connsiteX6" fmla="*/ 8626 w 269280"/>
              <a:gd name="connsiteY6" fmla="*/ 275366 h 396136"/>
              <a:gd name="connsiteX7" fmla="*/ 0 w 269280"/>
              <a:gd name="connsiteY7" fmla="*/ 353004 h 396136"/>
              <a:gd name="connsiteX8" fmla="*/ 21566 w 269280"/>
              <a:gd name="connsiteY8" fmla="*/ 396136 h 396136"/>
              <a:gd name="connsiteX9" fmla="*/ 112143 w 269280"/>
              <a:gd name="connsiteY9" fmla="*/ 365944 h 396136"/>
              <a:gd name="connsiteX10" fmla="*/ 163901 w 269280"/>
              <a:gd name="connsiteY10" fmla="*/ 396136 h 396136"/>
              <a:gd name="connsiteX11" fmla="*/ 241539 w 269280"/>
              <a:gd name="connsiteY11" fmla="*/ 378883 h 396136"/>
              <a:gd name="connsiteX12" fmla="*/ 245852 w 269280"/>
              <a:gd name="connsiteY12" fmla="*/ 335751 h 396136"/>
              <a:gd name="connsiteX13" fmla="*/ 269280 w 269280"/>
              <a:gd name="connsiteY13" fmla="*/ 131553 h 396136"/>
              <a:gd name="connsiteX0" fmla="*/ 269280 w 269280"/>
              <a:gd name="connsiteY0" fmla="*/ 131553 h 396136"/>
              <a:gd name="connsiteX1" fmla="*/ 235882 w 269280"/>
              <a:gd name="connsiteY1" fmla="*/ 92242 h 396136"/>
              <a:gd name="connsiteX2" fmla="*/ 252906 w 269280"/>
              <a:gd name="connsiteY2" fmla="*/ 56503 h 396136"/>
              <a:gd name="connsiteX3" fmla="*/ 260891 w 269280"/>
              <a:gd name="connsiteY3" fmla="*/ 1602 h 396136"/>
              <a:gd name="connsiteX4" fmla="*/ 123611 w 269280"/>
              <a:gd name="connsiteY4" fmla="*/ 0 h 396136"/>
              <a:gd name="connsiteX5" fmla="*/ 71802 w 269280"/>
              <a:gd name="connsiteY5" fmla="*/ 88606 h 396136"/>
              <a:gd name="connsiteX6" fmla="*/ 8626 w 269280"/>
              <a:gd name="connsiteY6" fmla="*/ 275366 h 396136"/>
              <a:gd name="connsiteX7" fmla="*/ 0 w 269280"/>
              <a:gd name="connsiteY7" fmla="*/ 353004 h 396136"/>
              <a:gd name="connsiteX8" fmla="*/ 21566 w 269280"/>
              <a:gd name="connsiteY8" fmla="*/ 396136 h 396136"/>
              <a:gd name="connsiteX9" fmla="*/ 112143 w 269280"/>
              <a:gd name="connsiteY9" fmla="*/ 365944 h 396136"/>
              <a:gd name="connsiteX10" fmla="*/ 163901 w 269280"/>
              <a:gd name="connsiteY10" fmla="*/ 396136 h 396136"/>
              <a:gd name="connsiteX11" fmla="*/ 241539 w 269280"/>
              <a:gd name="connsiteY11" fmla="*/ 378883 h 396136"/>
              <a:gd name="connsiteX12" fmla="*/ 245852 w 269280"/>
              <a:gd name="connsiteY12" fmla="*/ 335751 h 396136"/>
              <a:gd name="connsiteX13" fmla="*/ 269280 w 269280"/>
              <a:gd name="connsiteY13" fmla="*/ 131553 h 396136"/>
              <a:gd name="connsiteX0" fmla="*/ 269280 w 269280"/>
              <a:gd name="connsiteY0" fmla="*/ 131553 h 396136"/>
              <a:gd name="connsiteX1" fmla="*/ 235882 w 269280"/>
              <a:gd name="connsiteY1" fmla="*/ 92242 h 396136"/>
              <a:gd name="connsiteX2" fmla="*/ 251095 w 269280"/>
              <a:gd name="connsiteY2" fmla="*/ 45782 h 396136"/>
              <a:gd name="connsiteX3" fmla="*/ 260891 w 269280"/>
              <a:gd name="connsiteY3" fmla="*/ 1602 h 396136"/>
              <a:gd name="connsiteX4" fmla="*/ 123611 w 269280"/>
              <a:gd name="connsiteY4" fmla="*/ 0 h 396136"/>
              <a:gd name="connsiteX5" fmla="*/ 71802 w 269280"/>
              <a:gd name="connsiteY5" fmla="*/ 88606 h 396136"/>
              <a:gd name="connsiteX6" fmla="*/ 8626 w 269280"/>
              <a:gd name="connsiteY6" fmla="*/ 275366 h 396136"/>
              <a:gd name="connsiteX7" fmla="*/ 0 w 269280"/>
              <a:gd name="connsiteY7" fmla="*/ 353004 h 396136"/>
              <a:gd name="connsiteX8" fmla="*/ 21566 w 269280"/>
              <a:gd name="connsiteY8" fmla="*/ 396136 h 396136"/>
              <a:gd name="connsiteX9" fmla="*/ 112143 w 269280"/>
              <a:gd name="connsiteY9" fmla="*/ 365944 h 396136"/>
              <a:gd name="connsiteX10" fmla="*/ 163901 w 269280"/>
              <a:gd name="connsiteY10" fmla="*/ 396136 h 396136"/>
              <a:gd name="connsiteX11" fmla="*/ 241539 w 269280"/>
              <a:gd name="connsiteY11" fmla="*/ 378883 h 396136"/>
              <a:gd name="connsiteX12" fmla="*/ 245852 w 269280"/>
              <a:gd name="connsiteY12" fmla="*/ 335751 h 396136"/>
              <a:gd name="connsiteX13" fmla="*/ 269280 w 269280"/>
              <a:gd name="connsiteY13" fmla="*/ 131553 h 39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280" h="396136">
                <a:moveTo>
                  <a:pt x="269280" y="131553"/>
                </a:moveTo>
                <a:lnTo>
                  <a:pt x="235882" y="92242"/>
                </a:lnTo>
                <a:cubicBezTo>
                  <a:pt x="235521" y="82712"/>
                  <a:pt x="251456" y="55312"/>
                  <a:pt x="251095" y="45782"/>
                </a:cubicBezTo>
                <a:lnTo>
                  <a:pt x="260891" y="1602"/>
                </a:lnTo>
                <a:lnTo>
                  <a:pt x="123611" y="0"/>
                </a:lnTo>
                <a:lnTo>
                  <a:pt x="71802" y="88606"/>
                </a:lnTo>
                <a:lnTo>
                  <a:pt x="8626" y="275366"/>
                </a:lnTo>
                <a:lnTo>
                  <a:pt x="0" y="353004"/>
                </a:lnTo>
                <a:lnTo>
                  <a:pt x="21566" y="396136"/>
                </a:lnTo>
                <a:lnTo>
                  <a:pt x="112143" y="365944"/>
                </a:lnTo>
                <a:lnTo>
                  <a:pt x="163901" y="396136"/>
                </a:lnTo>
                <a:lnTo>
                  <a:pt x="241539" y="378883"/>
                </a:lnTo>
                <a:cubicBezTo>
                  <a:pt x="246011" y="338636"/>
                  <a:pt x="245852" y="353084"/>
                  <a:pt x="245852" y="335751"/>
                </a:cubicBezTo>
                <a:lnTo>
                  <a:pt x="269280" y="131553"/>
                </a:lnTo>
                <a:close/>
              </a:path>
            </a:pathLst>
          </a:custGeom>
          <a:solidFill>
            <a:srgbClr val="00B050">
              <a:alpha val="62000"/>
            </a:srgbClr>
          </a:solidFill>
          <a:ln>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8C4780-CC62-45BE-BF32-221CA32A5989}"/>
              </a:ext>
            </a:extLst>
          </p:cNvPr>
          <p:cNvSpPr txBox="1"/>
          <p:nvPr/>
        </p:nvSpPr>
        <p:spPr>
          <a:xfrm>
            <a:off x="9672577" y="2646857"/>
            <a:ext cx="2384854" cy="707886"/>
          </a:xfrm>
          <a:prstGeom prst="rect">
            <a:avLst/>
          </a:prstGeom>
          <a:noFill/>
        </p:spPr>
        <p:txBody>
          <a:bodyPr wrap="square" rtlCol="0">
            <a:spAutoFit/>
          </a:bodyPr>
          <a:lstStyle/>
          <a:p>
            <a:r>
              <a:rPr lang="en-US" sz="4000" b="1" dirty="0">
                <a:effectLst>
                  <a:glow rad="127000">
                    <a:schemeClr val="bg1"/>
                  </a:glow>
                </a:effectLst>
              </a:rPr>
              <a:t>Israel</a:t>
            </a:r>
          </a:p>
        </p:txBody>
      </p:sp>
      <p:sp>
        <p:nvSpPr>
          <p:cNvPr id="4" name="Freeform: Shape 3">
            <a:extLst>
              <a:ext uri="{FF2B5EF4-FFF2-40B4-BE49-F238E27FC236}">
                <a16:creationId xmlns:a16="http://schemas.microsoft.com/office/drawing/2014/main" id="{5DEFFF6C-6E92-420C-AEC1-D57B7EE88997}"/>
              </a:ext>
            </a:extLst>
          </p:cNvPr>
          <p:cNvSpPr/>
          <p:nvPr/>
        </p:nvSpPr>
        <p:spPr>
          <a:xfrm>
            <a:off x="9132722" y="3419576"/>
            <a:ext cx="492221" cy="765561"/>
          </a:xfrm>
          <a:custGeom>
            <a:avLst/>
            <a:gdLst>
              <a:gd name="connsiteX0" fmla="*/ 504092 w 504092"/>
              <a:gd name="connsiteY0" fmla="*/ 0 h 937846"/>
              <a:gd name="connsiteX1" fmla="*/ 293077 w 504092"/>
              <a:gd name="connsiteY1" fmla="*/ 23446 h 937846"/>
              <a:gd name="connsiteX2" fmla="*/ 70338 w 504092"/>
              <a:gd name="connsiteY2" fmla="*/ 0 h 937846"/>
              <a:gd name="connsiteX3" fmla="*/ 23446 w 504092"/>
              <a:gd name="connsiteY3" fmla="*/ 70338 h 937846"/>
              <a:gd name="connsiteX4" fmla="*/ 0 w 504092"/>
              <a:gd name="connsiteY4" fmla="*/ 375138 h 937846"/>
              <a:gd name="connsiteX5" fmla="*/ 11723 w 504092"/>
              <a:gd name="connsiteY5" fmla="*/ 668215 h 937846"/>
              <a:gd name="connsiteX6" fmla="*/ 93785 w 504092"/>
              <a:gd name="connsiteY6" fmla="*/ 738553 h 937846"/>
              <a:gd name="connsiteX7" fmla="*/ 304800 w 504092"/>
              <a:gd name="connsiteY7" fmla="*/ 937846 h 937846"/>
              <a:gd name="connsiteX8" fmla="*/ 410308 w 504092"/>
              <a:gd name="connsiteY8" fmla="*/ 574430 h 937846"/>
              <a:gd name="connsiteX9" fmla="*/ 351692 w 504092"/>
              <a:gd name="connsiteY9" fmla="*/ 398584 h 937846"/>
              <a:gd name="connsiteX10" fmla="*/ 492369 w 504092"/>
              <a:gd name="connsiteY10" fmla="*/ 152400 h 937846"/>
              <a:gd name="connsiteX0" fmla="*/ 504092 w 554101"/>
              <a:gd name="connsiteY0" fmla="*/ 94527 h 1032373"/>
              <a:gd name="connsiteX1" fmla="*/ 293077 w 554101"/>
              <a:gd name="connsiteY1" fmla="*/ 117973 h 1032373"/>
              <a:gd name="connsiteX2" fmla="*/ 70338 w 554101"/>
              <a:gd name="connsiteY2" fmla="*/ 94527 h 1032373"/>
              <a:gd name="connsiteX3" fmla="*/ 23446 w 554101"/>
              <a:gd name="connsiteY3" fmla="*/ 164865 h 1032373"/>
              <a:gd name="connsiteX4" fmla="*/ 0 w 554101"/>
              <a:gd name="connsiteY4" fmla="*/ 469665 h 1032373"/>
              <a:gd name="connsiteX5" fmla="*/ 11723 w 554101"/>
              <a:gd name="connsiteY5" fmla="*/ 762742 h 1032373"/>
              <a:gd name="connsiteX6" fmla="*/ 93785 w 554101"/>
              <a:gd name="connsiteY6" fmla="*/ 833080 h 1032373"/>
              <a:gd name="connsiteX7" fmla="*/ 304800 w 554101"/>
              <a:gd name="connsiteY7" fmla="*/ 1032373 h 1032373"/>
              <a:gd name="connsiteX8" fmla="*/ 410308 w 554101"/>
              <a:gd name="connsiteY8" fmla="*/ 668957 h 1032373"/>
              <a:gd name="connsiteX9" fmla="*/ 351692 w 554101"/>
              <a:gd name="connsiteY9" fmla="*/ 493111 h 1032373"/>
              <a:gd name="connsiteX10" fmla="*/ 554101 w 554101"/>
              <a:gd name="connsiteY10" fmla="*/ 0 h 1032373"/>
              <a:gd name="connsiteX0" fmla="*/ 504092 w 554101"/>
              <a:gd name="connsiteY0" fmla="*/ 94527 h 1032373"/>
              <a:gd name="connsiteX1" fmla="*/ 293077 w 554101"/>
              <a:gd name="connsiteY1" fmla="*/ 117973 h 1032373"/>
              <a:gd name="connsiteX2" fmla="*/ 70338 w 554101"/>
              <a:gd name="connsiteY2" fmla="*/ 94527 h 1032373"/>
              <a:gd name="connsiteX3" fmla="*/ 23446 w 554101"/>
              <a:gd name="connsiteY3" fmla="*/ 164865 h 1032373"/>
              <a:gd name="connsiteX4" fmla="*/ 0 w 554101"/>
              <a:gd name="connsiteY4" fmla="*/ 469665 h 1032373"/>
              <a:gd name="connsiteX5" fmla="*/ 11723 w 554101"/>
              <a:gd name="connsiteY5" fmla="*/ 762742 h 1032373"/>
              <a:gd name="connsiteX6" fmla="*/ 93785 w 554101"/>
              <a:gd name="connsiteY6" fmla="*/ 833080 h 1032373"/>
              <a:gd name="connsiteX7" fmla="*/ 304800 w 554101"/>
              <a:gd name="connsiteY7" fmla="*/ 1032373 h 1032373"/>
              <a:gd name="connsiteX8" fmla="*/ 410308 w 554101"/>
              <a:gd name="connsiteY8" fmla="*/ 668957 h 1032373"/>
              <a:gd name="connsiteX9" fmla="*/ 351692 w 554101"/>
              <a:gd name="connsiteY9" fmla="*/ 493111 h 1032373"/>
              <a:gd name="connsiteX10" fmla="*/ 443696 w 554101"/>
              <a:gd name="connsiteY10" fmla="*/ 266961 h 1032373"/>
              <a:gd name="connsiteX11" fmla="*/ 554101 w 554101"/>
              <a:gd name="connsiteY11" fmla="*/ 0 h 1032373"/>
              <a:gd name="connsiteX0" fmla="*/ 504092 w 523235"/>
              <a:gd name="connsiteY0" fmla="*/ 36653 h 974499"/>
              <a:gd name="connsiteX1" fmla="*/ 293077 w 523235"/>
              <a:gd name="connsiteY1" fmla="*/ 60099 h 974499"/>
              <a:gd name="connsiteX2" fmla="*/ 70338 w 523235"/>
              <a:gd name="connsiteY2" fmla="*/ 36653 h 974499"/>
              <a:gd name="connsiteX3" fmla="*/ 23446 w 523235"/>
              <a:gd name="connsiteY3" fmla="*/ 106991 h 974499"/>
              <a:gd name="connsiteX4" fmla="*/ 0 w 523235"/>
              <a:gd name="connsiteY4" fmla="*/ 411791 h 974499"/>
              <a:gd name="connsiteX5" fmla="*/ 11723 w 523235"/>
              <a:gd name="connsiteY5" fmla="*/ 704868 h 974499"/>
              <a:gd name="connsiteX6" fmla="*/ 93785 w 523235"/>
              <a:gd name="connsiteY6" fmla="*/ 775206 h 974499"/>
              <a:gd name="connsiteX7" fmla="*/ 304800 w 523235"/>
              <a:gd name="connsiteY7" fmla="*/ 974499 h 974499"/>
              <a:gd name="connsiteX8" fmla="*/ 410308 w 523235"/>
              <a:gd name="connsiteY8" fmla="*/ 611083 h 974499"/>
              <a:gd name="connsiteX9" fmla="*/ 351692 w 523235"/>
              <a:gd name="connsiteY9" fmla="*/ 435237 h 974499"/>
              <a:gd name="connsiteX10" fmla="*/ 443696 w 523235"/>
              <a:gd name="connsiteY10" fmla="*/ 209087 h 974499"/>
              <a:gd name="connsiteX11" fmla="*/ 523235 w 523235"/>
              <a:gd name="connsiteY11" fmla="*/ 0 h 974499"/>
              <a:gd name="connsiteX0" fmla="*/ 504092 w 523235"/>
              <a:gd name="connsiteY0" fmla="*/ 36653 h 974499"/>
              <a:gd name="connsiteX1" fmla="*/ 293077 w 523235"/>
              <a:gd name="connsiteY1" fmla="*/ 60099 h 974499"/>
              <a:gd name="connsiteX2" fmla="*/ 70338 w 523235"/>
              <a:gd name="connsiteY2" fmla="*/ 36653 h 974499"/>
              <a:gd name="connsiteX3" fmla="*/ 23446 w 523235"/>
              <a:gd name="connsiteY3" fmla="*/ 106991 h 974499"/>
              <a:gd name="connsiteX4" fmla="*/ 0 w 523235"/>
              <a:gd name="connsiteY4" fmla="*/ 411791 h 974499"/>
              <a:gd name="connsiteX5" fmla="*/ 11723 w 523235"/>
              <a:gd name="connsiteY5" fmla="*/ 704868 h 974499"/>
              <a:gd name="connsiteX6" fmla="*/ 93785 w 523235"/>
              <a:gd name="connsiteY6" fmla="*/ 775206 h 974499"/>
              <a:gd name="connsiteX7" fmla="*/ 304800 w 523235"/>
              <a:gd name="connsiteY7" fmla="*/ 974499 h 974499"/>
              <a:gd name="connsiteX8" fmla="*/ 410308 w 523235"/>
              <a:gd name="connsiteY8" fmla="*/ 611083 h 974499"/>
              <a:gd name="connsiteX9" fmla="*/ 351692 w 523235"/>
              <a:gd name="connsiteY9" fmla="*/ 435237 h 974499"/>
              <a:gd name="connsiteX10" fmla="*/ 459129 w 523235"/>
              <a:gd name="connsiteY10" fmla="*/ 205229 h 974499"/>
              <a:gd name="connsiteX11" fmla="*/ 523235 w 523235"/>
              <a:gd name="connsiteY11" fmla="*/ 0 h 974499"/>
              <a:gd name="connsiteX0" fmla="*/ 504092 w 523235"/>
              <a:gd name="connsiteY0" fmla="*/ 36653 h 974499"/>
              <a:gd name="connsiteX1" fmla="*/ 293077 w 523235"/>
              <a:gd name="connsiteY1" fmla="*/ 60099 h 974499"/>
              <a:gd name="connsiteX2" fmla="*/ 70338 w 523235"/>
              <a:gd name="connsiteY2" fmla="*/ 36653 h 974499"/>
              <a:gd name="connsiteX3" fmla="*/ 23446 w 523235"/>
              <a:gd name="connsiteY3" fmla="*/ 106991 h 974499"/>
              <a:gd name="connsiteX4" fmla="*/ 0 w 523235"/>
              <a:gd name="connsiteY4" fmla="*/ 411791 h 974499"/>
              <a:gd name="connsiteX5" fmla="*/ 11723 w 523235"/>
              <a:gd name="connsiteY5" fmla="*/ 704868 h 974499"/>
              <a:gd name="connsiteX6" fmla="*/ 93785 w 523235"/>
              <a:gd name="connsiteY6" fmla="*/ 775206 h 974499"/>
              <a:gd name="connsiteX7" fmla="*/ 304800 w 523235"/>
              <a:gd name="connsiteY7" fmla="*/ 974499 h 974499"/>
              <a:gd name="connsiteX8" fmla="*/ 414166 w 523235"/>
              <a:gd name="connsiteY8" fmla="*/ 553210 h 974499"/>
              <a:gd name="connsiteX9" fmla="*/ 351692 w 523235"/>
              <a:gd name="connsiteY9" fmla="*/ 435237 h 974499"/>
              <a:gd name="connsiteX10" fmla="*/ 459129 w 523235"/>
              <a:gd name="connsiteY10" fmla="*/ 205229 h 974499"/>
              <a:gd name="connsiteX11" fmla="*/ 523235 w 523235"/>
              <a:gd name="connsiteY11" fmla="*/ 0 h 974499"/>
              <a:gd name="connsiteX0" fmla="*/ 504092 w 523235"/>
              <a:gd name="connsiteY0" fmla="*/ 36653 h 775206"/>
              <a:gd name="connsiteX1" fmla="*/ 293077 w 523235"/>
              <a:gd name="connsiteY1" fmla="*/ 60099 h 775206"/>
              <a:gd name="connsiteX2" fmla="*/ 70338 w 523235"/>
              <a:gd name="connsiteY2" fmla="*/ 36653 h 775206"/>
              <a:gd name="connsiteX3" fmla="*/ 23446 w 523235"/>
              <a:gd name="connsiteY3" fmla="*/ 106991 h 775206"/>
              <a:gd name="connsiteX4" fmla="*/ 0 w 523235"/>
              <a:gd name="connsiteY4" fmla="*/ 411791 h 775206"/>
              <a:gd name="connsiteX5" fmla="*/ 11723 w 523235"/>
              <a:gd name="connsiteY5" fmla="*/ 704868 h 775206"/>
              <a:gd name="connsiteX6" fmla="*/ 93785 w 523235"/>
              <a:gd name="connsiteY6" fmla="*/ 775206 h 775206"/>
              <a:gd name="connsiteX7" fmla="*/ 320233 w 523235"/>
              <a:gd name="connsiteY7" fmla="*/ 762297 h 775206"/>
              <a:gd name="connsiteX8" fmla="*/ 414166 w 523235"/>
              <a:gd name="connsiteY8" fmla="*/ 553210 h 775206"/>
              <a:gd name="connsiteX9" fmla="*/ 351692 w 523235"/>
              <a:gd name="connsiteY9" fmla="*/ 435237 h 775206"/>
              <a:gd name="connsiteX10" fmla="*/ 459129 w 523235"/>
              <a:gd name="connsiteY10" fmla="*/ 205229 h 775206"/>
              <a:gd name="connsiteX11" fmla="*/ 523235 w 523235"/>
              <a:gd name="connsiteY11" fmla="*/ 0 h 775206"/>
              <a:gd name="connsiteX0" fmla="*/ 480943 w 523235"/>
              <a:gd name="connsiteY0" fmla="*/ 13504 h 775206"/>
              <a:gd name="connsiteX1" fmla="*/ 293077 w 523235"/>
              <a:gd name="connsiteY1" fmla="*/ 60099 h 775206"/>
              <a:gd name="connsiteX2" fmla="*/ 70338 w 523235"/>
              <a:gd name="connsiteY2" fmla="*/ 36653 h 775206"/>
              <a:gd name="connsiteX3" fmla="*/ 23446 w 523235"/>
              <a:gd name="connsiteY3" fmla="*/ 106991 h 775206"/>
              <a:gd name="connsiteX4" fmla="*/ 0 w 523235"/>
              <a:gd name="connsiteY4" fmla="*/ 411791 h 775206"/>
              <a:gd name="connsiteX5" fmla="*/ 11723 w 523235"/>
              <a:gd name="connsiteY5" fmla="*/ 704868 h 775206"/>
              <a:gd name="connsiteX6" fmla="*/ 93785 w 523235"/>
              <a:gd name="connsiteY6" fmla="*/ 775206 h 775206"/>
              <a:gd name="connsiteX7" fmla="*/ 320233 w 523235"/>
              <a:gd name="connsiteY7" fmla="*/ 762297 h 775206"/>
              <a:gd name="connsiteX8" fmla="*/ 414166 w 523235"/>
              <a:gd name="connsiteY8" fmla="*/ 553210 h 775206"/>
              <a:gd name="connsiteX9" fmla="*/ 351692 w 523235"/>
              <a:gd name="connsiteY9" fmla="*/ 435237 h 775206"/>
              <a:gd name="connsiteX10" fmla="*/ 459129 w 523235"/>
              <a:gd name="connsiteY10" fmla="*/ 205229 h 775206"/>
              <a:gd name="connsiteX11" fmla="*/ 523235 w 523235"/>
              <a:gd name="connsiteY11" fmla="*/ 0 h 775206"/>
              <a:gd name="connsiteX0" fmla="*/ 480943 w 523235"/>
              <a:gd name="connsiteY0" fmla="*/ 13504 h 775206"/>
              <a:gd name="connsiteX1" fmla="*/ 293077 w 523235"/>
              <a:gd name="connsiteY1" fmla="*/ 60099 h 775206"/>
              <a:gd name="connsiteX2" fmla="*/ 182226 w 523235"/>
              <a:gd name="connsiteY2" fmla="*/ 9645 h 775206"/>
              <a:gd name="connsiteX3" fmla="*/ 23446 w 523235"/>
              <a:gd name="connsiteY3" fmla="*/ 106991 h 775206"/>
              <a:gd name="connsiteX4" fmla="*/ 0 w 523235"/>
              <a:gd name="connsiteY4" fmla="*/ 411791 h 775206"/>
              <a:gd name="connsiteX5" fmla="*/ 11723 w 523235"/>
              <a:gd name="connsiteY5" fmla="*/ 704868 h 775206"/>
              <a:gd name="connsiteX6" fmla="*/ 93785 w 523235"/>
              <a:gd name="connsiteY6" fmla="*/ 775206 h 775206"/>
              <a:gd name="connsiteX7" fmla="*/ 320233 w 523235"/>
              <a:gd name="connsiteY7" fmla="*/ 762297 h 775206"/>
              <a:gd name="connsiteX8" fmla="*/ 414166 w 523235"/>
              <a:gd name="connsiteY8" fmla="*/ 553210 h 775206"/>
              <a:gd name="connsiteX9" fmla="*/ 351692 w 523235"/>
              <a:gd name="connsiteY9" fmla="*/ 435237 h 775206"/>
              <a:gd name="connsiteX10" fmla="*/ 459129 w 523235"/>
              <a:gd name="connsiteY10" fmla="*/ 205229 h 775206"/>
              <a:gd name="connsiteX11" fmla="*/ 523235 w 523235"/>
              <a:gd name="connsiteY11" fmla="*/ 0 h 775206"/>
              <a:gd name="connsiteX0" fmla="*/ 492221 w 534513"/>
              <a:gd name="connsiteY0" fmla="*/ 13504 h 775206"/>
              <a:gd name="connsiteX1" fmla="*/ 304355 w 534513"/>
              <a:gd name="connsiteY1" fmla="*/ 60099 h 775206"/>
              <a:gd name="connsiteX2" fmla="*/ 193504 w 534513"/>
              <a:gd name="connsiteY2" fmla="*/ 9645 h 775206"/>
              <a:gd name="connsiteX3" fmla="*/ 0 w 534513"/>
              <a:gd name="connsiteY3" fmla="*/ 64550 h 775206"/>
              <a:gd name="connsiteX4" fmla="*/ 11278 w 534513"/>
              <a:gd name="connsiteY4" fmla="*/ 411791 h 775206"/>
              <a:gd name="connsiteX5" fmla="*/ 23001 w 534513"/>
              <a:gd name="connsiteY5" fmla="*/ 704868 h 775206"/>
              <a:gd name="connsiteX6" fmla="*/ 105063 w 534513"/>
              <a:gd name="connsiteY6" fmla="*/ 775206 h 775206"/>
              <a:gd name="connsiteX7" fmla="*/ 331511 w 534513"/>
              <a:gd name="connsiteY7" fmla="*/ 762297 h 775206"/>
              <a:gd name="connsiteX8" fmla="*/ 425444 w 534513"/>
              <a:gd name="connsiteY8" fmla="*/ 553210 h 775206"/>
              <a:gd name="connsiteX9" fmla="*/ 362970 w 534513"/>
              <a:gd name="connsiteY9" fmla="*/ 435237 h 775206"/>
              <a:gd name="connsiteX10" fmla="*/ 470407 w 534513"/>
              <a:gd name="connsiteY10" fmla="*/ 205229 h 775206"/>
              <a:gd name="connsiteX11" fmla="*/ 534513 w 534513"/>
              <a:gd name="connsiteY11" fmla="*/ 0 h 775206"/>
              <a:gd name="connsiteX0" fmla="*/ 492221 w 492221"/>
              <a:gd name="connsiteY0" fmla="*/ 3859 h 765561"/>
              <a:gd name="connsiteX1" fmla="*/ 304355 w 492221"/>
              <a:gd name="connsiteY1" fmla="*/ 50454 h 765561"/>
              <a:gd name="connsiteX2" fmla="*/ 193504 w 492221"/>
              <a:gd name="connsiteY2" fmla="*/ 0 h 765561"/>
              <a:gd name="connsiteX3" fmla="*/ 0 w 492221"/>
              <a:gd name="connsiteY3" fmla="*/ 54905 h 765561"/>
              <a:gd name="connsiteX4" fmla="*/ 11278 w 492221"/>
              <a:gd name="connsiteY4" fmla="*/ 402146 h 765561"/>
              <a:gd name="connsiteX5" fmla="*/ 23001 w 492221"/>
              <a:gd name="connsiteY5" fmla="*/ 695223 h 765561"/>
              <a:gd name="connsiteX6" fmla="*/ 105063 w 492221"/>
              <a:gd name="connsiteY6" fmla="*/ 765561 h 765561"/>
              <a:gd name="connsiteX7" fmla="*/ 331511 w 492221"/>
              <a:gd name="connsiteY7" fmla="*/ 752652 h 765561"/>
              <a:gd name="connsiteX8" fmla="*/ 425444 w 492221"/>
              <a:gd name="connsiteY8" fmla="*/ 543565 h 765561"/>
              <a:gd name="connsiteX9" fmla="*/ 362970 w 492221"/>
              <a:gd name="connsiteY9" fmla="*/ 425592 h 765561"/>
              <a:gd name="connsiteX10" fmla="*/ 470407 w 492221"/>
              <a:gd name="connsiteY10" fmla="*/ 195584 h 765561"/>
              <a:gd name="connsiteX11" fmla="*/ 484356 w 492221"/>
              <a:gd name="connsiteY11" fmla="*/ 48228 h 7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2221" h="765561">
                <a:moveTo>
                  <a:pt x="492221" y="3859"/>
                </a:moveTo>
                <a:lnTo>
                  <a:pt x="304355" y="50454"/>
                </a:lnTo>
                <a:lnTo>
                  <a:pt x="193504" y="0"/>
                </a:lnTo>
                <a:lnTo>
                  <a:pt x="0" y="54905"/>
                </a:lnTo>
                <a:lnTo>
                  <a:pt x="11278" y="402146"/>
                </a:lnTo>
                <a:lnTo>
                  <a:pt x="23001" y="695223"/>
                </a:lnTo>
                <a:lnTo>
                  <a:pt x="105063" y="765561"/>
                </a:lnTo>
                <a:lnTo>
                  <a:pt x="331511" y="752652"/>
                </a:lnTo>
                <a:lnTo>
                  <a:pt x="425444" y="543565"/>
                </a:lnTo>
                <a:lnTo>
                  <a:pt x="362970" y="425592"/>
                </a:lnTo>
                <a:cubicBezTo>
                  <a:pt x="368535" y="358593"/>
                  <a:pt x="436672" y="277769"/>
                  <a:pt x="470407" y="195584"/>
                </a:cubicBezTo>
                <a:cubicBezTo>
                  <a:pt x="504142" y="113399"/>
                  <a:pt x="465955" y="92721"/>
                  <a:pt x="484356" y="48228"/>
                </a:cubicBezTo>
              </a:path>
            </a:pathLst>
          </a:cu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FD52892-8CD9-44DC-97B0-2941564F1E53}"/>
              </a:ext>
            </a:extLst>
          </p:cNvPr>
          <p:cNvGrpSpPr/>
          <p:nvPr/>
        </p:nvGrpSpPr>
        <p:grpSpPr>
          <a:xfrm>
            <a:off x="8721338" y="3567191"/>
            <a:ext cx="2872469" cy="1024265"/>
            <a:chOff x="8721338" y="3567191"/>
            <a:chExt cx="2872469" cy="1024265"/>
          </a:xfrm>
        </p:grpSpPr>
        <p:sp>
          <p:nvSpPr>
            <p:cNvPr id="10" name="Star: 5 Points 9">
              <a:extLst>
                <a:ext uri="{FF2B5EF4-FFF2-40B4-BE49-F238E27FC236}">
                  <a16:creationId xmlns:a16="http://schemas.microsoft.com/office/drawing/2014/main" id="{AC365DC8-3642-49EB-B94C-E45608B05784}"/>
                </a:ext>
              </a:extLst>
            </p:cNvPr>
            <p:cNvSpPr/>
            <p:nvPr/>
          </p:nvSpPr>
          <p:spPr>
            <a:xfrm>
              <a:off x="8721338" y="3567191"/>
              <a:ext cx="539261" cy="480646"/>
            </a:xfrm>
            <a:prstGeom prst="star5">
              <a:avLst/>
            </a:prstGeom>
            <a:solidFill>
              <a:srgbClr val="FFFF00"/>
            </a:solidFill>
            <a:ln w="38100">
              <a:solidFill>
                <a:srgbClr val="C00000"/>
              </a:solid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TextBox 10">
              <a:extLst>
                <a:ext uri="{FF2B5EF4-FFF2-40B4-BE49-F238E27FC236}">
                  <a16:creationId xmlns:a16="http://schemas.microsoft.com/office/drawing/2014/main" id="{CCE56DDF-E43A-4B79-BF5A-DF91A9A04EF4}"/>
                </a:ext>
              </a:extLst>
            </p:cNvPr>
            <p:cNvSpPr txBox="1"/>
            <p:nvPr/>
          </p:nvSpPr>
          <p:spPr>
            <a:xfrm>
              <a:off x="9208953" y="3883570"/>
              <a:ext cx="2384854" cy="707886"/>
            </a:xfrm>
            <a:prstGeom prst="rect">
              <a:avLst/>
            </a:prstGeom>
            <a:noFill/>
          </p:spPr>
          <p:txBody>
            <a:bodyPr wrap="square" rtlCol="0">
              <a:spAutoFit/>
            </a:bodyPr>
            <a:lstStyle/>
            <a:p>
              <a:r>
                <a:rPr lang="en-US" sz="4000" b="1" dirty="0">
                  <a:effectLst>
                    <a:glow rad="127000">
                      <a:schemeClr val="bg1"/>
                    </a:glow>
                  </a:effectLst>
                </a:rPr>
                <a:t>Gath</a:t>
              </a:r>
            </a:p>
          </p:txBody>
        </p:sp>
      </p:grpSp>
      <p:sp>
        <p:nvSpPr>
          <p:cNvPr id="18" name="TextBox 17">
            <a:extLst>
              <a:ext uri="{FF2B5EF4-FFF2-40B4-BE49-F238E27FC236}">
                <a16:creationId xmlns:a16="http://schemas.microsoft.com/office/drawing/2014/main" id="{556BECC0-1A9B-46E3-B7D8-AA4D87332C33}"/>
              </a:ext>
            </a:extLst>
          </p:cNvPr>
          <p:cNvSpPr txBox="1"/>
          <p:nvPr/>
        </p:nvSpPr>
        <p:spPr>
          <a:xfrm>
            <a:off x="9701174" y="3328363"/>
            <a:ext cx="2384854" cy="707886"/>
          </a:xfrm>
          <a:prstGeom prst="rect">
            <a:avLst/>
          </a:prstGeom>
          <a:noFill/>
        </p:spPr>
        <p:txBody>
          <a:bodyPr wrap="square" rtlCol="0">
            <a:spAutoFit/>
          </a:bodyPr>
          <a:lstStyle/>
          <a:p>
            <a:r>
              <a:rPr lang="en-US" sz="4000" b="1" dirty="0">
                <a:effectLst>
                  <a:glow rad="127000">
                    <a:schemeClr val="bg1"/>
                  </a:glow>
                </a:effectLst>
              </a:rPr>
              <a:t>Judah</a:t>
            </a:r>
          </a:p>
        </p:txBody>
      </p:sp>
    </p:spTree>
    <p:extLst>
      <p:ext uri="{BB962C8B-B14F-4D97-AF65-F5344CB8AC3E}">
        <p14:creationId xmlns:p14="http://schemas.microsoft.com/office/powerpoint/2010/main" val="12077917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1414-9139-4465-B0BD-A56F7B0D568F}"/>
              </a:ext>
            </a:extLst>
          </p:cNvPr>
          <p:cNvSpPr>
            <a:spLocks noGrp="1"/>
          </p:cNvSpPr>
          <p:nvPr>
            <p:ph type="title"/>
          </p:nvPr>
        </p:nvSpPr>
        <p:spPr/>
        <p:txBody>
          <a:bodyPr/>
          <a:lstStyle/>
          <a:p>
            <a:r>
              <a:rPr lang="en-US" dirty="0"/>
              <a:t>Woe to the </a:t>
            </a:r>
            <a:r>
              <a:rPr lang="en-US" u="sng" dirty="0">
                <a:solidFill>
                  <a:schemeClr val="bg1"/>
                </a:solidFill>
              </a:rPr>
              <a:t>INDULGENT</a:t>
            </a:r>
            <a:r>
              <a:rPr lang="en-US" dirty="0"/>
              <a:t>!</a:t>
            </a:r>
          </a:p>
        </p:txBody>
      </p:sp>
      <p:sp>
        <p:nvSpPr>
          <p:cNvPr id="3" name="Content Placeholder 2">
            <a:extLst>
              <a:ext uri="{FF2B5EF4-FFF2-40B4-BE49-F238E27FC236}">
                <a16:creationId xmlns:a16="http://schemas.microsoft.com/office/drawing/2014/main" id="{93C74FF1-9613-4CED-BB17-39C6119BE679}"/>
              </a:ext>
            </a:extLst>
          </p:cNvPr>
          <p:cNvSpPr>
            <a:spLocks noGrp="1"/>
          </p:cNvSpPr>
          <p:nvPr>
            <p:ph idx="1"/>
          </p:nvPr>
        </p:nvSpPr>
        <p:spPr>
          <a:xfrm>
            <a:off x="5334000" y="1445342"/>
            <a:ext cx="6857998" cy="4731621"/>
          </a:xfrm>
        </p:spPr>
        <p:txBody>
          <a:bodyPr>
            <a:noAutofit/>
          </a:bodyPr>
          <a:lstStyle/>
          <a:p>
            <a:pPr algn="l" rtl="0"/>
            <a:r>
              <a:rPr lang="en-US" i="0" u="none" strike="noStrike" baseline="0" dirty="0"/>
              <a:t>INDULGENT </a:t>
            </a:r>
            <a:r>
              <a:rPr lang="en-US" i="0" u="none" strike="noStrike" baseline="0" dirty="0">
                <a:effectLst>
                  <a:glow rad="190500">
                    <a:schemeClr val="accent4">
                      <a:lumMod val="75000"/>
                    </a:schemeClr>
                  </a:glow>
                </a:effectLst>
              </a:rPr>
              <a:t>PROCRASTINATION</a:t>
            </a:r>
          </a:p>
          <a:p>
            <a:pPr algn="l" rtl="0"/>
            <a:r>
              <a:rPr lang="en-US" i="0" u="none" strike="noStrike" baseline="0" dirty="0"/>
              <a:t> </a:t>
            </a:r>
            <a:r>
              <a:rPr lang="en-US" i="0" u="none" strike="noStrike" baseline="30000" dirty="0"/>
              <a:t>3</a:t>
            </a:r>
            <a:r>
              <a:rPr lang="en-US" i="0" u="none" strike="noStrike" baseline="0" dirty="0"/>
              <a:t> </a:t>
            </a:r>
            <a:r>
              <a:rPr lang="en-US" i="0" u="none" strike="noStrike" baseline="0" dirty="0">
                <a:solidFill>
                  <a:schemeClr val="tx1"/>
                </a:solidFill>
                <a:effectLst>
                  <a:glow rad="190500">
                    <a:srgbClr val="FFDC6D"/>
                  </a:glow>
                </a:effectLst>
              </a:rPr>
              <a:t>You put off </a:t>
            </a:r>
            <a:r>
              <a:rPr lang="en-US" i="0" u="none" strike="noStrike" baseline="0" dirty="0"/>
              <a:t>the evil day and bring near a reign of terror.</a:t>
            </a:r>
          </a:p>
          <a:p>
            <a:pPr algn="l" rtl="0"/>
            <a:r>
              <a:rPr lang="en-US" i="0" u="none" strike="noStrike" baseline="0" dirty="0"/>
              <a:t> </a:t>
            </a:r>
            <a:r>
              <a:rPr lang="en-US" i="0" u="none" strike="noStrike" baseline="30000" dirty="0"/>
              <a:t>4</a:t>
            </a:r>
            <a:r>
              <a:rPr lang="en-US" i="0" u="none" strike="noStrike" baseline="0" dirty="0"/>
              <a:t> You lie on beds inlaid with ivory and lounge on your couches. You dine on choice lambs and fattened calves.</a:t>
            </a:r>
          </a:p>
          <a:p>
            <a:pPr algn="l" rtl="0"/>
            <a:r>
              <a:rPr lang="en-US" i="0" u="none" strike="noStrike" baseline="0" dirty="0"/>
              <a:t> </a:t>
            </a:r>
            <a:endParaRPr lang="en-US" dirty="0"/>
          </a:p>
        </p:txBody>
      </p:sp>
      <p:pic>
        <p:nvPicPr>
          <p:cNvPr id="5" name="Picture 4" descr="Text&#10;&#10;Description automatically generated">
            <a:extLst>
              <a:ext uri="{FF2B5EF4-FFF2-40B4-BE49-F238E27FC236}">
                <a16:creationId xmlns:a16="http://schemas.microsoft.com/office/drawing/2014/main" id="{B991ABAA-7EF1-4515-A7E5-26890425D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38" y="1692371"/>
            <a:ext cx="6266165" cy="3284495"/>
          </a:xfrm>
          <a:prstGeom prst="rect">
            <a:avLst/>
          </a:prstGeom>
        </p:spPr>
      </p:pic>
    </p:spTree>
    <p:extLst>
      <p:ext uri="{BB962C8B-B14F-4D97-AF65-F5344CB8AC3E}">
        <p14:creationId xmlns:p14="http://schemas.microsoft.com/office/powerpoint/2010/main" val="69065132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1414-9139-4465-B0BD-A56F7B0D568F}"/>
              </a:ext>
            </a:extLst>
          </p:cNvPr>
          <p:cNvSpPr>
            <a:spLocks noGrp="1"/>
          </p:cNvSpPr>
          <p:nvPr>
            <p:ph type="title"/>
          </p:nvPr>
        </p:nvSpPr>
        <p:spPr/>
        <p:txBody>
          <a:bodyPr/>
          <a:lstStyle/>
          <a:p>
            <a:r>
              <a:rPr lang="en-US" dirty="0"/>
              <a:t>Woe to the INDULGENT!</a:t>
            </a:r>
          </a:p>
        </p:txBody>
      </p:sp>
      <p:sp>
        <p:nvSpPr>
          <p:cNvPr id="3" name="Content Placeholder 2">
            <a:extLst>
              <a:ext uri="{FF2B5EF4-FFF2-40B4-BE49-F238E27FC236}">
                <a16:creationId xmlns:a16="http://schemas.microsoft.com/office/drawing/2014/main" id="{93C74FF1-9613-4CED-BB17-39C6119BE679}"/>
              </a:ext>
            </a:extLst>
          </p:cNvPr>
          <p:cNvSpPr>
            <a:spLocks noGrp="1"/>
          </p:cNvSpPr>
          <p:nvPr>
            <p:ph idx="1"/>
          </p:nvPr>
        </p:nvSpPr>
        <p:spPr>
          <a:xfrm>
            <a:off x="5334000" y="1445342"/>
            <a:ext cx="6857998" cy="4731621"/>
          </a:xfrm>
        </p:spPr>
        <p:txBody>
          <a:bodyPr>
            <a:noAutofit/>
          </a:bodyPr>
          <a:lstStyle/>
          <a:p>
            <a:pPr algn="l" rtl="0"/>
            <a:r>
              <a:rPr lang="en-US" i="0" u="none" strike="noStrike" baseline="0" dirty="0"/>
              <a:t>INDULGENT </a:t>
            </a:r>
            <a:r>
              <a:rPr lang="en-US" i="0" u="none" strike="noStrike" baseline="0" dirty="0">
                <a:effectLst>
                  <a:glow rad="190500">
                    <a:schemeClr val="accent4">
                      <a:lumMod val="75000"/>
                    </a:schemeClr>
                  </a:glow>
                </a:effectLst>
              </a:rPr>
              <a:t>LUXURY</a:t>
            </a:r>
          </a:p>
          <a:p>
            <a:pPr marL="1263650" algn="l" rtl="0"/>
            <a:r>
              <a:rPr lang="en-US" i="0" u="none" strike="noStrike" baseline="30000" dirty="0"/>
              <a:t>4</a:t>
            </a:r>
            <a:r>
              <a:rPr lang="en-US" i="0" u="none" strike="noStrike" baseline="0" dirty="0"/>
              <a:t> You lie on beds inlaid with </a:t>
            </a:r>
            <a:r>
              <a:rPr lang="en-US" i="0" u="none" strike="noStrike" baseline="0" dirty="0">
                <a:solidFill>
                  <a:srgbClr val="FFDC6D"/>
                </a:solidFill>
              </a:rPr>
              <a:t>ivory </a:t>
            </a:r>
            <a:r>
              <a:rPr lang="en-US" i="0" u="none" strike="noStrike" baseline="0" dirty="0"/>
              <a:t>and lounge on your couches. You dine on </a:t>
            </a:r>
            <a:r>
              <a:rPr lang="en-US" i="0" u="none" strike="noStrike" baseline="0" dirty="0">
                <a:solidFill>
                  <a:srgbClr val="FFDC6D"/>
                </a:solidFill>
              </a:rPr>
              <a:t>choice</a:t>
            </a:r>
            <a:r>
              <a:rPr lang="en-US" i="0" u="none" strike="noStrike" baseline="0" dirty="0"/>
              <a:t> lambs and fattened calves.</a:t>
            </a:r>
          </a:p>
          <a:p>
            <a:pPr algn="l" rtl="0"/>
            <a:r>
              <a:rPr lang="en-US" i="0" u="none" strike="noStrike" baseline="0" dirty="0"/>
              <a:t> </a:t>
            </a:r>
            <a:endParaRPr lang="en-US" dirty="0"/>
          </a:p>
        </p:txBody>
      </p:sp>
      <p:sp>
        <p:nvSpPr>
          <p:cNvPr id="4" name="Rectangle 3">
            <a:extLst>
              <a:ext uri="{FF2B5EF4-FFF2-40B4-BE49-F238E27FC236}">
                <a16:creationId xmlns:a16="http://schemas.microsoft.com/office/drawing/2014/main" id="{8A75FCFC-C96D-4792-8A51-C06C1F422F0E}"/>
              </a:ext>
            </a:extLst>
          </p:cNvPr>
          <p:cNvSpPr/>
          <p:nvPr/>
        </p:nvSpPr>
        <p:spPr>
          <a:xfrm>
            <a:off x="335600" y="4604273"/>
            <a:ext cx="6003235" cy="874645"/>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urniture, seat, dark, table&#10;&#10;Description automatically generated">
            <a:extLst>
              <a:ext uri="{FF2B5EF4-FFF2-40B4-BE49-F238E27FC236}">
                <a16:creationId xmlns:a16="http://schemas.microsoft.com/office/drawing/2014/main" id="{A79081C6-887A-4007-AAB9-24430593B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03" y="1642445"/>
            <a:ext cx="7091442" cy="4337413"/>
          </a:xfrm>
          <a:prstGeom prst="rect">
            <a:avLst/>
          </a:prstGeom>
        </p:spPr>
      </p:pic>
    </p:spTree>
    <p:extLst>
      <p:ext uri="{BB962C8B-B14F-4D97-AF65-F5344CB8AC3E}">
        <p14:creationId xmlns:p14="http://schemas.microsoft.com/office/powerpoint/2010/main" val="22795873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a:t>
            </a:r>
            <a:r>
              <a:rPr lang="en-US" u="sng" dirty="0">
                <a:solidFill>
                  <a:schemeClr val="bg1"/>
                </a:solidFill>
              </a:rPr>
              <a:t>IGNORANT</a:t>
            </a:r>
            <a:r>
              <a:rPr lang="en-US" dirty="0"/>
              <a: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p:txBody>
          <a:bodyPr>
            <a:noAutofit/>
          </a:bodyPr>
          <a:lstStyle/>
          <a:p>
            <a:pPr algn="ctr"/>
            <a:r>
              <a:rPr lang="en-US" i="0" u="none" strike="noStrike" baseline="0" dirty="0"/>
              <a:t> 5</a:t>
            </a:r>
            <a:r>
              <a:rPr lang="en-US" i="0" u="none" strike="noStrike" baseline="30000" dirty="0"/>
              <a:t>18</a:t>
            </a:r>
            <a:r>
              <a:rPr lang="en-US" i="0" u="none" strike="noStrike" baseline="0" dirty="0"/>
              <a:t> Woe to you who long for </a:t>
            </a:r>
            <a:r>
              <a:rPr lang="en-US" i="0" u="none" strike="noStrike" baseline="0" dirty="0">
                <a:solidFill>
                  <a:schemeClr val="tx1"/>
                </a:solidFill>
                <a:effectLst>
                  <a:glow rad="127000">
                    <a:schemeClr val="accent4">
                      <a:lumMod val="40000"/>
                      <a:lumOff val="60000"/>
                    </a:schemeClr>
                  </a:glow>
                </a:effectLst>
              </a:rPr>
              <a:t>the day of the LORD</a:t>
            </a:r>
            <a:r>
              <a:rPr lang="en-US" i="0" u="none" strike="noStrike" baseline="0" dirty="0"/>
              <a:t>! </a:t>
            </a:r>
            <a:r>
              <a:rPr lang="en-US" i="0" u="none" strike="noStrike" baseline="0" dirty="0">
                <a:solidFill>
                  <a:schemeClr val="bg1">
                    <a:alpha val="0"/>
                  </a:schemeClr>
                </a:solidFill>
              </a:rPr>
              <a:t>Why do you long for the day of the LORD? </a:t>
            </a:r>
            <a:r>
              <a:rPr lang="en-US" i="0" u="none" strike="noStrike" baseline="0" dirty="0">
                <a:solidFill>
                  <a:schemeClr val="tx1">
                    <a:alpha val="0"/>
                  </a:schemeClr>
                </a:solidFill>
                <a:effectLst>
                  <a:glow rad="127000">
                    <a:srgbClr val="FFDC6D"/>
                  </a:glow>
                </a:effectLst>
              </a:rPr>
              <a:t>That day will be darkness</a:t>
            </a:r>
            <a:r>
              <a:rPr lang="en-US" i="0" u="none" strike="noStrike" baseline="0" dirty="0">
                <a:solidFill>
                  <a:schemeClr val="bg1">
                    <a:alpha val="0"/>
                  </a:schemeClr>
                </a:solidFill>
              </a:rPr>
              <a:t>, not light.</a:t>
            </a:r>
          </a:p>
          <a:p>
            <a:pPr algn="ctr"/>
            <a:endParaRPr lang="en-US" sz="3200" dirty="0"/>
          </a:p>
          <a:p>
            <a:pPr algn="ctr"/>
            <a:endParaRPr lang="en-US" sz="3200" i="0" u="none" strike="noStrike" baseline="0" dirty="0"/>
          </a:p>
          <a:p>
            <a:pPr algn="ctr"/>
            <a:endParaRPr lang="en-US" sz="3200" i="0" u="none" strike="noStrike" baseline="0" dirty="0"/>
          </a:p>
          <a:p>
            <a:pPr algn="ctr" rtl="0"/>
            <a:r>
              <a:rPr lang="en-US" i="0" u="none" strike="noStrike" baseline="0" dirty="0"/>
              <a:t> </a:t>
            </a:r>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 </a:t>
            </a:r>
            <a:endParaRPr lang="en-US" dirty="0"/>
          </a:p>
        </p:txBody>
      </p:sp>
      <p:sp>
        <p:nvSpPr>
          <p:cNvPr id="6" name="TextBox 5">
            <a:extLst>
              <a:ext uri="{FF2B5EF4-FFF2-40B4-BE49-F238E27FC236}">
                <a16:creationId xmlns:a16="http://schemas.microsoft.com/office/drawing/2014/main" id="{C3CF2D59-F8CB-46B3-8500-7708032F336C}"/>
              </a:ext>
            </a:extLst>
          </p:cNvPr>
          <p:cNvSpPr txBox="1"/>
          <p:nvPr/>
        </p:nvSpPr>
        <p:spPr>
          <a:xfrm>
            <a:off x="0" y="2262554"/>
            <a:ext cx="12192000" cy="2308324"/>
          </a:xfrm>
          <a:prstGeom prst="rect">
            <a:avLst/>
          </a:prstGeom>
          <a:noFill/>
        </p:spPr>
        <p:txBody>
          <a:bodyPr wrap="square" rtlCol="0">
            <a:spAutoFit/>
          </a:bodyPr>
          <a:lstStyle/>
          <a:p>
            <a:pPr algn="ctr"/>
            <a:r>
              <a:rPr lang="en-US" sz="7200" b="1" dirty="0">
                <a:solidFill>
                  <a:srgbClr val="FFDC6D"/>
                </a:solidFill>
                <a:effectLst>
                  <a:glow rad="127000">
                    <a:schemeClr val="tx1"/>
                  </a:glow>
                </a:effectLst>
              </a:rPr>
              <a:t>The Day of the LORD!</a:t>
            </a:r>
          </a:p>
          <a:p>
            <a:pPr algn="ctr"/>
            <a:r>
              <a:rPr lang="en-US" sz="7200" b="1" dirty="0">
                <a:solidFill>
                  <a:srgbClr val="FFDC6D"/>
                </a:solidFill>
                <a:effectLst>
                  <a:glow rad="127000">
                    <a:schemeClr val="tx1"/>
                  </a:glow>
                </a:effectLst>
              </a:rPr>
              <a:t>What is it?</a:t>
            </a:r>
          </a:p>
        </p:txBody>
      </p:sp>
    </p:spTree>
    <p:extLst>
      <p:ext uri="{BB962C8B-B14F-4D97-AF65-F5344CB8AC3E}">
        <p14:creationId xmlns:p14="http://schemas.microsoft.com/office/powerpoint/2010/main" val="136053098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harp&#10;&#10;Description automatically generated">
            <a:extLst>
              <a:ext uri="{FF2B5EF4-FFF2-40B4-BE49-F238E27FC236}">
                <a16:creationId xmlns:a16="http://schemas.microsoft.com/office/drawing/2014/main" id="{E43EDF3E-384F-496F-9CA7-A7E73AC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603631" cy="6858000"/>
          </a:xfrm>
          <a:prstGeom prst="rect">
            <a:avLst/>
          </a:prstGeom>
        </p:spPr>
      </p:pic>
      <p:sp>
        <p:nvSpPr>
          <p:cNvPr id="2" name="Title 1">
            <a:extLst>
              <a:ext uri="{FF2B5EF4-FFF2-40B4-BE49-F238E27FC236}">
                <a16:creationId xmlns:a16="http://schemas.microsoft.com/office/drawing/2014/main" id="{07451414-9139-4465-B0BD-A56F7B0D568F}"/>
              </a:ext>
            </a:extLst>
          </p:cNvPr>
          <p:cNvSpPr>
            <a:spLocks noGrp="1"/>
          </p:cNvSpPr>
          <p:nvPr>
            <p:ph type="title"/>
          </p:nvPr>
        </p:nvSpPr>
        <p:spPr/>
        <p:txBody>
          <a:bodyPr/>
          <a:lstStyle/>
          <a:p>
            <a:r>
              <a:rPr lang="en-US" dirty="0"/>
              <a:t>Woe to the INDULGENT!</a:t>
            </a:r>
          </a:p>
        </p:txBody>
      </p:sp>
      <p:sp>
        <p:nvSpPr>
          <p:cNvPr id="3" name="Content Placeholder 2">
            <a:extLst>
              <a:ext uri="{FF2B5EF4-FFF2-40B4-BE49-F238E27FC236}">
                <a16:creationId xmlns:a16="http://schemas.microsoft.com/office/drawing/2014/main" id="{93C74FF1-9613-4CED-BB17-39C6119BE679}"/>
              </a:ext>
            </a:extLst>
          </p:cNvPr>
          <p:cNvSpPr>
            <a:spLocks noGrp="1"/>
          </p:cNvSpPr>
          <p:nvPr>
            <p:ph idx="1"/>
          </p:nvPr>
        </p:nvSpPr>
        <p:spPr>
          <a:xfrm>
            <a:off x="5334000" y="1445342"/>
            <a:ext cx="6602360" cy="4731621"/>
          </a:xfrm>
        </p:spPr>
        <p:txBody>
          <a:bodyPr>
            <a:noAutofit/>
          </a:bodyPr>
          <a:lstStyle/>
          <a:p>
            <a:pPr algn="l" rtl="0"/>
            <a:r>
              <a:rPr lang="en-US" i="0" u="none" strike="noStrike" baseline="0" dirty="0"/>
              <a:t>INDULGENT </a:t>
            </a:r>
            <a:r>
              <a:rPr lang="en-US" i="0" u="none" strike="noStrike" baseline="0" dirty="0">
                <a:effectLst>
                  <a:glow rad="190500">
                    <a:schemeClr val="accent4">
                      <a:lumMod val="75000"/>
                    </a:schemeClr>
                  </a:glow>
                </a:effectLst>
              </a:rPr>
              <a:t>ENTERTAINMENT</a:t>
            </a:r>
          </a:p>
          <a:p>
            <a:pPr algn="l" rtl="0"/>
            <a:r>
              <a:rPr lang="en-US" i="0" u="none" strike="noStrike" baseline="30000" dirty="0"/>
              <a:t>5</a:t>
            </a:r>
            <a:r>
              <a:rPr lang="en-US" i="0" u="none" strike="noStrike" baseline="0" dirty="0"/>
              <a:t> You </a:t>
            </a:r>
            <a:r>
              <a:rPr lang="en-US" i="0" u="none" strike="noStrike" baseline="0" dirty="0">
                <a:solidFill>
                  <a:schemeClr val="tx1"/>
                </a:solidFill>
                <a:effectLst>
                  <a:glow rad="190500">
                    <a:srgbClr val="FFDC6D"/>
                  </a:glow>
                </a:effectLst>
              </a:rPr>
              <a:t>strum away </a:t>
            </a:r>
            <a:r>
              <a:rPr lang="en-US" i="0" u="none" strike="noStrike" baseline="0" dirty="0"/>
              <a:t>on your harps like David and improvise on musical instruments.</a:t>
            </a:r>
          </a:p>
          <a:p>
            <a:pPr algn="l" rtl="0"/>
            <a:r>
              <a:rPr lang="en-US" i="0" u="none" strike="noStrike" baseline="0" dirty="0"/>
              <a:t> </a:t>
            </a:r>
            <a:endParaRPr lang="en-US" dirty="0"/>
          </a:p>
        </p:txBody>
      </p:sp>
    </p:spTree>
    <p:extLst>
      <p:ext uri="{BB962C8B-B14F-4D97-AF65-F5344CB8AC3E}">
        <p14:creationId xmlns:p14="http://schemas.microsoft.com/office/powerpoint/2010/main" val="333271957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pouring liquid into a glass&#10;&#10;Description automatically generated with medium confidence">
            <a:extLst>
              <a:ext uri="{FF2B5EF4-FFF2-40B4-BE49-F238E27FC236}">
                <a16:creationId xmlns:a16="http://schemas.microsoft.com/office/drawing/2014/main" id="{6F63FB3F-A940-4926-B056-3359D5A9A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820" y="0"/>
            <a:ext cx="10287000" cy="6858000"/>
          </a:xfrm>
          <a:prstGeom prst="rect">
            <a:avLst/>
          </a:prstGeom>
        </p:spPr>
      </p:pic>
      <p:sp>
        <p:nvSpPr>
          <p:cNvPr id="2" name="Title 1">
            <a:extLst>
              <a:ext uri="{FF2B5EF4-FFF2-40B4-BE49-F238E27FC236}">
                <a16:creationId xmlns:a16="http://schemas.microsoft.com/office/drawing/2014/main" id="{07451414-9139-4465-B0BD-A56F7B0D568F}"/>
              </a:ext>
            </a:extLst>
          </p:cNvPr>
          <p:cNvSpPr>
            <a:spLocks noGrp="1"/>
          </p:cNvSpPr>
          <p:nvPr>
            <p:ph type="title"/>
          </p:nvPr>
        </p:nvSpPr>
        <p:spPr/>
        <p:txBody>
          <a:bodyPr/>
          <a:lstStyle/>
          <a:p>
            <a:r>
              <a:rPr lang="en-US" dirty="0"/>
              <a:t>Woe to the INDULGENT!</a:t>
            </a:r>
          </a:p>
        </p:txBody>
      </p:sp>
      <p:sp>
        <p:nvSpPr>
          <p:cNvPr id="3" name="Content Placeholder 2">
            <a:extLst>
              <a:ext uri="{FF2B5EF4-FFF2-40B4-BE49-F238E27FC236}">
                <a16:creationId xmlns:a16="http://schemas.microsoft.com/office/drawing/2014/main" id="{93C74FF1-9613-4CED-BB17-39C6119BE679}"/>
              </a:ext>
            </a:extLst>
          </p:cNvPr>
          <p:cNvSpPr>
            <a:spLocks noGrp="1"/>
          </p:cNvSpPr>
          <p:nvPr>
            <p:ph idx="1"/>
          </p:nvPr>
        </p:nvSpPr>
        <p:spPr>
          <a:xfrm>
            <a:off x="5334000" y="1445342"/>
            <a:ext cx="6602360" cy="4731621"/>
          </a:xfrm>
        </p:spPr>
        <p:txBody>
          <a:bodyPr>
            <a:noAutofit/>
          </a:bodyPr>
          <a:lstStyle/>
          <a:p>
            <a:pPr algn="l" rtl="0"/>
            <a:r>
              <a:rPr lang="en-US" i="0" u="none" strike="noStrike" baseline="0" dirty="0"/>
              <a:t>INDULGENT </a:t>
            </a:r>
            <a:r>
              <a:rPr lang="en-US" i="0" u="none" strike="noStrike" baseline="0" dirty="0">
                <a:effectLst>
                  <a:glow rad="190500">
                    <a:schemeClr val="accent4">
                      <a:lumMod val="75000"/>
                    </a:schemeClr>
                  </a:glow>
                </a:effectLst>
              </a:rPr>
              <a:t>EXCESSES</a:t>
            </a:r>
          </a:p>
          <a:p>
            <a:pPr algn="l" rtl="0"/>
            <a:r>
              <a:rPr lang="en-US" i="0" u="none" strike="noStrike" baseline="30000" dirty="0"/>
              <a:t>6</a:t>
            </a:r>
            <a:r>
              <a:rPr lang="en-US" i="0" u="none" strike="noStrike" baseline="0" dirty="0"/>
              <a:t> You drink wine </a:t>
            </a:r>
            <a:r>
              <a:rPr lang="en-US" i="0" u="none" strike="noStrike" baseline="0" dirty="0">
                <a:solidFill>
                  <a:schemeClr val="tx1"/>
                </a:solidFill>
                <a:effectLst>
                  <a:glow rad="190500">
                    <a:srgbClr val="FFDC6D"/>
                  </a:glow>
                </a:effectLst>
              </a:rPr>
              <a:t>by the bowlful</a:t>
            </a:r>
            <a:r>
              <a:rPr lang="en-US" i="0" u="none" strike="noStrike" baseline="0" dirty="0"/>
              <a:t> and use the finest lotions, but you do not grieve over the ruin of Joseph.</a:t>
            </a:r>
          </a:p>
        </p:txBody>
      </p:sp>
    </p:spTree>
    <p:extLst>
      <p:ext uri="{BB962C8B-B14F-4D97-AF65-F5344CB8AC3E}">
        <p14:creationId xmlns:p14="http://schemas.microsoft.com/office/powerpoint/2010/main" val="391102196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outdoor, sign&#10;&#10;Description automatically generated">
            <a:extLst>
              <a:ext uri="{FF2B5EF4-FFF2-40B4-BE49-F238E27FC236}">
                <a16:creationId xmlns:a16="http://schemas.microsoft.com/office/drawing/2014/main" id="{9097F8BC-6F42-44E1-81B3-6DBDF5BD1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924800" cy="6858000"/>
          </a:xfrm>
          <a:prstGeom prst="rect">
            <a:avLst/>
          </a:prstGeom>
        </p:spPr>
      </p:pic>
      <p:sp>
        <p:nvSpPr>
          <p:cNvPr id="2" name="Title 1">
            <a:extLst>
              <a:ext uri="{FF2B5EF4-FFF2-40B4-BE49-F238E27FC236}">
                <a16:creationId xmlns:a16="http://schemas.microsoft.com/office/drawing/2014/main" id="{07451414-9139-4465-B0BD-A56F7B0D568F}"/>
              </a:ext>
            </a:extLst>
          </p:cNvPr>
          <p:cNvSpPr>
            <a:spLocks noGrp="1"/>
          </p:cNvSpPr>
          <p:nvPr>
            <p:ph type="title"/>
          </p:nvPr>
        </p:nvSpPr>
        <p:spPr/>
        <p:txBody>
          <a:bodyPr/>
          <a:lstStyle/>
          <a:p>
            <a:r>
              <a:rPr lang="en-US" dirty="0"/>
              <a:t>Woe to the INDULGENT!</a:t>
            </a:r>
          </a:p>
        </p:txBody>
      </p:sp>
      <p:sp>
        <p:nvSpPr>
          <p:cNvPr id="3" name="Content Placeholder 2">
            <a:extLst>
              <a:ext uri="{FF2B5EF4-FFF2-40B4-BE49-F238E27FC236}">
                <a16:creationId xmlns:a16="http://schemas.microsoft.com/office/drawing/2014/main" id="{93C74FF1-9613-4CED-BB17-39C6119BE679}"/>
              </a:ext>
            </a:extLst>
          </p:cNvPr>
          <p:cNvSpPr>
            <a:spLocks noGrp="1"/>
          </p:cNvSpPr>
          <p:nvPr>
            <p:ph idx="1"/>
          </p:nvPr>
        </p:nvSpPr>
        <p:spPr>
          <a:xfrm>
            <a:off x="5334000" y="1445342"/>
            <a:ext cx="6602360" cy="4731621"/>
          </a:xfrm>
        </p:spPr>
        <p:txBody>
          <a:bodyPr>
            <a:noAutofit/>
          </a:bodyPr>
          <a:lstStyle/>
          <a:p>
            <a:pPr algn="l" rtl="0"/>
            <a:r>
              <a:rPr lang="en-US" i="0" u="none" strike="noStrike" baseline="0" dirty="0"/>
              <a:t>INDULGENT </a:t>
            </a:r>
            <a:r>
              <a:rPr lang="en-US" i="0" u="none" strike="noStrike" baseline="0" dirty="0">
                <a:effectLst>
                  <a:glow rad="190500">
                    <a:schemeClr val="accent4">
                      <a:lumMod val="75000"/>
                    </a:schemeClr>
                  </a:glow>
                </a:effectLst>
              </a:rPr>
              <a:t>CONSEQUENCES</a:t>
            </a:r>
          </a:p>
          <a:p>
            <a:pPr algn="l" rtl="0"/>
            <a:r>
              <a:rPr lang="en-US" i="0" u="none" strike="noStrike" baseline="0" dirty="0"/>
              <a:t> </a:t>
            </a:r>
            <a:r>
              <a:rPr lang="en-US" i="0" u="none" strike="noStrike" baseline="30000" dirty="0"/>
              <a:t>7</a:t>
            </a:r>
            <a:r>
              <a:rPr lang="en-US" i="0" u="none" strike="noStrike" baseline="0" dirty="0"/>
              <a:t> Therefore you will be among the first to go into exile; your feasting and </a:t>
            </a:r>
            <a:r>
              <a:rPr lang="en-US" i="0" u="none" strike="noStrike" baseline="0" dirty="0">
                <a:solidFill>
                  <a:schemeClr val="tx1"/>
                </a:solidFill>
                <a:effectLst>
                  <a:glow rad="190500">
                    <a:srgbClr val="FFDC6D"/>
                  </a:glow>
                </a:effectLst>
              </a:rPr>
              <a:t>lounging will end</a:t>
            </a:r>
            <a:r>
              <a:rPr lang="en-US" i="0" u="none" strike="noStrike" baseline="0" dirty="0"/>
              <a:t>.</a:t>
            </a:r>
          </a:p>
        </p:txBody>
      </p:sp>
    </p:spTree>
    <p:extLst>
      <p:ext uri="{BB962C8B-B14F-4D97-AF65-F5344CB8AC3E}">
        <p14:creationId xmlns:p14="http://schemas.microsoft.com/office/powerpoint/2010/main" val="379698263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F7E3F3F-3352-481F-8C22-52128F084ABE}"/>
              </a:ext>
            </a:extLst>
          </p:cNvPr>
          <p:cNvGrpSpPr/>
          <p:nvPr/>
        </p:nvGrpSpPr>
        <p:grpSpPr>
          <a:xfrm>
            <a:off x="3727938" y="-404950"/>
            <a:ext cx="8634045" cy="7262949"/>
            <a:chOff x="3727938" y="-404950"/>
            <a:chExt cx="8634045" cy="7262949"/>
          </a:xfrm>
        </p:grpSpPr>
        <p:sp>
          <p:nvSpPr>
            <p:cNvPr id="6" name="Rectangle 5">
              <a:extLst>
                <a:ext uri="{FF2B5EF4-FFF2-40B4-BE49-F238E27FC236}">
                  <a16:creationId xmlns:a16="http://schemas.microsoft.com/office/drawing/2014/main" id="{6F6154F6-9095-462F-A261-93AAFF2D6580}"/>
                </a:ext>
              </a:extLst>
            </p:cNvPr>
            <p:cNvSpPr/>
            <p:nvPr/>
          </p:nvSpPr>
          <p:spPr>
            <a:xfrm>
              <a:off x="7426568" y="-404950"/>
              <a:ext cx="4935415" cy="2051539"/>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F41101-DB29-43D0-A07F-65B81D070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938" y="1215291"/>
              <a:ext cx="8464061" cy="5642708"/>
            </a:xfrm>
            <a:prstGeom prst="rect">
              <a:avLst/>
            </a:prstGeom>
          </p:spPr>
        </p:pic>
      </p:grpSp>
      <p:sp>
        <p:nvSpPr>
          <p:cNvPr id="2" name="Title 1">
            <a:extLst>
              <a:ext uri="{FF2B5EF4-FFF2-40B4-BE49-F238E27FC236}">
                <a16:creationId xmlns:a16="http://schemas.microsoft.com/office/drawing/2014/main" id="{88A39DB1-99C2-4558-AFBB-F0523011EB89}"/>
              </a:ext>
            </a:extLst>
          </p:cNvPr>
          <p:cNvSpPr>
            <a:spLocks noGrp="1"/>
          </p:cNvSpPr>
          <p:nvPr>
            <p:ph type="title"/>
          </p:nvPr>
        </p:nvSpPr>
        <p:spPr/>
        <p:txBody>
          <a:bodyPr/>
          <a:lstStyle/>
          <a:p>
            <a:r>
              <a:rPr lang="en-US" dirty="0"/>
              <a:t>Woe to the </a:t>
            </a:r>
            <a:r>
              <a:rPr lang="en-US" u="sng" dirty="0">
                <a:solidFill>
                  <a:schemeClr val="bg1"/>
                </a:solidFill>
              </a:rPr>
              <a:t>ARROGANT</a:t>
            </a:r>
            <a:r>
              <a:rPr lang="en-US" dirty="0"/>
              <a:t>!</a:t>
            </a:r>
          </a:p>
        </p:txBody>
      </p:sp>
      <p:sp>
        <p:nvSpPr>
          <p:cNvPr id="3" name="Content Placeholder 2">
            <a:extLst>
              <a:ext uri="{FF2B5EF4-FFF2-40B4-BE49-F238E27FC236}">
                <a16:creationId xmlns:a16="http://schemas.microsoft.com/office/drawing/2014/main" id="{3C81D3AF-23E3-4D5B-B43C-382566136CD9}"/>
              </a:ext>
            </a:extLst>
          </p:cNvPr>
          <p:cNvSpPr>
            <a:spLocks noGrp="1"/>
          </p:cNvSpPr>
          <p:nvPr>
            <p:ph idx="1"/>
          </p:nvPr>
        </p:nvSpPr>
        <p:spPr>
          <a:xfrm>
            <a:off x="373625" y="1445342"/>
            <a:ext cx="7410497" cy="4731621"/>
          </a:xfrm>
        </p:spPr>
        <p:txBody>
          <a:bodyPr>
            <a:noAutofit/>
          </a:bodyPr>
          <a:lstStyle/>
          <a:p>
            <a:pPr algn="l" rtl="0"/>
            <a:r>
              <a:rPr lang="en-US" i="0" u="none" strike="noStrike" baseline="0" dirty="0"/>
              <a:t>ARROGANCE LEADS TO </a:t>
            </a:r>
            <a:r>
              <a:rPr lang="en-US" i="0" u="none" strike="noStrike" baseline="0" dirty="0">
                <a:effectLst>
                  <a:glow rad="190500">
                    <a:schemeClr val="accent4">
                      <a:lumMod val="75000"/>
                    </a:schemeClr>
                  </a:glow>
                </a:effectLst>
              </a:rPr>
              <a:t>DEATH</a:t>
            </a:r>
          </a:p>
          <a:p>
            <a:pPr algn="l" rtl="0"/>
            <a:r>
              <a:rPr lang="en-US" i="0" u="none" strike="noStrike" baseline="0" dirty="0"/>
              <a:t> </a:t>
            </a:r>
            <a:r>
              <a:rPr lang="en-US" i="0" u="none" strike="noStrike" baseline="30000" dirty="0"/>
              <a:t>8</a:t>
            </a:r>
            <a:r>
              <a:rPr lang="en-US" i="0" u="none" strike="noStrike" baseline="0" dirty="0"/>
              <a:t> The Sovereign LORD has sworn by himself--the LORD God Almighty declares: "</a:t>
            </a:r>
            <a:r>
              <a:rPr lang="en-US" i="0" u="none" strike="noStrike" baseline="0" dirty="0">
                <a:solidFill>
                  <a:srgbClr val="FFDC6D"/>
                </a:solidFill>
              </a:rPr>
              <a:t>I abhor the pride</a:t>
            </a:r>
            <a:r>
              <a:rPr lang="en-US" i="0" u="none" strike="noStrike" baseline="0" dirty="0"/>
              <a:t> of Jacob and detest his fortresses; I will deliver up the city and everything in it."</a:t>
            </a:r>
            <a:endParaRPr lang="en-US" dirty="0"/>
          </a:p>
        </p:txBody>
      </p:sp>
    </p:spTree>
    <p:extLst>
      <p:ext uri="{BB962C8B-B14F-4D97-AF65-F5344CB8AC3E}">
        <p14:creationId xmlns:p14="http://schemas.microsoft.com/office/powerpoint/2010/main" val="338610651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2A074B-AD6C-41AE-B822-D0CB93A5A8D2}"/>
              </a:ext>
            </a:extLst>
          </p:cNvPr>
          <p:cNvGrpSpPr/>
          <p:nvPr/>
        </p:nvGrpSpPr>
        <p:grpSpPr>
          <a:xfrm>
            <a:off x="3727938" y="-404950"/>
            <a:ext cx="8634045" cy="7262949"/>
            <a:chOff x="3727938" y="-404950"/>
            <a:chExt cx="8634045" cy="7262949"/>
          </a:xfrm>
        </p:grpSpPr>
        <p:sp>
          <p:nvSpPr>
            <p:cNvPr id="5" name="Rectangle 4">
              <a:extLst>
                <a:ext uri="{FF2B5EF4-FFF2-40B4-BE49-F238E27FC236}">
                  <a16:creationId xmlns:a16="http://schemas.microsoft.com/office/drawing/2014/main" id="{BE4856B7-8F13-4C80-B79B-071AABD49DCC}"/>
                </a:ext>
              </a:extLst>
            </p:cNvPr>
            <p:cNvSpPr/>
            <p:nvPr/>
          </p:nvSpPr>
          <p:spPr>
            <a:xfrm>
              <a:off x="7426568" y="-404950"/>
              <a:ext cx="4935415" cy="2051539"/>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B824CA-C6C3-4256-9793-EBABC72FF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938" y="1215291"/>
              <a:ext cx="8464061" cy="5642708"/>
            </a:xfrm>
            <a:prstGeom prst="rect">
              <a:avLst/>
            </a:prstGeom>
          </p:spPr>
        </p:pic>
      </p:grpSp>
      <p:sp>
        <p:nvSpPr>
          <p:cNvPr id="2" name="Title 1">
            <a:extLst>
              <a:ext uri="{FF2B5EF4-FFF2-40B4-BE49-F238E27FC236}">
                <a16:creationId xmlns:a16="http://schemas.microsoft.com/office/drawing/2014/main" id="{88A39DB1-99C2-4558-AFBB-F0523011EB89}"/>
              </a:ext>
            </a:extLst>
          </p:cNvPr>
          <p:cNvSpPr>
            <a:spLocks noGrp="1"/>
          </p:cNvSpPr>
          <p:nvPr>
            <p:ph type="title"/>
          </p:nvPr>
        </p:nvSpPr>
        <p:spPr/>
        <p:txBody>
          <a:bodyPr/>
          <a:lstStyle/>
          <a:p>
            <a:r>
              <a:rPr lang="en-US" dirty="0"/>
              <a:t>Woe to the ARROGANT!</a:t>
            </a:r>
          </a:p>
        </p:txBody>
      </p:sp>
      <p:sp>
        <p:nvSpPr>
          <p:cNvPr id="3" name="Content Placeholder 2">
            <a:extLst>
              <a:ext uri="{FF2B5EF4-FFF2-40B4-BE49-F238E27FC236}">
                <a16:creationId xmlns:a16="http://schemas.microsoft.com/office/drawing/2014/main" id="{3C81D3AF-23E3-4D5B-B43C-382566136CD9}"/>
              </a:ext>
            </a:extLst>
          </p:cNvPr>
          <p:cNvSpPr>
            <a:spLocks noGrp="1"/>
          </p:cNvSpPr>
          <p:nvPr>
            <p:ph idx="1"/>
          </p:nvPr>
        </p:nvSpPr>
        <p:spPr>
          <a:xfrm>
            <a:off x="373626" y="1445342"/>
            <a:ext cx="7469112" cy="4731621"/>
          </a:xfrm>
        </p:spPr>
        <p:txBody>
          <a:bodyPr>
            <a:noAutofit/>
          </a:bodyPr>
          <a:lstStyle/>
          <a:p>
            <a:pPr algn="l" rtl="0"/>
            <a:r>
              <a:rPr lang="en-US" i="0" u="none" strike="noStrike" baseline="0" dirty="0"/>
              <a:t>ARROGANCE LEADS TO </a:t>
            </a:r>
            <a:r>
              <a:rPr lang="en-US" i="0" u="none" strike="noStrike" baseline="0" dirty="0">
                <a:effectLst>
                  <a:glow rad="190500">
                    <a:schemeClr val="accent4">
                      <a:lumMod val="75000"/>
                    </a:schemeClr>
                  </a:glow>
                </a:effectLst>
              </a:rPr>
              <a:t>DEATH</a:t>
            </a:r>
            <a:endParaRPr lang="en-US" i="0" u="none" strike="noStrike" baseline="0" dirty="0"/>
          </a:p>
          <a:p>
            <a:pPr algn="l" rtl="0"/>
            <a:r>
              <a:rPr lang="en-US" i="0" u="none" strike="noStrike" baseline="30000" dirty="0"/>
              <a:t>9</a:t>
            </a:r>
            <a:r>
              <a:rPr lang="en-US" i="0" u="none" strike="noStrike" baseline="0" dirty="0"/>
              <a:t> If ten men are left in one house, they too will </a:t>
            </a:r>
            <a:r>
              <a:rPr lang="en-US" i="0" u="none" strike="noStrike" baseline="0" dirty="0">
                <a:solidFill>
                  <a:srgbClr val="FFDC6D"/>
                </a:solidFill>
              </a:rPr>
              <a:t>die</a:t>
            </a:r>
            <a:r>
              <a:rPr lang="en-US" i="0" u="none" strike="noStrike" baseline="0" dirty="0"/>
              <a:t>.  </a:t>
            </a:r>
            <a:r>
              <a:rPr lang="en-US" i="0" u="none" strike="noStrike" baseline="30000" dirty="0"/>
              <a:t>10</a:t>
            </a:r>
            <a:r>
              <a:rPr lang="en-US" i="0" u="none" strike="noStrike" baseline="0" dirty="0"/>
              <a:t> And if a relative who is to burn the </a:t>
            </a:r>
            <a:r>
              <a:rPr lang="en-US" i="0" u="none" strike="noStrike" baseline="0" dirty="0">
                <a:solidFill>
                  <a:srgbClr val="FFDC6D"/>
                </a:solidFill>
              </a:rPr>
              <a:t>bodies</a:t>
            </a:r>
            <a:r>
              <a:rPr lang="en-US" i="0" u="none" strike="noStrike" baseline="0" dirty="0"/>
              <a:t> comes to carry them out of the house and asks anyone still hiding there, "Is anyone with you?" </a:t>
            </a:r>
          </a:p>
        </p:txBody>
      </p:sp>
    </p:spTree>
    <p:extLst>
      <p:ext uri="{BB962C8B-B14F-4D97-AF65-F5344CB8AC3E}">
        <p14:creationId xmlns:p14="http://schemas.microsoft.com/office/powerpoint/2010/main" val="20736508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FAF837-2D61-46D0-9C07-20AC2EB5E9FB}"/>
              </a:ext>
            </a:extLst>
          </p:cNvPr>
          <p:cNvGrpSpPr/>
          <p:nvPr/>
        </p:nvGrpSpPr>
        <p:grpSpPr>
          <a:xfrm>
            <a:off x="3727938" y="-404950"/>
            <a:ext cx="8634045" cy="7262949"/>
            <a:chOff x="3727938" y="-404950"/>
            <a:chExt cx="8634045" cy="7262949"/>
          </a:xfrm>
        </p:grpSpPr>
        <p:sp>
          <p:nvSpPr>
            <p:cNvPr id="5" name="Rectangle 4">
              <a:extLst>
                <a:ext uri="{FF2B5EF4-FFF2-40B4-BE49-F238E27FC236}">
                  <a16:creationId xmlns:a16="http://schemas.microsoft.com/office/drawing/2014/main" id="{D5D9BC21-EA51-44D7-AE06-56B802696CD4}"/>
                </a:ext>
              </a:extLst>
            </p:cNvPr>
            <p:cNvSpPr/>
            <p:nvPr/>
          </p:nvSpPr>
          <p:spPr>
            <a:xfrm>
              <a:off x="7426568" y="-404950"/>
              <a:ext cx="4935415" cy="2051539"/>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610837-44CB-4023-9D8C-91498DDAB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938" y="1215291"/>
              <a:ext cx="8464061" cy="5642708"/>
            </a:xfrm>
            <a:prstGeom prst="rect">
              <a:avLst/>
            </a:prstGeom>
          </p:spPr>
        </p:pic>
      </p:grpSp>
      <p:sp>
        <p:nvSpPr>
          <p:cNvPr id="2" name="Title 1">
            <a:extLst>
              <a:ext uri="{FF2B5EF4-FFF2-40B4-BE49-F238E27FC236}">
                <a16:creationId xmlns:a16="http://schemas.microsoft.com/office/drawing/2014/main" id="{88A39DB1-99C2-4558-AFBB-F0523011EB89}"/>
              </a:ext>
            </a:extLst>
          </p:cNvPr>
          <p:cNvSpPr>
            <a:spLocks noGrp="1"/>
          </p:cNvSpPr>
          <p:nvPr>
            <p:ph type="title"/>
          </p:nvPr>
        </p:nvSpPr>
        <p:spPr/>
        <p:txBody>
          <a:bodyPr/>
          <a:lstStyle/>
          <a:p>
            <a:r>
              <a:rPr lang="en-US" dirty="0"/>
              <a:t>Woe to the ARROGANT!</a:t>
            </a:r>
          </a:p>
        </p:txBody>
      </p:sp>
      <p:sp>
        <p:nvSpPr>
          <p:cNvPr id="3" name="Content Placeholder 2">
            <a:extLst>
              <a:ext uri="{FF2B5EF4-FFF2-40B4-BE49-F238E27FC236}">
                <a16:creationId xmlns:a16="http://schemas.microsoft.com/office/drawing/2014/main" id="{3C81D3AF-23E3-4D5B-B43C-382566136CD9}"/>
              </a:ext>
            </a:extLst>
          </p:cNvPr>
          <p:cNvSpPr>
            <a:spLocks noGrp="1"/>
          </p:cNvSpPr>
          <p:nvPr>
            <p:ph idx="1"/>
          </p:nvPr>
        </p:nvSpPr>
        <p:spPr>
          <a:xfrm>
            <a:off x="373626" y="1445342"/>
            <a:ext cx="7469112" cy="4731621"/>
          </a:xfrm>
        </p:spPr>
        <p:txBody>
          <a:bodyPr>
            <a:noAutofit/>
          </a:bodyPr>
          <a:lstStyle/>
          <a:p>
            <a:pPr algn="l" rtl="0"/>
            <a:r>
              <a:rPr lang="en-US" i="0" u="none" strike="noStrike" baseline="0" dirty="0"/>
              <a:t>ARROGANCE LEADS TO </a:t>
            </a:r>
            <a:r>
              <a:rPr lang="en-US" i="0" u="none" strike="noStrike" baseline="0" dirty="0">
                <a:effectLst>
                  <a:glow rad="190500">
                    <a:schemeClr val="accent4">
                      <a:lumMod val="75000"/>
                    </a:schemeClr>
                  </a:glow>
                </a:effectLst>
              </a:rPr>
              <a:t>DEATH</a:t>
            </a:r>
            <a:endParaRPr lang="en-US" i="0" u="none" strike="noStrike" baseline="0" dirty="0"/>
          </a:p>
          <a:p>
            <a:pPr algn="l" rtl="0"/>
            <a:r>
              <a:rPr lang="en-US" i="0" u="none" strike="noStrike" baseline="0" dirty="0"/>
              <a:t>and he says, "No," then he will say, "Hush! We must not mention the name of the LORD.“</a:t>
            </a:r>
          </a:p>
        </p:txBody>
      </p:sp>
    </p:spTree>
    <p:extLst>
      <p:ext uri="{BB962C8B-B14F-4D97-AF65-F5344CB8AC3E}">
        <p14:creationId xmlns:p14="http://schemas.microsoft.com/office/powerpoint/2010/main" val="388366039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ground, rock&#10;&#10;Description automatically generated">
            <a:extLst>
              <a:ext uri="{FF2B5EF4-FFF2-40B4-BE49-F238E27FC236}">
                <a16:creationId xmlns:a16="http://schemas.microsoft.com/office/drawing/2014/main" id="{41967EEE-4D99-4755-B00C-598125C7B7B6}"/>
              </a:ext>
            </a:extLst>
          </p:cNvPr>
          <p:cNvPicPr>
            <a:picLocks noChangeAspect="1"/>
          </p:cNvPicPr>
          <p:nvPr/>
        </p:nvPicPr>
        <p:blipFill rotWithShape="1">
          <a:blip r:embed="rId3">
            <a:extLst>
              <a:ext uri="{28A0092B-C50C-407E-A947-70E740481C1C}">
                <a14:useLocalDpi xmlns:a14="http://schemas.microsoft.com/office/drawing/2010/main" val="0"/>
              </a:ext>
            </a:extLst>
          </a:blip>
          <a:srcRect r="26143" b="7555"/>
          <a:stretch/>
        </p:blipFill>
        <p:spPr>
          <a:xfrm>
            <a:off x="4886632" y="-1"/>
            <a:ext cx="7305366" cy="6858001"/>
          </a:xfrm>
          <a:prstGeom prst="rect">
            <a:avLst/>
          </a:prstGeom>
        </p:spPr>
      </p:pic>
      <p:sp>
        <p:nvSpPr>
          <p:cNvPr id="2" name="Title 1">
            <a:extLst>
              <a:ext uri="{FF2B5EF4-FFF2-40B4-BE49-F238E27FC236}">
                <a16:creationId xmlns:a16="http://schemas.microsoft.com/office/drawing/2014/main" id="{88A39DB1-99C2-4558-AFBB-F0523011EB89}"/>
              </a:ext>
            </a:extLst>
          </p:cNvPr>
          <p:cNvSpPr>
            <a:spLocks noGrp="1"/>
          </p:cNvSpPr>
          <p:nvPr>
            <p:ph type="title"/>
          </p:nvPr>
        </p:nvSpPr>
        <p:spPr/>
        <p:txBody>
          <a:bodyPr/>
          <a:lstStyle/>
          <a:p>
            <a:r>
              <a:rPr lang="en-US" dirty="0"/>
              <a:t>Woe to the ARROGANT!</a:t>
            </a:r>
          </a:p>
        </p:txBody>
      </p:sp>
      <p:sp>
        <p:nvSpPr>
          <p:cNvPr id="3" name="Content Placeholder 2">
            <a:extLst>
              <a:ext uri="{FF2B5EF4-FFF2-40B4-BE49-F238E27FC236}">
                <a16:creationId xmlns:a16="http://schemas.microsoft.com/office/drawing/2014/main" id="{3C81D3AF-23E3-4D5B-B43C-382566136CD9}"/>
              </a:ext>
            </a:extLst>
          </p:cNvPr>
          <p:cNvSpPr>
            <a:spLocks noGrp="1"/>
          </p:cNvSpPr>
          <p:nvPr>
            <p:ph idx="1"/>
          </p:nvPr>
        </p:nvSpPr>
        <p:spPr>
          <a:xfrm>
            <a:off x="373626" y="1445342"/>
            <a:ext cx="8184220" cy="4731621"/>
          </a:xfrm>
        </p:spPr>
        <p:txBody>
          <a:bodyPr>
            <a:noAutofit/>
          </a:bodyPr>
          <a:lstStyle/>
          <a:p>
            <a:pPr algn="l" rtl="0"/>
            <a:r>
              <a:rPr lang="en-US" i="0" u="none" strike="noStrike" baseline="0" dirty="0"/>
              <a:t>ARROGANCE LEADS TO </a:t>
            </a:r>
            <a:r>
              <a:rPr lang="en-US" i="0" u="none" strike="noStrike" baseline="0" dirty="0">
                <a:effectLst>
                  <a:glow rad="190500">
                    <a:schemeClr val="accent4">
                      <a:lumMod val="75000"/>
                    </a:schemeClr>
                  </a:glow>
                </a:effectLst>
              </a:rPr>
              <a:t>DESTRUCTION</a:t>
            </a:r>
          </a:p>
          <a:p>
            <a:pPr algn="l" rtl="0"/>
            <a:r>
              <a:rPr lang="en-US" i="0" u="none" strike="noStrike" baseline="0" dirty="0"/>
              <a:t> </a:t>
            </a:r>
            <a:r>
              <a:rPr lang="en-US" i="0" u="none" strike="noStrike" baseline="30000" dirty="0"/>
              <a:t>11</a:t>
            </a:r>
            <a:r>
              <a:rPr lang="en-US" i="0" u="none" strike="noStrike" baseline="0" dirty="0"/>
              <a:t> For the LORD has given </a:t>
            </a:r>
            <a:br>
              <a:rPr lang="en-US" i="0" u="none" strike="noStrike" baseline="0" dirty="0"/>
            </a:br>
            <a:r>
              <a:rPr lang="en-US" i="0" u="none" strike="noStrike" baseline="0" dirty="0"/>
              <a:t>the command, and he will </a:t>
            </a:r>
            <a:br>
              <a:rPr lang="en-US" i="0" u="none" strike="noStrike" baseline="0" dirty="0"/>
            </a:br>
            <a:r>
              <a:rPr lang="en-US" i="0" u="none" strike="noStrike" baseline="0" dirty="0">
                <a:solidFill>
                  <a:srgbClr val="FFDC6D"/>
                </a:solidFill>
              </a:rPr>
              <a:t>smash</a:t>
            </a:r>
            <a:r>
              <a:rPr lang="en-US" i="0" u="none" strike="noStrike" baseline="0" dirty="0"/>
              <a:t> the great house into </a:t>
            </a:r>
            <a:br>
              <a:rPr lang="en-US" i="0" u="none" strike="noStrike" baseline="0" dirty="0"/>
            </a:br>
            <a:r>
              <a:rPr lang="en-US" i="0" u="none" strike="noStrike" baseline="0" dirty="0"/>
              <a:t>pieces and the small house </a:t>
            </a:r>
            <a:br>
              <a:rPr lang="en-US" i="0" u="none" strike="noStrike" baseline="0" dirty="0"/>
            </a:br>
            <a:r>
              <a:rPr lang="en-US" i="0" u="none" strike="noStrike" baseline="0" dirty="0"/>
              <a:t>into bits.</a:t>
            </a:r>
          </a:p>
          <a:p>
            <a:pPr algn="l" rtl="0"/>
            <a:r>
              <a:rPr lang="en-US" i="0" u="none" strike="noStrike" baseline="0" dirty="0"/>
              <a:t> </a:t>
            </a:r>
            <a:endParaRPr lang="en-US" dirty="0"/>
          </a:p>
        </p:txBody>
      </p:sp>
    </p:spTree>
    <p:extLst>
      <p:ext uri="{BB962C8B-B14F-4D97-AF65-F5344CB8AC3E}">
        <p14:creationId xmlns:p14="http://schemas.microsoft.com/office/powerpoint/2010/main" val="183901811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rock, mountain, nature&#10;&#10;Description automatically generated">
            <a:extLst>
              <a:ext uri="{FF2B5EF4-FFF2-40B4-BE49-F238E27FC236}">
                <a16:creationId xmlns:a16="http://schemas.microsoft.com/office/drawing/2014/main" id="{1E3F17FC-B41A-43F6-B35E-B47219A5A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275" y="0"/>
            <a:ext cx="5800725" cy="6858000"/>
          </a:xfrm>
          <a:prstGeom prst="rect">
            <a:avLst/>
          </a:prstGeom>
        </p:spPr>
      </p:pic>
      <p:sp>
        <p:nvSpPr>
          <p:cNvPr id="2" name="Title 1">
            <a:extLst>
              <a:ext uri="{FF2B5EF4-FFF2-40B4-BE49-F238E27FC236}">
                <a16:creationId xmlns:a16="http://schemas.microsoft.com/office/drawing/2014/main" id="{88A39DB1-99C2-4558-AFBB-F0523011EB89}"/>
              </a:ext>
            </a:extLst>
          </p:cNvPr>
          <p:cNvSpPr>
            <a:spLocks noGrp="1"/>
          </p:cNvSpPr>
          <p:nvPr>
            <p:ph type="title"/>
          </p:nvPr>
        </p:nvSpPr>
        <p:spPr/>
        <p:txBody>
          <a:bodyPr/>
          <a:lstStyle/>
          <a:p>
            <a:r>
              <a:rPr lang="en-US" dirty="0"/>
              <a:t>Woe to the ARROGANT!</a:t>
            </a:r>
          </a:p>
        </p:txBody>
      </p:sp>
      <p:sp>
        <p:nvSpPr>
          <p:cNvPr id="3" name="Content Placeholder 2">
            <a:extLst>
              <a:ext uri="{FF2B5EF4-FFF2-40B4-BE49-F238E27FC236}">
                <a16:creationId xmlns:a16="http://schemas.microsoft.com/office/drawing/2014/main" id="{3C81D3AF-23E3-4D5B-B43C-382566136CD9}"/>
              </a:ext>
            </a:extLst>
          </p:cNvPr>
          <p:cNvSpPr>
            <a:spLocks noGrp="1"/>
          </p:cNvSpPr>
          <p:nvPr>
            <p:ph idx="1"/>
          </p:nvPr>
        </p:nvSpPr>
        <p:spPr>
          <a:xfrm>
            <a:off x="373625" y="1445342"/>
            <a:ext cx="8254559" cy="4731621"/>
          </a:xfrm>
        </p:spPr>
        <p:txBody>
          <a:bodyPr>
            <a:noAutofit/>
          </a:bodyPr>
          <a:lstStyle/>
          <a:p>
            <a:pPr algn="l" rtl="0"/>
            <a:r>
              <a:rPr lang="en-US" i="0" u="none" strike="noStrike" baseline="0" dirty="0">
                <a:effectLst>
                  <a:glow rad="127000">
                    <a:schemeClr val="tx1">
                      <a:lumMod val="85000"/>
                      <a:lumOff val="15000"/>
                    </a:schemeClr>
                  </a:glow>
                </a:effectLst>
              </a:rPr>
              <a:t>ARROGANCE LEADS TO </a:t>
            </a:r>
            <a:r>
              <a:rPr lang="en-US" i="0" u="none" strike="noStrike" baseline="0" dirty="0">
                <a:effectLst>
                  <a:glow rad="190500">
                    <a:schemeClr val="accent4">
                      <a:lumMod val="75000"/>
                    </a:schemeClr>
                  </a:glow>
                </a:effectLst>
              </a:rPr>
              <a:t>DESTRUCTION</a:t>
            </a:r>
            <a:endParaRPr lang="en-US" i="0" u="none" strike="noStrike" baseline="0" dirty="0">
              <a:effectLst>
                <a:glow rad="127000">
                  <a:schemeClr val="tx1">
                    <a:lumMod val="85000"/>
                    <a:lumOff val="15000"/>
                  </a:schemeClr>
                </a:glow>
              </a:effectLst>
            </a:endParaRPr>
          </a:p>
          <a:p>
            <a:pPr algn="l" rtl="0"/>
            <a:r>
              <a:rPr lang="en-US" i="0" u="none" strike="noStrike" baseline="30000" dirty="0">
                <a:effectLst>
                  <a:glow rad="127000">
                    <a:schemeClr val="tx1">
                      <a:lumMod val="85000"/>
                      <a:lumOff val="15000"/>
                    </a:schemeClr>
                  </a:glow>
                </a:effectLst>
              </a:rPr>
              <a:t>12</a:t>
            </a:r>
            <a:r>
              <a:rPr lang="en-US" i="0" u="none" strike="noStrike" baseline="0" dirty="0">
                <a:effectLst>
                  <a:glow rad="127000">
                    <a:schemeClr val="tx1">
                      <a:lumMod val="85000"/>
                      <a:lumOff val="15000"/>
                    </a:schemeClr>
                  </a:glow>
                </a:effectLst>
              </a:rPr>
              <a:t> Do horses run on the rocky crags? Does one plow there with oxen? </a:t>
            </a:r>
            <a:br>
              <a:rPr lang="en-US" i="0" u="none" strike="noStrike" baseline="0" dirty="0">
                <a:effectLst>
                  <a:glow rad="127000">
                    <a:schemeClr val="tx1">
                      <a:lumMod val="85000"/>
                      <a:lumOff val="15000"/>
                    </a:schemeClr>
                  </a:glow>
                </a:effectLst>
              </a:rPr>
            </a:br>
            <a:r>
              <a:rPr lang="en-US" i="0" u="none" strike="noStrike" baseline="0" dirty="0">
                <a:effectLst>
                  <a:glow rad="127000">
                    <a:schemeClr val="tx1">
                      <a:lumMod val="85000"/>
                      <a:lumOff val="15000"/>
                    </a:schemeClr>
                  </a:glow>
                </a:effectLst>
              </a:rPr>
              <a:t>But you have turned justice into </a:t>
            </a:r>
            <a:r>
              <a:rPr lang="en-US" i="0" u="none" strike="noStrike" baseline="0" dirty="0">
                <a:solidFill>
                  <a:srgbClr val="FFDC6D"/>
                </a:solidFill>
                <a:effectLst>
                  <a:glow rad="127000">
                    <a:schemeClr val="tx1">
                      <a:lumMod val="85000"/>
                      <a:lumOff val="15000"/>
                    </a:schemeClr>
                  </a:glow>
                </a:effectLst>
              </a:rPr>
              <a:t>poison</a:t>
            </a:r>
            <a:r>
              <a:rPr lang="en-US" i="0" u="none" strike="noStrike" baseline="0" dirty="0">
                <a:effectLst>
                  <a:glow rad="127000">
                    <a:schemeClr val="tx1">
                      <a:lumMod val="85000"/>
                      <a:lumOff val="15000"/>
                    </a:schemeClr>
                  </a:glow>
                </a:effectLst>
              </a:rPr>
              <a:t> and the fruit of righteousness into bitterness--</a:t>
            </a:r>
          </a:p>
          <a:p>
            <a:pPr algn="l" rtl="0"/>
            <a:endParaRPr lang="en-US" dirty="0"/>
          </a:p>
        </p:txBody>
      </p:sp>
      <p:pic>
        <p:nvPicPr>
          <p:cNvPr id="7" name="Picture 6" descr="A picture containing jar&#10;&#10;Description automatically generated">
            <a:extLst>
              <a:ext uri="{FF2B5EF4-FFF2-40B4-BE49-F238E27FC236}">
                <a16:creationId xmlns:a16="http://schemas.microsoft.com/office/drawing/2014/main" id="{347FFEEC-155D-41BB-A2BB-83483ACE5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8184" y="1087817"/>
            <a:ext cx="2801375" cy="5210339"/>
          </a:xfrm>
          <a:prstGeom prst="rect">
            <a:avLst/>
          </a:prstGeom>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68770962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83D7A-BEFC-4013-B82A-A522FC4A48A3}"/>
              </a:ext>
            </a:extLst>
          </p:cNvPr>
          <p:cNvPicPr>
            <a:picLocks noChangeAspect="1"/>
          </p:cNvPicPr>
          <p:nvPr/>
        </p:nvPicPr>
        <p:blipFill rotWithShape="1">
          <a:blip r:embed="rId3">
            <a:extLst>
              <a:ext uri="{28A0092B-C50C-407E-A947-70E740481C1C}">
                <a14:useLocalDpi xmlns:a14="http://schemas.microsoft.com/office/drawing/2010/main" val="0"/>
              </a:ext>
            </a:extLst>
          </a:blip>
          <a:srcRect t="26887" r="24278"/>
          <a:stretch/>
        </p:blipFill>
        <p:spPr>
          <a:xfrm>
            <a:off x="3313589" y="0"/>
            <a:ext cx="8878409" cy="6858000"/>
          </a:xfrm>
          <a:prstGeom prst="rect">
            <a:avLst/>
          </a:prstGeom>
        </p:spPr>
      </p:pic>
      <p:sp>
        <p:nvSpPr>
          <p:cNvPr id="2" name="Title 1">
            <a:extLst>
              <a:ext uri="{FF2B5EF4-FFF2-40B4-BE49-F238E27FC236}">
                <a16:creationId xmlns:a16="http://schemas.microsoft.com/office/drawing/2014/main" id="{88A39DB1-99C2-4558-AFBB-F0523011EB89}"/>
              </a:ext>
            </a:extLst>
          </p:cNvPr>
          <p:cNvSpPr>
            <a:spLocks noGrp="1"/>
          </p:cNvSpPr>
          <p:nvPr>
            <p:ph type="title"/>
          </p:nvPr>
        </p:nvSpPr>
        <p:spPr/>
        <p:txBody>
          <a:bodyPr/>
          <a:lstStyle/>
          <a:p>
            <a:r>
              <a:rPr lang="en-US" dirty="0"/>
              <a:t>Woe to the ARROGANT!</a:t>
            </a:r>
          </a:p>
        </p:txBody>
      </p:sp>
      <p:sp>
        <p:nvSpPr>
          <p:cNvPr id="3" name="Content Placeholder 2">
            <a:extLst>
              <a:ext uri="{FF2B5EF4-FFF2-40B4-BE49-F238E27FC236}">
                <a16:creationId xmlns:a16="http://schemas.microsoft.com/office/drawing/2014/main" id="{3C81D3AF-23E3-4D5B-B43C-382566136CD9}"/>
              </a:ext>
            </a:extLst>
          </p:cNvPr>
          <p:cNvSpPr>
            <a:spLocks noGrp="1"/>
          </p:cNvSpPr>
          <p:nvPr>
            <p:ph idx="1"/>
          </p:nvPr>
        </p:nvSpPr>
        <p:spPr>
          <a:xfrm>
            <a:off x="373626" y="1445342"/>
            <a:ext cx="8395236" cy="4731621"/>
          </a:xfrm>
        </p:spPr>
        <p:txBody>
          <a:bodyPr>
            <a:noAutofit/>
          </a:bodyPr>
          <a:lstStyle/>
          <a:p>
            <a:pPr algn="l" rtl="0"/>
            <a:r>
              <a:rPr lang="en-US" i="0" u="none" strike="noStrike" baseline="0" dirty="0"/>
              <a:t>ARROGANCE LEADS TO </a:t>
            </a:r>
            <a:r>
              <a:rPr lang="en-US" i="0" u="none" strike="noStrike" baseline="0" dirty="0">
                <a:effectLst>
                  <a:glow rad="190500">
                    <a:schemeClr val="accent4">
                      <a:lumMod val="75000"/>
                    </a:schemeClr>
                  </a:glow>
                </a:effectLst>
              </a:rPr>
              <a:t>DESTRUCTION</a:t>
            </a:r>
            <a:endParaRPr lang="en-US" i="0" u="none" strike="noStrike" baseline="0" dirty="0"/>
          </a:p>
          <a:p>
            <a:pPr algn="l" rtl="0"/>
            <a:r>
              <a:rPr lang="en-US" i="0" u="none" strike="noStrike" baseline="30000" dirty="0"/>
              <a:t>13</a:t>
            </a:r>
            <a:r>
              <a:rPr lang="en-US" i="0" u="none" strike="noStrike" baseline="0" dirty="0"/>
              <a:t> you who rejoice in the </a:t>
            </a:r>
            <a:br>
              <a:rPr lang="en-US" i="0" u="none" strike="noStrike" baseline="0" dirty="0"/>
            </a:br>
            <a:r>
              <a:rPr lang="en-US" i="0" u="none" strike="noStrike" baseline="0" dirty="0"/>
              <a:t>conquest of Lo Debar and say, </a:t>
            </a:r>
            <a:br>
              <a:rPr lang="en-US" i="0" u="none" strike="noStrike" baseline="0" dirty="0"/>
            </a:br>
            <a:r>
              <a:rPr lang="en-US" i="0" u="none" strike="noStrike" baseline="0" dirty="0"/>
              <a:t>"Did we not take </a:t>
            </a:r>
            <a:r>
              <a:rPr lang="en-US" i="0" u="none" strike="noStrike" baseline="0" dirty="0" err="1"/>
              <a:t>Karnaim</a:t>
            </a:r>
            <a:r>
              <a:rPr lang="en-US" i="0" u="none" strike="noStrike" baseline="0" dirty="0"/>
              <a:t> by </a:t>
            </a:r>
            <a:br>
              <a:rPr lang="en-US" i="0" u="none" strike="noStrike" baseline="0" dirty="0"/>
            </a:br>
            <a:r>
              <a:rPr lang="en-US" i="0" u="none" strike="noStrike" baseline="0" dirty="0"/>
              <a:t>our own strength?"</a:t>
            </a:r>
          </a:p>
          <a:p>
            <a:pPr algn="l" rtl="0"/>
            <a:r>
              <a:rPr lang="en-US" i="0" u="none" strike="noStrike" baseline="0" dirty="0"/>
              <a:t> </a:t>
            </a:r>
            <a:endParaRPr lang="en-US" dirty="0"/>
          </a:p>
        </p:txBody>
      </p:sp>
      <p:sp>
        <p:nvSpPr>
          <p:cNvPr id="7" name="Star: 5 Points 6">
            <a:extLst>
              <a:ext uri="{FF2B5EF4-FFF2-40B4-BE49-F238E27FC236}">
                <a16:creationId xmlns:a16="http://schemas.microsoft.com/office/drawing/2014/main" id="{8C08D067-C93B-4BF1-92A6-5DB23C2DCD61}"/>
              </a:ext>
            </a:extLst>
          </p:cNvPr>
          <p:cNvSpPr/>
          <p:nvPr/>
        </p:nvSpPr>
        <p:spPr>
          <a:xfrm>
            <a:off x="10210799" y="2313578"/>
            <a:ext cx="539261" cy="480646"/>
          </a:xfrm>
          <a:prstGeom prst="star5">
            <a:avLst/>
          </a:prstGeom>
          <a:solidFill>
            <a:srgbClr val="FFFF00"/>
          </a:solidFill>
          <a:ln w="38100">
            <a:solidFill>
              <a:srgbClr val="C00000"/>
            </a:solid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2A9B1BED-0763-45E2-B1D3-3299392098BD}"/>
              </a:ext>
            </a:extLst>
          </p:cNvPr>
          <p:cNvSpPr txBox="1"/>
          <p:nvPr/>
        </p:nvSpPr>
        <p:spPr>
          <a:xfrm>
            <a:off x="10210799" y="2946396"/>
            <a:ext cx="2728452" cy="646331"/>
          </a:xfrm>
          <a:prstGeom prst="rect">
            <a:avLst/>
          </a:prstGeom>
          <a:noFill/>
        </p:spPr>
        <p:txBody>
          <a:bodyPr wrap="square" rtlCol="0">
            <a:spAutoFit/>
          </a:bodyPr>
          <a:lstStyle/>
          <a:p>
            <a:r>
              <a:rPr lang="en-US" sz="3600" b="1" dirty="0">
                <a:solidFill>
                  <a:schemeClr val="bg1"/>
                </a:solidFill>
                <a:effectLst>
                  <a:glow rad="127000">
                    <a:schemeClr val="tx1"/>
                  </a:glow>
                </a:effectLst>
              </a:rPr>
              <a:t>Lo Debar</a:t>
            </a:r>
          </a:p>
        </p:txBody>
      </p:sp>
    </p:spTree>
    <p:extLst>
      <p:ext uri="{BB962C8B-B14F-4D97-AF65-F5344CB8AC3E}">
        <p14:creationId xmlns:p14="http://schemas.microsoft.com/office/powerpoint/2010/main" val="16080593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atellite view of the earth&#10;&#10;Description automatically generated with medium confidence">
            <a:extLst>
              <a:ext uri="{FF2B5EF4-FFF2-40B4-BE49-F238E27FC236}">
                <a16:creationId xmlns:a16="http://schemas.microsoft.com/office/drawing/2014/main" id="{98FEAD81-323F-4EA1-A736-AB6956257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062" y="0"/>
            <a:ext cx="6986954" cy="6858000"/>
          </a:xfrm>
          <a:prstGeom prst="rect">
            <a:avLst/>
          </a:prstGeom>
        </p:spPr>
      </p:pic>
      <p:sp>
        <p:nvSpPr>
          <p:cNvPr id="2" name="Title 1">
            <a:extLst>
              <a:ext uri="{FF2B5EF4-FFF2-40B4-BE49-F238E27FC236}">
                <a16:creationId xmlns:a16="http://schemas.microsoft.com/office/drawing/2014/main" id="{88A39DB1-99C2-4558-AFBB-F0523011EB89}"/>
              </a:ext>
            </a:extLst>
          </p:cNvPr>
          <p:cNvSpPr>
            <a:spLocks noGrp="1"/>
          </p:cNvSpPr>
          <p:nvPr>
            <p:ph type="title"/>
          </p:nvPr>
        </p:nvSpPr>
        <p:spPr/>
        <p:txBody>
          <a:bodyPr/>
          <a:lstStyle/>
          <a:p>
            <a:r>
              <a:rPr lang="en-US" dirty="0"/>
              <a:t>Woe to the ARROGANT!</a:t>
            </a:r>
          </a:p>
        </p:txBody>
      </p:sp>
      <p:sp>
        <p:nvSpPr>
          <p:cNvPr id="3" name="Content Placeholder 2">
            <a:extLst>
              <a:ext uri="{FF2B5EF4-FFF2-40B4-BE49-F238E27FC236}">
                <a16:creationId xmlns:a16="http://schemas.microsoft.com/office/drawing/2014/main" id="{3C81D3AF-23E3-4D5B-B43C-382566136CD9}"/>
              </a:ext>
            </a:extLst>
          </p:cNvPr>
          <p:cNvSpPr>
            <a:spLocks noGrp="1"/>
          </p:cNvSpPr>
          <p:nvPr>
            <p:ph idx="1"/>
          </p:nvPr>
        </p:nvSpPr>
        <p:spPr>
          <a:xfrm>
            <a:off x="373626" y="1445342"/>
            <a:ext cx="7469112" cy="4731621"/>
          </a:xfrm>
        </p:spPr>
        <p:txBody>
          <a:bodyPr>
            <a:noAutofit/>
          </a:bodyPr>
          <a:lstStyle/>
          <a:p>
            <a:pPr algn="l" rtl="0"/>
            <a:r>
              <a:rPr lang="en-US" i="0" u="none" strike="noStrike" baseline="0" dirty="0"/>
              <a:t>ARROGANCE LEADS TO </a:t>
            </a:r>
            <a:r>
              <a:rPr lang="en-US" i="0" u="none" strike="noStrike" baseline="0" dirty="0">
                <a:effectLst>
                  <a:glow rad="190500">
                    <a:schemeClr val="accent4">
                      <a:lumMod val="75000"/>
                    </a:schemeClr>
                  </a:glow>
                </a:effectLst>
              </a:rPr>
              <a:t>DEFEAT</a:t>
            </a:r>
          </a:p>
          <a:p>
            <a:pPr algn="l" rtl="0"/>
            <a:r>
              <a:rPr lang="en-US" i="0" u="none" strike="noStrike" baseline="30000" dirty="0"/>
              <a:t>14</a:t>
            </a:r>
            <a:r>
              <a:rPr lang="en-US" i="0" u="none" strike="noStrike" baseline="0" dirty="0"/>
              <a:t> For the LORD God Almighty declares, "I will stir up a nation against you, O house of Israel, that will oppress you all the way from </a:t>
            </a:r>
            <a:r>
              <a:rPr lang="en-US" i="0" u="none" strike="noStrike" baseline="0" dirty="0" err="1"/>
              <a:t>Lebo</a:t>
            </a:r>
            <a:r>
              <a:rPr lang="en-US" i="0" u="none" strike="noStrike" baseline="0" dirty="0"/>
              <a:t> Hamath to the valley of the Arabah."</a:t>
            </a:r>
            <a:endParaRPr lang="en-US" dirty="0"/>
          </a:p>
        </p:txBody>
      </p:sp>
      <p:sp>
        <p:nvSpPr>
          <p:cNvPr id="6" name="Star: 5 Points 5">
            <a:extLst>
              <a:ext uri="{FF2B5EF4-FFF2-40B4-BE49-F238E27FC236}">
                <a16:creationId xmlns:a16="http://schemas.microsoft.com/office/drawing/2014/main" id="{7CCE04E8-ED69-4085-8CEE-8A8AC0577C32}"/>
              </a:ext>
            </a:extLst>
          </p:cNvPr>
          <p:cNvSpPr/>
          <p:nvPr/>
        </p:nvSpPr>
        <p:spPr>
          <a:xfrm>
            <a:off x="10163908" y="1101185"/>
            <a:ext cx="539261" cy="480646"/>
          </a:xfrm>
          <a:prstGeom prst="star5">
            <a:avLst/>
          </a:prstGeom>
          <a:solidFill>
            <a:srgbClr val="FFFF00"/>
          </a:solidFill>
          <a:ln w="38100">
            <a:solidFill>
              <a:srgbClr val="C00000"/>
            </a:solidFill>
          </a:ln>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3A019F3E-3449-469B-AC67-20F50CB42D19}"/>
              </a:ext>
            </a:extLst>
          </p:cNvPr>
          <p:cNvSpPr txBox="1"/>
          <p:nvPr/>
        </p:nvSpPr>
        <p:spPr>
          <a:xfrm>
            <a:off x="10012770" y="1602800"/>
            <a:ext cx="1549965" cy="1077218"/>
          </a:xfrm>
          <a:prstGeom prst="rect">
            <a:avLst/>
          </a:prstGeom>
          <a:noFill/>
        </p:spPr>
        <p:txBody>
          <a:bodyPr wrap="square" rtlCol="0">
            <a:spAutoFit/>
          </a:bodyPr>
          <a:lstStyle/>
          <a:p>
            <a:pPr algn="ctr"/>
            <a:r>
              <a:rPr lang="en-US" sz="3200" b="1" dirty="0" err="1">
                <a:solidFill>
                  <a:schemeClr val="bg1"/>
                </a:solidFill>
                <a:effectLst>
                  <a:glow rad="127000">
                    <a:schemeClr val="tx1"/>
                  </a:glow>
                </a:effectLst>
              </a:rPr>
              <a:t>Lebo</a:t>
            </a:r>
            <a:r>
              <a:rPr lang="en-US" sz="3200" b="1" dirty="0">
                <a:solidFill>
                  <a:schemeClr val="bg1"/>
                </a:solidFill>
                <a:effectLst>
                  <a:glow rad="127000">
                    <a:schemeClr val="tx1"/>
                  </a:glow>
                </a:effectLst>
              </a:rPr>
              <a:t>-</a:t>
            </a:r>
            <a:br>
              <a:rPr lang="en-US" sz="3200" b="1" dirty="0">
                <a:solidFill>
                  <a:schemeClr val="bg1"/>
                </a:solidFill>
                <a:effectLst>
                  <a:glow rad="127000">
                    <a:schemeClr val="tx1"/>
                  </a:glow>
                </a:effectLst>
              </a:rPr>
            </a:br>
            <a:r>
              <a:rPr lang="en-US" sz="3200" b="1" dirty="0">
                <a:solidFill>
                  <a:schemeClr val="bg1"/>
                </a:solidFill>
                <a:effectLst>
                  <a:glow rad="127000">
                    <a:schemeClr val="tx1"/>
                  </a:glow>
                </a:effectLst>
              </a:rPr>
              <a:t>Hamath</a:t>
            </a:r>
          </a:p>
        </p:txBody>
      </p:sp>
      <p:sp>
        <p:nvSpPr>
          <p:cNvPr id="8" name="TextBox 7">
            <a:extLst>
              <a:ext uri="{FF2B5EF4-FFF2-40B4-BE49-F238E27FC236}">
                <a16:creationId xmlns:a16="http://schemas.microsoft.com/office/drawing/2014/main" id="{A6ABD6D2-4AA7-48EE-A63C-B8A6F7A33440}"/>
              </a:ext>
            </a:extLst>
          </p:cNvPr>
          <p:cNvSpPr txBox="1"/>
          <p:nvPr/>
        </p:nvSpPr>
        <p:spPr>
          <a:xfrm rot="17085988">
            <a:off x="8571658" y="4318100"/>
            <a:ext cx="1621604" cy="584775"/>
          </a:xfrm>
          <a:prstGeom prst="rect">
            <a:avLst/>
          </a:prstGeom>
          <a:noFill/>
        </p:spPr>
        <p:txBody>
          <a:bodyPr wrap="square" rtlCol="0">
            <a:spAutoFit/>
          </a:bodyPr>
          <a:lstStyle/>
          <a:p>
            <a:r>
              <a:rPr lang="en-US" sz="3200" b="1" dirty="0">
                <a:solidFill>
                  <a:schemeClr val="bg1"/>
                </a:solidFill>
                <a:effectLst>
                  <a:glow rad="127000">
                    <a:schemeClr val="tx1"/>
                  </a:glow>
                </a:effectLst>
              </a:rPr>
              <a:t>Arabah</a:t>
            </a:r>
          </a:p>
        </p:txBody>
      </p:sp>
      <p:sp>
        <p:nvSpPr>
          <p:cNvPr id="11" name="Arc 10">
            <a:extLst>
              <a:ext uri="{FF2B5EF4-FFF2-40B4-BE49-F238E27FC236}">
                <a16:creationId xmlns:a16="http://schemas.microsoft.com/office/drawing/2014/main" id="{C7065126-5799-4BDC-9EA4-5D34EF95DC7C}"/>
              </a:ext>
            </a:extLst>
          </p:cNvPr>
          <p:cNvSpPr/>
          <p:nvPr/>
        </p:nvSpPr>
        <p:spPr>
          <a:xfrm rot="303304" flipH="1">
            <a:off x="9455460" y="1619302"/>
            <a:ext cx="1050334" cy="4526396"/>
          </a:xfrm>
          <a:prstGeom prst="arc">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1315201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p:txBody>
          <a:bodyPr>
            <a:noAutofit/>
          </a:bodyPr>
          <a:lstStyle/>
          <a:p>
            <a:r>
              <a:rPr lang="en-US" i="0" u="none" strike="noStrike" baseline="0" dirty="0"/>
              <a:t> 5</a:t>
            </a:r>
            <a:r>
              <a:rPr lang="en-US" i="0" u="none" strike="noStrike" baseline="30000" dirty="0"/>
              <a:t>18</a:t>
            </a:r>
            <a:r>
              <a:rPr lang="en-US" i="0" u="none" strike="noStrike" baseline="0" dirty="0"/>
              <a:t> Woe to you who long for </a:t>
            </a:r>
            <a:r>
              <a:rPr lang="en-US" i="0" u="none" strike="noStrike" baseline="0" dirty="0">
                <a:solidFill>
                  <a:schemeClr val="tx1"/>
                </a:solidFill>
                <a:effectLst>
                  <a:glow rad="127000">
                    <a:schemeClr val="accent4">
                      <a:lumMod val="40000"/>
                      <a:lumOff val="60000"/>
                    </a:schemeClr>
                  </a:glow>
                </a:effectLst>
              </a:rPr>
              <a:t>the day of the LORD</a:t>
            </a:r>
            <a:r>
              <a:rPr lang="en-US" i="0" u="none" strike="noStrike" baseline="0" dirty="0"/>
              <a:t>! </a:t>
            </a:r>
            <a:r>
              <a:rPr lang="en-US" dirty="0"/>
              <a:t>Why do you long for </a:t>
            </a:r>
            <a:r>
              <a:rPr lang="en-US" dirty="0">
                <a:solidFill>
                  <a:schemeClr val="tx1"/>
                </a:solidFill>
                <a:effectLst>
                  <a:glow rad="127000">
                    <a:srgbClr val="FFDC6D"/>
                  </a:glow>
                </a:effectLst>
              </a:rPr>
              <a:t>the day of the LORD</a:t>
            </a:r>
            <a:r>
              <a:rPr lang="en-US" dirty="0"/>
              <a:t>? </a:t>
            </a:r>
          </a:p>
          <a:p>
            <a:pPr algn="ctr"/>
            <a:r>
              <a:rPr lang="en-US" dirty="0">
                <a:solidFill>
                  <a:schemeClr val="tx1"/>
                </a:solidFill>
                <a:effectLst>
                  <a:glow rad="127000">
                    <a:srgbClr val="FFDC6D"/>
                  </a:glow>
                </a:effectLst>
              </a:rPr>
              <a:t>That day will be darkness</a:t>
            </a:r>
            <a:r>
              <a:rPr lang="en-US" dirty="0"/>
              <a:t>, not light</a:t>
            </a:r>
            <a:endParaRPr lang="en-US" sz="3600" i="0" u="none" strike="noStrike" baseline="0" dirty="0">
              <a:solidFill>
                <a:schemeClr val="bg1">
                  <a:alpha val="0"/>
                </a:schemeClr>
              </a:solidFill>
            </a:endParaRPr>
          </a:p>
          <a:p>
            <a:pPr algn="ctr"/>
            <a:endParaRPr lang="en-US" sz="2800" dirty="0"/>
          </a:p>
          <a:p>
            <a:pPr algn="ctr"/>
            <a:endParaRPr lang="en-US" sz="3200" i="0" u="none" strike="noStrike" baseline="0" dirty="0"/>
          </a:p>
          <a:p>
            <a:pPr algn="ctr"/>
            <a:endParaRPr lang="en-US" sz="3200" i="0" u="none" strike="noStrike" baseline="0" dirty="0"/>
          </a:p>
          <a:p>
            <a:pPr algn="ctr"/>
            <a:r>
              <a:rPr lang="en-US" i="0" u="none" strike="noStrike" baseline="0" dirty="0"/>
              <a:t> </a:t>
            </a:r>
            <a:r>
              <a:rPr lang="en-US" i="0" u="none" strike="noStrike" baseline="30000" dirty="0"/>
              <a:t>20</a:t>
            </a:r>
            <a:r>
              <a:rPr lang="en-US" i="0" u="none" strike="noStrike" baseline="0" dirty="0"/>
              <a:t> Will not </a:t>
            </a:r>
            <a:r>
              <a:rPr lang="en-US" i="0" u="none" strike="noStrike" baseline="0" dirty="0">
                <a:effectLst>
                  <a:glow rad="127000">
                    <a:schemeClr val="tx1"/>
                  </a:glow>
                </a:effectLst>
              </a:rPr>
              <a:t>the day of the LORD </a:t>
            </a:r>
            <a:r>
              <a:rPr lang="en-US" dirty="0">
                <a:solidFill>
                  <a:schemeClr val="tx1"/>
                </a:solidFill>
                <a:effectLst>
                  <a:glow rad="127000">
                    <a:srgbClr val="FFDC6D"/>
                  </a:glow>
                </a:effectLst>
              </a:rPr>
              <a:t>be darkness</a:t>
            </a:r>
          </a:p>
        </p:txBody>
      </p:sp>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6" name="Rectangle 5">
            <a:extLst>
              <a:ext uri="{FF2B5EF4-FFF2-40B4-BE49-F238E27FC236}">
                <a16:creationId xmlns:a16="http://schemas.microsoft.com/office/drawing/2014/main" id="{B5A87629-FD12-459D-9090-AF5614A946B9}"/>
              </a:ext>
            </a:extLst>
          </p:cNvPr>
          <p:cNvSpPr/>
          <p:nvPr/>
        </p:nvSpPr>
        <p:spPr>
          <a:xfrm>
            <a:off x="117987" y="59995"/>
            <a:ext cx="6096001"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BC6F31-1DEE-47C0-AB50-AA87646AE6B0}"/>
              </a:ext>
            </a:extLst>
          </p:cNvPr>
          <p:cNvSpPr/>
          <p:nvPr/>
        </p:nvSpPr>
        <p:spPr>
          <a:xfrm>
            <a:off x="6095999" y="2759"/>
            <a:ext cx="6096001"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CAA36D-9DBB-4FD2-8260-C18FAA94D58E}"/>
              </a:ext>
            </a:extLst>
          </p:cNvPr>
          <p:cNvSpPr txBox="1"/>
          <p:nvPr/>
        </p:nvSpPr>
        <p:spPr>
          <a:xfrm>
            <a:off x="58992" y="3429000"/>
            <a:ext cx="12191999" cy="1200329"/>
          </a:xfrm>
          <a:prstGeom prst="rect">
            <a:avLst/>
          </a:prstGeom>
          <a:noFill/>
        </p:spPr>
        <p:txBody>
          <a:bodyPr wrap="square" rtlCol="0">
            <a:spAutoFit/>
          </a:bodyPr>
          <a:lstStyle/>
          <a:p>
            <a:pPr algn="ctr">
              <a:lnSpc>
                <a:spcPct val="90000"/>
              </a:lnSpc>
            </a:pPr>
            <a:r>
              <a:rPr lang="en-US" sz="4000" b="1" dirty="0">
                <a:solidFill>
                  <a:srgbClr val="FFDC6D"/>
                </a:solidFill>
                <a:effectLst>
                  <a:glow rad="127000">
                    <a:schemeClr val="tx1"/>
                  </a:glow>
                </a:effectLst>
              </a:rPr>
              <a:t>The Day of the LORD is time period of both darkness </a:t>
            </a:r>
            <a:br>
              <a:rPr lang="en-US" sz="4000" b="1" dirty="0">
                <a:solidFill>
                  <a:srgbClr val="FFDC6D"/>
                </a:solidFill>
                <a:effectLst>
                  <a:glow rad="127000">
                    <a:schemeClr val="tx1"/>
                  </a:glow>
                </a:effectLst>
              </a:rPr>
            </a:br>
            <a:r>
              <a:rPr lang="en-US" sz="4000" b="1" dirty="0">
                <a:solidFill>
                  <a:srgbClr val="FFDC6D"/>
                </a:solidFill>
                <a:effectLst>
                  <a:glow rad="127000">
                    <a:schemeClr val="tx1"/>
                  </a:glow>
                </a:effectLst>
              </a:rPr>
              <a:t>and light.  It is the Tribulation and the Kingdom. </a:t>
            </a:r>
          </a:p>
        </p:txBody>
      </p:sp>
    </p:spTree>
    <p:extLst>
      <p:ext uri="{BB962C8B-B14F-4D97-AF65-F5344CB8AC3E}">
        <p14:creationId xmlns:p14="http://schemas.microsoft.com/office/powerpoint/2010/main" val="358135940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52C34A9D-EE47-41A8-B426-D705E1525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0" y="1237674"/>
            <a:ext cx="5491314" cy="4399991"/>
          </a:xfrm>
          <a:prstGeom prst="rect">
            <a:avLst/>
          </a:prstGeom>
        </p:spPr>
      </p:pic>
      <p:sp>
        <p:nvSpPr>
          <p:cNvPr id="2" name="Title 1">
            <a:extLst>
              <a:ext uri="{FF2B5EF4-FFF2-40B4-BE49-F238E27FC236}">
                <a16:creationId xmlns:a16="http://schemas.microsoft.com/office/drawing/2014/main" id="{42734861-46FF-4FBA-BECD-73F36A95D6A2}"/>
              </a:ext>
            </a:extLst>
          </p:cNvPr>
          <p:cNvSpPr>
            <a:spLocks noGrp="1"/>
          </p:cNvSpPr>
          <p:nvPr>
            <p:ph type="title"/>
          </p:nvPr>
        </p:nvSpPr>
        <p:spPr/>
        <p:txBody>
          <a:bodyPr/>
          <a:lstStyle/>
          <a:p>
            <a:r>
              <a:rPr lang="en-US" dirty="0"/>
              <a:t>WHAT’S THE POINT? </a:t>
            </a:r>
          </a:p>
        </p:txBody>
      </p:sp>
      <p:sp>
        <p:nvSpPr>
          <p:cNvPr id="3" name="Content Placeholder 2">
            <a:extLst>
              <a:ext uri="{FF2B5EF4-FFF2-40B4-BE49-F238E27FC236}">
                <a16:creationId xmlns:a16="http://schemas.microsoft.com/office/drawing/2014/main" id="{F612AE51-4257-4C47-9B03-6254BB055061}"/>
              </a:ext>
            </a:extLst>
          </p:cNvPr>
          <p:cNvSpPr>
            <a:spLocks noGrp="1"/>
          </p:cNvSpPr>
          <p:nvPr>
            <p:ph idx="1"/>
          </p:nvPr>
        </p:nvSpPr>
        <p:spPr>
          <a:xfrm>
            <a:off x="5250426" y="1429402"/>
            <a:ext cx="6725264" cy="4909793"/>
          </a:xfrm>
        </p:spPr>
        <p:txBody>
          <a:bodyPr>
            <a:normAutofit/>
          </a:bodyPr>
          <a:lstStyle/>
          <a:p>
            <a:pPr algn="ctr" rtl="0">
              <a:lnSpc>
                <a:spcPct val="87000"/>
              </a:lnSpc>
            </a:pPr>
            <a:r>
              <a:rPr lang="en-US" i="0" u="none" strike="noStrike" baseline="0" dirty="0"/>
              <a:t>Heb 10:30-31</a:t>
            </a:r>
          </a:p>
          <a:p>
            <a:pPr rtl="0">
              <a:lnSpc>
                <a:spcPct val="87000"/>
              </a:lnSpc>
            </a:pPr>
            <a:r>
              <a:rPr lang="en-US" i="0" u="none" strike="noStrike" baseline="0" dirty="0"/>
              <a:t> </a:t>
            </a:r>
            <a:r>
              <a:rPr lang="en-US" i="0" u="none" strike="noStrike" baseline="30000" dirty="0"/>
              <a:t>30</a:t>
            </a:r>
            <a:r>
              <a:rPr lang="en-US" i="0" u="none" strike="noStrike" baseline="0" dirty="0"/>
              <a:t> For we know him who said, "It is mine to avenge; I will repay," and again, </a:t>
            </a:r>
            <a:r>
              <a:rPr lang="en-US" i="0" u="none" strike="noStrike" baseline="0" dirty="0">
                <a:solidFill>
                  <a:srgbClr val="FFDC6D"/>
                </a:solidFill>
              </a:rPr>
              <a:t>"The Lord will judge his people." </a:t>
            </a:r>
            <a:r>
              <a:rPr lang="en-US" i="0" u="none" strike="noStrike" baseline="30000" dirty="0"/>
              <a:t>31</a:t>
            </a:r>
            <a:r>
              <a:rPr lang="en-US" i="0" u="none" strike="noStrike" baseline="0" dirty="0"/>
              <a:t> It is a dreadful thing to fall into the hands of the living God.</a:t>
            </a:r>
          </a:p>
        </p:txBody>
      </p:sp>
    </p:spTree>
    <p:extLst>
      <p:ext uri="{BB962C8B-B14F-4D97-AF65-F5344CB8AC3E}">
        <p14:creationId xmlns:p14="http://schemas.microsoft.com/office/powerpoint/2010/main" val="253535987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51FD-81AB-4D71-80CF-38FC0358A09E}"/>
              </a:ext>
            </a:extLst>
          </p:cNvPr>
          <p:cNvSpPr>
            <a:spLocks noGrp="1"/>
          </p:cNvSpPr>
          <p:nvPr>
            <p:ph type="title"/>
          </p:nvPr>
        </p:nvSpPr>
        <p:spPr/>
        <p:txBody>
          <a:bodyPr/>
          <a:lstStyle/>
          <a:p>
            <a:r>
              <a:rPr lang="en-US" dirty="0"/>
              <a:t>WHAT’S THE POINT? </a:t>
            </a:r>
          </a:p>
        </p:txBody>
      </p:sp>
      <p:sp>
        <p:nvSpPr>
          <p:cNvPr id="3" name="Content Placeholder 2">
            <a:extLst>
              <a:ext uri="{FF2B5EF4-FFF2-40B4-BE49-F238E27FC236}">
                <a16:creationId xmlns:a16="http://schemas.microsoft.com/office/drawing/2014/main" id="{0293F1BD-2588-4828-B6BA-B87BFFEAF169}"/>
              </a:ext>
            </a:extLst>
          </p:cNvPr>
          <p:cNvSpPr>
            <a:spLocks noGrp="1"/>
          </p:cNvSpPr>
          <p:nvPr>
            <p:ph sz="half" idx="1"/>
          </p:nvPr>
        </p:nvSpPr>
        <p:spPr>
          <a:xfrm>
            <a:off x="756138" y="1438763"/>
            <a:ext cx="5181600" cy="4351338"/>
          </a:xfrm>
        </p:spPr>
        <p:txBody>
          <a:bodyPr>
            <a:normAutofit/>
          </a:bodyPr>
          <a:lstStyle/>
          <a:p>
            <a:pPr algn="ctr"/>
            <a:r>
              <a:rPr lang="en-US" sz="4400" dirty="0"/>
              <a:t>Isaiah saw the Lord and said …</a:t>
            </a:r>
          </a:p>
          <a:p>
            <a:pPr algn="ctr"/>
            <a:r>
              <a:rPr lang="en-US" sz="11500" b="1" dirty="0">
                <a:solidFill>
                  <a:srgbClr val="E2AA01"/>
                </a:solidFill>
                <a:latin typeface="Arial Black" panose="020B0A04020102020204" pitchFamily="34" charset="0"/>
              </a:rPr>
              <a:t>WOE</a:t>
            </a:r>
            <a:endParaRPr lang="en-US" sz="11500" b="1" dirty="0"/>
          </a:p>
          <a:p>
            <a:pPr algn="ctr"/>
            <a:r>
              <a:rPr lang="en-US" sz="4400" dirty="0"/>
              <a:t>is me!</a:t>
            </a:r>
            <a:endParaRPr lang="en-US" sz="1400" dirty="0"/>
          </a:p>
        </p:txBody>
      </p:sp>
      <p:sp>
        <p:nvSpPr>
          <p:cNvPr id="4" name="Content Placeholder 3">
            <a:extLst>
              <a:ext uri="{FF2B5EF4-FFF2-40B4-BE49-F238E27FC236}">
                <a16:creationId xmlns:a16="http://schemas.microsoft.com/office/drawing/2014/main" id="{8B797EA4-E14E-4250-AED2-8A1EA5C7757C}"/>
              </a:ext>
            </a:extLst>
          </p:cNvPr>
          <p:cNvSpPr>
            <a:spLocks noGrp="1"/>
          </p:cNvSpPr>
          <p:nvPr>
            <p:ph sz="half" idx="2"/>
          </p:nvPr>
        </p:nvSpPr>
        <p:spPr>
          <a:xfrm>
            <a:off x="6095997" y="1438763"/>
            <a:ext cx="5526159" cy="4351338"/>
          </a:xfrm>
        </p:spPr>
        <p:txBody>
          <a:bodyPr/>
          <a:lstStyle/>
          <a:p>
            <a:pPr algn="ctr"/>
            <a:r>
              <a:rPr lang="en-US" sz="4400" dirty="0"/>
              <a:t>Amos heard the Lord and said … </a:t>
            </a:r>
          </a:p>
          <a:p>
            <a:pPr algn="ctr"/>
            <a:r>
              <a:rPr lang="en-US" sz="11500" b="1" dirty="0">
                <a:solidFill>
                  <a:srgbClr val="E2AA01"/>
                </a:solidFill>
                <a:latin typeface="Arial Black" panose="020B0A04020102020204" pitchFamily="34" charset="0"/>
              </a:rPr>
              <a:t>WOE</a:t>
            </a:r>
            <a:endParaRPr lang="en-US" sz="6600" b="1" dirty="0">
              <a:solidFill>
                <a:srgbClr val="E2AA01"/>
              </a:solidFill>
              <a:latin typeface="Arial Black" panose="020B0A04020102020204" pitchFamily="34" charset="0"/>
            </a:endParaRPr>
          </a:p>
          <a:p>
            <a:pPr algn="ctr"/>
            <a:r>
              <a:rPr lang="en-US" sz="4400" dirty="0"/>
              <a:t>to you!</a:t>
            </a:r>
            <a:endParaRPr lang="en-US" sz="4400" b="1" dirty="0"/>
          </a:p>
          <a:p>
            <a:pPr algn="ctr"/>
            <a:endParaRPr lang="en-US" dirty="0"/>
          </a:p>
        </p:txBody>
      </p:sp>
    </p:spTree>
    <p:extLst>
      <p:ext uri="{BB962C8B-B14F-4D97-AF65-F5344CB8AC3E}">
        <p14:creationId xmlns:p14="http://schemas.microsoft.com/office/powerpoint/2010/main" val="12255770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up)">
                                      <p:cBhvr>
                                        <p:cTn id="21" dur="500"/>
                                        <p:tgtEl>
                                          <p:spTgt spid="4">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up)">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51FD-81AB-4D71-80CF-38FC0358A09E}"/>
              </a:ext>
            </a:extLst>
          </p:cNvPr>
          <p:cNvSpPr>
            <a:spLocks noGrp="1"/>
          </p:cNvSpPr>
          <p:nvPr>
            <p:ph type="title"/>
          </p:nvPr>
        </p:nvSpPr>
        <p:spPr/>
        <p:txBody>
          <a:bodyPr/>
          <a:lstStyle/>
          <a:p>
            <a:r>
              <a:rPr lang="en-US" dirty="0"/>
              <a:t>WHAT’S THE POINT? </a:t>
            </a:r>
          </a:p>
        </p:txBody>
      </p:sp>
      <p:sp>
        <p:nvSpPr>
          <p:cNvPr id="3" name="Content Placeholder 2">
            <a:extLst>
              <a:ext uri="{FF2B5EF4-FFF2-40B4-BE49-F238E27FC236}">
                <a16:creationId xmlns:a16="http://schemas.microsoft.com/office/drawing/2014/main" id="{0293F1BD-2588-4828-B6BA-B87BFFEAF169}"/>
              </a:ext>
            </a:extLst>
          </p:cNvPr>
          <p:cNvSpPr>
            <a:spLocks noGrp="1"/>
          </p:cNvSpPr>
          <p:nvPr>
            <p:ph sz="half" idx="1"/>
          </p:nvPr>
        </p:nvSpPr>
        <p:spPr>
          <a:xfrm>
            <a:off x="756138" y="1783317"/>
            <a:ext cx="5181600" cy="4351338"/>
          </a:xfrm>
        </p:spPr>
        <p:txBody>
          <a:bodyPr/>
          <a:lstStyle/>
          <a:p>
            <a:r>
              <a:rPr lang="en-US" dirty="0"/>
              <a:t>Don’t be …</a:t>
            </a:r>
          </a:p>
          <a:p>
            <a:pPr marL="1195388" indent="-336550">
              <a:buFont typeface="Arial" panose="020B0604020202020204" pitchFamily="34" charset="0"/>
              <a:buChar char="•"/>
            </a:pPr>
            <a:r>
              <a:rPr lang="en-US" dirty="0"/>
              <a:t>IGNORANT </a:t>
            </a:r>
          </a:p>
          <a:p>
            <a:pPr marL="1195388" indent="-336550">
              <a:buFont typeface="Arial" panose="020B0604020202020204" pitchFamily="34" charset="0"/>
              <a:buChar char="•"/>
            </a:pPr>
            <a:r>
              <a:rPr lang="en-US" dirty="0"/>
              <a:t>COMPLACENT</a:t>
            </a:r>
          </a:p>
          <a:p>
            <a:pPr marL="1195388" indent="-336550">
              <a:buFont typeface="Arial" panose="020B0604020202020204" pitchFamily="34" charset="0"/>
              <a:buChar char="•"/>
            </a:pPr>
            <a:r>
              <a:rPr lang="en-US" dirty="0"/>
              <a:t>INDULGENT </a:t>
            </a:r>
          </a:p>
          <a:p>
            <a:pPr marL="1195388" indent="-336550">
              <a:buFont typeface="Arial" panose="020B0604020202020204" pitchFamily="34" charset="0"/>
              <a:buChar char="•"/>
            </a:pPr>
            <a:r>
              <a:rPr lang="en-US" dirty="0"/>
              <a:t>ARROGANT </a:t>
            </a:r>
          </a:p>
          <a:p>
            <a:endParaRPr lang="en-US" dirty="0"/>
          </a:p>
        </p:txBody>
      </p:sp>
      <p:sp>
        <p:nvSpPr>
          <p:cNvPr id="4" name="Content Placeholder 3">
            <a:extLst>
              <a:ext uri="{FF2B5EF4-FFF2-40B4-BE49-F238E27FC236}">
                <a16:creationId xmlns:a16="http://schemas.microsoft.com/office/drawing/2014/main" id="{8B797EA4-E14E-4250-AED2-8A1EA5C7757C}"/>
              </a:ext>
            </a:extLst>
          </p:cNvPr>
          <p:cNvSpPr>
            <a:spLocks noGrp="1"/>
          </p:cNvSpPr>
          <p:nvPr>
            <p:ph sz="half" idx="2"/>
          </p:nvPr>
        </p:nvSpPr>
        <p:spPr>
          <a:xfrm>
            <a:off x="6095998" y="1783317"/>
            <a:ext cx="5181600" cy="4351338"/>
          </a:xfrm>
        </p:spPr>
        <p:txBody>
          <a:bodyPr/>
          <a:lstStyle/>
          <a:p>
            <a:r>
              <a:rPr lang="en-US" dirty="0"/>
              <a:t>Instead, Be …</a:t>
            </a:r>
          </a:p>
          <a:p>
            <a:pPr marL="796925" indent="-339725">
              <a:buFont typeface="Arial" panose="020B0604020202020204" pitchFamily="34" charset="0"/>
              <a:buChar char="•"/>
            </a:pPr>
            <a:r>
              <a:rPr lang="en-US" dirty="0"/>
              <a:t>WISE</a:t>
            </a:r>
          </a:p>
          <a:p>
            <a:pPr marL="796925" indent="-339725">
              <a:buFont typeface="Arial" panose="020B0604020202020204" pitchFamily="34" charset="0"/>
              <a:buChar char="•"/>
            </a:pPr>
            <a:r>
              <a:rPr lang="en-US" dirty="0"/>
              <a:t>CONCERNED</a:t>
            </a:r>
          </a:p>
          <a:p>
            <a:pPr marL="796925" indent="-339725">
              <a:buFont typeface="Arial" panose="020B0604020202020204" pitchFamily="34" charset="0"/>
              <a:buChar char="•"/>
            </a:pPr>
            <a:r>
              <a:rPr lang="en-US" dirty="0"/>
              <a:t>MODERATE</a:t>
            </a:r>
          </a:p>
          <a:p>
            <a:pPr marL="796925" indent="-339725">
              <a:buFont typeface="Arial" panose="020B0604020202020204" pitchFamily="34" charset="0"/>
              <a:buChar char="•"/>
            </a:pPr>
            <a:r>
              <a:rPr lang="en-US" dirty="0"/>
              <a:t>HUMBLE</a:t>
            </a:r>
          </a:p>
        </p:txBody>
      </p:sp>
    </p:spTree>
    <p:extLst>
      <p:ext uri="{BB962C8B-B14F-4D97-AF65-F5344CB8AC3E}">
        <p14:creationId xmlns:p14="http://schemas.microsoft.com/office/powerpoint/2010/main" val="37266975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0" dur="500"/>
                                        <p:tgtEl>
                                          <p:spTgt spid="4">
                                            <p:txEl>
                                              <p:pRg st="0" end="0"/>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5A75-1E6D-4CAE-AF6F-8D6BA6DC606A}"/>
              </a:ext>
            </a:extLst>
          </p:cNvPr>
          <p:cNvSpPr>
            <a:spLocks noGrp="1"/>
          </p:cNvSpPr>
          <p:nvPr>
            <p:ph type="title"/>
          </p:nvPr>
        </p:nvSpPr>
        <p:spPr>
          <a:xfrm>
            <a:off x="1" y="2836671"/>
            <a:ext cx="12191999" cy="872548"/>
          </a:xfrm>
        </p:spPr>
        <p:txBody>
          <a:bodyPr>
            <a:noAutofit/>
          </a:bodyPr>
          <a:lstStyle/>
          <a:p>
            <a:r>
              <a:rPr lang="en-US" sz="9600" dirty="0"/>
              <a:t>LET’S PRAY!</a:t>
            </a:r>
          </a:p>
        </p:txBody>
      </p:sp>
    </p:spTree>
    <p:extLst>
      <p:ext uri="{BB962C8B-B14F-4D97-AF65-F5344CB8AC3E}">
        <p14:creationId xmlns:p14="http://schemas.microsoft.com/office/powerpoint/2010/main" val="22473237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mmal, looking, big cat, lion&#10;&#10;Description automatically generated">
            <a:extLst>
              <a:ext uri="{FF2B5EF4-FFF2-40B4-BE49-F238E27FC236}">
                <a16:creationId xmlns:a16="http://schemas.microsoft.com/office/drawing/2014/main" id="{92241B05-14CD-4407-BCA8-6E1777CE8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600825" cy="6858000"/>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19</a:t>
            </a:r>
            <a:r>
              <a:rPr lang="en-US" i="0" u="none" strike="noStrike" baseline="0" dirty="0"/>
              <a:t> It will be as though </a:t>
            </a:r>
            <a:r>
              <a:rPr lang="en-US" i="0" u="none" strike="noStrike" baseline="0" dirty="0">
                <a:solidFill>
                  <a:schemeClr val="tx1"/>
                </a:solidFill>
                <a:effectLst>
                  <a:glow rad="127000">
                    <a:srgbClr val="FFDC6D"/>
                  </a:glow>
                </a:effectLst>
              </a:rPr>
              <a:t>a man fled from a lion </a:t>
            </a:r>
            <a:r>
              <a:rPr lang="en-US" i="0" u="none" strike="noStrike" baseline="0" dirty="0"/>
              <a:t>only to meet a bear, as though he entered his house and rested his hand on the wall only to have a snake bite him.</a:t>
            </a:r>
            <a:endParaRPr lang="en-US" dirty="0"/>
          </a:p>
        </p:txBody>
      </p:sp>
    </p:spTree>
    <p:extLst>
      <p:ext uri="{BB962C8B-B14F-4D97-AF65-F5344CB8AC3E}">
        <p14:creationId xmlns:p14="http://schemas.microsoft.com/office/powerpoint/2010/main" val="5747757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ear with its mouth open&#10;&#10;Description automatically generated with medium confidence">
            <a:extLst>
              <a:ext uri="{FF2B5EF4-FFF2-40B4-BE49-F238E27FC236}">
                <a16:creationId xmlns:a16="http://schemas.microsoft.com/office/drawing/2014/main" id="{1D71603E-86C0-4DDB-8566-E1602DDC2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1418">
            <a:off x="-1559419" y="-289312"/>
            <a:ext cx="11108022" cy="8992913"/>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19</a:t>
            </a:r>
            <a:r>
              <a:rPr lang="en-US" i="0" u="none" strike="noStrike" baseline="0" dirty="0"/>
              <a:t> It will be as though a man fled from a lion </a:t>
            </a:r>
            <a:r>
              <a:rPr lang="en-US" i="0" u="none" strike="noStrike" baseline="0" dirty="0">
                <a:solidFill>
                  <a:schemeClr val="tx1"/>
                </a:solidFill>
                <a:effectLst>
                  <a:glow rad="127000">
                    <a:srgbClr val="FFDC6D"/>
                  </a:glow>
                </a:effectLst>
              </a:rPr>
              <a:t>only to meet a bear</a:t>
            </a:r>
            <a:r>
              <a:rPr lang="en-US" i="0" u="none" strike="noStrike" baseline="0" dirty="0"/>
              <a:t>, as though he entered his house and rested his hand on the wall only to have a snake bite him.</a:t>
            </a:r>
          </a:p>
          <a:p>
            <a:pPr algn="l" rtl="0"/>
            <a:endParaRPr lang="en-US" dirty="0"/>
          </a:p>
        </p:txBody>
      </p:sp>
    </p:spTree>
    <p:extLst>
      <p:ext uri="{BB962C8B-B14F-4D97-AF65-F5344CB8AC3E}">
        <p14:creationId xmlns:p14="http://schemas.microsoft.com/office/powerpoint/2010/main" val="373083182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wall, indoor&#10;&#10;Description automatically generated">
            <a:extLst>
              <a:ext uri="{FF2B5EF4-FFF2-40B4-BE49-F238E27FC236}">
                <a16:creationId xmlns:a16="http://schemas.microsoft.com/office/drawing/2014/main" id="{D27A98D4-1E4D-44F4-B0F1-2CFCC115ECAA}"/>
              </a:ext>
            </a:extLst>
          </p:cNvPr>
          <p:cNvPicPr>
            <a:picLocks noChangeAspect="1"/>
          </p:cNvPicPr>
          <p:nvPr/>
        </p:nvPicPr>
        <p:blipFill rotWithShape="1">
          <a:blip r:embed="rId3">
            <a:extLst>
              <a:ext uri="{28A0092B-C50C-407E-A947-70E740481C1C}">
                <a14:useLocalDpi xmlns:a14="http://schemas.microsoft.com/office/drawing/2010/main" val="0"/>
              </a:ext>
            </a:extLst>
          </a:blip>
          <a:srcRect l="34863"/>
          <a:stretch/>
        </p:blipFill>
        <p:spPr>
          <a:xfrm>
            <a:off x="0" y="0"/>
            <a:ext cx="6702304" cy="6858000"/>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19</a:t>
            </a:r>
            <a:r>
              <a:rPr lang="en-US" i="0" u="none" strike="noStrike" baseline="0" dirty="0"/>
              <a:t> It will be as though a man fled from a lion </a:t>
            </a:r>
            <a:r>
              <a:rPr lang="en-US" i="0" u="none" strike="noStrike" baseline="0" dirty="0">
                <a:effectLst>
                  <a:glow rad="127000">
                    <a:srgbClr val="FFDC6D">
                      <a:alpha val="0"/>
                    </a:srgbClr>
                  </a:glow>
                </a:effectLst>
              </a:rPr>
              <a:t>only to meet a bear</a:t>
            </a:r>
            <a:r>
              <a:rPr lang="en-US" i="0" u="none" strike="noStrike" baseline="0" dirty="0"/>
              <a:t>, as though </a:t>
            </a:r>
            <a:r>
              <a:rPr lang="en-US" i="0" u="none" strike="noStrike" baseline="0" dirty="0">
                <a:solidFill>
                  <a:schemeClr val="tx1"/>
                </a:solidFill>
                <a:effectLst>
                  <a:glow rad="127000">
                    <a:srgbClr val="FFDC6D"/>
                  </a:glow>
                </a:effectLst>
              </a:rPr>
              <a:t>he entered his house and rested his hand on the wall </a:t>
            </a:r>
            <a:r>
              <a:rPr lang="en-US" i="0" u="none" strike="noStrike" baseline="0" dirty="0"/>
              <a:t>only to have a snake bite him.</a:t>
            </a:r>
          </a:p>
          <a:p>
            <a:pPr algn="l" rtl="0"/>
            <a:endParaRPr lang="en-US" dirty="0"/>
          </a:p>
        </p:txBody>
      </p:sp>
    </p:spTree>
    <p:extLst>
      <p:ext uri="{BB962C8B-B14F-4D97-AF65-F5344CB8AC3E}">
        <p14:creationId xmlns:p14="http://schemas.microsoft.com/office/powerpoint/2010/main" val="17394025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aby turtle&#10;&#10;Description automatically generated with low confidence">
            <a:extLst>
              <a:ext uri="{FF2B5EF4-FFF2-40B4-BE49-F238E27FC236}">
                <a16:creationId xmlns:a16="http://schemas.microsoft.com/office/drawing/2014/main" id="{739FA2C9-4DD3-4505-AD9C-B52E1F7B7BEE}"/>
              </a:ext>
            </a:extLst>
          </p:cNvPr>
          <p:cNvPicPr>
            <a:picLocks noChangeAspect="1"/>
          </p:cNvPicPr>
          <p:nvPr/>
        </p:nvPicPr>
        <p:blipFill rotWithShape="1">
          <a:blip r:embed="rId3">
            <a:extLst>
              <a:ext uri="{28A0092B-C50C-407E-A947-70E740481C1C}">
                <a14:useLocalDpi xmlns:a14="http://schemas.microsoft.com/office/drawing/2010/main" val="0"/>
              </a:ext>
            </a:extLst>
          </a:blip>
          <a:srcRect l="34863"/>
          <a:stretch/>
        </p:blipFill>
        <p:spPr>
          <a:xfrm>
            <a:off x="-3" y="0"/>
            <a:ext cx="6702307" cy="6858000"/>
          </a:xfrm>
          <a:prstGeom prst="rect">
            <a:avLst/>
          </a:prstGeom>
        </p:spPr>
      </p:pic>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19</a:t>
            </a:r>
            <a:r>
              <a:rPr lang="en-US" i="0" u="none" strike="noStrike" baseline="0" dirty="0"/>
              <a:t> It will be as though a man fled from a lion </a:t>
            </a:r>
            <a:r>
              <a:rPr lang="en-US" i="0" u="none" strike="noStrike" baseline="0" dirty="0">
                <a:effectLst>
                  <a:glow rad="127000">
                    <a:srgbClr val="FFDC6D">
                      <a:alpha val="0"/>
                    </a:srgbClr>
                  </a:glow>
                </a:effectLst>
              </a:rPr>
              <a:t>only to meet a bear</a:t>
            </a:r>
            <a:r>
              <a:rPr lang="en-US" i="0" u="none" strike="noStrike" baseline="0" dirty="0"/>
              <a:t>, as though </a:t>
            </a:r>
            <a:r>
              <a:rPr lang="en-US" i="0" u="none" strike="noStrike" baseline="0" dirty="0">
                <a:effectLst>
                  <a:glow rad="127000">
                    <a:srgbClr val="FFDC6D">
                      <a:alpha val="0"/>
                    </a:srgbClr>
                  </a:glow>
                </a:effectLst>
              </a:rPr>
              <a:t>he entered his house and rested his hand on the wall </a:t>
            </a:r>
            <a:r>
              <a:rPr lang="en-US" i="0" u="none" strike="noStrike" baseline="0" dirty="0">
                <a:solidFill>
                  <a:schemeClr val="tx1"/>
                </a:solidFill>
                <a:effectLst>
                  <a:glow rad="127000">
                    <a:srgbClr val="FFDC6D"/>
                  </a:glow>
                </a:effectLst>
              </a:rPr>
              <a:t>only to have a snake bite him</a:t>
            </a:r>
            <a:r>
              <a:rPr lang="en-US" i="0" u="none" strike="noStrike" baseline="0" dirty="0"/>
              <a:t>.</a:t>
            </a:r>
          </a:p>
          <a:p>
            <a:pPr algn="l" rtl="0"/>
            <a:endParaRPr lang="en-US" dirty="0"/>
          </a:p>
        </p:txBody>
      </p:sp>
    </p:spTree>
    <p:extLst>
      <p:ext uri="{BB962C8B-B14F-4D97-AF65-F5344CB8AC3E}">
        <p14:creationId xmlns:p14="http://schemas.microsoft.com/office/powerpoint/2010/main" val="18660528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0DCF-38AE-4712-971C-A578CC3C2C4E}"/>
              </a:ext>
            </a:extLst>
          </p:cNvPr>
          <p:cNvSpPr>
            <a:spLocks noGrp="1"/>
          </p:cNvSpPr>
          <p:nvPr>
            <p:ph type="title"/>
          </p:nvPr>
        </p:nvSpPr>
        <p:spPr/>
        <p:txBody>
          <a:bodyPr/>
          <a:lstStyle/>
          <a:p>
            <a:r>
              <a:rPr lang="en-US" dirty="0"/>
              <a:t>Woe to the IGNORANT!</a:t>
            </a:r>
          </a:p>
        </p:txBody>
      </p:sp>
      <p:sp>
        <p:nvSpPr>
          <p:cNvPr id="3" name="Content Placeholder 2">
            <a:extLst>
              <a:ext uri="{FF2B5EF4-FFF2-40B4-BE49-F238E27FC236}">
                <a16:creationId xmlns:a16="http://schemas.microsoft.com/office/drawing/2014/main" id="{68DF2724-85F9-49C1-8D26-1BEA26672B27}"/>
              </a:ext>
            </a:extLst>
          </p:cNvPr>
          <p:cNvSpPr>
            <a:spLocks noGrp="1"/>
          </p:cNvSpPr>
          <p:nvPr>
            <p:ph idx="1"/>
          </p:nvPr>
        </p:nvSpPr>
        <p:spPr>
          <a:xfrm>
            <a:off x="6412522" y="1445342"/>
            <a:ext cx="5404339" cy="4731621"/>
          </a:xfrm>
        </p:spPr>
        <p:txBody>
          <a:bodyPr>
            <a:noAutofit/>
          </a:bodyPr>
          <a:lstStyle/>
          <a:p>
            <a:pPr algn="l" rtl="0"/>
            <a:r>
              <a:rPr lang="en-US" i="0" u="none" strike="noStrike" baseline="30000" dirty="0"/>
              <a:t>20</a:t>
            </a:r>
            <a:r>
              <a:rPr lang="en-US" i="0" u="none" strike="noStrike" baseline="0" dirty="0"/>
              <a:t> Will not </a:t>
            </a:r>
            <a:r>
              <a:rPr lang="en-US" i="0" u="none" strike="noStrike" baseline="0" dirty="0">
                <a:solidFill>
                  <a:schemeClr val="tx1"/>
                </a:solidFill>
                <a:effectLst>
                  <a:glow rad="127000">
                    <a:schemeClr val="accent4">
                      <a:lumMod val="40000"/>
                      <a:lumOff val="60000"/>
                    </a:schemeClr>
                  </a:glow>
                </a:effectLst>
              </a:rPr>
              <a:t>the day of the LORD </a:t>
            </a:r>
            <a:r>
              <a:rPr lang="en-US" i="0" u="none" strike="noStrike" baseline="0" dirty="0"/>
              <a:t>be darkness, not light-- pitch-dark, without a ray of brightness?</a:t>
            </a:r>
          </a:p>
        </p:txBody>
      </p:sp>
      <p:grpSp>
        <p:nvGrpSpPr>
          <p:cNvPr id="6" name="Group 5">
            <a:extLst>
              <a:ext uri="{FF2B5EF4-FFF2-40B4-BE49-F238E27FC236}">
                <a16:creationId xmlns:a16="http://schemas.microsoft.com/office/drawing/2014/main" id="{F0BB1356-2F91-4E73-A260-8C736A2FBB8C}"/>
              </a:ext>
            </a:extLst>
          </p:cNvPr>
          <p:cNvGrpSpPr/>
          <p:nvPr/>
        </p:nvGrpSpPr>
        <p:grpSpPr>
          <a:xfrm>
            <a:off x="0" y="0"/>
            <a:ext cx="6096001" cy="6858000"/>
            <a:chOff x="0" y="0"/>
            <a:chExt cx="6096001" cy="6858000"/>
          </a:xfrm>
        </p:grpSpPr>
        <p:sp>
          <p:nvSpPr>
            <p:cNvPr id="5" name="Rectangle 4">
              <a:extLst>
                <a:ext uri="{FF2B5EF4-FFF2-40B4-BE49-F238E27FC236}">
                  <a16:creationId xmlns:a16="http://schemas.microsoft.com/office/drawing/2014/main" id="{D80F7753-3C8D-4D43-91C2-DC2113FF21F9}"/>
                </a:ext>
              </a:extLst>
            </p:cNvPr>
            <p:cNvSpPr/>
            <p:nvPr/>
          </p:nvSpPr>
          <p:spPr>
            <a:xfrm>
              <a:off x="0" y="0"/>
              <a:ext cx="6096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F056C5-8AC6-426F-B745-1E268B2385E6}"/>
                </a:ext>
              </a:extLst>
            </p:cNvPr>
            <p:cNvSpPr txBox="1"/>
            <p:nvPr/>
          </p:nvSpPr>
          <p:spPr>
            <a:xfrm>
              <a:off x="533399" y="1550936"/>
              <a:ext cx="5304693" cy="3170099"/>
            </a:xfrm>
            <a:prstGeom prst="rect">
              <a:avLst/>
            </a:prstGeom>
            <a:noFill/>
          </p:spPr>
          <p:txBody>
            <a:bodyPr wrap="square" rtlCol="0">
              <a:spAutoFit/>
            </a:bodyPr>
            <a:lstStyle/>
            <a:p>
              <a:pPr algn="l" rtl="0"/>
              <a:r>
                <a:rPr lang="en-US" sz="4000" b="1" dirty="0">
                  <a:solidFill>
                    <a:schemeClr val="bg1"/>
                  </a:solidFill>
                </a:rPr>
                <a:t>Wail, for the day of the LORD is near; it will come like destruction from the Almighty. (Isaiah 13:6)</a:t>
              </a:r>
            </a:p>
          </p:txBody>
        </p:sp>
      </p:grpSp>
    </p:spTree>
    <p:extLst>
      <p:ext uri="{BB962C8B-B14F-4D97-AF65-F5344CB8AC3E}">
        <p14:creationId xmlns:p14="http://schemas.microsoft.com/office/powerpoint/2010/main" val="62928105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1888</TotalTime>
  <Words>8481</Words>
  <Application>Microsoft Office PowerPoint</Application>
  <PresentationFormat>Widescreen</PresentationFormat>
  <Paragraphs>1149</Paragraphs>
  <Slides>43</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Arial Black</vt:lpstr>
      <vt:lpstr>Calibri</vt:lpstr>
      <vt:lpstr>Georgia</vt:lpstr>
      <vt:lpstr>Symbol</vt:lpstr>
      <vt:lpstr>Office Theme</vt:lpstr>
      <vt:lpstr>WOE</vt:lpstr>
      <vt:lpstr>WOE</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IGNORANT!</vt:lpstr>
      <vt:lpstr>Woe to the COMPLACENT!</vt:lpstr>
      <vt:lpstr>Woe to the COMPLACENT!</vt:lpstr>
      <vt:lpstr>Woe to the INDULGENT!</vt:lpstr>
      <vt:lpstr>Woe to the INDULGENT!</vt:lpstr>
      <vt:lpstr>Woe to the INDULGENT!</vt:lpstr>
      <vt:lpstr>Woe to the INDULGENT!</vt:lpstr>
      <vt:lpstr>Woe to the INDULGENT!</vt:lpstr>
      <vt:lpstr>Woe to the ARROGANT!</vt:lpstr>
      <vt:lpstr>Woe to the ARROGANT!</vt:lpstr>
      <vt:lpstr>Woe to the ARROGANT!</vt:lpstr>
      <vt:lpstr>Woe to the ARROGANT!</vt:lpstr>
      <vt:lpstr>Woe to the ARROGANT!</vt:lpstr>
      <vt:lpstr>Woe to the ARROGANT!</vt:lpstr>
      <vt:lpstr>Woe to the ARROGANT!</vt:lpstr>
      <vt:lpstr>WHAT’S THE POINT? </vt:lpstr>
      <vt:lpstr>WHAT’S THE POINT? </vt:lpstr>
      <vt:lpstr>WHAT’S THE POINT?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WOE!</dc:title>
  <dc:creator>Dennis Henderson</dc:creator>
  <cp:lastModifiedBy>Dennis Henderson</cp:lastModifiedBy>
  <cp:revision>88</cp:revision>
  <dcterms:created xsi:type="dcterms:W3CDTF">2021-01-17T03:53:08Z</dcterms:created>
  <dcterms:modified xsi:type="dcterms:W3CDTF">2021-06-04T14:28:51Z</dcterms:modified>
</cp:coreProperties>
</file>