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64" r:id="rId3"/>
    <p:sldId id="261" r:id="rId4"/>
    <p:sldId id="257" r:id="rId5"/>
    <p:sldId id="262" r:id="rId6"/>
    <p:sldId id="263" r:id="rId7"/>
    <p:sldId id="277" r:id="rId8"/>
    <p:sldId id="258" r:id="rId9"/>
    <p:sldId id="265" r:id="rId10"/>
    <p:sldId id="266" r:id="rId11"/>
    <p:sldId id="267" r:id="rId12"/>
    <p:sldId id="268" r:id="rId13"/>
    <p:sldId id="269" r:id="rId14"/>
    <p:sldId id="278" r:id="rId15"/>
    <p:sldId id="279" r:id="rId16"/>
    <p:sldId id="280" r:id="rId17"/>
    <p:sldId id="286" r:id="rId18"/>
    <p:sldId id="260" r:id="rId19"/>
    <p:sldId id="270" r:id="rId20"/>
    <p:sldId id="281" r:id="rId21"/>
    <p:sldId id="275" r:id="rId22"/>
    <p:sldId id="282" r:id="rId23"/>
    <p:sldId id="271" r:id="rId24"/>
    <p:sldId id="272" r:id="rId25"/>
    <p:sldId id="273" r:id="rId26"/>
    <p:sldId id="283" r:id="rId27"/>
    <p:sldId id="274" r:id="rId28"/>
    <p:sldId id="284" r:id="rId29"/>
    <p:sldId id="276"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3C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010" autoAdjust="0"/>
  </p:normalViewPr>
  <p:slideViewPr>
    <p:cSldViewPr snapToGrid="0">
      <p:cViewPr varScale="1">
        <p:scale>
          <a:sx n="62" d="100"/>
          <a:sy n="62" d="100"/>
        </p:scale>
        <p:origin x="686" y="67"/>
      </p:cViewPr>
      <p:guideLst/>
    </p:cSldViewPr>
  </p:slideViewPr>
  <p:notesTextViewPr>
    <p:cViewPr>
      <p:scale>
        <a:sx n="1" d="1"/>
        <a:sy n="1" d="1"/>
      </p:scale>
      <p:origin x="0" y="-348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A43F59-0A98-4E11-B360-75C830CCCAE8}" type="datetimeFigureOut">
              <a:rPr lang="en-US" smtClean="0"/>
              <a:t>6/4/2021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A8DD75-32DD-48DA-A94E-F0E76B99BA65}" type="slidenum">
              <a:rPr lang="en-US" smtClean="0"/>
              <a:t>‹#›</a:t>
            </a:fld>
            <a:endParaRPr lang="en-US"/>
          </a:p>
        </p:txBody>
      </p:sp>
    </p:spTree>
    <p:extLst>
      <p:ext uri="{BB962C8B-B14F-4D97-AF65-F5344CB8AC3E}">
        <p14:creationId xmlns:p14="http://schemas.microsoft.com/office/powerpoint/2010/main" val="761743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https://commons.wikimedia.org/wiki/File:Apple-iphone-technology-blur_(23698642934).jpg</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ABA8DD75-32DD-48DA-A94E-F0E76B99BA65}" type="slidenum">
              <a:rPr lang="en-US" smtClean="0"/>
              <a:t>1</a:t>
            </a:fld>
            <a:endParaRPr lang="en-US"/>
          </a:p>
        </p:txBody>
      </p:sp>
    </p:spTree>
    <p:extLst>
      <p:ext uri="{BB962C8B-B14F-4D97-AF65-F5344CB8AC3E}">
        <p14:creationId xmlns:p14="http://schemas.microsoft.com/office/powerpoint/2010/main" val="2604553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Lion Roared – Amos 1:1-2</a:t>
            </a:r>
          </a:p>
          <a:p>
            <a:r>
              <a:rPr lang="en-US" dirty="0"/>
              <a:t>The </a:t>
            </a:r>
            <a:r>
              <a:rPr lang="en-US" dirty="0" err="1"/>
              <a:t>Soveriegn</a:t>
            </a:r>
            <a:r>
              <a:rPr lang="en-US" dirty="0"/>
              <a:t> has spoken – “Thus says the Lord, three strikes and you are out—I’m pitching wrath balls!</a:t>
            </a:r>
          </a:p>
          <a:p>
            <a:endParaRPr lang="en-US" dirty="0"/>
          </a:p>
          <a:p>
            <a:r>
              <a:rPr lang="en-US" dirty="0"/>
              <a:t>How can I not preach what the Lord has revealed?  </a:t>
            </a:r>
          </a:p>
          <a:p>
            <a:endParaRPr lang="en-US" dirty="0"/>
          </a:p>
          <a:p>
            <a:r>
              <a:rPr lang="en-US" dirty="0"/>
              <a:t>As a Pastor, I must preach the Word to the evils of our times—to do otherwise would be to be a false shepherd in Israel or the church.  </a:t>
            </a:r>
          </a:p>
          <a:p>
            <a:endParaRPr lang="en-US" dirty="0"/>
          </a:p>
          <a:p>
            <a:r>
              <a:rPr lang="en-US" dirty="0"/>
              <a:t>I do believe that the Lord is roaring from heaven against all the social ills of our times:</a:t>
            </a:r>
          </a:p>
          <a:p>
            <a:endParaRPr lang="en-US" dirty="0"/>
          </a:p>
          <a:p>
            <a:r>
              <a:rPr lang="en-US" dirty="0"/>
              <a:t>Removed God from the Schools and have filled them with WOKE, communist, propaganda to change history. </a:t>
            </a:r>
          </a:p>
          <a:p>
            <a:r>
              <a:rPr lang="en-US" dirty="0"/>
              <a:t>Removed God from the birth process and teach that you assign sexuality and NOT GOD AT CONCEPTION</a:t>
            </a:r>
          </a:p>
          <a:p>
            <a:r>
              <a:rPr lang="en-US" dirty="0"/>
              <a:t>Removed God from thinking altogether.  </a:t>
            </a:r>
          </a:p>
          <a:p>
            <a:endParaRPr lang="en-US" dirty="0"/>
          </a:p>
          <a:p>
            <a:r>
              <a:rPr lang="en-US" dirty="0"/>
              <a:t>The Lion will roar!  We must be afraid.  </a:t>
            </a:r>
          </a:p>
          <a:p>
            <a:r>
              <a:rPr lang="en-US" dirty="0"/>
              <a:t>God’s Word speaks!  I must preach!</a:t>
            </a:r>
          </a:p>
        </p:txBody>
      </p:sp>
      <p:sp>
        <p:nvSpPr>
          <p:cNvPr id="4" name="Slide Number Placeholder 3"/>
          <p:cNvSpPr>
            <a:spLocks noGrp="1"/>
          </p:cNvSpPr>
          <p:nvPr>
            <p:ph type="sldNum" sz="quarter" idx="5"/>
          </p:nvPr>
        </p:nvSpPr>
        <p:spPr/>
        <p:txBody>
          <a:bodyPr/>
          <a:lstStyle/>
          <a:p>
            <a:fld id="{ABA8DD75-32DD-48DA-A94E-F0E76B99BA65}" type="slidenum">
              <a:rPr lang="en-US" smtClean="0"/>
              <a:t>13</a:t>
            </a:fld>
            <a:endParaRPr lang="en-US"/>
          </a:p>
        </p:txBody>
      </p:sp>
    </p:spTree>
    <p:extLst>
      <p:ext uri="{BB962C8B-B14F-4D97-AF65-F5344CB8AC3E}">
        <p14:creationId xmlns:p14="http://schemas.microsoft.com/office/powerpoint/2010/main" val="1198974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Israel was to be a witness to the nations—but here God is calling the nations to be a witness of Israel.  To testify against her. </a:t>
            </a:r>
          </a:p>
          <a:p>
            <a:endParaRPr lang="en-US" dirty="0"/>
          </a:p>
          <a:p>
            <a:r>
              <a:rPr lang="en-US" dirty="0"/>
              <a:t>They do not know how to do right.  </a:t>
            </a:r>
          </a:p>
          <a:p>
            <a:endParaRPr lang="en-US" dirty="0"/>
          </a:p>
          <a:p>
            <a:endParaRPr lang="en-US" dirty="0"/>
          </a:p>
        </p:txBody>
      </p:sp>
      <p:sp>
        <p:nvSpPr>
          <p:cNvPr id="4" name="Slide Number Placeholder 3"/>
          <p:cNvSpPr>
            <a:spLocks noGrp="1"/>
          </p:cNvSpPr>
          <p:nvPr>
            <p:ph type="sldNum" sz="quarter" idx="5"/>
          </p:nvPr>
        </p:nvSpPr>
        <p:spPr/>
        <p:txBody>
          <a:bodyPr/>
          <a:lstStyle/>
          <a:p>
            <a:fld id="{ABA8DD75-32DD-48DA-A94E-F0E76B99BA65}" type="slidenum">
              <a:rPr lang="en-US" smtClean="0"/>
              <a:t>14</a:t>
            </a:fld>
            <a:endParaRPr lang="en-US"/>
          </a:p>
        </p:txBody>
      </p:sp>
    </p:spTree>
    <p:extLst>
      <p:ext uri="{BB962C8B-B14F-4D97-AF65-F5344CB8AC3E}">
        <p14:creationId xmlns:p14="http://schemas.microsoft.com/office/powerpoint/2010/main" val="486667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upload.wikimedia.org/</a:t>
            </a:r>
            <a:r>
              <a:rPr lang="en-US" dirty="0" err="1"/>
              <a:t>wikipedia</a:t>
            </a:r>
            <a:r>
              <a:rPr lang="en-US" dirty="0"/>
              <a:t>/commons/7/7c/</a:t>
            </a:r>
            <a:r>
              <a:rPr lang="he-IL" dirty="0"/>
              <a:t>גבעות_יצהר.</a:t>
            </a:r>
            <a:r>
              <a:rPr lang="en-US" dirty="0"/>
              <a:t>JPG</a:t>
            </a:r>
          </a:p>
          <a:p>
            <a:endParaRPr lang="en-US" dirty="0"/>
          </a:p>
          <a:p>
            <a:r>
              <a:rPr lang="en-US" dirty="0"/>
              <a:t>Israel was to be a witness to the nations—but here God is calling the nations to be a witness of Israel.  To testify against her. </a:t>
            </a:r>
          </a:p>
          <a:p>
            <a:endParaRPr lang="en-US" dirty="0"/>
          </a:p>
          <a:p>
            <a:r>
              <a:rPr lang="en-US" dirty="0"/>
              <a:t>They do not know how to do right.  </a:t>
            </a:r>
          </a:p>
          <a:p>
            <a:endParaRPr lang="en-US" dirty="0"/>
          </a:p>
          <a:p>
            <a:endParaRPr lang="en-US" dirty="0"/>
          </a:p>
        </p:txBody>
      </p:sp>
      <p:sp>
        <p:nvSpPr>
          <p:cNvPr id="4" name="Slide Number Placeholder 3"/>
          <p:cNvSpPr>
            <a:spLocks noGrp="1"/>
          </p:cNvSpPr>
          <p:nvPr>
            <p:ph type="sldNum" sz="quarter" idx="5"/>
          </p:nvPr>
        </p:nvSpPr>
        <p:spPr/>
        <p:txBody>
          <a:bodyPr/>
          <a:lstStyle/>
          <a:p>
            <a:fld id="{ABA8DD75-32DD-48DA-A94E-F0E76B99BA65}" type="slidenum">
              <a:rPr lang="en-US" smtClean="0"/>
              <a:t>15</a:t>
            </a:fld>
            <a:endParaRPr lang="en-US"/>
          </a:p>
        </p:txBody>
      </p:sp>
    </p:spTree>
    <p:extLst>
      <p:ext uri="{BB962C8B-B14F-4D97-AF65-F5344CB8AC3E}">
        <p14:creationId xmlns:p14="http://schemas.microsoft.com/office/powerpoint/2010/main" val="209040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www.publicdomainpictures.net/en/view-image.php?image=269133&amp;picture=dunce-hat</a:t>
            </a:r>
          </a:p>
          <a:p>
            <a:endParaRPr lang="en-US" dirty="0"/>
          </a:p>
          <a:p>
            <a:r>
              <a:rPr lang="en-US" dirty="0"/>
              <a:t>Israel was to be a witness to the nations—but here God is calling the nations to be a witness of Israel.  To testify against her. </a:t>
            </a:r>
          </a:p>
          <a:p>
            <a:endParaRPr lang="en-US" dirty="0"/>
          </a:p>
          <a:p>
            <a:r>
              <a:rPr lang="en-US" dirty="0"/>
              <a:t>They do not know how to do right.  </a:t>
            </a:r>
          </a:p>
          <a:p>
            <a:endParaRPr lang="en-US" dirty="0"/>
          </a:p>
          <a:p>
            <a:endParaRPr lang="en-US" dirty="0"/>
          </a:p>
        </p:txBody>
      </p:sp>
      <p:sp>
        <p:nvSpPr>
          <p:cNvPr id="4" name="Slide Number Placeholder 3"/>
          <p:cNvSpPr>
            <a:spLocks noGrp="1"/>
          </p:cNvSpPr>
          <p:nvPr>
            <p:ph type="sldNum" sz="quarter" idx="5"/>
          </p:nvPr>
        </p:nvSpPr>
        <p:spPr/>
        <p:txBody>
          <a:bodyPr/>
          <a:lstStyle/>
          <a:p>
            <a:fld id="{ABA8DD75-32DD-48DA-A94E-F0E76B99BA65}" type="slidenum">
              <a:rPr lang="en-US" smtClean="0"/>
              <a:t>16</a:t>
            </a:fld>
            <a:endParaRPr lang="en-US"/>
          </a:p>
        </p:txBody>
      </p:sp>
    </p:spTree>
    <p:extLst>
      <p:ext uri="{BB962C8B-B14F-4D97-AF65-F5344CB8AC3E}">
        <p14:creationId xmlns:p14="http://schemas.microsoft.com/office/powerpoint/2010/main" val="2979809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p0.pxfuel.com/preview/675/24/869/guilty-finger-suggest-interpretation.jpg</a:t>
            </a:r>
          </a:p>
          <a:p>
            <a:endParaRPr lang="en-US" dirty="0"/>
          </a:p>
          <a:p>
            <a:r>
              <a:rPr lang="en-US" dirty="0"/>
              <a:t>Israel was to be a witness to the nations—but here God is calling the nations to be a witness of Israel.  To testify against her. </a:t>
            </a:r>
          </a:p>
          <a:p>
            <a:endParaRPr lang="en-US" dirty="0"/>
          </a:p>
          <a:p>
            <a:r>
              <a:rPr lang="en-US" dirty="0"/>
              <a:t>They do not know how to do right.  </a:t>
            </a:r>
          </a:p>
          <a:p>
            <a:endParaRPr lang="en-US" dirty="0"/>
          </a:p>
          <a:p>
            <a:endParaRPr lang="en-US" dirty="0"/>
          </a:p>
        </p:txBody>
      </p:sp>
      <p:sp>
        <p:nvSpPr>
          <p:cNvPr id="4" name="Slide Number Placeholder 3"/>
          <p:cNvSpPr>
            <a:spLocks noGrp="1"/>
          </p:cNvSpPr>
          <p:nvPr>
            <p:ph type="sldNum" sz="quarter" idx="5"/>
          </p:nvPr>
        </p:nvSpPr>
        <p:spPr/>
        <p:txBody>
          <a:bodyPr/>
          <a:lstStyle/>
          <a:p>
            <a:fld id="{ABA8DD75-32DD-48DA-A94E-F0E76B99BA65}" type="slidenum">
              <a:rPr lang="en-US" smtClean="0"/>
              <a:t>17</a:t>
            </a:fld>
            <a:endParaRPr lang="en-US"/>
          </a:p>
        </p:txBody>
      </p:sp>
    </p:spTree>
    <p:extLst>
      <p:ext uri="{BB962C8B-B14F-4D97-AF65-F5344CB8AC3E}">
        <p14:creationId xmlns:p14="http://schemas.microsoft.com/office/powerpoint/2010/main" val="3392510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https://en.wikipedia.org/wiki/Military_history_of_the_Neo-Assyrian_Empire#/media/File:Assyrian_relief_of_attack_on_an_enemy_town_during_the_reign_of_Tiglath-Pileser_III_720-743_BCE_from_his_palace_at_Kalhu_(Nimrud).jpg</a:t>
            </a:r>
          </a:p>
        </p:txBody>
      </p:sp>
      <p:sp>
        <p:nvSpPr>
          <p:cNvPr id="4" name="Slide Number Placeholder 3"/>
          <p:cNvSpPr>
            <a:spLocks noGrp="1"/>
          </p:cNvSpPr>
          <p:nvPr>
            <p:ph type="sldNum" sz="quarter" idx="5"/>
          </p:nvPr>
        </p:nvSpPr>
        <p:spPr/>
        <p:txBody>
          <a:bodyPr/>
          <a:lstStyle/>
          <a:p>
            <a:fld id="{ABA8DD75-32DD-48DA-A94E-F0E76B99BA65}" type="slidenum">
              <a:rPr lang="en-US" smtClean="0"/>
              <a:t>18</a:t>
            </a:fld>
            <a:endParaRPr lang="en-US"/>
          </a:p>
        </p:txBody>
      </p:sp>
    </p:spTree>
    <p:extLst>
      <p:ext uri="{BB962C8B-B14F-4D97-AF65-F5344CB8AC3E}">
        <p14:creationId xmlns:p14="http://schemas.microsoft.com/office/powerpoint/2010/main" val="1572916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https://en.wikipedia.org/wiki/Carnivore#/media/File:Carnivore-lion.jpg</a:t>
            </a:r>
          </a:p>
        </p:txBody>
      </p:sp>
      <p:sp>
        <p:nvSpPr>
          <p:cNvPr id="4" name="Slide Number Placeholder 3"/>
          <p:cNvSpPr>
            <a:spLocks noGrp="1"/>
          </p:cNvSpPr>
          <p:nvPr>
            <p:ph type="sldNum" sz="quarter" idx="5"/>
          </p:nvPr>
        </p:nvSpPr>
        <p:spPr/>
        <p:txBody>
          <a:bodyPr/>
          <a:lstStyle/>
          <a:p>
            <a:fld id="{ABA8DD75-32DD-48DA-A94E-F0E76B99BA65}" type="slidenum">
              <a:rPr lang="en-US" smtClean="0"/>
              <a:t>19</a:t>
            </a:fld>
            <a:endParaRPr lang="en-US"/>
          </a:p>
        </p:txBody>
      </p:sp>
    </p:spTree>
    <p:extLst>
      <p:ext uri="{BB962C8B-B14F-4D97-AF65-F5344CB8AC3E}">
        <p14:creationId xmlns:p14="http://schemas.microsoft.com/office/powerpoint/2010/main" val="2593641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https://en.wikipedia.org/wiki/Carnivore#/media/File:Carnivore-lion.jpg</a:t>
            </a:r>
          </a:p>
        </p:txBody>
      </p:sp>
      <p:sp>
        <p:nvSpPr>
          <p:cNvPr id="4" name="Slide Number Placeholder 3"/>
          <p:cNvSpPr>
            <a:spLocks noGrp="1"/>
          </p:cNvSpPr>
          <p:nvPr>
            <p:ph type="sldNum" sz="quarter" idx="5"/>
          </p:nvPr>
        </p:nvSpPr>
        <p:spPr/>
        <p:txBody>
          <a:bodyPr/>
          <a:lstStyle/>
          <a:p>
            <a:fld id="{ABA8DD75-32DD-48DA-A94E-F0E76B99BA65}" type="slidenum">
              <a:rPr lang="en-US" smtClean="0"/>
              <a:t>20</a:t>
            </a:fld>
            <a:endParaRPr lang="en-US"/>
          </a:p>
        </p:txBody>
      </p:sp>
    </p:spTree>
    <p:extLst>
      <p:ext uri="{BB962C8B-B14F-4D97-AF65-F5344CB8AC3E}">
        <p14:creationId xmlns:p14="http://schemas.microsoft.com/office/powerpoint/2010/main" val="2658809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https://upload.wikimedia.org/wikipedia/commons/7/71/Tel_Be%27er_Sheva_Altar_2007041.JPG</a:t>
            </a:r>
          </a:p>
        </p:txBody>
      </p:sp>
      <p:sp>
        <p:nvSpPr>
          <p:cNvPr id="4" name="Slide Number Placeholder 3"/>
          <p:cNvSpPr>
            <a:spLocks noGrp="1"/>
          </p:cNvSpPr>
          <p:nvPr>
            <p:ph type="sldNum" sz="quarter" idx="5"/>
          </p:nvPr>
        </p:nvSpPr>
        <p:spPr/>
        <p:txBody>
          <a:bodyPr/>
          <a:lstStyle/>
          <a:p>
            <a:fld id="{ABA8DD75-32DD-48DA-A94E-F0E76B99BA65}" type="slidenum">
              <a:rPr lang="en-US" smtClean="0"/>
              <a:t>21</a:t>
            </a:fld>
            <a:endParaRPr lang="en-US"/>
          </a:p>
        </p:txBody>
      </p:sp>
    </p:spTree>
    <p:extLst>
      <p:ext uri="{BB962C8B-B14F-4D97-AF65-F5344CB8AC3E}">
        <p14:creationId xmlns:p14="http://schemas.microsoft.com/office/powerpoint/2010/main" val="3667982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https://upload.wikimedia.org/wikipedia/commons/7/71/Tel_Be%27er_Sheva_Altar_2007041.JPG</a:t>
            </a:r>
          </a:p>
        </p:txBody>
      </p:sp>
      <p:sp>
        <p:nvSpPr>
          <p:cNvPr id="4" name="Slide Number Placeholder 3"/>
          <p:cNvSpPr>
            <a:spLocks noGrp="1"/>
          </p:cNvSpPr>
          <p:nvPr>
            <p:ph type="sldNum" sz="quarter" idx="5"/>
          </p:nvPr>
        </p:nvSpPr>
        <p:spPr/>
        <p:txBody>
          <a:bodyPr/>
          <a:lstStyle/>
          <a:p>
            <a:fld id="{ABA8DD75-32DD-48DA-A94E-F0E76B99BA65}" type="slidenum">
              <a:rPr lang="en-US" smtClean="0"/>
              <a:t>22</a:t>
            </a:fld>
            <a:endParaRPr lang="en-US"/>
          </a:p>
        </p:txBody>
      </p:sp>
    </p:spTree>
    <p:extLst>
      <p:ext uri="{BB962C8B-B14F-4D97-AF65-F5344CB8AC3E}">
        <p14:creationId xmlns:p14="http://schemas.microsoft.com/office/powerpoint/2010/main" val="286120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https://commons.wikimedia.org/wiki/File:Apple-iphone-technology-blur_(23698642934).jpg</a:t>
            </a:r>
          </a:p>
          <a:p>
            <a:endParaRPr lang="en-US" dirty="0"/>
          </a:p>
        </p:txBody>
      </p:sp>
      <p:sp>
        <p:nvSpPr>
          <p:cNvPr id="4" name="Slide Number Placeholder 3"/>
          <p:cNvSpPr>
            <a:spLocks noGrp="1"/>
          </p:cNvSpPr>
          <p:nvPr>
            <p:ph type="sldNum" sz="quarter" idx="5"/>
          </p:nvPr>
        </p:nvSpPr>
        <p:spPr/>
        <p:txBody>
          <a:bodyPr/>
          <a:lstStyle/>
          <a:p>
            <a:fld id="{ABA8DD75-32DD-48DA-A94E-F0E76B99BA65}" type="slidenum">
              <a:rPr lang="en-US" smtClean="0"/>
              <a:t>2</a:t>
            </a:fld>
            <a:endParaRPr lang="en-US"/>
          </a:p>
        </p:txBody>
      </p:sp>
    </p:spTree>
    <p:extLst>
      <p:ext uri="{BB962C8B-B14F-4D97-AF65-F5344CB8AC3E}">
        <p14:creationId xmlns:p14="http://schemas.microsoft.com/office/powerpoint/2010/main" val="3435525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https://upload.wikimedia.org/wikipedia/commons/7/71/Tel_Be%27er_Sheva_Altar_2007041.JPG</a:t>
            </a:r>
          </a:p>
          <a:p>
            <a:endParaRPr lang="en-US" dirty="0"/>
          </a:p>
        </p:txBody>
      </p:sp>
      <p:sp>
        <p:nvSpPr>
          <p:cNvPr id="4" name="Slide Number Placeholder 3"/>
          <p:cNvSpPr>
            <a:spLocks noGrp="1"/>
          </p:cNvSpPr>
          <p:nvPr>
            <p:ph type="sldNum" sz="quarter" idx="5"/>
          </p:nvPr>
        </p:nvSpPr>
        <p:spPr/>
        <p:txBody>
          <a:bodyPr/>
          <a:lstStyle/>
          <a:p>
            <a:fld id="{ABA8DD75-32DD-48DA-A94E-F0E76B99BA65}" type="slidenum">
              <a:rPr lang="en-US" smtClean="0"/>
              <a:t>23</a:t>
            </a:fld>
            <a:endParaRPr lang="en-US"/>
          </a:p>
        </p:txBody>
      </p:sp>
    </p:spTree>
    <p:extLst>
      <p:ext uri="{BB962C8B-B14F-4D97-AF65-F5344CB8AC3E}">
        <p14:creationId xmlns:p14="http://schemas.microsoft.com/office/powerpoint/2010/main" val="2848520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https://en.wikipedia.org/wiki/Dust_abatement#/media/File:Painesville_building_demolition.jpg</a:t>
            </a:r>
          </a:p>
        </p:txBody>
      </p:sp>
      <p:sp>
        <p:nvSpPr>
          <p:cNvPr id="4" name="Slide Number Placeholder 3"/>
          <p:cNvSpPr>
            <a:spLocks noGrp="1"/>
          </p:cNvSpPr>
          <p:nvPr>
            <p:ph type="sldNum" sz="quarter" idx="5"/>
          </p:nvPr>
        </p:nvSpPr>
        <p:spPr/>
        <p:txBody>
          <a:bodyPr/>
          <a:lstStyle/>
          <a:p>
            <a:fld id="{ABA8DD75-32DD-48DA-A94E-F0E76B99BA65}" type="slidenum">
              <a:rPr lang="en-US" smtClean="0"/>
              <a:t>24</a:t>
            </a:fld>
            <a:endParaRPr lang="en-US"/>
          </a:p>
        </p:txBody>
      </p:sp>
    </p:spTree>
    <p:extLst>
      <p:ext uri="{BB962C8B-B14F-4D97-AF65-F5344CB8AC3E}">
        <p14:creationId xmlns:p14="http://schemas.microsoft.com/office/powerpoint/2010/main" val="3795957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https://upload.wikimedia.org/wikipedia/commons/6/6c/Anti-Christian_sign_in_Federal_Plaza_Chicago.jpg</a:t>
            </a:r>
            <a:endParaRPr lang="en-US" dirty="0"/>
          </a:p>
        </p:txBody>
      </p:sp>
      <p:sp>
        <p:nvSpPr>
          <p:cNvPr id="4" name="Slide Number Placeholder 3"/>
          <p:cNvSpPr>
            <a:spLocks noGrp="1"/>
          </p:cNvSpPr>
          <p:nvPr>
            <p:ph type="sldNum" sz="quarter" idx="5"/>
          </p:nvPr>
        </p:nvSpPr>
        <p:spPr/>
        <p:txBody>
          <a:bodyPr/>
          <a:lstStyle/>
          <a:p>
            <a:fld id="{ABA8DD75-32DD-48DA-A94E-F0E76B99BA65}" type="slidenum">
              <a:rPr lang="en-US" smtClean="0"/>
              <a:t>25</a:t>
            </a:fld>
            <a:endParaRPr lang="en-US"/>
          </a:p>
        </p:txBody>
      </p:sp>
    </p:spTree>
    <p:extLst>
      <p:ext uri="{BB962C8B-B14F-4D97-AF65-F5344CB8AC3E}">
        <p14:creationId xmlns:p14="http://schemas.microsoft.com/office/powerpoint/2010/main" val="2204582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https://upload.wikimedia.org/wikipedia/commons/6/6c/Anti-Christian_sign_in_Federal_Plaza_Chicago.jpg</a:t>
            </a:r>
            <a:endParaRPr lang="en-US" dirty="0"/>
          </a:p>
        </p:txBody>
      </p:sp>
      <p:sp>
        <p:nvSpPr>
          <p:cNvPr id="4" name="Slide Number Placeholder 3"/>
          <p:cNvSpPr>
            <a:spLocks noGrp="1"/>
          </p:cNvSpPr>
          <p:nvPr>
            <p:ph type="sldNum" sz="quarter" idx="5"/>
          </p:nvPr>
        </p:nvSpPr>
        <p:spPr/>
        <p:txBody>
          <a:bodyPr/>
          <a:lstStyle/>
          <a:p>
            <a:fld id="{ABA8DD75-32DD-48DA-A94E-F0E76B99BA65}" type="slidenum">
              <a:rPr lang="en-US" smtClean="0"/>
              <a:t>26</a:t>
            </a:fld>
            <a:endParaRPr lang="en-US"/>
          </a:p>
        </p:txBody>
      </p:sp>
    </p:spTree>
    <p:extLst>
      <p:ext uri="{BB962C8B-B14F-4D97-AF65-F5344CB8AC3E}">
        <p14:creationId xmlns:p14="http://schemas.microsoft.com/office/powerpoint/2010/main" val="2187570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hard?  So hard that you cannot save yourself!  You have to have Jesus save you.  </a:t>
            </a:r>
          </a:p>
          <a:p>
            <a:endParaRPr lang="en-US" dirty="0"/>
          </a:p>
          <a:p>
            <a:r>
              <a:rPr lang="en-US" dirty="0"/>
              <a:t>Because if you don’t …. You have no hope at all. </a:t>
            </a:r>
          </a:p>
          <a:p>
            <a:endParaRPr lang="en-US" dirty="0"/>
          </a:p>
          <a:p>
            <a:r>
              <a:rPr lang="en-US" dirty="0"/>
              <a:t>Narrow and broad gate and road </a:t>
            </a:r>
            <a:br>
              <a:rPr lang="en-US" dirty="0"/>
            </a:br>
            <a:endParaRPr lang="en-US" dirty="0"/>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13</a:t>
            </a:r>
            <a:r>
              <a:rPr lang="en-US" sz="1800" b="0" i="0" u="none" strike="noStrike" baseline="0" dirty="0">
                <a:latin typeface="Arial" panose="020B0604020202020204" pitchFamily="34" charset="0"/>
              </a:rPr>
              <a:t> "Enter through the narrow gate. For wide is the gate and broad is the road that leads to destruction, and many enter through it.</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14</a:t>
            </a:r>
            <a:r>
              <a:rPr lang="en-US" sz="1800" b="0" i="0" u="none" strike="noStrike" baseline="0" dirty="0">
                <a:latin typeface="Arial" panose="020B0604020202020204" pitchFamily="34" charset="0"/>
              </a:rPr>
              <a:t> But small is the gate and narrow the road that leads to life, and only a few find it.</a:t>
            </a:r>
          </a:p>
          <a:p>
            <a:pPr algn="l" rtl="0"/>
            <a:r>
              <a:rPr lang="en-US" sz="1800" b="0" i="0" u="none" strike="noStrike" baseline="0" dirty="0"/>
              <a:t> </a:t>
            </a:r>
            <a:r>
              <a:rPr lang="en-US" sz="1800" b="0" i="0" u="none" strike="noStrike" baseline="0" dirty="0">
                <a:latin typeface="Arial" panose="020B0604020202020204" pitchFamily="34" charset="0"/>
              </a:rPr>
              <a:t>(Mat 7:13-14 NIV)</a:t>
            </a:r>
            <a:endParaRPr lang="en-US" dirty="0"/>
          </a:p>
        </p:txBody>
      </p:sp>
      <p:sp>
        <p:nvSpPr>
          <p:cNvPr id="4" name="Slide Number Placeholder 3"/>
          <p:cNvSpPr>
            <a:spLocks noGrp="1"/>
          </p:cNvSpPr>
          <p:nvPr>
            <p:ph type="sldNum" sz="quarter" idx="5"/>
          </p:nvPr>
        </p:nvSpPr>
        <p:spPr/>
        <p:txBody>
          <a:bodyPr/>
          <a:lstStyle/>
          <a:p>
            <a:fld id="{ABA8DD75-32DD-48DA-A94E-F0E76B99BA65}" type="slidenum">
              <a:rPr lang="en-US" smtClean="0"/>
              <a:t>27</a:t>
            </a:fld>
            <a:endParaRPr lang="en-US"/>
          </a:p>
        </p:txBody>
      </p:sp>
    </p:spTree>
    <p:extLst>
      <p:ext uri="{BB962C8B-B14F-4D97-AF65-F5344CB8AC3E}">
        <p14:creationId xmlns:p14="http://schemas.microsoft.com/office/powerpoint/2010/main" val="3831292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Narrow and broad gate and road </a:t>
            </a:r>
            <a:br>
              <a:rPr lang="en-US" dirty="0"/>
            </a:br>
            <a:endParaRPr lang="en-US" dirty="0"/>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13</a:t>
            </a:r>
            <a:r>
              <a:rPr lang="en-US" sz="1800" b="0" i="0" u="none" strike="noStrike" baseline="0" dirty="0">
                <a:latin typeface="Arial" panose="020B0604020202020204" pitchFamily="34" charset="0"/>
              </a:rPr>
              <a:t> "Enter through the narrow gate. For wide is the gate and broad is the road that leads to destruction, and many enter through it.</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14</a:t>
            </a:r>
            <a:r>
              <a:rPr lang="en-US" sz="1800" b="0" i="0" u="none" strike="noStrike" baseline="0" dirty="0">
                <a:latin typeface="Arial" panose="020B0604020202020204" pitchFamily="34" charset="0"/>
              </a:rPr>
              <a:t> But small is the gate and narrow the road that leads to life, and only a few find it.</a:t>
            </a:r>
          </a:p>
          <a:p>
            <a:pPr algn="l" rtl="0"/>
            <a:r>
              <a:rPr lang="en-US" sz="1800" b="0" i="0" u="none" strike="noStrike" baseline="0" dirty="0"/>
              <a:t> </a:t>
            </a:r>
            <a:r>
              <a:rPr lang="en-US" sz="1800" b="0" i="0" u="none" strike="noStrike" baseline="0" dirty="0">
                <a:latin typeface="Arial" panose="020B0604020202020204" pitchFamily="34" charset="0"/>
              </a:rPr>
              <a:t>(Mat 7:13-14 NIV)</a:t>
            </a:r>
            <a:endParaRPr lang="en-US" dirty="0"/>
          </a:p>
        </p:txBody>
      </p:sp>
      <p:sp>
        <p:nvSpPr>
          <p:cNvPr id="4" name="Slide Number Placeholder 3"/>
          <p:cNvSpPr>
            <a:spLocks noGrp="1"/>
          </p:cNvSpPr>
          <p:nvPr>
            <p:ph type="sldNum" sz="quarter" idx="5"/>
          </p:nvPr>
        </p:nvSpPr>
        <p:spPr/>
        <p:txBody>
          <a:bodyPr/>
          <a:lstStyle/>
          <a:p>
            <a:fld id="{ABA8DD75-32DD-48DA-A94E-F0E76B99BA65}" type="slidenum">
              <a:rPr lang="en-US" smtClean="0"/>
              <a:t>28</a:t>
            </a:fld>
            <a:endParaRPr lang="en-US"/>
          </a:p>
        </p:txBody>
      </p:sp>
    </p:spTree>
    <p:extLst>
      <p:ext uri="{BB962C8B-B14F-4D97-AF65-F5344CB8AC3E}">
        <p14:creationId xmlns:p14="http://schemas.microsoft.com/office/powerpoint/2010/main" val="613364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u="none" strike="noStrike" baseline="0" dirty="0">
                <a:latin typeface="Arial" panose="020B0604020202020204" pitchFamily="34" charset="0"/>
              </a:rPr>
              <a:t>pixabay.com/photos/assist-assistance-blue-care-child-4582129/</a:t>
            </a:r>
            <a:br>
              <a:rPr lang="en-US" sz="1800" b="0" i="0" u="none" strike="noStrike" baseline="0" dirty="0">
                <a:latin typeface="Arial" panose="020B0604020202020204" pitchFamily="34" charset="0"/>
              </a:rPr>
            </a:br>
            <a:r>
              <a:rPr lang="en-US" sz="1800" b="0" i="0" u="none" strike="noStrike" baseline="0" dirty="0">
                <a:latin typeface="Arial" panose="020B0604020202020204" pitchFamily="34" charset="0"/>
              </a:rPr>
              <a:t>Commit …  https://www.flickr.com/photos/grand_canyon_nps/5446827686 </a:t>
            </a:r>
          </a:p>
          <a:p>
            <a:pPr algn="l" rtl="0"/>
            <a:endParaRPr lang="en-US" sz="1800" b="0" i="0" u="none" strike="noStrike" baseline="0" dirty="0">
              <a:latin typeface="Arial" panose="020B0604020202020204" pitchFamily="34" charset="0"/>
            </a:endParaRPr>
          </a:p>
          <a:p>
            <a:pPr algn="l" rtl="0"/>
            <a:r>
              <a:rPr lang="en-US" b="0" i="0" dirty="0">
                <a:solidFill>
                  <a:srgbClr val="474747"/>
                </a:solidFill>
                <a:effectLst/>
                <a:latin typeface="Verdana" panose="020B0604030504040204" pitchFamily="34" charset="0"/>
              </a:rPr>
              <a:t>A man was walking on a pitch black night when he fell over a cliff. On the way down, he managed to grab hold of a small tree sprouting out of the side of the precipice. Desperately he began to call out for help and a voice answered, "What do you want?" "I'm stuck down here holding on to a tree." he replied. "I can't hold on too much longer. Can you help me?" "Yes," came the reply. "Who are you ?" the man asked. "I'm God," replied the voice. "What do you want me to do?" asked the man. "Let go of the tree." For a while there was silence. Then the man called out and said, "Is there anyone else up there?“</a:t>
            </a:r>
            <a:endParaRPr lang="en-US" sz="1800" b="0" i="0" u="none" strike="noStrike" baseline="0" dirty="0">
              <a:solidFill>
                <a:srgbClr val="474747"/>
              </a:solidFill>
              <a:effectLst/>
              <a:latin typeface="Arial" panose="020B0604020202020204" pitchFamily="34" charset="0"/>
            </a:endParaRPr>
          </a:p>
          <a:p>
            <a:pPr algn="l" rtl="0"/>
            <a:endParaRPr lang="en-US" sz="1800" b="0" i="0" u="none" strike="noStrike" baseline="0" dirty="0">
              <a:solidFill>
                <a:srgbClr val="474747"/>
              </a:solidFill>
              <a:effectLst/>
              <a:latin typeface="Arial" panose="020B0604020202020204" pitchFamily="34" charset="0"/>
            </a:endParaRPr>
          </a:p>
          <a:p>
            <a:pPr algn="l" rtl="0"/>
            <a:r>
              <a:rPr lang="en-US" sz="1800" b="0" i="0" u="none" strike="noStrike" baseline="0" dirty="0">
                <a:solidFill>
                  <a:srgbClr val="474747"/>
                </a:solidFill>
                <a:effectLst/>
                <a:latin typeface="Arial" panose="020B0604020202020204" pitchFamily="34" charset="0"/>
              </a:rPr>
              <a:t>That’s the person on the broad path.  They don’t let go and trust God!</a:t>
            </a:r>
          </a:p>
          <a:p>
            <a:pPr algn="l" rtl="0"/>
            <a:endParaRPr lang="en-US" sz="1800" b="0" i="0" u="none" strike="noStrike" baseline="0" dirty="0">
              <a:solidFill>
                <a:srgbClr val="474747"/>
              </a:solidFill>
              <a:effectLst/>
              <a:latin typeface="Arial" panose="020B0604020202020204" pitchFamily="34" charset="0"/>
            </a:endParaRPr>
          </a:p>
          <a:p>
            <a:pPr algn="l" rtl="0"/>
            <a:r>
              <a:rPr lang="en-US" sz="1800" b="0" i="0" u="none" strike="noStrike" baseline="0" dirty="0">
                <a:solidFill>
                  <a:srgbClr val="474747"/>
                </a:solidFill>
                <a:effectLst/>
                <a:latin typeface="Arial" panose="020B0604020202020204" pitchFamily="34" charset="0"/>
              </a:rPr>
              <a:t>They don’t trust His faithfulness</a:t>
            </a:r>
          </a:p>
          <a:p>
            <a:pPr algn="l" rtl="0"/>
            <a:endParaRPr lang="en-US" sz="1800" b="0" i="0" u="none" strike="noStrike" baseline="0" dirty="0">
              <a:solidFill>
                <a:srgbClr val="474747"/>
              </a:solidFill>
              <a:effectLst/>
              <a:latin typeface="Arial" panose="020B0604020202020204" pitchFamily="34" charset="0"/>
            </a:endParaRPr>
          </a:p>
          <a:p>
            <a:pPr algn="l" rtl="0"/>
            <a:r>
              <a:rPr lang="en-US" sz="1800" b="0" i="0" u="none" strike="noStrike" baseline="0" dirty="0">
                <a:solidFill>
                  <a:srgbClr val="474747"/>
                </a:solidFill>
                <a:effectLst/>
                <a:latin typeface="Arial" panose="020B0604020202020204" pitchFamily="34" charset="0"/>
              </a:rPr>
              <a:t>But we who are on the narrow road, that led to the entrance of the cross.  When God calls on us to let go of ourselves – we do so!  </a:t>
            </a:r>
          </a:p>
          <a:p>
            <a:pPr algn="l" rtl="0"/>
            <a:endParaRPr lang="en-US" sz="1800" b="0" i="0" u="none" strike="noStrike" baseline="0" dirty="0">
              <a:solidFill>
                <a:srgbClr val="474747"/>
              </a:solidFill>
              <a:effectLst/>
              <a:latin typeface="Arial" panose="020B0604020202020204" pitchFamily="34" charset="0"/>
            </a:endParaRPr>
          </a:p>
          <a:p>
            <a:pPr algn="l" rtl="0"/>
            <a:r>
              <a:rPr lang="en-US" sz="1800" b="0" i="0" u="none" strike="noStrike" baseline="0" dirty="0">
                <a:solidFill>
                  <a:srgbClr val="474747"/>
                </a:solidFill>
                <a:effectLst/>
                <a:latin typeface="Arial" panose="020B0604020202020204" pitchFamily="34" charset="0"/>
              </a:rPr>
              <a:t>That’s called faith as in a commitment.  </a:t>
            </a:r>
            <a:endParaRPr lang="en-US" dirty="0"/>
          </a:p>
          <a:p>
            <a:endParaRPr lang="en-US" dirty="0"/>
          </a:p>
          <a:p>
            <a:r>
              <a:rPr lang="en-US" dirty="0"/>
              <a:t>Narrow and broad gate and road </a:t>
            </a:r>
            <a:br>
              <a:rPr lang="en-US" dirty="0"/>
            </a:br>
            <a:endParaRPr lang="en-US" dirty="0"/>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13</a:t>
            </a:r>
            <a:r>
              <a:rPr lang="en-US" sz="1800" b="0" i="0" u="none" strike="noStrike" baseline="0" dirty="0">
                <a:latin typeface="Arial" panose="020B0604020202020204" pitchFamily="34" charset="0"/>
              </a:rPr>
              <a:t> "Enter through the narrow gate. For wide is the gate and broad is the road that leads to destruction, and many enter through it.</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14</a:t>
            </a:r>
            <a:r>
              <a:rPr lang="en-US" sz="1800" b="0" i="0" u="none" strike="noStrike" baseline="0" dirty="0">
                <a:latin typeface="Arial" panose="020B0604020202020204" pitchFamily="34" charset="0"/>
              </a:rPr>
              <a:t> But small is the gate and narrow the road that leads to life, and only a few find it.</a:t>
            </a:r>
          </a:p>
          <a:p>
            <a:pPr algn="l" rtl="0"/>
            <a:r>
              <a:rPr lang="en-US" sz="1800" b="0" i="0" u="none" strike="noStrike" baseline="0" dirty="0"/>
              <a:t> </a:t>
            </a:r>
            <a:r>
              <a:rPr lang="en-US" sz="1800" b="0" i="0" u="none" strike="noStrike" baseline="0" dirty="0">
                <a:latin typeface="Arial" panose="020B0604020202020204" pitchFamily="34" charset="0"/>
              </a:rPr>
              <a:t>(Mat 7:13-14 NIV)</a:t>
            </a:r>
          </a:p>
          <a:p>
            <a:pPr algn="l" rtl="0"/>
            <a:endParaRPr lang="en-US" sz="1800" b="0" i="0" u="none" strike="noStrike" baseline="0" dirty="0">
              <a:latin typeface="Arial" panose="020B0604020202020204" pitchFamily="34" charset="0"/>
            </a:endParaRPr>
          </a:p>
          <a:p>
            <a:pPr algn="l" rtl="0"/>
            <a:endParaRPr lang="en-US"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BA8DD75-32DD-48DA-A94E-F0E76B99BA65}" type="slidenum">
              <a:rPr lang="en-US" smtClean="0"/>
              <a:t>29</a:t>
            </a:fld>
            <a:endParaRPr lang="en-US"/>
          </a:p>
        </p:txBody>
      </p:sp>
    </p:spTree>
    <p:extLst>
      <p:ext uri="{BB962C8B-B14F-4D97-AF65-F5344CB8AC3E}">
        <p14:creationId xmlns:p14="http://schemas.microsoft.com/office/powerpoint/2010/main" val="3624898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His </a:t>
            </a:r>
            <a:r>
              <a:rPr lang="en-US"/>
              <a:t>JUDGMENTS:  Look </a:t>
            </a:r>
            <a:r>
              <a:rPr lang="en-US" dirty="0"/>
              <a:t>what has happened to every socialist country!</a:t>
            </a:r>
          </a:p>
        </p:txBody>
      </p:sp>
      <p:sp>
        <p:nvSpPr>
          <p:cNvPr id="4" name="Slide Number Placeholder 3"/>
          <p:cNvSpPr>
            <a:spLocks noGrp="1"/>
          </p:cNvSpPr>
          <p:nvPr>
            <p:ph type="sldNum" sz="quarter" idx="5"/>
          </p:nvPr>
        </p:nvSpPr>
        <p:spPr/>
        <p:txBody>
          <a:bodyPr/>
          <a:lstStyle/>
          <a:p>
            <a:fld id="{ABA8DD75-32DD-48DA-A94E-F0E76B99BA65}" type="slidenum">
              <a:rPr lang="en-US" smtClean="0"/>
              <a:t>30</a:t>
            </a:fld>
            <a:endParaRPr lang="en-US"/>
          </a:p>
        </p:txBody>
      </p:sp>
    </p:spTree>
    <p:extLst>
      <p:ext uri="{BB962C8B-B14F-4D97-AF65-F5344CB8AC3E}">
        <p14:creationId xmlns:p14="http://schemas.microsoft.com/office/powerpoint/2010/main" val="179796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https://en.m.wikipedia.org/wiki/File:Bible-open.jpg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Amos 3:1-15 the main outline is taken from Warren </a:t>
            </a:r>
            <a:r>
              <a:rPr lang="en-US" dirty="0" err="1"/>
              <a:t>Wiersbe</a:t>
            </a:r>
            <a:r>
              <a:rPr lang="en-US" dirty="0"/>
              <a:t> Bible Commentary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God Called Israel 3:1-2  / God Calls His People</a:t>
            </a:r>
          </a:p>
          <a:p>
            <a:r>
              <a:rPr lang="en-US" dirty="0"/>
              <a:t>God Called Amos 3:3-8  / God Calls His Preachers </a:t>
            </a:r>
          </a:p>
          <a:p>
            <a:r>
              <a:rPr lang="en-US" dirty="0"/>
              <a:t>God Called Witnesses 3:9-10  /  God Calls His Witnesses</a:t>
            </a:r>
          </a:p>
          <a:p>
            <a:r>
              <a:rPr lang="en-US" dirty="0"/>
              <a:t>God Called for Judgment 3:11-15  /  God Calls His </a:t>
            </a:r>
          </a:p>
          <a:p>
            <a:endParaRPr lang="en-US" dirty="0"/>
          </a:p>
        </p:txBody>
      </p:sp>
      <p:sp>
        <p:nvSpPr>
          <p:cNvPr id="4" name="Slide Number Placeholder 3"/>
          <p:cNvSpPr>
            <a:spLocks noGrp="1"/>
          </p:cNvSpPr>
          <p:nvPr>
            <p:ph type="sldNum" sz="quarter" idx="5"/>
          </p:nvPr>
        </p:nvSpPr>
        <p:spPr/>
        <p:txBody>
          <a:bodyPr/>
          <a:lstStyle/>
          <a:p>
            <a:fld id="{ABA8DD75-32DD-48DA-A94E-F0E76B99BA65}" type="slidenum">
              <a:rPr lang="en-US" smtClean="0"/>
              <a:t>3</a:t>
            </a:fld>
            <a:endParaRPr lang="en-US"/>
          </a:p>
        </p:txBody>
      </p:sp>
    </p:spTree>
    <p:extLst>
      <p:ext uri="{BB962C8B-B14F-4D97-AF65-F5344CB8AC3E}">
        <p14:creationId xmlns:p14="http://schemas.microsoft.com/office/powerpoint/2010/main" val="275333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https://en.m.wikipedia.org/wiki/File:Bible-open.jpg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Amos 3:1-15 the main outline is taken from Warren </a:t>
            </a:r>
            <a:r>
              <a:rPr lang="en-US" dirty="0" err="1"/>
              <a:t>Wiersbe</a:t>
            </a:r>
            <a:r>
              <a:rPr lang="en-US" dirty="0"/>
              <a:t> Bible Commentary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God Called Israel 3:1-2</a:t>
            </a:r>
          </a:p>
          <a:p>
            <a:r>
              <a:rPr lang="en-US" dirty="0"/>
              <a:t>God Called Amos 3:3-8</a:t>
            </a:r>
          </a:p>
          <a:p>
            <a:r>
              <a:rPr lang="en-US" dirty="0"/>
              <a:t>God Called Witnesses 3:9-10</a:t>
            </a:r>
          </a:p>
          <a:p>
            <a:r>
              <a:rPr lang="en-US" dirty="0"/>
              <a:t>God Called for Judgment 3:11-15</a:t>
            </a:r>
          </a:p>
          <a:p>
            <a:endParaRPr lang="en-US" dirty="0"/>
          </a:p>
        </p:txBody>
      </p:sp>
      <p:sp>
        <p:nvSpPr>
          <p:cNvPr id="4" name="Slide Number Placeholder 3"/>
          <p:cNvSpPr>
            <a:spLocks noGrp="1"/>
          </p:cNvSpPr>
          <p:nvPr>
            <p:ph type="sldNum" sz="quarter" idx="5"/>
          </p:nvPr>
        </p:nvSpPr>
        <p:spPr/>
        <p:txBody>
          <a:bodyPr/>
          <a:lstStyle/>
          <a:p>
            <a:fld id="{ABA8DD75-32DD-48DA-A94E-F0E76B99BA65}" type="slidenum">
              <a:rPr lang="en-US" smtClean="0"/>
              <a:t>4</a:t>
            </a:fld>
            <a:endParaRPr lang="en-US"/>
          </a:p>
        </p:txBody>
      </p:sp>
    </p:spTree>
    <p:extLst>
      <p:ext uri="{BB962C8B-B14F-4D97-AF65-F5344CB8AC3E}">
        <p14:creationId xmlns:p14="http://schemas.microsoft.com/office/powerpoint/2010/main" val="4286333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https://en.m.wikipedia.org/wiki/File:Bible-open.jpg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Amos 3:1-15 the main outline is taken from Warren </a:t>
            </a:r>
            <a:r>
              <a:rPr lang="en-US" dirty="0" err="1"/>
              <a:t>Wiersbe</a:t>
            </a:r>
            <a:r>
              <a:rPr lang="en-US" dirty="0"/>
              <a:t> Bible Commentary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God Called Israel 3:1-2</a:t>
            </a:r>
          </a:p>
          <a:p>
            <a:r>
              <a:rPr lang="en-US" dirty="0"/>
              <a:t>God Called Amos 3:3-8</a:t>
            </a:r>
          </a:p>
          <a:p>
            <a:r>
              <a:rPr lang="en-US" dirty="0"/>
              <a:t>God Called Witnesses 3:9-10</a:t>
            </a:r>
          </a:p>
          <a:p>
            <a:r>
              <a:rPr lang="en-US" dirty="0"/>
              <a:t>God Called for Judgment 3:11-15</a:t>
            </a:r>
          </a:p>
          <a:p>
            <a:endParaRPr lang="en-US" dirty="0"/>
          </a:p>
        </p:txBody>
      </p:sp>
      <p:sp>
        <p:nvSpPr>
          <p:cNvPr id="4" name="Slide Number Placeholder 3"/>
          <p:cNvSpPr>
            <a:spLocks noGrp="1"/>
          </p:cNvSpPr>
          <p:nvPr>
            <p:ph type="sldNum" sz="quarter" idx="5"/>
          </p:nvPr>
        </p:nvSpPr>
        <p:spPr/>
        <p:txBody>
          <a:bodyPr/>
          <a:lstStyle/>
          <a:p>
            <a:fld id="{ABA8DD75-32DD-48DA-A94E-F0E76B99BA65}" type="slidenum">
              <a:rPr lang="en-US" smtClean="0"/>
              <a:t>5</a:t>
            </a:fld>
            <a:endParaRPr lang="en-US"/>
          </a:p>
        </p:txBody>
      </p:sp>
    </p:spTree>
    <p:extLst>
      <p:ext uri="{BB962C8B-B14F-4D97-AF65-F5344CB8AC3E}">
        <p14:creationId xmlns:p14="http://schemas.microsoft.com/office/powerpoint/2010/main" val="1061915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https://commons.wikimedia.org/wiki/File:Cherokee_Heritage_Center_-_Village_school_-_wood_paddle_with_multiple_signs_(2015-05-27_13.55.27_by_Wesley_Fryer).jpg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“punish” in Hebrew is “visit.”  As a child when we were in need of discipline my mother would say, “You better settle down or I’m going to land on you!”  Now what did “I’m going to land on you” mean?  It meant with paddle in hand she was going to have that paddle make a landing on my rear!”  That’s the Hebrew “I will visit you for all your “wrong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he-IL" sz="1800" b="0" i="0" u="none" strike="noStrike" baseline="0" dirty="0">
                <a:latin typeface="SBL Hebrew" panose="02000000000000000000" pitchFamily="2" charset="-79"/>
              </a:rPr>
              <a:t>עֲוֹנֶיךָ</a:t>
            </a:r>
            <a:r>
              <a:rPr lang="en-US" sz="1800" b="0" i="0" u="none" strike="noStrike" baseline="0" dirty="0">
                <a:latin typeface="Arial" panose="020B0604020202020204" pitchFamily="34" charset="0"/>
              </a:rPr>
              <a:t>: 231 ×: </a:t>
            </a:r>
            <a:r>
              <a:rPr lang="en-US" sz="1800" b="1" i="0" u="none" strike="noStrike" baseline="0" dirty="0">
                <a:latin typeface="Arial" panose="020B0604020202020204" pitchFamily="34" charset="0"/>
              </a:rPr>
              <a:t>activity that is crooked or wrong</a:t>
            </a:r>
            <a:r>
              <a:rPr lang="en-US" sz="1800" b="0" i="0" u="none" strike="noStrike" baseline="0" dirty="0">
                <a:latin typeface="Arial" panose="020B0604020202020204" pitchFamily="34" charset="0"/>
              </a:rPr>
              <a:t>:  offenses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Amos 3:1-15 the main outline is taken from Warren </a:t>
            </a:r>
            <a:r>
              <a:rPr lang="en-US" dirty="0" err="1"/>
              <a:t>Wiersbe</a:t>
            </a:r>
            <a:r>
              <a:rPr lang="en-US" dirty="0"/>
              <a:t> Bible Commentary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God Called Israel 3:1-2</a:t>
            </a:r>
          </a:p>
          <a:p>
            <a:r>
              <a:rPr lang="en-US" dirty="0"/>
              <a:t>God Called Amos 3:3-8</a:t>
            </a:r>
          </a:p>
          <a:p>
            <a:r>
              <a:rPr lang="en-US" dirty="0"/>
              <a:t>God Called Witnesses 3:9-10</a:t>
            </a:r>
          </a:p>
          <a:p>
            <a:r>
              <a:rPr lang="en-US" dirty="0"/>
              <a:t>God Called for Judgment 3:11-15</a:t>
            </a:r>
          </a:p>
          <a:p>
            <a:endParaRPr lang="en-US" dirty="0"/>
          </a:p>
        </p:txBody>
      </p:sp>
      <p:sp>
        <p:nvSpPr>
          <p:cNvPr id="4" name="Slide Number Placeholder 3"/>
          <p:cNvSpPr>
            <a:spLocks noGrp="1"/>
          </p:cNvSpPr>
          <p:nvPr>
            <p:ph type="sldNum" sz="quarter" idx="5"/>
          </p:nvPr>
        </p:nvSpPr>
        <p:spPr/>
        <p:txBody>
          <a:bodyPr/>
          <a:lstStyle/>
          <a:p>
            <a:fld id="{ABA8DD75-32DD-48DA-A94E-F0E76B99BA65}" type="slidenum">
              <a:rPr lang="en-US" smtClean="0"/>
              <a:t>6</a:t>
            </a:fld>
            <a:endParaRPr lang="en-US"/>
          </a:p>
        </p:txBody>
      </p:sp>
    </p:spTree>
    <p:extLst>
      <p:ext uri="{BB962C8B-B14F-4D97-AF65-F5344CB8AC3E}">
        <p14:creationId xmlns:p14="http://schemas.microsoft.com/office/powerpoint/2010/main" val="2198540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https://commons.wikimedia.org/wiki/File:Cherokee_Heritage_Center_-_Village_school_-_wood_paddle_with_multiple_signs_(2015-05-27_13.55.27_by_Wesley_Fryer).jpg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“punish” in Hebrew is “visit.”  As a child when we were in need of discipline my mother would say, “You better settle down or I’m going to land on you!”  Now what did “I’m going to land on you” mean?  It meant with paddle in hand she was going to have that paddle make a landing on my rear!”  That’s the Hebrew “I will visit you for all your “wrong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he-IL" sz="1800" b="0" i="0" u="none" strike="noStrike" baseline="0" dirty="0">
                <a:latin typeface="SBL Hebrew" panose="02000000000000000000" pitchFamily="2" charset="-79"/>
              </a:rPr>
              <a:t>עֲוֹנֶיךָ</a:t>
            </a:r>
            <a:r>
              <a:rPr lang="en-US" sz="1800" b="0" i="0" u="none" strike="noStrike" baseline="0" dirty="0">
                <a:latin typeface="Arial" panose="020B0604020202020204" pitchFamily="34" charset="0"/>
              </a:rPr>
              <a:t>: 231 ×: </a:t>
            </a:r>
            <a:r>
              <a:rPr lang="en-US" sz="1800" b="1" i="0" u="none" strike="noStrike" baseline="0" dirty="0">
                <a:latin typeface="Arial" panose="020B0604020202020204" pitchFamily="34" charset="0"/>
              </a:rPr>
              <a:t>activity that is crooked or wrong</a:t>
            </a:r>
            <a:r>
              <a:rPr lang="en-US" sz="1800" b="0" i="0" u="none" strike="noStrike" baseline="0" dirty="0">
                <a:latin typeface="Arial" panose="020B0604020202020204" pitchFamily="34" charset="0"/>
              </a:rPr>
              <a:t>:  offenses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Amos 3:1-15 the main outline is taken from Warren </a:t>
            </a:r>
            <a:r>
              <a:rPr lang="en-US" dirty="0" err="1"/>
              <a:t>Wiersbe</a:t>
            </a:r>
            <a:r>
              <a:rPr lang="en-US" dirty="0"/>
              <a:t> Bible Commentary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God Called Israel 3:1-2</a:t>
            </a:r>
          </a:p>
          <a:p>
            <a:r>
              <a:rPr lang="en-US" dirty="0"/>
              <a:t>God Called Amos 3:3-8</a:t>
            </a:r>
          </a:p>
          <a:p>
            <a:r>
              <a:rPr lang="en-US" dirty="0"/>
              <a:t>God Called Witnesses 3:9-10</a:t>
            </a:r>
          </a:p>
          <a:p>
            <a:r>
              <a:rPr lang="en-US" dirty="0"/>
              <a:t>God Called for Judgment 3:11-15</a:t>
            </a:r>
          </a:p>
          <a:p>
            <a:endParaRPr lang="en-US" dirty="0"/>
          </a:p>
        </p:txBody>
      </p:sp>
      <p:sp>
        <p:nvSpPr>
          <p:cNvPr id="4" name="Slide Number Placeholder 3"/>
          <p:cNvSpPr>
            <a:spLocks noGrp="1"/>
          </p:cNvSpPr>
          <p:nvPr>
            <p:ph type="sldNum" sz="quarter" idx="5"/>
          </p:nvPr>
        </p:nvSpPr>
        <p:spPr/>
        <p:txBody>
          <a:bodyPr/>
          <a:lstStyle/>
          <a:p>
            <a:fld id="{ABA8DD75-32DD-48DA-A94E-F0E76B99BA65}" type="slidenum">
              <a:rPr lang="en-US" smtClean="0"/>
              <a:t>7</a:t>
            </a:fld>
            <a:endParaRPr lang="en-US"/>
          </a:p>
        </p:txBody>
      </p:sp>
    </p:spTree>
    <p:extLst>
      <p:ext uri="{BB962C8B-B14F-4D97-AF65-F5344CB8AC3E}">
        <p14:creationId xmlns:p14="http://schemas.microsoft.com/office/powerpoint/2010/main" val="2693917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https://upload.wikimedia.org/wikipedia/commons/thumb/0/04/7_Trumpets_Music_Band.jpg/2048px-7_Trumpets_Music_Band.jpg</a:t>
            </a:r>
          </a:p>
        </p:txBody>
      </p:sp>
      <p:sp>
        <p:nvSpPr>
          <p:cNvPr id="4" name="Slide Number Placeholder 3"/>
          <p:cNvSpPr>
            <a:spLocks noGrp="1"/>
          </p:cNvSpPr>
          <p:nvPr>
            <p:ph type="sldNum" sz="quarter" idx="5"/>
          </p:nvPr>
        </p:nvSpPr>
        <p:spPr/>
        <p:txBody>
          <a:bodyPr/>
          <a:lstStyle/>
          <a:p>
            <a:fld id="{ABA8DD75-32DD-48DA-A94E-F0E76B99BA65}" type="slidenum">
              <a:rPr lang="en-US" smtClean="0"/>
              <a:t>11</a:t>
            </a:fld>
            <a:endParaRPr lang="en-US"/>
          </a:p>
        </p:txBody>
      </p:sp>
    </p:spTree>
    <p:extLst>
      <p:ext uri="{BB962C8B-B14F-4D97-AF65-F5344CB8AC3E}">
        <p14:creationId xmlns:p14="http://schemas.microsoft.com/office/powerpoint/2010/main" val="368666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always give his people a “Heads Up.”  </a:t>
            </a:r>
          </a:p>
          <a:p>
            <a:r>
              <a:rPr lang="en-US" dirty="0"/>
              <a:t>That’s why we have a Bible—that’s why you have a preacher!</a:t>
            </a:r>
          </a:p>
        </p:txBody>
      </p:sp>
      <p:sp>
        <p:nvSpPr>
          <p:cNvPr id="4" name="Slide Number Placeholder 3"/>
          <p:cNvSpPr>
            <a:spLocks noGrp="1"/>
          </p:cNvSpPr>
          <p:nvPr>
            <p:ph type="sldNum" sz="quarter" idx="5"/>
          </p:nvPr>
        </p:nvSpPr>
        <p:spPr/>
        <p:txBody>
          <a:bodyPr/>
          <a:lstStyle/>
          <a:p>
            <a:fld id="{ABA8DD75-32DD-48DA-A94E-F0E76B99BA65}" type="slidenum">
              <a:rPr lang="en-US" smtClean="0"/>
              <a:t>12</a:t>
            </a:fld>
            <a:endParaRPr lang="en-US"/>
          </a:p>
        </p:txBody>
      </p:sp>
    </p:spTree>
    <p:extLst>
      <p:ext uri="{BB962C8B-B14F-4D97-AF65-F5344CB8AC3E}">
        <p14:creationId xmlns:p14="http://schemas.microsoft.com/office/powerpoint/2010/main" val="3463984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4B463-CC24-43D8-AB17-931F0E2C4E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D0B3E7-4328-482D-ADB7-678D489B6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DA7871-6320-4F4B-8708-42CAA9E1521E}"/>
              </a:ext>
            </a:extLst>
          </p:cNvPr>
          <p:cNvSpPr>
            <a:spLocks noGrp="1"/>
          </p:cNvSpPr>
          <p:nvPr>
            <p:ph type="dt" sz="half" idx="10"/>
          </p:nvPr>
        </p:nvSpPr>
        <p:spPr/>
        <p:txBody>
          <a:bodyPr/>
          <a:lstStyle/>
          <a:p>
            <a:fld id="{C7282307-5407-4F8B-8A50-2A0D034C4A3A}" type="datetimeFigureOut">
              <a:rPr lang="en-US" smtClean="0"/>
              <a:t>6/4/2021</a:t>
            </a:fld>
            <a:endParaRPr lang="en-US"/>
          </a:p>
        </p:txBody>
      </p:sp>
      <p:sp>
        <p:nvSpPr>
          <p:cNvPr id="5" name="Footer Placeholder 4">
            <a:extLst>
              <a:ext uri="{FF2B5EF4-FFF2-40B4-BE49-F238E27FC236}">
                <a16:creationId xmlns:a16="http://schemas.microsoft.com/office/drawing/2014/main" id="{1B6D6C9A-E9FD-4C78-BA15-02CB742C4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AF9210-BC14-4FF7-8540-C0F480F5E630}"/>
              </a:ext>
            </a:extLst>
          </p:cNvPr>
          <p:cNvSpPr>
            <a:spLocks noGrp="1"/>
          </p:cNvSpPr>
          <p:nvPr>
            <p:ph type="sldNum" sz="quarter" idx="12"/>
          </p:nvPr>
        </p:nvSpPr>
        <p:spPr/>
        <p:txBody>
          <a:bodyPr/>
          <a:lstStyle/>
          <a:p>
            <a:fld id="{05C90242-9058-438F-8F61-D42DEAB5BF12}" type="slidenum">
              <a:rPr lang="en-US" smtClean="0"/>
              <a:t>‹#›</a:t>
            </a:fld>
            <a:endParaRPr lang="en-US"/>
          </a:p>
        </p:txBody>
      </p:sp>
    </p:spTree>
    <p:extLst>
      <p:ext uri="{BB962C8B-B14F-4D97-AF65-F5344CB8AC3E}">
        <p14:creationId xmlns:p14="http://schemas.microsoft.com/office/powerpoint/2010/main" val="1786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5B67C-D706-4CCE-9079-500BB673EE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9E52D8-C238-4DD1-95B0-1112A4296C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5B16FF-62F0-49D0-B5B5-A29CD772B7ED}"/>
              </a:ext>
            </a:extLst>
          </p:cNvPr>
          <p:cNvSpPr>
            <a:spLocks noGrp="1"/>
          </p:cNvSpPr>
          <p:nvPr>
            <p:ph type="dt" sz="half" idx="10"/>
          </p:nvPr>
        </p:nvSpPr>
        <p:spPr/>
        <p:txBody>
          <a:bodyPr/>
          <a:lstStyle/>
          <a:p>
            <a:fld id="{C7282307-5407-4F8B-8A50-2A0D034C4A3A}" type="datetimeFigureOut">
              <a:rPr lang="en-US" smtClean="0"/>
              <a:t>6/4/2021</a:t>
            </a:fld>
            <a:endParaRPr lang="en-US"/>
          </a:p>
        </p:txBody>
      </p:sp>
      <p:sp>
        <p:nvSpPr>
          <p:cNvPr id="5" name="Footer Placeholder 4">
            <a:extLst>
              <a:ext uri="{FF2B5EF4-FFF2-40B4-BE49-F238E27FC236}">
                <a16:creationId xmlns:a16="http://schemas.microsoft.com/office/drawing/2014/main" id="{7C6EB0E4-E9F5-461C-A146-E4E51678D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5E4EC3-0DB9-4D5C-8C29-34177BE4E207}"/>
              </a:ext>
            </a:extLst>
          </p:cNvPr>
          <p:cNvSpPr>
            <a:spLocks noGrp="1"/>
          </p:cNvSpPr>
          <p:nvPr>
            <p:ph type="sldNum" sz="quarter" idx="12"/>
          </p:nvPr>
        </p:nvSpPr>
        <p:spPr/>
        <p:txBody>
          <a:bodyPr/>
          <a:lstStyle/>
          <a:p>
            <a:fld id="{05C90242-9058-438F-8F61-D42DEAB5BF12}" type="slidenum">
              <a:rPr lang="en-US" smtClean="0"/>
              <a:t>‹#›</a:t>
            </a:fld>
            <a:endParaRPr lang="en-US"/>
          </a:p>
        </p:txBody>
      </p:sp>
    </p:spTree>
    <p:extLst>
      <p:ext uri="{BB962C8B-B14F-4D97-AF65-F5344CB8AC3E}">
        <p14:creationId xmlns:p14="http://schemas.microsoft.com/office/powerpoint/2010/main" val="4273425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D5C7D1-80CF-4A04-B85B-128764CAA3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7404C9-24F7-4E0A-A9A1-DB72064EC2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AFBF08-FE90-44A8-857E-7F2A2E311E15}"/>
              </a:ext>
            </a:extLst>
          </p:cNvPr>
          <p:cNvSpPr>
            <a:spLocks noGrp="1"/>
          </p:cNvSpPr>
          <p:nvPr>
            <p:ph type="dt" sz="half" idx="10"/>
          </p:nvPr>
        </p:nvSpPr>
        <p:spPr/>
        <p:txBody>
          <a:bodyPr/>
          <a:lstStyle/>
          <a:p>
            <a:fld id="{C7282307-5407-4F8B-8A50-2A0D034C4A3A}" type="datetimeFigureOut">
              <a:rPr lang="en-US" smtClean="0"/>
              <a:t>6/4/2021</a:t>
            </a:fld>
            <a:endParaRPr lang="en-US"/>
          </a:p>
        </p:txBody>
      </p:sp>
      <p:sp>
        <p:nvSpPr>
          <p:cNvPr id="5" name="Footer Placeholder 4">
            <a:extLst>
              <a:ext uri="{FF2B5EF4-FFF2-40B4-BE49-F238E27FC236}">
                <a16:creationId xmlns:a16="http://schemas.microsoft.com/office/drawing/2014/main" id="{46BA783D-0B51-4299-BF16-0DAE55884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E5995-938C-45A8-9FE8-B2792CAEC3C9}"/>
              </a:ext>
            </a:extLst>
          </p:cNvPr>
          <p:cNvSpPr>
            <a:spLocks noGrp="1"/>
          </p:cNvSpPr>
          <p:nvPr>
            <p:ph type="sldNum" sz="quarter" idx="12"/>
          </p:nvPr>
        </p:nvSpPr>
        <p:spPr/>
        <p:txBody>
          <a:bodyPr/>
          <a:lstStyle/>
          <a:p>
            <a:fld id="{05C90242-9058-438F-8F61-D42DEAB5BF12}" type="slidenum">
              <a:rPr lang="en-US" smtClean="0"/>
              <a:t>‹#›</a:t>
            </a:fld>
            <a:endParaRPr lang="en-US"/>
          </a:p>
        </p:txBody>
      </p:sp>
    </p:spTree>
    <p:extLst>
      <p:ext uri="{BB962C8B-B14F-4D97-AF65-F5344CB8AC3E}">
        <p14:creationId xmlns:p14="http://schemas.microsoft.com/office/powerpoint/2010/main" val="132544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DA36DE-28A2-4642-A188-7133FCC85408}"/>
              </a:ext>
            </a:extLst>
          </p:cNvPr>
          <p:cNvSpPr/>
          <p:nvPr userDrawn="1"/>
        </p:nvSpPr>
        <p:spPr>
          <a:xfrm>
            <a:off x="0" y="0"/>
            <a:ext cx="12192000" cy="6858000"/>
          </a:xfrm>
          <a:prstGeom prst="rect">
            <a:avLst/>
          </a:prstGeom>
          <a:solidFill>
            <a:schemeClr val="bg1">
              <a:alpha val="60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E00A01-BFD8-4704-A436-23366F9FB317}"/>
              </a:ext>
            </a:extLst>
          </p:cNvPr>
          <p:cNvSpPr>
            <a:spLocks noGrp="1"/>
          </p:cNvSpPr>
          <p:nvPr>
            <p:ph type="title"/>
          </p:nvPr>
        </p:nvSpPr>
        <p:spPr>
          <a:xfrm>
            <a:off x="0" y="1"/>
            <a:ext cx="12192000" cy="1690688"/>
          </a:xfrm>
        </p:spPr>
        <p:txBody>
          <a:bodyPr>
            <a:normAutofit/>
          </a:bodyPr>
          <a:lstStyle>
            <a:lvl1pPr algn="ctr">
              <a:defRPr sz="6000" b="1">
                <a:solidFill>
                  <a:schemeClr val="bg1"/>
                </a:solidFill>
                <a:effectLst>
                  <a:glow rad="127000">
                    <a:schemeClr val="tx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4C171993-308B-4C4B-8A00-B5943DB900B8}"/>
              </a:ext>
            </a:extLst>
          </p:cNvPr>
          <p:cNvSpPr>
            <a:spLocks noGrp="1"/>
          </p:cNvSpPr>
          <p:nvPr>
            <p:ph idx="1"/>
          </p:nvPr>
        </p:nvSpPr>
        <p:spPr>
          <a:xfrm>
            <a:off x="412955" y="1406013"/>
            <a:ext cx="11444748" cy="4770950"/>
          </a:xfrm>
        </p:spPr>
        <p:txBody>
          <a:bodyPr>
            <a:normAutofit/>
          </a:bodyPr>
          <a:lstStyle>
            <a:lvl1pPr marL="0" indent="0">
              <a:buNone/>
              <a:defRPr sz="4000" b="1">
                <a:effectLst>
                  <a:glow rad="127000">
                    <a:schemeClr val="bg1"/>
                  </a:glow>
                </a:effectLst>
              </a:defRPr>
            </a:lvl1pPr>
            <a:lvl2pPr marL="457200" indent="0">
              <a:buNone/>
              <a:defRPr sz="4000" b="1">
                <a:effectLst>
                  <a:glow rad="127000">
                    <a:schemeClr val="bg1"/>
                  </a:glow>
                </a:effectLst>
              </a:defRPr>
            </a:lvl2pPr>
            <a:lvl3pPr marL="914400" indent="0">
              <a:buNone/>
              <a:defRPr sz="4000" b="1">
                <a:effectLst>
                  <a:glow rad="127000">
                    <a:schemeClr val="bg1"/>
                  </a:glow>
                </a:effectLst>
              </a:defRPr>
            </a:lvl3pPr>
            <a:lvl4pPr marL="1371600" indent="0">
              <a:buNone/>
              <a:defRPr sz="4000" b="1">
                <a:effectLst>
                  <a:glow rad="127000">
                    <a:schemeClr val="bg1"/>
                  </a:glow>
                </a:effectLst>
              </a:defRPr>
            </a:lvl4pPr>
            <a:lvl5pPr marL="1828800" indent="0">
              <a:buNone/>
              <a:defRPr sz="4000" b="1">
                <a:effectLst>
                  <a:glow rad="1270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B5CDC8-0544-40C1-9910-C7F94CBAD975}"/>
              </a:ext>
            </a:extLst>
          </p:cNvPr>
          <p:cNvSpPr>
            <a:spLocks noGrp="1"/>
          </p:cNvSpPr>
          <p:nvPr>
            <p:ph type="dt" sz="half" idx="10"/>
          </p:nvPr>
        </p:nvSpPr>
        <p:spPr/>
        <p:txBody>
          <a:bodyPr/>
          <a:lstStyle/>
          <a:p>
            <a:fld id="{C7282307-5407-4F8B-8A50-2A0D034C4A3A}" type="datetimeFigureOut">
              <a:rPr lang="en-US" smtClean="0"/>
              <a:t>6/4/2021</a:t>
            </a:fld>
            <a:endParaRPr lang="en-US"/>
          </a:p>
        </p:txBody>
      </p:sp>
      <p:sp>
        <p:nvSpPr>
          <p:cNvPr id="5" name="Footer Placeholder 4">
            <a:extLst>
              <a:ext uri="{FF2B5EF4-FFF2-40B4-BE49-F238E27FC236}">
                <a16:creationId xmlns:a16="http://schemas.microsoft.com/office/drawing/2014/main" id="{521F5E38-5FA6-4FEB-A7D4-761832160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D7AE2-7766-46B7-86F9-9D9C3F6698C7}"/>
              </a:ext>
            </a:extLst>
          </p:cNvPr>
          <p:cNvSpPr>
            <a:spLocks noGrp="1"/>
          </p:cNvSpPr>
          <p:nvPr>
            <p:ph type="sldNum" sz="quarter" idx="12"/>
          </p:nvPr>
        </p:nvSpPr>
        <p:spPr/>
        <p:txBody>
          <a:bodyPr/>
          <a:lstStyle/>
          <a:p>
            <a:fld id="{05C90242-9058-438F-8F61-D42DEAB5BF12}" type="slidenum">
              <a:rPr lang="en-US" smtClean="0"/>
              <a:t>‹#›</a:t>
            </a:fld>
            <a:endParaRPr lang="en-US"/>
          </a:p>
        </p:txBody>
      </p:sp>
    </p:spTree>
    <p:extLst>
      <p:ext uri="{BB962C8B-B14F-4D97-AF65-F5344CB8AC3E}">
        <p14:creationId xmlns:p14="http://schemas.microsoft.com/office/powerpoint/2010/main" val="3245059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807F-C1BF-4F23-AC09-55917D8E4B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C89399-7FDA-46A6-90B2-856CCD9296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878D55-6C98-4FA0-BE6B-B62020A8A62A}"/>
              </a:ext>
            </a:extLst>
          </p:cNvPr>
          <p:cNvSpPr>
            <a:spLocks noGrp="1"/>
          </p:cNvSpPr>
          <p:nvPr>
            <p:ph type="dt" sz="half" idx="10"/>
          </p:nvPr>
        </p:nvSpPr>
        <p:spPr/>
        <p:txBody>
          <a:bodyPr/>
          <a:lstStyle/>
          <a:p>
            <a:fld id="{C7282307-5407-4F8B-8A50-2A0D034C4A3A}" type="datetimeFigureOut">
              <a:rPr lang="en-US" smtClean="0"/>
              <a:t>6/4/2021</a:t>
            </a:fld>
            <a:endParaRPr lang="en-US"/>
          </a:p>
        </p:txBody>
      </p:sp>
      <p:sp>
        <p:nvSpPr>
          <p:cNvPr id="5" name="Footer Placeholder 4">
            <a:extLst>
              <a:ext uri="{FF2B5EF4-FFF2-40B4-BE49-F238E27FC236}">
                <a16:creationId xmlns:a16="http://schemas.microsoft.com/office/drawing/2014/main" id="{B6CB0EFF-FB0B-4552-B024-8CDCC5B66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3BB3E-D2C6-4666-9531-15E201B7371A}"/>
              </a:ext>
            </a:extLst>
          </p:cNvPr>
          <p:cNvSpPr>
            <a:spLocks noGrp="1"/>
          </p:cNvSpPr>
          <p:nvPr>
            <p:ph type="sldNum" sz="quarter" idx="12"/>
          </p:nvPr>
        </p:nvSpPr>
        <p:spPr/>
        <p:txBody>
          <a:bodyPr/>
          <a:lstStyle/>
          <a:p>
            <a:fld id="{05C90242-9058-438F-8F61-D42DEAB5BF12}" type="slidenum">
              <a:rPr lang="en-US" smtClean="0"/>
              <a:t>‹#›</a:t>
            </a:fld>
            <a:endParaRPr lang="en-US"/>
          </a:p>
        </p:txBody>
      </p:sp>
    </p:spTree>
    <p:extLst>
      <p:ext uri="{BB962C8B-B14F-4D97-AF65-F5344CB8AC3E}">
        <p14:creationId xmlns:p14="http://schemas.microsoft.com/office/powerpoint/2010/main" val="771362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24C5-66F8-46B7-811E-AEBC6287A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ADA4D9-89B1-433E-8E07-20024E3F10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527700-A5EE-443F-8A94-4A8A423357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AA9A3D-4172-4DD1-859A-A2BB266A62D5}"/>
              </a:ext>
            </a:extLst>
          </p:cNvPr>
          <p:cNvSpPr>
            <a:spLocks noGrp="1"/>
          </p:cNvSpPr>
          <p:nvPr>
            <p:ph type="dt" sz="half" idx="10"/>
          </p:nvPr>
        </p:nvSpPr>
        <p:spPr/>
        <p:txBody>
          <a:bodyPr/>
          <a:lstStyle/>
          <a:p>
            <a:fld id="{C7282307-5407-4F8B-8A50-2A0D034C4A3A}" type="datetimeFigureOut">
              <a:rPr lang="en-US" smtClean="0"/>
              <a:t>6/4/2021</a:t>
            </a:fld>
            <a:endParaRPr lang="en-US"/>
          </a:p>
        </p:txBody>
      </p:sp>
      <p:sp>
        <p:nvSpPr>
          <p:cNvPr id="6" name="Footer Placeholder 5">
            <a:extLst>
              <a:ext uri="{FF2B5EF4-FFF2-40B4-BE49-F238E27FC236}">
                <a16:creationId xmlns:a16="http://schemas.microsoft.com/office/drawing/2014/main" id="{94A4B120-7CDD-4346-8AA3-3CDB58F55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61A232-75F3-4CBC-AAB3-8BAD82196939}"/>
              </a:ext>
            </a:extLst>
          </p:cNvPr>
          <p:cNvSpPr>
            <a:spLocks noGrp="1"/>
          </p:cNvSpPr>
          <p:nvPr>
            <p:ph type="sldNum" sz="quarter" idx="12"/>
          </p:nvPr>
        </p:nvSpPr>
        <p:spPr/>
        <p:txBody>
          <a:bodyPr/>
          <a:lstStyle/>
          <a:p>
            <a:fld id="{05C90242-9058-438F-8F61-D42DEAB5BF12}" type="slidenum">
              <a:rPr lang="en-US" smtClean="0"/>
              <a:t>‹#›</a:t>
            </a:fld>
            <a:endParaRPr lang="en-US"/>
          </a:p>
        </p:txBody>
      </p:sp>
    </p:spTree>
    <p:extLst>
      <p:ext uri="{BB962C8B-B14F-4D97-AF65-F5344CB8AC3E}">
        <p14:creationId xmlns:p14="http://schemas.microsoft.com/office/powerpoint/2010/main" val="3956097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C012-6674-4615-8D72-53A62D6820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0D4FD-CD93-4472-B00B-EAFDA2670C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1411FE-8388-4790-8057-DAB575E1AE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25BEFD-3C77-41DE-A2E7-F790CAAB0E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E01E4C-0CFE-45EE-931B-57288FB1BE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8E218D-CF6A-499A-A7A6-5AC0BF107A6C}"/>
              </a:ext>
            </a:extLst>
          </p:cNvPr>
          <p:cNvSpPr>
            <a:spLocks noGrp="1"/>
          </p:cNvSpPr>
          <p:nvPr>
            <p:ph type="dt" sz="half" idx="10"/>
          </p:nvPr>
        </p:nvSpPr>
        <p:spPr/>
        <p:txBody>
          <a:bodyPr/>
          <a:lstStyle/>
          <a:p>
            <a:fld id="{C7282307-5407-4F8B-8A50-2A0D034C4A3A}" type="datetimeFigureOut">
              <a:rPr lang="en-US" smtClean="0"/>
              <a:t>6/4/2021</a:t>
            </a:fld>
            <a:endParaRPr lang="en-US"/>
          </a:p>
        </p:txBody>
      </p:sp>
      <p:sp>
        <p:nvSpPr>
          <p:cNvPr id="8" name="Footer Placeholder 7">
            <a:extLst>
              <a:ext uri="{FF2B5EF4-FFF2-40B4-BE49-F238E27FC236}">
                <a16:creationId xmlns:a16="http://schemas.microsoft.com/office/drawing/2014/main" id="{88536C73-43E6-409D-899B-696A2D615D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C8DB97-28A3-4635-A0E5-820D40EF3992}"/>
              </a:ext>
            </a:extLst>
          </p:cNvPr>
          <p:cNvSpPr>
            <a:spLocks noGrp="1"/>
          </p:cNvSpPr>
          <p:nvPr>
            <p:ph type="sldNum" sz="quarter" idx="12"/>
          </p:nvPr>
        </p:nvSpPr>
        <p:spPr/>
        <p:txBody>
          <a:bodyPr/>
          <a:lstStyle/>
          <a:p>
            <a:fld id="{05C90242-9058-438F-8F61-D42DEAB5BF12}" type="slidenum">
              <a:rPr lang="en-US" smtClean="0"/>
              <a:t>‹#›</a:t>
            </a:fld>
            <a:endParaRPr lang="en-US"/>
          </a:p>
        </p:txBody>
      </p:sp>
    </p:spTree>
    <p:extLst>
      <p:ext uri="{BB962C8B-B14F-4D97-AF65-F5344CB8AC3E}">
        <p14:creationId xmlns:p14="http://schemas.microsoft.com/office/powerpoint/2010/main" val="355581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C6C52-8241-4F08-BCAF-F2FB9B0730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4A273B-F5BF-481E-8D0F-90DD5A0C2189}"/>
              </a:ext>
            </a:extLst>
          </p:cNvPr>
          <p:cNvSpPr>
            <a:spLocks noGrp="1"/>
          </p:cNvSpPr>
          <p:nvPr>
            <p:ph type="dt" sz="half" idx="10"/>
          </p:nvPr>
        </p:nvSpPr>
        <p:spPr/>
        <p:txBody>
          <a:bodyPr/>
          <a:lstStyle/>
          <a:p>
            <a:fld id="{C7282307-5407-4F8B-8A50-2A0D034C4A3A}" type="datetimeFigureOut">
              <a:rPr lang="en-US" smtClean="0"/>
              <a:t>6/4/2021</a:t>
            </a:fld>
            <a:endParaRPr lang="en-US"/>
          </a:p>
        </p:txBody>
      </p:sp>
      <p:sp>
        <p:nvSpPr>
          <p:cNvPr id="4" name="Footer Placeholder 3">
            <a:extLst>
              <a:ext uri="{FF2B5EF4-FFF2-40B4-BE49-F238E27FC236}">
                <a16:creationId xmlns:a16="http://schemas.microsoft.com/office/drawing/2014/main" id="{AAEA2516-4E54-4108-BFD9-A386C1E73F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AF27F5-9A0F-4B85-B4BC-1FFD5EAF49DC}"/>
              </a:ext>
            </a:extLst>
          </p:cNvPr>
          <p:cNvSpPr>
            <a:spLocks noGrp="1"/>
          </p:cNvSpPr>
          <p:nvPr>
            <p:ph type="sldNum" sz="quarter" idx="12"/>
          </p:nvPr>
        </p:nvSpPr>
        <p:spPr/>
        <p:txBody>
          <a:bodyPr/>
          <a:lstStyle/>
          <a:p>
            <a:fld id="{05C90242-9058-438F-8F61-D42DEAB5BF12}" type="slidenum">
              <a:rPr lang="en-US" smtClean="0"/>
              <a:t>‹#›</a:t>
            </a:fld>
            <a:endParaRPr lang="en-US"/>
          </a:p>
        </p:txBody>
      </p:sp>
    </p:spTree>
    <p:extLst>
      <p:ext uri="{BB962C8B-B14F-4D97-AF65-F5344CB8AC3E}">
        <p14:creationId xmlns:p14="http://schemas.microsoft.com/office/powerpoint/2010/main" val="2584262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C6265D-9C2D-4DBE-9541-73C5267C5A27}"/>
              </a:ext>
            </a:extLst>
          </p:cNvPr>
          <p:cNvSpPr>
            <a:spLocks noGrp="1"/>
          </p:cNvSpPr>
          <p:nvPr>
            <p:ph type="dt" sz="half" idx="10"/>
          </p:nvPr>
        </p:nvSpPr>
        <p:spPr/>
        <p:txBody>
          <a:bodyPr/>
          <a:lstStyle/>
          <a:p>
            <a:fld id="{C7282307-5407-4F8B-8A50-2A0D034C4A3A}" type="datetimeFigureOut">
              <a:rPr lang="en-US" smtClean="0"/>
              <a:t>6/4/2021</a:t>
            </a:fld>
            <a:endParaRPr lang="en-US"/>
          </a:p>
        </p:txBody>
      </p:sp>
      <p:sp>
        <p:nvSpPr>
          <p:cNvPr id="3" name="Footer Placeholder 2">
            <a:extLst>
              <a:ext uri="{FF2B5EF4-FFF2-40B4-BE49-F238E27FC236}">
                <a16:creationId xmlns:a16="http://schemas.microsoft.com/office/drawing/2014/main" id="{49388735-89A5-4763-B5D7-158D0D9F2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90CA9F-C2C6-474E-AF5B-F4B3B82AB7E2}"/>
              </a:ext>
            </a:extLst>
          </p:cNvPr>
          <p:cNvSpPr>
            <a:spLocks noGrp="1"/>
          </p:cNvSpPr>
          <p:nvPr>
            <p:ph type="sldNum" sz="quarter" idx="12"/>
          </p:nvPr>
        </p:nvSpPr>
        <p:spPr/>
        <p:txBody>
          <a:bodyPr/>
          <a:lstStyle/>
          <a:p>
            <a:fld id="{05C90242-9058-438F-8F61-D42DEAB5BF12}" type="slidenum">
              <a:rPr lang="en-US" smtClean="0"/>
              <a:t>‹#›</a:t>
            </a:fld>
            <a:endParaRPr lang="en-US"/>
          </a:p>
        </p:txBody>
      </p:sp>
    </p:spTree>
    <p:extLst>
      <p:ext uri="{BB962C8B-B14F-4D97-AF65-F5344CB8AC3E}">
        <p14:creationId xmlns:p14="http://schemas.microsoft.com/office/powerpoint/2010/main" val="2586478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D052-4F3C-44A7-9B2A-341D06DA61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7BF8AB-EB57-459C-BA3A-A752CFD070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A46143-D649-4564-8B8B-41F01E5DB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3B35DF-B9D9-4B4A-A233-3C13B0197212}"/>
              </a:ext>
            </a:extLst>
          </p:cNvPr>
          <p:cNvSpPr>
            <a:spLocks noGrp="1"/>
          </p:cNvSpPr>
          <p:nvPr>
            <p:ph type="dt" sz="half" idx="10"/>
          </p:nvPr>
        </p:nvSpPr>
        <p:spPr/>
        <p:txBody>
          <a:bodyPr/>
          <a:lstStyle/>
          <a:p>
            <a:fld id="{C7282307-5407-4F8B-8A50-2A0D034C4A3A}" type="datetimeFigureOut">
              <a:rPr lang="en-US" smtClean="0"/>
              <a:t>6/4/2021</a:t>
            </a:fld>
            <a:endParaRPr lang="en-US"/>
          </a:p>
        </p:txBody>
      </p:sp>
      <p:sp>
        <p:nvSpPr>
          <p:cNvPr id="6" name="Footer Placeholder 5">
            <a:extLst>
              <a:ext uri="{FF2B5EF4-FFF2-40B4-BE49-F238E27FC236}">
                <a16:creationId xmlns:a16="http://schemas.microsoft.com/office/drawing/2014/main" id="{9A6262F1-2440-41DA-A33A-D9B5220082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91168-123C-4282-B33B-1EC56CA4556D}"/>
              </a:ext>
            </a:extLst>
          </p:cNvPr>
          <p:cNvSpPr>
            <a:spLocks noGrp="1"/>
          </p:cNvSpPr>
          <p:nvPr>
            <p:ph type="sldNum" sz="quarter" idx="12"/>
          </p:nvPr>
        </p:nvSpPr>
        <p:spPr/>
        <p:txBody>
          <a:bodyPr/>
          <a:lstStyle/>
          <a:p>
            <a:fld id="{05C90242-9058-438F-8F61-D42DEAB5BF12}" type="slidenum">
              <a:rPr lang="en-US" smtClean="0"/>
              <a:t>‹#›</a:t>
            </a:fld>
            <a:endParaRPr lang="en-US"/>
          </a:p>
        </p:txBody>
      </p:sp>
    </p:spTree>
    <p:extLst>
      <p:ext uri="{BB962C8B-B14F-4D97-AF65-F5344CB8AC3E}">
        <p14:creationId xmlns:p14="http://schemas.microsoft.com/office/powerpoint/2010/main" val="56633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722D-DF5A-4DDE-AF7E-8B3484337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8C39CC-251E-4B52-9492-A48151461A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C9845F-60E8-4F09-932F-BF9A9C6431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1855EB-4A7D-43D1-8280-B1529135AB4B}"/>
              </a:ext>
            </a:extLst>
          </p:cNvPr>
          <p:cNvSpPr>
            <a:spLocks noGrp="1"/>
          </p:cNvSpPr>
          <p:nvPr>
            <p:ph type="dt" sz="half" idx="10"/>
          </p:nvPr>
        </p:nvSpPr>
        <p:spPr/>
        <p:txBody>
          <a:bodyPr/>
          <a:lstStyle/>
          <a:p>
            <a:fld id="{C7282307-5407-4F8B-8A50-2A0D034C4A3A}" type="datetimeFigureOut">
              <a:rPr lang="en-US" smtClean="0"/>
              <a:t>6/4/2021</a:t>
            </a:fld>
            <a:endParaRPr lang="en-US"/>
          </a:p>
        </p:txBody>
      </p:sp>
      <p:sp>
        <p:nvSpPr>
          <p:cNvPr id="6" name="Footer Placeholder 5">
            <a:extLst>
              <a:ext uri="{FF2B5EF4-FFF2-40B4-BE49-F238E27FC236}">
                <a16:creationId xmlns:a16="http://schemas.microsoft.com/office/drawing/2014/main" id="{9A552832-9BAC-48C3-98E0-4A75B1055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A4DC34-4A10-40B2-BB83-4F58F442C613}"/>
              </a:ext>
            </a:extLst>
          </p:cNvPr>
          <p:cNvSpPr>
            <a:spLocks noGrp="1"/>
          </p:cNvSpPr>
          <p:nvPr>
            <p:ph type="sldNum" sz="quarter" idx="12"/>
          </p:nvPr>
        </p:nvSpPr>
        <p:spPr/>
        <p:txBody>
          <a:bodyPr/>
          <a:lstStyle/>
          <a:p>
            <a:fld id="{05C90242-9058-438F-8F61-D42DEAB5BF12}" type="slidenum">
              <a:rPr lang="en-US" smtClean="0"/>
              <a:t>‹#›</a:t>
            </a:fld>
            <a:endParaRPr lang="en-US"/>
          </a:p>
        </p:txBody>
      </p:sp>
    </p:spTree>
    <p:extLst>
      <p:ext uri="{BB962C8B-B14F-4D97-AF65-F5344CB8AC3E}">
        <p14:creationId xmlns:p14="http://schemas.microsoft.com/office/powerpoint/2010/main" val="298448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DBDD73E-A2E3-4C4D-8B38-1F0086F1D95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B858D520-09D6-4A78-829B-ED5D71938D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429EA9-19E8-433A-92CE-569087851A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EB783B-3424-4D7B-97E2-AC546F252F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282307-5407-4F8B-8A50-2A0D034C4A3A}" type="datetimeFigureOut">
              <a:rPr lang="en-US" smtClean="0"/>
              <a:t>6/4/2021</a:t>
            </a:fld>
            <a:endParaRPr lang="en-US"/>
          </a:p>
        </p:txBody>
      </p:sp>
      <p:sp>
        <p:nvSpPr>
          <p:cNvPr id="5" name="Footer Placeholder 4">
            <a:extLst>
              <a:ext uri="{FF2B5EF4-FFF2-40B4-BE49-F238E27FC236}">
                <a16:creationId xmlns:a16="http://schemas.microsoft.com/office/drawing/2014/main" id="{01AD9F1C-5388-4829-9B11-2584F95D1D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6D591D-089D-4FEA-A563-9FC7F919E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0242-9058-438F-8F61-D42DEAB5BF12}" type="slidenum">
              <a:rPr lang="en-US" smtClean="0"/>
              <a:t>‹#›</a:t>
            </a:fld>
            <a:endParaRPr lang="en-US"/>
          </a:p>
        </p:txBody>
      </p:sp>
    </p:spTree>
    <p:extLst>
      <p:ext uri="{BB962C8B-B14F-4D97-AF65-F5344CB8AC3E}">
        <p14:creationId xmlns:p14="http://schemas.microsoft.com/office/powerpoint/2010/main" val="1034289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63980FD-C3EA-4E6B-AD73-629A38635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9C6387-7FBF-49DB-9DB2-2B75B8ED7139}"/>
              </a:ext>
            </a:extLst>
          </p:cNvPr>
          <p:cNvSpPr>
            <a:spLocks noGrp="1"/>
          </p:cNvSpPr>
          <p:nvPr>
            <p:ph type="ctrTitle"/>
          </p:nvPr>
        </p:nvSpPr>
        <p:spPr>
          <a:xfrm>
            <a:off x="457200" y="1122363"/>
            <a:ext cx="10795518" cy="2387600"/>
          </a:xfrm>
        </p:spPr>
        <p:txBody>
          <a:bodyPr>
            <a:noAutofit/>
          </a:bodyPr>
          <a:lstStyle/>
          <a:p>
            <a:r>
              <a:rPr lang="en-US" sz="9600" b="1" dirty="0">
                <a:solidFill>
                  <a:schemeClr val="bg1"/>
                </a:solidFill>
                <a:effectLst>
                  <a:glow rad="127000">
                    <a:srgbClr val="2A3C62"/>
                  </a:glow>
                </a:effectLst>
                <a:latin typeface="+mn-lt"/>
              </a:rPr>
              <a:t>God is Calling!</a:t>
            </a:r>
            <a:br>
              <a:rPr lang="en-US" sz="9600" b="1" dirty="0">
                <a:solidFill>
                  <a:schemeClr val="bg1"/>
                </a:solidFill>
                <a:effectLst>
                  <a:glow rad="127000">
                    <a:srgbClr val="2A3C62"/>
                  </a:glow>
                </a:effectLst>
                <a:latin typeface="+mn-lt"/>
              </a:rPr>
            </a:br>
            <a:r>
              <a:rPr lang="en-US" sz="9600" b="1" dirty="0">
                <a:solidFill>
                  <a:schemeClr val="bg1"/>
                </a:solidFill>
                <a:effectLst>
                  <a:glow rad="127000">
                    <a:srgbClr val="2A3C62"/>
                  </a:glow>
                </a:effectLst>
                <a:latin typeface="+mn-lt"/>
              </a:rPr>
              <a:t>Are you listening?</a:t>
            </a:r>
          </a:p>
        </p:txBody>
      </p:sp>
      <p:sp>
        <p:nvSpPr>
          <p:cNvPr id="3" name="Subtitle 2">
            <a:extLst>
              <a:ext uri="{FF2B5EF4-FFF2-40B4-BE49-F238E27FC236}">
                <a16:creationId xmlns:a16="http://schemas.microsoft.com/office/drawing/2014/main" id="{97DB0167-206C-4AAA-89AB-2FBE96CDD6D0}"/>
              </a:ext>
            </a:extLst>
          </p:cNvPr>
          <p:cNvSpPr>
            <a:spLocks noGrp="1"/>
          </p:cNvSpPr>
          <p:nvPr>
            <p:ph type="subTitle" idx="1"/>
          </p:nvPr>
        </p:nvSpPr>
        <p:spPr/>
        <p:txBody>
          <a:bodyPr/>
          <a:lstStyle/>
          <a:p>
            <a:endParaRPr lang="en-US"/>
          </a:p>
        </p:txBody>
      </p:sp>
      <p:grpSp>
        <p:nvGrpSpPr>
          <p:cNvPr id="7" name="Group 6">
            <a:extLst>
              <a:ext uri="{FF2B5EF4-FFF2-40B4-BE49-F238E27FC236}">
                <a16:creationId xmlns:a16="http://schemas.microsoft.com/office/drawing/2014/main" id="{8614AE58-305A-499B-BCAF-A2F53DB68B96}"/>
              </a:ext>
            </a:extLst>
          </p:cNvPr>
          <p:cNvGrpSpPr/>
          <p:nvPr/>
        </p:nvGrpSpPr>
        <p:grpSpPr>
          <a:xfrm>
            <a:off x="639883" y="4662022"/>
            <a:ext cx="2336800" cy="1086830"/>
            <a:chOff x="1109440" y="4807343"/>
            <a:chExt cx="2336800" cy="1086830"/>
          </a:xfrm>
          <a:effectLst>
            <a:glow rad="127000">
              <a:schemeClr val="tx1"/>
            </a:glow>
          </a:effectLst>
        </p:grpSpPr>
        <p:sp>
          <p:nvSpPr>
            <p:cNvPr id="8" name="Oval 7">
              <a:extLst>
                <a:ext uri="{FF2B5EF4-FFF2-40B4-BE49-F238E27FC236}">
                  <a16:creationId xmlns:a16="http://schemas.microsoft.com/office/drawing/2014/main" id="{E62CB319-3176-45E8-A0CC-022C5BE9B2AE}"/>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a:extLst>
                <a:ext uri="{FF2B5EF4-FFF2-40B4-BE49-F238E27FC236}">
                  <a16:creationId xmlns:a16="http://schemas.microsoft.com/office/drawing/2014/main" id="{3E9751A5-F4C8-4C1C-BDC7-EAC91CA9D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1782959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His </a:t>
            </a:r>
            <a:r>
              <a:rPr lang="en-US" u="sng" dirty="0"/>
              <a:t>Preacher</a:t>
            </a:r>
            <a:r>
              <a:rPr lang="en-US" dirty="0"/>
              <a:t> 3:3-8</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406013"/>
            <a:ext cx="6358548" cy="4770950"/>
          </a:xfrm>
        </p:spPr>
        <p:txBody>
          <a:bodyPr>
            <a:noAutofit/>
          </a:bodyPr>
          <a:lstStyle/>
          <a:p>
            <a:pPr algn="l" rtl="0"/>
            <a:r>
              <a:rPr lang="en-US" i="0" u="none" strike="noStrike" baseline="30000" dirty="0"/>
              <a:t>5</a:t>
            </a:r>
            <a:r>
              <a:rPr lang="en-US" i="0" u="none" strike="noStrike" baseline="0" dirty="0"/>
              <a:t> Does a bird fall into a trap on the ground where no snare has been set? Does a trap spring up from the earth when there is nothing to catch?</a:t>
            </a:r>
            <a:endParaRPr lang="en-US" dirty="0"/>
          </a:p>
        </p:txBody>
      </p:sp>
      <p:pic>
        <p:nvPicPr>
          <p:cNvPr id="10" name="Picture 9" descr="A picture containing person&#10;&#10;Description automatically generated">
            <a:extLst>
              <a:ext uri="{FF2B5EF4-FFF2-40B4-BE49-F238E27FC236}">
                <a16:creationId xmlns:a16="http://schemas.microsoft.com/office/drawing/2014/main" id="{48ECC019-61AA-4B1E-95BE-171774E7E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
            <a:ext cx="6858000" cy="6858000"/>
          </a:xfrm>
          <a:prstGeom prst="rect">
            <a:avLst/>
          </a:prstGeom>
        </p:spPr>
      </p:pic>
      <p:sp>
        <p:nvSpPr>
          <p:cNvPr id="6" name="TextBox 5">
            <a:extLst>
              <a:ext uri="{FF2B5EF4-FFF2-40B4-BE49-F238E27FC236}">
                <a16:creationId xmlns:a16="http://schemas.microsoft.com/office/drawing/2014/main" id="{6F955B99-736F-4DA8-B428-61751F338632}"/>
              </a:ext>
            </a:extLst>
          </p:cNvPr>
          <p:cNvSpPr txBox="1"/>
          <p:nvPr/>
        </p:nvSpPr>
        <p:spPr>
          <a:xfrm rot="20866996">
            <a:off x="1275446" y="4141773"/>
            <a:ext cx="4009623" cy="2400657"/>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soft" dir="t">
                <a:rot lat="0" lon="0" rev="15600000"/>
              </a:lightRig>
            </a:scene3d>
            <a:sp3d extrusionH="57150" prstMaterial="softEdge">
              <a:bevelT w="25400" h="38100"/>
            </a:sp3d>
          </a:bodyPr>
          <a:lstStyle/>
          <a:p>
            <a:r>
              <a:rPr lang="en-US" sz="15000" b="1" dirty="0">
                <a:ln/>
                <a:solidFill>
                  <a:srgbClr val="FF0000"/>
                </a:solidFill>
                <a:effectLst>
                  <a:glow rad="127000">
                    <a:schemeClr val="bg1"/>
                  </a:glow>
                </a:effectLst>
                <a:latin typeface="Arial Black" panose="020B0A04020102020204" pitchFamily="34" charset="0"/>
              </a:rPr>
              <a:t>NO!</a:t>
            </a:r>
          </a:p>
        </p:txBody>
      </p:sp>
    </p:spTree>
    <p:extLst>
      <p:ext uri="{BB962C8B-B14F-4D97-AF65-F5344CB8AC3E}">
        <p14:creationId xmlns:p14="http://schemas.microsoft.com/office/powerpoint/2010/main" val="173240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A61AF2-6195-4E94-A8CC-7B5A80EFA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22" y="-1"/>
            <a:ext cx="7025269" cy="6858000"/>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His </a:t>
            </a:r>
            <a:r>
              <a:rPr lang="en-US" u="sng" dirty="0"/>
              <a:t>Preacher</a:t>
            </a:r>
            <a:r>
              <a:rPr lang="en-US" dirty="0"/>
              <a:t> 3:3-8</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406013"/>
            <a:ext cx="6358548" cy="4770950"/>
          </a:xfrm>
        </p:spPr>
        <p:txBody>
          <a:bodyPr>
            <a:noAutofit/>
          </a:bodyPr>
          <a:lstStyle/>
          <a:p>
            <a:pPr algn="l" rtl="0"/>
            <a:r>
              <a:rPr lang="en-US" i="0" u="none" strike="noStrike" baseline="30000" dirty="0"/>
              <a:t>6</a:t>
            </a:r>
            <a:r>
              <a:rPr lang="en-US" i="0" u="none" strike="noStrike" baseline="0" dirty="0"/>
              <a:t> When a trumpet sounds in a city, do not the people tremble? When disaster comes to a city, has not the LORD caused it?</a:t>
            </a:r>
          </a:p>
          <a:p>
            <a:pPr algn="l" rtl="0"/>
            <a:r>
              <a:rPr lang="en-US" i="0" u="none" strike="noStrike" baseline="0" dirty="0"/>
              <a:t> </a:t>
            </a:r>
            <a:endParaRPr lang="en-US" dirty="0"/>
          </a:p>
        </p:txBody>
      </p:sp>
      <p:sp>
        <p:nvSpPr>
          <p:cNvPr id="7" name="TextBox 6">
            <a:extLst>
              <a:ext uri="{FF2B5EF4-FFF2-40B4-BE49-F238E27FC236}">
                <a16:creationId xmlns:a16="http://schemas.microsoft.com/office/drawing/2014/main" id="{DE8F2816-C824-4BFF-9760-4F36D1761CEC}"/>
              </a:ext>
            </a:extLst>
          </p:cNvPr>
          <p:cNvSpPr txBox="1"/>
          <p:nvPr/>
        </p:nvSpPr>
        <p:spPr>
          <a:xfrm rot="20866996">
            <a:off x="653483" y="3997697"/>
            <a:ext cx="5631869" cy="2400657"/>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soft" dir="t">
                <a:rot lat="0" lon="0" rev="15600000"/>
              </a:lightRig>
            </a:scene3d>
            <a:sp3d extrusionH="57150" prstMaterial="softEdge">
              <a:bevelT w="25400" h="38100"/>
            </a:sp3d>
          </a:bodyPr>
          <a:lstStyle/>
          <a:p>
            <a:r>
              <a:rPr lang="en-US" sz="15000" b="1" dirty="0">
                <a:ln/>
                <a:solidFill>
                  <a:srgbClr val="FF0000"/>
                </a:solidFill>
                <a:effectLst>
                  <a:glow rad="127000">
                    <a:schemeClr val="bg1"/>
                  </a:glow>
                </a:effectLst>
                <a:latin typeface="Arial Black" panose="020B0A04020102020204" pitchFamily="34" charset="0"/>
              </a:rPr>
              <a:t>YES!</a:t>
            </a:r>
          </a:p>
        </p:txBody>
      </p:sp>
    </p:spTree>
    <p:extLst>
      <p:ext uri="{BB962C8B-B14F-4D97-AF65-F5344CB8AC3E}">
        <p14:creationId xmlns:p14="http://schemas.microsoft.com/office/powerpoint/2010/main" val="312690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a beard&#10;&#10;Description automatically generated with medium confidence">
            <a:extLst>
              <a:ext uri="{FF2B5EF4-FFF2-40B4-BE49-F238E27FC236}">
                <a16:creationId xmlns:a16="http://schemas.microsoft.com/office/drawing/2014/main" id="{395ACEDA-E00D-4B78-98ED-BCF5F3ACB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23753" y="-1"/>
            <a:ext cx="7240061" cy="6858000"/>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His </a:t>
            </a:r>
            <a:r>
              <a:rPr lang="en-US" u="sng" dirty="0"/>
              <a:t>Preacher</a:t>
            </a:r>
            <a:r>
              <a:rPr lang="en-US" dirty="0"/>
              <a:t> 3:3-8</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3558745"/>
            <a:ext cx="6358548" cy="2618217"/>
          </a:xfrm>
        </p:spPr>
        <p:txBody>
          <a:bodyPr>
            <a:noAutofit/>
          </a:bodyPr>
          <a:lstStyle/>
          <a:p>
            <a:pPr algn="l" rtl="0"/>
            <a:r>
              <a:rPr lang="en-US" i="0" u="none" strike="noStrike" baseline="30000" dirty="0"/>
              <a:t>7</a:t>
            </a:r>
            <a:r>
              <a:rPr lang="en-US" i="0" u="none" strike="noStrike" baseline="0" dirty="0"/>
              <a:t> Surely the Sovereign LORD does nothing without revealing his plan to his servants the prophets.</a:t>
            </a:r>
          </a:p>
        </p:txBody>
      </p:sp>
      <p:sp>
        <p:nvSpPr>
          <p:cNvPr id="5" name="TextBox 4">
            <a:extLst>
              <a:ext uri="{FF2B5EF4-FFF2-40B4-BE49-F238E27FC236}">
                <a16:creationId xmlns:a16="http://schemas.microsoft.com/office/drawing/2014/main" id="{09A9718F-6F31-41DF-9696-BAD615050751}"/>
              </a:ext>
            </a:extLst>
          </p:cNvPr>
          <p:cNvSpPr txBox="1"/>
          <p:nvPr/>
        </p:nvSpPr>
        <p:spPr>
          <a:xfrm rot="21133400">
            <a:off x="452006" y="1498727"/>
            <a:ext cx="7809372" cy="1446550"/>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soft" dir="t">
                <a:rot lat="0" lon="0" rev="15600000"/>
              </a:lightRig>
            </a:scene3d>
            <a:sp3d extrusionH="57150" prstMaterial="softEdge">
              <a:bevelT w="25400" h="38100"/>
            </a:sp3d>
          </a:bodyPr>
          <a:lstStyle/>
          <a:p>
            <a:r>
              <a:rPr lang="en-US" sz="8800" b="1" dirty="0">
                <a:ln/>
                <a:solidFill>
                  <a:srgbClr val="FF0000"/>
                </a:solidFill>
                <a:effectLst>
                  <a:glow rad="127000">
                    <a:schemeClr val="bg1"/>
                  </a:glow>
                </a:effectLst>
                <a:latin typeface="Arial Black" panose="020B0A04020102020204" pitchFamily="34" charset="0"/>
              </a:rPr>
              <a:t>SO THEN…</a:t>
            </a:r>
          </a:p>
        </p:txBody>
      </p:sp>
    </p:spTree>
    <p:extLst>
      <p:ext uri="{BB962C8B-B14F-4D97-AF65-F5344CB8AC3E}">
        <p14:creationId xmlns:p14="http://schemas.microsoft.com/office/powerpoint/2010/main" val="91537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ion with its mouth open&#10;&#10;Description automatically generated with medium confidence">
            <a:extLst>
              <a:ext uri="{FF2B5EF4-FFF2-40B4-BE49-F238E27FC236}">
                <a16:creationId xmlns:a16="http://schemas.microsoft.com/office/drawing/2014/main" id="{BAB633CD-CD6E-44B4-AA79-CDF09C1EF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876" y="0"/>
            <a:ext cx="5927124" cy="6858000"/>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His </a:t>
            </a:r>
            <a:r>
              <a:rPr lang="en-US" u="sng" dirty="0"/>
              <a:t>Preacher</a:t>
            </a:r>
            <a:r>
              <a:rPr lang="en-US" dirty="0"/>
              <a:t> 3:3-8</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548879" y="3679656"/>
            <a:ext cx="6358548" cy="4770950"/>
          </a:xfrm>
        </p:spPr>
        <p:txBody>
          <a:bodyPr>
            <a:noAutofit/>
          </a:bodyPr>
          <a:lstStyle/>
          <a:p>
            <a:pPr algn="l" rtl="0"/>
            <a:r>
              <a:rPr lang="en-US" i="0" u="none" strike="noStrike" baseline="30000" dirty="0"/>
              <a:t>8</a:t>
            </a:r>
            <a:r>
              <a:rPr lang="en-US" i="0" u="none" strike="noStrike" baseline="0" dirty="0"/>
              <a:t> The lion has roared-- who will not fear? The Sovereign LORD has spoken-- who can but prophesy?</a:t>
            </a:r>
          </a:p>
        </p:txBody>
      </p:sp>
      <p:sp>
        <p:nvSpPr>
          <p:cNvPr id="6" name="TextBox 5">
            <a:extLst>
              <a:ext uri="{FF2B5EF4-FFF2-40B4-BE49-F238E27FC236}">
                <a16:creationId xmlns:a16="http://schemas.microsoft.com/office/drawing/2014/main" id="{ED69697C-C77C-4E23-B9E5-4AC3E67A45F5}"/>
              </a:ext>
            </a:extLst>
          </p:cNvPr>
          <p:cNvSpPr txBox="1"/>
          <p:nvPr/>
        </p:nvSpPr>
        <p:spPr>
          <a:xfrm rot="21133400">
            <a:off x="452006" y="1498727"/>
            <a:ext cx="7809372" cy="1446550"/>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soft" dir="t">
                <a:rot lat="0" lon="0" rev="15600000"/>
              </a:lightRig>
            </a:scene3d>
            <a:sp3d extrusionH="57150" prstMaterial="softEdge">
              <a:bevelT w="25400" h="38100"/>
            </a:sp3d>
          </a:bodyPr>
          <a:lstStyle/>
          <a:p>
            <a:r>
              <a:rPr lang="en-US" sz="8800" b="1" dirty="0">
                <a:ln/>
                <a:solidFill>
                  <a:srgbClr val="FF0000"/>
                </a:solidFill>
                <a:effectLst>
                  <a:glow rad="127000">
                    <a:schemeClr val="bg1"/>
                  </a:glow>
                </a:effectLst>
                <a:latin typeface="Arial Black" panose="020B0A04020102020204" pitchFamily="34" charset="0"/>
              </a:rPr>
              <a:t>SO THEN…</a:t>
            </a:r>
          </a:p>
        </p:txBody>
      </p:sp>
    </p:spTree>
    <p:extLst>
      <p:ext uri="{BB962C8B-B14F-4D97-AF65-F5344CB8AC3E}">
        <p14:creationId xmlns:p14="http://schemas.microsoft.com/office/powerpoint/2010/main" val="234922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wall&#10;&#10;Description automatically generated">
            <a:extLst>
              <a:ext uri="{FF2B5EF4-FFF2-40B4-BE49-F238E27FC236}">
                <a16:creationId xmlns:a16="http://schemas.microsoft.com/office/drawing/2014/main" id="{6FA2B267-5E56-41DD-B9DF-5FA2158FF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874" y="1149178"/>
            <a:ext cx="6601126" cy="5708822"/>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His </a:t>
            </a:r>
            <a:r>
              <a:rPr lang="en-US" u="sng" dirty="0">
                <a:effectLst>
                  <a:glow rad="127000">
                    <a:srgbClr val="C00000"/>
                  </a:glow>
                </a:effectLst>
              </a:rPr>
              <a:t>Witnesses</a:t>
            </a:r>
            <a:r>
              <a:rPr lang="en-US" dirty="0"/>
              <a:t> 3:9-10</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282443"/>
            <a:ext cx="7964926" cy="4770950"/>
          </a:xfrm>
        </p:spPr>
        <p:txBody>
          <a:bodyPr>
            <a:normAutofit/>
          </a:bodyPr>
          <a:lstStyle/>
          <a:p>
            <a:pPr algn="l" rtl="0"/>
            <a:r>
              <a:rPr lang="en-US" i="0" u="none" strike="noStrike" baseline="0" dirty="0">
                <a:solidFill>
                  <a:srgbClr val="FF0000"/>
                </a:solidFill>
              </a:rPr>
              <a:t>The Witnesses </a:t>
            </a:r>
            <a:r>
              <a:rPr lang="en-US" i="0" u="sng" strike="noStrike" baseline="0" dirty="0">
                <a:solidFill>
                  <a:srgbClr val="FF0000"/>
                </a:solidFill>
              </a:rPr>
              <a:t>SUMMONED</a:t>
            </a:r>
            <a:r>
              <a:rPr lang="en-US" i="0" u="none" strike="noStrike" baseline="0" dirty="0">
                <a:solidFill>
                  <a:srgbClr val="FF0000"/>
                </a:solidFill>
              </a:rPr>
              <a:t>:</a:t>
            </a:r>
            <a:br>
              <a:rPr lang="en-US" i="0" u="none" strike="noStrike" baseline="0" dirty="0"/>
            </a:br>
            <a:r>
              <a:rPr lang="en-US" i="0" u="none" strike="noStrike" baseline="0" dirty="0"/>
              <a:t> </a:t>
            </a:r>
            <a:r>
              <a:rPr lang="en-US" i="0" u="none" strike="noStrike" baseline="30000" dirty="0"/>
              <a:t>9</a:t>
            </a:r>
            <a:r>
              <a:rPr lang="en-US" i="0" u="none" strike="noStrike" baseline="0" dirty="0"/>
              <a:t> Proclaim to the fortresses of </a:t>
            </a:r>
            <a:r>
              <a:rPr lang="en-US" i="0" u="none" strike="noStrike" baseline="0" dirty="0">
                <a:solidFill>
                  <a:srgbClr val="FF0000"/>
                </a:solidFill>
              </a:rPr>
              <a:t>Ashdod</a:t>
            </a:r>
            <a:r>
              <a:rPr lang="en-US" i="0" u="none" strike="noStrike" baseline="0" dirty="0"/>
              <a:t> and to the fortresses of </a:t>
            </a:r>
            <a:r>
              <a:rPr lang="en-US" i="0" u="none" strike="noStrike" baseline="0" dirty="0">
                <a:solidFill>
                  <a:srgbClr val="FF0000"/>
                </a:solidFill>
              </a:rPr>
              <a:t>Egypt</a:t>
            </a:r>
            <a:r>
              <a:rPr lang="en-US" i="0" u="none" strike="noStrike" baseline="0" dirty="0"/>
              <a:t>:</a:t>
            </a:r>
          </a:p>
        </p:txBody>
      </p:sp>
    </p:spTree>
    <p:extLst>
      <p:ext uri="{BB962C8B-B14F-4D97-AF65-F5344CB8AC3E}">
        <p14:creationId xmlns:p14="http://schemas.microsoft.com/office/powerpoint/2010/main" val="4281565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untain, sky, outdoor, nature&#10;&#10;Description automatically generated">
            <a:extLst>
              <a:ext uri="{FF2B5EF4-FFF2-40B4-BE49-F238E27FC236}">
                <a16:creationId xmlns:a16="http://schemas.microsoft.com/office/drawing/2014/main" id="{4D0FA3FD-A541-4148-B7FB-664E0F8F3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148" y="-642551"/>
            <a:ext cx="7600944" cy="7500550"/>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His </a:t>
            </a:r>
            <a:r>
              <a:rPr lang="en-US" u="sng" dirty="0"/>
              <a:t>Witnesses</a:t>
            </a:r>
            <a:r>
              <a:rPr lang="en-US" dirty="0"/>
              <a:t> 3:9-10</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282443"/>
            <a:ext cx="7964926" cy="4770950"/>
          </a:xfrm>
        </p:spPr>
        <p:txBody>
          <a:bodyPr>
            <a:normAutofit/>
          </a:bodyPr>
          <a:lstStyle/>
          <a:p>
            <a:pPr algn="l" rtl="0"/>
            <a:r>
              <a:rPr lang="en-US" i="0" u="none" strike="noStrike" baseline="0" dirty="0">
                <a:solidFill>
                  <a:srgbClr val="FF0000"/>
                </a:solidFill>
              </a:rPr>
              <a:t>The Witnesses’ </a:t>
            </a:r>
            <a:r>
              <a:rPr lang="en-US" i="0" u="sng" strike="noStrike" baseline="0" dirty="0">
                <a:solidFill>
                  <a:srgbClr val="FF0000"/>
                </a:solidFill>
              </a:rPr>
              <a:t>PERSPECTIVE</a:t>
            </a:r>
            <a:r>
              <a:rPr lang="en-US" i="0" u="none" strike="noStrike" baseline="0" dirty="0">
                <a:solidFill>
                  <a:srgbClr val="FF0000"/>
                </a:solidFill>
              </a:rPr>
              <a:t>:</a:t>
            </a:r>
            <a:br>
              <a:rPr lang="en-US" i="0" u="none" strike="noStrike" baseline="0" dirty="0"/>
            </a:br>
            <a:r>
              <a:rPr lang="en-US" i="0" u="none" strike="noStrike" baseline="0" dirty="0"/>
              <a:t> </a:t>
            </a:r>
            <a:r>
              <a:rPr lang="en-US" i="0" u="none" strike="noStrike" baseline="30000" dirty="0"/>
              <a:t>9</a:t>
            </a:r>
            <a:r>
              <a:rPr lang="en-US" i="0" u="none" strike="noStrike" baseline="0" dirty="0"/>
              <a:t> Proclaim to the fortresses of Ashdod and to the fortresses of Egypt: </a:t>
            </a:r>
            <a:r>
              <a:rPr lang="en-US" i="0" u="none" strike="noStrike" baseline="0" dirty="0">
                <a:solidFill>
                  <a:srgbClr val="FF0000"/>
                </a:solidFill>
              </a:rPr>
              <a:t>"Assemble yourselves on the mountains of Samaria; see the great unrest within her and the oppress-ion among her people.“  </a:t>
            </a:r>
            <a:r>
              <a:rPr lang="en-US" i="0" u="none" strike="noStrike" baseline="30000" dirty="0"/>
              <a:t>10</a:t>
            </a:r>
            <a:r>
              <a:rPr lang="en-US" i="0" u="none" strike="noStrike" baseline="0" dirty="0"/>
              <a:t> "They do not know how to do right," declares the LORD, "who hoard plunder and loot in their fortresses."</a:t>
            </a:r>
          </a:p>
        </p:txBody>
      </p:sp>
    </p:spTree>
    <p:extLst>
      <p:ext uri="{BB962C8B-B14F-4D97-AF65-F5344CB8AC3E}">
        <p14:creationId xmlns:p14="http://schemas.microsoft.com/office/powerpoint/2010/main" val="1058898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ed, indoor, curtain&#10;&#10;Description automatically generated">
            <a:extLst>
              <a:ext uri="{FF2B5EF4-FFF2-40B4-BE49-F238E27FC236}">
                <a16:creationId xmlns:a16="http://schemas.microsoft.com/office/drawing/2014/main" id="{47ABA8FD-1DB0-4969-9047-B80706AC2552}"/>
              </a:ext>
            </a:extLst>
          </p:cNvPr>
          <p:cNvPicPr>
            <a:picLocks noChangeAspect="1"/>
          </p:cNvPicPr>
          <p:nvPr/>
        </p:nvPicPr>
        <p:blipFill rotWithShape="1">
          <a:blip r:embed="rId3">
            <a:extLst>
              <a:ext uri="{28A0092B-C50C-407E-A947-70E740481C1C}">
                <a14:useLocalDpi xmlns:a14="http://schemas.microsoft.com/office/drawing/2010/main" val="0"/>
              </a:ext>
            </a:extLst>
          </a:blip>
          <a:srcRect l="1945" r="4539" b="2189"/>
          <a:stretch/>
        </p:blipFill>
        <p:spPr>
          <a:xfrm>
            <a:off x="6845643" y="-597929"/>
            <a:ext cx="5346357" cy="7455930"/>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His </a:t>
            </a:r>
            <a:r>
              <a:rPr lang="en-US" u="sng" dirty="0"/>
              <a:t>Witnesses</a:t>
            </a:r>
            <a:r>
              <a:rPr lang="en-US" dirty="0"/>
              <a:t> 3:9-10</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282443"/>
            <a:ext cx="7964926" cy="4770950"/>
          </a:xfrm>
        </p:spPr>
        <p:txBody>
          <a:bodyPr>
            <a:normAutofit/>
          </a:bodyPr>
          <a:lstStyle/>
          <a:p>
            <a:pPr algn="l" rtl="0"/>
            <a:r>
              <a:rPr lang="en-US" i="0" u="none" strike="noStrike" baseline="0" dirty="0">
                <a:solidFill>
                  <a:srgbClr val="FF0000"/>
                </a:solidFill>
              </a:rPr>
              <a:t>The Witnesses of </a:t>
            </a:r>
            <a:r>
              <a:rPr lang="en-US" i="0" u="sng" strike="noStrike" baseline="0" dirty="0">
                <a:solidFill>
                  <a:srgbClr val="FF0000"/>
                </a:solidFill>
              </a:rPr>
              <a:t>IGNORANCE</a:t>
            </a:r>
            <a:r>
              <a:rPr lang="en-US" i="0" u="none" strike="noStrike" baseline="0" dirty="0">
                <a:solidFill>
                  <a:srgbClr val="FF0000"/>
                </a:solidFill>
              </a:rPr>
              <a:t>:</a:t>
            </a:r>
            <a:br>
              <a:rPr lang="en-US" i="0" u="none" strike="noStrike" baseline="0" dirty="0">
                <a:solidFill>
                  <a:srgbClr val="FF0000"/>
                </a:solidFill>
              </a:rPr>
            </a:br>
            <a:r>
              <a:rPr lang="en-US" i="0" u="none" strike="noStrike" baseline="0" dirty="0"/>
              <a:t> </a:t>
            </a:r>
            <a:r>
              <a:rPr lang="en-US" i="0" u="none" strike="noStrike" baseline="30000" dirty="0"/>
              <a:t>9</a:t>
            </a:r>
            <a:r>
              <a:rPr lang="en-US" i="0" u="none" strike="noStrike" baseline="0" dirty="0"/>
              <a:t> Proclaim to the fortresses of Ashdod and to the fortresses of Egypt: "Assemble yourselves on the mountains of Samaria; see the great unrest within her and the oppress-ion among her people.“  </a:t>
            </a:r>
            <a:r>
              <a:rPr lang="en-US" i="0" u="none" strike="noStrike" baseline="30000" dirty="0"/>
              <a:t>10</a:t>
            </a:r>
            <a:r>
              <a:rPr lang="en-US" i="0" u="none" strike="noStrike" baseline="0" dirty="0"/>
              <a:t> </a:t>
            </a:r>
            <a:r>
              <a:rPr lang="en-US" i="0" u="none" strike="noStrike" baseline="0" dirty="0">
                <a:solidFill>
                  <a:srgbClr val="FF0000"/>
                </a:solidFill>
              </a:rPr>
              <a:t>"They do not know how to do right," </a:t>
            </a:r>
            <a:r>
              <a:rPr lang="en-US" i="0" u="none" strike="noStrike" baseline="0" dirty="0"/>
              <a:t>declares the LORD, "who hoard plunder and loot in their fortresses."</a:t>
            </a:r>
          </a:p>
        </p:txBody>
      </p:sp>
    </p:spTree>
    <p:extLst>
      <p:ext uri="{BB962C8B-B14F-4D97-AF65-F5344CB8AC3E}">
        <p14:creationId xmlns:p14="http://schemas.microsoft.com/office/powerpoint/2010/main" val="1498368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holding, dark&#10;&#10;Description automatically generated">
            <a:extLst>
              <a:ext uri="{FF2B5EF4-FFF2-40B4-BE49-F238E27FC236}">
                <a16:creationId xmlns:a16="http://schemas.microsoft.com/office/drawing/2014/main" id="{E25F980C-D2BE-4F85-93B9-FD8B2FA5DAC6}"/>
              </a:ext>
            </a:extLst>
          </p:cNvPr>
          <p:cNvPicPr>
            <a:picLocks noChangeAspect="1"/>
          </p:cNvPicPr>
          <p:nvPr/>
        </p:nvPicPr>
        <p:blipFill rotWithShape="1">
          <a:blip r:embed="rId3">
            <a:extLst>
              <a:ext uri="{28A0092B-C50C-407E-A947-70E740481C1C}">
                <a14:useLocalDpi xmlns:a14="http://schemas.microsoft.com/office/drawing/2010/main" val="0"/>
              </a:ext>
            </a:extLst>
          </a:blip>
          <a:srcRect r="28809" b="12561"/>
          <a:stretch/>
        </p:blipFill>
        <p:spPr>
          <a:xfrm>
            <a:off x="4107737" y="234779"/>
            <a:ext cx="8084263" cy="6623222"/>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His </a:t>
            </a:r>
            <a:r>
              <a:rPr lang="en-US" u="sng" dirty="0"/>
              <a:t>Witnesses</a:t>
            </a:r>
            <a:r>
              <a:rPr lang="en-US" dirty="0"/>
              <a:t> 3:9-10</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282443"/>
            <a:ext cx="7964926" cy="4770950"/>
          </a:xfrm>
        </p:spPr>
        <p:txBody>
          <a:bodyPr>
            <a:normAutofit/>
          </a:bodyPr>
          <a:lstStyle/>
          <a:p>
            <a:pPr algn="l" rtl="0"/>
            <a:r>
              <a:rPr lang="en-US" i="0" u="none" strike="noStrike" baseline="0" dirty="0">
                <a:solidFill>
                  <a:srgbClr val="FF0000"/>
                </a:solidFill>
              </a:rPr>
              <a:t>The Witness of </a:t>
            </a:r>
            <a:r>
              <a:rPr lang="en-US" i="0" u="sng" strike="noStrike" baseline="0" dirty="0">
                <a:solidFill>
                  <a:srgbClr val="FF0000"/>
                </a:solidFill>
              </a:rPr>
              <a:t>GUILTINESS</a:t>
            </a:r>
            <a:r>
              <a:rPr lang="en-US" i="0" u="none" strike="noStrike" baseline="0" dirty="0">
                <a:solidFill>
                  <a:srgbClr val="FF0000"/>
                </a:solidFill>
              </a:rPr>
              <a:t>:</a:t>
            </a:r>
            <a:br>
              <a:rPr lang="en-US" i="0" u="none" strike="noStrike" baseline="0" dirty="0">
                <a:solidFill>
                  <a:srgbClr val="FF0000"/>
                </a:solidFill>
              </a:rPr>
            </a:br>
            <a:r>
              <a:rPr lang="en-US" i="0" u="none" strike="noStrike" baseline="0" dirty="0"/>
              <a:t> </a:t>
            </a:r>
            <a:r>
              <a:rPr lang="en-US" i="0" u="none" strike="noStrike" baseline="30000" dirty="0"/>
              <a:t>9</a:t>
            </a:r>
            <a:r>
              <a:rPr lang="en-US" i="0" u="none" strike="noStrike" baseline="0" dirty="0"/>
              <a:t> Proclaim to the fortresses of Ashdod and to the fortresses of Egypt: "Assemble yourselves on the mountains of Samaria; see the great unrest within her and the oppress-ion among her people.“  </a:t>
            </a:r>
            <a:r>
              <a:rPr lang="en-US" i="0" u="none" strike="noStrike" baseline="30000" dirty="0"/>
              <a:t>10</a:t>
            </a:r>
            <a:r>
              <a:rPr lang="en-US" i="0" u="none" strike="noStrike" baseline="0" dirty="0"/>
              <a:t> "They do not know how to do right," declares the LORD, </a:t>
            </a:r>
            <a:r>
              <a:rPr lang="en-US" i="0" u="none" strike="noStrike" baseline="0" dirty="0">
                <a:solidFill>
                  <a:srgbClr val="FF0000"/>
                </a:solidFill>
              </a:rPr>
              <a:t>"who hoard plunder and loot in their fortresses."</a:t>
            </a:r>
          </a:p>
        </p:txBody>
      </p:sp>
      <p:sp>
        <p:nvSpPr>
          <p:cNvPr id="9" name="Rectangle 8">
            <a:extLst>
              <a:ext uri="{FF2B5EF4-FFF2-40B4-BE49-F238E27FC236}">
                <a16:creationId xmlns:a16="http://schemas.microsoft.com/office/drawing/2014/main" id="{3FC879CB-CA6F-4132-A131-D036776BA748}"/>
              </a:ext>
            </a:extLst>
          </p:cNvPr>
          <p:cNvSpPr/>
          <p:nvPr/>
        </p:nvSpPr>
        <p:spPr>
          <a:xfrm>
            <a:off x="9428205" y="4695568"/>
            <a:ext cx="432487" cy="234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195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ound, building, building material&#10;&#10;Description automatically generated">
            <a:extLst>
              <a:ext uri="{FF2B5EF4-FFF2-40B4-BE49-F238E27FC236}">
                <a16:creationId xmlns:a16="http://schemas.microsoft.com/office/drawing/2014/main" id="{E830E08D-DA95-4338-BC8D-7D7930EB2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366" y="-1"/>
            <a:ext cx="9146229" cy="6858000"/>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for </a:t>
            </a:r>
            <a:r>
              <a:rPr lang="en-US" u="sng" dirty="0">
                <a:effectLst>
                  <a:glow rad="127000">
                    <a:srgbClr val="C00000"/>
                  </a:glow>
                </a:effectLst>
              </a:rPr>
              <a:t>Jud</a:t>
            </a:r>
            <a:r>
              <a:rPr lang="en-US" dirty="0">
                <a:effectLst>
                  <a:glow rad="127000">
                    <a:srgbClr val="C00000"/>
                  </a:glow>
                </a:effectLst>
              </a:rPr>
              <a:t>g</a:t>
            </a:r>
            <a:r>
              <a:rPr lang="en-US" u="sng" dirty="0">
                <a:effectLst>
                  <a:glow rad="127000">
                    <a:srgbClr val="C00000"/>
                  </a:glow>
                </a:effectLst>
              </a:rPr>
              <a:t>ment</a:t>
            </a:r>
            <a:r>
              <a:rPr lang="en-US" dirty="0"/>
              <a:t> 3:11-15</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406013"/>
            <a:ext cx="5234083" cy="4770950"/>
          </a:xfrm>
        </p:spPr>
        <p:txBody>
          <a:bodyPr>
            <a:noAutofit/>
          </a:bodyPr>
          <a:lstStyle/>
          <a:p>
            <a:pPr algn="l" rtl="0"/>
            <a:r>
              <a:rPr lang="en-US" i="0" u="none" strike="noStrike" baseline="0" dirty="0"/>
              <a:t> </a:t>
            </a:r>
            <a:r>
              <a:rPr lang="en-US" i="0" u="none" strike="noStrike" baseline="30000" dirty="0"/>
              <a:t>11</a:t>
            </a:r>
            <a:r>
              <a:rPr lang="en-US" i="0" u="none" strike="noStrike" baseline="0" dirty="0"/>
              <a:t> Therefore this is what the Sovereign LORD says: "</a:t>
            </a:r>
            <a:r>
              <a:rPr lang="en-US" i="0" u="none" strike="noStrike" baseline="0" dirty="0">
                <a:solidFill>
                  <a:srgbClr val="FF0000"/>
                </a:solidFill>
              </a:rPr>
              <a:t>An enemy will overrun the land</a:t>
            </a:r>
            <a:r>
              <a:rPr lang="en-US" i="0" u="none" strike="noStrike" baseline="0" dirty="0"/>
              <a:t>; he will pull down your strongholds and plunder your fortresses."</a:t>
            </a:r>
            <a:endParaRPr lang="en-US" dirty="0"/>
          </a:p>
        </p:txBody>
      </p:sp>
    </p:spTree>
    <p:extLst>
      <p:ext uri="{BB962C8B-B14F-4D97-AF65-F5344CB8AC3E}">
        <p14:creationId xmlns:p14="http://schemas.microsoft.com/office/powerpoint/2010/main" val="1784636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ion eating a piece of meat&#10;&#10;Description automatically generated">
            <a:extLst>
              <a:ext uri="{FF2B5EF4-FFF2-40B4-BE49-F238E27FC236}">
                <a16:creationId xmlns:a16="http://schemas.microsoft.com/office/drawing/2014/main" id="{32394989-DF88-47CF-9A7B-31AA6CC20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929" y="-1"/>
            <a:ext cx="10351698" cy="6858000"/>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for </a:t>
            </a:r>
            <a:r>
              <a:rPr lang="en-US" u="sng" dirty="0"/>
              <a:t>Jud</a:t>
            </a:r>
            <a:r>
              <a:rPr lang="en-US" dirty="0"/>
              <a:t>g</a:t>
            </a:r>
            <a:r>
              <a:rPr lang="en-US" u="sng" dirty="0"/>
              <a:t>ment</a:t>
            </a:r>
            <a:r>
              <a:rPr lang="en-US" dirty="0"/>
              <a:t> 3:11-15</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406013"/>
            <a:ext cx="6272050" cy="4770950"/>
          </a:xfrm>
        </p:spPr>
        <p:txBody>
          <a:bodyPr>
            <a:noAutofit/>
          </a:bodyPr>
          <a:lstStyle/>
          <a:p>
            <a:pPr algn="l" rtl="0"/>
            <a:r>
              <a:rPr lang="en-US" i="0" u="none" strike="noStrike" baseline="30000" dirty="0"/>
              <a:t>12</a:t>
            </a:r>
            <a:r>
              <a:rPr lang="en-US" i="0" u="none" strike="noStrike" baseline="0" dirty="0"/>
              <a:t> This is what the LORD says: "As a shepherd saves from </a:t>
            </a:r>
            <a:r>
              <a:rPr lang="en-US" i="0" u="none" strike="noStrike" baseline="0" dirty="0">
                <a:solidFill>
                  <a:srgbClr val="FF0000"/>
                </a:solidFill>
              </a:rPr>
              <a:t>the lion's mouth </a:t>
            </a:r>
            <a:r>
              <a:rPr lang="en-US" i="0" u="none" strike="noStrike" baseline="0" dirty="0"/>
              <a:t>only two leg bones or a piece of an ear, so will the Israelites be saved, those who sit in Samaria on the edge of their beds and in Damascus on their couches."</a:t>
            </a:r>
            <a:endParaRPr lang="en-US" dirty="0"/>
          </a:p>
        </p:txBody>
      </p:sp>
    </p:spTree>
    <p:extLst>
      <p:ext uri="{BB962C8B-B14F-4D97-AF65-F5344CB8AC3E}">
        <p14:creationId xmlns:p14="http://schemas.microsoft.com/office/powerpoint/2010/main" val="2840446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63980FD-C3EA-4E6B-AD73-629A38635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9C6387-7FBF-49DB-9DB2-2B75B8ED7139}"/>
              </a:ext>
            </a:extLst>
          </p:cNvPr>
          <p:cNvSpPr>
            <a:spLocks noGrp="1"/>
          </p:cNvSpPr>
          <p:nvPr>
            <p:ph type="ctrTitle"/>
          </p:nvPr>
        </p:nvSpPr>
        <p:spPr>
          <a:xfrm>
            <a:off x="3484604" y="1122363"/>
            <a:ext cx="6660293" cy="2387600"/>
          </a:xfrm>
        </p:spPr>
        <p:txBody>
          <a:bodyPr>
            <a:noAutofit/>
          </a:bodyPr>
          <a:lstStyle/>
          <a:p>
            <a:r>
              <a:rPr lang="en-US" b="1" dirty="0">
                <a:solidFill>
                  <a:schemeClr val="bg1"/>
                </a:solidFill>
                <a:effectLst>
                  <a:glow rad="127000">
                    <a:srgbClr val="2A3C62"/>
                  </a:glow>
                </a:effectLst>
                <a:latin typeface="+mn-lt"/>
              </a:rPr>
              <a:t>God is Calling!</a:t>
            </a:r>
            <a:br>
              <a:rPr lang="en-US" b="1" dirty="0">
                <a:solidFill>
                  <a:schemeClr val="bg1"/>
                </a:solidFill>
                <a:effectLst>
                  <a:glow rad="127000">
                    <a:srgbClr val="2A3C62"/>
                  </a:glow>
                </a:effectLst>
                <a:latin typeface="+mn-lt"/>
              </a:rPr>
            </a:br>
            <a:r>
              <a:rPr lang="en-US" b="1" dirty="0">
                <a:solidFill>
                  <a:schemeClr val="bg1"/>
                </a:solidFill>
                <a:effectLst>
                  <a:glow rad="127000">
                    <a:srgbClr val="2A3C62"/>
                  </a:glow>
                </a:effectLst>
                <a:latin typeface="+mn-lt"/>
              </a:rPr>
              <a:t>Are you listening?</a:t>
            </a:r>
          </a:p>
        </p:txBody>
      </p:sp>
      <p:sp>
        <p:nvSpPr>
          <p:cNvPr id="3" name="Subtitle 2">
            <a:extLst>
              <a:ext uri="{FF2B5EF4-FFF2-40B4-BE49-F238E27FC236}">
                <a16:creationId xmlns:a16="http://schemas.microsoft.com/office/drawing/2014/main" id="{97DB0167-206C-4AAA-89AB-2FBE96CDD6D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47248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ion eating a piece of meat&#10;&#10;Description automatically generated">
            <a:extLst>
              <a:ext uri="{FF2B5EF4-FFF2-40B4-BE49-F238E27FC236}">
                <a16:creationId xmlns:a16="http://schemas.microsoft.com/office/drawing/2014/main" id="{32394989-DF88-47CF-9A7B-31AA6CC20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929" y="-1"/>
            <a:ext cx="10351698" cy="6858000"/>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for </a:t>
            </a:r>
            <a:r>
              <a:rPr lang="en-US" u="sng" dirty="0"/>
              <a:t>Jud</a:t>
            </a:r>
            <a:r>
              <a:rPr lang="en-US" dirty="0"/>
              <a:t>g</a:t>
            </a:r>
            <a:r>
              <a:rPr lang="en-US" u="sng" dirty="0"/>
              <a:t>ment</a:t>
            </a:r>
            <a:r>
              <a:rPr lang="en-US" dirty="0"/>
              <a:t> 3:11-15</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406013"/>
            <a:ext cx="6272050" cy="4770950"/>
          </a:xfrm>
        </p:spPr>
        <p:txBody>
          <a:bodyPr>
            <a:noAutofit/>
          </a:bodyPr>
          <a:lstStyle/>
          <a:p>
            <a:pPr algn="l" rtl="0"/>
            <a:r>
              <a:rPr lang="en-US" i="0" u="none" strike="noStrike" baseline="30000" dirty="0"/>
              <a:t>12</a:t>
            </a:r>
            <a:r>
              <a:rPr lang="en-US" i="0" u="none" strike="noStrike" baseline="0" dirty="0"/>
              <a:t> This is what the LORD says: "As a shepherd saves from </a:t>
            </a:r>
            <a:r>
              <a:rPr lang="en-US" i="0" u="none" strike="noStrike" baseline="0" dirty="0">
                <a:solidFill>
                  <a:srgbClr val="FF0000"/>
                </a:solidFill>
              </a:rPr>
              <a:t>the lion's mouth </a:t>
            </a:r>
            <a:r>
              <a:rPr lang="en-US" i="0" u="none" strike="noStrike" baseline="0" dirty="0"/>
              <a:t>only two leg bones or a piece of an ear, </a:t>
            </a:r>
            <a:r>
              <a:rPr lang="en-US" i="0" u="none" strike="noStrike" baseline="0" dirty="0">
                <a:solidFill>
                  <a:srgbClr val="FF0000"/>
                </a:solidFill>
              </a:rPr>
              <a:t>so will the Israelites be saved</a:t>
            </a:r>
            <a:r>
              <a:rPr lang="en-US" i="0" u="none" strike="noStrike" baseline="0" dirty="0"/>
              <a:t>, those who sit in Samaria on the edge of their beds and in Damascus on their couches."</a:t>
            </a:r>
            <a:endParaRPr lang="en-US" dirty="0"/>
          </a:p>
        </p:txBody>
      </p:sp>
    </p:spTree>
    <p:extLst>
      <p:ext uri="{BB962C8B-B14F-4D97-AF65-F5344CB8AC3E}">
        <p14:creationId xmlns:p14="http://schemas.microsoft.com/office/powerpoint/2010/main" val="4132232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for </a:t>
            </a:r>
            <a:r>
              <a:rPr lang="en-US" u="sng" dirty="0"/>
              <a:t>Jud</a:t>
            </a:r>
            <a:r>
              <a:rPr lang="en-US" dirty="0"/>
              <a:t>g</a:t>
            </a:r>
            <a:r>
              <a:rPr lang="en-US" u="sng" dirty="0"/>
              <a:t>ment</a:t>
            </a:r>
            <a:r>
              <a:rPr lang="en-US" dirty="0"/>
              <a:t> 3:11-15</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406013"/>
            <a:ext cx="6272050" cy="4770950"/>
          </a:xfrm>
        </p:spPr>
        <p:txBody>
          <a:bodyPr>
            <a:noAutofit/>
          </a:bodyPr>
          <a:lstStyle/>
          <a:p>
            <a:pPr algn="l" rtl="0"/>
            <a:r>
              <a:rPr lang="en-US" i="0" u="none" strike="noStrike" baseline="30000" dirty="0"/>
              <a:t>13</a:t>
            </a:r>
            <a:r>
              <a:rPr lang="en-US" i="0" u="none" strike="noStrike" baseline="0" dirty="0"/>
              <a:t> "Hear this and testify against the house of Jacob," declares the Lord, the LORD God Almighty.  </a:t>
            </a:r>
            <a:r>
              <a:rPr lang="en-US" i="0" u="none" strike="noStrike" baseline="30000" dirty="0"/>
              <a:t>14</a:t>
            </a:r>
            <a:r>
              <a:rPr lang="en-US" i="0" u="none" strike="noStrike" baseline="0" dirty="0"/>
              <a:t> "</a:t>
            </a:r>
            <a:r>
              <a:rPr lang="en-US" i="0" u="none" strike="noStrike" baseline="0" dirty="0">
                <a:solidFill>
                  <a:srgbClr val="FF0000"/>
                </a:solidFill>
              </a:rPr>
              <a:t>On the day I punish Israel for her sins</a:t>
            </a:r>
            <a:r>
              <a:rPr lang="en-US" i="0" u="none" strike="noStrike" baseline="0" dirty="0"/>
              <a:t>, I will destroy the altars of Bethel; </a:t>
            </a:r>
            <a:r>
              <a:rPr lang="en-US" i="0" u="none" strike="noStrike" baseline="0" dirty="0">
                <a:solidFill>
                  <a:schemeClr val="bg1"/>
                </a:solidFill>
                <a:effectLst>
                  <a:glow rad="127000">
                    <a:schemeClr val="tx1"/>
                  </a:glow>
                </a:effectLst>
              </a:rPr>
              <a:t>the horns of the altar will be cut off </a:t>
            </a:r>
            <a:r>
              <a:rPr lang="en-US" i="0" u="none" strike="noStrike" baseline="0" dirty="0"/>
              <a:t>and fall to the ground.</a:t>
            </a:r>
            <a:endParaRPr lang="en-US" dirty="0"/>
          </a:p>
        </p:txBody>
      </p:sp>
      <p:pic>
        <p:nvPicPr>
          <p:cNvPr id="5" name="Picture 4" descr="A picture containing building, building material, brick, stone&#10;&#10;Description automatically generated">
            <a:extLst>
              <a:ext uri="{FF2B5EF4-FFF2-40B4-BE49-F238E27FC236}">
                <a16:creationId xmlns:a16="http://schemas.microsoft.com/office/drawing/2014/main" id="{32029C35-E75E-4459-8C50-806BDB391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354" y="1462952"/>
            <a:ext cx="6650709" cy="5612625"/>
          </a:xfrm>
          <a:prstGeom prst="rect">
            <a:avLst/>
          </a:prstGeom>
        </p:spPr>
      </p:pic>
    </p:spTree>
    <p:extLst>
      <p:ext uri="{BB962C8B-B14F-4D97-AF65-F5344CB8AC3E}">
        <p14:creationId xmlns:p14="http://schemas.microsoft.com/office/powerpoint/2010/main" val="950049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for </a:t>
            </a:r>
            <a:r>
              <a:rPr lang="en-US" u="sng" dirty="0"/>
              <a:t>Jud</a:t>
            </a:r>
            <a:r>
              <a:rPr lang="en-US" dirty="0"/>
              <a:t>g</a:t>
            </a:r>
            <a:r>
              <a:rPr lang="en-US" u="sng" dirty="0"/>
              <a:t>ment</a:t>
            </a:r>
            <a:r>
              <a:rPr lang="en-US" dirty="0"/>
              <a:t> 3:11-15</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406013"/>
            <a:ext cx="6272050" cy="4770950"/>
          </a:xfrm>
        </p:spPr>
        <p:txBody>
          <a:bodyPr>
            <a:noAutofit/>
          </a:bodyPr>
          <a:lstStyle/>
          <a:p>
            <a:pPr algn="l" rtl="0"/>
            <a:r>
              <a:rPr lang="en-US" i="0" u="none" strike="noStrike" baseline="30000" dirty="0"/>
              <a:t>13</a:t>
            </a:r>
            <a:r>
              <a:rPr lang="en-US" i="0" u="none" strike="noStrike" baseline="0" dirty="0"/>
              <a:t> "Hear this and testify against the house of Jacob," declares the Lord, the LORD God Almighty.  </a:t>
            </a:r>
            <a:r>
              <a:rPr lang="en-US" i="0" u="none" strike="noStrike" baseline="30000" dirty="0"/>
              <a:t>14</a:t>
            </a:r>
            <a:r>
              <a:rPr lang="en-US" i="0" u="none" strike="noStrike" baseline="0" dirty="0"/>
              <a:t> "</a:t>
            </a:r>
            <a:r>
              <a:rPr lang="en-US" i="0" u="none" strike="noStrike" baseline="0" dirty="0">
                <a:solidFill>
                  <a:srgbClr val="FF0000"/>
                </a:solidFill>
              </a:rPr>
              <a:t>On the day I </a:t>
            </a:r>
            <a:r>
              <a:rPr lang="en-US" i="0" u="none" strike="sngStrike" baseline="0" dirty="0">
                <a:solidFill>
                  <a:srgbClr val="FF0000"/>
                </a:solidFill>
              </a:rPr>
              <a:t>punish</a:t>
            </a:r>
            <a:r>
              <a:rPr lang="en-US" i="0" u="none" strike="noStrike" baseline="0" dirty="0">
                <a:solidFill>
                  <a:srgbClr val="FF0000"/>
                </a:solidFill>
              </a:rPr>
              <a:t> Israel for her sins</a:t>
            </a:r>
            <a:r>
              <a:rPr lang="en-US" i="0" u="none" strike="noStrike" baseline="0" dirty="0"/>
              <a:t>, I will destroy the altars of Bethel; </a:t>
            </a:r>
            <a:r>
              <a:rPr lang="en-US" i="0" u="none" strike="noStrike" baseline="0" dirty="0">
                <a:solidFill>
                  <a:schemeClr val="bg1"/>
                </a:solidFill>
                <a:effectLst>
                  <a:glow rad="127000">
                    <a:schemeClr val="tx1"/>
                  </a:glow>
                </a:effectLst>
              </a:rPr>
              <a:t>the horns of the altar will be cut off </a:t>
            </a:r>
            <a:r>
              <a:rPr lang="en-US" i="0" u="none" strike="noStrike" baseline="0" dirty="0"/>
              <a:t>and fall to the ground.</a:t>
            </a:r>
            <a:endParaRPr lang="en-US" dirty="0"/>
          </a:p>
        </p:txBody>
      </p:sp>
      <p:pic>
        <p:nvPicPr>
          <p:cNvPr id="5" name="Picture 4" descr="A picture containing building, building material, brick, stone&#10;&#10;Description automatically generated">
            <a:extLst>
              <a:ext uri="{FF2B5EF4-FFF2-40B4-BE49-F238E27FC236}">
                <a16:creationId xmlns:a16="http://schemas.microsoft.com/office/drawing/2014/main" id="{32029C35-E75E-4459-8C50-806BDB391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354" y="1462952"/>
            <a:ext cx="6650709" cy="5612625"/>
          </a:xfrm>
          <a:prstGeom prst="rect">
            <a:avLst/>
          </a:prstGeom>
        </p:spPr>
      </p:pic>
      <p:sp>
        <p:nvSpPr>
          <p:cNvPr id="6" name="TextBox 5">
            <a:extLst>
              <a:ext uri="{FF2B5EF4-FFF2-40B4-BE49-F238E27FC236}">
                <a16:creationId xmlns:a16="http://schemas.microsoft.com/office/drawing/2014/main" id="{93C5ABE9-C9C0-4DA0-89CF-63FC6AAD43D5}"/>
              </a:ext>
            </a:extLst>
          </p:cNvPr>
          <p:cNvSpPr txBox="1"/>
          <p:nvPr/>
        </p:nvSpPr>
        <p:spPr>
          <a:xfrm>
            <a:off x="1845277" y="3499823"/>
            <a:ext cx="1392194" cy="769441"/>
          </a:xfrm>
          <a:prstGeom prst="rect">
            <a:avLst/>
          </a:prstGeom>
          <a:noFill/>
        </p:spPr>
        <p:txBody>
          <a:bodyPr wrap="square" rtlCol="0">
            <a:spAutoFit/>
          </a:bodyPr>
          <a:lstStyle/>
          <a:p>
            <a:r>
              <a:rPr lang="en-US" sz="4400" b="1" dirty="0">
                <a:effectLst>
                  <a:glow rad="190500">
                    <a:schemeClr val="bg1"/>
                  </a:glow>
                </a:effectLst>
              </a:rPr>
              <a:t>visit</a:t>
            </a:r>
          </a:p>
        </p:txBody>
      </p:sp>
    </p:spTree>
    <p:extLst>
      <p:ext uri="{BB962C8B-B14F-4D97-AF65-F5344CB8AC3E}">
        <p14:creationId xmlns:p14="http://schemas.microsoft.com/office/powerpoint/2010/main" val="274059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for </a:t>
            </a:r>
            <a:r>
              <a:rPr lang="en-US" u="sng" dirty="0"/>
              <a:t>Jud</a:t>
            </a:r>
            <a:r>
              <a:rPr lang="en-US" dirty="0"/>
              <a:t>g</a:t>
            </a:r>
            <a:r>
              <a:rPr lang="en-US" u="sng" dirty="0"/>
              <a:t>ment</a:t>
            </a:r>
            <a:r>
              <a:rPr lang="en-US" dirty="0"/>
              <a:t> 3:11-15</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406013"/>
            <a:ext cx="6272050" cy="4770950"/>
          </a:xfrm>
        </p:spPr>
        <p:txBody>
          <a:bodyPr>
            <a:noAutofit/>
          </a:bodyPr>
          <a:lstStyle/>
          <a:p>
            <a:pPr algn="l" rtl="0"/>
            <a:r>
              <a:rPr lang="en-US" i="0" u="none" strike="noStrike" baseline="30000" dirty="0"/>
              <a:t>13</a:t>
            </a:r>
            <a:r>
              <a:rPr lang="en-US" i="0" u="none" strike="noStrike" baseline="0" dirty="0"/>
              <a:t> "Hear this and testify against the house of Jacob," declares the Lord, the LORD God Almighty.  </a:t>
            </a:r>
            <a:r>
              <a:rPr lang="en-US" i="0" u="none" strike="noStrike" baseline="30000" dirty="0"/>
              <a:t>14</a:t>
            </a:r>
            <a:r>
              <a:rPr lang="en-US" i="0" u="none" strike="noStrike" baseline="0" dirty="0"/>
              <a:t> "On the day I punish Israel for her sins, </a:t>
            </a:r>
            <a:r>
              <a:rPr lang="en-US" i="0" u="none" strike="noStrike" baseline="0" dirty="0">
                <a:solidFill>
                  <a:srgbClr val="FF0000"/>
                </a:solidFill>
              </a:rPr>
              <a:t>I will destroy the altars of Bethel; </a:t>
            </a:r>
            <a:r>
              <a:rPr lang="en-US" i="0" u="none" strike="noStrike" baseline="0" dirty="0">
                <a:solidFill>
                  <a:schemeClr val="bg1"/>
                </a:solidFill>
                <a:effectLst>
                  <a:glow rad="127000">
                    <a:srgbClr val="FF0000"/>
                  </a:glow>
                </a:effectLst>
              </a:rPr>
              <a:t>the horns of the altar will be cut off </a:t>
            </a:r>
            <a:r>
              <a:rPr lang="en-US" i="0" u="none" strike="noStrike" baseline="0" dirty="0">
                <a:solidFill>
                  <a:srgbClr val="FF0000"/>
                </a:solidFill>
              </a:rPr>
              <a:t>and fall to the ground.</a:t>
            </a:r>
            <a:endParaRPr lang="en-US" dirty="0">
              <a:solidFill>
                <a:srgbClr val="FF0000"/>
              </a:solidFill>
            </a:endParaRPr>
          </a:p>
        </p:txBody>
      </p:sp>
      <p:pic>
        <p:nvPicPr>
          <p:cNvPr id="8" name="Picture 7" descr="A picture containing building, building material, brick, stone&#10;&#10;Description automatically generated">
            <a:extLst>
              <a:ext uri="{FF2B5EF4-FFF2-40B4-BE49-F238E27FC236}">
                <a16:creationId xmlns:a16="http://schemas.microsoft.com/office/drawing/2014/main" id="{E1799B6B-E1E3-4F7B-88DB-86C841169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353" y="1462952"/>
            <a:ext cx="6650709" cy="5612625"/>
          </a:xfrm>
          <a:prstGeom prst="rect">
            <a:avLst/>
          </a:prstGeom>
        </p:spPr>
      </p:pic>
    </p:spTree>
    <p:extLst>
      <p:ext uri="{BB962C8B-B14F-4D97-AF65-F5344CB8AC3E}">
        <p14:creationId xmlns:p14="http://schemas.microsoft.com/office/powerpoint/2010/main" val="284634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power shovel, old&#10;&#10;Description automatically generated">
            <a:extLst>
              <a:ext uri="{FF2B5EF4-FFF2-40B4-BE49-F238E27FC236}">
                <a16:creationId xmlns:a16="http://schemas.microsoft.com/office/drawing/2014/main" id="{DE1FA16B-7D4A-4137-A471-A3A2CEFE9974}"/>
              </a:ext>
            </a:extLst>
          </p:cNvPr>
          <p:cNvPicPr>
            <a:picLocks noChangeAspect="1"/>
          </p:cNvPicPr>
          <p:nvPr/>
        </p:nvPicPr>
        <p:blipFill rotWithShape="1">
          <a:blip r:embed="rId3">
            <a:extLst>
              <a:ext uri="{28A0092B-C50C-407E-A947-70E740481C1C}">
                <a14:useLocalDpi xmlns:a14="http://schemas.microsoft.com/office/drawing/2010/main" val="0"/>
              </a:ext>
            </a:extLst>
          </a:blip>
          <a:srcRect r="28937"/>
          <a:stretch/>
        </p:blipFill>
        <p:spPr>
          <a:xfrm>
            <a:off x="4869051" y="5023"/>
            <a:ext cx="7322949" cy="6852977"/>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for </a:t>
            </a:r>
            <a:r>
              <a:rPr lang="en-US" u="sng" dirty="0"/>
              <a:t>Jud</a:t>
            </a:r>
            <a:r>
              <a:rPr lang="en-US" dirty="0"/>
              <a:t>g</a:t>
            </a:r>
            <a:r>
              <a:rPr lang="en-US" u="sng" dirty="0"/>
              <a:t>ment</a:t>
            </a:r>
            <a:r>
              <a:rPr lang="en-US" dirty="0"/>
              <a:t> 3:11-15</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406013"/>
            <a:ext cx="6272050" cy="4770950"/>
          </a:xfrm>
        </p:spPr>
        <p:txBody>
          <a:bodyPr>
            <a:noAutofit/>
          </a:bodyPr>
          <a:lstStyle/>
          <a:p>
            <a:pPr algn="l" rtl="0"/>
            <a:r>
              <a:rPr lang="en-US" i="0" u="none" strike="noStrike" baseline="30000" dirty="0"/>
              <a:t>15</a:t>
            </a:r>
            <a:r>
              <a:rPr lang="en-US" i="0" u="none" strike="noStrike" baseline="0" dirty="0"/>
              <a:t> </a:t>
            </a:r>
            <a:r>
              <a:rPr lang="en-US" i="0" u="none" strike="noStrike" baseline="0" dirty="0">
                <a:solidFill>
                  <a:srgbClr val="FF0000"/>
                </a:solidFill>
              </a:rPr>
              <a:t>I will tear down </a:t>
            </a:r>
            <a:r>
              <a:rPr lang="en-US" i="0" u="none" strike="noStrike" baseline="0" dirty="0"/>
              <a:t>the winter house along with the summer house; the houses adorned with ivory will be destroyed and the mansions will be </a:t>
            </a:r>
            <a:r>
              <a:rPr lang="en-US" i="0" u="none" strike="noStrike" baseline="0" dirty="0">
                <a:solidFill>
                  <a:srgbClr val="FF0000"/>
                </a:solidFill>
              </a:rPr>
              <a:t>demolished</a:t>
            </a:r>
            <a:r>
              <a:rPr lang="en-US" i="0" u="none" strike="noStrike" baseline="0" dirty="0"/>
              <a:t>," declares the LORD.</a:t>
            </a:r>
          </a:p>
        </p:txBody>
      </p:sp>
    </p:spTree>
    <p:extLst>
      <p:ext uri="{BB962C8B-B14F-4D97-AF65-F5344CB8AC3E}">
        <p14:creationId xmlns:p14="http://schemas.microsoft.com/office/powerpoint/2010/main" val="2077702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rowd of people holding signs&#10;&#10;Description automatically generated with medium confidence">
            <a:extLst>
              <a:ext uri="{FF2B5EF4-FFF2-40B4-BE49-F238E27FC236}">
                <a16:creationId xmlns:a16="http://schemas.microsoft.com/office/drawing/2014/main" id="{F6DBBD63-8681-4900-91CA-2F169F0CB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989" y="0"/>
            <a:ext cx="5010665" cy="6858000"/>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for </a:t>
            </a:r>
            <a:r>
              <a:rPr lang="en-US" u="sng" dirty="0"/>
              <a:t>Jud</a:t>
            </a:r>
            <a:r>
              <a:rPr lang="en-US" dirty="0"/>
              <a:t>g</a:t>
            </a:r>
            <a:r>
              <a:rPr lang="en-US" u="sng" dirty="0"/>
              <a:t>ment</a:t>
            </a:r>
            <a:r>
              <a:rPr lang="en-US" dirty="0"/>
              <a:t> 3:11-15</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4" y="1406013"/>
            <a:ext cx="7161738" cy="4770950"/>
          </a:xfrm>
        </p:spPr>
        <p:txBody>
          <a:bodyPr>
            <a:noAutofit/>
          </a:bodyPr>
          <a:lstStyle/>
          <a:p>
            <a:pPr algn="l" rtl="0"/>
            <a:r>
              <a:rPr lang="en-US" i="0" u="none" strike="noStrike" baseline="30000" dirty="0"/>
              <a:t> 1 Peter 4:16</a:t>
            </a:r>
            <a:r>
              <a:rPr lang="en-US" i="0" u="none" strike="noStrike" baseline="0" dirty="0"/>
              <a:t> However, if you suffer as a Christian, do not be ashamed, but praise God that you bear that name.</a:t>
            </a:r>
          </a:p>
          <a:p>
            <a:pPr algn="l" rtl="0"/>
            <a:r>
              <a:rPr lang="en-US" i="0" u="none" strike="noStrike" baseline="0" dirty="0"/>
              <a:t> </a:t>
            </a:r>
            <a:r>
              <a:rPr lang="en-US" i="0" u="none" strike="noStrike" baseline="30000" dirty="0"/>
              <a:t>17</a:t>
            </a:r>
            <a:r>
              <a:rPr lang="en-US" i="0" u="none" strike="noStrike" baseline="0" dirty="0"/>
              <a:t> For </a:t>
            </a:r>
            <a:r>
              <a:rPr lang="en-US" i="0" u="none" strike="noStrike" baseline="0" dirty="0">
                <a:solidFill>
                  <a:srgbClr val="FF0000"/>
                </a:solidFill>
              </a:rPr>
              <a:t>it is time for judgment to begin with the family of God</a:t>
            </a:r>
            <a:r>
              <a:rPr lang="en-US" i="0" u="none" strike="noStrike" baseline="0" dirty="0"/>
              <a:t>; and if it begins with us, what will the outcome be for those who do not obey the gospel of God?</a:t>
            </a:r>
          </a:p>
        </p:txBody>
      </p:sp>
    </p:spTree>
    <p:extLst>
      <p:ext uri="{BB962C8B-B14F-4D97-AF65-F5344CB8AC3E}">
        <p14:creationId xmlns:p14="http://schemas.microsoft.com/office/powerpoint/2010/main" val="940331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rowd of people holding signs&#10;&#10;Description automatically generated with medium confidence">
            <a:extLst>
              <a:ext uri="{FF2B5EF4-FFF2-40B4-BE49-F238E27FC236}">
                <a16:creationId xmlns:a16="http://schemas.microsoft.com/office/drawing/2014/main" id="{F6DBBD63-8681-4900-91CA-2F169F0CB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989" y="0"/>
            <a:ext cx="5010665" cy="6858000"/>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Called for Judgment 3:11-15</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4" y="1406013"/>
            <a:ext cx="7161738" cy="4770950"/>
          </a:xfrm>
        </p:spPr>
        <p:txBody>
          <a:bodyPr>
            <a:noAutofit/>
          </a:bodyPr>
          <a:lstStyle/>
          <a:p>
            <a:pPr algn="l" rtl="0"/>
            <a:r>
              <a:rPr lang="en-US" i="0" u="none" strike="noStrike" baseline="30000" dirty="0"/>
              <a:t> 1 Peter 4:16</a:t>
            </a:r>
            <a:r>
              <a:rPr lang="en-US" i="0" u="none" strike="noStrike" baseline="0" dirty="0"/>
              <a:t> However, if you suffer as a Christian, do not be ashamed, but praise God that you bear that name.</a:t>
            </a:r>
          </a:p>
          <a:p>
            <a:pPr algn="l" rtl="0"/>
            <a:r>
              <a:rPr lang="en-US" i="0" u="none" strike="noStrike" baseline="0" dirty="0"/>
              <a:t> </a:t>
            </a:r>
            <a:r>
              <a:rPr lang="en-US" i="0" u="none" strike="noStrike" baseline="30000" dirty="0"/>
              <a:t>17</a:t>
            </a:r>
            <a:r>
              <a:rPr lang="en-US" i="0" u="none" strike="noStrike" baseline="0" dirty="0"/>
              <a:t> For it is time for judgment to begin with the family of God; </a:t>
            </a:r>
            <a:r>
              <a:rPr lang="en-US" i="0" u="none" strike="noStrike" baseline="0" dirty="0">
                <a:solidFill>
                  <a:srgbClr val="FF0000"/>
                </a:solidFill>
              </a:rPr>
              <a:t>and if it begins with us, what will the outcome be for those who do not obey the gospel of God?</a:t>
            </a:r>
          </a:p>
        </p:txBody>
      </p:sp>
    </p:spTree>
    <p:extLst>
      <p:ext uri="{BB962C8B-B14F-4D97-AF65-F5344CB8AC3E}">
        <p14:creationId xmlns:p14="http://schemas.microsoft.com/office/powerpoint/2010/main" val="2170173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39F8E068-3A1A-4624-AFA8-9998CBCDD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4" y="1118206"/>
            <a:ext cx="12207414" cy="5739793"/>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Called for Judgment 3:11-15</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4" y="1406013"/>
            <a:ext cx="11350678" cy="4770950"/>
          </a:xfrm>
        </p:spPr>
        <p:txBody>
          <a:bodyPr>
            <a:noAutofit/>
          </a:bodyPr>
          <a:lstStyle/>
          <a:p>
            <a:pPr algn="l" rtl="0"/>
            <a:r>
              <a:rPr lang="en-US" i="0" u="none" strike="noStrike" baseline="30000" dirty="0"/>
              <a:t>18</a:t>
            </a:r>
            <a:r>
              <a:rPr lang="en-US" i="0" u="none" strike="noStrike" baseline="0" dirty="0"/>
              <a:t> And, </a:t>
            </a:r>
            <a:r>
              <a:rPr lang="en-US" i="0" u="none" strike="noStrike" baseline="0" dirty="0">
                <a:solidFill>
                  <a:srgbClr val="FF0000"/>
                </a:solidFill>
              </a:rPr>
              <a:t>"If it is hard for the righteous to be saved, </a:t>
            </a:r>
            <a:r>
              <a:rPr lang="en-US" i="0" u="none" strike="noStrike" baseline="0" dirty="0"/>
              <a:t>what will become of the ungodly and the sinner?"</a:t>
            </a:r>
          </a:p>
        </p:txBody>
      </p:sp>
    </p:spTree>
    <p:extLst>
      <p:ext uri="{BB962C8B-B14F-4D97-AF65-F5344CB8AC3E}">
        <p14:creationId xmlns:p14="http://schemas.microsoft.com/office/powerpoint/2010/main" val="1559243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39F8E068-3A1A-4624-AFA8-9998CBCDD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4" y="1118206"/>
            <a:ext cx="12207414" cy="5739793"/>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Called for Judgment 3:11-15</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4" y="1406013"/>
            <a:ext cx="11350678" cy="4770950"/>
          </a:xfrm>
        </p:spPr>
        <p:txBody>
          <a:bodyPr>
            <a:noAutofit/>
          </a:bodyPr>
          <a:lstStyle/>
          <a:p>
            <a:pPr algn="l" rtl="0"/>
            <a:r>
              <a:rPr lang="en-US" i="0" u="none" strike="noStrike" baseline="30000" dirty="0"/>
              <a:t>18</a:t>
            </a:r>
            <a:r>
              <a:rPr lang="en-US" i="0" u="none" strike="noStrike" baseline="0" dirty="0"/>
              <a:t> And, "If it is hard for the righteous to be saved, </a:t>
            </a:r>
            <a:r>
              <a:rPr lang="en-US" i="0" u="none" strike="noStrike" baseline="0" dirty="0">
                <a:solidFill>
                  <a:srgbClr val="FF0000"/>
                </a:solidFill>
              </a:rPr>
              <a:t>what will become of the ungodly and the sinner?"</a:t>
            </a:r>
          </a:p>
        </p:txBody>
      </p:sp>
    </p:spTree>
    <p:extLst>
      <p:ext uri="{BB962C8B-B14F-4D97-AF65-F5344CB8AC3E}">
        <p14:creationId xmlns:p14="http://schemas.microsoft.com/office/powerpoint/2010/main" val="2723537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ountain, valley, canyon, outdoor&#10;&#10;Description automatically generated">
            <a:extLst>
              <a:ext uri="{FF2B5EF4-FFF2-40B4-BE49-F238E27FC236}">
                <a16:creationId xmlns:a16="http://schemas.microsoft.com/office/drawing/2014/main" id="{3661ADF9-5648-406C-A21B-0205AF535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5" y="0"/>
            <a:ext cx="12128829" cy="6858000"/>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Called for Judgment 3:11-15</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4" y="1406013"/>
            <a:ext cx="11350678" cy="4770950"/>
          </a:xfrm>
        </p:spPr>
        <p:txBody>
          <a:bodyPr>
            <a:noAutofit/>
          </a:bodyPr>
          <a:lstStyle/>
          <a:p>
            <a:pPr algn="l" rtl="0"/>
            <a:r>
              <a:rPr lang="en-US" i="0" u="none" strike="noStrike" baseline="30000" dirty="0"/>
              <a:t>19</a:t>
            </a:r>
            <a:r>
              <a:rPr lang="en-US" i="0" u="none" strike="noStrike" baseline="0" dirty="0"/>
              <a:t> So then, those who suffer according to God's will should </a:t>
            </a:r>
            <a:r>
              <a:rPr lang="en-US" i="0" u="none" strike="noStrike" baseline="0" dirty="0">
                <a:solidFill>
                  <a:srgbClr val="FF0000"/>
                </a:solidFill>
              </a:rPr>
              <a:t>commit themselves to their faithful Creator </a:t>
            </a:r>
            <a:r>
              <a:rPr lang="en-US" i="0" u="none" strike="noStrike" baseline="0" dirty="0"/>
              <a:t>and continue to do good.</a:t>
            </a:r>
          </a:p>
        </p:txBody>
      </p:sp>
      <p:sp>
        <p:nvSpPr>
          <p:cNvPr id="4" name="Rectangle 3">
            <a:extLst>
              <a:ext uri="{FF2B5EF4-FFF2-40B4-BE49-F238E27FC236}">
                <a16:creationId xmlns:a16="http://schemas.microsoft.com/office/drawing/2014/main" id="{93A278C7-67A1-4775-911F-823100E1DA38}"/>
              </a:ext>
            </a:extLst>
          </p:cNvPr>
          <p:cNvSpPr/>
          <p:nvPr/>
        </p:nvSpPr>
        <p:spPr>
          <a:xfrm>
            <a:off x="0" y="0"/>
            <a:ext cx="12192000" cy="6858000"/>
          </a:xfrm>
          <a:prstGeom prst="rect">
            <a:avLst/>
          </a:prstGeom>
          <a:gradFill flip="none" rotWithShape="1">
            <a:gsLst>
              <a:gs pos="1000">
                <a:schemeClr val="tx1">
                  <a:alpha val="25000"/>
                </a:schemeClr>
              </a:gs>
              <a:gs pos="100000">
                <a:schemeClr val="tx1">
                  <a:alpha val="63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holding their hands together&#10;&#10;Description automatically generated with low confidence">
            <a:extLst>
              <a:ext uri="{FF2B5EF4-FFF2-40B4-BE49-F238E27FC236}">
                <a16:creationId xmlns:a16="http://schemas.microsoft.com/office/drawing/2014/main" id="{2680DC0E-5A6E-4155-B70C-3CC1F835C5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5157" y="0"/>
            <a:ext cx="4568428" cy="6858000"/>
          </a:xfrm>
          <a:prstGeom prst="rect">
            <a:avLst/>
          </a:prstGeom>
        </p:spPr>
      </p:pic>
    </p:spTree>
    <p:extLst>
      <p:ext uri="{BB962C8B-B14F-4D97-AF65-F5344CB8AC3E}">
        <p14:creationId xmlns:p14="http://schemas.microsoft.com/office/powerpoint/2010/main" val="262649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His </a:t>
            </a:r>
            <a:r>
              <a:rPr lang="en-US" u="sng" dirty="0">
                <a:effectLst>
                  <a:glow rad="127000">
                    <a:srgbClr val="C00000"/>
                  </a:glow>
                </a:effectLst>
              </a:rPr>
              <a:t>Peo</a:t>
            </a:r>
            <a:r>
              <a:rPr lang="en-US" dirty="0">
                <a:effectLst>
                  <a:glow rad="127000">
                    <a:srgbClr val="C00000"/>
                  </a:glow>
                </a:effectLst>
              </a:rPr>
              <a:t>p</a:t>
            </a:r>
            <a:r>
              <a:rPr lang="en-US" u="sng" dirty="0">
                <a:effectLst>
                  <a:glow rad="127000">
                    <a:srgbClr val="C00000"/>
                  </a:glow>
                </a:effectLst>
              </a:rPr>
              <a:t>le</a:t>
            </a:r>
            <a:r>
              <a:rPr lang="en-US" dirty="0"/>
              <a:t> 3:1-2</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406013"/>
            <a:ext cx="6762545" cy="4770950"/>
          </a:xfrm>
        </p:spPr>
        <p:txBody>
          <a:bodyPr>
            <a:normAutofit/>
          </a:bodyPr>
          <a:lstStyle/>
          <a:p>
            <a:pPr algn="l" rtl="0"/>
            <a:r>
              <a:rPr lang="en-US" i="0" u="none" strike="noStrike" baseline="0" dirty="0">
                <a:solidFill>
                  <a:schemeClr val="bg1"/>
                </a:solidFill>
                <a:effectLst>
                  <a:glow rad="190500">
                    <a:schemeClr val="tx1"/>
                  </a:glow>
                </a:effectLst>
              </a:rPr>
              <a:t>Through His </a:t>
            </a:r>
            <a:r>
              <a:rPr lang="en-US" i="0" u="sng" strike="noStrike" baseline="0" dirty="0">
                <a:solidFill>
                  <a:schemeClr val="bg1"/>
                </a:solidFill>
                <a:effectLst>
                  <a:glow rad="127000">
                    <a:srgbClr val="C00000"/>
                  </a:glow>
                </a:effectLst>
              </a:rPr>
              <a:t>Word</a:t>
            </a:r>
            <a:br>
              <a:rPr lang="en-US" i="0" u="none" strike="noStrike" baseline="0" dirty="0"/>
            </a:br>
            <a:r>
              <a:rPr lang="en-US" i="0" u="none" strike="noStrike" baseline="0" dirty="0"/>
              <a:t> </a:t>
            </a:r>
            <a:r>
              <a:rPr lang="en-US" i="0" u="none" strike="noStrike" baseline="30000" dirty="0"/>
              <a:t>1</a:t>
            </a:r>
            <a:r>
              <a:rPr lang="en-US" i="0" u="none" strike="noStrike" baseline="0" dirty="0"/>
              <a:t> </a:t>
            </a:r>
            <a:r>
              <a:rPr lang="en-US" i="0" u="none" strike="noStrike" baseline="0" dirty="0">
                <a:solidFill>
                  <a:schemeClr val="bg1"/>
                </a:solidFill>
                <a:effectLst>
                  <a:glow rad="127000">
                    <a:srgbClr val="C00000"/>
                  </a:glow>
                </a:effectLst>
              </a:rPr>
              <a:t>Hear this word the LORD has spoken against you,</a:t>
            </a:r>
            <a:r>
              <a:rPr lang="en-US" i="0" u="none" strike="noStrike" baseline="0" dirty="0">
                <a:effectLst>
                  <a:glow rad="127000">
                    <a:srgbClr val="C00000"/>
                  </a:glow>
                </a:effectLst>
              </a:rPr>
              <a:t> </a:t>
            </a:r>
            <a:r>
              <a:rPr lang="en-US" i="0" u="none" strike="noStrike" baseline="0" dirty="0">
                <a:solidFill>
                  <a:schemeClr val="bg1"/>
                </a:solidFill>
                <a:effectLst>
                  <a:glow rad="127000">
                    <a:srgbClr val="C00000"/>
                  </a:glow>
                </a:effectLst>
              </a:rPr>
              <a:t>O people of Israel-</a:t>
            </a:r>
            <a:r>
              <a:rPr lang="en-US" i="0" u="none" strike="noStrike" baseline="0" dirty="0"/>
              <a:t>-against the whole family I brought up out of Egypt:  </a:t>
            </a:r>
            <a:r>
              <a:rPr lang="en-US" i="0" u="none" strike="noStrike" baseline="30000" dirty="0"/>
              <a:t>2</a:t>
            </a:r>
            <a:r>
              <a:rPr lang="en-US" i="0" u="none" strike="noStrike" baseline="0" dirty="0"/>
              <a:t> "You only have I chosen of all the families of the earth; therefore I will punish you for all your sins."</a:t>
            </a:r>
          </a:p>
        </p:txBody>
      </p:sp>
      <p:pic>
        <p:nvPicPr>
          <p:cNvPr id="5" name="Picture 4" descr="A picture containing text, indoor&#10;&#10;Description automatically generated">
            <a:extLst>
              <a:ext uri="{FF2B5EF4-FFF2-40B4-BE49-F238E27FC236}">
                <a16:creationId xmlns:a16="http://schemas.microsoft.com/office/drawing/2014/main" id="{D86416BF-A955-49B2-84C2-BCFE42AFC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45345"/>
            <a:ext cx="9298984" cy="6858000"/>
          </a:xfrm>
          <a:prstGeom prst="rect">
            <a:avLst/>
          </a:prstGeom>
        </p:spPr>
      </p:pic>
    </p:spTree>
    <p:extLst>
      <p:ext uri="{BB962C8B-B14F-4D97-AF65-F5344CB8AC3E}">
        <p14:creationId xmlns:p14="http://schemas.microsoft.com/office/powerpoint/2010/main" val="91885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45B0B-62FB-4A48-B99F-98E6BF85EB13}"/>
              </a:ext>
            </a:extLst>
          </p:cNvPr>
          <p:cNvSpPr>
            <a:spLocks noGrp="1"/>
          </p:cNvSpPr>
          <p:nvPr>
            <p:ph type="title"/>
          </p:nvPr>
        </p:nvSpPr>
        <p:spPr/>
        <p:txBody>
          <a:bodyPr/>
          <a:lstStyle/>
          <a:p>
            <a:r>
              <a:rPr lang="en-US" dirty="0"/>
              <a:t>That’s the point of Amos!</a:t>
            </a:r>
          </a:p>
        </p:txBody>
      </p:sp>
      <p:sp>
        <p:nvSpPr>
          <p:cNvPr id="3" name="Content Placeholder 2">
            <a:extLst>
              <a:ext uri="{FF2B5EF4-FFF2-40B4-BE49-F238E27FC236}">
                <a16:creationId xmlns:a16="http://schemas.microsoft.com/office/drawing/2014/main" id="{3651D743-BC37-4715-A70D-542432F81517}"/>
              </a:ext>
            </a:extLst>
          </p:cNvPr>
          <p:cNvSpPr>
            <a:spLocks noGrp="1"/>
          </p:cNvSpPr>
          <p:nvPr>
            <p:ph idx="1"/>
          </p:nvPr>
        </p:nvSpPr>
        <p:spPr/>
        <p:txBody>
          <a:bodyPr/>
          <a:lstStyle/>
          <a:p>
            <a:pPr marL="571500" indent="-336550">
              <a:buFont typeface="Arial" panose="020B0604020202020204" pitchFamily="34" charset="0"/>
              <a:buChar char="•"/>
            </a:pPr>
            <a:r>
              <a:rPr lang="en-US" dirty="0"/>
              <a:t>God is CALLING through His Word.</a:t>
            </a:r>
          </a:p>
          <a:p>
            <a:pPr marL="571500" indent="-336550">
              <a:buFont typeface="Arial" panose="020B0604020202020204" pitchFamily="34" charset="0"/>
              <a:buChar char="•"/>
            </a:pPr>
            <a:r>
              <a:rPr lang="en-US" dirty="0"/>
              <a:t>Are you listening? Or looking for another? </a:t>
            </a:r>
          </a:p>
          <a:p>
            <a:pPr marL="571500" indent="-336550">
              <a:buFont typeface="Arial" panose="020B0604020202020204" pitchFamily="34" charset="0"/>
              <a:buChar char="•"/>
            </a:pPr>
            <a:r>
              <a:rPr lang="en-US" dirty="0"/>
              <a:t>Are you listening to His preacher? </a:t>
            </a:r>
          </a:p>
          <a:p>
            <a:pPr marL="571500" indent="-336550">
              <a:buFont typeface="Arial" panose="020B0604020202020204" pitchFamily="34" charset="0"/>
              <a:buChar char="•"/>
            </a:pPr>
            <a:r>
              <a:rPr lang="en-US" dirty="0"/>
              <a:t>Are you listening to the Witnesses? </a:t>
            </a:r>
          </a:p>
          <a:p>
            <a:pPr marL="571500" indent="-336550">
              <a:buFont typeface="Arial" panose="020B0604020202020204" pitchFamily="34" charset="0"/>
              <a:buChar char="•"/>
            </a:pPr>
            <a:r>
              <a:rPr lang="en-US" dirty="0"/>
              <a:t>Are you listening to His Judgments? </a:t>
            </a:r>
          </a:p>
          <a:p>
            <a:pPr marL="571500" indent="-336550">
              <a:buFont typeface="Arial" panose="020B0604020202020204" pitchFamily="34" charset="0"/>
              <a:buChar char="•"/>
            </a:pPr>
            <a:r>
              <a:rPr lang="en-US" dirty="0"/>
              <a:t>Are you listening to His Salvation?  </a:t>
            </a:r>
          </a:p>
          <a:p>
            <a:pPr marL="571500" indent="-336550">
              <a:buFont typeface="Arial" panose="020B0604020202020204" pitchFamily="34" charset="0"/>
              <a:buChar char="•"/>
            </a:pPr>
            <a:r>
              <a:rPr lang="en-US" dirty="0"/>
              <a:t>God is calling today!  Are you listening? </a:t>
            </a:r>
          </a:p>
          <a:p>
            <a:endParaRPr lang="en-US" dirty="0"/>
          </a:p>
        </p:txBody>
      </p:sp>
    </p:spTree>
    <p:extLst>
      <p:ext uri="{BB962C8B-B14F-4D97-AF65-F5344CB8AC3E}">
        <p14:creationId xmlns:p14="http://schemas.microsoft.com/office/powerpoint/2010/main" val="300775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7D9E8B01-D005-4F9E-9F2F-3893F649F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281" y="0"/>
            <a:ext cx="9144000" cy="7220488"/>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His </a:t>
            </a:r>
            <a:r>
              <a:rPr lang="en-US" u="sng" dirty="0"/>
              <a:t>Peo</a:t>
            </a:r>
            <a:r>
              <a:rPr lang="en-US" dirty="0"/>
              <a:t>p</a:t>
            </a:r>
            <a:r>
              <a:rPr lang="en-US" u="sng" dirty="0"/>
              <a:t>le</a:t>
            </a:r>
            <a:r>
              <a:rPr lang="en-US" dirty="0"/>
              <a:t> 3:1-2</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406013"/>
            <a:ext cx="6655110" cy="4770950"/>
          </a:xfrm>
        </p:spPr>
        <p:txBody>
          <a:bodyPr>
            <a:normAutofit/>
          </a:bodyPr>
          <a:lstStyle/>
          <a:p>
            <a:pPr algn="l" rtl="0"/>
            <a:r>
              <a:rPr lang="en-US" i="0" u="none" strike="noStrike" baseline="0" dirty="0">
                <a:solidFill>
                  <a:schemeClr val="bg1"/>
                </a:solidFill>
                <a:effectLst>
                  <a:glow rad="190500">
                    <a:schemeClr val="tx1"/>
                  </a:glow>
                </a:effectLst>
              </a:rPr>
              <a:t>Through His </a:t>
            </a:r>
            <a:r>
              <a:rPr lang="en-US" i="0" u="sng" strike="noStrike" baseline="0" dirty="0">
                <a:solidFill>
                  <a:schemeClr val="bg1"/>
                </a:solidFill>
                <a:effectLst>
                  <a:glow rad="127000">
                    <a:srgbClr val="C00000"/>
                  </a:glow>
                </a:effectLst>
              </a:rPr>
              <a:t>Salvation</a:t>
            </a:r>
            <a:br>
              <a:rPr lang="en-US" i="0" u="none" strike="noStrike" baseline="0" dirty="0">
                <a:solidFill>
                  <a:schemeClr val="bg1"/>
                </a:solidFill>
                <a:effectLst>
                  <a:glow rad="190500">
                    <a:schemeClr val="tx1"/>
                  </a:glow>
                </a:effectLst>
              </a:rPr>
            </a:br>
            <a:r>
              <a:rPr lang="en-US" i="0" u="none" strike="noStrike" baseline="30000" dirty="0"/>
              <a:t>1</a:t>
            </a:r>
            <a:r>
              <a:rPr lang="en-US" i="0" u="none" strike="noStrike" baseline="0" dirty="0"/>
              <a:t> Hear this word the LORD has spoken against you, O people of Israel--</a:t>
            </a:r>
            <a:r>
              <a:rPr lang="en-US" i="0" u="none" strike="noStrike" baseline="0" dirty="0">
                <a:solidFill>
                  <a:schemeClr val="bg1"/>
                </a:solidFill>
                <a:effectLst>
                  <a:glow rad="127000">
                    <a:srgbClr val="C00000"/>
                  </a:glow>
                </a:effectLst>
              </a:rPr>
              <a:t>against the whole family I brought up out of Egypt:</a:t>
            </a:r>
            <a:r>
              <a:rPr lang="en-US" i="0" u="none" strike="noStrike" baseline="0" dirty="0">
                <a:effectLst>
                  <a:glow rad="127000">
                    <a:srgbClr val="C00000"/>
                  </a:glow>
                </a:effectLst>
              </a:rPr>
              <a:t> </a:t>
            </a:r>
            <a:r>
              <a:rPr lang="en-US" i="0" u="none" strike="noStrike" baseline="0" dirty="0"/>
              <a:t> </a:t>
            </a:r>
            <a:r>
              <a:rPr lang="en-US" i="0" u="none" strike="noStrike" baseline="30000" dirty="0"/>
              <a:t>2</a:t>
            </a:r>
            <a:r>
              <a:rPr lang="en-US" i="0" u="none" strike="noStrike" baseline="0" dirty="0"/>
              <a:t> "You only have I chosen of all the families of the earth; therefore I will punish you for all your sins."</a:t>
            </a:r>
          </a:p>
        </p:txBody>
      </p:sp>
    </p:spTree>
    <p:extLst>
      <p:ext uri="{BB962C8B-B14F-4D97-AF65-F5344CB8AC3E}">
        <p14:creationId xmlns:p14="http://schemas.microsoft.com/office/powerpoint/2010/main" val="1195007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His </a:t>
            </a:r>
            <a:r>
              <a:rPr lang="en-US" u="sng" dirty="0"/>
              <a:t>Peo</a:t>
            </a:r>
            <a:r>
              <a:rPr lang="en-US" dirty="0"/>
              <a:t>p</a:t>
            </a:r>
            <a:r>
              <a:rPr lang="en-US" u="sng" dirty="0"/>
              <a:t>le</a:t>
            </a:r>
            <a:r>
              <a:rPr lang="en-US" dirty="0"/>
              <a:t> 3:1-2</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406013"/>
            <a:ext cx="6778677" cy="4770950"/>
          </a:xfrm>
        </p:spPr>
        <p:txBody>
          <a:bodyPr>
            <a:normAutofit/>
          </a:bodyPr>
          <a:lstStyle/>
          <a:p>
            <a:pPr algn="l" rtl="0"/>
            <a:r>
              <a:rPr lang="en-US" i="0" u="none" strike="noStrike" baseline="0" dirty="0">
                <a:solidFill>
                  <a:schemeClr val="bg1"/>
                </a:solidFill>
                <a:effectLst>
                  <a:glow rad="190500">
                    <a:schemeClr val="tx1"/>
                  </a:glow>
                </a:effectLst>
              </a:rPr>
              <a:t>Through His </a:t>
            </a:r>
            <a:r>
              <a:rPr lang="en-US" i="0" u="sng" strike="noStrike" baseline="0" dirty="0">
                <a:solidFill>
                  <a:schemeClr val="bg1"/>
                </a:solidFill>
                <a:effectLst>
                  <a:glow rad="127000">
                    <a:srgbClr val="C00000"/>
                  </a:glow>
                </a:effectLst>
              </a:rPr>
              <a:t>Election</a:t>
            </a:r>
            <a:br>
              <a:rPr lang="en-US" i="0" u="none" strike="noStrike" baseline="0" dirty="0">
                <a:solidFill>
                  <a:schemeClr val="bg1"/>
                </a:solidFill>
                <a:effectLst>
                  <a:glow rad="190500">
                    <a:schemeClr val="tx1"/>
                  </a:glow>
                </a:effectLst>
              </a:rPr>
            </a:br>
            <a:r>
              <a:rPr lang="en-US" i="0" u="none" strike="noStrike" baseline="0" dirty="0">
                <a:solidFill>
                  <a:schemeClr val="bg1"/>
                </a:solidFill>
                <a:effectLst>
                  <a:glow rad="190500">
                    <a:schemeClr val="tx1"/>
                  </a:glow>
                </a:effectLst>
              </a:rPr>
              <a:t> </a:t>
            </a:r>
            <a:r>
              <a:rPr lang="en-US" i="0" u="none" strike="noStrike" baseline="30000" dirty="0"/>
              <a:t>1</a:t>
            </a:r>
            <a:r>
              <a:rPr lang="en-US" i="0" u="none" strike="noStrike" baseline="0" dirty="0"/>
              <a:t> Hear this word the LORD has spoken against you, O people of Israel--against the whole family I brought up out of Egypt:  </a:t>
            </a:r>
            <a:r>
              <a:rPr lang="en-US" i="0" u="none" strike="noStrike" baseline="30000" dirty="0"/>
              <a:t>2</a:t>
            </a:r>
            <a:r>
              <a:rPr lang="en-US" i="0" u="none" strike="noStrike" baseline="0" dirty="0"/>
              <a:t> "</a:t>
            </a:r>
            <a:r>
              <a:rPr lang="en-US" i="0" u="none" strike="noStrike" baseline="0" dirty="0">
                <a:solidFill>
                  <a:schemeClr val="bg1"/>
                </a:solidFill>
                <a:effectLst>
                  <a:glow rad="127000">
                    <a:srgbClr val="C00000"/>
                  </a:glow>
                </a:effectLst>
              </a:rPr>
              <a:t>You only have I chosen of all the families of the earth</a:t>
            </a:r>
            <a:r>
              <a:rPr lang="en-US" i="0" u="none" strike="noStrike" baseline="0" dirty="0"/>
              <a:t>; therefore I will punish you for all your sins."</a:t>
            </a:r>
          </a:p>
        </p:txBody>
      </p:sp>
      <p:pic>
        <p:nvPicPr>
          <p:cNvPr id="5" name="Picture 4" descr="A red and white flag&#10;&#10;Description automatically generated with low confidence">
            <a:extLst>
              <a:ext uri="{FF2B5EF4-FFF2-40B4-BE49-F238E27FC236}">
                <a16:creationId xmlns:a16="http://schemas.microsoft.com/office/drawing/2014/main" id="{B3FC00F4-0F54-4464-BF1C-65C080ED5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556" y="845345"/>
            <a:ext cx="3857717" cy="4767556"/>
          </a:xfrm>
          <a:prstGeom prst="rect">
            <a:avLst/>
          </a:prstGeom>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259672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A557F4E0-CD6D-418B-9F1A-C9873E5C4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033" y="1294370"/>
            <a:ext cx="7418173" cy="5563630"/>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His </a:t>
            </a:r>
            <a:r>
              <a:rPr lang="en-US" u="sng" dirty="0"/>
              <a:t>Peo</a:t>
            </a:r>
            <a:r>
              <a:rPr lang="en-US" dirty="0"/>
              <a:t>p</a:t>
            </a:r>
            <a:r>
              <a:rPr lang="en-US" u="sng" dirty="0"/>
              <a:t>le</a:t>
            </a:r>
            <a:r>
              <a:rPr lang="en-US" dirty="0"/>
              <a:t> 3:1-2</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406013"/>
            <a:ext cx="6655110" cy="4770950"/>
          </a:xfrm>
        </p:spPr>
        <p:txBody>
          <a:bodyPr>
            <a:normAutofit/>
          </a:bodyPr>
          <a:lstStyle/>
          <a:p>
            <a:pPr algn="l" rtl="0"/>
            <a:r>
              <a:rPr lang="en-US" i="0" u="none" strike="noStrike" baseline="0" dirty="0">
                <a:solidFill>
                  <a:schemeClr val="bg1"/>
                </a:solidFill>
                <a:effectLst>
                  <a:glow rad="190500">
                    <a:schemeClr val="tx1"/>
                  </a:glow>
                </a:effectLst>
              </a:rPr>
              <a:t>Through His </a:t>
            </a:r>
            <a:r>
              <a:rPr lang="en-US" i="0" u="sng" strike="noStrike" baseline="0" dirty="0">
                <a:solidFill>
                  <a:schemeClr val="bg1"/>
                </a:solidFill>
                <a:effectLst>
                  <a:glow rad="127000">
                    <a:srgbClr val="C00000"/>
                  </a:glow>
                </a:effectLst>
              </a:rPr>
              <a:t>Disci</a:t>
            </a:r>
            <a:r>
              <a:rPr lang="en-US" i="0" strike="noStrike" baseline="0" dirty="0">
                <a:solidFill>
                  <a:schemeClr val="bg1"/>
                </a:solidFill>
                <a:effectLst>
                  <a:glow rad="127000">
                    <a:srgbClr val="C00000"/>
                  </a:glow>
                </a:effectLst>
              </a:rPr>
              <a:t>p</a:t>
            </a:r>
            <a:r>
              <a:rPr lang="en-US" i="0" u="sng" strike="noStrike" baseline="0" dirty="0">
                <a:solidFill>
                  <a:schemeClr val="bg1"/>
                </a:solidFill>
                <a:effectLst>
                  <a:glow rad="127000">
                    <a:srgbClr val="C00000"/>
                  </a:glow>
                </a:effectLst>
              </a:rPr>
              <a:t>line</a:t>
            </a:r>
            <a:br>
              <a:rPr lang="en-US" i="0" u="none" strike="noStrike" baseline="0" dirty="0">
                <a:solidFill>
                  <a:schemeClr val="bg1"/>
                </a:solidFill>
                <a:effectLst>
                  <a:glow rad="190500">
                    <a:schemeClr val="tx1"/>
                  </a:glow>
                </a:effectLst>
              </a:rPr>
            </a:br>
            <a:r>
              <a:rPr lang="en-US" i="0" u="none" strike="noStrike" baseline="0" dirty="0">
                <a:solidFill>
                  <a:schemeClr val="bg1"/>
                </a:solidFill>
                <a:effectLst>
                  <a:glow rad="190500">
                    <a:schemeClr val="tx1"/>
                  </a:glow>
                </a:effectLst>
              </a:rPr>
              <a:t> </a:t>
            </a:r>
            <a:r>
              <a:rPr lang="en-US" i="0" u="none" strike="noStrike" baseline="30000" dirty="0"/>
              <a:t>1</a:t>
            </a:r>
            <a:r>
              <a:rPr lang="en-US" i="0" u="none" strike="noStrike" baseline="0" dirty="0"/>
              <a:t> Hear this word the LORD has spoken against you, O people of Israel--against the whole family I brought up out of Egypt:  </a:t>
            </a:r>
            <a:r>
              <a:rPr lang="en-US" i="0" u="none" strike="noStrike" baseline="30000" dirty="0"/>
              <a:t>2</a:t>
            </a:r>
            <a:r>
              <a:rPr lang="en-US" i="0" u="none" strike="noStrike" baseline="0" dirty="0"/>
              <a:t> "You only have I chosen of all the families of the earth; </a:t>
            </a:r>
            <a:r>
              <a:rPr lang="en-US" i="0" u="none" strike="noStrike" baseline="0" dirty="0">
                <a:solidFill>
                  <a:schemeClr val="bg1"/>
                </a:solidFill>
                <a:effectLst>
                  <a:glow rad="127000">
                    <a:srgbClr val="C00000"/>
                  </a:glow>
                </a:effectLst>
              </a:rPr>
              <a:t>therefore I will punish you for all your sins."</a:t>
            </a:r>
          </a:p>
        </p:txBody>
      </p:sp>
    </p:spTree>
    <p:extLst>
      <p:ext uri="{BB962C8B-B14F-4D97-AF65-F5344CB8AC3E}">
        <p14:creationId xmlns:p14="http://schemas.microsoft.com/office/powerpoint/2010/main" val="492468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A557F4E0-CD6D-418B-9F1A-C9873E5C4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033" y="1294370"/>
            <a:ext cx="7418173" cy="5563630"/>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His </a:t>
            </a:r>
            <a:r>
              <a:rPr lang="en-US" u="sng" dirty="0"/>
              <a:t>Peo</a:t>
            </a:r>
            <a:r>
              <a:rPr lang="en-US" dirty="0"/>
              <a:t>p</a:t>
            </a:r>
            <a:r>
              <a:rPr lang="en-US" u="sng" dirty="0"/>
              <a:t>le</a:t>
            </a:r>
            <a:r>
              <a:rPr lang="en-US" dirty="0"/>
              <a:t> 3:1-2</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406013"/>
            <a:ext cx="6655110" cy="4770950"/>
          </a:xfrm>
        </p:spPr>
        <p:txBody>
          <a:bodyPr>
            <a:normAutofit/>
          </a:bodyPr>
          <a:lstStyle/>
          <a:p>
            <a:pPr algn="l" rtl="0"/>
            <a:r>
              <a:rPr lang="en-US" i="0" u="none" strike="noStrike" baseline="0" dirty="0">
                <a:solidFill>
                  <a:schemeClr val="bg1"/>
                </a:solidFill>
                <a:effectLst>
                  <a:glow rad="190500">
                    <a:schemeClr val="tx1"/>
                  </a:glow>
                </a:effectLst>
              </a:rPr>
              <a:t>Through His </a:t>
            </a:r>
            <a:r>
              <a:rPr lang="en-US" i="0" u="sng" strike="noStrike" baseline="0" dirty="0">
                <a:solidFill>
                  <a:schemeClr val="bg1"/>
                </a:solidFill>
                <a:effectLst>
                  <a:glow rad="127000">
                    <a:srgbClr val="C00000"/>
                  </a:glow>
                </a:effectLst>
              </a:rPr>
              <a:t>Disci</a:t>
            </a:r>
            <a:r>
              <a:rPr lang="en-US" i="0" strike="noStrike" baseline="0" dirty="0">
                <a:solidFill>
                  <a:schemeClr val="bg1"/>
                </a:solidFill>
                <a:effectLst>
                  <a:glow rad="127000">
                    <a:srgbClr val="C00000"/>
                  </a:glow>
                </a:effectLst>
              </a:rPr>
              <a:t>p</a:t>
            </a:r>
            <a:r>
              <a:rPr lang="en-US" i="0" u="sng" strike="noStrike" baseline="0" dirty="0">
                <a:solidFill>
                  <a:schemeClr val="bg1"/>
                </a:solidFill>
                <a:effectLst>
                  <a:glow rad="127000">
                    <a:srgbClr val="C00000"/>
                  </a:glow>
                </a:effectLst>
              </a:rPr>
              <a:t>line</a:t>
            </a:r>
            <a:br>
              <a:rPr lang="en-US" i="0" u="none" strike="noStrike" baseline="0" dirty="0">
                <a:solidFill>
                  <a:schemeClr val="bg1"/>
                </a:solidFill>
                <a:effectLst>
                  <a:glow rad="190500">
                    <a:schemeClr val="tx1"/>
                  </a:glow>
                </a:effectLst>
              </a:rPr>
            </a:br>
            <a:r>
              <a:rPr lang="en-US" i="0" u="none" strike="noStrike" baseline="0" dirty="0">
                <a:solidFill>
                  <a:schemeClr val="bg1"/>
                </a:solidFill>
                <a:effectLst>
                  <a:glow rad="190500">
                    <a:schemeClr val="tx1"/>
                  </a:glow>
                </a:effectLst>
              </a:rPr>
              <a:t> </a:t>
            </a:r>
            <a:r>
              <a:rPr lang="en-US" i="0" u="none" strike="noStrike" baseline="30000" dirty="0"/>
              <a:t>1</a:t>
            </a:r>
            <a:r>
              <a:rPr lang="en-US" i="0" u="none" strike="noStrike" baseline="0" dirty="0"/>
              <a:t> Hear this word the LORD has spoken against you, O people of Israel--against the whole family I brought up out of Egypt:  </a:t>
            </a:r>
            <a:r>
              <a:rPr lang="en-US" i="0" u="none" strike="noStrike" baseline="30000" dirty="0"/>
              <a:t>2</a:t>
            </a:r>
            <a:r>
              <a:rPr lang="en-US" i="0" u="none" strike="noStrike" baseline="0" dirty="0"/>
              <a:t> "You only have I chosen of all the families of the earth; </a:t>
            </a:r>
            <a:r>
              <a:rPr lang="en-US" i="0" u="none" strike="noStrike" baseline="0" dirty="0">
                <a:solidFill>
                  <a:schemeClr val="bg1"/>
                </a:solidFill>
                <a:effectLst>
                  <a:glow rad="127000">
                    <a:srgbClr val="C00000"/>
                  </a:glow>
                </a:effectLst>
              </a:rPr>
              <a:t>therefore I will </a:t>
            </a:r>
            <a:r>
              <a:rPr lang="en-US" i="0" u="none" strike="sngStrike" baseline="0" dirty="0">
                <a:solidFill>
                  <a:schemeClr val="bg1"/>
                </a:solidFill>
                <a:effectLst>
                  <a:glow rad="127000">
                    <a:srgbClr val="C00000"/>
                  </a:glow>
                </a:effectLst>
              </a:rPr>
              <a:t>punish</a:t>
            </a:r>
            <a:r>
              <a:rPr lang="en-US" i="0" u="none" baseline="0" dirty="0">
                <a:solidFill>
                  <a:schemeClr val="bg1"/>
                </a:solidFill>
                <a:effectLst>
                  <a:glow rad="127000">
                    <a:srgbClr val="C00000"/>
                  </a:glow>
                </a:effectLst>
              </a:rPr>
              <a:t> you</a:t>
            </a:r>
            <a:r>
              <a:rPr lang="en-US" i="0" u="none" strike="noStrike" baseline="0" dirty="0">
                <a:solidFill>
                  <a:schemeClr val="bg1"/>
                </a:solidFill>
                <a:effectLst>
                  <a:glow rad="127000">
                    <a:srgbClr val="C00000"/>
                  </a:glow>
                </a:effectLst>
              </a:rPr>
              <a:t> for all your sins."</a:t>
            </a:r>
          </a:p>
        </p:txBody>
      </p:sp>
      <p:sp>
        <p:nvSpPr>
          <p:cNvPr id="4" name="TextBox 3">
            <a:extLst>
              <a:ext uri="{FF2B5EF4-FFF2-40B4-BE49-F238E27FC236}">
                <a16:creationId xmlns:a16="http://schemas.microsoft.com/office/drawing/2014/main" id="{5159D1ED-2820-416A-8470-0DA4B41C74F1}"/>
              </a:ext>
            </a:extLst>
          </p:cNvPr>
          <p:cNvSpPr txBox="1"/>
          <p:nvPr/>
        </p:nvSpPr>
        <p:spPr>
          <a:xfrm>
            <a:off x="671385" y="5699557"/>
            <a:ext cx="1392194" cy="769441"/>
          </a:xfrm>
          <a:prstGeom prst="rect">
            <a:avLst/>
          </a:prstGeom>
          <a:noFill/>
        </p:spPr>
        <p:txBody>
          <a:bodyPr wrap="square" rtlCol="0">
            <a:spAutoFit/>
          </a:bodyPr>
          <a:lstStyle/>
          <a:p>
            <a:r>
              <a:rPr lang="en-US" sz="4400" b="1" dirty="0">
                <a:effectLst>
                  <a:glow rad="190500">
                    <a:schemeClr val="bg1"/>
                  </a:glow>
                </a:effectLst>
              </a:rPr>
              <a:t>visit</a:t>
            </a:r>
          </a:p>
        </p:txBody>
      </p:sp>
    </p:spTree>
    <p:extLst>
      <p:ext uri="{BB962C8B-B14F-4D97-AF65-F5344CB8AC3E}">
        <p14:creationId xmlns:p14="http://schemas.microsoft.com/office/powerpoint/2010/main" val="1523725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water, beach, person&#10;&#10;Description automatically generated">
            <a:extLst>
              <a:ext uri="{FF2B5EF4-FFF2-40B4-BE49-F238E27FC236}">
                <a16:creationId xmlns:a16="http://schemas.microsoft.com/office/drawing/2014/main" id="{AA593E58-280F-4BAC-8124-946AF6184213}"/>
              </a:ext>
            </a:extLst>
          </p:cNvPr>
          <p:cNvPicPr>
            <a:picLocks noChangeAspect="1"/>
          </p:cNvPicPr>
          <p:nvPr/>
        </p:nvPicPr>
        <p:blipFill rotWithShape="1">
          <a:blip r:embed="rId2">
            <a:extLst>
              <a:ext uri="{28A0092B-C50C-407E-A947-70E740481C1C}">
                <a14:useLocalDpi xmlns:a14="http://schemas.microsoft.com/office/drawing/2010/main" val="0"/>
              </a:ext>
            </a:extLst>
          </a:blip>
          <a:srcRect r="40712"/>
          <a:stretch/>
        </p:blipFill>
        <p:spPr>
          <a:xfrm>
            <a:off x="6096001" y="-1"/>
            <a:ext cx="6096000" cy="6858000"/>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His </a:t>
            </a:r>
            <a:r>
              <a:rPr lang="en-US" u="sng" dirty="0">
                <a:effectLst>
                  <a:glow rad="127000">
                    <a:srgbClr val="C00000"/>
                  </a:glow>
                </a:effectLst>
              </a:rPr>
              <a:t>Preacher</a:t>
            </a:r>
            <a:r>
              <a:rPr lang="en-US" dirty="0"/>
              <a:t> 3:3-8</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406013"/>
            <a:ext cx="6358548" cy="4770950"/>
          </a:xfrm>
        </p:spPr>
        <p:txBody>
          <a:bodyPr>
            <a:noAutofit/>
          </a:bodyPr>
          <a:lstStyle/>
          <a:p>
            <a:pPr algn="l" rtl="0"/>
            <a:r>
              <a:rPr lang="en-US" i="0" u="none" strike="noStrike" baseline="0" dirty="0"/>
              <a:t> </a:t>
            </a:r>
            <a:r>
              <a:rPr lang="en-US" i="0" u="none" strike="noStrike" baseline="30000" dirty="0"/>
              <a:t>3</a:t>
            </a:r>
            <a:r>
              <a:rPr lang="en-US" i="0" u="none" strike="noStrike" baseline="0" dirty="0"/>
              <a:t> Do two walk together unless they have agreed to do so?</a:t>
            </a:r>
          </a:p>
          <a:p>
            <a:pPr algn="l" rtl="0"/>
            <a:r>
              <a:rPr lang="en-US" i="0" u="none" strike="noStrike" baseline="0" dirty="0"/>
              <a:t> </a:t>
            </a:r>
            <a:endParaRPr lang="en-US" dirty="0"/>
          </a:p>
        </p:txBody>
      </p:sp>
      <p:sp>
        <p:nvSpPr>
          <p:cNvPr id="4" name="TextBox 3">
            <a:extLst>
              <a:ext uri="{FF2B5EF4-FFF2-40B4-BE49-F238E27FC236}">
                <a16:creationId xmlns:a16="http://schemas.microsoft.com/office/drawing/2014/main" id="{34D20E2E-8E83-4DB3-8CEC-04C11E330BF9}"/>
              </a:ext>
            </a:extLst>
          </p:cNvPr>
          <p:cNvSpPr txBox="1"/>
          <p:nvPr/>
        </p:nvSpPr>
        <p:spPr>
          <a:xfrm rot="20866996">
            <a:off x="2189846" y="3074016"/>
            <a:ext cx="4009623" cy="2400657"/>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soft" dir="t">
                <a:rot lat="0" lon="0" rev="15600000"/>
              </a:lightRig>
            </a:scene3d>
            <a:sp3d extrusionH="57150" prstMaterial="softEdge">
              <a:bevelT w="25400" h="38100"/>
            </a:sp3d>
          </a:bodyPr>
          <a:lstStyle/>
          <a:p>
            <a:r>
              <a:rPr lang="en-US" sz="15000" b="1" dirty="0">
                <a:ln/>
                <a:solidFill>
                  <a:srgbClr val="FF0000"/>
                </a:solidFill>
                <a:effectLst>
                  <a:glow rad="127000">
                    <a:schemeClr val="bg1"/>
                  </a:glow>
                </a:effectLst>
                <a:latin typeface="Arial Black" panose="020B0A04020102020204" pitchFamily="34" charset="0"/>
              </a:rPr>
              <a:t>NO!</a:t>
            </a:r>
          </a:p>
        </p:txBody>
      </p:sp>
    </p:spTree>
    <p:extLst>
      <p:ext uri="{BB962C8B-B14F-4D97-AF65-F5344CB8AC3E}">
        <p14:creationId xmlns:p14="http://schemas.microsoft.com/office/powerpoint/2010/main" val="17827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ion with its mouth open&#10;&#10;Description automatically generated with medium confidence">
            <a:extLst>
              <a:ext uri="{FF2B5EF4-FFF2-40B4-BE49-F238E27FC236}">
                <a16:creationId xmlns:a16="http://schemas.microsoft.com/office/drawing/2014/main" id="{A52C5486-C64F-43AD-85EA-FA248DEFA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4877" y="-1"/>
            <a:ext cx="5927124" cy="6858000"/>
          </a:xfrm>
          <a:prstGeom prst="rect">
            <a:avLst/>
          </a:prstGeom>
        </p:spPr>
      </p:pic>
      <p:sp>
        <p:nvSpPr>
          <p:cNvPr id="2" name="Title 1">
            <a:extLst>
              <a:ext uri="{FF2B5EF4-FFF2-40B4-BE49-F238E27FC236}">
                <a16:creationId xmlns:a16="http://schemas.microsoft.com/office/drawing/2014/main" id="{621C8512-7959-4A3E-857B-93E28736D166}"/>
              </a:ext>
            </a:extLst>
          </p:cNvPr>
          <p:cNvSpPr>
            <a:spLocks noGrp="1"/>
          </p:cNvSpPr>
          <p:nvPr>
            <p:ph type="title"/>
          </p:nvPr>
        </p:nvSpPr>
        <p:spPr/>
        <p:txBody>
          <a:bodyPr/>
          <a:lstStyle/>
          <a:p>
            <a:r>
              <a:rPr lang="en-US" dirty="0"/>
              <a:t>God Calls His </a:t>
            </a:r>
            <a:r>
              <a:rPr lang="en-US" u="sng" dirty="0"/>
              <a:t>Preacher</a:t>
            </a:r>
            <a:r>
              <a:rPr lang="en-US" dirty="0"/>
              <a:t> 3:3-8</a:t>
            </a:r>
          </a:p>
        </p:txBody>
      </p:sp>
      <p:sp>
        <p:nvSpPr>
          <p:cNvPr id="3" name="Content Placeholder 2">
            <a:extLst>
              <a:ext uri="{FF2B5EF4-FFF2-40B4-BE49-F238E27FC236}">
                <a16:creationId xmlns:a16="http://schemas.microsoft.com/office/drawing/2014/main" id="{9B92D10E-CBAB-4167-AAF1-B6C52172B40B}"/>
              </a:ext>
            </a:extLst>
          </p:cNvPr>
          <p:cNvSpPr>
            <a:spLocks noGrp="1"/>
          </p:cNvSpPr>
          <p:nvPr>
            <p:ph idx="1"/>
          </p:nvPr>
        </p:nvSpPr>
        <p:spPr>
          <a:xfrm>
            <a:off x="412955" y="1406013"/>
            <a:ext cx="6358548" cy="4770950"/>
          </a:xfrm>
        </p:spPr>
        <p:txBody>
          <a:bodyPr>
            <a:noAutofit/>
          </a:bodyPr>
          <a:lstStyle/>
          <a:p>
            <a:pPr algn="l" rtl="0"/>
            <a:r>
              <a:rPr lang="en-US" i="0" u="none" strike="noStrike" baseline="30000" dirty="0"/>
              <a:t>4</a:t>
            </a:r>
            <a:r>
              <a:rPr lang="en-US" i="0" u="none" strike="noStrike" baseline="0" dirty="0"/>
              <a:t> Does a lion roar in the thicket when he has no prey? Does he growl in his den when he has caught nothing?</a:t>
            </a:r>
            <a:endParaRPr lang="en-US" dirty="0"/>
          </a:p>
        </p:txBody>
      </p:sp>
      <p:sp>
        <p:nvSpPr>
          <p:cNvPr id="6" name="TextBox 5">
            <a:extLst>
              <a:ext uri="{FF2B5EF4-FFF2-40B4-BE49-F238E27FC236}">
                <a16:creationId xmlns:a16="http://schemas.microsoft.com/office/drawing/2014/main" id="{396C5BEE-1CCA-4773-A689-EE9528E37556}"/>
              </a:ext>
            </a:extLst>
          </p:cNvPr>
          <p:cNvSpPr txBox="1"/>
          <p:nvPr/>
        </p:nvSpPr>
        <p:spPr>
          <a:xfrm rot="20866996">
            <a:off x="1708900" y="3826056"/>
            <a:ext cx="4009623" cy="2400657"/>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soft" dir="t">
                <a:rot lat="0" lon="0" rev="15600000"/>
              </a:lightRig>
            </a:scene3d>
            <a:sp3d extrusionH="57150" prstMaterial="softEdge">
              <a:bevelT w="25400" h="38100"/>
            </a:sp3d>
          </a:bodyPr>
          <a:lstStyle/>
          <a:p>
            <a:r>
              <a:rPr lang="en-US" sz="15000" b="1" dirty="0">
                <a:ln/>
                <a:solidFill>
                  <a:srgbClr val="FF0000"/>
                </a:solidFill>
                <a:effectLst>
                  <a:glow rad="127000">
                    <a:schemeClr val="bg1"/>
                  </a:glow>
                </a:effectLst>
                <a:latin typeface="Arial Black" panose="020B0A04020102020204" pitchFamily="34" charset="0"/>
              </a:rPr>
              <a:t>NO!</a:t>
            </a:r>
          </a:p>
        </p:txBody>
      </p:sp>
    </p:spTree>
    <p:extLst>
      <p:ext uri="{BB962C8B-B14F-4D97-AF65-F5344CB8AC3E}">
        <p14:creationId xmlns:p14="http://schemas.microsoft.com/office/powerpoint/2010/main" val="373195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3927</Words>
  <Application>Microsoft Office PowerPoint</Application>
  <PresentationFormat>Widescreen</PresentationFormat>
  <Paragraphs>261</Paragraphs>
  <Slides>30</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Black</vt:lpstr>
      <vt:lpstr>Calibri</vt:lpstr>
      <vt:lpstr>Calibri Light</vt:lpstr>
      <vt:lpstr>SBL Hebrew</vt:lpstr>
      <vt:lpstr>Symbol</vt:lpstr>
      <vt:lpstr>Verdana</vt:lpstr>
      <vt:lpstr>Office Theme</vt:lpstr>
      <vt:lpstr>God is Calling! Are you listening?</vt:lpstr>
      <vt:lpstr>God is Calling! Are you listening?</vt:lpstr>
      <vt:lpstr>God Calls His People 3:1-2</vt:lpstr>
      <vt:lpstr>God Calls His People 3:1-2</vt:lpstr>
      <vt:lpstr>God Calls His People 3:1-2</vt:lpstr>
      <vt:lpstr>God Calls His People 3:1-2</vt:lpstr>
      <vt:lpstr>God Calls His People 3:1-2</vt:lpstr>
      <vt:lpstr>God Calls His Preacher 3:3-8</vt:lpstr>
      <vt:lpstr>God Calls His Preacher 3:3-8</vt:lpstr>
      <vt:lpstr>God Calls His Preacher 3:3-8</vt:lpstr>
      <vt:lpstr>God Calls His Preacher 3:3-8</vt:lpstr>
      <vt:lpstr>God Calls His Preacher 3:3-8</vt:lpstr>
      <vt:lpstr>God Calls His Preacher 3:3-8</vt:lpstr>
      <vt:lpstr>God Calls His Witnesses 3:9-10</vt:lpstr>
      <vt:lpstr>God Calls His Witnesses 3:9-10</vt:lpstr>
      <vt:lpstr>God Calls His Witnesses 3:9-10</vt:lpstr>
      <vt:lpstr>God Calls His Witnesses 3:9-10</vt:lpstr>
      <vt:lpstr>God Calls for Judgment 3:11-15</vt:lpstr>
      <vt:lpstr>God Calls for Judgment 3:11-15</vt:lpstr>
      <vt:lpstr>God Calls for Judgment 3:11-15</vt:lpstr>
      <vt:lpstr>God Calls for Judgment 3:11-15</vt:lpstr>
      <vt:lpstr>God Calls for Judgment 3:11-15</vt:lpstr>
      <vt:lpstr>God Calls for Judgment 3:11-15</vt:lpstr>
      <vt:lpstr>God Calls for Judgment 3:11-15</vt:lpstr>
      <vt:lpstr>God Calls for Judgment 3:11-15</vt:lpstr>
      <vt:lpstr>God Called for Judgment 3:11-15</vt:lpstr>
      <vt:lpstr>God Called for Judgment 3:11-15</vt:lpstr>
      <vt:lpstr>God Called for Judgment 3:11-15</vt:lpstr>
      <vt:lpstr>God Called for Judgment 3:11-15</vt:lpstr>
      <vt:lpstr>That’s the point of Amos!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God’s Calling! Are you listening?</dc:title>
  <dc:creator>Dennis Henderson</dc:creator>
  <cp:lastModifiedBy>Dennis Henderson</cp:lastModifiedBy>
  <cp:revision>58</cp:revision>
  <dcterms:created xsi:type="dcterms:W3CDTF">2021-01-16T03:50:17Z</dcterms:created>
  <dcterms:modified xsi:type="dcterms:W3CDTF">2021-06-04T14:27:55Z</dcterms:modified>
</cp:coreProperties>
</file>