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258" r:id="rId58"/>
    <p:sldId id="313" r:id="rId59"/>
    <p:sldId id="314" r:id="rId60"/>
    <p:sldId id="315" r:id="rId61"/>
    <p:sldId id="316" r:id="rId62"/>
    <p:sldId id="317" r:id="rId6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19" autoAdjust="0"/>
    <p:restoredTop sz="94660"/>
  </p:normalViewPr>
  <p:slideViewPr>
    <p:cSldViewPr snapToGrid="0">
      <p:cViewPr>
        <p:scale>
          <a:sx n="86" d="100"/>
          <a:sy n="86" d="100"/>
        </p:scale>
        <p:origin x="-1722" y="-7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E087BC-5CAB-43F1-8A20-939FD2CAB1EF}" type="datetimeFigureOut">
              <a:rPr lang="en-US" smtClean="0"/>
              <a:pPr/>
              <a:t>11/12/2011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CA614-783D-4838-B485-46636E84C9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087BC-5CAB-43F1-8A20-939FD2CAB1EF}" type="datetimeFigureOut">
              <a:rPr lang="en-US" smtClean="0"/>
              <a:pPr/>
              <a:t>11/12/2011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CA614-783D-4838-B485-46636E84C9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087BC-5CAB-43F1-8A20-939FD2CAB1EF}" type="datetimeFigureOut">
              <a:rPr lang="en-US" smtClean="0"/>
              <a:pPr/>
              <a:t>11/12/2011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CA614-783D-4838-B485-46636E84C9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087BC-5CAB-43F1-8A20-939FD2CAB1EF}" type="datetimeFigureOut">
              <a:rPr lang="en-US" smtClean="0"/>
              <a:pPr/>
              <a:t>11/12/2011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CA614-783D-4838-B485-46636E84C9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087BC-5CAB-43F1-8A20-939FD2CAB1EF}" type="datetimeFigureOut">
              <a:rPr lang="en-US" smtClean="0"/>
              <a:pPr/>
              <a:t>11/12/2011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CA614-783D-4838-B485-46636E84C9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E087BC-5CAB-43F1-8A20-939FD2CAB1EF}" type="datetimeFigureOut">
              <a:rPr lang="en-US" smtClean="0"/>
              <a:pPr/>
              <a:t>11/12/2011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CA614-783D-4838-B485-46636E84C9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E087BC-5CAB-43F1-8A20-939FD2CAB1EF}" type="datetimeFigureOut">
              <a:rPr lang="en-US" smtClean="0"/>
              <a:pPr/>
              <a:t>11/12/2011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CCA614-783D-4838-B485-46636E84C9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E087BC-5CAB-43F1-8A20-939FD2CAB1EF}" type="datetimeFigureOut">
              <a:rPr lang="en-US" smtClean="0"/>
              <a:pPr/>
              <a:t>11/12/2011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CCA614-783D-4838-B485-46636E84C9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087BC-5CAB-43F1-8A20-939FD2CAB1EF}" type="datetimeFigureOut">
              <a:rPr lang="en-US" smtClean="0"/>
              <a:pPr/>
              <a:t>11/12/2011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CCA614-783D-4838-B485-46636E84C9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087BC-5CAB-43F1-8A20-939FD2CAB1EF}" type="datetimeFigureOut">
              <a:rPr lang="en-US" smtClean="0"/>
              <a:pPr/>
              <a:t>11/12/2011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CA614-783D-4838-B485-46636E84C9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087BC-5CAB-43F1-8A20-939FD2CAB1EF}" type="datetimeFigureOut">
              <a:rPr lang="en-US" smtClean="0"/>
              <a:pPr/>
              <a:t>11/12/2011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CA614-783D-4838-B485-46636E84C9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2E087BC-5CAB-43F1-8A20-939FD2CAB1EF}" type="datetimeFigureOut">
              <a:rPr lang="en-US" smtClean="0"/>
              <a:pPr/>
              <a:t>11/12/2011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3CCA614-783D-4838-B485-46636E84C9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7525137"/>
          </a:xfrm>
          <a:prstGeom prst="rect">
            <a:avLst/>
          </a:prstGeom>
          <a:noFill/>
        </p:spPr>
        <p:txBody>
          <a:bodyPr wrap="square" rtlCol="0">
            <a:spAutoFit/>
          </a:bodyPr>
          <a:lstStyle/>
          <a:p>
            <a:r>
              <a:rPr lang="en-US" sz="1050" b="1" dirty="0" smtClean="0"/>
              <a:t>Lesson 1  Acts 1:1-12</a:t>
            </a:r>
          </a:p>
          <a:p>
            <a:endParaRPr lang="en-US" sz="1050" b="1" dirty="0" smtClean="0"/>
          </a:p>
          <a:p>
            <a:r>
              <a:rPr lang="en-US" sz="1050" b="1" dirty="0" smtClean="0"/>
              <a:t>A </a:t>
            </a:r>
            <a:r>
              <a:rPr lang="en-US" sz="1050" b="1" dirty="0"/>
              <a:t>Study in the Book of ACTS </a:t>
            </a:r>
            <a:r>
              <a:rPr lang="en-US" sz="1050" b="1" dirty="0" smtClean="0"/>
              <a:t/>
            </a:r>
            <a:br>
              <a:rPr lang="en-US" sz="1050" b="1" dirty="0" smtClean="0"/>
            </a:br>
            <a:endParaRPr lang="en-US" sz="1050" dirty="0"/>
          </a:p>
          <a:p>
            <a:r>
              <a:rPr lang="en-US" sz="1050" dirty="0"/>
              <a:t>INTERESTING </a:t>
            </a:r>
            <a:r>
              <a:rPr lang="en-US" sz="1050" b="1" dirty="0"/>
              <a:t>INTRO</a:t>
            </a:r>
            <a:r>
              <a:rPr lang="en-US" sz="1050" dirty="0"/>
              <a:t>:  BOOK II   (Gospel of Luke was Book 1)</a:t>
            </a:r>
          </a:p>
          <a:p>
            <a:r>
              <a:rPr lang="en-US" sz="1050" dirty="0"/>
              <a:t> </a:t>
            </a:r>
            <a:r>
              <a:rPr lang="en-US" sz="1050" baseline="30000" dirty="0"/>
              <a:t>1</a:t>
            </a:r>
            <a:r>
              <a:rPr lang="en-US" sz="1050" dirty="0"/>
              <a:t> In my former book, </a:t>
            </a:r>
            <a:r>
              <a:rPr lang="en-US" sz="1050" dirty="0" err="1"/>
              <a:t>Theophilus</a:t>
            </a:r>
            <a:r>
              <a:rPr lang="en-US" sz="1050" dirty="0"/>
              <a:t>, I wrote about all that Jesus began to do and to teach   </a:t>
            </a:r>
            <a:r>
              <a:rPr lang="en-US" sz="1050" baseline="30000" dirty="0"/>
              <a:t>2</a:t>
            </a:r>
            <a:r>
              <a:rPr lang="en-US" sz="1050" dirty="0"/>
              <a:t> until the day he was taken up to heaven, after giving instructions through the Holy Spirit to the apostles he had chosen.   </a:t>
            </a:r>
            <a:r>
              <a:rPr lang="en-US" sz="1050" dirty="0" smtClean="0"/>
              <a:t/>
            </a:r>
            <a:br>
              <a:rPr lang="en-US" sz="1050" dirty="0" smtClean="0"/>
            </a:br>
            <a:endParaRPr lang="en-US" sz="1050" dirty="0"/>
          </a:p>
          <a:p>
            <a:r>
              <a:rPr lang="en-US" sz="1050" b="1" dirty="0"/>
              <a:t>THE LIFE THAT MAKES A DIFFERENCE IS  A </a:t>
            </a:r>
            <a:r>
              <a:rPr lang="en-US" sz="1050" b="1" dirty="0" smtClean="0"/>
              <a:t>…</a:t>
            </a:r>
            <a:br>
              <a:rPr lang="en-US" sz="1050" b="1" dirty="0" smtClean="0"/>
            </a:br>
            <a:endParaRPr lang="en-US" sz="1050" dirty="0"/>
          </a:p>
          <a:p>
            <a:r>
              <a:rPr lang="en-US" sz="1050" b="1" dirty="0"/>
              <a:t>1-PERSUADED LIFE </a:t>
            </a:r>
            <a:r>
              <a:rPr lang="en-US" sz="1050" dirty="0"/>
              <a:t>(by convincing proofs)</a:t>
            </a:r>
          </a:p>
          <a:p>
            <a:r>
              <a:rPr lang="en-US" sz="1050" baseline="30000" dirty="0"/>
              <a:t>3</a:t>
            </a:r>
            <a:r>
              <a:rPr lang="en-US" sz="1050" dirty="0"/>
              <a:t> After his suffering, he showed himself to these men and gave </a:t>
            </a:r>
            <a:r>
              <a:rPr lang="en-US" sz="1050" b="1" dirty="0"/>
              <a:t>many convincing proofs</a:t>
            </a:r>
            <a:r>
              <a:rPr lang="en-US" sz="1050" dirty="0"/>
              <a:t> that he was alive. He appeared to them over a period of forty days and spoke about the kingdom of God.</a:t>
            </a:r>
          </a:p>
          <a:p>
            <a:r>
              <a:rPr lang="en-US" sz="1050" dirty="0"/>
              <a:t>	-The empty tomb	-the appearance to the </a:t>
            </a:r>
            <a:r>
              <a:rPr lang="en-US" sz="1050" dirty="0" smtClean="0"/>
              <a:t>disciples</a:t>
            </a:r>
            <a:br>
              <a:rPr lang="en-US" sz="1050" dirty="0" smtClean="0"/>
            </a:br>
            <a:endParaRPr lang="en-US" sz="1050" dirty="0"/>
          </a:p>
          <a:p>
            <a:r>
              <a:rPr lang="en-US" sz="1050" b="1" dirty="0"/>
              <a:t>2-PATIENT LIFE (WAITING FOR… </a:t>
            </a:r>
            <a:r>
              <a:rPr lang="en-US" sz="1050" b="1" dirty="0" smtClean="0"/>
              <a:t>)</a:t>
            </a:r>
            <a:br>
              <a:rPr lang="en-US" sz="1050" b="1" dirty="0" smtClean="0"/>
            </a:br>
            <a:endParaRPr lang="en-US" sz="1050" dirty="0"/>
          </a:p>
          <a:p>
            <a:pPr lvl="0"/>
            <a:r>
              <a:rPr lang="en-US" sz="1050" dirty="0"/>
              <a:t>The Gift</a:t>
            </a:r>
          </a:p>
          <a:p>
            <a:r>
              <a:rPr lang="en-US" sz="1050" dirty="0"/>
              <a:t> </a:t>
            </a:r>
            <a:r>
              <a:rPr lang="en-US" sz="1050" baseline="30000" dirty="0"/>
              <a:t>4</a:t>
            </a:r>
            <a:r>
              <a:rPr lang="en-US" sz="1050" dirty="0"/>
              <a:t> On one occasion, while he was eating with them, he gave them this command: "Do not leave Jerusalem, but wait for </a:t>
            </a:r>
            <a:r>
              <a:rPr lang="en-US" sz="1050" b="1" dirty="0"/>
              <a:t>the gift</a:t>
            </a:r>
            <a:r>
              <a:rPr lang="en-US" sz="1050" dirty="0"/>
              <a:t> my Father promised, which you have heard me speak about.  </a:t>
            </a:r>
            <a:r>
              <a:rPr lang="en-US" sz="1050" baseline="30000" dirty="0"/>
              <a:t>5</a:t>
            </a:r>
            <a:r>
              <a:rPr lang="en-US" sz="1050" dirty="0"/>
              <a:t> For John baptized with water, but in a few days you will be baptized with the Holy Spirit.” </a:t>
            </a:r>
            <a:endParaRPr lang="en-US" sz="1050" dirty="0" smtClean="0"/>
          </a:p>
          <a:p>
            <a:endParaRPr lang="en-US" sz="1050" dirty="0"/>
          </a:p>
          <a:p>
            <a:pPr lvl="0"/>
            <a:r>
              <a:rPr lang="en-US" sz="1050" dirty="0"/>
              <a:t>The Kingdom</a:t>
            </a:r>
          </a:p>
          <a:p>
            <a:r>
              <a:rPr lang="en-US" sz="1050" baseline="30000" dirty="0"/>
              <a:t>6</a:t>
            </a:r>
            <a:r>
              <a:rPr lang="en-US" sz="1050" dirty="0"/>
              <a:t> So when they met together, they asked him, "Lord, are you at this time going to restore </a:t>
            </a:r>
            <a:r>
              <a:rPr lang="en-US" sz="1050" b="1" dirty="0"/>
              <a:t>the kingdom</a:t>
            </a:r>
            <a:r>
              <a:rPr lang="en-US" sz="1050" dirty="0"/>
              <a:t> to Israel?“</a:t>
            </a:r>
            <a:br>
              <a:rPr lang="en-US" sz="1050" dirty="0"/>
            </a:br>
            <a:r>
              <a:rPr lang="en-US" sz="1050" baseline="30000" dirty="0"/>
              <a:t>7</a:t>
            </a:r>
            <a:r>
              <a:rPr lang="en-US" sz="1050" dirty="0"/>
              <a:t> He said to them: "It is not for you to know the times or dates the Father has set by his own authority. </a:t>
            </a:r>
            <a:r>
              <a:rPr lang="en-US" sz="1050" dirty="0" smtClean="0"/>
              <a:t/>
            </a:r>
            <a:br>
              <a:rPr lang="en-US" sz="1050" dirty="0" smtClean="0"/>
            </a:br>
            <a:endParaRPr lang="en-US" sz="1050" dirty="0"/>
          </a:p>
          <a:p>
            <a:r>
              <a:rPr lang="en-US" sz="1050" b="1" dirty="0"/>
              <a:t>3-POWERFUL LIFE </a:t>
            </a:r>
            <a:endParaRPr lang="en-US" sz="1050" dirty="0"/>
          </a:p>
          <a:p>
            <a:r>
              <a:rPr lang="en-US" sz="1050" baseline="30000" dirty="0"/>
              <a:t>8</a:t>
            </a:r>
            <a:r>
              <a:rPr lang="en-US" sz="1050" dirty="0"/>
              <a:t> But you will receive </a:t>
            </a:r>
            <a:r>
              <a:rPr lang="en-US" sz="1050" b="1" dirty="0"/>
              <a:t>power</a:t>
            </a:r>
            <a:r>
              <a:rPr lang="en-US" sz="1050" dirty="0"/>
              <a:t> when the Holy Spirit comes on you; and you will be my witnesses in Jerusalem, and in all Judea and Samaria, and to the ends of the earth.” </a:t>
            </a:r>
            <a:br>
              <a:rPr lang="en-US" sz="1050" dirty="0"/>
            </a:br>
            <a:r>
              <a:rPr lang="en-US" sz="1050" baseline="30000" dirty="0"/>
              <a:t>9</a:t>
            </a:r>
            <a:r>
              <a:rPr lang="en-US" sz="1050" dirty="0"/>
              <a:t> After he said this, he was taken up before their very eyes, and a cloud hid him from their sight.</a:t>
            </a:r>
          </a:p>
          <a:p>
            <a:r>
              <a:rPr lang="en-US" sz="1050" dirty="0" smtClean="0"/>
              <a:t>	-</a:t>
            </a:r>
            <a:r>
              <a:rPr lang="en-US" sz="1050" dirty="0"/>
              <a:t>Power to witness to entire world of the resurrected </a:t>
            </a:r>
            <a:r>
              <a:rPr lang="en-US" sz="1050" dirty="0" smtClean="0"/>
              <a:t>Lord</a:t>
            </a:r>
            <a:br>
              <a:rPr lang="en-US" sz="1050" dirty="0" smtClean="0"/>
            </a:br>
            <a:endParaRPr lang="en-US" sz="1050" dirty="0"/>
          </a:p>
          <a:p>
            <a:r>
              <a:rPr lang="en-US" sz="1050" b="1" dirty="0"/>
              <a:t>4-PROMISING LIFE </a:t>
            </a:r>
            <a:endParaRPr lang="en-US" sz="1050" dirty="0"/>
          </a:p>
          <a:p>
            <a:r>
              <a:rPr lang="en-US" sz="1050" baseline="30000" dirty="0"/>
              <a:t>10</a:t>
            </a:r>
            <a:r>
              <a:rPr lang="en-US" sz="1050" dirty="0"/>
              <a:t> They were looking intently up into the sky as he was going, when suddenly two men dressed in white stood beside them. </a:t>
            </a:r>
            <a:br>
              <a:rPr lang="en-US" sz="1050" dirty="0"/>
            </a:br>
            <a:r>
              <a:rPr lang="en-US" sz="1050" baseline="30000" dirty="0"/>
              <a:t>11</a:t>
            </a:r>
            <a:r>
              <a:rPr lang="en-US" sz="1050" dirty="0"/>
              <a:t> "Men of Galilee," they said, "why do you stand here looking into the sky? This same Jesus, who has been taken from you into heaven, </a:t>
            </a:r>
            <a:r>
              <a:rPr lang="en-US" sz="1050" b="1" dirty="0"/>
              <a:t>will come back</a:t>
            </a:r>
            <a:r>
              <a:rPr lang="en-US" sz="1050" dirty="0"/>
              <a:t> in the same way you have seen him go into heaven."</a:t>
            </a:r>
          </a:p>
          <a:p>
            <a:r>
              <a:rPr lang="en-US" sz="1050" dirty="0"/>
              <a:t>	-Second coming of </a:t>
            </a:r>
            <a:r>
              <a:rPr lang="en-US" sz="1050" dirty="0" smtClean="0"/>
              <a:t>Christ</a:t>
            </a:r>
            <a:br>
              <a:rPr lang="en-US" sz="1050" dirty="0" smtClean="0"/>
            </a:br>
            <a:endParaRPr lang="en-US" sz="1050" dirty="0"/>
          </a:p>
          <a:p>
            <a:r>
              <a:rPr lang="en-US" sz="1050" b="1" dirty="0"/>
              <a:t>FINAL THOUGHT </a:t>
            </a:r>
            <a:endParaRPr lang="en-US" sz="1050" dirty="0"/>
          </a:p>
          <a:p>
            <a:r>
              <a:rPr lang="en-US" sz="1050" baseline="30000" dirty="0"/>
              <a:t>12</a:t>
            </a:r>
            <a:r>
              <a:rPr lang="en-US" sz="1050" dirty="0"/>
              <a:t> Then </a:t>
            </a:r>
            <a:r>
              <a:rPr lang="en-US" sz="1050" b="1" dirty="0"/>
              <a:t>they returned</a:t>
            </a:r>
            <a:r>
              <a:rPr lang="en-US" sz="1050" dirty="0"/>
              <a:t> to Jerusalem from the hill called the Mount of Olives, a Sabbath day's walk from the city.</a:t>
            </a:r>
          </a:p>
          <a:p>
            <a:r>
              <a:rPr lang="en-US" sz="1050" dirty="0" smtClean="0"/>
              <a:t>	-</a:t>
            </a:r>
            <a:r>
              <a:rPr lang="en-US" sz="1050" dirty="0"/>
              <a:t>They returned to Jerusalem (not Galilee which was home).  They  began to obey </a:t>
            </a:r>
            <a:r>
              <a:rPr lang="en-US" sz="1050" dirty="0" smtClean="0"/>
              <a:t>the</a:t>
            </a:r>
            <a:br>
              <a:rPr lang="en-US" sz="1050" dirty="0" smtClean="0"/>
            </a:br>
            <a:r>
              <a:rPr lang="en-US" sz="1050" dirty="0" smtClean="0"/>
              <a:t>	 </a:t>
            </a:r>
            <a:r>
              <a:rPr lang="en-US" sz="1050" dirty="0"/>
              <a:t>commission to go to Jerusalem</a:t>
            </a:r>
          </a:p>
          <a:p>
            <a:endParaRPr lang="en-US" sz="105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656216"/>
          </a:xfrm>
          <a:prstGeom prst="rect">
            <a:avLst/>
          </a:prstGeom>
          <a:noFill/>
        </p:spPr>
        <p:txBody>
          <a:bodyPr wrap="square" rtlCol="0">
            <a:spAutoFit/>
          </a:bodyPr>
          <a:lstStyle/>
          <a:p>
            <a:r>
              <a:rPr lang="en-US" sz="1050" b="1" dirty="0" smtClean="0">
                <a:latin typeface="Arial Narrow" pitchFamily="34" charset="0"/>
              </a:rPr>
              <a:t>Lesson 6  Acts 4:1-22   </a:t>
            </a:r>
            <a:r>
              <a:rPr lang="en-US" sz="1050" dirty="0" smtClean="0">
                <a:latin typeface="Arial Narrow" pitchFamily="34" charset="0"/>
              </a:rPr>
              <a:t>	</a:t>
            </a:r>
            <a:r>
              <a:rPr lang="en-US" sz="1050" b="1" dirty="0" smtClean="0">
                <a:latin typeface="Arial Narrow" pitchFamily="34" charset="0"/>
              </a:rPr>
              <a:t>            A </a:t>
            </a:r>
            <a:r>
              <a:rPr lang="en-US" sz="1050" b="1" dirty="0">
                <a:latin typeface="Arial Narrow" pitchFamily="34" charset="0"/>
              </a:rPr>
              <a:t>Study in the Book of </a:t>
            </a:r>
            <a:r>
              <a:rPr lang="en-US" sz="1050" b="1" dirty="0" smtClean="0">
                <a:latin typeface="Arial Narrow" pitchFamily="34" charset="0"/>
              </a:rPr>
              <a:t>ACTS</a:t>
            </a:r>
          </a:p>
          <a:p>
            <a:endParaRPr lang="en-US" sz="1050" dirty="0" smtClean="0">
              <a:latin typeface="Arial Narrow" pitchFamily="34" charset="0"/>
            </a:endParaRPr>
          </a:p>
          <a:p>
            <a:r>
              <a:rPr lang="en-US" sz="1050" dirty="0" smtClean="0"/>
              <a:t>Last time we noted </a:t>
            </a:r>
            <a:r>
              <a:rPr lang="en-US" sz="1050" dirty="0" smtClean="0">
                <a:latin typeface="Arial Narrow" pitchFamily="34" charset="0"/>
              </a:rPr>
              <a:t>The PERSON’S NAME that makes a Difference: JESUS</a:t>
            </a:r>
          </a:p>
          <a:p>
            <a:endParaRPr lang="en-US" sz="1050" dirty="0" smtClean="0"/>
          </a:p>
          <a:p>
            <a:r>
              <a:rPr lang="en-US" sz="1050" dirty="0" smtClean="0"/>
              <a:t>Now we’ll see </a:t>
            </a:r>
            <a:r>
              <a:rPr lang="en-US" sz="1050" b="1" dirty="0" smtClean="0"/>
              <a:t>The PROCLAMATION that Makes a Difference is ...</a:t>
            </a:r>
            <a:r>
              <a:rPr lang="en-US" sz="1050" dirty="0" smtClean="0"/>
              <a:t/>
            </a:r>
            <a:br>
              <a:rPr lang="en-US" sz="1050" dirty="0" smtClean="0"/>
            </a:br>
            <a:endParaRPr lang="en-US" sz="1050" dirty="0" smtClean="0"/>
          </a:p>
          <a:p>
            <a:r>
              <a:rPr lang="en-US" sz="1050" b="1" dirty="0" smtClean="0"/>
              <a:t>1-CONTROVERSIAL</a:t>
            </a:r>
          </a:p>
          <a:p>
            <a:r>
              <a:rPr lang="en-US" sz="1050" dirty="0" smtClean="0"/>
              <a:t> </a:t>
            </a:r>
            <a:r>
              <a:rPr lang="en-US" sz="1050" baseline="30000" dirty="0" smtClean="0"/>
              <a:t>1</a:t>
            </a:r>
            <a:r>
              <a:rPr lang="en-US" sz="1050" dirty="0" smtClean="0"/>
              <a:t> The priests and the captain of the temple guard and the Sadducees came up to Peter and John while they were speaking to the people.</a:t>
            </a:r>
          </a:p>
          <a:p>
            <a:r>
              <a:rPr lang="en-US" sz="1050" baseline="30000" dirty="0" smtClean="0"/>
              <a:t>2</a:t>
            </a:r>
            <a:r>
              <a:rPr lang="en-US" sz="1050" dirty="0" smtClean="0"/>
              <a:t> They were greatly disturbed because the apostles were teaching the people and proclaiming in Jesus the resurrection of the dead.</a:t>
            </a:r>
          </a:p>
          <a:p>
            <a:endParaRPr lang="en-US" sz="1050" dirty="0" smtClean="0"/>
          </a:p>
          <a:p>
            <a:r>
              <a:rPr lang="en-US" sz="1050" b="1" dirty="0" smtClean="0"/>
              <a:t>2-COSTLY</a:t>
            </a:r>
          </a:p>
          <a:p>
            <a:r>
              <a:rPr lang="en-US" sz="1050" baseline="30000" dirty="0" smtClean="0"/>
              <a:t>3</a:t>
            </a:r>
            <a:r>
              <a:rPr lang="en-US" sz="1050" dirty="0" smtClean="0"/>
              <a:t> They seized Peter and John, and because it was evening, they put them in jail until the next day.</a:t>
            </a:r>
          </a:p>
          <a:p>
            <a:endParaRPr lang="en-US" sz="1050" dirty="0" smtClean="0"/>
          </a:p>
          <a:p>
            <a:r>
              <a:rPr lang="en-US" sz="1050" b="1" dirty="0" smtClean="0"/>
              <a:t>3-REWARDING</a:t>
            </a:r>
          </a:p>
          <a:p>
            <a:r>
              <a:rPr lang="en-US" sz="1050" baseline="30000" dirty="0" smtClean="0"/>
              <a:t>4</a:t>
            </a:r>
            <a:r>
              <a:rPr lang="en-US" sz="1050" dirty="0" smtClean="0"/>
              <a:t> But many who heard the message believed, and the number of men grew to about five thousand.</a:t>
            </a:r>
          </a:p>
          <a:p>
            <a:endParaRPr lang="en-US" sz="1050" dirty="0" smtClean="0"/>
          </a:p>
          <a:p>
            <a:r>
              <a:rPr lang="en-US" sz="1050" b="1" dirty="0" smtClean="0"/>
              <a:t>4-TRYING</a:t>
            </a:r>
          </a:p>
          <a:p>
            <a:r>
              <a:rPr lang="en-US" sz="1050" baseline="30000" dirty="0" smtClean="0"/>
              <a:t>5</a:t>
            </a:r>
            <a:r>
              <a:rPr lang="en-US" sz="1050" dirty="0" smtClean="0"/>
              <a:t> The next day the rulers, elders and teachers of the law met in Jerusalem.</a:t>
            </a:r>
          </a:p>
          <a:p>
            <a:r>
              <a:rPr lang="en-US" sz="1050" dirty="0" smtClean="0"/>
              <a:t> </a:t>
            </a:r>
            <a:r>
              <a:rPr lang="en-US" sz="1050" baseline="30000" dirty="0" smtClean="0"/>
              <a:t>6</a:t>
            </a:r>
            <a:r>
              <a:rPr lang="en-US" sz="1050" dirty="0" smtClean="0"/>
              <a:t> </a:t>
            </a:r>
            <a:r>
              <a:rPr lang="en-US" sz="1050" dirty="0" err="1" smtClean="0"/>
              <a:t>Annas</a:t>
            </a:r>
            <a:r>
              <a:rPr lang="en-US" sz="1050" dirty="0" smtClean="0"/>
              <a:t> the high priest was there, and so were Caiaphas, John, Alexander and the other men of the high priest's family.</a:t>
            </a:r>
          </a:p>
          <a:p>
            <a:r>
              <a:rPr lang="en-US" sz="1050" baseline="30000" dirty="0" smtClean="0"/>
              <a:t>7</a:t>
            </a:r>
            <a:r>
              <a:rPr lang="en-US" sz="1050" dirty="0" smtClean="0"/>
              <a:t> They had Peter and John brought before them and began to question them: "By what power or what name did you do this?”</a:t>
            </a:r>
          </a:p>
          <a:p>
            <a:endParaRPr lang="en-US" sz="1050" dirty="0" smtClean="0"/>
          </a:p>
          <a:p>
            <a:r>
              <a:rPr lang="en-US" sz="1050" b="1" dirty="0" smtClean="0"/>
              <a:t>5-SIMPLE</a:t>
            </a:r>
          </a:p>
          <a:p>
            <a:r>
              <a:rPr lang="en-US" sz="1050" baseline="30000" dirty="0" smtClean="0"/>
              <a:t>8</a:t>
            </a:r>
            <a:r>
              <a:rPr lang="en-US" sz="1050" dirty="0" smtClean="0"/>
              <a:t> Then Peter, filled with the Holy Spirit, said to them: "Rulers and elders of the people!  </a:t>
            </a:r>
            <a:r>
              <a:rPr lang="en-US" sz="1050" baseline="30000" dirty="0" smtClean="0"/>
              <a:t>9</a:t>
            </a:r>
            <a:r>
              <a:rPr lang="en-US" sz="1050" dirty="0" smtClean="0"/>
              <a:t> If we are being </a:t>
            </a:r>
            <a:br>
              <a:rPr lang="en-US" sz="1050" dirty="0" smtClean="0"/>
            </a:br>
            <a:r>
              <a:rPr lang="en-US" sz="1050" dirty="0" smtClean="0"/>
              <a:t>called to account today for an act of kindness shown to a cripple and are asked how he was healed, …</a:t>
            </a:r>
          </a:p>
          <a:p>
            <a:r>
              <a:rPr lang="en-US" sz="1050" baseline="30000" dirty="0" smtClean="0"/>
              <a:t>10</a:t>
            </a:r>
            <a:r>
              <a:rPr lang="en-US" sz="1050" dirty="0" smtClean="0"/>
              <a:t> then know this, you and all the people of Israel: It is by the name of Jesus Christ of Nazareth, whom you crucified but whom God raised from the dead, that this man stands before you healed.</a:t>
            </a:r>
          </a:p>
          <a:p>
            <a:r>
              <a:rPr lang="en-US" sz="1050" baseline="30000" dirty="0" smtClean="0"/>
              <a:t>11</a:t>
            </a:r>
            <a:r>
              <a:rPr lang="en-US" sz="1050" dirty="0" smtClean="0"/>
              <a:t> He is " 'the stone you builders rejected, which has become the capstone. ‘</a:t>
            </a:r>
          </a:p>
          <a:p>
            <a:endParaRPr lang="en-US" sz="1050" dirty="0" smtClean="0"/>
          </a:p>
          <a:p>
            <a:r>
              <a:rPr lang="en-US" sz="1050" b="1" dirty="0" smtClean="0"/>
              <a:t>6-NARROW</a:t>
            </a:r>
          </a:p>
          <a:p>
            <a:r>
              <a:rPr lang="en-US" sz="1050" baseline="30000" dirty="0" smtClean="0"/>
              <a:t>12</a:t>
            </a:r>
            <a:r>
              <a:rPr lang="en-US" sz="1050" dirty="0" smtClean="0"/>
              <a:t> Salvation is found in no one else, for there is no other name under heaven given to men by which we must be saved.“</a:t>
            </a:r>
          </a:p>
          <a:p>
            <a:endParaRPr lang="en-US" sz="1050" dirty="0" smtClean="0"/>
          </a:p>
          <a:p>
            <a:r>
              <a:rPr lang="en-US" sz="1050" b="1" dirty="0" smtClean="0"/>
              <a:t>7-COURAGEOUS</a:t>
            </a:r>
          </a:p>
          <a:p>
            <a:r>
              <a:rPr lang="en-US" sz="1050" b="1" i="1" dirty="0" smtClean="0"/>
              <a:t>--Astonishing Courage</a:t>
            </a:r>
          </a:p>
          <a:p>
            <a:r>
              <a:rPr lang="en-US" sz="1050" baseline="30000" dirty="0" smtClean="0"/>
              <a:t>13</a:t>
            </a:r>
            <a:r>
              <a:rPr lang="en-US" sz="1050" dirty="0" smtClean="0"/>
              <a:t> When they saw the courage of Peter and John and realized that they were </a:t>
            </a:r>
            <a:r>
              <a:rPr lang="en-US" sz="1050" u="sng" dirty="0" smtClean="0"/>
              <a:t>unschooled, ordinary men</a:t>
            </a:r>
            <a:r>
              <a:rPr lang="en-US" sz="1050" dirty="0" smtClean="0"/>
              <a:t>, </a:t>
            </a:r>
            <a:r>
              <a:rPr lang="en-US" sz="1050" b="1" dirty="0" smtClean="0"/>
              <a:t>they were astonished </a:t>
            </a:r>
          </a:p>
          <a:p>
            <a:r>
              <a:rPr lang="en-US" sz="1050" b="1" i="1" dirty="0" smtClean="0"/>
              <a:t>--Noteworthy Courage</a:t>
            </a:r>
          </a:p>
          <a:p>
            <a:r>
              <a:rPr lang="en-US" sz="1050" dirty="0" smtClean="0"/>
              <a:t>and they </a:t>
            </a:r>
            <a:r>
              <a:rPr lang="en-US" sz="1050" b="1" dirty="0" smtClean="0"/>
              <a:t>took note </a:t>
            </a:r>
            <a:r>
              <a:rPr lang="en-US" sz="1050" dirty="0" smtClean="0"/>
              <a:t>that these men had been with Jesus.</a:t>
            </a:r>
          </a:p>
          <a:p>
            <a:r>
              <a:rPr lang="en-US" sz="1050" b="1" i="1" dirty="0" smtClean="0"/>
              <a:t>--Irrefutable Courage</a:t>
            </a:r>
          </a:p>
          <a:p>
            <a:r>
              <a:rPr lang="en-US" sz="1050" baseline="30000" dirty="0" smtClean="0"/>
              <a:t>14</a:t>
            </a:r>
            <a:r>
              <a:rPr lang="en-US" sz="1050" dirty="0" smtClean="0"/>
              <a:t> But since they could see the man who had been healed standing there with them, there was </a:t>
            </a:r>
            <a:r>
              <a:rPr lang="en-US" sz="1050" b="1" dirty="0" smtClean="0"/>
              <a:t>nothing they could say.</a:t>
            </a:r>
          </a:p>
          <a:p>
            <a:r>
              <a:rPr lang="en-US" sz="1050" baseline="30000" dirty="0" smtClean="0"/>
              <a:t>15</a:t>
            </a:r>
            <a:r>
              <a:rPr lang="en-US" sz="1050" dirty="0" smtClean="0"/>
              <a:t> So they ordered them to withdraw from the Sanhedrin and then conferred together.</a:t>
            </a:r>
          </a:p>
          <a:p>
            <a:r>
              <a:rPr lang="en-US" sz="1050" baseline="30000" dirty="0" smtClean="0"/>
              <a:t>16</a:t>
            </a:r>
            <a:r>
              <a:rPr lang="en-US" sz="1050" dirty="0" smtClean="0"/>
              <a:t> "What are we going to do with these men?" they asked. "Everybody living in Jerusalem knows they have done an outstanding miracle, and </a:t>
            </a:r>
            <a:r>
              <a:rPr lang="en-US" sz="1050" b="1" dirty="0" smtClean="0"/>
              <a:t>we cannot deny it</a:t>
            </a:r>
            <a:r>
              <a:rPr lang="en-US" sz="1050" dirty="0" smtClean="0"/>
              <a:t>.</a:t>
            </a:r>
          </a:p>
          <a:p>
            <a:r>
              <a:rPr lang="en-US" sz="1050" b="1" i="1" dirty="0" smtClean="0"/>
              <a:t>--Unstoppable Courage</a:t>
            </a:r>
          </a:p>
          <a:p>
            <a:r>
              <a:rPr lang="en-US" sz="1050" baseline="30000" dirty="0" smtClean="0"/>
              <a:t>17</a:t>
            </a:r>
            <a:r>
              <a:rPr lang="en-US" sz="1050" dirty="0" smtClean="0"/>
              <a:t> But to </a:t>
            </a:r>
            <a:r>
              <a:rPr lang="en-US" sz="1050" b="1" dirty="0" smtClean="0"/>
              <a:t>stop</a:t>
            </a:r>
            <a:r>
              <a:rPr lang="en-US" sz="1050" dirty="0" smtClean="0"/>
              <a:t> this thing from spreading any further among the people, we must warn these men to </a:t>
            </a:r>
            <a:r>
              <a:rPr lang="en-US" sz="1050" b="1" u="sng" dirty="0" smtClean="0"/>
              <a:t>speak no longer to anyone in this name</a:t>
            </a:r>
            <a:r>
              <a:rPr lang="en-US" sz="1050" dirty="0" smtClean="0"/>
              <a:t>."</a:t>
            </a:r>
          </a:p>
          <a:p>
            <a:r>
              <a:rPr lang="en-US" sz="1050" dirty="0" smtClean="0"/>
              <a:t> </a:t>
            </a:r>
            <a:r>
              <a:rPr lang="en-US" sz="1050" baseline="30000" dirty="0" smtClean="0"/>
              <a:t>18</a:t>
            </a:r>
            <a:r>
              <a:rPr lang="en-US" sz="1050" dirty="0" smtClean="0"/>
              <a:t> Then they called them in again and commanded them </a:t>
            </a:r>
            <a:r>
              <a:rPr lang="en-US" sz="1050" b="1" u="sng" dirty="0" smtClean="0"/>
              <a:t>not to speak or teach at all in the name of Jesus</a:t>
            </a:r>
            <a:r>
              <a:rPr lang="en-US" sz="1050" dirty="0" smtClean="0"/>
              <a:t>.</a:t>
            </a:r>
          </a:p>
          <a:p>
            <a:r>
              <a:rPr lang="en-US" sz="1050" dirty="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3808735"/>
          </a:xfrm>
          <a:prstGeom prst="rect">
            <a:avLst/>
          </a:prstGeom>
          <a:noFill/>
        </p:spPr>
        <p:txBody>
          <a:bodyPr wrap="square" rtlCol="0">
            <a:spAutoFit/>
          </a:bodyPr>
          <a:lstStyle/>
          <a:p>
            <a:r>
              <a:rPr lang="en-US" sz="1050" b="1" dirty="0" smtClean="0">
                <a:latin typeface="Arial Narrow" pitchFamily="34" charset="0"/>
              </a:rPr>
              <a:t>Lesson 6  Acts 4:1-22   (Continued)</a:t>
            </a:r>
            <a:r>
              <a:rPr lang="en-US" sz="1050" dirty="0" smtClean="0">
                <a:latin typeface="Arial Narrow" pitchFamily="34" charset="0"/>
              </a:rPr>
              <a:t>	</a:t>
            </a:r>
            <a:r>
              <a:rPr lang="en-US" sz="1050" b="1" dirty="0" smtClean="0">
                <a:latin typeface="Arial Narrow" pitchFamily="34" charset="0"/>
              </a:rPr>
              <a:t>            A </a:t>
            </a:r>
            <a:r>
              <a:rPr lang="en-US" sz="1050" b="1" dirty="0">
                <a:latin typeface="Arial Narrow" pitchFamily="34" charset="0"/>
              </a:rPr>
              <a:t>Study in the Book of </a:t>
            </a:r>
            <a:r>
              <a:rPr lang="en-US" sz="1050" b="1" dirty="0" smtClean="0">
                <a:latin typeface="Arial Narrow" pitchFamily="34" charset="0"/>
              </a:rPr>
              <a:t>ACTS</a:t>
            </a:r>
          </a:p>
          <a:p>
            <a:endParaRPr lang="en-US" sz="1050" dirty="0" smtClean="0">
              <a:latin typeface="Arial Narrow" pitchFamily="34" charset="0"/>
            </a:endParaRPr>
          </a:p>
          <a:p>
            <a:r>
              <a:rPr lang="en-US" sz="1050" dirty="0" smtClean="0"/>
              <a:t> </a:t>
            </a:r>
          </a:p>
          <a:p>
            <a:r>
              <a:rPr lang="en-US" sz="1050" b="1" dirty="0" smtClean="0"/>
              <a:t>8-OBEDIENT TO GOD!</a:t>
            </a:r>
          </a:p>
          <a:p>
            <a:r>
              <a:rPr lang="en-US" sz="1050" baseline="30000" dirty="0" smtClean="0"/>
              <a:t>19</a:t>
            </a:r>
            <a:r>
              <a:rPr lang="en-US" sz="1050" dirty="0" smtClean="0"/>
              <a:t> But Peter and John replied, "Judge for yourselves whether it is right in God's sight to </a:t>
            </a:r>
            <a:r>
              <a:rPr lang="en-US" sz="1050" b="1" dirty="0" smtClean="0"/>
              <a:t>obey</a:t>
            </a:r>
            <a:r>
              <a:rPr lang="en-US" sz="1050" dirty="0" smtClean="0"/>
              <a:t> you rather than God.</a:t>
            </a:r>
          </a:p>
          <a:p>
            <a:r>
              <a:rPr lang="en-US" sz="1050" baseline="30000" dirty="0" smtClean="0"/>
              <a:t>20</a:t>
            </a:r>
            <a:r>
              <a:rPr lang="en-US" sz="1050" dirty="0" smtClean="0"/>
              <a:t> </a:t>
            </a:r>
            <a:r>
              <a:rPr lang="en-US" sz="1050" b="1" dirty="0" smtClean="0"/>
              <a:t>For we cannot help speaking about what we have seen and heard</a:t>
            </a:r>
            <a:r>
              <a:rPr lang="en-US" sz="1050" dirty="0" smtClean="0"/>
              <a:t>."</a:t>
            </a:r>
          </a:p>
          <a:p>
            <a:r>
              <a:rPr lang="en-US" sz="1050" dirty="0" smtClean="0"/>
              <a:t> </a:t>
            </a:r>
          </a:p>
          <a:p>
            <a:r>
              <a:rPr lang="en-US" sz="1050" b="1" dirty="0" smtClean="0"/>
              <a:t>CONCLUSION:</a:t>
            </a:r>
          </a:p>
          <a:p>
            <a:r>
              <a:rPr lang="en-US" sz="1050" baseline="30000" dirty="0" smtClean="0"/>
              <a:t>21</a:t>
            </a:r>
            <a:r>
              <a:rPr lang="en-US" sz="1050" dirty="0" smtClean="0"/>
              <a:t> After further threats they let them go. They could not decide how to punish them, because all the people were praising God for what had happened.</a:t>
            </a:r>
          </a:p>
          <a:p>
            <a:r>
              <a:rPr lang="en-US" sz="1050" dirty="0" smtClean="0"/>
              <a:t> </a:t>
            </a:r>
            <a:r>
              <a:rPr lang="en-US" sz="1050" baseline="30000" dirty="0" smtClean="0"/>
              <a:t>22</a:t>
            </a:r>
            <a:r>
              <a:rPr lang="en-US" sz="1050" dirty="0" smtClean="0"/>
              <a:t> For the man who was miraculously healed was over forty years old. </a:t>
            </a:r>
          </a:p>
          <a:p>
            <a:endParaRPr lang="en-US" sz="1050" dirty="0" smtClean="0"/>
          </a:p>
          <a:p>
            <a:r>
              <a:rPr lang="en-US" sz="1050" b="1" dirty="0" smtClean="0"/>
              <a:t>Let’s sum up:</a:t>
            </a:r>
          </a:p>
          <a:p>
            <a:r>
              <a:rPr lang="en-US" sz="1050" dirty="0" smtClean="0"/>
              <a:t>Ordinary people make the most powerful proclamations when speaking “in the Name of Jesus.”</a:t>
            </a:r>
          </a:p>
          <a:p>
            <a:endParaRPr lang="en-US" sz="1050" dirty="0" smtClean="0"/>
          </a:p>
          <a:p>
            <a:r>
              <a:rPr lang="en-US" sz="1050" b="1" dirty="0" smtClean="0"/>
              <a:t>It can be …			It must be ...</a:t>
            </a:r>
          </a:p>
          <a:p>
            <a:pPr lvl="1">
              <a:tabLst>
                <a:tab pos="3205163" algn="l"/>
              </a:tabLst>
            </a:pPr>
            <a:r>
              <a:rPr lang="en-US" sz="1050" dirty="0" smtClean="0"/>
              <a:t>Controversial	Simple</a:t>
            </a:r>
          </a:p>
          <a:p>
            <a:pPr lvl="1">
              <a:tabLst>
                <a:tab pos="3205163" algn="l"/>
              </a:tabLst>
            </a:pPr>
            <a:r>
              <a:rPr lang="en-US" sz="1050" dirty="0" smtClean="0"/>
              <a:t>Costly 	 Narrow</a:t>
            </a:r>
          </a:p>
          <a:p>
            <a:pPr lvl="1">
              <a:tabLst>
                <a:tab pos="3205163" algn="l"/>
              </a:tabLst>
            </a:pPr>
            <a:r>
              <a:rPr lang="en-US" sz="1050" dirty="0" smtClean="0"/>
              <a:t>Rewarding	Courageous</a:t>
            </a:r>
          </a:p>
          <a:p>
            <a:pPr lvl="1">
              <a:tabLst>
                <a:tab pos="3205163" algn="l"/>
              </a:tabLst>
            </a:pPr>
            <a:r>
              <a:rPr lang="en-US" sz="1050" dirty="0" smtClean="0"/>
              <a:t>Trying	Obedient</a:t>
            </a:r>
          </a:p>
          <a:p>
            <a:endParaRPr lang="en-US" sz="1050" dirty="0" smtClean="0"/>
          </a:p>
          <a:p>
            <a:endParaRPr lang="en-US" sz="1050" dirty="0" smtClean="0"/>
          </a:p>
        </p:txBody>
      </p:sp>
      <p:sp>
        <p:nvSpPr>
          <p:cNvPr id="6" name="TextBox 5"/>
          <p:cNvSpPr txBox="1"/>
          <p:nvPr/>
        </p:nvSpPr>
        <p:spPr>
          <a:xfrm>
            <a:off x="4456387" y="3914645"/>
            <a:ext cx="3011214" cy="1754326"/>
          </a:xfrm>
          <a:prstGeom prst="rect">
            <a:avLst/>
          </a:prstGeom>
          <a:noFill/>
        </p:spPr>
        <p:txBody>
          <a:bodyPr wrap="square" rtlCol="0">
            <a:spAutoFit/>
          </a:bodyPr>
          <a:lstStyle/>
          <a:p>
            <a:r>
              <a:rPr lang="en-US" sz="3600" b="1" dirty="0" smtClean="0"/>
              <a:t> </a:t>
            </a:r>
          </a:p>
          <a:p>
            <a:endParaRPr lang="en-US" sz="3600" b="1" dirty="0" smtClean="0"/>
          </a:p>
          <a:p>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271495"/>
          </a:xfrm>
          <a:prstGeom prst="rect">
            <a:avLst/>
          </a:prstGeom>
          <a:noFill/>
        </p:spPr>
        <p:txBody>
          <a:bodyPr wrap="square" rtlCol="0">
            <a:spAutoFit/>
          </a:bodyPr>
          <a:lstStyle/>
          <a:p>
            <a:r>
              <a:rPr lang="en-US" sz="1050" b="1" dirty="0" smtClean="0">
                <a:latin typeface="Arial Narrow" pitchFamily="34" charset="0"/>
              </a:rPr>
              <a:t>Lesson 7  Acts 4:23-37 </a:t>
            </a:r>
            <a:r>
              <a:rPr lang="en-US" sz="1050" dirty="0" smtClean="0">
                <a:latin typeface="Arial Narrow" pitchFamily="34" charset="0"/>
              </a:rPr>
              <a:t>	</a:t>
            </a:r>
            <a:r>
              <a:rPr lang="en-US" sz="1050" b="1" dirty="0" smtClean="0">
                <a:latin typeface="Arial Narrow" pitchFamily="34" charset="0"/>
              </a:rPr>
              <a:t>            A </a:t>
            </a:r>
            <a:r>
              <a:rPr lang="en-US" sz="1050" b="1" dirty="0">
                <a:latin typeface="Arial Narrow" pitchFamily="34" charset="0"/>
              </a:rPr>
              <a:t>Study in the Book of </a:t>
            </a:r>
            <a:r>
              <a:rPr lang="en-US" sz="1050" b="1" dirty="0" smtClean="0">
                <a:latin typeface="Arial Narrow" pitchFamily="34" charset="0"/>
              </a:rPr>
              <a:t>ACTS</a:t>
            </a:r>
          </a:p>
          <a:p>
            <a:endParaRPr lang="en-US" sz="1050" dirty="0" smtClean="0">
              <a:latin typeface="Arial Narrow" pitchFamily="34" charset="0"/>
            </a:endParaRPr>
          </a:p>
          <a:p>
            <a:r>
              <a:rPr lang="en-US" sz="1050" dirty="0" smtClean="0">
                <a:latin typeface="Arial Narrow" pitchFamily="34" charset="0"/>
              </a:rPr>
              <a:t>We left off … The PROCLAMATION that makes a Difference: The name of JESUS</a:t>
            </a:r>
          </a:p>
          <a:p>
            <a:pPr lvl="0">
              <a:spcBef>
                <a:spcPct val="0"/>
              </a:spcBef>
              <a:defRPr/>
            </a:pPr>
            <a:r>
              <a:rPr lang="en-US" sz="1000" dirty="0" smtClean="0">
                <a:effectLst>
                  <a:outerShdw blurRad="38100" dist="38100" dir="2700000" algn="tl">
                    <a:srgbClr val="000000">
                      <a:alpha val="43137"/>
                    </a:srgbClr>
                  </a:outerShdw>
                </a:effectLst>
                <a:latin typeface="Arial Black" pitchFamily="34" charset="0"/>
              </a:rPr>
              <a:t/>
            </a:r>
            <a:br>
              <a:rPr lang="en-US" sz="1000" dirty="0" smtClean="0">
                <a:effectLst>
                  <a:outerShdw blurRad="38100" dist="38100" dir="2700000" algn="tl">
                    <a:srgbClr val="000000">
                      <a:alpha val="43137"/>
                    </a:srgbClr>
                  </a:outerShdw>
                </a:effectLst>
                <a:latin typeface="Arial Black" pitchFamily="34" charset="0"/>
              </a:rPr>
            </a:br>
            <a:r>
              <a:rPr lang="en-US" sz="1050" dirty="0" smtClean="0">
                <a:latin typeface="Arial Narrow" pitchFamily="34" charset="0"/>
              </a:rPr>
              <a:t>Now we will pick up with... The PETITION that Makes a Difference</a:t>
            </a:r>
            <a:br>
              <a:rPr lang="en-US" sz="1050" dirty="0" smtClean="0">
                <a:latin typeface="Arial Narrow" pitchFamily="34" charset="0"/>
              </a:rPr>
            </a:br>
            <a:endParaRPr lang="en-US" sz="1050" dirty="0" smtClean="0">
              <a:latin typeface="Arial Narrow" pitchFamily="34" charset="0"/>
            </a:endParaRPr>
          </a:p>
          <a:p>
            <a:r>
              <a:rPr lang="en-US" sz="1050" b="1" dirty="0" smtClean="0">
                <a:latin typeface="Arial Narrow" pitchFamily="34" charset="0"/>
              </a:rPr>
              <a:t>1- A CORPORATE Petition</a:t>
            </a:r>
          </a:p>
          <a:p>
            <a:r>
              <a:rPr lang="en-US" sz="1050" baseline="30000" dirty="0" smtClean="0">
                <a:latin typeface="Arial Narrow" pitchFamily="34" charset="0"/>
              </a:rPr>
              <a:t>23</a:t>
            </a:r>
            <a:r>
              <a:rPr lang="en-US" sz="1050" dirty="0" smtClean="0">
                <a:latin typeface="Arial Narrow" pitchFamily="34" charset="0"/>
              </a:rPr>
              <a:t> On their release, Peter and John went back to their own </a:t>
            </a:r>
            <a:r>
              <a:rPr lang="en-US" sz="1050" b="1" dirty="0" smtClean="0">
                <a:latin typeface="Arial Narrow" pitchFamily="34" charset="0"/>
              </a:rPr>
              <a:t>people</a:t>
            </a:r>
            <a:r>
              <a:rPr lang="en-US" sz="1050" dirty="0" smtClean="0">
                <a:latin typeface="Arial Narrow" pitchFamily="34" charset="0"/>
              </a:rPr>
              <a:t> and reported all that the chief priests and elders had said to them.   </a:t>
            </a:r>
            <a:r>
              <a:rPr lang="en-US" sz="1050" baseline="30000" dirty="0" smtClean="0">
                <a:latin typeface="Arial Narrow" pitchFamily="34" charset="0"/>
              </a:rPr>
              <a:t>24</a:t>
            </a:r>
            <a:r>
              <a:rPr lang="en-US" sz="1050" dirty="0" smtClean="0">
                <a:latin typeface="Arial Narrow" pitchFamily="34" charset="0"/>
              </a:rPr>
              <a:t> When they heard this, they raised their voices </a:t>
            </a:r>
            <a:r>
              <a:rPr lang="en-US" sz="1050" b="1" dirty="0" smtClean="0">
                <a:latin typeface="Arial Narrow" pitchFamily="34" charset="0"/>
              </a:rPr>
              <a:t>together in prayer</a:t>
            </a:r>
            <a:r>
              <a:rPr lang="en-US" sz="1050" dirty="0" smtClean="0">
                <a:latin typeface="Arial Narrow" pitchFamily="34" charset="0"/>
              </a:rPr>
              <a:t>….</a:t>
            </a:r>
          </a:p>
          <a:p>
            <a:endParaRPr lang="en-US" sz="1050" dirty="0" smtClean="0">
              <a:latin typeface="Arial Narrow" pitchFamily="34" charset="0"/>
            </a:endParaRPr>
          </a:p>
          <a:p>
            <a:r>
              <a:rPr lang="en-US" sz="1050" b="1" dirty="0" smtClean="0">
                <a:latin typeface="Arial Narrow" pitchFamily="34" charset="0"/>
              </a:rPr>
              <a:t>2- An EXALTING Petition</a:t>
            </a:r>
          </a:p>
          <a:p>
            <a:pPr marL="290513" lvl="1"/>
            <a:r>
              <a:rPr lang="en-US" sz="1050" dirty="0" smtClean="0">
                <a:latin typeface="Arial Narrow" pitchFamily="34" charset="0"/>
              </a:rPr>
              <a:t>--</a:t>
            </a:r>
            <a:r>
              <a:rPr lang="en-US" sz="1050" b="1" i="1" dirty="0" smtClean="0">
                <a:latin typeface="Arial Narrow" pitchFamily="34" charset="0"/>
              </a:rPr>
              <a:t>Lord of CREATION: 24</a:t>
            </a:r>
            <a:r>
              <a:rPr lang="en-US" sz="1050" dirty="0" smtClean="0">
                <a:latin typeface="Arial Narrow" pitchFamily="34" charset="0"/>
              </a:rPr>
              <a:t>	</a:t>
            </a:r>
          </a:p>
          <a:p>
            <a:pPr marL="290513" lvl="1"/>
            <a:r>
              <a:rPr lang="en-US" sz="1050" dirty="0" smtClean="0">
                <a:latin typeface="Arial Narrow" pitchFamily="34" charset="0"/>
              </a:rPr>
              <a:t>"Sovereign Lord," they said, "you made the heaven and the earth and the sea, and everything in them.</a:t>
            </a:r>
          </a:p>
          <a:p>
            <a:pPr marL="290513" lvl="1"/>
            <a:endParaRPr lang="en-US" sz="1050" dirty="0" smtClean="0">
              <a:latin typeface="Arial Narrow" pitchFamily="34" charset="0"/>
            </a:endParaRPr>
          </a:p>
          <a:p>
            <a:pPr marL="290513" lvl="1"/>
            <a:r>
              <a:rPr lang="en-US" sz="1050" b="1" i="1" dirty="0" smtClean="0">
                <a:latin typeface="Arial Narrow" pitchFamily="34" charset="0"/>
              </a:rPr>
              <a:t>--Lord of REVELATION 25-26</a:t>
            </a:r>
          </a:p>
          <a:p>
            <a:pPr marL="290513" lvl="1"/>
            <a:r>
              <a:rPr lang="en-US" sz="1050" baseline="30000" dirty="0" smtClean="0">
                <a:latin typeface="Arial Narrow" pitchFamily="34" charset="0"/>
              </a:rPr>
              <a:t>25</a:t>
            </a:r>
            <a:r>
              <a:rPr lang="en-US" sz="1050" dirty="0" smtClean="0">
                <a:latin typeface="Arial Narrow" pitchFamily="34" charset="0"/>
              </a:rPr>
              <a:t> You spoke by the Holy Spirit through the mouth of your servant, our father David: </a:t>
            </a:r>
          </a:p>
          <a:p>
            <a:pPr marL="290513" lvl="2"/>
            <a:r>
              <a:rPr lang="en-US" sz="1050" dirty="0" smtClean="0">
                <a:latin typeface="Arial Narrow" pitchFamily="34" charset="0"/>
              </a:rPr>
              <a:t>" 'Why do the nations rage and the peoples plot in vain? </a:t>
            </a:r>
            <a:r>
              <a:rPr lang="en-US" sz="1050" baseline="30000" dirty="0" smtClean="0">
                <a:latin typeface="Arial Narrow" pitchFamily="34" charset="0"/>
              </a:rPr>
              <a:t>26</a:t>
            </a:r>
            <a:r>
              <a:rPr lang="en-US" sz="1050" dirty="0" smtClean="0">
                <a:latin typeface="Arial Narrow" pitchFamily="34" charset="0"/>
              </a:rPr>
              <a:t> The kings of the earth take their stand and the </a:t>
            </a:r>
            <a:br>
              <a:rPr lang="en-US" sz="1050" dirty="0" smtClean="0">
                <a:latin typeface="Arial Narrow" pitchFamily="34" charset="0"/>
              </a:rPr>
            </a:br>
            <a:r>
              <a:rPr lang="en-US" sz="1050" dirty="0" smtClean="0">
                <a:latin typeface="Arial Narrow" pitchFamily="34" charset="0"/>
              </a:rPr>
              <a:t>rulers gather together against the Lord and against his Anointed One. ‘</a:t>
            </a:r>
          </a:p>
          <a:p>
            <a:pPr marL="290513" lvl="1"/>
            <a:r>
              <a:rPr lang="en-US" sz="1050" dirty="0" smtClean="0">
                <a:latin typeface="Arial Narrow" pitchFamily="34" charset="0"/>
              </a:rPr>
              <a:t> </a:t>
            </a:r>
          </a:p>
          <a:p>
            <a:pPr marL="290513" lvl="1"/>
            <a:r>
              <a:rPr lang="en-US" sz="1050" b="1" i="1" dirty="0" smtClean="0">
                <a:latin typeface="Arial Narrow" pitchFamily="34" charset="0"/>
              </a:rPr>
              <a:t>--Lord of PROVIDENCE 27-28</a:t>
            </a:r>
          </a:p>
          <a:p>
            <a:pPr marL="290513" lvl="1"/>
            <a:r>
              <a:rPr lang="en-US" sz="1050" baseline="30000" dirty="0" smtClean="0">
                <a:latin typeface="Arial Narrow" pitchFamily="34" charset="0"/>
              </a:rPr>
              <a:t>27</a:t>
            </a:r>
            <a:r>
              <a:rPr lang="en-US" sz="1050" dirty="0" smtClean="0">
                <a:latin typeface="Arial Narrow" pitchFamily="34" charset="0"/>
              </a:rPr>
              <a:t> Indeed Herod and Pontius Pilate met together with the Gentiles and the people of Israel in this city to conspire against your holy servant Jesus,  whom you anointed.   </a:t>
            </a:r>
            <a:r>
              <a:rPr lang="en-US" sz="1050" baseline="30000" dirty="0" smtClean="0">
                <a:latin typeface="Arial Narrow" pitchFamily="34" charset="0"/>
              </a:rPr>
              <a:t>28</a:t>
            </a:r>
            <a:r>
              <a:rPr lang="en-US" sz="1050" dirty="0" smtClean="0">
                <a:latin typeface="Arial Narrow" pitchFamily="34" charset="0"/>
              </a:rPr>
              <a:t> They did what your  power and will had  decided beforehand  should happen. </a:t>
            </a:r>
          </a:p>
          <a:p>
            <a:r>
              <a:rPr lang="en-US" sz="1050" dirty="0" smtClean="0">
                <a:latin typeface="Arial Narrow" pitchFamily="34" charset="0"/>
              </a:rPr>
              <a:t> </a:t>
            </a:r>
          </a:p>
          <a:p>
            <a:r>
              <a:rPr lang="en-US" sz="1050" b="1" dirty="0" smtClean="0">
                <a:latin typeface="Arial Narrow" pitchFamily="34" charset="0"/>
              </a:rPr>
              <a:t>3- A TIMELY Petition</a:t>
            </a:r>
          </a:p>
          <a:p>
            <a:r>
              <a:rPr lang="en-US" sz="1050" baseline="30000" dirty="0" smtClean="0">
                <a:latin typeface="Arial Narrow" pitchFamily="34" charset="0"/>
              </a:rPr>
              <a:t>29</a:t>
            </a:r>
            <a:r>
              <a:rPr lang="en-US" sz="1050" dirty="0" smtClean="0">
                <a:latin typeface="Arial Narrow" pitchFamily="34" charset="0"/>
              </a:rPr>
              <a:t> </a:t>
            </a:r>
            <a:r>
              <a:rPr lang="en-US" sz="1050" b="1" dirty="0" smtClean="0">
                <a:latin typeface="Arial Narrow" pitchFamily="34" charset="0"/>
              </a:rPr>
              <a:t>Now</a:t>
            </a:r>
            <a:r>
              <a:rPr lang="en-US" sz="1050" dirty="0" smtClean="0">
                <a:latin typeface="Arial Narrow" pitchFamily="34" charset="0"/>
              </a:rPr>
              <a:t>, Lord, consider their threats and enable your servants to speak your word with great boldness.</a:t>
            </a:r>
          </a:p>
          <a:p>
            <a:r>
              <a:rPr lang="en-US" sz="1050" dirty="0" smtClean="0">
                <a:latin typeface="Arial Narrow" pitchFamily="34" charset="0"/>
              </a:rPr>
              <a:t> </a:t>
            </a:r>
          </a:p>
          <a:p>
            <a:pPr marL="344488" lvl="1"/>
            <a:r>
              <a:rPr lang="en-US" sz="1050" b="1" dirty="0" smtClean="0">
                <a:latin typeface="Arial Narrow" pitchFamily="34" charset="0"/>
              </a:rPr>
              <a:t>--Timely CONSIDERATION</a:t>
            </a:r>
          </a:p>
          <a:p>
            <a:pPr marL="344488" lvl="1"/>
            <a:r>
              <a:rPr lang="en-US" sz="1050" baseline="30000" dirty="0" smtClean="0">
                <a:latin typeface="Arial Narrow" pitchFamily="34" charset="0"/>
              </a:rPr>
              <a:t>29</a:t>
            </a:r>
            <a:r>
              <a:rPr lang="en-US" sz="1050" dirty="0" smtClean="0">
                <a:latin typeface="Arial Narrow" pitchFamily="34" charset="0"/>
              </a:rPr>
              <a:t> Now, Lord, </a:t>
            </a:r>
            <a:r>
              <a:rPr lang="en-US" sz="1050" b="1" dirty="0" smtClean="0">
                <a:latin typeface="Arial Narrow" pitchFamily="34" charset="0"/>
              </a:rPr>
              <a:t>consider</a:t>
            </a:r>
            <a:r>
              <a:rPr lang="en-US" sz="1050" dirty="0" smtClean="0">
                <a:latin typeface="Arial Narrow" pitchFamily="34" charset="0"/>
              </a:rPr>
              <a:t> their threats and enable your servants to speak your word with great boldness.</a:t>
            </a:r>
          </a:p>
          <a:p>
            <a:pPr marL="344488" lvl="1"/>
            <a:r>
              <a:rPr lang="en-US" sz="1050" dirty="0" smtClean="0">
                <a:latin typeface="Arial Narrow" pitchFamily="34" charset="0"/>
              </a:rPr>
              <a:t> </a:t>
            </a:r>
          </a:p>
          <a:p>
            <a:pPr marL="344488" lvl="1"/>
            <a:r>
              <a:rPr lang="en-US" sz="1050" b="1" dirty="0" smtClean="0">
                <a:latin typeface="Arial Narrow" pitchFamily="34" charset="0"/>
              </a:rPr>
              <a:t>--Timely ENABLEMENT</a:t>
            </a:r>
          </a:p>
          <a:p>
            <a:pPr marL="344488" lvl="1"/>
            <a:r>
              <a:rPr lang="en-US" sz="1050" baseline="30000" dirty="0" smtClean="0">
                <a:latin typeface="Arial Narrow" pitchFamily="34" charset="0"/>
              </a:rPr>
              <a:t>29</a:t>
            </a:r>
            <a:r>
              <a:rPr lang="en-US" sz="1050" dirty="0" smtClean="0">
                <a:latin typeface="Arial Narrow" pitchFamily="34" charset="0"/>
              </a:rPr>
              <a:t> Now, Lord, consider their threats and </a:t>
            </a:r>
            <a:r>
              <a:rPr lang="en-US" sz="1050" b="1" dirty="0" smtClean="0">
                <a:latin typeface="Arial Narrow" pitchFamily="34" charset="0"/>
              </a:rPr>
              <a:t>enable</a:t>
            </a:r>
            <a:r>
              <a:rPr lang="en-US" sz="1050" dirty="0" smtClean="0">
                <a:latin typeface="Arial Narrow" pitchFamily="34" charset="0"/>
              </a:rPr>
              <a:t> your servants to speak your word with great boldness.</a:t>
            </a:r>
          </a:p>
          <a:p>
            <a:pPr marL="344488" lvl="1"/>
            <a:r>
              <a:rPr lang="en-US" sz="1050" dirty="0" smtClean="0">
                <a:latin typeface="Arial Narrow" pitchFamily="34" charset="0"/>
              </a:rPr>
              <a:t> </a:t>
            </a:r>
          </a:p>
          <a:p>
            <a:pPr marL="344488" lvl="1"/>
            <a:r>
              <a:rPr lang="en-US" sz="1050" b="1" dirty="0" smtClean="0">
                <a:latin typeface="Arial Narrow" pitchFamily="34" charset="0"/>
              </a:rPr>
              <a:t>--Timely HEALING HAND</a:t>
            </a:r>
          </a:p>
          <a:p>
            <a:pPr marL="344488" lvl="1"/>
            <a:r>
              <a:rPr lang="en-US" sz="1050" baseline="30000" dirty="0" smtClean="0">
                <a:latin typeface="Arial Narrow" pitchFamily="34" charset="0"/>
              </a:rPr>
              <a:t>30</a:t>
            </a:r>
            <a:r>
              <a:rPr lang="en-US" sz="1050" dirty="0" smtClean="0">
                <a:latin typeface="Arial Narrow" pitchFamily="34" charset="0"/>
              </a:rPr>
              <a:t> </a:t>
            </a:r>
            <a:r>
              <a:rPr lang="en-US" sz="1050" b="1" dirty="0" smtClean="0">
                <a:latin typeface="Arial Narrow" pitchFamily="34" charset="0"/>
              </a:rPr>
              <a:t>Stretch out your hand to heal </a:t>
            </a:r>
            <a:r>
              <a:rPr lang="en-US" sz="1050" dirty="0" smtClean="0">
                <a:latin typeface="Arial Narrow" pitchFamily="34" charset="0"/>
              </a:rPr>
              <a:t>and perform miraculous signs and wonders through the name of your holy </a:t>
            </a:r>
            <a:br>
              <a:rPr lang="en-US" sz="1050" dirty="0" smtClean="0">
                <a:latin typeface="Arial Narrow" pitchFamily="34" charset="0"/>
              </a:rPr>
            </a:br>
            <a:r>
              <a:rPr lang="en-US" sz="1050" dirty="0" smtClean="0">
                <a:latin typeface="Arial Narrow" pitchFamily="34" charset="0"/>
              </a:rPr>
              <a:t>servant Jesus.“</a:t>
            </a:r>
          </a:p>
          <a:p>
            <a:pPr marL="344488" lvl="1"/>
            <a:endParaRPr lang="en-US" sz="1050" dirty="0" smtClean="0">
              <a:latin typeface="Arial Narrow" pitchFamily="34" charset="0"/>
            </a:endParaRPr>
          </a:p>
          <a:p>
            <a:pPr marL="344488" lvl="1"/>
            <a:r>
              <a:rPr lang="en-US" sz="1050" b="1" dirty="0" smtClean="0">
                <a:latin typeface="Arial Narrow" pitchFamily="34" charset="0"/>
              </a:rPr>
              <a:t>--Timely MIRACULOUS HAND</a:t>
            </a:r>
          </a:p>
          <a:p>
            <a:pPr marL="344488" lvl="1"/>
            <a:r>
              <a:rPr lang="en-US" sz="1050" baseline="30000" dirty="0" smtClean="0">
                <a:latin typeface="Arial Narrow" pitchFamily="34" charset="0"/>
              </a:rPr>
              <a:t>30</a:t>
            </a:r>
            <a:r>
              <a:rPr lang="en-US" sz="1050" dirty="0" smtClean="0">
                <a:latin typeface="Arial Narrow" pitchFamily="34" charset="0"/>
              </a:rPr>
              <a:t> Stretch out your hand to heal </a:t>
            </a:r>
            <a:r>
              <a:rPr lang="en-US" sz="1050" b="1" dirty="0" smtClean="0">
                <a:latin typeface="Arial Narrow" pitchFamily="34" charset="0"/>
              </a:rPr>
              <a:t>and perform miraculous signs and wonders</a:t>
            </a:r>
            <a:r>
              <a:rPr lang="en-US" sz="1050" dirty="0" smtClean="0">
                <a:latin typeface="Arial Narrow" pitchFamily="34" charset="0"/>
              </a:rPr>
              <a:t> through the name of your holy </a:t>
            </a:r>
            <a:br>
              <a:rPr lang="en-US" sz="1050" dirty="0" smtClean="0">
                <a:latin typeface="Arial Narrow" pitchFamily="34" charset="0"/>
              </a:rPr>
            </a:br>
            <a:r>
              <a:rPr lang="en-US" sz="1050" dirty="0" smtClean="0">
                <a:latin typeface="Arial Narrow" pitchFamily="34" charset="0"/>
              </a:rPr>
              <a:t>servant Jesus.“</a:t>
            </a:r>
          </a:p>
          <a:p>
            <a:endParaRPr lang="en-US" sz="1050" dirty="0" smtClean="0">
              <a:latin typeface="Arial Narrow" pitchFamily="34" charset="0"/>
            </a:endParaRPr>
          </a:p>
          <a:p>
            <a:r>
              <a:rPr lang="en-US" sz="1050" b="1" dirty="0" smtClean="0">
                <a:latin typeface="Arial Narrow" pitchFamily="34" charset="0"/>
              </a:rPr>
              <a:t>4- A CHRIST-MEDIATED Petition</a:t>
            </a:r>
          </a:p>
          <a:p>
            <a:endParaRPr lang="en-US" sz="1050" baseline="30000" dirty="0" smtClean="0">
              <a:latin typeface="Arial Narrow" pitchFamily="34" charset="0"/>
            </a:endParaRPr>
          </a:p>
          <a:p>
            <a:r>
              <a:rPr lang="en-US" sz="1050" baseline="30000" dirty="0" smtClean="0">
                <a:latin typeface="Arial Narrow" pitchFamily="34" charset="0"/>
              </a:rPr>
              <a:t>30</a:t>
            </a:r>
            <a:r>
              <a:rPr lang="en-US" sz="1050" dirty="0" smtClean="0">
                <a:latin typeface="Arial Narrow" pitchFamily="34" charset="0"/>
              </a:rPr>
              <a:t> Stretch out your hand to heal and perform miraculous signs and wonders </a:t>
            </a:r>
            <a:r>
              <a:rPr lang="en-US" sz="1050" b="1" dirty="0" smtClean="0">
                <a:latin typeface="Arial Narrow" pitchFamily="34" charset="0"/>
              </a:rPr>
              <a:t>through the name of your holy servant Jesus</a:t>
            </a:r>
            <a:r>
              <a:rPr lang="en-US" sz="1050" dirty="0" smtClean="0">
                <a:latin typeface="Arial Narrow" pitchFamily="34" charset="0"/>
              </a:rPr>
              <a:t>.“</a:t>
            </a:r>
          </a:p>
          <a:p>
            <a:endParaRPr lang="en-US" sz="1050" dirty="0" smtClean="0">
              <a:latin typeface="Arial Narrow" pitchFamily="34" charset="0"/>
            </a:endParaRPr>
          </a:p>
          <a:p>
            <a:r>
              <a:rPr lang="en-US" sz="1050" b="1" dirty="0" smtClean="0">
                <a:latin typeface="Arial Narrow" pitchFamily="34" charset="0"/>
              </a:rPr>
              <a:t>5-A POWERFUL Petition</a:t>
            </a:r>
          </a:p>
          <a:p>
            <a:r>
              <a:rPr lang="en-US" sz="1050" dirty="0" smtClean="0">
                <a:latin typeface="Arial Narrow" pitchFamily="34" charset="0"/>
              </a:rPr>
              <a:t> </a:t>
            </a:r>
            <a:r>
              <a:rPr lang="en-US" sz="1050" baseline="30000" dirty="0" smtClean="0">
                <a:latin typeface="Arial Narrow" pitchFamily="34" charset="0"/>
              </a:rPr>
              <a:t>31</a:t>
            </a:r>
            <a:r>
              <a:rPr lang="en-US" sz="1050" dirty="0" smtClean="0">
                <a:latin typeface="Arial Narrow" pitchFamily="34" charset="0"/>
              </a:rPr>
              <a:t> After they </a:t>
            </a:r>
            <a:r>
              <a:rPr lang="en-US" sz="1050" b="1" dirty="0" smtClean="0">
                <a:latin typeface="Arial Narrow" pitchFamily="34" charset="0"/>
              </a:rPr>
              <a:t>prayed</a:t>
            </a:r>
            <a:r>
              <a:rPr lang="en-US" sz="1050" dirty="0" smtClean="0">
                <a:latin typeface="Arial Narrow" pitchFamily="34" charset="0"/>
              </a:rPr>
              <a:t/>
            </a:r>
            <a:br>
              <a:rPr lang="en-US" sz="1050" dirty="0" smtClean="0">
                <a:latin typeface="Arial Narrow" pitchFamily="34" charset="0"/>
              </a:rPr>
            </a:br>
            <a:endParaRPr lang="en-US" sz="1050" dirty="0" smtClean="0">
              <a:latin typeface="Arial Narrow" pitchFamily="34" charset="0"/>
            </a:endParaRPr>
          </a:p>
          <a:p>
            <a:pPr marL="225425" lvl="1"/>
            <a:r>
              <a:rPr lang="en-US" sz="1050" b="1" i="1" dirty="0" smtClean="0">
                <a:latin typeface="Arial Narrow" pitchFamily="34" charset="0"/>
              </a:rPr>
              <a:t>--PHYSICALLY Powerful</a:t>
            </a:r>
          </a:p>
          <a:p>
            <a:pPr marL="225425" lvl="1"/>
            <a:r>
              <a:rPr lang="en-US" sz="1050" dirty="0" smtClean="0">
                <a:latin typeface="Arial Narrow" pitchFamily="34" charset="0"/>
              </a:rPr>
              <a:t> </a:t>
            </a:r>
            <a:r>
              <a:rPr lang="en-US" sz="1050" baseline="30000" dirty="0" smtClean="0">
                <a:latin typeface="Arial Narrow" pitchFamily="34" charset="0"/>
              </a:rPr>
              <a:t>31</a:t>
            </a:r>
            <a:r>
              <a:rPr lang="en-US" sz="1050" dirty="0" smtClean="0">
                <a:latin typeface="Arial Narrow" pitchFamily="34" charset="0"/>
              </a:rPr>
              <a:t> After they prayed, </a:t>
            </a:r>
            <a:r>
              <a:rPr lang="en-US" sz="1050" b="1" dirty="0" smtClean="0">
                <a:latin typeface="Arial Narrow" pitchFamily="34" charset="0"/>
              </a:rPr>
              <a:t>the place </a:t>
            </a:r>
            <a:r>
              <a:rPr lang="en-US" sz="1050" dirty="0" smtClean="0">
                <a:latin typeface="Arial Narrow" pitchFamily="34" charset="0"/>
              </a:rPr>
              <a:t>where they were meeting </a:t>
            </a:r>
            <a:r>
              <a:rPr lang="en-US" sz="1050" b="1" dirty="0" smtClean="0">
                <a:latin typeface="Arial Narrow" pitchFamily="34" charset="0"/>
              </a:rPr>
              <a:t>was</a:t>
            </a:r>
            <a:r>
              <a:rPr lang="en-US" sz="1050" dirty="0" smtClean="0">
                <a:latin typeface="Arial Narrow" pitchFamily="34" charset="0"/>
              </a:rPr>
              <a:t> </a:t>
            </a:r>
            <a:r>
              <a:rPr lang="en-US" sz="1050" b="1" dirty="0" smtClean="0">
                <a:latin typeface="Arial Narrow" pitchFamily="34" charset="0"/>
              </a:rPr>
              <a:t>shaken</a:t>
            </a:r>
            <a:r>
              <a:rPr lang="en-US" sz="1050" dirty="0" smtClean="0">
                <a:latin typeface="Arial Narrow" pitchFamily="34"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7686720"/>
          </a:xfrm>
          <a:prstGeom prst="rect">
            <a:avLst/>
          </a:prstGeom>
          <a:noFill/>
        </p:spPr>
        <p:txBody>
          <a:bodyPr wrap="square" rtlCol="0">
            <a:spAutoFit/>
          </a:bodyPr>
          <a:lstStyle/>
          <a:p>
            <a:r>
              <a:rPr lang="en-US" sz="1050" b="1" dirty="0" smtClean="0">
                <a:latin typeface="Arial Narrow" pitchFamily="34" charset="0"/>
              </a:rPr>
              <a:t>Lesson 7  Acts 4:23-37    (Continued)            A </a:t>
            </a:r>
            <a:r>
              <a:rPr lang="en-US" sz="1050" b="1" dirty="0">
                <a:latin typeface="Arial Narrow" pitchFamily="34" charset="0"/>
              </a:rPr>
              <a:t>Study in the Book of </a:t>
            </a:r>
            <a:r>
              <a:rPr lang="en-US" sz="1050" b="1" dirty="0" smtClean="0">
                <a:latin typeface="Arial Narrow" pitchFamily="34" charset="0"/>
              </a:rPr>
              <a:t>ACTS</a:t>
            </a:r>
          </a:p>
          <a:p>
            <a:endParaRPr lang="en-US" sz="1050" dirty="0" smtClean="0">
              <a:latin typeface="Arial Narrow" pitchFamily="34" charset="0"/>
            </a:endParaRPr>
          </a:p>
          <a:p>
            <a:endParaRPr lang="en-US" sz="1050" dirty="0" smtClean="0">
              <a:latin typeface="Arial Narrow" pitchFamily="34" charset="0"/>
            </a:endParaRPr>
          </a:p>
          <a:p>
            <a:pPr marL="225425" lvl="1"/>
            <a:r>
              <a:rPr lang="en-US" sz="1050" b="1" i="1" dirty="0" smtClean="0">
                <a:latin typeface="Arial Narrow" pitchFamily="34" charset="0"/>
              </a:rPr>
              <a:t>--SPIRITUALLY Powerful</a:t>
            </a:r>
          </a:p>
          <a:p>
            <a:pPr marL="225425" lvl="1"/>
            <a:r>
              <a:rPr lang="en-US" sz="1050" dirty="0" smtClean="0">
                <a:latin typeface="Arial Narrow" pitchFamily="34" charset="0"/>
              </a:rPr>
              <a:t> </a:t>
            </a:r>
            <a:r>
              <a:rPr lang="en-US" sz="1050" baseline="30000" dirty="0" smtClean="0">
                <a:latin typeface="Arial Narrow" pitchFamily="34" charset="0"/>
              </a:rPr>
              <a:t>31</a:t>
            </a:r>
            <a:r>
              <a:rPr lang="en-US" sz="1050" dirty="0" smtClean="0">
                <a:latin typeface="Arial Narrow" pitchFamily="34" charset="0"/>
              </a:rPr>
              <a:t> After they prayed, the place where they were meeting was shaken. And they were all </a:t>
            </a:r>
            <a:r>
              <a:rPr lang="en-US" sz="1050" b="1" dirty="0" smtClean="0">
                <a:latin typeface="Arial Narrow" pitchFamily="34" charset="0"/>
              </a:rPr>
              <a:t>filled with the Holy Spirit</a:t>
            </a:r>
          </a:p>
          <a:p>
            <a:pPr marL="225425" lvl="1"/>
            <a:endParaRPr lang="en-US" sz="1050" dirty="0" smtClean="0">
              <a:latin typeface="Arial Narrow" pitchFamily="34" charset="0"/>
            </a:endParaRPr>
          </a:p>
          <a:p>
            <a:pPr marL="225425" lvl="1"/>
            <a:r>
              <a:rPr lang="en-US" sz="1050" b="1" i="1" dirty="0" smtClean="0">
                <a:latin typeface="Arial Narrow" pitchFamily="34" charset="0"/>
              </a:rPr>
              <a:t>--BIBLICALLY Powerful</a:t>
            </a:r>
          </a:p>
          <a:p>
            <a:pPr marL="225425" lvl="1"/>
            <a:r>
              <a:rPr lang="en-US" sz="1050" dirty="0" smtClean="0">
                <a:latin typeface="Arial Narrow" pitchFamily="34" charset="0"/>
              </a:rPr>
              <a:t> </a:t>
            </a:r>
            <a:r>
              <a:rPr lang="en-US" sz="1050" baseline="30000" dirty="0" smtClean="0">
                <a:latin typeface="Arial Narrow" pitchFamily="34" charset="0"/>
              </a:rPr>
              <a:t>31</a:t>
            </a:r>
            <a:r>
              <a:rPr lang="en-US" sz="1050" dirty="0" smtClean="0">
                <a:latin typeface="Arial Narrow" pitchFamily="34" charset="0"/>
              </a:rPr>
              <a:t> After they prayed, the place where they were meeting was shaken. And they were all filled with the Holy Spirit and </a:t>
            </a:r>
            <a:r>
              <a:rPr lang="en-US" sz="1050" b="1" dirty="0" smtClean="0">
                <a:latin typeface="Arial Narrow" pitchFamily="34" charset="0"/>
              </a:rPr>
              <a:t>spoke the word of God boldly</a:t>
            </a:r>
            <a:r>
              <a:rPr lang="en-US" sz="1050" dirty="0" smtClean="0">
                <a:latin typeface="Arial Narrow" pitchFamily="34" charset="0"/>
              </a:rPr>
              <a:t>. </a:t>
            </a:r>
          </a:p>
          <a:p>
            <a:endParaRPr lang="en-US" sz="1050" dirty="0" smtClean="0">
              <a:latin typeface="Arial Narrow" pitchFamily="34" charset="0"/>
            </a:endParaRPr>
          </a:p>
          <a:p>
            <a:r>
              <a:rPr lang="en-US" sz="1050" b="1" dirty="0" smtClean="0">
                <a:latin typeface="Arial Narrow" pitchFamily="34" charset="0"/>
              </a:rPr>
              <a:t>6- A UNITING Petition</a:t>
            </a:r>
          </a:p>
          <a:p>
            <a:r>
              <a:rPr lang="en-US" sz="1050" dirty="0" smtClean="0">
                <a:latin typeface="Arial Narrow" pitchFamily="34" charset="0"/>
              </a:rPr>
              <a:t> </a:t>
            </a:r>
            <a:r>
              <a:rPr lang="en-US" sz="1050" baseline="30000" dirty="0" smtClean="0">
                <a:latin typeface="Arial Narrow" pitchFamily="34" charset="0"/>
              </a:rPr>
              <a:t>32</a:t>
            </a:r>
            <a:r>
              <a:rPr lang="en-US" sz="1050" dirty="0" smtClean="0">
                <a:latin typeface="Arial Narrow" pitchFamily="34" charset="0"/>
              </a:rPr>
              <a:t> All the believers were </a:t>
            </a:r>
            <a:r>
              <a:rPr lang="en-US" sz="1050" b="1" dirty="0" smtClean="0">
                <a:latin typeface="Arial Narrow" pitchFamily="34" charset="0"/>
              </a:rPr>
              <a:t>one in heart and mind</a:t>
            </a:r>
            <a:r>
              <a:rPr lang="en-US" sz="1050" dirty="0" smtClean="0">
                <a:latin typeface="Arial Narrow" pitchFamily="34" charset="0"/>
              </a:rPr>
              <a:t>. No one claimed that any of his possessions was his own, but they shared everything they had. </a:t>
            </a:r>
          </a:p>
          <a:p>
            <a:endParaRPr lang="en-US" sz="1050" dirty="0" smtClean="0">
              <a:latin typeface="Arial Narrow" pitchFamily="34" charset="0"/>
            </a:endParaRPr>
          </a:p>
          <a:p>
            <a:pPr marL="230188" lvl="1"/>
            <a:r>
              <a:rPr lang="en-US" sz="1050" b="1" i="1" dirty="0" smtClean="0">
                <a:latin typeface="Arial Narrow" pitchFamily="34" charset="0"/>
              </a:rPr>
              <a:t>--One in HEART</a:t>
            </a:r>
          </a:p>
          <a:p>
            <a:pPr marL="230188" lvl="1"/>
            <a:r>
              <a:rPr lang="en-US" sz="1050" dirty="0" smtClean="0">
                <a:latin typeface="Arial Narrow" pitchFamily="34" charset="0"/>
              </a:rPr>
              <a:t> </a:t>
            </a:r>
            <a:r>
              <a:rPr lang="en-US" sz="1050" baseline="30000" dirty="0" smtClean="0">
                <a:latin typeface="Arial Narrow" pitchFamily="34" charset="0"/>
              </a:rPr>
              <a:t>32</a:t>
            </a:r>
            <a:r>
              <a:rPr lang="en-US" sz="1050" dirty="0" smtClean="0">
                <a:latin typeface="Arial Narrow" pitchFamily="34" charset="0"/>
              </a:rPr>
              <a:t> All the believers </a:t>
            </a:r>
            <a:r>
              <a:rPr lang="en-US" sz="1050" b="1" dirty="0" smtClean="0">
                <a:latin typeface="Arial Narrow" pitchFamily="34" charset="0"/>
              </a:rPr>
              <a:t>were one in heart </a:t>
            </a:r>
            <a:r>
              <a:rPr lang="en-US" sz="1050" dirty="0" smtClean="0">
                <a:latin typeface="Arial Narrow" pitchFamily="34" charset="0"/>
              </a:rPr>
              <a:t>and mind. No one claimed that any of his possessions was his own, but they shared everything they had. </a:t>
            </a:r>
          </a:p>
          <a:p>
            <a:pPr marL="230188" lvl="1"/>
            <a:r>
              <a:rPr lang="en-US" sz="1050" b="1" i="1" dirty="0" smtClean="0">
                <a:latin typeface="Arial Narrow" pitchFamily="34" charset="0"/>
              </a:rPr>
              <a:t>--One in MIND</a:t>
            </a:r>
          </a:p>
          <a:p>
            <a:pPr marL="230188" lvl="1"/>
            <a:r>
              <a:rPr lang="en-US" sz="1050" dirty="0" smtClean="0">
                <a:latin typeface="Arial Narrow" pitchFamily="34" charset="0"/>
              </a:rPr>
              <a:t> </a:t>
            </a:r>
            <a:r>
              <a:rPr lang="en-US" sz="1050" baseline="30000" dirty="0" smtClean="0">
                <a:latin typeface="Arial Narrow" pitchFamily="34" charset="0"/>
              </a:rPr>
              <a:t>32</a:t>
            </a:r>
            <a:r>
              <a:rPr lang="en-US" sz="1050" dirty="0" smtClean="0">
                <a:latin typeface="Arial Narrow" pitchFamily="34" charset="0"/>
              </a:rPr>
              <a:t> All the believers were one in heart and </a:t>
            </a:r>
            <a:r>
              <a:rPr lang="en-US" sz="1050" b="1" dirty="0" smtClean="0">
                <a:latin typeface="Arial Narrow" pitchFamily="34" charset="0"/>
              </a:rPr>
              <a:t>mind</a:t>
            </a:r>
            <a:r>
              <a:rPr lang="en-US" sz="1050" dirty="0" smtClean="0">
                <a:latin typeface="Arial Narrow" pitchFamily="34" charset="0"/>
              </a:rPr>
              <a:t>. No one claimed that any of his possessions was his own, but they shared everything they had. </a:t>
            </a:r>
          </a:p>
          <a:p>
            <a:pPr marL="230188" lvl="1"/>
            <a:r>
              <a:rPr lang="en-US" sz="1050" b="1" i="1" dirty="0" smtClean="0">
                <a:latin typeface="Arial Narrow" pitchFamily="34" charset="0"/>
              </a:rPr>
              <a:t>--One in GENEROSITY</a:t>
            </a:r>
          </a:p>
          <a:p>
            <a:pPr marL="230188" lvl="1"/>
            <a:r>
              <a:rPr lang="en-US" sz="1050" dirty="0" smtClean="0">
                <a:latin typeface="Arial Narrow" pitchFamily="34" charset="0"/>
              </a:rPr>
              <a:t> </a:t>
            </a:r>
            <a:r>
              <a:rPr lang="en-US" sz="1050" baseline="30000" dirty="0" smtClean="0">
                <a:latin typeface="Arial Narrow" pitchFamily="34" charset="0"/>
              </a:rPr>
              <a:t>32</a:t>
            </a:r>
            <a:r>
              <a:rPr lang="en-US" sz="1050" dirty="0" smtClean="0">
                <a:latin typeface="Arial Narrow" pitchFamily="34" charset="0"/>
              </a:rPr>
              <a:t> All the believers were one in heart and mind. No one claimed that any of his possessions was his own, but they </a:t>
            </a:r>
            <a:r>
              <a:rPr lang="en-US" sz="1050" b="1" dirty="0" smtClean="0">
                <a:latin typeface="Arial Narrow" pitchFamily="34" charset="0"/>
              </a:rPr>
              <a:t>shared everything they had</a:t>
            </a:r>
            <a:r>
              <a:rPr lang="en-US" sz="1050" dirty="0" smtClean="0">
                <a:latin typeface="Arial Narrow" pitchFamily="34" charset="0"/>
              </a:rPr>
              <a:t>. </a:t>
            </a:r>
          </a:p>
          <a:p>
            <a:endParaRPr lang="en-US" sz="1050" dirty="0" smtClean="0">
              <a:latin typeface="Arial Narrow" pitchFamily="34" charset="0"/>
            </a:endParaRPr>
          </a:p>
          <a:p>
            <a:r>
              <a:rPr lang="en-US" sz="1050" b="1" dirty="0" smtClean="0">
                <a:latin typeface="Arial Narrow" pitchFamily="34" charset="0"/>
              </a:rPr>
              <a:t>7- An EMPOWERING Petition</a:t>
            </a:r>
          </a:p>
          <a:p>
            <a:r>
              <a:rPr lang="en-US" sz="1050" baseline="30000" dirty="0" smtClean="0">
                <a:latin typeface="Arial Narrow" pitchFamily="34" charset="0"/>
              </a:rPr>
              <a:t>33</a:t>
            </a:r>
            <a:r>
              <a:rPr lang="en-US" sz="1050" dirty="0" smtClean="0">
                <a:latin typeface="Arial Narrow" pitchFamily="34" charset="0"/>
              </a:rPr>
              <a:t> With </a:t>
            </a:r>
            <a:r>
              <a:rPr lang="en-US" sz="1050" b="1" dirty="0" smtClean="0">
                <a:latin typeface="Arial Narrow" pitchFamily="34" charset="0"/>
              </a:rPr>
              <a:t>great power </a:t>
            </a:r>
            <a:r>
              <a:rPr lang="en-US" sz="1050" dirty="0" smtClean="0">
                <a:latin typeface="Arial Narrow" pitchFamily="34" charset="0"/>
              </a:rPr>
              <a:t>the apostles </a:t>
            </a:r>
          </a:p>
          <a:p>
            <a:pPr marL="220663" lvl="1"/>
            <a:r>
              <a:rPr lang="en-US" sz="1050" b="1" dirty="0" smtClean="0">
                <a:latin typeface="Arial Narrow" pitchFamily="34" charset="0"/>
              </a:rPr>
              <a:t>--Empowered to TESTIFY</a:t>
            </a:r>
          </a:p>
          <a:p>
            <a:pPr marL="220663" lvl="1"/>
            <a:r>
              <a:rPr lang="en-US" sz="1050" baseline="30000" dirty="0" smtClean="0">
                <a:latin typeface="Arial Narrow" pitchFamily="34" charset="0"/>
              </a:rPr>
              <a:t>33</a:t>
            </a:r>
            <a:r>
              <a:rPr lang="en-US" sz="1050" dirty="0" smtClean="0">
                <a:latin typeface="Arial Narrow" pitchFamily="34" charset="0"/>
              </a:rPr>
              <a:t> With great power the apostles continued </a:t>
            </a:r>
            <a:r>
              <a:rPr lang="en-US" sz="1050" b="1" dirty="0" smtClean="0">
                <a:latin typeface="Arial Narrow" pitchFamily="34" charset="0"/>
              </a:rPr>
              <a:t>to testify to the resurrection </a:t>
            </a:r>
            <a:r>
              <a:rPr lang="en-US" sz="1050" dirty="0" smtClean="0">
                <a:latin typeface="Arial Narrow" pitchFamily="34" charset="0"/>
              </a:rPr>
              <a:t>of the Lord Jesus, and much grace was upon them all.</a:t>
            </a:r>
          </a:p>
          <a:p>
            <a:pPr marL="220663" lvl="1"/>
            <a:endParaRPr lang="en-US" sz="1050" dirty="0" smtClean="0">
              <a:latin typeface="Arial Narrow" pitchFamily="34" charset="0"/>
            </a:endParaRPr>
          </a:p>
          <a:p>
            <a:pPr marL="220663" lvl="1"/>
            <a:r>
              <a:rPr lang="en-US" sz="1050" b="1" dirty="0" smtClean="0">
                <a:latin typeface="Arial Narrow" pitchFamily="34" charset="0"/>
              </a:rPr>
              <a:t>--Empowered to GIVE</a:t>
            </a:r>
          </a:p>
          <a:p>
            <a:pPr marL="220663" lvl="1"/>
            <a:r>
              <a:rPr lang="en-US" sz="1050" baseline="30000" dirty="0" smtClean="0">
                <a:latin typeface="Arial Narrow" pitchFamily="34" charset="0"/>
              </a:rPr>
              <a:t>34</a:t>
            </a:r>
            <a:r>
              <a:rPr lang="en-US" sz="1050" dirty="0" smtClean="0">
                <a:latin typeface="Arial Narrow" pitchFamily="34" charset="0"/>
              </a:rPr>
              <a:t> There were no needy persons among them. For from time to time those who owned lands or houses sold them, brought the money from the sales </a:t>
            </a:r>
          </a:p>
          <a:p>
            <a:pPr marL="220663" lvl="1"/>
            <a:r>
              <a:rPr lang="en-US" sz="1050" dirty="0" smtClean="0">
                <a:latin typeface="Arial Narrow" pitchFamily="34" charset="0"/>
              </a:rPr>
              <a:t> </a:t>
            </a:r>
            <a:r>
              <a:rPr lang="en-US" sz="1050" baseline="30000" dirty="0" smtClean="0">
                <a:latin typeface="Arial Narrow" pitchFamily="34" charset="0"/>
              </a:rPr>
              <a:t>35</a:t>
            </a:r>
            <a:r>
              <a:rPr lang="en-US" sz="1050" dirty="0" smtClean="0">
                <a:latin typeface="Arial Narrow" pitchFamily="34" charset="0"/>
              </a:rPr>
              <a:t> and put it at the apostles' feet, and it was </a:t>
            </a:r>
            <a:r>
              <a:rPr lang="en-US" sz="1050" b="1" dirty="0" smtClean="0">
                <a:latin typeface="Arial Narrow" pitchFamily="34" charset="0"/>
              </a:rPr>
              <a:t>distributed to anyone as he had need</a:t>
            </a:r>
            <a:r>
              <a:rPr lang="en-US" sz="1050" dirty="0" smtClean="0">
                <a:latin typeface="Arial Narrow" pitchFamily="34" charset="0"/>
              </a:rPr>
              <a:t>.</a:t>
            </a:r>
          </a:p>
          <a:p>
            <a:pPr marL="220663" lvl="1"/>
            <a:r>
              <a:rPr lang="en-US" sz="1050" baseline="30000" dirty="0" smtClean="0">
                <a:latin typeface="Arial Narrow" pitchFamily="34" charset="0"/>
              </a:rPr>
              <a:t>36</a:t>
            </a:r>
            <a:r>
              <a:rPr lang="en-US" sz="1050" dirty="0" smtClean="0">
                <a:latin typeface="Arial Narrow" pitchFamily="34" charset="0"/>
              </a:rPr>
              <a:t> Joseph, a Levite from Cyprus, whom the apostles called Barnabas (which means Son of Encouragement),</a:t>
            </a:r>
          </a:p>
          <a:p>
            <a:pPr marL="220663" lvl="1"/>
            <a:r>
              <a:rPr lang="en-US" sz="1050" dirty="0" smtClean="0">
                <a:latin typeface="Arial Narrow" pitchFamily="34" charset="0"/>
              </a:rPr>
              <a:t> </a:t>
            </a:r>
            <a:r>
              <a:rPr lang="en-US" sz="1050" baseline="30000" dirty="0" smtClean="0">
                <a:latin typeface="Arial Narrow" pitchFamily="34" charset="0"/>
              </a:rPr>
              <a:t>37</a:t>
            </a:r>
            <a:r>
              <a:rPr lang="en-US" sz="1050" dirty="0" smtClean="0">
                <a:latin typeface="Arial Narrow" pitchFamily="34" charset="0"/>
              </a:rPr>
              <a:t> sold a field he owned and </a:t>
            </a:r>
            <a:r>
              <a:rPr lang="en-US" sz="1050" b="1" dirty="0" smtClean="0">
                <a:latin typeface="Arial Narrow" pitchFamily="34" charset="0"/>
              </a:rPr>
              <a:t>brought the money and put it at the apostles' feet</a:t>
            </a:r>
          </a:p>
          <a:p>
            <a:endParaRPr lang="en-US" sz="1050" dirty="0" smtClean="0">
              <a:latin typeface="Arial Narrow" pitchFamily="34" charset="0"/>
            </a:endParaRPr>
          </a:p>
          <a:p>
            <a:r>
              <a:rPr lang="en-US" sz="1050" dirty="0" smtClean="0">
                <a:latin typeface="Arial Narrow" pitchFamily="34" charset="0"/>
              </a:rPr>
              <a:t>In conclusion </a:t>
            </a:r>
            <a:r>
              <a:rPr lang="en-US" sz="1050" b="1" dirty="0" smtClean="0">
                <a:latin typeface="Arial Narrow" pitchFamily="34" charset="0"/>
              </a:rPr>
              <a:t>The PRAYER that Makes  a Difference is:</a:t>
            </a:r>
            <a:br>
              <a:rPr lang="en-US" sz="1050" b="1" dirty="0" smtClean="0">
                <a:latin typeface="Arial Narrow" pitchFamily="34" charset="0"/>
              </a:rPr>
            </a:br>
            <a:endParaRPr lang="en-US" sz="1050" b="1" dirty="0" smtClean="0">
              <a:latin typeface="Arial Narrow" pitchFamily="34" charset="0"/>
            </a:endParaRPr>
          </a:p>
          <a:p>
            <a:pPr marL="344488" indent="-173038">
              <a:buAutoNum type="arabicParenR"/>
            </a:pPr>
            <a:r>
              <a:rPr lang="en-US" sz="1050" dirty="0" smtClean="0">
                <a:latin typeface="Arial Narrow" pitchFamily="34" charset="0"/>
              </a:rPr>
              <a:t>Corporate</a:t>
            </a:r>
          </a:p>
          <a:p>
            <a:pPr marL="344488" indent="-173038">
              <a:buAutoNum type="arabicParenR"/>
            </a:pPr>
            <a:r>
              <a:rPr lang="en-US" sz="1050" dirty="0" smtClean="0">
                <a:latin typeface="Arial Narrow" pitchFamily="34" charset="0"/>
              </a:rPr>
              <a:t>Exalting</a:t>
            </a:r>
          </a:p>
          <a:p>
            <a:pPr marL="344488" indent="-173038">
              <a:buAutoNum type="arabicParenR"/>
            </a:pPr>
            <a:r>
              <a:rPr lang="en-US" sz="1050" dirty="0" smtClean="0">
                <a:latin typeface="Arial Narrow" pitchFamily="34" charset="0"/>
              </a:rPr>
              <a:t>Timely</a:t>
            </a:r>
          </a:p>
          <a:p>
            <a:pPr marL="344488" indent="-173038">
              <a:buAutoNum type="arabicParenR"/>
            </a:pPr>
            <a:r>
              <a:rPr lang="en-US" sz="1050" dirty="0" smtClean="0">
                <a:latin typeface="Arial Narrow" pitchFamily="34" charset="0"/>
              </a:rPr>
              <a:t>Christ-Mediated</a:t>
            </a:r>
          </a:p>
          <a:p>
            <a:pPr marL="344488" indent="-173038">
              <a:buAutoNum type="arabicParenR"/>
            </a:pPr>
            <a:r>
              <a:rPr lang="en-US" sz="1050" dirty="0" smtClean="0">
                <a:latin typeface="Arial Narrow" pitchFamily="34" charset="0"/>
              </a:rPr>
              <a:t>Powerful</a:t>
            </a:r>
          </a:p>
          <a:p>
            <a:pPr marL="344488" indent="-173038">
              <a:buAutoNum type="arabicParenR"/>
            </a:pPr>
            <a:r>
              <a:rPr lang="en-US" sz="1050" dirty="0" smtClean="0">
                <a:latin typeface="Arial Narrow" pitchFamily="34" charset="0"/>
              </a:rPr>
              <a:t>Uniting</a:t>
            </a:r>
          </a:p>
          <a:p>
            <a:pPr marL="344488" indent="-173038">
              <a:buAutoNum type="arabicParenR"/>
            </a:pPr>
            <a:r>
              <a:rPr lang="en-US" sz="1050" dirty="0" smtClean="0">
                <a:latin typeface="Arial Narrow" pitchFamily="34" charset="0"/>
              </a:rPr>
              <a:t>Empowering</a:t>
            </a:r>
          </a:p>
          <a:p>
            <a:pPr marL="742950" indent="-742950">
              <a:buAutoNum type="arabicParenR"/>
            </a:pPr>
            <a:endParaRPr lang="en-US" sz="1050" dirty="0" smtClean="0">
              <a:latin typeface="Arial Narrow" pitchFamily="34" charset="0"/>
            </a:endParaRPr>
          </a:p>
        </p:txBody>
      </p:sp>
      <p:sp>
        <p:nvSpPr>
          <p:cNvPr id="5" name="TextBox 4"/>
          <p:cNvSpPr txBox="1"/>
          <p:nvPr/>
        </p:nvSpPr>
        <p:spPr>
          <a:xfrm>
            <a:off x="504494" y="3878317"/>
            <a:ext cx="3011214" cy="1200329"/>
          </a:xfrm>
          <a:prstGeom prst="rect">
            <a:avLst/>
          </a:prstGeom>
          <a:noFill/>
        </p:spPr>
        <p:txBody>
          <a:bodyPr wrap="square" rtlCol="0">
            <a:spAutoFit/>
          </a:bodyPr>
          <a:lstStyle/>
          <a:p>
            <a:endParaRPr lang="en-US" sz="3600" b="1" dirty="0" smtClean="0"/>
          </a:p>
          <a:p>
            <a:endParaRPr lang="en-US" sz="3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494633"/>
          </a:xfrm>
          <a:prstGeom prst="rect">
            <a:avLst/>
          </a:prstGeom>
          <a:noFill/>
        </p:spPr>
        <p:txBody>
          <a:bodyPr wrap="square" rtlCol="0">
            <a:spAutoFit/>
          </a:bodyPr>
          <a:lstStyle/>
          <a:p>
            <a:r>
              <a:rPr lang="en-US" sz="1050" b="1" dirty="0" smtClean="0">
                <a:latin typeface="Arial Narrow" pitchFamily="34" charset="0"/>
              </a:rPr>
              <a:t>Lesson 8  Acts 5:1-11	            A </a:t>
            </a:r>
            <a:r>
              <a:rPr lang="en-US" sz="1050" b="1" dirty="0">
                <a:latin typeface="Arial Narrow" pitchFamily="34" charset="0"/>
              </a:rPr>
              <a:t>Study in the Book of </a:t>
            </a:r>
            <a:r>
              <a:rPr lang="en-US" sz="1050" b="1" dirty="0" smtClean="0">
                <a:latin typeface="Arial Narrow" pitchFamily="34" charset="0"/>
              </a:rPr>
              <a:t>ACTS</a:t>
            </a:r>
          </a:p>
          <a:p>
            <a:endParaRPr lang="en-US" sz="1050" dirty="0" smtClean="0"/>
          </a:p>
          <a:p>
            <a:r>
              <a:rPr lang="en-US" sz="1050" dirty="0" smtClean="0"/>
              <a:t>The PHOBEA (fear) that Makes a Difference</a:t>
            </a:r>
            <a:br>
              <a:rPr lang="en-US" sz="1050" dirty="0" smtClean="0"/>
            </a:br>
            <a:endParaRPr lang="en-US" sz="1050" dirty="0" smtClean="0"/>
          </a:p>
          <a:p>
            <a:r>
              <a:rPr lang="en-US" sz="1050" dirty="0" smtClean="0"/>
              <a:t>Introduction: Different kinds of FEAR:</a:t>
            </a:r>
          </a:p>
          <a:p>
            <a:pPr lvl="1"/>
            <a:r>
              <a:rPr lang="en-US" sz="1050" dirty="0" err="1" smtClean="0"/>
              <a:t>Aquaphobia</a:t>
            </a:r>
            <a:r>
              <a:rPr lang="en-US" sz="1050" dirty="0" smtClean="0"/>
              <a:t>- Fear of water.</a:t>
            </a:r>
          </a:p>
          <a:p>
            <a:pPr lvl="1"/>
            <a:r>
              <a:rPr lang="en-US" sz="1050" dirty="0" err="1" smtClean="0"/>
              <a:t>Bibliophobia</a:t>
            </a:r>
            <a:r>
              <a:rPr lang="en-US" sz="1050" dirty="0" smtClean="0"/>
              <a:t> - Fear of books.</a:t>
            </a:r>
          </a:p>
          <a:p>
            <a:pPr lvl="1"/>
            <a:r>
              <a:rPr lang="en-US" sz="1050" dirty="0" smtClean="0"/>
              <a:t>Claustrophobia - Fear of confined spaces.</a:t>
            </a:r>
          </a:p>
          <a:p>
            <a:pPr lvl="1"/>
            <a:r>
              <a:rPr lang="en-US" sz="1050" dirty="0" err="1" smtClean="0"/>
              <a:t>Dentophobia</a:t>
            </a:r>
            <a:r>
              <a:rPr lang="en-US" sz="1050" dirty="0" smtClean="0"/>
              <a:t> - Fear of dentists.</a:t>
            </a:r>
          </a:p>
          <a:p>
            <a:pPr lvl="1"/>
            <a:r>
              <a:rPr lang="en-US" sz="1050" dirty="0" err="1" smtClean="0"/>
              <a:t>Gamophobia</a:t>
            </a:r>
            <a:r>
              <a:rPr lang="en-US" sz="1050" dirty="0" smtClean="0"/>
              <a:t> - Fear of marriage.</a:t>
            </a:r>
          </a:p>
          <a:p>
            <a:pPr lvl="1"/>
            <a:r>
              <a:rPr lang="en-US" sz="1050" dirty="0" err="1" smtClean="0"/>
              <a:t>Mysophobia</a:t>
            </a:r>
            <a:r>
              <a:rPr lang="en-US" sz="1050" dirty="0" smtClean="0"/>
              <a:t> - Fear of germs.</a:t>
            </a:r>
          </a:p>
          <a:p>
            <a:pPr lvl="1"/>
            <a:r>
              <a:rPr lang="en-US" sz="1050" dirty="0" err="1" smtClean="0"/>
              <a:t>Necrophobia</a:t>
            </a:r>
            <a:r>
              <a:rPr lang="en-US" sz="1050" dirty="0" smtClean="0"/>
              <a:t> - Fear of death.</a:t>
            </a:r>
          </a:p>
          <a:p>
            <a:pPr lvl="1"/>
            <a:r>
              <a:rPr lang="en-US" sz="1050" dirty="0" err="1" smtClean="0"/>
              <a:t>Pyrophobia</a:t>
            </a:r>
            <a:r>
              <a:rPr lang="en-US" sz="1050" dirty="0" smtClean="0"/>
              <a:t> - Fear of fire.</a:t>
            </a:r>
          </a:p>
          <a:p>
            <a:pPr lvl="1"/>
            <a:r>
              <a:rPr lang="en-US" sz="1050" dirty="0" smtClean="0"/>
              <a:t>Technophobia - Fear of technology.</a:t>
            </a:r>
          </a:p>
          <a:p>
            <a:endParaRPr lang="en-US" sz="1050" dirty="0" smtClean="0"/>
          </a:p>
          <a:p>
            <a:r>
              <a:rPr lang="en-US" sz="1050" b="1" dirty="0" smtClean="0"/>
              <a:t>Regarding EXCESSIVE fear:</a:t>
            </a:r>
          </a:p>
          <a:p>
            <a:pPr marL="63500" indent="-63500"/>
            <a:r>
              <a:rPr lang="en-US" sz="1050" dirty="0" smtClean="0"/>
              <a:t>2 Timothy 1:7 For God hath not given us the spirit of fear; but of power, and of love, and of a sound mind. (KJV)</a:t>
            </a:r>
          </a:p>
          <a:p>
            <a:r>
              <a:rPr lang="en-US" sz="1050" b="1" dirty="0" smtClean="0"/>
              <a:t>The point of our passage:</a:t>
            </a:r>
          </a:p>
          <a:p>
            <a:r>
              <a:rPr lang="en-US" sz="1050" baseline="30000" dirty="0" smtClean="0"/>
              <a:t>5</a:t>
            </a:r>
            <a:r>
              <a:rPr lang="en-US" sz="1050" dirty="0" smtClean="0"/>
              <a:t>…great </a:t>
            </a:r>
            <a:r>
              <a:rPr lang="en-US" sz="1050" b="1" dirty="0" smtClean="0"/>
              <a:t>fear</a:t>
            </a:r>
            <a:r>
              <a:rPr lang="en-US" sz="1050" dirty="0" smtClean="0"/>
              <a:t> seized all who heard what had happened. </a:t>
            </a:r>
          </a:p>
          <a:p>
            <a:r>
              <a:rPr lang="en-US" sz="1050" baseline="30000" dirty="0" smtClean="0"/>
              <a:t>11</a:t>
            </a:r>
            <a:r>
              <a:rPr lang="en-US" sz="1050" dirty="0" smtClean="0"/>
              <a:t> Great </a:t>
            </a:r>
            <a:r>
              <a:rPr lang="en-US" sz="1050" b="1" dirty="0" smtClean="0"/>
              <a:t>fear</a:t>
            </a:r>
            <a:r>
              <a:rPr lang="en-US" sz="1050" dirty="0" smtClean="0"/>
              <a:t> seized the whole church and all who heard about these events. </a:t>
            </a:r>
          </a:p>
          <a:p>
            <a:pPr>
              <a:tabLst>
                <a:tab pos="398463" algn="l"/>
              </a:tabLst>
            </a:pPr>
            <a:r>
              <a:rPr lang="en-US" sz="1050" dirty="0" smtClean="0">
                <a:latin typeface="Symbol" pitchFamily="18" charset="2"/>
              </a:rPr>
              <a:t>	</a:t>
            </a:r>
            <a:r>
              <a:rPr lang="en-US" sz="1050" dirty="0" err="1" smtClean="0">
                <a:latin typeface="Symbol" pitchFamily="18" charset="2"/>
              </a:rPr>
              <a:t>fobo</a:t>
            </a:r>
            <a:r>
              <a:rPr lang="en-US" sz="1050" dirty="0" err="1" smtClean="0">
                <a:latin typeface="Candara" pitchFamily="34" charset="0"/>
              </a:rPr>
              <a:t>s</a:t>
            </a:r>
            <a:r>
              <a:rPr lang="en-US" sz="1050" dirty="0" smtClean="0">
                <a:latin typeface="Symbol" pitchFamily="18" charset="2"/>
              </a:rPr>
              <a:t/>
            </a:r>
            <a:br>
              <a:rPr lang="en-US" sz="1050" dirty="0" smtClean="0">
                <a:latin typeface="Symbol" pitchFamily="18" charset="2"/>
              </a:rPr>
            </a:br>
            <a:r>
              <a:rPr lang="en-US" sz="1050" dirty="0" smtClean="0">
                <a:latin typeface="Symbol" pitchFamily="18" charset="2"/>
              </a:rPr>
              <a:t>	</a:t>
            </a:r>
            <a:r>
              <a:rPr lang="en-US" sz="900" dirty="0" err="1" smtClean="0">
                <a:latin typeface="Arial" pitchFamily="34" charset="0"/>
                <a:cs typeface="Arial" pitchFamily="34" charset="0"/>
              </a:rPr>
              <a:t>phobos</a:t>
            </a:r>
            <a:r>
              <a:rPr lang="en-US" sz="1050" dirty="0" smtClean="0"/>
              <a:t>  = This is a </a:t>
            </a:r>
            <a:r>
              <a:rPr lang="en-US" sz="1050" dirty="0" smtClean="0">
                <a:latin typeface="Arial Narrow" pitchFamily="34" charset="0"/>
              </a:rPr>
              <a:t>GOOD phobia</a:t>
            </a:r>
            <a:r>
              <a:rPr lang="en-US" sz="1050" dirty="0" smtClean="0">
                <a:latin typeface="Arial Narrow" pitchFamily="34" charset="0"/>
                <a:cs typeface="Arial" pitchFamily="34" charset="0"/>
              </a:rPr>
              <a:t>!  See below how good fear ...</a:t>
            </a:r>
            <a:endParaRPr lang="en-US" sz="1050" dirty="0" smtClean="0">
              <a:latin typeface="Arial Narrow" pitchFamily="34" charset="0"/>
            </a:endParaRPr>
          </a:p>
          <a:p>
            <a:endParaRPr lang="en-US" sz="1050" dirty="0" smtClean="0"/>
          </a:p>
          <a:p>
            <a:pPr lvl="2"/>
            <a:r>
              <a:rPr lang="en-US" sz="1050" dirty="0" smtClean="0">
                <a:latin typeface="Arial Narrow" pitchFamily="34" charset="0"/>
              </a:rPr>
              <a:t>“…is pure, enduring forever.” </a:t>
            </a:r>
            <a:r>
              <a:rPr lang="en-US" sz="1050" dirty="0" err="1" smtClean="0">
                <a:latin typeface="Arial Narrow" pitchFamily="34" charset="0"/>
              </a:rPr>
              <a:t>Psa</a:t>
            </a:r>
            <a:r>
              <a:rPr lang="en-US" sz="1050" dirty="0" smtClean="0">
                <a:latin typeface="Arial Narrow" pitchFamily="34" charset="0"/>
              </a:rPr>
              <a:t> 19:9</a:t>
            </a:r>
          </a:p>
          <a:p>
            <a:pPr lvl="2"/>
            <a:r>
              <a:rPr lang="en-US" sz="1050" dirty="0" smtClean="0">
                <a:latin typeface="Arial Narrow" pitchFamily="34" charset="0"/>
              </a:rPr>
              <a:t>“…is the beginning of wisdom” </a:t>
            </a:r>
            <a:r>
              <a:rPr lang="en-US" sz="1050" dirty="0" err="1" smtClean="0">
                <a:latin typeface="Arial Narrow" pitchFamily="34" charset="0"/>
              </a:rPr>
              <a:t>Psa</a:t>
            </a:r>
            <a:r>
              <a:rPr lang="en-US" sz="1050" dirty="0" smtClean="0">
                <a:latin typeface="Arial Narrow" pitchFamily="34" charset="0"/>
              </a:rPr>
              <a:t> 111:10</a:t>
            </a:r>
          </a:p>
          <a:p>
            <a:pPr lvl="2"/>
            <a:r>
              <a:rPr lang="en-US" sz="1050" dirty="0" smtClean="0">
                <a:latin typeface="Arial Narrow" pitchFamily="34" charset="0"/>
              </a:rPr>
              <a:t> “…is the beginning of knowledge” Pro 1:7</a:t>
            </a:r>
          </a:p>
          <a:p>
            <a:pPr lvl="2"/>
            <a:r>
              <a:rPr lang="en-US" sz="1050" dirty="0" smtClean="0">
                <a:latin typeface="Arial Narrow" pitchFamily="34" charset="0"/>
              </a:rPr>
              <a:t> “…is to hate evil” Pro 8:13</a:t>
            </a:r>
          </a:p>
          <a:p>
            <a:pPr lvl="2"/>
            <a:r>
              <a:rPr lang="en-US" sz="1050" dirty="0" smtClean="0">
                <a:latin typeface="Arial Narrow" pitchFamily="34" charset="0"/>
              </a:rPr>
              <a:t>“…is a fountain of life”  Pro 14:27</a:t>
            </a:r>
          </a:p>
          <a:p>
            <a:pPr lvl="2"/>
            <a:r>
              <a:rPr lang="en-US" sz="1050" dirty="0" smtClean="0">
                <a:latin typeface="Arial Narrow" pitchFamily="34" charset="0"/>
              </a:rPr>
              <a:t>“…is the key to treasure” Isa 33:6 </a:t>
            </a:r>
          </a:p>
          <a:p>
            <a:pPr lvl="2"/>
            <a:endParaRPr lang="en-US" sz="1050" dirty="0" smtClean="0">
              <a:latin typeface="Arial Narrow" pitchFamily="34" charset="0"/>
            </a:endParaRPr>
          </a:p>
          <a:p>
            <a:r>
              <a:rPr lang="en-US" sz="1050" baseline="30000" dirty="0" smtClean="0"/>
              <a:t>11</a:t>
            </a:r>
            <a:r>
              <a:rPr lang="en-US" sz="1050" dirty="0" smtClean="0"/>
              <a:t> Great </a:t>
            </a:r>
            <a:r>
              <a:rPr lang="en-US" sz="1050" b="1" dirty="0" smtClean="0"/>
              <a:t>fear</a:t>
            </a:r>
            <a:r>
              <a:rPr lang="en-US" sz="1050" dirty="0" smtClean="0"/>
              <a:t> seized the whole church and all who heard about </a:t>
            </a:r>
            <a:r>
              <a:rPr lang="en-US" sz="1050" b="1" dirty="0" smtClean="0"/>
              <a:t>these events. </a:t>
            </a:r>
          </a:p>
          <a:p>
            <a:endParaRPr lang="en-US" sz="1050" b="1" dirty="0" smtClean="0"/>
          </a:p>
          <a:p>
            <a:r>
              <a:rPr lang="en-US" sz="1050" b="1" dirty="0" smtClean="0"/>
              <a:t>	On the surface seems to be about “an offering” taken at church</a:t>
            </a:r>
          </a:p>
          <a:p>
            <a:r>
              <a:rPr lang="en-US" sz="1050" b="1" dirty="0" smtClean="0"/>
              <a:t>	Below the surface much more is at play ... Personal hypocrisy.</a:t>
            </a:r>
          </a:p>
          <a:p>
            <a:pPr lvl="2"/>
            <a:endParaRPr lang="en-US" sz="1050" b="1" dirty="0" smtClean="0">
              <a:latin typeface="Arial Narrow" pitchFamily="34" charset="0"/>
            </a:endParaRPr>
          </a:p>
          <a:p>
            <a:r>
              <a:rPr lang="en-US" sz="1050" b="1" dirty="0" smtClean="0">
                <a:latin typeface="Arial Narrow" pitchFamily="34" charset="0"/>
              </a:rPr>
              <a:t>The Event Behind the Phobia</a:t>
            </a:r>
          </a:p>
          <a:p>
            <a:r>
              <a:rPr lang="en-US" sz="1050" dirty="0" smtClean="0"/>
              <a:t>4:36-37 …Barnabas (which means Son of </a:t>
            </a:r>
            <a:r>
              <a:rPr lang="en-US" sz="1050" b="1" dirty="0" smtClean="0"/>
              <a:t>Encouragement</a:t>
            </a:r>
            <a:r>
              <a:rPr lang="en-US" sz="1050" dirty="0" smtClean="0"/>
              <a:t>), </a:t>
            </a:r>
            <a:r>
              <a:rPr lang="en-US" sz="1050" baseline="30000" dirty="0" smtClean="0"/>
              <a:t>37</a:t>
            </a:r>
            <a:r>
              <a:rPr lang="en-US" sz="1050" dirty="0" smtClean="0"/>
              <a:t> sold a field he owned and brought the money and put it at the apostles' feet.</a:t>
            </a:r>
          </a:p>
          <a:p>
            <a:pPr lvl="1"/>
            <a:endParaRPr lang="en-US" sz="1050" dirty="0" smtClean="0">
              <a:latin typeface="Arial Narrow" pitchFamily="34" charset="0"/>
            </a:endParaRPr>
          </a:p>
          <a:p>
            <a:pPr lvl="1"/>
            <a:r>
              <a:rPr lang="en-US" sz="1050" dirty="0" smtClean="0">
                <a:latin typeface="Arial Narrow" pitchFamily="34" charset="0"/>
              </a:rPr>
              <a:t>He had a “Fear of the Lord” that was… </a:t>
            </a:r>
          </a:p>
          <a:p>
            <a:pPr lvl="2">
              <a:buFont typeface="Arial" pitchFamily="34" charset="0"/>
              <a:buChar char="•"/>
            </a:pPr>
            <a:r>
              <a:rPr lang="en-US" sz="1050" dirty="0" smtClean="0">
                <a:latin typeface="Arial Narrow" pitchFamily="34" charset="0"/>
              </a:rPr>
              <a:t>   Pure (Psalm 19:9)</a:t>
            </a:r>
          </a:p>
          <a:p>
            <a:pPr lvl="2">
              <a:buFont typeface="Arial" pitchFamily="34" charset="0"/>
              <a:buChar char="•"/>
            </a:pPr>
            <a:r>
              <a:rPr lang="en-US" sz="1050" dirty="0" smtClean="0">
                <a:latin typeface="Arial Narrow" pitchFamily="34" charset="0"/>
              </a:rPr>
              <a:t>   a Treasure … of salvation and wisdom and knowledge (Isa 33:6)</a:t>
            </a:r>
          </a:p>
          <a:p>
            <a:endParaRPr lang="en-US" sz="1050" dirty="0" smtClean="0"/>
          </a:p>
          <a:p>
            <a:r>
              <a:rPr lang="en-US" sz="1050" b="1" dirty="0" smtClean="0"/>
              <a:t>The Lack of this Phobia</a:t>
            </a:r>
          </a:p>
          <a:p>
            <a:r>
              <a:rPr lang="en-US" sz="1050" dirty="0" smtClean="0"/>
              <a:t> </a:t>
            </a:r>
            <a:r>
              <a:rPr lang="en-US" sz="1050" baseline="30000" dirty="0" smtClean="0"/>
              <a:t>1</a:t>
            </a:r>
            <a:r>
              <a:rPr lang="en-US" sz="1050" dirty="0" smtClean="0"/>
              <a:t> Now a man named Ananias, together with his wife </a:t>
            </a:r>
            <a:r>
              <a:rPr lang="en-US" sz="1050" dirty="0" err="1" smtClean="0"/>
              <a:t>Sapphira</a:t>
            </a:r>
            <a:r>
              <a:rPr lang="en-US" sz="1050" dirty="0" smtClean="0"/>
              <a:t>, also sold a piece of property.   </a:t>
            </a:r>
            <a:r>
              <a:rPr lang="en-US" sz="1050" baseline="30000" dirty="0" smtClean="0"/>
              <a:t>2</a:t>
            </a:r>
            <a:r>
              <a:rPr lang="en-US" sz="1050" dirty="0" smtClean="0"/>
              <a:t> With his wife's full knowledge </a:t>
            </a:r>
            <a:r>
              <a:rPr lang="en-US" sz="1050" b="1" dirty="0" smtClean="0"/>
              <a:t>he kept back part of the money for himself</a:t>
            </a:r>
            <a:r>
              <a:rPr lang="en-US" sz="1050" dirty="0" smtClean="0"/>
              <a:t>, but brought the rest and put it at the apostles' feet.</a:t>
            </a:r>
          </a:p>
          <a:p>
            <a:pPr lvl="1"/>
            <a:r>
              <a:rPr lang="en-US" sz="1050" b="1" i="1" u="sng" dirty="0" smtClean="0"/>
              <a:t>Cause</a:t>
            </a:r>
            <a:r>
              <a:rPr lang="en-US" sz="1050" b="1" i="1" dirty="0" smtClean="0"/>
              <a:t> of Lacking this Phobia</a:t>
            </a:r>
          </a:p>
          <a:p>
            <a:pPr lvl="1"/>
            <a:r>
              <a:rPr lang="en-US" sz="1050" dirty="0" smtClean="0"/>
              <a:t>"Ananias, how is it that Satan has so filled your heart that you have lied to the Holy Spirit and have kept for yourself some of the money you received for the land?</a:t>
            </a:r>
          </a:p>
          <a:p>
            <a:pPr lvl="1"/>
            <a:endParaRPr lang="en-US" sz="105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333050"/>
          </a:xfrm>
          <a:prstGeom prst="rect">
            <a:avLst/>
          </a:prstGeom>
          <a:noFill/>
        </p:spPr>
        <p:txBody>
          <a:bodyPr wrap="square" rtlCol="0">
            <a:spAutoFit/>
          </a:bodyPr>
          <a:lstStyle/>
          <a:p>
            <a:r>
              <a:rPr lang="en-US" sz="1050" b="1" dirty="0" smtClean="0">
                <a:latin typeface="Arial Narrow" pitchFamily="34" charset="0"/>
              </a:rPr>
              <a:t>Lesson 8  Acts 5:1-11  (continued)	            A </a:t>
            </a:r>
            <a:r>
              <a:rPr lang="en-US" sz="1050" b="1" dirty="0">
                <a:latin typeface="Arial Narrow" pitchFamily="34" charset="0"/>
              </a:rPr>
              <a:t>Study in the Book of </a:t>
            </a:r>
            <a:r>
              <a:rPr lang="en-US" sz="1050" b="1" dirty="0" smtClean="0">
                <a:latin typeface="Arial Narrow" pitchFamily="34" charset="0"/>
              </a:rPr>
              <a:t>ACTS</a:t>
            </a:r>
          </a:p>
          <a:p>
            <a:pPr lvl="1"/>
            <a:endParaRPr lang="en-US" sz="1050" dirty="0" smtClean="0"/>
          </a:p>
          <a:p>
            <a:pPr lvl="1"/>
            <a:r>
              <a:rPr lang="en-US" sz="1050" dirty="0" smtClean="0"/>
              <a:t>Remember Jesus told Peter:  "Get behind me, Satan!" he said. "You do not have in mind the things of God, but the things of men.” </a:t>
            </a:r>
          </a:p>
          <a:p>
            <a:pPr lvl="1"/>
            <a:r>
              <a:rPr lang="en-US" sz="1050" dirty="0" smtClean="0"/>
              <a:t>Simon, Simon, Satan has asked to sift you as wheat.  But I    have prayed for  you, Simon, that     your faith  may not fail.  </a:t>
            </a:r>
          </a:p>
          <a:p>
            <a:pPr lvl="1"/>
            <a:endParaRPr lang="en-US" sz="1050" dirty="0" smtClean="0"/>
          </a:p>
          <a:p>
            <a:pPr lvl="1"/>
            <a:r>
              <a:rPr lang="en-US" sz="1050" dirty="0" smtClean="0"/>
              <a:t>"Ananias, how is it that </a:t>
            </a:r>
            <a:r>
              <a:rPr lang="en-US" sz="1050" b="1" u="sng" dirty="0" smtClean="0"/>
              <a:t>Satan has so filled your heart</a:t>
            </a:r>
            <a:r>
              <a:rPr lang="en-US" sz="1050" b="1" dirty="0" smtClean="0"/>
              <a:t> </a:t>
            </a:r>
            <a:r>
              <a:rPr lang="en-US" sz="1050" dirty="0" smtClean="0"/>
              <a:t>that you have lied to the Holy Spirit and have kept for yourself some of the money you received for the land?</a:t>
            </a:r>
          </a:p>
          <a:p>
            <a:pPr lvl="1"/>
            <a:endParaRPr lang="en-US" sz="1050" dirty="0" smtClean="0"/>
          </a:p>
          <a:p>
            <a:pPr lvl="1"/>
            <a:r>
              <a:rPr lang="en-US" sz="1050" b="1" i="1" u="sng" dirty="0" smtClean="0"/>
              <a:t>Heart</a:t>
            </a:r>
            <a:r>
              <a:rPr lang="en-US" sz="1050" b="1" i="1" dirty="0" smtClean="0"/>
              <a:t> of Lacking this Phobia</a:t>
            </a:r>
          </a:p>
          <a:p>
            <a:pPr lvl="1"/>
            <a:r>
              <a:rPr lang="en-US" sz="1050" dirty="0" smtClean="0"/>
              <a:t>"Ananias, how is it that Satan has so filled your heart that you have </a:t>
            </a:r>
            <a:r>
              <a:rPr lang="en-US" sz="1050" b="1" u="sng" dirty="0" smtClean="0"/>
              <a:t>lied to </a:t>
            </a:r>
            <a:r>
              <a:rPr lang="en-US" sz="1050" b="1" dirty="0" smtClean="0"/>
              <a:t>the Holy Spirit </a:t>
            </a:r>
            <a:r>
              <a:rPr lang="en-US" sz="1050" dirty="0" smtClean="0"/>
              <a:t>and have kept for yourself some of the money you received for the land?</a:t>
            </a:r>
          </a:p>
          <a:p>
            <a:endParaRPr lang="en-US" sz="1050" dirty="0" smtClean="0"/>
          </a:p>
          <a:p>
            <a:r>
              <a:rPr lang="en-US" sz="1050" b="1" dirty="0" smtClean="0"/>
              <a:t>On the Surface</a:t>
            </a:r>
          </a:p>
          <a:p>
            <a:r>
              <a:rPr lang="en-US" sz="1050" baseline="30000" dirty="0" smtClean="0"/>
              <a:t>4</a:t>
            </a:r>
            <a:r>
              <a:rPr lang="en-US" sz="1050" dirty="0" smtClean="0"/>
              <a:t> Didn't it belong to you before it was sold? And after it was sold, wasn't </a:t>
            </a:r>
            <a:r>
              <a:rPr lang="en-US" sz="1050" b="1" dirty="0" smtClean="0"/>
              <a:t>the money </a:t>
            </a:r>
            <a:r>
              <a:rPr lang="en-US" sz="1050" dirty="0" smtClean="0"/>
              <a:t>at your disposal? What made you think of doing such a thing? You have not lied to men but to God."</a:t>
            </a:r>
          </a:p>
          <a:p>
            <a:endParaRPr lang="en-US" sz="1050" dirty="0" smtClean="0"/>
          </a:p>
          <a:p>
            <a:r>
              <a:rPr lang="en-US" sz="1050" b="1" dirty="0" smtClean="0"/>
              <a:t>Below the Surface</a:t>
            </a:r>
          </a:p>
          <a:p>
            <a:r>
              <a:rPr lang="en-US" sz="1050" baseline="30000" dirty="0" smtClean="0"/>
              <a:t>4</a:t>
            </a:r>
            <a:r>
              <a:rPr lang="en-US" sz="1050" dirty="0" smtClean="0"/>
              <a:t> Didn't it belong to you before it was sold? And after it was sold, wasn't the money at your disposal? What made you think of doing such a thing? You have not </a:t>
            </a:r>
            <a:r>
              <a:rPr lang="en-US" sz="1050" b="1" u="sng" dirty="0" smtClean="0"/>
              <a:t>lied to </a:t>
            </a:r>
            <a:r>
              <a:rPr lang="en-US" sz="1050" dirty="0" smtClean="0"/>
              <a:t>men but to </a:t>
            </a:r>
            <a:r>
              <a:rPr lang="en-US" sz="1050" b="1" u="sng" dirty="0" smtClean="0"/>
              <a:t>God</a:t>
            </a:r>
            <a:r>
              <a:rPr lang="en-US" sz="1050" dirty="0" smtClean="0"/>
              <a:t>.“</a:t>
            </a:r>
          </a:p>
          <a:p>
            <a:endParaRPr lang="en-US" sz="1050" dirty="0" smtClean="0"/>
          </a:p>
          <a:p>
            <a:r>
              <a:rPr lang="en-US" sz="1050" b="1" dirty="0" smtClean="0"/>
              <a:t>Intrusion of Divine Judgment</a:t>
            </a:r>
          </a:p>
          <a:p>
            <a:r>
              <a:rPr lang="en-US" sz="1050" baseline="30000" dirty="0" smtClean="0"/>
              <a:t>5</a:t>
            </a:r>
            <a:r>
              <a:rPr lang="en-US" sz="1050" dirty="0" smtClean="0"/>
              <a:t> When Ananias heard this, he fell down and died. And great fear seized all who heard what had happened. </a:t>
            </a:r>
          </a:p>
          <a:p>
            <a:r>
              <a:rPr lang="en-US" sz="1050" dirty="0" smtClean="0"/>
              <a:t>Intrusion of Divine Judgment</a:t>
            </a:r>
            <a:r>
              <a:rPr lang="en-US" sz="1050" baseline="30000" dirty="0" smtClean="0"/>
              <a:t>6</a:t>
            </a:r>
            <a:r>
              <a:rPr lang="en-US" sz="1050" dirty="0" smtClean="0"/>
              <a:t> Then the young men came forward, wrapped up his body, and carried him out and buried him.</a:t>
            </a:r>
          </a:p>
          <a:p>
            <a:endParaRPr lang="en-US" sz="1050" dirty="0" smtClean="0"/>
          </a:p>
          <a:p>
            <a:r>
              <a:rPr lang="en-US" sz="1050" b="1" dirty="0" smtClean="0"/>
              <a:t>Fast Forward …</a:t>
            </a:r>
          </a:p>
          <a:p>
            <a:r>
              <a:rPr lang="en-US" sz="1050" baseline="30000" dirty="0" smtClean="0"/>
              <a:t>7</a:t>
            </a:r>
            <a:r>
              <a:rPr lang="en-US" sz="1050" dirty="0" smtClean="0"/>
              <a:t> About three hours later his wife came in, not knowing what had happened.</a:t>
            </a:r>
          </a:p>
          <a:p>
            <a:endParaRPr lang="en-US" sz="1050" dirty="0" smtClean="0"/>
          </a:p>
          <a:p>
            <a:r>
              <a:rPr lang="en-US" sz="1050" b="1" dirty="0" smtClean="0"/>
              <a:t>Déjà vu .</a:t>
            </a:r>
            <a:r>
              <a:rPr lang="en-US" sz="1050" dirty="0" smtClean="0"/>
              <a:t>..</a:t>
            </a:r>
          </a:p>
          <a:p>
            <a:r>
              <a:rPr lang="en-US" sz="1050" baseline="30000" dirty="0" smtClean="0"/>
              <a:t>8</a:t>
            </a:r>
            <a:r>
              <a:rPr lang="en-US" sz="1050" dirty="0" smtClean="0"/>
              <a:t> Peter asked her, "Tell me, is this the price you and Ananias got for the land?“ "Yes," she said, "that is the price.”</a:t>
            </a:r>
          </a:p>
          <a:p>
            <a:pPr>
              <a:tabLst>
                <a:tab pos="461963" algn="l"/>
              </a:tabLst>
            </a:pPr>
            <a:r>
              <a:rPr lang="en-US" sz="1050" b="1" baseline="30000" dirty="0" smtClean="0"/>
              <a:t>	</a:t>
            </a:r>
            <a:endParaRPr lang="en-US" sz="1050" dirty="0" smtClean="0"/>
          </a:p>
          <a:p>
            <a:r>
              <a:rPr lang="en-US" sz="1050" dirty="0" smtClean="0"/>
              <a:t>"How could you agree to test the Spirit of the Lord? Look! The feet of the men who buried your husband are at the door, and they will carry you out also.”</a:t>
            </a:r>
          </a:p>
          <a:p>
            <a:endParaRPr lang="en-US" sz="1050" dirty="0" smtClean="0"/>
          </a:p>
          <a:p>
            <a:pPr>
              <a:tabLst>
                <a:tab pos="461963" algn="l"/>
              </a:tabLst>
            </a:pPr>
            <a:r>
              <a:rPr lang="en-US" sz="1050" dirty="0" smtClean="0"/>
              <a:t>	Remember  how </a:t>
            </a:r>
            <a:r>
              <a:rPr lang="en-US" sz="1050" baseline="30000" dirty="0" smtClean="0"/>
              <a:t>7</a:t>
            </a:r>
            <a:r>
              <a:rPr lang="en-US" sz="1050" dirty="0" smtClean="0"/>
              <a:t> Jesus answered him [Satan], "It is also written: 'Do not put the Lord your God  to </a:t>
            </a:r>
            <a:br>
              <a:rPr lang="en-US" sz="1050" dirty="0" smtClean="0"/>
            </a:br>
            <a:r>
              <a:rPr lang="en-US" sz="1050" dirty="0" smtClean="0"/>
              <a:t>	the test.'“</a:t>
            </a:r>
            <a:br>
              <a:rPr lang="en-US" sz="1050" dirty="0" smtClean="0"/>
            </a:br>
            <a:endParaRPr lang="en-US" sz="1050" dirty="0" smtClean="0"/>
          </a:p>
          <a:p>
            <a:pPr>
              <a:tabLst>
                <a:tab pos="461963" algn="l"/>
              </a:tabLst>
            </a:pPr>
            <a:r>
              <a:rPr lang="en-US" sz="1050" baseline="30000" dirty="0" smtClean="0"/>
              <a:t>10</a:t>
            </a:r>
            <a:r>
              <a:rPr lang="en-US" sz="1050" dirty="0" smtClean="0"/>
              <a:t> At that moment she fell down at his feet and died. Then the young men came in and, finding her dead, carried her out and buried her beside her husband.</a:t>
            </a:r>
          </a:p>
          <a:p>
            <a:pPr>
              <a:tabLst>
                <a:tab pos="461963" algn="l"/>
              </a:tabLst>
            </a:pPr>
            <a:endParaRPr lang="en-US" sz="1050" dirty="0" smtClean="0"/>
          </a:p>
          <a:p>
            <a:pPr lvl="0">
              <a:tabLst>
                <a:tab pos="461963" algn="l"/>
              </a:tabLst>
            </a:pPr>
            <a:r>
              <a:rPr lang="en-US" sz="1050" dirty="0" smtClean="0">
                <a:latin typeface="Arial Narrow" pitchFamily="34" charset="0"/>
              </a:rPr>
              <a:t>	This was in space and time an </a:t>
            </a:r>
            <a:r>
              <a:rPr lang="en-US" sz="1050" b="1" dirty="0" smtClean="0">
                <a:latin typeface="Arial Narrow" pitchFamily="34" charset="0"/>
              </a:rPr>
              <a:t>Intrusion of Divine Judgment</a:t>
            </a:r>
          </a:p>
          <a:p>
            <a:endParaRPr lang="en-US" sz="1050" dirty="0" smtClean="0"/>
          </a:p>
          <a:p>
            <a:r>
              <a:rPr lang="en-US" sz="1050" b="1" dirty="0" smtClean="0"/>
              <a:t>A Neglected NT Concept</a:t>
            </a:r>
          </a:p>
          <a:p>
            <a:r>
              <a:rPr lang="en-US" sz="1050" dirty="0" smtClean="0"/>
              <a:t> </a:t>
            </a:r>
            <a:r>
              <a:rPr lang="en-US" sz="1050" baseline="30000" dirty="0" smtClean="0"/>
              <a:t>4</a:t>
            </a:r>
            <a:r>
              <a:rPr lang="en-US" sz="1050" dirty="0" smtClean="0"/>
              <a:t> "I tell you, my friends, do not be afraid of those who kill the body and after that can do no more.  </a:t>
            </a:r>
            <a:r>
              <a:rPr lang="en-US" sz="1050" baseline="30000" dirty="0" smtClean="0"/>
              <a:t>5</a:t>
            </a:r>
            <a:r>
              <a:rPr lang="en-US" sz="1050" dirty="0" smtClean="0"/>
              <a:t> But I will show you whom you should fear: Fear him who, after the killing of the body, has power to throw you into hell. Yes, I tell you, fear him. (Luke 12:4-5)</a:t>
            </a:r>
          </a:p>
          <a:p>
            <a:r>
              <a:rPr lang="en-US" sz="1050" i="1" dirty="0" smtClean="0"/>
              <a:t>It is a fearful thing to fall into the hands of the living God. (Hebrews 10:31 KJV)</a:t>
            </a:r>
            <a:br>
              <a:rPr lang="en-US" sz="1050" i="1" dirty="0" smtClean="0"/>
            </a:br>
            <a:endParaRPr lang="en-US" sz="105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2354491"/>
          </a:xfrm>
          <a:prstGeom prst="rect">
            <a:avLst/>
          </a:prstGeom>
          <a:noFill/>
        </p:spPr>
        <p:txBody>
          <a:bodyPr wrap="square" rtlCol="0">
            <a:spAutoFit/>
          </a:bodyPr>
          <a:lstStyle/>
          <a:p>
            <a:r>
              <a:rPr lang="en-US" sz="1050" b="1" dirty="0" smtClean="0">
                <a:latin typeface="Arial Narrow" pitchFamily="34" charset="0"/>
              </a:rPr>
              <a:t>Lesson 8  Acts 5:1-11  (continued)	            A </a:t>
            </a:r>
            <a:r>
              <a:rPr lang="en-US" sz="1050" b="1" dirty="0">
                <a:latin typeface="Arial Narrow" pitchFamily="34" charset="0"/>
              </a:rPr>
              <a:t>Study in the Book of </a:t>
            </a:r>
            <a:r>
              <a:rPr lang="en-US" sz="1050" b="1" dirty="0" smtClean="0">
                <a:latin typeface="Arial Narrow" pitchFamily="34" charset="0"/>
              </a:rPr>
              <a:t>ACTS</a:t>
            </a:r>
          </a:p>
          <a:p>
            <a:pPr lvl="1"/>
            <a:r>
              <a:rPr lang="en-US" sz="1050" i="1" dirty="0" smtClean="0"/>
              <a:t/>
            </a:r>
            <a:br>
              <a:rPr lang="en-US" sz="1050" i="1" dirty="0" smtClean="0"/>
            </a:br>
            <a:endParaRPr lang="en-US" sz="1050" b="1" dirty="0" smtClean="0"/>
          </a:p>
          <a:p>
            <a:r>
              <a:rPr lang="en-US" sz="1050" b="1" dirty="0" smtClean="0"/>
              <a:t>The point of our passage:</a:t>
            </a:r>
          </a:p>
          <a:p>
            <a:r>
              <a:rPr lang="en-US" sz="1050" baseline="30000" dirty="0" smtClean="0"/>
              <a:t>11</a:t>
            </a:r>
            <a:r>
              <a:rPr lang="en-US" sz="1050" dirty="0" smtClean="0"/>
              <a:t> Great fear seized the whole church and all who heard about these events. </a:t>
            </a:r>
          </a:p>
          <a:p>
            <a:r>
              <a:rPr lang="en-US" sz="1050" dirty="0" smtClean="0"/>
              <a:t>Take Inventory</a:t>
            </a:r>
          </a:p>
          <a:p>
            <a:r>
              <a:rPr lang="en-US" sz="1050" dirty="0" smtClean="0"/>
              <a:t>Is my life making a difference?</a:t>
            </a:r>
          </a:p>
          <a:p>
            <a:r>
              <a:rPr lang="en-US" sz="1050" dirty="0" smtClean="0"/>
              <a:t>Am I totally honest with God?</a:t>
            </a:r>
          </a:p>
          <a:p>
            <a:r>
              <a:rPr lang="en-US" sz="1050" dirty="0" smtClean="0"/>
              <a:t>Am I trying to deceive God? </a:t>
            </a:r>
          </a:p>
          <a:p>
            <a:r>
              <a:rPr lang="en-US" sz="1050" dirty="0" smtClean="0"/>
              <a:t>Who am I trying to fool? </a:t>
            </a:r>
          </a:p>
          <a:p>
            <a:r>
              <a:rPr lang="en-US" sz="1050" dirty="0" smtClean="0"/>
              <a:t>Am I wearing a mask? </a:t>
            </a:r>
          </a:p>
          <a:p>
            <a:r>
              <a:rPr lang="en-US" sz="1050" dirty="0" smtClean="0"/>
              <a:t>Isn’t it time to “Fear the Lord” again?</a:t>
            </a:r>
          </a:p>
          <a:p>
            <a:endParaRPr lang="en-US" sz="1050" dirty="0" smtClean="0"/>
          </a:p>
          <a:p>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979381"/>
          </a:xfrm>
          <a:prstGeom prst="rect">
            <a:avLst/>
          </a:prstGeom>
          <a:noFill/>
        </p:spPr>
        <p:txBody>
          <a:bodyPr wrap="square" rtlCol="0">
            <a:spAutoFit/>
          </a:bodyPr>
          <a:lstStyle/>
          <a:p>
            <a:r>
              <a:rPr lang="en-US" sz="1050" b="1" dirty="0" smtClean="0">
                <a:latin typeface="Arial Narrow" pitchFamily="34" charset="0"/>
              </a:rPr>
              <a:t>Lesson 9 Acts 5:12-42	            A </a:t>
            </a:r>
            <a:r>
              <a:rPr lang="en-US" sz="1050" b="1" dirty="0">
                <a:latin typeface="Arial Narrow" pitchFamily="34" charset="0"/>
              </a:rPr>
              <a:t>Study in the Book of </a:t>
            </a:r>
            <a:r>
              <a:rPr lang="en-US" sz="1050" b="1" dirty="0" smtClean="0">
                <a:latin typeface="Arial Narrow" pitchFamily="34" charset="0"/>
              </a:rPr>
              <a:t>ACTS</a:t>
            </a:r>
          </a:p>
          <a:p>
            <a:pPr lvl="1"/>
            <a:endParaRPr lang="en-US" sz="1050" i="1" dirty="0" smtClean="0"/>
          </a:p>
          <a:p>
            <a:pPr marL="0" lvl="1"/>
            <a:r>
              <a:rPr lang="en-US" sz="1050" dirty="0" smtClean="0"/>
              <a:t>We left off with the idea...  </a:t>
            </a:r>
            <a:r>
              <a:rPr lang="en-US" sz="1050" baseline="30000" dirty="0" smtClean="0"/>
              <a:t>11</a:t>
            </a:r>
            <a:r>
              <a:rPr lang="en-US" sz="1050" dirty="0" smtClean="0"/>
              <a:t> Great fear seized the whole church and all who heard about these events.</a:t>
            </a:r>
          </a:p>
          <a:p>
            <a:r>
              <a:rPr lang="en-US" sz="1050" dirty="0" smtClean="0"/>
              <a:t> </a:t>
            </a:r>
          </a:p>
          <a:p>
            <a:r>
              <a:rPr lang="en-US" sz="1050" b="1" dirty="0" smtClean="0"/>
              <a:t>OBEDIENCE is The PRACTICE that Makes a Difference</a:t>
            </a:r>
            <a:r>
              <a:rPr lang="en-US" sz="1050" dirty="0" smtClean="0"/>
              <a:t/>
            </a:r>
            <a:br>
              <a:rPr lang="en-US" sz="1050" dirty="0" smtClean="0"/>
            </a:br>
            <a:endParaRPr lang="en-US" sz="1050" dirty="0" smtClean="0"/>
          </a:p>
          <a:p>
            <a:r>
              <a:rPr lang="en-US" sz="1050" dirty="0" smtClean="0"/>
              <a:t>A Few Beginning Thoughts</a:t>
            </a:r>
          </a:p>
          <a:p>
            <a:pPr marL="220663" lvl="1"/>
            <a:r>
              <a:rPr lang="en-US" sz="1050" dirty="0" smtClean="0"/>
              <a:t>1</a:t>
            </a:r>
            <a:r>
              <a:rPr lang="en-US" sz="1050" baseline="30000" dirty="0" smtClean="0"/>
              <a:t>st</a:t>
            </a:r>
            <a:r>
              <a:rPr lang="en-US" sz="1050" dirty="0" smtClean="0"/>
              <a:t> -- But Samuel replied: "Does the LORD delight in burnt offerings and sacrifices as much as in obeying the voice of the LORD? To obey is better than sacrifice, and to heed is better than the fat of rams.</a:t>
            </a:r>
          </a:p>
          <a:p>
            <a:pPr marL="220663" lvl="1"/>
            <a:r>
              <a:rPr lang="en-US" sz="1050" dirty="0" smtClean="0"/>
              <a:t>(1 Samuel 15:22)</a:t>
            </a:r>
          </a:p>
          <a:p>
            <a:pPr marL="220663" lvl="1"/>
            <a:r>
              <a:rPr lang="en-US" sz="1050" dirty="0" smtClean="0"/>
              <a:t>2</a:t>
            </a:r>
            <a:r>
              <a:rPr lang="en-US" sz="1050" baseline="30000" dirty="0" smtClean="0"/>
              <a:t>nd</a:t>
            </a:r>
            <a:r>
              <a:rPr lang="en-US" sz="1050" dirty="0" smtClean="0"/>
              <a:t>-- Therefore go and make disciples of all nations, (Mat 28:19)</a:t>
            </a:r>
          </a:p>
          <a:p>
            <a:pPr marL="220663" lvl="1"/>
            <a:r>
              <a:rPr lang="en-US" sz="1050" dirty="0" smtClean="0"/>
              <a:t>3</a:t>
            </a:r>
            <a:r>
              <a:rPr lang="en-US" sz="1050" baseline="30000" dirty="0" smtClean="0"/>
              <a:t>rd</a:t>
            </a:r>
            <a:r>
              <a:rPr lang="en-US" sz="1050" dirty="0" smtClean="0"/>
              <a:t> -- I tell you the truth, anyone who has faith in me will do what I have been doing. He will do even greater things than these, because I am going to the Father. (John 14:12)</a:t>
            </a:r>
          </a:p>
          <a:p>
            <a:endParaRPr lang="en-US" sz="1050" dirty="0" smtClean="0"/>
          </a:p>
          <a:p>
            <a:r>
              <a:rPr lang="en-US" sz="1050" dirty="0" smtClean="0"/>
              <a:t>A Formula to make a </a:t>
            </a:r>
          </a:p>
          <a:p>
            <a:pPr lvl="1" indent="112713"/>
            <a:r>
              <a:rPr lang="en-US" sz="1050" dirty="0" smtClean="0"/>
              <a:t>Obedience </a:t>
            </a:r>
          </a:p>
          <a:p>
            <a:pPr lvl="1"/>
            <a:r>
              <a:rPr lang="en-US" sz="1050" dirty="0" smtClean="0"/>
              <a:t>+ </a:t>
            </a:r>
            <a:r>
              <a:rPr lang="en-US" sz="1050" u="sng" dirty="0" smtClean="0"/>
              <a:t>Making Disciples</a:t>
            </a:r>
          </a:p>
          <a:p>
            <a:pPr lvl="1"/>
            <a:r>
              <a:rPr lang="en-US" sz="1050" dirty="0" smtClean="0"/>
              <a:t>= Do great things!</a:t>
            </a:r>
          </a:p>
          <a:p>
            <a:endParaRPr lang="en-US" sz="1050" dirty="0" smtClean="0"/>
          </a:p>
          <a:p>
            <a:r>
              <a:rPr lang="en-US" sz="1050" b="1" dirty="0" smtClean="0"/>
              <a:t>The </a:t>
            </a:r>
            <a:r>
              <a:rPr lang="en-US" sz="1050" b="1" u="sng" dirty="0" smtClean="0"/>
              <a:t>FACT</a:t>
            </a:r>
            <a:r>
              <a:rPr lang="en-US" sz="1050" b="1" dirty="0" smtClean="0"/>
              <a:t> that Obedience </a:t>
            </a:r>
            <a:r>
              <a:rPr lang="en-US" sz="1050" dirty="0" smtClean="0"/>
              <a:t>Makes a Difference</a:t>
            </a:r>
          </a:p>
          <a:p>
            <a:r>
              <a:rPr lang="en-US" sz="1050" baseline="30000" dirty="0" smtClean="0"/>
              <a:t>12</a:t>
            </a:r>
            <a:r>
              <a:rPr lang="en-US" sz="1050" dirty="0" smtClean="0"/>
              <a:t> The apostles performed </a:t>
            </a:r>
            <a:r>
              <a:rPr lang="en-US" sz="1050" b="1" dirty="0" smtClean="0"/>
              <a:t>many miraculous signs and wonder</a:t>
            </a:r>
            <a:r>
              <a:rPr lang="en-US" sz="1050" dirty="0" smtClean="0"/>
              <a:t>s among the people. And all the believers used to </a:t>
            </a:r>
            <a:r>
              <a:rPr lang="en-US" sz="1050" b="1" dirty="0" smtClean="0"/>
              <a:t>meet together</a:t>
            </a:r>
            <a:r>
              <a:rPr lang="en-US" sz="1050" dirty="0" smtClean="0"/>
              <a:t> in Solomon's Colonnade.</a:t>
            </a:r>
          </a:p>
          <a:p>
            <a:r>
              <a:rPr lang="en-US" sz="1050" dirty="0" smtClean="0"/>
              <a:t> </a:t>
            </a:r>
          </a:p>
          <a:p>
            <a:r>
              <a:rPr lang="en-US" sz="1050" b="1" dirty="0" smtClean="0"/>
              <a:t>The </a:t>
            </a:r>
            <a:r>
              <a:rPr lang="en-US" sz="1050" b="1" u="sng" dirty="0" smtClean="0"/>
              <a:t>RESULTS</a:t>
            </a:r>
            <a:r>
              <a:rPr lang="en-US" sz="1050" b="1" dirty="0" smtClean="0"/>
              <a:t> of Obedience </a:t>
            </a:r>
            <a:r>
              <a:rPr lang="en-US" sz="1050" dirty="0" smtClean="0"/>
              <a:t>Makes a Difference</a:t>
            </a:r>
          </a:p>
          <a:p>
            <a:pPr marL="220663" lvl="1"/>
            <a:r>
              <a:rPr lang="en-US" sz="1050" b="1" i="1" dirty="0" smtClean="0"/>
              <a:t>1—POSITIVE Results …</a:t>
            </a:r>
          </a:p>
          <a:p>
            <a:pPr marL="220663" lvl="1"/>
            <a:r>
              <a:rPr lang="en-US" sz="1050" baseline="30000" dirty="0" smtClean="0"/>
              <a:t>13</a:t>
            </a:r>
            <a:r>
              <a:rPr lang="en-US" sz="1050" dirty="0" smtClean="0"/>
              <a:t> </a:t>
            </a:r>
            <a:r>
              <a:rPr lang="en-US" sz="1050" b="1" dirty="0" smtClean="0"/>
              <a:t>No one else dared join them</a:t>
            </a:r>
            <a:r>
              <a:rPr lang="en-US" sz="1050" dirty="0" smtClean="0"/>
              <a:t>, even though they were </a:t>
            </a:r>
            <a:r>
              <a:rPr lang="en-US" sz="1050" b="1" dirty="0" smtClean="0"/>
              <a:t>highly regarded </a:t>
            </a:r>
            <a:r>
              <a:rPr lang="en-US" sz="1050" dirty="0" smtClean="0"/>
              <a:t>by the people.</a:t>
            </a:r>
          </a:p>
          <a:p>
            <a:pPr marL="220663" lvl="1"/>
            <a:r>
              <a:rPr lang="en-US" sz="1050" baseline="30000" dirty="0" smtClean="0"/>
              <a:t>14</a:t>
            </a:r>
            <a:r>
              <a:rPr lang="en-US" sz="1050" dirty="0" smtClean="0"/>
              <a:t> Nevertheless, </a:t>
            </a:r>
            <a:r>
              <a:rPr lang="en-US" sz="1050" b="1" dirty="0" smtClean="0"/>
              <a:t>more and more men and women believed </a:t>
            </a:r>
            <a:r>
              <a:rPr lang="en-US" sz="1050" dirty="0" smtClean="0"/>
              <a:t>in the Lord and were added to their number.</a:t>
            </a:r>
          </a:p>
          <a:p>
            <a:pPr marL="220663" lvl="1"/>
            <a:endParaRPr lang="en-US" sz="1050" dirty="0" smtClean="0"/>
          </a:p>
          <a:p>
            <a:pPr lvl="1"/>
            <a:r>
              <a:rPr lang="en-US" sz="1050" b="1" dirty="0" smtClean="0"/>
              <a:t>2,000  -- </a:t>
            </a:r>
            <a:r>
              <a:rPr lang="en-US" sz="1050" dirty="0" smtClean="0"/>
              <a:t>Acts 2:42</a:t>
            </a:r>
          </a:p>
          <a:p>
            <a:pPr lvl="1"/>
            <a:r>
              <a:rPr lang="en-US" sz="1050" dirty="0" smtClean="0"/>
              <a:t>         </a:t>
            </a:r>
            <a:r>
              <a:rPr lang="en-US" sz="1050" b="1" dirty="0" smtClean="0"/>
              <a:t>? --</a:t>
            </a:r>
            <a:r>
              <a:rPr lang="en-US" sz="1050" dirty="0" smtClean="0"/>
              <a:t> </a:t>
            </a:r>
            <a:r>
              <a:rPr lang="en-US" sz="1050" b="1" dirty="0" smtClean="0"/>
              <a:t>Added Daily </a:t>
            </a:r>
            <a:r>
              <a:rPr lang="en-US" sz="1050" dirty="0" smtClean="0"/>
              <a:t>--  Acts 2:47</a:t>
            </a:r>
          </a:p>
          <a:p>
            <a:pPr lvl="1"/>
            <a:r>
              <a:rPr lang="en-US" sz="1050" b="1" dirty="0" smtClean="0"/>
              <a:t>5,000</a:t>
            </a:r>
            <a:r>
              <a:rPr lang="en-US" sz="1050" dirty="0" smtClean="0"/>
              <a:t>  men -- Acts 4:4</a:t>
            </a:r>
          </a:p>
          <a:p>
            <a:pPr lvl="1"/>
            <a:r>
              <a:rPr lang="en-US" sz="1050" b="1" u="sng" dirty="0" smtClean="0"/>
              <a:t>         ? --More and More </a:t>
            </a:r>
            <a:r>
              <a:rPr lang="en-US" sz="1050" dirty="0" smtClean="0"/>
              <a:t>Acts 5:14</a:t>
            </a:r>
          </a:p>
          <a:p>
            <a:pPr lvl="1"/>
            <a:r>
              <a:rPr lang="en-US" sz="1050" b="1" dirty="0" smtClean="0"/>
              <a:t>7,000 +  </a:t>
            </a:r>
            <a:r>
              <a:rPr lang="en-US" sz="1050" dirty="0" smtClean="0"/>
              <a:t>(perhaps 20,000)</a:t>
            </a:r>
          </a:p>
          <a:p>
            <a:pPr marL="220663" lvl="1"/>
            <a:endParaRPr lang="en-US" sz="1050" dirty="0" smtClean="0"/>
          </a:p>
          <a:p>
            <a:pPr marL="220663" lvl="1"/>
            <a:r>
              <a:rPr lang="en-US" sz="1050" baseline="30000" dirty="0" smtClean="0"/>
              <a:t>15</a:t>
            </a:r>
            <a:r>
              <a:rPr lang="en-US" sz="1050" dirty="0" smtClean="0"/>
              <a:t> As a result, people brought the sick into the streets and laid them on beds and mats so that at least Peter's shadow might fall on some of them as he passed by. </a:t>
            </a:r>
            <a:r>
              <a:rPr lang="en-US" sz="1050" baseline="30000" dirty="0" smtClean="0"/>
              <a:t>16</a:t>
            </a:r>
            <a:r>
              <a:rPr lang="en-US" sz="1050" dirty="0" smtClean="0"/>
              <a:t> Crowds gathered also from the towns around Jerusalem, bringing </a:t>
            </a:r>
            <a:r>
              <a:rPr lang="en-US" sz="1050" b="1" dirty="0" smtClean="0"/>
              <a:t>their sick and those tormented by evil spirits, and all of them were healed</a:t>
            </a:r>
            <a:r>
              <a:rPr lang="en-US" sz="1050" dirty="0" smtClean="0"/>
              <a:t>.</a:t>
            </a:r>
          </a:p>
          <a:p>
            <a:pPr marL="220663" lvl="1"/>
            <a:endParaRPr lang="en-US" sz="1050" dirty="0" smtClean="0"/>
          </a:p>
          <a:p>
            <a:pPr marL="220663" lvl="1"/>
            <a:r>
              <a:rPr lang="en-US" sz="1050" b="1" i="1" dirty="0" smtClean="0"/>
              <a:t>2—NEGATIVE Results …</a:t>
            </a:r>
          </a:p>
          <a:p>
            <a:pPr marL="220663" lvl="1"/>
            <a:r>
              <a:rPr lang="en-US" sz="1050" baseline="30000" dirty="0" smtClean="0"/>
              <a:t>17</a:t>
            </a:r>
            <a:r>
              <a:rPr lang="en-US" sz="1050" dirty="0" smtClean="0"/>
              <a:t> Then the high priest and all his associates, who were members of the party of the Sadducees, were filled with </a:t>
            </a:r>
            <a:r>
              <a:rPr lang="en-US" sz="1050" b="1" dirty="0" smtClean="0"/>
              <a:t>jealousy</a:t>
            </a:r>
            <a:r>
              <a:rPr lang="en-US" sz="1050" dirty="0" smtClean="0"/>
              <a:t>.</a:t>
            </a:r>
          </a:p>
          <a:p>
            <a:pPr marL="220663" lvl="1"/>
            <a:r>
              <a:rPr lang="en-US" sz="1050" baseline="30000" dirty="0" smtClean="0"/>
              <a:t>18</a:t>
            </a:r>
            <a:r>
              <a:rPr lang="en-US" sz="1050" dirty="0" smtClean="0"/>
              <a:t> They arrested the apostles and put them in the public jail</a:t>
            </a:r>
          </a:p>
          <a:p>
            <a:pPr marL="220663" lvl="1"/>
            <a:endParaRPr lang="en-US" sz="1050" dirty="0" smtClean="0"/>
          </a:p>
          <a:p>
            <a:r>
              <a:rPr lang="en-US" sz="1050" b="1" dirty="0" smtClean="0"/>
              <a:t>RECOMMISIONED TO OBEY</a:t>
            </a:r>
          </a:p>
          <a:p>
            <a:pPr marL="220663" lvl="1"/>
            <a:r>
              <a:rPr lang="en-US" sz="1050" b="1" i="1" dirty="0" smtClean="0"/>
              <a:t>--WHEN Re-Commissioned</a:t>
            </a:r>
          </a:p>
          <a:p>
            <a:pPr marL="220663" lvl="1"/>
            <a:r>
              <a:rPr lang="en-US" sz="1050" baseline="30000" dirty="0" smtClean="0"/>
              <a:t>19</a:t>
            </a:r>
            <a:r>
              <a:rPr lang="en-US" sz="1050" dirty="0" smtClean="0"/>
              <a:t> But </a:t>
            </a:r>
            <a:r>
              <a:rPr lang="en-US" sz="1050" b="1" dirty="0" smtClean="0"/>
              <a:t>during the night</a:t>
            </a:r>
            <a:r>
              <a:rPr lang="en-US" sz="1050" dirty="0" smtClean="0"/>
              <a:t> an angel of the Lord opened the doors of the jail and brought them out.</a:t>
            </a:r>
          </a:p>
          <a:p>
            <a:pPr marL="220663" lvl="1"/>
            <a:r>
              <a:rPr lang="en-US" sz="1050" dirty="0" smtClean="0"/>
              <a:t> </a:t>
            </a:r>
          </a:p>
          <a:p>
            <a:pPr marL="220663" lvl="1"/>
            <a:r>
              <a:rPr lang="en-US" sz="1050" b="1" i="1" dirty="0" smtClean="0"/>
              <a:t>--HOW Re-Commissioned</a:t>
            </a:r>
          </a:p>
          <a:p>
            <a:pPr marL="220663" lvl="1"/>
            <a:r>
              <a:rPr lang="en-US" sz="1050" baseline="30000" dirty="0" smtClean="0"/>
              <a:t>19</a:t>
            </a:r>
            <a:r>
              <a:rPr lang="en-US" sz="1050" dirty="0" smtClean="0"/>
              <a:t> But during the night an angel of </a:t>
            </a:r>
            <a:r>
              <a:rPr lang="en-US" sz="1050" b="1" dirty="0" smtClean="0"/>
              <a:t>the Lord opened the doors</a:t>
            </a:r>
            <a:r>
              <a:rPr lang="en-US" sz="1050" dirty="0" smtClean="0"/>
              <a:t> of the jail and brought them out.</a:t>
            </a:r>
          </a:p>
          <a:p>
            <a:pPr marL="220663" lvl="1"/>
            <a:endParaRPr lang="en-US" sz="1050" dirty="0" smtClean="0"/>
          </a:p>
          <a:p>
            <a:pPr marL="220663" lvl="1"/>
            <a:r>
              <a:rPr lang="en-US" sz="1050" b="1" i="1" dirty="0" smtClean="0"/>
              <a:t>--WHAT is Re-Commissioned</a:t>
            </a:r>
          </a:p>
          <a:p>
            <a:pPr marL="220663" lvl="1"/>
            <a:r>
              <a:rPr lang="en-US" sz="1050" baseline="30000" dirty="0" smtClean="0"/>
              <a:t>20</a:t>
            </a:r>
            <a:r>
              <a:rPr lang="en-US" sz="1050" dirty="0" smtClean="0"/>
              <a:t> "</a:t>
            </a:r>
            <a:r>
              <a:rPr lang="en-US" sz="1050" b="1" dirty="0" smtClean="0"/>
              <a:t>Go,</a:t>
            </a:r>
            <a:r>
              <a:rPr lang="en-US" sz="1050" dirty="0" smtClean="0"/>
              <a:t> stand in the temple courts," he said, "and </a:t>
            </a:r>
            <a:r>
              <a:rPr lang="en-US" sz="1050" b="1" dirty="0" smtClean="0"/>
              <a:t>tell the people </a:t>
            </a:r>
            <a:r>
              <a:rPr lang="en-US" sz="1050" dirty="0" smtClean="0"/>
              <a:t>the full message of this new life.”</a:t>
            </a:r>
          </a:p>
          <a:p>
            <a:pPr marL="220663" lvl="1"/>
            <a:endParaRPr lang="en-US" sz="1050" dirty="0" smtClean="0"/>
          </a:p>
          <a:p>
            <a:pPr marL="220663" lvl="1"/>
            <a:endParaRPr lang="en-US" sz="105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494633"/>
          </a:xfrm>
          <a:prstGeom prst="rect">
            <a:avLst/>
          </a:prstGeom>
          <a:noFill/>
        </p:spPr>
        <p:txBody>
          <a:bodyPr wrap="square" rtlCol="0">
            <a:spAutoFit/>
          </a:bodyPr>
          <a:lstStyle/>
          <a:p>
            <a:r>
              <a:rPr lang="en-US" sz="1050" b="1" dirty="0" smtClean="0">
                <a:latin typeface="Arial Narrow" pitchFamily="34" charset="0"/>
              </a:rPr>
              <a:t>Lesson 9 Acts 5:12-42 (continued)	            A </a:t>
            </a:r>
            <a:r>
              <a:rPr lang="en-US" sz="1050" b="1" dirty="0">
                <a:latin typeface="Arial Narrow" pitchFamily="34" charset="0"/>
              </a:rPr>
              <a:t>Study in the Book of </a:t>
            </a:r>
            <a:r>
              <a:rPr lang="en-US" sz="1050" b="1" dirty="0" smtClean="0">
                <a:latin typeface="Arial Narrow" pitchFamily="34" charset="0"/>
              </a:rPr>
              <a:t>ACTS</a:t>
            </a:r>
          </a:p>
          <a:p>
            <a:pPr marL="220663" lvl="1"/>
            <a:endParaRPr lang="en-US" sz="1050" dirty="0" smtClean="0"/>
          </a:p>
          <a:p>
            <a:pPr>
              <a:tabLst>
                <a:tab pos="461963" algn="l"/>
              </a:tabLst>
            </a:pPr>
            <a:r>
              <a:rPr lang="en-US" sz="1050" dirty="0" smtClean="0">
                <a:latin typeface="Arial Narrow" pitchFamily="34" charset="0"/>
              </a:rPr>
              <a:t>	Jesus said:  “Go and make disciples of all nations” (Mat 28:19)  “and you will be my witnesses”  (Act 1:8)</a:t>
            </a:r>
          </a:p>
          <a:p>
            <a:pPr marL="220663" lvl="1"/>
            <a:endParaRPr lang="en-US" sz="1050" dirty="0" smtClean="0"/>
          </a:p>
          <a:p>
            <a:r>
              <a:rPr lang="en-US" sz="1050" b="1" dirty="0" smtClean="0"/>
              <a:t>OBEDIENCE makes a  DIFFERENCE</a:t>
            </a:r>
          </a:p>
          <a:p>
            <a:r>
              <a:rPr lang="en-US" sz="1050" baseline="30000" dirty="0" smtClean="0"/>
              <a:t>21</a:t>
            </a:r>
            <a:r>
              <a:rPr lang="en-US" sz="1050" dirty="0" smtClean="0"/>
              <a:t> At daybreak </a:t>
            </a:r>
            <a:r>
              <a:rPr lang="en-US" sz="1050" b="1" dirty="0" smtClean="0"/>
              <a:t>they entered </a:t>
            </a:r>
            <a:r>
              <a:rPr lang="en-US" sz="1050" dirty="0" smtClean="0"/>
              <a:t>the temple courts, </a:t>
            </a:r>
            <a:r>
              <a:rPr lang="en-US" sz="1050" b="1" dirty="0" smtClean="0"/>
              <a:t>as they had been told</a:t>
            </a:r>
            <a:r>
              <a:rPr lang="en-US" sz="1050" dirty="0" smtClean="0"/>
              <a:t>, and began to teach the people. </a:t>
            </a:r>
          </a:p>
          <a:p>
            <a:r>
              <a:rPr lang="en-US" sz="1050" dirty="0" smtClean="0"/>
              <a:t>When the high priest  … sent to the jail for the apostles.   </a:t>
            </a:r>
          </a:p>
          <a:p>
            <a:r>
              <a:rPr lang="en-US" sz="1050" baseline="30000" dirty="0" smtClean="0"/>
              <a:t>22</a:t>
            </a:r>
            <a:r>
              <a:rPr lang="en-US" sz="1050" dirty="0" smtClean="0"/>
              <a:t> But on arriving at the jail, the officers did not find them there. So they went back and reported, </a:t>
            </a:r>
          </a:p>
          <a:p>
            <a:r>
              <a:rPr lang="en-US" sz="1050" baseline="30000" dirty="0" smtClean="0"/>
              <a:t>23</a:t>
            </a:r>
            <a:r>
              <a:rPr lang="en-US" sz="1050" dirty="0" smtClean="0"/>
              <a:t> "We found the jail securely locked, with the guards standing at the doors; but when we opened them, we </a:t>
            </a:r>
            <a:r>
              <a:rPr lang="en-US" sz="1050" b="1" dirty="0" smtClean="0"/>
              <a:t>found no one inside</a:t>
            </a:r>
            <a:r>
              <a:rPr lang="en-US" sz="1050" dirty="0" smtClean="0"/>
              <a:t>.“</a:t>
            </a:r>
          </a:p>
          <a:p>
            <a:r>
              <a:rPr lang="en-US" sz="1050" baseline="30000" dirty="0" smtClean="0"/>
              <a:t>24</a:t>
            </a:r>
            <a:r>
              <a:rPr lang="en-US" sz="1050" dirty="0" smtClean="0"/>
              <a:t> On hearing this report, the captain of the temple guard and the chief priests were </a:t>
            </a:r>
            <a:r>
              <a:rPr lang="en-US" sz="1050" b="1" dirty="0" smtClean="0"/>
              <a:t>puzzled</a:t>
            </a:r>
            <a:r>
              <a:rPr lang="en-US" sz="1050" dirty="0" smtClean="0"/>
              <a:t>, wondering what would come of this. </a:t>
            </a:r>
          </a:p>
          <a:p>
            <a:r>
              <a:rPr lang="en-US" sz="1050" baseline="30000" dirty="0" smtClean="0"/>
              <a:t>25</a:t>
            </a:r>
            <a:r>
              <a:rPr lang="en-US" sz="1050" dirty="0" smtClean="0"/>
              <a:t> Then someone came and said, "Look! The men you put in jail are standing in the temple courts </a:t>
            </a:r>
            <a:r>
              <a:rPr lang="en-US" sz="1050" b="1" dirty="0" smtClean="0"/>
              <a:t>teaching the people</a:t>
            </a:r>
            <a:r>
              <a:rPr lang="en-US" sz="1050" dirty="0" smtClean="0"/>
              <a:t>.”</a:t>
            </a:r>
          </a:p>
          <a:p>
            <a:r>
              <a:rPr lang="en-US" sz="1050" baseline="30000" dirty="0" smtClean="0"/>
              <a:t>26</a:t>
            </a:r>
            <a:r>
              <a:rPr lang="en-US" sz="1050" dirty="0" smtClean="0"/>
              <a:t> At that, the captain went with his officers and brought the apostles. They did not use force, because they feared that the people would stone them</a:t>
            </a:r>
          </a:p>
          <a:p>
            <a:endParaRPr lang="en-US" sz="1050" dirty="0" smtClean="0"/>
          </a:p>
          <a:p>
            <a:r>
              <a:rPr lang="en-US" sz="1050" b="1" dirty="0" smtClean="0"/>
              <a:t>The </a:t>
            </a:r>
            <a:r>
              <a:rPr lang="en-US" sz="1050" b="1" u="sng" dirty="0" smtClean="0"/>
              <a:t>Challenge</a:t>
            </a:r>
            <a:r>
              <a:rPr lang="en-US" sz="1050" b="1" dirty="0" smtClean="0"/>
              <a:t> to Obedience  </a:t>
            </a:r>
          </a:p>
          <a:p>
            <a:pPr>
              <a:tabLst>
                <a:tab pos="400050" algn="l"/>
              </a:tabLst>
            </a:pPr>
            <a:r>
              <a:rPr lang="en-US" sz="1050" baseline="30000" dirty="0" smtClean="0"/>
              <a:t>27</a:t>
            </a:r>
            <a:r>
              <a:rPr lang="en-US" sz="1050" dirty="0" smtClean="0"/>
              <a:t> Having brought the apostles, they  made them appear before the </a:t>
            </a:r>
            <a:r>
              <a:rPr lang="en-US" sz="1050" b="1" dirty="0" smtClean="0"/>
              <a:t>Sanhedrin to be questioned by the high priest.</a:t>
            </a:r>
          </a:p>
          <a:p>
            <a:r>
              <a:rPr lang="en-US" sz="1050" baseline="30000" dirty="0" smtClean="0"/>
              <a:t>28</a:t>
            </a:r>
            <a:r>
              <a:rPr lang="en-US" sz="1050" dirty="0" smtClean="0"/>
              <a:t> "We gave you </a:t>
            </a:r>
            <a:r>
              <a:rPr lang="en-US" sz="1050" b="1" dirty="0" smtClean="0"/>
              <a:t>strict orders not to teach in this </a:t>
            </a:r>
            <a:r>
              <a:rPr lang="en-US" sz="1050" b="1" u="sng" dirty="0" smtClean="0"/>
              <a:t>name</a:t>
            </a:r>
            <a:r>
              <a:rPr lang="en-US" sz="1050" dirty="0" smtClean="0"/>
              <a:t>," he said. "Yet you have filled Jerusalem with your teaching and are determined to make us guilty of this man's blood.“</a:t>
            </a:r>
          </a:p>
          <a:p>
            <a:endParaRPr lang="en-US" sz="1050" dirty="0" smtClean="0"/>
          </a:p>
          <a:p>
            <a:r>
              <a:rPr lang="en-US" sz="1050" b="1" dirty="0" smtClean="0"/>
              <a:t>The </a:t>
            </a:r>
            <a:r>
              <a:rPr lang="en-US" sz="1050" b="1" u="sng" dirty="0" smtClean="0"/>
              <a:t>DEFENSE</a:t>
            </a:r>
            <a:r>
              <a:rPr lang="en-US" sz="1050" b="1" dirty="0" smtClean="0"/>
              <a:t> of Obedience</a:t>
            </a:r>
          </a:p>
          <a:p>
            <a:r>
              <a:rPr lang="en-US" sz="1050" baseline="30000" dirty="0" smtClean="0"/>
              <a:t>29</a:t>
            </a:r>
            <a:r>
              <a:rPr lang="en-US" sz="1050" dirty="0" smtClean="0"/>
              <a:t> Peter and the other apostles replied: "</a:t>
            </a:r>
            <a:r>
              <a:rPr lang="en-US" sz="1050" b="1" dirty="0" smtClean="0"/>
              <a:t>We must obey God rather than men</a:t>
            </a:r>
            <a:r>
              <a:rPr lang="en-US" sz="1050" dirty="0" smtClean="0"/>
              <a:t>!   </a:t>
            </a:r>
            <a:r>
              <a:rPr lang="en-US" sz="1050" baseline="30000" dirty="0" smtClean="0"/>
              <a:t>30</a:t>
            </a:r>
            <a:r>
              <a:rPr lang="en-US" sz="1050" dirty="0" smtClean="0"/>
              <a:t> The God of our fathers raised Jesus from the dead--whom you had killed by hanging him on a tree.</a:t>
            </a:r>
          </a:p>
          <a:p>
            <a:r>
              <a:rPr lang="en-US" sz="1050" baseline="30000" dirty="0" smtClean="0"/>
              <a:t>31</a:t>
            </a:r>
            <a:r>
              <a:rPr lang="en-US" sz="1050" dirty="0" smtClean="0"/>
              <a:t> God exalted him to his own right hand as Prince and Savior that he might give repentance and forgiveness of sins to Israel.</a:t>
            </a:r>
          </a:p>
          <a:p>
            <a:r>
              <a:rPr lang="en-US" sz="1050" baseline="30000" dirty="0" smtClean="0"/>
              <a:t>32</a:t>
            </a:r>
            <a:r>
              <a:rPr lang="en-US" sz="1050" dirty="0" smtClean="0"/>
              <a:t> We are witnesses of these things, and so is the Holy Spirit, whom God has given to those who </a:t>
            </a:r>
            <a:r>
              <a:rPr lang="en-US" sz="1050" b="1" dirty="0" smtClean="0"/>
              <a:t>obey</a:t>
            </a:r>
            <a:r>
              <a:rPr lang="en-US" sz="1050" dirty="0" smtClean="0"/>
              <a:t> him.”</a:t>
            </a:r>
          </a:p>
          <a:p>
            <a:endParaRPr lang="en-US" sz="1050" dirty="0" smtClean="0"/>
          </a:p>
          <a:p>
            <a:r>
              <a:rPr lang="en-US" sz="1050" b="1" dirty="0" smtClean="0"/>
              <a:t>The </a:t>
            </a:r>
            <a:r>
              <a:rPr lang="en-US" sz="1050" b="1" u="sng" dirty="0" smtClean="0"/>
              <a:t>Compromise</a:t>
            </a:r>
            <a:r>
              <a:rPr lang="en-US" sz="1050" b="1" dirty="0" smtClean="0"/>
              <a:t> of Obedience</a:t>
            </a:r>
          </a:p>
          <a:p>
            <a:r>
              <a:rPr lang="en-US" sz="1050" baseline="30000" dirty="0" smtClean="0"/>
              <a:t>33</a:t>
            </a:r>
            <a:r>
              <a:rPr lang="en-US" sz="1050" dirty="0" smtClean="0"/>
              <a:t> When they heard this, they … wanted to put them to death. </a:t>
            </a:r>
            <a:r>
              <a:rPr lang="en-US" sz="1050" baseline="30000" dirty="0" smtClean="0"/>
              <a:t>34</a:t>
            </a:r>
            <a:r>
              <a:rPr lang="en-US" sz="1050" dirty="0" smtClean="0"/>
              <a:t> But a Pharisee named </a:t>
            </a:r>
            <a:r>
              <a:rPr lang="en-US" sz="1050" dirty="0" err="1" smtClean="0"/>
              <a:t>Gamaliel</a:t>
            </a:r>
            <a:r>
              <a:rPr lang="en-US" sz="1050" dirty="0" smtClean="0"/>
              <a:t>, …   </a:t>
            </a:r>
            <a:br>
              <a:rPr lang="en-US" sz="1050" dirty="0" smtClean="0"/>
            </a:br>
            <a:r>
              <a:rPr lang="en-US" sz="1050" baseline="30000" dirty="0" smtClean="0"/>
              <a:t>35</a:t>
            </a:r>
            <a:r>
              <a:rPr lang="en-US" sz="1050" dirty="0" smtClean="0"/>
              <a:t> … addressed them: </a:t>
            </a:r>
          </a:p>
          <a:p>
            <a:r>
              <a:rPr lang="en-US" sz="1050" baseline="30000" dirty="0" smtClean="0"/>
              <a:t>37</a:t>
            </a:r>
            <a:r>
              <a:rPr lang="en-US" sz="1050" dirty="0" smtClean="0"/>
              <a:t> After him, Judas the Galilean appeared …. He too was killed, and all his followers were scattered.  </a:t>
            </a:r>
            <a:br>
              <a:rPr lang="en-US" sz="1050" dirty="0" smtClean="0"/>
            </a:br>
            <a:r>
              <a:rPr lang="en-US" sz="1050" baseline="30000" dirty="0" smtClean="0"/>
              <a:t>38</a:t>
            </a:r>
            <a:r>
              <a:rPr lang="en-US" sz="1050" dirty="0" smtClean="0"/>
              <a:t> Therefore, in the present case I advise you:</a:t>
            </a:r>
          </a:p>
          <a:p>
            <a:r>
              <a:rPr lang="en-US" sz="1050" dirty="0" smtClean="0"/>
              <a:t>Leave these men alone! Let them go! For if their purpose or activity is of human origin, it will fail.   </a:t>
            </a:r>
            <a:r>
              <a:rPr lang="en-US" sz="1050" baseline="30000" dirty="0" smtClean="0"/>
              <a:t>39</a:t>
            </a:r>
            <a:r>
              <a:rPr lang="en-US" sz="1050" dirty="0" smtClean="0"/>
              <a:t> </a:t>
            </a:r>
            <a:r>
              <a:rPr lang="en-US" sz="1050" b="1" u="sng" dirty="0" smtClean="0"/>
              <a:t>But if it is from God</a:t>
            </a:r>
            <a:r>
              <a:rPr lang="en-US" sz="1050" dirty="0" smtClean="0"/>
              <a:t>, you will not be able to stop these men; you will only find yourselves fighting against God.”</a:t>
            </a:r>
          </a:p>
          <a:p>
            <a:endParaRPr lang="en-US" sz="1050" dirty="0" smtClean="0"/>
          </a:p>
          <a:p>
            <a:r>
              <a:rPr lang="en-US" sz="1050" b="1" dirty="0" smtClean="0"/>
              <a:t>CONCLUSION to Obedience that makes a … DIFFERENCE</a:t>
            </a:r>
          </a:p>
          <a:p>
            <a:r>
              <a:rPr lang="en-US" sz="1050" baseline="30000" dirty="0" smtClean="0"/>
              <a:t>40</a:t>
            </a:r>
            <a:r>
              <a:rPr lang="en-US" sz="1050" dirty="0" smtClean="0"/>
              <a:t> His speech persuaded them. They called the apostles in and had them </a:t>
            </a:r>
            <a:r>
              <a:rPr lang="en-US" sz="1050" b="1" dirty="0" smtClean="0"/>
              <a:t>flogged</a:t>
            </a:r>
            <a:r>
              <a:rPr lang="en-US" sz="1050" dirty="0" smtClean="0"/>
              <a:t>.</a:t>
            </a:r>
          </a:p>
          <a:p>
            <a:r>
              <a:rPr lang="en-US" sz="1050" dirty="0" smtClean="0"/>
              <a:t>Then they </a:t>
            </a:r>
            <a:r>
              <a:rPr lang="en-US" sz="1050" b="1" dirty="0" smtClean="0"/>
              <a:t>ordered them </a:t>
            </a:r>
            <a:r>
              <a:rPr lang="en-US" sz="1050" dirty="0" smtClean="0"/>
              <a:t>not to speak in the name of Jesus, and let them go. </a:t>
            </a:r>
          </a:p>
          <a:p>
            <a:r>
              <a:rPr lang="en-US" sz="1050" baseline="30000" dirty="0" smtClean="0"/>
              <a:t>41</a:t>
            </a:r>
            <a:r>
              <a:rPr lang="en-US" sz="1050" dirty="0" smtClean="0"/>
              <a:t> The apostles left the Sanhedrin, </a:t>
            </a:r>
            <a:r>
              <a:rPr lang="en-US" sz="1050" b="1" dirty="0" smtClean="0"/>
              <a:t>rejoicing</a:t>
            </a:r>
            <a:r>
              <a:rPr lang="en-US" sz="1050" dirty="0" smtClean="0"/>
              <a:t> because they had been </a:t>
            </a:r>
            <a:r>
              <a:rPr lang="en-US" sz="1050" b="1" dirty="0" smtClean="0"/>
              <a:t>counted worthy of suffering disgrace for the </a:t>
            </a:r>
            <a:r>
              <a:rPr lang="en-US" sz="1050" b="1" u="sng" dirty="0" smtClean="0"/>
              <a:t>Name</a:t>
            </a:r>
            <a:r>
              <a:rPr lang="en-US" sz="1050" b="1" dirty="0" smtClean="0"/>
              <a:t>.</a:t>
            </a:r>
          </a:p>
          <a:p>
            <a:r>
              <a:rPr lang="en-US" sz="1050" baseline="30000" dirty="0" smtClean="0"/>
              <a:t>42</a:t>
            </a:r>
            <a:r>
              <a:rPr lang="en-US" sz="1050" dirty="0" smtClean="0"/>
              <a:t> Day after day, in the temple courts and from house to house</a:t>
            </a:r>
            <a:r>
              <a:rPr lang="en-US" sz="1050" b="1" dirty="0" smtClean="0"/>
              <a:t>, </a:t>
            </a:r>
            <a:r>
              <a:rPr lang="en-US" sz="1050" b="1" u="sng" dirty="0" smtClean="0"/>
              <a:t>they never stopped </a:t>
            </a:r>
            <a:r>
              <a:rPr lang="en-US" sz="1050" dirty="0" smtClean="0"/>
              <a:t>teaching and proclaiming the good news that Jesus is the Christ. </a:t>
            </a:r>
            <a:br>
              <a:rPr lang="en-US" sz="1050" dirty="0" smtClean="0"/>
            </a:br>
            <a:endParaRPr lang="en-US" sz="1050" dirty="0" smtClean="0"/>
          </a:p>
          <a:p>
            <a:r>
              <a:rPr lang="en-US" sz="1050" b="1" dirty="0" smtClean="0"/>
              <a:t>Let’s Sum It Up         </a:t>
            </a:r>
            <a:r>
              <a:rPr lang="en-US" sz="1050" dirty="0" smtClean="0"/>
              <a:t>Some of you want to have a life that makes a difference … here’s how:</a:t>
            </a:r>
          </a:p>
          <a:p>
            <a:pPr marL="285750" lvl="1"/>
            <a:r>
              <a:rPr lang="en-US" sz="1050" dirty="0" smtClean="0"/>
              <a:t>1—Begin with OBEDIENCE</a:t>
            </a:r>
          </a:p>
          <a:p>
            <a:pPr marL="285750" lvl="1"/>
            <a:r>
              <a:rPr lang="en-US" sz="1050" dirty="0" smtClean="0"/>
              <a:t>2—Start MAKING DISCIPLES </a:t>
            </a:r>
          </a:p>
          <a:p>
            <a:pPr marL="285750" lvl="1"/>
            <a:r>
              <a:rPr lang="en-US" sz="1050" dirty="0" smtClean="0"/>
              <a:t>3—Expect to do GREAT THINGS</a:t>
            </a:r>
          </a:p>
          <a:p>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21259666"/>
          </a:xfrm>
          <a:prstGeom prst="rect">
            <a:avLst/>
          </a:prstGeom>
          <a:noFill/>
        </p:spPr>
        <p:txBody>
          <a:bodyPr wrap="square" rtlCol="0">
            <a:spAutoFit/>
          </a:bodyPr>
          <a:lstStyle/>
          <a:p>
            <a:r>
              <a:rPr lang="en-US" sz="1050" b="1" dirty="0" smtClean="0">
                <a:latin typeface="Arial Narrow" pitchFamily="34" charset="0"/>
              </a:rPr>
              <a:t>Lesson 10   Acts 6:1-15	            A </a:t>
            </a:r>
            <a:r>
              <a:rPr lang="en-US" sz="1050" b="1" dirty="0">
                <a:latin typeface="Arial Narrow" pitchFamily="34" charset="0"/>
              </a:rPr>
              <a:t>Study in the Book of </a:t>
            </a:r>
            <a:r>
              <a:rPr lang="en-US" sz="1050" b="1" dirty="0" smtClean="0">
                <a:latin typeface="Arial Narrow" pitchFamily="34" charset="0"/>
              </a:rPr>
              <a:t>ACTS</a:t>
            </a:r>
          </a:p>
          <a:p>
            <a:pPr marL="220663" lvl="1"/>
            <a:endParaRPr lang="en-US" sz="1050" dirty="0" smtClean="0">
              <a:latin typeface="Arial Narrow" pitchFamily="34" charset="0"/>
            </a:endParaRPr>
          </a:p>
          <a:p>
            <a:r>
              <a:rPr lang="en-US" sz="1050" dirty="0" smtClean="0">
                <a:latin typeface="Arial Narrow" pitchFamily="34" charset="0"/>
              </a:rPr>
              <a:t>The PROBLEMS that Makes a Difference</a:t>
            </a:r>
          </a:p>
          <a:p>
            <a:endParaRPr lang="en-US" sz="1050" dirty="0" smtClean="0">
              <a:latin typeface="Arial Narrow" pitchFamily="34" charset="0"/>
            </a:endParaRPr>
          </a:p>
          <a:p>
            <a:pPr algn="ctr"/>
            <a:r>
              <a:rPr lang="en-US" sz="1050" dirty="0" smtClean="0">
                <a:latin typeface="Arial Narrow" pitchFamily="34" charset="0"/>
              </a:rPr>
              <a:t>INTERNAL = Inside the Church</a:t>
            </a:r>
          </a:p>
          <a:p>
            <a:pPr algn="ctr"/>
            <a:r>
              <a:rPr lang="en-US" sz="1050" dirty="0" smtClean="0">
                <a:latin typeface="Arial Narrow" pitchFamily="34" charset="0"/>
              </a:rPr>
              <a:t>EXTERNAL = Outside the Church</a:t>
            </a:r>
          </a:p>
          <a:p>
            <a:pPr marL="285750" indent="-285750">
              <a:buAutoNum type="romanUcPeriod"/>
            </a:pPr>
            <a:r>
              <a:rPr lang="en-US" sz="1050" b="1" dirty="0" smtClean="0">
                <a:latin typeface="Arial Narrow" pitchFamily="34" charset="0"/>
              </a:rPr>
              <a:t>Internal Problems:</a:t>
            </a:r>
          </a:p>
          <a:p>
            <a:pPr marL="285750" indent="-285750"/>
            <a:endParaRPr lang="en-US" sz="1050" dirty="0" smtClean="0">
              <a:latin typeface="Arial Narrow" pitchFamily="34" charset="0"/>
            </a:endParaRPr>
          </a:p>
          <a:p>
            <a:pPr marL="285750" indent="-285750"/>
            <a:r>
              <a:rPr lang="en-US" sz="1050" b="1" dirty="0" smtClean="0">
                <a:latin typeface="Arial Narrow" pitchFamily="34" charset="0"/>
              </a:rPr>
              <a:t>1.  SOURCE OF THE PROBLEM</a:t>
            </a:r>
          </a:p>
          <a:p>
            <a:pPr marL="171450"/>
            <a:r>
              <a:rPr lang="en-US" sz="1050" baseline="30000" dirty="0" smtClean="0">
                <a:latin typeface="Arial Narrow" pitchFamily="34" charset="0"/>
              </a:rPr>
              <a:t>1</a:t>
            </a:r>
            <a:r>
              <a:rPr lang="en-US" sz="1050" dirty="0" smtClean="0">
                <a:latin typeface="Arial Narrow" pitchFamily="34" charset="0"/>
              </a:rPr>
              <a:t> In those days when the number of disciples was </a:t>
            </a:r>
            <a:r>
              <a:rPr lang="en-US" sz="1050" b="1" dirty="0" smtClean="0">
                <a:latin typeface="Arial Narrow" pitchFamily="34" charset="0"/>
              </a:rPr>
              <a:t>increasing</a:t>
            </a:r>
            <a:r>
              <a:rPr lang="en-US" sz="1050" dirty="0" smtClean="0">
                <a:latin typeface="Arial Narrow" pitchFamily="34" charset="0"/>
              </a:rPr>
              <a:t>, the Grecian Jews among them complained against the Hebraic Jews because their widows were being overlooked in the daily distribution of food.</a:t>
            </a:r>
          </a:p>
          <a:p>
            <a:pPr marL="400050" indent="-228600">
              <a:buAutoNum type="arabicPlain"/>
            </a:pPr>
            <a:endParaRPr lang="en-US" sz="1050" dirty="0" smtClean="0">
              <a:latin typeface="Arial Narrow" pitchFamily="34" charset="0"/>
            </a:endParaRPr>
          </a:p>
          <a:p>
            <a:pPr marL="400050" indent="-228600">
              <a:buAutoNum type="arabicPlain"/>
            </a:pPr>
            <a:endParaRPr lang="en-US" sz="1050" dirty="0" smtClean="0">
              <a:latin typeface="Arial Narrow" pitchFamily="34" charset="0"/>
            </a:endParaRPr>
          </a:p>
          <a:p>
            <a:pPr marL="400050" indent="-228600">
              <a:buAutoNum type="arabicPlain"/>
            </a:pPr>
            <a:endParaRPr lang="en-US" sz="1050" dirty="0" smtClean="0">
              <a:latin typeface="Arial Narrow" pitchFamily="34" charset="0"/>
            </a:endParaRPr>
          </a:p>
          <a:p>
            <a:endParaRPr lang="en-US" sz="1050" dirty="0" smtClean="0">
              <a:latin typeface="Arial Narrow" pitchFamily="34" charset="0"/>
            </a:endParaRPr>
          </a:p>
          <a:p>
            <a:r>
              <a:rPr lang="en-US" sz="1050" b="1" dirty="0" smtClean="0">
                <a:latin typeface="Arial Narrow" pitchFamily="34" charset="0"/>
              </a:rPr>
              <a:t>2. NATURE OF THE PROBLEM</a:t>
            </a:r>
          </a:p>
          <a:p>
            <a:pPr marL="171450"/>
            <a:r>
              <a:rPr lang="en-US" sz="1050" baseline="30000" dirty="0" smtClean="0">
                <a:latin typeface="Arial Narrow" pitchFamily="34" charset="0"/>
              </a:rPr>
              <a:t>1</a:t>
            </a:r>
            <a:r>
              <a:rPr lang="en-US" sz="1050" dirty="0" smtClean="0">
                <a:latin typeface="Arial Narrow" pitchFamily="34" charset="0"/>
              </a:rPr>
              <a:t>  In those days when the number of disciples was increasing, the Grecian Jews among them </a:t>
            </a:r>
            <a:r>
              <a:rPr lang="en-US" sz="1050" b="1" dirty="0" smtClean="0">
                <a:latin typeface="Arial Narrow" pitchFamily="34" charset="0"/>
              </a:rPr>
              <a:t>complained</a:t>
            </a:r>
            <a:r>
              <a:rPr lang="en-US" sz="1050" dirty="0" smtClean="0">
                <a:latin typeface="Arial Narrow" pitchFamily="34" charset="0"/>
              </a:rPr>
              <a:t> against the Hebraic Jews because their widows were being </a:t>
            </a:r>
            <a:r>
              <a:rPr lang="en-US" sz="1050" b="1" dirty="0" smtClean="0">
                <a:latin typeface="Arial Narrow" pitchFamily="34" charset="0"/>
              </a:rPr>
              <a:t>overlooked</a:t>
            </a:r>
            <a:r>
              <a:rPr lang="en-US" sz="1050" dirty="0" smtClean="0">
                <a:latin typeface="Arial Narrow" pitchFamily="34" charset="0"/>
              </a:rPr>
              <a:t> in the daily distribution of food.</a:t>
            </a:r>
            <a:br>
              <a:rPr lang="en-US" sz="1050" dirty="0" smtClean="0">
                <a:latin typeface="Arial Narrow" pitchFamily="34" charset="0"/>
              </a:rPr>
            </a:br>
            <a:r>
              <a:rPr lang="en-US" sz="1050" dirty="0" smtClean="0">
                <a:latin typeface="Arial Narrow" pitchFamily="34" charset="0"/>
              </a:rPr>
              <a:t>		“wasn’t like this until they came along …”</a:t>
            </a:r>
          </a:p>
          <a:p>
            <a:endParaRPr lang="en-US" sz="1050" b="1" dirty="0" smtClean="0">
              <a:latin typeface="Arial Narrow" pitchFamily="34" charset="0"/>
            </a:endParaRPr>
          </a:p>
          <a:p>
            <a:r>
              <a:rPr lang="en-US" sz="1050" b="1" dirty="0" smtClean="0">
                <a:latin typeface="Arial Narrow" pitchFamily="34" charset="0"/>
              </a:rPr>
              <a:t>3.  SOLUTION TO THE PROBLEM</a:t>
            </a:r>
          </a:p>
          <a:p>
            <a:pPr marL="119063"/>
            <a:r>
              <a:rPr lang="en-US" sz="1050" dirty="0" smtClean="0">
                <a:latin typeface="Arial Narrow" pitchFamily="34" charset="0"/>
              </a:rPr>
              <a:t> </a:t>
            </a:r>
            <a:r>
              <a:rPr lang="en-US" sz="1050" baseline="30000" dirty="0" smtClean="0">
                <a:latin typeface="Arial Narrow" pitchFamily="34" charset="0"/>
              </a:rPr>
              <a:t>2</a:t>
            </a:r>
            <a:r>
              <a:rPr lang="en-US" sz="1050" dirty="0" smtClean="0">
                <a:latin typeface="Arial Narrow" pitchFamily="34" charset="0"/>
              </a:rPr>
              <a:t> So the Twelve gathered all the disciples together and </a:t>
            </a:r>
            <a:r>
              <a:rPr lang="en-US" sz="1050" b="1" dirty="0" smtClean="0">
                <a:latin typeface="Arial Narrow" pitchFamily="34" charset="0"/>
              </a:rPr>
              <a:t>said,</a:t>
            </a:r>
            <a:r>
              <a:rPr lang="en-US" sz="1050" dirty="0" smtClean="0">
                <a:latin typeface="Arial Narrow" pitchFamily="34" charset="0"/>
              </a:rPr>
              <a:t>  [verses 2-4]</a:t>
            </a:r>
            <a:endParaRPr lang="en-US" sz="1050" baseline="30000" dirty="0" smtClean="0">
              <a:latin typeface="Arial Narrow" pitchFamily="34" charset="0"/>
            </a:endParaRPr>
          </a:p>
          <a:p>
            <a:pPr marL="119063"/>
            <a:r>
              <a:rPr lang="en-US" sz="1050" b="1" baseline="30000" dirty="0" smtClean="0">
                <a:latin typeface="Arial Narrow" pitchFamily="34" charset="0"/>
              </a:rPr>
              <a:t>5</a:t>
            </a:r>
            <a:r>
              <a:rPr lang="en-US" sz="1050" b="1" dirty="0" smtClean="0">
                <a:latin typeface="Arial Narrow" pitchFamily="34" charset="0"/>
              </a:rPr>
              <a:t> This proposal</a:t>
            </a:r>
          </a:p>
          <a:p>
            <a:r>
              <a:rPr lang="en-US" sz="1050" dirty="0" smtClean="0">
                <a:latin typeface="Arial Narrow" pitchFamily="34" charset="0"/>
              </a:rPr>
              <a:t> </a:t>
            </a:r>
          </a:p>
          <a:p>
            <a:pPr>
              <a:tabLst>
                <a:tab pos="461963" algn="l"/>
              </a:tabLst>
            </a:pPr>
            <a:r>
              <a:rPr lang="en-US" sz="1050" dirty="0" smtClean="0">
                <a:latin typeface="Arial Narrow" pitchFamily="34" charset="0"/>
              </a:rPr>
              <a:t>	</a:t>
            </a:r>
            <a:r>
              <a:rPr lang="en-US" sz="1050" b="1" i="1" dirty="0" smtClean="0">
                <a:latin typeface="Arial Narrow" pitchFamily="34" charset="0"/>
              </a:rPr>
              <a:t>How </a:t>
            </a:r>
            <a:r>
              <a:rPr lang="en-US" sz="1050" b="1" i="1" u="sng" dirty="0" smtClean="0">
                <a:latin typeface="Arial Narrow" pitchFamily="34" charset="0"/>
              </a:rPr>
              <a:t>NOT</a:t>
            </a:r>
            <a:r>
              <a:rPr lang="en-US" sz="1050" b="1" i="1" dirty="0" smtClean="0">
                <a:latin typeface="Arial Narrow" pitchFamily="34" charset="0"/>
              </a:rPr>
              <a:t> to solve a problem</a:t>
            </a:r>
          </a:p>
          <a:p>
            <a:pPr algn="ctr"/>
            <a:r>
              <a:rPr lang="en-US" sz="1050" dirty="0" smtClean="0">
                <a:latin typeface="Arial Narrow" pitchFamily="34" charset="0"/>
              </a:rPr>
              <a:t> "It would </a:t>
            </a:r>
            <a:r>
              <a:rPr lang="en-US" sz="1050" b="1" dirty="0" smtClean="0">
                <a:latin typeface="Arial Narrow" pitchFamily="34" charset="0"/>
              </a:rPr>
              <a:t>not be right </a:t>
            </a:r>
            <a:r>
              <a:rPr lang="en-US" sz="1050" dirty="0" smtClean="0">
                <a:latin typeface="Arial Narrow" pitchFamily="34" charset="0"/>
              </a:rPr>
              <a:t>for us to </a:t>
            </a:r>
            <a:r>
              <a:rPr lang="en-US" sz="1050" b="1" dirty="0" smtClean="0">
                <a:latin typeface="Arial Narrow" pitchFamily="34" charset="0"/>
              </a:rPr>
              <a:t>neglect the ministry </a:t>
            </a:r>
            <a:r>
              <a:rPr lang="en-US" sz="1050" dirty="0" smtClean="0">
                <a:latin typeface="Arial Narrow" pitchFamily="34" charset="0"/>
              </a:rPr>
              <a:t>of the word of God in order </a:t>
            </a:r>
            <a:r>
              <a:rPr lang="en-US" sz="1050" b="1" dirty="0" smtClean="0">
                <a:latin typeface="Arial Narrow" pitchFamily="34" charset="0"/>
              </a:rPr>
              <a:t>to wait on tables.</a:t>
            </a:r>
          </a:p>
          <a:p>
            <a:pPr>
              <a:tabLst>
                <a:tab pos="4452938" algn="l"/>
              </a:tabLst>
            </a:pPr>
            <a:r>
              <a:rPr lang="en-US" sz="1050" dirty="0" smtClean="0">
                <a:latin typeface="Symbol" pitchFamily="18" charset="2"/>
              </a:rPr>
              <a:t>	d</a:t>
            </a:r>
            <a:r>
              <a:rPr lang="el-GR" sz="1050" dirty="0" smtClean="0"/>
              <a:t>ιακονεῖν</a:t>
            </a:r>
            <a:r>
              <a:rPr lang="en-US" sz="1050" dirty="0" smtClean="0"/>
              <a:t/>
            </a:r>
            <a:br>
              <a:rPr lang="en-US" sz="1050" dirty="0" smtClean="0"/>
            </a:br>
            <a:r>
              <a:rPr lang="en-US" sz="1050" dirty="0" smtClean="0"/>
              <a:t>	to deacon</a:t>
            </a:r>
            <a:r>
              <a:rPr lang="el-GR" sz="1050" dirty="0" smtClean="0"/>
              <a:t> </a:t>
            </a:r>
            <a:endParaRPr lang="en-US" sz="1050" dirty="0" smtClean="0">
              <a:latin typeface="Arial Narrow" pitchFamily="34" charset="0"/>
            </a:endParaRPr>
          </a:p>
          <a:p>
            <a:pPr marL="398463"/>
            <a:r>
              <a:rPr lang="en-US" sz="1050" b="1" i="1" u="sng" dirty="0" smtClean="0">
                <a:latin typeface="Arial Narrow" pitchFamily="34" charset="0"/>
              </a:rPr>
              <a:t>HOW TO</a:t>
            </a:r>
            <a:r>
              <a:rPr lang="en-US" sz="1050" b="1" i="1" dirty="0" smtClean="0">
                <a:latin typeface="Arial Narrow" pitchFamily="34" charset="0"/>
              </a:rPr>
              <a:t> solve the problem</a:t>
            </a:r>
          </a:p>
          <a:p>
            <a:pPr marL="795338" indent="-225425"/>
            <a:r>
              <a:rPr lang="en-US" sz="1050" b="1" dirty="0" smtClean="0">
                <a:latin typeface="Arial Narrow" pitchFamily="34" charset="0"/>
              </a:rPr>
              <a:t>1. </a:t>
            </a:r>
            <a:r>
              <a:rPr lang="en-US" sz="1050" b="1" u="sng" dirty="0" smtClean="0">
                <a:latin typeface="Arial Narrow" pitchFamily="34" charset="0"/>
              </a:rPr>
              <a:t>SELECT</a:t>
            </a:r>
            <a:r>
              <a:rPr lang="en-US" sz="1050" b="1" dirty="0" smtClean="0">
                <a:latin typeface="Arial Narrow" pitchFamily="34" charset="0"/>
              </a:rPr>
              <a:t> the right people</a:t>
            </a:r>
          </a:p>
          <a:p>
            <a:pPr marL="795338" indent="-225425"/>
            <a:r>
              <a:rPr lang="en-US" sz="1050" baseline="30000" dirty="0" smtClean="0">
                <a:latin typeface="Arial Narrow" pitchFamily="34" charset="0"/>
              </a:rPr>
              <a:t>	3</a:t>
            </a:r>
            <a:r>
              <a:rPr lang="en-US" sz="1050" dirty="0" smtClean="0">
                <a:latin typeface="Arial Narrow" pitchFamily="34" charset="0"/>
              </a:rPr>
              <a:t> Brothers, </a:t>
            </a:r>
            <a:r>
              <a:rPr lang="en-US" sz="1050" b="1" u="sng" dirty="0" smtClean="0">
                <a:latin typeface="Arial Narrow" pitchFamily="34" charset="0"/>
              </a:rPr>
              <a:t>choose</a:t>
            </a:r>
            <a:r>
              <a:rPr lang="en-US" sz="1050" dirty="0" smtClean="0">
                <a:latin typeface="Arial Narrow" pitchFamily="34" charset="0"/>
              </a:rPr>
              <a:t> seven men from among you who are known to be </a:t>
            </a:r>
            <a:br>
              <a:rPr lang="en-US" sz="1050" dirty="0" smtClean="0">
                <a:latin typeface="Arial Narrow" pitchFamily="34" charset="0"/>
              </a:rPr>
            </a:br>
            <a:r>
              <a:rPr lang="en-US" sz="1050" dirty="0" smtClean="0">
                <a:latin typeface="Arial Narrow" pitchFamily="34" charset="0"/>
              </a:rPr>
              <a:t>full of the Spirit and wisdom. We will turn this responsibility over to them</a:t>
            </a:r>
          </a:p>
          <a:p>
            <a:pPr marL="795338" indent="-225425"/>
            <a:r>
              <a:rPr lang="en-US" sz="1050" b="1" dirty="0" smtClean="0">
                <a:latin typeface="Arial Narrow" pitchFamily="34" charset="0"/>
              </a:rPr>
              <a:t>2. Select the </a:t>
            </a:r>
            <a:r>
              <a:rPr lang="en-US" sz="1050" b="1" u="sng" dirty="0" smtClean="0">
                <a:latin typeface="Arial Narrow" pitchFamily="34" charset="0"/>
              </a:rPr>
              <a:t>RIGHT</a:t>
            </a:r>
            <a:r>
              <a:rPr lang="en-US" sz="1050" b="1" dirty="0" smtClean="0">
                <a:latin typeface="Arial Narrow" pitchFamily="34" charset="0"/>
              </a:rPr>
              <a:t> people</a:t>
            </a:r>
          </a:p>
          <a:p>
            <a:pPr marL="795338" indent="-225425"/>
            <a:r>
              <a:rPr lang="en-US" sz="1050" baseline="30000" dirty="0" smtClean="0">
                <a:latin typeface="Arial Narrow" pitchFamily="34" charset="0"/>
              </a:rPr>
              <a:t>	3</a:t>
            </a:r>
            <a:r>
              <a:rPr lang="en-US" sz="1050" dirty="0" smtClean="0">
                <a:latin typeface="Arial Narrow" pitchFamily="34" charset="0"/>
              </a:rPr>
              <a:t> Brothers, choose </a:t>
            </a:r>
            <a:r>
              <a:rPr lang="en-US" sz="1050" b="1" u="sng" dirty="0" smtClean="0">
                <a:latin typeface="Arial Narrow" pitchFamily="34" charset="0"/>
              </a:rPr>
              <a:t>seven men </a:t>
            </a:r>
            <a:r>
              <a:rPr lang="en-US" sz="1050" dirty="0" smtClean="0">
                <a:latin typeface="Arial Narrow" pitchFamily="34" charset="0"/>
              </a:rPr>
              <a:t>from among you who are known to be </a:t>
            </a:r>
            <a:br>
              <a:rPr lang="en-US" sz="1050" dirty="0" smtClean="0">
                <a:latin typeface="Arial Narrow" pitchFamily="34" charset="0"/>
              </a:rPr>
            </a:br>
            <a:r>
              <a:rPr lang="en-US" sz="1050" dirty="0" smtClean="0">
                <a:latin typeface="Arial Narrow" pitchFamily="34" charset="0"/>
              </a:rPr>
              <a:t>full of the Spirit and wisdom. We will turn this responsibility over to them</a:t>
            </a:r>
          </a:p>
          <a:p>
            <a:pPr marL="795338" indent="-225425"/>
            <a:r>
              <a:rPr lang="en-US" sz="1050" b="1" dirty="0" smtClean="0">
                <a:latin typeface="Arial Narrow" pitchFamily="34" charset="0"/>
              </a:rPr>
              <a:t>3. Select </a:t>
            </a:r>
            <a:r>
              <a:rPr lang="en-US" sz="1050" b="1" u="sng" dirty="0" smtClean="0">
                <a:latin typeface="Arial Narrow" pitchFamily="34" charset="0"/>
              </a:rPr>
              <a:t>REPUTABLE</a:t>
            </a:r>
            <a:r>
              <a:rPr lang="en-US" sz="1050" b="1" dirty="0" smtClean="0">
                <a:latin typeface="Arial Narrow" pitchFamily="34" charset="0"/>
              </a:rPr>
              <a:t> people</a:t>
            </a:r>
          </a:p>
          <a:p>
            <a:pPr marL="795338" indent="-225425"/>
            <a:r>
              <a:rPr lang="en-US" sz="1050" baseline="30000" dirty="0" smtClean="0">
                <a:latin typeface="Arial Narrow" pitchFamily="34" charset="0"/>
              </a:rPr>
              <a:t>	3</a:t>
            </a:r>
            <a:r>
              <a:rPr lang="en-US" sz="1050" dirty="0" smtClean="0">
                <a:latin typeface="Arial Narrow" pitchFamily="34" charset="0"/>
              </a:rPr>
              <a:t> Brothers, choose seven men from among you </a:t>
            </a:r>
            <a:r>
              <a:rPr lang="en-US" sz="1050" b="1" u="sng" dirty="0" smtClean="0">
                <a:latin typeface="Arial Narrow" pitchFamily="34" charset="0"/>
              </a:rPr>
              <a:t>who are known </a:t>
            </a:r>
            <a:r>
              <a:rPr lang="en-US" sz="1050" dirty="0" smtClean="0">
                <a:latin typeface="Arial Narrow" pitchFamily="34" charset="0"/>
              </a:rPr>
              <a:t>to be </a:t>
            </a:r>
            <a:br>
              <a:rPr lang="en-US" sz="1050" dirty="0" smtClean="0">
                <a:latin typeface="Arial Narrow" pitchFamily="34" charset="0"/>
              </a:rPr>
            </a:br>
            <a:r>
              <a:rPr lang="en-US" sz="1050" dirty="0" smtClean="0">
                <a:latin typeface="Arial Narrow" pitchFamily="34" charset="0"/>
              </a:rPr>
              <a:t>full of the Spirit and wisdom. We will turn this responsibility over to them</a:t>
            </a:r>
          </a:p>
          <a:p>
            <a:pPr marL="795338" indent="-225425"/>
            <a:r>
              <a:rPr lang="en-US" sz="1050" b="1" dirty="0" smtClean="0">
                <a:latin typeface="Arial Narrow" pitchFamily="34" charset="0"/>
              </a:rPr>
              <a:t>4. </a:t>
            </a:r>
            <a:r>
              <a:rPr lang="en-US" sz="1050" b="1" u="sng" dirty="0" smtClean="0">
                <a:latin typeface="Arial Narrow" pitchFamily="34" charset="0"/>
              </a:rPr>
              <a:t>ASSIGN</a:t>
            </a:r>
            <a:r>
              <a:rPr lang="en-US" sz="1050" b="1" dirty="0" smtClean="0">
                <a:latin typeface="Arial Narrow" pitchFamily="34" charset="0"/>
              </a:rPr>
              <a:t> the right people</a:t>
            </a:r>
          </a:p>
          <a:p>
            <a:pPr marL="795338" indent="-225425"/>
            <a:r>
              <a:rPr lang="en-US" sz="1050" baseline="30000" dirty="0" smtClean="0">
                <a:latin typeface="Arial Narrow" pitchFamily="34" charset="0"/>
              </a:rPr>
              <a:t>	3</a:t>
            </a:r>
            <a:r>
              <a:rPr lang="en-US" sz="1050" dirty="0" smtClean="0">
                <a:latin typeface="Arial Narrow" pitchFamily="34" charset="0"/>
              </a:rPr>
              <a:t> Brothers, choose seven men from among you who are known to be </a:t>
            </a:r>
            <a:br>
              <a:rPr lang="en-US" sz="1050" dirty="0" smtClean="0">
                <a:latin typeface="Arial Narrow" pitchFamily="34" charset="0"/>
              </a:rPr>
            </a:br>
            <a:r>
              <a:rPr lang="en-US" sz="1050" dirty="0" smtClean="0">
                <a:latin typeface="Arial Narrow" pitchFamily="34" charset="0"/>
              </a:rPr>
              <a:t>full of the Spirit and wisdom. We will </a:t>
            </a:r>
            <a:r>
              <a:rPr lang="en-US" sz="1050" b="1" u="sng" dirty="0" smtClean="0">
                <a:latin typeface="Arial Narrow" pitchFamily="34" charset="0"/>
              </a:rPr>
              <a:t>turn this responsibility over </a:t>
            </a:r>
            <a:r>
              <a:rPr lang="en-US" sz="1050" dirty="0" smtClean="0">
                <a:latin typeface="Arial Narrow" pitchFamily="34" charset="0"/>
              </a:rPr>
              <a:t>to them</a:t>
            </a:r>
          </a:p>
          <a:p>
            <a:pPr marL="795338" indent="-225425"/>
            <a:r>
              <a:rPr lang="en-US" sz="1050" b="1" dirty="0" smtClean="0">
                <a:latin typeface="Arial Narrow" pitchFamily="34" charset="0"/>
              </a:rPr>
              <a:t>5. </a:t>
            </a:r>
            <a:r>
              <a:rPr lang="en-US" sz="1050" b="1" u="sng" dirty="0" smtClean="0">
                <a:latin typeface="Arial Narrow" pitchFamily="34" charset="0"/>
              </a:rPr>
              <a:t>FREE UP</a:t>
            </a:r>
            <a:r>
              <a:rPr lang="en-US" sz="1050" b="1" dirty="0" smtClean="0">
                <a:latin typeface="Arial Narrow" pitchFamily="34" charset="0"/>
              </a:rPr>
              <a:t> the right people</a:t>
            </a:r>
          </a:p>
          <a:p>
            <a:pPr marL="795338" indent="-225425"/>
            <a:r>
              <a:rPr lang="en-US" sz="1050" baseline="30000" dirty="0" smtClean="0">
                <a:latin typeface="Arial Narrow" pitchFamily="34" charset="0"/>
              </a:rPr>
              <a:t>	4</a:t>
            </a:r>
            <a:r>
              <a:rPr lang="en-US" sz="1050" dirty="0" smtClean="0">
                <a:latin typeface="Arial Narrow" pitchFamily="34" charset="0"/>
              </a:rPr>
              <a:t> and </a:t>
            </a:r>
            <a:r>
              <a:rPr lang="en-US" sz="1050" b="1" u="sng" dirty="0" smtClean="0">
                <a:latin typeface="Arial Narrow" pitchFamily="34" charset="0"/>
              </a:rPr>
              <a:t>[WE] will give our attention to </a:t>
            </a:r>
            <a:r>
              <a:rPr lang="en-US" sz="1050" dirty="0" smtClean="0">
                <a:latin typeface="Arial Narrow" pitchFamily="34" charset="0"/>
              </a:rPr>
              <a:t>prayer and the ministry of the word."</a:t>
            </a:r>
          </a:p>
          <a:p>
            <a:endParaRPr lang="en-US" sz="1050" dirty="0" smtClean="0">
              <a:latin typeface="Arial Narrow" pitchFamily="34" charset="0"/>
            </a:endParaRPr>
          </a:p>
          <a:p>
            <a:r>
              <a:rPr lang="en-US" sz="1050" b="1" dirty="0" smtClean="0">
                <a:latin typeface="Arial Narrow" pitchFamily="34" charset="0"/>
              </a:rPr>
              <a:t>RESULTS of the Problem</a:t>
            </a:r>
          </a:p>
          <a:p>
            <a:pPr marL="171450"/>
            <a:r>
              <a:rPr lang="en-US" sz="1050" dirty="0" smtClean="0">
                <a:latin typeface="Arial Narrow" pitchFamily="34" charset="0"/>
              </a:rPr>
              <a:t> </a:t>
            </a:r>
            <a:r>
              <a:rPr lang="en-US" sz="1050" baseline="30000" dirty="0" smtClean="0">
                <a:latin typeface="Arial Narrow" pitchFamily="34" charset="0"/>
              </a:rPr>
              <a:t>5</a:t>
            </a:r>
            <a:r>
              <a:rPr lang="en-US" sz="1050" dirty="0" smtClean="0">
                <a:latin typeface="Arial Narrow" pitchFamily="34" charset="0"/>
              </a:rPr>
              <a:t> This proposal </a:t>
            </a:r>
            <a:r>
              <a:rPr lang="en-US" sz="1050" b="1" dirty="0" smtClean="0">
                <a:latin typeface="Arial Narrow" pitchFamily="34" charset="0"/>
              </a:rPr>
              <a:t>pleased</a:t>
            </a:r>
            <a:r>
              <a:rPr lang="en-US" sz="1050" dirty="0" smtClean="0">
                <a:latin typeface="Arial Narrow" pitchFamily="34" charset="0"/>
              </a:rPr>
              <a:t> the whole group. They </a:t>
            </a:r>
            <a:r>
              <a:rPr lang="en-US" sz="1050" b="1" dirty="0" smtClean="0">
                <a:latin typeface="Arial Narrow" pitchFamily="34" charset="0"/>
              </a:rPr>
              <a:t>chose</a:t>
            </a:r>
            <a:r>
              <a:rPr lang="en-US" sz="1050" dirty="0" smtClean="0">
                <a:latin typeface="Arial Narrow" pitchFamily="34" charset="0"/>
              </a:rPr>
              <a:t> Stephen, a man </a:t>
            </a:r>
            <a:r>
              <a:rPr lang="en-US" sz="1050" b="1" dirty="0" smtClean="0">
                <a:latin typeface="Arial Narrow" pitchFamily="34" charset="0"/>
              </a:rPr>
              <a:t>full of faith </a:t>
            </a:r>
            <a:br>
              <a:rPr lang="en-US" sz="1050" b="1" dirty="0" smtClean="0">
                <a:latin typeface="Arial Narrow" pitchFamily="34" charset="0"/>
              </a:rPr>
            </a:br>
            <a:r>
              <a:rPr lang="en-US" sz="1050" b="1" dirty="0" smtClean="0">
                <a:latin typeface="Arial Narrow" pitchFamily="34" charset="0"/>
              </a:rPr>
              <a:t>and of the Holy Spirit</a:t>
            </a:r>
            <a:r>
              <a:rPr lang="en-US" sz="1050" dirty="0" smtClean="0">
                <a:latin typeface="Arial Narrow" pitchFamily="34" charset="0"/>
              </a:rPr>
              <a:t>; also Philip, </a:t>
            </a:r>
            <a:r>
              <a:rPr lang="en-US" sz="1050" dirty="0" err="1" smtClean="0">
                <a:latin typeface="Arial Narrow" pitchFamily="34" charset="0"/>
              </a:rPr>
              <a:t>Procorus</a:t>
            </a:r>
            <a:r>
              <a:rPr lang="en-US" sz="1050" dirty="0" smtClean="0">
                <a:latin typeface="Arial Narrow" pitchFamily="34" charset="0"/>
              </a:rPr>
              <a:t>, </a:t>
            </a:r>
            <a:r>
              <a:rPr lang="en-US" sz="1050" dirty="0" err="1" smtClean="0">
                <a:latin typeface="Arial Narrow" pitchFamily="34" charset="0"/>
              </a:rPr>
              <a:t>Nicanor</a:t>
            </a:r>
            <a:r>
              <a:rPr lang="en-US" sz="1050" dirty="0" smtClean="0">
                <a:latin typeface="Arial Narrow" pitchFamily="34" charset="0"/>
              </a:rPr>
              <a:t>, </a:t>
            </a:r>
            <a:r>
              <a:rPr lang="en-US" sz="1050" dirty="0" err="1" smtClean="0">
                <a:latin typeface="Arial Narrow" pitchFamily="34" charset="0"/>
              </a:rPr>
              <a:t>Timon</a:t>
            </a:r>
            <a:r>
              <a:rPr lang="en-US" sz="1050" dirty="0" smtClean="0">
                <a:latin typeface="Arial Narrow" pitchFamily="34" charset="0"/>
              </a:rPr>
              <a:t>, </a:t>
            </a:r>
            <a:r>
              <a:rPr lang="en-US" sz="1050" dirty="0" err="1" smtClean="0">
                <a:latin typeface="Arial Narrow" pitchFamily="34" charset="0"/>
              </a:rPr>
              <a:t>Parmenas</a:t>
            </a:r>
            <a:r>
              <a:rPr lang="en-US" sz="1050" dirty="0" smtClean="0">
                <a:latin typeface="Arial Narrow" pitchFamily="34" charset="0"/>
              </a:rPr>
              <a:t>, and Nicolas from Antioch, a convert to Judaism. </a:t>
            </a:r>
          </a:p>
          <a:p>
            <a:pPr marL="171450"/>
            <a:r>
              <a:rPr lang="en-US" sz="1050" baseline="30000" dirty="0" smtClean="0">
                <a:latin typeface="Arial Narrow" pitchFamily="34" charset="0"/>
              </a:rPr>
              <a:t>6</a:t>
            </a:r>
            <a:r>
              <a:rPr lang="en-US" sz="1050" dirty="0" smtClean="0">
                <a:latin typeface="Arial Narrow" pitchFamily="34" charset="0"/>
              </a:rPr>
              <a:t> They </a:t>
            </a:r>
            <a:r>
              <a:rPr lang="en-US" sz="1050" b="1" dirty="0" smtClean="0">
                <a:latin typeface="Arial Narrow" pitchFamily="34" charset="0"/>
              </a:rPr>
              <a:t>presented</a:t>
            </a:r>
            <a:r>
              <a:rPr lang="en-US" sz="1050" dirty="0" smtClean="0">
                <a:latin typeface="Arial Narrow" pitchFamily="34" charset="0"/>
              </a:rPr>
              <a:t> these men to the apostles, who </a:t>
            </a:r>
            <a:r>
              <a:rPr lang="en-US" sz="1050" b="1" dirty="0" smtClean="0">
                <a:latin typeface="Arial Narrow" pitchFamily="34" charset="0"/>
              </a:rPr>
              <a:t>prayed</a:t>
            </a:r>
            <a:r>
              <a:rPr lang="en-US" sz="1050" dirty="0" smtClean="0">
                <a:latin typeface="Arial Narrow" pitchFamily="34" charset="0"/>
              </a:rPr>
              <a:t> and </a:t>
            </a:r>
            <a:r>
              <a:rPr lang="en-US" sz="1050" b="1" dirty="0" smtClean="0">
                <a:latin typeface="Arial Narrow" pitchFamily="34" charset="0"/>
              </a:rPr>
              <a:t>laid their hands on them.</a:t>
            </a:r>
          </a:p>
          <a:p>
            <a:pPr marL="171450"/>
            <a:r>
              <a:rPr lang="en-US" sz="1050" baseline="30000" dirty="0" smtClean="0">
                <a:latin typeface="Arial Narrow" pitchFamily="34" charset="0"/>
              </a:rPr>
              <a:t>7</a:t>
            </a:r>
            <a:r>
              <a:rPr lang="en-US" sz="1050" dirty="0" smtClean="0">
                <a:latin typeface="Arial Narrow" pitchFamily="34" charset="0"/>
              </a:rPr>
              <a:t> So the </a:t>
            </a:r>
            <a:r>
              <a:rPr lang="en-US" sz="1050" b="1" dirty="0" smtClean="0">
                <a:latin typeface="Arial Narrow" pitchFamily="34" charset="0"/>
              </a:rPr>
              <a:t>word of God spread</a:t>
            </a:r>
            <a:r>
              <a:rPr lang="en-US" sz="1050" dirty="0" smtClean="0">
                <a:latin typeface="Arial Narrow" pitchFamily="34" charset="0"/>
              </a:rPr>
              <a:t>. The </a:t>
            </a:r>
            <a:r>
              <a:rPr lang="en-US" sz="1050" b="1" dirty="0" smtClean="0">
                <a:latin typeface="Arial Narrow" pitchFamily="34" charset="0"/>
              </a:rPr>
              <a:t>number of disciples in Jerusalem increased </a:t>
            </a:r>
            <a:r>
              <a:rPr lang="en-US" sz="1050" dirty="0" smtClean="0">
                <a:latin typeface="Arial Narrow" pitchFamily="34" charset="0"/>
              </a:rPr>
              <a:t>rapidly, and a large number of priests became </a:t>
            </a:r>
            <a:r>
              <a:rPr lang="en-US" sz="1050" b="1" dirty="0" smtClean="0">
                <a:latin typeface="Arial Narrow" pitchFamily="34" charset="0"/>
              </a:rPr>
              <a:t>obedient to the faith.</a:t>
            </a:r>
          </a:p>
          <a:p>
            <a:endParaRPr lang="en-US" sz="1050" dirty="0" smtClean="0">
              <a:latin typeface="Arial Narrow" pitchFamily="34" charset="0"/>
            </a:endParaRPr>
          </a:p>
          <a:p>
            <a:r>
              <a:rPr lang="en-US" sz="1050" dirty="0" smtClean="0">
                <a:latin typeface="Arial Narrow" pitchFamily="34" charset="0"/>
              </a:rPr>
              <a:t>External Problems:</a:t>
            </a:r>
          </a:p>
          <a:p>
            <a:r>
              <a:rPr lang="en-US" sz="1050" u="sng" dirty="0" smtClean="0">
                <a:latin typeface="Arial Narrow" pitchFamily="34" charset="0"/>
              </a:rPr>
              <a:t>Focus</a:t>
            </a:r>
            <a:r>
              <a:rPr lang="en-US" sz="1050" dirty="0" smtClean="0">
                <a:latin typeface="Arial Narrow" pitchFamily="34" charset="0"/>
              </a:rPr>
              <a:t> of External Problems:</a:t>
            </a:r>
          </a:p>
          <a:p>
            <a:r>
              <a:rPr lang="en-US" sz="1050" dirty="0" smtClean="0">
                <a:latin typeface="Arial Narrow" pitchFamily="34" charset="0"/>
              </a:rPr>
              <a:t> </a:t>
            </a:r>
            <a:r>
              <a:rPr lang="en-US" sz="1050" baseline="30000" dirty="0" smtClean="0">
                <a:latin typeface="Arial Narrow" pitchFamily="34" charset="0"/>
              </a:rPr>
              <a:t>8</a:t>
            </a:r>
            <a:r>
              <a:rPr lang="en-US" sz="1050" dirty="0" smtClean="0">
                <a:latin typeface="Arial Narrow" pitchFamily="34" charset="0"/>
              </a:rPr>
              <a:t> Now Stephen, a man full of God's grace and power, did great wonders and miraculous signs among the </a:t>
            </a:r>
            <a:br>
              <a:rPr lang="en-US" sz="1050" dirty="0" smtClean="0">
                <a:latin typeface="Arial Narrow" pitchFamily="34" charset="0"/>
              </a:rPr>
            </a:br>
            <a:r>
              <a:rPr lang="en-US" sz="1050" dirty="0" smtClean="0">
                <a:latin typeface="Arial Narrow" pitchFamily="34" charset="0"/>
              </a:rPr>
              <a:t>people. </a:t>
            </a:r>
          </a:p>
          <a:p>
            <a:endParaRPr lang="en-US" sz="1050" dirty="0" smtClean="0">
              <a:latin typeface="Arial Narrow" pitchFamily="34" charset="0"/>
            </a:endParaRPr>
          </a:p>
          <a:p>
            <a:r>
              <a:rPr lang="en-US" sz="1050" u="sng" dirty="0" smtClean="0">
                <a:latin typeface="Arial Narrow" pitchFamily="34" charset="0"/>
              </a:rPr>
              <a:t>ID</a:t>
            </a:r>
            <a:r>
              <a:rPr lang="en-US" sz="1050" dirty="0" smtClean="0">
                <a:latin typeface="Arial Narrow" pitchFamily="34" charset="0"/>
              </a:rPr>
              <a:t> of External Problems:</a:t>
            </a:r>
          </a:p>
          <a:p>
            <a:r>
              <a:rPr lang="en-US" sz="1050" dirty="0" smtClean="0">
                <a:latin typeface="Arial Narrow" pitchFamily="34" charset="0"/>
              </a:rPr>
              <a:t> </a:t>
            </a:r>
            <a:r>
              <a:rPr lang="en-US" sz="1050" baseline="30000" dirty="0" smtClean="0">
                <a:latin typeface="Arial Narrow" pitchFamily="34" charset="0"/>
              </a:rPr>
              <a:t>9</a:t>
            </a:r>
            <a:r>
              <a:rPr lang="en-US" sz="1050" dirty="0" smtClean="0">
                <a:latin typeface="Arial Narrow" pitchFamily="34" charset="0"/>
              </a:rPr>
              <a:t> Opposition arose, however, from members of the Synagogue of the Freedmen (as it was called)—</a:t>
            </a:r>
            <a:br>
              <a:rPr lang="en-US" sz="1050" dirty="0" smtClean="0">
                <a:latin typeface="Arial Narrow" pitchFamily="34" charset="0"/>
              </a:rPr>
            </a:br>
            <a:r>
              <a:rPr lang="en-US" sz="1050" dirty="0" smtClean="0">
                <a:latin typeface="Arial Narrow" pitchFamily="34" charset="0"/>
              </a:rPr>
              <a:t>Jews of Cyrene and Alexandria </a:t>
            </a:r>
            <a:br>
              <a:rPr lang="en-US" sz="1050" dirty="0" smtClean="0">
                <a:latin typeface="Arial Narrow" pitchFamily="34" charset="0"/>
              </a:rPr>
            </a:br>
            <a:r>
              <a:rPr lang="en-US" sz="1050" dirty="0" smtClean="0">
                <a:latin typeface="Arial Narrow" pitchFamily="34" charset="0"/>
              </a:rPr>
              <a:t>as well as the provinces of </a:t>
            </a:r>
            <a:br>
              <a:rPr lang="en-US" sz="1050" dirty="0" smtClean="0">
                <a:latin typeface="Arial Narrow" pitchFamily="34" charset="0"/>
              </a:rPr>
            </a:br>
            <a:r>
              <a:rPr lang="en-US" sz="1050" dirty="0" smtClean="0">
                <a:latin typeface="Arial Narrow" pitchFamily="34" charset="0"/>
              </a:rPr>
              <a:t>Cilicia and Asia. These men </a:t>
            </a:r>
            <a:br>
              <a:rPr lang="en-US" sz="1050" dirty="0" smtClean="0">
                <a:latin typeface="Arial Narrow" pitchFamily="34" charset="0"/>
              </a:rPr>
            </a:br>
            <a:r>
              <a:rPr lang="en-US" sz="1050" dirty="0" smtClean="0">
                <a:latin typeface="Arial Narrow" pitchFamily="34" charset="0"/>
              </a:rPr>
              <a:t>began to argue with Stephen,</a:t>
            </a:r>
          </a:p>
          <a:p>
            <a:r>
              <a:rPr lang="en-US" sz="1050" dirty="0" smtClean="0">
                <a:latin typeface="Arial Narrow" pitchFamily="34" charset="0"/>
              </a:rPr>
              <a:t> </a:t>
            </a:r>
          </a:p>
          <a:p>
            <a:r>
              <a:rPr lang="en-US" sz="1050" u="sng" dirty="0" smtClean="0">
                <a:latin typeface="Arial Narrow" pitchFamily="34" charset="0"/>
              </a:rPr>
              <a:t>Countering</a:t>
            </a:r>
            <a:r>
              <a:rPr lang="en-US" sz="1050" dirty="0" smtClean="0">
                <a:latin typeface="Arial Narrow" pitchFamily="34" charset="0"/>
              </a:rPr>
              <a:t> External Problems:</a:t>
            </a:r>
          </a:p>
          <a:p>
            <a:r>
              <a:rPr lang="en-US" sz="1050" baseline="30000" dirty="0" smtClean="0">
                <a:latin typeface="Arial Narrow" pitchFamily="34" charset="0"/>
              </a:rPr>
              <a:t>10</a:t>
            </a:r>
            <a:r>
              <a:rPr lang="en-US" sz="1050" dirty="0" smtClean="0">
                <a:latin typeface="Arial Narrow" pitchFamily="34" charset="0"/>
              </a:rPr>
              <a:t> but they could not stand up against his wisdom or the Spirit by whom </a:t>
            </a:r>
            <a:br>
              <a:rPr lang="en-US" sz="1050" dirty="0" smtClean="0">
                <a:latin typeface="Arial Narrow" pitchFamily="34" charset="0"/>
              </a:rPr>
            </a:br>
            <a:r>
              <a:rPr lang="en-US" sz="1050" dirty="0" smtClean="0">
                <a:latin typeface="Arial Narrow" pitchFamily="34" charset="0"/>
              </a:rPr>
              <a:t>he spoke.</a:t>
            </a:r>
          </a:p>
          <a:p>
            <a:r>
              <a:rPr lang="en-US" sz="1050" u="sng" dirty="0" smtClean="0">
                <a:latin typeface="Arial Narrow" pitchFamily="34" charset="0"/>
              </a:rPr>
              <a:t>Evil</a:t>
            </a:r>
            <a:r>
              <a:rPr lang="en-US" sz="1050" dirty="0" smtClean="0">
                <a:latin typeface="Arial Narrow" pitchFamily="34" charset="0"/>
              </a:rPr>
              <a:t> of the External Problems:</a:t>
            </a:r>
          </a:p>
          <a:p>
            <a:r>
              <a:rPr lang="en-US" sz="1050" baseline="30000" dirty="0" smtClean="0">
                <a:latin typeface="Arial Narrow" pitchFamily="34" charset="0"/>
              </a:rPr>
              <a:t>11</a:t>
            </a:r>
            <a:r>
              <a:rPr lang="en-US" sz="1050" dirty="0" smtClean="0">
                <a:latin typeface="Arial Narrow" pitchFamily="34" charset="0"/>
              </a:rPr>
              <a:t> Then they secretly persuaded </a:t>
            </a:r>
            <a:br>
              <a:rPr lang="en-US" sz="1050" dirty="0" smtClean="0">
                <a:latin typeface="Arial Narrow" pitchFamily="34" charset="0"/>
              </a:rPr>
            </a:br>
            <a:r>
              <a:rPr lang="en-US" sz="1050" dirty="0" smtClean="0">
                <a:latin typeface="Arial Narrow" pitchFamily="34" charset="0"/>
              </a:rPr>
              <a:t>some men to say, </a:t>
            </a:r>
            <a:br>
              <a:rPr lang="en-US" sz="1050" dirty="0" smtClean="0">
                <a:latin typeface="Arial Narrow" pitchFamily="34" charset="0"/>
              </a:rPr>
            </a:br>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"We have heard Stephen </a:t>
            </a:r>
            <a:br>
              <a:rPr lang="en-US" sz="1050" dirty="0" smtClean="0">
                <a:latin typeface="Arial Narrow" pitchFamily="34" charset="0"/>
              </a:rPr>
            </a:br>
            <a:r>
              <a:rPr lang="en-US" sz="1050" dirty="0" smtClean="0">
                <a:latin typeface="Arial Narrow" pitchFamily="34" charset="0"/>
              </a:rPr>
              <a:t>speak words of blasphemy </a:t>
            </a:r>
            <a:br>
              <a:rPr lang="en-US" sz="1050" dirty="0" smtClean="0">
                <a:latin typeface="Arial Narrow" pitchFamily="34" charset="0"/>
              </a:rPr>
            </a:br>
            <a:r>
              <a:rPr lang="en-US" sz="1050" dirty="0" smtClean="0">
                <a:latin typeface="Arial Narrow" pitchFamily="34" charset="0"/>
              </a:rPr>
              <a:t>against Moses and against </a:t>
            </a:r>
            <a:br>
              <a:rPr lang="en-US" sz="1050" dirty="0" smtClean="0">
                <a:latin typeface="Arial Narrow" pitchFamily="34" charset="0"/>
              </a:rPr>
            </a:br>
            <a:r>
              <a:rPr lang="en-US" sz="1050" dirty="0" smtClean="0">
                <a:latin typeface="Arial Narrow" pitchFamily="34" charset="0"/>
              </a:rPr>
              <a:t>God.“</a:t>
            </a:r>
          </a:p>
          <a:p>
            <a:r>
              <a:rPr lang="en-US" sz="1050" u="sng" dirty="0" smtClean="0">
                <a:latin typeface="Arial Narrow" pitchFamily="34" charset="0"/>
              </a:rPr>
              <a:t>Evil</a:t>
            </a:r>
            <a:r>
              <a:rPr lang="en-US" sz="1050" dirty="0" smtClean="0">
                <a:latin typeface="Arial Narrow" pitchFamily="34" charset="0"/>
              </a:rPr>
              <a:t> of the External Problems:</a:t>
            </a:r>
          </a:p>
          <a:p>
            <a:r>
              <a:rPr lang="en-US" sz="1050" baseline="30000" dirty="0" smtClean="0">
                <a:latin typeface="Arial Narrow" pitchFamily="34" charset="0"/>
              </a:rPr>
              <a:t>12</a:t>
            </a:r>
            <a:r>
              <a:rPr lang="en-US" sz="1050" dirty="0" smtClean="0">
                <a:latin typeface="Arial Narrow" pitchFamily="34" charset="0"/>
              </a:rPr>
              <a:t> So they stirred up the people and </a:t>
            </a:r>
            <a:br>
              <a:rPr lang="en-US" sz="1050" dirty="0" smtClean="0">
                <a:latin typeface="Arial Narrow" pitchFamily="34" charset="0"/>
              </a:rPr>
            </a:br>
            <a:r>
              <a:rPr lang="en-US" sz="1050" dirty="0" smtClean="0">
                <a:latin typeface="Arial Narrow" pitchFamily="34" charset="0"/>
              </a:rPr>
              <a:t>the elders and the teachers of </a:t>
            </a:r>
            <a:br>
              <a:rPr lang="en-US" sz="1050" dirty="0" smtClean="0">
                <a:latin typeface="Arial Narrow" pitchFamily="34" charset="0"/>
              </a:rPr>
            </a:br>
            <a:r>
              <a:rPr lang="en-US" sz="1050" dirty="0" smtClean="0">
                <a:latin typeface="Arial Narrow" pitchFamily="34" charset="0"/>
              </a:rPr>
              <a:t>the law. They seized Stephen </a:t>
            </a:r>
            <a:br>
              <a:rPr lang="en-US" sz="1050" dirty="0" smtClean="0">
                <a:latin typeface="Arial Narrow" pitchFamily="34" charset="0"/>
              </a:rPr>
            </a:br>
            <a:r>
              <a:rPr lang="en-US" sz="1050" dirty="0" smtClean="0">
                <a:latin typeface="Arial Narrow" pitchFamily="34" charset="0"/>
              </a:rPr>
              <a:t>and brought him before the </a:t>
            </a:r>
            <a:br>
              <a:rPr lang="en-US" sz="1050" dirty="0" smtClean="0">
                <a:latin typeface="Arial Narrow" pitchFamily="34" charset="0"/>
              </a:rPr>
            </a:br>
            <a:r>
              <a:rPr lang="en-US" sz="1050" dirty="0" smtClean="0">
                <a:latin typeface="Arial Narrow" pitchFamily="34" charset="0"/>
              </a:rPr>
              <a:t>Sanhedrin.</a:t>
            </a:r>
          </a:p>
          <a:p>
            <a:r>
              <a:rPr lang="en-US" sz="1050" baseline="30000" dirty="0" smtClean="0">
                <a:latin typeface="Arial Narrow" pitchFamily="34" charset="0"/>
              </a:rPr>
              <a:t>13</a:t>
            </a:r>
            <a:r>
              <a:rPr lang="en-US" sz="1050" dirty="0" smtClean="0">
                <a:latin typeface="Arial Narrow" pitchFamily="34" charset="0"/>
              </a:rPr>
              <a:t> They produced false witnesses, </a:t>
            </a:r>
            <a:br>
              <a:rPr lang="en-US" sz="1050" dirty="0" smtClean="0">
                <a:latin typeface="Arial Narrow" pitchFamily="34" charset="0"/>
              </a:rPr>
            </a:br>
            <a:r>
              <a:rPr lang="en-US" sz="1050" dirty="0" smtClean="0">
                <a:latin typeface="Arial Narrow" pitchFamily="34" charset="0"/>
              </a:rPr>
              <a:t>who testified, </a:t>
            </a:r>
          </a:p>
          <a:p>
            <a:r>
              <a:rPr lang="en-US" sz="1050" u="sng" dirty="0" smtClean="0">
                <a:latin typeface="Arial Narrow" pitchFamily="34" charset="0"/>
              </a:rPr>
              <a:t>Evil</a:t>
            </a:r>
            <a:r>
              <a:rPr lang="en-US" sz="1050" dirty="0" smtClean="0">
                <a:latin typeface="Arial Narrow" pitchFamily="34" charset="0"/>
              </a:rPr>
              <a:t> of the External Problems:</a:t>
            </a:r>
          </a:p>
          <a:p>
            <a:r>
              <a:rPr lang="en-US" sz="1050" baseline="30000" dirty="0" smtClean="0">
                <a:latin typeface="Arial Narrow" pitchFamily="34" charset="0"/>
              </a:rPr>
              <a:t>12</a:t>
            </a:r>
            <a:r>
              <a:rPr lang="en-US" sz="1050" dirty="0" smtClean="0">
                <a:latin typeface="Arial Narrow" pitchFamily="34" charset="0"/>
              </a:rPr>
              <a:t> So they stirred up the people and </a:t>
            </a:r>
            <a:br>
              <a:rPr lang="en-US" sz="1050" dirty="0" smtClean="0">
                <a:latin typeface="Arial Narrow" pitchFamily="34" charset="0"/>
              </a:rPr>
            </a:br>
            <a:r>
              <a:rPr lang="en-US" sz="1050" dirty="0" smtClean="0">
                <a:latin typeface="Arial Narrow" pitchFamily="34" charset="0"/>
              </a:rPr>
              <a:t>the elders and the teachers of </a:t>
            </a:r>
            <a:br>
              <a:rPr lang="en-US" sz="1050" dirty="0" smtClean="0">
                <a:latin typeface="Arial Narrow" pitchFamily="34" charset="0"/>
              </a:rPr>
            </a:br>
            <a:r>
              <a:rPr lang="en-US" sz="1050" dirty="0" smtClean="0">
                <a:latin typeface="Arial Narrow" pitchFamily="34" charset="0"/>
              </a:rPr>
              <a:t>the law. They seized Stephen </a:t>
            </a:r>
            <a:br>
              <a:rPr lang="en-US" sz="1050" dirty="0" smtClean="0">
                <a:latin typeface="Arial Narrow" pitchFamily="34" charset="0"/>
              </a:rPr>
            </a:br>
            <a:r>
              <a:rPr lang="en-US" sz="1050" dirty="0" smtClean="0">
                <a:latin typeface="Arial Narrow" pitchFamily="34" charset="0"/>
              </a:rPr>
              <a:t>and brought him before the </a:t>
            </a:r>
            <a:br>
              <a:rPr lang="en-US" sz="1050" dirty="0" smtClean="0">
                <a:latin typeface="Arial Narrow" pitchFamily="34" charset="0"/>
              </a:rPr>
            </a:br>
            <a:r>
              <a:rPr lang="en-US" sz="1050" dirty="0" smtClean="0">
                <a:latin typeface="Arial Narrow" pitchFamily="34" charset="0"/>
              </a:rPr>
              <a:t>Sanhedrin.</a:t>
            </a:r>
          </a:p>
          <a:p>
            <a:r>
              <a:rPr lang="en-US" sz="1050" baseline="30000" dirty="0" smtClean="0">
                <a:latin typeface="Arial Narrow" pitchFamily="34" charset="0"/>
              </a:rPr>
              <a:t>13</a:t>
            </a:r>
            <a:r>
              <a:rPr lang="en-US" sz="1050" dirty="0" smtClean="0">
                <a:latin typeface="Arial Narrow" pitchFamily="34" charset="0"/>
              </a:rPr>
              <a:t> They produced false witnesses, </a:t>
            </a:r>
            <a:br>
              <a:rPr lang="en-US" sz="1050" dirty="0" smtClean="0">
                <a:latin typeface="Arial Narrow" pitchFamily="34" charset="0"/>
              </a:rPr>
            </a:br>
            <a:r>
              <a:rPr lang="en-US" sz="1050" dirty="0" smtClean="0">
                <a:latin typeface="Arial Narrow" pitchFamily="34" charset="0"/>
              </a:rPr>
              <a:t>who testified, </a:t>
            </a:r>
          </a:p>
          <a:p>
            <a:r>
              <a:rPr lang="en-US" sz="1050" u="sng" dirty="0" smtClean="0">
                <a:latin typeface="Arial Narrow" pitchFamily="34" charset="0"/>
              </a:rPr>
              <a:t>Evil</a:t>
            </a:r>
            <a:r>
              <a:rPr lang="en-US" sz="1050" dirty="0" smtClean="0">
                <a:latin typeface="Arial Narrow" pitchFamily="34" charset="0"/>
              </a:rPr>
              <a:t> of the External Problems:</a:t>
            </a:r>
          </a:p>
          <a:p>
            <a:r>
              <a:rPr lang="en-US" sz="1050" baseline="30000" dirty="0" smtClean="0">
                <a:latin typeface="Arial Narrow" pitchFamily="34" charset="0"/>
              </a:rPr>
              <a:t>12</a:t>
            </a:r>
            <a:r>
              <a:rPr lang="en-US" sz="1050" dirty="0" smtClean="0">
                <a:latin typeface="Arial Narrow" pitchFamily="34" charset="0"/>
              </a:rPr>
              <a:t> So they stirred up the people and </a:t>
            </a:r>
            <a:br>
              <a:rPr lang="en-US" sz="1050" dirty="0" smtClean="0">
                <a:latin typeface="Arial Narrow" pitchFamily="34" charset="0"/>
              </a:rPr>
            </a:br>
            <a:r>
              <a:rPr lang="en-US" sz="1050" dirty="0" smtClean="0">
                <a:latin typeface="Arial Narrow" pitchFamily="34" charset="0"/>
              </a:rPr>
              <a:t>the elders and the teachers of </a:t>
            </a:r>
            <a:br>
              <a:rPr lang="en-US" sz="1050" dirty="0" smtClean="0">
                <a:latin typeface="Arial Narrow" pitchFamily="34" charset="0"/>
              </a:rPr>
            </a:br>
            <a:r>
              <a:rPr lang="en-US" sz="1050" dirty="0" smtClean="0">
                <a:latin typeface="Arial Narrow" pitchFamily="34" charset="0"/>
              </a:rPr>
              <a:t>the law. They seized Stephen </a:t>
            </a:r>
            <a:br>
              <a:rPr lang="en-US" sz="1050" dirty="0" smtClean="0">
                <a:latin typeface="Arial Narrow" pitchFamily="34" charset="0"/>
              </a:rPr>
            </a:br>
            <a:r>
              <a:rPr lang="en-US" sz="1050" dirty="0" smtClean="0">
                <a:latin typeface="Arial Narrow" pitchFamily="34" charset="0"/>
              </a:rPr>
              <a:t>and brought him before the </a:t>
            </a:r>
            <a:br>
              <a:rPr lang="en-US" sz="1050" dirty="0" smtClean="0">
                <a:latin typeface="Arial Narrow" pitchFamily="34" charset="0"/>
              </a:rPr>
            </a:br>
            <a:r>
              <a:rPr lang="en-US" sz="1050" dirty="0" smtClean="0">
                <a:latin typeface="Arial Narrow" pitchFamily="34" charset="0"/>
              </a:rPr>
              <a:t>Sanhedrin.</a:t>
            </a:r>
          </a:p>
          <a:p>
            <a:r>
              <a:rPr lang="en-US" sz="1050" baseline="30000" dirty="0" smtClean="0">
                <a:latin typeface="Arial Narrow" pitchFamily="34" charset="0"/>
              </a:rPr>
              <a:t>13</a:t>
            </a:r>
            <a:r>
              <a:rPr lang="en-US" sz="1050" dirty="0" smtClean="0">
                <a:latin typeface="Arial Narrow" pitchFamily="34" charset="0"/>
              </a:rPr>
              <a:t> They produced false witnesses, </a:t>
            </a:r>
            <a:br>
              <a:rPr lang="en-US" sz="1050" dirty="0" smtClean="0">
                <a:latin typeface="Arial Narrow" pitchFamily="34" charset="0"/>
              </a:rPr>
            </a:br>
            <a:r>
              <a:rPr lang="en-US" sz="1050" dirty="0" smtClean="0">
                <a:latin typeface="Arial Narrow" pitchFamily="34" charset="0"/>
              </a:rPr>
              <a:t>who testified, </a:t>
            </a:r>
          </a:p>
          <a:p>
            <a:r>
              <a:rPr lang="en-US" sz="1050" u="sng" dirty="0" smtClean="0">
                <a:latin typeface="Arial Narrow" pitchFamily="34" charset="0"/>
              </a:rPr>
              <a:t>Evil</a:t>
            </a:r>
            <a:r>
              <a:rPr lang="en-US" sz="1050" dirty="0" smtClean="0">
                <a:latin typeface="Arial Narrow" pitchFamily="34" charset="0"/>
              </a:rPr>
              <a:t> of the External Problems:</a:t>
            </a:r>
          </a:p>
          <a:p>
            <a:r>
              <a:rPr lang="en-US" sz="1050" baseline="30000" dirty="0" smtClean="0">
                <a:latin typeface="Arial Narrow" pitchFamily="34" charset="0"/>
              </a:rPr>
              <a:t>12</a:t>
            </a:r>
            <a:r>
              <a:rPr lang="en-US" sz="1050" dirty="0" smtClean="0">
                <a:latin typeface="Arial Narrow" pitchFamily="34" charset="0"/>
              </a:rPr>
              <a:t> So they stirred up the people and </a:t>
            </a:r>
            <a:br>
              <a:rPr lang="en-US" sz="1050" dirty="0" smtClean="0">
                <a:latin typeface="Arial Narrow" pitchFamily="34" charset="0"/>
              </a:rPr>
            </a:br>
            <a:r>
              <a:rPr lang="en-US" sz="1050" dirty="0" smtClean="0">
                <a:latin typeface="Arial Narrow" pitchFamily="34" charset="0"/>
              </a:rPr>
              <a:t>the elders and the teachers of </a:t>
            </a:r>
            <a:br>
              <a:rPr lang="en-US" sz="1050" dirty="0" smtClean="0">
                <a:latin typeface="Arial Narrow" pitchFamily="34" charset="0"/>
              </a:rPr>
            </a:br>
            <a:r>
              <a:rPr lang="en-US" sz="1050" dirty="0" smtClean="0">
                <a:latin typeface="Arial Narrow" pitchFamily="34" charset="0"/>
              </a:rPr>
              <a:t>the law. They seized Stephen </a:t>
            </a:r>
            <a:br>
              <a:rPr lang="en-US" sz="1050" dirty="0" smtClean="0">
                <a:latin typeface="Arial Narrow" pitchFamily="34" charset="0"/>
              </a:rPr>
            </a:br>
            <a:r>
              <a:rPr lang="en-US" sz="1050" dirty="0" smtClean="0">
                <a:latin typeface="Arial Narrow" pitchFamily="34" charset="0"/>
              </a:rPr>
              <a:t>and brought him before the </a:t>
            </a:r>
            <a:br>
              <a:rPr lang="en-US" sz="1050" dirty="0" smtClean="0">
                <a:latin typeface="Arial Narrow" pitchFamily="34" charset="0"/>
              </a:rPr>
            </a:br>
            <a:r>
              <a:rPr lang="en-US" sz="1050" dirty="0" smtClean="0">
                <a:latin typeface="Arial Narrow" pitchFamily="34" charset="0"/>
              </a:rPr>
              <a:t>Sanhedrin.</a:t>
            </a:r>
          </a:p>
          <a:p>
            <a:r>
              <a:rPr lang="en-US" sz="1050" baseline="30000" dirty="0" smtClean="0">
                <a:latin typeface="Arial Narrow" pitchFamily="34" charset="0"/>
              </a:rPr>
              <a:t>13</a:t>
            </a:r>
            <a:r>
              <a:rPr lang="en-US" sz="1050" dirty="0" smtClean="0">
                <a:latin typeface="Arial Narrow" pitchFamily="34" charset="0"/>
              </a:rPr>
              <a:t> They produced false witnesses, </a:t>
            </a:r>
            <a:br>
              <a:rPr lang="en-US" sz="1050" dirty="0" smtClean="0">
                <a:latin typeface="Arial Narrow" pitchFamily="34" charset="0"/>
              </a:rPr>
            </a:br>
            <a:r>
              <a:rPr lang="en-US" sz="1050" dirty="0" smtClean="0">
                <a:latin typeface="Arial Narrow" pitchFamily="34" charset="0"/>
              </a:rPr>
              <a:t>who testified, </a:t>
            </a:r>
          </a:p>
          <a:p>
            <a:r>
              <a:rPr lang="en-US" sz="1050" u="sng" dirty="0" smtClean="0">
                <a:latin typeface="Arial Narrow" pitchFamily="34" charset="0"/>
              </a:rPr>
              <a:t>Evil</a:t>
            </a:r>
            <a:r>
              <a:rPr lang="en-US" sz="1050" dirty="0" smtClean="0">
                <a:latin typeface="Arial Narrow" pitchFamily="34" charset="0"/>
              </a:rPr>
              <a:t> of the External Problems:</a:t>
            </a:r>
          </a:p>
          <a:p>
            <a:r>
              <a:rPr lang="en-US" sz="1050" dirty="0" smtClean="0">
                <a:latin typeface="Arial Narrow" pitchFamily="34" charset="0"/>
              </a:rPr>
              <a:t>"This fellow never stops speaking against this holy place and against the law. </a:t>
            </a:r>
            <a:r>
              <a:rPr lang="en-US" sz="1050" baseline="30000" dirty="0" smtClean="0">
                <a:latin typeface="Arial Narrow" pitchFamily="34" charset="0"/>
              </a:rPr>
              <a:t>14</a:t>
            </a:r>
            <a:r>
              <a:rPr lang="en-US" sz="1050" dirty="0" smtClean="0">
                <a:latin typeface="Arial Narrow" pitchFamily="34" charset="0"/>
              </a:rPr>
              <a:t> For we have heard him say that this Jesus of Nazareth will destroy this place and change the customs Moses handed down to us.”</a:t>
            </a:r>
          </a:p>
          <a:p>
            <a:r>
              <a:rPr lang="en-US" sz="1050" u="sng" dirty="0" smtClean="0">
                <a:latin typeface="Arial Narrow" pitchFamily="34" charset="0"/>
              </a:rPr>
              <a:t>Evil</a:t>
            </a:r>
            <a:r>
              <a:rPr lang="en-US" sz="1050" dirty="0" smtClean="0">
                <a:latin typeface="Arial Narrow" pitchFamily="34" charset="0"/>
              </a:rPr>
              <a:t> of the External Problems:</a:t>
            </a:r>
          </a:p>
          <a:p>
            <a:r>
              <a:rPr lang="en-US" sz="1050" dirty="0" smtClean="0">
                <a:latin typeface="Arial Narrow" pitchFamily="34" charset="0"/>
              </a:rPr>
              <a:t>"This fellow never stops speaking against this holy place and against the law. </a:t>
            </a:r>
            <a:r>
              <a:rPr lang="en-US" sz="1050" baseline="30000" dirty="0" smtClean="0">
                <a:latin typeface="Arial Narrow" pitchFamily="34" charset="0"/>
              </a:rPr>
              <a:t>14</a:t>
            </a:r>
            <a:r>
              <a:rPr lang="en-US" sz="1050" dirty="0" smtClean="0">
                <a:latin typeface="Arial Narrow" pitchFamily="34" charset="0"/>
              </a:rPr>
              <a:t> For we have heard him say that this Jesus of Nazareth will destroy this place and change the customs Moses handed down to us.”</a:t>
            </a:r>
          </a:p>
          <a:p>
            <a:r>
              <a:rPr lang="en-US" sz="1050" u="sng" dirty="0" smtClean="0">
                <a:latin typeface="Arial Narrow" pitchFamily="34" charset="0"/>
              </a:rPr>
              <a:t>Evil</a:t>
            </a:r>
            <a:r>
              <a:rPr lang="en-US" sz="1050" dirty="0" smtClean="0">
                <a:latin typeface="Arial Narrow" pitchFamily="34" charset="0"/>
              </a:rPr>
              <a:t> of the External Problems:</a:t>
            </a:r>
          </a:p>
          <a:p>
            <a:r>
              <a:rPr lang="en-US" sz="1050" dirty="0" smtClean="0">
                <a:latin typeface="Arial Narrow" pitchFamily="34" charset="0"/>
              </a:rPr>
              <a:t>"This fellow never stops speaking against this holy place and against the law. </a:t>
            </a:r>
            <a:r>
              <a:rPr lang="en-US" sz="1050" baseline="30000" dirty="0" smtClean="0">
                <a:latin typeface="Arial Narrow" pitchFamily="34" charset="0"/>
              </a:rPr>
              <a:t>14</a:t>
            </a:r>
            <a:r>
              <a:rPr lang="en-US" sz="1050" dirty="0" smtClean="0">
                <a:latin typeface="Arial Narrow" pitchFamily="34" charset="0"/>
              </a:rPr>
              <a:t> For we have heard him say that this Jesus of Nazareth will destroy this place and change the customs Moses handed down to us.”</a:t>
            </a:r>
          </a:p>
          <a:p>
            <a:r>
              <a:rPr lang="en-US" sz="1050" u="sng" dirty="0" smtClean="0">
                <a:latin typeface="Arial Narrow" pitchFamily="34" charset="0"/>
              </a:rPr>
              <a:t>Victory Over</a:t>
            </a:r>
            <a:r>
              <a:rPr lang="en-US" sz="1050" dirty="0" smtClean="0">
                <a:latin typeface="Arial Narrow" pitchFamily="34" charset="0"/>
              </a:rPr>
              <a:t> External Problems:</a:t>
            </a:r>
          </a:p>
          <a:p>
            <a:r>
              <a:rPr lang="en-US" sz="1050" baseline="30000" dirty="0" smtClean="0">
                <a:latin typeface="Arial Narrow" pitchFamily="34" charset="0"/>
              </a:rPr>
              <a:t>15</a:t>
            </a:r>
            <a:r>
              <a:rPr lang="en-US" sz="1050" dirty="0" smtClean="0">
                <a:latin typeface="Arial Narrow" pitchFamily="34" charset="0"/>
              </a:rPr>
              <a:t> All who were sitting in the Sanhedrin looked intently at Stephen, and they saw that his face was like the face of an angel.</a:t>
            </a:r>
          </a:p>
          <a:p>
            <a:r>
              <a:rPr lang="en-US" sz="1050" dirty="0" smtClean="0">
                <a:latin typeface="Arial Narrow" pitchFamily="34" charset="0"/>
              </a:rPr>
              <a:t>Final Thoughts:</a:t>
            </a:r>
          </a:p>
          <a:p>
            <a:r>
              <a:rPr lang="en-US" sz="1050" dirty="0" smtClean="0">
                <a:latin typeface="Arial Narrow" pitchFamily="34" charset="0"/>
              </a:rPr>
              <a:t>As Christians we face two sets of problems: </a:t>
            </a:r>
          </a:p>
          <a:p>
            <a:pPr>
              <a:buFont typeface="Arial" pitchFamily="34" charset="0"/>
              <a:buChar char="•"/>
            </a:pPr>
            <a:r>
              <a:rPr lang="en-US" sz="1050" dirty="0" smtClean="0">
                <a:latin typeface="Arial Narrow" pitchFamily="34" charset="0"/>
              </a:rPr>
              <a:t>Internal = within the Church</a:t>
            </a:r>
          </a:p>
          <a:p>
            <a:pPr>
              <a:buFont typeface="Arial" pitchFamily="34" charset="0"/>
              <a:buChar char="•"/>
            </a:pPr>
            <a:r>
              <a:rPr lang="en-US" sz="1050" dirty="0" smtClean="0">
                <a:latin typeface="Arial Narrow" pitchFamily="34" charset="0"/>
              </a:rPr>
              <a:t>External = outside the Church</a:t>
            </a:r>
          </a:p>
          <a:p>
            <a:r>
              <a:rPr lang="en-US" sz="1050" dirty="0" smtClean="0">
                <a:latin typeface="Arial Narrow" pitchFamily="34" charset="0"/>
              </a:rPr>
              <a:t>Spiritual Victory comes from the “Fullness:”</a:t>
            </a:r>
          </a:p>
          <a:p>
            <a:pPr>
              <a:buFont typeface="Arial" pitchFamily="34" charset="0"/>
              <a:buChar char="•"/>
            </a:pPr>
            <a:r>
              <a:rPr lang="en-US" sz="1050" dirty="0" smtClean="0">
                <a:latin typeface="Arial Narrow" pitchFamily="34" charset="0"/>
              </a:rPr>
              <a:t>Full of the Spirit 6:3</a:t>
            </a:r>
          </a:p>
          <a:p>
            <a:pPr>
              <a:buFont typeface="Arial" pitchFamily="34" charset="0"/>
              <a:buChar char="•"/>
            </a:pPr>
            <a:r>
              <a:rPr lang="en-US" sz="1050" dirty="0" smtClean="0">
                <a:latin typeface="Arial Narrow" pitchFamily="34" charset="0"/>
              </a:rPr>
              <a:t>Full of Wisdom 6:3</a:t>
            </a:r>
          </a:p>
          <a:p>
            <a:pPr>
              <a:buFont typeface="Arial" pitchFamily="34" charset="0"/>
              <a:buChar char="•"/>
            </a:pPr>
            <a:r>
              <a:rPr lang="en-US" sz="1050" dirty="0" smtClean="0">
                <a:latin typeface="Arial Narrow" pitchFamily="34" charset="0"/>
              </a:rPr>
              <a:t>Full of Faith 6:5</a:t>
            </a:r>
          </a:p>
          <a:p>
            <a:pPr>
              <a:buFont typeface="Arial" pitchFamily="34" charset="0"/>
              <a:buChar char="•"/>
            </a:pPr>
            <a:r>
              <a:rPr lang="en-US" sz="1050" dirty="0" smtClean="0">
                <a:latin typeface="Arial Narrow" pitchFamily="34" charset="0"/>
              </a:rPr>
              <a:t>Full of God’s Grace  6:8</a:t>
            </a:r>
          </a:p>
          <a:p>
            <a:pPr>
              <a:buFont typeface="Arial" pitchFamily="34" charset="0"/>
              <a:buChar char="•"/>
            </a:pPr>
            <a:r>
              <a:rPr lang="en-US" sz="1050" dirty="0" smtClean="0">
                <a:latin typeface="Arial Narrow" pitchFamily="34" charset="0"/>
              </a:rPr>
              <a:t>Full of Power  6:8</a:t>
            </a:r>
          </a:p>
          <a:p>
            <a:pPr>
              <a:buFont typeface="Arial" pitchFamily="34" charset="0"/>
              <a:buChar char="•"/>
            </a:pPr>
            <a:endParaRPr lang="en-US" sz="1050" dirty="0" smtClean="0">
              <a:latin typeface="Arial Narrow" pitchFamily="34" charset="0"/>
            </a:endParaRPr>
          </a:p>
          <a:p>
            <a:endParaRPr lang="en-US" sz="1050" dirty="0" smtClean="0">
              <a:latin typeface="Arial Narrow" pitchFamily="34" charset="0"/>
            </a:endParaRPr>
          </a:p>
          <a:p>
            <a:r>
              <a:rPr lang="en-US" sz="1050" dirty="0" smtClean="0">
                <a:latin typeface="Arial Narrow" pitchFamily="34" charset="0"/>
              </a:rPr>
              <a:t>Let’s PRAY</a:t>
            </a:r>
            <a:endParaRPr lang="en-US" sz="1050" dirty="0">
              <a:latin typeface="Arial Narrow" pitchFamily="34" charset="0"/>
            </a:endParaRPr>
          </a:p>
        </p:txBody>
      </p:sp>
      <p:grpSp>
        <p:nvGrpSpPr>
          <p:cNvPr id="9" name="Group 8"/>
          <p:cNvGrpSpPr/>
          <p:nvPr/>
        </p:nvGrpSpPr>
        <p:grpSpPr>
          <a:xfrm>
            <a:off x="1783975" y="2048212"/>
            <a:ext cx="2912634" cy="628568"/>
            <a:chOff x="304800" y="4705350"/>
            <a:chExt cx="8839200" cy="1907565"/>
          </a:xfrm>
        </p:grpSpPr>
        <p:sp>
          <p:nvSpPr>
            <p:cNvPr id="3" name="TextBox 2"/>
            <p:cNvSpPr txBox="1"/>
            <p:nvPr/>
          </p:nvSpPr>
          <p:spPr>
            <a:xfrm>
              <a:off x="304800" y="4705350"/>
              <a:ext cx="2571750" cy="253916"/>
            </a:xfrm>
            <a:prstGeom prst="rect">
              <a:avLst/>
            </a:prstGeom>
            <a:noFill/>
          </p:spPr>
          <p:txBody>
            <a:bodyPr wrap="square" rtlCol="0">
              <a:spAutoFit/>
            </a:bodyPr>
            <a:lstStyle/>
            <a:p>
              <a:r>
                <a:rPr lang="en-US" sz="1050" b="1" dirty="0" smtClean="0"/>
                <a:t>2,000</a:t>
              </a:r>
              <a:endParaRPr lang="en-US" sz="1050" b="1" dirty="0"/>
            </a:p>
          </p:txBody>
        </p:sp>
        <p:sp>
          <p:nvSpPr>
            <p:cNvPr id="5" name="TextBox 4"/>
            <p:cNvSpPr txBox="1"/>
            <p:nvPr/>
          </p:nvSpPr>
          <p:spPr>
            <a:xfrm>
              <a:off x="2133600" y="5086350"/>
              <a:ext cx="2571750" cy="253916"/>
            </a:xfrm>
            <a:prstGeom prst="rect">
              <a:avLst/>
            </a:prstGeom>
            <a:noFill/>
          </p:spPr>
          <p:txBody>
            <a:bodyPr wrap="square" rtlCol="0">
              <a:spAutoFit/>
            </a:bodyPr>
            <a:lstStyle/>
            <a:p>
              <a:pPr algn="ctr"/>
              <a:r>
                <a:rPr lang="en-US" sz="1050" b="1" dirty="0" smtClean="0"/>
                <a:t>5,000</a:t>
              </a:r>
              <a:endParaRPr lang="en-US" sz="1050" b="1" dirty="0"/>
            </a:p>
          </p:txBody>
        </p:sp>
        <p:sp>
          <p:nvSpPr>
            <p:cNvPr id="6" name="TextBox 5"/>
            <p:cNvSpPr txBox="1"/>
            <p:nvPr/>
          </p:nvSpPr>
          <p:spPr>
            <a:xfrm>
              <a:off x="4229100" y="4724400"/>
              <a:ext cx="2571750" cy="253916"/>
            </a:xfrm>
            <a:prstGeom prst="rect">
              <a:avLst/>
            </a:prstGeom>
            <a:noFill/>
          </p:spPr>
          <p:txBody>
            <a:bodyPr wrap="square" rtlCol="0">
              <a:spAutoFit/>
            </a:bodyPr>
            <a:lstStyle/>
            <a:p>
              <a:pPr algn="ctr"/>
              <a:r>
                <a:rPr lang="en-US" sz="1050" b="1" dirty="0" smtClean="0"/>
                <a:t>7,000</a:t>
              </a:r>
              <a:endParaRPr lang="en-US" sz="1050" b="1" dirty="0"/>
            </a:p>
          </p:txBody>
        </p:sp>
        <p:sp>
          <p:nvSpPr>
            <p:cNvPr id="7" name="TextBox 6"/>
            <p:cNvSpPr txBox="1"/>
            <p:nvPr/>
          </p:nvSpPr>
          <p:spPr>
            <a:xfrm>
              <a:off x="6572250" y="5124450"/>
              <a:ext cx="2571750" cy="253916"/>
            </a:xfrm>
            <a:prstGeom prst="rect">
              <a:avLst/>
            </a:prstGeom>
            <a:noFill/>
          </p:spPr>
          <p:txBody>
            <a:bodyPr wrap="square" rtlCol="0">
              <a:spAutoFit/>
            </a:bodyPr>
            <a:lstStyle/>
            <a:p>
              <a:r>
                <a:rPr lang="en-US" sz="1050" b="1" dirty="0" smtClean="0"/>
                <a:t>More</a:t>
              </a:r>
              <a:endParaRPr lang="en-US" sz="1050" b="1" dirty="0"/>
            </a:p>
          </p:txBody>
        </p:sp>
        <p:sp>
          <p:nvSpPr>
            <p:cNvPr id="8" name="TextBox 7"/>
            <p:cNvSpPr txBox="1"/>
            <p:nvPr/>
          </p:nvSpPr>
          <p:spPr>
            <a:xfrm>
              <a:off x="2514602" y="5842336"/>
              <a:ext cx="3695699" cy="770579"/>
            </a:xfrm>
            <a:prstGeom prst="rect">
              <a:avLst/>
            </a:prstGeom>
            <a:solidFill>
              <a:srgbClr val="C00000"/>
            </a:solidFill>
            <a:effectLst>
              <a:softEdge rad="127000"/>
            </a:effectLst>
          </p:spPr>
          <p:txBody>
            <a:bodyPr wrap="square" rtlCol="0">
              <a:spAutoFit/>
            </a:bodyPr>
            <a:lstStyle/>
            <a:p>
              <a:pPr algn="ctr"/>
              <a:r>
                <a:rPr lang="en-US" sz="1050" b="1" dirty="0" smtClean="0">
                  <a:effectLst>
                    <a:outerShdw blurRad="38100" dist="38100" dir="2700000" algn="tl">
                      <a:srgbClr val="000000">
                        <a:alpha val="43137"/>
                      </a:srgbClr>
                    </a:outerShdw>
                  </a:effectLst>
                </a:rPr>
                <a:t>CHANGE!</a:t>
              </a:r>
              <a:endParaRPr lang="en-US" sz="1050" b="1" dirty="0">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494633"/>
          </a:xfrm>
          <a:prstGeom prst="rect">
            <a:avLst/>
          </a:prstGeom>
          <a:noFill/>
        </p:spPr>
        <p:txBody>
          <a:bodyPr wrap="square" rtlCol="0">
            <a:spAutoFit/>
          </a:bodyPr>
          <a:lstStyle/>
          <a:p>
            <a:r>
              <a:rPr lang="en-US" sz="1050" b="1" dirty="0" smtClean="0"/>
              <a:t>Lesson 2  Acts 1:12-26                            A </a:t>
            </a:r>
            <a:r>
              <a:rPr lang="en-US" sz="1050" b="1" dirty="0"/>
              <a:t>Study in the Book of </a:t>
            </a:r>
            <a:r>
              <a:rPr lang="en-US" sz="1050" b="1" dirty="0" smtClean="0"/>
              <a:t>ACTS</a:t>
            </a:r>
          </a:p>
          <a:p>
            <a:endParaRPr lang="en-US" sz="1050" b="1" dirty="0" smtClean="0"/>
          </a:p>
          <a:p>
            <a:r>
              <a:rPr lang="en-US" sz="1050" b="1" dirty="0" smtClean="0"/>
              <a:t>The Disciples Who Make a Difference:</a:t>
            </a:r>
          </a:p>
          <a:p>
            <a:endParaRPr lang="en-US" sz="1050" dirty="0" smtClean="0"/>
          </a:p>
          <a:p>
            <a:r>
              <a:rPr lang="en-US" sz="1050" b="1" dirty="0" smtClean="0"/>
              <a:t>1-FOLLOW THE LORD’S WILL</a:t>
            </a:r>
          </a:p>
          <a:p>
            <a:r>
              <a:rPr lang="en-US" sz="1050" dirty="0" smtClean="0"/>
              <a:t> </a:t>
            </a:r>
            <a:r>
              <a:rPr lang="en-US" sz="1050" baseline="30000" dirty="0" smtClean="0"/>
              <a:t>12</a:t>
            </a:r>
            <a:r>
              <a:rPr lang="en-US" sz="1050" dirty="0" smtClean="0"/>
              <a:t> Then they </a:t>
            </a:r>
            <a:r>
              <a:rPr lang="en-US" sz="1050" b="1" dirty="0" smtClean="0"/>
              <a:t>returned</a:t>
            </a:r>
            <a:r>
              <a:rPr lang="en-US" sz="1050" dirty="0" smtClean="0"/>
              <a:t> to Jerusalem from the hill called the Mount of Olives, a Sabbath day's walk from the city. </a:t>
            </a:r>
          </a:p>
          <a:p>
            <a:endParaRPr lang="en-US" sz="1050" dirty="0" smtClean="0"/>
          </a:p>
          <a:p>
            <a:r>
              <a:rPr lang="en-US" sz="1050" b="1" dirty="0" smtClean="0"/>
              <a:t>2 -VARIETY OF BACKGROUNDS</a:t>
            </a:r>
          </a:p>
          <a:p>
            <a:r>
              <a:rPr lang="en-US" sz="1050" dirty="0" smtClean="0"/>
              <a:t>  </a:t>
            </a:r>
            <a:r>
              <a:rPr lang="en-US" sz="1050" baseline="30000" dirty="0" smtClean="0"/>
              <a:t>13</a:t>
            </a:r>
            <a:r>
              <a:rPr lang="en-US" sz="1050" dirty="0" smtClean="0"/>
              <a:t> When they arrived, they went upstairs to the room where they were staying. </a:t>
            </a:r>
          </a:p>
          <a:p>
            <a:r>
              <a:rPr lang="en-US" sz="1050" baseline="30000" dirty="0" smtClean="0"/>
              <a:t>  13</a:t>
            </a:r>
            <a:r>
              <a:rPr lang="en-US" sz="1050" dirty="0" smtClean="0"/>
              <a:t> …Those present were Peter, John, James and Andrew; Philip and Thomas, Bartholomew and Matthew; James son of </a:t>
            </a:r>
            <a:r>
              <a:rPr lang="en-US" sz="1050" dirty="0" err="1" smtClean="0"/>
              <a:t>Alphaeus</a:t>
            </a:r>
            <a:r>
              <a:rPr lang="en-US" sz="1050" dirty="0" smtClean="0"/>
              <a:t> and Simon the Zealot, and Judas son of James. (Judas Iscariot)</a:t>
            </a:r>
          </a:p>
          <a:p>
            <a:endParaRPr lang="en-US" sz="1050" dirty="0" smtClean="0"/>
          </a:p>
          <a:p>
            <a:r>
              <a:rPr lang="en-US" sz="1050" b="1" dirty="0" smtClean="0"/>
              <a:t>3-PRAY TOGETHER</a:t>
            </a:r>
          </a:p>
          <a:p>
            <a:r>
              <a:rPr lang="en-US" sz="1050" dirty="0" smtClean="0"/>
              <a:t> </a:t>
            </a:r>
            <a:r>
              <a:rPr lang="en-US" sz="1050" baseline="30000" dirty="0" smtClean="0"/>
              <a:t>14</a:t>
            </a:r>
            <a:r>
              <a:rPr lang="en-US" sz="1050" dirty="0" smtClean="0"/>
              <a:t> They all joined together constantly in </a:t>
            </a:r>
            <a:r>
              <a:rPr lang="en-US" sz="1050" b="1" dirty="0" smtClean="0"/>
              <a:t>prayer</a:t>
            </a:r>
            <a:r>
              <a:rPr lang="en-US" sz="1050" dirty="0" smtClean="0"/>
              <a:t>, along with the women and Mary the mother of Jesus, and with his brothers. </a:t>
            </a:r>
          </a:p>
          <a:p>
            <a:endParaRPr lang="en-US" sz="1050" dirty="0" smtClean="0"/>
          </a:p>
          <a:p>
            <a:r>
              <a:rPr lang="en-US" sz="1050" b="1" dirty="0" smtClean="0"/>
              <a:t>4-TAKE A STAND </a:t>
            </a:r>
          </a:p>
          <a:p>
            <a:r>
              <a:rPr lang="en-US" sz="1050" dirty="0" smtClean="0"/>
              <a:t>  </a:t>
            </a:r>
            <a:r>
              <a:rPr lang="en-US" sz="1050" baseline="30000" dirty="0" smtClean="0"/>
              <a:t>15</a:t>
            </a:r>
            <a:r>
              <a:rPr lang="en-US" sz="1050" dirty="0" smtClean="0"/>
              <a:t> In those days Peter </a:t>
            </a:r>
            <a:r>
              <a:rPr lang="en-US" sz="1050" b="1" dirty="0" smtClean="0"/>
              <a:t>stood up </a:t>
            </a:r>
            <a:r>
              <a:rPr lang="en-US" sz="1050" dirty="0" smtClean="0"/>
              <a:t>among the believers (a group numbering about a hundred and twenty)</a:t>
            </a:r>
          </a:p>
          <a:p>
            <a:endParaRPr lang="en-US" sz="1050" b="1" dirty="0" smtClean="0"/>
          </a:p>
          <a:p>
            <a:r>
              <a:rPr lang="en-US" sz="1050" b="1" dirty="0" smtClean="0"/>
              <a:t>5-LIVE BY THE SCRIPTURE</a:t>
            </a:r>
            <a:r>
              <a:rPr lang="en-US" sz="1050" dirty="0" smtClean="0"/>
              <a:t>S</a:t>
            </a:r>
          </a:p>
          <a:p>
            <a:r>
              <a:rPr lang="en-US" sz="1050" dirty="0" smtClean="0"/>
              <a:t>  </a:t>
            </a:r>
            <a:r>
              <a:rPr lang="en-US" sz="1050" baseline="30000" dirty="0" smtClean="0"/>
              <a:t>16</a:t>
            </a:r>
            <a:r>
              <a:rPr lang="en-US" sz="1050" dirty="0" smtClean="0"/>
              <a:t> and said, "Brothers, the </a:t>
            </a:r>
            <a:r>
              <a:rPr lang="en-US" sz="1050" b="1" dirty="0" smtClean="0"/>
              <a:t>Scripture</a:t>
            </a:r>
            <a:r>
              <a:rPr lang="en-US" sz="1050" dirty="0" smtClean="0"/>
              <a:t> had to be fulfilled which the Holy Spirit spoke long ago through the mouth of David concerning Judas, who served as guide for those who arrested Jesus—</a:t>
            </a:r>
            <a:br>
              <a:rPr lang="en-US" sz="1050" dirty="0" smtClean="0"/>
            </a:br>
            <a:r>
              <a:rPr lang="en-US" sz="1050" dirty="0" smtClean="0"/>
              <a:t> </a:t>
            </a:r>
            <a:r>
              <a:rPr lang="en-US" sz="1050" baseline="30000" dirty="0" smtClean="0"/>
              <a:t>17</a:t>
            </a:r>
            <a:r>
              <a:rPr lang="en-US" sz="1050" dirty="0" smtClean="0"/>
              <a:t> he was one of our number and shared in this ministry.”</a:t>
            </a:r>
          </a:p>
          <a:p>
            <a:endParaRPr lang="en-US" sz="1050" dirty="0" smtClean="0"/>
          </a:p>
          <a:p>
            <a:r>
              <a:rPr lang="en-US" sz="1050" b="1" dirty="0" smtClean="0"/>
              <a:t>6-LIVE BY THE SCRIPTURES</a:t>
            </a:r>
          </a:p>
          <a:p>
            <a:r>
              <a:rPr lang="en-US" sz="1050" baseline="30000" dirty="0" smtClean="0"/>
              <a:t>18</a:t>
            </a:r>
            <a:r>
              <a:rPr lang="en-US" sz="1050" dirty="0" smtClean="0"/>
              <a:t> (With the reward he got for his wickedness, Judas bought a field; there he fell headlong, his body burst open and all his intestines spilled out.</a:t>
            </a:r>
          </a:p>
          <a:p>
            <a:r>
              <a:rPr lang="en-US" sz="1050" dirty="0" smtClean="0"/>
              <a:t> </a:t>
            </a:r>
            <a:r>
              <a:rPr lang="en-US" sz="1050" baseline="30000" dirty="0" smtClean="0"/>
              <a:t>19</a:t>
            </a:r>
            <a:r>
              <a:rPr lang="en-US" sz="1050" dirty="0" smtClean="0"/>
              <a:t> Everyone in Jerusalem heard about this, so they called that field in their language </a:t>
            </a:r>
            <a:r>
              <a:rPr lang="en-US" sz="1050" dirty="0" err="1" smtClean="0"/>
              <a:t>Akeldama</a:t>
            </a:r>
            <a:r>
              <a:rPr lang="en-US" sz="1050" dirty="0" smtClean="0"/>
              <a:t>, that is, Field of Blood.)</a:t>
            </a:r>
          </a:p>
          <a:p>
            <a:pPr>
              <a:tabLst>
                <a:tab pos="860425" algn="l"/>
              </a:tabLst>
            </a:pPr>
            <a:r>
              <a:rPr lang="en-US" sz="1050" baseline="30000" dirty="0" smtClean="0"/>
              <a:t>20</a:t>
            </a:r>
            <a:r>
              <a:rPr lang="en-US" sz="1050" dirty="0" smtClean="0"/>
              <a:t> "For," said Peter, "it is written </a:t>
            </a:r>
            <a:r>
              <a:rPr lang="en-US" sz="1050" b="1" dirty="0" smtClean="0"/>
              <a:t>in the book of Psalms</a:t>
            </a:r>
            <a:r>
              <a:rPr lang="en-US" sz="1050" dirty="0" smtClean="0"/>
              <a:t>, 'May his place be deserted; let there be no one to dwell in it,' and, 'May another take his place of leadership.’ " </a:t>
            </a:r>
          </a:p>
          <a:p>
            <a:pPr>
              <a:tabLst>
                <a:tab pos="860425" algn="l"/>
              </a:tabLst>
            </a:pPr>
            <a:endParaRPr lang="en-US" sz="1050" dirty="0" smtClean="0"/>
          </a:p>
          <a:p>
            <a:r>
              <a:rPr lang="en-US" sz="1050" b="1" dirty="0" smtClean="0"/>
              <a:t>7-VALUE COMMITMENT </a:t>
            </a:r>
          </a:p>
          <a:p>
            <a:r>
              <a:rPr lang="en-US" sz="1050" baseline="30000" dirty="0" smtClean="0"/>
              <a:t>21</a:t>
            </a:r>
            <a:r>
              <a:rPr lang="en-US" sz="1050" dirty="0" smtClean="0"/>
              <a:t> Therefore it is necessary to choose one of the men who have been with us the whole time the Lord Jesus went in and out among us,</a:t>
            </a:r>
          </a:p>
          <a:p>
            <a:r>
              <a:rPr lang="en-US" sz="1050" dirty="0" smtClean="0"/>
              <a:t> </a:t>
            </a:r>
            <a:r>
              <a:rPr lang="en-US" sz="1050" baseline="30000" dirty="0" smtClean="0"/>
              <a:t>22</a:t>
            </a:r>
            <a:r>
              <a:rPr lang="en-US" sz="1050" dirty="0" smtClean="0"/>
              <a:t> beginning from John's baptism to the time when Jesus was taken up from us. For one of these must become a witness with us of his resurrection.”Depend on God’s Direction</a:t>
            </a:r>
          </a:p>
          <a:p>
            <a:r>
              <a:rPr lang="en-US" sz="1050" dirty="0" smtClean="0"/>
              <a:t> </a:t>
            </a:r>
            <a:r>
              <a:rPr lang="en-US" sz="1050" baseline="30000" dirty="0" smtClean="0"/>
              <a:t>23</a:t>
            </a:r>
            <a:r>
              <a:rPr lang="en-US" sz="1050" dirty="0" smtClean="0"/>
              <a:t> So they proposed two men: Joseph called </a:t>
            </a:r>
            <a:r>
              <a:rPr lang="en-US" sz="1050" dirty="0" err="1" smtClean="0"/>
              <a:t>Barsabbas</a:t>
            </a:r>
            <a:r>
              <a:rPr lang="en-US" sz="1050" dirty="0" smtClean="0"/>
              <a:t> (also known as Justus) and Matthias.</a:t>
            </a:r>
          </a:p>
          <a:p>
            <a:r>
              <a:rPr lang="en-US" sz="1050" dirty="0" smtClean="0"/>
              <a:t> </a:t>
            </a:r>
            <a:r>
              <a:rPr lang="en-US" sz="1050" baseline="30000" dirty="0" smtClean="0"/>
              <a:t>24</a:t>
            </a:r>
            <a:r>
              <a:rPr lang="en-US" sz="1050" dirty="0" smtClean="0"/>
              <a:t> Then they prayed, "Lord, you know everyone's heart. Show us which of these two you have chosen  </a:t>
            </a:r>
          </a:p>
          <a:p>
            <a:r>
              <a:rPr lang="en-US" sz="1050" baseline="30000" dirty="0" smtClean="0"/>
              <a:t>25</a:t>
            </a:r>
            <a:r>
              <a:rPr lang="en-US" sz="1050" dirty="0" smtClean="0"/>
              <a:t> to take over this apostolic ministry, which Judas left to go where he belongs."</a:t>
            </a:r>
          </a:p>
          <a:p>
            <a:r>
              <a:rPr lang="en-US" sz="1050" dirty="0" smtClean="0"/>
              <a:t> </a:t>
            </a:r>
          </a:p>
          <a:p>
            <a:r>
              <a:rPr lang="en-US" sz="1050" b="1" dirty="0" smtClean="0"/>
              <a:t>8- Depend on God’s Direction</a:t>
            </a:r>
          </a:p>
          <a:p>
            <a:r>
              <a:rPr lang="en-US" sz="1050" baseline="30000" dirty="0" smtClean="0"/>
              <a:t>26</a:t>
            </a:r>
            <a:r>
              <a:rPr lang="en-US" sz="1050" dirty="0" smtClean="0"/>
              <a:t> Then they cast lots, and the lot fell to Matthias; so he was added to the eleven apostles</a:t>
            </a:r>
          </a:p>
          <a:p>
            <a:endParaRPr lang="en-US" sz="1050" dirty="0" smtClean="0"/>
          </a:p>
          <a:p>
            <a:r>
              <a:rPr lang="en-US" sz="1050" dirty="0" smtClean="0"/>
              <a:t>Conclusion:</a:t>
            </a:r>
          </a:p>
          <a:p>
            <a:r>
              <a:rPr lang="en-US" sz="1050" dirty="0" smtClean="0">
                <a:latin typeface="Arial" pitchFamily="34" charset="0"/>
                <a:cs typeface="Arial" pitchFamily="34" charset="0"/>
              </a:rPr>
              <a:t>Disciples who make a difference:</a:t>
            </a:r>
            <a:br>
              <a:rPr lang="en-US" sz="1050" dirty="0" smtClean="0">
                <a:latin typeface="Arial" pitchFamily="34" charset="0"/>
                <a:cs typeface="Arial" pitchFamily="34" charset="0"/>
              </a:rPr>
            </a:br>
            <a:r>
              <a:rPr lang="en-US" sz="1050" dirty="0" smtClean="0">
                <a:latin typeface="Arial" pitchFamily="34" charset="0"/>
                <a:cs typeface="Arial" pitchFamily="34" charset="0"/>
              </a:rPr>
              <a:t>-</a:t>
            </a:r>
            <a:r>
              <a:rPr lang="en-US" sz="1050" u="sng" dirty="0" smtClean="0"/>
              <a:t>FOLLOW</a:t>
            </a:r>
            <a:r>
              <a:rPr lang="en-US" sz="1050" dirty="0" smtClean="0"/>
              <a:t> of the Lord’s Will		-Live by the </a:t>
            </a:r>
            <a:r>
              <a:rPr lang="en-US" sz="1050" u="sng" dirty="0" smtClean="0"/>
              <a:t>SCRIPTURES</a:t>
            </a:r>
            <a:r>
              <a:rPr lang="en-US" sz="1050" dirty="0" smtClean="0"/>
              <a:t/>
            </a:r>
            <a:br>
              <a:rPr lang="en-US" sz="1050" dirty="0" smtClean="0"/>
            </a:br>
            <a:r>
              <a:rPr lang="en-US" sz="1050" dirty="0" smtClean="0"/>
              <a:t>-Have a </a:t>
            </a:r>
            <a:r>
              <a:rPr lang="en-US" sz="1050" u="sng" dirty="0" smtClean="0"/>
              <a:t>VARIOUS</a:t>
            </a:r>
            <a:r>
              <a:rPr lang="en-US" sz="1050" dirty="0" smtClean="0"/>
              <a:t> Background		-Value </a:t>
            </a:r>
            <a:r>
              <a:rPr lang="en-US" sz="1050" u="sng" dirty="0" smtClean="0"/>
              <a:t>COMMITMENT</a:t>
            </a:r>
            <a:r>
              <a:rPr lang="en-US" sz="1050" dirty="0" smtClean="0"/>
              <a:t/>
            </a:r>
            <a:br>
              <a:rPr lang="en-US" sz="1050" dirty="0" smtClean="0"/>
            </a:br>
            <a:r>
              <a:rPr lang="en-US" sz="1050" dirty="0" smtClean="0"/>
              <a:t>-</a:t>
            </a:r>
            <a:r>
              <a:rPr lang="en-US" sz="1050" u="sng" dirty="0" smtClean="0"/>
              <a:t>PRAY</a:t>
            </a:r>
            <a:r>
              <a:rPr lang="en-US" sz="1050" dirty="0" smtClean="0"/>
              <a:t> together			- Depend on God’s </a:t>
            </a:r>
            <a:r>
              <a:rPr lang="en-US" sz="1050" u="sng" dirty="0" smtClean="0"/>
              <a:t>DIRECTION </a:t>
            </a:r>
            <a:r>
              <a:rPr lang="en-US" sz="1050" dirty="0" smtClean="0"/>
              <a:t/>
            </a:r>
            <a:br>
              <a:rPr lang="en-US" sz="1050" dirty="0" smtClean="0"/>
            </a:br>
            <a:r>
              <a:rPr lang="en-US" sz="1050" dirty="0" smtClean="0"/>
              <a:t>-Take a </a:t>
            </a:r>
            <a:r>
              <a:rPr lang="en-US" sz="1050" u="sng" dirty="0" smtClean="0"/>
              <a:t>STAND</a:t>
            </a:r>
            <a:r>
              <a:rPr lang="en-US" sz="1050" dirty="0" smtClean="0"/>
              <a:t/>
            </a:r>
            <a:br>
              <a:rPr lang="en-US" sz="1050" dirty="0" smtClean="0"/>
            </a:br>
            <a:endParaRPr lang="en-US" sz="105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7686720"/>
          </a:xfrm>
          <a:prstGeom prst="rect">
            <a:avLst/>
          </a:prstGeom>
          <a:noFill/>
        </p:spPr>
        <p:txBody>
          <a:bodyPr wrap="square" rtlCol="0">
            <a:spAutoFit/>
          </a:bodyPr>
          <a:lstStyle/>
          <a:p>
            <a:r>
              <a:rPr lang="en-US" sz="1050" b="1" dirty="0" smtClean="0">
                <a:latin typeface="Arial Narrow" pitchFamily="34" charset="0"/>
              </a:rPr>
              <a:t>Lesson 10   Acts 6:1-15 (Continued)             A </a:t>
            </a:r>
            <a:r>
              <a:rPr lang="en-US" sz="1050" b="1" dirty="0">
                <a:latin typeface="Arial Narrow" pitchFamily="34" charset="0"/>
              </a:rPr>
              <a:t>Study in the Book of </a:t>
            </a:r>
            <a:r>
              <a:rPr lang="en-US" sz="1050" b="1" dirty="0" smtClean="0">
                <a:latin typeface="Arial Narrow" pitchFamily="34" charset="0"/>
              </a:rPr>
              <a:t>ACTS</a:t>
            </a:r>
          </a:p>
          <a:p>
            <a:pPr marL="220663" lvl="1"/>
            <a:endParaRPr lang="en-US" sz="1050" b="1" dirty="0" smtClean="0">
              <a:latin typeface="Arial Narrow" pitchFamily="34" charset="0"/>
            </a:endParaRPr>
          </a:p>
          <a:p>
            <a:pPr marL="285750" indent="-285750">
              <a:buAutoNum type="romanUcPeriod" startAt="2"/>
            </a:pPr>
            <a:r>
              <a:rPr lang="en-US" sz="1050" b="1" dirty="0" smtClean="0">
                <a:latin typeface="Arial Narrow" pitchFamily="34" charset="0"/>
              </a:rPr>
              <a:t>External Problems:</a:t>
            </a:r>
          </a:p>
          <a:p>
            <a:pPr marL="285750" indent="-285750">
              <a:buAutoNum type="romanUcPeriod" startAt="2"/>
            </a:pPr>
            <a:endParaRPr lang="en-US" sz="1050" b="1" dirty="0" smtClean="0">
              <a:latin typeface="Arial Narrow" pitchFamily="34" charset="0"/>
            </a:endParaRPr>
          </a:p>
          <a:p>
            <a:r>
              <a:rPr lang="en-US" sz="1050" b="1" dirty="0" smtClean="0">
                <a:latin typeface="Arial Narrow" pitchFamily="34" charset="0"/>
              </a:rPr>
              <a:t>1. </a:t>
            </a:r>
            <a:r>
              <a:rPr lang="en-US" sz="1050" b="1" u="sng" dirty="0" smtClean="0">
                <a:latin typeface="Arial Narrow" pitchFamily="34" charset="0"/>
              </a:rPr>
              <a:t>Focus</a:t>
            </a:r>
            <a:r>
              <a:rPr lang="en-US" sz="1050" b="1" dirty="0" smtClean="0">
                <a:latin typeface="Arial Narrow" pitchFamily="34" charset="0"/>
              </a:rPr>
              <a:t> of External Problems:</a:t>
            </a:r>
          </a:p>
          <a:p>
            <a:pPr marL="171450"/>
            <a:r>
              <a:rPr lang="en-US" sz="1050" dirty="0" smtClean="0">
                <a:latin typeface="Arial Narrow" pitchFamily="34" charset="0"/>
              </a:rPr>
              <a:t> </a:t>
            </a:r>
            <a:r>
              <a:rPr lang="en-US" sz="1050" baseline="30000" dirty="0" smtClean="0">
                <a:latin typeface="Arial Narrow" pitchFamily="34" charset="0"/>
              </a:rPr>
              <a:t>8</a:t>
            </a:r>
            <a:r>
              <a:rPr lang="en-US" sz="1050" dirty="0" smtClean="0">
                <a:latin typeface="Arial Narrow" pitchFamily="34" charset="0"/>
              </a:rPr>
              <a:t> Now </a:t>
            </a:r>
            <a:r>
              <a:rPr lang="en-US" sz="1050" b="1" dirty="0" smtClean="0">
                <a:latin typeface="Arial Narrow" pitchFamily="34" charset="0"/>
              </a:rPr>
              <a:t>Stephen</a:t>
            </a:r>
            <a:r>
              <a:rPr lang="en-US" sz="1050" u="sng" dirty="0" smtClean="0">
                <a:latin typeface="Arial Narrow" pitchFamily="34" charset="0"/>
              </a:rPr>
              <a:t>, a man full of God's grace and power</a:t>
            </a:r>
            <a:r>
              <a:rPr lang="en-US" sz="1050" dirty="0" smtClean="0">
                <a:latin typeface="Arial Narrow" pitchFamily="34" charset="0"/>
              </a:rPr>
              <a:t>, did great wonders and miraculous signs among the </a:t>
            </a:r>
            <a:br>
              <a:rPr lang="en-US" sz="1050" dirty="0" smtClean="0">
                <a:latin typeface="Arial Narrow" pitchFamily="34" charset="0"/>
              </a:rPr>
            </a:br>
            <a:r>
              <a:rPr lang="en-US" sz="1050" dirty="0" smtClean="0">
                <a:latin typeface="Arial Narrow" pitchFamily="34" charset="0"/>
              </a:rPr>
              <a:t>people. </a:t>
            </a:r>
          </a:p>
          <a:p>
            <a:pPr marL="461963"/>
            <a:r>
              <a:rPr lang="en-US" sz="1050" baseline="30000" dirty="0" smtClean="0">
                <a:latin typeface="Arial Narrow" pitchFamily="34" charset="0"/>
              </a:rPr>
              <a:t>3</a:t>
            </a:r>
            <a:r>
              <a:rPr lang="en-US" sz="1050" dirty="0" smtClean="0">
                <a:latin typeface="Arial Narrow" pitchFamily="34" charset="0"/>
              </a:rPr>
              <a:t> … full of the Spirit and wisdom </a:t>
            </a:r>
            <a:r>
              <a:rPr lang="en-US" sz="1050" dirty="0" smtClean="0">
                <a:solidFill>
                  <a:schemeClr val="bg1"/>
                </a:solidFill>
                <a:latin typeface="Arial Narrow" pitchFamily="34" charset="0"/>
              </a:rPr>
              <a:t/>
            </a:r>
            <a:br>
              <a:rPr lang="en-US" sz="1050" dirty="0" smtClean="0">
                <a:solidFill>
                  <a:schemeClr val="bg1"/>
                </a:solidFill>
                <a:latin typeface="Arial Narrow" pitchFamily="34" charset="0"/>
              </a:rPr>
            </a:br>
            <a:r>
              <a:rPr lang="en-US" sz="1050" baseline="30000" dirty="0" smtClean="0">
                <a:latin typeface="Arial Narrow" pitchFamily="34" charset="0"/>
              </a:rPr>
              <a:t>5</a:t>
            </a:r>
            <a:r>
              <a:rPr lang="en-US" sz="1050" dirty="0" smtClean="0">
                <a:latin typeface="Arial Narrow" pitchFamily="34" charset="0"/>
              </a:rPr>
              <a:t> … a man full of faith and of the Holy Spirit</a:t>
            </a:r>
          </a:p>
          <a:p>
            <a:endParaRPr lang="en-US" sz="1050" dirty="0" smtClean="0">
              <a:latin typeface="Arial Narrow" pitchFamily="34" charset="0"/>
            </a:endParaRPr>
          </a:p>
          <a:p>
            <a:r>
              <a:rPr lang="en-US" sz="1050" b="1" dirty="0" smtClean="0">
                <a:latin typeface="Arial Narrow" pitchFamily="34" charset="0"/>
              </a:rPr>
              <a:t>2.  </a:t>
            </a:r>
            <a:r>
              <a:rPr lang="en-US" sz="1050" b="1" u="sng" dirty="0" smtClean="0">
                <a:latin typeface="Arial Narrow" pitchFamily="34" charset="0"/>
              </a:rPr>
              <a:t>ID</a:t>
            </a:r>
            <a:r>
              <a:rPr lang="en-US" sz="1050" b="1" dirty="0" smtClean="0">
                <a:latin typeface="Arial Narrow" pitchFamily="34" charset="0"/>
              </a:rPr>
              <a:t> of External Problems:</a:t>
            </a:r>
          </a:p>
          <a:p>
            <a:pPr marL="171450"/>
            <a:r>
              <a:rPr lang="en-US" sz="1050" dirty="0" smtClean="0">
                <a:latin typeface="Arial Narrow" pitchFamily="34" charset="0"/>
              </a:rPr>
              <a:t> </a:t>
            </a:r>
            <a:r>
              <a:rPr lang="en-US" sz="1050" baseline="30000" dirty="0" smtClean="0">
                <a:latin typeface="Arial Narrow" pitchFamily="34" charset="0"/>
              </a:rPr>
              <a:t>9</a:t>
            </a:r>
            <a:r>
              <a:rPr lang="en-US" sz="1050" dirty="0" smtClean="0">
                <a:latin typeface="Arial Narrow" pitchFamily="34" charset="0"/>
              </a:rPr>
              <a:t> Opposition arose, however, from members of the Synagogue of the Freedmen (as it was called)—Jews of Cyrene and Alexandria  as well as the provinces of Cilicia and Asia. These men  began to argue with Stephen,</a:t>
            </a:r>
          </a:p>
          <a:p>
            <a:r>
              <a:rPr lang="en-US" sz="1050" dirty="0" smtClean="0">
                <a:latin typeface="Arial Narrow" pitchFamily="34" charset="0"/>
              </a:rPr>
              <a:t> </a:t>
            </a:r>
          </a:p>
          <a:p>
            <a:r>
              <a:rPr lang="en-US" sz="1050" b="1" dirty="0" smtClean="0">
                <a:latin typeface="Arial Narrow" pitchFamily="34" charset="0"/>
              </a:rPr>
              <a:t>3-. </a:t>
            </a:r>
            <a:r>
              <a:rPr lang="en-US" sz="1050" b="1" u="sng" dirty="0" smtClean="0">
                <a:latin typeface="Arial Narrow" pitchFamily="34" charset="0"/>
              </a:rPr>
              <a:t>Countering</a:t>
            </a:r>
            <a:r>
              <a:rPr lang="en-US" sz="1050" b="1" dirty="0" smtClean="0">
                <a:latin typeface="Arial Narrow" pitchFamily="34" charset="0"/>
              </a:rPr>
              <a:t> External Problems:</a:t>
            </a:r>
          </a:p>
          <a:p>
            <a:pPr marL="171450"/>
            <a:r>
              <a:rPr lang="en-US" sz="1050" baseline="30000" dirty="0" smtClean="0">
                <a:latin typeface="Arial Narrow" pitchFamily="34" charset="0"/>
              </a:rPr>
              <a:t>10</a:t>
            </a:r>
            <a:r>
              <a:rPr lang="en-US" sz="1050" dirty="0" smtClean="0">
                <a:latin typeface="Arial Narrow" pitchFamily="34" charset="0"/>
              </a:rPr>
              <a:t> but they could not stand up against his wisdom or the Spirit by whom he spoke.</a:t>
            </a:r>
          </a:p>
          <a:p>
            <a:pPr marL="171450"/>
            <a:endParaRPr lang="en-US" sz="1050" u="sng" dirty="0" smtClean="0">
              <a:latin typeface="Arial Narrow" pitchFamily="34" charset="0"/>
            </a:endParaRPr>
          </a:p>
          <a:p>
            <a:pPr marL="171450"/>
            <a:r>
              <a:rPr lang="en-US" sz="1050" u="sng" dirty="0" smtClean="0">
                <a:latin typeface="Arial Narrow" pitchFamily="34" charset="0"/>
              </a:rPr>
              <a:t>Evil</a:t>
            </a:r>
            <a:r>
              <a:rPr lang="en-US" sz="1050" dirty="0" smtClean="0">
                <a:latin typeface="Arial Narrow" pitchFamily="34" charset="0"/>
              </a:rPr>
              <a:t> of the External Problems:</a:t>
            </a:r>
          </a:p>
          <a:p>
            <a:pPr marL="171450"/>
            <a:r>
              <a:rPr lang="en-US" sz="1050" baseline="30000" dirty="0" smtClean="0">
                <a:latin typeface="Arial Narrow" pitchFamily="34" charset="0"/>
              </a:rPr>
              <a:t>11</a:t>
            </a:r>
            <a:r>
              <a:rPr lang="en-US" sz="1050" dirty="0" smtClean="0">
                <a:latin typeface="Arial Narrow" pitchFamily="34" charset="0"/>
              </a:rPr>
              <a:t> Then they secretly </a:t>
            </a:r>
            <a:r>
              <a:rPr lang="en-US" sz="1050" b="1" dirty="0" smtClean="0">
                <a:latin typeface="Arial Narrow" pitchFamily="34" charset="0"/>
              </a:rPr>
              <a:t>persuaded</a:t>
            </a:r>
            <a:r>
              <a:rPr lang="en-US" sz="1050" dirty="0" smtClean="0">
                <a:latin typeface="Arial Narrow" pitchFamily="34" charset="0"/>
              </a:rPr>
              <a:t> some men to say, "We have heard Stephen speak words of blasphemy against Moses and against God.“</a:t>
            </a:r>
          </a:p>
          <a:p>
            <a:pPr marL="171450"/>
            <a:r>
              <a:rPr lang="en-US" sz="1050" baseline="30000" dirty="0" smtClean="0">
                <a:latin typeface="Arial Narrow" pitchFamily="34" charset="0"/>
              </a:rPr>
              <a:t>12</a:t>
            </a:r>
            <a:r>
              <a:rPr lang="en-US" sz="1050" dirty="0" smtClean="0">
                <a:latin typeface="Arial Narrow" pitchFamily="34" charset="0"/>
              </a:rPr>
              <a:t> So they </a:t>
            </a:r>
            <a:r>
              <a:rPr lang="en-US" sz="1050" b="1" dirty="0" smtClean="0">
                <a:latin typeface="Arial Narrow" pitchFamily="34" charset="0"/>
              </a:rPr>
              <a:t>stirred up </a:t>
            </a:r>
            <a:r>
              <a:rPr lang="en-US" sz="1050" dirty="0" smtClean="0">
                <a:latin typeface="Arial Narrow" pitchFamily="34" charset="0"/>
              </a:rPr>
              <a:t>the people and the elders and the teachers of the law. They </a:t>
            </a:r>
            <a:r>
              <a:rPr lang="en-US" sz="1050" b="1" dirty="0" smtClean="0">
                <a:latin typeface="Arial Narrow" pitchFamily="34" charset="0"/>
              </a:rPr>
              <a:t>seized</a:t>
            </a:r>
            <a:r>
              <a:rPr lang="en-US" sz="1050" dirty="0" smtClean="0">
                <a:latin typeface="Arial Narrow" pitchFamily="34" charset="0"/>
              </a:rPr>
              <a:t> Stephen and </a:t>
            </a:r>
            <a:r>
              <a:rPr lang="en-US" sz="1050" b="1" dirty="0" smtClean="0">
                <a:latin typeface="Arial Narrow" pitchFamily="34" charset="0"/>
              </a:rPr>
              <a:t>brought</a:t>
            </a:r>
            <a:r>
              <a:rPr lang="en-US" sz="1050" dirty="0" smtClean="0">
                <a:latin typeface="Arial Narrow" pitchFamily="34" charset="0"/>
              </a:rPr>
              <a:t> him before the Sanhedrin.</a:t>
            </a:r>
            <a:r>
              <a:rPr lang="en-US" sz="1050" baseline="30000" dirty="0" smtClean="0">
                <a:latin typeface="Arial Narrow" pitchFamily="34" charset="0"/>
              </a:rPr>
              <a:t>13</a:t>
            </a:r>
            <a:r>
              <a:rPr lang="en-US" sz="1050" dirty="0" smtClean="0">
                <a:latin typeface="Arial Narrow" pitchFamily="34" charset="0"/>
              </a:rPr>
              <a:t> They </a:t>
            </a:r>
            <a:r>
              <a:rPr lang="en-US" sz="1050" b="1" dirty="0" smtClean="0">
                <a:latin typeface="Arial Narrow" pitchFamily="34" charset="0"/>
              </a:rPr>
              <a:t>produced false witnesses</a:t>
            </a:r>
            <a:r>
              <a:rPr lang="en-US" sz="1050" dirty="0" smtClean="0">
                <a:latin typeface="Arial Narrow" pitchFamily="34" charset="0"/>
              </a:rPr>
              <a:t>, who testified, "This fellow never stops speaking against this holy place and against the law. </a:t>
            </a:r>
            <a:r>
              <a:rPr lang="en-US" sz="1050" baseline="30000" dirty="0" smtClean="0">
                <a:latin typeface="Arial Narrow" pitchFamily="34" charset="0"/>
              </a:rPr>
              <a:t>14</a:t>
            </a:r>
            <a:r>
              <a:rPr lang="en-US" sz="1050" dirty="0" smtClean="0">
                <a:latin typeface="Arial Narrow" pitchFamily="34" charset="0"/>
              </a:rPr>
              <a:t> For we have heard him say that this Jesus of Nazareth will </a:t>
            </a:r>
            <a:r>
              <a:rPr lang="en-US" sz="1050" b="1" dirty="0" smtClean="0">
                <a:latin typeface="Arial Narrow" pitchFamily="34" charset="0"/>
              </a:rPr>
              <a:t>destroy this place </a:t>
            </a:r>
            <a:r>
              <a:rPr lang="en-US" sz="1050" dirty="0" smtClean="0">
                <a:latin typeface="Arial Narrow" pitchFamily="34" charset="0"/>
              </a:rPr>
              <a:t>and </a:t>
            </a:r>
            <a:r>
              <a:rPr lang="en-US" sz="1050" b="1" u="sng" dirty="0" smtClean="0">
                <a:latin typeface="Arial Narrow" pitchFamily="34" charset="0"/>
              </a:rPr>
              <a:t>change</a:t>
            </a:r>
            <a:r>
              <a:rPr lang="en-US" sz="1050" b="1" dirty="0" smtClean="0">
                <a:latin typeface="Arial Narrow" pitchFamily="34" charset="0"/>
              </a:rPr>
              <a:t> the customs</a:t>
            </a:r>
            <a:r>
              <a:rPr lang="en-US" sz="1050" dirty="0" smtClean="0">
                <a:latin typeface="Arial Narrow" pitchFamily="34" charset="0"/>
              </a:rPr>
              <a:t> Moses handed down to us.”</a:t>
            </a:r>
          </a:p>
          <a:p>
            <a:pPr marL="171450"/>
            <a:endParaRPr lang="en-US" sz="1050" dirty="0" smtClean="0">
              <a:latin typeface="Arial Narrow" pitchFamily="34" charset="0"/>
            </a:endParaRPr>
          </a:p>
          <a:p>
            <a:pPr marL="171450"/>
            <a:r>
              <a:rPr lang="en-US" sz="1050" dirty="0" smtClean="0">
                <a:latin typeface="Arial Narrow" pitchFamily="34" charset="0"/>
              </a:rPr>
              <a:t>Note:  Same trumped up charge as against Jesus who said,  "Destroy this temple, and I will raise it again in three days.“ (John 2:19)  But Jesus affirmed, </a:t>
            </a:r>
            <a:r>
              <a:rPr lang="en-US" sz="1050" baseline="30000" dirty="0" smtClean="0">
                <a:latin typeface="Arial Narrow" pitchFamily="34" charset="0"/>
              </a:rPr>
              <a:t>17</a:t>
            </a:r>
            <a:r>
              <a:rPr lang="en-US" sz="1050" dirty="0" smtClean="0">
                <a:latin typeface="Arial Narrow" pitchFamily="34" charset="0"/>
              </a:rPr>
              <a:t> "Do not think that I have come to abolish the Law or the Prophets; I have not come to abolish them but to fulfill them.” </a:t>
            </a:r>
            <a:r>
              <a:rPr lang="en-US" sz="900" dirty="0" smtClean="0">
                <a:latin typeface="Arial Narrow" pitchFamily="34" charset="0"/>
              </a:rPr>
              <a:t>(Mat 5:17).</a:t>
            </a:r>
          </a:p>
          <a:p>
            <a:pPr marL="171450"/>
            <a:endParaRPr lang="en-US" sz="1050" dirty="0" smtClean="0">
              <a:latin typeface="Arial Narrow" pitchFamily="34" charset="0"/>
            </a:endParaRPr>
          </a:p>
          <a:p>
            <a:endParaRPr lang="en-US" sz="1050" u="sng" dirty="0" smtClean="0">
              <a:latin typeface="Arial Narrow" pitchFamily="34" charset="0"/>
            </a:endParaRPr>
          </a:p>
          <a:p>
            <a:pPr marL="171450"/>
            <a:r>
              <a:rPr lang="en-US" sz="1050" u="sng" dirty="0" smtClean="0">
                <a:latin typeface="Arial Narrow" pitchFamily="34" charset="0"/>
              </a:rPr>
              <a:t>Victory Over</a:t>
            </a:r>
            <a:r>
              <a:rPr lang="en-US" sz="1050" dirty="0" smtClean="0">
                <a:latin typeface="Arial Narrow" pitchFamily="34" charset="0"/>
              </a:rPr>
              <a:t> External Problems:</a:t>
            </a:r>
          </a:p>
          <a:p>
            <a:pPr marL="171450"/>
            <a:r>
              <a:rPr lang="en-US" sz="1050" baseline="30000" dirty="0" smtClean="0">
                <a:latin typeface="Arial Narrow" pitchFamily="34" charset="0"/>
              </a:rPr>
              <a:t>15</a:t>
            </a:r>
            <a:r>
              <a:rPr lang="en-US" sz="1050" dirty="0" smtClean="0">
                <a:latin typeface="Arial Narrow" pitchFamily="34" charset="0"/>
              </a:rPr>
              <a:t> All who were sitting in the Sanhedrin looked intently at Stephen, and they saw that his face was like </a:t>
            </a:r>
            <a:r>
              <a:rPr lang="en-US" sz="1050" b="1" dirty="0" smtClean="0">
                <a:latin typeface="Arial Narrow" pitchFamily="34" charset="0"/>
              </a:rPr>
              <a:t>the face of an angel.</a:t>
            </a:r>
          </a:p>
          <a:p>
            <a:pPr marL="171450"/>
            <a:endParaRPr lang="en-US" sz="1050" dirty="0" smtClean="0">
              <a:latin typeface="Arial Narrow" pitchFamily="34" charset="0"/>
            </a:endParaRPr>
          </a:p>
          <a:p>
            <a:r>
              <a:rPr lang="en-US" sz="1050" dirty="0" smtClean="0">
                <a:latin typeface="Arial Narrow" pitchFamily="34" charset="0"/>
              </a:rPr>
              <a:t>Final Thoughts: </a:t>
            </a:r>
          </a:p>
          <a:p>
            <a:endParaRPr lang="en-US" sz="1050" dirty="0" smtClean="0">
              <a:latin typeface="Arial Narrow" pitchFamily="34" charset="0"/>
            </a:endParaRPr>
          </a:p>
          <a:p>
            <a:r>
              <a:rPr lang="en-US" sz="1050" dirty="0" smtClean="0">
                <a:latin typeface="Arial Narrow" pitchFamily="34" charset="0"/>
              </a:rPr>
              <a:t>As Christians we face two sets of problems: </a:t>
            </a:r>
          </a:p>
          <a:p>
            <a:pPr marL="171450">
              <a:buFont typeface="Arial" pitchFamily="34" charset="0"/>
              <a:buChar char="•"/>
            </a:pPr>
            <a:r>
              <a:rPr lang="en-US" sz="1050" dirty="0" smtClean="0">
                <a:latin typeface="Arial Narrow" pitchFamily="34" charset="0"/>
              </a:rPr>
              <a:t>Internal = within the Church</a:t>
            </a:r>
          </a:p>
          <a:p>
            <a:pPr marL="171450">
              <a:buFont typeface="Arial" pitchFamily="34" charset="0"/>
              <a:buChar char="•"/>
            </a:pPr>
            <a:r>
              <a:rPr lang="en-US" sz="1050" dirty="0" smtClean="0">
                <a:latin typeface="Arial Narrow" pitchFamily="34" charset="0"/>
              </a:rPr>
              <a:t>External = outside the Church</a:t>
            </a:r>
          </a:p>
          <a:p>
            <a:pPr marL="171450"/>
            <a:r>
              <a:rPr lang="en-US" sz="1050" dirty="0" smtClean="0">
                <a:latin typeface="Arial Narrow" pitchFamily="34" charset="0"/>
              </a:rPr>
              <a:t>Spiritual Victory comes from the “Fullness:”</a:t>
            </a:r>
          </a:p>
          <a:p>
            <a:pPr marL="466725" lvl="1">
              <a:buFont typeface="Wingdings" pitchFamily="2" charset="2"/>
              <a:buChar char="§"/>
            </a:pPr>
            <a:r>
              <a:rPr lang="en-US" sz="1050" dirty="0" smtClean="0">
                <a:latin typeface="Arial Narrow" pitchFamily="34" charset="0"/>
              </a:rPr>
              <a:t>Full of the Spirit 6:3</a:t>
            </a:r>
          </a:p>
          <a:p>
            <a:pPr marL="466725" lvl="1">
              <a:buFont typeface="Wingdings" pitchFamily="2" charset="2"/>
              <a:buChar char="§"/>
            </a:pPr>
            <a:r>
              <a:rPr lang="en-US" sz="1050" dirty="0" smtClean="0">
                <a:latin typeface="Arial Narrow" pitchFamily="34" charset="0"/>
              </a:rPr>
              <a:t>Full of Wisdom 6:3</a:t>
            </a:r>
          </a:p>
          <a:p>
            <a:pPr marL="466725" lvl="1">
              <a:buFont typeface="Wingdings" pitchFamily="2" charset="2"/>
              <a:buChar char="§"/>
            </a:pPr>
            <a:r>
              <a:rPr lang="en-US" sz="1050" dirty="0" smtClean="0">
                <a:latin typeface="Arial Narrow" pitchFamily="34" charset="0"/>
              </a:rPr>
              <a:t>Full of Faith 6:5</a:t>
            </a:r>
          </a:p>
          <a:p>
            <a:pPr marL="466725" lvl="1">
              <a:buFont typeface="Wingdings" pitchFamily="2" charset="2"/>
              <a:buChar char="§"/>
            </a:pPr>
            <a:r>
              <a:rPr lang="en-US" sz="1050" dirty="0" smtClean="0">
                <a:latin typeface="Arial Narrow" pitchFamily="34" charset="0"/>
              </a:rPr>
              <a:t>Full of God’s Grace  6:8</a:t>
            </a:r>
          </a:p>
          <a:p>
            <a:pPr marL="466725" lvl="1">
              <a:buFont typeface="Wingdings" pitchFamily="2" charset="2"/>
              <a:buChar char="§"/>
            </a:pPr>
            <a:r>
              <a:rPr lang="en-US" sz="1050" dirty="0" smtClean="0">
                <a:latin typeface="Arial Narrow" pitchFamily="34" charset="0"/>
              </a:rPr>
              <a:t>Full of Power  6:8</a:t>
            </a:r>
          </a:p>
          <a:p>
            <a:pPr>
              <a:buFont typeface="Arial" pitchFamily="34" charset="0"/>
              <a:buChar char="•"/>
            </a:pPr>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9140964"/>
          </a:xfrm>
          <a:prstGeom prst="rect">
            <a:avLst/>
          </a:prstGeom>
          <a:noFill/>
        </p:spPr>
        <p:txBody>
          <a:bodyPr wrap="square" rtlCol="0">
            <a:spAutoFit/>
          </a:bodyPr>
          <a:lstStyle/>
          <a:p>
            <a:r>
              <a:rPr lang="en-US" sz="1050" b="1" dirty="0" smtClean="0">
                <a:latin typeface="Arial Narrow" pitchFamily="34" charset="0"/>
              </a:rPr>
              <a:t>Lesson 11   Acts 7:1- 	              A </a:t>
            </a:r>
            <a:r>
              <a:rPr lang="en-US" sz="1050" b="1" dirty="0">
                <a:latin typeface="Arial Narrow" pitchFamily="34" charset="0"/>
              </a:rPr>
              <a:t>Study in the Book of </a:t>
            </a:r>
            <a:r>
              <a:rPr lang="en-US" sz="1050" b="1" dirty="0" smtClean="0">
                <a:latin typeface="Arial Narrow" pitchFamily="34" charset="0"/>
              </a:rPr>
              <a:t>ACTS</a:t>
            </a:r>
          </a:p>
          <a:p>
            <a:endParaRPr lang="en-US" sz="1050" dirty="0" smtClean="0">
              <a:latin typeface="Arial Narrow" pitchFamily="34" charset="0"/>
            </a:endParaRPr>
          </a:p>
          <a:p>
            <a:r>
              <a:rPr lang="en-US" sz="1050" b="1" dirty="0" smtClean="0">
                <a:latin typeface="Arial Narrow" pitchFamily="34" charset="0"/>
              </a:rPr>
              <a:t>The Ultimate PRICE that Makes a Difference</a:t>
            </a:r>
            <a:r>
              <a:rPr lang="en-US" sz="1050" dirty="0" smtClean="0">
                <a:latin typeface="Arial Narrow" pitchFamily="34" charset="0"/>
              </a:rPr>
              <a:t/>
            </a:r>
            <a:br>
              <a:rPr lang="en-US" sz="1050" dirty="0" smtClean="0">
                <a:latin typeface="Arial Narrow" pitchFamily="34" charset="0"/>
              </a:rPr>
            </a:br>
            <a:endParaRPr lang="en-US" sz="1050" dirty="0" smtClean="0">
              <a:latin typeface="Arial Narrow" pitchFamily="34" charset="0"/>
            </a:endParaRPr>
          </a:p>
          <a:p>
            <a:r>
              <a:rPr lang="en-US" sz="1050" dirty="0" smtClean="0">
                <a:latin typeface="Arial Narrow" pitchFamily="34" charset="0"/>
              </a:rPr>
              <a:t>What are you willing to stake your life on?</a:t>
            </a:r>
          </a:p>
          <a:p>
            <a:pPr marL="225425"/>
            <a:r>
              <a:rPr lang="en-US" sz="1050" dirty="0" smtClean="0">
                <a:latin typeface="Arial Narrow" pitchFamily="34" charset="0"/>
              </a:rPr>
              <a:t>Science?			Your possessions?</a:t>
            </a:r>
          </a:p>
          <a:p>
            <a:pPr marL="225425"/>
            <a:r>
              <a:rPr lang="en-US" sz="1050" dirty="0" smtClean="0">
                <a:latin typeface="Arial Narrow" pitchFamily="34" charset="0"/>
              </a:rPr>
              <a:t>Technology?			Your friends?</a:t>
            </a:r>
          </a:p>
          <a:p>
            <a:pPr marL="225425"/>
            <a:r>
              <a:rPr lang="en-US" sz="1050" dirty="0" smtClean="0">
                <a:latin typeface="Arial Narrow" pitchFamily="34" charset="0"/>
              </a:rPr>
              <a:t>America? 			Your family?</a:t>
            </a:r>
          </a:p>
          <a:p>
            <a:pPr marL="225425"/>
            <a:r>
              <a:rPr lang="en-US" sz="1050" dirty="0" smtClean="0">
                <a:latin typeface="Arial Narrow" pitchFamily="34" charset="0"/>
              </a:rPr>
              <a:t>Your job or career?		Your Bible?</a:t>
            </a:r>
          </a:p>
          <a:p>
            <a:pPr algn="ctr"/>
            <a:endParaRPr lang="en-US" sz="1050" dirty="0" smtClean="0">
              <a:latin typeface="Arial Narrow" pitchFamily="34" charset="0"/>
            </a:endParaRPr>
          </a:p>
          <a:p>
            <a:r>
              <a:rPr lang="en-US" sz="1050" dirty="0" smtClean="0">
                <a:latin typeface="Arial Narrow" pitchFamily="34" charset="0"/>
              </a:rPr>
              <a:t>Stephen staked his life on ...  The Bible</a:t>
            </a:r>
          </a:p>
          <a:p>
            <a:r>
              <a:rPr lang="en-US" sz="1050" dirty="0" smtClean="0">
                <a:latin typeface="Arial Narrow" pitchFamily="34" charset="0"/>
              </a:rPr>
              <a:t>He was accused of two blasphemes:</a:t>
            </a:r>
          </a:p>
          <a:p>
            <a:r>
              <a:rPr lang="en-US" sz="1050" dirty="0" smtClean="0">
                <a:latin typeface="Arial Narrow" pitchFamily="34" charset="0"/>
              </a:rPr>
              <a:t>1- "This fellow never stops speaking against this holy place and 2- against the law. </a:t>
            </a:r>
          </a:p>
          <a:p>
            <a:r>
              <a:rPr lang="en-US" sz="1050" dirty="0" smtClean="0">
                <a:latin typeface="Arial Narrow" pitchFamily="34" charset="0"/>
              </a:rPr>
              <a:t>Such accusations could lead to  death!</a:t>
            </a:r>
          </a:p>
          <a:p>
            <a:endParaRPr lang="en-US" sz="1050" dirty="0" smtClean="0">
              <a:latin typeface="Arial Narrow" pitchFamily="34" charset="0"/>
            </a:endParaRPr>
          </a:p>
          <a:p>
            <a:endParaRPr lang="en-US" sz="1050" dirty="0" smtClean="0">
              <a:latin typeface="Arial Narrow" pitchFamily="34" charset="0"/>
            </a:endParaRPr>
          </a:p>
          <a:p>
            <a:r>
              <a:rPr lang="en-US" sz="1050" dirty="0" smtClean="0">
                <a:latin typeface="Arial Narrow" pitchFamily="34" charset="0"/>
              </a:rPr>
              <a:t>He staked his faith/life on </a:t>
            </a:r>
          </a:p>
          <a:p>
            <a:pPr marL="290513" indent="-65088">
              <a:buFont typeface="Arial" pitchFamily="34" charset="0"/>
              <a:buChar char="•"/>
            </a:pPr>
            <a:r>
              <a:rPr lang="en-US" sz="1050" dirty="0" smtClean="0">
                <a:latin typeface="Arial Narrow" pitchFamily="34" charset="0"/>
              </a:rPr>
              <a:t>The BIBLE</a:t>
            </a:r>
          </a:p>
          <a:p>
            <a:pPr marL="290513" indent="-65088">
              <a:buFont typeface="Arial" pitchFamily="34" charset="0"/>
              <a:buChar char="•"/>
            </a:pPr>
            <a:r>
              <a:rPr lang="en-US" sz="1050" dirty="0" smtClean="0">
                <a:latin typeface="Arial Narrow" pitchFamily="34" charset="0"/>
              </a:rPr>
              <a:t>Its HISTORICITY</a:t>
            </a:r>
          </a:p>
          <a:p>
            <a:pPr marL="290513" indent="-65088">
              <a:buFont typeface="Arial" pitchFamily="34" charset="0"/>
              <a:buChar char="•"/>
            </a:pPr>
            <a:r>
              <a:rPr lang="en-US" sz="1050" dirty="0" smtClean="0">
                <a:latin typeface="Arial Narrow" pitchFamily="34" charset="0"/>
              </a:rPr>
              <a:t>Its PERSONALITIES</a:t>
            </a:r>
          </a:p>
          <a:p>
            <a:pPr marL="290513" indent="-65088">
              <a:buFont typeface="Arial" pitchFamily="34" charset="0"/>
              <a:buChar char="•"/>
            </a:pPr>
            <a:r>
              <a:rPr lang="en-US" sz="1050" dirty="0" smtClean="0">
                <a:latin typeface="Arial Narrow" pitchFamily="34" charset="0"/>
              </a:rPr>
              <a:t>Its APPLICABILITY</a:t>
            </a:r>
          </a:p>
          <a:p>
            <a:pPr marL="290513" indent="-65088"/>
            <a:endParaRPr lang="en-US" sz="1050" dirty="0" smtClean="0">
              <a:latin typeface="Arial Narrow" pitchFamily="34" charset="0"/>
            </a:endParaRPr>
          </a:p>
          <a:p>
            <a:pPr lvl="1"/>
            <a:r>
              <a:rPr lang="en-US" sz="1050" dirty="0" smtClean="0">
                <a:latin typeface="Arial Narrow" pitchFamily="34" charset="0"/>
              </a:rPr>
              <a:t>Staked on the BIBLE -- He Digested the Bible to answer the charges against him.</a:t>
            </a:r>
          </a:p>
          <a:p>
            <a:pPr lvl="1"/>
            <a:r>
              <a:rPr lang="en-US" sz="1050" dirty="0" smtClean="0">
                <a:latin typeface="Arial Narrow" pitchFamily="34" charset="0"/>
              </a:rPr>
              <a:t>Staked on HISTORY --Inerrant Historical Narrative</a:t>
            </a:r>
          </a:p>
          <a:p>
            <a:pPr lvl="1"/>
            <a:r>
              <a:rPr lang="en-US" sz="1050" dirty="0" smtClean="0">
                <a:latin typeface="Arial Narrow" pitchFamily="34" charset="0"/>
              </a:rPr>
              <a:t>Staked on PERSONALITIES -- Abraham (and Patriarchs), Joseph, Moses (and Aaron), David , Solomon</a:t>
            </a:r>
          </a:p>
          <a:p>
            <a:endParaRPr lang="en-US" sz="1050" dirty="0" smtClean="0">
              <a:latin typeface="Arial Narrow" pitchFamily="34" charset="0"/>
            </a:endParaRPr>
          </a:p>
          <a:p>
            <a:pPr marL="171450"/>
            <a:r>
              <a:rPr lang="en-US" sz="1050" dirty="0" smtClean="0">
                <a:latin typeface="Arial Narrow" pitchFamily="34" charset="0"/>
              </a:rPr>
              <a:t>Let’s digest Stephen’s digest</a:t>
            </a:r>
          </a:p>
          <a:p>
            <a:endParaRPr lang="en-US" sz="1050" dirty="0" smtClean="0">
              <a:latin typeface="Arial Narrow" pitchFamily="34" charset="0"/>
            </a:endParaRPr>
          </a:p>
          <a:p>
            <a:r>
              <a:rPr lang="en-US" sz="1050" b="1" dirty="0" smtClean="0">
                <a:latin typeface="Arial Narrow" pitchFamily="34" charset="0"/>
              </a:rPr>
              <a:t>I.  Digest of Bible to Defend Himself Against Charges of Being Against the Law</a:t>
            </a:r>
          </a:p>
          <a:p>
            <a:pPr marL="171450"/>
            <a:endParaRPr lang="en-US" sz="1050" dirty="0" smtClean="0">
              <a:latin typeface="Arial Narrow" pitchFamily="34" charset="0"/>
            </a:endParaRPr>
          </a:p>
          <a:p>
            <a:pPr marL="398463" indent="-173038"/>
            <a:r>
              <a:rPr lang="en-US" sz="1050" dirty="0" smtClean="0">
                <a:latin typeface="Arial Narrow" pitchFamily="34" charset="0"/>
              </a:rPr>
              <a:t>He begins answering the second accusation first …</a:t>
            </a:r>
          </a:p>
          <a:p>
            <a:pPr marL="398463" indent="-173038"/>
            <a:r>
              <a:rPr lang="en-US" sz="1050" b="1" i="1" u="sng" dirty="0" smtClean="0">
                <a:latin typeface="Arial Narrow" pitchFamily="34" charset="0"/>
              </a:rPr>
              <a:t>Begins with Abraham </a:t>
            </a:r>
          </a:p>
          <a:p>
            <a:pPr marL="398463" indent="-173038"/>
            <a:r>
              <a:rPr lang="en-US" sz="1050" dirty="0" smtClean="0">
                <a:latin typeface="Arial Narrow" pitchFamily="34" charset="0"/>
              </a:rPr>
              <a:t>“The God of glory appeared to our father Abraham while he was still in Mesopotamia, before he lived in Haran.”</a:t>
            </a:r>
          </a:p>
          <a:p>
            <a:pPr marL="398463" indent="-173038"/>
            <a:r>
              <a:rPr lang="en-US" sz="1050" dirty="0" smtClean="0">
                <a:latin typeface="Arial Narrow" pitchFamily="34" charset="0"/>
              </a:rPr>
              <a:t>Begins with Abraham</a:t>
            </a:r>
          </a:p>
          <a:p>
            <a:pPr marL="398463" indent="-173038"/>
            <a:r>
              <a:rPr lang="en-US" sz="1050" baseline="30000" dirty="0" smtClean="0">
                <a:latin typeface="Arial Narrow" pitchFamily="34" charset="0"/>
              </a:rPr>
              <a:t>3</a:t>
            </a:r>
            <a:r>
              <a:rPr lang="en-US" sz="1050" dirty="0" smtClean="0">
                <a:latin typeface="Arial Narrow" pitchFamily="34" charset="0"/>
              </a:rPr>
              <a:t> 'Leave your country and your people,' God said, 'and go to the land I will show you.‘</a:t>
            </a:r>
          </a:p>
          <a:p>
            <a:pPr marL="398463" indent="-173038"/>
            <a:r>
              <a:rPr lang="en-US" sz="1050" dirty="0" smtClean="0">
                <a:latin typeface="Arial Narrow" pitchFamily="34" charset="0"/>
              </a:rPr>
              <a:t> </a:t>
            </a:r>
            <a:r>
              <a:rPr lang="en-US" sz="1050" baseline="30000" dirty="0" smtClean="0">
                <a:latin typeface="Arial Narrow" pitchFamily="34" charset="0"/>
              </a:rPr>
              <a:t>4</a:t>
            </a:r>
            <a:r>
              <a:rPr lang="en-US" sz="1050" dirty="0" smtClean="0">
                <a:latin typeface="Arial Narrow" pitchFamily="34" charset="0"/>
              </a:rPr>
              <a:t> "So he left ….</a:t>
            </a:r>
          </a:p>
          <a:p>
            <a:pPr marL="398463" indent="-173038"/>
            <a:endParaRPr lang="en-US" sz="1050" dirty="0" smtClean="0">
              <a:latin typeface="Arial Narrow" pitchFamily="34" charset="0"/>
            </a:endParaRPr>
          </a:p>
          <a:p>
            <a:pPr marL="398463" indent="-173038"/>
            <a:r>
              <a:rPr lang="en-US" sz="1050" dirty="0" smtClean="0">
                <a:latin typeface="Arial Narrow" pitchFamily="34" charset="0"/>
              </a:rPr>
              <a:t>	Note:  He OBEYED because he believed</a:t>
            </a:r>
          </a:p>
          <a:p>
            <a:pPr marL="398463" indent="-173038"/>
            <a:endParaRPr lang="en-US" sz="1050" dirty="0" smtClean="0">
              <a:latin typeface="Arial Narrow" pitchFamily="34" charset="0"/>
            </a:endParaRPr>
          </a:p>
          <a:p>
            <a:pPr marL="225425"/>
            <a:r>
              <a:rPr lang="en-US" sz="1050" baseline="30000" dirty="0" smtClean="0">
                <a:latin typeface="Arial Narrow" pitchFamily="34" charset="0"/>
              </a:rPr>
              <a:t>5</a:t>
            </a:r>
            <a:r>
              <a:rPr lang="en-US" sz="1050" dirty="0" smtClean="0">
                <a:latin typeface="Arial Narrow" pitchFamily="34" charset="0"/>
              </a:rPr>
              <a:t>  … no inheritance here, not even a foot of ground …</a:t>
            </a:r>
          </a:p>
          <a:p>
            <a:pPr marL="225425"/>
            <a:r>
              <a:rPr lang="en-US" sz="1050" dirty="0" smtClean="0">
                <a:latin typeface="Arial Narrow" pitchFamily="34" charset="0"/>
              </a:rPr>
              <a:t> </a:t>
            </a:r>
            <a:r>
              <a:rPr lang="en-US" sz="1050" baseline="30000" dirty="0" smtClean="0">
                <a:latin typeface="Arial Narrow" pitchFamily="34" charset="0"/>
              </a:rPr>
              <a:t>7</a:t>
            </a:r>
            <a:r>
              <a:rPr lang="en-US" sz="1050" dirty="0" smtClean="0">
                <a:latin typeface="Arial Narrow" pitchFamily="34" charset="0"/>
              </a:rPr>
              <a:t> But God </a:t>
            </a:r>
            <a:r>
              <a:rPr lang="en-US" sz="1050" u="sng" dirty="0" smtClean="0">
                <a:latin typeface="Arial Narrow" pitchFamily="34" charset="0"/>
              </a:rPr>
              <a:t>promised</a:t>
            </a:r>
            <a:r>
              <a:rPr lang="en-US" sz="1050" dirty="0" smtClean="0">
                <a:latin typeface="Arial Narrow" pitchFamily="34" charset="0"/>
              </a:rPr>
              <a:t> him that he and his descendants after him would possess the land …</a:t>
            </a:r>
          </a:p>
          <a:p>
            <a:pPr marL="225425"/>
            <a:endParaRPr lang="en-US" sz="1050" dirty="0" smtClean="0">
              <a:latin typeface="Arial Narrow" pitchFamily="34" charset="0"/>
            </a:endParaRPr>
          </a:p>
          <a:p>
            <a:pPr marL="398463"/>
            <a:r>
              <a:rPr lang="en-US" sz="1050" dirty="0" smtClean="0">
                <a:latin typeface="Arial Narrow" pitchFamily="34" charset="0"/>
              </a:rPr>
              <a:t>Note:  He OBEYED because he believed the promise and God blessed him.</a:t>
            </a:r>
          </a:p>
          <a:p>
            <a:pPr marL="225425"/>
            <a:endParaRPr lang="en-US" sz="1050" dirty="0" smtClean="0">
              <a:latin typeface="Arial Narrow" pitchFamily="34" charset="0"/>
            </a:endParaRPr>
          </a:p>
          <a:p>
            <a:pPr marL="225425"/>
            <a:r>
              <a:rPr lang="en-US" sz="1050" dirty="0" smtClean="0">
                <a:latin typeface="Arial Narrow" pitchFamily="34" charset="0"/>
              </a:rPr>
              <a:t> </a:t>
            </a:r>
            <a:r>
              <a:rPr lang="en-US" sz="1050" baseline="30000" dirty="0" smtClean="0">
                <a:latin typeface="Arial Narrow" pitchFamily="34" charset="0"/>
              </a:rPr>
              <a:t>8</a:t>
            </a:r>
            <a:r>
              <a:rPr lang="en-US" sz="1050" dirty="0" smtClean="0">
                <a:latin typeface="Arial Narrow" pitchFamily="34" charset="0"/>
              </a:rPr>
              <a:t> father of Isaac …</a:t>
            </a:r>
            <a:br>
              <a:rPr lang="en-US" sz="1050" dirty="0" smtClean="0">
                <a:latin typeface="Arial Narrow" pitchFamily="34" charset="0"/>
              </a:rPr>
            </a:br>
            <a:r>
              <a:rPr lang="en-US" sz="1050" dirty="0" smtClean="0">
                <a:latin typeface="Arial Narrow" pitchFamily="34" charset="0"/>
              </a:rPr>
              <a:t>father of Jacob …  father of 12 patriarchs</a:t>
            </a:r>
          </a:p>
          <a:p>
            <a:pPr marL="225425"/>
            <a:endParaRPr lang="en-US" sz="1050" dirty="0" smtClean="0">
              <a:latin typeface="Arial Narrow" pitchFamily="34" charset="0"/>
            </a:endParaRPr>
          </a:p>
          <a:p>
            <a:pPr marL="225425"/>
            <a:r>
              <a:rPr lang="en-US" sz="1050" b="1" i="1" u="sng" dirty="0" smtClean="0">
                <a:latin typeface="Arial Narrow" pitchFamily="34" charset="0"/>
              </a:rPr>
              <a:t>Highlights Joseph</a:t>
            </a:r>
          </a:p>
          <a:p>
            <a:pPr marL="225425"/>
            <a:r>
              <a:rPr lang="en-US" sz="1050" baseline="30000" dirty="0" smtClean="0">
                <a:latin typeface="Arial Narrow" pitchFamily="34" charset="0"/>
              </a:rPr>
              <a:t>9</a:t>
            </a:r>
            <a:r>
              <a:rPr lang="en-US" sz="1050" dirty="0" smtClean="0">
                <a:latin typeface="Arial Narrow" pitchFamily="34" charset="0"/>
              </a:rPr>
              <a:t> "</a:t>
            </a:r>
            <a:r>
              <a:rPr lang="en-US" sz="1050" b="1" dirty="0" smtClean="0">
                <a:latin typeface="Arial Narrow" pitchFamily="34" charset="0"/>
              </a:rPr>
              <a:t>Because the patriarchs were jealous </a:t>
            </a:r>
            <a:r>
              <a:rPr lang="en-US" sz="1050" dirty="0" smtClean="0">
                <a:latin typeface="Arial Narrow" pitchFamily="34" charset="0"/>
              </a:rPr>
              <a:t>of Joseph, they sold him as a slave into Egypt. But God was with him…</a:t>
            </a:r>
            <a:r>
              <a:rPr lang="en-US" sz="1050" baseline="30000" dirty="0" smtClean="0">
                <a:latin typeface="Arial Narrow" pitchFamily="34" charset="0"/>
              </a:rPr>
              <a:t> </a:t>
            </a:r>
            <a:br>
              <a:rPr lang="en-US" sz="1050" baseline="30000" dirty="0" smtClean="0">
                <a:latin typeface="Arial Narrow" pitchFamily="34" charset="0"/>
              </a:rPr>
            </a:br>
            <a:r>
              <a:rPr lang="en-US" sz="1050" baseline="30000" dirty="0" smtClean="0">
                <a:latin typeface="Arial Narrow" pitchFamily="34" charset="0"/>
              </a:rPr>
              <a:t>10</a:t>
            </a:r>
            <a:r>
              <a:rPr lang="en-US" sz="1050" dirty="0" smtClean="0">
                <a:latin typeface="Arial Narrow" pitchFamily="34" charset="0"/>
              </a:rPr>
              <a:t> … made him ruler over Egypt.  But God was with him…</a:t>
            </a:r>
          </a:p>
          <a:p>
            <a:pPr marL="225425"/>
            <a:endParaRPr lang="en-US" sz="1050" dirty="0" smtClean="0">
              <a:latin typeface="Arial Narrow" pitchFamily="34" charset="0"/>
            </a:endParaRPr>
          </a:p>
          <a:p>
            <a:pPr marL="398463"/>
            <a:r>
              <a:rPr lang="en-US" sz="1050" dirty="0" smtClean="0">
                <a:latin typeface="Arial Narrow" pitchFamily="34" charset="0"/>
              </a:rPr>
              <a:t>Note:  His point is the High Priest and Priest were jealous, See “</a:t>
            </a:r>
            <a:r>
              <a:rPr lang="en-US" sz="1050" baseline="30000" dirty="0" smtClean="0">
                <a:latin typeface="Arial Narrow" pitchFamily="34" charset="0"/>
              </a:rPr>
              <a:t>17</a:t>
            </a:r>
            <a:r>
              <a:rPr lang="en-US" sz="1050" dirty="0" smtClean="0">
                <a:latin typeface="Arial Narrow" pitchFamily="34" charset="0"/>
              </a:rPr>
              <a:t> Then the high priest and </a:t>
            </a:r>
            <a:br>
              <a:rPr lang="en-US" sz="1050" dirty="0" smtClean="0">
                <a:latin typeface="Arial Narrow" pitchFamily="34" charset="0"/>
              </a:rPr>
            </a:br>
            <a:r>
              <a:rPr lang="en-US" sz="1050" dirty="0" smtClean="0">
                <a:latin typeface="Arial Narrow" pitchFamily="34" charset="0"/>
              </a:rPr>
              <a:t>all his associates…were filled with jealousy. Act 5:17  His point to them was, “You’ve sold out </a:t>
            </a:r>
            <a:br>
              <a:rPr lang="en-US" sz="1050" dirty="0" smtClean="0">
                <a:latin typeface="Arial Narrow" pitchFamily="34" charset="0"/>
              </a:rPr>
            </a:br>
            <a:r>
              <a:rPr lang="en-US" sz="1050" dirty="0" smtClean="0">
                <a:latin typeface="Arial Narrow" pitchFamily="34" charset="0"/>
              </a:rPr>
              <a:t>your Savior too!”</a:t>
            </a:r>
          </a:p>
          <a:p>
            <a:pPr marL="398463"/>
            <a:endParaRPr lang="en-US" sz="1050" dirty="0" smtClean="0">
              <a:latin typeface="Arial Narrow" pitchFamily="34" charset="0"/>
            </a:endParaRPr>
          </a:p>
          <a:p>
            <a:pPr marL="225425"/>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494633"/>
          </a:xfrm>
          <a:prstGeom prst="rect">
            <a:avLst/>
          </a:prstGeom>
          <a:noFill/>
        </p:spPr>
        <p:txBody>
          <a:bodyPr wrap="square" rtlCol="0">
            <a:spAutoFit/>
          </a:bodyPr>
          <a:lstStyle/>
          <a:p>
            <a:r>
              <a:rPr lang="en-US" sz="1050" b="1" dirty="0" smtClean="0">
                <a:latin typeface="Arial Narrow" pitchFamily="34" charset="0"/>
              </a:rPr>
              <a:t>Lesson 11   Acts 7:1-   (continued)	              A </a:t>
            </a:r>
            <a:r>
              <a:rPr lang="en-US" sz="1050" b="1" dirty="0">
                <a:latin typeface="Arial Narrow" pitchFamily="34" charset="0"/>
              </a:rPr>
              <a:t>Study in the Book of </a:t>
            </a:r>
            <a:r>
              <a:rPr lang="en-US" sz="1050" b="1" dirty="0" smtClean="0">
                <a:latin typeface="Arial Narrow" pitchFamily="34" charset="0"/>
              </a:rPr>
              <a:t>ACTS</a:t>
            </a:r>
          </a:p>
          <a:p>
            <a:endParaRPr lang="en-US" sz="1050" dirty="0" smtClean="0">
              <a:latin typeface="Arial Narrow" pitchFamily="34" charset="0"/>
            </a:endParaRPr>
          </a:p>
          <a:p>
            <a:pPr marL="171450"/>
            <a:r>
              <a:rPr lang="en-US" sz="1050" baseline="30000" dirty="0" smtClean="0">
                <a:latin typeface="Arial Narrow" pitchFamily="34" charset="0"/>
              </a:rPr>
              <a:t>18</a:t>
            </a:r>
            <a:r>
              <a:rPr lang="en-US" sz="1050" dirty="0" smtClean="0">
                <a:latin typeface="Arial Narrow" pitchFamily="34" charset="0"/>
              </a:rPr>
              <a:t> Then another king, who knew nothing about Joseph, became ruler of Egypt.   </a:t>
            </a:r>
            <a:r>
              <a:rPr lang="en-US" sz="1050" baseline="30000" dirty="0" smtClean="0">
                <a:latin typeface="Arial Narrow" pitchFamily="34" charset="0"/>
              </a:rPr>
              <a:t>19</a:t>
            </a:r>
            <a:r>
              <a:rPr lang="en-US" sz="1050" dirty="0" smtClean="0">
                <a:latin typeface="Arial Narrow" pitchFamily="34" charset="0"/>
              </a:rPr>
              <a:t> He dealt treacherously with our people …</a:t>
            </a:r>
          </a:p>
          <a:p>
            <a:endParaRPr lang="en-US" sz="1050" dirty="0" smtClean="0">
              <a:latin typeface="Arial Narrow" pitchFamily="34" charset="0"/>
            </a:endParaRPr>
          </a:p>
          <a:p>
            <a:r>
              <a:rPr lang="en-US" sz="1050" b="1" dirty="0" smtClean="0">
                <a:latin typeface="Arial Narrow" pitchFamily="34" charset="0"/>
              </a:rPr>
              <a:t>Now MOSES</a:t>
            </a:r>
          </a:p>
          <a:p>
            <a:pPr marL="171450"/>
            <a:r>
              <a:rPr lang="en-US" sz="1050" baseline="30000" dirty="0" smtClean="0">
                <a:latin typeface="Arial Narrow" pitchFamily="34" charset="0"/>
              </a:rPr>
              <a:t>20</a:t>
            </a:r>
            <a:r>
              <a:rPr lang="en-US" sz="1050" dirty="0" smtClean="0">
                <a:latin typeface="Arial Narrow" pitchFamily="34" charset="0"/>
              </a:rPr>
              <a:t> "At that time Moses was born, …  </a:t>
            </a:r>
          </a:p>
          <a:p>
            <a:pPr marL="171450">
              <a:tabLst>
                <a:tab pos="914400" algn="l"/>
                <a:tab pos="1371600" algn="l"/>
              </a:tabLst>
            </a:pPr>
            <a:r>
              <a:rPr lang="en-US" sz="1050" baseline="30000" dirty="0" smtClean="0">
                <a:latin typeface="Arial Narrow" pitchFamily="34" charset="0"/>
              </a:rPr>
              <a:t>23</a:t>
            </a:r>
            <a:r>
              <a:rPr lang="en-US" sz="1050" dirty="0" smtClean="0">
                <a:latin typeface="Arial Narrow" pitchFamily="34" charset="0"/>
              </a:rPr>
              <a:t> "When Moses was forty years old, he decided to visit his fellow Israelites.   </a:t>
            </a:r>
            <a:r>
              <a:rPr lang="en-US" sz="1050" baseline="30000" dirty="0" smtClean="0">
                <a:latin typeface="Arial Narrow" pitchFamily="34" charset="0"/>
              </a:rPr>
              <a:t>24</a:t>
            </a:r>
            <a:r>
              <a:rPr lang="en-US" sz="1050" dirty="0" smtClean="0">
                <a:latin typeface="Arial Narrow" pitchFamily="34" charset="0"/>
              </a:rPr>
              <a:t> He saw one of them being mistreated by an Egyptian, so he went to his defense and avenged him by killing the Egyptian</a:t>
            </a:r>
          </a:p>
          <a:p>
            <a:pPr marL="171450">
              <a:tabLst>
                <a:tab pos="914400" algn="l"/>
                <a:tab pos="1371600" algn="l"/>
              </a:tabLst>
            </a:pPr>
            <a:r>
              <a:rPr lang="en-US" sz="1050" baseline="30000" dirty="0" smtClean="0">
                <a:latin typeface="Arial Narrow" pitchFamily="34" charset="0"/>
              </a:rPr>
              <a:t>25</a:t>
            </a:r>
            <a:r>
              <a:rPr lang="en-US" sz="1050" dirty="0" smtClean="0">
                <a:latin typeface="Arial Narrow" pitchFamily="34" charset="0"/>
              </a:rPr>
              <a:t> Moses thought that his own people would realize that God was using him to </a:t>
            </a:r>
            <a:r>
              <a:rPr lang="en-US" sz="1050" b="1" u="sng" dirty="0" smtClean="0">
                <a:latin typeface="Arial Narrow" pitchFamily="34" charset="0"/>
              </a:rPr>
              <a:t>rescue </a:t>
            </a:r>
            <a:r>
              <a:rPr lang="en-US" sz="1050" b="1" dirty="0" smtClean="0">
                <a:latin typeface="Arial Narrow" pitchFamily="34" charset="0"/>
              </a:rPr>
              <a:t>(lit. SAVE) </a:t>
            </a:r>
            <a:r>
              <a:rPr lang="en-US" sz="1050" dirty="0" smtClean="0">
                <a:latin typeface="Arial Narrow" pitchFamily="34" charset="0"/>
              </a:rPr>
              <a:t>them, but they did not.</a:t>
            </a:r>
          </a:p>
          <a:p>
            <a:pPr marL="171450">
              <a:tabLst>
                <a:tab pos="914400" algn="l"/>
                <a:tab pos="1371600" algn="l"/>
              </a:tabLst>
            </a:pPr>
            <a:endParaRPr lang="en-US" sz="1050" dirty="0" smtClean="0">
              <a:latin typeface="Arial Narrow" pitchFamily="34" charset="0"/>
            </a:endParaRPr>
          </a:p>
          <a:p>
            <a:pPr marL="171450"/>
            <a:r>
              <a:rPr lang="en-US" sz="1050" dirty="0" smtClean="0">
                <a:latin typeface="Arial Narrow" pitchFamily="34" charset="0"/>
              </a:rPr>
              <a:t>They MISSED IT!  Moses was God’s deliverer (Savior) but they missed it.  (So were the priests standing before Stephen)</a:t>
            </a:r>
          </a:p>
          <a:p>
            <a:endParaRPr lang="en-US" sz="1050" dirty="0" smtClean="0">
              <a:latin typeface="Arial Narrow" pitchFamily="34" charset="0"/>
            </a:endParaRPr>
          </a:p>
          <a:p>
            <a:pPr marL="171450"/>
            <a:r>
              <a:rPr lang="en-US" sz="1050" baseline="30000" dirty="0" smtClean="0">
                <a:latin typeface="Arial Narrow" pitchFamily="34" charset="0"/>
              </a:rPr>
              <a:t>26</a:t>
            </a:r>
            <a:r>
              <a:rPr lang="en-US" sz="1050" dirty="0" smtClean="0">
                <a:latin typeface="Arial Narrow" pitchFamily="34" charset="0"/>
              </a:rPr>
              <a:t> The next day  … He tried to reconcile … [his] brothers….  </a:t>
            </a:r>
            <a:r>
              <a:rPr lang="en-US" sz="1050" baseline="30000" dirty="0" smtClean="0">
                <a:latin typeface="Arial Narrow" pitchFamily="34" charset="0"/>
              </a:rPr>
              <a:t>27</a:t>
            </a:r>
            <a:r>
              <a:rPr lang="en-US" sz="1050" dirty="0" smtClean="0">
                <a:latin typeface="Arial Narrow" pitchFamily="34" charset="0"/>
              </a:rPr>
              <a:t> "But … [one] said, </a:t>
            </a:r>
          </a:p>
          <a:p>
            <a:pPr marL="171450"/>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‘Who made you ruler and judge  over us? </a:t>
            </a:r>
            <a:r>
              <a:rPr lang="en-US" sz="1050" baseline="30000" dirty="0" smtClean="0">
                <a:latin typeface="Arial Narrow" pitchFamily="34" charset="0"/>
              </a:rPr>
              <a:t>28</a:t>
            </a:r>
            <a:r>
              <a:rPr lang="en-US" sz="1050" dirty="0" smtClean="0">
                <a:latin typeface="Arial Narrow" pitchFamily="34" charset="0"/>
              </a:rPr>
              <a:t> Do you want to kill me as you killed  the Egyptian …?’</a:t>
            </a:r>
          </a:p>
          <a:p>
            <a:pPr marL="171450"/>
            <a:endParaRPr lang="en-US" sz="1050" dirty="0" smtClean="0">
              <a:latin typeface="Arial Narrow" pitchFamily="34" charset="0"/>
            </a:endParaRPr>
          </a:p>
          <a:p>
            <a:pPr marL="171450"/>
            <a:r>
              <a:rPr lang="en-US" sz="1050" dirty="0" smtClean="0">
                <a:latin typeface="Arial Narrow" pitchFamily="34" charset="0"/>
              </a:rPr>
              <a:t>Moses Fled!</a:t>
            </a:r>
          </a:p>
          <a:p>
            <a:pPr marL="171450"/>
            <a:endParaRPr lang="en-US" sz="1050" dirty="0" smtClean="0">
              <a:latin typeface="Arial Narrow" pitchFamily="34" charset="0"/>
            </a:endParaRPr>
          </a:p>
          <a:p>
            <a:r>
              <a:rPr lang="en-US" sz="1050" b="1" dirty="0" smtClean="0">
                <a:latin typeface="Arial Narrow" pitchFamily="34" charset="0"/>
              </a:rPr>
              <a:t>Moses Again!</a:t>
            </a:r>
          </a:p>
          <a:p>
            <a:pPr marL="171450"/>
            <a:r>
              <a:rPr lang="en-US" sz="1050" baseline="30000" dirty="0" smtClean="0">
                <a:latin typeface="Arial Narrow" pitchFamily="34" charset="0"/>
              </a:rPr>
              <a:t>30</a:t>
            </a:r>
            <a:r>
              <a:rPr lang="en-US" sz="1050" dirty="0" smtClean="0">
                <a:latin typeface="Arial Narrow" pitchFamily="34" charset="0"/>
              </a:rPr>
              <a:t> "After forty years had passed, an angel appeared to Moses in the flames of a burning bush …</a:t>
            </a:r>
            <a:br>
              <a:rPr lang="en-US" sz="1050" dirty="0" smtClean="0">
                <a:latin typeface="Arial Narrow" pitchFamily="34" charset="0"/>
              </a:rPr>
            </a:br>
            <a:r>
              <a:rPr lang="en-US" sz="1050" dirty="0" smtClean="0">
                <a:latin typeface="Arial Narrow" pitchFamily="34" charset="0"/>
              </a:rPr>
              <a:t>			</a:t>
            </a:r>
          </a:p>
          <a:p>
            <a:pPr marL="225425"/>
            <a:r>
              <a:rPr lang="en-US" sz="1050" dirty="0" smtClean="0">
                <a:latin typeface="Arial Narrow" pitchFamily="34" charset="0"/>
              </a:rPr>
              <a:t>The Point:  </a:t>
            </a:r>
            <a:r>
              <a:rPr lang="en-US" sz="1050" baseline="30000" dirty="0" smtClean="0">
                <a:latin typeface="Arial Narrow" pitchFamily="34" charset="0"/>
              </a:rPr>
              <a:t>35</a:t>
            </a:r>
            <a:r>
              <a:rPr lang="en-US" sz="1050" dirty="0" smtClean="0">
                <a:latin typeface="Arial Narrow" pitchFamily="34" charset="0"/>
              </a:rPr>
              <a:t> "This is the same Moses whom they had </a:t>
            </a:r>
            <a:r>
              <a:rPr lang="en-US" sz="1050" b="1" u="sng" dirty="0" smtClean="0">
                <a:latin typeface="Arial Narrow" pitchFamily="34" charset="0"/>
              </a:rPr>
              <a:t>rejected</a:t>
            </a:r>
            <a:r>
              <a:rPr lang="en-US" sz="1050" dirty="0" smtClean="0">
                <a:latin typeface="Arial Narrow" pitchFamily="34" charset="0"/>
              </a:rPr>
              <a:t> with the words, 'Who made you ruler and judge?' He was sent to be their ruler and </a:t>
            </a:r>
            <a:r>
              <a:rPr lang="en-US" sz="1050" b="1" u="sng" dirty="0" smtClean="0">
                <a:latin typeface="Arial Narrow" pitchFamily="34" charset="0"/>
              </a:rPr>
              <a:t>deliverer</a:t>
            </a:r>
            <a:r>
              <a:rPr lang="en-US" sz="1050" dirty="0" smtClean="0">
                <a:latin typeface="Arial Narrow" pitchFamily="34" charset="0"/>
              </a:rPr>
              <a:t> </a:t>
            </a:r>
            <a:r>
              <a:rPr lang="en-US" sz="1050" b="1" dirty="0" smtClean="0">
                <a:latin typeface="Arial Narrow" pitchFamily="34" charset="0"/>
              </a:rPr>
              <a:t>(Redeemer) </a:t>
            </a:r>
            <a:r>
              <a:rPr lang="en-US" sz="1050" dirty="0" smtClean="0">
                <a:latin typeface="Arial Narrow" pitchFamily="34" charset="0"/>
              </a:rPr>
              <a:t>by God himself, through the angel who appeared to him in the bush.</a:t>
            </a:r>
            <a:br>
              <a:rPr lang="en-US" sz="1050" dirty="0" smtClean="0">
                <a:latin typeface="Arial Narrow" pitchFamily="34" charset="0"/>
              </a:rPr>
            </a:br>
            <a:r>
              <a:rPr lang="en-US" sz="1050" dirty="0" smtClean="0">
                <a:latin typeface="Arial Narrow" pitchFamily="34" charset="0"/>
              </a:rPr>
              <a:t> </a:t>
            </a:r>
            <a:r>
              <a:rPr lang="en-US" sz="1050" baseline="30000" dirty="0" smtClean="0">
                <a:latin typeface="Arial Narrow" pitchFamily="34" charset="0"/>
              </a:rPr>
              <a:t>35</a:t>
            </a:r>
            <a:r>
              <a:rPr lang="en-US" sz="1050" dirty="0" smtClean="0">
                <a:latin typeface="Arial Narrow" pitchFamily="34" charset="0"/>
              </a:rPr>
              <a:t> "This is the same Moses whom they had rejected with the words, 'Who made you ruler and judge?' He was sent to be their ruler and deliverer by God himself, through the angel who appeared to him in the bush.</a:t>
            </a:r>
            <a:br>
              <a:rPr lang="en-US" sz="1050" dirty="0" smtClean="0">
                <a:latin typeface="Arial Narrow" pitchFamily="34" charset="0"/>
              </a:rPr>
            </a:br>
            <a:r>
              <a:rPr lang="en-US" sz="1050" dirty="0" smtClean="0">
                <a:latin typeface="Arial Narrow" pitchFamily="34" charset="0"/>
              </a:rPr>
              <a:t>			</a:t>
            </a:r>
          </a:p>
          <a:p>
            <a:pPr marL="176213" lvl="1"/>
            <a:r>
              <a:rPr lang="en-US" sz="1050" dirty="0" smtClean="0">
                <a:latin typeface="Arial Narrow" pitchFamily="34" charset="0"/>
              </a:rPr>
              <a:t>Stephen’s Point: </a:t>
            </a:r>
          </a:p>
          <a:p>
            <a:pPr marL="176213" lvl="1"/>
            <a:r>
              <a:rPr lang="en-US" sz="1050" dirty="0" smtClean="0">
                <a:latin typeface="Arial Narrow" pitchFamily="34" charset="0"/>
              </a:rPr>
              <a:t> </a:t>
            </a:r>
            <a:r>
              <a:rPr lang="en-US" sz="1050" baseline="30000" dirty="0" smtClean="0">
                <a:latin typeface="Arial Narrow" pitchFamily="34" charset="0"/>
              </a:rPr>
              <a:t>35</a:t>
            </a:r>
            <a:r>
              <a:rPr lang="en-US" sz="1050" dirty="0" smtClean="0">
                <a:latin typeface="Arial Narrow" pitchFamily="34" charset="0"/>
              </a:rPr>
              <a:t> "This is the same Moses whom they had rejected with the words, 'Who made you ruler and judge?' He was sent to be their ruler and deliverer by God himself, through the angel who appeared to him in the bush.</a:t>
            </a:r>
            <a:br>
              <a:rPr lang="en-US" sz="1050" dirty="0" smtClean="0">
                <a:latin typeface="Arial Narrow" pitchFamily="34" charset="0"/>
              </a:rPr>
            </a:br>
            <a:r>
              <a:rPr lang="en-US" sz="1050" dirty="0" smtClean="0">
                <a:latin typeface="Arial Narrow" pitchFamily="34" charset="0"/>
              </a:rPr>
              <a:t>			</a:t>
            </a:r>
          </a:p>
          <a:p>
            <a:pPr marL="171450"/>
            <a:r>
              <a:rPr lang="en-US" sz="1050" dirty="0" smtClean="0">
                <a:latin typeface="Arial Narrow" pitchFamily="34" charset="0"/>
              </a:rPr>
              <a:t>Furthermore</a:t>
            </a:r>
          </a:p>
          <a:p>
            <a:pPr marL="171450"/>
            <a:r>
              <a:rPr lang="en-US" sz="1050" dirty="0" smtClean="0">
                <a:latin typeface="Arial Narrow" pitchFamily="34" charset="0"/>
              </a:rPr>
              <a:t> </a:t>
            </a:r>
            <a:r>
              <a:rPr lang="en-US" sz="1050" baseline="30000" dirty="0" smtClean="0">
                <a:latin typeface="Arial Narrow" pitchFamily="34" charset="0"/>
              </a:rPr>
              <a:t>36</a:t>
            </a:r>
            <a:r>
              <a:rPr lang="en-US" sz="1050" dirty="0" smtClean="0">
                <a:latin typeface="Arial Narrow" pitchFamily="34" charset="0"/>
              </a:rPr>
              <a:t> He led them out of Egypt and did wonders and miraculous signs in Egypt, at the Red Sea and for forty years in the  desert. </a:t>
            </a:r>
            <a:br>
              <a:rPr lang="en-US" sz="1050" dirty="0" smtClean="0">
                <a:latin typeface="Arial Narrow" pitchFamily="34" charset="0"/>
              </a:rPr>
            </a:br>
            <a:endParaRPr lang="en-US" sz="1050" dirty="0" smtClean="0">
              <a:latin typeface="Arial Narrow" pitchFamily="34" charset="0"/>
            </a:endParaRPr>
          </a:p>
          <a:p>
            <a:pPr marL="171450"/>
            <a:r>
              <a:rPr lang="en-US" sz="1050" dirty="0" smtClean="0">
                <a:latin typeface="Arial Narrow" pitchFamily="34" charset="0"/>
              </a:rPr>
              <a:t>The Point:</a:t>
            </a:r>
          </a:p>
          <a:p>
            <a:pPr marL="171450"/>
            <a:r>
              <a:rPr lang="en-US" sz="1050" dirty="0" smtClean="0">
                <a:latin typeface="Arial Narrow" pitchFamily="34" charset="0"/>
              </a:rPr>
              <a:t> </a:t>
            </a:r>
            <a:r>
              <a:rPr lang="en-US" sz="1050" baseline="30000" dirty="0" smtClean="0">
                <a:latin typeface="Arial Narrow" pitchFamily="34" charset="0"/>
              </a:rPr>
              <a:t>37</a:t>
            </a:r>
            <a:r>
              <a:rPr lang="en-US" sz="1050" dirty="0" smtClean="0">
                <a:latin typeface="Arial Narrow" pitchFamily="34" charset="0"/>
              </a:rPr>
              <a:t> "This is that Moses who told the Israelites, 'God will send you a prophet like me from your own people.‘</a:t>
            </a:r>
          </a:p>
          <a:p>
            <a:pPr marL="171450"/>
            <a:r>
              <a:rPr lang="en-US" sz="1050" baseline="30000" dirty="0" smtClean="0">
                <a:latin typeface="Arial Narrow" pitchFamily="34" charset="0"/>
              </a:rPr>
              <a:t>39</a:t>
            </a:r>
            <a:r>
              <a:rPr lang="en-US" sz="1050" dirty="0" smtClean="0">
                <a:latin typeface="Arial Narrow" pitchFamily="34" charset="0"/>
              </a:rPr>
              <a:t> "But our fathers </a:t>
            </a:r>
            <a:r>
              <a:rPr lang="en-US" sz="1050" b="1" u="sng" dirty="0" smtClean="0">
                <a:latin typeface="Arial Narrow" pitchFamily="34" charset="0"/>
              </a:rPr>
              <a:t>refused to obey </a:t>
            </a:r>
            <a:r>
              <a:rPr lang="en-US" sz="1050" b="1" dirty="0" smtClean="0">
                <a:latin typeface="Arial Narrow" pitchFamily="34" charset="0"/>
              </a:rPr>
              <a:t>him</a:t>
            </a:r>
            <a:r>
              <a:rPr lang="en-US" sz="1050" dirty="0" smtClean="0">
                <a:latin typeface="Arial Narrow" pitchFamily="34" charset="0"/>
              </a:rPr>
              <a:t>. Instead, </a:t>
            </a:r>
            <a:r>
              <a:rPr lang="en-US" sz="1050" b="1" u="sng" dirty="0" smtClean="0">
                <a:latin typeface="Arial Narrow" pitchFamily="34" charset="0"/>
              </a:rPr>
              <a:t>they rejected </a:t>
            </a:r>
            <a:r>
              <a:rPr lang="en-US" sz="1050" b="1" dirty="0" smtClean="0">
                <a:latin typeface="Arial Narrow" pitchFamily="34" charset="0"/>
              </a:rPr>
              <a:t>him </a:t>
            </a:r>
            <a:r>
              <a:rPr lang="en-US" sz="1050" dirty="0" smtClean="0">
                <a:latin typeface="Arial Narrow" pitchFamily="34" charset="0"/>
              </a:rPr>
              <a:t>and in their hearts </a:t>
            </a:r>
            <a:r>
              <a:rPr lang="en-US" sz="1050" b="1" u="sng" dirty="0" smtClean="0">
                <a:latin typeface="Arial Narrow" pitchFamily="34" charset="0"/>
              </a:rPr>
              <a:t>turned back </a:t>
            </a:r>
            <a:r>
              <a:rPr lang="en-US" sz="1050" dirty="0" smtClean="0">
                <a:latin typeface="Arial Narrow" pitchFamily="34" charset="0"/>
              </a:rPr>
              <a:t>to Egypt. </a:t>
            </a:r>
          </a:p>
          <a:p>
            <a:pPr marL="171450"/>
            <a:endParaRPr lang="en-US" sz="1050" dirty="0" smtClean="0">
              <a:latin typeface="Arial Narrow" pitchFamily="34" charset="0"/>
            </a:endParaRPr>
          </a:p>
          <a:p>
            <a:pPr marL="171450"/>
            <a:r>
              <a:rPr lang="en-US" sz="1050" dirty="0" smtClean="0">
                <a:latin typeface="Arial Narrow" pitchFamily="34" charset="0"/>
              </a:rPr>
              <a:t>And so were the High Priest and the priests before whom Stephen stood. </a:t>
            </a:r>
          </a:p>
          <a:p>
            <a:pPr marL="171450"/>
            <a:endParaRPr lang="en-US" sz="1050" dirty="0" smtClean="0">
              <a:latin typeface="Arial Narrow" pitchFamily="34" charset="0"/>
            </a:endParaRPr>
          </a:p>
          <a:p>
            <a:pPr lvl="0"/>
            <a:r>
              <a:rPr lang="en-US" sz="1050" b="1" dirty="0" smtClean="0">
                <a:latin typeface="Arial Narrow" pitchFamily="34" charset="0"/>
              </a:rPr>
              <a:t>II.  Re: The First Accusation </a:t>
            </a:r>
            <a:r>
              <a:rPr lang="en-US" sz="1050" dirty="0" smtClean="0">
                <a:latin typeface="Arial Narrow" pitchFamily="34" charset="0"/>
              </a:rPr>
              <a:t>that "This fellow </a:t>
            </a:r>
            <a:r>
              <a:rPr lang="en-US" sz="1050" b="1" dirty="0" smtClean="0">
                <a:latin typeface="Arial Narrow" pitchFamily="34" charset="0"/>
              </a:rPr>
              <a:t>never stops speaking against </a:t>
            </a:r>
            <a:r>
              <a:rPr lang="en-US" sz="1050" b="1" u="sng" dirty="0" smtClean="0">
                <a:latin typeface="Arial Narrow" pitchFamily="34" charset="0"/>
              </a:rPr>
              <a:t>this holy place </a:t>
            </a:r>
            <a:r>
              <a:rPr lang="en-US" sz="1050" dirty="0" smtClean="0">
                <a:latin typeface="Arial Narrow" pitchFamily="34" charset="0"/>
              </a:rPr>
              <a:t>and against the law. “</a:t>
            </a:r>
          </a:p>
          <a:p>
            <a:endParaRPr lang="en-US" sz="1050" dirty="0" smtClean="0">
              <a:latin typeface="Arial Narrow" pitchFamily="34" charset="0"/>
            </a:endParaRPr>
          </a:p>
          <a:p>
            <a:pPr marL="171450"/>
            <a:r>
              <a:rPr lang="en-US" sz="1050" dirty="0" smtClean="0">
                <a:latin typeface="Arial Narrow" pitchFamily="34" charset="0"/>
              </a:rPr>
              <a:t>Stephen appeals:</a:t>
            </a:r>
            <a:br>
              <a:rPr lang="en-US" sz="1050" dirty="0" smtClean="0">
                <a:latin typeface="Arial Narrow" pitchFamily="34" charset="0"/>
              </a:rPr>
            </a:br>
            <a:r>
              <a:rPr lang="en-US" sz="1050" b="1" i="1" dirty="0" smtClean="0">
                <a:latin typeface="Arial Narrow" pitchFamily="34" charset="0"/>
              </a:rPr>
              <a:t>1</a:t>
            </a:r>
            <a:r>
              <a:rPr lang="en-US" sz="1050" b="1" i="1" baseline="30000" dirty="0" smtClean="0">
                <a:latin typeface="Arial Narrow" pitchFamily="34" charset="0"/>
              </a:rPr>
              <a:t>st</a:t>
            </a:r>
            <a:r>
              <a:rPr lang="en-US" sz="1050" b="1" i="1" dirty="0" smtClean="0">
                <a:latin typeface="Arial Narrow" pitchFamily="34" charset="0"/>
              </a:rPr>
              <a:t>  to the Tabernacle: </a:t>
            </a:r>
          </a:p>
          <a:p>
            <a:r>
              <a:rPr lang="en-US" sz="1050" dirty="0" smtClean="0">
                <a:latin typeface="Arial Narrow" pitchFamily="34" charset="0"/>
              </a:rPr>
              <a:t>	</a:t>
            </a:r>
          </a:p>
          <a:p>
            <a:pPr marL="171450"/>
            <a:r>
              <a:rPr lang="en-US" sz="1050" baseline="30000" dirty="0" smtClean="0">
                <a:latin typeface="Arial Narrow" pitchFamily="34" charset="0"/>
              </a:rPr>
              <a:t>44</a:t>
            </a:r>
            <a:r>
              <a:rPr lang="en-US" sz="1050" dirty="0" smtClean="0">
                <a:latin typeface="Arial Narrow" pitchFamily="34" charset="0"/>
              </a:rPr>
              <a:t> "Our forefathers had the tabernacle of the Testimony with them in the desert. It had been made as God directed Moses, </a:t>
            </a:r>
          </a:p>
          <a:p>
            <a:pPr marL="171450"/>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817799"/>
          </a:xfrm>
          <a:prstGeom prst="rect">
            <a:avLst/>
          </a:prstGeom>
          <a:noFill/>
        </p:spPr>
        <p:txBody>
          <a:bodyPr wrap="square" rtlCol="0">
            <a:spAutoFit/>
          </a:bodyPr>
          <a:lstStyle/>
          <a:p>
            <a:r>
              <a:rPr lang="en-US" sz="1050" b="1" dirty="0" smtClean="0">
                <a:latin typeface="Arial Narrow" pitchFamily="34" charset="0"/>
              </a:rPr>
              <a:t>Lesson 11   Acts 7:1-   (continued)	              A </a:t>
            </a:r>
            <a:r>
              <a:rPr lang="en-US" sz="1050" b="1" dirty="0">
                <a:latin typeface="Arial Narrow" pitchFamily="34" charset="0"/>
              </a:rPr>
              <a:t>Study in the Book of </a:t>
            </a:r>
            <a:r>
              <a:rPr lang="en-US" sz="1050" b="1" dirty="0" smtClean="0">
                <a:latin typeface="Arial Narrow" pitchFamily="34" charset="0"/>
              </a:rPr>
              <a:t>ACTS</a:t>
            </a:r>
          </a:p>
          <a:p>
            <a:endParaRPr lang="en-US" sz="1050" dirty="0" smtClean="0">
              <a:latin typeface="Arial Narrow" pitchFamily="34" charset="0"/>
            </a:endParaRPr>
          </a:p>
          <a:p>
            <a:pPr marL="171450"/>
            <a:r>
              <a:rPr lang="en-US" sz="1050" b="1" i="1" dirty="0" smtClean="0">
                <a:latin typeface="Arial Narrow" pitchFamily="34" charset="0"/>
              </a:rPr>
              <a:t>2</a:t>
            </a:r>
            <a:r>
              <a:rPr lang="en-US" sz="1050" b="1" i="1" baseline="30000" dirty="0" smtClean="0">
                <a:latin typeface="Arial Narrow" pitchFamily="34" charset="0"/>
              </a:rPr>
              <a:t>nd</a:t>
            </a:r>
            <a:r>
              <a:rPr lang="en-US" sz="1050" b="1" i="1" dirty="0" smtClean="0">
                <a:latin typeface="Arial Narrow" pitchFamily="34" charset="0"/>
              </a:rPr>
              <a:t>  to The Temple:</a:t>
            </a:r>
          </a:p>
          <a:p>
            <a:pPr marL="171450"/>
            <a:r>
              <a:rPr lang="en-US" sz="1050" dirty="0" smtClean="0">
                <a:latin typeface="Arial Narrow" pitchFamily="34" charset="0"/>
              </a:rPr>
              <a:t> </a:t>
            </a:r>
            <a:r>
              <a:rPr lang="en-US" sz="1050" baseline="30000" dirty="0" smtClean="0">
                <a:latin typeface="Arial Narrow" pitchFamily="34" charset="0"/>
              </a:rPr>
              <a:t>47</a:t>
            </a:r>
            <a:r>
              <a:rPr lang="en-US" sz="1050" dirty="0" smtClean="0">
                <a:latin typeface="Arial Narrow" pitchFamily="34" charset="0"/>
              </a:rPr>
              <a:t> But it was Solomon who built the house for him.  The Temple:"However, the Most High does not live in houses made by men. As the prophet says:</a:t>
            </a:r>
          </a:p>
          <a:p>
            <a:pPr marL="171450"/>
            <a:r>
              <a:rPr lang="en-US" sz="1050" baseline="30000" dirty="0" smtClean="0">
                <a:latin typeface="Arial Narrow" pitchFamily="34" charset="0"/>
              </a:rPr>
              <a:t>49</a:t>
            </a:r>
            <a:r>
              <a:rPr lang="en-US" sz="1050" dirty="0" smtClean="0">
                <a:latin typeface="Arial Narrow" pitchFamily="34" charset="0"/>
              </a:rPr>
              <a:t> " 'Heaven is my throne, and the earth is my footstool. </a:t>
            </a:r>
          </a:p>
          <a:p>
            <a:pPr marL="171450"/>
            <a:endParaRPr lang="en-US" sz="1050" dirty="0" smtClean="0">
              <a:latin typeface="Arial Narrow" pitchFamily="34" charset="0"/>
            </a:endParaRPr>
          </a:p>
          <a:p>
            <a:pPr marL="171450"/>
            <a:r>
              <a:rPr lang="en-US" sz="1050" dirty="0" smtClean="0">
                <a:latin typeface="Arial Narrow" pitchFamily="34" charset="0"/>
              </a:rPr>
              <a:t>Then Stephen Applies the Word to His Own Day...</a:t>
            </a:r>
            <a:br>
              <a:rPr lang="en-US" sz="1050" dirty="0" smtClean="0">
                <a:latin typeface="Arial Narrow" pitchFamily="34" charset="0"/>
              </a:rPr>
            </a:br>
            <a:r>
              <a:rPr lang="en-US" sz="1050" b="1" dirty="0" smtClean="0">
                <a:latin typeface="Arial Narrow" pitchFamily="34" charset="0"/>
              </a:rPr>
              <a:t>The  Application:</a:t>
            </a:r>
          </a:p>
          <a:p>
            <a:pPr marL="171450"/>
            <a:r>
              <a:rPr lang="en-US" sz="1050" baseline="30000" dirty="0" smtClean="0">
                <a:latin typeface="Arial Narrow" pitchFamily="34" charset="0"/>
              </a:rPr>
              <a:t>51</a:t>
            </a:r>
            <a:r>
              <a:rPr lang="en-US" sz="1050" dirty="0" smtClean="0">
                <a:latin typeface="Arial Narrow" pitchFamily="34" charset="0"/>
              </a:rPr>
              <a:t> "</a:t>
            </a:r>
            <a:r>
              <a:rPr lang="en-US" sz="1050" b="1" u="sng" dirty="0" smtClean="0">
                <a:latin typeface="Arial Narrow" pitchFamily="34" charset="0"/>
              </a:rPr>
              <a:t>You</a:t>
            </a:r>
            <a:r>
              <a:rPr lang="en-US" sz="1050" b="1" dirty="0" smtClean="0">
                <a:latin typeface="Arial Narrow" pitchFamily="34" charset="0"/>
              </a:rPr>
              <a:t> stiff-necked people</a:t>
            </a:r>
            <a:r>
              <a:rPr lang="en-US" sz="1050" dirty="0" smtClean="0">
                <a:latin typeface="Arial Narrow" pitchFamily="34" charset="0"/>
              </a:rPr>
              <a:t>, with </a:t>
            </a:r>
            <a:r>
              <a:rPr lang="en-US" sz="1050" b="1" dirty="0" smtClean="0">
                <a:latin typeface="Arial Narrow" pitchFamily="34" charset="0"/>
              </a:rPr>
              <a:t>uncircumcised hearts </a:t>
            </a:r>
            <a:r>
              <a:rPr lang="en-US" sz="1050" dirty="0" smtClean="0">
                <a:latin typeface="Arial Narrow" pitchFamily="34" charset="0"/>
              </a:rPr>
              <a:t>and ears! </a:t>
            </a:r>
            <a:r>
              <a:rPr lang="en-US" sz="1050" u="sng" dirty="0" smtClean="0">
                <a:latin typeface="Arial Narrow" pitchFamily="34" charset="0"/>
              </a:rPr>
              <a:t>You</a:t>
            </a:r>
            <a:r>
              <a:rPr lang="en-US" sz="1050" dirty="0" smtClean="0">
                <a:latin typeface="Arial Narrow" pitchFamily="34" charset="0"/>
              </a:rPr>
              <a:t> are </a:t>
            </a:r>
            <a:r>
              <a:rPr lang="en-US" sz="1050" b="1" dirty="0" smtClean="0">
                <a:latin typeface="Arial Narrow" pitchFamily="34" charset="0"/>
              </a:rPr>
              <a:t>just like your fathers</a:t>
            </a:r>
            <a:r>
              <a:rPr lang="en-US" sz="1050" dirty="0" smtClean="0">
                <a:latin typeface="Arial Narrow" pitchFamily="34" charset="0"/>
              </a:rPr>
              <a:t>: </a:t>
            </a:r>
            <a:r>
              <a:rPr lang="en-US" sz="1050" u="sng" dirty="0" smtClean="0">
                <a:latin typeface="Arial Narrow" pitchFamily="34" charset="0"/>
              </a:rPr>
              <a:t>You</a:t>
            </a:r>
            <a:r>
              <a:rPr lang="en-US" sz="1050" dirty="0" smtClean="0">
                <a:latin typeface="Arial Narrow" pitchFamily="34" charset="0"/>
              </a:rPr>
              <a:t> always </a:t>
            </a:r>
            <a:r>
              <a:rPr lang="en-US" sz="1050" b="1" u="sng" dirty="0" smtClean="0">
                <a:latin typeface="Arial Narrow" pitchFamily="34" charset="0"/>
              </a:rPr>
              <a:t>resist the Holy Spirit!</a:t>
            </a:r>
          </a:p>
          <a:p>
            <a:pPr marL="171450"/>
            <a:r>
              <a:rPr lang="en-US" sz="1050" baseline="30000" dirty="0" smtClean="0">
                <a:latin typeface="Arial Narrow" pitchFamily="34" charset="0"/>
              </a:rPr>
              <a:t>52</a:t>
            </a:r>
            <a:r>
              <a:rPr lang="en-US" sz="1050" dirty="0" smtClean="0">
                <a:latin typeface="Arial Narrow" pitchFamily="34" charset="0"/>
              </a:rPr>
              <a:t> Was there ever a prophet </a:t>
            </a:r>
            <a:r>
              <a:rPr lang="en-US" sz="1050" u="sng" dirty="0" smtClean="0">
                <a:latin typeface="Arial Narrow" pitchFamily="34" charset="0"/>
              </a:rPr>
              <a:t>your</a:t>
            </a:r>
            <a:r>
              <a:rPr lang="en-US" sz="1050" dirty="0" smtClean="0">
                <a:latin typeface="Arial Narrow" pitchFamily="34" charset="0"/>
              </a:rPr>
              <a:t> fathers did not </a:t>
            </a:r>
            <a:r>
              <a:rPr lang="en-US" sz="1050" b="1" dirty="0" smtClean="0">
                <a:latin typeface="Arial Narrow" pitchFamily="34" charset="0"/>
              </a:rPr>
              <a:t>persecute</a:t>
            </a:r>
            <a:r>
              <a:rPr lang="en-US" sz="1050" dirty="0" smtClean="0">
                <a:latin typeface="Arial Narrow" pitchFamily="34" charset="0"/>
              </a:rPr>
              <a:t>? They even </a:t>
            </a:r>
            <a:r>
              <a:rPr lang="en-US" sz="1050" b="1" dirty="0" smtClean="0">
                <a:latin typeface="Arial Narrow" pitchFamily="34" charset="0"/>
              </a:rPr>
              <a:t>killed</a:t>
            </a:r>
            <a:r>
              <a:rPr lang="en-US" sz="1050" dirty="0" smtClean="0">
                <a:latin typeface="Arial Narrow" pitchFamily="34" charset="0"/>
              </a:rPr>
              <a:t> those who predicted the coming of the Righteous One. And now </a:t>
            </a:r>
            <a:r>
              <a:rPr lang="en-US" sz="1050" u="sng" dirty="0" smtClean="0">
                <a:latin typeface="Arial Narrow" pitchFamily="34" charset="0"/>
              </a:rPr>
              <a:t>you</a:t>
            </a:r>
            <a:r>
              <a:rPr lang="en-US" sz="1050" dirty="0" smtClean="0">
                <a:latin typeface="Arial Narrow" pitchFamily="34" charset="0"/>
              </a:rPr>
              <a:t> have </a:t>
            </a:r>
            <a:r>
              <a:rPr lang="en-US" sz="1050" b="1" dirty="0" smtClean="0">
                <a:latin typeface="Arial Narrow" pitchFamily="34" charset="0"/>
              </a:rPr>
              <a:t>betrayed</a:t>
            </a:r>
            <a:r>
              <a:rPr lang="en-US" sz="1050" dirty="0" smtClean="0">
                <a:latin typeface="Arial Narrow" pitchFamily="34" charset="0"/>
              </a:rPr>
              <a:t> and </a:t>
            </a:r>
            <a:r>
              <a:rPr lang="en-US" sz="1050" b="1" dirty="0" smtClean="0">
                <a:latin typeface="Arial Narrow" pitchFamily="34" charset="0"/>
              </a:rPr>
              <a:t>murdered</a:t>
            </a:r>
            <a:r>
              <a:rPr lang="en-US" sz="1050" dirty="0" smtClean="0">
                <a:latin typeface="Arial Narrow" pitchFamily="34" charset="0"/>
              </a:rPr>
              <a:t> him-- </a:t>
            </a:r>
            <a:r>
              <a:rPr lang="en-US" sz="1050" baseline="30000" dirty="0" smtClean="0">
                <a:latin typeface="Arial Narrow" pitchFamily="34" charset="0"/>
              </a:rPr>
              <a:t>53</a:t>
            </a:r>
            <a:r>
              <a:rPr lang="en-US" sz="1050" dirty="0" smtClean="0">
                <a:latin typeface="Arial Narrow" pitchFamily="34" charset="0"/>
              </a:rPr>
              <a:t> </a:t>
            </a:r>
            <a:r>
              <a:rPr lang="en-US" sz="1050" u="sng" dirty="0" smtClean="0">
                <a:latin typeface="Arial Narrow" pitchFamily="34" charset="0"/>
              </a:rPr>
              <a:t>you</a:t>
            </a:r>
            <a:r>
              <a:rPr lang="en-US" sz="1050" dirty="0" smtClean="0">
                <a:latin typeface="Arial Narrow" pitchFamily="34" charset="0"/>
              </a:rPr>
              <a:t> who have received the law that was put into effect through angels but </a:t>
            </a:r>
            <a:r>
              <a:rPr lang="en-US" sz="1050" b="1" dirty="0" smtClean="0">
                <a:latin typeface="Arial Narrow" pitchFamily="34" charset="0"/>
              </a:rPr>
              <a:t>have not obeyed </a:t>
            </a:r>
            <a:r>
              <a:rPr lang="en-US" sz="1050" dirty="0" smtClean="0">
                <a:latin typeface="Arial Narrow" pitchFamily="34" charset="0"/>
              </a:rPr>
              <a:t>it.”And now </a:t>
            </a:r>
            <a:r>
              <a:rPr lang="en-US" sz="1050" u="sng" dirty="0" smtClean="0">
                <a:latin typeface="Arial Narrow" pitchFamily="34" charset="0"/>
              </a:rPr>
              <a:t>you</a:t>
            </a:r>
            <a:r>
              <a:rPr lang="en-US" sz="1050" dirty="0" smtClean="0">
                <a:latin typeface="Arial Narrow" pitchFamily="34" charset="0"/>
              </a:rPr>
              <a:t> have </a:t>
            </a:r>
            <a:r>
              <a:rPr lang="en-US" sz="1050" b="1" dirty="0" smtClean="0">
                <a:latin typeface="Arial Narrow" pitchFamily="34" charset="0"/>
              </a:rPr>
              <a:t>betrayed</a:t>
            </a:r>
            <a:r>
              <a:rPr lang="en-US" sz="1050" dirty="0" smtClean="0">
                <a:latin typeface="Arial Narrow" pitchFamily="34" charset="0"/>
              </a:rPr>
              <a:t> and </a:t>
            </a:r>
            <a:r>
              <a:rPr lang="en-US" sz="1050" b="1" dirty="0" smtClean="0">
                <a:latin typeface="Arial Narrow" pitchFamily="34" charset="0"/>
              </a:rPr>
              <a:t>murdered</a:t>
            </a:r>
            <a:r>
              <a:rPr lang="en-US" sz="1050" dirty="0" smtClean="0">
                <a:latin typeface="Arial Narrow" pitchFamily="34" charset="0"/>
              </a:rPr>
              <a:t> him-- </a:t>
            </a:r>
            <a:r>
              <a:rPr lang="en-US" sz="1050" baseline="30000" dirty="0" smtClean="0">
                <a:latin typeface="Arial Narrow" pitchFamily="34" charset="0"/>
              </a:rPr>
              <a:t>53</a:t>
            </a:r>
            <a:r>
              <a:rPr lang="en-US" sz="1050" dirty="0" smtClean="0">
                <a:latin typeface="Arial Narrow" pitchFamily="34" charset="0"/>
              </a:rPr>
              <a:t> </a:t>
            </a:r>
            <a:r>
              <a:rPr lang="en-US" sz="1050" u="sng" dirty="0" smtClean="0">
                <a:latin typeface="Arial Narrow" pitchFamily="34" charset="0"/>
              </a:rPr>
              <a:t>you</a:t>
            </a:r>
            <a:r>
              <a:rPr lang="en-US" sz="1050" dirty="0" smtClean="0">
                <a:latin typeface="Arial Narrow" pitchFamily="34" charset="0"/>
              </a:rPr>
              <a:t> who have received the law that was put into effect through angels but </a:t>
            </a:r>
            <a:r>
              <a:rPr lang="en-US" sz="1050" b="1" dirty="0" smtClean="0">
                <a:latin typeface="Arial Narrow" pitchFamily="34" charset="0"/>
              </a:rPr>
              <a:t>have not obeyed it.”</a:t>
            </a:r>
          </a:p>
          <a:p>
            <a:pPr marL="171450"/>
            <a:endParaRPr lang="en-US" sz="1050" dirty="0" smtClean="0">
              <a:latin typeface="Arial Narrow" pitchFamily="34" charset="0"/>
            </a:endParaRPr>
          </a:p>
          <a:p>
            <a:r>
              <a:rPr lang="en-US" sz="1050" dirty="0" smtClean="0">
                <a:latin typeface="Arial Narrow" pitchFamily="34" charset="0"/>
              </a:rPr>
              <a:t>The Results:</a:t>
            </a:r>
          </a:p>
          <a:p>
            <a:endParaRPr lang="en-US" sz="1050" dirty="0" smtClean="0">
              <a:latin typeface="Arial Narrow" pitchFamily="34" charset="0"/>
            </a:endParaRPr>
          </a:p>
          <a:p>
            <a:pPr marL="225425"/>
            <a:r>
              <a:rPr lang="en-US" sz="1050" dirty="0" smtClean="0">
                <a:latin typeface="Arial Narrow" pitchFamily="34" charset="0"/>
              </a:rPr>
              <a:t>The Priests Response ...</a:t>
            </a:r>
          </a:p>
          <a:p>
            <a:pPr marL="461963"/>
            <a:r>
              <a:rPr lang="en-US" sz="1050" dirty="0" smtClean="0">
                <a:latin typeface="Arial Narrow" pitchFamily="34" charset="0"/>
              </a:rPr>
              <a:t>They were “furious” 7:54</a:t>
            </a:r>
          </a:p>
          <a:p>
            <a:pPr marL="461963"/>
            <a:r>
              <a:rPr lang="en-US" sz="1050" dirty="0" smtClean="0">
                <a:latin typeface="Arial Narrow" pitchFamily="34" charset="0"/>
              </a:rPr>
              <a:t>They “gnashed” at him 7:54</a:t>
            </a:r>
          </a:p>
          <a:p>
            <a:pPr marL="461963"/>
            <a:r>
              <a:rPr lang="en-US" sz="1050" dirty="0" smtClean="0">
                <a:latin typeface="Arial Narrow" pitchFamily="34" charset="0"/>
              </a:rPr>
              <a:t>They “dragged him out” 7:58</a:t>
            </a:r>
          </a:p>
          <a:p>
            <a:pPr marL="461963"/>
            <a:r>
              <a:rPr lang="en-US" sz="1050" dirty="0" smtClean="0">
                <a:latin typeface="Arial Narrow" pitchFamily="34" charset="0"/>
              </a:rPr>
              <a:t>They stoned him. 7:59</a:t>
            </a:r>
          </a:p>
          <a:p>
            <a:pPr marL="461963"/>
            <a:endParaRPr lang="en-US" sz="1050" dirty="0" smtClean="0">
              <a:latin typeface="Arial Narrow" pitchFamily="34" charset="0"/>
            </a:endParaRPr>
          </a:p>
          <a:p>
            <a:pPr marL="225425"/>
            <a:r>
              <a:rPr lang="en-US" sz="1050" dirty="0" smtClean="0">
                <a:latin typeface="Arial Narrow" pitchFamily="34" charset="0"/>
              </a:rPr>
              <a:t>Stephen’s Response:</a:t>
            </a:r>
          </a:p>
          <a:p>
            <a:pPr marL="225425"/>
            <a:endParaRPr lang="en-US" sz="1050" dirty="0" smtClean="0">
              <a:latin typeface="Arial Narrow" pitchFamily="34" charset="0"/>
            </a:endParaRPr>
          </a:p>
          <a:p>
            <a:pPr marL="225425"/>
            <a:r>
              <a:rPr lang="en-US" sz="1050" dirty="0" smtClean="0">
                <a:latin typeface="Arial Narrow" pitchFamily="34" charset="0"/>
              </a:rPr>
              <a:t>He Saw ...</a:t>
            </a:r>
          </a:p>
          <a:p>
            <a:pPr marL="225425"/>
            <a:endParaRPr lang="en-US" sz="1050" dirty="0" smtClean="0">
              <a:latin typeface="Arial Narrow" pitchFamily="34" charset="0"/>
            </a:endParaRPr>
          </a:p>
          <a:p>
            <a:pPr marL="225425"/>
            <a:r>
              <a:rPr lang="en-US" sz="1050" baseline="30000" dirty="0" smtClean="0">
                <a:latin typeface="Arial Narrow" pitchFamily="34" charset="0"/>
              </a:rPr>
              <a:t>55</a:t>
            </a:r>
            <a:r>
              <a:rPr lang="en-US" sz="1050" dirty="0" smtClean="0">
                <a:latin typeface="Arial Narrow" pitchFamily="34" charset="0"/>
              </a:rPr>
              <a:t> But Stephen, </a:t>
            </a:r>
            <a:r>
              <a:rPr lang="en-US" sz="1050" b="1" dirty="0" smtClean="0">
                <a:latin typeface="Arial Narrow" pitchFamily="34" charset="0"/>
              </a:rPr>
              <a:t>full of the Holy Spirit</a:t>
            </a:r>
            <a:r>
              <a:rPr lang="en-US" sz="1050" dirty="0" smtClean="0">
                <a:latin typeface="Arial Narrow" pitchFamily="34" charset="0"/>
              </a:rPr>
              <a:t>, </a:t>
            </a:r>
            <a:r>
              <a:rPr lang="en-US" sz="1050" b="1" dirty="0" smtClean="0">
                <a:latin typeface="Arial Narrow" pitchFamily="34" charset="0"/>
              </a:rPr>
              <a:t>looked up </a:t>
            </a:r>
            <a:r>
              <a:rPr lang="en-US" sz="1050" dirty="0" smtClean="0">
                <a:latin typeface="Arial Narrow" pitchFamily="34" charset="0"/>
              </a:rPr>
              <a:t>to heaven and </a:t>
            </a:r>
            <a:r>
              <a:rPr lang="en-US" sz="1050" b="1" dirty="0" smtClean="0">
                <a:latin typeface="Arial Narrow" pitchFamily="34" charset="0"/>
              </a:rPr>
              <a:t>saw the glory of God</a:t>
            </a:r>
            <a:r>
              <a:rPr lang="en-US" sz="1050" dirty="0" smtClean="0">
                <a:latin typeface="Arial Narrow" pitchFamily="34" charset="0"/>
              </a:rPr>
              <a:t>, and Jesus standing at the right hand of God.</a:t>
            </a:r>
          </a:p>
          <a:p>
            <a:pPr marL="225425"/>
            <a:r>
              <a:rPr lang="en-US" sz="1050" baseline="30000" dirty="0" smtClean="0">
                <a:latin typeface="Arial Narrow" pitchFamily="34" charset="0"/>
              </a:rPr>
              <a:t>56</a:t>
            </a:r>
            <a:r>
              <a:rPr lang="en-US" sz="1050" dirty="0" smtClean="0">
                <a:latin typeface="Arial Narrow" pitchFamily="34" charset="0"/>
              </a:rPr>
              <a:t> "Look, … I see heaven open and the Son of Man standing at the right hand of God."</a:t>
            </a:r>
          </a:p>
          <a:p>
            <a:endParaRPr lang="en-US" sz="1050" dirty="0" smtClean="0">
              <a:latin typeface="Arial Narrow" pitchFamily="34" charset="0"/>
            </a:endParaRPr>
          </a:p>
          <a:p>
            <a:pPr marL="225425"/>
            <a:r>
              <a:rPr lang="en-US" sz="1050" dirty="0" smtClean="0">
                <a:latin typeface="Arial Narrow" pitchFamily="34" charset="0"/>
              </a:rPr>
              <a:t>Stephen prayed,  "Lord Jesus, receive my spirit."</a:t>
            </a:r>
          </a:p>
          <a:p>
            <a:pPr marL="225425"/>
            <a:r>
              <a:rPr lang="en-US" sz="1050" dirty="0" smtClean="0">
                <a:latin typeface="Arial Narrow" pitchFamily="34" charset="0"/>
              </a:rPr>
              <a:t> </a:t>
            </a:r>
            <a:r>
              <a:rPr lang="en-US" sz="1050" baseline="30000" dirty="0" smtClean="0">
                <a:latin typeface="Arial Narrow" pitchFamily="34" charset="0"/>
              </a:rPr>
              <a:t>60</a:t>
            </a:r>
            <a:r>
              <a:rPr lang="en-US" sz="1050" dirty="0" smtClean="0">
                <a:latin typeface="Arial Narrow" pitchFamily="34" charset="0"/>
              </a:rPr>
              <a:t> Then he fell …and cried out, "Lord, do not hold this sin against them."  … he fell asleep.</a:t>
            </a:r>
          </a:p>
          <a:p>
            <a:pPr marL="225425"/>
            <a:endParaRPr lang="en-US" sz="1050" dirty="0" smtClean="0">
              <a:latin typeface="Arial Narrow" pitchFamily="34" charset="0"/>
            </a:endParaRPr>
          </a:p>
          <a:p>
            <a:r>
              <a:rPr lang="en-US" sz="1050" dirty="0" smtClean="0">
                <a:latin typeface="Arial Narrow" pitchFamily="34" charset="0"/>
              </a:rPr>
              <a:t>Let’s Sum Up:</a:t>
            </a:r>
          </a:p>
          <a:p>
            <a:pPr marL="461963" indent="-236538"/>
            <a:r>
              <a:rPr lang="en-US" sz="1050" dirty="0" smtClean="0">
                <a:latin typeface="Arial Narrow" pitchFamily="34" charset="0"/>
              </a:rPr>
              <a:t>His life made a difference because:</a:t>
            </a:r>
          </a:p>
          <a:p>
            <a:pPr marL="461963" indent="-236538">
              <a:tabLst>
                <a:tab pos="457200" algn="l"/>
              </a:tabLst>
            </a:pPr>
            <a:r>
              <a:rPr lang="en-US" sz="1050" dirty="0" smtClean="0">
                <a:latin typeface="Arial Narrow" pitchFamily="34" charset="0"/>
              </a:rPr>
              <a:t>	He STAKED his life on the Word of God!</a:t>
            </a:r>
            <a:br>
              <a:rPr lang="en-US" sz="1050" dirty="0" smtClean="0">
                <a:latin typeface="Arial Narrow" pitchFamily="34" charset="0"/>
              </a:rPr>
            </a:br>
            <a:r>
              <a:rPr lang="en-US" sz="1050" dirty="0" smtClean="0">
                <a:latin typeface="Arial Narrow" pitchFamily="34" charset="0"/>
              </a:rPr>
              <a:t>What do you stake your life on?</a:t>
            </a:r>
          </a:p>
          <a:p>
            <a:pPr marL="225425"/>
            <a:r>
              <a:rPr lang="en-US" sz="1050" dirty="0" smtClean="0">
                <a:latin typeface="Arial Narrow" pitchFamily="34" charset="0"/>
              </a:rPr>
              <a:t>He was </a:t>
            </a:r>
            <a:r>
              <a:rPr lang="en-US" sz="1050" u="sng" dirty="0" smtClean="0">
                <a:latin typeface="Arial Narrow" pitchFamily="34" charset="0"/>
              </a:rPr>
              <a:t>UNLIKE</a:t>
            </a:r>
            <a:r>
              <a:rPr lang="en-US" sz="1050" dirty="0" smtClean="0">
                <a:latin typeface="Arial Narrow" pitchFamily="34" charset="0"/>
              </a:rPr>
              <a:t> those who:</a:t>
            </a:r>
          </a:p>
          <a:p>
            <a:pPr marL="225425"/>
            <a:r>
              <a:rPr lang="en-US" sz="1050" dirty="0" smtClean="0">
                <a:latin typeface="Arial Narrow" pitchFamily="34" charset="0"/>
              </a:rPr>
              <a:t>	Sold out the Lord</a:t>
            </a:r>
            <a:br>
              <a:rPr lang="en-US" sz="1050" dirty="0" smtClean="0">
                <a:latin typeface="Arial Narrow" pitchFamily="34" charset="0"/>
              </a:rPr>
            </a:br>
            <a:r>
              <a:rPr lang="en-US" sz="1050" dirty="0" smtClean="0">
                <a:latin typeface="Arial Narrow" pitchFamily="34" charset="0"/>
              </a:rPr>
              <a:t>	Refused to obey the Lord</a:t>
            </a:r>
            <a:br>
              <a:rPr lang="en-US" sz="1050" dirty="0" smtClean="0">
                <a:latin typeface="Arial Narrow" pitchFamily="34" charset="0"/>
              </a:rPr>
            </a:br>
            <a:r>
              <a:rPr lang="en-US" sz="1050" dirty="0" smtClean="0">
                <a:latin typeface="Arial Narrow" pitchFamily="34" charset="0"/>
              </a:rPr>
              <a:t>	Rejected the Lord</a:t>
            </a:r>
            <a:br>
              <a:rPr lang="en-US" sz="1050" dirty="0" smtClean="0">
                <a:latin typeface="Arial Narrow" pitchFamily="34" charset="0"/>
              </a:rPr>
            </a:br>
            <a:r>
              <a:rPr lang="en-US" sz="1050" dirty="0" smtClean="0">
                <a:latin typeface="Arial Narrow" pitchFamily="34" charset="0"/>
              </a:rPr>
              <a:t>	Turned back from the Lord</a:t>
            </a:r>
          </a:p>
          <a:p>
            <a:pPr marL="225425"/>
            <a:r>
              <a:rPr lang="en-US" sz="1050" dirty="0" smtClean="0">
                <a:latin typeface="Arial Narrow" pitchFamily="34" charset="0"/>
              </a:rPr>
              <a:t>He was </a:t>
            </a:r>
            <a:r>
              <a:rPr lang="en-US" sz="1050" u="sng" dirty="0" smtClean="0">
                <a:latin typeface="Arial Narrow" pitchFamily="34" charset="0"/>
              </a:rPr>
              <a:t>LIKE</a:t>
            </a:r>
            <a:r>
              <a:rPr lang="en-US" sz="1050" dirty="0" smtClean="0">
                <a:latin typeface="Arial Narrow" pitchFamily="34" charset="0"/>
              </a:rPr>
              <a:t> Abraham who:</a:t>
            </a:r>
          </a:p>
          <a:p>
            <a:pPr marL="225425"/>
            <a:r>
              <a:rPr lang="en-US" sz="1050" dirty="0" smtClean="0">
                <a:latin typeface="Arial Narrow" pitchFamily="34" charset="0"/>
              </a:rPr>
              <a:t>	Obeyed because he </a:t>
            </a:r>
            <a:r>
              <a:rPr lang="en-US" sz="1050" smtClean="0">
                <a:latin typeface="Arial Narrow" pitchFamily="34" charset="0"/>
              </a:rPr>
              <a:t>believed.</a:t>
            </a:r>
            <a:endParaRPr lang="en-US" sz="1050" dirty="0" smtClean="0">
              <a:latin typeface="Arial Narrow" pitchFamily="34" charset="0"/>
            </a:endParaRPr>
          </a:p>
          <a:p>
            <a:pPr marL="225425"/>
            <a:r>
              <a:rPr lang="en-US" sz="1050" dirty="0" smtClean="0">
                <a:latin typeface="Arial Narrow" pitchFamily="34" charset="0"/>
              </a:rPr>
              <a:t>Who are you LIKE? Who do you believe?</a:t>
            </a:r>
          </a:p>
          <a:p>
            <a:pPr marL="225425"/>
            <a:r>
              <a:rPr lang="en-US" sz="1050" dirty="0" smtClean="0">
                <a:latin typeface="Arial Narrow" pitchFamily="34" charset="0"/>
              </a:rPr>
              <a:t>He died for it—because he lived it!</a:t>
            </a:r>
          </a:p>
          <a:p>
            <a:pPr marL="225425"/>
            <a:r>
              <a:rPr lang="en-US" sz="1050" dirty="0" smtClean="0">
                <a:latin typeface="Arial Narrow" pitchFamily="34" charset="0"/>
              </a:rPr>
              <a:t>	What are you willing to die for? </a:t>
            </a:r>
          </a:p>
          <a:p>
            <a:pPr marL="225425"/>
            <a:r>
              <a:rPr lang="en-US" sz="1050" dirty="0" smtClean="0">
                <a:latin typeface="Arial Narrow" pitchFamily="34" charset="0"/>
              </a:rPr>
              <a:t>	What are you living for?</a:t>
            </a:r>
          </a:p>
          <a:p>
            <a:pPr marL="225425"/>
            <a:r>
              <a:rPr lang="en-US" sz="1050" dirty="0" smtClean="0">
                <a:latin typeface="Arial Narrow" pitchFamily="34" charset="0"/>
              </a:rPr>
              <a:t>In the end He saw “the Glory of God”</a:t>
            </a:r>
          </a:p>
          <a:p>
            <a:pPr marL="225425"/>
            <a:r>
              <a:rPr lang="en-US" sz="1050" dirty="0" smtClean="0">
                <a:latin typeface="Arial Narrow" pitchFamily="34" charset="0"/>
              </a:rPr>
              <a:t>	What will you see?</a:t>
            </a:r>
          </a:p>
          <a:p>
            <a:pPr marL="225425"/>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333050"/>
          </a:xfrm>
          <a:prstGeom prst="rect">
            <a:avLst/>
          </a:prstGeom>
          <a:noFill/>
        </p:spPr>
        <p:txBody>
          <a:bodyPr wrap="square" rtlCol="0">
            <a:spAutoFit/>
          </a:bodyPr>
          <a:lstStyle/>
          <a:p>
            <a:r>
              <a:rPr lang="en-US" sz="1050" b="1" dirty="0" smtClean="0">
                <a:latin typeface="Arial Narrow" pitchFamily="34" charset="0"/>
              </a:rPr>
              <a:t>Lesson 12   Acts 8:1-24	              A </a:t>
            </a:r>
            <a:r>
              <a:rPr lang="en-US" sz="1050" b="1" dirty="0">
                <a:latin typeface="Arial Narrow" pitchFamily="34" charset="0"/>
              </a:rPr>
              <a:t>Study in the Book of </a:t>
            </a:r>
            <a:r>
              <a:rPr lang="en-US" sz="1050" b="1" dirty="0" smtClean="0">
                <a:latin typeface="Arial Narrow" pitchFamily="34" charset="0"/>
              </a:rPr>
              <a:t>ACTS</a:t>
            </a:r>
          </a:p>
          <a:p>
            <a:endParaRPr lang="en-US" sz="1050" b="1" dirty="0" smtClean="0">
              <a:latin typeface="Arial Narrow" pitchFamily="34" charset="0"/>
            </a:endParaRPr>
          </a:p>
          <a:p>
            <a:r>
              <a:rPr lang="en-US" sz="1050" b="1" dirty="0" smtClean="0">
                <a:latin typeface="Arial Narrow" pitchFamily="34" charset="0"/>
              </a:rPr>
              <a:t>Getting Out of Your Box</a:t>
            </a:r>
          </a:p>
          <a:p>
            <a:r>
              <a:rPr lang="en-US" sz="1050" b="1" dirty="0" smtClean="0">
                <a:latin typeface="Arial Narrow" pitchFamily="34" charset="0"/>
              </a:rPr>
              <a:t/>
            </a:r>
            <a:br>
              <a:rPr lang="en-US" sz="1050" b="1" dirty="0" smtClean="0">
                <a:latin typeface="Arial Narrow" pitchFamily="34" charset="0"/>
              </a:rPr>
            </a:br>
            <a:r>
              <a:rPr lang="en-US" sz="1050" b="1" dirty="0" smtClean="0">
                <a:latin typeface="Arial Narrow" pitchFamily="34" charset="0"/>
              </a:rPr>
              <a:t>What is the “Box?”  It’s the little world you live in. It’s your “comfort zone.”</a:t>
            </a:r>
            <a:br>
              <a:rPr lang="en-US" sz="1050" b="1" dirty="0" smtClean="0">
                <a:latin typeface="Arial Narrow" pitchFamily="34" charset="0"/>
              </a:rPr>
            </a:br>
            <a:endParaRPr lang="en-US" sz="1050" b="1" dirty="0" smtClean="0">
              <a:latin typeface="Arial Narrow" pitchFamily="34" charset="0"/>
            </a:endParaRPr>
          </a:p>
          <a:p>
            <a:r>
              <a:rPr lang="en-US" sz="1050" b="1" dirty="0" smtClean="0">
                <a:latin typeface="Arial Narrow" pitchFamily="34" charset="0"/>
              </a:rPr>
              <a:t>In Acts 8 it was Remaining in Jerusalem vs. Acts 1:8</a:t>
            </a:r>
          </a:p>
          <a:p>
            <a:endParaRPr lang="en-US" sz="1050" b="1" dirty="0" smtClean="0">
              <a:latin typeface="Arial Narrow" pitchFamily="34" charset="0"/>
            </a:endParaRPr>
          </a:p>
          <a:p>
            <a:r>
              <a:rPr lang="en-US" sz="1050" b="1" dirty="0" smtClean="0">
                <a:latin typeface="Arial Narrow" pitchFamily="34" charset="0"/>
              </a:rPr>
              <a:t>1.  A Persecutor -- Saul</a:t>
            </a:r>
          </a:p>
          <a:p>
            <a:endParaRPr lang="en-US" sz="1050" b="1" dirty="0" smtClean="0">
              <a:latin typeface="Arial Narrow" pitchFamily="34" charset="0"/>
            </a:endParaRPr>
          </a:p>
          <a:p>
            <a:pPr lvl="1"/>
            <a:r>
              <a:rPr lang="en-US" sz="1050" b="1" dirty="0" smtClean="0">
                <a:latin typeface="Arial Narrow" pitchFamily="34" charset="0"/>
              </a:rPr>
              <a:t>[1}  Sometimes </a:t>
            </a:r>
            <a:r>
              <a:rPr lang="en-US" sz="1050" dirty="0" smtClean="0">
                <a:latin typeface="Arial Narrow" pitchFamily="34" charset="0"/>
              </a:rPr>
              <a:t>... We Need a Nudge to Get Us to Move … </a:t>
            </a:r>
            <a:r>
              <a:rPr lang="en-US" sz="1050" baseline="30000" dirty="0" smtClean="0">
                <a:latin typeface="Arial Narrow" pitchFamily="34" charset="0"/>
              </a:rPr>
              <a:t>1</a:t>
            </a:r>
            <a:r>
              <a:rPr lang="en-US" sz="1050" dirty="0" smtClean="0">
                <a:latin typeface="Arial Narrow" pitchFamily="34" charset="0"/>
              </a:rPr>
              <a:t> And Saul was there, giving approval to his death. </a:t>
            </a:r>
          </a:p>
          <a:p>
            <a:pPr lvl="1"/>
            <a:r>
              <a:rPr lang="en-US" sz="1050" baseline="30000" dirty="0" smtClean="0">
                <a:latin typeface="Arial Narrow" pitchFamily="34" charset="0"/>
              </a:rPr>
              <a:t>2</a:t>
            </a:r>
            <a:r>
              <a:rPr lang="en-US" sz="1050" dirty="0" smtClean="0">
                <a:latin typeface="Arial Narrow" pitchFamily="34" charset="0"/>
              </a:rPr>
              <a:t> Godly men buried Stephen  and mourned deeply for him.</a:t>
            </a:r>
            <a:r>
              <a:rPr lang="en-US" sz="1050" baseline="30000" dirty="0" smtClean="0">
                <a:latin typeface="Arial Narrow" pitchFamily="34" charset="0"/>
              </a:rPr>
              <a:t>3</a:t>
            </a:r>
            <a:r>
              <a:rPr lang="en-US" sz="1050" dirty="0" smtClean="0">
                <a:latin typeface="Arial Narrow" pitchFamily="34" charset="0"/>
              </a:rPr>
              <a:t> But Saul began to destroy the church. Going from house to house, he dragged off men and women and put them in prison.</a:t>
            </a:r>
          </a:p>
          <a:p>
            <a:pPr lvl="1"/>
            <a:endParaRPr lang="en-US" sz="1050" dirty="0" smtClean="0">
              <a:latin typeface="Arial Narrow" pitchFamily="34" charset="0"/>
            </a:endParaRPr>
          </a:p>
          <a:p>
            <a:pPr lvl="1"/>
            <a:r>
              <a:rPr lang="en-US" sz="1050" dirty="0" smtClean="0">
                <a:latin typeface="Arial Narrow" pitchFamily="34" charset="0"/>
              </a:rPr>
              <a:t>Let’s complete the picture of Saul …</a:t>
            </a:r>
          </a:p>
          <a:p>
            <a:pPr lvl="1"/>
            <a:endParaRPr lang="en-US" sz="1050" b="1" dirty="0" smtClean="0">
              <a:latin typeface="Arial Narrow" pitchFamily="34" charset="0"/>
            </a:endParaRPr>
          </a:p>
          <a:p>
            <a:pPr lvl="1"/>
            <a:r>
              <a:rPr lang="en-US" sz="1050" b="1" dirty="0" smtClean="0">
                <a:latin typeface="Arial Narrow" pitchFamily="34" charset="0"/>
              </a:rPr>
              <a:t>[2] A Persecutor</a:t>
            </a:r>
          </a:p>
          <a:p>
            <a:pPr lvl="2"/>
            <a:r>
              <a:rPr lang="en-US" sz="1050" dirty="0" smtClean="0">
                <a:latin typeface="Arial Narrow" pitchFamily="34" charset="0"/>
              </a:rPr>
              <a:t>“unto the death”  22:4</a:t>
            </a:r>
          </a:p>
          <a:p>
            <a:pPr lvl="2"/>
            <a:r>
              <a:rPr lang="en-US" sz="1050" dirty="0" smtClean="0">
                <a:latin typeface="Arial Narrow" pitchFamily="34" charset="0"/>
              </a:rPr>
              <a:t>“from one synagogue to another”  26:11</a:t>
            </a:r>
          </a:p>
          <a:p>
            <a:pPr lvl="2"/>
            <a:r>
              <a:rPr lang="en-US" sz="1050" dirty="0" smtClean="0">
                <a:latin typeface="Arial Narrow" pitchFamily="34" charset="0"/>
              </a:rPr>
              <a:t>“to have them punished” 26:11</a:t>
            </a:r>
          </a:p>
          <a:p>
            <a:pPr lvl="2"/>
            <a:r>
              <a:rPr lang="en-US" sz="1050" dirty="0" smtClean="0">
                <a:latin typeface="Arial Narrow" pitchFamily="34" charset="0"/>
              </a:rPr>
              <a:t>“force them to blaspheme” 26:11</a:t>
            </a:r>
          </a:p>
          <a:p>
            <a:pPr lvl="2"/>
            <a:r>
              <a:rPr lang="en-US" sz="1050" dirty="0" smtClean="0">
                <a:latin typeface="Arial Narrow" pitchFamily="34" charset="0"/>
              </a:rPr>
              <a:t>“In my obsession against them, </a:t>
            </a:r>
            <a:br>
              <a:rPr lang="en-US" sz="1050" dirty="0" smtClean="0">
                <a:latin typeface="Arial Narrow" pitchFamily="34" charset="0"/>
              </a:rPr>
            </a:br>
            <a:r>
              <a:rPr lang="en-US" sz="1050" dirty="0" smtClean="0">
                <a:latin typeface="Arial Narrow" pitchFamily="34" charset="0"/>
              </a:rPr>
              <a:t>I even went to foreign cities </a:t>
            </a:r>
            <a:br>
              <a:rPr lang="en-US" sz="1050" dirty="0" smtClean="0">
                <a:latin typeface="Arial Narrow" pitchFamily="34" charset="0"/>
              </a:rPr>
            </a:br>
            <a:r>
              <a:rPr lang="en-US" sz="1050" dirty="0" smtClean="0">
                <a:latin typeface="Arial Narrow" pitchFamily="34" charset="0"/>
              </a:rPr>
              <a:t>to </a:t>
            </a:r>
            <a:r>
              <a:rPr lang="en-US" sz="1050" u="sng" dirty="0" smtClean="0">
                <a:latin typeface="Arial Narrow" pitchFamily="34" charset="0"/>
              </a:rPr>
              <a:t>persecute</a:t>
            </a:r>
            <a:r>
              <a:rPr lang="en-US" sz="1050" dirty="0" smtClean="0">
                <a:latin typeface="Arial Narrow" pitchFamily="34" charset="0"/>
              </a:rPr>
              <a:t> them. Act 26:11</a:t>
            </a:r>
          </a:p>
          <a:p>
            <a:pPr lvl="1"/>
            <a:endParaRPr lang="en-US" sz="1050" b="1" dirty="0" smtClean="0">
              <a:latin typeface="Arial Narrow" pitchFamily="34" charset="0"/>
            </a:endParaRPr>
          </a:p>
          <a:p>
            <a:pPr lvl="1"/>
            <a:r>
              <a:rPr lang="en-US" sz="1050" b="1" dirty="0" smtClean="0">
                <a:latin typeface="Arial Narrow" pitchFamily="34" charset="0"/>
              </a:rPr>
              <a:t>[3]  The Point: </a:t>
            </a:r>
          </a:p>
          <a:p>
            <a:pPr lvl="1"/>
            <a:r>
              <a:rPr lang="en-US" sz="1050" dirty="0" smtClean="0">
                <a:latin typeface="Arial Narrow" pitchFamily="34" charset="0"/>
              </a:rPr>
              <a:t> </a:t>
            </a:r>
            <a:r>
              <a:rPr lang="en-US" sz="1050" baseline="30000" dirty="0" smtClean="0">
                <a:latin typeface="Arial Narrow" pitchFamily="34" charset="0"/>
              </a:rPr>
              <a:t>4</a:t>
            </a:r>
            <a:r>
              <a:rPr lang="en-US" sz="1050" dirty="0" smtClean="0">
                <a:latin typeface="Arial Narrow" pitchFamily="34" charset="0"/>
              </a:rPr>
              <a:t> Those who had been scattered preached the word wherever they went. </a:t>
            </a:r>
          </a:p>
          <a:p>
            <a:endParaRPr lang="en-US" sz="1050" b="1" dirty="0" smtClean="0">
              <a:latin typeface="Arial Narrow" pitchFamily="34" charset="0"/>
            </a:endParaRPr>
          </a:p>
          <a:p>
            <a:pPr marL="228600" indent="-228600">
              <a:buAutoNum type="arabicPeriod" startAt="2"/>
            </a:pPr>
            <a:r>
              <a:rPr lang="en-US" sz="1050" b="1" dirty="0" smtClean="0">
                <a:latin typeface="Arial Narrow" pitchFamily="34" charset="0"/>
              </a:rPr>
              <a:t>A PREACHER – Philip</a:t>
            </a:r>
          </a:p>
          <a:p>
            <a:pPr marL="228600" indent="-228600">
              <a:buAutoNum type="arabicPeriod" startAt="2"/>
            </a:pPr>
            <a:endParaRPr lang="en-US" sz="1050" b="1" dirty="0" smtClean="0">
              <a:latin typeface="Arial Narrow" pitchFamily="34" charset="0"/>
            </a:endParaRPr>
          </a:p>
          <a:p>
            <a:pPr marL="685800" lvl="1" indent="-228600"/>
            <a:r>
              <a:rPr lang="en-US" sz="1050" dirty="0" smtClean="0"/>
              <a:t>Philip went down to a city in Samaria and proclaimed the Christ there.</a:t>
            </a:r>
          </a:p>
          <a:p>
            <a:pPr marL="685800" lvl="1" indent="-228600"/>
            <a:endParaRPr lang="en-US" sz="1050" dirty="0" smtClean="0"/>
          </a:p>
          <a:p>
            <a:pPr marL="685800" lvl="1" indent="-228600"/>
            <a:r>
              <a:rPr lang="en-US" sz="1050" dirty="0" smtClean="0"/>
              <a:t>Remember Acts 6:5:  They chose Stephen, a man full of faith and of the Holy Spirit; also Philip, </a:t>
            </a:r>
            <a:r>
              <a:rPr lang="en-US" sz="1050" dirty="0" err="1" smtClean="0"/>
              <a:t>Procorus</a:t>
            </a:r>
            <a:r>
              <a:rPr lang="en-US" sz="1050" dirty="0" smtClean="0"/>
              <a:t>, </a:t>
            </a:r>
            <a:r>
              <a:rPr lang="en-US" sz="1050" dirty="0" err="1" smtClean="0"/>
              <a:t>Nicanor</a:t>
            </a:r>
            <a:r>
              <a:rPr lang="en-US" sz="1050" dirty="0" smtClean="0"/>
              <a:t>, </a:t>
            </a:r>
            <a:r>
              <a:rPr lang="en-US" sz="1050" dirty="0" err="1" smtClean="0"/>
              <a:t>Timon</a:t>
            </a:r>
            <a:r>
              <a:rPr lang="en-US" sz="1050" dirty="0" smtClean="0"/>
              <a:t>, </a:t>
            </a:r>
            <a:r>
              <a:rPr lang="en-US" sz="1050" dirty="0" err="1" smtClean="0"/>
              <a:t>Parmenas</a:t>
            </a:r>
            <a:r>
              <a:rPr lang="en-US" sz="1050" dirty="0" smtClean="0"/>
              <a:t>, and Nicolas from Antioch, a convert to Judaism. (6:5)</a:t>
            </a:r>
          </a:p>
          <a:p>
            <a:pPr marL="685800" lvl="1" indent="-228600"/>
            <a:endParaRPr lang="en-US" sz="1050" dirty="0" smtClean="0"/>
          </a:p>
          <a:p>
            <a:pPr marL="685800" lvl="1" indent="-228600"/>
            <a:r>
              <a:rPr lang="en-US" sz="1050" baseline="30000" dirty="0" smtClean="0">
                <a:latin typeface="Arial Narrow" pitchFamily="34" charset="0"/>
              </a:rPr>
              <a:t>5</a:t>
            </a:r>
            <a:r>
              <a:rPr lang="en-US" sz="1050" dirty="0" smtClean="0">
                <a:latin typeface="Arial Narrow" pitchFamily="34" charset="0"/>
              </a:rPr>
              <a:t> Philip went down to a city in Samaria and proclaimed the Christ there.</a:t>
            </a:r>
          </a:p>
          <a:p>
            <a:pPr lvl="1"/>
            <a:endParaRPr lang="en-US" sz="1050" dirty="0" smtClean="0">
              <a:latin typeface="Arial Narrow" pitchFamily="34" charset="0"/>
            </a:endParaRPr>
          </a:p>
          <a:p>
            <a:pPr lvl="1"/>
            <a:r>
              <a:rPr lang="en-US" sz="1050" dirty="0" smtClean="0">
                <a:latin typeface="Arial Narrow" pitchFamily="34" charset="0"/>
              </a:rPr>
              <a:t> </a:t>
            </a:r>
            <a:r>
              <a:rPr lang="en-US" sz="1050" baseline="30000" dirty="0" smtClean="0">
                <a:latin typeface="Arial Narrow" pitchFamily="34" charset="0"/>
              </a:rPr>
              <a:t>6</a:t>
            </a:r>
            <a:r>
              <a:rPr lang="en-US" sz="1050" dirty="0" smtClean="0">
                <a:latin typeface="Arial Narrow" pitchFamily="34" charset="0"/>
              </a:rPr>
              <a:t> When the crowds </a:t>
            </a:r>
            <a:r>
              <a:rPr lang="en-US" sz="1050" b="1" u="sng" dirty="0" smtClean="0">
                <a:latin typeface="Arial Narrow" pitchFamily="34" charset="0"/>
              </a:rPr>
              <a:t>heard</a:t>
            </a:r>
            <a:r>
              <a:rPr lang="en-US" sz="1050" dirty="0" smtClean="0">
                <a:latin typeface="Arial Narrow" pitchFamily="34" charset="0"/>
              </a:rPr>
              <a:t> Philip and </a:t>
            </a:r>
            <a:r>
              <a:rPr lang="en-US" sz="1050" b="1" u="sng" dirty="0" smtClean="0">
                <a:latin typeface="Arial Narrow" pitchFamily="34" charset="0"/>
              </a:rPr>
              <a:t>saw</a:t>
            </a:r>
            <a:r>
              <a:rPr lang="en-US" sz="1050" dirty="0" smtClean="0">
                <a:latin typeface="Arial Narrow" pitchFamily="34" charset="0"/>
              </a:rPr>
              <a:t> the miraculous signs he did, they all paid close attention to what he said.</a:t>
            </a:r>
          </a:p>
          <a:p>
            <a:pPr lvl="1"/>
            <a:r>
              <a:rPr lang="en-US" sz="1050" dirty="0" smtClean="0">
                <a:latin typeface="Arial Narrow" pitchFamily="34" charset="0"/>
              </a:rPr>
              <a:t> </a:t>
            </a:r>
            <a:r>
              <a:rPr lang="en-US" sz="1050" baseline="30000" dirty="0" smtClean="0">
                <a:latin typeface="Arial Narrow" pitchFamily="34" charset="0"/>
              </a:rPr>
              <a:t>7</a:t>
            </a:r>
            <a:r>
              <a:rPr lang="en-US" sz="1050" dirty="0" smtClean="0">
                <a:latin typeface="Arial Narrow" pitchFamily="34" charset="0"/>
              </a:rPr>
              <a:t> With shrieks, evil spirits came out of many, and many paralytics and cripples </a:t>
            </a:r>
            <a:r>
              <a:rPr lang="en-US" sz="1050" b="1" u="sng" dirty="0" smtClean="0">
                <a:latin typeface="Arial Narrow" pitchFamily="34" charset="0"/>
              </a:rPr>
              <a:t>were healed</a:t>
            </a:r>
            <a:r>
              <a:rPr lang="en-US" sz="1050" dirty="0" smtClean="0">
                <a:latin typeface="Arial Narrow" pitchFamily="34" charset="0"/>
              </a:rPr>
              <a:t>.</a:t>
            </a:r>
          </a:p>
          <a:p>
            <a:pPr lvl="1"/>
            <a:r>
              <a:rPr lang="en-US" sz="1050" dirty="0" smtClean="0">
                <a:latin typeface="Arial Narrow" pitchFamily="34" charset="0"/>
              </a:rPr>
              <a:t> </a:t>
            </a:r>
            <a:r>
              <a:rPr lang="en-US" sz="1050" baseline="30000" dirty="0" smtClean="0">
                <a:latin typeface="Arial Narrow" pitchFamily="34" charset="0"/>
              </a:rPr>
              <a:t>8</a:t>
            </a:r>
            <a:r>
              <a:rPr lang="en-US" sz="1050" dirty="0" smtClean="0">
                <a:latin typeface="Arial Narrow" pitchFamily="34" charset="0"/>
              </a:rPr>
              <a:t> So there was </a:t>
            </a:r>
            <a:r>
              <a:rPr lang="en-US" sz="1050" b="1" u="sng" dirty="0" smtClean="0">
                <a:latin typeface="Arial Narrow" pitchFamily="34" charset="0"/>
              </a:rPr>
              <a:t>great joy in that city</a:t>
            </a:r>
            <a:r>
              <a:rPr lang="en-US" sz="1050" dirty="0" smtClean="0">
                <a:latin typeface="Arial Narrow" pitchFamily="34" charset="0"/>
              </a:rPr>
              <a:t>.</a:t>
            </a:r>
          </a:p>
          <a:p>
            <a:pPr lvl="1"/>
            <a:r>
              <a:rPr lang="en-US" sz="1050" dirty="0" smtClean="0">
                <a:latin typeface="Arial Narrow" pitchFamily="34" charset="0"/>
              </a:rPr>
              <a:t> </a:t>
            </a:r>
            <a:r>
              <a:rPr lang="en-US" sz="1050" baseline="30000" dirty="0" smtClean="0">
                <a:latin typeface="Arial Narrow" pitchFamily="34" charset="0"/>
              </a:rPr>
              <a:t>9</a:t>
            </a:r>
            <a:r>
              <a:rPr lang="en-US" sz="1050" dirty="0" smtClean="0">
                <a:latin typeface="Arial Narrow" pitchFamily="34" charset="0"/>
              </a:rPr>
              <a:t> Now for some time a man named Simon had practiced sorcery in the city and amazed all the people of Samaria. He boasted that he was someone great,</a:t>
            </a:r>
          </a:p>
          <a:p>
            <a:pPr lvl="1"/>
            <a:r>
              <a:rPr lang="en-US" sz="1050" dirty="0" smtClean="0">
                <a:latin typeface="Arial Narrow" pitchFamily="34" charset="0"/>
              </a:rPr>
              <a:t> </a:t>
            </a:r>
            <a:r>
              <a:rPr lang="en-US" sz="1050" baseline="30000" dirty="0" smtClean="0">
                <a:latin typeface="Arial Narrow" pitchFamily="34" charset="0"/>
              </a:rPr>
              <a:t>10</a:t>
            </a:r>
            <a:r>
              <a:rPr lang="en-US" sz="1050" dirty="0" smtClean="0">
                <a:latin typeface="Arial Narrow" pitchFamily="34" charset="0"/>
              </a:rPr>
              <a:t> and all the people, both high and low, gave him their attention and exclaimed, "This man is the divine power known as the Great Power."</a:t>
            </a:r>
          </a:p>
          <a:p>
            <a:pPr lvl="1"/>
            <a:r>
              <a:rPr lang="en-US" sz="1050" dirty="0" smtClean="0">
                <a:latin typeface="Arial Narrow" pitchFamily="34" charset="0"/>
              </a:rPr>
              <a:t> </a:t>
            </a:r>
            <a:r>
              <a:rPr lang="en-US" sz="1050" baseline="30000" dirty="0" smtClean="0">
                <a:latin typeface="Arial Narrow" pitchFamily="34" charset="0"/>
              </a:rPr>
              <a:t>11</a:t>
            </a:r>
            <a:r>
              <a:rPr lang="en-US" sz="1050" dirty="0" smtClean="0">
                <a:latin typeface="Arial Narrow" pitchFamily="34" charset="0"/>
              </a:rPr>
              <a:t> They followed him because he had amazed them for a long time with his magic.</a:t>
            </a:r>
          </a:p>
          <a:p>
            <a:pPr lvl="1"/>
            <a:r>
              <a:rPr lang="en-US" sz="1050" dirty="0" smtClean="0">
                <a:latin typeface="Arial Narrow" pitchFamily="34" charset="0"/>
              </a:rPr>
              <a:t> </a:t>
            </a:r>
            <a:r>
              <a:rPr lang="en-US" sz="1050" baseline="30000" dirty="0" smtClean="0">
                <a:latin typeface="Arial Narrow" pitchFamily="34" charset="0"/>
              </a:rPr>
              <a:t>12</a:t>
            </a:r>
            <a:r>
              <a:rPr lang="en-US" sz="1050" dirty="0" smtClean="0">
                <a:latin typeface="Arial Narrow" pitchFamily="34" charset="0"/>
              </a:rPr>
              <a:t> But when they believed Philip as he preached the good news of the kingdom of God and the name of Jesus Christ, they were baptized, both men and women.</a:t>
            </a:r>
          </a:p>
          <a:p>
            <a:pPr lvl="1"/>
            <a:r>
              <a:rPr lang="en-US" sz="1050" dirty="0" smtClean="0">
                <a:latin typeface="Arial Narrow" pitchFamily="34" charset="0"/>
              </a:rPr>
              <a:t> </a:t>
            </a:r>
            <a:r>
              <a:rPr lang="en-US" sz="1050" baseline="30000" dirty="0" smtClean="0">
                <a:latin typeface="Arial Narrow" pitchFamily="34" charset="0"/>
              </a:rPr>
              <a:t>13</a:t>
            </a:r>
            <a:r>
              <a:rPr lang="en-US" sz="1050" dirty="0" smtClean="0">
                <a:latin typeface="Arial Narrow" pitchFamily="34" charset="0"/>
              </a:rPr>
              <a:t> Simon himself believed and was baptized. And he followed Philip everywhere, astonished by the great signs and miracles he saw.</a:t>
            </a:r>
          </a:p>
          <a:p>
            <a:pPr lvl="1"/>
            <a:r>
              <a:rPr lang="en-US" sz="1050" dirty="0" smtClean="0">
                <a:latin typeface="Arial Narrow" pitchFamily="34" charset="0"/>
              </a:rPr>
              <a:t> (Act 8:5-13 NIV)</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656216"/>
          </a:xfrm>
          <a:prstGeom prst="rect">
            <a:avLst/>
          </a:prstGeom>
          <a:noFill/>
        </p:spPr>
        <p:txBody>
          <a:bodyPr wrap="square" rtlCol="0">
            <a:spAutoFit/>
          </a:bodyPr>
          <a:lstStyle/>
          <a:p>
            <a:r>
              <a:rPr lang="en-US" sz="1050" b="1" dirty="0" smtClean="0">
                <a:latin typeface="Arial Narrow" pitchFamily="34" charset="0"/>
              </a:rPr>
              <a:t>Lesson 12   Acts 8:1-24  (Continued)	              A </a:t>
            </a:r>
            <a:r>
              <a:rPr lang="en-US" sz="1050" b="1" dirty="0">
                <a:latin typeface="Arial Narrow" pitchFamily="34" charset="0"/>
              </a:rPr>
              <a:t>Study in the Book of </a:t>
            </a:r>
            <a:r>
              <a:rPr lang="en-US" sz="1050" b="1" dirty="0" smtClean="0">
                <a:latin typeface="Arial Narrow" pitchFamily="34" charset="0"/>
              </a:rPr>
              <a:t>ACTS</a:t>
            </a:r>
          </a:p>
          <a:p>
            <a:endParaRPr lang="en-US" sz="1050" b="1" dirty="0" smtClean="0">
              <a:latin typeface="Arial Narrow" pitchFamily="34" charset="0"/>
            </a:endParaRPr>
          </a:p>
          <a:p>
            <a:endParaRPr lang="en-US" sz="1050" b="1" dirty="0" smtClean="0">
              <a:latin typeface="Arial Narrow" pitchFamily="34" charset="0"/>
            </a:endParaRPr>
          </a:p>
          <a:p>
            <a:r>
              <a:rPr lang="en-US" sz="1050" b="1" dirty="0" smtClean="0">
                <a:latin typeface="Arial Narrow" pitchFamily="34" charset="0"/>
              </a:rPr>
              <a:t>A </a:t>
            </a:r>
            <a:r>
              <a:rPr lang="en-US" sz="1050" b="1" u="sng" dirty="0" smtClean="0">
                <a:latin typeface="Arial Narrow" pitchFamily="34" charset="0"/>
              </a:rPr>
              <a:t>Pretender</a:t>
            </a:r>
          </a:p>
          <a:p>
            <a:pPr marL="228600" indent="-228600"/>
            <a:r>
              <a:rPr lang="en-US" sz="1050" b="1" baseline="30000" dirty="0" smtClean="0">
                <a:latin typeface="Arial Narrow" pitchFamily="34" charset="0"/>
              </a:rPr>
              <a:t>	</a:t>
            </a:r>
            <a:r>
              <a:rPr lang="en-US" sz="1050" baseline="30000" dirty="0" smtClean="0">
                <a:latin typeface="Arial Narrow" pitchFamily="34" charset="0"/>
              </a:rPr>
              <a:t>9</a:t>
            </a:r>
            <a:r>
              <a:rPr lang="en-US" sz="1050" dirty="0" smtClean="0">
                <a:latin typeface="Arial Narrow" pitchFamily="34" charset="0"/>
              </a:rPr>
              <a:t> Now for some time a man named </a:t>
            </a:r>
            <a:r>
              <a:rPr lang="en-US" sz="1050" b="1" u="sng" dirty="0" smtClean="0">
                <a:latin typeface="Arial Narrow" pitchFamily="34" charset="0"/>
              </a:rPr>
              <a:t>Simon</a:t>
            </a:r>
            <a:r>
              <a:rPr lang="en-US" sz="1050" dirty="0" smtClean="0">
                <a:latin typeface="Arial Narrow" pitchFamily="34" charset="0"/>
              </a:rPr>
              <a:t> had practiced </a:t>
            </a:r>
            <a:r>
              <a:rPr lang="en-US" sz="1050" b="1" u="sng" dirty="0" smtClean="0">
                <a:latin typeface="Arial Narrow" pitchFamily="34" charset="0"/>
              </a:rPr>
              <a:t>sorcery</a:t>
            </a:r>
            <a:r>
              <a:rPr lang="en-US" sz="1050" dirty="0" smtClean="0">
                <a:latin typeface="Arial Narrow" pitchFamily="34" charset="0"/>
              </a:rPr>
              <a:t> in the city and amazed all the people of Samaria. </a:t>
            </a:r>
            <a:br>
              <a:rPr lang="en-US" sz="1050" dirty="0" smtClean="0">
                <a:latin typeface="Arial Narrow" pitchFamily="34" charset="0"/>
              </a:rPr>
            </a:br>
            <a:r>
              <a:rPr lang="en-US" sz="1050" dirty="0" smtClean="0">
                <a:latin typeface="Arial Narrow" pitchFamily="34" charset="0"/>
              </a:rPr>
              <a:t>He boasted that he was someone great,   </a:t>
            </a:r>
            <a:r>
              <a:rPr lang="en-US" sz="1050" baseline="30000" dirty="0" smtClean="0">
                <a:latin typeface="Arial Narrow" pitchFamily="34" charset="0"/>
              </a:rPr>
              <a:t>10</a:t>
            </a:r>
            <a:r>
              <a:rPr lang="en-US" sz="1050" dirty="0" smtClean="0">
                <a:latin typeface="Arial Narrow" pitchFamily="34" charset="0"/>
              </a:rPr>
              <a:t> and all the people, both high and low, gave him their attention and exclaimed, "This </a:t>
            </a:r>
            <a:r>
              <a:rPr lang="en-US" sz="1050" b="1" u="sng" dirty="0" smtClean="0">
                <a:latin typeface="Arial Narrow" pitchFamily="34" charset="0"/>
              </a:rPr>
              <a:t>man is the divine power </a:t>
            </a:r>
            <a:r>
              <a:rPr lang="en-US" sz="1050" dirty="0" smtClean="0">
                <a:latin typeface="Arial Narrow" pitchFamily="34" charset="0"/>
              </a:rPr>
              <a:t>known as the Great Power.“</a:t>
            </a:r>
          </a:p>
          <a:p>
            <a:pPr marL="220663" lvl="1"/>
            <a:r>
              <a:rPr lang="en-US" sz="1050" baseline="30000" dirty="0" smtClean="0">
                <a:latin typeface="Arial Narrow" pitchFamily="34" charset="0"/>
              </a:rPr>
              <a:t>11</a:t>
            </a:r>
            <a:r>
              <a:rPr lang="en-US" sz="1050" dirty="0" smtClean="0">
                <a:latin typeface="Arial Narrow" pitchFamily="34" charset="0"/>
              </a:rPr>
              <a:t> They followed him because he had amazed them for a long time with his </a:t>
            </a:r>
            <a:r>
              <a:rPr lang="en-US" sz="1050" b="1" u="sng" dirty="0" smtClean="0">
                <a:latin typeface="Arial Narrow" pitchFamily="34" charset="0"/>
              </a:rPr>
              <a:t>magic.</a:t>
            </a:r>
            <a:r>
              <a:rPr lang="en-US" sz="1050" dirty="0" smtClean="0">
                <a:latin typeface="Arial Narrow" pitchFamily="34" charset="0"/>
              </a:rPr>
              <a:t> </a:t>
            </a:r>
          </a:p>
          <a:p>
            <a:pPr marL="220663" lvl="1"/>
            <a:r>
              <a:rPr lang="en-US" sz="1050" baseline="30000" dirty="0" smtClean="0">
                <a:latin typeface="Arial Narrow" pitchFamily="34" charset="0"/>
              </a:rPr>
              <a:t>12</a:t>
            </a:r>
            <a:r>
              <a:rPr lang="en-US" sz="1050" dirty="0" smtClean="0">
                <a:latin typeface="Arial Narrow" pitchFamily="34" charset="0"/>
              </a:rPr>
              <a:t>But when </a:t>
            </a:r>
            <a:r>
              <a:rPr lang="en-US" sz="1050" b="1" u="sng" dirty="0" smtClean="0">
                <a:latin typeface="Arial Narrow" pitchFamily="34" charset="0"/>
              </a:rPr>
              <a:t>they believed </a:t>
            </a:r>
            <a:r>
              <a:rPr lang="en-US" sz="1050" dirty="0" smtClean="0">
                <a:latin typeface="Arial Narrow" pitchFamily="34" charset="0"/>
              </a:rPr>
              <a:t>Philip as he </a:t>
            </a:r>
            <a:r>
              <a:rPr lang="en-US" sz="1050" b="1" u="sng" dirty="0" smtClean="0">
                <a:latin typeface="Arial Narrow" pitchFamily="34" charset="0"/>
              </a:rPr>
              <a:t>preached the good news </a:t>
            </a:r>
            <a:r>
              <a:rPr lang="en-US" sz="1050" dirty="0" smtClean="0">
                <a:latin typeface="Arial Narrow" pitchFamily="34" charset="0"/>
              </a:rPr>
              <a:t>of the kingdom of God and the name of Jesus Christ, they were </a:t>
            </a:r>
            <a:r>
              <a:rPr lang="en-US" sz="1050" b="1" u="sng" dirty="0" smtClean="0">
                <a:latin typeface="Arial Narrow" pitchFamily="34" charset="0"/>
              </a:rPr>
              <a:t>baptized</a:t>
            </a:r>
            <a:r>
              <a:rPr lang="en-US" sz="1050" dirty="0" smtClean="0">
                <a:latin typeface="Arial Narrow" pitchFamily="34" charset="0"/>
              </a:rPr>
              <a:t>, both men and women.</a:t>
            </a:r>
          </a:p>
          <a:p>
            <a:endParaRPr lang="en-US" sz="1050" b="1" baseline="30000" dirty="0" smtClean="0">
              <a:latin typeface="Arial Narrow" pitchFamily="34" charset="0"/>
            </a:endParaRPr>
          </a:p>
          <a:p>
            <a:r>
              <a:rPr lang="en-US" sz="1050" b="1" baseline="30000" dirty="0" smtClean="0">
                <a:latin typeface="Arial Narrow" pitchFamily="34" charset="0"/>
              </a:rPr>
              <a:t>	</a:t>
            </a:r>
            <a:r>
              <a:rPr lang="en-US" sz="1050" baseline="30000" dirty="0" smtClean="0">
                <a:latin typeface="Arial Narrow" pitchFamily="34" charset="0"/>
              </a:rPr>
              <a:t>13</a:t>
            </a:r>
            <a:r>
              <a:rPr lang="en-US" sz="1050" dirty="0" smtClean="0">
                <a:latin typeface="Arial Narrow" pitchFamily="34" charset="0"/>
              </a:rPr>
              <a:t> Simon himself </a:t>
            </a:r>
            <a:r>
              <a:rPr lang="en-US" sz="1050" b="1" u="sng" dirty="0" smtClean="0">
                <a:latin typeface="Arial Narrow" pitchFamily="34" charset="0"/>
              </a:rPr>
              <a:t>believed and was baptized</a:t>
            </a:r>
            <a:r>
              <a:rPr lang="en-US" sz="1050" b="1" dirty="0" smtClean="0">
                <a:latin typeface="Arial Narrow" pitchFamily="34" charset="0"/>
              </a:rPr>
              <a:t>. </a:t>
            </a:r>
          </a:p>
          <a:p>
            <a:pPr>
              <a:tabLst>
                <a:tab pos="225425" algn="l"/>
              </a:tabLst>
            </a:pPr>
            <a:r>
              <a:rPr lang="en-US" sz="1050" b="1" dirty="0" smtClean="0">
                <a:latin typeface="Arial Narrow" pitchFamily="34" charset="0"/>
              </a:rPr>
              <a:t/>
            </a:r>
            <a:br>
              <a:rPr lang="en-US" sz="1050" b="1" dirty="0" smtClean="0">
                <a:latin typeface="Arial Narrow" pitchFamily="34" charset="0"/>
              </a:rPr>
            </a:br>
            <a:r>
              <a:rPr lang="en-US" sz="1050" b="1" dirty="0" smtClean="0">
                <a:latin typeface="Arial Narrow" pitchFamily="34" charset="0"/>
              </a:rPr>
              <a:t>	</a:t>
            </a:r>
            <a:r>
              <a:rPr lang="en-US" sz="1050" dirty="0" smtClean="0">
                <a:latin typeface="Arial Narrow" pitchFamily="34" charset="0"/>
              </a:rPr>
              <a:t>And he followed Philip everywhere, astonished by the great signs and miracles he saw.</a:t>
            </a:r>
          </a:p>
          <a:p>
            <a:pPr marL="225425">
              <a:tabLst>
                <a:tab pos="225425" algn="l"/>
              </a:tabLst>
            </a:pPr>
            <a:endParaRPr lang="en-US" sz="1050" dirty="0" smtClean="0">
              <a:latin typeface="Arial Narrow" pitchFamily="34" charset="0"/>
            </a:endParaRPr>
          </a:p>
          <a:p>
            <a:pPr marL="225425" lvl="1">
              <a:tabLst>
                <a:tab pos="290513" algn="l"/>
              </a:tabLst>
            </a:pPr>
            <a:r>
              <a:rPr lang="en-US" sz="1050" baseline="30000" dirty="0" smtClean="0">
                <a:latin typeface="Arial Narrow" pitchFamily="34" charset="0"/>
              </a:rPr>
              <a:t>14</a:t>
            </a:r>
            <a:r>
              <a:rPr lang="en-US" sz="1050" dirty="0" smtClean="0">
                <a:latin typeface="Arial Narrow" pitchFamily="34" charset="0"/>
              </a:rPr>
              <a:t> When the apostles in Jerusalem heard that Samaria had </a:t>
            </a:r>
            <a:r>
              <a:rPr lang="en-US" sz="1050" b="1" u="sng" dirty="0" smtClean="0">
                <a:latin typeface="Arial Narrow" pitchFamily="34" charset="0"/>
              </a:rPr>
              <a:t>accepted the word of God</a:t>
            </a:r>
            <a:r>
              <a:rPr lang="en-US" sz="1050" dirty="0" smtClean="0">
                <a:latin typeface="Arial Narrow" pitchFamily="34" charset="0"/>
              </a:rPr>
              <a:t>, they sent Peter and John to them. </a:t>
            </a:r>
          </a:p>
          <a:p>
            <a:pPr marL="225425" lvl="1">
              <a:tabLst>
                <a:tab pos="290513" algn="l"/>
              </a:tabLst>
            </a:pPr>
            <a:r>
              <a:rPr lang="en-US" sz="1050" baseline="30000" dirty="0" smtClean="0">
                <a:latin typeface="Arial Narrow" pitchFamily="34" charset="0"/>
              </a:rPr>
              <a:t>15</a:t>
            </a:r>
            <a:r>
              <a:rPr lang="en-US" sz="1050" dirty="0" smtClean="0">
                <a:latin typeface="Arial Narrow" pitchFamily="34" charset="0"/>
              </a:rPr>
              <a:t> When they arrived, they prayed for them that they might receive the Holy Spirit,</a:t>
            </a:r>
          </a:p>
          <a:p>
            <a:pPr marL="225425" lvl="1">
              <a:tabLst>
                <a:tab pos="290513" algn="l"/>
              </a:tabLst>
            </a:pPr>
            <a:r>
              <a:rPr lang="en-US" sz="1050" baseline="30000" dirty="0" smtClean="0">
                <a:latin typeface="Arial Narrow" pitchFamily="34" charset="0"/>
              </a:rPr>
              <a:t>16</a:t>
            </a:r>
            <a:r>
              <a:rPr lang="en-US" sz="1050" dirty="0" smtClean="0">
                <a:latin typeface="Arial Narrow" pitchFamily="34" charset="0"/>
              </a:rPr>
              <a:t> because the </a:t>
            </a:r>
            <a:r>
              <a:rPr lang="en-US" sz="1050" b="1" u="sng" dirty="0" smtClean="0">
                <a:latin typeface="Arial Narrow" pitchFamily="34" charset="0"/>
              </a:rPr>
              <a:t>Holy Spirit had not yet come </a:t>
            </a:r>
            <a:r>
              <a:rPr lang="en-US" sz="1050" dirty="0" smtClean="0">
                <a:latin typeface="Arial Narrow" pitchFamily="34" charset="0"/>
              </a:rPr>
              <a:t>upon any of them; they had simply been </a:t>
            </a:r>
            <a:r>
              <a:rPr lang="en-US" sz="1050" b="1" u="sng" dirty="0" smtClean="0">
                <a:latin typeface="Arial Narrow" pitchFamily="34" charset="0"/>
              </a:rPr>
              <a:t>baptized into the name of the Lord Jesus.</a:t>
            </a:r>
          </a:p>
          <a:p>
            <a:pPr marL="225425" lvl="1">
              <a:tabLst>
                <a:tab pos="290513" algn="l"/>
              </a:tabLst>
            </a:pPr>
            <a:r>
              <a:rPr lang="en-US" sz="1050" baseline="30000" dirty="0" smtClean="0">
                <a:latin typeface="Arial Narrow" pitchFamily="34" charset="0"/>
              </a:rPr>
              <a:t>17</a:t>
            </a:r>
            <a:r>
              <a:rPr lang="en-US" sz="1050" dirty="0" smtClean="0">
                <a:latin typeface="Arial Narrow" pitchFamily="34" charset="0"/>
              </a:rPr>
              <a:t> Then Peter and John placed their hands on them, and they received the Holy Spirit.</a:t>
            </a:r>
            <a:endParaRPr lang="en-US" sz="1050" b="1" u="sng" dirty="0" smtClean="0">
              <a:latin typeface="Arial Narrow" pitchFamily="34" charset="0"/>
            </a:endParaRPr>
          </a:p>
          <a:p>
            <a:pPr marL="225425" lvl="1">
              <a:tabLst>
                <a:tab pos="290513" algn="l"/>
              </a:tabLst>
            </a:pPr>
            <a:endParaRPr lang="en-US" sz="1050" b="1" u="sng" dirty="0" smtClean="0">
              <a:latin typeface="Arial Narrow" pitchFamily="34" charset="0"/>
            </a:endParaRPr>
          </a:p>
          <a:p>
            <a:pPr marL="225425" lvl="1">
              <a:tabLst>
                <a:tab pos="290513" algn="l"/>
              </a:tabLst>
            </a:pPr>
            <a:r>
              <a:rPr lang="en-US" sz="1050" b="1" dirty="0" smtClean="0">
                <a:latin typeface="Arial Narrow" pitchFamily="34" charset="0"/>
              </a:rPr>
              <a:t>		Why the Delay?  </a:t>
            </a:r>
            <a:r>
              <a:rPr lang="en-US" sz="1050" dirty="0" smtClean="0">
                <a:latin typeface="Arial Narrow" pitchFamily="34" charset="0"/>
              </a:rPr>
              <a:t>We receive Him at the point of faith (1 </a:t>
            </a:r>
            <a:r>
              <a:rPr lang="en-US" sz="1050" dirty="0" err="1" smtClean="0">
                <a:latin typeface="Arial Narrow" pitchFamily="34" charset="0"/>
              </a:rPr>
              <a:t>Cor</a:t>
            </a:r>
            <a:r>
              <a:rPr lang="en-US" sz="1050" dirty="0" smtClean="0">
                <a:latin typeface="Arial Narrow" pitchFamily="34" charset="0"/>
              </a:rPr>
              <a:t> 12:13) </a:t>
            </a:r>
          </a:p>
          <a:p>
            <a:pPr marL="225425" lvl="1">
              <a:tabLst>
                <a:tab pos="290513" algn="l"/>
              </a:tabLst>
            </a:pPr>
            <a:r>
              <a:rPr lang="en-US" sz="1050" dirty="0" smtClean="0">
                <a:latin typeface="Arial Narrow" pitchFamily="34" charset="0"/>
              </a:rPr>
              <a:t>		Because this is a transition point—Samaritans would be identified with the Jewish church and not 		independent of it—no two churches; Jewish and Samaritan. </a:t>
            </a:r>
          </a:p>
          <a:p>
            <a:pPr marL="225425" lvl="1">
              <a:tabLst>
                <a:tab pos="290513" algn="l"/>
              </a:tabLst>
            </a:pPr>
            <a:endParaRPr lang="en-US" sz="1050" b="1" u="sng" dirty="0" smtClean="0">
              <a:latin typeface="Arial Narrow" pitchFamily="34" charset="0"/>
            </a:endParaRPr>
          </a:p>
          <a:p>
            <a:pPr marL="225425" lvl="1">
              <a:tabLst>
                <a:tab pos="290513" algn="l"/>
              </a:tabLst>
            </a:pPr>
            <a:r>
              <a:rPr lang="en-US" sz="1050" baseline="30000" dirty="0" smtClean="0">
                <a:latin typeface="Arial Narrow" pitchFamily="34" charset="0"/>
              </a:rPr>
              <a:t>18</a:t>
            </a:r>
            <a:r>
              <a:rPr lang="en-US" sz="1050" dirty="0" smtClean="0">
                <a:latin typeface="Arial Narrow" pitchFamily="34" charset="0"/>
              </a:rPr>
              <a:t> When Simon saw that the Spirit was given at the laying on of the apostles' hands, he offered them money   </a:t>
            </a:r>
            <a:r>
              <a:rPr lang="en-US" sz="1050" baseline="30000" dirty="0" smtClean="0">
                <a:latin typeface="Arial Narrow" pitchFamily="34" charset="0"/>
              </a:rPr>
              <a:t>19</a:t>
            </a:r>
            <a:r>
              <a:rPr lang="en-US" sz="1050" dirty="0" smtClean="0">
                <a:latin typeface="Arial Narrow" pitchFamily="34" charset="0"/>
              </a:rPr>
              <a:t> and said, </a:t>
            </a:r>
          </a:p>
          <a:p>
            <a:pPr marL="225425"/>
            <a:r>
              <a:rPr lang="en-US" sz="1050" dirty="0" smtClean="0">
                <a:latin typeface="Arial Narrow" pitchFamily="34" charset="0"/>
              </a:rPr>
              <a:t>"Give me also this ability so that everyone on whom I lay my hands may receive the Holy Spirit.” </a:t>
            </a:r>
          </a:p>
          <a:p>
            <a:pPr marL="225425"/>
            <a:endParaRPr lang="en-US" sz="1050" b="1" baseline="30000" dirty="0" smtClean="0">
              <a:latin typeface="Arial Narrow" pitchFamily="34" charset="0"/>
            </a:endParaRPr>
          </a:p>
          <a:p>
            <a:pPr marL="225425"/>
            <a:r>
              <a:rPr lang="en-US" sz="1050" baseline="30000" dirty="0" smtClean="0">
                <a:latin typeface="Arial Narrow" pitchFamily="34" charset="0"/>
              </a:rPr>
              <a:t>20</a:t>
            </a:r>
            <a:r>
              <a:rPr lang="en-US" sz="1050" dirty="0" smtClean="0">
                <a:latin typeface="Arial Narrow" pitchFamily="34" charset="0"/>
              </a:rPr>
              <a:t> Peter answered: "May your money </a:t>
            </a:r>
            <a:r>
              <a:rPr lang="en-US" sz="1050" b="1" u="sng" dirty="0" smtClean="0">
                <a:latin typeface="Arial Narrow" pitchFamily="34" charset="0"/>
              </a:rPr>
              <a:t>perish with you</a:t>
            </a:r>
            <a:r>
              <a:rPr lang="en-US" sz="1050" dirty="0" smtClean="0">
                <a:latin typeface="Arial Narrow" pitchFamily="34" charset="0"/>
              </a:rPr>
              <a:t>, because you thought you could buy the gift of God with money</a:t>
            </a:r>
            <a:r>
              <a:rPr lang="en-US" sz="1050" b="1" dirty="0" smtClean="0">
                <a:latin typeface="Arial Narrow" pitchFamily="34" charset="0"/>
              </a:rPr>
              <a:t> </a:t>
            </a:r>
            <a:r>
              <a:rPr lang="en-US" sz="1050" dirty="0" smtClean="0">
                <a:latin typeface="Arial Narrow" pitchFamily="34" charset="0"/>
              </a:rPr>
              <a:t>!</a:t>
            </a:r>
          </a:p>
          <a:p>
            <a:pPr marL="225425"/>
            <a:r>
              <a:rPr lang="en-US" sz="1050" dirty="0" smtClean="0">
                <a:latin typeface="Arial Narrow" pitchFamily="34" charset="0"/>
              </a:rPr>
              <a:t> </a:t>
            </a:r>
            <a:r>
              <a:rPr lang="en-US" sz="1050" baseline="30000" dirty="0" smtClean="0">
                <a:latin typeface="Arial Narrow" pitchFamily="34" charset="0"/>
              </a:rPr>
              <a:t>21</a:t>
            </a:r>
            <a:r>
              <a:rPr lang="en-US" sz="1050" dirty="0" smtClean="0">
                <a:latin typeface="Arial Narrow" pitchFamily="34" charset="0"/>
              </a:rPr>
              <a:t> You have </a:t>
            </a:r>
            <a:r>
              <a:rPr lang="en-US" sz="1050" b="1" u="sng" dirty="0" smtClean="0">
                <a:latin typeface="Arial Narrow" pitchFamily="34" charset="0"/>
              </a:rPr>
              <a:t>no part </a:t>
            </a:r>
            <a:r>
              <a:rPr lang="en-US" sz="1050" dirty="0" smtClean="0">
                <a:latin typeface="Arial Narrow" pitchFamily="34" charset="0"/>
              </a:rPr>
              <a:t>or share in this ministry, because </a:t>
            </a:r>
            <a:r>
              <a:rPr lang="en-US" sz="1050" b="1" u="sng" dirty="0" smtClean="0">
                <a:latin typeface="Arial Narrow" pitchFamily="34" charset="0"/>
              </a:rPr>
              <a:t>your heart is not right before God</a:t>
            </a:r>
            <a:r>
              <a:rPr lang="en-US" sz="1050" dirty="0" smtClean="0">
                <a:latin typeface="Arial Narrow" pitchFamily="34" charset="0"/>
              </a:rPr>
              <a:t>.</a:t>
            </a:r>
          </a:p>
          <a:p>
            <a:pPr marL="225425"/>
            <a:r>
              <a:rPr lang="en-US" sz="1050" b="1" baseline="30000" dirty="0" smtClean="0">
                <a:latin typeface="Arial Narrow" pitchFamily="34" charset="0"/>
              </a:rPr>
              <a:t>22</a:t>
            </a:r>
            <a:r>
              <a:rPr lang="en-US" sz="1050" b="1" dirty="0" smtClean="0">
                <a:latin typeface="Arial Narrow" pitchFamily="34" charset="0"/>
              </a:rPr>
              <a:t> </a:t>
            </a:r>
            <a:r>
              <a:rPr lang="en-US" sz="1050" b="1" u="sng" dirty="0" smtClean="0">
                <a:latin typeface="Arial Narrow" pitchFamily="34" charset="0"/>
              </a:rPr>
              <a:t>Repent</a:t>
            </a:r>
            <a:r>
              <a:rPr lang="en-US" sz="1050" b="1" dirty="0" smtClean="0">
                <a:latin typeface="Arial Narrow" pitchFamily="34" charset="0"/>
              </a:rPr>
              <a:t> </a:t>
            </a:r>
            <a:r>
              <a:rPr lang="en-US" sz="1050" dirty="0" smtClean="0">
                <a:latin typeface="Arial Narrow" pitchFamily="34" charset="0"/>
              </a:rPr>
              <a:t>of this wickedness and pray to the Lord. Perhaps he will </a:t>
            </a:r>
            <a:r>
              <a:rPr lang="en-US" sz="1050" b="1" u="sng" dirty="0" smtClean="0">
                <a:latin typeface="Arial Narrow" pitchFamily="34" charset="0"/>
              </a:rPr>
              <a:t>forgive</a:t>
            </a:r>
            <a:r>
              <a:rPr lang="en-US" sz="1050" b="1" dirty="0" smtClean="0">
                <a:latin typeface="Arial Narrow" pitchFamily="34" charset="0"/>
              </a:rPr>
              <a:t> </a:t>
            </a:r>
            <a:r>
              <a:rPr lang="en-US" sz="1050" dirty="0" smtClean="0">
                <a:latin typeface="Arial Narrow" pitchFamily="34" charset="0"/>
              </a:rPr>
              <a:t>you for having such a thought in your heart.</a:t>
            </a:r>
          </a:p>
          <a:p>
            <a:pPr marL="225425"/>
            <a:r>
              <a:rPr lang="en-US" sz="1050" baseline="30000" dirty="0" smtClean="0">
                <a:latin typeface="Arial Narrow" pitchFamily="34" charset="0"/>
              </a:rPr>
              <a:t>23</a:t>
            </a:r>
            <a:r>
              <a:rPr lang="en-US" sz="1050" dirty="0" smtClean="0">
                <a:latin typeface="Arial Narrow" pitchFamily="34" charset="0"/>
              </a:rPr>
              <a:t> For I see that you are full of bitterness and </a:t>
            </a:r>
            <a:r>
              <a:rPr lang="en-US" sz="1050" b="1" u="sng" dirty="0" smtClean="0">
                <a:latin typeface="Arial Narrow" pitchFamily="34" charset="0"/>
              </a:rPr>
              <a:t>captive to sin.</a:t>
            </a:r>
            <a:r>
              <a:rPr lang="en-US" sz="1050" dirty="0" smtClean="0">
                <a:latin typeface="Arial Narrow" pitchFamily="34" charset="0"/>
              </a:rPr>
              <a:t>”</a:t>
            </a:r>
          </a:p>
          <a:p>
            <a:pPr marL="225425"/>
            <a:endParaRPr lang="en-US" sz="1050" dirty="0" smtClean="0">
              <a:latin typeface="Arial Narrow" pitchFamily="34" charset="0"/>
            </a:endParaRPr>
          </a:p>
          <a:p>
            <a:pPr marL="225425"/>
            <a:r>
              <a:rPr lang="en-US" sz="1050" dirty="0" smtClean="0">
                <a:latin typeface="Arial Narrow" pitchFamily="34" charset="0"/>
              </a:rPr>
              <a:t>Simon’s faith was not sincere ... (in contrast to: Timothy’s faith was sincere --Tim 1:5)</a:t>
            </a:r>
          </a:p>
          <a:p>
            <a:pPr marL="225425"/>
            <a:endParaRPr lang="en-US" sz="1050" b="1" baseline="30000" dirty="0" smtClean="0">
              <a:latin typeface="Arial Narrow" pitchFamily="34" charset="0"/>
            </a:endParaRPr>
          </a:p>
          <a:p>
            <a:pPr marL="225425"/>
            <a:r>
              <a:rPr lang="en-US" sz="1050" baseline="30000" dirty="0" smtClean="0">
                <a:latin typeface="Arial Narrow" pitchFamily="34" charset="0"/>
              </a:rPr>
              <a:t>24</a:t>
            </a:r>
            <a:r>
              <a:rPr lang="en-US" sz="1050" dirty="0" smtClean="0">
                <a:latin typeface="Arial Narrow" pitchFamily="34" charset="0"/>
              </a:rPr>
              <a:t> Then Simon answered,  "Pray to the Lord for me so that nothing you have said may happen to me.“</a:t>
            </a:r>
          </a:p>
          <a:p>
            <a:pPr marL="225425"/>
            <a:endParaRPr lang="en-US" sz="1050" dirty="0" smtClean="0">
              <a:latin typeface="Arial Narrow" pitchFamily="34" charset="0"/>
            </a:endParaRPr>
          </a:p>
          <a:p>
            <a:pPr marL="225425"/>
            <a:r>
              <a:rPr lang="en-US" sz="1050" dirty="0" smtClean="0">
                <a:latin typeface="Arial Narrow" pitchFamily="34" charset="0"/>
              </a:rPr>
              <a:t>Simon still wanted someone else to fix his repentance issue.  He needed to repent for himself.  He needed  to throw himself on the mercy of God.  No indication that he repented. </a:t>
            </a:r>
          </a:p>
          <a:p>
            <a:endParaRPr lang="en-US" sz="1050" b="1" dirty="0" smtClean="0">
              <a:latin typeface="Arial Narrow" pitchFamily="34" charset="0"/>
            </a:endParaRPr>
          </a:p>
          <a:p>
            <a:r>
              <a:rPr lang="en-US" sz="1050" b="1" dirty="0" smtClean="0">
                <a:latin typeface="Arial Narrow" pitchFamily="34" charset="0"/>
              </a:rPr>
              <a:t> Let’s Sum up…</a:t>
            </a:r>
          </a:p>
          <a:p>
            <a:pPr lvl="1"/>
            <a:r>
              <a:rPr lang="en-US" sz="1050" dirty="0" smtClean="0">
                <a:latin typeface="Arial Narrow" pitchFamily="34" charset="0"/>
              </a:rPr>
              <a:t>God gives us nudges to get out of our Boxes!</a:t>
            </a:r>
          </a:p>
          <a:p>
            <a:pPr lvl="1"/>
            <a:r>
              <a:rPr lang="en-US" sz="1050" dirty="0" smtClean="0">
                <a:latin typeface="Arial Narrow" pitchFamily="34" charset="0"/>
              </a:rPr>
              <a:t>He can use just about anything …</a:t>
            </a:r>
          </a:p>
          <a:p>
            <a:pPr marL="914400" lvl="1" indent="-228600">
              <a:buFont typeface="Arial" pitchFamily="34" charset="0"/>
              <a:buChar char="•"/>
            </a:pPr>
            <a:r>
              <a:rPr lang="en-US" sz="1050" b="1" dirty="0" smtClean="0">
                <a:latin typeface="Arial Narrow" pitchFamily="34" charset="0"/>
                <a:cs typeface="Arial" pitchFamily="34" charset="0"/>
              </a:rPr>
              <a:t>A Persecutor </a:t>
            </a:r>
            <a:r>
              <a:rPr lang="en-US" sz="1050" dirty="0" smtClean="0">
                <a:latin typeface="Arial Narrow" pitchFamily="34" charset="0"/>
              </a:rPr>
              <a:t>– “Where are your difficulties leading you?”</a:t>
            </a:r>
          </a:p>
          <a:p>
            <a:pPr marL="914400" lvl="1" indent="-228600">
              <a:buFont typeface="Arial" pitchFamily="34" charset="0"/>
              <a:buChar char="•"/>
            </a:pPr>
            <a:r>
              <a:rPr lang="en-US" sz="1050" b="1" dirty="0" smtClean="0">
                <a:latin typeface="Arial Narrow" pitchFamily="34" charset="0"/>
                <a:cs typeface="Arial" pitchFamily="34" charset="0"/>
              </a:rPr>
              <a:t>A Preacher </a:t>
            </a:r>
            <a:r>
              <a:rPr lang="en-US" sz="1050" dirty="0" smtClean="0">
                <a:latin typeface="Arial Narrow" pitchFamily="34" charset="0"/>
              </a:rPr>
              <a:t>– “How does the preached message impact your life?”</a:t>
            </a:r>
          </a:p>
          <a:p>
            <a:pPr marL="914400" lvl="1" indent="-228600">
              <a:buFont typeface="Arial" pitchFamily="34" charset="0"/>
              <a:buChar char="•"/>
            </a:pPr>
            <a:r>
              <a:rPr lang="en-US" sz="1050" b="1" dirty="0" smtClean="0">
                <a:latin typeface="Arial Narrow" pitchFamily="34" charset="0"/>
                <a:cs typeface="Arial" pitchFamily="34" charset="0"/>
              </a:rPr>
              <a:t>Even a Pretender </a:t>
            </a:r>
            <a:r>
              <a:rPr lang="en-US" sz="1050" dirty="0" smtClean="0">
                <a:latin typeface="Arial Narrow" pitchFamily="34" charset="0"/>
              </a:rPr>
              <a:t>– “Is your faith genuine or are you in a ‘pretending’ box?”</a:t>
            </a:r>
          </a:p>
          <a:p>
            <a:pPr marL="914400" lvl="1" indent="-228600">
              <a:buFont typeface="Arial" pitchFamily="34" charset="0"/>
              <a:buChar char="•"/>
            </a:pPr>
            <a:endParaRPr lang="en-US" sz="1050" dirty="0" smtClean="0">
              <a:latin typeface="Arial Narrow" pitchFamily="34" charset="0"/>
            </a:endParaRPr>
          </a:p>
          <a:p>
            <a:r>
              <a:rPr lang="en-US" sz="1050" b="1" dirty="0" smtClean="0">
                <a:latin typeface="Arial Narrow" pitchFamily="34" charset="0"/>
              </a:rPr>
              <a:t>Next Time …  a </a:t>
            </a:r>
            <a:r>
              <a:rPr lang="en-US" sz="1050" b="1" dirty="0" smtClean="0">
                <a:latin typeface="Arial Narrow" pitchFamily="34" charset="0"/>
                <a:cs typeface="Arial" pitchFamily="34" charset="0"/>
              </a:rPr>
              <a:t>SEEKER</a:t>
            </a:r>
            <a:r>
              <a:rPr lang="en-US" sz="1050" b="1" dirty="0" smtClean="0">
                <a:latin typeface="Arial Narrow" pitchFamily="34" charset="0"/>
              </a:rPr>
              <a:t> gets out of His Box</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462317"/>
          </a:xfrm>
          <a:prstGeom prst="rect">
            <a:avLst/>
          </a:prstGeom>
          <a:noFill/>
        </p:spPr>
        <p:txBody>
          <a:bodyPr wrap="square" rtlCol="0">
            <a:spAutoFit/>
          </a:bodyPr>
          <a:lstStyle/>
          <a:p>
            <a:r>
              <a:rPr lang="en-US" sz="1050" b="1" dirty="0" smtClean="0">
                <a:latin typeface="Arial Narrow" pitchFamily="34" charset="0"/>
              </a:rPr>
              <a:t>Lesson 13   Acts 8:25- 40	              A </a:t>
            </a:r>
            <a:r>
              <a:rPr lang="en-US" sz="1050" b="1" dirty="0">
                <a:latin typeface="Arial Narrow" pitchFamily="34" charset="0"/>
              </a:rPr>
              <a:t>Study in the Book of </a:t>
            </a:r>
            <a:r>
              <a:rPr lang="en-US" sz="1050" b="1" dirty="0" smtClean="0">
                <a:latin typeface="Arial Narrow" pitchFamily="34" charset="0"/>
              </a:rPr>
              <a:t>ACTS</a:t>
            </a:r>
          </a:p>
          <a:p>
            <a:endParaRPr lang="en-US" sz="1050" b="1" dirty="0" smtClean="0">
              <a:latin typeface="Arial Narrow" pitchFamily="34" charset="0"/>
            </a:endParaRPr>
          </a:p>
          <a:p>
            <a:r>
              <a:rPr lang="en-US" sz="1050" dirty="0" smtClean="0">
                <a:latin typeface="Arial Narrow" pitchFamily="34" charset="0"/>
              </a:rPr>
              <a:t>What is the “Box?” It’s the little world you live in.  It’s your “comfort zone.”</a:t>
            </a:r>
          </a:p>
          <a:p>
            <a:r>
              <a:rPr lang="en-US" sz="1050" dirty="0" smtClean="0">
                <a:latin typeface="Arial Narrow" pitchFamily="34" charset="0"/>
              </a:rPr>
              <a:t>In Acts 8 it was Remaining in Jerusalem vs. Acts 1:8</a:t>
            </a:r>
          </a:p>
          <a:p>
            <a:r>
              <a:rPr lang="en-US" sz="1050" dirty="0" smtClean="0">
                <a:latin typeface="Arial Narrow" pitchFamily="34" charset="0"/>
              </a:rPr>
              <a:t>Sometimes We Need a Nudge to Get Us to Move … Sometimes He nudges with …</a:t>
            </a:r>
          </a:p>
          <a:p>
            <a:pPr lvl="1"/>
            <a:endParaRPr lang="en-US" sz="1050" dirty="0" smtClean="0">
              <a:latin typeface="Arial Narrow" pitchFamily="34" charset="0"/>
            </a:endParaRPr>
          </a:p>
          <a:p>
            <a:pPr lvl="1">
              <a:buFont typeface="Arial" pitchFamily="34" charset="0"/>
              <a:buChar char="•"/>
            </a:pPr>
            <a:r>
              <a:rPr lang="en-US" sz="1050" dirty="0" smtClean="0">
                <a:latin typeface="Arial Narrow" pitchFamily="34" charset="0"/>
              </a:rPr>
              <a:t>Persecutors</a:t>
            </a:r>
          </a:p>
          <a:p>
            <a:pPr lvl="1">
              <a:buFont typeface="Arial" pitchFamily="34" charset="0"/>
              <a:buChar char="•"/>
            </a:pPr>
            <a:r>
              <a:rPr lang="en-US" sz="1050" dirty="0" smtClean="0">
                <a:latin typeface="Arial Narrow" pitchFamily="34" charset="0"/>
              </a:rPr>
              <a:t>Preachers</a:t>
            </a:r>
          </a:p>
          <a:p>
            <a:pPr lvl="1">
              <a:buFont typeface="Arial" pitchFamily="34" charset="0"/>
              <a:buChar char="•"/>
            </a:pPr>
            <a:r>
              <a:rPr lang="en-US" sz="1050" dirty="0" smtClean="0">
                <a:latin typeface="Arial Narrow" pitchFamily="34" charset="0"/>
              </a:rPr>
              <a:t>Pretenders</a:t>
            </a:r>
          </a:p>
          <a:p>
            <a:pPr lvl="1">
              <a:buFont typeface="Arial" pitchFamily="34" charset="0"/>
              <a:buChar char="•"/>
            </a:pPr>
            <a:endParaRPr lang="en-US" sz="1050" dirty="0" smtClean="0">
              <a:latin typeface="Arial Narrow" pitchFamily="34" charset="0"/>
            </a:endParaRPr>
          </a:p>
          <a:p>
            <a:r>
              <a:rPr lang="en-US" sz="1050" dirty="0" smtClean="0">
                <a:latin typeface="Arial Narrow" pitchFamily="34" charset="0"/>
              </a:rPr>
              <a:t>Today we will see … </a:t>
            </a:r>
          </a:p>
          <a:p>
            <a:endParaRPr lang="en-US" sz="1050" dirty="0" smtClean="0">
              <a:latin typeface="Arial Narrow" pitchFamily="34" charset="0"/>
            </a:endParaRPr>
          </a:p>
          <a:p>
            <a:r>
              <a:rPr lang="en-US" sz="1050" b="1" dirty="0" smtClean="0">
                <a:latin typeface="Arial Narrow" pitchFamily="34" charset="0"/>
              </a:rPr>
              <a:t>1--AN ANGEL</a:t>
            </a:r>
          </a:p>
          <a:p>
            <a:endParaRPr lang="en-US" sz="1050" dirty="0" smtClean="0">
              <a:latin typeface="Arial Narrow" pitchFamily="34" charset="0"/>
            </a:endParaRPr>
          </a:p>
          <a:p>
            <a:pPr lvl="1"/>
            <a:r>
              <a:rPr lang="en-US" sz="1050" dirty="0" smtClean="0">
                <a:latin typeface="Arial Narrow" pitchFamily="34" charset="0"/>
              </a:rPr>
              <a:t> </a:t>
            </a:r>
            <a:r>
              <a:rPr lang="en-US" sz="1050" baseline="30000" dirty="0" smtClean="0">
                <a:latin typeface="Arial Narrow" pitchFamily="34" charset="0"/>
              </a:rPr>
              <a:t>26</a:t>
            </a:r>
            <a:r>
              <a:rPr lang="en-US" sz="1050" dirty="0" smtClean="0">
                <a:latin typeface="Arial Narrow" pitchFamily="34" charset="0"/>
              </a:rPr>
              <a:t> Now an angel of the Lord said to Philip, </a:t>
            </a:r>
            <a:r>
              <a:rPr lang="en-US" sz="1050" dirty="0" smtClean="0"/>
              <a:t>"Go south to the road—the desert road--that goes down from Jerusalem to Gaza.“</a:t>
            </a:r>
          </a:p>
          <a:p>
            <a:pPr lvl="1"/>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 </a:t>
            </a:r>
            <a:r>
              <a:rPr lang="en-US" sz="1050" baseline="30000" dirty="0" smtClean="0">
                <a:latin typeface="Arial Narrow" pitchFamily="34" charset="0"/>
              </a:rPr>
              <a:t>27</a:t>
            </a:r>
            <a:r>
              <a:rPr lang="en-US" sz="1050" dirty="0" smtClean="0">
                <a:latin typeface="Arial Narrow" pitchFamily="34" charset="0"/>
              </a:rPr>
              <a:t> So he started out, and on his way he met an </a:t>
            </a:r>
            <a:r>
              <a:rPr lang="en-US" sz="1050" b="1" u="sng" dirty="0" smtClean="0">
                <a:latin typeface="Arial Narrow" pitchFamily="34" charset="0"/>
              </a:rPr>
              <a:t>Ethiopian</a:t>
            </a:r>
            <a:r>
              <a:rPr lang="en-US" sz="1050" dirty="0" smtClean="0">
                <a:latin typeface="Arial Narrow" pitchFamily="34" charset="0"/>
              </a:rPr>
              <a:t>, </a:t>
            </a:r>
          </a:p>
          <a:p>
            <a:pPr lvl="1"/>
            <a:endParaRPr lang="en-US" sz="1050" dirty="0" smtClean="0">
              <a:latin typeface="Arial Narrow" pitchFamily="34" charset="0"/>
            </a:endParaRPr>
          </a:p>
          <a:p>
            <a:pPr marL="1146175" lvl="1" indent="-119063">
              <a:spcBef>
                <a:spcPct val="20000"/>
              </a:spcBef>
              <a:buFont typeface="Arial" pitchFamily="34" charset="0"/>
              <a:buChar char="•"/>
              <a:defRPr/>
            </a:pPr>
            <a:r>
              <a:rPr lang="en-US" sz="1050" dirty="0" smtClean="0">
                <a:latin typeface="Arial Narrow" pitchFamily="34" charset="0"/>
                <a:ea typeface="Adobe Gothic Std B" pitchFamily="34" charset="-128"/>
              </a:rPr>
              <a:t>eunuch </a:t>
            </a:r>
          </a:p>
          <a:p>
            <a:pPr marL="1146175" lvl="1" indent="-119063">
              <a:spcBef>
                <a:spcPct val="20000"/>
              </a:spcBef>
              <a:buFont typeface="Arial" pitchFamily="34" charset="0"/>
              <a:buChar char="•"/>
              <a:defRPr/>
            </a:pPr>
            <a:r>
              <a:rPr lang="en-US" sz="1050" dirty="0" smtClean="0">
                <a:latin typeface="Arial Narrow" pitchFamily="34" charset="0"/>
              </a:rPr>
              <a:t>an important official </a:t>
            </a:r>
          </a:p>
          <a:p>
            <a:pPr marL="1146175" lvl="1" indent="-119063">
              <a:spcBef>
                <a:spcPct val="20000"/>
              </a:spcBef>
              <a:buFont typeface="Arial" pitchFamily="34" charset="0"/>
              <a:buChar char="•"/>
              <a:defRPr/>
            </a:pPr>
            <a:r>
              <a:rPr lang="en-US" sz="1050" dirty="0" smtClean="0">
                <a:latin typeface="Arial Narrow" pitchFamily="34" charset="0"/>
              </a:rPr>
              <a:t>in charge of all the treasury of Candace, queen of the Ethiopians. </a:t>
            </a:r>
          </a:p>
          <a:p>
            <a:pPr marL="1146175" lvl="1" indent="-119063">
              <a:spcBef>
                <a:spcPct val="20000"/>
              </a:spcBef>
              <a:buFont typeface="Arial" pitchFamily="34" charset="0"/>
              <a:buChar char="•"/>
              <a:defRPr/>
            </a:pPr>
            <a:r>
              <a:rPr lang="en-US" sz="1050" dirty="0" smtClean="0">
                <a:latin typeface="Arial Narrow" pitchFamily="34" charset="0"/>
              </a:rPr>
              <a:t>This man had gone to Jerusalem to worship,</a:t>
            </a:r>
          </a:p>
          <a:p>
            <a:pPr lvl="1"/>
            <a:endParaRPr lang="en-US" sz="1050" dirty="0" smtClean="0">
              <a:latin typeface="Arial Narrow" pitchFamily="34" charset="0"/>
            </a:endParaRPr>
          </a:p>
          <a:p>
            <a:pPr lvl="1">
              <a:defRPr/>
            </a:pPr>
            <a:r>
              <a:rPr lang="en-US" sz="1050" baseline="30000" dirty="0" smtClean="0">
                <a:latin typeface="Arial Narrow" pitchFamily="34" charset="0"/>
              </a:rPr>
              <a:t>28</a:t>
            </a:r>
            <a:r>
              <a:rPr lang="en-US" sz="1050" dirty="0" smtClean="0">
                <a:latin typeface="Arial Narrow" pitchFamily="34" charset="0"/>
              </a:rPr>
              <a:t> and on his way home was sitting in his chariot reading the </a:t>
            </a:r>
            <a:r>
              <a:rPr lang="en-US" sz="1050" b="1" u="sng" dirty="0" smtClean="0">
                <a:latin typeface="Arial Narrow" pitchFamily="34" charset="0"/>
              </a:rPr>
              <a:t>book of Isaiah</a:t>
            </a:r>
            <a:r>
              <a:rPr lang="en-US" sz="1050" dirty="0" smtClean="0">
                <a:latin typeface="Arial Narrow" pitchFamily="34" charset="0"/>
              </a:rPr>
              <a:t> the prophet.</a:t>
            </a:r>
          </a:p>
          <a:p>
            <a:pPr lvl="1"/>
            <a:r>
              <a:rPr lang="en-US" sz="1050" baseline="30000" dirty="0" smtClean="0">
                <a:latin typeface="Arial Narrow" pitchFamily="34" charset="0"/>
              </a:rPr>
              <a:t>29</a:t>
            </a:r>
            <a:r>
              <a:rPr lang="en-US" sz="1050" dirty="0" smtClean="0">
                <a:latin typeface="Arial Narrow" pitchFamily="34" charset="0"/>
              </a:rPr>
              <a:t> The Spirit told Philip, "Go to that chariot  and stay near it.“</a:t>
            </a:r>
          </a:p>
          <a:p>
            <a:pPr lvl="0">
              <a:defRPr/>
            </a:pPr>
            <a:endParaRPr lang="en-US" sz="1050" dirty="0" smtClean="0">
              <a:latin typeface="Arial Narrow" pitchFamily="34" charset="0"/>
            </a:endParaRPr>
          </a:p>
          <a:p>
            <a:r>
              <a:rPr lang="en-US" sz="1050" b="1" dirty="0" smtClean="0">
                <a:latin typeface="Arial Narrow" pitchFamily="34" charset="0"/>
              </a:rPr>
              <a:t>2—A PREACHER with a sensitive question</a:t>
            </a:r>
          </a:p>
          <a:p>
            <a:pPr lvl="1">
              <a:defRPr/>
            </a:pPr>
            <a:r>
              <a:rPr lang="en-US" sz="1050" dirty="0" smtClean="0">
                <a:latin typeface="Arial Narrow" pitchFamily="34" charset="0"/>
              </a:rPr>
              <a:t> </a:t>
            </a:r>
            <a:r>
              <a:rPr lang="en-US" sz="1050" baseline="30000" dirty="0" smtClean="0">
                <a:latin typeface="Arial Narrow" pitchFamily="34" charset="0"/>
              </a:rPr>
              <a:t>30</a:t>
            </a:r>
            <a:r>
              <a:rPr lang="en-US" sz="1050" dirty="0" smtClean="0">
                <a:latin typeface="Arial Narrow" pitchFamily="34" charset="0"/>
              </a:rPr>
              <a:t> Then Philip ran up to the chariot and heard the man reading Isaiah the prophet.</a:t>
            </a:r>
            <a:br>
              <a:rPr lang="en-US" sz="1050" dirty="0" smtClean="0">
                <a:latin typeface="Arial Narrow" pitchFamily="34" charset="0"/>
              </a:rPr>
            </a:br>
            <a:r>
              <a:rPr lang="en-US" sz="1050" dirty="0" smtClean="0">
                <a:latin typeface="Arial Narrow" pitchFamily="34" charset="0"/>
              </a:rPr>
              <a:t>  "Do you understand what you are reading?“   Philip asked.</a:t>
            </a:r>
          </a:p>
          <a:p>
            <a:pPr lvl="1">
              <a:defRPr/>
            </a:pPr>
            <a:r>
              <a:rPr lang="en-US" sz="1050" baseline="30000" dirty="0" smtClean="0">
                <a:latin typeface="Arial Narrow" pitchFamily="34" charset="0"/>
              </a:rPr>
              <a:t>31</a:t>
            </a:r>
            <a:r>
              <a:rPr lang="en-US" sz="1050" dirty="0" smtClean="0">
                <a:latin typeface="Arial Narrow" pitchFamily="34" charset="0"/>
              </a:rPr>
              <a:t> "How can I,” he said, "unless someone explains it to me?" </a:t>
            </a:r>
          </a:p>
          <a:p>
            <a:pPr lvl="1">
              <a:defRPr/>
            </a:pPr>
            <a:endParaRPr lang="en-US" sz="1050" dirty="0" smtClean="0">
              <a:latin typeface="Arial Narrow" pitchFamily="34" charset="0"/>
            </a:endParaRPr>
          </a:p>
          <a:p>
            <a:pPr>
              <a:defRPr/>
            </a:pPr>
            <a:r>
              <a:rPr lang="en-US" sz="1050" b="1" dirty="0" smtClean="0">
                <a:latin typeface="Arial Narrow" pitchFamily="34" charset="0"/>
              </a:rPr>
              <a:t>3—A SEEKER</a:t>
            </a:r>
          </a:p>
          <a:p>
            <a:pPr lvl="1">
              <a:defRPr/>
            </a:pPr>
            <a:endParaRPr lang="en-US" sz="1050" dirty="0" smtClean="0">
              <a:latin typeface="Arial Narrow" pitchFamily="34" charset="0"/>
            </a:endParaRPr>
          </a:p>
          <a:p>
            <a:pPr lvl="1">
              <a:defRPr/>
            </a:pPr>
            <a:r>
              <a:rPr lang="en-US" sz="1050" dirty="0" smtClean="0">
                <a:latin typeface="Arial Narrow" pitchFamily="34" charset="0"/>
              </a:rPr>
              <a:t>NOTE:  </a:t>
            </a:r>
            <a:r>
              <a:rPr lang="en-US" sz="1050" dirty="0" smtClean="0"/>
              <a:t>A “SEEKER” is a person who is trying to figure it out!</a:t>
            </a:r>
          </a:p>
          <a:p>
            <a:pPr lvl="1">
              <a:defRPr/>
            </a:pPr>
            <a:endParaRPr lang="en-US" sz="1050" dirty="0" smtClean="0">
              <a:latin typeface="Arial Narrow" pitchFamily="34" charset="0"/>
            </a:endParaRPr>
          </a:p>
          <a:p>
            <a:pPr lvl="1">
              <a:defRPr/>
            </a:pPr>
            <a:r>
              <a:rPr lang="en-US" sz="1050" dirty="0" smtClean="0">
                <a:latin typeface="Arial Narrow" pitchFamily="34" charset="0"/>
              </a:rPr>
              <a:t>So he invited Philip to come up and sit with him.   </a:t>
            </a:r>
            <a:r>
              <a:rPr lang="en-US" sz="1050" baseline="30000" dirty="0" smtClean="0">
                <a:latin typeface="Arial Narrow" pitchFamily="34" charset="0"/>
              </a:rPr>
              <a:t>32</a:t>
            </a:r>
            <a:r>
              <a:rPr lang="en-US" sz="1050" dirty="0" smtClean="0">
                <a:latin typeface="Arial Narrow" pitchFamily="34" charset="0"/>
              </a:rPr>
              <a:t> The eunuch was reading this passage of Scripture: </a:t>
            </a:r>
          </a:p>
          <a:p>
            <a:pPr lvl="1">
              <a:defRPr/>
            </a:pPr>
            <a:endParaRPr lang="en-US" sz="1050" dirty="0" smtClean="0">
              <a:latin typeface="Arial Narrow" pitchFamily="34" charset="0"/>
            </a:endParaRPr>
          </a:p>
          <a:p>
            <a:pPr marL="515938" lvl="1">
              <a:defRPr/>
            </a:pPr>
            <a:r>
              <a:rPr lang="en-US" sz="1050" dirty="0" smtClean="0">
                <a:latin typeface="Arial Narrow" pitchFamily="34" charset="0"/>
              </a:rPr>
              <a:t>		Quotes from Isa 53:7-8</a:t>
            </a:r>
            <a:br>
              <a:rPr lang="en-US" sz="1050" dirty="0" smtClean="0">
                <a:latin typeface="Arial Narrow" pitchFamily="34" charset="0"/>
              </a:rPr>
            </a:br>
            <a:r>
              <a:rPr lang="en-US" sz="1050" dirty="0" smtClean="0">
                <a:latin typeface="Arial Narrow" pitchFamily="34" charset="0"/>
              </a:rPr>
              <a:t/>
            </a:r>
            <a:br>
              <a:rPr lang="en-US" sz="1050" dirty="0" smtClean="0">
                <a:latin typeface="Arial Narrow" pitchFamily="34" charset="0"/>
              </a:rPr>
            </a:br>
            <a:r>
              <a:rPr lang="en-US" sz="1050" dirty="0" smtClean="0">
                <a:effectLst>
                  <a:outerShdw blurRad="38100" dist="63500" dir="2700000" algn="tl">
                    <a:schemeClr val="bg1">
                      <a:alpha val="69000"/>
                    </a:schemeClr>
                  </a:outerShdw>
                </a:effectLst>
                <a:latin typeface="Arial Narrow" pitchFamily="34" charset="0"/>
              </a:rPr>
              <a:t>"He was led like a sheep to the slaughter, and as a lamb before the shearer is silent, so he did not open his mouth.   </a:t>
            </a:r>
            <a:r>
              <a:rPr lang="en-US" sz="1050" baseline="30000" dirty="0" smtClean="0">
                <a:effectLst>
                  <a:outerShdw blurRad="38100" dist="63500" dir="2700000" algn="tl">
                    <a:schemeClr val="bg1">
                      <a:alpha val="69000"/>
                    </a:schemeClr>
                  </a:outerShdw>
                </a:effectLst>
                <a:latin typeface="Arial Narrow" pitchFamily="34" charset="0"/>
              </a:rPr>
              <a:t>33</a:t>
            </a:r>
            <a:r>
              <a:rPr lang="en-US" sz="1050" dirty="0" smtClean="0">
                <a:effectLst>
                  <a:outerShdw blurRad="38100" dist="63500" dir="2700000" algn="tl">
                    <a:schemeClr val="bg1">
                      <a:alpha val="69000"/>
                    </a:schemeClr>
                  </a:outerShdw>
                </a:effectLst>
                <a:latin typeface="Arial Narrow" pitchFamily="34" charset="0"/>
              </a:rPr>
              <a:t> In his humiliation he was deprived of justice. Who can speak of his descendants? For his life was taken from the earth.“</a:t>
            </a:r>
          </a:p>
          <a:p>
            <a:pPr marL="515938" lvl="0">
              <a:defRPr/>
            </a:pPr>
            <a:r>
              <a:rPr lang="en-US" sz="1050" dirty="0" smtClean="0">
                <a:latin typeface="Arial Narrow" pitchFamily="34" charset="0"/>
              </a:rPr>
              <a:t> </a:t>
            </a:r>
          </a:p>
          <a:p>
            <a:pPr marL="515938" lvl="0">
              <a:defRPr/>
            </a:pPr>
            <a:r>
              <a:rPr lang="en-US" sz="1050" baseline="30000" dirty="0" smtClean="0">
                <a:latin typeface="Arial Narrow" pitchFamily="34" charset="0"/>
              </a:rPr>
              <a:t>34</a:t>
            </a:r>
            <a:r>
              <a:rPr lang="en-US" sz="1050" dirty="0" smtClean="0">
                <a:latin typeface="Arial Narrow" pitchFamily="34" charset="0"/>
              </a:rPr>
              <a:t> The eunuch asked Philip, "Tell me, please, who is the  prophet talking about, himself or someone else?"</a:t>
            </a:r>
          </a:p>
          <a:p>
            <a:pPr marL="515938" lvl="0" indent="-344488">
              <a:defRPr/>
            </a:pPr>
            <a:r>
              <a:rPr lang="en-US" sz="1050" b="1" dirty="0" smtClean="0">
                <a:latin typeface="Arial Narrow" pitchFamily="34" charset="0"/>
              </a:rPr>
              <a:t> </a:t>
            </a:r>
            <a:endParaRPr lang="en-US" sz="1050" b="1" baseline="30000" dirty="0" smtClean="0">
              <a:latin typeface="Arial Narrow" pitchFamily="34" charset="0"/>
            </a:endParaRPr>
          </a:p>
          <a:p>
            <a:pPr marL="515938" indent="-290513"/>
            <a:r>
              <a:rPr lang="en-US" sz="1050" b="1" dirty="0" smtClean="0">
                <a:latin typeface="Arial Narrow" pitchFamily="34" charset="0"/>
              </a:rPr>
              <a:t>What Do You Say?</a:t>
            </a:r>
            <a:br>
              <a:rPr lang="en-US" sz="1050" b="1" dirty="0" smtClean="0">
                <a:latin typeface="Arial Narrow" pitchFamily="34" charset="0"/>
              </a:rPr>
            </a:br>
            <a:endParaRPr lang="en-US" sz="1050" b="1" dirty="0" smtClean="0">
              <a:latin typeface="Arial Narrow" pitchFamily="34" charset="0"/>
            </a:endParaRPr>
          </a:p>
          <a:p>
            <a:pPr marL="515938" lvl="0">
              <a:defRPr/>
            </a:pPr>
            <a:r>
              <a:rPr lang="en-US" sz="1050" baseline="30000" dirty="0" smtClean="0">
                <a:latin typeface="Arial Narrow" pitchFamily="34" charset="0"/>
              </a:rPr>
              <a:t>35</a:t>
            </a:r>
            <a:r>
              <a:rPr lang="en-US" sz="1050" dirty="0" smtClean="0">
                <a:latin typeface="Arial Narrow" pitchFamily="34" charset="0"/>
              </a:rPr>
              <a:t> Then Philip began with that very passage of Scripture and told him </a:t>
            </a:r>
            <a:r>
              <a:rPr lang="en-US" sz="1050" b="1" dirty="0" smtClean="0">
                <a:latin typeface="Arial Narrow" pitchFamily="34" charset="0"/>
              </a:rPr>
              <a:t>the good news about Jesus</a:t>
            </a:r>
            <a:r>
              <a:rPr lang="en-US" sz="1050" dirty="0" smtClean="0">
                <a:latin typeface="Arial Narrow" pitchFamily="34" charset="0"/>
              </a:rPr>
              <a:t>.</a:t>
            </a:r>
          </a:p>
          <a:p>
            <a:pPr marL="515938" lvl="0">
              <a:defRPr/>
            </a:pPr>
            <a:endParaRPr lang="en-US" sz="1050" dirty="0" smtClean="0">
              <a:latin typeface="Arial Narrow" pitchFamily="34" charset="0"/>
            </a:endParaRPr>
          </a:p>
          <a:p>
            <a:pPr marL="515938" lvl="0">
              <a:defRPr/>
            </a:pPr>
            <a:r>
              <a:rPr lang="en-US" sz="1050" dirty="0" smtClean="0">
                <a:latin typeface="Arial Narrow" pitchFamily="34" charset="0"/>
              </a:rPr>
              <a:t>What might he have said?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333050"/>
          </a:xfrm>
          <a:prstGeom prst="rect">
            <a:avLst/>
          </a:prstGeom>
          <a:noFill/>
        </p:spPr>
        <p:txBody>
          <a:bodyPr wrap="square" rtlCol="0">
            <a:spAutoFit/>
          </a:bodyPr>
          <a:lstStyle/>
          <a:p>
            <a:pPr marL="228600" indent="-228600"/>
            <a:r>
              <a:rPr lang="en-US" sz="1050" b="1" dirty="0" smtClean="0">
                <a:latin typeface="Arial Narrow" pitchFamily="34" charset="0"/>
              </a:rPr>
              <a:t>Lesson 14   Acts 9:1- 19	              A </a:t>
            </a:r>
            <a:r>
              <a:rPr lang="en-US" sz="1050" b="1" dirty="0">
                <a:latin typeface="Arial Narrow" pitchFamily="34" charset="0"/>
              </a:rPr>
              <a:t>Study in the Book of </a:t>
            </a:r>
            <a:r>
              <a:rPr lang="en-US" sz="1050" b="1" dirty="0" smtClean="0">
                <a:latin typeface="Arial Narrow" pitchFamily="34" charset="0"/>
              </a:rPr>
              <a:t>ACTS</a:t>
            </a:r>
          </a:p>
          <a:p>
            <a:pPr marL="228600" indent="-228600"/>
            <a:endParaRPr lang="en-US" sz="1050" b="1" dirty="0" smtClean="0">
              <a:latin typeface="Arial Narrow" pitchFamily="34" charset="0"/>
            </a:endParaRPr>
          </a:p>
          <a:p>
            <a:pPr marL="228600" indent="-228600"/>
            <a:r>
              <a:rPr lang="en-US" sz="1050" dirty="0" smtClean="0">
                <a:latin typeface="Arial Narrow" pitchFamily="34" charset="0"/>
              </a:rPr>
              <a:t>Something Unusual </a:t>
            </a:r>
            <a:r>
              <a:rPr lang="en-US" sz="1050" dirty="0" err="1" smtClean="0">
                <a:latin typeface="Arial Narrow" pitchFamily="34" charset="0"/>
              </a:rPr>
              <a:t>Happenon</a:t>
            </a:r>
            <a:r>
              <a:rPr lang="en-US" sz="1050" dirty="0" smtClean="0">
                <a:latin typeface="Arial Narrow" pitchFamily="34" charset="0"/>
              </a:rPr>
              <a:t> the Way to Church</a:t>
            </a:r>
          </a:p>
          <a:p>
            <a:pPr marL="228600" indent="-228600"/>
            <a:endParaRPr lang="en-US" sz="1050" dirty="0" smtClean="0">
              <a:latin typeface="Arial Narrow" pitchFamily="34" charset="0"/>
            </a:endParaRPr>
          </a:p>
          <a:p>
            <a:pPr marL="228600" indent="-228600"/>
            <a:r>
              <a:rPr lang="en-US" sz="1050" dirty="0" smtClean="0">
                <a:latin typeface="Arial Narrow" pitchFamily="34" charset="0"/>
              </a:rPr>
              <a:t>What was so unusual?  He met Jesus!   </a:t>
            </a:r>
            <a:r>
              <a:rPr lang="en-US" sz="1050" b="1" dirty="0" smtClean="0"/>
              <a:t>What’s so unusual about that?</a:t>
            </a:r>
            <a:r>
              <a:rPr lang="en-US" sz="1050" dirty="0" smtClean="0">
                <a:latin typeface="Arial Narrow" pitchFamily="34" charset="0"/>
              </a:rPr>
              <a:t/>
            </a:r>
            <a:br>
              <a:rPr lang="en-US" sz="1050" dirty="0" smtClean="0">
                <a:latin typeface="Arial Narrow" pitchFamily="34" charset="0"/>
              </a:rPr>
            </a:br>
            <a:endParaRPr lang="en-US" sz="1050" dirty="0" smtClean="0">
              <a:latin typeface="Arial Narrow" pitchFamily="34" charset="0"/>
            </a:endParaRPr>
          </a:p>
          <a:p>
            <a:pPr marL="403225" indent="-174625">
              <a:buFont typeface="Arial" pitchFamily="34" charset="0"/>
              <a:buChar char="•"/>
            </a:pPr>
            <a:r>
              <a:rPr lang="en-US" sz="1050" dirty="0" smtClean="0">
                <a:latin typeface="Arial Narrow" pitchFamily="34" charset="0"/>
              </a:rPr>
              <a:t>He wasn’t expecting to …</a:t>
            </a:r>
            <a:br>
              <a:rPr lang="en-US" sz="1050" dirty="0" smtClean="0">
                <a:latin typeface="Arial Narrow" pitchFamily="34" charset="0"/>
              </a:rPr>
            </a:br>
            <a:r>
              <a:rPr lang="en-US" sz="1050" dirty="0" smtClean="0">
                <a:latin typeface="Arial Narrow" pitchFamily="34" charset="0"/>
              </a:rPr>
              <a:t>     </a:t>
            </a:r>
            <a:r>
              <a:rPr lang="en-US" sz="1050" baseline="30000" dirty="0" smtClean="0">
                <a:latin typeface="Arial Narrow" pitchFamily="34" charset="0"/>
              </a:rPr>
              <a:t>1</a:t>
            </a:r>
            <a:r>
              <a:rPr lang="en-US" sz="1050" dirty="0" smtClean="0">
                <a:latin typeface="Arial Narrow" pitchFamily="34" charset="0"/>
              </a:rPr>
              <a:t> Meanwhile, Saul was still breathing out murderous threats against the Lord's disciples. </a:t>
            </a:r>
          </a:p>
          <a:p>
            <a:pPr marL="403225" indent="-174625">
              <a:buFont typeface="Arial" pitchFamily="34" charset="0"/>
              <a:buChar char="•"/>
            </a:pPr>
            <a:r>
              <a:rPr lang="en-US" sz="1050" dirty="0" smtClean="0">
                <a:latin typeface="Arial Narrow" pitchFamily="34" charset="0"/>
              </a:rPr>
              <a:t>He was on a mission </a:t>
            </a:r>
          </a:p>
          <a:p>
            <a:pPr marL="457200" indent="-174625"/>
            <a:r>
              <a:rPr lang="en-US" sz="1050" dirty="0" smtClean="0">
                <a:latin typeface="Arial Narrow" pitchFamily="34" charset="0"/>
              </a:rPr>
              <a:t>	</a:t>
            </a:r>
            <a:r>
              <a:rPr lang="en-US" sz="1050" baseline="30000" dirty="0" smtClean="0">
                <a:latin typeface="Arial Narrow" pitchFamily="34" charset="0"/>
              </a:rPr>
              <a:t> </a:t>
            </a:r>
            <a:r>
              <a:rPr lang="en-US" sz="1050" dirty="0" smtClean="0">
                <a:latin typeface="Arial Narrow" pitchFamily="34" charset="0"/>
              </a:rPr>
              <a:t>He went to the high priest   </a:t>
            </a:r>
            <a:r>
              <a:rPr lang="en-US" sz="1050" baseline="30000" dirty="0" smtClean="0">
                <a:latin typeface="Arial Narrow" pitchFamily="34" charset="0"/>
              </a:rPr>
              <a:t>2</a:t>
            </a:r>
            <a:r>
              <a:rPr lang="en-US" sz="1050" dirty="0" smtClean="0">
                <a:latin typeface="Arial Narrow" pitchFamily="34" charset="0"/>
              </a:rPr>
              <a:t> and asked him for letters to the synagogues in Damascus, so that if he found any there who belonged to the Way, whether men or women, he might take them as prisoners to Jerusalem. </a:t>
            </a:r>
          </a:p>
          <a:p>
            <a:pPr marL="457200" indent="-174625"/>
            <a:endParaRPr lang="en-US" sz="1050" dirty="0" smtClean="0">
              <a:latin typeface="Arial Narrow" pitchFamily="34" charset="0"/>
            </a:endParaRPr>
          </a:p>
          <a:p>
            <a:pPr marL="228600" indent="-228600"/>
            <a:r>
              <a:rPr lang="en-US" sz="1050" dirty="0" smtClean="0">
                <a:latin typeface="Arial Narrow" pitchFamily="34" charset="0"/>
              </a:rPr>
              <a:t>What’s Your Mission … Why are you HERE?</a:t>
            </a:r>
          </a:p>
          <a:p>
            <a:pPr marL="685800" lvl="1" indent="-228600"/>
            <a:r>
              <a:rPr lang="en-US" sz="1050" dirty="0" smtClean="0">
                <a:latin typeface="Arial Narrow" pitchFamily="34" charset="0"/>
              </a:rPr>
              <a:t>1 – I have to …</a:t>
            </a:r>
          </a:p>
          <a:p>
            <a:pPr marL="685800" lvl="1" indent="-228600"/>
            <a:r>
              <a:rPr lang="en-US" sz="1050" dirty="0" smtClean="0">
                <a:latin typeface="Arial Narrow" pitchFamily="34" charset="0"/>
              </a:rPr>
              <a:t>2 – It’s my duty …</a:t>
            </a:r>
          </a:p>
          <a:p>
            <a:pPr marL="685800" lvl="1" indent="-228600"/>
            <a:r>
              <a:rPr lang="en-US" sz="1050" dirty="0" smtClean="0">
                <a:latin typeface="Arial Narrow" pitchFamily="34" charset="0"/>
              </a:rPr>
              <a:t>3 – It’s my habit …</a:t>
            </a:r>
          </a:p>
          <a:p>
            <a:pPr marL="685800" lvl="1" indent="-228600"/>
            <a:r>
              <a:rPr lang="en-US" sz="1050" dirty="0" smtClean="0">
                <a:latin typeface="Arial Narrow" pitchFamily="34" charset="0"/>
              </a:rPr>
              <a:t>4 – It’s my social network …</a:t>
            </a:r>
          </a:p>
          <a:p>
            <a:pPr marL="685800" lvl="1" indent="-228600"/>
            <a:r>
              <a:rPr lang="en-US" sz="1050" dirty="0" smtClean="0">
                <a:latin typeface="Arial Narrow" pitchFamily="34" charset="0"/>
              </a:rPr>
              <a:t>5 – It makes ME feel good …</a:t>
            </a:r>
          </a:p>
          <a:p>
            <a:pPr marL="685800" lvl="1" indent="-228600"/>
            <a:r>
              <a:rPr lang="en-US" sz="1050" dirty="0" smtClean="0">
                <a:latin typeface="Arial Narrow" pitchFamily="34" charset="0"/>
              </a:rPr>
              <a:t>6 – I want to hear from GOD!</a:t>
            </a:r>
          </a:p>
          <a:p>
            <a:pPr marL="685800" lvl="1" indent="-228600"/>
            <a:endParaRPr lang="en-US" sz="1050" dirty="0" smtClean="0">
              <a:latin typeface="Arial Narrow" pitchFamily="34" charset="0"/>
            </a:endParaRPr>
          </a:p>
          <a:p>
            <a:pPr marL="228600" indent="-228600"/>
            <a:r>
              <a:rPr lang="en-US" sz="1050" b="1" dirty="0" smtClean="0">
                <a:latin typeface="Arial Narrow" pitchFamily="34" charset="0"/>
              </a:rPr>
              <a:t>Mission Interrupted</a:t>
            </a:r>
          </a:p>
          <a:p>
            <a:pPr marL="282575"/>
            <a:r>
              <a:rPr lang="en-US" sz="1050" dirty="0" smtClean="0">
                <a:latin typeface="Arial Narrow" pitchFamily="34" charset="0"/>
              </a:rPr>
              <a:t>suddenly a light from heaven flashed around him. </a:t>
            </a:r>
          </a:p>
          <a:p>
            <a:pPr marL="282575"/>
            <a:r>
              <a:rPr lang="en-US" sz="1050" baseline="30000" dirty="0" smtClean="0">
                <a:latin typeface="Arial Narrow" pitchFamily="34" charset="0"/>
              </a:rPr>
              <a:t>4</a:t>
            </a:r>
            <a:r>
              <a:rPr lang="en-US" sz="1050" dirty="0" smtClean="0">
                <a:latin typeface="Arial Narrow" pitchFamily="34" charset="0"/>
              </a:rPr>
              <a:t> He fell to the ground and heard a voice say to him, "Saul, Saul, why do you persecute me?"</a:t>
            </a:r>
          </a:p>
          <a:p>
            <a:pPr marL="282575"/>
            <a:r>
              <a:rPr lang="en-US" sz="1050" dirty="0" smtClean="0">
                <a:latin typeface="Arial Narrow" pitchFamily="34" charset="0"/>
              </a:rPr>
              <a:t> </a:t>
            </a:r>
            <a:r>
              <a:rPr lang="en-US" sz="1050" baseline="30000" dirty="0" smtClean="0">
                <a:latin typeface="Arial Narrow" pitchFamily="34" charset="0"/>
              </a:rPr>
              <a:t>5</a:t>
            </a:r>
            <a:r>
              <a:rPr lang="en-US" sz="1050" dirty="0" smtClean="0">
                <a:latin typeface="Arial Narrow" pitchFamily="34" charset="0"/>
              </a:rPr>
              <a:t> "Who are you, Lord?" Saul asked. "I am Jesus, whom you are persecuting," he replied.</a:t>
            </a:r>
          </a:p>
          <a:p>
            <a:pPr marL="282575"/>
            <a:r>
              <a:rPr lang="en-US" sz="1050" baseline="30000" dirty="0" smtClean="0"/>
              <a:t>6</a:t>
            </a:r>
            <a:r>
              <a:rPr lang="en-US" sz="1050" dirty="0" smtClean="0"/>
              <a:t> "Now get up and go into the city, and you will be told what you must do.”</a:t>
            </a:r>
            <a:endParaRPr lang="en-US" sz="1050" dirty="0" smtClean="0">
              <a:solidFill>
                <a:srgbClr val="FFFF00"/>
              </a:solidFill>
              <a:latin typeface="Arial Narrow" pitchFamily="34" charset="0"/>
            </a:endParaRPr>
          </a:p>
          <a:p>
            <a:pPr marL="282575"/>
            <a:r>
              <a:rPr lang="en-US" sz="1050" baseline="30000" dirty="0" smtClean="0">
                <a:latin typeface="Arial Narrow" pitchFamily="34" charset="0"/>
              </a:rPr>
              <a:t>7</a:t>
            </a:r>
            <a:r>
              <a:rPr lang="en-US" sz="1050" dirty="0" smtClean="0">
                <a:latin typeface="Arial Narrow" pitchFamily="34" charset="0"/>
              </a:rPr>
              <a:t> The men traveling with Saul stood there speechless; they heard the sound but did not see anyone.   </a:t>
            </a:r>
            <a:r>
              <a:rPr lang="en-US" sz="1050" baseline="30000" dirty="0" smtClean="0">
                <a:latin typeface="Arial Narrow" pitchFamily="34" charset="0"/>
              </a:rPr>
              <a:t>8</a:t>
            </a:r>
            <a:r>
              <a:rPr lang="en-US" sz="1050" dirty="0" smtClean="0">
                <a:latin typeface="Arial Narrow" pitchFamily="34" charset="0"/>
              </a:rPr>
              <a:t> Saul got up from the ground, but when he opened his eyes he could see nothing. So they led him by the hand into Damascus.</a:t>
            </a:r>
          </a:p>
          <a:p>
            <a:endParaRPr lang="en-US" sz="1050" dirty="0" smtClean="0">
              <a:latin typeface="Arial Narrow" pitchFamily="34" charset="0"/>
            </a:endParaRPr>
          </a:p>
          <a:p>
            <a:r>
              <a:rPr lang="en-US" sz="1050" b="1" dirty="0" smtClean="0">
                <a:latin typeface="Arial Narrow" pitchFamily="34" charset="0"/>
              </a:rPr>
              <a:t>He wasn’t expecting this!</a:t>
            </a:r>
          </a:p>
          <a:p>
            <a:pPr marL="282575"/>
            <a:r>
              <a:rPr lang="en-US" sz="1050" baseline="30000" dirty="0" smtClean="0">
                <a:latin typeface="Arial Narrow" pitchFamily="34" charset="0"/>
              </a:rPr>
              <a:t>9</a:t>
            </a:r>
            <a:r>
              <a:rPr lang="en-US" sz="1050" dirty="0" smtClean="0">
                <a:latin typeface="Arial Narrow" pitchFamily="34" charset="0"/>
              </a:rPr>
              <a:t> For three days he was blind, and did not eat or drink anything. </a:t>
            </a:r>
          </a:p>
          <a:p>
            <a:pPr marL="282575"/>
            <a:endParaRPr lang="en-US" sz="1050" dirty="0" smtClean="0">
              <a:latin typeface="Arial Narrow" pitchFamily="34" charset="0"/>
            </a:endParaRPr>
          </a:p>
          <a:p>
            <a:r>
              <a:rPr lang="en-US" sz="1050" b="1" dirty="0" smtClean="0">
                <a:latin typeface="Arial Narrow" pitchFamily="34" charset="0"/>
              </a:rPr>
              <a:t>Another unusual thing happened?  </a:t>
            </a:r>
            <a:r>
              <a:rPr lang="en-US" sz="1050" dirty="0" smtClean="0">
                <a:latin typeface="Arial Narrow" pitchFamily="34" charset="0"/>
              </a:rPr>
              <a:t>He met a Jesus Follower!</a:t>
            </a:r>
          </a:p>
          <a:p>
            <a:pPr marL="282575"/>
            <a:r>
              <a:rPr lang="en-US" sz="1050" baseline="30000" dirty="0" smtClean="0">
                <a:latin typeface="Arial Narrow" pitchFamily="34" charset="0"/>
              </a:rPr>
              <a:t>10</a:t>
            </a:r>
            <a:r>
              <a:rPr lang="en-US" sz="1050" dirty="0" smtClean="0">
                <a:latin typeface="Arial Narrow" pitchFamily="34" charset="0"/>
              </a:rPr>
              <a:t> In Damascus there was a disciple named Ananias.</a:t>
            </a:r>
          </a:p>
          <a:p>
            <a:pPr marL="282575"/>
            <a:endParaRPr lang="en-US" sz="1050" dirty="0" smtClean="0">
              <a:latin typeface="Arial Narrow" pitchFamily="34" charset="0"/>
            </a:endParaRPr>
          </a:p>
          <a:p>
            <a:pPr marL="282575"/>
            <a:r>
              <a:rPr lang="en-US" sz="1050" b="1" dirty="0" smtClean="0"/>
              <a:t>What’s so unusual about that?</a:t>
            </a:r>
          </a:p>
          <a:p>
            <a:pPr marL="282575"/>
            <a:endParaRPr lang="en-US" sz="1050" dirty="0" smtClean="0">
              <a:latin typeface="Arial Narrow" pitchFamily="34" charset="0"/>
            </a:endParaRPr>
          </a:p>
          <a:p>
            <a:r>
              <a:rPr lang="en-US" sz="1050" b="1" dirty="0" smtClean="0">
                <a:latin typeface="Arial Narrow" pitchFamily="34" charset="0"/>
              </a:rPr>
              <a:t>Ananias’ Vision </a:t>
            </a:r>
          </a:p>
          <a:p>
            <a:pPr marL="282575"/>
            <a:r>
              <a:rPr lang="en-US" sz="1050" dirty="0" smtClean="0">
                <a:latin typeface="Arial Narrow" pitchFamily="34" charset="0"/>
              </a:rPr>
              <a:t> The Lord called to him in a vision, </a:t>
            </a:r>
            <a:r>
              <a:rPr lang="en-US" sz="1050" dirty="0" smtClean="0"/>
              <a:t>"Ananias!" </a:t>
            </a:r>
          </a:p>
          <a:p>
            <a:pPr marL="282575"/>
            <a:r>
              <a:rPr lang="en-US" sz="1050" dirty="0" smtClean="0"/>
              <a:t>"Yes, Lord,“ he answered.</a:t>
            </a:r>
          </a:p>
          <a:p>
            <a:pPr marL="282575"/>
            <a:r>
              <a:rPr lang="en-US" sz="1050" baseline="30000" dirty="0" smtClean="0">
                <a:latin typeface="Arial Narrow" pitchFamily="34" charset="0"/>
              </a:rPr>
              <a:t>11</a:t>
            </a:r>
            <a:r>
              <a:rPr lang="en-US" sz="1050" dirty="0" smtClean="0">
                <a:latin typeface="Arial Narrow" pitchFamily="34" charset="0"/>
              </a:rPr>
              <a:t> The Lord told him,</a:t>
            </a:r>
          </a:p>
          <a:p>
            <a:pPr marL="282575"/>
            <a:r>
              <a:rPr lang="en-US" sz="1050" dirty="0" smtClean="0">
                <a:latin typeface="Arial Narrow" pitchFamily="34" charset="0"/>
              </a:rPr>
              <a:t>"Go to the house of Judas on Straight Street and ask for a man from Tarsus named Saul, for he is praying.</a:t>
            </a:r>
          </a:p>
          <a:p>
            <a:pPr marL="282575"/>
            <a:r>
              <a:rPr lang="en-US" sz="1050" dirty="0" smtClean="0">
                <a:latin typeface="Arial Narrow" pitchFamily="34" charset="0"/>
              </a:rPr>
              <a:t>“</a:t>
            </a:r>
            <a:r>
              <a:rPr lang="en-US" sz="1050" baseline="30000" dirty="0" smtClean="0">
                <a:latin typeface="Arial Narrow" pitchFamily="34" charset="0"/>
              </a:rPr>
              <a:t>12</a:t>
            </a:r>
            <a:r>
              <a:rPr lang="en-US" sz="1050" dirty="0" smtClean="0">
                <a:latin typeface="Arial Narrow" pitchFamily="34" charset="0"/>
              </a:rPr>
              <a:t> In a vision he has seen a man named Ananias come and place his hands on him to restore his sight.“</a:t>
            </a:r>
          </a:p>
          <a:p>
            <a:pPr marL="282575"/>
            <a:r>
              <a:rPr lang="en-US" sz="1050" baseline="30000" dirty="0" smtClean="0">
                <a:latin typeface="Arial Narrow" pitchFamily="34" charset="0"/>
              </a:rPr>
              <a:t>13</a:t>
            </a:r>
            <a:r>
              <a:rPr lang="en-US" sz="1050" dirty="0" smtClean="0">
                <a:latin typeface="Arial Narrow" pitchFamily="34" charset="0"/>
              </a:rPr>
              <a:t> "Lord,“    Ananias answered, "I have heard many reports about this man and all the harm he has done to your saints in Jerusalem.</a:t>
            </a:r>
          </a:p>
          <a:p>
            <a:pPr marL="282575"/>
            <a:r>
              <a:rPr lang="en-US" sz="1050" baseline="30000" dirty="0" smtClean="0">
                <a:latin typeface="Arial Narrow" pitchFamily="34" charset="0"/>
              </a:rPr>
              <a:t>14</a:t>
            </a:r>
            <a:r>
              <a:rPr lang="en-US" sz="1050" dirty="0" smtClean="0">
                <a:latin typeface="Arial Narrow" pitchFamily="34" charset="0"/>
              </a:rPr>
              <a:t> And he has come here with authority from the chief priests to arrest all who call on your name.“</a:t>
            </a:r>
          </a:p>
          <a:p>
            <a:pPr marL="282575"/>
            <a:r>
              <a:rPr lang="en-US" sz="1050" dirty="0" smtClean="0">
                <a:latin typeface="Arial Narrow" pitchFamily="34" charset="0"/>
              </a:rPr>
              <a:t> </a:t>
            </a:r>
            <a:r>
              <a:rPr lang="en-US" sz="1050" baseline="30000" dirty="0" smtClean="0">
                <a:latin typeface="Arial Narrow" pitchFamily="34" charset="0"/>
              </a:rPr>
              <a:t>15</a:t>
            </a:r>
            <a:r>
              <a:rPr lang="en-US" sz="1050" dirty="0" smtClean="0">
                <a:latin typeface="Arial Narrow" pitchFamily="34" charset="0"/>
              </a:rPr>
              <a:t> But the Lord said to Ananias, "Go! This man is my  chosen instrument to 	carry my name before the Gentiles  and their kings and before the people of Israel. </a:t>
            </a:r>
            <a:r>
              <a:rPr lang="en-US" sz="1050" baseline="30000" dirty="0" smtClean="0">
                <a:latin typeface="Arial Narrow" pitchFamily="34" charset="0"/>
              </a:rPr>
              <a:t>16</a:t>
            </a:r>
            <a:r>
              <a:rPr lang="en-US" sz="1050" dirty="0" smtClean="0">
                <a:latin typeface="Arial Narrow" pitchFamily="34" charset="0"/>
              </a:rPr>
              <a:t> I will show him how  much he must suffer  for my name.”</a:t>
            </a:r>
          </a:p>
          <a:p>
            <a:pPr marL="282575"/>
            <a:r>
              <a:rPr lang="en-US" sz="1050" dirty="0" smtClean="0">
                <a:latin typeface="Arial Narrow" pitchFamily="34" charset="0"/>
              </a:rPr>
              <a:t>  </a:t>
            </a:r>
            <a:r>
              <a:rPr lang="en-US" sz="1050" baseline="30000" dirty="0" smtClean="0">
                <a:latin typeface="Arial Narrow" pitchFamily="34" charset="0"/>
              </a:rPr>
              <a:t>17</a:t>
            </a:r>
            <a:r>
              <a:rPr lang="en-US" sz="1050" dirty="0" smtClean="0">
                <a:latin typeface="Arial Narrow" pitchFamily="34" charset="0"/>
              </a:rPr>
              <a:t> Then Ananias went to the house and entered it. Placing his hands on Saul, he said, "Brother Saul, the </a:t>
            </a:r>
            <a:br>
              <a:rPr lang="en-US" sz="1050" dirty="0" smtClean="0">
                <a:latin typeface="Arial Narrow" pitchFamily="34" charset="0"/>
              </a:rPr>
            </a:br>
            <a:r>
              <a:rPr lang="en-US" sz="1050" dirty="0" smtClean="0">
                <a:latin typeface="Arial Narrow" pitchFamily="34" charset="0"/>
              </a:rPr>
              <a:t>Lord--Jesus, who appeared to you on the road as you were coming here—he said, has sent me so that you may see again and be filled with the Holy Spirit.“</a:t>
            </a:r>
            <a:endParaRPr lang="en-US" sz="1050" b="1" dirty="0" smtClean="0">
              <a:solidFill>
                <a:srgbClr val="FFFF00"/>
              </a:solidFill>
              <a:latin typeface="Arial Narrow" pitchFamily="34" charset="0"/>
            </a:endParaRPr>
          </a:p>
          <a:p>
            <a:pPr marL="282575"/>
            <a:r>
              <a:rPr lang="en-US" sz="1050" dirty="0" smtClean="0">
                <a:latin typeface="Arial Narrow" pitchFamily="34" charset="0"/>
              </a:rPr>
              <a:t> </a:t>
            </a:r>
            <a:r>
              <a:rPr lang="en-US" sz="1050" baseline="30000" dirty="0" smtClean="0">
                <a:latin typeface="Arial Narrow" pitchFamily="34" charset="0"/>
              </a:rPr>
              <a:t>18</a:t>
            </a:r>
            <a:r>
              <a:rPr lang="en-US" sz="1050" dirty="0" smtClean="0">
                <a:latin typeface="Arial Narrow" pitchFamily="34" charset="0"/>
              </a:rPr>
              <a:t> Immediately, something like scales fell from Saul's eyes, and he could see again. He got up and was baptized,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2516073"/>
          </a:xfrm>
          <a:prstGeom prst="rect">
            <a:avLst/>
          </a:prstGeom>
          <a:noFill/>
        </p:spPr>
        <p:txBody>
          <a:bodyPr wrap="square" rtlCol="0">
            <a:spAutoFit/>
          </a:bodyPr>
          <a:lstStyle/>
          <a:p>
            <a:pPr marL="228600" indent="-228600"/>
            <a:r>
              <a:rPr lang="en-US" sz="1050" b="1" dirty="0" smtClean="0">
                <a:latin typeface="Arial Narrow" pitchFamily="34" charset="0"/>
              </a:rPr>
              <a:t>Lesson 14   Acts 9:1- 19  (Continued)              A </a:t>
            </a:r>
            <a:r>
              <a:rPr lang="en-US" sz="1050" b="1" dirty="0">
                <a:latin typeface="Arial Narrow" pitchFamily="34" charset="0"/>
              </a:rPr>
              <a:t>Study in the Book of </a:t>
            </a:r>
            <a:r>
              <a:rPr lang="en-US" sz="1050" b="1" dirty="0" smtClean="0">
                <a:latin typeface="Arial Narrow" pitchFamily="34" charset="0"/>
              </a:rPr>
              <a:t>ACTS</a:t>
            </a:r>
          </a:p>
          <a:p>
            <a:pPr marL="228600" indent="-228600"/>
            <a:endParaRPr lang="en-US" sz="1050" b="1" dirty="0" smtClean="0">
              <a:latin typeface="Arial Narrow" pitchFamily="34" charset="0"/>
            </a:endParaRPr>
          </a:p>
          <a:p>
            <a:pPr marL="282575"/>
            <a:endParaRPr lang="en-US" sz="1050" dirty="0" smtClean="0">
              <a:latin typeface="Arial Narrow" pitchFamily="34" charset="0"/>
            </a:endParaRPr>
          </a:p>
          <a:p>
            <a:pPr marL="282575"/>
            <a:endParaRPr lang="en-US" sz="1050" dirty="0" smtClean="0">
              <a:latin typeface="Arial Narrow" pitchFamily="34" charset="0"/>
            </a:endParaRPr>
          </a:p>
          <a:p>
            <a:pPr marL="282575"/>
            <a:r>
              <a:rPr lang="en-US" sz="1050" dirty="0" smtClean="0">
                <a:latin typeface="Arial Narrow" pitchFamily="34" charset="0"/>
              </a:rPr>
              <a:t>The order of his conversion: 1)  He called on the name of the Lord and was saved  2) he was restored his sight  3) He was baptized</a:t>
            </a:r>
          </a:p>
          <a:p>
            <a:pPr marL="282575"/>
            <a:endParaRPr lang="en-US" sz="1050" dirty="0" smtClean="0">
              <a:latin typeface="Arial Narrow" pitchFamily="34" charset="0"/>
            </a:endParaRPr>
          </a:p>
          <a:p>
            <a:pPr marL="282575"/>
            <a:r>
              <a:rPr lang="en-US" sz="1050" baseline="30000" dirty="0" smtClean="0">
                <a:latin typeface="Arial Narrow" pitchFamily="34" charset="0"/>
              </a:rPr>
              <a:t>19</a:t>
            </a:r>
            <a:r>
              <a:rPr lang="en-US" sz="1050" dirty="0" smtClean="0">
                <a:latin typeface="Arial Narrow" pitchFamily="34" charset="0"/>
              </a:rPr>
              <a:t> and after taking some food, he regained his strength. Saul spent several days with the disciples in Damascus. </a:t>
            </a:r>
          </a:p>
          <a:p>
            <a:pPr marL="282575"/>
            <a:endParaRPr lang="en-US" sz="1050" dirty="0" smtClean="0">
              <a:latin typeface="Arial Narrow" pitchFamily="34" charset="0"/>
            </a:endParaRPr>
          </a:p>
          <a:p>
            <a:pPr marL="282575" indent="-282575"/>
            <a:r>
              <a:rPr lang="en-US" sz="1050" b="1" dirty="0" smtClean="0">
                <a:latin typeface="Arial Narrow" pitchFamily="34" charset="0"/>
              </a:rPr>
              <a:t>In conclusion: </a:t>
            </a:r>
          </a:p>
          <a:p>
            <a:pPr marL="282575" indent="-282575"/>
            <a:r>
              <a:rPr lang="en-US" sz="1050" b="1" dirty="0" smtClean="0">
                <a:latin typeface="Arial Narrow" pitchFamily="34" charset="0"/>
              </a:rPr>
              <a:t>Something Unusual Happened on the Way to Church</a:t>
            </a:r>
          </a:p>
          <a:p>
            <a:pPr marL="282575">
              <a:buAutoNum type="arabicParenR"/>
            </a:pPr>
            <a:r>
              <a:rPr lang="en-US" sz="1050" dirty="0" smtClean="0">
                <a:latin typeface="Arial Narrow" pitchFamily="34" charset="0"/>
              </a:rPr>
              <a:t>  He met Jesus  </a:t>
            </a:r>
          </a:p>
          <a:p>
            <a:pPr marL="282575" lvl="0">
              <a:buFont typeface="Arial" pitchFamily="34" charset="0"/>
              <a:buAutoNum type="arabicParenR"/>
            </a:pPr>
            <a:r>
              <a:rPr lang="en-US" sz="1050" dirty="0" smtClean="0">
                <a:latin typeface="Arial Narrow" pitchFamily="34" charset="0"/>
              </a:rPr>
              <a:t>  He met a Jesus Follower</a:t>
            </a:r>
          </a:p>
          <a:p>
            <a:pPr marL="282575">
              <a:buFont typeface="Arial" pitchFamily="34" charset="0"/>
              <a:buAutoNum type="arabicParenR"/>
            </a:pPr>
            <a:r>
              <a:rPr lang="en-US" sz="1050" dirty="0" smtClean="0">
                <a:latin typeface="Arial Narrow" pitchFamily="34" charset="0"/>
              </a:rPr>
              <a:t>   Then he became one</a:t>
            </a:r>
          </a:p>
          <a:p>
            <a:pPr marL="282575" lvl="0">
              <a:buFont typeface="Arial" pitchFamily="34" charset="0"/>
              <a:buAutoNum type="arabicParenR"/>
            </a:pPr>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656216"/>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15   Acts </a:t>
            </a:r>
            <a:r>
              <a:rPr lang="en-US" sz="1050" b="1" smtClean="0">
                <a:latin typeface="Arial Narrow" pitchFamily="34" charset="0"/>
              </a:rPr>
              <a:t>9:20- 31</a:t>
            </a:r>
            <a:r>
              <a:rPr lang="en-US" sz="1050" b="1" dirty="0" smtClean="0">
                <a:latin typeface="Arial Narrow" pitchFamily="34" charset="0"/>
              </a:rPr>
              <a:t>	              A </a:t>
            </a:r>
            <a:r>
              <a:rPr lang="en-US" sz="1050" b="1" dirty="0">
                <a:latin typeface="Arial Narrow" pitchFamily="34" charset="0"/>
              </a:rPr>
              <a:t>Study in the Book of </a:t>
            </a:r>
            <a:r>
              <a:rPr lang="en-US" sz="1050" b="1" dirty="0" smtClean="0">
                <a:latin typeface="Arial Narrow" pitchFamily="34" charset="0"/>
              </a:rPr>
              <a:t>ACTS</a:t>
            </a:r>
          </a:p>
          <a:p>
            <a:pPr marL="282575">
              <a:tabLst>
                <a:tab pos="228600" algn="l"/>
                <a:tab pos="457200" algn="l"/>
                <a:tab pos="685800" algn="l"/>
                <a:tab pos="914400" algn="l"/>
              </a:tabLst>
            </a:pPr>
            <a:endParaRPr lang="en-US" sz="1050" dirty="0" smtClean="0">
              <a:latin typeface="Arial Narrow" pitchFamily="34" charset="0"/>
            </a:endParaRPr>
          </a:p>
          <a:p>
            <a:pPr>
              <a:tabLst>
                <a:tab pos="228600" algn="l"/>
                <a:tab pos="457200" algn="l"/>
                <a:tab pos="685800" algn="l"/>
                <a:tab pos="914400" algn="l"/>
              </a:tabLst>
            </a:pPr>
            <a:r>
              <a:rPr lang="en-US" sz="1050" dirty="0" smtClean="0">
                <a:latin typeface="Arial Narrow" pitchFamily="34" charset="0"/>
              </a:rPr>
              <a:t>Last time:  Something Unusual Happened on the Way to Church Today!  Saul met Jesus on the way …</a:t>
            </a:r>
          </a:p>
          <a:p>
            <a:pPr>
              <a:tabLst>
                <a:tab pos="228600" algn="l"/>
                <a:tab pos="457200" algn="l"/>
                <a:tab pos="685800" algn="l"/>
                <a:tab pos="914400" algn="l"/>
              </a:tabLst>
            </a:pPr>
            <a:endParaRPr lang="en-US" sz="1050" dirty="0" smtClean="0">
              <a:latin typeface="Arial Narrow" pitchFamily="34" charset="0"/>
            </a:endParaRPr>
          </a:p>
          <a:p>
            <a:pPr>
              <a:tabLst>
                <a:tab pos="228600" algn="l"/>
                <a:tab pos="457200" algn="l"/>
                <a:tab pos="685800" algn="l"/>
                <a:tab pos="914400" algn="l"/>
              </a:tabLst>
            </a:pPr>
            <a:r>
              <a:rPr lang="en-US" sz="1050" dirty="0" smtClean="0">
                <a:latin typeface="Arial Narrow" pitchFamily="34" charset="0"/>
              </a:rPr>
              <a:t>This time:  </a:t>
            </a:r>
            <a:r>
              <a:rPr lang="en-US" sz="1050" b="1" dirty="0" smtClean="0">
                <a:latin typeface="Arial Narrow" pitchFamily="34" charset="0"/>
              </a:rPr>
              <a:t>Something Unusual Happened Leaving Church Today!  </a:t>
            </a:r>
            <a:r>
              <a:rPr lang="en-US" sz="1050" b="1" u="sng" dirty="0" smtClean="0">
                <a:latin typeface="Arial Narrow" pitchFamily="34" charset="0"/>
              </a:rPr>
              <a:t>He couldn’t contain it!</a:t>
            </a:r>
          </a:p>
          <a:p>
            <a:pPr>
              <a:tabLst>
                <a:tab pos="228600" algn="l"/>
                <a:tab pos="457200" algn="l"/>
                <a:tab pos="685800" algn="l"/>
                <a:tab pos="914400" algn="l"/>
              </a:tabLst>
            </a:pPr>
            <a:endParaRPr lang="en-US" sz="1050" dirty="0" smtClean="0">
              <a:latin typeface="Arial Narrow" pitchFamily="34" charset="0"/>
            </a:endParaRPr>
          </a:p>
          <a:p>
            <a:pPr>
              <a:tabLst>
                <a:tab pos="228600" algn="l"/>
                <a:tab pos="457200" algn="l"/>
                <a:tab pos="685800" algn="l"/>
                <a:tab pos="914400" algn="l"/>
              </a:tabLst>
            </a:pPr>
            <a:r>
              <a:rPr lang="en-US" sz="1050" dirty="0" smtClean="0">
                <a:latin typeface="Arial Narrow" pitchFamily="34" charset="0"/>
              </a:rPr>
              <a:t> 	</a:t>
            </a:r>
            <a:r>
              <a:rPr lang="en-US" sz="1050" baseline="30000" dirty="0" smtClean="0">
                <a:latin typeface="Arial Narrow" pitchFamily="34" charset="0"/>
              </a:rPr>
              <a:t>20</a:t>
            </a:r>
            <a:r>
              <a:rPr lang="en-US" sz="1050" dirty="0" smtClean="0">
                <a:latin typeface="Arial Narrow" pitchFamily="34" charset="0"/>
              </a:rPr>
              <a:t> At once he began to preach in the synagogues that Jesus is the Son of God. </a:t>
            </a:r>
          </a:p>
          <a:p>
            <a:pPr>
              <a:tabLst>
                <a:tab pos="228600" algn="l"/>
                <a:tab pos="457200" algn="l"/>
                <a:tab pos="685800" algn="l"/>
                <a:tab pos="914400" algn="l"/>
              </a:tabLst>
            </a:pPr>
            <a:endParaRPr lang="en-US" sz="1050" dirty="0" smtClean="0">
              <a:latin typeface="Arial Narrow" pitchFamily="34" charset="0"/>
            </a:endParaRPr>
          </a:p>
          <a:p>
            <a:pPr>
              <a:tabLst>
                <a:tab pos="228600" algn="l"/>
                <a:tab pos="457200" algn="l"/>
                <a:tab pos="685800" algn="l"/>
                <a:tab pos="914400" algn="l"/>
              </a:tabLst>
            </a:pPr>
            <a:r>
              <a:rPr lang="en-US" sz="1050" b="1" dirty="0" smtClean="0">
                <a:latin typeface="Arial Narrow" pitchFamily="34" charset="0"/>
              </a:rPr>
              <a:t>His audience was astonished by it!</a:t>
            </a:r>
            <a:endParaRPr lang="en-US" sz="1050" dirty="0" smtClean="0">
              <a:latin typeface="Arial Narrow" pitchFamily="34" charset="0"/>
            </a:endParaRPr>
          </a:p>
          <a:p>
            <a:pPr>
              <a:tabLst>
                <a:tab pos="228600" algn="l"/>
                <a:tab pos="457200" algn="l"/>
                <a:tab pos="685800" algn="l"/>
                <a:tab pos="914400" algn="l"/>
              </a:tabLst>
            </a:pPr>
            <a:r>
              <a:rPr lang="en-US" sz="1050" baseline="30000" dirty="0" smtClean="0">
                <a:latin typeface="Arial Narrow" pitchFamily="34" charset="0"/>
              </a:rPr>
              <a:t>	21</a:t>
            </a:r>
            <a:r>
              <a:rPr lang="en-US" sz="1050" dirty="0" smtClean="0">
                <a:latin typeface="Arial Narrow" pitchFamily="34" charset="0"/>
              </a:rPr>
              <a:t> All those who heard him were astonished and asked, </a:t>
            </a:r>
          </a:p>
          <a:p>
            <a:pPr>
              <a:tabLst>
                <a:tab pos="228600" algn="l"/>
                <a:tab pos="457200" algn="l"/>
                <a:tab pos="685800" algn="l"/>
                <a:tab pos="914400" algn="l"/>
              </a:tabLst>
            </a:pPr>
            <a:endParaRPr lang="en-US" sz="1050" dirty="0" smtClean="0">
              <a:latin typeface="Arial Narrow" pitchFamily="34" charset="0"/>
            </a:endParaRPr>
          </a:p>
          <a:p>
            <a:pPr lvl="1">
              <a:tabLst>
                <a:tab pos="228600" algn="l"/>
                <a:tab pos="457200" algn="l"/>
                <a:tab pos="685800" algn="l"/>
                <a:tab pos="914400" algn="l"/>
              </a:tabLst>
            </a:pPr>
            <a:r>
              <a:rPr lang="en-US" sz="1050" dirty="0" smtClean="0"/>
              <a:t>"Isn't he the man who raised havoc in Jerusalem among those who call on this name? And hasn't he come here to take </a:t>
            </a:r>
            <a:r>
              <a:rPr lang="en-US" sz="1050" u="sng" dirty="0" smtClean="0"/>
              <a:t>them</a:t>
            </a:r>
            <a:r>
              <a:rPr lang="en-US" sz="1050" dirty="0" smtClean="0"/>
              <a:t> as prisoners to the chief priests?”</a:t>
            </a:r>
          </a:p>
          <a:p>
            <a:pPr>
              <a:tabLst>
                <a:tab pos="228600" algn="l"/>
                <a:tab pos="457200" algn="l"/>
                <a:tab pos="685800" algn="l"/>
                <a:tab pos="914400" algn="l"/>
              </a:tabLst>
            </a:pPr>
            <a:endParaRPr lang="en-US" sz="1050" dirty="0" smtClean="0">
              <a:latin typeface="Arial Narrow" pitchFamily="34" charset="0"/>
            </a:endParaRPr>
          </a:p>
          <a:p>
            <a:pPr>
              <a:tabLst>
                <a:tab pos="228600" algn="l"/>
                <a:tab pos="457200" algn="l"/>
                <a:tab pos="685800" algn="l"/>
                <a:tab pos="914400" algn="l"/>
              </a:tabLst>
            </a:pPr>
            <a:r>
              <a:rPr lang="en-US" sz="1050" b="1" dirty="0" smtClean="0">
                <a:latin typeface="Arial Narrow" pitchFamily="34" charset="0"/>
              </a:rPr>
              <a:t>He became more convinced of it!</a:t>
            </a:r>
          </a:p>
          <a:p>
            <a:pPr>
              <a:tabLst>
                <a:tab pos="228600" algn="l"/>
                <a:tab pos="457200" algn="l"/>
                <a:tab pos="685800" algn="l"/>
                <a:tab pos="914400" algn="l"/>
              </a:tabLst>
            </a:pPr>
            <a:r>
              <a:rPr lang="en-US" sz="1050" baseline="30000" dirty="0" smtClean="0">
                <a:latin typeface="Arial Narrow" pitchFamily="34" charset="0"/>
              </a:rPr>
              <a:t>	22</a:t>
            </a:r>
            <a:r>
              <a:rPr lang="en-US" sz="1050" dirty="0" smtClean="0">
                <a:latin typeface="Arial Narrow" pitchFamily="34" charset="0"/>
              </a:rPr>
              <a:t> Yet Saul grew more and more powerful and baffled the Jews living in Damascus by proving that </a:t>
            </a:r>
            <a:r>
              <a:rPr lang="en-US" sz="1050" dirty="0" err="1" smtClean="0">
                <a:latin typeface="Arial Narrow" pitchFamily="34" charset="0"/>
              </a:rPr>
              <a:t>Jesusis</a:t>
            </a:r>
            <a:r>
              <a:rPr lang="en-US" sz="1050" dirty="0" smtClean="0">
                <a:latin typeface="Arial Narrow" pitchFamily="34" charset="0"/>
              </a:rPr>
              <a:t> the Christ.</a:t>
            </a:r>
          </a:p>
          <a:p>
            <a:pPr>
              <a:tabLst>
                <a:tab pos="228600" algn="l"/>
                <a:tab pos="457200" algn="l"/>
                <a:tab pos="685800" algn="l"/>
                <a:tab pos="914400" algn="l"/>
              </a:tabLst>
            </a:pPr>
            <a:r>
              <a:rPr lang="en-US" sz="1050" dirty="0" smtClean="0">
                <a:latin typeface="Arial Narrow" pitchFamily="34" charset="0"/>
              </a:rPr>
              <a:t> </a:t>
            </a:r>
          </a:p>
          <a:p>
            <a:pPr>
              <a:tabLst>
                <a:tab pos="228600" algn="l"/>
                <a:tab pos="457200" algn="l"/>
                <a:tab pos="685800" algn="l"/>
                <a:tab pos="914400" algn="l"/>
              </a:tabLst>
            </a:pPr>
            <a:r>
              <a:rPr lang="en-US" sz="1050" b="1" dirty="0" smtClean="0">
                <a:latin typeface="Arial Narrow" pitchFamily="34" charset="0"/>
              </a:rPr>
              <a:t>He put his life on the line for it!</a:t>
            </a:r>
            <a:endParaRPr lang="en-US" sz="1050" dirty="0" smtClean="0">
              <a:latin typeface="Arial Narrow" pitchFamily="34" charset="0"/>
            </a:endParaRPr>
          </a:p>
          <a:p>
            <a:pPr>
              <a:tabLst>
                <a:tab pos="228600" algn="l"/>
                <a:tab pos="457200" algn="l"/>
                <a:tab pos="685800" algn="l"/>
                <a:tab pos="914400" algn="l"/>
              </a:tabLst>
            </a:pPr>
            <a:r>
              <a:rPr lang="en-US" sz="1050" baseline="30000" dirty="0" smtClean="0">
                <a:latin typeface="Arial Narrow" pitchFamily="34" charset="0"/>
              </a:rPr>
              <a:t>	23</a:t>
            </a:r>
            <a:r>
              <a:rPr lang="en-US" sz="1050" dirty="0" smtClean="0">
                <a:latin typeface="Arial Narrow" pitchFamily="34" charset="0"/>
              </a:rPr>
              <a:t> After many days had gone by, the Jews </a:t>
            </a:r>
            <a:r>
              <a:rPr lang="en-US" sz="1050" b="1" dirty="0" smtClean="0">
                <a:latin typeface="Arial Narrow" pitchFamily="34" charset="0"/>
              </a:rPr>
              <a:t>conspired to kill him</a:t>
            </a:r>
            <a:r>
              <a:rPr lang="en-US" sz="1050" dirty="0" smtClean="0">
                <a:latin typeface="Arial Narrow" pitchFamily="34" charset="0"/>
              </a:rPr>
              <a:t>,   </a:t>
            </a:r>
          </a:p>
          <a:p>
            <a:pPr>
              <a:tabLst>
                <a:tab pos="228600" algn="l"/>
                <a:tab pos="457200" algn="l"/>
                <a:tab pos="685800" algn="l"/>
                <a:tab pos="914400" algn="l"/>
              </a:tabLst>
            </a:pPr>
            <a:r>
              <a:rPr lang="en-US" sz="1050" baseline="30000" dirty="0" smtClean="0">
                <a:latin typeface="Arial Narrow" pitchFamily="34" charset="0"/>
              </a:rPr>
              <a:t>	24</a:t>
            </a:r>
            <a:r>
              <a:rPr lang="en-US" sz="1050" dirty="0" smtClean="0">
                <a:latin typeface="Arial Narrow" pitchFamily="34" charset="0"/>
              </a:rPr>
              <a:t> but Saul learned of their plan. Day and night they kept close watch on the city gates in order to </a:t>
            </a:r>
            <a:r>
              <a:rPr lang="en-US" sz="1050" b="1" dirty="0" smtClean="0">
                <a:latin typeface="Arial Narrow" pitchFamily="34" charset="0"/>
              </a:rPr>
              <a:t>kill him</a:t>
            </a:r>
            <a:r>
              <a:rPr lang="en-US" sz="1050" dirty="0" smtClean="0">
                <a:latin typeface="Arial Narrow" pitchFamily="34" charset="0"/>
              </a:rPr>
              <a:t>.</a:t>
            </a:r>
          </a:p>
          <a:p>
            <a:pPr>
              <a:tabLst>
                <a:tab pos="228600" algn="l"/>
                <a:tab pos="457200" algn="l"/>
                <a:tab pos="685800" algn="l"/>
                <a:tab pos="914400" algn="l"/>
              </a:tabLst>
            </a:pPr>
            <a:endParaRPr lang="en-US" sz="1050" dirty="0" smtClean="0">
              <a:latin typeface="Arial Narrow" pitchFamily="34" charset="0"/>
            </a:endParaRPr>
          </a:p>
          <a:p>
            <a:pPr>
              <a:tabLst>
                <a:tab pos="228600" algn="l"/>
                <a:tab pos="457200" algn="l"/>
                <a:tab pos="685800" algn="l"/>
                <a:tab pos="914400" algn="l"/>
              </a:tabLst>
            </a:pPr>
            <a:r>
              <a:rPr lang="en-US" sz="1050" b="1" dirty="0" smtClean="0">
                <a:latin typeface="Arial Narrow" pitchFamily="34" charset="0"/>
              </a:rPr>
              <a:t>He evaded them!</a:t>
            </a:r>
          </a:p>
          <a:p>
            <a:pPr>
              <a:tabLst>
                <a:tab pos="228600" algn="l"/>
                <a:tab pos="457200" algn="l"/>
                <a:tab pos="685800" algn="l"/>
                <a:tab pos="914400" algn="l"/>
              </a:tabLst>
            </a:pPr>
            <a:r>
              <a:rPr lang="en-US" sz="1050" baseline="30000" dirty="0" smtClean="0">
                <a:latin typeface="Arial Narrow" pitchFamily="34" charset="0"/>
              </a:rPr>
              <a:t>	25</a:t>
            </a:r>
            <a:r>
              <a:rPr lang="en-US" sz="1050" dirty="0" smtClean="0">
                <a:latin typeface="Arial Narrow" pitchFamily="34" charset="0"/>
              </a:rPr>
              <a:t> But his followers took him by night and lowered him in a basket through an opening in the wall.</a:t>
            </a:r>
            <a:br>
              <a:rPr lang="en-US" sz="1050" dirty="0" smtClean="0">
                <a:latin typeface="Arial Narrow" pitchFamily="34" charset="0"/>
              </a:rPr>
            </a:br>
            <a:endParaRPr lang="en-US" sz="1050" dirty="0" smtClean="0">
              <a:latin typeface="Arial Narrow" pitchFamily="34" charset="0"/>
            </a:endParaRPr>
          </a:p>
          <a:p>
            <a:pPr>
              <a:tabLst>
                <a:tab pos="228600" algn="l"/>
                <a:tab pos="457200" algn="l"/>
                <a:tab pos="685800" algn="l"/>
                <a:tab pos="914400" algn="l"/>
              </a:tabLst>
            </a:pPr>
            <a:r>
              <a:rPr lang="en-US" sz="1050" b="1" dirty="0" smtClean="0">
                <a:latin typeface="Arial Narrow" pitchFamily="34" charset="0"/>
              </a:rPr>
              <a:t>I’m amazed how the Damascus Christians accepted his change!</a:t>
            </a:r>
          </a:p>
          <a:p>
            <a:pPr>
              <a:tabLst>
                <a:tab pos="228600" algn="l"/>
                <a:tab pos="457200" algn="l"/>
                <a:tab pos="685800" algn="l"/>
                <a:tab pos="914400" algn="l"/>
              </a:tabLst>
            </a:pPr>
            <a:r>
              <a:rPr lang="en-US" sz="1050" b="1" dirty="0" smtClean="0">
                <a:latin typeface="Arial Narrow" pitchFamily="34" charset="0"/>
              </a:rPr>
              <a:t>Not Everyone is so Accepting of Change!</a:t>
            </a:r>
          </a:p>
          <a:p>
            <a:pPr>
              <a:tabLst>
                <a:tab pos="228600" algn="l"/>
                <a:tab pos="457200" algn="l"/>
                <a:tab pos="685800" algn="l"/>
                <a:tab pos="914400" algn="l"/>
              </a:tabLst>
            </a:pPr>
            <a:endParaRPr lang="en-US" sz="1050" b="1" dirty="0" smtClean="0">
              <a:latin typeface="Arial Narrow" pitchFamily="34" charset="0"/>
            </a:endParaRPr>
          </a:p>
          <a:p>
            <a:pPr>
              <a:tabLst>
                <a:tab pos="228600" algn="l"/>
                <a:tab pos="457200" algn="l"/>
                <a:tab pos="685800" algn="l"/>
                <a:tab pos="914400" algn="l"/>
              </a:tabLst>
            </a:pPr>
            <a:r>
              <a:rPr lang="en-US" sz="1050" b="1" dirty="0" smtClean="0">
                <a:latin typeface="Arial Narrow" pitchFamily="34" charset="0"/>
              </a:rPr>
              <a:t>He Tried to Join the Jerusalem Church</a:t>
            </a:r>
          </a:p>
          <a:p>
            <a:pPr>
              <a:tabLst>
                <a:tab pos="228600" algn="l"/>
                <a:tab pos="457200" algn="l"/>
                <a:tab pos="685800" algn="l"/>
                <a:tab pos="914400" algn="l"/>
              </a:tabLst>
            </a:pPr>
            <a:r>
              <a:rPr lang="en-US" sz="1050" baseline="30000" dirty="0" smtClean="0">
                <a:latin typeface="Arial Narrow" pitchFamily="34" charset="0"/>
              </a:rPr>
              <a:t>	26</a:t>
            </a:r>
            <a:r>
              <a:rPr lang="en-US" sz="1050" dirty="0" smtClean="0">
                <a:latin typeface="Arial Narrow" pitchFamily="34" charset="0"/>
              </a:rPr>
              <a:t> When he came to Jerusalem, </a:t>
            </a:r>
            <a:r>
              <a:rPr lang="en-US" sz="1050" b="1" u="sng" dirty="0" smtClean="0">
                <a:latin typeface="Arial Narrow" pitchFamily="34" charset="0"/>
              </a:rPr>
              <a:t>he tried to join the disciples</a:t>
            </a:r>
            <a:r>
              <a:rPr lang="en-US" sz="1050" dirty="0" smtClean="0">
                <a:latin typeface="Arial Narrow" pitchFamily="34" charset="0"/>
              </a:rPr>
              <a:t>, but they were all afraid of him, not believing that he 	really was a disciple.</a:t>
            </a:r>
          </a:p>
          <a:p>
            <a:pPr>
              <a:tabLst>
                <a:tab pos="228600" algn="l"/>
                <a:tab pos="457200" algn="l"/>
                <a:tab pos="685800" algn="l"/>
                <a:tab pos="914400" algn="l"/>
              </a:tabLst>
            </a:pPr>
            <a:endParaRPr lang="en-US" sz="1050" dirty="0" smtClean="0">
              <a:latin typeface="Arial Narrow" pitchFamily="34" charset="0"/>
            </a:endParaRPr>
          </a:p>
          <a:p>
            <a:pPr>
              <a:tabLst>
                <a:tab pos="228600" algn="l"/>
                <a:tab pos="457200" algn="l"/>
                <a:tab pos="685800" algn="l"/>
                <a:tab pos="914400" algn="l"/>
              </a:tabLst>
            </a:pPr>
            <a:r>
              <a:rPr lang="en-US" sz="1050" b="1" dirty="0" smtClean="0">
                <a:latin typeface="Arial Narrow" pitchFamily="34" charset="0"/>
              </a:rPr>
              <a:t>But ONE man encouraged Him!</a:t>
            </a:r>
          </a:p>
          <a:p>
            <a:pPr>
              <a:tabLst>
                <a:tab pos="228600" algn="l"/>
                <a:tab pos="457200" algn="l"/>
                <a:tab pos="685800" algn="l"/>
                <a:tab pos="914400" algn="l"/>
              </a:tabLst>
            </a:pPr>
            <a:r>
              <a:rPr lang="en-US" sz="1050" baseline="30000" dirty="0" smtClean="0">
                <a:latin typeface="Arial Narrow" pitchFamily="34" charset="0"/>
              </a:rPr>
              <a:t>27</a:t>
            </a:r>
            <a:r>
              <a:rPr lang="en-US" sz="1050" dirty="0" smtClean="0">
                <a:latin typeface="Arial Narrow" pitchFamily="34" charset="0"/>
              </a:rPr>
              <a:t> But Barnabas took him and brought him to the apostles. He told them how Saul on his journey had seen the Lord </a:t>
            </a:r>
            <a:br>
              <a:rPr lang="en-US" sz="1050" dirty="0" smtClean="0">
                <a:latin typeface="Arial Narrow" pitchFamily="34" charset="0"/>
              </a:rPr>
            </a:br>
            <a:r>
              <a:rPr lang="en-US" sz="1050" dirty="0" smtClean="0">
                <a:latin typeface="Arial Narrow" pitchFamily="34" charset="0"/>
              </a:rPr>
              <a:t>and that the Lord had spoken to him, and how in Damascus he had preached fearlessly in the name of Jesus.</a:t>
            </a:r>
          </a:p>
          <a:p>
            <a:pPr>
              <a:tabLst>
                <a:tab pos="228600" algn="l"/>
                <a:tab pos="457200" algn="l"/>
                <a:tab pos="685800" algn="l"/>
                <a:tab pos="914400" algn="l"/>
              </a:tabLst>
            </a:pPr>
            <a:endParaRPr lang="en-US" sz="1050" dirty="0" smtClean="0">
              <a:latin typeface="Arial Narrow" pitchFamily="34" charset="0"/>
            </a:endParaRPr>
          </a:p>
          <a:p>
            <a:pPr>
              <a:tabLst>
                <a:tab pos="228600" algn="l"/>
                <a:tab pos="457200" algn="l"/>
                <a:tab pos="685800" algn="l"/>
                <a:tab pos="914400" algn="l"/>
              </a:tabLst>
            </a:pPr>
            <a:r>
              <a:rPr lang="en-US" sz="1050" b="1" dirty="0" smtClean="0">
                <a:latin typeface="Arial Narrow" pitchFamily="34" charset="0"/>
              </a:rPr>
              <a:t>ONE MAN Made the Difference</a:t>
            </a:r>
          </a:p>
          <a:p>
            <a:pPr>
              <a:tabLst>
                <a:tab pos="228600" algn="l"/>
                <a:tab pos="457200" algn="l"/>
                <a:tab pos="685800" algn="l"/>
                <a:tab pos="914400" algn="l"/>
              </a:tabLst>
            </a:pPr>
            <a:r>
              <a:rPr lang="en-US" sz="1050" baseline="30000" dirty="0" smtClean="0">
                <a:latin typeface="Arial Narrow" pitchFamily="34" charset="0"/>
              </a:rPr>
              <a:t>28</a:t>
            </a:r>
            <a:r>
              <a:rPr lang="en-US" sz="1050" dirty="0" smtClean="0">
                <a:latin typeface="Arial Narrow" pitchFamily="34" charset="0"/>
              </a:rPr>
              <a:t> So Saul stayed with them and moved about freely in Jerusalem, speaking boldly in the name of the Lord.</a:t>
            </a:r>
          </a:p>
          <a:p>
            <a:pPr>
              <a:tabLst>
                <a:tab pos="228600" algn="l"/>
                <a:tab pos="457200" algn="l"/>
                <a:tab pos="685800" algn="l"/>
                <a:tab pos="914400" algn="l"/>
              </a:tabLst>
            </a:pPr>
            <a:endParaRPr lang="en-US" sz="1050" dirty="0" smtClean="0">
              <a:latin typeface="Arial Narrow" pitchFamily="34" charset="0"/>
            </a:endParaRPr>
          </a:p>
          <a:p>
            <a:pPr lvl="1" indent="-457200">
              <a:tabLst>
                <a:tab pos="228600" algn="l"/>
                <a:tab pos="457200" algn="l"/>
                <a:tab pos="685800" algn="l"/>
                <a:tab pos="914400" algn="l"/>
              </a:tabLst>
            </a:pPr>
            <a:r>
              <a:rPr lang="en-US" sz="1050" b="1" dirty="0" smtClean="0">
                <a:latin typeface="Arial Narrow" pitchFamily="34" charset="0"/>
              </a:rPr>
              <a:t>Result: </a:t>
            </a:r>
            <a:br>
              <a:rPr lang="en-US" sz="1050" b="1" dirty="0" smtClean="0">
                <a:latin typeface="Arial Narrow" pitchFamily="34" charset="0"/>
              </a:rPr>
            </a:br>
            <a:r>
              <a:rPr lang="en-US" sz="1050" b="1" dirty="0" smtClean="0">
                <a:latin typeface="Arial Narrow" pitchFamily="34" charset="0"/>
              </a:rPr>
              <a:t>A New Defender of the Faith</a:t>
            </a:r>
          </a:p>
          <a:p>
            <a:pPr lvl="1">
              <a:tabLst>
                <a:tab pos="228600" algn="l"/>
                <a:tab pos="457200" algn="l"/>
                <a:tab pos="685800" algn="l"/>
                <a:tab pos="914400" algn="l"/>
              </a:tabLst>
            </a:pPr>
            <a:r>
              <a:rPr lang="en-US" sz="1050" dirty="0" smtClean="0">
                <a:latin typeface="Arial Narrow" pitchFamily="34" charset="0"/>
              </a:rPr>
              <a:t> </a:t>
            </a:r>
            <a:r>
              <a:rPr lang="en-US" sz="1050" baseline="30000" dirty="0" smtClean="0">
                <a:latin typeface="Arial Narrow" pitchFamily="34" charset="0"/>
              </a:rPr>
              <a:t>29</a:t>
            </a:r>
            <a:r>
              <a:rPr lang="en-US" sz="1050" dirty="0" smtClean="0">
                <a:latin typeface="Arial Narrow" pitchFamily="34" charset="0"/>
              </a:rPr>
              <a:t> He talked and debated with the Grecian Jews, but they tried to kill him.</a:t>
            </a:r>
          </a:p>
          <a:p>
            <a:pPr lvl="1">
              <a:tabLst>
                <a:tab pos="228600" algn="l"/>
                <a:tab pos="457200" algn="l"/>
                <a:tab pos="685800" algn="l"/>
                <a:tab pos="914400" algn="l"/>
              </a:tabLst>
            </a:pPr>
            <a:r>
              <a:rPr lang="en-US" sz="1050" dirty="0" smtClean="0">
                <a:latin typeface="Arial Narrow" pitchFamily="34" charset="0"/>
              </a:rPr>
              <a:t> </a:t>
            </a:r>
            <a:r>
              <a:rPr lang="en-US" sz="1050" baseline="30000" dirty="0" smtClean="0">
                <a:latin typeface="Arial Narrow" pitchFamily="34" charset="0"/>
              </a:rPr>
              <a:t>30</a:t>
            </a:r>
            <a:r>
              <a:rPr lang="en-US" sz="1050" dirty="0" smtClean="0">
                <a:latin typeface="Arial Narrow" pitchFamily="34" charset="0"/>
              </a:rPr>
              <a:t> When the brothers learned of this, they took him down to Caesarea and sent him off to Tarsus.</a:t>
            </a:r>
          </a:p>
          <a:p>
            <a:pPr lvl="1">
              <a:tabLst>
                <a:tab pos="228600" algn="l"/>
                <a:tab pos="457200" algn="l"/>
                <a:tab pos="685800" algn="l"/>
                <a:tab pos="914400" algn="l"/>
              </a:tabLst>
            </a:pPr>
            <a:endParaRPr lang="en-US" sz="1050" dirty="0" smtClean="0">
              <a:latin typeface="Arial Narrow" pitchFamily="34" charset="0"/>
            </a:endParaRPr>
          </a:p>
          <a:p>
            <a:pPr lvl="1">
              <a:tabLst>
                <a:tab pos="228600" algn="l"/>
                <a:tab pos="457200" algn="l"/>
                <a:tab pos="685800" algn="l"/>
                <a:tab pos="914400" algn="l"/>
              </a:tabLst>
            </a:pPr>
            <a:r>
              <a:rPr lang="en-US" sz="1050" b="1" dirty="0" smtClean="0">
                <a:latin typeface="Arial Narrow" pitchFamily="34" charset="0"/>
              </a:rPr>
              <a:t>A Time of Peace Ensued</a:t>
            </a:r>
          </a:p>
          <a:p>
            <a:pPr lvl="1">
              <a:tabLst>
                <a:tab pos="228600" algn="l"/>
                <a:tab pos="457200" algn="l"/>
                <a:tab pos="685800" algn="l"/>
                <a:tab pos="914400" algn="l"/>
              </a:tabLst>
            </a:pPr>
            <a:r>
              <a:rPr lang="en-US" sz="1050" baseline="30000" dirty="0" smtClean="0">
                <a:latin typeface="Arial Narrow" pitchFamily="34" charset="0"/>
              </a:rPr>
              <a:t>31</a:t>
            </a:r>
            <a:r>
              <a:rPr lang="en-US" sz="1050" dirty="0" smtClean="0">
                <a:latin typeface="Arial Narrow" pitchFamily="34" charset="0"/>
              </a:rPr>
              <a:t> Then the church throughout Judea, Galilee and Samaria enjoyed a </a:t>
            </a:r>
            <a:r>
              <a:rPr lang="en-US" sz="1050" b="1" dirty="0" smtClean="0">
                <a:latin typeface="Arial Narrow" pitchFamily="34" charset="0"/>
              </a:rPr>
              <a:t>time of peace.</a:t>
            </a:r>
          </a:p>
          <a:p>
            <a:pPr lvl="1">
              <a:tabLst>
                <a:tab pos="228600" algn="l"/>
                <a:tab pos="457200" algn="l"/>
                <a:tab pos="685800" algn="l"/>
                <a:tab pos="914400" algn="l"/>
              </a:tabLst>
            </a:pPr>
            <a:endParaRPr lang="en-US" sz="1050" b="1" dirty="0" smtClean="0">
              <a:latin typeface="Arial Narrow" pitchFamily="34" charset="0"/>
            </a:endParaRPr>
          </a:p>
          <a:p>
            <a:pPr lvl="1">
              <a:tabLst>
                <a:tab pos="228600" algn="l"/>
                <a:tab pos="457200" algn="l"/>
                <a:tab pos="685800" algn="l"/>
                <a:tab pos="914400" algn="l"/>
              </a:tabLst>
            </a:pPr>
            <a:r>
              <a:rPr lang="en-US" sz="1050" b="1" dirty="0" smtClean="0">
                <a:latin typeface="Arial Narrow" pitchFamily="34" charset="0"/>
              </a:rPr>
              <a:t>The Church was Blessed</a:t>
            </a:r>
          </a:p>
          <a:p>
            <a:pPr lvl="1">
              <a:tabLst>
                <a:tab pos="228600" algn="l"/>
                <a:tab pos="457200" algn="l"/>
                <a:tab pos="685800" algn="l"/>
                <a:tab pos="914400" algn="l"/>
              </a:tabLst>
            </a:pPr>
            <a:r>
              <a:rPr lang="en-US" sz="1050" baseline="30000" dirty="0" smtClean="0">
                <a:latin typeface="Arial Narrow" pitchFamily="34" charset="0"/>
              </a:rPr>
              <a:t>31</a:t>
            </a:r>
            <a:r>
              <a:rPr lang="en-US" sz="1050" dirty="0" smtClean="0">
                <a:latin typeface="Arial Narrow" pitchFamily="34" charset="0"/>
              </a:rPr>
              <a:t> … It was strengthened; and encouraged by the Holy Spirit, it grew in numbers, living in the fear of the Lord.</a:t>
            </a:r>
          </a:p>
          <a:p>
            <a:pPr lvl="1">
              <a:tabLst>
                <a:tab pos="228600" algn="l"/>
                <a:tab pos="457200" algn="l"/>
                <a:tab pos="685800" algn="l"/>
                <a:tab pos="914400" algn="l"/>
              </a:tabLst>
            </a:pPr>
            <a:endParaRPr lang="en-US" sz="1050" dirty="0" smtClean="0">
              <a:latin typeface="Arial Narrow" pitchFamily="34" charset="0"/>
            </a:endParaRPr>
          </a:p>
          <a:p>
            <a:pPr>
              <a:tabLst>
                <a:tab pos="228600" algn="l"/>
                <a:tab pos="457200" algn="l"/>
                <a:tab pos="685800" algn="l"/>
                <a:tab pos="914400" algn="l"/>
              </a:tabLst>
            </a:pPr>
            <a:r>
              <a:rPr lang="en-US" sz="1050" b="1" dirty="0" smtClean="0">
                <a:latin typeface="Arial Narrow" pitchFamily="34" charset="0"/>
              </a:rPr>
              <a:t>Summary:  	</a:t>
            </a:r>
            <a:r>
              <a:rPr lang="en-US" sz="1050" dirty="0" smtClean="0">
                <a:latin typeface="Arial Narrow" pitchFamily="34" charset="0"/>
              </a:rPr>
              <a:t>The Lord is looking for Barnabas here.</a:t>
            </a:r>
            <a:br>
              <a:rPr lang="en-US" sz="1050" dirty="0" smtClean="0">
                <a:latin typeface="Arial Narrow" pitchFamily="34" charset="0"/>
              </a:rPr>
            </a:br>
            <a:r>
              <a:rPr lang="en-US" sz="1050" dirty="0" smtClean="0">
                <a:latin typeface="Arial Narrow" pitchFamily="34" charset="0"/>
              </a:rPr>
              <a:t>			So Peace, strength, growth, and fear of the Lord might increase!</a:t>
            </a:r>
            <a:br>
              <a:rPr lang="en-US" sz="1050" dirty="0" smtClean="0">
                <a:latin typeface="Arial Narrow" pitchFamily="34" charset="0"/>
              </a:rPr>
            </a:br>
            <a:r>
              <a:rPr lang="en-US" sz="1050" dirty="0" smtClean="0">
                <a:latin typeface="Arial Narrow" pitchFamily="34" charset="0"/>
              </a:rPr>
              <a:t>			Let Something Unusual Happen as YOU Leave Church Today!</a:t>
            </a:r>
          </a:p>
          <a:p>
            <a:pPr>
              <a:tabLst>
                <a:tab pos="228600" algn="l"/>
                <a:tab pos="457200" algn="l"/>
                <a:tab pos="685800" algn="l"/>
                <a:tab pos="914400" algn="l"/>
              </a:tabLst>
            </a:pPr>
            <a:endParaRPr lang="en-US" sz="1050" dirty="0">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171468"/>
          </a:xfrm>
          <a:prstGeom prst="rect">
            <a:avLst/>
          </a:prstGeom>
          <a:noFill/>
        </p:spPr>
        <p:txBody>
          <a:bodyPr wrap="square" rtlCol="0">
            <a:spAutoFit/>
          </a:bodyPr>
          <a:lstStyle/>
          <a:p>
            <a:r>
              <a:rPr lang="en-US" sz="1050" b="1" dirty="0" smtClean="0"/>
              <a:t>Lesson 3  Acts 2:1-13                            A </a:t>
            </a:r>
            <a:r>
              <a:rPr lang="en-US" sz="1050" b="1" dirty="0"/>
              <a:t>Study in the Book of </a:t>
            </a:r>
            <a:r>
              <a:rPr lang="en-US" sz="1050" b="1" dirty="0" smtClean="0"/>
              <a:t>ACTS</a:t>
            </a:r>
          </a:p>
          <a:p>
            <a:endParaRPr lang="en-US" sz="1050" b="1" dirty="0" smtClean="0"/>
          </a:p>
          <a:p>
            <a:r>
              <a:rPr lang="en-US" sz="1050" dirty="0" smtClean="0"/>
              <a:t>The POWER that Makes a Difference (IS THE HOLY SPIRIT)</a:t>
            </a:r>
            <a:br>
              <a:rPr lang="en-US" sz="1050" dirty="0" smtClean="0"/>
            </a:br>
            <a:endParaRPr lang="en-US" sz="1050" dirty="0" smtClean="0"/>
          </a:p>
          <a:p>
            <a:r>
              <a:rPr lang="en-US" sz="1050" b="1" dirty="0" smtClean="0"/>
              <a:t>1-The Power of Spirit Baptism</a:t>
            </a:r>
          </a:p>
          <a:p>
            <a:r>
              <a:rPr lang="en-US" sz="1050" dirty="0" smtClean="0"/>
              <a:t> 1:4  "Do not leave Jerusalem, but wait for the gift my Father promised, which you have heard me speak about.</a:t>
            </a:r>
            <a:r>
              <a:rPr lang="en-US" sz="1050" baseline="30000" dirty="0" smtClean="0"/>
              <a:t>5</a:t>
            </a:r>
            <a:r>
              <a:rPr lang="en-US" sz="1050" dirty="0" smtClean="0"/>
              <a:t> For John </a:t>
            </a:r>
            <a:r>
              <a:rPr lang="en-US" sz="1050" b="1" dirty="0" smtClean="0"/>
              <a:t>baptized</a:t>
            </a:r>
            <a:r>
              <a:rPr lang="en-US" sz="1050" dirty="0" smtClean="0"/>
              <a:t> with water, </a:t>
            </a:r>
            <a:br>
              <a:rPr lang="en-US" sz="1050" dirty="0" smtClean="0"/>
            </a:br>
            <a:endParaRPr lang="en-US" sz="1050" dirty="0" smtClean="0"/>
          </a:p>
          <a:p>
            <a:r>
              <a:rPr lang="en-US" sz="1050" dirty="0" smtClean="0"/>
              <a:t>1:8 But you will receive power when </a:t>
            </a:r>
            <a:r>
              <a:rPr lang="en-US" sz="1050" b="1" dirty="0" smtClean="0"/>
              <a:t>the Holy Spirit </a:t>
            </a:r>
            <a:r>
              <a:rPr lang="en-US" sz="1050" dirty="0" smtClean="0"/>
              <a:t>comes on you; and you will be my </a:t>
            </a:r>
            <a:r>
              <a:rPr lang="en-US" sz="1050" b="1" dirty="0" smtClean="0"/>
              <a:t>witnesses</a:t>
            </a:r>
            <a:r>
              <a:rPr lang="en-US" sz="1050" dirty="0" smtClean="0"/>
              <a:t> in Jerusalem, and in all Judea and Samaria, and to the ends of the earth.”</a:t>
            </a:r>
            <a:br>
              <a:rPr lang="en-US" sz="1050" dirty="0" smtClean="0"/>
            </a:br>
            <a:r>
              <a:rPr lang="en-US" sz="1050" dirty="0" smtClean="0"/>
              <a:t/>
            </a:r>
            <a:br>
              <a:rPr lang="en-US" sz="1050" dirty="0" smtClean="0"/>
            </a:br>
            <a:r>
              <a:rPr lang="en-US" sz="1050" baseline="30000" dirty="0" smtClean="0"/>
              <a:t>2:1</a:t>
            </a:r>
            <a:r>
              <a:rPr lang="en-US" sz="1050" dirty="0" smtClean="0"/>
              <a:t> When the day of </a:t>
            </a:r>
            <a:r>
              <a:rPr lang="en-US" sz="1050" b="1" dirty="0" smtClean="0"/>
              <a:t>Pentecost</a:t>
            </a:r>
            <a:r>
              <a:rPr lang="en-US" sz="1050" dirty="0" smtClean="0"/>
              <a:t> came, they were all together in one place.</a:t>
            </a:r>
          </a:p>
          <a:p>
            <a:endParaRPr lang="en-US" sz="1050" dirty="0" smtClean="0"/>
          </a:p>
          <a:p>
            <a:r>
              <a:rPr lang="en-US" sz="1050" dirty="0" smtClean="0"/>
              <a:t>	[Develop what Pentecost was to the Jewish OT believer!]</a:t>
            </a:r>
          </a:p>
          <a:p>
            <a:endParaRPr lang="en-US" sz="1050" dirty="0" smtClean="0"/>
          </a:p>
          <a:p>
            <a:r>
              <a:rPr lang="en-US" sz="1050" baseline="30000" dirty="0" smtClean="0"/>
              <a:t> 2</a:t>
            </a:r>
            <a:r>
              <a:rPr lang="en-US" sz="1050" dirty="0" smtClean="0"/>
              <a:t> Suddenly a </a:t>
            </a:r>
            <a:r>
              <a:rPr lang="en-US" sz="1050" b="1" dirty="0" smtClean="0"/>
              <a:t>sound</a:t>
            </a:r>
            <a:r>
              <a:rPr lang="en-US" sz="1050" dirty="0" smtClean="0"/>
              <a:t> like the blowing of a violent wind came from heaven and filled the whole house where they were sitting.</a:t>
            </a:r>
            <a:br>
              <a:rPr lang="en-US" sz="1050" dirty="0" smtClean="0"/>
            </a:br>
            <a:r>
              <a:rPr lang="en-US" sz="1050" baseline="30000" dirty="0" smtClean="0"/>
              <a:t>3</a:t>
            </a:r>
            <a:r>
              <a:rPr lang="en-US" sz="1050" dirty="0" smtClean="0"/>
              <a:t> They </a:t>
            </a:r>
            <a:r>
              <a:rPr lang="en-US" sz="1050" b="1" dirty="0" smtClean="0"/>
              <a:t>saw</a:t>
            </a:r>
            <a:r>
              <a:rPr lang="en-US" sz="1050" dirty="0" smtClean="0"/>
              <a:t> what seemed to be tongues of fire that separated and came to rest on each of them.</a:t>
            </a:r>
            <a:br>
              <a:rPr lang="en-US" sz="1050" dirty="0" smtClean="0"/>
            </a:br>
            <a:endParaRPr lang="en-US" sz="1050" dirty="0" smtClean="0"/>
          </a:p>
          <a:p>
            <a:r>
              <a:rPr lang="en-US" sz="1050" b="1" dirty="0" smtClean="0"/>
              <a:t>Where does it say this is the “Baptism” of the Spirit? </a:t>
            </a:r>
            <a:r>
              <a:rPr lang="en-US" sz="1050" dirty="0" smtClean="0"/>
              <a:t/>
            </a:r>
            <a:br>
              <a:rPr lang="en-US" sz="1050" dirty="0" smtClean="0"/>
            </a:br>
            <a:r>
              <a:rPr lang="en-US" sz="1050" dirty="0" smtClean="0"/>
              <a:t/>
            </a:r>
            <a:br>
              <a:rPr lang="en-US" sz="1050" dirty="0" smtClean="0"/>
            </a:br>
            <a:r>
              <a:rPr lang="en-US" sz="1050" dirty="0" smtClean="0"/>
              <a:t>Act 11:15-16  "As I began to speak, the Holy Spirit came on them as he had come on us at the beginning.   </a:t>
            </a:r>
            <a:r>
              <a:rPr lang="en-US" sz="1050" baseline="30000" dirty="0" smtClean="0"/>
              <a:t>16</a:t>
            </a:r>
            <a:r>
              <a:rPr lang="en-US" sz="1050" dirty="0" smtClean="0"/>
              <a:t>Then I remembered what the Lord had said: 'John baptized with water, but you will be </a:t>
            </a:r>
            <a:r>
              <a:rPr lang="en-US" sz="1050" u="sng" dirty="0" smtClean="0"/>
              <a:t>baptized with the Holy Spirit.</a:t>
            </a:r>
            <a:r>
              <a:rPr lang="en-US" sz="1050" dirty="0" smtClean="0"/>
              <a:t>' </a:t>
            </a:r>
          </a:p>
          <a:p>
            <a:r>
              <a:rPr lang="en-US" sz="1050" dirty="0" smtClean="0"/>
              <a:t/>
            </a:r>
            <a:br>
              <a:rPr lang="en-US" sz="1050" dirty="0" smtClean="0"/>
            </a:br>
            <a:r>
              <a:rPr lang="en-US" sz="1050" dirty="0" smtClean="0"/>
              <a:t>It is the work of the Holy Spirit immersing the believer into the “body of Christ” which is the church!</a:t>
            </a:r>
            <a:br>
              <a:rPr lang="en-US" sz="1050" dirty="0" smtClean="0"/>
            </a:br>
            <a:r>
              <a:rPr lang="en-US" sz="1050" dirty="0" smtClean="0"/>
              <a:t>	</a:t>
            </a:r>
          </a:p>
          <a:p>
            <a:r>
              <a:rPr lang="en-US" sz="1050" dirty="0" smtClean="0"/>
              <a:t> </a:t>
            </a:r>
            <a:r>
              <a:rPr lang="en-US" sz="1050" baseline="30000" dirty="0" smtClean="0"/>
              <a:t>22</a:t>
            </a:r>
            <a:r>
              <a:rPr lang="en-US" sz="1050" dirty="0" smtClean="0"/>
              <a:t> … God … appointed him [Christ] to be head over everything for the church,   </a:t>
            </a:r>
            <a:r>
              <a:rPr lang="en-US" sz="1050" baseline="30000" dirty="0" smtClean="0"/>
              <a:t>23</a:t>
            </a:r>
            <a:r>
              <a:rPr lang="en-US" sz="1050" dirty="0" smtClean="0"/>
              <a:t> which is his body,…. (Eph 1:22-23)</a:t>
            </a:r>
          </a:p>
          <a:p>
            <a:endParaRPr lang="en-US" sz="1050" dirty="0" smtClean="0"/>
          </a:p>
          <a:p>
            <a:r>
              <a:rPr lang="en-US" sz="1050" baseline="30000" dirty="0" smtClean="0"/>
              <a:t>12</a:t>
            </a:r>
            <a:r>
              <a:rPr lang="en-US" sz="1050" dirty="0" smtClean="0"/>
              <a:t> The body is a unit, though it is made up of many parts; and though all its parts are many, they form one </a:t>
            </a:r>
            <a:br>
              <a:rPr lang="en-US" sz="1050" dirty="0" smtClean="0"/>
            </a:br>
            <a:r>
              <a:rPr lang="en-US" sz="1050" dirty="0" smtClean="0"/>
              <a:t>body.  So it is with Christ.   </a:t>
            </a:r>
            <a:r>
              <a:rPr lang="en-US" sz="1050" baseline="30000" dirty="0" smtClean="0"/>
              <a:t>13</a:t>
            </a:r>
            <a:r>
              <a:rPr lang="en-US" sz="1050" dirty="0" smtClean="0"/>
              <a:t> For we were all baptized by one Spirit into one body-- 1Co 12:12-14 </a:t>
            </a:r>
          </a:p>
          <a:p>
            <a:endParaRPr lang="en-US" sz="1050" dirty="0" smtClean="0"/>
          </a:p>
          <a:p>
            <a:r>
              <a:rPr lang="en-US" sz="1050" b="1" dirty="0" smtClean="0"/>
              <a:t>2-The Power of Spirit Filling</a:t>
            </a:r>
          </a:p>
          <a:p>
            <a:r>
              <a:rPr lang="en-US" sz="1050" dirty="0" smtClean="0"/>
              <a:t> </a:t>
            </a:r>
            <a:r>
              <a:rPr lang="en-US" sz="1050" baseline="30000" dirty="0" smtClean="0"/>
              <a:t>4</a:t>
            </a:r>
            <a:r>
              <a:rPr lang="en-US" sz="1050" dirty="0" smtClean="0"/>
              <a:t> All of them were filled with the Holy Spirit </a:t>
            </a:r>
          </a:p>
          <a:p>
            <a:endParaRPr lang="en-US" sz="1050" dirty="0" smtClean="0"/>
          </a:p>
          <a:p>
            <a:r>
              <a:rPr lang="en-US" sz="1050" baseline="30000" dirty="0" smtClean="0"/>
              <a:t>18</a:t>
            </a:r>
            <a:r>
              <a:rPr lang="en-US" sz="1050" dirty="0" smtClean="0"/>
              <a:t> Do not get drunk on wine, which leads to debauchery. Instead, be filled with the Spirit. (Eph 5:18)</a:t>
            </a:r>
          </a:p>
          <a:p>
            <a:endParaRPr lang="en-US" sz="1050" dirty="0" smtClean="0"/>
          </a:p>
          <a:p>
            <a:r>
              <a:rPr lang="en-US" sz="1050" b="1" dirty="0" smtClean="0"/>
              <a:t>3-The Power of Spirit Speaking</a:t>
            </a:r>
          </a:p>
          <a:p>
            <a:r>
              <a:rPr lang="en-US" sz="1050" dirty="0" smtClean="0"/>
              <a:t> </a:t>
            </a:r>
            <a:r>
              <a:rPr lang="en-US" sz="1050" baseline="30000" dirty="0" smtClean="0"/>
              <a:t>4</a:t>
            </a:r>
            <a:r>
              <a:rPr lang="en-US" sz="1050" dirty="0" smtClean="0"/>
              <a:t> All of them were filled with the Holy Spirit and began to speak in other tongues as the Spirit enabled them.</a:t>
            </a:r>
          </a:p>
          <a:p>
            <a:endParaRPr lang="en-US" sz="1050" dirty="0" smtClean="0"/>
          </a:p>
          <a:p>
            <a:r>
              <a:rPr lang="en-US" sz="1050" b="1" dirty="0" smtClean="0"/>
              <a:t>4-The Power of Spirit Speaking</a:t>
            </a:r>
          </a:p>
          <a:p>
            <a:r>
              <a:rPr lang="en-US" sz="1050" dirty="0" smtClean="0"/>
              <a:t> </a:t>
            </a:r>
            <a:r>
              <a:rPr lang="en-US" sz="1050" baseline="30000" dirty="0" smtClean="0"/>
              <a:t>4</a:t>
            </a:r>
            <a:r>
              <a:rPr lang="en-US" sz="1050" dirty="0" smtClean="0"/>
              <a:t> All of them were filled with the Holy Spirit and began to speak in other tongues as the Spirit enabled them.</a:t>
            </a:r>
          </a:p>
          <a:p>
            <a:pPr marL="225425">
              <a:tabLst>
                <a:tab pos="225425" algn="l"/>
              </a:tabLst>
            </a:pPr>
            <a:r>
              <a:rPr lang="en-US" sz="1050" dirty="0" smtClean="0"/>
              <a:t>The Audience--</a:t>
            </a:r>
          </a:p>
          <a:p>
            <a:pPr marL="225425">
              <a:tabLst>
                <a:tab pos="225425" algn="l"/>
              </a:tabLst>
            </a:pPr>
            <a:r>
              <a:rPr lang="en-US" sz="1050" dirty="0" smtClean="0"/>
              <a:t> </a:t>
            </a:r>
            <a:r>
              <a:rPr lang="en-US" sz="1050" baseline="30000" dirty="0" smtClean="0"/>
              <a:t>5</a:t>
            </a:r>
            <a:r>
              <a:rPr lang="en-US" sz="1050" dirty="0" smtClean="0"/>
              <a:t> Now there were staying in Jerusalem God-fearing Jews from every nation under heaven.</a:t>
            </a:r>
          </a:p>
          <a:p>
            <a:pPr marL="225425">
              <a:tabLst>
                <a:tab pos="225425" algn="l"/>
              </a:tabLst>
            </a:pPr>
            <a:r>
              <a:rPr lang="en-US" sz="1050" baseline="30000" dirty="0" smtClean="0"/>
              <a:t>6</a:t>
            </a:r>
            <a:r>
              <a:rPr lang="en-US" sz="1050" dirty="0" smtClean="0"/>
              <a:t> When they heard this sound, a crowd came together in bewilderment, because each one heard them speaking in his own language.</a:t>
            </a:r>
          </a:p>
          <a:p>
            <a:pPr marL="225425"/>
            <a:r>
              <a:rPr lang="en-US" sz="1050" baseline="30000" dirty="0" smtClean="0"/>
              <a:t>7</a:t>
            </a:r>
            <a:r>
              <a:rPr lang="en-US" sz="1050" dirty="0" smtClean="0"/>
              <a:t> Utterly amazed, they asked: "Are not all these men who are speaking Galileans?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7848302"/>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16  Acts 10:1-48	              A </a:t>
            </a:r>
            <a:r>
              <a:rPr lang="en-US" sz="1050" b="1" dirty="0">
                <a:latin typeface="Arial Narrow" pitchFamily="34" charset="0"/>
              </a:rPr>
              <a:t>Study in the Book of </a:t>
            </a:r>
            <a:r>
              <a:rPr lang="en-US" sz="1050" b="1" dirty="0" smtClean="0">
                <a:latin typeface="Arial Narrow" pitchFamily="34" charset="0"/>
              </a:rPr>
              <a:t>ACTS</a:t>
            </a:r>
          </a:p>
          <a:p>
            <a:pPr marL="282575">
              <a:tabLst>
                <a:tab pos="228600" algn="l"/>
                <a:tab pos="457200" algn="l"/>
                <a:tab pos="685800" algn="l"/>
                <a:tab pos="914400" algn="l"/>
              </a:tabLst>
            </a:pPr>
            <a:endParaRPr lang="en-US" sz="1050" dirty="0" smtClean="0">
              <a:latin typeface="Arial Narrow" pitchFamily="34" charset="0"/>
            </a:endParaRPr>
          </a:p>
          <a:p>
            <a:pPr>
              <a:tabLst>
                <a:tab pos="228600" algn="l"/>
                <a:tab pos="457200" algn="l"/>
                <a:tab pos="685800" algn="l"/>
                <a:tab pos="914400" algn="l"/>
              </a:tabLst>
            </a:pPr>
            <a:r>
              <a:rPr lang="en-US" sz="1050" dirty="0" smtClean="0">
                <a:latin typeface="Arial Narrow" pitchFamily="34" charset="0"/>
              </a:rPr>
              <a:t>“Yes, Lord”  VS  “Surely not, Lord!”   (Act 10:14 NIV)</a:t>
            </a:r>
          </a:p>
          <a:p>
            <a:r>
              <a:rPr lang="en-US" sz="1050" dirty="0" smtClean="0">
                <a:latin typeface="Arial Narrow" pitchFamily="34" charset="0"/>
              </a:rPr>
              <a:t>The Greatest Contradiction:  "Surely not, Lord!“ Peter replied.    (Act 10:14)</a:t>
            </a:r>
          </a:p>
          <a:p>
            <a:endParaRPr lang="en-US" sz="1050" b="1" dirty="0" smtClean="0">
              <a:latin typeface="Arial Narrow" pitchFamily="34" charset="0"/>
            </a:endParaRPr>
          </a:p>
          <a:p>
            <a:r>
              <a:rPr lang="en-US" sz="1050" b="1" dirty="0" smtClean="0">
                <a:latin typeface="Arial Narrow" pitchFamily="34" charset="0"/>
              </a:rPr>
              <a:t>Let’s set the stage </a:t>
            </a:r>
            <a:r>
              <a:rPr lang="en-US" sz="1050" dirty="0" smtClean="0">
                <a:latin typeface="Arial Narrow" pitchFamily="34" charset="0"/>
              </a:rPr>
              <a:t>…</a:t>
            </a:r>
          </a:p>
          <a:p>
            <a:r>
              <a:rPr lang="en-US" sz="1050" dirty="0" smtClean="0">
                <a:latin typeface="Arial Narrow" pitchFamily="34" charset="0"/>
              </a:rPr>
              <a:t>Peter should have known better:</a:t>
            </a:r>
          </a:p>
          <a:p>
            <a:pPr marL="457200" indent="-228600">
              <a:buAutoNum type="arabicParenR"/>
            </a:pPr>
            <a:r>
              <a:rPr lang="en-US" sz="1050" dirty="0" smtClean="0">
                <a:latin typeface="Arial Narrow" pitchFamily="34" charset="0"/>
              </a:rPr>
              <a:t>Paralytic Man </a:t>
            </a:r>
            <a:br>
              <a:rPr lang="en-US" sz="1050" dirty="0" smtClean="0">
                <a:latin typeface="Arial Narrow" pitchFamily="34" charset="0"/>
              </a:rPr>
            </a:br>
            <a:r>
              <a:rPr lang="en-US" sz="1050" dirty="0" smtClean="0">
                <a:latin typeface="Arial Narrow" pitchFamily="34" charset="0"/>
              </a:rPr>
              <a:t>Obeyed Jesus </a:t>
            </a:r>
            <a:br>
              <a:rPr lang="en-US" sz="1050" dirty="0" smtClean="0">
                <a:latin typeface="Arial Narrow" pitchFamily="34" charset="0"/>
              </a:rPr>
            </a:br>
            <a:r>
              <a:rPr lang="en-US" sz="1050" dirty="0" smtClean="0">
                <a:latin typeface="Arial Narrow" pitchFamily="34" charset="0"/>
              </a:rPr>
              <a:t>9:32-35</a:t>
            </a:r>
          </a:p>
          <a:p>
            <a:pPr marL="457200" indent="-228600">
              <a:buAutoNum type="arabicParenR" startAt="2"/>
            </a:pPr>
            <a:r>
              <a:rPr lang="en-US" sz="1050" dirty="0" smtClean="0">
                <a:latin typeface="Arial Narrow" pitchFamily="34" charset="0"/>
              </a:rPr>
              <a:t>Dead Lady </a:t>
            </a:r>
            <a:br>
              <a:rPr lang="en-US" sz="1050" dirty="0" smtClean="0">
                <a:latin typeface="Arial Narrow" pitchFamily="34" charset="0"/>
              </a:rPr>
            </a:br>
            <a:r>
              <a:rPr lang="en-US" sz="1050" dirty="0" smtClean="0">
                <a:latin typeface="Arial Narrow" pitchFamily="34" charset="0"/>
              </a:rPr>
              <a:t>Obeyed Jesus </a:t>
            </a:r>
            <a:br>
              <a:rPr lang="en-US" sz="1050" dirty="0" smtClean="0">
                <a:latin typeface="Arial Narrow" pitchFamily="34" charset="0"/>
              </a:rPr>
            </a:br>
            <a:r>
              <a:rPr lang="en-US" sz="1050" dirty="0" smtClean="0">
                <a:latin typeface="Arial Narrow" pitchFamily="34" charset="0"/>
              </a:rPr>
              <a:t>9:40-43</a:t>
            </a:r>
          </a:p>
          <a:p>
            <a:pPr marL="457200" indent="-228600">
              <a:buAutoNum type="arabicParenR" startAt="2"/>
            </a:pPr>
            <a:r>
              <a:rPr lang="en-US" sz="1050" dirty="0" smtClean="0">
                <a:latin typeface="Arial Narrow" pitchFamily="34" charset="0"/>
              </a:rPr>
              <a:t> Italian Roman </a:t>
            </a:r>
            <a:br>
              <a:rPr lang="en-US" sz="1050" dirty="0" smtClean="0">
                <a:latin typeface="Arial Narrow" pitchFamily="34" charset="0"/>
              </a:rPr>
            </a:br>
            <a:r>
              <a:rPr lang="en-US" sz="1050" dirty="0" smtClean="0">
                <a:latin typeface="Arial Narrow" pitchFamily="34" charset="0"/>
              </a:rPr>
              <a:t>Centurion Obeyed </a:t>
            </a:r>
            <a:br>
              <a:rPr lang="en-US" sz="1050" dirty="0" smtClean="0">
                <a:latin typeface="Arial Narrow" pitchFamily="34" charset="0"/>
              </a:rPr>
            </a:br>
            <a:r>
              <a:rPr lang="en-US" sz="1050" dirty="0" smtClean="0">
                <a:latin typeface="Arial Narrow" pitchFamily="34" charset="0"/>
              </a:rPr>
              <a:t>10:1-8</a:t>
            </a:r>
            <a:endParaRPr lang="en-US" sz="1050" dirty="0" smtClean="0">
              <a:ln>
                <a:solidFill>
                  <a:schemeClr val="accent1"/>
                </a:solidFill>
              </a:ln>
              <a:latin typeface="Arial Narrow" pitchFamily="34" charset="0"/>
            </a:endParaRPr>
          </a:p>
          <a:p>
            <a:pPr marL="457200" indent="-228600"/>
            <a:r>
              <a:rPr lang="en-US" sz="1050" baseline="30000" dirty="0" smtClean="0">
                <a:latin typeface="Arial Narrow" pitchFamily="34" charset="0"/>
              </a:rPr>
              <a:t>5 </a:t>
            </a:r>
            <a:r>
              <a:rPr lang="en-US" sz="1050" dirty="0" smtClean="0">
                <a:latin typeface="Arial Narrow" pitchFamily="34" charset="0"/>
              </a:rPr>
              <a:t>Now send men to Joppa to bring back a man named Simon who is called Peter.</a:t>
            </a:r>
          </a:p>
          <a:p>
            <a:pPr marL="457200" indent="-228600"/>
            <a:r>
              <a:rPr lang="en-US" sz="1050" dirty="0" smtClean="0">
                <a:latin typeface="Arial Narrow" pitchFamily="34" charset="0"/>
              </a:rPr>
              <a:t>“…called two servants … and sent them to Joppa.”</a:t>
            </a:r>
          </a:p>
          <a:p>
            <a:pPr marL="457200" indent="-228600"/>
            <a:endParaRPr lang="en-US" sz="1050" dirty="0" smtClean="0">
              <a:latin typeface="Arial Narrow" pitchFamily="34" charset="0"/>
            </a:endParaRPr>
          </a:p>
          <a:p>
            <a:r>
              <a:rPr lang="en-US" sz="1050" b="1" dirty="0" smtClean="0">
                <a:latin typeface="Arial Narrow" pitchFamily="34" charset="0"/>
              </a:rPr>
              <a:t>[Meanwhile …]</a:t>
            </a:r>
          </a:p>
          <a:p>
            <a:r>
              <a:rPr lang="en-US" sz="1050" baseline="30000" dirty="0" smtClean="0">
                <a:latin typeface="Arial Narrow" pitchFamily="34" charset="0"/>
              </a:rPr>
              <a:t>9</a:t>
            </a:r>
            <a:r>
              <a:rPr lang="en-US" sz="1050" dirty="0" smtClean="0">
                <a:latin typeface="Arial Narrow" pitchFamily="34" charset="0"/>
              </a:rPr>
              <a:t> About noon the following day … Peter went up on the roof to pray.  </a:t>
            </a:r>
            <a:r>
              <a:rPr lang="en-US" sz="1050" baseline="30000" dirty="0" smtClean="0">
                <a:latin typeface="Arial Narrow" pitchFamily="34" charset="0"/>
              </a:rPr>
              <a:t>10</a:t>
            </a:r>
            <a:r>
              <a:rPr lang="en-US" sz="1050" dirty="0" smtClean="0">
                <a:latin typeface="Arial Narrow" pitchFamily="34" charset="0"/>
              </a:rPr>
              <a:t> He became hungry and wanted something to eat, and while the meal was being prepared, he fell into a trance. </a:t>
            </a:r>
          </a:p>
          <a:p>
            <a:endParaRPr lang="en-US" sz="1050" dirty="0" smtClean="0">
              <a:latin typeface="Arial Narrow" pitchFamily="34" charset="0"/>
            </a:endParaRPr>
          </a:p>
          <a:p>
            <a:r>
              <a:rPr lang="en-US" sz="1050" b="1" dirty="0" smtClean="0">
                <a:latin typeface="Arial Narrow" pitchFamily="34" charset="0"/>
              </a:rPr>
              <a:t>Peter’s test … (10:9-22)</a:t>
            </a:r>
          </a:p>
          <a:p>
            <a:r>
              <a:rPr lang="en-US" sz="1050" dirty="0" smtClean="0">
                <a:latin typeface="Arial Narrow" pitchFamily="34" charset="0"/>
              </a:rPr>
              <a:t> </a:t>
            </a:r>
            <a:r>
              <a:rPr lang="en-US" sz="1050" baseline="30000" dirty="0" smtClean="0">
                <a:latin typeface="Arial Narrow" pitchFamily="34" charset="0"/>
              </a:rPr>
              <a:t>11</a:t>
            </a:r>
            <a:r>
              <a:rPr lang="en-US" sz="1050" dirty="0" smtClean="0">
                <a:latin typeface="Arial Narrow" pitchFamily="34" charset="0"/>
              </a:rPr>
              <a:t> He saw heaven opened and something like a large sheet being let down to earth by its four corners. </a:t>
            </a:r>
          </a:p>
          <a:p>
            <a:r>
              <a:rPr lang="en-US" sz="1050" baseline="30000" dirty="0" smtClean="0">
                <a:latin typeface="Arial Narrow" pitchFamily="34" charset="0"/>
              </a:rPr>
              <a:t>12</a:t>
            </a:r>
            <a:r>
              <a:rPr lang="en-US" sz="1050" dirty="0" smtClean="0">
                <a:latin typeface="Arial Narrow" pitchFamily="34" charset="0"/>
              </a:rPr>
              <a:t> It contained all kinds of four-footed animals, as well as reptiles of the earth and birds of the air. </a:t>
            </a:r>
          </a:p>
          <a:p>
            <a:pPr marL="974725" indent="-974725"/>
            <a:r>
              <a:rPr lang="en-US" sz="1050" baseline="30000" dirty="0" smtClean="0">
                <a:latin typeface="Arial Narrow" pitchFamily="34" charset="0"/>
              </a:rPr>
              <a:t>13</a:t>
            </a:r>
            <a:r>
              <a:rPr lang="en-US" sz="1050" dirty="0" smtClean="0">
                <a:latin typeface="Arial Narrow" pitchFamily="34" charset="0"/>
              </a:rPr>
              <a:t> Then a voice told him,</a:t>
            </a:r>
          </a:p>
          <a:p>
            <a:pPr marL="974725" indent="-974725"/>
            <a:endParaRPr lang="en-US" sz="1050" dirty="0" smtClean="0">
              <a:latin typeface="Arial Narrow" pitchFamily="34" charset="0"/>
            </a:endParaRPr>
          </a:p>
          <a:p>
            <a:r>
              <a:rPr lang="en-US" sz="1050" b="1" dirty="0" smtClean="0">
                <a:latin typeface="Arial Narrow" pitchFamily="34" charset="0"/>
              </a:rPr>
              <a:t>The Greatest Contradiction:  </a:t>
            </a:r>
            <a:r>
              <a:rPr lang="en-US" sz="1050" dirty="0" smtClean="0">
                <a:latin typeface="Arial Narrow" pitchFamily="34" charset="0"/>
              </a:rPr>
              <a:t>"Surely not, Lord!"   Peter replied. </a:t>
            </a:r>
            <a:br>
              <a:rPr lang="en-US" sz="1050" dirty="0" smtClean="0">
                <a:latin typeface="Arial Narrow" pitchFamily="34" charset="0"/>
              </a:rPr>
            </a:br>
            <a:endParaRPr lang="en-US" sz="1050" dirty="0" smtClean="0">
              <a:latin typeface="Arial Narrow" pitchFamily="34" charset="0"/>
            </a:endParaRPr>
          </a:p>
          <a:p>
            <a:r>
              <a:rPr lang="en-US" sz="1050" b="1" dirty="0" smtClean="0">
                <a:latin typeface="Arial Narrow" pitchFamily="34" charset="0"/>
              </a:rPr>
              <a:t>The Defensive Shield: </a:t>
            </a:r>
            <a:r>
              <a:rPr lang="en-US" sz="1050" dirty="0" smtClean="0">
                <a:latin typeface="Arial Narrow" pitchFamily="34" charset="0"/>
              </a:rPr>
              <a:t>"I have never eaten anything impure or unclean." </a:t>
            </a:r>
          </a:p>
          <a:p>
            <a:endParaRPr lang="en-US" sz="1050" b="1" dirty="0" smtClean="0">
              <a:latin typeface="Arial Narrow" pitchFamily="34" charset="0"/>
            </a:endParaRPr>
          </a:p>
          <a:p>
            <a:r>
              <a:rPr lang="en-US" sz="1050" b="1" dirty="0" smtClean="0">
                <a:latin typeface="Arial Narrow" pitchFamily="34" charset="0"/>
              </a:rPr>
              <a:t>The Lesson:  </a:t>
            </a:r>
            <a:r>
              <a:rPr lang="en-US" sz="1050" dirty="0" smtClean="0">
                <a:latin typeface="Arial Narrow" pitchFamily="34" charset="0"/>
              </a:rPr>
              <a:t> "Do not call anything impure that God has made clean." </a:t>
            </a:r>
          </a:p>
          <a:p>
            <a:endParaRPr lang="en-US" sz="1050" dirty="0" smtClean="0">
              <a:latin typeface="Arial Narrow" pitchFamily="34" charset="0"/>
            </a:endParaRPr>
          </a:p>
          <a:p>
            <a:pPr marL="282575"/>
            <a:r>
              <a:rPr lang="en-US" sz="1050" baseline="30000" dirty="0" smtClean="0">
                <a:latin typeface="Arial Narrow" pitchFamily="34" charset="0"/>
              </a:rPr>
              <a:t>16</a:t>
            </a:r>
            <a:r>
              <a:rPr lang="en-US" sz="1050" dirty="0" smtClean="0">
                <a:latin typeface="Arial Narrow" pitchFamily="34" charset="0"/>
              </a:rPr>
              <a:t> This happened three times, and immediately the sheet was taken back to heaven. Peter’s Response: </a:t>
            </a:r>
          </a:p>
          <a:p>
            <a:pPr marL="282575"/>
            <a:r>
              <a:rPr lang="en-US" sz="1050" baseline="30000" dirty="0" smtClean="0">
                <a:latin typeface="Arial Narrow" pitchFamily="34" charset="0"/>
              </a:rPr>
              <a:t>17</a:t>
            </a:r>
            <a:r>
              <a:rPr lang="en-US" sz="1050" dirty="0" smtClean="0">
                <a:latin typeface="Arial Narrow" pitchFamily="34" charset="0"/>
              </a:rPr>
              <a:t> While Peter was wondering about the meaning of the vision, the men sent by Cornelius … stopped at the gate….</a:t>
            </a:r>
            <a:br>
              <a:rPr lang="en-US" sz="1050" dirty="0" smtClean="0">
                <a:latin typeface="Arial Narrow" pitchFamily="34" charset="0"/>
              </a:rPr>
            </a:br>
            <a:endParaRPr lang="en-US" sz="1050" dirty="0" smtClean="0">
              <a:latin typeface="Arial Narrow" pitchFamily="34" charset="0"/>
            </a:endParaRPr>
          </a:p>
          <a:p>
            <a:r>
              <a:rPr lang="en-US" sz="1050" b="1" dirty="0" smtClean="0">
                <a:latin typeface="Arial Narrow" pitchFamily="34" charset="0"/>
              </a:rPr>
              <a:t>Peter’s Response: </a:t>
            </a:r>
          </a:p>
          <a:p>
            <a:r>
              <a:rPr lang="en-US" sz="1050" baseline="30000" dirty="0" smtClean="0">
                <a:latin typeface="Arial Narrow" pitchFamily="34" charset="0"/>
              </a:rPr>
              <a:t>17</a:t>
            </a:r>
            <a:r>
              <a:rPr lang="en-US" sz="1050" dirty="0" smtClean="0">
                <a:latin typeface="Arial Narrow" pitchFamily="34" charset="0"/>
              </a:rPr>
              <a:t> While Peter was wondering about the meaning of the vision, the men sent by Cornelius … stopped at the gate….</a:t>
            </a:r>
            <a:br>
              <a:rPr lang="en-US" sz="1050" dirty="0" smtClean="0">
                <a:latin typeface="Arial Narrow" pitchFamily="34" charset="0"/>
              </a:rPr>
            </a:br>
            <a:r>
              <a:rPr lang="en-US" sz="1050" dirty="0" smtClean="0">
                <a:latin typeface="Arial Narrow" pitchFamily="34" charset="0"/>
              </a:rPr>
              <a:t>		</a:t>
            </a:r>
            <a:r>
              <a:rPr lang="en-US" sz="1050" b="1" dirty="0" smtClean="0"/>
              <a:t>Coincidence or Divine Providence?</a:t>
            </a:r>
          </a:p>
          <a:p>
            <a:endParaRPr lang="en-US" sz="1050" dirty="0" smtClean="0">
              <a:latin typeface="Arial Narrow" pitchFamily="34" charset="0"/>
            </a:endParaRPr>
          </a:p>
          <a:p>
            <a:r>
              <a:rPr lang="en-US" sz="1050" baseline="30000" dirty="0" smtClean="0">
                <a:latin typeface="Arial Narrow" pitchFamily="34" charset="0"/>
              </a:rPr>
              <a:t>23</a:t>
            </a:r>
            <a:r>
              <a:rPr lang="en-US" sz="1050" dirty="0" smtClean="0">
                <a:latin typeface="Arial Narrow" pitchFamily="34" charset="0"/>
              </a:rPr>
              <a:t> …The next day Peter started out with them, ….. </a:t>
            </a:r>
          </a:p>
          <a:p>
            <a:endParaRPr lang="en-US" sz="1050" dirty="0" smtClean="0">
              <a:latin typeface="Arial Narrow" pitchFamily="34" charset="0"/>
            </a:endParaRPr>
          </a:p>
          <a:p>
            <a:r>
              <a:rPr lang="en-US" sz="1050" b="1" dirty="0" smtClean="0">
                <a:latin typeface="Arial Narrow" pitchFamily="34" charset="0"/>
              </a:rPr>
              <a:t>A Lesson Learned Well!</a:t>
            </a:r>
          </a:p>
          <a:p>
            <a:pPr marL="228600"/>
            <a:r>
              <a:rPr lang="en-US" sz="1050" dirty="0" smtClean="0">
                <a:latin typeface="Arial Narrow" pitchFamily="34" charset="0"/>
              </a:rPr>
              <a:t> </a:t>
            </a:r>
            <a:r>
              <a:rPr lang="en-US" sz="1050" baseline="30000" dirty="0" smtClean="0">
                <a:latin typeface="Arial Narrow" pitchFamily="34" charset="0"/>
              </a:rPr>
              <a:t>27</a:t>
            </a:r>
            <a:r>
              <a:rPr lang="en-US" sz="1050" dirty="0" smtClean="0">
                <a:latin typeface="Arial Narrow" pitchFamily="34" charset="0"/>
              </a:rPr>
              <a:t> …  Peter went inside and found a large gathering of people.   </a:t>
            </a:r>
          </a:p>
          <a:p>
            <a:pPr marL="228600"/>
            <a:r>
              <a:rPr lang="en-US" sz="1050" baseline="30000" dirty="0" smtClean="0">
                <a:latin typeface="Arial Narrow" pitchFamily="34" charset="0"/>
              </a:rPr>
              <a:t>28</a:t>
            </a:r>
            <a:r>
              <a:rPr lang="en-US" sz="1050" dirty="0" smtClean="0">
                <a:latin typeface="Arial Narrow" pitchFamily="34" charset="0"/>
              </a:rPr>
              <a:t> He said to them:  "You are well aware that it is against our law for a Jew to associate with a Gentile or visit him. But </a:t>
            </a:r>
            <a:br>
              <a:rPr lang="en-US" sz="1050" dirty="0" smtClean="0">
                <a:latin typeface="Arial Narrow" pitchFamily="34" charset="0"/>
              </a:rPr>
            </a:br>
            <a:r>
              <a:rPr lang="en-US" sz="1050" dirty="0" smtClean="0">
                <a:latin typeface="Arial Narrow" pitchFamily="34" charset="0"/>
              </a:rPr>
              <a:t>God has shown me that I should not call any man impure or unclean.“</a:t>
            </a:r>
          </a:p>
          <a:p>
            <a:pPr marL="228600"/>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7040389"/>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16  Acts 10:1-48 (continued)              A </a:t>
            </a:r>
            <a:r>
              <a:rPr lang="en-US" sz="1050" b="1" dirty="0">
                <a:latin typeface="Arial Narrow" pitchFamily="34" charset="0"/>
              </a:rPr>
              <a:t>Study in the Book of </a:t>
            </a:r>
            <a:r>
              <a:rPr lang="en-US" sz="1050" b="1" dirty="0" smtClean="0">
                <a:latin typeface="Arial Narrow" pitchFamily="34" charset="0"/>
              </a:rPr>
              <a:t>ACTS</a:t>
            </a:r>
          </a:p>
          <a:p>
            <a:pPr marL="282575">
              <a:tabLst>
                <a:tab pos="228600" algn="l"/>
                <a:tab pos="457200" algn="l"/>
                <a:tab pos="685800" algn="l"/>
                <a:tab pos="914400" algn="l"/>
              </a:tabLst>
            </a:pPr>
            <a:endParaRPr lang="en-US" sz="1050" dirty="0" smtClean="0">
              <a:latin typeface="Arial Narrow" pitchFamily="34" charset="0"/>
            </a:endParaRPr>
          </a:p>
          <a:p>
            <a:pPr marL="228600"/>
            <a:endParaRPr lang="en-US" sz="1050" dirty="0" smtClean="0">
              <a:latin typeface="Arial Narrow" pitchFamily="34" charset="0"/>
            </a:endParaRPr>
          </a:p>
          <a:p>
            <a:r>
              <a:rPr lang="en-US" sz="1050" b="1" dirty="0" smtClean="0">
                <a:latin typeface="Arial Narrow" pitchFamily="34" charset="0"/>
              </a:rPr>
              <a:t>A Powerful Message</a:t>
            </a:r>
          </a:p>
          <a:p>
            <a:pPr marL="228600"/>
            <a:r>
              <a:rPr lang="en-US" sz="1050" baseline="30000" dirty="0" smtClean="0">
                <a:latin typeface="Arial Narrow" pitchFamily="34" charset="0"/>
              </a:rPr>
              <a:t>34</a:t>
            </a:r>
            <a:r>
              <a:rPr lang="en-US" sz="1050" dirty="0" smtClean="0">
                <a:latin typeface="Arial Narrow" pitchFamily="34" charset="0"/>
              </a:rPr>
              <a:t> Then Peter began to speak:  "I now realize how true it is that God does not show favoritism  </a:t>
            </a:r>
          </a:p>
          <a:p>
            <a:pPr marL="228600"/>
            <a:r>
              <a:rPr lang="en-US" sz="1050" dirty="0" smtClean="0">
                <a:latin typeface="Arial Narrow" pitchFamily="34" charset="0"/>
              </a:rPr>
              <a:t> </a:t>
            </a:r>
            <a:r>
              <a:rPr lang="en-US" sz="1050" baseline="30000" dirty="0" smtClean="0">
                <a:latin typeface="Arial Narrow" pitchFamily="34" charset="0"/>
              </a:rPr>
              <a:t>35</a:t>
            </a:r>
            <a:r>
              <a:rPr lang="en-US" sz="1050" dirty="0" smtClean="0">
                <a:latin typeface="Arial Narrow" pitchFamily="34" charset="0"/>
              </a:rPr>
              <a:t> but accepts men from every nation who fear him and do what is right.</a:t>
            </a:r>
          </a:p>
          <a:p>
            <a:pPr marL="228600"/>
            <a:r>
              <a:rPr lang="en-US" sz="1050" dirty="0" smtClean="0">
                <a:latin typeface="Arial Narrow" pitchFamily="34" charset="0"/>
              </a:rPr>
              <a:t> </a:t>
            </a:r>
            <a:r>
              <a:rPr lang="en-US" sz="1050" baseline="30000" dirty="0" smtClean="0">
                <a:latin typeface="Arial Narrow" pitchFamily="34" charset="0"/>
              </a:rPr>
              <a:t>36</a:t>
            </a:r>
            <a:r>
              <a:rPr lang="en-US" sz="1050" dirty="0" smtClean="0">
                <a:latin typeface="Arial Narrow" pitchFamily="34" charset="0"/>
              </a:rPr>
              <a:t> You know the message God sent to the people of Israel, telling the good news of peace through Jesus Christ, who is Lord of all.</a:t>
            </a:r>
          </a:p>
          <a:p>
            <a:pPr marL="228600"/>
            <a:r>
              <a:rPr lang="en-US" sz="1050" dirty="0" smtClean="0">
                <a:latin typeface="Arial Narrow" pitchFamily="34" charset="0"/>
              </a:rPr>
              <a:t> </a:t>
            </a:r>
            <a:r>
              <a:rPr lang="en-US" sz="1050" baseline="30000" dirty="0" smtClean="0">
                <a:latin typeface="Arial Narrow" pitchFamily="34" charset="0"/>
              </a:rPr>
              <a:t>37</a:t>
            </a:r>
            <a:r>
              <a:rPr lang="en-US" sz="1050" dirty="0" smtClean="0">
                <a:latin typeface="Arial Narrow" pitchFamily="34" charset="0"/>
              </a:rPr>
              <a:t> You know what has happened throughout Judea, beginning in Galilee after the baptism that John preached--</a:t>
            </a:r>
          </a:p>
          <a:p>
            <a:pPr marL="228600"/>
            <a:r>
              <a:rPr lang="en-US" sz="1050" dirty="0" smtClean="0">
                <a:latin typeface="Arial Narrow" pitchFamily="34" charset="0"/>
              </a:rPr>
              <a:t> </a:t>
            </a:r>
            <a:r>
              <a:rPr lang="en-US" sz="1050" baseline="30000" dirty="0" smtClean="0">
                <a:latin typeface="Arial Narrow" pitchFamily="34" charset="0"/>
              </a:rPr>
              <a:t>38</a:t>
            </a:r>
            <a:r>
              <a:rPr lang="en-US" sz="1050" dirty="0" smtClean="0">
                <a:latin typeface="Arial Narrow" pitchFamily="34" charset="0"/>
              </a:rPr>
              <a:t> how God anointed Jesus of Nazareth with the Holy Spirit and power, and how he went around doing good and healing all who were under the power of the devil, because God was with him.</a:t>
            </a:r>
          </a:p>
          <a:p>
            <a:pPr marL="228600"/>
            <a:r>
              <a:rPr lang="en-US" sz="1050" dirty="0" smtClean="0">
                <a:latin typeface="Arial Narrow" pitchFamily="34" charset="0"/>
              </a:rPr>
              <a:t> </a:t>
            </a:r>
            <a:r>
              <a:rPr lang="en-US" sz="1050" baseline="30000" dirty="0" smtClean="0">
                <a:latin typeface="Arial Narrow" pitchFamily="34" charset="0"/>
              </a:rPr>
              <a:t>39</a:t>
            </a:r>
            <a:r>
              <a:rPr lang="en-US" sz="1050" dirty="0" smtClean="0">
                <a:latin typeface="Arial Narrow" pitchFamily="34" charset="0"/>
              </a:rPr>
              <a:t> "We are witnesses of everything he did in the country of the Jews and in Jerusalem. They killed him by hanging him on a tree,</a:t>
            </a:r>
          </a:p>
          <a:p>
            <a:pPr marL="228600"/>
            <a:r>
              <a:rPr lang="en-US" sz="1050" dirty="0" smtClean="0">
                <a:latin typeface="Arial Narrow" pitchFamily="34" charset="0"/>
              </a:rPr>
              <a:t> </a:t>
            </a:r>
            <a:r>
              <a:rPr lang="en-US" sz="1050" baseline="30000" dirty="0" smtClean="0">
                <a:latin typeface="Arial Narrow" pitchFamily="34" charset="0"/>
              </a:rPr>
              <a:t>40</a:t>
            </a:r>
            <a:r>
              <a:rPr lang="en-US" sz="1050" dirty="0" smtClean="0">
                <a:latin typeface="Arial Narrow" pitchFamily="34" charset="0"/>
              </a:rPr>
              <a:t> but God raised him from the dead on the third day and caused him to be seen.</a:t>
            </a:r>
          </a:p>
          <a:p>
            <a:pPr marL="228600"/>
            <a:r>
              <a:rPr lang="en-US" sz="1050" dirty="0" smtClean="0">
                <a:latin typeface="Arial Narrow" pitchFamily="34" charset="0"/>
              </a:rPr>
              <a:t> </a:t>
            </a:r>
            <a:r>
              <a:rPr lang="en-US" sz="1050" baseline="30000" dirty="0" smtClean="0">
                <a:latin typeface="Arial Narrow" pitchFamily="34" charset="0"/>
              </a:rPr>
              <a:t>41</a:t>
            </a:r>
            <a:r>
              <a:rPr lang="en-US" sz="1050" dirty="0" smtClean="0">
                <a:latin typeface="Arial Narrow" pitchFamily="34" charset="0"/>
              </a:rPr>
              <a:t> He was not seen by all the people, but by witnesses whom God had already chosen--by us who ate and drank with him after he rose from the dead.</a:t>
            </a:r>
          </a:p>
          <a:p>
            <a:pPr marL="228600"/>
            <a:r>
              <a:rPr lang="en-US" sz="1050" dirty="0" smtClean="0">
                <a:latin typeface="Arial Narrow" pitchFamily="34" charset="0"/>
              </a:rPr>
              <a:t> </a:t>
            </a:r>
            <a:r>
              <a:rPr lang="en-US" sz="1050" baseline="30000" dirty="0" smtClean="0">
                <a:latin typeface="Arial Narrow" pitchFamily="34" charset="0"/>
              </a:rPr>
              <a:t>42</a:t>
            </a:r>
            <a:r>
              <a:rPr lang="en-US" sz="1050" dirty="0" smtClean="0">
                <a:latin typeface="Arial Narrow" pitchFamily="34" charset="0"/>
              </a:rPr>
              <a:t> He commanded us to preach to the people and to testify that he is the one whom God appointed as judge of the living and the dead.</a:t>
            </a:r>
          </a:p>
          <a:p>
            <a:pPr marL="228600"/>
            <a:r>
              <a:rPr lang="en-US" sz="1050" dirty="0" smtClean="0">
                <a:latin typeface="Arial Narrow" pitchFamily="34" charset="0"/>
              </a:rPr>
              <a:t> </a:t>
            </a:r>
            <a:r>
              <a:rPr lang="en-US" sz="1050" baseline="30000" dirty="0" smtClean="0">
                <a:latin typeface="Arial Narrow" pitchFamily="34" charset="0"/>
              </a:rPr>
              <a:t>43</a:t>
            </a:r>
            <a:r>
              <a:rPr lang="en-US" sz="1050" dirty="0" smtClean="0">
                <a:latin typeface="Arial Narrow" pitchFamily="34" charset="0"/>
              </a:rPr>
              <a:t> All the prophets testify about him that everyone who believes in him receives forgiveness of sins through his name.“  (Act 10:34-43 NIV)</a:t>
            </a:r>
          </a:p>
          <a:p>
            <a:endParaRPr lang="en-US" sz="1050" dirty="0" smtClean="0">
              <a:latin typeface="Arial Narrow" pitchFamily="34" charset="0"/>
            </a:endParaRPr>
          </a:p>
          <a:p>
            <a:r>
              <a:rPr lang="en-US" sz="1050" b="1" dirty="0" smtClean="0">
                <a:latin typeface="Arial Narrow" pitchFamily="34" charset="0"/>
              </a:rPr>
              <a:t>The Results Were Powerful</a:t>
            </a:r>
          </a:p>
          <a:p>
            <a:pPr marL="228600"/>
            <a:r>
              <a:rPr lang="en-US" sz="1050" dirty="0" smtClean="0">
                <a:latin typeface="Arial Narrow" pitchFamily="34" charset="0"/>
              </a:rPr>
              <a:t> </a:t>
            </a:r>
            <a:r>
              <a:rPr lang="en-US" sz="1050" baseline="30000" dirty="0" smtClean="0"/>
              <a:t>44</a:t>
            </a:r>
            <a:r>
              <a:rPr lang="en-US" sz="1050" dirty="0" smtClean="0"/>
              <a:t> While Peter was still speaking these words, the Holy Spirit came on all who heard the message.</a:t>
            </a:r>
          </a:p>
          <a:p>
            <a:pPr marL="228600"/>
            <a:r>
              <a:rPr lang="en-US" sz="1050" dirty="0" smtClean="0"/>
              <a:t> </a:t>
            </a:r>
            <a:r>
              <a:rPr lang="en-US" sz="1050" baseline="30000" dirty="0" smtClean="0"/>
              <a:t>45</a:t>
            </a:r>
            <a:r>
              <a:rPr lang="en-US" sz="1050" dirty="0" smtClean="0"/>
              <a:t> The circumcised believers who had come with Peter were astonished that the gift of the Holy Spirit had been poured out even on the Gentiles.</a:t>
            </a:r>
          </a:p>
          <a:p>
            <a:pPr marL="228600"/>
            <a:r>
              <a:rPr lang="en-US" sz="1050" dirty="0" smtClean="0"/>
              <a:t>The Results Were Powerful</a:t>
            </a:r>
          </a:p>
          <a:p>
            <a:pPr marL="228600"/>
            <a:r>
              <a:rPr lang="en-US" sz="1050" baseline="30000" dirty="0" smtClean="0"/>
              <a:t>46</a:t>
            </a:r>
            <a:r>
              <a:rPr lang="en-US" sz="1050" dirty="0" smtClean="0"/>
              <a:t> For they heard them speaking in tongues and praising God. Then Peter said,</a:t>
            </a:r>
          </a:p>
          <a:p>
            <a:pPr marL="228600"/>
            <a:r>
              <a:rPr lang="en-US" sz="1050" dirty="0" smtClean="0"/>
              <a:t> </a:t>
            </a:r>
            <a:r>
              <a:rPr lang="en-US" sz="1050" baseline="30000" dirty="0" smtClean="0"/>
              <a:t>47</a:t>
            </a:r>
            <a:r>
              <a:rPr lang="en-US" sz="1050" dirty="0" smtClean="0"/>
              <a:t> "Can anyone keep these people from being baptized with water? They have received the Holy Spirit just as we have."</a:t>
            </a:r>
          </a:p>
          <a:p>
            <a:pPr marL="228600"/>
            <a:r>
              <a:rPr lang="en-US" sz="1050" baseline="30000" dirty="0" smtClean="0">
                <a:latin typeface="Arial Narrow" pitchFamily="34" charset="0"/>
              </a:rPr>
              <a:t>48</a:t>
            </a:r>
            <a:r>
              <a:rPr lang="en-US" sz="1050" dirty="0" smtClean="0">
                <a:latin typeface="Arial Narrow" pitchFamily="34" charset="0"/>
              </a:rPr>
              <a:t> So he ordered that they be baptized in the name of Jesus Christ. Then they asked Peter to stay with them for a few days.</a:t>
            </a:r>
          </a:p>
          <a:p>
            <a:pPr marL="228600"/>
            <a:endParaRPr lang="en-US" sz="1050" b="1" dirty="0" smtClean="0">
              <a:latin typeface="Arial Narrow" pitchFamily="34" charset="0"/>
            </a:endParaRPr>
          </a:p>
          <a:p>
            <a:r>
              <a:rPr lang="en-US" sz="1050" b="1" dirty="0" smtClean="0">
                <a:latin typeface="Arial Narrow" pitchFamily="34" charset="0"/>
              </a:rPr>
              <a:t>Let’s Sum Up</a:t>
            </a:r>
          </a:p>
          <a:p>
            <a:pPr marL="228600"/>
            <a:r>
              <a:rPr lang="en-US" sz="1050" dirty="0" smtClean="0">
                <a:latin typeface="Arial Narrow" pitchFamily="34" charset="0"/>
              </a:rPr>
              <a:t>There is no sin so great that the blood of Jesus Christ cannot remove it!</a:t>
            </a:r>
          </a:p>
          <a:p>
            <a:pPr marL="228600"/>
            <a:r>
              <a:rPr lang="en-US" sz="1050" dirty="0" smtClean="0">
                <a:latin typeface="Arial Narrow" pitchFamily="34" charset="0"/>
              </a:rPr>
              <a:t>There is no person so bad that the blood of Jesus Christ cannot redeem him or her!</a:t>
            </a:r>
          </a:p>
          <a:p>
            <a:pPr marL="228600"/>
            <a:r>
              <a:rPr lang="en-US" sz="1050" dirty="0" smtClean="0">
                <a:latin typeface="Arial Narrow" pitchFamily="34" charset="0"/>
              </a:rPr>
              <a:t>What (or Who) God has cleansed we must not call “unclean.” </a:t>
            </a:r>
          </a:p>
          <a:p>
            <a:pPr marL="228600"/>
            <a:r>
              <a:rPr lang="en-US" sz="1050" dirty="0" smtClean="0">
                <a:latin typeface="Arial Narrow" pitchFamily="34" charset="0"/>
              </a:rPr>
              <a:t>When it comes to reaching people for the Lord, we can never say, “Surely not, Lord.”</a:t>
            </a:r>
          </a:p>
          <a:p>
            <a:endParaRPr lang="en-US" sz="1050" dirty="0" smtClean="0">
              <a:latin typeface="Arial Narrow" pitchFamily="34" charset="0"/>
            </a:endParaRPr>
          </a:p>
          <a:p>
            <a:r>
              <a:rPr lang="en-US" sz="1050" dirty="0" smtClean="0">
                <a:latin typeface="Arial Narrow" pitchFamily="34" charset="0"/>
              </a:rPr>
              <a:t> </a:t>
            </a:r>
          </a:p>
          <a:p>
            <a:r>
              <a:rPr lang="en-US" sz="1050" dirty="0" smtClean="0">
                <a:latin typeface="Arial Narrow" pitchFamily="34" charset="0"/>
              </a:rPr>
              <a:t>Whatever God calls us to do we must say… YES, LORD!</a:t>
            </a:r>
            <a:endParaRPr lang="en-US" sz="1050" smtClean="0">
              <a:latin typeface="Arial Narrow" pitchFamily="34" charset="0"/>
            </a:endParaRPr>
          </a:p>
          <a:p>
            <a:endParaRPr lang="en-US" sz="1050" dirty="0" smtClean="0">
              <a:latin typeface="Arial Narrow" pitchFamily="34" charset="0"/>
            </a:endParaRPr>
          </a:p>
          <a:p>
            <a:pPr>
              <a:tabLst>
                <a:tab pos="228600" algn="l"/>
                <a:tab pos="457200" algn="l"/>
                <a:tab pos="685800" algn="l"/>
                <a:tab pos="914400" algn="l"/>
              </a:tabLst>
            </a:pPr>
            <a:endParaRPr lang="en-US" sz="1050" dirty="0">
              <a:latin typeface="Arial Narrow"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440772"/>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17  Acts 11	              A </a:t>
            </a:r>
            <a:r>
              <a:rPr lang="en-US" sz="1050" b="1" dirty="0">
                <a:latin typeface="Arial Narrow" pitchFamily="34" charset="0"/>
              </a:rPr>
              <a:t>Study in the Book of </a:t>
            </a:r>
            <a:r>
              <a:rPr lang="en-US" sz="1050" b="1" dirty="0" smtClean="0">
                <a:latin typeface="Arial Narrow" pitchFamily="34" charset="0"/>
              </a:rPr>
              <a:t>ACTS</a:t>
            </a:r>
          </a:p>
          <a:p>
            <a:pPr marL="282575">
              <a:tabLst>
                <a:tab pos="228600" algn="l"/>
                <a:tab pos="457200" algn="l"/>
                <a:tab pos="685800" algn="l"/>
                <a:tab pos="914400" algn="l"/>
              </a:tabLst>
            </a:pPr>
            <a:endParaRPr lang="en-US" sz="1050" dirty="0" smtClean="0">
              <a:latin typeface="Arial Narrow" pitchFamily="34" charset="0"/>
            </a:endParaRPr>
          </a:p>
          <a:p>
            <a:r>
              <a:rPr lang="en-US" sz="1050" dirty="0" smtClean="0">
                <a:latin typeface="Arial Narrow" pitchFamily="34" charset="0"/>
              </a:rPr>
              <a:t>Like Independence Day</a:t>
            </a:r>
            <a:br>
              <a:rPr lang="en-US" sz="1050" dirty="0" smtClean="0">
                <a:latin typeface="Arial Narrow" pitchFamily="34" charset="0"/>
              </a:rPr>
            </a:br>
            <a:r>
              <a:rPr lang="en-US" sz="1050" dirty="0" smtClean="0">
                <a:latin typeface="Arial Narrow" pitchFamily="34" charset="0"/>
              </a:rPr>
              <a:t>Some things are worth …</a:t>
            </a:r>
          </a:p>
          <a:p>
            <a:r>
              <a:rPr lang="en-US" sz="1050" dirty="0" smtClean="0">
                <a:latin typeface="Arial Narrow" pitchFamily="34" charset="0"/>
              </a:rPr>
              <a:t>1—DEFENDING  (11:1-18) </a:t>
            </a:r>
          </a:p>
          <a:p>
            <a:pPr marL="174625"/>
            <a:r>
              <a:rPr lang="en-US" sz="1050" dirty="0" smtClean="0">
                <a:latin typeface="Arial Narrow" pitchFamily="34" charset="0"/>
              </a:rPr>
              <a:t> cf.</a:t>
            </a:r>
            <a:r>
              <a:rPr lang="en-US" sz="1050" i="1" dirty="0" smtClean="0">
                <a:latin typeface="Arial Narrow" pitchFamily="34" charset="0"/>
              </a:rPr>
              <a:t> “…that all men are created equal, that they are endowed by their Creator with certain unalienable Rights, that among these are Life, Liberty and the pursuit of Happiness.” </a:t>
            </a:r>
          </a:p>
          <a:p>
            <a:endParaRPr lang="en-US" sz="1050" dirty="0" smtClean="0">
              <a:latin typeface="Arial Narrow" pitchFamily="34" charset="0"/>
            </a:endParaRPr>
          </a:p>
          <a:p>
            <a:r>
              <a:rPr lang="en-US" sz="1050" dirty="0" smtClean="0">
                <a:latin typeface="Arial Narrow" pitchFamily="34" charset="0"/>
              </a:rPr>
              <a:t>1—DEFENDING  (11:1-18) </a:t>
            </a:r>
          </a:p>
          <a:p>
            <a:pPr marL="228600"/>
            <a:r>
              <a:rPr lang="en-US" sz="1050" dirty="0" smtClean="0">
                <a:latin typeface="Arial Narrow" pitchFamily="34" charset="0"/>
              </a:rPr>
              <a:t> </a:t>
            </a:r>
            <a:r>
              <a:rPr lang="en-US" sz="1050" baseline="30000" dirty="0" smtClean="0">
                <a:latin typeface="Arial Narrow" pitchFamily="34" charset="0"/>
              </a:rPr>
              <a:t>1</a:t>
            </a:r>
            <a:r>
              <a:rPr lang="en-US" sz="1050" dirty="0" smtClean="0">
                <a:latin typeface="Arial Narrow" pitchFamily="34" charset="0"/>
              </a:rPr>
              <a:t> The apostles and the brothers throughout Judea heard that the Gentiles also had received the word of God.  </a:t>
            </a:r>
            <a:r>
              <a:rPr lang="en-US" sz="1050" baseline="30000" dirty="0" smtClean="0">
                <a:latin typeface="Arial Narrow" pitchFamily="34" charset="0"/>
              </a:rPr>
              <a:t>2</a:t>
            </a:r>
            <a:r>
              <a:rPr lang="en-US" sz="1050" dirty="0" smtClean="0">
                <a:latin typeface="Arial Narrow" pitchFamily="34" charset="0"/>
              </a:rPr>
              <a:t> So when Peter went up to Jerusalem, the circumcised believers criticized him  </a:t>
            </a:r>
            <a:r>
              <a:rPr lang="en-US" sz="1050" baseline="30000" dirty="0" smtClean="0">
                <a:latin typeface="Arial Narrow" pitchFamily="34" charset="0"/>
              </a:rPr>
              <a:t>3</a:t>
            </a:r>
            <a:r>
              <a:rPr lang="en-US" sz="1050" dirty="0" smtClean="0">
                <a:latin typeface="Arial Narrow" pitchFamily="34" charset="0"/>
              </a:rPr>
              <a:t> and said, </a:t>
            </a:r>
          </a:p>
          <a:p>
            <a:pPr marL="228600" algn="ctr"/>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"You went into the house of </a:t>
            </a:r>
            <a:br>
              <a:rPr lang="en-US" sz="1050" dirty="0" smtClean="0">
                <a:latin typeface="Arial Narrow" pitchFamily="34" charset="0"/>
              </a:rPr>
            </a:br>
            <a:r>
              <a:rPr lang="en-US" sz="1050" dirty="0" smtClean="0">
                <a:latin typeface="Arial Narrow" pitchFamily="34" charset="0"/>
              </a:rPr>
              <a:t>uncircumcised men and ate with them.”</a:t>
            </a:r>
          </a:p>
          <a:p>
            <a:pPr marL="228600"/>
            <a:r>
              <a:rPr lang="en-US" sz="1050" baseline="30000" dirty="0" smtClean="0">
                <a:latin typeface="Arial Narrow" pitchFamily="34" charset="0"/>
              </a:rPr>
              <a:t>4</a:t>
            </a:r>
            <a:r>
              <a:rPr lang="en-US" sz="1050" dirty="0" smtClean="0">
                <a:latin typeface="Arial Narrow" pitchFamily="34" charset="0"/>
              </a:rPr>
              <a:t> Peter began and explained everything to them precisely as it had happened…</a:t>
            </a:r>
          </a:p>
          <a:p>
            <a:pPr marL="228600"/>
            <a:endParaRPr lang="en-US" sz="1050" dirty="0" smtClean="0">
              <a:latin typeface="Arial Narrow" pitchFamily="34" charset="0"/>
            </a:endParaRPr>
          </a:p>
          <a:p>
            <a:pPr marL="228600"/>
            <a:r>
              <a:rPr lang="en-US" sz="1050" b="1" dirty="0" smtClean="0"/>
              <a:t>		         </a:t>
            </a:r>
            <a:r>
              <a:rPr lang="en-US" sz="1050" i="1" dirty="0" smtClean="0"/>
              <a:t> "Get up, Peter. Kill  and eat.”</a:t>
            </a:r>
          </a:p>
          <a:p>
            <a:pPr marL="228600"/>
            <a:endParaRPr lang="en-US" sz="1050" i="1" dirty="0" smtClean="0">
              <a:latin typeface="Arial Narrow" pitchFamily="34" charset="0"/>
            </a:endParaRPr>
          </a:p>
          <a:p>
            <a:pPr marL="228600" algn="ctr"/>
            <a:r>
              <a:rPr lang="en-US" sz="1050" i="1" dirty="0" smtClean="0">
                <a:latin typeface="Arial Narrow" pitchFamily="34" charset="0"/>
              </a:rPr>
              <a:t>"Surely not, Lord. Nothing impure or unclean has ever entered my mouth.“</a:t>
            </a:r>
          </a:p>
          <a:p>
            <a:pPr marL="228600" algn="ctr"/>
            <a:endParaRPr lang="en-US" sz="1050" i="1" dirty="0" smtClean="0">
              <a:latin typeface="Arial Narrow" pitchFamily="34" charset="0"/>
            </a:endParaRPr>
          </a:p>
          <a:p>
            <a:pPr marL="228600" algn="ctr"/>
            <a:r>
              <a:rPr lang="en-US" sz="1050" i="1" dirty="0" smtClean="0">
                <a:latin typeface="Arial Narrow" pitchFamily="34" charset="0"/>
              </a:rPr>
              <a:t>"Do not call anything impure that God has made clean.“</a:t>
            </a:r>
          </a:p>
          <a:p>
            <a:pPr marL="228600"/>
            <a:endParaRPr lang="en-US" sz="1050" dirty="0" smtClean="0">
              <a:latin typeface="Arial Narrow" pitchFamily="34" charset="0"/>
            </a:endParaRPr>
          </a:p>
          <a:p>
            <a:pPr marL="228600"/>
            <a:r>
              <a:rPr lang="en-US" sz="1050" dirty="0" smtClean="0">
                <a:latin typeface="Arial Narrow" pitchFamily="34" charset="0"/>
              </a:rPr>
              <a:t>Right then three men … from Caesarea stopped at the house where I was staying. </a:t>
            </a:r>
          </a:p>
          <a:p>
            <a:pPr marL="228600"/>
            <a:r>
              <a:rPr lang="en-US" sz="1050" baseline="30000" dirty="0" smtClean="0">
                <a:latin typeface="Arial Narrow" pitchFamily="34" charset="0"/>
              </a:rPr>
              <a:t>12 </a:t>
            </a:r>
            <a:r>
              <a:rPr lang="en-US" sz="1050" dirty="0" smtClean="0">
                <a:latin typeface="Arial Narrow" pitchFamily="34" charset="0"/>
              </a:rPr>
              <a:t>… six brothers also went with me, and we entered the man's house. </a:t>
            </a:r>
          </a:p>
          <a:p>
            <a:pPr marL="228600"/>
            <a:endParaRPr lang="en-US" sz="1050" baseline="30000" dirty="0" smtClean="0">
              <a:latin typeface="Arial Narrow" pitchFamily="34" charset="0"/>
            </a:endParaRPr>
          </a:p>
          <a:p>
            <a:pPr marL="228600"/>
            <a:r>
              <a:rPr lang="en-US" sz="1050" baseline="30000" dirty="0" smtClean="0">
                <a:latin typeface="Arial Narrow" pitchFamily="34" charset="0"/>
              </a:rPr>
              <a:t>13</a:t>
            </a:r>
            <a:r>
              <a:rPr lang="en-US" sz="1050" dirty="0" smtClean="0">
                <a:latin typeface="Arial Narrow" pitchFamily="34" charset="0"/>
              </a:rPr>
              <a:t> [Cornelius] … told us how he had seen an angel appear in his house and say, 'Send to Joppa for Simon who is called Peter.  </a:t>
            </a:r>
          </a:p>
          <a:p>
            <a:pPr marL="228600">
              <a:tabLst>
                <a:tab pos="3208338" algn="l"/>
              </a:tabLst>
            </a:pPr>
            <a:r>
              <a:rPr lang="en-US" sz="1050" baseline="30000" dirty="0" smtClean="0">
                <a:latin typeface="Arial Narrow" pitchFamily="34" charset="0"/>
              </a:rPr>
              <a:t>14</a:t>
            </a:r>
            <a:r>
              <a:rPr lang="en-US" sz="1050" dirty="0" smtClean="0">
                <a:latin typeface="Arial Narrow" pitchFamily="34" charset="0"/>
              </a:rPr>
              <a:t> He will bring you a message through which you and all your household will be saved.’</a:t>
            </a:r>
            <a:br>
              <a:rPr lang="en-US" sz="1050" dirty="0" smtClean="0">
                <a:latin typeface="Arial Narrow" pitchFamily="34" charset="0"/>
              </a:rPr>
            </a:br>
            <a:r>
              <a:rPr lang="en-US" sz="1050" baseline="30000" dirty="0" smtClean="0">
                <a:latin typeface="Arial Narrow" pitchFamily="34" charset="0"/>
              </a:rPr>
              <a:t>15</a:t>
            </a:r>
            <a:r>
              <a:rPr lang="en-US" sz="1050" dirty="0" smtClean="0">
                <a:latin typeface="Arial Narrow" pitchFamily="34" charset="0"/>
              </a:rPr>
              <a:t> "As I began to speak, the Holy Spirit came on them as he had come on us at the beginning.</a:t>
            </a:r>
            <a:br>
              <a:rPr lang="en-US" sz="1050" dirty="0" smtClean="0">
                <a:latin typeface="Arial Narrow" pitchFamily="34" charset="0"/>
              </a:rPr>
            </a:br>
            <a:r>
              <a:rPr lang="en-US" sz="1050" baseline="30000" dirty="0" smtClean="0">
                <a:latin typeface="Arial Narrow" pitchFamily="34" charset="0"/>
              </a:rPr>
              <a:t>16</a:t>
            </a:r>
            <a:r>
              <a:rPr lang="en-US" sz="1050" dirty="0" smtClean="0">
                <a:latin typeface="Arial Narrow" pitchFamily="34" charset="0"/>
              </a:rPr>
              <a:t> Then I remembered what the Lord had said: 'John baptized with water, but you will be baptized with </a:t>
            </a:r>
            <a:br>
              <a:rPr lang="en-US" sz="1050" dirty="0" smtClean="0">
                <a:latin typeface="Arial Narrow" pitchFamily="34" charset="0"/>
              </a:rPr>
            </a:br>
            <a:r>
              <a:rPr lang="en-US" sz="1050" dirty="0" smtClean="0">
                <a:latin typeface="Arial Narrow" pitchFamily="34" charset="0"/>
              </a:rPr>
              <a:t>the Holy Spirit.‘</a:t>
            </a:r>
          </a:p>
          <a:p>
            <a:pPr marL="228600"/>
            <a:r>
              <a:rPr lang="en-US" sz="1050" baseline="30000" dirty="0" smtClean="0">
                <a:latin typeface="Arial Narrow" pitchFamily="34" charset="0"/>
              </a:rPr>
              <a:t>17</a:t>
            </a:r>
            <a:r>
              <a:rPr lang="en-US" sz="1050" dirty="0" smtClean="0">
                <a:latin typeface="Arial Narrow" pitchFamily="34" charset="0"/>
              </a:rPr>
              <a:t> So if God gave them the same gift as he gave us, who believed in the Lord Jesus Christ, who was I to think </a:t>
            </a:r>
            <a:br>
              <a:rPr lang="en-US" sz="1050" dirty="0" smtClean="0">
                <a:latin typeface="Arial Narrow" pitchFamily="34" charset="0"/>
              </a:rPr>
            </a:br>
            <a:r>
              <a:rPr lang="en-US" sz="1050" dirty="0" smtClean="0">
                <a:latin typeface="Arial Narrow" pitchFamily="34" charset="0"/>
              </a:rPr>
              <a:t>that I could oppose God?”</a:t>
            </a:r>
          </a:p>
          <a:p>
            <a:pPr marL="228600"/>
            <a:r>
              <a:rPr lang="en-US" sz="1050" baseline="30000" dirty="0" smtClean="0">
                <a:latin typeface="Arial Narrow" pitchFamily="34" charset="0"/>
              </a:rPr>
              <a:t>18</a:t>
            </a:r>
            <a:r>
              <a:rPr lang="en-US" sz="1050" dirty="0" smtClean="0">
                <a:latin typeface="Arial Narrow" pitchFamily="34" charset="0"/>
              </a:rPr>
              <a:t> When they heard this, they had no further objections and praised God, saying, </a:t>
            </a:r>
          </a:p>
          <a:p>
            <a:pPr algn="ctr"/>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"So then, God has granted even the </a:t>
            </a:r>
            <a:br>
              <a:rPr lang="en-US" sz="1050" dirty="0" smtClean="0">
                <a:latin typeface="Arial Narrow" pitchFamily="34" charset="0"/>
              </a:rPr>
            </a:br>
            <a:r>
              <a:rPr lang="en-US" sz="1050" dirty="0" smtClean="0">
                <a:latin typeface="Arial Narrow" pitchFamily="34" charset="0"/>
              </a:rPr>
              <a:t>Gentiles repentance unto life.”</a:t>
            </a:r>
          </a:p>
          <a:p>
            <a:pPr marL="228600"/>
            <a:r>
              <a:rPr lang="en-US" sz="1050" dirty="0" smtClean="0">
                <a:latin typeface="Arial Narrow" pitchFamily="34" charset="0"/>
              </a:rPr>
              <a:t>Like Independence Day Some things are worth …</a:t>
            </a:r>
          </a:p>
          <a:p>
            <a:pPr marL="228600"/>
            <a:endParaRPr lang="en-US" sz="1050" dirty="0" smtClean="0">
              <a:latin typeface="Arial Narrow" pitchFamily="34" charset="0"/>
            </a:endParaRPr>
          </a:p>
          <a:p>
            <a:r>
              <a:rPr lang="en-US" sz="1050" b="1" dirty="0" smtClean="0">
                <a:latin typeface="Arial Narrow" pitchFamily="34" charset="0"/>
              </a:rPr>
              <a:t>2—DECLARING (11:19-21) </a:t>
            </a:r>
          </a:p>
          <a:p>
            <a:pPr marL="228600"/>
            <a:r>
              <a:rPr lang="en-US" sz="1050" baseline="30000" dirty="0" smtClean="0">
                <a:latin typeface="Arial Narrow" pitchFamily="34" charset="0"/>
              </a:rPr>
              <a:t>19</a:t>
            </a:r>
            <a:r>
              <a:rPr lang="en-US" sz="1050" dirty="0" smtClean="0">
                <a:latin typeface="Arial Narrow" pitchFamily="34" charset="0"/>
              </a:rPr>
              <a:t> Now those who had been scattered by the persecution in connection with Stephen traveled as far as Phoenicia, Cyprus and Antioch, telling the message only to Jews.</a:t>
            </a:r>
          </a:p>
          <a:p>
            <a:pPr marL="228600"/>
            <a:r>
              <a:rPr lang="en-US" sz="1050" baseline="30000" dirty="0" smtClean="0">
                <a:latin typeface="Arial Narrow" pitchFamily="34" charset="0"/>
              </a:rPr>
              <a:t>20</a:t>
            </a:r>
            <a:r>
              <a:rPr lang="en-US" sz="1050" dirty="0" smtClean="0">
                <a:latin typeface="Arial Narrow" pitchFamily="34" charset="0"/>
              </a:rPr>
              <a:t> Some of them, however, men from Cyprus and Cyrene, went to Antioch and began to speak to Greeks also, telling them the good news about the Lord Jesus.</a:t>
            </a:r>
          </a:p>
          <a:p>
            <a:pPr marL="228600"/>
            <a:r>
              <a:rPr lang="en-US" sz="1050" baseline="30000" dirty="0" smtClean="0">
                <a:latin typeface="Arial Narrow" pitchFamily="34" charset="0"/>
              </a:rPr>
              <a:t>21</a:t>
            </a:r>
            <a:r>
              <a:rPr lang="en-US" sz="1050" dirty="0" smtClean="0">
                <a:latin typeface="Arial Narrow" pitchFamily="34" charset="0"/>
              </a:rPr>
              <a:t> The Lord's hand was with them, and a great number of people believed and turned to the Lord. </a:t>
            </a:r>
          </a:p>
          <a:p>
            <a:pPr marL="228600"/>
            <a:endParaRPr lang="en-US" sz="1050" dirty="0" smtClean="0">
              <a:latin typeface="Arial Narrow" pitchFamily="34" charset="0"/>
            </a:endParaRPr>
          </a:p>
          <a:p>
            <a:pPr marL="228600"/>
            <a:r>
              <a:rPr lang="en-US" sz="1050" dirty="0" smtClean="0">
                <a:latin typeface="Arial Narrow" pitchFamily="34" charset="0"/>
              </a:rPr>
              <a:t>Like Independence Day Some things are worth …</a:t>
            </a:r>
          </a:p>
          <a:p>
            <a:pPr marL="228600"/>
            <a:endParaRPr lang="en-US" sz="1050" dirty="0" smtClean="0">
              <a:latin typeface="Arial Narrow" pitchFamily="34" charset="0"/>
            </a:endParaRPr>
          </a:p>
          <a:p>
            <a:r>
              <a:rPr lang="en-US" sz="1050" b="1" dirty="0" smtClean="0">
                <a:latin typeface="Arial Narrow" pitchFamily="34" charset="0"/>
              </a:rPr>
              <a:t>3—DEFINING (11:22-30)</a:t>
            </a:r>
          </a:p>
          <a:p>
            <a:pPr algn="ctr"/>
            <a:r>
              <a:rPr lang="en-US" sz="1050" dirty="0" smtClean="0">
                <a:latin typeface="Arial Narrow" pitchFamily="34" charset="0"/>
              </a:rPr>
              <a:t>The disciples were called Christians </a:t>
            </a:r>
            <a:br>
              <a:rPr lang="en-US" sz="1050" dirty="0" smtClean="0">
                <a:latin typeface="Arial Narrow" pitchFamily="34" charset="0"/>
              </a:rPr>
            </a:br>
            <a:r>
              <a:rPr lang="en-US" sz="1050" dirty="0" smtClean="0">
                <a:latin typeface="Arial Narrow" pitchFamily="34" charset="0"/>
              </a:rPr>
              <a:t>first at Antioch. (Act 11:26)</a:t>
            </a:r>
          </a:p>
          <a:p>
            <a:pPr algn="ctr"/>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4293483"/>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17  Acts 11:	              A </a:t>
            </a:r>
            <a:r>
              <a:rPr lang="en-US" sz="1050" b="1" dirty="0">
                <a:latin typeface="Arial Narrow" pitchFamily="34" charset="0"/>
              </a:rPr>
              <a:t>Study in the Book of </a:t>
            </a:r>
            <a:r>
              <a:rPr lang="en-US" sz="1050" b="1" dirty="0" smtClean="0">
                <a:latin typeface="Arial Narrow" pitchFamily="34" charset="0"/>
              </a:rPr>
              <a:t>ACTS</a:t>
            </a:r>
          </a:p>
          <a:p>
            <a:pPr marL="282575">
              <a:tabLst>
                <a:tab pos="228600" algn="l"/>
                <a:tab pos="457200" algn="l"/>
                <a:tab pos="685800" algn="l"/>
                <a:tab pos="914400" algn="l"/>
              </a:tabLst>
            </a:pPr>
            <a:endParaRPr lang="en-US" sz="1050" dirty="0" smtClean="0">
              <a:latin typeface="Arial Narrow" pitchFamily="34" charset="0"/>
            </a:endParaRPr>
          </a:p>
          <a:p>
            <a:pPr algn="ctr"/>
            <a:endParaRPr lang="en-US" sz="1050" dirty="0" smtClean="0">
              <a:latin typeface="Arial Narrow" pitchFamily="34" charset="0"/>
            </a:endParaRPr>
          </a:p>
          <a:p>
            <a:pPr marL="228600"/>
            <a:r>
              <a:rPr lang="en-US" sz="1050" baseline="30000" dirty="0" smtClean="0">
                <a:latin typeface="Arial Narrow" pitchFamily="34" charset="0"/>
              </a:rPr>
              <a:t>22</a:t>
            </a:r>
            <a:r>
              <a:rPr lang="en-US" sz="1050" dirty="0" smtClean="0">
                <a:latin typeface="Arial Narrow" pitchFamily="34" charset="0"/>
              </a:rPr>
              <a:t> News of this reached the ears of the church at Jerusalem, and they sent Barnabas to Antioch.</a:t>
            </a:r>
          </a:p>
          <a:p>
            <a:pPr marL="228600"/>
            <a:r>
              <a:rPr lang="en-US" sz="1050" baseline="30000" dirty="0" smtClean="0">
                <a:latin typeface="Arial Narrow" pitchFamily="34" charset="0"/>
              </a:rPr>
              <a:t>23</a:t>
            </a:r>
            <a:r>
              <a:rPr lang="en-US" sz="1050" dirty="0" smtClean="0">
                <a:latin typeface="Arial Narrow" pitchFamily="34" charset="0"/>
              </a:rPr>
              <a:t> When he arrived and saw the evidence of the grace of God, he was glad and encouraged them all to remain true to the Lord with all their hearts.</a:t>
            </a:r>
          </a:p>
          <a:p>
            <a:pPr marL="228600"/>
            <a:r>
              <a:rPr lang="en-US" sz="1050" dirty="0" smtClean="0">
                <a:latin typeface="Arial Narrow" pitchFamily="34" charset="0"/>
              </a:rPr>
              <a:t> </a:t>
            </a:r>
            <a:r>
              <a:rPr lang="en-US" sz="1050" baseline="30000" dirty="0" smtClean="0">
                <a:latin typeface="Arial Narrow" pitchFamily="34" charset="0"/>
              </a:rPr>
              <a:t>24</a:t>
            </a:r>
            <a:r>
              <a:rPr lang="en-US" sz="1050" dirty="0" smtClean="0">
                <a:latin typeface="Arial Narrow" pitchFamily="34" charset="0"/>
              </a:rPr>
              <a:t> He was a good man, full of the Holy Spirit and faith, and a great number of people were brought to the Lord.</a:t>
            </a:r>
          </a:p>
          <a:p>
            <a:pPr marL="228600"/>
            <a:r>
              <a:rPr lang="en-US" sz="1050" baseline="30000" dirty="0" smtClean="0">
                <a:latin typeface="Arial Narrow" pitchFamily="34" charset="0"/>
              </a:rPr>
              <a:t>25</a:t>
            </a:r>
            <a:r>
              <a:rPr lang="en-US" sz="1050" dirty="0" smtClean="0">
                <a:latin typeface="Arial Narrow" pitchFamily="34" charset="0"/>
              </a:rPr>
              <a:t> Then Barnabas went to Tarsus to look for Saul,</a:t>
            </a:r>
          </a:p>
          <a:p>
            <a:pPr marL="228600"/>
            <a:r>
              <a:rPr lang="en-US" sz="1050" dirty="0" smtClean="0">
                <a:latin typeface="Arial Narrow" pitchFamily="34" charset="0"/>
              </a:rPr>
              <a:t> </a:t>
            </a:r>
            <a:r>
              <a:rPr lang="en-US" sz="1050" baseline="30000" dirty="0" smtClean="0">
                <a:latin typeface="Arial Narrow" pitchFamily="34" charset="0"/>
              </a:rPr>
              <a:t>26</a:t>
            </a:r>
            <a:r>
              <a:rPr lang="en-US" sz="1050" dirty="0" smtClean="0">
                <a:latin typeface="Arial Narrow" pitchFamily="34" charset="0"/>
              </a:rPr>
              <a:t> and when he found him, he brought him to Antioch. So for a whole year Barnabas and Saul met with the church and taught great numbers of people. </a:t>
            </a:r>
          </a:p>
          <a:p>
            <a:pPr marL="228600"/>
            <a:endParaRPr lang="en-US" sz="1050" dirty="0" smtClean="0">
              <a:latin typeface="Arial Narrow" pitchFamily="34" charset="0"/>
            </a:endParaRPr>
          </a:p>
          <a:p>
            <a:pPr marL="228600"/>
            <a:r>
              <a:rPr lang="en-US" sz="1050" dirty="0" smtClean="0">
                <a:latin typeface="Arial Narrow" pitchFamily="34" charset="0"/>
              </a:rPr>
              <a:t>	The disciples were called Christians first at Antioch.</a:t>
            </a:r>
          </a:p>
          <a:p>
            <a:pPr marL="228600"/>
            <a:endParaRPr lang="en-US" sz="1050" dirty="0" smtClean="0">
              <a:latin typeface="Arial Narrow" pitchFamily="34" charset="0"/>
            </a:endParaRPr>
          </a:p>
          <a:p>
            <a:pPr marL="228600"/>
            <a:r>
              <a:rPr lang="en-US" sz="1050" baseline="30000" dirty="0" smtClean="0">
                <a:latin typeface="Arial Narrow" pitchFamily="34" charset="0"/>
              </a:rPr>
              <a:t>27</a:t>
            </a:r>
            <a:r>
              <a:rPr lang="en-US" sz="1050" dirty="0" smtClean="0">
                <a:latin typeface="Arial Narrow" pitchFamily="34" charset="0"/>
              </a:rPr>
              <a:t> During this time some prophets came down from Jerusalem to Antioch.   </a:t>
            </a:r>
            <a:r>
              <a:rPr lang="en-US" sz="1050" baseline="30000" dirty="0" smtClean="0">
                <a:latin typeface="Arial Narrow" pitchFamily="34" charset="0"/>
              </a:rPr>
              <a:t>28</a:t>
            </a:r>
            <a:r>
              <a:rPr lang="en-US" sz="1050" dirty="0" smtClean="0">
                <a:latin typeface="Arial Narrow" pitchFamily="34" charset="0"/>
              </a:rPr>
              <a:t> One of them, named </a:t>
            </a:r>
            <a:r>
              <a:rPr lang="en-US" sz="1050" dirty="0" err="1" smtClean="0">
                <a:latin typeface="Arial Narrow" pitchFamily="34" charset="0"/>
              </a:rPr>
              <a:t>Agabus</a:t>
            </a:r>
            <a:r>
              <a:rPr lang="en-US" sz="1050" dirty="0" smtClean="0">
                <a:latin typeface="Arial Narrow" pitchFamily="34" charset="0"/>
              </a:rPr>
              <a:t>, stood up and through the Spirit predicted that a severe famine would spread over the entire Roman world. </a:t>
            </a:r>
          </a:p>
          <a:p>
            <a:pPr marL="228600"/>
            <a:r>
              <a:rPr lang="en-US" sz="1050" baseline="30000" dirty="0" smtClean="0">
                <a:latin typeface="Arial Narrow" pitchFamily="34" charset="0"/>
              </a:rPr>
              <a:t>29</a:t>
            </a:r>
            <a:r>
              <a:rPr lang="en-US" sz="1050" dirty="0" smtClean="0">
                <a:latin typeface="Arial Narrow" pitchFamily="34" charset="0"/>
              </a:rPr>
              <a:t> The disciples, each according to his ability, decided to provide help for the brothers living in Judea.  </a:t>
            </a:r>
            <a:r>
              <a:rPr lang="en-US" sz="1050" baseline="30000" dirty="0" smtClean="0">
                <a:latin typeface="Arial Narrow" pitchFamily="34" charset="0"/>
              </a:rPr>
              <a:t>30</a:t>
            </a:r>
            <a:r>
              <a:rPr lang="en-US" sz="1050" dirty="0" smtClean="0">
                <a:latin typeface="Arial Narrow" pitchFamily="34" charset="0"/>
              </a:rPr>
              <a:t> This they did, sending their gift to the elders by Barnabas and Saul. </a:t>
            </a:r>
          </a:p>
          <a:p>
            <a:endParaRPr lang="en-US" sz="1050" dirty="0" smtClean="0">
              <a:latin typeface="Arial Narrow" pitchFamily="34" charset="0"/>
            </a:endParaRPr>
          </a:p>
          <a:p>
            <a:r>
              <a:rPr lang="en-US" sz="1050" dirty="0" smtClean="0">
                <a:latin typeface="Arial Narrow" pitchFamily="34" charset="0"/>
              </a:rPr>
              <a:t>Let’s Sum Up</a:t>
            </a:r>
          </a:p>
          <a:p>
            <a:r>
              <a:rPr lang="en-US" sz="1050" dirty="0" smtClean="0">
                <a:latin typeface="Arial Narrow" pitchFamily="34" charset="0"/>
              </a:rPr>
              <a:t>Like independence day  …</a:t>
            </a:r>
          </a:p>
          <a:p>
            <a:r>
              <a:rPr lang="en-US" sz="1050" dirty="0" smtClean="0">
                <a:latin typeface="Arial Narrow" pitchFamily="34" charset="0"/>
              </a:rPr>
              <a:t>Some things are worth … </a:t>
            </a:r>
          </a:p>
          <a:p>
            <a:pPr lvl="1"/>
            <a:r>
              <a:rPr lang="en-US" sz="1050" dirty="0" smtClean="0">
                <a:latin typeface="Arial Narrow" pitchFamily="34" charset="0"/>
              </a:rPr>
              <a:t>Defending</a:t>
            </a:r>
          </a:p>
          <a:p>
            <a:pPr lvl="1"/>
            <a:r>
              <a:rPr lang="en-US" sz="1050" dirty="0" smtClean="0">
                <a:latin typeface="Arial Narrow" pitchFamily="34" charset="0"/>
              </a:rPr>
              <a:t>Declaring</a:t>
            </a:r>
          </a:p>
          <a:p>
            <a:pPr lvl="1"/>
            <a:r>
              <a:rPr lang="en-US" sz="1050" dirty="0" smtClean="0">
                <a:latin typeface="Arial Narrow" pitchFamily="34" charset="0"/>
              </a:rPr>
              <a:t>Defining</a:t>
            </a:r>
          </a:p>
          <a:p>
            <a:r>
              <a:rPr lang="en-US" sz="1050" dirty="0" smtClean="0">
                <a:latin typeface="Arial Narrow" pitchFamily="34" charset="0"/>
              </a:rPr>
              <a:t>	</a:t>
            </a:r>
          </a:p>
          <a:p>
            <a:endParaRPr lang="en-US" sz="1050" dirty="0">
              <a:latin typeface="Arial Narrow"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440772"/>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18  Acts 12:1-25	              A </a:t>
            </a:r>
            <a:r>
              <a:rPr lang="en-US" sz="1050" b="1" dirty="0">
                <a:latin typeface="Arial Narrow" pitchFamily="34" charset="0"/>
              </a:rPr>
              <a:t>Study in the Book of </a:t>
            </a:r>
            <a:r>
              <a:rPr lang="en-US" sz="1050" b="1" dirty="0" smtClean="0">
                <a:latin typeface="Arial Narrow" pitchFamily="34" charset="0"/>
              </a:rPr>
              <a:t>ACTS</a:t>
            </a:r>
            <a:endParaRPr lang="en-US" sz="1050" dirty="0" smtClean="0">
              <a:latin typeface="Arial Narrow" pitchFamily="34" charset="0"/>
            </a:endParaRPr>
          </a:p>
          <a:p>
            <a:endParaRPr lang="en-US" sz="1050" b="1" dirty="0" smtClean="0">
              <a:latin typeface="Arial Narrow" pitchFamily="34" charset="0"/>
            </a:endParaRPr>
          </a:p>
          <a:p>
            <a:r>
              <a:rPr lang="en-US" sz="1050" dirty="0" smtClean="0">
                <a:latin typeface="Arial Narrow" pitchFamily="34" charset="0"/>
              </a:rPr>
              <a:t>The Great Escape</a:t>
            </a:r>
          </a:p>
          <a:p>
            <a:endParaRPr lang="en-US" sz="1050" dirty="0" smtClean="0">
              <a:latin typeface="Arial Narrow" pitchFamily="34" charset="0"/>
            </a:endParaRPr>
          </a:p>
          <a:p>
            <a:r>
              <a:rPr lang="en-US" sz="1050" b="1" dirty="0" smtClean="0">
                <a:latin typeface="Arial Narrow" pitchFamily="34" charset="0"/>
              </a:rPr>
              <a:t>The </a:t>
            </a:r>
            <a:r>
              <a:rPr lang="en-US" sz="1050" b="1" u="sng" dirty="0" smtClean="0">
                <a:latin typeface="Arial Narrow" pitchFamily="34" charset="0"/>
              </a:rPr>
              <a:t>Timing</a:t>
            </a:r>
            <a:r>
              <a:rPr lang="en-US" sz="1050" b="1" dirty="0" smtClean="0">
                <a:latin typeface="Arial Narrow" pitchFamily="34" charset="0"/>
              </a:rPr>
              <a:t> of the Great Escape</a:t>
            </a:r>
          </a:p>
          <a:p>
            <a:r>
              <a:rPr lang="en-US" sz="1050" dirty="0" smtClean="0">
                <a:latin typeface="Arial Narrow" pitchFamily="34" charset="0"/>
              </a:rPr>
              <a:t> </a:t>
            </a:r>
            <a:r>
              <a:rPr lang="en-US" sz="1050" baseline="30000" dirty="0" smtClean="0">
                <a:latin typeface="Arial Narrow" pitchFamily="34" charset="0"/>
              </a:rPr>
              <a:t>1</a:t>
            </a:r>
            <a:r>
              <a:rPr lang="en-US" sz="1050" dirty="0" smtClean="0">
                <a:latin typeface="Arial Narrow" pitchFamily="34" charset="0"/>
              </a:rPr>
              <a:t> It was about this time</a:t>
            </a:r>
          </a:p>
          <a:p>
            <a:endParaRPr lang="en-US" sz="1050" dirty="0" smtClean="0">
              <a:latin typeface="Arial Narrow" pitchFamily="34" charset="0"/>
            </a:endParaRPr>
          </a:p>
          <a:p>
            <a:pPr marL="228600"/>
            <a:r>
              <a:rPr lang="en-US" sz="1050" dirty="0" smtClean="0"/>
              <a:t>What Time?</a:t>
            </a:r>
          </a:p>
          <a:p>
            <a:pPr marL="228600"/>
            <a:endParaRPr lang="en-US" sz="1050" dirty="0" smtClean="0"/>
          </a:p>
          <a:p>
            <a:pPr marL="228600"/>
            <a:r>
              <a:rPr lang="en-US" sz="1050" dirty="0" smtClean="0"/>
              <a:t>The “Time” when Antioch Church was Prospering!(11:24-30)</a:t>
            </a:r>
          </a:p>
          <a:p>
            <a:pPr marL="228600"/>
            <a:endParaRPr lang="en-US" sz="1050" dirty="0" smtClean="0"/>
          </a:p>
          <a:p>
            <a:pPr marL="174625"/>
            <a:r>
              <a:rPr lang="en-US" sz="1050" baseline="30000" dirty="0" smtClean="0">
                <a:latin typeface="Arial Narrow" pitchFamily="34" charset="0"/>
              </a:rPr>
              <a:t>1</a:t>
            </a:r>
            <a:r>
              <a:rPr lang="en-US" sz="1050" dirty="0" smtClean="0">
                <a:latin typeface="Arial Narrow" pitchFamily="34" charset="0"/>
              </a:rPr>
              <a:t> It was about this time that King Herod arrested some who belonged to the church, intending to persecute them.</a:t>
            </a:r>
          </a:p>
          <a:p>
            <a:pPr marL="174625"/>
            <a:r>
              <a:rPr lang="en-US" sz="1050" dirty="0" smtClean="0">
                <a:latin typeface="Arial Narrow" pitchFamily="34" charset="0"/>
              </a:rPr>
              <a:t> </a:t>
            </a:r>
            <a:r>
              <a:rPr lang="en-US" sz="1050" baseline="30000" dirty="0" smtClean="0">
                <a:latin typeface="Arial Narrow" pitchFamily="34" charset="0"/>
              </a:rPr>
              <a:t>2</a:t>
            </a:r>
            <a:r>
              <a:rPr lang="en-US" sz="1050" dirty="0" smtClean="0">
                <a:latin typeface="Arial Narrow" pitchFamily="34" charset="0"/>
              </a:rPr>
              <a:t> He had James, the brother of John, </a:t>
            </a:r>
            <a:br>
              <a:rPr lang="en-US" sz="1050" dirty="0" smtClean="0">
                <a:latin typeface="Arial Narrow" pitchFamily="34" charset="0"/>
              </a:rPr>
            </a:br>
            <a:r>
              <a:rPr lang="en-US" sz="1050" dirty="0" smtClean="0">
                <a:latin typeface="Arial Narrow" pitchFamily="34" charset="0"/>
              </a:rPr>
              <a:t>put to death with the sword.</a:t>
            </a:r>
          </a:p>
          <a:p>
            <a:r>
              <a:rPr lang="en-US" sz="1050" dirty="0" smtClean="0">
                <a:latin typeface="Arial Narrow" pitchFamily="34" charset="0"/>
              </a:rPr>
              <a:t> </a:t>
            </a:r>
          </a:p>
          <a:p>
            <a:r>
              <a:rPr lang="en-US" sz="1050" b="1" dirty="0" smtClean="0">
                <a:latin typeface="Arial Narrow" pitchFamily="34" charset="0"/>
              </a:rPr>
              <a:t>The </a:t>
            </a:r>
            <a:r>
              <a:rPr lang="en-US" sz="1050" b="1" u="sng" dirty="0" smtClean="0">
                <a:latin typeface="Arial Narrow" pitchFamily="34" charset="0"/>
              </a:rPr>
              <a:t>Politics</a:t>
            </a:r>
            <a:r>
              <a:rPr lang="en-US" sz="1050" b="1" dirty="0" smtClean="0">
                <a:latin typeface="Arial Narrow" pitchFamily="34" charset="0"/>
              </a:rPr>
              <a:t> of the Great Escape</a:t>
            </a:r>
          </a:p>
          <a:p>
            <a:pPr marL="228600"/>
            <a:r>
              <a:rPr lang="en-US" sz="1050" baseline="30000" dirty="0" smtClean="0">
                <a:latin typeface="Arial Narrow" pitchFamily="34" charset="0"/>
              </a:rPr>
              <a:t>3</a:t>
            </a:r>
            <a:r>
              <a:rPr lang="en-US" sz="1050" dirty="0" smtClean="0">
                <a:latin typeface="Arial Narrow" pitchFamily="34" charset="0"/>
              </a:rPr>
              <a:t> When he saw that this pleased the Jews, he proceeded to seize Peter also. This happened during the Feast of Unleavened Bread. </a:t>
            </a:r>
          </a:p>
          <a:p>
            <a:pPr marL="228600"/>
            <a:r>
              <a:rPr lang="en-US" sz="1050" dirty="0" smtClean="0">
                <a:latin typeface="Arial Narrow" pitchFamily="34" charset="0"/>
              </a:rPr>
              <a:t>The Politics of the Great Escape</a:t>
            </a:r>
          </a:p>
          <a:p>
            <a:pPr marL="228600"/>
            <a:r>
              <a:rPr lang="en-US" sz="1050" baseline="30000" dirty="0" smtClean="0">
                <a:latin typeface="Arial Narrow" pitchFamily="34" charset="0"/>
              </a:rPr>
              <a:t>4</a:t>
            </a:r>
            <a:r>
              <a:rPr lang="en-US" sz="1050" dirty="0" smtClean="0">
                <a:latin typeface="Arial Narrow" pitchFamily="34" charset="0"/>
              </a:rPr>
              <a:t> After arresting him, he put him in prison, handing him over to be guarded by four squads of four soldiers </a:t>
            </a:r>
            <a:br>
              <a:rPr lang="en-US" sz="1050" dirty="0" smtClean="0">
                <a:latin typeface="Arial Narrow" pitchFamily="34" charset="0"/>
              </a:rPr>
            </a:br>
            <a:r>
              <a:rPr lang="en-US" sz="1050" dirty="0" smtClean="0">
                <a:latin typeface="Arial Narrow" pitchFamily="34" charset="0"/>
              </a:rPr>
              <a:t>each. </a:t>
            </a:r>
          </a:p>
          <a:p>
            <a:pPr marL="228600" algn="ctr"/>
            <a:r>
              <a:rPr lang="en-US" sz="1050" b="1" dirty="0" smtClean="0">
                <a:ln w="0">
                  <a:noFill/>
                </a:ln>
              </a:rPr>
              <a:t>16 Romans guarded him through the various watches</a:t>
            </a:r>
          </a:p>
          <a:p>
            <a:pPr marL="228600"/>
            <a:endParaRPr lang="en-US" sz="1050" b="1" dirty="0" smtClean="0">
              <a:ln>
                <a:solidFill>
                  <a:schemeClr val="accent6">
                    <a:lumMod val="75000"/>
                  </a:schemeClr>
                </a:solidFill>
              </a:ln>
              <a:latin typeface="Arial Narrow" pitchFamily="34" charset="0"/>
            </a:endParaRPr>
          </a:p>
          <a:p>
            <a:pPr marL="228600"/>
            <a:r>
              <a:rPr lang="en-US" sz="1050" dirty="0" smtClean="0">
                <a:latin typeface="Arial Narrow" pitchFamily="34" charset="0"/>
              </a:rPr>
              <a:t>Herod intended to bring him out for public trial after the Passover.</a:t>
            </a:r>
          </a:p>
          <a:p>
            <a:pPr marL="228600"/>
            <a:endParaRPr lang="en-US" sz="1050" dirty="0" smtClean="0">
              <a:latin typeface="Arial Narrow" pitchFamily="34" charset="0"/>
            </a:endParaRPr>
          </a:p>
          <a:p>
            <a:r>
              <a:rPr lang="en-US" sz="1050" b="1" dirty="0" smtClean="0">
                <a:latin typeface="Arial Narrow" pitchFamily="34" charset="0"/>
              </a:rPr>
              <a:t>The </a:t>
            </a:r>
            <a:r>
              <a:rPr lang="en-US" sz="1050" b="1" u="sng" dirty="0" smtClean="0">
                <a:latin typeface="Arial Narrow" pitchFamily="34" charset="0"/>
              </a:rPr>
              <a:t>Source</a:t>
            </a:r>
            <a:r>
              <a:rPr lang="en-US" sz="1050" b="1" dirty="0" smtClean="0">
                <a:latin typeface="Arial Narrow" pitchFamily="34" charset="0"/>
              </a:rPr>
              <a:t> of the Great Escape</a:t>
            </a:r>
          </a:p>
          <a:p>
            <a:r>
              <a:rPr lang="en-US" sz="1050" baseline="30000" dirty="0" smtClean="0">
                <a:latin typeface="Arial Narrow" pitchFamily="34" charset="0"/>
              </a:rPr>
              <a:t>     5</a:t>
            </a:r>
            <a:r>
              <a:rPr lang="en-US" sz="1050" dirty="0" smtClean="0">
                <a:latin typeface="Arial Narrow" pitchFamily="34" charset="0"/>
              </a:rPr>
              <a:t> So Peter was kept in prison, but the church was earnestly praying to God for him. </a:t>
            </a:r>
          </a:p>
          <a:p>
            <a:endParaRPr lang="en-US" sz="1050" dirty="0" smtClean="0">
              <a:latin typeface="Arial Narrow" pitchFamily="34" charset="0"/>
            </a:endParaRPr>
          </a:p>
          <a:p>
            <a:r>
              <a:rPr lang="en-US" sz="1050" b="1" u="sng" dirty="0" smtClean="0">
                <a:latin typeface="Arial Narrow" pitchFamily="34" charset="0"/>
              </a:rPr>
              <a:t>The Great Escape</a:t>
            </a:r>
          </a:p>
          <a:p>
            <a:r>
              <a:rPr lang="en-US" sz="1050" baseline="30000" dirty="0" smtClean="0">
                <a:latin typeface="Arial Narrow" pitchFamily="34" charset="0"/>
              </a:rPr>
              <a:t>6</a:t>
            </a:r>
            <a:r>
              <a:rPr lang="en-US" sz="1050" dirty="0" smtClean="0">
                <a:latin typeface="Arial Narrow" pitchFamily="34" charset="0"/>
              </a:rPr>
              <a:t> The night before Herod was to bring him to trial, Peter was sleeping between two soldiers, bound with two chains, and sentries stood guard at the entrance.</a:t>
            </a:r>
          </a:p>
          <a:p>
            <a:r>
              <a:rPr lang="en-US" sz="1050" dirty="0" smtClean="0">
                <a:latin typeface="Arial Narrow" pitchFamily="34" charset="0"/>
              </a:rPr>
              <a:t> </a:t>
            </a:r>
          </a:p>
          <a:p>
            <a:r>
              <a:rPr lang="en-US" sz="1050" dirty="0" smtClean="0">
                <a:latin typeface="Arial Narrow" pitchFamily="34" charset="0"/>
              </a:rPr>
              <a:t>The Great Escape</a:t>
            </a:r>
          </a:p>
          <a:p>
            <a:pPr marL="174625"/>
            <a:r>
              <a:rPr lang="en-US" sz="1050" baseline="30000" dirty="0" smtClean="0">
                <a:latin typeface="Arial Narrow" pitchFamily="34" charset="0"/>
              </a:rPr>
              <a:t>7</a:t>
            </a:r>
            <a:r>
              <a:rPr lang="en-US" sz="1050" dirty="0" smtClean="0">
                <a:latin typeface="Arial Narrow" pitchFamily="34" charset="0"/>
              </a:rPr>
              <a:t> Suddenly an angel of the Lord appeared and a light shone in the cell. He struck Peter on the side and woke him up. </a:t>
            </a:r>
          </a:p>
          <a:p>
            <a:pPr marL="174625"/>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 "Quick, get up!" </a:t>
            </a:r>
          </a:p>
          <a:p>
            <a:pPr marL="174625"/>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he said, and the chains fell off Peter's wrists.</a:t>
            </a:r>
          </a:p>
          <a:p>
            <a:pPr marL="174625"/>
            <a:r>
              <a:rPr lang="en-US" sz="1050" baseline="30000" dirty="0" smtClean="0">
                <a:latin typeface="Arial Narrow" pitchFamily="34" charset="0"/>
              </a:rPr>
              <a:t>8</a:t>
            </a:r>
            <a:r>
              <a:rPr lang="en-US" sz="1050" dirty="0" smtClean="0">
                <a:latin typeface="Arial Narrow" pitchFamily="34" charset="0"/>
              </a:rPr>
              <a:t> Then the angel said to him, "Put on your clothes and sandals.“ And Peter did so. "Wrap your cloak around you and </a:t>
            </a:r>
            <a:br>
              <a:rPr lang="en-US" sz="1050" dirty="0" smtClean="0">
                <a:latin typeface="Arial Narrow" pitchFamily="34" charset="0"/>
              </a:rPr>
            </a:br>
            <a:r>
              <a:rPr lang="en-US" sz="1050" dirty="0" smtClean="0">
                <a:latin typeface="Arial Narrow" pitchFamily="34" charset="0"/>
              </a:rPr>
              <a:t>follow me,“ the angel told him.</a:t>
            </a:r>
          </a:p>
          <a:p>
            <a:pPr marL="174625"/>
            <a:r>
              <a:rPr lang="en-US" sz="1050" baseline="30000" dirty="0" smtClean="0">
                <a:latin typeface="Arial Narrow" pitchFamily="34" charset="0"/>
              </a:rPr>
              <a:t>9</a:t>
            </a:r>
            <a:r>
              <a:rPr lang="en-US" sz="1050" dirty="0" smtClean="0">
                <a:latin typeface="Arial Narrow" pitchFamily="34" charset="0"/>
              </a:rPr>
              <a:t> Peter followed him out of the prison, but he had no idea that what the angel was doing was really happening; he </a:t>
            </a:r>
            <a:br>
              <a:rPr lang="en-US" sz="1050" dirty="0" smtClean="0">
                <a:latin typeface="Arial Narrow" pitchFamily="34" charset="0"/>
              </a:rPr>
            </a:br>
            <a:r>
              <a:rPr lang="en-US" sz="1050" dirty="0" smtClean="0">
                <a:latin typeface="Arial Narrow" pitchFamily="34" charset="0"/>
              </a:rPr>
              <a:t>thought he was seeing a vision.</a:t>
            </a:r>
          </a:p>
          <a:p>
            <a:pPr marL="174625"/>
            <a:r>
              <a:rPr lang="en-US" sz="1050" baseline="30000" dirty="0" smtClean="0">
                <a:latin typeface="Arial Narrow" pitchFamily="34" charset="0"/>
              </a:rPr>
              <a:t>10</a:t>
            </a:r>
            <a:r>
              <a:rPr lang="en-US" sz="1050" dirty="0" smtClean="0">
                <a:latin typeface="Arial Narrow" pitchFamily="34" charset="0"/>
              </a:rPr>
              <a:t> They passed the first and second guards and came to the iron gate leading to the city. It opened for them by itself, and they went through it. When they had walked the length of one street, suddenly the angel left him.</a:t>
            </a:r>
          </a:p>
          <a:p>
            <a:pPr marL="223838" indent="-223838"/>
            <a:r>
              <a:rPr lang="en-US" sz="1050" baseline="30000" dirty="0" smtClean="0">
                <a:latin typeface="Arial Narrow" pitchFamily="34" charset="0"/>
              </a:rPr>
              <a:t>	11</a:t>
            </a:r>
            <a:r>
              <a:rPr lang="en-US" sz="1050" dirty="0" smtClean="0">
                <a:latin typeface="Arial Narrow" pitchFamily="34" charset="0"/>
              </a:rPr>
              <a:t> Then Peter came to himself and said, </a:t>
            </a:r>
            <a:br>
              <a:rPr lang="en-US" sz="1050" dirty="0" smtClean="0">
                <a:latin typeface="Arial Narrow" pitchFamily="34" charset="0"/>
              </a:rPr>
            </a:br>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"Now I know without a doubt that the Lord sent his angel and rescued me from Herod's clutches </a:t>
            </a:r>
            <a:r>
              <a:rPr lang="en-US" sz="1050" dirty="0" err="1" smtClean="0">
                <a:latin typeface="Arial Narrow" pitchFamily="34" charset="0"/>
              </a:rPr>
              <a:t>andfrom</a:t>
            </a:r>
            <a:r>
              <a:rPr lang="en-US" sz="1050" dirty="0" smtClean="0">
                <a:latin typeface="Arial Narrow" pitchFamily="34" charset="0"/>
              </a:rPr>
              <a:t> everything the Jewish people were anticipating.“</a:t>
            </a:r>
          </a:p>
          <a:p>
            <a:pPr marL="223838" indent="-223838"/>
            <a:endParaRPr lang="en-US" sz="1050" baseline="30000" dirty="0" smtClean="0">
              <a:latin typeface="Arial Narrow" pitchFamily="34" charset="0"/>
            </a:endParaRPr>
          </a:p>
          <a:p>
            <a:pPr marL="223838" indent="-223838"/>
            <a:r>
              <a:rPr lang="en-US" sz="1050" baseline="30000" dirty="0" smtClean="0">
                <a:latin typeface="Arial Narrow" pitchFamily="34" charset="0"/>
              </a:rPr>
              <a:t>	12</a:t>
            </a:r>
            <a:r>
              <a:rPr lang="en-US" sz="1050" dirty="0" smtClean="0">
                <a:latin typeface="Arial Narrow" pitchFamily="34" charset="0"/>
              </a:rPr>
              <a:t> When this had dawned on him, he went to the house of Mary the mother of John, also called Mark, where many people had gathered and were praying. </a:t>
            </a:r>
          </a:p>
          <a:p>
            <a:pPr marL="223838" indent="-223838"/>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7072705"/>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18  Acts 12	              A </a:t>
            </a:r>
            <a:r>
              <a:rPr lang="en-US" sz="1050" b="1" dirty="0">
                <a:latin typeface="Arial Narrow" pitchFamily="34" charset="0"/>
              </a:rPr>
              <a:t>Study in the Book of </a:t>
            </a:r>
            <a:r>
              <a:rPr lang="en-US" sz="1050" b="1" dirty="0" smtClean="0">
                <a:latin typeface="Arial Narrow" pitchFamily="34" charset="0"/>
              </a:rPr>
              <a:t>ACTS</a:t>
            </a:r>
            <a:endParaRPr lang="en-US" sz="1050" dirty="0" smtClean="0">
              <a:latin typeface="Arial Narrow" pitchFamily="34" charset="0"/>
            </a:endParaRPr>
          </a:p>
          <a:p>
            <a:pPr marL="223838" indent="-223838"/>
            <a:endParaRPr lang="en-US" sz="1050" dirty="0" smtClean="0">
              <a:latin typeface="Arial Narrow" pitchFamily="34" charset="0"/>
            </a:endParaRPr>
          </a:p>
          <a:p>
            <a:r>
              <a:rPr lang="en-US" sz="1050" b="1" u="sng" dirty="0" smtClean="0">
                <a:latin typeface="Arial Narrow" pitchFamily="34" charset="0"/>
              </a:rPr>
              <a:t>The Great Surprise</a:t>
            </a:r>
            <a:r>
              <a:rPr lang="en-US" sz="1050" b="1" dirty="0" smtClean="0">
                <a:latin typeface="Arial Narrow" pitchFamily="34" charset="0"/>
              </a:rPr>
              <a:t> to …</a:t>
            </a:r>
          </a:p>
          <a:p>
            <a:pPr marL="228600"/>
            <a:r>
              <a:rPr lang="en-US" sz="1050" dirty="0" smtClean="0">
                <a:latin typeface="Arial Narrow" pitchFamily="34" charset="0"/>
              </a:rPr>
              <a:t> </a:t>
            </a:r>
            <a:r>
              <a:rPr lang="en-US" sz="1050" baseline="30000" dirty="0" smtClean="0">
                <a:latin typeface="Arial Narrow" pitchFamily="34" charset="0"/>
              </a:rPr>
              <a:t>13</a:t>
            </a:r>
            <a:r>
              <a:rPr lang="en-US" sz="1050" dirty="0" smtClean="0">
                <a:latin typeface="Arial Narrow" pitchFamily="34" charset="0"/>
              </a:rPr>
              <a:t> Peter knocked at the outer entrance, and a servant girl named Rhoda came to answer the door. </a:t>
            </a:r>
          </a:p>
          <a:p>
            <a:pPr marL="228600"/>
            <a:r>
              <a:rPr lang="en-US" sz="1050" baseline="30000" dirty="0" smtClean="0">
                <a:latin typeface="Arial Narrow" pitchFamily="34" charset="0"/>
              </a:rPr>
              <a:t>14</a:t>
            </a:r>
            <a:r>
              <a:rPr lang="en-US" sz="1050" dirty="0" smtClean="0">
                <a:latin typeface="Arial Narrow" pitchFamily="34" charset="0"/>
              </a:rPr>
              <a:t> When she recognized Peter's voice, she was so overjoyed she ran back without opening it and exclaimed, </a:t>
            </a:r>
          </a:p>
          <a:p>
            <a:pPr marL="228600" lvl="0">
              <a:spcBef>
                <a:spcPct val="20000"/>
              </a:spcBef>
              <a:defRPr/>
            </a:pPr>
            <a:r>
              <a:rPr lang="en-US" sz="1050" baseline="30000" dirty="0" smtClean="0">
                <a:latin typeface="Arial Narrow" pitchFamily="34" charset="0"/>
              </a:rPr>
              <a:t>15</a:t>
            </a:r>
            <a:r>
              <a:rPr lang="en-US" sz="1050" dirty="0" smtClean="0">
                <a:latin typeface="Arial Narrow" pitchFamily="34" charset="0"/>
              </a:rPr>
              <a:t> "You're out of your mind,"  "Peter is at the door!”</a:t>
            </a:r>
            <a:r>
              <a:rPr lang="en-US" sz="1050" b="1" dirty="0" smtClean="0">
                <a:solidFill>
                  <a:schemeClr val="bg1"/>
                </a:solidFill>
                <a:effectLst>
                  <a:outerShdw blurRad="38100" dist="38100" dir="2700000" algn="tl">
                    <a:srgbClr val="000000">
                      <a:alpha val="43137"/>
                    </a:srgbClr>
                  </a:outerShdw>
                </a:effectLst>
              </a:rPr>
              <a:t> </a:t>
            </a:r>
            <a:r>
              <a:rPr lang="en-US" sz="1050" dirty="0" smtClean="0"/>
              <a:t>they told her. When she kept insisting that it was so,</a:t>
            </a:r>
            <a:br>
              <a:rPr lang="en-US" sz="1050" dirty="0" smtClean="0"/>
            </a:br>
            <a:r>
              <a:rPr lang="en-US" sz="1050" dirty="0" smtClean="0"/>
              <a:t>they said, "It must be his angel." </a:t>
            </a:r>
            <a:endParaRPr lang="en-US" sz="1050" dirty="0" smtClean="0">
              <a:latin typeface="Arial Narrow" pitchFamily="34" charset="0"/>
            </a:endParaRPr>
          </a:p>
          <a:p>
            <a:pPr marL="228600"/>
            <a:r>
              <a:rPr lang="en-US" sz="1050" baseline="30000" dirty="0" smtClean="0">
                <a:latin typeface="Arial Narrow" pitchFamily="34" charset="0"/>
              </a:rPr>
              <a:t>16</a:t>
            </a:r>
            <a:r>
              <a:rPr lang="en-US" sz="1050" dirty="0" smtClean="0">
                <a:latin typeface="Arial Narrow" pitchFamily="34" charset="0"/>
              </a:rPr>
              <a:t> But Peter kept on knocking, and when they opened the door and saw him, they were astonished. </a:t>
            </a:r>
          </a:p>
          <a:p>
            <a:pPr marL="228600"/>
            <a:r>
              <a:rPr lang="en-US" sz="1050" baseline="30000" dirty="0" smtClean="0">
                <a:latin typeface="Arial Narrow" pitchFamily="34" charset="0"/>
              </a:rPr>
              <a:t>		</a:t>
            </a:r>
          </a:p>
          <a:p>
            <a:pPr marL="228600"/>
            <a:r>
              <a:rPr lang="en-US" sz="1050" b="1" dirty="0" smtClean="0"/>
              <a:t>		           Weren’t they a little like us?</a:t>
            </a:r>
          </a:p>
          <a:p>
            <a:pPr marL="228600"/>
            <a:endParaRPr lang="en-US" sz="1050" baseline="30000" dirty="0" smtClean="0">
              <a:latin typeface="Arial Narrow" pitchFamily="34" charset="0"/>
            </a:endParaRPr>
          </a:p>
          <a:p>
            <a:pPr marL="228600"/>
            <a:endParaRPr lang="en-US" sz="1050" baseline="30000" dirty="0" smtClean="0">
              <a:latin typeface="Arial Narrow" pitchFamily="34" charset="0"/>
            </a:endParaRPr>
          </a:p>
          <a:p>
            <a:pPr marL="228600"/>
            <a:r>
              <a:rPr lang="en-US" sz="1050" baseline="30000" dirty="0" smtClean="0">
                <a:latin typeface="Arial Narrow" pitchFamily="34" charset="0"/>
              </a:rPr>
              <a:t>17</a:t>
            </a:r>
            <a:r>
              <a:rPr lang="en-US" sz="1050" dirty="0" smtClean="0">
                <a:latin typeface="Arial Narrow" pitchFamily="34" charset="0"/>
              </a:rPr>
              <a:t> Peter motioned with his hand for them to be quiet and described how the Lord had brought him out of prison. </a:t>
            </a:r>
          </a:p>
          <a:p>
            <a:pPr marL="228600"/>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    "Tell James and the     brothers  about this," </a:t>
            </a:r>
            <a:br>
              <a:rPr lang="en-US" sz="1050" dirty="0" smtClean="0">
                <a:latin typeface="Arial Narrow" pitchFamily="34" charset="0"/>
              </a:rPr>
            </a:br>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he said, and then he left for another place. </a:t>
            </a:r>
          </a:p>
          <a:p>
            <a:pPr marL="228600"/>
            <a:r>
              <a:rPr lang="en-US" sz="1050" baseline="30000" dirty="0" smtClean="0">
                <a:latin typeface="Arial Narrow" pitchFamily="34" charset="0"/>
              </a:rPr>
              <a:t>18</a:t>
            </a:r>
            <a:r>
              <a:rPr lang="en-US" sz="1050" dirty="0" smtClean="0">
                <a:latin typeface="Arial Narrow" pitchFamily="34" charset="0"/>
              </a:rPr>
              <a:t> In the morning, there was no small commotion among the soldiers as to what had become of Peter.</a:t>
            </a:r>
          </a:p>
          <a:p>
            <a:pPr marL="228600"/>
            <a:r>
              <a:rPr lang="en-US" sz="1050" baseline="30000" dirty="0" smtClean="0">
                <a:latin typeface="Arial Narrow" pitchFamily="34" charset="0"/>
              </a:rPr>
              <a:t>19</a:t>
            </a:r>
            <a:r>
              <a:rPr lang="en-US" sz="1050" dirty="0" smtClean="0">
                <a:latin typeface="Arial Narrow" pitchFamily="34" charset="0"/>
              </a:rPr>
              <a:t> After Herod had a thorough search made for him and did not find him, he cross-examined the guards and ordered that they be executed. Then Herod went from Judea to Caesarea and stayed there a while. </a:t>
            </a:r>
            <a:r>
              <a:rPr lang="en-US" sz="1050" baseline="30000" dirty="0" smtClean="0">
                <a:latin typeface="Arial Narrow" pitchFamily="34" charset="0"/>
              </a:rPr>
              <a:t>20</a:t>
            </a:r>
            <a:r>
              <a:rPr lang="en-US" sz="1050" dirty="0" smtClean="0">
                <a:latin typeface="Arial Narrow" pitchFamily="34" charset="0"/>
              </a:rPr>
              <a:t> He had been quarreling with the people of </a:t>
            </a:r>
            <a:r>
              <a:rPr lang="en-US" sz="1050" dirty="0" err="1" smtClean="0">
                <a:latin typeface="Arial Narrow" pitchFamily="34" charset="0"/>
              </a:rPr>
              <a:t>Tyre</a:t>
            </a:r>
            <a:r>
              <a:rPr lang="en-US" sz="1050" dirty="0" smtClean="0">
                <a:latin typeface="Arial Narrow" pitchFamily="34" charset="0"/>
              </a:rPr>
              <a:t> and Sidon; they now joined together and sought an audience with him. Having </a:t>
            </a:r>
            <a:br>
              <a:rPr lang="en-US" sz="1050" dirty="0" smtClean="0">
                <a:latin typeface="Arial Narrow" pitchFamily="34" charset="0"/>
              </a:rPr>
            </a:br>
            <a:r>
              <a:rPr lang="en-US" sz="1050" dirty="0" smtClean="0">
                <a:latin typeface="Arial Narrow" pitchFamily="34" charset="0"/>
              </a:rPr>
              <a:t>secured the support of </a:t>
            </a:r>
            <a:r>
              <a:rPr lang="en-US" sz="1050" dirty="0" err="1" smtClean="0">
                <a:latin typeface="Arial Narrow" pitchFamily="34" charset="0"/>
              </a:rPr>
              <a:t>Blastus</a:t>
            </a:r>
            <a:r>
              <a:rPr lang="en-US" sz="1050" dirty="0" smtClean="0">
                <a:latin typeface="Arial Narrow" pitchFamily="34" charset="0"/>
              </a:rPr>
              <a:t>, a trusted personal servant of the king, they asked for peace, because they depended on the king's country for their food supply.</a:t>
            </a:r>
            <a:r>
              <a:rPr lang="en-US" sz="1050" baseline="30000" dirty="0" smtClean="0">
                <a:latin typeface="Arial Narrow" pitchFamily="34" charset="0"/>
              </a:rPr>
              <a:t>21</a:t>
            </a:r>
            <a:r>
              <a:rPr lang="en-US" sz="1050" dirty="0" smtClean="0">
                <a:latin typeface="Arial Narrow" pitchFamily="34" charset="0"/>
              </a:rPr>
              <a:t> On the appointed day Herod, wearing his royal robes, sat on his throne and delivered a public address to the people. </a:t>
            </a:r>
            <a:r>
              <a:rPr lang="en-US" sz="1050" baseline="30000" dirty="0" smtClean="0">
                <a:latin typeface="Arial Narrow" pitchFamily="34" charset="0"/>
              </a:rPr>
              <a:t>22</a:t>
            </a:r>
            <a:r>
              <a:rPr lang="en-US" sz="1050" dirty="0" smtClean="0">
                <a:latin typeface="Arial Narrow" pitchFamily="34" charset="0"/>
              </a:rPr>
              <a:t> They shouted, "This is the voice of a  god, not of a man.“</a:t>
            </a:r>
            <a:r>
              <a:rPr lang="en-US" sz="1050" baseline="30000" dirty="0" smtClean="0">
                <a:latin typeface="Arial Narrow" pitchFamily="34" charset="0"/>
              </a:rPr>
              <a:t>23</a:t>
            </a:r>
            <a:r>
              <a:rPr lang="en-US" sz="1050" dirty="0" smtClean="0">
                <a:latin typeface="Arial Narrow" pitchFamily="34" charset="0"/>
              </a:rPr>
              <a:t> Immediately, because Herod did not give praise to God, an angel of the Lord struck him down, and he was eaten by worms and died.  </a:t>
            </a:r>
          </a:p>
          <a:p>
            <a:pPr marL="228600"/>
            <a:endParaRPr lang="en-US" sz="1050" baseline="30000" dirty="0" smtClean="0">
              <a:latin typeface="Arial Narrow" pitchFamily="34" charset="0"/>
            </a:endParaRPr>
          </a:p>
          <a:p>
            <a:pPr marL="228600"/>
            <a:r>
              <a:rPr lang="en-US" sz="1050" b="1" dirty="0" smtClean="0"/>
              <a:t>	Idiom for an unpleasant death similar to our “bite the dust” or “kick the bucket.”</a:t>
            </a:r>
          </a:p>
          <a:p>
            <a:pPr marL="228600"/>
            <a:endParaRPr lang="en-US" sz="1050" baseline="30000" dirty="0" smtClean="0">
              <a:latin typeface="Arial Narrow" pitchFamily="34" charset="0"/>
            </a:endParaRPr>
          </a:p>
          <a:p>
            <a:pPr marL="228600"/>
            <a:endParaRPr lang="en-US" sz="1050" baseline="30000" dirty="0" smtClean="0">
              <a:latin typeface="Arial Narrow" pitchFamily="34" charset="0"/>
            </a:endParaRPr>
          </a:p>
          <a:p>
            <a:pPr marL="228600"/>
            <a:r>
              <a:rPr lang="en-US" sz="1050" baseline="30000" dirty="0" smtClean="0">
                <a:latin typeface="Arial Narrow" pitchFamily="34" charset="0"/>
              </a:rPr>
              <a:t>24</a:t>
            </a:r>
            <a:r>
              <a:rPr lang="en-US" sz="1050" dirty="0" smtClean="0">
                <a:latin typeface="Arial Narrow" pitchFamily="34" charset="0"/>
              </a:rPr>
              <a:t> But the word of God continued to increase and spread.</a:t>
            </a:r>
          </a:p>
          <a:p>
            <a:r>
              <a:rPr lang="en-US" sz="1050" dirty="0" smtClean="0">
                <a:latin typeface="Arial Narrow" pitchFamily="34" charset="0"/>
              </a:rPr>
              <a:t> </a:t>
            </a:r>
          </a:p>
          <a:p>
            <a:r>
              <a:rPr lang="en-US" sz="1050" b="1" dirty="0" smtClean="0">
                <a:latin typeface="Arial Narrow" pitchFamily="34" charset="0"/>
              </a:rPr>
              <a:t>The Great MISSION</a:t>
            </a:r>
          </a:p>
          <a:p>
            <a:pPr marL="228600"/>
            <a:r>
              <a:rPr lang="en-US" sz="1050" baseline="30000" dirty="0" smtClean="0">
                <a:latin typeface="Arial Narrow" pitchFamily="34" charset="0"/>
              </a:rPr>
              <a:t>25</a:t>
            </a:r>
            <a:r>
              <a:rPr lang="en-US" sz="1050" dirty="0" smtClean="0">
                <a:latin typeface="Arial Narrow" pitchFamily="34" charset="0"/>
              </a:rPr>
              <a:t> When Barnabas and Saul had finished their mission, they returned from Jerusalem, taking with them John, also called Mark. </a:t>
            </a:r>
          </a:p>
          <a:p>
            <a:pPr marL="457200" indent="-228600"/>
            <a:r>
              <a:rPr lang="en-US" sz="1050" dirty="0" smtClean="0">
                <a:latin typeface="Arial Narrow" pitchFamily="34" charset="0"/>
              </a:rPr>
              <a:t>Think about this …</a:t>
            </a:r>
          </a:p>
          <a:p>
            <a:pPr marL="457200" indent="-228600"/>
            <a:r>
              <a:rPr lang="en-US" sz="1050" dirty="0" smtClean="0">
                <a:latin typeface="Arial Narrow" pitchFamily="34" charset="0"/>
              </a:rPr>
              <a:t>	1– While some  Christians experience blessings of the faith, others are persecuted  for the same faith.  We can never judge a Christian by his or her circumstances—only by the heart. </a:t>
            </a:r>
          </a:p>
          <a:p>
            <a:pPr marL="457200" indent="-228600"/>
            <a:r>
              <a:rPr lang="en-US" sz="1050" dirty="0" smtClean="0">
                <a:latin typeface="Arial Narrow" pitchFamily="34" charset="0"/>
              </a:rPr>
              <a:t>	2—When the people of God pray, God always hears.  </a:t>
            </a:r>
          </a:p>
          <a:p>
            <a:pPr marL="457200" indent="-228600"/>
            <a:r>
              <a:rPr lang="en-US" sz="1050" dirty="0" smtClean="0">
                <a:latin typeface="Arial Narrow" pitchFamily="34" charset="0"/>
              </a:rPr>
              <a:t>	3—Even godly people are surprised when God brings about a “Great Escape” in  answer to prayer.  </a:t>
            </a:r>
          </a:p>
          <a:p>
            <a:pPr marL="457200" indent="-228600"/>
            <a:r>
              <a:rPr lang="en-US" sz="1050" dirty="0" smtClean="0">
                <a:latin typeface="Arial Narrow" pitchFamily="34" charset="0"/>
              </a:rPr>
              <a:t>Today, we will pray …</a:t>
            </a:r>
          </a:p>
          <a:p>
            <a:pPr marL="457200" indent="-228600"/>
            <a:r>
              <a:rPr lang="en-US" sz="1050" dirty="0" smtClean="0">
                <a:latin typeface="Arial Narrow" pitchFamily="34" charset="0"/>
              </a:rPr>
              <a:t>	1– As the closing songs are sung we invite you to come for prayer.</a:t>
            </a:r>
          </a:p>
          <a:p>
            <a:pPr marL="457200" indent="-228600"/>
            <a:r>
              <a:rPr lang="en-US" sz="1050" dirty="0" smtClean="0">
                <a:latin typeface="Arial Narrow" pitchFamily="34" charset="0"/>
              </a:rPr>
              <a:t>	2—Tell us succinctly what your request is and …</a:t>
            </a:r>
          </a:p>
          <a:p>
            <a:pPr marL="457200" indent="-228600"/>
            <a:r>
              <a:rPr lang="en-US" sz="1050" dirty="0" smtClean="0">
                <a:latin typeface="Arial Narrow" pitchFamily="34" charset="0"/>
              </a:rPr>
              <a:t>	3—We will anoint with oil and  pray for you and your request. </a:t>
            </a:r>
          </a:p>
          <a:p>
            <a:pPr marL="457200" indent="-228600"/>
            <a:r>
              <a:rPr lang="en-US" sz="1050" dirty="0" smtClean="0">
                <a:latin typeface="Arial Narrow" pitchFamily="34" charset="0"/>
              </a:rPr>
              <a:t>	4—We will expect God to surprise us too!</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333050"/>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19  Acts 13-14	              A </a:t>
            </a:r>
            <a:r>
              <a:rPr lang="en-US" sz="1050" b="1" dirty="0">
                <a:latin typeface="Arial Narrow" pitchFamily="34" charset="0"/>
              </a:rPr>
              <a:t>Study in the Book of </a:t>
            </a:r>
            <a:r>
              <a:rPr lang="en-US" sz="1050" b="1" dirty="0" smtClean="0">
                <a:latin typeface="Arial Narrow" pitchFamily="34" charset="0"/>
              </a:rPr>
              <a:t>ACTS</a:t>
            </a:r>
            <a:endParaRPr lang="en-US" sz="1050" dirty="0" smtClean="0">
              <a:latin typeface="Arial Narrow" pitchFamily="34" charset="0"/>
            </a:endParaRPr>
          </a:p>
          <a:p>
            <a:pPr marL="228600" indent="-228600"/>
            <a:endParaRPr lang="en-US" sz="1050" b="1" dirty="0" smtClean="0">
              <a:latin typeface="Arial Narrow" pitchFamily="34" charset="0"/>
            </a:endParaRPr>
          </a:p>
          <a:p>
            <a:pPr marL="228600" indent="-228600"/>
            <a:r>
              <a:rPr lang="en-US" sz="1050" dirty="0" smtClean="0">
                <a:latin typeface="Arial Narrow" pitchFamily="34" charset="0"/>
              </a:rPr>
              <a:t>CAUTION:  You Are About to Leave YOUR COMFORT ZONE!</a:t>
            </a:r>
          </a:p>
          <a:p>
            <a:pPr marL="228600" indent="-228600"/>
            <a:endParaRPr lang="en-US" sz="1050" dirty="0" smtClean="0">
              <a:latin typeface="Arial Narrow" pitchFamily="34" charset="0"/>
            </a:endParaRPr>
          </a:p>
          <a:p>
            <a:pPr marL="228600" indent="-228600"/>
            <a:r>
              <a:rPr lang="en-US" sz="1050" b="1" dirty="0" smtClean="0">
                <a:latin typeface="Arial Narrow" pitchFamily="34" charset="0"/>
              </a:rPr>
              <a:t>The Situation</a:t>
            </a:r>
          </a:p>
          <a:p>
            <a:pPr marL="228600" indent="-228600"/>
            <a:r>
              <a:rPr lang="en-US" sz="1050" dirty="0" smtClean="0">
                <a:latin typeface="Arial Narrow" pitchFamily="34" charset="0"/>
              </a:rPr>
              <a:t>	 </a:t>
            </a:r>
            <a:r>
              <a:rPr lang="en-US" sz="1050" baseline="30000" dirty="0" smtClean="0">
                <a:latin typeface="Arial Narrow" pitchFamily="34" charset="0"/>
              </a:rPr>
              <a:t>1</a:t>
            </a:r>
            <a:r>
              <a:rPr lang="en-US" sz="1050" dirty="0" smtClean="0">
                <a:latin typeface="Arial Narrow" pitchFamily="34" charset="0"/>
              </a:rPr>
              <a:t> In the church at Antioch there were prophets and teachers: Barnabas, Simeon called Niger, </a:t>
            </a:r>
            <a:r>
              <a:rPr lang="en-US" sz="1050" dirty="0" err="1" smtClean="0">
                <a:latin typeface="Arial Narrow" pitchFamily="34" charset="0"/>
              </a:rPr>
              <a:t>Lucius</a:t>
            </a:r>
            <a:r>
              <a:rPr lang="en-US" sz="1050" dirty="0" smtClean="0">
                <a:latin typeface="Arial Narrow" pitchFamily="34" charset="0"/>
              </a:rPr>
              <a:t> of Cyrene, </a:t>
            </a:r>
            <a:r>
              <a:rPr lang="en-US" sz="1050" dirty="0" err="1" smtClean="0">
                <a:latin typeface="Arial Narrow" pitchFamily="34" charset="0"/>
              </a:rPr>
              <a:t>Manaen</a:t>
            </a:r>
            <a:r>
              <a:rPr lang="en-US" sz="1050" dirty="0" smtClean="0">
                <a:latin typeface="Arial Narrow" pitchFamily="34" charset="0"/>
              </a:rPr>
              <a:t> (who had been brought up with Herod the tetrarch) and Saul.</a:t>
            </a:r>
          </a:p>
          <a:p>
            <a:pPr marL="228600" indent="-228600"/>
            <a:endParaRPr lang="en-US" sz="1050" dirty="0" smtClean="0">
              <a:latin typeface="Arial Narrow" pitchFamily="34" charset="0"/>
            </a:endParaRPr>
          </a:p>
          <a:p>
            <a:pPr marL="228600" indent="-228600"/>
            <a:r>
              <a:rPr lang="en-US" sz="1050" b="1" dirty="0" smtClean="0">
                <a:latin typeface="Arial Narrow" pitchFamily="34" charset="0"/>
              </a:rPr>
              <a:t>1– The Call 13:2 </a:t>
            </a:r>
          </a:p>
          <a:p>
            <a:pPr marL="228600" indent="-228600">
              <a:tabLst>
                <a:tab pos="465138" algn="l"/>
              </a:tabLst>
            </a:pPr>
            <a:r>
              <a:rPr lang="en-US" sz="1050" baseline="30000" dirty="0" smtClean="0">
                <a:latin typeface="Arial Narrow" pitchFamily="34" charset="0"/>
              </a:rPr>
              <a:t>	2</a:t>
            </a:r>
            <a:r>
              <a:rPr lang="en-US" sz="1050" dirty="0" smtClean="0">
                <a:latin typeface="Arial Narrow" pitchFamily="34" charset="0"/>
              </a:rPr>
              <a:t> While they were worshiping the Lord and fasting, the Holy Spirit said, </a:t>
            </a:r>
          </a:p>
          <a:p>
            <a:pPr marL="228600" indent="-228600">
              <a:tabLst>
                <a:tab pos="465138" algn="l"/>
              </a:tabLst>
            </a:pPr>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	"Set apart for  me Barnabas and Saul for the work to which  I have called them." </a:t>
            </a:r>
          </a:p>
          <a:p>
            <a:pPr marL="228600" indent="-228600">
              <a:tabLst>
                <a:tab pos="465138" algn="l"/>
              </a:tabLst>
            </a:pPr>
            <a:endParaRPr lang="en-US" sz="1050" dirty="0" smtClean="0">
              <a:latin typeface="Arial Narrow" pitchFamily="34" charset="0"/>
            </a:endParaRPr>
          </a:p>
          <a:p>
            <a:pPr marL="228600" indent="-228600"/>
            <a:r>
              <a:rPr lang="en-US" sz="1050" b="1" dirty="0" smtClean="0">
                <a:latin typeface="Arial Narrow" pitchFamily="34" charset="0"/>
              </a:rPr>
              <a:t>2– The Commission 13:3-6 </a:t>
            </a:r>
          </a:p>
          <a:p>
            <a:pPr marL="228600" indent="-228600"/>
            <a:r>
              <a:rPr lang="en-US" sz="1050" baseline="30000" dirty="0" smtClean="0">
                <a:latin typeface="Arial Narrow" pitchFamily="34" charset="0"/>
              </a:rPr>
              <a:t>	3</a:t>
            </a:r>
            <a:r>
              <a:rPr lang="en-US" sz="1050" dirty="0" smtClean="0">
                <a:latin typeface="Arial Narrow" pitchFamily="34" charset="0"/>
              </a:rPr>
              <a:t> So after they had fasted and prayed, they placed their hands on them and sent them off. ….</a:t>
            </a:r>
          </a:p>
          <a:p>
            <a:pPr marL="228600" indent="-228600"/>
            <a:endParaRPr lang="en-US" sz="1050" dirty="0" smtClean="0">
              <a:latin typeface="Arial Narrow" pitchFamily="34" charset="0"/>
            </a:endParaRPr>
          </a:p>
          <a:p>
            <a:pPr marL="228600" indent="-228600"/>
            <a:r>
              <a:rPr lang="en-US" sz="1050" b="1" dirty="0" smtClean="0">
                <a:latin typeface="Arial Narrow" pitchFamily="34" charset="0"/>
              </a:rPr>
              <a:t>3– The Commencement 13:3-6 </a:t>
            </a:r>
          </a:p>
          <a:p>
            <a:pPr marL="228600" indent="-228600"/>
            <a:r>
              <a:rPr lang="en-US" sz="1050" baseline="30000" dirty="0" smtClean="0">
                <a:latin typeface="Arial Narrow" pitchFamily="34" charset="0"/>
              </a:rPr>
              <a:t>	4</a:t>
            </a:r>
            <a:r>
              <a:rPr lang="en-US" sz="1050" dirty="0" smtClean="0">
                <a:latin typeface="Arial Narrow" pitchFamily="34" charset="0"/>
              </a:rPr>
              <a:t> The two of them, sent on their way by the Holy Spirit, went down to Seleucia and sailed from there to Cyprus. </a:t>
            </a:r>
          </a:p>
          <a:p>
            <a:pPr marL="228600" indent="-228600">
              <a:tabLst>
                <a:tab pos="347663" algn="l"/>
              </a:tabLst>
            </a:pPr>
            <a:r>
              <a:rPr lang="en-US" sz="1050" baseline="30000" dirty="0" smtClean="0">
                <a:latin typeface="Arial Narrow" pitchFamily="34" charset="0"/>
              </a:rPr>
              <a:t>	5</a:t>
            </a:r>
            <a:r>
              <a:rPr lang="en-US" sz="1050" dirty="0" smtClean="0">
                <a:latin typeface="Arial Narrow" pitchFamily="34" charset="0"/>
              </a:rPr>
              <a:t> When they arrived at Salamis, they proclaimed the word of God in the Jewish synagogues. John was with them as their helper. </a:t>
            </a:r>
          </a:p>
          <a:p>
            <a:pPr marL="228600" indent="-228600">
              <a:tabLst>
                <a:tab pos="347663" algn="l"/>
              </a:tabLst>
            </a:pPr>
            <a:endParaRPr lang="en-US" sz="1050" b="1" dirty="0" smtClean="0">
              <a:latin typeface="Arial Narrow" pitchFamily="34" charset="0"/>
            </a:endParaRPr>
          </a:p>
          <a:p>
            <a:pPr marL="228600" indent="-228600"/>
            <a:r>
              <a:rPr lang="en-US" sz="1050" b="1" dirty="0" smtClean="0">
                <a:latin typeface="Arial Narrow" pitchFamily="34" charset="0"/>
              </a:rPr>
              <a:t>4– The Perversion 13:6-12</a:t>
            </a:r>
          </a:p>
          <a:p>
            <a:pPr marL="228600" indent="-228600"/>
            <a:r>
              <a:rPr lang="en-US" sz="1050" baseline="30000" dirty="0" smtClean="0">
                <a:latin typeface="Arial Narrow" pitchFamily="34" charset="0"/>
              </a:rPr>
              <a:t>	6</a:t>
            </a:r>
            <a:r>
              <a:rPr lang="en-US" sz="1050" dirty="0" smtClean="0">
                <a:latin typeface="Arial Narrow" pitchFamily="34" charset="0"/>
              </a:rPr>
              <a:t> They traveled through the whole island until they came to </a:t>
            </a:r>
            <a:r>
              <a:rPr lang="en-US" sz="1050" dirty="0" err="1" smtClean="0">
                <a:latin typeface="Arial Narrow" pitchFamily="34" charset="0"/>
              </a:rPr>
              <a:t>Paphos</a:t>
            </a:r>
            <a:r>
              <a:rPr lang="en-US" sz="1050" dirty="0" smtClean="0">
                <a:latin typeface="Arial Narrow" pitchFamily="34" charset="0"/>
              </a:rPr>
              <a:t>. There they met a Jewish sorcerer and false prophet named Bar-Jesus,  …</a:t>
            </a:r>
            <a:br>
              <a:rPr lang="en-US" sz="1050" dirty="0" smtClean="0">
                <a:latin typeface="Arial Narrow" pitchFamily="34" charset="0"/>
              </a:rPr>
            </a:br>
            <a:r>
              <a:rPr lang="en-US" sz="1050" baseline="30000" dirty="0" smtClean="0">
                <a:latin typeface="Arial Narrow" pitchFamily="34" charset="0"/>
              </a:rPr>
              <a:t>6</a:t>
            </a:r>
            <a:r>
              <a:rPr lang="en-US" sz="1050" dirty="0" smtClean="0">
                <a:latin typeface="Arial Narrow" pitchFamily="34" charset="0"/>
              </a:rPr>
              <a:t> They traveled through the whole island until they came to </a:t>
            </a:r>
            <a:r>
              <a:rPr lang="en-US" sz="1050" dirty="0" err="1" smtClean="0">
                <a:latin typeface="Arial Narrow" pitchFamily="34" charset="0"/>
              </a:rPr>
              <a:t>Paphos</a:t>
            </a:r>
            <a:r>
              <a:rPr lang="en-US" sz="1050" dirty="0" smtClean="0">
                <a:latin typeface="Arial Narrow" pitchFamily="34" charset="0"/>
              </a:rPr>
              <a:t>. There they met a Jewish sorcerer and false prophet named Bar-Jesus,  … [the] attendant of the proconsul, </a:t>
            </a:r>
            <a:r>
              <a:rPr lang="en-US" sz="1050" dirty="0" err="1" smtClean="0">
                <a:latin typeface="Arial Narrow" pitchFamily="34" charset="0"/>
              </a:rPr>
              <a:t>Sergius</a:t>
            </a:r>
            <a:r>
              <a:rPr lang="en-US" sz="1050" dirty="0" smtClean="0">
                <a:latin typeface="Arial Narrow" pitchFamily="34" charset="0"/>
              </a:rPr>
              <a:t> </a:t>
            </a:r>
            <a:r>
              <a:rPr lang="en-US" sz="1050" dirty="0" err="1" smtClean="0">
                <a:latin typeface="Arial Narrow" pitchFamily="34" charset="0"/>
              </a:rPr>
              <a:t>Paulus</a:t>
            </a:r>
            <a:r>
              <a:rPr lang="en-US" sz="1050" dirty="0" smtClean="0">
                <a:latin typeface="Arial Narrow" pitchFamily="34" charset="0"/>
              </a:rPr>
              <a:t>…[who] wanted to hear the word of God.   </a:t>
            </a:r>
            <a:r>
              <a:rPr lang="en-US" sz="1050" baseline="30000" dirty="0" smtClean="0">
                <a:latin typeface="Arial Narrow" pitchFamily="34" charset="0"/>
              </a:rPr>
              <a:t>8</a:t>
            </a:r>
            <a:r>
              <a:rPr lang="en-US" sz="1050" dirty="0" smtClean="0">
                <a:latin typeface="Arial Narrow" pitchFamily="34" charset="0"/>
              </a:rPr>
              <a:t> But … the sorcerer opposed them and tried to turn the proconsul from </a:t>
            </a:r>
            <a:br>
              <a:rPr lang="en-US" sz="1050" dirty="0" smtClean="0">
                <a:latin typeface="Arial Narrow" pitchFamily="34" charset="0"/>
              </a:rPr>
            </a:br>
            <a:r>
              <a:rPr lang="en-US" sz="1050" dirty="0" smtClean="0">
                <a:latin typeface="Arial Narrow" pitchFamily="34" charset="0"/>
              </a:rPr>
              <a:t>the faith. 4– The Perversion 13:6-12</a:t>
            </a:r>
          </a:p>
          <a:p>
            <a:pPr marL="228600" indent="-228600"/>
            <a:r>
              <a:rPr lang="en-US" sz="1050" dirty="0" smtClean="0">
                <a:latin typeface="Arial Narrow" pitchFamily="34" charset="0"/>
              </a:rPr>
              <a:t>	</a:t>
            </a:r>
            <a:br>
              <a:rPr lang="en-US" sz="1050" dirty="0" smtClean="0">
                <a:latin typeface="Arial Narrow" pitchFamily="34" charset="0"/>
              </a:rPr>
            </a:br>
            <a:r>
              <a:rPr lang="en-US" sz="1050" baseline="30000" dirty="0" smtClean="0">
                <a:latin typeface="Arial Narrow" pitchFamily="34" charset="0"/>
              </a:rPr>
              <a:t>9</a:t>
            </a:r>
            <a:r>
              <a:rPr lang="en-US" sz="1050" dirty="0" smtClean="0">
                <a:latin typeface="Arial Narrow" pitchFamily="34" charset="0"/>
              </a:rPr>
              <a:t> Then Saul, who was also called Paul, … said,</a:t>
            </a:r>
          </a:p>
          <a:p>
            <a:pPr marL="228600" indent="-228600">
              <a:tabLst>
                <a:tab pos="457200" algn="l"/>
              </a:tabLst>
            </a:pPr>
            <a:r>
              <a:rPr lang="en-US" sz="1050" dirty="0" smtClean="0">
                <a:latin typeface="Arial Narrow" pitchFamily="34" charset="0"/>
              </a:rPr>
              <a:t>	</a:t>
            </a:r>
          </a:p>
          <a:p>
            <a:pPr marL="228600" indent="-228600">
              <a:tabLst>
                <a:tab pos="457200" algn="l"/>
              </a:tabLst>
            </a:pPr>
            <a:r>
              <a:rPr lang="en-US" sz="1050" dirty="0" smtClean="0">
                <a:latin typeface="Arial Narrow" pitchFamily="34" charset="0"/>
              </a:rPr>
              <a:t> 		</a:t>
            </a:r>
            <a:r>
              <a:rPr lang="en-US" sz="1050" baseline="30000" dirty="0" smtClean="0">
                <a:latin typeface="Arial Narrow" pitchFamily="34" charset="0"/>
              </a:rPr>
              <a:t>10</a:t>
            </a:r>
            <a:r>
              <a:rPr lang="en-US" sz="1050" dirty="0" smtClean="0">
                <a:latin typeface="Arial Narrow" pitchFamily="34" charset="0"/>
              </a:rPr>
              <a:t> "You are a child of the devil and an enemy of everything that is right! You are full of all kinds of deceit and 	trickery. Will you never stop perverting the right ways of the Lord?</a:t>
            </a:r>
            <a:br>
              <a:rPr lang="en-US" sz="1050" dirty="0" smtClean="0">
                <a:latin typeface="Arial Narrow" pitchFamily="34" charset="0"/>
              </a:rPr>
            </a:br>
            <a:r>
              <a:rPr lang="en-US" sz="1050" dirty="0" smtClean="0">
                <a:latin typeface="Arial Narrow" pitchFamily="34" charset="0"/>
              </a:rPr>
              <a:t>	</a:t>
            </a:r>
            <a:r>
              <a:rPr lang="en-US" sz="1050" baseline="30000" dirty="0" smtClean="0">
                <a:latin typeface="Arial Narrow" pitchFamily="34" charset="0"/>
              </a:rPr>
              <a:t>11</a:t>
            </a:r>
            <a:r>
              <a:rPr lang="en-US" sz="1050" dirty="0" smtClean="0">
                <a:latin typeface="Arial Narrow" pitchFamily="34" charset="0"/>
              </a:rPr>
              <a:t> Now the hand of the Lord is against you. You are going to be blind, and for a time you will be unable to see 	the light of the sun." </a:t>
            </a:r>
          </a:p>
          <a:p>
            <a:pPr marL="228600" indent="-228600"/>
            <a:endParaRPr lang="en-US" sz="1050" dirty="0" smtClean="0">
              <a:latin typeface="Arial Narrow" pitchFamily="34" charset="0"/>
            </a:endParaRPr>
          </a:p>
          <a:p>
            <a:pPr marL="228600" indent="-228600"/>
            <a:r>
              <a:rPr lang="en-US" sz="1050" dirty="0" smtClean="0">
                <a:latin typeface="Arial Narrow" pitchFamily="34" charset="0"/>
              </a:rPr>
              <a:t>	Immediately … darkness …</a:t>
            </a:r>
          </a:p>
          <a:p>
            <a:pPr marL="228600" indent="-228600"/>
            <a:endParaRPr lang="en-US" sz="1050" dirty="0" smtClean="0">
              <a:latin typeface="Arial Narrow" pitchFamily="34" charset="0"/>
            </a:endParaRPr>
          </a:p>
          <a:p>
            <a:pPr marL="228600" indent="-228600">
              <a:tabLst>
                <a:tab pos="457200" algn="l"/>
              </a:tabLst>
            </a:pPr>
            <a:r>
              <a:rPr lang="en-US" sz="1050" baseline="30000" dirty="0" smtClean="0">
                <a:latin typeface="Arial Narrow" pitchFamily="34" charset="0"/>
              </a:rPr>
              <a:t>		12</a:t>
            </a:r>
            <a:r>
              <a:rPr lang="en-US" sz="1050" dirty="0" smtClean="0">
                <a:latin typeface="Arial Narrow" pitchFamily="34" charset="0"/>
              </a:rPr>
              <a:t> When the proconsul saw what had happened, he believed, for he was amazed at the teaching about the Lord.</a:t>
            </a:r>
          </a:p>
          <a:p>
            <a:pPr marL="228600" indent="-228600"/>
            <a:endParaRPr lang="en-US" sz="1050" dirty="0" smtClean="0">
              <a:latin typeface="Arial Narrow" pitchFamily="34" charset="0"/>
            </a:endParaRPr>
          </a:p>
          <a:p>
            <a:pPr marL="228600" indent="-228600"/>
            <a:r>
              <a:rPr lang="en-US" sz="1050" b="1" dirty="0" smtClean="0">
                <a:latin typeface="Arial Narrow" pitchFamily="34" charset="0"/>
              </a:rPr>
              <a:t>5– The Desertion 13:13</a:t>
            </a:r>
          </a:p>
          <a:p>
            <a:pPr marL="228600" indent="-228600"/>
            <a:r>
              <a:rPr lang="en-US" sz="1050" dirty="0" smtClean="0">
                <a:latin typeface="Arial Narrow" pitchFamily="34" charset="0"/>
              </a:rPr>
              <a:t> 	</a:t>
            </a:r>
            <a:r>
              <a:rPr lang="en-US" sz="1050" baseline="30000" dirty="0" smtClean="0">
                <a:latin typeface="Arial Narrow" pitchFamily="34" charset="0"/>
              </a:rPr>
              <a:t>13</a:t>
            </a:r>
            <a:r>
              <a:rPr lang="en-US" sz="1050" dirty="0" smtClean="0">
                <a:latin typeface="Arial Narrow" pitchFamily="34" charset="0"/>
              </a:rPr>
              <a:t> From </a:t>
            </a:r>
            <a:r>
              <a:rPr lang="en-US" sz="1050" dirty="0" err="1" smtClean="0">
                <a:latin typeface="Arial Narrow" pitchFamily="34" charset="0"/>
              </a:rPr>
              <a:t>Paphos</a:t>
            </a:r>
            <a:r>
              <a:rPr lang="en-US" sz="1050" dirty="0" smtClean="0">
                <a:latin typeface="Arial Narrow" pitchFamily="34" charset="0"/>
              </a:rPr>
              <a:t>, Paul and his companions sailed to </a:t>
            </a:r>
            <a:r>
              <a:rPr lang="en-US" sz="1050" dirty="0" err="1" smtClean="0">
                <a:latin typeface="Arial Narrow" pitchFamily="34" charset="0"/>
              </a:rPr>
              <a:t>Perga</a:t>
            </a:r>
            <a:r>
              <a:rPr lang="en-US" sz="1050" dirty="0" smtClean="0">
                <a:latin typeface="Arial Narrow" pitchFamily="34" charset="0"/>
              </a:rPr>
              <a:t> in </a:t>
            </a:r>
            <a:r>
              <a:rPr lang="en-US" sz="1050" dirty="0" err="1" smtClean="0">
                <a:latin typeface="Arial Narrow" pitchFamily="34" charset="0"/>
              </a:rPr>
              <a:t>Pamphylia</a:t>
            </a:r>
            <a:r>
              <a:rPr lang="en-US" sz="1050" dirty="0" smtClean="0">
                <a:latin typeface="Arial Narrow" pitchFamily="34" charset="0"/>
              </a:rPr>
              <a:t>, where John left them to return to Jerusalem.</a:t>
            </a:r>
          </a:p>
          <a:p>
            <a:pPr marL="228600" indent="-228600"/>
            <a:r>
              <a:rPr lang="en-US" sz="1050" dirty="0" smtClean="0">
                <a:latin typeface="Arial Narrow" pitchFamily="34" charset="0"/>
              </a:rPr>
              <a:t>	 </a:t>
            </a:r>
            <a:r>
              <a:rPr lang="en-US" sz="1050" baseline="30000" dirty="0" smtClean="0">
                <a:latin typeface="Arial Narrow" pitchFamily="34" charset="0"/>
              </a:rPr>
              <a:t>14</a:t>
            </a:r>
            <a:r>
              <a:rPr lang="en-US" sz="1050" dirty="0" smtClean="0">
                <a:latin typeface="Arial Narrow" pitchFamily="34" charset="0"/>
              </a:rPr>
              <a:t> From </a:t>
            </a:r>
            <a:r>
              <a:rPr lang="en-US" sz="1050" dirty="0" err="1" smtClean="0">
                <a:latin typeface="Arial Narrow" pitchFamily="34" charset="0"/>
              </a:rPr>
              <a:t>Perga</a:t>
            </a:r>
            <a:r>
              <a:rPr lang="en-US" sz="1050" dirty="0" smtClean="0">
                <a:latin typeface="Arial Narrow" pitchFamily="34" charset="0"/>
              </a:rPr>
              <a:t> they went on to </a:t>
            </a:r>
            <a:r>
              <a:rPr lang="en-US" sz="1050" dirty="0" err="1" smtClean="0">
                <a:latin typeface="Arial Narrow" pitchFamily="34" charset="0"/>
              </a:rPr>
              <a:t>Pisidian</a:t>
            </a:r>
            <a:r>
              <a:rPr lang="en-US" sz="1050" dirty="0" smtClean="0">
                <a:latin typeface="Arial Narrow" pitchFamily="34" charset="0"/>
              </a:rPr>
              <a:t> Antioch. On the Sabbath they entered the synagogue ...</a:t>
            </a:r>
          </a:p>
          <a:p>
            <a:pPr marL="228600" indent="-228600"/>
            <a:endParaRPr lang="en-US" sz="1050" dirty="0" smtClean="0">
              <a:latin typeface="Arial Narrow" pitchFamily="34" charset="0"/>
            </a:endParaRPr>
          </a:p>
          <a:p>
            <a:pPr marL="228600" indent="-228600"/>
            <a:r>
              <a:rPr lang="en-US" sz="1050" b="1" dirty="0" smtClean="0">
                <a:latin typeface="Arial Narrow" pitchFamily="34" charset="0"/>
              </a:rPr>
              <a:t>6– The Message 13:14-42</a:t>
            </a:r>
          </a:p>
          <a:p>
            <a:pPr marL="228600" indent="-228600"/>
            <a:r>
              <a:rPr lang="en-US" sz="1050" dirty="0" smtClean="0">
                <a:latin typeface="Arial Narrow" pitchFamily="34" charset="0"/>
              </a:rPr>
              <a:t>	Paul’s first recorded message …</a:t>
            </a:r>
          </a:p>
          <a:p>
            <a:pPr marL="228600" indent="-228600"/>
            <a:r>
              <a:rPr lang="en-US" sz="1050" dirty="0" smtClean="0">
                <a:latin typeface="Arial Narrow" pitchFamily="34" charset="0"/>
              </a:rPr>
              <a:t>	</a:t>
            </a:r>
            <a:r>
              <a:rPr lang="en-US" sz="1050" b="1" dirty="0" smtClean="0">
                <a:latin typeface="Arial Narrow" pitchFamily="34" charset="0"/>
              </a:rPr>
              <a:t>[1]  </a:t>
            </a:r>
            <a:r>
              <a:rPr lang="en-US" sz="1050" dirty="0" smtClean="0">
                <a:latin typeface="Arial Narrow" pitchFamily="34" charset="0"/>
              </a:rPr>
              <a:t>Preparation for  the Good News 16-25</a:t>
            </a:r>
          </a:p>
          <a:p>
            <a:pPr marL="228600" indent="-228600"/>
            <a:r>
              <a:rPr lang="en-US" sz="1050" baseline="30000" dirty="0" smtClean="0">
                <a:latin typeface="Arial Narrow" pitchFamily="34" charset="0"/>
              </a:rPr>
              <a:t>	26</a:t>
            </a:r>
            <a:r>
              <a:rPr lang="en-US" sz="1050" dirty="0" smtClean="0">
                <a:latin typeface="Arial Narrow" pitchFamily="34" charset="0"/>
              </a:rPr>
              <a:t> "Brothers, children of Abraham, and you </a:t>
            </a:r>
            <a:br>
              <a:rPr lang="en-US" sz="1050" dirty="0" smtClean="0">
                <a:latin typeface="Arial Narrow" pitchFamily="34" charset="0"/>
              </a:rPr>
            </a:br>
            <a:r>
              <a:rPr lang="en-US" sz="1050" dirty="0" smtClean="0">
                <a:latin typeface="Arial Narrow" pitchFamily="34" charset="0"/>
              </a:rPr>
              <a:t>God-fearing Gentiles, it is to us that this </a:t>
            </a:r>
            <a:br>
              <a:rPr lang="en-US" sz="1050" dirty="0" smtClean="0">
                <a:latin typeface="Arial Narrow" pitchFamily="34" charset="0"/>
              </a:rPr>
            </a:br>
            <a:r>
              <a:rPr lang="en-US" sz="1050" dirty="0" smtClean="0">
                <a:latin typeface="Arial Narrow" pitchFamily="34" charset="0"/>
              </a:rPr>
              <a:t>message of salvation has been sent. </a:t>
            </a:r>
          </a:p>
          <a:p>
            <a:pPr marL="228600" indent="-228600"/>
            <a:endParaRPr lang="en-US" sz="1050" dirty="0" smtClean="0">
              <a:latin typeface="Arial Narrow" pitchFamily="34" charset="0"/>
            </a:endParaRPr>
          </a:p>
        </p:txBody>
      </p:sp>
      <p:grpSp>
        <p:nvGrpSpPr>
          <p:cNvPr id="30" name="Group 29"/>
          <p:cNvGrpSpPr/>
          <p:nvPr/>
        </p:nvGrpSpPr>
        <p:grpSpPr>
          <a:xfrm>
            <a:off x="3049286" y="7332151"/>
            <a:ext cx="3305617" cy="853660"/>
            <a:chOff x="1242258" y="7658723"/>
            <a:chExt cx="3305617" cy="853660"/>
          </a:xfrm>
        </p:grpSpPr>
        <p:cxnSp>
          <p:nvCxnSpPr>
            <p:cNvPr id="3" name="Straight Arrow Connector 2"/>
            <p:cNvCxnSpPr/>
            <p:nvPr/>
          </p:nvCxnSpPr>
          <p:spPr>
            <a:xfrm>
              <a:off x="1250734" y="8503905"/>
              <a:ext cx="3271714" cy="8478"/>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42258" y="7658723"/>
              <a:ext cx="1025589" cy="276999"/>
            </a:xfrm>
            <a:prstGeom prst="rect">
              <a:avLst/>
            </a:prstGeom>
            <a:noFill/>
          </p:spPr>
          <p:txBody>
            <a:bodyPr wrap="square" rtlCol="0">
              <a:spAutoFit/>
            </a:bodyPr>
            <a:lstStyle/>
            <a:p>
              <a:r>
                <a:rPr lang="en-US" sz="1200" b="1" dirty="0" smtClean="0"/>
                <a:t>Patriarchs</a:t>
              </a:r>
              <a:endParaRPr lang="en-US" sz="1200" b="1" dirty="0"/>
            </a:p>
          </p:txBody>
        </p:sp>
        <p:grpSp>
          <p:nvGrpSpPr>
            <p:cNvPr id="29" name="Group 28"/>
            <p:cNvGrpSpPr/>
            <p:nvPr/>
          </p:nvGrpSpPr>
          <p:grpSpPr>
            <a:xfrm>
              <a:off x="1488559" y="7688389"/>
              <a:ext cx="3059316" cy="803803"/>
              <a:chOff x="1488559" y="7688389"/>
              <a:chExt cx="3059316" cy="803803"/>
            </a:xfrm>
          </p:grpSpPr>
          <p:cxnSp>
            <p:nvCxnSpPr>
              <p:cNvPr id="7" name="Straight Connector 6"/>
              <p:cNvCxnSpPr/>
              <p:nvPr/>
            </p:nvCxnSpPr>
            <p:spPr>
              <a:xfrm rot="5400000">
                <a:off x="1221317" y="8205670"/>
                <a:ext cx="542462" cy="79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3378" y="7897463"/>
                <a:ext cx="1025589" cy="276999"/>
              </a:xfrm>
              <a:prstGeom prst="rect">
                <a:avLst/>
              </a:prstGeom>
              <a:noFill/>
            </p:spPr>
            <p:txBody>
              <a:bodyPr wrap="square" rtlCol="0">
                <a:spAutoFit/>
              </a:bodyPr>
              <a:lstStyle/>
              <a:p>
                <a:r>
                  <a:rPr lang="en-US" sz="1200" b="1" dirty="0" smtClean="0"/>
                  <a:t>Exodus</a:t>
                </a:r>
                <a:endParaRPr lang="en-US" sz="1200" b="1" dirty="0"/>
              </a:p>
            </p:txBody>
          </p:sp>
          <p:cxnSp>
            <p:nvCxnSpPr>
              <p:cNvPr id="10" name="Straight Connector 9"/>
              <p:cNvCxnSpPr/>
              <p:nvPr/>
            </p:nvCxnSpPr>
            <p:spPr>
              <a:xfrm rot="5400000">
                <a:off x="1628718" y="8323284"/>
                <a:ext cx="313611" cy="16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63829" y="8110774"/>
                <a:ext cx="1099047" cy="276999"/>
              </a:xfrm>
              <a:prstGeom prst="rect">
                <a:avLst/>
              </a:prstGeom>
              <a:noFill/>
            </p:spPr>
            <p:txBody>
              <a:bodyPr wrap="square" rtlCol="0">
                <a:spAutoFit/>
              </a:bodyPr>
              <a:lstStyle/>
              <a:p>
                <a:r>
                  <a:rPr lang="en-US" sz="1200" b="1" dirty="0" smtClean="0"/>
                  <a:t>Wilderness</a:t>
                </a:r>
                <a:endParaRPr lang="en-US" sz="1200" b="1" dirty="0"/>
              </a:p>
            </p:txBody>
          </p:sp>
          <p:cxnSp>
            <p:nvCxnSpPr>
              <p:cNvPr id="13" name="Straight Connector 12"/>
              <p:cNvCxnSpPr/>
              <p:nvPr/>
            </p:nvCxnSpPr>
            <p:spPr>
              <a:xfrm rot="5400000">
                <a:off x="2274303" y="8416518"/>
                <a:ext cx="142679" cy="30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670454" y="7915827"/>
                <a:ext cx="1025589" cy="276999"/>
              </a:xfrm>
              <a:prstGeom prst="rect">
                <a:avLst/>
              </a:prstGeom>
              <a:noFill/>
            </p:spPr>
            <p:txBody>
              <a:bodyPr wrap="square" rtlCol="0">
                <a:spAutoFit/>
              </a:bodyPr>
              <a:lstStyle/>
              <a:p>
                <a:r>
                  <a:rPr lang="en-US" sz="1200" b="1" dirty="0" smtClean="0"/>
                  <a:t>Judges</a:t>
                </a:r>
                <a:endParaRPr lang="en-US" sz="1200" b="1" dirty="0"/>
              </a:p>
            </p:txBody>
          </p:sp>
          <p:cxnSp>
            <p:nvCxnSpPr>
              <p:cNvPr id="16" name="Straight Connector 15"/>
              <p:cNvCxnSpPr/>
              <p:nvPr/>
            </p:nvCxnSpPr>
            <p:spPr>
              <a:xfrm rot="5400000">
                <a:off x="2842191" y="8324696"/>
                <a:ext cx="313610" cy="16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53281" y="7688389"/>
                <a:ext cx="1025589" cy="276999"/>
              </a:xfrm>
              <a:prstGeom prst="rect">
                <a:avLst/>
              </a:prstGeom>
              <a:noFill/>
            </p:spPr>
            <p:txBody>
              <a:bodyPr wrap="square" rtlCol="0">
                <a:spAutoFit/>
              </a:bodyPr>
              <a:lstStyle/>
              <a:p>
                <a:r>
                  <a:rPr lang="en-US" sz="1200" b="1" dirty="0" smtClean="0"/>
                  <a:t>Samuel</a:t>
                </a:r>
                <a:endParaRPr lang="en-US" sz="1200" b="1" dirty="0"/>
              </a:p>
            </p:txBody>
          </p:sp>
          <p:cxnSp>
            <p:nvCxnSpPr>
              <p:cNvPr id="19" name="Straight Connector 18"/>
              <p:cNvCxnSpPr/>
              <p:nvPr/>
            </p:nvCxnSpPr>
            <p:spPr>
              <a:xfrm rot="5400000">
                <a:off x="3112864" y="8207083"/>
                <a:ext cx="542462" cy="79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510985" y="7925716"/>
                <a:ext cx="1025589" cy="276999"/>
              </a:xfrm>
              <a:prstGeom prst="rect">
                <a:avLst/>
              </a:prstGeom>
              <a:noFill/>
            </p:spPr>
            <p:txBody>
              <a:bodyPr wrap="square" rtlCol="0">
                <a:spAutoFit/>
              </a:bodyPr>
              <a:lstStyle/>
              <a:p>
                <a:r>
                  <a:rPr lang="en-US" sz="1200" b="1" dirty="0" smtClean="0"/>
                  <a:t>Saul</a:t>
                </a:r>
                <a:endParaRPr lang="en-US" sz="1200" b="1" dirty="0"/>
              </a:p>
            </p:txBody>
          </p:sp>
          <p:cxnSp>
            <p:nvCxnSpPr>
              <p:cNvPr id="22" name="Straight Connector 21"/>
              <p:cNvCxnSpPr/>
              <p:nvPr/>
            </p:nvCxnSpPr>
            <p:spPr>
              <a:xfrm rot="5400000">
                <a:off x="3555582" y="8334585"/>
                <a:ext cx="313611" cy="16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780754" y="8120664"/>
                <a:ext cx="767121" cy="276999"/>
              </a:xfrm>
              <a:prstGeom prst="rect">
                <a:avLst/>
              </a:prstGeom>
              <a:noFill/>
            </p:spPr>
            <p:txBody>
              <a:bodyPr wrap="square" rtlCol="0">
                <a:spAutoFit/>
              </a:bodyPr>
              <a:lstStyle/>
              <a:p>
                <a:r>
                  <a:rPr lang="en-US" sz="1200" b="1" dirty="0" smtClean="0"/>
                  <a:t>David</a:t>
                </a:r>
                <a:endParaRPr lang="en-US" sz="1200" b="1" dirty="0"/>
              </a:p>
            </p:txBody>
          </p:sp>
          <p:cxnSp>
            <p:nvCxnSpPr>
              <p:cNvPr id="25" name="Straight Connector 24"/>
              <p:cNvCxnSpPr/>
              <p:nvPr/>
            </p:nvCxnSpPr>
            <p:spPr>
              <a:xfrm rot="5400000">
                <a:off x="3979380" y="8417931"/>
                <a:ext cx="142679" cy="30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6" name="TextBox 25"/>
          <p:cNvSpPr txBox="1"/>
          <p:nvPr/>
        </p:nvSpPr>
        <p:spPr>
          <a:xfrm>
            <a:off x="6324739" y="7489371"/>
            <a:ext cx="364466" cy="1169551"/>
          </a:xfrm>
          <a:prstGeom prst="rect">
            <a:avLst/>
          </a:prstGeom>
          <a:noFill/>
        </p:spPr>
        <p:txBody>
          <a:bodyPr wrap="square" rtlCol="0">
            <a:spAutoFit/>
          </a:bodyPr>
          <a:lstStyle/>
          <a:p>
            <a:pPr algn="ctr">
              <a:lnSpc>
                <a:spcPts val="1400"/>
              </a:lnSpc>
            </a:pPr>
            <a:r>
              <a:rPr lang="en-US" sz="1200" b="1" dirty="0" smtClean="0"/>
              <a:t>J</a:t>
            </a:r>
            <a:br>
              <a:rPr lang="en-US" sz="1200" b="1" dirty="0" smtClean="0"/>
            </a:br>
            <a:r>
              <a:rPr lang="en-US" sz="1200" b="1" dirty="0" smtClean="0"/>
              <a:t>E</a:t>
            </a:r>
            <a:br>
              <a:rPr lang="en-US" sz="1200" b="1" dirty="0" smtClean="0"/>
            </a:br>
            <a:r>
              <a:rPr lang="en-US" sz="1200" b="1" dirty="0" smtClean="0"/>
              <a:t>S</a:t>
            </a:r>
          </a:p>
          <a:p>
            <a:pPr algn="ctr">
              <a:lnSpc>
                <a:spcPts val="1400"/>
              </a:lnSpc>
            </a:pPr>
            <a:r>
              <a:rPr lang="en-US" sz="1200" b="1" dirty="0" smtClean="0"/>
              <a:t>U</a:t>
            </a:r>
          </a:p>
          <a:p>
            <a:pPr algn="ctr">
              <a:lnSpc>
                <a:spcPts val="1400"/>
              </a:lnSpc>
            </a:pPr>
            <a:r>
              <a:rPr lang="en-US" sz="1200" b="1" dirty="0" smtClean="0"/>
              <a:t>S</a:t>
            </a:r>
          </a:p>
          <a:p>
            <a:pPr algn="ctr">
              <a:lnSpc>
                <a:spcPts val="1400"/>
              </a:lnSpc>
            </a:pPr>
            <a:endParaRPr lang="en-US" sz="12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817799"/>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19  Acts 13-14 (continued)	              A </a:t>
            </a:r>
            <a:r>
              <a:rPr lang="en-US" sz="1050" b="1" dirty="0">
                <a:latin typeface="Arial Narrow" pitchFamily="34" charset="0"/>
              </a:rPr>
              <a:t>Study in the Book of </a:t>
            </a:r>
            <a:r>
              <a:rPr lang="en-US" sz="1050" b="1" dirty="0" smtClean="0">
                <a:latin typeface="Arial Narrow" pitchFamily="34" charset="0"/>
              </a:rPr>
              <a:t>ACTS</a:t>
            </a:r>
            <a:endParaRPr lang="en-US" sz="1050" dirty="0" smtClean="0">
              <a:latin typeface="Arial Narrow" pitchFamily="34" charset="0"/>
            </a:endParaRPr>
          </a:p>
          <a:p>
            <a:pPr marL="228600" indent="-228600"/>
            <a:endParaRPr lang="en-US" sz="1050" b="1" dirty="0" smtClean="0">
              <a:latin typeface="Arial Narrow" pitchFamily="34" charset="0"/>
            </a:endParaRPr>
          </a:p>
          <a:p>
            <a:pPr marL="228600" indent="-228600"/>
            <a:endParaRPr lang="en-US" sz="1050" dirty="0" smtClean="0">
              <a:latin typeface="Arial Narrow" pitchFamily="34" charset="0"/>
            </a:endParaRPr>
          </a:p>
          <a:p>
            <a:pPr marL="228600" indent="-228600"/>
            <a:r>
              <a:rPr lang="en-US" sz="1050" dirty="0" smtClean="0">
                <a:latin typeface="Arial Narrow" pitchFamily="34" charset="0"/>
              </a:rPr>
              <a:t>	</a:t>
            </a:r>
            <a:r>
              <a:rPr lang="en-US" sz="1050" b="1" dirty="0" smtClean="0">
                <a:latin typeface="Arial Narrow" pitchFamily="34" charset="0"/>
              </a:rPr>
              <a:t>[2] </a:t>
            </a:r>
            <a:r>
              <a:rPr lang="en-US" sz="1050" dirty="0" smtClean="0">
                <a:latin typeface="Arial Narrow" pitchFamily="34" charset="0"/>
              </a:rPr>
              <a:t>Declaration of the Good News  26-37</a:t>
            </a:r>
          </a:p>
          <a:p>
            <a:pPr marL="228600" indent="-228600"/>
            <a:r>
              <a:rPr lang="en-US" sz="1050" dirty="0" smtClean="0">
                <a:latin typeface="Arial Narrow" pitchFamily="34" charset="0"/>
              </a:rPr>
              <a:t>  	 they asked Pilate to have him executed.. </a:t>
            </a:r>
            <a:r>
              <a:rPr lang="en-US" sz="1050" baseline="30000" dirty="0" smtClean="0">
                <a:latin typeface="Arial Narrow" pitchFamily="34" charset="0"/>
              </a:rPr>
              <a:t>30</a:t>
            </a:r>
            <a:r>
              <a:rPr lang="en-US" sz="1050" dirty="0" smtClean="0">
                <a:latin typeface="Arial Narrow" pitchFamily="34" charset="0"/>
              </a:rPr>
              <a:t> But God raised him from the dead, … </a:t>
            </a:r>
            <a:r>
              <a:rPr lang="en-US" sz="1050" baseline="30000" dirty="0" smtClean="0">
                <a:latin typeface="Arial Narrow" pitchFamily="34" charset="0"/>
              </a:rPr>
              <a:t>32 </a:t>
            </a:r>
            <a:r>
              <a:rPr lang="en-US" sz="1050" dirty="0" smtClean="0">
                <a:latin typeface="Arial Narrow" pitchFamily="34" charset="0"/>
              </a:rPr>
              <a:t>  "We tell you the good news .…</a:t>
            </a:r>
          </a:p>
          <a:p>
            <a:pPr marL="228600" indent="-228600"/>
            <a:endParaRPr lang="en-US" sz="1050" dirty="0" smtClean="0">
              <a:latin typeface="Arial Narrow" pitchFamily="34" charset="0"/>
            </a:endParaRPr>
          </a:p>
          <a:p>
            <a:pPr marL="228600" indent="-228600"/>
            <a:r>
              <a:rPr lang="en-US" sz="1050" dirty="0" smtClean="0">
                <a:latin typeface="Arial Narrow" pitchFamily="34" charset="0"/>
              </a:rPr>
              <a:t>	</a:t>
            </a:r>
            <a:r>
              <a:rPr lang="en-US" sz="1050" b="1" dirty="0" smtClean="0">
                <a:latin typeface="Arial Narrow" pitchFamily="34" charset="0"/>
              </a:rPr>
              <a:t>[3] </a:t>
            </a:r>
            <a:r>
              <a:rPr lang="en-US" sz="1050" dirty="0" smtClean="0">
                <a:latin typeface="Arial Narrow" pitchFamily="34" charset="0"/>
              </a:rPr>
              <a:t>Application of the Good News 38-42</a:t>
            </a:r>
          </a:p>
          <a:p>
            <a:pPr marL="228600" indent="-228600"/>
            <a:r>
              <a:rPr lang="en-US" sz="1050" dirty="0" smtClean="0">
                <a:latin typeface="Arial Narrow" pitchFamily="34" charset="0"/>
              </a:rPr>
              <a:t>	through Jesus the </a:t>
            </a:r>
            <a:r>
              <a:rPr lang="en-US" sz="1050" b="1" dirty="0" smtClean="0">
                <a:latin typeface="Arial Narrow" pitchFamily="34" charset="0"/>
              </a:rPr>
              <a:t>forgiveness</a:t>
            </a:r>
            <a:r>
              <a:rPr lang="en-US" sz="1050" dirty="0" smtClean="0">
                <a:latin typeface="Arial Narrow" pitchFamily="34" charset="0"/>
              </a:rPr>
              <a:t> of sins is proclaimed </a:t>
            </a:r>
            <a:r>
              <a:rPr lang="en-US" sz="1050" u="sng" dirty="0" smtClean="0">
                <a:latin typeface="Arial Narrow" pitchFamily="34" charset="0"/>
              </a:rPr>
              <a:t>to you</a:t>
            </a:r>
            <a:r>
              <a:rPr lang="en-US" sz="1050" dirty="0" smtClean="0">
                <a:latin typeface="Arial Narrow" pitchFamily="34" charset="0"/>
              </a:rPr>
              <a:t>.   </a:t>
            </a:r>
            <a:br>
              <a:rPr lang="en-US" sz="1050" dirty="0" smtClean="0">
                <a:latin typeface="Arial Narrow" pitchFamily="34" charset="0"/>
              </a:rPr>
            </a:br>
            <a:r>
              <a:rPr lang="en-US" sz="1050" baseline="30000" dirty="0" smtClean="0">
                <a:latin typeface="Arial Narrow" pitchFamily="34" charset="0"/>
              </a:rPr>
              <a:t>39</a:t>
            </a:r>
            <a:r>
              <a:rPr lang="en-US" sz="1050" dirty="0" smtClean="0">
                <a:latin typeface="Arial Narrow" pitchFamily="34" charset="0"/>
              </a:rPr>
              <a:t> Through him everyone who believes is </a:t>
            </a:r>
            <a:r>
              <a:rPr lang="en-US" sz="1050" b="1" dirty="0" smtClean="0">
                <a:latin typeface="Arial Narrow" pitchFamily="34" charset="0"/>
              </a:rPr>
              <a:t>justified</a:t>
            </a:r>
            <a:r>
              <a:rPr lang="en-US" sz="1050" dirty="0" smtClean="0">
                <a:latin typeface="Arial Narrow" pitchFamily="34" charset="0"/>
              </a:rPr>
              <a:t> from everything you could not be justified  from by the law of Moses.</a:t>
            </a:r>
          </a:p>
          <a:p>
            <a:pPr marL="228600" indent="-228600"/>
            <a:r>
              <a:rPr lang="en-US" sz="1050" baseline="30000" dirty="0" smtClean="0">
                <a:latin typeface="Arial Narrow" pitchFamily="34" charset="0"/>
              </a:rPr>
              <a:t>	43</a:t>
            </a:r>
            <a:r>
              <a:rPr lang="en-US" sz="1050" dirty="0" smtClean="0">
                <a:latin typeface="Arial Narrow" pitchFamily="34" charset="0"/>
              </a:rPr>
              <a:t> When the congregation was dismissed, … Paul and Barnabas … urged them to continue in the </a:t>
            </a:r>
            <a:r>
              <a:rPr lang="en-US" sz="1050" b="1" dirty="0" smtClean="0">
                <a:latin typeface="Arial Narrow" pitchFamily="34" charset="0"/>
              </a:rPr>
              <a:t>grace</a:t>
            </a:r>
            <a:r>
              <a:rPr lang="en-US" sz="1050" dirty="0" smtClean="0">
                <a:latin typeface="Arial Narrow" pitchFamily="34" charset="0"/>
              </a:rPr>
              <a:t> of God. </a:t>
            </a:r>
          </a:p>
          <a:p>
            <a:pPr marL="228600" indent="-228600"/>
            <a:endParaRPr lang="en-US" sz="1050" dirty="0" smtClean="0">
              <a:latin typeface="Arial Narrow" pitchFamily="34" charset="0"/>
            </a:endParaRPr>
          </a:p>
          <a:p>
            <a:pPr marL="228600" indent="-228600"/>
            <a:r>
              <a:rPr lang="en-US" sz="1050" b="1" dirty="0" smtClean="0">
                <a:latin typeface="Arial Narrow" pitchFamily="34" charset="0"/>
              </a:rPr>
              <a:t>7—The Challenge 13:44-52</a:t>
            </a:r>
          </a:p>
          <a:p>
            <a:pPr marL="228600" indent="-228600"/>
            <a:r>
              <a:rPr lang="en-US" sz="1050" dirty="0" smtClean="0">
                <a:latin typeface="Arial Narrow" pitchFamily="34" charset="0"/>
              </a:rPr>
              <a:t>	 </a:t>
            </a:r>
            <a:r>
              <a:rPr lang="en-US" sz="1050" baseline="30000" dirty="0" smtClean="0">
                <a:latin typeface="Arial Narrow" pitchFamily="34" charset="0"/>
              </a:rPr>
              <a:t>44</a:t>
            </a:r>
            <a:r>
              <a:rPr lang="en-US" sz="1050" dirty="0" smtClean="0">
                <a:latin typeface="Arial Narrow" pitchFamily="34" charset="0"/>
              </a:rPr>
              <a:t> On the next Sabbath almost the whole city gathered to hear the word of the Lord.   </a:t>
            </a:r>
            <a:r>
              <a:rPr lang="en-US" sz="1050" baseline="30000" dirty="0" smtClean="0">
                <a:latin typeface="Arial Narrow" pitchFamily="34" charset="0"/>
              </a:rPr>
              <a:t>45</a:t>
            </a:r>
            <a:r>
              <a:rPr lang="en-US" sz="1050" dirty="0" smtClean="0">
                <a:latin typeface="Arial Narrow" pitchFamily="34" charset="0"/>
              </a:rPr>
              <a:t> When the Jews saw the crowds, they were filled with jealousy and talked abusively against what Paul was saying</a:t>
            </a:r>
          </a:p>
          <a:p>
            <a:pPr marL="228600" indent="-228600"/>
            <a:endParaRPr lang="en-US" sz="1050" b="1" dirty="0" smtClean="0">
              <a:latin typeface="Arial Narrow" pitchFamily="34" charset="0"/>
            </a:endParaRPr>
          </a:p>
          <a:p>
            <a:pPr marL="228600" indent="-228600"/>
            <a:r>
              <a:rPr lang="en-US" sz="1050" b="1" dirty="0" smtClean="0">
                <a:latin typeface="Arial Narrow" pitchFamily="34" charset="0"/>
              </a:rPr>
              <a:t>8—The Defense 13:43-52</a:t>
            </a:r>
          </a:p>
          <a:p>
            <a:pPr marL="228600" indent="-228600"/>
            <a:r>
              <a:rPr lang="en-US" sz="1050" baseline="30000" dirty="0" smtClean="0">
                <a:latin typeface="Arial Narrow" pitchFamily="34" charset="0"/>
              </a:rPr>
              <a:t>	46</a:t>
            </a:r>
            <a:r>
              <a:rPr lang="en-US" sz="1050" dirty="0" smtClean="0">
                <a:latin typeface="Arial Narrow" pitchFamily="34" charset="0"/>
              </a:rPr>
              <a:t> Then Paul … answered … boldly: "We had to </a:t>
            </a:r>
            <a:r>
              <a:rPr lang="en-US" sz="1050" b="1" dirty="0" smtClean="0">
                <a:latin typeface="Arial Narrow" pitchFamily="34" charset="0"/>
              </a:rPr>
              <a:t>speak the word of God</a:t>
            </a:r>
            <a:r>
              <a:rPr lang="en-US" sz="1050" dirty="0" smtClean="0">
                <a:latin typeface="Arial Narrow" pitchFamily="34" charset="0"/>
              </a:rPr>
              <a:t> to you first. Since you reject it and do not consider yourselves worthy of eternal life, we now turn to the Gentiles."</a:t>
            </a:r>
          </a:p>
          <a:p>
            <a:pPr marL="228600" indent="-228600"/>
            <a:r>
              <a:rPr lang="en-US" sz="1050" baseline="30000" dirty="0" smtClean="0">
                <a:latin typeface="Arial Narrow" pitchFamily="34" charset="0"/>
              </a:rPr>
              <a:t>	49</a:t>
            </a:r>
            <a:r>
              <a:rPr lang="en-US" sz="1050" dirty="0" smtClean="0">
                <a:latin typeface="Arial Narrow" pitchFamily="34" charset="0"/>
              </a:rPr>
              <a:t> The </a:t>
            </a:r>
            <a:r>
              <a:rPr lang="en-US" sz="1050" b="1" dirty="0" smtClean="0">
                <a:latin typeface="Arial Narrow" pitchFamily="34" charset="0"/>
              </a:rPr>
              <a:t>word of the Lord </a:t>
            </a:r>
            <a:r>
              <a:rPr lang="en-US" sz="1050" dirty="0" smtClean="0">
                <a:latin typeface="Arial Narrow" pitchFamily="34" charset="0"/>
              </a:rPr>
              <a:t>spread through the whole region.</a:t>
            </a:r>
          </a:p>
          <a:p>
            <a:pPr marL="228600" indent="-228600"/>
            <a:r>
              <a:rPr lang="en-US" sz="1050" dirty="0" smtClean="0">
                <a:latin typeface="Arial Narrow" pitchFamily="34" charset="0"/>
              </a:rPr>
              <a:t> 	</a:t>
            </a:r>
            <a:r>
              <a:rPr lang="en-US" sz="1050" baseline="30000" dirty="0" smtClean="0">
                <a:latin typeface="Arial Narrow" pitchFamily="34" charset="0"/>
              </a:rPr>
              <a:t>50</a:t>
            </a:r>
            <a:r>
              <a:rPr lang="en-US" sz="1050" dirty="0" smtClean="0">
                <a:latin typeface="Arial Narrow" pitchFamily="34" charset="0"/>
              </a:rPr>
              <a:t> But the Jews ... stirred up persecution against Paul and Barnabas, and expelled them from their region.</a:t>
            </a:r>
          </a:p>
          <a:p>
            <a:pPr marL="228600" indent="-228600"/>
            <a:r>
              <a:rPr lang="en-US" sz="1050" baseline="30000" dirty="0" smtClean="0">
                <a:latin typeface="Arial Narrow" pitchFamily="34" charset="0"/>
              </a:rPr>
              <a:t>	51</a:t>
            </a:r>
            <a:r>
              <a:rPr lang="en-US" sz="1050" dirty="0" smtClean="0">
                <a:latin typeface="Arial Narrow" pitchFamily="34" charset="0"/>
              </a:rPr>
              <a:t> So they shook the dust from their feet in protest against them and went to </a:t>
            </a:r>
            <a:r>
              <a:rPr lang="en-US" sz="1050" dirty="0" err="1" smtClean="0">
                <a:latin typeface="Arial Narrow" pitchFamily="34" charset="0"/>
              </a:rPr>
              <a:t>Iconium</a:t>
            </a:r>
            <a:r>
              <a:rPr lang="en-US" sz="1050" dirty="0" smtClean="0">
                <a:latin typeface="Arial Narrow" pitchFamily="34" charset="0"/>
              </a:rPr>
              <a:t>.</a:t>
            </a:r>
          </a:p>
          <a:p>
            <a:pPr marL="228600" indent="-228600"/>
            <a:endParaRPr lang="en-US" sz="1050" b="1" dirty="0" smtClean="0">
              <a:latin typeface="Arial Narrow" pitchFamily="34" charset="0"/>
            </a:endParaRPr>
          </a:p>
          <a:p>
            <a:pPr marL="228600" indent="-228600"/>
            <a:r>
              <a:rPr lang="en-US" sz="1050" b="1" dirty="0" smtClean="0">
                <a:latin typeface="Arial Narrow" pitchFamily="34" charset="0"/>
              </a:rPr>
              <a:t>9– The Division 14:1-7</a:t>
            </a:r>
          </a:p>
          <a:p>
            <a:pPr marL="228600" indent="-228600">
              <a:tabLst>
                <a:tab pos="2971800" algn="l"/>
              </a:tabLst>
            </a:pPr>
            <a:r>
              <a:rPr lang="en-US" sz="1050" dirty="0" smtClean="0">
                <a:latin typeface="Arial Narrow" pitchFamily="34" charset="0"/>
              </a:rPr>
              <a:t>  </a:t>
            </a:r>
            <a:r>
              <a:rPr lang="en-US" sz="1050" baseline="30000" dirty="0" smtClean="0">
                <a:latin typeface="Arial Narrow" pitchFamily="34" charset="0"/>
              </a:rPr>
              <a:t>1</a:t>
            </a:r>
            <a:r>
              <a:rPr lang="en-US" sz="1050" dirty="0" smtClean="0">
                <a:latin typeface="Arial Narrow" pitchFamily="34" charset="0"/>
              </a:rPr>
              <a:t> [they] went as usual into the Jewish synagogue ... 	</a:t>
            </a:r>
            <a:r>
              <a:rPr lang="en-US" sz="1050" baseline="30000" dirty="0" smtClean="0">
                <a:latin typeface="Arial Narrow" pitchFamily="34" charset="0"/>
              </a:rPr>
              <a:t> 2</a:t>
            </a:r>
            <a:r>
              <a:rPr lang="en-US" sz="1050" dirty="0" smtClean="0">
                <a:latin typeface="Arial Narrow" pitchFamily="34" charset="0"/>
              </a:rPr>
              <a:t> But the Jews who </a:t>
            </a:r>
            <a:r>
              <a:rPr lang="en-US" sz="1050" b="1" u="sng" dirty="0" smtClean="0">
                <a:latin typeface="Arial Narrow" pitchFamily="34" charset="0"/>
              </a:rPr>
              <a:t>refused to believ</a:t>
            </a:r>
            <a:r>
              <a:rPr lang="en-US" sz="1050" dirty="0" smtClean="0">
                <a:latin typeface="Arial Narrow" pitchFamily="34" charset="0"/>
              </a:rPr>
              <a:t>e stirred up the </a:t>
            </a:r>
            <a:br>
              <a:rPr lang="en-US" sz="1050" dirty="0" smtClean="0">
                <a:latin typeface="Arial Narrow" pitchFamily="34" charset="0"/>
              </a:rPr>
            </a:br>
            <a:r>
              <a:rPr lang="en-US" sz="1050" dirty="0" smtClean="0">
                <a:latin typeface="Arial Narrow" pitchFamily="34" charset="0"/>
              </a:rPr>
              <a:t>a great number of Jews and Gentiles </a:t>
            </a:r>
            <a:r>
              <a:rPr lang="en-US" sz="1050" b="1" u="sng" dirty="0" smtClean="0">
                <a:latin typeface="Arial Narrow" pitchFamily="34" charset="0"/>
              </a:rPr>
              <a:t>believed</a:t>
            </a:r>
            <a:r>
              <a:rPr lang="en-US" sz="1050" dirty="0" smtClean="0">
                <a:latin typeface="Arial Narrow" pitchFamily="34" charset="0"/>
              </a:rPr>
              <a:t>.  	Gentiles and poisoned their minds against the brothers.</a:t>
            </a:r>
          </a:p>
          <a:p>
            <a:pPr marL="228600" indent="-228600">
              <a:tabLst>
                <a:tab pos="2971800" algn="l"/>
              </a:tabLst>
            </a:pPr>
            <a:endParaRPr lang="en-US" sz="1050" dirty="0" smtClean="0">
              <a:latin typeface="Arial Narrow" pitchFamily="34" charset="0"/>
            </a:endParaRPr>
          </a:p>
          <a:p>
            <a:pPr marL="228600" indent="-228600"/>
            <a:endParaRPr lang="en-US" sz="1050" dirty="0" smtClean="0">
              <a:latin typeface="Arial Narrow" pitchFamily="34" charset="0"/>
            </a:endParaRPr>
          </a:p>
          <a:p>
            <a:pPr marL="228600" indent="-228600">
              <a:tabLst>
                <a:tab pos="2971800" algn="l"/>
              </a:tabLst>
            </a:pPr>
            <a:r>
              <a:rPr lang="en-US" sz="1050" baseline="30000" dirty="0" smtClean="0">
                <a:latin typeface="Arial Narrow" pitchFamily="34" charset="0"/>
              </a:rPr>
              <a:t>	4</a:t>
            </a:r>
            <a:r>
              <a:rPr lang="en-US" sz="1050" dirty="0" smtClean="0">
                <a:latin typeface="Arial Narrow" pitchFamily="34" charset="0"/>
              </a:rPr>
              <a:t> The people of the city were divided; 	some sided with the Jews, others with the apostles.</a:t>
            </a:r>
          </a:p>
          <a:p>
            <a:pPr marL="228600" indent="-228600"/>
            <a:endParaRPr lang="en-US" sz="1050" dirty="0" smtClean="0">
              <a:latin typeface="Arial Narrow" pitchFamily="34" charset="0"/>
            </a:endParaRPr>
          </a:p>
          <a:p>
            <a:pPr marL="228600" indent="-228600">
              <a:tabLst>
                <a:tab pos="3025775" algn="l"/>
              </a:tabLst>
            </a:pPr>
            <a:r>
              <a:rPr lang="en-US" sz="1050" baseline="30000" dirty="0" smtClean="0">
                <a:latin typeface="Arial Narrow" pitchFamily="34" charset="0"/>
              </a:rPr>
              <a:t>		5</a:t>
            </a:r>
            <a:r>
              <a:rPr lang="en-US" sz="1050" dirty="0" smtClean="0">
                <a:latin typeface="Arial Narrow" pitchFamily="34" charset="0"/>
              </a:rPr>
              <a:t> There was a plot ... to mistreat them and stone them.   </a:t>
            </a:r>
          </a:p>
          <a:p>
            <a:pPr marL="228600" indent="-228600">
              <a:tabLst>
                <a:tab pos="3025775" algn="l"/>
              </a:tabLst>
            </a:pPr>
            <a:endParaRPr lang="en-US" sz="1050" dirty="0" smtClean="0">
              <a:latin typeface="Arial Narrow" pitchFamily="34" charset="0"/>
            </a:endParaRPr>
          </a:p>
          <a:p>
            <a:pPr marL="228600" indent="-228600"/>
            <a:r>
              <a:rPr lang="en-US" sz="1050" baseline="30000" dirty="0" smtClean="0">
                <a:latin typeface="Arial Narrow" pitchFamily="34" charset="0"/>
              </a:rPr>
              <a:t>	6</a:t>
            </a:r>
            <a:r>
              <a:rPr lang="en-US" sz="1050" dirty="0" smtClean="0">
                <a:latin typeface="Arial Narrow" pitchFamily="34" charset="0"/>
              </a:rPr>
              <a:t> But they found out about it and fled to </a:t>
            </a:r>
            <a:br>
              <a:rPr lang="en-US" sz="1050" dirty="0" smtClean="0">
                <a:latin typeface="Arial Narrow" pitchFamily="34" charset="0"/>
              </a:rPr>
            </a:br>
            <a:r>
              <a:rPr lang="en-US" sz="1050" dirty="0" smtClean="0">
                <a:latin typeface="Arial Narrow" pitchFamily="34" charset="0"/>
              </a:rPr>
              <a:t>the </a:t>
            </a:r>
            <a:r>
              <a:rPr lang="en-US" sz="1050" dirty="0" err="1" smtClean="0">
                <a:latin typeface="Arial Narrow" pitchFamily="34" charset="0"/>
              </a:rPr>
              <a:t>Lycaonian</a:t>
            </a:r>
            <a:r>
              <a:rPr lang="en-US" sz="1050" dirty="0" smtClean="0">
                <a:latin typeface="Arial Narrow" pitchFamily="34" charset="0"/>
              </a:rPr>
              <a:t> cities of </a:t>
            </a:r>
            <a:r>
              <a:rPr lang="en-US" sz="1050" dirty="0" err="1" smtClean="0">
                <a:latin typeface="Arial Narrow" pitchFamily="34" charset="0"/>
              </a:rPr>
              <a:t>Lystra</a:t>
            </a:r>
            <a:r>
              <a:rPr lang="en-US" sz="1050" dirty="0" smtClean="0">
                <a:latin typeface="Arial Narrow" pitchFamily="34" charset="0"/>
              </a:rPr>
              <a:t> and </a:t>
            </a:r>
            <a:r>
              <a:rPr lang="en-US" sz="1050" dirty="0" err="1" smtClean="0">
                <a:latin typeface="Arial Narrow" pitchFamily="34" charset="0"/>
              </a:rPr>
              <a:t>Derbe</a:t>
            </a:r>
            <a:endParaRPr lang="en-US" sz="1050" dirty="0" smtClean="0">
              <a:latin typeface="Arial Narrow" pitchFamily="34" charset="0"/>
            </a:endParaRPr>
          </a:p>
          <a:p>
            <a:pPr marL="228600" indent="-228600"/>
            <a:endParaRPr lang="en-US" sz="1050" dirty="0" smtClean="0">
              <a:latin typeface="Arial Narrow" pitchFamily="34" charset="0"/>
            </a:endParaRPr>
          </a:p>
          <a:p>
            <a:pPr marL="228600" indent="-228600"/>
            <a:r>
              <a:rPr lang="en-US" sz="1050" b="1" dirty="0" smtClean="0">
                <a:latin typeface="Arial Narrow" pitchFamily="34" charset="0"/>
              </a:rPr>
              <a:t>10– The Delusion 14:8-21a</a:t>
            </a:r>
          </a:p>
          <a:p>
            <a:pPr marL="228600" indent="-228600"/>
            <a:r>
              <a:rPr lang="en-US" sz="1050" baseline="30000" dirty="0" smtClean="0">
                <a:latin typeface="Arial Narrow" pitchFamily="34" charset="0"/>
              </a:rPr>
              <a:t>	8</a:t>
            </a:r>
            <a:r>
              <a:rPr lang="en-US" sz="1050" dirty="0" smtClean="0">
                <a:latin typeface="Arial Narrow" pitchFamily="34" charset="0"/>
              </a:rPr>
              <a:t> In </a:t>
            </a:r>
            <a:r>
              <a:rPr lang="en-US" sz="1050" dirty="0" err="1" smtClean="0">
                <a:latin typeface="Arial Narrow" pitchFamily="34" charset="0"/>
              </a:rPr>
              <a:t>Lystra</a:t>
            </a:r>
            <a:r>
              <a:rPr lang="en-US" sz="1050" dirty="0" smtClean="0">
                <a:latin typeface="Arial Narrow" pitchFamily="34" charset="0"/>
              </a:rPr>
              <a:t> there sat a man crippled … and had never walked.   </a:t>
            </a:r>
            <a:r>
              <a:rPr lang="en-US" sz="1050" baseline="30000" dirty="0" smtClean="0">
                <a:latin typeface="Arial Narrow" pitchFamily="34" charset="0"/>
              </a:rPr>
              <a:t>9</a:t>
            </a:r>
            <a:r>
              <a:rPr lang="en-US" sz="1050" dirty="0" smtClean="0">
                <a:latin typeface="Arial Narrow" pitchFamily="34" charset="0"/>
              </a:rPr>
              <a:t> He listened to Paul as he was speaking. </a:t>
            </a:r>
            <a:br>
              <a:rPr lang="en-US" sz="1050" dirty="0" smtClean="0">
                <a:latin typeface="Arial Narrow" pitchFamily="34" charset="0"/>
              </a:rPr>
            </a:br>
            <a:r>
              <a:rPr lang="en-US" sz="1050" dirty="0" smtClean="0">
                <a:latin typeface="Arial Narrow" pitchFamily="34" charset="0"/>
              </a:rPr>
              <a:t>Paul looked directly at him, saw that he had faith to be healed</a:t>
            </a:r>
            <a:br>
              <a:rPr lang="en-US" sz="1050" dirty="0" smtClean="0">
                <a:latin typeface="Arial Narrow" pitchFamily="34" charset="0"/>
              </a:rPr>
            </a:br>
            <a:r>
              <a:rPr lang="en-US" sz="1050" dirty="0" smtClean="0">
                <a:latin typeface="Arial Narrow" pitchFamily="34" charset="0"/>
              </a:rPr>
              <a:t>"Stand up on your feet!" At that, the man jumped up and began to walk.</a:t>
            </a:r>
            <a:br>
              <a:rPr lang="en-US" sz="1050" dirty="0" smtClean="0">
                <a:latin typeface="Arial Narrow" pitchFamily="34" charset="0"/>
              </a:rPr>
            </a:br>
            <a:r>
              <a:rPr lang="en-US" sz="1050" dirty="0" smtClean="0">
                <a:latin typeface="Arial Narrow" pitchFamily="34" charset="0"/>
              </a:rPr>
              <a:t> </a:t>
            </a:r>
            <a:r>
              <a:rPr lang="en-US" sz="1050" baseline="30000" dirty="0" smtClean="0">
                <a:latin typeface="Arial Narrow" pitchFamily="34" charset="0"/>
              </a:rPr>
              <a:t>11</a:t>
            </a:r>
            <a:r>
              <a:rPr lang="en-US" sz="1050" dirty="0" smtClean="0">
                <a:latin typeface="Arial Narrow" pitchFamily="34" charset="0"/>
              </a:rPr>
              <a:t> When the crowd saw what Paul had done, they shouted in the </a:t>
            </a:r>
            <a:r>
              <a:rPr lang="en-US" sz="1050" dirty="0" err="1" smtClean="0">
                <a:latin typeface="Arial Narrow" pitchFamily="34" charset="0"/>
              </a:rPr>
              <a:t>Lycaonian</a:t>
            </a:r>
            <a:r>
              <a:rPr lang="en-US" sz="1050" dirty="0" smtClean="0">
                <a:latin typeface="Arial Narrow" pitchFamily="34" charset="0"/>
              </a:rPr>
              <a:t> language, "The gods have come down to us in human form!“ Paul looked directly at him, saw that he had faith to be healed </a:t>
            </a:r>
            <a:r>
              <a:rPr lang="en-US" sz="1050" baseline="30000" dirty="0" smtClean="0">
                <a:latin typeface="Arial Narrow" pitchFamily="34" charset="0"/>
              </a:rPr>
              <a:t>10</a:t>
            </a:r>
            <a:r>
              <a:rPr lang="en-US" sz="1050" dirty="0" smtClean="0">
                <a:latin typeface="Arial Narrow" pitchFamily="34" charset="0"/>
              </a:rPr>
              <a:t> and called out, </a:t>
            </a:r>
          </a:p>
          <a:p>
            <a:pPr marL="228600" indent="-228600"/>
            <a:r>
              <a:rPr lang="en-US" sz="1050" dirty="0" smtClean="0">
                <a:latin typeface="Arial Narrow" pitchFamily="34" charset="0"/>
              </a:rPr>
              <a:t>             "Stand up on your feet!"  …the man jumped up and began to walk.</a:t>
            </a:r>
          </a:p>
          <a:p>
            <a:pPr marL="228600" indent="-228600"/>
            <a:r>
              <a:rPr lang="en-US" sz="1050" baseline="30000" dirty="0" smtClean="0">
                <a:latin typeface="Arial Narrow" pitchFamily="34" charset="0"/>
              </a:rPr>
              <a:t>	11</a:t>
            </a:r>
            <a:r>
              <a:rPr lang="en-US" sz="1050" dirty="0" smtClean="0">
                <a:latin typeface="Arial Narrow" pitchFamily="34" charset="0"/>
              </a:rPr>
              <a:t> When the crowd saw what Paul had done, they shouted in the </a:t>
            </a:r>
            <a:r>
              <a:rPr lang="en-US" sz="1050" dirty="0" err="1" smtClean="0">
                <a:latin typeface="Arial Narrow" pitchFamily="34" charset="0"/>
              </a:rPr>
              <a:t>Lycaonian</a:t>
            </a:r>
            <a:r>
              <a:rPr lang="en-US" sz="1050" dirty="0" smtClean="0">
                <a:latin typeface="Arial Narrow" pitchFamily="34" charset="0"/>
              </a:rPr>
              <a:t> language, </a:t>
            </a:r>
          </a:p>
          <a:p>
            <a:pPr marL="228600" indent="-228600"/>
            <a:r>
              <a:rPr lang="en-US" sz="1050" dirty="0" smtClean="0">
                <a:latin typeface="Arial Narrow" pitchFamily="34" charset="0"/>
              </a:rPr>
              <a:t>		"The gods have come down to us in human form!“</a:t>
            </a:r>
          </a:p>
          <a:p>
            <a:pPr marL="228600" indent="-228600"/>
            <a:r>
              <a:rPr lang="en-US" sz="1050" baseline="30000" dirty="0" smtClean="0">
                <a:latin typeface="Arial Narrow" pitchFamily="34" charset="0"/>
              </a:rPr>
              <a:t>	12</a:t>
            </a:r>
            <a:r>
              <a:rPr lang="en-US" sz="1050" dirty="0" smtClean="0">
                <a:latin typeface="Arial Narrow" pitchFamily="34" charset="0"/>
              </a:rPr>
              <a:t> Barnabas they called Zeus, and  Paul they called Hermes</a:t>
            </a:r>
          </a:p>
          <a:p>
            <a:pPr marL="228600" indent="-228600">
              <a:tabLst>
                <a:tab pos="228600" algn="l"/>
              </a:tabLst>
            </a:pPr>
            <a:r>
              <a:rPr lang="en-US" sz="1050" baseline="30000" dirty="0" smtClean="0">
                <a:latin typeface="Arial Narrow" pitchFamily="34" charset="0"/>
              </a:rPr>
              <a:t>	13</a:t>
            </a:r>
            <a:r>
              <a:rPr lang="en-US" sz="1050" dirty="0" smtClean="0">
                <a:latin typeface="Arial Narrow" pitchFamily="34" charset="0"/>
              </a:rPr>
              <a:t> The priest of Zeus, </a:t>
            </a:r>
            <a:br>
              <a:rPr lang="en-US" sz="1050" dirty="0" smtClean="0">
                <a:latin typeface="Arial Narrow" pitchFamily="34" charset="0"/>
              </a:rPr>
            </a:br>
            <a:r>
              <a:rPr lang="en-US" sz="1050" dirty="0" smtClean="0">
                <a:latin typeface="Arial Narrow" pitchFamily="34" charset="0"/>
              </a:rPr>
              <a:t> ... brought bulls ... because he and the crowd wanted to offer sacrifices to them. </a:t>
            </a:r>
          </a:p>
          <a:p>
            <a:pPr marL="228600" indent="-228600">
              <a:tabLst>
                <a:tab pos="228600" algn="l"/>
              </a:tabLst>
            </a:pPr>
            <a:r>
              <a:rPr lang="en-US" sz="1050" baseline="30000" dirty="0" smtClean="0">
                <a:latin typeface="Arial Narrow" pitchFamily="34" charset="0"/>
              </a:rPr>
              <a:t>	15</a:t>
            </a:r>
            <a:r>
              <a:rPr lang="en-US" sz="1050" dirty="0" smtClean="0">
                <a:latin typeface="Arial Narrow" pitchFamily="34" charset="0"/>
              </a:rPr>
              <a:t> "Men, why are you doing this? We too are only men, human like you. We are bringing you good news, telling you to turn from these worthless things to the living God,  ....</a:t>
            </a:r>
          </a:p>
          <a:p>
            <a:pPr marL="228600" indent="-228600"/>
            <a:r>
              <a:rPr lang="en-US" sz="1050" baseline="30000" dirty="0" smtClean="0">
                <a:latin typeface="Arial Narrow" pitchFamily="34" charset="0"/>
              </a:rPr>
              <a:t>	18</a:t>
            </a:r>
            <a:r>
              <a:rPr lang="en-US" sz="1050" dirty="0" smtClean="0">
                <a:latin typeface="Arial Narrow" pitchFamily="34" charset="0"/>
              </a:rPr>
              <a:t> Even with these words, they had difficulty keeping the crowd from sacrificing to them.   </a:t>
            </a:r>
            <a:br>
              <a:rPr lang="en-US" sz="1050" dirty="0" smtClean="0">
                <a:latin typeface="Arial Narrow" pitchFamily="34" charset="0"/>
              </a:rPr>
            </a:br>
            <a:r>
              <a:rPr lang="en-US" sz="1050" baseline="30000" dirty="0" smtClean="0">
                <a:latin typeface="Arial Narrow" pitchFamily="34" charset="0"/>
              </a:rPr>
              <a:t>19</a:t>
            </a:r>
            <a:r>
              <a:rPr lang="en-US" sz="1050" dirty="0" smtClean="0">
                <a:latin typeface="Arial Narrow" pitchFamily="34" charset="0"/>
              </a:rPr>
              <a:t> … They stoned Paul and dragged him outside the city, thinking he was dead.</a:t>
            </a:r>
          </a:p>
          <a:p>
            <a:pPr marL="228600" indent="-228600"/>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5101397"/>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19  Acts 13-14 (continued)	              A </a:t>
            </a:r>
            <a:r>
              <a:rPr lang="en-US" sz="1050" b="1" dirty="0">
                <a:latin typeface="Arial Narrow" pitchFamily="34" charset="0"/>
              </a:rPr>
              <a:t>Study in the Book of </a:t>
            </a:r>
            <a:r>
              <a:rPr lang="en-US" sz="1050" b="1" dirty="0" smtClean="0">
                <a:latin typeface="Arial Narrow" pitchFamily="34" charset="0"/>
              </a:rPr>
              <a:t>ACTS</a:t>
            </a:r>
            <a:endParaRPr lang="en-US" sz="1050" dirty="0" smtClean="0">
              <a:latin typeface="Arial Narrow" pitchFamily="34" charset="0"/>
            </a:endParaRPr>
          </a:p>
          <a:p>
            <a:pPr marL="228600" indent="-228600"/>
            <a:endParaRPr lang="en-US" sz="1050" b="1" dirty="0" smtClean="0">
              <a:latin typeface="Arial Narrow" pitchFamily="34" charset="0"/>
            </a:endParaRPr>
          </a:p>
          <a:p>
            <a:pPr marL="228600" indent="-228600"/>
            <a:r>
              <a:rPr lang="en-US" sz="1050" baseline="30000" dirty="0" smtClean="0">
                <a:latin typeface="Arial Narrow" pitchFamily="34" charset="0"/>
              </a:rPr>
              <a:t>	20</a:t>
            </a:r>
            <a:r>
              <a:rPr lang="en-US" sz="1050" dirty="0" smtClean="0">
                <a:latin typeface="Arial Narrow" pitchFamily="34" charset="0"/>
              </a:rPr>
              <a:t> But after the disciples had gathered around him, he got up and went back into the city. The next day he and Barnabas left for </a:t>
            </a:r>
            <a:r>
              <a:rPr lang="en-US" sz="1050" dirty="0" err="1" smtClean="0">
                <a:latin typeface="Arial Narrow" pitchFamily="34" charset="0"/>
              </a:rPr>
              <a:t>Derbe</a:t>
            </a:r>
            <a:r>
              <a:rPr lang="en-US" sz="1050" dirty="0" smtClean="0">
                <a:latin typeface="Arial Narrow" pitchFamily="34" charset="0"/>
              </a:rPr>
              <a:t>. </a:t>
            </a:r>
          </a:p>
          <a:p>
            <a:pPr marL="228600" indent="-228600"/>
            <a:endParaRPr lang="en-US" sz="1050" dirty="0" smtClean="0">
              <a:latin typeface="Arial Narrow" pitchFamily="34" charset="0"/>
            </a:endParaRPr>
          </a:p>
          <a:p>
            <a:pPr marL="228600" indent="-228600"/>
            <a:r>
              <a:rPr lang="en-US" sz="1050" b="1" dirty="0" smtClean="0">
                <a:latin typeface="Arial Narrow" pitchFamily="34" charset="0"/>
              </a:rPr>
              <a:t>11– The Double-Back 14:21b-28</a:t>
            </a:r>
          </a:p>
          <a:p>
            <a:pPr marL="228600" indent="-228600"/>
            <a:r>
              <a:rPr lang="en-US" sz="1050" baseline="30000" dirty="0" smtClean="0">
                <a:latin typeface="Arial Narrow" pitchFamily="34" charset="0"/>
              </a:rPr>
              <a:t>	21</a:t>
            </a:r>
            <a:r>
              <a:rPr lang="en-US" sz="1050" dirty="0" smtClean="0">
                <a:latin typeface="Arial Narrow" pitchFamily="34" charset="0"/>
              </a:rPr>
              <a:t> They preached the good news in that city and won a large number of disciples. Then they returned to </a:t>
            </a:r>
            <a:r>
              <a:rPr lang="en-US" sz="1050" dirty="0" err="1" smtClean="0">
                <a:latin typeface="Arial Narrow" pitchFamily="34" charset="0"/>
              </a:rPr>
              <a:t>Lystra</a:t>
            </a:r>
            <a:r>
              <a:rPr lang="en-US" sz="1050" dirty="0" smtClean="0">
                <a:latin typeface="Arial Narrow" pitchFamily="34" charset="0"/>
              </a:rPr>
              <a:t>, </a:t>
            </a:r>
            <a:r>
              <a:rPr lang="en-US" sz="1050" dirty="0" err="1" smtClean="0">
                <a:latin typeface="Arial Narrow" pitchFamily="34" charset="0"/>
              </a:rPr>
              <a:t>Iconium</a:t>
            </a:r>
            <a:r>
              <a:rPr lang="en-US" sz="1050" dirty="0" smtClean="0">
                <a:latin typeface="Arial Narrow" pitchFamily="34" charset="0"/>
              </a:rPr>
              <a:t> and Antioch,</a:t>
            </a:r>
          </a:p>
          <a:p>
            <a:pPr marL="228600" indent="-228600"/>
            <a:r>
              <a:rPr lang="en-US" sz="1050" baseline="30000" dirty="0" smtClean="0">
                <a:latin typeface="Arial Narrow" pitchFamily="34" charset="0"/>
              </a:rPr>
              <a:t>	22</a:t>
            </a:r>
            <a:r>
              <a:rPr lang="en-US" sz="1050" dirty="0" smtClean="0">
                <a:latin typeface="Arial Narrow" pitchFamily="34" charset="0"/>
              </a:rPr>
              <a:t> strengthening the disciples and encouraging them to remain true to the faith. "We must go through many hard-ships to enter the kingdom of God," they said.</a:t>
            </a:r>
          </a:p>
          <a:p>
            <a:pPr marL="228600" indent="-228600"/>
            <a:r>
              <a:rPr lang="en-US" sz="1050" baseline="30000" dirty="0" smtClean="0">
                <a:latin typeface="Arial Narrow" pitchFamily="34" charset="0"/>
              </a:rPr>
              <a:t>	23</a:t>
            </a:r>
            <a:r>
              <a:rPr lang="en-US" sz="1050" dirty="0" smtClean="0">
                <a:latin typeface="Arial Narrow" pitchFamily="34" charset="0"/>
              </a:rPr>
              <a:t> Paul and Barnabas appointed elders for them in each church and, with prayer and fasting, committed them to the Lord, in whom they had put their trust.</a:t>
            </a:r>
          </a:p>
          <a:p>
            <a:pPr marL="228600" indent="-228600"/>
            <a:r>
              <a:rPr lang="en-US" sz="1050" baseline="30000" dirty="0" smtClean="0">
                <a:latin typeface="Arial Narrow" pitchFamily="34" charset="0"/>
              </a:rPr>
              <a:t>	24</a:t>
            </a:r>
            <a:r>
              <a:rPr lang="en-US" sz="1050" dirty="0" smtClean="0">
                <a:latin typeface="Arial Narrow" pitchFamily="34" charset="0"/>
              </a:rPr>
              <a:t> After going through </a:t>
            </a:r>
            <a:r>
              <a:rPr lang="en-US" sz="1050" dirty="0" err="1" smtClean="0">
                <a:latin typeface="Arial Narrow" pitchFamily="34" charset="0"/>
              </a:rPr>
              <a:t>Pisidia</a:t>
            </a:r>
            <a:r>
              <a:rPr lang="en-US" sz="1050" dirty="0" smtClean="0">
                <a:latin typeface="Arial Narrow" pitchFamily="34" charset="0"/>
              </a:rPr>
              <a:t>, they came into </a:t>
            </a:r>
            <a:r>
              <a:rPr lang="en-US" sz="1050" dirty="0" err="1" smtClean="0">
                <a:latin typeface="Arial Narrow" pitchFamily="34" charset="0"/>
              </a:rPr>
              <a:t>Pamphylia</a:t>
            </a:r>
            <a:r>
              <a:rPr lang="en-US" sz="1050" dirty="0" smtClean="0">
                <a:latin typeface="Arial Narrow" pitchFamily="34" charset="0"/>
              </a:rPr>
              <a:t>,</a:t>
            </a:r>
          </a:p>
          <a:p>
            <a:pPr marL="228600" indent="-228600"/>
            <a:r>
              <a:rPr lang="en-US" sz="1050" dirty="0" smtClean="0">
                <a:latin typeface="Arial Narrow" pitchFamily="34" charset="0"/>
              </a:rPr>
              <a:t>	 </a:t>
            </a:r>
            <a:r>
              <a:rPr lang="en-US" sz="1050" baseline="30000" dirty="0" smtClean="0">
                <a:latin typeface="Arial Narrow" pitchFamily="34" charset="0"/>
              </a:rPr>
              <a:t>25</a:t>
            </a:r>
            <a:r>
              <a:rPr lang="en-US" sz="1050" dirty="0" smtClean="0">
                <a:latin typeface="Arial Narrow" pitchFamily="34" charset="0"/>
              </a:rPr>
              <a:t> and when they had preached the word in </a:t>
            </a:r>
            <a:r>
              <a:rPr lang="en-US" sz="1050" dirty="0" err="1" smtClean="0">
                <a:latin typeface="Arial Narrow" pitchFamily="34" charset="0"/>
              </a:rPr>
              <a:t>Perga</a:t>
            </a:r>
            <a:r>
              <a:rPr lang="en-US" sz="1050" dirty="0" smtClean="0">
                <a:latin typeface="Arial Narrow" pitchFamily="34" charset="0"/>
              </a:rPr>
              <a:t>, they went down to </a:t>
            </a:r>
            <a:r>
              <a:rPr lang="en-US" sz="1050" dirty="0" err="1" smtClean="0">
                <a:latin typeface="Arial Narrow" pitchFamily="34" charset="0"/>
              </a:rPr>
              <a:t>Attalia</a:t>
            </a:r>
            <a:r>
              <a:rPr lang="en-US" sz="1050" dirty="0" smtClean="0">
                <a:latin typeface="Arial Narrow" pitchFamily="34" charset="0"/>
              </a:rPr>
              <a:t>.</a:t>
            </a:r>
          </a:p>
          <a:p>
            <a:pPr marL="228600" indent="-228600"/>
            <a:r>
              <a:rPr lang="en-US" sz="1050" baseline="30000" dirty="0" smtClean="0">
                <a:latin typeface="Arial Narrow" pitchFamily="34" charset="0"/>
              </a:rPr>
              <a:t>	26</a:t>
            </a:r>
            <a:r>
              <a:rPr lang="en-US" sz="1050" dirty="0" smtClean="0">
                <a:latin typeface="Arial Narrow" pitchFamily="34" charset="0"/>
              </a:rPr>
              <a:t> From </a:t>
            </a:r>
            <a:r>
              <a:rPr lang="en-US" sz="1050" dirty="0" err="1" smtClean="0">
                <a:latin typeface="Arial Narrow" pitchFamily="34" charset="0"/>
              </a:rPr>
              <a:t>Attalia</a:t>
            </a:r>
            <a:r>
              <a:rPr lang="en-US" sz="1050" dirty="0" smtClean="0">
                <a:latin typeface="Arial Narrow" pitchFamily="34" charset="0"/>
              </a:rPr>
              <a:t> they sailed back to Antioch, where they had been committed to the grace of God for the work they had now completed.</a:t>
            </a:r>
          </a:p>
          <a:p>
            <a:pPr marL="228600" indent="-228600"/>
            <a:r>
              <a:rPr lang="en-US" sz="1050" baseline="30000" dirty="0" smtClean="0">
                <a:latin typeface="Arial Narrow" pitchFamily="34" charset="0"/>
              </a:rPr>
              <a:t>	27</a:t>
            </a:r>
            <a:r>
              <a:rPr lang="en-US" sz="1050" dirty="0" smtClean="0">
                <a:latin typeface="Arial Narrow" pitchFamily="34" charset="0"/>
              </a:rPr>
              <a:t> On arriving there, they gathered the church together and </a:t>
            </a:r>
            <a:r>
              <a:rPr lang="en-US" sz="1050" b="1" dirty="0" smtClean="0">
                <a:latin typeface="Arial Narrow" pitchFamily="34" charset="0"/>
              </a:rPr>
              <a:t>reported all that God had don</a:t>
            </a:r>
            <a:r>
              <a:rPr lang="en-US" sz="1050" dirty="0" smtClean="0">
                <a:latin typeface="Arial Narrow" pitchFamily="34" charset="0"/>
              </a:rPr>
              <a:t>e through them and how he had opened the door of faith to the Gentiles.</a:t>
            </a:r>
          </a:p>
          <a:p>
            <a:pPr marL="228600" indent="-228600"/>
            <a:r>
              <a:rPr lang="en-US" sz="1050" baseline="30000" dirty="0" smtClean="0">
                <a:latin typeface="Arial Narrow" pitchFamily="34" charset="0"/>
              </a:rPr>
              <a:t>	27</a:t>
            </a:r>
            <a:r>
              <a:rPr lang="en-US" sz="1050" dirty="0" smtClean="0">
                <a:latin typeface="Arial Narrow" pitchFamily="34" charset="0"/>
              </a:rPr>
              <a:t> On arriving there, they gathered the church together and reported all that God had done through them and how he had opened the door of faith to the Gentiles.</a:t>
            </a:r>
          </a:p>
          <a:p>
            <a:pPr marL="228600" indent="-228600"/>
            <a:endParaRPr lang="en-US" sz="1050" dirty="0" smtClean="0">
              <a:latin typeface="Arial Narrow" pitchFamily="34" charset="0"/>
            </a:endParaRPr>
          </a:p>
          <a:p>
            <a:pPr marL="228600" indent="-228600"/>
            <a:r>
              <a:rPr lang="en-US" sz="1050" dirty="0" smtClean="0">
                <a:latin typeface="Arial Narrow" pitchFamily="34" charset="0"/>
              </a:rPr>
              <a:t>What’s the Point?</a:t>
            </a:r>
          </a:p>
          <a:p>
            <a:pPr marL="228600" indent="-228600"/>
            <a:endParaRPr lang="en-US" sz="1050" dirty="0" smtClean="0">
              <a:latin typeface="Arial Narrow" pitchFamily="34" charset="0"/>
            </a:endParaRPr>
          </a:p>
          <a:p>
            <a:pPr marL="228600" indent="-228600">
              <a:buFont typeface="Arial" pitchFamily="34" charset="0"/>
              <a:buChar char="•"/>
            </a:pPr>
            <a:r>
              <a:rPr lang="en-US" sz="1050" dirty="0" smtClean="0">
                <a:latin typeface="Arial Narrow" pitchFamily="34" charset="0"/>
              </a:rPr>
              <a:t>You were called to serve.</a:t>
            </a:r>
          </a:p>
          <a:p>
            <a:pPr marL="228600" indent="-228600">
              <a:buFont typeface="Arial" pitchFamily="34" charset="0"/>
              <a:buChar char="•"/>
            </a:pPr>
            <a:r>
              <a:rPr lang="en-US" sz="1050" dirty="0" smtClean="0">
                <a:latin typeface="Arial Narrow" pitchFamily="34" charset="0"/>
              </a:rPr>
              <a:t>Serving the Lord will take you out of your comfort zone! </a:t>
            </a:r>
          </a:p>
          <a:p>
            <a:pPr marL="228600" indent="-228600">
              <a:buFont typeface="Arial" pitchFamily="34" charset="0"/>
              <a:buChar char="•"/>
            </a:pPr>
            <a:r>
              <a:rPr lang="en-US" sz="1050" dirty="0" smtClean="0">
                <a:latin typeface="Arial Narrow" pitchFamily="34" charset="0"/>
              </a:rPr>
              <a:t>Biblical serving means sharing the “Good News.”</a:t>
            </a:r>
          </a:p>
          <a:p>
            <a:pPr marL="228600" indent="-228600">
              <a:buFont typeface="Arial" pitchFamily="34" charset="0"/>
              <a:buChar char="•"/>
            </a:pPr>
            <a:r>
              <a:rPr lang="en-US" sz="1050" dirty="0" smtClean="0">
                <a:latin typeface="Arial Narrow" pitchFamily="34" charset="0"/>
              </a:rPr>
              <a:t>Serving may become hostile to your well being. </a:t>
            </a:r>
          </a:p>
          <a:p>
            <a:pPr marL="228600" indent="-228600">
              <a:buFont typeface="Arial" pitchFamily="34" charset="0"/>
              <a:buChar char="•"/>
            </a:pPr>
            <a:r>
              <a:rPr lang="en-US" sz="1050" dirty="0" smtClean="0">
                <a:latin typeface="Arial Narrow" pitchFamily="34" charset="0"/>
              </a:rPr>
              <a:t>Therefore, …</a:t>
            </a:r>
          </a:p>
          <a:p>
            <a:pPr marL="228600" indent="-228600"/>
            <a:r>
              <a:rPr lang="en-US" sz="1050" dirty="0" smtClean="0">
                <a:latin typeface="Arial Narrow" pitchFamily="34" charset="0"/>
              </a:rPr>
              <a:t>You Are About to Enter  the Mission Field</a:t>
            </a:r>
          </a:p>
          <a:p>
            <a:pPr marL="228600" indent="-228600"/>
            <a:r>
              <a:rPr lang="en-US" sz="1050" dirty="0" smtClean="0">
                <a:latin typeface="Arial Narrow" pitchFamily="34" charset="0"/>
              </a:rPr>
              <a:t>You Are  About to Leave YOUR COMFORT ZONE!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009885"/>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20  Acts 15              A </a:t>
            </a:r>
            <a:r>
              <a:rPr lang="en-US" sz="1050" b="1" dirty="0">
                <a:latin typeface="Arial Narrow" pitchFamily="34" charset="0"/>
              </a:rPr>
              <a:t>Study in the Book of </a:t>
            </a:r>
            <a:r>
              <a:rPr lang="en-US" sz="1050" b="1" dirty="0" smtClean="0">
                <a:latin typeface="Arial Narrow" pitchFamily="34" charset="0"/>
              </a:rPr>
              <a:t>ACTS</a:t>
            </a:r>
            <a:endParaRPr lang="en-US" sz="1050" dirty="0" smtClean="0">
              <a:latin typeface="Arial Narrow" pitchFamily="34" charset="0"/>
            </a:endParaRP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dirty="0" smtClean="0">
                <a:latin typeface="Arial Narrow" pitchFamily="34" charset="0"/>
              </a:rPr>
              <a:t>The Truth About Being “SAVED”</a:t>
            </a: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dirty="0" smtClean="0">
                <a:latin typeface="Arial Narrow" pitchFamily="34" charset="0"/>
              </a:rPr>
              <a:t>The TRUTH:  We believe it is through the grace of our Lord Jesus that we are saved, (Act 15:11)</a:t>
            </a: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dirty="0" smtClean="0">
                <a:latin typeface="Arial Narrow" pitchFamily="34" charset="0"/>
              </a:rPr>
              <a:t>The TRUTH about </a:t>
            </a:r>
            <a:r>
              <a:rPr lang="en-US" sz="1050" u="sng" dirty="0" smtClean="0">
                <a:latin typeface="Arial Narrow" pitchFamily="34" charset="0"/>
              </a:rPr>
              <a:t>FAITH:  </a:t>
            </a:r>
            <a:r>
              <a:rPr lang="en-US" sz="1050" dirty="0" smtClean="0">
                <a:latin typeface="Arial Narrow" pitchFamily="34" charset="0"/>
              </a:rPr>
              <a:t>We </a:t>
            </a:r>
            <a:r>
              <a:rPr lang="en-US" sz="1050" b="1" u="sng" dirty="0" smtClean="0">
                <a:latin typeface="Arial Narrow" pitchFamily="34" charset="0"/>
              </a:rPr>
              <a:t>believe</a:t>
            </a:r>
            <a:r>
              <a:rPr lang="en-US" sz="1050" dirty="0" smtClean="0">
                <a:latin typeface="Arial Narrow" pitchFamily="34" charset="0"/>
              </a:rPr>
              <a:t>  it is through the grace of our Lord Jesus that we are saved, (Act 15:11)</a:t>
            </a: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dirty="0" smtClean="0">
                <a:latin typeface="Arial Narrow" pitchFamily="34" charset="0"/>
              </a:rPr>
              <a:t>The TRUTH about </a:t>
            </a:r>
            <a:r>
              <a:rPr lang="en-US" sz="1050" u="sng" dirty="0" smtClean="0">
                <a:latin typeface="Arial Narrow" pitchFamily="34" charset="0"/>
              </a:rPr>
              <a:t>GRACE:  </a:t>
            </a:r>
            <a:r>
              <a:rPr lang="en-US" sz="1050" dirty="0" smtClean="0">
                <a:latin typeface="Arial Narrow" pitchFamily="34" charset="0"/>
              </a:rPr>
              <a:t>We believe it is through the </a:t>
            </a:r>
            <a:r>
              <a:rPr lang="en-US" sz="1050" b="1" u="sng" dirty="0" smtClean="0">
                <a:latin typeface="Arial Narrow" pitchFamily="34" charset="0"/>
              </a:rPr>
              <a:t>grace</a:t>
            </a:r>
            <a:r>
              <a:rPr lang="en-US" sz="1050" dirty="0" smtClean="0">
                <a:latin typeface="Arial Narrow" pitchFamily="34" charset="0"/>
              </a:rPr>
              <a:t> of our Lord Jesus that we are saved, (Act 15:11)</a:t>
            </a: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dirty="0" smtClean="0">
                <a:latin typeface="Arial Narrow" pitchFamily="34" charset="0"/>
              </a:rPr>
              <a:t>The TRUTH about </a:t>
            </a:r>
            <a:r>
              <a:rPr lang="en-US" sz="1050" u="sng" dirty="0" smtClean="0">
                <a:latin typeface="Arial Narrow" pitchFamily="34" charset="0"/>
              </a:rPr>
              <a:t>SALVATION:  </a:t>
            </a:r>
            <a:r>
              <a:rPr lang="en-US" sz="1050" dirty="0" smtClean="0">
                <a:latin typeface="Arial Narrow" pitchFamily="34" charset="0"/>
              </a:rPr>
              <a:t>We believe it is through the grace of our Lord Jesus that we are </a:t>
            </a:r>
            <a:r>
              <a:rPr lang="en-US" sz="1050" b="1" u="sng" dirty="0" smtClean="0">
                <a:latin typeface="Arial Narrow" pitchFamily="34" charset="0"/>
              </a:rPr>
              <a:t>saved</a:t>
            </a:r>
            <a:r>
              <a:rPr lang="en-US" sz="1050" dirty="0" smtClean="0">
                <a:latin typeface="Arial Narrow" pitchFamily="34" charset="0"/>
              </a:rPr>
              <a:t>,  (Act 15:11)</a:t>
            </a: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b="1" dirty="0" smtClean="0">
                <a:latin typeface="Arial Narrow" pitchFamily="34" charset="0"/>
              </a:rPr>
              <a:t>ERROR #1:  </a:t>
            </a:r>
            <a:r>
              <a:rPr lang="en-US" sz="1050" dirty="0" smtClean="0">
                <a:latin typeface="Arial Narrow" pitchFamily="34" charset="0"/>
              </a:rPr>
              <a:t>Salvation requires more than “grace alone!”</a:t>
            </a:r>
          </a:p>
          <a:p>
            <a:pPr marL="228600" indent="-228600">
              <a:tabLst>
                <a:tab pos="228600" algn="l"/>
                <a:tab pos="457200" algn="l"/>
                <a:tab pos="685800" algn="l"/>
                <a:tab pos="914400" algn="l"/>
              </a:tabLst>
            </a:pPr>
            <a:r>
              <a:rPr lang="en-US" sz="1050" dirty="0" smtClean="0">
                <a:latin typeface="Arial Narrow" pitchFamily="34" charset="0"/>
              </a:rPr>
              <a:t>	For example…</a:t>
            </a:r>
          </a:p>
          <a:p>
            <a:pPr marL="576263" lvl="1" indent="-119063">
              <a:buFont typeface="Arial" pitchFamily="34" charset="0"/>
              <a:buChar char="•"/>
              <a:tabLst>
                <a:tab pos="228600" algn="l"/>
                <a:tab pos="457200" algn="l"/>
                <a:tab pos="576263" algn="l"/>
                <a:tab pos="914400" algn="l"/>
              </a:tabLst>
            </a:pPr>
            <a:r>
              <a:rPr lang="en-US" sz="1050" dirty="0" smtClean="0">
                <a:latin typeface="Arial Narrow" pitchFamily="34" charset="0"/>
              </a:rPr>
              <a:t>Circumcision</a:t>
            </a:r>
          </a:p>
          <a:p>
            <a:pPr marL="576263" lvl="1" indent="-119063">
              <a:buFont typeface="Arial" pitchFamily="34" charset="0"/>
              <a:buChar char="•"/>
              <a:tabLst>
                <a:tab pos="228600" algn="l"/>
                <a:tab pos="457200" algn="l"/>
                <a:tab pos="576263" algn="l"/>
                <a:tab pos="914400" algn="l"/>
              </a:tabLst>
            </a:pPr>
            <a:r>
              <a:rPr lang="en-US" sz="1050" dirty="0" smtClean="0">
                <a:latin typeface="Arial Narrow" pitchFamily="34" charset="0"/>
              </a:rPr>
              <a:t>Baptism </a:t>
            </a:r>
          </a:p>
          <a:p>
            <a:pPr marL="576263" lvl="1" indent="-119063">
              <a:buFont typeface="Arial" pitchFamily="34" charset="0"/>
              <a:buChar char="•"/>
              <a:tabLst>
                <a:tab pos="228600" algn="l"/>
                <a:tab pos="457200" algn="l"/>
                <a:tab pos="576263" algn="l"/>
                <a:tab pos="914400" algn="l"/>
              </a:tabLst>
            </a:pPr>
            <a:r>
              <a:rPr lang="en-US" sz="1050" dirty="0" smtClean="0">
                <a:latin typeface="Arial Narrow" pitchFamily="34" charset="0"/>
              </a:rPr>
              <a:t>Good works </a:t>
            </a:r>
          </a:p>
          <a:p>
            <a:pPr marL="576263" lvl="1" indent="-119063">
              <a:buFont typeface="Arial" pitchFamily="34" charset="0"/>
              <a:buChar char="•"/>
              <a:tabLst>
                <a:tab pos="228600" algn="l"/>
                <a:tab pos="457200" algn="l"/>
                <a:tab pos="576263" algn="l"/>
                <a:tab pos="914400" algn="l"/>
              </a:tabLst>
            </a:pPr>
            <a:r>
              <a:rPr lang="en-US" sz="1050" dirty="0" smtClean="0">
                <a:latin typeface="Arial Narrow" pitchFamily="34" charset="0"/>
              </a:rPr>
              <a:t>Keeping the 10 </a:t>
            </a:r>
            <a:br>
              <a:rPr lang="en-US" sz="1050" dirty="0" smtClean="0">
                <a:latin typeface="Arial Narrow" pitchFamily="34" charset="0"/>
              </a:rPr>
            </a:br>
            <a:r>
              <a:rPr lang="en-US" sz="1050" dirty="0" smtClean="0">
                <a:latin typeface="Arial Narrow" pitchFamily="34" charset="0"/>
              </a:rPr>
              <a:t>commandments</a:t>
            </a:r>
          </a:p>
          <a:p>
            <a:pPr marL="576263" lvl="1" indent="-119063">
              <a:buFont typeface="Arial" pitchFamily="34" charset="0"/>
              <a:buChar char="•"/>
              <a:tabLst>
                <a:tab pos="228600" algn="l"/>
                <a:tab pos="457200" algn="l"/>
                <a:tab pos="576263" algn="l"/>
                <a:tab pos="914400" algn="l"/>
              </a:tabLst>
            </a:pPr>
            <a:r>
              <a:rPr lang="en-US" sz="1050" dirty="0" smtClean="0">
                <a:latin typeface="Arial Narrow" pitchFamily="34" charset="0"/>
              </a:rPr>
              <a:t>Being a “Good Person”</a:t>
            </a:r>
          </a:p>
          <a:p>
            <a:pPr marL="576263" lvl="1" indent="-119063">
              <a:buFont typeface="Arial" pitchFamily="34" charset="0"/>
              <a:buChar char="•"/>
              <a:tabLst>
                <a:tab pos="228600" algn="l"/>
                <a:tab pos="457200" algn="l"/>
                <a:tab pos="576263" algn="l"/>
                <a:tab pos="914400" algn="l"/>
              </a:tabLst>
            </a:pPr>
            <a:r>
              <a:rPr lang="en-US" sz="1050" dirty="0" smtClean="0">
                <a:latin typeface="Arial Narrow" pitchFamily="34" charset="0"/>
              </a:rPr>
              <a:t>Being a “Church Member”</a:t>
            </a:r>
          </a:p>
          <a:p>
            <a:pPr marL="228600" indent="-228600">
              <a:tabLst>
                <a:tab pos="228600" algn="l"/>
                <a:tab pos="457200" algn="l"/>
                <a:tab pos="685800" algn="l"/>
                <a:tab pos="914400" algn="l"/>
              </a:tabLst>
            </a:pPr>
            <a:r>
              <a:rPr lang="en-US" sz="1050" dirty="0" smtClean="0">
                <a:latin typeface="Arial Narrow" pitchFamily="34" charset="0"/>
              </a:rPr>
              <a:t>	Somehow these are to suppose to “Save you” or at least “Help save you.”</a:t>
            </a: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b="1" dirty="0" smtClean="0">
                <a:latin typeface="Arial Narrow" pitchFamily="34" charset="0"/>
              </a:rPr>
              <a:t>The Truth:  </a:t>
            </a:r>
            <a:r>
              <a:rPr lang="en-US" sz="1050" dirty="0" smtClean="0">
                <a:latin typeface="Arial Narrow" pitchFamily="34" charset="0"/>
              </a:rPr>
              <a:t>Salvation involves grace “Plus Nothing!”</a:t>
            </a:r>
          </a:p>
          <a:p>
            <a:pPr marL="228600" indent="-228600" algn="ctr">
              <a:tabLst>
                <a:tab pos="228600" algn="l"/>
                <a:tab pos="457200" algn="l"/>
                <a:tab pos="685800" algn="l"/>
                <a:tab pos="914400" algn="l"/>
              </a:tabLst>
            </a:pPr>
            <a:r>
              <a:rPr lang="en-US" sz="1050" dirty="0" smtClean="0">
                <a:latin typeface="Arial Narrow" pitchFamily="34" charset="0"/>
              </a:rPr>
              <a:t> </a:t>
            </a:r>
            <a:br>
              <a:rPr lang="en-US" sz="1050" dirty="0" smtClean="0">
                <a:latin typeface="Arial Narrow" pitchFamily="34" charset="0"/>
              </a:rPr>
            </a:br>
            <a:r>
              <a:rPr lang="en-US" sz="1050" dirty="0" smtClean="0">
                <a:latin typeface="Arial Narrow" pitchFamily="34" charset="0"/>
              </a:rPr>
              <a:t>No! We believe it is through the grace of our Lord Jesus that we are saved, just as they are." (Act 15:11)</a:t>
            </a: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b="1" dirty="0" smtClean="0">
                <a:latin typeface="Arial Narrow" pitchFamily="34" charset="0"/>
              </a:rPr>
              <a:t>ERROR #2:  </a:t>
            </a:r>
            <a:r>
              <a:rPr lang="en-US" sz="1050" dirty="0" smtClean="0">
                <a:latin typeface="Arial Narrow" pitchFamily="34" charset="0"/>
              </a:rPr>
              <a:t>There are different ways to be saved.</a:t>
            </a:r>
          </a:p>
          <a:p>
            <a:pPr marL="228600" lvl="0" indent="-228600">
              <a:tabLst>
                <a:tab pos="228600" algn="l"/>
                <a:tab pos="457200" algn="l"/>
                <a:tab pos="685800" algn="l"/>
                <a:tab pos="914400" algn="l"/>
              </a:tabLst>
            </a:pPr>
            <a:r>
              <a:rPr lang="en-US" sz="1050" dirty="0" smtClean="0">
                <a:latin typeface="Arial Narrow" pitchFamily="34" charset="0"/>
              </a:rPr>
              <a:t>	For example …</a:t>
            </a:r>
          </a:p>
          <a:p>
            <a:pPr marL="228600" lvl="0" indent="-228600">
              <a:tabLst>
                <a:tab pos="228600" algn="l"/>
                <a:tab pos="457200" algn="l"/>
                <a:tab pos="685800" algn="l"/>
                <a:tab pos="914400" algn="l"/>
              </a:tabLst>
            </a:pPr>
            <a:r>
              <a:rPr lang="en-US" sz="1050" dirty="0" smtClean="0">
                <a:latin typeface="Arial Narrow" pitchFamily="34" charset="0"/>
              </a:rPr>
              <a:t>		Many paths lead up to the mountain upon which God sits—but the point of Christianity is that God c</a:t>
            </a:r>
            <a:br>
              <a:rPr lang="en-US" sz="1050" dirty="0" smtClean="0">
                <a:latin typeface="Arial Narrow" pitchFamily="34" charset="0"/>
              </a:rPr>
            </a:br>
            <a:r>
              <a:rPr lang="en-US" sz="1050" dirty="0" smtClean="0">
                <a:latin typeface="Arial Narrow" pitchFamily="34" charset="0"/>
              </a:rPr>
              <a:t>	</a:t>
            </a:r>
            <a:r>
              <a:rPr lang="en-US" sz="1050" dirty="0" err="1" smtClean="0">
                <a:latin typeface="Arial Narrow" pitchFamily="34" charset="0"/>
              </a:rPr>
              <a:t>ame</a:t>
            </a:r>
            <a:r>
              <a:rPr lang="en-US" sz="1050" dirty="0" smtClean="0">
                <a:latin typeface="Arial Narrow" pitchFamily="34" charset="0"/>
              </a:rPr>
              <a:t> down to us!</a:t>
            </a:r>
          </a:p>
          <a:p>
            <a:pPr marL="228600" lvl="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baseline="30000" dirty="0" smtClean="0"/>
              <a:t>		12</a:t>
            </a:r>
            <a:r>
              <a:rPr lang="en-US" sz="1050" dirty="0" smtClean="0"/>
              <a:t> There is a way that seems right to a man, but in the end it leads to death. </a:t>
            </a:r>
          </a:p>
          <a:p>
            <a:pPr marL="228600" lvl="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dirty="0" smtClean="0">
                <a:latin typeface="Arial Narrow" pitchFamily="34" charset="0"/>
              </a:rPr>
              <a:t>	There are not multiple ways …</a:t>
            </a:r>
          </a:p>
          <a:p>
            <a:pPr marL="576263" lvl="1" indent="-119063">
              <a:buFont typeface="Arial" pitchFamily="34" charset="0"/>
              <a:buChar char="•"/>
              <a:tabLst>
                <a:tab pos="228600" algn="l"/>
                <a:tab pos="457200" algn="l"/>
                <a:tab pos="576263" algn="l"/>
                <a:tab pos="914400" algn="l"/>
              </a:tabLst>
            </a:pPr>
            <a:r>
              <a:rPr lang="en-US" sz="1050" dirty="0" smtClean="0">
                <a:latin typeface="Arial Narrow" pitchFamily="34" charset="0"/>
              </a:rPr>
              <a:t>A Catholic way</a:t>
            </a:r>
          </a:p>
          <a:p>
            <a:pPr marL="576263" lvl="1" indent="-119063">
              <a:buFont typeface="Arial" pitchFamily="34" charset="0"/>
              <a:buChar char="•"/>
              <a:tabLst>
                <a:tab pos="228600" algn="l"/>
                <a:tab pos="457200" algn="l"/>
                <a:tab pos="576263" algn="l"/>
                <a:tab pos="914400" algn="l"/>
              </a:tabLst>
            </a:pPr>
            <a:r>
              <a:rPr lang="en-US" sz="1050" dirty="0" smtClean="0">
                <a:latin typeface="Arial Narrow" pitchFamily="34" charset="0"/>
              </a:rPr>
              <a:t>A New Ager way</a:t>
            </a:r>
          </a:p>
          <a:p>
            <a:pPr marL="576263" lvl="1" indent="-119063">
              <a:buFont typeface="Arial" pitchFamily="34" charset="0"/>
              <a:buChar char="•"/>
              <a:tabLst>
                <a:tab pos="228600" algn="l"/>
                <a:tab pos="457200" algn="l"/>
                <a:tab pos="576263" algn="l"/>
                <a:tab pos="914400" algn="l"/>
              </a:tabLst>
            </a:pPr>
            <a:r>
              <a:rPr lang="en-US" sz="1050" dirty="0" smtClean="0">
                <a:latin typeface="Arial Narrow" pitchFamily="34" charset="0"/>
              </a:rPr>
              <a:t>A Baptist way</a:t>
            </a:r>
          </a:p>
          <a:p>
            <a:pPr marL="576263" lvl="1" indent="-119063">
              <a:buFont typeface="Arial" pitchFamily="34" charset="0"/>
              <a:buChar char="•"/>
              <a:tabLst>
                <a:tab pos="228600" algn="l"/>
                <a:tab pos="457200" algn="l"/>
                <a:tab pos="576263" algn="l"/>
                <a:tab pos="914400" algn="l"/>
              </a:tabLst>
            </a:pPr>
            <a:r>
              <a:rPr lang="en-US" sz="1050" dirty="0" smtClean="0">
                <a:latin typeface="Arial Narrow" pitchFamily="34" charset="0"/>
              </a:rPr>
              <a:t>A Moslem way</a:t>
            </a:r>
          </a:p>
          <a:p>
            <a:pPr marL="576263" lvl="1" indent="-119063">
              <a:buFont typeface="Arial" pitchFamily="34" charset="0"/>
              <a:buChar char="•"/>
              <a:tabLst>
                <a:tab pos="228600" algn="l"/>
                <a:tab pos="457200" algn="l"/>
                <a:tab pos="576263" algn="l"/>
                <a:tab pos="914400" algn="l"/>
              </a:tabLst>
            </a:pPr>
            <a:r>
              <a:rPr lang="en-US" sz="1050" dirty="0" smtClean="0">
                <a:latin typeface="Arial Narrow" pitchFamily="34" charset="0"/>
              </a:rPr>
              <a:t>A Buddhist way</a:t>
            </a:r>
          </a:p>
          <a:p>
            <a:pPr marL="576263" lvl="1" indent="-119063">
              <a:buFont typeface="Arial" pitchFamily="34" charset="0"/>
              <a:buChar char="•"/>
              <a:tabLst>
                <a:tab pos="228600" algn="l"/>
                <a:tab pos="457200" algn="l"/>
                <a:tab pos="576263" algn="l"/>
                <a:tab pos="914400" algn="l"/>
              </a:tabLst>
            </a:pPr>
            <a:r>
              <a:rPr lang="en-US" sz="1050" dirty="0" smtClean="0">
                <a:latin typeface="Arial Narrow" pitchFamily="34" charset="0"/>
              </a:rPr>
              <a:t>A Mormon way</a:t>
            </a:r>
          </a:p>
          <a:p>
            <a:pPr marL="228600" indent="-228600">
              <a:tabLst>
                <a:tab pos="228600" algn="l"/>
                <a:tab pos="457200" algn="l"/>
                <a:tab pos="685800" algn="l"/>
                <a:tab pos="914400" algn="l"/>
              </a:tabLst>
            </a:pPr>
            <a:r>
              <a:rPr lang="en-US" sz="1050" dirty="0" smtClean="0">
                <a:latin typeface="Arial Narrow" pitchFamily="34" charset="0"/>
              </a:rPr>
              <a:t>	NO!   There is only one way.</a:t>
            </a: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b="1" dirty="0" smtClean="0">
                <a:latin typeface="Arial Narrow" pitchFamily="34" charset="0"/>
              </a:rPr>
              <a:t>The Truth: </a:t>
            </a:r>
            <a:r>
              <a:rPr lang="en-US" sz="1050" dirty="0" smtClean="0">
                <a:latin typeface="Arial Narrow" pitchFamily="34" charset="0"/>
              </a:rPr>
              <a:t> "I am the </a:t>
            </a:r>
            <a:r>
              <a:rPr lang="en-US" sz="1050" b="1" u="sng" dirty="0" smtClean="0">
                <a:latin typeface="Arial Narrow" pitchFamily="34" charset="0"/>
              </a:rPr>
              <a:t>way</a:t>
            </a:r>
            <a:r>
              <a:rPr lang="en-US" sz="1050" dirty="0" smtClean="0">
                <a:latin typeface="Arial Narrow" pitchFamily="34" charset="0"/>
              </a:rPr>
              <a:t> and the truth and the life. No one comes to the Father except through me. (John 14:6)</a:t>
            </a:r>
          </a:p>
          <a:p>
            <a:pPr marL="228600" indent="-228600">
              <a:tabLst>
                <a:tab pos="228600" algn="l"/>
                <a:tab pos="457200" algn="l"/>
                <a:tab pos="685800" algn="l"/>
                <a:tab pos="914400" algn="l"/>
              </a:tabLst>
            </a:pPr>
            <a:r>
              <a:rPr lang="en-US" sz="1050" baseline="30000" dirty="0" smtClean="0">
                <a:latin typeface="Arial Narrow" pitchFamily="34" charset="0"/>
              </a:rPr>
              <a:t>	12</a:t>
            </a:r>
            <a:r>
              <a:rPr lang="en-US" sz="1050" dirty="0" smtClean="0">
                <a:latin typeface="Arial Narrow" pitchFamily="34" charset="0"/>
              </a:rPr>
              <a:t> “Salvation is found in </a:t>
            </a:r>
            <a:r>
              <a:rPr lang="en-US" sz="1050" b="1" u="sng" dirty="0" smtClean="0">
                <a:latin typeface="Arial Narrow" pitchFamily="34" charset="0"/>
              </a:rPr>
              <a:t>no one else</a:t>
            </a:r>
            <a:r>
              <a:rPr lang="en-US" sz="1050" dirty="0" smtClean="0">
                <a:latin typeface="Arial Narrow" pitchFamily="34" charset="0"/>
              </a:rPr>
              <a:t>, for there is no other name under heaven given to men by which we must be saved." (Act 4:12)</a:t>
            </a:r>
            <a:br>
              <a:rPr lang="en-US" sz="1050" dirty="0" smtClean="0">
                <a:latin typeface="Arial Narrow" pitchFamily="34" charset="0"/>
              </a:rPr>
            </a:br>
            <a:r>
              <a:rPr lang="en-US" sz="1050" dirty="0" smtClean="0">
                <a:latin typeface="Arial Narrow" pitchFamily="34" charset="0"/>
              </a:rPr>
              <a:t>Salvation means </a:t>
            </a:r>
            <a:br>
              <a:rPr lang="en-US" sz="1050" dirty="0" smtClean="0">
                <a:latin typeface="Arial Narrow" pitchFamily="34" charset="0"/>
              </a:rPr>
            </a:br>
            <a:r>
              <a:rPr lang="en-US" sz="1050" dirty="0" smtClean="0">
                <a:latin typeface="Arial Narrow" pitchFamily="34" charset="0"/>
              </a:rPr>
              <a:t>that “He has made no distinction between us and them, for he purified their hearts by </a:t>
            </a:r>
            <a:r>
              <a:rPr lang="en-US" sz="1050" b="1" u="sng" dirty="0" smtClean="0">
                <a:latin typeface="Arial Narrow" pitchFamily="34" charset="0"/>
              </a:rPr>
              <a:t>faith</a:t>
            </a:r>
            <a:r>
              <a:rPr lang="en-US" sz="1050" dirty="0" smtClean="0">
                <a:latin typeface="Arial Narrow" pitchFamily="34" charset="0"/>
              </a:rPr>
              <a:t>. (Act 15:9 )</a:t>
            </a:r>
          </a:p>
          <a:p>
            <a:pPr marL="228600" indent="-228600">
              <a:tabLst>
                <a:tab pos="228600" algn="l"/>
                <a:tab pos="457200" algn="l"/>
                <a:tab pos="685800" algn="l"/>
                <a:tab pos="914400" algn="l"/>
              </a:tabLst>
            </a:pPr>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2516073"/>
          </a:xfrm>
          <a:prstGeom prst="rect">
            <a:avLst/>
          </a:prstGeom>
          <a:noFill/>
        </p:spPr>
        <p:txBody>
          <a:bodyPr wrap="square" rtlCol="0">
            <a:spAutoFit/>
          </a:bodyPr>
          <a:lstStyle/>
          <a:p>
            <a:r>
              <a:rPr lang="en-US" sz="1050" b="1" dirty="0" smtClean="0"/>
              <a:t>Lesson 3  Acts 2:1-3 (Continued)                  A </a:t>
            </a:r>
            <a:r>
              <a:rPr lang="en-US" sz="1050" b="1" dirty="0"/>
              <a:t>Study in the Book of </a:t>
            </a:r>
            <a:r>
              <a:rPr lang="en-US" sz="1050" b="1" dirty="0" smtClean="0"/>
              <a:t>ACTS</a:t>
            </a:r>
          </a:p>
          <a:p>
            <a:pPr marL="225425"/>
            <a:endParaRPr lang="en-US" sz="1050" dirty="0" smtClean="0"/>
          </a:p>
          <a:p>
            <a:pPr marL="225425"/>
            <a:r>
              <a:rPr lang="en-US" sz="1050" dirty="0" smtClean="0"/>
              <a:t> </a:t>
            </a:r>
          </a:p>
          <a:p>
            <a:pPr marL="225425"/>
            <a:r>
              <a:rPr lang="en-US" sz="1050" dirty="0" smtClean="0"/>
              <a:t> </a:t>
            </a:r>
            <a:r>
              <a:rPr lang="en-US" sz="1050" baseline="30000" dirty="0" smtClean="0"/>
              <a:t>8</a:t>
            </a:r>
            <a:r>
              <a:rPr lang="en-US" sz="1050" dirty="0" smtClean="0"/>
              <a:t> Then how is it that each of us hears them in his own native language?</a:t>
            </a:r>
          </a:p>
          <a:p>
            <a:pPr marL="225425"/>
            <a:r>
              <a:rPr lang="en-US" sz="1050" dirty="0" smtClean="0"/>
              <a:t>… we hear them declaring the wonders of God in our own tongues!”</a:t>
            </a:r>
          </a:p>
          <a:p>
            <a:pPr marL="225425"/>
            <a:r>
              <a:rPr lang="en-US" sz="1050" baseline="30000" dirty="0" smtClean="0"/>
              <a:t>12</a:t>
            </a:r>
            <a:r>
              <a:rPr lang="en-US" sz="1050" dirty="0" smtClean="0"/>
              <a:t> Amazed and perplexed, they asked one another, "What does this mean?"</a:t>
            </a:r>
          </a:p>
          <a:p>
            <a:pPr marL="225425"/>
            <a:r>
              <a:rPr lang="en-US" sz="1050" baseline="30000" dirty="0" smtClean="0"/>
              <a:t>13</a:t>
            </a:r>
            <a:r>
              <a:rPr lang="en-US" sz="1050" dirty="0" smtClean="0"/>
              <a:t> Some, however, made fun of them and said, "They have had too much wine. “</a:t>
            </a:r>
          </a:p>
          <a:p>
            <a:pPr marL="225425"/>
            <a:r>
              <a:rPr lang="en-US" sz="1050" dirty="0" smtClean="0"/>
              <a:t>what you know!</a:t>
            </a:r>
          </a:p>
          <a:p>
            <a:endParaRPr lang="en-US" sz="1050" dirty="0" smtClean="0"/>
          </a:p>
          <a:p>
            <a:r>
              <a:rPr lang="en-US" sz="1050" dirty="0" smtClean="0"/>
              <a:t>That brings us to YOU!</a:t>
            </a:r>
          </a:p>
          <a:p>
            <a:r>
              <a:rPr lang="en-US" sz="1050" dirty="0" smtClean="0"/>
              <a:t>Do you want POWER to Make a Difference?</a:t>
            </a:r>
          </a:p>
          <a:p>
            <a:r>
              <a:rPr lang="en-US" sz="1050" dirty="0" smtClean="0"/>
              <a:t>Then: </a:t>
            </a:r>
          </a:p>
          <a:p>
            <a:r>
              <a:rPr lang="en-US" sz="1050" dirty="0" smtClean="0"/>
              <a:t>1)  Accept Christ to be baptized by the Spirit into the body of Christ –the church!</a:t>
            </a:r>
          </a:p>
          <a:p>
            <a:pPr marL="457200" indent="-457200"/>
            <a:r>
              <a:rPr lang="en-US" sz="1050" dirty="0" smtClean="0"/>
              <a:t>2) Give the Spirit the keys to every room in your life—”Be filled with the Spirit.” </a:t>
            </a:r>
          </a:p>
          <a:p>
            <a:r>
              <a:rPr lang="en-US" sz="1050" dirty="0" smtClean="0"/>
              <a:t>3) Speak!  Tell others what you know!</a:t>
            </a:r>
            <a:endParaRPr lang="en-US" sz="105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9571851"/>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20  Acts 15    (Continued)          A </a:t>
            </a:r>
            <a:r>
              <a:rPr lang="en-US" sz="1050" b="1" dirty="0">
                <a:latin typeface="Arial Narrow" pitchFamily="34" charset="0"/>
              </a:rPr>
              <a:t>Study in the Book of </a:t>
            </a:r>
            <a:r>
              <a:rPr lang="en-US" sz="1050" b="1" dirty="0" smtClean="0">
                <a:latin typeface="Arial Narrow" pitchFamily="34" charset="0"/>
              </a:rPr>
              <a:t>ACTS</a:t>
            </a:r>
            <a:endParaRPr lang="en-US" sz="1050" dirty="0" smtClean="0">
              <a:latin typeface="Arial Narrow" pitchFamily="34" charset="0"/>
            </a:endParaRP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b="1" dirty="0" smtClean="0">
                <a:latin typeface="Arial Narrow" pitchFamily="34" charset="0"/>
              </a:rPr>
              <a:t>ERROR #3:  </a:t>
            </a:r>
            <a:r>
              <a:rPr lang="en-US" sz="1050" dirty="0" smtClean="0">
                <a:latin typeface="Arial Narrow" pitchFamily="34" charset="0"/>
              </a:rPr>
              <a:t>Being Saved is just a bunch of difficult rules and regulations(do’s and don’ts).</a:t>
            </a:r>
          </a:p>
          <a:p>
            <a:pPr marL="228600" lvl="0" indent="-228600">
              <a:tabLst>
                <a:tab pos="228600" algn="l"/>
                <a:tab pos="457200" algn="l"/>
                <a:tab pos="685800" algn="l"/>
                <a:tab pos="914400" algn="l"/>
              </a:tabLst>
            </a:pPr>
            <a:r>
              <a:rPr lang="en-US" sz="1050" dirty="0" smtClean="0">
                <a:latin typeface="Arial Narrow" pitchFamily="34" charset="0"/>
              </a:rPr>
              <a:t>	For example …</a:t>
            </a:r>
          </a:p>
          <a:p>
            <a:pPr marL="576263" lvl="1" indent="-119063">
              <a:buFont typeface="Arial" pitchFamily="34" charset="0"/>
              <a:buChar char="•"/>
              <a:tabLst>
                <a:tab pos="228600" algn="l"/>
                <a:tab pos="457200" algn="l"/>
                <a:tab pos="511175" algn="l"/>
                <a:tab pos="914400" algn="l"/>
              </a:tabLst>
            </a:pPr>
            <a:r>
              <a:rPr lang="en-US" sz="1050" dirty="0" smtClean="0">
                <a:latin typeface="Arial Narrow" pitchFamily="34" charset="0"/>
              </a:rPr>
              <a:t>Circumcision</a:t>
            </a:r>
          </a:p>
          <a:p>
            <a:pPr marL="576263" lvl="1" indent="-119063">
              <a:buFont typeface="Arial" pitchFamily="34" charset="0"/>
              <a:buChar char="•"/>
              <a:tabLst>
                <a:tab pos="228600" algn="l"/>
                <a:tab pos="457200" algn="l"/>
                <a:tab pos="511175" algn="l"/>
                <a:tab pos="914400" algn="l"/>
              </a:tabLst>
            </a:pPr>
            <a:r>
              <a:rPr lang="en-US" sz="1050" dirty="0" smtClean="0">
                <a:latin typeface="Arial Narrow" pitchFamily="34" charset="0"/>
              </a:rPr>
              <a:t>Ten Commandments</a:t>
            </a:r>
          </a:p>
          <a:p>
            <a:pPr marL="576263" lvl="1" indent="-119063">
              <a:buFont typeface="Arial" pitchFamily="34" charset="0"/>
              <a:buChar char="•"/>
              <a:tabLst>
                <a:tab pos="228600" algn="l"/>
                <a:tab pos="457200" algn="l"/>
                <a:tab pos="511175" algn="l"/>
                <a:tab pos="914400" algn="l"/>
              </a:tabLst>
            </a:pPr>
            <a:r>
              <a:rPr lang="en-US" sz="1050" dirty="0" smtClean="0">
                <a:latin typeface="Arial Narrow" pitchFamily="34" charset="0"/>
              </a:rPr>
              <a:t>No Drinking</a:t>
            </a:r>
          </a:p>
          <a:p>
            <a:pPr marL="576263" lvl="1" indent="-119063">
              <a:buFont typeface="Arial" pitchFamily="34" charset="0"/>
              <a:buChar char="•"/>
              <a:tabLst>
                <a:tab pos="228600" algn="l"/>
                <a:tab pos="457200" algn="l"/>
                <a:tab pos="511175" algn="l"/>
                <a:tab pos="914400" algn="l"/>
              </a:tabLst>
            </a:pPr>
            <a:r>
              <a:rPr lang="en-US" sz="1050" dirty="0" smtClean="0">
                <a:latin typeface="Arial Narrow" pitchFamily="34" charset="0"/>
              </a:rPr>
              <a:t>No Smoking</a:t>
            </a:r>
          </a:p>
          <a:p>
            <a:pPr marL="576263" lvl="1" indent="-119063">
              <a:buFont typeface="Arial" pitchFamily="34" charset="0"/>
              <a:buChar char="•"/>
              <a:tabLst>
                <a:tab pos="228600" algn="l"/>
                <a:tab pos="457200" algn="l"/>
                <a:tab pos="511175" algn="l"/>
                <a:tab pos="914400" algn="l"/>
              </a:tabLst>
            </a:pPr>
            <a:r>
              <a:rPr lang="en-US" sz="1050" dirty="0" smtClean="0">
                <a:latin typeface="Arial Narrow" pitchFamily="34" charset="0"/>
              </a:rPr>
              <a:t>No Gambling</a:t>
            </a:r>
          </a:p>
          <a:p>
            <a:pPr marL="576263" lvl="1" indent="-119063">
              <a:buFont typeface="Arial" pitchFamily="34" charset="0"/>
              <a:buChar char="•"/>
              <a:tabLst>
                <a:tab pos="228600" algn="l"/>
                <a:tab pos="457200" algn="l"/>
                <a:tab pos="511175" algn="l"/>
                <a:tab pos="914400" algn="l"/>
              </a:tabLst>
            </a:pPr>
            <a:r>
              <a:rPr lang="en-US" sz="1050" dirty="0" smtClean="0">
                <a:latin typeface="Arial Narrow" pitchFamily="34" charset="0"/>
              </a:rPr>
              <a:t>No Movies</a:t>
            </a:r>
          </a:p>
          <a:p>
            <a:pPr marL="576263" lvl="1" indent="-119063">
              <a:buFont typeface="Arial" pitchFamily="34" charset="0"/>
              <a:buChar char="•"/>
              <a:tabLst>
                <a:tab pos="228600" algn="l"/>
                <a:tab pos="457200" algn="l"/>
                <a:tab pos="511175" algn="l"/>
                <a:tab pos="914400" algn="l"/>
              </a:tabLst>
            </a:pPr>
            <a:r>
              <a:rPr lang="en-US" sz="1050" dirty="0" smtClean="0">
                <a:latin typeface="Arial Narrow" pitchFamily="34" charset="0"/>
              </a:rPr>
              <a:t>No Dancing</a:t>
            </a:r>
          </a:p>
          <a:p>
            <a:pPr marL="576263" lvl="1" indent="-119063">
              <a:buFont typeface="Arial" pitchFamily="34" charset="0"/>
              <a:buChar char="•"/>
              <a:tabLst>
                <a:tab pos="228600" algn="l"/>
                <a:tab pos="457200" algn="l"/>
                <a:tab pos="511175" algn="l"/>
                <a:tab pos="914400" algn="l"/>
              </a:tabLst>
            </a:pPr>
            <a:r>
              <a:rPr lang="en-US" sz="1050" dirty="0" smtClean="0">
                <a:latin typeface="Arial Narrow" pitchFamily="34" charset="0"/>
              </a:rPr>
              <a:t>No Dress</a:t>
            </a:r>
          </a:p>
          <a:p>
            <a:pPr marL="576263" lvl="1" indent="-119063">
              <a:buFont typeface="Arial" pitchFamily="34" charset="0"/>
              <a:buChar char="•"/>
              <a:tabLst>
                <a:tab pos="228600" algn="l"/>
                <a:tab pos="457200" algn="l"/>
                <a:tab pos="511175" algn="l"/>
                <a:tab pos="914400" algn="l"/>
              </a:tabLst>
            </a:pPr>
            <a:r>
              <a:rPr lang="en-US" sz="1050" dirty="0" smtClean="0">
                <a:latin typeface="Arial Narrow" pitchFamily="34" charset="0"/>
              </a:rPr>
              <a:t>No Long Hair</a:t>
            </a:r>
          </a:p>
          <a:p>
            <a:pPr marL="228600" lvl="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b="1" dirty="0" smtClean="0">
                <a:latin typeface="Arial Narrow" pitchFamily="34" charset="0"/>
              </a:rPr>
              <a:t>The Truth: </a:t>
            </a:r>
            <a:r>
              <a:rPr lang="en-US" sz="1050" dirty="0" smtClean="0">
                <a:latin typeface="Arial Narrow" pitchFamily="34" charset="0"/>
              </a:rPr>
              <a:t> Salvation is uncomplicated.  “We should not make it difficult for the Gentiles who are turning to God.”  (15:19)</a:t>
            </a: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b="1" dirty="0" smtClean="0">
                <a:latin typeface="Arial Narrow" pitchFamily="34" charset="0"/>
              </a:rPr>
              <a:t>ERROR #4: </a:t>
            </a:r>
            <a:r>
              <a:rPr lang="en-US" sz="1050" dirty="0" smtClean="0">
                <a:latin typeface="Arial Narrow" pitchFamily="34" charset="0"/>
              </a:rPr>
              <a:t>Salvation then does not make any difference. </a:t>
            </a:r>
          </a:p>
          <a:p>
            <a:pPr marL="228600" indent="-228600">
              <a:tabLst>
                <a:tab pos="228600" algn="l"/>
                <a:tab pos="457200" algn="l"/>
                <a:tab pos="685800" algn="l"/>
                <a:tab pos="914400" algn="l"/>
              </a:tabLst>
            </a:pPr>
            <a:r>
              <a:rPr lang="en-US" sz="1050" dirty="0" smtClean="0">
                <a:latin typeface="Arial Narrow" pitchFamily="34" charset="0"/>
              </a:rPr>
              <a:t>	For example …</a:t>
            </a:r>
          </a:p>
          <a:p>
            <a:pPr marL="228600" lvl="0" indent="-109538">
              <a:buFont typeface="Arial" pitchFamily="34" charset="0"/>
              <a:buChar char="•"/>
              <a:tabLst>
                <a:tab pos="228600" algn="l"/>
                <a:tab pos="457200" algn="l"/>
                <a:tab pos="685800" algn="l"/>
                <a:tab pos="914400" algn="l"/>
              </a:tabLst>
            </a:pPr>
            <a:r>
              <a:rPr lang="en-US" sz="1050" dirty="0" smtClean="0">
                <a:latin typeface="Arial Narrow" pitchFamily="34" charset="0"/>
              </a:rPr>
              <a:t>People who say they are Christians and live like the devil</a:t>
            </a:r>
          </a:p>
          <a:p>
            <a:pPr marL="228600" indent="-228600">
              <a:tabLst>
                <a:tab pos="228600" algn="l"/>
                <a:tab pos="457200" algn="l"/>
                <a:tab pos="685800" algn="l"/>
                <a:tab pos="914400" algn="l"/>
              </a:tabLst>
            </a:pPr>
            <a:r>
              <a:rPr lang="en-US" sz="1050" dirty="0" smtClean="0">
                <a:latin typeface="Arial Narrow" pitchFamily="34" charset="0"/>
              </a:rPr>
              <a:t>	Q - Shall we go on sinning so that grace may increase? Rom 6:1</a:t>
            </a:r>
          </a:p>
          <a:p>
            <a:pPr marL="228600" indent="-228600">
              <a:tabLst>
                <a:tab pos="228600" algn="l"/>
                <a:tab pos="457200" algn="l"/>
                <a:tab pos="685800" algn="l"/>
                <a:tab pos="914400" algn="l"/>
              </a:tabLst>
            </a:pPr>
            <a:r>
              <a:rPr lang="en-US" sz="1050" dirty="0" smtClean="0">
                <a:latin typeface="Arial Narrow" pitchFamily="34" charset="0"/>
              </a:rPr>
              <a:t> 	A- </a:t>
            </a:r>
            <a:r>
              <a:rPr lang="en-US" sz="1050" baseline="30000" dirty="0" smtClean="0">
                <a:latin typeface="Arial Narrow" pitchFamily="34" charset="0"/>
              </a:rPr>
              <a:t>2</a:t>
            </a:r>
            <a:r>
              <a:rPr lang="en-US" sz="1050" dirty="0" smtClean="0">
                <a:latin typeface="Arial Narrow" pitchFamily="34" charset="0"/>
              </a:rPr>
              <a:t> By no means! We died to sin; how can we live in it any longer?   Rom 6:1-2</a:t>
            </a:r>
          </a:p>
          <a:p>
            <a:pPr marL="228600" lvl="0" indent="-228600">
              <a:buFont typeface="Arial" pitchFamily="34" charset="0"/>
              <a:buChar char="•"/>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b="1" dirty="0" smtClean="0">
                <a:latin typeface="Arial Narrow" pitchFamily="34" charset="0"/>
              </a:rPr>
              <a:t>The Truth: </a:t>
            </a:r>
            <a:r>
              <a:rPr lang="en-US" sz="1050" dirty="0" smtClean="0">
                <a:latin typeface="Arial Narrow" pitchFamily="34" charset="0"/>
              </a:rPr>
              <a:t>Salvation does change  your life.</a:t>
            </a:r>
          </a:p>
          <a:p>
            <a:pPr marL="228600" indent="-228600">
              <a:tabLst>
                <a:tab pos="228600" algn="l"/>
                <a:tab pos="457200" algn="l"/>
                <a:tab pos="685800" algn="l"/>
                <a:tab pos="914400" algn="l"/>
              </a:tabLst>
            </a:pPr>
            <a:endParaRPr lang="en-US" sz="1050" dirty="0" smtClean="0">
              <a:latin typeface="Arial Narrow" pitchFamily="34" charset="0"/>
            </a:endParaRPr>
          </a:p>
          <a:p>
            <a:pPr marL="1143000" lvl="2" indent="-228600">
              <a:tabLst>
                <a:tab pos="228600" algn="l"/>
                <a:tab pos="457200" algn="l"/>
                <a:tab pos="685800" algn="l"/>
                <a:tab pos="914400" algn="l"/>
              </a:tabLst>
            </a:pPr>
            <a:r>
              <a:rPr lang="en-US" sz="1050" dirty="0" smtClean="0">
                <a:latin typeface="Arial Narrow" pitchFamily="34" charset="0"/>
              </a:rPr>
              <a:t>“new creation”  1 </a:t>
            </a:r>
            <a:r>
              <a:rPr lang="en-US" sz="1050" dirty="0" err="1" smtClean="0">
                <a:latin typeface="Arial Narrow" pitchFamily="34" charset="0"/>
              </a:rPr>
              <a:t>Cor</a:t>
            </a:r>
            <a:r>
              <a:rPr lang="en-US" sz="1050" dirty="0" smtClean="0">
                <a:latin typeface="Arial Narrow" pitchFamily="34" charset="0"/>
              </a:rPr>
              <a:t> 15:17</a:t>
            </a:r>
          </a:p>
          <a:p>
            <a:pPr marL="1143000" lvl="2" indent="-228600">
              <a:tabLst>
                <a:tab pos="228600" algn="l"/>
                <a:tab pos="457200" algn="l"/>
                <a:tab pos="685800" algn="l"/>
                <a:tab pos="914400" algn="l"/>
              </a:tabLst>
            </a:pPr>
            <a:r>
              <a:rPr lang="en-US" sz="1050" dirty="0" smtClean="0">
                <a:latin typeface="Arial Narrow" pitchFamily="34" charset="0"/>
              </a:rPr>
              <a:t>“we are His workmanship”  Eph 2:10</a:t>
            </a:r>
          </a:p>
          <a:p>
            <a:pPr marL="1143000" lvl="2" indent="-228600">
              <a:tabLst>
                <a:tab pos="228600" algn="l"/>
                <a:tab pos="457200" algn="l"/>
                <a:tab pos="685800" algn="l"/>
                <a:tab pos="914400" algn="l"/>
              </a:tabLst>
            </a:pPr>
            <a:r>
              <a:rPr lang="en-US" sz="1050" dirty="0" smtClean="0">
                <a:latin typeface="Arial Narrow" pitchFamily="34" charset="0"/>
              </a:rPr>
              <a:t>So it is in Acts 15:19-34</a:t>
            </a:r>
          </a:p>
          <a:p>
            <a:pPr marL="228600" indent="-228600">
              <a:tabLst>
                <a:tab pos="228600" algn="l"/>
                <a:tab pos="457200" algn="l"/>
                <a:tab pos="685800" algn="l"/>
                <a:tab pos="914400" algn="l"/>
              </a:tabLst>
            </a:pPr>
            <a:r>
              <a:rPr lang="en-US" sz="1050" baseline="30000" dirty="0" smtClean="0">
                <a:latin typeface="Arial Narrow" pitchFamily="34" charset="0"/>
              </a:rPr>
              <a:t>	19</a:t>
            </a:r>
            <a:r>
              <a:rPr lang="en-US" sz="1050" dirty="0" smtClean="0">
                <a:latin typeface="Arial Narrow" pitchFamily="34" charset="0"/>
              </a:rPr>
              <a:t> "It is my judgment, therefore, that we should not make it difficult for the Gentiles who are turning to God.   </a:t>
            </a:r>
            <a:r>
              <a:rPr lang="en-US" sz="1050" baseline="30000" dirty="0" smtClean="0">
                <a:latin typeface="Arial Narrow" pitchFamily="34" charset="0"/>
              </a:rPr>
              <a:t>20</a:t>
            </a:r>
            <a:r>
              <a:rPr lang="en-US" sz="1050" dirty="0" smtClean="0">
                <a:latin typeface="Arial Narrow" pitchFamily="34" charset="0"/>
              </a:rPr>
              <a:t> Instead we should write to them, telling them to abstain from food polluted by idols, from sexual immorality, from the meat of strangled animals and from blood. Act 15:19-20</a:t>
            </a:r>
          </a:p>
          <a:p>
            <a:pPr marL="228600" indent="-228600">
              <a:tabLst>
                <a:tab pos="228600" algn="l"/>
                <a:tab pos="457200" algn="l"/>
                <a:tab pos="685800" algn="l"/>
                <a:tab pos="914400" algn="l"/>
              </a:tabLst>
            </a:pPr>
            <a:endParaRPr lang="en-US" sz="1050" baseline="30000" dirty="0" smtClean="0">
              <a:latin typeface="Arial Narrow" pitchFamily="34" charset="0"/>
            </a:endParaRPr>
          </a:p>
          <a:p>
            <a:pPr marL="228600" indent="-228600">
              <a:tabLst>
                <a:tab pos="228600" algn="l"/>
                <a:tab pos="457200" algn="l"/>
                <a:tab pos="685800" algn="l"/>
                <a:tab pos="914400" algn="l"/>
              </a:tabLst>
            </a:pPr>
            <a:r>
              <a:rPr lang="en-US" sz="1050" baseline="30000" dirty="0" smtClean="0">
                <a:latin typeface="Arial Narrow" pitchFamily="34" charset="0"/>
              </a:rPr>
              <a:t>	</a:t>
            </a:r>
            <a:r>
              <a:rPr lang="en-US" sz="1050" dirty="0" smtClean="0">
                <a:latin typeface="Arial Narrow" pitchFamily="34" charset="0"/>
              </a:rPr>
              <a:t> You will do well to avoid these things. Farewell. (Act 15:29)</a:t>
            </a: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dirty="0" smtClean="0">
                <a:latin typeface="Arial Narrow" pitchFamily="34" charset="0"/>
              </a:rPr>
              <a:t>	The Point: </a:t>
            </a:r>
          </a:p>
          <a:p>
            <a:pPr marL="228600" indent="-228600">
              <a:tabLst>
                <a:tab pos="228600" algn="l"/>
                <a:tab pos="457200" algn="l"/>
                <a:tab pos="685800" algn="l"/>
                <a:tab pos="914400" algn="l"/>
              </a:tabLst>
            </a:pPr>
            <a:r>
              <a:rPr lang="en-US" sz="1050" dirty="0" smtClean="0">
                <a:latin typeface="Arial Narrow" pitchFamily="34" charset="0"/>
              </a:rPr>
              <a:t>		True believers try to abstain from offending God, others, or oneself-- because they are saved. (Eph 2: 8-10)</a:t>
            </a: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b="1" dirty="0" smtClean="0">
                <a:latin typeface="Arial Narrow" pitchFamily="34" charset="0"/>
              </a:rPr>
              <a:t>ERROR #5:  </a:t>
            </a:r>
            <a:r>
              <a:rPr lang="en-US" sz="1050" dirty="0" smtClean="0">
                <a:latin typeface="Arial Narrow" pitchFamily="34" charset="0"/>
              </a:rPr>
              <a:t>If Salvation were true, then all Christians would agree.</a:t>
            </a:r>
          </a:p>
          <a:p>
            <a:pPr marL="228600" indent="-228600">
              <a:tabLst>
                <a:tab pos="228600" algn="l"/>
                <a:tab pos="457200" algn="l"/>
                <a:tab pos="685800" algn="l"/>
                <a:tab pos="914400" algn="l"/>
              </a:tabLst>
            </a:pPr>
            <a:endParaRPr lang="en-US" sz="1050" b="1" dirty="0" smtClean="0">
              <a:latin typeface="Arial Narrow" pitchFamily="34" charset="0"/>
            </a:endParaRPr>
          </a:p>
          <a:p>
            <a:pPr marL="228600" indent="-228600">
              <a:tabLst>
                <a:tab pos="228600" algn="l"/>
                <a:tab pos="457200" algn="l"/>
                <a:tab pos="685800" algn="l"/>
                <a:tab pos="914400" algn="l"/>
              </a:tabLst>
            </a:pPr>
            <a:r>
              <a:rPr lang="en-US" sz="1050" b="1" dirty="0" smtClean="0">
                <a:latin typeface="Arial Narrow" pitchFamily="34" charset="0"/>
              </a:rPr>
              <a:t>The Truth:  </a:t>
            </a:r>
            <a:r>
              <a:rPr lang="en-US" sz="1050" dirty="0" smtClean="0">
                <a:latin typeface="Arial Narrow" pitchFamily="34" charset="0"/>
              </a:rPr>
              <a:t>As great as Grace and Salvation are … Christians still disagree.  Acts 15:36-41</a:t>
            </a:r>
          </a:p>
          <a:p>
            <a:pPr marL="228600" lvl="0" indent="-228600">
              <a:tabLst>
                <a:tab pos="228600" algn="l"/>
                <a:tab pos="457200" algn="l"/>
                <a:tab pos="685800" algn="l"/>
                <a:tab pos="914400" algn="l"/>
              </a:tabLst>
            </a:pPr>
            <a:r>
              <a:rPr lang="en-US" sz="1050" dirty="0" smtClean="0">
                <a:latin typeface="Arial Narrow" pitchFamily="34" charset="0"/>
              </a:rPr>
              <a:t>	Paul </a:t>
            </a:r>
            <a:r>
              <a:rPr lang="en-US" sz="1050" dirty="0" err="1" smtClean="0">
                <a:latin typeface="Arial Narrow" pitchFamily="34" charset="0"/>
              </a:rPr>
              <a:t>vs</a:t>
            </a:r>
            <a:r>
              <a:rPr lang="en-US" sz="1050" dirty="0" smtClean="0">
                <a:latin typeface="Arial Narrow" pitchFamily="34" charset="0"/>
              </a:rPr>
              <a:t> Barnabas -- </a:t>
            </a:r>
            <a:r>
              <a:rPr lang="en-US" sz="1050" baseline="30000" dirty="0" smtClean="0">
                <a:latin typeface="Arial Narrow" pitchFamily="34" charset="0"/>
              </a:rPr>
              <a:t>36</a:t>
            </a:r>
            <a:r>
              <a:rPr lang="en-US" sz="1050" dirty="0" smtClean="0">
                <a:latin typeface="Arial Narrow" pitchFamily="34" charset="0"/>
              </a:rPr>
              <a:t> Some time later Paul said to Barnabas,  "Let us go back and visit the brothers in all the towns ...“</a:t>
            </a:r>
            <a:br>
              <a:rPr lang="en-US" sz="1050" dirty="0" smtClean="0">
                <a:latin typeface="Arial Narrow" pitchFamily="34" charset="0"/>
              </a:rPr>
            </a:br>
            <a:r>
              <a:rPr lang="en-US" sz="1050" baseline="30000" dirty="0" smtClean="0">
                <a:latin typeface="Arial Narrow" pitchFamily="34" charset="0"/>
              </a:rPr>
              <a:t>37</a:t>
            </a:r>
            <a:r>
              <a:rPr lang="en-US" sz="1050" dirty="0" smtClean="0">
                <a:latin typeface="Arial Narrow" pitchFamily="34" charset="0"/>
              </a:rPr>
              <a:t> Barnabas wanted to take John, also called Mark, with them,</a:t>
            </a:r>
            <a:r>
              <a:rPr lang="en-US" sz="1050" b="1" baseline="30000" dirty="0" smtClean="0">
                <a:solidFill>
                  <a:schemeClr val="bg1"/>
                </a:solidFill>
                <a:effectLst>
                  <a:outerShdw blurRad="38100" dist="38100" dir="2700000" algn="tl">
                    <a:srgbClr val="000000">
                      <a:alpha val="43137"/>
                    </a:srgbClr>
                  </a:outerShdw>
                </a:effectLst>
              </a:rPr>
              <a:t> </a:t>
            </a:r>
            <a:br>
              <a:rPr lang="en-US" sz="1050" b="1" baseline="30000" dirty="0" smtClean="0">
                <a:solidFill>
                  <a:schemeClr val="bg1"/>
                </a:solidFill>
                <a:effectLst>
                  <a:outerShdw blurRad="38100" dist="38100" dir="2700000" algn="tl">
                    <a:srgbClr val="000000">
                      <a:alpha val="43137"/>
                    </a:srgbClr>
                  </a:outerShdw>
                </a:effectLst>
              </a:rPr>
            </a:br>
            <a:r>
              <a:rPr lang="en-US" sz="1050" baseline="30000" dirty="0" smtClean="0"/>
              <a:t>38</a:t>
            </a:r>
            <a:r>
              <a:rPr lang="en-US" sz="1050" dirty="0" smtClean="0"/>
              <a:t> but Paul did not think it wise to take him, because he had deserted them</a:t>
            </a:r>
          </a:p>
          <a:p>
            <a:pPr marL="228600" indent="-228600">
              <a:tabLst>
                <a:tab pos="228600" algn="l"/>
                <a:tab pos="457200" algn="l"/>
                <a:tab pos="685800" algn="l"/>
                <a:tab pos="914400" algn="l"/>
              </a:tabLst>
            </a:pPr>
            <a:r>
              <a:rPr lang="en-US" sz="1050" baseline="30000" dirty="0" smtClean="0"/>
              <a:t>	39</a:t>
            </a:r>
            <a:r>
              <a:rPr lang="en-US" sz="1050" dirty="0" smtClean="0"/>
              <a:t> They had such a sharp disagreement that they parted company</a:t>
            </a:r>
            <a:endParaRPr lang="en-US" sz="1050" dirty="0" smtClean="0">
              <a:latin typeface="Arial Narrow" pitchFamily="34" charset="0"/>
            </a:endParaRPr>
          </a:p>
          <a:p>
            <a:pPr marL="228600" indent="-228600">
              <a:tabLst>
                <a:tab pos="228600" algn="l"/>
                <a:tab pos="457200" algn="l"/>
                <a:tab pos="685800" algn="l"/>
                <a:tab pos="914400" algn="l"/>
              </a:tabLst>
            </a:pPr>
            <a:r>
              <a:rPr lang="en-US" sz="1050" dirty="0" smtClean="0">
                <a:latin typeface="Arial Narrow" pitchFamily="34" charset="0"/>
              </a:rPr>
              <a:t>	</a:t>
            </a:r>
            <a:br>
              <a:rPr lang="en-US" sz="1050" dirty="0" smtClean="0">
                <a:latin typeface="Arial Narrow" pitchFamily="34" charset="0"/>
              </a:rPr>
            </a:br>
            <a:r>
              <a:rPr lang="en-US" sz="1050" dirty="0" smtClean="0">
                <a:latin typeface="Arial Narrow" pitchFamily="34" charset="0"/>
              </a:rPr>
              <a:t>So What’s the Point?</a:t>
            </a:r>
          </a:p>
          <a:p>
            <a:pPr marL="685800" lvl="1" indent="-228600">
              <a:buFont typeface="Arial" pitchFamily="34" charset="0"/>
              <a:buChar char="•"/>
              <a:tabLst>
                <a:tab pos="228600" algn="l"/>
                <a:tab pos="457200" algn="l"/>
                <a:tab pos="685800" algn="l"/>
                <a:tab pos="914400" algn="l"/>
              </a:tabLst>
            </a:pPr>
            <a:r>
              <a:rPr lang="en-US" sz="1050" dirty="0" smtClean="0">
                <a:latin typeface="Arial Narrow" pitchFamily="34" charset="0"/>
              </a:rPr>
              <a:t>You need Jesus alone to be saved. </a:t>
            </a:r>
          </a:p>
          <a:p>
            <a:pPr marL="685800" lvl="1" indent="-228600">
              <a:buFont typeface="Arial" pitchFamily="34" charset="0"/>
              <a:buChar char="•"/>
              <a:tabLst>
                <a:tab pos="228600" algn="l"/>
                <a:tab pos="457200" algn="l"/>
                <a:tab pos="685800" algn="l"/>
                <a:tab pos="914400" algn="l"/>
              </a:tabLst>
            </a:pPr>
            <a:r>
              <a:rPr lang="en-US" sz="1050" dirty="0" smtClean="0">
                <a:latin typeface="Arial Narrow" pitchFamily="34" charset="0"/>
              </a:rPr>
              <a:t>You cannot add anything to what he has done. </a:t>
            </a:r>
          </a:p>
          <a:p>
            <a:pPr marL="685800" lvl="1" indent="-228600">
              <a:buFont typeface="Arial" pitchFamily="34" charset="0"/>
              <a:buChar char="•"/>
              <a:tabLst>
                <a:tab pos="228600" algn="l"/>
                <a:tab pos="457200" algn="l"/>
                <a:tab pos="685800" algn="l"/>
                <a:tab pos="914400" algn="l"/>
              </a:tabLst>
            </a:pPr>
            <a:r>
              <a:rPr lang="en-US" sz="1050" dirty="0" smtClean="0">
                <a:latin typeface="Arial Narrow" pitchFamily="34" charset="0"/>
              </a:rPr>
              <a:t>Salvation is so simple, many people miss it. </a:t>
            </a:r>
          </a:p>
          <a:p>
            <a:pPr marL="685800" lvl="1" indent="-228600">
              <a:buFont typeface="Arial" pitchFamily="34" charset="0"/>
              <a:buChar char="•"/>
              <a:tabLst>
                <a:tab pos="228600" algn="l"/>
                <a:tab pos="457200" algn="l"/>
                <a:tab pos="685800" algn="l"/>
                <a:tab pos="914400" algn="l"/>
              </a:tabLst>
            </a:pPr>
            <a:r>
              <a:rPr lang="en-US" sz="1050" dirty="0" smtClean="0">
                <a:latin typeface="Arial Narrow" pitchFamily="34" charset="0"/>
              </a:rPr>
              <a:t>Salvation will change your life, not regulate it.</a:t>
            </a:r>
          </a:p>
          <a:p>
            <a:pPr marL="685800" lvl="1" indent="-228600">
              <a:buFont typeface="Arial" pitchFamily="34" charset="0"/>
              <a:buChar char="•"/>
              <a:tabLst>
                <a:tab pos="228600" algn="l"/>
                <a:tab pos="457200" algn="l"/>
                <a:tab pos="685800" algn="l"/>
                <a:tab pos="914400" algn="l"/>
              </a:tabLst>
            </a:pPr>
            <a:r>
              <a:rPr lang="en-US" sz="1050" dirty="0" smtClean="0">
                <a:latin typeface="Arial Narrow" pitchFamily="34" charset="0"/>
              </a:rPr>
              <a:t>Of course people will still disagree with you, but that will not change that … </a:t>
            </a:r>
          </a:p>
          <a:p>
            <a:pPr marL="685800" lvl="1" indent="-228600">
              <a:buFont typeface="Arial" pitchFamily="34" charset="0"/>
              <a:buChar char="•"/>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dirty="0" smtClean="0">
                <a:latin typeface="Arial Narrow" pitchFamily="34" charset="0"/>
              </a:rPr>
              <a:t>it is through the grace of our Lord Jesus that we are saved. (Act 15:11)</a:t>
            </a:r>
          </a:p>
          <a:p>
            <a:pPr marL="228600" indent="-228600">
              <a:tabLst>
                <a:tab pos="228600" algn="l"/>
                <a:tab pos="457200" algn="l"/>
                <a:tab pos="685800" algn="l"/>
                <a:tab pos="914400" algn="l"/>
              </a:tabLst>
            </a:pPr>
            <a:r>
              <a:rPr lang="en-US" sz="1050" dirty="0" smtClean="0">
                <a:latin typeface="Arial Narrow" pitchFamily="34" charset="0"/>
              </a:rPr>
              <a:t>Perhaps today you should be “SAVED”</a:t>
            </a: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656216"/>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21  Acts 16:1-20	              A </a:t>
            </a:r>
            <a:r>
              <a:rPr lang="en-US" sz="1050" b="1" dirty="0">
                <a:latin typeface="Arial Narrow" pitchFamily="34" charset="0"/>
              </a:rPr>
              <a:t>Study in the Book of </a:t>
            </a:r>
            <a:r>
              <a:rPr lang="en-US" sz="1050" b="1" dirty="0" smtClean="0">
                <a:latin typeface="Arial Narrow" pitchFamily="34" charset="0"/>
              </a:rPr>
              <a:t>ACTS</a:t>
            </a:r>
            <a:endParaRPr lang="en-US" sz="1050" dirty="0" smtClean="0">
              <a:latin typeface="Arial Narrow" pitchFamily="34" charset="0"/>
            </a:endParaRP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tabLst>
                <a:tab pos="228600" algn="l"/>
                <a:tab pos="457200" algn="l"/>
                <a:tab pos="685800" algn="l"/>
                <a:tab pos="914400" algn="l"/>
              </a:tabLst>
            </a:pPr>
            <a:r>
              <a:rPr lang="en-US" sz="1050" dirty="0" smtClean="0">
                <a:latin typeface="Arial Narrow" pitchFamily="34" charset="0"/>
              </a:rPr>
              <a:t>Repeat with me:  The Gospel was never intended to be kept to myself</a:t>
            </a:r>
          </a:p>
          <a:p>
            <a:pPr marL="228600" indent="-228600">
              <a:tabLst>
                <a:tab pos="228600" algn="l"/>
                <a:tab pos="457200" algn="l"/>
                <a:tab pos="685800" algn="l"/>
                <a:tab pos="914400" algn="l"/>
              </a:tabLst>
            </a:pPr>
            <a:endParaRPr lang="en-US" sz="1050" dirty="0" smtClean="0">
              <a:latin typeface="Arial Narrow" pitchFamily="34" charset="0"/>
            </a:endParaRPr>
          </a:p>
          <a:p>
            <a:pPr marL="228600" indent="-228600"/>
            <a:r>
              <a:rPr lang="en-US" sz="1050" b="1" dirty="0" smtClean="0">
                <a:latin typeface="Arial Narrow" pitchFamily="34" charset="0"/>
              </a:rPr>
              <a:t>Today’s Topic </a:t>
            </a:r>
            <a:r>
              <a:rPr lang="en-US" sz="1050" dirty="0" smtClean="0">
                <a:latin typeface="Arial Narrow" pitchFamily="34" charset="0"/>
              </a:rPr>
              <a:t>is “Penetrating Global Markets”</a:t>
            </a:r>
          </a:p>
          <a:p>
            <a:pPr marL="228600" indent="-228600"/>
            <a:r>
              <a:rPr lang="en-US" sz="1050" dirty="0" smtClean="0">
                <a:latin typeface="Arial Narrow" pitchFamily="34" charset="0"/>
              </a:rPr>
              <a:t>	 "…you will be my witnesses in Jerusalem, and in all Judea and Samaria, and to the ends of the earth." (Act 1:8)</a:t>
            </a:r>
          </a:p>
          <a:p>
            <a:pPr marL="228600" indent="-228600"/>
            <a:endParaRPr lang="en-US" sz="1050" dirty="0" smtClean="0">
              <a:latin typeface="Arial Narrow" pitchFamily="34" charset="0"/>
            </a:endParaRPr>
          </a:p>
          <a:p>
            <a:pPr marL="228600" indent="-228600"/>
            <a:r>
              <a:rPr lang="en-US" sz="1050" b="1" dirty="0" smtClean="0">
                <a:latin typeface="Arial Narrow" pitchFamily="34" charset="0"/>
              </a:rPr>
              <a:t>A Fresh Start </a:t>
            </a:r>
            <a:r>
              <a:rPr lang="en-US" sz="1050" dirty="0" smtClean="0">
                <a:latin typeface="Arial Narrow" pitchFamily="34" charset="0"/>
              </a:rPr>
              <a:t>-- The Second Missionary Journey</a:t>
            </a:r>
          </a:p>
          <a:p>
            <a:pPr marL="228600" indent="-228600"/>
            <a:r>
              <a:rPr lang="en-US" sz="1050" baseline="30000" dirty="0" smtClean="0">
                <a:latin typeface="Arial Narrow" pitchFamily="34" charset="0"/>
              </a:rPr>
              <a:t>	15:36</a:t>
            </a:r>
            <a:r>
              <a:rPr lang="en-US" sz="1050" dirty="0" smtClean="0">
                <a:latin typeface="Arial Narrow" pitchFamily="34" charset="0"/>
              </a:rPr>
              <a:t> Some time later Paul said to Barnabas, "Let us go back and visit the brothers in all the towns ...“</a:t>
            </a:r>
          </a:p>
          <a:p>
            <a:pPr marL="228600" indent="-228600"/>
            <a:r>
              <a:rPr lang="en-US" sz="1050" baseline="30000" dirty="0" smtClean="0">
                <a:latin typeface="Arial Narrow" pitchFamily="34" charset="0"/>
              </a:rPr>
              <a:t>	37</a:t>
            </a:r>
            <a:r>
              <a:rPr lang="en-US" sz="1050" dirty="0" smtClean="0">
                <a:latin typeface="Arial Narrow" pitchFamily="34" charset="0"/>
              </a:rPr>
              <a:t> Barnabas wanted to take John, also called Mark, with them,</a:t>
            </a:r>
          </a:p>
          <a:p>
            <a:pPr marL="228600" lvl="0" indent="-228600"/>
            <a:r>
              <a:rPr lang="en-US" sz="1050" baseline="30000" dirty="0" smtClean="0">
                <a:latin typeface="Arial Narrow" pitchFamily="34" charset="0"/>
              </a:rPr>
              <a:t>	38</a:t>
            </a:r>
            <a:r>
              <a:rPr lang="en-US" sz="1050" dirty="0" smtClean="0">
                <a:latin typeface="Arial Narrow" pitchFamily="34" charset="0"/>
              </a:rPr>
              <a:t> but Paul did not think it wise to take him, because he had deserted them</a:t>
            </a:r>
          </a:p>
          <a:p>
            <a:pPr marL="228600" lvl="0" indent="-228600"/>
            <a:r>
              <a:rPr lang="en-US" sz="1050" baseline="30000" dirty="0" smtClean="0">
                <a:latin typeface="Arial Narrow" pitchFamily="34" charset="0"/>
              </a:rPr>
              <a:t>	39</a:t>
            </a:r>
            <a:r>
              <a:rPr lang="en-US" sz="1050" dirty="0" smtClean="0">
                <a:latin typeface="Arial Narrow" pitchFamily="34" charset="0"/>
              </a:rPr>
              <a:t> They had such a sharp disagreement that they parted company</a:t>
            </a:r>
          </a:p>
          <a:p>
            <a:pPr marL="228600" indent="-228600"/>
            <a:endParaRPr lang="en-US" sz="1050" dirty="0" smtClean="0">
              <a:latin typeface="Arial Narrow" pitchFamily="34" charset="0"/>
            </a:endParaRPr>
          </a:p>
          <a:p>
            <a:pPr lvl="0">
              <a:spcBef>
                <a:spcPct val="0"/>
              </a:spcBef>
              <a:defRPr/>
            </a:pPr>
            <a:r>
              <a:rPr lang="en-US" sz="1050" b="1" dirty="0" smtClean="0">
                <a:latin typeface="Arial Narrow" pitchFamily="34" charset="0"/>
              </a:rPr>
              <a:t>The Result</a:t>
            </a:r>
            <a:r>
              <a:rPr lang="en-US" sz="1050" dirty="0" smtClean="0">
                <a:latin typeface="Arial Narrow" pitchFamily="34" charset="0"/>
              </a:rPr>
              <a:t>:  Penetrating Global Markets Now requires …</a:t>
            </a:r>
            <a:endParaRPr lang="en-US" sz="1050" b="1" dirty="0" smtClean="0">
              <a:latin typeface="Arial Narrow" pitchFamily="34" charset="0"/>
            </a:endParaRPr>
          </a:p>
          <a:p>
            <a:pPr marL="228600" indent="-228600"/>
            <a:endParaRPr lang="en-US" sz="1050" b="1" dirty="0" smtClean="0">
              <a:latin typeface="Arial Narrow" pitchFamily="34" charset="0"/>
            </a:endParaRPr>
          </a:p>
          <a:p>
            <a:pPr marL="228600" indent="-228600">
              <a:buAutoNum type="arabicPeriod"/>
            </a:pPr>
            <a:r>
              <a:rPr lang="en-US" sz="1050" b="1" dirty="0" smtClean="0">
                <a:latin typeface="Arial Narrow" pitchFamily="34" charset="0"/>
              </a:rPr>
              <a:t>New </a:t>
            </a:r>
            <a:r>
              <a:rPr lang="en-US" sz="1050" b="1" u="sng" dirty="0" smtClean="0">
                <a:latin typeface="Arial Narrow" pitchFamily="34" charset="0"/>
              </a:rPr>
              <a:t>Partners</a:t>
            </a:r>
            <a:r>
              <a:rPr lang="en-US" sz="1050" u="sng" dirty="0" smtClean="0">
                <a:latin typeface="Arial Narrow" pitchFamily="34" charset="0"/>
              </a:rPr>
              <a:t/>
            </a:r>
            <a:br>
              <a:rPr lang="en-US" sz="1050" u="sng" dirty="0" smtClean="0">
                <a:latin typeface="Arial Narrow" pitchFamily="34" charset="0"/>
              </a:rPr>
            </a:br>
            <a:r>
              <a:rPr lang="en-US" sz="1050" baseline="30000" dirty="0" smtClean="0">
                <a:latin typeface="Arial Narrow" pitchFamily="34" charset="0"/>
              </a:rPr>
              <a:t>39</a:t>
            </a:r>
            <a:r>
              <a:rPr lang="en-US" sz="1050" dirty="0" smtClean="0">
                <a:latin typeface="Arial Narrow" pitchFamily="34" charset="0"/>
              </a:rPr>
              <a:t> …Barnabas took Mark and sailed for Cyprus,  </a:t>
            </a:r>
            <a:r>
              <a:rPr lang="en-US" sz="1050" baseline="30000" dirty="0" smtClean="0">
                <a:latin typeface="Arial Narrow" pitchFamily="34" charset="0"/>
              </a:rPr>
              <a:t>40</a:t>
            </a:r>
            <a:r>
              <a:rPr lang="en-US" sz="1050" dirty="0" smtClean="0">
                <a:latin typeface="Arial Narrow" pitchFamily="34" charset="0"/>
              </a:rPr>
              <a:t> but Paul chose Silas and left, commended by the brothers to the grace of the Lord.   </a:t>
            </a:r>
            <a:r>
              <a:rPr lang="en-US" sz="1050" baseline="30000" dirty="0" smtClean="0">
                <a:latin typeface="Arial Narrow" pitchFamily="34" charset="0"/>
              </a:rPr>
              <a:t>41</a:t>
            </a:r>
            <a:r>
              <a:rPr lang="en-US" sz="1050" dirty="0" smtClean="0">
                <a:latin typeface="Arial Narrow" pitchFamily="34" charset="0"/>
              </a:rPr>
              <a:t> He went through Syria and Cilicia, strengthening the churches.</a:t>
            </a:r>
          </a:p>
          <a:p>
            <a:pPr marL="228600" indent="-228600"/>
            <a:endParaRPr lang="en-US" sz="1050" dirty="0" smtClean="0">
              <a:latin typeface="Arial Narrow" pitchFamily="34" charset="0"/>
            </a:endParaRPr>
          </a:p>
          <a:p>
            <a:pPr marL="228600" indent="-228600"/>
            <a:r>
              <a:rPr lang="en-US" sz="1050" dirty="0" smtClean="0">
                <a:latin typeface="Arial Narrow" pitchFamily="34" charset="0"/>
              </a:rPr>
              <a:t>2. </a:t>
            </a:r>
            <a:r>
              <a:rPr lang="en-US" sz="1050" b="1" dirty="0" smtClean="0">
                <a:latin typeface="Arial Narrow" pitchFamily="34" charset="0"/>
              </a:rPr>
              <a:t>With A New </a:t>
            </a:r>
            <a:r>
              <a:rPr lang="en-US" sz="1050" b="1" u="sng" dirty="0" smtClean="0">
                <a:latin typeface="Arial Narrow" pitchFamily="34" charset="0"/>
              </a:rPr>
              <a:t>HELPER</a:t>
            </a:r>
          </a:p>
          <a:p>
            <a:pPr marL="228600" indent="-228600"/>
            <a:r>
              <a:rPr lang="en-US" sz="1050" baseline="30000" dirty="0" smtClean="0">
                <a:latin typeface="Arial Narrow" pitchFamily="34" charset="0"/>
              </a:rPr>
              <a:t>	16:1</a:t>
            </a:r>
            <a:r>
              <a:rPr lang="en-US" sz="1050" dirty="0" smtClean="0">
                <a:latin typeface="Arial Narrow" pitchFamily="34" charset="0"/>
              </a:rPr>
              <a:t> He came to </a:t>
            </a:r>
            <a:r>
              <a:rPr lang="en-US" sz="1050" dirty="0" err="1" smtClean="0">
                <a:latin typeface="Arial Narrow" pitchFamily="34" charset="0"/>
              </a:rPr>
              <a:t>Derbe</a:t>
            </a:r>
            <a:r>
              <a:rPr lang="en-US" sz="1050" dirty="0" smtClean="0">
                <a:latin typeface="Arial Narrow" pitchFamily="34" charset="0"/>
              </a:rPr>
              <a:t> and then to </a:t>
            </a:r>
            <a:r>
              <a:rPr lang="en-US" sz="1050" dirty="0" err="1" smtClean="0">
                <a:latin typeface="Arial Narrow" pitchFamily="34" charset="0"/>
              </a:rPr>
              <a:t>Lystra</a:t>
            </a:r>
            <a:r>
              <a:rPr lang="en-US" sz="1050" dirty="0" smtClean="0">
                <a:latin typeface="Arial Narrow" pitchFamily="34" charset="0"/>
              </a:rPr>
              <a:t>, where a disciple named Timothy lived, whose mother was a Jewess and a believer, but whose father was a Greek.</a:t>
            </a:r>
          </a:p>
          <a:p>
            <a:pPr marL="228600" indent="-228600"/>
            <a:r>
              <a:rPr lang="en-US" sz="1050" baseline="30000" dirty="0" smtClean="0">
                <a:latin typeface="Arial Narrow" pitchFamily="34" charset="0"/>
              </a:rPr>
              <a:t>	2</a:t>
            </a:r>
            <a:r>
              <a:rPr lang="en-US" sz="1050" dirty="0" smtClean="0">
                <a:latin typeface="Arial Narrow" pitchFamily="34" charset="0"/>
              </a:rPr>
              <a:t> The brothers at </a:t>
            </a:r>
            <a:r>
              <a:rPr lang="en-US" sz="1050" dirty="0" err="1" smtClean="0">
                <a:latin typeface="Arial Narrow" pitchFamily="34" charset="0"/>
              </a:rPr>
              <a:t>Lystra</a:t>
            </a:r>
            <a:r>
              <a:rPr lang="en-US" sz="1050" dirty="0" smtClean="0">
                <a:latin typeface="Arial Narrow" pitchFamily="34" charset="0"/>
              </a:rPr>
              <a:t> and </a:t>
            </a:r>
            <a:r>
              <a:rPr lang="en-US" sz="1050" dirty="0" err="1" smtClean="0">
                <a:latin typeface="Arial Narrow" pitchFamily="34" charset="0"/>
              </a:rPr>
              <a:t>Iconium</a:t>
            </a:r>
            <a:r>
              <a:rPr lang="en-US" sz="1050" dirty="0" smtClean="0">
                <a:latin typeface="Arial Narrow" pitchFamily="34" charset="0"/>
              </a:rPr>
              <a:t> spoke well of him. </a:t>
            </a:r>
            <a:br>
              <a:rPr lang="en-US" sz="1050" dirty="0" smtClean="0">
                <a:latin typeface="Arial Narrow" pitchFamily="34" charset="0"/>
              </a:rPr>
            </a:br>
            <a:r>
              <a:rPr lang="en-US" sz="1050" dirty="0" smtClean="0">
                <a:latin typeface="Arial Narrow" pitchFamily="34" charset="0"/>
              </a:rPr>
              <a:t>  </a:t>
            </a:r>
            <a:r>
              <a:rPr lang="en-US" sz="1050" baseline="30000" dirty="0" smtClean="0">
                <a:latin typeface="Arial Narrow" pitchFamily="34" charset="0"/>
              </a:rPr>
              <a:t>3</a:t>
            </a:r>
            <a:r>
              <a:rPr lang="en-US" sz="1050" dirty="0" smtClean="0">
                <a:latin typeface="Arial Narrow" pitchFamily="34" charset="0"/>
              </a:rPr>
              <a:t> Paul wanted to take him along on the journey, so he circumcised him because of the Jews who lived in that area, for they all knew that his father was a Greek. </a:t>
            </a:r>
            <a:br>
              <a:rPr lang="en-US" sz="1050" dirty="0" smtClean="0">
                <a:latin typeface="Arial Narrow" pitchFamily="34" charset="0"/>
              </a:rPr>
            </a:br>
            <a:r>
              <a:rPr lang="en-US" sz="1050" baseline="30000" dirty="0" smtClean="0">
                <a:latin typeface="Arial Narrow" pitchFamily="34" charset="0"/>
              </a:rPr>
              <a:t>4</a:t>
            </a:r>
            <a:r>
              <a:rPr lang="en-US" sz="1050" dirty="0" smtClean="0">
                <a:latin typeface="Arial Narrow" pitchFamily="34" charset="0"/>
              </a:rPr>
              <a:t> As they traveled from town to town, they delivered the </a:t>
            </a:r>
            <a:r>
              <a:rPr lang="en-US" sz="1050" b="1" u="sng" dirty="0" smtClean="0">
                <a:latin typeface="Arial Narrow" pitchFamily="34" charset="0"/>
              </a:rPr>
              <a:t>decisions</a:t>
            </a:r>
            <a:r>
              <a:rPr lang="en-US" sz="1050" dirty="0" smtClean="0">
                <a:latin typeface="Arial Narrow" pitchFamily="34" charset="0"/>
              </a:rPr>
              <a:t> reached by the apostles and elders in Jerusalem for the people to </a:t>
            </a:r>
            <a:r>
              <a:rPr lang="en-US" sz="1050" b="1" u="sng" dirty="0" smtClean="0">
                <a:latin typeface="Arial Narrow" pitchFamily="34" charset="0"/>
              </a:rPr>
              <a:t>obey</a:t>
            </a:r>
            <a:r>
              <a:rPr lang="en-US" sz="1050" dirty="0" smtClean="0">
                <a:latin typeface="Arial Narrow" pitchFamily="34" charset="0"/>
              </a:rPr>
              <a:t>.</a:t>
            </a:r>
          </a:p>
          <a:p>
            <a:pPr marL="228600" indent="-228600"/>
            <a:r>
              <a:rPr lang="en-US" sz="1050" dirty="0" smtClean="0">
                <a:latin typeface="Arial Narrow" pitchFamily="34" charset="0"/>
              </a:rPr>
              <a:t>	 </a:t>
            </a:r>
            <a:r>
              <a:rPr lang="en-US" sz="1050" baseline="30000" dirty="0" smtClean="0">
                <a:latin typeface="Arial Narrow" pitchFamily="34" charset="0"/>
              </a:rPr>
              <a:t>5</a:t>
            </a:r>
            <a:r>
              <a:rPr lang="en-US" sz="1050" dirty="0" smtClean="0">
                <a:latin typeface="Arial Narrow" pitchFamily="34" charset="0"/>
              </a:rPr>
              <a:t> So the churches were strengthened in the faith and </a:t>
            </a:r>
            <a:r>
              <a:rPr lang="en-US" sz="1050" b="1" u="sng" dirty="0" smtClean="0">
                <a:latin typeface="Arial Narrow" pitchFamily="34" charset="0"/>
              </a:rPr>
              <a:t>grew</a:t>
            </a:r>
            <a:r>
              <a:rPr lang="en-US" sz="1050" dirty="0" smtClean="0">
                <a:latin typeface="Arial Narrow" pitchFamily="34" charset="0"/>
              </a:rPr>
              <a:t> daily in numbers.</a:t>
            </a:r>
          </a:p>
          <a:p>
            <a:pPr algn="ctr"/>
            <a:r>
              <a:rPr lang="en-US" sz="1050" dirty="0" smtClean="0">
                <a:latin typeface="Arial Narrow" pitchFamily="34" charset="0"/>
              </a:rPr>
              <a:t>GRACE + Nothing</a:t>
            </a:r>
          </a:p>
          <a:p>
            <a:pPr algn="ctr"/>
            <a:r>
              <a:rPr lang="en-US" sz="1050" dirty="0" smtClean="0">
                <a:latin typeface="Arial Narrow" pitchFamily="34" charset="0"/>
              </a:rPr>
              <a:t>= SALVATION</a:t>
            </a:r>
          </a:p>
          <a:p>
            <a:pPr algn="ctr"/>
            <a:r>
              <a:rPr lang="en-US" sz="1050" dirty="0" smtClean="0">
                <a:latin typeface="Arial Narrow" pitchFamily="34" charset="0"/>
              </a:rPr>
              <a:t>Give none offence--</a:t>
            </a:r>
          </a:p>
          <a:p>
            <a:pPr algn="ctr"/>
            <a:r>
              <a:rPr lang="en-US" sz="1050" dirty="0" smtClean="0">
                <a:latin typeface="Arial Narrow" pitchFamily="34" charset="0"/>
              </a:rPr>
              <a:t>Abstain:  idol food, immorality, blood</a:t>
            </a:r>
          </a:p>
          <a:p>
            <a:pPr marL="228600" indent="-228600"/>
            <a:endParaRPr lang="en-US" sz="1050" b="1" dirty="0" smtClean="0">
              <a:latin typeface="Arial Narrow" pitchFamily="34" charset="0"/>
            </a:endParaRPr>
          </a:p>
          <a:p>
            <a:pPr marL="228600" indent="-228600"/>
            <a:r>
              <a:rPr lang="en-US" sz="1050" b="1" dirty="0" smtClean="0">
                <a:latin typeface="Arial Narrow" pitchFamily="34" charset="0"/>
              </a:rPr>
              <a:t>3. With A New </a:t>
            </a:r>
            <a:r>
              <a:rPr lang="en-US" sz="1050" b="1" u="sng" dirty="0" smtClean="0">
                <a:latin typeface="Arial Narrow" pitchFamily="34" charset="0"/>
              </a:rPr>
              <a:t>VISION</a:t>
            </a:r>
          </a:p>
          <a:p>
            <a:pPr marL="228600" indent="-228600"/>
            <a:r>
              <a:rPr lang="en-US" sz="1050" dirty="0" smtClean="0">
                <a:latin typeface="Arial Narrow" pitchFamily="34" charset="0"/>
              </a:rPr>
              <a:t>	 </a:t>
            </a:r>
            <a:r>
              <a:rPr lang="en-US" sz="1050" baseline="30000" dirty="0" smtClean="0">
                <a:latin typeface="Arial Narrow" pitchFamily="34" charset="0"/>
              </a:rPr>
              <a:t>6</a:t>
            </a:r>
            <a:r>
              <a:rPr lang="en-US" sz="1050" dirty="0" smtClean="0">
                <a:latin typeface="Arial Narrow" pitchFamily="34" charset="0"/>
              </a:rPr>
              <a:t> Paul and his companions traveled throughout the region of Phrygia and Galatia, having been kept by the Holy Spirit from preaching the word in the province of Asia.</a:t>
            </a:r>
            <a:br>
              <a:rPr lang="en-US" sz="1050" dirty="0" smtClean="0">
                <a:latin typeface="Arial Narrow" pitchFamily="34" charset="0"/>
              </a:rPr>
            </a:br>
            <a:r>
              <a:rPr lang="en-US" sz="1050" dirty="0" smtClean="0">
                <a:latin typeface="Arial Narrow" pitchFamily="34" charset="0"/>
              </a:rPr>
              <a:t> </a:t>
            </a:r>
            <a:r>
              <a:rPr lang="en-US" sz="1050" baseline="30000" dirty="0" smtClean="0">
                <a:latin typeface="Arial Narrow" pitchFamily="34" charset="0"/>
              </a:rPr>
              <a:t>7</a:t>
            </a:r>
            <a:r>
              <a:rPr lang="en-US" sz="1050" dirty="0" smtClean="0">
                <a:latin typeface="Arial Narrow" pitchFamily="34" charset="0"/>
              </a:rPr>
              <a:t> When they came to the border of </a:t>
            </a:r>
            <a:r>
              <a:rPr lang="en-US" sz="1050" dirty="0" err="1" smtClean="0">
                <a:latin typeface="Arial Narrow" pitchFamily="34" charset="0"/>
              </a:rPr>
              <a:t>Mysia</a:t>
            </a:r>
            <a:r>
              <a:rPr lang="en-US" sz="1050" dirty="0" smtClean="0">
                <a:latin typeface="Arial Narrow" pitchFamily="34" charset="0"/>
              </a:rPr>
              <a:t>, they tried to enter Bithynia, but the Spirit of Jesus would not allow them to.</a:t>
            </a:r>
          </a:p>
          <a:p>
            <a:pPr marL="228600" indent="-228600"/>
            <a:r>
              <a:rPr lang="en-US" sz="1050" dirty="0" smtClean="0">
                <a:latin typeface="Arial Narrow" pitchFamily="34" charset="0"/>
              </a:rPr>
              <a:t>	 </a:t>
            </a:r>
            <a:r>
              <a:rPr lang="en-US" sz="1050" baseline="30000" dirty="0" smtClean="0">
                <a:latin typeface="Arial Narrow" pitchFamily="34" charset="0"/>
              </a:rPr>
              <a:t>8</a:t>
            </a:r>
            <a:r>
              <a:rPr lang="en-US" sz="1050" dirty="0" smtClean="0">
                <a:latin typeface="Arial Narrow" pitchFamily="34" charset="0"/>
              </a:rPr>
              <a:t> So they passed by </a:t>
            </a:r>
            <a:r>
              <a:rPr lang="en-US" sz="1050" dirty="0" err="1" smtClean="0">
                <a:latin typeface="Arial Narrow" pitchFamily="34" charset="0"/>
              </a:rPr>
              <a:t>Mysia</a:t>
            </a:r>
            <a:r>
              <a:rPr lang="en-US" sz="1050" dirty="0" smtClean="0">
                <a:latin typeface="Arial Narrow" pitchFamily="34" charset="0"/>
              </a:rPr>
              <a:t> and went down to Troas. (Act 16:6-8 NIV)</a:t>
            </a:r>
            <a:br>
              <a:rPr lang="en-US" sz="1050" dirty="0" smtClean="0">
                <a:latin typeface="Arial Narrow" pitchFamily="34" charset="0"/>
              </a:rPr>
            </a:br>
            <a:r>
              <a:rPr lang="en-US" sz="1050" baseline="30000" dirty="0" smtClean="0">
                <a:latin typeface="Arial Narrow" pitchFamily="34" charset="0"/>
              </a:rPr>
              <a:t>9</a:t>
            </a:r>
            <a:r>
              <a:rPr lang="en-US" sz="1050" dirty="0" smtClean="0">
                <a:latin typeface="Arial Narrow" pitchFamily="34" charset="0"/>
              </a:rPr>
              <a:t> During the night Paul had a vision of a man of Macedonia standing and begging him, </a:t>
            </a:r>
          </a:p>
          <a:p>
            <a:pPr marL="228600" indent="-228600" algn="ctr"/>
            <a:r>
              <a:rPr lang="en-US" sz="1050" dirty="0" smtClean="0">
                <a:latin typeface="Arial Narrow" pitchFamily="34" charset="0"/>
              </a:rPr>
              <a:t>“Come over to Macedonia and help us.“</a:t>
            </a:r>
          </a:p>
          <a:p>
            <a:pPr marL="228600" indent="-228600"/>
            <a:endParaRPr lang="en-US" sz="1050" b="1" dirty="0" smtClean="0">
              <a:latin typeface="Arial Narrow" pitchFamily="34" charset="0"/>
            </a:endParaRPr>
          </a:p>
          <a:p>
            <a:pPr marL="228600" indent="-228600"/>
            <a:r>
              <a:rPr lang="en-US" sz="1050" b="1" dirty="0" smtClean="0">
                <a:latin typeface="Arial Narrow" pitchFamily="34" charset="0"/>
              </a:rPr>
              <a:t>4. With A </a:t>
            </a:r>
            <a:r>
              <a:rPr lang="en-US" sz="1050" b="1" u="sng" dirty="0" smtClean="0">
                <a:latin typeface="Arial Narrow" pitchFamily="34" charset="0"/>
              </a:rPr>
              <a:t>Renewed</a:t>
            </a:r>
            <a:r>
              <a:rPr lang="en-US" sz="1050" b="1" dirty="0" smtClean="0">
                <a:latin typeface="Arial Narrow" pitchFamily="34" charset="0"/>
              </a:rPr>
              <a:t> Mission</a:t>
            </a:r>
          </a:p>
          <a:p>
            <a:pPr marL="228600" indent="-228600"/>
            <a:r>
              <a:rPr lang="en-US" sz="1050" dirty="0" smtClean="0">
                <a:latin typeface="Arial Narrow" pitchFamily="34" charset="0"/>
              </a:rPr>
              <a:t> 	</a:t>
            </a:r>
            <a:r>
              <a:rPr lang="en-US" sz="1050" baseline="30000" dirty="0" smtClean="0">
                <a:latin typeface="Arial Narrow" pitchFamily="34" charset="0"/>
              </a:rPr>
              <a:t>10</a:t>
            </a:r>
            <a:r>
              <a:rPr lang="en-US" sz="1050" dirty="0" smtClean="0">
                <a:latin typeface="Arial Narrow" pitchFamily="34" charset="0"/>
              </a:rPr>
              <a:t> After Paul had seen the vision, </a:t>
            </a:r>
            <a:r>
              <a:rPr lang="en-US" sz="1050" b="1" u="sng" dirty="0" smtClean="0">
                <a:latin typeface="Arial Narrow" pitchFamily="34" charset="0"/>
              </a:rPr>
              <a:t>we</a:t>
            </a:r>
            <a:r>
              <a:rPr lang="en-US" sz="1050" dirty="0" smtClean="0">
                <a:latin typeface="Arial Narrow" pitchFamily="34" charset="0"/>
              </a:rPr>
              <a:t> got ready at once to leave for Macedonia, concluding that God had called us to preach the gospel to them.  [we = includes the author, Dr. Luke]</a:t>
            </a:r>
          </a:p>
          <a:p>
            <a:pPr marL="228600" indent="-228600"/>
            <a:r>
              <a:rPr lang="en-US" sz="1050" dirty="0" smtClean="0">
                <a:latin typeface="Arial Narrow" pitchFamily="34" charset="0"/>
              </a:rPr>
              <a:t>	 </a:t>
            </a:r>
            <a:r>
              <a:rPr lang="en-US" sz="1050" baseline="30000" dirty="0" smtClean="0">
                <a:latin typeface="Arial Narrow" pitchFamily="34" charset="0"/>
              </a:rPr>
              <a:t>11</a:t>
            </a:r>
            <a:r>
              <a:rPr lang="en-US" sz="1050" dirty="0" smtClean="0">
                <a:latin typeface="Arial Narrow" pitchFamily="34" charset="0"/>
              </a:rPr>
              <a:t> From Troas we put out to sea and sailed straight for Samothrace, and the next day on to </a:t>
            </a:r>
            <a:r>
              <a:rPr lang="en-US" sz="1050" dirty="0" err="1" smtClean="0">
                <a:latin typeface="Arial Narrow" pitchFamily="34" charset="0"/>
              </a:rPr>
              <a:t>Neapolis</a:t>
            </a:r>
            <a:r>
              <a:rPr lang="en-US" sz="1050" dirty="0" smtClean="0">
                <a:latin typeface="Arial Narrow" pitchFamily="34" charset="0"/>
              </a:rPr>
              <a:t>. </a:t>
            </a:r>
          </a:p>
          <a:p>
            <a:pPr marL="228600" indent="-228600"/>
            <a:r>
              <a:rPr lang="en-US" sz="1050" baseline="30000" dirty="0" smtClean="0">
                <a:latin typeface="Arial Narrow" pitchFamily="34" charset="0"/>
              </a:rPr>
              <a:t>	12</a:t>
            </a:r>
            <a:r>
              <a:rPr lang="en-US" sz="1050" dirty="0" smtClean="0">
                <a:latin typeface="Arial Narrow" pitchFamily="34" charset="0"/>
              </a:rPr>
              <a:t> From there we traveled to Philippi, a Roman colony and the leading city of that district of Macedonia. And we stayed there several days.</a:t>
            </a:r>
          </a:p>
          <a:p>
            <a:pPr marL="228600" indent="-228600"/>
            <a:r>
              <a:rPr lang="en-US" sz="1050" baseline="30000" dirty="0" smtClean="0">
                <a:latin typeface="Arial Narrow" pitchFamily="34" charset="0"/>
              </a:rPr>
              <a:t>	13</a:t>
            </a:r>
            <a:r>
              <a:rPr lang="en-US" sz="1050" dirty="0" smtClean="0">
                <a:latin typeface="Arial Narrow" pitchFamily="34" charset="0"/>
              </a:rPr>
              <a:t> On the Sabbath we went outside the city gate to the river, where we expected to find a place of prayer. We sat down and began to speak to the women who had gathered there. </a:t>
            </a:r>
          </a:p>
          <a:p>
            <a:pPr marL="228600" indent="-228600"/>
            <a:endParaRPr lang="en-US" sz="1050" dirty="0" smtClean="0">
              <a:latin typeface="Arial Narrow" pitchFamily="34" charset="0"/>
            </a:endParaRPr>
          </a:p>
          <a:p>
            <a:pPr marL="228600" indent="-228600"/>
            <a:r>
              <a:rPr lang="en-US" sz="1050" b="1" dirty="0" smtClean="0">
                <a:latin typeface="Arial Narrow" pitchFamily="34" charset="0"/>
              </a:rPr>
              <a:t>5.  With A New Opening</a:t>
            </a:r>
          </a:p>
          <a:p>
            <a:pPr marL="228600" indent="-228600"/>
            <a:r>
              <a:rPr lang="en-US" sz="1050" baseline="30000" dirty="0" smtClean="0">
                <a:latin typeface="Arial Narrow" pitchFamily="34" charset="0"/>
              </a:rPr>
              <a:t>14</a:t>
            </a:r>
            <a:r>
              <a:rPr lang="en-US" sz="1050" dirty="0" smtClean="0">
                <a:latin typeface="Arial Narrow" pitchFamily="34" charset="0"/>
              </a:rPr>
              <a:t> One of those listening was a woman named Lydia, a dealer in purple cloth from the city of Thyatira, who was a worshiper of God. The Lord opened her heart to respond to Paul's message.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817799"/>
          </a:xfrm>
          <a:prstGeom prst="rect">
            <a:avLst/>
          </a:prstGeom>
          <a:noFill/>
        </p:spPr>
        <p:txBody>
          <a:bodyPr wrap="square" rtlCol="0">
            <a:spAutoFit/>
          </a:bodyPr>
          <a:lstStyle/>
          <a:p>
            <a:pPr marL="228600" indent="-228600">
              <a:tabLst>
                <a:tab pos="228600" algn="l"/>
                <a:tab pos="457200" algn="l"/>
                <a:tab pos="685800" algn="l"/>
                <a:tab pos="914400" algn="l"/>
              </a:tabLst>
            </a:pPr>
            <a:r>
              <a:rPr lang="en-US" sz="1050" b="1" dirty="0" smtClean="0">
                <a:latin typeface="Arial Narrow" pitchFamily="34" charset="0"/>
              </a:rPr>
              <a:t>Lesson 21  Acts 16:1-20  (Continued)               A </a:t>
            </a:r>
            <a:r>
              <a:rPr lang="en-US" sz="1050" b="1" dirty="0">
                <a:latin typeface="Arial Narrow" pitchFamily="34" charset="0"/>
              </a:rPr>
              <a:t>Study in the Book of </a:t>
            </a:r>
            <a:r>
              <a:rPr lang="en-US" sz="1050" b="1" dirty="0" smtClean="0">
                <a:latin typeface="Arial Narrow" pitchFamily="34" charset="0"/>
              </a:rPr>
              <a:t>ACTS</a:t>
            </a:r>
            <a:endParaRPr lang="en-US" sz="1050" dirty="0" smtClean="0">
              <a:latin typeface="Arial Narrow" pitchFamily="34" charset="0"/>
            </a:endParaRPr>
          </a:p>
          <a:p>
            <a:pPr marL="228600" indent="-228600"/>
            <a:endParaRPr lang="en-US" sz="1050" dirty="0" smtClean="0">
              <a:latin typeface="Arial Narrow" pitchFamily="34" charset="0"/>
            </a:endParaRPr>
          </a:p>
          <a:p>
            <a:pPr marL="228600"/>
            <a:r>
              <a:rPr lang="en-US" sz="1050" baseline="30000" dirty="0" smtClean="0">
                <a:latin typeface="Arial Narrow" pitchFamily="34" charset="0"/>
              </a:rPr>
              <a:t>15</a:t>
            </a:r>
            <a:r>
              <a:rPr lang="en-US" sz="1050" dirty="0" smtClean="0">
                <a:latin typeface="Arial Narrow" pitchFamily="34" charset="0"/>
              </a:rPr>
              <a:t> When she and the members of her household were baptized, she invited us to her home. "If you consider me a believer in the Lord,“ she said, "come and stay at my house.“ And she persuaded us. </a:t>
            </a:r>
          </a:p>
          <a:p>
            <a:pPr marL="228600" indent="-228600"/>
            <a:endParaRPr lang="en-US" sz="1050" dirty="0" smtClean="0">
              <a:latin typeface="Arial Narrow" pitchFamily="34" charset="0"/>
            </a:endParaRPr>
          </a:p>
          <a:p>
            <a:pPr marL="228600" indent="-228600"/>
            <a:r>
              <a:rPr lang="en-US" sz="1050" b="1" dirty="0" smtClean="0">
                <a:latin typeface="Arial Narrow" pitchFamily="34" charset="0"/>
              </a:rPr>
              <a:t>6. With a New Opposition</a:t>
            </a:r>
          </a:p>
          <a:p>
            <a:pPr marL="228600"/>
            <a:r>
              <a:rPr lang="en-US" sz="1050" baseline="30000" dirty="0" smtClean="0">
                <a:latin typeface="Arial Narrow" pitchFamily="34" charset="0"/>
              </a:rPr>
              <a:t>16</a:t>
            </a:r>
            <a:r>
              <a:rPr lang="en-US" sz="1050" dirty="0" smtClean="0">
                <a:latin typeface="Arial Narrow" pitchFamily="34" charset="0"/>
              </a:rPr>
              <a:t> Once when we were going to the place of prayer, we were met by a </a:t>
            </a:r>
            <a:r>
              <a:rPr lang="en-US" sz="1050" b="1" dirty="0" smtClean="0">
                <a:latin typeface="Arial Narrow" pitchFamily="34" charset="0"/>
              </a:rPr>
              <a:t>slave girl </a:t>
            </a:r>
            <a:r>
              <a:rPr lang="en-US" sz="1050" dirty="0" smtClean="0">
                <a:latin typeface="Arial Narrow" pitchFamily="34" charset="0"/>
              </a:rPr>
              <a:t>who had a spirit by which she predicted the future. She earned a great deal of money for her owners by fortune-telling.</a:t>
            </a:r>
          </a:p>
          <a:p>
            <a:pPr marL="228600"/>
            <a:r>
              <a:rPr lang="en-US" sz="1050" baseline="30000" dirty="0" smtClean="0">
                <a:latin typeface="Arial Narrow" pitchFamily="34" charset="0"/>
              </a:rPr>
              <a:t>17</a:t>
            </a:r>
            <a:r>
              <a:rPr lang="en-US" sz="1050" dirty="0" smtClean="0">
                <a:latin typeface="Arial Narrow" pitchFamily="34" charset="0"/>
              </a:rPr>
              <a:t> This girl followed Paul and the rest of us, shouting, </a:t>
            </a:r>
            <a:br>
              <a:rPr lang="en-US" sz="1050" dirty="0" smtClean="0">
                <a:latin typeface="Arial Narrow" pitchFamily="34" charset="0"/>
              </a:rPr>
            </a:br>
            <a:r>
              <a:rPr lang="en-US" sz="1050" dirty="0" smtClean="0">
                <a:latin typeface="Arial Narrow" pitchFamily="34" charset="0"/>
              </a:rPr>
              <a:t>"These men are servants of the Most High God, who are telling you the way to be saved.“</a:t>
            </a:r>
          </a:p>
          <a:p>
            <a:pPr marL="228600"/>
            <a:r>
              <a:rPr lang="en-US" sz="1050" dirty="0" smtClean="0">
                <a:latin typeface="Arial Narrow" pitchFamily="34" charset="0"/>
              </a:rPr>
              <a:t> </a:t>
            </a:r>
            <a:r>
              <a:rPr lang="en-US" sz="1050" baseline="30000" dirty="0" smtClean="0">
                <a:latin typeface="Arial Narrow" pitchFamily="34" charset="0"/>
              </a:rPr>
              <a:t>18</a:t>
            </a:r>
            <a:r>
              <a:rPr lang="en-US" sz="1050" dirty="0" smtClean="0">
                <a:latin typeface="Arial Narrow" pitchFamily="34" charset="0"/>
              </a:rPr>
              <a:t> She kept this up for many days.</a:t>
            </a:r>
          </a:p>
          <a:p>
            <a:pPr marL="228600"/>
            <a:r>
              <a:rPr lang="en-US" sz="1050" dirty="0" smtClean="0">
                <a:latin typeface="Arial Narrow" pitchFamily="34" charset="0"/>
              </a:rPr>
              <a:t>Finally Paul became so troubled that he turned around and said to the spirit, "In the name of Jesus Christ I command you to come out of her!" </a:t>
            </a:r>
            <a:br>
              <a:rPr lang="en-US" sz="1050" dirty="0" smtClean="0">
                <a:latin typeface="Arial Narrow" pitchFamily="34" charset="0"/>
              </a:rPr>
            </a:br>
            <a:r>
              <a:rPr lang="en-US" sz="1050" dirty="0" smtClean="0">
                <a:latin typeface="Arial Narrow" pitchFamily="34" charset="0"/>
              </a:rPr>
              <a:t>At that moment the spirit left her.</a:t>
            </a:r>
          </a:p>
          <a:p>
            <a:pPr marL="228600"/>
            <a:r>
              <a:rPr lang="en-US" sz="1050" baseline="30000" dirty="0" smtClean="0">
                <a:latin typeface="Arial Narrow" pitchFamily="34" charset="0"/>
              </a:rPr>
              <a:t>19</a:t>
            </a:r>
            <a:r>
              <a:rPr lang="en-US" sz="1050" dirty="0" smtClean="0">
                <a:latin typeface="Arial Narrow" pitchFamily="34" charset="0"/>
              </a:rPr>
              <a:t> When the owners of the slave girl realized that their hope of making money was gone, they seized Paul and Silas </a:t>
            </a:r>
            <a:br>
              <a:rPr lang="en-US" sz="1050" dirty="0" smtClean="0">
                <a:latin typeface="Arial Narrow" pitchFamily="34" charset="0"/>
              </a:rPr>
            </a:br>
            <a:r>
              <a:rPr lang="en-US" sz="1050" dirty="0" smtClean="0">
                <a:latin typeface="Arial Narrow" pitchFamily="34" charset="0"/>
              </a:rPr>
              <a:t>and dragged them into the marketplace </a:t>
            </a:r>
            <a:r>
              <a:rPr lang="en-US" sz="1050" dirty="0" err="1" smtClean="0">
                <a:latin typeface="Arial Narrow" pitchFamily="34" charset="0"/>
              </a:rPr>
              <a:t>toface</a:t>
            </a:r>
            <a:r>
              <a:rPr lang="en-US" sz="1050" dirty="0" smtClean="0">
                <a:latin typeface="Arial Narrow" pitchFamily="34" charset="0"/>
              </a:rPr>
              <a:t> the authorities.</a:t>
            </a:r>
          </a:p>
          <a:p>
            <a:pPr marL="228600"/>
            <a:r>
              <a:rPr lang="en-US" sz="1050" baseline="30000" dirty="0" smtClean="0">
                <a:latin typeface="Arial Narrow" pitchFamily="34" charset="0"/>
              </a:rPr>
              <a:t>20</a:t>
            </a:r>
            <a:r>
              <a:rPr lang="en-US" sz="1050" dirty="0" smtClean="0">
                <a:latin typeface="Arial Narrow" pitchFamily="34" charset="0"/>
              </a:rPr>
              <a:t> They brought them before the magistrates and said,  "These men are Jews, and are throwing our city into an uproar  by advocating customs unlawful for us Romans to accept or practice.”</a:t>
            </a:r>
          </a:p>
          <a:p>
            <a:pPr marL="228600"/>
            <a:r>
              <a:rPr lang="en-US" sz="1050" baseline="30000" dirty="0" smtClean="0">
                <a:latin typeface="Arial Narrow" pitchFamily="34" charset="0"/>
              </a:rPr>
              <a:t>22</a:t>
            </a:r>
            <a:r>
              <a:rPr lang="en-US" sz="1050" dirty="0" smtClean="0">
                <a:latin typeface="Arial Narrow" pitchFamily="34" charset="0"/>
              </a:rPr>
              <a:t> The crowd joined in the attack against Paul and Silas, and the magistrates ordered them to be stripped and beaten.</a:t>
            </a:r>
          </a:p>
          <a:p>
            <a:pPr marL="228600"/>
            <a:r>
              <a:rPr lang="en-US" sz="1050" dirty="0" smtClean="0">
                <a:latin typeface="Arial Narrow" pitchFamily="34" charset="0"/>
              </a:rPr>
              <a:t> </a:t>
            </a:r>
            <a:r>
              <a:rPr lang="en-US" sz="1050" baseline="30000" dirty="0" smtClean="0">
                <a:latin typeface="Arial Narrow" pitchFamily="34" charset="0"/>
              </a:rPr>
              <a:t>23</a:t>
            </a:r>
            <a:r>
              <a:rPr lang="en-US" sz="1050" dirty="0" smtClean="0">
                <a:latin typeface="Arial Narrow" pitchFamily="34" charset="0"/>
              </a:rPr>
              <a:t> After they had been severely flogged, they were thrown into prison, and the jailer was commanded to guard them carefully.</a:t>
            </a:r>
          </a:p>
          <a:p>
            <a:pPr marL="228600"/>
            <a:r>
              <a:rPr lang="en-US" sz="1050" dirty="0" smtClean="0">
                <a:latin typeface="Arial Narrow" pitchFamily="34" charset="0"/>
              </a:rPr>
              <a:t> </a:t>
            </a:r>
            <a:r>
              <a:rPr lang="en-US" sz="1050" baseline="30000" dirty="0" smtClean="0">
                <a:latin typeface="Arial Narrow" pitchFamily="34" charset="0"/>
              </a:rPr>
              <a:t>24</a:t>
            </a:r>
            <a:r>
              <a:rPr lang="en-US" sz="1050" dirty="0" smtClean="0">
                <a:latin typeface="Arial Narrow" pitchFamily="34" charset="0"/>
              </a:rPr>
              <a:t> Upon receiving such orders, he put them in the inner cell and fastened their feet in the stocks.</a:t>
            </a:r>
          </a:p>
          <a:p>
            <a:pPr marL="228600"/>
            <a:r>
              <a:rPr lang="en-US" sz="1050" baseline="30000" dirty="0" smtClean="0">
                <a:latin typeface="Arial Narrow" pitchFamily="34" charset="0"/>
              </a:rPr>
              <a:t>25</a:t>
            </a:r>
            <a:r>
              <a:rPr lang="en-US" sz="1050" dirty="0" smtClean="0">
                <a:latin typeface="Arial Narrow" pitchFamily="34" charset="0"/>
              </a:rPr>
              <a:t> About midnight Paul and Silas were praying and singing hymns to God, and the other prisoners were listening to them.</a:t>
            </a:r>
          </a:p>
          <a:p>
            <a:pPr marL="228600"/>
            <a:r>
              <a:rPr lang="en-US" sz="1050" dirty="0" smtClean="0">
                <a:latin typeface="Arial Narrow" pitchFamily="34" charset="0"/>
              </a:rPr>
              <a:t> </a:t>
            </a:r>
            <a:r>
              <a:rPr lang="en-US" sz="1050" baseline="30000" dirty="0" smtClean="0">
                <a:latin typeface="Arial Narrow" pitchFamily="34" charset="0"/>
              </a:rPr>
              <a:t>26</a:t>
            </a:r>
            <a:r>
              <a:rPr lang="en-US" sz="1050" dirty="0" smtClean="0">
                <a:latin typeface="Arial Narrow" pitchFamily="34" charset="0"/>
              </a:rPr>
              <a:t> Suddenly there was such a violent earthquake that the foundations of the prison were shaken. At once all the prison doors flew open, and everybody's chains came loose.</a:t>
            </a:r>
          </a:p>
          <a:p>
            <a:pPr marL="228600" indent="-228600"/>
            <a:endParaRPr lang="en-US" sz="1050" b="1" dirty="0" smtClean="0">
              <a:latin typeface="Arial Narrow" pitchFamily="34" charset="0"/>
            </a:endParaRPr>
          </a:p>
          <a:p>
            <a:pPr marL="228600" indent="-228600"/>
            <a:r>
              <a:rPr lang="en-US" sz="1050" b="1" dirty="0" smtClean="0">
                <a:latin typeface="Arial Narrow" pitchFamily="34" charset="0"/>
              </a:rPr>
              <a:t>7. With a New Opportunity</a:t>
            </a:r>
          </a:p>
          <a:p>
            <a:pPr marL="228600"/>
            <a:r>
              <a:rPr lang="en-US" sz="1050" baseline="30000" dirty="0" smtClean="0">
                <a:latin typeface="Arial Narrow" pitchFamily="34" charset="0"/>
              </a:rPr>
              <a:t>27</a:t>
            </a:r>
            <a:r>
              <a:rPr lang="en-US" sz="1050" dirty="0" smtClean="0">
                <a:latin typeface="Arial Narrow" pitchFamily="34" charset="0"/>
              </a:rPr>
              <a:t> The jailer woke up, and when he saw the prison doors open, he drew his sword and was about to kill himself because he thought the prisoners had escaped.</a:t>
            </a:r>
          </a:p>
          <a:p>
            <a:pPr marL="228600"/>
            <a:r>
              <a:rPr lang="en-US" sz="1050" baseline="30000" dirty="0" smtClean="0">
                <a:latin typeface="Arial Narrow" pitchFamily="34" charset="0"/>
              </a:rPr>
              <a:t>28</a:t>
            </a:r>
            <a:r>
              <a:rPr lang="en-US" sz="1050" dirty="0" smtClean="0">
                <a:latin typeface="Arial Narrow" pitchFamily="34" charset="0"/>
              </a:rPr>
              <a:t> But Paul shouted, "Don't harm yourself! We are all here!“</a:t>
            </a:r>
          </a:p>
          <a:p>
            <a:pPr marL="228600"/>
            <a:r>
              <a:rPr lang="en-US" sz="1050" baseline="30000" dirty="0" smtClean="0">
                <a:latin typeface="Arial Narrow" pitchFamily="34" charset="0"/>
              </a:rPr>
              <a:t>29</a:t>
            </a:r>
            <a:r>
              <a:rPr lang="en-US" sz="1050" dirty="0" smtClean="0">
                <a:latin typeface="Arial Narrow" pitchFamily="34" charset="0"/>
              </a:rPr>
              <a:t> The jailer called for lights, rushed in and fell trembling before Paul and Silas.</a:t>
            </a:r>
          </a:p>
          <a:p>
            <a:pPr marL="228600"/>
            <a:r>
              <a:rPr lang="en-US" sz="1050" dirty="0" smtClean="0">
                <a:latin typeface="Arial Narrow" pitchFamily="34" charset="0"/>
              </a:rPr>
              <a:t> </a:t>
            </a:r>
            <a:r>
              <a:rPr lang="en-US" sz="1050" baseline="30000" dirty="0" smtClean="0">
                <a:latin typeface="Arial Narrow" pitchFamily="34" charset="0"/>
              </a:rPr>
              <a:t>30</a:t>
            </a:r>
            <a:r>
              <a:rPr lang="en-US" sz="1050" dirty="0" smtClean="0">
                <a:latin typeface="Arial Narrow" pitchFamily="34" charset="0"/>
              </a:rPr>
              <a:t> He then brought them out and asked …</a:t>
            </a:r>
          </a:p>
          <a:p>
            <a:pPr marL="228600"/>
            <a:r>
              <a:rPr lang="en-US" sz="1050" dirty="0" smtClean="0">
                <a:latin typeface="Arial Narrow" pitchFamily="34" charset="0"/>
              </a:rPr>
              <a:t>"Sirs, what must I do to be saved?”</a:t>
            </a:r>
          </a:p>
          <a:p>
            <a:pPr marL="228600"/>
            <a:r>
              <a:rPr lang="en-US" sz="1050" baseline="30000" dirty="0" smtClean="0">
                <a:latin typeface="Arial Narrow" pitchFamily="34" charset="0"/>
              </a:rPr>
              <a:t>31</a:t>
            </a:r>
            <a:r>
              <a:rPr lang="en-US" sz="1050" dirty="0" smtClean="0">
                <a:latin typeface="Arial Narrow" pitchFamily="34" charset="0"/>
              </a:rPr>
              <a:t> They replied, "Believe in the Lord Jesus, and you will be saved--you and your household.“</a:t>
            </a:r>
          </a:p>
          <a:p>
            <a:pPr marL="228600"/>
            <a:r>
              <a:rPr lang="en-US" sz="1050" baseline="30000" dirty="0" smtClean="0">
                <a:latin typeface="Arial Narrow" pitchFamily="34" charset="0"/>
              </a:rPr>
              <a:t>32</a:t>
            </a:r>
            <a:r>
              <a:rPr lang="en-US" sz="1050" dirty="0" smtClean="0">
                <a:latin typeface="Arial Narrow" pitchFamily="34" charset="0"/>
              </a:rPr>
              <a:t> Then they spoke the word of the Lord to him and to all the others in his house.</a:t>
            </a:r>
          </a:p>
          <a:p>
            <a:pPr marL="228600"/>
            <a:r>
              <a:rPr lang="en-US" sz="1050" baseline="30000" dirty="0" smtClean="0">
                <a:latin typeface="Arial Narrow" pitchFamily="34" charset="0"/>
              </a:rPr>
              <a:t>33</a:t>
            </a:r>
            <a:r>
              <a:rPr lang="en-US" sz="1050" dirty="0" smtClean="0">
                <a:latin typeface="Arial Narrow" pitchFamily="34" charset="0"/>
              </a:rPr>
              <a:t> At that hour of the night the jailer took them and washed their wounds; then immediately he and all his family were baptized.</a:t>
            </a:r>
          </a:p>
          <a:p>
            <a:pPr marL="228600"/>
            <a:r>
              <a:rPr lang="en-US" sz="1050" baseline="30000" dirty="0" smtClean="0">
                <a:latin typeface="Arial Narrow" pitchFamily="34" charset="0"/>
              </a:rPr>
              <a:t>34</a:t>
            </a:r>
            <a:r>
              <a:rPr lang="en-US" sz="1050" dirty="0" smtClean="0">
                <a:latin typeface="Arial Narrow" pitchFamily="34" charset="0"/>
              </a:rPr>
              <a:t> The jailer brought them into his house and set a meal before them; he was filled with joy because he had come to believe in God--he and his whole family.</a:t>
            </a:r>
          </a:p>
          <a:p>
            <a:pPr marL="228600"/>
            <a:r>
              <a:rPr lang="en-US" sz="1050" baseline="30000" dirty="0" smtClean="0">
                <a:latin typeface="Arial Narrow" pitchFamily="34" charset="0"/>
              </a:rPr>
              <a:t>34</a:t>
            </a:r>
            <a:r>
              <a:rPr lang="en-US" sz="1050" dirty="0" smtClean="0">
                <a:latin typeface="Arial Narrow" pitchFamily="34" charset="0"/>
              </a:rPr>
              <a:t> The jailer brought them into his house and set a meal before them; he was filled with joy because he had come to believe in God--he and his whole family.</a:t>
            </a:r>
          </a:p>
          <a:p>
            <a:pPr marL="228600"/>
            <a:r>
              <a:rPr lang="en-US" sz="1050" baseline="30000" dirty="0" smtClean="0">
                <a:latin typeface="Arial Narrow" pitchFamily="34" charset="0"/>
              </a:rPr>
              <a:t>35</a:t>
            </a:r>
            <a:r>
              <a:rPr lang="en-US" sz="1050" dirty="0" smtClean="0">
                <a:latin typeface="Arial Narrow" pitchFamily="34" charset="0"/>
              </a:rPr>
              <a:t> When it was daylight, the magistrates … order: "Release those men."</a:t>
            </a:r>
          </a:p>
          <a:p>
            <a:pPr marL="228600"/>
            <a:r>
              <a:rPr lang="en-US" sz="1050" dirty="0" smtClean="0">
                <a:latin typeface="Arial Narrow" pitchFamily="34" charset="0"/>
              </a:rPr>
              <a:t> </a:t>
            </a:r>
            <a:r>
              <a:rPr lang="en-US" sz="1050" baseline="30000" dirty="0" smtClean="0">
                <a:latin typeface="Arial Narrow" pitchFamily="34" charset="0"/>
              </a:rPr>
              <a:t>36</a:t>
            </a:r>
            <a:r>
              <a:rPr lang="en-US" sz="1050" dirty="0" smtClean="0">
                <a:latin typeface="Arial Narrow" pitchFamily="34" charset="0"/>
              </a:rPr>
              <a:t> … Now you can leave. Go in peace."</a:t>
            </a:r>
          </a:p>
          <a:p>
            <a:pPr marL="228600"/>
            <a:r>
              <a:rPr lang="en-US" sz="1050" dirty="0" smtClean="0">
                <a:latin typeface="Arial Narrow" pitchFamily="34" charset="0"/>
              </a:rPr>
              <a:t> </a:t>
            </a:r>
            <a:r>
              <a:rPr lang="en-US" sz="1050" baseline="30000" dirty="0" smtClean="0">
                <a:latin typeface="Arial Narrow" pitchFamily="34" charset="0"/>
              </a:rPr>
              <a:t>37</a:t>
            </a:r>
            <a:r>
              <a:rPr lang="en-US" sz="1050" dirty="0" smtClean="0">
                <a:latin typeface="Arial Narrow" pitchFamily="34" charset="0"/>
              </a:rPr>
              <a:t> But Paul said to the officers: "They beat us publicly without a trial, even though we are Roman citizens, and threw us into prison. And now do they want to get rid of us quietly? No! Let them come themselves and escort us out.“</a:t>
            </a:r>
          </a:p>
          <a:p>
            <a:pPr marL="228600"/>
            <a:r>
              <a:rPr lang="en-US" sz="1050" baseline="30000" dirty="0" smtClean="0">
                <a:latin typeface="Arial Narrow" pitchFamily="34" charset="0"/>
              </a:rPr>
              <a:t>38</a:t>
            </a:r>
            <a:r>
              <a:rPr lang="en-US" sz="1050" dirty="0" smtClean="0">
                <a:latin typeface="Arial Narrow" pitchFamily="34" charset="0"/>
              </a:rPr>
              <a:t> The officers reported … that Paul and Silas were Roman citizens… </a:t>
            </a:r>
          </a:p>
          <a:p>
            <a:pPr marL="228600"/>
            <a:r>
              <a:rPr lang="en-US" sz="1050" dirty="0" smtClean="0">
                <a:latin typeface="Arial Narrow" pitchFamily="34" charset="0"/>
              </a:rPr>
              <a:t> </a:t>
            </a:r>
            <a:r>
              <a:rPr lang="en-US" sz="1050" baseline="30000" dirty="0" smtClean="0">
                <a:latin typeface="Arial Narrow" pitchFamily="34" charset="0"/>
              </a:rPr>
              <a:t>39</a:t>
            </a:r>
            <a:r>
              <a:rPr lang="en-US" sz="1050" dirty="0" smtClean="0">
                <a:latin typeface="Arial Narrow" pitchFamily="34" charset="0"/>
              </a:rPr>
              <a:t> They came to … escorted them from the prison, requesting them to leave the city.</a:t>
            </a:r>
          </a:p>
          <a:p>
            <a:pPr marL="228600"/>
            <a:r>
              <a:rPr lang="en-US" sz="1050" dirty="0" smtClean="0">
                <a:latin typeface="Arial Narrow" pitchFamily="34" charset="0"/>
              </a:rPr>
              <a:t> </a:t>
            </a:r>
            <a:r>
              <a:rPr lang="en-US" sz="1050" baseline="30000" dirty="0" smtClean="0">
                <a:latin typeface="Arial Narrow" pitchFamily="34" charset="0"/>
              </a:rPr>
              <a:t>40</a:t>
            </a:r>
            <a:r>
              <a:rPr lang="en-US" sz="1050" dirty="0" smtClean="0">
                <a:latin typeface="Arial Narrow" pitchFamily="34" charset="0"/>
              </a:rPr>
              <a:t> After Paul and Silas came out of the prison, they went to Lydia's house, where they met with the brothers and encouraged them. Then they left.</a:t>
            </a:r>
          </a:p>
          <a:p>
            <a:pPr marL="228600"/>
            <a:endParaRPr lang="en-US" sz="1050" dirty="0" smtClean="0">
              <a:latin typeface="Arial Narrow" pitchFamily="34" charset="0"/>
            </a:endParaRPr>
          </a:p>
          <a:p>
            <a:pPr marL="228600" indent="-228600"/>
            <a:r>
              <a:rPr lang="en-US" sz="1050" b="1" dirty="0" smtClean="0">
                <a:latin typeface="Arial Narrow" pitchFamily="34" charset="0"/>
              </a:rPr>
              <a:t>A final thought: The Gospel was never intended to be kept to myself!</a:t>
            </a:r>
          </a:p>
          <a:p>
            <a:pPr marL="228600" indent="-228600"/>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32570455"/>
          </a:xfrm>
          <a:prstGeom prst="rect">
            <a:avLst/>
          </a:prstGeom>
          <a:noFill/>
        </p:spPr>
        <p:txBody>
          <a:bodyPr wrap="square" rtlCol="0">
            <a:spAutoFit/>
          </a:bodyPr>
          <a:lstStyle/>
          <a:p>
            <a:r>
              <a:rPr lang="en-US" sz="1050" b="1" dirty="0" smtClean="0">
                <a:latin typeface="Arial Narrow" pitchFamily="34" charset="0"/>
              </a:rPr>
              <a:t>Lesson 22  Acts 17-18  	               A Study in the Book of ACTS </a:t>
            </a:r>
          </a:p>
          <a:p>
            <a:endParaRPr lang="en-US" sz="1050" b="1" dirty="0" smtClean="0">
              <a:latin typeface="Arial Narrow" pitchFamily="34" charset="0"/>
            </a:endParaRPr>
          </a:p>
          <a:p>
            <a:r>
              <a:rPr lang="en-US" sz="1050" dirty="0" smtClean="0">
                <a:latin typeface="Arial Narrow" pitchFamily="34" charset="0"/>
              </a:rPr>
              <a:t>Last time ...</a:t>
            </a:r>
            <a:br>
              <a:rPr lang="en-US" sz="1050" dirty="0" smtClean="0">
                <a:latin typeface="Arial Narrow" pitchFamily="34" charset="0"/>
              </a:rPr>
            </a:br>
            <a:r>
              <a:rPr lang="en-US" sz="1050" dirty="0" smtClean="0">
                <a:latin typeface="Arial Narrow" pitchFamily="34" charset="0"/>
              </a:rPr>
              <a:t>We left the Apostle ... The 2</a:t>
            </a:r>
            <a:r>
              <a:rPr lang="en-US" sz="1050" baseline="30000" dirty="0" smtClean="0">
                <a:latin typeface="Arial Narrow" pitchFamily="34" charset="0"/>
              </a:rPr>
              <a:t>nd</a:t>
            </a:r>
            <a:r>
              <a:rPr lang="en-US" sz="1050" dirty="0" smtClean="0">
                <a:latin typeface="Arial Narrow" pitchFamily="34" charset="0"/>
              </a:rPr>
              <a:t> Missionary Journey</a:t>
            </a:r>
            <a:endParaRPr lang="en-US" sz="1050" u="sng" dirty="0" smtClean="0">
              <a:latin typeface="Arial Narrow" pitchFamily="34" charset="0"/>
            </a:endParaRPr>
          </a:p>
          <a:p>
            <a:endParaRPr lang="en-US" sz="1050" dirty="0" smtClean="0">
              <a:latin typeface="Arial Narrow" pitchFamily="34" charset="0"/>
            </a:endParaRPr>
          </a:p>
          <a:p>
            <a:r>
              <a:rPr lang="en-US" sz="1050" dirty="0" smtClean="0">
                <a:latin typeface="Arial Narrow" pitchFamily="34" charset="0"/>
              </a:rPr>
              <a:t>Today’s Premise:   The Gospel always gets a REACTION!</a:t>
            </a:r>
          </a:p>
          <a:p>
            <a:endParaRPr lang="en-US" sz="1050" dirty="0" smtClean="0">
              <a:latin typeface="Arial Narrow" pitchFamily="34" charset="0"/>
            </a:endParaRPr>
          </a:p>
          <a:p>
            <a:r>
              <a:rPr lang="en-US" sz="1050" dirty="0" smtClean="0">
                <a:latin typeface="Arial Narrow" pitchFamily="34" charset="0"/>
              </a:rPr>
              <a:t>Global Market Reactions</a:t>
            </a:r>
          </a:p>
          <a:p>
            <a:endParaRPr lang="en-US" sz="1050" dirty="0" smtClean="0">
              <a:latin typeface="Arial Narrow" pitchFamily="34" charset="0"/>
            </a:endParaRPr>
          </a:p>
          <a:p>
            <a:r>
              <a:rPr lang="en-US" sz="1050" dirty="0" smtClean="0">
                <a:latin typeface="Arial Narrow" pitchFamily="34" charset="0"/>
              </a:rPr>
              <a:t>There will be 4 reactions:</a:t>
            </a:r>
          </a:p>
          <a:p>
            <a:pPr lvl="1"/>
            <a:r>
              <a:rPr lang="en-US" sz="1050" dirty="0" smtClean="0">
                <a:latin typeface="Arial Narrow" pitchFamily="34" charset="0"/>
              </a:rPr>
              <a:t>1- Resistance</a:t>
            </a:r>
          </a:p>
          <a:p>
            <a:pPr lvl="1"/>
            <a:r>
              <a:rPr lang="en-US" sz="1050" dirty="0" smtClean="0">
                <a:latin typeface="Arial Narrow" pitchFamily="34" charset="0"/>
              </a:rPr>
              <a:t>2-Reception </a:t>
            </a:r>
          </a:p>
          <a:p>
            <a:pPr lvl="1"/>
            <a:r>
              <a:rPr lang="en-US" sz="1050" dirty="0" smtClean="0">
                <a:latin typeface="Arial Narrow" pitchFamily="34" charset="0"/>
              </a:rPr>
              <a:t>3-Ridicule</a:t>
            </a:r>
          </a:p>
          <a:p>
            <a:pPr lvl="1"/>
            <a:r>
              <a:rPr lang="en-US" sz="1050" dirty="0" smtClean="0">
                <a:latin typeface="Arial Narrow" pitchFamily="34" charset="0"/>
              </a:rPr>
              <a:t>4-Reviling</a:t>
            </a:r>
          </a:p>
          <a:p>
            <a:pPr lvl="1"/>
            <a:endParaRPr lang="en-US" sz="1050" dirty="0" smtClean="0">
              <a:latin typeface="Arial Narrow" pitchFamily="34" charset="0"/>
            </a:endParaRPr>
          </a:p>
          <a:p>
            <a:r>
              <a:rPr lang="en-US" sz="1050" b="1" dirty="0" smtClean="0">
                <a:latin typeface="Arial Narrow" pitchFamily="34" charset="0"/>
              </a:rPr>
              <a:t>1.  Resistance 17:1-9</a:t>
            </a:r>
          </a:p>
          <a:p>
            <a:pPr marL="228600"/>
            <a:r>
              <a:rPr lang="en-US" sz="1050" dirty="0" smtClean="0">
                <a:latin typeface="Arial Narrow" pitchFamily="34" charset="0"/>
              </a:rPr>
              <a:t> </a:t>
            </a:r>
            <a:r>
              <a:rPr lang="en-US" sz="1050" baseline="30000" dirty="0" smtClean="0">
                <a:latin typeface="Arial Narrow" pitchFamily="34" charset="0"/>
              </a:rPr>
              <a:t>1</a:t>
            </a:r>
            <a:r>
              <a:rPr lang="en-US" sz="1050" dirty="0" smtClean="0">
                <a:latin typeface="Arial Narrow" pitchFamily="34" charset="0"/>
              </a:rPr>
              <a:t> When they had passed through </a:t>
            </a:r>
            <a:r>
              <a:rPr lang="en-US" sz="1050" dirty="0" err="1" smtClean="0">
                <a:latin typeface="Arial Narrow" pitchFamily="34" charset="0"/>
              </a:rPr>
              <a:t>Amphipolis</a:t>
            </a:r>
            <a:r>
              <a:rPr lang="en-US" sz="1050" dirty="0" smtClean="0">
                <a:latin typeface="Arial Narrow" pitchFamily="34" charset="0"/>
              </a:rPr>
              <a:t> and </a:t>
            </a:r>
            <a:r>
              <a:rPr lang="en-US" sz="1050" dirty="0" err="1" smtClean="0">
                <a:latin typeface="Arial Narrow" pitchFamily="34" charset="0"/>
              </a:rPr>
              <a:t>Apollonia</a:t>
            </a:r>
            <a:r>
              <a:rPr lang="en-US" sz="1050" dirty="0" smtClean="0">
                <a:latin typeface="Arial Narrow" pitchFamily="34" charset="0"/>
              </a:rPr>
              <a:t>, they came to Thessalonica, where there was a Jewish synagogue.</a:t>
            </a:r>
          </a:p>
          <a:p>
            <a:pPr marL="228600"/>
            <a:r>
              <a:rPr lang="en-US" sz="1050" baseline="30000" dirty="0" smtClean="0">
                <a:latin typeface="Arial Narrow" pitchFamily="34" charset="0"/>
              </a:rPr>
              <a:t>2</a:t>
            </a:r>
            <a:r>
              <a:rPr lang="en-US" sz="1050" dirty="0" smtClean="0">
                <a:latin typeface="Arial Narrow" pitchFamily="34" charset="0"/>
              </a:rPr>
              <a:t> As his custom was, Paul went into the synagogue, and on </a:t>
            </a:r>
            <a:r>
              <a:rPr lang="en-US" sz="1050" b="1" u="sng" dirty="0" smtClean="0">
                <a:latin typeface="Arial Narrow" pitchFamily="34" charset="0"/>
              </a:rPr>
              <a:t>three Sabbath </a:t>
            </a:r>
            <a:r>
              <a:rPr lang="en-US" sz="1050" dirty="0" smtClean="0">
                <a:latin typeface="Arial Narrow" pitchFamily="34" charset="0"/>
              </a:rPr>
              <a:t>days he reasoned with them from the Scriptures,</a:t>
            </a:r>
          </a:p>
          <a:p>
            <a:pPr marL="228600"/>
            <a:endParaRPr lang="en-US" sz="1050" dirty="0" smtClean="0">
              <a:latin typeface="Arial Narrow" pitchFamily="34" charset="0"/>
            </a:endParaRPr>
          </a:p>
          <a:p>
            <a:pPr marL="228600"/>
            <a:endParaRPr lang="en-US" sz="1050" dirty="0" smtClean="0">
              <a:latin typeface="Arial Narrow" pitchFamily="34" charset="0"/>
            </a:endParaRPr>
          </a:p>
          <a:p>
            <a:pPr marL="228600"/>
            <a:endParaRPr lang="en-US" sz="1050" dirty="0" smtClean="0">
              <a:latin typeface="Arial Narrow" pitchFamily="34" charset="0"/>
            </a:endParaRPr>
          </a:p>
          <a:p>
            <a:pPr marL="228600"/>
            <a:endParaRPr lang="en-US" sz="1050" dirty="0" smtClean="0">
              <a:latin typeface="Arial Narrow" pitchFamily="34" charset="0"/>
            </a:endParaRPr>
          </a:p>
          <a:p>
            <a:pPr marL="228600"/>
            <a:endParaRPr lang="en-US" sz="1050" dirty="0" smtClean="0">
              <a:latin typeface="Arial Narrow" pitchFamily="34" charset="0"/>
            </a:endParaRPr>
          </a:p>
          <a:p>
            <a:pPr marL="228600"/>
            <a:endParaRPr lang="en-US" sz="1050" dirty="0" smtClean="0">
              <a:latin typeface="Arial Narrow" pitchFamily="34" charset="0"/>
            </a:endParaRPr>
          </a:p>
          <a:p>
            <a:pPr marL="228600"/>
            <a:r>
              <a:rPr lang="en-US" sz="1050" baseline="30000" dirty="0" smtClean="0">
                <a:latin typeface="Arial Narrow" pitchFamily="34" charset="0"/>
              </a:rPr>
              <a:t>3</a:t>
            </a:r>
            <a:r>
              <a:rPr lang="en-US" sz="1050" dirty="0" smtClean="0">
                <a:latin typeface="Arial Narrow" pitchFamily="34" charset="0"/>
              </a:rPr>
              <a:t> explaining and proving that the Christ had to suffer and rise from the dead. </a:t>
            </a:r>
          </a:p>
          <a:p>
            <a:pPr marL="228600"/>
            <a:r>
              <a:rPr lang="en-US" sz="1050" dirty="0" smtClean="0">
                <a:latin typeface="Arial Narrow" pitchFamily="34" charset="0"/>
              </a:rPr>
              <a:t>	"This Jesus I am  proclaiming to you is the Christ,“ he said.</a:t>
            </a:r>
          </a:p>
          <a:p>
            <a:pPr marL="228600"/>
            <a:r>
              <a:rPr lang="en-US" sz="1050" baseline="30000" dirty="0" smtClean="0">
                <a:latin typeface="Arial Narrow" pitchFamily="34" charset="0"/>
              </a:rPr>
              <a:t>4</a:t>
            </a:r>
            <a:r>
              <a:rPr lang="en-US" sz="1050" dirty="0" smtClean="0">
                <a:latin typeface="Arial Narrow" pitchFamily="34" charset="0"/>
              </a:rPr>
              <a:t> Some of the Jews were persuaded and joined Paul and Silas, as did a large number of God-fearing Greeks and not </a:t>
            </a:r>
            <a:br>
              <a:rPr lang="en-US" sz="1050" dirty="0" smtClean="0">
                <a:latin typeface="Arial Narrow" pitchFamily="34" charset="0"/>
              </a:rPr>
            </a:br>
            <a:r>
              <a:rPr lang="en-US" sz="1050" dirty="0" smtClean="0">
                <a:latin typeface="Arial Narrow" pitchFamily="34" charset="0"/>
              </a:rPr>
              <a:t>a few prominent women.</a:t>
            </a:r>
          </a:p>
          <a:p>
            <a:pPr marL="228600"/>
            <a:r>
              <a:rPr lang="en-US" sz="1050" baseline="30000" dirty="0" smtClean="0">
                <a:latin typeface="Arial Narrow" pitchFamily="34" charset="0"/>
              </a:rPr>
              <a:t>5</a:t>
            </a:r>
            <a:r>
              <a:rPr lang="en-US" sz="1050" dirty="0" smtClean="0">
                <a:latin typeface="Arial Narrow" pitchFamily="34" charset="0"/>
              </a:rPr>
              <a:t> But the Jews were jealous; so they rounded up some bad characters from the marketplace, formed a mob and started a riot in the city. They rushed to Jason's house in search of Paul and Silas in order to bring them out to the crowd.</a:t>
            </a:r>
          </a:p>
          <a:p>
            <a:pPr marL="228600"/>
            <a:r>
              <a:rPr lang="en-US" sz="1050" baseline="30000" dirty="0" smtClean="0">
                <a:latin typeface="Arial Narrow" pitchFamily="34" charset="0"/>
              </a:rPr>
              <a:t>6</a:t>
            </a:r>
            <a:r>
              <a:rPr lang="en-US" sz="1050" dirty="0" smtClean="0">
                <a:latin typeface="Arial Narrow" pitchFamily="34" charset="0"/>
              </a:rPr>
              <a:t> But when they did not find them, they dragged Jason and some other brothers before the city officials, shouting: </a:t>
            </a:r>
          </a:p>
          <a:p>
            <a:pPr marL="228600"/>
            <a:endParaRPr lang="en-US" sz="1050" dirty="0" smtClean="0">
              <a:latin typeface="Arial Narrow" pitchFamily="34" charset="0"/>
            </a:endParaRPr>
          </a:p>
          <a:p>
            <a:pPr marL="228600" lvl="0"/>
            <a:r>
              <a:rPr lang="en-US" sz="1050" b="1" dirty="0" smtClean="0">
                <a:solidFill>
                  <a:schemeClr val="bg1"/>
                </a:solidFill>
                <a:effectLst>
                  <a:outerShdw blurRad="38100" dist="63500" dir="2700000" algn="tl">
                    <a:srgbClr val="000000">
                      <a:alpha val="43137"/>
                    </a:srgbClr>
                  </a:outerShdw>
                </a:effectLst>
                <a:latin typeface="Arial Narrow" pitchFamily="34" charset="0"/>
              </a:rPr>
              <a:t>	</a:t>
            </a:r>
            <a:r>
              <a:rPr lang="en-US" sz="1050" dirty="0" smtClean="0">
                <a:latin typeface="Arial Narrow" pitchFamily="34" charset="0"/>
              </a:rPr>
              <a:t>"These men who have caused </a:t>
            </a:r>
            <a:r>
              <a:rPr lang="en-US" sz="1050" b="1" dirty="0" smtClean="0">
                <a:latin typeface="Arial Narrow" pitchFamily="34" charset="0"/>
              </a:rPr>
              <a:t>trouble</a:t>
            </a:r>
            <a:r>
              <a:rPr lang="en-US" sz="1050" dirty="0" smtClean="0">
                <a:latin typeface="Arial Narrow" pitchFamily="34" charset="0"/>
              </a:rPr>
              <a:t> all over the world have now come here,  </a:t>
            </a:r>
            <a:r>
              <a:rPr lang="en-US" sz="1050" baseline="30000" dirty="0" smtClean="0">
                <a:latin typeface="Arial Narrow" pitchFamily="34" charset="0"/>
              </a:rPr>
              <a:t>7</a:t>
            </a:r>
            <a:r>
              <a:rPr lang="en-US" sz="1050" dirty="0" smtClean="0">
                <a:latin typeface="Arial Narrow" pitchFamily="34" charset="0"/>
              </a:rPr>
              <a:t> and Jason has 	welcomed them into his house. They are all </a:t>
            </a:r>
            <a:r>
              <a:rPr lang="en-US" sz="1050" b="1" dirty="0" smtClean="0">
                <a:latin typeface="Arial Narrow" pitchFamily="34" charset="0"/>
              </a:rPr>
              <a:t>defying</a:t>
            </a:r>
            <a:r>
              <a:rPr lang="en-US" sz="1050" dirty="0" smtClean="0">
                <a:latin typeface="Arial Narrow" pitchFamily="34" charset="0"/>
              </a:rPr>
              <a:t> Caesar's decrees, saying that there is another 	king, one called Jesus.”</a:t>
            </a:r>
          </a:p>
          <a:p>
            <a:pPr marL="228600"/>
            <a:endParaRPr lang="en-US" sz="1050" dirty="0" smtClean="0">
              <a:latin typeface="Arial Narrow" pitchFamily="34" charset="0"/>
            </a:endParaRPr>
          </a:p>
          <a:p>
            <a:pPr marL="228600"/>
            <a:r>
              <a:rPr lang="en-US" sz="1050" dirty="0" smtClean="0">
                <a:latin typeface="Arial Narrow" pitchFamily="34" charset="0"/>
              </a:rPr>
              <a:t> </a:t>
            </a:r>
            <a:r>
              <a:rPr lang="en-US" sz="1050" baseline="30000" dirty="0" smtClean="0">
                <a:latin typeface="Arial Narrow" pitchFamily="34" charset="0"/>
              </a:rPr>
              <a:t>8</a:t>
            </a:r>
            <a:r>
              <a:rPr lang="en-US" sz="1050" dirty="0" smtClean="0">
                <a:latin typeface="Arial Narrow" pitchFamily="34" charset="0"/>
              </a:rPr>
              <a:t> When they heard this, the crowd and the city officials were thrown into turmoil.</a:t>
            </a:r>
          </a:p>
          <a:p>
            <a:pPr marL="228600"/>
            <a:r>
              <a:rPr lang="en-US" sz="1050" dirty="0" smtClean="0">
                <a:latin typeface="Arial Narrow" pitchFamily="34" charset="0"/>
              </a:rPr>
              <a:t> </a:t>
            </a:r>
            <a:r>
              <a:rPr lang="en-US" sz="1050" baseline="30000" dirty="0" smtClean="0">
                <a:latin typeface="Arial Narrow" pitchFamily="34" charset="0"/>
              </a:rPr>
              <a:t>9</a:t>
            </a:r>
            <a:r>
              <a:rPr lang="en-US" sz="1050" dirty="0" smtClean="0">
                <a:latin typeface="Arial Narrow" pitchFamily="34" charset="0"/>
              </a:rPr>
              <a:t> Then they made Jason and the others post bond and let them go. </a:t>
            </a:r>
          </a:p>
          <a:p>
            <a:pPr marL="228600"/>
            <a:r>
              <a:rPr lang="en-US" sz="1050" baseline="30000" dirty="0" smtClean="0">
                <a:latin typeface="Arial Narrow" pitchFamily="34" charset="0"/>
              </a:rPr>
              <a:t>10</a:t>
            </a:r>
            <a:r>
              <a:rPr lang="en-US" sz="1050" dirty="0" smtClean="0">
                <a:latin typeface="Arial Narrow" pitchFamily="34" charset="0"/>
              </a:rPr>
              <a:t> As soon as it was night, the brothers sent Paul and Silas away to Berea. </a:t>
            </a:r>
          </a:p>
          <a:p>
            <a:r>
              <a:rPr lang="en-US" sz="1050" dirty="0" smtClean="0">
                <a:latin typeface="Arial Narrow" pitchFamily="34" charset="0"/>
              </a:rPr>
              <a:t> </a:t>
            </a:r>
          </a:p>
          <a:p>
            <a:pPr marL="228600" indent="-228600">
              <a:buAutoNum type="arabicPeriod" startAt="2"/>
            </a:pPr>
            <a:r>
              <a:rPr lang="en-US" sz="1050" b="1" dirty="0" smtClean="0">
                <a:latin typeface="Arial Narrow" pitchFamily="34" charset="0"/>
              </a:rPr>
              <a:t>Reception 17:10-14 </a:t>
            </a:r>
          </a:p>
          <a:p>
            <a:pPr marL="228600" indent="3175"/>
            <a:r>
              <a:rPr lang="en-US" sz="1050" baseline="30000" dirty="0" smtClean="0">
                <a:latin typeface="Arial Narrow" pitchFamily="34" charset="0"/>
              </a:rPr>
              <a:t>10</a:t>
            </a:r>
            <a:r>
              <a:rPr lang="en-US" sz="1050" dirty="0" smtClean="0">
                <a:latin typeface="Arial Narrow" pitchFamily="34" charset="0"/>
              </a:rPr>
              <a:t> ... On arriving there, they went to the Jewish synagogue.</a:t>
            </a:r>
          </a:p>
          <a:p>
            <a:pPr marL="228600" indent="3175"/>
            <a:r>
              <a:rPr lang="en-US" sz="1050" baseline="30000" dirty="0" smtClean="0">
                <a:latin typeface="Arial Narrow" pitchFamily="34" charset="0"/>
              </a:rPr>
              <a:t>11</a:t>
            </a:r>
            <a:r>
              <a:rPr lang="en-US" sz="1050" dirty="0" smtClean="0">
                <a:latin typeface="Arial Narrow" pitchFamily="34" charset="0"/>
              </a:rPr>
              <a:t> Now the </a:t>
            </a:r>
            <a:r>
              <a:rPr lang="en-US" sz="1050" dirty="0" err="1" smtClean="0">
                <a:latin typeface="Arial Narrow" pitchFamily="34" charset="0"/>
              </a:rPr>
              <a:t>Bereans</a:t>
            </a:r>
            <a:r>
              <a:rPr lang="en-US" sz="1050" dirty="0" smtClean="0">
                <a:latin typeface="Arial Narrow" pitchFamily="34" charset="0"/>
              </a:rPr>
              <a:t> were of </a:t>
            </a:r>
            <a:r>
              <a:rPr lang="en-US" sz="1050" b="1" u="sng" dirty="0" smtClean="0">
                <a:latin typeface="Arial Narrow" pitchFamily="34" charset="0"/>
              </a:rPr>
              <a:t>more noble </a:t>
            </a:r>
            <a:r>
              <a:rPr lang="en-US" sz="1050" dirty="0" smtClean="0">
                <a:latin typeface="Arial Narrow" pitchFamily="34" charset="0"/>
              </a:rPr>
              <a:t>character than the Thessalonians, for they </a:t>
            </a:r>
            <a:r>
              <a:rPr lang="en-US" sz="1050" b="1" u="sng" dirty="0" smtClean="0">
                <a:latin typeface="Arial Narrow" pitchFamily="34" charset="0"/>
              </a:rPr>
              <a:t>received</a:t>
            </a:r>
            <a:r>
              <a:rPr lang="en-US" sz="1050" dirty="0" smtClean="0">
                <a:latin typeface="Arial Narrow" pitchFamily="34" charset="0"/>
              </a:rPr>
              <a:t> the message with great eagerness and </a:t>
            </a:r>
            <a:r>
              <a:rPr lang="en-US" sz="1050" b="1" u="sng" dirty="0" smtClean="0">
                <a:latin typeface="Arial Narrow" pitchFamily="34" charset="0"/>
              </a:rPr>
              <a:t>examined</a:t>
            </a:r>
            <a:r>
              <a:rPr lang="en-US" sz="1050" dirty="0" smtClean="0">
                <a:latin typeface="Arial Narrow" pitchFamily="34" charset="0"/>
              </a:rPr>
              <a:t> the Scriptures every day to see if what Paul said was true.</a:t>
            </a:r>
          </a:p>
          <a:p>
            <a:pPr marL="228600" indent="3175"/>
            <a:r>
              <a:rPr lang="en-US" sz="1050" baseline="30000" dirty="0" smtClean="0">
                <a:latin typeface="Arial Narrow" pitchFamily="34" charset="0"/>
              </a:rPr>
              <a:t>12</a:t>
            </a:r>
            <a:r>
              <a:rPr lang="en-US" sz="1050" dirty="0" smtClean="0">
                <a:latin typeface="Arial Narrow" pitchFamily="34" charset="0"/>
              </a:rPr>
              <a:t> Many of the Jews </a:t>
            </a:r>
            <a:r>
              <a:rPr lang="en-US" sz="1050" b="1" u="sng" dirty="0" smtClean="0">
                <a:latin typeface="Arial Narrow" pitchFamily="34" charset="0"/>
              </a:rPr>
              <a:t>believed</a:t>
            </a:r>
            <a:r>
              <a:rPr lang="en-US" sz="1050" dirty="0" smtClean="0">
                <a:latin typeface="Arial Narrow" pitchFamily="34" charset="0"/>
              </a:rPr>
              <a:t>, as did also a number of prominent Greek women and many Greek men.</a:t>
            </a:r>
          </a:p>
          <a:p>
            <a:pPr marL="228600" indent="3175"/>
            <a:r>
              <a:rPr lang="en-US" sz="1050" baseline="30000" dirty="0" smtClean="0">
                <a:latin typeface="Arial Narrow" pitchFamily="34" charset="0"/>
              </a:rPr>
              <a:t>13</a:t>
            </a:r>
            <a:r>
              <a:rPr lang="en-US" sz="1050" dirty="0" smtClean="0">
                <a:latin typeface="Arial Narrow" pitchFamily="34" charset="0"/>
              </a:rPr>
              <a:t> When the Jews in Thessalonica learned that Paul was preaching the word of God at Berea, they went there too, agitating the crowds and stirring them up.   </a:t>
            </a:r>
            <a:r>
              <a:rPr lang="en-US" sz="1050" baseline="30000" dirty="0" smtClean="0">
                <a:latin typeface="Arial Narrow" pitchFamily="34" charset="0"/>
              </a:rPr>
              <a:t>14</a:t>
            </a:r>
            <a:r>
              <a:rPr lang="en-US" sz="1050" dirty="0" smtClean="0">
                <a:latin typeface="Arial Narrow" pitchFamily="34" charset="0"/>
              </a:rPr>
              <a:t> The brothers immediately sent Paul to the coast, but Silas and Timothy stayed at Berea.</a:t>
            </a:r>
          </a:p>
          <a:p>
            <a:pPr marL="228600" indent="3175"/>
            <a:endParaRPr lang="en-US" sz="1050" dirty="0" smtClean="0">
              <a:latin typeface="Arial Narrow" pitchFamily="34" charset="0"/>
            </a:endParaRPr>
          </a:p>
          <a:p>
            <a:pPr marL="228600" indent="3175"/>
            <a:endParaRPr lang="en-US" sz="1050" dirty="0" smtClean="0">
              <a:latin typeface="Arial Narrow" pitchFamily="34" charset="0"/>
            </a:endParaRPr>
          </a:p>
          <a:p>
            <a:pPr marL="228600" indent="3175"/>
            <a:endParaRPr lang="en-US" sz="1050" dirty="0" smtClean="0">
              <a:latin typeface="Arial Narrow" pitchFamily="34" charset="0"/>
            </a:endParaRPr>
          </a:p>
          <a:p>
            <a:pPr marL="228600" indent="3175"/>
            <a:endParaRPr lang="en-US" sz="1050" dirty="0" smtClean="0">
              <a:latin typeface="Arial Narrow" pitchFamily="34" charset="0"/>
            </a:endParaRPr>
          </a:p>
          <a:p>
            <a:pPr marL="228600" indent="3175"/>
            <a:endParaRPr lang="en-US" sz="1050" dirty="0" smtClean="0">
              <a:latin typeface="Arial Narrow" pitchFamily="34" charset="0"/>
            </a:endParaRPr>
          </a:p>
          <a:p>
            <a:r>
              <a:rPr lang="en-US" sz="1050" dirty="0" smtClean="0">
                <a:latin typeface="Arial Narrow" pitchFamily="34" charset="0"/>
              </a:rPr>
              <a:t>3.  Ridiculed 17:15-24</a:t>
            </a:r>
          </a:p>
          <a:p>
            <a:r>
              <a:rPr lang="en-US" sz="1050" dirty="0" smtClean="0">
                <a:latin typeface="Arial Narrow" pitchFamily="34" charset="0"/>
              </a:rPr>
              <a:t>3.  Ridiculed 17:15-24</a:t>
            </a:r>
          </a:p>
          <a:p>
            <a:r>
              <a:rPr lang="en-US" sz="1050" baseline="30000" dirty="0" smtClean="0">
                <a:latin typeface="Arial Narrow" pitchFamily="34" charset="0"/>
              </a:rPr>
              <a:t>15</a:t>
            </a:r>
            <a:r>
              <a:rPr lang="en-US" sz="1050" dirty="0" smtClean="0">
                <a:latin typeface="Arial Narrow" pitchFamily="34" charset="0"/>
              </a:rPr>
              <a:t> The men who escorted Paul brought him to Athens and then left with instructions for Silas and Timothy </a:t>
            </a:r>
            <a:br>
              <a:rPr lang="en-US" sz="1050" dirty="0" smtClean="0">
                <a:latin typeface="Arial Narrow" pitchFamily="34" charset="0"/>
              </a:rPr>
            </a:br>
            <a:r>
              <a:rPr lang="en-US" sz="1050" dirty="0" smtClean="0">
                <a:latin typeface="Arial Narrow" pitchFamily="34" charset="0"/>
              </a:rPr>
              <a:t>to join him as </a:t>
            </a:r>
            <a:br>
              <a:rPr lang="en-US" sz="1050" dirty="0" smtClean="0">
                <a:latin typeface="Arial Narrow" pitchFamily="34" charset="0"/>
              </a:rPr>
            </a:br>
            <a:r>
              <a:rPr lang="en-US" sz="1050" dirty="0" smtClean="0">
                <a:latin typeface="Arial Narrow" pitchFamily="34" charset="0"/>
              </a:rPr>
              <a:t>soon as </a:t>
            </a:r>
            <a:br>
              <a:rPr lang="en-US" sz="1050" dirty="0" smtClean="0">
                <a:latin typeface="Arial Narrow" pitchFamily="34" charset="0"/>
              </a:rPr>
            </a:br>
            <a:r>
              <a:rPr lang="en-US" sz="1050" dirty="0" smtClean="0">
                <a:latin typeface="Arial Narrow" pitchFamily="34" charset="0"/>
              </a:rPr>
              <a:t>possible.</a:t>
            </a:r>
          </a:p>
          <a:p>
            <a:r>
              <a:rPr lang="en-US" sz="1050" dirty="0" smtClean="0">
                <a:latin typeface="Arial Narrow" pitchFamily="34" charset="0"/>
              </a:rPr>
              <a:t> </a:t>
            </a:r>
          </a:p>
          <a:p>
            <a:r>
              <a:rPr lang="en-US" sz="1050" dirty="0" smtClean="0">
                <a:latin typeface="Arial Narrow" pitchFamily="34" charset="0"/>
              </a:rPr>
              <a:t>3.  Ridiculed 17:15-24</a:t>
            </a:r>
          </a:p>
          <a:p>
            <a:r>
              <a:rPr lang="en-US" sz="1050" baseline="30000" dirty="0" smtClean="0">
                <a:latin typeface="Arial Narrow" pitchFamily="34" charset="0"/>
              </a:rPr>
              <a:t>16</a:t>
            </a:r>
            <a:r>
              <a:rPr lang="en-US" sz="1050" dirty="0" smtClean="0">
                <a:latin typeface="Arial Narrow" pitchFamily="34" charset="0"/>
              </a:rPr>
              <a:t> While Paul was waiting for them in Athens, he was greatly distressed to see that the city was full of idols.</a:t>
            </a:r>
          </a:p>
          <a:p>
            <a:r>
              <a:rPr lang="en-US" sz="1050" dirty="0" smtClean="0">
                <a:latin typeface="Arial Narrow" pitchFamily="34" charset="0"/>
              </a:rPr>
              <a:t> </a:t>
            </a:r>
          </a:p>
          <a:p>
            <a:r>
              <a:rPr lang="en-US" sz="1050" dirty="0" smtClean="0">
                <a:latin typeface="Arial Narrow" pitchFamily="34" charset="0"/>
              </a:rPr>
              <a:t>3.  Ridiculed 17:15-24</a:t>
            </a:r>
          </a:p>
          <a:p>
            <a:r>
              <a:rPr lang="en-US" sz="1050" baseline="30000" dirty="0" smtClean="0">
                <a:latin typeface="Arial Narrow" pitchFamily="34" charset="0"/>
              </a:rPr>
              <a:t>17</a:t>
            </a:r>
            <a:r>
              <a:rPr lang="en-US" sz="1050" dirty="0" smtClean="0">
                <a:latin typeface="Arial Narrow" pitchFamily="34" charset="0"/>
              </a:rPr>
              <a:t> So he reasoned in the synagogue … as well as in the marketplace ….  </a:t>
            </a:r>
            <a:r>
              <a:rPr lang="en-US" sz="1050" baseline="30000" dirty="0" smtClean="0">
                <a:latin typeface="Arial Narrow" pitchFamily="34" charset="0"/>
              </a:rPr>
              <a:t>18</a:t>
            </a:r>
            <a:r>
              <a:rPr lang="en-US" sz="1050" dirty="0" smtClean="0">
                <a:latin typeface="Arial Narrow" pitchFamily="34" charset="0"/>
              </a:rPr>
              <a:t> A group of Epicurean and Stoic philosophers began to dispute with him. Some of them asked, </a:t>
            </a:r>
          </a:p>
          <a:p>
            <a:r>
              <a:rPr lang="en-US" sz="1050" dirty="0" smtClean="0">
                <a:latin typeface="Arial Narrow" pitchFamily="34" charset="0"/>
              </a:rPr>
              <a:t>3.  Ridiculed 17:15-24</a:t>
            </a:r>
          </a:p>
          <a:p>
            <a:r>
              <a:rPr lang="en-US" sz="1050" dirty="0" smtClean="0">
                <a:latin typeface="Arial Narrow" pitchFamily="34" charset="0"/>
              </a:rPr>
              <a:t>	They said this because Paul was preaching the good news about Jesus and the resurrection.</a:t>
            </a:r>
          </a:p>
          <a:p>
            <a:r>
              <a:rPr lang="en-US" sz="1050" dirty="0" smtClean="0">
                <a:latin typeface="Arial Narrow" pitchFamily="34" charset="0"/>
              </a:rPr>
              <a:t>3.  Ridiculed 17:15-24</a:t>
            </a:r>
          </a:p>
          <a:p>
            <a:r>
              <a:rPr lang="en-US" sz="1050" dirty="0" smtClean="0">
                <a:latin typeface="Arial Narrow" pitchFamily="34" charset="0"/>
              </a:rPr>
              <a:t> </a:t>
            </a:r>
            <a:r>
              <a:rPr lang="en-US" sz="1050" baseline="30000" dirty="0" smtClean="0">
                <a:latin typeface="Arial Narrow" pitchFamily="34" charset="0"/>
              </a:rPr>
              <a:t>19</a:t>
            </a:r>
            <a:r>
              <a:rPr lang="en-US" sz="1050" dirty="0" smtClean="0">
                <a:latin typeface="Arial Narrow" pitchFamily="34" charset="0"/>
              </a:rPr>
              <a:t> Then they took him and brought him to a meeting of the </a:t>
            </a:r>
            <a:r>
              <a:rPr lang="en-US" sz="1050" dirty="0" err="1" smtClean="0">
                <a:latin typeface="Arial Narrow" pitchFamily="34" charset="0"/>
              </a:rPr>
              <a:t>Areopagus</a:t>
            </a:r>
            <a:r>
              <a:rPr lang="en-US" sz="1050" dirty="0" smtClean="0">
                <a:latin typeface="Arial Narrow" pitchFamily="34" charset="0"/>
              </a:rPr>
              <a:t>, where they said to him, ... </a:t>
            </a:r>
          </a:p>
          <a:p>
            <a:r>
              <a:rPr lang="en-US" sz="1050" dirty="0" smtClean="0">
                <a:latin typeface="Arial Narrow" pitchFamily="34" charset="0"/>
              </a:rPr>
              <a:t>3.  Ridiculed 17:15-24</a:t>
            </a:r>
          </a:p>
          <a:p>
            <a:r>
              <a:rPr lang="en-US" sz="1050" dirty="0" smtClean="0">
                <a:latin typeface="Arial Narrow" pitchFamily="34" charset="0"/>
              </a:rPr>
              <a:t>	"May we know what this new teaching is that you are presenting? </a:t>
            </a:r>
            <a:r>
              <a:rPr lang="en-US" sz="1050" baseline="30000" dirty="0" smtClean="0">
                <a:latin typeface="Arial Narrow" pitchFamily="34" charset="0"/>
              </a:rPr>
              <a:t>20</a:t>
            </a:r>
            <a:r>
              <a:rPr lang="en-US" sz="1050" dirty="0" smtClean="0">
                <a:latin typeface="Arial Narrow" pitchFamily="34" charset="0"/>
              </a:rPr>
              <a:t> You are bringing some strange ideas to our ears, and we want to know what they mean."</a:t>
            </a:r>
          </a:p>
          <a:p>
            <a:endParaRPr lang="en-US" sz="1050" dirty="0" smtClean="0">
              <a:latin typeface="Arial Narrow" pitchFamily="34" charset="0"/>
            </a:endParaRPr>
          </a:p>
          <a:p>
            <a:r>
              <a:rPr lang="en-US" sz="1050" dirty="0" smtClean="0">
                <a:latin typeface="Arial Narrow" pitchFamily="34" charset="0"/>
              </a:rPr>
              <a:t>3.  Ridiculed 17:15-24</a:t>
            </a:r>
          </a:p>
          <a:p>
            <a:r>
              <a:rPr lang="en-US" sz="1050" dirty="0" smtClean="0">
                <a:latin typeface="Arial Narrow" pitchFamily="34" charset="0"/>
              </a:rPr>
              <a:t>.... </a:t>
            </a:r>
            <a:r>
              <a:rPr lang="en-US" sz="1050" baseline="30000" dirty="0" smtClean="0">
                <a:latin typeface="Arial Narrow" pitchFamily="34" charset="0"/>
              </a:rPr>
              <a:t>22</a:t>
            </a:r>
            <a:r>
              <a:rPr lang="en-US" sz="1050" dirty="0" smtClean="0">
                <a:latin typeface="Arial Narrow" pitchFamily="34" charset="0"/>
              </a:rPr>
              <a:t> Paul then ... said: </a:t>
            </a:r>
          </a:p>
          <a:p>
            <a:r>
              <a:rPr lang="en-US" sz="1050" dirty="0" smtClean="0">
                <a:latin typeface="Arial Narrow" pitchFamily="34" charset="0"/>
              </a:rPr>
              <a:t>"Men of Athens! I see that in every way you are </a:t>
            </a:r>
            <a:r>
              <a:rPr lang="en-US" sz="1050" u="sng" dirty="0" smtClean="0">
                <a:latin typeface="Arial Narrow" pitchFamily="34" charset="0"/>
              </a:rPr>
              <a:t>very religious</a:t>
            </a:r>
            <a:r>
              <a:rPr lang="en-US" sz="1050" dirty="0" smtClean="0">
                <a:latin typeface="Arial Narrow" pitchFamily="34" charset="0"/>
              </a:rPr>
              <a:t>.  </a:t>
            </a:r>
            <a:r>
              <a:rPr lang="en-US" sz="1050" baseline="30000" dirty="0" smtClean="0">
                <a:latin typeface="Arial Narrow" pitchFamily="34" charset="0"/>
              </a:rPr>
              <a:t>23</a:t>
            </a:r>
            <a:r>
              <a:rPr lang="en-US" sz="1050" dirty="0" smtClean="0">
                <a:latin typeface="Arial Narrow" pitchFamily="34" charset="0"/>
              </a:rPr>
              <a:t> For as I walked around and looked carefully at your objects of worship, I even found an altar with this inscription: </a:t>
            </a:r>
            <a:r>
              <a:rPr lang="en-US" sz="1050" u="sng" dirty="0" smtClean="0">
                <a:latin typeface="Arial Narrow" pitchFamily="34" charset="0"/>
              </a:rPr>
              <a:t>TO AN UNKNOWN GOD</a:t>
            </a:r>
            <a:r>
              <a:rPr lang="en-US" sz="1050" dirty="0" smtClean="0">
                <a:latin typeface="Arial Narrow" pitchFamily="34" charset="0"/>
              </a:rPr>
              <a:t>. Now what you worship as something unknown I am going to proclaim to you.</a:t>
            </a:r>
          </a:p>
          <a:p>
            <a:r>
              <a:rPr lang="en-US" sz="1050" dirty="0" smtClean="0">
                <a:latin typeface="Arial Narrow" pitchFamily="34" charset="0"/>
              </a:rPr>
              <a:t>3.  Ridiculed 17:15-24</a:t>
            </a:r>
          </a:p>
          <a:p>
            <a:r>
              <a:rPr lang="en-US" sz="1050" dirty="0" smtClean="0">
                <a:latin typeface="Arial Narrow" pitchFamily="34" charset="0"/>
              </a:rPr>
              <a:t>.... </a:t>
            </a:r>
            <a:r>
              <a:rPr lang="en-US" sz="1050" baseline="30000" dirty="0" smtClean="0">
                <a:latin typeface="Arial Narrow" pitchFamily="34" charset="0"/>
              </a:rPr>
              <a:t>22</a:t>
            </a:r>
            <a:r>
              <a:rPr lang="en-US" sz="1050" dirty="0" smtClean="0">
                <a:latin typeface="Arial Narrow" pitchFamily="34" charset="0"/>
              </a:rPr>
              <a:t> Paul then ... said: </a:t>
            </a:r>
          </a:p>
          <a:p>
            <a:r>
              <a:rPr lang="en-US" sz="1050" dirty="0" smtClean="0">
                <a:latin typeface="Arial Narrow" pitchFamily="34" charset="0"/>
              </a:rPr>
              <a:t> </a:t>
            </a:r>
            <a:r>
              <a:rPr lang="en-US" sz="1050" baseline="30000" dirty="0" smtClean="0">
                <a:latin typeface="Arial Narrow" pitchFamily="34" charset="0"/>
              </a:rPr>
              <a:t>24</a:t>
            </a:r>
            <a:r>
              <a:rPr lang="en-US" sz="1050" dirty="0" smtClean="0">
                <a:latin typeface="Arial Narrow" pitchFamily="34" charset="0"/>
              </a:rPr>
              <a:t> "The God who made the world and everything in it is the Lord of heaven and earth and does not live in temples built by hands.  </a:t>
            </a:r>
            <a:r>
              <a:rPr lang="en-US" sz="1050" baseline="30000" dirty="0" smtClean="0">
                <a:latin typeface="Arial Narrow" pitchFamily="34" charset="0"/>
              </a:rPr>
              <a:t>25</a:t>
            </a:r>
            <a:r>
              <a:rPr lang="en-US" sz="1050" dirty="0" smtClean="0">
                <a:latin typeface="Arial Narrow" pitchFamily="34" charset="0"/>
              </a:rPr>
              <a:t> And he is not served by human hands, as if he needed anything, because he himself gives all men life and breath and everything else.</a:t>
            </a:r>
          </a:p>
          <a:p>
            <a:r>
              <a:rPr lang="en-US" sz="1050" dirty="0" smtClean="0">
                <a:latin typeface="Arial Narrow" pitchFamily="34" charset="0"/>
              </a:rPr>
              <a:t>3.  Ridiculed 17:15-24</a:t>
            </a:r>
          </a:p>
          <a:p>
            <a:r>
              <a:rPr lang="en-US" sz="1050" baseline="30000" dirty="0" smtClean="0">
                <a:latin typeface="Arial Narrow" pitchFamily="34" charset="0"/>
              </a:rPr>
              <a:t>26</a:t>
            </a:r>
            <a:r>
              <a:rPr lang="en-US" sz="1050" dirty="0" smtClean="0">
                <a:latin typeface="Arial Narrow" pitchFamily="34" charset="0"/>
              </a:rPr>
              <a:t> From one man he made every nation of men, that they should inhabit the whole earth; and he determined the times set for them and the exact places where they should live.</a:t>
            </a:r>
          </a:p>
          <a:p>
            <a:r>
              <a:rPr lang="en-US" sz="1050" dirty="0" smtClean="0">
                <a:latin typeface="Arial Narrow" pitchFamily="34" charset="0"/>
              </a:rPr>
              <a:t> </a:t>
            </a:r>
            <a:r>
              <a:rPr lang="en-US" sz="1050" baseline="30000" dirty="0" smtClean="0">
                <a:latin typeface="Arial Narrow" pitchFamily="34" charset="0"/>
              </a:rPr>
              <a:t>27</a:t>
            </a:r>
            <a:r>
              <a:rPr lang="en-US" sz="1050" dirty="0" smtClean="0">
                <a:latin typeface="Arial Narrow" pitchFamily="34" charset="0"/>
              </a:rPr>
              <a:t> God did this so that men would seek him and perhaps reach out for him and find him, though he is not far from each one of us.</a:t>
            </a:r>
          </a:p>
          <a:p>
            <a:r>
              <a:rPr lang="en-US" sz="1050" dirty="0" smtClean="0">
                <a:latin typeface="Arial Narrow" pitchFamily="34" charset="0"/>
              </a:rPr>
              <a:t>3.  Ridiculed 17:15-24</a:t>
            </a:r>
          </a:p>
          <a:p>
            <a:r>
              <a:rPr lang="en-US" sz="1050" baseline="30000" dirty="0" smtClean="0">
                <a:latin typeface="Arial Narrow" pitchFamily="34" charset="0"/>
              </a:rPr>
              <a:t>26</a:t>
            </a:r>
            <a:r>
              <a:rPr lang="en-US" sz="1050" dirty="0" smtClean="0">
                <a:latin typeface="Arial Narrow" pitchFamily="34" charset="0"/>
              </a:rPr>
              <a:t> From one man he made every nation of men, that they should inhabit the whole earth; and he determined the times set for them and the exact places where they should live.</a:t>
            </a:r>
          </a:p>
          <a:p>
            <a:r>
              <a:rPr lang="en-US" sz="1050" dirty="0" smtClean="0">
                <a:latin typeface="Arial Narrow" pitchFamily="34" charset="0"/>
              </a:rPr>
              <a:t> </a:t>
            </a:r>
            <a:r>
              <a:rPr lang="en-US" sz="1050" baseline="30000" dirty="0" smtClean="0">
                <a:latin typeface="Arial Narrow" pitchFamily="34" charset="0"/>
              </a:rPr>
              <a:t>27</a:t>
            </a:r>
            <a:r>
              <a:rPr lang="en-US" sz="1050" dirty="0" smtClean="0">
                <a:latin typeface="Arial Narrow" pitchFamily="34" charset="0"/>
              </a:rPr>
              <a:t> God did this so that men would seek him and perhaps reach out for him and find him, though he is not far from each one of us.</a:t>
            </a:r>
          </a:p>
          <a:p>
            <a:r>
              <a:rPr lang="en-US" sz="1050" dirty="0" smtClean="0">
                <a:latin typeface="Arial Narrow" pitchFamily="34" charset="0"/>
              </a:rPr>
              <a:t>3.  Ridiculed 17:15-24</a:t>
            </a:r>
          </a:p>
          <a:p>
            <a:r>
              <a:rPr lang="en-US" sz="1050" dirty="0" smtClean="0">
                <a:latin typeface="Arial Narrow" pitchFamily="34" charset="0"/>
              </a:rPr>
              <a:t> </a:t>
            </a:r>
            <a:r>
              <a:rPr lang="en-US" sz="1050" baseline="30000" dirty="0" smtClean="0">
                <a:latin typeface="Arial Narrow" pitchFamily="34" charset="0"/>
              </a:rPr>
              <a:t>28</a:t>
            </a:r>
            <a:r>
              <a:rPr lang="en-US" sz="1050" dirty="0" smtClean="0">
                <a:latin typeface="Arial Narrow" pitchFamily="34" charset="0"/>
              </a:rPr>
              <a:t> 'For in him we live and move and have our being.' As some of your own poets have said, 'We are his offspring.'</a:t>
            </a:r>
          </a:p>
          <a:p>
            <a:r>
              <a:rPr lang="en-US" sz="1050" dirty="0" smtClean="0">
                <a:latin typeface="Arial Narrow" pitchFamily="34" charset="0"/>
              </a:rPr>
              <a:t> </a:t>
            </a:r>
            <a:r>
              <a:rPr lang="en-US" sz="1050" baseline="30000" dirty="0" smtClean="0">
                <a:latin typeface="Arial Narrow" pitchFamily="34" charset="0"/>
              </a:rPr>
              <a:t>29</a:t>
            </a:r>
            <a:r>
              <a:rPr lang="en-US" sz="1050" dirty="0" smtClean="0">
                <a:latin typeface="Arial Narrow" pitchFamily="34" charset="0"/>
              </a:rPr>
              <a:t> "Therefore since we are God's offspring, we should not think that the divine being is like gold or silver or stone--an image made by man's design and skill.</a:t>
            </a:r>
          </a:p>
          <a:p>
            <a:r>
              <a:rPr lang="en-US" sz="1050" dirty="0" smtClean="0">
                <a:latin typeface="Arial Narrow" pitchFamily="34" charset="0"/>
              </a:rPr>
              <a:t>3.  Ridiculed 17:15-24</a:t>
            </a:r>
          </a:p>
          <a:p>
            <a:r>
              <a:rPr lang="en-US" sz="1050" baseline="30000" dirty="0" smtClean="0">
                <a:latin typeface="Arial Narrow" pitchFamily="34" charset="0"/>
              </a:rPr>
              <a:t>30</a:t>
            </a:r>
            <a:r>
              <a:rPr lang="en-US" sz="1050" dirty="0" smtClean="0">
                <a:latin typeface="Arial Narrow" pitchFamily="34" charset="0"/>
              </a:rPr>
              <a:t> In the past God overlooked such ignorance, but now he commands all people everywhere to repent.</a:t>
            </a:r>
          </a:p>
          <a:p>
            <a:r>
              <a:rPr lang="en-US" sz="1050" dirty="0" smtClean="0">
                <a:latin typeface="Arial Narrow" pitchFamily="34" charset="0"/>
              </a:rPr>
              <a:t> </a:t>
            </a:r>
            <a:r>
              <a:rPr lang="en-US" sz="1050" baseline="30000" dirty="0" smtClean="0">
                <a:latin typeface="Arial Narrow" pitchFamily="34" charset="0"/>
              </a:rPr>
              <a:t>31</a:t>
            </a:r>
            <a:r>
              <a:rPr lang="en-US" sz="1050" dirty="0" smtClean="0">
                <a:latin typeface="Arial Narrow" pitchFamily="34" charset="0"/>
              </a:rPr>
              <a:t> For he has set a day when he will judge the world with justice by the man he has appointed. He has given proof of this to all men by </a:t>
            </a:r>
            <a:br>
              <a:rPr lang="en-US" sz="1050" dirty="0" smtClean="0">
                <a:latin typeface="Arial Narrow" pitchFamily="34" charset="0"/>
              </a:rPr>
            </a:br>
            <a:r>
              <a:rPr lang="en-US" sz="1050" dirty="0" smtClean="0">
                <a:latin typeface="Arial Narrow" pitchFamily="34" charset="0"/>
              </a:rPr>
              <a:t>raising him from the dead.“</a:t>
            </a:r>
          </a:p>
          <a:p>
            <a:r>
              <a:rPr lang="en-US" sz="1050" dirty="0" smtClean="0">
                <a:latin typeface="Arial Narrow" pitchFamily="34" charset="0"/>
              </a:rPr>
              <a:t>3.  Ridiculed 17:15-24</a:t>
            </a:r>
          </a:p>
          <a:p>
            <a:r>
              <a:rPr lang="en-US" sz="1050" baseline="30000" dirty="0" smtClean="0">
                <a:latin typeface="Arial Narrow" pitchFamily="34" charset="0"/>
              </a:rPr>
              <a:t>30</a:t>
            </a:r>
            <a:r>
              <a:rPr lang="en-US" sz="1050" dirty="0" smtClean="0">
                <a:latin typeface="Arial Narrow" pitchFamily="34" charset="0"/>
              </a:rPr>
              <a:t> In the past God overlooked such ignorance, but now he commands all people everywhere to repent.</a:t>
            </a:r>
          </a:p>
          <a:p>
            <a:r>
              <a:rPr lang="en-US" sz="1050" dirty="0" smtClean="0">
                <a:latin typeface="Arial Narrow" pitchFamily="34" charset="0"/>
              </a:rPr>
              <a:t> </a:t>
            </a:r>
            <a:r>
              <a:rPr lang="en-US" sz="1050" baseline="30000" dirty="0" smtClean="0">
                <a:latin typeface="Arial Narrow" pitchFamily="34" charset="0"/>
              </a:rPr>
              <a:t>31</a:t>
            </a:r>
            <a:r>
              <a:rPr lang="en-US" sz="1050" dirty="0" smtClean="0">
                <a:latin typeface="Arial Narrow" pitchFamily="34" charset="0"/>
              </a:rPr>
              <a:t> For he has set a day when he will judge the world with justice by the man he has appointed. He has given proof of this to all men by </a:t>
            </a:r>
            <a:br>
              <a:rPr lang="en-US" sz="1050" dirty="0" smtClean="0">
                <a:latin typeface="Arial Narrow" pitchFamily="34" charset="0"/>
              </a:rPr>
            </a:br>
            <a:r>
              <a:rPr lang="en-US" sz="1050" dirty="0" smtClean="0">
                <a:latin typeface="Arial Narrow" pitchFamily="34" charset="0"/>
              </a:rPr>
              <a:t>raising him from the dead.“</a:t>
            </a:r>
          </a:p>
          <a:p>
            <a:r>
              <a:rPr lang="en-US" sz="1050" dirty="0" smtClean="0">
                <a:latin typeface="Arial Narrow" pitchFamily="34" charset="0"/>
              </a:rPr>
              <a:t>3.  Ridiculed 17:15-24</a:t>
            </a:r>
          </a:p>
          <a:p>
            <a:r>
              <a:rPr lang="en-US" sz="1050" baseline="30000" dirty="0" smtClean="0">
                <a:latin typeface="Arial Narrow" pitchFamily="34" charset="0"/>
              </a:rPr>
              <a:t>30</a:t>
            </a:r>
            <a:r>
              <a:rPr lang="en-US" sz="1050" dirty="0" smtClean="0">
                <a:latin typeface="Arial Narrow" pitchFamily="34" charset="0"/>
              </a:rPr>
              <a:t> In the past God overlooked such ignorance, but now he commands all people everywhere to repent.</a:t>
            </a:r>
          </a:p>
          <a:p>
            <a:r>
              <a:rPr lang="en-US" sz="1050" dirty="0" smtClean="0">
                <a:latin typeface="Arial Narrow" pitchFamily="34" charset="0"/>
              </a:rPr>
              <a:t> </a:t>
            </a:r>
            <a:r>
              <a:rPr lang="en-US" sz="1050" baseline="30000" dirty="0" smtClean="0">
                <a:latin typeface="Arial Narrow" pitchFamily="34" charset="0"/>
              </a:rPr>
              <a:t>31</a:t>
            </a:r>
            <a:r>
              <a:rPr lang="en-US" sz="1050" dirty="0" smtClean="0">
                <a:latin typeface="Arial Narrow" pitchFamily="34" charset="0"/>
              </a:rPr>
              <a:t> For he has set a day when he will judge the world with justice by the man he has appointed. He has given proof of this to all men by </a:t>
            </a:r>
            <a:br>
              <a:rPr lang="en-US" sz="1050" dirty="0" smtClean="0">
                <a:latin typeface="Arial Narrow" pitchFamily="34" charset="0"/>
              </a:rPr>
            </a:br>
            <a:r>
              <a:rPr lang="en-US" sz="1050" dirty="0" smtClean="0">
                <a:latin typeface="Arial Narrow" pitchFamily="34" charset="0"/>
              </a:rPr>
              <a:t>raising him from the dead.“</a:t>
            </a:r>
          </a:p>
          <a:p>
            <a:r>
              <a:rPr lang="en-US" sz="1050" dirty="0" smtClean="0">
                <a:latin typeface="Arial Narrow" pitchFamily="34" charset="0"/>
              </a:rPr>
              <a:t>3.  Ridiculed 17:15-24</a:t>
            </a:r>
          </a:p>
          <a:p>
            <a:r>
              <a:rPr lang="en-US" sz="1050" dirty="0" smtClean="0">
                <a:latin typeface="Arial Narrow" pitchFamily="34" charset="0"/>
              </a:rPr>
              <a:t> </a:t>
            </a:r>
            <a:r>
              <a:rPr lang="en-US" sz="1050" baseline="30000" dirty="0" smtClean="0">
                <a:latin typeface="Arial Narrow" pitchFamily="34" charset="0"/>
              </a:rPr>
              <a:t>32</a:t>
            </a:r>
            <a:r>
              <a:rPr lang="en-US" sz="1050" dirty="0" smtClean="0">
                <a:latin typeface="Arial Narrow" pitchFamily="34" charset="0"/>
              </a:rPr>
              <a:t> When they heard about the resurrection of the dead, some of them sneered, but others said, </a:t>
            </a:r>
          </a:p>
          <a:p>
            <a:r>
              <a:rPr lang="en-US" sz="1050" dirty="0" smtClean="0">
                <a:latin typeface="Arial Narrow" pitchFamily="34" charset="0"/>
              </a:rPr>
              <a:t>		     "We want to hear you </a:t>
            </a:r>
            <a:br>
              <a:rPr lang="en-US" sz="1050" dirty="0" smtClean="0">
                <a:latin typeface="Arial Narrow" pitchFamily="34" charset="0"/>
              </a:rPr>
            </a:br>
            <a:r>
              <a:rPr lang="en-US" sz="1050" dirty="0" smtClean="0">
                <a:latin typeface="Arial Narrow" pitchFamily="34" charset="0"/>
              </a:rPr>
              <a:t>		     again on this subject.” </a:t>
            </a:r>
          </a:p>
          <a:p>
            <a:r>
              <a:rPr lang="en-US" sz="1050" dirty="0" smtClean="0">
                <a:latin typeface="Arial Narrow" pitchFamily="34" charset="0"/>
              </a:rPr>
              <a:t>3.  Ridiculed 17:15-24</a:t>
            </a:r>
          </a:p>
          <a:p>
            <a:r>
              <a:rPr lang="en-US" sz="1050" baseline="30000" dirty="0" smtClean="0">
                <a:latin typeface="Arial Narrow" pitchFamily="34" charset="0"/>
              </a:rPr>
              <a:t>33</a:t>
            </a:r>
            <a:r>
              <a:rPr lang="en-US" sz="1050" dirty="0" smtClean="0">
                <a:latin typeface="Arial Narrow" pitchFamily="34" charset="0"/>
              </a:rPr>
              <a:t> At that, Paul left the Council.</a:t>
            </a:r>
          </a:p>
          <a:p>
            <a:r>
              <a:rPr lang="en-US" sz="1050" baseline="30000" dirty="0" smtClean="0">
                <a:latin typeface="Arial Narrow" pitchFamily="34" charset="0"/>
              </a:rPr>
              <a:t>34</a:t>
            </a:r>
            <a:r>
              <a:rPr lang="en-US" sz="1050" dirty="0" smtClean="0">
                <a:latin typeface="Arial Narrow" pitchFamily="34" charset="0"/>
              </a:rPr>
              <a:t> A few men became followers of Paul and believed. Among them was Dionysius, a member of the </a:t>
            </a:r>
            <a:r>
              <a:rPr lang="en-US" sz="1050" dirty="0" err="1" smtClean="0">
                <a:latin typeface="Arial Narrow" pitchFamily="34" charset="0"/>
              </a:rPr>
              <a:t>Areopagus</a:t>
            </a:r>
            <a:r>
              <a:rPr lang="en-US" sz="1050" dirty="0" smtClean="0">
                <a:latin typeface="Arial Narrow" pitchFamily="34" charset="0"/>
              </a:rPr>
              <a:t>, also a woman named </a:t>
            </a:r>
            <a:r>
              <a:rPr lang="en-US" sz="1050" dirty="0" err="1" smtClean="0">
                <a:latin typeface="Arial Narrow" pitchFamily="34" charset="0"/>
              </a:rPr>
              <a:t>Damaris</a:t>
            </a:r>
            <a:r>
              <a:rPr lang="en-US" sz="1050" dirty="0" smtClean="0">
                <a:latin typeface="Arial Narrow" pitchFamily="34" charset="0"/>
              </a:rPr>
              <a:t>, and a number of others.</a:t>
            </a:r>
          </a:p>
          <a:p>
            <a:r>
              <a:rPr lang="en-US" sz="1050" dirty="0" smtClean="0">
                <a:latin typeface="Arial Narrow" pitchFamily="34" charset="0"/>
              </a:rPr>
              <a:t>4.  Reviled 18:1-8</a:t>
            </a:r>
          </a:p>
          <a:p>
            <a:r>
              <a:rPr lang="en-US" sz="1050" dirty="0" smtClean="0">
                <a:latin typeface="Arial Narrow" pitchFamily="34" charset="0"/>
              </a:rPr>
              <a:t> </a:t>
            </a:r>
          </a:p>
          <a:p>
            <a:r>
              <a:rPr lang="en-US" sz="1050" dirty="0" smtClean="0">
                <a:latin typeface="Arial Narrow" pitchFamily="34" charset="0"/>
              </a:rPr>
              <a:t>4.  Reviled 18:1-22</a:t>
            </a:r>
          </a:p>
          <a:p>
            <a:r>
              <a:rPr lang="en-US" sz="1050" baseline="30000" dirty="0" smtClean="0">
                <a:latin typeface="Arial Narrow" pitchFamily="34" charset="0"/>
              </a:rPr>
              <a:t>NIV  </a:t>
            </a:r>
            <a:r>
              <a:rPr lang="en-US" sz="1050" dirty="0" smtClean="0">
                <a:latin typeface="Arial Narrow" pitchFamily="34" charset="0"/>
              </a:rPr>
              <a:t>Acts 18:1 After this, Paul left Athens and went to Corinth. </a:t>
            </a:r>
          </a:p>
          <a:p>
            <a:r>
              <a:rPr lang="en-US" sz="1050" dirty="0" smtClean="0">
                <a:latin typeface="Arial Narrow" pitchFamily="34" charset="0"/>
              </a:rPr>
              <a:t>4.  Reviled 18:1-22</a:t>
            </a:r>
          </a:p>
          <a:p>
            <a:r>
              <a:rPr lang="en-US" sz="1050" dirty="0" smtClean="0">
                <a:latin typeface="Arial Narrow" pitchFamily="34" charset="0"/>
              </a:rPr>
              <a:t>4.  Reviled 18:1-22</a:t>
            </a:r>
          </a:p>
          <a:p>
            <a:r>
              <a:rPr lang="en-US" sz="1050" dirty="0" smtClean="0">
                <a:latin typeface="Arial Narrow" pitchFamily="34" charset="0"/>
              </a:rPr>
              <a:t>4.  Reviled 18:1-22</a:t>
            </a:r>
          </a:p>
          <a:p>
            <a:r>
              <a:rPr lang="en-US" sz="1050" baseline="30000" dirty="0" smtClean="0">
                <a:latin typeface="Arial Narrow" pitchFamily="34" charset="0"/>
              </a:rPr>
              <a:t>2</a:t>
            </a:r>
            <a:r>
              <a:rPr lang="en-US" sz="1050" dirty="0" smtClean="0">
                <a:latin typeface="Arial Narrow" pitchFamily="34" charset="0"/>
              </a:rPr>
              <a:t> ... Paul went to see them,  </a:t>
            </a:r>
            <a:r>
              <a:rPr lang="en-US" sz="1050" baseline="30000" dirty="0" smtClean="0">
                <a:latin typeface="Arial Narrow" pitchFamily="34" charset="0"/>
              </a:rPr>
              <a:t>3</a:t>
            </a:r>
            <a:r>
              <a:rPr lang="en-US" sz="1050" dirty="0" smtClean="0">
                <a:latin typeface="Arial Narrow" pitchFamily="34" charset="0"/>
              </a:rPr>
              <a:t> and because he was a tentmaker as </a:t>
            </a:r>
            <a:br>
              <a:rPr lang="en-US" sz="1050" dirty="0" smtClean="0">
                <a:latin typeface="Arial Narrow" pitchFamily="34" charset="0"/>
              </a:rPr>
            </a:br>
            <a:r>
              <a:rPr lang="en-US" sz="1050" dirty="0" smtClean="0">
                <a:latin typeface="Arial Narrow" pitchFamily="34" charset="0"/>
              </a:rPr>
              <a:t>they were, he </a:t>
            </a:r>
            <a:br>
              <a:rPr lang="en-US" sz="1050" dirty="0" smtClean="0">
                <a:latin typeface="Arial Narrow" pitchFamily="34" charset="0"/>
              </a:rPr>
            </a:br>
            <a:r>
              <a:rPr lang="en-US" sz="1050" dirty="0" smtClean="0">
                <a:latin typeface="Arial Narrow" pitchFamily="34" charset="0"/>
              </a:rPr>
              <a:t>stayed and </a:t>
            </a:r>
            <a:br>
              <a:rPr lang="en-US" sz="1050" dirty="0" smtClean="0">
                <a:latin typeface="Arial Narrow" pitchFamily="34" charset="0"/>
              </a:rPr>
            </a:br>
            <a:r>
              <a:rPr lang="en-US" sz="1050" dirty="0" smtClean="0">
                <a:latin typeface="Arial Narrow" pitchFamily="34" charset="0"/>
              </a:rPr>
              <a:t>worked with </a:t>
            </a:r>
            <a:br>
              <a:rPr lang="en-US" sz="1050" dirty="0" smtClean="0">
                <a:latin typeface="Arial Narrow" pitchFamily="34" charset="0"/>
              </a:rPr>
            </a:br>
            <a:r>
              <a:rPr lang="en-US" sz="1050" dirty="0" smtClean="0">
                <a:latin typeface="Arial Narrow" pitchFamily="34" charset="0"/>
              </a:rPr>
              <a:t>them.</a:t>
            </a:r>
          </a:p>
          <a:p>
            <a:r>
              <a:rPr lang="en-US" sz="1050" dirty="0" smtClean="0">
                <a:latin typeface="Arial Narrow" pitchFamily="34" charset="0"/>
              </a:rPr>
              <a:t>4.  Reviled 18:1-22</a:t>
            </a:r>
          </a:p>
          <a:p>
            <a:r>
              <a:rPr lang="en-US" sz="1050" dirty="0" smtClean="0">
                <a:latin typeface="Arial Narrow" pitchFamily="34" charset="0"/>
              </a:rPr>
              <a:t> </a:t>
            </a:r>
            <a:r>
              <a:rPr lang="en-US" sz="1050" baseline="30000" dirty="0" smtClean="0">
                <a:latin typeface="Arial Narrow" pitchFamily="34" charset="0"/>
              </a:rPr>
              <a:t>4</a:t>
            </a:r>
            <a:r>
              <a:rPr lang="en-US" sz="1050" dirty="0" smtClean="0">
                <a:latin typeface="Arial Narrow" pitchFamily="34" charset="0"/>
              </a:rPr>
              <a:t> Every Sabbath he reasoned in the synagogue, trying to persuade Jews and Greeks.  </a:t>
            </a:r>
            <a:r>
              <a:rPr lang="en-US" sz="1050" baseline="30000" dirty="0" smtClean="0">
                <a:latin typeface="Arial Narrow" pitchFamily="34" charset="0"/>
              </a:rPr>
              <a:t>5</a:t>
            </a:r>
            <a:r>
              <a:rPr lang="en-US" sz="1050" dirty="0" smtClean="0">
                <a:latin typeface="Arial Narrow" pitchFamily="34" charset="0"/>
              </a:rPr>
              <a:t> When Silas and Timothy came from Macedonia, Paul devoted himself exclusively to preaching, </a:t>
            </a:r>
            <a:br>
              <a:rPr lang="en-US" sz="1050" dirty="0" smtClean="0">
                <a:latin typeface="Arial Narrow" pitchFamily="34" charset="0"/>
              </a:rPr>
            </a:br>
            <a:r>
              <a:rPr lang="en-US" sz="1050" dirty="0" smtClean="0">
                <a:latin typeface="Arial Narrow" pitchFamily="34" charset="0"/>
              </a:rPr>
              <a:t>testifying to the Jews </a:t>
            </a:r>
            <a:br>
              <a:rPr lang="en-US" sz="1050" dirty="0" smtClean="0">
                <a:latin typeface="Arial Narrow" pitchFamily="34" charset="0"/>
              </a:rPr>
            </a:br>
            <a:r>
              <a:rPr lang="en-US" sz="1050" dirty="0" smtClean="0">
                <a:latin typeface="Arial Narrow" pitchFamily="34" charset="0"/>
              </a:rPr>
              <a:t>that Jesus was </a:t>
            </a:r>
            <a:br>
              <a:rPr lang="en-US" sz="1050" dirty="0" smtClean="0">
                <a:latin typeface="Arial Narrow" pitchFamily="34" charset="0"/>
              </a:rPr>
            </a:br>
            <a:r>
              <a:rPr lang="en-US" sz="1050" dirty="0" smtClean="0">
                <a:latin typeface="Arial Narrow" pitchFamily="34" charset="0"/>
              </a:rPr>
              <a:t>the Christ. </a:t>
            </a:r>
          </a:p>
          <a:p>
            <a:r>
              <a:rPr lang="en-US" sz="1050" dirty="0" smtClean="0">
                <a:latin typeface="Arial Narrow" pitchFamily="34" charset="0"/>
              </a:rPr>
              <a:t>4.  Reviled 18:1-22</a:t>
            </a:r>
          </a:p>
          <a:p>
            <a:r>
              <a:rPr lang="en-US" sz="1050" baseline="30000" dirty="0" smtClean="0">
                <a:latin typeface="Arial Narrow" pitchFamily="34" charset="0"/>
              </a:rPr>
              <a:t>6</a:t>
            </a:r>
            <a:r>
              <a:rPr lang="en-US" sz="1050" dirty="0" smtClean="0">
                <a:latin typeface="Arial Narrow" pitchFamily="34" charset="0"/>
              </a:rPr>
              <a:t> But when the Jews opposed Paul and became abusive, he shook out his clothes in protest and said to them, </a:t>
            </a:r>
            <a:br>
              <a:rPr lang="en-US" sz="1050" dirty="0" smtClean="0">
                <a:latin typeface="Arial Narrow" pitchFamily="34" charset="0"/>
              </a:rPr>
            </a:br>
            <a:r>
              <a:rPr lang="en-US" sz="1050" dirty="0" smtClean="0">
                <a:latin typeface="Arial Narrow" pitchFamily="34" charset="0"/>
              </a:rPr>
              <a:t/>
            </a:r>
            <a:br>
              <a:rPr lang="en-US" sz="1050" dirty="0" smtClean="0">
                <a:latin typeface="Arial Narrow" pitchFamily="34" charset="0"/>
              </a:rPr>
            </a:br>
            <a:endParaRPr lang="en-US" sz="1050" dirty="0" smtClean="0">
              <a:latin typeface="Arial Narrow" pitchFamily="34" charset="0"/>
            </a:endParaRPr>
          </a:p>
          <a:p>
            <a:r>
              <a:rPr lang="en-US" sz="1050" dirty="0" smtClean="0">
                <a:latin typeface="Arial Narrow" pitchFamily="34" charset="0"/>
              </a:rPr>
              <a:t>4.  Reviled 18:1-22</a:t>
            </a:r>
          </a:p>
          <a:p>
            <a:r>
              <a:rPr lang="en-US" sz="1050" baseline="30000" dirty="0" smtClean="0">
                <a:latin typeface="Arial Narrow" pitchFamily="34" charset="0"/>
              </a:rPr>
              <a:t>6</a:t>
            </a:r>
            <a:r>
              <a:rPr lang="en-US" sz="1050" dirty="0" smtClean="0">
                <a:latin typeface="Arial Narrow" pitchFamily="34" charset="0"/>
              </a:rPr>
              <a:t> But when the Jews opposed Paul and became abusive, he shook out his clothes in protest and said to them, </a:t>
            </a:r>
            <a:br>
              <a:rPr lang="en-US" sz="1050" dirty="0" smtClean="0">
                <a:latin typeface="Arial Narrow" pitchFamily="34" charset="0"/>
              </a:rPr>
            </a:br>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"Your blood be on your own </a:t>
            </a:r>
            <a:br>
              <a:rPr lang="en-US" sz="1050" dirty="0" smtClean="0">
                <a:latin typeface="Arial Narrow" pitchFamily="34" charset="0"/>
              </a:rPr>
            </a:br>
            <a:r>
              <a:rPr lang="en-US" sz="1050" dirty="0" smtClean="0">
                <a:latin typeface="Arial Narrow" pitchFamily="34" charset="0"/>
              </a:rPr>
              <a:t>heads! I am clear of my </a:t>
            </a:r>
            <a:br>
              <a:rPr lang="en-US" sz="1050" dirty="0" smtClean="0">
                <a:latin typeface="Arial Narrow" pitchFamily="34" charset="0"/>
              </a:rPr>
            </a:br>
            <a:r>
              <a:rPr lang="en-US" sz="1050" dirty="0" smtClean="0">
                <a:latin typeface="Arial Narrow" pitchFamily="34" charset="0"/>
              </a:rPr>
              <a:t>responsibility. From now on </a:t>
            </a:r>
            <a:br>
              <a:rPr lang="en-US" sz="1050" dirty="0" smtClean="0">
                <a:latin typeface="Arial Narrow" pitchFamily="34" charset="0"/>
              </a:rPr>
            </a:br>
            <a:r>
              <a:rPr lang="en-US" sz="1050" dirty="0" smtClean="0">
                <a:latin typeface="Arial Narrow" pitchFamily="34" charset="0"/>
              </a:rPr>
              <a:t>I will go to the Gentiles."</a:t>
            </a:r>
          </a:p>
          <a:p>
            <a:r>
              <a:rPr lang="en-US" sz="1050" dirty="0" smtClean="0">
                <a:latin typeface="Arial Narrow" pitchFamily="34" charset="0"/>
              </a:rPr>
              <a:t>4.  Reviled 18:1-22</a:t>
            </a:r>
          </a:p>
          <a:p>
            <a:r>
              <a:rPr lang="en-US" sz="1050" dirty="0" smtClean="0">
                <a:latin typeface="Arial Narrow" pitchFamily="34" charset="0"/>
              </a:rPr>
              <a:t> </a:t>
            </a:r>
            <a:r>
              <a:rPr lang="en-US" sz="1050" baseline="30000" dirty="0" smtClean="0">
                <a:latin typeface="Arial Narrow" pitchFamily="34" charset="0"/>
              </a:rPr>
              <a:t>7</a:t>
            </a:r>
            <a:r>
              <a:rPr lang="en-US" sz="1050" dirty="0" smtClean="0">
                <a:latin typeface="Arial Narrow" pitchFamily="34" charset="0"/>
              </a:rPr>
              <a:t> Then Paul left the synagogue and went next door to the house of </a:t>
            </a:r>
            <a:r>
              <a:rPr lang="en-US" sz="1050" dirty="0" err="1" smtClean="0">
                <a:latin typeface="Arial Narrow" pitchFamily="34" charset="0"/>
              </a:rPr>
              <a:t>Titius</a:t>
            </a:r>
            <a:r>
              <a:rPr lang="en-US" sz="1050" dirty="0" smtClean="0">
                <a:latin typeface="Arial Narrow" pitchFamily="34" charset="0"/>
              </a:rPr>
              <a:t> Justus, a worshiper of God.</a:t>
            </a:r>
          </a:p>
          <a:p>
            <a:r>
              <a:rPr lang="en-US" sz="1050" dirty="0" smtClean="0">
                <a:latin typeface="Arial Narrow" pitchFamily="34" charset="0"/>
              </a:rPr>
              <a:t> </a:t>
            </a:r>
            <a:r>
              <a:rPr lang="en-US" sz="1050" baseline="30000" dirty="0" smtClean="0">
                <a:latin typeface="Arial Narrow" pitchFamily="34" charset="0"/>
              </a:rPr>
              <a:t>8</a:t>
            </a:r>
            <a:r>
              <a:rPr lang="en-US" sz="1050" dirty="0" smtClean="0">
                <a:latin typeface="Arial Narrow" pitchFamily="34" charset="0"/>
              </a:rPr>
              <a:t> </a:t>
            </a:r>
            <a:r>
              <a:rPr lang="en-US" sz="1050" dirty="0" err="1" smtClean="0">
                <a:latin typeface="Arial Narrow" pitchFamily="34" charset="0"/>
              </a:rPr>
              <a:t>Crispus</a:t>
            </a:r>
            <a:r>
              <a:rPr lang="en-US" sz="1050" dirty="0" smtClean="0">
                <a:latin typeface="Arial Narrow" pitchFamily="34" charset="0"/>
              </a:rPr>
              <a:t>, the synagogue ruler, and his entire household believed </a:t>
            </a:r>
            <a:br>
              <a:rPr lang="en-US" sz="1050" dirty="0" smtClean="0">
                <a:latin typeface="Arial Narrow" pitchFamily="34" charset="0"/>
              </a:rPr>
            </a:br>
            <a:r>
              <a:rPr lang="en-US" sz="1050" dirty="0" smtClean="0">
                <a:latin typeface="Arial Narrow" pitchFamily="34" charset="0"/>
              </a:rPr>
              <a:t>in the Lord; and many of </a:t>
            </a:r>
            <a:br>
              <a:rPr lang="en-US" sz="1050" dirty="0" smtClean="0">
                <a:latin typeface="Arial Narrow" pitchFamily="34" charset="0"/>
              </a:rPr>
            </a:br>
            <a:r>
              <a:rPr lang="en-US" sz="1050" dirty="0" smtClean="0">
                <a:latin typeface="Arial Narrow" pitchFamily="34" charset="0"/>
              </a:rPr>
              <a:t>the Corinthians who heard </a:t>
            </a:r>
            <a:br>
              <a:rPr lang="en-US" sz="1050" dirty="0" smtClean="0">
                <a:latin typeface="Arial Narrow" pitchFamily="34" charset="0"/>
              </a:rPr>
            </a:br>
            <a:r>
              <a:rPr lang="en-US" sz="1050" dirty="0" smtClean="0">
                <a:latin typeface="Arial Narrow" pitchFamily="34" charset="0"/>
              </a:rPr>
              <a:t>him believed and were baptized.</a:t>
            </a:r>
          </a:p>
          <a:p>
            <a:r>
              <a:rPr lang="en-US" sz="1050" dirty="0" smtClean="0">
                <a:latin typeface="Arial Narrow" pitchFamily="34" charset="0"/>
              </a:rPr>
              <a:t>4.  Reviled 18:1-22</a:t>
            </a:r>
          </a:p>
          <a:p>
            <a:r>
              <a:rPr lang="en-US" sz="1050" dirty="0" smtClean="0">
                <a:latin typeface="Arial Narrow" pitchFamily="34" charset="0"/>
              </a:rPr>
              <a:t> </a:t>
            </a:r>
            <a:r>
              <a:rPr lang="en-US" sz="1050" baseline="30000" dirty="0" smtClean="0">
                <a:latin typeface="Arial Narrow" pitchFamily="34" charset="0"/>
              </a:rPr>
              <a:t>9</a:t>
            </a:r>
            <a:r>
              <a:rPr lang="en-US" sz="1050" dirty="0" smtClean="0">
                <a:latin typeface="Arial Narrow" pitchFamily="34" charset="0"/>
              </a:rPr>
              <a:t> One night the Lord spoke to Paul in a vision: </a:t>
            </a:r>
          </a:p>
          <a:p>
            <a:r>
              <a:rPr lang="en-US" sz="1050" dirty="0" smtClean="0">
                <a:latin typeface="Arial Narrow" pitchFamily="34" charset="0"/>
              </a:rPr>
              <a:t>4.  Reviled 18:1-22</a:t>
            </a:r>
          </a:p>
          <a:p>
            <a:r>
              <a:rPr lang="en-US" sz="1050" dirty="0" smtClean="0">
                <a:latin typeface="Arial Narrow" pitchFamily="34" charset="0"/>
              </a:rPr>
              <a:t> </a:t>
            </a:r>
            <a:r>
              <a:rPr lang="en-US" sz="1050" baseline="30000" dirty="0" smtClean="0">
                <a:latin typeface="Arial Narrow" pitchFamily="34" charset="0"/>
              </a:rPr>
              <a:t>11</a:t>
            </a:r>
            <a:r>
              <a:rPr lang="en-US" sz="1050" dirty="0" smtClean="0">
                <a:latin typeface="Arial Narrow" pitchFamily="34" charset="0"/>
              </a:rPr>
              <a:t> So Paul stayed for a year and a half, teaching them the word of God.</a:t>
            </a:r>
          </a:p>
          <a:p>
            <a:r>
              <a:rPr lang="en-US" sz="1050" dirty="0" smtClean="0">
                <a:latin typeface="Arial Narrow" pitchFamily="34" charset="0"/>
              </a:rPr>
              <a:t> </a:t>
            </a:r>
          </a:p>
          <a:p>
            <a:r>
              <a:rPr lang="en-US" sz="1050" dirty="0" smtClean="0">
                <a:latin typeface="Arial Narrow" pitchFamily="34" charset="0"/>
              </a:rPr>
              <a:t>4.  Reviled 18:1-22</a:t>
            </a:r>
          </a:p>
          <a:p>
            <a:pPr algn="r"/>
            <a:r>
              <a:rPr lang="en-US" sz="1050" baseline="30000" dirty="0" smtClean="0">
                <a:latin typeface="Arial Narrow" pitchFamily="34" charset="0"/>
              </a:rPr>
              <a:t>12</a:t>
            </a:r>
            <a:r>
              <a:rPr lang="en-US" sz="1050" dirty="0" smtClean="0">
                <a:latin typeface="Arial Narrow" pitchFamily="34" charset="0"/>
              </a:rPr>
              <a:t> While </a:t>
            </a:r>
            <a:r>
              <a:rPr lang="en-US" sz="1050" dirty="0" err="1" smtClean="0">
                <a:latin typeface="Arial Narrow" pitchFamily="34" charset="0"/>
              </a:rPr>
              <a:t>Gallio</a:t>
            </a:r>
            <a:r>
              <a:rPr lang="en-US" sz="1050" dirty="0" smtClean="0">
                <a:latin typeface="Arial Narrow" pitchFamily="34" charset="0"/>
              </a:rPr>
              <a:t> was proconsul of Achaia, the Jews made a united attack on Paul and brought him into court.....</a:t>
            </a:r>
            <a:r>
              <a:rPr lang="en-US" sz="1050" baseline="30000" dirty="0" smtClean="0">
                <a:latin typeface="Arial Narrow" pitchFamily="34" charset="0"/>
              </a:rPr>
              <a:t> </a:t>
            </a:r>
            <a:endParaRPr lang="en-US" sz="1050" dirty="0" smtClean="0">
              <a:latin typeface="Arial Narrow" pitchFamily="34" charset="0"/>
            </a:endParaRPr>
          </a:p>
          <a:p>
            <a:r>
              <a:rPr lang="en-US" sz="1050" dirty="0" smtClean="0">
                <a:latin typeface="Arial Narrow" pitchFamily="34" charset="0"/>
              </a:rPr>
              <a:t>4.  Reviled 18:1-22</a:t>
            </a:r>
          </a:p>
          <a:p>
            <a:r>
              <a:rPr lang="en-US" sz="1050" baseline="30000" dirty="0" smtClean="0">
                <a:latin typeface="Arial Narrow" pitchFamily="34" charset="0"/>
              </a:rPr>
              <a:t>15</a:t>
            </a:r>
            <a:r>
              <a:rPr lang="en-US" sz="1050" dirty="0" smtClean="0">
                <a:latin typeface="Arial Narrow" pitchFamily="34" charset="0"/>
              </a:rPr>
              <a:t> [But </a:t>
            </a:r>
            <a:r>
              <a:rPr lang="en-US" sz="1050" dirty="0" err="1" smtClean="0">
                <a:latin typeface="Arial Narrow" pitchFamily="34" charset="0"/>
              </a:rPr>
              <a:t>Gallio</a:t>
            </a:r>
            <a:r>
              <a:rPr lang="en-US" sz="1050" dirty="0" smtClean="0">
                <a:latin typeface="Arial Narrow" pitchFamily="34" charset="0"/>
              </a:rPr>
              <a:t> said] ... </a:t>
            </a:r>
          </a:p>
          <a:p>
            <a:r>
              <a:rPr lang="en-US" sz="1050" dirty="0" smtClean="0">
                <a:latin typeface="Arial Narrow" pitchFamily="34" charset="0"/>
              </a:rPr>
              <a:t>“It involves questions about words and names and your own law--settle the matter yourselves. I will not be a judge of such things.”</a:t>
            </a:r>
          </a:p>
          <a:p>
            <a:r>
              <a:rPr lang="en-US" sz="1050" baseline="30000" dirty="0" smtClean="0">
                <a:latin typeface="Arial Narrow" pitchFamily="34" charset="0"/>
              </a:rPr>
              <a:t>16</a:t>
            </a:r>
            <a:r>
              <a:rPr lang="en-US" sz="1050" dirty="0" smtClean="0">
                <a:latin typeface="Arial Narrow" pitchFamily="34" charset="0"/>
              </a:rPr>
              <a:t> So he had them ejected from the court.</a:t>
            </a:r>
          </a:p>
          <a:p>
            <a:endParaRPr lang="en-US" sz="1050" dirty="0" smtClean="0">
              <a:latin typeface="Arial Narrow" pitchFamily="34" charset="0"/>
            </a:endParaRPr>
          </a:p>
          <a:p>
            <a:endParaRPr lang="en-US" sz="1050" dirty="0" smtClean="0">
              <a:latin typeface="Arial Narrow" pitchFamily="34" charset="0"/>
            </a:endParaRPr>
          </a:p>
          <a:p>
            <a:r>
              <a:rPr lang="en-US" sz="1050" dirty="0" smtClean="0">
                <a:latin typeface="Arial Narrow" pitchFamily="34" charset="0"/>
              </a:rPr>
              <a:t>4.  Reviled 18:1-22</a:t>
            </a:r>
          </a:p>
          <a:p>
            <a:r>
              <a:rPr lang="en-US" sz="1050" baseline="30000" dirty="0" smtClean="0">
                <a:latin typeface="Arial Narrow" pitchFamily="34" charset="0"/>
              </a:rPr>
              <a:t>17</a:t>
            </a:r>
            <a:r>
              <a:rPr lang="en-US" sz="1050" dirty="0" smtClean="0">
                <a:latin typeface="Arial Narrow" pitchFamily="34" charset="0"/>
              </a:rPr>
              <a:t> Then they all turned on </a:t>
            </a:r>
            <a:r>
              <a:rPr lang="en-US" sz="1050" dirty="0" err="1" smtClean="0">
                <a:latin typeface="Arial Narrow" pitchFamily="34" charset="0"/>
              </a:rPr>
              <a:t>Sosthenes</a:t>
            </a:r>
            <a:r>
              <a:rPr lang="en-US" sz="1050" dirty="0" smtClean="0">
                <a:latin typeface="Arial Narrow" pitchFamily="34" charset="0"/>
              </a:rPr>
              <a:t> the 				synagogue ruler and beat him</a:t>
            </a:r>
            <a:br>
              <a:rPr lang="en-US" sz="1050" dirty="0" smtClean="0">
                <a:latin typeface="Arial Narrow" pitchFamily="34" charset="0"/>
              </a:rPr>
            </a:br>
            <a:r>
              <a:rPr lang="en-US" sz="1050" dirty="0" smtClean="0">
                <a:latin typeface="Arial Narrow" pitchFamily="34" charset="0"/>
              </a:rPr>
              <a:t>			 in front of the court. But </a:t>
            </a:r>
            <a:br>
              <a:rPr lang="en-US" sz="1050" dirty="0" smtClean="0">
                <a:latin typeface="Arial Narrow" pitchFamily="34" charset="0"/>
              </a:rPr>
            </a:br>
            <a:r>
              <a:rPr lang="en-US" sz="1050" dirty="0" smtClean="0">
                <a:latin typeface="Arial Narrow" pitchFamily="34" charset="0"/>
              </a:rPr>
              <a:t>				</a:t>
            </a:r>
            <a:r>
              <a:rPr lang="en-US" sz="1050" dirty="0" err="1" smtClean="0">
                <a:latin typeface="Arial Narrow" pitchFamily="34" charset="0"/>
              </a:rPr>
              <a:t>Gallio</a:t>
            </a:r>
            <a:r>
              <a:rPr lang="en-US" sz="1050" dirty="0" smtClean="0">
                <a:latin typeface="Arial Narrow" pitchFamily="34" charset="0"/>
              </a:rPr>
              <a:t> showed no </a:t>
            </a:r>
            <a:br>
              <a:rPr lang="en-US" sz="1050" dirty="0" smtClean="0">
                <a:latin typeface="Arial Narrow" pitchFamily="34" charset="0"/>
              </a:rPr>
            </a:br>
            <a:r>
              <a:rPr lang="en-US" sz="1050" dirty="0" smtClean="0">
                <a:latin typeface="Arial Narrow" pitchFamily="34" charset="0"/>
              </a:rPr>
              <a:t>				concern whatever. </a:t>
            </a:r>
            <a:br>
              <a:rPr lang="en-US" sz="1050" dirty="0" smtClean="0">
                <a:latin typeface="Arial Narrow" pitchFamily="34" charset="0"/>
              </a:rPr>
            </a:br>
            <a:r>
              <a:rPr lang="en-US" sz="1050" dirty="0" smtClean="0">
                <a:latin typeface="Arial Narrow" pitchFamily="34" charset="0"/>
              </a:rPr>
              <a:t>				</a:t>
            </a:r>
            <a:r>
              <a:rPr lang="en-US" sz="1050" baseline="30000" dirty="0" smtClean="0">
                <a:latin typeface="Arial Narrow" pitchFamily="34" charset="0"/>
              </a:rPr>
              <a:t>18</a:t>
            </a:r>
            <a:r>
              <a:rPr lang="en-US" sz="1050" dirty="0" smtClean="0">
                <a:latin typeface="Arial Narrow" pitchFamily="34" charset="0"/>
              </a:rPr>
              <a:t> Paul stayed on in </a:t>
            </a:r>
            <a:br>
              <a:rPr lang="en-US" sz="1050" dirty="0" smtClean="0">
                <a:latin typeface="Arial Narrow" pitchFamily="34" charset="0"/>
              </a:rPr>
            </a:br>
            <a:r>
              <a:rPr lang="en-US" sz="1050" dirty="0" smtClean="0">
                <a:latin typeface="Arial Narrow" pitchFamily="34" charset="0"/>
              </a:rPr>
              <a:t>				Corinth for some time. </a:t>
            </a:r>
          </a:p>
          <a:p>
            <a:r>
              <a:rPr lang="en-US" sz="1050" dirty="0" smtClean="0">
                <a:latin typeface="Arial Narrow" pitchFamily="34" charset="0"/>
              </a:rPr>
              <a:t>4.  Reviled 18:1-22</a:t>
            </a:r>
          </a:p>
          <a:p>
            <a:r>
              <a:rPr lang="en-US" sz="1050" dirty="0" smtClean="0">
                <a:latin typeface="Arial Narrow" pitchFamily="34" charset="0"/>
              </a:rPr>
              <a:t>Then he left the brothers and sailed for Syria, ... </a:t>
            </a:r>
            <a:r>
              <a:rPr lang="en-US" sz="1050" baseline="30000" dirty="0" smtClean="0">
                <a:latin typeface="Arial Narrow" pitchFamily="34" charset="0"/>
              </a:rPr>
              <a:t>19</a:t>
            </a:r>
            <a:r>
              <a:rPr lang="en-US" sz="1050" dirty="0" smtClean="0">
                <a:latin typeface="Arial Narrow" pitchFamily="34" charset="0"/>
              </a:rPr>
              <a:t> They arrived at Ephesus, where Paul left Priscilla and Aquila. ....</a:t>
            </a:r>
            <a:r>
              <a:rPr lang="en-US" sz="1050" baseline="30000" dirty="0" smtClean="0">
                <a:latin typeface="Arial Narrow" pitchFamily="34" charset="0"/>
              </a:rPr>
              <a:t> </a:t>
            </a:r>
          </a:p>
          <a:p>
            <a:r>
              <a:rPr lang="en-US" sz="1050" dirty="0" smtClean="0">
                <a:latin typeface="Arial Narrow" pitchFamily="34" charset="0"/>
              </a:rPr>
              <a:t>4.  Reviled 18:1-22</a:t>
            </a:r>
          </a:p>
          <a:p>
            <a:pPr lvl="0">
              <a:defRPr/>
            </a:pPr>
            <a:r>
              <a:rPr lang="en-US" sz="1050" baseline="30000" dirty="0" smtClean="0">
                <a:latin typeface="Arial Narrow" pitchFamily="34" charset="0"/>
              </a:rPr>
              <a:t>21</a:t>
            </a:r>
            <a:r>
              <a:rPr lang="en-US" sz="1050" dirty="0" smtClean="0">
                <a:latin typeface="Arial Narrow" pitchFamily="34" charset="0"/>
              </a:rPr>
              <a:t> Then he set sail from Ephesus. </a:t>
            </a:r>
            <a:r>
              <a:rPr lang="en-US" sz="1050" baseline="30000" dirty="0" smtClean="0">
                <a:latin typeface="Arial Narrow" pitchFamily="34" charset="0"/>
              </a:rPr>
              <a:t>22</a:t>
            </a:r>
            <a:r>
              <a:rPr lang="en-US" sz="1050" dirty="0" smtClean="0">
                <a:latin typeface="Arial Narrow" pitchFamily="34" charset="0"/>
              </a:rPr>
              <a:t> When he landed at Caesarea, he went up and greeted the church and then went down to Antioch. </a:t>
            </a:r>
          </a:p>
          <a:p>
            <a:r>
              <a:rPr lang="en-US" sz="1050" dirty="0" smtClean="0">
                <a:latin typeface="Arial Narrow" pitchFamily="34" charset="0"/>
              </a:rPr>
              <a:t>The Whole Picture</a:t>
            </a:r>
          </a:p>
          <a:p>
            <a:r>
              <a:rPr lang="en-US" sz="1050" dirty="0" smtClean="0">
                <a:latin typeface="Arial Narrow" pitchFamily="34" charset="0"/>
              </a:rPr>
              <a:t>So what are we to make of this?</a:t>
            </a:r>
          </a:p>
          <a:p>
            <a:r>
              <a:rPr lang="en-US" sz="1050" dirty="0" smtClean="0">
                <a:latin typeface="Arial Narrow" pitchFamily="34" charset="0"/>
              </a:rPr>
              <a:t>Everywhere we go we are witnesses!</a:t>
            </a:r>
          </a:p>
          <a:p>
            <a:r>
              <a:rPr lang="en-US" sz="1050" dirty="0" smtClean="0">
                <a:latin typeface="Arial Narrow" pitchFamily="34" charset="0"/>
              </a:rPr>
              <a:t>People will react in different ways:</a:t>
            </a:r>
          </a:p>
          <a:p>
            <a:r>
              <a:rPr lang="en-US" sz="1050" dirty="0" smtClean="0">
                <a:latin typeface="Arial Narrow" pitchFamily="34" charset="0"/>
              </a:rPr>
              <a:t>	1—Resist it </a:t>
            </a:r>
          </a:p>
          <a:p>
            <a:r>
              <a:rPr lang="en-US" sz="1050" dirty="0" smtClean="0">
                <a:latin typeface="Arial Narrow" pitchFamily="34" charset="0"/>
              </a:rPr>
              <a:t>	2—Recieve it</a:t>
            </a:r>
          </a:p>
          <a:p>
            <a:r>
              <a:rPr lang="en-US" sz="1050" dirty="0" smtClean="0">
                <a:latin typeface="Arial Narrow" pitchFamily="34" charset="0"/>
              </a:rPr>
              <a:t>	3—Riddicule it</a:t>
            </a:r>
          </a:p>
          <a:p>
            <a:r>
              <a:rPr lang="en-US" sz="1050" dirty="0" smtClean="0">
                <a:latin typeface="Arial Narrow" pitchFamily="34" charset="0"/>
              </a:rPr>
              <a:t>	4—Revile it</a:t>
            </a:r>
          </a:p>
          <a:p>
            <a:r>
              <a:rPr lang="en-US" sz="1050" dirty="0" smtClean="0">
                <a:latin typeface="Arial Narrow" pitchFamily="34" charset="0"/>
              </a:rPr>
              <a:t>So don’t ever forget  ...</a:t>
            </a:r>
          </a:p>
          <a:p>
            <a:endParaRPr lang="en-US" sz="1050" dirty="0" smtClean="0">
              <a:latin typeface="Arial Narrow" pitchFamily="34" charset="0"/>
            </a:endParaRPr>
          </a:p>
          <a:p>
            <a:pPr algn="ctr"/>
            <a:r>
              <a:rPr lang="en-US" sz="1050" dirty="0" smtClean="0">
                <a:latin typeface="Arial Narrow" pitchFamily="34" charset="0"/>
              </a:rPr>
              <a:t>The Gospel </a:t>
            </a:r>
            <a:br>
              <a:rPr lang="en-US" sz="1050" dirty="0" smtClean="0">
                <a:latin typeface="Arial Narrow" pitchFamily="34" charset="0"/>
              </a:rPr>
            </a:br>
            <a:r>
              <a:rPr lang="en-US" sz="1050" dirty="0" smtClean="0">
                <a:latin typeface="Arial Narrow" pitchFamily="34" charset="0"/>
              </a:rPr>
              <a:t>always gets </a:t>
            </a:r>
            <a:br>
              <a:rPr lang="en-US" sz="1050" dirty="0" smtClean="0">
                <a:latin typeface="Arial Narrow" pitchFamily="34" charset="0"/>
              </a:rPr>
            </a:br>
            <a:r>
              <a:rPr lang="en-US" sz="1050" dirty="0" smtClean="0">
                <a:latin typeface="Arial Narrow" pitchFamily="34" charset="0"/>
              </a:rPr>
              <a:t>a REACTION!</a:t>
            </a:r>
          </a:p>
          <a:p>
            <a:r>
              <a:rPr lang="en-US" sz="1050" dirty="0" smtClean="0">
                <a:latin typeface="Arial Narrow" pitchFamily="34" charset="0"/>
              </a:rPr>
              <a:t>Let’s Pray</a:t>
            </a:r>
            <a:endParaRPr lang="en-US" sz="1050" dirty="0">
              <a:latin typeface="Arial Narrow" pitchFamily="34" charset="0"/>
            </a:endParaRPr>
          </a:p>
        </p:txBody>
      </p:sp>
      <p:sp>
        <p:nvSpPr>
          <p:cNvPr id="6" name="Text Box 21"/>
          <p:cNvSpPr txBox="1">
            <a:spLocks noChangeArrowheads="1"/>
          </p:cNvSpPr>
          <p:nvPr/>
        </p:nvSpPr>
        <p:spPr bwMode="auto">
          <a:xfrm>
            <a:off x="2538619" y="4174945"/>
            <a:ext cx="1648208" cy="253916"/>
          </a:xfrm>
          <a:prstGeom prst="rect">
            <a:avLst/>
          </a:prstGeom>
          <a:noFill/>
          <a:ln w="9525">
            <a:noFill/>
            <a:miter lim="800000"/>
            <a:headEnd/>
            <a:tailEnd/>
          </a:ln>
          <a:effectLst/>
        </p:spPr>
        <p:txBody>
          <a:bodyPr wrap="none">
            <a:spAutoFit/>
          </a:bodyPr>
          <a:lstStyle/>
          <a:p>
            <a:pPr algn="l">
              <a:defRPr/>
            </a:pPr>
            <a:r>
              <a:rPr lang="en-US" sz="1050" dirty="0">
                <a:latin typeface="Arial Narrow" pitchFamily="34" charset="0"/>
              </a:rPr>
              <a:t>    </a:t>
            </a:r>
            <a:r>
              <a:rPr lang="en-US" sz="1050" dirty="0" smtClean="0">
                <a:latin typeface="Arial Narrow" pitchFamily="34" charset="0"/>
              </a:rPr>
              <a:t>Or for </a:t>
            </a:r>
            <a:r>
              <a:rPr lang="en-US" sz="1050" u="sng" dirty="0">
                <a:latin typeface="Arial Narrow" pitchFamily="34" charset="0"/>
              </a:rPr>
              <a:t>3</a:t>
            </a:r>
            <a:r>
              <a:rPr lang="en-US" sz="1050" dirty="0">
                <a:latin typeface="Arial Narrow" pitchFamily="34" charset="0"/>
              </a:rPr>
              <a:t> weeks and </a:t>
            </a:r>
            <a:r>
              <a:rPr lang="en-US" sz="1050" u="sng" dirty="0">
                <a:latin typeface="Arial Narrow" pitchFamily="34" charset="0"/>
              </a:rPr>
              <a:t>6</a:t>
            </a:r>
            <a:r>
              <a:rPr lang="en-US" sz="1050" dirty="0">
                <a:latin typeface="Arial Narrow" pitchFamily="34" charset="0"/>
              </a:rPr>
              <a:t> days?</a:t>
            </a:r>
          </a:p>
        </p:txBody>
      </p:sp>
      <p:grpSp>
        <p:nvGrpSpPr>
          <p:cNvPr id="5" name="Group 19"/>
          <p:cNvGrpSpPr>
            <a:grpSpLocks/>
          </p:cNvGrpSpPr>
          <p:nvPr/>
        </p:nvGrpSpPr>
        <p:grpSpPr bwMode="auto">
          <a:xfrm>
            <a:off x="1328729" y="3835704"/>
            <a:ext cx="4124622" cy="302139"/>
            <a:chOff x="345" y="2342"/>
            <a:chExt cx="5365" cy="393"/>
          </a:xfrm>
        </p:grpSpPr>
        <p:grpSp>
          <p:nvGrpSpPr>
            <p:cNvPr id="7" name="Group 14"/>
            <p:cNvGrpSpPr>
              <a:grpSpLocks/>
            </p:cNvGrpSpPr>
            <p:nvPr/>
          </p:nvGrpSpPr>
          <p:grpSpPr bwMode="auto">
            <a:xfrm>
              <a:off x="345" y="2342"/>
              <a:ext cx="1172" cy="384"/>
              <a:chOff x="345" y="2342"/>
              <a:chExt cx="1172" cy="384"/>
            </a:xfrm>
          </p:grpSpPr>
          <p:sp>
            <p:nvSpPr>
              <p:cNvPr id="12" name="Oval 10"/>
              <p:cNvSpPr>
                <a:spLocks noChangeArrowheads="1"/>
              </p:cNvSpPr>
              <p:nvPr/>
            </p:nvSpPr>
            <p:spPr bwMode="auto">
              <a:xfrm>
                <a:off x="345" y="2342"/>
                <a:ext cx="384" cy="384"/>
              </a:xfrm>
              <a:prstGeom prst="ellipse">
                <a:avLst/>
              </a:prstGeom>
              <a:solidFill>
                <a:srgbClr val="FFFF00"/>
              </a:solidFill>
              <a:ln w="28575">
                <a:solidFill>
                  <a:srgbClr val="FF0000"/>
                </a:solidFill>
                <a:round/>
                <a:headEnd/>
                <a:tailEnd/>
              </a:ln>
              <a:effectLst>
                <a:outerShdw dist="35921" dir="2700000" algn="ctr" rotWithShape="0">
                  <a:srgbClr val="000000"/>
                </a:outerShdw>
              </a:effectLst>
            </p:spPr>
            <p:txBody>
              <a:bodyPr wrap="none" anchor="ctr"/>
              <a:lstStyle/>
              <a:p>
                <a:pPr>
                  <a:defRPr/>
                </a:pPr>
                <a:endParaRPr lang="en-US" sz="1050">
                  <a:latin typeface="Arial Narrow" pitchFamily="34" charset="0"/>
                </a:endParaRPr>
              </a:p>
            </p:txBody>
          </p:sp>
          <p:sp>
            <p:nvSpPr>
              <p:cNvPr id="13" name="Line 11"/>
              <p:cNvSpPr>
                <a:spLocks noChangeShapeType="1"/>
              </p:cNvSpPr>
              <p:nvPr/>
            </p:nvSpPr>
            <p:spPr bwMode="auto">
              <a:xfrm>
                <a:off x="797" y="2534"/>
                <a:ext cx="720" cy="0"/>
              </a:xfrm>
              <a:prstGeom prst="line">
                <a:avLst/>
              </a:prstGeom>
              <a:noFill/>
              <a:ln w="28575">
                <a:solidFill>
                  <a:schemeClr val="bg1"/>
                </a:solidFill>
                <a:round/>
                <a:headEnd/>
                <a:tailEnd type="triangle" w="med" len="med"/>
              </a:ln>
              <a:effectLst>
                <a:outerShdw dist="35921" dir="2700000" algn="ctr" rotWithShape="0">
                  <a:srgbClr val="000000"/>
                </a:outerShdw>
              </a:effectLst>
            </p:spPr>
            <p:txBody>
              <a:bodyPr/>
              <a:lstStyle/>
              <a:p>
                <a:pPr>
                  <a:defRPr/>
                </a:pPr>
                <a:endParaRPr lang="en-US" sz="1050">
                  <a:latin typeface="Arial Narrow" pitchFamily="34" charset="0"/>
                </a:endParaRPr>
              </a:p>
            </p:txBody>
          </p:sp>
          <p:sp>
            <p:nvSpPr>
              <p:cNvPr id="14" name="Line 12"/>
              <p:cNvSpPr>
                <a:spLocks noChangeShapeType="1"/>
              </p:cNvSpPr>
              <p:nvPr/>
            </p:nvSpPr>
            <p:spPr bwMode="auto">
              <a:xfrm flipH="1">
                <a:off x="797" y="2362"/>
                <a:ext cx="9" cy="326"/>
              </a:xfrm>
              <a:prstGeom prst="line">
                <a:avLst/>
              </a:prstGeom>
              <a:noFill/>
              <a:ln w="28575">
                <a:solidFill>
                  <a:schemeClr val="bg1"/>
                </a:solidFill>
                <a:round/>
                <a:headEnd/>
                <a:tailEnd/>
              </a:ln>
              <a:effectLst>
                <a:outerShdw dist="35921" dir="2700000" algn="ctr" rotWithShape="0">
                  <a:srgbClr val="000000"/>
                </a:outerShdw>
              </a:effectLst>
            </p:spPr>
            <p:txBody>
              <a:bodyPr/>
              <a:lstStyle/>
              <a:p>
                <a:pPr>
                  <a:defRPr/>
                </a:pPr>
                <a:endParaRPr lang="en-US" sz="1050">
                  <a:latin typeface="Arial Narrow" pitchFamily="34" charset="0"/>
                </a:endParaRPr>
              </a:p>
            </p:txBody>
          </p:sp>
        </p:grpSp>
        <p:grpSp>
          <p:nvGrpSpPr>
            <p:cNvPr id="8" name="Group 15"/>
            <p:cNvGrpSpPr>
              <a:grpSpLocks/>
            </p:cNvGrpSpPr>
            <p:nvPr/>
          </p:nvGrpSpPr>
          <p:grpSpPr bwMode="auto">
            <a:xfrm flipH="1">
              <a:off x="4538" y="2351"/>
              <a:ext cx="1172" cy="384"/>
              <a:chOff x="345" y="2342"/>
              <a:chExt cx="1172" cy="384"/>
            </a:xfrm>
          </p:grpSpPr>
          <p:sp>
            <p:nvSpPr>
              <p:cNvPr id="9" name="Oval 16"/>
              <p:cNvSpPr>
                <a:spLocks noChangeArrowheads="1"/>
              </p:cNvSpPr>
              <p:nvPr/>
            </p:nvSpPr>
            <p:spPr bwMode="auto">
              <a:xfrm>
                <a:off x="345" y="2342"/>
                <a:ext cx="384" cy="384"/>
              </a:xfrm>
              <a:prstGeom prst="ellipse">
                <a:avLst/>
              </a:prstGeom>
              <a:solidFill>
                <a:srgbClr val="FFFF00"/>
              </a:solidFill>
              <a:ln w="28575">
                <a:solidFill>
                  <a:srgbClr val="FF0000"/>
                </a:solidFill>
                <a:round/>
                <a:headEnd/>
                <a:tailEnd/>
              </a:ln>
              <a:effectLst>
                <a:outerShdw dist="35921" dir="2700000" algn="ctr" rotWithShape="0">
                  <a:srgbClr val="000000"/>
                </a:outerShdw>
              </a:effectLst>
            </p:spPr>
            <p:txBody>
              <a:bodyPr wrap="none" anchor="ctr"/>
              <a:lstStyle/>
              <a:p>
                <a:pPr>
                  <a:defRPr/>
                </a:pPr>
                <a:endParaRPr lang="en-US" sz="1050">
                  <a:latin typeface="Arial Narrow" pitchFamily="34" charset="0"/>
                </a:endParaRPr>
              </a:p>
            </p:txBody>
          </p:sp>
          <p:sp>
            <p:nvSpPr>
              <p:cNvPr id="10" name="Line 17"/>
              <p:cNvSpPr>
                <a:spLocks noChangeShapeType="1"/>
              </p:cNvSpPr>
              <p:nvPr/>
            </p:nvSpPr>
            <p:spPr bwMode="auto">
              <a:xfrm>
                <a:off x="797" y="2534"/>
                <a:ext cx="720" cy="0"/>
              </a:xfrm>
              <a:prstGeom prst="line">
                <a:avLst/>
              </a:prstGeom>
              <a:noFill/>
              <a:ln w="28575">
                <a:solidFill>
                  <a:schemeClr val="bg1"/>
                </a:solidFill>
                <a:round/>
                <a:headEnd/>
                <a:tailEnd type="triangle" w="med" len="med"/>
              </a:ln>
              <a:effectLst>
                <a:outerShdw dist="35921" dir="2700000" algn="ctr" rotWithShape="0">
                  <a:srgbClr val="000000"/>
                </a:outerShdw>
              </a:effectLst>
            </p:spPr>
            <p:txBody>
              <a:bodyPr/>
              <a:lstStyle/>
              <a:p>
                <a:pPr>
                  <a:defRPr/>
                </a:pPr>
                <a:endParaRPr lang="en-US" sz="1050">
                  <a:latin typeface="Arial Narrow" pitchFamily="34" charset="0"/>
                </a:endParaRPr>
              </a:p>
            </p:txBody>
          </p:sp>
          <p:sp>
            <p:nvSpPr>
              <p:cNvPr id="11" name="Line 18"/>
              <p:cNvSpPr>
                <a:spLocks noChangeShapeType="1"/>
              </p:cNvSpPr>
              <p:nvPr/>
            </p:nvSpPr>
            <p:spPr bwMode="auto">
              <a:xfrm flipH="1">
                <a:off x="797" y="2362"/>
                <a:ext cx="9" cy="326"/>
              </a:xfrm>
              <a:prstGeom prst="line">
                <a:avLst/>
              </a:prstGeom>
              <a:noFill/>
              <a:ln w="28575">
                <a:solidFill>
                  <a:schemeClr val="bg1"/>
                </a:solidFill>
                <a:round/>
                <a:headEnd/>
                <a:tailEnd/>
              </a:ln>
              <a:effectLst>
                <a:outerShdw dist="35921" dir="2700000" algn="ctr" rotWithShape="0">
                  <a:srgbClr val="000000"/>
                </a:outerShdw>
              </a:effectLst>
            </p:spPr>
            <p:txBody>
              <a:bodyPr/>
              <a:lstStyle/>
              <a:p>
                <a:pPr>
                  <a:defRPr/>
                </a:pPr>
                <a:endParaRPr lang="en-US" sz="1050">
                  <a:latin typeface="Arial Narrow" pitchFamily="34" charset="0"/>
                </a:endParaRPr>
              </a:p>
            </p:txBody>
          </p:sp>
        </p:grpSp>
      </p:grpSp>
      <p:sp>
        <p:nvSpPr>
          <p:cNvPr id="16" name="Oval 5"/>
          <p:cNvSpPr>
            <a:spLocks noChangeArrowheads="1"/>
          </p:cNvSpPr>
          <p:nvPr/>
        </p:nvSpPr>
        <p:spPr bwMode="auto">
          <a:xfrm>
            <a:off x="2328553" y="3842000"/>
            <a:ext cx="295220" cy="295219"/>
          </a:xfrm>
          <a:prstGeom prst="ellipse">
            <a:avLst/>
          </a:prstGeom>
          <a:solidFill>
            <a:srgbClr val="FF0000"/>
          </a:solidFill>
          <a:ln w="28575">
            <a:solidFill>
              <a:srgbClr val="FFFF00"/>
            </a:solidFill>
            <a:round/>
            <a:headEnd/>
            <a:tailEnd/>
          </a:ln>
          <a:effectLst>
            <a:outerShdw dist="35921" dir="2700000" algn="ctr" rotWithShape="0">
              <a:srgbClr val="000000"/>
            </a:outerShdw>
          </a:effectLst>
        </p:spPr>
        <p:txBody>
          <a:bodyPr wrap="none" anchor="ctr"/>
          <a:lstStyle/>
          <a:p>
            <a:pPr>
              <a:defRPr/>
            </a:pPr>
            <a:endParaRPr lang="en-US" sz="1050">
              <a:latin typeface="Arial Narrow" pitchFamily="34" charset="0"/>
            </a:endParaRPr>
          </a:p>
        </p:txBody>
      </p:sp>
      <p:sp>
        <p:nvSpPr>
          <p:cNvPr id="17" name="Oval 6"/>
          <p:cNvSpPr>
            <a:spLocks noChangeArrowheads="1"/>
          </p:cNvSpPr>
          <p:nvPr/>
        </p:nvSpPr>
        <p:spPr bwMode="auto">
          <a:xfrm>
            <a:off x="3288018" y="3842000"/>
            <a:ext cx="295220" cy="295219"/>
          </a:xfrm>
          <a:prstGeom prst="ellipse">
            <a:avLst/>
          </a:prstGeom>
          <a:solidFill>
            <a:srgbClr val="FF0000"/>
          </a:solidFill>
          <a:ln w="28575">
            <a:solidFill>
              <a:srgbClr val="FFFF00"/>
            </a:solidFill>
            <a:round/>
            <a:headEnd/>
            <a:tailEnd/>
          </a:ln>
          <a:effectLst>
            <a:outerShdw dist="35921" dir="2700000" algn="ctr" rotWithShape="0">
              <a:srgbClr val="000000"/>
            </a:outerShdw>
          </a:effectLst>
        </p:spPr>
        <p:txBody>
          <a:bodyPr wrap="none" anchor="ctr"/>
          <a:lstStyle/>
          <a:p>
            <a:pPr>
              <a:defRPr/>
            </a:pPr>
            <a:endParaRPr lang="en-US" sz="1050">
              <a:latin typeface="Arial Narrow" pitchFamily="34" charset="0"/>
            </a:endParaRPr>
          </a:p>
        </p:txBody>
      </p:sp>
      <p:sp>
        <p:nvSpPr>
          <p:cNvPr id="18" name="Oval 7"/>
          <p:cNvSpPr>
            <a:spLocks noChangeArrowheads="1"/>
          </p:cNvSpPr>
          <p:nvPr/>
        </p:nvSpPr>
        <p:spPr bwMode="auto">
          <a:xfrm>
            <a:off x="4247483" y="3842000"/>
            <a:ext cx="295220" cy="295219"/>
          </a:xfrm>
          <a:prstGeom prst="ellipse">
            <a:avLst/>
          </a:prstGeom>
          <a:solidFill>
            <a:srgbClr val="FF0000"/>
          </a:solidFill>
          <a:ln w="28575">
            <a:solidFill>
              <a:srgbClr val="FFFF00"/>
            </a:solidFill>
            <a:round/>
            <a:headEnd/>
            <a:tailEnd/>
          </a:ln>
          <a:effectLst>
            <a:outerShdw dist="35921" dir="2700000" algn="ctr" rotWithShape="0">
              <a:srgbClr val="000000"/>
            </a:outerShdw>
          </a:effectLst>
        </p:spPr>
        <p:txBody>
          <a:bodyPr wrap="none" anchor="ctr"/>
          <a:lstStyle/>
          <a:p>
            <a:pPr>
              <a:defRPr/>
            </a:pPr>
            <a:endParaRPr lang="en-US" sz="1050">
              <a:latin typeface="Arial Narrow" pitchFamily="34" charset="0"/>
            </a:endParaRPr>
          </a:p>
        </p:txBody>
      </p:sp>
      <p:sp>
        <p:nvSpPr>
          <p:cNvPr id="19" name="Line 8"/>
          <p:cNvSpPr>
            <a:spLocks noChangeShapeType="1"/>
          </p:cNvSpPr>
          <p:nvPr/>
        </p:nvSpPr>
        <p:spPr bwMode="auto">
          <a:xfrm>
            <a:off x="2676052" y="3989609"/>
            <a:ext cx="553537" cy="0"/>
          </a:xfrm>
          <a:prstGeom prst="line">
            <a:avLst/>
          </a:prstGeom>
          <a:noFill/>
          <a:ln w="28575">
            <a:solidFill>
              <a:schemeClr val="bg1"/>
            </a:solidFill>
            <a:round/>
            <a:headEnd type="triangle" w="med" len="med"/>
            <a:tailEnd type="triangle" w="med" len="med"/>
          </a:ln>
          <a:effectLst>
            <a:outerShdw dist="35921" dir="2700000" algn="ctr" rotWithShape="0">
              <a:srgbClr val="000000"/>
            </a:outerShdw>
          </a:effectLst>
        </p:spPr>
        <p:txBody>
          <a:bodyPr/>
          <a:lstStyle/>
          <a:p>
            <a:pPr>
              <a:defRPr/>
            </a:pPr>
            <a:endParaRPr lang="en-US" sz="1050">
              <a:latin typeface="Arial Narrow" pitchFamily="34" charset="0"/>
            </a:endParaRPr>
          </a:p>
        </p:txBody>
      </p:sp>
      <p:sp>
        <p:nvSpPr>
          <p:cNvPr id="20" name="Line 9"/>
          <p:cNvSpPr>
            <a:spLocks noChangeShapeType="1"/>
          </p:cNvSpPr>
          <p:nvPr/>
        </p:nvSpPr>
        <p:spPr bwMode="auto">
          <a:xfrm>
            <a:off x="3650124" y="3996529"/>
            <a:ext cx="553537" cy="0"/>
          </a:xfrm>
          <a:prstGeom prst="line">
            <a:avLst/>
          </a:prstGeom>
          <a:noFill/>
          <a:ln w="28575">
            <a:solidFill>
              <a:schemeClr val="bg1"/>
            </a:solidFill>
            <a:round/>
            <a:headEnd type="triangle" w="med" len="med"/>
            <a:tailEnd type="triangle" w="med" len="med"/>
          </a:ln>
          <a:effectLst>
            <a:outerShdw dist="35921" dir="2700000" algn="ctr" rotWithShape="0">
              <a:srgbClr val="000000"/>
            </a:outerShdw>
          </a:effectLst>
        </p:spPr>
        <p:txBody>
          <a:bodyPr/>
          <a:lstStyle/>
          <a:p>
            <a:pPr>
              <a:defRPr/>
            </a:pPr>
            <a:endParaRPr lang="en-US" sz="1050">
              <a:latin typeface="Arial Narrow" pitchFamily="34" charset="0"/>
            </a:endParaRPr>
          </a:p>
        </p:txBody>
      </p:sp>
      <p:sp>
        <p:nvSpPr>
          <p:cNvPr id="21" name="Text Box 20"/>
          <p:cNvSpPr txBox="1">
            <a:spLocks noChangeArrowheads="1"/>
          </p:cNvSpPr>
          <p:nvPr/>
        </p:nvSpPr>
        <p:spPr bwMode="auto">
          <a:xfrm>
            <a:off x="2479865" y="3500151"/>
            <a:ext cx="1898277" cy="253916"/>
          </a:xfrm>
          <a:prstGeom prst="rect">
            <a:avLst/>
          </a:prstGeom>
          <a:noFill/>
          <a:ln w="9525">
            <a:noFill/>
            <a:miter lim="800000"/>
            <a:headEnd/>
            <a:tailEnd/>
          </a:ln>
          <a:effectLst/>
        </p:spPr>
        <p:txBody>
          <a:bodyPr wrap="none">
            <a:spAutoFit/>
          </a:bodyPr>
          <a:lstStyle/>
          <a:p>
            <a:pPr algn="ctr">
              <a:defRPr/>
            </a:pPr>
            <a:r>
              <a:rPr lang="en-US" sz="1050" dirty="0" smtClean="0">
                <a:latin typeface="Arial Narrow" pitchFamily="34" charset="0"/>
              </a:rPr>
              <a:t>Only there for </a:t>
            </a:r>
            <a:r>
              <a:rPr lang="en-US" sz="1050" u="sng" dirty="0">
                <a:latin typeface="Arial Narrow" pitchFamily="34" charset="0"/>
              </a:rPr>
              <a:t>2</a:t>
            </a:r>
            <a:r>
              <a:rPr lang="en-US" sz="1050" dirty="0">
                <a:latin typeface="Arial Narrow" pitchFamily="34" charset="0"/>
              </a:rPr>
              <a:t> Weeks and </a:t>
            </a:r>
            <a:r>
              <a:rPr lang="en-US" sz="1050" u="sng" dirty="0">
                <a:latin typeface="Arial Narrow" pitchFamily="34" charset="0"/>
              </a:rPr>
              <a:t>1</a:t>
            </a:r>
            <a:r>
              <a:rPr lang="en-US" sz="1050" dirty="0">
                <a:latin typeface="Arial Narrow" pitchFamily="34" charset="0"/>
              </a:rPr>
              <a:t> Day?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203784"/>
          </a:xfrm>
          <a:prstGeom prst="rect">
            <a:avLst/>
          </a:prstGeom>
          <a:noFill/>
        </p:spPr>
        <p:txBody>
          <a:bodyPr wrap="square" rtlCol="0">
            <a:spAutoFit/>
          </a:bodyPr>
          <a:lstStyle/>
          <a:p>
            <a:r>
              <a:rPr lang="en-US" sz="1050" b="1" dirty="0" smtClean="0">
                <a:latin typeface="Arial Narrow" pitchFamily="34" charset="0"/>
              </a:rPr>
              <a:t>Lesson 22  Acts 17-18	             A Study in the Book of ACTS </a:t>
            </a:r>
          </a:p>
          <a:p>
            <a:endParaRPr lang="en-US" sz="1050" b="1" dirty="0" smtClean="0">
              <a:latin typeface="Arial Narrow" pitchFamily="34" charset="0"/>
            </a:endParaRPr>
          </a:p>
          <a:p>
            <a:pPr marL="228600" indent="3175"/>
            <a:endParaRPr lang="en-US" sz="1050" dirty="0" smtClean="0">
              <a:latin typeface="Arial Narrow" pitchFamily="34" charset="0"/>
            </a:endParaRPr>
          </a:p>
          <a:p>
            <a:pPr marL="228600" indent="-228600">
              <a:buAutoNum type="arabicPeriod" startAt="3"/>
            </a:pPr>
            <a:r>
              <a:rPr lang="en-US" sz="1050" b="1" dirty="0" smtClean="0">
                <a:latin typeface="Arial Narrow" pitchFamily="34" charset="0"/>
              </a:rPr>
              <a:t>Ridiculed 17:15-24</a:t>
            </a:r>
          </a:p>
          <a:p>
            <a:pPr marL="228600" indent="3175"/>
            <a:r>
              <a:rPr lang="en-US" sz="1050" baseline="30000" dirty="0" smtClean="0">
                <a:latin typeface="Arial Narrow" pitchFamily="34" charset="0"/>
              </a:rPr>
              <a:t>15</a:t>
            </a:r>
            <a:r>
              <a:rPr lang="en-US" sz="1050" dirty="0" smtClean="0">
                <a:latin typeface="Arial Narrow" pitchFamily="34" charset="0"/>
              </a:rPr>
              <a:t> The men who escorted Paul brought him to Athens and then left with instructions for Silas and Timothy </a:t>
            </a:r>
            <a:br>
              <a:rPr lang="en-US" sz="1050" dirty="0" smtClean="0">
                <a:latin typeface="Arial Narrow" pitchFamily="34" charset="0"/>
              </a:rPr>
            </a:br>
            <a:r>
              <a:rPr lang="en-US" sz="1050" dirty="0" smtClean="0">
                <a:latin typeface="Arial Narrow" pitchFamily="34" charset="0"/>
              </a:rPr>
              <a:t>to join him as soon as possible.</a:t>
            </a:r>
          </a:p>
          <a:p>
            <a:pPr marL="228600" indent="3175"/>
            <a:r>
              <a:rPr lang="en-US" sz="1050" baseline="30000" dirty="0" smtClean="0">
                <a:latin typeface="Arial Narrow" pitchFamily="34" charset="0"/>
              </a:rPr>
              <a:t>16</a:t>
            </a:r>
            <a:r>
              <a:rPr lang="en-US" sz="1050" dirty="0" smtClean="0">
                <a:latin typeface="Arial Narrow" pitchFamily="34" charset="0"/>
              </a:rPr>
              <a:t> While Paul was waiting for them in Athens, he was greatly distressed to see that the city was </a:t>
            </a:r>
            <a:r>
              <a:rPr lang="en-US" sz="1050" b="1" u="sng" dirty="0" smtClean="0">
                <a:latin typeface="Arial Narrow" pitchFamily="34" charset="0"/>
              </a:rPr>
              <a:t>full of idols.</a:t>
            </a:r>
          </a:p>
          <a:p>
            <a:pPr marL="228600" indent="3175"/>
            <a:r>
              <a:rPr lang="en-US" sz="1050" dirty="0" smtClean="0">
                <a:latin typeface="Arial Narrow" pitchFamily="34" charset="0"/>
              </a:rPr>
              <a:t> </a:t>
            </a:r>
            <a:r>
              <a:rPr lang="en-US" sz="1050" baseline="30000" dirty="0" smtClean="0">
                <a:latin typeface="Arial Narrow" pitchFamily="34" charset="0"/>
              </a:rPr>
              <a:t>17</a:t>
            </a:r>
            <a:r>
              <a:rPr lang="en-US" sz="1050" dirty="0" smtClean="0">
                <a:latin typeface="Arial Narrow" pitchFamily="34" charset="0"/>
              </a:rPr>
              <a:t> So he reasoned in the synagogue … as well as in the marketplace ….  </a:t>
            </a:r>
            <a:r>
              <a:rPr lang="en-US" sz="1050" baseline="30000" dirty="0" smtClean="0">
                <a:latin typeface="Arial Narrow" pitchFamily="34" charset="0"/>
              </a:rPr>
              <a:t>18</a:t>
            </a:r>
            <a:r>
              <a:rPr lang="en-US" sz="1050" dirty="0" smtClean="0">
                <a:latin typeface="Arial Narrow" pitchFamily="34" charset="0"/>
              </a:rPr>
              <a:t> A group of Epicurean and Stoic </a:t>
            </a:r>
            <a:r>
              <a:rPr lang="en-US" sz="1050" b="1" u="sng" dirty="0" smtClean="0">
                <a:latin typeface="Arial Narrow" pitchFamily="34" charset="0"/>
              </a:rPr>
              <a:t>philosophers</a:t>
            </a:r>
            <a:r>
              <a:rPr lang="en-US" sz="1050" dirty="0" smtClean="0">
                <a:latin typeface="Arial Narrow" pitchFamily="34" charset="0"/>
              </a:rPr>
              <a:t> began to dispute with him. Some of them asked, </a:t>
            </a:r>
          </a:p>
          <a:p>
            <a:pPr lvl="0" algn="ctr">
              <a:spcBef>
                <a:spcPct val="20000"/>
              </a:spcBef>
              <a:defRPr/>
            </a:pPr>
            <a:r>
              <a:rPr lang="en-US" sz="1050" dirty="0" smtClean="0">
                <a:latin typeface="Arial Narrow" pitchFamily="34" charset="0"/>
              </a:rPr>
              <a:t>"What is this babbler trying to say?“  </a:t>
            </a:r>
            <a:r>
              <a:rPr lang="en-US" sz="100" dirty="0" smtClean="0">
                <a:latin typeface="Arial Narrow" pitchFamily="34" charset="0"/>
              </a:rPr>
              <a:t>         </a:t>
            </a:r>
            <a:r>
              <a:rPr lang="en-US" sz="1050" dirty="0" smtClean="0">
                <a:latin typeface="Arial Narrow" pitchFamily="34" charset="0"/>
              </a:rPr>
              <a:t>Others ..."He seems to be advocating foreign gods.”</a:t>
            </a:r>
          </a:p>
          <a:p>
            <a:pPr marL="228600" indent="3175"/>
            <a:r>
              <a:rPr lang="en-US" sz="1050" dirty="0" smtClean="0">
                <a:latin typeface="Arial Narrow" pitchFamily="34" charset="0"/>
              </a:rPr>
              <a:t>They said this because Paul was preaching the good news about Jesus and the resurrection.</a:t>
            </a:r>
          </a:p>
          <a:p>
            <a:pPr marL="228600" indent="3175"/>
            <a:r>
              <a:rPr lang="en-US" sz="1050" baseline="30000" dirty="0" smtClean="0">
                <a:latin typeface="Arial Narrow" pitchFamily="34" charset="0"/>
              </a:rPr>
              <a:t>19</a:t>
            </a:r>
            <a:r>
              <a:rPr lang="en-US" sz="1050" dirty="0" smtClean="0">
                <a:latin typeface="Arial Narrow" pitchFamily="34" charset="0"/>
              </a:rPr>
              <a:t> Then they took him and brought him to a meeting of the </a:t>
            </a:r>
            <a:r>
              <a:rPr lang="en-US" sz="1050" dirty="0" err="1" smtClean="0">
                <a:latin typeface="Arial Narrow" pitchFamily="34" charset="0"/>
              </a:rPr>
              <a:t>Areopagus</a:t>
            </a:r>
            <a:r>
              <a:rPr lang="en-US" sz="1050" dirty="0" smtClean="0">
                <a:latin typeface="Arial Narrow" pitchFamily="34" charset="0"/>
              </a:rPr>
              <a:t>, where they said to him, ... "May we know what this new teaching is that you are presenting? </a:t>
            </a:r>
            <a:r>
              <a:rPr lang="en-US" sz="1050" baseline="30000" dirty="0" smtClean="0">
                <a:latin typeface="Arial Narrow" pitchFamily="34" charset="0"/>
              </a:rPr>
              <a:t>20</a:t>
            </a:r>
            <a:r>
              <a:rPr lang="en-US" sz="1050" dirty="0" smtClean="0">
                <a:latin typeface="Arial Narrow" pitchFamily="34" charset="0"/>
              </a:rPr>
              <a:t> You are bringing some strange ideas to our ears, and we want to know what they mean."</a:t>
            </a:r>
          </a:p>
          <a:p>
            <a:pPr marL="228600" indent="3175"/>
            <a:r>
              <a:rPr lang="en-US" sz="1050" dirty="0" smtClean="0">
                <a:latin typeface="Arial Narrow" pitchFamily="34" charset="0"/>
              </a:rPr>
              <a:t>.... </a:t>
            </a:r>
            <a:r>
              <a:rPr lang="en-US" sz="1050" baseline="30000" dirty="0" smtClean="0">
                <a:latin typeface="Arial Narrow" pitchFamily="34" charset="0"/>
              </a:rPr>
              <a:t>22</a:t>
            </a:r>
            <a:r>
              <a:rPr lang="en-US" sz="1050" dirty="0" smtClean="0">
                <a:latin typeface="Arial Narrow" pitchFamily="34" charset="0"/>
              </a:rPr>
              <a:t> Paul then ... said: "Men of Athens! I see that in every way you are </a:t>
            </a:r>
            <a:r>
              <a:rPr lang="en-US" sz="1050" u="sng" dirty="0" smtClean="0">
                <a:latin typeface="Arial Narrow" pitchFamily="34" charset="0"/>
              </a:rPr>
              <a:t>very religious</a:t>
            </a:r>
            <a:r>
              <a:rPr lang="en-US" sz="1050" dirty="0" smtClean="0">
                <a:latin typeface="Arial Narrow" pitchFamily="34" charset="0"/>
              </a:rPr>
              <a:t>.  </a:t>
            </a:r>
          </a:p>
          <a:p>
            <a:pPr marL="228600" indent="3175"/>
            <a:r>
              <a:rPr lang="en-US" sz="1050" baseline="30000" dirty="0" smtClean="0">
                <a:latin typeface="Arial Narrow" pitchFamily="34" charset="0"/>
              </a:rPr>
              <a:t>23</a:t>
            </a:r>
            <a:r>
              <a:rPr lang="en-US" sz="1050" dirty="0" smtClean="0">
                <a:latin typeface="Arial Narrow" pitchFamily="34" charset="0"/>
              </a:rPr>
              <a:t> For as I walked around and looked carefully at your objects of worship, I even found an altar with this inscription: </a:t>
            </a:r>
            <a:r>
              <a:rPr lang="en-US" sz="1050" u="sng" dirty="0" smtClean="0">
                <a:latin typeface="Arial Narrow" pitchFamily="34" charset="0"/>
              </a:rPr>
              <a:t>TO AN UNKNOWN GOD</a:t>
            </a:r>
            <a:r>
              <a:rPr lang="en-US" sz="1050" dirty="0" smtClean="0">
                <a:latin typeface="Arial Narrow" pitchFamily="34" charset="0"/>
              </a:rPr>
              <a:t>. Now what you worship as something unknown I am going to proclaim to you.</a:t>
            </a:r>
          </a:p>
          <a:p>
            <a:pPr marL="228600" indent="3175"/>
            <a:r>
              <a:rPr lang="en-US" sz="1050" baseline="30000" dirty="0" smtClean="0">
                <a:latin typeface="Arial Narrow" pitchFamily="34" charset="0"/>
              </a:rPr>
              <a:t>24</a:t>
            </a:r>
            <a:r>
              <a:rPr lang="en-US" sz="1050" dirty="0" smtClean="0">
                <a:latin typeface="Arial Narrow" pitchFamily="34" charset="0"/>
              </a:rPr>
              <a:t> "The God who </a:t>
            </a:r>
            <a:r>
              <a:rPr lang="en-US" sz="1050" b="1" u="sng" dirty="0" smtClean="0">
                <a:latin typeface="Arial Narrow" pitchFamily="34" charset="0"/>
              </a:rPr>
              <a:t>made the world  </a:t>
            </a:r>
            <a:r>
              <a:rPr lang="en-US" sz="1050" b="1" dirty="0" smtClean="0">
                <a:latin typeface="Arial Narrow" pitchFamily="34" charset="0"/>
              </a:rPr>
              <a:t>[CREATOR] </a:t>
            </a:r>
            <a:r>
              <a:rPr lang="en-US" sz="1050" dirty="0" smtClean="0">
                <a:latin typeface="Arial Narrow" pitchFamily="34" charset="0"/>
              </a:rPr>
              <a:t>and everything in it is the Lord of heaven and earth and does not live in temples built by hands.  </a:t>
            </a:r>
          </a:p>
          <a:p>
            <a:pPr marL="228600" indent="3175"/>
            <a:r>
              <a:rPr lang="en-US" sz="1050" baseline="30000" dirty="0" smtClean="0">
                <a:latin typeface="Arial Narrow" pitchFamily="34" charset="0"/>
              </a:rPr>
              <a:t>25</a:t>
            </a:r>
            <a:r>
              <a:rPr lang="en-US" sz="1050" dirty="0" smtClean="0">
                <a:latin typeface="Arial Narrow" pitchFamily="34" charset="0"/>
              </a:rPr>
              <a:t> And he is not served by human hands, as if he needed anything, because he himself gives all men life and breath and everything else.</a:t>
            </a:r>
          </a:p>
          <a:p>
            <a:pPr marL="228600" indent="3175"/>
            <a:r>
              <a:rPr lang="en-US" sz="1050" baseline="30000" dirty="0" smtClean="0">
                <a:latin typeface="Arial Narrow" pitchFamily="34" charset="0"/>
              </a:rPr>
              <a:t>26</a:t>
            </a:r>
            <a:r>
              <a:rPr lang="en-US" sz="1050" dirty="0" smtClean="0">
                <a:latin typeface="Arial Narrow" pitchFamily="34" charset="0"/>
              </a:rPr>
              <a:t> From one man he made every nation of men, that they should inhabit the whole earth; and he </a:t>
            </a:r>
            <a:r>
              <a:rPr lang="en-US" sz="1050" b="1" u="sng" dirty="0" smtClean="0">
                <a:latin typeface="Arial Narrow" pitchFamily="34" charset="0"/>
              </a:rPr>
              <a:t>determined</a:t>
            </a:r>
            <a:r>
              <a:rPr lang="en-US" sz="1050" dirty="0" smtClean="0">
                <a:latin typeface="Arial Narrow" pitchFamily="34" charset="0"/>
              </a:rPr>
              <a:t> [</a:t>
            </a:r>
            <a:r>
              <a:rPr lang="en-US" sz="1050" b="1" dirty="0" smtClean="0">
                <a:latin typeface="Arial Narrow" pitchFamily="34" charset="0"/>
              </a:rPr>
              <a:t>PROVIDENCE] </a:t>
            </a:r>
            <a:r>
              <a:rPr lang="en-US" sz="1050" dirty="0" smtClean="0">
                <a:latin typeface="Arial Narrow" pitchFamily="34" charset="0"/>
              </a:rPr>
              <a:t>the times set for them and the exact places where they should live.</a:t>
            </a:r>
          </a:p>
          <a:p>
            <a:pPr marL="228600" indent="3175"/>
            <a:r>
              <a:rPr lang="en-US" sz="1050" dirty="0" smtClean="0">
                <a:latin typeface="Arial Narrow" pitchFamily="34" charset="0"/>
              </a:rPr>
              <a:t> </a:t>
            </a:r>
            <a:r>
              <a:rPr lang="en-US" sz="1050" baseline="30000" dirty="0" smtClean="0">
                <a:latin typeface="Arial Narrow" pitchFamily="34" charset="0"/>
              </a:rPr>
              <a:t>27</a:t>
            </a:r>
            <a:r>
              <a:rPr lang="en-US" sz="1050" dirty="0" smtClean="0">
                <a:latin typeface="Arial Narrow" pitchFamily="34" charset="0"/>
              </a:rPr>
              <a:t> God did this so that men would </a:t>
            </a:r>
            <a:r>
              <a:rPr lang="en-US" sz="1050" b="1" u="sng" dirty="0" smtClean="0">
                <a:latin typeface="Arial Narrow" pitchFamily="34" charset="0"/>
              </a:rPr>
              <a:t>seek him</a:t>
            </a:r>
            <a:r>
              <a:rPr lang="en-US" sz="1050" b="1" dirty="0" smtClean="0">
                <a:latin typeface="Arial Narrow" pitchFamily="34" charset="0"/>
              </a:rPr>
              <a:t>  a</a:t>
            </a:r>
            <a:r>
              <a:rPr lang="en-US" sz="1050" dirty="0" smtClean="0">
                <a:latin typeface="Arial Narrow" pitchFamily="34" charset="0"/>
              </a:rPr>
              <a:t>nd perhaps </a:t>
            </a:r>
            <a:r>
              <a:rPr lang="en-US" sz="1050" b="1" u="sng" dirty="0" smtClean="0">
                <a:latin typeface="Arial Narrow" pitchFamily="34" charset="0"/>
              </a:rPr>
              <a:t>reach out for him and find him</a:t>
            </a:r>
            <a:r>
              <a:rPr lang="en-US" sz="1050" dirty="0" smtClean="0">
                <a:latin typeface="Arial Narrow" pitchFamily="34" charset="0"/>
              </a:rPr>
              <a:t>, </a:t>
            </a:r>
            <a:r>
              <a:rPr lang="en-US" sz="1050" b="1" dirty="0" smtClean="0">
                <a:latin typeface="Arial Narrow" pitchFamily="34" charset="0"/>
              </a:rPr>
              <a:t>[REACHABLE]</a:t>
            </a:r>
            <a:r>
              <a:rPr lang="en-US" sz="1050" dirty="0" smtClean="0">
                <a:latin typeface="Arial Narrow" pitchFamily="34" charset="0"/>
              </a:rPr>
              <a:t> though he is not far from each one of us.</a:t>
            </a:r>
          </a:p>
          <a:p>
            <a:pPr marL="228600" indent="3175"/>
            <a:r>
              <a:rPr lang="en-US" sz="1050" baseline="30000" dirty="0" smtClean="0">
                <a:latin typeface="Arial Narrow" pitchFamily="34" charset="0"/>
              </a:rPr>
              <a:t>28</a:t>
            </a:r>
            <a:r>
              <a:rPr lang="en-US" sz="1050" dirty="0" smtClean="0">
                <a:latin typeface="Arial Narrow" pitchFamily="34" charset="0"/>
              </a:rPr>
              <a:t> 'For in him we live and move and have our being.' As some of your own poets have said, 'We are his offspring.'</a:t>
            </a:r>
          </a:p>
          <a:p>
            <a:pPr marL="228600" indent="3175"/>
            <a:r>
              <a:rPr lang="en-US" sz="1050" dirty="0" smtClean="0">
                <a:latin typeface="Arial Narrow" pitchFamily="34" charset="0"/>
              </a:rPr>
              <a:t> </a:t>
            </a:r>
            <a:r>
              <a:rPr lang="en-US" sz="1050" baseline="30000" dirty="0" smtClean="0">
                <a:latin typeface="Arial Narrow" pitchFamily="34" charset="0"/>
              </a:rPr>
              <a:t>29</a:t>
            </a:r>
            <a:r>
              <a:rPr lang="en-US" sz="1050" dirty="0" smtClean="0">
                <a:latin typeface="Arial Narrow" pitchFamily="34" charset="0"/>
              </a:rPr>
              <a:t> "Therefore since we are God's offspring, we should not think that the divine being is like gold or silver or stone--an image made by man's design and skill.</a:t>
            </a:r>
          </a:p>
          <a:p>
            <a:pPr marL="228600" indent="3175"/>
            <a:r>
              <a:rPr lang="en-US" sz="1050" baseline="30000" dirty="0" smtClean="0">
                <a:latin typeface="Arial Narrow" pitchFamily="34" charset="0"/>
              </a:rPr>
              <a:t>30</a:t>
            </a:r>
            <a:r>
              <a:rPr lang="en-US" sz="1050" dirty="0" smtClean="0">
                <a:latin typeface="Arial Narrow" pitchFamily="34" charset="0"/>
              </a:rPr>
              <a:t> In the past God overlooked such ignorance, </a:t>
            </a:r>
            <a:r>
              <a:rPr lang="en-US" sz="1050" b="1" u="sng" dirty="0" smtClean="0">
                <a:latin typeface="Arial Narrow" pitchFamily="34" charset="0"/>
              </a:rPr>
              <a:t>but now he commands all people everywhere to repent.</a:t>
            </a:r>
          </a:p>
          <a:p>
            <a:pPr marL="228600" indent="3175"/>
            <a:r>
              <a:rPr lang="en-US" sz="1050" dirty="0" smtClean="0">
                <a:latin typeface="Arial Narrow" pitchFamily="34" charset="0"/>
              </a:rPr>
              <a:t> </a:t>
            </a:r>
            <a:r>
              <a:rPr lang="en-US" sz="1050" baseline="30000" dirty="0" smtClean="0">
                <a:latin typeface="Arial Narrow" pitchFamily="34" charset="0"/>
              </a:rPr>
              <a:t>31</a:t>
            </a:r>
            <a:r>
              <a:rPr lang="en-US" sz="1050" dirty="0" smtClean="0">
                <a:latin typeface="Arial Narrow" pitchFamily="34" charset="0"/>
              </a:rPr>
              <a:t> For he has set a day when he will </a:t>
            </a:r>
            <a:r>
              <a:rPr lang="en-US" sz="1050" b="1" u="sng" dirty="0" smtClean="0">
                <a:latin typeface="Arial Narrow" pitchFamily="34" charset="0"/>
              </a:rPr>
              <a:t>judge</a:t>
            </a:r>
            <a:r>
              <a:rPr lang="en-US" sz="1050" dirty="0" smtClean="0">
                <a:latin typeface="Arial Narrow" pitchFamily="34" charset="0"/>
              </a:rPr>
              <a:t> </a:t>
            </a:r>
            <a:r>
              <a:rPr lang="en-US" sz="1050" b="1" dirty="0" smtClean="0">
                <a:latin typeface="Arial Narrow" pitchFamily="34" charset="0"/>
              </a:rPr>
              <a:t>[JUDGE]t </a:t>
            </a:r>
            <a:r>
              <a:rPr lang="en-US" sz="1050" dirty="0" smtClean="0">
                <a:latin typeface="Arial Narrow" pitchFamily="34" charset="0"/>
              </a:rPr>
              <a:t>he world with justice by the man he has appointed. He has given proof of this to all men by </a:t>
            </a:r>
            <a:r>
              <a:rPr lang="en-US" sz="1050" b="1" u="sng" dirty="0" smtClean="0">
                <a:latin typeface="Arial Narrow" pitchFamily="34" charset="0"/>
              </a:rPr>
              <a:t>raising him from the dead. [JESUS]</a:t>
            </a:r>
            <a:r>
              <a:rPr lang="en-US" sz="1050" dirty="0" smtClean="0">
                <a:latin typeface="Arial Narrow" pitchFamily="34" charset="0"/>
              </a:rPr>
              <a:t>“</a:t>
            </a:r>
          </a:p>
          <a:p>
            <a:pPr marL="228600" indent="3175"/>
            <a:r>
              <a:rPr lang="en-US" sz="1050" baseline="30000" dirty="0" smtClean="0">
                <a:latin typeface="Arial Narrow" pitchFamily="34" charset="0"/>
              </a:rPr>
              <a:t>32</a:t>
            </a:r>
            <a:r>
              <a:rPr lang="en-US" sz="1050" dirty="0" smtClean="0">
                <a:latin typeface="Arial Narrow" pitchFamily="34" charset="0"/>
              </a:rPr>
              <a:t> When they heard about the resurrection of the dead, some of them </a:t>
            </a:r>
            <a:r>
              <a:rPr lang="en-US" sz="1050" b="1" u="sng" dirty="0" smtClean="0">
                <a:latin typeface="Arial Narrow" pitchFamily="34" charset="0"/>
              </a:rPr>
              <a:t>sneered</a:t>
            </a:r>
            <a:r>
              <a:rPr lang="en-US" sz="1050" dirty="0" smtClean="0">
                <a:latin typeface="Arial Narrow" pitchFamily="34" charset="0"/>
              </a:rPr>
              <a:t>, but others said, </a:t>
            </a:r>
          </a:p>
          <a:p>
            <a:pPr marL="228600" indent="3175"/>
            <a:r>
              <a:rPr lang="en-US" sz="1050" dirty="0" smtClean="0">
                <a:latin typeface="Arial Narrow" pitchFamily="34" charset="0"/>
              </a:rPr>
              <a:t>		     "We want to hear you again on this subject.” </a:t>
            </a:r>
          </a:p>
          <a:p>
            <a:pPr marL="228600" indent="3175"/>
            <a:r>
              <a:rPr lang="en-US" sz="1050" baseline="30000" dirty="0" smtClean="0">
                <a:latin typeface="Arial Narrow" pitchFamily="34" charset="0"/>
              </a:rPr>
              <a:t>33</a:t>
            </a:r>
            <a:r>
              <a:rPr lang="en-US" sz="1050" dirty="0" smtClean="0">
                <a:latin typeface="Arial Narrow" pitchFamily="34" charset="0"/>
              </a:rPr>
              <a:t> At that, Paul left the Council.</a:t>
            </a:r>
          </a:p>
          <a:p>
            <a:pPr marL="228600" indent="3175"/>
            <a:r>
              <a:rPr lang="en-US" sz="1050" baseline="30000" dirty="0" smtClean="0">
                <a:latin typeface="Arial Narrow" pitchFamily="34" charset="0"/>
              </a:rPr>
              <a:t>34</a:t>
            </a:r>
            <a:r>
              <a:rPr lang="en-US" sz="1050" dirty="0" smtClean="0">
                <a:latin typeface="Arial Narrow" pitchFamily="34" charset="0"/>
              </a:rPr>
              <a:t> A few men became followers of Paul and </a:t>
            </a:r>
            <a:r>
              <a:rPr lang="en-US" sz="1050" b="1" u="sng" dirty="0" smtClean="0">
                <a:latin typeface="Arial Narrow" pitchFamily="34" charset="0"/>
              </a:rPr>
              <a:t>believed</a:t>
            </a:r>
            <a:r>
              <a:rPr lang="en-US" sz="1050" dirty="0" smtClean="0">
                <a:latin typeface="Arial Narrow" pitchFamily="34" charset="0"/>
              </a:rPr>
              <a:t>. Among them was Dionysius, a member of the </a:t>
            </a:r>
            <a:r>
              <a:rPr lang="en-US" sz="1050" dirty="0" err="1" smtClean="0">
                <a:latin typeface="Arial Narrow" pitchFamily="34" charset="0"/>
              </a:rPr>
              <a:t>Areopagus</a:t>
            </a:r>
            <a:r>
              <a:rPr lang="en-US" sz="1050" dirty="0" smtClean="0">
                <a:latin typeface="Arial Narrow" pitchFamily="34" charset="0"/>
              </a:rPr>
              <a:t>, also a woman named </a:t>
            </a:r>
            <a:r>
              <a:rPr lang="en-US" sz="1050" dirty="0" err="1" smtClean="0">
                <a:latin typeface="Arial Narrow" pitchFamily="34" charset="0"/>
              </a:rPr>
              <a:t>Damaris</a:t>
            </a:r>
            <a:r>
              <a:rPr lang="en-US" sz="1050" dirty="0" smtClean="0">
                <a:latin typeface="Arial Narrow" pitchFamily="34" charset="0"/>
              </a:rPr>
              <a:t>, and a number of others.</a:t>
            </a:r>
          </a:p>
          <a:p>
            <a:pPr marL="228600" indent="3175"/>
            <a:endParaRPr lang="en-US" sz="1050" dirty="0" smtClean="0">
              <a:latin typeface="Arial Narrow" pitchFamily="34" charset="0"/>
            </a:endParaRPr>
          </a:p>
          <a:p>
            <a:r>
              <a:rPr lang="en-US" sz="1050" dirty="0" smtClean="0">
                <a:latin typeface="Arial Narrow" pitchFamily="34" charset="0"/>
              </a:rPr>
              <a:t>4.  </a:t>
            </a:r>
            <a:r>
              <a:rPr lang="en-US" sz="1050" b="1" dirty="0" smtClean="0">
                <a:latin typeface="Arial Narrow" pitchFamily="34" charset="0"/>
              </a:rPr>
              <a:t>Reviled 18:1-22</a:t>
            </a:r>
          </a:p>
          <a:p>
            <a:r>
              <a:rPr lang="en-US" sz="1050" dirty="0" smtClean="0">
                <a:latin typeface="Arial Narrow" pitchFamily="34" charset="0"/>
              </a:rPr>
              <a:t> </a:t>
            </a:r>
          </a:p>
          <a:p>
            <a:pPr marL="231775"/>
            <a:r>
              <a:rPr lang="en-US" sz="1050" dirty="0" smtClean="0">
                <a:latin typeface="Arial Narrow" pitchFamily="34" charset="0"/>
              </a:rPr>
              <a:t>Acts 18:1 After this, Paul left Athens and went to Corinth. </a:t>
            </a:r>
          </a:p>
          <a:p>
            <a:pPr marL="231775"/>
            <a:r>
              <a:rPr lang="en-US" sz="1050" baseline="30000" dirty="0" smtClean="0">
                <a:latin typeface="Arial Narrow" pitchFamily="34" charset="0"/>
              </a:rPr>
              <a:t>2</a:t>
            </a:r>
            <a:r>
              <a:rPr lang="en-US" sz="1050" dirty="0" smtClean="0">
                <a:latin typeface="Arial Narrow" pitchFamily="34" charset="0"/>
              </a:rPr>
              <a:t> ... Paul went to see them,  </a:t>
            </a:r>
            <a:r>
              <a:rPr lang="en-US" sz="1050" baseline="30000" dirty="0" smtClean="0">
                <a:latin typeface="Arial Narrow" pitchFamily="34" charset="0"/>
              </a:rPr>
              <a:t>3</a:t>
            </a:r>
            <a:r>
              <a:rPr lang="en-US" sz="1050" dirty="0" smtClean="0">
                <a:latin typeface="Arial Narrow" pitchFamily="34" charset="0"/>
              </a:rPr>
              <a:t> and because he was a tentmaker as they were, he stayed and worked with them.</a:t>
            </a:r>
          </a:p>
          <a:p>
            <a:pPr marL="231775"/>
            <a:r>
              <a:rPr lang="en-US" sz="1050" baseline="30000" dirty="0" smtClean="0">
                <a:latin typeface="Arial Narrow" pitchFamily="34" charset="0"/>
              </a:rPr>
              <a:t>4</a:t>
            </a:r>
            <a:r>
              <a:rPr lang="en-US" sz="1050" dirty="0" smtClean="0">
                <a:latin typeface="Arial Narrow" pitchFamily="34" charset="0"/>
              </a:rPr>
              <a:t> Every Sabbath he reasoned in the synagogue, trying to persuade Jews and Greeks.  </a:t>
            </a:r>
            <a:r>
              <a:rPr lang="en-US" sz="1050" baseline="30000" dirty="0" smtClean="0">
                <a:latin typeface="Arial Narrow" pitchFamily="34" charset="0"/>
              </a:rPr>
              <a:t>5</a:t>
            </a:r>
            <a:r>
              <a:rPr lang="en-US" sz="1050" dirty="0" smtClean="0">
                <a:latin typeface="Arial Narrow" pitchFamily="34" charset="0"/>
              </a:rPr>
              <a:t> When Silas and Timothy came from Macedonia, Paul devoted himself exclusively to preaching, testifying to the Jews that Jesus was the Christ. </a:t>
            </a:r>
          </a:p>
          <a:p>
            <a:pPr marL="231775"/>
            <a:r>
              <a:rPr lang="en-US" sz="1050" baseline="30000" dirty="0" smtClean="0">
                <a:latin typeface="Arial Narrow" pitchFamily="34" charset="0"/>
              </a:rPr>
              <a:t>6</a:t>
            </a:r>
            <a:r>
              <a:rPr lang="en-US" sz="1050" dirty="0" smtClean="0">
                <a:latin typeface="Arial Narrow" pitchFamily="34" charset="0"/>
              </a:rPr>
              <a:t> But when the Jews </a:t>
            </a:r>
            <a:r>
              <a:rPr lang="en-US" sz="1050" b="1" u="sng" dirty="0" smtClean="0">
                <a:latin typeface="Arial Narrow" pitchFamily="34" charset="0"/>
              </a:rPr>
              <a:t>opposed</a:t>
            </a:r>
            <a:r>
              <a:rPr lang="en-US" sz="1050" dirty="0" smtClean="0">
                <a:latin typeface="Arial Narrow" pitchFamily="34" charset="0"/>
              </a:rPr>
              <a:t> Paul and became,  </a:t>
            </a:r>
            <a:r>
              <a:rPr lang="en-US" sz="1050" b="1" u="sng" dirty="0" smtClean="0">
                <a:latin typeface="Arial Narrow" pitchFamily="34" charset="0"/>
              </a:rPr>
              <a:t>abusive [Blasphemous] </a:t>
            </a:r>
            <a:r>
              <a:rPr lang="en-US" sz="1050" dirty="0" smtClean="0">
                <a:latin typeface="Arial Narrow" pitchFamily="34" charset="0"/>
              </a:rPr>
              <a:t>he </a:t>
            </a:r>
            <a:r>
              <a:rPr lang="en-US" sz="1050" b="1" dirty="0" smtClean="0">
                <a:latin typeface="Arial Narrow" pitchFamily="34" charset="0"/>
              </a:rPr>
              <a:t>shook out </a:t>
            </a:r>
            <a:r>
              <a:rPr lang="en-US" sz="1050" dirty="0" smtClean="0">
                <a:latin typeface="Arial Narrow" pitchFamily="34" charset="0"/>
              </a:rPr>
              <a:t>his clothes in protest and said to them, </a:t>
            </a:r>
            <a:br>
              <a:rPr lang="en-US" sz="1050" dirty="0" smtClean="0">
                <a:latin typeface="Arial Narrow" pitchFamily="34" charset="0"/>
              </a:rPr>
            </a:br>
            <a:r>
              <a:rPr lang="en-US" sz="1050" dirty="0" smtClean="0">
                <a:latin typeface="Arial Narrow" pitchFamily="34" charset="0"/>
              </a:rPr>
              <a:t>"Your blood be on your own heads! I am clear of my responsibility. From now on I will go to the Gentiles.“</a:t>
            </a:r>
          </a:p>
          <a:p>
            <a:pPr marL="231775"/>
            <a:r>
              <a:rPr lang="en-US" sz="1050" baseline="30000" dirty="0" smtClean="0">
                <a:latin typeface="Arial Narrow" pitchFamily="34" charset="0"/>
              </a:rPr>
              <a:t>7</a:t>
            </a:r>
            <a:r>
              <a:rPr lang="en-US" sz="1050" dirty="0" smtClean="0">
                <a:latin typeface="Arial Narrow" pitchFamily="34" charset="0"/>
              </a:rPr>
              <a:t> Then Paul left the synagogue and went next door to the house of </a:t>
            </a:r>
            <a:r>
              <a:rPr lang="en-US" sz="1050" dirty="0" err="1" smtClean="0">
                <a:latin typeface="Arial Narrow" pitchFamily="34" charset="0"/>
              </a:rPr>
              <a:t>Titius</a:t>
            </a:r>
            <a:r>
              <a:rPr lang="en-US" sz="1050" dirty="0" smtClean="0">
                <a:latin typeface="Arial Narrow" pitchFamily="34" charset="0"/>
              </a:rPr>
              <a:t> Justus, a worshiper of God.</a:t>
            </a:r>
          </a:p>
          <a:p>
            <a:pPr marL="231775"/>
            <a:r>
              <a:rPr lang="en-US" sz="1050" dirty="0" smtClean="0">
                <a:latin typeface="Arial Narrow" pitchFamily="34" charset="0"/>
              </a:rPr>
              <a:t> </a:t>
            </a:r>
            <a:r>
              <a:rPr lang="en-US" sz="1050" baseline="30000" dirty="0" smtClean="0">
                <a:latin typeface="Arial Narrow" pitchFamily="34" charset="0"/>
              </a:rPr>
              <a:t>8</a:t>
            </a:r>
            <a:r>
              <a:rPr lang="en-US" sz="1050" dirty="0" smtClean="0">
                <a:latin typeface="Arial Narrow" pitchFamily="34" charset="0"/>
              </a:rPr>
              <a:t> </a:t>
            </a:r>
            <a:r>
              <a:rPr lang="en-US" sz="1050" dirty="0" err="1" smtClean="0">
                <a:latin typeface="Arial Narrow" pitchFamily="34" charset="0"/>
              </a:rPr>
              <a:t>Crispus</a:t>
            </a:r>
            <a:r>
              <a:rPr lang="en-US" sz="1050" dirty="0" smtClean="0">
                <a:latin typeface="Arial Narrow" pitchFamily="34" charset="0"/>
              </a:rPr>
              <a:t>, the synagogue ruler, and his entire household </a:t>
            </a:r>
            <a:r>
              <a:rPr lang="en-US" sz="1050" b="1" u="sng" dirty="0" smtClean="0">
                <a:latin typeface="Arial Narrow" pitchFamily="34" charset="0"/>
              </a:rPr>
              <a:t>believed</a:t>
            </a:r>
            <a:r>
              <a:rPr lang="en-US" sz="1050" dirty="0" smtClean="0">
                <a:latin typeface="Arial Narrow" pitchFamily="34" charset="0"/>
              </a:rPr>
              <a:t> in the Lord; and many of the Corinthians who heard him </a:t>
            </a:r>
            <a:r>
              <a:rPr lang="en-US" sz="1050" b="1" u="sng" dirty="0" smtClean="0">
                <a:latin typeface="Arial Narrow" pitchFamily="34" charset="0"/>
              </a:rPr>
              <a:t>believed and were baptized</a:t>
            </a:r>
            <a:r>
              <a:rPr lang="en-US" sz="1050" dirty="0" smtClean="0">
                <a:latin typeface="Arial Narrow" pitchFamily="34" charset="0"/>
              </a:rPr>
              <a:t>.</a:t>
            </a:r>
            <a:endParaRPr lang="en-US" sz="1050" baseline="30000" dirty="0" smtClean="0">
              <a:latin typeface="Arial Narrow"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4670509"/>
          </a:xfrm>
          <a:prstGeom prst="rect">
            <a:avLst/>
          </a:prstGeom>
          <a:noFill/>
        </p:spPr>
        <p:txBody>
          <a:bodyPr wrap="square" rtlCol="0">
            <a:spAutoFit/>
          </a:bodyPr>
          <a:lstStyle/>
          <a:p>
            <a:r>
              <a:rPr lang="en-US" sz="1050" b="1" dirty="0" smtClean="0">
                <a:latin typeface="Arial Narrow" pitchFamily="34" charset="0"/>
              </a:rPr>
              <a:t>Lesson 22  Acts 17-18  (Continued)               A Study in the Book of ACTS </a:t>
            </a:r>
          </a:p>
          <a:p>
            <a:pPr marL="228600" indent="3175"/>
            <a:endParaRPr lang="en-US" sz="1050" dirty="0" smtClean="0">
              <a:latin typeface="Arial Narrow" pitchFamily="34" charset="0"/>
            </a:endParaRPr>
          </a:p>
          <a:p>
            <a:pPr marL="231775"/>
            <a:endParaRPr lang="en-US" sz="1050" dirty="0" smtClean="0">
              <a:latin typeface="Arial Narrow" pitchFamily="34" charset="0"/>
            </a:endParaRPr>
          </a:p>
          <a:p>
            <a:pPr marL="231775"/>
            <a:r>
              <a:rPr lang="en-US" sz="1050" baseline="30000" dirty="0" smtClean="0">
                <a:latin typeface="Arial Narrow" pitchFamily="34" charset="0"/>
              </a:rPr>
              <a:t>9</a:t>
            </a:r>
            <a:r>
              <a:rPr lang="en-US" sz="1050" dirty="0" smtClean="0">
                <a:latin typeface="Arial Narrow" pitchFamily="34" charset="0"/>
              </a:rPr>
              <a:t> One night the Lord spoke to Paul in a vision: </a:t>
            </a:r>
          </a:p>
          <a:p>
            <a:pPr marL="231775"/>
            <a:endParaRPr lang="en-US" sz="1050" baseline="30000" dirty="0" smtClean="0">
              <a:latin typeface="Arial Narrow" pitchFamily="34" charset="0"/>
            </a:endParaRPr>
          </a:p>
          <a:p>
            <a:pPr marL="461963" lvl="0"/>
            <a:r>
              <a:rPr lang="en-US" sz="1050" dirty="0" smtClean="0">
                <a:latin typeface="Arial Narrow" pitchFamily="34" charset="0"/>
              </a:rPr>
              <a:t>"Do not be afraid; keep on speaking, do not be silent.  </a:t>
            </a:r>
            <a:r>
              <a:rPr lang="en-US" sz="1050" baseline="30000" dirty="0" smtClean="0">
                <a:latin typeface="Arial Narrow" pitchFamily="34" charset="0"/>
              </a:rPr>
              <a:t>10</a:t>
            </a:r>
            <a:r>
              <a:rPr lang="en-US" sz="1050" dirty="0" smtClean="0">
                <a:latin typeface="Arial Narrow" pitchFamily="34" charset="0"/>
              </a:rPr>
              <a:t> For I am with you, and no one is going to attack and harm you, because I have many people in this city.“</a:t>
            </a:r>
          </a:p>
          <a:p>
            <a:pPr marL="231775"/>
            <a:endParaRPr lang="en-US" sz="1050" baseline="30000" dirty="0" smtClean="0">
              <a:latin typeface="Arial Narrow" pitchFamily="34" charset="0"/>
            </a:endParaRPr>
          </a:p>
          <a:p>
            <a:pPr marL="231775"/>
            <a:r>
              <a:rPr lang="en-US" sz="1050" baseline="30000" dirty="0" smtClean="0">
                <a:latin typeface="Arial Narrow" pitchFamily="34" charset="0"/>
              </a:rPr>
              <a:t>11</a:t>
            </a:r>
            <a:r>
              <a:rPr lang="en-US" sz="1050" dirty="0" smtClean="0">
                <a:latin typeface="Arial Narrow" pitchFamily="34" charset="0"/>
              </a:rPr>
              <a:t> So Paul stayed for a year and a half, teaching them the word of God.</a:t>
            </a:r>
            <a:r>
              <a:rPr lang="en-US" sz="1050" baseline="30000" dirty="0" smtClean="0">
                <a:latin typeface="Arial Narrow" pitchFamily="34" charset="0"/>
              </a:rPr>
              <a:t>12</a:t>
            </a:r>
            <a:r>
              <a:rPr lang="en-US" sz="1050" dirty="0" smtClean="0">
                <a:latin typeface="Arial Narrow" pitchFamily="34" charset="0"/>
              </a:rPr>
              <a:t> While </a:t>
            </a:r>
            <a:r>
              <a:rPr lang="en-US" sz="1050" dirty="0" err="1" smtClean="0">
                <a:latin typeface="Arial Narrow" pitchFamily="34" charset="0"/>
              </a:rPr>
              <a:t>Gallio</a:t>
            </a:r>
            <a:r>
              <a:rPr lang="en-US" sz="1050" dirty="0" smtClean="0">
                <a:latin typeface="Arial Narrow" pitchFamily="34" charset="0"/>
              </a:rPr>
              <a:t> was proconsul of Achaia, the Jews made a united attack on Paul and brought him into court.....</a:t>
            </a:r>
            <a:r>
              <a:rPr lang="en-US" sz="1050" baseline="30000" dirty="0" smtClean="0">
                <a:latin typeface="Arial Narrow" pitchFamily="34" charset="0"/>
              </a:rPr>
              <a:t> </a:t>
            </a:r>
          </a:p>
          <a:p>
            <a:pPr marL="231775"/>
            <a:r>
              <a:rPr lang="en-US" sz="1050" baseline="30000" dirty="0" smtClean="0">
                <a:latin typeface="Arial Narrow" pitchFamily="34" charset="0"/>
              </a:rPr>
              <a:t>15</a:t>
            </a:r>
            <a:r>
              <a:rPr lang="en-US" sz="1050" dirty="0" smtClean="0">
                <a:latin typeface="Arial Narrow" pitchFamily="34" charset="0"/>
              </a:rPr>
              <a:t> [But </a:t>
            </a:r>
            <a:r>
              <a:rPr lang="en-US" sz="1050" dirty="0" err="1" smtClean="0">
                <a:latin typeface="Arial Narrow" pitchFamily="34" charset="0"/>
              </a:rPr>
              <a:t>Gallio</a:t>
            </a:r>
            <a:r>
              <a:rPr lang="en-US" sz="1050" dirty="0" smtClean="0">
                <a:latin typeface="Arial Narrow" pitchFamily="34" charset="0"/>
              </a:rPr>
              <a:t> said] ... “It involves questions about words and names and your own law--settle the matter yourselves. I will not be a judge of such things.”</a:t>
            </a:r>
          </a:p>
          <a:p>
            <a:pPr marL="231775"/>
            <a:r>
              <a:rPr lang="en-US" sz="1050" baseline="30000" dirty="0" smtClean="0">
                <a:latin typeface="Arial Narrow" pitchFamily="34" charset="0"/>
              </a:rPr>
              <a:t>16</a:t>
            </a:r>
            <a:r>
              <a:rPr lang="en-US" sz="1050" dirty="0" smtClean="0">
                <a:latin typeface="Arial Narrow" pitchFamily="34" charset="0"/>
              </a:rPr>
              <a:t> So he had them ejected from the court.</a:t>
            </a:r>
          </a:p>
          <a:p>
            <a:pPr marL="231775"/>
            <a:r>
              <a:rPr lang="en-US" sz="1050" baseline="30000" dirty="0" smtClean="0">
                <a:latin typeface="Arial Narrow" pitchFamily="34" charset="0"/>
              </a:rPr>
              <a:t>17</a:t>
            </a:r>
            <a:r>
              <a:rPr lang="en-US" sz="1050" dirty="0" smtClean="0">
                <a:latin typeface="Arial Narrow" pitchFamily="34" charset="0"/>
              </a:rPr>
              <a:t> Then they all turned on </a:t>
            </a:r>
            <a:r>
              <a:rPr lang="en-US" sz="1050" dirty="0" err="1" smtClean="0">
                <a:latin typeface="Arial Narrow" pitchFamily="34" charset="0"/>
              </a:rPr>
              <a:t>Sosthenes</a:t>
            </a:r>
            <a:r>
              <a:rPr lang="en-US" sz="1050" dirty="0" smtClean="0">
                <a:latin typeface="Arial Narrow" pitchFamily="34" charset="0"/>
              </a:rPr>
              <a:t> the synagogue ruler and beat him	 in front of the court. But </a:t>
            </a:r>
            <a:r>
              <a:rPr lang="en-US" sz="1050" dirty="0" err="1" smtClean="0">
                <a:latin typeface="Arial Narrow" pitchFamily="34" charset="0"/>
              </a:rPr>
              <a:t>Gallio</a:t>
            </a:r>
            <a:r>
              <a:rPr lang="en-US" sz="1050" dirty="0" smtClean="0">
                <a:latin typeface="Arial Narrow" pitchFamily="34" charset="0"/>
              </a:rPr>
              <a:t> showed no </a:t>
            </a:r>
            <a:br>
              <a:rPr lang="en-US" sz="1050" dirty="0" smtClean="0">
                <a:latin typeface="Arial Narrow" pitchFamily="34" charset="0"/>
              </a:rPr>
            </a:br>
            <a:r>
              <a:rPr lang="en-US" sz="1050" dirty="0" smtClean="0">
                <a:latin typeface="Arial Narrow" pitchFamily="34" charset="0"/>
              </a:rPr>
              <a:t>concern whatever. </a:t>
            </a:r>
            <a:r>
              <a:rPr lang="en-US" sz="1050" baseline="30000" dirty="0" smtClean="0">
                <a:latin typeface="Arial Narrow" pitchFamily="34" charset="0"/>
              </a:rPr>
              <a:t>18</a:t>
            </a:r>
            <a:r>
              <a:rPr lang="en-US" sz="1050" dirty="0" smtClean="0">
                <a:latin typeface="Arial Narrow" pitchFamily="34" charset="0"/>
              </a:rPr>
              <a:t> Paul stayed on in Corinth for some time. </a:t>
            </a:r>
          </a:p>
          <a:p>
            <a:pPr marL="231775"/>
            <a:r>
              <a:rPr lang="en-US" sz="1050" dirty="0" smtClean="0">
                <a:latin typeface="Arial Narrow" pitchFamily="34" charset="0"/>
              </a:rPr>
              <a:t>Then he left the brothers and sailed for Syria, ... </a:t>
            </a:r>
            <a:r>
              <a:rPr lang="en-US" sz="1050" baseline="30000" dirty="0" smtClean="0">
                <a:latin typeface="Arial Narrow" pitchFamily="34" charset="0"/>
              </a:rPr>
              <a:t>19</a:t>
            </a:r>
            <a:r>
              <a:rPr lang="en-US" sz="1050" dirty="0" smtClean="0">
                <a:latin typeface="Arial Narrow" pitchFamily="34" charset="0"/>
              </a:rPr>
              <a:t> They arrived at Ephesus, where Paul left Priscilla and Aquila. ....</a:t>
            </a:r>
            <a:r>
              <a:rPr lang="en-US" sz="1050" baseline="30000" dirty="0" smtClean="0">
                <a:latin typeface="Arial Narrow" pitchFamily="34" charset="0"/>
              </a:rPr>
              <a:t> </a:t>
            </a:r>
          </a:p>
          <a:p>
            <a:pPr marL="231775" lvl="0">
              <a:defRPr/>
            </a:pPr>
            <a:r>
              <a:rPr lang="en-US" sz="1050" baseline="30000" dirty="0" smtClean="0">
                <a:latin typeface="Arial Narrow" pitchFamily="34" charset="0"/>
              </a:rPr>
              <a:t>21</a:t>
            </a:r>
            <a:r>
              <a:rPr lang="en-US" sz="1050" dirty="0" smtClean="0">
                <a:latin typeface="Arial Narrow" pitchFamily="34" charset="0"/>
              </a:rPr>
              <a:t> Then he set sail from Ephesus. </a:t>
            </a:r>
            <a:r>
              <a:rPr lang="en-US" sz="1050" baseline="30000" dirty="0" smtClean="0">
                <a:latin typeface="Arial Narrow" pitchFamily="34" charset="0"/>
              </a:rPr>
              <a:t>22</a:t>
            </a:r>
            <a:r>
              <a:rPr lang="en-US" sz="1050" dirty="0" smtClean="0">
                <a:latin typeface="Arial Narrow" pitchFamily="34" charset="0"/>
              </a:rPr>
              <a:t> When he landed at Caesarea, he went up and greeted the church and then went down to Antioch. </a:t>
            </a:r>
          </a:p>
          <a:p>
            <a:r>
              <a:rPr lang="en-US" sz="1050" dirty="0" smtClean="0">
                <a:latin typeface="Arial Narrow" pitchFamily="34" charset="0"/>
              </a:rPr>
              <a:t>The Whole Picture  [See Slide of the entire 2</a:t>
            </a:r>
            <a:r>
              <a:rPr lang="en-US" sz="1050" baseline="30000" dirty="0" smtClean="0">
                <a:latin typeface="Arial Narrow" pitchFamily="34" charset="0"/>
              </a:rPr>
              <a:t>nd</a:t>
            </a:r>
            <a:r>
              <a:rPr lang="en-US" sz="1050" dirty="0" smtClean="0">
                <a:latin typeface="Arial Narrow" pitchFamily="34" charset="0"/>
              </a:rPr>
              <a:t> Missionary Journey]</a:t>
            </a:r>
          </a:p>
          <a:p>
            <a:endParaRPr lang="en-US" sz="1050" dirty="0" smtClean="0">
              <a:latin typeface="Arial Narrow" pitchFamily="34" charset="0"/>
            </a:endParaRPr>
          </a:p>
          <a:p>
            <a:r>
              <a:rPr lang="en-US" sz="1050" b="1" dirty="0" smtClean="0">
                <a:latin typeface="Arial Narrow" pitchFamily="34" charset="0"/>
              </a:rPr>
              <a:t>So what are we to make of this?</a:t>
            </a:r>
          </a:p>
          <a:p>
            <a:pPr marL="231775"/>
            <a:r>
              <a:rPr lang="en-US" sz="1050" dirty="0" smtClean="0">
                <a:latin typeface="Arial Narrow" pitchFamily="34" charset="0"/>
              </a:rPr>
              <a:t>Everywhere we go we are witnesses!</a:t>
            </a:r>
          </a:p>
          <a:p>
            <a:pPr marL="231775"/>
            <a:r>
              <a:rPr lang="en-US" sz="1050" dirty="0" smtClean="0">
                <a:latin typeface="Arial Narrow" pitchFamily="34" charset="0"/>
              </a:rPr>
              <a:t>People will react in different ways:</a:t>
            </a:r>
          </a:p>
          <a:p>
            <a:pPr marL="231775"/>
            <a:r>
              <a:rPr lang="en-US" sz="1050" dirty="0" smtClean="0">
                <a:latin typeface="Arial Narrow" pitchFamily="34" charset="0"/>
              </a:rPr>
              <a:t>	1—Resist it </a:t>
            </a:r>
          </a:p>
          <a:p>
            <a:pPr marL="231775"/>
            <a:r>
              <a:rPr lang="en-US" sz="1050" dirty="0" smtClean="0">
                <a:latin typeface="Arial Narrow" pitchFamily="34" charset="0"/>
              </a:rPr>
              <a:t>	2—Recieve it</a:t>
            </a:r>
          </a:p>
          <a:p>
            <a:pPr marL="231775"/>
            <a:r>
              <a:rPr lang="en-US" sz="1050" dirty="0" smtClean="0">
                <a:latin typeface="Arial Narrow" pitchFamily="34" charset="0"/>
              </a:rPr>
              <a:t>	3—Riddicule it</a:t>
            </a:r>
          </a:p>
          <a:p>
            <a:pPr marL="231775"/>
            <a:r>
              <a:rPr lang="en-US" sz="1050" dirty="0" smtClean="0">
                <a:latin typeface="Arial Narrow" pitchFamily="34" charset="0"/>
              </a:rPr>
              <a:t>	4—Revile it</a:t>
            </a:r>
          </a:p>
          <a:p>
            <a:pPr marL="231775"/>
            <a:r>
              <a:rPr lang="en-US" sz="1050" b="1" dirty="0" smtClean="0">
                <a:latin typeface="Arial Narrow" pitchFamily="34" charset="0"/>
              </a:rPr>
              <a:t>So don’t ever forget  ...  The Gospel always gets a REACTION!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979381"/>
          </a:xfrm>
          <a:prstGeom prst="rect">
            <a:avLst/>
          </a:prstGeom>
          <a:noFill/>
        </p:spPr>
        <p:txBody>
          <a:bodyPr wrap="square" rtlCol="0">
            <a:spAutoFit/>
          </a:bodyPr>
          <a:lstStyle/>
          <a:p>
            <a:r>
              <a:rPr lang="en-US" sz="1050" b="1" dirty="0" smtClean="0">
                <a:latin typeface="Arial Narrow" pitchFamily="34" charset="0"/>
              </a:rPr>
              <a:t>Lesson 23  Acts 19 	          A Study in the Book of ACTS </a:t>
            </a:r>
          </a:p>
          <a:p>
            <a:pPr marL="228600" indent="3175"/>
            <a:endParaRPr lang="en-US" sz="1050" dirty="0" smtClean="0">
              <a:latin typeface="Arial Narrow" pitchFamily="34" charset="0"/>
            </a:endParaRPr>
          </a:p>
          <a:p>
            <a:endParaRPr lang="en-US" sz="1050" dirty="0" smtClean="0">
              <a:solidFill>
                <a:schemeClr val="bg1"/>
              </a:solidFill>
              <a:effectLst>
                <a:outerShdw blurRad="38100" dist="38100" dir="2700000" algn="tl">
                  <a:srgbClr val="000000">
                    <a:alpha val="43137"/>
                  </a:srgbClr>
                </a:outerShdw>
              </a:effectLst>
              <a:latin typeface="Arial Black" pitchFamily="34" charset="0"/>
            </a:endParaRPr>
          </a:p>
          <a:p>
            <a:r>
              <a:rPr lang="en-US" sz="1050" dirty="0" smtClean="0">
                <a:effectLst>
                  <a:outerShdw blurRad="38100" dist="88900" dir="2700000" algn="tl">
                    <a:srgbClr val="000000">
                      <a:alpha val="43137"/>
                    </a:srgbClr>
                  </a:outerShdw>
                </a:effectLst>
                <a:latin typeface="Arial Black" pitchFamily="34" charset="0"/>
              </a:rPr>
              <a:t>WORKING OUT in ...</a:t>
            </a:r>
          </a:p>
          <a:p>
            <a:r>
              <a:rPr lang="en-US" sz="1050" dirty="0" smtClean="0">
                <a:latin typeface="Arial Black" pitchFamily="34" charset="0"/>
              </a:rPr>
              <a:t>Going into the Word is like going into the Gym and getting a good work out ...</a:t>
            </a:r>
            <a:br>
              <a:rPr lang="en-US" sz="1050" dirty="0" smtClean="0">
                <a:latin typeface="Arial Black" pitchFamily="34" charset="0"/>
              </a:rPr>
            </a:br>
            <a:r>
              <a:rPr lang="en-US" sz="1050" dirty="0" smtClean="0">
                <a:latin typeface="Arial Black" pitchFamily="34" charset="0"/>
              </a:rPr>
              <a:t>it makes me stronger. </a:t>
            </a:r>
          </a:p>
          <a:p>
            <a:endParaRPr lang="en-US" sz="1050" dirty="0" smtClean="0">
              <a:latin typeface="Arial Black" pitchFamily="34" charset="0"/>
            </a:endParaRPr>
          </a:p>
          <a:p>
            <a:pPr algn="ctr"/>
            <a:r>
              <a:rPr lang="en-US" sz="1050" dirty="0" smtClean="0">
                <a:latin typeface="Arial Black" pitchFamily="34" charset="0"/>
              </a:rPr>
              <a:t>Sometimes it doesn’t  seem so  and for good reason. </a:t>
            </a:r>
            <a:br>
              <a:rPr lang="en-US" sz="1050" dirty="0" smtClean="0">
                <a:latin typeface="Arial Black" pitchFamily="34" charset="0"/>
              </a:rPr>
            </a:br>
            <a:r>
              <a:rPr lang="en-US" sz="1050" dirty="0" smtClean="0">
                <a:latin typeface="Arial Black" pitchFamily="34" charset="0"/>
              </a:rPr>
              <a:t>Let’s look at those reasons ...</a:t>
            </a:r>
          </a:p>
          <a:p>
            <a:endParaRPr lang="en-US" sz="1050" dirty="0" smtClean="0">
              <a:latin typeface="Arial Black" pitchFamily="34" charset="0"/>
            </a:endParaRPr>
          </a:p>
          <a:p>
            <a:r>
              <a:rPr lang="en-US" sz="1050" dirty="0" smtClean="0">
                <a:latin typeface="Arial Narrow" pitchFamily="34" charset="0"/>
              </a:rPr>
              <a:t> I am not ashamed of the gospel, because it is the power of God for the salvation of everyone who believes .... </a:t>
            </a:r>
            <a:br>
              <a:rPr lang="en-US" sz="1050" dirty="0" smtClean="0">
                <a:latin typeface="Arial Narrow" pitchFamily="34" charset="0"/>
              </a:rPr>
            </a:br>
            <a:r>
              <a:rPr lang="en-US" sz="1050" dirty="0" smtClean="0">
                <a:latin typeface="Arial Narrow" pitchFamily="34" charset="0"/>
              </a:rPr>
              <a:t>(Rom 1:16)</a:t>
            </a:r>
          </a:p>
          <a:p>
            <a:endParaRPr lang="en-US" sz="1050" dirty="0" smtClean="0">
              <a:latin typeface="Arial Narrow" pitchFamily="34" charset="0"/>
            </a:endParaRPr>
          </a:p>
          <a:p>
            <a:r>
              <a:rPr lang="en-US" sz="1050" b="1" dirty="0" smtClean="0"/>
              <a:t>Inadequate Message 18:23-28</a:t>
            </a:r>
          </a:p>
          <a:p>
            <a:pPr marL="231775"/>
            <a:r>
              <a:rPr lang="en-US" sz="1050" baseline="30000" dirty="0" smtClean="0"/>
              <a:t>23</a:t>
            </a:r>
            <a:r>
              <a:rPr lang="en-US" sz="1050" dirty="0" smtClean="0"/>
              <a:t> After spending some time in Antioch, Paul set out from there and traveled from place to place throughout the region of Galatia and Phrygia, </a:t>
            </a:r>
            <a:r>
              <a:rPr lang="en-US" sz="1050" b="1" u="sng" dirty="0" smtClean="0"/>
              <a:t>strengthening all the disciples</a:t>
            </a:r>
            <a:r>
              <a:rPr lang="en-US" sz="1050" dirty="0" smtClean="0"/>
              <a:t>.</a:t>
            </a:r>
          </a:p>
          <a:p>
            <a:pPr marL="231775"/>
            <a:r>
              <a:rPr lang="en-US" sz="1050" baseline="30000" dirty="0" smtClean="0"/>
              <a:t>24</a:t>
            </a:r>
            <a:r>
              <a:rPr lang="en-US" sz="1050" dirty="0" smtClean="0"/>
              <a:t> </a:t>
            </a:r>
            <a:r>
              <a:rPr lang="en-US" sz="1050" b="1" u="sng" dirty="0" smtClean="0">
                <a:solidFill>
                  <a:srgbClr val="C00000"/>
                </a:solidFill>
              </a:rPr>
              <a:t>Meanwhile</a:t>
            </a:r>
            <a:r>
              <a:rPr lang="en-US" sz="1050" b="1" u="sng" dirty="0" smtClean="0"/>
              <a:t> </a:t>
            </a:r>
            <a:r>
              <a:rPr lang="en-US" sz="1050" dirty="0" smtClean="0"/>
              <a:t>a Jew named </a:t>
            </a:r>
            <a:r>
              <a:rPr lang="en-US" sz="1050" b="1" u="sng" dirty="0" err="1" smtClean="0"/>
              <a:t>Apollos</a:t>
            </a:r>
            <a:r>
              <a:rPr lang="en-US" sz="1050" dirty="0" smtClean="0"/>
              <a:t>, a native of Alexandria, came to Ephesus. He was a learned man, with a thorough knowledge </a:t>
            </a:r>
            <a:br>
              <a:rPr lang="en-US" sz="1050" dirty="0" smtClean="0"/>
            </a:br>
            <a:r>
              <a:rPr lang="en-US" sz="1050" dirty="0" smtClean="0"/>
              <a:t>of the Scriptures.</a:t>
            </a:r>
          </a:p>
          <a:p>
            <a:pPr marL="231775"/>
            <a:r>
              <a:rPr lang="en-US" sz="1050" baseline="30000" dirty="0" smtClean="0"/>
              <a:t>25</a:t>
            </a:r>
            <a:r>
              <a:rPr lang="en-US" sz="1050" dirty="0" smtClean="0"/>
              <a:t> He had been instructed in </a:t>
            </a:r>
            <a:r>
              <a:rPr lang="en-US" sz="1050" b="1" u="sng" dirty="0" smtClean="0"/>
              <a:t>the way </a:t>
            </a:r>
            <a:r>
              <a:rPr lang="en-US" sz="1050" dirty="0" smtClean="0"/>
              <a:t>of the Lord, and he spoke with great fervor and taught about Jesus accurately, though he knew only the baptism of John.</a:t>
            </a:r>
          </a:p>
          <a:p>
            <a:pPr marL="231775"/>
            <a:r>
              <a:rPr lang="en-US" sz="1050" baseline="30000" dirty="0" smtClean="0"/>
              <a:t>25</a:t>
            </a:r>
            <a:r>
              <a:rPr lang="en-US" sz="1050" dirty="0" smtClean="0"/>
              <a:t> He had been instructed in the way of the Lord, and he spoke with great fervor and taught about Jesus accurately</a:t>
            </a:r>
            <a:r>
              <a:rPr lang="en-US" sz="1050" b="1" dirty="0" smtClean="0"/>
              <a:t>, though he knew only the baptism of John</a:t>
            </a:r>
            <a:r>
              <a:rPr lang="en-US" sz="1050" dirty="0" smtClean="0"/>
              <a:t>.</a:t>
            </a:r>
          </a:p>
          <a:p>
            <a:pPr marL="231775"/>
            <a:r>
              <a:rPr lang="en-US" sz="1050" baseline="30000" dirty="0" smtClean="0"/>
              <a:t>26</a:t>
            </a:r>
            <a:r>
              <a:rPr lang="en-US" sz="1050" dirty="0" smtClean="0"/>
              <a:t> He began to speak boldly in the synagogue. When Priscilla and Aquila heard him, they invited him to their home and explained to him </a:t>
            </a:r>
            <a:r>
              <a:rPr lang="en-US" sz="1050" b="1" u="sng" dirty="0" smtClean="0"/>
              <a:t>the way of God more adequately</a:t>
            </a:r>
            <a:r>
              <a:rPr lang="en-US" sz="1050" dirty="0" smtClean="0"/>
              <a:t>.</a:t>
            </a:r>
          </a:p>
          <a:p>
            <a:pPr marL="231775"/>
            <a:r>
              <a:rPr lang="en-US" sz="1050" dirty="0" smtClean="0"/>
              <a:t>Inadequate Message 18:23-28</a:t>
            </a:r>
          </a:p>
          <a:p>
            <a:pPr marL="231775"/>
            <a:r>
              <a:rPr lang="en-US" sz="1050" dirty="0" smtClean="0"/>
              <a:t> </a:t>
            </a:r>
            <a:r>
              <a:rPr lang="en-US" sz="1050" baseline="30000" dirty="0" smtClean="0"/>
              <a:t>27</a:t>
            </a:r>
            <a:r>
              <a:rPr lang="en-US" sz="1050" dirty="0" smtClean="0"/>
              <a:t> When </a:t>
            </a:r>
            <a:r>
              <a:rPr lang="en-US" sz="1050" dirty="0" err="1" smtClean="0"/>
              <a:t>Apollos</a:t>
            </a:r>
            <a:r>
              <a:rPr lang="en-US" sz="1050" dirty="0" smtClean="0"/>
              <a:t> wanted to go to Achaia, the brothers encouraged him and wrote to the disciples there to welcome him. On </a:t>
            </a:r>
            <a:br>
              <a:rPr lang="en-US" sz="1050" dirty="0" smtClean="0"/>
            </a:br>
            <a:r>
              <a:rPr lang="en-US" sz="1050" dirty="0" smtClean="0"/>
              <a:t>arriving, he was a great help to those who by grace had believed.</a:t>
            </a:r>
          </a:p>
          <a:p>
            <a:pPr marL="231775"/>
            <a:r>
              <a:rPr lang="en-US" sz="1050" dirty="0" smtClean="0"/>
              <a:t> </a:t>
            </a:r>
            <a:r>
              <a:rPr lang="en-US" sz="1050" baseline="30000" dirty="0" smtClean="0"/>
              <a:t>28</a:t>
            </a:r>
            <a:r>
              <a:rPr lang="en-US" sz="1050" dirty="0" smtClean="0"/>
              <a:t> For he vigorously refuted the Jews in public debate, proving from the Scriptures that Jesus was the Christ.</a:t>
            </a:r>
          </a:p>
          <a:p>
            <a:pPr marL="231775"/>
            <a:r>
              <a:rPr lang="en-US" sz="1050" dirty="0" smtClean="0"/>
              <a:t>Inadequate Message 18:23-28</a:t>
            </a:r>
          </a:p>
          <a:p>
            <a:pPr marL="231775"/>
            <a:r>
              <a:rPr lang="en-US" sz="1050" dirty="0" smtClean="0"/>
              <a:t>  </a:t>
            </a:r>
            <a:r>
              <a:rPr lang="en-US" sz="1050" baseline="30000" dirty="0" smtClean="0"/>
              <a:t>28</a:t>
            </a:r>
            <a:r>
              <a:rPr lang="en-US" sz="1050" dirty="0" smtClean="0"/>
              <a:t> For he vigorously refuted the Jews in public debate, proving from the Scriptures that Jesus was the Christ.</a:t>
            </a:r>
          </a:p>
          <a:p>
            <a:endParaRPr lang="en-US" sz="1050" dirty="0" smtClean="0"/>
          </a:p>
          <a:p>
            <a:r>
              <a:rPr lang="en-US" sz="1050" b="1" dirty="0" smtClean="0"/>
              <a:t>Incomplete Message 19:1-10</a:t>
            </a:r>
          </a:p>
          <a:p>
            <a:r>
              <a:rPr lang="en-US" sz="1050" dirty="0" smtClean="0"/>
              <a:t>Incomplete Message 19:1-10</a:t>
            </a:r>
          </a:p>
          <a:p>
            <a:r>
              <a:rPr lang="en-US" sz="1050" dirty="0" smtClean="0"/>
              <a:t> </a:t>
            </a:r>
            <a:r>
              <a:rPr lang="en-US" sz="1050" baseline="30000" dirty="0" smtClean="0"/>
              <a:t>1</a:t>
            </a:r>
            <a:r>
              <a:rPr lang="en-US" sz="1050" dirty="0" smtClean="0"/>
              <a:t> While </a:t>
            </a:r>
            <a:r>
              <a:rPr lang="en-US" sz="1050" dirty="0" err="1" smtClean="0"/>
              <a:t>Apollos</a:t>
            </a:r>
            <a:r>
              <a:rPr lang="en-US" sz="1050" dirty="0" smtClean="0"/>
              <a:t> was at Corinth, Paul took the road through the interior and arrived at      Ephesus. </a:t>
            </a:r>
          </a:p>
          <a:p>
            <a:r>
              <a:rPr lang="en-US" sz="1050" dirty="0" smtClean="0"/>
              <a:t>... There he found some disciples  </a:t>
            </a:r>
            <a:r>
              <a:rPr lang="en-US" sz="1050" baseline="30000" dirty="0" smtClean="0"/>
              <a:t>2</a:t>
            </a:r>
            <a:r>
              <a:rPr lang="en-US" sz="1050" dirty="0" smtClean="0"/>
              <a:t> and asked them, </a:t>
            </a:r>
          </a:p>
          <a:p>
            <a:pPr algn="ctr"/>
            <a:r>
              <a:rPr lang="en-US" sz="1050" dirty="0" smtClean="0"/>
              <a:t>"Did you receive the Holy Spirit when you believed?" </a:t>
            </a:r>
          </a:p>
          <a:p>
            <a:r>
              <a:rPr lang="en-US" sz="1050" dirty="0" smtClean="0"/>
              <a:t>They answered, </a:t>
            </a:r>
          </a:p>
          <a:p>
            <a:pPr algn="ctr"/>
            <a:r>
              <a:rPr lang="en-US" sz="1050" dirty="0" smtClean="0"/>
              <a:t>"No, we have not even heard that there is a Holy Spirit.“</a:t>
            </a:r>
          </a:p>
          <a:p>
            <a:r>
              <a:rPr lang="en-US" sz="1050" baseline="30000" dirty="0" smtClean="0"/>
              <a:t>3</a:t>
            </a:r>
            <a:r>
              <a:rPr lang="en-US" sz="1050" dirty="0" smtClean="0"/>
              <a:t> So Paul asked, </a:t>
            </a:r>
          </a:p>
          <a:p>
            <a:pPr algn="ctr"/>
            <a:r>
              <a:rPr lang="en-US" sz="1050" dirty="0" smtClean="0"/>
              <a:t>"Then what baptism did you receive?" </a:t>
            </a:r>
          </a:p>
          <a:p>
            <a:r>
              <a:rPr lang="en-US" sz="1050" dirty="0" smtClean="0"/>
              <a:t>they replied.</a:t>
            </a:r>
          </a:p>
          <a:p>
            <a:pPr algn="ctr"/>
            <a:r>
              <a:rPr lang="en-US" sz="1050" dirty="0" smtClean="0"/>
              <a:t>"John's baptism,“ </a:t>
            </a:r>
          </a:p>
          <a:p>
            <a:r>
              <a:rPr lang="en-US" sz="1050" baseline="30000" dirty="0" smtClean="0"/>
              <a:t>4</a:t>
            </a:r>
            <a:r>
              <a:rPr lang="en-US" sz="1050" dirty="0" smtClean="0"/>
              <a:t> Paul said, </a:t>
            </a:r>
          </a:p>
          <a:p>
            <a:pPr algn="ctr"/>
            <a:r>
              <a:rPr lang="en-US" sz="1050" dirty="0" smtClean="0"/>
              <a:t>"John's baptism was a baptism of repentance. He told the people to </a:t>
            </a:r>
            <a:br>
              <a:rPr lang="en-US" sz="1050" dirty="0" smtClean="0"/>
            </a:br>
            <a:r>
              <a:rPr lang="en-US" sz="1050" b="1" u="sng" dirty="0" smtClean="0"/>
              <a:t>believe</a:t>
            </a:r>
            <a:r>
              <a:rPr lang="en-US" sz="1050" dirty="0" smtClean="0"/>
              <a:t> in the one coming after him, that is, </a:t>
            </a:r>
            <a:r>
              <a:rPr lang="en-US" sz="1050" b="1" u="sng" dirty="0" smtClean="0"/>
              <a:t>in Jesus</a:t>
            </a:r>
            <a:r>
              <a:rPr lang="en-US" sz="1050" dirty="0" smtClean="0"/>
              <a:t>."</a:t>
            </a:r>
          </a:p>
          <a:p>
            <a:r>
              <a:rPr lang="en-US" sz="1050" dirty="0" smtClean="0"/>
              <a:t> </a:t>
            </a:r>
          </a:p>
          <a:p>
            <a:r>
              <a:rPr lang="en-US" sz="1050" baseline="30000" dirty="0" smtClean="0"/>
              <a:t>5</a:t>
            </a:r>
            <a:r>
              <a:rPr lang="en-US" sz="1050" dirty="0" smtClean="0"/>
              <a:t> On hearing this, they were baptized into the name of the Lord Jesus.</a:t>
            </a:r>
          </a:p>
          <a:p>
            <a:r>
              <a:rPr lang="en-US" sz="1050" baseline="30000" dirty="0" smtClean="0"/>
              <a:t>6</a:t>
            </a:r>
            <a:r>
              <a:rPr lang="en-US" sz="1050" dirty="0" smtClean="0"/>
              <a:t> When Paul placed his hands on them, , the Holy Spirit came on them, and they spoke in tongues and prophesied.</a:t>
            </a:r>
          </a:p>
          <a:p>
            <a:endParaRPr lang="en-US" sz="1050" dirty="0" smtClean="0"/>
          </a:p>
          <a:p>
            <a:endParaRPr lang="en-US" sz="105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440772"/>
          </a:xfrm>
          <a:prstGeom prst="rect">
            <a:avLst/>
          </a:prstGeom>
          <a:noFill/>
        </p:spPr>
        <p:txBody>
          <a:bodyPr wrap="square" rtlCol="0">
            <a:spAutoFit/>
          </a:bodyPr>
          <a:lstStyle/>
          <a:p>
            <a:r>
              <a:rPr lang="en-US" sz="1050" b="1" dirty="0" smtClean="0">
                <a:latin typeface="Arial Narrow" pitchFamily="34" charset="0"/>
              </a:rPr>
              <a:t>Lesson 23  Acts 19  (Continued)	          A Study in the Book of ACTS </a:t>
            </a:r>
          </a:p>
          <a:p>
            <a:pPr marL="228600" indent="3175"/>
            <a:endParaRPr lang="en-US" sz="1050" dirty="0" smtClean="0">
              <a:latin typeface="Arial Narrow" pitchFamily="34" charset="0"/>
            </a:endParaRPr>
          </a:p>
          <a:p>
            <a:endParaRPr lang="en-US" sz="1050" dirty="0" smtClean="0">
              <a:solidFill>
                <a:schemeClr val="bg1"/>
              </a:solidFill>
              <a:effectLst>
                <a:outerShdw blurRad="38100" dist="38100" dir="2700000" algn="tl">
                  <a:srgbClr val="000000">
                    <a:alpha val="43137"/>
                  </a:srgbClr>
                </a:outerShdw>
              </a:effectLst>
              <a:latin typeface="Arial Black" pitchFamily="34" charset="0"/>
            </a:endParaRPr>
          </a:p>
          <a:p>
            <a:pPr marL="231775"/>
            <a:r>
              <a:rPr lang="en-US" sz="1050" dirty="0" smtClean="0"/>
              <a:t> </a:t>
            </a:r>
            <a:r>
              <a:rPr lang="en-US" sz="1050" baseline="30000" dirty="0" smtClean="0"/>
              <a:t>7</a:t>
            </a:r>
            <a:r>
              <a:rPr lang="en-US" sz="1050" dirty="0" smtClean="0"/>
              <a:t> There were about twelve men in all.</a:t>
            </a:r>
          </a:p>
          <a:p>
            <a:pPr marL="231775"/>
            <a:r>
              <a:rPr lang="en-US" sz="1050" baseline="30000" dirty="0" smtClean="0"/>
              <a:t>8</a:t>
            </a:r>
            <a:r>
              <a:rPr lang="en-US" sz="1050" dirty="0" smtClean="0"/>
              <a:t> Paul entered the synagogue and spoke boldly there for three months, arguing persuasively about the kingdom of God.</a:t>
            </a:r>
          </a:p>
          <a:p>
            <a:pPr marL="231775"/>
            <a:r>
              <a:rPr lang="en-US" sz="1050" dirty="0" smtClean="0"/>
              <a:t> </a:t>
            </a:r>
            <a:r>
              <a:rPr lang="en-US" sz="1050" baseline="30000" dirty="0" smtClean="0"/>
              <a:t>9</a:t>
            </a:r>
            <a:r>
              <a:rPr lang="en-US" sz="1050" dirty="0" smtClean="0"/>
              <a:t> But some of them became obstinate; they refused to believe and publicly </a:t>
            </a:r>
            <a:r>
              <a:rPr lang="en-US" sz="1050" b="1" u="sng" dirty="0" smtClean="0"/>
              <a:t>maligned the Way</a:t>
            </a:r>
            <a:r>
              <a:rPr lang="en-US" sz="1050" dirty="0" smtClean="0"/>
              <a:t>. So Paul left them. He took the disciples with him and had discussions daily in the lecture hall of </a:t>
            </a:r>
            <a:r>
              <a:rPr lang="en-US" sz="1050" dirty="0" err="1" smtClean="0"/>
              <a:t>Tyrannus</a:t>
            </a:r>
            <a:r>
              <a:rPr lang="en-US" sz="1050" dirty="0" smtClean="0"/>
              <a:t>.</a:t>
            </a:r>
          </a:p>
          <a:p>
            <a:pPr marL="231775"/>
            <a:r>
              <a:rPr lang="en-US" sz="1050" dirty="0" smtClean="0"/>
              <a:t> </a:t>
            </a:r>
            <a:r>
              <a:rPr lang="en-US" sz="1050" baseline="30000" dirty="0" smtClean="0"/>
              <a:t>10</a:t>
            </a:r>
            <a:r>
              <a:rPr lang="en-US" sz="1050" dirty="0" smtClean="0"/>
              <a:t> This went on for two years, ....</a:t>
            </a:r>
          </a:p>
          <a:p>
            <a:endParaRPr lang="en-US" sz="1050" dirty="0" smtClean="0"/>
          </a:p>
          <a:p>
            <a:r>
              <a:rPr lang="en-US" sz="1050" b="1" dirty="0" smtClean="0"/>
              <a:t>Imposter’s Message 19:11-20</a:t>
            </a:r>
          </a:p>
          <a:p>
            <a:endParaRPr lang="en-US" sz="1050" baseline="30000" dirty="0" smtClean="0"/>
          </a:p>
          <a:p>
            <a:pPr marL="285750"/>
            <a:r>
              <a:rPr lang="en-US" sz="1050" baseline="30000" dirty="0" smtClean="0"/>
              <a:t>11</a:t>
            </a:r>
            <a:r>
              <a:rPr lang="en-US" sz="1050" dirty="0" smtClean="0"/>
              <a:t> God did </a:t>
            </a:r>
            <a:r>
              <a:rPr lang="en-US" sz="1050" b="1" u="sng" dirty="0" smtClean="0"/>
              <a:t>extraordinary miracles </a:t>
            </a:r>
            <a:r>
              <a:rPr lang="en-US" sz="1050" dirty="0" smtClean="0"/>
              <a:t>through Paul, </a:t>
            </a:r>
          </a:p>
          <a:p>
            <a:pPr marL="285750"/>
            <a:r>
              <a:rPr lang="en-US" sz="1050" dirty="0" smtClean="0"/>
              <a:t> </a:t>
            </a:r>
            <a:r>
              <a:rPr lang="en-US" sz="1050" baseline="30000" dirty="0" smtClean="0"/>
              <a:t>12</a:t>
            </a:r>
            <a:r>
              <a:rPr lang="en-US" sz="1050" dirty="0" smtClean="0"/>
              <a:t> so that even handkerchiefs and aprons that had touched him were taken to the sick, and their illnesses were cured and the evil spirits left them.</a:t>
            </a:r>
          </a:p>
          <a:p>
            <a:pPr marL="285750"/>
            <a:r>
              <a:rPr lang="en-US" sz="1050" dirty="0" smtClean="0"/>
              <a:t> </a:t>
            </a:r>
            <a:r>
              <a:rPr lang="en-US" sz="1050" baseline="30000" dirty="0" smtClean="0"/>
              <a:t>13</a:t>
            </a:r>
            <a:r>
              <a:rPr lang="en-US" sz="1050" dirty="0" smtClean="0"/>
              <a:t> </a:t>
            </a:r>
            <a:r>
              <a:rPr lang="en-US" sz="1050" b="1" dirty="0" smtClean="0"/>
              <a:t>Some Jews </a:t>
            </a:r>
            <a:r>
              <a:rPr lang="en-US" sz="1050" dirty="0" smtClean="0"/>
              <a:t>who went around driving out evil spirits tried to invoke the name of the Lord Jesus over those who were demon-possessed. They would say, </a:t>
            </a:r>
          </a:p>
          <a:p>
            <a:pPr marL="285750" algn="ctr"/>
            <a:r>
              <a:rPr lang="en-US" sz="1050" dirty="0" smtClean="0"/>
              <a:t/>
            </a:r>
            <a:br>
              <a:rPr lang="en-US" sz="1050" dirty="0" smtClean="0"/>
            </a:br>
            <a:r>
              <a:rPr lang="en-US" sz="1050" dirty="0" smtClean="0"/>
              <a:t>"In the name of Jesus, whom Paul preaches, I command you to come out.“</a:t>
            </a:r>
          </a:p>
          <a:p>
            <a:pPr marL="285750" algn="ctr"/>
            <a:endParaRPr lang="en-US" sz="1050" dirty="0" smtClean="0"/>
          </a:p>
          <a:p>
            <a:pPr marL="285750"/>
            <a:r>
              <a:rPr lang="en-US" sz="1050" baseline="30000" dirty="0" smtClean="0"/>
              <a:t>14</a:t>
            </a:r>
            <a:r>
              <a:rPr lang="en-US" sz="1050" dirty="0" smtClean="0"/>
              <a:t> </a:t>
            </a:r>
            <a:r>
              <a:rPr lang="en-US" sz="1050" b="1" dirty="0" smtClean="0"/>
              <a:t>Seven sons </a:t>
            </a:r>
            <a:r>
              <a:rPr lang="en-US" sz="1050" dirty="0" smtClean="0"/>
              <a:t>of </a:t>
            </a:r>
            <a:r>
              <a:rPr lang="en-US" sz="1050" dirty="0" err="1" smtClean="0"/>
              <a:t>Sceva</a:t>
            </a:r>
            <a:r>
              <a:rPr lang="en-US" sz="1050" dirty="0" smtClean="0"/>
              <a:t>,  Jewish chief priest, were doing this.  </a:t>
            </a:r>
            <a:r>
              <a:rPr lang="en-US" sz="1050" baseline="30000" dirty="0" smtClean="0"/>
              <a:t>15</a:t>
            </a:r>
            <a:r>
              <a:rPr lang="en-US" sz="1050" dirty="0" smtClean="0"/>
              <a:t> </a:t>
            </a:r>
            <a:r>
              <a:rPr lang="en-US" sz="1050" i="1" dirty="0" smtClean="0"/>
              <a:t>One day </a:t>
            </a:r>
            <a:r>
              <a:rPr lang="en-US" sz="1050" dirty="0" smtClean="0"/>
              <a:t>the evil spirit answered them</a:t>
            </a:r>
            <a:r>
              <a:rPr lang="en-US" sz="1050" i="1" dirty="0" smtClean="0"/>
              <a:t>, </a:t>
            </a:r>
            <a:br>
              <a:rPr lang="en-US" sz="1050" i="1" dirty="0" smtClean="0"/>
            </a:br>
            <a:endParaRPr lang="en-US" sz="1050" i="1" dirty="0" smtClean="0"/>
          </a:p>
          <a:p>
            <a:pPr marL="285750" algn="ctr"/>
            <a:r>
              <a:rPr lang="en-US" sz="1050" i="1" dirty="0" smtClean="0"/>
              <a:t>"Jesus I know, and I know about Paul, but who are you?”</a:t>
            </a:r>
            <a:r>
              <a:rPr lang="en-US" sz="1050" dirty="0" smtClean="0"/>
              <a:t> </a:t>
            </a:r>
          </a:p>
          <a:p>
            <a:pPr marL="285750" algn="ctr"/>
            <a:endParaRPr lang="en-US" sz="1050" dirty="0" smtClean="0"/>
          </a:p>
          <a:p>
            <a:pPr marL="285750"/>
            <a:r>
              <a:rPr lang="en-US" sz="1050" baseline="30000" dirty="0" smtClean="0"/>
              <a:t>16</a:t>
            </a:r>
            <a:r>
              <a:rPr lang="en-US" sz="1050" dirty="0" smtClean="0"/>
              <a:t> Then the man who had the evil spirit jumped on them and </a:t>
            </a:r>
            <a:r>
              <a:rPr lang="en-US" sz="1050" b="1" dirty="0" smtClean="0"/>
              <a:t>overpowered</a:t>
            </a:r>
            <a:r>
              <a:rPr lang="en-US" sz="1050" dirty="0" smtClean="0"/>
              <a:t> them all. He gave them such a beating that they ran out of the house naked and bleeding.</a:t>
            </a:r>
          </a:p>
          <a:p>
            <a:pPr marL="285750"/>
            <a:r>
              <a:rPr lang="en-US" sz="1050" baseline="30000" dirty="0" smtClean="0"/>
              <a:t>17</a:t>
            </a:r>
            <a:r>
              <a:rPr lang="en-US" sz="1050" dirty="0" smtClean="0"/>
              <a:t> When this became known to the Jews and Greeks living in Ephesus, they were all seized with </a:t>
            </a:r>
            <a:r>
              <a:rPr lang="en-US" sz="1050" b="1" u="sng" dirty="0" smtClean="0"/>
              <a:t>fear</a:t>
            </a:r>
            <a:r>
              <a:rPr lang="en-US" sz="1050" dirty="0" smtClean="0"/>
              <a:t>, and the name of the Lord Jesus was held in </a:t>
            </a:r>
            <a:r>
              <a:rPr lang="en-US" sz="1050" b="1" u="sng" dirty="0" smtClean="0"/>
              <a:t>high honor</a:t>
            </a:r>
            <a:r>
              <a:rPr lang="en-US" sz="1050" dirty="0" smtClean="0"/>
              <a:t>.</a:t>
            </a:r>
          </a:p>
          <a:p>
            <a:pPr marL="285750"/>
            <a:r>
              <a:rPr lang="en-US" sz="1050" baseline="30000" dirty="0" smtClean="0"/>
              <a:t>18</a:t>
            </a:r>
            <a:r>
              <a:rPr lang="en-US" sz="1050" dirty="0" smtClean="0"/>
              <a:t> Many of those who </a:t>
            </a:r>
            <a:r>
              <a:rPr lang="en-US" sz="1050" b="1" u="sng" dirty="0" smtClean="0"/>
              <a:t>believed</a:t>
            </a:r>
            <a:r>
              <a:rPr lang="en-US" sz="1050" dirty="0" smtClean="0"/>
              <a:t> now came and openly </a:t>
            </a:r>
            <a:r>
              <a:rPr lang="en-US" sz="1050" b="1" u="sng" dirty="0" smtClean="0"/>
              <a:t>confessed</a:t>
            </a:r>
            <a:r>
              <a:rPr lang="en-US" sz="1050" dirty="0" smtClean="0"/>
              <a:t> their evil deeds.</a:t>
            </a:r>
          </a:p>
          <a:p>
            <a:pPr marL="285750"/>
            <a:r>
              <a:rPr lang="en-US" sz="1050" dirty="0" smtClean="0"/>
              <a:t> </a:t>
            </a:r>
            <a:r>
              <a:rPr lang="en-US" sz="1050" baseline="30000" dirty="0" smtClean="0"/>
              <a:t>19</a:t>
            </a:r>
            <a:r>
              <a:rPr lang="en-US" sz="1050" dirty="0" smtClean="0"/>
              <a:t> A number who had practiced sorcery brought their scrolls together and </a:t>
            </a:r>
            <a:r>
              <a:rPr lang="en-US" sz="1050" b="1" u="sng" dirty="0" smtClean="0"/>
              <a:t>burned</a:t>
            </a:r>
            <a:r>
              <a:rPr lang="en-US" sz="1050" dirty="0" smtClean="0"/>
              <a:t> them publicly ....</a:t>
            </a:r>
          </a:p>
          <a:p>
            <a:pPr marL="285750"/>
            <a:r>
              <a:rPr lang="en-US" sz="1050" dirty="0" smtClean="0"/>
              <a:t>When they calculated the value of the scrolls, the total came to fifty thousand drachmas.</a:t>
            </a:r>
          </a:p>
          <a:p>
            <a:pPr marL="285750"/>
            <a:r>
              <a:rPr lang="en-US" sz="1050" baseline="30000" dirty="0" smtClean="0"/>
              <a:t>20</a:t>
            </a:r>
            <a:r>
              <a:rPr lang="en-US" sz="1050" dirty="0" smtClean="0"/>
              <a:t> In this way </a:t>
            </a:r>
            <a:r>
              <a:rPr lang="en-US" sz="1050" b="1" dirty="0" smtClean="0"/>
              <a:t>the word of the Lord spread widely and grew in </a:t>
            </a:r>
            <a:r>
              <a:rPr lang="en-US" sz="1050" b="1" u="sng" dirty="0" smtClean="0"/>
              <a:t>power</a:t>
            </a:r>
            <a:r>
              <a:rPr lang="en-US" sz="1050" b="1" dirty="0" smtClean="0"/>
              <a:t>.</a:t>
            </a:r>
          </a:p>
          <a:p>
            <a:endParaRPr lang="en-US" sz="1050" dirty="0" smtClean="0"/>
          </a:p>
          <a:p>
            <a:r>
              <a:rPr lang="en-US" sz="1050" b="1" dirty="0" smtClean="0"/>
              <a:t>Inoffensive Message 19:21-41  </a:t>
            </a:r>
            <a:r>
              <a:rPr lang="en-US" sz="1050" dirty="0" smtClean="0"/>
              <a:t>(Also called “being Politically Correct”)</a:t>
            </a:r>
          </a:p>
          <a:p>
            <a:endParaRPr lang="en-US" sz="1050" b="1" dirty="0" smtClean="0"/>
          </a:p>
          <a:p>
            <a:pPr marL="231775"/>
            <a:r>
              <a:rPr lang="en-US" sz="1050" baseline="30000" dirty="0" smtClean="0"/>
              <a:t>21</a:t>
            </a:r>
            <a:r>
              <a:rPr lang="en-US" sz="1050" dirty="0" smtClean="0"/>
              <a:t> After all this had happened, Paul decided to go to Jerusalem, passing through Macedonia and Achaia. "After I have been there,“ he said, "I must visit Rome also.“</a:t>
            </a:r>
          </a:p>
          <a:p>
            <a:pPr marL="231775"/>
            <a:r>
              <a:rPr lang="en-US" sz="1050" baseline="30000" dirty="0" smtClean="0"/>
              <a:t>22</a:t>
            </a:r>
            <a:r>
              <a:rPr lang="en-US" sz="1050" dirty="0" smtClean="0"/>
              <a:t> He sent two of his helpers, Timothy and Erastus, to Macedonia, while he stayed in the province of Asia a little longer. </a:t>
            </a:r>
            <a:r>
              <a:rPr lang="en-US" sz="1050" b="1" u="sng" dirty="0" smtClean="0"/>
              <a:t>About that time there arose a great disturbance about the Way. </a:t>
            </a:r>
          </a:p>
          <a:p>
            <a:pPr marL="231775"/>
            <a:r>
              <a:rPr lang="en-US" sz="1050" baseline="30000" dirty="0" smtClean="0"/>
              <a:t>24</a:t>
            </a:r>
            <a:r>
              <a:rPr lang="en-US" sz="1050" dirty="0" smtClean="0"/>
              <a:t> A </a:t>
            </a:r>
            <a:r>
              <a:rPr lang="en-US" sz="1050" b="1" u="sng" dirty="0" smtClean="0"/>
              <a:t>silversmith named Demetrius</a:t>
            </a:r>
            <a:r>
              <a:rPr lang="en-US" sz="1050" dirty="0" smtClean="0"/>
              <a:t>, who made silver shrines of </a:t>
            </a:r>
            <a:r>
              <a:rPr lang="en-US" sz="1050" b="1" u="sng" dirty="0" smtClean="0"/>
              <a:t>Artemis</a:t>
            </a:r>
            <a:r>
              <a:rPr lang="en-US" sz="1050" dirty="0" smtClean="0"/>
              <a:t>, brought in </a:t>
            </a:r>
            <a:br>
              <a:rPr lang="en-US" sz="1050" dirty="0" smtClean="0"/>
            </a:br>
            <a:r>
              <a:rPr lang="en-US" sz="1050" dirty="0" smtClean="0"/>
              <a:t>no little </a:t>
            </a:r>
            <a:r>
              <a:rPr lang="en-US" sz="1050" b="1" u="sng" dirty="0" smtClean="0"/>
              <a:t>business</a:t>
            </a:r>
            <a:r>
              <a:rPr lang="en-US" sz="1050" dirty="0" smtClean="0"/>
              <a:t> for the craftsmen.</a:t>
            </a:r>
          </a:p>
          <a:p>
            <a:pPr marL="231775"/>
            <a:r>
              <a:rPr lang="en-US" sz="1050" dirty="0" smtClean="0"/>
              <a:t>Inoffensive Message 19:21-41</a:t>
            </a:r>
          </a:p>
          <a:p>
            <a:pPr marL="231775"/>
            <a:r>
              <a:rPr lang="en-US" sz="1050" baseline="30000" dirty="0" smtClean="0"/>
              <a:t>25</a:t>
            </a:r>
            <a:r>
              <a:rPr lang="en-US" sz="1050" dirty="0" smtClean="0"/>
              <a:t> He ... said: </a:t>
            </a:r>
          </a:p>
          <a:p>
            <a:pPr marL="461963"/>
            <a:r>
              <a:rPr lang="en-US" sz="1050" dirty="0" smtClean="0">
                <a:latin typeface="Arial Narrow" pitchFamily="34" charset="0"/>
              </a:rPr>
              <a:t>"Men, ... we receive a good income from this business.   </a:t>
            </a:r>
            <a:r>
              <a:rPr lang="en-US" sz="1050" baseline="30000" dirty="0" smtClean="0">
                <a:latin typeface="Arial Narrow" pitchFamily="34" charset="0"/>
              </a:rPr>
              <a:t>26</a:t>
            </a:r>
            <a:r>
              <a:rPr lang="en-US" sz="1050" dirty="0" smtClean="0">
                <a:latin typeface="Arial Narrow" pitchFamily="34" charset="0"/>
              </a:rPr>
              <a:t> And you see ... how ... Paul has ... led astray large numbers of people here in Ephesus .... He says that man-made gods are no gods at all. </a:t>
            </a:r>
            <a:r>
              <a:rPr lang="en-US" sz="1050" baseline="30000" dirty="0" smtClean="0">
                <a:latin typeface="Arial Narrow" pitchFamily="34" charset="0"/>
              </a:rPr>
              <a:t>27</a:t>
            </a:r>
            <a:r>
              <a:rPr lang="en-US" sz="1050" dirty="0" smtClean="0">
                <a:latin typeface="Arial Narrow" pitchFamily="34" charset="0"/>
              </a:rPr>
              <a:t> There is danger not only that our trade will lose its good name, but also that the temple of the great goddess Artemis will be discredited, and the goddess herself ... will be robbed of her divine majesty.“</a:t>
            </a:r>
          </a:p>
          <a:p>
            <a:pPr marL="461963" lvl="0"/>
            <a:endParaRPr lang="en-US" sz="1050" dirty="0" smtClean="0">
              <a:latin typeface="Arial Narrow" pitchFamily="34" charset="0"/>
            </a:endParaRPr>
          </a:p>
          <a:p>
            <a:pPr marL="231775"/>
            <a:r>
              <a:rPr lang="en-US" sz="1050" baseline="30000" dirty="0" smtClean="0"/>
              <a:t>28</a:t>
            </a:r>
            <a:r>
              <a:rPr lang="en-US" sz="1050" dirty="0" smtClean="0"/>
              <a:t> When they heard this, they were furious and began shouting: </a:t>
            </a:r>
          </a:p>
          <a:p>
            <a:pPr marL="231775"/>
            <a:endParaRPr lang="en-US" sz="1050" dirty="0" smtClean="0"/>
          </a:p>
          <a:p>
            <a:pPr marL="461963"/>
            <a:r>
              <a:rPr lang="en-US" sz="1050" dirty="0" smtClean="0"/>
              <a:t>"Great is Artemis of the Ephesians!”</a:t>
            </a:r>
          </a:p>
          <a:p>
            <a:pPr marL="461963"/>
            <a:endParaRPr lang="en-US" sz="105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6232475"/>
          </a:xfrm>
          <a:prstGeom prst="rect">
            <a:avLst/>
          </a:prstGeom>
          <a:noFill/>
        </p:spPr>
        <p:txBody>
          <a:bodyPr wrap="square" rtlCol="0">
            <a:spAutoFit/>
          </a:bodyPr>
          <a:lstStyle/>
          <a:p>
            <a:r>
              <a:rPr lang="en-US" sz="1050" b="1" dirty="0" smtClean="0">
                <a:latin typeface="Arial Narrow" pitchFamily="34" charset="0"/>
              </a:rPr>
              <a:t>Lesson 23  Acts 19  (Continued)	          A Study in the Book of ACTS </a:t>
            </a:r>
          </a:p>
          <a:p>
            <a:pPr marL="228600" indent="3175"/>
            <a:endParaRPr lang="en-US" sz="1050" dirty="0" smtClean="0">
              <a:latin typeface="Arial Narrow" pitchFamily="34" charset="0"/>
            </a:endParaRPr>
          </a:p>
          <a:p>
            <a:pPr marL="231775"/>
            <a:r>
              <a:rPr lang="en-US" sz="1050" baseline="30000" dirty="0" smtClean="0"/>
              <a:t>29</a:t>
            </a:r>
            <a:r>
              <a:rPr lang="en-US" sz="1050" dirty="0" smtClean="0"/>
              <a:t> Soon the whole city was in an uproar.</a:t>
            </a:r>
          </a:p>
          <a:p>
            <a:pPr marL="231775"/>
            <a:r>
              <a:rPr lang="en-US" sz="1050" dirty="0" smtClean="0"/>
              <a:t>... The people seized Gaius and Aristarchus, Paul's traveling companions from Macedonia, and rushed as one man into </a:t>
            </a:r>
            <a:r>
              <a:rPr lang="en-US" sz="1050" b="1" u="sng" dirty="0" smtClean="0"/>
              <a:t>the theater</a:t>
            </a:r>
            <a:r>
              <a:rPr lang="en-US" sz="1050" dirty="0" smtClean="0"/>
              <a:t>.</a:t>
            </a:r>
          </a:p>
          <a:p>
            <a:pPr marL="231775"/>
            <a:r>
              <a:rPr lang="en-US" sz="1050" baseline="30000" dirty="0" smtClean="0"/>
              <a:t>30</a:t>
            </a:r>
            <a:r>
              <a:rPr lang="en-US" sz="1050" dirty="0" smtClean="0"/>
              <a:t> Paul wanted to appear before the crowd, but the disciples would not let him.</a:t>
            </a:r>
          </a:p>
          <a:p>
            <a:pPr marL="231775"/>
            <a:r>
              <a:rPr lang="en-US" sz="1050" dirty="0" smtClean="0"/>
              <a:t> </a:t>
            </a:r>
            <a:r>
              <a:rPr lang="en-US" sz="1050" baseline="30000" dirty="0" smtClean="0"/>
              <a:t>31</a:t>
            </a:r>
            <a:r>
              <a:rPr lang="en-US" sz="1050" dirty="0" smtClean="0"/>
              <a:t> Even some of the officials of the province, friends of Paul, sent him a message begging him not to venture into the theater.</a:t>
            </a:r>
          </a:p>
          <a:p>
            <a:pPr marL="231775"/>
            <a:r>
              <a:rPr lang="en-US" sz="1050" baseline="30000" dirty="0" smtClean="0"/>
              <a:t>32</a:t>
            </a:r>
            <a:r>
              <a:rPr lang="en-US" sz="1050" dirty="0" smtClean="0"/>
              <a:t> The assembly was in confusion: Some were shouting one thing, some another. Most of the people did </a:t>
            </a:r>
          </a:p>
          <a:p>
            <a:pPr marL="231775"/>
            <a:r>
              <a:rPr lang="en-US" sz="1050" dirty="0" smtClean="0"/>
              <a:t>not even know why they were there.  ... </a:t>
            </a:r>
            <a:r>
              <a:rPr lang="en-US" sz="1050" dirty="0" smtClean="0">
                <a:latin typeface="Arial Narrow" pitchFamily="34" charset="0"/>
              </a:rPr>
              <a:t>they all shouted in unison for about two hours:</a:t>
            </a:r>
          </a:p>
          <a:p>
            <a:pPr marL="231775"/>
            <a:endParaRPr lang="en-US" sz="1050" dirty="0" smtClean="0"/>
          </a:p>
          <a:p>
            <a:pPr marL="231775" algn="ctr"/>
            <a:r>
              <a:rPr lang="en-US" sz="1050" dirty="0" smtClean="0">
                <a:latin typeface="Arial Narrow" pitchFamily="34" charset="0"/>
              </a:rPr>
              <a:t>“Great is Artemis of the Ephesians!”</a:t>
            </a:r>
          </a:p>
          <a:p>
            <a:pPr marL="231775" algn="ctr"/>
            <a:endParaRPr lang="en-US" sz="1050" dirty="0" smtClean="0"/>
          </a:p>
          <a:p>
            <a:pPr marL="231775"/>
            <a:r>
              <a:rPr lang="en-US" sz="1050" baseline="30000" dirty="0" smtClean="0"/>
              <a:t>35</a:t>
            </a:r>
            <a:r>
              <a:rPr lang="en-US" sz="1050" dirty="0" smtClean="0"/>
              <a:t> The city clerk quieted the crowd and said:</a:t>
            </a:r>
          </a:p>
          <a:p>
            <a:pPr marL="231775"/>
            <a:endParaRPr lang="en-US" sz="1050" dirty="0" smtClean="0"/>
          </a:p>
          <a:p>
            <a:pPr marL="461963"/>
            <a:r>
              <a:rPr lang="en-US" sz="1050" dirty="0" smtClean="0"/>
              <a:t> "Men of Ephesus, ... </a:t>
            </a:r>
            <a:r>
              <a:rPr lang="en-US" sz="1050" baseline="30000" dirty="0" smtClean="0"/>
              <a:t>37</a:t>
            </a:r>
            <a:r>
              <a:rPr lang="en-US" sz="1050" dirty="0" smtClean="0"/>
              <a:t> ... these men ... have neither robbed temples nor blasphemed our goddess.</a:t>
            </a:r>
          </a:p>
          <a:p>
            <a:pPr marL="461963"/>
            <a:r>
              <a:rPr lang="en-US" sz="1050" baseline="30000" dirty="0" smtClean="0"/>
              <a:t>38</a:t>
            </a:r>
            <a:r>
              <a:rPr lang="en-US" sz="1050" dirty="0" smtClean="0"/>
              <a:t> If, then, Demetrius and his fellow craftsmen have a grievance ... , the courts are open .... They can press charges.</a:t>
            </a:r>
          </a:p>
          <a:p>
            <a:pPr marL="461963"/>
            <a:r>
              <a:rPr lang="en-US" sz="1050" dirty="0" smtClean="0"/>
              <a:t> </a:t>
            </a:r>
            <a:r>
              <a:rPr lang="en-US" sz="1050" baseline="30000" dirty="0" smtClean="0"/>
              <a:t>39</a:t>
            </a:r>
            <a:r>
              <a:rPr lang="en-US" sz="1050" dirty="0" smtClean="0"/>
              <a:t> If there is anything further you want to bring up, it must be settled in a legal assembly.</a:t>
            </a:r>
          </a:p>
          <a:p>
            <a:pPr marL="461963"/>
            <a:r>
              <a:rPr lang="en-US" sz="1050" baseline="30000" dirty="0" smtClean="0"/>
              <a:t>40</a:t>
            </a:r>
            <a:r>
              <a:rPr lang="en-US" sz="1050" dirty="0" smtClean="0"/>
              <a:t> As it is, we are in danger of being charged with rioting ... since there is no reason for it.“</a:t>
            </a:r>
          </a:p>
          <a:p>
            <a:pPr marL="461963"/>
            <a:endParaRPr lang="en-US" sz="1050" dirty="0" smtClean="0"/>
          </a:p>
          <a:p>
            <a:pPr marL="231775"/>
            <a:r>
              <a:rPr lang="en-US" sz="1050" dirty="0" smtClean="0"/>
              <a:t> </a:t>
            </a:r>
            <a:r>
              <a:rPr lang="en-US" sz="1050" baseline="30000" dirty="0" smtClean="0"/>
              <a:t>41</a:t>
            </a:r>
            <a:r>
              <a:rPr lang="en-US" sz="1050" dirty="0" smtClean="0"/>
              <a:t> After he had said this, he dismissed the assembly. </a:t>
            </a:r>
          </a:p>
          <a:p>
            <a:endParaRPr lang="en-US" sz="1050" dirty="0" smtClean="0"/>
          </a:p>
          <a:p>
            <a:pPr algn="ctr"/>
            <a:r>
              <a:rPr lang="en-US" sz="1050" dirty="0" smtClean="0">
                <a:latin typeface="Arial Black" pitchFamily="34" charset="0"/>
              </a:rPr>
              <a:t>So what are we to make of this?</a:t>
            </a:r>
          </a:p>
          <a:p>
            <a:pPr algn="ctr"/>
            <a:r>
              <a:rPr lang="en-US" sz="1050" dirty="0" smtClean="0">
                <a:latin typeface="Arial Black" pitchFamily="34" charset="0"/>
              </a:rPr>
              <a:t>Going into the Word is like going into the Gym and getting a good work out ...</a:t>
            </a:r>
            <a:br>
              <a:rPr lang="en-US" sz="1050" dirty="0" smtClean="0">
                <a:latin typeface="Arial Black" pitchFamily="34" charset="0"/>
              </a:rPr>
            </a:br>
            <a:r>
              <a:rPr lang="en-US" sz="1050" dirty="0" smtClean="0">
                <a:latin typeface="Arial Black" pitchFamily="34" charset="0"/>
              </a:rPr>
              <a:t/>
            </a:r>
            <a:br>
              <a:rPr lang="en-US" sz="1050" dirty="0" smtClean="0">
                <a:latin typeface="Arial Black" pitchFamily="34" charset="0"/>
              </a:rPr>
            </a:br>
            <a:r>
              <a:rPr lang="en-US" sz="1050" dirty="0" smtClean="0">
                <a:latin typeface="Arial Black" pitchFamily="34" charset="0"/>
              </a:rPr>
              <a:t>it makes me stronger.</a:t>
            </a:r>
          </a:p>
          <a:p>
            <a:pPr algn="ctr"/>
            <a:endParaRPr lang="en-US" sz="1050" dirty="0" smtClean="0">
              <a:latin typeface="Arial Black" pitchFamily="34" charset="0"/>
            </a:endParaRPr>
          </a:p>
          <a:p>
            <a:pPr algn="ctr"/>
            <a:r>
              <a:rPr lang="en-US" sz="1050" dirty="0" smtClean="0">
                <a:latin typeface="Arial Black" pitchFamily="34" charset="0"/>
              </a:rPr>
              <a:t>If you are not stronger ... Check:</a:t>
            </a:r>
          </a:p>
          <a:p>
            <a:pPr algn="ctr"/>
            <a:endParaRPr lang="en-US" sz="1050" dirty="0" smtClean="0">
              <a:latin typeface="Arial Black" pitchFamily="34" charset="0"/>
            </a:endParaRPr>
          </a:p>
          <a:p>
            <a:r>
              <a:rPr lang="en-US" sz="1050" dirty="0" smtClean="0"/>
              <a:t>1-Are you ADEQUATELY in the WORD? </a:t>
            </a:r>
          </a:p>
          <a:p>
            <a:r>
              <a:rPr lang="en-US" sz="1050" dirty="0" smtClean="0"/>
              <a:t>2-Is the WORD adequately in YOU?</a:t>
            </a:r>
          </a:p>
          <a:p>
            <a:r>
              <a:rPr lang="en-US" sz="1050" dirty="0" smtClean="0"/>
              <a:t>3-Do you know the God of the WORD?</a:t>
            </a:r>
          </a:p>
          <a:p>
            <a:r>
              <a:rPr lang="en-US" sz="1050" dirty="0" smtClean="0"/>
              <a:t>4-Are you UNASHAMED of the WORD? </a:t>
            </a:r>
            <a:br>
              <a:rPr lang="en-US" sz="1050" dirty="0" smtClean="0"/>
            </a:br>
            <a:r>
              <a:rPr lang="en-US" sz="1050" dirty="0" smtClean="0"/>
              <a:t>(or too INOFFENSIVE—Politically Correct?)</a:t>
            </a:r>
          </a:p>
          <a:p>
            <a:r>
              <a:rPr lang="en-US" sz="1050" dirty="0" smtClean="0"/>
              <a:t>Final thought: </a:t>
            </a:r>
          </a:p>
          <a:p>
            <a:pPr algn="ctr"/>
            <a:r>
              <a:rPr lang="en-US" sz="1050" dirty="0" smtClean="0"/>
              <a:t>Isn’t time to workout in ... GOD’S GYM?</a:t>
            </a:r>
          </a:p>
          <a:p>
            <a:pPr marL="231775"/>
            <a:endParaRPr lang="en-US" sz="1050" b="1" dirty="0" smtClean="0">
              <a:latin typeface="Arial Narrow"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979381"/>
          </a:xfrm>
          <a:prstGeom prst="rect">
            <a:avLst/>
          </a:prstGeom>
          <a:noFill/>
        </p:spPr>
        <p:txBody>
          <a:bodyPr wrap="square" rtlCol="0">
            <a:spAutoFit/>
          </a:bodyPr>
          <a:lstStyle/>
          <a:p>
            <a:r>
              <a:rPr lang="en-US" sz="1050" b="1" dirty="0" smtClean="0">
                <a:latin typeface="Arial Narrow" pitchFamily="34" charset="0"/>
              </a:rPr>
              <a:t>Lesson 24  Acts 20 	          A Study in the Book of ACTS </a:t>
            </a:r>
          </a:p>
          <a:p>
            <a:endParaRPr lang="en-US" sz="1050" b="1" dirty="0" smtClean="0">
              <a:latin typeface="Arial Narrow" pitchFamily="34" charset="0"/>
            </a:endParaRPr>
          </a:p>
          <a:p>
            <a:r>
              <a:rPr lang="en-US" sz="1050" b="1" dirty="0" smtClean="0">
                <a:latin typeface="Arial Narrow" pitchFamily="34" charset="0"/>
              </a:rPr>
              <a:t>Going, Going, Gone! FAREWELL ...</a:t>
            </a:r>
          </a:p>
          <a:p>
            <a:endParaRPr lang="en-US" sz="1050" b="1" dirty="0" smtClean="0">
              <a:latin typeface="Arial Narrow" pitchFamily="34" charset="0"/>
            </a:endParaRPr>
          </a:p>
          <a:p>
            <a:r>
              <a:rPr lang="en-US" sz="1050" b="1" dirty="0" smtClean="0">
                <a:latin typeface="Arial Narrow" pitchFamily="34" charset="0"/>
              </a:rPr>
              <a:t>The Farewell Journey </a:t>
            </a:r>
            <a:r>
              <a:rPr lang="en-US" sz="800" b="1" dirty="0" smtClean="0">
                <a:latin typeface="Arial Narrow" pitchFamily="34" charset="0"/>
              </a:rPr>
              <a:t>20:1-6</a:t>
            </a:r>
          </a:p>
          <a:p>
            <a:pPr marL="231775"/>
            <a:r>
              <a:rPr lang="en-US" sz="1050" dirty="0" smtClean="0">
                <a:latin typeface="Arial Narrow" pitchFamily="34" charset="0"/>
              </a:rPr>
              <a:t> </a:t>
            </a:r>
            <a:r>
              <a:rPr lang="en-US" sz="1050" baseline="30000" dirty="0" smtClean="0">
                <a:latin typeface="Arial Narrow" pitchFamily="34" charset="0"/>
              </a:rPr>
              <a:t>1</a:t>
            </a:r>
            <a:r>
              <a:rPr lang="en-US" sz="1050" dirty="0" smtClean="0">
                <a:latin typeface="Arial Narrow" pitchFamily="34" charset="0"/>
              </a:rPr>
              <a:t>  When the uproar had ended, Paul sent for the disciples and, after encouraging them, said good-by and set out for Macedonia.</a:t>
            </a:r>
          </a:p>
          <a:p>
            <a:pPr marL="231775"/>
            <a:r>
              <a:rPr lang="en-US" sz="1050" dirty="0" smtClean="0">
                <a:latin typeface="Arial Narrow" pitchFamily="34" charset="0"/>
              </a:rPr>
              <a:t> </a:t>
            </a:r>
            <a:r>
              <a:rPr lang="en-US" sz="1050" baseline="30000" dirty="0" smtClean="0">
                <a:latin typeface="Arial Narrow" pitchFamily="34" charset="0"/>
              </a:rPr>
              <a:t>2</a:t>
            </a:r>
            <a:r>
              <a:rPr lang="en-US" sz="1050" dirty="0" smtClean="0">
                <a:latin typeface="Arial Narrow" pitchFamily="34" charset="0"/>
              </a:rPr>
              <a:t> He traveled through that area, speaking many words of encouragement to the people, and </a:t>
            </a:r>
            <a:r>
              <a:rPr lang="en-US" sz="1050" b="1" u="sng" dirty="0" smtClean="0">
                <a:latin typeface="Arial Narrow" pitchFamily="34" charset="0"/>
              </a:rPr>
              <a:t>finally arrived in Greece</a:t>
            </a:r>
            <a:r>
              <a:rPr lang="en-US" sz="1050" dirty="0" smtClean="0">
                <a:latin typeface="Arial Narrow" pitchFamily="34" charset="0"/>
              </a:rPr>
              <a:t>,</a:t>
            </a:r>
          </a:p>
          <a:p>
            <a:pPr marL="231775"/>
            <a:r>
              <a:rPr lang="en-US" sz="1050" dirty="0" smtClean="0">
                <a:latin typeface="Arial Narrow" pitchFamily="34" charset="0"/>
              </a:rPr>
              <a:t> </a:t>
            </a:r>
            <a:r>
              <a:rPr lang="en-US" sz="1050" baseline="30000" dirty="0" smtClean="0">
                <a:latin typeface="Arial Narrow" pitchFamily="34" charset="0"/>
              </a:rPr>
              <a:t>3</a:t>
            </a:r>
            <a:r>
              <a:rPr lang="en-US" sz="1050" dirty="0" smtClean="0">
                <a:latin typeface="Arial Narrow" pitchFamily="34" charset="0"/>
              </a:rPr>
              <a:t> where he stayed three months. Because the Jews made a plot against him just as he was about to sail for Syria, he decided to go back through Macedonia.</a:t>
            </a:r>
          </a:p>
          <a:p>
            <a:pPr marL="231775"/>
            <a:r>
              <a:rPr lang="en-US" sz="1050" dirty="0" smtClean="0">
                <a:latin typeface="Arial Narrow" pitchFamily="34" charset="0"/>
              </a:rPr>
              <a:t> </a:t>
            </a:r>
            <a:r>
              <a:rPr lang="en-US" sz="1050" baseline="30000" dirty="0" smtClean="0">
                <a:latin typeface="Arial Narrow" pitchFamily="34" charset="0"/>
              </a:rPr>
              <a:t>4</a:t>
            </a:r>
            <a:r>
              <a:rPr lang="en-US" sz="1050" dirty="0" smtClean="0">
                <a:latin typeface="Arial Narrow" pitchFamily="34" charset="0"/>
              </a:rPr>
              <a:t> He was accompanied by </a:t>
            </a:r>
            <a:r>
              <a:rPr lang="en-US" sz="1050" dirty="0" err="1" smtClean="0">
                <a:latin typeface="Arial Narrow" pitchFamily="34" charset="0"/>
              </a:rPr>
              <a:t>Sopater</a:t>
            </a:r>
            <a:r>
              <a:rPr lang="en-US" sz="1050" dirty="0" smtClean="0">
                <a:latin typeface="Arial Narrow" pitchFamily="34" charset="0"/>
              </a:rPr>
              <a:t> son of Pyrrhus from Berea, Aristarchus and </a:t>
            </a:r>
            <a:r>
              <a:rPr lang="en-US" sz="1050" dirty="0" err="1" smtClean="0">
                <a:latin typeface="Arial Narrow" pitchFamily="34" charset="0"/>
              </a:rPr>
              <a:t>Secundus</a:t>
            </a:r>
            <a:r>
              <a:rPr lang="en-US" sz="1050" dirty="0" smtClean="0">
                <a:latin typeface="Arial Narrow" pitchFamily="34" charset="0"/>
              </a:rPr>
              <a:t> from Thessalonica, Gaius from </a:t>
            </a:r>
            <a:r>
              <a:rPr lang="en-US" sz="1050" dirty="0" err="1" smtClean="0">
                <a:latin typeface="Arial Narrow" pitchFamily="34" charset="0"/>
              </a:rPr>
              <a:t>Derbe</a:t>
            </a:r>
            <a:r>
              <a:rPr lang="en-US" sz="1050" dirty="0" smtClean="0">
                <a:latin typeface="Arial Narrow" pitchFamily="34" charset="0"/>
              </a:rPr>
              <a:t>, Timothy also, and </a:t>
            </a:r>
            <a:r>
              <a:rPr lang="en-US" sz="1050" dirty="0" err="1" smtClean="0">
                <a:latin typeface="Arial Narrow" pitchFamily="34" charset="0"/>
              </a:rPr>
              <a:t>Tychicus</a:t>
            </a:r>
            <a:r>
              <a:rPr lang="en-US" sz="1050" dirty="0" smtClean="0">
                <a:latin typeface="Arial Narrow" pitchFamily="34" charset="0"/>
              </a:rPr>
              <a:t> and </a:t>
            </a:r>
            <a:r>
              <a:rPr lang="en-US" sz="1050" dirty="0" err="1" smtClean="0">
                <a:latin typeface="Arial Narrow" pitchFamily="34" charset="0"/>
              </a:rPr>
              <a:t>Trophimus</a:t>
            </a:r>
            <a:r>
              <a:rPr lang="en-US" sz="1050" dirty="0" smtClean="0">
                <a:latin typeface="Arial Narrow" pitchFamily="34" charset="0"/>
              </a:rPr>
              <a:t> from the province of Asia.</a:t>
            </a:r>
          </a:p>
          <a:p>
            <a:pPr marL="231775"/>
            <a:r>
              <a:rPr lang="en-US" sz="1050" dirty="0" smtClean="0">
                <a:latin typeface="Arial Narrow" pitchFamily="34" charset="0"/>
              </a:rPr>
              <a:t> </a:t>
            </a:r>
            <a:r>
              <a:rPr lang="en-US" sz="1050" baseline="30000" dirty="0" smtClean="0">
                <a:latin typeface="Arial Narrow" pitchFamily="34" charset="0"/>
              </a:rPr>
              <a:t>5</a:t>
            </a:r>
            <a:r>
              <a:rPr lang="en-US" sz="1050" dirty="0" smtClean="0">
                <a:latin typeface="Arial Narrow" pitchFamily="34" charset="0"/>
              </a:rPr>
              <a:t> These men </a:t>
            </a:r>
            <a:r>
              <a:rPr lang="en-US" sz="1050" b="1" dirty="0" smtClean="0">
                <a:latin typeface="Arial Narrow" pitchFamily="34" charset="0"/>
              </a:rPr>
              <a:t>went on ahead </a:t>
            </a:r>
            <a:r>
              <a:rPr lang="en-US" sz="1050" dirty="0" smtClean="0">
                <a:latin typeface="Arial Narrow" pitchFamily="34" charset="0"/>
              </a:rPr>
              <a:t>and waited for </a:t>
            </a:r>
            <a:r>
              <a:rPr lang="en-US" sz="1050" b="1" dirty="0" smtClean="0">
                <a:latin typeface="Arial Narrow" pitchFamily="34" charset="0"/>
              </a:rPr>
              <a:t>us </a:t>
            </a:r>
            <a:r>
              <a:rPr lang="en-US" sz="1050" dirty="0" smtClean="0">
                <a:latin typeface="Arial Narrow" pitchFamily="34" charset="0"/>
              </a:rPr>
              <a:t>at Troas.</a:t>
            </a:r>
          </a:p>
          <a:p>
            <a:pPr marL="231775"/>
            <a:r>
              <a:rPr lang="en-US" sz="1050" baseline="30000" dirty="0" smtClean="0">
                <a:latin typeface="Arial Narrow" pitchFamily="34" charset="0"/>
              </a:rPr>
              <a:t> 6 </a:t>
            </a:r>
            <a:r>
              <a:rPr lang="en-US" sz="1050" dirty="0" smtClean="0">
                <a:latin typeface="Arial Narrow" pitchFamily="34" charset="0"/>
              </a:rPr>
              <a:t>But </a:t>
            </a:r>
            <a:r>
              <a:rPr lang="en-US" sz="1050" b="1" dirty="0" smtClean="0">
                <a:latin typeface="Arial Narrow" pitchFamily="34" charset="0"/>
              </a:rPr>
              <a:t>we</a:t>
            </a:r>
            <a:r>
              <a:rPr lang="en-US" sz="1050" dirty="0" smtClean="0">
                <a:latin typeface="Arial Narrow" pitchFamily="34" charset="0"/>
              </a:rPr>
              <a:t> sailed from Philippi after the Feast of Unleavened Bread, and five days later </a:t>
            </a:r>
            <a:r>
              <a:rPr lang="en-US" sz="1050" u="sng" dirty="0" smtClean="0">
                <a:latin typeface="Arial Narrow" pitchFamily="34" charset="0"/>
              </a:rPr>
              <a:t>joined the others at Troas,</a:t>
            </a:r>
            <a:r>
              <a:rPr lang="en-US" sz="1050" dirty="0" smtClean="0">
                <a:latin typeface="Arial Narrow" pitchFamily="34" charset="0"/>
              </a:rPr>
              <a:t> where we stayed seven days.</a:t>
            </a:r>
          </a:p>
          <a:p>
            <a:pPr marL="228600" indent="-228600"/>
            <a:endParaRPr lang="en-US" sz="1050" dirty="0" smtClean="0">
              <a:latin typeface="Arial Narrow" pitchFamily="34" charset="0"/>
            </a:endParaRPr>
          </a:p>
          <a:p>
            <a:r>
              <a:rPr lang="en-US" sz="1050" b="1" dirty="0" smtClean="0">
                <a:latin typeface="Arial Narrow" pitchFamily="34" charset="0"/>
              </a:rPr>
              <a:t>The Farewell Service </a:t>
            </a:r>
            <a:r>
              <a:rPr lang="en-US" sz="800" b="1" dirty="0" smtClean="0">
                <a:latin typeface="Arial Narrow" pitchFamily="34" charset="0"/>
              </a:rPr>
              <a:t>20:7-12</a:t>
            </a:r>
          </a:p>
          <a:p>
            <a:pPr marL="231775"/>
            <a:r>
              <a:rPr lang="en-US" sz="1050" baseline="30000" dirty="0" smtClean="0">
                <a:latin typeface="Arial Narrow" pitchFamily="34" charset="0"/>
              </a:rPr>
              <a:t>7</a:t>
            </a:r>
            <a:r>
              <a:rPr lang="en-US" sz="1050" dirty="0" smtClean="0">
                <a:latin typeface="Arial Narrow" pitchFamily="34" charset="0"/>
              </a:rPr>
              <a:t> On </a:t>
            </a:r>
            <a:r>
              <a:rPr lang="en-US" sz="1050" b="1" u="sng" dirty="0" smtClean="0">
                <a:latin typeface="Arial Narrow" pitchFamily="34" charset="0"/>
              </a:rPr>
              <a:t>the first day of the week </a:t>
            </a:r>
            <a:r>
              <a:rPr lang="en-US" sz="1050" b="1" dirty="0" smtClean="0">
                <a:latin typeface="Arial Narrow" pitchFamily="34" charset="0"/>
              </a:rPr>
              <a:t>we</a:t>
            </a:r>
            <a:r>
              <a:rPr lang="en-US" sz="1050" dirty="0" smtClean="0">
                <a:latin typeface="Arial Narrow" pitchFamily="34" charset="0"/>
              </a:rPr>
              <a:t> came together to </a:t>
            </a:r>
            <a:r>
              <a:rPr lang="en-US" sz="1050" b="1" u="sng" dirty="0" smtClean="0">
                <a:latin typeface="Arial Narrow" pitchFamily="34" charset="0"/>
              </a:rPr>
              <a:t>break bread</a:t>
            </a:r>
            <a:r>
              <a:rPr lang="en-US" sz="1050" dirty="0" smtClean="0">
                <a:latin typeface="Arial Narrow" pitchFamily="34" charset="0"/>
              </a:rPr>
              <a:t>. </a:t>
            </a:r>
            <a:r>
              <a:rPr lang="en-US" sz="1050" b="1" u="sng" dirty="0" smtClean="0">
                <a:latin typeface="Arial Narrow" pitchFamily="34" charset="0"/>
              </a:rPr>
              <a:t>Paul spoke </a:t>
            </a:r>
            <a:r>
              <a:rPr lang="en-US" sz="1050" dirty="0" smtClean="0">
                <a:latin typeface="Arial Narrow" pitchFamily="34" charset="0"/>
              </a:rPr>
              <a:t>to the people and, because he intended to leave the next day, kept on talking </a:t>
            </a:r>
            <a:r>
              <a:rPr lang="en-US" sz="1050" b="1" u="sng" dirty="0" smtClean="0">
                <a:latin typeface="Arial Narrow" pitchFamily="34" charset="0"/>
              </a:rPr>
              <a:t>until midnight</a:t>
            </a:r>
            <a:r>
              <a:rPr lang="en-US" sz="1050" dirty="0" smtClean="0">
                <a:latin typeface="Arial Narrow" pitchFamily="34" charset="0"/>
              </a:rPr>
              <a:t>.</a:t>
            </a:r>
          </a:p>
          <a:p>
            <a:pPr marL="231775"/>
            <a:r>
              <a:rPr lang="en-US" sz="1050" baseline="30000" dirty="0" smtClean="0">
                <a:latin typeface="Arial Narrow" pitchFamily="34" charset="0"/>
              </a:rPr>
              <a:t>8</a:t>
            </a:r>
            <a:r>
              <a:rPr lang="en-US" sz="1050" dirty="0" smtClean="0">
                <a:latin typeface="Arial Narrow" pitchFamily="34" charset="0"/>
              </a:rPr>
              <a:t> There were many lamps in the upstairs room where we were meeting.</a:t>
            </a:r>
          </a:p>
          <a:p>
            <a:pPr marL="231775"/>
            <a:r>
              <a:rPr lang="en-US" sz="1050" baseline="30000" dirty="0" smtClean="0">
                <a:latin typeface="Arial Narrow" pitchFamily="34" charset="0"/>
              </a:rPr>
              <a:t>9</a:t>
            </a:r>
            <a:r>
              <a:rPr lang="en-US" sz="1050" dirty="0" smtClean="0">
                <a:latin typeface="Arial Narrow" pitchFamily="34" charset="0"/>
              </a:rPr>
              <a:t> Seated in a window was a young man named </a:t>
            </a:r>
            <a:r>
              <a:rPr lang="en-US" sz="1050" dirty="0" err="1" smtClean="0">
                <a:latin typeface="Arial Narrow" pitchFamily="34" charset="0"/>
              </a:rPr>
              <a:t>Eutychus</a:t>
            </a:r>
            <a:r>
              <a:rPr lang="en-US" sz="1050" dirty="0" smtClean="0">
                <a:latin typeface="Arial Narrow" pitchFamily="34" charset="0"/>
              </a:rPr>
              <a:t>, who was sinking into a deep sleep as Paul talked on and on. ...he fell to the ground from the third story and was picked up dead.</a:t>
            </a:r>
          </a:p>
          <a:p>
            <a:pPr marL="231775"/>
            <a:r>
              <a:rPr lang="en-US" sz="1050" baseline="30000" dirty="0" smtClean="0">
                <a:latin typeface="Arial Narrow" pitchFamily="34" charset="0"/>
              </a:rPr>
              <a:t>10</a:t>
            </a:r>
            <a:r>
              <a:rPr lang="en-US" sz="1050" dirty="0" smtClean="0">
                <a:latin typeface="Arial Narrow" pitchFamily="34" charset="0"/>
              </a:rPr>
              <a:t> Paul went down, threw himself on the young man and put his arms around him. </a:t>
            </a:r>
          </a:p>
          <a:p>
            <a:pPr marL="231775"/>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	"Don't be alarmed,“ he said. "He's alive!“</a:t>
            </a:r>
          </a:p>
          <a:p>
            <a:pPr marL="231775"/>
            <a:endParaRPr lang="en-US" sz="1050" dirty="0" smtClean="0">
              <a:latin typeface="Arial Narrow" pitchFamily="34" charset="0"/>
            </a:endParaRPr>
          </a:p>
          <a:p>
            <a:pPr marL="231775"/>
            <a:r>
              <a:rPr lang="en-US" sz="1050" baseline="30000" dirty="0" smtClean="0">
                <a:latin typeface="Arial Narrow" pitchFamily="34" charset="0"/>
              </a:rPr>
              <a:t>11</a:t>
            </a:r>
            <a:r>
              <a:rPr lang="en-US" sz="1050" dirty="0" smtClean="0">
                <a:latin typeface="Arial Narrow" pitchFamily="34" charset="0"/>
              </a:rPr>
              <a:t> Then he went upstairs again and </a:t>
            </a:r>
            <a:r>
              <a:rPr lang="en-US" sz="1050" b="1" u="sng" dirty="0" smtClean="0">
                <a:latin typeface="Arial Narrow" pitchFamily="34" charset="0"/>
              </a:rPr>
              <a:t>broke bread </a:t>
            </a:r>
            <a:r>
              <a:rPr lang="en-US" sz="1050" dirty="0" smtClean="0">
                <a:latin typeface="Arial Narrow" pitchFamily="34" charset="0"/>
              </a:rPr>
              <a:t>and </a:t>
            </a:r>
            <a:r>
              <a:rPr lang="en-US" sz="1050" b="1" u="sng" dirty="0" smtClean="0">
                <a:latin typeface="Arial Narrow" pitchFamily="34" charset="0"/>
              </a:rPr>
              <a:t>ate</a:t>
            </a:r>
            <a:r>
              <a:rPr lang="en-US" sz="1050" dirty="0" smtClean="0">
                <a:latin typeface="Arial Narrow" pitchFamily="34" charset="0"/>
              </a:rPr>
              <a:t>. After talking until </a:t>
            </a:r>
            <a:r>
              <a:rPr lang="en-US" sz="1050" b="1" u="sng" dirty="0" smtClean="0">
                <a:latin typeface="Arial Narrow" pitchFamily="34" charset="0"/>
              </a:rPr>
              <a:t>daylight, he left.</a:t>
            </a:r>
          </a:p>
          <a:p>
            <a:pPr marL="231775"/>
            <a:r>
              <a:rPr lang="en-US" sz="1050" baseline="30000" dirty="0" smtClean="0">
                <a:latin typeface="Arial Narrow" pitchFamily="34" charset="0"/>
              </a:rPr>
              <a:t>12</a:t>
            </a:r>
            <a:r>
              <a:rPr lang="en-US" sz="1050" dirty="0" smtClean="0">
                <a:latin typeface="Arial Narrow" pitchFamily="34" charset="0"/>
              </a:rPr>
              <a:t> The people took the young man home </a:t>
            </a:r>
            <a:r>
              <a:rPr lang="en-US" sz="1050" u="sng" dirty="0" smtClean="0">
                <a:latin typeface="Arial Narrow" pitchFamily="34" charset="0"/>
              </a:rPr>
              <a:t>alive</a:t>
            </a:r>
            <a:r>
              <a:rPr lang="en-US" sz="1050" dirty="0" smtClean="0">
                <a:latin typeface="Arial Narrow" pitchFamily="34" charset="0"/>
              </a:rPr>
              <a:t> and were greatly comforted.</a:t>
            </a:r>
          </a:p>
          <a:p>
            <a:r>
              <a:rPr lang="en-US" sz="1050" dirty="0" smtClean="0">
                <a:latin typeface="Arial Narrow" pitchFamily="34" charset="0"/>
              </a:rPr>
              <a:t> </a:t>
            </a:r>
          </a:p>
          <a:p>
            <a:r>
              <a:rPr lang="en-US" sz="1050" b="1" dirty="0" smtClean="0">
                <a:latin typeface="Arial Narrow" pitchFamily="34" charset="0"/>
              </a:rPr>
              <a:t>The Farewell Message: </a:t>
            </a:r>
            <a:r>
              <a:rPr lang="en-US" sz="800" b="1" dirty="0" smtClean="0">
                <a:latin typeface="Arial Narrow" pitchFamily="34" charset="0"/>
              </a:rPr>
              <a:t>20:13-38</a:t>
            </a:r>
          </a:p>
          <a:p>
            <a:pPr marL="231775"/>
            <a:r>
              <a:rPr lang="en-US" sz="1050" dirty="0" smtClean="0">
                <a:latin typeface="Arial Narrow" pitchFamily="34" charset="0"/>
              </a:rPr>
              <a:t/>
            </a:r>
            <a:br>
              <a:rPr lang="en-US" sz="1050" dirty="0" smtClean="0">
                <a:latin typeface="Arial Narrow" pitchFamily="34" charset="0"/>
              </a:rPr>
            </a:br>
            <a:r>
              <a:rPr lang="en-US" sz="1050" baseline="30000" dirty="0" smtClean="0">
                <a:latin typeface="Arial Narrow" pitchFamily="34" charset="0"/>
              </a:rPr>
              <a:t>15</a:t>
            </a:r>
            <a:r>
              <a:rPr lang="en-US" sz="1050" dirty="0" smtClean="0">
                <a:latin typeface="Arial Narrow" pitchFamily="34" charset="0"/>
              </a:rPr>
              <a:t>... </a:t>
            </a:r>
            <a:r>
              <a:rPr lang="en-US" sz="1050" b="1" u="sng" dirty="0" smtClean="0">
                <a:latin typeface="Arial Narrow" pitchFamily="34" charset="0"/>
              </a:rPr>
              <a:t>we set sail </a:t>
            </a:r>
            <a:r>
              <a:rPr lang="en-US" sz="1050" dirty="0" smtClean="0">
                <a:latin typeface="Arial Narrow" pitchFamily="34" charset="0"/>
              </a:rPr>
              <a:t>... and ... arrived at Miletus.</a:t>
            </a:r>
          </a:p>
          <a:p>
            <a:pPr marL="231775"/>
            <a:r>
              <a:rPr lang="en-US" sz="1050" baseline="30000" dirty="0" smtClean="0">
                <a:latin typeface="Arial Narrow" pitchFamily="34" charset="0"/>
              </a:rPr>
              <a:t>16</a:t>
            </a:r>
            <a:r>
              <a:rPr lang="en-US" sz="1050" dirty="0" smtClean="0">
                <a:latin typeface="Arial Narrow" pitchFamily="34" charset="0"/>
              </a:rPr>
              <a:t> Paul had decided to sail past Ephesus to avoid spending time in the province of Asia, for he was in a hurry to reach Jerusalem, if possible, by the day of Pentecost.</a:t>
            </a:r>
          </a:p>
          <a:p>
            <a:pPr marL="231775"/>
            <a:r>
              <a:rPr lang="en-US" sz="1050" baseline="30000" dirty="0" smtClean="0">
                <a:latin typeface="Arial Narrow" pitchFamily="34" charset="0"/>
              </a:rPr>
              <a:t>17</a:t>
            </a:r>
            <a:r>
              <a:rPr lang="en-US" sz="1050" dirty="0" smtClean="0">
                <a:latin typeface="Arial Narrow" pitchFamily="34" charset="0"/>
              </a:rPr>
              <a:t> From Miletus, Paul sent to Ephesus for the elders of the church.</a:t>
            </a:r>
          </a:p>
          <a:p>
            <a:pPr marL="231775"/>
            <a:r>
              <a:rPr lang="en-US" sz="1050" dirty="0" smtClean="0">
                <a:latin typeface="Arial Narrow" pitchFamily="34" charset="0"/>
              </a:rPr>
              <a:t> </a:t>
            </a:r>
            <a:r>
              <a:rPr lang="en-US" sz="1050" baseline="30000" dirty="0" smtClean="0">
                <a:latin typeface="Arial Narrow" pitchFamily="34" charset="0"/>
              </a:rPr>
              <a:t>18</a:t>
            </a:r>
            <a:r>
              <a:rPr lang="en-US" sz="1050" dirty="0" smtClean="0">
                <a:latin typeface="Arial Narrow" pitchFamily="34" charset="0"/>
              </a:rPr>
              <a:t> When they arrived, he said to them: </a:t>
            </a:r>
          </a:p>
          <a:p>
            <a:endParaRPr lang="en-US" sz="1050" dirty="0" smtClean="0">
              <a:latin typeface="Arial Narrow" pitchFamily="34" charset="0"/>
            </a:endParaRPr>
          </a:p>
          <a:p>
            <a:endParaRPr lang="en-US" sz="1050" dirty="0" smtClean="0">
              <a:latin typeface="Arial Narrow" pitchFamily="34" charset="0"/>
            </a:endParaRPr>
          </a:p>
          <a:p>
            <a:r>
              <a:rPr lang="en-US" sz="1050" dirty="0" smtClean="0">
                <a:latin typeface="Arial Narrow" pitchFamily="34" charset="0"/>
              </a:rPr>
              <a:t>1-Review of the PAST </a:t>
            </a:r>
            <a:r>
              <a:rPr lang="en-US" sz="800" dirty="0" smtClean="0">
                <a:latin typeface="Arial Narrow" pitchFamily="34" charset="0"/>
              </a:rPr>
              <a:t>13-21</a:t>
            </a:r>
            <a:r>
              <a:rPr lang="en-US" sz="1050" dirty="0" smtClean="0">
                <a:latin typeface="Arial Narrow" pitchFamily="34" charset="0"/>
              </a:rPr>
              <a:t> </a:t>
            </a:r>
          </a:p>
          <a:p>
            <a:pPr marL="231775"/>
            <a:r>
              <a:rPr lang="en-US" sz="1050" dirty="0" smtClean="0">
                <a:latin typeface="Arial Narrow" pitchFamily="34" charset="0"/>
              </a:rPr>
              <a:t> "</a:t>
            </a:r>
            <a:r>
              <a:rPr lang="en-US" sz="1050" b="1" u="sng" dirty="0" smtClean="0">
                <a:latin typeface="Arial Narrow" pitchFamily="34" charset="0"/>
              </a:rPr>
              <a:t>You know how I lived </a:t>
            </a:r>
            <a:r>
              <a:rPr lang="en-US" sz="1050" dirty="0" smtClean="0">
                <a:latin typeface="Arial Narrow" pitchFamily="34" charset="0"/>
              </a:rPr>
              <a:t>the whole time I was with you, from the first day I came into the province of Asia.   </a:t>
            </a:r>
            <a:r>
              <a:rPr lang="en-US" sz="1050" baseline="30000" dirty="0" smtClean="0">
                <a:latin typeface="Arial Narrow" pitchFamily="34" charset="0"/>
              </a:rPr>
              <a:t>19</a:t>
            </a:r>
            <a:r>
              <a:rPr lang="en-US" sz="1050" dirty="0" smtClean="0">
                <a:latin typeface="Arial Narrow" pitchFamily="34" charset="0"/>
              </a:rPr>
              <a:t> </a:t>
            </a:r>
            <a:r>
              <a:rPr lang="en-US" sz="1050" b="1" u="sng" dirty="0" smtClean="0">
                <a:latin typeface="Arial Narrow" pitchFamily="34" charset="0"/>
              </a:rPr>
              <a:t>I served </a:t>
            </a:r>
            <a:r>
              <a:rPr lang="en-US" sz="1050" dirty="0" smtClean="0">
                <a:latin typeface="Arial Narrow" pitchFamily="34" charset="0"/>
              </a:rPr>
              <a:t>the Lord with great humility and with tears, although I was severely tested by the plots of the Jews.</a:t>
            </a:r>
          </a:p>
          <a:p>
            <a:pPr marL="231775"/>
            <a:r>
              <a:rPr lang="en-US" sz="1050" baseline="30000" dirty="0" smtClean="0">
                <a:latin typeface="Arial Narrow" pitchFamily="34" charset="0"/>
              </a:rPr>
              <a:t>20</a:t>
            </a:r>
            <a:r>
              <a:rPr lang="en-US" sz="1050" dirty="0" smtClean="0">
                <a:latin typeface="Arial Narrow" pitchFamily="34" charset="0"/>
              </a:rPr>
              <a:t> </a:t>
            </a:r>
            <a:r>
              <a:rPr lang="en-US" sz="1050" b="1" u="sng" dirty="0" smtClean="0">
                <a:latin typeface="Arial Narrow" pitchFamily="34" charset="0"/>
              </a:rPr>
              <a:t>You know that I have not hesitated to preach </a:t>
            </a:r>
            <a:r>
              <a:rPr lang="en-US" sz="1050" dirty="0" smtClean="0">
                <a:latin typeface="Arial Narrow" pitchFamily="34" charset="0"/>
              </a:rPr>
              <a:t>anything that would be helpful to you but have taught you publicly and from house to house.</a:t>
            </a:r>
          </a:p>
          <a:p>
            <a:pPr marL="231775"/>
            <a:r>
              <a:rPr lang="en-US" sz="1050" baseline="30000" dirty="0" smtClean="0">
                <a:latin typeface="Arial Narrow" pitchFamily="34" charset="0"/>
              </a:rPr>
              <a:t>21</a:t>
            </a:r>
            <a:r>
              <a:rPr lang="en-US" sz="1050" dirty="0" smtClean="0">
                <a:latin typeface="Arial Narrow" pitchFamily="34" charset="0"/>
              </a:rPr>
              <a:t> </a:t>
            </a:r>
            <a:r>
              <a:rPr lang="en-US" sz="1050" b="1" u="sng" dirty="0" smtClean="0">
                <a:latin typeface="Arial Narrow" pitchFamily="34" charset="0"/>
              </a:rPr>
              <a:t>I have declared </a:t>
            </a:r>
            <a:r>
              <a:rPr lang="en-US" sz="1050" dirty="0" smtClean="0">
                <a:latin typeface="Arial Narrow" pitchFamily="34" charset="0"/>
              </a:rPr>
              <a:t>to both Jews and Greeks that they </a:t>
            </a:r>
            <a:r>
              <a:rPr lang="en-US" sz="1050" u="sng" dirty="0" smtClean="0">
                <a:latin typeface="Arial Narrow" pitchFamily="34" charset="0"/>
              </a:rPr>
              <a:t>must turn to God in repentance</a:t>
            </a:r>
            <a:r>
              <a:rPr lang="en-US" sz="1050" dirty="0" smtClean="0">
                <a:latin typeface="Arial Narrow" pitchFamily="34" charset="0"/>
              </a:rPr>
              <a:t> and </a:t>
            </a:r>
            <a:r>
              <a:rPr lang="en-US" sz="1050" u="sng" dirty="0" smtClean="0">
                <a:latin typeface="Arial Narrow" pitchFamily="34" charset="0"/>
              </a:rPr>
              <a:t>have faith </a:t>
            </a:r>
            <a:br>
              <a:rPr lang="en-US" sz="1050" u="sng" dirty="0" smtClean="0">
                <a:latin typeface="Arial Narrow" pitchFamily="34" charset="0"/>
              </a:rPr>
            </a:br>
            <a:r>
              <a:rPr lang="en-US" sz="1050" u="sng" dirty="0" smtClean="0">
                <a:latin typeface="Arial Narrow" pitchFamily="34" charset="0"/>
              </a:rPr>
              <a:t>in our Lord Jesus</a:t>
            </a:r>
            <a:r>
              <a:rPr lang="en-US" sz="1050" dirty="0" smtClean="0">
                <a:latin typeface="Arial Narrow" pitchFamily="34" charset="0"/>
              </a:rPr>
              <a:t>.</a:t>
            </a:r>
          </a:p>
          <a:p>
            <a:endParaRPr lang="en-US" sz="1050" dirty="0" smtClean="0">
              <a:latin typeface="Arial Narrow" pitchFamily="34" charset="0"/>
            </a:endParaRPr>
          </a:p>
          <a:p>
            <a:r>
              <a:rPr lang="en-US" sz="1050" b="1" dirty="0" smtClean="0">
                <a:latin typeface="Arial Narrow" pitchFamily="34" charset="0"/>
              </a:rPr>
              <a:t>2-Testimony to the PRESENT </a:t>
            </a:r>
            <a:r>
              <a:rPr lang="en-US" sz="800" b="1" dirty="0" smtClean="0">
                <a:latin typeface="Arial Narrow" pitchFamily="34" charset="0"/>
              </a:rPr>
              <a:t>22-27</a:t>
            </a:r>
          </a:p>
          <a:p>
            <a:pPr marL="231775"/>
            <a:r>
              <a:rPr lang="en-US" sz="1050" baseline="30000" dirty="0" smtClean="0">
                <a:latin typeface="Arial Narrow" pitchFamily="34" charset="0"/>
              </a:rPr>
              <a:t>22</a:t>
            </a:r>
            <a:r>
              <a:rPr lang="en-US" sz="1050" dirty="0" smtClean="0">
                <a:latin typeface="Arial Narrow" pitchFamily="34" charset="0"/>
              </a:rPr>
              <a:t> "And now, compelled by the Spirit, </a:t>
            </a:r>
            <a:r>
              <a:rPr lang="en-US" sz="1050" b="1" u="sng" dirty="0" smtClean="0">
                <a:latin typeface="Arial Narrow" pitchFamily="34" charset="0"/>
              </a:rPr>
              <a:t>I am going </a:t>
            </a:r>
            <a:r>
              <a:rPr lang="en-US" sz="1050" dirty="0" smtClean="0">
                <a:latin typeface="Arial Narrow" pitchFamily="34" charset="0"/>
              </a:rPr>
              <a:t>to Jerusalem, not knowing what will happen to me there.</a:t>
            </a:r>
          </a:p>
          <a:p>
            <a:pPr marL="231775"/>
            <a:r>
              <a:rPr lang="en-US" sz="1050" dirty="0" smtClean="0">
                <a:latin typeface="Arial Narrow" pitchFamily="34" charset="0"/>
              </a:rPr>
              <a:t> </a:t>
            </a:r>
            <a:r>
              <a:rPr lang="en-US" sz="1050" baseline="30000" dirty="0" smtClean="0">
                <a:latin typeface="Arial Narrow" pitchFamily="34" charset="0"/>
              </a:rPr>
              <a:t>23</a:t>
            </a:r>
            <a:r>
              <a:rPr lang="en-US" sz="1050" dirty="0" smtClean="0">
                <a:latin typeface="Arial Narrow" pitchFamily="34" charset="0"/>
              </a:rPr>
              <a:t> I only know that in every city the Holy Spirit warns me that </a:t>
            </a:r>
            <a:r>
              <a:rPr lang="en-US" sz="1050" b="1" u="sng" dirty="0" smtClean="0">
                <a:latin typeface="Arial Narrow" pitchFamily="34" charset="0"/>
              </a:rPr>
              <a:t>prison</a:t>
            </a:r>
            <a:r>
              <a:rPr lang="en-US" sz="1050" dirty="0" smtClean="0">
                <a:latin typeface="Arial Narrow" pitchFamily="34" charset="0"/>
              </a:rPr>
              <a:t> and </a:t>
            </a:r>
            <a:r>
              <a:rPr lang="en-US" sz="1050" b="1" u="sng" dirty="0" smtClean="0">
                <a:latin typeface="Arial Narrow" pitchFamily="34" charset="0"/>
              </a:rPr>
              <a:t>hardships</a:t>
            </a:r>
            <a:r>
              <a:rPr lang="en-US" sz="1050" dirty="0" smtClean="0">
                <a:latin typeface="Arial Narrow" pitchFamily="34" charset="0"/>
              </a:rPr>
              <a:t> are facing me.</a:t>
            </a:r>
          </a:p>
          <a:p>
            <a:pPr marL="231775"/>
            <a:r>
              <a:rPr lang="en-US" sz="1050" baseline="30000" dirty="0" smtClean="0">
                <a:latin typeface="Arial Narrow" pitchFamily="34" charset="0"/>
              </a:rPr>
              <a:t>24</a:t>
            </a:r>
            <a:r>
              <a:rPr lang="en-US" sz="1050" dirty="0" smtClean="0">
                <a:latin typeface="Arial Narrow" pitchFamily="34" charset="0"/>
              </a:rPr>
              <a:t> However</a:t>
            </a:r>
            <a:r>
              <a:rPr lang="en-US" sz="1050" b="1" u="sng" dirty="0" smtClean="0">
                <a:latin typeface="Arial Narrow" pitchFamily="34" charset="0"/>
              </a:rPr>
              <a:t>, I consider my life worth nothing to me</a:t>
            </a:r>
            <a:r>
              <a:rPr lang="en-US" sz="1050" dirty="0" smtClean="0">
                <a:latin typeface="Arial Narrow" pitchFamily="34" charset="0"/>
              </a:rPr>
              <a:t>, </a:t>
            </a:r>
            <a:r>
              <a:rPr lang="en-US" sz="1050" b="1" u="sng" dirty="0" smtClean="0">
                <a:latin typeface="Arial Narrow" pitchFamily="34" charset="0"/>
              </a:rPr>
              <a:t>if only I may finish the race </a:t>
            </a:r>
          </a:p>
          <a:p>
            <a:pPr marL="231775"/>
            <a:endParaRPr lang="en-US" sz="1050" b="1" u="sng" dirty="0" smtClean="0">
              <a:latin typeface="Arial Narrow" pitchFamily="34" charset="0"/>
            </a:endParaRPr>
          </a:p>
          <a:p>
            <a:pPr marL="231775"/>
            <a:r>
              <a:rPr lang="en-US" sz="1050" dirty="0" smtClean="0">
                <a:latin typeface="Arial Narrow" pitchFamily="34" charset="0"/>
              </a:rPr>
              <a:t>Phil 3:</a:t>
            </a:r>
            <a:r>
              <a:rPr lang="en-US" sz="1050" baseline="30000" dirty="0" smtClean="0">
                <a:latin typeface="Arial Narrow" pitchFamily="34" charset="0"/>
              </a:rPr>
              <a:t>13</a:t>
            </a:r>
            <a:r>
              <a:rPr lang="en-US" sz="1050" dirty="0" smtClean="0">
                <a:latin typeface="Arial Narrow" pitchFamily="34" charset="0"/>
              </a:rPr>
              <a:t> Forgetting what is behind and straining toward what is ahead,   </a:t>
            </a:r>
            <a:r>
              <a:rPr lang="en-US" sz="1050" baseline="30000" dirty="0" smtClean="0">
                <a:latin typeface="Arial Narrow" pitchFamily="34" charset="0"/>
              </a:rPr>
              <a:t>14</a:t>
            </a:r>
            <a:r>
              <a:rPr lang="en-US" sz="1050" dirty="0" smtClean="0">
                <a:latin typeface="Arial Narrow" pitchFamily="34" charset="0"/>
              </a:rPr>
              <a:t> I press on toward the goal to win the prize for which God has called me.... </a:t>
            </a:r>
          </a:p>
          <a:p>
            <a:pPr marL="231775"/>
            <a:endParaRPr lang="en-US" sz="1050" b="1" u="sng" dirty="0" smtClean="0">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9140964"/>
          </a:xfrm>
          <a:prstGeom prst="rect">
            <a:avLst/>
          </a:prstGeom>
          <a:noFill/>
        </p:spPr>
        <p:txBody>
          <a:bodyPr wrap="square" rtlCol="0">
            <a:spAutoFit/>
          </a:bodyPr>
          <a:lstStyle/>
          <a:p>
            <a:r>
              <a:rPr lang="en-US" sz="1050" b="1" dirty="0" smtClean="0"/>
              <a:t>Lesson 4  Acts 2:14-41                            A </a:t>
            </a:r>
            <a:r>
              <a:rPr lang="en-US" sz="1050" b="1" dirty="0"/>
              <a:t>Study in the Book of </a:t>
            </a:r>
            <a:r>
              <a:rPr lang="en-US" sz="1050" b="1" dirty="0" smtClean="0"/>
              <a:t>ACTS</a:t>
            </a:r>
          </a:p>
          <a:p>
            <a:endParaRPr lang="en-US" sz="1050" dirty="0" smtClean="0"/>
          </a:p>
          <a:p>
            <a:r>
              <a:rPr lang="en-US" sz="1050" dirty="0" smtClean="0"/>
              <a:t>The PREACHING that Makes a Difference</a:t>
            </a:r>
          </a:p>
          <a:p>
            <a:endParaRPr lang="en-US" sz="1050" dirty="0" smtClean="0"/>
          </a:p>
          <a:p>
            <a:r>
              <a:rPr lang="en-US" sz="1050" b="1" dirty="0" smtClean="0"/>
              <a:t>1-It’s RELEVANT </a:t>
            </a:r>
          </a:p>
          <a:p>
            <a:pPr>
              <a:tabLst>
                <a:tab pos="457200" algn="l"/>
              </a:tabLst>
            </a:pPr>
            <a:r>
              <a:rPr lang="en-US" sz="1050" dirty="0" smtClean="0"/>
              <a:t>  </a:t>
            </a:r>
            <a:r>
              <a:rPr lang="en-US" sz="1050" baseline="30000" dirty="0" smtClean="0"/>
              <a:t>14</a:t>
            </a:r>
            <a:r>
              <a:rPr lang="en-US" sz="1050" dirty="0" smtClean="0"/>
              <a:t> “… </a:t>
            </a:r>
            <a:r>
              <a:rPr lang="en-US" sz="1050" b="1" dirty="0" smtClean="0"/>
              <a:t>let me explain </a:t>
            </a:r>
            <a:r>
              <a:rPr lang="en-US" sz="1050" dirty="0" smtClean="0"/>
              <a:t>this to you; listen carefully to what I say.” </a:t>
            </a:r>
            <a:br>
              <a:rPr lang="en-US" sz="1050" dirty="0" smtClean="0"/>
            </a:br>
            <a:r>
              <a:rPr lang="en-US" sz="1050" dirty="0" smtClean="0"/>
              <a:t>  </a:t>
            </a:r>
            <a:r>
              <a:rPr lang="en-US" sz="1050" baseline="30000" dirty="0" smtClean="0"/>
              <a:t>15</a:t>
            </a:r>
            <a:r>
              <a:rPr lang="en-US" sz="1050" dirty="0" smtClean="0"/>
              <a:t> These men are not drunk, as you suppose. It's only nine in the morning!</a:t>
            </a:r>
          </a:p>
          <a:p>
            <a:endParaRPr lang="en-US" sz="1050" dirty="0" smtClean="0"/>
          </a:p>
          <a:p>
            <a:r>
              <a:rPr lang="en-US" sz="1050" b="1" dirty="0" smtClean="0"/>
              <a:t>2-It’s BIBLICAL</a:t>
            </a:r>
          </a:p>
          <a:p>
            <a:r>
              <a:rPr lang="en-US" sz="1050" dirty="0" smtClean="0"/>
              <a:t> </a:t>
            </a:r>
            <a:r>
              <a:rPr lang="en-US" sz="1050" baseline="30000" dirty="0" smtClean="0"/>
              <a:t>16</a:t>
            </a:r>
            <a:r>
              <a:rPr lang="en-US" sz="1050" dirty="0" smtClean="0"/>
              <a:t> No, this is what was </a:t>
            </a:r>
            <a:r>
              <a:rPr lang="en-US" sz="1050" b="1" dirty="0" smtClean="0"/>
              <a:t>spoken by the prophet Joel</a:t>
            </a:r>
            <a:r>
              <a:rPr lang="en-US" sz="1050" dirty="0" smtClean="0"/>
              <a:t>….</a:t>
            </a:r>
            <a:br>
              <a:rPr lang="en-US" sz="1050" dirty="0" smtClean="0"/>
            </a:br>
            <a:r>
              <a:rPr lang="en-US" sz="1050" dirty="0" smtClean="0"/>
              <a:t> </a:t>
            </a:r>
          </a:p>
          <a:p>
            <a:pPr lvl="1"/>
            <a:r>
              <a:rPr lang="en-US" sz="1050" dirty="0" smtClean="0"/>
              <a:t>(show all the verses from 16-36 to make the point that the sermon was ½ Quotations from OT; i.e. 12 of 22 verses)</a:t>
            </a:r>
            <a:br>
              <a:rPr lang="en-US" sz="1050" dirty="0" smtClean="0"/>
            </a:br>
            <a:endParaRPr lang="en-US" sz="1050" dirty="0" smtClean="0"/>
          </a:p>
          <a:p>
            <a:pPr>
              <a:buNone/>
            </a:pPr>
            <a:r>
              <a:rPr lang="en-US" sz="1050" dirty="0" smtClean="0"/>
              <a:t> </a:t>
            </a:r>
            <a:r>
              <a:rPr lang="en-US" sz="1050" baseline="30000" dirty="0" smtClean="0"/>
              <a:t>36</a:t>
            </a:r>
            <a:r>
              <a:rPr lang="en-US" sz="1050" dirty="0" smtClean="0"/>
              <a:t> "Therefore let all Israel be assured of this: God has made this Jesus, whom you crucified, both Lord and Christ.“</a:t>
            </a:r>
          </a:p>
          <a:p>
            <a:endParaRPr lang="en-US" sz="1050" dirty="0" smtClean="0"/>
          </a:p>
          <a:p>
            <a:r>
              <a:rPr lang="en-US" sz="1050" dirty="0" smtClean="0"/>
              <a:t>Focus on the Joel  quote:  </a:t>
            </a:r>
          </a:p>
          <a:p>
            <a:endParaRPr lang="en-US" sz="1050" dirty="0" smtClean="0"/>
          </a:p>
          <a:p>
            <a:r>
              <a:rPr lang="en-US" sz="1050" dirty="0" smtClean="0"/>
              <a:t>It’s BIBLICAL-- </a:t>
            </a:r>
          </a:p>
          <a:p>
            <a:r>
              <a:rPr lang="en-US" sz="1050" baseline="30000" dirty="0" smtClean="0"/>
              <a:t>17</a:t>
            </a:r>
            <a:r>
              <a:rPr lang="en-US" sz="1050" dirty="0" smtClean="0"/>
              <a:t> </a:t>
            </a:r>
            <a:r>
              <a:rPr lang="en-US" sz="1050" b="1" dirty="0" smtClean="0"/>
              <a:t>" 'In the last days</a:t>
            </a:r>
            <a:r>
              <a:rPr lang="en-US" sz="1050" dirty="0" smtClean="0"/>
              <a:t>, God says</a:t>
            </a:r>
            <a:r>
              <a:rPr lang="en-US" sz="1050" b="1" dirty="0" smtClean="0"/>
              <a:t>, I will pour out my Spirit </a:t>
            </a:r>
            <a:r>
              <a:rPr lang="en-US" sz="1050" dirty="0" smtClean="0"/>
              <a:t>on all people. Your sons and daughters will prophesy, your young men will see visions, your old men will dream dreams.   </a:t>
            </a:r>
            <a:r>
              <a:rPr lang="en-US" sz="1050" baseline="30000" dirty="0" smtClean="0"/>
              <a:t>18</a:t>
            </a:r>
            <a:r>
              <a:rPr lang="en-US" sz="1050" dirty="0" smtClean="0"/>
              <a:t> Even on my servants, both men and women, </a:t>
            </a:r>
            <a:r>
              <a:rPr lang="en-US" sz="1050" b="1" dirty="0" smtClean="0"/>
              <a:t>I will pour out my Spirit </a:t>
            </a:r>
            <a:r>
              <a:rPr lang="en-US" sz="1050" dirty="0" smtClean="0"/>
              <a:t>in those days, and </a:t>
            </a:r>
            <a:r>
              <a:rPr lang="en-US" sz="1050" b="1" dirty="0" smtClean="0"/>
              <a:t>they will prophesy.</a:t>
            </a:r>
          </a:p>
          <a:p>
            <a:endParaRPr lang="en-US" sz="1050" b="1" dirty="0" smtClean="0"/>
          </a:p>
          <a:p>
            <a:r>
              <a:rPr lang="en-US" sz="1050" dirty="0" smtClean="0"/>
              <a:t>Cf. Joel who literally said “afterwards” (not in the last days; why?)  Words “they will prophecy are not it Joel. </a:t>
            </a:r>
          </a:p>
          <a:p>
            <a:r>
              <a:rPr lang="en-US" sz="1050" dirty="0" smtClean="0"/>
              <a:t>(Why?)  Peter is interpreting for us the Joel passage ...)  Between Peter’s two additions is the Spirit is poured out!  That’s the point he wishes to make in his Biblical Preaching.  Therefore, ...</a:t>
            </a:r>
          </a:p>
          <a:p>
            <a:endParaRPr lang="en-US" sz="1050" b="1" dirty="0" smtClean="0"/>
          </a:p>
          <a:p>
            <a:r>
              <a:rPr lang="en-US" sz="1050" dirty="0" smtClean="0"/>
              <a:t>The last days = period of prophetic utterance;  This is the prophetic utterance of the period of time called “the last days.”</a:t>
            </a:r>
          </a:p>
          <a:p>
            <a:endParaRPr lang="en-US" sz="1050" dirty="0" smtClean="0"/>
          </a:p>
          <a:p>
            <a:r>
              <a:rPr lang="en-US" sz="1050" dirty="0" smtClean="0"/>
              <a:t>“The Last Days” began on the day of Pentecost and will continue to the Return of Christ ... See the events below which will occur in the end time of the Revelation:</a:t>
            </a:r>
          </a:p>
          <a:p>
            <a:endParaRPr lang="en-US" sz="1050" dirty="0" smtClean="0"/>
          </a:p>
          <a:p>
            <a:r>
              <a:rPr lang="en-US" sz="1050" baseline="30000" dirty="0" smtClean="0"/>
              <a:t>19</a:t>
            </a:r>
            <a:r>
              <a:rPr lang="en-US" sz="1050" dirty="0" smtClean="0"/>
              <a:t> I will show wonders in the heaven above and signs on the earth below, blood and fire and billows of smoke.</a:t>
            </a:r>
          </a:p>
          <a:p>
            <a:r>
              <a:rPr lang="en-US" sz="1050" dirty="0" smtClean="0"/>
              <a:t> </a:t>
            </a:r>
            <a:r>
              <a:rPr lang="en-US" sz="1050" baseline="30000" dirty="0" smtClean="0"/>
              <a:t>20</a:t>
            </a:r>
            <a:r>
              <a:rPr lang="en-US" sz="1050" dirty="0" smtClean="0"/>
              <a:t> The sun will be turned to darkness and the moon to blood </a:t>
            </a:r>
            <a:r>
              <a:rPr lang="en-US" sz="1050" b="1" dirty="0" smtClean="0"/>
              <a:t>before the coming of the great and glorious day of the Lord.</a:t>
            </a:r>
          </a:p>
          <a:p>
            <a:endParaRPr lang="en-US" sz="1050" b="1" dirty="0" smtClean="0"/>
          </a:p>
          <a:p>
            <a:r>
              <a:rPr lang="en-US" sz="1050" b="1" dirty="0" smtClean="0"/>
              <a:t>The day of the Lord is a period of darkness and then Light</a:t>
            </a:r>
          </a:p>
          <a:p>
            <a:endParaRPr lang="en-US" sz="1050" b="1" dirty="0" smtClean="0"/>
          </a:p>
          <a:p>
            <a:r>
              <a:rPr lang="en-US" sz="1050" b="1" dirty="0" smtClean="0"/>
              <a:t>			</a:t>
            </a:r>
          </a:p>
          <a:p>
            <a:endParaRPr lang="en-US" sz="1050" b="1" dirty="0" smtClean="0"/>
          </a:p>
          <a:p>
            <a:endParaRPr lang="en-US" sz="1050" b="1" dirty="0" smtClean="0"/>
          </a:p>
          <a:p>
            <a:endParaRPr lang="en-US" sz="1050" b="1" dirty="0" smtClean="0"/>
          </a:p>
          <a:p>
            <a:endParaRPr lang="en-US" sz="1050" b="1" dirty="0" smtClean="0"/>
          </a:p>
          <a:p>
            <a:r>
              <a:rPr lang="en-US" sz="1050" dirty="0" smtClean="0"/>
              <a:t> </a:t>
            </a:r>
            <a:r>
              <a:rPr lang="en-US" sz="1050" baseline="30000" dirty="0" smtClean="0"/>
              <a:t>21</a:t>
            </a:r>
            <a:r>
              <a:rPr lang="en-US" sz="1050" dirty="0" smtClean="0"/>
              <a:t> And everyone who calls on the name of the Lord will be saved.‘</a:t>
            </a:r>
          </a:p>
          <a:p>
            <a:endParaRPr lang="en-US" sz="1050" dirty="0" smtClean="0"/>
          </a:p>
          <a:p>
            <a:r>
              <a:rPr lang="en-US" sz="1050" dirty="0" smtClean="0"/>
              <a:t>	We now live in the age of Salvation!!!!</a:t>
            </a:r>
          </a:p>
          <a:p>
            <a:endParaRPr lang="en-US" sz="1050" dirty="0" smtClean="0"/>
          </a:p>
          <a:p>
            <a:r>
              <a:rPr lang="en-US" sz="1050" b="1" dirty="0" smtClean="0"/>
              <a:t>3-It’s CHRIST-CENTERED</a:t>
            </a:r>
          </a:p>
          <a:p>
            <a:r>
              <a:rPr lang="en-US" sz="1050" baseline="30000" dirty="0" smtClean="0"/>
              <a:t>22</a:t>
            </a:r>
            <a:r>
              <a:rPr lang="en-US" sz="1050" dirty="0" smtClean="0"/>
              <a:t> "Men of Israel, listen to this: Jesus of Nazareth was a man accredited by God to you </a:t>
            </a:r>
            <a:r>
              <a:rPr lang="en-US" sz="1050" b="1" dirty="0" smtClean="0"/>
              <a:t>by miracles, wonders </a:t>
            </a:r>
            <a:br>
              <a:rPr lang="en-US" sz="1050" b="1" dirty="0" smtClean="0"/>
            </a:br>
            <a:r>
              <a:rPr lang="en-US" sz="1050" b="1" dirty="0" smtClean="0"/>
              <a:t>and signs</a:t>
            </a:r>
            <a:r>
              <a:rPr lang="en-US" sz="1050" dirty="0" smtClean="0"/>
              <a:t>, which God did among you through him, as you yourselves know.</a:t>
            </a:r>
          </a:p>
          <a:p>
            <a:endParaRPr lang="en-US" sz="1050" dirty="0" smtClean="0"/>
          </a:p>
          <a:p>
            <a:pPr>
              <a:tabLst>
                <a:tab pos="225425" algn="l"/>
              </a:tabLst>
            </a:pPr>
            <a:r>
              <a:rPr lang="en-US" sz="1050" dirty="0" smtClean="0"/>
              <a:t>	</a:t>
            </a:r>
          </a:p>
        </p:txBody>
      </p:sp>
      <p:cxnSp>
        <p:nvCxnSpPr>
          <p:cNvPr id="5" name="Straight Arrow Connector 4"/>
          <p:cNvCxnSpPr/>
          <p:nvPr/>
        </p:nvCxnSpPr>
        <p:spPr>
          <a:xfrm>
            <a:off x="1667435" y="3614569"/>
            <a:ext cx="2162287" cy="26894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033656" y="6874155"/>
            <a:ext cx="2018951" cy="6347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046414" y="6874155"/>
            <a:ext cx="1042414" cy="63470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151990" y="7003248"/>
            <a:ext cx="3001384" cy="369332"/>
          </a:xfrm>
          <a:prstGeom prst="rect">
            <a:avLst/>
          </a:prstGeom>
          <a:noFill/>
        </p:spPr>
        <p:txBody>
          <a:bodyPr wrap="square" rtlCol="0">
            <a:spAutoFit/>
          </a:bodyPr>
          <a:lstStyle/>
          <a:p>
            <a:r>
              <a:rPr lang="en-US" dirty="0" smtClean="0">
                <a:solidFill>
                  <a:schemeClr val="bg1"/>
                </a:solidFill>
              </a:rPr>
              <a:t>Tribulation	  </a:t>
            </a:r>
            <a:r>
              <a:rPr lang="en-US" dirty="0" smtClean="0"/>
              <a:t>Kingdom</a:t>
            </a:r>
            <a:endParaRPr lang="en-US" dirty="0"/>
          </a:p>
        </p:txBody>
      </p:sp>
      <p:sp>
        <p:nvSpPr>
          <p:cNvPr id="10" name="TextBox 9"/>
          <p:cNvSpPr txBox="1"/>
          <p:nvPr/>
        </p:nvSpPr>
        <p:spPr>
          <a:xfrm>
            <a:off x="494854" y="6777337"/>
            <a:ext cx="2549562" cy="369332"/>
          </a:xfrm>
          <a:prstGeom prst="rect">
            <a:avLst/>
          </a:prstGeom>
          <a:noFill/>
        </p:spPr>
        <p:txBody>
          <a:bodyPr wrap="square" rtlCol="0">
            <a:spAutoFit/>
          </a:bodyPr>
          <a:lstStyle/>
          <a:p>
            <a:r>
              <a:rPr lang="en-US" dirty="0" smtClean="0"/>
              <a:t>The Last Days before </a:t>
            </a:r>
            <a:r>
              <a:rPr lang="en-US" dirty="0" smtClean="0">
                <a:sym typeface="Wingdings" pitchFamily="2" charset="2"/>
              </a:rPr>
              <a:t></a:t>
            </a:r>
            <a:endParaRPr lang="en-US" dirty="0"/>
          </a:p>
        </p:txBody>
      </p:sp>
      <p:sp>
        <p:nvSpPr>
          <p:cNvPr id="11" name="TextBox 10"/>
          <p:cNvSpPr txBox="1"/>
          <p:nvPr/>
        </p:nvSpPr>
        <p:spPr>
          <a:xfrm>
            <a:off x="527125" y="7067793"/>
            <a:ext cx="2294090" cy="923330"/>
          </a:xfrm>
          <a:prstGeom prst="rect">
            <a:avLst/>
          </a:prstGeom>
          <a:noFill/>
        </p:spPr>
        <p:txBody>
          <a:bodyPr wrap="none" rtlCol="0">
            <a:spAutoFit/>
          </a:bodyPr>
          <a:lstStyle/>
          <a:p>
            <a:r>
              <a:rPr lang="en-US" dirty="0" smtClean="0"/>
              <a:t>(Pentecost </a:t>
            </a:r>
            <a:r>
              <a:rPr lang="en-US" dirty="0" smtClean="0">
                <a:sym typeface="Wingdings" pitchFamily="2" charset="2"/>
              </a:rPr>
              <a:t>Rapture)</a:t>
            </a:r>
            <a:br>
              <a:rPr lang="en-US" dirty="0" smtClean="0">
                <a:sym typeface="Wingdings" pitchFamily="2" charset="2"/>
              </a:rPr>
            </a:br>
            <a:r>
              <a:rPr lang="en-US" dirty="0" smtClean="0">
                <a:sym typeface="Wingdings" pitchFamily="2" charset="2"/>
              </a:rPr>
              <a:t>    (The Church Age)</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256106"/>
          </a:xfrm>
          <a:prstGeom prst="rect">
            <a:avLst/>
          </a:prstGeom>
          <a:noFill/>
        </p:spPr>
        <p:txBody>
          <a:bodyPr wrap="square" rtlCol="0">
            <a:spAutoFit/>
          </a:bodyPr>
          <a:lstStyle/>
          <a:p>
            <a:r>
              <a:rPr lang="en-US" sz="1050" b="1" dirty="0" smtClean="0">
                <a:latin typeface="Arial Narrow" pitchFamily="34" charset="0"/>
              </a:rPr>
              <a:t>Lesson 24  Acts 20  (Continued)	          A Study in the Book of ACTS </a:t>
            </a:r>
          </a:p>
          <a:p>
            <a:endParaRPr lang="en-US" sz="1050" b="1" dirty="0" smtClean="0">
              <a:latin typeface="Arial Narrow" pitchFamily="34" charset="0"/>
            </a:endParaRPr>
          </a:p>
          <a:p>
            <a:pPr marL="231775"/>
            <a:endParaRPr lang="en-US" sz="1050" b="1" u="sng" dirty="0" smtClean="0">
              <a:latin typeface="Arial Narrow" pitchFamily="34" charset="0"/>
            </a:endParaRPr>
          </a:p>
          <a:p>
            <a:pPr marL="231775"/>
            <a:r>
              <a:rPr lang="en-US" sz="1050" b="1" u="sng" dirty="0" smtClean="0">
                <a:latin typeface="Arial Narrow" pitchFamily="34" charset="0"/>
              </a:rPr>
              <a:t>and complete the task </a:t>
            </a:r>
            <a:r>
              <a:rPr lang="en-US" sz="1050" dirty="0" smtClean="0">
                <a:latin typeface="Arial Narrow" pitchFamily="34" charset="0"/>
              </a:rPr>
              <a:t>the Lord Jesus has given me--the task of testifying to the gospel of God's grace.</a:t>
            </a:r>
          </a:p>
          <a:p>
            <a:pPr marL="231775"/>
            <a:endParaRPr lang="en-US" sz="1050" baseline="30000" dirty="0" smtClean="0">
              <a:latin typeface="Arial Narrow" pitchFamily="34" charset="0"/>
            </a:endParaRPr>
          </a:p>
          <a:p>
            <a:pPr marL="396875"/>
            <a:r>
              <a:rPr lang="en-US" sz="1050" dirty="0" smtClean="0">
                <a:latin typeface="Arial Narrow" pitchFamily="34" charset="0"/>
              </a:rPr>
              <a:t> I am not ashamed of the gospel, because it is the power of God for the salvation of everyone who believes: first for the Jew, then for the Gentile. (Rom 1:16)</a:t>
            </a:r>
            <a:endParaRPr lang="en-US" sz="1050" baseline="30000" dirty="0" smtClean="0">
              <a:latin typeface="Arial Narrow" pitchFamily="34" charset="0"/>
            </a:endParaRPr>
          </a:p>
          <a:p>
            <a:pPr marL="231775"/>
            <a:endParaRPr lang="en-US" sz="1050" baseline="30000" dirty="0" smtClean="0">
              <a:latin typeface="Arial Narrow" pitchFamily="34" charset="0"/>
            </a:endParaRPr>
          </a:p>
          <a:p>
            <a:pPr marL="231775"/>
            <a:r>
              <a:rPr lang="en-US" sz="1050" baseline="30000" dirty="0" smtClean="0">
                <a:latin typeface="Arial Narrow" pitchFamily="34" charset="0"/>
              </a:rPr>
              <a:t>25</a:t>
            </a:r>
            <a:r>
              <a:rPr lang="en-US" sz="1050" dirty="0" smtClean="0">
                <a:latin typeface="Arial Narrow" pitchFamily="34" charset="0"/>
              </a:rPr>
              <a:t> "Now </a:t>
            </a:r>
            <a:r>
              <a:rPr lang="en-US" sz="1050" b="1" u="sng" dirty="0" smtClean="0">
                <a:latin typeface="Arial Narrow" pitchFamily="34" charset="0"/>
              </a:rPr>
              <a:t>I know that none of you </a:t>
            </a:r>
            <a:r>
              <a:rPr lang="en-US" sz="1050" dirty="0" smtClean="0">
                <a:latin typeface="Arial Narrow" pitchFamily="34" charset="0"/>
              </a:rPr>
              <a:t>among whom I have gone about preaching the kingdom </a:t>
            </a:r>
            <a:r>
              <a:rPr lang="en-US" sz="1050" b="1" u="sng" dirty="0" smtClean="0">
                <a:latin typeface="Arial Narrow" pitchFamily="34" charset="0"/>
              </a:rPr>
              <a:t>will ever see me again</a:t>
            </a:r>
            <a:r>
              <a:rPr lang="en-US" sz="1050" dirty="0" smtClean="0">
                <a:latin typeface="Arial Narrow" pitchFamily="34" charset="0"/>
              </a:rPr>
              <a:t>.   </a:t>
            </a:r>
          </a:p>
          <a:p>
            <a:endParaRPr lang="en-US" sz="1050" baseline="30000" dirty="0" smtClean="0">
              <a:latin typeface="Arial Narrow" pitchFamily="34" charset="0"/>
            </a:endParaRPr>
          </a:p>
          <a:p>
            <a:pPr marL="231775"/>
            <a:r>
              <a:rPr lang="en-US" sz="1050" baseline="30000" dirty="0" smtClean="0">
                <a:latin typeface="Arial Narrow" pitchFamily="34" charset="0"/>
              </a:rPr>
              <a:t>26</a:t>
            </a:r>
            <a:r>
              <a:rPr lang="en-US" sz="1050" dirty="0" smtClean="0">
                <a:latin typeface="Arial Narrow" pitchFamily="34" charset="0"/>
              </a:rPr>
              <a:t> Therefore, I declare to you today that </a:t>
            </a:r>
            <a:r>
              <a:rPr lang="en-US" sz="1050" b="1" u="sng" dirty="0" smtClean="0">
                <a:latin typeface="Arial Narrow" pitchFamily="34" charset="0"/>
              </a:rPr>
              <a:t>I am innocent </a:t>
            </a:r>
            <a:r>
              <a:rPr lang="en-US" sz="1050" dirty="0" smtClean="0">
                <a:latin typeface="Arial Narrow" pitchFamily="34" charset="0"/>
              </a:rPr>
              <a:t>of the blood of all men.</a:t>
            </a:r>
          </a:p>
          <a:p>
            <a:pPr marL="231775"/>
            <a:r>
              <a:rPr lang="en-US" sz="1050" baseline="30000" dirty="0" smtClean="0">
                <a:latin typeface="Arial Narrow" pitchFamily="34" charset="0"/>
              </a:rPr>
              <a:t>27</a:t>
            </a:r>
            <a:r>
              <a:rPr lang="en-US" sz="1050" dirty="0" smtClean="0">
                <a:latin typeface="Arial Narrow" pitchFamily="34" charset="0"/>
              </a:rPr>
              <a:t> For I have not hesitated to proclaim to you the </a:t>
            </a:r>
            <a:r>
              <a:rPr lang="en-US" sz="1050" b="1" u="sng" dirty="0" smtClean="0">
                <a:latin typeface="Arial Narrow" pitchFamily="34" charset="0"/>
              </a:rPr>
              <a:t>whole will of God</a:t>
            </a:r>
            <a:r>
              <a:rPr lang="en-US" sz="1050" dirty="0" smtClean="0">
                <a:latin typeface="Arial Narrow" pitchFamily="34" charset="0"/>
              </a:rPr>
              <a:t>.</a:t>
            </a:r>
          </a:p>
          <a:p>
            <a:endParaRPr lang="en-US" sz="1050" dirty="0" smtClean="0">
              <a:latin typeface="Arial Narrow" pitchFamily="34" charset="0"/>
            </a:endParaRPr>
          </a:p>
          <a:p>
            <a:r>
              <a:rPr lang="en-US" sz="1050" b="1" dirty="0" smtClean="0">
                <a:latin typeface="Arial Narrow" pitchFamily="34" charset="0"/>
              </a:rPr>
              <a:t>3-Warning for the FUTURE </a:t>
            </a:r>
            <a:r>
              <a:rPr lang="en-US" sz="800" b="1" dirty="0" smtClean="0">
                <a:latin typeface="Arial Narrow" pitchFamily="34" charset="0"/>
              </a:rPr>
              <a:t>28-38</a:t>
            </a:r>
          </a:p>
          <a:p>
            <a:endParaRPr lang="en-US" sz="1050" dirty="0" smtClean="0">
              <a:effectLst>
                <a:outerShdw blurRad="38100" dist="38100" dir="2700000" algn="tl">
                  <a:srgbClr val="000000">
                    <a:alpha val="43137"/>
                  </a:srgbClr>
                </a:outerShdw>
              </a:effectLst>
              <a:latin typeface="Arial Narrow" pitchFamily="34" charset="0"/>
            </a:endParaRPr>
          </a:p>
          <a:p>
            <a:r>
              <a:rPr lang="en-US" sz="1050" baseline="30000" dirty="0" smtClean="0">
                <a:effectLst>
                  <a:outerShdw blurRad="38100" dist="38100" dir="2700000" algn="tl">
                    <a:srgbClr val="000000">
                      <a:alpha val="43137"/>
                    </a:srgbClr>
                  </a:outerShdw>
                </a:effectLst>
                <a:latin typeface="Arial Narrow" pitchFamily="34" charset="0"/>
              </a:rPr>
              <a:t>  </a:t>
            </a:r>
            <a:r>
              <a:rPr lang="en-US" sz="1050" dirty="0" smtClean="0">
                <a:effectLst>
                  <a:outerShdw blurRad="38100" dist="38100" dir="2700000" algn="tl">
                    <a:srgbClr val="000000">
                      <a:alpha val="43137"/>
                    </a:srgbClr>
                  </a:outerShdw>
                </a:effectLst>
                <a:latin typeface="Arial Narrow" pitchFamily="34" charset="0"/>
              </a:rPr>
              <a:t>(Remember =&gt;) </a:t>
            </a:r>
            <a:r>
              <a:rPr lang="en-US" sz="1050" baseline="30000" dirty="0" smtClean="0">
                <a:effectLst>
                  <a:outerShdw blurRad="38100" dist="38100" dir="2700000" algn="tl">
                    <a:srgbClr val="000000">
                      <a:alpha val="43137"/>
                    </a:srgbClr>
                  </a:outerShdw>
                </a:effectLst>
                <a:latin typeface="Arial Narrow" pitchFamily="34" charset="0"/>
              </a:rPr>
              <a:t> 17</a:t>
            </a:r>
            <a:r>
              <a:rPr lang="en-US" sz="1050" dirty="0" smtClean="0">
                <a:effectLst>
                  <a:outerShdw blurRad="38100" dist="38100" dir="2700000" algn="tl">
                    <a:srgbClr val="000000">
                      <a:alpha val="43137"/>
                    </a:srgbClr>
                  </a:outerShdw>
                </a:effectLst>
                <a:latin typeface="Arial Narrow" pitchFamily="34" charset="0"/>
              </a:rPr>
              <a:t> From Miletus, Paul sent to Ephesus for the elders of the church.</a:t>
            </a:r>
          </a:p>
          <a:p>
            <a:endParaRPr lang="en-US" sz="800" b="1" dirty="0" smtClean="0">
              <a:solidFill>
                <a:schemeClr val="bg1"/>
              </a:solidFill>
              <a:effectLst>
                <a:outerShdw blurRad="38100" dist="38100" dir="2700000" algn="tl">
                  <a:srgbClr val="000000">
                    <a:alpha val="43137"/>
                  </a:srgbClr>
                </a:outerShdw>
              </a:effectLst>
              <a:latin typeface="Arial Narrow" pitchFamily="34" charset="0"/>
            </a:endParaRPr>
          </a:p>
          <a:p>
            <a:endParaRPr lang="en-US" sz="800" b="1" dirty="0" smtClean="0">
              <a:latin typeface="Arial Narrow" pitchFamily="34" charset="0"/>
            </a:endParaRPr>
          </a:p>
          <a:p>
            <a:r>
              <a:rPr lang="en-US" sz="1050" baseline="30000" dirty="0" smtClean="0">
                <a:latin typeface="Arial Narrow" pitchFamily="34" charset="0"/>
              </a:rPr>
              <a:t>28</a:t>
            </a:r>
            <a:r>
              <a:rPr lang="en-US" sz="1050" dirty="0" smtClean="0">
                <a:latin typeface="Arial Narrow" pitchFamily="34" charset="0"/>
              </a:rPr>
              <a:t> </a:t>
            </a:r>
            <a:r>
              <a:rPr lang="en-US" sz="1050" b="1" u="sng" dirty="0" smtClean="0">
                <a:latin typeface="Arial Narrow" pitchFamily="34" charset="0"/>
              </a:rPr>
              <a:t>Keep watch </a:t>
            </a:r>
            <a:r>
              <a:rPr lang="en-US" sz="1050" dirty="0" smtClean="0">
                <a:latin typeface="Arial Narrow" pitchFamily="34" charset="0"/>
              </a:rPr>
              <a:t>over </a:t>
            </a:r>
            <a:r>
              <a:rPr lang="en-US" sz="1050" b="1" u="sng" dirty="0" smtClean="0">
                <a:latin typeface="Arial Narrow" pitchFamily="34" charset="0"/>
              </a:rPr>
              <a:t>yourselves</a:t>
            </a:r>
            <a:r>
              <a:rPr lang="en-US" sz="1050" dirty="0" smtClean="0">
                <a:latin typeface="Arial Narrow" pitchFamily="34" charset="0"/>
              </a:rPr>
              <a:t> and </a:t>
            </a:r>
            <a:r>
              <a:rPr lang="en-US" sz="1050" b="1" u="sng" dirty="0" smtClean="0">
                <a:latin typeface="Arial Narrow" pitchFamily="34" charset="0"/>
              </a:rPr>
              <a:t>all the flock </a:t>
            </a:r>
            <a:r>
              <a:rPr lang="en-US" sz="1050" dirty="0" smtClean="0">
                <a:latin typeface="Arial Narrow" pitchFamily="34" charset="0"/>
              </a:rPr>
              <a:t>of which the Holy Spirit has made you </a:t>
            </a:r>
            <a:r>
              <a:rPr lang="en-US" sz="1050" b="1" u="sng" dirty="0" smtClean="0">
                <a:latin typeface="Arial Narrow" pitchFamily="34" charset="0"/>
              </a:rPr>
              <a:t>overseers</a:t>
            </a:r>
            <a:r>
              <a:rPr lang="en-US" sz="1050" dirty="0" smtClean="0">
                <a:latin typeface="Arial Narrow" pitchFamily="34" charset="0"/>
              </a:rPr>
              <a:t>. Be </a:t>
            </a:r>
            <a:r>
              <a:rPr lang="en-US" sz="1050" b="1" u="sng" dirty="0" smtClean="0">
                <a:latin typeface="Arial Narrow" pitchFamily="34" charset="0"/>
              </a:rPr>
              <a:t>shepherds</a:t>
            </a:r>
            <a:r>
              <a:rPr lang="en-US" sz="1050" dirty="0" smtClean="0">
                <a:latin typeface="Arial Narrow" pitchFamily="34" charset="0"/>
              </a:rPr>
              <a:t> of the church of God, </a:t>
            </a:r>
            <a:r>
              <a:rPr lang="en-US" sz="1050" b="1" u="sng" dirty="0" smtClean="0">
                <a:latin typeface="Arial Narrow" pitchFamily="34" charset="0"/>
              </a:rPr>
              <a:t>which he</a:t>
            </a:r>
            <a:r>
              <a:rPr lang="en-US" sz="1050" b="1" dirty="0" smtClean="0">
                <a:latin typeface="Arial Narrow" pitchFamily="34" charset="0"/>
              </a:rPr>
              <a:t>   </a:t>
            </a:r>
            <a:r>
              <a:rPr lang="en-US" sz="1050" b="1" u="sng" dirty="0" smtClean="0">
                <a:latin typeface="Arial Narrow" pitchFamily="34" charset="0"/>
              </a:rPr>
              <a:t>bought with </a:t>
            </a:r>
            <a:r>
              <a:rPr lang="en-US" sz="1050" dirty="0" smtClean="0">
                <a:latin typeface="Arial Narrow" pitchFamily="34" charset="0"/>
              </a:rPr>
              <a:t>his </a:t>
            </a:r>
            <a:r>
              <a:rPr lang="en-US" sz="1050" b="1" u="sng" dirty="0" smtClean="0">
                <a:latin typeface="Arial Narrow" pitchFamily="34" charset="0"/>
              </a:rPr>
              <a:t>own blood</a:t>
            </a:r>
            <a:r>
              <a:rPr lang="en-US" sz="1050" dirty="0" smtClean="0">
                <a:latin typeface="Arial Narrow" pitchFamily="34" charset="0"/>
              </a:rPr>
              <a:t>.</a:t>
            </a:r>
          </a:p>
          <a:p>
            <a:endParaRPr lang="en-US" sz="1050" dirty="0" smtClean="0">
              <a:latin typeface="Arial Narrow" pitchFamily="34" charset="0"/>
            </a:endParaRPr>
          </a:p>
          <a:p>
            <a:pPr>
              <a:tabLst>
                <a:tab pos="461963" algn="l"/>
              </a:tabLst>
            </a:pPr>
            <a:r>
              <a:rPr lang="en-US" sz="1050" dirty="0" smtClean="0">
                <a:latin typeface="Arial Narrow" pitchFamily="34" charset="0"/>
              </a:rPr>
              <a:t>	“he” has an antecedent of “God”  =  This verse teaches God shed His Blood by virtue of the union of the </a:t>
            </a:r>
            <a:br>
              <a:rPr lang="en-US" sz="1050" dirty="0" smtClean="0">
                <a:latin typeface="Arial Narrow" pitchFamily="34" charset="0"/>
              </a:rPr>
            </a:br>
            <a:r>
              <a:rPr lang="en-US" sz="1050" dirty="0" smtClean="0">
                <a:latin typeface="Arial Narrow" pitchFamily="34" charset="0"/>
              </a:rPr>
              <a:t>	Divine Nature with the human nature.  </a:t>
            </a:r>
          </a:p>
          <a:p>
            <a:endParaRPr lang="en-US" sz="1050" dirty="0" smtClean="0">
              <a:latin typeface="Arial Narrow" pitchFamily="34" charset="0"/>
            </a:endParaRPr>
          </a:p>
          <a:p>
            <a:r>
              <a:rPr lang="en-US" sz="1050" baseline="30000" dirty="0" smtClean="0">
                <a:latin typeface="Arial Narrow" pitchFamily="34" charset="0"/>
              </a:rPr>
              <a:t>29</a:t>
            </a:r>
            <a:r>
              <a:rPr lang="en-US" sz="1050" dirty="0" smtClean="0">
                <a:latin typeface="Arial Narrow" pitchFamily="34" charset="0"/>
              </a:rPr>
              <a:t> I know that after I leave, </a:t>
            </a:r>
            <a:r>
              <a:rPr lang="en-US" sz="1050" b="1" u="sng" dirty="0" smtClean="0">
                <a:latin typeface="Arial Narrow" pitchFamily="34" charset="0"/>
              </a:rPr>
              <a:t>savage wolves will come </a:t>
            </a:r>
            <a:r>
              <a:rPr lang="en-US" sz="1050" dirty="0" smtClean="0">
                <a:latin typeface="Arial Narrow" pitchFamily="34" charset="0"/>
              </a:rPr>
              <a:t>in among you and will not spare the flock.</a:t>
            </a:r>
          </a:p>
          <a:p>
            <a:r>
              <a:rPr lang="en-US" sz="1050" dirty="0" smtClean="0">
                <a:latin typeface="Arial Narrow" pitchFamily="34" charset="0"/>
              </a:rPr>
              <a:t> </a:t>
            </a:r>
            <a:r>
              <a:rPr lang="en-US" sz="1050" b="1" u="sng" baseline="30000" dirty="0" smtClean="0">
                <a:latin typeface="Arial Narrow" pitchFamily="34" charset="0"/>
              </a:rPr>
              <a:t>30</a:t>
            </a:r>
            <a:r>
              <a:rPr lang="en-US" sz="1050" b="1" u="sng" dirty="0" smtClean="0">
                <a:latin typeface="Arial Narrow" pitchFamily="34" charset="0"/>
              </a:rPr>
              <a:t> Even from your own number </a:t>
            </a:r>
            <a:r>
              <a:rPr lang="en-US" sz="1050" dirty="0" smtClean="0">
                <a:latin typeface="Arial Narrow" pitchFamily="34" charset="0"/>
              </a:rPr>
              <a:t>men will arise and </a:t>
            </a:r>
            <a:r>
              <a:rPr lang="en-US" sz="1050" u="sng" dirty="0" smtClean="0">
                <a:latin typeface="Arial Narrow" pitchFamily="34" charset="0"/>
              </a:rPr>
              <a:t>distort the truth</a:t>
            </a:r>
            <a:r>
              <a:rPr lang="en-US" sz="1050" dirty="0" smtClean="0">
                <a:latin typeface="Arial Narrow" pitchFamily="34" charset="0"/>
              </a:rPr>
              <a:t> in order to draw away disciples after them.</a:t>
            </a:r>
          </a:p>
          <a:p>
            <a:r>
              <a:rPr lang="en-US" sz="1050" baseline="30000" dirty="0" smtClean="0">
                <a:latin typeface="Arial Narrow" pitchFamily="34" charset="0"/>
              </a:rPr>
              <a:t>31</a:t>
            </a:r>
            <a:r>
              <a:rPr lang="en-US" sz="1050" dirty="0" smtClean="0">
                <a:latin typeface="Arial Narrow" pitchFamily="34" charset="0"/>
              </a:rPr>
              <a:t> So be on your guard! Remember that for three years I never stopped warning each of you night and day with tears. </a:t>
            </a:r>
          </a:p>
          <a:p>
            <a:r>
              <a:rPr lang="en-US" sz="1050" baseline="30000" dirty="0" smtClean="0">
                <a:latin typeface="Arial Narrow" pitchFamily="34" charset="0"/>
              </a:rPr>
              <a:t>32</a:t>
            </a:r>
            <a:r>
              <a:rPr lang="en-US" sz="1050" dirty="0" smtClean="0">
                <a:latin typeface="Arial Narrow" pitchFamily="34" charset="0"/>
              </a:rPr>
              <a:t> "</a:t>
            </a:r>
            <a:r>
              <a:rPr lang="en-US" sz="1050" b="1" u="sng" dirty="0" smtClean="0">
                <a:latin typeface="Arial Narrow" pitchFamily="34" charset="0"/>
              </a:rPr>
              <a:t>Now I commit you</a:t>
            </a:r>
            <a:r>
              <a:rPr lang="en-US" sz="1050" dirty="0" smtClean="0">
                <a:latin typeface="Arial Narrow" pitchFamily="34" charset="0"/>
              </a:rPr>
              <a:t> </a:t>
            </a:r>
            <a:r>
              <a:rPr lang="en-US" sz="1050" u="sng" dirty="0" smtClean="0">
                <a:latin typeface="Arial Narrow" pitchFamily="34" charset="0"/>
              </a:rPr>
              <a:t>to God and</a:t>
            </a:r>
            <a:r>
              <a:rPr lang="en-US" sz="1050" dirty="0" smtClean="0">
                <a:latin typeface="Arial Narrow" pitchFamily="34" charset="0"/>
              </a:rPr>
              <a:t> </a:t>
            </a:r>
            <a:r>
              <a:rPr lang="en-US" sz="1050" b="1" u="sng" dirty="0" smtClean="0">
                <a:latin typeface="Arial Narrow" pitchFamily="34" charset="0"/>
              </a:rPr>
              <a:t>to the word of his grace</a:t>
            </a:r>
            <a:r>
              <a:rPr lang="en-US" sz="1050" dirty="0" smtClean="0">
                <a:latin typeface="Arial Narrow" pitchFamily="34" charset="0"/>
              </a:rPr>
              <a:t>, which can build you up and give you an inheritance among all those who are sanctified.</a:t>
            </a:r>
          </a:p>
          <a:p>
            <a:r>
              <a:rPr lang="en-US" sz="1050" baseline="30000" dirty="0" smtClean="0">
                <a:latin typeface="Arial Narrow" pitchFamily="34" charset="0"/>
              </a:rPr>
              <a:t>33</a:t>
            </a:r>
            <a:r>
              <a:rPr lang="en-US" sz="1050" dirty="0" smtClean="0">
                <a:latin typeface="Arial Narrow" pitchFamily="34" charset="0"/>
              </a:rPr>
              <a:t> </a:t>
            </a:r>
            <a:r>
              <a:rPr lang="en-US" sz="1050" b="1" u="sng" dirty="0" smtClean="0">
                <a:latin typeface="Arial Narrow" pitchFamily="34" charset="0"/>
              </a:rPr>
              <a:t>I have not coveted </a:t>
            </a:r>
            <a:r>
              <a:rPr lang="en-US" sz="1050" dirty="0" smtClean="0">
                <a:latin typeface="Arial Narrow" pitchFamily="34" charset="0"/>
              </a:rPr>
              <a:t>anyone's silver or gold or clothing.</a:t>
            </a:r>
          </a:p>
          <a:p>
            <a:r>
              <a:rPr lang="en-US" sz="1050" dirty="0" smtClean="0">
                <a:latin typeface="Arial Narrow" pitchFamily="34" charset="0"/>
              </a:rPr>
              <a:t> </a:t>
            </a:r>
            <a:r>
              <a:rPr lang="en-US" sz="1050" baseline="30000" dirty="0" smtClean="0">
                <a:latin typeface="Arial Narrow" pitchFamily="34" charset="0"/>
              </a:rPr>
              <a:t>34</a:t>
            </a:r>
            <a:r>
              <a:rPr lang="en-US" sz="1050" dirty="0" smtClean="0">
                <a:latin typeface="Arial Narrow" pitchFamily="34" charset="0"/>
              </a:rPr>
              <a:t> You yourselves know that these hands of mine have supplied my own needs and the needs </a:t>
            </a:r>
            <a:br>
              <a:rPr lang="en-US" sz="1050" dirty="0" smtClean="0">
                <a:latin typeface="Arial Narrow" pitchFamily="34" charset="0"/>
              </a:rPr>
            </a:br>
            <a:r>
              <a:rPr lang="en-US" sz="1050" dirty="0" smtClean="0">
                <a:latin typeface="Arial Narrow" pitchFamily="34" charset="0"/>
              </a:rPr>
              <a:t>of my companions.</a:t>
            </a:r>
          </a:p>
          <a:p>
            <a:r>
              <a:rPr lang="en-US" sz="1050" baseline="30000" dirty="0" smtClean="0">
                <a:latin typeface="Arial Narrow" pitchFamily="34" charset="0"/>
              </a:rPr>
              <a:t>35</a:t>
            </a:r>
            <a:r>
              <a:rPr lang="en-US" sz="1050" dirty="0" smtClean="0">
                <a:latin typeface="Arial Narrow" pitchFamily="34" charset="0"/>
              </a:rPr>
              <a:t> In everything I did, I showed you that by this kind of hard work we must help the weak, remembering the words the Lord Jesus himself said: </a:t>
            </a:r>
            <a:r>
              <a:rPr lang="en-US" sz="1050" b="1" u="sng" dirty="0" smtClean="0">
                <a:latin typeface="Arial Narrow" pitchFamily="34" charset="0"/>
              </a:rPr>
              <a:t>'It is more blessed to give than to receive</a:t>
            </a:r>
            <a:r>
              <a:rPr lang="en-US" sz="1050" dirty="0" smtClean="0">
                <a:latin typeface="Arial Narrow" pitchFamily="34" charset="0"/>
              </a:rPr>
              <a:t>.‘“</a:t>
            </a:r>
          </a:p>
          <a:p>
            <a:r>
              <a:rPr lang="en-US" sz="1050" baseline="30000" dirty="0" smtClean="0">
                <a:latin typeface="Arial Narrow" pitchFamily="34" charset="0"/>
              </a:rPr>
              <a:t>36</a:t>
            </a:r>
            <a:r>
              <a:rPr lang="en-US" sz="1050" dirty="0" smtClean="0">
                <a:latin typeface="Arial Narrow" pitchFamily="34" charset="0"/>
              </a:rPr>
              <a:t> When he had said this, he knelt down with all of them and prayed.   </a:t>
            </a:r>
          </a:p>
          <a:p>
            <a:r>
              <a:rPr lang="en-US" sz="1050" baseline="30000" dirty="0" smtClean="0">
                <a:latin typeface="Arial Narrow" pitchFamily="34" charset="0"/>
              </a:rPr>
              <a:t>37</a:t>
            </a:r>
            <a:r>
              <a:rPr lang="en-US" sz="1050" dirty="0" smtClean="0">
                <a:latin typeface="Arial Narrow" pitchFamily="34" charset="0"/>
              </a:rPr>
              <a:t> They all wept as they embraced him and kissed him.</a:t>
            </a:r>
          </a:p>
          <a:p>
            <a:r>
              <a:rPr lang="en-US" sz="1050" dirty="0" smtClean="0">
                <a:latin typeface="Arial Narrow" pitchFamily="34" charset="0"/>
              </a:rPr>
              <a:t> </a:t>
            </a:r>
            <a:r>
              <a:rPr lang="en-US" sz="1050" baseline="30000" dirty="0" smtClean="0">
                <a:latin typeface="Arial Narrow" pitchFamily="34" charset="0"/>
              </a:rPr>
              <a:t>38</a:t>
            </a:r>
            <a:r>
              <a:rPr lang="en-US" sz="1050" dirty="0" smtClean="0">
                <a:latin typeface="Arial Narrow" pitchFamily="34" charset="0"/>
              </a:rPr>
              <a:t> </a:t>
            </a:r>
            <a:r>
              <a:rPr lang="en-US" sz="1050" u="sng" dirty="0" smtClean="0">
                <a:latin typeface="Arial Narrow" pitchFamily="34" charset="0"/>
              </a:rPr>
              <a:t>What grieved them most was his statement that they would never see his face again. </a:t>
            </a:r>
            <a:r>
              <a:rPr lang="en-US" sz="1050" dirty="0" smtClean="0">
                <a:latin typeface="Arial Narrow" pitchFamily="34" charset="0"/>
              </a:rPr>
              <a:t>Then they accompanied him to the ship.</a:t>
            </a:r>
          </a:p>
          <a:p>
            <a:endParaRPr lang="en-US" sz="1050" dirty="0" smtClean="0">
              <a:latin typeface="Arial Narrow" pitchFamily="34" charset="0"/>
            </a:endParaRPr>
          </a:p>
          <a:p>
            <a:r>
              <a:rPr lang="en-US" sz="1050" b="1" dirty="0" smtClean="0">
                <a:latin typeface="Arial Narrow" pitchFamily="34" charset="0"/>
              </a:rPr>
              <a:t>Let’s sum up ...</a:t>
            </a:r>
          </a:p>
          <a:p>
            <a:pPr marL="231775"/>
            <a:r>
              <a:rPr lang="en-US" sz="1050" dirty="0" smtClean="0">
                <a:latin typeface="Arial Narrow" pitchFamily="34" charset="0"/>
              </a:rPr>
              <a:t>We are all on the journey of life ...</a:t>
            </a:r>
          </a:p>
          <a:p>
            <a:pPr marL="231775"/>
            <a:r>
              <a:rPr lang="en-US" sz="1050" dirty="0" smtClean="0">
                <a:latin typeface="Arial Narrow" pitchFamily="34" charset="0"/>
              </a:rPr>
              <a:t>God has something for everyone of us to accomplish.  </a:t>
            </a:r>
          </a:p>
          <a:p>
            <a:pPr marL="231775"/>
            <a:r>
              <a:rPr lang="en-US" sz="1050" dirty="0" smtClean="0">
                <a:latin typeface="Arial Narrow" pitchFamily="34" charset="0"/>
              </a:rPr>
              <a:t>What is it that He wants you to accomplish with the rest of your life? </a:t>
            </a:r>
          </a:p>
          <a:p>
            <a:pPr marL="231775"/>
            <a:r>
              <a:rPr lang="en-US" sz="1050" dirty="0" smtClean="0">
                <a:latin typeface="Arial Narrow" pitchFamily="34" charset="0"/>
              </a:rPr>
              <a:t>What is your “Jerusalem?”</a:t>
            </a:r>
          </a:p>
          <a:p>
            <a:pPr marL="231775"/>
            <a:endParaRPr lang="en-US" sz="1050" dirty="0" smtClean="0">
              <a:latin typeface="Arial Narrow" pitchFamily="34" charset="0"/>
            </a:endParaRPr>
          </a:p>
          <a:p>
            <a:r>
              <a:rPr lang="en-US" sz="1050" dirty="0" smtClean="0">
                <a:latin typeface="Arial Narrow" pitchFamily="34" charset="0"/>
              </a:rPr>
              <a:t>Let me ask a final question ...</a:t>
            </a:r>
          </a:p>
          <a:p>
            <a:pPr marL="231775" indent="-231775"/>
            <a:r>
              <a:rPr lang="en-US" sz="1050" dirty="0" smtClean="0">
                <a:latin typeface="Arial Narrow" pitchFamily="34" charset="0"/>
              </a:rPr>
              <a:t>	If you had to make your final “Good-Bye”/”Farewell” speech today, WHAT WOULD YOU SAY?</a:t>
            </a:r>
          </a:p>
          <a:p>
            <a:endParaRPr lang="en-US" sz="1050" dirty="0" smtClean="0">
              <a:latin typeface="Arial Narrow" pitchFamily="34" charset="0"/>
            </a:endParaRPr>
          </a:p>
          <a:p>
            <a:pPr>
              <a:tabLst>
                <a:tab pos="461963" algn="l"/>
              </a:tabLst>
            </a:pPr>
            <a:r>
              <a:rPr lang="en-US" sz="1050" dirty="0" smtClean="0">
                <a:latin typeface="Arial Narrow" pitchFamily="34" charset="0"/>
              </a:rPr>
              <a:t>		1—About your past?</a:t>
            </a:r>
          </a:p>
          <a:p>
            <a:pPr>
              <a:tabLst>
                <a:tab pos="461963" algn="l"/>
              </a:tabLst>
            </a:pPr>
            <a:r>
              <a:rPr lang="en-US" sz="1050" dirty="0" smtClean="0">
                <a:latin typeface="Arial Narrow" pitchFamily="34" charset="0"/>
              </a:rPr>
              <a:t>		2—About your present?</a:t>
            </a:r>
          </a:p>
          <a:p>
            <a:pPr>
              <a:tabLst>
                <a:tab pos="461963" algn="l"/>
              </a:tabLst>
            </a:pPr>
            <a:r>
              <a:rPr lang="en-US" sz="1050" dirty="0" smtClean="0">
                <a:latin typeface="Arial Narrow" pitchFamily="34" charset="0"/>
              </a:rPr>
              <a:t>		3—About your future?</a:t>
            </a:r>
          </a:p>
          <a:p>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397684"/>
          </a:xfrm>
          <a:prstGeom prst="rect">
            <a:avLst/>
          </a:prstGeom>
          <a:noFill/>
        </p:spPr>
        <p:txBody>
          <a:bodyPr wrap="square" rtlCol="0">
            <a:spAutoFit/>
          </a:bodyPr>
          <a:lstStyle/>
          <a:p>
            <a:pPr marL="231775" indent="-231775"/>
            <a:r>
              <a:rPr lang="en-US" sz="1050" b="1" dirty="0" smtClean="0">
                <a:latin typeface="Arial Narrow" pitchFamily="34" charset="0"/>
              </a:rPr>
              <a:t>Lesson 25  Acts 21-23  	          A Study in the Book of ACTS </a:t>
            </a:r>
          </a:p>
          <a:p>
            <a:pPr marL="231775" indent="-231775"/>
            <a:endParaRPr lang="en-US" sz="1050" b="1" dirty="0" smtClean="0">
              <a:latin typeface="Arial Narrow" pitchFamily="34" charset="0"/>
            </a:endParaRPr>
          </a:p>
          <a:p>
            <a:pPr marL="231775" lvl="0" indent="-231775"/>
            <a:r>
              <a:rPr lang="en-US" sz="1050" dirty="0" smtClean="0">
                <a:latin typeface="Arial Narrow" pitchFamily="34" charset="0"/>
              </a:rPr>
              <a:t>Sometimes they just don’t get it!</a:t>
            </a:r>
            <a:br>
              <a:rPr lang="en-US" sz="1050" dirty="0" smtClean="0">
                <a:latin typeface="Arial Narrow" pitchFamily="34" charset="0"/>
              </a:rPr>
            </a:br>
            <a:endParaRPr lang="en-US" sz="1050" dirty="0" smtClean="0">
              <a:latin typeface="Arial Narrow" pitchFamily="34" charset="0"/>
            </a:endParaRPr>
          </a:p>
          <a:p>
            <a:pPr marL="231775" indent="-231775"/>
            <a:r>
              <a:rPr lang="en-US" sz="1050" dirty="0" smtClean="0">
                <a:latin typeface="Arial Narrow" pitchFamily="34" charset="0"/>
              </a:rPr>
              <a:t>Premise:  God wants us to share our faith SOMEWHERE!</a:t>
            </a:r>
          </a:p>
          <a:p>
            <a:pPr marL="231775" indent="-231775"/>
            <a:endParaRPr lang="en-US" sz="1050" dirty="0" smtClean="0">
              <a:latin typeface="Arial Narrow" pitchFamily="34" charset="0"/>
            </a:endParaRPr>
          </a:p>
          <a:p>
            <a:pPr marL="231775" indent="-231775"/>
            <a:r>
              <a:rPr lang="en-US" sz="1050" dirty="0" smtClean="0">
                <a:latin typeface="Arial Narrow" pitchFamily="34" charset="0"/>
              </a:rPr>
              <a:t>Support for the Premise:</a:t>
            </a:r>
          </a:p>
          <a:p>
            <a:pPr marL="231775" indent="-231775"/>
            <a:r>
              <a:rPr lang="en-US" sz="1050" dirty="0" smtClean="0">
                <a:latin typeface="Arial Narrow" pitchFamily="34" charset="0"/>
              </a:rPr>
              <a:t>	 "…you will be my witnesses in Jerusalem, and in all Judea and Samaria, and to the ends of the earth." (Act 1:8)</a:t>
            </a:r>
          </a:p>
          <a:p>
            <a:pPr marL="231775" indent="-231775"/>
            <a:endParaRPr lang="en-US" sz="1050" dirty="0" smtClean="0">
              <a:latin typeface="Arial Narrow" pitchFamily="34" charset="0"/>
            </a:endParaRPr>
          </a:p>
          <a:p>
            <a:pPr marL="231775" indent="-231775"/>
            <a:r>
              <a:rPr lang="en-US" sz="1050" baseline="30000" dirty="0" smtClean="0">
                <a:latin typeface="Arial Narrow" pitchFamily="34" charset="0"/>
              </a:rPr>
              <a:t>	11</a:t>
            </a:r>
            <a:r>
              <a:rPr lang="en-US" sz="1050" dirty="0" smtClean="0">
                <a:latin typeface="Arial Narrow" pitchFamily="34" charset="0"/>
              </a:rPr>
              <a:t> "Take courage! As you have testified about me in Jerusalem, so you must also testify in Rome." (Act 23:11)</a:t>
            </a:r>
          </a:p>
          <a:p>
            <a:pPr marL="231775" indent="-231775"/>
            <a:endParaRPr lang="en-US" sz="1050" dirty="0" smtClean="0">
              <a:latin typeface="Arial Narrow" pitchFamily="34" charset="0"/>
            </a:endParaRPr>
          </a:p>
          <a:p>
            <a:pPr marL="231775" indent="-231775"/>
            <a:r>
              <a:rPr lang="en-US" sz="1050" b="1" dirty="0" smtClean="0">
                <a:latin typeface="Arial Narrow" pitchFamily="34" charset="0"/>
              </a:rPr>
              <a:t>Last week </a:t>
            </a:r>
            <a:r>
              <a:rPr lang="en-US" sz="1050" dirty="0" smtClean="0">
                <a:latin typeface="Arial Narrow" pitchFamily="34" charset="0"/>
              </a:rPr>
              <a:t>we read ... Paul was on a mission.  </a:t>
            </a:r>
          </a:p>
          <a:p>
            <a:pPr marL="231775" indent="-231775"/>
            <a:endParaRPr lang="en-US" sz="1050" dirty="0" smtClean="0">
              <a:latin typeface="Arial Narrow" pitchFamily="34" charset="0"/>
            </a:endParaRPr>
          </a:p>
          <a:p>
            <a:pPr marL="231775" indent="-231775">
              <a:spcBef>
                <a:spcPct val="20000"/>
              </a:spcBef>
              <a:defRPr/>
            </a:pPr>
            <a:r>
              <a:rPr lang="en-US" sz="1050" baseline="30000" dirty="0" smtClean="0">
                <a:latin typeface="Arial Narrow" pitchFamily="34" charset="0"/>
              </a:rPr>
              <a:t>	20:22</a:t>
            </a:r>
            <a:r>
              <a:rPr lang="en-US" sz="1050" dirty="0" smtClean="0">
                <a:latin typeface="Arial Narrow" pitchFamily="34" charset="0"/>
              </a:rPr>
              <a:t> "And now, </a:t>
            </a:r>
            <a:r>
              <a:rPr lang="en-US" sz="1050" b="1" u="sng" dirty="0" smtClean="0">
                <a:latin typeface="Arial Narrow" pitchFamily="34" charset="0"/>
              </a:rPr>
              <a:t>compelled by the Spirit, </a:t>
            </a:r>
            <a:r>
              <a:rPr lang="en-US" sz="1050" u="sng" dirty="0" smtClean="0">
                <a:latin typeface="Arial Narrow" pitchFamily="34" charset="0"/>
              </a:rPr>
              <a:t>I am going to Jerusalem</a:t>
            </a:r>
            <a:r>
              <a:rPr lang="en-US" sz="1050" dirty="0" smtClean="0">
                <a:latin typeface="Arial Narrow" pitchFamily="34" charset="0"/>
              </a:rPr>
              <a:t>, not knowing what will happen to me there.</a:t>
            </a:r>
          </a:p>
          <a:p>
            <a:pPr marL="231775" indent="-231775">
              <a:spcBef>
                <a:spcPct val="20000"/>
              </a:spcBef>
              <a:defRPr/>
            </a:pPr>
            <a:r>
              <a:rPr lang="en-US" sz="1050" dirty="0" smtClean="0">
                <a:latin typeface="Arial Narrow" pitchFamily="34" charset="0"/>
              </a:rPr>
              <a:t>	 </a:t>
            </a:r>
            <a:r>
              <a:rPr lang="en-US" sz="1050" baseline="30000" dirty="0" smtClean="0">
                <a:latin typeface="Arial Narrow" pitchFamily="34" charset="0"/>
              </a:rPr>
              <a:t>23</a:t>
            </a:r>
            <a:r>
              <a:rPr lang="en-US" sz="1050" dirty="0" smtClean="0">
                <a:latin typeface="Arial Narrow" pitchFamily="34" charset="0"/>
              </a:rPr>
              <a:t> I only know that in every city the Holy Spirit warns me that </a:t>
            </a:r>
            <a:r>
              <a:rPr lang="en-US" sz="1050" b="1" u="sng" dirty="0" smtClean="0">
                <a:latin typeface="Arial Narrow" pitchFamily="34" charset="0"/>
              </a:rPr>
              <a:t>prison and hardships </a:t>
            </a:r>
            <a:r>
              <a:rPr lang="en-US" sz="1050" dirty="0" smtClean="0">
                <a:latin typeface="Arial Narrow" pitchFamily="34" charset="0"/>
              </a:rPr>
              <a:t>are facing me.</a:t>
            </a:r>
          </a:p>
          <a:p>
            <a:pPr marL="231775" indent="-231775"/>
            <a:endParaRPr lang="en-US" sz="1050" dirty="0" smtClean="0">
              <a:latin typeface="Arial Narrow" pitchFamily="34" charset="0"/>
            </a:endParaRPr>
          </a:p>
          <a:p>
            <a:pPr marL="231775" indent="-231775"/>
            <a:r>
              <a:rPr lang="en-US" sz="1050" b="1" dirty="0" smtClean="0">
                <a:latin typeface="Arial Narrow" pitchFamily="34" charset="0"/>
              </a:rPr>
              <a:t>Let’s pick up ...</a:t>
            </a:r>
          </a:p>
          <a:p>
            <a:pPr marL="231775" indent="-231775"/>
            <a:endParaRPr lang="en-US" sz="1050" dirty="0" smtClean="0">
              <a:latin typeface="Arial Narrow" pitchFamily="34" charset="0"/>
            </a:endParaRPr>
          </a:p>
          <a:p>
            <a:pPr marL="231775" indent="-231775"/>
            <a:r>
              <a:rPr lang="en-US" sz="1050" baseline="30000" dirty="0" smtClean="0">
                <a:latin typeface="Arial Narrow" pitchFamily="34" charset="0"/>
              </a:rPr>
              <a:t>1</a:t>
            </a:r>
            <a:r>
              <a:rPr lang="en-US" sz="1050" dirty="0" smtClean="0">
                <a:latin typeface="Arial Narrow" pitchFamily="34" charset="0"/>
              </a:rPr>
              <a:t> ... </a:t>
            </a:r>
            <a:r>
              <a:rPr lang="en-US" sz="1050" b="1" dirty="0" smtClean="0">
                <a:latin typeface="Arial Narrow" pitchFamily="34" charset="0"/>
              </a:rPr>
              <a:t>we</a:t>
            </a:r>
            <a:r>
              <a:rPr lang="en-US" sz="1050" dirty="0" smtClean="0">
                <a:latin typeface="Arial Narrow" pitchFamily="34" charset="0"/>
              </a:rPr>
              <a:t> put out to sea ... </a:t>
            </a:r>
            <a:r>
              <a:rPr lang="en-US" sz="1050" baseline="30000" dirty="0" smtClean="0">
                <a:latin typeface="Arial Narrow" pitchFamily="34" charset="0"/>
              </a:rPr>
              <a:t>3</a:t>
            </a:r>
            <a:r>
              <a:rPr lang="en-US" sz="1050" dirty="0" smtClean="0">
                <a:latin typeface="Arial Narrow" pitchFamily="34" charset="0"/>
              </a:rPr>
              <a:t> After sighting Cyprus and passing to the south of it, we sailed on to Syria. We landed at </a:t>
            </a:r>
            <a:r>
              <a:rPr lang="en-US" sz="1050" dirty="0" err="1" smtClean="0">
                <a:latin typeface="Arial Narrow" pitchFamily="34" charset="0"/>
              </a:rPr>
              <a:t>Tyre</a:t>
            </a:r>
            <a:r>
              <a:rPr lang="en-US" sz="1050" dirty="0" smtClean="0">
                <a:latin typeface="Arial Narrow" pitchFamily="34" charset="0"/>
              </a:rPr>
              <a:t> ...</a:t>
            </a:r>
          </a:p>
          <a:p>
            <a:pPr marL="231775" indent="-231775"/>
            <a:endParaRPr lang="en-US" sz="1050" dirty="0" smtClean="0">
              <a:latin typeface="Arial Narrow" pitchFamily="34" charset="0"/>
            </a:endParaRPr>
          </a:p>
          <a:p>
            <a:pPr marL="231775" indent="-231775"/>
            <a:r>
              <a:rPr lang="en-US" sz="1050" b="1" dirty="0" smtClean="0">
                <a:latin typeface="Arial Narrow" pitchFamily="34" charset="0"/>
              </a:rPr>
              <a:t>Friends don’t get it 21:1-16 </a:t>
            </a:r>
          </a:p>
          <a:p>
            <a:pPr marL="231775"/>
            <a:r>
              <a:rPr lang="en-US" sz="1050" baseline="30000" dirty="0" smtClean="0">
                <a:latin typeface="Arial Narrow" pitchFamily="34" charset="0"/>
              </a:rPr>
              <a:t>4</a:t>
            </a:r>
            <a:r>
              <a:rPr lang="en-US" sz="1050" dirty="0" smtClean="0">
                <a:latin typeface="Arial Narrow" pitchFamily="34" charset="0"/>
              </a:rPr>
              <a:t> Finding the </a:t>
            </a:r>
            <a:r>
              <a:rPr lang="en-US" sz="1050" b="1" u="sng" dirty="0" smtClean="0">
                <a:latin typeface="Arial Narrow" pitchFamily="34" charset="0"/>
              </a:rPr>
              <a:t>disciples</a:t>
            </a:r>
            <a:r>
              <a:rPr lang="en-US" sz="1050" dirty="0" smtClean="0">
                <a:latin typeface="Arial Narrow" pitchFamily="34" charset="0"/>
              </a:rPr>
              <a:t> there, we stayed with them seven days. </a:t>
            </a:r>
            <a:r>
              <a:rPr lang="en-US" sz="1050" b="1" u="sng" dirty="0" smtClean="0">
                <a:latin typeface="Arial Narrow" pitchFamily="34" charset="0"/>
              </a:rPr>
              <a:t>Through the Spirit they urged Paul not to go on to Jerusalem</a:t>
            </a:r>
            <a:r>
              <a:rPr lang="en-US" sz="1050" dirty="0" smtClean="0">
                <a:latin typeface="Arial Narrow" pitchFamily="34" charset="0"/>
              </a:rPr>
              <a:t>.</a:t>
            </a:r>
          </a:p>
          <a:p>
            <a:pPr marL="231775"/>
            <a:r>
              <a:rPr lang="en-US" sz="1050" baseline="30000" dirty="0" smtClean="0">
                <a:latin typeface="Arial Narrow" pitchFamily="34" charset="0"/>
              </a:rPr>
              <a:t>5</a:t>
            </a:r>
            <a:r>
              <a:rPr lang="en-US" sz="1050" dirty="0" smtClean="0">
                <a:latin typeface="Arial Narrow" pitchFamily="34" charset="0"/>
              </a:rPr>
              <a:t> But when our time was up, we left and </a:t>
            </a:r>
            <a:r>
              <a:rPr lang="en-US" sz="1050" u="sng" dirty="0" smtClean="0">
                <a:latin typeface="Arial Narrow" pitchFamily="34" charset="0"/>
              </a:rPr>
              <a:t>continued on our way </a:t>
            </a:r>
            <a:r>
              <a:rPr lang="en-US" sz="1050" dirty="0" smtClean="0">
                <a:latin typeface="Arial Narrow" pitchFamily="34" charset="0"/>
              </a:rPr>
              <a:t>... </a:t>
            </a:r>
            <a:r>
              <a:rPr lang="en-US" sz="1050" baseline="30000" dirty="0" smtClean="0">
                <a:latin typeface="Arial Narrow" pitchFamily="34" charset="0"/>
              </a:rPr>
              <a:t>8</a:t>
            </a:r>
            <a:r>
              <a:rPr lang="en-US" sz="1050" dirty="0" smtClean="0">
                <a:latin typeface="Arial Narrow" pitchFamily="34" charset="0"/>
              </a:rPr>
              <a:t> ... we reached </a:t>
            </a:r>
            <a:r>
              <a:rPr lang="en-US" sz="1050" b="1" u="sng" dirty="0" smtClean="0">
                <a:latin typeface="Arial Narrow" pitchFamily="34" charset="0"/>
              </a:rPr>
              <a:t>Caesarea</a:t>
            </a:r>
            <a:r>
              <a:rPr lang="en-US" sz="1050" dirty="0" smtClean="0">
                <a:latin typeface="Arial Narrow" pitchFamily="34" charset="0"/>
              </a:rPr>
              <a:t> and stayed at the house of Philip the evangelist.</a:t>
            </a:r>
          </a:p>
          <a:p>
            <a:pPr marL="231775"/>
            <a:r>
              <a:rPr lang="en-US" sz="1050" baseline="30000" dirty="0" smtClean="0">
                <a:latin typeface="Arial Narrow" pitchFamily="34" charset="0"/>
              </a:rPr>
              <a:t>10</a:t>
            </a:r>
            <a:r>
              <a:rPr lang="en-US" sz="1050" dirty="0" smtClean="0">
                <a:latin typeface="Arial Narrow" pitchFamily="34" charset="0"/>
              </a:rPr>
              <a:t> ... </a:t>
            </a:r>
            <a:r>
              <a:rPr lang="en-US" sz="1050" dirty="0" err="1" smtClean="0">
                <a:latin typeface="Arial Narrow" pitchFamily="34" charset="0"/>
              </a:rPr>
              <a:t>Agabus</a:t>
            </a:r>
            <a:r>
              <a:rPr lang="en-US" sz="1050" dirty="0" smtClean="0">
                <a:latin typeface="Arial Narrow" pitchFamily="34" charset="0"/>
              </a:rPr>
              <a:t> came ... </a:t>
            </a:r>
            <a:r>
              <a:rPr lang="en-US" sz="1050" baseline="30000" dirty="0" smtClean="0">
                <a:latin typeface="Arial Narrow" pitchFamily="34" charset="0"/>
              </a:rPr>
              <a:t>11  </a:t>
            </a:r>
            <a:r>
              <a:rPr lang="en-US" sz="1050" dirty="0" smtClean="0">
                <a:latin typeface="Arial Narrow" pitchFamily="34" charset="0"/>
              </a:rPr>
              <a:t>to us, he took Paul's belt, tied his own hands and feet with it and said,</a:t>
            </a:r>
          </a:p>
          <a:p>
            <a:pPr marL="231775"/>
            <a:endParaRPr lang="en-US" sz="1050" dirty="0" smtClean="0">
              <a:latin typeface="Arial Narrow" pitchFamily="34" charset="0"/>
            </a:endParaRPr>
          </a:p>
          <a:p>
            <a:pPr marL="688975" lvl="1"/>
            <a:r>
              <a:rPr lang="en-US" sz="1050" dirty="0" smtClean="0">
                <a:latin typeface="Arial Narrow" pitchFamily="34" charset="0"/>
              </a:rPr>
              <a:t>"The Holy Spirit says, 'In this way the Jews of Jerusalem will bind the owner of this belt and will hand him over to the Gentiles.'</a:t>
            </a:r>
          </a:p>
          <a:p>
            <a:pPr marL="231775"/>
            <a:endParaRPr lang="en-US" sz="1050" dirty="0" smtClean="0">
              <a:latin typeface="Arial Narrow" pitchFamily="34" charset="0"/>
            </a:endParaRPr>
          </a:p>
          <a:p>
            <a:pPr marL="231775"/>
            <a:r>
              <a:rPr lang="en-US" sz="1050" baseline="30000" dirty="0" smtClean="0">
                <a:latin typeface="Arial Narrow" pitchFamily="34" charset="0"/>
              </a:rPr>
              <a:t>12</a:t>
            </a:r>
            <a:r>
              <a:rPr lang="en-US" sz="1050" dirty="0" smtClean="0">
                <a:latin typeface="Arial Narrow" pitchFamily="34" charset="0"/>
              </a:rPr>
              <a:t> When we heard this, we and the people there </a:t>
            </a:r>
            <a:r>
              <a:rPr lang="en-US" sz="1050" b="1" u="sng" dirty="0" smtClean="0">
                <a:latin typeface="Arial Narrow" pitchFamily="34" charset="0"/>
              </a:rPr>
              <a:t>pleaded with Paul not to go</a:t>
            </a:r>
            <a:r>
              <a:rPr lang="en-US" sz="1050" dirty="0" smtClean="0">
                <a:latin typeface="Arial Narrow" pitchFamily="34" charset="0"/>
              </a:rPr>
              <a:t> up to Jerusalem.</a:t>
            </a:r>
          </a:p>
          <a:p>
            <a:pPr marL="231775"/>
            <a:r>
              <a:rPr lang="en-US" sz="1050" baseline="30000" dirty="0" smtClean="0">
                <a:latin typeface="Arial Narrow" pitchFamily="34" charset="0"/>
              </a:rPr>
              <a:t>13</a:t>
            </a:r>
            <a:r>
              <a:rPr lang="en-US" sz="1050" dirty="0" smtClean="0">
                <a:latin typeface="Arial Narrow" pitchFamily="34" charset="0"/>
              </a:rPr>
              <a:t> Then Paul answered, </a:t>
            </a:r>
          </a:p>
          <a:p>
            <a:pPr marL="688975" lvl="1"/>
            <a:r>
              <a:rPr lang="en-US" sz="1050" dirty="0" smtClean="0">
                <a:latin typeface="Arial Narrow" pitchFamily="34" charset="0"/>
              </a:rPr>
              <a:t>"Why are you weeping and breaking my heart? I am ready not only to be bound, but also to die in Jerusalem for the name of the Lord Jesus.“ </a:t>
            </a:r>
          </a:p>
          <a:p>
            <a:pPr marL="688975" lvl="1"/>
            <a:r>
              <a:rPr lang="en-US" sz="1050" dirty="0" smtClean="0">
                <a:latin typeface="Arial Narrow" pitchFamily="34" charset="0"/>
              </a:rPr>
              <a:t> </a:t>
            </a:r>
            <a:r>
              <a:rPr lang="en-US" sz="1050" baseline="30000" dirty="0" smtClean="0">
                <a:latin typeface="Arial Narrow" pitchFamily="34" charset="0"/>
              </a:rPr>
              <a:t>14</a:t>
            </a:r>
            <a:r>
              <a:rPr lang="en-US" sz="1050" dirty="0" smtClean="0">
                <a:latin typeface="Arial Narrow" pitchFamily="34" charset="0"/>
              </a:rPr>
              <a:t> When he would not be dissuaded, we gave up and said, "The Lord's will be done.“</a:t>
            </a:r>
          </a:p>
          <a:p>
            <a:pPr marL="688975" lvl="1"/>
            <a:endParaRPr lang="en-US" sz="1050" dirty="0" smtClean="0">
              <a:latin typeface="Arial Narrow" pitchFamily="34" charset="0"/>
            </a:endParaRPr>
          </a:p>
          <a:p>
            <a:pPr marL="231775" indent="-231775" algn="ctr"/>
            <a:r>
              <a:rPr lang="en-US" sz="1050" b="1" dirty="0" smtClean="0">
                <a:latin typeface="Arial Narrow" pitchFamily="34" charset="0"/>
              </a:rPr>
              <a:t>3</a:t>
            </a:r>
            <a:r>
              <a:rPr lang="en-US" sz="1050" b="1" baseline="30000" dirty="0" smtClean="0">
                <a:latin typeface="Arial Narrow" pitchFamily="34" charset="0"/>
              </a:rPr>
              <a:t>rd</a:t>
            </a:r>
            <a:r>
              <a:rPr lang="en-US" sz="1050" b="1" dirty="0" smtClean="0">
                <a:latin typeface="Arial Narrow" pitchFamily="34" charset="0"/>
              </a:rPr>
              <a:t> Missionary Journey Ends</a:t>
            </a:r>
          </a:p>
          <a:p>
            <a:pPr marL="231775" indent="-231775" algn="ctr"/>
            <a:r>
              <a:rPr lang="en-US" sz="1050" b="1" baseline="30000" dirty="0" smtClean="0">
                <a:latin typeface="Arial Narrow" pitchFamily="34" charset="0"/>
              </a:rPr>
              <a:t>17</a:t>
            </a:r>
            <a:r>
              <a:rPr lang="en-US" sz="1050" b="1" dirty="0" smtClean="0">
                <a:latin typeface="Arial Narrow" pitchFamily="34" charset="0"/>
              </a:rPr>
              <a:t> When we arrived at Jerusalem,</a:t>
            </a:r>
          </a:p>
          <a:p>
            <a:pPr marL="231775" indent="-231775" algn="ctr"/>
            <a:endParaRPr lang="en-US" sz="1050" b="1" dirty="0" smtClean="0">
              <a:latin typeface="Arial Narrow" pitchFamily="34" charset="0"/>
            </a:endParaRPr>
          </a:p>
          <a:p>
            <a:pPr marL="231775" indent="-231775"/>
            <a:r>
              <a:rPr lang="en-US" sz="1050" b="1" dirty="0" smtClean="0">
                <a:latin typeface="Arial Narrow" pitchFamily="34" charset="0"/>
              </a:rPr>
              <a:t>Churches don’t get it 21:17-26 </a:t>
            </a:r>
          </a:p>
          <a:p>
            <a:pPr marL="688975" lvl="1" indent="-457200"/>
            <a:r>
              <a:rPr lang="en-US" sz="1050" baseline="30000" dirty="0" smtClean="0">
                <a:latin typeface="Arial Narrow" pitchFamily="34" charset="0"/>
              </a:rPr>
              <a:t>18</a:t>
            </a:r>
            <a:r>
              <a:rPr lang="en-US" sz="1050" dirty="0" smtClean="0">
                <a:latin typeface="Arial Narrow" pitchFamily="34" charset="0"/>
              </a:rPr>
              <a:t> The next day Paul and the rest of us went to see James, and all the elders were present.  </a:t>
            </a:r>
            <a:r>
              <a:rPr lang="en-US" sz="1050" baseline="30000" dirty="0" smtClean="0">
                <a:latin typeface="Arial Narrow" pitchFamily="34" charset="0"/>
              </a:rPr>
              <a:t>19</a:t>
            </a:r>
            <a:r>
              <a:rPr lang="en-US" sz="1050" dirty="0" smtClean="0">
                <a:latin typeface="Arial Narrow" pitchFamily="34" charset="0"/>
              </a:rPr>
              <a:t> Paul greeted them</a:t>
            </a:r>
          </a:p>
          <a:p>
            <a:pPr marL="688975" lvl="1" indent="-457200"/>
            <a:r>
              <a:rPr lang="en-US" sz="1050" dirty="0" smtClean="0">
                <a:latin typeface="Arial Narrow" pitchFamily="34" charset="0"/>
              </a:rPr>
              <a:t>and reported in detail what God had done among the Gentiles through his ministry.   </a:t>
            </a:r>
            <a:r>
              <a:rPr lang="en-US" sz="1050" baseline="30000" dirty="0" smtClean="0">
                <a:latin typeface="Arial Narrow" pitchFamily="34" charset="0"/>
              </a:rPr>
              <a:t>20</a:t>
            </a:r>
            <a:r>
              <a:rPr lang="en-US" sz="1050" dirty="0" smtClean="0">
                <a:latin typeface="Arial Narrow" pitchFamily="34" charset="0"/>
              </a:rPr>
              <a:t> When they heard this, they </a:t>
            </a:r>
          </a:p>
          <a:p>
            <a:pPr marL="688975" lvl="1" indent="-457200"/>
            <a:r>
              <a:rPr lang="en-US" sz="1050" dirty="0" smtClean="0">
                <a:latin typeface="Arial Narrow" pitchFamily="34" charset="0"/>
              </a:rPr>
              <a:t>praised God. Then they said to Paul: </a:t>
            </a:r>
            <a:br>
              <a:rPr lang="en-US" sz="1050" dirty="0" smtClean="0">
                <a:latin typeface="Arial Narrow" pitchFamily="34" charset="0"/>
              </a:rPr>
            </a:br>
            <a:r>
              <a:rPr lang="en-US" sz="1050" dirty="0" smtClean="0">
                <a:latin typeface="Arial Narrow" pitchFamily="34" charset="0"/>
              </a:rPr>
              <a:t>"You see, brother, how many thousands of Jews have believed, and all of them are zealous for the law.   </a:t>
            </a:r>
            <a:r>
              <a:rPr lang="en-US" sz="1050" baseline="30000" dirty="0" smtClean="0">
                <a:latin typeface="Arial Narrow" pitchFamily="34" charset="0"/>
              </a:rPr>
              <a:t>21</a:t>
            </a:r>
            <a:r>
              <a:rPr lang="en-US" sz="1050" dirty="0" smtClean="0">
                <a:latin typeface="Arial Narrow" pitchFamily="34" charset="0"/>
              </a:rPr>
              <a:t> They have been informed that you teach all the Jews who live among the Gentiles to turn away from Moses, telling them not to circumcise their children or live according to our customs. </a:t>
            </a:r>
            <a:r>
              <a:rPr lang="en-US" sz="1050" baseline="30000" dirty="0" smtClean="0">
                <a:latin typeface="Arial Narrow" pitchFamily="34" charset="0"/>
              </a:rPr>
              <a:t>22</a:t>
            </a:r>
            <a:r>
              <a:rPr lang="en-US" sz="1050" dirty="0" smtClean="0">
                <a:latin typeface="Arial Narrow" pitchFamily="34" charset="0"/>
              </a:rPr>
              <a:t> What shall we do? They will certainly hear that you have come,</a:t>
            </a:r>
            <a:r>
              <a:rPr lang="en-US" sz="1050" baseline="30000" dirty="0" smtClean="0">
                <a:latin typeface="Arial Narrow" pitchFamily="34" charset="0"/>
              </a:rPr>
              <a:t>23</a:t>
            </a:r>
            <a:r>
              <a:rPr lang="en-US" sz="1050" dirty="0" smtClean="0">
                <a:latin typeface="Arial Narrow" pitchFamily="34" charset="0"/>
              </a:rPr>
              <a:t> so do what we tell you. There are four men with us who have made a vow. </a:t>
            </a:r>
            <a:r>
              <a:rPr lang="en-US" sz="1050" baseline="30000" dirty="0" smtClean="0">
                <a:latin typeface="Arial Narrow" pitchFamily="34" charset="0"/>
              </a:rPr>
              <a:t>24</a:t>
            </a:r>
            <a:r>
              <a:rPr lang="en-US" sz="1050" dirty="0" smtClean="0">
                <a:latin typeface="Arial Narrow" pitchFamily="34" charset="0"/>
              </a:rPr>
              <a:t> Take these men, join in their purification rites and pay their expenses, so that they can have their heads shaved. Then everybody will know there is no truth in these reports about you, but that you yourself are living in obedience to the law.</a:t>
            </a:r>
          </a:p>
          <a:p>
            <a:pPr marL="231775" indent="-231775"/>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774710"/>
          </a:xfrm>
          <a:prstGeom prst="rect">
            <a:avLst/>
          </a:prstGeom>
          <a:noFill/>
        </p:spPr>
        <p:txBody>
          <a:bodyPr wrap="square" rtlCol="0">
            <a:spAutoFit/>
          </a:bodyPr>
          <a:lstStyle/>
          <a:p>
            <a:pPr marL="231775" indent="-231775"/>
            <a:r>
              <a:rPr lang="en-US" sz="1050" b="1" dirty="0" smtClean="0">
                <a:latin typeface="Arial Narrow" pitchFamily="34" charset="0"/>
              </a:rPr>
              <a:t>Lesson 25  Acts 21-23  	          A Study in the Book of ACTS </a:t>
            </a:r>
          </a:p>
          <a:p>
            <a:pPr marL="231775" indent="-231775"/>
            <a:endParaRPr lang="en-US" sz="1050" b="1" dirty="0" smtClean="0">
              <a:latin typeface="Arial Narrow" pitchFamily="34" charset="0"/>
            </a:endParaRPr>
          </a:p>
          <a:p>
            <a:pPr marL="231775" indent="-231775"/>
            <a:r>
              <a:rPr lang="en-US" sz="1050" baseline="30000" dirty="0" smtClean="0">
                <a:latin typeface="Arial Narrow" pitchFamily="34" charset="0"/>
              </a:rPr>
              <a:t>	25</a:t>
            </a:r>
            <a:r>
              <a:rPr lang="en-US" sz="1050" dirty="0" smtClean="0">
                <a:latin typeface="Arial Narrow" pitchFamily="34" charset="0"/>
              </a:rPr>
              <a:t> As for the Gentile believers, we have written to them our decision that they should abstain from food sacrificed to idols, from blood, from the meat of strangled animals and from sexual immorality.”</a:t>
            </a:r>
          </a:p>
          <a:p>
            <a:pPr marL="231775" indent="-231775"/>
            <a:endParaRPr lang="en-US" sz="1050" dirty="0" smtClean="0">
              <a:latin typeface="Arial Narrow" pitchFamily="34" charset="0"/>
            </a:endParaRPr>
          </a:p>
          <a:p>
            <a:pPr marL="231775" indent="-231775"/>
            <a:r>
              <a:rPr lang="en-US" sz="1050" dirty="0" smtClean="0">
                <a:latin typeface="Arial Narrow" pitchFamily="34" charset="0"/>
              </a:rPr>
              <a:t>	Paul ... purified himself along with them. Then he went to the temple ....</a:t>
            </a:r>
          </a:p>
          <a:p>
            <a:pPr marL="231775" indent="-231775"/>
            <a:endParaRPr lang="en-US" sz="1050" dirty="0" smtClean="0">
              <a:latin typeface="Arial Narrow" pitchFamily="34" charset="0"/>
            </a:endParaRPr>
          </a:p>
          <a:p>
            <a:pPr marL="231775" indent="-231775"/>
            <a:r>
              <a:rPr lang="en-US" sz="1050" b="1" dirty="0" smtClean="0">
                <a:latin typeface="Arial Narrow" pitchFamily="34" charset="0"/>
              </a:rPr>
              <a:t>Religious people don’t get it </a:t>
            </a:r>
            <a:r>
              <a:rPr lang="en-US" sz="1050" dirty="0" smtClean="0">
                <a:latin typeface="Arial Narrow" pitchFamily="34" charset="0"/>
              </a:rPr>
              <a:t>21:27-22:29 </a:t>
            </a:r>
          </a:p>
          <a:p>
            <a:pPr marL="231775"/>
            <a:r>
              <a:rPr lang="en-US" sz="1050" baseline="30000" dirty="0" smtClean="0">
                <a:latin typeface="Arial Narrow" pitchFamily="34" charset="0"/>
              </a:rPr>
              <a:t>27</a:t>
            </a:r>
            <a:r>
              <a:rPr lang="en-US" sz="1050" dirty="0" smtClean="0">
                <a:latin typeface="Arial Narrow" pitchFamily="34" charset="0"/>
              </a:rPr>
              <a:t> ...some </a:t>
            </a:r>
            <a:r>
              <a:rPr lang="en-US" sz="1050" b="1" u="sng" dirty="0" smtClean="0">
                <a:latin typeface="Arial Narrow" pitchFamily="34" charset="0"/>
              </a:rPr>
              <a:t>Jews</a:t>
            </a:r>
            <a:r>
              <a:rPr lang="en-US" sz="1050" dirty="0" smtClean="0">
                <a:latin typeface="Arial Narrow" pitchFamily="34" charset="0"/>
              </a:rPr>
              <a:t> from the province of Asia saw Paul at the </a:t>
            </a:r>
            <a:r>
              <a:rPr lang="en-US" sz="1050" b="1" i="1" dirty="0" smtClean="0">
                <a:latin typeface="Arial Narrow" pitchFamily="34" charset="0"/>
              </a:rPr>
              <a:t>temple</a:t>
            </a:r>
            <a:r>
              <a:rPr lang="en-US" sz="1050" dirty="0" smtClean="0">
                <a:latin typeface="Arial Narrow" pitchFamily="34" charset="0"/>
              </a:rPr>
              <a:t>. They stirred up the whole crowd and seized him,  </a:t>
            </a:r>
          </a:p>
          <a:p>
            <a:pPr marL="231775"/>
            <a:r>
              <a:rPr lang="en-US" sz="1050" baseline="30000" dirty="0" smtClean="0">
                <a:latin typeface="Arial Narrow" pitchFamily="34" charset="0"/>
              </a:rPr>
              <a:t>28</a:t>
            </a:r>
            <a:r>
              <a:rPr lang="en-US" sz="1050" dirty="0" smtClean="0">
                <a:latin typeface="Arial Narrow" pitchFamily="34" charset="0"/>
              </a:rPr>
              <a:t> shouting, </a:t>
            </a:r>
          </a:p>
          <a:p>
            <a:pPr marL="688975" lvl="1"/>
            <a:r>
              <a:rPr lang="en-US" sz="1050" dirty="0" smtClean="0">
                <a:latin typeface="Arial Narrow" pitchFamily="34" charset="0"/>
              </a:rPr>
              <a:t>"Men of Israel, help us! This is the man who teaches all men everywhere against our people and our law and this place. And besides, he has brought Greeks into the </a:t>
            </a:r>
            <a:r>
              <a:rPr lang="en-US" sz="1050" b="1" u="sng" dirty="0" smtClean="0">
                <a:latin typeface="Arial Narrow" pitchFamily="34" charset="0"/>
              </a:rPr>
              <a:t>temple area </a:t>
            </a:r>
            <a:r>
              <a:rPr lang="en-US" sz="1050" dirty="0" smtClean="0">
                <a:latin typeface="Arial Narrow" pitchFamily="34" charset="0"/>
              </a:rPr>
              <a:t>and defiled this holy place.“</a:t>
            </a:r>
          </a:p>
          <a:p>
            <a:pPr marL="231775"/>
            <a:r>
              <a:rPr lang="en-US" sz="1050" baseline="30000" dirty="0" smtClean="0">
                <a:latin typeface="Arial Narrow" pitchFamily="34" charset="0"/>
              </a:rPr>
              <a:t>29</a:t>
            </a:r>
            <a:r>
              <a:rPr lang="en-US" sz="1050" dirty="0" smtClean="0">
                <a:latin typeface="Arial Narrow" pitchFamily="34" charset="0"/>
              </a:rPr>
              <a:t> (They ... assumed that Paul had brought him [a gentile] into the temple area.)</a:t>
            </a:r>
          </a:p>
          <a:p>
            <a:pPr marL="231775"/>
            <a:r>
              <a:rPr lang="en-US" sz="1050" baseline="30000" dirty="0" smtClean="0">
                <a:latin typeface="Arial Narrow" pitchFamily="34" charset="0"/>
              </a:rPr>
              <a:t>30</a:t>
            </a:r>
            <a:r>
              <a:rPr lang="en-US" sz="1050" dirty="0" smtClean="0">
                <a:latin typeface="Arial Narrow" pitchFamily="34" charset="0"/>
              </a:rPr>
              <a:t> The whole city was aroused, and the people came running from all directions. Seizing Paul, they dragged him from the temple, and immediately the gates were shut.</a:t>
            </a:r>
          </a:p>
          <a:p>
            <a:pPr marL="231775"/>
            <a:r>
              <a:rPr lang="en-US" sz="1050" baseline="30000" dirty="0" smtClean="0">
                <a:latin typeface="Arial Narrow" pitchFamily="34" charset="0"/>
              </a:rPr>
              <a:t>31</a:t>
            </a:r>
            <a:r>
              <a:rPr lang="en-US" sz="1050" dirty="0" smtClean="0">
                <a:latin typeface="Arial Narrow" pitchFamily="34" charset="0"/>
              </a:rPr>
              <a:t> While they were trying to kill him, news reached the commander of the Roman troops that the whole city of Jerusalem was in an uproar.</a:t>
            </a:r>
          </a:p>
          <a:p>
            <a:pPr marL="231775"/>
            <a:r>
              <a:rPr lang="en-US" sz="1050" baseline="30000" dirty="0" smtClean="0">
                <a:latin typeface="Arial Narrow" pitchFamily="34" charset="0"/>
              </a:rPr>
              <a:t>32</a:t>
            </a:r>
            <a:r>
              <a:rPr lang="en-US" sz="1050" dirty="0" smtClean="0">
                <a:latin typeface="Arial Narrow" pitchFamily="34" charset="0"/>
              </a:rPr>
              <a:t> He at once took some officers and soldiers and ran down to the crowd. When the rioters saw the commander and his soldiers, they stopped beating Paul.</a:t>
            </a:r>
          </a:p>
          <a:p>
            <a:pPr marL="231775"/>
            <a:r>
              <a:rPr lang="en-US" sz="1050" baseline="30000" dirty="0" smtClean="0">
                <a:latin typeface="Arial Narrow" pitchFamily="34" charset="0"/>
              </a:rPr>
              <a:t>33</a:t>
            </a:r>
            <a:r>
              <a:rPr lang="en-US" sz="1050" dirty="0" smtClean="0">
                <a:latin typeface="Arial Narrow" pitchFamily="34" charset="0"/>
              </a:rPr>
              <a:t> The commander came up and arrested him and ordered him to be bound with two chains. </a:t>
            </a:r>
          </a:p>
          <a:p>
            <a:pPr marL="231775"/>
            <a:r>
              <a:rPr lang="en-US" sz="1050" dirty="0" smtClean="0">
                <a:latin typeface="Arial Narrow" pitchFamily="34" charset="0"/>
              </a:rPr>
              <a:t>Paul stood on the steps and motioned to the crowd. When they were all silent, he said to them in Aramaic:</a:t>
            </a:r>
          </a:p>
          <a:p>
            <a:pPr marL="688975" lvl="1"/>
            <a:r>
              <a:rPr lang="en-US" sz="1050" baseline="30000" dirty="0" smtClean="0">
                <a:latin typeface="Arial Narrow" pitchFamily="34" charset="0"/>
              </a:rPr>
              <a:t>3</a:t>
            </a:r>
            <a:r>
              <a:rPr lang="en-US" sz="1050" dirty="0" smtClean="0">
                <a:latin typeface="Arial Narrow" pitchFamily="34" charset="0"/>
              </a:rPr>
              <a:t> "I am a Jew, ... thoroughly trained in the law of our fathers and was just as zealous for God as any of you are today.  </a:t>
            </a:r>
            <a:r>
              <a:rPr lang="en-US" sz="1050" baseline="30000" dirty="0" smtClean="0">
                <a:latin typeface="Arial Narrow" pitchFamily="34" charset="0"/>
              </a:rPr>
              <a:t>4</a:t>
            </a:r>
            <a:r>
              <a:rPr lang="en-US" sz="1050" dirty="0" smtClean="0">
                <a:latin typeface="Arial Narrow" pitchFamily="34" charset="0"/>
              </a:rPr>
              <a:t> I persecuted the followers of this Way to their death.... I even ... went there to bring these people as prisoners to Jerusalem to be punished.</a:t>
            </a:r>
            <a:r>
              <a:rPr lang="en-US" sz="1050" baseline="30000" dirty="0" smtClean="0">
                <a:latin typeface="Arial Narrow" pitchFamily="34" charset="0"/>
              </a:rPr>
              <a:t>6</a:t>
            </a:r>
            <a:r>
              <a:rPr lang="en-US" sz="1050" dirty="0" smtClean="0">
                <a:latin typeface="Arial Narrow" pitchFamily="34" charset="0"/>
              </a:rPr>
              <a:t> "About noon as I came near Damascus, suddenly a bright light from heaven flashed around me.   </a:t>
            </a:r>
            <a:r>
              <a:rPr lang="en-US" sz="1050" baseline="30000" dirty="0" smtClean="0">
                <a:latin typeface="Arial Narrow" pitchFamily="34" charset="0"/>
              </a:rPr>
              <a:t>7</a:t>
            </a:r>
            <a:r>
              <a:rPr lang="en-US" sz="1050" dirty="0" smtClean="0">
                <a:latin typeface="Arial Narrow" pitchFamily="34" charset="0"/>
              </a:rPr>
              <a:t> I fell to the ground and heard a voice say to me, </a:t>
            </a:r>
          </a:p>
          <a:p>
            <a:pPr marL="688975" lvl="1"/>
            <a:endParaRPr lang="en-US" sz="1050" dirty="0" smtClean="0">
              <a:latin typeface="Arial Narrow" pitchFamily="34" charset="0"/>
            </a:endParaRPr>
          </a:p>
          <a:p>
            <a:pPr algn="ctr"/>
            <a:r>
              <a:rPr lang="en-US" sz="1050" b="1" dirty="0" smtClean="0">
                <a:latin typeface="Arial Narrow" pitchFamily="34" charset="0"/>
              </a:rPr>
              <a:t>"Saul, Saul, why do you persecute me?”</a:t>
            </a:r>
          </a:p>
          <a:p>
            <a:pPr marL="231775" indent="-231775" algn="ctr"/>
            <a:r>
              <a:rPr lang="en-US" sz="1050" baseline="30000" dirty="0" smtClean="0">
                <a:latin typeface="Arial Narrow" pitchFamily="34" charset="0"/>
              </a:rPr>
              <a:t>8</a:t>
            </a:r>
            <a:r>
              <a:rPr lang="en-US" sz="1050" dirty="0" smtClean="0">
                <a:latin typeface="Arial Narrow" pitchFamily="34" charset="0"/>
              </a:rPr>
              <a:t> "Who are you, Lord?"  I asked.</a:t>
            </a:r>
          </a:p>
          <a:p>
            <a:pPr marL="231775" indent="-231775" algn="ctr"/>
            <a:r>
              <a:rPr lang="en-US" sz="1050" b="1" dirty="0" smtClean="0"/>
              <a:t>"I am Jesus, of Nazareth</a:t>
            </a:r>
            <a:r>
              <a:rPr lang="en-US" sz="1050" dirty="0" smtClean="0"/>
              <a:t> </a:t>
            </a:r>
            <a:r>
              <a:rPr lang="en-US" sz="1050" b="1" dirty="0" smtClean="0"/>
              <a:t>whom you are persecuting,” he replied.</a:t>
            </a:r>
            <a:endParaRPr lang="en-US" sz="1050" dirty="0" smtClean="0">
              <a:latin typeface="Arial Narrow" pitchFamily="34" charset="0"/>
            </a:endParaRPr>
          </a:p>
          <a:p>
            <a:pPr marL="231775" indent="-231775"/>
            <a:endParaRPr lang="en-US" sz="1050" dirty="0" smtClean="0">
              <a:latin typeface="Arial Narrow" pitchFamily="34" charset="0"/>
            </a:endParaRPr>
          </a:p>
          <a:p>
            <a:pPr marL="231775">
              <a:spcBef>
                <a:spcPct val="20000"/>
              </a:spcBef>
            </a:pPr>
            <a:r>
              <a:rPr lang="en-US" sz="1050" baseline="30000" dirty="0" smtClean="0">
                <a:latin typeface="Arial Narrow" pitchFamily="34" charset="0"/>
              </a:rPr>
              <a:t>9</a:t>
            </a:r>
            <a:r>
              <a:rPr lang="en-US" sz="1050" dirty="0" smtClean="0">
                <a:latin typeface="Arial Narrow" pitchFamily="34" charset="0"/>
              </a:rPr>
              <a:t> My companions saw the light, but they did not understand the voice of him who was speaking to me. </a:t>
            </a:r>
          </a:p>
          <a:p>
            <a:pPr algn="ctr">
              <a:spcBef>
                <a:spcPct val="20000"/>
              </a:spcBef>
            </a:pPr>
            <a:r>
              <a:rPr lang="en-US" sz="1050" dirty="0" smtClean="0">
                <a:latin typeface="Arial Narrow" pitchFamily="34" charset="0"/>
              </a:rPr>
              <a:t/>
            </a:r>
            <a:br>
              <a:rPr lang="en-US" sz="1050" dirty="0" smtClean="0">
                <a:latin typeface="Arial Narrow" pitchFamily="34" charset="0"/>
              </a:rPr>
            </a:br>
            <a:r>
              <a:rPr lang="en-US" sz="1050" baseline="30000" dirty="0" smtClean="0">
                <a:latin typeface="Arial Narrow" pitchFamily="34" charset="0"/>
              </a:rPr>
              <a:t>10</a:t>
            </a:r>
            <a:r>
              <a:rPr lang="en-US" sz="1050" dirty="0" smtClean="0">
                <a:latin typeface="Arial Narrow" pitchFamily="34" charset="0"/>
              </a:rPr>
              <a:t> " 'What shall I do, Lord?' I asked. “</a:t>
            </a:r>
          </a:p>
          <a:p>
            <a:pPr marL="231775" indent="-231775" algn="ctr"/>
            <a:r>
              <a:rPr lang="en-US" sz="1050" dirty="0" smtClean="0">
                <a:latin typeface="Arial Narrow" pitchFamily="34" charset="0"/>
              </a:rPr>
              <a:t> </a:t>
            </a:r>
            <a:r>
              <a:rPr lang="en-US" sz="1050" b="1" dirty="0" smtClean="0">
                <a:latin typeface="Arial Narrow" pitchFamily="34" charset="0"/>
              </a:rPr>
              <a:t>'Get up ... and go into Damascus. </a:t>
            </a:r>
            <a:br>
              <a:rPr lang="en-US" sz="1050" b="1" dirty="0" smtClean="0">
                <a:latin typeface="Arial Narrow" pitchFamily="34" charset="0"/>
              </a:rPr>
            </a:br>
            <a:r>
              <a:rPr lang="en-US" sz="1050" b="1" dirty="0" smtClean="0">
                <a:latin typeface="Arial Narrow" pitchFamily="34" charset="0"/>
              </a:rPr>
              <a:t>There you will be told all that you have been assigned  to do.’</a:t>
            </a:r>
          </a:p>
          <a:p>
            <a:pPr marL="231775" indent="-231775"/>
            <a:endParaRPr lang="en-US" sz="1050" dirty="0" smtClean="0">
              <a:latin typeface="Arial Narrow" pitchFamily="34" charset="0"/>
            </a:endParaRPr>
          </a:p>
          <a:p>
            <a:pPr marL="231775"/>
            <a:r>
              <a:rPr lang="en-US" sz="1050" baseline="30000" dirty="0" smtClean="0">
                <a:latin typeface="Arial Narrow" pitchFamily="34" charset="0"/>
              </a:rPr>
              <a:t>11</a:t>
            </a:r>
            <a:r>
              <a:rPr lang="en-US" sz="1050" dirty="0" smtClean="0">
                <a:latin typeface="Arial Narrow" pitchFamily="34" charset="0"/>
              </a:rPr>
              <a:t> My companions led me by the hand into Damascus, because the brilliance of the light had blinded me.</a:t>
            </a:r>
          </a:p>
          <a:p>
            <a:pPr marL="231775"/>
            <a:r>
              <a:rPr lang="en-US" sz="1050" baseline="30000" dirty="0" smtClean="0">
                <a:latin typeface="Arial Narrow" pitchFamily="34" charset="0"/>
              </a:rPr>
              <a:t>12</a:t>
            </a:r>
            <a:r>
              <a:rPr lang="en-US" sz="1050" dirty="0" smtClean="0">
                <a:latin typeface="Arial Narrow" pitchFamily="34" charset="0"/>
              </a:rPr>
              <a:t>... Ananias came to see me ....</a:t>
            </a:r>
            <a:r>
              <a:rPr lang="en-US" sz="1050" baseline="30000" dirty="0" smtClean="0">
                <a:latin typeface="Arial Narrow" pitchFamily="34" charset="0"/>
              </a:rPr>
              <a:t>13</a:t>
            </a:r>
            <a:r>
              <a:rPr lang="en-US" sz="1050" dirty="0" smtClean="0">
                <a:latin typeface="Arial Narrow" pitchFamily="34" charset="0"/>
              </a:rPr>
              <a:t>...  and said,     'Brother Saul, receive your sight!‘ And at that very moment I was able to see him</a:t>
            </a:r>
          </a:p>
          <a:p>
            <a:pPr marL="231775" indent="-231775"/>
            <a:r>
              <a:rPr lang="en-US" sz="1050" baseline="30000" dirty="0" smtClean="0">
                <a:latin typeface="Arial Narrow" pitchFamily="34" charset="0"/>
              </a:rPr>
              <a:t>	14</a:t>
            </a:r>
            <a:r>
              <a:rPr lang="en-US" sz="1050" dirty="0" smtClean="0">
                <a:latin typeface="Arial Narrow" pitchFamily="34" charset="0"/>
              </a:rPr>
              <a:t> "Then he [Ananias] said:</a:t>
            </a:r>
          </a:p>
          <a:p>
            <a:pPr marL="231775" indent="-231775"/>
            <a:r>
              <a:rPr lang="en-US" sz="1050" dirty="0" smtClean="0">
                <a:latin typeface="Arial Narrow" pitchFamily="34" charset="0"/>
              </a:rPr>
              <a:t>	'The God of our fathers has </a:t>
            </a:r>
            <a:r>
              <a:rPr lang="en-US" sz="1050" b="1" u="sng" dirty="0" smtClean="0">
                <a:latin typeface="Arial Narrow" pitchFamily="34" charset="0"/>
              </a:rPr>
              <a:t>chosen you to know his will </a:t>
            </a:r>
            <a:r>
              <a:rPr lang="en-US" sz="1050" dirty="0" smtClean="0">
                <a:latin typeface="Arial Narrow" pitchFamily="34" charset="0"/>
              </a:rPr>
              <a:t>and </a:t>
            </a:r>
            <a:r>
              <a:rPr lang="en-US" sz="1050" b="1" u="sng" dirty="0" smtClean="0">
                <a:latin typeface="Arial Narrow" pitchFamily="34" charset="0"/>
              </a:rPr>
              <a:t>to see </a:t>
            </a:r>
            <a:r>
              <a:rPr lang="en-US" sz="1050" dirty="0" smtClean="0">
                <a:latin typeface="Arial Narrow" pitchFamily="34" charset="0"/>
              </a:rPr>
              <a:t>the Righteous One and </a:t>
            </a:r>
            <a:r>
              <a:rPr lang="en-US" sz="1050" b="1" u="sng" dirty="0" smtClean="0">
                <a:latin typeface="Arial Narrow" pitchFamily="34" charset="0"/>
              </a:rPr>
              <a:t>to hear </a:t>
            </a:r>
            <a:r>
              <a:rPr lang="en-US" sz="1050" dirty="0" smtClean="0">
                <a:latin typeface="Arial Narrow" pitchFamily="34" charset="0"/>
              </a:rPr>
              <a:t>words from his mouth.  </a:t>
            </a:r>
            <a:r>
              <a:rPr lang="en-US" sz="1050" baseline="30000" dirty="0" smtClean="0">
                <a:latin typeface="Arial Narrow" pitchFamily="34" charset="0"/>
              </a:rPr>
              <a:t>15</a:t>
            </a:r>
            <a:r>
              <a:rPr lang="en-US" sz="1050" dirty="0" smtClean="0">
                <a:latin typeface="Arial Narrow" pitchFamily="34" charset="0"/>
              </a:rPr>
              <a:t> You will be his </a:t>
            </a:r>
            <a:r>
              <a:rPr lang="en-US" sz="1050" b="1" u="sng" dirty="0" smtClean="0">
                <a:latin typeface="Arial Narrow" pitchFamily="34" charset="0"/>
              </a:rPr>
              <a:t>witness to all me</a:t>
            </a:r>
            <a:r>
              <a:rPr lang="en-US" sz="1050" dirty="0" smtClean="0">
                <a:latin typeface="Arial Narrow" pitchFamily="34" charset="0"/>
              </a:rPr>
              <a:t>n of what you have seen and heard.  </a:t>
            </a:r>
          </a:p>
          <a:p>
            <a:pPr marL="231775" indent="-231775"/>
            <a:r>
              <a:rPr lang="en-US" sz="1050" baseline="30000" dirty="0" smtClean="0">
                <a:latin typeface="Arial Narrow" pitchFamily="34" charset="0"/>
              </a:rPr>
              <a:t>	16</a:t>
            </a:r>
            <a:r>
              <a:rPr lang="en-US" sz="1050" dirty="0" smtClean="0">
                <a:latin typeface="Arial Narrow" pitchFamily="34" charset="0"/>
              </a:rPr>
              <a:t> And now what are you waiting for? Get up, </a:t>
            </a:r>
            <a:r>
              <a:rPr lang="en-US" sz="1050" b="1" u="sng" dirty="0" smtClean="0">
                <a:latin typeface="Arial Narrow" pitchFamily="34" charset="0"/>
              </a:rPr>
              <a:t>be baptized and wash your sins away</a:t>
            </a:r>
            <a:r>
              <a:rPr lang="en-US" sz="1050" dirty="0" smtClean="0">
                <a:latin typeface="Arial Narrow" pitchFamily="34" charset="0"/>
              </a:rPr>
              <a:t>, calling on his name.‘</a:t>
            </a:r>
          </a:p>
          <a:p>
            <a:pPr marL="231775" indent="-231775"/>
            <a:endParaRPr lang="en-US" sz="1050" dirty="0" smtClean="0">
              <a:latin typeface="Arial Narrow" pitchFamily="34" charset="0"/>
            </a:endParaRPr>
          </a:p>
          <a:p>
            <a:pPr marL="231775" indent="-231775"/>
            <a:r>
              <a:rPr lang="en-US" sz="1050" dirty="0" smtClean="0">
                <a:latin typeface="Arial Narrow" pitchFamily="34" charset="0"/>
              </a:rPr>
              <a:t>“Get up” and “Calling” are past participles and may be rendered: “Having previously arisen, be baptized and wash away your sins, having previously called  upon His name.”   So when did Paul previously get up?  When did he  previously  call upon the name of Jesus?  Answer:  On the Road to Damascus—verse 8 He called and in verse 10 he got up. </a:t>
            </a:r>
          </a:p>
          <a:p>
            <a:pPr marL="231775" indent="-231775"/>
            <a:endParaRPr lang="en-US" sz="1050" dirty="0" smtClean="0">
              <a:latin typeface="Arial Narrow" pitchFamily="34" charset="0"/>
            </a:endParaRPr>
          </a:p>
          <a:p>
            <a:pPr marL="231775" indent="230188"/>
            <a:r>
              <a:rPr lang="en-US" sz="1050" dirty="0" smtClean="0">
                <a:latin typeface="Arial Narrow" pitchFamily="34" charset="0"/>
              </a:rPr>
              <a:t> "Everyone who calls on the name of the Lord will be saved." (Rom 10:13)</a:t>
            </a:r>
          </a:p>
          <a:p>
            <a:pPr marL="231775" indent="-231775"/>
            <a:endParaRPr lang="en-US" sz="1050" baseline="30000" dirty="0" smtClean="0">
              <a:latin typeface="Arial Narrow" pitchFamily="34" charset="0"/>
            </a:endParaRPr>
          </a:p>
          <a:p>
            <a:pPr marL="231775" indent="-231775"/>
            <a:endParaRPr lang="en-US" sz="1050" baseline="30000" dirty="0" smtClean="0">
              <a:latin typeface="Arial Narrow" pitchFamily="34" charset="0"/>
            </a:endParaRPr>
          </a:p>
          <a:p>
            <a:pPr marL="231775" indent="-231775"/>
            <a:r>
              <a:rPr lang="en-US" sz="1050" baseline="30000" dirty="0" smtClean="0">
                <a:latin typeface="Arial Narrow" pitchFamily="34" charset="0"/>
              </a:rPr>
              <a:t>	17</a:t>
            </a:r>
            <a:r>
              <a:rPr lang="en-US" sz="1050" dirty="0" smtClean="0">
                <a:latin typeface="Arial Narrow" pitchFamily="34" charset="0"/>
              </a:rPr>
              <a:t> "When I returned to Jerusalem and was praying at the temple, I fell into a trance</a:t>
            </a:r>
          </a:p>
          <a:p>
            <a:pPr marL="231775" indent="-231775"/>
            <a:r>
              <a:rPr lang="en-US" sz="1050" baseline="30000" dirty="0" smtClean="0">
                <a:latin typeface="Arial Narrow" pitchFamily="34" charset="0"/>
              </a:rPr>
              <a:t>	18</a:t>
            </a:r>
            <a:r>
              <a:rPr lang="en-US" sz="1050" dirty="0" smtClean="0">
                <a:latin typeface="Arial Narrow" pitchFamily="34" charset="0"/>
              </a:rPr>
              <a:t> and saw the Lord speaking.</a:t>
            </a:r>
          </a:p>
          <a:p>
            <a:pPr marL="231775" indent="-231775"/>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979381"/>
          </a:xfrm>
          <a:prstGeom prst="rect">
            <a:avLst/>
          </a:prstGeom>
          <a:noFill/>
        </p:spPr>
        <p:txBody>
          <a:bodyPr wrap="square" rtlCol="0">
            <a:spAutoFit/>
          </a:bodyPr>
          <a:lstStyle/>
          <a:p>
            <a:pPr marL="231775" indent="-231775"/>
            <a:r>
              <a:rPr lang="en-US" sz="1050" b="1" dirty="0" smtClean="0">
                <a:latin typeface="Arial Narrow" pitchFamily="34" charset="0"/>
              </a:rPr>
              <a:t>Lesson 25  Acts 21-23  	          A Study in the Book of ACTS </a:t>
            </a:r>
          </a:p>
          <a:p>
            <a:pPr marL="231775" indent="-231775"/>
            <a:endParaRPr lang="en-US" sz="1050" b="1" dirty="0" smtClean="0">
              <a:latin typeface="Arial Narrow" pitchFamily="34" charset="0"/>
            </a:endParaRPr>
          </a:p>
          <a:p>
            <a:pPr marL="231775" indent="-231775" algn="r"/>
            <a:endParaRPr lang="en-US" sz="1050" dirty="0" smtClean="0">
              <a:latin typeface="Arial Narrow" pitchFamily="34" charset="0"/>
            </a:endParaRPr>
          </a:p>
          <a:p>
            <a:pPr marL="738188" lvl="2" indent="-231775">
              <a:tabLst>
                <a:tab pos="517525" algn="l"/>
              </a:tabLst>
            </a:pPr>
            <a:r>
              <a:rPr lang="en-US" sz="1050" dirty="0" smtClean="0">
                <a:latin typeface="Arial Narrow" pitchFamily="34" charset="0"/>
              </a:rPr>
              <a:t>	'Quick!' he said to me. 'Leave Jerusalem immediately, because they will not accept your testimony about me.‘</a:t>
            </a:r>
          </a:p>
          <a:p>
            <a:pPr marL="231775" indent="-231775">
              <a:tabLst>
                <a:tab pos="517525" algn="l"/>
              </a:tabLst>
            </a:pPr>
            <a:r>
              <a:rPr lang="en-US" sz="1050" baseline="30000" dirty="0" smtClean="0">
                <a:latin typeface="Arial Narrow" pitchFamily="34" charset="0"/>
              </a:rPr>
              <a:t>		19</a:t>
            </a:r>
            <a:r>
              <a:rPr lang="en-US" sz="1050" dirty="0" smtClean="0">
                <a:latin typeface="Arial Narrow" pitchFamily="34" charset="0"/>
              </a:rPr>
              <a:t> “Lord, ... these men know that I ... imprison[</a:t>
            </a:r>
            <a:r>
              <a:rPr lang="en-US" sz="1050" dirty="0" err="1" smtClean="0">
                <a:latin typeface="Arial Narrow" pitchFamily="34" charset="0"/>
              </a:rPr>
              <a:t>ed</a:t>
            </a:r>
            <a:r>
              <a:rPr lang="en-US" sz="1050" dirty="0" smtClean="0">
                <a:latin typeface="Arial Narrow" pitchFamily="34" charset="0"/>
              </a:rPr>
              <a:t>] those who believe ...”  [regarding] Stephen ..., I stood 	there 	giving my approval ... of those who were killing him.'</a:t>
            </a:r>
          </a:p>
          <a:p>
            <a:pPr marL="231775" indent="-231775">
              <a:tabLst>
                <a:tab pos="517525" algn="l"/>
              </a:tabLst>
            </a:pPr>
            <a:r>
              <a:rPr lang="en-US" sz="1050" baseline="30000" dirty="0" smtClean="0">
                <a:latin typeface="Arial Narrow" pitchFamily="34" charset="0"/>
              </a:rPr>
              <a:t>		21</a:t>
            </a:r>
            <a:r>
              <a:rPr lang="en-US" sz="1050" dirty="0" smtClean="0">
                <a:latin typeface="Arial Narrow" pitchFamily="34" charset="0"/>
              </a:rPr>
              <a:t> "Then the Lord said to me,   “Go; I will send   you far away to   the </a:t>
            </a:r>
            <a:r>
              <a:rPr lang="en-US" sz="1050" b="1" u="sng" dirty="0" smtClean="0">
                <a:latin typeface="Arial Narrow" pitchFamily="34" charset="0"/>
              </a:rPr>
              <a:t>Gentiles</a:t>
            </a:r>
            <a:r>
              <a:rPr lang="en-US" sz="1050" dirty="0" smtClean="0">
                <a:latin typeface="Arial Narrow" pitchFamily="34" charset="0"/>
              </a:rPr>
              <a:t>.”</a:t>
            </a:r>
          </a:p>
          <a:p>
            <a:pPr marL="231775" indent="-231775">
              <a:tabLst>
                <a:tab pos="738188" algn="l"/>
              </a:tabLst>
            </a:pPr>
            <a:endParaRPr lang="en-US" sz="1050" dirty="0" smtClean="0">
              <a:latin typeface="Arial Narrow" pitchFamily="34" charset="0"/>
            </a:endParaRPr>
          </a:p>
          <a:p>
            <a:pPr marL="231775" indent="-231775"/>
            <a:r>
              <a:rPr lang="en-US" sz="1050" baseline="30000" dirty="0" smtClean="0">
                <a:latin typeface="Arial Narrow" pitchFamily="34" charset="0"/>
              </a:rPr>
              <a:t>	22</a:t>
            </a:r>
            <a:r>
              <a:rPr lang="en-US" sz="1050" dirty="0" smtClean="0">
                <a:latin typeface="Arial Narrow" pitchFamily="34" charset="0"/>
              </a:rPr>
              <a:t> The crowd listened to Paul until he said this. Then they raised their voices and shouted, </a:t>
            </a:r>
          </a:p>
          <a:p>
            <a:pPr marL="231775" indent="-231775" algn="ctr"/>
            <a:r>
              <a:rPr lang="en-US" sz="1050" dirty="0" smtClean="0">
                <a:latin typeface="Arial Narrow" pitchFamily="34" charset="0"/>
              </a:rPr>
              <a:t>"Rid the earth of him!    He's not fit to live!”</a:t>
            </a:r>
          </a:p>
          <a:p>
            <a:pPr marL="231775" indent="-231775" algn="ctr"/>
            <a:endParaRPr lang="en-US" sz="1050" dirty="0" smtClean="0">
              <a:latin typeface="Arial Narrow" pitchFamily="34" charset="0"/>
            </a:endParaRPr>
          </a:p>
          <a:p>
            <a:pPr marL="231775" indent="-231775"/>
            <a:r>
              <a:rPr lang="en-US" sz="1050" b="1" dirty="0" smtClean="0">
                <a:latin typeface="Arial Narrow" pitchFamily="34" charset="0"/>
              </a:rPr>
              <a:t>Politicians don’t get it 22:30-23:10 </a:t>
            </a:r>
          </a:p>
          <a:p>
            <a:pPr marL="231775" indent="-231775"/>
            <a:endParaRPr lang="en-US" sz="1050" b="1" dirty="0" smtClean="0">
              <a:latin typeface="Arial Narrow" pitchFamily="34" charset="0"/>
            </a:endParaRPr>
          </a:p>
          <a:p>
            <a:pPr marL="231775" indent="-231775"/>
            <a:r>
              <a:rPr lang="en-US" sz="1050" baseline="30000" dirty="0" smtClean="0">
                <a:latin typeface="Arial Narrow" pitchFamily="34" charset="0"/>
              </a:rPr>
              <a:t>	30</a:t>
            </a:r>
            <a:r>
              <a:rPr lang="en-US" sz="1050" dirty="0" smtClean="0">
                <a:latin typeface="Arial Narrow" pitchFamily="34" charset="0"/>
              </a:rPr>
              <a:t> The next day, since the </a:t>
            </a:r>
            <a:r>
              <a:rPr lang="en-US" sz="1050" b="1" dirty="0" smtClean="0">
                <a:latin typeface="Arial Narrow" pitchFamily="34" charset="0"/>
              </a:rPr>
              <a:t>commander</a:t>
            </a:r>
            <a:r>
              <a:rPr lang="en-US" sz="1050" dirty="0" smtClean="0">
                <a:latin typeface="Arial Narrow" pitchFamily="34" charset="0"/>
              </a:rPr>
              <a:t> wanted to find out exactly why Paul was being accused by the Jews, he released him and ordered the chief priests and all the </a:t>
            </a:r>
            <a:r>
              <a:rPr lang="en-US" sz="1050" b="1" u="sng" dirty="0" smtClean="0">
                <a:latin typeface="Arial Narrow" pitchFamily="34" charset="0"/>
              </a:rPr>
              <a:t>Sanhedrin</a:t>
            </a:r>
            <a:r>
              <a:rPr lang="en-US" sz="1050" dirty="0" smtClean="0">
                <a:latin typeface="Arial Narrow" pitchFamily="34" charset="0"/>
              </a:rPr>
              <a:t> to assemble. Then he brought Paul and had him stand before them. </a:t>
            </a:r>
          </a:p>
          <a:p>
            <a:pPr marL="231775" indent="-231775"/>
            <a:r>
              <a:rPr lang="en-US" sz="1050" baseline="30000" dirty="0" smtClean="0">
                <a:latin typeface="Arial Narrow" pitchFamily="34" charset="0"/>
              </a:rPr>
              <a:t>	6</a:t>
            </a:r>
            <a:r>
              <a:rPr lang="en-US" sz="1050" dirty="0" smtClean="0">
                <a:latin typeface="Arial Narrow" pitchFamily="34" charset="0"/>
              </a:rPr>
              <a:t> Then Paul, knowing that some of them were Sadducees and the others Pharisees, called out ..., </a:t>
            </a:r>
            <a:br>
              <a:rPr lang="en-US" sz="1050" dirty="0" smtClean="0">
                <a:latin typeface="Arial Narrow" pitchFamily="34" charset="0"/>
              </a:rPr>
            </a:br>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	"My brothers, I am a Pharisee.... I stand on trial because of my hope in the resurrection </a:t>
            </a:r>
            <a:br>
              <a:rPr lang="en-US" sz="1050" dirty="0" smtClean="0">
                <a:latin typeface="Arial Narrow" pitchFamily="34" charset="0"/>
              </a:rPr>
            </a:br>
            <a:r>
              <a:rPr lang="en-US" sz="1050" dirty="0" smtClean="0">
                <a:latin typeface="Arial Narrow" pitchFamily="34" charset="0"/>
              </a:rPr>
              <a:t>	of the dead.“</a:t>
            </a:r>
          </a:p>
          <a:p>
            <a:pPr marL="231775" indent="-231775"/>
            <a:endParaRPr lang="en-US" sz="1050" dirty="0" smtClean="0">
              <a:latin typeface="Arial Narrow" pitchFamily="34" charset="0"/>
            </a:endParaRPr>
          </a:p>
          <a:p>
            <a:pPr marL="231775" indent="-231775"/>
            <a:r>
              <a:rPr lang="en-US" sz="1050" baseline="30000" dirty="0" smtClean="0">
                <a:latin typeface="Arial Narrow" pitchFamily="34" charset="0"/>
              </a:rPr>
              <a:t>	7</a:t>
            </a:r>
            <a:r>
              <a:rPr lang="en-US" sz="1050" dirty="0" smtClean="0">
                <a:latin typeface="Arial Narrow" pitchFamily="34" charset="0"/>
              </a:rPr>
              <a:t> When he said this, a dispute broke out between the Pharisees and the Sadducees, </a:t>
            </a:r>
          </a:p>
          <a:p>
            <a:pPr marL="231775" indent="-231775"/>
            <a:r>
              <a:rPr lang="en-US" sz="1050" baseline="30000" dirty="0" smtClean="0">
                <a:latin typeface="Arial Narrow" pitchFamily="34" charset="0"/>
              </a:rPr>
              <a:t>	9</a:t>
            </a:r>
            <a:r>
              <a:rPr lang="en-US" sz="1050" dirty="0" smtClean="0">
                <a:latin typeface="Arial Narrow" pitchFamily="34" charset="0"/>
              </a:rPr>
              <a:t> There was a great uproar, and some of the teachers of the law who were Pharisees stood up and argued vigorously. </a:t>
            </a:r>
          </a:p>
          <a:p>
            <a:pPr marL="231775" indent="-231775" algn="ctr"/>
            <a:r>
              <a:rPr lang="en-US" sz="1050" dirty="0" smtClean="0">
                <a:latin typeface="Arial Narrow" pitchFamily="34" charset="0"/>
              </a:rPr>
              <a:t>"We find nothing wrong with this man,“ they said. </a:t>
            </a:r>
          </a:p>
          <a:p>
            <a:pPr marL="231775" indent="-231775" algn="ctr"/>
            <a:r>
              <a:rPr lang="en-US" sz="1050" dirty="0" smtClean="0">
                <a:latin typeface="Arial Narrow" pitchFamily="34" charset="0"/>
              </a:rPr>
              <a:t>"What if a spirit or an angel  has spoken  to him?“</a:t>
            </a:r>
          </a:p>
          <a:p>
            <a:pPr marL="231775" indent="-231775" algn="ctr"/>
            <a:endParaRPr lang="en-US" sz="1050" dirty="0" smtClean="0">
              <a:latin typeface="Arial Narrow" pitchFamily="34" charset="0"/>
            </a:endParaRPr>
          </a:p>
          <a:p>
            <a:pPr marL="231775" indent="-231775"/>
            <a:r>
              <a:rPr lang="en-US" sz="1050" b="1" dirty="0" smtClean="0">
                <a:latin typeface="Arial Narrow" pitchFamily="34" charset="0"/>
              </a:rPr>
              <a:t>Adversaries don’t get it 23:12-23 </a:t>
            </a:r>
          </a:p>
          <a:p>
            <a:pPr marL="231775" indent="-231775"/>
            <a:r>
              <a:rPr lang="en-US" sz="1050" baseline="30000" dirty="0" smtClean="0">
                <a:latin typeface="Arial Narrow" pitchFamily="34" charset="0"/>
              </a:rPr>
              <a:t>	12</a:t>
            </a:r>
            <a:r>
              <a:rPr lang="en-US" sz="1050" dirty="0" smtClean="0">
                <a:latin typeface="Arial Narrow" pitchFamily="34" charset="0"/>
              </a:rPr>
              <a:t> The next morning the Jews formed a conspiracy ... not to eat or drink until they had </a:t>
            </a:r>
            <a:r>
              <a:rPr lang="en-US" sz="1050" b="1" u="sng" dirty="0" smtClean="0">
                <a:latin typeface="Arial Narrow" pitchFamily="34" charset="0"/>
              </a:rPr>
              <a:t>killed Paul.   </a:t>
            </a:r>
            <a:r>
              <a:rPr lang="en-US" sz="1050" baseline="30000" dirty="0" smtClean="0">
                <a:latin typeface="Arial Narrow" pitchFamily="34" charset="0"/>
              </a:rPr>
              <a:t>13</a:t>
            </a:r>
            <a:r>
              <a:rPr lang="en-US" sz="1050" dirty="0" smtClean="0">
                <a:latin typeface="Arial Narrow" pitchFamily="34" charset="0"/>
              </a:rPr>
              <a:t> More than forty men were involved in this plot.</a:t>
            </a:r>
          </a:p>
          <a:p>
            <a:pPr marL="231775" indent="-231775"/>
            <a:r>
              <a:rPr lang="en-US" sz="1050" baseline="30000" dirty="0" smtClean="0">
                <a:latin typeface="Arial Narrow" pitchFamily="34" charset="0"/>
              </a:rPr>
              <a:t>	16</a:t>
            </a:r>
            <a:r>
              <a:rPr lang="en-US" sz="1050" dirty="0" smtClean="0">
                <a:latin typeface="Arial Narrow" pitchFamily="34" charset="0"/>
              </a:rPr>
              <a:t> But when the son of Paul's sister heard of this plot, he went ... and told Paul. </a:t>
            </a:r>
            <a:r>
              <a:rPr lang="en-US" sz="1050" baseline="30000" dirty="0" smtClean="0">
                <a:latin typeface="Arial Narrow" pitchFamily="34" charset="0"/>
              </a:rPr>
              <a:t>19</a:t>
            </a:r>
            <a:r>
              <a:rPr lang="en-US" sz="1050" dirty="0" smtClean="0">
                <a:latin typeface="Arial Narrow" pitchFamily="34" charset="0"/>
              </a:rPr>
              <a:t> The commander ... drew him aside and asked,</a:t>
            </a:r>
            <a:br>
              <a:rPr lang="en-US" sz="1050" dirty="0" smtClean="0">
                <a:latin typeface="Arial Narrow" pitchFamily="34" charset="0"/>
              </a:rPr>
            </a:br>
            <a:r>
              <a:rPr lang="en-US" sz="1050" dirty="0" smtClean="0">
                <a:latin typeface="Arial Narrow" pitchFamily="34" charset="0"/>
              </a:rPr>
              <a:t>	 "What is it you want to tell me?“</a:t>
            </a:r>
          </a:p>
          <a:p>
            <a:pPr marL="231775" indent="-231775"/>
            <a:r>
              <a:rPr lang="en-US" sz="1050" baseline="30000" dirty="0" smtClean="0">
                <a:latin typeface="Arial Narrow" pitchFamily="34" charset="0"/>
              </a:rPr>
              <a:t>	20</a:t>
            </a:r>
            <a:r>
              <a:rPr lang="en-US" sz="1050" dirty="0" smtClean="0">
                <a:latin typeface="Arial Narrow" pitchFamily="34" charset="0"/>
              </a:rPr>
              <a:t> He said: </a:t>
            </a:r>
            <a:br>
              <a:rPr lang="en-US" sz="1050" dirty="0" smtClean="0">
                <a:latin typeface="Arial Narrow" pitchFamily="34" charset="0"/>
              </a:rPr>
            </a:br>
            <a:r>
              <a:rPr lang="en-US" sz="1050" dirty="0" smtClean="0">
                <a:latin typeface="Arial Narrow" pitchFamily="34" charset="0"/>
              </a:rPr>
              <a:t>"The Jews have agreed to ask you to bring Paul before the Sanhedrin ... on ... pretext ... because more than forty of them are waiting in ambush for him. They have taken an oath not to eat or drink until they have killed him. They are ready now, waiting for your consent to their request.”</a:t>
            </a:r>
          </a:p>
          <a:p>
            <a:pPr marL="231775" indent="-231775"/>
            <a:r>
              <a:rPr lang="en-US" sz="1050" baseline="30000" dirty="0" smtClean="0">
                <a:latin typeface="Arial Narrow" pitchFamily="34" charset="0"/>
              </a:rPr>
              <a:t>	23</a:t>
            </a:r>
            <a:r>
              <a:rPr lang="en-US" sz="1050" dirty="0" smtClean="0">
                <a:latin typeface="Arial Narrow" pitchFamily="34" charset="0"/>
              </a:rPr>
              <a:t> Then he called two of his centurions and ordered them, "Get ready a detachment of two hundred soldiers, seventy horsemen and two hundred spearmen to go to Caesarea at nine tonight. </a:t>
            </a:r>
            <a:r>
              <a:rPr lang="en-US" sz="1050" baseline="30000" dirty="0" smtClean="0">
                <a:latin typeface="Arial Narrow" pitchFamily="34" charset="0"/>
              </a:rPr>
              <a:t>24</a:t>
            </a:r>
            <a:r>
              <a:rPr lang="en-US" sz="1050" dirty="0" smtClean="0">
                <a:latin typeface="Arial Narrow" pitchFamily="34" charset="0"/>
              </a:rPr>
              <a:t> Provide mounts for Paul so that he may be taken safely to Governor Felix.”</a:t>
            </a:r>
          </a:p>
          <a:p>
            <a:pPr marL="231775" indent="-231775"/>
            <a:endParaRPr lang="en-US" sz="1050" dirty="0" smtClean="0">
              <a:latin typeface="Arial Narrow" pitchFamily="34" charset="0"/>
            </a:endParaRPr>
          </a:p>
          <a:p>
            <a:pPr marL="231775" indent="-231775"/>
            <a:r>
              <a:rPr lang="en-US" sz="1050" b="1" dirty="0" smtClean="0">
                <a:latin typeface="Arial Narrow" pitchFamily="34" charset="0"/>
              </a:rPr>
              <a:t>Only the Mission Minded Get it</a:t>
            </a:r>
          </a:p>
          <a:p>
            <a:pPr marL="231775" indent="-231775"/>
            <a:r>
              <a:rPr lang="en-US" sz="1050" baseline="30000" dirty="0" smtClean="0">
                <a:latin typeface="Arial Narrow" pitchFamily="34" charset="0"/>
              </a:rPr>
              <a:t>	23:11</a:t>
            </a:r>
            <a:r>
              <a:rPr lang="en-US" sz="1050" dirty="0" smtClean="0">
                <a:latin typeface="Arial Narrow" pitchFamily="34" charset="0"/>
              </a:rPr>
              <a:t> ... The Lord stood ... said, "Take courage! As you have testified about me in Jerusalem, so you must also testify in Rome.”</a:t>
            </a:r>
          </a:p>
          <a:p>
            <a:pPr marL="231775" indent="-231775"/>
            <a:r>
              <a:rPr lang="en-US" sz="1050" b="1" dirty="0" smtClean="0">
                <a:latin typeface="Arial Narrow" pitchFamily="34" charset="0"/>
              </a:rPr>
              <a:t>Let me sum up</a:t>
            </a:r>
          </a:p>
          <a:p>
            <a:pPr marL="231775" indent="-231775"/>
            <a:r>
              <a:rPr lang="en-US" sz="1050" dirty="0" smtClean="0">
                <a:latin typeface="Arial Narrow" pitchFamily="34" charset="0"/>
              </a:rPr>
              <a:t>	When you resolve to do the will of God others won’t necessarily get it:</a:t>
            </a:r>
          </a:p>
          <a:p>
            <a:pPr marL="688975" lvl="1" indent="-115888">
              <a:buFont typeface="Arial" pitchFamily="34" charset="0"/>
              <a:buChar char="•"/>
            </a:pPr>
            <a:r>
              <a:rPr lang="en-US" sz="1050" u="sng" dirty="0" smtClean="0">
                <a:latin typeface="Arial Narrow" pitchFamily="34" charset="0"/>
              </a:rPr>
              <a:t>Friends/Family</a:t>
            </a:r>
            <a:r>
              <a:rPr lang="en-US" sz="1050" dirty="0" smtClean="0">
                <a:latin typeface="Arial Narrow" pitchFamily="34" charset="0"/>
              </a:rPr>
              <a:t> may not get it</a:t>
            </a:r>
          </a:p>
          <a:p>
            <a:pPr marL="688975" lvl="1" indent="-115888">
              <a:buFont typeface="Arial" pitchFamily="34" charset="0"/>
              <a:buChar char="•"/>
            </a:pPr>
            <a:r>
              <a:rPr lang="en-US" sz="1050" u="sng" dirty="0" smtClean="0">
                <a:latin typeface="Arial Narrow" pitchFamily="34" charset="0"/>
              </a:rPr>
              <a:t>Church</a:t>
            </a:r>
            <a:r>
              <a:rPr lang="en-US" sz="1050" dirty="0" smtClean="0">
                <a:latin typeface="Arial Narrow" pitchFamily="34" charset="0"/>
              </a:rPr>
              <a:t> may not get it</a:t>
            </a:r>
          </a:p>
          <a:p>
            <a:pPr marL="688975" lvl="1" indent="-115888">
              <a:buFont typeface="Arial" pitchFamily="34" charset="0"/>
              <a:buChar char="•"/>
            </a:pPr>
            <a:r>
              <a:rPr lang="en-US" sz="1050" u="sng" dirty="0" smtClean="0">
                <a:latin typeface="Arial Narrow" pitchFamily="34" charset="0"/>
              </a:rPr>
              <a:t>Religious people</a:t>
            </a:r>
            <a:r>
              <a:rPr lang="en-US" sz="1050" dirty="0" smtClean="0">
                <a:latin typeface="Arial Narrow" pitchFamily="34" charset="0"/>
              </a:rPr>
              <a:t> may not get it</a:t>
            </a:r>
          </a:p>
          <a:p>
            <a:pPr marL="688975" lvl="1" indent="-115888">
              <a:buFont typeface="Arial" pitchFamily="34" charset="0"/>
              <a:buChar char="•"/>
            </a:pPr>
            <a:r>
              <a:rPr lang="en-US" sz="1050" u="sng" dirty="0" smtClean="0">
                <a:latin typeface="Arial Narrow" pitchFamily="34" charset="0"/>
              </a:rPr>
              <a:t>Politicians</a:t>
            </a:r>
            <a:r>
              <a:rPr lang="en-US" sz="1050" dirty="0" smtClean="0">
                <a:latin typeface="Arial Narrow" pitchFamily="34" charset="0"/>
              </a:rPr>
              <a:t> may not get it</a:t>
            </a:r>
          </a:p>
          <a:p>
            <a:pPr marL="688975" lvl="1" indent="-115888">
              <a:buFont typeface="Arial" pitchFamily="34" charset="0"/>
              <a:buChar char="•"/>
            </a:pPr>
            <a:r>
              <a:rPr lang="en-US" sz="1050" u="sng" dirty="0" smtClean="0">
                <a:latin typeface="Arial Narrow" pitchFamily="34" charset="0"/>
              </a:rPr>
              <a:t>Adversaries</a:t>
            </a:r>
            <a:r>
              <a:rPr lang="en-US" sz="1050" dirty="0" smtClean="0">
                <a:latin typeface="Arial Narrow" pitchFamily="34" charset="0"/>
              </a:rPr>
              <a:t> may not  get it</a:t>
            </a:r>
          </a:p>
          <a:p>
            <a:pPr marL="231775" indent="-231775"/>
            <a:r>
              <a:rPr lang="en-US" sz="1050" dirty="0" smtClean="0">
                <a:latin typeface="Arial Narrow" pitchFamily="34" charset="0"/>
              </a:rPr>
              <a:t>The Challenge: Do You Get It? </a:t>
            </a:r>
          </a:p>
          <a:p>
            <a:pPr marL="231775" indent="-231775"/>
            <a:r>
              <a:rPr lang="en-US" sz="1050" dirty="0" smtClean="0">
                <a:latin typeface="Arial Narrow" pitchFamily="34" charset="0"/>
              </a:rPr>
              <a:t>If so, then what will you do? Where will you go?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171468"/>
          </a:xfrm>
          <a:prstGeom prst="rect">
            <a:avLst/>
          </a:prstGeom>
          <a:noFill/>
        </p:spPr>
        <p:txBody>
          <a:bodyPr wrap="square" rtlCol="0">
            <a:spAutoFit/>
          </a:bodyPr>
          <a:lstStyle/>
          <a:p>
            <a:pPr marL="231775" indent="-231775"/>
            <a:r>
              <a:rPr lang="en-US" sz="1050" b="1" dirty="0" smtClean="0">
                <a:latin typeface="Arial Narrow" pitchFamily="34" charset="0"/>
              </a:rPr>
              <a:t>Lesson 26  Acts 24 -26	          A Study in the Book of ACTS </a:t>
            </a:r>
          </a:p>
          <a:p>
            <a:pPr marL="231775" indent="-231775"/>
            <a:endParaRPr lang="en-US" sz="1050" dirty="0" smtClean="0">
              <a:latin typeface="Arial Narrow" pitchFamily="34" charset="0"/>
            </a:endParaRPr>
          </a:p>
          <a:p>
            <a:r>
              <a:rPr lang="en-US" sz="1050" dirty="0" smtClean="0">
                <a:latin typeface="Arial Narrow" pitchFamily="34" charset="0"/>
              </a:rPr>
              <a:t>Christian, Take the Stand </a:t>
            </a:r>
          </a:p>
          <a:p>
            <a:pPr>
              <a:tabLst>
                <a:tab pos="2687638" algn="l"/>
              </a:tabLst>
            </a:pPr>
            <a:r>
              <a:rPr lang="en-US" sz="1050" dirty="0" smtClean="0">
                <a:latin typeface="Arial Narrow" pitchFamily="34" charset="0"/>
              </a:rPr>
              <a:t>Three Trials:		Three Qualities:</a:t>
            </a:r>
          </a:p>
          <a:p>
            <a:pPr>
              <a:tabLst>
                <a:tab pos="2852738" algn="l"/>
              </a:tabLst>
            </a:pPr>
            <a:r>
              <a:rPr lang="en-US" sz="1050" dirty="0" smtClean="0">
                <a:latin typeface="Arial Narrow" pitchFamily="34" charset="0"/>
              </a:rPr>
              <a:t>1- Before FELIX 24	1-Integrity</a:t>
            </a:r>
          </a:p>
          <a:p>
            <a:pPr>
              <a:tabLst>
                <a:tab pos="2852738" algn="l"/>
              </a:tabLst>
            </a:pPr>
            <a:r>
              <a:rPr lang="en-US" sz="1050" dirty="0" smtClean="0">
                <a:latin typeface="Arial Narrow" pitchFamily="34" charset="0"/>
              </a:rPr>
              <a:t>2- Before FESTUS 25	2-Innocense</a:t>
            </a:r>
          </a:p>
          <a:p>
            <a:pPr>
              <a:tabLst>
                <a:tab pos="2852738" algn="l"/>
              </a:tabLst>
            </a:pPr>
            <a:r>
              <a:rPr lang="en-US" sz="1050" dirty="0" smtClean="0">
                <a:latin typeface="Arial Narrow" pitchFamily="34" charset="0"/>
              </a:rPr>
              <a:t>3- Before AGRIPPA 26	3-Importunity</a:t>
            </a:r>
          </a:p>
          <a:p>
            <a:pPr>
              <a:tabLst>
                <a:tab pos="2852738" algn="l"/>
              </a:tabLst>
            </a:pPr>
            <a:endParaRPr lang="en-US" sz="1050" dirty="0" smtClean="0">
              <a:latin typeface="Arial Narrow" pitchFamily="34" charset="0"/>
            </a:endParaRPr>
          </a:p>
          <a:p>
            <a:r>
              <a:rPr lang="en-US" sz="1050" dirty="0" smtClean="0">
                <a:latin typeface="Arial Narrow" pitchFamily="34" charset="0"/>
              </a:rPr>
              <a:t>We left off last time ...</a:t>
            </a:r>
          </a:p>
          <a:p>
            <a:pPr marL="231775"/>
            <a:r>
              <a:rPr lang="en-US" sz="1050" baseline="30000" dirty="0" smtClean="0">
                <a:latin typeface="Arial Narrow" pitchFamily="34" charset="0"/>
              </a:rPr>
              <a:t>23:32</a:t>
            </a:r>
            <a:r>
              <a:rPr lang="en-US" sz="1050" dirty="0" smtClean="0">
                <a:latin typeface="Arial Narrow" pitchFamily="34" charset="0"/>
              </a:rPr>
              <a:t>  ... that he [Paul] may be taken safely to Governor Felix. </a:t>
            </a:r>
          </a:p>
          <a:p>
            <a:pPr marL="231775"/>
            <a:r>
              <a:rPr lang="en-US" sz="1050" dirty="0" smtClean="0">
                <a:latin typeface="Arial Narrow" pitchFamily="34" charset="0"/>
              </a:rPr>
              <a:t> </a:t>
            </a:r>
            <a:r>
              <a:rPr lang="en-US" sz="1050" baseline="30000" dirty="0" smtClean="0">
                <a:latin typeface="Arial Narrow" pitchFamily="34" charset="0"/>
              </a:rPr>
              <a:t>33</a:t>
            </a:r>
            <a:r>
              <a:rPr lang="en-US" sz="1050" dirty="0" smtClean="0">
                <a:latin typeface="Arial Narrow" pitchFamily="34" charset="0"/>
              </a:rPr>
              <a:t> ... they delivered the letter to the governor and handed Paul over to him.</a:t>
            </a:r>
          </a:p>
          <a:p>
            <a:pPr marL="231775"/>
            <a:r>
              <a:rPr lang="en-US" sz="1050" dirty="0" smtClean="0">
                <a:latin typeface="Arial Narrow" pitchFamily="34" charset="0"/>
              </a:rPr>
              <a:t> </a:t>
            </a:r>
            <a:r>
              <a:rPr lang="en-US" sz="1050" baseline="30000" dirty="0" smtClean="0">
                <a:latin typeface="Arial Narrow" pitchFamily="34" charset="0"/>
              </a:rPr>
              <a:t>34</a:t>
            </a:r>
            <a:r>
              <a:rPr lang="en-US" sz="1050" dirty="0" smtClean="0">
                <a:latin typeface="Arial Narrow" pitchFamily="34" charset="0"/>
              </a:rPr>
              <a:t> The governor read the letter and ... said, We left off last time ...</a:t>
            </a:r>
          </a:p>
          <a:p>
            <a:pPr marL="231775"/>
            <a:endParaRPr lang="en-US" sz="1050" dirty="0" smtClean="0">
              <a:latin typeface="Arial Narrow" pitchFamily="34" charset="0"/>
            </a:endParaRPr>
          </a:p>
          <a:p>
            <a:pPr marL="231775"/>
            <a:r>
              <a:rPr lang="en-US" sz="1050" dirty="0" smtClean="0">
                <a:latin typeface="Arial Narrow" pitchFamily="34" charset="0"/>
              </a:rPr>
              <a:t>"I will hear your case when your accusers get here." </a:t>
            </a:r>
          </a:p>
          <a:p>
            <a:pPr marL="231775"/>
            <a:r>
              <a:rPr lang="en-US" sz="1050" dirty="0" smtClean="0">
                <a:latin typeface="Arial Narrow" pitchFamily="34" charset="0"/>
              </a:rPr>
              <a:t>Then he ordered that Paul be kept under guard in Herod's palace.</a:t>
            </a:r>
          </a:p>
          <a:p>
            <a:pPr marL="231775"/>
            <a:endParaRPr lang="en-US" sz="1050" dirty="0" smtClean="0">
              <a:latin typeface="Arial Narrow" pitchFamily="34" charset="0"/>
            </a:endParaRPr>
          </a:p>
          <a:p>
            <a:r>
              <a:rPr lang="en-US" sz="1050" b="1" dirty="0" smtClean="0">
                <a:latin typeface="Arial Narrow" pitchFamily="34" charset="0"/>
              </a:rPr>
              <a:t>INTEGRITY Before Felix 24</a:t>
            </a:r>
          </a:p>
          <a:p>
            <a:pPr marL="231775"/>
            <a:r>
              <a:rPr lang="en-US" sz="1050" baseline="30000" dirty="0" smtClean="0">
                <a:latin typeface="Arial Narrow" pitchFamily="34" charset="0"/>
              </a:rPr>
              <a:t>24:1</a:t>
            </a:r>
            <a:r>
              <a:rPr lang="en-US" sz="1050" dirty="0" smtClean="0">
                <a:latin typeface="Arial Narrow" pitchFamily="34" charset="0"/>
              </a:rPr>
              <a:t> Five days later the high priest Ananias went down to Caesarea with some of the elders and a lawyer </a:t>
            </a:r>
            <a:br>
              <a:rPr lang="en-US" sz="1050" dirty="0" smtClean="0">
                <a:latin typeface="Arial Narrow" pitchFamily="34" charset="0"/>
              </a:rPr>
            </a:br>
            <a:r>
              <a:rPr lang="en-US" sz="1050" dirty="0" smtClean="0">
                <a:latin typeface="Arial Narrow" pitchFamily="34" charset="0"/>
              </a:rPr>
              <a:t>named </a:t>
            </a:r>
            <a:r>
              <a:rPr lang="en-US" sz="1050" dirty="0" err="1" smtClean="0">
                <a:latin typeface="Arial Narrow" pitchFamily="34" charset="0"/>
              </a:rPr>
              <a:t>Tertullus</a:t>
            </a:r>
            <a:r>
              <a:rPr lang="en-US" sz="1050" dirty="0" smtClean="0">
                <a:latin typeface="Arial Narrow" pitchFamily="34" charset="0"/>
              </a:rPr>
              <a:t>, and they brought their </a:t>
            </a:r>
            <a:r>
              <a:rPr lang="en-US" sz="1050" dirty="0" err="1" smtClean="0">
                <a:latin typeface="Arial Narrow" pitchFamily="34" charset="0"/>
              </a:rPr>
              <a:t>chargesagainst</a:t>
            </a:r>
            <a:r>
              <a:rPr lang="en-US" sz="1050" dirty="0" smtClean="0">
                <a:latin typeface="Arial Narrow" pitchFamily="34" charset="0"/>
              </a:rPr>
              <a:t> Paul before the governor. </a:t>
            </a:r>
          </a:p>
          <a:p>
            <a:pPr marL="231775"/>
            <a:endParaRPr lang="en-US" sz="1050" dirty="0" smtClean="0">
              <a:latin typeface="Arial Narrow" pitchFamily="34" charset="0"/>
            </a:endParaRPr>
          </a:p>
          <a:p>
            <a:pPr marL="231775"/>
            <a:r>
              <a:rPr lang="en-US" sz="1050" b="1" dirty="0" smtClean="0">
                <a:latin typeface="Arial Narrow" pitchFamily="34" charset="0"/>
              </a:rPr>
              <a:t>The Charge:</a:t>
            </a:r>
          </a:p>
          <a:p>
            <a:pPr marL="231775"/>
            <a:r>
              <a:rPr lang="en-US" sz="1050" baseline="30000" dirty="0" smtClean="0">
                <a:latin typeface="Arial Narrow" pitchFamily="34" charset="0"/>
              </a:rPr>
              <a:t>5</a:t>
            </a:r>
            <a:r>
              <a:rPr lang="en-US" sz="1050" dirty="0" smtClean="0">
                <a:latin typeface="Arial Narrow" pitchFamily="34" charset="0"/>
              </a:rPr>
              <a:t> "We have found this man to be a </a:t>
            </a:r>
            <a:r>
              <a:rPr lang="en-US" sz="1050" b="1" u="sng" dirty="0" smtClean="0">
                <a:latin typeface="Arial Narrow" pitchFamily="34" charset="0"/>
              </a:rPr>
              <a:t>troublemaker</a:t>
            </a:r>
            <a:r>
              <a:rPr lang="en-US" sz="1050" dirty="0" smtClean="0">
                <a:latin typeface="Arial Narrow" pitchFamily="34" charset="0"/>
              </a:rPr>
              <a:t>, stirring up riots among the Jews all over the world. He is a </a:t>
            </a:r>
            <a:r>
              <a:rPr lang="en-US" sz="1050" b="1" u="sng" dirty="0" smtClean="0">
                <a:latin typeface="Arial Narrow" pitchFamily="34" charset="0"/>
              </a:rPr>
              <a:t>ringleader</a:t>
            </a:r>
            <a:r>
              <a:rPr lang="en-US" sz="1050" dirty="0" smtClean="0">
                <a:latin typeface="Arial Narrow" pitchFamily="34" charset="0"/>
              </a:rPr>
              <a:t> of the Nazarene sect  </a:t>
            </a:r>
            <a:r>
              <a:rPr lang="en-US" sz="1050" baseline="30000" dirty="0" smtClean="0">
                <a:latin typeface="Arial Narrow" pitchFamily="34" charset="0"/>
              </a:rPr>
              <a:t>6</a:t>
            </a:r>
            <a:r>
              <a:rPr lang="en-US" sz="1050" dirty="0" smtClean="0">
                <a:latin typeface="Arial Narrow" pitchFamily="34" charset="0"/>
              </a:rPr>
              <a:t> and even </a:t>
            </a:r>
            <a:r>
              <a:rPr lang="en-US" sz="1050" b="1" u="sng" dirty="0" smtClean="0">
                <a:latin typeface="Arial Narrow" pitchFamily="34" charset="0"/>
              </a:rPr>
              <a:t>tried to desecrate </a:t>
            </a:r>
            <a:r>
              <a:rPr lang="en-US" sz="1050" dirty="0" smtClean="0">
                <a:latin typeface="Arial Narrow" pitchFamily="34" charset="0"/>
              </a:rPr>
              <a:t>the temple; so we seized him.”</a:t>
            </a:r>
          </a:p>
          <a:p>
            <a:pPr marL="231775"/>
            <a:r>
              <a:rPr lang="en-US" sz="1050" dirty="0" smtClean="0">
                <a:latin typeface="Arial Narrow" pitchFamily="34" charset="0"/>
              </a:rPr>
              <a:t> </a:t>
            </a:r>
          </a:p>
          <a:p>
            <a:pPr marL="231775"/>
            <a:r>
              <a:rPr lang="en-US" sz="1050" b="1" dirty="0" smtClean="0">
                <a:latin typeface="Arial Narrow" pitchFamily="34" charset="0"/>
              </a:rPr>
              <a:t>The Defense:</a:t>
            </a:r>
          </a:p>
          <a:p>
            <a:pPr marL="231775"/>
            <a:r>
              <a:rPr lang="en-US" sz="1050" baseline="30000" dirty="0" smtClean="0">
                <a:latin typeface="Arial Narrow" pitchFamily="34" charset="0"/>
              </a:rPr>
              <a:t>12</a:t>
            </a:r>
            <a:r>
              <a:rPr lang="en-US" sz="1050" dirty="0" smtClean="0">
                <a:latin typeface="Arial Narrow" pitchFamily="34" charset="0"/>
              </a:rPr>
              <a:t> My accusers did not find me arguing with anyone at the temple, or stirring up a crowd in the synagogues or anywhere else in the city.  </a:t>
            </a:r>
            <a:r>
              <a:rPr lang="en-US" sz="1050" baseline="30000" dirty="0" smtClean="0">
                <a:latin typeface="Arial Narrow" pitchFamily="34" charset="0"/>
              </a:rPr>
              <a:t>13</a:t>
            </a:r>
            <a:r>
              <a:rPr lang="en-US" sz="1050" dirty="0" smtClean="0">
                <a:latin typeface="Arial Narrow" pitchFamily="34" charset="0"/>
              </a:rPr>
              <a:t> And </a:t>
            </a:r>
            <a:r>
              <a:rPr lang="en-US" sz="1050" b="1" u="sng" dirty="0" smtClean="0">
                <a:latin typeface="Arial Narrow" pitchFamily="34" charset="0"/>
              </a:rPr>
              <a:t>they cannot prove </a:t>
            </a:r>
            <a:r>
              <a:rPr lang="en-US" sz="1050" dirty="0" smtClean="0">
                <a:latin typeface="Arial Narrow" pitchFamily="34" charset="0"/>
              </a:rPr>
              <a:t>to you the charges they are now making against me</a:t>
            </a:r>
          </a:p>
          <a:p>
            <a:pPr marL="231775"/>
            <a:endParaRPr lang="en-US" sz="1050" dirty="0" smtClean="0">
              <a:latin typeface="Arial Narrow" pitchFamily="34" charset="0"/>
            </a:endParaRPr>
          </a:p>
          <a:p>
            <a:pPr marL="231775"/>
            <a:r>
              <a:rPr lang="en-US" sz="1050" b="1" dirty="0" smtClean="0">
                <a:latin typeface="Arial Narrow" pitchFamily="34" charset="0"/>
              </a:rPr>
              <a:t>The Plea:</a:t>
            </a:r>
          </a:p>
          <a:p>
            <a:pPr marL="231775"/>
            <a:r>
              <a:rPr lang="en-US" sz="1050" baseline="30000" dirty="0" smtClean="0">
                <a:latin typeface="Arial Narrow" pitchFamily="34" charset="0"/>
              </a:rPr>
              <a:t>14</a:t>
            </a:r>
            <a:r>
              <a:rPr lang="en-US" sz="1050" dirty="0" smtClean="0">
                <a:latin typeface="Arial Narrow" pitchFamily="34" charset="0"/>
              </a:rPr>
              <a:t> However</a:t>
            </a:r>
            <a:r>
              <a:rPr lang="en-US" sz="1050" b="1" u="sng" dirty="0" smtClean="0">
                <a:latin typeface="Arial Narrow" pitchFamily="34" charset="0"/>
              </a:rPr>
              <a:t>, I admit that I </a:t>
            </a:r>
            <a:r>
              <a:rPr lang="en-US" sz="1050" dirty="0" smtClean="0">
                <a:latin typeface="Arial Narrow" pitchFamily="34" charset="0"/>
              </a:rPr>
              <a:t>worship the God of our fathers as a </a:t>
            </a:r>
            <a:r>
              <a:rPr lang="en-US" sz="1050" b="1" u="sng" dirty="0" smtClean="0">
                <a:latin typeface="Arial Narrow" pitchFamily="34" charset="0"/>
              </a:rPr>
              <a:t>follow</a:t>
            </a:r>
            <a:r>
              <a:rPr lang="en-US" sz="1050" dirty="0" smtClean="0">
                <a:latin typeface="Arial Narrow" pitchFamily="34" charset="0"/>
              </a:rPr>
              <a:t>er of </a:t>
            </a:r>
            <a:r>
              <a:rPr lang="en-US" sz="1050" b="1" u="sng" dirty="0" smtClean="0">
                <a:latin typeface="Arial Narrow" pitchFamily="34" charset="0"/>
              </a:rPr>
              <a:t>the Way</a:t>
            </a:r>
            <a:r>
              <a:rPr lang="en-US" sz="1050" dirty="0" smtClean="0">
                <a:latin typeface="Arial Narrow" pitchFamily="34" charset="0"/>
              </a:rPr>
              <a:t>, .... </a:t>
            </a:r>
            <a:r>
              <a:rPr lang="en-US" sz="1050" baseline="30000" dirty="0" smtClean="0">
                <a:latin typeface="Arial Narrow" pitchFamily="34" charset="0"/>
              </a:rPr>
              <a:t>15</a:t>
            </a:r>
            <a:r>
              <a:rPr lang="en-US" sz="1050" dirty="0" smtClean="0">
                <a:latin typeface="Arial Narrow" pitchFamily="34" charset="0"/>
              </a:rPr>
              <a:t> and I have the same hope in God as these men, that there will be a resurrection of both the righteous and the wicked. </a:t>
            </a:r>
          </a:p>
          <a:p>
            <a:pPr marL="231775"/>
            <a:endParaRPr lang="en-US" sz="1050" dirty="0" smtClean="0">
              <a:latin typeface="Arial Narrow" pitchFamily="34" charset="0"/>
            </a:endParaRPr>
          </a:p>
          <a:p>
            <a:pPr marL="231775"/>
            <a:r>
              <a:rPr lang="en-US" sz="1050" b="1" dirty="0" smtClean="0">
                <a:latin typeface="Arial Narrow" pitchFamily="34" charset="0"/>
              </a:rPr>
              <a:t>More Defense:</a:t>
            </a:r>
          </a:p>
          <a:p>
            <a:pPr marL="231775"/>
            <a:r>
              <a:rPr lang="en-US" sz="1050" baseline="30000" dirty="0" smtClean="0">
                <a:latin typeface="Arial Narrow" pitchFamily="34" charset="0"/>
              </a:rPr>
              <a:t>17</a:t>
            </a:r>
            <a:r>
              <a:rPr lang="en-US" sz="1050" dirty="0" smtClean="0">
                <a:latin typeface="Arial Narrow" pitchFamily="34" charset="0"/>
              </a:rPr>
              <a:t> "After an absence of several years, </a:t>
            </a:r>
            <a:r>
              <a:rPr lang="en-US" sz="1050" b="1" u="sng" dirty="0" smtClean="0">
                <a:latin typeface="Arial Narrow" pitchFamily="34" charset="0"/>
              </a:rPr>
              <a:t>I came </a:t>
            </a:r>
            <a:r>
              <a:rPr lang="en-US" sz="1050" dirty="0" smtClean="0">
                <a:latin typeface="Arial Narrow" pitchFamily="34" charset="0"/>
              </a:rPr>
              <a:t>to Jerusalem </a:t>
            </a:r>
            <a:r>
              <a:rPr lang="en-US" sz="1050" b="1" u="sng" dirty="0" smtClean="0">
                <a:latin typeface="Arial Narrow" pitchFamily="34" charset="0"/>
              </a:rPr>
              <a:t>to bring </a:t>
            </a:r>
            <a:r>
              <a:rPr lang="en-US" sz="1050" dirty="0" smtClean="0">
                <a:latin typeface="Arial Narrow" pitchFamily="34" charset="0"/>
              </a:rPr>
              <a:t>my people </a:t>
            </a:r>
            <a:r>
              <a:rPr lang="en-US" sz="1050" b="1" u="sng" dirty="0" smtClean="0">
                <a:latin typeface="Arial Narrow" pitchFamily="34" charset="0"/>
              </a:rPr>
              <a:t>gifts for the poor </a:t>
            </a:r>
            <a:r>
              <a:rPr lang="en-US" sz="1050" dirty="0" smtClean="0">
                <a:latin typeface="Arial Narrow" pitchFamily="34" charset="0"/>
              </a:rPr>
              <a:t>... </a:t>
            </a:r>
            <a:r>
              <a:rPr lang="en-US" sz="1050" baseline="30000" dirty="0" smtClean="0">
                <a:latin typeface="Arial Narrow" pitchFamily="34" charset="0"/>
              </a:rPr>
              <a:t>18</a:t>
            </a:r>
            <a:r>
              <a:rPr lang="en-US" sz="1050" dirty="0" smtClean="0">
                <a:latin typeface="Arial Narrow" pitchFamily="34" charset="0"/>
              </a:rPr>
              <a:t> I was ceremonially clean when they found me in the temple courts ... </a:t>
            </a:r>
          </a:p>
          <a:p>
            <a:pPr marL="231775"/>
            <a:r>
              <a:rPr lang="en-US" sz="1050" baseline="30000" dirty="0" smtClean="0">
                <a:latin typeface="Arial Narrow" pitchFamily="34" charset="0"/>
              </a:rPr>
              <a:t>20</a:t>
            </a:r>
            <a:r>
              <a:rPr lang="en-US" sz="1050" dirty="0" smtClean="0">
                <a:latin typeface="Arial Narrow" pitchFamily="34" charset="0"/>
              </a:rPr>
              <a:t> ... these who are here should state what crime they found in me when I stood before the Sanhedrin-- </a:t>
            </a:r>
            <a:r>
              <a:rPr lang="en-US" sz="1050" baseline="30000" dirty="0" smtClean="0">
                <a:latin typeface="Arial Narrow" pitchFamily="34" charset="0"/>
              </a:rPr>
              <a:t>21</a:t>
            </a:r>
            <a:r>
              <a:rPr lang="en-US" sz="1050" dirty="0" smtClean="0">
                <a:latin typeface="Arial Narrow" pitchFamily="34" charset="0"/>
              </a:rPr>
              <a:t> unless it was this one thing I shouted as I stood in their presence</a:t>
            </a:r>
          </a:p>
          <a:p>
            <a:pPr marL="231775"/>
            <a:r>
              <a:rPr lang="en-US" sz="1050" dirty="0" smtClean="0">
                <a:latin typeface="Arial Narrow" pitchFamily="34" charset="0"/>
              </a:rPr>
              <a:t>'It is concerning the resurrection of the dead that I am on trial before you today.’</a:t>
            </a:r>
          </a:p>
          <a:p>
            <a:pPr marL="231775"/>
            <a:endParaRPr lang="en-US" sz="1050" dirty="0" smtClean="0">
              <a:latin typeface="Arial Narrow" pitchFamily="34" charset="0"/>
            </a:endParaRPr>
          </a:p>
          <a:p>
            <a:pPr marL="231775"/>
            <a:r>
              <a:rPr lang="en-US" sz="1050" b="1" dirty="0" smtClean="0">
                <a:latin typeface="Arial Narrow" pitchFamily="34" charset="0"/>
              </a:rPr>
              <a:t>The Ruling:</a:t>
            </a:r>
          </a:p>
          <a:p>
            <a:pPr marL="231775"/>
            <a:r>
              <a:rPr lang="en-US" sz="1050" dirty="0" smtClean="0">
                <a:latin typeface="Arial Narrow" pitchFamily="34" charset="0"/>
              </a:rPr>
              <a:t> </a:t>
            </a:r>
            <a:r>
              <a:rPr lang="en-US" sz="1050" baseline="30000" dirty="0" smtClean="0">
                <a:latin typeface="Arial Narrow" pitchFamily="34" charset="0"/>
              </a:rPr>
              <a:t>22</a:t>
            </a:r>
            <a:r>
              <a:rPr lang="en-US" sz="1050" dirty="0" smtClean="0">
                <a:latin typeface="Arial Narrow" pitchFamily="34" charset="0"/>
              </a:rPr>
              <a:t> Then Felix, who was well acquainted with the Way, adjourned the proceedings.... </a:t>
            </a:r>
          </a:p>
          <a:p>
            <a:pPr marL="231775"/>
            <a:r>
              <a:rPr lang="en-US" sz="1050" baseline="30000" dirty="0" smtClean="0">
                <a:latin typeface="Arial Narrow" pitchFamily="34" charset="0"/>
              </a:rPr>
              <a:t>24</a:t>
            </a:r>
            <a:r>
              <a:rPr lang="en-US" sz="1050" dirty="0" smtClean="0">
                <a:latin typeface="Arial Narrow" pitchFamily="34" charset="0"/>
              </a:rPr>
              <a:t> Several days later Felix .... sent for Paul and listened to him as he spoke about faith in Christ Jesus.   </a:t>
            </a:r>
            <a:br>
              <a:rPr lang="en-US" sz="1050" dirty="0" smtClean="0">
                <a:latin typeface="Arial Narrow" pitchFamily="34" charset="0"/>
              </a:rPr>
            </a:br>
            <a:r>
              <a:rPr lang="en-US" sz="1050" baseline="30000" dirty="0" smtClean="0">
                <a:latin typeface="Arial Narrow" pitchFamily="34" charset="0"/>
              </a:rPr>
              <a:t>25</a:t>
            </a:r>
            <a:r>
              <a:rPr lang="en-US" sz="1050" dirty="0" smtClean="0">
                <a:latin typeface="Arial Narrow" pitchFamily="34" charset="0"/>
              </a:rPr>
              <a:t> As Paul discoursed on righteousness, self-control and the judgment to come, Felix was afraid and said, ..."That's enough for now! You may leave. When I find it convenient, I will send for you.“</a:t>
            </a:r>
            <a:br>
              <a:rPr lang="en-US" sz="1050" dirty="0" smtClean="0">
                <a:latin typeface="Arial Narrow" pitchFamily="34" charset="0"/>
              </a:rPr>
            </a:br>
            <a:endParaRPr lang="en-US" sz="1050" dirty="0" smtClean="0">
              <a:latin typeface="Arial Narrow" pitchFamily="34" charset="0"/>
            </a:endParaRPr>
          </a:p>
          <a:p>
            <a:pPr marL="231775"/>
            <a:r>
              <a:rPr lang="en-US" sz="1050" dirty="0" smtClean="0">
                <a:latin typeface="Arial Narrow" pitchFamily="34" charset="0"/>
              </a:rPr>
              <a:t> </a:t>
            </a:r>
            <a:r>
              <a:rPr lang="en-US" sz="1050" baseline="30000" dirty="0" smtClean="0">
                <a:latin typeface="Arial Narrow" pitchFamily="34" charset="0"/>
              </a:rPr>
              <a:t>26</a:t>
            </a:r>
            <a:r>
              <a:rPr lang="en-US" sz="1050" dirty="0" smtClean="0">
                <a:latin typeface="Arial Narrow" pitchFamily="34" charset="0"/>
              </a:rPr>
              <a:t> At the same time he was hoping that Paul would offer him </a:t>
            </a:r>
            <a:r>
              <a:rPr lang="en-US" sz="1050" b="1" u="sng" dirty="0" smtClean="0">
                <a:latin typeface="Arial Narrow" pitchFamily="34" charset="0"/>
              </a:rPr>
              <a:t>a bribe, </a:t>
            </a:r>
            <a:r>
              <a:rPr lang="en-US" sz="1050" dirty="0" smtClean="0">
                <a:latin typeface="Arial Narrow" pitchFamily="34" charset="0"/>
              </a:rPr>
              <a:t>so he sent for him frequently and talked with him.</a:t>
            </a:r>
          </a:p>
          <a:p>
            <a:pPr marL="231775"/>
            <a:r>
              <a:rPr lang="en-US" sz="1050" baseline="30000" dirty="0" smtClean="0">
                <a:latin typeface="Arial Narrow" pitchFamily="34" charset="0"/>
              </a:rPr>
              <a:t>27</a:t>
            </a:r>
            <a:r>
              <a:rPr lang="en-US" sz="1050" dirty="0" smtClean="0">
                <a:latin typeface="Arial Narrow" pitchFamily="34" charset="0"/>
              </a:rPr>
              <a:t> When two years had passed, Felix was succeeded by </a:t>
            </a:r>
            <a:r>
              <a:rPr lang="en-US" sz="1050" dirty="0" err="1" smtClean="0">
                <a:latin typeface="Arial Narrow" pitchFamily="34" charset="0"/>
              </a:rPr>
              <a:t>Porcius</a:t>
            </a:r>
            <a:r>
              <a:rPr lang="en-US" sz="1050" dirty="0" smtClean="0">
                <a:latin typeface="Arial Narrow" pitchFamily="34" charset="0"/>
              </a:rPr>
              <a:t> Festus, but because Felix wanted to grant a favor to the Jews, he left Paul in prison. </a:t>
            </a:r>
          </a:p>
          <a:p>
            <a:pPr marL="231775"/>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602355"/>
          </a:xfrm>
          <a:prstGeom prst="rect">
            <a:avLst/>
          </a:prstGeom>
          <a:noFill/>
        </p:spPr>
        <p:txBody>
          <a:bodyPr wrap="square" rtlCol="0">
            <a:spAutoFit/>
          </a:bodyPr>
          <a:lstStyle/>
          <a:p>
            <a:pPr marL="231775" indent="-231775"/>
            <a:r>
              <a:rPr lang="en-US" sz="1050" b="1" dirty="0" smtClean="0">
                <a:latin typeface="Arial Narrow" pitchFamily="34" charset="0"/>
              </a:rPr>
              <a:t>Lesson 26  Acts 24 -26  (Continue)	          A Study in the Book of ACTS </a:t>
            </a:r>
          </a:p>
          <a:p>
            <a:pPr marL="231775" indent="-231775"/>
            <a:endParaRPr lang="en-US" sz="1050" dirty="0" smtClean="0">
              <a:latin typeface="Arial Narrow" pitchFamily="34" charset="0"/>
            </a:endParaRPr>
          </a:p>
          <a:p>
            <a:r>
              <a:rPr lang="en-US" sz="1050" b="1" dirty="0" smtClean="0">
                <a:latin typeface="Arial Narrow" pitchFamily="34" charset="0"/>
              </a:rPr>
              <a:t>INNOCENSE Before Festus 25</a:t>
            </a:r>
          </a:p>
          <a:p>
            <a:pPr marL="231775"/>
            <a:r>
              <a:rPr lang="en-US" sz="1050" baseline="30000" dirty="0" smtClean="0">
                <a:latin typeface="Arial Narrow" pitchFamily="34" charset="0"/>
              </a:rPr>
              <a:t>25:3</a:t>
            </a:r>
            <a:r>
              <a:rPr lang="en-US" sz="1050" dirty="0" smtClean="0">
                <a:latin typeface="Arial Narrow" pitchFamily="34" charset="0"/>
              </a:rPr>
              <a:t>  ... Festus, as a favor to them [the Jews], ... </a:t>
            </a:r>
            <a:r>
              <a:rPr lang="en-US" sz="1050" baseline="30000" dirty="0" smtClean="0">
                <a:latin typeface="Arial Narrow" pitchFamily="34" charset="0"/>
              </a:rPr>
              <a:t>6</a:t>
            </a:r>
            <a:r>
              <a:rPr lang="en-US" sz="1050" dirty="0" smtClean="0">
                <a:latin typeface="Arial Narrow" pitchFamily="34" charset="0"/>
              </a:rPr>
              <a:t> went down to Caesarea, and the next day he convened the court and ordered that Paul be brought before him. </a:t>
            </a:r>
          </a:p>
          <a:p>
            <a:pPr marL="231775"/>
            <a:endParaRPr lang="en-US" sz="1050" dirty="0" smtClean="0">
              <a:latin typeface="Arial Narrow" pitchFamily="34" charset="0"/>
            </a:endParaRPr>
          </a:p>
          <a:p>
            <a:pPr marL="231775"/>
            <a:r>
              <a:rPr lang="en-US" sz="1050" b="1" dirty="0" smtClean="0">
                <a:latin typeface="Arial Narrow" pitchFamily="34" charset="0"/>
              </a:rPr>
              <a:t>The Charge: </a:t>
            </a:r>
          </a:p>
          <a:p>
            <a:pPr marL="231775"/>
            <a:r>
              <a:rPr lang="en-US" sz="1050" baseline="30000" dirty="0" smtClean="0">
                <a:latin typeface="Arial Narrow" pitchFamily="34" charset="0"/>
              </a:rPr>
              <a:t>7</a:t>
            </a:r>
            <a:r>
              <a:rPr lang="en-US" sz="1050" dirty="0" smtClean="0">
                <a:latin typeface="Arial Narrow" pitchFamily="34" charset="0"/>
              </a:rPr>
              <a:t> When Paul appeared, the Jews ... stood around him, bringing many serious </a:t>
            </a:r>
            <a:r>
              <a:rPr lang="en-US" sz="1050" b="1" u="sng" dirty="0" smtClean="0">
                <a:latin typeface="Arial Narrow" pitchFamily="34" charset="0"/>
              </a:rPr>
              <a:t>charges</a:t>
            </a:r>
            <a:r>
              <a:rPr lang="en-US" sz="1050" dirty="0" smtClean="0">
                <a:latin typeface="Arial Narrow" pitchFamily="34" charset="0"/>
              </a:rPr>
              <a:t> against him, which </a:t>
            </a:r>
            <a:r>
              <a:rPr lang="en-US" sz="1050" b="1" u="sng" dirty="0" smtClean="0">
                <a:latin typeface="Arial Narrow" pitchFamily="34" charset="0"/>
              </a:rPr>
              <a:t>they could not prove.</a:t>
            </a:r>
            <a:r>
              <a:rPr lang="en-US" sz="1050" dirty="0" smtClean="0">
                <a:latin typeface="Arial Narrow" pitchFamily="34" charset="0"/>
              </a:rPr>
              <a:t> </a:t>
            </a:r>
          </a:p>
          <a:p>
            <a:pPr marL="231775"/>
            <a:endParaRPr lang="en-US" sz="1050" dirty="0" smtClean="0">
              <a:latin typeface="Arial Narrow" pitchFamily="34" charset="0"/>
            </a:endParaRPr>
          </a:p>
          <a:p>
            <a:pPr marL="231775"/>
            <a:r>
              <a:rPr lang="en-US" sz="1050" b="1" dirty="0" smtClean="0">
                <a:latin typeface="Arial Narrow" pitchFamily="34" charset="0"/>
              </a:rPr>
              <a:t>The Defense: </a:t>
            </a:r>
          </a:p>
          <a:p>
            <a:pPr marL="231775"/>
            <a:r>
              <a:rPr lang="en-US" sz="1050" dirty="0" smtClean="0">
                <a:latin typeface="Arial Narrow" pitchFamily="34" charset="0"/>
              </a:rPr>
              <a:t> </a:t>
            </a:r>
            <a:r>
              <a:rPr lang="en-US" sz="1050" baseline="30000" dirty="0" smtClean="0">
                <a:latin typeface="Arial Narrow" pitchFamily="34" charset="0"/>
              </a:rPr>
              <a:t>8</a:t>
            </a:r>
            <a:r>
              <a:rPr lang="en-US" sz="1050" dirty="0" smtClean="0">
                <a:latin typeface="Arial Narrow" pitchFamily="34" charset="0"/>
              </a:rPr>
              <a:t> Then Paul made his defense: 	"</a:t>
            </a:r>
            <a:r>
              <a:rPr lang="en-US" sz="1050" b="1" u="sng" dirty="0" smtClean="0">
                <a:latin typeface="Arial Narrow" pitchFamily="34" charset="0"/>
              </a:rPr>
              <a:t>I have done nothing wrong </a:t>
            </a:r>
            <a:r>
              <a:rPr lang="en-US" sz="1050" dirty="0" smtClean="0">
                <a:latin typeface="Arial Narrow" pitchFamily="34" charset="0"/>
              </a:rPr>
              <a:t>against the law of the Jews 	or against the temple or against Caesar.”</a:t>
            </a:r>
          </a:p>
          <a:p>
            <a:pPr marL="231775"/>
            <a:endParaRPr lang="en-US" sz="1050" dirty="0" smtClean="0">
              <a:latin typeface="Arial Narrow" pitchFamily="34" charset="0"/>
            </a:endParaRPr>
          </a:p>
          <a:p>
            <a:pPr marL="231775"/>
            <a:r>
              <a:rPr lang="en-US" sz="1050" b="1" dirty="0" smtClean="0">
                <a:latin typeface="Arial Narrow" pitchFamily="34" charset="0"/>
              </a:rPr>
              <a:t>The Examination: </a:t>
            </a:r>
          </a:p>
          <a:p>
            <a:pPr marL="231775"/>
            <a:r>
              <a:rPr lang="en-US" sz="1050" dirty="0" smtClean="0">
                <a:latin typeface="Arial Narrow" pitchFamily="34" charset="0"/>
              </a:rPr>
              <a:t> </a:t>
            </a:r>
            <a:r>
              <a:rPr lang="en-US" sz="1050" baseline="30000" dirty="0" smtClean="0">
                <a:latin typeface="Arial Narrow" pitchFamily="34" charset="0"/>
              </a:rPr>
              <a:t>9</a:t>
            </a:r>
            <a:r>
              <a:rPr lang="en-US" sz="1050" dirty="0" smtClean="0">
                <a:latin typeface="Arial Narrow" pitchFamily="34" charset="0"/>
              </a:rPr>
              <a:t> Festus, wishing to do the Jews a favor, said to Paul, "Are you willing to go up to Jerusalem and stand trial before me there on these charges?”</a:t>
            </a:r>
          </a:p>
          <a:p>
            <a:pPr marL="231775"/>
            <a:endParaRPr lang="en-US" sz="1050" baseline="30000" dirty="0" smtClean="0">
              <a:latin typeface="Arial Narrow" pitchFamily="34" charset="0"/>
            </a:endParaRPr>
          </a:p>
          <a:p>
            <a:pPr marL="231775"/>
            <a:r>
              <a:rPr lang="en-US" sz="1050" baseline="30000" dirty="0" smtClean="0">
                <a:latin typeface="Arial Narrow" pitchFamily="34" charset="0"/>
              </a:rPr>
              <a:t>10</a:t>
            </a:r>
            <a:r>
              <a:rPr lang="en-US" sz="1050" dirty="0" smtClean="0">
                <a:latin typeface="Arial Narrow" pitchFamily="34" charset="0"/>
              </a:rPr>
              <a:t> Paul answered: "I am now standing before Caesar's court, where I ought  to be tried. </a:t>
            </a:r>
            <a:r>
              <a:rPr lang="en-US" sz="1050" b="1" u="sng" dirty="0" smtClean="0">
                <a:latin typeface="Arial Narrow" pitchFamily="34" charset="0"/>
              </a:rPr>
              <a:t>I have not done any wrong </a:t>
            </a:r>
            <a:r>
              <a:rPr lang="en-US" sz="1050" dirty="0" smtClean="0">
                <a:latin typeface="Arial Narrow" pitchFamily="34" charset="0"/>
              </a:rPr>
              <a:t>to the Jews, as you yourself know very well</a:t>
            </a:r>
          </a:p>
          <a:p>
            <a:pPr marL="231775"/>
            <a:r>
              <a:rPr lang="en-US" sz="1050" baseline="30000" dirty="0" smtClean="0">
                <a:latin typeface="Arial Narrow" pitchFamily="34" charset="0"/>
              </a:rPr>
              <a:t>11</a:t>
            </a:r>
            <a:r>
              <a:rPr lang="en-US" sz="1050" dirty="0" smtClean="0">
                <a:latin typeface="Arial Narrow" pitchFamily="34" charset="0"/>
              </a:rPr>
              <a:t> If, however, I am guilty of doing anything deserving death, I do not refuse to die. But if the charges brought 	against me by these Jews are </a:t>
            </a:r>
            <a:r>
              <a:rPr lang="en-US" sz="1050" b="1" u="sng" dirty="0" smtClean="0">
                <a:latin typeface="Arial Narrow" pitchFamily="34" charset="0"/>
              </a:rPr>
              <a:t>not true</a:t>
            </a:r>
            <a:r>
              <a:rPr lang="en-US" sz="1050" dirty="0" smtClean="0">
                <a:latin typeface="Arial Narrow" pitchFamily="34" charset="0"/>
              </a:rPr>
              <a:t>, no one has the right to hand me over to them. I appeal to Caesar!”</a:t>
            </a:r>
          </a:p>
          <a:p>
            <a:pPr marL="231775"/>
            <a:endParaRPr lang="en-US" sz="1050" dirty="0" smtClean="0">
              <a:latin typeface="Arial Narrow" pitchFamily="34" charset="0"/>
            </a:endParaRPr>
          </a:p>
          <a:p>
            <a:pPr marL="231775"/>
            <a:r>
              <a:rPr lang="en-US" sz="1050" b="1" dirty="0" smtClean="0">
                <a:latin typeface="Arial Narrow" pitchFamily="34" charset="0"/>
              </a:rPr>
              <a:t>The Ruling: </a:t>
            </a:r>
          </a:p>
          <a:p>
            <a:pPr marL="231775"/>
            <a:r>
              <a:rPr lang="en-US" sz="1050" baseline="30000" dirty="0" smtClean="0">
                <a:latin typeface="Arial Narrow" pitchFamily="34" charset="0"/>
              </a:rPr>
              <a:t>12</a:t>
            </a:r>
            <a:r>
              <a:rPr lang="en-US" sz="1050" dirty="0" smtClean="0">
                <a:latin typeface="Arial Narrow" pitchFamily="34" charset="0"/>
              </a:rPr>
              <a:t> After Festus had conferred with his council, he declared: "You have appealed to Caesar. To Caesar you will go!”</a:t>
            </a:r>
          </a:p>
          <a:p>
            <a:pPr marL="231775"/>
            <a:endParaRPr lang="en-US" sz="1050" dirty="0" smtClean="0">
              <a:latin typeface="Arial Narrow" pitchFamily="34" charset="0"/>
            </a:endParaRPr>
          </a:p>
          <a:p>
            <a:pPr marL="231775"/>
            <a:r>
              <a:rPr lang="en-US" sz="1050" b="1" dirty="0" smtClean="0">
                <a:latin typeface="Arial Narrow" pitchFamily="34" charset="0"/>
              </a:rPr>
              <a:t>The Problem:</a:t>
            </a:r>
          </a:p>
          <a:p>
            <a:pPr marL="231775"/>
            <a:r>
              <a:rPr lang="en-US" sz="1050" baseline="30000" dirty="0" smtClean="0">
                <a:latin typeface="Arial Narrow" pitchFamily="34" charset="0"/>
              </a:rPr>
              <a:t>25:13</a:t>
            </a:r>
            <a:r>
              <a:rPr lang="en-US" sz="1050" dirty="0" smtClean="0">
                <a:latin typeface="Arial Narrow" pitchFamily="34" charset="0"/>
              </a:rPr>
              <a:t> A few days later King Agrippa and Bernice arrived at Caesarea to pay their respects to Festus. </a:t>
            </a:r>
            <a:r>
              <a:rPr lang="en-US" sz="1050" baseline="30000" dirty="0" smtClean="0">
                <a:latin typeface="Arial Narrow" pitchFamily="34" charset="0"/>
              </a:rPr>
              <a:t>14</a:t>
            </a:r>
            <a:r>
              <a:rPr lang="en-US" sz="1050" dirty="0" smtClean="0">
                <a:latin typeface="Arial Narrow" pitchFamily="34" charset="0"/>
              </a:rPr>
              <a:t> ... Festus discussed Paul's case with the king. ... </a:t>
            </a:r>
            <a:endParaRPr lang="en-US" sz="1050" baseline="30000" dirty="0" smtClean="0">
              <a:latin typeface="Arial Narrow" pitchFamily="34" charset="0"/>
            </a:endParaRPr>
          </a:p>
          <a:p>
            <a:pPr marL="231775"/>
            <a:r>
              <a:rPr lang="en-US" sz="1050" baseline="30000" dirty="0" smtClean="0">
                <a:latin typeface="Arial Narrow" pitchFamily="34" charset="0"/>
              </a:rPr>
              <a:t>18</a:t>
            </a:r>
            <a:r>
              <a:rPr lang="en-US" sz="1050" dirty="0" smtClean="0">
                <a:latin typeface="Arial Narrow" pitchFamily="34" charset="0"/>
              </a:rPr>
              <a:t> When his accusers got up to speak, they did not charge him with any of the crimes I had expected. ...</a:t>
            </a:r>
            <a:r>
              <a:rPr lang="en-US" sz="1050" baseline="30000" dirty="0" smtClean="0">
                <a:latin typeface="Arial Narrow" pitchFamily="34" charset="0"/>
              </a:rPr>
              <a:t>20</a:t>
            </a:r>
            <a:r>
              <a:rPr lang="en-US" sz="1050" dirty="0" smtClean="0">
                <a:latin typeface="Arial Narrow" pitchFamily="34" charset="0"/>
              </a:rPr>
              <a:t> I was at a loss how to investigate such matters; </a:t>
            </a:r>
          </a:p>
          <a:p>
            <a:pPr marL="231775"/>
            <a:r>
              <a:rPr lang="en-US" sz="1050" baseline="30000" dirty="0" smtClean="0">
                <a:latin typeface="Arial Narrow" pitchFamily="34" charset="0"/>
              </a:rPr>
              <a:t>22</a:t>
            </a:r>
            <a:r>
              <a:rPr lang="en-US" sz="1050" dirty="0" smtClean="0">
                <a:latin typeface="Arial Narrow" pitchFamily="34" charset="0"/>
              </a:rPr>
              <a:t> Then Agrippa said to </a:t>
            </a:r>
            <a:r>
              <a:rPr lang="en-US" sz="1050" dirty="0" err="1" smtClean="0">
                <a:latin typeface="Arial Narrow" pitchFamily="34" charset="0"/>
              </a:rPr>
              <a:t>Festus,"I</a:t>
            </a:r>
            <a:r>
              <a:rPr lang="en-US" sz="1050" dirty="0" smtClean="0">
                <a:latin typeface="Arial Narrow" pitchFamily="34" charset="0"/>
              </a:rPr>
              <a:t> would like to hear this man myself.”</a:t>
            </a:r>
          </a:p>
          <a:p>
            <a:pPr marL="231775" lvl="0">
              <a:defRPr/>
            </a:pPr>
            <a:r>
              <a:rPr lang="en-US" sz="1050" dirty="0" smtClean="0">
                <a:latin typeface="Arial Narrow" pitchFamily="34" charset="0"/>
              </a:rPr>
              <a:t>... </a:t>
            </a:r>
            <a:r>
              <a:rPr lang="en-US" sz="1050" baseline="30000" dirty="0" smtClean="0">
                <a:latin typeface="Arial Narrow" pitchFamily="34" charset="0"/>
              </a:rPr>
              <a:t>27</a:t>
            </a:r>
            <a:r>
              <a:rPr lang="en-US" sz="1050" dirty="0" smtClean="0">
                <a:latin typeface="Arial Narrow" pitchFamily="34" charset="0"/>
              </a:rPr>
              <a:t> For I think it is unreasonable to send on a prisoner without specifying the charges against him.“</a:t>
            </a:r>
          </a:p>
          <a:p>
            <a:pPr marL="231775" lvl="0">
              <a:defRPr/>
            </a:pPr>
            <a:endParaRPr lang="en-US" sz="1050" dirty="0" smtClean="0">
              <a:latin typeface="Arial Narrow" pitchFamily="34" charset="0"/>
            </a:endParaRPr>
          </a:p>
          <a:p>
            <a:pPr marL="231775" lvl="0">
              <a:defRPr/>
            </a:pPr>
            <a:r>
              <a:rPr lang="en-US" sz="1050" dirty="0" smtClean="0">
                <a:latin typeface="Arial Narrow" pitchFamily="34" charset="0"/>
              </a:rPr>
              <a:t>It’s time to look ourselves in the mirror to see if we are innocent before God with a clear conscience.</a:t>
            </a:r>
          </a:p>
          <a:p>
            <a:pPr marL="231775" lvl="0">
              <a:defRPr/>
            </a:pPr>
            <a:endParaRPr lang="en-US" sz="1050" dirty="0" smtClean="0">
              <a:latin typeface="Arial Narrow" pitchFamily="34" charset="0"/>
            </a:endParaRPr>
          </a:p>
          <a:p>
            <a:r>
              <a:rPr lang="en-US" sz="1050" b="1" dirty="0" smtClean="0">
                <a:latin typeface="Arial Narrow" pitchFamily="34" charset="0"/>
              </a:rPr>
              <a:t>IMPORTUNITY Before Agrippa 26</a:t>
            </a:r>
          </a:p>
          <a:p>
            <a:endParaRPr lang="en-US" sz="1050" b="1" dirty="0" smtClean="0">
              <a:latin typeface="Arial Narrow" pitchFamily="34" charset="0"/>
            </a:endParaRPr>
          </a:p>
          <a:p>
            <a:pPr marL="231775"/>
            <a:r>
              <a:rPr lang="en-US" sz="1050" b="1" dirty="0" smtClean="0">
                <a:latin typeface="Arial Narrow" pitchFamily="34" charset="0"/>
              </a:rPr>
              <a:t>The Defense: </a:t>
            </a:r>
          </a:p>
          <a:p>
            <a:pPr marL="231775"/>
            <a:r>
              <a:rPr lang="en-US" sz="1050" baseline="30000" dirty="0" smtClean="0">
                <a:latin typeface="Arial Narrow" pitchFamily="34" charset="0"/>
              </a:rPr>
              <a:t>26:1</a:t>
            </a:r>
            <a:r>
              <a:rPr lang="en-US" sz="1050" dirty="0" smtClean="0">
                <a:latin typeface="Arial Narrow" pitchFamily="34" charset="0"/>
              </a:rPr>
              <a:t> Then Agrippa said to Paul, "You have permission to speak for yourself." So Paul motioned with his hand and began his defense:</a:t>
            </a:r>
          </a:p>
          <a:p>
            <a:pPr marL="231775" algn="ctr"/>
            <a:r>
              <a:rPr lang="en-US" sz="1050" b="1" dirty="0" smtClean="0">
                <a:latin typeface="Arial Narrow" pitchFamily="34" charset="0"/>
              </a:rPr>
              <a:t>Three Parts:</a:t>
            </a:r>
          </a:p>
          <a:p>
            <a:pPr marL="231775" algn="ctr"/>
            <a:r>
              <a:rPr lang="en-US" sz="1050" dirty="0" smtClean="0">
                <a:latin typeface="Arial Narrow" pitchFamily="34" charset="0"/>
              </a:rPr>
              <a:t>I.  Before Christ</a:t>
            </a:r>
          </a:p>
          <a:p>
            <a:pPr marL="231775" algn="ctr">
              <a:buAutoNum type="romanUcPeriod" startAt="2"/>
            </a:pPr>
            <a:r>
              <a:rPr lang="en-US" sz="1050" dirty="0" smtClean="0">
                <a:latin typeface="Arial Narrow" pitchFamily="34" charset="0"/>
              </a:rPr>
              <a:t>Accepting Christ</a:t>
            </a:r>
          </a:p>
          <a:p>
            <a:pPr marL="231775" algn="ctr">
              <a:buAutoNum type="romanUcPeriod" startAt="2"/>
            </a:pPr>
            <a:r>
              <a:rPr lang="en-US" sz="1050" dirty="0" smtClean="0">
                <a:latin typeface="Arial Narrow" pitchFamily="34" charset="0"/>
              </a:rPr>
              <a:t> Since Christ</a:t>
            </a:r>
          </a:p>
          <a:p>
            <a:pPr marL="231775"/>
            <a:r>
              <a:rPr lang="en-US" sz="1050" b="1" dirty="0" smtClean="0">
                <a:latin typeface="Arial Narrow" pitchFamily="34" charset="0"/>
              </a:rPr>
              <a:t>Before Christ: </a:t>
            </a:r>
          </a:p>
          <a:p>
            <a:pPr marL="231775"/>
            <a:r>
              <a:rPr lang="en-US" sz="1050" baseline="30000" dirty="0" smtClean="0">
                <a:latin typeface="Arial Narrow" pitchFamily="34" charset="0"/>
              </a:rPr>
              <a:t>5 </a:t>
            </a:r>
            <a:r>
              <a:rPr lang="en-US" sz="1050" dirty="0" smtClean="0">
                <a:latin typeface="Arial Narrow" pitchFamily="34" charset="0"/>
              </a:rPr>
              <a:t>... I lived as a Pharisee. .... </a:t>
            </a:r>
            <a:r>
              <a:rPr lang="en-US" sz="1050" baseline="30000" dirty="0" smtClean="0">
                <a:latin typeface="Arial Narrow" pitchFamily="34" charset="0"/>
              </a:rPr>
              <a:t>9</a:t>
            </a:r>
            <a:r>
              <a:rPr lang="en-US" sz="1050" dirty="0" smtClean="0">
                <a:latin typeface="Arial Narrow" pitchFamily="34" charset="0"/>
              </a:rPr>
              <a:t> "I too was convinced that I ought to do all that was possible to oppose the name of Jesus of Nazareth. .... </a:t>
            </a:r>
            <a:r>
              <a:rPr lang="en-US" sz="1050" baseline="30000" dirty="0" smtClean="0">
                <a:latin typeface="Arial Narrow" pitchFamily="34" charset="0"/>
              </a:rPr>
              <a:t>11</a:t>
            </a:r>
            <a:r>
              <a:rPr lang="en-US" sz="1050" dirty="0" smtClean="0">
                <a:latin typeface="Arial Narrow" pitchFamily="34" charset="0"/>
              </a:rPr>
              <a:t> In my obsession against them, I even went to foreign cities to persecute them. </a:t>
            </a:r>
          </a:p>
          <a:p>
            <a:pPr marL="231775"/>
            <a:endParaRPr lang="en-US" sz="1050" dirty="0" smtClean="0">
              <a:latin typeface="Arial Narrow" pitchFamily="34" charset="0"/>
            </a:endParaRPr>
          </a:p>
          <a:p>
            <a:pPr marL="231775"/>
            <a:r>
              <a:rPr lang="en-US" sz="1050" b="1" dirty="0" smtClean="0">
                <a:latin typeface="Arial Narrow" pitchFamily="34" charset="0"/>
              </a:rPr>
              <a:t>Accepting Christ: </a:t>
            </a:r>
          </a:p>
          <a:p>
            <a:pPr marL="231775"/>
            <a:r>
              <a:rPr lang="en-US" sz="1050" baseline="30000" dirty="0" smtClean="0">
                <a:latin typeface="Arial Narrow" pitchFamily="34" charset="0"/>
              </a:rPr>
              <a:t>2</a:t>
            </a:r>
            <a:r>
              <a:rPr lang="en-US" sz="1050" dirty="0" smtClean="0">
                <a:latin typeface="Arial Narrow" pitchFamily="34" charset="0"/>
              </a:rPr>
              <a:t> "On one of these journeys I was going to Damascus  ... </a:t>
            </a:r>
          </a:p>
          <a:p>
            <a:pPr marL="231775"/>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6717223"/>
          </a:xfrm>
          <a:prstGeom prst="rect">
            <a:avLst/>
          </a:prstGeom>
          <a:noFill/>
        </p:spPr>
        <p:txBody>
          <a:bodyPr wrap="square" rtlCol="0">
            <a:spAutoFit/>
          </a:bodyPr>
          <a:lstStyle/>
          <a:p>
            <a:pPr marL="231775" indent="-231775"/>
            <a:r>
              <a:rPr lang="en-US" sz="1050" b="1" dirty="0" smtClean="0">
                <a:latin typeface="Arial Narrow" pitchFamily="34" charset="0"/>
              </a:rPr>
              <a:t>Lesson 26  Acts 24 -26  (Continue)	          A Study in the Book of ACTS </a:t>
            </a:r>
          </a:p>
          <a:p>
            <a:pPr marL="231775" indent="-231775"/>
            <a:endParaRPr lang="en-US" sz="1050" dirty="0" smtClean="0">
              <a:latin typeface="Arial Narrow" pitchFamily="34" charset="0"/>
            </a:endParaRPr>
          </a:p>
          <a:p>
            <a:pPr marL="231775"/>
            <a:r>
              <a:rPr lang="en-US" sz="1050" baseline="30000" dirty="0" smtClean="0">
                <a:latin typeface="Arial Narrow" pitchFamily="34" charset="0"/>
              </a:rPr>
              <a:t>13</a:t>
            </a:r>
            <a:r>
              <a:rPr lang="en-US" sz="1050" dirty="0" smtClean="0">
                <a:latin typeface="Arial Narrow" pitchFamily="34" charset="0"/>
              </a:rPr>
              <a:t> About noon, ... I saw a light from heaven, brighter than the sun, blazing around me and my companions.  </a:t>
            </a:r>
          </a:p>
          <a:p>
            <a:pPr marL="231775"/>
            <a:r>
              <a:rPr lang="en-US" sz="1050" baseline="30000" dirty="0" smtClean="0">
                <a:latin typeface="Arial Narrow" pitchFamily="34" charset="0"/>
              </a:rPr>
              <a:t>14</a:t>
            </a:r>
            <a:r>
              <a:rPr lang="en-US" sz="1050" dirty="0" smtClean="0">
                <a:latin typeface="Arial Narrow" pitchFamily="34" charset="0"/>
              </a:rPr>
              <a:t> We all fell to the ground, and I heard a voice saying to me </a:t>
            </a:r>
            <a:r>
              <a:rPr lang="en-US" sz="1050" baseline="30000" dirty="0" smtClean="0">
                <a:latin typeface="Arial Narrow" pitchFamily="34" charset="0"/>
              </a:rPr>
              <a:t>15</a:t>
            </a:r>
            <a:r>
              <a:rPr lang="en-US" sz="1050" dirty="0" smtClean="0">
                <a:latin typeface="Arial Narrow" pitchFamily="34" charset="0"/>
              </a:rPr>
              <a:t> "Who are you, Lord?"  I asked.</a:t>
            </a:r>
          </a:p>
          <a:p>
            <a:pPr marL="231775"/>
            <a:r>
              <a:rPr lang="en-US" sz="1050" dirty="0" smtClean="0"/>
              <a:t>"I am Jesus, of Nazareth whom, you are persecuting,” the Lord replied.</a:t>
            </a:r>
          </a:p>
          <a:p>
            <a:pPr marL="231775"/>
            <a:r>
              <a:rPr lang="en-US" sz="1050" baseline="30000" dirty="0" smtClean="0">
                <a:latin typeface="Arial Narrow" pitchFamily="34" charset="0"/>
              </a:rPr>
              <a:t>16</a:t>
            </a:r>
            <a:r>
              <a:rPr lang="en-US" sz="1050" dirty="0" smtClean="0">
                <a:latin typeface="Arial Narrow" pitchFamily="34" charset="0"/>
              </a:rPr>
              <a:t> 'Now get up and stand on your feet. I have appeared to you to appoint you as a servant and as a witness of what you have seen of me and what I will show you.</a:t>
            </a:r>
          </a:p>
          <a:p>
            <a:pPr marL="231775"/>
            <a:r>
              <a:rPr lang="en-US" sz="1050" dirty="0" smtClean="0">
                <a:latin typeface="Arial Narrow" pitchFamily="34" charset="0"/>
              </a:rPr>
              <a:t>. </a:t>
            </a:r>
            <a:r>
              <a:rPr lang="en-US" sz="1050" baseline="30000" dirty="0" smtClean="0">
                <a:latin typeface="Arial Narrow" pitchFamily="34" charset="0"/>
              </a:rPr>
              <a:t>17</a:t>
            </a:r>
            <a:r>
              <a:rPr lang="en-US" sz="1050" dirty="0" smtClean="0">
                <a:latin typeface="Arial Narrow" pitchFamily="34" charset="0"/>
              </a:rPr>
              <a:t> I will rescue you from your own people and from the Gentiles. I am sending you to them  </a:t>
            </a:r>
            <a:r>
              <a:rPr lang="en-US" sz="1050" baseline="30000" dirty="0" smtClean="0">
                <a:latin typeface="Arial Narrow" pitchFamily="34" charset="0"/>
              </a:rPr>
              <a:t>...</a:t>
            </a:r>
          </a:p>
          <a:p>
            <a:pPr marL="231775"/>
            <a:r>
              <a:rPr lang="en-US" sz="1050" baseline="30000" dirty="0" smtClean="0">
                <a:latin typeface="Arial Narrow" pitchFamily="34" charset="0"/>
              </a:rPr>
              <a:t>18</a:t>
            </a:r>
            <a:r>
              <a:rPr lang="en-US" sz="1050" dirty="0" smtClean="0">
                <a:latin typeface="Arial Narrow" pitchFamily="34" charset="0"/>
              </a:rPr>
              <a:t> to open their eyes and turn them from darkness to light, and from the power of Satan to God, so that they may receive forgiveness of sins and a place among those who are sanctified by faith in me.’</a:t>
            </a:r>
          </a:p>
          <a:p>
            <a:pPr marL="231775"/>
            <a:endParaRPr lang="en-US" sz="1050" dirty="0" smtClean="0">
              <a:latin typeface="Arial Narrow" pitchFamily="34" charset="0"/>
            </a:endParaRPr>
          </a:p>
          <a:p>
            <a:pPr marL="231775"/>
            <a:r>
              <a:rPr lang="en-US" sz="1050" b="1" dirty="0" smtClean="0">
                <a:latin typeface="Arial Narrow" pitchFamily="34" charset="0"/>
              </a:rPr>
              <a:t>Since Christ:</a:t>
            </a:r>
          </a:p>
          <a:p>
            <a:pPr marL="231775"/>
            <a:r>
              <a:rPr lang="en-US" sz="1050" dirty="0" smtClean="0">
                <a:latin typeface="Arial Narrow" pitchFamily="34" charset="0"/>
              </a:rPr>
              <a:t> </a:t>
            </a:r>
            <a:r>
              <a:rPr lang="en-US" sz="1050" baseline="30000" dirty="0" smtClean="0">
                <a:latin typeface="Arial Narrow" pitchFamily="34" charset="0"/>
              </a:rPr>
              <a:t>19</a:t>
            </a:r>
            <a:r>
              <a:rPr lang="en-US" sz="1050" dirty="0" smtClean="0">
                <a:latin typeface="Arial Narrow" pitchFamily="34" charset="0"/>
              </a:rPr>
              <a:t> "So then, King Agrippa, I was not disobedient to the vision from heaven.   </a:t>
            </a:r>
            <a:r>
              <a:rPr lang="en-US" sz="1050" baseline="30000" dirty="0" smtClean="0">
                <a:latin typeface="Arial Narrow" pitchFamily="34" charset="0"/>
              </a:rPr>
              <a:t>20</a:t>
            </a:r>
            <a:r>
              <a:rPr lang="en-US" sz="1050" dirty="0" smtClean="0">
                <a:latin typeface="Arial Narrow" pitchFamily="34" charset="0"/>
              </a:rPr>
              <a:t> First to those in </a:t>
            </a:r>
            <a:r>
              <a:rPr lang="en-US" sz="1050" b="1" u="sng" dirty="0" smtClean="0">
                <a:latin typeface="Arial Narrow" pitchFamily="34" charset="0"/>
              </a:rPr>
              <a:t>Damascus</a:t>
            </a:r>
            <a:r>
              <a:rPr lang="en-US" sz="1050" dirty="0" smtClean="0">
                <a:latin typeface="Arial Narrow" pitchFamily="34" charset="0"/>
              </a:rPr>
              <a:t>, then to those in </a:t>
            </a:r>
            <a:r>
              <a:rPr lang="en-US" sz="1050" u="sng" dirty="0" smtClean="0">
                <a:latin typeface="Arial Narrow" pitchFamily="34" charset="0"/>
              </a:rPr>
              <a:t>Jerusalem and in all Judea</a:t>
            </a:r>
            <a:r>
              <a:rPr lang="en-US" sz="1050" dirty="0" smtClean="0">
                <a:latin typeface="Arial Narrow" pitchFamily="34" charset="0"/>
              </a:rPr>
              <a:t>, and </a:t>
            </a:r>
            <a:r>
              <a:rPr lang="en-US" sz="1050" b="1" u="sng" dirty="0" smtClean="0">
                <a:latin typeface="Arial Narrow" pitchFamily="34" charset="0"/>
              </a:rPr>
              <a:t>to the Gentiles </a:t>
            </a:r>
            <a:r>
              <a:rPr lang="en-US" sz="1050" dirty="0" smtClean="0">
                <a:latin typeface="Arial Narrow" pitchFamily="34" charset="0"/>
              </a:rPr>
              <a:t>also, I preached that they should </a:t>
            </a:r>
            <a:r>
              <a:rPr lang="en-US" sz="1050" b="1" u="sng" dirty="0" smtClean="0">
                <a:latin typeface="Arial Narrow" pitchFamily="34" charset="0"/>
              </a:rPr>
              <a:t>repent and turn </a:t>
            </a:r>
            <a:r>
              <a:rPr lang="en-US" sz="1050" dirty="0" smtClean="0">
                <a:latin typeface="Arial Narrow" pitchFamily="34" charset="0"/>
              </a:rPr>
              <a:t>to God and prove their repentance by their deeds.</a:t>
            </a:r>
          </a:p>
          <a:p>
            <a:pPr marL="231775"/>
            <a:r>
              <a:rPr lang="en-US" sz="1050" baseline="30000" dirty="0" smtClean="0">
                <a:latin typeface="Arial Narrow" pitchFamily="34" charset="0"/>
              </a:rPr>
              <a:t>21</a:t>
            </a:r>
            <a:r>
              <a:rPr lang="en-US" sz="1050" dirty="0" smtClean="0">
                <a:latin typeface="Arial Narrow" pitchFamily="34" charset="0"/>
              </a:rPr>
              <a:t> That is why the Jews seized me in the temple courts and tried to kill me.</a:t>
            </a:r>
          </a:p>
          <a:p>
            <a:pPr marL="231775"/>
            <a:r>
              <a:rPr lang="en-US" sz="1050" baseline="30000" dirty="0" smtClean="0">
                <a:latin typeface="Arial Narrow" pitchFamily="34" charset="0"/>
              </a:rPr>
              <a:t>24</a:t>
            </a:r>
            <a:r>
              <a:rPr lang="en-US" sz="1050" dirty="0" smtClean="0">
                <a:latin typeface="Arial Narrow" pitchFamily="34" charset="0"/>
              </a:rPr>
              <a:t> At this point Festus interrupted Paul's defense. </a:t>
            </a:r>
            <a:br>
              <a:rPr lang="en-US" sz="1050" dirty="0" smtClean="0">
                <a:latin typeface="Arial Narrow" pitchFamily="34" charset="0"/>
              </a:rPr>
            </a:br>
            <a:r>
              <a:rPr lang="en-US" sz="1050" dirty="0" smtClean="0">
                <a:latin typeface="Arial Narrow" pitchFamily="34" charset="0"/>
              </a:rPr>
              <a:t>	  "You are out of your mind, Paul!“ he shouted. "Your great learning is driving you insane.“</a:t>
            </a:r>
          </a:p>
          <a:p>
            <a:pPr marL="231775"/>
            <a:r>
              <a:rPr lang="en-US" sz="1050" baseline="30000" dirty="0" smtClean="0">
                <a:latin typeface="Arial Narrow" pitchFamily="34" charset="0"/>
              </a:rPr>
              <a:t>25</a:t>
            </a:r>
            <a:r>
              <a:rPr lang="en-US" sz="1050" dirty="0" smtClean="0">
                <a:latin typeface="Arial Narrow" pitchFamily="34" charset="0"/>
              </a:rPr>
              <a:t> "I am not insane, most excellent Festus,“ Paul replied. "What I am saying is true and reasonable.</a:t>
            </a:r>
          </a:p>
          <a:p>
            <a:pPr marL="231775"/>
            <a:r>
              <a:rPr lang="en-US" sz="1050" baseline="30000" dirty="0" smtClean="0">
                <a:latin typeface="Arial Narrow" pitchFamily="34" charset="0"/>
              </a:rPr>
              <a:t>26</a:t>
            </a:r>
            <a:r>
              <a:rPr lang="en-US" sz="1050" dirty="0" smtClean="0">
                <a:latin typeface="Arial Narrow" pitchFamily="34" charset="0"/>
              </a:rPr>
              <a:t> The king is familiar with these things, and I can speak freely to him. I am convinced that none of this has escaped his notice, because it was not done in a corner.</a:t>
            </a:r>
          </a:p>
          <a:p>
            <a:pPr marL="231775"/>
            <a:r>
              <a:rPr lang="en-US" sz="1050" dirty="0" smtClean="0">
                <a:latin typeface="Arial Narrow" pitchFamily="34" charset="0"/>
              </a:rPr>
              <a:t> </a:t>
            </a:r>
            <a:r>
              <a:rPr lang="en-US" sz="1050" baseline="30000" dirty="0" smtClean="0">
                <a:latin typeface="Arial Narrow" pitchFamily="34" charset="0"/>
              </a:rPr>
              <a:t>27</a:t>
            </a:r>
            <a:r>
              <a:rPr lang="en-US" sz="1050" dirty="0" smtClean="0">
                <a:latin typeface="Arial Narrow" pitchFamily="34" charset="0"/>
              </a:rPr>
              <a:t> King Agrippa, do you believe the prophets? I know you do."</a:t>
            </a:r>
          </a:p>
          <a:p>
            <a:pPr marL="231775"/>
            <a:r>
              <a:rPr lang="en-US" sz="1050" dirty="0" smtClean="0">
                <a:latin typeface="Arial Narrow" pitchFamily="34" charset="0"/>
              </a:rPr>
              <a:t> </a:t>
            </a:r>
            <a:r>
              <a:rPr lang="en-US" sz="1050" baseline="30000" dirty="0" smtClean="0">
                <a:latin typeface="Arial Narrow" pitchFamily="34" charset="0"/>
              </a:rPr>
              <a:t>28</a:t>
            </a:r>
            <a:r>
              <a:rPr lang="en-US" sz="1050" dirty="0" smtClean="0">
                <a:latin typeface="Arial Narrow" pitchFamily="34" charset="0"/>
              </a:rPr>
              <a:t> Then Agrippa said to Paul, "Do you think that in such a short time you can persuade me to be a Christian?“</a:t>
            </a:r>
          </a:p>
          <a:p>
            <a:pPr marL="231775"/>
            <a:r>
              <a:rPr lang="en-US" sz="1050" dirty="0" smtClean="0">
                <a:latin typeface="Arial Narrow" pitchFamily="34" charset="0"/>
              </a:rPr>
              <a:t> </a:t>
            </a:r>
            <a:r>
              <a:rPr lang="en-US" sz="1050" baseline="30000" dirty="0" smtClean="0">
                <a:latin typeface="Arial Narrow" pitchFamily="34" charset="0"/>
              </a:rPr>
              <a:t>29</a:t>
            </a:r>
            <a:r>
              <a:rPr lang="en-US" sz="1050" dirty="0" smtClean="0">
                <a:latin typeface="Arial Narrow" pitchFamily="34" charset="0"/>
              </a:rPr>
              <a:t> Paul replied, "Short time or long--I pray God that not only you but all who are listening to me today may become what I am, except for these chains.”</a:t>
            </a:r>
          </a:p>
          <a:p>
            <a:pPr marL="231775"/>
            <a:endParaRPr lang="en-US" sz="1050" dirty="0" smtClean="0">
              <a:latin typeface="Arial Narrow" pitchFamily="34" charset="0"/>
            </a:endParaRPr>
          </a:p>
          <a:p>
            <a:pPr marL="231775"/>
            <a:r>
              <a:rPr lang="en-US" sz="1050" dirty="0" smtClean="0">
                <a:latin typeface="Arial Narrow" pitchFamily="34" charset="0"/>
              </a:rPr>
              <a:t>Paul is unrelenting—he’s the Biblical version of the Energizer Bunny</a:t>
            </a:r>
          </a:p>
          <a:p>
            <a:pPr marL="231775"/>
            <a:endParaRPr lang="en-US" sz="1050" dirty="0" smtClean="0">
              <a:latin typeface="Arial Narrow" pitchFamily="34" charset="0"/>
            </a:endParaRPr>
          </a:p>
          <a:p>
            <a:pPr marL="231775"/>
            <a:r>
              <a:rPr lang="en-US" sz="1050" b="1" dirty="0" smtClean="0">
                <a:latin typeface="Arial Narrow" pitchFamily="34" charset="0"/>
              </a:rPr>
              <a:t>The VERDICT:</a:t>
            </a:r>
          </a:p>
          <a:p>
            <a:pPr marL="231775"/>
            <a:r>
              <a:rPr lang="en-US" sz="1050" baseline="30000" dirty="0" smtClean="0">
                <a:latin typeface="Arial Narrow" pitchFamily="34" charset="0"/>
              </a:rPr>
              <a:t>30</a:t>
            </a:r>
            <a:r>
              <a:rPr lang="en-US" sz="1050" dirty="0" smtClean="0">
                <a:latin typeface="Arial Narrow" pitchFamily="34" charset="0"/>
              </a:rPr>
              <a:t> The king rose, and with him the governor and Bernice and those sitting with them.</a:t>
            </a:r>
          </a:p>
          <a:p>
            <a:pPr marL="231775"/>
            <a:r>
              <a:rPr lang="en-US" sz="1050" dirty="0" smtClean="0">
                <a:latin typeface="Arial Narrow" pitchFamily="34" charset="0"/>
              </a:rPr>
              <a:t> </a:t>
            </a:r>
            <a:r>
              <a:rPr lang="en-US" sz="1050" baseline="30000" dirty="0" smtClean="0">
                <a:latin typeface="Arial Narrow" pitchFamily="34" charset="0"/>
              </a:rPr>
              <a:t>31</a:t>
            </a:r>
            <a:r>
              <a:rPr lang="en-US" sz="1050" dirty="0" smtClean="0">
                <a:latin typeface="Arial Narrow" pitchFamily="34" charset="0"/>
              </a:rPr>
              <a:t> They left the room, and while talking with one another, they said, "This man is not doing anything that deserves death or imprisonment.”</a:t>
            </a:r>
          </a:p>
          <a:p>
            <a:pPr marL="231775"/>
            <a:r>
              <a:rPr lang="en-US" sz="1050" dirty="0" smtClean="0">
                <a:latin typeface="Arial Narrow" pitchFamily="34" charset="0"/>
              </a:rPr>
              <a:t> </a:t>
            </a:r>
            <a:r>
              <a:rPr lang="en-US" sz="1050" baseline="30000" dirty="0" smtClean="0">
                <a:latin typeface="Arial Narrow" pitchFamily="34" charset="0"/>
              </a:rPr>
              <a:t>32</a:t>
            </a:r>
            <a:r>
              <a:rPr lang="en-US" sz="1050" dirty="0" smtClean="0">
                <a:latin typeface="Arial Narrow" pitchFamily="34" charset="0"/>
              </a:rPr>
              <a:t> Agrippa said to Festus, "This man could have been set free if he had </a:t>
            </a:r>
          </a:p>
          <a:p>
            <a:pPr marL="231775"/>
            <a:endParaRPr lang="en-US" sz="1050" dirty="0" smtClean="0">
              <a:latin typeface="Arial Narrow" pitchFamily="34" charset="0"/>
            </a:endParaRPr>
          </a:p>
          <a:p>
            <a:r>
              <a:rPr lang="en-US" sz="1050" b="1" dirty="0" smtClean="0">
                <a:latin typeface="Arial Narrow" pitchFamily="34" charset="0"/>
              </a:rPr>
              <a:t>What’s the point...</a:t>
            </a:r>
          </a:p>
          <a:p>
            <a:pPr marL="231775"/>
            <a:r>
              <a:rPr lang="en-US" sz="1050" dirty="0" smtClean="0">
                <a:latin typeface="Arial Narrow" pitchFamily="34" charset="0"/>
              </a:rPr>
              <a:t>Test, troubles, and trials are God sent opportunities to show our ... </a:t>
            </a:r>
          </a:p>
          <a:p>
            <a:pPr marL="342900" lvl="4"/>
            <a:r>
              <a:rPr lang="en-US" sz="1050" dirty="0" smtClean="0">
                <a:latin typeface="Arial Narrow" pitchFamily="34" charset="0"/>
              </a:rPr>
              <a:t>1) INTEGRITY</a:t>
            </a:r>
          </a:p>
          <a:p>
            <a:pPr marL="342900" lvl="4"/>
            <a:r>
              <a:rPr lang="en-US" sz="1050" dirty="0" smtClean="0">
                <a:latin typeface="Arial Narrow" pitchFamily="34" charset="0"/>
              </a:rPr>
              <a:t>2) INNOSENCE</a:t>
            </a:r>
          </a:p>
          <a:p>
            <a:pPr marL="342900" lvl="4"/>
            <a:r>
              <a:rPr lang="en-US" sz="1050" dirty="0" smtClean="0">
                <a:latin typeface="Arial Narrow" pitchFamily="34" charset="0"/>
              </a:rPr>
              <a:t>3) IMPORTUNITY</a:t>
            </a:r>
          </a:p>
          <a:p>
            <a:endParaRPr lang="en-US" sz="1050" dirty="0" smtClean="0">
              <a:latin typeface="Arial Narrow" pitchFamily="34" charset="0"/>
            </a:endParaRPr>
          </a:p>
          <a:p>
            <a:endParaRPr lang="en-US" sz="1050" dirty="0">
              <a:latin typeface="Arial Narrow"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494633"/>
          </a:xfrm>
          <a:prstGeom prst="rect">
            <a:avLst/>
          </a:prstGeom>
          <a:noFill/>
        </p:spPr>
        <p:txBody>
          <a:bodyPr wrap="square" rtlCol="0">
            <a:spAutoFit/>
          </a:bodyPr>
          <a:lstStyle/>
          <a:p>
            <a:pPr marL="231775" indent="-231775"/>
            <a:r>
              <a:rPr lang="en-US" sz="1050" b="1" dirty="0" smtClean="0">
                <a:latin typeface="Arial Narrow" pitchFamily="34" charset="0"/>
              </a:rPr>
              <a:t>Lesson 27  Acts 27    	          A Study in the Book of ACTS </a:t>
            </a:r>
          </a:p>
          <a:p>
            <a:pPr marL="231775" indent="-231775"/>
            <a:endParaRPr lang="en-US" sz="1050" dirty="0" smtClean="0">
              <a:latin typeface="Arial Narrow" pitchFamily="34" charset="0"/>
            </a:endParaRPr>
          </a:p>
          <a:p>
            <a:r>
              <a:rPr lang="en-US" sz="1050" dirty="0" smtClean="0">
                <a:latin typeface="Arial Narrow" pitchFamily="34" charset="0"/>
              </a:rPr>
              <a:t>Surviving the Shipwrecks in Life</a:t>
            </a:r>
          </a:p>
          <a:p>
            <a:endParaRPr lang="en-US" sz="1050" dirty="0" smtClean="0">
              <a:latin typeface="Arial Narrow" pitchFamily="34" charset="0"/>
            </a:endParaRPr>
          </a:p>
          <a:p>
            <a:r>
              <a:rPr lang="en-US" sz="1050" dirty="0" smtClean="0">
                <a:latin typeface="Arial Narrow" pitchFamily="34" charset="0"/>
              </a:rPr>
              <a:t>Shipwrecks in Life have 3 parts:</a:t>
            </a:r>
          </a:p>
          <a:p>
            <a:pPr marL="231775"/>
            <a:r>
              <a:rPr lang="en-US" sz="1050" dirty="0" smtClean="0">
                <a:latin typeface="Arial Narrow" pitchFamily="34" charset="0"/>
              </a:rPr>
              <a:t>1—Start of the voyage</a:t>
            </a:r>
          </a:p>
          <a:p>
            <a:pPr marL="231775"/>
            <a:r>
              <a:rPr lang="en-US" sz="1050" dirty="0" smtClean="0">
                <a:latin typeface="Arial Narrow" pitchFamily="34" charset="0"/>
              </a:rPr>
              <a:t>2—Storm or calamity at sea</a:t>
            </a:r>
          </a:p>
          <a:p>
            <a:pPr marL="231775"/>
            <a:r>
              <a:rPr lang="en-US" sz="1050" dirty="0" smtClean="0">
                <a:latin typeface="Arial Narrow" pitchFamily="34" charset="0"/>
              </a:rPr>
              <a:t>3—Shores or aftermath</a:t>
            </a:r>
          </a:p>
          <a:p>
            <a:pPr marL="231775"/>
            <a:endParaRPr lang="en-US" sz="1050" dirty="0" smtClean="0">
              <a:latin typeface="Arial Narrow" pitchFamily="34" charset="0"/>
            </a:endParaRPr>
          </a:p>
          <a:p>
            <a:r>
              <a:rPr lang="en-US" sz="1050" b="1" dirty="0" smtClean="0">
                <a:latin typeface="Arial Narrow" pitchFamily="34" charset="0"/>
              </a:rPr>
              <a:t>Surviving a Difficult </a:t>
            </a:r>
            <a:r>
              <a:rPr lang="en-US" sz="1050" b="1" u="sng" dirty="0" smtClean="0">
                <a:latin typeface="Arial Narrow" pitchFamily="34" charset="0"/>
              </a:rPr>
              <a:t>START</a:t>
            </a:r>
            <a:r>
              <a:rPr lang="en-US" sz="1050" b="1" dirty="0" smtClean="0">
                <a:latin typeface="Arial Narrow" pitchFamily="34" charset="0"/>
              </a:rPr>
              <a:t> 27: 1-13</a:t>
            </a:r>
          </a:p>
          <a:p>
            <a:pPr marL="231775"/>
            <a:r>
              <a:rPr lang="en-US" sz="1050" baseline="30000" dirty="0" smtClean="0">
                <a:latin typeface="Arial Narrow" pitchFamily="34" charset="0"/>
              </a:rPr>
              <a:t>1</a:t>
            </a:r>
            <a:r>
              <a:rPr lang="en-US" sz="1050" dirty="0" smtClean="0">
                <a:latin typeface="Arial Narrow" pitchFamily="34" charset="0"/>
              </a:rPr>
              <a:t> When it was decided that we would sail for Italy, </a:t>
            </a:r>
            <a:r>
              <a:rPr lang="en-US" sz="1050" baseline="30000" dirty="0" smtClean="0">
                <a:latin typeface="Arial Narrow" pitchFamily="34" charset="0"/>
              </a:rPr>
              <a:t>2</a:t>
            </a:r>
            <a:r>
              <a:rPr lang="en-US" sz="1050" dirty="0" smtClean="0">
                <a:latin typeface="Arial Narrow" pitchFamily="34" charset="0"/>
              </a:rPr>
              <a:t> We boarded a ship ... and we put out to sea.... </a:t>
            </a:r>
            <a:br>
              <a:rPr lang="en-US" sz="1050" dirty="0" smtClean="0">
                <a:latin typeface="Arial Narrow" pitchFamily="34" charset="0"/>
              </a:rPr>
            </a:br>
            <a:r>
              <a:rPr lang="en-US" sz="1050" baseline="30000" dirty="0" smtClean="0">
                <a:latin typeface="Arial Narrow" pitchFamily="34" charset="0"/>
              </a:rPr>
              <a:t>3</a:t>
            </a:r>
            <a:r>
              <a:rPr lang="en-US" sz="1050" dirty="0" smtClean="0">
                <a:latin typeface="Arial Narrow" pitchFamily="34" charset="0"/>
              </a:rPr>
              <a:t> The next day we landed at Sidon; ... </a:t>
            </a:r>
            <a:r>
              <a:rPr lang="en-US" sz="1050" baseline="30000" dirty="0" smtClean="0">
                <a:latin typeface="Arial Narrow" pitchFamily="34" charset="0"/>
              </a:rPr>
              <a:t>4</a:t>
            </a:r>
            <a:r>
              <a:rPr lang="en-US" sz="1050" dirty="0" smtClean="0">
                <a:latin typeface="Arial Narrow" pitchFamily="34" charset="0"/>
              </a:rPr>
              <a:t> From there we put out to sea again and passed to the lee of Cyprus because the winds were against us.</a:t>
            </a:r>
          </a:p>
          <a:p>
            <a:pPr marL="231775"/>
            <a:r>
              <a:rPr lang="en-US" sz="1050" baseline="30000" dirty="0" smtClean="0">
                <a:latin typeface="Arial Narrow" pitchFamily="34" charset="0"/>
              </a:rPr>
              <a:t>5</a:t>
            </a:r>
            <a:r>
              <a:rPr lang="en-US" sz="1050" dirty="0" smtClean="0">
                <a:latin typeface="Arial Narrow" pitchFamily="34" charset="0"/>
              </a:rPr>
              <a:t> When we had sailed across the open sea ... we landed at Myra in Lycia.</a:t>
            </a:r>
          </a:p>
          <a:p>
            <a:pPr marL="231775"/>
            <a:r>
              <a:rPr lang="en-US" sz="1050" dirty="0" smtClean="0">
                <a:latin typeface="Arial Narrow" pitchFamily="34" charset="0"/>
              </a:rPr>
              <a:t> </a:t>
            </a:r>
            <a:r>
              <a:rPr lang="en-US" sz="1050" baseline="30000" dirty="0" smtClean="0">
                <a:latin typeface="Arial Narrow" pitchFamily="34" charset="0"/>
              </a:rPr>
              <a:t>6</a:t>
            </a:r>
            <a:r>
              <a:rPr lang="en-US" sz="1050" dirty="0" smtClean="0">
                <a:latin typeface="Arial Narrow" pitchFamily="34" charset="0"/>
              </a:rPr>
              <a:t> There the centurion found an Alexandrian ship sailing for Italy and put us on board.</a:t>
            </a:r>
          </a:p>
          <a:p>
            <a:pPr marL="231775"/>
            <a:r>
              <a:rPr lang="en-US" sz="1050" baseline="30000" dirty="0" smtClean="0">
                <a:latin typeface="Arial Narrow" pitchFamily="34" charset="0"/>
              </a:rPr>
              <a:t>7</a:t>
            </a:r>
            <a:r>
              <a:rPr lang="en-US" sz="1050" dirty="0" smtClean="0">
                <a:latin typeface="Arial Narrow" pitchFamily="34" charset="0"/>
              </a:rPr>
              <a:t> We made slow headway for many days and had difficulty arriving off Cnidus. When the wind did not allow us to hold our course, we sailed to the lee of Crete, opposite </a:t>
            </a:r>
            <a:r>
              <a:rPr lang="en-US" sz="1050" dirty="0" err="1" smtClean="0">
                <a:latin typeface="Arial Narrow" pitchFamily="34" charset="0"/>
              </a:rPr>
              <a:t>Salmone</a:t>
            </a:r>
            <a:r>
              <a:rPr lang="en-US" sz="1050" dirty="0" smtClean="0">
                <a:latin typeface="Arial Narrow" pitchFamily="34" charset="0"/>
              </a:rPr>
              <a:t>.</a:t>
            </a:r>
          </a:p>
          <a:p>
            <a:pPr marL="231775"/>
            <a:r>
              <a:rPr lang="en-US" sz="1050" dirty="0" smtClean="0">
                <a:latin typeface="Arial Narrow" pitchFamily="34" charset="0"/>
              </a:rPr>
              <a:t> </a:t>
            </a:r>
            <a:r>
              <a:rPr lang="en-US" sz="1050" baseline="30000" dirty="0" smtClean="0">
                <a:latin typeface="Arial Narrow" pitchFamily="34" charset="0"/>
              </a:rPr>
              <a:t>8</a:t>
            </a:r>
            <a:r>
              <a:rPr lang="en-US" sz="1050" dirty="0" smtClean="0">
                <a:latin typeface="Arial Narrow" pitchFamily="34" charset="0"/>
              </a:rPr>
              <a:t> We moved along the coast with difficulty and came to a place called Fair Havens, near the town of </a:t>
            </a:r>
            <a:r>
              <a:rPr lang="en-US" sz="1050" dirty="0" err="1" smtClean="0">
                <a:latin typeface="Arial Narrow" pitchFamily="34" charset="0"/>
              </a:rPr>
              <a:t>Lasea</a:t>
            </a:r>
            <a:r>
              <a:rPr lang="en-US" sz="1050" dirty="0" smtClean="0">
                <a:latin typeface="Arial Narrow" pitchFamily="34" charset="0"/>
              </a:rPr>
              <a:t>.</a:t>
            </a:r>
          </a:p>
          <a:p>
            <a:pPr marL="231775"/>
            <a:r>
              <a:rPr lang="en-US" sz="1050" baseline="30000" dirty="0" smtClean="0">
                <a:latin typeface="Arial Narrow" pitchFamily="34" charset="0"/>
              </a:rPr>
              <a:t>9</a:t>
            </a:r>
            <a:r>
              <a:rPr lang="en-US" sz="1050" dirty="0" smtClean="0">
                <a:latin typeface="Arial Narrow" pitchFamily="34" charset="0"/>
              </a:rPr>
              <a:t> Much time had been lost, and sailing had already become dangerous because by now it was after the Fast. So Paul warned them,</a:t>
            </a:r>
          </a:p>
          <a:p>
            <a:pPr marL="231775"/>
            <a:r>
              <a:rPr lang="en-US" sz="1050" baseline="30000" dirty="0" smtClean="0">
                <a:latin typeface="Arial Narrow" pitchFamily="34" charset="0"/>
              </a:rPr>
              <a:t>10</a:t>
            </a:r>
            <a:r>
              <a:rPr lang="en-US" sz="1050" dirty="0" smtClean="0">
                <a:latin typeface="Arial Narrow" pitchFamily="34" charset="0"/>
              </a:rPr>
              <a:t> "Men, I can see that our voyage is going to be disastrous and bring great loss to ship and cargo, and to our own lives also." </a:t>
            </a:r>
          </a:p>
          <a:p>
            <a:pPr marL="231775"/>
            <a:r>
              <a:rPr lang="en-US" sz="1050" dirty="0" smtClean="0">
                <a:latin typeface="Arial Narrow" pitchFamily="34" charset="0"/>
              </a:rPr>
              <a:t> </a:t>
            </a:r>
            <a:r>
              <a:rPr lang="en-US" sz="1050" baseline="30000" dirty="0" smtClean="0">
                <a:latin typeface="Arial Narrow" pitchFamily="34" charset="0"/>
              </a:rPr>
              <a:t>11</a:t>
            </a:r>
            <a:r>
              <a:rPr lang="en-US" sz="1050" dirty="0" smtClean="0">
                <a:latin typeface="Arial Narrow" pitchFamily="34" charset="0"/>
              </a:rPr>
              <a:t> But the centurion, instead of listening to what Paul said, followed the advice of the pilot and of the owner of the </a:t>
            </a:r>
            <a:br>
              <a:rPr lang="en-US" sz="1050" dirty="0" smtClean="0">
                <a:latin typeface="Arial Narrow" pitchFamily="34" charset="0"/>
              </a:rPr>
            </a:br>
            <a:r>
              <a:rPr lang="en-US" sz="1050" dirty="0" smtClean="0">
                <a:latin typeface="Arial Narrow" pitchFamily="34" charset="0"/>
              </a:rPr>
              <a:t>ship.   </a:t>
            </a:r>
            <a:r>
              <a:rPr lang="en-US" sz="1050" baseline="30000" dirty="0" smtClean="0">
                <a:latin typeface="Arial Narrow" pitchFamily="34" charset="0"/>
              </a:rPr>
              <a:t>12</a:t>
            </a:r>
            <a:r>
              <a:rPr lang="en-US" sz="1050" dirty="0" smtClean="0">
                <a:latin typeface="Arial Narrow" pitchFamily="34" charset="0"/>
              </a:rPr>
              <a:t> Since the harbor was unsuitable to winter in, the majority decided that we should sail on, hoping to reach Phoenix and winter there. ....</a:t>
            </a:r>
          </a:p>
          <a:p>
            <a:pPr marL="231775"/>
            <a:r>
              <a:rPr lang="en-US" sz="1050" baseline="30000" dirty="0" smtClean="0">
                <a:latin typeface="Arial Narrow" pitchFamily="34" charset="0"/>
              </a:rPr>
              <a:t>13</a:t>
            </a:r>
            <a:r>
              <a:rPr lang="en-US" sz="1050" dirty="0" smtClean="0">
                <a:latin typeface="Arial Narrow" pitchFamily="34" charset="0"/>
              </a:rPr>
              <a:t> When a gentle south wind began to blow, they thought they had obtained what they wanted; so they weighed anchor and sailed along the shore of Crete.</a:t>
            </a:r>
          </a:p>
          <a:p>
            <a:pPr marL="231775"/>
            <a:r>
              <a:rPr lang="en-US" sz="1050" dirty="0" smtClean="0">
                <a:latin typeface="Arial Narrow" pitchFamily="34" charset="0"/>
              </a:rPr>
              <a:t>Sometimes we get into storms for same reasons:</a:t>
            </a:r>
          </a:p>
          <a:p>
            <a:pPr marL="461963" indent="-120650">
              <a:buFont typeface="Arial" pitchFamily="34" charset="0"/>
              <a:buChar char="•"/>
            </a:pPr>
            <a:r>
              <a:rPr lang="en-US" sz="1050" dirty="0" smtClean="0">
                <a:latin typeface="Arial Narrow" pitchFamily="34" charset="0"/>
              </a:rPr>
              <a:t>Impatience</a:t>
            </a:r>
          </a:p>
          <a:p>
            <a:pPr marL="461963" indent="-120650">
              <a:buFont typeface="Arial" pitchFamily="34" charset="0"/>
              <a:buChar char="•"/>
            </a:pPr>
            <a:r>
              <a:rPr lang="en-US" sz="1050" dirty="0" smtClean="0">
                <a:latin typeface="Arial Narrow" pitchFamily="34" charset="0"/>
              </a:rPr>
              <a:t>Taking expert secular advice</a:t>
            </a:r>
          </a:p>
          <a:p>
            <a:pPr marL="461963" indent="-120650">
              <a:buFont typeface="Arial" pitchFamily="34" charset="0"/>
              <a:buChar char="•"/>
            </a:pPr>
            <a:r>
              <a:rPr lang="en-US" sz="1050" dirty="0" smtClean="0">
                <a:latin typeface="Arial Narrow" pitchFamily="34" charset="0"/>
              </a:rPr>
              <a:t> Following the majority</a:t>
            </a:r>
            <a:br>
              <a:rPr lang="en-US" sz="1050" dirty="0" smtClean="0">
                <a:latin typeface="Arial Narrow" pitchFamily="34" charset="0"/>
              </a:rPr>
            </a:br>
            <a:r>
              <a:rPr lang="en-US" sz="1050" dirty="0" smtClean="0">
                <a:latin typeface="Arial Narrow" pitchFamily="34" charset="0"/>
              </a:rPr>
              <a:t>Trusting so called “Ideal Conditions”   </a:t>
            </a:r>
          </a:p>
          <a:p>
            <a:pPr marL="461963" indent="-120650">
              <a:buFont typeface="Arial" pitchFamily="34" charset="0"/>
              <a:buChar char="•"/>
            </a:pPr>
            <a:endParaRPr lang="en-US" sz="1050" dirty="0" smtClean="0">
              <a:latin typeface="Arial Narrow" pitchFamily="34" charset="0"/>
            </a:endParaRPr>
          </a:p>
          <a:p>
            <a:r>
              <a:rPr lang="en-US" sz="1050" b="1" dirty="0" smtClean="0">
                <a:latin typeface="Arial Narrow" pitchFamily="34" charset="0"/>
              </a:rPr>
              <a:t>Surviving a Difficult </a:t>
            </a:r>
            <a:r>
              <a:rPr lang="en-US" sz="1050" b="1" u="sng" dirty="0" smtClean="0">
                <a:latin typeface="Arial Narrow" pitchFamily="34" charset="0"/>
              </a:rPr>
              <a:t>STORM</a:t>
            </a:r>
            <a:r>
              <a:rPr lang="en-US" sz="1050" b="1" dirty="0" smtClean="0">
                <a:latin typeface="Arial Narrow" pitchFamily="34" charset="0"/>
              </a:rPr>
              <a:t> 27: 14-44 </a:t>
            </a:r>
            <a:br>
              <a:rPr lang="en-US" sz="1050" b="1" dirty="0" smtClean="0">
                <a:latin typeface="Arial Narrow" pitchFamily="34" charset="0"/>
              </a:rPr>
            </a:br>
            <a:endParaRPr lang="en-US" sz="1050" b="1" dirty="0" smtClean="0">
              <a:latin typeface="Arial Narrow" pitchFamily="34" charset="0"/>
            </a:endParaRPr>
          </a:p>
          <a:p>
            <a:pPr marL="231775"/>
            <a:r>
              <a:rPr lang="en-US" sz="1050" b="1" dirty="0" smtClean="0">
                <a:latin typeface="Arial Narrow" pitchFamily="34" charset="0"/>
              </a:rPr>
              <a:t>1-Description of the STORM 27: 14-26 </a:t>
            </a:r>
          </a:p>
          <a:p>
            <a:pPr marL="231775"/>
            <a:r>
              <a:rPr lang="en-US" sz="1050" baseline="30000" dirty="0" smtClean="0">
                <a:latin typeface="Arial Narrow" pitchFamily="34" charset="0"/>
              </a:rPr>
              <a:t>13</a:t>
            </a:r>
            <a:r>
              <a:rPr lang="en-US" sz="1050" dirty="0" smtClean="0">
                <a:latin typeface="Arial Narrow" pitchFamily="34" charset="0"/>
              </a:rPr>
              <a:t> When a gentle south wind began to blow, they ... sailed ....</a:t>
            </a:r>
          </a:p>
          <a:p>
            <a:pPr marL="231775"/>
            <a:r>
              <a:rPr lang="en-US" sz="1050" dirty="0" smtClean="0">
                <a:latin typeface="Arial Narrow" pitchFamily="34" charset="0"/>
              </a:rPr>
              <a:t> </a:t>
            </a:r>
            <a:r>
              <a:rPr lang="en-US" sz="1050" baseline="30000" dirty="0" smtClean="0">
                <a:latin typeface="Arial Narrow" pitchFamily="34" charset="0"/>
              </a:rPr>
              <a:t>14</a:t>
            </a:r>
            <a:r>
              <a:rPr lang="en-US" sz="1050" dirty="0" smtClean="0">
                <a:latin typeface="Arial Narrow" pitchFamily="34" charset="0"/>
              </a:rPr>
              <a:t> Before very long, a wind of hurricane force, called the "northeaster," swept down from the island.</a:t>
            </a:r>
          </a:p>
          <a:p>
            <a:pPr marL="231775"/>
            <a:r>
              <a:rPr lang="en-US" sz="1050" baseline="30000" dirty="0" smtClean="0">
                <a:latin typeface="Arial Narrow" pitchFamily="34" charset="0"/>
              </a:rPr>
              <a:t>15</a:t>
            </a:r>
            <a:r>
              <a:rPr lang="en-US" sz="1050" dirty="0" smtClean="0">
                <a:latin typeface="Arial Narrow" pitchFamily="34" charset="0"/>
              </a:rPr>
              <a:t> The ship was caught by the storm and could not head into the wind; so we gave way to it and were driven along.  </a:t>
            </a:r>
            <a:r>
              <a:rPr lang="en-US" sz="1050" baseline="30000" dirty="0" smtClean="0">
                <a:latin typeface="Arial Narrow" pitchFamily="34" charset="0"/>
              </a:rPr>
              <a:t>16</a:t>
            </a:r>
            <a:r>
              <a:rPr lang="en-US" sz="1050" dirty="0" smtClean="0">
                <a:latin typeface="Arial Narrow" pitchFamily="34" charset="0"/>
              </a:rPr>
              <a:t> As we passed to the lee of a small island called </a:t>
            </a:r>
            <a:r>
              <a:rPr lang="en-US" sz="1050" dirty="0" err="1" smtClean="0">
                <a:latin typeface="Arial Narrow" pitchFamily="34" charset="0"/>
              </a:rPr>
              <a:t>Cauda</a:t>
            </a:r>
            <a:r>
              <a:rPr lang="en-US" sz="1050" dirty="0" smtClean="0">
                <a:latin typeface="Arial Narrow" pitchFamily="34" charset="0"/>
              </a:rPr>
              <a:t>, we were hardly able to make the lifeboat secure.</a:t>
            </a:r>
          </a:p>
          <a:p>
            <a:pPr marL="231775"/>
            <a:r>
              <a:rPr lang="en-US" sz="1050" dirty="0" smtClean="0">
                <a:latin typeface="Arial Narrow" pitchFamily="34" charset="0"/>
              </a:rPr>
              <a:t> </a:t>
            </a:r>
            <a:r>
              <a:rPr lang="en-US" sz="1050" baseline="30000" dirty="0" smtClean="0">
                <a:latin typeface="Arial Narrow" pitchFamily="34" charset="0"/>
              </a:rPr>
              <a:t>17</a:t>
            </a:r>
            <a:r>
              <a:rPr lang="en-US" sz="1050" dirty="0" smtClean="0">
                <a:latin typeface="Arial Narrow" pitchFamily="34" charset="0"/>
              </a:rPr>
              <a:t> When the men had hoisted it aboard, they passed ropes under the ship itself to hold it together. Fearing that they would run aground on the sandbars of </a:t>
            </a:r>
            <a:r>
              <a:rPr lang="en-US" sz="1050" dirty="0" err="1" smtClean="0">
                <a:latin typeface="Arial Narrow" pitchFamily="34" charset="0"/>
              </a:rPr>
              <a:t>Syrtis</a:t>
            </a:r>
            <a:r>
              <a:rPr lang="en-US" sz="1050" dirty="0" smtClean="0">
                <a:latin typeface="Arial Narrow" pitchFamily="34" charset="0"/>
              </a:rPr>
              <a:t>, they lowered the sea anchor and let the ship be driven along.</a:t>
            </a:r>
          </a:p>
          <a:p>
            <a:pPr marL="231775"/>
            <a:r>
              <a:rPr lang="en-US" sz="1050" dirty="0" smtClean="0">
                <a:latin typeface="Arial Narrow" pitchFamily="34" charset="0"/>
              </a:rPr>
              <a:t> </a:t>
            </a:r>
            <a:r>
              <a:rPr lang="en-US" sz="1050" baseline="30000" dirty="0" smtClean="0">
                <a:latin typeface="Arial Narrow" pitchFamily="34" charset="0"/>
              </a:rPr>
              <a:t>18</a:t>
            </a:r>
            <a:r>
              <a:rPr lang="en-US" sz="1050" dirty="0" smtClean="0">
                <a:latin typeface="Arial Narrow" pitchFamily="34" charset="0"/>
              </a:rPr>
              <a:t> We took such a violent battering from the storm that the next day they began to throw the cargo overboard. </a:t>
            </a:r>
          </a:p>
          <a:p>
            <a:pPr marL="231775"/>
            <a:r>
              <a:rPr lang="en-US" sz="1050" baseline="30000" dirty="0" smtClean="0">
                <a:latin typeface="Arial Narrow" pitchFamily="34" charset="0"/>
              </a:rPr>
              <a:t>19</a:t>
            </a:r>
            <a:r>
              <a:rPr lang="en-US" sz="1050" dirty="0" smtClean="0">
                <a:latin typeface="Arial Narrow" pitchFamily="34" charset="0"/>
              </a:rPr>
              <a:t> On the third day, they threw the ship's tackle overboard with their own hands.</a:t>
            </a:r>
          </a:p>
          <a:p>
            <a:pPr marL="231775"/>
            <a:r>
              <a:rPr lang="en-US" sz="1050" baseline="30000" dirty="0" smtClean="0">
                <a:latin typeface="Arial Narrow" pitchFamily="34" charset="0"/>
              </a:rPr>
              <a:t>20</a:t>
            </a:r>
            <a:r>
              <a:rPr lang="en-US" sz="1050" dirty="0" smtClean="0">
                <a:latin typeface="Arial Narrow" pitchFamily="34" charset="0"/>
              </a:rPr>
              <a:t> When neither sun nor stars appeared for many days and the storm continued raging, </a:t>
            </a:r>
            <a:r>
              <a:rPr lang="en-US" sz="1050" u="sng" dirty="0" smtClean="0">
                <a:latin typeface="Arial Narrow" pitchFamily="34" charset="0"/>
              </a:rPr>
              <a:t>we</a:t>
            </a:r>
            <a:r>
              <a:rPr lang="en-US" sz="1050" dirty="0" smtClean="0">
                <a:latin typeface="Arial Narrow" pitchFamily="34" charset="0"/>
              </a:rPr>
              <a:t> finally gave up </a:t>
            </a:r>
            <a:r>
              <a:rPr lang="en-US" sz="1050" u="sng" dirty="0" smtClean="0">
                <a:latin typeface="Arial Narrow" pitchFamily="34" charset="0"/>
              </a:rPr>
              <a:t>all hope </a:t>
            </a:r>
            <a:r>
              <a:rPr lang="en-US" sz="1050" dirty="0" smtClean="0">
                <a:latin typeface="Arial Narrow" pitchFamily="34" charset="0"/>
              </a:rPr>
              <a:t>of being saved.</a:t>
            </a:r>
          </a:p>
          <a:p>
            <a:pPr marL="231775"/>
            <a:r>
              <a:rPr lang="en-US" sz="1050" dirty="0" smtClean="0">
                <a:latin typeface="Arial Narrow" pitchFamily="34" charset="0"/>
              </a:rPr>
              <a:t> </a:t>
            </a:r>
            <a:r>
              <a:rPr lang="en-US" sz="1050" baseline="30000" dirty="0" smtClean="0">
                <a:latin typeface="Arial Narrow" pitchFamily="34" charset="0"/>
              </a:rPr>
              <a:t>21</a:t>
            </a:r>
            <a:r>
              <a:rPr lang="en-US" sz="1050" dirty="0" smtClean="0">
                <a:latin typeface="Arial Narrow" pitchFamily="34" charset="0"/>
              </a:rPr>
              <a:t> After the men had gone a long time without food, Paul stood up before them and said: </a:t>
            </a:r>
          </a:p>
          <a:p>
            <a:pPr marL="231775"/>
            <a:endParaRPr lang="en-US" sz="1050" dirty="0" smtClean="0">
              <a:latin typeface="Arial Narrow" pitchFamily="34" charset="0"/>
            </a:endParaRPr>
          </a:p>
          <a:p>
            <a:pPr marL="231775"/>
            <a:r>
              <a:rPr lang="en-US" sz="1050" b="1" dirty="0" smtClean="0">
                <a:latin typeface="Arial Narrow" pitchFamily="34" charset="0"/>
              </a:rPr>
              <a:t>2-</a:t>
            </a:r>
            <a:r>
              <a:rPr lang="en-US" sz="1050" b="1" u="sng" dirty="0" smtClean="0">
                <a:latin typeface="Arial Narrow" pitchFamily="34" charset="0"/>
              </a:rPr>
              <a:t>Leadership</a:t>
            </a:r>
            <a:r>
              <a:rPr lang="en-US" sz="1050" b="1" dirty="0" smtClean="0">
                <a:latin typeface="Arial Narrow" pitchFamily="34" charset="0"/>
              </a:rPr>
              <a:t> in the STORM 27: 21-44 </a:t>
            </a:r>
          </a:p>
          <a:p>
            <a:pPr marL="231775"/>
            <a:r>
              <a:rPr lang="en-US" sz="1050" dirty="0" smtClean="0">
                <a:latin typeface="Arial Narrow" pitchFamily="34" charset="0"/>
              </a:rPr>
              <a:t>"Men, you should have taken my advice not to sail from Crete; then you would have spared yourselves this damage and loss. </a:t>
            </a:r>
          </a:p>
          <a:p>
            <a:pPr marL="231775"/>
            <a:r>
              <a:rPr lang="en-US" sz="1050" baseline="30000" dirty="0" smtClean="0">
                <a:latin typeface="Arial Narrow" pitchFamily="34" charset="0"/>
              </a:rPr>
              <a:t>22</a:t>
            </a:r>
            <a:r>
              <a:rPr lang="en-US" sz="1050" dirty="0" smtClean="0">
                <a:latin typeface="Arial Narrow" pitchFamily="34" charset="0"/>
              </a:rPr>
              <a:t> But now I urge you to keep up your courage, because not one of you will be lost; only the ship will be destroyed.</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979381"/>
          </a:xfrm>
          <a:prstGeom prst="rect">
            <a:avLst/>
          </a:prstGeom>
          <a:noFill/>
        </p:spPr>
        <p:txBody>
          <a:bodyPr wrap="square" rtlCol="0">
            <a:spAutoFit/>
          </a:bodyPr>
          <a:lstStyle/>
          <a:p>
            <a:pPr marL="231775" indent="-231775"/>
            <a:r>
              <a:rPr lang="en-US" sz="1050" b="1" dirty="0" smtClean="0">
                <a:latin typeface="Arial Narrow" pitchFamily="34" charset="0"/>
              </a:rPr>
              <a:t>Lesson 27  Acts 27  (Continue)	          A Study in the Book of ACTS </a:t>
            </a:r>
          </a:p>
          <a:p>
            <a:pPr marL="231775" indent="-231775"/>
            <a:endParaRPr lang="en-US" sz="1050" dirty="0" smtClean="0">
              <a:latin typeface="Arial Narrow" pitchFamily="34" charset="0"/>
            </a:endParaRPr>
          </a:p>
          <a:p>
            <a:pPr marL="231775"/>
            <a:r>
              <a:rPr lang="en-US" sz="1050" baseline="30000" dirty="0" smtClean="0">
                <a:latin typeface="Arial Narrow" pitchFamily="34" charset="0"/>
              </a:rPr>
              <a:t>23</a:t>
            </a:r>
            <a:r>
              <a:rPr lang="en-US" sz="1050" dirty="0" smtClean="0">
                <a:latin typeface="Arial Narrow" pitchFamily="34" charset="0"/>
              </a:rPr>
              <a:t> Last night an angel of the God whose I am and whom I serve stood beside me</a:t>
            </a:r>
          </a:p>
          <a:p>
            <a:pPr marL="231775"/>
            <a:r>
              <a:rPr lang="en-US" sz="1050" dirty="0" smtClean="0">
                <a:latin typeface="Arial Narrow" pitchFamily="34" charset="0"/>
              </a:rPr>
              <a:t> </a:t>
            </a:r>
            <a:r>
              <a:rPr lang="en-US" sz="1050" baseline="30000" dirty="0" smtClean="0">
                <a:latin typeface="Arial Narrow" pitchFamily="34" charset="0"/>
              </a:rPr>
              <a:t>24</a:t>
            </a:r>
            <a:r>
              <a:rPr lang="en-US" sz="1050" dirty="0" smtClean="0">
                <a:latin typeface="Arial Narrow" pitchFamily="34" charset="0"/>
              </a:rPr>
              <a:t> and said, 'Do not be afraid, Paul. You must stand trial before Caesar; and God has graciously given you the lives of all who sail with you.’</a:t>
            </a:r>
          </a:p>
          <a:p>
            <a:pPr marL="231775"/>
            <a:r>
              <a:rPr lang="en-US" sz="1050" baseline="30000" dirty="0" smtClean="0">
                <a:latin typeface="Arial Narrow" pitchFamily="34" charset="0"/>
              </a:rPr>
              <a:t>25</a:t>
            </a:r>
            <a:r>
              <a:rPr lang="en-US" sz="1050" dirty="0" smtClean="0">
                <a:latin typeface="Arial Narrow" pitchFamily="34" charset="0"/>
              </a:rPr>
              <a:t> So keep up your courage, men, for I have faith in God that it will happen just as he told me.   </a:t>
            </a:r>
            <a:r>
              <a:rPr lang="en-US" sz="1050" baseline="30000" dirty="0" smtClean="0">
                <a:latin typeface="Arial Narrow" pitchFamily="34" charset="0"/>
              </a:rPr>
              <a:t>26</a:t>
            </a:r>
            <a:r>
              <a:rPr lang="en-US" sz="1050" dirty="0" smtClean="0">
                <a:latin typeface="Arial Narrow" pitchFamily="34" charset="0"/>
              </a:rPr>
              <a:t> Nevertheless, we must run aground on some island.”</a:t>
            </a:r>
          </a:p>
          <a:p>
            <a:pPr marL="231775"/>
            <a:r>
              <a:rPr lang="en-US" sz="1050" baseline="30000" dirty="0" smtClean="0">
                <a:latin typeface="Arial Narrow" pitchFamily="34" charset="0"/>
              </a:rPr>
              <a:t>27</a:t>
            </a:r>
            <a:r>
              <a:rPr lang="en-US" sz="1050" dirty="0" smtClean="0">
                <a:latin typeface="Arial Narrow" pitchFamily="34" charset="0"/>
              </a:rPr>
              <a:t> On the fourteenth night we were still being driven across the Adriatic Sea, when about midnight the sailors sensed they were approaching land.</a:t>
            </a:r>
          </a:p>
          <a:p>
            <a:pPr marL="231775"/>
            <a:r>
              <a:rPr lang="en-US" sz="1050" dirty="0" smtClean="0">
                <a:latin typeface="Arial Narrow" pitchFamily="34" charset="0"/>
              </a:rPr>
              <a:t> </a:t>
            </a:r>
            <a:r>
              <a:rPr lang="en-US" sz="1050" baseline="30000" dirty="0" smtClean="0">
                <a:latin typeface="Arial Narrow" pitchFamily="34" charset="0"/>
              </a:rPr>
              <a:t>28</a:t>
            </a:r>
            <a:r>
              <a:rPr lang="en-US" sz="1050" dirty="0" smtClean="0">
                <a:latin typeface="Arial Narrow" pitchFamily="34" charset="0"/>
              </a:rPr>
              <a:t> They took soundings and found that the water was a hundred and twenty feet deep.... later  ... ninety feet deep.</a:t>
            </a:r>
          </a:p>
          <a:p>
            <a:pPr marL="231775"/>
            <a:r>
              <a:rPr lang="en-US" sz="1050" baseline="30000" dirty="0" smtClean="0">
                <a:latin typeface="Arial Narrow" pitchFamily="34" charset="0"/>
              </a:rPr>
              <a:t>29</a:t>
            </a:r>
            <a:r>
              <a:rPr lang="en-US" sz="1050" dirty="0" smtClean="0">
                <a:latin typeface="Arial Narrow" pitchFamily="34" charset="0"/>
              </a:rPr>
              <a:t> Fearing that we would be dashed against the rocks, they dropped four anchors from the stern and prayed for daylight.</a:t>
            </a:r>
          </a:p>
          <a:p>
            <a:pPr marL="231775"/>
            <a:r>
              <a:rPr lang="en-US" sz="1050" baseline="30000" dirty="0" smtClean="0">
                <a:latin typeface="Arial Narrow" pitchFamily="34" charset="0"/>
              </a:rPr>
              <a:t>30</a:t>
            </a:r>
            <a:r>
              <a:rPr lang="en-US" sz="1050" dirty="0" smtClean="0">
                <a:latin typeface="Arial Narrow" pitchFamily="34" charset="0"/>
              </a:rPr>
              <a:t> In an attempt to escape from the ship, </a:t>
            </a:r>
            <a:br>
              <a:rPr lang="en-US" sz="1050" dirty="0" smtClean="0">
                <a:latin typeface="Arial Narrow" pitchFamily="34" charset="0"/>
              </a:rPr>
            </a:br>
            <a:r>
              <a:rPr lang="en-US" sz="1050" dirty="0" smtClean="0">
                <a:latin typeface="Arial Narrow" pitchFamily="34" charset="0"/>
              </a:rPr>
              <a:t>the sailors let the lifeboat down into the sea, pretending they were going to lower some anchors from the bow.</a:t>
            </a:r>
          </a:p>
          <a:p>
            <a:pPr marL="231775"/>
            <a:r>
              <a:rPr lang="en-US" sz="1050" baseline="30000" dirty="0" smtClean="0">
                <a:latin typeface="Arial Narrow" pitchFamily="34" charset="0"/>
              </a:rPr>
              <a:t>31</a:t>
            </a:r>
            <a:r>
              <a:rPr lang="en-US" sz="1050" dirty="0" smtClean="0">
                <a:latin typeface="Arial Narrow" pitchFamily="34" charset="0"/>
              </a:rPr>
              <a:t> Then Paul said to the centurion and the soldiers, "Unless these men stay with the ship, you cannot be saved.“</a:t>
            </a:r>
          </a:p>
          <a:p>
            <a:pPr marL="231775"/>
            <a:r>
              <a:rPr lang="en-US" sz="1050" dirty="0" smtClean="0">
                <a:latin typeface="Arial Narrow" pitchFamily="34" charset="0"/>
              </a:rPr>
              <a:t> </a:t>
            </a:r>
            <a:r>
              <a:rPr lang="en-US" sz="1050" baseline="30000" dirty="0" smtClean="0">
                <a:latin typeface="Arial Narrow" pitchFamily="34" charset="0"/>
              </a:rPr>
              <a:t>32</a:t>
            </a:r>
            <a:r>
              <a:rPr lang="en-US" sz="1050" dirty="0" smtClean="0">
                <a:latin typeface="Arial Narrow" pitchFamily="34" charset="0"/>
              </a:rPr>
              <a:t> So the soldiers cut the ropes that held the lifeboat and let it fall away. </a:t>
            </a:r>
          </a:p>
          <a:p>
            <a:pPr marL="231775"/>
            <a:r>
              <a:rPr lang="en-US" sz="1050" baseline="30000" dirty="0" smtClean="0">
                <a:latin typeface="Arial Narrow" pitchFamily="34" charset="0"/>
              </a:rPr>
              <a:t>33</a:t>
            </a:r>
            <a:r>
              <a:rPr lang="en-US" sz="1050" dirty="0" smtClean="0">
                <a:latin typeface="Arial Narrow" pitchFamily="34" charset="0"/>
              </a:rPr>
              <a:t> Just before dawn Paul urged them all to eat. "For the last fourteen days ... you ... have gone without food....  </a:t>
            </a:r>
          </a:p>
          <a:p>
            <a:pPr marL="231775"/>
            <a:r>
              <a:rPr lang="en-US" sz="1050" baseline="30000" dirty="0" smtClean="0">
                <a:latin typeface="Arial Narrow" pitchFamily="34" charset="0"/>
              </a:rPr>
              <a:t>34</a:t>
            </a:r>
            <a:r>
              <a:rPr lang="en-US" sz="1050" dirty="0" smtClean="0">
                <a:latin typeface="Arial Narrow" pitchFamily="34" charset="0"/>
              </a:rPr>
              <a:t> Now I urge you to take some food. You need it to survive. Not one of you will lose a single hair from his head.“</a:t>
            </a:r>
          </a:p>
          <a:p>
            <a:pPr marL="231775"/>
            <a:r>
              <a:rPr lang="en-US" sz="1050" dirty="0" smtClean="0">
                <a:latin typeface="Arial Narrow" pitchFamily="34" charset="0"/>
              </a:rPr>
              <a:t> </a:t>
            </a:r>
            <a:r>
              <a:rPr lang="en-US" sz="1050" baseline="30000" dirty="0" smtClean="0">
                <a:latin typeface="Arial Narrow" pitchFamily="34" charset="0"/>
              </a:rPr>
              <a:t>35</a:t>
            </a:r>
            <a:r>
              <a:rPr lang="en-US" sz="1050" dirty="0" smtClean="0">
                <a:latin typeface="Arial Narrow" pitchFamily="34" charset="0"/>
              </a:rPr>
              <a:t> After he said this, he took some bread and gave thanks to God in front of them all. Then he broke it and began to eat.</a:t>
            </a:r>
          </a:p>
          <a:p>
            <a:pPr marL="231775"/>
            <a:r>
              <a:rPr lang="en-US" sz="1050" dirty="0" smtClean="0">
                <a:latin typeface="Arial Narrow" pitchFamily="34" charset="0"/>
              </a:rPr>
              <a:t> </a:t>
            </a:r>
            <a:r>
              <a:rPr lang="en-US" sz="1050" baseline="30000" dirty="0" smtClean="0">
                <a:latin typeface="Arial Narrow" pitchFamily="34" charset="0"/>
              </a:rPr>
              <a:t>36</a:t>
            </a:r>
            <a:r>
              <a:rPr lang="en-US" sz="1050" dirty="0" smtClean="0">
                <a:latin typeface="Arial Narrow" pitchFamily="34" charset="0"/>
              </a:rPr>
              <a:t> They were all encouraged and ate some food themselves.</a:t>
            </a:r>
          </a:p>
          <a:p>
            <a:pPr marL="231775"/>
            <a:r>
              <a:rPr lang="en-US" sz="1050" dirty="0" smtClean="0">
                <a:latin typeface="Arial Narrow" pitchFamily="34" charset="0"/>
              </a:rPr>
              <a:t> </a:t>
            </a:r>
            <a:r>
              <a:rPr lang="en-US" sz="1050" baseline="30000" dirty="0" smtClean="0">
                <a:latin typeface="Arial Narrow" pitchFamily="34" charset="0"/>
              </a:rPr>
              <a:t>37</a:t>
            </a:r>
            <a:r>
              <a:rPr lang="en-US" sz="1050" dirty="0" smtClean="0">
                <a:latin typeface="Arial Narrow" pitchFamily="34" charset="0"/>
              </a:rPr>
              <a:t> Altogether there were 276 of us on board.</a:t>
            </a:r>
          </a:p>
          <a:p>
            <a:pPr marL="231775"/>
            <a:r>
              <a:rPr lang="en-US" sz="1050" dirty="0" smtClean="0">
                <a:latin typeface="Arial Narrow" pitchFamily="34" charset="0"/>
              </a:rPr>
              <a:t> </a:t>
            </a:r>
            <a:r>
              <a:rPr lang="en-US" sz="1050" baseline="30000" dirty="0" smtClean="0">
                <a:latin typeface="Arial Narrow" pitchFamily="34" charset="0"/>
              </a:rPr>
              <a:t>38</a:t>
            </a:r>
            <a:r>
              <a:rPr lang="en-US" sz="1050" dirty="0" smtClean="0">
                <a:latin typeface="Arial Narrow" pitchFamily="34" charset="0"/>
              </a:rPr>
              <a:t> When they had eaten as much as they wanted, they lightened the ship by throwing the grain into the sea.</a:t>
            </a:r>
          </a:p>
          <a:p>
            <a:pPr marL="231775"/>
            <a:r>
              <a:rPr lang="en-US" sz="1050" dirty="0" smtClean="0">
                <a:latin typeface="Arial Narrow" pitchFamily="34" charset="0"/>
              </a:rPr>
              <a:t> </a:t>
            </a:r>
            <a:r>
              <a:rPr lang="en-US" sz="1050" baseline="30000" dirty="0" smtClean="0">
                <a:latin typeface="Arial Narrow" pitchFamily="34" charset="0"/>
              </a:rPr>
              <a:t>39</a:t>
            </a:r>
            <a:r>
              <a:rPr lang="en-US" sz="1050" dirty="0" smtClean="0">
                <a:latin typeface="Arial Narrow" pitchFamily="34" charset="0"/>
              </a:rPr>
              <a:t> When daylight came, ... they saw a bay with a sandy beach, where they decided to run the ship aground if they could.   </a:t>
            </a:r>
          </a:p>
          <a:p>
            <a:pPr marL="231775"/>
            <a:r>
              <a:rPr lang="en-US" sz="1050" baseline="30000" dirty="0" smtClean="0">
                <a:latin typeface="Arial Narrow" pitchFamily="34" charset="0"/>
              </a:rPr>
              <a:t>40</a:t>
            </a:r>
            <a:r>
              <a:rPr lang="en-US" sz="1050" dirty="0" smtClean="0">
                <a:latin typeface="Arial Narrow" pitchFamily="34" charset="0"/>
              </a:rPr>
              <a:t> Cutting loose the anchors ... and at the same time untied the ropes that held the rudders. Then they hoisted the foresail to the wind and made for the beach.</a:t>
            </a:r>
          </a:p>
          <a:p>
            <a:pPr marL="231775"/>
            <a:r>
              <a:rPr lang="en-US" sz="1050" baseline="30000" dirty="0" smtClean="0">
                <a:latin typeface="Arial Narrow" pitchFamily="34" charset="0"/>
              </a:rPr>
              <a:t>41</a:t>
            </a:r>
            <a:r>
              <a:rPr lang="en-US" sz="1050" dirty="0" smtClean="0">
                <a:latin typeface="Arial Narrow" pitchFamily="34" charset="0"/>
              </a:rPr>
              <a:t> But the ship struck a sandbar and ran aground. The bow stuck fast and would not move, and the stern was broken to pieces by the pounding of the surf.</a:t>
            </a:r>
          </a:p>
          <a:p>
            <a:pPr marL="231775"/>
            <a:r>
              <a:rPr lang="en-US" sz="1050" baseline="30000" dirty="0" smtClean="0">
                <a:latin typeface="Arial Narrow" pitchFamily="34" charset="0"/>
              </a:rPr>
              <a:t>42</a:t>
            </a:r>
            <a:r>
              <a:rPr lang="en-US" sz="1050" dirty="0" smtClean="0">
                <a:latin typeface="Arial Narrow" pitchFamily="34" charset="0"/>
              </a:rPr>
              <a:t> The soldiers planned to kill the prisoners to prevent any of them from swimming away and escaping.</a:t>
            </a:r>
          </a:p>
          <a:p>
            <a:pPr marL="231775"/>
            <a:r>
              <a:rPr lang="en-US" sz="1050" baseline="30000" dirty="0" smtClean="0">
                <a:latin typeface="Arial Narrow" pitchFamily="34" charset="0"/>
              </a:rPr>
              <a:t>43</a:t>
            </a:r>
            <a:r>
              <a:rPr lang="en-US" sz="1050" dirty="0" smtClean="0">
                <a:latin typeface="Arial Narrow" pitchFamily="34" charset="0"/>
              </a:rPr>
              <a:t> But the centurion wanted to spare Paul's life and kept them from carrying out their plan. He ordered those who could swim to jump overboard first and get to land.</a:t>
            </a:r>
          </a:p>
          <a:p>
            <a:pPr marL="231775"/>
            <a:r>
              <a:rPr lang="en-US" sz="1050" dirty="0" smtClean="0">
                <a:latin typeface="Arial Narrow" pitchFamily="34" charset="0"/>
              </a:rPr>
              <a:t> </a:t>
            </a:r>
            <a:r>
              <a:rPr lang="en-US" sz="1050" baseline="30000" dirty="0" smtClean="0">
                <a:latin typeface="Arial Narrow" pitchFamily="34" charset="0"/>
              </a:rPr>
              <a:t>44</a:t>
            </a:r>
            <a:r>
              <a:rPr lang="en-US" sz="1050" dirty="0" smtClean="0">
                <a:latin typeface="Arial Narrow" pitchFamily="34" charset="0"/>
              </a:rPr>
              <a:t> The rest were to get there on planks or on pieces of the ship. In this way everyone reached land in safety. </a:t>
            </a:r>
          </a:p>
          <a:p>
            <a:pPr marL="231775"/>
            <a:endParaRPr lang="en-US" sz="1050" dirty="0" smtClean="0">
              <a:latin typeface="Arial Narrow" pitchFamily="34" charset="0"/>
            </a:endParaRPr>
          </a:p>
          <a:p>
            <a:r>
              <a:rPr lang="en-US" sz="1050" b="1" dirty="0" smtClean="0">
                <a:latin typeface="Arial Narrow" pitchFamily="34" charset="0"/>
              </a:rPr>
              <a:t>Surviving the STORMS in Life</a:t>
            </a:r>
          </a:p>
          <a:p>
            <a:pPr algn="ctr"/>
            <a:r>
              <a:rPr lang="en-US" sz="1050" dirty="0" smtClean="0">
                <a:effectLst>
                  <a:outerShdw blurRad="38100" dist="38100" dir="2700000" algn="tl">
                    <a:schemeClr val="bg1">
                      <a:alpha val="43000"/>
                    </a:schemeClr>
                  </a:outerShdw>
                </a:effectLst>
                <a:latin typeface="Arial Narrow" pitchFamily="34" charset="0"/>
              </a:rPr>
              <a:t>You may be in a BIG ONE right now...</a:t>
            </a:r>
          </a:p>
          <a:p>
            <a:pPr algn="ctr"/>
            <a:r>
              <a:rPr lang="en-US" sz="1050" dirty="0" smtClean="0">
                <a:effectLst>
                  <a:outerShdw blurRad="38100" dist="38100" dir="2700000" algn="tl">
                    <a:schemeClr val="bg1">
                      <a:alpha val="43000"/>
                    </a:schemeClr>
                  </a:outerShdw>
                </a:effectLst>
                <a:latin typeface="Arial Narrow" pitchFamily="34" charset="0"/>
              </a:rPr>
              <a:t>One may be right around the corner ...</a:t>
            </a:r>
          </a:p>
          <a:p>
            <a:pPr algn="ctr"/>
            <a:endParaRPr lang="en-US" sz="1050" dirty="0" smtClean="0">
              <a:effectLst>
                <a:outerShdw blurRad="38100" dist="38100" dir="2700000" algn="tl">
                  <a:schemeClr val="bg1">
                    <a:alpha val="43000"/>
                  </a:schemeClr>
                </a:outerShdw>
              </a:effectLst>
              <a:latin typeface="Arial Narrow" pitchFamily="34" charset="0"/>
            </a:endParaRPr>
          </a:p>
          <a:p>
            <a:pPr algn="ctr"/>
            <a:r>
              <a:rPr lang="en-US" sz="1050" dirty="0" smtClean="0">
                <a:effectLst>
                  <a:outerShdw blurRad="38100" dist="38100" dir="2700000" algn="tl">
                    <a:schemeClr val="bg1">
                      <a:alpha val="43000"/>
                    </a:schemeClr>
                  </a:outerShdw>
                </a:effectLst>
                <a:latin typeface="Arial Narrow" pitchFamily="34" charset="0"/>
              </a:rPr>
              <a:t>TRUST THE LORD </a:t>
            </a:r>
            <a:br>
              <a:rPr lang="en-US" sz="1050" dirty="0" smtClean="0">
                <a:effectLst>
                  <a:outerShdw blurRad="38100" dist="38100" dir="2700000" algn="tl">
                    <a:schemeClr val="bg1">
                      <a:alpha val="43000"/>
                    </a:schemeClr>
                  </a:outerShdw>
                </a:effectLst>
                <a:latin typeface="Arial Narrow" pitchFamily="34" charset="0"/>
              </a:rPr>
            </a:br>
            <a:r>
              <a:rPr lang="en-US" sz="1050" dirty="0" smtClean="0">
                <a:effectLst>
                  <a:outerShdw blurRad="38100" dist="38100" dir="2700000" algn="tl">
                    <a:schemeClr val="bg1">
                      <a:alpha val="43000"/>
                    </a:schemeClr>
                  </a:outerShdw>
                </a:effectLst>
                <a:latin typeface="Arial Narrow" pitchFamily="34" charset="0"/>
              </a:rPr>
              <a:t>and HIS WORD!</a:t>
            </a:r>
          </a:p>
          <a:p>
            <a:pPr algn="ctr"/>
            <a:endParaRPr lang="en-US" sz="1050" dirty="0" smtClean="0">
              <a:effectLst>
                <a:outerShdw blurRad="38100" dist="38100" dir="2700000" algn="tl">
                  <a:schemeClr val="bg1">
                    <a:alpha val="43000"/>
                  </a:schemeClr>
                </a:outerShdw>
              </a:effectLst>
              <a:latin typeface="Arial Narrow" pitchFamily="34" charset="0"/>
            </a:endParaRPr>
          </a:p>
          <a:p>
            <a:r>
              <a:rPr lang="en-US" sz="1050" b="1" dirty="0" smtClean="0">
                <a:latin typeface="Arial Narrow" pitchFamily="34" charset="0"/>
              </a:rPr>
              <a:t>Surviving the Storms of Life ...</a:t>
            </a:r>
          </a:p>
          <a:p>
            <a:pPr marL="231775"/>
            <a:r>
              <a:rPr lang="en-US" sz="1050" dirty="0" smtClean="0">
                <a:latin typeface="Arial Narrow" pitchFamily="34" charset="0"/>
              </a:rPr>
              <a:t>Acts 28:1 Once safely on shore, we found out that the island was called Malta.</a:t>
            </a:r>
          </a:p>
          <a:p>
            <a:pPr marL="231775"/>
            <a:r>
              <a:rPr lang="en-US" sz="1050" baseline="30000" dirty="0" smtClean="0">
                <a:latin typeface="Arial Narrow" pitchFamily="34" charset="0"/>
              </a:rPr>
              <a:t>2</a:t>
            </a:r>
            <a:r>
              <a:rPr lang="en-US" sz="1050" dirty="0" smtClean="0">
                <a:latin typeface="Arial Narrow" pitchFamily="34" charset="0"/>
              </a:rPr>
              <a:t> The islanders showed us unusual kindness. They built a fire and welcomed us all because it was raining and cold.   </a:t>
            </a:r>
            <a:r>
              <a:rPr lang="en-US" sz="1050" baseline="30000" dirty="0" smtClean="0">
                <a:latin typeface="Arial Narrow" pitchFamily="34" charset="0"/>
              </a:rPr>
              <a:t>3</a:t>
            </a:r>
            <a:r>
              <a:rPr lang="en-US" sz="1050" dirty="0" smtClean="0">
                <a:latin typeface="Arial Narrow" pitchFamily="34" charset="0"/>
              </a:rPr>
              <a:t> Paul gathered a pile of brushwood and, as he put it on the fire, a viper, driven out by the heat, fastened itself on his hand.</a:t>
            </a:r>
          </a:p>
          <a:p>
            <a:pPr marL="231775"/>
            <a:r>
              <a:rPr lang="en-US" sz="1050" baseline="30000" dirty="0" smtClean="0">
                <a:latin typeface="Arial Narrow" pitchFamily="34" charset="0"/>
              </a:rPr>
              <a:t>4</a:t>
            </a:r>
            <a:r>
              <a:rPr lang="en-US" sz="1050" dirty="0" smtClean="0">
                <a:latin typeface="Arial Narrow" pitchFamily="34" charset="0"/>
              </a:rPr>
              <a:t> When the islanders saw the snake hanging from his hand, they said to each other, </a:t>
            </a:r>
            <a:br>
              <a:rPr lang="en-US" sz="1050" dirty="0" smtClean="0">
                <a:latin typeface="Arial Narrow" pitchFamily="34" charset="0"/>
              </a:rPr>
            </a:br>
            <a:r>
              <a:rPr lang="en-US" sz="1050" dirty="0" smtClean="0">
                <a:latin typeface="Arial Narrow" pitchFamily="34" charset="0"/>
              </a:rPr>
              <a:t>"This man must be a murderer; for though he escaped from the sea, Justice has not allowed him o live.“</a:t>
            </a:r>
          </a:p>
          <a:p>
            <a:endParaRPr lang="en-US" sz="1050" dirty="0" smtClean="0">
              <a:latin typeface="Arial Narrow" pitchFamily="34" charset="0"/>
            </a:endParaRPr>
          </a:p>
          <a:p>
            <a:r>
              <a:rPr lang="en-US" sz="1050" b="1" dirty="0" smtClean="0">
                <a:latin typeface="Arial Narrow" pitchFamily="34" charset="0"/>
              </a:rPr>
              <a:t>Surviving a Difficult SHORE 28:1-14</a:t>
            </a:r>
          </a:p>
          <a:p>
            <a:pPr marL="231775"/>
            <a:r>
              <a:rPr lang="en-US" sz="1050" dirty="0" smtClean="0">
                <a:latin typeface="Arial Narrow" pitchFamily="34" charset="0"/>
              </a:rPr>
              <a:t> </a:t>
            </a:r>
            <a:r>
              <a:rPr lang="en-US" sz="1050" baseline="30000" dirty="0" smtClean="0">
                <a:latin typeface="Arial Narrow" pitchFamily="34" charset="0"/>
              </a:rPr>
              <a:t>5</a:t>
            </a:r>
            <a:r>
              <a:rPr lang="en-US" sz="1050" dirty="0" smtClean="0">
                <a:latin typeface="Arial Narrow" pitchFamily="34" charset="0"/>
              </a:rPr>
              <a:t> But Paul shook the snake off into the fire and suffered no ill effects.</a:t>
            </a:r>
          </a:p>
          <a:p>
            <a:pPr marL="231775"/>
            <a:r>
              <a:rPr lang="en-US" sz="1050" dirty="0" smtClean="0">
                <a:latin typeface="Arial Narrow" pitchFamily="34" charset="0"/>
              </a:rPr>
              <a:t> </a:t>
            </a:r>
            <a:r>
              <a:rPr lang="en-US" sz="1050" baseline="30000" dirty="0" smtClean="0">
                <a:latin typeface="Arial Narrow" pitchFamily="34" charset="0"/>
              </a:rPr>
              <a:t>6</a:t>
            </a:r>
            <a:r>
              <a:rPr lang="en-US" sz="1050" dirty="0" smtClean="0">
                <a:latin typeface="Arial Narrow" pitchFamily="34" charset="0"/>
              </a:rPr>
              <a:t> The people expected him to swell up or suddenly fall dead, but after waiting a long time and seeing nothing unusual happen to him, they changed their minds and said he was a god.</a:t>
            </a:r>
          </a:p>
          <a:p>
            <a:pPr marL="231775"/>
            <a:endParaRPr lang="en-US" sz="1050" dirty="0" smtClean="0">
              <a:latin typeface="Arial Narrow" pitchFamily="34" charset="0"/>
            </a:endParaRPr>
          </a:p>
          <a:p>
            <a:pPr marL="231775"/>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602355"/>
          </a:xfrm>
          <a:prstGeom prst="rect">
            <a:avLst/>
          </a:prstGeom>
          <a:noFill/>
        </p:spPr>
        <p:txBody>
          <a:bodyPr wrap="square" rtlCol="0">
            <a:spAutoFit/>
          </a:bodyPr>
          <a:lstStyle/>
          <a:p>
            <a:r>
              <a:rPr lang="en-US" sz="1050" b="1" dirty="0" smtClean="0"/>
              <a:t>Lesson 4  Acts 2:14-41        continued             A </a:t>
            </a:r>
            <a:r>
              <a:rPr lang="en-US" sz="1050" b="1" dirty="0"/>
              <a:t>Study in the Book of </a:t>
            </a:r>
            <a:r>
              <a:rPr lang="en-US" sz="1050" b="1" dirty="0" smtClean="0"/>
              <a:t>ACTS</a:t>
            </a:r>
          </a:p>
          <a:p>
            <a:endParaRPr lang="en-US" sz="1050" dirty="0" smtClean="0"/>
          </a:p>
          <a:p>
            <a:r>
              <a:rPr lang="en-US" sz="1050" dirty="0" smtClean="0"/>
              <a:t>Cf. all done  </a:t>
            </a:r>
            <a:r>
              <a:rPr lang="en-US" sz="1050" b="1" dirty="0" smtClean="0"/>
              <a:t>…that you may believe that Jesus is the Christ, the Son of God, (John 20:31)</a:t>
            </a:r>
          </a:p>
          <a:p>
            <a:endParaRPr lang="en-US" sz="1050" baseline="30000" dirty="0" smtClean="0"/>
          </a:p>
          <a:p>
            <a:r>
              <a:rPr lang="en-US" sz="1050" baseline="30000" dirty="0" smtClean="0"/>
              <a:t>23</a:t>
            </a:r>
            <a:r>
              <a:rPr lang="en-US" sz="1050" dirty="0" smtClean="0"/>
              <a:t> This man was handed over to you </a:t>
            </a:r>
            <a:r>
              <a:rPr lang="en-US" sz="1050" b="1" dirty="0" smtClean="0"/>
              <a:t>by God's set purpose and foreknowledg</a:t>
            </a:r>
            <a:r>
              <a:rPr lang="en-US" sz="1050" dirty="0" smtClean="0"/>
              <a:t>e; and you, with the help of wicked men, put him to death by </a:t>
            </a:r>
            <a:r>
              <a:rPr lang="en-US" sz="1050" b="1" dirty="0" smtClean="0"/>
              <a:t>nailing him to the cross</a:t>
            </a:r>
            <a:r>
              <a:rPr lang="en-US" sz="1050" dirty="0" smtClean="0"/>
              <a:t>.</a:t>
            </a:r>
          </a:p>
          <a:p>
            <a:pPr>
              <a:tabLst>
                <a:tab pos="5432425" algn="l"/>
              </a:tabLst>
            </a:pPr>
            <a:r>
              <a:rPr lang="en-US" sz="1050" baseline="30000" dirty="0" smtClean="0"/>
              <a:t>24</a:t>
            </a:r>
            <a:r>
              <a:rPr lang="en-US" sz="1050" dirty="0" smtClean="0"/>
              <a:t> But God </a:t>
            </a:r>
            <a:r>
              <a:rPr lang="en-US" sz="1050" b="1" dirty="0" smtClean="0"/>
              <a:t>raised him from the dead</a:t>
            </a:r>
            <a:r>
              <a:rPr lang="en-US" sz="1050" dirty="0" smtClean="0"/>
              <a:t>, freeing him from the agony of death, because it was impossible for death to keep its hold on him.</a:t>
            </a:r>
          </a:p>
          <a:p>
            <a:pPr>
              <a:tabLst>
                <a:tab pos="5432425" algn="l"/>
              </a:tabLst>
            </a:pPr>
            <a:r>
              <a:rPr lang="en-US" sz="1050" baseline="30000" dirty="0" smtClean="0"/>
              <a:t>25</a:t>
            </a:r>
            <a:r>
              <a:rPr lang="en-US" sz="1050" dirty="0" smtClean="0"/>
              <a:t> David said about him: " 'I saw the Lord always before me. Because he is at my right hand, I will not be shaken.   </a:t>
            </a:r>
            <a:br>
              <a:rPr lang="en-US" sz="1050" dirty="0" smtClean="0"/>
            </a:br>
            <a:r>
              <a:rPr lang="en-US" sz="1050" baseline="30000" dirty="0" smtClean="0"/>
              <a:t>26</a:t>
            </a:r>
            <a:r>
              <a:rPr lang="en-US" sz="1050" dirty="0" smtClean="0"/>
              <a:t> Therefore my heart is glad and my tongue rejoices; my body also will live in hope, </a:t>
            </a:r>
            <a:br>
              <a:rPr lang="en-US" sz="1050" dirty="0" smtClean="0"/>
            </a:br>
            <a:r>
              <a:rPr lang="en-US" sz="1050" dirty="0" smtClean="0"/>
              <a:t> </a:t>
            </a:r>
            <a:r>
              <a:rPr lang="en-US" sz="1050" baseline="30000" dirty="0" smtClean="0"/>
              <a:t>27</a:t>
            </a:r>
            <a:r>
              <a:rPr lang="en-US" sz="1050" dirty="0" smtClean="0"/>
              <a:t> because </a:t>
            </a:r>
            <a:r>
              <a:rPr lang="en-US" sz="1050" b="1" dirty="0" smtClean="0"/>
              <a:t>you will not abandon me to the grave, nor will you let your Holy One see decay</a:t>
            </a:r>
            <a:r>
              <a:rPr lang="en-US" sz="1050" dirty="0" smtClean="0"/>
              <a:t>. </a:t>
            </a:r>
            <a:br>
              <a:rPr lang="en-US" sz="1050" dirty="0" smtClean="0"/>
            </a:br>
            <a:r>
              <a:rPr lang="en-US" sz="1050" dirty="0" smtClean="0"/>
              <a:t> </a:t>
            </a:r>
            <a:r>
              <a:rPr lang="en-US" sz="1050" baseline="30000" dirty="0" smtClean="0"/>
              <a:t>28</a:t>
            </a:r>
            <a:r>
              <a:rPr lang="en-US" sz="1050" dirty="0" smtClean="0"/>
              <a:t> You have made known to me the paths of life; you will fill me with joy in your presence.' </a:t>
            </a:r>
          </a:p>
          <a:p>
            <a:r>
              <a:rPr lang="en-US" sz="1050" baseline="30000" dirty="0" smtClean="0"/>
              <a:t>29</a:t>
            </a:r>
            <a:r>
              <a:rPr lang="en-US" sz="1050" dirty="0" smtClean="0"/>
              <a:t> "Brothers, I can tell you confidently that the patriarch David died and was buried, and his </a:t>
            </a:r>
            <a:r>
              <a:rPr lang="en-US" sz="1050" b="1" dirty="0" smtClean="0"/>
              <a:t>tomb is here </a:t>
            </a:r>
            <a:r>
              <a:rPr lang="en-US" sz="1050" dirty="0" smtClean="0"/>
              <a:t>to this day.</a:t>
            </a:r>
          </a:p>
          <a:p>
            <a:r>
              <a:rPr lang="en-US" sz="1050" baseline="30000" dirty="0" smtClean="0"/>
              <a:t>30</a:t>
            </a:r>
            <a:r>
              <a:rPr lang="en-US" sz="1050" dirty="0" smtClean="0"/>
              <a:t> But </a:t>
            </a:r>
            <a:r>
              <a:rPr lang="en-US" sz="1050" b="1" dirty="0" smtClean="0"/>
              <a:t>he was a prophet </a:t>
            </a:r>
            <a:r>
              <a:rPr lang="en-US" sz="1050" dirty="0" smtClean="0"/>
              <a:t>and knew that God had promised him on oath that he would place one of his descendants on his throne.   </a:t>
            </a:r>
            <a:br>
              <a:rPr lang="en-US" sz="1050" dirty="0" smtClean="0"/>
            </a:br>
            <a:r>
              <a:rPr lang="en-US" sz="1050" baseline="30000" dirty="0" smtClean="0"/>
              <a:t>31</a:t>
            </a:r>
            <a:r>
              <a:rPr lang="en-US" sz="1050" dirty="0" smtClean="0"/>
              <a:t> Seeing what was ahead, he spoke of the </a:t>
            </a:r>
            <a:r>
              <a:rPr lang="en-US" sz="1050" b="1" dirty="0" smtClean="0"/>
              <a:t>resurrection of the Christ</a:t>
            </a:r>
            <a:r>
              <a:rPr lang="en-US" sz="1050" dirty="0" smtClean="0"/>
              <a:t>, that he was not abandoned to the grave, nor did his body see decay.</a:t>
            </a:r>
          </a:p>
          <a:p>
            <a:r>
              <a:rPr lang="en-US" sz="1050" baseline="30000" dirty="0" smtClean="0"/>
              <a:t>32</a:t>
            </a:r>
            <a:r>
              <a:rPr lang="en-US" sz="1050" dirty="0" smtClean="0"/>
              <a:t> God has </a:t>
            </a:r>
            <a:r>
              <a:rPr lang="en-US" sz="1050" b="1" dirty="0" smtClean="0"/>
              <a:t>raised this Jesus to life</a:t>
            </a:r>
            <a:r>
              <a:rPr lang="en-US" sz="1050" dirty="0" smtClean="0"/>
              <a:t>, and we are all witnesses of the fact.</a:t>
            </a:r>
          </a:p>
          <a:p>
            <a:r>
              <a:rPr lang="en-US" sz="1050" baseline="30000" dirty="0" smtClean="0"/>
              <a:t>33</a:t>
            </a:r>
            <a:r>
              <a:rPr lang="en-US" sz="1050" dirty="0" smtClean="0"/>
              <a:t> </a:t>
            </a:r>
            <a:r>
              <a:rPr lang="en-US" sz="1050" b="1" dirty="0" smtClean="0"/>
              <a:t>Exalted</a:t>
            </a:r>
            <a:r>
              <a:rPr lang="en-US" sz="1050" dirty="0" smtClean="0"/>
              <a:t> to the right hand of God, </a:t>
            </a:r>
          </a:p>
          <a:p>
            <a:endParaRPr lang="en-US" sz="1050" dirty="0" smtClean="0"/>
          </a:p>
          <a:p>
            <a:r>
              <a:rPr lang="en-US" sz="1050" b="1" dirty="0" smtClean="0"/>
              <a:t>4-It’s RELEVANT </a:t>
            </a:r>
          </a:p>
          <a:p>
            <a:r>
              <a:rPr lang="en-US" sz="1050" baseline="30000" dirty="0" smtClean="0"/>
              <a:t>33</a:t>
            </a:r>
            <a:r>
              <a:rPr lang="en-US" sz="1050" dirty="0" smtClean="0"/>
              <a:t> Exalted to the right hand of God, he has received from the Father the promised Holy Spirit and </a:t>
            </a:r>
            <a:r>
              <a:rPr lang="en-US" sz="1050" b="1" dirty="0" smtClean="0"/>
              <a:t>has poured out what you now see and hear. </a:t>
            </a:r>
          </a:p>
          <a:p>
            <a:endParaRPr lang="en-US" sz="1050" b="1" dirty="0" smtClean="0"/>
          </a:p>
          <a:p>
            <a:r>
              <a:rPr lang="en-US" sz="1050" b="1" dirty="0" smtClean="0"/>
              <a:t>5-It’s BIBLICAL</a:t>
            </a:r>
          </a:p>
          <a:p>
            <a:r>
              <a:rPr lang="en-US" sz="1050" dirty="0" smtClean="0"/>
              <a:t>  </a:t>
            </a:r>
            <a:r>
              <a:rPr lang="en-US" sz="1050" baseline="30000" dirty="0" smtClean="0"/>
              <a:t>34</a:t>
            </a:r>
            <a:r>
              <a:rPr lang="en-US" sz="1050" dirty="0" smtClean="0"/>
              <a:t> For David did not ascend to heaven, and yet he said, " 'The Lord said to my Lord: "Sit at my right hand  </a:t>
            </a:r>
            <a:br>
              <a:rPr lang="en-US" sz="1050" dirty="0" smtClean="0"/>
            </a:br>
            <a:r>
              <a:rPr lang="en-US" sz="1050" dirty="0" smtClean="0"/>
              <a:t>  </a:t>
            </a:r>
            <a:r>
              <a:rPr lang="en-US" sz="1050" baseline="30000" dirty="0" smtClean="0"/>
              <a:t>35</a:t>
            </a:r>
            <a:r>
              <a:rPr lang="en-US" sz="1050" dirty="0" smtClean="0"/>
              <a:t> until I make your enemies a footstool for your feet." ‘</a:t>
            </a:r>
            <a:br>
              <a:rPr lang="en-US" sz="1050" dirty="0" smtClean="0"/>
            </a:br>
            <a:endParaRPr lang="en-US" sz="1050" dirty="0" smtClean="0"/>
          </a:p>
          <a:p>
            <a:r>
              <a:rPr lang="en-US" sz="1050" b="1" dirty="0" smtClean="0"/>
              <a:t>6-It’s CONVICTING</a:t>
            </a:r>
          </a:p>
          <a:p>
            <a:pPr>
              <a:tabLst>
                <a:tab pos="515938" algn="l"/>
              </a:tabLst>
            </a:pPr>
            <a:r>
              <a:rPr lang="en-US" sz="1050" baseline="30000" dirty="0" smtClean="0"/>
              <a:t>36</a:t>
            </a:r>
            <a:r>
              <a:rPr lang="en-US" sz="1050" dirty="0" smtClean="0"/>
              <a:t> "Therefore let all Israel be assured of this: God has made this Jesus, whom </a:t>
            </a:r>
            <a:r>
              <a:rPr lang="en-US" sz="1050" b="1" dirty="0" smtClean="0"/>
              <a:t>you crucified</a:t>
            </a:r>
            <a:r>
              <a:rPr lang="en-US" sz="1050" dirty="0" smtClean="0"/>
              <a:t>, both Lord and Christ." </a:t>
            </a:r>
          </a:p>
          <a:p>
            <a:r>
              <a:rPr lang="en-US" sz="1050" baseline="30000" dirty="0" smtClean="0"/>
              <a:t>37</a:t>
            </a:r>
            <a:r>
              <a:rPr lang="en-US" sz="1050" dirty="0" smtClean="0"/>
              <a:t>  When the people heard this, they were cut to the heart and said to Peter and the other apostles, "Brothers, what   shall we do?”</a:t>
            </a:r>
          </a:p>
          <a:p>
            <a:endParaRPr lang="en-US" sz="1050" dirty="0" smtClean="0"/>
          </a:p>
          <a:p>
            <a:r>
              <a:rPr lang="en-US" sz="1050" b="1" dirty="0" smtClean="0"/>
              <a:t>It’s LIFE-CHANGING</a:t>
            </a:r>
          </a:p>
          <a:p>
            <a:r>
              <a:rPr lang="en-US" sz="1050" baseline="30000" dirty="0" smtClean="0"/>
              <a:t>38</a:t>
            </a:r>
            <a:r>
              <a:rPr lang="en-US" sz="1050" dirty="0" smtClean="0"/>
              <a:t> Peter replied, "</a:t>
            </a:r>
            <a:r>
              <a:rPr lang="en-US" sz="1050" b="1" dirty="0" smtClean="0"/>
              <a:t>Repent</a:t>
            </a:r>
            <a:r>
              <a:rPr lang="en-US" sz="1050" dirty="0" smtClean="0"/>
              <a:t> and </a:t>
            </a:r>
            <a:r>
              <a:rPr lang="en-US" sz="1050" b="1" dirty="0" smtClean="0"/>
              <a:t>be baptized</a:t>
            </a:r>
            <a:r>
              <a:rPr lang="en-US" sz="1050" dirty="0" smtClean="0"/>
              <a:t>, every one of you, in the name of Jesus Christ for the </a:t>
            </a:r>
            <a:r>
              <a:rPr lang="en-US" sz="1050" b="1" dirty="0" smtClean="0"/>
              <a:t>forgiveness</a:t>
            </a:r>
            <a:r>
              <a:rPr lang="en-US" sz="1050" dirty="0" smtClean="0"/>
              <a:t> of your sins. And you will </a:t>
            </a:r>
            <a:r>
              <a:rPr lang="en-US" sz="1050" b="1" dirty="0" smtClean="0"/>
              <a:t>receive the gift </a:t>
            </a:r>
            <a:r>
              <a:rPr lang="en-US" sz="1050" dirty="0" smtClean="0"/>
              <a:t>of the Holy Spirit.   </a:t>
            </a:r>
          </a:p>
          <a:p>
            <a:r>
              <a:rPr lang="en-US" sz="1050" baseline="30000" dirty="0" smtClean="0"/>
              <a:t>39</a:t>
            </a:r>
            <a:r>
              <a:rPr lang="en-US" sz="1050" dirty="0" smtClean="0"/>
              <a:t> The promise is for you and your children and for all who are far off--for all whom the Lord our God will call.”</a:t>
            </a:r>
          </a:p>
          <a:p>
            <a:r>
              <a:rPr lang="en-US" sz="1050" baseline="30000" dirty="0" smtClean="0"/>
              <a:t>40</a:t>
            </a:r>
            <a:r>
              <a:rPr lang="en-US" sz="1050" dirty="0" smtClean="0"/>
              <a:t> With many other words he warned them; and he pleaded with them, "</a:t>
            </a:r>
            <a:r>
              <a:rPr lang="en-US" sz="1050" b="1" dirty="0" smtClean="0"/>
              <a:t>Save yourselves </a:t>
            </a:r>
            <a:r>
              <a:rPr lang="en-US" sz="1050" dirty="0" smtClean="0"/>
              <a:t>from this corrupt</a:t>
            </a:r>
            <a:br>
              <a:rPr lang="en-US" sz="1050" dirty="0" smtClean="0"/>
            </a:br>
            <a:r>
              <a:rPr lang="en-US" sz="1050" dirty="0" smtClean="0"/>
              <a:t> generation.</a:t>
            </a:r>
          </a:p>
          <a:p>
            <a:r>
              <a:rPr lang="en-US" sz="1050" dirty="0" smtClean="0"/>
              <a:t> </a:t>
            </a:r>
            <a:r>
              <a:rPr lang="en-US" sz="1050" baseline="30000" dirty="0" smtClean="0"/>
              <a:t>41</a:t>
            </a:r>
            <a:r>
              <a:rPr lang="en-US" sz="1050" dirty="0" smtClean="0"/>
              <a:t> Those who </a:t>
            </a:r>
            <a:r>
              <a:rPr lang="en-US" sz="1050" b="1" dirty="0" smtClean="0"/>
              <a:t>accepted his message </a:t>
            </a:r>
            <a:r>
              <a:rPr lang="en-US" sz="1050" dirty="0" smtClean="0"/>
              <a:t>were baptized, and about three thousand </a:t>
            </a:r>
            <a:r>
              <a:rPr lang="en-US" sz="1050" b="1" dirty="0" smtClean="0"/>
              <a:t>were added to their number </a:t>
            </a:r>
            <a:r>
              <a:rPr lang="en-US" sz="1050" dirty="0" smtClean="0"/>
              <a:t>that day. </a:t>
            </a:r>
          </a:p>
          <a:p>
            <a:endParaRPr lang="en-US" sz="1050" dirty="0" smtClean="0"/>
          </a:p>
          <a:p>
            <a:r>
              <a:rPr lang="en-US" sz="1050" dirty="0" smtClean="0"/>
              <a:t>Conclusion:  Preaching that makes a difference is</a:t>
            </a:r>
          </a:p>
          <a:p>
            <a:pPr marL="225425" indent="-225425">
              <a:buAutoNum type="arabicParenR"/>
            </a:pPr>
            <a:r>
              <a:rPr lang="en-US" sz="1050" dirty="0" smtClean="0"/>
              <a:t>Relevant</a:t>
            </a:r>
          </a:p>
          <a:p>
            <a:pPr marL="225425" indent="-225425">
              <a:buAutoNum type="arabicParenR"/>
            </a:pPr>
            <a:r>
              <a:rPr lang="en-US" sz="1050" dirty="0" smtClean="0"/>
              <a:t>Biblical</a:t>
            </a:r>
          </a:p>
          <a:p>
            <a:pPr marL="225425" indent="-225425">
              <a:buAutoNum type="arabicParenR"/>
            </a:pPr>
            <a:r>
              <a:rPr lang="en-US" sz="1050" dirty="0" smtClean="0"/>
              <a:t>Christ-Centered</a:t>
            </a:r>
          </a:p>
          <a:p>
            <a:pPr marL="225425" indent="-225425">
              <a:buAutoNum type="arabicParenR"/>
            </a:pPr>
            <a:r>
              <a:rPr lang="en-US" sz="1050" dirty="0" smtClean="0"/>
              <a:t>Convicting</a:t>
            </a:r>
          </a:p>
          <a:p>
            <a:pPr marL="225425" indent="-225425">
              <a:buAutoNum type="arabicParenR"/>
            </a:pPr>
            <a:r>
              <a:rPr lang="en-US" sz="1050" dirty="0" smtClean="0"/>
              <a:t>Life-Changing</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3000821"/>
          </a:xfrm>
          <a:prstGeom prst="rect">
            <a:avLst/>
          </a:prstGeom>
          <a:noFill/>
        </p:spPr>
        <p:txBody>
          <a:bodyPr wrap="square" rtlCol="0">
            <a:spAutoFit/>
          </a:bodyPr>
          <a:lstStyle/>
          <a:p>
            <a:pPr marL="231775" indent="-231775"/>
            <a:r>
              <a:rPr lang="en-US" sz="1050" b="1" dirty="0" smtClean="0">
                <a:latin typeface="Arial Narrow" pitchFamily="34" charset="0"/>
              </a:rPr>
              <a:t>Lesson 27  Acts 27   (Continue)	          A Study in the Book of ACTS</a:t>
            </a:r>
            <a:endParaRPr lang="en-US" sz="1050" dirty="0" smtClean="0">
              <a:latin typeface="Arial Narrow" pitchFamily="34" charset="0"/>
            </a:endParaRPr>
          </a:p>
          <a:p>
            <a:pPr marL="231775"/>
            <a:endParaRPr lang="en-US" sz="1050" dirty="0" smtClean="0">
              <a:latin typeface="Arial Narrow" pitchFamily="34" charset="0"/>
            </a:endParaRPr>
          </a:p>
          <a:p>
            <a:pPr marL="231775"/>
            <a:r>
              <a:rPr lang="en-US" sz="1050" b="1" dirty="0" smtClean="0">
                <a:latin typeface="Arial Narrow" pitchFamily="34" charset="0"/>
              </a:rPr>
              <a:t>Surviving a Difficult SHORE 28:1-14</a:t>
            </a:r>
          </a:p>
          <a:p>
            <a:pPr marL="231775"/>
            <a:r>
              <a:rPr lang="en-US" sz="1050" baseline="30000" dirty="0" smtClean="0">
                <a:latin typeface="Arial Narrow" pitchFamily="34" charset="0"/>
              </a:rPr>
              <a:t>7</a:t>
            </a:r>
            <a:r>
              <a:rPr lang="en-US" sz="1050" dirty="0" smtClean="0">
                <a:latin typeface="Arial Narrow" pitchFamily="34" charset="0"/>
              </a:rPr>
              <a:t> There was an estate nearby that belonged to ... the chief official of the island.  ....</a:t>
            </a:r>
          </a:p>
          <a:p>
            <a:pPr marL="231775"/>
            <a:r>
              <a:rPr lang="en-US" sz="1050" dirty="0" smtClean="0">
                <a:latin typeface="Arial Narrow" pitchFamily="34" charset="0"/>
              </a:rPr>
              <a:t> </a:t>
            </a:r>
            <a:r>
              <a:rPr lang="en-US" sz="1050" baseline="30000" dirty="0" smtClean="0">
                <a:latin typeface="Arial Narrow" pitchFamily="34" charset="0"/>
              </a:rPr>
              <a:t>8</a:t>
            </a:r>
            <a:r>
              <a:rPr lang="en-US" sz="1050" dirty="0" smtClean="0">
                <a:latin typeface="Arial Narrow" pitchFamily="34" charset="0"/>
              </a:rPr>
              <a:t> His father was sick in bed, suffering from fever and dysentery. Paul went in to see him and, after prayer, placed his hands on him and healed him.</a:t>
            </a:r>
          </a:p>
          <a:p>
            <a:pPr marL="231775"/>
            <a:r>
              <a:rPr lang="en-US" sz="1050" dirty="0" smtClean="0">
                <a:latin typeface="Arial Narrow" pitchFamily="34" charset="0"/>
              </a:rPr>
              <a:t> </a:t>
            </a:r>
            <a:r>
              <a:rPr lang="en-US" sz="1050" baseline="30000" dirty="0" smtClean="0">
                <a:latin typeface="Arial Narrow" pitchFamily="34" charset="0"/>
              </a:rPr>
              <a:t>9</a:t>
            </a:r>
            <a:r>
              <a:rPr lang="en-US" sz="1050" dirty="0" smtClean="0">
                <a:latin typeface="Arial Narrow" pitchFamily="34" charset="0"/>
              </a:rPr>
              <a:t> When this had happened, the rest of the sick on the island came and were cured.</a:t>
            </a:r>
          </a:p>
          <a:p>
            <a:pPr marL="231775"/>
            <a:r>
              <a:rPr lang="en-US" sz="1050" dirty="0" smtClean="0">
                <a:latin typeface="Arial Narrow" pitchFamily="34" charset="0"/>
              </a:rPr>
              <a:t>....</a:t>
            </a:r>
            <a:r>
              <a:rPr lang="en-US" sz="1050" baseline="30000" dirty="0" smtClean="0">
                <a:latin typeface="Arial Narrow" pitchFamily="34" charset="0"/>
              </a:rPr>
              <a:t>10</a:t>
            </a:r>
            <a:r>
              <a:rPr lang="en-US" sz="1050" dirty="0" smtClean="0">
                <a:latin typeface="Arial Narrow" pitchFamily="34" charset="0"/>
              </a:rPr>
              <a:t> They honored us in many ways and when we were ready to sail, they furnished us with the supplies we needed. </a:t>
            </a:r>
            <a:endParaRPr lang="en-US" sz="1050" baseline="30000" dirty="0" smtClean="0">
              <a:latin typeface="Arial Narrow" pitchFamily="34" charset="0"/>
            </a:endParaRPr>
          </a:p>
          <a:p>
            <a:pPr marL="231775"/>
            <a:r>
              <a:rPr lang="en-US" sz="1050" baseline="30000" dirty="0" smtClean="0">
                <a:latin typeface="Arial Narrow" pitchFamily="34" charset="0"/>
              </a:rPr>
              <a:t>11</a:t>
            </a:r>
            <a:r>
              <a:rPr lang="en-US" sz="1050" dirty="0" smtClean="0">
                <a:latin typeface="Arial Narrow" pitchFamily="34" charset="0"/>
              </a:rPr>
              <a:t> After three months we put out to ship  .... </a:t>
            </a:r>
            <a:br>
              <a:rPr lang="en-US" sz="1050" dirty="0" smtClean="0">
                <a:latin typeface="Arial Narrow" pitchFamily="34" charset="0"/>
              </a:rPr>
            </a:br>
            <a:r>
              <a:rPr lang="en-US" sz="1050" baseline="30000" dirty="0" smtClean="0">
                <a:latin typeface="Arial Narrow" pitchFamily="34" charset="0"/>
              </a:rPr>
              <a:t>14</a:t>
            </a:r>
            <a:r>
              <a:rPr lang="en-US" sz="1050" dirty="0" smtClean="0">
                <a:latin typeface="Arial Narrow" pitchFamily="34" charset="0"/>
              </a:rPr>
              <a:t> .... And so we came to Rome</a:t>
            </a:r>
          </a:p>
          <a:p>
            <a:pPr marL="231775"/>
            <a:endParaRPr lang="en-US" sz="1050" dirty="0" smtClean="0">
              <a:latin typeface="Arial Narrow" pitchFamily="34" charset="0"/>
            </a:endParaRPr>
          </a:p>
          <a:p>
            <a:r>
              <a:rPr lang="en-US" sz="1050" dirty="0" smtClean="0">
                <a:latin typeface="Arial Narrow" pitchFamily="34" charset="0"/>
              </a:rPr>
              <a:t>Sometimes the aftermath of a storm is worse than the storm ...</a:t>
            </a:r>
          </a:p>
          <a:p>
            <a:pPr marL="231775"/>
            <a:endParaRPr lang="en-US" sz="1050" dirty="0" smtClean="0">
              <a:latin typeface="Arial Narrow" pitchFamily="34" charset="0"/>
            </a:endParaRPr>
          </a:p>
          <a:p>
            <a:pPr marL="231775"/>
            <a:r>
              <a:rPr lang="en-US" sz="1050" dirty="0" smtClean="0">
                <a:latin typeface="Arial Narrow" pitchFamily="34" charset="0"/>
              </a:rPr>
              <a:t>Let’s sum it all up</a:t>
            </a:r>
          </a:p>
          <a:p>
            <a:pPr marL="231775"/>
            <a:r>
              <a:rPr lang="en-US" sz="1050" dirty="0" smtClean="0">
                <a:latin typeface="Arial Narrow" pitchFamily="34" charset="0"/>
              </a:rPr>
              <a:t>Life can be difficult—with difficult ...</a:t>
            </a:r>
          </a:p>
          <a:p>
            <a:pPr marL="231775"/>
            <a:r>
              <a:rPr lang="en-US" sz="1050" dirty="0" smtClean="0">
                <a:latin typeface="Arial Narrow" pitchFamily="34" charset="0"/>
              </a:rPr>
              <a:t>	Starts   --   Storms    --  Shores</a:t>
            </a:r>
          </a:p>
          <a:p>
            <a:pPr marL="231775"/>
            <a:r>
              <a:rPr lang="en-US" sz="1050" dirty="0" smtClean="0">
                <a:latin typeface="Arial Narrow" pitchFamily="34" charset="0"/>
              </a:rPr>
              <a:t>How do you survive? </a:t>
            </a:r>
          </a:p>
          <a:p>
            <a:pPr marL="231775"/>
            <a:r>
              <a:rPr lang="en-US" sz="1050" dirty="0" smtClean="0">
                <a:latin typeface="Arial Narrow" pitchFamily="34" charset="0"/>
              </a:rPr>
              <a:t>TRUST IN THE LORD AND HIS WORD!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656216"/>
          </a:xfrm>
          <a:prstGeom prst="rect">
            <a:avLst/>
          </a:prstGeom>
          <a:noFill/>
        </p:spPr>
        <p:txBody>
          <a:bodyPr wrap="square" rtlCol="0">
            <a:spAutoFit/>
          </a:bodyPr>
          <a:lstStyle/>
          <a:p>
            <a:pPr marL="231775" indent="-231775"/>
            <a:r>
              <a:rPr lang="en-US" sz="1050" b="1" dirty="0" smtClean="0">
                <a:latin typeface="Arial Narrow" pitchFamily="34" charset="0"/>
              </a:rPr>
              <a:t>Lesson 28 Acts 28   	          A Study in the Book of ACTS</a:t>
            </a:r>
          </a:p>
          <a:p>
            <a:pPr marL="231775"/>
            <a:endParaRPr lang="en-US" sz="1050" dirty="0" smtClean="0">
              <a:latin typeface="Arial Narrow" pitchFamily="34" charset="0"/>
            </a:endParaRPr>
          </a:p>
          <a:p>
            <a:r>
              <a:rPr lang="en-US" sz="1050" dirty="0" smtClean="0">
                <a:latin typeface="Arial Narrow" pitchFamily="34" charset="0"/>
              </a:rPr>
              <a:t>To Rome and Beyond!</a:t>
            </a:r>
          </a:p>
          <a:p>
            <a:endParaRPr lang="en-US" sz="1050" dirty="0" smtClean="0">
              <a:latin typeface="Arial Narrow" pitchFamily="34" charset="0"/>
            </a:endParaRPr>
          </a:p>
          <a:p>
            <a:r>
              <a:rPr lang="en-US" sz="1050" dirty="0" smtClean="0">
                <a:latin typeface="Arial Narrow" pitchFamily="34" charset="0"/>
              </a:rPr>
              <a:t>And so we came to Rome. (Act 28:14)</a:t>
            </a:r>
          </a:p>
          <a:p>
            <a:endParaRPr lang="en-US" sz="1050" dirty="0" smtClean="0">
              <a:latin typeface="Arial Narrow" pitchFamily="34" charset="0"/>
            </a:endParaRPr>
          </a:p>
          <a:p>
            <a:r>
              <a:rPr lang="en-US" sz="1050" b="1" dirty="0" smtClean="0">
                <a:latin typeface="Arial Narrow" pitchFamily="34" charset="0"/>
              </a:rPr>
              <a:t>His Roman Encouragement </a:t>
            </a:r>
          </a:p>
          <a:p>
            <a:pPr marL="231775"/>
            <a:r>
              <a:rPr lang="en-US" sz="1050" baseline="30000" dirty="0" smtClean="0">
                <a:latin typeface="Arial Narrow" pitchFamily="34" charset="0"/>
              </a:rPr>
              <a:t>15</a:t>
            </a:r>
            <a:r>
              <a:rPr lang="en-US" sz="1050" dirty="0" smtClean="0">
                <a:latin typeface="Arial Narrow" pitchFamily="34" charset="0"/>
              </a:rPr>
              <a:t> The brothers there had heard that we were coming, and they traveled as far as the Forum of </a:t>
            </a:r>
            <a:r>
              <a:rPr lang="en-US" sz="1050" dirty="0" err="1" smtClean="0">
                <a:latin typeface="Arial Narrow" pitchFamily="34" charset="0"/>
              </a:rPr>
              <a:t>Appius</a:t>
            </a:r>
            <a:r>
              <a:rPr lang="en-US" sz="1050" dirty="0" smtClean="0">
                <a:latin typeface="Arial Narrow" pitchFamily="34" charset="0"/>
              </a:rPr>
              <a:t> and the Three Taverns to meet us. </a:t>
            </a:r>
          </a:p>
          <a:p>
            <a:pPr marL="231775"/>
            <a:r>
              <a:rPr lang="en-US" sz="1050" dirty="0" smtClean="0">
                <a:latin typeface="Arial Narrow" pitchFamily="34" charset="0"/>
              </a:rPr>
              <a:t>At the sight of these men Paul thanked God and was </a:t>
            </a:r>
            <a:r>
              <a:rPr lang="en-US" sz="1050" b="1" u="sng" dirty="0" smtClean="0">
                <a:latin typeface="Arial Narrow" pitchFamily="34" charset="0"/>
              </a:rPr>
              <a:t>encouraged</a:t>
            </a:r>
            <a:r>
              <a:rPr lang="en-US" sz="1050" dirty="0" smtClean="0">
                <a:latin typeface="Arial Narrow" pitchFamily="34" charset="0"/>
              </a:rPr>
              <a:t>.</a:t>
            </a:r>
          </a:p>
          <a:p>
            <a:r>
              <a:rPr lang="en-US" sz="1050" dirty="0" smtClean="0">
                <a:latin typeface="Arial Narrow" pitchFamily="34" charset="0"/>
              </a:rPr>
              <a:t> </a:t>
            </a:r>
          </a:p>
          <a:p>
            <a:r>
              <a:rPr lang="en-US" sz="1050" b="1" dirty="0" smtClean="0">
                <a:latin typeface="Arial Narrow" pitchFamily="34" charset="0"/>
              </a:rPr>
              <a:t>His Roman Incarceration </a:t>
            </a:r>
          </a:p>
          <a:p>
            <a:pPr marL="231775"/>
            <a:r>
              <a:rPr lang="en-US" sz="1050" baseline="30000" dirty="0" smtClean="0">
                <a:latin typeface="Arial Narrow" pitchFamily="34" charset="0"/>
              </a:rPr>
              <a:t>16</a:t>
            </a:r>
            <a:r>
              <a:rPr lang="en-US" sz="1050" dirty="0" smtClean="0">
                <a:latin typeface="Arial Narrow" pitchFamily="34" charset="0"/>
              </a:rPr>
              <a:t> When </a:t>
            </a:r>
            <a:r>
              <a:rPr lang="en-US" sz="1050" u="sng" dirty="0" smtClean="0">
                <a:latin typeface="Arial Narrow" pitchFamily="34" charset="0"/>
              </a:rPr>
              <a:t>we</a:t>
            </a:r>
            <a:r>
              <a:rPr lang="en-US" sz="1050" dirty="0" smtClean="0">
                <a:latin typeface="Arial Narrow" pitchFamily="34" charset="0"/>
              </a:rPr>
              <a:t> got to Rome, Paul was allowed </a:t>
            </a:r>
            <a:r>
              <a:rPr lang="en-US" sz="1050" b="1" u="sng" dirty="0" smtClean="0">
                <a:latin typeface="Arial Narrow" pitchFamily="34" charset="0"/>
              </a:rPr>
              <a:t>to live by himself, with a soldier to guard him</a:t>
            </a:r>
            <a:r>
              <a:rPr lang="en-US" sz="1050" dirty="0" smtClean="0">
                <a:latin typeface="Arial Narrow" pitchFamily="34" charset="0"/>
              </a:rPr>
              <a:t>.</a:t>
            </a:r>
          </a:p>
          <a:p>
            <a:endParaRPr lang="en-US" sz="1050" dirty="0" smtClean="0">
              <a:latin typeface="Arial Narrow" pitchFamily="34" charset="0"/>
            </a:endParaRPr>
          </a:p>
          <a:p>
            <a:r>
              <a:rPr lang="en-US" sz="1050" b="1" dirty="0" smtClean="0">
                <a:latin typeface="Arial Narrow" pitchFamily="34" charset="0"/>
              </a:rPr>
              <a:t>The Roman Jewish Community</a:t>
            </a:r>
          </a:p>
          <a:p>
            <a:pPr marL="231775"/>
            <a:r>
              <a:rPr lang="en-US" sz="1050" baseline="30000" dirty="0" smtClean="0">
                <a:latin typeface="Arial Narrow" pitchFamily="34" charset="0"/>
              </a:rPr>
              <a:t>17</a:t>
            </a:r>
            <a:r>
              <a:rPr lang="en-US" sz="1050" dirty="0" smtClean="0">
                <a:latin typeface="Arial Narrow" pitchFamily="34" charset="0"/>
              </a:rPr>
              <a:t> Three days later he called together the leaders of the Jews. When they had assembled, Paul said to them: </a:t>
            </a:r>
            <a:br>
              <a:rPr lang="en-US" sz="1050" dirty="0" smtClean="0">
                <a:latin typeface="Arial Narrow" pitchFamily="34" charset="0"/>
              </a:rPr>
            </a:br>
            <a:endParaRPr lang="en-US" sz="1050" dirty="0" smtClean="0">
              <a:latin typeface="Arial Narrow" pitchFamily="34" charset="0"/>
            </a:endParaRPr>
          </a:p>
          <a:p>
            <a:r>
              <a:rPr lang="en-US" sz="1050" b="1" dirty="0" smtClean="0">
                <a:latin typeface="Arial Narrow" pitchFamily="34" charset="0"/>
              </a:rPr>
              <a:t>His Roman Trial Explained</a:t>
            </a:r>
          </a:p>
          <a:p>
            <a:pPr marL="231775"/>
            <a:r>
              <a:rPr lang="en-US" sz="1050" dirty="0" smtClean="0">
                <a:latin typeface="Arial Narrow" pitchFamily="34" charset="0"/>
              </a:rPr>
              <a:t>"My brothers, although I have done nothing against our people or against the customs of our ancestors, I was arrested in Jerusalem and handed over to the Romans.</a:t>
            </a:r>
          </a:p>
          <a:p>
            <a:pPr marL="231775"/>
            <a:r>
              <a:rPr lang="en-US" sz="1050" baseline="30000" dirty="0" smtClean="0">
                <a:latin typeface="Arial Narrow" pitchFamily="34" charset="0"/>
              </a:rPr>
              <a:t>18</a:t>
            </a:r>
            <a:r>
              <a:rPr lang="en-US" sz="1050" dirty="0" smtClean="0">
                <a:latin typeface="Arial Narrow" pitchFamily="34" charset="0"/>
              </a:rPr>
              <a:t> They examined me and wanted to release me, because I was not guilty of any crime deserving death.  </a:t>
            </a:r>
            <a:r>
              <a:rPr lang="en-US" sz="1050" baseline="30000" dirty="0" smtClean="0">
                <a:latin typeface="Arial Narrow" pitchFamily="34" charset="0"/>
              </a:rPr>
              <a:t>19</a:t>
            </a:r>
            <a:r>
              <a:rPr lang="en-US" sz="1050" dirty="0" smtClean="0">
                <a:latin typeface="Arial Narrow" pitchFamily="34" charset="0"/>
              </a:rPr>
              <a:t> But when the Jews objected, I was compelled to appeal to Caesar--not that I had any charge to ...</a:t>
            </a:r>
          </a:p>
          <a:p>
            <a:endParaRPr lang="en-US" sz="1050" dirty="0" smtClean="0">
              <a:latin typeface="Arial Narrow" pitchFamily="34" charset="0"/>
            </a:endParaRPr>
          </a:p>
          <a:p>
            <a:r>
              <a:rPr lang="en-US" sz="1050" b="1" dirty="0" smtClean="0">
                <a:latin typeface="Arial Narrow" pitchFamily="34" charset="0"/>
              </a:rPr>
              <a:t>His Roman Trial Explained</a:t>
            </a:r>
          </a:p>
          <a:p>
            <a:pPr marL="231775"/>
            <a:r>
              <a:rPr lang="en-US" sz="1050" dirty="0" smtClean="0">
                <a:latin typeface="Arial Narrow" pitchFamily="34" charset="0"/>
              </a:rPr>
              <a:t>bring against my own people. </a:t>
            </a:r>
            <a:r>
              <a:rPr lang="en-US" sz="1050" baseline="30000" dirty="0" smtClean="0">
                <a:latin typeface="Arial Narrow" pitchFamily="34" charset="0"/>
              </a:rPr>
              <a:t>20</a:t>
            </a:r>
            <a:r>
              <a:rPr lang="en-US" sz="1050" dirty="0" smtClean="0">
                <a:latin typeface="Arial Narrow" pitchFamily="34" charset="0"/>
              </a:rPr>
              <a:t> For this reason I have asked to see you and talk with you. It is because of </a:t>
            </a:r>
            <a:r>
              <a:rPr lang="en-US" sz="1050" b="1" u="sng" dirty="0" smtClean="0">
                <a:latin typeface="Arial Narrow" pitchFamily="34" charset="0"/>
              </a:rPr>
              <a:t>the hope of Israel </a:t>
            </a:r>
            <a:r>
              <a:rPr lang="en-US" sz="1050" dirty="0" smtClean="0">
                <a:latin typeface="Arial Narrow" pitchFamily="34" charset="0"/>
              </a:rPr>
              <a:t>that I am bound with this chain.“</a:t>
            </a:r>
          </a:p>
          <a:p>
            <a:endParaRPr lang="en-US" sz="1050" dirty="0" smtClean="0">
              <a:latin typeface="Arial Narrow" pitchFamily="34" charset="0"/>
            </a:endParaRPr>
          </a:p>
          <a:p>
            <a:r>
              <a:rPr lang="en-US" sz="1050" b="1" dirty="0" smtClean="0">
                <a:latin typeface="Arial Narrow" pitchFamily="34" charset="0"/>
              </a:rPr>
              <a:t>His Roman Reputation</a:t>
            </a:r>
          </a:p>
          <a:p>
            <a:pPr marL="461963"/>
            <a:r>
              <a:rPr lang="en-US" sz="1050" dirty="0" smtClean="0">
                <a:latin typeface="Arial Narrow" pitchFamily="34" charset="0"/>
              </a:rPr>
              <a:t> </a:t>
            </a:r>
            <a:r>
              <a:rPr lang="en-US" sz="1050" baseline="30000" dirty="0" smtClean="0">
                <a:latin typeface="Arial Narrow" pitchFamily="34" charset="0"/>
              </a:rPr>
              <a:t>21</a:t>
            </a:r>
            <a:r>
              <a:rPr lang="en-US" sz="1050" dirty="0" smtClean="0">
                <a:latin typeface="Arial Narrow" pitchFamily="34" charset="0"/>
              </a:rPr>
              <a:t> They replied, </a:t>
            </a:r>
            <a:br>
              <a:rPr lang="en-US" sz="1050" dirty="0" smtClean="0">
                <a:latin typeface="Arial Narrow" pitchFamily="34" charset="0"/>
              </a:rPr>
            </a:br>
            <a:r>
              <a:rPr lang="en-US" sz="1050" dirty="0" smtClean="0">
                <a:latin typeface="Arial Narrow" pitchFamily="34" charset="0"/>
              </a:rPr>
              <a:t>"We have not received any letters from Judea concerning you, and none of the brothers who have come from there has reported or said anything bad about you.   </a:t>
            </a:r>
            <a:r>
              <a:rPr lang="en-US" sz="1050" baseline="30000" dirty="0" smtClean="0">
                <a:latin typeface="Arial Narrow" pitchFamily="34" charset="0"/>
              </a:rPr>
              <a:t>22</a:t>
            </a:r>
            <a:r>
              <a:rPr lang="en-US" sz="1050" dirty="0" smtClean="0">
                <a:latin typeface="Arial Narrow" pitchFamily="34" charset="0"/>
              </a:rPr>
              <a:t> But </a:t>
            </a:r>
            <a:r>
              <a:rPr lang="en-US" sz="1050" b="1" u="sng" dirty="0" smtClean="0">
                <a:latin typeface="Arial Narrow" pitchFamily="34" charset="0"/>
              </a:rPr>
              <a:t>we want to hear </a:t>
            </a:r>
            <a:r>
              <a:rPr lang="en-US" sz="1050" dirty="0" smtClean="0">
                <a:latin typeface="Arial Narrow" pitchFamily="34" charset="0"/>
              </a:rPr>
              <a:t>what your views are, for we know that people everywhere are talking against this sect."</a:t>
            </a:r>
          </a:p>
          <a:p>
            <a:endParaRPr lang="en-US" sz="1050" dirty="0" smtClean="0">
              <a:latin typeface="Arial Narrow" pitchFamily="34" charset="0"/>
            </a:endParaRPr>
          </a:p>
          <a:p>
            <a:r>
              <a:rPr lang="en-US" sz="1050" b="1" dirty="0" smtClean="0">
                <a:latin typeface="Arial Narrow" pitchFamily="34" charset="0"/>
              </a:rPr>
              <a:t>His Roman Teaching</a:t>
            </a:r>
          </a:p>
          <a:p>
            <a:pPr marL="231775"/>
            <a:r>
              <a:rPr lang="en-US" sz="1050" dirty="0" smtClean="0">
                <a:latin typeface="Arial Narrow" pitchFamily="34" charset="0"/>
              </a:rPr>
              <a:t> </a:t>
            </a:r>
            <a:r>
              <a:rPr lang="en-US" sz="1050" baseline="30000" dirty="0" smtClean="0">
                <a:latin typeface="Arial Narrow" pitchFamily="34" charset="0"/>
              </a:rPr>
              <a:t>23</a:t>
            </a:r>
            <a:r>
              <a:rPr lang="en-US" sz="1050" dirty="0" smtClean="0">
                <a:latin typeface="Arial Narrow" pitchFamily="34" charset="0"/>
              </a:rPr>
              <a:t> They arranged to meet Paul on a certain day, and came in even larger numbers to the place where he was staying. From morning till evening he explained and declared to them the </a:t>
            </a:r>
            <a:r>
              <a:rPr lang="en-US" sz="1050" b="1" u="sng" dirty="0" smtClean="0">
                <a:latin typeface="Arial Narrow" pitchFamily="34" charset="0"/>
              </a:rPr>
              <a:t>kingdom of God </a:t>
            </a:r>
            <a:r>
              <a:rPr lang="en-US" sz="1050" dirty="0" smtClean="0">
                <a:latin typeface="Arial Narrow" pitchFamily="34" charset="0"/>
              </a:rPr>
              <a:t>and tried to convince them about Jesus from the Law of Moses and from the Prophets.</a:t>
            </a:r>
          </a:p>
          <a:p>
            <a:endParaRPr lang="en-US" sz="1050" dirty="0" smtClean="0">
              <a:latin typeface="Arial Narrow" pitchFamily="34" charset="0"/>
            </a:endParaRPr>
          </a:p>
          <a:p>
            <a:r>
              <a:rPr lang="en-US" sz="1050" b="1" dirty="0" smtClean="0">
                <a:latin typeface="Arial Narrow" pitchFamily="34" charset="0"/>
              </a:rPr>
              <a:t>The Roman Response</a:t>
            </a:r>
          </a:p>
          <a:p>
            <a:pPr marL="231775" lvl="0"/>
            <a:r>
              <a:rPr lang="en-US" sz="1050" dirty="0" smtClean="0">
                <a:latin typeface="Arial Narrow" pitchFamily="34" charset="0"/>
              </a:rPr>
              <a:t> </a:t>
            </a:r>
            <a:r>
              <a:rPr lang="en-US" sz="1050" baseline="30000" dirty="0" smtClean="0">
                <a:latin typeface="Arial Narrow" pitchFamily="34" charset="0"/>
              </a:rPr>
              <a:t>24</a:t>
            </a:r>
            <a:r>
              <a:rPr lang="en-US" sz="1050" dirty="0" smtClean="0">
                <a:latin typeface="Arial Narrow" pitchFamily="34" charset="0"/>
              </a:rPr>
              <a:t> Some were convinced by what he said, 		but others would not believe.</a:t>
            </a:r>
          </a:p>
          <a:p>
            <a:endParaRPr lang="en-US" sz="1050" dirty="0" smtClean="0">
              <a:latin typeface="Arial Narrow" pitchFamily="34" charset="0"/>
            </a:endParaRPr>
          </a:p>
          <a:p>
            <a:pPr marL="231775" lvl="0"/>
            <a:r>
              <a:rPr lang="en-US" sz="1050" baseline="30000" dirty="0" smtClean="0">
                <a:latin typeface="Arial Narrow" pitchFamily="34" charset="0"/>
              </a:rPr>
              <a:t>25</a:t>
            </a:r>
            <a:r>
              <a:rPr lang="en-US" sz="1050" dirty="0" smtClean="0">
                <a:latin typeface="Arial Narrow" pitchFamily="34" charset="0"/>
              </a:rPr>
              <a:t> They disagreed among themselves and began to leave after Paul had made this final statement: </a:t>
            </a:r>
          </a:p>
          <a:p>
            <a:endParaRPr lang="en-US" sz="1050" dirty="0" smtClean="0">
              <a:latin typeface="Arial Narrow" pitchFamily="34" charset="0"/>
            </a:endParaRPr>
          </a:p>
          <a:p>
            <a:r>
              <a:rPr lang="en-US" sz="1050" b="1" dirty="0" smtClean="0">
                <a:latin typeface="Arial Narrow" pitchFamily="34" charset="0"/>
              </a:rPr>
              <a:t>His Authority</a:t>
            </a:r>
          </a:p>
          <a:p>
            <a:pPr marL="231775"/>
            <a:r>
              <a:rPr lang="en-US" sz="1050" dirty="0" smtClean="0">
                <a:latin typeface="Arial Narrow" pitchFamily="34" charset="0"/>
              </a:rPr>
              <a:t>"</a:t>
            </a:r>
            <a:r>
              <a:rPr lang="en-US" sz="1050" b="1" dirty="0" smtClean="0">
                <a:latin typeface="Arial Narrow" pitchFamily="34" charset="0"/>
              </a:rPr>
              <a:t>The Holy Spirit </a:t>
            </a:r>
            <a:r>
              <a:rPr lang="en-US" sz="1050" dirty="0" smtClean="0">
                <a:latin typeface="Arial Narrow" pitchFamily="34" charset="0"/>
              </a:rPr>
              <a:t>spoke the truth to your forefathers when he said through Isaiah the prophet:</a:t>
            </a:r>
          </a:p>
          <a:p>
            <a:pPr marL="231775"/>
            <a:endParaRPr lang="en-US" sz="1050" dirty="0" smtClean="0">
              <a:effectLst>
                <a:outerShdw blurRad="38100" dist="38100" dir="2700000" algn="tl">
                  <a:srgbClr val="000000">
                    <a:alpha val="43137"/>
                  </a:srgbClr>
                </a:outerShdw>
              </a:effectLst>
              <a:latin typeface="Arial Narrow" pitchFamily="34" charset="0"/>
            </a:endParaRPr>
          </a:p>
          <a:p>
            <a:pPr marL="231775" lvl="0"/>
            <a:r>
              <a:rPr lang="en-US" sz="1050" dirty="0" smtClean="0">
                <a:latin typeface="Arial Narrow" pitchFamily="34" charset="0"/>
              </a:rPr>
              <a:t>Same passage is attributed to God the Father = </a:t>
            </a:r>
            <a:r>
              <a:rPr lang="en-US" sz="1050" baseline="30000" dirty="0" smtClean="0">
                <a:latin typeface="Arial Narrow" pitchFamily="34" charset="0"/>
              </a:rPr>
              <a:t>25</a:t>
            </a:r>
            <a:r>
              <a:rPr lang="en-US" sz="1050" dirty="0" smtClean="0">
                <a:latin typeface="Arial Narrow" pitchFamily="34" charset="0"/>
              </a:rPr>
              <a:t> They disagreed among themselves and began to leave after Paul had made this final statement: </a:t>
            </a:r>
          </a:p>
          <a:p>
            <a:pPr marL="231775" lvl="0"/>
            <a:endParaRPr lang="en-US" sz="1050" dirty="0" smtClean="0">
              <a:latin typeface="Arial Narrow" pitchFamily="34" charset="0"/>
            </a:endParaRPr>
          </a:p>
          <a:p>
            <a:pPr marL="231775"/>
            <a:r>
              <a:rPr lang="en-US" sz="1050" dirty="0" smtClean="0">
                <a:latin typeface="Arial Narrow" pitchFamily="34" charset="0"/>
              </a:rPr>
              <a:t>Same passage is attributed to God the Son = John 12:41 “Isaiah said this because he saw Jesus' glory </a:t>
            </a:r>
            <a:br>
              <a:rPr lang="en-US" sz="1050" dirty="0" smtClean="0">
                <a:latin typeface="Arial Narrow" pitchFamily="34" charset="0"/>
              </a:rPr>
            </a:br>
            <a:r>
              <a:rPr lang="en-US" sz="1050" dirty="0" smtClean="0">
                <a:latin typeface="Arial Narrow" pitchFamily="34" charset="0"/>
              </a:rPr>
              <a:t>and spoke about him.”  </a:t>
            </a:r>
          </a:p>
          <a:p>
            <a:pPr marL="231775" lvl="0"/>
            <a:endParaRPr lang="en-US" sz="1050" dirty="0" smtClean="0">
              <a:latin typeface="Arial Narrow" pitchFamily="34" charset="0"/>
            </a:endParaRPr>
          </a:p>
          <a:p>
            <a:pPr marL="231775"/>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3970318"/>
          </a:xfrm>
          <a:prstGeom prst="rect">
            <a:avLst/>
          </a:prstGeom>
          <a:noFill/>
        </p:spPr>
        <p:txBody>
          <a:bodyPr wrap="square" rtlCol="0">
            <a:spAutoFit/>
          </a:bodyPr>
          <a:lstStyle/>
          <a:p>
            <a:pPr marL="231775" indent="-231775"/>
            <a:r>
              <a:rPr lang="en-US" sz="1050" b="1" dirty="0" smtClean="0">
                <a:latin typeface="Arial Narrow" pitchFamily="34" charset="0"/>
              </a:rPr>
              <a:t>Lesson 28 Acts 28   	          A Study in the Book of ACTS</a:t>
            </a:r>
          </a:p>
          <a:p>
            <a:pPr marL="231775"/>
            <a:endParaRPr lang="en-US" sz="1050" dirty="0" smtClean="0">
              <a:latin typeface="Arial Narrow" pitchFamily="34" charset="0"/>
            </a:endParaRPr>
          </a:p>
          <a:p>
            <a:pPr marL="231775"/>
            <a:endParaRPr lang="en-US" sz="1050" dirty="0" smtClean="0">
              <a:latin typeface="Arial Narrow" pitchFamily="34" charset="0"/>
            </a:endParaRPr>
          </a:p>
          <a:p>
            <a:r>
              <a:rPr lang="en-US" sz="1050" b="1" dirty="0" smtClean="0">
                <a:latin typeface="Arial Narrow" pitchFamily="34" charset="0"/>
              </a:rPr>
              <a:t>His Conclusion </a:t>
            </a:r>
          </a:p>
          <a:p>
            <a:pPr marL="231775"/>
            <a:r>
              <a:rPr lang="en-US" sz="1050" dirty="0" smtClean="0">
                <a:latin typeface="Arial Narrow" pitchFamily="34" charset="0"/>
              </a:rPr>
              <a:t> Otherwise they might see with their eyes, hear with their ears, understand with their hearts and turn, and I would heal them.‘</a:t>
            </a:r>
          </a:p>
          <a:p>
            <a:pPr marL="231775"/>
            <a:r>
              <a:rPr lang="en-US" sz="1050" baseline="30000" dirty="0" smtClean="0">
                <a:latin typeface="Arial Narrow" pitchFamily="34" charset="0"/>
              </a:rPr>
              <a:t>26  </a:t>
            </a:r>
            <a:r>
              <a:rPr lang="en-US" sz="1050" dirty="0" smtClean="0">
                <a:latin typeface="Arial Narrow" pitchFamily="34" charset="0"/>
              </a:rPr>
              <a:t>Go to this people and say, "You will be ever hearing but never understanding; you will be ever seeing but never perceiving.”  </a:t>
            </a:r>
            <a:r>
              <a:rPr lang="en-US" sz="1050" baseline="30000" dirty="0" smtClean="0">
                <a:latin typeface="Arial Narrow" pitchFamily="34" charset="0"/>
              </a:rPr>
              <a:t>27</a:t>
            </a:r>
            <a:r>
              <a:rPr lang="en-US" sz="1050" dirty="0" smtClean="0">
                <a:latin typeface="Arial Narrow" pitchFamily="34" charset="0"/>
              </a:rPr>
              <a:t> For this people's heart has become calloused; they hardly hear with their ears, and they have closed their </a:t>
            </a:r>
            <a:r>
              <a:rPr lang="en-US" sz="1050" dirty="0" err="1" smtClean="0">
                <a:latin typeface="Arial Narrow" pitchFamily="34" charset="0"/>
              </a:rPr>
              <a:t>eyes.Otherwise</a:t>
            </a:r>
            <a:r>
              <a:rPr lang="en-US" sz="1050" dirty="0" smtClean="0">
                <a:latin typeface="Arial Narrow" pitchFamily="34" charset="0"/>
              </a:rPr>
              <a:t> they might see with their eyes, hear with their ears, understand with their hearts and turn, and I would heal them.‘</a:t>
            </a:r>
          </a:p>
          <a:p>
            <a:pPr marL="231775"/>
            <a:r>
              <a:rPr lang="en-US" sz="1050" baseline="30000" dirty="0" smtClean="0">
                <a:latin typeface="Arial Narrow" pitchFamily="34" charset="0"/>
              </a:rPr>
              <a:t>29</a:t>
            </a:r>
            <a:r>
              <a:rPr lang="en-US" sz="1050" dirty="0" smtClean="0">
                <a:latin typeface="Arial Narrow" pitchFamily="34" charset="0"/>
              </a:rPr>
              <a:t> </a:t>
            </a:r>
            <a:r>
              <a:rPr lang="en-US" sz="1050" i="1" dirty="0" smtClean="0">
                <a:latin typeface="Arial Narrow" pitchFamily="34" charset="0"/>
              </a:rPr>
              <a:t>And when he had spoken these words, the Jews departed, having a great dispute among themselves. (NAS)</a:t>
            </a:r>
          </a:p>
          <a:p>
            <a:pPr marL="231775"/>
            <a:r>
              <a:rPr lang="en-US" sz="1050" dirty="0" smtClean="0">
                <a:latin typeface="Arial Narrow" pitchFamily="34" charset="0"/>
              </a:rPr>
              <a:t>His Roman Ministry</a:t>
            </a:r>
          </a:p>
          <a:p>
            <a:pPr marL="231775"/>
            <a:r>
              <a:rPr lang="en-US" sz="1050" dirty="0" smtClean="0">
                <a:latin typeface="Arial Narrow" pitchFamily="34" charset="0"/>
              </a:rPr>
              <a:t> </a:t>
            </a:r>
            <a:r>
              <a:rPr lang="en-US" sz="1050" baseline="30000" dirty="0" smtClean="0">
                <a:latin typeface="Arial Narrow" pitchFamily="34" charset="0"/>
              </a:rPr>
              <a:t>30</a:t>
            </a:r>
            <a:r>
              <a:rPr lang="en-US" sz="1050" dirty="0" smtClean="0">
                <a:latin typeface="Arial Narrow" pitchFamily="34" charset="0"/>
              </a:rPr>
              <a:t> For two whole years Paul stayed there in his own rented house and welcomed all who came to see him.</a:t>
            </a:r>
          </a:p>
          <a:p>
            <a:pPr marL="231775"/>
            <a:r>
              <a:rPr lang="en-US" sz="1050" dirty="0" smtClean="0">
                <a:latin typeface="Arial Narrow" pitchFamily="34" charset="0"/>
              </a:rPr>
              <a:t> </a:t>
            </a:r>
            <a:r>
              <a:rPr lang="en-US" sz="1050" baseline="30000" dirty="0" smtClean="0">
                <a:latin typeface="Arial Narrow" pitchFamily="34" charset="0"/>
              </a:rPr>
              <a:t>31</a:t>
            </a:r>
            <a:r>
              <a:rPr lang="en-US" sz="1050" dirty="0" smtClean="0">
                <a:latin typeface="Arial Narrow" pitchFamily="34" charset="0"/>
              </a:rPr>
              <a:t> Boldly and without hindrance he preached the kingdom of God and taught about the Lord Jesus Christ.</a:t>
            </a:r>
          </a:p>
          <a:p>
            <a:pPr marL="231775"/>
            <a:endParaRPr lang="en-US" sz="1050" dirty="0" smtClean="0">
              <a:latin typeface="Arial Narrow" pitchFamily="34" charset="0"/>
            </a:endParaRPr>
          </a:p>
          <a:p>
            <a:pPr marL="231775" indent="-231775"/>
            <a:r>
              <a:rPr lang="en-US" sz="1050" b="1" dirty="0" smtClean="0">
                <a:latin typeface="Arial Narrow" pitchFamily="34" charset="0"/>
              </a:rPr>
              <a:t>Two Bookends </a:t>
            </a:r>
          </a:p>
          <a:p>
            <a:pPr marL="231775">
              <a:tabLst>
                <a:tab pos="2852738" algn="l"/>
              </a:tabLst>
            </a:pPr>
            <a:r>
              <a:rPr lang="en-US" sz="1050" dirty="0" smtClean="0">
                <a:latin typeface="Arial Narrow" pitchFamily="34" charset="0"/>
              </a:rPr>
              <a:t>“ ... you will be  my witnesses in Jerusalem,	 “ ... I want you to know that God's salvation </a:t>
            </a:r>
          </a:p>
          <a:p>
            <a:pPr marL="231775">
              <a:tabLst>
                <a:tab pos="2852738" algn="l"/>
              </a:tabLst>
            </a:pPr>
            <a:r>
              <a:rPr lang="en-US" sz="1050" dirty="0" smtClean="0">
                <a:latin typeface="Arial Narrow" pitchFamily="34" charset="0"/>
              </a:rPr>
              <a:t>\and in all Judea and Samaria, and to the 	 has been sent to the Gentiles, and they will listen!" </a:t>
            </a:r>
          </a:p>
          <a:p>
            <a:pPr marL="231775">
              <a:tabLst>
                <a:tab pos="2852738" algn="l"/>
              </a:tabLst>
            </a:pPr>
            <a:r>
              <a:rPr lang="en-US" sz="1050" dirty="0" smtClean="0">
                <a:latin typeface="Arial Narrow" pitchFamily="34" charset="0"/>
              </a:rPr>
              <a:t>ends of the earth.“ (Act 1:8)	 (Act 28:28)</a:t>
            </a:r>
          </a:p>
          <a:p>
            <a:pPr marL="231775"/>
            <a:endParaRPr lang="en-US" sz="1050" dirty="0" smtClean="0">
              <a:latin typeface="Arial Narrow" pitchFamily="34" charset="0"/>
            </a:endParaRPr>
          </a:p>
          <a:p>
            <a:r>
              <a:rPr lang="en-US" sz="1050" b="1" dirty="0" smtClean="0">
                <a:latin typeface="Arial Narrow" pitchFamily="34" charset="0"/>
              </a:rPr>
              <a:t>To Rome and Beyond</a:t>
            </a:r>
          </a:p>
          <a:p>
            <a:pPr algn="ctr"/>
            <a:r>
              <a:rPr lang="en-US" sz="1050" dirty="0" smtClean="0">
                <a:latin typeface="Arial Narrow" pitchFamily="34" charset="0"/>
              </a:rPr>
              <a:t>  The Book of Acts has ended</a:t>
            </a:r>
          </a:p>
          <a:p>
            <a:pPr algn="ctr"/>
            <a:r>
              <a:rPr lang="en-US" sz="1050" dirty="0" smtClean="0">
                <a:latin typeface="Arial Narrow" pitchFamily="34" charset="0"/>
              </a:rPr>
              <a:t>   ... but it’s not the end of the story.</a:t>
            </a:r>
          </a:p>
          <a:p>
            <a:pPr algn="ctr"/>
            <a:r>
              <a:rPr lang="en-US" sz="1050" dirty="0" smtClean="0">
                <a:latin typeface="Arial Narrow" pitchFamily="34" charset="0"/>
              </a:rPr>
              <a:t>There is NO “The End.”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494633"/>
          </a:xfrm>
          <a:prstGeom prst="rect">
            <a:avLst/>
          </a:prstGeom>
          <a:noFill/>
        </p:spPr>
        <p:txBody>
          <a:bodyPr wrap="square" rtlCol="0">
            <a:spAutoFit/>
          </a:bodyPr>
          <a:lstStyle/>
          <a:p>
            <a:r>
              <a:rPr lang="en-US" sz="1050" b="1" dirty="0" smtClean="0"/>
              <a:t>Lesson 4  Acts 2:42       	            A </a:t>
            </a:r>
            <a:r>
              <a:rPr lang="en-US" sz="1050" b="1" dirty="0"/>
              <a:t>Study in the Book of </a:t>
            </a:r>
            <a:r>
              <a:rPr lang="en-US" sz="1050" b="1" dirty="0" smtClean="0"/>
              <a:t>ACTS</a:t>
            </a:r>
          </a:p>
          <a:p>
            <a:endParaRPr lang="en-US" sz="1050" dirty="0" smtClean="0"/>
          </a:p>
          <a:p>
            <a:r>
              <a:rPr lang="en-US" sz="1050" dirty="0" smtClean="0"/>
              <a:t>The PASSION that Makes a Difference</a:t>
            </a:r>
          </a:p>
          <a:p>
            <a:endParaRPr lang="en-US" sz="1050" dirty="0" smtClean="0"/>
          </a:p>
          <a:p>
            <a:r>
              <a:rPr lang="en-US" sz="1050" dirty="0" smtClean="0"/>
              <a:t>Let’s pick up …</a:t>
            </a:r>
          </a:p>
          <a:p>
            <a:r>
              <a:rPr lang="en-US" sz="1050" baseline="30000" dirty="0" smtClean="0"/>
              <a:t>41</a:t>
            </a:r>
            <a:r>
              <a:rPr lang="en-US" sz="1050" dirty="0" smtClean="0"/>
              <a:t> Those who accepted his message were baptized, and about three thousand were added to their number that day. </a:t>
            </a:r>
          </a:p>
          <a:p>
            <a:endParaRPr lang="en-US" sz="1050" dirty="0" smtClean="0"/>
          </a:p>
          <a:p>
            <a:r>
              <a:rPr lang="en-US" sz="1050" dirty="0" smtClean="0"/>
              <a:t>The Church that “Makes a Difference” has a PASSION </a:t>
            </a:r>
            <a:br>
              <a:rPr lang="en-US" sz="1050" dirty="0" smtClean="0"/>
            </a:br>
            <a:endParaRPr lang="en-US" sz="1050" dirty="0" smtClean="0"/>
          </a:p>
          <a:p>
            <a:r>
              <a:rPr lang="en-US" sz="1050" b="1" dirty="0" smtClean="0"/>
              <a:t>1- A Passion for TEACHING</a:t>
            </a:r>
          </a:p>
          <a:p>
            <a:r>
              <a:rPr lang="en-US" sz="1050" baseline="30000" dirty="0" smtClean="0"/>
              <a:t>42</a:t>
            </a:r>
            <a:r>
              <a:rPr lang="en-US" sz="1050" dirty="0" smtClean="0"/>
              <a:t> They devoted themselves to the apostles' </a:t>
            </a:r>
            <a:r>
              <a:rPr lang="en-US" sz="1050" b="1" dirty="0" smtClean="0"/>
              <a:t>teaching</a:t>
            </a:r>
            <a:r>
              <a:rPr lang="en-US" sz="1050" dirty="0" smtClean="0"/>
              <a:t>    (Insert your teaching opportunities in place of our)</a:t>
            </a:r>
            <a:br>
              <a:rPr lang="en-US" sz="1050" dirty="0" smtClean="0"/>
            </a:br>
            <a:endParaRPr lang="en-US" sz="1050" dirty="0" smtClean="0"/>
          </a:p>
          <a:p>
            <a:r>
              <a:rPr lang="en-US" sz="1050" b="1" dirty="0" smtClean="0"/>
              <a:t>2- A Passion for FELLOWSHIP</a:t>
            </a:r>
          </a:p>
          <a:p>
            <a:r>
              <a:rPr lang="en-US" sz="1050" baseline="30000" dirty="0" smtClean="0"/>
              <a:t>42</a:t>
            </a:r>
            <a:r>
              <a:rPr lang="en-US" sz="1050" dirty="0" smtClean="0"/>
              <a:t> They devoted themselves to the apostles' teaching and to the </a:t>
            </a:r>
            <a:r>
              <a:rPr lang="en-US" sz="1050" b="1" dirty="0" smtClean="0"/>
              <a:t>fellowship</a:t>
            </a:r>
            <a:r>
              <a:rPr lang="en-US" sz="1050" dirty="0" smtClean="0"/>
              <a:t>,</a:t>
            </a:r>
            <a:br>
              <a:rPr lang="en-US" sz="1050" dirty="0" smtClean="0"/>
            </a:br>
            <a:endParaRPr lang="en-US" sz="1050" dirty="0" smtClean="0"/>
          </a:p>
          <a:p>
            <a:r>
              <a:rPr lang="en-US" sz="1050" b="1" dirty="0" smtClean="0"/>
              <a:t>3- A Passion for COMMUNION</a:t>
            </a:r>
          </a:p>
          <a:p>
            <a:r>
              <a:rPr lang="en-US" sz="1050" baseline="30000" dirty="0" smtClean="0"/>
              <a:t>42</a:t>
            </a:r>
            <a:r>
              <a:rPr lang="en-US" sz="1050" dirty="0" smtClean="0"/>
              <a:t> They devoted themselves to the apostles' teaching and to the fellowship, to the </a:t>
            </a:r>
            <a:r>
              <a:rPr lang="en-US" sz="1050" b="1" dirty="0" smtClean="0"/>
              <a:t>breaking of bread</a:t>
            </a:r>
          </a:p>
          <a:p>
            <a:r>
              <a:rPr lang="en-US" sz="1050" dirty="0" smtClean="0"/>
              <a:t>A Passion for PRAYER</a:t>
            </a:r>
          </a:p>
          <a:p>
            <a:endParaRPr lang="en-US" sz="1050" dirty="0" smtClean="0"/>
          </a:p>
          <a:p>
            <a:r>
              <a:rPr lang="en-US" sz="1050" b="1" dirty="0" smtClean="0"/>
              <a:t>4- A Passion for the AMAZING</a:t>
            </a:r>
          </a:p>
          <a:p>
            <a:r>
              <a:rPr lang="en-US" sz="1050" baseline="30000" dirty="0" smtClean="0"/>
              <a:t>43</a:t>
            </a:r>
            <a:r>
              <a:rPr lang="en-US" sz="1050" dirty="0" smtClean="0"/>
              <a:t> Everyone was filled with </a:t>
            </a:r>
            <a:r>
              <a:rPr lang="en-US" sz="1050" b="1" dirty="0" smtClean="0"/>
              <a:t>awe</a:t>
            </a:r>
            <a:r>
              <a:rPr lang="en-US" sz="1050" dirty="0" smtClean="0"/>
              <a:t>, and many wonders and miraculous signs were done by the apostles.</a:t>
            </a:r>
          </a:p>
          <a:p>
            <a:endParaRPr lang="en-US" sz="1050" dirty="0" smtClean="0"/>
          </a:p>
          <a:p>
            <a:r>
              <a:rPr lang="en-US" sz="1050" b="1" dirty="0" smtClean="0"/>
              <a:t>5- A Passion to be TOGETHER</a:t>
            </a:r>
          </a:p>
          <a:p>
            <a:r>
              <a:rPr lang="en-US" sz="1050" baseline="30000" dirty="0" smtClean="0"/>
              <a:t>44</a:t>
            </a:r>
            <a:r>
              <a:rPr lang="en-US" sz="1050" dirty="0" smtClean="0"/>
              <a:t> All the believers were </a:t>
            </a:r>
            <a:r>
              <a:rPr lang="en-US" sz="1050" b="1" dirty="0" smtClean="0"/>
              <a:t>together</a:t>
            </a:r>
            <a:r>
              <a:rPr lang="en-US" sz="1050" dirty="0" smtClean="0"/>
              <a:t> and had everything in common.</a:t>
            </a:r>
            <a:br>
              <a:rPr lang="en-US" sz="1050" dirty="0" smtClean="0"/>
            </a:br>
            <a:endParaRPr lang="en-US" sz="1050" dirty="0" smtClean="0"/>
          </a:p>
          <a:p>
            <a:r>
              <a:rPr lang="en-US" sz="1050" b="1" dirty="0" smtClean="0"/>
              <a:t>6- A Passion for PEOPLE</a:t>
            </a:r>
          </a:p>
          <a:p>
            <a:r>
              <a:rPr lang="en-US" sz="1050" baseline="30000" dirty="0" smtClean="0"/>
              <a:t>45</a:t>
            </a:r>
            <a:r>
              <a:rPr lang="en-US" sz="1050" dirty="0" smtClean="0"/>
              <a:t> Selling their possessions and goods, they gave to </a:t>
            </a:r>
            <a:r>
              <a:rPr lang="en-US" sz="1050" b="1" dirty="0" smtClean="0"/>
              <a:t>anyone</a:t>
            </a:r>
            <a:r>
              <a:rPr lang="en-US" sz="1050" dirty="0" smtClean="0"/>
              <a:t> as he had need.</a:t>
            </a:r>
          </a:p>
          <a:p>
            <a:r>
              <a:rPr lang="en-US" sz="1050" dirty="0" smtClean="0"/>
              <a:t> </a:t>
            </a:r>
          </a:p>
          <a:p>
            <a:r>
              <a:rPr lang="en-US" sz="1050" b="1" dirty="0" smtClean="0"/>
              <a:t>7- A Passion for MEETING</a:t>
            </a:r>
          </a:p>
          <a:p>
            <a:r>
              <a:rPr lang="en-US" sz="1050" baseline="30000" dirty="0" smtClean="0"/>
              <a:t>46</a:t>
            </a:r>
            <a:r>
              <a:rPr lang="en-US" sz="1050" dirty="0" smtClean="0"/>
              <a:t> Every day they continued to </a:t>
            </a:r>
            <a:r>
              <a:rPr lang="en-US" sz="1050" b="1" dirty="0" smtClean="0"/>
              <a:t>meet</a:t>
            </a:r>
            <a:r>
              <a:rPr lang="en-US" sz="1050" dirty="0" smtClean="0"/>
              <a:t> together in the temple courts. They broke bread in their homes and ate together with glad and sincere hearts,</a:t>
            </a:r>
          </a:p>
          <a:p>
            <a:endParaRPr lang="en-US" sz="1050" dirty="0" smtClean="0"/>
          </a:p>
          <a:p>
            <a:r>
              <a:rPr lang="en-US" sz="1050" b="1" dirty="0" smtClean="0"/>
              <a:t>8- A Passion for WORSHIP</a:t>
            </a:r>
          </a:p>
          <a:p>
            <a:r>
              <a:rPr lang="en-US" sz="1050" baseline="30000" dirty="0" smtClean="0"/>
              <a:t>47</a:t>
            </a:r>
            <a:r>
              <a:rPr lang="en-US" sz="1050" dirty="0" smtClean="0"/>
              <a:t> </a:t>
            </a:r>
            <a:r>
              <a:rPr lang="en-US" sz="1050" b="1" dirty="0" smtClean="0"/>
              <a:t>praising God</a:t>
            </a:r>
            <a:r>
              <a:rPr lang="en-US" sz="1050" dirty="0" smtClean="0"/>
              <a:t> and enjoying the favor of all the people. And the Lord added to their number daily those who were being saved. </a:t>
            </a:r>
          </a:p>
          <a:p>
            <a:endParaRPr lang="en-US" sz="1050" dirty="0" smtClean="0"/>
          </a:p>
          <a:p>
            <a:r>
              <a:rPr lang="en-US" sz="1050" b="1" dirty="0" smtClean="0"/>
              <a:t>9- A Passion for GROWTH</a:t>
            </a:r>
          </a:p>
          <a:p>
            <a:r>
              <a:rPr lang="en-US" sz="1050" baseline="30000" dirty="0" smtClean="0"/>
              <a:t>47</a:t>
            </a:r>
            <a:r>
              <a:rPr lang="en-US" sz="1050" dirty="0" smtClean="0"/>
              <a:t> praising God and enjoying the favor of all the people. And the Lord </a:t>
            </a:r>
            <a:r>
              <a:rPr lang="en-US" sz="1050" b="1" dirty="0" smtClean="0"/>
              <a:t>added to their number </a:t>
            </a:r>
            <a:r>
              <a:rPr lang="en-US" sz="1050" dirty="0" smtClean="0"/>
              <a:t>daily those who were being saved. </a:t>
            </a:r>
          </a:p>
          <a:p>
            <a:endParaRPr lang="en-US" sz="1050" dirty="0" smtClean="0"/>
          </a:p>
          <a:p>
            <a:r>
              <a:rPr lang="en-US" sz="1050" dirty="0" smtClean="0"/>
              <a:t>Conclusion: When we get PASSIONATE About: </a:t>
            </a:r>
            <a:br>
              <a:rPr lang="en-US" sz="1050" dirty="0" smtClean="0"/>
            </a:br>
            <a:endParaRPr lang="en-US" sz="1050" dirty="0" smtClean="0"/>
          </a:p>
          <a:p>
            <a:pPr marL="233363" indent="-233363"/>
            <a:r>
              <a:rPr lang="en-US" sz="1050" dirty="0" smtClean="0"/>
              <a:t>	Bible TEACHING	</a:t>
            </a:r>
            <a:r>
              <a:rPr lang="en-US" sz="1050" dirty="0" smtClean="0">
                <a:latin typeface="Arial Narrow" pitchFamily="34" charset="0"/>
              </a:rPr>
              <a:t>Being TOGETHER</a:t>
            </a:r>
            <a:endParaRPr lang="en-US" sz="1050" dirty="0" smtClean="0"/>
          </a:p>
          <a:p>
            <a:pPr marL="233363" indent="-233363"/>
            <a:r>
              <a:rPr lang="en-US" sz="1050" dirty="0" smtClean="0"/>
              <a:t>	FELLOWSHIP	</a:t>
            </a:r>
            <a:r>
              <a:rPr lang="en-US" sz="1050" dirty="0" smtClean="0">
                <a:latin typeface="Arial Narrow" pitchFamily="34" charset="0"/>
              </a:rPr>
              <a:t> PEOPLE</a:t>
            </a:r>
            <a:endParaRPr lang="en-US" sz="1050" dirty="0" smtClean="0"/>
          </a:p>
          <a:p>
            <a:pPr marL="233363" indent="-233363"/>
            <a:r>
              <a:rPr lang="en-US" sz="1050" dirty="0" smtClean="0"/>
              <a:t>	COMMUNION	</a:t>
            </a:r>
            <a:r>
              <a:rPr lang="en-US" sz="1050" dirty="0" smtClean="0">
                <a:latin typeface="Arial Narrow" pitchFamily="34" charset="0"/>
              </a:rPr>
              <a:t> MEETING</a:t>
            </a:r>
            <a:endParaRPr lang="en-US" sz="1050" dirty="0" smtClean="0"/>
          </a:p>
          <a:p>
            <a:pPr marL="233363" indent="-233363"/>
            <a:r>
              <a:rPr lang="en-US" sz="1050" dirty="0" smtClean="0"/>
              <a:t>	PRAYER		</a:t>
            </a:r>
            <a:r>
              <a:rPr lang="en-US" sz="1050" dirty="0" smtClean="0">
                <a:latin typeface="Arial Narrow" pitchFamily="34" charset="0"/>
              </a:rPr>
              <a:t> WORSHIP</a:t>
            </a:r>
            <a:endParaRPr lang="en-US" sz="1050" dirty="0" smtClean="0"/>
          </a:p>
          <a:p>
            <a:pPr marL="233363" indent="-233363"/>
            <a:r>
              <a:rPr lang="en-US" sz="1050" dirty="0" smtClean="0"/>
              <a:t>	God’s WONDERS	</a:t>
            </a:r>
            <a:r>
              <a:rPr lang="en-US" sz="1050" dirty="0" smtClean="0">
                <a:latin typeface="Arial Narrow" pitchFamily="34" charset="0"/>
              </a:rPr>
              <a:t>CHURCH GROWTH</a:t>
            </a:r>
            <a:endParaRPr lang="en-US" sz="1050" dirty="0" smtClean="0"/>
          </a:p>
          <a:p>
            <a:r>
              <a:rPr lang="en-US" sz="1050" dirty="0" smtClean="0"/>
              <a:t/>
            </a:r>
            <a:br>
              <a:rPr lang="en-US" sz="1050" dirty="0" smtClean="0"/>
            </a:br>
            <a:r>
              <a:rPr lang="en-US" sz="1050" b="1" dirty="0" smtClean="0">
                <a:latin typeface="Arial Narrow" pitchFamily="34" charset="0"/>
              </a:rPr>
              <a:t>Then WE will make a DIFFERENCE, too.</a:t>
            </a:r>
            <a:endParaRPr lang="en-US" sz="105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8333050"/>
          </a:xfrm>
          <a:prstGeom prst="rect">
            <a:avLst/>
          </a:prstGeom>
          <a:noFill/>
        </p:spPr>
        <p:txBody>
          <a:bodyPr wrap="square" rtlCol="0">
            <a:spAutoFit/>
          </a:bodyPr>
          <a:lstStyle/>
          <a:p>
            <a:r>
              <a:rPr lang="en-US" sz="1050" b="1" dirty="0" smtClean="0">
                <a:latin typeface="Arial Narrow" pitchFamily="34" charset="0"/>
              </a:rPr>
              <a:t>Lesson 5  Acts 3:1-26     	            A </a:t>
            </a:r>
            <a:r>
              <a:rPr lang="en-US" sz="1050" b="1" dirty="0">
                <a:latin typeface="Arial Narrow" pitchFamily="34" charset="0"/>
              </a:rPr>
              <a:t>Study in the Book of </a:t>
            </a:r>
            <a:r>
              <a:rPr lang="en-US" sz="1050" b="1" dirty="0" smtClean="0">
                <a:latin typeface="Arial Narrow" pitchFamily="34" charset="0"/>
              </a:rPr>
              <a:t>ACTS</a:t>
            </a:r>
          </a:p>
          <a:p>
            <a:endParaRPr lang="en-US" sz="1050" dirty="0" smtClean="0">
              <a:latin typeface="Arial Narrow" pitchFamily="34" charset="0"/>
            </a:endParaRPr>
          </a:p>
          <a:p>
            <a:r>
              <a:rPr lang="en-US" sz="1050" dirty="0" smtClean="0">
                <a:latin typeface="Arial Narrow" pitchFamily="34" charset="0"/>
              </a:rPr>
              <a:t>The PERSON </a:t>
            </a:r>
            <a:r>
              <a:rPr lang="en-US" sz="1050" dirty="0" err="1" smtClean="0">
                <a:latin typeface="Arial Narrow" pitchFamily="34" charset="0"/>
              </a:rPr>
              <a:t>WhoMakes</a:t>
            </a:r>
            <a:r>
              <a:rPr lang="en-US" sz="1050" dirty="0" smtClean="0">
                <a:latin typeface="Arial Narrow" pitchFamily="34" charset="0"/>
              </a:rPr>
              <a:t> a Difference is Jesus</a:t>
            </a:r>
            <a:br>
              <a:rPr lang="en-US" sz="1050" dirty="0" smtClean="0">
                <a:latin typeface="Arial Narrow" pitchFamily="34" charset="0"/>
              </a:rPr>
            </a:br>
            <a:endParaRPr lang="en-US" sz="1050" dirty="0" smtClean="0">
              <a:latin typeface="Arial Narrow" pitchFamily="34" charset="0"/>
            </a:endParaRPr>
          </a:p>
          <a:p>
            <a:r>
              <a:rPr lang="en-US" sz="1050" dirty="0" smtClean="0">
                <a:latin typeface="Arial Narrow" pitchFamily="34" charset="0"/>
              </a:rPr>
              <a:t>Several names for “JESUS” occur in this passage:</a:t>
            </a:r>
          </a:p>
          <a:p>
            <a:pPr lvl="1">
              <a:tabLst>
                <a:tab pos="3205163" algn="l"/>
              </a:tabLst>
            </a:pPr>
            <a:r>
              <a:rPr lang="en-US" sz="1050" dirty="0" smtClean="0">
                <a:latin typeface="Arial Narrow" pitchFamily="34" charset="0"/>
              </a:rPr>
              <a:t>In the name of Jesus Christ of Nazareth (3:6)	In the name of Jesus (3:16)</a:t>
            </a:r>
          </a:p>
          <a:p>
            <a:pPr lvl="1">
              <a:tabLst>
                <a:tab pos="3205163" algn="l"/>
              </a:tabLst>
            </a:pPr>
            <a:r>
              <a:rPr lang="en-US" sz="1050" dirty="0" smtClean="0">
                <a:latin typeface="Arial Narrow" pitchFamily="34" charset="0"/>
              </a:rPr>
              <a:t>His [</a:t>
            </a:r>
            <a:r>
              <a:rPr lang="en-US" sz="1050" dirty="0" err="1" smtClean="0">
                <a:latin typeface="Arial Narrow" pitchFamily="34" charset="0"/>
              </a:rPr>
              <a:t>i.e.God’s</a:t>
            </a:r>
            <a:r>
              <a:rPr lang="en-US" sz="1050" dirty="0" smtClean="0">
                <a:latin typeface="Arial Narrow" pitchFamily="34" charset="0"/>
              </a:rPr>
              <a:t>] servant  (3:13)	It is Jesus' name  (3:16)</a:t>
            </a:r>
          </a:p>
          <a:p>
            <a:pPr lvl="1">
              <a:tabLst>
                <a:tab pos="3205163" algn="l"/>
              </a:tabLst>
            </a:pPr>
            <a:r>
              <a:rPr lang="en-US" sz="1050" dirty="0" smtClean="0">
                <a:latin typeface="Arial Narrow" pitchFamily="34" charset="0"/>
              </a:rPr>
              <a:t>The Holy and Righteous One (3:14)	The Christ (3:20)</a:t>
            </a:r>
          </a:p>
          <a:p>
            <a:pPr lvl="1">
              <a:tabLst>
                <a:tab pos="3205163" algn="l"/>
              </a:tabLst>
            </a:pPr>
            <a:r>
              <a:rPr lang="en-US" sz="1050" dirty="0" smtClean="0">
                <a:latin typeface="Arial Narrow" pitchFamily="34" charset="0"/>
              </a:rPr>
              <a:t>The author of life (3:15)	A prophet like Moses  (Act 3:22)</a:t>
            </a:r>
          </a:p>
          <a:p>
            <a:pPr lvl="1"/>
            <a:endParaRPr lang="en-US" sz="1050" dirty="0" smtClean="0">
              <a:latin typeface="Arial Narrow" pitchFamily="34" charset="0"/>
            </a:endParaRPr>
          </a:p>
          <a:p>
            <a:r>
              <a:rPr lang="en-US" sz="1050" dirty="0" smtClean="0">
                <a:latin typeface="Arial Narrow" pitchFamily="34" charset="0"/>
              </a:rPr>
              <a:t>The fact is </a:t>
            </a:r>
            <a:r>
              <a:rPr lang="en-US" sz="1050" b="1" dirty="0" smtClean="0">
                <a:latin typeface="Arial Narrow" pitchFamily="34" charset="0"/>
              </a:rPr>
              <a:t>HIS NAME HAS ...</a:t>
            </a:r>
          </a:p>
          <a:p>
            <a:endParaRPr lang="en-US" sz="1050" dirty="0" smtClean="0">
              <a:latin typeface="Arial Narrow" pitchFamily="34" charset="0"/>
            </a:endParaRPr>
          </a:p>
          <a:p>
            <a:r>
              <a:rPr lang="en-US" sz="1050" b="1" dirty="0" smtClean="0">
                <a:latin typeface="Arial Narrow" pitchFamily="34" charset="0"/>
              </a:rPr>
              <a:t>1- HEALING Power</a:t>
            </a:r>
          </a:p>
          <a:p>
            <a:r>
              <a:rPr lang="en-US" sz="1050" dirty="0" smtClean="0">
                <a:latin typeface="Arial Narrow" pitchFamily="34" charset="0"/>
              </a:rPr>
              <a:t> </a:t>
            </a:r>
            <a:r>
              <a:rPr lang="en-US" sz="1050" baseline="30000" dirty="0" smtClean="0">
                <a:latin typeface="Arial Narrow" pitchFamily="34" charset="0"/>
              </a:rPr>
              <a:t>1</a:t>
            </a:r>
            <a:r>
              <a:rPr lang="en-US" sz="1050" dirty="0" smtClean="0">
                <a:latin typeface="Arial Narrow" pitchFamily="34" charset="0"/>
              </a:rPr>
              <a:t> One day Peter and John were going up to the temple </a:t>
            </a:r>
            <a:r>
              <a:rPr lang="en-US" sz="1050" b="1" dirty="0" smtClean="0">
                <a:latin typeface="Arial Narrow" pitchFamily="34" charset="0"/>
              </a:rPr>
              <a:t>at the time of prayer-</a:t>
            </a:r>
            <a:r>
              <a:rPr lang="en-US" sz="1050" dirty="0" smtClean="0">
                <a:latin typeface="Arial Narrow" pitchFamily="34" charset="0"/>
              </a:rPr>
              <a:t>-at three in the afternoon.</a:t>
            </a:r>
          </a:p>
          <a:p>
            <a:r>
              <a:rPr lang="en-US" sz="1050" baseline="30000" dirty="0" smtClean="0">
                <a:latin typeface="Arial Narrow" pitchFamily="34" charset="0"/>
              </a:rPr>
              <a:t>2</a:t>
            </a:r>
            <a:r>
              <a:rPr lang="en-US" sz="1050" dirty="0" smtClean="0">
                <a:latin typeface="Arial Narrow" pitchFamily="34" charset="0"/>
              </a:rPr>
              <a:t> Now a man crippled from birth was being carried to the </a:t>
            </a:r>
            <a:r>
              <a:rPr lang="en-US" sz="1050" b="1" dirty="0" smtClean="0">
                <a:latin typeface="Arial Narrow" pitchFamily="34" charset="0"/>
              </a:rPr>
              <a:t>temple gate called Beautiful, </a:t>
            </a:r>
            <a:r>
              <a:rPr lang="en-US" sz="1050" dirty="0" smtClean="0">
                <a:latin typeface="Arial Narrow" pitchFamily="34" charset="0"/>
              </a:rPr>
              <a:t>where he was put every day to beg from those going into the temple courts. </a:t>
            </a:r>
          </a:p>
          <a:p>
            <a:r>
              <a:rPr lang="en-US" sz="1050" baseline="30000" dirty="0" smtClean="0">
                <a:latin typeface="Arial Narrow" pitchFamily="34" charset="0"/>
              </a:rPr>
              <a:t>3</a:t>
            </a:r>
            <a:r>
              <a:rPr lang="en-US" sz="1050" dirty="0" smtClean="0">
                <a:latin typeface="Arial Narrow" pitchFamily="34" charset="0"/>
              </a:rPr>
              <a:t> When he saw Peter and John about to enter, he asked them for money.</a:t>
            </a:r>
          </a:p>
          <a:p>
            <a:r>
              <a:rPr lang="en-US" sz="1050" dirty="0" smtClean="0">
                <a:latin typeface="Arial Narrow" pitchFamily="34" charset="0"/>
              </a:rPr>
              <a:t> </a:t>
            </a:r>
            <a:r>
              <a:rPr lang="en-US" sz="1050" baseline="30000" dirty="0" smtClean="0">
                <a:latin typeface="Arial Narrow" pitchFamily="34" charset="0"/>
              </a:rPr>
              <a:t>4</a:t>
            </a:r>
            <a:r>
              <a:rPr lang="en-US" sz="1050" dirty="0" smtClean="0">
                <a:latin typeface="Arial Narrow" pitchFamily="34" charset="0"/>
              </a:rPr>
              <a:t> Peter looked straight at him, as did John. Then Peter said, "Look at us!“   </a:t>
            </a:r>
          </a:p>
          <a:p>
            <a:r>
              <a:rPr lang="en-US" sz="1050" baseline="30000" dirty="0" smtClean="0">
                <a:latin typeface="Arial Narrow" pitchFamily="34" charset="0"/>
              </a:rPr>
              <a:t>5</a:t>
            </a:r>
            <a:r>
              <a:rPr lang="en-US" sz="1050" dirty="0" smtClean="0">
                <a:latin typeface="Arial Narrow" pitchFamily="34" charset="0"/>
              </a:rPr>
              <a:t> So the man gave them his attention, </a:t>
            </a:r>
            <a:r>
              <a:rPr lang="en-US" sz="1050" b="1" dirty="0" smtClean="0">
                <a:latin typeface="Arial Narrow" pitchFamily="34" charset="0"/>
              </a:rPr>
              <a:t>expecting</a:t>
            </a:r>
            <a:r>
              <a:rPr lang="en-US" sz="1050" dirty="0" smtClean="0">
                <a:latin typeface="Arial Narrow" pitchFamily="34" charset="0"/>
              </a:rPr>
              <a:t> to get something from them. </a:t>
            </a:r>
          </a:p>
          <a:p>
            <a:r>
              <a:rPr lang="en-US" sz="1050" baseline="30000" dirty="0" smtClean="0">
                <a:latin typeface="Arial Narrow" pitchFamily="34" charset="0"/>
              </a:rPr>
              <a:t>6</a:t>
            </a:r>
            <a:r>
              <a:rPr lang="en-US" sz="1050" dirty="0" smtClean="0">
                <a:latin typeface="Arial Narrow" pitchFamily="34" charset="0"/>
              </a:rPr>
              <a:t> Then Peter said, "Silver or gold I do not have, but what I have I give you</a:t>
            </a:r>
            <a:r>
              <a:rPr lang="en-US" sz="1050" b="1" u="sng" dirty="0" smtClean="0">
                <a:latin typeface="Arial Narrow" pitchFamily="34" charset="0"/>
              </a:rPr>
              <a:t>. In the name of </a:t>
            </a:r>
            <a:r>
              <a:rPr lang="en-US" sz="1050" dirty="0" smtClean="0">
                <a:latin typeface="Arial Narrow" pitchFamily="34" charset="0"/>
              </a:rPr>
              <a:t>Jesus Christ of Nazareth, walk.“</a:t>
            </a:r>
          </a:p>
          <a:p>
            <a:r>
              <a:rPr lang="en-US" sz="1050" baseline="30000" dirty="0" smtClean="0">
                <a:latin typeface="Arial Narrow" pitchFamily="34" charset="0"/>
              </a:rPr>
              <a:t>7</a:t>
            </a:r>
            <a:r>
              <a:rPr lang="en-US" sz="1050" dirty="0" smtClean="0">
                <a:latin typeface="Arial Narrow" pitchFamily="34" charset="0"/>
              </a:rPr>
              <a:t> Taking him by the right hand, he helped him up, and instantly the man's feet and ankles became strong.</a:t>
            </a:r>
          </a:p>
          <a:p>
            <a:r>
              <a:rPr lang="en-US" sz="1050" dirty="0" smtClean="0">
                <a:latin typeface="Arial Narrow" pitchFamily="34" charset="0"/>
              </a:rPr>
              <a:t> </a:t>
            </a:r>
            <a:r>
              <a:rPr lang="en-US" sz="1050" baseline="30000" dirty="0" smtClean="0">
                <a:latin typeface="Arial Narrow" pitchFamily="34" charset="0"/>
              </a:rPr>
              <a:t>8</a:t>
            </a:r>
            <a:r>
              <a:rPr lang="en-US" sz="1050" dirty="0" smtClean="0">
                <a:latin typeface="Arial Narrow" pitchFamily="34" charset="0"/>
              </a:rPr>
              <a:t> He jumped to his feet and began to walk. Then he went with them into the temple courts, walking and jumping, and </a:t>
            </a:r>
            <a:r>
              <a:rPr lang="en-US" sz="1050" b="1" dirty="0" smtClean="0">
                <a:latin typeface="Arial Narrow" pitchFamily="34" charset="0"/>
              </a:rPr>
              <a:t>praising God.</a:t>
            </a:r>
          </a:p>
          <a:p>
            <a:r>
              <a:rPr lang="en-US" sz="1050" baseline="30000" dirty="0" smtClean="0">
                <a:latin typeface="Arial Narrow" pitchFamily="34" charset="0"/>
              </a:rPr>
              <a:t>9</a:t>
            </a:r>
            <a:r>
              <a:rPr lang="en-US" sz="1050" dirty="0" smtClean="0">
                <a:latin typeface="Arial Narrow" pitchFamily="34" charset="0"/>
              </a:rPr>
              <a:t> When all the people saw him walking and </a:t>
            </a:r>
            <a:r>
              <a:rPr lang="en-US" sz="1050" b="1" dirty="0" smtClean="0">
                <a:latin typeface="Arial Narrow" pitchFamily="34" charset="0"/>
              </a:rPr>
              <a:t>praising God,</a:t>
            </a:r>
          </a:p>
          <a:p>
            <a:r>
              <a:rPr lang="en-US" sz="1050" dirty="0" smtClean="0">
                <a:latin typeface="Arial Narrow" pitchFamily="34" charset="0"/>
              </a:rPr>
              <a:t> </a:t>
            </a:r>
            <a:r>
              <a:rPr lang="en-US" sz="1050" baseline="30000" dirty="0" smtClean="0">
                <a:latin typeface="Arial Narrow" pitchFamily="34" charset="0"/>
              </a:rPr>
              <a:t>10</a:t>
            </a:r>
            <a:r>
              <a:rPr lang="en-US" sz="1050" dirty="0" smtClean="0">
                <a:latin typeface="Arial Narrow" pitchFamily="34" charset="0"/>
              </a:rPr>
              <a:t> they recognized him as the same man who used to sit begging at the temple gate called Beautiful, and they were filled with wonder and </a:t>
            </a:r>
            <a:r>
              <a:rPr lang="en-US" sz="1050" b="1" dirty="0" smtClean="0">
                <a:latin typeface="Arial Narrow" pitchFamily="34" charset="0"/>
              </a:rPr>
              <a:t>amazement</a:t>
            </a:r>
            <a:r>
              <a:rPr lang="en-US" sz="1050" dirty="0" smtClean="0">
                <a:latin typeface="Arial Narrow" pitchFamily="34" charset="0"/>
              </a:rPr>
              <a:t> at what had happened to him.</a:t>
            </a:r>
          </a:p>
          <a:p>
            <a:endParaRPr lang="en-US" sz="1050" dirty="0" smtClean="0">
              <a:latin typeface="Arial Narrow" pitchFamily="34" charset="0"/>
            </a:endParaRPr>
          </a:p>
          <a:p>
            <a:r>
              <a:rPr lang="en-US" sz="1050" b="1" dirty="0" smtClean="0">
                <a:latin typeface="Arial Narrow" pitchFamily="34" charset="0"/>
              </a:rPr>
              <a:t>Pictures our Salvation</a:t>
            </a:r>
          </a:p>
          <a:p>
            <a:pPr lvl="1"/>
            <a:r>
              <a:rPr lang="en-US" sz="1050" b="1" i="1" u="sng" dirty="0" smtClean="0">
                <a:latin typeface="Arial Narrow" pitchFamily="34" charset="0"/>
              </a:rPr>
              <a:t>The Man Born </a:t>
            </a:r>
            <a:r>
              <a:rPr lang="en-US" sz="1050" b="1" i="1" dirty="0" smtClean="0">
                <a:latin typeface="Arial Narrow" pitchFamily="34" charset="0"/>
              </a:rPr>
              <a:t>		</a:t>
            </a:r>
            <a:r>
              <a:rPr lang="en-US" sz="1050" dirty="0" smtClean="0">
                <a:latin typeface="Arial Narrow" pitchFamily="34" charset="0"/>
              </a:rPr>
              <a:t> </a:t>
            </a:r>
            <a:r>
              <a:rPr lang="en-US" sz="1050" b="1" i="1" u="sng" dirty="0" smtClean="0">
                <a:latin typeface="Arial Narrow" pitchFamily="34" charset="0"/>
              </a:rPr>
              <a:t>Us</a:t>
            </a:r>
          </a:p>
          <a:p>
            <a:pPr lvl="1"/>
            <a:r>
              <a:rPr lang="en-US" sz="1050" dirty="0" smtClean="0">
                <a:latin typeface="Arial Narrow" pitchFamily="34" charset="0"/>
              </a:rPr>
              <a:t>Lame Physically		Born Lame Spiritually</a:t>
            </a:r>
          </a:p>
          <a:p>
            <a:pPr lvl="1"/>
            <a:r>
              <a:rPr lang="en-US" sz="1050" dirty="0" smtClean="0">
                <a:latin typeface="Arial Narrow" pitchFamily="34" charset="0"/>
              </a:rPr>
              <a:t>A poor beggar		Spiritually bankrupt</a:t>
            </a:r>
          </a:p>
          <a:p>
            <a:pPr lvl="1"/>
            <a:r>
              <a:rPr lang="en-US" sz="1050" dirty="0" smtClean="0">
                <a:latin typeface="Arial Narrow" pitchFamily="34" charset="0"/>
              </a:rPr>
              <a:t>Outside Temple		Outside God’s Family</a:t>
            </a:r>
          </a:p>
          <a:p>
            <a:pPr lvl="1"/>
            <a:r>
              <a:rPr lang="en-US" sz="1050" dirty="0" smtClean="0">
                <a:latin typeface="Arial Narrow" pitchFamily="34" charset="0"/>
              </a:rPr>
              <a:t>Healed by GRACE		Healed by GRACE</a:t>
            </a:r>
          </a:p>
          <a:p>
            <a:pPr lvl="1"/>
            <a:r>
              <a:rPr lang="en-US" sz="1050" dirty="0" smtClean="0">
                <a:latin typeface="Arial Narrow" pitchFamily="34" charset="0"/>
              </a:rPr>
              <a:t>Able to Stand		Changed life</a:t>
            </a:r>
          </a:p>
          <a:p>
            <a:pPr lvl="1"/>
            <a:r>
              <a:rPr lang="en-US" sz="1050" dirty="0" smtClean="0">
                <a:latin typeface="Arial Narrow" pitchFamily="34" charset="0"/>
              </a:rPr>
              <a:t>Praised God		Praising God	</a:t>
            </a:r>
          </a:p>
          <a:p>
            <a:endParaRPr lang="en-US" sz="1050" b="1" dirty="0" smtClean="0">
              <a:latin typeface="Arial Narrow" pitchFamily="34" charset="0"/>
            </a:endParaRPr>
          </a:p>
          <a:p>
            <a:r>
              <a:rPr lang="en-US" sz="1050" b="1" dirty="0" smtClean="0">
                <a:latin typeface="Arial Narrow" pitchFamily="34" charset="0"/>
              </a:rPr>
              <a:t>2- SURPRISING Power</a:t>
            </a:r>
          </a:p>
          <a:p>
            <a:r>
              <a:rPr lang="en-US" sz="1050" dirty="0" smtClean="0">
                <a:latin typeface="Arial Narrow" pitchFamily="34" charset="0"/>
              </a:rPr>
              <a:t> </a:t>
            </a:r>
            <a:r>
              <a:rPr lang="en-US" sz="1050" baseline="30000" dirty="0" smtClean="0">
                <a:latin typeface="Arial Narrow" pitchFamily="34" charset="0"/>
              </a:rPr>
              <a:t>11</a:t>
            </a:r>
            <a:r>
              <a:rPr lang="en-US" sz="1050" dirty="0" smtClean="0">
                <a:latin typeface="Arial Narrow" pitchFamily="34" charset="0"/>
              </a:rPr>
              <a:t> While the beggar held on to Peter and John, all the people were astonished and came running to them in the place called Solomon's Colonnade.</a:t>
            </a:r>
          </a:p>
          <a:p>
            <a:r>
              <a:rPr lang="en-US" sz="1050" baseline="30000" dirty="0" smtClean="0">
                <a:latin typeface="Arial Narrow" pitchFamily="34" charset="0"/>
              </a:rPr>
              <a:t>12</a:t>
            </a:r>
            <a:r>
              <a:rPr lang="en-US" sz="1050" dirty="0" smtClean="0">
                <a:latin typeface="Arial Narrow" pitchFamily="34" charset="0"/>
              </a:rPr>
              <a:t> When Peter saw this, he said to them:</a:t>
            </a:r>
          </a:p>
          <a:p>
            <a:endParaRPr lang="en-US" sz="1050" dirty="0" smtClean="0">
              <a:latin typeface="Arial Narrow" pitchFamily="34" charset="0"/>
            </a:endParaRPr>
          </a:p>
          <a:p>
            <a:r>
              <a:rPr lang="en-US" sz="1050" b="1" dirty="0" smtClean="0">
                <a:latin typeface="Arial Narrow" pitchFamily="34" charset="0"/>
              </a:rPr>
              <a:t>3- CONVICTING Power</a:t>
            </a:r>
          </a:p>
          <a:p>
            <a:r>
              <a:rPr lang="en-US" sz="1050" baseline="30000" dirty="0" smtClean="0">
                <a:latin typeface="Arial Narrow" pitchFamily="34" charset="0"/>
              </a:rPr>
              <a:t>13</a:t>
            </a:r>
            <a:r>
              <a:rPr lang="en-US" sz="1050" dirty="0" smtClean="0">
                <a:latin typeface="Arial Narrow" pitchFamily="34" charset="0"/>
              </a:rPr>
              <a:t> The God of Abraham, Isaac and Jacob, the God of our fathers, has glorified his servant Jesus.…You handed him over to be killed, and you disowned him before Pilate, though he had decided to let him go.</a:t>
            </a:r>
          </a:p>
          <a:p>
            <a:r>
              <a:rPr lang="en-US" sz="1050" dirty="0" smtClean="0">
                <a:latin typeface="Arial Narrow" pitchFamily="34" charset="0"/>
              </a:rPr>
              <a:t> </a:t>
            </a:r>
            <a:r>
              <a:rPr lang="en-US" sz="1050" baseline="30000" dirty="0" smtClean="0">
                <a:latin typeface="Arial Narrow" pitchFamily="34" charset="0"/>
              </a:rPr>
              <a:t>14</a:t>
            </a:r>
            <a:r>
              <a:rPr lang="en-US" sz="1050" dirty="0" smtClean="0">
                <a:latin typeface="Arial Narrow" pitchFamily="34" charset="0"/>
              </a:rPr>
              <a:t> You disowned the Holy and Righteous One and asked that a murderer be released to you.</a:t>
            </a:r>
          </a:p>
          <a:p>
            <a:r>
              <a:rPr lang="en-US" sz="1050" baseline="30000" dirty="0" smtClean="0">
                <a:latin typeface="Arial Narrow" pitchFamily="34" charset="0"/>
              </a:rPr>
              <a:t>15</a:t>
            </a:r>
            <a:r>
              <a:rPr lang="en-US" sz="1050" dirty="0" smtClean="0">
                <a:latin typeface="Arial Narrow" pitchFamily="34" charset="0"/>
              </a:rPr>
              <a:t> You killed the author of life, but God raised him from the dead. We are witnesses of this.</a:t>
            </a:r>
          </a:p>
          <a:p>
            <a:r>
              <a:rPr lang="en-US" sz="1050" baseline="30000" dirty="0" smtClean="0">
                <a:latin typeface="Arial Narrow" pitchFamily="34" charset="0"/>
              </a:rPr>
              <a:t>16</a:t>
            </a:r>
            <a:r>
              <a:rPr lang="en-US" sz="1050" dirty="0" smtClean="0">
                <a:latin typeface="Arial Narrow" pitchFamily="34" charset="0"/>
              </a:rPr>
              <a:t> By faith in the name of Jesus, this man whom you see and know was made strong. It is Jesus' name and the faith that comes through him that has given this complete healing to him, as you can all see.</a:t>
            </a:r>
          </a:p>
          <a:p>
            <a:r>
              <a:rPr lang="en-US" sz="1050" baseline="30000" dirty="0" smtClean="0">
                <a:latin typeface="Arial Narrow" pitchFamily="34" charset="0"/>
              </a:rPr>
              <a:t>17</a:t>
            </a:r>
            <a:r>
              <a:rPr lang="en-US" sz="1050" dirty="0" smtClean="0">
                <a:latin typeface="Arial Narrow" pitchFamily="34" charset="0"/>
              </a:rPr>
              <a:t> "Now, brothers, I know that you acted in ignorance, as did your leaders.   </a:t>
            </a:r>
            <a:r>
              <a:rPr lang="en-US" sz="1050" baseline="30000" dirty="0" smtClean="0">
                <a:latin typeface="Arial Narrow" pitchFamily="34" charset="0"/>
              </a:rPr>
              <a:t>18</a:t>
            </a:r>
            <a:r>
              <a:rPr lang="en-US" sz="1050" dirty="0" smtClean="0">
                <a:latin typeface="Arial Narrow" pitchFamily="34" charset="0"/>
              </a:rPr>
              <a:t> But this is how God fulfilled what he had foretold through all the prophets, saying that his Christ would suffer.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70164"/>
            <a:ext cx="6047509" cy="7622087"/>
          </a:xfrm>
          <a:prstGeom prst="rect">
            <a:avLst/>
          </a:prstGeom>
          <a:noFill/>
        </p:spPr>
        <p:txBody>
          <a:bodyPr wrap="square" rtlCol="0">
            <a:spAutoFit/>
          </a:bodyPr>
          <a:lstStyle/>
          <a:p>
            <a:r>
              <a:rPr lang="en-US" sz="1050" b="1" dirty="0" smtClean="0">
                <a:latin typeface="Arial Narrow" pitchFamily="34" charset="0"/>
              </a:rPr>
              <a:t>Lesson 5  Acts 3:1-26   (Continued)	            A </a:t>
            </a:r>
            <a:r>
              <a:rPr lang="en-US" sz="1050" b="1" dirty="0">
                <a:latin typeface="Arial Narrow" pitchFamily="34" charset="0"/>
              </a:rPr>
              <a:t>Study in the Book of </a:t>
            </a:r>
            <a:r>
              <a:rPr lang="en-US" sz="1050" b="1" dirty="0" smtClean="0">
                <a:latin typeface="Arial Narrow" pitchFamily="34" charset="0"/>
              </a:rPr>
              <a:t>ACTS</a:t>
            </a:r>
          </a:p>
          <a:p>
            <a:endParaRPr lang="en-US" sz="1050" dirty="0" smtClean="0">
              <a:latin typeface="Arial Narrow" pitchFamily="34" charset="0"/>
            </a:endParaRPr>
          </a:p>
          <a:p>
            <a:pPr>
              <a:tabLst>
                <a:tab pos="515938" algn="l"/>
              </a:tabLst>
            </a:pPr>
            <a:r>
              <a:rPr lang="en-US" sz="1050" b="1" dirty="0" smtClean="0">
                <a:latin typeface="Arial Narrow" pitchFamily="34" charset="0"/>
              </a:rPr>
              <a:t>4- LIFE-CHANGING Power</a:t>
            </a:r>
          </a:p>
          <a:p>
            <a:r>
              <a:rPr lang="en-US" sz="1050" baseline="30000" dirty="0" smtClean="0">
                <a:latin typeface="Arial Narrow" pitchFamily="34" charset="0"/>
              </a:rPr>
              <a:t>19</a:t>
            </a:r>
            <a:r>
              <a:rPr lang="en-US" sz="1050" dirty="0" smtClean="0">
                <a:latin typeface="Arial Narrow" pitchFamily="34" charset="0"/>
              </a:rPr>
              <a:t> </a:t>
            </a:r>
            <a:r>
              <a:rPr lang="en-US" sz="1050" b="1" dirty="0" smtClean="0">
                <a:latin typeface="Arial Narrow" pitchFamily="34" charset="0"/>
              </a:rPr>
              <a:t>Repent</a:t>
            </a:r>
            <a:r>
              <a:rPr lang="en-US" sz="1050" dirty="0" smtClean="0">
                <a:latin typeface="Arial Narrow" pitchFamily="34" charset="0"/>
              </a:rPr>
              <a:t>, then, and turn to God, </a:t>
            </a:r>
          </a:p>
          <a:p>
            <a:endParaRPr lang="en-US" sz="1050" dirty="0" smtClean="0">
              <a:latin typeface="Arial Narrow" pitchFamily="34" charset="0"/>
            </a:endParaRPr>
          </a:p>
          <a:p>
            <a:r>
              <a:rPr lang="en-US" sz="1050" b="1" dirty="0" smtClean="0">
                <a:latin typeface="Arial Narrow" pitchFamily="34" charset="0"/>
              </a:rPr>
              <a:t>5- FORGIVING Power</a:t>
            </a:r>
          </a:p>
          <a:p>
            <a:r>
              <a:rPr lang="en-US" sz="1050" baseline="30000" dirty="0" smtClean="0">
                <a:latin typeface="Arial Narrow" pitchFamily="34" charset="0"/>
              </a:rPr>
              <a:t>19</a:t>
            </a:r>
            <a:r>
              <a:rPr lang="en-US" sz="1050" dirty="0" smtClean="0">
                <a:latin typeface="Arial Narrow" pitchFamily="34" charset="0"/>
              </a:rPr>
              <a:t> Repent, then, and turn to God, so that your </a:t>
            </a:r>
            <a:r>
              <a:rPr lang="en-US" sz="1050" b="1" dirty="0" smtClean="0">
                <a:latin typeface="Arial Narrow" pitchFamily="34" charset="0"/>
              </a:rPr>
              <a:t>sins may be wiped out, </a:t>
            </a:r>
          </a:p>
          <a:p>
            <a:endParaRPr lang="en-US" sz="1050" dirty="0" smtClean="0">
              <a:latin typeface="Arial Narrow" pitchFamily="34" charset="0"/>
            </a:endParaRPr>
          </a:p>
          <a:p>
            <a:r>
              <a:rPr lang="en-US" sz="1050" b="1" dirty="0" smtClean="0">
                <a:latin typeface="Arial Narrow" pitchFamily="34" charset="0"/>
              </a:rPr>
              <a:t>6- REFRESHING Power</a:t>
            </a:r>
          </a:p>
          <a:p>
            <a:r>
              <a:rPr lang="en-US" sz="1050" baseline="30000" dirty="0" smtClean="0">
                <a:latin typeface="Arial Narrow" pitchFamily="34" charset="0"/>
              </a:rPr>
              <a:t>19</a:t>
            </a:r>
            <a:r>
              <a:rPr lang="en-US" sz="1050" dirty="0" smtClean="0">
                <a:latin typeface="Arial Narrow" pitchFamily="34" charset="0"/>
              </a:rPr>
              <a:t> Repent, then, and turn to God, so that your sins may be wiped out, that </a:t>
            </a:r>
            <a:r>
              <a:rPr lang="en-US" sz="1050" b="1" dirty="0" smtClean="0">
                <a:latin typeface="Arial Narrow" pitchFamily="34" charset="0"/>
              </a:rPr>
              <a:t>times of refreshing may come </a:t>
            </a:r>
            <a:r>
              <a:rPr lang="en-US" sz="1050" dirty="0" smtClean="0">
                <a:latin typeface="Arial Narrow" pitchFamily="34" charset="0"/>
              </a:rPr>
              <a:t>from the Lord,</a:t>
            </a:r>
          </a:p>
          <a:p>
            <a:endParaRPr lang="en-US" sz="1050" dirty="0" smtClean="0">
              <a:latin typeface="Arial Narrow" pitchFamily="34" charset="0"/>
            </a:endParaRPr>
          </a:p>
          <a:p>
            <a:r>
              <a:rPr lang="en-US" sz="1050" b="1" dirty="0" smtClean="0">
                <a:latin typeface="Arial Narrow" pitchFamily="34" charset="0"/>
              </a:rPr>
              <a:t>7- PRESENCE Power</a:t>
            </a:r>
          </a:p>
          <a:p>
            <a:r>
              <a:rPr lang="en-US" sz="1050" baseline="30000" dirty="0" smtClean="0">
                <a:latin typeface="Arial Narrow" pitchFamily="34" charset="0"/>
              </a:rPr>
              <a:t>19</a:t>
            </a:r>
            <a:r>
              <a:rPr lang="en-US" sz="1050" dirty="0" smtClean="0">
                <a:latin typeface="Arial Narrow" pitchFamily="34" charset="0"/>
              </a:rPr>
              <a:t> Repent, then, and turn to God, so that your sins may be wiped out, that times of refreshing may come from the Lord,</a:t>
            </a:r>
          </a:p>
          <a:p>
            <a:r>
              <a:rPr lang="en-US" sz="1050" dirty="0" smtClean="0">
                <a:latin typeface="Arial Narrow" pitchFamily="34" charset="0"/>
              </a:rPr>
              <a:t> </a:t>
            </a:r>
            <a:r>
              <a:rPr lang="en-US" sz="1050" baseline="30000" dirty="0" smtClean="0">
                <a:latin typeface="Arial Narrow" pitchFamily="34" charset="0"/>
              </a:rPr>
              <a:t>20</a:t>
            </a:r>
            <a:r>
              <a:rPr lang="en-US" sz="1050" dirty="0" smtClean="0">
                <a:latin typeface="Arial Narrow" pitchFamily="34" charset="0"/>
              </a:rPr>
              <a:t> and that </a:t>
            </a:r>
            <a:r>
              <a:rPr lang="en-US" sz="1050" b="1" dirty="0" smtClean="0">
                <a:latin typeface="Arial Narrow" pitchFamily="34" charset="0"/>
              </a:rPr>
              <a:t>he may send the Christ</a:t>
            </a:r>
            <a:r>
              <a:rPr lang="en-US" sz="1050" dirty="0" smtClean="0">
                <a:latin typeface="Arial Narrow" pitchFamily="34" charset="0"/>
              </a:rPr>
              <a:t>, who has been appointed for </a:t>
            </a:r>
            <a:r>
              <a:rPr lang="en-US" sz="1050" b="1" dirty="0" smtClean="0">
                <a:latin typeface="Arial Narrow" pitchFamily="34" charset="0"/>
              </a:rPr>
              <a:t>you—even Jesus.</a:t>
            </a:r>
          </a:p>
          <a:p>
            <a:endParaRPr lang="en-US" sz="1050" dirty="0" smtClean="0">
              <a:latin typeface="Arial Narrow" pitchFamily="34" charset="0"/>
            </a:endParaRPr>
          </a:p>
          <a:p>
            <a:r>
              <a:rPr lang="en-US" sz="1050" b="1" dirty="0" smtClean="0">
                <a:latin typeface="Arial Narrow" pitchFamily="34" charset="0"/>
              </a:rPr>
              <a:t>8- RESTORING Power</a:t>
            </a:r>
          </a:p>
          <a:p>
            <a:r>
              <a:rPr lang="en-US" sz="1050" dirty="0" smtClean="0">
                <a:latin typeface="Arial Narrow" pitchFamily="34" charset="0"/>
              </a:rPr>
              <a:t> </a:t>
            </a:r>
            <a:r>
              <a:rPr lang="en-US" sz="1050" baseline="30000" dirty="0" smtClean="0">
                <a:latin typeface="Arial Narrow" pitchFamily="34" charset="0"/>
              </a:rPr>
              <a:t>21</a:t>
            </a:r>
            <a:r>
              <a:rPr lang="en-US" sz="1050" dirty="0" smtClean="0">
                <a:latin typeface="Arial Narrow" pitchFamily="34" charset="0"/>
              </a:rPr>
              <a:t> He must remain in heaven until the time comes for God to </a:t>
            </a:r>
            <a:r>
              <a:rPr lang="en-US" sz="1050" b="1" dirty="0" smtClean="0">
                <a:latin typeface="Arial Narrow" pitchFamily="34" charset="0"/>
              </a:rPr>
              <a:t>restore</a:t>
            </a:r>
            <a:r>
              <a:rPr lang="en-US" sz="1050" dirty="0" smtClean="0">
                <a:latin typeface="Arial Narrow" pitchFamily="34" charset="0"/>
              </a:rPr>
              <a:t> everything, as he promised long ago through his holy prophets.</a:t>
            </a:r>
          </a:p>
          <a:p>
            <a:endParaRPr lang="en-US" sz="1050" dirty="0" smtClean="0">
              <a:latin typeface="Arial Narrow" pitchFamily="34" charset="0"/>
            </a:endParaRPr>
          </a:p>
          <a:p>
            <a:r>
              <a:rPr lang="en-US" sz="1050" b="1" dirty="0" smtClean="0">
                <a:latin typeface="Arial Narrow" pitchFamily="34" charset="0"/>
              </a:rPr>
              <a:t>9-  FULFILLING Power</a:t>
            </a:r>
          </a:p>
          <a:p>
            <a:r>
              <a:rPr lang="en-US" sz="1050" dirty="0" smtClean="0">
                <a:latin typeface="Arial Narrow" pitchFamily="34" charset="0"/>
              </a:rPr>
              <a:t> </a:t>
            </a:r>
            <a:r>
              <a:rPr lang="en-US" sz="1050" baseline="30000" dirty="0" smtClean="0">
                <a:latin typeface="Arial Narrow" pitchFamily="34" charset="0"/>
              </a:rPr>
              <a:t>22</a:t>
            </a:r>
            <a:r>
              <a:rPr lang="en-US" sz="1050" dirty="0" smtClean="0">
                <a:latin typeface="Arial Narrow" pitchFamily="34" charset="0"/>
              </a:rPr>
              <a:t> For </a:t>
            </a:r>
            <a:r>
              <a:rPr lang="en-US" sz="1050" b="1" dirty="0" smtClean="0">
                <a:latin typeface="Arial Narrow" pitchFamily="34" charset="0"/>
              </a:rPr>
              <a:t>Moses said</a:t>
            </a:r>
            <a:r>
              <a:rPr lang="en-US" sz="1050" dirty="0" smtClean="0">
                <a:latin typeface="Arial Narrow" pitchFamily="34" charset="0"/>
              </a:rPr>
              <a:t>, 'The Lord your God will raise up for you a prophet like me from among your own people; you must listen to everything he tells you.  </a:t>
            </a:r>
            <a:r>
              <a:rPr lang="en-US" sz="1050" baseline="30000" dirty="0" smtClean="0">
                <a:latin typeface="Arial Narrow" pitchFamily="34" charset="0"/>
              </a:rPr>
              <a:t>23</a:t>
            </a:r>
            <a:r>
              <a:rPr lang="en-US" sz="1050" dirty="0" smtClean="0">
                <a:latin typeface="Arial Narrow" pitchFamily="34" charset="0"/>
              </a:rPr>
              <a:t> Anyone who does not listen to him will be completely cut off from among his people.’</a:t>
            </a:r>
          </a:p>
          <a:p>
            <a:r>
              <a:rPr lang="en-US" sz="1050" baseline="30000" dirty="0" smtClean="0">
                <a:latin typeface="Arial Narrow" pitchFamily="34" charset="0"/>
              </a:rPr>
              <a:t>24</a:t>
            </a:r>
            <a:r>
              <a:rPr lang="en-US" sz="1050" dirty="0" smtClean="0">
                <a:latin typeface="Arial Narrow" pitchFamily="34" charset="0"/>
              </a:rPr>
              <a:t> "Indeed, all the prophets from Samuel on, as many as have spoken, have foretold these days.   </a:t>
            </a:r>
            <a:r>
              <a:rPr lang="en-US" sz="1050" baseline="30000" dirty="0" smtClean="0">
                <a:latin typeface="Arial Narrow" pitchFamily="34" charset="0"/>
              </a:rPr>
              <a:t>25</a:t>
            </a:r>
            <a:r>
              <a:rPr lang="en-US" sz="1050" dirty="0" smtClean="0">
                <a:latin typeface="Arial Narrow" pitchFamily="34" charset="0"/>
              </a:rPr>
              <a:t> And you are heirs of the prophets and of the covenant God made with your fathers.</a:t>
            </a:r>
          </a:p>
          <a:p>
            <a:endParaRPr lang="en-US" sz="1050" dirty="0" smtClean="0">
              <a:latin typeface="Arial Narrow" pitchFamily="34" charset="0"/>
            </a:endParaRPr>
          </a:p>
          <a:p>
            <a:r>
              <a:rPr lang="en-US" sz="1050" b="1" dirty="0" smtClean="0">
                <a:latin typeface="Arial Narrow" pitchFamily="34" charset="0"/>
              </a:rPr>
              <a:t>10- BLESSING Power</a:t>
            </a:r>
          </a:p>
          <a:p>
            <a:r>
              <a:rPr lang="en-US" sz="1050" dirty="0" smtClean="0">
                <a:latin typeface="Arial Narrow" pitchFamily="34" charset="0"/>
              </a:rPr>
              <a:t>He said to Abraham, 'Through your offspring all peoples on earth will be blessed.‘[See Gen 22:18]</a:t>
            </a:r>
            <a:br>
              <a:rPr lang="en-US" sz="1050" dirty="0" smtClean="0">
                <a:latin typeface="Arial Narrow" pitchFamily="34" charset="0"/>
              </a:rPr>
            </a:br>
            <a:r>
              <a:rPr lang="en-US" sz="1050" dirty="0" smtClean="0">
                <a:latin typeface="Arial Narrow" pitchFamily="34" charset="0"/>
              </a:rPr>
              <a:t> </a:t>
            </a:r>
            <a:r>
              <a:rPr lang="en-US" sz="1050" baseline="30000" dirty="0" smtClean="0">
                <a:latin typeface="Arial Narrow" pitchFamily="34" charset="0"/>
              </a:rPr>
              <a:t>26</a:t>
            </a:r>
            <a:r>
              <a:rPr lang="en-US" sz="1050" dirty="0" smtClean="0">
                <a:latin typeface="Arial Narrow" pitchFamily="34" charset="0"/>
              </a:rPr>
              <a:t> When God raised up his servant, he sent him first to you to bless you by turning each of you from your wicked ways.”</a:t>
            </a:r>
          </a:p>
          <a:p>
            <a:endParaRPr lang="en-US" sz="1050" dirty="0" smtClean="0">
              <a:latin typeface="Arial Narrow" pitchFamily="34" charset="0"/>
            </a:endParaRPr>
          </a:p>
          <a:p>
            <a:r>
              <a:rPr lang="en-US" sz="1050" dirty="0" smtClean="0">
                <a:latin typeface="Arial Narrow" pitchFamily="34" charset="0"/>
              </a:rPr>
              <a:t>Next Time: SAVING Power</a:t>
            </a:r>
          </a:p>
          <a:p>
            <a:endParaRPr lang="en-US" sz="1050" dirty="0" smtClean="0">
              <a:latin typeface="Arial Narrow" pitchFamily="34" charset="0"/>
            </a:endParaRPr>
          </a:p>
          <a:p>
            <a:r>
              <a:rPr lang="en-US" sz="1050" dirty="0" smtClean="0">
                <a:latin typeface="Arial Narrow" pitchFamily="34" charset="0"/>
              </a:rPr>
              <a:t>Let conclude with the fact that </a:t>
            </a:r>
            <a:r>
              <a:rPr lang="en-US" sz="1050" b="1" dirty="0" smtClean="0">
                <a:latin typeface="Arial Narrow" pitchFamily="34" charset="0"/>
              </a:rPr>
              <a:t>His Powerful NAME will…</a:t>
            </a:r>
          </a:p>
          <a:p>
            <a:pPr marL="461963" indent="-171450">
              <a:buFont typeface="Arial" pitchFamily="34" charset="0"/>
              <a:buChar char="•"/>
            </a:pPr>
            <a:r>
              <a:rPr lang="en-US" sz="1050" dirty="0" smtClean="0">
                <a:latin typeface="Arial Narrow" pitchFamily="34" charset="0"/>
              </a:rPr>
              <a:t>Heal You</a:t>
            </a:r>
          </a:p>
          <a:p>
            <a:pPr marL="461963" indent="-171450">
              <a:buFont typeface="Arial" pitchFamily="34" charset="0"/>
              <a:buChar char="•"/>
            </a:pPr>
            <a:r>
              <a:rPr lang="en-US" sz="1050" dirty="0" smtClean="0">
                <a:latin typeface="Arial Narrow" pitchFamily="34" charset="0"/>
              </a:rPr>
              <a:t>Surprise You</a:t>
            </a:r>
          </a:p>
          <a:p>
            <a:pPr marL="461963" indent="-171450">
              <a:buFont typeface="Arial" pitchFamily="34" charset="0"/>
              <a:buChar char="•"/>
            </a:pPr>
            <a:r>
              <a:rPr lang="en-US" sz="1050" dirty="0" smtClean="0">
                <a:latin typeface="Arial Narrow" pitchFamily="34" charset="0"/>
              </a:rPr>
              <a:t>Convict You</a:t>
            </a:r>
          </a:p>
          <a:p>
            <a:pPr marL="461963" indent="-171450">
              <a:buFont typeface="Arial" pitchFamily="34" charset="0"/>
              <a:buChar char="•"/>
            </a:pPr>
            <a:r>
              <a:rPr lang="en-US" sz="1050" dirty="0" smtClean="0">
                <a:latin typeface="Arial Narrow" pitchFamily="34" charset="0"/>
              </a:rPr>
              <a:t>Change You</a:t>
            </a:r>
          </a:p>
          <a:p>
            <a:pPr marL="461963" indent="-171450">
              <a:buFont typeface="Arial" pitchFamily="34" charset="0"/>
              <a:buChar char="•"/>
            </a:pPr>
            <a:r>
              <a:rPr lang="en-US" sz="1050" dirty="0" smtClean="0">
                <a:latin typeface="Arial Narrow" pitchFamily="34" charset="0"/>
              </a:rPr>
              <a:t>Forgive You</a:t>
            </a:r>
          </a:p>
          <a:p>
            <a:pPr marL="461963" indent="-171450">
              <a:buFont typeface="Arial" pitchFamily="34" charset="0"/>
              <a:buChar char="•"/>
            </a:pPr>
            <a:r>
              <a:rPr lang="en-US" sz="1050" dirty="0" smtClean="0">
                <a:latin typeface="Arial Narrow" pitchFamily="34" charset="0"/>
              </a:rPr>
              <a:t>Be With You</a:t>
            </a:r>
          </a:p>
          <a:p>
            <a:pPr marL="461963" indent="-171450">
              <a:buFont typeface="Arial" pitchFamily="34" charset="0"/>
              <a:buChar char="•"/>
            </a:pPr>
            <a:r>
              <a:rPr lang="en-US" sz="1050" dirty="0" smtClean="0">
                <a:latin typeface="Arial Narrow" pitchFamily="34" charset="0"/>
              </a:rPr>
              <a:t>Fulfill You</a:t>
            </a:r>
          </a:p>
          <a:p>
            <a:pPr marL="461963" indent="-171450">
              <a:buFont typeface="Arial" pitchFamily="34" charset="0"/>
              <a:buChar char="•"/>
            </a:pPr>
            <a:r>
              <a:rPr lang="en-US" sz="1050" dirty="0" smtClean="0">
                <a:latin typeface="Arial Narrow" pitchFamily="34" charset="0"/>
              </a:rPr>
              <a:t>Bless You</a:t>
            </a:r>
          </a:p>
          <a:p>
            <a:endParaRPr lang="en-US" sz="1050" dirty="0" smtClean="0">
              <a:latin typeface="Arial Narrow" pitchFamily="34" charset="0"/>
            </a:endParaRPr>
          </a:p>
          <a:p>
            <a:r>
              <a:rPr lang="en-US" sz="1050" dirty="0" smtClean="0">
                <a:latin typeface="Arial Narrow" pitchFamily="34" charset="0"/>
              </a:rPr>
              <a:t>But We MUST ...</a:t>
            </a:r>
          </a:p>
          <a:p>
            <a:pPr marL="461963" lvl="0" indent="-171450">
              <a:spcBef>
                <a:spcPct val="20000"/>
              </a:spcBef>
              <a:buFont typeface="Arial" pitchFamily="34" charset="0"/>
              <a:buChar char="•"/>
              <a:defRPr/>
            </a:pPr>
            <a:r>
              <a:rPr lang="en-US" sz="1050" dirty="0" smtClean="0">
                <a:effectLst>
                  <a:outerShdw blurRad="38100" dist="50800" dir="2700000" algn="tl">
                    <a:schemeClr val="bg1">
                      <a:alpha val="43000"/>
                    </a:schemeClr>
                  </a:outerShdw>
                </a:effectLst>
                <a:latin typeface="Arial Narrow" pitchFamily="34" charset="0"/>
              </a:rPr>
              <a:t>Acknowledge our need &amp; ask</a:t>
            </a:r>
          </a:p>
          <a:p>
            <a:pPr marL="461963" lvl="0" indent="-171450">
              <a:spcBef>
                <a:spcPct val="20000"/>
              </a:spcBef>
              <a:buFont typeface="Arial" pitchFamily="34" charset="0"/>
              <a:buChar char="•"/>
              <a:defRPr/>
            </a:pPr>
            <a:r>
              <a:rPr lang="en-US" sz="1050" dirty="0" smtClean="0">
                <a:effectLst>
                  <a:outerShdw blurRad="38100" dist="50800" dir="2700000" algn="tl">
                    <a:schemeClr val="bg1">
                      <a:alpha val="43000"/>
                    </a:schemeClr>
                  </a:outerShdw>
                </a:effectLst>
                <a:latin typeface="Arial Narrow" pitchFamily="34" charset="0"/>
              </a:rPr>
              <a:t>Have faith in His Name</a:t>
            </a:r>
          </a:p>
          <a:p>
            <a:pPr marL="461963" lvl="0" indent="-171450">
              <a:spcBef>
                <a:spcPct val="20000"/>
              </a:spcBef>
              <a:buFont typeface="Arial" pitchFamily="34" charset="0"/>
              <a:buChar char="•"/>
              <a:defRPr/>
            </a:pPr>
            <a:r>
              <a:rPr lang="en-US" sz="1050" dirty="0" smtClean="0">
                <a:effectLst>
                  <a:outerShdw blurRad="38100" dist="50800" dir="2700000" algn="tl">
                    <a:schemeClr val="bg1">
                      <a:alpha val="43000"/>
                    </a:schemeClr>
                  </a:outerShdw>
                </a:effectLst>
                <a:latin typeface="Arial Narrow" pitchFamily="34" charset="0"/>
              </a:rPr>
              <a:t>Repent of our sins.</a:t>
            </a:r>
          </a:p>
          <a:p>
            <a:endParaRPr lang="en-US" sz="1050" dirty="0" smtClean="0">
              <a:latin typeface="Arial Narrow"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2298</Words>
  <Application>Microsoft Office PowerPoint</Application>
  <PresentationFormat>On-screen Show (4:3)</PresentationFormat>
  <Paragraphs>2322</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DennisH</dc:creator>
  <cp:lastModifiedBy>DennisH</cp:lastModifiedBy>
  <cp:revision>199</cp:revision>
  <dcterms:created xsi:type="dcterms:W3CDTF">2011-10-21T02:24:36Z</dcterms:created>
  <dcterms:modified xsi:type="dcterms:W3CDTF">2011-11-12T21:57:05Z</dcterms:modified>
</cp:coreProperties>
</file>