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78" r:id="rId2"/>
    <p:sldId id="258" r:id="rId3"/>
    <p:sldId id="376" r:id="rId4"/>
    <p:sldId id="259" r:id="rId5"/>
    <p:sldId id="340" r:id="rId6"/>
    <p:sldId id="333" r:id="rId7"/>
    <p:sldId id="334" r:id="rId8"/>
    <p:sldId id="335" r:id="rId9"/>
    <p:sldId id="336" r:id="rId10"/>
    <p:sldId id="337" r:id="rId11"/>
    <p:sldId id="338" r:id="rId12"/>
    <p:sldId id="341" r:id="rId13"/>
    <p:sldId id="339" r:id="rId14"/>
    <p:sldId id="257" r:id="rId15"/>
    <p:sldId id="342" r:id="rId16"/>
    <p:sldId id="343" r:id="rId17"/>
    <p:sldId id="344" r:id="rId18"/>
    <p:sldId id="345" r:id="rId19"/>
    <p:sldId id="346" r:id="rId20"/>
    <p:sldId id="359" r:id="rId21"/>
    <p:sldId id="347" r:id="rId22"/>
    <p:sldId id="350" r:id="rId23"/>
    <p:sldId id="349" r:id="rId24"/>
    <p:sldId id="352" r:id="rId25"/>
    <p:sldId id="360" r:id="rId26"/>
    <p:sldId id="362" r:id="rId27"/>
    <p:sldId id="361" r:id="rId28"/>
    <p:sldId id="363" r:id="rId29"/>
    <p:sldId id="353" r:id="rId30"/>
    <p:sldId id="364" r:id="rId31"/>
    <p:sldId id="354" r:id="rId32"/>
    <p:sldId id="365" r:id="rId33"/>
    <p:sldId id="366" r:id="rId34"/>
    <p:sldId id="367" r:id="rId35"/>
    <p:sldId id="369" r:id="rId36"/>
    <p:sldId id="368" r:id="rId37"/>
    <p:sldId id="260" r:id="rId38"/>
    <p:sldId id="371" r:id="rId39"/>
    <p:sldId id="370" r:id="rId40"/>
    <p:sldId id="372" r:id="rId41"/>
    <p:sldId id="373" r:id="rId42"/>
    <p:sldId id="374" r:id="rId43"/>
    <p:sldId id="332" r:id="rId44"/>
    <p:sldId id="37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14223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47" autoAdjust="0"/>
  </p:normalViewPr>
  <p:slideViewPr>
    <p:cSldViewPr snapToGrid="0" showGuides="1">
      <p:cViewPr>
        <p:scale>
          <a:sx n="64" d="100"/>
          <a:sy n="64" d="100"/>
        </p:scale>
        <p:origin x="-1482" y="-72"/>
      </p:cViewPr>
      <p:guideLst>
        <p:guide orient="horz" pos="3123"/>
        <p:guide pos="2880"/>
      </p:guideLst>
    </p:cSldViewPr>
  </p:slideViewPr>
  <p:notesTextViewPr>
    <p:cViewPr>
      <p:scale>
        <a:sx n="100" d="100"/>
        <a:sy n="100" d="100"/>
      </p:scale>
      <p:origin x="0" y="0"/>
    </p:cViewPr>
  </p:notesTextViewPr>
  <p:sorterViewPr>
    <p:cViewPr>
      <p:scale>
        <a:sx n="66" d="100"/>
        <a:sy n="66" d="100"/>
      </p:scale>
      <p:origin x="0" y="1537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6C5A9C-ED58-4C2A-8096-8F75895C4FBC}" type="datetimeFigureOut">
              <a:rPr lang="en-US" smtClean="0"/>
              <a:pPr/>
              <a:t>10/6/2011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F7EE43-A657-4DD7-A13B-05A8A62C0A5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 Soldier = Licensed</a:t>
            </a:r>
            <a:r>
              <a:rPr lang="en-US" baseline="0" dirty="0" smtClean="0"/>
              <a:t> and NOT FREE for reuse = see previous lessons</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a:t>
            </a:r>
            <a:r>
              <a:rPr lang="en-US" baseline="0" dirty="0" smtClean="0"/>
              <a:t>wreck background = Free from = http://www.blm.gov/or/districts/coosbay/newsroom/index.php</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a:t>
            </a:r>
            <a:r>
              <a:rPr lang="en-US" baseline="0" dirty="0" smtClean="0"/>
              <a:t>wreck background = Free from = http://www.blm.gov/or/districts/coosbay/newsroom/index.php</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a:t>
            </a:r>
            <a:r>
              <a:rPr lang="en-US" baseline="0" dirty="0" smtClean="0"/>
              <a:t>wreck background = Free from = http://www.blm.gov/or/districts/coosbay/newsroom/index.php</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Ship</a:t>
            </a:r>
            <a:r>
              <a:rPr lang="en-US" baseline="0" dirty="0" smtClean="0"/>
              <a:t>wreck background = Free from = http://www.blm.gov/or/districts/coosbay/newsroom/index.php</a:t>
            </a:r>
            <a:endParaRPr lang="en-US" dirty="0" smtClean="0"/>
          </a:p>
          <a:p>
            <a:endParaRPr lang="en-US" dirty="0" smtClean="0"/>
          </a:p>
          <a:p>
            <a:r>
              <a:rPr lang="en-US" dirty="0" smtClean="0"/>
              <a:t>Shipwrecks</a:t>
            </a:r>
            <a:r>
              <a:rPr lang="en-US" baseline="0" dirty="0" smtClean="0"/>
              <a:t> were an still are a real part of life.  </a:t>
            </a:r>
          </a:p>
          <a:p>
            <a:endParaRPr lang="en-US" baseline="0" dirty="0" smtClean="0"/>
          </a:p>
          <a:p>
            <a:r>
              <a:rPr lang="en-US" baseline="0" dirty="0" smtClean="0"/>
              <a:t>We were at _______ Maine when they unveiled the complementary statue of the sailor at the wheels, complement, family waiting for lost sailors at sea.  The very day, early in the morning a tanker collided with a fishing boat in the night an sunk it killing all but one at sea.  The fishing boat was a shipwreck.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a:t>
            </a:r>
            <a:r>
              <a:rPr lang="en-US" baseline="0" dirty="0" smtClean="0"/>
              <a:t> more than just the literal shipwrecks in life. Every one of will in someway experience a shipwreck at some point in life. </a:t>
            </a:r>
          </a:p>
          <a:p>
            <a:endParaRPr lang="en-US" baseline="0" dirty="0" smtClean="0"/>
          </a:p>
          <a:p>
            <a:r>
              <a:rPr lang="en-US" baseline="0" dirty="0" smtClean="0"/>
              <a:t>Economically, no one expects to experience financial shipwreck and spend their retirement years in poverty. </a:t>
            </a:r>
          </a:p>
          <a:p>
            <a:endParaRPr lang="en-US" baseline="0" dirty="0" smtClean="0"/>
          </a:p>
          <a:p>
            <a:r>
              <a:rPr lang="en-US" baseline="0" dirty="0" smtClean="0"/>
              <a:t>Relationally, no one expects to experience the pain of a shipwreck marriage and end in divorce or be prematurely widowed. </a:t>
            </a:r>
          </a:p>
          <a:p>
            <a:endParaRPr lang="en-US" baseline="0" dirty="0" smtClean="0"/>
          </a:p>
          <a:p>
            <a:r>
              <a:rPr lang="en-US" baseline="0" dirty="0" smtClean="0"/>
              <a:t>Physically, no one expects their health to go shipwreck with cancer, heart disease, or worse—failing health of your children. </a:t>
            </a:r>
          </a:p>
          <a:p>
            <a:endParaRPr lang="en-US" baseline="0" dirty="0" smtClean="0"/>
          </a:p>
          <a:p>
            <a:r>
              <a:rPr lang="en-US" baseline="0" dirty="0" smtClean="0"/>
              <a:t>Ship wrecks are common in life. In a real sense 9-11 was a modern shipwreck in life. </a:t>
            </a:r>
          </a:p>
          <a:p>
            <a:endParaRPr lang="en-US" baseline="0" dirty="0" smtClean="0"/>
          </a:p>
          <a:p>
            <a:r>
              <a:rPr lang="en-US" baseline="0" dirty="0" smtClean="0"/>
              <a:t>Today I want learn from Paul about surviving the shipwrecks in life.</a:t>
            </a:r>
          </a:p>
          <a:p>
            <a:endParaRPr lang="en-US" baseline="0" dirty="0" smtClean="0"/>
          </a:p>
          <a:p>
            <a:r>
              <a:rPr lang="en-US" baseline="0" dirty="0" smtClean="0"/>
              <a:t>First thing I notice is that Shipwrecks have stages (this is good to know so you can respond appropriately) :</a:t>
            </a:r>
          </a:p>
          <a:p>
            <a:endParaRPr lang="en-US" baseline="0" dirty="0" smtClean="0"/>
          </a:p>
          <a:p>
            <a:r>
              <a:rPr lang="en-US" baseline="0" dirty="0" smtClean="0"/>
              <a:t>	The start of the shipwreck – start of it—storm brewing on the horizon, like terrorist planning it, just not feeling good, or making a bad money 		decision, </a:t>
            </a:r>
          </a:p>
          <a:p>
            <a:r>
              <a:rPr lang="en-US" baseline="0" dirty="0" smtClean="0"/>
              <a:t>	The storm of the shipwreck – like a bad relationship—arguing, fighting, no love, anger, bitterness, resentment--</a:t>
            </a:r>
          </a:p>
          <a:p>
            <a:r>
              <a:rPr lang="en-US" baseline="0" dirty="0" smtClean="0"/>
              <a:t>	The shores of the shipwreck (aftermath) – once divorced you stand on the shores of “Single Again”;  once you lose your job, you stand on the 		shore so “unemployed”</a:t>
            </a:r>
          </a:p>
          <a:p>
            <a:r>
              <a:rPr lang="en-US" baseline="0" dirty="0" smtClean="0"/>
              <a:t>Not everyone survives shipwrecks --  to it’s important to know how to survive!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a:t>
            </a:r>
            <a:r>
              <a:rPr lang="en-US" baseline="0" dirty="0" smtClean="0"/>
              <a:t>wreck background = Free from = http://www.blm.gov/or/districts/coosbay/newsroom/index.php</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a:t>
            </a:r>
            <a:r>
              <a:rPr lang="en-US" baseline="0" dirty="0" smtClean="0"/>
              <a:t>wreck background = Free from = http://www.blm.gov/or/districts/coosbay/newsroom/index.php</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a:t>
            </a:r>
            <a:r>
              <a:rPr lang="en-US" baseline="0" dirty="0" smtClean="0"/>
              <a:t>wreck background = Free from = http://www.blm.gov/or/districts/coosbay/newsroom/index.php</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a:t>
            </a:r>
            <a:r>
              <a:rPr lang="en-US" baseline="0" dirty="0" smtClean="0"/>
              <a:t>wreck background = Free from = http://www.blm.gov/or/districts/coosbay/newsroom/index.php</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Adriatic</a:t>
            </a:r>
            <a:r>
              <a:rPr lang="en-US" baseline="0" dirty="0" smtClean="0"/>
              <a:t> Sea was in the ancient world was central Mediterranean.  (See FF Bruce Acts)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Adriatic</a:t>
            </a:r>
            <a:r>
              <a:rPr lang="en-US" baseline="0" dirty="0" smtClean="0"/>
              <a:t> Sea was in the ancient world was central Mediterranean.  (See FF Bruce Acts)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Ship</a:t>
            </a:r>
            <a:r>
              <a:rPr lang="en-US" baseline="0" dirty="0" smtClean="0"/>
              <a:t>wreck background = Free from = http://www.blm.gov/or/districts/coosbay/newsroom/index.php</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Ship</a:t>
            </a:r>
            <a:r>
              <a:rPr lang="en-US" baseline="0" dirty="0" smtClean="0"/>
              <a:t>wreck background = </a:t>
            </a:r>
            <a:r>
              <a:rPr lang="en-US" baseline="0" dirty="0" smtClean="0"/>
              <a:t>FREE for reuse </a:t>
            </a:r>
            <a:r>
              <a:rPr lang="en-US" baseline="0" dirty="0" smtClean="0"/>
              <a:t>from = http://www.blm.gov/or/districts/coosbay/newsroom/index.php</a:t>
            </a:r>
            <a:endParaRPr lang="en-US" dirty="0" smtClean="0"/>
          </a:p>
          <a:p>
            <a:endParaRPr lang="en-US" dirty="0" smtClean="0"/>
          </a:p>
          <a:p>
            <a:r>
              <a:rPr lang="en-US" dirty="0" smtClean="0"/>
              <a:t>Shipwrecks</a:t>
            </a:r>
            <a:r>
              <a:rPr lang="en-US" baseline="0" dirty="0" smtClean="0"/>
              <a:t> were and still are a real part of life.  </a:t>
            </a:r>
          </a:p>
          <a:p>
            <a:endParaRPr lang="en-US" baseline="0" dirty="0" smtClean="0"/>
          </a:p>
          <a:p>
            <a:r>
              <a:rPr lang="en-US" baseline="0" dirty="0" smtClean="0"/>
              <a:t>We were at </a:t>
            </a:r>
            <a:r>
              <a:rPr lang="en-US" baseline="0" dirty="0" err="1" smtClean="0"/>
              <a:t>Glouster</a:t>
            </a:r>
            <a:r>
              <a:rPr lang="en-US" baseline="0" dirty="0" smtClean="0"/>
              <a:t>, Maine when they unveiled the complementary statue of the sailor at the wheels, complement, family waiting for lost sailors at sea.  The very day, early in the morning a tanker collided with a fishing boat in the night an sunk it killing all but one at sea.  The fishing boat was a shipwreck.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a:t>
            </a:r>
            <a:r>
              <a:rPr lang="en-US" baseline="0" dirty="0" smtClean="0"/>
              <a:t> more than just the literal shipwrecks in life. Every one of will in someway experience a shipwreck at some point in life. </a:t>
            </a:r>
          </a:p>
          <a:p>
            <a:endParaRPr lang="en-US" baseline="0" dirty="0" smtClean="0"/>
          </a:p>
          <a:p>
            <a:r>
              <a:rPr lang="en-US" baseline="0" dirty="0" smtClean="0"/>
              <a:t>Economically, no one expects to experience financial shipwreck and spend their retirement years in poverty. </a:t>
            </a:r>
          </a:p>
          <a:p>
            <a:endParaRPr lang="en-US" baseline="0" dirty="0" smtClean="0"/>
          </a:p>
          <a:p>
            <a:r>
              <a:rPr lang="en-US" baseline="0" dirty="0" smtClean="0"/>
              <a:t>Relationally, no one expects to experience the pain of a shipwreck marriage and end in divorce or be prematurely widowed. </a:t>
            </a:r>
          </a:p>
          <a:p>
            <a:endParaRPr lang="en-US" baseline="0" dirty="0" smtClean="0"/>
          </a:p>
          <a:p>
            <a:r>
              <a:rPr lang="en-US" baseline="0" dirty="0" smtClean="0"/>
              <a:t>Physically, no one expects their health to go shipwreck with cancer, heart disease, or worse—failing health of your children. </a:t>
            </a:r>
          </a:p>
          <a:p>
            <a:endParaRPr lang="en-US" baseline="0" dirty="0" smtClean="0"/>
          </a:p>
          <a:p>
            <a:r>
              <a:rPr lang="en-US" baseline="0" dirty="0" smtClean="0"/>
              <a:t>Ship wrecks are common in life. In a real sense 9-11 was a modern shipwreck in life. </a:t>
            </a:r>
          </a:p>
          <a:p>
            <a:endParaRPr lang="en-US" baseline="0" dirty="0" smtClean="0"/>
          </a:p>
          <a:p>
            <a:r>
              <a:rPr lang="en-US" baseline="0" dirty="0" smtClean="0"/>
              <a:t>Today I want learn from Paul about surviving the shipwrecks in life.</a:t>
            </a:r>
          </a:p>
          <a:p>
            <a:endParaRPr lang="en-US" baseline="0" dirty="0" smtClean="0"/>
          </a:p>
          <a:p>
            <a:r>
              <a:rPr lang="en-US" baseline="0" dirty="0" smtClean="0"/>
              <a:t>First thing I notice is that Shipwrecks have stages (this is good to know so you can respond appropriately) :</a:t>
            </a:r>
          </a:p>
          <a:p>
            <a:endParaRPr lang="en-US" baseline="0" dirty="0" smtClean="0"/>
          </a:p>
          <a:p>
            <a:r>
              <a:rPr lang="en-US" baseline="0" dirty="0" smtClean="0"/>
              <a:t>The start of the shipwreck – start of it—storm brewing on the horizon, like terrorist planning it, just not feeling good, or making a bad money decision, </a:t>
            </a:r>
          </a:p>
          <a:p>
            <a:endParaRPr lang="en-US" baseline="0" dirty="0" smtClean="0"/>
          </a:p>
          <a:p>
            <a:r>
              <a:rPr lang="en-US" baseline="0" dirty="0" smtClean="0"/>
              <a:t>The storm of the shipwreck – like a bad relationship—arguing, fighting, no love, anger, bitterness, resentment--</a:t>
            </a:r>
          </a:p>
          <a:p>
            <a:r>
              <a:rPr lang="en-US" baseline="0" dirty="0" smtClean="0"/>
              <a:t>	</a:t>
            </a:r>
          </a:p>
          <a:p>
            <a:r>
              <a:rPr lang="en-US" baseline="0" dirty="0" smtClean="0"/>
              <a:t>The shores of the shipwreck (aftermath) – once divorced you stand on the shores of “Single Again”;  once you lose your job, you stand on the shore so “unemployed”</a:t>
            </a:r>
          </a:p>
          <a:p>
            <a:r>
              <a:rPr lang="en-US" baseline="0" dirty="0" smtClean="0"/>
              <a:t>Not everyone survives shipwrecks --  to it’s important to know how to survive!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 Soldier = licensed</a:t>
            </a:r>
            <a:r>
              <a:rPr lang="en-US" baseline="0" dirty="0" smtClean="0"/>
              <a:t> and NOT FREE for reuse = see previous lessons. </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Fire = Free from =</a:t>
            </a:r>
            <a:r>
              <a:rPr lang="en-US" baseline="0" dirty="0" smtClean="0"/>
              <a:t> http://www.sxc.hu/browse.phtml?f=download&amp;id=1249777</a:t>
            </a:r>
          </a:p>
          <a:p>
            <a:r>
              <a:rPr lang="en-US" baseline="0" dirty="0" smtClean="0"/>
              <a:t>Viper = Free from = http://www.sxc.hu/browse.phtml?f=download&amp;id=1349081</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Fire = </a:t>
            </a:r>
            <a:r>
              <a:rPr lang="en-US" smtClean="0"/>
              <a:t>Free from =</a:t>
            </a:r>
            <a:r>
              <a:rPr lang="en-US" baseline="0" smtClean="0"/>
              <a:t> http://www.sxc.hu/browse.phtml?f=download&amp;id=1249777</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Fire = </a:t>
            </a:r>
            <a:r>
              <a:rPr lang="en-US" smtClean="0"/>
              <a:t>Free from =</a:t>
            </a:r>
            <a:r>
              <a:rPr lang="en-US" baseline="0" smtClean="0"/>
              <a:t> http://www.sxc.hu/browse.phtml?f=download&amp;id=1249777</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Fire = </a:t>
            </a:r>
            <a:r>
              <a:rPr lang="en-US" smtClean="0"/>
              <a:t>Free from =</a:t>
            </a:r>
            <a:r>
              <a:rPr lang="en-US" baseline="0" smtClean="0"/>
              <a:t> http://www.sxc.hu/browse.phtml?f=download&amp;id=1249777</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Fire = </a:t>
            </a:r>
            <a:r>
              <a:rPr lang="en-US" smtClean="0"/>
              <a:t>Free from =</a:t>
            </a:r>
            <a:r>
              <a:rPr lang="en-US" baseline="0" smtClean="0"/>
              <a:t> http://www.sxc.hu/browse.phtml?f=download&amp;id=1249777</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42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Roman ship = FREE for reuse =http://www.flickr.com/photos/twbuckner/2396920535/sizes/o/in/photostream/</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 Merchant Ship = FREE from = http://upload.wikimedia.org/wikipedia/commons/3/3c/NMMI_IMG_8754.JPG</a:t>
            </a:r>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F7EE43-A657-4DD7-A13B-05A8A62C0A5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145822-23DB-4232-ACBD-72B7A638EBBF}"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45822-23DB-4232-ACBD-72B7A638EBBF}"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45822-23DB-4232-ACBD-72B7A638EBBF}"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142234">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145822-23DB-4232-ACBD-72B7A638EBBF}"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036-7A3D-42FA-9198-04184D2F6F52}" type="slidenum">
              <a:rPr lang="en-US" smtClean="0"/>
              <a:pPr/>
              <a:t>‹#›</a:t>
            </a:fld>
            <a:endParaRPr lang="en-US"/>
          </a:p>
        </p:txBody>
      </p:sp>
      <p:sp>
        <p:nvSpPr>
          <p:cNvPr id="9" name="Rectangle 8"/>
          <p:cNvSpPr/>
          <p:nvPr userDrawn="1"/>
        </p:nvSpPr>
        <p:spPr>
          <a:xfrm>
            <a:off x="0" y="990694"/>
            <a:ext cx="9144000" cy="149902"/>
          </a:xfrm>
          <a:prstGeom prst="rect">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145822-23DB-4232-ACBD-72B7A638EBBF}" type="datetimeFigureOut">
              <a:rPr lang="en-US" smtClean="0"/>
              <a:pPr/>
              <a:t>10/6/2011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145822-23DB-4232-ACBD-72B7A638EBBF}" type="datetimeFigureOut">
              <a:rPr lang="en-US" smtClean="0"/>
              <a:pPr/>
              <a:t>10/6/2011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145822-23DB-4232-ACBD-72B7A638EBBF}" type="datetimeFigureOut">
              <a:rPr lang="en-US" smtClean="0"/>
              <a:pPr/>
              <a:t>10/6/2011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145822-23DB-4232-ACBD-72B7A638EBBF}" type="datetimeFigureOut">
              <a:rPr lang="en-US" smtClean="0"/>
              <a:pPr/>
              <a:t>10/6/2011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45822-23DB-4232-ACBD-72B7A638EBBF}" type="datetimeFigureOut">
              <a:rPr lang="en-US" smtClean="0"/>
              <a:pPr/>
              <a:t>10/6/2011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45822-23DB-4232-ACBD-72B7A638EBBF}" type="datetimeFigureOut">
              <a:rPr lang="en-US" smtClean="0"/>
              <a:pPr/>
              <a:t>10/6/2011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145822-23DB-4232-ACBD-72B7A638EBBF}" type="datetimeFigureOut">
              <a:rPr lang="en-US" smtClean="0"/>
              <a:pPr/>
              <a:t>10/6/2011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EA036-7A3D-42FA-9198-04184D2F6F5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a:effectLst/>
        </p:spPr>
      </p:pic>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45822-23DB-4232-ACBD-72B7A638EBBF}" type="datetimeFigureOut">
              <a:rPr lang="en-US" smtClean="0"/>
              <a:pPr/>
              <a:t>10/6/2011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EA036-7A3D-42FA-9198-04184D2F6F5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effectLst>
            <a:outerShdw blurRad="38100" dist="76200" dir="2700000" algn="tl">
              <a:srgbClr val="000000">
                <a:alpha val="55000"/>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604513" y="845389"/>
            <a:ext cx="5969480" cy="3036498"/>
          </a:xfrm>
          <a:prstGeom prst="roundRect">
            <a:avLst/>
          </a:prstGeom>
          <a:solidFill>
            <a:schemeClr val="accent1">
              <a:lumMod val="75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981200" y="112776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0" y="3947160"/>
            <a:ext cx="9144000" cy="1538883"/>
          </a:xfrm>
          <a:prstGeom prst="rect">
            <a:avLst/>
          </a:prstGeom>
          <a:noFill/>
          <a:ln w="9525">
            <a:noFill/>
            <a:miter lim="800000"/>
            <a:headEnd/>
            <a:tailEnd/>
          </a:ln>
          <a:effectLst/>
        </p:spPr>
        <p:txBody>
          <a:bodyPr wrap="square">
            <a:spAutoFit/>
          </a:bodyPr>
          <a:lstStyle/>
          <a:p>
            <a:pPr algn="ctr"/>
            <a:r>
              <a:rPr lang="en-US" sz="5400" b="1" smtClean="0">
                <a:solidFill>
                  <a:schemeClr val="bg1"/>
                </a:solidFill>
                <a:effectLst>
                  <a:outerShdw blurRad="38100" dist="38100" dir="2700000" algn="tl">
                    <a:srgbClr val="000000">
                      <a:alpha val="43137"/>
                    </a:srgbClr>
                  </a:outerShdw>
                </a:effectLst>
                <a:latin typeface="Arial" charset="0"/>
              </a:rPr>
              <a:t>ACTS 20:22-23:24</a:t>
            </a:r>
            <a:endParaRPr lang="en-US" sz="5400" b="1" dirty="0" smtClean="0">
              <a:solidFill>
                <a:schemeClr val="bg1"/>
              </a:solidFill>
              <a:effectLst>
                <a:outerShdw blurRad="38100" dist="38100" dir="2700000" algn="tl">
                  <a:srgbClr val="000000">
                    <a:alpha val="43137"/>
                  </a:srgbClr>
                </a:outerShdw>
              </a:effectLst>
              <a:latin typeface="Arial" charset="0"/>
            </a:endParaRPr>
          </a:p>
          <a:p>
            <a:pPr algn="ctr"/>
            <a:r>
              <a:rPr lang="en-US" sz="2000" b="1" dirty="0" smtClean="0">
                <a:solidFill>
                  <a:schemeClr val="bg1"/>
                </a:solidFill>
                <a:effectLst>
                  <a:outerShdw blurRad="38100" dist="38100" dir="2700000" algn="tl">
                    <a:srgbClr val="000000">
                      <a:alpha val="43137"/>
                    </a:srgbClr>
                  </a:outerShdw>
                </a:effectLst>
                <a:latin typeface="Arial" charset="0"/>
              </a:rPr>
              <a:t>www.BiblePoint.com</a:t>
            </a:r>
          </a:p>
          <a:p>
            <a:pPr algn="ctr"/>
            <a:r>
              <a:rPr lang="en-US" sz="2000" b="1" dirty="0" smtClean="0">
                <a:solidFill>
                  <a:schemeClr val="bg1"/>
                </a:solidFill>
                <a:effectLst>
                  <a:outerShdw blurRad="38100" dist="38100" dir="2700000" algn="tl">
                    <a:srgbClr val="000000">
                      <a:alpha val="43137"/>
                    </a:srgbClr>
                  </a:outerShdw>
                </a:effectLst>
              </a:rPr>
              <a:t>2011 ©</a:t>
            </a:r>
            <a:r>
              <a:rPr lang="en-US" sz="2000" b="1" dirty="0" smtClean="0">
                <a:solidFill>
                  <a:schemeClr val="bg1"/>
                </a:solidFill>
                <a:effectLst>
                  <a:outerShdw blurRad="38100" dist="38100" dir="2700000" algn="tl">
                    <a:srgbClr val="000000">
                      <a:alpha val="43137"/>
                    </a:srgbClr>
                  </a:outerShdw>
                </a:effectLst>
                <a:latin typeface="Arial" charset="0"/>
              </a:rPr>
              <a:t> Single Initiative LLC</a:t>
            </a:r>
            <a:endParaRPr lang="en-US" sz="2000" b="1"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6" name="Rectangular Callout 5"/>
          <p:cNvSpPr/>
          <p:nvPr/>
        </p:nvSpPr>
        <p:spPr>
          <a:xfrm>
            <a:off x="333375" y="1743074"/>
            <a:ext cx="5695950" cy="3000375"/>
          </a:xfrm>
          <a:prstGeom prst="wedgeRectCallout">
            <a:avLst>
              <a:gd name="adj1" fmla="val 69635"/>
              <a:gd name="adj2" fmla="val 715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Surviving a Difficult START </a:t>
            </a:r>
            <a:r>
              <a:rPr lang="en-US" sz="3200" dirty="0" smtClean="0"/>
              <a:t>27: 1-13</a:t>
            </a:r>
            <a:endParaRPr lang="en-US" sz="3200" dirty="0"/>
          </a:p>
        </p:txBody>
      </p:sp>
      <p:sp>
        <p:nvSpPr>
          <p:cNvPr id="3" name="Content Placeholder 2"/>
          <p:cNvSpPr>
            <a:spLocks noGrp="1"/>
          </p:cNvSpPr>
          <p:nvPr>
            <p:ph idx="1"/>
          </p:nvPr>
        </p:nvSpPr>
        <p:spPr>
          <a:xfrm>
            <a:off x="457200" y="1794932"/>
            <a:ext cx="5571067" cy="4331231"/>
          </a:xfrm>
        </p:spPr>
        <p:txBody>
          <a:bodyPr/>
          <a:lstStyle/>
          <a:p>
            <a:pPr marL="0" indent="0"/>
            <a:r>
              <a:rPr lang="en-US" baseline="30000" dirty="0" smtClean="0"/>
              <a:t>10</a:t>
            </a:r>
            <a:r>
              <a:rPr lang="en-US" dirty="0" smtClean="0"/>
              <a:t> "Men, I can see that our voyage is going to be disastrous and bring great loss to ship and cargo, and to our own lives also." </a:t>
            </a:r>
          </a:p>
          <a:p>
            <a:r>
              <a:rPr lang="en-US" dirty="0" smtClean="0"/>
              <a:t> </a:t>
            </a:r>
          </a:p>
          <a:p>
            <a:endParaRPr lang="en-US" dirty="0"/>
          </a:p>
        </p:txBody>
      </p:sp>
      <p:sp>
        <p:nvSpPr>
          <p:cNvPr id="7" name="TextBox 6"/>
          <p:cNvSpPr txBox="1"/>
          <p:nvPr/>
        </p:nvSpPr>
        <p:spPr>
          <a:xfrm>
            <a:off x="6553200" y="1742621"/>
            <a:ext cx="2590800" cy="1200329"/>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Sound Advise</a:t>
            </a:r>
            <a:endParaRPr lang="en-US" sz="3600" b="1" dirty="0">
              <a:solidFill>
                <a:srgbClr val="FFFF00"/>
              </a:solidFill>
              <a:effectLst>
                <a:outerShdw blurRad="38100" dist="38100" dir="2700000" algn="tl">
                  <a:srgbClr val="000000">
                    <a:alpha val="43137"/>
                  </a:srgbClr>
                </a:outerShdw>
              </a:effectLst>
            </a:endParaRPr>
          </a:p>
        </p:txBody>
      </p:sp>
      <p:pic>
        <p:nvPicPr>
          <p:cNvPr id="8" name="Picture 7"/>
          <p:cNvPicPr>
            <a:picLocks noChangeAspect="1" noChangeArrowheads="1"/>
          </p:cNvPicPr>
          <p:nvPr/>
        </p:nvPicPr>
        <p:blipFill>
          <a:blip r:embed="rId4"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12" name="Rectangle 11"/>
          <p:cNvSpPr/>
          <p:nvPr/>
        </p:nvSpPr>
        <p:spPr>
          <a:xfrm>
            <a:off x="259080" y="3870960"/>
            <a:ext cx="5989320" cy="2865120"/>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pic>
        <p:nvPicPr>
          <p:cNvPr id="9" name="Picture 2"/>
          <p:cNvPicPr>
            <a:picLocks noChangeAspect="1" noChangeArrowheads="1"/>
          </p:cNvPicPr>
          <p:nvPr/>
        </p:nvPicPr>
        <p:blipFill>
          <a:blip r:embed="rId4" cstate="print"/>
          <a:srcRect l="45255" r="4453" b="28705"/>
          <a:stretch>
            <a:fillRect/>
          </a:stretch>
        </p:blipFill>
        <p:spPr bwMode="auto">
          <a:xfrm>
            <a:off x="6217920" y="2845752"/>
            <a:ext cx="2926080" cy="401224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START </a:t>
            </a:r>
            <a:r>
              <a:rPr lang="en-US" sz="3200" dirty="0" smtClean="0"/>
              <a:t>27: 1-13</a:t>
            </a:r>
            <a:endParaRPr lang="en-US" sz="3200" dirty="0"/>
          </a:p>
        </p:txBody>
      </p:sp>
      <p:sp>
        <p:nvSpPr>
          <p:cNvPr id="6" name="Explosion 2 5"/>
          <p:cNvSpPr/>
          <p:nvPr/>
        </p:nvSpPr>
        <p:spPr>
          <a:xfrm>
            <a:off x="428626" y="1927633"/>
            <a:ext cx="1695450" cy="1114425"/>
          </a:xfrm>
          <a:prstGeom prst="irregularSeal2">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81350" y="2670585"/>
            <a:ext cx="3829050" cy="7239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1" y="4339365"/>
            <a:ext cx="2545080" cy="7239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02759" y="1249680"/>
            <a:ext cx="533848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REJECTION</a:t>
            </a:r>
            <a:endParaRPr lang="en-US" sz="3600" b="1" dirty="0">
              <a:solidFill>
                <a:srgbClr val="FFFF00"/>
              </a:solidFill>
              <a:effectLst>
                <a:outerShdw blurRad="38100" dist="38100" dir="2700000" algn="tl">
                  <a:srgbClr val="000000">
                    <a:alpha val="43137"/>
                  </a:srgbClr>
                </a:outerShdw>
              </a:effectLst>
            </a:endParaRPr>
          </a:p>
        </p:txBody>
      </p:sp>
      <p:sp>
        <p:nvSpPr>
          <p:cNvPr id="11" name="Rectangle 10"/>
          <p:cNvSpPr/>
          <p:nvPr/>
        </p:nvSpPr>
        <p:spPr>
          <a:xfrm>
            <a:off x="396241" y="4903245"/>
            <a:ext cx="1828800" cy="7239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157739"/>
            <a:ext cx="8229600" cy="4363188"/>
          </a:xfrm>
        </p:spPr>
        <p:txBody>
          <a:bodyPr/>
          <a:lstStyle/>
          <a:p>
            <a:pPr marL="0" indent="0"/>
            <a:r>
              <a:rPr lang="en-US" baseline="30000" dirty="0" smtClean="0"/>
              <a:t>11</a:t>
            </a:r>
            <a:r>
              <a:rPr lang="en-US" dirty="0" smtClean="0"/>
              <a:t> But the centurion, instead of listening to what Paul said, followed the advice </a:t>
            </a:r>
            <a:br>
              <a:rPr lang="en-US" dirty="0" smtClean="0"/>
            </a:br>
            <a:r>
              <a:rPr lang="en-US" dirty="0" smtClean="0"/>
              <a:t>of the pilot and of the owner of the </a:t>
            </a:r>
            <a:br>
              <a:rPr lang="en-US" dirty="0" smtClean="0"/>
            </a:br>
            <a:r>
              <a:rPr lang="en-US" dirty="0" smtClean="0"/>
              <a:t>ship.   </a:t>
            </a:r>
            <a:r>
              <a:rPr lang="en-US" baseline="30000" dirty="0" smtClean="0"/>
              <a:t>12</a:t>
            </a:r>
            <a:r>
              <a:rPr lang="en-US" dirty="0" smtClean="0"/>
              <a:t> Since the harbor was </a:t>
            </a:r>
            <a:br>
              <a:rPr lang="en-US" dirty="0" smtClean="0"/>
            </a:br>
            <a:r>
              <a:rPr lang="en-US" dirty="0" smtClean="0"/>
              <a:t>unsuitable to winter in, the majority </a:t>
            </a:r>
            <a:br>
              <a:rPr lang="en-US" dirty="0" smtClean="0"/>
            </a:br>
            <a:r>
              <a:rPr lang="en-US" dirty="0" smtClean="0"/>
              <a:t>decided that we should sail on, </a:t>
            </a:r>
            <a:br>
              <a:rPr lang="en-US" dirty="0" smtClean="0"/>
            </a:br>
            <a:r>
              <a:rPr lang="en-US" dirty="0" smtClean="0"/>
              <a:t>hoping to reach Phoenix and </a:t>
            </a:r>
            <a:br>
              <a:rPr lang="en-US" dirty="0" smtClean="0"/>
            </a:br>
            <a:r>
              <a:rPr lang="en-US" dirty="0" smtClean="0"/>
              <a:t>winter there. ....</a:t>
            </a:r>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START </a:t>
            </a:r>
            <a:r>
              <a:rPr lang="en-US" sz="3200" dirty="0" smtClean="0"/>
              <a:t>27: 1-13</a:t>
            </a:r>
            <a:endParaRPr lang="en-US" sz="3200" dirty="0"/>
          </a:p>
        </p:txBody>
      </p:sp>
      <p:sp>
        <p:nvSpPr>
          <p:cNvPr id="7" name="Rectangle 6"/>
          <p:cNvSpPr/>
          <p:nvPr/>
        </p:nvSpPr>
        <p:spPr>
          <a:xfrm>
            <a:off x="895350" y="1066801"/>
            <a:ext cx="7543800" cy="7239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058780"/>
            <a:ext cx="8229600" cy="5067384"/>
          </a:xfrm>
        </p:spPr>
        <p:txBody>
          <a:bodyPr/>
          <a:lstStyle/>
          <a:p>
            <a:r>
              <a:rPr lang="en-US" dirty="0" smtClean="0"/>
              <a:t> </a:t>
            </a:r>
            <a:r>
              <a:rPr lang="en-US" baseline="30000" dirty="0" smtClean="0"/>
              <a:t>13</a:t>
            </a:r>
            <a:r>
              <a:rPr lang="en-US" dirty="0" smtClean="0"/>
              <a:t> When a gentle south wind began to blow, they thought they had obtained what they wanted; so they weighed anchor and sailed along the shore of Crete.</a:t>
            </a:r>
          </a:p>
          <a:p>
            <a:r>
              <a:rPr lang="en-US" dirty="0" smtClean="0"/>
              <a:t>  </a:t>
            </a:r>
          </a:p>
        </p:txBody>
      </p:sp>
      <p:grpSp>
        <p:nvGrpSpPr>
          <p:cNvPr id="11" name="Group 4"/>
          <p:cNvGrpSpPr/>
          <p:nvPr/>
        </p:nvGrpSpPr>
        <p:grpSpPr>
          <a:xfrm>
            <a:off x="5819887" y="4331244"/>
            <a:ext cx="2643799" cy="1513371"/>
            <a:chOff x="5819887" y="4331244"/>
            <a:chExt cx="2643799" cy="1513371"/>
          </a:xfrm>
        </p:grpSpPr>
        <p:sp>
          <p:nvSpPr>
            <p:cNvPr id="15" name="Freeform 14"/>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5-Point Star 15"/>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Freeform 16"/>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1" name="Freeform 20"/>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Freeform 11"/>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3" name="Freeform 12"/>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18" name="Rectangle 17"/>
          <p:cNvSpPr/>
          <p:nvPr/>
        </p:nvSpPr>
        <p:spPr>
          <a:xfrm>
            <a:off x="839651" y="5312229"/>
            <a:ext cx="7346406" cy="1017451"/>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p:txBody>
          <a:bodyPr/>
          <a:lstStyle/>
          <a:p>
            <a:r>
              <a:rPr lang="en-US" dirty="0" smtClean="0"/>
              <a:t>Surviving a Difficult START </a:t>
            </a:r>
            <a:r>
              <a:rPr lang="en-US" sz="3200" dirty="0" smtClean="0"/>
              <a:t>27: 1-13</a:t>
            </a:r>
            <a:endParaRPr lang="en-US" sz="3200" dirty="0"/>
          </a:p>
        </p:txBody>
      </p:sp>
      <p:sp>
        <p:nvSpPr>
          <p:cNvPr id="3" name="Content Placeholder 2"/>
          <p:cNvSpPr>
            <a:spLocks noGrp="1"/>
          </p:cNvSpPr>
          <p:nvPr>
            <p:ph idx="1"/>
          </p:nvPr>
        </p:nvSpPr>
        <p:spPr>
          <a:xfrm>
            <a:off x="0" y="1280160"/>
            <a:ext cx="9144000" cy="4846003"/>
          </a:xfrm>
        </p:spPr>
        <p:txBody>
          <a:bodyPr/>
          <a:lstStyle/>
          <a:p>
            <a:pPr algn="ctr"/>
            <a:r>
              <a:rPr lang="en-US" dirty="0" smtClean="0"/>
              <a:t>Sometimes we get into storms for same reasons:</a:t>
            </a:r>
          </a:p>
          <a:p>
            <a:pPr algn="ctr">
              <a:buFont typeface="Arial" pitchFamily="34" charset="0"/>
              <a:buChar char="•"/>
            </a:pPr>
            <a:r>
              <a:rPr lang="en-US" dirty="0" smtClean="0"/>
              <a:t>Impatience</a:t>
            </a:r>
          </a:p>
          <a:p>
            <a:pPr algn="ctr">
              <a:buFont typeface="Arial" pitchFamily="34" charset="0"/>
              <a:buChar char="•"/>
            </a:pPr>
            <a:r>
              <a:rPr lang="en-US" dirty="0" smtClean="0"/>
              <a:t>Taking expert secular advice</a:t>
            </a:r>
          </a:p>
          <a:p>
            <a:pPr algn="ctr">
              <a:buFont typeface="Arial" pitchFamily="34" charset="0"/>
              <a:buChar char="•"/>
            </a:pPr>
            <a:r>
              <a:rPr lang="en-US" dirty="0" smtClean="0"/>
              <a:t> Following the majority</a:t>
            </a:r>
            <a:br>
              <a:rPr lang="en-US" dirty="0" smtClean="0"/>
            </a:br>
            <a:r>
              <a:rPr lang="en-US" dirty="0" smtClean="0"/>
              <a:t/>
            </a:r>
            <a:br>
              <a:rPr lang="en-US" dirty="0" smtClean="0"/>
            </a:br>
            <a:r>
              <a:rPr lang="en-US" dirty="0" smtClean="0"/>
              <a:t/>
            </a:r>
            <a:br>
              <a:rPr lang="en-US" dirty="0" smtClean="0"/>
            </a:br>
            <a:endParaRPr lang="en-US" dirty="0" smtClean="0"/>
          </a:p>
          <a:p>
            <a:pPr algn="ctr">
              <a:buFont typeface="Arial" pitchFamily="34" charset="0"/>
              <a:buChar char="•"/>
            </a:pPr>
            <a:r>
              <a:rPr lang="en-US" dirty="0" smtClean="0"/>
              <a:t>Trusting so called “Ideal Conditions”   </a:t>
            </a:r>
          </a:p>
        </p:txBody>
      </p:sp>
      <p:grpSp>
        <p:nvGrpSpPr>
          <p:cNvPr id="17" name="Group 16"/>
          <p:cNvGrpSpPr/>
          <p:nvPr/>
        </p:nvGrpSpPr>
        <p:grpSpPr>
          <a:xfrm>
            <a:off x="4632960" y="4331244"/>
            <a:ext cx="3830726" cy="1513371"/>
            <a:chOff x="4632960" y="4331244"/>
            <a:chExt cx="3830726" cy="1513371"/>
          </a:xfrm>
        </p:grpSpPr>
        <p:grpSp>
          <p:nvGrpSpPr>
            <p:cNvPr id="5" name="Group 4"/>
            <p:cNvGrpSpPr/>
            <p:nvPr/>
          </p:nvGrpSpPr>
          <p:grpSpPr>
            <a:xfrm>
              <a:off x="5819887" y="4331244"/>
              <a:ext cx="2643799" cy="1513371"/>
              <a:chOff x="5819887" y="4331244"/>
              <a:chExt cx="2643799" cy="1513371"/>
            </a:xfrm>
          </p:grpSpPr>
          <p:sp>
            <p:nvSpPr>
              <p:cNvPr id="6" name="Freeform 5"/>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5-Point Star 6"/>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8" name="Freeform 7"/>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Freeform 12"/>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Freeform 13"/>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5" name="Freeform 14"/>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Surviving a Difficult </a:t>
            </a:r>
            <a:r>
              <a:rPr lang="en-US" u="sng" dirty="0" smtClean="0"/>
              <a:t>STORM</a:t>
            </a:r>
            <a:r>
              <a:rPr lang="en-US" dirty="0" smtClean="0"/>
              <a:t> </a:t>
            </a:r>
            <a:r>
              <a:rPr lang="en-US" sz="3200" dirty="0" smtClean="0"/>
              <a:t>27: 14-44 </a:t>
            </a:r>
            <a:endParaRPr lang="en-US" sz="3200"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1-Description of the STORM </a:t>
            </a:r>
            <a:r>
              <a:rPr lang="en-US" sz="3200" dirty="0" smtClean="0"/>
              <a:t>27: 14-26 </a:t>
            </a:r>
            <a:endParaRPr lang="en-US" sz="3200" dirty="0"/>
          </a:p>
        </p:txBody>
      </p:sp>
      <p:grpSp>
        <p:nvGrpSpPr>
          <p:cNvPr id="6" name="Group 5"/>
          <p:cNvGrpSpPr/>
          <p:nvPr/>
        </p:nvGrpSpPr>
        <p:grpSpPr>
          <a:xfrm>
            <a:off x="4632960" y="4331244"/>
            <a:ext cx="3830726" cy="1513371"/>
            <a:chOff x="4632960" y="4331244"/>
            <a:chExt cx="3830726" cy="1513371"/>
          </a:xfrm>
        </p:grpSpPr>
        <p:grpSp>
          <p:nvGrpSpPr>
            <p:cNvPr id="7" name="Group 4"/>
            <p:cNvGrpSpPr/>
            <p:nvPr/>
          </p:nvGrpSpPr>
          <p:grpSpPr>
            <a:xfrm>
              <a:off x="5819887" y="4331244"/>
              <a:ext cx="2643799" cy="1513371"/>
              <a:chOff x="5819887" y="4331244"/>
              <a:chExt cx="2643799" cy="1513371"/>
            </a:xfrm>
          </p:grpSpPr>
          <p:sp>
            <p:nvSpPr>
              <p:cNvPr id="11" name="Freeform 10"/>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5-Point Star 11"/>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Freeform 12"/>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Freeform 16"/>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Freeform 7"/>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9" name="Freeform 8"/>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a:blip r:embed="rId4" cstate="print"/>
          <a:srcRect/>
          <a:stretch>
            <a:fillRect/>
          </a:stretch>
        </p:blipFill>
        <p:spPr bwMode="auto">
          <a:xfrm>
            <a:off x="3989133" y="4054415"/>
            <a:ext cx="1786835" cy="1539186"/>
          </a:xfrm>
          <a:prstGeom prst="rect">
            <a:avLst/>
          </a:prstGeom>
          <a:noFill/>
          <a:ln w="9525">
            <a:noFill/>
            <a:miter lim="800000"/>
            <a:headEnd/>
            <a:tailEnd/>
          </a:ln>
          <a:effectLst/>
        </p:spPr>
      </p:pic>
      <p:sp>
        <p:nvSpPr>
          <p:cNvPr id="18" name="Rectangle 17"/>
          <p:cNvSpPr/>
          <p:nvPr/>
        </p:nvSpPr>
        <p:spPr>
          <a:xfrm>
            <a:off x="4034971" y="2593747"/>
            <a:ext cx="3860799" cy="7239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90285" y="3143479"/>
            <a:ext cx="1458685" cy="7239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11942"/>
            <a:ext cx="8229600" cy="4714222"/>
          </a:xfrm>
        </p:spPr>
        <p:txBody>
          <a:bodyPr/>
          <a:lstStyle/>
          <a:p>
            <a:pPr marL="0" indent="0"/>
            <a:r>
              <a:rPr lang="en-US" baseline="30000" dirty="0" smtClean="0"/>
              <a:t>13</a:t>
            </a:r>
            <a:r>
              <a:rPr lang="en-US" dirty="0" smtClean="0"/>
              <a:t> When a gentle south wind began to blow, they ... sailed ....</a:t>
            </a:r>
          </a:p>
          <a:p>
            <a:pPr marL="0" indent="0"/>
            <a:r>
              <a:rPr lang="en-US" dirty="0" smtClean="0"/>
              <a:t> </a:t>
            </a:r>
            <a:r>
              <a:rPr lang="en-US" baseline="30000" dirty="0" smtClean="0"/>
              <a:t>14</a:t>
            </a:r>
            <a:r>
              <a:rPr lang="en-US" dirty="0" smtClean="0"/>
              <a:t> Before very long, a wind of hurricane force, called the "northeaster," swept down from the island.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randombar(horizontal)">
                                      <p:cBhvr>
                                        <p:cTn id="1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pic>
        <p:nvPicPr>
          <p:cNvPr id="17" name="Picture 3"/>
          <p:cNvPicPr>
            <a:picLocks noChangeAspect="1" noChangeArrowheads="1"/>
          </p:cNvPicPr>
          <p:nvPr/>
        </p:nvPicPr>
        <p:blipFill>
          <a:blip r:embed="rId4" cstate="print"/>
          <a:srcRect/>
          <a:stretch>
            <a:fillRect/>
          </a:stretch>
        </p:blipFill>
        <p:spPr bwMode="auto">
          <a:xfrm>
            <a:off x="3989133" y="4054415"/>
            <a:ext cx="1786835" cy="1539186"/>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1-Description of the STORM </a:t>
            </a:r>
            <a:r>
              <a:rPr lang="en-US" sz="3200" dirty="0" smtClean="0"/>
              <a:t>27: 14-26 </a:t>
            </a:r>
            <a:endParaRPr lang="en-US" sz="3200" dirty="0"/>
          </a:p>
        </p:txBody>
      </p:sp>
      <p:sp>
        <p:nvSpPr>
          <p:cNvPr id="3" name="Content Placeholder 2"/>
          <p:cNvSpPr>
            <a:spLocks noGrp="1"/>
          </p:cNvSpPr>
          <p:nvPr>
            <p:ph idx="1"/>
          </p:nvPr>
        </p:nvSpPr>
        <p:spPr>
          <a:xfrm>
            <a:off x="457200" y="1411942"/>
            <a:ext cx="8229600" cy="4714222"/>
          </a:xfrm>
        </p:spPr>
        <p:txBody>
          <a:bodyPr/>
          <a:lstStyle/>
          <a:p>
            <a:pPr marL="0" indent="0"/>
            <a:r>
              <a:rPr lang="en-US" dirty="0" smtClean="0"/>
              <a:t> </a:t>
            </a:r>
            <a:r>
              <a:rPr lang="en-US" baseline="30000" dirty="0" smtClean="0"/>
              <a:t>15</a:t>
            </a:r>
            <a:r>
              <a:rPr lang="en-US" dirty="0" smtClean="0"/>
              <a:t> The ship was caught by the storm and could not head into the wind; so we gave way to it and were driven along.  </a:t>
            </a:r>
            <a:r>
              <a:rPr lang="en-US" baseline="30000" dirty="0" smtClean="0"/>
              <a:t>16</a:t>
            </a:r>
            <a:r>
              <a:rPr lang="en-US" dirty="0" smtClean="0"/>
              <a:t> As we passed to the lee of a small island called </a:t>
            </a:r>
            <a:r>
              <a:rPr lang="en-US" dirty="0" err="1" smtClean="0"/>
              <a:t>Cauda</a:t>
            </a:r>
            <a:r>
              <a:rPr lang="en-US" dirty="0" smtClean="0"/>
              <a:t>, we were hardly able to make the lifeboat secure.</a:t>
            </a:r>
          </a:p>
        </p:txBody>
      </p:sp>
      <p:grpSp>
        <p:nvGrpSpPr>
          <p:cNvPr id="5" name="Group 4"/>
          <p:cNvGrpSpPr/>
          <p:nvPr/>
        </p:nvGrpSpPr>
        <p:grpSpPr>
          <a:xfrm>
            <a:off x="4632960" y="4331244"/>
            <a:ext cx="3830726" cy="1513371"/>
            <a:chOff x="4632960" y="4331244"/>
            <a:chExt cx="3830726" cy="1513371"/>
          </a:xfrm>
        </p:grpSpPr>
        <p:grpSp>
          <p:nvGrpSpPr>
            <p:cNvPr id="6" name="Group 4"/>
            <p:cNvGrpSpPr/>
            <p:nvPr/>
          </p:nvGrpSpPr>
          <p:grpSpPr>
            <a:xfrm>
              <a:off x="5819887" y="4331244"/>
              <a:ext cx="2643799" cy="1513371"/>
              <a:chOff x="5819887" y="4331244"/>
              <a:chExt cx="2643799" cy="1513371"/>
            </a:xfrm>
          </p:grpSpPr>
          <p:sp>
            <p:nvSpPr>
              <p:cNvPr id="10" name="Freeform 9"/>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5-Point Star 10"/>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Freeform 11"/>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Freeform 15"/>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Freeform 6"/>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8" name="Freeform 7"/>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Oval 8"/>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STORM </a:t>
            </a:r>
            <a:r>
              <a:rPr lang="en-US" sz="3200" dirty="0" smtClean="0"/>
              <a:t>27: 14-44 </a:t>
            </a:r>
            <a:endParaRPr lang="en-US" sz="3200" dirty="0"/>
          </a:p>
        </p:txBody>
      </p:sp>
      <p:sp>
        <p:nvSpPr>
          <p:cNvPr id="3" name="Content Placeholder 2"/>
          <p:cNvSpPr>
            <a:spLocks noGrp="1"/>
          </p:cNvSpPr>
          <p:nvPr>
            <p:ph idx="1"/>
          </p:nvPr>
        </p:nvSpPr>
        <p:spPr>
          <a:xfrm>
            <a:off x="457200" y="1411942"/>
            <a:ext cx="8229600" cy="4714222"/>
          </a:xfrm>
        </p:spPr>
        <p:txBody>
          <a:bodyPr/>
          <a:lstStyle/>
          <a:p>
            <a:pPr marL="0" indent="0"/>
            <a:r>
              <a:rPr lang="en-US" dirty="0" smtClean="0"/>
              <a:t>  </a:t>
            </a:r>
            <a:r>
              <a:rPr lang="en-US" baseline="30000" dirty="0" smtClean="0"/>
              <a:t>17</a:t>
            </a:r>
            <a:r>
              <a:rPr lang="en-US" dirty="0" smtClean="0"/>
              <a:t> When the men had hoisted it aboard, they passed ropes under the ship itself to hold it together. Fearing that they would run aground on the sandbars of </a:t>
            </a:r>
            <a:r>
              <a:rPr lang="en-US" dirty="0" err="1" smtClean="0"/>
              <a:t>Syrtis</a:t>
            </a:r>
            <a:r>
              <a:rPr lang="en-US" dirty="0" smtClean="0"/>
              <a:t>, they lowered the sea anchor and let the ship be driven along.</a:t>
            </a:r>
          </a:p>
        </p:txBody>
      </p:sp>
      <p:pic>
        <p:nvPicPr>
          <p:cNvPr id="5" name="Picture 3"/>
          <p:cNvPicPr>
            <a:picLocks noChangeAspect="1" noChangeArrowheads="1"/>
          </p:cNvPicPr>
          <p:nvPr/>
        </p:nvPicPr>
        <p:blipFill>
          <a:blip r:embed="rId4" cstate="print"/>
          <a:srcRect/>
          <a:stretch>
            <a:fillRect/>
          </a:stretch>
        </p:blipFill>
        <p:spPr bwMode="auto">
          <a:xfrm>
            <a:off x="3989133" y="4054415"/>
            <a:ext cx="1786835" cy="1539186"/>
          </a:xfrm>
          <a:prstGeom prst="rect">
            <a:avLst/>
          </a:prstGeom>
          <a:noFill/>
          <a:ln w="9525">
            <a:noFill/>
            <a:miter lim="800000"/>
            <a:headEnd/>
            <a:tailEnd/>
          </a:ln>
          <a:effectLst/>
        </p:spPr>
      </p:pic>
      <p:grpSp>
        <p:nvGrpSpPr>
          <p:cNvPr id="6" name="Group 5"/>
          <p:cNvGrpSpPr/>
          <p:nvPr/>
        </p:nvGrpSpPr>
        <p:grpSpPr>
          <a:xfrm>
            <a:off x="4632960" y="4331244"/>
            <a:ext cx="3830726" cy="1513371"/>
            <a:chOff x="4632960" y="4331244"/>
            <a:chExt cx="3830726" cy="1513371"/>
          </a:xfrm>
        </p:grpSpPr>
        <p:grpSp>
          <p:nvGrpSpPr>
            <p:cNvPr id="7" name="Group 4"/>
            <p:cNvGrpSpPr/>
            <p:nvPr/>
          </p:nvGrpSpPr>
          <p:grpSpPr>
            <a:xfrm>
              <a:off x="5819887" y="4331244"/>
              <a:ext cx="2643799" cy="1513371"/>
              <a:chOff x="5819887" y="4331244"/>
              <a:chExt cx="2643799" cy="1513371"/>
            </a:xfrm>
          </p:grpSpPr>
          <p:sp>
            <p:nvSpPr>
              <p:cNvPr id="11" name="Freeform 10"/>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5-Point Star 11"/>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Freeform 12"/>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Freeform 16"/>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Freeform 7"/>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9" name="Freeform 8"/>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p:nvPicPr>
        <p:blipFill>
          <a:blip r:embed="rId5" cstate="print"/>
          <a:srcRect/>
          <a:stretch>
            <a:fillRect/>
          </a:stretch>
        </p:blipFill>
        <p:spPr bwMode="auto">
          <a:xfrm>
            <a:off x="1830079" y="4144488"/>
            <a:ext cx="3254485" cy="271351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1-Description of the STORM </a:t>
            </a:r>
            <a:r>
              <a:rPr lang="en-US" sz="3200" dirty="0" smtClean="0"/>
              <a:t>27: 14-26 </a:t>
            </a:r>
            <a:endParaRPr lang="en-US" sz="3200" dirty="0"/>
          </a:p>
        </p:txBody>
      </p:sp>
      <p:sp>
        <p:nvSpPr>
          <p:cNvPr id="3" name="Content Placeholder 2"/>
          <p:cNvSpPr>
            <a:spLocks noGrp="1"/>
          </p:cNvSpPr>
          <p:nvPr>
            <p:ph idx="1"/>
          </p:nvPr>
        </p:nvSpPr>
        <p:spPr>
          <a:xfrm>
            <a:off x="457200" y="1411942"/>
            <a:ext cx="8229600" cy="4714222"/>
          </a:xfrm>
        </p:spPr>
        <p:txBody>
          <a:bodyPr/>
          <a:lstStyle/>
          <a:p>
            <a:pPr marL="0" indent="0"/>
            <a:r>
              <a:rPr lang="en-US" dirty="0" smtClean="0"/>
              <a:t> </a:t>
            </a:r>
            <a:r>
              <a:rPr lang="en-US" baseline="30000" dirty="0" smtClean="0"/>
              <a:t>18</a:t>
            </a:r>
            <a:r>
              <a:rPr lang="en-US" dirty="0" smtClean="0"/>
              <a:t> We took such a violent battering from the storm that the next day they began to throw the cargo overboard. </a:t>
            </a:r>
            <a:endParaRPr lang="en-US" dirty="0"/>
          </a:p>
        </p:txBody>
      </p:sp>
      <p:pic>
        <p:nvPicPr>
          <p:cNvPr id="5" name="Picture 3"/>
          <p:cNvPicPr>
            <a:picLocks noChangeAspect="1" noChangeArrowheads="1"/>
          </p:cNvPicPr>
          <p:nvPr/>
        </p:nvPicPr>
        <p:blipFill>
          <a:blip r:embed="rId4" cstate="print"/>
          <a:srcRect/>
          <a:stretch>
            <a:fillRect/>
          </a:stretch>
        </p:blipFill>
        <p:spPr bwMode="auto">
          <a:xfrm>
            <a:off x="3989133" y="4054415"/>
            <a:ext cx="1786835" cy="1539186"/>
          </a:xfrm>
          <a:prstGeom prst="rect">
            <a:avLst/>
          </a:prstGeom>
          <a:noFill/>
          <a:ln w="9525">
            <a:noFill/>
            <a:miter lim="800000"/>
            <a:headEnd/>
            <a:tailEnd/>
          </a:ln>
          <a:effectLst/>
        </p:spPr>
      </p:pic>
      <p:grpSp>
        <p:nvGrpSpPr>
          <p:cNvPr id="6" name="Group 5"/>
          <p:cNvGrpSpPr/>
          <p:nvPr/>
        </p:nvGrpSpPr>
        <p:grpSpPr>
          <a:xfrm>
            <a:off x="4632960" y="4331244"/>
            <a:ext cx="3830726" cy="1513371"/>
            <a:chOff x="4632960" y="4331244"/>
            <a:chExt cx="3830726" cy="1513371"/>
          </a:xfrm>
        </p:grpSpPr>
        <p:grpSp>
          <p:nvGrpSpPr>
            <p:cNvPr id="7" name="Group 4"/>
            <p:cNvGrpSpPr/>
            <p:nvPr/>
          </p:nvGrpSpPr>
          <p:grpSpPr>
            <a:xfrm>
              <a:off x="5819887" y="4331244"/>
              <a:ext cx="2643799" cy="1513371"/>
              <a:chOff x="5819887" y="4331244"/>
              <a:chExt cx="2643799" cy="1513371"/>
            </a:xfrm>
          </p:grpSpPr>
          <p:sp>
            <p:nvSpPr>
              <p:cNvPr id="11" name="Freeform 10"/>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5-Point Star 11"/>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Freeform 12"/>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Freeform 16"/>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Freeform 7"/>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9" name="Freeform 8"/>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p:nvPicPr>
        <p:blipFill>
          <a:blip r:embed="rId5" cstate="print"/>
          <a:srcRect/>
          <a:stretch>
            <a:fillRect/>
          </a:stretch>
        </p:blipFill>
        <p:spPr bwMode="auto">
          <a:xfrm>
            <a:off x="1830079" y="4144488"/>
            <a:ext cx="3254485" cy="271351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1-Description of the STORM </a:t>
            </a:r>
            <a:r>
              <a:rPr lang="en-US" sz="3200" dirty="0" smtClean="0"/>
              <a:t>27: 14-26 </a:t>
            </a:r>
            <a:endParaRPr lang="en-US" sz="3200" dirty="0"/>
          </a:p>
        </p:txBody>
      </p:sp>
      <p:sp>
        <p:nvSpPr>
          <p:cNvPr id="3" name="Content Placeholder 2"/>
          <p:cNvSpPr>
            <a:spLocks noGrp="1"/>
          </p:cNvSpPr>
          <p:nvPr>
            <p:ph idx="1"/>
          </p:nvPr>
        </p:nvSpPr>
        <p:spPr>
          <a:xfrm>
            <a:off x="457200" y="1411942"/>
            <a:ext cx="8229600" cy="4714222"/>
          </a:xfrm>
        </p:spPr>
        <p:txBody>
          <a:bodyPr/>
          <a:lstStyle/>
          <a:p>
            <a:pPr marL="0" indent="0"/>
            <a:r>
              <a:rPr lang="en-US" baseline="30000" dirty="0" smtClean="0"/>
              <a:t>19</a:t>
            </a:r>
            <a:r>
              <a:rPr lang="en-US" dirty="0" smtClean="0"/>
              <a:t> On the third day, they threw the ship's tackle overboard with their own hands.</a:t>
            </a:r>
          </a:p>
          <a:p>
            <a:pPr marL="0" indent="0"/>
            <a:r>
              <a:rPr lang="en-US" dirty="0" smtClean="0"/>
              <a:t> </a:t>
            </a:r>
          </a:p>
        </p:txBody>
      </p:sp>
      <p:pic>
        <p:nvPicPr>
          <p:cNvPr id="6" name="Picture 2"/>
          <p:cNvPicPr>
            <a:picLocks noChangeAspect="1" noChangeArrowheads="1"/>
          </p:cNvPicPr>
          <p:nvPr/>
        </p:nvPicPr>
        <p:blipFill>
          <a:blip r:embed="rId4" cstate="print"/>
          <a:srcRect/>
          <a:stretch>
            <a:fillRect/>
          </a:stretch>
        </p:blipFill>
        <p:spPr bwMode="auto">
          <a:xfrm>
            <a:off x="1830079" y="4144488"/>
            <a:ext cx="3254485" cy="2713512"/>
          </a:xfrm>
          <a:prstGeom prst="rect">
            <a:avLst/>
          </a:prstGeom>
          <a:noFill/>
          <a:ln w="9525">
            <a:noFill/>
            <a:miter lim="800000"/>
            <a:headEnd/>
            <a:tailEnd/>
          </a:ln>
          <a:effectLst/>
        </p:spPr>
      </p:pic>
      <p:pic>
        <p:nvPicPr>
          <p:cNvPr id="7" name="Picture 3"/>
          <p:cNvPicPr>
            <a:picLocks noChangeAspect="1" noChangeArrowheads="1"/>
          </p:cNvPicPr>
          <p:nvPr/>
        </p:nvPicPr>
        <p:blipFill>
          <a:blip r:embed="rId5" cstate="print"/>
          <a:srcRect/>
          <a:stretch>
            <a:fillRect/>
          </a:stretch>
        </p:blipFill>
        <p:spPr bwMode="auto">
          <a:xfrm>
            <a:off x="3989133" y="4054415"/>
            <a:ext cx="1786835" cy="1539186"/>
          </a:xfrm>
          <a:prstGeom prst="rect">
            <a:avLst/>
          </a:prstGeom>
          <a:noFill/>
          <a:ln w="9525">
            <a:noFill/>
            <a:miter lim="800000"/>
            <a:headEnd/>
            <a:tailEnd/>
          </a:ln>
          <a:effectLst/>
        </p:spPr>
      </p:pic>
      <p:grpSp>
        <p:nvGrpSpPr>
          <p:cNvPr id="8" name="Group 7"/>
          <p:cNvGrpSpPr/>
          <p:nvPr/>
        </p:nvGrpSpPr>
        <p:grpSpPr>
          <a:xfrm>
            <a:off x="4632960" y="4331244"/>
            <a:ext cx="3830726" cy="1513371"/>
            <a:chOff x="4632960" y="4331244"/>
            <a:chExt cx="3830726" cy="1513371"/>
          </a:xfrm>
        </p:grpSpPr>
        <p:grpSp>
          <p:nvGrpSpPr>
            <p:cNvPr id="9" name="Group 4"/>
            <p:cNvGrpSpPr/>
            <p:nvPr/>
          </p:nvGrpSpPr>
          <p:grpSpPr>
            <a:xfrm>
              <a:off x="5819887" y="4331244"/>
              <a:ext cx="2643799" cy="1513371"/>
              <a:chOff x="5819887" y="4331244"/>
              <a:chExt cx="2643799" cy="1513371"/>
            </a:xfrm>
          </p:grpSpPr>
          <p:sp>
            <p:nvSpPr>
              <p:cNvPr id="13" name="Freeform 12"/>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5-Point Star 13"/>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5" name="Freeform 14"/>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9" name="Freeform 18"/>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1" name="Freeform 10"/>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24852" y="4137286"/>
            <a:ext cx="8919148" cy="1753848"/>
          </a:xfrm>
        </p:spPr>
        <p:txBody>
          <a:bodyPr>
            <a:noAutofit/>
          </a:bodyPr>
          <a:lstStyle/>
          <a:p>
            <a:r>
              <a:rPr lang="en-US" sz="5400" dirty="0" smtClean="0"/>
              <a:t>Surviving </a:t>
            </a:r>
            <a:br>
              <a:rPr lang="en-US" sz="5400" dirty="0" smtClean="0"/>
            </a:br>
            <a:r>
              <a:rPr lang="en-US" sz="5400" dirty="0" smtClean="0"/>
              <a:t>the Shipwrecks in Life</a:t>
            </a:r>
            <a:endParaRPr lang="en-US" sz="5400" dirty="0"/>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1-Description of the STORM </a:t>
            </a:r>
            <a:r>
              <a:rPr lang="en-US" sz="3200" dirty="0" smtClean="0"/>
              <a:t>27: 14-26 </a:t>
            </a:r>
            <a:endParaRPr lang="en-US" sz="3200" dirty="0"/>
          </a:p>
        </p:txBody>
      </p:sp>
      <p:sp>
        <p:nvSpPr>
          <p:cNvPr id="5" name="Rectangle 4"/>
          <p:cNvSpPr/>
          <p:nvPr/>
        </p:nvSpPr>
        <p:spPr>
          <a:xfrm>
            <a:off x="384361" y="2494879"/>
            <a:ext cx="7912473" cy="7239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411942"/>
            <a:ext cx="8229600" cy="4714222"/>
          </a:xfrm>
        </p:spPr>
        <p:txBody>
          <a:bodyPr/>
          <a:lstStyle/>
          <a:p>
            <a:pPr marL="0" indent="0"/>
            <a:r>
              <a:rPr lang="en-US" baseline="30000" dirty="0" smtClean="0"/>
              <a:t>20</a:t>
            </a:r>
            <a:r>
              <a:rPr lang="en-US" dirty="0" smtClean="0"/>
              <a:t> When neither sun nor stars appeared for many days and the storm continued raging, </a:t>
            </a:r>
            <a:r>
              <a:rPr lang="en-US" u="sng" dirty="0" smtClean="0"/>
              <a:t>we</a:t>
            </a:r>
            <a:r>
              <a:rPr lang="en-US" dirty="0" smtClean="0"/>
              <a:t> finally gave up </a:t>
            </a:r>
            <a:r>
              <a:rPr lang="en-US" u="sng" dirty="0" smtClean="0"/>
              <a:t>all hope </a:t>
            </a:r>
            <a:r>
              <a:rPr lang="en-US" dirty="0" smtClean="0"/>
              <a:t>of being saved.</a:t>
            </a:r>
          </a:p>
          <a:p>
            <a:pPr marL="0" indent="0"/>
            <a:r>
              <a:rPr lang="en-US" dirty="0" smtClean="0"/>
              <a:t> </a:t>
            </a:r>
            <a:r>
              <a:rPr lang="en-US" baseline="30000" dirty="0" smtClean="0"/>
              <a:t>21</a:t>
            </a:r>
            <a:r>
              <a:rPr lang="en-US" dirty="0" smtClean="0"/>
              <a:t> After the men had gone a long time without food, Paul stood up before them and said: </a:t>
            </a:r>
          </a:p>
        </p:txBody>
      </p:sp>
      <p:pic>
        <p:nvPicPr>
          <p:cNvPr id="6" name="Picture 3"/>
          <p:cNvPicPr>
            <a:picLocks noChangeAspect="1" noChangeArrowheads="1"/>
          </p:cNvPicPr>
          <p:nvPr/>
        </p:nvPicPr>
        <p:blipFill>
          <a:blip r:embed="rId4" cstate="print"/>
          <a:srcRect/>
          <a:stretch>
            <a:fillRect/>
          </a:stretch>
        </p:blipFill>
        <p:spPr bwMode="auto">
          <a:xfrm>
            <a:off x="3989133" y="4054415"/>
            <a:ext cx="1786835" cy="1539186"/>
          </a:xfrm>
          <a:prstGeom prst="rect">
            <a:avLst/>
          </a:prstGeom>
          <a:noFill/>
          <a:ln w="9525">
            <a:noFill/>
            <a:miter lim="800000"/>
            <a:headEnd/>
            <a:tailEnd/>
          </a:ln>
          <a:effectLst/>
        </p:spPr>
      </p:pic>
      <p:grpSp>
        <p:nvGrpSpPr>
          <p:cNvPr id="7" name="Group 6"/>
          <p:cNvGrpSpPr/>
          <p:nvPr/>
        </p:nvGrpSpPr>
        <p:grpSpPr>
          <a:xfrm>
            <a:off x="4632960" y="4331244"/>
            <a:ext cx="3830726" cy="1513371"/>
            <a:chOff x="4632960" y="4331244"/>
            <a:chExt cx="3830726" cy="1513371"/>
          </a:xfrm>
        </p:grpSpPr>
        <p:grpSp>
          <p:nvGrpSpPr>
            <p:cNvPr id="8" name="Group 4"/>
            <p:cNvGrpSpPr/>
            <p:nvPr/>
          </p:nvGrpSpPr>
          <p:grpSpPr>
            <a:xfrm>
              <a:off x="5819887" y="4331244"/>
              <a:ext cx="2643799" cy="1513371"/>
              <a:chOff x="5819887" y="4331244"/>
              <a:chExt cx="2643799" cy="1513371"/>
            </a:xfrm>
          </p:grpSpPr>
          <p:sp>
            <p:nvSpPr>
              <p:cNvPr id="12" name="Freeform 11"/>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Freeform 13"/>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8" name="Freeform 17"/>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0" name="Freeform 9"/>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2"/>
          <p:cNvPicPr>
            <a:picLocks noChangeAspect="1" noChangeArrowheads="1"/>
          </p:cNvPicPr>
          <p:nvPr/>
        </p:nvPicPr>
        <p:blipFill>
          <a:blip r:embed="rId5" cstate="print"/>
          <a:srcRect/>
          <a:stretch>
            <a:fillRect/>
          </a:stretch>
        </p:blipFill>
        <p:spPr bwMode="auto">
          <a:xfrm>
            <a:off x="1830079" y="4144488"/>
            <a:ext cx="3254485" cy="271351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7" name="Rectangular Callout 6"/>
          <p:cNvSpPr/>
          <p:nvPr/>
        </p:nvSpPr>
        <p:spPr>
          <a:xfrm>
            <a:off x="228600" y="1356360"/>
            <a:ext cx="5730240" cy="5227320"/>
          </a:xfrm>
          <a:prstGeom prst="wedgeRectCallout">
            <a:avLst>
              <a:gd name="adj1" fmla="val 70925"/>
              <a:gd name="adj2" fmla="val 271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a:t>
            </a:r>
            <a:r>
              <a:rPr lang="en-US" u="sng" dirty="0" smtClean="0"/>
              <a:t>Leadership</a:t>
            </a:r>
            <a:r>
              <a:rPr lang="en-US" dirty="0" smtClean="0"/>
              <a:t> in the STORM </a:t>
            </a:r>
            <a:r>
              <a:rPr lang="en-US" sz="3200" dirty="0" smtClean="0"/>
              <a:t>27: 21-44 </a:t>
            </a:r>
            <a:endParaRPr lang="en-US" sz="3200" dirty="0"/>
          </a:p>
        </p:txBody>
      </p:sp>
      <p:sp>
        <p:nvSpPr>
          <p:cNvPr id="5" name="TextBox 4"/>
          <p:cNvSpPr txBox="1"/>
          <p:nvPr/>
        </p:nvSpPr>
        <p:spPr>
          <a:xfrm>
            <a:off x="6159260" y="1328468"/>
            <a:ext cx="2691441" cy="1200329"/>
          </a:xfrm>
          <a:prstGeom prst="rect">
            <a:avLst/>
          </a:prstGeom>
          <a:noFill/>
        </p:spPr>
        <p:txBody>
          <a:bodyPr wrap="square" rtlCol="0">
            <a:spAutoFit/>
          </a:bodyPr>
          <a:lstStyle/>
          <a:p>
            <a:pPr algn="ctr"/>
            <a:r>
              <a:rPr lang="en-US" sz="3600" b="1" u="sng" dirty="0" smtClean="0">
                <a:solidFill>
                  <a:srgbClr val="FFFF00"/>
                </a:solidFill>
              </a:rPr>
              <a:t>Leadership </a:t>
            </a:r>
            <a:r>
              <a:rPr lang="en-US" sz="3600" b="1" dirty="0" smtClean="0">
                <a:solidFill>
                  <a:srgbClr val="FFFF00"/>
                </a:solidFill>
              </a:rPr>
              <a:t>in the WORD</a:t>
            </a:r>
            <a:endParaRPr lang="en-US" sz="3600" b="1" dirty="0">
              <a:solidFill>
                <a:srgbClr val="FFFF00"/>
              </a:solidFill>
            </a:endParaRPr>
          </a:p>
        </p:txBody>
      </p:sp>
      <p:pic>
        <p:nvPicPr>
          <p:cNvPr id="6" name="Picture 5"/>
          <p:cNvPicPr>
            <a:picLocks noChangeAspect="1" noChangeArrowheads="1"/>
          </p:cNvPicPr>
          <p:nvPr/>
        </p:nvPicPr>
        <p:blipFill>
          <a:blip r:embed="rId4"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
        <p:nvSpPr>
          <p:cNvPr id="8" name="Rectangle 7"/>
          <p:cNvSpPr/>
          <p:nvPr/>
        </p:nvSpPr>
        <p:spPr>
          <a:xfrm>
            <a:off x="1542601" y="1386840"/>
            <a:ext cx="4340039" cy="83819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0520" y="1900518"/>
            <a:ext cx="2162399" cy="79696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11880" y="4780878"/>
            <a:ext cx="2162399" cy="79696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5760" y="5344758"/>
            <a:ext cx="3169920" cy="79696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1411942"/>
            <a:ext cx="5440679" cy="4531658"/>
          </a:xfrm>
        </p:spPr>
        <p:txBody>
          <a:bodyPr/>
          <a:lstStyle/>
          <a:p>
            <a:pPr marL="0" indent="0"/>
            <a:r>
              <a:rPr lang="en-US" dirty="0" smtClean="0"/>
              <a:t>"Men, you should have taken my advice not to sail from Crete; then you would have spared yourselves this damage and loss. </a:t>
            </a:r>
            <a:r>
              <a:rPr lang="en-US" baseline="30000" dirty="0" smtClean="0"/>
              <a:t>22</a:t>
            </a:r>
            <a:r>
              <a:rPr lang="en-US" dirty="0" smtClean="0"/>
              <a:t> But now </a:t>
            </a:r>
          </a:p>
          <a:p>
            <a:pPr marL="0" indent="0"/>
            <a:r>
              <a:rPr lang="en-US" dirty="0" smtClean="0"/>
              <a:t>I urge you to keep up your courage, because not one of you will be lost; only the ship will be destroyed.</a:t>
            </a: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7" name="Rectangular Callout 6"/>
          <p:cNvSpPr/>
          <p:nvPr/>
        </p:nvSpPr>
        <p:spPr>
          <a:xfrm>
            <a:off x="228600" y="1356360"/>
            <a:ext cx="5730240" cy="5227320"/>
          </a:xfrm>
          <a:prstGeom prst="wedgeRectCallout">
            <a:avLst>
              <a:gd name="adj1" fmla="val 70925"/>
              <a:gd name="adj2" fmla="val 271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5" name="TextBox 4"/>
          <p:cNvSpPr txBox="1"/>
          <p:nvPr/>
        </p:nvSpPr>
        <p:spPr>
          <a:xfrm>
            <a:off x="6159260" y="1328468"/>
            <a:ext cx="2691441" cy="1200329"/>
          </a:xfrm>
          <a:prstGeom prst="rect">
            <a:avLst/>
          </a:prstGeom>
          <a:noFill/>
        </p:spPr>
        <p:txBody>
          <a:bodyPr wrap="square" rtlCol="0">
            <a:spAutoFit/>
          </a:bodyPr>
          <a:lstStyle/>
          <a:p>
            <a:pPr algn="ctr"/>
            <a:r>
              <a:rPr lang="en-US" sz="3600" b="1" dirty="0" smtClean="0">
                <a:solidFill>
                  <a:srgbClr val="FFFF00"/>
                </a:solidFill>
              </a:rPr>
              <a:t>Leadership in the WORD</a:t>
            </a:r>
            <a:endParaRPr lang="en-US" sz="3600" b="1" dirty="0">
              <a:solidFill>
                <a:srgbClr val="FFFF00"/>
              </a:solidFill>
            </a:endParaRPr>
          </a:p>
        </p:txBody>
      </p:sp>
      <p:pic>
        <p:nvPicPr>
          <p:cNvPr id="6" name="Picture 5"/>
          <p:cNvPicPr>
            <a:picLocks noChangeAspect="1" noChangeArrowheads="1"/>
          </p:cNvPicPr>
          <p:nvPr/>
        </p:nvPicPr>
        <p:blipFill>
          <a:blip r:embed="rId4"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
        <p:nvSpPr>
          <p:cNvPr id="8" name="Rectangle 7"/>
          <p:cNvSpPr/>
          <p:nvPr/>
        </p:nvSpPr>
        <p:spPr>
          <a:xfrm>
            <a:off x="2529840" y="3337560"/>
            <a:ext cx="3505200" cy="79696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10000" y="4465320"/>
            <a:ext cx="2255520" cy="85792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5760" y="5013960"/>
            <a:ext cx="5715000" cy="79696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 y="5440680"/>
            <a:ext cx="4541520" cy="90364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0"/>
            <a:ext cx="5849471" cy="4343400"/>
          </a:xfrm>
        </p:spPr>
        <p:txBody>
          <a:bodyPr/>
          <a:lstStyle/>
          <a:p>
            <a:pPr marL="0" indent="0"/>
            <a:r>
              <a:rPr lang="en-US" baseline="30000" dirty="0" smtClean="0"/>
              <a:t>23</a:t>
            </a:r>
            <a:r>
              <a:rPr lang="en-US" dirty="0" smtClean="0"/>
              <a:t> Last night an angel of the God whose I am and whom I serve stood beside me</a:t>
            </a:r>
          </a:p>
          <a:p>
            <a:pPr marL="0" indent="0"/>
            <a:r>
              <a:rPr lang="en-US" dirty="0" smtClean="0"/>
              <a:t> </a:t>
            </a:r>
            <a:r>
              <a:rPr lang="en-US" baseline="30000" dirty="0" smtClean="0"/>
              <a:t>24</a:t>
            </a:r>
            <a:r>
              <a:rPr lang="en-US" dirty="0" smtClean="0"/>
              <a:t> and said, 'Do not be afraid, Paul. You must stand trial before Caesar; and God has graciously given you the lives of all who sail with you.’</a:t>
            </a:r>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6" name="Rectangular Callout 5"/>
          <p:cNvSpPr/>
          <p:nvPr/>
        </p:nvSpPr>
        <p:spPr>
          <a:xfrm>
            <a:off x="228600" y="3124200"/>
            <a:ext cx="5730240" cy="3459480"/>
          </a:xfrm>
          <a:prstGeom prst="wedgeRectCallout">
            <a:avLst>
              <a:gd name="adj1" fmla="val 71723"/>
              <a:gd name="adj2" fmla="val 139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4"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5" name="TextBox 4"/>
          <p:cNvSpPr txBox="1"/>
          <p:nvPr/>
        </p:nvSpPr>
        <p:spPr>
          <a:xfrm>
            <a:off x="6159260" y="1328468"/>
            <a:ext cx="2691441" cy="1200329"/>
          </a:xfrm>
          <a:prstGeom prst="rect">
            <a:avLst/>
          </a:prstGeom>
          <a:noFill/>
        </p:spPr>
        <p:txBody>
          <a:bodyPr wrap="square" rtlCol="0">
            <a:spAutoFit/>
          </a:bodyPr>
          <a:lstStyle/>
          <a:p>
            <a:pPr algn="ctr"/>
            <a:r>
              <a:rPr lang="en-US" sz="3600" b="1" dirty="0" smtClean="0">
                <a:solidFill>
                  <a:srgbClr val="FFFF00"/>
                </a:solidFill>
              </a:rPr>
              <a:t>Leadership in the WORD</a:t>
            </a:r>
            <a:endParaRPr lang="en-US" sz="3600" b="1" dirty="0">
              <a:solidFill>
                <a:srgbClr val="FFFF00"/>
              </a:solidFill>
            </a:endParaRPr>
          </a:p>
        </p:txBody>
      </p:sp>
      <p:sp>
        <p:nvSpPr>
          <p:cNvPr id="8" name="Rectangle 7"/>
          <p:cNvSpPr/>
          <p:nvPr/>
        </p:nvSpPr>
        <p:spPr>
          <a:xfrm>
            <a:off x="1950720" y="3670599"/>
            <a:ext cx="3718560" cy="79696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1" y="3200400"/>
            <a:ext cx="5364480" cy="2743200"/>
          </a:xfrm>
        </p:spPr>
        <p:txBody>
          <a:bodyPr/>
          <a:lstStyle/>
          <a:p>
            <a:pPr marL="0" indent="0"/>
            <a:r>
              <a:rPr lang="en-US" baseline="30000" dirty="0" smtClean="0"/>
              <a:t>25</a:t>
            </a:r>
            <a:r>
              <a:rPr lang="en-US" dirty="0" smtClean="0"/>
              <a:t> So keep up your courage, men, for I have faith in God that it will happen just as he told me.   </a:t>
            </a:r>
            <a:r>
              <a:rPr lang="en-US" baseline="30000" dirty="0" smtClean="0"/>
              <a:t>26</a:t>
            </a:r>
            <a:r>
              <a:rPr lang="en-US" dirty="0" smtClean="0"/>
              <a:t> Nevertheless, we must run aground on some island.”</a:t>
            </a:r>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pic>
        <p:nvPicPr>
          <p:cNvPr id="6"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7"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8" name="Group 4"/>
            <p:cNvGrpSpPr/>
            <p:nvPr/>
          </p:nvGrpSpPr>
          <p:grpSpPr>
            <a:xfrm>
              <a:off x="5819887" y="4331244"/>
              <a:ext cx="2643799" cy="1513371"/>
              <a:chOff x="5819887" y="4331244"/>
              <a:chExt cx="2643799" cy="1513371"/>
            </a:xfrm>
          </p:grpSpPr>
          <p:sp>
            <p:nvSpPr>
              <p:cNvPr id="12" name="Freeform 11"/>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Freeform 13"/>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8" name="Freeform 17"/>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0" name="Freeform 9"/>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18"/>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702491" y="1232199"/>
            <a:ext cx="4566194" cy="79696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10640"/>
            <a:ext cx="8260080" cy="4632960"/>
          </a:xfrm>
        </p:spPr>
        <p:txBody>
          <a:bodyPr/>
          <a:lstStyle/>
          <a:p>
            <a:pPr marL="0" indent="0"/>
            <a:r>
              <a:rPr lang="en-US" baseline="30000" dirty="0" smtClean="0"/>
              <a:t>27</a:t>
            </a:r>
            <a:r>
              <a:rPr lang="en-US" dirty="0" smtClean="0"/>
              <a:t> On the fourteenth night we were still being driven across the Adriatic Sea, when about midnight the sailors sensed they were approaching land.</a:t>
            </a:r>
            <a:br>
              <a:rPr lang="en-US" dirty="0" smtClean="0"/>
            </a:br>
            <a:r>
              <a:rPr lang="en-US" dirty="0" smtClean="0"/>
              <a:t/>
            </a:r>
            <a:br>
              <a:rPr lang="en-US" dirty="0" smtClean="0"/>
            </a:br>
            <a:endParaRPr lang="en-US" dirty="0" smtClean="0"/>
          </a:p>
          <a:p>
            <a:pPr marL="0" indent="0"/>
            <a:endParaRPr lang="en-US" dirty="0" smtClean="0"/>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3" name="Content Placeholder 2"/>
          <p:cNvSpPr>
            <a:spLocks noGrp="1"/>
          </p:cNvSpPr>
          <p:nvPr>
            <p:ph idx="1"/>
          </p:nvPr>
        </p:nvSpPr>
        <p:spPr>
          <a:xfrm>
            <a:off x="457200" y="1310640"/>
            <a:ext cx="8397240" cy="4632960"/>
          </a:xfrm>
        </p:spPr>
        <p:txBody>
          <a:bodyPr/>
          <a:lstStyle/>
          <a:p>
            <a:pPr marL="0" indent="0"/>
            <a:r>
              <a:rPr lang="en-US" dirty="0" smtClean="0"/>
              <a:t> </a:t>
            </a:r>
            <a:r>
              <a:rPr lang="en-US" baseline="30000" dirty="0" smtClean="0"/>
              <a:t>28</a:t>
            </a:r>
            <a:r>
              <a:rPr lang="en-US" dirty="0" smtClean="0"/>
              <a:t> They took soundings and found that the water was a hundred and twenty feet deep.... later  ... ninety feet deep.</a:t>
            </a:r>
          </a:p>
        </p:txBody>
      </p:sp>
      <p:pic>
        <p:nvPicPr>
          <p:cNvPr id="6"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7"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8" name="Group 4"/>
            <p:cNvGrpSpPr/>
            <p:nvPr/>
          </p:nvGrpSpPr>
          <p:grpSpPr>
            <a:xfrm>
              <a:off x="5819887" y="4331244"/>
              <a:ext cx="2643799" cy="1513371"/>
              <a:chOff x="5819887" y="4331244"/>
              <a:chExt cx="2643799" cy="1513371"/>
            </a:xfrm>
          </p:grpSpPr>
          <p:sp>
            <p:nvSpPr>
              <p:cNvPr id="12" name="Freeform 11"/>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Freeform 13"/>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8" name="Freeform 17"/>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0" name="Freeform 9"/>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19"/>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3" name="Content Placeholder 2"/>
          <p:cNvSpPr>
            <a:spLocks noGrp="1"/>
          </p:cNvSpPr>
          <p:nvPr>
            <p:ph idx="1"/>
          </p:nvPr>
        </p:nvSpPr>
        <p:spPr>
          <a:xfrm>
            <a:off x="457200" y="1219200"/>
            <a:ext cx="8427720" cy="4724400"/>
          </a:xfrm>
        </p:spPr>
        <p:txBody>
          <a:bodyPr/>
          <a:lstStyle/>
          <a:p>
            <a:pPr marL="0" indent="0"/>
            <a:r>
              <a:rPr lang="en-US" baseline="30000" dirty="0" smtClean="0"/>
              <a:t>29</a:t>
            </a:r>
            <a:r>
              <a:rPr lang="en-US" dirty="0" smtClean="0"/>
              <a:t> Fearing that we would be dashed against the rocks, they dropped four anchors from the stern and prayed for daylight.</a:t>
            </a:r>
          </a:p>
        </p:txBody>
      </p:sp>
      <p:pic>
        <p:nvPicPr>
          <p:cNvPr id="6"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5"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7" name="Group 4"/>
            <p:cNvGrpSpPr/>
            <p:nvPr/>
          </p:nvGrpSpPr>
          <p:grpSpPr>
            <a:xfrm>
              <a:off x="5819887" y="4331244"/>
              <a:ext cx="2643799" cy="1513371"/>
              <a:chOff x="5819887" y="4331244"/>
              <a:chExt cx="2643799" cy="1513371"/>
            </a:xfrm>
          </p:grpSpPr>
          <p:sp>
            <p:nvSpPr>
              <p:cNvPr id="12" name="Freeform 11"/>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Freeform 13"/>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8" name="Freeform 17"/>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0" name="Freeform 9"/>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19"/>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3" name="Content Placeholder 2"/>
          <p:cNvSpPr>
            <a:spLocks noGrp="1"/>
          </p:cNvSpPr>
          <p:nvPr>
            <p:ph idx="1"/>
          </p:nvPr>
        </p:nvSpPr>
        <p:spPr>
          <a:xfrm>
            <a:off x="457200" y="1219200"/>
            <a:ext cx="8336280" cy="4724400"/>
          </a:xfrm>
        </p:spPr>
        <p:txBody>
          <a:bodyPr/>
          <a:lstStyle/>
          <a:p>
            <a:pPr marL="0" indent="0"/>
            <a:r>
              <a:rPr lang="en-US" dirty="0" smtClean="0"/>
              <a:t> </a:t>
            </a:r>
            <a:r>
              <a:rPr lang="en-US" baseline="30000" dirty="0" smtClean="0"/>
              <a:t>30</a:t>
            </a:r>
            <a:r>
              <a:rPr lang="en-US" dirty="0" smtClean="0"/>
              <a:t> In an attempt to escape from the ship, </a:t>
            </a:r>
            <a:br>
              <a:rPr lang="en-US" dirty="0" smtClean="0"/>
            </a:br>
            <a:r>
              <a:rPr lang="en-US" dirty="0" smtClean="0"/>
              <a:t>the sailors let the lifeboat down into the sea, pretending they were going to lower some anchors from the bow.</a:t>
            </a:r>
          </a:p>
        </p:txBody>
      </p:sp>
      <p:pic>
        <p:nvPicPr>
          <p:cNvPr id="6"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5"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7" name="Group 4"/>
            <p:cNvGrpSpPr/>
            <p:nvPr/>
          </p:nvGrpSpPr>
          <p:grpSpPr>
            <a:xfrm>
              <a:off x="5819887" y="4331244"/>
              <a:ext cx="2643799" cy="1513371"/>
              <a:chOff x="5819887" y="4331244"/>
              <a:chExt cx="2643799" cy="1513371"/>
            </a:xfrm>
          </p:grpSpPr>
          <p:sp>
            <p:nvSpPr>
              <p:cNvPr id="12" name="Freeform 11"/>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Freeform 13"/>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8" name="Freeform 17"/>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0" name="Freeform 9"/>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19"/>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pic>
        <p:nvPicPr>
          <p:cNvPr id="6"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5"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7" name="Group 4"/>
            <p:cNvGrpSpPr/>
            <p:nvPr/>
          </p:nvGrpSpPr>
          <p:grpSpPr>
            <a:xfrm>
              <a:off x="5819887" y="4331244"/>
              <a:ext cx="2643799" cy="1513371"/>
              <a:chOff x="5819887" y="4331244"/>
              <a:chExt cx="2643799" cy="1513371"/>
            </a:xfrm>
          </p:grpSpPr>
          <p:sp>
            <p:nvSpPr>
              <p:cNvPr id="12" name="Freeform 11"/>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5-Point Star 12"/>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Freeform 13"/>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8" name="Freeform 17"/>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Freeform 8"/>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0" name="Freeform 9"/>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Oval 10"/>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696399" y="2529840"/>
            <a:ext cx="2691441" cy="1200329"/>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Verbal Warning!</a:t>
            </a:r>
            <a:endParaRPr lang="en-US" sz="3600" b="1" dirty="0">
              <a:solidFill>
                <a:srgbClr val="FFFF00"/>
              </a:solidFill>
              <a:effectLst>
                <a:outerShdw blurRad="38100" dist="38100" dir="2700000" algn="tl">
                  <a:srgbClr val="000000">
                    <a:alpha val="43137"/>
                  </a:srgbClr>
                </a:outerShdw>
              </a:effectLst>
            </a:endParaRPr>
          </a:p>
        </p:txBody>
      </p:sp>
      <p:pic>
        <p:nvPicPr>
          <p:cNvPr id="21" name="Picture 20"/>
          <p:cNvPicPr>
            <a:picLocks noChangeAspect="1" noChangeArrowheads="1"/>
          </p:cNvPicPr>
          <p:nvPr/>
        </p:nvPicPr>
        <p:blipFill>
          <a:blip r:embed="rId5"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
        <p:nvSpPr>
          <p:cNvPr id="24" name="Freeform 23"/>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ctangle 22"/>
          <p:cNvSpPr/>
          <p:nvPr/>
        </p:nvSpPr>
        <p:spPr>
          <a:xfrm>
            <a:off x="259080" y="3870960"/>
            <a:ext cx="6461760" cy="2865120"/>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2" name="Rectangular Callout 21"/>
          <p:cNvSpPr/>
          <p:nvPr/>
        </p:nvSpPr>
        <p:spPr>
          <a:xfrm>
            <a:off x="243840" y="2651760"/>
            <a:ext cx="6278880" cy="1569720"/>
          </a:xfrm>
          <a:prstGeom prst="wedgeRectCallout">
            <a:avLst>
              <a:gd name="adj1" fmla="val 59102"/>
              <a:gd name="adj2" fmla="val 108155"/>
            </a:avLst>
          </a:prstGeom>
          <a:effectLst>
            <a:outerShdw blurRad="50800" dist="127000" dir="24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219200"/>
            <a:ext cx="6446520" cy="4724400"/>
          </a:xfrm>
        </p:spPr>
        <p:txBody>
          <a:bodyPr/>
          <a:lstStyle/>
          <a:p>
            <a:pPr marL="0" indent="0"/>
            <a:r>
              <a:rPr lang="en-US" dirty="0" smtClean="0"/>
              <a:t> </a:t>
            </a:r>
            <a:r>
              <a:rPr lang="en-US" baseline="30000" dirty="0" smtClean="0"/>
              <a:t>31</a:t>
            </a:r>
            <a:r>
              <a:rPr lang="en-US" dirty="0" smtClean="0"/>
              <a:t> Then Paul said to the centurion and the soldiers, </a:t>
            </a:r>
            <a:br>
              <a:rPr lang="en-US" dirty="0" smtClean="0"/>
            </a:br>
            <a:r>
              <a:rPr lang="en-US" dirty="0" smtClean="0"/>
              <a:t/>
            </a:r>
            <a:br>
              <a:rPr lang="en-US" dirty="0" smtClean="0"/>
            </a:br>
            <a:r>
              <a:rPr lang="en-US" dirty="0" smtClean="0"/>
              <a:t>"Unless these men stay with the ship, you cannot be saved.“</a:t>
            </a:r>
          </a:p>
          <a:p>
            <a:pPr marL="0" indent="0"/>
            <a:endParaRPr lang="en-US" dirty="0" smtClean="0"/>
          </a:p>
          <a:p>
            <a:pPr marL="0" indent="0"/>
            <a:r>
              <a:rPr lang="en-US" dirty="0" smtClean="0"/>
              <a:t> </a:t>
            </a:r>
            <a:r>
              <a:rPr lang="en-US" baseline="30000" dirty="0" smtClean="0"/>
              <a:t>32</a:t>
            </a:r>
            <a:r>
              <a:rPr lang="en-US" dirty="0" smtClean="0"/>
              <a:t> So the soldiers cut the ropes that held the lifeboat and let it fall away.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8" name="Rectangular Callout 7"/>
          <p:cNvSpPr/>
          <p:nvPr/>
        </p:nvSpPr>
        <p:spPr>
          <a:xfrm>
            <a:off x="411480" y="2682240"/>
            <a:ext cx="6065520" cy="3489960"/>
          </a:xfrm>
          <a:prstGeom prst="wedgeRectCallout">
            <a:avLst>
              <a:gd name="adj1" fmla="val 60862"/>
              <a:gd name="adj2" fmla="val 24594"/>
            </a:avLst>
          </a:prstGeom>
          <a:effectLst>
            <a:outerShdw blurRad="50800" dist="127000" dir="24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3" name="Content Placeholder 2"/>
          <p:cNvSpPr>
            <a:spLocks noGrp="1"/>
          </p:cNvSpPr>
          <p:nvPr>
            <p:ph idx="1"/>
          </p:nvPr>
        </p:nvSpPr>
        <p:spPr>
          <a:xfrm>
            <a:off x="457200" y="1411942"/>
            <a:ext cx="6035040" cy="4531658"/>
          </a:xfrm>
        </p:spPr>
        <p:txBody>
          <a:bodyPr/>
          <a:lstStyle/>
          <a:p>
            <a:pPr marL="0" indent="0"/>
            <a:r>
              <a:rPr lang="en-US" baseline="30000" dirty="0" smtClean="0"/>
              <a:t>33</a:t>
            </a:r>
            <a:r>
              <a:rPr lang="en-US" dirty="0" smtClean="0"/>
              <a:t> Just before dawn Paul urged them all to eat. </a:t>
            </a:r>
            <a:r>
              <a:rPr lang="en-US" sz="1600" dirty="0" smtClean="0"/>
              <a:t/>
            </a:r>
            <a:br>
              <a:rPr lang="en-US" sz="1600" dirty="0" smtClean="0"/>
            </a:br>
            <a:r>
              <a:rPr lang="en-US" sz="1600" dirty="0" smtClean="0"/>
              <a:t/>
            </a:r>
            <a:br>
              <a:rPr lang="en-US" sz="1600" dirty="0" smtClean="0"/>
            </a:br>
            <a:r>
              <a:rPr lang="en-US" dirty="0" smtClean="0"/>
              <a:t>"For the last fourteen days ... you ... have gone without food....   </a:t>
            </a:r>
            <a:r>
              <a:rPr lang="en-US" baseline="30000" dirty="0" smtClean="0"/>
              <a:t>34</a:t>
            </a:r>
            <a:r>
              <a:rPr lang="en-US" dirty="0" smtClean="0"/>
              <a:t> Now I urge you to take some food. You need it to survive. Not one of you will lose a single hair from his head.“</a:t>
            </a:r>
          </a:p>
          <a:p>
            <a:pPr marL="0" indent="0"/>
            <a:endParaRPr lang="en-US" dirty="0" smtClean="0"/>
          </a:p>
          <a:p>
            <a:pPr marL="0" indent="0"/>
            <a:r>
              <a:rPr lang="en-US" dirty="0" smtClean="0"/>
              <a:t> </a:t>
            </a:r>
            <a:r>
              <a:rPr lang="en-US" baseline="30000" dirty="0" smtClean="0"/>
              <a:t>35</a:t>
            </a:r>
            <a:r>
              <a:rPr lang="en-US" dirty="0" smtClean="0"/>
              <a:t> After he said this, he took some bread and gave thanks to God in front of them all. Then he broke it and began to eat.</a:t>
            </a:r>
          </a:p>
          <a:p>
            <a:pPr marL="0" indent="0"/>
            <a:r>
              <a:rPr lang="en-US" dirty="0" smtClean="0"/>
              <a:t> </a:t>
            </a:r>
            <a:r>
              <a:rPr lang="en-US" baseline="30000" dirty="0" smtClean="0"/>
              <a:t>36</a:t>
            </a:r>
            <a:r>
              <a:rPr lang="en-US" dirty="0" smtClean="0"/>
              <a:t> They were all encouraged and ate some food themselves.</a:t>
            </a:r>
          </a:p>
          <a:p>
            <a:pPr marL="0" indent="0"/>
            <a:r>
              <a:rPr lang="en-US" dirty="0" smtClean="0"/>
              <a:t> </a:t>
            </a:r>
            <a:r>
              <a:rPr lang="en-US" baseline="30000" dirty="0" smtClean="0"/>
              <a:t>37</a:t>
            </a:r>
            <a:r>
              <a:rPr lang="en-US" dirty="0" smtClean="0"/>
              <a:t> Altogether there were 276 of us on board.</a:t>
            </a:r>
          </a:p>
          <a:p>
            <a:pPr marL="0" indent="0"/>
            <a:r>
              <a:rPr lang="en-US" dirty="0" smtClean="0"/>
              <a:t> </a:t>
            </a:r>
            <a:r>
              <a:rPr lang="en-US" baseline="30000" dirty="0" smtClean="0"/>
              <a:t>38</a:t>
            </a:r>
            <a:r>
              <a:rPr lang="en-US" dirty="0" smtClean="0"/>
              <a:t> When they had eaten as much as they wanted, they lightened the ship by throwing the grain into the sea.</a:t>
            </a:r>
          </a:p>
          <a:p>
            <a:pPr marL="0" indent="0"/>
            <a:r>
              <a:rPr lang="en-US" dirty="0" smtClean="0"/>
              <a:t> </a:t>
            </a:r>
          </a:p>
        </p:txBody>
      </p:sp>
      <p:pic>
        <p:nvPicPr>
          <p:cNvPr id="7" name="Picture 6"/>
          <p:cNvPicPr>
            <a:picLocks noChangeAspect="1" noChangeArrowheads="1"/>
          </p:cNvPicPr>
          <p:nvPr/>
        </p:nvPicPr>
        <p:blipFill>
          <a:blip r:embed="rId4"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p:spPr>
        <p:txBody>
          <a:bodyPr>
            <a:noAutofit/>
          </a:bodyPr>
          <a:lstStyle/>
          <a:p>
            <a:r>
              <a:rPr lang="en-US" sz="5400" dirty="0" smtClean="0"/>
              <a:t>Shipwrecks in Life have 3 parts:</a:t>
            </a:r>
            <a:endParaRPr lang="en-US" sz="5400" dirty="0"/>
          </a:p>
        </p:txBody>
      </p:sp>
      <p:sp>
        <p:nvSpPr>
          <p:cNvPr id="3" name="Content Placeholder 2"/>
          <p:cNvSpPr>
            <a:spLocks noGrp="1"/>
          </p:cNvSpPr>
          <p:nvPr>
            <p:ph idx="1"/>
          </p:nvPr>
        </p:nvSpPr>
        <p:spPr/>
        <p:txBody>
          <a:bodyPr/>
          <a:lstStyle/>
          <a:p>
            <a:r>
              <a:rPr lang="en-US" dirty="0" smtClean="0"/>
              <a:t>1—Start of the voyage</a:t>
            </a:r>
          </a:p>
          <a:p>
            <a:r>
              <a:rPr lang="en-US" dirty="0" smtClean="0"/>
              <a:t>2—Storm or calamity at sea</a:t>
            </a:r>
          </a:p>
          <a:p>
            <a:r>
              <a:rPr lang="en-US" dirty="0" smtClean="0"/>
              <a:t>3—Shores or aftermath</a:t>
            </a:r>
            <a:endParaRPr lang="en-US" dirty="0"/>
          </a:p>
        </p:txBody>
      </p:sp>
      <p:pic>
        <p:nvPicPr>
          <p:cNvPr id="1027" name="Picture 3"/>
          <p:cNvPicPr>
            <a:picLocks noChangeAspect="1" noChangeArrowheads="1"/>
          </p:cNvPicPr>
          <p:nvPr/>
        </p:nvPicPr>
        <p:blipFill>
          <a:blip r:embed="rId3" cstate="print"/>
          <a:srcRect r="4569" b="4961"/>
          <a:stretch>
            <a:fillRect/>
          </a:stretch>
        </p:blipFill>
        <p:spPr bwMode="auto">
          <a:xfrm>
            <a:off x="4865008" y="1175658"/>
            <a:ext cx="4278992" cy="568234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randombar(horizontal)">
                                      <p:cBhvr>
                                        <p:cTn id="2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pic>
        <p:nvPicPr>
          <p:cNvPr id="11"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12"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14" name="Group 4"/>
            <p:cNvGrpSpPr/>
            <p:nvPr/>
          </p:nvGrpSpPr>
          <p:grpSpPr>
            <a:xfrm>
              <a:off x="5819887" y="4331244"/>
              <a:ext cx="2643799" cy="1513371"/>
              <a:chOff x="5819887" y="4331244"/>
              <a:chExt cx="2643799" cy="1513371"/>
            </a:xfrm>
          </p:grpSpPr>
          <p:sp>
            <p:nvSpPr>
              <p:cNvPr id="18" name="Freeform 17"/>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5-Point Star 18"/>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Freeform 19"/>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Oval 22"/>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4" name="Freeform 23"/>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Freeform 14"/>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6" name="Freeform 15"/>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pic>
        <p:nvPicPr>
          <p:cNvPr id="7" name="Picture 6"/>
          <p:cNvPicPr>
            <a:picLocks noChangeAspect="1" noChangeArrowheads="1"/>
          </p:cNvPicPr>
          <p:nvPr/>
        </p:nvPicPr>
        <p:blipFill>
          <a:blip r:embed="rId5" cstate="print"/>
          <a:srcRect l="23671" r="15757" b="23242"/>
          <a:stretch>
            <a:fillRect/>
          </a:stretch>
        </p:blipFill>
        <p:spPr bwMode="auto">
          <a:xfrm>
            <a:off x="6104558" y="3806792"/>
            <a:ext cx="3039442" cy="3051208"/>
          </a:xfrm>
          <a:prstGeom prst="rect">
            <a:avLst/>
          </a:prstGeom>
          <a:noFill/>
          <a:ln w="9525">
            <a:noFill/>
            <a:miter lim="800000"/>
            <a:headEnd/>
            <a:tailEnd/>
          </a:ln>
          <a:effectLst/>
        </p:spPr>
      </p:pic>
      <p:sp>
        <p:nvSpPr>
          <p:cNvPr id="5" name="TextBox 4"/>
          <p:cNvSpPr txBox="1"/>
          <p:nvPr/>
        </p:nvSpPr>
        <p:spPr>
          <a:xfrm>
            <a:off x="6467799" y="2499360"/>
            <a:ext cx="2691441" cy="1483804"/>
          </a:xfrm>
          <a:prstGeom prst="rect">
            <a:avLst/>
          </a:prstGeom>
          <a:noFill/>
        </p:spPr>
        <p:txBody>
          <a:bodyPr wrap="square" rtlCol="0">
            <a:spAutoFit/>
          </a:bodyPr>
          <a:lstStyle/>
          <a:p>
            <a:pPr algn="ctr">
              <a:lnSpc>
                <a:spcPts val="3600"/>
              </a:lnSpc>
            </a:pPr>
            <a:r>
              <a:rPr lang="en-US" sz="3600" b="1" dirty="0" smtClean="0">
                <a:solidFill>
                  <a:srgbClr val="FFFF00"/>
                </a:solidFill>
                <a:effectLst>
                  <a:outerShdw blurRad="38100" dist="38100" dir="2700000" algn="tl">
                    <a:srgbClr val="000000">
                      <a:alpha val="43137"/>
                    </a:srgbClr>
                  </a:outerShdw>
                </a:effectLst>
              </a:rPr>
              <a:t>Example of faith in </a:t>
            </a:r>
            <a:br>
              <a:rPr lang="en-US" sz="3600" b="1" dirty="0" smtClean="0">
                <a:solidFill>
                  <a:srgbClr val="FFFF00"/>
                </a:solidFill>
                <a:effectLst>
                  <a:outerShdw blurRad="38100" dist="38100" dir="2700000" algn="tl">
                    <a:srgbClr val="000000">
                      <a:alpha val="43137"/>
                    </a:srgbClr>
                  </a:outerShdw>
                </a:effectLst>
              </a:rPr>
            </a:br>
            <a:r>
              <a:rPr lang="en-US" sz="3600" b="1" dirty="0" smtClean="0">
                <a:solidFill>
                  <a:srgbClr val="FFFF00"/>
                </a:solidFill>
                <a:effectLst>
                  <a:outerShdw blurRad="38100" dist="38100" dir="2700000" algn="tl">
                    <a:srgbClr val="000000">
                      <a:alpha val="43137"/>
                    </a:srgbClr>
                  </a:outerShdw>
                </a:effectLst>
              </a:rPr>
              <a:t>the  Word</a:t>
            </a:r>
            <a:endParaRPr lang="en-US" sz="3600" b="1" dirty="0">
              <a:solidFill>
                <a:srgbClr val="FFFF00"/>
              </a:solidFill>
              <a:effectLst>
                <a:outerShdw blurRad="38100" dist="38100" dir="2700000" algn="tl">
                  <a:srgbClr val="000000">
                    <a:alpha val="43137"/>
                  </a:srgbClr>
                </a:outerShdw>
              </a:effectLst>
            </a:endParaRPr>
          </a:p>
        </p:txBody>
      </p:sp>
      <p:sp>
        <p:nvSpPr>
          <p:cNvPr id="25" name="Freeform 24"/>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259080" y="3931920"/>
            <a:ext cx="6461760" cy="2804160"/>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3" name="Content Placeholder 2"/>
          <p:cNvSpPr>
            <a:spLocks noGrp="1"/>
          </p:cNvSpPr>
          <p:nvPr>
            <p:ph idx="1"/>
          </p:nvPr>
        </p:nvSpPr>
        <p:spPr>
          <a:xfrm>
            <a:off x="457200" y="1411942"/>
            <a:ext cx="8229600" cy="4531658"/>
          </a:xfrm>
        </p:spPr>
        <p:txBody>
          <a:bodyPr/>
          <a:lstStyle/>
          <a:p>
            <a:pPr marL="0" indent="0"/>
            <a:r>
              <a:rPr lang="en-US" dirty="0" smtClean="0"/>
              <a:t> </a:t>
            </a:r>
            <a:r>
              <a:rPr lang="en-US" baseline="30000" dirty="0" smtClean="0"/>
              <a:t>35</a:t>
            </a:r>
            <a:r>
              <a:rPr lang="en-US" dirty="0" smtClean="0"/>
              <a:t> After he said this, he took some bread and gave thanks to God in front of them all. Then he broke it and began to eat.   </a:t>
            </a:r>
            <a:br>
              <a:rPr lang="en-US" dirty="0" smtClean="0"/>
            </a:br>
            <a:r>
              <a:rPr lang="en-US" baseline="30000" dirty="0" smtClean="0"/>
              <a:t>36</a:t>
            </a:r>
            <a:r>
              <a:rPr lang="en-US" dirty="0" smtClean="0"/>
              <a:t> They were all encouraged and </a:t>
            </a:r>
            <a:br>
              <a:rPr lang="en-US" dirty="0" smtClean="0"/>
            </a:br>
            <a:r>
              <a:rPr lang="en-US" dirty="0" smtClean="0"/>
              <a:t>ate some food themselves.</a:t>
            </a:r>
          </a:p>
          <a:p>
            <a:pPr marL="0" indent="0"/>
            <a:r>
              <a:rPr lang="en-US" dirty="0" smtClean="0"/>
              <a:t> </a:t>
            </a:r>
            <a:r>
              <a:rPr lang="en-US" baseline="30000" dirty="0" smtClean="0"/>
              <a:t>37</a:t>
            </a:r>
            <a:r>
              <a:rPr lang="en-US" dirty="0" smtClean="0"/>
              <a:t> Altogether there were 276 of us....</a:t>
            </a:r>
          </a:p>
          <a:p>
            <a:pPr marL="0" indent="0"/>
            <a:r>
              <a:rPr lang="en-US" dirty="0" smtClean="0"/>
              <a:t> </a:t>
            </a:r>
            <a:r>
              <a:rPr lang="en-US" baseline="30000" dirty="0" smtClean="0"/>
              <a:t>38</a:t>
            </a:r>
            <a:r>
              <a:rPr lang="en-US" dirty="0" smtClean="0"/>
              <a:t> When they had eaten ... they </a:t>
            </a:r>
            <a:br>
              <a:rPr lang="en-US" dirty="0" smtClean="0"/>
            </a:br>
            <a:r>
              <a:rPr lang="en-US" dirty="0" smtClean="0"/>
              <a:t>lightened the ship by throwing </a:t>
            </a:r>
            <a:br>
              <a:rPr lang="en-US" dirty="0" smtClean="0"/>
            </a:br>
            <a:r>
              <a:rPr lang="en-US" dirty="0" smtClean="0"/>
              <a:t>the grain into the sea.</a:t>
            </a:r>
          </a:p>
          <a:p>
            <a:pPr marL="0" indent="0"/>
            <a:r>
              <a:rPr lang="en-US" dirty="0" smtClean="0"/>
              <a:t> </a:t>
            </a:r>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8"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10" name="Group 4"/>
            <p:cNvGrpSpPr/>
            <p:nvPr/>
          </p:nvGrpSpPr>
          <p:grpSpPr>
            <a:xfrm>
              <a:off x="5819887" y="4331244"/>
              <a:ext cx="2643799" cy="1513371"/>
              <a:chOff x="5819887" y="4331244"/>
              <a:chExt cx="2643799" cy="1513371"/>
            </a:xfrm>
          </p:grpSpPr>
          <p:sp>
            <p:nvSpPr>
              <p:cNvPr id="14" name="Freeform 13"/>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Freeform 15"/>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Freeform 19"/>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Freeform 10"/>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2" name="Freeform 11"/>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3" name="Content Placeholder 2"/>
          <p:cNvSpPr>
            <a:spLocks noGrp="1"/>
          </p:cNvSpPr>
          <p:nvPr>
            <p:ph idx="1"/>
          </p:nvPr>
        </p:nvSpPr>
        <p:spPr>
          <a:xfrm>
            <a:off x="457200" y="1249680"/>
            <a:ext cx="8336280" cy="4693920"/>
          </a:xfrm>
        </p:spPr>
        <p:txBody>
          <a:bodyPr/>
          <a:lstStyle/>
          <a:p>
            <a:pPr marL="0" indent="0">
              <a:lnSpc>
                <a:spcPts val="3800"/>
              </a:lnSpc>
            </a:pPr>
            <a:r>
              <a:rPr lang="en-US" baseline="30000" dirty="0" smtClean="0"/>
              <a:t>39</a:t>
            </a:r>
            <a:r>
              <a:rPr lang="en-US" dirty="0" smtClean="0"/>
              <a:t> When daylight came, ... they saw a bay with a sandy beach, where they decided to run the ship aground if they could.   </a:t>
            </a:r>
            <a:r>
              <a:rPr lang="en-US" baseline="30000" dirty="0" smtClean="0"/>
              <a:t>40</a:t>
            </a:r>
            <a:r>
              <a:rPr lang="en-US" dirty="0" smtClean="0"/>
              <a:t> Cutting loose the anchors ... and at the same time untied the ropes that held the rudders. Then they hoisted the foresail to the wind and made for the beach.</a:t>
            </a:r>
          </a:p>
        </p:txBody>
      </p:sp>
      <p:sp>
        <p:nvSpPr>
          <p:cNvPr id="21" name="Freeform 20"/>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6"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8" name="Group 4"/>
            <p:cNvGrpSpPr/>
            <p:nvPr/>
          </p:nvGrpSpPr>
          <p:grpSpPr>
            <a:xfrm>
              <a:off x="5819887" y="4331244"/>
              <a:ext cx="2643799" cy="1513371"/>
              <a:chOff x="5819887" y="4331244"/>
              <a:chExt cx="2643799" cy="1513371"/>
            </a:xfrm>
          </p:grpSpPr>
          <p:sp>
            <p:nvSpPr>
              <p:cNvPr id="14" name="Freeform 13"/>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Freeform 15"/>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Freeform 19"/>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Freeform 10"/>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2" name="Freeform 11"/>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3" name="Content Placeholder 2"/>
          <p:cNvSpPr>
            <a:spLocks noGrp="1"/>
          </p:cNvSpPr>
          <p:nvPr>
            <p:ph idx="1"/>
          </p:nvPr>
        </p:nvSpPr>
        <p:spPr>
          <a:xfrm>
            <a:off x="457200" y="1249680"/>
            <a:ext cx="8336280" cy="4693920"/>
          </a:xfrm>
        </p:spPr>
        <p:txBody>
          <a:bodyPr/>
          <a:lstStyle/>
          <a:p>
            <a:pPr marL="0" indent="0"/>
            <a:r>
              <a:rPr lang="en-US" baseline="30000" dirty="0" smtClean="0"/>
              <a:t>41</a:t>
            </a:r>
            <a:r>
              <a:rPr lang="en-US" dirty="0" smtClean="0"/>
              <a:t> But the ship struck a sandbar and ran aground. The bow stuck fast and would not move, and the stern was broken to pieces by the pounding of the surf.</a:t>
            </a:r>
          </a:p>
        </p:txBody>
      </p:sp>
      <p:sp>
        <p:nvSpPr>
          <p:cNvPr id="21" name="Freeform 20"/>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grpSp>
        <p:nvGrpSpPr>
          <p:cNvPr id="5" name="Group 5"/>
          <p:cNvGrpSpPr/>
          <p:nvPr/>
        </p:nvGrpSpPr>
        <p:grpSpPr>
          <a:xfrm>
            <a:off x="1720871" y="3749040"/>
            <a:ext cx="6742815" cy="2095575"/>
            <a:chOff x="1720871" y="3749040"/>
            <a:chExt cx="6742815" cy="2095575"/>
          </a:xfrm>
        </p:grpSpPr>
        <p:pic>
          <p:nvPicPr>
            <p:cNvPr id="7"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6"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8" name="Group 4"/>
              <p:cNvGrpSpPr/>
              <p:nvPr/>
            </p:nvGrpSpPr>
            <p:grpSpPr>
              <a:xfrm>
                <a:off x="5819887" y="4331244"/>
                <a:ext cx="2643799" cy="1513371"/>
                <a:chOff x="5819887" y="4331244"/>
                <a:chExt cx="2643799" cy="1513371"/>
              </a:xfrm>
            </p:grpSpPr>
            <p:sp>
              <p:nvSpPr>
                <p:cNvPr id="14" name="Freeform 13"/>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Freeform 15"/>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Freeform 19"/>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Freeform 10"/>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2" name="Freeform 11"/>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2667000" y="4754880"/>
              <a:ext cx="2085340" cy="243840"/>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507" h="548640">
                  <a:moveTo>
                    <a:pt x="1093033" y="548640"/>
                  </a:moveTo>
                  <a:cubicBezTo>
                    <a:pt x="1087204" y="542925"/>
                    <a:pt x="1196507" y="468630"/>
                    <a:pt x="1093033" y="377190"/>
                  </a:cubicBezTo>
                  <a:cubicBezTo>
                    <a:pt x="989559" y="285750"/>
                    <a:pt x="648533" y="51435"/>
                    <a:pt x="472190" y="0"/>
                  </a:cubicBezTo>
                  <a:lnTo>
                    <a:pt x="0" y="205740"/>
                  </a:lnTo>
                  <a:lnTo>
                    <a:pt x="0" y="20574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3" name="Content Placeholder 2"/>
          <p:cNvSpPr>
            <a:spLocks noGrp="1"/>
          </p:cNvSpPr>
          <p:nvPr>
            <p:ph idx="1"/>
          </p:nvPr>
        </p:nvSpPr>
        <p:spPr>
          <a:xfrm>
            <a:off x="457200" y="1249680"/>
            <a:ext cx="7665720" cy="4693920"/>
          </a:xfrm>
        </p:spPr>
        <p:txBody>
          <a:bodyPr/>
          <a:lstStyle/>
          <a:p>
            <a:pPr marL="0" indent="0"/>
            <a:r>
              <a:rPr lang="en-US" baseline="30000" dirty="0" smtClean="0"/>
              <a:t>42</a:t>
            </a:r>
            <a:r>
              <a:rPr lang="en-US" dirty="0" smtClean="0"/>
              <a:t> The soldiers planned to kill the prisoners to prevent any of them from swimming away and escaping.</a:t>
            </a:r>
          </a:p>
        </p:txBody>
      </p:sp>
      <p:pic>
        <p:nvPicPr>
          <p:cNvPr id="21" name="Picture 2"/>
          <p:cNvPicPr>
            <a:picLocks noChangeAspect="1" noChangeArrowheads="1"/>
          </p:cNvPicPr>
          <p:nvPr/>
        </p:nvPicPr>
        <p:blipFill>
          <a:blip r:embed="rId5" cstate="print"/>
          <a:srcRect l="-3465" t="48016" r="40344" b="458"/>
          <a:stretch>
            <a:fillRect/>
          </a:stretch>
        </p:blipFill>
        <p:spPr bwMode="auto">
          <a:xfrm>
            <a:off x="960120" y="0"/>
            <a:ext cx="8183880" cy="6461760"/>
          </a:xfrm>
          <a:prstGeom prst="rect">
            <a:avLst/>
          </a:prstGeom>
          <a:noFill/>
          <a:ln w="9525">
            <a:noFill/>
            <a:miter lim="800000"/>
            <a:headEnd/>
            <a:tailEnd/>
          </a:ln>
          <a:effectLst>
            <a:outerShdw blurRad="127000" dist="152400" dir="2820000" algn="ctr" rotWithShape="0">
              <a:schemeClr val="tx1">
                <a:alpha val="47000"/>
              </a:schemeClr>
            </a:outerShdw>
          </a:effectLst>
        </p:spPr>
      </p:pic>
      <p:pic>
        <p:nvPicPr>
          <p:cNvPr id="23" name="Picture 3"/>
          <p:cNvPicPr>
            <a:picLocks noChangeAspect="1" noChangeArrowheads="1"/>
          </p:cNvPicPr>
          <p:nvPr/>
        </p:nvPicPr>
        <p:blipFill>
          <a:blip r:embed="rId4" cstate="print"/>
          <a:srcRect/>
          <a:stretch>
            <a:fillRect/>
          </a:stretch>
        </p:blipFill>
        <p:spPr bwMode="auto">
          <a:xfrm>
            <a:off x="9144000" y="3535680"/>
            <a:ext cx="2424417" cy="208840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2-Leadership in the STORM </a:t>
            </a:r>
            <a:r>
              <a:rPr lang="en-US" sz="3200" dirty="0" smtClean="0"/>
              <a:t>27: 21-44 </a:t>
            </a:r>
            <a:endParaRPr lang="en-US" sz="3200" dirty="0"/>
          </a:p>
        </p:txBody>
      </p:sp>
      <p:sp>
        <p:nvSpPr>
          <p:cNvPr id="22" name="Rectangle 21"/>
          <p:cNvSpPr/>
          <p:nvPr/>
        </p:nvSpPr>
        <p:spPr>
          <a:xfrm>
            <a:off x="259080" y="3931920"/>
            <a:ext cx="7208520" cy="2926080"/>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grpSp>
        <p:nvGrpSpPr>
          <p:cNvPr id="5" name="Group 5"/>
          <p:cNvGrpSpPr/>
          <p:nvPr/>
        </p:nvGrpSpPr>
        <p:grpSpPr>
          <a:xfrm>
            <a:off x="1720871" y="3749040"/>
            <a:ext cx="6742815" cy="2095575"/>
            <a:chOff x="1720871" y="3749040"/>
            <a:chExt cx="6742815" cy="2095575"/>
          </a:xfrm>
        </p:grpSpPr>
        <p:pic>
          <p:nvPicPr>
            <p:cNvPr id="7" name="Picture 3"/>
            <p:cNvPicPr>
              <a:picLocks noChangeAspect="1" noChangeArrowheads="1"/>
            </p:cNvPicPr>
            <p:nvPr/>
          </p:nvPicPr>
          <p:blipFill>
            <a:blip r:embed="rId4" cstate="print"/>
            <a:srcRect/>
            <a:stretch>
              <a:fillRect/>
            </a:stretch>
          </p:blipFill>
          <p:spPr bwMode="auto">
            <a:xfrm>
              <a:off x="1720871" y="3749040"/>
              <a:ext cx="2424417" cy="2088401"/>
            </a:xfrm>
            <a:prstGeom prst="rect">
              <a:avLst/>
            </a:prstGeom>
            <a:noFill/>
            <a:ln w="9525">
              <a:noFill/>
              <a:miter lim="800000"/>
              <a:headEnd/>
              <a:tailEnd/>
            </a:ln>
            <a:effectLst/>
          </p:spPr>
        </p:pic>
        <p:grpSp>
          <p:nvGrpSpPr>
            <p:cNvPr id="6"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8" name="Group 4"/>
              <p:cNvGrpSpPr/>
              <p:nvPr/>
            </p:nvGrpSpPr>
            <p:grpSpPr>
              <a:xfrm>
                <a:off x="5819887" y="4331244"/>
                <a:ext cx="2643799" cy="1513371"/>
                <a:chOff x="5819887" y="4331244"/>
                <a:chExt cx="2643799" cy="1513371"/>
              </a:xfrm>
            </p:grpSpPr>
            <p:sp>
              <p:nvSpPr>
                <p:cNvPr id="14" name="Freeform 13"/>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6" name="Freeform 15"/>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20" name="Freeform 19"/>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Freeform 10"/>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2" name="Freeform 11"/>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2667000" y="4754880"/>
              <a:ext cx="2085340" cy="243840"/>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507" h="548640">
                  <a:moveTo>
                    <a:pt x="1093033" y="548640"/>
                  </a:moveTo>
                  <a:cubicBezTo>
                    <a:pt x="1087204" y="542925"/>
                    <a:pt x="1196507" y="468630"/>
                    <a:pt x="1093033" y="377190"/>
                  </a:cubicBezTo>
                  <a:cubicBezTo>
                    <a:pt x="989559" y="285750"/>
                    <a:pt x="648533" y="51435"/>
                    <a:pt x="472190" y="0"/>
                  </a:cubicBezTo>
                  <a:lnTo>
                    <a:pt x="0" y="205740"/>
                  </a:lnTo>
                  <a:lnTo>
                    <a:pt x="0" y="20574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 name="Picture 2"/>
          <p:cNvPicPr>
            <a:picLocks noChangeAspect="1" noChangeArrowheads="1"/>
          </p:cNvPicPr>
          <p:nvPr/>
        </p:nvPicPr>
        <p:blipFill>
          <a:blip r:embed="rId5" cstate="print"/>
          <a:srcRect l="45255" r="4453" b="28705"/>
          <a:stretch>
            <a:fillRect/>
          </a:stretch>
        </p:blipFill>
        <p:spPr bwMode="auto">
          <a:xfrm>
            <a:off x="6217920" y="2845752"/>
            <a:ext cx="2926080" cy="4012248"/>
          </a:xfrm>
          <a:prstGeom prst="rect">
            <a:avLst/>
          </a:prstGeom>
          <a:noFill/>
          <a:ln w="9525">
            <a:noFill/>
            <a:miter lim="800000"/>
            <a:headEnd/>
            <a:tailEnd/>
          </a:ln>
          <a:effectLst/>
        </p:spPr>
      </p:pic>
      <p:sp>
        <p:nvSpPr>
          <p:cNvPr id="3" name="Content Placeholder 2"/>
          <p:cNvSpPr>
            <a:spLocks noGrp="1"/>
          </p:cNvSpPr>
          <p:nvPr>
            <p:ph idx="1"/>
          </p:nvPr>
        </p:nvSpPr>
        <p:spPr>
          <a:xfrm>
            <a:off x="457200" y="1143000"/>
            <a:ext cx="8336280" cy="4800600"/>
          </a:xfrm>
        </p:spPr>
        <p:txBody>
          <a:bodyPr/>
          <a:lstStyle/>
          <a:p>
            <a:pPr marL="0" indent="0"/>
            <a:r>
              <a:rPr lang="en-US" baseline="30000" dirty="0" smtClean="0"/>
              <a:t>43</a:t>
            </a:r>
            <a:r>
              <a:rPr lang="en-US" dirty="0" smtClean="0"/>
              <a:t> But the centurion wanted to spare Paul's life and kept them from carrying out their plan. He ordered those who could swim to jump overboard first and get to land.</a:t>
            </a:r>
          </a:p>
          <a:p>
            <a:pPr marL="0" indent="0"/>
            <a:r>
              <a:rPr lang="en-US" dirty="0" smtClean="0"/>
              <a:t> </a:t>
            </a:r>
            <a:r>
              <a:rPr lang="en-US" baseline="30000" dirty="0" smtClean="0"/>
              <a:t>44</a:t>
            </a:r>
            <a:r>
              <a:rPr lang="en-US" dirty="0" smtClean="0"/>
              <a:t> The rest were to get there on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planks or on pieces of the ship. </a:t>
            </a:r>
            <a:br>
              <a:rPr lang="en-US" dirty="0" smtClean="0"/>
            </a:br>
            <a:r>
              <a:rPr lang="en-US" dirty="0" smtClean="0"/>
              <a:t>In this way everyone reached land in safety. </a:t>
            </a:r>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a:xfrm>
            <a:off x="0" y="0"/>
            <a:ext cx="9144000" cy="1143000"/>
          </a:xfrm>
        </p:spPr>
        <p:txBody>
          <a:bodyPr/>
          <a:lstStyle/>
          <a:p>
            <a:r>
              <a:rPr lang="en-US" dirty="0" smtClean="0"/>
              <a:t>Surviving the STORMS in Life</a:t>
            </a:r>
            <a:endParaRPr lang="en-US" sz="3200" dirty="0"/>
          </a:p>
        </p:txBody>
      </p:sp>
      <p:pic>
        <p:nvPicPr>
          <p:cNvPr id="7" name="Picture 3"/>
          <p:cNvPicPr>
            <a:picLocks noChangeAspect="1" noChangeArrowheads="1"/>
          </p:cNvPicPr>
          <p:nvPr/>
        </p:nvPicPr>
        <p:blipFill>
          <a:blip r:embed="rId4" cstate="print"/>
          <a:srcRect l="10151" t="18312" r="7545" b="21974"/>
          <a:stretch>
            <a:fillRect/>
          </a:stretch>
        </p:blipFill>
        <p:spPr bwMode="auto">
          <a:xfrm>
            <a:off x="0" y="1143000"/>
            <a:ext cx="9144000" cy="5715000"/>
          </a:xfrm>
          <a:prstGeom prst="rect">
            <a:avLst/>
          </a:prstGeom>
          <a:noFill/>
          <a:ln w="9525">
            <a:noFill/>
            <a:miter lim="800000"/>
            <a:headEnd/>
            <a:tailEnd/>
          </a:ln>
          <a:effectLst/>
        </p:spPr>
      </p:pic>
      <p:sp>
        <p:nvSpPr>
          <p:cNvPr id="3" name="Content Placeholder 2"/>
          <p:cNvSpPr>
            <a:spLocks noGrp="1"/>
          </p:cNvSpPr>
          <p:nvPr>
            <p:ph idx="1"/>
          </p:nvPr>
        </p:nvSpPr>
        <p:spPr>
          <a:xfrm>
            <a:off x="457200" y="2392680"/>
            <a:ext cx="8336280" cy="4053840"/>
          </a:xfrm>
        </p:spPr>
        <p:txBody>
          <a:bodyPr>
            <a:normAutofit/>
          </a:bodyPr>
          <a:lstStyle/>
          <a:p>
            <a:pPr marL="0" indent="0" algn="ctr"/>
            <a:r>
              <a:rPr lang="en-US" sz="3800" dirty="0" smtClean="0">
                <a:solidFill>
                  <a:schemeClr val="tx1"/>
                </a:solidFill>
                <a:effectLst>
                  <a:outerShdw blurRad="38100" dist="38100" dir="2700000" algn="tl">
                    <a:schemeClr val="bg1">
                      <a:alpha val="43000"/>
                    </a:schemeClr>
                  </a:outerShdw>
                </a:effectLst>
              </a:rPr>
              <a:t>You may be in a BIG ONE right now...</a:t>
            </a:r>
          </a:p>
          <a:p>
            <a:pPr marL="0" indent="0" algn="ctr"/>
            <a:r>
              <a:rPr lang="en-US" sz="3800" dirty="0" smtClean="0">
                <a:solidFill>
                  <a:schemeClr val="tx1"/>
                </a:solidFill>
                <a:effectLst>
                  <a:outerShdw blurRad="38100" dist="38100" dir="2700000" algn="tl">
                    <a:schemeClr val="bg1">
                      <a:alpha val="43000"/>
                    </a:schemeClr>
                  </a:outerShdw>
                </a:effectLst>
              </a:rPr>
              <a:t>One may be right around the corner ...</a:t>
            </a:r>
          </a:p>
          <a:p>
            <a:pPr marL="0" indent="0" algn="ctr"/>
            <a:endParaRPr lang="en-US" sz="3800" dirty="0" smtClean="0">
              <a:solidFill>
                <a:schemeClr val="tx1"/>
              </a:solidFill>
              <a:effectLst>
                <a:outerShdw blurRad="38100" dist="38100" dir="2700000" algn="tl">
                  <a:schemeClr val="bg1">
                    <a:alpha val="43000"/>
                  </a:schemeClr>
                </a:outerShdw>
              </a:effectLst>
            </a:endParaRPr>
          </a:p>
          <a:p>
            <a:pPr marL="0" indent="0" algn="ctr"/>
            <a:r>
              <a:rPr lang="en-US" sz="3800" dirty="0" smtClean="0">
                <a:solidFill>
                  <a:schemeClr val="tx1"/>
                </a:solidFill>
                <a:effectLst>
                  <a:outerShdw blurRad="38100" dist="38100" dir="2700000" algn="tl">
                    <a:schemeClr val="bg1">
                      <a:alpha val="43000"/>
                    </a:schemeClr>
                  </a:outerShdw>
                </a:effectLst>
              </a:rPr>
              <a:t>TRUST THE LORD </a:t>
            </a:r>
            <a:br>
              <a:rPr lang="en-US" sz="3800" dirty="0" smtClean="0">
                <a:solidFill>
                  <a:schemeClr val="tx1"/>
                </a:solidFill>
                <a:effectLst>
                  <a:outerShdw blurRad="38100" dist="38100" dir="2700000" algn="tl">
                    <a:schemeClr val="bg1">
                      <a:alpha val="43000"/>
                    </a:schemeClr>
                  </a:outerShdw>
                </a:effectLst>
              </a:rPr>
            </a:br>
            <a:r>
              <a:rPr lang="en-US" sz="3800" dirty="0" smtClean="0">
                <a:solidFill>
                  <a:schemeClr val="tx1"/>
                </a:solidFill>
                <a:effectLst>
                  <a:outerShdw blurRad="38100" dist="38100" dir="2700000" algn="tl">
                    <a:schemeClr val="bg1">
                      <a:alpha val="43000"/>
                    </a:schemeClr>
                  </a:outerShdw>
                </a:effectLst>
              </a:rPr>
              <a:t>and HIS WORD!</a:t>
            </a:r>
          </a:p>
          <a:p>
            <a:pPr marL="0" indent="0" algn="ctr"/>
            <a:endParaRPr lang="en-US" sz="3800" dirty="0" smtClean="0">
              <a:solidFill>
                <a:schemeClr val="tx1"/>
              </a:solidFill>
              <a:effectLst>
                <a:outerShdw blurRad="38100" dist="38100" dir="2700000" algn="tl">
                  <a:schemeClr val="bg1">
                    <a:alpha val="43000"/>
                  </a:scheme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Surviving the Storms of Life ...</a:t>
            </a:r>
            <a:endParaRPr lang="en-US" dirty="0"/>
          </a:p>
        </p:txBody>
      </p:sp>
      <p:pic>
        <p:nvPicPr>
          <p:cNvPr id="4" name="Picture 2"/>
          <p:cNvPicPr>
            <a:picLocks noChangeAspect="1" noChangeArrowheads="1"/>
          </p:cNvPicPr>
          <p:nvPr/>
        </p:nvPicPr>
        <p:blipFill>
          <a:blip r:embed="rId2"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3" name="Content Placeholder 2"/>
          <p:cNvSpPr>
            <a:spLocks noGrp="1"/>
          </p:cNvSpPr>
          <p:nvPr>
            <p:ph idx="1"/>
          </p:nvPr>
        </p:nvSpPr>
        <p:spPr>
          <a:xfrm>
            <a:off x="457200" y="1402080"/>
            <a:ext cx="8229600" cy="4724083"/>
          </a:xfrm>
        </p:spPr>
        <p:txBody>
          <a:bodyPr/>
          <a:lstStyle/>
          <a:p>
            <a:r>
              <a:rPr lang="en-US" dirty="0" smtClean="0"/>
              <a:t>Acts 28:1 Once safely on shore, we found out that the island was called Malta.</a:t>
            </a:r>
          </a:p>
          <a:p>
            <a:endParaRPr lang="en-US" dirty="0"/>
          </a:p>
        </p:txBody>
      </p:sp>
      <p:grpSp>
        <p:nvGrpSpPr>
          <p:cNvPr id="7" name="Group 6"/>
          <p:cNvGrpSpPr/>
          <p:nvPr/>
        </p:nvGrpSpPr>
        <p:grpSpPr>
          <a:xfrm>
            <a:off x="4632960" y="4331244"/>
            <a:ext cx="3830726" cy="1513371"/>
            <a:chOff x="4632960" y="4331244"/>
            <a:chExt cx="3830726" cy="1513371"/>
          </a:xfrm>
          <a:effectLst>
            <a:outerShdw blurRad="50800" dist="50800" dir="2700000" algn="ctr" rotWithShape="0">
              <a:schemeClr val="tx1">
                <a:alpha val="53000"/>
              </a:schemeClr>
            </a:outerShdw>
          </a:effectLst>
        </p:grpSpPr>
        <p:grpSp>
          <p:nvGrpSpPr>
            <p:cNvPr id="9" name="Group 4"/>
            <p:cNvGrpSpPr/>
            <p:nvPr/>
          </p:nvGrpSpPr>
          <p:grpSpPr>
            <a:xfrm>
              <a:off x="5819887" y="4331244"/>
              <a:ext cx="2643799" cy="1513371"/>
              <a:chOff x="5819887" y="4331244"/>
              <a:chExt cx="2643799" cy="1513371"/>
            </a:xfrm>
          </p:grpSpPr>
          <p:sp>
            <p:nvSpPr>
              <p:cNvPr id="13" name="Freeform 12"/>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5-Point Star 13"/>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5" name="Freeform 14"/>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9" name="Freeform 18"/>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11" name="Freeform 10"/>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19"/>
          <p:cNvSpPr/>
          <p:nvPr/>
        </p:nvSpPr>
        <p:spPr>
          <a:xfrm>
            <a:off x="2072640" y="4632960"/>
            <a:ext cx="518160" cy="251460"/>
          </a:xfrm>
          <a:custGeom>
            <a:avLst/>
            <a:gdLst>
              <a:gd name="connsiteX0" fmla="*/ 518160 w 518160"/>
              <a:gd name="connsiteY0" fmla="*/ 228600 h 251460"/>
              <a:gd name="connsiteX1" fmla="*/ 213360 w 518160"/>
              <a:gd name="connsiteY1" fmla="*/ 213360 h 251460"/>
              <a:gd name="connsiteX2" fmla="*/ 0 w 518160"/>
              <a:gd name="connsiteY2" fmla="*/ 0 h 251460"/>
              <a:gd name="connsiteX3" fmla="*/ 0 w 518160"/>
              <a:gd name="connsiteY3" fmla="*/ 0 h 251460"/>
            </a:gdLst>
            <a:ahLst/>
            <a:cxnLst>
              <a:cxn ang="0">
                <a:pos x="connsiteX0" y="connsiteY0"/>
              </a:cxn>
              <a:cxn ang="0">
                <a:pos x="connsiteX1" y="connsiteY1"/>
              </a:cxn>
              <a:cxn ang="0">
                <a:pos x="connsiteX2" y="connsiteY2"/>
              </a:cxn>
              <a:cxn ang="0">
                <a:pos x="connsiteX3" y="connsiteY3"/>
              </a:cxn>
            </a:cxnLst>
            <a:rect l="l" t="t" r="r" b="b"/>
            <a:pathLst>
              <a:path w="518160" h="251460">
                <a:moveTo>
                  <a:pt x="518160" y="228600"/>
                </a:moveTo>
                <a:cubicBezTo>
                  <a:pt x="408940" y="240030"/>
                  <a:pt x="299720" y="251460"/>
                  <a:pt x="213360" y="213360"/>
                </a:cubicBezTo>
                <a:cubicBezTo>
                  <a:pt x="127000" y="1752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3"/>
          <p:cNvPicPr>
            <a:picLocks noChangeAspect="1" noChangeArrowheads="1"/>
          </p:cNvPicPr>
          <p:nvPr/>
        </p:nvPicPr>
        <p:blipFill>
          <a:blip r:embed="rId3" cstate="print"/>
          <a:srcRect/>
          <a:stretch>
            <a:fillRect/>
          </a:stretch>
        </p:blipFill>
        <p:spPr bwMode="auto">
          <a:xfrm>
            <a:off x="-609600" y="3230563"/>
            <a:ext cx="2424417" cy="2088401"/>
          </a:xfrm>
          <a:prstGeom prst="rect">
            <a:avLst/>
          </a:prstGeom>
          <a:noFill/>
          <a:ln w="9525">
            <a:noFill/>
            <a:miter lim="800000"/>
            <a:headEnd/>
            <a:tailEnd/>
          </a:ln>
          <a:effectLst/>
        </p:spPr>
      </p:pic>
      <p:sp>
        <p:nvSpPr>
          <p:cNvPr id="22" name="Freeform 21"/>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flipH="1">
            <a:off x="5135881" y="2758440"/>
            <a:ext cx="4572000" cy="44043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SHORE </a:t>
            </a:r>
            <a:r>
              <a:rPr lang="en-US" sz="3200" dirty="0" smtClean="0"/>
              <a:t>28:1-14</a:t>
            </a:r>
            <a:endParaRPr lang="en-US" sz="3200" dirty="0"/>
          </a:p>
        </p:txBody>
      </p:sp>
      <p:pic>
        <p:nvPicPr>
          <p:cNvPr id="3077" name="Picture 5"/>
          <p:cNvPicPr>
            <a:picLocks noChangeAspect="1" noChangeArrowheads="1"/>
          </p:cNvPicPr>
          <p:nvPr/>
        </p:nvPicPr>
        <p:blipFill>
          <a:blip r:embed="rId4" cstate="print"/>
          <a:srcRect/>
          <a:stretch>
            <a:fillRect/>
          </a:stretch>
        </p:blipFill>
        <p:spPr bwMode="auto">
          <a:xfrm>
            <a:off x="4967313" y="4205922"/>
            <a:ext cx="4527207" cy="2453958"/>
          </a:xfrm>
          <a:prstGeom prst="rect">
            <a:avLst/>
          </a:prstGeom>
          <a:noFill/>
          <a:ln w="9525">
            <a:noFill/>
            <a:miter lim="800000"/>
            <a:headEnd/>
            <a:tailEnd/>
          </a:ln>
          <a:effectLst/>
        </p:spPr>
      </p:pic>
      <p:sp>
        <p:nvSpPr>
          <p:cNvPr id="6" name="Rectangle 5"/>
          <p:cNvSpPr/>
          <p:nvPr/>
        </p:nvSpPr>
        <p:spPr>
          <a:xfrm>
            <a:off x="372706" y="2461393"/>
            <a:ext cx="1276211" cy="79696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98681" y="4634232"/>
            <a:ext cx="1663457" cy="796961"/>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86840"/>
            <a:ext cx="5577840" cy="4739323"/>
          </a:xfrm>
        </p:spPr>
        <p:txBody>
          <a:bodyPr/>
          <a:lstStyle/>
          <a:p>
            <a:pPr marL="0" indent="0"/>
            <a:r>
              <a:rPr lang="en-US" baseline="30000" dirty="0" smtClean="0"/>
              <a:t>2</a:t>
            </a:r>
            <a:r>
              <a:rPr lang="en-US" dirty="0" smtClean="0"/>
              <a:t> The islanders showed us unusual kindness. They built a fire and welcomed us all because it was raining and cold.   </a:t>
            </a:r>
            <a:r>
              <a:rPr lang="en-US" baseline="30000" dirty="0" smtClean="0"/>
              <a:t>3</a:t>
            </a:r>
            <a:r>
              <a:rPr lang="en-US" dirty="0" smtClean="0"/>
              <a:t> Paul gathered a pile of brushwood and, as he put it on the fire, a viper, driven out by the heat, fastened itself on his hand.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strVal val="#ppt_w*0.70"/>
                                          </p:val>
                                        </p:tav>
                                        <p:tav tm="100000">
                                          <p:val>
                                            <p:strVal val="#ppt_w"/>
                                          </p:val>
                                        </p:tav>
                                      </p:tavLst>
                                    </p:anim>
                                    <p:anim calcmode="lin" valueType="num">
                                      <p:cBhvr>
                                        <p:cTn id="8" dur="500" fill="hold"/>
                                        <p:tgtEl>
                                          <p:spTgt spid="3077"/>
                                        </p:tgtEl>
                                        <p:attrNameLst>
                                          <p:attrName>ppt_h</p:attrName>
                                        </p:attrNameLst>
                                      </p:cBhvr>
                                      <p:tavLst>
                                        <p:tav tm="0">
                                          <p:val>
                                            <p:strVal val="#ppt_h"/>
                                          </p:val>
                                        </p:tav>
                                        <p:tav tm="100000">
                                          <p:val>
                                            <p:strVal val="#ppt_h"/>
                                          </p:val>
                                        </p:tav>
                                      </p:tavLst>
                                    </p:anim>
                                    <p:animEffect transition="in" filter="fade">
                                      <p:cBhvr>
                                        <p:cTn id="9" dur="500"/>
                                        <p:tgtEl>
                                          <p:spTgt spid="3077"/>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flipH="1">
            <a:off x="5135881" y="2758440"/>
            <a:ext cx="4572000" cy="44043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SHORE </a:t>
            </a:r>
            <a:r>
              <a:rPr lang="en-US" sz="3200" dirty="0" smtClean="0"/>
              <a:t>28:1-14</a:t>
            </a:r>
            <a:endParaRPr lang="en-US" sz="3200" dirty="0"/>
          </a:p>
        </p:txBody>
      </p:sp>
      <p:pic>
        <p:nvPicPr>
          <p:cNvPr id="3077" name="Picture 5"/>
          <p:cNvPicPr>
            <a:picLocks noChangeAspect="1" noChangeArrowheads="1"/>
          </p:cNvPicPr>
          <p:nvPr/>
        </p:nvPicPr>
        <p:blipFill>
          <a:blip r:embed="rId4" cstate="print"/>
          <a:srcRect/>
          <a:stretch>
            <a:fillRect/>
          </a:stretch>
        </p:blipFill>
        <p:spPr bwMode="auto">
          <a:xfrm>
            <a:off x="4967313" y="4205922"/>
            <a:ext cx="4527207" cy="2453958"/>
          </a:xfrm>
          <a:prstGeom prst="rect">
            <a:avLst/>
          </a:prstGeom>
          <a:noFill/>
          <a:ln w="9525">
            <a:noFill/>
            <a:miter lim="800000"/>
            <a:headEnd/>
            <a:tailEnd/>
          </a:ln>
          <a:effectLst/>
        </p:spPr>
      </p:pic>
      <p:sp>
        <p:nvSpPr>
          <p:cNvPr id="6" name="Rectangular Callout 5"/>
          <p:cNvSpPr/>
          <p:nvPr/>
        </p:nvSpPr>
        <p:spPr>
          <a:xfrm>
            <a:off x="274320" y="2499360"/>
            <a:ext cx="6385560" cy="2316480"/>
          </a:xfrm>
          <a:prstGeom prst="wedgeRectCallout">
            <a:avLst>
              <a:gd name="adj1" fmla="val 86804"/>
              <a:gd name="adj2" fmla="val -42764"/>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386840"/>
            <a:ext cx="8321040" cy="4739323"/>
          </a:xfrm>
        </p:spPr>
        <p:txBody>
          <a:bodyPr/>
          <a:lstStyle/>
          <a:p>
            <a:pPr marL="0" indent="0"/>
            <a:r>
              <a:rPr lang="en-US" dirty="0" smtClean="0"/>
              <a:t> </a:t>
            </a:r>
            <a:r>
              <a:rPr lang="en-US" baseline="30000" dirty="0" smtClean="0"/>
              <a:t>4</a:t>
            </a:r>
            <a:r>
              <a:rPr lang="en-US" dirty="0" smtClean="0"/>
              <a:t> When the islanders saw the snake hanging from his hand, they said to each other, </a:t>
            </a:r>
            <a:br>
              <a:rPr lang="en-US" dirty="0" smtClean="0"/>
            </a:br>
            <a:r>
              <a:rPr lang="en-US" dirty="0" smtClean="0">
                <a:solidFill>
                  <a:schemeClr val="tx1"/>
                </a:solidFill>
              </a:rPr>
              <a:t>"This man must be a murderer; </a:t>
            </a:r>
            <a:br>
              <a:rPr lang="en-US" dirty="0" smtClean="0">
                <a:solidFill>
                  <a:schemeClr val="tx1"/>
                </a:solidFill>
              </a:rPr>
            </a:br>
            <a:r>
              <a:rPr lang="en-US" dirty="0" smtClean="0">
                <a:solidFill>
                  <a:schemeClr val="tx1"/>
                </a:solidFill>
              </a:rPr>
              <a:t>for though he escaped from the </a:t>
            </a:r>
            <a:br>
              <a:rPr lang="en-US" dirty="0" smtClean="0">
                <a:solidFill>
                  <a:schemeClr val="tx1"/>
                </a:solidFill>
              </a:rPr>
            </a:br>
            <a:r>
              <a:rPr lang="en-US" dirty="0" smtClean="0">
                <a:solidFill>
                  <a:schemeClr val="tx1"/>
                </a:solidFill>
              </a:rPr>
              <a:t>sea, Justice has not allowed him </a:t>
            </a:r>
            <a:br>
              <a:rPr lang="en-US" dirty="0" smtClean="0">
                <a:solidFill>
                  <a:schemeClr val="tx1"/>
                </a:solidFill>
              </a:rPr>
            </a:br>
            <a:r>
              <a:rPr lang="en-US" dirty="0" smtClean="0">
                <a:solidFill>
                  <a:schemeClr val="tx1"/>
                </a:solidFill>
              </a:rPr>
              <a:t>to live.“</a:t>
            </a:r>
          </a:p>
          <a:p>
            <a:pPr marL="0" indent="0"/>
            <a:endParaRPr lang="en-US" dirty="0" smtClean="0"/>
          </a:p>
        </p:txBody>
      </p:sp>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Surviving a Difficult SHORE </a:t>
            </a:r>
            <a:r>
              <a:rPr lang="en-US" sz="3200" dirty="0" smtClean="0"/>
              <a:t>28:1-14</a:t>
            </a:r>
            <a:endParaRPr lang="en-US" sz="3200" dirty="0"/>
          </a:p>
        </p:txBody>
      </p:sp>
      <p:sp>
        <p:nvSpPr>
          <p:cNvPr id="3" name="Content Placeholder 2"/>
          <p:cNvSpPr>
            <a:spLocks noGrp="1"/>
          </p:cNvSpPr>
          <p:nvPr>
            <p:ph idx="1"/>
          </p:nvPr>
        </p:nvSpPr>
        <p:spPr>
          <a:xfrm>
            <a:off x="457200" y="1386840"/>
            <a:ext cx="8321040" cy="4739323"/>
          </a:xfrm>
        </p:spPr>
        <p:txBody>
          <a:bodyPr/>
          <a:lstStyle/>
          <a:p>
            <a:pPr marL="0" indent="0"/>
            <a:r>
              <a:rPr lang="en-US" dirty="0" smtClean="0"/>
              <a:t> </a:t>
            </a:r>
            <a:r>
              <a:rPr lang="en-US" baseline="30000" dirty="0" smtClean="0"/>
              <a:t>5</a:t>
            </a:r>
            <a:r>
              <a:rPr lang="en-US" dirty="0" smtClean="0"/>
              <a:t> But Paul shook the snake off into the fire and suffered no ill effects.</a:t>
            </a:r>
          </a:p>
          <a:p>
            <a:pPr marL="0" indent="0"/>
            <a:r>
              <a:rPr lang="en-US" dirty="0" smtClean="0"/>
              <a:t> </a:t>
            </a:r>
            <a:r>
              <a:rPr lang="en-US" baseline="30000" dirty="0" smtClean="0"/>
              <a:t>6</a:t>
            </a:r>
            <a:r>
              <a:rPr lang="en-US" dirty="0" smtClean="0"/>
              <a:t> The people expected him to swell up or suddenly fall dead, but after waiting a long time and seeing nothing unusual happen to him, they changed their minds and said he was a god.</a:t>
            </a:r>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cxnSp>
        <p:nvCxnSpPr>
          <p:cNvPr id="9" name="Straight Arrow Connector 8"/>
          <p:cNvCxnSpPr/>
          <p:nvPr/>
        </p:nvCxnSpPr>
        <p:spPr>
          <a:xfrm rot="10800000">
            <a:off x="1914526" y="3067051"/>
            <a:ext cx="6181725" cy="2409825"/>
          </a:xfrm>
          <a:prstGeom prst="straightConnector1">
            <a:avLst/>
          </a:prstGeom>
          <a:ln w="7620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Surviving a Difficult </a:t>
            </a:r>
            <a:r>
              <a:rPr lang="en-US" u="sng" dirty="0" smtClean="0"/>
              <a:t>START</a:t>
            </a:r>
            <a:r>
              <a:rPr lang="en-US" dirty="0" smtClean="0"/>
              <a:t> </a:t>
            </a:r>
            <a:r>
              <a:rPr lang="en-US" sz="3200" dirty="0" smtClean="0"/>
              <a:t>27: 1-13</a:t>
            </a:r>
            <a:endParaRPr lang="en-US" sz="3200" dirty="0"/>
          </a:p>
        </p:txBody>
      </p:sp>
      <p:sp>
        <p:nvSpPr>
          <p:cNvPr id="3" name="Content Placeholder 2"/>
          <p:cNvSpPr>
            <a:spLocks noGrp="1"/>
          </p:cNvSpPr>
          <p:nvPr>
            <p:ph idx="1"/>
          </p:nvPr>
        </p:nvSpPr>
        <p:spPr>
          <a:xfrm>
            <a:off x="457200" y="1058780"/>
            <a:ext cx="8229600" cy="5067384"/>
          </a:xfrm>
        </p:spPr>
        <p:txBody>
          <a:bodyPr/>
          <a:lstStyle/>
          <a:p>
            <a:pPr marL="0" indent="0"/>
            <a:r>
              <a:rPr lang="en-US" baseline="30000" dirty="0" smtClean="0"/>
              <a:t>1</a:t>
            </a:r>
            <a:r>
              <a:rPr lang="en-US" dirty="0" smtClean="0"/>
              <a:t> When it was decided that we would sail for Italy, </a:t>
            </a:r>
            <a:endParaRPr lang="en-US" dirty="0"/>
          </a:p>
        </p:txBody>
      </p:sp>
      <p:sp>
        <p:nvSpPr>
          <p:cNvPr id="6" name="5-Point Star 5"/>
          <p:cNvSpPr/>
          <p:nvPr/>
        </p:nvSpPr>
        <p:spPr>
          <a:xfrm>
            <a:off x="8010525" y="5400675"/>
            <a:ext cx="447675" cy="400050"/>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93849" y="2676525"/>
            <a:ext cx="353976" cy="32385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Surviving a Difficult SHORE </a:t>
            </a:r>
            <a:r>
              <a:rPr lang="en-US" sz="3200" dirty="0" smtClean="0"/>
              <a:t>28:1-14</a:t>
            </a:r>
            <a:endParaRPr lang="en-US" sz="3200" dirty="0"/>
          </a:p>
        </p:txBody>
      </p:sp>
      <p:sp>
        <p:nvSpPr>
          <p:cNvPr id="3" name="Content Placeholder 2"/>
          <p:cNvSpPr>
            <a:spLocks noGrp="1"/>
          </p:cNvSpPr>
          <p:nvPr>
            <p:ph idx="1"/>
          </p:nvPr>
        </p:nvSpPr>
        <p:spPr>
          <a:xfrm>
            <a:off x="457200" y="1386840"/>
            <a:ext cx="8321040" cy="4739323"/>
          </a:xfrm>
        </p:spPr>
        <p:txBody>
          <a:bodyPr/>
          <a:lstStyle/>
          <a:p>
            <a:pPr marL="0" indent="0"/>
            <a:r>
              <a:rPr lang="en-US" baseline="30000" dirty="0" smtClean="0"/>
              <a:t>7</a:t>
            </a:r>
            <a:r>
              <a:rPr lang="en-US" dirty="0" smtClean="0"/>
              <a:t> There was an estate nearby that belonged to ... the chief official of the island.  ....</a:t>
            </a:r>
          </a:p>
          <a:p>
            <a:pPr marL="0" indent="0"/>
            <a:r>
              <a:rPr lang="en-US" dirty="0" smtClean="0"/>
              <a:t> </a:t>
            </a:r>
            <a:r>
              <a:rPr lang="en-US" baseline="30000" dirty="0" smtClean="0"/>
              <a:t>8</a:t>
            </a:r>
            <a:r>
              <a:rPr lang="en-US" dirty="0" smtClean="0"/>
              <a:t> His father was sick in bed, suffering from fever and dysentery. Paul went in to see him and, after prayer, placed his hands on him and healed him.</a:t>
            </a:r>
          </a:p>
          <a:p>
            <a:pPr marL="0" indent="0"/>
            <a:r>
              <a:rPr lang="en-US" dirty="0" smtClean="0"/>
              <a:t> </a:t>
            </a:r>
            <a:r>
              <a:rPr lang="en-US" baseline="30000" dirty="0" smtClean="0"/>
              <a:t>9</a:t>
            </a:r>
            <a:r>
              <a:rPr lang="en-US" dirty="0" smtClean="0"/>
              <a:t> When this had happened, the rest of the sick on the island came and were cured.</a:t>
            </a:r>
          </a:p>
          <a:p>
            <a:pPr marL="0" indent="0"/>
            <a:endParaRPr lang="en-US" dirty="0" smtClean="0"/>
          </a:p>
        </p:txBody>
      </p:sp>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5" name="Rectangle 24"/>
          <p:cNvSpPr/>
          <p:nvPr/>
        </p:nvSpPr>
        <p:spPr>
          <a:xfrm>
            <a:off x="259080" y="5341257"/>
            <a:ext cx="7956006" cy="1394822"/>
          </a:xfrm>
          <a:prstGeom prst="rect">
            <a:avLst/>
          </a:prstGeom>
          <a:solidFill>
            <a:srgbClr val="0B0A34">
              <a:alpha val="48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2" name="Title 1"/>
          <p:cNvSpPr>
            <a:spLocks noGrp="1"/>
          </p:cNvSpPr>
          <p:nvPr>
            <p:ph type="title"/>
          </p:nvPr>
        </p:nvSpPr>
        <p:spPr/>
        <p:txBody>
          <a:bodyPr/>
          <a:lstStyle/>
          <a:p>
            <a:r>
              <a:rPr lang="en-US" dirty="0" smtClean="0"/>
              <a:t>Surviving a Difficult SHORE </a:t>
            </a:r>
            <a:r>
              <a:rPr lang="en-US" sz="3200" dirty="0" smtClean="0"/>
              <a:t>28:1-14</a:t>
            </a:r>
            <a:endParaRPr lang="en-US" sz="3200" dirty="0"/>
          </a:p>
        </p:txBody>
      </p:sp>
      <p:sp>
        <p:nvSpPr>
          <p:cNvPr id="3" name="Content Placeholder 2"/>
          <p:cNvSpPr>
            <a:spLocks noGrp="1"/>
          </p:cNvSpPr>
          <p:nvPr>
            <p:ph idx="1"/>
          </p:nvPr>
        </p:nvSpPr>
        <p:spPr>
          <a:xfrm>
            <a:off x="457200" y="1190172"/>
            <a:ext cx="8321040" cy="4935992"/>
          </a:xfrm>
        </p:spPr>
        <p:txBody>
          <a:bodyPr/>
          <a:lstStyle/>
          <a:p>
            <a:pPr marL="0" indent="0">
              <a:lnSpc>
                <a:spcPts val="3800"/>
              </a:lnSpc>
            </a:pPr>
            <a:r>
              <a:rPr lang="en-US" dirty="0" smtClean="0"/>
              <a:t>....</a:t>
            </a:r>
            <a:r>
              <a:rPr lang="en-US" baseline="30000" dirty="0" smtClean="0"/>
              <a:t>10</a:t>
            </a:r>
            <a:r>
              <a:rPr lang="en-US" dirty="0" smtClean="0"/>
              <a:t> They honored us in many ways and when we were ready to sail, they furnished us with the supplies we needed. </a:t>
            </a:r>
            <a:endParaRPr lang="en-US" baseline="30000" dirty="0" smtClean="0"/>
          </a:p>
          <a:p>
            <a:pPr marL="0" indent="0">
              <a:lnSpc>
                <a:spcPts val="3800"/>
              </a:lnSpc>
            </a:pPr>
            <a:endParaRPr lang="en-US" baseline="30000" dirty="0" smtClean="0"/>
          </a:p>
          <a:p>
            <a:pPr marL="0" indent="0">
              <a:lnSpc>
                <a:spcPts val="3800"/>
              </a:lnSpc>
            </a:pPr>
            <a:endParaRPr lang="en-US" baseline="30000" dirty="0" smtClean="0"/>
          </a:p>
          <a:p>
            <a:pPr marL="0" indent="0">
              <a:lnSpc>
                <a:spcPts val="3800"/>
              </a:lnSpc>
            </a:pPr>
            <a:endParaRPr lang="en-US" baseline="30000" dirty="0" smtClean="0"/>
          </a:p>
          <a:p>
            <a:pPr marL="0" indent="0">
              <a:lnSpc>
                <a:spcPts val="3800"/>
              </a:lnSpc>
            </a:pPr>
            <a:endParaRPr lang="en-US" baseline="30000" dirty="0" smtClean="0"/>
          </a:p>
          <a:p>
            <a:pPr marL="0" indent="0">
              <a:lnSpc>
                <a:spcPts val="3800"/>
              </a:lnSpc>
            </a:pPr>
            <a:endParaRPr lang="en-US" baseline="30000" dirty="0" smtClean="0"/>
          </a:p>
          <a:p>
            <a:pPr marL="0" indent="0">
              <a:lnSpc>
                <a:spcPts val="3800"/>
              </a:lnSpc>
            </a:pPr>
            <a:r>
              <a:rPr lang="en-US" baseline="30000" dirty="0" smtClean="0"/>
              <a:t>11</a:t>
            </a:r>
            <a:r>
              <a:rPr lang="en-US" dirty="0" smtClean="0"/>
              <a:t> After three months we put out to ship  .... </a:t>
            </a:r>
            <a:br>
              <a:rPr lang="en-US" dirty="0" smtClean="0"/>
            </a:br>
            <a:r>
              <a:rPr lang="en-US" baseline="30000" dirty="0" smtClean="0"/>
              <a:t>14</a:t>
            </a:r>
            <a:r>
              <a:rPr lang="en-US" dirty="0" smtClean="0"/>
              <a:t> .... And so we came to Rome</a:t>
            </a:r>
          </a:p>
          <a:p>
            <a:pPr marL="0" indent="0"/>
            <a:endParaRPr lang="en-US" dirty="0" smtClean="0"/>
          </a:p>
        </p:txBody>
      </p:sp>
      <p:grpSp>
        <p:nvGrpSpPr>
          <p:cNvPr id="7" name="Group 6"/>
          <p:cNvGrpSpPr/>
          <p:nvPr/>
        </p:nvGrpSpPr>
        <p:grpSpPr>
          <a:xfrm>
            <a:off x="5819887" y="4331244"/>
            <a:ext cx="2643799" cy="1513371"/>
            <a:chOff x="5819887" y="4331244"/>
            <a:chExt cx="2643799" cy="1513371"/>
          </a:xfrm>
        </p:grpSpPr>
        <p:sp>
          <p:nvSpPr>
            <p:cNvPr id="11" name="Freeform 10"/>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5-Point Star 11"/>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Freeform 12"/>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Freeform 16"/>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 name="Freeform 7"/>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9" name="Freeform 8"/>
          <p:cNvSpPr/>
          <p:nvPr/>
        </p:nvSpPr>
        <p:spPr>
          <a:xfrm>
            <a:off x="4632960" y="4953000"/>
            <a:ext cx="548640" cy="91440"/>
          </a:xfrm>
          <a:custGeom>
            <a:avLst/>
            <a:gdLst>
              <a:gd name="connsiteX0" fmla="*/ 548640 w 548640"/>
              <a:gd name="connsiteY0" fmla="*/ 91440 h 91440"/>
              <a:gd name="connsiteX1" fmla="*/ 335280 w 548640"/>
              <a:gd name="connsiteY1" fmla="*/ 76200 h 91440"/>
              <a:gd name="connsiteX2" fmla="*/ 0 w 548640"/>
              <a:gd name="connsiteY2" fmla="*/ 0 h 91440"/>
              <a:gd name="connsiteX3" fmla="*/ 0 w 548640"/>
              <a:gd name="connsiteY3" fmla="*/ 0 h 91440"/>
            </a:gdLst>
            <a:ahLst/>
            <a:cxnLst>
              <a:cxn ang="0">
                <a:pos x="connsiteX0" y="connsiteY0"/>
              </a:cxn>
              <a:cxn ang="0">
                <a:pos x="connsiteX1" y="connsiteY1"/>
              </a:cxn>
              <a:cxn ang="0">
                <a:pos x="connsiteX2" y="connsiteY2"/>
              </a:cxn>
              <a:cxn ang="0">
                <a:pos x="connsiteX3" y="connsiteY3"/>
              </a:cxn>
            </a:cxnLst>
            <a:rect l="l" t="t" r="r" b="b"/>
            <a:pathLst>
              <a:path w="548640" h="91440">
                <a:moveTo>
                  <a:pt x="548640" y="91440"/>
                </a:moveTo>
                <a:cubicBezTo>
                  <a:pt x="487680" y="91440"/>
                  <a:pt x="426720" y="91440"/>
                  <a:pt x="335280" y="76200"/>
                </a:cubicBezTo>
                <a:cubicBezTo>
                  <a:pt x="243840" y="609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072640" y="4632960"/>
            <a:ext cx="518160" cy="251460"/>
          </a:xfrm>
          <a:custGeom>
            <a:avLst/>
            <a:gdLst>
              <a:gd name="connsiteX0" fmla="*/ 518160 w 518160"/>
              <a:gd name="connsiteY0" fmla="*/ 228600 h 251460"/>
              <a:gd name="connsiteX1" fmla="*/ 213360 w 518160"/>
              <a:gd name="connsiteY1" fmla="*/ 213360 h 251460"/>
              <a:gd name="connsiteX2" fmla="*/ 0 w 518160"/>
              <a:gd name="connsiteY2" fmla="*/ 0 h 251460"/>
              <a:gd name="connsiteX3" fmla="*/ 0 w 518160"/>
              <a:gd name="connsiteY3" fmla="*/ 0 h 251460"/>
            </a:gdLst>
            <a:ahLst/>
            <a:cxnLst>
              <a:cxn ang="0">
                <a:pos x="connsiteX0" y="connsiteY0"/>
              </a:cxn>
              <a:cxn ang="0">
                <a:pos x="connsiteX1" y="connsiteY1"/>
              </a:cxn>
              <a:cxn ang="0">
                <a:pos x="connsiteX2" y="connsiteY2"/>
              </a:cxn>
              <a:cxn ang="0">
                <a:pos x="connsiteX3" y="connsiteY3"/>
              </a:cxn>
            </a:cxnLst>
            <a:rect l="l" t="t" r="r" b="b"/>
            <a:pathLst>
              <a:path w="518160" h="251460">
                <a:moveTo>
                  <a:pt x="518160" y="228600"/>
                </a:moveTo>
                <a:cubicBezTo>
                  <a:pt x="408940" y="240030"/>
                  <a:pt x="299720" y="251460"/>
                  <a:pt x="213360" y="213360"/>
                </a:cubicBezTo>
                <a:cubicBezTo>
                  <a:pt x="127000" y="17526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p:cNvSpPr/>
          <p:nvPr/>
        </p:nvSpPr>
        <p:spPr>
          <a:xfrm>
            <a:off x="1323442" y="277676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539240" y="2849880"/>
            <a:ext cx="885201" cy="1737360"/>
          </a:xfrm>
          <a:custGeom>
            <a:avLst/>
            <a:gdLst>
              <a:gd name="connsiteX0" fmla="*/ 502920 w 965200"/>
              <a:gd name="connsiteY0" fmla="*/ 1737360 h 1737360"/>
              <a:gd name="connsiteX1" fmla="*/ 853440 w 965200"/>
              <a:gd name="connsiteY1" fmla="*/ 1645920 h 1737360"/>
              <a:gd name="connsiteX2" fmla="*/ 685800 w 965200"/>
              <a:gd name="connsiteY2" fmla="*/ 1463040 h 1737360"/>
              <a:gd name="connsiteX3" fmla="*/ 899160 w 965200"/>
              <a:gd name="connsiteY3" fmla="*/ 883920 h 1737360"/>
              <a:gd name="connsiteX4" fmla="*/ 289560 w 965200"/>
              <a:gd name="connsiteY4" fmla="*/ 655320 h 1737360"/>
              <a:gd name="connsiteX5" fmla="*/ 289560 w 965200"/>
              <a:gd name="connsiteY5" fmla="*/ 655320 h 1737360"/>
              <a:gd name="connsiteX6" fmla="*/ 289560 w 965200"/>
              <a:gd name="connsiteY6" fmla="*/ 243840 h 1737360"/>
              <a:gd name="connsiteX7" fmla="*/ 198120 w 965200"/>
              <a:gd name="connsiteY7" fmla="*/ 76200 h 1737360"/>
              <a:gd name="connsiteX8" fmla="*/ 0 w 965200"/>
              <a:gd name="connsiteY8" fmla="*/ 0 h 1737360"/>
              <a:gd name="connsiteX0" fmla="*/ 502920 w 965200"/>
              <a:gd name="connsiteY0" fmla="*/ 1737360 h 1737360"/>
              <a:gd name="connsiteX1" fmla="*/ 853440 w 965200"/>
              <a:gd name="connsiteY1" fmla="*/ 1645920 h 1737360"/>
              <a:gd name="connsiteX2" fmla="*/ 685800 w 965200"/>
              <a:gd name="connsiteY2" fmla="*/ 1463040 h 1737360"/>
              <a:gd name="connsiteX3" fmla="*/ 899160 w 965200"/>
              <a:gd name="connsiteY3" fmla="*/ 883920 h 1737360"/>
              <a:gd name="connsiteX4" fmla="*/ 289560 w 965200"/>
              <a:gd name="connsiteY4" fmla="*/ 655320 h 1737360"/>
              <a:gd name="connsiteX5" fmla="*/ 15240 w 965200"/>
              <a:gd name="connsiteY5" fmla="*/ 640080 h 1737360"/>
              <a:gd name="connsiteX6" fmla="*/ 289560 w 965200"/>
              <a:gd name="connsiteY6" fmla="*/ 243840 h 1737360"/>
              <a:gd name="connsiteX7" fmla="*/ 198120 w 965200"/>
              <a:gd name="connsiteY7" fmla="*/ 76200 h 1737360"/>
              <a:gd name="connsiteX8" fmla="*/ 0 w 965200"/>
              <a:gd name="connsiteY8" fmla="*/ 0 h 1737360"/>
              <a:gd name="connsiteX0" fmla="*/ 502920 w 932180"/>
              <a:gd name="connsiteY0" fmla="*/ 1737360 h 1737360"/>
              <a:gd name="connsiteX1" fmla="*/ 853440 w 932180"/>
              <a:gd name="connsiteY1" fmla="*/ 1645920 h 1737360"/>
              <a:gd name="connsiteX2" fmla="*/ 685800 w 932180"/>
              <a:gd name="connsiteY2" fmla="*/ 1463040 h 1737360"/>
              <a:gd name="connsiteX3" fmla="*/ 899160 w 932180"/>
              <a:gd name="connsiteY3" fmla="*/ 883920 h 1737360"/>
              <a:gd name="connsiteX4" fmla="*/ 487680 w 932180"/>
              <a:gd name="connsiteY4" fmla="*/ 716280 h 1737360"/>
              <a:gd name="connsiteX5" fmla="*/ 15240 w 932180"/>
              <a:gd name="connsiteY5" fmla="*/ 640080 h 1737360"/>
              <a:gd name="connsiteX6" fmla="*/ 289560 w 932180"/>
              <a:gd name="connsiteY6" fmla="*/ 243840 h 1737360"/>
              <a:gd name="connsiteX7" fmla="*/ 198120 w 932180"/>
              <a:gd name="connsiteY7" fmla="*/ 76200 h 1737360"/>
              <a:gd name="connsiteX8" fmla="*/ 0 w 932180"/>
              <a:gd name="connsiteY8" fmla="*/ 0 h 1737360"/>
              <a:gd name="connsiteX0" fmla="*/ 502920 w 933461"/>
              <a:gd name="connsiteY0" fmla="*/ 1737360 h 1737360"/>
              <a:gd name="connsiteX1" fmla="*/ 853440 w 933461"/>
              <a:gd name="connsiteY1" fmla="*/ 1645920 h 1737360"/>
              <a:gd name="connsiteX2" fmla="*/ 693484 w 933461"/>
              <a:gd name="connsiteY2" fmla="*/ 1416936 h 1737360"/>
              <a:gd name="connsiteX3" fmla="*/ 899160 w 933461"/>
              <a:gd name="connsiteY3" fmla="*/ 883920 h 1737360"/>
              <a:gd name="connsiteX4" fmla="*/ 487680 w 933461"/>
              <a:gd name="connsiteY4" fmla="*/ 716280 h 1737360"/>
              <a:gd name="connsiteX5" fmla="*/ 15240 w 933461"/>
              <a:gd name="connsiteY5" fmla="*/ 640080 h 1737360"/>
              <a:gd name="connsiteX6" fmla="*/ 289560 w 933461"/>
              <a:gd name="connsiteY6" fmla="*/ 243840 h 1737360"/>
              <a:gd name="connsiteX7" fmla="*/ 198120 w 933461"/>
              <a:gd name="connsiteY7" fmla="*/ 76200 h 1737360"/>
              <a:gd name="connsiteX8" fmla="*/ 0 w 933461"/>
              <a:gd name="connsiteY8" fmla="*/ 0 h 1737360"/>
              <a:gd name="connsiteX0" fmla="*/ 502920 w 933461"/>
              <a:gd name="connsiteY0" fmla="*/ 1737360 h 1737360"/>
              <a:gd name="connsiteX1" fmla="*/ 853440 w 933461"/>
              <a:gd name="connsiteY1" fmla="*/ 1645920 h 1737360"/>
              <a:gd name="connsiteX2" fmla="*/ 693484 w 933461"/>
              <a:gd name="connsiteY2" fmla="*/ 1416936 h 1737360"/>
              <a:gd name="connsiteX3" fmla="*/ 899160 w 933461"/>
              <a:gd name="connsiteY3" fmla="*/ 883920 h 1737360"/>
              <a:gd name="connsiteX4" fmla="*/ 487680 w 933461"/>
              <a:gd name="connsiteY4" fmla="*/ 716280 h 1737360"/>
              <a:gd name="connsiteX5" fmla="*/ 15240 w 933461"/>
              <a:gd name="connsiteY5" fmla="*/ 640080 h 1737360"/>
              <a:gd name="connsiteX6" fmla="*/ 289560 w 933461"/>
              <a:gd name="connsiteY6" fmla="*/ 243840 h 1737360"/>
              <a:gd name="connsiteX7" fmla="*/ 198120 w 933461"/>
              <a:gd name="connsiteY7" fmla="*/ 76200 h 1737360"/>
              <a:gd name="connsiteX8" fmla="*/ 0 w 933461"/>
              <a:gd name="connsiteY8" fmla="*/ 0 h 1737360"/>
              <a:gd name="connsiteX0" fmla="*/ 502920 w 933461"/>
              <a:gd name="connsiteY0" fmla="*/ 1737360 h 1737360"/>
              <a:gd name="connsiteX1" fmla="*/ 853440 w 933461"/>
              <a:gd name="connsiteY1" fmla="*/ 1645920 h 1737360"/>
              <a:gd name="connsiteX2" fmla="*/ 693484 w 933461"/>
              <a:gd name="connsiteY2" fmla="*/ 1416936 h 1737360"/>
              <a:gd name="connsiteX3" fmla="*/ 899160 w 933461"/>
              <a:gd name="connsiteY3" fmla="*/ 883920 h 1737360"/>
              <a:gd name="connsiteX4" fmla="*/ 487680 w 933461"/>
              <a:gd name="connsiteY4" fmla="*/ 716280 h 1737360"/>
              <a:gd name="connsiteX5" fmla="*/ 15240 w 933461"/>
              <a:gd name="connsiteY5" fmla="*/ 640080 h 1737360"/>
              <a:gd name="connsiteX6" fmla="*/ 289560 w 933461"/>
              <a:gd name="connsiteY6" fmla="*/ 243840 h 1737360"/>
              <a:gd name="connsiteX7" fmla="*/ 198120 w 933461"/>
              <a:gd name="connsiteY7" fmla="*/ 76200 h 1737360"/>
              <a:gd name="connsiteX8" fmla="*/ 0 w 933461"/>
              <a:gd name="connsiteY8"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487680 w 885201"/>
              <a:gd name="connsiteY4" fmla="*/ 716280 h 1737360"/>
              <a:gd name="connsiteX5" fmla="*/ 15240 w 885201"/>
              <a:gd name="connsiteY5" fmla="*/ 640080 h 1737360"/>
              <a:gd name="connsiteX6" fmla="*/ 289560 w 885201"/>
              <a:gd name="connsiteY6" fmla="*/ 243840 h 1737360"/>
              <a:gd name="connsiteX7" fmla="*/ 198120 w 885201"/>
              <a:gd name="connsiteY7" fmla="*/ 76200 h 1737360"/>
              <a:gd name="connsiteX8" fmla="*/ 0 w 885201"/>
              <a:gd name="connsiteY8"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487680 w 885201"/>
              <a:gd name="connsiteY4" fmla="*/ 716280 h 1737360"/>
              <a:gd name="connsiteX5" fmla="*/ 15240 w 885201"/>
              <a:gd name="connsiteY5" fmla="*/ 640080 h 1737360"/>
              <a:gd name="connsiteX6" fmla="*/ 289560 w 885201"/>
              <a:gd name="connsiteY6" fmla="*/ 243840 h 1737360"/>
              <a:gd name="connsiteX7" fmla="*/ 198120 w 885201"/>
              <a:gd name="connsiteY7" fmla="*/ 76200 h 1737360"/>
              <a:gd name="connsiteX8" fmla="*/ 0 w 885201"/>
              <a:gd name="connsiteY8"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487680 w 885201"/>
              <a:gd name="connsiteY4" fmla="*/ 716280 h 1737360"/>
              <a:gd name="connsiteX5" fmla="*/ 15240 w 885201"/>
              <a:gd name="connsiteY5" fmla="*/ 640080 h 1737360"/>
              <a:gd name="connsiteX6" fmla="*/ 289560 w 885201"/>
              <a:gd name="connsiteY6" fmla="*/ 243840 h 1737360"/>
              <a:gd name="connsiteX7" fmla="*/ 198120 w 885201"/>
              <a:gd name="connsiteY7" fmla="*/ 76200 h 1737360"/>
              <a:gd name="connsiteX8" fmla="*/ 0 w 885201"/>
              <a:gd name="connsiteY8"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564520 w 885201"/>
              <a:gd name="connsiteY4" fmla="*/ 685543 h 1737360"/>
              <a:gd name="connsiteX5" fmla="*/ 15240 w 885201"/>
              <a:gd name="connsiteY5" fmla="*/ 640080 h 1737360"/>
              <a:gd name="connsiteX6" fmla="*/ 289560 w 885201"/>
              <a:gd name="connsiteY6" fmla="*/ 243840 h 1737360"/>
              <a:gd name="connsiteX7" fmla="*/ 198120 w 885201"/>
              <a:gd name="connsiteY7" fmla="*/ 76200 h 1737360"/>
              <a:gd name="connsiteX8" fmla="*/ 0 w 885201"/>
              <a:gd name="connsiteY8"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564520 w 885201"/>
              <a:gd name="connsiteY4" fmla="*/ 685543 h 1737360"/>
              <a:gd name="connsiteX5" fmla="*/ 353337 w 885201"/>
              <a:gd name="connsiteY5" fmla="*/ 540188 h 1737360"/>
              <a:gd name="connsiteX6" fmla="*/ 289560 w 885201"/>
              <a:gd name="connsiteY6" fmla="*/ 243840 h 1737360"/>
              <a:gd name="connsiteX7" fmla="*/ 198120 w 885201"/>
              <a:gd name="connsiteY7" fmla="*/ 76200 h 1737360"/>
              <a:gd name="connsiteX8" fmla="*/ 0 w 885201"/>
              <a:gd name="connsiteY8"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564520 w 885201"/>
              <a:gd name="connsiteY4" fmla="*/ 685543 h 1737360"/>
              <a:gd name="connsiteX5" fmla="*/ 353337 w 885201"/>
              <a:gd name="connsiteY5" fmla="*/ 540188 h 1737360"/>
              <a:gd name="connsiteX6" fmla="*/ 289560 w 885201"/>
              <a:gd name="connsiteY6" fmla="*/ 243840 h 1737360"/>
              <a:gd name="connsiteX7" fmla="*/ 198120 w 885201"/>
              <a:gd name="connsiteY7" fmla="*/ 76200 h 1737360"/>
              <a:gd name="connsiteX8" fmla="*/ 0 w 885201"/>
              <a:gd name="connsiteY8"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564520 w 885201"/>
              <a:gd name="connsiteY4" fmla="*/ 685543 h 1737360"/>
              <a:gd name="connsiteX5" fmla="*/ 289560 w 885201"/>
              <a:gd name="connsiteY5" fmla="*/ 243840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564520 w 885201"/>
              <a:gd name="connsiteY4" fmla="*/ 685543 h 1737360"/>
              <a:gd name="connsiteX5" fmla="*/ 289560 w 885201"/>
              <a:gd name="connsiteY5" fmla="*/ 243840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564520 w 885201"/>
              <a:gd name="connsiteY4" fmla="*/ 685543 h 1737360"/>
              <a:gd name="connsiteX5" fmla="*/ 289560 w 885201"/>
              <a:gd name="connsiteY5" fmla="*/ 243840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564520 w 885201"/>
              <a:gd name="connsiteY4" fmla="*/ 685543 h 1737360"/>
              <a:gd name="connsiteX5" fmla="*/ 289560 w 885201"/>
              <a:gd name="connsiteY5" fmla="*/ 243840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564520 w 885201"/>
              <a:gd name="connsiteY4" fmla="*/ 685543 h 1737360"/>
              <a:gd name="connsiteX5" fmla="*/ 289560 w 885201"/>
              <a:gd name="connsiteY5" fmla="*/ 243840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289560 w 885201"/>
              <a:gd name="connsiteY4" fmla="*/ 243840 h 1737360"/>
              <a:gd name="connsiteX5" fmla="*/ 198120 w 885201"/>
              <a:gd name="connsiteY5" fmla="*/ 76200 h 1737360"/>
              <a:gd name="connsiteX6" fmla="*/ 0 w 885201"/>
              <a:gd name="connsiteY6"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566185 w 885201"/>
              <a:gd name="connsiteY4" fmla="*/ 715512 h 1737360"/>
              <a:gd name="connsiteX5" fmla="*/ 289560 w 885201"/>
              <a:gd name="connsiteY5" fmla="*/ 243840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19973 w 885201"/>
              <a:gd name="connsiteY4" fmla="*/ 692459 h 1737360"/>
              <a:gd name="connsiteX5" fmla="*/ 289560 w 885201"/>
              <a:gd name="connsiteY5" fmla="*/ 243840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19973 w 885201"/>
              <a:gd name="connsiteY4" fmla="*/ 692459 h 1737360"/>
              <a:gd name="connsiteX5" fmla="*/ 497029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19973 w 885201"/>
              <a:gd name="connsiteY4" fmla="*/ 692459 h 1737360"/>
              <a:gd name="connsiteX5" fmla="*/ 497029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19973 w 885201"/>
              <a:gd name="connsiteY4" fmla="*/ 692459 h 1737360"/>
              <a:gd name="connsiteX5" fmla="*/ 481661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19973 w 885201"/>
              <a:gd name="connsiteY4" fmla="*/ 692459 h 1737360"/>
              <a:gd name="connsiteX5" fmla="*/ 481661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19973 w 885201"/>
              <a:gd name="connsiteY4" fmla="*/ 692459 h 1737360"/>
              <a:gd name="connsiteX5" fmla="*/ 481661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19973 w 885201"/>
              <a:gd name="connsiteY4" fmla="*/ 692459 h 1737360"/>
              <a:gd name="connsiteX5" fmla="*/ 481661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73762 w 885201"/>
              <a:gd name="connsiteY4" fmla="*/ 715512 h 1737360"/>
              <a:gd name="connsiteX5" fmla="*/ 481661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73762 w 885201"/>
              <a:gd name="connsiteY4" fmla="*/ 715512 h 1737360"/>
              <a:gd name="connsiteX5" fmla="*/ 481661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9267 w 885201"/>
              <a:gd name="connsiteY3" fmla="*/ 1168230 h 1737360"/>
              <a:gd name="connsiteX4" fmla="*/ 673762 w 885201"/>
              <a:gd name="connsiteY4" fmla="*/ 715512 h 1737360"/>
              <a:gd name="connsiteX5" fmla="*/ 481661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6418 w 885201"/>
              <a:gd name="connsiteY3" fmla="*/ 1165382 h 1737360"/>
              <a:gd name="connsiteX4" fmla="*/ 673762 w 885201"/>
              <a:gd name="connsiteY4" fmla="*/ 715512 h 1737360"/>
              <a:gd name="connsiteX5" fmla="*/ 481661 w 885201"/>
              <a:gd name="connsiteY5" fmla="*/ 380683 h 1737360"/>
              <a:gd name="connsiteX6" fmla="*/ 198120 w 885201"/>
              <a:gd name="connsiteY6" fmla="*/ 76200 h 1737360"/>
              <a:gd name="connsiteX7" fmla="*/ 0 w 885201"/>
              <a:gd name="connsiteY7" fmla="*/ 0 h 1737360"/>
              <a:gd name="connsiteX0" fmla="*/ 502920 w 885201"/>
              <a:gd name="connsiteY0" fmla="*/ 1737360 h 1737360"/>
              <a:gd name="connsiteX1" fmla="*/ 853440 w 885201"/>
              <a:gd name="connsiteY1" fmla="*/ 1645920 h 1737360"/>
              <a:gd name="connsiteX2" fmla="*/ 693484 w 885201"/>
              <a:gd name="connsiteY2" fmla="*/ 1416936 h 1737360"/>
              <a:gd name="connsiteX3" fmla="*/ 796418 w 885201"/>
              <a:gd name="connsiteY3" fmla="*/ 1165382 h 1737360"/>
              <a:gd name="connsiteX4" fmla="*/ 673762 w 885201"/>
              <a:gd name="connsiteY4" fmla="*/ 715512 h 1737360"/>
              <a:gd name="connsiteX5" fmla="*/ 481661 w 885201"/>
              <a:gd name="connsiteY5" fmla="*/ 380683 h 1737360"/>
              <a:gd name="connsiteX6" fmla="*/ 198120 w 885201"/>
              <a:gd name="connsiteY6" fmla="*/ 76200 h 1737360"/>
              <a:gd name="connsiteX7" fmla="*/ 0 w 885201"/>
              <a:gd name="connsiteY7"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201" h="1737360">
                <a:moveTo>
                  <a:pt x="502920" y="1737360"/>
                </a:moveTo>
                <a:cubicBezTo>
                  <a:pt x="662940" y="1714500"/>
                  <a:pt x="821679" y="1699324"/>
                  <a:pt x="853440" y="1645920"/>
                </a:cubicBezTo>
                <a:cubicBezTo>
                  <a:pt x="885201" y="1592516"/>
                  <a:pt x="793440" y="1500417"/>
                  <a:pt x="693484" y="1416936"/>
                </a:cubicBezTo>
                <a:cubicBezTo>
                  <a:pt x="791062" y="1345041"/>
                  <a:pt x="776930" y="1312894"/>
                  <a:pt x="796418" y="1165382"/>
                </a:cubicBezTo>
                <a:cubicBezTo>
                  <a:pt x="792294" y="1019992"/>
                  <a:pt x="803536" y="877506"/>
                  <a:pt x="673762" y="715512"/>
                </a:cubicBezTo>
                <a:cubicBezTo>
                  <a:pt x="574724" y="638042"/>
                  <a:pt x="490498" y="610753"/>
                  <a:pt x="481661" y="380683"/>
                </a:cubicBezTo>
                <a:cubicBezTo>
                  <a:pt x="449773" y="239552"/>
                  <a:pt x="278397" y="139647"/>
                  <a:pt x="198120" y="76200"/>
                </a:cubicBezTo>
                <a:cubicBezTo>
                  <a:pt x="117843" y="12753"/>
                  <a:pt x="74930" y="17780"/>
                  <a:pt x="0"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667000" y="4768817"/>
            <a:ext cx="1905000" cy="188945"/>
          </a:xfrm>
          <a:custGeom>
            <a:avLst/>
            <a:gdLst>
              <a:gd name="connsiteX0" fmla="*/ 1066800 w 1066800"/>
              <a:gd name="connsiteY0" fmla="*/ 137160 h 137160"/>
              <a:gd name="connsiteX1" fmla="*/ 0 w 1066800"/>
              <a:gd name="connsiteY1" fmla="*/ 0 h 137160"/>
              <a:gd name="connsiteX2" fmla="*/ 0 w 1066800"/>
              <a:gd name="connsiteY2" fmla="*/ 0 h 137160"/>
              <a:gd name="connsiteX0" fmla="*/ 1066800 w 1066800"/>
              <a:gd name="connsiteY0" fmla="*/ 137160 h 137160"/>
              <a:gd name="connsiteX1" fmla="*/ 472190 w 1066800"/>
              <a:gd name="connsiteY1" fmla="*/ 34290 h 137160"/>
              <a:gd name="connsiteX2" fmla="*/ 0 w 1066800"/>
              <a:gd name="connsiteY2" fmla="*/ 0 h 137160"/>
              <a:gd name="connsiteX3" fmla="*/ 0 w 1066800"/>
              <a:gd name="connsiteY3" fmla="*/ 0 h 137160"/>
              <a:gd name="connsiteX0" fmla="*/ 1066800 w 1066800"/>
              <a:gd name="connsiteY0" fmla="*/ 342900 h 342900"/>
              <a:gd name="connsiteX1" fmla="*/ 472190 w 1066800"/>
              <a:gd name="connsiteY1" fmla="*/ 0 h 342900"/>
              <a:gd name="connsiteX2" fmla="*/ 0 w 1066800"/>
              <a:gd name="connsiteY2" fmla="*/ 205740 h 342900"/>
              <a:gd name="connsiteX3" fmla="*/ 0 w 1066800"/>
              <a:gd name="connsiteY3" fmla="*/ 205740 h 34290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093033"/>
              <a:gd name="connsiteY0" fmla="*/ 548640 h 548640"/>
              <a:gd name="connsiteX1" fmla="*/ 472190 w 1093033"/>
              <a:gd name="connsiteY1" fmla="*/ 0 h 548640"/>
              <a:gd name="connsiteX2" fmla="*/ 0 w 1093033"/>
              <a:gd name="connsiteY2" fmla="*/ 205740 h 548640"/>
              <a:gd name="connsiteX3" fmla="*/ 0 w 1093033"/>
              <a:gd name="connsiteY3" fmla="*/ 205740 h 548640"/>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563944"/>
              <a:gd name="connsiteY0" fmla="*/ 548640 h 1083801"/>
              <a:gd name="connsiteX1" fmla="*/ 1533232 w 1563944"/>
              <a:gd name="connsiteY1" fmla="*/ 1079035 h 1083801"/>
              <a:gd name="connsiteX2" fmla="*/ 1277303 w 1563944"/>
              <a:gd name="connsiteY2" fmla="*/ 577231 h 1083801"/>
              <a:gd name="connsiteX3" fmla="*/ 1093033 w 1563944"/>
              <a:gd name="connsiteY3" fmla="*/ 377190 h 1083801"/>
              <a:gd name="connsiteX4" fmla="*/ 472190 w 1563944"/>
              <a:gd name="connsiteY4" fmla="*/ 0 h 1083801"/>
              <a:gd name="connsiteX5" fmla="*/ 0 w 1563944"/>
              <a:gd name="connsiteY5" fmla="*/ 205740 h 1083801"/>
              <a:gd name="connsiteX6" fmla="*/ 0 w 1563944"/>
              <a:gd name="connsiteY6" fmla="*/ 205740 h 1083801"/>
              <a:gd name="connsiteX0" fmla="*/ 1093033 w 1277303"/>
              <a:gd name="connsiteY0" fmla="*/ 548640 h 605806"/>
              <a:gd name="connsiteX1" fmla="*/ 1277303 w 1277303"/>
              <a:gd name="connsiteY1" fmla="*/ 577231 h 605806"/>
              <a:gd name="connsiteX2" fmla="*/ 1093033 w 1277303"/>
              <a:gd name="connsiteY2" fmla="*/ 377190 h 605806"/>
              <a:gd name="connsiteX3" fmla="*/ 472190 w 1277303"/>
              <a:gd name="connsiteY3" fmla="*/ 0 h 605806"/>
              <a:gd name="connsiteX4" fmla="*/ 0 w 1277303"/>
              <a:gd name="connsiteY4" fmla="*/ 205740 h 605806"/>
              <a:gd name="connsiteX5" fmla="*/ 0 w 1277303"/>
              <a:gd name="connsiteY5" fmla="*/ 205740 h 605806"/>
              <a:gd name="connsiteX0" fmla="*/ 1093033 w 1196507"/>
              <a:gd name="connsiteY0" fmla="*/ 548640 h 548640"/>
              <a:gd name="connsiteX1" fmla="*/ 1093033 w 1196507"/>
              <a:gd name="connsiteY1" fmla="*/ 377190 h 548640"/>
              <a:gd name="connsiteX2" fmla="*/ 472190 w 1196507"/>
              <a:gd name="connsiteY2" fmla="*/ 0 h 548640"/>
              <a:gd name="connsiteX3" fmla="*/ 0 w 1196507"/>
              <a:gd name="connsiteY3" fmla="*/ 205740 h 548640"/>
              <a:gd name="connsiteX4" fmla="*/ 0 w 1196507"/>
              <a:gd name="connsiteY4" fmla="*/ 205740 h 548640"/>
              <a:gd name="connsiteX0" fmla="*/ 1093033 w 1093033"/>
              <a:gd name="connsiteY0" fmla="*/ 548640 h 548640"/>
              <a:gd name="connsiteX1" fmla="*/ 860137 w 1093033"/>
              <a:gd name="connsiteY1" fmla="*/ 231822 h 548640"/>
              <a:gd name="connsiteX2" fmla="*/ 472190 w 1093033"/>
              <a:gd name="connsiteY2" fmla="*/ 0 h 548640"/>
              <a:gd name="connsiteX3" fmla="*/ 0 w 1093033"/>
              <a:gd name="connsiteY3" fmla="*/ 205740 h 548640"/>
              <a:gd name="connsiteX4" fmla="*/ 0 w 1093033"/>
              <a:gd name="connsiteY4" fmla="*/ 205740 h 548640"/>
              <a:gd name="connsiteX0" fmla="*/ 1093033 w 1093033"/>
              <a:gd name="connsiteY0" fmla="*/ 456487 h 456487"/>
              <a:gd name="connsiteX1" fmla="*/ 860137 w 1093033"/>
              <a:gd name="connsiteY1" fmla="*/ 231822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56487 h 456487"/>
              <a:gd name="connsiteX1" fmla="*/ 860137 w 1093033"/>
              <a:gd name="connsiteY1" fmla="*/ 161570 h 456487"/>
              <a:gd name="connsiteX2" fmla="*/ 472190 w 1093033"/>
              <a:gd name="connsiteY2" fmla="*/ 0 h 456487"/>
              <a:gd name="connsiteX3" fmla="*/ 0 w 1093033"/>
              <a:gd name="connsiteY3" fmla="*/ 205740 h 456487"/>
              <a:gd name="connsiteX4" fmla="*/ 0 w 1093033"/>
              <a:gd name="connsiteY4" fmla="*/ 205740 h 456487"/>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16345 h 416345"/>
              <a:gd name="connsiteX1" fmla="*/ 860137 w 1093033"/>
              <a:gd name="connsiteY1" fmla="*/ 121428 h 416345"/>
              <a:gd name="connsiteX2" fmla="*/ 451716 w 1093033"/>
              <a:gd name="connsiteY2" fmla="*/ 0 h 416345"/>
              <a:gd name="connsiteX3" fmla="*/ 0 w 1093033"/>
              <a:gd name="connsiteY3" fmla="*/ 165598 h 416345"/>
              <a:gd name="connsiteX4" fmla="*/ 0 w 1093033"/>
              <a:gd name="connsiteY4" fmla="*/ 165598 h 416345"/>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 name="connsiteX0" fmla="*/ 1093033 w 1093033"/>
              <a:gd name="connsiteY0" fmla="*/ 425127 h 425127"/>
              <a:gd name="connsiteX1" fmla="*/ 860137 w 1093033"/>
              <a:gd name="connsiteY1" fmla="*/ 130210 h 425127"/>
              <a:gd name="connsiteX2" fmla="*/ 451716 w 1093033"/>
              <a:gd name="connsiteY2" fmla="*/ 8782 h 425127"/>
              <a:gd name="connsiteX3" fmla="*/ 0 w 1093033"/>
              <a:gd name="connsiteY3" fmla="*/ 174380 h 425127"/>
              <a:gd name="connsiteX4" fmla="*/ 0 w 1093033"/>
              <a:gd name="connsiteY4" fmla="*/ 174380 h 42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33" h="425127">
                <a:moveTo>
                  <a:pt x="1093033" y="425127"/>
                </a:moveTo>
                <a:cubicBezTo>
                  <a:pt x="1093033" y="389408"/>
                  <a:pt x="963611" y="221650"/>
                  <a:pt x="860137" y="130210"/>
                </a:cubicBezTo>
                <a:cubicBezTo>
                  <a:pt x="725952" y="34005"/>
                  <a:pt x="587111" y="0"/>
                  <a:pt x="451716" y="8782"/>
                </a:cubicBezTo>
                <a:cubicBezTo>
                  <a:pt x="296025" y="33872"/>
                  <a:pt x="150572" y="119181"/>
                  <a:pt x="0" y="174380"/>
                </a:cubicBezTo>
                <a:lnTo>
                  <a:pt x="0" y="174380"/>
                </a:lnTo>
              </a:path>
            </a:pathLst>
          </a:custGeom>
          <a:ln w="57150">
            <a:solidFill>
              <a:srgbClr val="FFFF00"/>
            </a:solidFill>
            <a:headEnd type="none" w="med" len="med"/>
            <a:tailEnd type="triangle" w="med" len="med"/>
          </a:ln>
          <a:effectLst>
            <a:outerShdw blurRad="50800" dist="50800" dir="2700000" algn="ctr" rotWithShape="0">
              <a:schemeClr val="tx1">
                <a:alpha val="53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randombar(horizontal)">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Surviving a Difficult SHORE </a:t>
            </a:r>
            <a:r>
              <a:rPr lang="en-US" sz="3200" dirty="0" smtClean="0"/>
              <a:t>28:1-14</a:t>
            </a:r>
            <a:endParaRPr lang="en-US" sz="3200" dirty="0"/>
          </a:p>
        </p:txBody>
      </p:sp>
      <p:sp>
        <p:nvSpPr>
          <p:cNvPr id="3" name="Content Placeholder 2"/>
          <p:cNvSpPr>
            <a:spLocks noGrp="1"/>
          </p:cNvSpPr>
          <p:nvPr>
            <p:ph idx="1"/>
          </p:nvPr>
        </p:nvSpPr>
        <p:spPr>
          <a:xfrm>
            <a:off x="457200" y="4167266"/>
            <a:ext cx="8321040" cy="1958897"/>
          </a:xfrm>
        </p:spPr>
        <p:txBody>
          <a:bodyPr/>
          <a:lstStyle/>
          <a:p>
            <a:pPr marL="0" indent="0" algn="ctr"/>
            <a:r>
              <a:rPr lang="en-US" dirty="0" smtClean="0"/>
              <a:t>Sometimes the aftermath of a storm is worse than the storm ...</a:t>
            </a:r>
          </a:p>
        </p:txBody>
      </p:sp>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sum it all up</a:t>
            </a:r>
            <a:endParaRPr lang="en-US" dirty="0"/>
          </a:p>
        </p:txBody>
      </p:sp>
      <p:sp>
        <p:nvSpPr>
          <p:cNvPr id="3" name="Content Placeholder 2"/>
          <p:cNvSpPr>
            <a:spLocks noGrp="1"/>
          </p:cNvSpPr>
          <p:nvPr>
            <p:ph idx="1"/>
          </p:nvPr>
        </p:nvSpPr>
        <p:spPr>
          <a:xfrm>
            <a:off x="457200" y="2563318"/>
            <a:ext cx="8229600" cy="3562845"/>
          </a:xfrm>
        </p:spPr>
        <p:txBody>
          <a:bodyPr/>
          <a:lstStyle/>
          <a:p>
            <a:pPr algn="ctr"/>
            <a:r>
              <a:rPr lang="en-US" dirty="0" smtClean="0"/>
              <a:t>Life can be difficult—with difficult ...</a:t>
            </a:r>
          </a:p>
          <a:p>
            <a:pPr algn="ctr"/>
            <a:r>
              <a:rPr lang="en-US" dirty="0" smtClean="0"/>
              <a:t>	Starts   --   Storms    --   	Shores</a:t>
            </a:r>
          </a:p>
          <a:p>
            <a:pPr algn="ctr"/>
            <a:r>
              <a:rPr lang="en-US" dirty="0" smtClean="0"/>
              <a:t>How do you survive? </a:t>
            </a:r>
          </a:p>
          <a:p>
            <a:pPr algn="ctr"/>
            <a:r>
              <a:rPr lang="en-US" dirty="0" smtClean="0"/>
              <a:t>TRUST IN THE LORD AND HIS WORD!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START </a:t>
            </a:r>
            <a:r>
              <a:rPr lang="en-US" sz="3200" dirty="0" smtClean="0"/>
              <a:t>27: 1-13</a:t>
            </a:r>
            <a:endParaRPr lang="en-US" sz="3200" dirty="0"/>
          </a:p>
        </p:txBody>
      </p:sp>
      <p:pic>
        <p:nvPicPr>
          <p:cNvPr id="6" name="Picture 3"/>
          <p:cNvPicPr>
            <a:picLocks noChangeAspect="1" noChangeArrowheads="1"/>
          </p:cNvPicPr>
          <p:nvPr/>
        </p:nvPicPr>
        <p:blipFill>
          <a:blip r:embed="rId4" cstate="print"/>
          <a:srcRect/>
          <a:stretch>
            <a:fillRect/>
          </a:stretch>
        </p:blipFill>
        <p:spPr bwMode="auto">
          <a:xfrm flipH="1">
            <a:off x="3361764" y="1718212"/>
            <a:ext cx="5983941" cy="5339173"/>
          </a:xfrm>
          <a:prstGeom prst="rect">
            <a:avLst/>
          </a:prstGeom>
          <a:noFill/>
          <a:ln w="9525">
            <a:noFill/>
            <a:miter lim="800000"/>
            <a:headEnd/>
            <a:tailEnd/>
          </a:ln>
          <a:effectLst/>
        </p:spPr>
      </p:pic>
      <p:sp>
        <p:nvSpPr>
          <p:cNvPr id="3" name="Content Placeholder 2"/>
          <p:cNvSpPr>
            <a:spLocks noGrp="1"/>
          </p:cNvSpPr>
          <p:nvPr>
            <p:ph idx="1"/>
          </p:nvPr>
        </p:nvSpPr>
        <p:spPr>
          <a:xfrm>
            <a:off x="457200" y="1058780"/>
            <a:ext cx="8229600" cy="5067384"/>
          </a:xfrm>
        </p:spPr>
        <p:txBody>
          <a:bodyPr/>
          <a:lstStyle/>
          <a:p>
            <a:pPr marL="0" indent="0"/>
            <a:r>
              <a:rPr lang="en-US" baseline="30000" dirty="0" smtClean="0"/>
              <a:t>1</a:t>
            </a:r>
            <a:r>
              <a:rPr lang="en-US" dirty="0" smtClean="0"/>
              <a:t> When it was decided that we would sail for Italy, ...  </a:t>
            </a:r>
            <a:r>
              <a:rPr lang="en-US" baseline="30000" dirty="0" smtClean="0"/>
              <a:t>2</a:t>
            </a:r>
            <a:r>
              <a:rPr lang="en-US" dirty="0" smtClean="0"/>
              <a:t> We boarded a ship ... </a:t>
            </a:r>
            <a:br>
              <a:rPr lang="en-US" dirty="0" smtClean="0"/>
            </a:br>
            <a:r>
              <a:rPr lang="en-US" dirty="0" smtClean="0"/>
              <a:t>and we put out to sea.... </a:t>
            </a:r>
            <a:br>
              <a:rPr lang="en-US" dirty="0" smtClean="0"/>
            </a:br>
            <a:endParaRPr lang="en-US"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START </a:t>
            </a:r>
            <a:r>
              <a:rPr lang="en-US" sz="3200" dirty="0" smtClean="0"/>
              <a:t>27: 1-13</a:t>
            </a:r>
            <a:endParaRPr lang="en-US" sz="3200" dirty="0"/>
          </a:p>
        </p:txBody>
      </p:sp>
      <p:sp>
        <p:nvSpPr>
          <p:cNvPr id="3" name="Content Placeholder 2"/>
          <p:cNvSpPr>
            <a:spLocks noGrp="1"/>
          </p:cNvSpPr>
          <p:nvPr>
            <p:ph idx="1"/>
          </p:nvPr>
        </p:nvSpPr>
        <p:spPr>
          <a:xfrm>
            <a:off x="457200" y="1058780"/>
            <a:ext cx="8229600" cy="5067384"/>
          </a:xfrm>
        </p:spPr>
        <p:txBody>
          <a:bodyPr/>
          <a:lstStyle/>
          <a:p>
            <a:pPr marL="0" indent="0"/>
            <a:r>
              <a:rPr lang="en-US" baseline="30000" dirty="0" smtClean="0"/>
              <a:t>3</a:t>
            </a:r>
            <a:r>
              <a:rPr lang="en-US" dirty="0" smtClean="0"/>
              <a:t> The next day we landed at Sidon; ... </a:t>
            </a:r>
            <a:r>
              <a:rPr lang="en-US" baseline="30000" dirty="0" smtClean="0"/>
              <a:t>4</a:t>
            </a:r>
            <a:r>
              <a:rPr lang="en-US" dirty="0" smtClean="0"/>
              <a:t> From there we put out to sea again and passed to the lee of Cyprus because the winds were against us.</a:t>
            </a:r>
          </a:p>
          <a:p>
            <a:r>
              <a:rPr lang="en-US" dirty="0" smtClean="0"/>
              <a:t> </a:t>
            </a:r>
            <a:endParaRPr lang="en-US" dirty="0"/>
          </a:p>
        </p:txBody>
      </p:sp>
      <p:sp>
        <p:nvSpPr>
          <p:cNvPr id="8" name="Freeform 7"/>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5-Point Star 4"/>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Freeform 9"/>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401722" y="5131398"/>
            <a:ext cx="742278" cy="369332"/>
          </a:xfrm>
          <a:prstGeom prst="rect">
            <a:avLst/>
          </a:prstGeom>
          <a:noFill/>
        </p:spPr>
        <p:txBody>
          <a:bodyPr wrap="square" rtlCol="0">
            <a:spAutoFit/>
          </a:bodyPr>
          <a:lstStyle/>
          <a:p>
            <a:pPr algn="ctr"/>
            <a:r>
              <a:rPr lang="en-US" b="1" dirty="0" smtClean="0"/>
              <a:t>Sidon</a:t>
            </a:r>
            <a:endParaRPr lang="en-US"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START </a:t>
            </a:r>
            <a:r>
              <a:rPr lang="en-US" sz="3200" dirty="0" smtClean="0"/>
              <a:t>27: 1-13</a:t>
            </a:r>
            <a:endParaRPr lang="en-US" sz="3200" dirty="0"/>
          </a:p>
        </p:txBody>
      </p:sp>
      <p:sp>
        <p:nvSpPr>
          <p:cNvPr id="3" name="Content Placeholder 2"/>
          <p:cNvSpPr>
            <a:spLocks noGrp="1"/>
          </p:cNvSpPr>
          <p:nvPr>
            <p:ph idx="1"/>
          </p:nvPr>
        </p:nvSpPr>
        <p:spPr>
          <a:xfrm>
            <a:off x="457200" y="1058780"/>
            <a:ext cx="8229600" cy="5067384"/>
          </a:xfrm>
        </p:spPr>
        <p:txBody>
          <a:bodyPr/>
          <a:lstStyle/>
          <a:p>
            <a:pPr marL="0" indent="0"/>
            <a:r>
              <a:rPr lang="en-US" baseline="30000" dirty="0" smtClean="0"/>
              <a:t>5</a:t>
            </a:r>
            <a:r>
              <a:rPr lang="en-US" dirty="0" smtClean="0"/>
              <a:t> When we had sailed across the open sea ... we landed at Myra in Lycia.</a:t>
            </a:r>
          </a:p>
          <a:p>
            <a:pPr marL="0" indent="0"/>
            <a:r>
              <a:rPr lang="en-US" dirty="0" smtClean="0"/>
              <a:t> </a:t>
            </a:r>
            <a:r>
              <a:rPr lang="en-US" baseline="30000" dirty="0" smtClean="0"/>
              <a:t>6</a:t>
            </a:r>
            <a:r>
              <a:rPr lang="en-US" dirty="0" smtClean="0"/>
              <a:t> There the centurion found an Alexandrian ship sailing for Italy and put us on board.</a:t>
            </a:r>
            <a:endParaRPr lang="en-US" dirty="0"/>
          </a:p>
        </p:txBody>
      </p:sp>
      <p:sp>
        <p:nvSpPr>
          <p:cNvPr id="5" name="Freeform 4"/>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5-Point Star 5"/>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Freeform 6"/>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1" name="TextBox 10"/>
          <p:cNvSpPr txBox="1"/>
          <p:nvPr/>
        </p:nvSpPr>
        <p:spPr>
          <a:xfrm>
            <a:off x="8401722" y="5131398"/>
            <a:ext cx="742278" cy="369332"/>
          </a:xfrm>
          <a:prstGeom prst="rect">
            <a:avLst/>
          </a:prstGeom>
          <a:noFill/>
        </p:spPr>
        <p:txBody>
          <a:bodyPr wrap="square" rtlCol="0">
            <a:spAutoFit/>
          </a:bodyPr>
          <a:lstStyle/>
          <a:p>
            <a:pPr algn="ctr"/>
            <a:r>
              <a:rPr lang="en-US" b="1" dirty="0" smtClean="0"/>
              <a:t>Sidon</a:t>
            </a:r>
            <a:endParaRPr lang="en-US" b="1" dirty="0"/>
          </a:p>
        </p:txBody>
      </p:sp>
      <p:sp>
        <p:nvSpPr>
          <p:cNvPr id="12" name="TextBox 11"/>
          <p:cNvSpPr txBox="1"/>
          <p:nvPr/>
        </p:nvSpPr>
        <p:spPr>
          <a:xfrm>
            <a:off x="6208955" y="3982123"/>
            <a:ext cx="742278" cy="369332"/>
          </a:xfrm>
          <a:prstGeom prst="rect">
            <a:avLst/>
          </a:prstGeom>
          <a:no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Myra</a:t>
            </a:r>
            <a:endParaRPr lang="en-US" b="1" dirty="0">
              <a:solidFill>
                <a:schemeClr val="bg1"/>
              </a:solidFill>
              <a:effectLst>
                <a:outerShdw blurRad="38100" dist="38100" dir="2700000" algn="tl">
                  <a:srgbClr val="000000">
                    <a:alpha val="43137"/>
                  </a:srgbClr>
                </a:outerShdw>
              </a:effectLst>
            </a:endParaRPr>
          </a:p>
        </p:txBody>
      </p:sp>
      <p:sp>
        <p:nvSpPr>
          <p:cNvPr id="16" name="Oval 15"/>
          <p:cNvSpPr/>
          <p:nvPr/>
        </p:nvSpPr>
        <p:spPr>
          <a:xfrm>
            <a:off x="6673932" y="5925787"/>
            <a:ext cx="154380" cy="15437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757059" y="4738255"/>
            <a:ext cx="278156" cy="1128155"/>
          </a:xfrm>
          <a:custGeom>
            <a:avLst/>
            <a:gdLst>
              <a:gd name="connsiteX0" fmla="*/ 23750 w 205838"/>
              <a:gd name="connsiteY0" fmla="*/ 1128155 h 1128155"/>
              <a:gd name="connsiteX1" fmla="*/ 201880 w 205838"/>
              <a:gd name="connsiteY1" fmla="*/ 344384 h 1128155"/>
              <a:gd name="connsiteX2" fmla="*/ 0 w 205838"/>
              <a:gd name="connsiteY2" fmla="*/ 0 h 1128155"/>
              <a:gd name="connsiteX0" fmla="*/ 23750 w 132325"/>
              <a:gd name="connsiteY0" fmla="*/ 1128155 h 1128155"/>
              <a:gd name="connsiteX1" fmla="*/ 128367 w 132325"/>
              <a:gd name="connsiteY1" fmla="*/ 712519 h 1128155"/>
              <a:gd name="connsiteX2" fmla="*/ 0 w 132325"/>
              <a:gd name="connsiteY2" fmla="*/ 0 h 1128155"/>
              <a:gd name="connsiteX0" fmla="*/ 23750 w 132325"/>
              <a:gd name="connsiteY0" fmla="*/ 1128155 h 1128155"/>
              <a:gd name="connsiteX1" fmla="*/ 128367 w 132325"/>
              <a:gd name="connsiteY1" fmla="*/ 712519 h 1128155"/>
              <a:gd name="connsiteX2" fmla="*/ 0 w 132325"/>
              <a:gd name="connsiteY2" fmla="*/ 0 h 1128155"/>
              <a:gd name="connsiteX0" fmla="*/ 23750 w 114794"/>
              <a:gd name="connsiteY0" fmla="*/ 1128155 h 1128155"/>
              <a:gd name="connsiteX1" fmla="*/ 69556 w 114794"/>
              <a:gd name="connsiteY1" fmla="*/ 629392 h 1128155"/>
              <a:gd name="connsiteX2" fmla="*/ 0 w 114794"/>
              <a:gd name="connsiteY2" fmla="*/ 0 h 1128155"/>
            </a:gdLst>
            <a:ahLst/>
            <a:cxnLst>
              <a:cxn ang="0">
                <a:pos x="connsiteX0" y="connsiteY0"/>
              </a:cxn>
              <a:cxn ang="0">
                <a:pos x="connsiteX1" y="connsiteY1"/>
              </a:cxn>
              <a:cxn ang="0">
                <a:pos x="connsiteX2" y="connsiteY2"/>
              </a:cxn>
            </a:cxnLst>
            <a:rect l="l" t="t" r="r" b="b"/>
            <a:pathLst>
              <a:path w="114794" h="1128155">
                <a:moveTo>
                  <a:pt x="23750" y="1128155"/>
                </a:moveTo>
                <a:cubicBezTo>
                  <a:pt x="114794" y="830282"/>
                  <a:pt x="73514" y="817418"/>
                  <a:pt x="69556" y="629392"/>
                </a:cubicBezTo>
                <a:cubicBezTo>
                  <a:pt x="65598" y="441366"/>
                  <a:pt x="45051" y="232558"/>
                  <a:pt x="0" y="0"/>
                </a:cubicBezTo>
              </a:path>
            </a:pathLst>
          </a:cu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Picture 2"/>
          <p:cNvPicPr>
            <a:picLocks noChangeAspect="1" noChangeArrowheads="1"/>
          </p:cNvPicPr>
          <p:nvPr/>
        </p:nvPicPr>
        <p:blipFill>
          <a:blip r:embed="rId4" cstate="print"/>
          <a:srcRect/>
          <a:stretch>
            <a:fillRect/>
          </a:stretch>
        </p:blipFill>
        <p:spPr bwMode="auto">
          <a:xfrm>
            <a:off x="2622559" y="4310739"/>
            <a:ext cx="3254485" cy="271351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pic>
        <p:nvPicPr>
          <p:cNvPr id="23" name="Picture 2"/>
          <p:cNvPicPr>
            <a:picLocks noChangeAspect="1" noChangeArrowheads="1"/>
          </p:cNvPicPr>
          <p:nvPr/>
        </p:nvPicPr>
        <p:blipFill>
          <a:blip r:embed="rId4" cstate="print"/>
          <a:srcRect/>
          <a:stretch>
            <a:fillRect/>
          </a:stretch>
        </p:blipFill>
        <p:spPr bwMode="auto">
          <a:xfrm>
            <a:off x="2622559" y="4310739"/>
            <a:ext cx="3254485" cy="271351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START </a:t>
            </a:r>
            <a:r>
              <a:rPr lang="en-US" sz="3200" dirty="0" smtClean="0"/>
              <a:t>27: 1-13</a:t>
            </a:r>
            <a:endParaRPr lang="en-US" sz="3200" dirty="0"/>
          </a:p>
        </p:txBody>
      </p:sp>
      <p:sp>
        <p:nvSpPr>
          <p:cNvPr id="6" name="Rectangle 5"/>
          <p:cNvSpPr/>
          <p:nvPr/>
        </p:nvSpPr>
        <p:spPr>
          <a:xfrm>
            <a:off x="2343150" y="979717"/>
            <a:ext cx="2895599" cy="72390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42999" y="1450525"/>
            <a:ext cx="3429001" cy="790574"/>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6249" y="1939930"/>
            <a:ext cx="4095751" cy="790574"/>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6567" y="2947260"/>
            <a:ext cx="7654739" cy="89422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494929" y="3095178"/>
            <a:ext cx="1734671" cy="551329"/>
          </a:xfrm>
          <a:prstGeom prst="rect">
            <a:avLst/>
          </a:prstGeom>
          <a:solidFill>
            <a:schemeClr val="tx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5-Point Star 13"/>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5" name="Freeform 14"/>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9" name="TextBox 18"/>
          <p:cNvSpPr txBox="1"/>
          <p:nvPr/>
        </p:nvSpPr>
        <p:spPr>
          <a:xfrm>
            <a:off x="8401722" y="5131398"/>
            <a:ext cx="742278" cy="369332"/>
          </a:xfrm>
          <a:prstGeom prst="rect">
            <a:avLst/>
          </a:prstGeom>
          <a:noFill/>
        </p:spPr>
        <p:txBody>
          <a:bodyPr wrap="square" rtlCol="0">
            <a:spAutoFit/>
          </a:bodyPr>
          <a:lstStyle/>
          <a:p>
            <a:pPr algn="ctr"/>
            <a:r>
              <a:rPr lang="en-US" b="1" dirty="0" smtClean="0"/>
              <a:t>Sidon</a:t>
            </a:r>
            <a:endParaRPr lang="en-US" b="1" dirty="0"/>
          </a:p>
        </p:txBody>
      </p:sp>
      <p:sp>
        <p:nvSpPr>
          <p:cNvPr id="21" name="Freeform 20"/>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p:cNvSpPr>
            <a:spLocks noGrp="1"/>
          </p:cNvSpPr>
          <p:nvPr>
            <p:ph idx="1"/>
          </p:nvPr>
        </p:nvSpPr>
        <p:spPr>
          <a:xfrm>
            <a:off x="457200" y="1058780"/>
            <a:ext cx="8229600" cy="5067384"/>
          </a:xfrm>
        </p:spPr>
        <p:txBody>
          <a:bodyPr/>
          <a:lstStyle/>
          <a:p>
            <a:pPr marL="0" indent="0">
              <a:lnSpc>
                <a:spcPts val="3800"/>
              </a:lnSpc>
            </a:pPr>
            <a:r>
              <a:rPr lang="en-US" baseline="30000" dirty="0" smtClean="0"/>
              <a:t>7</a:t>
            </a:r>
            <a:r>
              <a:rPr lang="en-US" dirty="0" smtClean="0"/>
              <a:t> We made slow headway for many days and had difficulty arriving off Cnidus. When the wind did not allow us to hold our course, we sailed to the lee of Crete, opposite </a:t>
            </a:r>
            <a:r>
              <a:rPr lang="en-US" dirty="0" err="1" smtClean="0"/>
              <a:t>Salmone</a:t>
            </a:r>
            <a:r>
              <a:rPr lang="en-US" dirty="0" smtClean="0"/>
              <a:t>.</a:t>
            </a:r>
          </a:p>
          <a:p>
            <a:pPr marL="0" indent="0">
              <a:lnSpc>
                <a:spcPts val="3800"/>
              </a:lnSpc>
            </a:pPr>
            <a:r>
              <a:rPr lang="en-US" dirty="0" smtClean="0"/>
              <a:t> </a:t>
            </a:r>
            <a:r>
              <a:rPr lang="en-US" baseline="30000" dirty="0" smtClean="0"/>
              <a:t>8</a:t>
            </a:r>
            <a:r>
              <a:rPr lang="en-US" dirty="0" smtClean="0"/>
              <a:t> We moved along the coast with difficulty and came to a place called Fair Havens, near the town of </a:t>
            </a:r>
            <a:r>
              <a:rPr lang="en-US" dirty="0" err="1" smtClean="0"/>
              <a:t>Lasea</a:t>
            </a:r>
            <a:r>
              <a:rPr lang="en-US" dirty="0" smtClean="0"/>
              <a:t>.</a:t>
            </a:r>
            <a:endParaRPr lang="en-US" dirty="0"/>
          </a:p>
        </p:txBody>
      </p:sp>
      <p:sp>
        <p:nvSpPr>
          <p:cNvPr id="24" name="Freeform 23"/>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5" name="Oval 24"/>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right)">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right)">
                                      <p:cBhvr>
                                        <p:cTn id="33" dur="500"/>
                                        <p:tgtEl>
                                          <p:spTgt spid="2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21"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2179" b="5517"/>
          <a:stretch>
            <a:fillRect/>
          </a:stretch>
        </p:blipFill>
        <p:spPr bwMode="auto">
          <a:xfrm>
            <a:off x="0" y="1107573"/>
            <a:ext cx="9144000" cy="575042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Surviving a Difficult START </a:t>
            </a:r>
            <a:r>
              <a:rPr lang="en-US" sz="3200" dirty="0" smtClean="0"/>
              <a:t>27: 1-13</a:t>
            </a:r>
            <a:endParaRPr lang="en-US" sz="3200" dirty="0"/>
          </a:p>
        </p:txBody>
      </p:sp>
      <p:sp>
        <p:nvSpPr>
          <p:cNvPr id="6" name="Rectangle 5"/>
          <p:cNvSpPr/>
          <p:nvPr/>
        </p:nvSpPr>
        <p:spPr>
          <a:xfrm>
            <a:off x="657224" y="1057276"/>
            <a:ext cx="4667251" cy="790574"/>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19274" y="1562101"/>
            <a:ext cx="3771901" cy="790574"/>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9574" y="2105026"/>
            <a:ext cx="3829051" cy="790574"/>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058780"/>
            <a:ext cx="8229600" cy="5067384"/>
          </a:xfrm>
        </p:spPr>
        <p:txBody>
          <a:bodyPr/>
          <a:lstStyle/>
          <a:p>
            <a:pPr marL="0" indent="0"/>
            <a:r>
              <a:rPr lang="en-US" baseline="30000" dirty="0" smtClean="0"/>
              <a:t>9</a:t>
            </a:r>
            <a:r>
              <a:rPr lang="en-US" dirty="0" smtClean="0"/>
              <a:t> Much time had been lost, and sailing had already become dangerous because by now it was after the Fast. So Paul warned them,</a:t>
            </a:r>
          </a:p>
        </p:txBody>
      </p:sp>
      <p:pic>
        <p:nvPicPr>
          <p:cNvPr id="9" name="Picture 2"/>
          <p:cNvPicPr>
            <a:picLocks noChangeAspect="1" noChangeArrowheads="1"/>
          </p:cNvPicPr>
          <p:nvPr/>
        </p:nvPicPr>
        <p:blipFill>
          <a:blip r:embed="rId4" cstate="print"/>
          <a:srcRect/>
          <a:stretch>
            <a:fillRect/>
          </a:stretch>
        </p:blipFill>
        <p:spPr bwMode="auto">
          <a:xfrm>
            <a:off x="2622559" y="4310739"/>
            <a:ext cx="3254485" cy="2713512"/>
          </a:xfrm>
          <a:prstGeom prst="rect">
            <a:avLst/>
          </a:prstGeom>
          <a:noFill/>
          <a:ln w="9525">
            <a:noFill/>
            <a:miter lim="800000"/>
            <a:headEnd/>
            <a:tailEnd/>
          </a:ln>
          <a:effectLst/>
        </p:spPr>
      </p:pic>
      <p:grpSp>
        <p:nvGrpSpPr>
          <p:cNvPr id="10" name="Group 9"/>
          <p:cNvGrpSpPr/>
          <p:nvPr/>
        </p:nvGrpSpPr>
        <p:grpSpPr>
          <a:xfrm>
            <a:off x="5819887" y="4331244"/>
            <a:ext cx="3324113" cy="1513371"/>
            <a:chOff x="5819887" y="4331244"/>
            <a:chExt cx="3324113" cy="1513371"/>
          </a:xfrm>
        </p:grpSpPr>
        <p:sp>
          <p:nvSpPr>
            <p:cNvPr id="11" name="Freeform 10"/>
            <p:cNvSpPr/>
            <p:nvPr/>
          </p:nvSpPr>
          <p:spPr>
            <a:xfrm>
              <a:off x="8039404" y="5274259"/>
              <a:ext cx="204825" cy="395021"/>
            </a:xfrm>
            <a:custGeom>
              <a:avLst/>
              <a:gdLst>
                <a:gd name="connsiteX0" fmla="*/ 425500 w 462076"/>
                <a:gd name="connsiteY0" fmla="*/ 395021 h 395021"/>
                <a:gd name="connsiteX1" fmla="*/ 45110 w 462076"/>
                <a:gd name="connsiteY1" fmla="*/ 277978 h 395021"/>
                <a:gd name="connsiteX2" fmla="*/ 154838 w 462076"/>
                <a:gd name="connsiteY2" fmla="*/ 58522 h 395021"/>
                <a:gd name="connsiteX3" fmla="*/ 462076 w 462076"/>
                <a:gd name="connsiteY3" fmla="*/ 0 h 395021"/>
              </a:gdLst>
              <a:ahLst/>
              <a:cxnLst>
                <a:cxn ang="0">
                  <a:pos x="connsiteX0" y="connsiteY0"/>
                </a:cxn>
                <a:cxn ang="0">
                  <a:pos x="connsiteX1" y="connsiteY1"/>
                </a:cxn>
                <a:cxn ang="0">
                  <a:pos x="connsiteX2" y="connsiteY2"/>
                </a:cxn>
                <a:cxn ang="0">
                  <a:pos x="connsiteX3" y="connsiteY3"/>
                </a:cxn>
              </a:cxnLst>
              <a:rect l="l" t="t" r="r" b="b"/>
              <a:pathLst>
                <a:path w="462076" h="395021">
                  <a:moveTo>
                    <a:pt x="425500" y="395021"/>
                  </a:moveTo>
                  <a:cubicBezTo>
                    <a:pt x="257860" y="364541"/>
                    <a:pt x="90220" y="334061"/>
                    <a:pt x="45110" y="277978"/>
                  </a:cubicBezTo>
                  <a:cubicBezTo>
                    <a:pt x="0" y="221895"/>
                    <a:pt x="85344" y="104852"/>
                    <a:pt x="154838" y="58522"/>
                  </a:cubicBezTo>
                  <a:cubicBezTo>
                    <a:pt x="224332" y="12192"/>
                    <a:pt x="343204" y="6096"/>
                    <a:pt x="462076" y="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5-Point Star 11"/>
            <p:cNvSpPr/>
            <p:nvPr/>
          </p:nvSpPr>
          <p:spPr>
            <a:xfrm>
              <a:off x="8083296" y="5542279"/>
              <a:ext cx="338328" cy="302336"/>
            </a:xfrm>
            <a:prstGeom prst="star5">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Freeform 12"/>
            <p:cNvSpPr/>
            <p:nvPr/>
          </p:nvSpPr>
          <p:spPr>
            <a:xfrm>
              <a:off x="7406640" y="4488180"/>
              <a:ext cx="1005840" cy="693420"/>
            </a:xfrm>
            <a:custGeom>
              <a:avLst/>
              <a:gdLst>
                <a:gd name="connsiteX0" fmla="*/ 1539240 w 1539240"/>
                <a:gd name="connsiteY0" fmla="*/ 693420 h 693420"/>
                <a:gd name="connsiteX1" fmla="*/ 1356360 w 1539240"/>
                <a:gd name="connsiteY1" fmla="*/ 83820 h 693420"/>
                <a:gd name="connsiteX2" fmla="*/ 533400 w 1539240"/>
                <a:gd name="connsiteY2" fmla="*/ 190500 h 693420"/>
                <a:gd name="connsiteX3" fmla="*/ 0 w 1539240"/>
                <a:gd name="connsiteY3" fmla="*/ 22860 h 693420"/>
                <a:gd name="connsiteX0" fmla="*/ 1005840 w 1005840"/>
                <a:gd name="connsiteY0" fmla="*/ 693420 h 693420"/>
                <a:gd name="connsiteX1" fmla="*/ 822960 w 1005840"/>
                <a:gd name="connsiteY1" fmla="*/ 83820 h 693420"/>
                <a:gd name="connsiteX2" fmla="*/ 0 w 1005840"/>
                <a:gd name="connsiteY2" fmla="*/ 190500 h 693420"/>
              </a:gdLst>
              <a:ahLst/>
              <a:cxnLst>
                <a:cxn ang="0">
                  <a:pos x="connsiteX0" y="connsiteY0"/>
                </a:cxn>
                <a:cxn ang="0">
                  <a:pos x="connsiteX1" y="connsiteY1"/>
                </a:cxn>
                <a:cxn ang="0">
                  <a:pos x="connsiteX2" y="connsiteY2"/>
                </a:cxn>
              </a:cxnLst>
              <a:rect l="l" t="t" r="r" b="b"/>
              <a:pathLst>
                <a:path w="1005840" h="693420">
                  <a:moveTo>
                    <a:pt x="1005840" y="693420"/>
                  </a:moveTo>
                  <a:cubicBezTo>
                    <a:pt x="998220" y="430530"/>
                    <a:pt x="990600" y="167640"/>
                    <a:pt x="822960" y="83820"/>
                  </a:cubicBezTo>
                  <a:cubicBezTo>
                    <a:pt x="655320" y="0"/>
                    <a:pt x="226060" y="200660"/>
                    <a:pt x="0" y="190500"/>
                  </a:cubicBez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8288122" y="5154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723529" y="4526279"/>
              <a:ext cx="688489" cy="250116"/>
            </a:xfrm>
            <a:custGeom>
              <a:avLst/>
              <a:gdLst>
                <a:gd name="connsiteX0" fmla="*/ 502920 w 502920"/>
                <a:gd name="connsiteY0" fmla="*/ 137160 h 190500"/>
                <a:gd name="connsiteX1" fmla="*/ 213360 w 502920"/>
                <a:gd name="connsiteY1" fmla="*/ 167640 h 190500"/>
                <a:gd name="connsiteX2" fmla="*/ 0 w 502920"/>
                <a:gd name="connsiteY2" fmla="*/ 0 h 190500"/>
                <a:gd name="connsiteX3" fmla="*/ 0 w 502920"/>
                <a:gd name="connsiteY3" fmla="*/ 0 h 190500"/>
              </a:gdLst>
              <a:ahLst/>
              <a:cxnLst>
                <a:cxn ang="0">
                  <a:pos x="connsiteX0" y="connsiteY0"/>
                </a:cxn>
                <a:cxn ang="0">
                  <a:pos x="connsiteX1" y="connsiteY1"/>
                </a:cxn>
                <a:cxn ang="0">
                  <a:pos x="connsiteX2" y="connsiteY2"/>
                </a:cxn>
                <a:cxn ang="0">
                  <a:pos x="connsiteX3" y="connsiteY3"/>
                </a:cxn>
              </a:cxnLst>
              <a:rect l="l" t="t" r="r" b="b"/>
              <a:pathLst>
                <a:path w="502920" h="190500">
                  <a:moveTo>
                    <a:pt x="502920" y="137160"/>
                  </a:moveTo>
                  <a:cubicBezTo>
                    <a:pt x="400050" y="163830"/>
                    <a:pt x="297180" y="190500"/>
                    <a:pt x="213360" y="167640"/>
                  </a:cubicBezTo>
                  <a:cubicBezTo>
                    <a:pt x="129540" y="144780"/>
                    <a:pt x="0" y="0"/>
                    <a:pt x="0" y="0"/>
                  </a:cubicBezTo>
                  <a:lnTo>
                    <a:pt x="0" y="0"/>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6596482" y="433124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7" name="TextBox 16"/>
            <p:cNvSpPr txBox="1"/>
            <p:nvPr/>
          </p:nvSpPr>
          <p:spPr>
            <a:xfrm>
              <a:off x="8401722" y="5131398"/>
              <a:ext cx="742278" cy="369332"/>
            </a:xfrm>
            <a:prstGeom prst="rect">
              <a:avLst/>
            </a:prstGeom>
            <a:noFill/>
          </p:spPr>
          <p:txBody>
            <a:bodyPr wrap="square" rtlCol="0">
              <a:spAutoFit/>
            </a:bodyPr>
            <a:lstStyle/>
            <a:p>
              <a:pPr algn="ctr"/>
              <a:r>
                <a:rPr lang="en-US" b="1" dirty="0" smtClean="0"/>
                <a:t>Sidon</a:t>
              </a:r>
              <a:endParaRPr lang="en-US" b="1" dirty="0"/>
            </a:p>
          </p:txBody>
        </p:sp>
        <p:sp>
          <p:nvSpPr>
            <p:cNvPr id="18" name="Freeform 17"/>
            <p:cNvSpPr/>
            <p:nvPr/>
          </p:nvSpPr>
          <p:spPr>
            <a:xfrm>
              <a:off x="5819887" y="4391169"/>
              <a:ext cx="828339" cy="283285"/>
            </a:xfrm>
            <a:custGeom>
              <a:avLst/>
              <a:gdLst>
                <a:gd name="connsiteX0" fmla="*/ 828339 w 828339"/>
                <a:gd name="connsiteY0" fmla="*/ 147021 h 256391"/>
                <a:gd name="connsiteX1" fmla="*/ 634701 w 828339"/>
                <a:gd name="connsiteY1" fmla="*/ 233083 h 256391"/>
                <a:gd name="connsiteX2" fmla="*/ 419548 w 828339"/>
                <a:gd name="connsiteY2" fmla="*/ 7172 h 256391"/>
                <a:gd name="connsiteX3" fmla="*/ 0 w 828339"/>
                <a:gd name="connsiteY3" fmla="*/ 190052 h 256391"/>
                <a:gd name="connsiteX4" fmla="*/ 0 w 828339"/>
                <a:gd name="connsiteY4" fmla="*/ 190052 h 256391"/>
                <a:gd name="connsiteX0" fmla="*/ 828339 w 828339"/>
                <a:gd name="connsiteY0" fmla="*/ 193125 h 310179"/>
                <a:gd name="connsiteX1" fmla="*/ 634701 w 828339"/>
                <a:gd name="connsiteY1" fmla="*/ 279187 h 310179"/>
                <a:gd name="connsiteX2" fmla="*/ 411864 w 828339"/>
                <a:gd name="connsiteY2" fmla="*/ 7172 h 310179"/>
                <a:gd name="connsiteX3" fmla="*/ 0 w 828339"/>
                <a:gd name="connsiteY3" fmla="*/ 236156 h 310179"/>
                <a:gd name="connsiteX4" fmla="*/ 0 w 828339"/>
                <a:gd name="connsiteY4" fmla="*/ 236156 h 310179"/>
                <a:gd name="connsiteX0" fmla="*/ 828339 w 828339"/>
                <a:gd name="connsiteY0" fmla="*/ 170073 h 283285"/>
                <a:gd name="connsiteX1" fmla="*/ 634701 w 828339"/>
                <a:gd name="connsiteY1" fmla="*/ 256135 h 283285"/>
                <a:gd name="connsiteX2" fmla="*/ 411864 w 828339"/>
                <a:gd name="connsiteY2" fmla="*/ 7172 h 283285"/>
                <a:gd name="connsiteX3" fmla="*/ 0 w 828339"/>
                <a:gd name="connsiteY3" fmla="*/ 213104 h 283285"/>
                <a:gd name="connsiteX4" fmla="*/ 0 w 828339"/>
                <a:gd name="connsiteY4" fmla="*/ 213104 h 283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339" h="283285">
                  <a:moveTo>
                    <a:pt x="828339" y="170073"/>
                  </a:moveTo>
                  <a:cubicBezTo>
                    <a:pt x="765586" y="224758"/>
                    <a:pt x="704114" y="283285"/>
                    <a:pt x="634701" y="256135"/>
                  </a:cubicBezTo>
                  <a:cubicBezTo>
                    <a:pt x="565288" y="228985"/>
                    <a:pt x="517647" y="14344"/>
                    <a:pt x="411864" y="7172"/>
                  </a:cubicBezTo>
                  <a:cubicBezTo>
                    <a:pt x="306081" y="0"/>
                    <a:pt x="68644" y="174940"/>
                    <a:pt x="0" y="213104"/>
                  </a:cubicBezTo>
                  <a:lnTo>
                    <a:pt x="0" y="213104"/>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 name="Freeform 18"/>
          <p:cNvSpPr/>
          <p:nvPr/>
        </p:nvSpPr>
        <p:spPr>
          <a:xfrm>
            <a:off x="5284519" y="4631378"/>
            <a:ext cx="487072" cy="433184"/>
          </a:xfrm>
          <a:custGeom>
            <a:avLst/>
            <a:gdLst>
              <a:gd name="connsiteX0" fmla="*/ 510639 w 548244"/>
              <a:gd name="connsiteY0" fmla="*/ 0 h 391885"/>
              <a:gd name="connsiteX1" fmla="*/ 463138 w 548244"/>
              <a:gd name="connsiteY1" fmla="*/ 130628 h 391885"/>
              <a:gd name="connsiteX2" fmla="*/ 0 w 548244"/>
              <a:gd name="connsiteY2" fmla="*/ 391885 h 391885"/>
              <a:gd name="connsiteX3" fmla="*/ 0 w 548244"/>
              <a:gd name="connsiteY3" fmla="*/ 391885 h 391885"/>
              <a:gd name="connsiteX4" fmla="*/ 0 w 548244"/>
              <a:gd name="connsiteY4" fmla="*/ 391885 h 391885"/>
              <a:gd name="connsiteX0" fmla="*/ 510639 w 529441"/>
              <a:gd name="connsiteY0" fmla="*/ 0 h 391885"/>
              <a:gd name="connsiteX1" fmla="*/ 397150 w 529441"/>
              <a:gd name="connsiteY1" fmla="*/ 243750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510639 w 529441"/>
              <a:gd name="connsiteY0" fmla="*/ 0 h 391885"/>
              <a:gd name="connsiteX1" fmla="*/ 378296 w 529441"/>
              <a:gd name="connsiteY1" fmla="*/ 276744 h 391885"/>
              <a:gd name="connsiteX2" fmla="*/ 0 w 529441"/>
              <a:gd name="connsiteY2" fmla="*/ 391885 h 391885"/>
              <a:gd name="connsiteX3" fmla="*/ 0 w 529441"/>
              <a:gd name="connsiteY3" fmla="*/ 391885 h 391885"/>
              <a:gd name="connsiteX4" fmla="*/ 0 w 529441"/>
              <a:gd name="connsiteY4" fmla="*/ 391885 h 391885"/>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02231 w 425695"/>
              <a:gd name="connsiteY0" fmla="*/ 0 h 509720"/>
              <a:gd name="connsiteX1" fmla="*/ 378296 w 425695"/>
              <a:gd name="connsiteY1" fmla="*/ 394579 h 509720"/>
              <a:gd name="connsiteX2" fmla="*/ 0 w 425695"/>
              <a:gd name="connsiteY2" fmla="*/ 509720 h 509720"/>
              <a:gd name="connsiteX3" fmla="*/ 0 w 425695"/>
              <a:gd name="connsiteY3" fmla="*/ 509720 h 509720"/>
              <a:gd name="connsiteX4" fmla="*/ 0 w 425695"/>
              <a:gd name="connsiteY4" fmla="*/ 509720 h 509720"/>
              <a:gd name="connsiteX0" fmla="*/ 487072 w 487072"/>
              <a:gd name="connsiteY0" fmla="*/ 0 h 391885"/>
              <a:gd name="connsiteX1" fmla="*/ 378296 w 487072"/>
              <a:gd name="connsiteY1" fmla="*/ 276744 h 391885"/>
              <a:gd name="connsiteX2" fmla="*/ 0 w 487072"/>
              <a:gd name="connsiteY2" fmla="*/ 391885 h 391885"/>
              <a:gd name="connsiteX3" fmla="*/ 0 w 487072"/>
              <a:gd name="connsiteY3" fmla="*/ 391885 h 391885"/>
              <a:gd name="connsiteX4" fmla="*/ 0 w 487072"/>
              <a:gd name="connsiteY4" fmla="*/ 391885 h 391885"/>
              <a:gd name="connsiteX0" fmla="*/ 487072 w 487072"/>
              <a:gd name="connsiteY0" fmla="*/ 0 h 409617"/>
              <a:gd name="connsiteX1" fmla="*/ 378296 w 487072"/>
              <a:gd name="connsiteY1" fmla="*/ 276744 h 409617"/>
              <a:gd name="connsiteX2" fmla="*/ 0 w 487072"/>
              <a:gd name="connsiteY2" fmla="*/ 391885 h 409617"/>
              <a:gd name="connsiteX3" fmla="*/ 0 w 487072"/>
              <a:gd name="connsiteY3" fmla="*/ 391885 h 409617"/>
              <a:gd name="connsiteX4" fmla="*/ 0 w 487072"/>
              <a:gd name="connsiteY4" fmla="*/ 391885 h 409617"/>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 name="connsiteX0" fmla="*/ 487072 w 487072"/>
              <a:gd name="connsiteY0" fmla="*/ 0 h 433184"/>
              <a:gd name="connsiteX1" fmla="*/ 378296 w 487072"/>
              <a:gd name="connsiteY1" fmla="*/ 276744 h 433184"/>
              <a:gd name="connsiteX2" fmla="*/ 0 w 487072"/>
              <a:gd name="connsiteY2" fmla="*/ 391885 h 433184"/>
              <a:gd name="connsiteX3" fmla="*/ 0 w 487072"/>
              <a:gd name="connsiteY3" fmla="*/ 391885 h 433184"/>
              <a:gd name="connsiteX4" fmla="*/ 0 w 487072"/>
              <a:gd name="connsiteY4" fmla="*/ 391885 h 43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072" h="433184">
                <a:moveTo>
                  <a:pt x="487072" y="0"/>
                </a:moveTo>
                <a:cubicBezTo>
                  <a:pt x="435173" y="65650"/>
                  <a:pt x="425695" y="164295"/>
                  <a:pt x="378296" y="276744"/>
                </a:cubicBezTo>
                <a:cubicBezTo>
                  <a:pt x="297904" y="393905"/>
                  <a:pt x="42626" y="433184"/>
                  <a:pt x="0" y="391885"/>
                </a:cubicBezTo>
                <a:lnTo>
                  <a:pt x="0" y="391885"/>
                </a:lnTo>
                <a:lnTo>
                  <a:pt x="0" y="391885"/>
                </a:lnTo>
              </a:path>
            </a:pathLst>
          </a:custGeom>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dirty="0"/>
          </a:p>
        </p:txBody>
      </p:sp>
      <p:sp>
        <p:nvSpPr>
          <p:cNvPr id="20" name="Oval 19"/>
          <p:cNvSpPr/>
          <p:nvPr/>
        </p:nvSpPr>
        <p:spPr>
          <a:xfrm>
            <a:off x="5087722" y="4773204"/>
            <a:ext cx="175564" cy="18589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1547</TotalTime>
  <Words>3085</Words>
  <Application>Microsoft Office PowerPoint</Application>
  <PresentationFormat>On-screen Show (4:3)</PresentationFormat>
  <Paragraphs>281</Paragraphs>
  <Slides>44</Slides>
  <Notes>41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Surviving  the Shipwrecks in Life</vt:lpstr>
      <vt:lpstr>Shipwrecks in Life have 3 parts:</vt:lpstr>
      <vt:lpstr>Surviving a Difficult START 27: 1-13</vt:lpstr>
      <vt:lpstr>Surviving a Difficult START 27: 1-13</vt:lpstr>
      <vt:lpstr>Surviving a Difficult START 27: 1-13</vt:lpstr>
      <vt:lpstr>Surviving a Difficult START 27: 1-13</vt:lpstr>
      <vt:lpstr>Surviving a Difficult START 27: 1-13</vt:lpstr>
      <vt:lpstr>Surviving a Difficult START 27: 1-13</vt:lpstr>
      <vt:lpstr>Surviving a Difficult START 27: 1-13</vt:lpstr>
      <vt:lpstr>Surviving a Difficult START 27: 1-13</vt:lpstr>
      <vt:lpstr>Surviving a Difficult START 27: 1-13</vt:lpstr>
      <vt:lpstr>Surviving a Difficult START 27: 1-13</vt:lpstr>
      <vt:lpstr>Surviving a Difficult STORM 27: 14-44 </vt:lpstr>
      <vt:lpstr>1-Description of the STORM 27: 14-26 </vt:lpstr>
      <vt:lpstr>1-Description of the STORM 27: 14-26 </vt:lpstr>
      <vt:lpstr>Surviving a Difficult STORM 27: 14-44 </vt:lpstr>
      <vt:lpstr>1-Description of the STORM 27: 14-26 </vt:lpstr>
      <vt:lpstr>1-Description of the STORM 27: 14-26 </vt:lpstr>
      <vt:lpstr>1-Description of the STORM 27: 14-26 </vt:lpstr>
      <vt:lpstr>2-Leadership in the STORM 27: 21-44 </vt:lpstr>
      <vt:lpstr>2-Leadership in the STORM 27: 21-44 </vt:lpstr>
      <vt:lpstr>2-Leadership in the STORM 27: 21-44 </vt:lpstr>
      <vt:lpstr>2-Leadership in the STORM 27: 21-44 </vt:lpstr>
      <vt:lpstr>2-Leadership in the STORM 27: 21-44 </vt:lpstr>
      <vt:lpstr>2-Leadership in the STORM 27: 21-44 </vt:lpstr>
      <vt:lpstr>2-Leadership in the STORM 27: 21-44 </vt:lpstr>
      <vt:lpstr>2-Leadership in the STORM 27: 21-44 </vt:lpstr>
      <vt:lpstr>2-Leadership in the STORM 27: 21-44 </vt:lpstr>
      <vt:lpstr>2-Leadership in the STORM 27: 21-44 </vt:lpstr>
      <vt:lpstr>2-Leadership in the STORM 27: 21-44 </vt:lpstr>
      <vt:lpstr>2-Leadership in the STORM 27: 21-44 </vt:lpstr>
      <vt:lpstr>2-Leadership in the STORM 27: 21-44 </vt:lpstr>
      <vt:lpstr>2-Leadership in the STORM 27: 21-44 </vt:lpstr>
      <vt:lpstr>Surviving the STORMS in Life</vt:lpstr>
      <vt:lpstr>Surviving the Storms of Life ...</vt:lpstr>
      <vt:lpstr>Surviving a Difficult SHORE 28:1-14</vt:lpstr>
      <vt:lpstr>Surviving a Difficult SHORE 28:1-14</vt:lpstr>
      <vt:lpstr>Surviving a Difficult SHORE 28:1-14</vt:lpstr>
      <vt:lpstr>Surviving a Difficult SHORE 28:1-14</vt:lpstr>
      <vt:lpstr>Surviving a Difficult SHORE 28:1-14</vt:lpstr>
      <vt:lpstr>Surviving a Difficult SHORE 28:1-14</vt:lpstr>
      <vt:lpstr>Let’s sum it all up</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122</cp:revision>
  <dcterms:created xsi:type="dcterms:W3CDTF">2011-08-31T23:06:31Z</dcterms:created>
  <dcterms:modified xsi:type="dcterms:W3CDTF">2011-10-07T03:33:58Z</dcterms:modified>
</cp:coreProperties>
</file>