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45" r:id="rId2"/>
    <p:sldId id="343" r:id="rId3"/>
    <p:sldId id="256" r:id="rId4"/>
    <p:sldId id="257" r:id="rId5"/>
    <p:sldId id="291" r:id="rId6"/>
    <p:sldId id="292" r:id="rId7"/>
    <p:sldId id="293" r:id="rId8"/>
    <p:sldId id="331" r:id="rId9"/>
    <p:sldId id="294" r:id="rId10"/>
    <p:sldId id="300" r:id="rId11"/>
    <p:sldId id="259" r:id="rId12"/>
    <p:sldId id="333" r:id="rId13"/>
    <p:sldId id="339" r:id="rId14"/>
    <p:sldId id="301" r:id="rId15"/>
    <p:sldId id="260" r:id="rId16"/>
    <p:sldId id="332" r:id="rId17"/>
    <p:sldId id="306" r:id="rId18"/>
    <p:sldId id="307" r:id="rId19"/>
    <p:sldId id="308" r:id="rId20"/>
    <p:sldId id="334" r:id="rId21"/>
    <p:sldId id="309" r:id="rId22"/>
    <p:sldId id="310" r:id="rId23"/>
    <p:sldId id="304" r:id="rId24"/>
    <p:sldId id="335" r:id="rId25"/>
    <p:sldId id="311" r:id="rId26"/>
    <p:sldId id="303" r:id="rId27"/>
    <p:sldId id="336" r:id="rId28"/>
    <p:sldId id="312" r:id="rId29"/>
    <p:sldId id="313" r:id="rId30"/>
    <p:sldId id="314" r:id="rId31"/>
    <p:sldId id="315" r:id="rId32"/>
    <p:sldId id="316" r:id="rId33"/>
    <p:sldId id="317" r:id="rId34"/>
    <p:sldId id="318" r:id="rId35"/>
    <p:sldId id="337" r:id="rId36"/>
    <p:sldId id="319" r:id="rId37"/>
    <p:sldId id="320" r:id="rId38"/>
    <p:sldId id="321" r:id="rId39"/>
    <p:sldId id="322" r:id="rId40"/>
    <p:sldId id="323" r:id="rId41"/>
    <p:sldId id="324" r:id="rId42"/>
    <p:sldId id="325" r:id="rId43"/>
    <p:sldId id="326" r:id="rId44"/>
    <p:sldId id="327" r:id="rId45"/>
    <p:sldId id="328" r:id="rId46"/>
    <p:sldId id="342" r:id="rId47"/>
    <p:sldId id="34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34630" autoAdjust="0"/>
    <p:restoredTop sz="86354" autoAdjust="0"/>
  </p:normalViewPr>
  <p:slideViewPr>
    <p:cSldViewPr snapToGrid="0" showGuides="1">
      <p:cViewPr>
        <p:scale>
          <a:sx n="39" d="100"/>
          <a:sy n="39" d="100"/>
        </p:scale>
        <p:origin x="0" y="-306"/>
      </p:cViewPr>
      <p:guideLst>
        <p:guide orient="horz"/>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797B8-18DB-471A-92C3-BF3DA7325F4D}" type="datetimeFigureOut">
              <a:rPr lang="en-US" smtClean="0"/>
              <a:pPr/>
              <a:t>11/11/2011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02EE24-D0FF-4B35-B2F6-5C1E9650909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Timothy = Free = Bible</a:t>
            </a:r>
            <a:r>
              <a:rPr lang="en-US" baseline="0" dirty="0" smtClean="0"/>
              <a:t>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Globe background licensed from </a:t>
            </a:r>
            <a:r>
              <a:rPr lang="en-US" dirty="0" err="1" smtClean="0"/>
              <a:t>Dreamstime</a:t>
            </a:r>
            <a:r>
              <a:rPr lang="en-US" dirty="0" smtClean="0"/>
              <a:t> http://www.dreamstime.com/best-concept-of-global-business-image10667813 do not reproduce.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Macedonian Man = free = http://commons.wikimedia.org/wiki/File:AlexandreLouvre.jpg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Globe background licensed and NOT FOR REUSE from </a:t>
            </a:r>
            <a:r>
              <a:rPr lang="en-US" dirty="0" err="1" smtClean="0"/>
              <a:t>Dreamstime</a:t>
            </a:r>
            <a:r>
              <a:rPr lang="en-US" dirty="0" smtClean="0"/>
              <a:t> http://www.dreamstime.com/best-concept-of-global-business-image10667813 do not reproduce.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Lydia = free =  Bible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Lydia = free =  Bible Point photo.</a:t>
            </a:r>
          </a:p>
          <a:p>
            <a:endParaRPr lang="en-US" dirty="0" smtClean="0"/>
          </a:p>
          <a:p>
            <a:r>
              <a:rPr lang="en-US" dirty="0" smtClean="0"/>
              <a:t>Thyatira</a:t>
            </a:r>
            <a:r>
              <a:rPr lang="en-US" baseline="0" dirty="0" smtClean="0"/>
              <a:t> is in Asia (Turkey) where Paul was forbidden to go.  This is similar to John 4 woman at the well. </a:t>
            </a:r>
          </a:p>
          <a:p>
            <a:endParaRPr lang="en-US" baseline="0" dirty="0" smtClean="0"/>
          </a:p>
          <a:p>
            <a:r>
              <a:rPr lang="en-US" baseline="0" dirty="0" smtClean="0"/>
              <a:t>Jesus “must needs go through Samaria” to rendezvous with the Samarian Woman. </a:t>
            </a:r>
          </a:p>
          <a:p>
            <a:endParaRPr lang="en-US" baseline="0" dirty="0" smtClean="0"/>
          </a:p>
          <a:p>
            <a:r>
              <a:rPr lang="en-US" baseline="0" dirty="0" smtClean="0"/>
              <a:t>Paul must not go to Asia or Bithynia  in order to go to Europe to rendezvous with the “Seller of Purple.”</a:t>
            </a:r>
          </a:p>
          <a:p>
            <a:endParaRPr lang="en-US" baseline="0" dirty="0" smtClean="0"/>
          </a:p>
          <a:p>
            <a:r>
              <a:rPr lang="en-US" baseline="0" dirty="0" smtClean="0"/>
              <a:t>God has orchestrated all human history to rendezvous with you!</a:t>
            </a:r>
          </a:p>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Young girl = free from = http://www.flickr.com/photos/bryluen/2665936394/sizes/o/in/photostream/</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Young girl = free from = http://www.flickr.com/photos/bryluen/2665936394/sizes/o/in/photostream/</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Jail bars = FREE</a:t>
            </a:r>
            <a:r>
              <a:rPr lang="en-US" baseline="0" dirty="0" smtClean="0"/>
              <a:t> to Reuse from = sxc-1226063_47301727</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Soldier = FREE to reuse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Globe background licensed from </a:t>
            </a:r>
            <a:r>
              <a:rPr lang="en-US" dirty="0" err="1" smtClean="0"/>
              <a:t>Dreamstime</a:t>
            </a:r>
            <a:r>
              <a:rPr lang="en-US" dirty="0" smtClean="0"/>
              <a:t> http://www.dreamstime.com/best-concept-of-global-business-image10667813 do not reproduce.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Globe background licensed from </a:t>
            </a:r>
            <a:r>
              <a:rPr lang="en-US" dirty="0" err="1" smtClean="0"/>
              <a:t>Dreamstime</a:t>
            </a:r>
            <a:r>
              <a:rPr lang="en-US" dirty="0" smtClean="0"/>
              <a:t> http://www.dreamstime.com/best-concept-of-global-business-image10667813 do not reproduce.</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Globe background licensed from </a:t>
            </a:r>
            <a:r>
              <a:rPr lang="en-US" dirty="0" err="1" smtClean="0"/>
              <a:t>Dreamstime</a:t>
            </a:r>
            <a:r>
              <a:rPr lang="en-US" dirty="0" smtClean="0"/>
              <a:t> http://www.dreamstime.com/best-concept-of-global-business-image10667813 do not reproduce.</a:t>
            </a:r>
          </a:p>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John Mark = FREE from = http://commons.wikimedia.org/wiki/File:Easter_Parade_1995_-_pageantry_02.jpg</a:t>
            </a:r>
          </a:p>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John Mark = FREE from = http://commons.wikimedia.org/wiki/File:Easter_Parade_1995_-_pageantry_02.jpg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Silas</a:t>
            </a:r>
            <a:r>
              <a:rPr lang="en-US" baseline="0" dirty="0" smtClean="0"/>
              <a:t> = Free =Bible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Timothy = Free = Bible</a:t>
            </a:r>
            <a:r>
              <a:rPr lang="en-US" baseline="0" dirty="0" smtClean="0"/>
              <a:t>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Timothy = Free = Bible</a:t>
            </a:r>
            <a:r>
              <a:rPr lang="en-US" baseline="0" dirty="0" smtClean="0"/>
              <a:t>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13" cstate="print"/>
          <a:srcRect b="3196"/>
          <a:stretch>
            <a:fillRect/>
          </a:stretch>
        </p:blipFill>
        <p:spPr bwMode="auto">
          <a:xfrm>
            <a:off x="0" y="-38100"/>
            <a:ext cx="9144000" cy="6934200"/>
          </a:xfrm>
          <a:prstGeom prst="rect">
            <a:avLst/>
          </a:prstGeom>
          <a:noFill/>
          <a:ln w="9525">
            <a:noFill/>
            <a:miter lim="800000"/>
            <a:headEnd/>
            <a:tailEnd/>
          </a:ln>
          <a:effectLst/>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4C33D-0EF9-4B3D-BB5A-70A364F7E1C3}" type="datetimeFigureOut">
              <a:rPr lang="en-US" smtClean="0"/>
              <a:pPr/>
              <a:t>11/11/2011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12B66-584E-4E31-A7C9-2282FA5266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000" b="1" kern="1200">
          <a:solidFill>
            <a:srgbClr val="FFFF00"/>
          </a:solidFill>
          <a:effectLst>
            <a:outerShdw blurRad="38100" dist="762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600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2133600" y="4419600"/>
            <a:ext cx="533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16:1-40</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3816350" y="1108075"/>
            <a:ext cx="5327650" cy="57499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b="70797"/>
          <a:stretch>
            <a:fillRect/>
          </a:stretch>
        </p:blipFill>
        <p:spPr bwMode="auto">
          <a:xfrm>
            <a:off x="2752819" y="3672840"/>
            <a:ext cx="4940841" cy="3185160"/>
          </a:xfrm>
          <a:prstGeom prst="rect">
            <a:avLst/>
          </a:prstGeom>
          <a:noFill/>
          <a:ln w="9525">
            <a:noFill/>
            <a:miter lim="800000"/>
            <a:headEnd/>
            <a:tailEnd/>
          </a:ln>
          <a:effectLst/>
        </p:spPr>
      </p:pic>
      <p:sp>
        <p:nvSpPr>
          <p:cNvPr id="18" name="5-Point Star 1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 New Partners</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52800" y="2057400"/>
            <a:ext cx="12192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1" name="Rectangle 10"/>
          <p:cNvSpPr/>
          <p:nvPr/>
        </p:nvSpPr>
        <p:spPr>
          <a:xfrm>
            <a:off x="685800" y="2590800"/>
            <a:ext cx="24384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 name="Content Placeholder 2"/>
          <p:cNvSpPr>
            <a:spLocks noGrp="1"/>
          </p:cNvSpPr>
          <p:nvPr>
            <p:ph idx="1"/>
          </p:nvPr>
        </p:nvSpPr>
        <p:spPr>
          <a:xfrm>
            <a:off x="457200" y="1219200"/>
            <a:ext cx="4343400" cy="4906963"/>
          </a:xfrm>
        </p:spPr>
        <p:txBody>
          <a:bodyPr/>
          <a:lstStyle/>
          <a:p>
            <a:pPr>
              <a:lnSpc>
                <a:spcPts val="3800"/>
              </a:lnSpc>
            </a:pPr>
            <a:r>
              <a:rPr lang="en-US" baseline="30000" dirty="0" smtClean="0"/>
              <a:t>39</a:t>
            </a:r>
            <a:r>
              <a:rPr lang="en-US" dirty="0" smtClean="0"/>
              <a:t> …Barnabas took Mark and sailed for Cyprus,  </a:t>
            </a:r>
            <a:r>
              <a:rPr lang="en-US" baseline="30000" dirty="0" smtClean="0"/>
              <a:t>40</a:t>
            </a:r>
            <a:r>
              <a:rPr lang="en-US" dirty="0" smtClean="0"/>
              <a:t> but Paul chose Silas and left, commended by the brothers to the grace of the Lord.   </a:t>
            </a:r>
            <a:r>
              <a:rPr lang="en-US" baseline="30000" dirty="0" smtClean="0"/>
              <a:t>41</a:t>
            </a:r>
            <a:r>
              <a:rPr lang="en-US" dirty="0" smtClean="0"/>
              <a:t> He went through Syria and Cilicia, strengthening the churches.</a:t>
            </a:r>
          </a:p>
          <a:p>
            <a:pPr>
              <a:lnSpc>
                <a:spcPts val="3600"/>
              </a:lnSpc>
            </a:pPr>
            <a:endParaRPr lang="en-US" dirty="0" smtClean="0"/>
          </a:p>
        </p:txBody>
      </p:sp>
      <p:pic>
        <p:nvPicPr>
          <p:cNvPr id="12" name="Picture 11"/>
          <p:cNvPicPr>
            <a:picLocks noChangeAspect="1" noChangeArrowheads="1"/>
          </p:cNvPicPr>
          <p:nvPr/>
        </p:nvPicPr>
        <p:blipFill>
          <a:blip r:embed="rId5" cstate="print"/>
          <a:srcRect l="23671" r="6867" b="23242"/>
          <a:stretch>
            <a:fillRect/>
          </a:stretch>
        </p:blipFill>
        <p:spPr bwMode="auto">
          <a:xfrm>
            <a:off x="5212329" y="3886200"/>
            <a:ext cx="3394842" cy="2971800"/>
          </a:xfrm>
          <a:prstGeom prst="rect">
            <a:avLst/>
          </a:prstGeom>
          <a:noFill/>
          <a:ln w="9525">
            <a:noFill/>
            <a:miter lim="800000"/>
            <a:headEnd/>
            <a:tailEnd/>
          </a:ln>
          <a:effectLst/>
        </p:spPr>
      </p:pic>
      <p:cxnSp>
        <p:nvCxnSpPr>
          <p:cNvPr id="14" name="Straight Connector 13"/>
          <p:cNvCxnSpPr/>
          <p:nvPr/>
        </p:nvCxnSpPr>
        <p:spPr>
          <a:xfrm>
            <a:off x="914400" y="5105400"/>
            <a:ext cx="3352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4400" y="5638800"/>
            <a:ext cx="1828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8199620" y="3657600"/>
            <a:ext cx="959370" cy="1424066"/>
            <a:chOff x="8199620" y="3657600"/>
            <a:chExt cx="959370" cy="1424066"/>
          </a:xfrm>
        </p:grpSpPr>
        <p:sp>
          <p:nvSpPr>
            <p:cNvPr id="19" name="Freeform 18"/>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grpSp>
      <p:grpSp>
        <p:nvGrpSpPr>
          <p:cNvPr id="26" name="Group 25"/>
          <p:cNvGrpSpPr/>
          <p:nvPr/>
        </p:nvGrpSpPr>
        <p:grpSpPr>
          <a:xfrm>
            <a:off x="7680961" y="3507698"/>
            <a:ext cx="1267968" cy="539646"/>
            <a:chOff x="7680961" y="3507698"/>
            <a:chExt cx="1267968" cy="539646"/>
          </a:xfrm>
        </p:grpSpPr>
        <p:sp>
          <p:nvSpPr>
            <p:cNvPr id="17" name="Freeform 16"/>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FF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7680961" y="3517392"/>
              <a:ext cx="1267968" cy="400110"/>
            </a:xfrm>
            <a:prstGeom prst="rect">
              <a:avLst/>
            </a:prstGeom>
            <a:noFill/>
          </p:spPr>
          <p:txBody>
            <a:bodyPr wrap="square" rtlCol="0">
              <a:spAutoFit/>
            </a:bodyPr>
            <a:lstStyle/>
            <a:p>
              <a:pPr algn="ctr"/>
              <a:r>
                <a:rPr lang="en-US" sz="2000" b="1" dirty="0" smtClean="0"/>
                <a:t>Cilicia</a:t>
              </a:r>
              <a:endParaRPr lang="en-US" sz="2000" b="1" dirty="0"/>
            </a:p>
          </p:txBody>
        </p:sp>
      </p:grpSp>
      <p:sp>
        <p:nvSpPr>
          <p:cNvPr id="20" name="Oval 19"/>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randombar(horizont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With A New </a:t>
            </a:r>
            <a:r>
              <a:rPr lang="en-US" u="sng" dirty="0" smtClean="0"/>
              <a:t>HELPER</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6350" y="1108075"/>
            <a:ext cx="5327650" cy="5749925"/>
          </a:xfrm>
          <a:prstGeom prst="rect">
            <a:avLst/>
          </a:prstGeom>
          <a:noFill/>
          <a:ln w="9525">
            <a:noFill/>
            <a:miter lim="800000"/>
            <a:headEnd/>
            <a:tailEnd/>
          </a:ln>
          <a:effectLst/>
        </p:spPr>
      </p:pic>
      <p:sp>
        <p:nvSpPr>
          <p:cNvPr id="18" name="Freeform 17"/>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 With A New </a:t>
            </a:r>
            <a:r>
              <a:rPr lang="en-US" u="sng" dirty="0" smtClean="0"/>
              <a:t>HELPER</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pic>
        <p:nvPicPr>
          <p:cNvPr id="24" name="Picture 3"/>
          <p:cNvPicPr>
            <a:picLocks noChangeAspect="1" noChangeArrowheads="1"/>
          </p:cNvPicPr>
          <p:nvPr/>
        </p:nvPicPr>
        <p:blipFill>
          <a:blip r:embed="rId4" cstate="print"/>
          <a:srcRect b="17401"/>
          <a:stretch>
            <a:fillRect/>
          </a:stretch>
        </p:blipFill>
        <p:spPr bwMode="auto">
          <a:xfrm>
            <a:off x="3136899" y="3964298"/>
            <a:ext cx="5290821" cy="2893702"/>
          </a:xfrm>
          <a:prstGeom prst="rect">
            <a:avLst/>
          </a:prstGeom>
          <a:noFill/>
          <a:ln w="9525">
            <a:noFill/>
            <a:miter lim="800000"/>
            <a:headEnd/>
            <a:tailEnd/>
          </a:ln>
          <a:effectLst/>
        </p:spPr>
      </p:pic>
      <p:sp>
        <p:nvSpPr>
          <p:cNvPr id="14" name="Rectangle 13"/>
          <p:cNvSpPr/>
          <p:nvPr/>
        </p:nvSpPr>
        <p:spPr>
          <a:xfrm>
            <a:off x="411480" y="2971800"/>
            <a:ext cx="181356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 name="Content Placeholder 2"/>
          <p:cNvSpPr>
            <a:spLocks noGrp="1"/>
          </p:cNvSpPr>
          <p:nvPr>
            <p:ph idx="1"/>
          </p:nvPr>
        </p:nvSpPr>
        <p:spPr>
          <a:xfrm>
            <a:off x="457200" y="1371600"/>
            <a:ext cx="4495800" cy="4754563"/>
          </a:xfrm>
        </p:spPr>
        <p:txBody>
          <a:bodyPr/>
          <a:lstStyle/>
          <a:p>
            <a:pPr marL="0" indent="0"/>
            <a:r>
              <a:rPr lang="en-US" baseline="30000" dirty="0" smtClean="0"/>
              <a:t>16:1</a:t>
            </a:r>
            <a:r>
              <a:rPr lang="en-US" dirty="0" smtClean="0"/>
              <a:t> He came to </a:t>
            </a:r>
            <a:r>
              <a:rPr lang="en-US" dirty="0" err="1" smtClean="0"/>
              <a:t>Derbe</a:t>
            </a:r>
            <a:r>
              <a:rPr lang="en-US" dirty="0" smtClean="0"/>
              <a:t> and then to </a:t>
            </a:r>
            <a:r>
              <a:rPr lang="en-US" dirty="0" err="1" smtClean="0"/>
              <a:t>Lystra</a:t>
            </a:r>
            <a:r>
              <a:rPr lang="en-US" dirty="0" smtClean="0"/>
              <a:t>, where a disciple named Timothy lived, whose mother was a Jewess and a believer, but whose father was a Greek.</a:t>
            </a:r>
          </a:p>
          <a:p>
            <a:pPr marL="0" indent="0"/>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6350" y="1108075"/>
            <a:ext cx="5327650" cy="5749925"/>
          </a:xfrm>
          <a:prstGeom prst="rect">
            <a:avLst/>
          </a:prstGeom>
          <a:noFill/>
          <a:ln w="9525">
            <a:noFill/>
            <a:miter lim="800000"/>
            <a:headEnd/>
            <a:tailEnd/>
          </a:ln>
          <a:effectLst/>
        </p:spPr>
      </p:pic>
      <p:sp>
        <p:nvSpPr>
          <p:cNvPr id="18" name="Freeform 17"/>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 With A New </a:t>
            </a:r>
            <a:r>
              <a:rPr lang="en-US" u="sng" dirty="0" smtClean="0"/>
              <a:t>HELPER</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14" name="Rectangle 13"/>
          <p:cNvSpPr/>
          <p:nvPr/>
        </p:nvSpPr>
        <p:spPr>
          <a:xfrm>
            <a:off x="1433457" y="3697941"/>
            <a:ext cx="3353696"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pic>
        <p:nvPicPr>
          <p:cNvPr id="15" name="Picture 3"/>
          <p:cNvPicPr>
            <a:picLocks noChangeAspect="1" noChangeArrowheads="1"/>
          </p:cNvPicPr>
          <p:nvPr/>
        </p:nvPicPr>
        <p:blipFill>
          <a:blip r:embed="rId4" cstate="print"/>
          <a:srcRect r="6316"/>
          <a:stretch>
            <a:fillRect/>
          </a:stretch>
        </p:blipFill>
        <p:spPr bwMode="auto">
          <a:xfrm>
            <a:off x="6337740" y="4217810"/>
            <a:ext cx="2885090" cy="3538824"/>
          </a:xfrm>
          <a:prstGeom prst="rect">
            <a:avLst/>
          </a:prstGeom>
          <a:noFill/>
          <a:ln w="9525">
            <a:noFill/>
            <a:miter lim="800000"/>
            <a:headEnd/>
            <a:tailEnd/>
          </a:ln>
          <a:effectLst/>
        </p:spPr>
      </p:pic>
      <p:pic>
        <p:nvPicPr>
          <p:cNvPr id="24" name="Picture 3"/>
          <p:cNvPicPr>
            <a:picLocks noChangeAspect="1" noChangeArrowheads="1"/>
          </p:cNvPicPr>
          <p:nvPr/>
        </p:nvPicPr>
        <p:blipFill>
          <a:blip r:embed="rId5" cstate="print"/>
          <a:srcRect b="17401"/>
          <a:stretch>
            <a:fillRect/>
          </a:stretch>
        </p:blipFill>
        <p:spPr bwMode="auto">
          <a:xfrm>
            <a:off x="3136899" y="3964298"/>
            <a:ext cx="5290821" cy="2893702"/>
          </a:xfrm>
          <a:prstGeom prst="rect">
            <a:avLst/>
          </a:prstGeom>
          <a:noFill/>
          <a:ln w="9525">
            <a:noFill/>
            <a:miter lim="800000"/>
            <a:headEnd/>
            <a:tailEnd/>
          </a:ln>
          <a:effectLst/>
        </p:spPr>
      </p:pic>
      <p:sp>
        <p:nvSpPr>
          <p:cNvPr id="3" name="Content Placeholder 2"/>
          <p:cNvSpPr>
            <a:spLocks noGrp="1"/>
          </p:cNvSpPr>
          <p:nvPr>
            <p:ph idx="1"/>
          </p:nvPr>
        </p:nvSpPr>
        <p:spPr>
          <a:xfrm>
            <a:off x="457199" y="1371600"/>
            <a:ext cx="4814047" cy="4754563"/>
          </a:xfrm>
        </p:spPr>
        <p:txBody>
          <a:bodyPr/>
          <a:lstStyle/>
          <a:p>
            <a:pPr marL="0" indent="0">
              <a:lnSpc>
                <a:spcPts val="3800"/>
              </a:lnSpc>
            </a:pPr>
            <a:r>
              <a:rPr lang="en-US" dirty="0" smtClean="0"/>
              <a:t>  </a:t>
            </a:r>
            <a:r>
              <a:rPr lang="en-US" baseline="30000" dirty="0" smtClean="0"/>
              <a:t>2</a:t>
            </a:r>
            <a:r>
              <a:rPr lang="en-US" dirty="0" smtClean="0"/>
              <a:t> The brothers at </a:t>
            </a:r>
            <a:r>
              <a:rPr lang="en-US" dirty="0" err="1" smtClean="0"/>
              <a:t>Lystra</a:t>
            </a:r>
            <a:r>
              <a:rPr lang="en-US" dirty="0" smtClean="0"/>
              <a:t> and </a:t>
            </a:r>
            <a:r>
              <a:rPr lang="en-US" dirty="0" err="1" smtClean="0"/>
              <a:t>Iconium</a:t>
            </a:r>
            <a:r>
              <a:rPr lang="en-US" dirty="0" smtClean="0"/>
              <a:t> spoke well of him. </a:t>
            </a:r>
            <a:br>
              <a:rPr lang="en-US" dirty="0" smtClean="0"/>
            </a:br>
            <a:r>
              <a:rPr lang="en-US" dirty="0" smtClean="0"/>
              <a:t>  </a:t>
            </a:r>
            <a:r>
              <a:rPr lang="en-US" baseline="30000" dirty="0" smtClean="0"/>
              <a:t>3</a:t>
            </a:r>
            <a:r>
              <a:rPr lang="en-US" dirty="0" smtClean="0"/>
              <a:t> Paul wanted to take him along on the journey, so he circumcised him because of the Jews who lived in that area, for they all knew that his father was a Greek.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3816350" y="1108075"/>
            <a:ext cx="5327650" cy="57499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 With A New HELPER</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13" name="Rectangle 12"/>
          <p:cNvSpPr/>
          <p:nvPr/>
        </p:nvSpPr>
        <p:spPr>
          <a:xfrm>
            <a:off x="2118360" y="2255520"/>
            <a:ext cx="275844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4" name="TextBox 13"/>
          <p:cNvSpPr txBox="1"/>
          <p:nvPr/>
        </p:nvSpPr>
        <p:spPr>
          <a:xfrm>
            <a:off x="5318760" y="1386840"/>
            <a:ext cx="3444240" cy="1200329"/>
          </a:xfrm>
          <a:prstGeom prst="rect">
            <a:avLst/>
          </a:prstGeom>
          <a:solidFill>
            <a:schemeClr val="accent1">
              <a:lumMod val="50000"/>
              <a:alpha val="51000"/>
            </a:schemeClr>
          </a:solidFill>
          <a:effectLst>
            <a:softEdge rad="63500"/>
          </a:effectLst>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GRACE + Nothing</a:t>
            </a:r>
          </a:p>
          <a:p>
            <a:pPr algn="ctr"/>
            <a:r>
              <a:rPr lang="en-US" sz="3600" b="1" dirty="0" smtClean="0">
                <a:solidFill>
                  <a:srgbClr val="FFFF00"/>
                </a:solidFill>
                <a:effectLst>
                  <a:outerShdw blurRad="38100" dist="38100" dir="2700000" algn="tl">
                    <a:srgbClr val="000000">
                      <a:alpha val="43137"/>
                    </a:srgbClr>
                  </a:outerShdw>
                </a:effectLst>
              </a:rPr>
              <a:t>= SALVATION</a:t>
            </a:r>
            <a:endParaRPr lang="en-US" sz="3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4983480" y="4709160"/>
            <a:ext cx="4160520" cy="1754326"/>
          </a:xfrm>
          <a:prstGeom prst="rect">
            <a:avLst/>
          </a:prstGeom>
          <a:solidFill>
            <a:schemeClr val="accent1">
              <a:lumMod val="50000"/>
              <a:alpha val="51000"/>
            </a:schemeClr>
          </a:solidFill>
          <a:effectLst>
            <a:softEdge rad="127000"/>
          </a:effectLst>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Give none offence--</a:t>
            </a:r>
          </a:p>
          <a:p>
            <a:pPr algn="ctr"/>
            <a:r>
              <a:rPr lang="en-US" sz="3600" b="1" dirty="0" smtClean="0">
                <a:solidFill>
                  <a:srgbClr val="FFFF00"/>
                </a:solidFill>
                <a:effectLst>
                  <a:outerShdw blurRad="38100" dist="38100" dir="2700000" algn="tl">
                    <a:srgbClr val="000000">
                      <a:alpha val="43137"/>
                    </a:srgbClr>
                  </a:outerShdw>
                </a:effectLst>
              </a:rPr>
              <a:t>Abstain:  idol food, immorality, blood</a:t>
            </a:r>
            <a:endParaRPr lang="en-US" sz="3600" b="1" dirty="0">
              <a:solidFill>
                <a:srgbClr val="FFFF00"/>
              </a:solidFill>
              <a:effectLst>
                <a:outerShdw blurRad="38100" dist="38100" dir="2700000" algn="tl">
                  <a:srgbClr val="000000">
                    <a:alpha val="43137"/>
                  </a:srgbClr>
                </a:outerShdw>
              </a:effectLst>
            </a:endParaRPr>
          </a:p>
        </p:txBody>
      </p:sp>
      <p:sp>
        <p:nvSpPr>
          <p:cNvPr id="19" name="Rectangle 18"/>
          <p:cNvSpPr/>
          <p:nvPr/>
        </p:nvSpPr>
        <p:spPr>
          <a:xfrm>
            <a:off x="1127760" y="5257800"/>
            <a:ext cx="124968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4" name="Rectangle 23"/>
          <p:cNvSpPr/>
          <p:nvPr/>
        </p:nvSpPr>
        <p:spPr>
          <a:xfrm>
            <a:off x="2956560" y="3703320"/>
            <a:ext cx="170688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 name="Content Placeholder 2"/>
          <p:cNvSpPr>
            <a:spLocks noGrp="1"/>
          </p:cNvSpPr>
          <p:nvPr>
            <p:ph idx="1"/>
          </p:nvPr>
        </p:nvSpPr>
        <p:spPr>
          <a:xfrm>
            <a:off x="457200" y="1371600"/>
            <a:ext cx="4724400" cy="4754563"/>
          </a:xfrm>
        </p:spPr>
        <p:txBody>
          <a:bodyPr/>
          <a:lstStyle/>
          <a:p>
            <a:pPr marL="0" indent="0">
              <a:lnSpc>
                <a:spcPts val="3800"/>
              </a:lnSpc>
            </a:pPr>
            <a:r>
              <a:rPr lang="en-US" baseline="30000" dirty="0" smtClean="0"/>
              <a:t>4</a:t>
            </a:r>
            <a:r>
              <a:rPr lang="en-US" dirty="0" smtClean="0"/>
              <a:t> As they traveled from town to town, they delivered the decisions reached by the apostles and elders in Jerusalem for the people to obey.</a:t>
            </a:r>
          </a:p>
          <a:p>
            <a:pPr marL="0" indent="0">
              <a:lnSpc>
                <a:spcPts val="3800"/>
              </a:lnSpc>
            </a:pPr>
            <a:r>
              <a:rPr lang="en-US" dirty="0" smtClean="0"/>
              <a:t> </a:t>
            </a:r>
            <a:r>
              <a:rPr lang="en-US" baseline="30000" dirty="0" smtClean="0"/>
              <a:t>5</a:t>
            </a:r>
            <a:r>
              <a:rPr lang="en-US" dirty="0" smtClean="0"/>
              <a:t> So the churches were strengthened in the faith and grew daily in numbers.</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With A New </a:t>
            </a:r>
            <a:r>
              <a:rPr lang="en-US" u="sng" dirty="0" smtClean="0"/>
              <a:t>VISION</a:t>
            </a:r>
            <a:endParaRPr lang="en-US" u="sng" dirty="0"/>
          </a:p>
        </p:txBody>
      </p:sp>
      <p:sp>
        <p:nvSpPr>
          <p:cNvPr id="24" name="Content Placeholder 23"/>
          <p:cNvSpPr>
            <a:spLocks noGrp="1"/>
          </p:cNvSpPr>
          <p:nvPr>
            <p:ph idx="1"/>
          </p:nvPr>
        </p:nvSpPr>
        <p:spPr/>
        <p:txBody>
          <a:bodyPr/>
          <a:lstStyle/>
          <a:p>
            <a:endParaRPr lang="en-US"/>
          </a:p>
        </p:txBody>
      </p:sp>
      <p:sp>
        <p:nvSpPr>
          <p:cNvPr id="25" name="Rectangle 24"/>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67" name="Freeform 66"/>
          <p:cNvSpPr/>
          <p:nvPr/>
        </p:nvSpPr>
        <p:spPr>
          <a:xfrm>
            <a:off x="2718816" y="1877568"/>
            <a:ext cx="3462528"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5191125" y="1329309"/>
            <a:ext cx="3048000" cy="2695575"/>
          </a:xfrm>
          <a:custGeom>
            <a:avLst/>
            <a:gdLst>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1028700 w 3209925"/>
              <a:gd name="connsiteY5" fmla="*/ 1381125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51835"/>
              <a:gd name="connsiteY0" fmla="*/ 714375 h 2695575"/>
              <a:gd name="connsiteX1" fmla="*/ 1009650 w 3251835"/>
              <a:gd name="connsiteY1" fmla="*/ 657225 h 2695575"/>
              <a:gd name="connsiteX2" fmla="*/ 895350 w 3251835"/>
              <a:gd name="connsiteY2" fmla="*/ 647700 h 2695575"/>
              <a:gd name="connsiteX3" fmla="*/ 809625 w 3251835"/>
              <a:gd name="connsiteY3" fmla="*/ 704850 h 2695575"/>
              <a:gd name="connsiteX4" fmla="*/ 624078 w 3251835"/>
              <a:gd name="connsiteY4" fmla="*/ 857250 h 2695575"/>
              <a:gd name="connsiteX5" fmla="*/ 650748 w 3251835"/>
              <a:gd name="connsiteY5" fmla="*/ 1112901 h 2695575"/>
              <a:gd name="connsiteX6" fmla="*/ 971550 w 3251835"/>
              <a:gd name="connsiteY6" fmla="*/ 1638300 h 2695575"/>
              <a:gd name="connsiteX7" fmla="*/ 594360 w 3251835"/>
              <a:gd name="connsiteY7" fmla="*/ 1598295 h 2695575"/>
              <a:gd name="connsiteX8" fmla="*/ 360426 w 3251835"/>
              <a:gd name="connsiteY8" fmla="*/ 1576578 h 2695575"/>
              <a:gd name="connsiteX9" fmla="*/ 200025 w 3251835"/>
              <a:gd name="connsiteY9" fmla="*/ 1676400 h 2695575"/>
              <a:gd name="connsiteX10" fmla="*/ 171450 w 3251835"/>
              <a:gd name="connsiteY10" fmla="*/ 1914525 h 2695575"/>
              <a:gd name="connsiteX11" fmla="*/ 38100 w 3251835"/>
              <a:gd name="connsiteY11" fmla="*/ 2057400 h 2695575"/>
              <a:gd name="connsiteX12" fmla="*/ 0 w 3251835"/>
              <a:gd name="connsiteY12" fmla="*/ 2181225 h 2695575"/>
              <a:gd name="connsiteX13" fmla="*/ 466725 w 3251835"/>
              <a:gd name="connsiteY13" fmla="*/ 2305050 h 2695575"/>
              <a:gd name="connsiteX14" fmla="*/ 600075 w 3251835"/>
              <a:gd name="connsiteY14" fmla="*/ 2190750 h 2695575"/>
              <a:gd name="connsiteX15" fmla="*/ 828675 w 3251835"/>
              <a:gd name="connsiteY15" fmla="*/ 2143125 h 2695575"/>
              <a:gd name="connsiteX16" fmla="*/ 990600 w 3251835"/>
              <a:gd name="connsiteY16" fmla="*/ 2209800 h 2695575"/>
              <a:gd name="connsiteX17" fmla="*/ 1171575 w 3251835"/>
              <a:gd name="connsiteY17" fmla="*/ 2438400 h 2695575"/>
              <a:gd name="connsiteX18" fmla="*/ 1352550 w 3251835"/>
              <a:gd name="connsiteY18" fmla="*/ 2590800 h 2695575"/>
              <a:gd name="connsiteX19" fmla="*/ 1695450 w 3251835"/>
              <a:gd name="connsiteY19" fmla="*/ 2695575 h 2695575"/>
              <a:gd name="connsiteX20" fmla="*/ 2019300 w 3251835"/>
              <a:gd name="connsiteY20" fmla="*/ 2095500 h 2695575"/>
              <a:gd name="connsiteX21" fmla="*/ 2085975 w 3251835"/>
              <a:gd name="connsiteY21" fmla="*/ 1714500 h 2695575"/>
              <a:gd name="connsiteX22" fmla="*/ 1952625 w 3251835"/>
              <a:gd name="connsiteY22" fmla="*/ 1323975 h 2695575"/>
              <a:gd name="connsiteX23" fmla="*/ 1762125 w 3251835"/>
              <a:gd name="connsiteY23" fmla="*/ 1247775 h 2695575"/>
              <a:gd name="connsiteX24" fmla="*/ 1704975 w 3251835"/>
              <a:gd name="connsiteY24" fmla="*/ 1085850 h 2695575"/>
              <a:gd name="connsiteX25" fmla="*/ 2057400 w 3251835"/>
              <a:gd name="connsiteY25" fmla="*/ 828675 h 2695575"/>
              <a:gd name="connsiteX26" fmla="*/ 2238375 w 3251835"/>
              <a:gd name="connsiteY26" fmla="*/ 657225 h 2695575"/>
              <a:gd name="connsiteX27" fmla="*/ 2419350 w 3251835"/>
              <a:gd name="connsiteY27" fmla="*/ 676275 h 2695575"/>
              <a:gd name="connsiteX28" fmla="*/ 3209925 w 3251835"/>
              <a:gd name="connsiteY28" fmla="*/ 847725 h 2695575"/>
              <a:gd name="connsiteX29" fmla="*/ 3251835 w 3251835"/>
              <a:gd name="connsiteY29" fmla="*/ 850011 h 2695575"/>
              <a:gd name="connsiteX30" fmla="*/ 2924175 w 3251835"/>
              <a:gd name="connsiteY30" fmla="*/ 733425 h 2695575"/>
              <a:gd name="connsiteX31" fmla="*/ 2971800 w 3251835"/>
              <a:gd name="connsiteY31" fmla="*/ 666750 h 2695575"/>
              <a:gd name="connsiteX32" fmla="*/ 3048000 w 3251835"/>
              <a:gd name="connsiteY32" fmla="*/ 533400 h 2695575"/>
              <a:gd name="connsiteX33" fmla="*/ 2733675 w 3251835"/>
              <a:gd name="connsiteY33" fmla="*/ 200025 h 2695575"/>
              <a:gd name="connsiteX34" fmla="*/ 2219325 w 3251835"/>
              <a:gd name="connsiteY34" fmla="*/ 0 h 2695575"/>
              <a:gd name="connsiteX35" fmla="*/ 1800225 w 3251835"/>
              <a:gd name="connsiteY35" fmla="*/ 76200 h 2695575"/>
              <a:gd name="connsiteX36" fmla="*/ 1438275 w 3251835"/>
              <a:gd name="connsiteY36" fmla="*/ 209550 h 2695575"/>
              <a:gd name="connsiteX37" fmla="*/ 1323975 w 3251835"/>
              <a:gd name="connsiteY37" fmla="*/ 447675 h 2695575"/>
              <a:gd name="connsiteX38" fmla="*/ 1219200 w 3251835"/>
              <a:gd name="connsiteY38"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048000"/>
              <a:gd name="connsiteY0" fmla="*/ 714375 h 2695575"/>
              <a:gd name="connsiteX1" fmla="*/ 1009650 w 3048000"/>
              <a:gd name="connsiteY1" fmla="*/ 657225 h 2695575"/>
              <a:gd name="connsiteX2" fmla="*/ 895350 w 3048000"/>
              <a:gd name="connsiteY2" fmla="*/ 647700 h 2695575"/>
              <a:gd name="connsiteX3" fmla="*/ 809625 w 3048000"/>
              <a:gd name="connsiteY3" fmla="*/ 704850 h 2695575"/>
              <a:gd name="connsiteX4" fmla="*/ 624078 w 3048000"/>
              <a:gd name="connsiteY4" fmla="*/ 857250 h 2695575"/>
              <a:gd name="connsiteX5" fmla="*/ 650748 w 3048000"/>
              <a:gd name="connsiteY5" fmla="*/ 1112901 h 2695575"/>
              <a:gd name="connsiteX6" fmla="*/ 971550 w 3048000"/>
              <a:gd name="connsiteY6" fmla="*/ 1638300 h 2695575"/>
              <a:gd name="connsiteX7" fmla="*/ 594360 w 3048000"/>
              <a:gd name="connsiteY7" fmla="*/ 1598295 h 2695575"/>
              <a:gd name="connsiteX8" fmla="*/ 360426 w 3048000"/>
              <a:gd name="connsiteY8" fmla="*/ 1576578 h 2695575"/>
              <a:gd name="connsiteX9" fmla="*/ 200025 w 3048000"/>
              <a:gd name="connsiteY9" fmla="*/ 1676400 h 2695575"/>
              <a:gd name="connsiteX10" fmla="*/ 171450 w 3048000"/>
              <a:gd name="connsiteY10" fmla="*/ 1914525 h 2695575"/>
              <a:gd name="connsiteX11" fmla="*/ 38100 w 3048000"/>
              <a:gd name="connsiteY11" fmla="*/ 2057400 h 2695575"/>
              <a:gd name="connsiteX12" fmla="*/ 0 w 3048000"/>
              <a:gd name="connsiteY12" fmla="*/ 2181225 h 2695575"/>
              <a:gd name="connsiteX13" fmla="*/ 466725 w 3048000"/>
              <a:gd name="connsiteY13" fmla="*/ 2305050 h 2695575"/>
              <a:gd name="connsiteX14" fmla="*/ 600075 w 3048000"/>
              <a:gd name="connsiteY14" fmla="*/ 2190750 h 2695575"/>
              <a:gd name="connsiteX15" fmla="*/ 828675 w 3048000"/>
              <a:gd name="connsiteY15" fmla="*/ 2143125 h 2695575"/>
              <a:gd name="connsiteX16" fmla="*/ 990600 w 3048000"/>
              <a:gd name="connsiteY16" fmla="*/ 2209800 h 2695575"/>
              <a:gd name="connsiteX17" fmla="*/ 1171575 w 3048000"/>
              <a:gd name="connsiteY17" fmla="*/ 2438400 h 2695575"/>
              <a:gd name="connsiteX18" fmla="*/ 1352550 w 3048000"/>
              <a:gd name="connsiteY18" fmla="*/ 2590800 h 2695575"/>
              <a:gd name="connsiteX19" fmla="*/ 1695450 w 3048000"/>
              <a:gd name="connsiteY19" fmla="*/ 2695575 h 2695575"/>
              <a:gd name="connsiteX20" fmla="*/ 2019300 w 3048000"/>
              <a:gd name="connsiteY20" fmla="*/ 2095500 h 2695575"/>
              <a:gd name="connsiteX21" fmla="*/ 2085975 w 3048000"/>
              <a:gd name="connsiteY21" fmla="*/ 1714500 h 2695575"/>
              <a:gd name="connsiteX22" fmla="*/ 1952625 w 3048000"/>
              <a:gd name="connsiteY22" fmla="*/ 1323975 h 2695575"/>
              <a:gd name="connsiteX23" fmla="*/ 1762125 w 3048000"/>
              <a:gd name="connsiteY23" fmla="*/ 1247775 h 2695575"/>
              <a:gd name="connsiteX24" fmla="*/ 1704975 w 3048000"/>
              <a:gd name="connsiteY24" fmla="*/ 1085850 h 2695575"/>
              <a:gd name="connsiteX25" fmla="*/ 2057400 w 3048000"/>
              <a:gd name="connsiteY25" fmla="*/ 828675 h 2695575"/>
              <a:gd name="connsiteX26" fmla="*/ 2238375 w 3048000"/>
              <a:gd name="connsiteY26" fmla="*/ 657225 h 2695575"/>
              <a:gd name="connsiteX27" fmla="*/ 2419350 w 3048000"/>
              <a:gd name="connsiteY27" fmla="*/ 676275 h 2695575"/>
              <a:gd name="connsiteX28" fmla="*/ 2924175 w 3048000"/>
              <a:gd name="connsiteY28" fmla="*/ 733425 h 2695575"/>
              <a:gd name="connsiteX29" fmla="*/ 2971800 w 3048000"/>
              <a:gd name="connsiteY29" fmla="*/ 666750 h 2695575"/>
              <a:gd name="connsiteX30" fmla="*/ 3048000 w 3048000"/>
              <a:gd name="connsiteY30" fmla="*/ 533400 h 2695575"/>
              <a:gd name="connsiteX31" fmla="*/ 2733675 w 3048000"/>
              <a:gd name="connsiteY31" fmla="*/ 200025 h 2695575"/>
              <a:gd name="connsiteX32" fmla="*/ 2219325 w 3048000"/>
              <a:gd name="connsiteY32" fmla="*/ 0 h 2695575"/>
              <a:gd name="connsiteX33" fmla="*/ 1800225 w 3048000"/>
              <a:gd name="connsiteY33" fmla="*/ 76200 h 2695575"/>
              <a:gd name="connsiteX34" fmla="*/ 1438275 w 3048000"/>
              <a:gd name="connsiteY34" fmla="*/ 209550 h 2695575"/>
              <a:gd name="connsiteX35" fmla="*/ 1323975 w 3048000"/>
              <a:gd name="connsiteY35" fmla="*/ 447675 h 2695575"/>
              <a:gd name="connsiteX36" fmla="*/ 1219200 w 3048000"/>
              <a:gd name="connsiteY36" fmla="*/ 72390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8000" h="2695575">
                <a:moveTo>
                  <a:pt x="1143000" y="714375"/>
                </a:moveTo>
                <a:lnTo>
                  <a:pt x="1009650" y="657225"/>
                </a:lnTo>
                <a:lnTo>
                  <a:pt x="895350" y="647700"/>
                </a:lnTo>
                <a:lnTo>
                  <a:pt x="809625" y="704850"/>
                </a:lnTo>
                <a:lnTo>
                  <a:pt x="624078" y="857250"/>
                </a:lnTo>
                <a:lnTo>
                  <a:pt x="650748" y="1112901"/>
                </a:lnTo>
                <a:cubicBezTo>
                  <a:pt x="903986" y="1178306"/>
                  <a:pt x="1023112" y="1511935"/>
                  <a:pt x="971550" y="1638300"/>
                </a:cubicBezTo>
                <a:cubicBezTo>
                  <a:pt x="776732" y="1706245"/>
                  <a:pt x="740410" y="1652270"/>
                  <a:pt x="594360" y="1598295"/>
                </a:cubicBezTo>
                <a:lnTo>
                  <a:pt x="360426" y="1576578"/>
                </a:lnTo>
                <a:lnTo>
                  <a:pt x="200025" y="1676400"/>
                </a:lnTo>
                <a:lnTo>
                  <a:pt x="171450" y="1914525"/>
                </a:lnTo>
                <a:lnTo>
                  <a:pt x="38100" y="2057400"/>
                </a:lnTo>
                <a:lnTo>
                  <a:pt x="0" y="2181225"/>
                </a:lnTo>
                <a:lnTo>
                  <a:pt x="466725" y="2305050"/>
                </a:lnTo>
                <a:lnTo>
                  <a:pt x="600075" y="2190750"/>
                </a:lnTo>
                <a:lnTo>
                  <a:pt x="828675" y="2143125"/>
                </a:lnTo>
                <a:lnTo>
                  <a:pt x="990600" y="2209800"/>
                </a:lnTo>
                <a:lnTo>
                  <a:pt x="1171575" y="2438400"/>
                </a:lnTo>
                <a:lnTo>
                  <a:pt x="1352550" y="2590800"/>
                </a:lnTo>
                <a:lnTo>
                  <a:pt x="1695450" y="2695575"/>
                </a:lnTo>
                <a:lnTo>
                  <a:pt x="2019300" y="2095500"/>
                </a:lnTo>
                <a:lnTo>
                  <a:pt x="2085975" y="1714500"/>
                </a:lnTo>
                <a:lnTo>
                  <a:pt x="1952625" y="1323975"/>
                </a:lnTo>
                <a:lnTo>
                  <a:pt x="1762125" y="1247775"/>
                </a:lnTo>
                <a:lnTo>
                  <a:pt x="1704975" y="1085850"/>
                </a:lnTo>
                <a:lnTo>
                  <a:pt x="2057400" y="828675"/>
                </a:lnTo>
                <a:lnTo>
                  <a:pt x="2238375" y="657225"/>
                </a:lnTo>
                <a:lnTo>
                  <a:pt x="2419350" y="676275"/>
                </a:lnTo>
                <a:lnTo>
                  <a:pt x="2924175" y="733425"/>
                </a:lnTo>
                <a:lnTo>
                  <a:pt x="2971800" y="666750"/>
                </a:lnTo>
                <a:lnTo>
                  <a:pt x="3048000" y="533400"/>
                </a:lnTo>
                <a:lnTo>
                  <a:pt x="2733675" y="200025"/>
                </a:lnTo>
                <a:lnTo>
                  <a:pt x="2219325" y="0"/>
                </a:lnTo>
                <a:lnTo>
                  <a:pt x="1800225" y="76200"/>
                </a:lnTo>
                <a:lnTo>
                  <a:pt x="1438275" y="209550"/>
                </a:lnTo>
                <a:lnTo>
                  <a:pt x="1323975" y="447675"/>
                </a:lnTo>
                <a:lnTo>
                  <a:pt x="1219200" y="723900"/>
                </a:lnTo>
              </a:path>
            </a:pathLst>
          </a:custGeom>
          <a:solidFill>
            <a:srgbClr val="FF0000">
              <a:alpha val="58000"/>
            </a:srgbClr>
          </a:solid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With A New </a:t>
            </a:r>
            <a:r>
              <a:rPr lang="en-US" u="sng" dirty="0" smtClean="0"/>
              <a:t>VISION</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5-Point Star 4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53" name="Freeform 52"/>
          <p:cNvSpPr/>
          <p:nvPr/>
        </p:nvSpPr>
        <p:spPr>
          <a:xfrm>
            <a:off x="4730496" y="2389632"/>
            <a:ext cx="1475232" cy="1170432"/>
          </a:xfrm>
          <a:custGeom>
            <a:avLst/>
            <a:gdLst>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55776 w 1475232"/>
              <a:gd name="connsiteY14" fmla="*/ 487680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219200 w 1475232"/>
              <a:gd name="connsiteY15" fmla="*/ 243840 h 1377696"/>
              <a:gd name="connsiteX16" fmla="*/ 1158240 w 1475232"/>
              <a:gd name="connsiteY16" fmla="*/ 207264 h 1377696"/>
              <a:gd name="connsiteX17" fmla="*/ 1109472 w 1475232"/>
              <a:gd name="connsiteY17" fmla="*/ 12192 h 1377696"/>
              <a:gd name="connsiteX0" fmla="*/ 1109472 w 1475232"/>
              <a:gd name="connsiteY0" fmla="*/ 231648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09472 w 1475232"/>
              <a:gd name="connsiteY17" fmla="*/ 231648 h 1597152"/>
              <a:gd name="connsiteX0" fmla="*/ 1158240 w 1475232"/>
              <a:gd name="connsiteY0" fmla="*/ 73152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58240 w 1475232"/>
              <a:gd name="connsiteY17" fmla="*/ 73152 h 1597152"/>
              <a:gd name="connsiteX0" fmla="*/ 1158240 w 1475232"/>
              <a:gd name="connsiteY0" fmla="*/ 97536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97536 h 1621536"/>
              <a:gd name="connsiteX0" fmla="*/ 1158240 w 1475232"/>
              <a:gd name="connsiteY0" fmla="*/ 48768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48768 h 1621536"/>
              <a:gd name="connsiteX0" fmla="*/ 1158240 w 1475232"/>
              <a:gd name="connsiteY0" fmla="*/ 0 h 1572768"/>
              <a:gd name="connsiteX1" fmla="*/ 816864 w 1475232"/>
              <a:gd name="connsiteY1" fmla="*/ 475488 h 1572768"/>
              <a:gd name="connsiteX2" fmla="*/ 499872 w 1475232"/>
              <a:gd name="connsiteY2" fmla="*/ 475488 h 1572768"/>
              <a:gd name="connsiteX3" fmla="*/ 280416 w 1475232"/>
              <a:gd name="connsiteY3" fmla="*/ 707136 h 1572768"/>
              <a:gd name="connsiteX4" fmla="*/ 85344 w 1475232"/>
              <a:gd name="connsiteY4" fmla="*/ 975360 h 1572768"/>
              <a:gd name="connsiteX5" fmla="*/ 0 w 1475232"/>
              <a:gd name="connsiteY5" fmla="*/ 1304544 h 1572768"/>
              <a:gd name="connsiteX6" fmla="*/ 60960 w 1475232"/>
              <a:gd name="connsiteY6" fmla="*/ 1572768 h 1572768"/>
              <a:gd name="connsiteX7" fmla="*/ 402336 w 1475232"/>
              <a:gd name="connsiteY7" fmla="*/ 1536192 h 1572768"/>
              <a:gd name="connsiteX8" fmla="*/ 609600 w 1475232"/>
              <a:gd name="connsiteY8" fmla="*/ 1231392 h 1572768"/>
              <a:gd name="connsiteX9" fmla="*/ 743712 w 1475232"/>
              <a:gd name="connsiteY9" fmla="*/ 780288 h 1572768"/>
              <a:gd name="connsiteX10" fmla="*/ 1011936 w 1475232"/>
              <a:gd name="connsiteY10" fmla="*/ 780288 h 1572768"/>
              <a:gd name="connsiteX11" fmla="*/ 1280160 w 1475232"/>
              <a:gd name="connsiteY11" fmla="*/ 987552 h 1572768"/>
              <a:gd name="connsiteX12" fmla="*/ 1438656 w 1475232"/>
              <a:gd name="connsiteY12" fmla="*/ 950976 h 1572768"/>
              <a:gd name="connsiteX13" fmla="*/ 1475232 w 1475232"/>
              <a:gd name="connsiteY13" fmla="*/ 816864 h 1572768"/>
              <a:gd name="connsiteX14" fmla="*/ 1280160 w 1475232"/>
              <a:gd name="connsiteY14" fmla="*/ 658368 h 1572768"/>
              <a:gd name="connsiteX15" fmla="*/ 1219200 w 1475232"/>
              <a:gd name="connsiteY15" fmla="*/ 438912 h 1572768"/>
              <a:gd name="connsiteX16" fmla="*/ 1158240 w 1475232"/>
              <a:gd name="connsiteY16" fmla="*/ 402336 h 1572768"/>
              <a:gd name="connsiteX17" fmla="*/ 1158240 w 1475232"/>
              <a:gd name="connsiteY17" fmla="*/ 0 h 1572768"/>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43712 w 1475232"/>
              <a:gd name="connsiteY9" fmla="*/ 377952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999744 w 1475232"/>
              <a:gd name="connsiteY17" fmla="*/ 0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70432 w 1475232"/>
              <a:gd name="connsiteY16" fmla="*/ 97536 h 1170432"/>
              <a:gd name="connsiteX17" fmla="*/ 999744 w 1475232"/>
              <a:gd name="connsiteY17" fmla="*/ 0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232" h="1170432">
                <a:moveTo>
                  <a:pt x="999744" y="0"/>
                </a:moveTo>
                <a:lnTo>
                  <a:pt x="816864" y="73152"/>
                </a:lnTo>
                <a:lnTo>
                  <a:pt x="499872" y="73152"/>
                </a:lnTo>
                <a:lnTo>
                  <a:pt x="280416" y="304800"/>
                </a:lnTo>
                <a:lnTo>
                  <a:pt x="85344" y="573024"/>
                </a:lnTo>
                <a:lnTo>
                  <a:pt x="0" y="902208"/>
                </a:lnTo>
                <a:lnTo>
                  <a:pt x="60960" y="1170432"/>
                </a:lnTo>
                <a:lnTo>
                  <a:pt x="402336" y="1133856"/>
                </a:lnTo>
                <a:lnTo>
                  <a:pt x="609600" y="829056"/>
                </a:lnTo>
                <a:lnTo>
                  <a:pt x="719328" y="475488"/>
                </a:lnTo>
                <a:lnTo>
                  <a:pt x="1024128" y="451104"/>
                </a:lnTo>
                <a:lnTo>
                  <a:pt x="1280160" y="585216"/>
                </a:lnTo>
                <a:lnTo>
                  <a:pt x="1438656" y="548640"/>
                </a:lnTo>
                <a:lnTo>
                  <a:pt x="1475232" y="414528"/>
                </a:lnTo>
                <a:lnTo>
                  <a:pt x="1280160" y="256032"/>
                </a:lnTo>
                <a:lnTo>
                  <a:pt x="1219200" y="36576"/>
                </a:lnTo>
                <a:lnTo>
                  <a:pt x="1170432" y="97536"/>
                </a:lnTo>
                <a:lnTo>
                  <a:pt x="999744" y="0"/>
                </a:lnTo>
                <a:close/>
              </a:path>
            </a:pathLst>
          </a:custGeom>
          <a:solidFill>
            <a:srgbClr val="00B050">
              <a:alpha val="5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547872" y="2572512"/>
            <a:ext cx="1280160" cy="584775"/>
          </a:xfrm>
          <a:prstGeom prst="rect">
            <a:avLst/>
          </a:prstGeom>
          <a:noFill/>
        </p:spPr>
        <p:txBody>
          <a:bodyPr wrap="square" rtlCol="0">
            <a:spAutoFit/>
          </a:bodyPr>
          <a:lstStyle/>
          <a:p>
            <a:r>
              <a:rPr lang="en-US" sz="3200" b="1" dirty="0" smtClean="0"/>
              <a:t>ASIA</a:t>
            </a:r>
            <a:endParaRPr lang="en-US" sz="3200" b="1" dirty="0"/>
          </a:p>
        </p:txBody>
      </p:sp>
      <p:sp>
        <p:nvSpPr>
          <p:cNvPr id="59" name="TextBox 58"/>
          <p:cNvSpPr txBox="1"/>
          <p:nvPr/>
        </p:nvSpPr>
        <p:spPr>
          <a:xfrm rot="19176680">
            <a:off x="4718304" y="2590800"/>
            <a:ext cx="1267968" cy="400110"/>
          </a:xfrm>
          <a:prstGeom prst="rect">
            <a:avLst/>
          </a:prstGeom>
          <a:noFill/>
        </p:spPr>
        <p:txBody>
          <a:bodyPr wrap="square" rtlCol="0">
            <a:spAutoFit/>
          </a:bodyPr>
          <a:lstStyle/>
          <a:p>
            <a:r>
              <a:rPr lang="en-US" sz="2000" b="1" dirty="0" err="1" smtClean="0"/>
              <a:t>Phyrygia</a:t>
            </a:r>
            <a:endParaRPr lang="en-US" sz="2000" b="1" dirty="0"/>
          </a:p>
        </p:txBody>
      </p:sp>
      <p:sp>
        <p:nvSpPr>
          <p:cNvPr id="60" name="TextBox 59"/>
          <p:cNvSpPr txBox="1"/>
          <p:nvPr/>
        </p:nvSpPr>
        <p:spPr>
          <a:xfrm rot="17804321">
            <a:off x="5208306" y="2058103"/>
            <a:ext cx="2858567" cy="584775"/>
          </a:xfrm>
          <a:prstGeom prst="rect">
            <a:avLst/>
          </a:prstGeom>
          <a:noFill/>
        </p:spPr>
        <p:txBody>
          <a:bodyPr wrap="square" rtlCol="0">
            <a:spAutoFit/>
          </a:bodyPr>
          <a:lstStyle/>
          <a:p>
            <a:pPr algn="ctr"/>
            <a:r>
              <a:rPr lang="en-US" sz="3200" b="1" dirty="0" smtClean="0"/>
              <a:t>GALATIA</a:t>
            </a:r>
            <a:endParaRPr lang="en-US" sz="3200" b="1" dirty="0"/>
          </a:p>
        </p:txBody>
      </p:sp>
      <p:sp>
        <p:nvSpPr>
          <p:cNvPr id="63" name="TextBox 62"/>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64" name="TextBox 63"/>
          <p:cNvSpPr txBox="1"/>
          <p:nvPr/>
        </p:nvSpPr>
        <p:spPr>
          <a:xfrm>
            <a:off x="7680961" y="3517392"/>
            <a:ext cx="1267968" cy="400110"/>
          </a:xfrm>
          <a:prstGeom prst="rect">
            <a:avLst/>
          </a:prstGeom>
          <a:noFill/>
        </p:spPr>
        <p:txBody>
          <a:bodyPr wrap="square" rtlCol="0">
            <a:spAutoFit/>
          </a:bodyPr>
          <a:lstStyle/>
          <a:p>
            <a:pPr algn="ctr"/>
            <a:r>
              <a:rPr lang="en-US" sz="2000" b="1" dirty="0" smtClean="0"/>
              <a:t>Cilicia</a:t>
            </a:r>
            <a:endParaRPr lang="en-US" sz="2000" b="1" dirty="0"/>
          </a:p>
        </p:txBody>
      </p:sp>
      <p:sp>
        <p:nvSpPr>
          <p:cNvPr id="66" name="Freeform 65"/>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198120" y="3931920"/>
            <a:ext cx="4099560" cy="1295400"/>
            <a:chOff x="198120" y="3931920"/>
            <a:chExt cx="4099560" cy="1295400"/>
          </a:xfrm>
        </p:grpSpPr>
        <p:sp>
          <p:nvSpPr>
            <p:cNvPr id="24" name="Rectangle 23"/>
            <p:cNvSpPr/>
            <p:nvPr/>
          </p:nvSpPr>
          <p:spPr>
            <a:xfrm>
              <a:off x="853440" y="3931920"/>
              <a:ext cx="3444240" cy="82296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25" name="Rectangle 24"/>
            <p:cNvSpPr/>
            <p:nvPr/>
          </p:nvSpPr>
          <p:spPr>
            <a:xfrm>
              <a:off x="198120" y="4404360"/>
              <a:ext cx="2346960" cy="82296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grpSp>
      <p:sp>
        <p:nvSpPr>
          <p:cNvPr id="3" name="Content Placeholder 2"/>
          <p:cNvSpPr>
            <a:spLocks noGrp="1"/>
          </p:cNvSpPr>
          <p:nvPr>
            <p:ph idx="1"/>
          </p:nvPr>
        </p:nvSpPr>
        <p:spPr>
          <a:xfrm>
            <a:off x="237744" y="2596896"/>
            <a:ext cx="6662928" cy="3529267"/>
          </a:xfrm>
        </p:spPr>
        <p:txBody>
          <a:bodyPr/>
          <a:lstStyle/>
          <a:p>
            <a:pPr marL="0" indent="0">
              <a:lnSpc>
                <a:spcPts val="3800"/>
              </a:lnSpc>
            </a:pPr>
            <a:r>
              <a:rPr lang="en-US" dirty="0" smtClean="0"/>
              <a:t> </a:t>
            </a:r>
            <a:r>
              <a:rPr lang="en-US" baseline="30000" dirty="0" smtClean="0"/>
              <a:t>6</a:t>
            </a:r>
            <a:r>
              <a:rPr lang="en-US" dirty="0" smtClean="0"/>
              <a:t> Paul and </a:t>
            </a:r>
            <a:br>
              <a:rPr lang="en-US" dirty="0" smtClean="0"/>
            </a:br>
            <a:r>
              <a:rPr lang="en-US" dirty="0" smtClean="0"/>
              <a:t>his companions </a:t>
            </a:r>
            <a:br>
              <a:rPr lang="en-US" dirty="0" smtClean="0"/>
            </a:br>
            <a:r>
              <a:rPr lang="en-US" dirty="0" smtClean="0"/>
              <a:t>traveled throughout </a:t>
            </a:r>
            <a:br>
              <a:rPr lang="en-US" dirty="0" smtClean="0"/>
            </a:br>
            <a:r>
              <a:rPr lang="en-US" dirty="0" smtClean="0"/>
              <a:t>the region of Phrygia </a:t>
            </a:r>
            <a:br>
              <a:rPr lang="en-US" dirty="0" smtClean="0"/>
            </a:br>
            <a:r>
              <a:rPr lang="en-US" dirty="0" smtClean="0"/>
              <a:t>and Galatia, having been kept by the Holy Spirit from preaching the word in the province of Asia.</a:t>
            </a:r>
          </a:p>
          <a:p>
            <a:pPr marL="0" indent="0">
              <a:lnSpc>
                <a:spcPts val="3800"/>
              </a:lnSpc>
            </a:pPr>
            <a:endParaRPr lang="en-US" dirty="0" smtClean="0"/>
          </a:p>
          <a:p>
            <a:pPr marL="0" indent="0">
              <a:lnSpc>
                <a:spcPts val="3800"/>
              </a:lnSpc>
            </a:pP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randombar(horizontal)">
                                      <p:cBhvr>
                                        <p:cTn id="18" dur="500"/>
                                        <p:tgtEl>
                                          <p:spTgt spid="6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randombar(horizontal)">
                                      <p:cBhvr>
                                        <p:cTn id="21" dur="500"/>
                                        <p:tgtEl>
                                          <p:spTgt spid="6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randombar(horizontal)">
                                      <p:cBhvr>
                                        <p:cTn id="32" dur="500"/>
                                        <p:tgtEl>
                                          <p:spTgt spid="6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randombar(horizont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5" grpId="0" animBg="1"/>
      <p:bldP spid="65" grpId="1" animBg="1"/>
      <p:bldP spid="53" grpId="0" animBg="1"/>
      <p:bldP spid="58" grpId="0"/>
      <p:bldP spid="59" grpId="0"/>
      <p:bldP spid="60" grpId="0"/>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56" name="Freeform 55"/>
          <p:cNvSpPr/>
          <p:nvPr/>
        </p:nvSpPr>
        <p:spPr>
          <a:xfrm>
            <a:off x="2718816" y="1877568"/>
            <a:ext cx="3462528"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With A New </a:t>
            </a:r>
            <a:r>
              <a:rPr lang="en-US" u="sng" dirty="0" smtClean="0"/>
              <a:t>VISION</a:t>
            </a:r>
            <a:endParaRPr lang="en-US" u="sng" dirty="0"/>
          </a:p>
        </p:txBody>
      </p:sp>
      <p:sp>
        <p:nvSpPr>
          <p:cNvPr id="3" name="Content Placeholder 2"/>
          <p:cNvSpPr>
            <a:spLocks noGrp="1"/>
          </p:cNvSpPr>
          <p:nvPr>
            <p:ph idx="1"/>
          </p:nvPr>
        </p:nvSpPr>
        <p:spPr>
          <a:xfrm>
            <a:off x="237744" y="2596896"/>
            <a:ext cx="6662928" cy="3529267"/>
          </a:xfrm>
        </p:spPr>
        <p:txBody>
          <a:bodyPr/>
          <a:lstStyle/>
          <a:p>
            <a:pPr marL="0" indent="0">
              <a:lnSpc>
                <a:spcPts val="3800"/>
              </a:lnSpc>
            </a:pPr>
            <a:r>
              <a:rPr lang="en-US" dirty="0" smtClean="0"/>
              <a:t>  </a:t>
            </a:r>
            <a:r>
              <a:rPr lang="en-US" baseline="30000" dirty="0" smtClean="0"/>
              <a:t>7</a:t>
            </a:r>
            <a:r>
              <a:rPr lang="en-US" dirty="0" smtClean="0"/>
              <a:t> When they </a:t>
            </a:r>
            <a:br>
              <a:rPr lang="en-US" dirty="0" smtClean="0"/>
            </a:br>
            <a:r>
              <a:rPr lang="en-US" dirty="0" smtClean="0"/>
              <a:t>came to the </a:t>
            </a:r>
            <a:br>
              <a:rPr lang="en-US" dirty="0" smtClean="0"/>
            </a:br>
            <a:r>
              <a:rPr lang="en-US" dirty="0" smtClean="0"/>
              <a:t>border of </a:t>
            </a:r>
            <a:r>
              <a:rPr lang="en-US" dirty="0" err="1" smtClean="0"/>
              <a:t>Mysia</a:t>
            </a:r>
            <a:r>
              <a:rPr lang="en-US" dirty="0" smtClean="0"/>
              <a:t>, </a:t>
            </a:r>
            <a:br>
              <a:rPr lang="en-US" dirty="0" smtClean="0"/>
            </a:br>
            <a:r>
              <a:rPr lang="en-US" dirty="0" smtClean="0"/>
              <a:t>they tried to enter Bithynia, but the Spirit of Jesus would not allow them to.  </a:t>
            </a:r>
            <a:r>
              <a:rPr lang="en-US" baseline="30000" dirty="0" smtClean="0"/>
              <a:t>8</a:t>
            </a:r>
            <a:r>
              <a:rPr lang="en-US" dirty="0" smtClean="0"/>
              <a:t> So they passed by </a:t>
            </a:r>
            <a:r>
              <a:rPr lang="en-US" dirty="0" err="1" smtClean="0"/>
              <a:t>Mysia</a:t>
            </a:r>
            <a:r>
              <a:rPr lang="en-US" dirty="0" smtClean="0"/>
              <a:t> and went down to Troas.</a:t>
            </a:r>
          </a:p>
          <a:p>
            <a:pPr marL="0" indent="0">
              <a:lnSpc>
                <a:spcPts val="3800"/>
              </a:lnSpc>
            </a:pPr>
            <a:endParaRPr lang="en-US" dirty="0" smtClean="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074280" y="1160393"/>
            <a:ext cx="4735516" cy="1132735"/>
          </a:xfrm>
          <a:custGeom>
            <a:avLst/>
            <a:gdLst>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882588 w 4320988"/>
              <a:gd name="connsiteY6" fmla="*/ 878541 h 986117"/>
              <a:gd name="connsiteX7" fmla="*/ 2079811 w 4320988"/>
              <a:gd name="connsiteY7" fmla="*/ 412376 h 986117"/>
              <a:gd name="connsiteX8" fmla="*/ 2510117 w 4320988"/>
              <a:gd name="connsiteY8" fmla="*/ 251011 h 986117"/>
              <a:gd name="connsiteX9" fmla="*/ 2994211 w 4320988"/>
              <a:gd name="connsiteY9" fmla="*/ 215152 h 986117"/>
              <a:gd name="connsiteX10" fmla="*/ 3442447 w 4320988"/>
              <a:gd name="connsiteY10" fmla="*/ 394447 h 986117"/>
              <a:gd name="connsiteX11" fmla="*/ 3711388 w 4320988"/>
              <a:gd name="connsiteY11" fmla="*/ 681317 h 986117"/>
              <a:gd name="connsiteX12" fmla="*/ 4285129 w 4320988"/>
              <a:gd name="connsiteY12" fmla="*/ 788894 h 986117"/>
              <a:gd name="connsiteX13" fmla="*/ 4320988 w 4320988"/>
              <a:gd name="connsiteY13" fmla="*/ 268941 h 986117"/>
              <a:gd name="connsiteX14" fmla="*/ 4177552 w 4320988"/>
              <a:gd name="connsiteY14" fmla="*/ 376517 h 986117"/>
              <a:gd name="connsiteX15" fmla="*/ 4177552 w 4320988"/>
              <a:gd name="connsiteY15" fmla="*/ 376517 h 986117"/>
              <a:gd name="connsiteX16" fmla="*/ 4016188 w 4320988"/>
              <a:gd name="connsiteY16" fmla="*/ 376517 h 986117"/>
              <a:gd name="connsiteX17" fmla="*/ 3926541 w 4320988"/>
              <a:gd name="connsiteY17" fmla="*/ 89647 h 986117"/>
              <a:gd name="connsiteX18" fmla="*/ 3926541 w 4320988"/>
              <a:gd name="connsiteY18" fmla="*/ 89647 h 986117"/>
              <a:gd name="connsiteX19" fmla="*/ 3675529 w 4320988"/>
              <a:gd name="connsiteY19" fmla="*/ 161364 h 986117"/>
              <a:gd name="connsiteX20" fmla="*/ 3442447 w 4320988"/>
              <a:gd name="connsiteY20" fmla="*/ 107576 h 986117"/>
              <a:gd name="connsiteX21" fmla="*/ 3245223 w 4320988"/>
              <a:gd name="connsiteY21" fmla="*/ 0 h 986117"/>
              <a:gd name="connsiteX22" fmla="*/ 2223247 w 4320988"/>
              <a:gd name="connsiteY22" fmla="*/ 17929 h 986117"/>
              <a:gd name="connsiteX23" fmla="*/ 1506070 w 4320988"/>
              <a:gd name="connsiteY23" fmla="*/ 233082 h 986117"/>
              <a:gd name="connsiteX24" fmla="*/ 1380564 w 4320988"/>
              <a:gd name="connsiteY24" fmla="*/ 286870 h 986117"/>
              <a:gd name="connsiteX25" fmla="*/ 1272988 w 4320988"/>
              <a:gd name="connsiteY25" fmla="*/ 394447 h 986117"/>
              <a:gd name="connsiteX26" fmla="*/ 1039905 w 4320988"/>
              <a:gd name="connsiteY26" fmla="*/ 466164 h 986117"/>
              <a:gd name="connsiteX27" fmla="*/ 788894 w 4320988"/>
              <a:gd name="connsiteY27" fmla="*/ 412376 h 986117"/>
              <a:gd name="connsiteX28" fmla="*/ 591670 w 4320988"/>
              <a:gd name="connsiteY28" fmla="*/ 430305 h 986117"/>
              <a:gd name="connsiteX29" fmla="*/ 161364 w 4320988"/>
              <a:gd name="connsiteY29" fmla="*/ 412376 h 986117"/>
              <a:gd name="connsiteX30" fmla="*/ 35858 w 4320988"/>
              <a:gd name="connsiteY30" fmla="*/ 466164 h 986117"/>
              <a:gd name="connsiteX31" fmla="*/ 322729 w 4320988"/>
              <a:gd name="connsiteY31" fmla="*/ 645458 h 986117"/>
              <a:gd name="connsiteX32" fmla="*/ 251011 w 4320988"/>
              <a:gd name="connsiteY32" fmla="*/ 717176 h 986117"/>
              <a:gd name="connsiteX33" fmla="*/ 0 w 4320988"/>
              <a:gd name="connsiteY33"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60151 w 4320988"/>
              <a:gd name="connsiteY6" fmla="*/ 945776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129552 w 4320988"/>
              <a:gd name="connsiteY4" fmla="*/ 878541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062877 w 4320988"/>
              <a:gd name="connsiteY4" fmla="*/ 869016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77713"/>
              <a:gd name="connsiteX1" fmla="*/ 35858 w 4320988"/>
              <a:gd name="connsiteY1" fmla="*/ 950258 h 977713"/>
              <a:gd name="connsiteX2" fmla="*/ 394447 w 4320988"/>
              <a:gd name="connsiteY2" fmla="*/ 93232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894012"/>
              <a:gd name="connsiteY0" fmla="*/ 868500 h 977713"/>
              <a:gd name="connsiteX1" fmla="*/ 608882 w 4894012"/>
              <a:gd name="connsiteY1" fmla="*/ 950258 h 977713"/>
              <a:gd name="connsiteX2" fmla="*/ 929371 w 4894012"/>
              <a:gd name="connsiteY2" fmla="*/ 913279 h 977713"/>
              <a:gd name="connsiteX3" fmla="*/ 1315974 w 4894012"/>
              <a:gd name="connsiteY3" fmla="*/ 977713 h 977713"/>
              <a:gd name="connsiteX4" fmla="*/ 1635901 w 4894012"/>
              <a:gd name="connsiteY4" fmla="*/ 869016 h 977713"/>
              <a:gd name="connsiteX5" fmla="*/ 1967035 w 4894012"/>
              <a:gd name="connsiteY5" fmla="*/ 928967 h 977713"/>
              <a:gd name="connsiteX6" fmla="*/ 2214125 w 4894012"/>
              <a:gd name="connsiteY6" fmla="*/ 802901 h 977713"/>
              <a:gd name="connsiteX7" fmla="*/ 2493712 w 4894012"/>
              <a:gd name="connsiteY7" fmla="*/ 907116 h 977713"/>
              <a:gd name="connsiteX8" fmla="*/ 2738560 w 4894012"/>
              <a:gd name="connsiteY8" fmla="*/ 383801 h 977713"/>
              <a:gd name="connsiteX9" fmla="*/ 3083141 w 4894012"/>
              <a:gd name="connsiteY9" fmla="*/ 251011 h 977713"/>
              <a:gd name="connsiteX10" fmla="*/ 3567235 w 4894012"/>
              <a:gd name="connsiteY10" fmla="*/ 215152 h 977713"/>
              <a:gd name="connsiteX11" fmla="*/ 4015471 w 4894012"/>
              <a:gd name="connsiteY11" fmla="*/ 394447 h 977713"/>
              <a:gd name="connsiteX12" fmla="*/ 4284412 w 4894012"/>
              <a:gd name="connsiteY12" fmla="*/ 681317 h 977713"/>
              <a:gd name="connsiteX13" fmla="*/ 4858153 w 4894012"/>
              <a:gd name="connsiteY13" fmla="*/ 788894 h 977713"/>
              <a:gd name="connsiteX14" fmla="*/ 4894012 w 4894012"/>
              <a:gd name="connsiteY14" fmla="*/ 268941 h 977713"/>
              <a:gd name="connsiteX15" fmla="*/ 4750576 w 4894012"/>
              <a:gd name="connsiteY15" fmla="*/ 376517 h 977713"/>
              <a:gd name="connsiteX16" fmla="*/ 4750576 w 4894012"/>
              <a:gd name="connsiteY16" fmla="*/ 376517 h 977713"/>
              <a:gd name="connsiteX17" fmla="*/ 4589212 w 4894012"/>
              <a:gd name="connsiteY17" fmla="*/ 376517 h 977713"/>
              <a:gd name="connsiteX18" fmla="*/ 4499565 w 4894012"/>
              <a:gd name="connsiteY18" fmla="*/ 89647 h 977713"/>
              <a:gd name="connsiteX19" fmla="*/ 4499565 w 4894012"/>
              <a:gd name="connsiteY19" fmla="*/ 89647 h 977713"/>
              <a:gd name="connsiteX20" fmla="*/ 4248553 w 4894012"/>
              <a:gd name="connsiteY20" fmla="*/ 161364 h 977713"/>
              <a:gd name="connsiteX21" fmla="*/ 4015471 w 4894012"/>
              <a:gd name="connsiteY21" fmla="*/ 107576 h 977713"/>
              <a:gd name="connsiteX22" fmla="*/ 3818247 w 4894012"/>
              <a:gd name="connsiteY22" fmla="*/ 0 h 977713"/>
              <a:gd name="connsiteX23" fmla="*/ 2796271 w 4894012"/>
              <a:gd name="connsiteY23" fmla="*/ 17929 h 977713"/>
              <a:gd name="connsiteX24" fmla="*/ 2079094 w 4894012"/>
              <a:gd name="connsiteY24" fmla="*/ 233082 h 977713"/>
              <a:gd name="connsiteX25" fmla="*/ 1953588 w 4894012"/>
              <a:gd name="connsiteY25" fmla="*/ 286870 h 977713"/>
              <a:gd name="connsiteX26" fmla="*/ 1846012 w 4894012"/>
              <a:gd name="connsiteY26" fmla="*/ 394447 h 977713"/>
              <a:gd name="connsiteX27" fmla="*/ 1612929 w 4894012"/>
              <a:gd name="connsiteY27" fmla="*/ 466164 h 977713"/>
              <a:gd name="connsiteX28" fmla="*/ 1361918 w 4894012"/>
              <a:gd name="connsiteY28" fmla="*/ 412376 h 977713"/>
              <a:gd name="connsiteX29" fmla="*/ 1164694 w 4894012"/>
              <a:gd name="connsiteY29" fmla="*/ 430305 h 977713"/>
              <a:gd name="connsiteX30" fmla="*/ 734388 w 4894012"/>
              <a:gd name="connsiteY30" fmla="*/ 412376 h 977713"/>
              <a:gd name="connsiteX31" fmla="*/ 608882 w 4894012"/>
              <a:gd name="connsiteY31" fmla="*/ 466164 h 977713"/>
              <a:gd name="connsiteX32" fmla="*/ 895753 w 4894012"/>
              <a:gd name="connsiteY32" fmla="*/ 645458 h 977713"/>
              <a:gd name="connsiteX33" fmla="*/ 824035 w 4894012"/>
              <a:gd name="connsiteY33" fmla="*/ 717176 h 977713"/>
              <a:gd name="connsiteX34" fmla="*/ 0 w 4894012"/>
              <a:gd name="connsiteY34" fmla="*/ 868500 h 977713"/>
              <a:gd name="connsiteX0" fmla="*/ 0 w 4894012"/>
              <a:gd name="connsiteY0" fmla="*/ 868500 h 1157522"/>
              <a:gd name="connsiteX1" fmla="*/ 486962 w 4894012"/>
              <a:gd name="connsiteY1" fmla="*/ 1157522 h 1157522"/>
              <a:gd name="connsiteX2" fmla="*/ 929371 w 4894012"/>
              <a:gd name="connsiteY2" fmla="*/ 913279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894012"/>
              <a:gd name="connsiteY0" fmla="*/ 868500 h 1157522"/>
              <a:gd name="connsiteX1" fmla="*/ 486962 w 4894012"/>
              <a:gd name="connsiteY1" fmla="*/ 1157522 h 1157522"/>
              <a:gd name="connsiteX2" fmla="*/ 1039099 w 4894012"/>
              <a:gd name="connsiteY2" fmla="*/ 1132735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735516"/>
              <a:gd name="connsiteY0" fmla="*/ 844116 h 1157522"/>
              <a:gd name="connsiteX1" fmla="*/ 328466 w 4735516"/>
              <a:gd name="connsiteY1" fmla="*/ 1157522 h 1157522"/>
              <a:gd name="connsiteX2" fmla="*/ 880603 w 4735516"/>
              <a:gd name="connsiteY2" fmla="*/ 1132735 h 1157522"/>
              <a:gd name="connsiteX3" fmla="*/ 1157478 w 4735516"/>
              <a:gd name="connsiteY3" fmla="*/ 977713 h 1157522"/>
              <a:gd name="connsiteX4" fmla="*/ 1477405 w 4735516"/>
              <a:gd name="connsiteY4" fmla="*/ 869016 h 1157522"/>
              <a:gd name="connsiteX5" fmla="*/ 1808539 w 4735516"/>
              <a:gd name="connsiteY5" fmla="*/ 928967 h 1157522"/>
              <a:gd name="connsiteX6" fmla="*/ 2055629 w 4735516"/>
              <a:gd name="connsiteY6" fmla="*/ 802901 h 1157522"/>
              <a:gd name="connsiteX7" fmla="*/ 2335216 w 4735516"/>
              <a:gd name="connsiteY7" fmla="*/ 907116 h 1157522"/>
              <a:gd name="connsiteX8" fmla="*/ 2580064 w 4735516"/>
              <a:gd name="connsiteY8" fmla="*/ 383801 h 1157522"/>
              <a:gd name="connsiteX9" fmla="*/ 2924645 w 4735516"/>
              <a:gd name="connsiteY9" fmla="*/ 251011 h 1157522"/>
              <a:gd name="connsiteX10" fmla="*/ 3408739 w 4735516"/>
              <a:gd name="connsiteY10" fmla="*/ 215152 h 1157522"/>
              <a:gd name="connsiteX11" fmla="*/ 3856975 w 4735516"/>
              <a:gd name="connsiteY11" fmla="*/ 394447 h 1157522"/>
              <a:gd name="connsiteX12" fmla="*/ 4125916 w 4735516"/>
              <a:gd name="connsiteY12" fmla="*/ 681317 h 1157522"/>
              <a:gd name="connsiteX13" fmla="*/ 4699657 w 4735516"/>
              <a:gd name="connsiteY13" fmla="*/ 788894 h 1157522"/>
              <a:gd name="connsiteX14" fmla="*/ 4735516 w 4735516"/>
              <a:gd name="connsiteY14" fmla="*/ 268941 h 1157522"/>
              <a:gd name="connsiteX15" fmla="*/ 4592080 w 4735516"/>
              <a:gd name="connsiteY15" fmla="*/ 376517 h 1157522"/>
              <a:gd name="connsiteX16" fmla="*/ 4592080 w 4735516"/>
              <a:gd name="connsiteY16" fmla="*/ 376517 h 1157522"/>
              <a:gd name="connsiteX17" fmla="*/ 4430716 w 4735516"/>
              <a:gd name="connsiteY17" fmla="*/ 376517 h 1157522"/>
              <a:gd name="connsiteX18" fmla="*/ 4341069 w 4735516"/>
              <a:gd name="connsiteY18" fmla="*/ 89647 h 1157522"/>
              <a:gd name="connsiteX19" fmla="*/ 4341069 w 4735516"/>
              <a:gd name="connsiteY19" fmla="*/ 89647 h 1157522"/>
              <a:gd name="connsiteX20" fmla="*/ 4090057 w 4735516"/>
              <a:gd name="connsiteY20" fmla="*/ 161364 h 1157522"/>
              <a:gd name="connsiteX21" fmla="*/ 3856975 w 4735516"/>
              <a:gd name="connsiteY21" fmla="*/ 107576 h 1157522"/>
              <a:gd name="connsiteX22" fmla="*/ 3659751 w 4735516"/>
              <a:gd name="connsiteY22" fmla="*/ 0 h 1157522"/>
              <a:gd name="connsiteX23" fmla="*/ 2637775 w 4735516"/>
              <a:gd name="connsiteY23" fmla="*/ 17929 h 1157522"/>
              <a:gd name="connsiteX24" fmla="*/ 1920598 w 4735516"/>
              <a:gd name="connsiteY24" fmla="*/ 233082 h 1157522"/>
              <a:gd name="connsiteX25" fmla="*/ 1795092 w 4735516"/>
              <a:gd name="connsiteY25" fmla="*/ 286870 h 1157522"/>
              <a:gd name="connsiteX26" fmla="*/ 1687516 w 4735516"/>
              <a:gd name="connsiteY26" fmla="*/ 394447 h 1157522"/>
              <a:gd name="connsiteX27" fmla="*/ 1454433 w 4735516"/>
              <a:gd name="connsiteY27" fmla="*/ 466164 h 1157522"/>
              <a:gd name="connsiteX28" fmla="*/ 1203422 w 4735516"/>
              <a:gd name="connsiteY28" fmla="*/ 412376 h 1157522"/>
              <a:gd name="connsiteX29" fmla="*/ 1006198 w 4735516"/>
              <a:gd name="connsiteY29" fmla="*/ 430305 h 1157522"/>
              <a:gd name="connsiteX30" fmla="*/ 575892 w 4735516"/>
              <a:gd name="connsiteY30" fmla="*/ 412376 h 1157522"/>
              <a:gd name="connsiteX31" fmla="*/ 450386 w 4735516"/>
              <a:gd name="connsiteY31" fmla="*/ 466164 h 1157522"/>
              <a:gd name="connsiteX32" fmla="*/ 737257 w 4735516"/>
              <a:gd name="connsiteY32" fmla="*/ 645458 h 1157522"/>
              <a:gd name="connsiteX33" fmla="*/ 665539 w 4735516"/>
              <a:gd name="connsiteY33" fmla="*/ 717176 h 1157522"/>
              <a:gd name="connsiteX34" fmla="*/ 0 w 4735516"/>
              <a:gd name="connsiteY34" fmla="*/ 844116 h 1157522"/>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07451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35516" h="1132735">
                <a:moveTo>
                  <a:pt x="0" y="844116"/>
                </a:moveTo>
                <a:lnTo>
                  <a:pt x="255314" y="1084370"/>
                </a:lnTo>
                <a:cubicBezTo>
                  <a:pt x="585664" y="1027340"/>
                  <a:pt x="599021" y="1116613"/>
                  <a:pt x="807451" y="1132735"/>
                </a:cubicBezTo>
                <a:cubicBezTo>
                  <a:pt x="983944" y="1116113"/>
                  <a:pt x="1028610" y="956235"/>
                  <a:pt x="1157478" y="977713"/>
                </a:cubicBezTo>
                <a:cubicBezTo>
                  <a:pt x="1264120" y="941481"/>
                  <a:pt x="1313613" y="876673"/>
                  <a:pt x="1477405" y="869016"/>
                </a:cubicBezTo>
                <a:cubicBezTo>
                  <a:pt x="1654458" y="831850"/>
                  <a:pt x="1698161" y="908983"/>
                  <a:pt x="1808539" y="928967"/>
                </a:cubicBezTo>
                <a:cubicBezTo>
                  <a:pt x="2033777" y="820270"/>
                  <a:pt x="1849441" y="835398"/>
                  <a:pt x="2055629" y="802901"/>
                </a:cubicBezTo>
                <a:cubicBezTo>
                  <a:pt x="2177400" y="828114"/>
                  <a:pt x="2242020" y="872378"/>
                  <a:pt x="2335216" y="907116"/>
                </a:cubicBezTo>
                <a:cubicBezTo>
                  <a:pt x="2512082" y="732678"/>
                  <a:pt x="2412723" y="520139"/>
                  <a:pt x="2580064" y="383801"/>
                </a:cubicBezTo>
                <a:lnTo>
                  <a:pt x="2924645" y="251011"/>
                </a:lnTo>
                <a:lnTo>
                  <a:pt x="3408739" y="215152"/>
                </a:lnTo>
                <a:lnTo>
                  <a:pt x="3856975" y="394447"/>
                </a:lnTo>
                <a:lnTo>
                  <a:pt x="4125916" y="681317"/>
                </a:lnTo>
                <a:lnTo>
                  <a:pt x="4699657" y="788894"/>
                </a:lnTo>
                <a:lnTo>
                  <a:pt x="4735516" y="268941"/>
                </a:lnTo>
                <a:lnTo>
                  <a:pt x="4592080" y="376517"/>
                </a:lnTo>
                <a:lnTo>
                  <a:pt x="4592080" y="376517"/>
                </a:lnTo>
                <a:lnTo>
                  <a:pt x="4430716" y="376517"/>
                </a:lnTo>
                <a:lnTo>
                  <a:pt x="4341069" y="89647"/>
                </a:lnTo>
                <a:lnTo>
                  <a:pt x="4341069" y="89647"/>
                </a:lnTo>
                <a:lnTo>
                  <a:pt x="4090057" y="161364"/>
                </a:lnTo>
                <a:lnTo>
                  <a:pt x="3856975" y="107576"/>
                </a:lnTo>
                <a:lnTo>
                  <a:pt x="3659751" y="0"/>
                </a:lnTo>
                <a:lnTo>
                  <a:pt x="2637775" y="17929"/>
                </a:lnTo>
                <a:lnTo>
                  <a:pt x="1920598" y="233082"/>
                </a:lnTo>
                <a:lnTo>
                  <a:pt x="1795092" y="286870"/>
                </a:lnTo>
                <a:lnTo>
                  <a:pt x="1687516" y="394447"/>
                </a:lnTo>
                <a:lnTo>
                  <a:pt x="1454433" y="466164"/>
                </a:lnTo>
                <a:lnTo>
                  <a:pt x="1203422" y="412376"/>
                </a:lnTo>
                <a:lnTo>
                  <a:pt x="1006198" y="430305"/>
                </a:lnTo>
                <a:lnTo>
                  <a:pt x="575892" y="412376"/>
                </a:lnTo>
                <a:lnTo>
                  <a:pt x="450386" y="466164"/>
                </a:lnTo>
                <a:lnTo>
                  <a:pt x="737257" y="645458"/>
                </a:lnTo>
                <a:lnTo>
                  <a:pt x="665539" y="717176"/>
                </a:lnTo>
                <a:lnTo>
                  <a:pt x="0" y="844116"/>
                </a:lnTo>
                <a:close/>
              </a:path>
            </a:pathLst>
          </a:cu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191125" y="1329309"/>
            <a:ext cx="3048000" cy="2695575"/>
          </a:xfrm>
          <a:custGeom>
            <a:avLst/>
            <a:gdLst>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1028700 w 3209925"/>
              <a:gd name="connsiteY5" fmla="*/ 1381125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51835"/>
              <a:gd name="connsiteY0" fmla="*/ 714375 h 2695575"/>
              <a:gd name="connsiteX1" fmla="*/ 1009650 w 3251835"/>
              <a:gd name="connsiteY1" fmla="*/ 657225 h 2695575"/>
              <a:gd name="connsiteX2" fmla="*/ 895350 w 3251835"/>
              <a:gd name="connsiteY2" fmla="*/ 647700 h 2695575"/>
              <a:gd name="connsiteX3" fmla="*/ 809625 w 3251835"/>
              <a:gd name="connsiteY3" fmla="*/ 704850 h 2695575"/>
              <a:gd name="connsiteX4" fmla="*/ 624078 w 3251835"/>
              <a:gd name="connsiteY4" fmla="*/ 857250 h 2695575"/>
              <a:gd name="connsiteX5" fmla="*/ 650748 w 3251835"/>
              <a:gd name="connsiteY5" fmla="*/ 1112901 h 2695575"/>
              <a:gd name="connsiteX6" fmla="*/ 971550 w 3251835"/>
              <a:gd name="connsiteY6" fmla="*/ 1638300 h 2695575"/>
              <a:gd name="connsiteX7" fmla="*/ 594360 w 3251835"/>
              <a:gd name="connsiteY7" fmla="*/ 1598295 h 2695575"/>
              <a:gd name="connsiteX8" fmla="*/ 360426 w 3251835"/>
              <a:gd name="connsiteY8" fmla="*/ 1576578 h 2695575"/>
              <a:gd name="connsiteX9" fmla="*/ 200025 w 3251835"/>
              <a:gd name="connsiteY9" fmla="*/ 1676400 h 2695575"/>
              <a:gd name="connsiteX10" fmla="*/ 171450 w 3251835"/>
              <a:gd name="connsiteY10" fmla="*/ 1914525 h 2695575"/>
              <a:gd name="connsiteX11" fmla="*/ 38100 w 3251835"/>
              <a:gd name="connsiteY11" fmla="*/ 2057400 h 2695575"/>
              <a:gd name="connsiteX12" fmla="*/ 0 w 3251835"/>
              <a:gd name="connsiteY12" fmla="*/ 2181225 h 2695575"/>
              <a:gd name="connsiteX13" fmla="*/ 466725 w 3251835"/>
              <a:gd name="connsiteY13" fmla="*/ 2305050 h 2695575"/>
              <a:gd name="connsiteX14" fmla="*/ 600075 w 3251835"/>
              <a:gd name="connsiteY14" fmla="*/ 2190750 h 2695575"/>
              <a:gd name="connsiteX15" fmla="*/ 828675 w 3251835"/>
              <a:gd name="connsiteY15" fmla="*/ 2143125 h 2695575"/>
              <a:gd name="connsiteX16" fmla="*/ 990600 w 3251835"/>
              <a:gd name="connsiteY16" fmla="*/ 2209800 h 2695575"/>
              <a:gd name="connsiteX17" fmla="*/ 1171575 w 3251835"/>
              <a:gd name="connsiteY17" fmla="*/ 2438400 h 2695575"/>
              <a:gd name="connsiteX18" fmla="*/ 1352550 w 3251835"/>
              <a:gd name="connsiteY18" fmla="*/ 2590800 h 2695575"/>
              <a:gd name="connsiteX19" fmla="*/ 1695450 w 3251835"/>
              <a:gd name="connsiteY19" fmla="*/ 2695575 h 2695575"/>
              <a:gd name="connsiteX20" fmla="*/ 2019300 w 3251835"/>
              <a:gd name="connsiteY20" fmla="*/ 2095500 h 2695575"/>
              <a:gd name="connsiteX21" fmla="*/ 2085975 w 3251835"/>
              <a:gd name="connsiteY21" fmla="*/ 1714500 h 2695575"/>
              <a:gd name="connsiteX22" fmla="*/ 1952625 w 3251835"/>
              <a:gd name="connsiteY22" fmla="*/ 1323975 h 2695575"/>
              <a:gd name="connsiteX23" fmla="*/ 1762125 w 3251835"/>
              <a:gd name="connsiteY23" fmla="*/ 1247775 h 2695575"/>
              <a:gd name="connsiteX24" fmla="*/ 1704975 w 3251835"/>
              <a:gd name="connsiteY24" fmla="*/ 1085850 h 2695575"/>
              <a:gd name="connsiteX25" fmla="*/ 2057400 w 3251835"/>
              <a:gd name="connsiteY25" fmla="*/ 828675 h 2695575"/>
              <a:gd name="connsiteX26" fmla="*/ 2238375 w 3251835"/>
              <a:gd name="connsiteY26" fmla="*/ 657225 h 2695575"/>
              <a:gd name="connsiteX27" fmla="*/ 2419350 w 3251835"/>
              <a:gd name="connsiteY27" fmla="*/ 676275 h 2695575"/>
              <a:gd name="connsiteX28" fmla="*/ 3209925 w 3251835"/>
              <a:gd name="connsiteY28" fmla="*/ 847725 h 2695575"/>
              <a:gd name="connsiteX29" fmla="*/ 3251835 w 3251835"/>
              <a:gd name="connsiteY29" fmla="*/ 850011 h 2695575"/>
              <a:gd name="connsiteX30" fmla="*/ 2924175 w 3251835"/>
              <a:gd name="connsiteY30" fmla="*/ 733425 h 2695575"/>
              <a:gd name="connsiteX31" fmla="*/ 2971800 w 3251835"/>
              <a:gd name="connsiteY31" fmla="*/ 666750 h 2695575"/>
              <a:gd name="connsiteX32" fmla="*/ 3048000 w 3251835"/>
              <a:gd name="connsiteY32" fmla="*/ 533400 h 2695575"/>
              <a:gd name="connsiteX33" fmla="*/ 2733675 w 3251835"/>
              <a:gd name="connsiteY33" fmla="*/ 200025 h 2695575"/>
              <a:gd name="connsiteX34" fmla="*/ 2219325 w 3251835"/>
              <a:gd name="connsiteY34" fmla="*/ 0 h 2695575"/>
              <a:gd name="connsiteX35" fmla="*/ 1800225 w 3251835"/>
              <a:gd name="connsiteY35" fmla="*/ 76200 h 2695575"/>
              <a:gd name="connsiteX36" fmla="*/ 1438275 w 3251835"/>
              <a:gd name="connsiteY36" fmla="*/ 209550 h 2695575"/>
              <a:gd name="connsiteX37" fmla="*/ 1323975 w 3251835"/>
              <a:gd name="connsiteY37" fmla="*/ 447675 h 2695575"/>
              <a:gd name="connsiteX38" fmla="*/ 1219200 w 3251835"/>
              <a:gd name="connsiteY38"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048000"/>
              <a:gd name="connsiteY0" fmla="*/ 714375 h 2695575"/>
              <a:gd name="connsiteX1" fmla="*/ 1009650 w 3048000"/>
              <a:gd name="connsiteY1" fmla="*/ 657225 h 2695575"/>
              <a:gd name="connsiteX2" fmla="*/ 895350 w 3048000"/>
              <a:gd name="connsiteY2" fmla="*/ 647700 h 2695575"/>
              <a:gd name="connsiteX3" fmla="*/ 809625 w 3048000"/>
              <a:gd name="connsiteY3" fmla="*/ 704850 h 2695575"/>
              <a:gd name="connsiteX4" fmla="*/ 624078 w 3048000"/>
              <a:gd name="connsiteY4" fmla="*/ 857250 h 2695575"/>
              <a:gd name="connsiteX5" fmla="*/ 650748 w 3048000"/>
              <a:gd name="connsiteY5" fmla="*/ 1112901 h 2695575"/>
              <a:gd name="connsiteX6" fmla="*/ 971550 w 3048000"/>
              <a:gd name="connsiteY6" fmla="*/ 1638300 h 2695575"/>
              <a:gd name="connsiteX7" fmla="*/ 594360 w 3048000"/>
              <a:gd name="connsiteY7" fmla="*/ 1598295 h 2695575"/>
              <a:gd name="connsiteX8" fmla="*/ 360426 w 3048000"/>
              <a:gd name="connsiteY8" fmla="*/ 1576578 h 2695575"/>
              <a:gd name="connsiteX9" fmla="*/ 200025 w 3048000"/>
              <a:gd name="connsiteY9" fmla="*/ 1676400 h 2695575"/>
              <a:gd name="connsiteX10" fmla="*/ 171450 w 3048000"/>
              <a:gd name="connsiteY10" fmla="*/ 1914525 h 2695575"/>
              <a:gd name="connsiteX11" fmla="*/ 38100 w 3048000"/>
              <a:gd name="connsiteY11" fmla="*/ 2057400 h 2695575"/>
              <a:gd name="connsiteX12" fmla="*/ 0 w 3048000"/>
              <a:gd name="connsiteY12" fmla="*/ 2181225 h 2695575"/>
              <a:gd name="connsiteX13" fmla="*/ 466725 w 3048000"/>
              <a:gd name="connsiteY13" fmla="*/ 2305050 h 2695575"/>
              <a:gd name="connsiteX14" fmla="*/ 600075 w 3048000"/>
              <a:gd name="connsiteY14" fmla="*/ 2190750 h 2695575"/>
              <a:gd name="connsiteX15" fmla="*/ 828675 w 3048000"/>
              <a:gd name="connsiteY15" fmla="*/ 2143125 h 2695575"/>
              <a:gd name="connsiteX16" fmla="*/ 990600 w 3048000"/>
              <a:gd name="connsiteY16" fmla="*/ 2209800 h 2695575"/>
              <a:gd name="connsiteX17" fmla="*/ 1171575 w 3048000"/>
              <a:gd name="connsiteY17" fmla="*/ 2438400 h 2695575"/>
              <a:gd name="connsiteX18" fmla="*/ 1352550 w 3048000"/>
              <a:gd name="connsiteY18" fmla="*/ 2590800 h 2695575"/>
              <a:gd name="connsiteX19" fmla="*/ 1695450 w 3048000"/>
              <a:gd name="connsiteY19" fmla="*/ 2695575 h 2695575"/>
              <a:gd name="connsiteX20" fmla="*/ 2019300 w 3048000"/>
              <a:gd name="connsiteY20" fmla="*/ 2095500 h 2695575"/>
              <a:gd name="connsiteX21" fmla="*/ 2085975 w 3048000"/>
              <a:gd name="connsiteY21" fmla="*/ 1714500 h 2695575"/>
              <a:gd name="connsiteX22" fmla="*/ 1952625 w 3048000"/>
              <a:gd name="connsiteY22" fmla="*/ 1323975 h 2695575"/>
              <a:gd name="connsiteX23" fmla="*/ 1762125 w 3048000"/>
              <a:gd name="connsiteY23" fmla="*/ 1247775 h 2695575"/>
              <a:gd name="connsiteX24" fmla="*/ 1704975 w 3048000"/>
              <a:gd name="connsiteY24" fmla="*/ 1085850 h 2695575"/>
              <a:gd name="connsiteX25" fmla="*/ 2057400 w 3048000"/>
              <a:gd name="connsiteY25" fmla="*/ 828675 h 2695575"/>
              <a:gd name="connsiteX26" fmla="*/ 2238375 w 3048000"/>
              <a:gd name="connsiteY26" fmla="*/ 657225 h 2695575"/>
              <a:gd name="connsiteX27" fmla="*/ 2419350 w 3048000"/>
              <a:gd name="connsiteY27" fmla="*/ 676275 h 2695575"/>
              <a:gd name="connsiteX28" fmla="*/ 2924175 w 3048000"/>
              <a:gd name="connsiteY28" fmla="*/ 733425 h 2695575"/>
              <a:gd name="connsiteX29" fmla="*/ 2971800 w 3048000"/>
              <a:gd name="connsiteY29" fmla="*/ 666750 h 2695575"/>
              <a:gd name="connsiteX30" fmla="*/ 3048000 w 3048000"/>
              <a:gd name="connsiteY30" fmla="*/ 533400 h 2695575"/>
              <a:gd name="connsiteX31" fmla="*/ 2733675 w 3048000"/>
              <a:gd name="connsiteY31" fmla="*/ 200025 h 2695575"/>
              <a:gd name="connsiteX32" fmla="*/ 2219325 w 3048000"/>
              <a:gd name="connsiteY32" fmla="*/ 0 h 2695575"/>
              <a:gd name="connsiteX33" fmla="*/ 1800225 w 3048000"/>
              <a:gd name="connsiteY33" fmla="*/ 76200 h 2695575"/>
              <a:gd name="connsiteX34" fmla="*/ 1438275 w 3048000"/>
              <a:gd name="connsiteY34" fmla="*/ 209550 h 2695575"/>
              <a:gd name="connsiteX35" fmla="*/ 1323975 w 3048000"/>
              <a:gd name="connsiteY35" fmla="*/ 447675 h 2695575"/>
              <a:gd name="connsiteX36" fmla="*/ 1219200 w 3048000"/>
              <a:gd name="connsiteY36" fmla="*/ 72390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8000" h="2695575">
                <a:moveTo>
                  <a:pt x="1143000" y="714375"/>
                </a:moveTo>
                <a:lnTo>
                  <a:pt x="1009650" y="657225"/>
                </a:lnTo>
                <a:lnTo>
                  <a:pt x="895350" y="647700"/>
                </a:lnTo>
                <a:lnTo>
                  <a:pt x="809625" y="704850"/>
                </a:lnTo>
                <a:lnTo>
                  <a:pt x="624078" y="857250"/>
                </a:lnTo>
                <a:lnTo>
                  <a:pt x="650748" y="1112901"/>
                </a:lnTo>
                <a:cubicBezTo>
                  <a:pt x="903986" y="1178306"/>
                  <a:pt x="1023112" y="1511935"/>
                  <a:pt x="971550" y="1638300"/>
                </a:cubicBezTo>
                <a:cubicBezTo>
                  <a:pt x="776732" y="1706245"/>
                  <a:pt x="740410" y="1652270"/>
                  <a:pt x="594360" y="1598295"/>
                </a:cubicBezTo>
                <a:lnTo>
                  <a:pt x="360426" y="1576578"/>
                </a:lnTo>
                <a:lnTo>
                  <a:pt x="200025" y="1676400"/>
                </a:lnTo>
                <a:lnTo>
                  <a:pt x="171450" y="1914525"/>
                </a:lnTo>
                <a:lnTo>
                  <a:pt x="38100" y="2057400"/>
                </a:lnTo>
                <a:lnTo>
                  <a:pt x="0" y="2181225"/>
                </a:lnTo>
                <a:lnTo>
                  <a:pt x="466725" y="2305050"/>
                </a:lnTo>
                <a:lnTo>
                  <a:pt x="600075" y="2190750"/>
                </a:lnTo>
                <a:lnTo>
                  <a:pt x="828675" y="2143125"/>
                </a:lnTo>
                <a:lnTo>
                  <a:pt x="990600" y="2209800"/>
                </a:lnTo>
                <a:lnTo>
                  <a:pt x="1171575" y="2438400"/>
                </a:lnTo>
                <a:lnTo>
                  <a:pt x="1352550" y="2590800"/>
                </a:lnTo>
                <a:lnTo>
                  <a:pt x="1695450" y="2695575"/>
                </a:lnTo>
                <a:lnTo>
                  <a:pt x="2019300" y="2095500"/>
                </a:lnTo>
                <a:lnTo>
                  <a:pt x="2085975" y="1714500"/>
                </a:lnTo>
                <a:lnTo>
                  <a:pt x="1952625" y="1323975"/>
                </a:lnTo>
                <a:lnTo>
                  <a:pt x="1762125" y="1247775"/>
                </a:lnTo>
                <a:lnTo>
                  <a:pt x="1704975" y="1085850"/>
                </a:lnTo>
                <a:lnTo>
                  <a:pt x="2057400" y="828675"/>
                </a:lnTo>
                <a:lnTo>
                  <a:pt x="2238375" y="657225"/>
                </a:lnTo>
                <a:lnTo>
                  <a:pt x="2419350" y="676275"/>
                </a:lnTo>
                <a:lnTo>
                  <a:pt x="2924175" y="733425"/>
                </a:lnTo>
                <a:lnTo>
                  <a:pt x="2971800" y="666750"/>
                </a:lnTo>
                <a:lnTo>
                  <a:pt x="3048000" y="533400"/>
                </a:lnTo>
                <a:lnTo>
                  <a:pt x="2733675" y="200025"/>
                </a:lnTo>
                <a:lnTo>
                  <a:pt x="2219325" y="0"/>
                </a:lnTo>
                <a:lnTo>
                  <a:pt x="1800225" y="76200"/>
                </a:lnTo>
                <a:lnTo>
                  <a:pt x="1438275" y="209550"/>
                </a:lnTo>
                <a:lnTo>
                  <a:pt x="1323975" y="447675"/>
                </a:lnTo>
                <a:lnTo>
                  <a:pt x="1219200" y="723900"/>
                </a:lnTo>
              </a:path>
            </a:pathLst>
          </a:custGeom>
          <a:solidFill>
            <a:srgbClr val="FF0000">
              <a:alpha val="58000"/>
            </a:srgbClr>
          </a:solid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5-Point Star 4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53" name="Freeform 52"/>
          <p:cNvSpPr/>
          <p:nvPr/>
        </p:nvSpPr>
        <p:spPr>
          <a:xfrm>
            <a:off x="4730496" y="2389632"/>
            <a:ext cx="1475232" cy="1170432"/>
          </a:xfrm>
          <a:custGeom>
            <a:avLst/>
            <a:gdLst>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55776 w 1475232"/>
              <a:gd name="connsiteY14" fmla="*/ 487680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219200 w 1475232"/>
              <a:gd name="connsiteY15" fmla="*/ 243840 h 1377696"/>
              <a:gd name="connsiteX16" fmla="*/ 1158240 w 1475232"/>
              <a:gd name="connsiteY16" fmla="*/ 207264 h 1377696"/>
              <a:gd name="connsiteX17" fmla="*/ 1109472 w 1475232"/>
              <a:gd name="connsiteY17" fmla="*/ 12192 h 1377696"/>
              <a:gd name="connsiteX0" fmla="*/ 1109472 w 1475232"/>
              <a:gd name="connsiteY0" fmla="*/ 231648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09472 w 1475232"/>
              <a:gd name="connsiteY17" fmla="*/ 231648 h 1597152"/>
              <a:gd name="connsiteX0" fmla="*/ 1158240 w 1475232"/>
              <a:gd name="connsiteY0" fmla="*/ 73152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58240 w 1475232"/>
              <a:gd name="connsiteY17" fmla="*/ 73152 h 1597152"/>
              <a:gd name="connsiteX0" fmla="*/ 1158240 w 1475232"/>
              <a:gd name="connsiteY0" fmla="*/ 97536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97536 h 1621536"/>
              <a:gd name="connsiteX0" fmla="*/ 1158240 w 1475232"/>
              <a:gd name="connsiteY0" fmla="*/ 48768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48768 h 1621536"/>
              <a:gd name="connsiteX0" fmla="*/ 1158240 w 1475232"/>
              <a:gd name="connsiteY0" fmla="*/ 0 h 1572768"/>
              <a:gd name="connsiteX1" fmla="*/ 816864 w 1475232"/>
              <a:gd name="connsiteY1" fmla="*/ 475488 h 1572768"/>
              <a:gd name="connsiteX2" fmla="*/ 499872 w 1475232"/>
              <a:gd name="connsiteY2" fmla="*/ 475488 h 1572768"/>
              <a:gd name="connsiteX3" fmla="*/ 280416 w 1475232"/>
              <a:gd name="connsiteY3" fmla="*/ 707136 h 1572768"/>
              <a:gd name="connsiteX4" fmla="*/ 85344 w 1475232"/>
              <a:gd name="connsiteY4" fmla="*/ 975360 h 1572768"/>
              <a:gd name="connsiteX5" fmla="*/ 0 w 1475232"/>
              <a:gd name="connsiteY5" fmla="*/ 1304544 h 1572768"/>
              <a:gd name="connsiteX6" fmla="*/ 60960 w 1475232"/>
              <a:gd name="connsiteY6" fmla="*/ 1572768 h 1572768"/>
              <a:gd name="connsiteX7" fmla="*/ 402336 w 1475232"/>
              <a:gd name="connsiteY7" fmla="*/ 1536192 h 1572768"/>
              <a:gd name="connsiteX8" fmla="*/ 609600 w 1475232"/>
              <a:gd name="connsiteY8" fmla="*/ 1231392 h 1572768"/>
              <a:gd name="connsiteX9" fmla="*/ 743712 w 1475232"/>
              <a:gd name="connsiteY9" fmla="*/ 780288 h 1572768"/>
              <a:gd name="connsiteX10" fmla="*/ 1011936 w 1475232"/>
              <a:gd name="connsiteY10" fmla="*/ 780288 h 1572768"/>
              <a:gd name="connsiteX11" fmla="*/ 1280160 w 1475232"/>
              <a:gd name="connsiteY11" fmla="*/ 987552 h 1572768"/>
              <a:gd name="connsiteX12" fmla="*/ 1438656 w 1475232"/>
              <a:gd name="connsiteY12" fmla="*/ 950976 h 1572768"/>
              <a:gd name="connsiteX13" fmla="*/ 1475232 w 1475232"/>
              <a:gd name="connsiteY13" fmla="*/ 816864 h 1572768"/>
              <a:gd name="connsiteX14" fmla="*/ 1280160 w 1475232"/>
              <a:gd name="connsiteY14" fmla="*/ 658368 h 1572768"/>
              <a:gd name="connsiteX15" fmla="*/ 1219200 w 1475232"/>
              <a:gd name="connsiteY15" fmla="*/ 438912 h 1572768"/>
              <a:gd name="connsiteX16" fmla="*/ 1158240 w 1475232"/>
              <a:gd name="connsiteY16" fmla="*/ 402336 h 1572768"/>
              <a:gd name="connsiteX17" fmla="*/ 1158240 w 1475232"/>
              <a:gd name="connsiteY17" fmla="*/ 0 h 1572768"/>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43712 w 1475232"/>
              <a:gd name="connsiteY9" fmla="*/ 377952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999744 w 1475232"/>
              <a:gd name="connsiteY17" fmla="*/ 0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70432 w 1475232"/>
              <a:gd name="connsiteY16" fmla="*/ 97536 h 1170432"/>
              <a:gd name="connsiteX17" fmla="*/ 999744 w 1475232"/>
              <a:gd name="connsiteY17" fmla="*/ 0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232" h="1170432">
                <a:moveTo>
                  <a:pt x="999744" y="0"/>
                </a:moveTo>
                <a:lnTo>
                  <a:pt x="816864" y="73152"/>
                </a:lnTo>
                <a:lnTo>
                  <a:pt x="499872" y="73152"/>
                </a:lnTo>
                <a:lnTo>
                  <a:pt x="280416" y="304800"/>
                </a:lnTo>
                <a:lnTo>
                  <a:pt x="85344" y="573024"/>
                </a:lnTo>
                <a:lnTo>
                  <a:pt x="0" y="902208"/>
                </a:lnTo>
                <a:lnTo>
                  <a:pt x="60960" y="1170432"/>
                </a:lnTo>
                <a:lnTo>
                  <a:pt x="402336" y="1133856"/>
                </a:lnTo>
                <a:lnTo>
                  <a:pt x="609600" y="829056"/>
                </a:lnTo>
                <a:lnTo>
                  <a:pt x="719328" y="475488"/>
                </a:lnTo>
                <a:lnTo>
                  <a:pt x="1024128" y="451104"/>
                </a:lnTo>
                <a:lnTo>
                  <a:pt x="1280160" y="585216"/>
                </a:lnTo>
                <a:lnTo>
                  <a:pt x="1438656" y="548640"/>
                </a:lnTo>
                <a:lnTo>
                  <a:pt x="1475232" y="414528"/>
                </a:lnTo>
                <a:lnTo>
                  <a:pt x="1280160" y="256032"/>
                </a:lnTo>
                <a:lnTo>
                  <a:pt x="1219200" y="36576"/>
                </a:lnTo>
                <a:lnTo>
                  <a:pt x="1170432" y="97536"/>
                </a:lnTo>
                <a:lnTo>
                  <a:pt x="999744" y="0"/>
                </a:lnTo>
                <a:close/>
              </a:path>
            </a:pathLst>
          </a:custGeom>
          <a:solidFill>
            <a:srgbClr val="00B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950464" y="2011680"/>
            <a:ext cx="1231392" cy="451104"/>
          </a:xfrm>
          <a:custGeom>
            <a:avLst/>
            <a:gdLst>
              <a:gd name="connsiteX0" fmla="*/ 512064 w 1231392"/>
              <a:gd name="connsiteY0" fmla="*/ 0 h 451104"/>
              <a:gd name="connsiteX1" fmla="*/ 512064 w 1231392"/>
              <a:gd name="connsiteY1" fmla="*/ 0 h 451104"/>
              <a:gd name="connsiteX2" fmla="*/ 402336 w 1231392"/>
              <a:gd name="connsiteY2" fmla="*/ 12192 h 451104"/>
              <a:gd name="connsiteX3" fmla="*/ 182880 w 1231392"/>
              <a:gd name="connsiteY3" fmla="*/ 48768 h 451104"/>
              <a:gd name="connsiteX4" fmla="*/ 0 w 1231392"/>
              <a:gd name="connsiteY4" fmla="*/ 219456 h 451104"/>
              <a:gd name="connsiteX5" fmla="*/ 36576 w 1231392"/>
              <a:gd name="connsiteY5" fmla="*/ 426720 h 451104"/>
              <a:gd name="connsiteX6" fmla="*/ 195072 w 1231392"/>
              <a:gd name="connsiteY6" fmla="*/ 451104 h 451104"/>
              <a:gd name="connsiteX7" fmla="*/ 451104 w 1231392"/>
              <a:gd name="connsiteY7" fmla="*/ 426720 h 451104"/>
              <a:gd name="connsiteX8" fmla="*/ 573024 w 1231392"/>
              <a:gd name="connsiteY8" fmla="*/ 414528 h 451104"/>
              <a:gd name="connsiteX9" fmla="*/ 1024128 w 1231392"/>
              <a:gd name="connsiteY9" fmla="*/ 377952 h 451104"/>
              <a:gd name="connsiteX10" fmla="*/ 1231392 w 1231392"/>
              <a:gd name="connsiteY10" fmla="*/ 280416 h 451104"/>
              <a:gd name="connsiteX11" fmla="*/ 1133856 w 1231392"/>
              <a:gd name="connsiteY11" fmla="*/ 146304 h 451104"/>
              <a:gd name="connsiteX12" fmla="*/ 902208 w 1231392"/>
              <a:gd name="connsiteY12" fmla="*/ 60960 h 451104"/>
              <a:gd name="connsiteX13" fmla="*/ 646176 w 1231392"/>
              <a:gd name="connsiteY13" fmla="*/ 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1392" h="451104">
                <a:moveTo>
                  <a:pt x="512064" y="0"/>
                </a:moveTo>
                <a:lnTo>
                  <a:pt x="512064" y="0"/>
                </a:lnTo>
                <a:lnTo>
                  <a:pt x="402336" y="12192"/>
                </a:lnTo>
                <a:lnTo>
                  <a:pt x="182880" y="48768"/>
                </a:lnTo>
                <a:lnTo>
                  <a:pt x="0" y="219456"/>
                </a:lnTo>
                <a:lnTo>
                  <a:pt x="36576" y="426720"/>
                </a:lnTo>
                <a:lnTo>
                  <a:pt x="195072" y="451104"/>
                </a:lnTo>
                <a:lnTo>
                  <a:pt x="451104" y="426720"/>
                </a:lnTo>
                <a:lnTo>
                  <a:pt x="573024" y="414528"/>
                </a:lnTo>
                <a:lnTo>
                  <a:pt x="1024128" y="377952"/>
                </a:lnTo>
                <a:lnTo>
                  <a:pt x="1231392" y="280416"/>
                </a:lnTo>
                <a:lnTo>
                  <a:pt x="1133856" y="146304"/>
                </a:lnTo>
                <a:lnTo>
                  <a:pt x="902208" y="60960"/>
                </a:lnTo>
                <a:lnTo>
                  <a:pt x="646176" y="0"/>
                </a:lnTo>
              </a:path>
            </a:pathLst>
          </a:custGeom>
          <a:solidFill>
            <a:srgbClr val="92D050">
              <a:alpha val="61000"/>
            </a:srgbClr>
          </a:solidFill>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547872" y="2572512"/>
            <a:ext cx="1280160" cy="584775"/>
          </a:xfrm>
          <a:prstGeom prst="rect">
            <a:avLst/>
          </a:prstGeom>
          <a:noFill/>
        </p:spPr>
        <p:txBody>
          <a:bodyPr wrap="square" rtlCol="0">
            <a:spAutoFit/>
          </a:bodyPr>
          <a:lstStyle/>
          <a:p>
            <a:r>
              <a:rPr lang="en-US" sz="3200" b="1" dirty="0" smtClean="0"/>
              <a:t>ASIA</a:t>
            </a:r>
            <a:endParaRPr lang="en-US" sz="3200" b="1" dirty="0"/>
          </a:p>
        </p:txBody>
      </p:sp>
      <p:sp>
        <p:nvSpPr>
          <p:cNvPr id="59" name="TextBox 58"/>
          <p:cNvSpPr txBox="1"/>
          <p:nvPr/>
        </p:nvSpPr>
        <p:spPr>
          <a:xfrm rot="19176680">
            <a:off x="4718304" y="2590800"/>
            <a:ext cx="1267968" cy="400110"/>
          </a:xfrm>
          <a:prstGeom prst="rect">
            <a:avLst/>
          </a:prstGeom>
          <a:noFill/>
        </p:spPr>
        <p:txBody>
          <a:bodyPr wrap="square" rtlCol="0">
            <a:spAutoFit/>
          </a:bodyPr>
          <a:lstStyle/>
          <a:p>
            <a:r>
              <a:rPr lang="en-US" sz="2000" b="1" dirty="0" err="1" smtClean="0"/>
              <a:t>Phyrygia</a:t>
            </a:r>
            <a:endParaRPr lang="en-US" sz="2000" b="1" dirty="0"/>
          </a:p>
        </p:txBody>
      </p:sp>
      <p:sp>
        <p:nvSpPr>
          <p:cNvPr id="60" name="TextBox 59"/>
          <p:cNvSpPr txBox="1"/>
          <p:nvPr/>
        </p:nvSpPr>
        <p:spPr>
          <a:xfrm rot="17804321">
            <a:off x="5208306" y="2058103"/>
            <a:ext cx="2858567" cy="584775"/>
          </a:xfrm>
          <a:prstGeom prst="rect">
            <a:avLst/>
          </a:prstGeom>
          <a:noFill/>
        </p:spPr>
        <p:txBody>
          <a:bodyPr wrap="square" rtlCol="0">
            <a:spAutoFit/>
          </a:bodyPr>
          <a:lstStyle/>
          <a:p>
            <a:pPr algn="ctr"/>
            <a:r>
              <a:rPr lang="en-US" sz="3200" b="1" dirty="0" smtClean="0"/>
              <a:t>GALATIA</a:t>
            </a:r>
            <a:endParaRPr lang="en-US" sz="3200" b="1" dirty="0"/>
          </a:p>
        </p:txBody>
      </p:sp>
      <p:sp>
        <p:nvSpPr>
          <p:cNvPr id="61" name="TextBox 60"/>
          <p:cNvSpPr txBox="1"/>
          <p:nvPr/>
        </p:nvSpPr>
        <p:spPr>
          <a:xfrm rot="20972723">
            <a:off x="4700015" y="1341417"/>
            <a:ext cx="3224784" cy="584775"/>
          </a:xfrm>
          <a:prstGeom prst="rect">
            <a:avLst/>
          </a:prstGeom>
          <a:noFill/>
        </p:spPr>
        <p:txBody>
          <a:bodyPr wrap="square" rtlCol="0">
            <a:spAutoFit/>
          </a:bodyPr>
          <a:lstStyle/>
          <a:p>
            <a:r>
              <a:rPr lang="en-US" sz="3200" b="1" dirty="0" smtClean="0"/>
              <a:t>BYTHYNIA</a:t>
            </a:r>
            <a:endParaRPr lang="en-US" sz="3200" b="1" dirty="0"/>
          </a:p>
        </p:txBody>
      </p:sp>
      <p:sp>
        <p:nvSpPr>
          <p:cNvPr id="62" name="TextBox 61"/>
          <p:cNvSpPr txBox="1"/>
          <p:nvPr/>
        </p:nvSpPr>
        <p:spPr>
          <a:xfrm>
            <a:off x="2834641" y="2048256"/>
            <a:ext cx="1267968" cy="400110"/>
          </a:xfrm>
          <a:prstGeom prst="rect">
            <a:avLst/>
          </a:prstGeom>
          <a:noFill/>
        </p:spPr>
        <p:txBody>
          <a:bodyPr wrap="square" rtlCol="0">
            <a:spAutoFit/>
          </a:bodyPr>
          <a:lstStyle/>
          <a:p>
            <a:pPr algn="ctr"/>
            <a:r>
              <a:rPr lang="en-US" sz="2000" b="1" dirty="0" err="1" smtClean="0"/>
              <a:t>Mysia</a:t>
            </a:r>
            <a:endParaRPr lang="en-US" sz="2000" b="1" dirty="0"/>
          </a:p>
        </p:txBody>
      </p:sp>
      <p:cxnSp>
        <p:nvCxnSpPr>
          <p:cNvPr id="30" name="Straight Arrow Connector 29"/>
          <p:cNvCxnSpPr/>
          <p:nvPr/>
        </p:nvCxnSpPr>
        <p:spPr>
          <a:xfrm rot="10800000" flipV="1">
            <a:off x="4206240" y="2255520"/>
            <a:ext cx="1859280" cy="106680"/>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V="1">
            <a:off x="3319272" y="2392680"/>
            <a:ext cx="765048" cy="79248"/>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p:nvSpPr>
        <p:spPr>
          <a:xfrm>
            <a:off x="286512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randombar(horizontal)">
                                      <p:cBhvr>
                                        <p:cTn id="11" dur="500"/>
                                        <p:tgtEl>
                                          <p:spTgt spid="5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randombar(horizontal)">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randombar(horizontal)">
                                      <p:cBhvr>
                                        <p:cTn id="19" dur="500"/>
                                        <p:tgtEl>
                                          <p:spTgt spid="6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randombar(horizont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500"/>
                                        <p:tgtEl>
                                          <p:spTgt spid="32"/>
                                        </p:tgtEl>
                                      </p:cBhvr>
                                    </p:animEffect>
                                  </p:childTnLst>
                                </p:cTn>
                              </p:par>
                            </p:childTnLst>
                          </p:cTn>
                        </p:par>
                        <p:par>
                          <p:cTn id="28" fill="hold">
                            <p:stCondLst>
                              <p:cond delay="500"/>
                            </p:stCondLst>
                            <p:childTnLst>
                              <p:par>
                                <p:cTn id="29" presetID="14" presetClass="entr" presetSubtype="10" fill="hold" grpId="1"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7" grpId="0" animBg="1"/>
      <p:bldP spid="61" grpId="0"/>
      <p:bldP spid="62" grpId="0"/>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13" name="Rectangle 12"/>
          <p:cNvSpPr/>
          <p:nvPr/>
        </p:nvSpPr>
        <p:spPr>
          <a:xfrm>
            <a:off x="3789505" y="1940208"/>
            <a:ext cx="1759957"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6" name="Rectangle 35"/>
          <p:cNvSpPr/>
          <p:nvPr/>
        </p:nvSpPr>
        <p:spPr>
          <a:xfrm>
            <a:off x="3642360" y="1478280"/>
            <a:ext cx="5196840" cy="2225040"/>
          </a:xfrm>
          <a:prstGeom prst="rect">
            <a:avLst/>
          </a:prstGeom>
          <a:solidFill>
            <a:schemeClr val="tx1">
              <a:alpha val="3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ular Callout 32"/>
          <p:cNvSpPr/>
          <p:nvPr/>
        </p:nvSpPr>
        <p:spPr>
          <a:xfrm>
            <a:off x="2484120" y="4221480"/>
            <a:ext cx="3124200" cy="1661160"/>
          </a:xfrm>
          <a:prstGeom prst="wedgeRoundRectCallout">
            <a:avLst>
              <a:gd name="adj1" fmla="val -86248"/>
              <a:gd name="adj2" fmla="val -2166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With A New </a:t>
            </a:r>
            <a:r>
              <a:rPr lang="en-US" u="sng" dirty="0" smtClean="0"/>
              <a:t>VISION</a:t>
            </a:r>
            <a:endParaRPr lang="en-US" u="sng" dirty="0"/>
          </a:p>
        </p:txBody>
      </p:sp>
      <p:sp>
        <p:nvSpPr>
          <p:cNvPr id="3" name="Content Placeholder 2"/>
          <p:cNvSpPr>
            <a:spLocks noGrp="1"/>
          </p:cNvSpPr>
          <p:nvPr>
            <p:ph idx="1"/>
          </p:nvPr>
        </p:nvSpPr>
        <p:spPr>
          <a:xfrm>
            <a:off x="3535680" y="1417320"/>
            <a:ext cx="5394960" cy="1813243"/>
          </a:xfrm>
        </p:spPr>
        <p:txBody>
          <a:bodyPr/>
          <a:lstStyle/>
          <a:p>
            <a:r>
              <a:rPr lang="en-US" dirty="0" smtClean="0"/>
              <a:t> </a:t>
            </a:r>
            <a:r>
              <a:rPr lang="en-US" baseline="30000" dirty="0" smtClean="0"/>
              <a:t>9</a:t>
            </a:r>
            <a:r>
              <a:rPr lang="en-US" dirty="0" smtClean="0"/>
              <a:t> During the night Paul had a vision of a man of Macedonia standing and begging him, </a:t>
            </a:r>
          </a:p>
          <a:p>
            <a:endParaRPr lang="en-US" dirty="0" smtClean="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86512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514600" y="4191000"/>
            <a:ext cx="3108960" cy="1754326"/>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"Come over to Macedonia and help us.“</a:t>
            </a:r>
            <a:endParaRPr lang="en-US" sz="3600" b="1" dirty="0">
              <a:solidFill>
                <a:schemeClr val="bg1"/>
              </a:solidFill>
              <a:effectLst>
                <a:outerShdw blurRad="38100" dist="38100" dir="2700000" algn="tl">
                  <a:srgbClr val="000000">
                    <a:alpha val="43137"/>
                  </a:srgbClr>
                </a:outerShdw>
              </a:effectLst>
            </a:endParaRPr>
          </a:p>
        </p:txBody>
      </p:sp>
      <p:pic>
        <p:nvPicPr>
          <p:cNvPr id="31" name="Picture 30"/>
          <p:cNvPicPr>
            <a:picLocks noChangeAspect="1" noChangeArrowheads="1"/>
          </p:cNvPicPr>
          <p:nvPr/>
        </p:nvPicPr>
        <p:blipFill>
          <a:blip r:embed="rId4" cstate="print"/>
          <a:srcRect l="23671" r="6867" b="23242"/>
          <a:stretch>
            <a:fillRect/>
          </a:stretch>
        </p:blipFill>
        <p:spPr bwMode="auto">
          <a:xfrm>
            <a:off x="5212329" y="3886200"/>
            <a:ext cx="3394842" cy="29718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0" y="0"/>
            <a:ext cx="1799107" cy="225075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4. With A </a:t>
            </a:r>
            <a:r>
              <a:rPr lang="en-US" u="sng" dirty="0" smtClean="0"/>
              <a:t>Renewed</a:t>
            </a:r>
            <a:r>
              <a:rPr lang="en-US" dirty="0" smtClean="0"/>
              <a:t> Mission</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08342" y="1560786"/>
            <a:ext cx="7247838" cy="432889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t>The Gospel </a:t>
            </a:r>
            <a:b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br>
            <a: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t>was never intended </a:t>
            </a:r>
            <a:b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br>
            <a: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t>to be kept </a:t>
            </a:r>
            <a:b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br>
            <a:r>
              <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rPr>
              <a:t>to myself!</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600" b="1" i="0" u="none" strike="noStrike" kern="1200" cap="none" spc="0" normalizeH="0" baseline="0" noProof="0" smtClean="0">
              <a:ln>
                <a:noFill/>
              </a:ln>
              <a:solidFill>
                <a:schemeClr val="bg1"/>
              </a:solidFill>
              <a:effectLst>
                <a:outerShdw blurRad="38100" dist="63500" dir="2700000" algn="tl">
                  <a:srgbClr val="000000">
                    <a:alpha val="43137"/>
                  </a:srgbClr>
                </a:outerShdw>
              </a:effectLst>
              <a:uLnTx/>
              <a:uFillTx/>
              <a:latin typeface="+mj-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mj-lt"/>
              <a:ea typeface="+mn-ea"/>
              <a:cs typeface="+mn-cs"/>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571212" y="5816138"/>
            <a:ext cx="2115588"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a:stretch>
            <a:fillRect/>
          </a:stretch>
        </p:blipFill>
        <p:spPr bwMode="auto">
          <a:xfrm>
            <a:off x="0" y="1138555"/>
            <a:ext cx="5075237" cy="574992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4. With A </a:t>
            </a:r>
            <a:r>
              <a:rPr lang="en-US" u="sng" dirty="0" smtClean="0"/>
              <a:t>Renewed</a:t>
            </a:r>
            <a:r>
              <a:rPr lang="en-US" dirty="0" smtClean="0"/>
              <a:t> Mission</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88036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1124373"/>
            <a:ext cx="2438400" cy="1066800"/>
            <a:chOff x="0" y="1124373"/>
            <a:chExt cx="2438400" cy="1066800"/>
          </a:xfrm>
        </p:grpSpPr>
        <p:sp>
          <p:nvSpPr>
            <p:cNvPr id="11" name="Freeform 10"/>
            <p:cNvSpPr/>
            <p:nvPr/>
          </p:nvSpPr>
          <p:spPr>
            <a:xfrm>
              <a:off x="0" y="1124373"/>
              <a:ext cx="2438400" cy="1066800"/>
            </a:xfrm>
            <a:custGeom>
              <a:avLst/>
              <a:gdLst>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396240 w 2438400"/>
                <a:gd name="connsiteY6" fmla="*/ 868680 h 1066800"/>
                <a:gd name="connsiteX7" fmla="*/ 472440 w 2438400"/>
                <a:gd name="connsiteY7" fmla="*/ 822960 h 1066800"/>
                <a:gd name="connsiteX8" fmla="*/ 716280 w 2438400"/>
                <a:gd name="connsiteY8" fmla="*/ 914400 h 1066800"/>
                <a:gd name="connsiteX9" fmla="*/ 944880 w 2438400"/>
                <a:gd name="connsiteY9" fmla="*/ 960120 h 1066800"/>
                <a:gd name="connsiteX10" fmla="*/ 1127760 w 2438400"/>
                <a:gd name="connsiteY10" fmla="*/ 701040 h 1066800"/>
                <a:gd name="connsiteX11" fmla="*/ 1249680 w 2438400"/>
                <a:gd name="connsiteY11" fmla="*/ 731520 h 1066800"/>
                <a:gd name="connsiteX12" fmla="*/ 1158240 w 2438400"/>
                <a:gd name="connsiteY12" fmla="*/ 7924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676400 w 2438400"/>
                <a:gd name="connsiteY19" fmla="*/ 548640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72440 w 2438400"/>
                <a:gd name="connsiteY7" fmla="*/ 822960 h 1066800"/>
                <a:gd name="connsiteX8" fmla="*/ 716280 w 2438400"/>
                <a:gd name="connsiteY8" fmla="*/ 914400 h 1066800"/>
                <a:gd name="connsiteX9" fmla="*/ 944880 w 2438400"/>
                <a:gd name="connsiteY9" fmla="*/ 960120 h 1066800"/>
                <a:gd name="connsiteX10" fmla="*/ 1127760 w 2438400"/>
                <a:gd name="connsiteY10" fmla="*/ 701040 h 1066800"/>
                <a:gd name="connsiteX11" fmla="*/ 1249680 w 2438400"/>
                <a:gd name="connsiteY11" fmla="*/ 731520 h 1066800"/>
                <a:gd name="connsiteX12" fmla="*/ 1158240 w 2438400"/>
                <a:gd name="connsiteY12" fmla="*/ 7924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676400 w 2438400"/>
                <a:gd name="connsiteY19" fmla="*/ 548640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47040 w 2438400"/>
                <a:gd name="connsiteY7" fmla="*/ 738293 h 1066800"/>
                <a:gd name="connsiteX8" fmla="*/ 716280 w 2438400"/>
                <a:gd name="connsiteY8" fmla="*/ 914400 h 1066800"/>
                <a:gd name="connsiteX9" fmla="*/ 944880 w 2438400"/>
                <a:gd name="connsiteY9" fmla="*/ 960120 h 1066800"/>
                <a:gd name="connsiteX10" fmla="*/ 1127760 w 2438400"/>
                <a:gd name="connsiteY10" fmla="*/ 701040 h 1066800"/>
                <a:gd name="connsiteX11" fmla="*/ 1249680 w 2438400"/>
                <a:gd name="connsiteY11" fmla="*/ 731520 h 1066800"/>
                <a:gd name="connsiteX12" fmla="*/ 1158240 w 2438400"/>
                <a:gd name="connsiteY12" fmla="*/ 7924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676400 w 2438400"/>
                <a:gd name="connsiteY19" fmla="*/ 548640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47040 w 2438400"/>
                <a:gd name="connsiteY7" fmla="*/ 738293 h 1066800"/>
                <a:gd name="connsiteX8" fmla="*/ 716280 w 2438400"/>
                <a:gd name="connsiteY8" fmla="*/ 914400 h 1066800"/>
                <a:gd name="connsiteX9" fmla="*/ 1004147 w 2438400"/>
                <a:gd name="connsiteY9" fmla="*/ 977054 h 1066800"/>
                <a:gd name="connsiteX10" fmla="*/ 1127760 w 2438400"/>
                <a:gd name="connsiteY10" fmla="*/ 701040 h 1066800"/>
                <a:gd name="connsiteX11" fmla="*/ 1249680 w 2438400"/>
                <a:gd name="connsiteY11" fmla="*/ 731520 h 1066800"/>
                <a:gd name="connsiteX12" fmla="*/ 1158240 w 2438400"/>
                <a:gd name="connsiteY12" fmla="*/ 7924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676400 w 2438400"/>
                <a:gd name="connsiteY19" fmla="*/ 548640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47040 w 2438400"/>
                <a:gd name="connsiteY7" fmla="*/ 738293 h 1066800"/>
                <a:gd name="connsiteX8" fmla="*/ 716280 w 2438400"/>
                <a:gd name="connsiteY8" fmla="*/ 914400 h 1066800"/>
                <a:gd name="connsiteX9" fmla="*/ 1004147 w 2438400"/>
                <a:gd name="connsiteY9" fmla="*/ 977054 h 1066800"/>
                <a:gd name="connsiteX10" fmla="*/ 1127760 w 2438400"/>
                <a:gd name="connsiteY10" fmla="*/ 701040 h 1066800"/>
                <a:gd name="connsiteX11" fmla="*/ 1249680 w 2438400"/>
                <a:gd name="connsiteY11" fmla="*/ 731520 h 1066800"/>
                <a:gd name="connsiteX12" fmla="*/ 1175174 w 2438400"/>
                <a:gd name="connsiteY12" fmla="*/ 8686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676400 w 2438400"/>
                <a:gd name="connsiteY19" fmla="*/ 548640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47040 w 2438400"/>
                <a:gd name="connsiteY7" fmla="*/ 738293 h 1066800"/>
                <a:gd name="connsiteX8" fmla="*/ 716280 w 2438400"/>
                <a:gd name="connsiteY8" fmla="*/ 914400 h 1066800"/>
                <a:gd name="connsiteX9" fmla="*/ 1004147 w 2438400"/>
                <a:gd name="connsiteY9" fmla="*/ 977054 h 1066800"/>
                <a:gd name="connsiteX10" fmla="*/ 1127760 w 2438400"/>
                <a:gd name="connsiteY10" fmla="*/ 701040 h 1066800"/>
                <a:gd name="connsiteX11" fmla="*/ 1249680 w 2438400"/>
                <a:gd name="connsiteY11" fmla="*/ 731520 h 1066800"/>
                <a:gd name="connsiteX12" fmla="*/ 1175174 w 2438400"/>
                <a:gd name="connsiteY12" fmla="*/ 8686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718733 w 2438400"/>
                <a:gd name="connsiteY19" fmla="*/ 667173 h 1066800"/>
                <a:gd name="connsiteX20" fmla="*/ 1859280 w 2438400"/>
                <a:gd name="connsiteY20" fmla="*/ 640080 h 1066800"/>
                <a:gd name="connsiteX21" fmla="*/ 2057400 w 2438400"/>
                <a:gd name="connsiteY21" fmla="*/ 762000 h 1066800"/>
                <a:gd name="connsiteX22" fmla="*/ 2209800 w 2438400"/>
                <a:gd name="connsiteY22" fmla="*/ 609600 h 1066800"/>
                <a:gd name="connsiteX23" fmla="*/ 2438400 w 2438400"/>
                <a:gd name="connsiteY23" fmla="*/ 533400 h 1066800"/>
                <a:gd name="connsiteX0" fmla="*/ 2438400 w 2438400"/>
                <a:gd name="connsiteY0" fmla="*/ 533400 h 1066800"/>
                <a:gd name="connsiteX1" fmla="*/ 2164080 w 2438400"/>
                <a:gd name="connsiteY1" fmla="*/ 259080 h 1066800"/>
                <a:gd name="connsiteX2" fmla="*/ 1798320 w 2438400"/>
                <a:gd name="connsiteY2" fmla="*/ 213360 h 1066800"/>
                <a:gd name="connsiteX3" fmla="*/ 1676400 w 2438400"/>
                <a:gd name="connsiteY3" fmla="*/ 0 h 1066800"/>
                <a:gd name="connsiteX4" fmla="*/ 0 w 2438400"/>
                <a:gd name="connsiteY4" fmla="*/ 0 h 1066800"/>
                <a:gd name="connsiteX5" fmla="*/ 15240 w 2438400"/>
                <a:gd name="connsiteY5" fmla="*/ 762000 h 1066800"/>
                <a:gd name="connsiteX6" fmla="*/ 193040 w 2438400"/>
                <a:gd name="connsiteY6" fmla="*/ 911014 h 1066800"/>
                <a:gd name="connsiteX7" fmla="*/ 447040 w 2438400"/>
                <a:gd name="connsiteY7" fmla="*/ 738293 h 1066800"/>
                <a:gd name="connsiteX8" fmla="*/ 716280 w 2438400"/>
                <a:gd name="connsiteY8" fmla="*/ 914400 h 1066800"/>
                <a:gd name="connsiteX9" fmla="*/ 1004147 w 2438400"/>
                <a:gd name="connsiteY9" fmla="*/ 977054 h 1066800"/>
                <a:gd name="connsiteX10" fmla="*/ 1127760 w 2438400"/>
                <a:gd name="connsiteY10" fmla="*/ 701040 h 1066800"/>
                <a:gd name="connsiteX11" fmla="*/ 1249680 w 2438400"/>
                <a:gd name="connsiteY11" fmla="*/ 731520 h 1066800"/>
                <a:gd name="connsiteX12" fmla="*/ 1175174 w 2438400"/>
                <a:gd name="connsiteY12" fmla="*/ 868680 h 1066800"/>
                <a:gd name="connsiteX13" fmla="*/ 1402080 w 2438400"/>
                <a:gd name="connsiteY13" fmla="*/ 914400 h 1066800"/>
                <a:gd name="connsiteX14" fmla="*/ 1402080 w 2438400"/>
                <a:gd name="connsiteY14" fmla="*/ 914400 h 1066800"/>
                <a:gd name="connsiteX15" fmla="*/ 1767840 w 2438400"/>
                <a:gd name="connsiteY15" fmla="*/ 1066800 h 1066800"/>
                <a:gd name="connsiteX16" fmla="*/ 1691640 w 2438400"/>
                <a:gd name="connsiteY16" fmla="*/ 853440 h 1066800"/>
                <a:gd name="connsiteX17" fmla="*/ 1905000 w 2438400"/>
                <a:gd name="connsiteY17" fmla="*/ 960120 h 1066800"/>
                <a:gd name="connsiteX18" fmla="*/ 1737360 w 2438400"/>
                <a:gd name="connsiteY18" fmla="*/ 746760 h 1066800"/>
                <a:gd name="connsiteX19" fmla="*/ 1718733 w 2438400"/>
                <a:gd name="connsiteY19" fmla="*/ 667173 h 1066800"/>
                <a:gd name="connsiteX20" fmla="*/ 1859280 w 2438400"/>
                <a:gd name="connsiteY20" fmla="*/ 640080 h 1066800"/>
                <a:gd name="connsiteX21" fmla="*/ 2209800 w 2438400"/>
                <a:gd name="connsiteY21" fmla="*/ 804333 h 1066800"/>
                <a:gd name="connsiteX22" fmla="*/ 2209800 w 2438400"/>
                <a:gd name="connsiteY22" fmla="*/ 609600 h 1066800"/>
                <a:gd name="connsiteX23" fmla="*/ 2438400 w 2438400"/>
                <a:gd name="connsiteY23" fmla="*/ 5334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066800">
                  <a:moveTo>
                    <a:pt x="2438400" y="533400"/>
                  </a:moveTo>
                  <a:lnTo>
                    <a:pt x="2164080" y="259080"/>
                  </a:lnTo>
                  <a:lnTo>
                    <a:pt x="1798320" y="213360"/>
                  </a:lnTo>
                  <a:lnTo>
                    <a:pt x="1676400" y="0"/>
                  </a:lnTo>
                  <a:lnTo>
                    <a:pt x="0" y="0"/>
                  </a:lnTo>
                  <a:lnTo>
                    <a:pt x="15240" y="762000"/>
                  </a:lnTo>
                  <a:lnTo>
                    <a:pt x="193040" y="911014"/>
                  </a:lnTo>
                  <a:lnTo>
                    <a:pt x="447040" y="738293"/>
                  </a:lnTo>
                  <a:lnTo>
                    <a:pt x="716280" y="914400"/>
                  </a:lnTo>
                  <a:lnTo>
                    <a:pt x="1004147" y="977054"/>
                  </a:lnTo>
                  <a:lnTo>
                    <a:pt x="1127760" y="701040"/>
                  </a:lnTo>
                  <a:lnTo>
                    <a:pt x="1249680" y="731520"/>
                  </a:lnTo>
                  <a:lnTo>
                    <a:pt x="1175174" y="868680"/>
                  </a:lnTo>
                  <a:lnTo>
                    <a:pt x="1402080" y="914400"/>
                  </a:lnTo>
                  <a:lnTo>
                    <a:pt x="1402080" y="914400"/>
                  </a:lnTo>
                  <a:lnTo>
                    <a:pt x="1767840" y="1066800"/>
                  </a:lnTo>
                  <a:lnTo>
                    <a:pt x="1691640" y="853440"/>
                  </a:lnTo>
                  <a:lnTo>
                    <a:pt x="1905000" y="960120"/>
                  </a:lnTo>
                  <a:lnTo>
                    <a:pt x="1737360" y="746760"/>
                  </a:lnTo>
                  <a:lnTo>
                    <a:pt x="1718733" y="667173"/>
                  </a:lnTo>
                  <a:lnTo>
                    <a:pt x="1859280" y="640080"/>
                  </a:lnTo>
                  <a:lnTo>
                    <a:pt x="2209800" y="804333"/>
                  </a:lnTo>
                  <a:lnTo>
                    <a:pt x="2209800" y="609600"/>
                  </a:lnTo>
                  <a:lnTo>
                    <a:pt x="2438400" y="533400"/>
                  </a:lnTo>
                  <a:close/>
                </a:path>
              </a:pathLst>
            </a:cu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TextBox 12"/>
            <p:cNvSpPr txBox="1"/>
            <p:nvPr/>
          </p:nvSpPr>
          <p:spPr>
            <a:xfrm>
              <a:off x="96985" y="1219201"/>
              <a:ext cx="2216727" cy="523220"/>
            </a:xfrm>
            <a:prstGeom prst="rect">
              <a:avLst/>
            </a:prstGeom>
            <a:noFill/>
          </p:spPr>
          <p:txBody>
            <a:bodyPr wrap="square" rtlCol="0">
              <a:spAutoFit/>
            </a:bodyPr>
            <a:lstStyle/>
            <a:p>
              <a:r>
                <a:rPr lang="en-US" sz="2800" b="1" dirty="0" smtClean="0"/>
                <a:t>Macedonia</a:t>
              </a:r>
              <a:endParaRPr lang="en-US" sz="2800" b="1" dirty="0"/>
            </a:p>
          </p:txBody>
        </p:sp>
      </p:grpSp>
      <p:grpSp>
        <p:nvGrpSpPr>
          <p:cNvPr id="5" name="Group 10"/>
          <p:cNvGrpSpPr/>
          <p:nvPr/>
        </p:nvGrpSpPr>
        <p:grpSpPr>
          <a:xfrm>
            <a:off x="2103120" y="1615440"/>
            <a:ext cx="822960" cy="868680"/>
            <a:chOff x="2103120" y="1615440"/>
            <a:chExt cx="822960" cy="868680"/>
          </a:xfrm>
        </p:grpSpPr>
        <p:sp>
          <p:nvSpPr>
            <p:cNvPr id="9" name="Oval 8"/>
            <p:cNvSpPr/>
            <p:nvPr/>
          </p:nvSpPr>
          <p:spPr>
            <a:xfrm>
              <a:off x="2103120" y="161544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407920" y="1798320"/>
              <a:ext cx="518160" cy="685800"/>
            </a:xfrm>
            <a:custGeom>
              <a:avLst/>
              <a:gdLst>
                <a:gd name="connsiteX0" fmla="*/ 518160 w 518160"/>
                <a:gd name="connsiteY0" fmla="*/ 685800 h 685800"/>
                <a:gd name="connsiteX1" fmla="*/ 320040 w 518160"/>
                <a:gd name="connsiteY1" fmla="*/ 457200 h 685800"/>
                <a:gd name="connsiteX2" fmla="*/ 259080 w 518160"/>
                <a:gd name="connsiteY2" fmla="*/ 259080 h 685800"/>
                <a:gd name="connsiteX3" fmla="*/ 0 w 518160"/>
                <a:gd name="connsiteY3" fmla="*/ 0 h 685800"/>
                <a:gd name="connsiteX4" fmla="*/ 0 w 518160"/>
                <a:gd name="connsiteY4" fmla="*/ 0 h 685800"/>
                <a:gd name="connsiteX5" fmla="*/ 0 w 518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685800">
                  <a:moveTo>
                    <a:pt x="518160" y="685800"/>
                  </a:moveTo>
                  <a:cubicBezTo>
                    <a:pt x="440690" y="607060"/>
                    <a:pt x="363220" y="528320"/>
                    <a:pt x="320040" y="457200"/>
                  </a:cubicBezTo>
                  <a:cubicBezTo>
                    <a:pt x="276860" y="386080"/>
                    <a:pt x="312420" y="335280"/>
                    <a:pt x="259080" y="259080"/>
                  </a:cubicBezTo>
                  <a:cubicBezTo>
                    <a:pt x="205740" y="182880"/>
                    <a:pt x="0" y="0"/>
                    <a:pt x="0" y="0"/>
                  </a:cubicBezTo>
                  <a:lnTo>
                    <a:pt x="0" y="0"/>
                  </a:ln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p:cNvSpPr/>
          <p:nvPr/>
        </p:nvSpPr>
        <p:spPr>
          <a:xfrm>
            <a:off x="3897284" y="2754283"/>
            <a:ext cx="2406534"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7640" y="1432560"/>
            <a:ext cx="4983480" cy="1813243"/>
          </a:xfrm>
        </p:spPr>
        <p:txBody>
          <a:bodyPr/>
          <a:lstStyle/>
          <a:p>
            <a:pPr marL="0" indent="0">
              <a:lnSpc>
                <a:spcPts val="3800"/>
              </a:lnSpc>
            </a:pPr>
            <a:r>
              <a:rPr lang="en-US" dirty="0" smtClean="0"/>
              <a:t> </a:t>
            </a:r>
            <a:r>
              <a:rPr lang="en-US" baseline="30000" dirty="0" smtClean="0"/>
              <a:t>10</a:t>
            </a:r>
            <a:r>
              <a:rPr lang="en-US" dirty="0" smtClean="0"/>
              <a:t> After Paul had seen the vision, we got ready at once to leave for Macedonia, concluding that God had called us to preach the gospel to them.</a:t>
            </a:r>
          </a:p>
          <a:p>
            <a:pPr marL="0" indent="0">
              <a:lnSpc>
                <a:spcPts val="3800"/>
              </a:lnSpc>
            </a:pPr>
            <a:r>
              <a:rPr lang="en-US" dirty="0" smtClean="0"/>
              <a:t> </a:t>
            </a:r>
            <a:r>
              <a:rPr lang="en-US" baseline="30000" dirty="0" smtClean="0"/>
              <a:t>11</a:t>
            </a:r>
            <a:r>
              <a:rPr lang="en-US" dirty="0" smtClean="0"/>
              <a:t> From Troas we put out to sea and sailed straight for Samothrace, and the next day on to </a:t>
            </a:r>
            <a:r>
              <a:rPr lang="en-US" dirty="0" err="1" smtClean="0"/>
              <a:t>Neapolis</a:t>
            </a:r>
            <a:r>
              <a:rPr lang="en-US" dirty="0" smtClean="0"/>
              <a:t>. </a:t>
            </a:r>
          </a:p>
          <a:p>
            <a:pPr marL="0" indent="0">
              <a:lnSpc>
                <a:spcPts val="3800"/>
              </a:lnSpc>
            </a:pPr>
            <a:endParaRPr lang="en-US" dirty="0" smtClean="0"/>
          </a:p>
        </p:txBody>
      </p:sp>
      <p:sp>
        <p:nvSpPr>
          <p:cNvPr id="12" name="Rectangle 11"/>
          <p:cNvSpPr/>
          <p:nvPr/>
        </p:nvSpPr>
        <p:spPr>
          <a:xfrm>
            <a:off x="5255030" y="1965960"/>
            <a:ext cx="685800" cy="48768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68738" y="3420687"/>
            <a:ext cx="633153" cy="48768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0" y="1138555"/>
            <a:ext cx="5075237" cy="574992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4. With A </a:t>
            </a:r>
            <a:r>
              <a:rPr lang="en-US" u="sng" dirty="0" smtClean="0"/>
              <a:t>Renewed</a:t>
            </a:r>
            <a:r>
              <a:rPr lang="en-US" dirty="0" smtClean="0"/>
              <a:t> Mission</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88036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03120" y="161544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407920" y="1798320"/>
            <a:ext cx="518160" cy="685800"/>
          </a:xfrm>
          <a:custGeom>
            <a:avLst/>
            <a:gdLst>
              <a:gd name="connsiteX0" fmla="*/ 518160 w 518160"/>
              <a:gd name="connsiteY0" fmla="*/ 685800 h 685800"/>
              <a:gd name="connsiteX1" fmla="*/ 320040 w 518160"/>
              <a:gd name="connsiteY1" fmla="*/ 457200 h 685800"/>
              <a:gd name="connsiteX2" fmla="*/ 259080 w 518160"/>
              <a:gd name="connsiteY2" fmla="*/ 259080 h 685800"/>
              <a:gd name="connsiteX3" fmla="*/ 0 w 518160"/>
              <a:gd name="connsiteY3" fmla="*/ 0 h 685800"/>
              <a:gd name="connsiteX4" fmla="*/ 0 w 518160"/>
              <a:gd name="connsiteY4" fmla="*/ 0 h 685800"/>
              <a:gd name="connsiteX5" fmla="*/ 0 w 518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685800">
                <a:moveTo>
                  <a:pt x="518160" y="685800"/>
                </a:moveTo>
                <a:cubicBezTo>
                  <a:pt x="440690" y="607060"/>
                  <a:pt x="363220" y="528320"/>
                  <a:pt x="320040" y="457200"/>
                </a:cubicBezTo>
                <a:cubicBezTo>
                  <a:pt x="276860" y="386080"/>
                  <a:pt x="312420" y="335280"/>
                  <a:pt x="259080" y="259080"/>
                </a:cubicBezTo>
                <a:cubicBezTo>
                  <a:pt x="205740" y="182880"/>
                  <a:pt x="0" y="0"/>
                  <a:pt x="0" y="0"/>
                </a:cubicBezTo>
                <a:lnTo>
                  <a:pt x="0" y="0"/>
                </a:ln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08120" y="1950720"/>
            <a:ext cx="181356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49040" y="1432560"/>
            <a:ext cx="5394960" cy="1813243"/>
          </a:xfrm>
        </p:spPr>
        <p:txBody>
          <a:bodyPr/>
          <a:lstStyle/>
          <a:p>
            <a:r>
              <a:rPr lang="en-US" dirty="0" smtClean="0"/>
              <a:t> </a:t>
            </a:r>
            <a:r>
              <a:rPr lang="en-US" baseline="30000" dirty="0" smtClean="0"/>
              <a:t>12</a:t>
            </a:r>
            <a:r>
              <a:rPr lang="en-US" dirty="0" smtClean="0"/>
              <a:t> From there we traveled to Philippi, a Roman colony and the leading city of that district of Macedonia. And we stayed there several days.</a:t>
            </a: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138555"/>
            <a:ext cx="5075237" cy="574992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4. With A </a:t>
            </a:r>
            <a:r>
              <a:rPr lang="en-US" u="sng" dirty="0" smtClean="0"/>
              <a:t>Renewed</a:t>
            </a:r>
            <a:r>
              <a:rPr lang="en-US" dirty="0" smtClean="0"/>
              <a:t> Mission</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65320" y="3048000"/>
            <a:ext cx="422148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49040" y="1432560"/>
            <a:ext cx="5394960" cy="1813243"/>
          </a:xfrm>
        </p:spPr>
        <p:txBody>
          <a:bodyPr/>
          <a:lstStyle/>
          <a:p>
            <a:r>
              <a:rPr lang="en-US" dirty="0" smtClean="0"/>
              <a:t>  </a:t>
            </a:r>
            <a:r>
              <a:rPr lang="en-US" baseline="30000" dirty="0" smtClean="0"/>
              <a:t>13</a:t>
            </a:r>
            <a:r>
              <a:rPr lang="en-US" dirty="0" smtClean="0"/>
              <a:t> On the Sabbath we went outside the city gate to the river, where we expected to find a place of prayer. We sat down and began to speak to the women who had gathered there. </a:t>
            </a: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With A New Opening</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50720" y="3246120"/>
            <a:ext cx="181356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  With A New Opening</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2316480"/>
            <a:ext cx="146304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45920" y="4267200"/>
            <a:ext cx="344424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 y="4770120"/>
            <a:ext cx="193548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4770120" cy="4754563"/>
          </a:xfrm>
        </p:spPr>
        <p:txBody>
          <a:bodyPr/>
          <a:lstStyle/>
          <a:p>
            <a:pPr>
              <a:lnSpc>
                <a:spcPts val="3900"/>
              </a:lnSpc>
            </a:pPr>
            <a:r>
              <a:rPr lang="en-US" baseline="30000" dirty="0" smtClean="0"/>
              <a:t>14</a:t>
            </a:r>
            <a:r>
              <a:rPr lang="en-US" dirty="0" smtClean="0"/>
              <a:t> One of those listening was a woman named Lydia, a dealer in purple cloth from the city of Thyatira, who was a worshiper of God. The Lord opened her heart to respond to Paul's message. </a:t>
            </a:r>
            <a:endParaRPr lang="en-US" dirty="0"/>
          </a:p>
        </p:txBody>
      </p:sp>
      <p:grpSp>
        <p:nvGrpSpPr>
          <p:cNvPr id="17" name="Group 16"/>
          <p:cNvGrpSpPr/>
          <p:nvPr/>
        </p:nvGrpSpPr>
        <p:grpSpPr>
          <a:xfrm>
            <a:off x="0" y="1143000"/>
            <a:ext cx="9144000" cy="5715000"/>
            <a:chOff x="0" y="1143000"/>
            <a:chExt cx="9144000" cy="5715000"/>
          </a:xfrm>
        </p:grpSpPr>
        <p:grpSp>
          <p:nvGrpSpPr>
            <p:cNvPr id="15" name="Group 14"/>
            <p:cNvGrpSpPr/>
            <p:nvPr/>
          </p:nvGrpSpPr>
          <p:grpSpPr>
            <a:xfrm>
              <a:off x="0" y="1143000"/>
              <a:ext cx="9144000" cy="5715000"/>
              <a:chOff x="0" y="1143000"/>
              <a:chExt cx="9144000" cy="5715000"/>
            </a:xfrm>
          </p:grpSpPr>
          <p:pic>
            <p:nvPicPr>
              <p:cNvPr id="12"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11" name="Rectangle 10"/>
              <p:cNvSpPr/>
              <p:nvPr/>
            </p:nvSpPr>
            <p:spPr>
              <a:xfrm>
                <a:off x="1905000" y="3248809"/>
                <a:ext cx="1913965"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998492" y="3348320"/>
                <a:ext cx="1972235" cy="73510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9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Thyatira</a:t>
                </a: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endParaRPr>
              </a:p>
            </p:txBody>
          </p:sp>
        </p:grpSp>
        <p:sp>
          <p:nvSpPr>
            <p:cNvPr id="16" name="Oval 15"/>
            <p:cNvSpPr/>
            <p:nvPr/>
          </p:nvSpPr>
          <p:spPr>
            <a:xfrm>
              <a:off x="3934097" y="3054531"/>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3" name="Picture 3"/>
          <p:cNvPicPr>
            <a:picLocks noChangeAspect="1" noChangeArrowheads="1"/>
          </p:cNvPicPr>
          <p:nvPr/>
        </p:nvPicPr>
        <p:blipFill>
          <a:blip r:embed="rId4" cstate="print"/>
          <a:srcRect t="292" r="15234" b="47157"/>
          <a:stretch>
            <a:fillRect/>
          </a:stretch>
        </p:blipFill>
        <p:spPr bwMode="auto">
          <a:xfrm>
            <a:off x="3520440" y="1528226"/>
            <a:ext cx="5623560" cy="5329774"/>
          </a:xfrm>
          <a:prstGeom prst="rect">
            <a:avLst/>
          </a:prstGeom>
          <a:noFill/>
          <a:ln w="9525">
            <a:noFill/>
            <a:miter lim="800000"/>
            <a:headEnd/>
            <a:tailEnd/>
          </a:ln>
          <a:effectLst/>
        </p:spPr>
      </p:pic>
      <p:sp>
        <p:nvSpPr>
          <p:cNvPr id="20" name="Oval 19"/>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9" grpId="0"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t="292" r="15234" b="47157"/>
          <a:stretch>
            <a:fillRect/>
          </a:stretch>
        </p:blipFill>
        <p:spPr bwMode="auto">
          <a:xfrm>
            <a:off x="3520440" y="1528226"/>
            <a:ext cx="5623560" cy="5329774"/>
          </a:xfrm>
          <a:prstGeom prst="rect">
            <a:avLst/>
          </a:prstGeom>
          <a:noFill/>
          <a:ln w="9525">
            <a:noFill/>
            <a:miter lim="800000"/>
            <a:headEnd/>
            <a:tailEnd/>
          </a:ln>
          <a:effectLst/>
        </p:spPr>
      </p:pic>
      <p:sp>
        <p:nvSpPr>
          <p:cNvPr id="10" name="Rectangular Callout 9"/>
          <p:cNvSpPr/>
          <p:nvPr/>
        </p:nvSpPr>
        <p:spPr>
          <a:xfrm>
            <a:off x="381000" y="3322320"/>
            <a:ext cx="4297680" cy="1219200"/>
          </a:xfrm>
          <a:prstGeom prst="wedgeRectCallout">
            <a:avLst>
              <a:gd name="adj1" fmla="val 74700"/>
              <a:gd name="adj2" fmla="val -53779"/>
            </a:avLst>
          </a:prstGeom>
          <a:solidFill>
            <a:schemeClr val="bg1"/>
          </a:solidFill>
          <a:effectLst>
            <a:outerShdw blurRad="50800" dist="762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396240" y="5105400"/>
            <a:ext cx="3733800" cy="1021080"/>
          </a:xfrm>
          <a:prstGeom prst="wedgeRectCallout">
            <a:avLst>
              <a:gd name="adj1" fmla="val 99598"/>
              <a:gd name="adj2" fmla="val -194139"/>
            </a:avLst>
          </a:prstGeom>
          <a:solidFill>
            <a:schemeClr val="bg1"/>
          </a:solidFill>
          <a:effectLst>
            <a:outerShdw blurRad="50800" dist="762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  With A New Opening</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 y="2148840"/>
            <a:ext cx="187452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4840" y="3764280"/>
            <a:ext cx="379476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64920"/>
            <a:ext cx="5608320" cy="4754563"/>
          </a:xfrm>
        </p:spPr>
        <p:txBody>
          <a:bodyPr/>
          <a:lstStyle/>
          <a:p>
            <a:pPr marL="228600" indent="-228600">
              <a:lnSpc>
                <a:spcPts val="3900"/>
              </a:lnSpc>
            </a:pPr>
            <a:r>
              <a:rPr lang="en-US" baseline="30000" dirty="0" smtClean="0"/>
              <a:t>15</a:t>
            </a:r>
            <a:r>
              <a:rPr lang="en-US" dirty="0" smtClean="0"/>
              <a:t> When she and the members of her household were baptized, she invited us to her home. </a:t>
            </a:r>
          </a:p>
          <a:p>
            <a:pPr marL="228600" indent="-228600">
              <a:lnSpc>
                <a:spcPts val="3900"/>
              </a:lnSpc>
            </a:pPr>
            <a:r>
              <a:rPr lang="en-US" dirty="0" smtClean="0">
                <a:solidFill>
                  <a:schemeClr val="tx1"/>
                </a:solidFill>
              </a:rPr>
              <a:t>"If you consider me a </a:t>
            </a:r>
            <a:r>
              <a:rPr lang="en-US" dirty="0" smtClean="0"/>
              <a:t/>
            </a:r>
            <a:br>
              <a:rPr lang="en-US" dirty="0" smtClean="0"/>
            </a:br>
            <a:r>
              <a:rPr lang="en-US" dirty="0" smtClean="0"/>
              <a:t>believer in the Lord,</a:t>
            </a:r>
            <a:r>
              <a:rPr lang="en-US" dirty="0" smtClean="0">
                <a:solidFill>
                  <a:schemeClr val="tx1"/>
                </a:solidFill>
              </a:rPr>
              <a:t>"</a:t>
            </a:r>
            <a:r>
              <a:rPr lang="en-US" dirty="0" smtClean="0"/>
              <a:t> </a:t>
            </a:r>
          </a:p>
          <a:p>
            <a:pPr marL="228600" indent="-228600">
              <a:lnSpc>
                <a:spcPts val="3900"/>
              </a:lnSpc>
            </a:pPr>
            <a:r>
              <a:rPr lang="en-US" dirty="0" smtClean="0"/>
              <a:t>she said, </a:t>
            </a:r>
          </a:p>
          <a:p>
            <a:pPr marL="228600" indent="-228600">
              <a:lnSpc>
                <a:spcPts val="3900"/>
              </a:lnSpc>
            </a:pPr>
            <a:r>
              <a:rPr lang="en-US" dirty="0" smtClean="0">
                <a:solidFill>
                  <a:schemeClr val="tx1"/>
                </a:solidFill>
              </a:rPr>
              <a:t>"come and stay at </a:t>
            </a:r>
            <a:br>
              <a:rPr lang="en-US" dirty="0" smtClean="0">
                <a:solidFill>
                  <a:schemeClr val="tx1"/>
                </a:solidFill>
              </a:rPr>
            </a:br>
            <a:r>
              <a:rPr lang="en-US" dirty="0" smtClean="0">
                <a:solidFill>
                  <a:schemeClr val="tx1"/>
                </a:solidFill>
              </a:rPr>
              <a:t>my house." </a:t>
            </a:r>
            <a:r>
              <a:rPr lang="en-US" dirty="0" smtClean="0"/>
              <a:t/>
            </a:r>
            <a:br>
              <a:rPr lang="en-US" dirty="0" smtClean="0"/>
            </a:br>
            <a:r>
              <a:rPr lang="en-US" dirty="0" smtClean="0"/>
              <a:t>And she persuaded us.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8" name="Rectangle 7"/>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13366" y="2268583"/>
            <a:ext cx="195072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80509" y="2758440"/>
            <a:ext cx="5521234"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3" name="Content Placeholder 2"/>
          <p:cNvSpPr>
            <a:spLocks noGrp="1"/>
          </p:cNvSpPr>
          <p:nvPr>
            <p:ph idx="1"/>
          </p:nvPr>
        </p:nvSpPr>
        <p:spPr>
          <a:xfrm>
            <a:off x="2697480" y="1417320"/>
            <a:ext cx="6248400" cy="4754563"/>
          </a:xfrm>
        </p:spPr>
        <p:txBody>
          <a:bodyPr/>
          <a:lstStyle/>
          <a:p>
            <a:pPr>
              <a:lnSpc>
                <a:spcPts val="3800"/>
              </a:lnSpc>
            </a:pPr>
            <a:r>
              <a:rPr lang="en-US" dirty="0" smtClean="0"/>
              <a:t> </a:t>
            </a:r>
            <a:r>
              <a:rPr lang="en-US" baseline="30000" dirty="0" smtClean="0"/>
              <a:t>16</a:t>
            </a:r>
            <a:r>
              <a:rPr lang="en-US" dirty="0" smtClean="0"/>
              <a:t> Once when we were going to the place of prayer, we were met by a slave girl who had a spirit by which she predicted the future. She earned a great deal of money for her owners by fortune-telling.</a:t>
            </a:r>
            <a:endParaRPr lang="en-US" dirty="0"/>
          </a:p>
        </p:txBody>
      </p:sp>
      <p:sp>
        <p:nvSpPr>
          <p:cNvPr id="8" name="Rectangle 7"/>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p:cNvPicPr>
            <a:picLocks noChangeAspect="1" noChangeArrowheads="1"/>
          </p:cNvPicPr>
          <p:nvPr/>
        </p:nvPicPr>
        <p:blipFill>
          <a:blip r:embed="rId3" cstate="print"/>
          <a:srcRect b="46963"/>
          <a:stretch>
            <a:fillRect/>
          </a:stretch>
        </p:blipFill>
        <p:spPr bwMode="auto">
          <a:xfrm>
            <a:off x="-264477" y="2600166"/>
            <a:ext cx="4002087" cy="425783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srcRect b="46963"/>
          <a:stretch>
            <a:fillRect/>
          </a:stretch>
        </p:blipFill>
        <p:spPr bwMode="auto">
          <a:xfrm>
            <a:off x="-264477" y="2600166"/>
            <a:ext cx="4002087" cy="4257834"/>
          </a:xfrm>
          <a:prstGeom prst="rect">
            <a:avLst/>
          </a:prstGeom>
          <a:noFill/>
          <a:ln w="9525">
            <a:noFill/>
            <a:miter lim="800000"/>
            <a:headEnd/>
            <a:tailEnd/>
          </a:ln>
          <a:effectLst/>
        </p:spPr>
      </p:pic>
      <p:sp>
        <p:nvSpPr>
          <p:cNvPr id="5" name="Rounded Rectangular Callout 4"/>
          <p:cNvSpPr/>
          <p:nvPr/>
        </p:nvSpPr>
        <p:spPr>
          <a:xfrm flipH="1">
            <a:off x="3398520" y="2901145"/>
            <a:ext cx="5425440" cy="2179320"/>
          </a:xfrm>
          <a:prstGeom prst="wedgeRoundRectCallout">
            <a:avLst>
              <a:gd name="adj1" fmla="val 73488"/>
              <a:gd name="adj2" fmla="val 1647"/>
              <a:gd name="adj3" fmla="val 16667"/>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3" name="Content Placeholder 2"/>
          <p:cNvSpPr>
            <a:spLocks noGrp="1"/>
          </p:cNvSpPr>
          <p:nvPr>
            <p:ph idx="1"/>
          </p:nvPr>
        </p:nvSpPr>
        <p:spPr>
          <a:xfrm>
            <a:off x="3139440" y="1463040"/>
            <a:ext cx="5699760" cy="4754563"/>
          </a:xfrm>
        </p:spPr>
        <p:txBody>
          <a:bodyPr/>
          <a:lstStyle/>
          <a:p>
            <a:pPr>
              <a:lnSpc>
                <a:spcPts val="3800"/>
              </a:lnSpc>
            </a:pPr>
            <a:r>
              <a:rPr lang="en-US" dirty="0" smtClean="0"/>
              <a:t> </a:t>
            </a:r>
            <a:r>
              <a:rPr lang="en-US" baseline="30000" dirty="0" smtClean="0"/>
              <a:t>17</a:t>
            </a:r>
            <a:r>
              <a:rPr lang="en-US" dirty="0" smtClean="0"/>
              <a:t> This girl followed Paul and the rest of us, shouting, </a:t>
            </a:r>
          </a:p>
          <a:p>
            <a:pPr>
              <a:lnSpc>
                <a:spcPts val="3800"/>
              </a:lnSpc>
            </a:pPr>
            <a:r>
              <a:rPr lang="en-US" dirty="0" smtClean="0"/>
              <a:t/>
            </a:r>
            <a:br>
              <a:rPr lang="en-US" dirty="0" smtClean="0"/>
            </a:br>
            <a:r>
              <a:rPr lang="en-US" dirty="0" smtClean="0">
                <a:solidFill>
                  <a:schemeClr val="tx1"/>
                </a:solidFill>
              </a:rPr>
              <a:t>"These men are servants of the Most High God, who are telling you the way to be saved.“</a:t>
            </a:r>
            <a:endParaRPr lang="en-US" sz="800" dirty="0" smtClean="0">
              <a:solidFill>
                <a:schemeClr val="tx1"/>
              </a:solidFill>
            </a:endParaRPr>
          </a:p>
          <a:p>
            <a:pPr>
              <a:lnSpc>
                <a:spcPts val="3800"/>
              </a:lnSpc>
            </a:pPr>
            <a:endParaRPr lang="en-US" sz="800" dirty="0" smtClean="0"/>
          </a:p>
          <a:p>
            <a:pPr>
              <a:lnSpc>
                <a:spcPts val="3800"/>
              </a:lnSpc>
            </a:pPr>
            <a:r>
              <a:rPr lang="en-US" dirty="0" smtClean="0"/>
              <a:t> </a:t>
            </a:r>
            <a:r>
              <a:rPr lang="en-US" baseline="30000" dirty="0" smtClean="0"/>
              <a:t>18</a:t>
            </a:r>
            <a:r>
              <a:rPr lang="en-US" dirty="0" smtClean="0"/>
              <a:t> She kept this up for many days.</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srcRect l="23671" r="19781" b="14082"/>
          <a:stretch>
            <a:fillRect/>
          </a:stretch>
        </p:blipFill>
        <p:spPr bwMode="auto">
          <a:xfrm>
            <a:off x="5700008" y="2712720"/>
            <a:ext cx="3443992" cy="4145280"/>
          </a:xfrm>
          <a:prstGeom prst="rect">
            <a:avLst/>
          </a:prstGeom>
          <a:noFill/>
          <a:ln w="9525">
            <a:noFill/>
            <a:miter lim="800000"/>
            <a:headEnd/>
            <a:tailEnd/>
          </a:ln>
          <a:effectLst/>
        </p:spPr>
      </p:pic>
      <p:pic>
        <p:nvPicPr>
          <p:cNvPr id="13" name="Picture 6"/>
          <p:cNvPicPr>
            <a:picLocks noChangeAspect="1" noChangeArrowheads="1"/>
          </p:cNvPicPr>
          <p:nvPr/>
        </p:nvPicPr>
        <p:blipFill>
          <a:blip r:embed="rId3" cstate="print"/>
          <a:srcRect b="46963"/>
          <a:stretch>
            <a:fillRect/>
          </a:stretch>
        </p:blipFill>
        <p:spPr bwMode="auto">
          <a:xfrm>
            <a:off x="-264477" y="2600166"/>
            <a:ext cx="4002087" cy="4257834"/>
          </a:xfrm>
          <a:prstGeom prst="rect">
            <a:avLst/>
          </a:prstGeom>
          <a:noFill/>
          <a:ln w="9525">
            <a:noFill/>
            <a:miter lim="800000"/>
            <a:headEnd/>
            <a:tailEnd/>
          </a:ln>
          <a:effectLst/>
        </p:spPr>
      </p:pic>
      <p:sp>
        <p:nvSpPr>
          <p:cNvPr id="10" name="Rounded Rectangular Callout 9"/>
          <p:cNvSpPr/>
          <p:nvPr/>
        </p:nvSpPr>
        <p:spPr>
          <a:xfrm>
            <a:off x="3032760" y="2819400"/>
            <a:ext cx="3185160" cy="2773680"/>
          </a:xfrm>
          <a:prstGeom prst="wedgeRoundRectCallout">
            <a:avLst>
              <a:gd name="adj1" fmla="val 81006"/>
              <a:gd name="adj2" fmla="val 171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351520" cy="4754563"/>
          </a:xfrm>
        </p:spPr>
        <p:txBody>
          <a:bodyPr/>
          <a:lstStyle/>
          <a:p>
            <a:pPr marL="0" indent="0">
              <a:lnSpc>
                <a:spcPts val="3800"/>
              </a:lnSpc>
            </a:pPr>
            <a:r>
              <a:rPr lang="en-US" dirty="0" smtClean="0"/>
              <a:t>Finally Paul became so troubled that he turned around and said to the spirit, </a:t>
            </a:r>
          </a:p>
          <a:p>
            <a:pPr marL="0" indent="0" algn="ctr">
              <a:lnSpc>
                <a:spcPts val="3800"/>
              </a:lnSpc>
            </a:pPr>
            <a:r>
              <a:rPr lang="en-US" dirty="0" smtClean="0"/>
              <a:t/>
            </a:r>
            <a:br>
              <a:rPr lang="en-US" dirty="0" smtClean="0"/>
            </a:br>
            <a:r>
              <a:rPr lang="en-US" dirty="0" smtClean="0">
                <a:solidFill>
                  <a:schemeClr val="tx1"/>
                </a:solidFill>
              </a:rPr>
              <a:t>"In the name of </a:t>
            </a:r>
            <a:br>
              <a:rPr lang="en-US" dirty="0" smtClean="0">
                <a:solidFill>
                  <a:schemeClr val="tx1"/>
                </a:solidFill>
              </a:rPr>
            </a:br>
            <a:r>
              <a:rPr lang="en-US" dirty="0" smtClean="0">
                <a:solidFill>
                  <a:schemeClr val="tx1"/>
                </a:solidFill>
              </a:rPr>
              <a:t>Jesus Christ I </a:t>
            </a:r>
            <a:br>
              <a:rPr lang="en-US" dirty="0" smtClean="0">
                <a:solidFill>
                  <a:schemeClr val="tx1"/>
                </a:solidFill>
              </a:rPr>
            </a:br>
            <a:r>
              <a:rPr lang="en-US" dirty="0" smtClean="0">
                <a:solidFill>
                  <a:schemeClr val="tx1"/>
                </a:solidFill>
              </a:rPr>
              <a:t>command you </a:t>
            </a:r>
            <a:br>
              <a:rPr lang="en-US" dirty="0" smtClean="0">
                <a:solidFill>
                  <a:schemeClr val="tx1"/>
                </a:solidFill>
              </a:rPr>
            </a:br>
            <a:r>
              <a:rPr lang="en-US" dirty="0" smtClean="0">
                <a:solidFill>
                  <a:schemeClr val="tx1"/>
                </a:solidFill>
              </a:rPr>
              <a:t>to come out </a:t>
            </a:r>
            <a:br>
              <a:rPr lang="en-US" dirty="0" smtClean="0">
                <a:solidFill>
                  <a:schemeClr val="tx1"/>
                </a:solidFill>
              </a:rPr>
            </a:br>
            <a:r>
              <a:rPr lang="en-US" dirty="0" smtClean="0">
                <a:solidFill>
                  <a:schemeClr val="tx1"/>
                </a:solidFill>
              </a:rPr>
              <a:t>of her!" </a:t>
            </a:r>
          </a:p>
          <a:p>
            <a:pPr marL="0" indent="0" algn="ctr">
              <a:lnSpc>
                <a:spcPts val="3800"/>
              </a:lnSpc>
            </a:pPr>
            <a:r>
              <a:rPr lang="en-US" dirty="0" smtClean="0"/>
              <a:t/>
            </a:r>
            <a:br>
              <a:rPr lang="en-US" dirty="0" smtClean="0"/>
            </a:br>
            <a:r>
              <a:rPr lang="en-US" dirty="0" smtClean="0"/>
              <a:t>At that moment the spirit left her.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2152650"/>
          </a:xfrm>
        </p:spPr>
        <p:txBody>
          <a:bodyPr/>
          <a:lstStyle/>
          <a:p>
            <a:r>
              <a:rPr lang="en-US" sz="7200" dirty="0" smtClean="0">
                <a:solidFill>
                  <a:schemeClr val="bg1"/>
                </a:solidFill>
              </a:rPr>
              <a:t>Penetrating </a:t>
            </a:r>
            <a:br>
              <a:rPr lang="en-US" sz="7200" dirty="0" smtClean="0">
                <a:solidFill>
                  <a:schemeClr val="bg1"/>
                </a:solidFill>
              </a:rPr>
            </a:br>
            <a:r>
              <a:rPr lang="en-US" sz="7200" dirty="0" smtClean="0">
                <a:solidFill>
                  <a:schemeClr val="bg1"/>
                </a:solidFill>
              </a:rPr>
              <a:t>Global Markets</a:t>
            </a:r>
            <a:endParaRPr lang="en-US" sz="7200" dirty="0">
              <a:solidFill>
                <a:schemeClr val="bg1"/>
              </a:solidFill>
            </a:endParaRPr>
          </a:p>
        </p:txBody>
      </p:sp>
      <p:sp>
        <p:nvSpPr>
          <p:cNvPr id="3" name="Subtitle 2"/>
          <p:cNvSpPr>
            <a:spLocks noGrp="1"/>
          </p:cNvSpPr>
          <p:nvPr>
            <p:ph type="subTitle" idx="1"/>
          </p:nvPr>
        </p:nvSpPr>
        <p:spPr>
          <a:xfrm>
            <a:off x="1371600" y="4038600"/>
            <a:ext cx="6400800" cy="1600200"/>
          </a:xfrm>
        </p:spPr>
        <p:txBody>
          <a:bodyPr/>
          <a:lstStyle/>
          <a:p>
            <a:r>
              <a:rPr lang="en-US" dirty="0" smtClean="0"/>
              <a:t> </a:t>
            </a:r>
            <a:r>
              <a:rPr lang="en-US" dirty="0" smtClean="0">
                <a:solidFill>
                  <a:schemeClr val="bg1"/>
                </a:solidFill>
              </a:rPr>
              <a:t>"…you will be my witnesses in Jerusalem, and in all Judea and Samaria, and to the ends of the earth." (Act 1:8)</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351520" cy="4754563"/>
          </a:xfrm>
        </p:spPr>
        <p:txBody>
          <a:bodyPr/>
          <a:lstStyle/>
          <a:p>
            <a:pPr marL="0" indent="0">
              <a:lnSpc>
                <a:spcPts val="3800"/>
              </a:lnSpc>
            </a:pPr>
            <a:r>
              <a:rPr lang="en-US" dirty="0" smtClean="0"/>
              <a:t> </a:t>
            </a:r>
            <a:r>
              <a:rPr lang="en-US" baseline="30000" dirty="0" smtClean="0"/>
              <a:t>19</a:t>
            </a:r>
            <a:r>
              <a:rPr lang="en-US" dirty="0" smtClean="0"/>
              <a:t> When the owners of the slave girl realized that their hope of making money was gone, they seized Paul and Silas </a:t>
            </a:r>
            <a:br>
              <a:rPr lang="en-US" dirty="0" smtClean="0"/>
            </a:br>
            <a:r>
              <a:rPr lang="en-US" dirty="0" smtClean="0"/>
              <a:t>and dragged them into </a:t>
            </a:r>
            <a:br>
              <a:rPr lang="en-US" dirty="0" smtClean="0"/>
            </a:br>
            <a:r>
              <a:rPr lang="en-US" dirty="0" smtClean="0"/>
              <a:t>the marketplace to</a:t>
            </a:r>
            <a:br>
              <a:rPr lang="en-US" dirty="0" smtClean="0"/>
            </a:br>
            <a:r>
              <a:rPr lang="en-US" dirty="0" smtClean="0"/>
              <a:t>face the authorities.</a:t>
            </a:r>
          </a:p>
          <a:p>
            <a:pPr marL="0" indent="0">
              <a:lnSpc>
                <a:spcPts val="3800"/>
              </a:lnSpc>
            </a:pPr>
            <a:endParaRPr lang="en-US" dirty="0" smtClean="0"/>
          </a:p>
          <a:p>
            <a:pPr marL="0" indent="0">
              <a:lnSpc>
                <a:spcPts val="3800"/>
              </a:lnSpc>
            </a:pPr>
            <a:endParaRPr lang="en-US" dirty="0" smtClean="0"/>
          </a:p>
          <a:p>
            <a:pPr marL="0" indent="0">
              <a:lnSpc>
                <a:spcPts val="3800"/>
              </a:lnSpc>
            </a:pPr>
            <a:endParaRPr lang="en-US" dirty="0" smtClean="0"/>
          </a:p>
          <a:p>
            <a:pPr marL="0" indent="0">
              <a:lnSpc>
                <a:spcPts val="3800"/>
              </a:lnSpc>
            </a:pPr>
            <a:endParaRPr lang="en-US" dirty="0" smtClean="0"/>
          </a:p>
        </p:txBody>
      </p:sp>
      <p:pic>
        <p:nvPicPr>
          <p:cNvPr id="11" name="Picture 2"/>
          <p:cNvPicPr>
            <a:picLocks noChangeAspect="1" noChangeArrowheads="1"/>
          </p:cNvPicPr>
          <p:nvPr/>
        </p:nvPicPr>
        <p:blipFill>
          <a:blip r:embed="rId2" cstate="print"/>
          <a:srcRect b="71654"/>
          <a:stretch>
            <a:fillRect/>
          </a:stretch>
        </p:blipFill>
        <p:spPr bwMode="auto">
          <a:xfrm>
            <a:off x="2941320" y="2987833"/>
            <a:ext cx="6184900" cy="3870167"/>
          </a:xfrm>
          <a:prstGeom prst="rect">
            <a:avLst/>
          </a:prstGeom>
          <a:noFill/>
          <a:ln w="9525">
            <a:noFill/>
            <a:miter lim="800000"/>
            <a:headEnd/>
            <a:tailEnd/>
          </a:ln>
          <a:effectLst/>
        </p:spPr>
      </p:pic>
      <p:pic>
        <p:nvPicPr>
          <p:cNvPr id="12" name="Picture 11"/>
          <p:cNvPicPr>
            <a:picLocks noChangeAspect="1" noChangeArrowheads="1"/>
          </p:cNvPicPr>
          <p:nvPr/>
        </p:nvPicPr>
        <p:blipFill>
          <a:blip r:embed="rId3" cstate="print"/>
          <a:srcRect l="23671" r="19781" b="14082"/>
          <a:stretch>
            <a:fillRect/>
          </a:stretch>
        </p:blipFill>
        <p:spPr bwMode="auto">
          <a:xfrm>
            <a:off x="5700008" y="2712720"/>
            <a:ext cx="3443992" cy="414528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320040" y="2727960"/>
            <a:ext cx="5044440" cy="3139440"/>
          </a:xfrm>
          <a:prstGeom prst="wedgeRectCallout">
            <a:avLst>
              <a:gd name="adj1" fmla="val -48325"/>
              <a:gd name="adj2" fmla="val 77549"/>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cstate="print"/>
          <a:srcRect b="71654"/>
          <a:stretch>
            <a:fillRect/>
          </a:stretch>
        </p:blipFill>
        <p:spPr bwMode="auto">
          <a:xfrm>
            <a:off x="2941320" y="2987833"/>
            <a:ext cx="6184900" cy="3870167"/>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l="23671" r="19781" b="14082"/>
          <a:stretch>
            <a:fillRect/>
          </a:stretch>
        </p:blipFill>
        <p:spPr bwMode="auto">
          <a:xfrm>
            <a:off x="5700008" y="2712720"/>
            <a:ext cx="3443992" cy="4145280"/>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11236" y="2740428"/>
            <a:ext cx="1302328"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36618" y="4167446"/>
            <a:ext cx="1884218"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351520" cy="4754563"/>
          </a:xfrm>
        </p:spPr>
        <p:txBody>
          <a:bodyPr/>
          <a:lstStyle/>
          <a:p>
            <a:pPr marL="0" indent="0">
              <a:lnSpc>
                <a:spcPts val="3800"/>
              </a:lnSpc>
            </a:pPr>
            <a:r>
              <a:rPr lang="en-US" dirty="0" smtClean="0"/>
              <a:t> </a:t>
            </a:r>
            <a:r>
              <a:rPr lang="en-US" baseline="30000" dirty="0" smtClean="0"/>
              <a:t>20</a:t>
            </a:r>
            <a:r>
              <a:rPr lang="en-US" dirty="0" smtClean="0"/>
              <a:t> They brought them before the magistrates and said, </a:t>
            </a:r>
            <a:br>
              <a:rPr lang="en-US" dirty="0" smtClean="0"/>
            </a:br>
            <a:r>
              <a:rPr lang="en-US" dirty="0" smtClean="0"/>
              <a:t/>
            </a:r>
            <a:br>
              <a:rPr lang="en-US" dirty="0" smtClean="0"/>
            </a:br>
            <a:r>
              <a:rPr lang="en-US" dirty="0" smtClean="0">
                <a:solidFill>
                  <a:schemeClr val="tx1"/>
                </a:solidFill>
              </a:rPr>
              <a:t>"These men are </a:t>
            </a:r>
            <a:r>
              <a:rPr lang="en-US" dirty="0" smtClean="0"/>
              <a:t>Jews</a:t>
            </a:r>
            <a:r>
              <a:rPr lang="en-US" dirty="0" smtClean="0">
                <a:solidFill>
                  <a:schemeClr val="tx1"/>
                </a:solidFill>
              </a:rPr>
              <a:t>, and </a:t>
            </a:r>
            <a:br>
              <a:rPr lang="en-US" dirty="0" smtClean="0">
                <a:solidFill>
                  <a:schemeClr val="tx1"/>
                </a:solidFill>
              </a:rPr>
            </a:br>
            <a:r>
              <a:rPr lang="en-US" dirty="0" smtClean="0">
                <a:solidFill>
                  <a:schemeClr val="tx1"/>
                </a:solidFill>
              </a:rPr>
              <a:t>are throwing our city into </a:t>
            </a:r>
            <a:br>
              <a:rPr lang="en-US" dirty="0" smtClean="0">
                <a:solidFill>
                  <a:schemeClr val="tx1"/>
                </a:solidFill>
              </a:rPr>
            </a:br>
            <a:r>
              <a:rPr lang="en-US" dirty="0" smtClean="0">
                <a:solidFill>
                  <a:schemeClr val="tx1"/>
                </a:solidFill>
              </a:rPr>
              <a:t>an uproar  by advocating </a:t>
            </a:r>
            <a:br>
              <a:rPr lang="en-US" dirty="0" smtClean="0">
                <a:solidFill>
                  <a:schemeClr val="tx1"/>
                </a:solidFill>
              </a:rPr>
            </a:br>
            <a:r>
              <a:rPr lang="en-US" dirty="0" smtClean="0">
                <a:solidFill>
                  <a:schemeClr val="tx1"/>
                </a:solidFill>
              </a:rPr>
              <a:t>customs </a:t>
            </a:r>
            <a:r>
              <a:rPr lang="en-US" dirty="0" smtClean="0"/>
              <a:t>unlawful </a:t>
            </a:r>
            <a:r>
              <a:rPr lang="en-US" dirty="0" smtClean="0">
                <a:solidFill>
                  <a:schemeClr val="tx1"/>
                </a:solidFill>
              </a:rPr>
              <a:t>for us </a:t>
            </a:r>
            <a:br>
              <a:rPr lang="en-US" dirty="0" smtClean="0">
                <a:solidFill>
                  <a:schemeClr val="tx1"/>
                </a:solidFill>
              </a:rPr>
            </a:br>
            <a:r>
              <a:rPr lang="en-US" dirty="0" smtClean="0">
                <a:solidFill>
                  <a:schemeClr val="tx1"/>
                </a:solidFill>
              </a:rPr>
              <a:t>Romans to accept or </a:t>
            </a:r>
            <a:br>
              <a:rPr lang="en-US" dirty="0" smtClean="0">
                <a:solidFill>
                  <a:schemeClr val="tx1"/>
                </a:solidFill>
              </a:rPr>
            </a:br>
            <a:r>
              <a:rPr lang="en-US" dirty="0" smtClean="0">
                <a:solidFill>
                  <a:schemeClr val="tx1"/>
                </a:solidFill>
              </a:rPr>
              <a:t>practice.”</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20981" y="3322319"/>
            <a:ext cx="3837709"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351520" cy="4754563"/>
          </a:xfrm>
        </p:spPr>
        <p:txBody>
          <a:bodyPr/>
          <a:lstStyle/>
          <a:p>
            <a:pPr>
              <a:lnSpc>
                <a:spcPts val="3800"/>
              </a:lnSpc>
            </a:pPr>
            <a:r>
              <a:rPr lang="en-US" baseline="30000" dirty="0" smtClean="0"/>
              <a:t>22</a:t>
            </a:r>
            <a:r>
              <a:rPr lang="en-US" dirty="0" smtClean="0"/>
              <a:t> The crowd joined in the attack against Paul and Silas, and the magistrates ordered them to be stripped and beaten.</a:t>
            </a:r>
          </a:p>
          <a:p>
            <a:pPr>
              <a:lnSpc>
                <a:spcPts val="3800"/>
              </a:lnSpc>
            </a:pPr>
            <a:r>
              <a:rPr lang="en-US" dirty="0" smtClean="0"/>
              <a:t> </a:t>
            </a:r>
            <a:r>
              <a:rPr lang="en-US" baseline="30000" dirty="0" smtClean="0"/>
              <a:t>23</a:t>
            </a:r>
            <a:r>
              <a:rPr lang="en-US" dirty="0" smtClean="0"/>
              <a:t> After they had been severely flogged, they were thrown into prison, and the jailer was commanded to guard them carefully.</a:t>
            </a:r>
          </a:p>
          <a:p>
            <a:pPr>
              <a:lnSpc>
                <a:spcPts val="3800"/>
              </a:lnSpc>
            </a:pPr>
            <a:r>
              <a:rPr lang="en-US" dirty="0" smtClean="0"/>
              <a:t> </a:t>
            </a:r>
            <a:r>
              <a:rPr lang="en-US" baseline="30000" dirty="0" smtClean="0"/>
              <a:t>24</a:t>
            </a:r>
            <a:r>
              <a:rPr lang="en-US" dirty="0" smtClean="0"/>
              <a:t> Upon receiving such orders, he put them in the inner cell and fastened their feet in the stocks.</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6. With a New Opposition</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nvSpPr>
        <p:spPr>
          <a:xfrm>
            <a:off x="548640" y="3718560"/>
            <a:ext cx="2773680" cy="65532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2728" y="1923010"/>
            <a:ext cx="1884218"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09453" y="1895301"/>
            <a:ext cx="3048001"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351520" cy="4754563"/>
          </a:xfrm>
        </p:spPr>
        <p:txBody>
          <a:bodyPr/>
          <a:lstStyle/>
          <a:p>
            <a:r>
              <a:rPr lang="en-US" baseline="30000" dirty="0" smtClean="0"/>
              <a:t>25</a:t>
            </a:r>
            <a:r>
              <a:rPr lang="en-US" dirty="0" smtClean="0"/>
              <a:t> About midnight Paul and Silas were praying and singing hymns to God, and the other prisoners were listening to them.</a:t>
            </a:r>
          </a:p>
          <a:p>
            <a:r>
              <a:rPr lang="en-US" dirty="0" smtClean="0"/>
              <a:t> </a:t>
            </a:r>
            <a:r>
              <a:rPr lang="en-US" baseline="30000" dirty="0" smtClean="0"/>
              <a:t>26</a:t>
            </a:r>
            <a:r>
              <a:rPr lang="en-US" dirty="0" smtClean="0"/>
              <a:t> Suddenly there was such a violent earthquake that the foundations of the prison were shaken. At once all the prison doors flew open, and everybody's chains came loose.</a:t>
            </a:r>
          </a:p>
          <a:p>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3.88889E-6 -3.33333E-6 C -0.01111 -0.0007 -0.02222 -0.00093 -0.03333 -0.00232 C -0.03559 -0.00255 -0.04149 -0.00255 -0.03993 -0.00463 C -0.0375 -0.00764 -0.03316 -0.00602 -0.02986 -0.00671 C 0.09948 -0.00301 0.03924 -0.00255 -0.00486 -3.33333E-6 C 0.01875 0.00324 0.0566 0.00278 -0.02152 0.00648 C -0.02552 0.00718 -0.03055 0.00509 -0.03333 0.0088 C -0.03541 0.01157 -0.02777 0.01088 -0.025 0.01111 C -0.01441 0.01227 -0.00382 0.0125 0.00677 0.01319 C 0.00452 0.0125 0.00226 0.01204 -3.88889E-6 0.01111 C -0.00173 0.01042 -0.00486 0.01111 -0.00486 0.0088 C -0.00486 0.00602 0.00382 0.00255 0.00504 0.00208 C -0.00746 -0.00185 -0.02066 -0.00463 -0.03333 -0.00671 C -0.03888 -0.00764 -0.05555 -0.00903 -0.05 -0.00903 C -0.00989 -0.00903 0.03004 -0.00046 0.07014 0.00208 C 0.1066 0.01065 0.0375 0.00255 0.02344 -3.33333E-6 C 0.01285 0.00069 0.00226 0.00301 -0.00833 0.00208 C -0.00989 0.00185 -0.00625 -0.00139 -0.00486 -0.00232 C -0.00277 -0.0037 -0.00052 -0.00463 0.00174 -0.00463 C 0.00348 -0.00463 -0.00156 -0.00301 -0.00329 -0.00232 C -0.00156 -0.00162 0.00348 -0.00093 0.00174 -3.33333E-6 C -0.00243 0.00231 -0.01614 0.00208 -0.01163 0.00208 C -0.00156 0.00208 0.00834 0.00069 0.01841 -3.33333E-6 C 0.05261 0.00393 0.03108 0.00417 0.01841 0.00648 C 0.00469 0.01273 -0.00034 0.01574 -0.02152 0.01111 C -0.02673 0.00995 -0.01163 0.00671 -0.00659 0.0044 C 0.00296 -3.33333E-6 0.01337 -3.33333E-6 0.02344 -0.00232 C 0.02622 -0.00301 0.03455 -0.00463 0.03177 -0.00463 C 0.0198 -0.00463 0.004 -0.00185 -0.00833 -3.33333E-6 C -0.02847 0.00856 0.01893 -0.00208 0.02014 -0.00232 C 0.00573 0.0044 0.03247 0.00417 0.03334 0.0044 C 0.0158 0.00995 0.0375 0.00347 -3.88889E-6 0.0088 C -0.00694 0.00972 -0.01475 0.01319 -0.02152 0.01551 C -0.00538 0.0169 0.00782 0.01991 0.02344 0.02222 C 0.01511 0.02569 0.01025 0.02662 0.00174 0.0243 C 0.01146 0.01782 0.02153 0.01528 0.03177 0.01111 C 0.01476 -0.00417 0.01771 0.00231 0.04671 -3.33333E-6 C 0.04341 0.00069 0.03993 0.00093 0.03681 0.00208 C 0.03438 0.00301 0.03247 0.00579 0.03004 0.00648 C 0.01441 0.01134 -0.00416 0.01157 -0.01996 0.01319 C -0.03507 0.02014 -0.01093 0.01296 -0.00659 0.01111 C -0.00104 0.0118 0.00504 0.00995 0.01007 0.01319 C 0.0132 0.01528 0.0033 0.01458 -3.88889E-6 0.01551 C -0.00225 0.0162 -0.00885 0.01759 -0.00659 0.01759 C -0.0026 0.01759 0.00122 0.0162 0.00504 0.01551 C -0.00069 0.01481 -0.01649 0.01273 -0.02326 0.01111 C -0.02552 0.01065 -0.03211 0.0088 -0.02986 0.0088 C -0.01267 0.0088 0.00452 0.01042 0.02171 0.01111 C 0.02726 0.0118 0.04375 0.01111 0.03837 0.01319 C 0.025 0.01829 -0.02031 0.01366 -0.02986 0.01319 C -0.01336 0.00787 -0.0052 0.00787 0.01511 0.00648 C 0.04063 0.00949 0.03959 0.0081 0.02344 0.01551 C 0.02014 0.01481 0.01667 0.01412 0.01337 0.01319 C 0.01164 0.01273 0.01007 0.01157 0.00834 0.01111 C 0.0007 0.00926 -0.02274 0.00579 -0.01493 0.00648 C -0.00486 0.00718 0.00504 0.0081 0.01511 0.0088 C 0.01285 0.00949 0.01059 0.01157 0.00834 0.01111 C 0.00591 0.01065 0.00035 0.00926 0.00174 0.00648 C 0.00365 0.00278 0.01302 0.00856 0.01181 0.0044 C 0.01042 -0.0007 0.004 0.00139 -3.88889E-6 -3.33333E-6 Z " pathEditMode="relative" ptsTypes="ffffffffffffffffffffffffffffffffffffffffffffffffffffffffffff">
                                      <p:cBhvr>
                                        <p:cTn id="10" dur="3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7" name="Rectangle 6"/>
          <p:cNvSpPr/>
          <p:nvPr/>
        </p:nvSpPr>
        <p:spPr>
          <a:xfrm>
            <a:off x="3768436" y="1313410"/>
            <a:ext cx="1884218"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74471" y="3502428"/>
            <a:ext cx="2299855"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91840" y="1371600"/>
            <a:ext cx="5325687" cy="4754563"/>
          </a:xfrm>
        </p:spPr>
        <p:txBody>
          <a:bodyPr/>
          <a:lstStyle/>
          <a:p>
            <a:r>
              <a:rPr lang="en-US" dirty="0" smtClean="0"/>
              <a:t> </a:t>
            </a:r>
            <a:r>
              <a:rPr lang="en-US" baseline="30000" dirty="0" smtClean="0"/>
              <a:t>27</a:t>
            </a:r>
            <a:r>
              <a:rPr lang="en-US" dirty="0" smtClean="0"/>
              <a:t> The jailer woke up, and when he saw the prison doors open, he drew his sword and was about to kill himself because he thought the prisoners had escaped.</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9" name="Rectangular Callout 8"/>
          <p:cNvSpPr/>
          <p:nvPr/>
        </p:nvSpPr>
        <p:spPr>
          <a:xfrm>
            <a:off x="2423160" y="2331720"/>
            <a:ext cx="4267200" cy="1417320"/>
          </a:xfrm>
          <a:prstGeom prst="wedgeRectCallout">
            <a:avLst>
              <a:gd name="adj1" fmla="val 53810"/>
              <a:gd name="adj2" fmla="val 88306"/>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06040" y="1371600"/>
            <a:ext cx="6202680" cy="4754563"/>
          </a:xfrm>
        </p:spPr>
        <p:txBody>
          <a:bodyPr/>
          <a:lstStyle/>
          <a:p>
            <a:pPr marL="0" indent="0"/>
            <a:r>
              <a:rPr lang="en-US" baseline="30000" dirty="0" smtClean="0"/>
              <a:t>28</a:t>
            </a:r>
            <a:r>
              <a:rPr lang="en-US" dirty="0" smtClean="0"/>
              <a:t> But Paul shouted, </a:t>
            </a:r>
            <a:br>
              <a:rPr lang="en-US" dirty="0" smtClean="0"/>
            </a:br>
            <a:r>
              <a:rPr lang="en-US" dirty="0" smtClean="0"/>
              <a:t/>
            </a:r>
            <a:br>
              <a:rPr lang="en-US" dirty="0" smtClean="0"/>
            </a:br>
            <a:r>
              <a:rPr lang="en-US" dirty="0" smtClean="0">
                <a:solidFill>
                  <a:schemeClr val="tx1"/>
                </a:solidFill>
              </a:rPr>
              <a:t>"Don't harm yourself! </a:t>
            </a:r>
            <a:br>
              <a:rPr lang="en-US" dirty="0" smtClean="0">
                <a:solidFill>
                  <a:schemeClr val="tx1"/>
                </a:solidFill>
              </a:rPr>
            </a:br>
            <a:r>
              <a:rPr lang="en-US" dirty="0" smtClean="0">
                <a:solidFill>
                  <a:schemeClr val="tx1"/>
                </a:solidFill>
              </a:rPr>
              <a:t>We are all here!“</a:t>
            </a:r>
            <a:endParaRPr lang="en-US" dirty="0">
              <a:solidFill>
                <a:schemeClr val="tx1"/>
              </a:solidFill>
            </a:endParaRPr>
          </a:p>
        </p:txBody>
      </p:sp>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3" name="Content Placeholder 2"/>
          <p:cNvSpPr>
            <a:spLocks noGrp="1"/>
          </p:cNvSpPr>
          <p:nvPr>
            <p:ph idx="1"/>
          </p:nvPr>
        </p:nvSpPr>
        <p:spPr>
          <a:xfrm>
            <a:off x="2606040" y="1264920"/>
            <a:ext cx="4831080" cy="4861243"/>
          </a:xfrm>
        </p:spPr>
        <p:txBody>
          <a:bodyPr/>
          <a:lstStyle/>
          <a:p>
            <a:pPr>
              <a:lnSpc>
                <a:spcPts val="3800"/>
              </a:lnSpc>
            </a:pPr>
            <a:r>
              <a:rPr lang="en-US" dirty="0" smtClean="0"/>
              <a:t> </a:t>
            </a:r>
            <a:r>
              <a:rPr lang="en-US" baseline="30000" dirty="0" smtClean="0"/>
              <a:t>29</a:t>
            </a:r>
            <a:r>
              <a:rPr lang="en-US" dirty="0" smtClean="0"/>
              <a:t> The jailer called for lights, rushed in and fell trembling before Paul and Silas.</a:t>
            </a:r>
          </a:p>
          <a:p>
            <a:pPr>
              <a:lnSpc>
                <a:spcPts val="3800"/>
              </a:lnSpc>
            </a:pPr>
            <a:r>
              <a:rPr lang="en-US" dirty="0" smtClean="0"/>
              <a:t> </a:t>
            </a:r>
            <a:r>
              <a:rPr lang="en-US" baseline="30000" dirty="0" smtClean="0"/>
              <a:t>30</a:t>
            </a:r>
            <a:r>
              <a:rPr lang="en-US" dirty="0" smtClean="0"/>
              <a:t> He then brought them out and asked …</a:t>
            </a:r>
          </a:p>
          <a:p>
            <a:endParaRPr lang="en-US" dirty="0" smtClean="0"/>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9" name="Rectangular Callout 8"/>
          <p:cNvSpPr/>
          <p:nvPr/>
        </p:nvSpPr>
        <p:spPr>
          <a:xfrm>
            <a:off x="2651760" y="1600200"/>
            <a:ext cx="4038600" cy="1356360"/>
          </a:xfrm>
          <a:prstGeom prst="wedgeRectCallout">
            <a:avLst>
              <a:gd name="adj1" fmla="val -55247"/>
              <a:gd name="adj2" fmla="val 74306"/>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10" name="Rectangle 9"/>
          <p:cNvSpPr/>
          <p:nvPr/>
        </p:nvSpPr>
        <p:spPr>
          <a:xfrm>
            <a:off x="3855720" y="2194560"/>
            <a:ext cx="17526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06040" y="1691640"/>
            <a:ext cx="4373880" cy="4434523"/>
          </a:xfrm>
        </p:spPr>
        <p:txBody>
          <a:bodyPr/>
          <a:lstStyle/>
          <a:p>
            <a:r>
              <a:rPr lang="en-US" dirty="0" smtClean="0">
                <a:solidFill>
                  <a:schemeClr val="tx1"/>
                </a:solidFill>
              </a:rPr>
              <a:t> "Sirs, what must I do to be </a:t>
            </a:r>
            <a:r>
              <a:rPr lang="en-US" dirty="0" smtClean="0"/>
              <a:t>saved?”</a:t>
            </a:r>
            <a:endParaRPr lang="en-US" dirty="0"/>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9" name="Rectangular Callout 8"/>
          <p:cNvSpPr/>
          <p:nvPr/>
        </p:nvSpPr>
        <p:spPr>
          <a:xfrm>
            <a:off x="2697480" y="2011680"/>
            <a:ext cx="4038600" cy="2331720"/>
          </a:xfrm>
          <a:prstGeom prst="wedgeRectCallout">
            <a:avLst>
              <a:gd name="adj1" fmla="val 57583"/>
              <a:gd name="adj2" fmla="val 26594"/>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10" name="Rectangle 9"/>
          <p:cNvSpPr/>
          <p:nvPr/>
        </p:nvSpPr>
        <p:spPr>
          <a:xfrm>
            <a:off x="3063240" y="1950720"/>
            <a:ext cx="16764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06040" y="1432560"/>
            <a:ext cx="4373880" cy="4693603"/>
          </a:xfrm>
        </p:spPr>
        <p:txBody>
          <a:bodyPr/>
          <a:lstStyle/>
          <a:p>
            <a:r>
              <a:rPr lang="en-US" baseline="30000" dirty="0" smtClean="0"/>
              <a:t>31</a:t>
            </a:r>
            <a:r>
              <a:rPr lang="en-US" dirty="0" smtClean="0"/>
              <a:t> They replied, </a:t>
            </a:r>
            <a:r>
              <a:rPr lang="en-US" dirty="0" smtClean="0">
                <a:solidFill>
                  <a:schemeClr val="tx1"/>
                </a:solidFill>
              </a:rPr>
              <a:t>"</a:t>
            </a:r>
            <a:r>
              <a:rPr lang="en-US" dirty="0" smtClean="0"/>
              <a:t>Believe </a:t>
            </a:r>
            <a:r>
              <a:rPr lang="en-US" dirty="0" smtClean="0">
                <a:solidFill>
                  <a:schemeClr val="tx1"/>
                </a:solidFill>
              </a:rPr>
              <a:t>in the Lord Jesus, and you will be saved--you and your household."</a:t>
            </a:r>
          </a:p>
          <a:p>
            <a:r>
              <a:rPr lang="en-US" dirty="0" smtClean="0"/>
              <a:t> </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Fresh Start</a:t>
            </a:r>
            <a:endParaRPr lang="en-US" dirty="0"/>
          </a:p>
        </p:txBody>
      </p:sp>
      <p:sp>
        <p:nvSpPr>
          <p:cNvPr id="3" name="Content Placeholder 2"/>
          <p:cNvSpPr>
            <a:spLocks noGrp="1"/>
          </p:cNvSpPr>
          <p:nvPr>
            <p:ph idx="1"/>
          </p:nvPr>
        </p:nvSpPr>
        <p:spPr>
          <a:xfrm>
            <a:off x="457200" y="5486400"/>
            <a:ext cx="8229600" cy="914400"/>
          </a:xfrm>
        </p:spPr>
        <p:txBody>
          <a:bodyPr/>
          <a:lstStyle/>
          <a:p>
            <a:pPr algn="ctr"/>
            <a:r>
              <a:rPr lang="en-US" dirty="0" smtClean="0"/>
              <a:t>The Second Missionary Journey</a:t>
            </a:r>
            <a:endParaRPr lang="en-US" dirty="0"/>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90800" y="1432560"/>
            <a:ext cx="4754880" cy="4693603"/>
          </a:xfrm>
        </p:spPr>
        <p:txBody>
          <a:bodyPr/>
          <a:lstStyle/>
          <a:p>
            <a:pPr marL="0" indent="0"/>
            <a:r>
              <a:rPr lang="en-US" baseline="30000" dirty="0" smtClean="0"/>
              <a:t>32</a:t>
            </a:r>
            <a:r>
              <a:rPr lang="en-US" dirty="0" smtClean="0"/>
              <a:t> Then they spoke the word of the Lord to him and to all the others in his house.</a:t>
            </a:r>
            <a:endParaRPr lang="en-US" dirty="0">
              <a:solidFill>
                <a:schemeClr val="tx1"/>
              </a:solidFill>
            </a:endParaRPr>
          </a:p>
        </p:txBody>
      </p:sp>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9" name="Rectangle 8"/>
          <p:cNvSpPr/>
          <p:nvPr/>
        </p:nvSpPr>
        <p:spPr>
          <a:xfrm>
            <a:off x="3733800" y="4160520"/>
            <a:ext cx="22098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07920" y="1432560"/>
            <a:ext cx="4998720" cy="4693603"/>
          </a:xfrm>
        </p:spPr>
        <p:txBody>
          <a:bodyPr/>
          <a:lstStyle/>
          <a:p>
            <a:pPr marL="0" indent="0" algn="ctr"/>
            <a:r>
              <a:rPr lang="en-US" baseline="30000" dirty="0" smtClean="0"/>
              <a:t>33</a:t>
            </a:r>
            <a:r>
              <a:rPr lang="en-US" dirty="0" smtClean="0"/>
              <a:t> At that hour of the night the jailer took them and washed their wounds; then immediately he and all his family were baptized.</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9" name="Rectangle 8"/>
          <p:cNvSpPr/>
          <p:nvPr/>
        </p:nvSpPr>
        <p:spPr>
          <a:xfrm>
            <a:off x="3444240" y="3063240"/>
            <a:ext cx="286512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07920" y="1432560"/>
            <a:ext cx="4998720" cy="4693603"/>
          </a:xfrm>
        </p:spPr>
        <p:txBody>
          <a:bodyPr/>
          <a:lstStyle/>
          <a:p>
            <a:r>
              <a:rPr lang="en-US" dirty="0" smtClean="0"/>
              <a:t> </a:t>
            </a:r>
            <a:r>
              <a:rPr lang="en-US" baseline="30000" dirty="0" smtClean="0"/>
              <a:t>34</a:t>
            </a:r>
            <a:r>
              <a:rPr lang="en-US" dirty="0" smtClean="0"/>
              <a:t> The jailer brought them into his house and set a meal before them; he was filled with joy because he had come to believe in God--he and his whole family.</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l="6642" b="10002"/>
          <a:stretch>
            <a:fillRect/>
          </a:stretch>
        </p:blipFill>
        <p:spPr bwMode="auto">
          <a:xfrm>
            <a:off x="0" y="1509471"/>
            <a:ext cx="3855720" cy="534852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l="23671" r="19781" b="1131"/>
          <a:stretch>
            <a:fillRect/>
          </a:stretch>
        </p:blipFill>
        <p:spPr bwMode="auto">
          <a:xfrm>
            <a:off x="5700008" y="2087880"/>
            <a:ext cx="3443992" cy="4770120"/>
          </a:xfrm>
          <a:prstGeom prst="rect">
            <a:avLst/>
          </a:prstGeom>
          <a:noFill/>
          <a:ln w="9525">
            <a:noFill/>
            <a:miter lim="800000"/>
            <a:headEnd/>
            <a:tailEnd/>
          </a:ln>
          <a:effectLst/>
        </p:spPr>
      </p:pic>
      <p:sp>
        <p:nvSpPr>
          <p:cNvPr id="9" name="Rectangle 8"/>
          <p:cNvSpPr/>
          <p:nvPr/>
        </p:nvSpPr>
        <p:spPr>
          <a:xfrm>
            <a:off x="2727960" y="3611880"/>
            <a:ext cx="4663440" cy="128016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4389120"/>
            <a:ext cx="3124200" cy="105156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07920" y="1432560"/>
            <a:ext cx="4998720" cy="4693603"/>
          </a:xfrm>
        </p:spPr>
        <p:txBody>
          <a:bodyPr/>
          <a:lstStyle/>
          <a:p>
            <a:r>
              <a:rPr lang="en-US" dirty="0" smtClean="0"/>
              <a:t> </a:t>
            </a:r>
            <a:r>
              <a:rPr lang="en-US" baseline="30000" dirty="0" smtClean="0"/>
              <a:t>34</a:t>
            </a:r>
            <a:r>
              <a:rPr lang="en-US" dirty="0" smtClean="0"/>
              <a:t> The jailer brought them into his house and set a meal before them; he was filled with joy because he had come to believe in God--he and his whole family.</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3880" y="1432560"/>
            <a:ext cx="8260080" cy="4693603"/>
          </a:xfrm>
        </p:spPr>
        <p:txBody>
          <a:bodyPr/>
          <a:lstStyle/>
          <a:p>
            <a:r>
              <a:rPr lang="en-US" dirty="0" smtClean="0"/>
              <a:t> </a:t>
            </a:r>
            <a:r>
              <a:rPr lang="en-US" baseline="30000" dirty="0" smtClean="0"/>
              <a:t>35</a:t>
            </a:r>
            <a:r>
              <a:rPr lang="en-US" dirty="0" smtClean="0"/>
              <a:t> When it was daylight, the magistrates … order: "Release those men."</a:t>
            </a:r>
          </a:p>
          <a:p>
            <a:r>
              <a:rPr lang="en-US" dirty="0" smtClean="0"/>
              <a:t> </a:t>
            </a:r>
            <a:r>
              <a:rPr lang="en-US" baseline="30000" dirty="0" smtClean="0"/>
              <a:t>36</a:t>
            </a:r>
            <a:r>
              <a:rPr lang="en-US" dirty="0" smtClean="0"/>
              <a:t> … Now you can leave. Go in peace."</a:t>
            </a:r>
          </a:p>
          <a:p>
            <a:r>
              <a:rPr lang="en-US" dirty="0" smtClean="0"/>
              <a:t> </a:t>
            </a:r>
            <a:r>
              <a:rPr lang="en-US" baseline="30000" dirty="0" smtClean="0"/>
              <a:t>37</a:t>
            </a:r>
            <a:r>
              <a:rPr lang="en-US" dirty="0" smtClean="0"/>
              <a:t> But Paul said to the officers: "They beat us publicly without a trial, even though we are Roman citizens, and threw us into prison. And now do they want to get rid of us quietly? No! Let them come themselves and escort us out.“</a:t>
            </a:r>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lum bright="-9000"/>
          </a:blip>
          <a:srcRect/>
          <a:stretch>
            <a:fillRect/>
          </a:stretch>
        </p:blipFill>
        <p:spPr bwMode="auto">
          <a:xfrm>
            <a:off x="0" y="1127760"/>
            <a:ext cx="9144000" cy="5730239"/>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7. With a New Opportunity</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3880" y="1432560"/>
            <a:ext cx="8260080" cy="4693603"/>
          </a:xfrm>
        </p:spPr>
        <p:txBody>
          <a:bodyPr/>
          <a:lstStyle/>
          <a:p>
            <a:r>
              <a:rPr lang="en-US" dirty="0" smtClean="0"/>
              <a:t> </a:t>
            </a:r>
            <a:r>
              <a:rPr lang="en-US" baseline="30000" dirty="0" smtClean="0"/>
              <a:t>38</a:t>
            </a:r>
            <a:r>
              <a:rPr lang="en-US" dirty="0" smtClean="0"/>
              <a:t> The officers reported … that Paul and Silas were Roman citizens… </a:t>
            </a:r>
          </a:p>
          <a:p>
            <a:r>
              <a:rPr lang="en-US" dirty="0" smtClean="0"/>
              <a:t> </a:t>
            </a:r>
            <a:r>
              <a:rPr lang="en-US" baseline="30000" dirty="0" smtClean="0"/>
              <a:t>39</a:t>
            </a:r>
            <a:r>
              <a:rPr lang="en-US" dirty="0" smtClean="0"/>
              <a:t> They came to … escorted them from the prison, requesting them to leave the city.</a:t>
            </a:r>
          </a:p>
          <a:p>
            <a:r>
              <a:rPr lang="en-US" dirty="0" smtClean="0"/>
              <a:t> </a:t>
            </a:r>
            <a:r>
              <a:rPr lang="en-US" baseline="30000" dirty="0" smtClean="0"/>
              <a:t>40</a:t>
            </a:r>
            <a:r>
              <a:rPr lang="en-US" dirty="0" smtClean="0"/>
              <a:t> After Paul and Silas came out of the prison, they went to Lydia's house, where they met with the brothers and encouraged them. Then they left.</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final thought:</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808342" y="1560786"/>
            <a:ext cx="7247838" cy="4328894"/>
          </a:xfrm>
        </p:spPr>
        <p:txBody>
          <a:bodyPr>
            <a:normAutofit/>
          </a:bodyPr>
          <a:lstStyle/>
          <a:p>
            <a:pPr marL="0" indent="0" algn="ctr"/>
            <a:r>
              <a:rPr lang="en-US" sz="6600" dirty="0" smtClean="0">
                <a:latin typeface="+mj-lt"/>
              </a:rPr>
              <a:t>The Gospel </a:t>
            </a:r>
            <a:br>
              <a:rPr lang="en-US" sz="6600" dirty="0" smtClean="0">
                <a:latin typeface="+mj-lt"/>
              </a:rPr>
            </a:br>
            <a:r>
              <a:rPr lang="en-US" sz="6600" dirty="0" smtClean="0">
                <a:latin typeface="+mj-lt"/>
              </a:rPr>
              <a:t>was never intended </a:t>
            </a:r>
            <a:br>
              <a:rPr lang="en-US" sz="6600" dirty="0" smtClean="0">
                <a:latin typeface="+mj-lt"/>
              </a:rPr>
            </a:br>
            <a:r>
              <a:rPr lang="en-US" sz="6600" dirty="0" smtClean="0">
                <a:latin typeface="+mj-lt"/>
              </a:rPr>
              <a:t>to be kept </a:t>
            </a:r>
            <a:br>
              <a:rPr lang="en-US" sz="6600" dirty="0" smtClean="0">
                <a:latin typeface="+mj-lt"/>
              </a:rPr>
            </a:br>
            <a:r>
              <a:rPr lang="en-US" sz="6600" dirty="0" smtClean="0">
                <a:latin typeface="+mj-lt"/>
              </a:rPr>
              <a:t>to myself!</a:t>
            </a:r>
          </a:p>
          <a:p>
            <a:pPr marL="0" indent="0"/>
            <a:endParaRPr lang="en-US" sz="6600" dirty="0" smtClean="0">
              <a:latin typeface="+mj-lt"/>
            </a:endParaRPr>
          </a:p>
          <a:p>
            <a:pPr marL="0" indent="0"/>
            <a:endParaRPr lang="en-US" sz="6600" dirty="0">
              <a:latin typeface="+mj-lt"/>
            </a:endParaRPr>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633046" y="2321169"/>
            <a:ext cx="4378569" cy="2004646"/>
          </a:xfrm>
          <a:prstGeom prst="wedgeRectCallout">
            <a:avLst>
              <a:gd name="adj1" fmla="val 73544"/>
              <a:gd name="adj2" fmla="val 84430"/>
            </a:avLst>
          </a:prstGeom>
          <a:solidFill>
            <a:schemeClr val="bg1"/>
          </a:solidFill>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A Fresh Start</a:t>
            </a:r>
            <a:endParaRPr lang="en-US" dirty="0"/>
          </a:p>
        </p:txBody>
      </p:sp>
      <p:sp>
        <p:nvSpPr>
          <p:cNvPr id="3" name="Content Placeholder 2"/>
          <p:cNvSpPr>
            <a:spLocks noGrp="1"/>
          </p:cNvSpPr>
          <p:nvPr>
            <p:ph idx="1"/>
          </p:nvPr>
        </p:nvSpPr>
        <p:spPr>
          <a:xfrm>
            <a:off x="457200" y="1143000"/>
            <a:ext cx="8229600" cy="4983163"/>
          </a:xfrm>
        </p:spPr>
        <p:txBody>
          <a:bodyPr/>
          <a:lstStyle/>
          <a:p>
            <a:r>
              <a:rPr lang="en-US" baseline="30000" dirty="0" smtClean="0"/>
              <a:t>15:36</a:t>
            </a:r>
            <a:r>
              <a:rPr lang="en-US" dirty="0" smtClean="0"/>
              <a:t> Some time later Paul </a:t>
            </a:r>
            <a:br>
              <a:rPr lang="en-US" dirty="0" smtClean="0"/>
            </a:br>
            <a:r>
              <a:rPr lang="en-US" dirty="0" smtClean="0"/>
              <a:t>said to Barnabas, </a:t>
            </a:r>
          </a:p>
          <a:p>
            <a:r>
              <a:rPr lang="en-US" dirty="0" smtClean="0"/>
              <a:t>	</a:t>
            </a:r>
            <a:r>
              <a:rPr lang="en-US" dirty="0" smtClean="0">
                <a:solidFill>
                  <a:schemeClr val="tx2">
                    <a:lumMod val="75000"/>
                  </a:schemeClr>
                </a:solidFill>
              </a:rPr>
              <a:t>"Let us go back and </a:t>
            </a:r>
            <a:br>
              <a:rPr lang="en-US" dirty="0" smtClean="0">
                <a:solidFill>
                  <a:schemeClr val="tx2">
                    <a:lumMod val="75000"/>
                  </a:schemeClr>
                </a:solidFill>
              </a:rPr>
            </a:br>
            <a:r>
              <a:rPr lang="en-US" dirty="0" smtClean="0">
                <a:solidFill>
                  <a:schemeClr val="tx2">
                    <a:lumMod val="75000"/>
                  </a:schemeClr>
                </a:solidFill>
              </a:rPr>
              <a:t>visit the brothers in </a:t>
            </a:r>
            <a:br>
              <a:rPr lang="en-US" dirty="0" smtClean="0">
                <a:solidFill>
                  <a:schemeClr val="tx2">
                    <a:lumMod val="75000"/>
                  </a:schemeClr>
                </a:solidFill>
              </a:rPr>
            </a:br>
            <a:r>
              <a:rPr lang="en-US" dirty="0" smtClean="0">
                <a:solidFill>
                  <a:schemeClr val="tx2">
                    <a:lumMod val="75000"/>
                  </a:schemeClr>
                </a:solidFill>
              </a:rPr>
              <a:t>all the towns ...“</a:t>
            </a:r>
          </a:p>
          <a:p>
            <a:endParaRPr lang="en-US" dirty="0" smtClean="0"/>
          </a:p>
          <a:p>
            <a:r>
              <a:rPr lang="en-US" dirty="0" smtClean="0"/>
              <a:t> </a:t>
            </a:r>
            <a:endParaRPr lang="en-US" dirty="0"/>
          </a:p>
        </p:txBody>
      </p:sp>
      <p:pic>
        <p:nvPicPr>
          <p:cNvPr id="5" name="Picture 4"/>
          <p:cNvPicPr>
            <a:picLocks noChangeAspect="1" noChangeArrowheads="1"/>
          </p:cNvPicPr>
          <p:nvPr/>
        </p:nvPicPr>
        <p:blipFill>
          <a:blip r:embed="rId2"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59553"/>
          <a:stretch>
            <a:fillRect/>
          </a:stretch>
        </p:blipFill>
        <p:spPr bwMode="auto">
          <a:xfrm>
            <a:off x="835343" y="4028101"/>
            <a:ext cx="5656897" cy="2829899"/>
          </a:xfrm>
          <a:prstGeom prst="rect">
            <a:avLst/>
          </a:prstGeom>
          <a:noFill/>
          <a:ln w="9525">
            <a:noFill/>
            <a:miter lim="800000"/>
            <a:headEnd/>
            <a:tailEnd/>
          </a:ln>
          <a:effectLst/>
        </p:spPr>
      </p:pic>
      <p:sp>
        <p:nvSpPr>
          <p:cNvPr id="12" name="Rectangle 11"/>
          <p:cNvSpPr/>
          <p:nvPr/>
        </p:nvSpPr>
        <p:spPr>
          <a:xfrm>
            <a:off x="4572000" y="1142999"/>
            <a:ext cx="4308231" cy="6137031"/>
          </a:xfrm>
          <a:prstGeom prst="rect">
            <a:avLst/>
          </a:prstGeom>
          <a:solidFill>
            <a:schemeClr val="tx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863"/>
            <a:ext cx="8229600" cy="1143000"/>
          </a:xfrm>
        </p:spPr>
        <p:txBody>
          <a:bodyPr/>
          <a:lstStyle/>
          <a:p>
            <a:r>
              <a:rPr lang="en-US" dirty="0" smtClean="0"/>
              <a:t>A Fresh Start</a:t>
            </a:r>
            <a:endParaRPr lang="en-US" dirty="0"/>
          </a:p>
        </p:txBody>
      </p:sp>
      <p:sp>
        <p:nvSpPr>
          <p:cNvPr id="6" name="Content Placeholder 5"/>
          <p:cNvSpPr>
            <a:spLocks noGrp="1"/>
          </p:cNvSpPr>
          <p:nvPr>
            <p:ph sz="half" idx="2"/>
          </p:nvPr>
        </p:nvSpPr>
        <p:spPr>
          <a:xfrm>
            <a:off x="375141" y="1266092"/>
            <a:ext cx="4038600" cy="4659925"/>
          </a:xfrm>
        </p:spPr>
        <p:txBody>
          <a:bodyPr>
            <a:noAutofit/>
          </a:bodyPr>
          <a:lstStyle/>
          <a:p>
            <a:pPr marL="0" indent="0">
              <a:buNone/>
            </a:pPr>
            <a:r>
              <a:rPr lang="en-US" sz="3600" baseline="30000" dirty="0" smtClean="0"/>
              <a:t>37</a:t>
            </a:r>
            <a:r>
              <a:rPr lang="en-US" sz="3600" dirty="0" smtClean="0"/>
              <a:t> Barnabas wanted to take John, also called Mark, with them,</a:t>
            </a:r>
          </a:p>
          <a:p>
            <a:pPr>
              <a:buNone/>
            </a:pPr>
            <a:endParaRPr lang="en-US" sz="3600" dirty="0"/>
          </a:p>
        </p:txBody>
      </p:sp>
      <p:sp>
        <p:nvSpPr>
          <p:cNvPr id="7" name="Content Placeholder 5"/>
          <p:cNvSpPr txBox="1">
            <a:spLocks/>
          </p:cNvSpPr>
          <p:nvPr/>
        </p:nvSpPr>
        <p:spPr>
          <a:xfrm>
            <a:off x="4572000" y="1283677"/>
            <a:ext cx="4038600" cy="2760785"/>
          </a:xfrm>
          <a:prstGeom prst="rect">
            <a:avLst/>
          </a:prstGeom>
        </p:spPr>
        <p:txBody>
          <a:bodyPr vert="horz" lIns="91440" tIns="45720" rIns="91440" bIns="45720" rtlCol="0">
            <a:normAutofit fontScale="92500" lnSpcReduction="10000"/>
          </a:bodyPr>
          <a:lstStyle/>
          <a:p>
            <a:pPr marL="342900" marR="0" lvl="0" indent="9525" algn="l" defTabSz="914400" rtl="0" eaLnBrk="1" fontAlgn="auto" latinLnBrk="0" hangingPunct="1">
              <a:lnSpc>
                <a:spcPct val="100000"/>
              </a:lnSpc>
              <a:spcBef>
                <a:spcPct val="20000"/>
              </a:spcBef>
              <a:spcAft>
                <a:spcPts val="0"/>
              </a:spcAft>
              <a:buClrTx/>
              <a:buSzTx/>
              <a:tabLst/>
              <a:defRPr/>
            </a:pPr>
            <a:r>
              <a:rPr kumimoji="0" lang="en-US" sz="39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38</a:t>
            </a:r>
            <a:r>
              <a:rPr kumimoji="0" lang="en-US" sz="39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but Paul did not think it wise to take him, because he had deserted them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p:cNvPicPr>
            <a:picLocks noChangeAspect="1" noChangeArrowheads="1"/>
          </p:cNvPicPr>
          <p:nvPr/>
        </p:nvPicPr>
        <p:blipFill>
          <a:blip r:embed="rId4"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flipH="1">
            <a:off x="0" y="3416777"/>
            <a:ext cx="3130063" cy="3441223"/>
          </a:xfrm>
          <a:prstGeom prst="rect">
            <a:avLst/>
          </a:prstGeom>
          <a:noFill/>
          <a:ln w="9525">
            <a:noFill/>
            <a:miter lim="800000"/>
            <a:headEnd/>
            <a:tailEnd/>
          </a:ln>
          <a:effectLst/>
        </p:spPr>
      </p:pic>
      <p:sp>
        <p:nvSpPr>
          <p:cNvPr id="13" name="Rectangle 12"/>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b="59553"/>
          <a:stretch>
            <a:fillRect/>
          </a:stretch>
        </p:blipFill>
        <p:spPr bwMode="auto">
          <a:xfrm>
            <a:off x="835343" y="4028101"/>
            <a:ext cx="5656897" cy="28298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Fresh Start</a:t>
            </a:r>
            <a:endParaRPr lang="en-US" dirty="0"/>
          </a:p>
        </p:txBody>
      </p:sp>
      <p:sp>
        <p:nvSpPr>
          <p:cNvPr id="7" name="Content Placeholder 6"/>
          <p:cNvSpPr>
            <a:spLocks noGrp="1"/>
          </p:cNvSpPr>
          <p:nvPr>
            <p:ph idx="1"/>
          </p:nvPr>
        </p:nvSpPr>
        <p:spPr/>
        <p:txBody>
          <a:bodyPr/>
          <a:lstStyle/>
          <a:p>
            <a:pPr lvl="0"/>
            <a:r>
              <a:rPr lang="en-US" baseline="30000" dirty="0" smtClean="0">
                <a:effectLst>
                  <a:outerShdw blurRad="38100" dist="38100" dir="2700000" algn="tl">
                    <a:srgbClr val="000000">
                      <a:alpha val="43137"/>
                    </a:srgbClr>
                  </a:outerShdw>
                </a:effectLst>
              </a:rPr>
              <a:t>39</a:t>
            </a:r>
            <a:r>
              <a:rPr lang="en-US" dirty="0" smtClean="0">
                <a:effectLst>
                  <a:outerShdw blurRad="38100" dist="38100" dir="2700000" algn="tl">
                    <a:srgbClr val="000000">
                      <a:alpha val="43137"/>
                    </a:srgbClr>
                  </a:outerShdw>
                </a:effectLst>
              </a:rPr>
              <a:t> They had such a sharp disagreement that they parted company</a:t>
            </a:r>
          </a:p>
          <a:p>
            <a:endParaRPr lang="en-US" dirty="0"/>
          </a:p>
        </p:txBody>
      </p:sp>
      <p:pic>
        <p:nvPicPr>
          <p:cNvPr id="10" name="Picture 9"/>
          <p:cNvPicPr>
            <a:picLocks noChangeAspect="1" noChangeArrowheads="1"/>
          </p:cNvPicPr>
          <p:nvPr/>
        </p:nvPicPr>
        <p:blipFill>
          <a:blip r:embed="rId3"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flipH="1">
            <a:off x="0" y="3416777"/>
            <a:ext cx="3130063" cy="3441223"/>
          </a:xfrm>
          <a:prstGeom prst="rect">
            <a:avLst/>
          </a:prstGeom>
          <a:noFill/>
          <a:ln w="9525">
            <a:noFill/>
            <a:miter lim="800000"/>
            <a:headEnd/>
            <a:tailEnd/>
          </a:ln>
          <a:effectLst/>
        </p:spPr>
      </p:pic>
      <p:sp>
        <p:nvSpPr>
          <p:cNvPr id="14" name="Rectangle 1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2000"/>
                                        <p:tgtEl>
                                          <p:spTgt spid="11"/>
                                        </p:tgtEl>
                                        <p:attrNameLst>
                                          <p:attrName>ppt_x</p:attrName>
                                        </p:attrNameLst>
                                      </p:cBhvr>
                                      <p:tavLst>
                                        <p:tav tm="0">
                                          <p:val>
                                            <p:strVal val="ppt_x"/>
                                          </p:val>
                                        </p:tav>
                                        <p:tav tm="100000">
                                          <p:val>
                                            <p:strVal val="0-ppt_w/2"/>
                                          </p:val>
                                        </p:tav>
                                      </p:tavLst>
                                    </p:anim>
                                    <p:anim calcmode="lin" valueType="num">
                                      <p:cBhvr additive="base">
                                        <p:cTn id="7" dur="2000"/>
                                        <p:tgtEl>
                                          <p:spTgt spid="11"/>
                                        </p:tgtEl>
                                        <p:attrNameLst>
                                          <p:attrName>ppt_y</p:attrName>
                                        </p:attrNameLst>
                                      </p:cBhvr>
                                      <p:tavLst>
                                        <p:tav tm="0">
                                          <p:val>
                                            <p:strVal val="ppt_y"/>
                                          </p:val>
                                        </p:tav>
                                        <p:tav tm="100000">
                                          <p:val>
                                            <p:strVal val="ppt_y"/>
                                          </p:val>
                                        </p:tav>
                                      </p:tavLst>
                                    </p:anim>
                                    <p:set>
                                      <p:cBhvr>
                                        <p:cTn id="8" dur="1" fill="hold">
                                          <p:stCondLst>
                                            <p:cond delay="19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2000"/>
                                        <p:tgtEl>
                                          <p:spTgt spid="10"/>
                                        </p:tgtEl>
                                        <p:attrNameLst>
                                          <p:attrName>ppt_x</p:attrName>
                                        </p:attrNameLst>
                                      </p:cBhvr>
                                      <p:tavLst>
                                        <p:tav tm="0">
                                          <p:val>
                                            <p:strVal val="ppt_x"/>
                                          </p:val>
                                        </p:tav>
                                        <p:tav tm="100000">
                                          <p:val>
                                            <p:strVal val="1+ppt_w/2"/>
                                          </p:val>
                                        </p:tav>
                                      </p:tavLst>
                                    </p:anim>
                                    <p:anim calcmode="lin" valueType="num">
                                      <p:cBhvr additive="base">
                                        <p:cTn id="11" dur="2000"/>
                                        <p:tgtEl>
                                          <p:spTgt spid="10"/>
                                        </p:tgtEl>
                                        <p:attrNameLst>
                                          <p:attrName>ppt_y</p:attrName>
                                        </p:attrNameLst>
                                      </p:cBhvr>
                                      <p:tavLst>
                                        <p:tav tm="0">
                                          <p:val>
                                            <p:strVal val="ppt_y"/>
                                          </p:val>
                                        </p:tav>
                                        <p:tav tm="100000">
                                          <p:val>
                                            <p:strVal val="ppt_y"/>
                                          </p:val>
                                        </p:tav>
                                      </p:tavLst>
                                    </p:anim>
                                    <p:set>
                                      <p:cBhvr>
                                        <p:cTn id="12" dur="1" fill="hold">
                                          <p:stCondLst>
                                            <p:cond delay="1999"/>
                                          </p:stCondLst>
                                        </p:cTn>
                                        <p:tgtEl>
                                          <p:spTgt spid="10"/>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2000"/>
                                        <p:tgtEl>
                                          <p:spTgt spid="8"/>
                                        </p:tgtEl>
                                        <p:attrNameLst>
                                          <p:attrName>ppt_x</p:attrName>
                                        </p:attrNameLst>
                                      </p:cBhvr>
                                      <p:tavLst>
                                        <p:tav tm="0">
                                          <p:val>
                                            <p:strVal val="ppt_x"/>
                                          </p:val>
                                        </p:tav>
                                        <p:tav tm="100000">
                                          <p:val>
                                            <p:strVal val="0-ppt_w/2"/>
                                          </p:val>
                                        </p:tav>
                                      </p:tavLst>
                                    </p:anim>
                                    <p:anim calcmode="lin" valueType="num">
                                      <p:cBhvr additive="base">
                                        <p:cTn id="15" dur="2000"/>
                                        <p:tgtEl>
                                          <p:spTgt spid="8"/>
                                        </p:tgtEl>
                                        <p:attrNameLst>
                                          <p:attrName>ppt_y</p:attrName>
                                        </p:attrNameLst>
                                      </p:cBhvr>
                                      <p:tavLst>
                                        <p:tav tm="0">
                                          <p:val>
                                            <p:strVal val="ppt_y"/>
                                          </p:val>
                                        </p:tav>
                                        <p:tav tm="100000">
                                          <p:val>
                                            <p:strVal val="ppt_y"/>
                                          </p:val>
                                        </p:tav>
                                      </p:tavLst>
                                    </p:anim>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 </a:t>
            </a:r>
            <a:endParaRPr lang="en-US" dirty="0"/>
          </a:p>
        </p:txBody>
      </p:sp>
      <p:sp>
        <p:nvSpPr>
          <p:cNvPr id="4" name="Title 1"/>
          <p:cNvSpPr txBox="1">
            <a:spLocks/>
          </p:cNvSpPr>
          <p:nvPr/>
        </p:nvSpPr>
        <p:spPr>
          <a:xfrm>
            <a:off x="685800" y="1447800"/>
            <a:ext cx="7772400" cy="3733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1"/>
                </a:solidFill>
                <a:effectLst>
                  <a:outerShdw blurRad="38100" dist="76200" dir="2700000" algn="tl">
                    <a:srgbClr val="000000">
                      <a:alpha val="43137"/>
                    </a:srgbClr>
                  </a:outerShdw>
                </a:effectLst>
                <a:uLnTx/>
                <a:uFillTx/>
                <a:latin typeface="+mj-lt"/>
                <a:ea typeface="+mj-ea"/>
                <a:cs typeface="+mj-cs"/>
              </a:rPr>
              <a:t>Penetrating </a:t>
            </a:r>
            <a:br>
              <a:rPr kumimoji="0" lang="en-US" sz="7200" b="1" i="0" u="none" strike="noStrike" kern="1200" cap="none" spc="0" normalizeH="0" baseline="0" noProof="0" dirty="0" smtClean="0">
                <a:ln>
                  <a:noFill/>
                </a:ln>
                <a:solidFill>
                  <a:schemeClr val="bg1"/>
                </a:solidFill>
                <a:effectLst>
                  <a:outerShdw blurRad="38100" dist="76200" dir="2700000" algn="tl">
                    <a:srgbClr val="000000">
                      <a:alpha val="43137"/>
                    </a:srgbClr>
                  </a:outerShdw>
                </a:effectLst>
                <a:uLnTx/>
                <a:uFillTx/>
                <a:latin typeface="+mj-lt"/>
                <a:ea typeface="+mj-ea"/>
                <a:cs typeface="+mj-cs"/>
              </a:rPr>
            </a:br>
            <a:r>
              <a:rPr kumimoji="0" lang="en-US" sz="7200" b="1" i="0" u="none" strike="noStrike" kern="1200" cap="none" spc="0" normalizeH="0" baseline="0" noProof="0" dirty="0" smtClean="0">
                <a:ln>
                  <a:noFill/>
                </a:ln>
                <a:solidFill>
                  <a:schemeClr val="bg1"/>
                </a:solidFill>
                <a:effectLst>
                  <a:outerShdw blurRad="38100" dist="76200" dir="2700000" algn="tl">
                    <a:srgbClr val="000000">
                      <a:alpha val="43137"/>
                    </a:srgbClr>
                  </a:outerShdw>
                </a:effectLst>
                <a:uLnTx/>
                <a:uFillTx/>
                <a:latin typeface="+mj-lt"/>
                <a:ea typeface="+mj-ea"/>
                <a:cs typeface="+mj-cs"/>
              </a:rPr>
              <a:t>Global Markets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dirty="0" smtClean="0">
                <a:solidFill>
                  <a:schemeClr val="bg1"/>
                </a:solidFill>
                <a:effectLst>
                  <a:outerShdw blurRad="38100" dist="76200" dir="2700000" algn="tl">
                    <a:srgbClr val="000000">
                      <a:alpha val="43137"/>
                    </a:srgbClr>
                  </a:outerShdw>
                </a:effectLst>
                <a:latin typeface="+mj-lt"/>
                <a:ea typeface="+mj-ea"/>
                <a:cs typeface="+mj-cs"/>
              </a:rPr>
              <a:t>Now requires …</a:t>
            </a:r>
            <a:endParaRPr kumimoji="0" lang="en-US" sz="7200" b="1" i="0" u="none" strike="noStrike" kern="1200" cap="none" spc="0" normalizeH="0" baseline="0" noProof="0" dirty="0">
              <a:ln>
                <a:noFill/>
              </a:ln>
              <a:solidFill>
                <a:schemeClr val="bg1"/>
              </a:solidFill>
              <a:effectLst>
                <a:outerShdw blurRad="38100" dist="76200" dir="2700000" algn="tl">
                  <a:srgbClr val="000000">
                    <a:alpha val="43137"/>
                  </a:srgbClr>
                </a:outerShdw>
              </a:effectLst>
              <a:uLnTx/>
              <a:uFillTx/>
              <a:latin typeface="+mj-lt"/>
              <a:ea typeface="+mj-ea"/>
              <a:cs typeface="+mj-cs"/>
            </a:endParaRP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59553"/>
          <a:stretch>
            <a:fillRect/>
          </a:stretch>
        </p:blipFill>
        <p:spPr bwMode="auto">
          <a:xfrm>
            <a:off x="835343" y="4028101"/>
            <a:ext cx="5656897" cy="2829899"/>
          </a:xfrm>
          <a:prstGeom prst="rect">
            <a:avLst/>
          </a:prstGeom>
          <a:noFill/>
          <a:ln w="9525">
            <a:noFill/>
            <a:miter lim="800000"/>
            <a:headEnd/>
            <a:tailEnd/>
          </a:ln>
          <a:effectLst/>
        </p:spPr>
      </p:pic>
      <p:pic>
        <p:nvPicPr>
          <p:cNvPr id="18" name="Picture 2"/>
          <p:cNvPicPr>
            <a:picLocks noChangeAspect="1" noChangeArrowheads="1"/>
          </p:cNvPicPr>
          <p:nvPr/>
        </p:nvPicPr>
        <p:blipFill>
          <a:blip r:embed="rId4" cstate="print"/>
          <a:srcRect/>
          <a:stretch>
            <a:fillRect/>
          </a:stretch>
        </p:blipFill>
        <p:spPr bwMode="auto">
          <a:xfrm>
            <a:off x="3816350" y="1108075"/>
            <a:ext cx="5327650" cy="5749925"/>
          </a:xfrm>
          <a:prstGeom prst="rect">
            <a:avLst/>
          </a:prstGeom>
          <a:noFill/>
          <a:ln w="9525">
            <a:noFill/>
            <a:miter lim="800000"/>
            <a:headEnd/>
            <a:tailEnd/>
          </a:ln>
          <a:effectLst/>
        </p:spPr>
      </p:pic>
      <p:sp>
        <p:nvSpPr>
          <p:cNvPr id="17" name="Oval 16"/>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 New </a:t>
            </a:r>
            <a:r>
              <a:rPr lang="en-US" u="sng" dirty="0" smtClean="0"/>
              <a:t>Partners</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248185" y="4491317"/>
            <a:ext cx="1070363" cy="386143"/>
          </a:xfrm>
          <a:custGeom>
            <a:avLst/>
            <a:gdLst>
              <a:gd name="connsiteX0" fmla="*/ 1139253 w 1139253"/>
              <a:gd name="connsiteY0" fmla="*/ 0 h 742013"/>
              <a:gd name="connsiteX1" fmla="*/ 614597 w 1139253"/>
              <a:gd name="connsiteY1" fmla="*/ 629587 h 742013"/>
              <a:gd name="connsiteX2" fmla="*/ 0 w 1139253"/>
              <a:gd name="connsiteY2" fmla="*/ 674557 h 742013"/>
              <a:gd name="connsiteX3" fmla="*/ 0 w 1139253"/>
              <a:gd name="connsiteY3" fmla="*/ 674557 h 742013"/>
              <a:gd name="connsiteX0" fmla="*/ 1139253 w 1139253"/>
              <a:gd name="connsiteY0" fmla="*/ 0 h 674557"/>
              <a:gd name="connsiteX1" fmla="*/ 839449 w 1139253"/>
              <a:gd name="connsiteY1" fmla="*/ 344774 h 674557"/>
              <a:gd name="connsiteX2" fmla="*/ 0 w 1139253"/>
              <a:gd name="connsiteY2" fmla="*/ 674557 h 674557"/>
              <a:gd name="connsiteX3" fmla="*/ 0 w 1139253"/>
              <a:gd name="connsiteY3" fmla="*/ 674557 h 674557"/>
              <a:gd name="connsiteX0" fmla="*/ 1319135 w 1319135"/>
              <a:gd name="connsiteY0" fmla="*/ 0 h 674557"/>
              <a:gd name="connsiteX1" fmla="*/ 1019331 w 1319135"/>
              <a:gd name="connsiteY1" fmla="*/ 344774 h 674557"/>
              <a:gd name="connsiteX2" fmla="*/ 179882 w 1319135"/>
              <a:gd name="connsiteY2" fmla="*/ 674557 h 674557"/>
              <a:gd name="connsiteX3" fmla="*/ 0 w 1319135"/>
              <a:gd name="connsiteY3" fmla="*/ 629586 h 674557"/>
              <a:gd name="connsiteX0" fmla="*/ 1319135 w 1319135"/>
              <a:gd name="connsiteY0" fmla="*/ 0 h 629586"/>
              <a:gd name="connsiteX1" fmla="*/ 1019331 w 1319135"/>
              <a:gd name="connsiteY1" fmla="*/ 344774 h 629586"/>
              <a:gd name="connsiteX2" fmla="*/ 832065 w 1319135"/>
              <a:gd name="connsiteY2" fmla="*/ 378722 h 629586"/>
              <a:gd name="connsiteX3" fmla="*/ 0 w 1319135"/>
              <a:gd name="connsiteY3" fmla="*/ 629586 h 629586"/>
              <a:gd name="connsiteX0" fmla="*/ 996405 w 996405"/>
              <a:gd name="connsiteY0" fmla="*/ 0 h 407894"/>
              <a:gd name="connsiteX1" fmla="*/ 696601 w 996405"/>
              <a:gd name="connsiteY1" fmla="*/ 344774 h 407894"/>
              <a:gd name="connsiteX2" fmla="*/ 509335 w 996405"/>
              <a:gd name="connsiteY2" fmla="*/ 378722 h 407894"/>
              <a:gd name="connsiteX3" fmla="*/ 0 w 996405"/>
              <a:gd name="connsiteY3" fmla="*/ 212727 h 407894"/>
              <a:gd name="connsiteX0" fmla="*/ 996405 w 996405"/>
              <a:gd name="connsiteY0" fmla="*/ 0 h 389965"/>
              <a:gd name="connsiteX1" fmla="*/ 696601 w 996405"/>
              <a:gd name="connsiteY1" fmla="*/ 344774 h 389965"/>
              <a:gd name="connsiteX2" fmla="*/ 495888 w 996405"/>
              <a:gd name="connsiteY2" fmla="*/ 271146 h 389965"/>
              <a:gd name="connsiteX3" fmla="*/ 0 w 996405"/>
              <a:gd name="connsiteY3" fmla="*/ 212727 h 389965"/>
              <a:gd name="connsiteX0" fmla="*/ 996405 w 996405"/>
              <a:gd name="connsiteY0" fmla="*/ 0 h 271146"/>
              <a:gd name="connsiteX1" fmla="*/ 797454 w 996405"/>
              <a:gd name="connsiteY1" fmla="*/ 190133 h 271146"/>
              <a:gd name="connsiteX2" fmla="*/ 495888 w 996405"/>
              <a:gd name="connsiteY2" fmla="*/ 271146 h 271146"/>
              <a:gd name="connsiteX3" fmla="*/ 0 w 996405"/>
              <a:gd name="connsiteY3" fmla="*/ 212727 h 271146"/>
              <a:gd name="connsiteX0" fmla="*/ 996405 w 996405"/>
              <a:gd name="connsiteY0" fmla="*/ 0 h 271146"/>
              <a:gd name="connsiteX1" fmla="*/ 495888 w 996405"/>
              <a:gd name="connsiteY1" fmla="*/ 271146 h 271146"/>
              <a:gd name="connsiteX2" fmla="*/ 0 w 996405"/>
              <a:gd name="connsiteY2" fmla="*/ 212727 h 271146"/>
              <a:gd name="connsiteX0" fmla="*/ 996405 w 996405"/>
              <a:gd name="connsiteY0" fmla="*/ 0 h 250976"/>
              <a:gd name="connsiteX1" fmla="*/ 616912 w 996405"/>
              <a:gd name="connsiteY1" fmla="*/ 250976 h 250976"/>
              <a:gd name="connsiteX2" fmla="*/ 0 w 996405"/>
              <a:gd name="connsiteY2" fmla="*/ 212727 h 250976"/>
              <a:gd name="connsiteX0" fmla="*/ 996405 w 996405"/>
              <a:gd name="connsiteY0" fmla="*/ 0 h 305461"/>
              <a:gd name="connsiteX1" fmla="*/ 616912 w 996405"/>
              <a:gd name="connsiteY1" fmla="*/ 250976 h 305461"/>
              <a:gd name="connsiteX2" fmla="*/ 0 w 996405"/>
              <a:gd name="connsiteY2" fmla="*/ 212727 h 305461"/>
              <a:gd name="connsiteX0" fmla="*/ 996405 w 996405"/>
              <a:gd name="connsiteY0" fmla="*/ 0 h 305461"/>
              <a:gd name="connsiteX1" fmla="*/ 616912 w 996405"/>
              <a:gd name="connsiteY1" fmla="*/ 250976 h 305461"/>
              <a:gd name="connsiteX2" fmla="*/ 0 w 996405"/>
              <a:gd name="connsiteY2" fmla="*/ 212727 h 305461"/>
              <a:gd name="connsiteX0" fmla="*/ 1070363 w 1070363"/>
              <a:gd name="connsiteY0" fmla="*/ 0 h 386143"/>
              <a:gd name="connsiteX1" fmla="*/ 616912 w 1070363"/>
              <a:gd name="connsiteY1" fmla="*/ 331658 h 386143"/>
              <a:gd name="connsiteX2" fmla="*/ 0 w 1070363"/>
              <a:gd name="connsiteY2" fmla="*/ 293409 h 386143"/>
            </a:gdLst>
            <a:ahLst/>
            <a:cxnLst>
              <a:cxn ang="0">
                <a:pos x="connsiteX0" y="connsiteY0"/>
              </a:cxn>
              <a:cxn ang="0">
                <a:pos x="connsiteX1" y="connsiteY1"/>
              </a:cxn>
              <a:cxn ang="0">
                <a:pos x="connsiteX2" y="connsiteY2"/>
              </a:cxn>
            </a:cxnLst>
            <a:rect l="l" t="t" r="r" b="b"/>
            <a:pathLst>
              <a:path w="1070363" h="386143">
                <a:moveTo>
                  <a:pt x="1070363" y="0"/>
                </a:moveTo>
                <a:cubicBezTo>
                  <a:pt x="966089" y="56489"/>
                  <a:pt x="890557" y="235693"/>
                  <a:pt x="616912" y="331658"/>
                </a:cubicBezTo>
                <a:cubicBezTo>
                  <a:pt x="377658" y="386143"/>
                  <a:pt x="205637" y="306159"/>
                  <a:pt x="0" y="293409"/>
                </a:cubicBezTo>
              </a:path>
            </a:pathLst>
          </a:custGeom>
          <a:ln w="76200">
            <a:solidFill>
              <a:srgbClr val="FFC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a:p>
        </p:txBody>
      </p:sp>
      <p:sp>
        <p:nvSpPr>
          <p:cNvPr id="10" name="Rectangle 9"/>
          <p:cNvSpPr/>
          <p:nvPr/>
        </p:nvSpPr>
        <p:spPr>
          <a:xfrm>
            <a:off x="685800" y="1600200"/>
            <a:ext cx="12954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3000" y="1066800"/>
            <a:ext cx="29718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19200"/>
            <a:ext cx="4343400" cy="4906963"/>
          </a:xfrm>
        </p:spPr>
        <p:txBody>
          <a:bodyPr/>
          <a:lstStyle/>
          <a:p>
            <a:pPr>
              <a:lnSpc>
                <a:spcPts val="3800"/>
              </a:lnSpc>
            </a:pPr>
            <a:r>
              <a:rPr lang="en-US" baseline="30000" dirty="0" smtClean="0"/>
              <a:t>39</a:t>
            </a:r>
            <a:r>
              <a:rPr lang="en-US" dirty="0" smtClean="0"/>
              <a:t> …Barnabas took Mark and sailed for Cyprus,  </a:t>
            </a:r>
          </a:p>
          <a:p>
            <a:pPr>
              <a:lnSpc>
                <a:spcPts val="3600"/>
              </a:lnSpc>
            </a:pPr>
            <a:endParaRPr lang="en-US" dirty="0" smtClean="0"/>
          </a:p>
        </p:txBody>
      </p:sp>
      <p:cxnSp>
        <p:nvCxnSpPr>
          <p:cNvPr id="13" name="Straight Connector 12"/>
          <p:cNvCxnSpPr/>
          <p:nvPr/>
        </p:nvCxnSpPr>
        <p:spPr>
          <a:xfrm>
            <a:off x="2590800" y="2209800"/>
            <a:ext cx="1600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14400" y="2743200"/>
            <a:ext cx="121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5" cstate="print"/>
          <a:srcRect/>
          <a:stretch>
            <a:fillRect/>
          </a:stretch>
        </p:blipFill>
        <p:spPr bwMode="auto">
          <a:xfrm flipH="1">
            <a:off x="0" y="3962400"/>
            <a:ext cx="2633776" cy="2895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TotalTime>
  <Words>2385</Words>
  <Application>Microsoft Office PowerPoint</Application>
  <PresentationFormat>On-screen Show (4:3)</PresentationFormat>
  <Paragraphs>224</Paragraphs>
  <Slides>47</Slides>
  <Notes>27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Penetrating  Global Markets</vt:lpstr>
      <vt:lpstr>A Fresh Start</vt:lpstr>
      <vt:lpstr>A Fresh Start</vt:lpstr>
      <vt:lpstr>A Fresh Start</vt:lpstr>
      <vt:lpstr>A Fresh Start</vt:lpstr>
      <vt:lpstr>The Result: </vt:lpstr>
      <vt:lpstr>1. New Partners</vt:lpstr>
      <vt:lpstr>1. New Partners</vt:lpstr>
      <vt:lpstr>2. With A New HELPER</vt:lpstr>
      <vt:lpstr>2. With A New HELPER</vt:lpstr>
      <vt:lpstr>2. With A New HELPER</vt:lpstr>
      <vt:lpstr>2. With A New HELPER</vt:lpstr>
      <vt:lpstr>3. With A New VISION</vt:lpstr>
      <vt:lpstr>3. With A New VISION</vt:lpstr>
      <vt:lpstr>3. With A New VISION</vt:lpstr>
      <vt:lpstr>3. With A New VISION</vt:lpstr>
      <vt:lpstr>4. With A Renewed Mission</vt:lpstr>
      <vt:lpstr>4. With A Renewed Mission</vt:lpstr>
      <vt:lpstr>4. With A Renewed Mission</vt:lpstr>
      <vt:lpstr>4. With A Renewed Mission</vt:lpstr>
      <vt:lpstr>5.  With A New Opening</vt:lpstr>
      <vt:lpstr>5.  With A New Opening</vt:lpstr>
      <vt:lpstr>5.  With A New Opening</vt:lpstr>
      <vt:lpstr>6. With a New Opposition</vt:lpstr>
      <vt:lpstr>6. With a New Opposition</vt:lpstr>
      <vt:lpstr>6. With a New Opposition</vt:lpstr>
      <vt:lpstr>6. With a New Opposition</vt:lpstr>
      <vt:lpstr>6. With a New Opposition</vt:lpstr>
      <vt:lpstr>6. With a New Opposition</vt:lpstr>
      <vt:lpstr>6. With a New Opposition</vt:lpstr>
      <vt:lpstr>6. With a New Opposition</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7. With a New Opportunity</vt:lpstr>
      <vt:lpstr>A final thought:</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Penetrating Global Markets</dc:title>
  <dc:creator>DennisH</dc:creator>
  <cp:lastModifiedBy>DennisH</cp:lastModifiedBy>
  <cp:revision>128</cp:revision>
  <dcterms:created xsi:type="dcterms:W3CDTF">2011-07-25T02:46:55Z</dcterms:created>
  <dcterms:modified xsi:type="dcterms:W3CDTF">2011-11-11T18:53:49Z</dcterms:modified>
</cp:coreProperties>
</file>